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3664" r:id="rId2"/>
  </p:sldMasterIdLst>
  <p:sldIdLst>
    <p:sldId id="256" r:id="rId3"/>
    <p:sldId id="367" r:id="rId4"/>
    <p:sldId id="369" r:id="rId5"/>
    <p:sldId id="352" r:id="rId6"/>
    <p:sldId id="353" r:id="rId7"/>
    <p:sldId id="372" r:id="rId8"/>
    <p:sldId id="354" r:id="rId9"/>
    <p:sldId id="386" r:id="rId10"/>
    <p:sldId id="382" r:id="rId11"/>
    <p:sldId id="381" r:id="rId12"/>
    <p:sldId id="370" r:id="rId13"/>
    <p:sldId id="330" r:id="rId14"/>
    <p:sldId id="388" r:id="rId15"/>
    <p:sldId id="333" r:id="rId16"/>
    <p:sldId id="389" r:id="rId17"/>
    <p:sldId id="331" r:id="rId18"/>
    <p:sldId id="342" r:id="rId19"/>
    <p:sldId id="361" r:id="rId20"/>
    <p:sldId id="362" r:id="rId21"/>
    <p:sldId id="379" r:id="rId22"/>
    <p:sldId id="355" r:id="rId23"/>
    <p:sldId id="383" r:id="rId24"/>
    <p:sldId id="325" r:id="rId25"/>
    <p:sldId id="377" r:id="rId26"/>
    <p:sldId id="373" r:id="rId27"/>
    <p:sldId id="378" r:id="rId28"/>
    <p:sldId id="363" r:id="rId29"/>
    <p:sldId id="358" r:id="rId30"/>
    <p:sldId id="324" r:id="rId31"/>
    <p:sldId id="380" r:id="rId32"/>
    <p:sldId id="298" r:id="rId33"/>
    <p:sldId id="374" r:id="rId34"/>
    <p:sldId id="384" r:id="rId35"/>
    <p:sldId id="329" r:id="rId36"/>
    <p:sldId id="327" r:id="rId37"/>
    <p:sldId id="385" r:id="rId38"/>
    <p:sldId id="360" r:id="rId39"/>
    <p:sldId id="387" r:id="rId40"/>
    <p:sldId id="359" r:id="rId41"/>
    <p:sldId id="328" r:id="rId42"/>
    <p:sldId id="390" r:id="rId43"/>
    <p:sldId id="351" r:id="rId44"/>
    <p:sldId id="293" r:id="rId45"/>
    <p:sldId id="338" r:id="rId46"/>
    <p:sldId id="376" r:id="rId47"/>
    <p:sldId id="343" r:id="rId48"/>
    <p:sldId id="371" r:id="rId49"/>
    <p:sldId id="365" r:id="rId50"/>
    <p:sldId id="364" r:id="rId51"/>
    <p:sldId id="366" r:id="rId52"/>
  </p:sldIdLst>
  <p:sldSz cx="9144000" cy="6858000" type="screen4x3"/>
  <p:notesSz cx="6858000" cy="9144000"/>
  <p:defaultTextStyle>
    <a:defPPr>
      <a:defRPr lang="en-US"/>
    </a:defPPr>
    <a:lvl1pPr algn="ctr" rtl="0" eaLnBrk="0" fontAlgn="base" hangingPunct="0">
      <a:spcBef>
        <a:spcPct val="0"/>
      </a:spcBef>
      <a:spcAft>
        <a:spcPct val="0"/>
      </a:spcAft>
      <a:defRPr sz="2000" b="1" kern="1200">
        <a:solidFill>
          <a:schemeClr val="tx2"/>
        </a:solidFill>
        <a:latin typeface="Lucida Calligraphy" pitchFamily="66" charset="0"/>
        <a:ea typeface="+mn-ea"/>
        <a:cs typeface="+mn-cs"/>
      </a:defRPr>
    </a:lvl1pPr>
    <a:lvl2pPr marL="457200" algn="ctr" rtl="0" eaLnBrk="0" fontAlgn="base" hangingPunct="0">
      <a:spcBef>
        <a:spcPct val="0"/>
      </a:spcBef>
      <a:spcAft>
        <a:spcPct val="0"/>
      </a:spcAft>
      <a:defRPr sz="2000" b="1" kern="1200">
        <a:solidFill>
          <a:schemeClr val="tx2"/>
        </a:solidFill>
        <a:latin typeface="Lucida Calligraphy" pitchFamily="66" charset="0"/>
        <a:ea typeface="+mn-ea"/>
        <a:cs typeface="+mn-cs"/>
      </a:defRPr>
    </a:lvl2pPr>
    <a:lvl3pPr marL="914400" algn="ctr" rtl="0" eaLnBrk="0" fontAlgn="base" hangingPunct="0">
      <a:spcBef>
        <a:spcPct val="0"/>
      </a:spcBef>
      <a:spcAft>
        <a:spcPct val="0"/>
      </a:spcAft>
      <a:defRPr sz="2000" b="1" kern="1200">
        <a:solidFill>
          <a:schemeClr val="tx2"/>
        </a:solidFill>
        <a:latin typeface="Lucida Calligraphy" pitchFamily="66" charset="0"/>
        <a:ea typeface="+mn-ea"/>
        <a:cs typeface="+mn-cs"/>
      </a:defRPr>
    </a:lvl3pPr>
    <a:lvl4pPr marL="1371600" algn="ctr" rtl="0" eaLnBrk="0" fontAlgn="base" hangingPunct="0">
      <a:spcBef>
        <a:spcPct val="0"/>
      </a:spcBef>
      <a:spcAft>
        <a:spcPct val="0"/>
      </a:spcAft>
      <a:defRPr sz="2000" b="1" kern="1200">
        <a:solidFill>
          <a:schemeClr val="tx2"/>
        </a:solidFill>
        <a:latin typeface="Lucida Calligraphy" pitchFamily="66" charset="0"/>
        <a:ea typeface="+mn-ea"/>
        <a:cs typeface="+mn-cs"/>
      </a:defRPr>
    </a:lvl4pPr>
    <a:lvl5pPr marL="1828800" algn="ctr" rtl="0" eaLnBrk="0" fontAlgn="base" hangingPunct="0">
      <a:spcBef>
        <a:spcPct val="0"/>
      </a:spcBef>
      <a:spcAft>
        <a:spcPct val="0"/>
      </a:spcAft>
      <a:defRPr sz="2000" b="1" kern="1200">
        <a:solidFill>
          <a:schemeClr val="tx2"/>
        </a:solidFill>
        <a:latin typeface="Lucida Calligraphy" pitchFamily="66" charset="0"/>
        <a:ea typeface="+mn-ea"/>
        <a:cs typeface="+mn-cs"/>
      </a:defRPr>
    </a:lvl5pPr>
    <a:lvl6pPr marL="2286000" algn="l" defTabSz="914400" rtl="0" eaLnBrk="1" latinLnBrk="0" hangingPunct="1">
      <a:defRPr sz="2000" b="1" kern="1200">
        <a:solidFill>
          <a:schemeClr val="tx2"/>
        </a:solidFill>
        <a:latin typeface="Lucida Calligraphy" pitchFamily="66" charset="0"/>
        <a:ea typeface="+mn-ea"/>
        <a:cs typeface="+mn-cs"/>
      </a:defRPr>
    </a:lvl6pPr>
    <a:lvl7pPr marL="2743200" algn="l" defTabSz="914400" rtl="0" eaLnBrk="1" latinLnBrk="0" hangingPunct="1">
      <a:defRPr sz="2000" b="1" kern="1200">
        <a:solidFill>
          <a:schemeClr val="tx2"/>
        </a:solidFill>
        <a:latin typeface="Lucida Calligraphy" pitchFamily="66" charset="0"/>
        <a:ea typeface="+mn-ea"/>
        <a:cs typeface="+mn-cs"/>
      </a:defRPr>
    </a:lvl7pPr>
    <a:lvl8pPr marL="3200400" algn="l" defTabSz="914400" rtl="0" eaLnBrk="1" latinLnBrk="0" hangingPunct="1">
      <a:defRPr sz="2000" b="1" kern="1200">
        <a:solidFill>
          <a:schemeClr val="tx2"/>
        </a:solidFill>
        <a:latin typeface="Lucida Calligraphy" pitchFamily="66" charset="0"/>
        <a:ea typeface="+mn-ea"/>
        <a:cs typeface="+mn-cs"/>
      </a:defRPr>
    </a:lvl8pPr>
    <a:lvl9pPr marL="3657600" algn="l" defTabSz="914400" rtl="0" eaLnBrk="1" latinLnBrk="0" hangingPunct="1">
      <a:defRPr sz="2000" b="1" kern="1200">
        <a:solidFill>
          <a:schemeClr val="tx2"/>
        </a:solidFill>
        <a:latin typeface="Lucida Calligraphy"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7849" autoAdjust="0"/>
  </p:normalViewPr>
  <p:slideViewPr>
    <p:cSldViewPr>
      <p:cViewPr>
        <p:scale>
          <a:sx n="95" d="100"/>
          <a:sy n="95" d="100"/>
        </p:scale>
        <p:origin x="1266" y="-1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7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E3B210-385B-45CA-82DE-7803362F703C}" type="slidenum">
              <a:rPr lang="en-US"/>
              <a:pPr>
                <a:defRPr/>
              </a:pPr>
              <a:t>‹#›</a:t>
            </a:fld>
            <a:endParaRPr lang="en-US"/>
          </a:p>
        </p:txBody>
      </p:sp>
    </p:spTree>
  </p:cSld>
  <p:clrMapOvr>
    <a:masterClrMapping/>
  </p:clrMapOvr>
  <p:transition advClick="0"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69C927-2E78-43F7-B675-A3165110E0C3}" type="slidenum">
              <a:rPr lang="en-US"/>
              <a:pPr>
                <a:defRPr/>
              </a:pPr>
              <a:t>‹#›</a:t>
            </a:fld>
            <a:endParaRPr lang="en-US"/>
          </a:p>
        </p:txBody>
      </p:sp>
    </p:spTree>
  </p:cSld>
  <p:clrMapOvr>
    <a:masterClrMapping/>
  </p:clrMapOvr>
  <p:transition advClick="0"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5AF4FD-9CCD-48C6-8CC2-9BA71018EFF4}" type="slidenum">
              <a:rPr lang="en-US"/>
              <a:pPr>
                <a:defRPr/>
              </a:pPr>
              <a:t>‹#›</a:t>
            </a:fld>
            <a:endParaRPr lang="en-US"/>
          </a:p>
        </p:txBody>
      </p:sp>
    </p:spTree>
  </p:cSld>
  <p:clrMapOvr>
    <a:masterClrMapping/>
  </p:clrMapOvr>
  <p:transition advClick="0"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ndParaRPr>
            </a:p>
          </p:txBody>
        </p:sp>
      </p:grpSp>
      <p:sp>
        <p:nvSpPr>
          <p:cNvPr id="542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542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D530D8C5-5718-4853-B423-D1CFD1407121}" type="slidenum">
              <a:rPr lang="en-US"/>
              <a:pPr>
                <a:defRPr/>
              </a:pPr>
              <a:t>‹#›</a:t>
            </a:fld>
            <a:endParaRPr lang="en-US"/>
          </a:p>
        </p:txBody>
      </p:sp>
    </p:spTree>
  </p:cSld>
  <p:clrMapOvr>
    <a:masterClrMapping/>
  </p:clrMapOvr>
  <p:transition advClick="0"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67FB912-3091-4B91-87E4-7D8EB647C850}" type="slidenum">
              <a:rPr lang="en-US"/>
              <a:pPr>
                <a:defRPr/>
              </a:pPr>
              <a:t>‹#›</a:t>
            </a:fld>
            <a:endParaRPr lang="en-US"/>
          </a:p>
        </p:txBody>
      </p:sp>
    </p:spTree>
  </p:cSld>
  <p:clrMapOvr>
    <a:masterClrMapping/>
  </p:clrMapOvr>
  <p:transition advClick="0"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B2164F4-4739-4C44-AB46-1953C070C3E6}" type="slidenum">
              <a:rPr lang="en-US"/>
              <a:pPr>
                <a:defRPr/>
              </a:pPr>
              <a:t>‹#›</a:t>
            </a:fld>
            <a:endParaRPr lang="en-US"/>
          </a:p>
        </p:txBody>
      </p:sp>
    </p:spTree>
  </p:cSld>
  <p:clrMapOvr>
    <a:masterClrMapping/>
  </p:clrMapOvr>
  <p:transition advClick="0" advTm="500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B8B5CF2-9C43-4146-BAD5-0799A02F97AC}" type="slidenum">
              <a:rPr lang="en-US"/>
              <a:pPr>
                <a:defRPr/>
              </a:pPr>
              <a:t>‹#›</a:t>
            </a:fld>
            <a:endParaRPr lang="en-US"/>
          </a:p>
        </p:txBody>
      </p:sp>
    </p:spTree>
  </p:cSld>
  <p:clrMapOvr>
    <a:masterClrMapping/>
  </p:clrMapOvr>
  <p:transition advClick="0" advTm="500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0BEA88A1-EA86-4C8D-91C2-4DEB81A5BECF}" type="slidenum">
              <a:rPr lang="en-US"/>
              <a:pPr>
                <a:defRPr/>
              </a:pPr>
              <a:t>‹#›</a:t>
            </a:fld>
            <a:endParaRPr lang="en-US"/>
          </a:p>
        </p:txBody>
      </p:sp>
    </p:spTree>
  </p:cSld>
  <p:clrMapOvr>
    <a:masterClrMapping/>
  </p:clrMapOvr>
  <p:transition advClick="0" advTm="500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28517AB3-B92F-4717-9B00-B51C8377C685}" type="slidenum">
              <a:rPr lang="en-US"/>
              <a:pPr>
                <a:defRPr/>
              </a:pPr>
              <a:t>‹#›</a:t>
            </a:fld>
            <a:endParaRPr lang="en-US"/>
          </a:p>
        </p:txBody>
      </p:sp>
    </p:spTree>
  </p:cSld>
  <p:clrMapOvr>
    <a:masterClrMapping/>
  </p:clrMapOvr>
  <p:transition advClick="0" advTm="500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31BC3B8E-83C2-4EF5-96F9-A24B97CC17E3}" type="slidenum">
              <a:rPr lang="en-US"/>
              <a:pPr>
                <a:defRPr/>
              </a:pPr>
              <a:t>‹#›</a:t>
            </a:fld>
            <a:endParaRPr lang="en-US"/>
          </a:p>
        </p:txBody>
      </p:sp>
    </p:spTree>
  </p:cSld>
  <p:clrMapOvr>
    <a:masterClrMapping/>
  </p:clrMapOvr>
  <p:transition advClick="0" advTm="500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D3FB5A8-FACC-4BEA-B30D-FF1DA9181225}" type="slidenum">
              <a:rPr lang="en-US"/>
              <a:pPr>
                <a:defRPr/>
              </a:pPr>
              <a:t>‹#›</a:t>
            </a:fld>
            <a:endParaRPr lang="en-US"/>
          </a:p>
        </p:txBody>
      </p:sp>
    </p:spTree>
  </p:cSld>
  <p:clrMapOvr>
    <a:masterClrMapping/>
  </p:clrMapOvr>
  <p:transition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1135F5-C0E4-4F0B-8673-262C05CCF87E}" type="slidenum">
              <a:rPr lang="en-US"/>
              <a:pPr>
                <a:defRPr/>
              </a:pPr>
              <a:t>‹#›</a:t>
            </a:fld>
            <a:endParaRPr lang="en-US"/>
          </a:p>
        </p:txBody>
      </p:sp>
    </p:spTree>
  </p:cSld>
  <p:clrMapOvr>
    <a:masterClrMapping/>
  </p:clrMapOvr>
  <p:transition advClick="0" advTm="500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A3AFF69-AD13-4E9B-9A45-2AC49CC929F2}" type="slidenum">
              <a:rPr lang="en-US"/>
              <a:pPr>
                <a:defRPr/>
              </a:pPr>
              <a:t>‹#›</a:t>
            </a:fld>
            <a:endParaRPr lang="en-US"/>
          </a:p>
        </p:txBody>
      </p:sp>
    </p:spTree>
  </p:cSld>
  <p:clrMapOvr>
    <a:masterClrMapping/>
  </p:clrMapOvr>
  <p:transition advClick="0" advTm="500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191FA94-699F-4DF1-97D9-CCD26D4DE0BC}" type="slidenum">
              <a:rPr lang="en-US"/>
              <a:pPr>
                <a:defRPr/>
              </a:pPr>
              <a:t>‹#›</a:t>
            </a:fld>
            <a:endParaRPr lang="en-US"/>
          </a:p>
        </p:txBody>
      </p:sp>
    </p:spTree>
  </p:cSld>
  <p:clrMapOvr>
    <a:masterClrMapping/>
  </p:clrMapOvr>
  <p:transition advClick="0" advTm="500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3DF76D4-CAAE-44A5-86A4-9713E4116A62}" type="slidenum">
              <a:rPr lang="en-US"/>
              <a:pPr>
                <a:defRPr/>
              </a:pPr>
              <a:t>‹#›</a:t>
            </a:fld>
            <a:endParaRPr lang="en-US"/>
          </a:p>
        </p:txBody>
      </p:sp>
    </p:spTree>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E4164F-D0AF-4128-8626-660E3B52595D}" type="slidenum">
              <a:rPr lang="en-US"/>
              <a:pPr>
                <a:defRPr/>
              </a:pPr>
              <a:t>‹#›</a:t>
            </a:fld>
            <a:endParaRPr lang="en-US"/>
          </a:p>
        </p:txBody>
      </p:sp>
    </p:spTree>
  </p:cSld>
  <p:clrMapOvr>
    <a:masterClrMapping/>
  </p:clrMapOvr>
  <p:transition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38EB1F-FC07-48FB-9ECE-1EAD8CE5097B}" type="slidenum">
              <a:rPr lang="en-US"/>
              <a:pPr>
                <a:defRPr/>
              </a:pPr>
              <a:t>‹#›</a:t>
            </a:fld>
            <a:endParaRPr lang="en-US"/>
          </a:p>
        </p:txBody>
      </p:sp>
    </p:spTree>
  </p:cSld>
  <p:clrMapOvr>
    <a:masterClrMapping/>
  </p:clrMapOvr>
  <p:transition advClick="0" advTm="500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84EEDF-074D-4253-BEE6-41ACC80C90B5}" type="slidenum">
              <a:rPr lang="en-US"/>
              <a:pPr>
                <a:defRPr/>
              </a:pPr>
              <a:t>‹#›</a:t>
            </a:fld>
            <a:endParaRPr lang="en-US"/>
          </a:p>
        </p:txBody>
      </p:sp>
    </p:spTree>
  </p:cSld>
  <p:clrMapOvr>
    <a:masterClrMapping/>
  </p:clrMapOvr>
  <p:transition advClick="0" advTm="500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9EB7334-7F69-48A7-AEC4-79376E9D40C6}" type="slidenum">
              <a:rPr lang="en-US"/>
              <a:pPr>
                <a:defRPr/>
              </a:pPr>
              <a:t>‹#›</a:t>
            </a:fld>
            <a:endParaRPr lang="en-US"/>
          </a:p>
        </p:txBody>
      </p:sp>
    </p:spTree>
  </p:cSld>
  <p:clrMapOvr>
    <a:masterClrMapping/>
  </p:clrMapOvr>
  <p:transition advClick="0" advTm="500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DAC2A1-27DE-476E-8780-54B2A0B06F0C}" type="slidenum">
              <a:rPr lang="en-US"/>
              <a:pPr>
                <a:defRPr/>
              </a:pPr>
              <a:t>‹#›</a:t>
            </a:fld>
            <a:endParaRPr lang="en-US"/>
          </a:p>
        </p:txBody>
      </p:sp>
    </p:spTree>
  </p:cSld>
  <p:clrMapOvr>
    <a:masterClrMapping/>
  </p:clrMapOvr>
  <p:transition advClick="0" advTm="500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A8F032-4A8E-4280-8910-90EBF348B3F9}" type="slidenum">
              <a:rPr lang="en-US"/>
              <a:pPr>
                <a:defRPr/>
              </a:pPr>
              <a:t>‹#›</a:t>
            </a:fld>
            <a:endParaRPr lang="en-US"/>
          </a:p>
        </p:txBody>
      </p:sp>
    </p:spTree>
  </p:cSld>
  <p:clrMapOvr>
    <a:masterClrMapping/>
  </p:clrMapOvr>
  <p:transition advClick="0" advTm="500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EC2776-28CC-4FB6-854F-C50A26FF52CB}" type="slidenum">
              <a:rPr lang="en-US"/>
              <a:pPr>
                <a:defRPr/>
              </a:pPr>
              <a:t>‹#›</a:t>
            </a:fld>
            <a:endParaRPr lang="en-US"/>
          </a:p>
        </p:txBody>
      </p:sp>
    </p:spTree>
  </p:cSld>
  <p:clrMapOvr>
    <a:masterClrMapping/>
  </p:clrMapOvr>
  <p:transition advClick="0"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chemeClr val="tx1"/>
                </a:solidFill>
                <a:effectLst/>
                <a:latin typeface="Arial" charset="0"/>
              </a:defRPr>
            </a:lvl1pPr>
          </a:lstStyle>
          <a:p>
            <a:pPr>
              <a:defRPr/>
            </a:pPr>
            <a:endParaRPr lang="en-US"/>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chemeClr val="tx1"/>
                </a:solidFill>
                <a:effectLst/>
                <a:latin typeface="Arial" charset="0"/>
              </a:defRPr>
            </a:lvl1pPr>
          </a:lstStyle>
          <a:p>
            <a:pPr>
              <a:defRPr/>
            </a:pPr>
            <a:endParaRPr lang="en-US"/>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effectLst/>
                <a:latin typeface="Arial" charset="0"/>
              </a:defRPr>
            </a:lvl1pPr>
          </a:lstStyle>
          <a:p>
            <a:pPr>
              <a:defRPr/>
            </a:pPr>
            <a:fld id="{819FDB6B-156B-4419-AF7B-CBCD0E47024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advClick="0" advTm="500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Lucida Calligraphy" pitchFamily="66" charset="0"/>
        </a:defRPr>
      </a:lvl2pPr>
      <a:lvl3pPr algn="ctr" rtl="0" eaLnBrk="0" fontAlgn="base" hangingPunct="0">
        <a:spcBef>
          <a:spcPct val="0"/>
        </a:spcBef>
        <a:spcAft>
          <a:spcPct val="0"/>
        </a:spcAft>
        <a:defRPr sz="3200" b="1">
          <a:solidFill>
            <a:schemeClr val="tx2"/>
          </a:solidFill>
          <a:latin typeface="Lucida Calligraphy" pitchFamily="66" charset="0"/>
        </a:defRPr>
      </a:lvl3pPr>
      <a:lvl4pPr algn="ctr" rtl="0" eaLnBrk="0" fontAlgn="base" hangingPunct="0">
        <a:spcBef>
          <a:spcPct val="0"/>
        </a:spcBef>
        <a:spcAft>
          <a:spcPct val="0"/>
        </a:spcAft>
        <a:defRPr sz="3200" b="1">
          <a:solidFill>
            <a:schemeClr val="tx2"/>
          </a:solidFill>
          <a:latin typeface="Lucida Calligraphy" pitchFamily="66" charset="0"/>
        </a:defRPr>
      </a:lvl4pPr>
      <a:lvl5pPr algn="ctr" rtl="0" eaLnBrk="0" fontAlgn="base" hangingPunct="0">
        <a:spcBef>
          <a:spcPct val="0"/>
        </a:spcBef>
        <a:spcAft>
          <a:spcPct val="0"/>
        </a:spcAft>
        <a:defRPr sz="3200" b="1">
          <a:solidFill>
            <a:schemeClr val="tx2"/>
          </a:solidFill>
          <a:latin typeface="Lucida Calligraphy" pitchFamily="66" charset="0"/>
        </a:defRPr>
      </a:lvl5pPr>
      <a:lvl6pPr marL="457200" algn="ctr" rtl="0" fontAlgn="base">
        <a:spcBef>
          <a:spcPct val="0"/>
        </a:spcBef>
        <a:spcAft>
          <a:spcPct val="0"/>
        </a:spcAft>
        <a:defRPr sz="3200" b="1">
          <a:solidFill>
            <a:schemeClr val="tx2"/>
          </a:solidFill>
          <a:latin typeface="Lucida Calligraphy" pitchFamily="66" charset="0"/>
        </a:defRPr>
      </a:lvl6pPr>
      <a:lvl7pPr marL="914400" algn="ctr" rtl="0" fontAlgn="base">
        <a:spcBef>
          <a:spcPct val="0"/>
        </a:spcBef>
        <a:spcAft>
          <a:spcPct val="0"/>
        </a:spcAft>
        <a:defRPr sz="3200" b="1">
          <a:solidFill>
            <a:schemeClr val="tx2"/>
          </a:solidFill>
          <a:latin typeface="Lucida Calligraphy" pitchFamily="66" charset="0"/>
        </a:defRPr>
      </a:lvl7pPr>
      <a:lvl8pPr marL="1371600" algn="ctr" rtl="0" fontAlgn="base">
        <a:spcBef>
          <a:spcPct val="0"/>
        </a:spcBef>
        <a:spcAft>
          <a:spcPct val="0"/>
        </a:spcAft>
        <a:defRPr sz="3200" b="1">
          <a:solidFill>
            <a:schemeClr val="tx2"/>
          </a:solidFill>
          <a:latin typeface="Lucida Calligraphy" pitchFamily="66" charset="0"/>
        </a:defRPr>
      </a:lvl8pPr>
      <a:lvl9pPr marL="1828800" algn="ctr" rtl="0" fontAlgn="base">
        <a:spcBef>
          <a:spcPct val="0"/>
        </a:spcBef>
        <a:spcAft>
          <a:spcPct val="0"/>
        </a:spcAft>
        <a:defRPr sz="3200" b="1">
          <a:solidFill>
            <a:schemeClr val="tx2"/>
          </a:solidFill>
          <a:latin typeface="Lucida Calligraphy" pitchFamily="66"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3902075"/>
            <a:ext cx="3400425" cy="2949575"/>
            <a:chOff x="0" y="2458"/>
            <a:chExt cx="2142" cy="1858"/>
          </a:xfrm>
        </p:grpSpPr>
        <p:sp>
          <p:nvSpPr>
            <p:cNvPr id="532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532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532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532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ffectLst>
                  <a:outerShdw blurRad="38100" dist="38100" dir="2700000" algn="tl">
                    <a:srgbClr val="000000">
                      <a:alpha val="43137"/>
                    </a:srgbClr>
                  </a:outerShdw>
                </a:effectLst>
              </a:endParaRPr>
            </a:p>
          </p:txBody>
        </p:sp>
        <p:sp>
          <p:nvSpPr>
            <p:cNvPr id="5325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5325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5325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effectLst>
                  <a:outerShdw blurRad="38100" dist="38100" dir="2700000" algn="tl">
                    <a:srgbClr val="000000">
                      <a:alpha val="43137"/>
                    </a:srgbClr>
                  </a:outerShdw>
                </a:effectLst>
              </a:endParaRPr>
            </a:p>
          </p:txBody>
        </p:sp>
      </p:grpSp>
      <p:sp>
        <p:nvSpPr>
          <p:cNvPr id="532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32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2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solidFill>
                  <a:schemeClr val="tx1"/>
                </a:solidFill>
                <a:effectLst>
                  <a:outerShdw blurRad="38100" dist="38100" dir="2700000" algn="tl">
                    <a:srgbClr val="010199"/>
                  </a:outerShdw>
                </a:effectLst>
                <a:latin typeface="+mn-lt"/>
              </a:defRPr>
            </a:lvl1pPr>
          </a:lstStyle>
          <a:p>
            <a:pPr>
              <a:defRPr/>
            </a:pPr>
            <a:endParaRPr lang="en-US"/>
          </a:p>
        </p:txBody>
      </p:sp>
      <p:sp>
        <p:nvSpPr>
          <p:cNvPr id="532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0">
                <a:solidFill>
                  <a:schemeClr val="tx1"/>
                </a:solidFill>
                <a:effectLst>
                  <a:outerShdw blurRad="38100" dist="38100" dir="2700000" algn="tl">
                    <a:srgbClr val="010199"/>
                  </a:outerShdw>
                </a:effectLst>
                <a:latin typeface="+mn-lt"/>
              </a:defRPr>
            </a:lvl1pPr>
          </a:lstStyle>
          <a:p>
            <a:pPr>
              <a:defRPr/>
            </a:pPr>
            <a:endParaRPr lang="en-US"/>
          </a:p>
        </p:txBody>
      </p:sp>
      <p:sp>
        <p:nvSpPr>
          <p:cNvPr id="532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solidFill>
                  <a:schemeClr val="tx1"/>
                </a:solidFill>
                <a:effectLst>
                  <a:outerShdw blurRad="38100" dist="38100" dir="2700000" algn="tl">
                    <a:srgbClr val="010199"/>
                  </a:outerShdw>
                </a:effectLst>
                <a:latin typeface="+mn-lt"/>
              </a:defRPr>
            </a:lvl1pPr>
          </a:lstStyle>
          <a:p>
            <a:pPr>
              <a:defRPr/>
            </a:pPr>
            <a:fld id="{A321DEF2-B880-42AE-836E-AAE9139C166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85"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18.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838200" y="762000"/>
            <a:ext cx="7924800" cy="579438"/>
          </a:xfrm>
          <a:prstGeom prst="rect">
            <a:avLst/>
          </a:prstGeom>
          <a:noFill/>
          <a:ln w="9525">
            <a:noFill/>
            <a:miter lim="800000"/>
            <a:headEnd/>
            <a:tailEnd/>
          </a:ln>
          <a:effectLst/>
        </p:spPr>
        <p:txBody>
          <a:bodyPr>
            <a:spAutoFit/>
          </a:bodyPr>
          <a:lstStyle/>
          <a:p>
            <a:pPr>
              <a:spcBef>
                <a:spcPct val="50000"/>
              </a:spcBef>
              <a:defRPr/>
            </a:pPr>
            <a:endParaRPr lang="en-US" sz="3200">
              <a:effectLst>
                <a:outerShdw blurRad="38100" dist="38100" dir="2700000" algn="tl">
                  <a:srgbClr val="FFFFFF"/>
                </a:outerShdw>
              </a:effectLst>
            </a:endParaRPr>
          </a:p>
        </p:txBody>
      </p:sp>
      <p:sp>
        <p:nvSpPr>
          <p:cNvPr id="2055" name="Rectangle 7"/>
          <p:cNvSpPr>
            <a:spLocks noChangeArrowheads="1"/>
          </p:cNvSpPr>
          <p:nvPr/>
        </p:nvSpPr>
        <p:spPr bwMode="auto">
          <a:xfrm>
            <a:off x="381000" y="1524000"/>
            <a:ext cx="8229600" cy="1938992"/>
          </a:xfrm>
          <a:prstGeom prst="rect">
            <a:avLst/>
          </a:prstGeom>
          <a:noFill/>
          <a:ln w="9525">
            <a:noFill/>
            <a:miter lim="800000"/>
            <a:headEnd/>
            <a:tailEnd/>
          </a:ln>
          <a:effectLst/>
        </p:spPr>
        <p:txBody>
          <a:bodyPr>
            <a:spAutoFit/>
          </a:bodyPr>
          <a:lstStyle/>
          <a:p>
            <a:pPr>
              <a:defRPr/>
            </a:pPr>
            <a:r>
              <a:rPr lang="en-US" sz="4000" dirty="0">
                <a:effectLst>
                  <a:outerShdw blurRad="38100" dist="38100" dir="2700000" algn="tl">
                    <a:srgbClr val="FFFFFF"/>
                  </a:outerShdw>
                </a:effectLst>
                <a:latin typeface="Calibri" pitchFamily="34" charset="0"/>
                <a:cs typeface="Calibri" pitchFamily="34" charset="0"/>
              </a:rPr>
              <a:t> </a:t>
            </a:r>
            <a:r>
              <a:rPr lang="en-US" sz="4000" dirty="0">
                <a:solidFill>
                  <a:schemeClr val="tx1"/>
                </a:solidFill>
                <a:latin typeface="Calibri" pitchFamily="34" charset="0"/>
                <a:cs typeface="Calibri" pitchFamily="34" charset="0"/>
              </a:rPr>
              <a:t>Wonders of our Universe</a:t>
            </a:r>
          </a:p>
          <a:p>
            <a:pPr>
              <a:defRPr/>
            </a:pPr>
            <a:r>
              <a:rPr lang="en-US" sz="4000" dirty="0">
                <a:solidFill>
                  <a:schemeClr val="tx1"/>
                </a:solidFill>
                <a:latin typeface="Calibri" pitchFamily="34" charset="0"/>
                <a:cs typeface="Calibri" pitchFamily="34" charset="0"/>
              </a:rPr>
              <a:t>Part 2</a:t>
            </a:r>
          </a:p>
          <a:p>
            <a:pPr>
              <a:defRPr/>
            </a:pPr>
            <a:r>
              <a:rPr lang="en-US" sz="4000" dirty="0">
                <a:solidFill>
                  <a:schemeClr val="tx1"/>
                </a:solidFill>
                <a:latin typeface="Calibri" pitchFamily="34" charset="0"/>
                <a:cs typeface="Calibri" pitchFamily="34" charset="0"/>
              </a:rPr>
              <a:t>Inside the Milky Way</a:t>
            </a:r>
          </a:p>
        </p:txBody>
      </p:sp>
      <p:sp>
        <p:nvSpPr>
          <p:cNvPr id="2057" name="Text Box 9"/>
          <p:cNvSpPr txBox="1">
            <a:spLocks noChangeArrowheads="1"/>
          </p:cNvSpPr>
          <p:nvPr/>
        </p:nvSpPr>
        <p:spPr bwMode="auto">
          <a:xfrm>
            <a:off x="5562600" y="4267200"/>
            <a:ext cx="2378075" cy="579438"/>
          </a:xfrm>
          <a:prstGeom prst="rect">
            <a:avLst/>
          </a:prstGeom>
          <a:noFill/>
          <a:ln w="9525">
            <a:noFill/>
            <a:miter lim="800000"/>
            <a:headEnd/>
            <a:tailEnd/>
          </a:ln>
          <a:effectLst/>
        </p:spPr>
        <p:txBody>
          <a:bodyPr>
            <a:spAutoFit/>
          </a:bodyPr>
          <a:lstStyle/>
          <a:p>
            <a:pPr>
              <a:defRPr/>
            </a:pPr>
            <a:endParaRPr lang="en-US" sz="3200">
              <a:effectLst>
                <a:outerShdw blurRad="38100" dist="38100" dir="2700000" algn="tl">
                  <a:srgbClr val="FFFFFF"/>
                </a:outerShdw>
              </a:effectLst>
            </a:endParaRPr>
          </a:p>
        </p:txBody>
      </p:sp>
      <p:sp>
        <p:nvSpPr>
          <p:cNvPr id="2059" name="Text Box 11"/>
          <p:cNvSpPr txBox="1">
            <a:spLocks noChangeArrowheads="1"/>
          </p:cNvSpPr>
          <p:nvPr/>
        </p:nvSpPr>
        <p:spPr bwMode="auto">
          <a:xfrm>
            <a:off x="3657600" y="4495800"/>
            <a:ext cx="5181600" cy="1938992"/>
          </a:xfrm>
          <a:prstGeom prst="rect">
            <a:avLst/>
          </a:prstGeom>
          <a:noFill/>
          <a:ln w="9525">
            <a:noFill/>
            <a:miter lim="800000"/>
            <a:headEnd/>
            <a:tailEnd/>
          </a:ln>
          <a:effectLst/>
        </p:spPr>
        <p:txBody>
          <a:bodyPr>
            <a:spAutoFit/>
          </a:bodyPr>
          <a:lstStyle/>
          <a:p>
            <a:pPr>
              <a:spcBef>
                <a:spcPct val="50000"/>
              </a:spcBef>
              <a:defRPr/>
            </a:pPr>
            <a:r>
              <a:rPr lang="en-US" sz="2400" dirty="0">
                <a:solidFill>
                  <a:schemeClr val="tx1"/>
                </a:solidFill>
                <a:latin typeface="Calibri" pitchFamily="34" charset="0"/>
                <a:cs typeface="Calibri" pitchFamily="34" charset="0"/>
              </a:rPr>
              <a:t>Presented by Frank Buzzard</a:t>
            </a:r>
          </a:p>
          <a:p>
            <a:pPr>
              <a:spcBef>
                <a:spcPct val="50000"/>
              </a:spcBef>
              <a:defRPr/>
            </a:pPr>
            <a:r>
              <a:rPr lang="en-US" sz="2400" dirty="0">
                <a:solidFill>
                  <a:schemeClr val="tx1"/>
                </a:solidFill>
                <a:latin typeface="Calibri" pitchFamily="34" charset="0"/>
                <a:cs typeface="Calibri" pitchFamily="34" charset="0"/>
              </a:rPr>
              <a:t>Space Shuttle and International Space Station Chief Engineer (NASA retired)</a:t>
            </a:r>
          </a:p>
          <a:p>
            <a:pPr>
              <a:spcBef>
                <a:spcPct val="50000"/>
              </a:spcBef>
              <a:defRPr/>
            </a:pPr>
            <a:endParaRPr lang="en-US" sz="2400" dirty="0">
              <a:latin typeface="Calibri" pitchFamily="34" charset="0"/>
              <a:cs typeface="Calibri" pitchFamily="34" charset="0"/>
            </a:endParaRPr>
          </a:p>
        </p:txBody>
      </p:sp>
    </p:spTree>
  </p:cSld>
  <p:clrMapOvr>
    <a:masterClrMapping/>
  </p:clrMapOvr>
  <p:transition advClick="0" advTm="5000"/>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he-balmer-series-is-the.gif"/>
          <p:cNvPicPr>
            <a:picLocks noChangeAspect="1"/>
          </p:cNvPicPr>
          <p:nvPr/>
        </p:nvPicPr>
        <p:blipFill>
          <a:blip r:embed="rId2" cstate="print"/>
          <a:stretch>
            <a:fillRect/>
          </a:stretch>
        </p:blipFill>
        <p:spPr>
          <a:xfrm>
            <a:off x="0" y="1447800"/>
            <a:ext cx="9144000" cy="5410200"/>
          </a:xfrm>
          <a:prstGeom prst="rect">
            <a:avLst/>
          </a:prstGeom>
        </p:spPr>
      </p:pic>
      <p:sp>
        <p:nvSpPr>
          <p:cNvPr id="4" name="TextBox 3"/>
          <p:cNvSpPr txBox="1"/>
          <p:nvPr/>
        </p:nvSpPr>
        <p:spPr>
          <a:xfrm>
            <a:off x="0" y="152400"/>
            <a:ext cx="9144000" cy="1200329"/>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Cold  hydrogen in  interstellar space absorbs the hydrogen electron  quantum levels of light from a distant source</a:t>
            </a:r>
          </a:p>
          <a:p>
            <a:r>
              <a:rPr lang="en-US" sz="2400" dirty="0">
                <a:solidFill>
                  <a:schemeClr val="tx1"/>
                </a:solidFill>
                <a:latin typeface="Calibri" pitchFamily="34" charset="0"/>
                <a:cs typeface="Calibri" pitchFamily="34" charset="0"/>
              </a:rPr>
              <a:t>Hot hydrogen emits the  same electron quantum levels of light.</a:t>
            </a:r>
          </a:p>
        </p:txBody>
      </p:sp>
    </p:spTree>
  </p:cSld>
  <p:clrMapOvr>
    <a:masterClrMapping/>
  </p:clrMapOvr>
  <p:transition advClick="0" advTm="5000"/>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pleiades_fs.jpg"/>
          <p:cNvPicPr>
            <a:picLocks noChangeAspect="1"/>
          </p:cNvPicPr>
          <p:nvPr/>
        </p:nvPicPr>
        <p:blipFill>
          <a:blip r:embed="rId2" cstate="print"/>
          <a:stretch>
            <a:fillRect/>
          </a:stretch>
        </p:blipFill>
        <p:spPr>
          <a:xfrm>
            <a:off x="1524000" y="1143000"/>
            <a:ext cx="7620000" cy="5715000"/>
          </a:xfrm>
          <a:prstGeom prst="rect">
            <a:avLst/>
          </a:prstGeom>
        </p:spPr>
      </p:pic>
      <p:sp>
        <p:nvSpPr>
          <p:cNvPr id="3" name="TextBox 2"/>
          <p:cNvSpPr txBox="1"/>
          <p:nvPr/>
        </p:nvSpPr>
        <p:spPr>
          <a:xfrm>
            <a:off x="304800" y="0"/>
            <a:ext cx="8534400" cy="1077218"/>
          </a:xfrm>
          <a:prstGeom prst="rect">
            <a:avLst/>
          </a:prstGeom>
          <a:noFill/>
        </p:spPr>
        <p:txBody>
          <a:bodyPr wrap="square" rtlCol="0">
            <a:spAutoFit/>
          </a:bodyPr>
          <a:lstStyle/>
          <a:p>
            <a:r>
              <a:rPr lang="en-US" sz="3200" dirty="0">
                <a:solidFill>
                  <a:schemeClr val="tx1"/>
                </a:solidFill>
                <a:latin typeface="Calibri" pitchFamily="34" charset="0"/>
                <a:cs typeface="Calibri" pitchFamily="34" charset="0"/>
              </a:rPr>
              <a:t>The Pleiades</a:t>
            </a:r>
          </a:p>
          <a:p>
            <a:r>
              <a:rPr lang="en-US" sz="3200" dirty="0">
                <a:solidFill>
                  <a:schemeClr val="tx1"/>
                </a:solidFill>
                <a:latin typeface="Calibri" pitchFamily="34" charset="0"/>
                <a:cs typeface="Calibri" pitchFamily="34" charset="0"/>
              </a:rPr>
              <a:t>“The Seven Sisters” in Taurus</a:t>
            </a:r>
          </a:p>
        </p:txBody>
      </p:sp>
      <p:sp>
        <p:nvSpPr>
          <p:cNvPr id="4" name="TextBox 3"/>
          <p:cNvSpPr txBox="1"/>
          <p:nvPr/>
        </p:nvSpPr>
        <p:spPr>
          <a:xfrm>
            <a:off x="0" y="3657600"/>
            <a:ext cx="1447800" cy="2677656"/>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“Can you bind the chains of the Pleiades…”</a:t>
            </a:r>
          </a:p>
          <a:p>
            <a:r>
              <a:rPr lang="en-US" sz="2400" dirty="0">
                <a:solidFill>
                  <a:schemeClr val="tx1"/>
                </a:solidFill>
                <a:latin typeface="Calibri" pitchFamily="34" charset="0"/>
                <a:cs typeface="Calibri" pitchFamily="34" charset="0"/>
              </a:rPr>
              <a:t>Job 38:31</a:t>
            </a:r>
          </a:p>
        </p:txBody>
      </p:sp>
      <p:sp>
        <p:nvSpPr>
          <p:cNvPr id="5" name="TextBox 4"/>
          <p:cNvSpPr txBox="1"/>
          <p:nvPr/>
        </p:nvSpPr>
        <p:spPr>
          <a:xfrm>
            <a:off x="0" y="685800"/>
            <a:ext cx="1447800" cy="2677656"/>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An open star cluster </a:t>
            </a:r>
          </a:p>
          <a:p>
            <a:r>
              <a:rPr lang="en-US" sz="2400" dirty="0">
                <a:solidFill>
                  <a:schemeClr val="tx1"/>
                </a:solidFill>
                <a:latin typeface="Calibri" pitchFamily="34" charset="0"/>
                <a:cs typeface="Calibri" pitchFamily="34" charset="0"/>
              </a:rPr>
              <a:t>400 LYs  away and 13 LYs across</a:t>
            </a:r>
          </a:p>
        </p:txBody>
      </p:sp>
    </p:spTree>
  </p:cSld>
  <p:clrMapOvr>
    <a:masterClrMapping/>
  </p:clrMapOvr>
  <p:transition advClick="0" advTm="5000"/>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4" descr="orion"/>
          <p:cNvPicPr>
            <a:picLocks noChangeAspect="1" noChangeArrowheads="1"/>
          </p:cNvPicPr>
          <p:nvPr/>
        </p:nvPicPr>
        <p:blipFill>
          <a:blip r:embed="rId2" cstate="print"/>
          <a:srcRect/>
          <a:stretch>
            <a:fillRect/>
          </a:stretch>
        </p:blipFill>
        <p:spPr bwMode="auto">
          <a:xfrm>
            <a:off x="1981200" y="152400"/>
            <a:ext cx="7162800" cy="6705600"/>
          </a:xfrm>
          <a:prstGeom prst="rect">
            <a:avLst/>
          </a:prstGeom>
          <a:noFill/>
          <a:ln w="9525">
            <a:noFill/>
            <a:miter lim="800000"/>
            <a:headEnd/>
            <a:tailEnd/>
          </a:ln>
        </p:spPr>
      </p:pic>
      <p:sp>
        <p:nvSpPr>
          <p:cNvPr id="115717" name="Text Box 5"/>
          <p:cNvSpPr txBox="1">
            <a:spLocks noChangeArrowheads="1"/>
          </p:cNvSpPr>
          <p:nvPr/>
        </p:nvSpPr>
        <p:spPr bwMode="auto">
          <a:xfrm rot="5400000">
            <a:off x="29170" y="123230"/>
            <a:ext cx="1846659" cy="1904999"/>
          </a:xfrm>
          <a:prstGeom prst="rect">
            <a:avLst/>
          </a:prstGeom>
          <a:noFill/>
          <a:ln w="9525">
            <a:noFill/>
            <a:miter lim="800000"/>
            <a:headEnd/>
            <a:tailEnd/>
          </a:ln>
          <a:effectLst/>
        </p:spPr>
        <p:txBody>
          <a:bodyPr rot="10800000" vert="eaVert" wrap="square">
            <a:spAutoFit/>
          </a:bodyPr>
          <a:lstStyle/>
          <a:p>
            <a:pPr>
              <a:spcBef>
                <a:spcPct val="50000"/>
              </a:spcBef>
              <a:defRPr/>
            </a:pPr>
            <a:r>
              <a:rPr lang="en-US" sz="3600" dirty="0">
                <a:solidFill>
                  <a:schemeClr val="tx1"/>
                </a:solidFill>
                <a:latin typeface="Calibri" pitchFamily="34" charset="0"/>
                <a:cs typeface="Calibri" pitchFamily="34" charset="0"/>
              </a:rPr>
              <a:t>Orion the Hunter</a:t>
            </a:r>
          </a:p>
        </p:txBody>
      </p:sp>
      <p:sp>
        <p:nvSpPr>
          <p:cNvPr id="4" name="TextBox 3"/>
          <p:cNvSpPr txBox="1"/>
          <p:nvPr/>
        </p:nvSpPr>
        <p:spPr>
          <a:xfrm>
            <a:off x="0" y="5226784"/>
            <a:ext cx="1828800" cy="1569660"/>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“…or loose the cords of Orion?”</a:t>
            </a:r>
          </a:p>
          <a:p>
            <a:r>
              <a:rPr lang="en-US" sz="2400" dirty="0">
                <a:solidFill>
                  <a:schemeClr val="tx1"/>
                </a:solidFill>
                <a:latin typeface="Calibri" pitchFamily="34" charset="0"/>
                <a:cs typeface="Calibri" pitchFamily="34" charset="0"/>
              </a:rPr>
              <a:t>Job 38:31</a:t>
            </a:r>
          </a:p>
        </p:txBody>
      </p:sp>
      <p:sp>
        <p:nvSpPr>
          <p:cNvPr id="5" name="TextBox 4"/>
          <p:cNvSpPr txBox="1"/>
          <p:nvPr/>
        </p:nvSpPr>
        <p:spPr>
          <a:xfrm>
            <a:off x="0" y="1981200"/>
            <a:ext cx="1828800" cy="1569660"/>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Betelgeuse</a:t>
            </a:r>
          </a:p>
          <a:p>
            <a:r>
              <a:rPr lang="en-US" sz="2400" dirty="0">
                <a:solidFill>
                  <a:schemeClr val="tx1"/>
                </a:solidFill>
                <a:latin typeface="Calibri" pitchFamily="34" charset="0"/>
                <a:cs typeface="Calibri" pitchFamily="34" charset="0"/>
              </a:rPr>
              <a:t>600 LYs  and 25 Solar mass</a:t>
            </a:r>
          </a:p>
        </p:txBody>
      </p:sp>
      <p:sp>
        <p:nvSpPr>
          <p:cNvPr id="6" name="TextBox 5"/>
          <p:cNvSpPr txBox="1"/>
          <p:nvPr/>
        </p:nvSpPr>
        <p:spPr>
          <a:xfrm>
            <a:off x="0" y="3581400"/>
            <a:ext cx="1905000" cy="1569660"/>
          </a:xfrm>
          <a:prstGeom prst="rect">
            <a:avLst/>
          </a:prstGeom>
          <a:noFill/>
        </p:spPr>
        <p:txBody>
          <a:bodyPr wrap="square" rtlCol="0">
            <a:spAutoFit/>
          </a:bodyPr>
          <a:lstStyle/>
          <a:p>
            <a:r>
              <a:rPr lang="en-US" sz="2400" dirty="0" err="1">
                <a:solidFill>
                  <a:schemeClr val="tx1"/>
                </a:solidFill>
                <a:latin typeface="Calibri" pitchFamily="34" charset="0"/>
                <a:cs typeface="Calibri" pitchFamily="34" charset="0"/>
              </a:rPr>
              <a:t>Rigel</a:t>
            </a:r>
            <a:endParaRPr lang="en-US" sz="2400" dirty="0">
              <a:solidFill>
                <a:schemeClr val="tx1"/>
              </a:solidFill>
              <a:latin typeface="Calibri" pitchFamily="34" charset="0"/>
              <a:cs typeface="Calibri" pitchFamily="34" charset="0"/>
            </a:endParaRPr>
          </a:p>
          <a:p>
            <a:r>
              <a:rPr lang="en-US" sz="2400" dirty="0">
                <a:solidFill>
                  <a:schemeClr val="tx1"/>
                </a:solidFill>
                <a:latin typeface="Calibri" pitchFamily="34" charset="0"/>
                <a:cs typeface="Calibri" pitchFamily="34" charset="0"/>
              </a:rPr>
              <a:t>900 LYs  and</a:t>
            </a:r>
          </a:p>
          <a:p>
            <a:r>
              <a:rPr lang="en-US" sz="2400" dirty="0">
                <a:solidFill>
                  <a:schemeClr val="tx1"/>
                </a:solidFill>
                <a:latin typeface="Calibri" pitchFamily="34" charset="0"/>
                <a:cs typeface="Calibri" pitchFamily="34" charset="0"/>
              </a:rPr>
              <a:t>20 Solar mass</a:t>
            </a:r>
          </a:p>
        </p:txBody>
      </p:sp>
      <p:sp>
        <p:nvSpPr>
          <p:cNvPr id="7" name="TextBox 6"/>
          <p:cNvSpPr txBox="1"/>
          <p:nvPr/>
        </p:nvSpPr>
        <p:spPr>
          <a:xfrm>
            <a:off x="7848600" y="5410200"/>
            <a:ext cx="914400" cy="400110"/>
          </a:xfrm>
          <a:prstGeom prst="rect">
            <a:avLst/>
          </a:prstGeom>
          <a:noFill/>
        </p:spPr>
        <p:txBody>
          <a:bodyPr wrap="square" rtlCol="0">
            <a:spAutoFit/>
          </a:bodyPr>
          <a:lstStyle/>
          <a:p>
            <a:r>
              <a:rPr lang="en-US" dirty="0" err="1">
                <a:solidFill>
                  <a:schemeClr val="tx1"/>
                </a:solidFill>
                <a:latin typeface="Calibri" pitchFamily="34" charset="0"/>
                <a:cs typeface="Calibri" pitchFamily="34" charset="0"/>
              </a:rPr>
              <a:t>Rigel</a:t>
            </a:r>
            <a:endParaRPr lang="en-US" dirty="0">
              <a:solidFill>
                <a:schemeClr val="tx1"/>
              </a:solidFill>
              <a:latin typeface="Calibri" pitchFamily="34" charset="0"/>
              <a:cs typeface="Calibri" pitchFamily="34" charset="0"/>
            </a:endParaRPr>
          </a:p>
        </p:txBody>
      </p:sp>
      <p:cxnSp>
        <p:nvCxnSpPr>
          <p:cNvPr id="9" name="Straight Arrow Connector 8"/>
          <p:cNvCxnSpPr>
            <a:stCxn id="7" idx="1"/>
          </p:cNvCxnSpPr>
          <p:nvPr/>
        </p:nvCxnSpPr>
        <p:spPr bwMode="auto">
          <a:xfrm flipH="1">
            <a:off x="7010400" y="5610255"/>
            <a:ext cx="838200" cy="2854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TextBox 9"/>
          <p:cNvSpPr txBox="1"/>
          <p:nvPr/>
        </p:nvSpPr>
        <p:spPr>
          <a:xfrm>
            <a:off x="2514600" y="1219200"/>
            <a:ext cx="1371600" cy="400110"/>
          </a:xfrm>
          <a:prstGeom prst="rect">
            <a:avLst/>
          </a:prstGeom>
          <a:noFill/>
        </p:spPr>
        <p:txBody>
          <a:bodyPr wrap="square" rtlCol="0">
            <a:spAutoFit/>
          </a:bodyPr>
          <a:lstStyle/>
          <a:p>
            <a:r>
              <a:rPr lang="en-US" dirty="0">
                <a:solidFill>
                  <a:schemeClr val="tx1"/>
                </a:solidFill>
                <a:latin typeface="Calibri" pitchFamily="34" charset="0"/>
                <a:cs typeface="Calibri" pitchFamily="34" charset="0"/>
              </a:rPr>
              <a:t>Betelgeuse</a:t>
            </a:r>
          </a:p>
        </p:txBody>
      </p:sp>
      <p:cxnSp>
        <p:nvCxnSpPr>
          <p:cNvPr id="12" name="Straight Arrow Connector 11"/>
          <p:cNvCxnSpPr>
            <a:stCxn id="10" idx="3"/>
          </p:cNvCxnSpPr>
          <p:nvPr/>
        </p:nvCxnSpPr>
        <p:spPr bwMode="auto">
          <a:xfrm flipV="1">
            <a:off x="3886200" y="1371600"/>
            <a:ext cx="533400" cy="4765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ransition advClick="0" advTm="5000"/>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Orion and Orion A molecular Cloud.jpg"/>
          <p:cNvPicPr>
            <a:picLocks noChangeAspect="1"/>
          </p:cNvPicPr>
          <p:nvPr/>
        </p:nvPicPr>
        <p:blipFill>
          <a:blip r:embed="rId2" cstate="print"/>
          <a:stretch>
            <a:fillRect/>
          </a:stretch>
        </p:blipFill>
        <p:spPr>
          <a:xfrm>
            <a:off x="2133600" y="0"/>
            <a:ext cx="5029200" cy="6858000"/>
          </a:xfrm>
          <a:prstGeom prst="rect">
            <a:avLst/>
          </a:prstGeom>
        </p:spPr>
      </p:pic>
      <p:sp>
        <p:nvSpPr>
          <p:cNvPr id="4" name="Rectangle 3"/>
          <p:cNvSpPr/>
          <p:nvPr/>
        </p:nvSpPr>
        <p:spPr bwMode="auto">
          <a:xfrm>
            <a:off x="152400" y="685800"/>
            <a:ext cx="1905000" cy="457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Betelgeuse</a:t>
            </a:r>
          </a:p>
        </p:txBody>
      </p:sp>
      <p:cxnSp>
        <p:nvCxnSpPr>
          <p:cNvPr id="6" name="Straight Arrow Connector 5"/>
          <p:cNvCxnSpPr>
            <a:stCxn id="4" idx="3"/>
          </p:cNvCxnSpPr>
          <p:nvPr/>
        </p:nvCxnSpPr>
        <p:spPr bwMode="auto">
          <a:xfrm>
            <a:off x="2057400" y="914400"/>
            <a:ext cx="7620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 name="Rectangle 6"/>
          <p:cNvSpPr/>
          <p:nvPr/>
        </p:nvSpPr>
        <p:spPr bwMode="auto">
          <a:xfrm>
            <a:off x="228600" y="2590800"/>
            <a:ext cx="1752600" cy="6858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Barnard’s Loop</a:t>
            </a:r>
          </a:p>
        </p:txBody>
      </p:sp>
      <p:cxnSp>
        <p:nvCxnSpPr>
          <p:cNvPr id="9" name="Straight Arrow Connector 8"/>
          <p:cNvCxnSpPr>
            <a:stCxn id="7" idx="3"/>
          </p:cNvCxnSpPr>
          <p:nvPr/>
        </p:nvCxnSpPr>
        <p:spPr bwMode="auto">
          <a:xfrm>
            <a:off x="1981200" y="2933700"/>
            <a:ext cx="838200" cy="342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Rectangle 9"/>
          <p:cNvSpPr/>
          <p:nvPr/>
        </p:nvSpPr>
        <p:spPr bwMode="auto">
          <a:xfrm>
            <a:off x="304800" y="4495800"/>
            <a:ext cx="1676400" cy="838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Great Nebula of Orion</a:t>
            </a:r>
          </a:p>
        </p:txBody>
      </p:sp>
      <p:cxnSp>
        <p:nvCxnSpPr>
          <p:cNvPr id="12" name="Straight Arrow Connector 11"/>
          <p:cNvCxnSpPr>
            <a:stCxn id="10" idx="3"/>
          </p:cNvCxnSpPr>
          <p:nvPr/>
        </p:nvCxnSpPr>
        <p:spPr bwMode="auto">
          <a:xfrm flipV="1">
            <a:off x="1981200" y="4724400"/>
            <a:ext cx="2057400" cy="190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Rectangle 12"/>
          <p:cNvSpPr/>
          <p:nvPr/>
        </p:nvSpPr>
        <p:spPr bwMode="auto">
          <a:xfrm>
            <a:off x="7467600" y="6172200"/>
            <a:ext cx="1219200" cy="381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latin typeface="Calibri" pitchFamily="34" charset="0"/>
                <a:cs typeface="Calibri" pitchFamily="34" charset="0"/>
              </a:rPr>
              <a:t>Rigel</a:t>
            </a:r>
            <a:endParaRPr kumimoji="0" lang="en-US" sz="2000" b="1" i="0" u="none" strike="noStrike" cap="none" normalizeH="0" baseline="0" dirty="0">
              <a:ln>
                <a:noFill/>
              </a:ln>
              <a:solidFill>
                <a:schemeClr val="tx1"/>
              </a:solidFill>
              <a:latin typeface="Calibri" pitchFamily="34" charset="0"/>
              <a:cs typeface="Calibri" pitchFamily="34" charset="0"/>
            </a:endParaRPr>
          </a:p>
        </p:txBody>
      </p:sp>
      <p:cxnSp>
        <p:nvCxnSpPr>
          <p:cNvPr id="15" name="Straight Arrow Connector 14"/>
          <p:cNvCxnSpPr>
            <a:stCxn id="13" idx="1"/>
          </p:cNvCxnSpPr>
          <p:nvPr/>
        </p:nvCxnSpPr>
        <p:spPr bwMode="auto">
          <a:xfrm flipH="1" flipV="1">
            <a:off x="5791200" y="5562600"/>
            <a:ext cx="1676400" cy="800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6" name="Rectangle 15"/>
          <p:cNvSpPr/>
          <p:nvPr/>
        </p:nvSpPr>
        <p:spPr bwMode="auto">
          <a:xfrm>
            <a:off x="7391400" y="5410200"/>
            <a:ext cx="1600200" cy="6858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latin typeface="Calibri" pitchFamily="34" charset="0"/>
                <a:cs typeface="Calibri" pitchFamily="34" charset="0"/>
              </a:rPr>
              <a:t>Witchhead</a:t>
            </a:r>
            <a:r>
              <a:rPr kumimoji="0" lang="en-US" sz="2000" b="1" i="0" u="none" strike="noStrike" cap="none" normalizeH="0" dirty="0">
                <a:ln>
                  <a:noFill/>
                </a:ln>
                <a:solidFill>
                  <a:schemeClr val="tx1"/>
                </a:solidFill>
                <a:latin typeface="Calibri" pitchFamily="34" charset="0"/>
                <a:cs typeface="Calibri" pitchFamily="34" charset="0"/>
              </a:rPr>
              <a:t> Nebula</a:t>
            </a:r>
            <a:endParaRPr kumimoji="0" lang="en-US" sz="2000" b="1" i="0" u="none" strike="noStrike" cap="none" normalizeH="0" baseline="0" dirty="0">
              <a:ln>
                <a:noFill/>
              </a:ln>
              <a:solidFill>
                <a:schemeClr val="tx1"/>
              </a:solidFill>
              <a:latin typeface="Calibri" pitchFamily="34" charset="0"/>
              <a:cs typeface="Calibri" pitchFamily="34" charset="0"/>
            </a:endParaRPr>
          </a:p>
        </p:txBody>
      </p:sp>
      <p:cxnSp>
        <p:nvCxnSpPr>
          <p:cNvPr id="18" name="Straight Arrow Connector 17"/>
          <p:cNvCxnSpPr>
            <a:stCxn id="16" idx="1"/>
          </p:cNvCxnSpPr>
          <p:nvPr/>
        </p:nvCxnSpPr>
        <p:spPr bwMode="auto">
          <a:xfrm flipH="1" flipV="1">
            <a:off x="6400800" y="5181600"/>
            <a:ext cx="990600" cy="571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9" name="TextBox 18"/>
          <p:cNvSpPr txBox="1"/>
          <p:nvPr/>
        </p:nvSpPr>
        <p:spPr>
          <a:xfrm>
            <a:off x="7086600" y="381000"/>
            <a:ext cx="2057400" cy="3970318"/>
          </a:xfrm>
          <a:prstGeom prst="rect">
            <a:avLst/>
          </a:prstGeom>
          <a:noFill/>
        </p:spPr>
        <p:txBody>
          <a:bodyPr wrap="square" rtlCol="0">
            <a:spAutoFit/>
          </a:bodyPr>
          <a:lstStyle/>
          <a:p>
            <a:r>
              <a:rPr lang="en-US" sz="2800" dirty="0">
                <a:solidFill>
                  <a:schemeClr val="tx1"/>
                </a:solidFill>
                <a:latin typeface="Calibri" pitchFamily="34" charset="0"/>
                <a:cs typeface="Calibri" pitchFamily="34" charset="0"/>
              </a:rPr>
              <a:t>A giant cloud of molecular gas surrounds Orion where new stars are forming .  </a:t>
            </a:r>
          </a:p>
        </p:txBody>
      </p:sp>
      <p:sp>
        <p:nvSpPr>
          <p:cNvPr id="20" name="Rectangle 19"/>
          <p:cNvSpPr/>
          <p:nvPr/>
        </p:nvSpPr>
        <p:spPr bwMode="auto">
          <a:xfrm>
            <a:off x="228600" y="3505200"/>
            <a:ext cx="1752600" cy="6858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err="1">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Horsehead</a:t>
            </a:r>
            <a:r>
              <a:rPr kumimoji="0" lang="en-US" sz="2000" b="1" i="0" u="none" strike="noStrike" cap="none" normalizeH="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 Nebula</a:t>
            </a:r>
            <a:endParaRPr kumimoji="0" lang="en-US" sz="2000" b="1"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endParaRPr>
          </a:p>
        </p:txBody>
      </p:sp>
      <p:cxnSp>
        <p:nvCxnSpPr>
          <p:cNvPr id="22" name="Straight Arrow Connector 21"/>
          <p:cNvCxnSpPr>
            <a:stCxn id="20" idx="3"/>
          </p:cNvCxnSpPr>
          <p:nvPr/>
        </p:nvCxnSpPr>
        <p:spPr bwMode="auto">
          <a:xfrm>
            <a:off x="1981200" y="3848100"/>
            <a:ext cx="1752600" cy="1143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ransition advClick="0" advTm="5000"/>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4" descr="Witch Head nebula and Rigel"/>
          <p:cNvPicPr>
            <a:picLocks noChangeAspect="1" noChangeArrowheads="1"/>
          </p:cNvPicPr>
          <p:nvPr/>
        </p:nvPicPr>
        <p:blipFill>
          <a:blip r:embed="rId2" cstate="print"/>
          <a:srcRect/>
          <a:stretch>
            <a:fillRect/>
          </a:stretch>
        </p:blipFill>
        <p:spPr bwMode="auto">
          <a:xfrm>
            <a:off x="3352800" y="0"/>
            <a:ext cx="5543550" cy="6858000"/>
          </a:xfrm>
          <a:prstGeom prst="rect">
            <a:avLst/>
          </a:prstGeom>
          <a:noFill/>
          <a:ln w="9525">
            <a:noFill/>
            <a:miter lim="800000"/>
            <a:headEnd/>
            <a:tailEnd/>
          </a:ln>
        </p:spPr>
      </p:pic>
      <p:sp>
        <p:nvSpPr>
          <p:cNvPr id="119813" name="Text Box 5"/>
          <p:cNvSpPr txBox="1">
            <a:spLocks noChangeArrowheads="1"/>
          </p:cNvSpPr>
          <p:nvPr/>
        </p:nvSpPr>
        <p:spPr bwMode="auto">
          <a:xfrm>
            <a:off x="228600" y="914400"/>
            <a:ext cx="2895600" cy="5078313"/>
          </a:xfrm>
          <a:prstGeom prst="rect">
            <a:avLst/>
          </a:prstGeom>
          <a:noFill/>
          <a:ln w="9525">
            <a:noFill/>
            <a:miter lim="800000"/>
            <a:headEnd/>
            <a:tailEnd/>
          </a:ln>
          <a:effectLst/>
        </p:spPr>
        <p:txBody>
          <a:bodyPr wrap="square">
            <a:spAutoFit/>
          </a:bodyPr>
          <a:lstStyle/>
          <a:p>
            <a:pPr>
              <a:spcBef>
                <a:spcPct val="50000"/>
              </a:spcBef>
              <a:defRPr/>
            </a:pPr>
            <a:r>
              <a:rPr lang="en-US" sz="2800" dirty="0" err="1">
                <a:solidFill>
                  <a:schemeClr val="tx1"/>
                </a:solidFill>
                <a:latin typeface="Calibri" pitchFamily="34" charset="0"/>
                <a:cs typeface="Calibri" pitchFamily="34" charset="0"/>
              </a:rPr>
              <a:t>Rigel</a:t>
            </a:r>
            <a:r>
              <a:rPr lang="en-US" sz="2800" dirty="0">
                <a:solidFill>
                  <a:schemeClr val="tx1"/>
                </a:solidFill>
                <a:latin typeface="Calibri" pitchFamily="34" charset="0"/>
                <a:cs typeface="Calibri" pitchFamily="34" charset="0"/>
              </a:rPr>
              <a:t> and the </a:t>
            </a:r>
            <a:r>
              <a:rPr lang="en-US" sz="2800" dirty="0" err="1">
                <a:solidFill>
                  <a:schemeClr val="tx1"/>
                </a:solidFill>
                <a:latin typeface="Calibri" pitchFamily="34" charset="0"/>
                <a:cs typeface="Calibri" pitchFamily="34" charset="0"/>
              </a:rPr>
              <a:t>Witchhead</a:t>
            </a:r>
            <a:r>
              <a:rPr lang="en-US" sz="2800" dirty="0">
                <a:solidFill>
                  <a:schemeClr val="tx1"/>
                </a:solidFill>
                <a:latin typeface="Calibri" pitchFamily="34" charset="0"/>
                <a:cs typeface="Calibri" pitchFamily="34" charset="0"/>
              </a:rPr>
              <a:t> Nebula</a:t>
            </a:r>
          </a:p>
          <a:p>
            <a:pPr>
              <a:spcBef>
                <a:spcPct val="50000"/>
              </a:spcBef>
              <a:defRPr/>
            </a:pPr>
            <a:r>
              <a:rPr lang="en-US" sz="2400" dirty="0" err="1">
                <a:solidFill>
                  <a:schemeClr val="tx1"/>
                </a:solidFill>
                <a:latin typeface="Calibri" pitchFamily="34" charset="0"/>
                <a:cs typeface="Calibri" pitchFamily="34" charset="0"/>
              </a:rPr>
              <a:t>Rigel</a:t>
            </a:r>
            <a:r>
              <a:rPr lang="en-US" sz="2400" dirty="0">
                <a:solidFill>
                  <a:schemeClr val="tx1"/>
                </a:solidFill>
                <a:latin typeface="Calibri" pitchFamily="34" charset="0"/>
                <a:cs typeface="Calibri" pitchFamily="34" charset="0"/>
              </a:rPr>
              <a:t>  in Orion shines 40,000 times brighter than our sun.  It is  800 LYs  away and its powerful radiation is reflected off  the </a:t>
            </a:r>
            <a:r>
              <a:rPr lang="en-US" sz="2400" dirty="0" err="1">
                <a:solidFill>
                  <a:schemeClr val="tx1"/>
                </a:solidFill>
                <a:latin typeface="Calibri" pitchFamily="34" charset="0"/>
                <a:cs typeface="Calibri" pitchFamily="34" charset="0"/>
              </a:rPr>
              <a:t>Witchhead</a:t>
            </a:r>
            <a:r>
              <a:rPr lang="en-US" sz="2400" dirty="0">
                <a:solidFill>
                  <a:schemeClr val="tx1"/>
                </a:solidFill>
                <a:latin typeface="Calibri" pitchFamily="34" charset="0"/>
                <a:cs typeface="Calibri" pitchFamily="34" charset="0"/>
              </a:rPr>
              <a:t>  Nebula  40 LYs from </a:t>
            </a:r>
            <a:r>
              <a:rPr lang="en-US" sz="2400" dirty="0" err="1">
                <a:solidFill>
                  <a:schemeClr val="tx1"/>
                </a:solidFill>
                <a:latin typeface="Calibri" pitchFamily="34" charset="0"/>
                <a:cs typeface="Calibri" pitchFamily="34" charset="0"/>
              </a:rPr>
              <a:t>Rigel</a:t>
            </a:r>
            <a:endParaRPr lang="en-US" sz="2400" dirty="0">
              <a:solidFill>
                <a:schemeClr val="tx1"/>
              </a:solidFill>
              <a:latin typeface="Calibri" pitchFamily="34" charset="0"/>
              <a:cs typeface="Calibri" pitchFamily="34" charset="0"/>
            </a:endParaRPr>
          </a:p>
          <a:p>
            <a:pPr>
              <a:spcBef>
                <a:spcPct val="50000"/>
              </a:spcBef>
              <a:defRPr/>
            </a:pPr>
            <a:endParaRPr lang="en-US" sz="2400" dirty="0">
              <a:solidFill>
                <a:schemeClr val="tx1"/>
              </a:solidFill>
              <a:latin typeface="Calibri" pitchFamily="34" charset="0"/>
              <a:cs typeface="Calibri" pitchFamily="34" charset="0"/>
            </a:endParaRPr>
          </a:p>
        </p:txBody>
      </p:sp>
    </p:spTree>
  </p:cSld>
  <p:clrMapOvr>
    <a:masterClrMapping/>
  </p:clrMapOvr>
  <p:transition advClick="0" advTm="5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rion-belt-nebula-Mrian-McGaffney-12-6-2013.jpg"/>
          <p:cNvPicPr>
            <a:picLocks noChangeAspect="1"/>
          </p:cNvPicPr>
          <p:nvPr/>
        </p:nvPicPr>
        <p:blipFill>
          <a:blip r:embed="rId2" cstate="print"/>
          <a:stretch>
            <a:fillRect/>
          </a:stretch>
        </p:blipFill>
        <p:spPr>
          <a:xfrm>
            <a:off x="1981200" y="0"/>
            <a:ext cx="5257800" cy="6858000"/>
          </a:xfrm>
          <a:prstGeom prst="rect">
            <a:avLst/>
          </a:prstGeom>
        </p:spPr>
      </p:pic>
      <p:sp>
        <p:nvSpPr>
          <p:cNvPr id="6" name="Rectangle 5"/>
          <p:cNvSpPr/>
          <p:nvPr/>
        </p:nvSpPr>
        <p:spPr bwMode="auto">
          <a:xfrm>
            <a:off x="228600" y="685800"/>
            <a:ext cx="1600200" cy="3200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outerShdw blurRad="38100" dist="38100" dir="2700000" algn="tl">
                  <a:srgbClr val="000000">
                    <a:alpha val="43137"/>
                  </a:srgbClr>
                </a:outerShdw>
              </a:effectLst>
              <a:latin typeface="Lucida Calligraphy" pitchFamily="66" charset="0"/>
            </a:endParaRPr>
          </a:p>
        </p:txBody>
      </p:sp>
      <p:sp>
        <p:nvSpPr>
          <p:cNvPr id="7" name="Rectangle 6"/>
          <p:cNvSpPr/>
          <p:nvPr/>
        </p:nvSpPr>
        <p:spPr>
          <a:xfrm>
            <a:off x="228600" y="838200"/>
            <a:ext cx="1600200" cy="3046988"/>
          </a:xfrm>
          <a:prstGeom prst="rect">
            <a:avLst/>
          </a:prstGeom>
        </p:spPr>
        <p:txBody>
          <a:bodyPr wrap="square">
            <a:spAutoFit/>
          </a:bodyPr>
          <a:lstStyle/>
          <a:p>
            <a:r>
              <a:rPr lang="en-US" sz="2400" dirty="0">
                <a:solidFill>
                  <a:schemeClr val="tx1"/>
                </a:solidFill>
                <a:effectLst>
                  <a:outerShdw blurRad="38100" dist="38100" dir="2700000" algn="tl">
                    <a:srgbClr val="000000">
                      <a:alpha val="43137"/>
                    </a:srgbClr>
                  </a:outerShdw>
                </a:effectLst>
                <a:latin typeface="Calibri" pitchFamily="34" charset="0"/>
                <a:cs typeface="Calibri" pitchFamily="34" charset="0"/>
              </a:rPr>
              <a:t>The Egyptian pyramids of Giza are aligned  like the  Belt stars of Orion</a:t>
            </a:r>
          </a:p>
        </p:txBody>
      </p:sp>
      <p:cxnSp>
        <p:nvCxnSpPr>
          <p:cNvPr id="9" name="Straight Arrow Connector 8"/>
          <p:cNvCxnSpPr/>
          <p:nvPr/>
        </p:nvCxnSpPr>
        <p:spPr bwMode="auto">
          <a:xfrm flipV="1">
            <a:off x="1828800" y="1524000"/>
            <a:ext cx="23622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Rectangle 9"/>
          <p:cNvSpPr/>
          <p:nvPr/>
        </p:nvSpPr>
        <p:spPr bwMode="auto">
          <a:xfrm>
            <a:off x="7391400" y="4495800"/>
            <a:ext cx="1447800" cy="17526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outerShdw blurRad="38100" dist="38100" dir="2700000" algn="tl">
                  <a:srgbClr val="000000">
                    <a:alpha val="43137"/>
                  </a:srgbClr>
                </a:outerShdw>
              </a:effectLst>
              <a:latin typeface="Lucida Calligraphy" pitchFamily="66" charset="0"/>
            </a:endParaRPr>
          </a:p>
        </p:txBody>
      </p:sp>
      <p:sp>
        <p:nvSpPr>
          <p:cNvPr id="11" name="TextBox 10"/>
          <p:cNvSpPr txBox="1"/>
          <p:nvPr/>
        </p:nvSpPr>
        <p:spPr>
          <a:xfrm>
            <a:off x="7391400" y="4724400"/>
            <a:ext cx="1447800" cy="1200329"/>
          </a:xfrm>
          <a:prstGeom prst="rect">
            <a:avLst/>
          </a:prstGeom>
          <a:noFill/>
        </p:spPr>
        <p:txBody>
          <a:bodyPr wrap="square" rtlCol="0">
            <a:spAutoFit/>
          </a:bodyPr>
          <a:lstStyle/>
          <a:p>
            <a:r>
              <a:rPr lang="en-US" sz="2400" dirty="0">
                <a:solidFill>
                  <a:schemeClr val="tx1"/>
                </a:solidFill>
                <a:effectLst>
                  <a:outerShdw blurRad="38100" dist="38100" dir="2700000" algn="tl">
                    <a:srgbClr val="000000">
                      <a:alpha val="43137"/>
                    </a:srgbClr>
                  </a:outerShdw>
                </a:effectLst>
                <a:latin typeface="Calibri" pitchFamily="34" charset="0"/>
                <a:cs typeface="Calibri" pitchFamily="34" charset="0"/>
              </a:rPr>
              <a:t>The Great Nebula of Orion</a:t>
            </a:r>
          </a:p>
        </p:txBody>
      </p:sp>
      <p:cxnSp>
        <p:nvCxnSpPr>
          <p:cNvPr id="13" name="Straight Arrow Connector 12"/>
          <p:cNvCxnSpPr>
            <a:stCxn id="11" idx="1"/>
          </p:cNvCxnSpPr>
          <p:nvPr/>
        </p:nvCxnSpPr>
        <p:spPr bwMode="auto">
          <a:xfrm flipH="1" flipV="1">
            <a:off x="5410200" y="5181600"/>
            <a:ext cx="1981200" cy="14296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ransition advClick="0" advTm="5000"/>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4" descr="New Hubble Orion Nebula Photo"/>
          <p:cNvPicPr>
            <a:picLocks noChangeAspect="1" noChangeArrowheads="1"/>
          </p:cNvPicPr>
          <p:nvPr/>
        </p:nvPicPr>
        <p:blipFill>
          <a:blip r:embed="rId2" cstate="print"/>
          <a:srcRect/>
          <a:stretch>
            <a:fillRect/>
          </a:stretch>
        </p:blipFill>
        <p:spPr bwMode="auto">
          <a:xfrm>
            <a:off x="1828800" y="609600"/>
            <a:ext cx="7315200" cy="6248400"/>
          </a:xfrm>
          <a:prstGeom prst="rect">
            <a:avLst/>
          </a:prstGeom>
          <a:noFill/>
          <a:ln w="9525">
            <a:noFill/>
            <a:miter lim="800000"/>
            <a:headEnd/>
            <a:tailEnd/>
          </a:ln>
        </p:spPr>
      </p:pic>
      <p:sp>
        <p:nvSpPr>
          <p:cNvPr id="116741" name="Text Box 5"/>
          <p:cNvSpPr txBox="1">
            <a:spLocks noChangeArrowheads="1"/>
          </p:cNvSpPr>
          <p:nvPr/>
        </p:nvSpPr>
        <p:spPr bwMode="auto">
          <a:xfrm>
            <a:off x="2286000" y="0"/>
            <a:ext cx="5943600" cy="579438"/>
          </a:xfrm>
          <a:prstGeom prst="rect">
            <a:avLst/>
          </a:prstGeom>
          <a:noFill/>
          <a:ln w="9525">
            <a:noFill/>
            <a:miter lim="800000"/>
            <a:headEnd/>
            <a:tailEnd/>
          </a:ln>
          <a:effectLst/>
        </p:spPr>
        <p:txBody>
          <a:bodyPr>
            <a:spAutoFit/>
          </a:bodyPr>
          <a:lstStyle/>
          <a:p>
            <a:pPr>
              <a:spcBef>
                <a:spcPct val="50000"/>
              </a:spcBef>
              <a:defRPr/>
            </a:pPr>
            <a:endParaRPr lang="en-US" sz="3200">
              <a:effectLst>
                <a:outerShdw blurRad="38100" dist="38100" dir="2700000" algn="tl">
                  <a:srgbClr val="FFFFFF"/>
                </a:outerShdw>
              </a:effectLst>
            </a:endParaRPr>
          </a:p>
        </p:txBody>
      </p:sp>
      <p:sp>
        <p:nvSpPr>
          <p:cNvPr id="116742" name="Text Box 6"/>
          <p:cNvSpPr txBox="1">
            <a:spLocks noChangeArrowheads="1"/>
          </p:cNvSpPr>
          <p:nvPr/>
        </p:nvSpPr>
        <p:spPr bwMode="auto">
          <a:xfrm>
            <a:off x="1752600" y="152400"/>
            <a:ext cx="7010400" cy="579438"/>
          </a:xfrm>
          <a:prstGeom prst="rect">
            <a:avLst/>
          </a:prstGeom>
          <a:noFill/>
          <a:ln w="9525">
            <a:noFill/>
            <a:miter lim="800000"/>
            <a:headEnd/>
            <a:tailEnd/>
          </a:ln>
          <a:effectLst/>
        </p:spPr>
        <p:txBody>
          <a:bodyPr>
            <a:spAutoFit/>
          </a:bodyPr>
          <a:lstStyle/>
          <a:p>
            <a:pPr>
              <a:spcBef>
                <a:spcPct val="50000"/>
              </a:spcBef>
              <a:defRPr/>
            </a:pPr>
            <a:endParaRPr lang="en-US" sz="3200">
              <a:effectLst>
                <a:outerShdw blurRad="38100" dist="38100" dir="2700000" algn="tl">
                  <a:srgbClr val="FFFFFF"/>
                </a:outerShdw>
              </a:effectLst>
            </a:endParaRPr>
          </a:p>
        </p:txBody>
      </p:sp>
      <p:sp>
        <p:nvSpPr>
          <p:cNvPr id="116743" name="Text Box 7"/>
          <p:cNvSpPr txBox="1">
            <a:spLocks noChangeArrowheads="1"/>
          </p:cNvSpPr>
          <p:nvPr/>
        </p:nvSpPr>
        <p:spPr bwMode="auto">
          <a:xfrm>
            <a:off x="1905000" y="0"/>
            <a:ext cx="5943600" cy="646331"/>
          </a:xfrm>
          <a:prstGeom prst="rect">
            <a:avLst/>
          </a:prstGeom>
          <a:noFill/>
          <a:ln w="9525">
            <a:noFill/>
            <a:miter lim="800000"/>
            <a:headEnd/>
            <a:tailEnd/>
          </a:ln>
          <a:effectLst/>
        </p:spPr>
        <p:txBody>
          <a:bodyPr>
            <a:spAutoFit/>
          </a:bodyPr>
          <a:lstStyle/>
          <a:p>
            <a:pPr>
              <a:spcBef>
                <a:spcPct val="50000"/>
              </a:spcBef>
              <a:defRPr/>
            </a:pPr>
            <a:r>
              <a:rPr lang="en-US" sz="3600" dirty="0">
                <a:solidFill>
                  <a:schemeClr val="tx1"/>
                </a:solidFill>
                <a:latin typeface="Calibri" pitchFamily="34" charset="0"/>
                <a:cs typeface="Calibri" pitchFamily="34" charset="0"/>
              </a:rPr>
              <a:t>Great Nebula of Orion</a:t>
            </a:r>
          </a:p>
        </p:txBody>
      </p:sp>
      <p:sp>
        <p:nvSpPr>
          <p:cNvPr id="11270" name="TextBox 6"/>
          <p:cNvSpPr txBox="1">
            <a:spLocks noChangeArrowheads="1"/>
          </p:cNvSpPr>
          <p:nvPr/>
        </p:nvSpPr>
        <p:spPr bwMode="auto">
          <a:xfrm>
            <a:off x="0" y="457200"/>
            <a:ext cx="2133600" cy="5940088"/>
          </a:xfrm>
          <a:prstGeom prst="rect">
            <a:avLst/>
          </a:prstGeom>
          <a:noFill/>
          <a:ln w="9525">
            <a:noFill/>
            <a:miter lim="800000"/>
            <a:headEnd/>
            <a:tailEnd/>
          </a:ln>
        </p:spPr>
        <p:txBody>
          <a:bodyPr wrap="square">
            <a:spAutoFit/>
          </a:bodyPr>
          <a:lstStyle/>
          <a:p>
            <a:r>
              <a:rPr lang="en-US" dirty="0">
                <a:solidFill>
                  <a:schemeClr val="tx1"/>
                </a:solidFill>
                <a:latin typeface="Calibri" pitchFamily="34" charset="0"/>
                <a:cs typeface="Calibri" pitchFamily="34" charset="0"/>
              </a:rPr>
              <a:t>1,500 LYs away 13 LYs across</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Stellar nursery  of</a:t>
            </a:r>
          </a:p>
          <a:p>
            <a:r>
              <a:rPr lang="en-US" dirty="0">
                <a:solidFill>
                  <a:schemeClr val="tx1"/>
                </a:solidFill>
                <a:latin typeface="Calibri" pitchFamily="34" charset="0"/>
                <a:cs typeface="Calibri" pitchFamily="34" charset="0"/>
              </a:rPr>
              <a:t> new stars</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Supersonic solar winds cause bow shock waves in the nebula gas.</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Trapezium’s 4 massive stars carve out  a cavity  in the nebula with strong solar winds and UV light.</a:t>
            </a:r>
          </a:p>
          <a:p>
            <a:endParaRPr lang="en-US" dirty="0">
              <a:latin typeface="Calibri" pitchFamily="34" charset="0"/>
              <a:cs typeface="Calibri" pitchFamily="34" charset="0"/>
            </a:endParaRPr>
          </a:p>
          <a:p>
            <a:endParaRPr lang="en-US" dirty="0">
              <a:latin typeface="Calibri" pitchFamily="34" charset="0"/>
              <a:cs typeface="Calibri" pitchFamily="34" charset="0"/>
            </a:endParaRPr>
          </a:p>
        </p:txBody>
      </p:sp>
      <p:sp>
        <p:nvSpPr>
          <p:cNvPr id="7" name="Rectangle 6"/>
          <p:cNvSpPr/>
          <p:nvPr/>
        </p:nvSpPr>
        <p:spPr bwMode="auto">
          <a:xfrm>
            <a:off x="0" y="3733800"/>
            <a:ext cx="2133600" cy="22098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outerShdw blurRad="38100" dist="38100" dir="2700000" algn="tl">
                  <a:srgbClr val="000000">
                    <a:alpha val="43137"/>
                  </a:srgbClr>
                </a:outerShdw>
              </a:effectLst>
              <a:latin typeface="Lucida Calligraphy" pitchFamily="66" charset="0"/>
            </a:endParaRPr>
          </a:p>
        </p:txBody>
      </p:sp>
      <p:cxnSp>
        <p:nvCxnSpPr>
          <p:cNvPr id="9" name="Straight Arrow Connector 8"/>
          <p:cNvCxnSpPr/>
          <p:nvPr/>
        </p:nvCxnSpPr>
        <p:spPr bwMode="auto">
          <a:xfrm flipV="1">
            <a:off x="2057400" y="3505200"/>
            <a:ext cx="2895600" cy="609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ransition advClick="0" advTm="5000"/>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5" descr="Orion Nebula-Hubble-Spitzer Composite"/>
          <p:cNvPicPr>
            <a:picLocks noChangeAspect="1" noChangeArrowheads="1"/>
          </p:cNvPicPr>
          <p:nvPr/>
        </p:nvPicPr>
        <p:blipFill>
          <a:blip r:embed="rId2" cstate="print"/>
          <a:srcRect/>
          <a:stretch>
            <a:fillRect/>
          </a:stretch>
        </p:blipFill>
        <p:spPr bwMode="auto">
          <a:xfrm>
            <a:off x="2362200" y="304800"/>
            <a:ext cx="6477000" cy="6477000"/>
          </a:xfrm>
          <a:prstGeom prst="rect">
            <a:avLst/>
          </a:prstGeom>
          <a:noFill/>
          <a:ln w="9525">
            <a:noFill/>
            <a:miter lim="800000"/>
            <a:headEnd/>
            <a:tailEnd/>
          </a:ln>
        </p:spPr>
      </p:pic>
      <p:sp>
        <p:nvSpPr>
          <p:cNvPr id="129030" name="Text Box 6"/>
          <p:cNvSpPr txBox="1">
            <a:spLocks noChangeArrowheads="1"/>
          </p:cNvSpPr>
          <p:nvPr/>
        </p:nvSpPr>
        <p:spPr bwMode="auto">
          <a:xfrm>
            <a:off x="228600" y="1066800"/>
            <a:ext cx="1981200" cy="5047536"/>
          </a:xfrm>
          <a:prstGeom prst="rect">
            <a:avLst/>
          </a:prstGeom>
          <a:noFill/>
          <a:ln w="9525">
            <a:noFill/>
            <a:miter lim="800000"/>
            <a:headEnd/>
            <a:tailEnd/>
          </a:ln>
          <a:effectLst/>
        </p:spPr>
        <p:txBody>
          <a:bodyPr>
            <a:spAutoFit/>
          </a:bodyPr>
          <a:lstStyle/>
          <a:p>
            <a:pPr>
              <a:spcBef>
                <a:spcPct val="50000"/>
              </a:spcBef>
              <a:defRPr/>
            </a:pPr>
            <a:r>
              <a:rPr lang="en-US" sz="2800" dirty="0">
                <a:solidFill>
                  <a:schemeClr val="tx1"/>
                </a:solidFill>
                <a:latin typeface="Calibri" pitchFamily="34" charset="0"/>
                <a:cs typeface="Calibri" pitchFamily="34" charset="0"/>
              </a:rPr>
              <a:t>Orion Nebula</a:t>
            </a:r>
          </a:p>
          <a:p>
            <a:pPr>
              <a:spcBef>
                <a:spcPct val="50000"/>
              </a:spcBef>
              <a:defRPr/>
            </a:pPr>
            <a:r>
              <a:rPr lang="en-US" sz="2800" dirty="0">
                <a:solidFill>
                  <a:schemeClr val="tx1"/>
                </a:solidFill>
                <a:latin typeface="Calibri" pitchFamily="34" charset="0"/>
                <a:cs typeface="Calibri" pitchFamily="34" charset="0"/>
              </a:rPr>
              <a:t>Hubble and Spitzer  space telescopes  composite image of Infrared and visible light</a:t>
            </a:r>
          </a:p>
        </p:txBody>
      </p:sp>
    </p:spTree>
  </p:cSld>
  <p:clrMapOvr>
    <a:masterClrMapping/>
  </p:clrMapOvr>
  <p:transition advClick="0" advTm="5000"/>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1" descr="Orion Nebula stellar formation.jpg"/>
          <p:cNvPicPr>
            <a:picLocks noChangeAspect="1"/>
          </p:cNvPicPr>
          <p:nvPr/>
        </p:nvPicPr>
        <p:blipFill>
          <a:blip r:embed="rId2" cstate="print"/>
          <a:srcRect/>
          <a:stretch>
            <a:fillRect/>
          </a:stretch>
        </p:blipFill>
        <p:spPr bwMode="auto">
          <a:xfrm>
            <a:off x="2216150" y="0"/>
            <a:ext cx="6927850" cy="6858000"/>
          </a:xfrm>
          <a:prstGeom prst="rect">
            <a:avLst/>
          </a:prstGeom>
          <a:noFill/>
          <a:ln w="9525">
            <a:noFill/>
            <a:miter lim="800000"/>
            <a:headEnd/>
            <a:tailEnd/>
          </a:ln>
        </p:spPr>
      </p:pic>
      <p:sp>
        <p:nvSpPr>
          <p:cNvPr id="12291" name="TextBox 2"/>
          <p:cNvSpPr txBox="1">
            <a:spLocks noChangeArrowheads="1"/>
          </p:cNvSpPr>
          <p:nvPr/>
        </p:nvSpPr>
        <p:spPr bwMode="auto">
          <a:xfrm>
            <a:off x="0" y="228600"/>
            <a:ext cx="2209800" cy="6370975"/>
          </a:xfrm>
          <a:prstGeom prst="rect">
            <a:avLst/>
          </a:prstGeom>
          <a:noFill/>
          <a:ln w="9525">
            <a:noFill/>
            <a:miter lim="800000"/>
            <a:headEnd/>
            <a:tailEnd/>
          </a:ln>
        </p:spPr>
        <p:txBody>
          <a:bodyPr>
            <a:spAutoFit/>
          </a:bodyPr>
          <a:lstStyle/>
          <a:p>
            <a:r>
              <a:rPr lang="en-US" sz="2400" dirty="0" err="1">
                <a:solidFill>
                  <a:schemeClr val="tx1"/>
                </a:solidFill>
                <a:latin typeface="Calibri" pitchFamily="34" charset="0"/>
                <a:cs typeface="Calibri" pitchFamily="34" charset="0"/>
              </a:rPr>
              <a:t>Herbig-Haro</a:t>
            </a:r>
            <a:r>
              <a:rPr lang="en-US" sz="2400" dirty="0">
                <a:solidFill>
                  <a:schemeClr val="tx1"/>
                </a:solidFill>
                <a:latin typeface="Calibri" pitchFamily="34" charset="0"/>
                <a:cs typeface="Calibri" pitchFamily="34" charset="0"/>
              </a:rPr>
              <a:t> 502 Star Formation in Orion Nebula</a:t>
            </a:r>
          </a:p>
          <a:p>
            <a:endParaRPr lang="en-US" sz="2400" dirty="0">
              <a:solidFill>
                <a:schemeClr val="tx1"/>
              </a:solidFill>
              <a:latin typeface="Calibri" pitchFamily="34" charset="0"/>
              <a:cs typeface="Calibri" pitchFamily="34" charset="0"/>
            </a:endParaRPr>
          </a:p>
          <a:p>
            <a:r>
              <a:rPr lang="en-US" sz="2400" dirty="0">
                <a:solidFill>
                  <a:schemeClr val="tx1"/>
                </a:solidFill>
                <a:latin typeface="Calibri" pitchFamily="34" charset="0"/>
                <a:cs typeface="Calibri" pitchFamily="34" charset="0"/>
              </a:rPr>
              <a:t>a very young star surrounded by the cloud of gas from which it formed. This leftover material forms planets and eventually solar systems as intricate as our own.</a:t>
            </a:r>
          </a:p>
        </p:txBody>
      </p:sp>
      <p:pic>
        <p:nvPicPr>
          <p:cNvPr id="12292" name="Picture 3" descr="Orion Nebula stellar formation1.jpg"/>
          <p:cNvPicPr>
            <a:picLocks noChangeAspect="1"/>
          </p:cNvPicPr>
          <p:nvPr/>
        </p:nvPicPr>
        <p:blipFill>
          <a:blip r:embed="rId3" cstate="print"/>
          <a:srcRect/>
          <a:stretch>
            <a:fillRect/>
          </a:stretch>
        </p:blipFill>
        <p:spPr bwMode="auto">
          <a:xfrm>
            <a:off x="2286000" y="228600"/>
            <a:ext cx="2425700" cy="2286000"/>
          </a:xfrm>
          <a:prstGeom prst="rect">
            <a:avLst/>
          </a:prstGeom>
          <a:noFill/>
          <a:ln w="9525">
            <a:noFill/>
            <a:miter lim="800000"/>
            <a:headEnd/>
            <a:tailEnd/>
          </a:ln>
        </p:spPr>
      </p:pic>
      <p:cxnSp>
        <p:nvCxnSpPr>
          <p:cNvPr id="6" name="Straight Arrow Connector 5"/>
          <p:cNvCxnSpPr/>
          <p:nvPr/>
        </p:nvCxnSpPr>
        <p:spPr bwMode="auto">
          <a:xfrm>
            <a:off x="4114800" y="2514600"/>
            <a:ext cx="685800" cy="1143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ransition advClick="0" advTm="5000"/>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1" descr="Orion Nebula Protoplanetary Disks.jpg"/>
          <p:cNvPicPr>
            <a:picLocks noChangeAspect="1"/>
          </p:cNvPicPr>
          <p:nvPr/>
        </p:nvPicPr>
        <p:blipFill>
          <a:blip r:embed="rId2" cstate="print"/>
          <a:srcRect/>
          <a:stretch>
            <a:fillRect/>
          </a:stretch>
        </p:blipFill>
        <p:spPr bwMode="auto">
          <a:xfrm>
            <a:off x="3389313" y="0"/>
            <a:ext cx="5754687" cy="6858000"/>
          </a:xfrm>
          <a:prstGeom prst="rect">
            <a:avLst/>
          </a:prstGeom>
          <a:noFill/>
          <a:ln w="9525">
            <a:noFill/>
            <a:miter lim="800000"/>
            <a:headEnd/>
            <a:tailEnd/>
          </a:ln>
        </p:spPr>
      </p:pic>
      <p:sp>
        <p:nvSpPr>
          <p:cNvPr id="13315" name="TextBox 2"/>
          <p:cNvSpPr txBox="1">
            <a:spLocks noChangeArrowheads="1"/>
          </p:cNvSpPr>
          <p:nvPr/>
        </p:nvSpPr>
        <p:spPr bwMode="auto">
          <a:xfrm>
            <a:off x="0" y="533400"/>
            <a:ext cx="3352800" cy="6001643"/>
          </a:xfrm>
          <a:prstGeom prst="rect">
            <a:avLst/>
          </a:prstGeom>
          <a:noFill/>
          <a:ln w="9525">
            <a:noFill/>
            <a:miter lim="800000"/>
            <a:headEnd/>
            <a:tailEnd/>
          </a:ln>
        </p:spPr>
        <p:txBody>
          <a:bodyPr>
            <a:spAutoFit/>
          </a:bodyPr>
          <a:lstStyle/>
          <a:p>
            <a:r>
              <a:rPr lang="en-US" sz="2400" dirty="0">
                <a:solidFill>
                  <a:schemeClr val="tx1"/>
                </a:solidFill>
                <a:latin typeface="Calibri" pitchFamily="34" charset="0"/>
                <a:cs typeface="Calibri" pitchFamily="34" charset="0"/>
              </a:rPr>
              <a:t>Disks of dust and gas surround young stars about 1 Million years old in Orion Nebula</a:t>
            </a:r>
          </a:p>
          <a:p>
            <a:endParaRPr lang="en-US" sz="2400" dirty="0">
              <a:solidFill>
                <a:schemeClr val="tx1"/>
              </a:solidFill>
              <a:latin typeface="Calibri" pitchFamily="34" charset="0"/>
              <a:cs typeface="Calibri" pitchFamily="34" charset="0"/>
            </a:endParaRPr>
          </a:p>
          <a:p>
            <a:r>
              <a:rPr lang="en-US" sz="2400" dirty="0">
                <a:solidFill>
                  <a:schemeClr val="tx1"/>
                </a:solidFill>
                <a:latin typeface="Calibri" pitchFamily="34" charset="0"/>
                <a:cs typeface="Calibri" pitchFamily="34" charset="0"/>
              </a:rPr>
              <a:t>The disks range in size from two to eight times the size of  our solar system</a:t>
            </a:r>
          </a:p>
          <a:p>
            <a:endParaRPr lang="en-US" sz="2400" dirty="0">
              <a:solidFill>
                <a:schemeClr val="tx1"/>
              </a:solidFill>
              <a:latin typeface="Calibri" pitchFamily="34" charset="0"/>
              <a:cs typeface="Calibri" pitchFamily="34" charset="0"/>
            </a:endParaRPr>
          </a:p>
          <a:p>
            <a:r>
              <a:rPr lang="en-US" sz="2400" dirty="0">
                <a:solidFill>
                  <a:schemeClr val="tx1"/>
                </a:solidFill>
                <a:latin typeface="Calibri" pitchFamily="34" charset="0"/>
                <a:cs typeface="Calibri" pitchFamily="34" charset="0"/>
              </a:rPr>
              <a:t>Our solar system probably formed from a disk like this about 4.6 billion years ago</a:t>
            </a:r>
          </a:p>
          <a:p>
            <a:endParaRPr lang="en-US" sz="2400" dirty="0">
              <a:solidFill>
                <a:schemeClr val="tx1"/>
              </a:solidFill>
              <a:latin typeface="Calibri" pitchFamily="34" charset="0"/>
              <a:cs typeface="Calibri" pitchFamily="34" charset="0"/>
            </a:endParaRPr>
          </a:p>
          <a:p>
            <a:endParaRPr lang="en-US" sz="2400" dirty="0">
              <a:latin typeface="Calibri" pitchFamily="34" charset="0"/>
              <a:cs typeface="Calibri" pitchFamily="34" charset="0"/>
            </a:endParaRPr>
          </a:p>
        </p:txBody>
      </p:sp>
    </p:spTree>
  </p:cSld>
  <p:clrMapOvr>
    <a:masterClrMapping/>
  </p:clrMapOvr>
  <p:transition advClick="0" advTm="5000"/>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TS-88_launches.jpg"/>
          <p:cNvPicPr>
            <a:picLocks noChangeAspect="1"/>
          </p:cNvPicPr>
          <p:nvPr/>
        </p:nvPicPr>
        <p:blipFill>
          <a:blip r:embed="rId2" cstate="print"/>
          <a:stretch>
            <a:fillRect/>
          </a:stretch>
        </p:blipFill>
        <p:spPr>
          <a:xfrm>
            <a:off x="3729789" y="0"/>
            <a:ext cx="5414211" cy="6858000"/>
          </a:xfrm>
          <a:prstGeom prst="rect">
            <a:avLst/>
          </a:prstGeom>
        </p:spPr>
      </p:pic>
      <p:sp>
        <p:nvSpPr>
          <p:cNvPr id="5" name="TextBox 4"/>
          <p:cNvSpPr txBox="1"/>
          <p:nvPr/>
        </p:nvSpPr>
        <p:spPr>
          <a:xfrm>
            <a:off x="457200" y="685800"/>
            <a:ext cx="2743200" cy="4031873"/>
          </a:xfrm>
          <a:prstGeom prst="rect">
            <a:avLst/>
          </a:prstGeom>
          <a:noFill/>
        </p:spPr>
        <p:txBody>
          <a:bodyPr wrap="square" rtlCol="0">
            <a:spAutoFit/>
          </a:bodyPr>
          <a:lstStyle/>
          <a:p>
            <a:r>
              <a:rPr lang="en-US" sz="3200" dirty="0">
                <a:solidFill>
                  <a:schemeClr val="tx1"/>
                </a:solidFill>
                <a:effectLst>
                  <a:outerShdw blurRad="38100" dist="38100" dir="2700000" algn="tl">
                    <a:srgbClr val="000000">
                      <a:alpha val="43137"/>
                    </a:srgbClr>
                  </a:outerShdw>
                </a:effectLst>
                <a:latin typeface="Calibri" pitchFamily="34" charset="0"/>
                <a:cs typeface="Calibri" pitchFamily="34" charset="0"/>
              </a:rPr>
              <a:t>STS 31 April 1990  Discovery launched the Hubble Space Telescope (HST)  </a:t>
            </a:r>
          </a:p>
          <a:p>
            <a:endParaRPr lang="en-US" sz="3200" dirty="0">
              <a:latin typeface="Calibri" pitchFamily="34" charset="0"/>
              <a:cs typeface="Calibri" pitchFamily="34" charset="0"/>
            </a:endParaRPr>
          </a:p>
        </p:txBody>
      </p:sp>
      <p:sp>
        <p:nvSpPr>
          <p:cNvPr id="4" name="TextBox 3"/>
          <p:cNvSpPr txBox="1"/>
          <p:nvPr/>
        </p:nvSpPr>
        <p:spPr>
          <a:xfrm>
            <a:off x="533400" y="4800600"/>
            <a:ext cx="2590800" cy="1015663"/>
          </a:xfrm>
          <a:prstGeom prst="rect">
            <a:avLst/>
          </a:prstGeom>
          <a:noFill/>
        </p:spPr>
        <p:txBody>
          <a:bodyPr wrap="square" rtlCol="0">
            <a:spAutoFit/>
          </a:bodyPr>
          <a:lstStyle/>
          <a:p>
            <a:r>
              <a:rPr lang="en-US" dirty="0">
                <a:solidFill>
                  <a:schemeClr val="tx1"/>
                </a:solidFill>
                <a:latin typeface="Calibri" pitchFamily="34" charset="0"/>
                <a:cs typeface="Calibri" pitchFamily="34" charset="0"/>
              </a:rPr>
              <a:t>Photo credit for all photos NASA unless otherwise noted</a:t>
            </a:r>
          </a:p>
        </p:txBody>
      </p:sp>
    </p:spTree>
  </p:cSld>
  <p:clrMapOvr>
    <a:masterClrMapping/>
  </p:clrMapOvr>
  <p:transition advClick="0" advTm="5000"/>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HLTau_nrao.jpg"/>
          <p:cNvPicPr>
            <a:picLocks noChangeAspect="1"/>
          </p:cNvPicPr>
          <p:nvPr/>
        </p:nvPicPr>
        <p:blipFill>
          <a:blip r:embed="rId2" cstate="print"/>
          <a:stretch>
            <a:fillRect/>
          </a:stretch>
        </p:blipFill>
        <p:spPr>
          <a:xfrm>
            <a:off x="2286000" y="0"/>
            <a:ext cx="6858000" cy="6858000"/>
          </a:xfrm>
          <a:prstGeom prst="rect">
            <a:avLst/>
          </a:prstGeom>
        </p:spPr>
      </p:pic>
      <p:sp>
        <p:nvSpPr>
          <p:cNvPr id="3" name="TextBox 2"/>
          <p:cNvSpPr txBox="1"/>
          <p:nvPr/>
        </p:nvSpPr>
        <p:spPr>
          <a:xfrm>
            <a:off x="6324600" y="5943600"/>
            <a:ext cx="2286000" cy="523220"/>
          </a:xfrm>
          <a:prstGeom prst="rect">
            <a:avLst/>
          </a:prstGeom>
          <a:noFill/>
        </p:spPr>
        <p:txBody>
          <a:bodyPr wrap="square" rtlCol="0">
            <a:spAutoFit/>
          </a:bodyPr>
          <a:lstStyle/>
          <a:p>
            <a:r>
              <a:rPr lang="en-US" sz="1400" dirty="0">
                <a:solidFill>
                  <a:schemeClr val="tx1"/>
                </a:solidFill>
                <a:latin typeface="Calibri" pitchFamily="34" charset="0"/>
                <a:cs typeface="Calibri" pitchFamily="34" charset="0"/>
              </a:rPr>
              <a:t>Photo Credit: ALMA (NRAO/ESO/NAOJ</a:t>
            </a:r>
          </a:p>
        </p:txBody>
      </p:sp>
      <p:sp>
        <p:nvSpPr>
          <p:cNvPr id="4" name="TextBox 3"/>
          <p:cNvSpPr txBox="1"/>
          <p:nvPr/>
        </p:nvSpPr>
        <p:spPr>
          <a:xfrm>
            <a:off x="0" y="685800"/>
            <a:ext cx="3124200" cy="5262979"/>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HL Tau is a young star (1 mil years old) located 450 LYs away in Taurus. Planetary formation is clearly evident in the  ring gaps.  HL Tau can not be seen in visible light because it is surrounded by dust and gas.   This  image  will change planetary evolution theories  of young stars! </a:t>
            </a:r>
          </a:p>
        </p:txBody>
      </p:sp>
    </p:spTree>
  </p:cSld>
  <p:clrMapOvr>
    <a:masterClrMapping/>
  </p:clrMapOvr>
  <p:transition advClick="0" advTm="5000"/>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1" descr="tarantula-nebula-hubble.jpg"/>
          <p:cNvPicPr>
            <a:picLocks noChangeAspect="1"/>
          </p:cNvPicPr>
          <p:nvPr/>
        </p:nvPicPr>
        <p:blipFill>
          <a:blip r:embed="rId2" cstate="print"/>
          <a:srcRect/>
          <a:stretch>
            <a:fillRect/>
          </a:stretch>
        </p:blipFill>
        <p:spPr bwMode="auto">
          <a:xfrm>
            <a:off x="2433638" y="0"/>
            <a:ext cx="6710362" cy="6858000"/>
          </a:xfrm>
          <a:prstGeom prst="rect">
            <a:avLst/>
          </a:prstGeom>
          <a:noFill/>
          <a:ln w="9525">
            <a:noFill/>
            <a:miter lim="800000"/>
            <a:headEnd/>
            <a:tailEnd/>
          </a:ln>
        </p:spPr>
      </p:pic>
      <p:sp>
        <p:nvSpPr>
          <p:cNvPr id="15363" name="TextBox 2"/>
          <p:cNvSpPr txBox="1">
            <a:spLocks noChangeArrowheads="1"/>
          </p:cNvSpPr>
          <p:nvPr/>
        </p:nvSpPr>
        <p:spPr bwMode="auto">
          <a:xfrm>
            <a:off x="0" y="304800"/>
            <a:ext cx="2514600" cy="6124754"/>
          </a:xfrm>
          <a:prstGeom prst="rect">
            <a:avLst/>
          </a:prstGeom>
          <a:noFill/>
          <a:ln w="9525">
            <a:noFill/>
            <a:miter lim="800000"/>
            <a:headEnd/>
            <a:tailEnd/>
          </a:ln>
        </p:spPr>
        <p:txBody>
          <a:bodyPr wrap="square">
            <a:spAutoFit/>
          </a:bodyPr>
          <a:lstStyle/>
          <a:p>
            <a:r>
              <a:rPr lang="en-US" sz="2800" dirty="0">
                <a:solidFill>
                  <a:schemeClr val="tx1"/>
                </a:solidFill>
                <a:latin typeface="Calibri" pitchFamily="34" charset="0"/>
                <a:cs typeface="Calibri" pitchFamily="34" charset="0"/>
              </a:rPr>
              <a:t>Tarantula Nebula</a:t>
            </a:r>
          </a:p>
          <a:p>
            <a:r>
              <a:rPr lang="en-US" sz="2400" dirty="0">
                <a:solidFill>
                  <a:schemeClr val="tx1"/>
                </a:solidFill>
                <a:latin typeface="Calibri" pitchFamily="34" charset="0"/>
                <a:cs typeface="Calibri" pitchFamily="34" charset="0"/>
              </a:rPr>
              <a:t>30 </a:t>
            </a:r>
            <a:r>
              <a:rPr lang="en-US" sz="2400" dirty="0" err="1">
                <a:solidFill>
                  <a:schemeClr val="tx1"/>
                </a:solidFill>
                <a:latin typeface="Calibri" pitchFamily="34" charset="0"/>
                <a:cs typeface="Calibri" pitchFamily="34" charset="0"/>
              </a:rPr>
              <a:t>Doradus</a:t>
            </a:r>
            <a:r>
              <a:rPr lang="en-US" sz="2400" dirty="0">
                <a:solidFill>
                  <a:schemeClr val="tx1"/>
                </a:solidFill>
                <a:latin typeface="Calibri" pitchFamily="34" charset="0"/>
                <a:cs typeface="Calibri" pitchFamily="34" charset="0"/>
              </a:rPr>
              <a:t> or NGC 2070</a:t>
            </a:r>
          </a:p>
          <a:p>
            <a:endParaRPr lang="en-US" sz="2400" dirty="0">
              <a:solidFill>
                <a:schemeClr val="tx1"/>
              </a:solidFill>
              <a:latin typeface="Calibri" pitchFamily="34" charset="0"/>
              <a:cs typeface="Calibri" pitchFamily="34" charset="0"/>
            </a:endParaRPr>
          </a:p>
          <a:p>
            <a:r>
              <a:rPr lang="en-US" sz="2400" dirty="0">
                <a:solidFill>
                  <a:schemeClr val="tx1"/>
                </a:solidFill>
                <a:latin typeface="Calibri" pitchFamily="34" charset="0"/>
                <a:cs typeface="Calibri" pitchFamily="34" charset="0"/>
              </a:rPr>
              <a:t>The most active stellar formation region is in the Large </a:t>
            </a:r>
            <a:r>
              <a:rPr lang="en-US" sz="2400" dirty="0" err="1">
                <a:solidFill>
                  <a:schemeClr val="tx1"/>
                </a:solidFill>
                <a:latin typeface="Calibri" pitchFamily="34" charset="0"/>
                <a:cs typeface="Calibri" pitchFamily="34" charset="0"/>
              </a:rPr>
              <a:t>Magellanic</a:t>
            </a:r>
            <a:r>
              <a:rPr lang="en-US" sz="2400" dirty="0">
                <a:solidFill>
                  <a:schemeClr val="tx1"/>
                </a:solidFill>
                <a:latin typeface="Calibri" pitchFamily="34" charset="0"/>
                <a:cs typeface="Calibri" pitchFamily="34" charset="0"/>
              </a:rPr>
              <a:t> Cloud.  Supernova 1987A  in the Tarantula Nebula is the closest since the invention of the telescope</a:t>
            </a:r>
          </a:p>
        </p:txBody>
      </p:sp>
    </p:spTree>
  </p:cSld>
  <p:clrMapOvr>
    <a:masterClrMapping/>
  </p:clrMapOvr>
  <p:transition advClick="0" advTm="5000"/>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upernova 1987A.jpg"/>
          <p:cNvPicPr>
            <a:picLocks noChangeAspect="1"/>
          </p:cNvPicPr>
          <p:nvPr/>
        </p:nvPicPr>
        <p:blipFill>
          <a:blip r:embed="rId2" cstate="print"/>
          <a:stretch>
            <a:fillRect/>
          </a:stretch>
        </p:blipFill>
        <p:spPr>
          <a:xfrm>
            <a:off x="3619500" y="1333500"/>
            <a:ext cx="5524500" cy="5524500"/>
          </a:xfrm>
          <a:prstGeom prst="rect">
            <a:avLst/>
          </a:prstGeom>
        </p:spPr>
      </p:pic>
      <p:pic>
        <p:nvPicPr>
          <p:cNvPr id="3" name="Picture 2" descr="Supernova 1987A closeup.png"/>
          <p:cNvPicPr>
            <a:picLocks noChangeAspect="1"/>
          </p:cNvPicPr>
          <p:nvPr/>
        </p:nvPicPr>
        <p:blipFill>
          <a:blip r:embed="rId3" cstate="print"/>
          <a:stretch>
            <a:fillRect/>
          </a:stretch>
        </p:blipFill>
        <p:spPr>
          <a:xfrm>
            <a:off x="0" y="0"/>
            <a:ext cx="4688966" cy="3581400"/>
          </a:xfrm>
          <a:prstGeom prst="rect">
            <a:avLst/>
          </a:prstGeom>
        </p:spPr>
      </p:pic>
      <p:sp>
        <p:nvSpPr>
          <p:cNvPr id="4" name="TextBox 3"/>
          <p:cNvSpPr txBox="1"/>
          <p:nvPr/>
        </p:nvSpPr>
        <p:spPr>
          <a:xfrm>
            <a:off x="4495800" y="152400"/>
            <a:ext cx="4648200" cy="1569660"/>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Supernova 1987A exploded in the LMC 160,000 years ago.  It appeared to Earth Astronomers in Feb 1987</a:t>
            </a:r>
          </a:p>
        </p:txBody>
      </p:sp>
      <p:sp>
        <p:nvSpPr>
          <p:cNvPr id="5" name="TextBox 4"/>
          <p:cNvSpPr txBox="1"/>
          <p:nvPr/>
        </p:nvSpPr>
        <p:spPr>
          <a:xfrm>
            <a:off x="228600" y="3581400"/>
            <a:ext cx="3429000" cy="2677656"/>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Supernova 1987A is the closest  stellar explosion since the Supernova of 1604 called </a:t>
            </a:r>
            <a:r>
              <a:rPr lang="en-US" sz="2400" dirty="0" err="1">
                <a:solidFill>
                  <a:schemeClr val="tx1"/>
                </a:solidFill>
                <a:latin typeface="Calibri" pitchFamily="34" charset="0"/>
                <a:cs typeface="Calibri" pitchFamily="34" charset="0"/>
              </a:rPr>
              <a:t>Kepler’s</a:t>
            </a:r>
            <a:r>
              <a:rPr lang="en-US" sz="2400" dirty="0">
                <a:solidFill>
                  <a:schemeClr val="tx1"/>
                </a:solidFill>
                <a:latin typeface="Calibri" pitchFamily="34" charset="0"/>
                <a:cs typeface="Calibri" pitchFamily="34" charset="0"/>
              </a:rPr>
              <a:t> star which was before the invention of the telescope.</a:t>
            </a:r>
          </a:p>
        </p:txBody>
      </p:sp>
      <p:sp>
        <p:nvSpPr>
          <p:cNvPr id="6" name="TextBox 5"/>
          <p:cNvSpPr txBox="1"/>
          <p:nvPr/>
        </p:nvSpPr>
        <p:spPr>
          <a:xfrm>
            <a:off x="5638800" y="6248400"/>
            <a:ext cx="3276600" cy="338554"/>
          </a:xfrm>
          <a:prstGeom prst="rect">
            <a:avLst/>
          </a:prstGeom>
          <a:noFill/>
        </p:spPr>
        <p:txBody>
          <a:bodyPr wrap="square" rtlCol="0">
            <a:spAutoFit/>
          </a:bodyPr>
          <a:lstStyle/>
          <a:p>
            <a:r>
              <a:rPr lang="en-US" sz="1600" dirty="0">
                <a:solidFill>
                  <a:schemeClr val="tx1"/>
                </a:solidFill>
                <a:latin typeface="Calibri" pitchFamily="34" charset="0"/>
                <a:cs typeface="Calibri" pitchFamily="34" charset="0"/>
              </a:rPr>
              <a:t>Image Credits:  NASA/HST</a:t>
            </a:r>
          </a:p>
        </p:txBody>
      </p:sp>
      <p:cxnSp>
        <p:nvCxnSpPr>
          <p:cNvPr id="8" name="Straight Arrow Connector 7"/>
          <p:cNvCxnSpPr/>
          <p:nvPr/>
        </p:nvCxnSpPr>
        <p:spPr bwMode="auto">
          <a:xfrm>
            <a:off x="3810000" y="2286000"/>
            <a:ext cx="2362200" cy="1676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ransition advClick="0" advTm="5000"/>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6" name="Text Box 4"/>
          <p:cNvSpPr txBox="1">
            <a:spLocks noChangeArrowheads="1"/>
          </p:cNvSpPr>
          <p:nvPr/>
        </p:nvSpPr>
        <p:spPr bwMode="auto">
          <a:xfrm>
            <a:off x="6019800" y="399157"/>
            <a:ext cx="2133600" cy="461665"/>
          </a:xfrm>
          <a:prstGeom prst="rect">
            <a:avLst/>
          </a:prstGeom>
          <a:noFill/>
          <a:ln w="9525">
            <a:noFill/>
            <a:miter lim="800000"/>
            <a:headEnd/>
            <a:tailEnd/>
          </a:ln>
          <a:effectLst/>
        </p:spPr>
        <p:txBody>
          <a:bodyPr>
            <a:spAutoFit/>
          </a:bodyPr>
          <a:lstStyle/>
          <a:p>
            <a:pPr>
              <a:spcBef>
                <a:spcPct val="50000"/>
              </a:spcBef>
              <a:defRPr/>
            </a:pPr>
            <a:endParaRPr lang="en-US" sz="2400">
              <a:effectLst>
                <a:outerShdw blurRad="38100" dist="38100" dir="2700000" algn="tl">
                  <a:srgbClr val="FFFFFF"/>
                </a:outerShdw>
              </a:effectLst>
              <a:latin typeface="Calibri" pitchFamily="34" charset="0"/>
              <a:cs typeface="Calibri" pitchFamily="34" charset="0"/>
            </a:endParaRPr>
          </a:p>
        </p:txBody>
      </p:sp>
      <p:sp>
        <p:nvSpPr>
          <p:cNvPr id="110598" name="Text Box 6"/>
          <p:cNvSpPr txBox="1">
            <a:spLocks noChangeArrowheads="1"/>
          </p:cNvSpPr>
          <p:nvPr/>
        </p:nvSpPr>
        <p:spPr bwMode="auto">
          <a:xfrm>
            <a:off x="1888835" y="1743770"/>
            <a:ext cx="184731" cy="461665"/>
          </a:xfrm>
          <a:prstGeom prst="rect">
            <a:avLst/>
          </a:prstGeom>
          <a:noFill/>
          <a:ln w="9525">
            <a:noFill/>
            <a:miter lim="800000"/>
            <a:headEnd/>
            <a:tailEnd/>
          </a:ln>
          <a:effectLst/>
        </p:spPr>
        <p:txBody>
          <a:bodyPr wrap="none">
            <a:spAutoFit/>
          </a:bodyPr>
          <a:lstStyle/>
          <a:p>
            <a:pPr>
              <a:defRPr/>
            </a:pPr>
            <a:endParaRPr lang="en-US" sz="2400">
              <a:effectLst>
                <a:outerShdw blurRad="38100" dist="38100" dir="2700000" algn="tl">
                  <a:srgbClr val="FFFFFF"/>
                </a:outerShdw>
              </a:effectLst>
              <a:latin typeface="Calibri" pitchFamily="34" charset="0"/>
              <a:cs typeface="Calibri" pitchFamily="34" charset="0"/>
            </a:endParaRPr>
          </a:p>
        </p:txBody>
      </p:sp>
      <p:pic>
        <p:nvPicPr>
          <p:cNvPr id="16388" name="Picture 8" descr="Rosette Nebula"/>
          <p:cNvPicPr>
            <a:picLocks noChangeAspect="1" noChangeArrowheads="1"/>
          </p:cNvPicPr>
          <p:nvPr/>
        </p:nvPicPr>
        <p:blipFill>
          <a:blip r:embed="rId2" cstate="print"/>
          <a:srcRect/>
          <a:stretch>
            <a:fillRect/>
          </a:stretch>
        </p:blipFill>
        <p:spPr bwMode="auto">
          <a:xfrm>
            <a:off x="2971800" y="685800"/>
            <a:ext cx="6172200" cy="6172200"/>
          </a:xfrm>
          <a:prstGeom prst="rect">
            <a:avLst/>
          </a:prstGeom>
          <a:noFill/>
          <a:ln w="9525">
            <a:noFill/>
            <a:miter lim="800000"/>
            <a:headEnd/>
            <a:tailEnd/>
          </a:ln>
        </p:spPr>
      </p:pic>
      <p:sp>
        <p:nvSpPr>
          <p:cNvPr id="110601" name="Text Box 9"/>
          <p:cNvSpPr txBox="1">
            <a:spLocks noChangeArrowheads="1"/>
          </p:cNvSpPr>
          <p:nvPr/>
        </p:nvSpPr>
        <p:spPr bwMode="auto">
          <a:xfrm>
            <a:off x="4419600" y="0"/>
            <a:ext cx="2819400" cy="584775"/>
          </a:xfrm>
          <a:prstGeom prst="rect">
            <a:avLst/>
          </a:prstGeom>
          <a:noFill/>
          <a:ln w="9525">
            <a:noFill/>
            <a:miter lim="800000"/>
            <a:headEnd/>
            <a:tailEnd/>
          </a:ln>
          <a:effectLst/>
        </p:spPr>
        <p:txBody>
          <a:bodyPr>
            <a:spAutoFit/>
          </a:bodyPr>
          <a:lstStyle/>
          <a:p>
            <a:pPr>
              <a:spcBef>
                <a:spcPct val="50000"/>
              </a:spcBef>
              <a:defRPr/>
            </a:pPr>
            <a:r>
              <a:rPr lang="en-US" sz="3200" dirty="0">
                <a:solidFill>
                  <a:schemeClr val="tx1"/>
                </a:solidFill>
                <a:latin typeface="Calibri" pitchFamily="34" charset="0"/>
                <a:cs typeface="Calibri" pitchFamily="34" charset="0"/>
              </a:rPr>
              <a:t>Rosette Nebula</a:t>
            </a:r>
          </a:p>
        </p:txBody>
      </p:sp>
      <p:sp>
        <p:nvSpPr>
          <p:cNvPr id="16390" name="TextBox 6"/>
          <p:cNvSpPr txBox="1">
            <a:spLocks noChangeArrowheads="1"/>
          </p:cNvSpPr>
          <p:nvPr/>
        </p:nvSpPr>
        <p:spPr bwMode="auto">
          <a:xfrm>
            <a:off x="0" y="685801"/>
            <a:ext cx="2895600" cy="5632311"/>
          </a:xfrm>
          <a:prstGeom prst="rect">
            <a:avLst/>
          </a:prstGeom>
          <a:noFill/>
          <a:ln w="9525">
            <a:noFill/>
            <a:miter lim="800000"/>
            <a:headEnd/>
            <a:tailEnd/>
          </a:ln>
        </p:spPr>
        <p:txBody>
          <a:bodyPr wrap="square">
            <a:spAutoFit/>
          </a:bodyPr>
          <a:lstStyle/>
          <a:p>
            <a:r>
              <a:rPr lang="en-US" sz="2400" dirty="0">
                <a:solidFill>
                  <a:schemeClr val="tx1"/>
                </a:solidFill>
                <a:latin typeface="Calibri" pitchFamily="34" charset="0"/>
                <a:cs typeface="Calibri" pitchFamily="34" charset="0"/>
              </a:rPr>
              <a:t>A large 130 LY across  emission nebula 5200 LYs away in the </a:t>
            </a:r>
            <a:r>
              <a:rPr lang="en-US" sz="2400" dirty="0" err="1">
                <a:solidFill>
                  <a:schemeClr val="tx1"/>
                </a:solidFill>
                <a:latin typeface="Calibri" pitchFamily="34" charset="0"/>
                <a:cs typeface="Calibri" pitchFamily="34" charset="0"/>
              </a:rPr>
              <a:t>Monoceros</a:t>
            </a:r>
            <a:r>
              <a:rPr lang="en-US" sz="2400" dirty="0">
                <a:solidFill>
                  <a:schemeClr val="tx1"/>
                </a:solidFill>
                <a:latin typeface="Calibri" pitchFamily="34" charset="0"/>
                <a:cs typeface="Calibri" pitchFamily="34" charset="0"/>
              </a:rPr>
              <a:t> region of our Milky Way</a:t>
            </a:r>
          </a:p>
          <a:p>
            <a:endParaRPr lang="en-US" sz="2400" dirty="0">
              <a:solidFill>
                <a:schemeClr val="tx1"/>
              </a:solidFill>
              <a:latin typeface="Calibri" pitchFamily="34" charset="0"/>
              <a:cs typeface="Calibri" pitchFamily="34" charset="0"/>
            </a:endParaRPr>
          </a:p>
          <a:p>
            <a:r>
              <a:rPr lang="en-US" sz="2400" dirty="0">
                <a:solidFill>
                  <a:schemeClr val="tx1"/>
                </a:solidFill>
                <a:latin typeface="Calibri" pitchFamily="34" charset="0"/>
                <a:cs typeface="Calibri" pitchFamily="34" charset="0"/>
              </a:rPr>
              <a:t>Hot, young stars in the center emit intense X-Rays and strong stellar wind blowing gas away  causing the central hole</a:t>
            </a:r>
          </a:p>
          <a:p>
            <a:endParaRPr lang="en-US" sz="2400" dirty="0">
              <a:solidFill>
                <a:schemeClr val="tx1"/>
              </a:solidFill>
              <a:latin typeface="Calibri" pitchFamily="34" charset="0"/>
              <a:cs typeface="Calibri" pitchFamily="34" charset="0"/>
            </a:endParaRPr>
          </a:p>
          <a:p>
            <a:endParaRPr lang="en-US" sz="2400" dirty="0">
              <a:solidFill>
                <a:schemeClr val="tx1"/>
              </a:solidFill>
              <a:latin typeface="Calibri" pitchFamily="34" charset="0"/>
              <a:cs typeface="Calibri" pitchFamily="34" charset="0"/>
            </a:endParaRPr>
          </a:p>
        </p:txBody>
      </p:sp>
    </p:spTree>
  </p:cSld>
  <p:clrMapOvr>
    <a:masterClrMapping/>
  </p:clrMapOvr>
  <p:transition advClick="0" advTm="5000"/>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RS Pupis Cepheid Variable.jpg"/>
          <p:cNvPicPr>
            <a:picLocks noChangeAspect="1"/>
          </p:cNvPicPr>
          <p:nvPr/>
        </p:nvPicPr>
        <p:blipFill>
          <a:blip r:embed="rId2" cstate="print"/>
          <a:stretch>
            <a:fillRect/>
          </a:stretch>
        </p:blipFill>
        <p:spPr>
          <a:xfrm>
            <a:off x="2629698" y="776289"/>
            <a:ext cx="6514302" cy="6081711"/>
          </a:xfrm>
          <a:prstGeom prst="rect">
            <a:avLst/>
          </a:prstGeom>
        </p:spPr>
      </p:pic>
      <p:sp>
        <p:nvSpPr>
          <p:cNvPr id="4" name="TextBox 3"/>
          <p:cNvSpPr txBox="1"/>
          <p:nvPr/>
        </p:nvSpPr>
        <p:spPr>
          <a:xfrm>
            <a:off x="2743200" y="0"/>
            <a:ext cx="5715000" cy="584775"/>
          </a:xfrm>
          <a:prstGeom prst="rect">
            <a:avLst/>
          </a:prstGeom>
          <a:noFill/>
        </p:spPr>
        <p:txBody>
          <a:bodyPr wrap="square" rtlCol="0">
            <a:spAutoFit/>
          </a:bodyPr>
          <a:lstStyle/>
          <a:p>
            <a:r>
              <a:rPr lang="en-US" sz="3200" dirty="0">
                <a:solidFill>
                  <a:schemeClr val="tx1"/>
                </a:solidFill>
                <a:effectLst>
                  <a:outerShdw blurRad="38100" dist="38100" dir="2700000" algn="tl">
                    <a:srgbClr val="000000">
                      <a:alpha val="43137"/>
                    </a:srgbClr>
                  </a:outerShdw>
                </a:effectLst>
                <a:latin typeface="Calibri" pitchFamily="34" charset="0"/>
                <a:cs typeface="Calibri" pitchFamily="34" charset="0"/>
              </a:rPr>
              <a:t>RS </a:t>
            </a:r>
            <a:r>
              <a:rPr lang="en-US" sz="3200" dirty="0" err="1">
                <a:solidFill>
                  <a:schemeClr val="tx1"/>
                </a:solidFill>
                <a:effectLst>
                  <a:outerShdw blurRad="38100" dist="38100" dir="2700000" algn="tl">
                    <a:srgbClr val="000000">
                      <a:alpha val="43137"/>
                    </a:srgbClr>
                  </a:outerShdw>
                </a:effectLst>
                <a:latin typeface="Calibri" pitchFamily="34" charset="0"/>
                <a:cs typeface="Calibri" pitchFamily="34" charset="0"/>
              </a:rPr>
              <a:t>Puppis</a:t>
            </a:r>
            <a:r>
              <a:rPr lang="en-US" sz="3200" dirty="0">
                <a:solidFill>
                  <a:schemeClr val="tx1"/>
                </a:solidFill>
                <a:effectLst>
                  <a:outerShdw blurRad="38100" dist="38100" dir="2700000" algn="tl">
                    <a:srgbClr val="000000">
                      <a:alpha val="43137"/>
                    </a:srgbClr>
                  </a:outerShdw>
                </a:effectLst>
                <a:latin typeface="Calibri" pitchFamily="34" charset="0"/>
                <a:cs typeface="Calibri" pitchFamily="34" charset="0"/>
              </a:rPr>
              <a:t> Cepheid Variable Star</a:t>
            </a:r>
          </a:p>
        </p:txBody>
      </p:sp>
      <p:sp>
        <p:nvSpPr>
          <p:cNvPr id="5" name="TextBox 4"/>
          <p:cNvSpPr txBox="1"/>
          <p:nvPr/>
        </p:nvSpPr>
        <p:spPr>
          <a:xfrm>
            <a:off x="0" y="685800"/>
            <a:ext cx="2590800" cy="5632311"/>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RS </a:t>
            </a:r>
            <a:r>
              <a:rPr lang="en-US" sz="2400" dirty="0" err="1">
                <a:solidFill>
                  <a:schemeClr val="tx1"/>
                </a:solidFill>
                <a:latin typeface="Calibri" pitchFamily="34" charset="0"/>
                <a:cs typeface="Calibri" pitchFamily="34" charset="0"/>
              </a:rPr>
              <a:t>Puppis</a:t>
            </a:r>
            <a:r>
              <a:rPr lang="en-US" sz="2400" dirty="0">
                <a:solidFill>
                  <a:schemeClr val="tx1"/>
                </a:solidFill>
                <a:latin typeface="Calibri" pitchFamily="34" charset="0"/>
                <a:cs typeface="Calibri" pitchFamily="34" charset="0"/>
              </a:rPr>
              <a:t> in the Southern Hemisphere rhythmically brightens and dims over a six week period.  This beautiful “light echo” is created by the Cepheid’s changing pulses of light propagating outward thru the nebula’s dust and gas     </a:t>
            </a:r>
          </a:p>
        </p:txBody>
      </p:sp>
    </p:spTree>
  </p:cSld>
  <p:clrMapOvr>
    <a:masterClrMapping/>
  </p:clrMapOvr>
  <p:transition advClick="0" advTm="5000"/>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Ring Nebula.JPG"/>
          <p:cNvPicPr>
            <a:picLocks noChangeAspect="1"/>
          </p:cNvPicPr>
          <p:nvPr/>
        </p:nvPicPr>
        <p:blipFill>
          <a:blip r:embed="rId2" cstate="print"/>
          <a:stretch>
            <a:fillRect/>
          </a:stretch>
        </p:blipFill>
        <p:spPr>
          <a:xfrm>
            <a:off x="2010408" y="0"/>
            <a:ext cx="7133592" cy="6858000"/>
          </a:xfrm>
          <a:prstGeom prst="rect">
            <a:avLst/>
          </a:prstGeom>
        </p:spPr>
      </p:pic>
      <p:sp>
        <p:nvSpPr>
          <p:cNvPr id="3" name="TextBox 2"/>
          <p:cNvSpPr txBox="1"/>
          <p:nvPr/>
        </p:nvSpPr>
        <p:spPr>
          <a:xfrm>
            <a:off x="0" y="685800"/>
            <a:ext cx="2667000" cy="5632311"/>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The Ring Nebula is about 2,000 light-years from Earth and measures roughly 1 light-year across. Located in the constellation </a:t>
            </a:r>
            <a:r>
              <a:rPr lang="en-US" sz="2400" dirty="0" err="1">
                <a:solidFill>
                  <a:schemeClr val="tx1"/>
                </a:solidFill>
                <a:latin typeface="Calibri" pitchFamily="34" charset="0"/>
                <a:cs typeface="Calibri" pitchFamily="34" charset="0"/>
              </a:rPr>
              <a:t>Lyra</a:t>
            </a:r>
            <a:r>
              <a:rPr lang="en-US" sz="2400" dirty="0">
                <a:solidFill>
                  <a:schemeClr val="tx1"/>
                </a:solidFill>
                <a:latin typeface="Calibri" pitchFamily="34" charset="0"/>
                <a:cs typeface="Calibri" pitchFamily="34" charset="0"/>
              </a:rPr>
              <a:t>, the nebula is a popular target for amateur astronomers.  The white dwarf collapsed star excites the helium to glow blue</a:t>
            </a:r>
          </a:p>
        </p:txBody>
      </p:sp>
    </p:spTree>
  </p:cSld>
  <p:clrMapOvr>
    <a:masterClrMapping/>
  </p:clrMapOvr>
  <p:transition advClick="0" advTm="5000"/>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Butterfly Nebula.jpg"/>
          <p:cNvPicPr>
            <a:picLocks noChangeAspect="1"/>
          </p:cNvPicPr>
          <p:nvPr/>
        </p:nvPicPr>
        <p:blipFill>
          <a:blip r:embed="rId2" cstate="print"/>
          <a:stretch>
            <a:fillRect/>
          </a:stretch>
        </p:blipFill>
        <p:spPr>
          <a:xfrm>
            <a:off x="2743201" y="0"/>
            <a:ext cx="6400800" cy="6858000"/>
          </a:xfrm>
          <a:prstGeom prst="rect">
            <a:avLst/>
          </a:prstGeom>
        </p:spPr>
      </p:pic>
      <p:sp>
        <p:nvSpPr>
          <p:cNvPr id="3" name="TextBox 2"/>
          <p:cNvSpPr txBox="1"/>
          <p:nvPr/>
        </p:nvSpPr>
        <p:spPr>
          <a:xfrm>
            <a:off x="0" y="609600"/>
            <a:ext cx="2819400" cy="5262979"/>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Butterfly Nebula</a:t>
            </a:r>
          </a:p>
          <a:p>
            <a:r>
              <a:rPr lang="en-US" sz="2400" dirty="0">
                <a:solidFill>
                  <a:schemeClr val="tx1"/>
                </a:solidFill>
                <a:latin typeface="Calibri" pitchFamily="34" charset="0"/>
                <a:cs typeface="Calibri" pitchFamily="34" charset="0"/>
              </a:rPr>
              <a:t>A dying star at the center of NGC 6302 gives off intense  UV light that illuminates the dust and gas in the Butterfly’s wings.</a:t>
            </a:r>
          </a:p>
          <a:p>
            <a:r>
              <a:rPr lang="en-US" sz="2400" dirty="0">
                <a:solidFill>
                  <a:schemeClr val="tx1"/>
                </a:solidFill>
                <a:latin typeface="Calibri" pitchFamily="34" charset="0"/>
                <a:cs typeface="Calibri" pitchFamily="34" charset="0"/>
              </a:rPr>
              <a:t>The wings are 3 LYs across and this planetary nebula is 4000 LYs away in the constellation Scorpio</a:t>
            </a:r>
          </a:p>
        </p:txBody>
      </p:sp>
    </p:spTree>
  </p:cSld>
  <p:clrMapOvr>
    <a:masterClrMapping/>
  </p:clrMapOvr>
  <p:transition advClick="0" advTm="5000"/>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1" descr="Eagle Nebula.jpg"/>
          <p:cNvPicPr>
            <a:picLocks noChangeAspect="1"/>
          </p:cNvPicPr>
          <p:nvPr/>
        </p:nvPicPr>
        <p:blipFill>
          <a:blip r:embed="rId2" cstate="print"/>
          <a:srcRect/>
          <a:stretch>
            <a:fillRect/>
          </a:stretch>
        </p:blipFill>
        <p:spPr bwMode="auto">
          <a:xfrm>
            <a:off x="381000" y="0"/>
            <a:ext cx="8296275" cy="5683250"/>
          </a:xfrm>
          <a:prstGeom prst="rect">
            <a:avLst/>
          </a:prstGeom>
          <a:noFill/>
          <a:ln w="9525">
            <a:noFill/>
            <a:miter lim="800000"/>
            <a:headEnd/>
            <a:tailEnd/>
          </a:ln>
        </p:spPr>
      </p:pic>
      <p:sp>
        <p:nvSpPr>
          <p:cNvPr id="17411" name="TextBox 2"/>
          <p:cNvSpPr txBox="1">
            <a:spLocks noChangeArrowheads="1"/>
          </p:cNvSpPr>
          <p:nvPr/>
        </p:nvSpPr>
        <p:spPr bwMode="auto">
          <a:xfrm>
            <a:off x="0" y="5791200"/>
            <a:ext cx="8915400" cy="830997"/>
          </a:xfrm>
          <a:prstGeom prst="rect">
            <a:avLst/>
          </a:prstGeom>
          <a:noFill/>
          <a:ln w="9525">
            <a:noFill/>
            <a:miter lim="800000"/>
            <a:headEnd/>
            <a:tailEnd/>
          </a:ln>
        </p:spPr>
        <p:txBody>
          <a:bodyPr>
            <a:spAutoFit/>
          </a:bodyPr>
          <a:lstStyle/>
          <a:p>
            <a:r>
              <a:rPr lang="en-US" sz="2400" dirty="0">
                <a:solidFill>
                  <a:schemeClr val="tx1"/>
                </a:solidFill>
                <a:latin typeface="Calibri" pitchFamily="34" charset="0"/>
                <a:cs typeface="Calibri" pitchFamily="34" charset="0"/>
              </a:rPr>
              <a:t>Eagle Nebula-M16-Stunning clouds of dust and glowing gas</a:t>
            </a:r>
          </a:p>
          <a:p>
            <a:r>
              <a:rPr lang="en-US" sz="2400" dirty="0">
                <a:solidFill>
                  <a:schemeClr val="tx1"/>
                </a:solidFill>
                <a:latin typeface="Calibri" pitchFamily="34" charset="0"/>
                <a:cs typeface="Calibri" pitchFamily="34" charset="0"/>
              </a:rPr>
              <a:t>7000 LYs away in </a:t>
            </a:r>
            <a:r>
              <a:rPr lang="en-US" sz="2400" dirty="0" err="1">
                <a:solidFill>
                  <a:schemeClr val="tx1"/>
                </a:solidFill>
                <a:latin typeface="Calibri" pitchFamily="34" charset="0"/>
                <a:cs typeface="Calibri" pitchFamily="34" charset="0"/>
              </a:rPr>
              <a:t>Serpens</a:t>
            </a:r>
            <a:r>
              <a:rPr lang="en-US" sz="2400" dirty="0">
                <a:solidFill>
                  <a:schemeClr val="tx1"/>
                </a:solidFill>
                <a:latin typeface="Calibri" pitchFamily="34" charset="0"/>
                <a:cs typeface="Calibri" pitchFamily="34" charset="0"/>
              </a:rPr>
              <a:t> </a:t>
            </a:r>
            <a:r>
              <a:rPr lang="en-US" sz="2400" dirty="0" err="1">
                <a:solidFill>
                  <a:schemeClr val="tx1"/>
                </a:solidFill>
                <a:latin typeface="Calibri" pitchFamily="34" charset="0"/>
                <a:cs typeface="Calibri" pitchFamily="34" charset="0"/>
              </a:rPr>
              <a:t>Cauda</a:t>
            </a:r>
            <a:r>
              <a:rPr lang="en-US" sz="2400" dirty="0">
                <a:solidFill>
                  <a:schemeClr val="tx1"/>
                </a:solidFill>
                <a:latin typeface="Calibri" pitchFamily="34" charset="0"/>
                <a:cs typeface="Calibri" pitchFamily="34" charset="0"/>
              </a:rPr>
              <a:t>-the tail of the snake  </a:t>
            </a:r>
          </a:p>
        </p:txBody>
      </p:sp>
    </p:spTree>
  </p:cSld>
  <p:clrMapOvr>
    <a:masterClrMapping/>
  </p:clrMapOvr>
  <p:transition advClick="0" advTm="5000"/>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5" descr="Eagle Nebula 1-M16"/>
          <p:cNvPicPr>
            <a:picLocks noChangeAspect="1" noChangeArrowheads="1"/>
          </p:cNvPicPr>
          <p:nvPr/>
        </p:nvPicPr>
        <p:blipFill>
          <a:blip r:embed="rId2" cstate="print"/>
          <a:srcRect/>
          <a:stretch>
            <a:fillRect/>
          </a:stretch>
        </p:blipFill>
        <p:spPr bwMode="auto">
          <a:xfrm>
            <a:off x="3352800" y="0"/>
            <a:ext cx="5791200" cy="6858000"/>
          </a:xfrm>
          <a:prstGeom prst="rect">
            <a:avLst/>
          </a:prstGeom>
          <a:noFill/>
          <a:ln w="9525">
            <a:noFill/>
            <a:miter lim="800000"/>
            <a:headEnd/>
            <a:tailEnd/>
          </a:ln>
        </p:spPr>
      </p:pic>
      <p:sp>
        <p:nvSpPr>
          <p:cNvPr id="3" name="TextBox 2"/>
          <p:cNvSpPr txBox="1"/>
          <p:nvPr/>
        </p:nvSpPr>
        <p:spPr>
          <a:xfrm>
            <a:off x="0" y="228601"/>
            <a:ext cx="3505200" cy="7232749"/>
          </a:xfrm>
          <a:prstGeom prst="rect">
            <a:avLst/>
          </a:prstGeom>
          <a:noFill/>
        </p:spPr>
        <p:txBody>
          <a:bodyPr wrap="square">
            <a:spAutoFit/>
          </a:bodyPr>
          <a:lstStyle/>
          <a:p>
            <a:pPr>
              <a:defRPr/>
            </a:pPr>
            <a:r>
              <a:rPr lang="en-US" sz="2800" dirty="0">
                <a:solidFill>
                  <a:schemeClr val="tx1"/>
                </a:solidFill>
                <a:effectLst>
                  <a:outerShdw blurRad="50800" dist="38100" algn="l" rotWithShape="0">
                    <a:prstClr val="black">
                      <a:alpha val="40000"/>
                    </a:prstClr>
                  </a:outerShdw>
                </a:effectLst>
                <a:latin typeface="Calibri" pitchFamily="34" charset="0"/>
                <a:cs typeface="Calibri" pitchFamily="34" charset="0"/>
              </a:rPr>
              <a:t>Fairy of Eagle Nebula M16</a:t>
            </a:r>
          </a:p>
          <a:p>
            <a:pPr>
              <a:defRPr/>
            </a:pPr>
            <a:endParaRPr lang="en-US" sz="2400" dirty="0">
              <a:solidFill>
                <a:schemeClr val="tx1"/>
              </a:solidFill>
              <a:latin typeface="Calibri" pitchFamily="34" charset="0"/>
              <a:cs typeface="Calibri" pitchFamily="34" charset="0"/>
            </a:endParaRPr>
          </a:p>
          <a:p>
            <a:pPr>
              <a:defRPr/>
            </a:pPr>
            <a:r>
              <a:rPr lang="en-US" sz="2400" dirty="0">
                <a:solidFill>
                  <a:schemeClr val="tx1"/>
                </a:solidFill>
                <a:latin typeface="Calibri" pitchFamily="34" charset="0"/>
                <a:cs typeface="Calibri" pitchFamily="34" charset="0"/>
              </a:rPr>
              <a:t>A 10 LY tower of gas, dust and star cluster 6500 LYs away in </a:t>
            </a:r>
            <a:r>
              <a:rPr lang="en-US" sz="2400" dirty="0" err="1">
                <a:solidFill>
                  <a:schemeClr val="tx1"/>
                </a:solidFill>
                <a:latin typeface="Calibri" pitchFamily="34" charset="0"/>
                <a:cs typeface="Calibri" pitchFamily="34" charset="0"/>
              </a:rPr>
              <a:t>Serpens</a:t>
            </a:r>
            <a:endParaRPr lang="en-US" sz="2400" dirty="0">
              <a:solidFill>
                <a:schemeClr val="tx1"/>
              </a:solidFill>
              <a:latin typeface="Calibri" pitchFamily="34" charset="0"/>
              <a:cs typeface="Calibri" pitchFamily="34" charset="0"/>
            </a:endParaRPr>
          </a:p>
          <a:p>
            <a:pPr>
              <a:defRPr/>
            </a:pPr>
            <a:endParaRPr lang="en-US" sz="2400" dirty="0">
              <a:solidFill>
                <a:schemeClr val="tx1"/>
              </a:solidFill>
              <a:latin typeface="Calibri" pitchFamily="34" charset="0"/>
              <a:cs typeface="Calibri" pitchFamily="34" charset="0"/>
            </a:endParaRPr>
          </a:p>
          <a:p>
            <a:pPr>
              <a:defRPr/>
            </a:pPr>
            <a:r>
              <a:rPr lang="en-US" sz="2400" dirty="0">
                <a:solidFill>
                  <a:schemeClr val="tx1"/>
                </a:solidFill>
                <a:latin typeface="Calibri" pitchFamily="34" charset="0"/>
                <a:cs typeface="Calibri" pitchFamily="34" charset="0"/>
              </a:rPr>
              <a:t>A bow shock wave  from massive, nearby star radiation is blowing away the top-left  of the nebula forming new stars</a:t>
            </a:r>
          </a:p>
          <a:p>
            <a:pPr>
              <a:defRPr/>
            </a:pPr>
            <a:endParaRPr lang="en-US" sz="2400" dirty="0">
              <a:solidFill>
                <a:schemeClr val="tx1"/>
              </a:solidFill>
              <a:latin typeface="Calibri" pitchFamily="34" charset="0"/>
              <a:cs typeface="Calibri" pitchFamily="34" charset="0"/>
            </a:endParaRPr>
          </a:p>
          <a:p>
            <a:pPr>
              <a:defRPr/>
            </a:pPr>
            <a:r>
              <a:rPr lang="en-US" sz="2400" dirty="0">
                <a:solidFill>
                  <a:schemeClr val="tx1"/>
                </a:solidFill>
                <a:latin typeface="Calibri" pitchFamily="34" charset="0"/>
                <a:cs typeface="Calibri" pitchFamily="34" charset="0"/>
              </a:rPr>
              <a:t>Carbon and Silicon compound dust grains  absorb light and form dark lanes lower center</a:t>
            </a:r>
          </a:p>
          <a:p>
            <a:pPr>
              <a:defRPr/>
            </a:pPr>
            <a:endParaRPr lang="en-US" sz="2400" dirty="0">
              <a:latin typeface="Calibri" pitchFamily="34" charset="0"/>
              <a:cs typeface="Calibri" pitchFamily="34" charset="0"/>
            </a:endParaRPr>
          </a:p>
          <a:p>
            <a:pPr>
              <a:defRPr/>
            </a:pPr>
            <a:endParaRPr lang="en-US" sz="2400" dirty="0">
              <a:latin typeface="Calibri" pitchFamily="34" charset="0"/>
              <a:cs typeface="Calibri" pitchFamily="34" charset="0"/>
            </a:endParaRPr>
          </a:p>
        </p:txBody>
      </p:sp>
    </p:spTree>
  </p:cSld>
  <p:clrMapOvr>
    <a:masterClrMapping/>
  </p:clrMapOvr>
  <p:transition advClick="0" advTm="5000"/>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2" name="Text Box 4"/>
          <p:cNvSpPr txBox="1">
            <a:spLocks noChangeArrowheads="1"/>
          </p:cNvSpPr>
          <p:nvPr/>
        </p:nvSpPr>
        <p:spPr bwMode="auto">
          <a:xfrm>
            <a:off x="838200" y="685800"/>
            <a:ext cx="3505200" cy="579438"/>
          </a:xfrm>
          <a:prstGeom prst="rect">
            <a:avLst/>
          </a:prstGeom>
          <a:noFill/>
          <a:ln w="9525">
            <a:noFill/>
            <a:miter lim="800000"/>
            <a:headEnd/>
            <a:tailEnd/>
          </a:ln>
          <a:effectLst/>
        </p:spPr>
        <p:txBody>
          <a:bodyPr>
            <a:spAutoFit/>
          </a:bodyPr>
          <a:lstStyle/>
          <a:p>
            <a:pPr>
              <a:spcBef>
                <a:spcPct val="50000"/>
              </a:spcBef>
              <a:defRPr/>
            </a:pPr>
            <a:endParaRPr lang="en-US" sz="3200">
              <a:effectLst>
                <a:outerShdw blurRad="38100" dist="38100" dir="2700000" algn="tl">
                  <a:srgbClr val="FFFFFF"/>
                </a:outerShdw>
              </a:effectLst>
            </a:endParaRPr>
          </a:p>
        </p:txBody>
      </p:sp>
      <p:pic>
        <p:nvPicPr>
          <p:cNvPr id="19459" name="Picture 5" descr="Eagle Nebul Gaseous Pillars M-16"/>
          <p:cNvPicPr>
            <a:picLocks noChangeAspect="1" noChangeArrowheads="1"/>
          </p:cNvPicPr>
          <p:nvPr/>
        </p:nvPicPr>
        <p:blipFill>
          <a:blip r:embed="rId2" cstate="print"/>
          <a:srcRect/>
          <a:stretch>
            <a:fillRect/>
          </a:stretch>
        </p:blipFill>
        <p:spPr bwMode="auto">
          <a:xfrm>
            <a:off x="152400" y="228600"/>
            <a:ext cx="4267200" cy="5486400"/>
          </a:xfrm>
          <a:prstGeom prst="rect">
            <a:avLst/>
          </a:prstGeom>
          <a:noFill/>
          <a:ln w="9525">
            <a:noFill/>
            <a:miter lim="800000"/>
            <a:headEnd/>
            <a:tailEnd/>
          </a:ln>
        </p:spPr>
      </p:pic>
      <p:sp>
        <p:nvSpPr>
          <p:cNvPr id="109574" name="Text Box 6"/>
          <p:cNvSpPr txBox="1">
            <a:spLocks noChangeArrowheads="1"/>
          </p:cNvSpPr>
          <p:nvPr/>
        </p:nvSpPr>
        <p:spPr bwMode="auto">
          <a:xfrm>
            <a:off x="6308725" y="811213"/>
            <a:ext cx="184150" cy="579437"/>
          </a:xfrm>
          <a:prstGeom prst="rect">
            <a:avLst/>
          </a:prstGeom>
          <a:noFill/>
          <a:ln w="9525">
            <a:noFill/>
            <a:miter lim="800000"/>
            <a:headEnd/>
            <a:tailEnd/>
          </a:ln>
          <a:effectLst/>
        </p:spPr>
        <p:txBody>
          <a:bodyPr wrap="none">
            <a:spAutoFit/>
          </a:bodyPr>
          <a:lstStyle/>
          <a:p>
            <a:pPr>
              <a:defRPr/>
            </a:pPr>
            <a:endParaRPr lang="en-US" sz="3200">
              <a:effectLst>
                <a:outerShdw blurRad="38100" dist="38100" dir="2700000" algn="tl">
                  <a:srgbClr val="FFFFFF"/>
                </a:outerShdw>
              </a:effectLst>
            </a:endParaRPr>
          </a:p>
        </p:txBody>
      </p:sp>
      <p:pic>
        <p:nvPicPr>
          <p:cNvPr id="19461" name="Picture 7" descr="Cone Nebula"/>
          <p:cNvPicPr>
            <a:picLocks noChangeAspect="1" noChangeArrowheads="1"/>
          </p:cNvPicPr>
          <p:nvPr/>
        </p:nvPicPr>
        <p:blipFill>
          <a:blip r:embed="rId3" cstate="print"/>
          <a:srcRect/>
          <a:stretch>
            <a:fillRect/>
          </a:stretch>
        </p:blipFill>
        <p:spPr bwMode="auto">
          <a:xfrm>
            <a:off x="4495800" y="152400"/>
            <a:ext cx="4648200" cy="4724400"/>
          </a:xfrm>
          <a:prstGeom prst="rect">
            <a:avLst/>
          </a:prstGeom>
          <a:noFill/>
          <a:ln w="9525">
            <a:noFill/>
            <a:miter lim="800000"/>
            <a:headEnd/>
            <a:tailEnd/>
          </a:ln>
        </p:spPr>
      </p:pic>
      <p:sp>
        <p:nvSpPr>
          <p:cNvPr id="109576" name="Text Box 8"/>
          <p:cNvSpPr txBox="1">
            <a:spLocks noChangeArrowheads="1"/>
          </p:cNvSpPr>
          <p:nvPr/>
        </p:nvSpPr>
        <p:spPr bwMode="auto">
          <a:xfrm>
            <a:off x="2514600" y="5105400"/>
            <a:ext cx="6096000" cy="579438"/>
          </a:xfrm>
          <a:prstGeom prst="rect">
            <a:avLst/>
          </a:prstGeom>
          <a:noFill/>
          <a:ln w="9525">
            <a:noFill/>
            <a:miter lim="800000"/>
            <a:headEnd/>
            <a:tailEnd/>
          </a:ln>
          <a:effectLst/>
        </p:spPr>
        <p:txBody>
          <a:bodyPr>
            <a:spAutoFit/>
          </a:bodyPr>
          <a:lstStyle/>
          <a:p>
            <a:pPr>
              <a:defRPr/>
            </a:pPr>
            <a:endParaRPr lang="en-US" sz="3200">
              <a:effectLst>
                <a:outerShdw blurRad="38100" dist="38100" dir="2700000" algn="tl">
                  <a:srgbClr val="FFFFFF"/>
                </a:outerShdw>
              </a:effectLst>
            </a:endParaRPr>
          </a:p>
        </p:txBody>
      </p:sp>
      <p:pic>
        <p:nvPicPr>
          <p:cNvPr id="19463" name="Picture 9" descr="Cygnus Loop"/>
          <p:cNvPicPr>
            <a:picLocks noChangeAspect="1" noChangeArrowheads="1"/>
          </p:cNvPicPr>
          <p:nvPr/>
        </p:nvPicPr>
        <p:blipFill>
          <a:blip r:embed="rId4" cstate="print"/>
          <a:srcRect/>
          <a:stretch>
            <a:fillRect/>
          </a:stretch>
        </p:blipFill>
        <p:spPr bwMode="auto">
          <a:xfrm>
            <a:off x="4495800" y="4572000"/>
            <a:ext cx="4495800" cy="2286000"/>
          </a:xfrm>
          <a:prstGeom prst="rect">
            <a:avLst/>
          </a:prstGeom>
          <a:noFill/>
          <a:ln w="9525">
            <a:noFill/>
            <a:miter lim="800000"/>
            <a:headEnd/>
            <a:tailEnd/>
          </a:ln>
        </p:spPr>
      </p:pic>
      <p:sp>
        <p:nvSpPr>
          <p:cNvPr id="19464" name="TextBox 7"/>
          <p:cNvSpPr txBox="1">
            <a:spLocks noChangeArrowheads="1"/>
          </p:cNvSpPr>
          <p:nvPr/>
        </p:nvSpPr>
        <p:spPr bwMode="auto">
          <a:xfrm>
            <a:off x="533400" y="5715000"/>
            <a:ext cx="3200400" cy="830997"/>
          </a:xfrm>
          <a:prstGeom prst="rect">
            <a:avLst/>
          </a:prstGeom>
          <a:noFill/>
          <a:ln w="9525">
            <a:noFill/>
            <a:miter lim="800000"/>
            <a:headEnd/>
            <a:tailEnd/>
          </a:ln>
        </p:spPr>
        <p:txBody>
          <a:bodyPr>
            <a:spAutoFit/>
          </a:bodyPr>
          <a:lstStyle/>
          <a:p>
            <a:r>
              <a:rPr lang="en-US" sz="2400" dirty="0">
                <a:solidFill>
                  <a:schemeClr val="tx1"/>
                </a:solidFill>
                <a:latin typeface="Calibri" pitchFamily="34" charset="0"/>
                <a:cs typeface="Calibri" pitchFamily="34" charset="0"/>
              </a:rPr>
              <a:t>Eagle Nebula Pillars of Creation-7 LYs tall</a:t>
            </a:r>
          </a:p>
        </p:txBody>
      </p:sp>
    </p:spTree>
  </p:cSld>
  <p:clrMapOvr>
    <a:masterClrMapping/>
  </p:clrMapOvr>
  <p:transition advClick="0" advTm="5000"/>
</p:sld>
</file>

<file path=ppt/slides/slide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Picture 1" descr="HST Shuttle.GIF"/>
          <p:cNvPicPr>
            <a:picLocks noChangeAspect="1"/>
          </p:cNvPicPr>
          <p:nvPr/>
        </p:nvPicPr>
        <p:blipFill>
          <a:blip r:embed="rId2" cstate="print"/>
          <a:stretch>
            <a:fillRect/>
          </a:stretch>
        </p:blipFill>
        <p:spPr>
          <a:xfrm>
            <a:off x="457200" y="228600"/>
            <a:ext cx="3768119" cy="3124200"/>
          </a:xfrm>
          <a:prstGeom prst="rect">
            <a:avLst/>
          </a:prstGeom>
        </p:spPr>
      </p:pic>
      <p:pic>
        <p:nvPicPr>
          <p:cNvPr id="3" name="Picture 2" descr="300px-Upgrading_Hubble_during_SM1.jpg"/>
          <p:cNvPicPr>
            <a:picLocks noChangeAspect="1"/>
          </p:cNvPicPr>
          <p:nvPr/>
        </p:nvPicPr>
        <p:blipFill>
          <a:blip r:embed="rId3" cstate="print"/>
          <a:stretch>
            <a:fillRect/>
          </a:stretch>
        </p:blipFill>
        <p:spPr>
          <a:xfrm>
            <a:off x="4953000" y="228600"/>
            <a:ext cx="3200400" cy="3179064"/>
          </a:xfrm>
          <a:prstGeom prst="rect">
            <a:avLst/>
          </a:prstGeom>
        </p:spPr>
      </p:pic>
      <p:pic>
        <p:nvPicPr>
          <p:cNvPr id="4" name="Picture 3" descr="HST before after.jpg"/>
          <p:cNvPicPr>
            <a:picLocks noChangeAspect="1"/>
          </p:cNvPicPr>
          <p:nvPr/>
        </p:nvPicPr>
        <p:blipFill>
          <a:blip r:embed="rId4" cstate="print"/>
          <a:stretch>
            <a:fillRect/>
          </a:stretch>
        </p:blipFill>
        <p:spPr>
          <a:xfrm>
            <a:off x="762000" y="3505200"/>
            <a:ext cx="3276600" cy="3200400"/>
          </a:xfrm>
          <a:prstGeom prst="rect">
            <a:avLst/>
          </a:prstGeom>
        </p:spPr>
      </p:pic>
      <p:pic>
        <p:nvPicPr>
          <p:cNvPr id="5" name="Picture 4" descr="telescope_team_sm3a_2_lg.jpg"/>
          <p:cNvPicPr>
            <a:picLocks noChangeAspect="1"/>
          </p:cNvPicPr>
          <p:nvPr/>
        </p:nvPicPr>
        <p:blipFill>
          <a:blip r:embed="rId5" cstate="print"/>
          <a:stretch>
            <a:fillRect/>
          </a:stretch>
        </p:blipFill>
        <p:spPr>
          <a:xfrm>
            <a:off x="4648200" y="3581400"/>
            <a:ext cx="3906078" cy="3119437"/>
          </a:xfrm>
          <a:prstGeom prst="rect">
            <a:avLst/>
          </a:prstGeom>
        </p:spPr>
      </p:pic>
      <p:sp>
        <p:nvSpPr>
          <p:cNvPr id="6" name="TextBox 5"/>
          <p:cNvSpPr txBox="1"/>
          <p:nvPr/>
        </p:nvSpPr>
        <p:spPr>
          <a:xfrm>
            <a:off x="533400" y="5867400"/>
            <a:ext cx="3657600" cy="830997"/>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Hubble mirror flaw</a:t>
            </a:r>
          </a:p>
          <a:p>
            <a:pPr algn="l"/>
            <a:r>
              <a:rPr lang="en-US" sz="2400" dirty="0">
                <a:solidFill>
                  <a:schemeClr val="tx1"/>
                </a:solidFill>
                <a:latin typeface="Calibri" pitchFamily="34" charset="0"/>
                <a:cs typeface="Calibri" pitchFamily="34" charset="0"/>
              </a:rPr>
              <a:t>       Before             After</a:t>
            </a:r>
          </a:p>
        </p:txBody>
      </p:sp>
    </p:spTree>
  </p:cSld>
  <p:clrMapOvr>
    <a:masterClrMapping/>
  </p:clrMapOvr>
  <p:transition advClick="0" advTm="5000"/>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Eagle Nebula 1995=2014.jpg"/>
          <p:cNvPicPr>
            <a:picLocks noChangeAspect="1"/>
          </p:cNvPicPr>
          <p:nvPr/>
        </p:nvPicPr>
        <p:blipFill>
          <a:blip r:embed="rId2" cstate="print"/>
          <a:stretch>
            <a:fillRect/>
          </a:stretch>
        </p:blipFill>
        <p:spPr>
          <a:xfrm>
            <a:off x="0" y="1000065"/>
            <a:ext cx="9144000" cy="5857935"/>
          </a:xfrm>
          <a:prstGeom prst="rect">
            <a:avLst/>
          </a:prstGeom>
        </p:spPr>
      </p:pic>
      <p:sp>
        <p:nvSpPr>
          <p:cNvPr id="3" name="TextBox 2"/>
          <p:cNvSpPr txBox="1"/>
          <p:nvPr/>
        </p:nvSpPr>
        <p:spPr>
          <a:xfrm>
            <a:off x="0" y="0"/>
            <a:ext cx="9144000" cy="830997"/>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Upgrading Hubble  by the Space Shuttle was revolutionary.   Note the resolution increase from the WFPC 3 Camera upgrade in 2009</a:t>
            </a:r>
          </a:p>
        </p:txBody>
      </p:sp>
    </p:spTree>
  </p:cSld>
  <p:clrMapOvr>
    <a:masterClrMapping/>
  </p:clrMapOvr>
  <p:transition advClick="0" advTm="5000"/>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4" descr="Horse Head Nebula"/>
          <p:cNvPicPr>
            <a:picLocks noChangeAspect="1" noChangeArrowheads="1"/>
          </p:cNvPicPr>
          <p:nvPr/>
        </p:nvPicPr>
        <p:blipFill>
          <a:blip r:embed="rId2" cstate="print"/>
          <a:srcRect/>
          <a:stretch>
            <a:fillRect/>
          </a:stretch>
        </p:blipFill>
        <p:spPr bwMode="auto">
          <a:xfrm>
            <a:off x="228600" y="304800"/>
            <a:ext cx="4953000" cy="6248400"/>
          </a:xfrm>
          <a:prstGeom prst="rect">
            <a:avLst/>
          </a:prstGeom>
          <a:noFill/>
          <a:ln w="9525">
            <a:noFill/>
            <a:miter lim="800000"/>
            <a:headEnd/>
            <a:tailEnd/>
          </a:ln>
        </p:spPr>
      </p:pic>
      <p:pic>
        <p:nvPicPr>
          <p:cNvPr id="20483" name="Picture 9" descr="Horse Head Nebula close up"/>
          <p:cNvPicPr>
            <a:picLocks noGrp="1" noChangeAspect="1" noChangeArrowheads="1"/>
          </p:cNvPicPr>
          <p:nvPr>
            <p:ph sz="half" idx="4294967295"/>
          </p:nvPr>
        </p:nvPicPr>
        <p:blipFill>
          <a:blip r:embed="rId3" cstate="print"/>
          <a:srcRect/>
          <a:stretch>
            <a:fillRect/>
          </a:stretch>
        </p:blipFill>
        <p:spPr>
          <a:xfrm>
            <a:off x="5410200" y="0"/>
            <a:ext cx="3505200" cy="3819525"/>
          </a:xfrm>
        </p:spPr>
      </p:pic>
      <p:sp>
        <p:nvSpPr>
          <p:cNvPr id="20484" name="TextBox 3"/>
          <p:cNvSpPr txBox="1">
            <a:spLocks noChangeArrowheads="1"/>
          </p:cNvSpPr>
          <p:nvPr/>
        </p:nvSpPr>
        <p:spPr bwMode="auto">
          <a:xfrm>
            <a:off x="5181600" y="3811012"/>
            <a:ext cx="3962400" cy="3046988"/>
          </a:xfrm>
          <a:prstGeom prst="rect">
            <a:avLst/>
          </a:prstGeom>
          <a:noFill/>
          <a:ln w="9525">
            <a:noFill/>
            <a:miter lim="800000"/>
            <a:headEnd/>
            <a:tailEnd/>
          </a:ln>
        </p:spPr>
        <p:txBody>
          <a:bodyPr wrap="square">
            <a:spAutoFit/>
          </a:bodyPr>
          <a:lstStyle/>
          <a:p>
            <a:r>
              <a:rPr lang="en-US" sz="2400" dirty="0" err="1">
                <a:solidFill>
                  <a:schemeClr val="tx1"/>
                </a:solidFill>
                <a:latin typeface="Calibri" pitchFamily="34" charset="0"/>
                <a:cs typeface="Calibri" pitchFamily="34" charset="0"/>
              </a:rPr>
              <a:t>Horsehead</a:t>
            </a:r>
            <a:r>
              <a:rPr lang="en-US" sz="2400" dirty="0">
                <a:solidFill>
                  <a:schemeClr val="tx1"/>
                </a:solidFill>
                <a:latin typeface="Calibri" pitchFamily="34" charset="0"/>
                <a:cs typeface="Calibri" pitchFamily="34" charset="0"/>
              </a:rPr>
              <a:t> Nebula  1500 LYs away in Orion just below  </a:t>
            </a:r>
            <a:r>
              <a:rPr lang="en-US" sz="2400" dirty="0" err="1">
                <a:solidFill>
                  <a:schemeClr val="tx1"/>
                </a:solidFill>
                <a:latin typeface="Calibri" pitchFamily="34" charset="0"/>
                <a:cs typeface="Calibri" pitchFamily="34" charset="0"/>
              </a:rPr>
              <a:t>Alnitak</a:t>
            </a:r>
            <a:r>
              <a:rPr lang="en-US" sz="2400" dirty="0">
                <a:solidFill>
                  <a:schemeClr val="tx1"/>
                </a:solidFill>
                <a:latin typeface="Calibri" pitchFamily="34" charset="0"/>
                <a:cs typeface="Calibri" pitchFamily="34" charset="0"/>
              </a:rPr>
              <a:t> in Orion’s belt</a:t>
            </a:r>
          </a:p>
          <a:p>
            <a:endParaRPr lang="en-US" sz="2400" dirty="0">
              <a:solidFill>
                <a:schemeClr val="tx1"/>
              </a:solidFill>
              <a:latin typeface="Calibri" pitchFamily="34" charset="0"/>
              <a:cs typeface="Calibri" pitchFamily="34" charset="0"/>
            </a:endParaRPr>
          </a:p>
          <a:p>
            <a:r>
              <a:rPr lang="en-US" sz="2400" dirty="0">
                <a:solidFill>
                  <a:schemeClr val="tx1"/>
                </a:solidFill>
                <a:latin typeface="Calibri" pitchFamily="34" charset="0"/>
                <a:cs typeface="Calibri" pitchFamily="34" charset="0"/>
              </a:rPr>
              <a:t>Red Glow behind  thick dust </a:t>
            </a:r>
            <a:r>
              <a:rPr lang="en-US" sz="2400" dirty="0" err="1">
                <a:solidFill>
                  <a:schemeClr val="tx1"/>
                </a:solidFill>
                <a:latin typeface="Calibri" pitchFamily="34" charset="0"/>
                <a:cs typeface="Calibri" pitchFamily="34" charset="0"/>
              </a:rPr>
              <a:t>Horsehead</a:t>
            </a:r>
            <a:r>
              <a:rPr lang="en-US" sz="2400" dirty="0">
                <a:solidFill>
                  <a:schemeClr val="tx1"/>
                </a:solidFill>
                <a:latin typeface="Calibri" pitchFamily="34" charset="0"/>
                <a:cs typeface="Calibri" pitchFamily="34" charset="0"/>
              </a:rPr>
              <a:t> comes from hydrogen gas ionized by nearby star Sigma </a:t>
            </a:r>
            <a:r>
              <a:rPr lang="en-US" sz="2400" dirty="0" err="1">
                <a:solidFill>
                  <a:schemeClr val="tx1"/>
                </a:solidFill>
                <a:latin typeface="Calibri" pitchFamily="34" charset="0"/>
                <a:cs typeface="Calibri" pitchFamily="34" charset="0"/>
              </a:rPr>
              <a:t>Orionus</a:t>
            </a:r>
            <a:endParaRPr lang="en-US" sz="2400" dirty="0">
              <a:solidFill>
                <a:schemeClr val="tx1"/>
              </a:solidFill>
              <a:latin typeface="Calibri" pitchFamily="34" charset="0"/>
              <a:cs typeface="Calibri" pitchFamily="34" charset="0"/>
            </a:endParaRPr>
          </a:p>
        </p:txBody>
      </p:sp>
    </p:spTree>
  </p:cSld>
  <p:clrMapOvr>
    <a:masterClrMapping/>
  </p:clrMapOvr>
  <p:transition advClick="0" advTm="5000"/>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horsehead_6in.jpg"/>
          <p:cNvPicPr>
            <a:picLocks noChangeAspect="1"/>
          </p:cNvPicPr>
          <p:nvPr/>
        </p:nvPicPr>
        <p:blipFill>
          <a:blip r:embed="rId2" cstate="print"/>
          <a:stretch>
            <a:fillRect/>
          </a:stretch>
        </p:blipFill>
        <p:spPr>
          <a:xfrm>
            <a:off x="2514600" y="0"/>
            <a:ext cx="6492240" cy="6762750"/>
          </a:xfrm>
          <a:prstGeom prst="rect">
            <a:avLst/>
          </a:prstGeom>
        </p:spPr>
      </p:pic>
      <p:sp>
        <p:nvSpPr>
          <p:cNvPr id="3" name="TextBox 2"/>
          <p:cNvSpPr txBox="1"/>
          <p:nvPr/>
        </p:nvSpPr>
        <p:spPr>
          <a:xfrm>
            <a:off x="0" y="990600"/>
            <a:ext cx="2514600" cy="5262979"/>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Dramatic 2013 Infrared photo of the </a:t>
            </a:r>
            <a:r>
              <a:rPr lang="en-US" sz="2400" dirty="0" err="1">
                <a:solidFill>
                  <a:schemeClr val="tx1"/>
                </a:solidFill>
                <a:latin typeface="Calibri" pitchFamily="34" charset="0"/>
                <a:cs typeface="Calibri" pitchFamily="34" charset="0"/>
              </a:rPr>
              <a:t>Horsehead</a:t>
            </a:r>
            <a:r>
              <a:rPr lang="en-US" sz="2400" dirty="0">
                <a:solidFill>
                  <a:schemeClr val="tx1"/>
                </a:solidFill>
                <a:latin typeface="Calibri" pitchFamily="34" charset="0"/>
                <a:cs typeface="Calibri" pitchFamily="34" charset="0"/>
              </a:rPr>
              <a:t> Nebula in Orion taken by the  upgraded Wide Field Camera 3 installed by Shuttle  astronauts in the final 2009 servicing mission. </a:t>
            </a:r>
          </a:p>
          <a:p>
            <a:endParaRPr lang="en-US" sz="2400" dirty="0">
              <a:solidFill>
                <a:schemeClr val="tx1"/>
              </a:solidFill>
              <a:latin typeface="Calibri" pitchFamily="34" charset="0"/>
              <a:cs typeface="Calibri" pitchFamily="34" charset="0"/>
            </a:endParaRPr>
          </a:p>
          <a:p>
            <a:r>
              <a:rPr lang="en-US" sz="2400" dirty="0">
                <a:solidFill>
                  <a:schemeClr val="tx1"/>
                </a:solidFill>
                <a:latin typeface="Calibri" pitchFamily="34" charset="0"/>
                <a:cs typeface="Calibri" pitchFamily="34" charset="0"/>
              </a:rPr>
              <a:t> </a:t>
            </a:r>
          </a:p>
        </p:txBody>
      </p:sp>
      <p:sp>
        <p:nvSpPr>
          <p:cNvPr id="4" name="TextBox 3"/>
          <p:cNvSpPr txBox="1"/>
          <p:nvPr/>
        </p:nvSpPr>
        <p:spPr>
          <a:xfrm>
            <a:off x="6858000" y="6019800"/>
            <a:ext cx="1752600" cy="338554"/>
          </a:xfrm>
          <a:prstGeom prst="rect">
            <a:avLst/>
          </a:prstGeom>
          <a:noFill/>
        </p:spPr>
        <p:txBody>
          <a:bodyPr wrap="square" rtlCol="0">
            <a:spAutoFit/>
          </a:bodyPr>
          <a:lstStyle/>
          <a:p>
            <a:r>
              <a:rPr lang="en-US" sz="1600" dirty="0">
                <a:solidFill>
                  <a:schemeClr val="tx1"/>
                </a:solidFill>
                <a:latin typeface="Calibri" pitchFamily="34" charset="0"/>
                <a:cs typeface="Calibri" pitchFamily="34" charset="0"/>
              </a:rPr>
              <a:t>Photo credit NASA</a:t>
            </a:r>
          </a:p>
        </p:txBody>
      </p:sp>
    </p:spTree>
  </p:cSld>
  <p:clrMapOvr>
    <a:masterClrMapping/>
  </p:clrMapOvr>
  <p:transition advClick="0" advTm="5000"/>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Westerlund2.jpg"/>
          <p:cNvPicPr>
            <a:picLocks noChangeAspect="1"/>
          </p:cNvPicPr>
          <p:nvPr/>
        </p:nvPicPr>
        <p:blipFill>
          <a:blip r:embed="rId2" cstate="print"/>
          <a:stretch>
            <a:fillRect/>
          </a:stretch>
        </p:blipFill>
        <p:spPr>
          <a:xfrm>
            <a:off x="857250" y="228600"/>
            <a:ext cx="8286750" cy="6629400"/>
          </a:xfrm>
          <a:prstGeom prst="rect">
            <a:avLst/>
          </a:prstGeom>
        </p:spPr>
      </p:pic>
      <p:sp>
        <p:nvSpPr>
          <p:cNvPr id="3" name="TextBox 2"/>
          <p:cNvSpPr txBox="1"/>
          <p:nvPr/>
        </p:nvSpPr>
        <p:spPr>
          <a:xfrm>
            <a:off x="0" y="762000"/>
            <a:ext cx="1600200" cy="4708981"/>
          </a:xfrm>
          <a:prstGeom prst="rect">
            <a:avLst/>
          </a:prstGeom>
          <a:noFill/>
        </p:spPr>
        <p:txBody>
          <a:bodyPr wrap="square" rtlCol="0">
            <a:spAutoFit/>
          </a:bodyPr>
          <a:lstStyle/>
          <a:p>
            <a:r>
              <a:rPr lang="en-US" dirty="0">
                <a:solidFill>
                  <a:schemeClr val="tx1"/>
                </a:solidFill>
                <a:latin typeface="Calibri" pitchFamily="34" charset="0"/>
                <a:cs typeface="Calibri" pitchFamily="34" charset="0"/>
              </a:rPr>
              <a:t>Celestial Fireworks in Carina, 20 KLYs away as the young star cluster’s radiation excites the nebula gas and dust.</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  Red is hydrogen.  Blue-green</a:t>
            </a:r>
          </a:p>
          <a:p>
            <a:r>
              <a:rPr lang="en-US" dirty="0">
                <a:solidFill>
                  <a:schemeClr val="tx1"/>
                </a:solidFill>
                <a:latin typeface="Calibri" pitchFamily="34" charset="0"/>
                <a:cs typeface="Calibri" pitchFamily="34" charset="0"/>
              </a:rPr>
              <a:t> is oxygen</a:t>
            </a:r>
            <a:r>
              <a:rPr lang="en-US" dirty="0">
                <a:latin typeface="Calibri" pitchFamily="34" charset="0"/>
                <a:cs typeface="Calibri" pitchFamily="34" charset="0"/>
              </a:rPr>
              <a:t>.</a:t>
            </a:r>
          </a:p>
        </p:txBody>
      </p:sp>
    </p:spTree>
  </p:cSld>
  <p:clrMapOvr>
    <a:masterClrMapping/>
  </p:clrMapOvr>
  <p:transition advClick="0" advTm="5000"/>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2" name="Text Box 4"/>
          <p:cNvSpPr txBox="1">
            <a:spLocks noChangeArrowheads="1"/>
          </p:cNvSpPr>
          <p:nvPr/>
        </p:nvSpPr>
        <p:spPr bwMode="auto">
          <a:xfrm>
            <a:off x="1431925" y="2487613"/>
            <a:ext cx="184150" cy="579437"/>
          </a:xfrm>
          <a:prstGeom prst="rect">
            <a:avLst/>
          </a:prstGeom>
          <a:noFill/>
          <a:ln w="9525">
            <a:noFill/>
            <a:miter lim="800000"/>
            <a:headEnd/>
            <a:tailEnd/>
          </a:ln>
          <a:effectLst/>
        </p:spPr>
        <p:txBody>
          <a:bodyPr wrap="none">
            <a:spAutoFit/>
          </a:bodyPr>
          <a:lstStyle/>
          <a:p>
            <a:pPr>
              <a:defRPr/>
            </a:pPr>
            <a:endParaRPr lang="en-US" sz="3200">
              <a:effectLst>
                <a:outerShdw blurRad="38100" dist="38100" dir="2700000" algn="tl">
                  <a:srgbClr val="FFFFFF"/>
                </a:outerShdw>
              </a:effectLst>
            </a:endParaRPr>
          </a:p>
        </p:txBody>
      </p:sp>
      <p:pic>
        <p:nvPicPr>
          <p:cNvPr id="21507" name="Picture 5" descr="Little Ghost Nebula NGC 6369"/>
          <p:cNvPicPr>
            <a:picLocks noChangeAspect="1" noChangeArrowheads="1"/>
          </p:cNvPicPr>
          <p:nvPr/>
        </p:nvPicPr>
        <p:blipFill>
          <a:blip r:embed="rId2" cstate="print"/>
          <a:srcRect/>
          <a:stretch>
            <a:fillRect/>
          </a:stretch>
        </p:blipFill>
        <p:spPr bwMode="auto">
          <a:xfrm>
            <a:off x="3048000" y="0"/>
            <a:ext cx="5943600" cy="6858000"/>
          </a:xfrm>
          <a:prstGeom prst="rect">
            <a:avLst/>
          </a:prstGeom>
          <a:noFill/>
          <a:ln w="9525">
            <a:noFill/>
            <a:miter lim="800000"/>
            <a:headEnd/>
            <a:tailEnd/>
          </a:ln>
        </p:spPr>
      </p:pic>
      <p:sp>
        <p:nvSpPr>
          <p:cNvPr id="114694" name="Text Box 6"/>
          <p:cNvSpPr txBox="1">
            <a:spLocks noChangeArrowheads="1"/>
          </p:cNvSpPr>
          <p:nvPr/>
        </p:nvSpPr>
        <p:spPr bwMode="auto">
          <a:xfrm>
            <a:off x="6461125" y="2182813"/>
            <a:ext cx="184150" cy="579437"/>
          </a:xfrm>
          <a:prstGeom prst="rect">
            <a:avLst/>
          </a:prstGeom>
          <a:noFill/>
          <a:ln w="9525">
            <a:noFill/>
            <a:miter lim="800000"/>
            <a:headEnd/>
            <a:tailEnd/>
          </a:ln>
          <a:effectLst/>
        </p:spPr>
        <p:txBody>
          <a:bodyPr wrap="none">
            <a:spAutoFit/>
          </a:bodyPr>
          <a:lstStyle/>
          <a:p>
            <a:pPr>
              <a:defRPr/>
            </a:pPr>
            <a:endParaRPr lang="en-US" sz="3200">
              <a:effectLst>
                <a:outerShdw blurRad="38100" dist="38100" dir="2700000" algn="tl">
                  <a:srgbClr val="FFFFFF"/>
                </a:outerShdw>
              </a:effectLst>
            </a:endParaRPr>
          </a:p>
        </p:txBody>
      </p:sp>
      <p:sp>
        <p:nvSpPr>
          <p:cNvPr id="5" name="TextBox 4"/>
          <p:cNvSpPr txBox="1"/>
          <p:nvPr/>
        </p:nvSpPr>
        <p:spPr>
          <a:xfrm>
            <a:off x="0" y="381000"/>
            <a:ext cx="3048000" cy="5816977"/>
          </a:xfrm>
          <a:prstGeom prst="rect">
            <a:avLst/>
          </a:prstGeom>
          <a:noFill/>
        </p:spPr>
        <p:txBody>
          <a:bodyPr wrap="square">
            <a:spAutoFit/>
          </a:bodyPr>
          <a:lstStyle/>
          <a:p>
            <a:pPr>
              <a:defRPr/>
            </a:pPr>
            <a:r>
              <a:rPr lang="en-US" sz="2400" dirty="0">
                <a:solidFill>
                  <a:schemeClr val="tx1"/>
                </a:solidFill>
                <a:effectLst>
                  <a:outerShdw blurRad="38100" dist="38100" dir="2700000" algn="tl">
                    <a:srgbClr val="000000">
                      <a:alpha val="43137"/>
                    </a:srgbClr>
                  </a:outerShdw>
                </a:effectLst>
                <a:latin typeface="Calibri" pitchFamily="34" charset="0"/>
                <a:cs typeface="Calibri" pitchFamily="34" charset="0"/>
              </a:rPr>
              <a:t>Little Ghost Nebula  2000 LYs  away in </a:t>
            </a:r>
            <a:r>
              <a:rPr lang="en-US" sz="2400" dirty="0" err="1">
                <a:solidFill>
                  <a:schemeClr val="tx1"/>
                </a:solidFill>
                <a:effectLst>
                  <a:outerShdw blurRad="38100" dist="38100" dir="2700000" algn="tl">
                    <a:srgbClr val="000000">
                      <a:alpha val="43137"/>
                    </a:srgbClr>
                  </a:outerShdw>
                </a:effectLst>
                <a:latin typeface="Calibri" pitchFamily="34" charset="0"/>
                <a:cs typeface="Calibri" pitchFamily="34" charset="0"/>
              </a:rPr>
              <a:t>Ophiuchus</a:t>
            </a:r>
            <a:endParaRPr lang="en-US" sz="2400" dirty="0">
              <a:solidFill>
                <a:schemeClr val="tx1"/>
              </a:solidFill>
              <a:effectLst>
                <a:outerShdw blurRad="38100" dist="38100" dir="2700000" algn="tl">
                  <a:srgbClr val="000000">
                    <a:alpha val="43137"/>
                  </a:srgbClr>
                </a:outerShdw>
              </a:effectLst>
              <a:latin typeface="Calibri" pitchFamily="34" charset="0"/>
              <a:cs typeface="Calibri" pitchFamily="34" charset="0"/>
            </a:endParaRPr>
          </a:p>
          <a:p>
            <a:pPr>
              <a:defRPr/>
            </a:pPr>
            <a:endParaRPr lang="en-US" dirty="0">
              <a:solidFill>
                <a:schemeClr val="tx1"/>
              </a:solidFill>
              <a:effectLst>
                <a:outerShdw blurRad="38100" dist="38100" dir="2700000" algn="tl">
                  <a:srgbClr val="000000">
                    <a:alpha val="43137"/>
                  </a:srgbClr>
                </a:outerShdw>
              </a:effectLst>
              <a:latin typeface="Calibri" pitchFamily="34" charset="0"/>
              <a:cs typeface="Calibri" pitchFamily="34" charset="0"/>
            </a:endParaRPr>
          </a:p>
          <a:p>
            <a:pPr>
              <a:defRPr/>
            </a:pPr>
            <a:r>
              <a:rPr lang="en-US" dirty="0">
                <a:solidFill>
                  <a:schemeClr val="tx1"/>
                </a:solidFill>
                <a:latin typeface="Calibri" pitchFamily="34" charset="0"/>
                <a:cs typeface="Calibri" pitchFamily="34" charset="0"/>
              </a:rPr>
              <a:t>A dying star expels its outer layers leaving a white dwarf  in the center of a planetary nebula –misnamed because it looked like a planet in small telescopes .  </a:t>
            </a:r>
          </a:p>
          <a:p>
            <a:pPr>
              <a:defRPr/>
            </a:pPr>
            <a:endParaRPr lang="en-US" dirty="0">
              <a:solidFill>
                <a:schemeClr val="tx1"/>
              </a:solidFill>
              <a:latin typeface="Calibri" pitchFamily="34" charset="0"/>
              <a:cs typeface="Calibri" pitchFamily="34" charset="0"/>
            </a:endParaRPr>
          </a:p>
          <a:p>
            <a:pPr>
              <a:defRPr/>
            </a:pPr>
            <a:r>
              <a:rPr lang="en-US" dirty="0">
                <a:solidFill>
                  <a:schemeClr val="tx1"/>
                </a:solidFill>
                <a:latin typeface="Calibri" pitchFamily="34" charset="0"/>
                <a:cs typeface="Calibri" pitchFamily="34" charset="0"/>
              </a:rPr>
              <a:t>Intense UV light from the white dwarf ionizes the  oxygen, hydrogen, and nitrogen atoms which recombine and give off the blue, green, and red light</a:t>
            </a:r>
          </a:p>
        </p:txBody>
      </p:sp>
    </p:spTree>
  </p:cSld>
  <p:clrMapOvr>
    <a:masterClrMapping/>
  </p:clrMapOvr>
  <p:transition advClick="0" advTm="5000"/>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4" name="Text Box 4"/>
          <p:cNvSpPr txBox="1">
            <a:spLocks noChangeArrowheads="1"/>
          </p:cNvSpPr>
          <p:nvPr/>
        </p:nvSpPr>
        <p:spPr bwMode="auto">
          <a:xfrm>
            <a:off x="5089525" y="5992813"/>
            <a:ext cx="184150" cy="579437"/>
          </a:xfrm>
          <a:prstGeom prst="rect">
            <a:avLst/>
          </a:prstGeom>
          <a:noFill/>
          <a:ln w="9525">
            <a:noFill/>
            <a:miter lim="800000"/>
            <a:headEnd/>
            <a:tailEnd/>
          </a:ln>
          <a:effectLst/>
        </p:spPr>
        <p:txBody>
          <a:bodyPr wrap="none">
            <a:spAutoFit/>
          </a:bodyPr>
          <a:lstStyle/>
          <a:p>
            <a:pPr>
              <a:defRPr/>
            </a:pPr>
            <a:endParaRPr lang="en-US" sz="3200">
              <a:effectLst>
                <a:outerShdw blurRad="38100" dist="38100" dir="2700000" algn="tl">
                  <a:srgbClr val="FFFFFF"/>
                </a:outerShdw>
              </a:effectLst>
            </a:endParaRPr>
          </a:p>
        </p:txBody>
      </p:sp>
      <p:sp>
        <p:nvSpPr>
          <p:cNvPr id="112646" name="Text Box 6"/>
          <p:cNvSpPr txBox="1">
            <a:spLocks noChangeArrowheads="1"/>
          </p:cNvSpPr>
          <p:nvPr/>
        </p:nvSpPr>
        <p:spPr bwMode="auto">
          <a:xfrm>
            <a:off x="1736725" y="1192213"/>
            <a:ext cx="184150" cy="579437"/>
          </a:xfrm>
          <a:prstGeom prst="rect">
            <a:avLst/>
          </a:prstGeom>
          <a:noFill/>
          <a:ln w="9525">
            <a:noFill/>
            <a:miter lim="800000"/>
            <a:headEnd/>
            <a:tailEnd/>
          </a:ln>
          <a:effectLst/>
        </p:spPr>
        <p:txBody>
          <a:bodyPr wrap="none">
            <a:spAutoFit/>
          </a:bodyPr>
          <a:lstStyle/>
          <a:p>
            <a:pPr>
              <a:defRPr/>
            </a:pPr>
            <a:endParaRPr lang="en-US" sz="3200">
              <a:effectLst>
                <a:outerShdw blurRad="38100" dist="38100" dir="2700000" algn="tl">
                  <a:srgbClr val="FFFFFF"/>
                </a:outerShdw>
              </a:effectLst>
            </a:endParaRPr>
          </a:p>
        </p:txBody>
      </p:sp>
      <p:pic>
        <p:nvPicPr>
          <p:cNvPr id="22532" name="Picture 7" descr="Red Rectangle Nebula"/>
          <p:cNvPicPr>
            <a:picLocks noChangeAspect="1" noChangeArrowheads="1"/>
          </p:cNvPicPr>
          <p:nvPr/>
        </p:nvPicPr>
        <p:blipFill>
          <a:blip r:embed="rId2" cstate="print"/>
          <a:srcRect/>
          <a:stretch>
            <a:fillRect/>
          </a:stretch>
        </p:blipFill>
        <p:spPr bwMode="auto">
          <a:xfrm>
            <a:off x="0" y="33338"/>
            <a:ext cx="4419600" cy="3776662"/>
          </a:xfrm>
          <a:prstGeom prst="rect">
            <a:avLst/>
          </a:prstGeom>
          <a:noFill/>
          <a:ln w="9525">
            <a:noFill/>
            <a:miter lim="800000"/>
            <a:headEnd/>
            <a:tailEnd/>
          </a:ln>
        </p:spPr>
      </p:pic>
      <p:sp>
        <p:nvSpPr>
          <p:cNvPr id="112648" name="Text Box 8"/>
          <p:cNvSpPr txBox="1">
            <a:spLocks noChangeArrowheads="1"/>
          </p:cNvSpPr>
          <p:nvPr/>
        </p:nvSpPr>
        <p:spPr bwMode="auto">
          <a:xfrm>
            <a:off x="6842125" y="1268413"/>
            <a:ext cx="184150" cy="579437"/>
          </a:xfrm>
          <a:prstGeom prst="rect">
            <a:avLst/>
          </a:prstGeom>
          <a:noFill/>
          <a:ln w="9525">
            <a:noFill/>
            <a:miter lim="800000"/>
            <a:headEnd/>
            <a:tailEnd/>
          </a:ln>
          <a:effectLst/>
        </p:spPr>
        <p:txBody>
          <a:bodyPr wrap="none">
            <a:spAutoFit/>
          </a:bodyPr>
          <a:lstStyle/>
          <a:p>
            <a:pPr>
              <a:defRPr/>
            </a:pPr>
            <a:endParaRPr lang="en-US" sz="3200">
              <a:effectLst>
                <a:outerShdw blurRad="38100" dist="38100" dir="2700000" algn="tl">
                  <a:srgbClr val="FFFFFF"/>
                </a:outerShdw>
              </a:effectLst>
            </a:endParaRPr>
          </a:p>
        </p:txBody>
      </p:sp>
      <p:pic>
        <p:nvPicPr>
          <p:cNvPr id="22534" name="Picture 9" descr="Egg Nebula"/>
          <p:cNvPicPr>
            <a:picLocks noChangeAspect="1" noChangeArrowheads="1"/>
          </p:cNvPicPr>
          <p:nvPr/>
        </p:nvPicPr>
        <p:blipFill>
          <a:blip r:embed="rId3" cstate="print"/>
          <a:srcRect/>
          <a:stretch>
            <a:fillRect/>
          </a:stretch>
        </p:blipFill>
        <p:spPr bwMode="auto">
          <a:xfrm>
            <a:off x="4572000" y="0"/>
            <a:ext cx="4572000" cy="4343400"/>
          </a:xfrm>
          <a:prstGeom prst="rect">
            <a:avLst/>
          </a:prstGeom>
          <a:noFill/>
          <a:ln w="9525">
            <a:noFill/>
            <a:miter lim="800000"/>
            <a:headEnd/>
            <a:tailEnd/>
          </a:ln>
        </p:spPr>
      </p:pic>
      <p:sp>
        <p:nvSpPr>
          <p:cNvPr id="112650" name="Text Box 10"/>
          <p:cNvSpPr txBox="1">
            <a:spLocks noChangeArrowheads="1"/>
          </p:cNvSpPr>
          <p:nvPr/>
        </p:nvSpPr>
        <p:spPr bwMode="auto">
          <a:xfrm>
            <a:off x="4784725" y="4926013"/>
            <a:ext cx="184150" cy="579437"/>
          </a:xfrm>
          <a:prstGeom prst="rect">
            <a:avLst/>
          </a:prstGeom>
          <a:noFill/>
          <a:ln w="9525">
            <a:noFill/>
            <a:miter lim="800000"/>
            <a:headEnd/>
            <a:tailEnd/>
          </a:ln>
          <a:effectLst/>
        </p:spPr>
        <p:txBody>
          <a:bodyPr wrap="none">
            <a:spAutoFit/>
          </a:bodyPr>
          <a:lstStyle/>
          <a:p>
            <a:pPr>
              <a:defRPr/>
            </a:pPr>
            <a:endParaRPr lang="en-US" sz="3200">
              <a:effectLst>
                <a:outerShdw blurRad="38100" dist="38100" dir="2700000" algn="tl">
                  <a:srgbClr val="FFFFFF"/>
                </a:outerShdw>
              </a:effectLst>
            </a:endParaRPr>
          </a:p>
        </p:txBody>
      </p:sp>
      <p:pic>
        <p:nvPicPr>
          <p:cNvPr id="22536" name="Picture 11" descr="Butterfly Nebula M2-9"/>
          <p:cNvPicPr>
            <a:picLocks noChangeAspect="1" noChangeArrowheads="1"/>
          </p:cNvPicPr>
          <p:nvPr/>
        </p:nvPicPr>
        <p:blipFill>
          <a:blip r:embed="rId4" cstate="print"/>
          <a:srcRect/>
          <a:stretch>
            <a:fillRect/>
          </a:stretch>
        </p:blipFill>
        <p:spPr bwMode="auto">
          <a:xfrm>
            <a:off x="1676400" y="3810000"/>
            <a:ext cx="6019800" cy="3048000"/>
          </a:xfrm>
          <a:prstGeom prst="rect">
            <a:avLst/>
          </a:prstGeom>
          <a:noFill/>
          <a:ln w="9525">
            <a:noFill/>
            <a:miter lim="800000"/>
            <a:headEnd/>
            <a:tailEnd/>
          </a:ln>
        </p:spPr>
      </p:pic>
    </p:spTree>
  </p:cSld>
  <p:clrMapOvr>
    <a:masterClrMapping/>
  </p:clrMapOvr>
  <p:transition advClick="0" advTm="5000"/>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winjetnebula.jp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914400" y="304800"/>
            <a:ext cx="7391400" cy="1077218"/>
          </a:xfrm>
          <a:prstGeom prst="rect">
            <a:avLst/>
          </a:prstGeom>
          <a:noFill/>
        </p:spPr>
        <p:txBody>
          <a:bodyPr wrap="square" rtlCol="0">
            <a:spAutoFit/>
          </a:bodyPr>
          <a:lstStyle/>
          <a:p>
            <a:r>
              <a:rPr lang="en-US" sz="3200" dirty="0">
                <a:solidFill>
                  <a:schemeClr val="tx1"/>
                </a:solidFill>
                <a:effectLst>
                  <a:outerShdw blurRad="38100" dist="38100" dir="2700000" algn="tl">
                    <a:srgbClr val="000000">
                      <a:alpha val="43137"/>
                    </a:srgbClr>
                  </a:outerShdw>
                </a:effectLst>
                <a:latin typeface="Calibri" pitchFamily="34" charset="0"/>
                <a:cs typeface="Calibri" pitchFamily="34" charset="0"/>
              </a:rPr>
              <a:t>Stunning new Hubble view of M2-9 Twin Jet Nebula which exploded 1200 years ago</a:t>
            </a:r>
          </a:p>
        </p:txBody>
      </p:sp>
      <p:sp>
        <p:nvSpPr>
          <p:cNvPr id="5" name="TextBox 4"/>
          <p:cNvSpPr txBox="1"/>
          <p:nvPr/>
        </p:nvSpPr>
        <p:spPr>
          <a:xfrm>
            <a:off x="6096000" y="5943600"/>
            <a:ext cx="2590800" cy="707886"/>
          </a:xfrm>
          <a:prstGeom prst="rect">
            <a:avLst/>
          </a:prstGeom>
          <a:noFill/>
        </p:spPr>
        <p:txBody>
          <a:bodyPr wrap="square" rtlCol="0">
            <a:spAutoFit/>
          </a:bodyPr>
          <a:lstStyle/>
          <a:p>
            <a:r>
              <a:rPr lang="en-US" b="0" dirty="0">
                <a:solidFill>
                  <a:schemeClr val="tx1"/>
                </a:solidFill>
                <a:latin typeface="Calibri" pitchFamily="34" charset="0"/>
                <a:cs typeface="Calibri" pitchFamily="34" charset="0"/>
              </a:rPr>
              <a:t>Image credit:  ESA/Hubble/NASA</a:t>
            </a:r>
          </a:p>
        </p:txBody>
      </p:sp>
    </p:spTree>
  </p:cSld>
  <p:clrMapOvr>
    <a:masterClrMapping/>
  </p:clrMapOvr>
  <p:transition advClick="0" advTm="5000"/>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5" descr="Cat's Eye Nebula NGC 6543"/>
          <p:cNvPicPr>
            <a:picLocks noChangeAspect="1" noChangeArrowheads="1"/>
          </p:cNvPicPr>
          <p:nvPr/>
        </p:nvPicPr>
        <p:blipFill>
          <a:blip r:embed="rId2" cstate="print"/>
          <a:srcRect/>
          <a:stretch>
            <a:fillRect/>
          </a:stretch>
        </p:blipFill>
        <p:spPr bwMode="auto">
          <a:xfrm rot="10800000" flipH="1" flipV="1">
            <a:off x="4572000" y="0"/>
            <a:ext cx="4419600" cy="4953000"/>
          </a:xfrm>
          <a:prstGeom prst="rect">
            <a:avLst/>
          </a:prstGeom>
          <a:noFill/>
          <a:ln w="9525">
            <a:noFill/>
            <a:miter lim="800000"/>
            <a:headEnd/>
            <a:tailEnd/>
          </a:ln>
        </p:spPr>
      </p:pic>
      <p:pic>
        <p:nvPicPr>
          <p:cNvPr id="23555" name="Picture 2" descr="Cat's Eye Nebula Hubble and Chandra Xray composite.jpg"/>
          <p:cNvPicPr>
            <a:picLocks/>
          </p:cNvPicPr>
          <p:nvPr/>
        </p:nvPicPr>
        <p:blipFill>
          <a:blip r:embed="rId3" cstate="print"/>
          <a:srcRect/>
          <a:stretch>
            <a:fillRect/>
          </a:stretch>
        </p:blipFill>
        <p:spPr bwMode="auto">
          <a:xfrm rot="3000000">
            <a:off x="952195" y="964125"/>
            <a:ext cx="2438400" cy="2663952"/>
          </a:xfrm>
          <a:prstGeom prst="rect">
            <a:avLst/>
          </a:prstGeom>
          <a:noFill/>
          <a:ln w="9525">
            <a:noFill/>
            <a:miter lim="800000"/>
            <a:headEnd/>
            <a:tailEnd/>
          </a:ln>
          <a:scene3d>
            <a:camera prst="orthographicFront">
              <a:rot lat="0" lon="0" rev="10800000"/>
            </a:camera>
            <a:lightRig rig="threePt" dir="t"/>
          </a:scene3d>
        </p:spPr>
      </p:pic>
      <p:sp>
        <p:nvSpPr>
          <p:cNvPr id="23556" name="TextBox 3"/>
          <p:cNvSpPr txBox="1">
            <a:spLocks noChangeArrowheads="1"/>
          </p:cNvSpPr>
          <p:nvPr/>
        </p:nvSpPr>
        <p:spPr bwMode="auto">
          <a:xfrm>
            <a:off x="381000" y="4724400"/>
            <a:ext cx="3733800" cy="1631216"/>
          </a:xfrm>
          <a:prstGeom prst="rect">
            <a:avLst/>
          </a:prstGeom>
          <a:noFill/>
          <a:ln w="9525">
            <a:noFill/>
            <a:miter lim="800000"/>
            <a:headEnd/>
            <a:tailEnd/>
          </a:ln>
        </p:spPr>
        <p:txBody>
          <a:bodyPr wrap="square">
            <a:spAutoFit/>
          </a:bodyPr>
          <a:lstStyle/>
          <a:p>
            <a:r>
              <a:rPr lang="en-US" dirty="0">
                <a:solidFill>
                  <a:schemeClr val="tx1"/>
                </a:solidFill>
                <a:latin typeface="Calibri" pitchFamily="34" charset="0"/>
                <a:cs typeface="Calibri" pitchFamily="34" charset="0"/>
              </a:rPr>
              <a:t>Cat’s Eye nebula composite Hubble and Chandra </a:t>
            </a:r>
            <a:r>
              <a:rPr lang="en-US" dirty="0" err="1">
                <a:solidFill>
                  <a:schemeClr val="tx1"/>
                </a:solidFill>
                <a:latin typeface="Calibri" pitchFamily="34" charset="0"/>
                <a:cs typeface="Calibri" pitchFamily="34" charset="0"/>
              </a:rPr>
              <a:t>Xray</a:t>
            </a:r>
            <a:r>
              <a:rPr lang="en-US" dirty="0">
                <a:solidFill>
                  <a:schemeClr val="tx1"/>
                </a:solidFill>
                <a:latin typeface="Calibri" pitchFamily="34" charset="0"/>
                <a:cs typeface="Calibri" pitchFamily="34" charset="0"/>
              </a:rPr>
              <a:t>  photo</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Red ionized  H and N.  Green is O</a:t>
            </a:r>
          </a:p>
          <a:p>
            <a:r>
              <a:rPr lang="en-US" dirty="0">
                <a:solidFill>
                  <a:schemeClr val="tx1"/>
                </a:solidFill>
                <a:latin typeface="Calibri" pitchFamily="34" charset="0"/>
                <a:cs typeface="Calibri" pitchFamily="34" charset="0"/>
              </a:rPr>
              <a:t>Blue is  hot gas emitting </a:t>
            </a:r>
            <a:r>
              <a:rPr lang="en-US" dirty="0" err="1">
                <a:solidFill>
                  <a:schemeClr val="tx1"/>
                </a:solidFill>
                <a:latin typeface="Calibri" pitchFamily="34" charset="0"/>
                <a:cs typeface="Calibri" pitchFamily="34" charset="0"/>
              </a:rPr>
              <a:t>Xrays</a:t>
            </a:r>
            <a:endParaRPr lang="en-US" dirty="0">
              <a:solidFill>
                <a:schemeClr val="tx1"/>
              </a:solidFill>
              <a:latin typeface="Calibri" pitchFamily="34" charset="0"/>
              <a:cs typeface="Calibri" pitchFamily="34" charset="0"/>
            </a:endParaRPr>
          </a:p>
        </p:txBody>
      </p:sp>
      <p:sp>
        <p:nvSpPr>
          <p:cNvPr id="23557" name="TextBox 4"/>
          <p:cNvSpPr txBox="1">
            <a:spLocks noChangeArrowheads="1"/>
          </p:cNvSpPr>
          <p:nvPr/>
        </p:nvSpPr>
        <p:spPr bwMode="auto">
          <a:xfrm>
            <a:off x="4724400" y="5105400"/>
            <a:ext cx="3962400" cy="1016000"/>
          </a:xfrm>
          <a:prstGeom prst="rect">
            <a:avLst/>
          </a:prstGeom>
          <a:noFill/>
          <a:ln w="9525">
            <a:noFill/>
            <a:miter lim="800000"/>
            <a:headEnd/>
            <a:tailEnd/>
          </a:ln>
        </p:spPr>
        <p:txBody>
          <a:bodyPr>
            <a:spAutoFit/>
          </a:bodyPr>
          <a:lstStyle/>
          <a:p>
            <a:r>
              <a:rPr lang="en-US" dirty="0">
                <a:solidFill>
                  <a:schemeClr val="tx1"/>
                </a:solidFill>
                <a:latin typeface="Calibri" pitchFamily="34" charset="0"/>
                <a:cs typeface="Calibri" pitchFamily="34" charset="0"/>
              </a:rPr>
              <a:t>Cat’s Eye Planetary Nebula 3300 Lys away in  Draco.  Mysterious and complex structure</a:t>
            </a:r>
          </a:p>
        </p:txBody>
      </p:sp>
    </p:spTree>
  </p:cSld>
  <p:clrMapOvr>
    <a:masterClrMapping/>
  </p:clrMapOvr>
  <p:transition advClick="0" advTm="5000"/>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at's Eye Nebula.jpg"/>
          <p:cNvPicPr>
            <a:picLocks noChangeAspect="1"/>
          </p:cNvPicPr>
          <p:nvPr/>
        </p:nvPicPr>
        <p:blipFill>
          <a:blip r:embed="rId2" cstate="print"/>
          <a:stretch>
            <a:fillRect/>
          </a:stretch>
        </p:blipFill>
        <p:spPr>
          <a:xfrm>
            <a:off x="1981200" y="0"/>
            <a:ext cx="7162800" cy="6858000"/>
          </a:xfrm>
          <a:prstGeom prst="rect">
            <a:avLst/>
          </a:prstGeom>
        </p:spPr>
      </p:pic>
      <p:sp>
        <p:nvSpPr>
          <p:cNvPr id="3" name="TextBox 2"/>
          <p:cNvSpPr txBox="1"/>
          <p:nvPr/>
        </p:nvSpPr>
        <p:spPr>
          <a:xfrm>
            <a:off x="1905000" y="6248400"/>
            <a:ext cx="7239000" cy="461665"/>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Halo of the Cat’s Eye Nebula is over 3 Lys across</a:t>
            </a:r>
          </a:p>
        </p:txBody>
      </p:sp>
      <p:sp>
        <p:nvSpPr>
          <p:cNvPr id="4" name="TextBox 3"/>
          <p:cNvSpPr txBox="1"/>
          <p:nvPr/>
        </p:nvSpPr>
        <p:spPr>
          <a:xfrm>
            <a:off x="0" y="304800"/>
            <a:ext cx="1981200" cy="6247864"/>
          </a:xfrm>
          <a:prstGeom prst="rect">
            <a:avLst/>
          </a:prstGeom>
          <a:noFill/>
        </p:spPr>
        <p:txBody>
          <a:bodyPr wrap="square" rtlCol="0">
            <a:spAutoFit/>
          </a:bodyPr>
          <a:lstStyle/>
          <a:p>
            <a:r>
              <a:rPr lang="en-US" dirty="0">
                <a:solidFill>
                  <a:schemeClr val="tx1"/>
                </a:solidFill>
                <a:latin typeface="Calibri" pitchFamily="34" charset="0"/>
                <a:cs typeface="Calibri" pitchFamily="34" charset="0"/>
              </a:rPr>
              <a:t>Haunting symmetry of the halo of gas surrounding the Cat’s Eye Nebula NGC 6543</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   False color image to show the extremely faint gases in the halo of this exploded star.</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Green is Oxygen.  Red is Nitrogen. </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Image credit: R. </a:t>
            </a:r>
            <a:r>
              <a:rPr lang="en-US" dirty="0" err="1">
                <a:solidFill>
                  <a:schemeClr val="tx1"/>
                </a:solidFill>
                <a:latin typeface="Calibri" pitchFamily="34" charset="0"/>
                <a:cs typeface="Calibri" pitchFamily="34" charset="0"/>
              </a:rPr>
              <a:t>Corradi</a:t>
            </a:r>
            <a:r>
              <a:rPr lang="en-US" dirty="0">
                <a:solidFill>
                  <a:schemeClr val="tx1"/>
                </a:solidFill>
                <a:latin typeface="Calibri" pitchFamily="34" charset="0"/>
                <a:cs typeface="Calibri" pitchFamily="34" charset="0"/>
              </a:rPr>
              <a:t> and D. </a:t>
            </a:r>
            <a:r>
              <a:rPr lang="en-US" dirty="0" err="1">
                <a:solidFill>
                  <a:schemeClr val="tx1"/>
                </a:solidFill>
                <a:latin typeface="Calibri" pitchFamily="34" charset="0"/>
                <a:cs typeface="Calibri" pitchFamily="34" charset="0"/>
              </a:rPr>
              <a:t>Goncalves</a:t>
            </a:r>
            <a:endParaRPr lang="en-US" dirty="0">
              <a:solidFill>
                <a:schemeClr val="tx1"/>
              </a:solidFill>
              <a:latin typeface="Calibri" pitchFamily="34" charset="0"/>
              <a:cs typeface="Calibri" pitchFamily="34" charset="0"/>
            </a:endParaRPr>
          </a:p>
        </p:txBody>
      </p:sp>
    </p:spTree>
  </p:cSld>
  <p:clrMapOvr>
    <a:masterClrMapping/>
  </p:clrMapOvr>
  <p:transition advClick="0" advTm="5000"/>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7" descr="Hourglass Nebula"/>
          <p:cNvPicPr>
            <a:picLocks noChangeAspect="1" noChangeArrowheads="1"/>
          </p:cNvPicPr>
          <p:nvPr/>
        </p:nvPicPr>
        <p:blipFill>
          <a:blip r:embed="rId2" cstate="print"/>
          <a:srcRect/>
          <a:stretch>
            <a:fillRect/>
          </a:stretch>
        </p:blipFill>
        <p:spPr bwMode="auto">
          <a:xfrm>
            <a:off x="4648200" y="114300"/>
            <a:ext cx="4495800" cy="5753100"/>
          </a:xfrm>
          <a:prstGeom prst="rect">
            <a:avLst/>
          </a:prstGeom>
          <a:noFill/>
          <a:ln w="9525">
            <a:noFill/>
            <a:miter lim="800000"/>
            <a:headEnd/>
            <a:tailEnd/>
          </a:ln>
        </p:spPr>
      </p:pic>
      <p:sp>
        <p:nvSpPr>
          <p:cNvPr id="24579" name="TextBox 3"/>
          <p:cNvSpPr txBox="1">
            <a:spLocks noChangeArrowheads="1"/>
          </p:cNvSpPr>
          <p:nvPr/>
        </p:nvSpPr>
        <p:spPr bwMode="auto">
          <a:xfrm>
            <a:off x="4800600" y="6019800"/>
            <a:ext cx="4114800" cy="369888"/>
          </a:xfrm>
          <a:prstGeom prst="rect">
            <a:avLst/>
          </a:prstGeom>
          <a:noFill/>
          <a:ln w="9525">
            <a:noFill/>
            <a:miter lim="800000"/>
            <a:headEnd/>
            <a:tailEnd/>
          </a:ln>
        </p:spPr>
        <p:txBody>
          <a:bodyPr>
            <a:spAutoFit/>
          </a:bodyPr>
          <a:lstStyle/>
          <a:p>
            <a:endParaRPr lang="en-US" sz="1800"/>
          </a:p>
        </p:txBody>
      </p:sp>
      <p:sp>
        <p:nvSpPr>
          <p:cNvPr id="24580" name="TextBox 4"/>
          <p:cNvSpPr txBox="1">
            <a:spLocks noChangeArrowheads="1"/>
          </p:cNvSpPr>
          <p:nvPr/>
        </p:nvSpPr>
        <p:spPr bwMode="auto">
          <a:xfrm>
            <a:off x="4343400" y="5943600"/>
            <a:ext cx="4800600" cy="707886"/>
          </a:xfrm>
          <a:prstGeom prst="rect">
            <a:avLst/>
          </a:prstGeom>
          <a:noFill/>
          <a:ln w="9525">
            <a:noFill/>
            <a:miter lim="800000"/>
            <a:headEnd/>
            <a:tailEnd/>
          </a:ln>
        </p:spPr>
        <p:txBody>
          <a:bodyPr wrap="square">
            <a:spAutoFit/>
          </a:bodyPr>
          <a:lstStyle/>
          <a:p>
            <a:r>
              <a:rPr lang="en-US" dirty="0">
                <a:solidFill>
                  <a:schemeClr val="tx1"/>
                </a:solidFill>
                <a:latin typeface="Calibri" pitchFamily="34" charset="0"/>
                <a:cs typeface="Calibri" pitchFamily="34" charset="0"/>
              </a:rPr>
              <a:t>The “Eye of God” looks back from 8000 LYs  away in the southern constellation </a:t>
            </a:r>
            <a:r>
              <a:rPr lang="en-US" dirty="0" err="1">
                <a:solidFill>
                  <a:schemeClr val="tx1"/>
                </a:solidFill>
                <a:latin typeface="Calibri" pitchFamily="34" charset="0"/>
                <a:cs typeface="Calibri" pitchFamily="34" charset="0"/>
              </a:rPr>
              <a:t>Musca</a:t>
            </a:r>
            <a:endParaRPr lang="en-US" dirty="0">
              <a:solidFill>
                <a:schemeClr val="tx1"/>
              </a:solidFill>
              <a:latin typeface="Calibri" pitchFamily="34" charset="0"/>
              <a:cs typeface="Calibri" pitchFamily="34" charset="0"/>
            </a:endParaRPr>
          </a:p>
        </p:txBody>
      </p:sp>
      <p:pic>
        <p:nvPicPr>
          <p:cNvPr id="24581" name="Picture 7" descr="Planetary Nebula NGC 6751 Glowing Eye"/>
          <p:cNvPicPr>
            <a:picLocks noChangeAspect="1" noChangeArrowheads="1"/>
          </p:cNvPicPr>
          <p:nvPr/>
        </p:nvPicPr>
        <p:blipFill>
          <a:blip r:embed="rId3" cstate="print"/>
          <a:srcRect/>
          <a:stretch>
            <a:fillRect/>
          </a:stretch>
        </p:blipFill>
        <p:spPr bwMode="auto">
          <a:xfrm>
            <a:off x="0" y="0"/>
            <a:ext cx="4495800" cy="5192713"/>
          </a:xfrm>
          <a:prstGeom prst="rect">
            <a:avLst/>
          </a:prstGeom>
          <a:noFill/>
          <a:ln w="9525">
            <a:noFill/>
            <a:miter lim="800000"/>
            <a:headEnd/>
            <a:tailEnd/>
          </a:ln>
        </p:spPr>
      </p:pic>
      <p:sp>
        <p:nvSpPr>
          <p:cNvPr id="24582" name="TextBox 6"/>
          <p:cNvSpPr txBox="1">
            <a:spLocks noChangeArrowheads="1"/>
          </p:cNvSpPr>
          <p:nvPr/>
        </p:nvSpPr>
        <p:spPr bwMode="auto">
          <a:xfrm>
            <a:off x="457200" y="5410200"/>
            <a:ext cx="3657600" cy="1200329"/>
          </a:xfrm>
          <a:prstGeom prst="rect">
            <a:avLst/>
          </a:prstGeom>
          <a:noFill/>
          <a:ln w="9525">
            <a:noFill/>
            <a:miter lim="800000"/>
            <a:headEnd/>
            <a:tailEnd/>
          </a:ln>
        </p:spPr>
        <p:txBody>
          <a:bodyPr>
            <a:spAutoFit/>
          </a:bodyPr>
          <a:lstStyle/>
          <a:p>
            <a:r>
              <a:rPr lang="en-US" sz="2400" dirty="0">
                <a:solidFill>
                  <a:schemeClr val="tx1"/>
                </a:solidFill>
                <a:latin typeface="Calibri" pitchFamily="34" charset="0"/>
                <a:cs typeface="Calibri" pitchFamily="34" charset="0"/>
              </a:rPr>
              <a:t>Planetary Nebula in Aquila 6500 LYs away and 0.8 LYs in diameter</a:t>
            </a:r>
          </a:p>
        </p:txBody>
      </p:sp>
    </p:spTree>
  </p:cSld>
  <p:clrMapOvr>
    <a:masterClrMapping/>
  </p:clrMapOvr>
  <p:transition advClick="0" advTm="5000"/>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Milky Way photo composite.jpg"/>
          <p:cNvPicPr>
            <a:picLocks noChangeAspect="1"/>
          </p:cNvPicPr>
          <p:nvPr/>
        </p:nvPicPr>
        <p:blipFill>
          <a:blip r:embed="rId2" cstate="print"/>
          <a:srcRect/>
          <a:stretch>
            <a:fillRect/>
          </a:stretch>
        </p:blipFill>
        <p:spPr bwMode="auto">
          <a:xfrm>
            <a:off x="0" y="762000"/>
            <a:ext cx="9144000" cy="4572000"/>
          </a:xfrm>
          <a:prstGeom prst="rect">
            <a:avLst/>
          </a:prstGeom>
          <a:noFill/>
          <a:ln w="9525">
            <a:noFill/>
            <a:miter lim="800000"/>
            <a:headEnd/>
            <a:tailEnd/>
          </a:ln>
        </p:spPr>
      </p:pic>
      <p:sp>
        <p:nvSpPr>
          <p:cNvPr id="6147" name="TextBox 3"/>
          <p:cNvSpPr txBox="1">
            <a:spLocks noChangeArrowheads="1"/>
          </p:cNvSpPr>
          <p:nvPr/>
        </p:nvSpPr>
        <p:spPr bwMode="auto">
          <a:xfrm>
            <a:off x="228600" y="152400"/>
            <a:ext cx="8686800" cy="1077218"/>
          </a:xfrm>
          <a:prstGeom prst="rect">
            <a:avLst/>
          </a:prstGeom>
          <a:noFill/>
          <a:ln w="9525">
            <a:noFill/>
            <a:miter lim="800000"/>
            <a:headEnd/>
            <a:tailEnd/>
          </a:ln>
        </p:spPr>
        <p:txBody>
          <a:bodyPr wrap="square">
            <a:spAutoFit/>
          </a:bodyPr>
          <a:lstStyle/>
          <a:p>
            <a:r>
              <a:rPr lang="en-US" sz="3200" dirty="0">
                <a:solidFill>
                  <a:schemeClr val="tx1"/>
                </a:solidFill>
                <a:latin typeface="Calibri" pitchFamily="34" charset="0"/>
                <a:cs typeface="Calibri" pitchFamily="34" charset="0"/>
              </a:rPr>
              <a:t>Our Milky Way Galaxy</a:t>
            </a:r>
          </a:p>
          <a:p>
            <a:r>
              <a:rPr lang="en-US" sz="3200" dirty="0">
                <a:solidFill>
                  <a:schemeClr val="tx1"/>
                </a:solidFill>
                <a:latin typeface="Calibri" pitchFamily="34" charset="0"/>
                <a:cs typeface="Calibri" pitchFamily="34" charset="0"/>
              </a:rPr>
              <a:t>via </a:t>
            </a:r>
            <a:r>
              <a:rPr lang="en-US" sz="3200" dirty="0" err="1">
                <a:solidFill>
                  <a:schemeClr val="tx1"/>
                </a:solidFill>
                <a:latin typeface="Calibri" pitchFamily="34" charset="0"/>
                <a:cs typeface="Calibri" pitchFamily="34" charset="0"/>
              </a:rPr>
              <a:t>lactea</a:t>
            </a:r>
            <a:r>
              <a:rPr lang="en-US" sz="3200" dirty="0">
                <a:solidFill>
                  <a:schemeClr val="tx1"/>
                </a:solidFill>
                <a:latin typeface="Calibri" pitchFamily="34" charset="0"/>
                <a:cs typeface="Calibri" pitchFamily="34" charset="0"/>
              </a:rPr>
              <a:t> or </a:t>
            </a:r>
            <a:r>
              <a:rPr lang="en-US" sz="3200" dirty="0" err="1">
                <a:solidFill>
                  <a:schemeClr val="tx1"/>
                </a:solidFill>
                <a:latin typeface="Calibri" pitchFamily="34" charset="0"/>
                <a:cs typeface="Calibri" pitchFamily="34" charset="0"/>
              </a:rPr>
              <a:t>kyklos</a:t>
            </a:r>
            <a:r>
              <a:rPr lang="en-US" sz="3200" dirty="0">
                <a:solidFill>
                  <a:schemeClr val="tx1"/>
                </a:solidFill>
                <a:latin typeface="Calibri" pitchFamily="34" charset="0"/>
                <a:cs typeface="Calibri" pitchFamily="34" charset="0"/>
              </a:rPr>
              <a:t> </a:t>
            </a:r>
            <a:r>
              <a:rPr lang="en-US" sz="3200" dirty="0" err="1">
                <a:solidFill>
                  <a:schemeClr val="tx1"/>
                </a:solidFill>
                <a:latin typeface="Calibri" pitchFamily="34" charset="0"/>
                <a:cs typeface="Calibri" pitchFamily="34" charset="0"/>
              </a:rPr>
              <a:t>galaktikos</a:t>
            </a:r>
            <a:r>
              <a:rPr lang="en-US" sz="3200" dirty="0">
                <a:solidFill>
                  <a:schemeClr val="tx1"/>
                </a:solidFill>
                <a:latin typeface="Calibri" pitchFamily="34" charset="0"/>
                <a:cs typeface="Calibri" pitchFamily="34" charset="0"/>
              </a:rPr>
              <a:t>  "milky circle"</a:t>
            </a:r>
          </a:p>
        </p:txBody>
      </p:sp>
      <p:sp>
        <p:nvSpPr>
          <p:cNvPr id="6148" name="TextBox 4"/>
          <p:cNvSpPr txBox="1">
            <a:spLocks noChangeArrowheads="1"/>
          </p:cNvSpPr>
          <p:nvPr/>
        </p:nvSpPr>
        <p:spPr bwMode="auto">
          <a:xfrm>
            <a:off x="0" y="4572000"/>
            <a:ext cx="9144000" cy="1938992"/>
          </a:xfrm>
          <a:prstGeom prst="rect">
            <a:avLst/>
          </a:prstGeom>
          <a:noFill/>
          <a:ln w="9525">
            <a:noFill/>
            <a:miter lim="800000"/>
            <a:headEnd/>
            <a:tailEnd/>
          </a:ln>
        </p:spPr>
        <p:txBody>
          <a:bodyPr wrap="square">
            <a:spAutoFit/>
          </a:bodyPr>
          <a:lstStyle/>
          <a:p>
            <a:r>
              <a:rPr lang="en-US" sz="2400" dirty="0">
                <a:solidFill>
                  <a:schemeClr val="tx1"/>
                </a:solidFill>
                <a:latin typeface="Calibri" pitchFamily="34" charset="0"/>
                <a:cs typeface="Calibri" pitchFamily="34" charset="0"/>
              </a:rPr>
              <a:t>A Barred spiral galaxy  100-120K LYs across containing 200 billion stars. 13.2 billion yrs old.</a:t>
            </a:r>
          </a:p>
          <a:p>
            <a:r>
              <a:rPr lang="en-US" sz="2400" dirty="0">
                <a:solidFill>
                  <a:schemeClr val="tx1"/>
                </a:solidFill>
                <a:latin typeface="Calibri" pitchFamily="34" charset="0"/>
                <a:cs typeface="Calibri" pitchFamily="34" charset="0"/>
              </a:rPr>
              <a:t>Our solar system is located 2/3 of way out from the center in the Orion-Cygnus arm.  </a:t>
            </a:r>
          </a:p>
          <a:p>
            <a:r>
              <a:rPr lang="en-US" sz="2400" dirty="0">
                <a:solidFill>
                  <a:schemeClr val="tx1"/>
                </a:solidFill>
                <a:latin typeface="Calibri" pitchFamily="34" charset="0"/>
                <a:cs typeface="Calibri" pitchFamily="34" charset="0"/>
              </a:rPr>
              <a:t>Our sun rotates about the galactic center once every 250 Million years</a:t>
            </a:r>
          </a:p>
        </p:txBody>
      </p:sp>
    </p:spTree>
  </p:cSld>
  <p:clrMapOvr>
    <a:masterClrMapping/>
  </p:clrMapOvr>
  <p:transition advClick="0" advTm="5000"/>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8" name="Text Box 4"/>
          <p:cNvSpPr txBox="1">
            <a:spLocks noChangeArrowheads="1"/>
          </p:cNvSpPr>
          <p:nvPr/>
        </p:nvSpPr>
        <p:spPr bwMode="auto">
          <a:xfrm>
            <a:off x="974725" y="735013"/>
            <a:ext cx="184150" cy="579437"/>
          </a:xfrm>
          <a:prstGeom prst="rect">
            <a:avLst/>
          </a:prstGeom>
          <a:noFill/>
          <a:ln w="9525">
            <a:noFill/>
            <a:miter lim="800000"/>
            <a:headEnd/>
            <a:tailEnd/>
          </a:ln>
          <a:effectLst/>
        </p:spPr>
        <p:txBody>
          <a:bodyPr wrap="none">
            <a:spAutoFit/>
          </a:bodyPr>
          <a:lstStyle/>
          <a:p>
            <a:pPr>
              <a:defRPr/>
            </a:pPr>
            <a:endParaRPr lang="en-US" sz="3200">
              <a:effectLst>
                <a:outerShdw blurRad="38100" dist="38100" dir="2700000" algn="tl">
                  <a:srgbClr val="FFFFFF"/>
                </a:outerShdw>
              </a:effectLst>
            </a:endParaRPr>
          </a:p>
        </p:txBody>
      </p:sp>
      <p:sp>
        <p:nvSpPr>
          <p:cNvPr id="113670" name="Text Box 6"/>
          <p:cNvSpPr txBox="1">
            <a:spLocks noChangeArrowheads="1"/>
          </p:cNvSpPr>
          <p:nvPr/>
        </p:nvSpPr>
        <p:spPr bwMode="auto">
          <a:xfrm>
            <a:off x="6689725" y="1039813"/>
            <a:ext cx="184150" cy="579437"/>
          </a:xfrm>
          <a:prstGeom prst="rect">
            <a:avLst/>
          </a:prstGeom>
          <a:noFill/>
          <a:ln w="9525">
            <a:noFill/>
            <a:miter lim="800000"/>
            <a:headEnd/>
            <a:tailEnd/>
          </a:ln>
          <a:effectLst/>
        </p:spPr>
        <p:txBody>
          <a:bodyPr wrap="none">
            <a:spAutoFit/>
          </a:bodyPr>
          <a:lstStyle/>
          <a:p>
            <a:pPr>
              <a:defRPr/>
            </a:pPr>
            <a:endParaRPr lang="en-US" sz="3200">
              <a:effectLst>
                <a:outerShdw blurRad="38100" dist="38100" dir="2700000" algn="tl">
                  <a:srgbClr val="FFFFFF"/>
                </a:outerShdw>
              </a:effectLst>
            </a:endParaRPr>
          </a:p>
        </p:txBody>
      </p:sp>
      <p:sp>
        <p:nvSpPr>
          <p:cNvPr id="113672" name="Text Box 8"/>
          <p:cNvSpPr txBox="1">
            <a:spLocks noChangeArrowheads="1"/>
          </p:cNvSpPr>
          <p:nvPr/>
        </p:nvSpPr>
        <p:spPr bwMode="auto">
          <a:xfrm>
            <a:off x="4479925" y="4849813"/>
            <a:ext cx="184150" cy="579437"/>
          </a:xfrm>
          <a:prstGeom prst="rect">
            <a:avLst/>
          </a:prstGeom>
          <a:noFill/>
          <a:ln w="9525">
            <a:noFill/>
            <a:miter lim="800000"/>
            <a:headEnd/>
            <a:tailEnd/>
          </a:ln>
          <a:effectLst/>
        </p:spPr>
        <p:txBody>
          <a:bodyPr wrap="none">
            <a:spAutoFit/>
          </a:bodyPr>
          <a:lstStyle/>
          <a:p>
            <a:pPr>
              <a:defRPr/>
            </a:pPr>
            <a:endParaRPr lang="en-US" sz="3200">
              <a:effectLst>
                <a:outerShdw blurRad="38100" dist="38100" dir="2700000" algn="tl">
                  <a:srgbClr val="FFFFFF"/>
                </a:outerShdw>
              </a:effectLst>
            </a:endParaRPr>
          </a:p>
        </p:txBody>
      </p:sp>
      <p:pic>
        <p:nvPicPr>
          <p:cNvPr id="25605" name="Picture 9" descr="Eskimo Nebula NGC 2392"/>
          <p:cNvPicPr>
            <a:picLocks noChangeAspect="1" noChangeArrowheads="1"/>
          </p:cNvPicPr>
          <p:nvPr/>
        </p:nvPicPr>
        <p:blipFill>
          <a:blip r:embed="rId2" cstate="print"/>
          <a:srcRect/>
          <a:stretch>
            <a:fillRect/>
          </a:stretch>
        </p:blipFill>
        <p:spPr bwMode="auto">
          <a:xfrm>
            <a:off x="2838450" y="0"/>
            <a:ext cx="6305550" cy="6629400"/>
          </a:xfrm>
          <a:prstGeom prst="rect">
            <a:avLst/>
          </a:prstGeom>
          <a:noFill/>
          <a:ln w="9525">
            <a:noFill/>
            <a:miter lim="800000"/>
            <a:headEnd/>
            <a:tailEnd/>
          </a:ln>
        </p:spPr>
      </p:pic>
      <p:sp>
        <p:nvSpPr>
          <p:cNvPr id="25606" name="TextBox 7"/>
          <p:cNvSpPr txBox="1">
            <a:spLocks noChangeArrowheads="1"/>
          </p:cNvSpPr>
          <p:nvPr/>
        </p:nvSpPr>
        <p:spPr bwMode="auto">
          <a:xfrm>
            <a:off x="0" y="609600"/>
            <a:ext cx="2667000" cy="5693866"/>
          </a:xfrm>
          <a:prstGeom prst="rect">
            <a:avLst/>
          </a:prstGeom>
          <a:noFill/>
          <a:ln w="9525">
            <a:noFill/>
            <a:miter lim="800000"/>
            <a:headEnd/>
            <a:tailEnd/>
          </a:ln>
        </p:spPr>
        <p:txBody>
          <a:bodyPr>
            <a:spAutoFit/>
          </a:bodyPr>
          <a:lstStyle/>
          <a:p>
            <a:r>
              <a:rPr lang="en-US" sz="2800" dirty="0">
                <a:solidFill>
                  <a:schemeClr val="tx1"/>
                </a:solidFill>
                <a:latin typeface="Calibri" pitchFamily="34" charset="0"/>
                <a:cs typeface="Calibri" pitchFamily="34" charset="0"/>
              </a:rPr>
              <a:t>Eskimo Nebula</a:t>
            </a:r>
          </a:p>
          <a:p>
            <a:endParaRPr lang="en-US" sz="2400" dirty="0">
              <a:solidFill>
                <a:schemeClr val="tx1"/>
              </a:solidFill>
              <a:latin typeface="Calibri" pitchFamily="34" charset="0"/>
              <a:cs typeface="Calibri" pitchFamily="34" charset="0"/>
            </a:endParaRPr>
          </a:p>
          <a:p>
            <a:r>
              <a:rPr lang="en-US" sz="2400" dirty="0">
                <a:solidFill>
                  <a:schemeClr val="tx1"/>
                </a:solidFill>
                <a:latin typeface="Calibri" pitchFamily="34" charset="0"/>
                <a:cs typeface="Calibri" pitchFamily="34" charset="0"/>
              </a:rPr>
              <a:t>2870 LYs away in Gemini</a:t>
            </a:r>
          </a:p>
          <a:p>
            <a:endParaRPr lang="en-US" sz="2400" dirty="0">
              <a:solidFill>
                <a:schemeClr val="tx1"/>
              </a:solidFill>
              <a:latin typeface="Calibri" pitchFamily="34" charset="0"/>
              <a:cs typeface="Calibri" pitchFamily="34" charset="0"/>
            </a:endParaRPr>
          </a:p>
          <a:p>
            <a:r>
              <a:rPr lang="en-US" sz="2400" dirty="0">
                <a:solidFill>
                  <a:schemeClr val="tx1"/>
                </a:solidFill>
                <a:latin typeface="Calibri" pitchFamily="34" charset="0"/>
                <a:cs typeface="Calibri" pitchFamily="34" charset="0"/>
              </a:rPr>
              <a:t>A bipolar, double shelled  planetary nebula discovered by William Herschel in 1787</a:t>
            </a:r>
          </a:p>
          <a:p>
            <a:endParaRPr lang="en-US" sz="2400" dirty="0">
              <a:solidFill>
                <a:schemeClr val="tx1"/>
              </a:solidFill>
              <a:latin typeface="Calibri" pitchFamily="34" charset="0"/>
              <a:cs typeface="Calibri" pitchFamily="34" charset="0"/>
            </a:endParaRPr>
          </a:p>
          <a:p>
            <a:r>
              <a:rPr lang="en-US" sz="2400" dirty="0">
                <a:solidFill>
                  <a:schemeClr val="tx1"/>
                </a:solidFill>
                <a:latin typeface="Calibri" pitchFamily="34" charset="0"/>
                <a:cs typeface="Calibri" pitchFamily="34" charset="0"/>
              </a:rPr>
              <a:t>The outer disk contains unusual light-year long orange filaments.</a:t>
            </a:r>
          </a:p>
        </p:txBody>
      </p:sp>
    </p:spTree>
  </p:cSld>
  <p:clrMapOvr>
    <a:masterClrMapping/>
  </p:clrMapOvr>
  <p:transition advClick="0" advTm="5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F61618-6C9C-4A73-8BB5-E636C3EE4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sp>
        <p:nvSpPr>
          <p:cNvPr id="5" name="TextBox 4">
            <a:extLst>
              <a:ext uri="{FF2B5EF4-FFF2-40B4-BE49-F238E27FC236}">
                <a16:creationId xmlns:a16="http://schemas.microsoft.com/office/drawing/2014/main" id="{00137F29-E4B9-4732-9883-66F81631625D}"/>
              </a:ext>
            </a:extLst>
          </p:cNvPr>
          <p:cNvSpPr txBox="1"/>
          <p:nvPr/>
        </p:nvSpPr>
        <p:spPr>
          <a:xfrm>
            <a:off x="0" y="609600"/>
            <a:ext cx="3048000" cy="6063198"/>
          </a:xfrm>
          <a:prstGeom prst="rect">
            <a:avLst/>
          </a:prstGeom>
          <a:noFill/>
        </p:spPr>
        <p:txBody>
          <a:bodyPr wrap="square" rtlCol="0">
            <a:spAutoFit/>
          </a:bodyPr>
          <a:lstStyle/>
          <a:p>
            <a:r>
              <a:rPr lang="en-US" sz="2400" b="0" dirty="0">
                <a:solidFill>
                  <a:schemeClr val="tx1"/>
                </a:solidFill>
                <a:latin typeface="Calibri" panose="020F0502020204030204" pitchFamily="34" charset="0"/>
                <a:cs typeface="Calibri" panose="020F0502020204030204" pitchFamily="34" charset="0"/>
              </a:rPr>
              <a:t>Homunculus Nebula </a:t>
            </a:r>
            <a:r>
              <a:rPr lang="en-US" b="0" dirty="0">
                <a:solidFill>
                  <a:schemeClr val="tx1"/>
                </a:solidFill>
                <a:latin typeface="Calibri" panose="020F0502020204030204" pitchFamily="34" charset="0"/>
                <a:cs typeface="Calibri" panose="020F0502020204030204" pitchFamily="34" charset="0"/>
              </a:rPr>
              <a:t>first</a:t>
            </a:r>
            <a:r>
              <a:rPr lang="en-US" sz="2400" b="0" dirty="0">
                <a:solidFill>
                  <a:schemeClr val="tx1"/>
                </a:solidFill>
                <a:latin typeface="Calibri" panose="020F0502020204030204" pitchFamily="34" charset="0"/>
                <a:cs typeface="Calibri" panose="020F0502020204030204" pitchFamily="34" charset="0"/>
              </a:rPr>
              <a:t> </a:t>
            </a:r>
            <a:r>
              <a:rPr lang="en-US" b="0" dirty="0">
                <a:solidFill>
                  <a:schemeClr val="tx1"/>
                </a:solidFill>
                <a:latin typeface="Calibri" panose="020F0502020204030204" pitchFamily="34" charset="0"/>
                <a:cs typeface="Calibri" panose="020F0502020204030204" pitchFamily="34" charset="0"/>
              </a:rPr>
              <a:t>seen on Earth in 1840 is 7500 LYs away and lies within the Eta Carinae Nebula in the Southern constellation Carina.</a:t>
            </a:r>
          </a:p>
          <a:p>
            <a:endParaRPr lang="en-US" b="0" dirty="0">
              <a:solidFill>
                <a:schemeClr val="tx1"/>
              </a:solidFill>
              <a:latin typeface="Calibri" panose="020F0502020204030204" pitchFamily="34" charset="0"/>
              <a:cs typeface="Calibri" panose="020F0502020204030204" pitchFamily="34" charset="0"/>
            </a:endParaRPr>
          </a:p>
          <a:p>
            <a:r>
              <a:rPr lang="en-US" b="0" dirty="0">
                <a:solidFill>
                  <a:schemeClr val="tx1"/>
                </a:solidFill>
                <a:latin typeface="Calibri" panose="020F0502020204030204" pitchFamily="34" charset="0"/>
                <a:cs typeface="Calibri" panose="020F0502020204030204" pitchFamily="34" charset="0"/>
              </a:rPr>
              <a:t>   The Homunculus Nebula was created in an explosion of two massive stars-30 and 90 times our suns mass.  </a:t>
            </a:r>
          </a:p>
          <a:p>
            <a:endParaRPr lang="en-US" b="0" dirty="0">
              <a:solidFill>
                <a:schemeClr val="tx1"/>
              </a:solidFill>
              <a:latin typeface="Calibri" panose="020F0502020204030204" pitchFamily="34" charset="0"/>
              <a:cs typeface="Calibri" panose="020F0502020204030204" pitchFamily="34" charset="0"/>
            </a:endParaRPr>
          </a:p>
          <a:p>
            <a:r>
              <a:rPr lang="en-US" b="0" dirty="0">
                <a:solidFill>
                  <a:schemeClr val="tx1"/>
                </a:solidFill>
                <a:latin typeface="Calibri" panose="020F0502020204030204" pitchFamily="34" charset="0"/>
                <a:cs typeface="Calibri" panose="020F0502020204030204" pitchFamily="34" charset="0"/>
              </a:rPr>
              <a:t>Recent studies show the nebula accelerates particles to near light speed and creates large numbers of cosmic rays.    </a:t>
            </a:r>
          </a:p>
          <a:p>
            <a:r>
              <a:rPr lang="en-US" b="0"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23309071"/>
      </p:ext>
    </p:extLst>
  </p:cSld>
  <p:clrMapOvr>
    <a:masterClrMapping/>
  </p:clrMapOvr>
  <p:transition advClick="0" advTm="5000"/>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7" descr="Hubble Planetary Nebula Gallery"/>
          <p:cNvPicPr>
            <a:picLocks noChangeAspect="1" noChangeArrowheads="1"/>
          </p:cNvPicPr>
          <p:nvPr/>
        </p:nvPicPr>
        <p:blipFill>
          <a:blip r:embed="rId2" cstate="print"/>
          <a:srcRect/>
          <a:stretch>
            <a:fillRect/>
          </a:stretch>
        </p:blipFill>
        <p:spPr bwMode="auto">
          <a:xfrm>
            <a:off x="2362200" y="228600"/>
            <a:ext cx="6629400" cy="6477000"/>
          </a:xfrm>
          <a:prstGeom prst="rect">
            <a:avLst/>
          </a:prstGeom>
          <a:noFill/>
          <a:ln w="9525">
            <a:noFill/>
            <a:miter lim="800000"/>
            <a:headEnd/>
            <a:tailEnd/>
          </a:ln>
        </p:spPr>
      </p:pic>
      <p:sp>
        <p:nvSpPr>
          <p:cNvPr id="26627" name="TextBox 2"/>
          <p:cNvSpPr txBox="1">
            <a:spLocks noChangeArrowheads="1"/>
          </p:cNvSpPr>
          <p:nvPr/>
        </p:nvSpPr>
        <p:spPr bwMode="auto">
          <a:xfrm>
            <a:off x="0" y="1524000"/>
            <a:ext cx="2209800" cy="3108543"/>
          </a:xfrm>
          <a:prstGeom prst="rect">
            <a:avLst/>
          </a:prstGeom>
          <a:noFill/>
          <a:ln w="9525">
            <a:noFill/>
            <a:miter lim="800000"/>
            <a:headEnd/>
            <a:tailEnd/>
          </a:ln>
        </p:spPr>
        <p:txBody>
          <a:bodyPr>
            <a:spAutoFit/>
          </a:bodyPr>
          <a:lstStyle/>
          <a:p>
            <a:r>
              <a:rPr lang="en-US" sz="2800" dirty="0">
                <a:solidFill>
                  <a:schemeClr val="tx1"/>
                </a:solidFill>
                <a:latin typeface="Calibri" pitchFamily="34" charset="0"/>
                <a:cs typeface="Calibri" pitchFamily="34" charset="0"/>
              </a:rPr>
              <a:t>Planetary Nebula</a:t>
            </a:r>
          </a:p>
          <a:p>
            <a:r>
              <a:rPr lang="en-US" sz="2800" dirty="0">
                <a:solidFill>
                  <a:schemeClr val="tx1"/>
                </a:solidFill>
                <a:latin typeface="Calibri" pitchFamily="34" charset="0"/>
                <a:cs typeface="Calibri" pitchFamily="34" charset="0"/>
              </a:rPr>
              <a:t>Exploding Stars</a:t>
            </a:r>
          </a:p>
          <a:p>
            <a:endParaRPr lang="en-US" sz="2800" dirty="0">
              <a:solidFill>
                <a:schemeClr val="tx1"/>
              </a:solidFill>
              <a:latin typeface="Calibri" pitchFamily="34" charset="0"/>
              <a:cs typeface="Calibri" pitchFamily="34" charset="0"/>
            </a:endParaRPr>
          </a:p>
          <a:p>
            <a:r>
              <a:rPr lang="en-US" sz="2800" dirty="0">
                <a:solidFill>
                  <a:schemeClr val="tx1"/>
                </a:solidFill>
                <a:latin typeface="Calibri" pitchFamily="34" charset="0"/>
                <a:cs typeface="Calibri" pitchFamily="34" charset="0"/>
              </a:rPr>
              <a:t>  Hubble Photo Gallery</a:t>
            </a:r>
          </a:p>
        </p:txBody>
      </p:sp>
    </p:spTree>
  </p:cSld>
  <p:clrMapOvr>
    <a:masterClrMapping/>
  </p:clrMapOvr>
  <p:transition advClick="0" advTm="5000"/>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4" descr="Monocerotis V838"/>
          <p:cNvPicPr>
            <a:picLocks noChangeAspect="1" noChangeArrowheads="1"/>
          </p:cNvPicPr>
          <p:nvPr/>
        </p:nvPicPr>
        <p:blipFill>
          <a:blip r:embed="rId2" cstate="print"/>
          <a:srcRect/>
          <a:stretch>
            <a:fillRect/>
          </a:stretch>
        </p:blipFill>
        <p:spPr bwMode="auto">
          <a:xfrm>
            <a:off x="2209800" y="0"/>
            <a:ext cx="6934200" cy="6858000"/>
          </a:xfrm>
          <a:prstGeom prst="rect">
            <a:avLst/>
          </a:prstGeom>
          <a:noFill/>
          <a:ln w="9525">
            <a:noFill/>
            <a:miter lim="800000"/>
            <a:headEnd/>
            <a:tailEnd/>
          </a:ln>
        </p:spPr>
      </p:pic>
      <p:sp>
        <p:nvSpPr>
          <p:cNvPr id="27651" name="TextBox 2"/>
          <p:cNvSpPr txBox="1">
            <a:spLocks noChangeArrowheads="1"/>
          </p:cNvSpPr>
          <p:nvPr/>
        </p:nvSpPr>
        <p:spPr bwMode="auto">
          <a:xfrm>
            <a:off x="0" y="304800"/>
            <a:ext cx="2286000" cy="6801862"/>
          </a:xfrm>
          <a:prstGeom prst="rect">
            <a:avLst/>
          </a:prstGeom>
          <a:noFill/>
          <a:ln w="9525">
            <a:noFill/>
            <a:miter lim="800000"/>
            <a:headEnd/>
            <a:tailEnd/>
          </a:ln>
        </p:spPr>
        <p:txBody>
          <a:bodyPr wrap="square">
            <a:spAutoFit/>
          </a:bodyPr>
          <a:lstStyle/>
          <a:p>
            <a:r>
              <a:rPr lang="en-US" sz="2400" dirty="0" err="1">
                <a:solidFill>
                  <a:schemeClr val="tx1"/>
                </a:solidFill>
                <a:latin typeface="Calibri" pitchFamily="34" charset="0"/>
                <a:cs typeface="Calibri" pitchFamily="34" charset="0"/>
              </a:rPr>
              <a:t>Monocerotis</a:t>
            </a:r>
            <a:r>
              <a:rPr lang="en-US" sz="2400" dirty="0">
                <a:solidFill>
                  <a:schemeClr val="tx1"/>
                </a:solidFill>
                <a:latin typeface="Calibri" pitchFamily="34" charset="0"/>
                <a:cs typeface="Calibri" pitchFamily="34" charset="0"/>
              </a:rPr>
              <a:t>  Red Supergiant star goes Nova Jan 02 </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20,000 LYs away</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13.7 LYs across the gas cloud </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4000 times brighter than normal explosion causes flashbulb like “light echo”  progressively illuminating  new layers of gas shells as the light  moves outward</a:t>
            </a:r>
          </a:p>
          <a:p>
            <a:endParaRPr lang="en-US" dirty="0">
              <a:latin typeface="Calibri" pitchFamily="34" charset="0"/>
              <a:cs typeface="Calibri" pitchFamily="34" charset="0"/>
            </a:endParaRPr>
          </a:p>
        </p:txBody>
      </p:sp>
    </p:spTree>
  </p:cSld>
  <p:clrMapOvr>
    <a:masterClrMapping/>
  </p:clrMapOvr>
  <p:transition advClick="0" advTm="5000"/>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extBox 2"/>
          <p:cNvSpPr txBox="1">
            <a:spLocks noChangeArrowheads="1"/>
          </p:cNvSpPr>
          <p:nvPr/>
        </p:nvSpPr>
        <p:spPr bwMode="auto">
          <a:xfrm>
            <a:off x="0" y="457200"/>
            <a:ext cx="2209800" cy="6001643"/>
          </a:xfrm>
          <a:prstGeom prst="rect">
            <a:avLst/>
          </a:prstGeom>
          <a:noFill/>
          <a:ln w="9525">
            <a:noFill/>
            <a:miter lim="800000"/>
            <a:headEnd/>
            <a:tailEnd/>
          </a:ln>
        </p:spPr>
        <p:txBody>
          <a:bodyPr>
            <a:spAutoFit/>
          </a:bodyPr>
          <a:lstStyle/>
          <a:p>
            <a:r>
              <a:rPr lang="en-US" sz="2400" dirty="0">
                <a:solidFill>
                  <a:schemeClr val="tx1"/>
                </a:solidFill>
                <a:latin typeface="Calibri" pitchFamily="34" charset="0"/>
                <a:cs typeface="Calibri" pitchFamily="34" charset="0"/>
              </a:rPr>
              <a:t>Crab Nebula</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Located 6,500 LYs  away in Taurus</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10 LYs  across</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Supernova explosion in 1054 AD recorded by people in Japan, China, North Korea, and Americas</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Visible in broad daylight for months before fading away</a:t>
            </a:r>
          </a:p>
        </p:txBody>
      </p:sp>
      <p:pic>
        <p:nvPicPr>
          <p:cNvPr id="29699" name="Picture 3" descr="Crab Nebula Hubble composite.jpg"/>
          <p:cNvPicPr>
            <a:picLocks noChangeAspect="1"/>
          </p:cNvPicPr>
          <p:nvPr/>
        </p:nvPicPr>
        <p:blipFill>
          <a:blip r:embed="rId2" cstate="print"/>
          <a:srcRect/>
          <a:stretch>
            <a:fillRect/>
          </a:stretch>
        </p:blipFill>
        <p:spPr bwMode="auto">
          <a:xfrm>
            <a:off x="2308225" y="0"/>
            <a:ext cx="6835775" cy="6858000"/>
          </a:xfrm>
          <a:prstGeom prst="rect">
            <a:avLst/>
          </a:prstGeom>
          <a:noFill/>
          <a:ln w="9525">
            <a:noFill/>
            <a:miter lim="800000"/>
            <a:headEnd/>
            <a:tailEnd/>
          </a:ln>
        </p:spPr>
      </p:pic>
    </p:spTree>
  </p:cSld>
  <p:clrMapOvr>
    <a:masterClrMapping/>
  </p:clrMapOvr>
  <p:transition advClick="0" advTm="5000"/>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rab Nebula Herschel (far IR) and Hubble composite.jpg"/>
          <p:cNvPicPr>
            <a:picLocks noChangeAspect="1"/>
          </p:cNvPicPr>
          <p:nvPr/>
        </p:nvPicPr>
        <p:blipFill>
          <a:blip r:embed="rId2" cstate="print"/>
          <a:stretch>
            <a:fillRect/>
          </a:stretch>
        </p:blipFill>
        <p:spPr>
          <a:xfrm>
            <a:off x="2286000" y="0"/>
            <a:ext cx="6858000" cy="6858000"/>
          </a:xfrm>
          <a:prstGeom prst="rect">
            <a:avLst/>
          </a:prstGeom>
        </p:spPr>
      </p:pic>
      <p:sp>
        <p:nvSpPr>
          <p:cNvPr id="3" name="TextBox 2"/>
          <p:cNvSpPr txBox="1"/>
          <p:nvPr/>
        </p:nvSpPr>
        <p:spPr>
          <a:xfrm>
            <a:off x="0" y="304800"/>
            <a:ext cx="1981200" cy="5693866"/>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Crab Nebula</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Composite  photo combining Hubble and Herschel telescope images</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Hubble visible light filters looking for Oxygen and Sulfur. </a:t>
            </a:r>
          </a:p>
          <a:p>
            <a:endParaRPr lang="en-US" dirty="0">
              <a:solidFill>
                <a:schemeClr val="tx1"/>
              </a:solidFill>
              <a:latin typeface="Calibri" pitchFamily="34" charset="0"/>
              <a:cs typeface="Calibri" pitchFamily="34" charset="0"/>
            </a:endParaRPr>
          </a:p>
          <a:p>
            <a:r>
              <a:rPr lang="en-US" dirty="0">
                <a:solidFill>
                  <a:schemeClr val="tx1"/>
                </a:solidFill>
                <a:latin typeface="Calibri" pitchFamily="34" charset="0"/>
                <a:cs typeface="Calibri" pitchFamily="34" charset="0"/>
              </a:rPr>
              <a:t> Herschel far infrared shows dust in red color</a:t>
            </a:r>
          </a:p>
        </p:txBody>
      </p:sp>
    </p:spTree>
  </p:cSld>
  <p:clrMapOvr>
    <a:masterClrMapping/>
  </p:clrMapOvr>
  <p:transition advClick="0" advTm="5000"/>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4" descr="Cassiopeia A supernova remnant"/>
          <p:cNvPicPr>
            <a:picLocks noChangeAspect="1" noChangeArrowheads="1"/>
          </p:cNvPicPr>
          <p:nvPr/>
        </p:nvPicPr>
        <p:blipFill>
          <a:blip r:embed="rId2" cstate="print"/>
          <a:srcRect/>
          <a:stretch>
            <a:fillRect/>
          </a:stretch>
        </p:blipFill>
        <p:spPr bwMode="auto">
          <a:xfrm>
            <a:off x="2514600" y="762000"/>
            <a:ext cx="6273800" cy="5470525"/>
          </a:xfrm>
          <a:prstGeom prst="rect">
            <a:avLst/>
          </a:prstGeom>
          <a:noFill/>
          <a:ln w="9525">
            <a:noFill/>
            <a:miter lim="800000"/>
            <a:headEnd/>
            <a:tailEnd/>
          </a:ln>
        </p:spPr>
      </p:pic>
      <p:sp>
        <p:nvSpPr>
          <p:cNvPr id="130053" name="Text Box 5"/>
          <p:cNvSpPr txBox="1">
            <a:spLocks noChangeArrowheads="1"/>
          </p:cNvSpPr>
          <p:nvPr/>
        </p:nvSpPr>
        <p:spPr bwMode="auto">
          <a:xfrm>
            <a:off x="381000" y="457200"/>
            <a:ext cx="2225675" cy="396875"/>
          </a:xfrm>
          <a:prstGeom prst="rect">
            <a:avLst/>
          </a:prstGeom>
          <a:noFill/>
          <a:ln w="9525">
            <a:noFill/>
            <a:miter lim="800000"/>
            <a:headEnd/>
            <a:tailEnd/>
          </a:ln>
          <a:effectLst/>
        </p:spPr>
        <p:txBody>
          <a:bodyPr>
            <a:spAutoFit/>
          </a:bodyPr>
          <a:lstStyle/>
          <a:p>
            <a:pPr>
              <a:defRPr/>
            </a:pPr>
            <a:endParaRPr lang="en-US">
              <a:effectLst>
                <a:outerShdw blurRad="38100" dist="38100" dir="2700000" algn="tl">
                  <a:srgbClr val="FFFFFF"/>
                </a:outerShdw>
              </a:effectLst>
            </a:endParaRPr>
          </a:p>
        </p:txBody>
      </p:sp>
      <p:sp>
        <p:nvSpPr>
          <p:cNvPr id="130054" name="Text Box 6"/>
          <p:cNvSpPr txBox="1">
            <a:spLocks noChangeArrowheads="1"/>
          </p:cNvSpPr>
          <p:nvPr/>
        </p:nvSpPr>
        <p:spPr bwMode="auto">
          <a:xfrm>
            <a:off x="0" y="762000"/>
            <a:ext cx="2667000" cy="5262979"/>
          </a:xfrm>
          <a:prstGeom prst="rect">
            <a:avLst/>
          </a:prstGeom>
          <a:noFill/>
          <a:ln w="9525">
            <a:noFill/>
            <a:miter lim="800000"/>
            <a:headEnd/>
            <a:tailEnd/>
          </a:ln>
          <a:effectLst/>
        </p:spPr>
        <p:txBody>
          <a:bodyPr wrap="square">
            <a:spAutoFit/>
          </a:bodyPr>
          <a:lstStyle/>
          <a:p>
            <a:pPr>
              <a:spcBef>
                <a:spcPct val="50000"/>
              </a:spcBef>
              <a:defRPr/>
            </a:pPr>
            <a:r>
              <a:rPr lang="en-US" sz="2400" dirty="0">
                <a:solidFill>
                  <a:schemeClr val="tx1"/>
                </a:solidFill>
                <a:latin typeface="Calibri" pitchFamily="34" charset="0"/>
                <a:cs typeface="Calibri" pitchFamily="34" charset="0"/>
              </a:rPr>
              <a:t>Cassiopeia  A  </a:t>
            </a:r>
          </a:p>
          <a:p>
            <a:pPr>
              <a:spcBef>
                <a:spcPct val="50000"/>
              </a:spcBef>
              <a:defRPr/>
            </a:pPr>
            <a:r>
              <a:rPr lang="en-US" sz="2400" dirty="0">
                <a:solidFill>
                  <a:schemeClr val="tx1"/>
                </a:solidFill>
                <a:latin typeface="Calibri" pitchFamily="34" charset="0"/>
                <a:cs typeface="Calibri" pitchFamily="34" charset="0"/>
              </a:rPr>
              <a:t>Supernova exploded about  1666 AD</a:t>
            </a:r>
          </a:p>
          <a:p>
            <a:pPr>
              <a:spcBef>
                <a:spcPct val="50000"/>
              </a:spcBef>
              <a:defRPr/>
            </a:pPr>
            <a:r>
              <a:rPr lang="en-US" sz="2400" dirty="0">
                <a:solidFill>
                  <a:schemeClr val="tx1"/>
                </a:solidFill>
                <a:latin typeface="Calibri" pitchFamily="34" charset="0"/>
                <a:cs typeface="Calibri" pitchFamily="34" charset="0"/>
              </a:rPr>
              <a:t>10,000  LYs away and 13 LYs across</a:t>
            </a:r>
          </a:p>
          <a:p>
            <a:pPr>
              <a:spcBef>
                <a:spcPct val="50000"/>
              </a:spcBef>
              <a:defRPr/>
            </a:pPr>
            <a:r>
              <a:rPr lang="en-US" sz="2400" dirty="0">
                <a:solidFill>
                  <a:schemeClr val="tx1"/>
                </a:solidFill>
                <a:latin typeface="Calibri" pitchFamily="34" charset="0"/>
                <a:cs typeface="Calibri" pitchFamily="34" charset="0"/>
              </a:rPr>
              <a:t>Mysteriously, no mention of this massive  star’s Supernova  explosion in history</a:t>
            </a:r>
          </a:p>
          <a:p>
            <a:pPr>
              <a:spcBef>
                <a:spcPct val="50000"/>
              </a:spcBef>
              <a:defRPr/>
            </a:pPr>
            <a:endParaRPr lang="en-US" sz="2400" dirty="0">
              <a:solidFill>
                <a:schemeClr val="tx1"/>
              </a:solidFill>
              <a:latin typeface="Calibri" pitchFamily="34" charset="0"/>
              <a:cs typeface="Calibri" pitchFamily="34" charset="0"/>
            </a:endParaRPr>
          </a:p>
        </p:txBody>
      </p:sp>
    </p:spTree>
  </p:cSld>
  <p:clrMapOvr>
    <a:masterClrMapping/>
  </p:clrMapOvr>
  <p:transition advClick="0" advTm="5000"/>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ew MW BH.jpg"/>
          <p:cNvPicPr>
            <a:picLocks noChangeAspect="1"/>
          </p:cNvPicPr>
          <p:nvPr/>
        </p:nvPicPr>
        <p:blipFill>
          <a:blip r:embed="rId2" cstate="print"/>
          <a:stretch>
            <a:fillRect/>
          </a:stretch>
        </p:blipFill>
        <p:spPr>
          <a:xfrm>
            <a:off x="2362200" y="228600"/>
            <a:ext cx="6781800" cy="6629400"/>
          </a:xfrm>
          <a:prstGeom prst="rect">
            <a:avLst/>
          </a:prstGeom>
        </p:spPr>
      </p:pic>
      <p:sp>
        <p:nvSpPr>
          <p:cNvPr id="3" name="TextBox 2"/>
          <p:cNvSpPr txBox="1"/>
          <p:nvPr/>
        </p:nvSpPr>
        <p:spPr>
          <a:xfrm>
            <a:off x="152400" y="381000"/>
            <a:ext cx="2209800" cy="5940088"/>
          </a:xfrm>
          <a:prstGeom prst="rect">
            <a:avLst/>
          </a:prstGeom>
          <a:noFill/>
        </p:spPr>
        <p:txBody>
          <a:bodyPr wrap="square" rtlCol="0">
            <a:spAutoFit/>
          </a:bodyPr>
          <a:lstStyle/>
          <a:p>
            <a:r>
              <a:rPr lang="en-US" dirty="0">
                <a:solidFill>
                  <a:schemeClr val="tx1"/>
                </a:solidFill>
                <a:latin typeface="Calibri" pitchFamily="34" charset="0"/>
                <a:cs typeface="Calibri" pitchFamily="34" charset="0"/>
              </a:rPr>
              <a:t>Supernova remnant W49B  may contain the most recent black hole formed in the Milky Way galaxy. This 2013 image combines X-rays , radio telescope , and IR data. </a:t>
            </a:r>
            <a:br>
              <a:rPr lang="en-US" dirty="0">
                <a:solidFill>
                  <a:schemeClr val="tx1"/>
                </a:solidFill>
                <a:latin typeface="Calibri" pitchFamily="34" charset="0"/>
                <a:cs typeface="Calibri" pitchFamily="34" charset="0"/>
              </a:rPr>
            </a:br>
            <a:br>
              <a:rPr lang="en-US" dirty="0">
                <a:solidFill>
                  <a:schemeClr val="tx1"/>
                </a:solidFill>
                <a:latin typeface="Calibri" pitchFamily="34" charset="0"/>
                <a:cs typeface="Calibri" pitchFamily="34" charset="0"/>
              </a:rPr>
            </a:br>
            <a:r>
              <a:rPr lang="en-US" dirty="0">
                <a:solidFill>
                  <a:schemeClr val="tx1"/>
                </a:solidFill>
                <a:latin typeface="Calibri" pitchFamily="34" charset="0"/>
                <a:cs typeface="Calibri" pitchFamily="34" charset="0"/>
              </a:rPr>
              <a:t>W49B is a thousand years old, as seen from Earth, and is at a distance about 26,000 light years away. </a:t>
            </a:r>
            <a:br>
              <a:rPr lang="en-US" dirty="0">
                <a:solidFill>
                  <a:schemeClr val="tx1"/>
                </a:solidFill>
                <a:latin typeface="Calibri" pitchFamily="34" charset="0"/>
                <a:cs typeface="Calibri" pitchFamily="34" charset="0"/>
              </a:rPr>
            </a:br>
            <a:endParaRPr lang="en-US" dirty="0">
              <a:solidFill>
                <a:schemeClr val="tx1"/>
              </a:solidFill>
              <a:latin typeface="Calibri" pitchFamily="34" charset="0"/>
              <a:cs typeface="Calibri" pitchFamily="34" charset="0"/>
            </a:endParaRPr>
          </a:p>
        </p:txBody>
      </p:sp>
    </p:spTree>
  </p:cSld>
  <p:clrMapOvr>
    <a:masterClrMapping/>
  </p:clrMapOvr>
  <p:transition advClick="0" advTm="5000"/>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4" descr="Pioneer 10 plaque"/>
          <p:cNvPicPr>
            <a:picLocks noChangeAspect="1" noChangeArrowheads="1"/>
          </p:cNvPicPr>
          <p:nvPr/>
        </p:nvPicPr>
        <p:blipFill>
          <a:blip r:embed="rId2" cstate="print"/>
          <a:srcRect/>
          <a:stretch>
            <a:fillRect/>
          </a:stretch>
        </p:blipFill>
        <p:spPr bwMode="auto">
          <a:xfrm>
            <a:off x="609600" y="860485"/>
            <a:ext cx="7848600" cy="5997515"/>
          </a:xfrm>
          <a:prstGeom prst="rect">
            <a:avLst/>
          </a:prstGeom>
          <a:noFill/>
          <a:ln w="9525">
            <a:noFill/>
            <a:miter lim="800000"/>
            <a:headEnd/>
            <a:tailEnd/>
          </a:ln>
        </p:spPr>
      </p:pic>
      <p:sp>
        <p:nvSpPr>
          <p:cNvPr id="3" name="TextBox 2"/>
          <p:cNvSpPr txBox="1"/>
          <p:nvPr/>
        </p:nvSpPr>
        <p:spPr>
          <a:xfrm>
            <a:off x="609600" y="0"/>
            <a:ext cx="8001000" cy="954107"/>
          </a:xfrm>
          <a:prstGeom prst="rect">
            <a:avLst/>
          </a:prstGeom>
          <a:noFill/>
        </p:spPr>
        <p:txBody>
          <a:bodyPr wrap="square" rtlCol="0">
            <a:spAutoFit/>
          </a:bodyPr>
          <a:lstStyle/>
          <a:p>
            <a:r>
              <a:rPr lang="en-US" sz="2800" dirty="0">
                <a:solidFill>
                  <a:schemeClr val="tx1"/>
                </a:solidFill>
                <a:latin typeface="Calibri" pitchFamily="34" charset="0"/>
                <a:cs typeface="Calibri" pitchFamily="34" charset="0"/>
              </a:rPr>
              <a:t>Plaque on Pioneers 10 and 11.  Launched 1972-73.  </a:t>
            </a:r>
          </a:p>
          <a:p>
            <a:r>
              <a:rPr lang="en-US" sz="2800" dirty="0">
                <a:solidFill>
                  <a:schemeClr val="tx1"/>
                </a:solidFill>
                <a:latin typeface="Calibri" pitchFamily="34" charset="0"/>
                <a:cs typeface="Calibri" pitchFamily="34" charset="0"/>
              </a:rPr>
              <a:t>First spacecraft to Escape the Solar System</a:t>
            </a:r>
          </a:p>
        </p:txBody>
      </p:sp>
    </p:spTree>
  </p:cSld>
  <p:clrMapOvr>
    <a:masterClrMapping/>
  </p:clrMapOvr>
  <p:transition advClick="0" advTm="5000"/>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90" name="Text Box 6"/>
          <p:cNvSpPr txBox="1">
            <a:spLocks noChangeArrowheads="1"/>
          </p:cNvSpPr>
          <p:nvPr/>
        </p:nvSpPr>
        <p:spPr bwMode="auto">
          <a:xfrm>
            <a:off x="0" y="990600"/>
            <a:ext cx="9144000" cy="4093428"/>
          </a:xfrm>
          <a:prstGeom prst="rect">
            <a:avLst/>
          </a:prstGeom>
          <a:noFill/>
          <a:ln w="9525">
            <a:noFill/>
            <a:miter lim="800000"/>
            <a:headEnd/>
            <a:tailEnd/>
          </a:ln>
          <a:effectLst/>
        </p:spPr>
        <p:txBody>
          <a:bodyPr>
            <a:spAutoFit/>
          </a:bodyPr>
          <a:lstStyle/>
          <a:p>
            <a:pPr>
              <a:spcBef>
                <a:spcPct val="50000"/>
              </a:spcBef>
              <a:defRPr/>
            </a:pPr>
            <a:r>
              <a:rPr lang="en-US" sz="4000" dirty="0">
                <a:solidFill>
                  <a:schemeClr val="tx1"/>
                </a:solidFill>
                <a:latin typeface="Calibri" pitchFamily="34" charset="0"/>
                <a:cs typeface="Calibri" pitchFamily="34" charset="0"/>
              </a:rPr>
              <a:t>Ah, but a man’s reach should exceed his grasp…</a:t>
            </a:r>
          </a:p>
          <a:p>
            <a:pPr>
              <a:spcBef>
                <a:spcPct val="50000"/>
              </a:spcBef>
              <a:defRPr/>
            </a:pPr>
            <a:r>
              <a:rPr lang="en-US" sz="4000" dirty="0">
                <a:solidFill>
                  <a:schemeClr val="tx1"/>
                </a:solidFill>
                <a:latin typeface="Calibri" pitchFamily="34" charset="0"/>
                <a:cs typeface="Calibri" pitchFamily="34" charset="0"/>
              </a:rPr>
              <a:t>Or  what’s  a  Heaven  for?</a:t>
            </a:r>
          </a:p>
          <a:p>
            <a:pPr>
              <a:spcBef>
                <a:spcPct val="50000"/>
              </a:spcBef>
              <a:defRPr/>
            </a:pPr>
            <a:r>
              <a:rPr lang="en-US" sz="4000" dirty="0">
                <a:solidFill>
                  <a:schemeClr val="tx1"/>
                </a:solidFill>
                <a:latin typeface="Calibri" pitchFamily="34" charset="0"/>
                <a:cs typeface="Calibri" pitchFamily="34" charset="0"/>
              </a:rPr>
              <a:t>   </a:t>
            </a:r>
            <a:r>
              <a:rPr lang="en-US" sz="3200" dirty="0">
                <a:solidFill>
                  <a:schemeClr val="tx1"/>
                </a:solidFill>
                <a:latin typeface="Calibri" pitchFamily="34" charset="0"/>
                <a:cs typeface="Calibri" pitchFamily="34" charset="0"/>
              </a:rPr>
              <a:t>Robert Browning   </a:t>
            </a:r>
          </a:p>
          <a:p>
            <a:pPr>
              <a:spcBef>
                <a:spcPct val="50000"/>
              </a:spcBef>
              <a:defRPr/>
            </a:pPr>
            <a:endParaRPr lang="en-US" sz="4000" dirty="0">
              <a:latin typeface="Calibri" pitchFamily="34" charset="0"/>
              <a:cs typeface="Calibri" pitchFamily="34" charset="0"/>
            </a:endParaRPr>
          </a:p>
        </p:txBody>
      </p:sp>
    </p:spTree>
  </p:cSld>
  <p:clrMapOvr>
    <a:masterClrMapping/>
  </p:clrMapOvr>
  <p:transition advClick="0" advTm="5000"/>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1" descr="Milky Way Galaxy seen from outside.jpg"/>
          <p:cNvPicPr>
            <a:picLocks noChangeAspect="1"/>
          </p:cNvPicPr>
          <p:nvPr/>
        </p:nvPicPr>
        <p:blipFill>
          <a:blip r:embed="rId2" cstate="print"/>
          <a:srcRect/>
          <a:stretch>
            <a:fillRect/>
          </a:stretch>
        </p:blipFill>
        <p:spPr bwMode="auto">
          <a:xfrm>
            <a:off x="2286000" y="0"/>
            <a:ext cx="6858000" cy="6858000"/>
          </a:xfrm>
          <a:prstGeom prst="rect">
            <a:avLst/>
          </a:prstGeom>
          <a:noFill/>
          <a:ln w="9525">
            <a:noFill/>
            <a:miter lim="800000"/>
            <a:headEnd/>
            <a:tailEnd/>
          </a:ln>
        </p:spPr>
      </p:pic>
      <p:sp>
        <p:nvSpPr>
          <p:cNvPr id="7171" name="TextBox 2"/>
          <p:cNvSpPr txBox="1">
            <a:spLocks noChangeArrowheads="1"/>
          </p:cNvSpPr>
          <p:nvPr/>
        </p:nvSpPr>
        <p:spPr bwMode="auto">
          <a:xfrm>
            <a:off x="381000" y="0"/>
            <a:ext cx="8458200" cy="1077218"/>
          </a:xfrm>
          <a:prstGeom prst="rect">
            <a:avLst/>
          </a:prstGeom>
          <a:noFill/>
          <a:ln w="9525">
            <a:noFill/>
            <a:miter lim="800000"/>
            <a:headEnd/>
            <a:tailEnd/>
          </a:ln>
        </p:spPr>
        <p:txBody>
          <a:bodyPr wrap="square">
            <a:spAutoFit/>
          </a:bodyPr>
          <a:lstStyle/>
          <a:p>
            <a:r>
              <a:rPr lang="en-US" sz="3200" dirty="0">
                <a:solidFill>
                  <a:schemeClr val="tx1"/>
                </a:solidFill>
                <a:latin typeface="Calibri" pitchFamily="34" charset="0"/>
                <a:cs typeface="Calibri" pitchFamily="34" charset="0"/>
              </a:rPr>
              <a:t>How  our Milky Way galaxy might look to an outside observer from Andromeda</a:t>
            </a:r>
          </a:p>
        </p:txBody>
      </p:sp>
      <p:sp>
        <p:nvSpPr>
          <p:cNvPr id="4" name="Rectangle 3"/>
          <p:cNvSpPr/>
          <p:nvPr/>
        </p:nvSpPr>
        <p:spPr bwMode="auto">
          <a:xfrm>
            <a:off x="1143000" y="4191000"/>
            <a:ext cx="1600200" cy="990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outerShdw blurRad="38100" dist="38100" dir="2700000" algn="tl">
                  <a:srgbClr val="000000">
                    <a:alpha val="43137"/>
                  </a:srgbClr>
                </a:outerShdw>
              </a:effectLst>
              <a:latin typeface="Lucida Calligraphy" pitchFamily="66" charset="0"/>
            </a:endParaRPr>
          </a:p>
        </p:txBody>
      </p:sp>
      <p:sp>
        <p:nvSpPr>
          <p:cNvPr id="5" name="Rectangle 4"/>
          <p:cNvSpPr/>
          <p:nvPr/>
        </p:nvSpPr>
        <p:spPr bwMode="auto">
          <a:xfrm>
            <a:off x="685800" y="3657600"/>
            <a:ext cx="1752600" cy="6858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2"/>
              </a:solidFill>
              <a:effectLst>
                <a:outerShdw blurRad="38100" dist="38100" dir="2700000" algn="tl">
                  <a:srgbClr val="000000">
                    <a:alpha val="43137"/>
                  </a:srgbClr>
                </a:outerShdw>
              </a:effectLst>
              <a:latin typeface="Lucida Calligraphy" pitchFamily="66" charset="0"/>
            </a:endParaRPr>
          </a:p>
        </p:txBody>
      </p:sp>
      <p:sp>
        <p:nvSpPr>
          <p:cNvPr id="6" name="TextBox 5"/>
          <p:cNvSpPr txBox="1"/>
          <p:nvPr/>
        </p:nvSpPr>
        <p:spPr>
          <a:xfrm>
            <a:off x="838200" y="3733800"/>
            <a:ext cx="1295400" cy="461665"/>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Our Sun</a:t>
            </a:r>
          </a:p>
        </p:txBody>
      </p:sp>
      <p:cxnSp>
        <p:nvCxnSpPr>
          <p:cNvPr id="8" name="Straight Arrow Connector 7"/>
          <p:cNvCxnSpPr>
            <a:stCxn id="5" idx="3"/>
          </p:cNvCxnSpPr>
          <p:nvPr/>
        </p:nvCxnSpPr>
        <p:spPr bwMode="auto">
          <a:xfrm>
            <a:off x="2438400" y="4000500"/>
            <a:ext cx="3276600" cy="800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ransition advClick="0" advTm="5000"/>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2" name="Text Box 6"/>
          <p:cNvSpPr txBox="1">
            <a:spLocks noChangeArrowheads="1"/>
          </p:cNvSpPr>
          <p:nvPr/>
        </p:nvSpPr>
        <p:spPr bwMode="auto">
          <a:xfrm>
            <a:off x="381000" y="457200"/>
            <a:ext cx="8458200" cy="3785652"/>
          </a:xfrm>
          <a:prstGeom prst="rect">
            <a:avLst/>
          </a:prstGeom>
          <a:noFill/>
          <a:ln w="9525">
            <a:noFill/>
            <a:miter lim="800000"/>
            <a:headEnd/>
            <a:tailEnd/>
          </a:ln>
          <a:effectLst/>
        </p:spPr>
        <p:txBody>
          <a:bodyPr>
            <a:spAutoFit/>
          </a:bodyPr>
          <a:lstStyle/>
          <a:p>
            <a:pPr>
              <a:spcBef>
                <a:spcPct val="50000"/>
              </a:spcBef>
              <a:defRPr/>
            </a:pPr>
            <a:r>
              <a:rPr lang="en-US" sz="4000" dirty="0">
                <a:solidFill>
                  <a:schemeClr val="tx1"/>
                </a:solidFill>
                <a:latin typeface="Calibri" pitchFamily="34" charset="0"/>
                <a:cs typeface="Calibri" pitchFamily="34" charset="0"/>
              </a:rPr>
              <a:t>“When I consider Your heavens, the work of Your fingers, the moon and the stars, which you have set in place, what is man that you are mindful of him, the Son of Man that you care for him?.”</a:t>
            </a:r>
          </a:p>
        </p:txBody>
      </p:sp>
      <p:sp>
        <p:nvSpPr>
          <p:cNvPr id="14343" name="Text Box 7"/>
          <p:cNvSpPr txBox="1">
            <a:spLocks noChangeArrowheads="1"/>
          </p:cNvSpPr>
          <p:nvPr/>
        </p:nvSpPr>
        <p:spPr bwMode="auto">
          <a:xfrm>
            <a:off x="6003925" y="5230813"/>
            <a:ext cx="2606675" cy="579437"/>
          </a:xfrm>
          <a:prstGeom prst="rect">
            <a:avLst/>
          </a:prstGeom>
          <a:noFill/>
          <a:ln w="9525">
            <a:noFill/>
            <a:miter lim="800000"/>
            <a:headEnd/>
            <a:tailEnd/>
          </a:ln>
          <a:effectLst/>
        </p:spPr>
        <p:txBody>
          <a:bodyPr>
            <a:spAutoFit/>
          </a:bodyPr>
          <a:lstStyle/>
          <a:p>
            <a:pPr>
              <a:defRPr/>
            </a:pPr>
            <a:endParaRPr lang="en-US" sz="3200">
              <a:effectLst>
                <a:outerShdw blurRad="38100" dist="38100" dir="2700000" algn="tl">
                  <a:srgbClr val="FFFFFF"/>
                </a:outerShdw>
              </a:effectLst>
            </a:endParaRPr>
          </a:p>
        </p:txBody>
      </p:sp>
      <p:sp>
        <p:nvSpPr>
          <p:cNvPr id="14344" name="Rectangle 8"/>
          <p:cNvSpPr>
            <a:spLocks noChangeArrowheads="1"/>
          </p:cNvSpPr>
          <p:nvPr/>
        </p:nvSpPr>
        <p:spPr bwMode="auto">
          <a:xfrm>
            <a:off x="6886219" y="5105400"/>
            <a:ext cx="1912062" cy="523220"/>
          </a:xfrm>
          <a:prstGeom prst="rect">
            <a:avLst/>
          </a:prstGeom>
          <a:noFill/>
          <a:ln w="9525">
            <a:noFill/>
            <a:miter lim="800000"/>
            <a:headEnd/>
            <a:tailEnd/>
          </a:ln>
          <a:effectLst/>
        </p:spPr>
        <p:txBody>
          <a:bodyPr wrap="none">
            <a:spAutoFit/>
          </a:bodyPr>
          <a:lstStyle/>
          <a:p>
            <a:pPr eaLnBrk="1" hangingPunct="1">
              <a:spcBef>
                <a:spcPct val="20000"/>
              </a:spcBef>
              <a:buClr>
                <a:schemeClr val="hlink"/>
              </a:buClr>
              <a:buSzPct val="75000"/>
              <a:buFont typeface="Wingdings" pitchFamily="2" charset="2"/>
              <a:buNone/>
              <a:defRPr/>
            </a:pPr>
            <a:r>
              <a:rPr lang="en-US" sz="2800" dirty="0">
                <a:solidFill>
                  <a:schemeClr val="tx1"/>
                </a:solidFill>
                <a:latin typeface="Calibri" pitchFamily="34" charset="0"/>
                <a:cs typeface="Calibri" pitchFamily="34" charset="0"/>
              </a:rPr>
              <a:t>Psalm 8:3-4</a:t>
            </a:r>
          </a:p>
        </p:txBody>
      </p:sp>
      <p:sp>
        <p:nvSpPr>
          <p:cNvPr id="5" name="Rectangle 4"/>
          <p:cNvSpPr/>
          <p:nvPr/>
        </p:nvSpPr>
        <p:spPr>
          <a:xfrm>
            <a:off x="2133600" y="5105400"/>
            <a:ext cx="4572000" cy="1569660"/>
          </a:xfrm>
          <a:prstGeom prst="rect">
            <a:avLst/>
          </a:prstGeom>
        </p:spPr>
        <p:txBody>
          <a:bodyPr wrap="square">
            <a:spAutoFit/>
          </a:bodyPr>
          <a:lstStyle/>
          <a:p>
            <a:r>
              <a:rPr lang="en-US" sz="2400" dirty="0">
                <a:latin typeface="Calibri" pitchFamily="34" charset="0"/>
                <a:cs typeface="Calibri" pitchFamily="34" charset="0"/>
              </a:rPr>
              <a:t>You can view video and slides for this lecture at my website</a:t>
            </a:r>
          </a:p>
          <a:p>
            <a:endParaRPr lang="en-US" sz="2400" dirty="0">
              <a:latin typeface="Calibri" pitchFamily="34" charset="0"/>
              <a:cs typeface="Calibri" pitchFamily="34" charset="0"/>
            </a:endParaRPr>
          </a:p>
          <a:p>
            <a:r>
              <a:rPr lang="en-US" sz="2400" dirty="0">
                <a:latin typeface="Calibri" pitchFamily="34" charset="0"/>
                <a:cs typeface="Calibri" pitchFamily="34" charset="0"/>
              </a:rPr>
              <a:t>frankbuzzard.com</a:t>
            </a:r>
          </a:p>
        </p:txBody>
      </p:sp>
    </p:spTree>
  </p:cSld>
  <p:clrMapOvr>
    <a:masterClrMapping/>
  </p:clrMapOvr>
  <p:transition advClick="0" advTm="5000"/>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ilky Way center--Herschel IR.jpg"/>
          <p:cNvPicPr>
            <a:picLocks noChangeAspect="1"/>
          </p:cNvPicPr>
          <p:nvPr/>
        </p:nvPicPr>
        <p:blipFill>
          <a:blip r:embed="rId2" cstate="print"/>
          <a:stretch>
            <a:fillRect/>
          </a:stretch>
        </p:blipFill>
        <p:spPr>
          <a:xfrm>
            <a:off x="1928" y="0"/>
            <a:ext cx="9142072" cy="4578350"/>
          </a:xfrm>
          <a:prstGeom prst="rect">
            <a:avLst/>
          </a:prstGeom>
        </p:spPr>
      </p:pic>
      <p:sp>
        <p:nvSpPr>
          <p:cNvPr id="3" name="TextBox 2"/>
          <p:cNvSpPr txBox="1"/>
          <p:nvPr/>
        </p:nvSpPr>
        <p:spPr>
          <a:xfrm>
            <a:off x="0" y="4180344"/>
            <a:ext cx="9144000" cy="2554545"/>
          </a:xfrm>
          <a:prstGeom prst="rect">
            <a:avLst/>
          </a:prstGeom>
          <a:noFill/>
        </p:spPr>
        <p:txBody>
          <a:bodyPr wrap="square" rtlCol="0">
            <a:spAutoFit/>
          </a:bodyPr>
          <a:lstStyle/>
          <a:p>
            <a:r>
              <a:rPr lang="en-US" sz="3200" dirty="0">
                <a:solidFill>
                  <a:schemeClr val="tx1"/>
                </a:solidFill>
                <a:latin typeface="Calibri" pitchFamily="34" charset="0"/>
                <a:cs typeface="Calibri" pitchFamily="34" charset="0"/>
              </a:rPr>
              <a:t>The center of our Milky Way contains a super massive black hole four million times the mass of our sun. A dense torus of hot molecular gas and dust surrounds the galactic center and occupies the innermost 15 light-years of our galaxy. </a:t>
            </a:r>
          </a:p>
        </p:txBody>
      </p:sp>
      <p:sp>
        <p:nvSpPr>
          <p:cNvPr id="4" name="TextBox 3"/>
          <p:cNvSpPr txBox="1"/>
          <p:nvPr/>
        </p:nvSpPr>
        <p:spPr>
          <a:xfrm>
            <a:off x="381000" y="3657600"/>
            <a:ext cx="3124200" cy="338554"/>
          </a:xfrm>
          <a:prstGeom prst="rect">
            <a:avLst/>
          </a:prstGeom>
          <a:noFill/>
        </p:spPr>
        <p:txBody>
          <a:bodyPr wrap="square" rtlCol="0">
            <a:spAutoFit/>
          </a:bodyPr>
          <a:lstStyle/>
          <a:p>
            <a:r>
              <a:rPr lang="en-US" sz="1600" dirty="0">
                <a:solidFill>
                  <a:schemeClr val="tx1"/>
                </a:solidFill>
              </a:rPr>
              <a:t>Credit:  ESA–C. </a:t>
            </a:r>
            <a:r>
              <a:rPr lang="en-US" sz="1600" dirty="0" err="1">
                <a:solidFill>
                  <a:schemeClr val="tx1"/>
                </a:solidFill>
              </a:rPr>
              <a:t>Carreau</a:t>
            </a:r>
            <a:endParaRPr lang="en-US" sz="1600" dirty="0">
              <a:solidFill>
                <a:schemeClr val="tx1"/>
              </a:solidFill>
            </a:endParaRPr>
          </a:p>
        </p:txBody>
      </p:sp>
    </p:spTree>
  </p:cSld>
  <p:clrMapOvr>
    <a:masterClrMapping/>
  </p:clrMapOvr>
  <p:transition advClick="0" advTm="5000"/>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1" descr="Large and Small Magellanic Clouds.jpg"/>
          <p:cNvPicPr>
            <a:picLocks noChangeAspect="1"/>
          </p:cNvPicPr>
          <p:nvPr/>
        </p:nvPicPr>
        <p:blipFill>
          <a:blip r:embed="rId2" cstate="print"/>
          <a:srcRect/>
          <a:stretch>
            <a:fillRect/>
          </a:stretch>
        </p:blipFill>
        <p:spPr bwMode="auto">
          <a:xfrm>
            <a:off x="304800" y="533400"/>
            <a:ext cx="8524875" cy="5029200"/>
          </a:xfrm>
          <a:prstGeom prst="rect">
            <a:avLst/>
          </a:prstGeom>
          <a:noFill/>
          <a:ln w="9525">
            <a:noFill/>
            <a:miter lim="800000"/>
            <a:headEnd/>
            <a:tailEnd/>
          </a:ln>
        </p:spPr>
      </p:pic>
      <p:sp>
        <p:nvSpPr>
          <p:cNvPr id="8195" name="TextBox 2"/>
          <p:cNvSpPr txBox="1">
            <a:spLocks noChangeArrowheads="1"/>
          </p:cNvSpPr>
          <p:nvPr/>
        </p:nvSpPr>
        <p:spPr bwMode="auto">
          <a:xfrm>
            <a:off x="0" y="152400"/>
            <a:ext cx="8991600" cy="523220"/>
          </a:xfrm>
          <a:prstGeom prst="rect">
            <a:avLst/>
          </a:prstGeom>
          <a:noFill/>
          <a:ln w="9525">
            <a:noFill/>
            <a:miter lim="800000"/>
            <a:headEnd/>
            <a:tailEnd/>
          </a:ln>
        </p:spPr>
        <p:txBody>
          <a:bodyPr wrap="square">
            <a:spAutoFit/>
          </a:bodyPr>
          <a:lstStyle/>
          <a:p>
            <a:r>
              <a:rPr lang="en-US" sz="2800" dirty="0">
                <a:solidFill>
                  <a:schemeClr val="tx1"/>
                </a:solidFill>
                <a:latin typeface="Calibri" pitchFamily="34" charset="0"/>
                <a:cs typeface="Calibri" pitchFamily="34" charset="0"/>
              </a:rPr>
              <a:t>Our companion galaxies-Large and Small </a:t>
            </a:r>
            <a:r>
              <a:rPr lang="en-US" sz="2800" dirty="0" err="1">
                <a:solidFill>
                  <a:schemeClr val="tx1"/>
                </a:solidFill>
                <a:latin typeface="Calibri" pitchFamily="34" charset="0"/>
                <a:cs typeface="Calibri" pitchFamily="34" charset="0"/>
              </a:rPr>
              <a:t>Magellanic</a:t>
            </a:r>
            <a:r>
              <a:rPr lang="en-US" sz="2800" dirty="0">
                <a:solidFill>
                  <a:schemeClr val="tx1"/>
                </a:solidFill>
                <a:latin typeface="Calibri" pitchFamily="34" charset="0"/>
                <a:cs typeface="Calibri" pitchFamily="34" charset="0"/>
              </a:rPr>
              <a:t> Clouds</a:t>
            </a:r>
          </a:p>
        </p:txBody>
      </p:sp>
      <p:sp>
        <p:nvSpPr>
          <p:cNvPr id="8196" name="TextBox 3"/>
          <p:cNvSpPr txBox="1">
            <a:spLocks noChangeArrowheads="1"/>
          </p:cNvSpPr>
          <p:nvPr/>
        </p:nvSpPr>
        <p:spPr bwMode="auto">
          <a:xfrm>
            <a:off x="0" y="5334000"/>
            <a:ext cx="9144000" cy="1569660"/>
          </a:xfrm>
          <a:prstGeom prst="rect">
            <a:avLst/>
          </a:prstGeom>
          <a:noFill/>
          <a:ln w="9525">
            <a:noFill/>
            <a:miter lim="800000"/>
            <a:headEnd/>
            <a:tailEnd/>
          </a:ln>
        </p:spPr>
        <p:txBody>
          <a:bodyPr>
            <a:spAutoFit/>
          </a:bodyPr>
          <a:lstStyle/>
          <a:p>
            <a:r>
              <a:rPr lang="en-US" sz="2400" dirty="0">
                <a:solidFill>
                  <a:schemeClr val="tx1"/>
                </a:solidFill>
                <a:latin typeface="Calibri" pitchFamily="34" charset="0"/>
                <a:cs typeface="Calibri" pitchFamily="34" charset="0"/>
              </a:rPr>
              <a:t>LMC and SMC are 160K and 200K LYs  away in the southern sky</a:t>
            </a:r>
          </a:p>
          <a:p>
            <a:r>
              <a:rPr lang="en-US" sz="2400" dirty="0">
                <a:solidFill>
                  <a:schemeClr val="tx1"/>
                </a:solidFill>
                <a:latin typeface="Calibri" pitchFamily="34" charset="0"/>
                <a:cs typeface="Calibri" pitchFamily="34" charset="0"/>
              </a:rPr>
              <a:t>First recorded by Persian  </a:t>
            </a:r>
            <a:r>
              <a:rPr lang="en-US" sz="2400" dirty="0" err="1">
                <a:solidFill>
                  <a:schemeClr val="tx1"/>
                </a:solidFill>
                <a:latin typeface="Calibri" pitchFamily="34" charset="0"/>
                <a:cs typeface="Calibri" pitchFamily="34" charset="0"/>
              </a:rPr>
              <a:t>Azophi</a:t>
            </a:r>
            <a:r>
              <a:rPr lang="en-US" sz="2400" dirty="0">
                <a:solidFill>
                  <a:schemeClr val="tx1"/>
                </a:solidFill>
                <a:latin typeface="Calibri" pitchFamily="34" charset="0"/>
                <a:cs typeface="Calibri" pitchFamily="34" charset="0"/>
              </a:rPr>
              <a:t> in 964.  Observed by Vespucci 1504 and Magellan 1519 LMC has vigorous star formation within its Tarantula Nebula</a:t>
            </a:r>
          </a:p>
        </p:txBody>
      </p:sp>
    </p:spTree>
  </p:cSld>
  <p:clrMapOvr>
    <a:masterClrMapping/>
  </p:clrMapOvr>
  <p:transition advClick="0" advTm="5000"/>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LMC image.jpg"/>
          <p:cNvPicPr>
            <a:picLocks noChangeAspect="1"/>
          </p:cNvPicPr>
          <p:nvPr/>
        </p:nvPicPr>
        <p:blipFill>
          <a:blip r:embed="rId2" cstate="print"/>
          <a:stretch>
            <a:fillRect/>
          </a:stretch>
        </p:blipFill>
        <p:spPr>
          <a:xfrm>
            <a:off x="0" y="795443"/>
            <a:ext cx="9144000" cy="6062558"/>
          </a:xfrm>
          <a:prstGeom prst="rect">
            <a:avLst/>
          </a:prstGeom>
        </p:spPr>
      </p:pic>
      <p:sp>
        <p:nvSpPr>
          <p:cNvPr id="3" name="TextBox 2"/>
          <p:cNvSpPr txBox="1"/>
          <p:nvPr/>
        </p:nvSpPr>
        <p:spPr>
          <a:xfrm>
            <a:off x="0" y="152400"/>
            <a:ext cx="9144000" cy="523220"/>
          </a:xfrm>
          <a:prstGeom prst="rect">
            <a:avLst/>
          </a:prstGeom>
          <a:noFill/>
        </p:spPr>
        <p:txBody>
          <a:bodyPr wrap="square" rtlCol="0">
            <a:spAutoFit/>
          </a:bodyPr>
          <a:lstStyle/>
          <a:p>
            <a:r>
              <a:rPr lang="en-US" sz="2800" dirty="0">
                <a:solidFill>
                  <a:schemeClr val="tx1"/>
                </a:solidFill>
                <a:latin typeface="Calibri" pitchFamily="34" charset="0"/>
                <a:cs typeface="Calibri" pitchFamily="34" charset="0"/>
              </a:rPr>
              <a:t> Large </a:t>
            </a:r>
            <a:r>
              <a:rPr lang="en-US" sz="2800" dirty="0" err="1">
                <a:solidFill>
                  <a:schemeClr val="tx1"/>
                </a:solidFill>
                <a:latin typeface="Calibri" pitchFamily="34" charset="0"/>
                <a:cs typeface="Calibri" pitchFamily="34" charset="0"/>
              </a:rPr>
              <a:t>Magellanic</a:t>
            </a:r>
            <a:r>
              <a:rPr lang="en-US" sz="2800" dirty="0">
                <a:solidFill>
                  <a:schemeClr val="tx1"/>
                </a:solidFill>
                <a:latin typeface="Calibri" pitchFamily="34" charset="0"/>
                <a:cs typeface="Calibri" pitchFamily="34" charset="0"/>
              </a:rPr>
              <a:t> Cloud—our Milky Way’s companion galaxy</a:t>
            </a:r>
          </a:p>
        </p:txBody>
      </p:sp>
      <p:sp>
        <p:nvSpPr>
          <p:cNvPr id="4" name="TextBox 3"/>
          <p:cNvSpPr txBox="1"/>
          <p:nvPr/>
        </p:nvSpPr>
        <p:spPr>
          <a:xfrm>
            <a:off x="5943600" y="1371600"/>
            <a:ext cx="2667000" cy="1200329"/>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Active star formation in the Tarantula Nebula</a:t>
            </a:r>
          </a:p>
        </p:txBody>
      </p:sp>
      <p:cxnSp>
        <p:nvCxnSpPr>
          <p:cNvPr id="8" name="Straight Arrow Connector 7"/>
          <p:cNvCxnSpPr>
            <a:stCxn id="4" idx="1"/>
          </p:cNvCxnSpPr>
          <p:nvPr/>
        </p:nvCxnSpPr>
        <p:spPr bwMode="auto">
          <a:xfrm flipH="1">
            <a:off x="5334000" y="1971765"/>
            <a:ext cx="609600" cy="16183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304800" y="4876800"/>
            <a:ext cx="1905000" cy="707886"/>
          </a:xfrm>
          <a:prstGeom prst="rect">
            <a:avLst/>
          </a:prstGeom>
          <a:noFill/>
        </p:spPr>
        <p:txBody>
          <a:bodyPr wrap="square" rtlCol="0">
            <a:spAutoFit/>
          </a:bodyPr>
          <a:lstStyle/>
          <a:p>
            <a:r>
              <a:rPr lang="en-US" dirty="0">
                <a:solidFill>
                  <a:schemeClr val="tx1"/>
                </a:solidFill>
                <a:latin typeface="Calibri" pitchFamily="34" charset="0"/>
                <a:cs typeface="Calibri" pitchFamily="34" charset="0"/>
              </a:rPr>
              <a:t>Older Cooler Red Stars</a:t>
            </a:r>
          </a:p>
        </p:txBody>
      </p:sp>
      <p:cxnSp>
        <p:nvCxnSpPr>
          <p:cNvPr id="11" name="Straight Arrow Connector 10"/>
          <p:cNvCxnSpPr/>
          <p:nvPr/>
        </p:nvCxnSpPr>
        <p:spPr bwMode="auto">
          <a:xfrm>
            <a:off x="2209800" y="5105400"/>
            <a:ext cx="5334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2" name="TextBox 11"/>
          <p:cNvSpPr txBox="1"/>
          <p:nvPr/>
        </p:nvSpPr>
        <p:spPr>
          <a:xfrm>
            <a:off x="5715000" y="3962400"/>
            <a:ext cx="1752600" cy="707886"/>
          </a:xfrm>
          <a:prstGeom prst="rect">
            <a:avLst/>
          </a:prstGeom>
          <a:noFill/>
        </p:spPr>
        <p:txBody>
          <a:bodyPr wrap="square" rtlCol="0">
            <a:spAutoFit/>
          </a:bodyPr>
          <a:lstStyle/>
          <a:p>
            <a:r>
              <a:rPr lang="en-US" dirty="0">
                <a:solidFill>
                  <a:schemeClr val="tx1"/>
                </a:solidFill>
                <a:latin typeface="Calibri" pitchFamily="34" charset="0"/>
                <a:cs typeface="Calibri" pitchFamily="34" charset="0"/>
              </a:rPr>
              <a:t>Young Hot Blue Stars</a:t>
            </a:r>
          </a:p>
        </p:txBody>
      </p:sp>
      <p:cxnSp>
        <p:nvCxnSpPr>
          <p:cNvPr id="14" name="Straight Arrow Connector 13"/>
          <p:cNvCxnSpPr/>
          <p:nvPr/>
        </p:nvCxnSpPr>
        <p:spPr bwMode="auto">
          <a:xfrm flipH="1">
            <a:off x="5105400" y="4267200"/>
            <a:ext cx="762000" cy="76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TextBox 14"/>
          <p:cNvSpPr txBox="1"/>
          <p:nvPr/>
        </p:nvSpPr>
        <p:spPr>
          <a:xfrm>
            <a:off x="6934200" y="6150114"/>
            <a:ext cx="2209800" cy="523220"/>
          </a:xfrm>
          <a:prstGeom prst="rect">
            <a:avLst/>
          </a:prstGeom>
          <a:noFill/>
        </p:spPr>
        <p:txBody>
          <a:bodyPr wrap="square" rtlCol="0">
            <a:spAutoFit/>
          </a:bodyPr>
          <a:lstStyle/>
          <a:p>
            <a:r>
              <a:rPr lang="en-US" sz="1400" dirty="0">
                <a:solidFill>
                  <a:schemeClr val="tx1"/>
                </a:solidFill>
                <a:latin typeface="Calibri" pitchFamily="34" charset="0"/>
                <a:cs typeface="Calibri" pitchFamily="34" charset="0"/>
              </a:rPr>
              <a:t>Photo credit </a:t>
            </a:r>
          </a:p>
          <a:p>
            <a:r>
              <a:rPr lang="en-US" sz="1400" dirty="0">
                <a:solidFill>
                  <a:schemeClr val="tx1"/>
                </a:solidFill>
                <a:latin typeface="Calibri" pitchFamily="34" charset="0"/>
                <a:cs typeface="Calibri" pitchFamily="34" charset="0"/>
              </a:rPr>
              <a:t>AURA/NOAO/NSF</a:t>
            </a:r>
          </a:p>
        </p:txBody>
      </p:sp>
    </p:spTree>
  </p:cSld>
  <p:clrMapOvr>
    <a:masterClrMapping/>
  </p:clrMapOvr>
  <p:transition advClick="0" advTm="5000"/>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tomic-spectra-of-hydrogen.jpg"/>
          <p:cNvPicPr>
            <a:picLocks noChangeAspect="1"/>
          </p:cNvPicPr>
          <p:nvPr/>
        </p:nvPicPr>
        <p:blipFill>
          <a:blip r:embed="rId2" cstate="print"/>
          <a:stretch>
            <a:fillRect/>
          </a:stretch>
        </p:blipFill>
        <p:spPr>
          <a:xfrm>
            <a:off x="0" y="1600200"/>
            <a:ext cx="9143999" cy="5257800"/>
          </a:xfrm>
          <a:prstGeom prst="rect">
            <a:avLst/>
          </a:prstGeom>
        </p:spPr>
      </p:pic>
      <p:sp>
        <p:nvSpPr>
          <p:cNvPr id="3" name="TextBox 2"/>
          <p:cNvSpPr txBox="1"/>
          <p:nvPr/>
        </p:nvSpPr>
        <p:spPr>
          <a:xfrm>
            <a:off x="0" y="0"/>
            <a:ext cx="9144000" cy="1569660"/>
          </a:xfrm>
          <a:prstGeom prst="rect">
            <a:avLst/>
          </a:prstGeom>
          <a:noFill/>
        </p:spPr>
        <p:txBody>
          <a:bodyPr wrap="square" rtlCol="0">
            <a:spAutoFit/>
          </a:bodyPr>
          <a:lstStyle/>
          <a:p>
            <a:r>
              <a:rPr lang="en-US" sz="2400" dirty="0">
                <a:solidFill>
                  <a:schemeClr val="tx1"/>
                </a:solidFill>
                <a:latin typeface="Calibri" pitchFamily="34" charset="0"/>
                <a:cs typeface="Calibri" pitchFamily="34" charset="0"/>
              </a:rPr>
              <a:t>How do we  learn what elements are  in the stars?  We use a spectroscope on our telescopes.  Each element has a unique quantum ‘fingerprint”.  Hydrogen has the Johann </a:t>
            </a:r>
            <a:r>
              <a:rPr lang="en-US" sz="2400" dirty="0" err="1">
                <a:solidFill>
                  <a:schemeClr val="tx1"/>
                </a:solidFill>
                <a:latin typeface="Calibri" pitchFamily="34" charset="0"/>
                <a:cs typeface="Calibri" pitchFamily="34" charset="0"/>
              </a:rPr>
              <a:t>Balmer</a:t>
            </a:r>
            <a:r>
              <a:rPr lang="en-US" sz="2400" dirty="0">
                <a:solidFill>
                  <a:schemeClr val="tx1"/>
                </a:solidFill>
                <a:latin typeface="Calibri" pitchFamily="34" charset="0"/>
                <a:cs typeface="Calibri" pitchFamily="34" charset="0"/>
              </a:rPr>
              <a:t> series discovered by experiment in 1885 before quantum mechanics confirmation in 1930s</a:t>
            </a:r>
          </a:p>
        </p:txBody>
      </p:sp>
    </p:spTree>
  </p:cSld>
  <p:clrMapOvr>
    <a:masterClrMapping/>
  </p:clrMapOvr>
  <p:transition advClick="0" advTm="5000"/>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Lucida Calligraphy"/>
        <a:ea typeface=""/>
        <a:cs typeface=""/>
      </a:majorFont>
      <a:minorFont>
        <a:latin typeface="Lucida Calligraph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2"/>
            </a:solidFill>
            <a:effectLst>
              <a:outerShdw blurRad="38100" dist="38100" dir="2700000" algn="tl">
                <a:srgbClr val="000000">
                  <a:alpha val="43137"/>
                </a:srgbClr>
              </a:outerShdw>
            </a:effectLst>
            <a:latin typeface="Lucida Calligraphy"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2"/>
            </a:solidFill>
            <a:effectLst>
              <a:outerShdw blurRad="38100" dist="38100" dir="2700000" algn="tl">
                <a:srgbClr val="000000">
                  <a:alpha val="43137"/>
                </a:srgbClr>
              </a:outerShdw>
            </a:effectLst>
            <a:latin typeface="Lucida Calligraphy" pitchFamily="66"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2"/>
            </a:solidFill>
            <a:effectLst>
              <a:outerShdw blurRad="38100" dist="38100" dir="2700000" algn="tl">
                <a:srgbClr val="000000">
                  <a:alpha val="43137"/>
                </a:srgbClr>
              </a:outerShdw>
            </a:effectLst>
            <a:latin typeface="Lucida Calligraphy"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2"/>
            </a:solidFill>
            <a:effectLst>
              <a:outerShdw blurRad="38100" dist="38100" dir="2700000" algn="tl">
                <a:srgbClr val="000000">
                  <a:alpha val="43137"/>
                </a:srgbClr>
              </a:outerShdw>
            </a:effectLst>
            <a:latin typeface="Lucida Calligraphy" pitchFamily="66"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4641</TotalTime>
  <Words>1718</Words>
  <Application>Microsoft Office PowerPoint</Application>
  <PresentationFormat>On-screen Show (4:3)</PresentationFormat>
  <Paragraphs>194</Paragraphs>
  <Slides>50</Slides>
  <Notes>0</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50</vt:i4>
      </vt:variant>
    </vt:vector>
  </HeadingPairs>
  <TitlesOfParts>
    <vt:vector size="56" baseType="lpstr">
      <vt:lpstr>Arial</vt:lpstr>
      <vt:lpstr>Calibri</vt:lpstr>
      <vt:lpstr>Lucida Calligraphy</vt:lpstr>
      <vt:lpstr>Wingdings</vt:lpstr>
      <vt:lpstr>Custom Design</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Space Engineering Consulting,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Heavens declare the glory of God;  the skies proclaim the work of His hands</dc:title>
  <dc:creator>Frank Buzzard</dc:creator>
  <cp:lastModifiedBy>Frank Buzzard</cp:lastModifiedBy>
  <cp:revision>124</cp:revision>
  <dcterms:created xsi:type="dcterms:W3CDTF">2005-10-02T21:05:34Z</dcterms:created>
  <dcterms:modified xsi:type="dcterms:W3CDTF">2018-07-10T18:22:33Z</dcterms:modified>
</cp:coreProperties>
</file>