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4" r:id="rId2"/>
  </p:sldMasterIdLst>
  <p:sldIdLst>
    <p:sldId id="256" r:id="rId3"/>
    <p:sldId id="353" r:id="rId4"/>
    <p:sldId id="302" r:id="rId5"/>
    <p:sldId id="385" r:id="rId6"/>
    <p:sldId id="384" r:id="rId7"/>
    <p:sldId id="303" r:id="rId8"/>
    <p:sldId id="344" r:id="rId9"/>
    <p:sldId id="345" r:id="rId10"/>
    <p:sldId id="346" r:id="rId11"/>
    <p:sldId id="348" r:id="rId12"/>
    <p:sldId id="378" r:id="rId13"/>
    <p:sldId id="389" r:id="rId14"/>
    <p:sldId id="359" r:id="rId15"/>
    <p:sldId id="360" r:id="rId16"/>
    <p:sldId id="377" r:id="rId17"/>
    <p:sldId id="381" r:id="rId18"/>
    <p:sldId id="304" r:id="rId19"/>
    <p:sldId id="388" r:id="rId20"/>
    <p:sldId id="305" r:id="rId21"/>
    <p:sldId id="407" r:id="rId22"/>
    <p:sldId id="408" r:id="rId23"/>
    <p:sldId id="399" r:id="rId24"/>
    <p:sldId id="311" r:id="rId25"/>
    <p:sldId id="336" r:id="rId26"/>
    <p:sldId id="406" r:id="rId27"/>
    <p:sldId id="373" r:id="rId28"/>
    <p:sldId id="394" r:id="rId29"/>
    <p:sldId id="400" r:id="rId30"/>
    <p:sldId id="401" r:id="rId31"/>
    <p:sldId id="374" r:id="rId32"/>
    <p:sldId id="392" r:id="rId33"/>
    <p:sldId id="375" r:id="rId34"/>
    <p:sldId id="405" r:id="rId35"/>
    <p:sldId id="402" r:id="rId36"/>
    <p:sldId id="404" r:id="rId37"/>
    <p:sldId id="410" r:id="rId38"/>
    <p:sldId id="403" r:id="rId39"/>
    <p:sldId id="409" r:id="rId40"/>
    <p:sldId id="369" r:id="rId41"/>
  </p:sldIdLst>
  <p:sldSz cx="9144000" cy="6858000" type="screen4x3"/>
  <p:notesSz cx="6858000" cy="9144000"/>
  <p:defaultTextStyle>
    <a:defPPr>
      <a:defRPr lang="en-US"/>
    </a:defPPr>
    <a:lvl1pPr algn="ctr" rtl="0" eaLnBrk="0" fontAlgn="base" hangingPunct="0">
      <a:spcBef>
        <a:spcPct val="0"/>
      </a:spcBef>
      <a:spcAft>
        <a:spcPct val="0"/>
      </a:spcAft>
      <a:defRPr sz="2000" b="1" kern="1200">
        <a:solidFill>
          <a:schemeClr val="tx2"/>
        </a:solidFill>
        <a:latin typeface="Lucida Calligraphy" pitchFamily="66" charset="0"/>
        <a:ea typeface="+mn-ea"/>
        <a:cs typeface="+mn-cs"/>
      </a:defRPr>
    </a:lvl1pPr>
    <a:lvl2pPr marL="457200" algn="ctr" rtl="0" eaLnBrk="0" fontAlgn="base" hangingPunct="0">
      <a:spcBef>
        <a:spcPct val="0"/>
      </a:spcBef>
      <a:spcAft>
        <a:spcPct val="0"/>
      </a:spcAft>
      <a:defRPr sz="2000" b="1" kern="1200">
        <a:solidFill>
          <a:schemeClr val="tx2"/>
        </a:solidFill>
        <a:latin typeface="Lucida Calligraphy" pitchFamily="66" charset="0"/>
        <a:ea typeface="+mn-ea"/>
        <a:cs typeface="+mn-cs"/>
      </a:defRPr>
    </a:lvl2pPr>
    <a:lvl3pPr marL="914400" algn="ctr" rtl="0" eaLnBrk="0" fontAlgn="base" hangingPunct="0">
      <a:spcBef>
        <a:spcPct val="0"/>
      </a:spcBef>
      <a:spcAft>
        <a:spcPct val="0"/>
      </a:spcAft>
      <a:defRPr sz="2000" b="1" kern="1200">
        <a:solidFill>
          <a:schemeClr val="tx2"/>
        </a:solidFill>
        <a:latin typeface="Lucida Calligraphy" pitchFamily="66" charset="0"/>
        <a:ea typeface="+mn-ea"/>
        <a:cs typeface="+mn-cs"/>
      </a:defRPr>
    </a:lvl3pPr>
    <a:lvl4pPr marL="1371600" algn="ctr" rtl="0" eaLnBrk="0" fontAlgn="base" hangingPunct="0">
      <a:spcBef>
        <a:spcPct val="0"/>
      </a:spcBef>
      <a:spcAft>
        <a:spcPct val="0"/>
      </a:spcAft>
      <a:defRPr sz="2000" b="1" kern="1200">
        <a:solidFill>
          <a:schemeClr val="tx2"/>
        </a:solidFill>
        <a:latin typeface="Lucida Calligraphy" pitchFamily="66" charset="0"/>
        <a:ea typeface="+mn-ea"/>
        <a:cs typeface="+mn-cs"/>
      </a:defRPr>
    </a:lvl4pPr>
    <a:lvl5pPr marL="1828800" algn="ctr" rtl="0" eaLnBrk="0" fontAlgn="base" hangingPunct="0">
      <a:spcBef>
        <a:spcPct val="0"/>
      </a:spcBef>
      <a:spcAft>
        <a:spcPct val="0"/>
      </a:spcAft>
      <a:defRPr sz="2000" b="1" kern="1200">
        <a:solidFill>
          <a:schemeClr val="tx2"/>
        </a:solidFill>
        <a:latin typeface="Lucida Calligraphy" pitchFamily="66" charset="0"/>
        <a:ea typeface="+mn-ea"/>
        <a:cs typeface="+mn-cs"/>
      </a:defRPr>
    </a:lvl5pPr>
    <a:lvl6pPr marL="2286000" algn="l" defTabSz="914400" rtl="0" eaLnBrk="1" latinLnBrk="0" hangingPunct="1">
      <a:defRPr sz="2000" b="1" kern="1200">
        <a:solidFill>
          <a:schemeClr val="tx2"/>
        </a:solidFill>
        <a:latin typeface="Lucida Calligraphy" pitchFamily="66" charset="0"/>
        <a:ea typeface="+mn-ea"/>
        <a:cs typeface="+mn-cs"/>
      </a:defRPr>
    </a:lvl6pPr>
    <a:lvl7pPr marL="2743200" algn="l" defTabSz="914400" rtl="0" eaLnBrk="1" latinLnBrk="0" hangingPunct="1">
      <a:defRPr sz="2000" b="1" kern="1200">
        <a:solidFill>
          <a:schemeClr val="tx2"/>
        </a:solidFill>
        <a:latin typeface="Lucida Calligraphy" pitchFamily="66" charset="0"/>
        <a:ea typeface="+mn-ea"/>
        <a:cs typeface="+mn-cs"/>
      </a:defRPr>
    </a:lvl7pPr>
    <a:lvl8pPr marL="3200400" algn="l" defTabSz="914400" rtl="0" eaLnBrk="1" latinLnBrk="0" hangingPunct="1">
      <a:defRPr sz="2000" b="1" kern="1200">
        <a:solidFill>
          <a:schemeClr val="tx2"/>
        </a:solidFill>
        <a:latin typeface="Lucida Calligraphy" pitchFamily="66" charset="0"/>
        <a:ea typeface="+mn-ea"/>
        <a:cs typeface="+mn-cs"/>
      </a:defRPr>
    </a:lvl8pPr>
    <a:lvl9pPr marL="3657600" algn="l" defTabSz="914400" rtl="0" eaLnBrk="1" latinLnBrk="0" hangingPunct="1">
      <a:defRPr sz="2000" b="1" kern="1200">
        <a:solidFill>
          <a:schemeClr val="tx2"/>
        </a:solidFill>
        <a:latin typeface="Lucida Calligraphy"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3" autoAdjust="0"/>
    <p:restoredTop sz="94790" autoAdjust="0"/>
  </p:normalViewPr>
  <p:slideViewPr>
    <p:cSldViewPr>
      <p:cViewPr varScale="1">
        <p:scale>
          <a:sx n="86" d="100"/>
          <a:sy n="86" d="100"/>
        </p:scale>
        <p:origin x="150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7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4A7FD5-5670-4819-A712-3CB47710102D}" type="slidenum">
              <a:rPr lang="en-US"/>
              <a:pPr>
                <a:defRPr/>
              </a:pPr>
              <a:t>‹#›</a:t>
            </a:fld>
            <a:endParaRPr lang="en-US"/>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9A2EB-DD4D-4212-B0ED-46ED62585B63}" type="slidenum">
              <a:rPr lang="en-US"/>
              <a:pPr>
                <a:defRPr/>
              </a:pPr>
              <a:t>‹#›</a:t>
            </a:fld>
            <a:endParaRPr 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CA2726-BDC7-4AFC-B859-B06A0218415A}" type="slidenum">
              <a:rPr lang="en-US"/>
              <a:pPr>
                <a:defRPr/>
              </a:pPr>
              <a:t>‹#›</a:t>
            </a:fld>
            <a:endParaRPr lang="en-US"/>
          </a:p>
        </p:txBody>
      </p:sp>
    </p:spTree>
  </p:cSld>
  <p:clrMapOvr>
    <a:masterClrMapping/>
  </p:clrMapOvr>
  <p:transition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5428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5428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E2597C9A-9777-4D12-BD57-485DCECA406D}" type="slidenum">
              <a:rPr lang="en-US"/>
              <a:pPr>
                <a:defRPr/>
              </a:pPr>
              <a:t>‹#›</a:t>
            </a:fld>
            <a:endParaRPr lang="en-US"/>
          </a:p>
        </p:txBody>
      </p:sp>
    </p:spTree>
  </p:cSld>
  <p:clrMapOvr>
    <a:masterClrMapping/>
  </p:clrMapOvr>
  <p:transition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9429803-DEA0-45B5-9EC0-DE5ACCCBAD3B}" type="slidenum">
              <a:rPr lang="en-US"/>
              <a:pPr>
                <a:defRPr/>
              </a:pPr>
              <a:t>‹#›</a:t>
            </a:fld>
            <a:endParaRPr lang="en-US"/>
          </a:p>
        </p:txBody>
      </p:sp>
    </p:spTree>
  </p:cSld>
  <p:clrMapOvr>
    <a:masterClrMapping/>
  </p:clrMapOvr>
  <p:transition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8A2D229A-CB51-472D-8FA2-B62A5159CEFC}" type="slidenum">
              <a:rPr lang="en-US"/>
              <a:pPr>
                <a:defRPr/>
              </a:pPr>
              <a:t>‹#›</a:t>
            </a:fld>
            <a:endParaRPr lang="en-US"/>
          </a:p>
        </p:txBody>
      </p:sp>
    </p:spTree>
  </p:cSld>
  <p:clrMapOvr>
    <a:masterClrMapping/>
  </p:clrMapOvr>
  <p:transition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8E8DE1A9-D4F3-4566-BC8E-D78C1480C9A3}" type="slidenum">
              <a:rPr lang="en-US"/>
              <a:pPr>
                <a:defRPr/>
              </a:pPr>
              <a:t>‹#›</a:t>
            </a:fld>
            <a:endParaRPr lang="en-US"/>
          </a:p>
        </p:txBody>
      </p:sp>
    </p:spTree>
  </p:cSld>
  <p:clrMapOvr>
    <a:masterClrMapping/>
  </p:clrMapOvr>
  <p:transition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0B74375E-2AFA-4485-9607-76BEBEEB7250}" type="slidenum">
              <a:rPr lang="en-US"/>
              <a:pPr>
                <a:defRPr/>
              </a:pPr>
              <a:t>‹#›</a:t>
            </a:fld>
            <a:endParaRPr lang="en-US"/>
          </a:p>
        </p:txBody>
      </p:sp>
    </p:spTree>
  </p:cSld>
  <p:clrMapOvr>
    <a:masterClrMapping/>
  </p:clrMapOvr>
  <p:transition advClick="0"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590A12C8-C664-42B0-8253-6E03A3F9BD87}" type="slidenum">
              <a:rPr lang="en-US"/>
              <a:pPr>
                <a:defRPr/>
              </a:pPr>
              <a:t>‹#›</a:t>
            </a:fld>
            <a:endParaRPr lang="en-US"/>
          </a:p>
        </p:txBody>
      </p:sp>
    </p:spTree>
  </p:cSld>
  <p:clrMapOvr>
    <a:masterClrMapping/>
  </p:clrMapOvr>
  <p:transition advClick="0"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59CA5446-F3A9-48E3-A311-7219A64B02E5}" type="slidenum">
              <a:rPr lang="en-US"/>
              <a:pPr>
                <a:defRPr/>
              </a:pPr>
              <a:t>‹#›</a:t>
            </a:fld>
            <a:endParaRPr lang="en-US"/>
          </a:p>
        </p:txBody>
      </p:sp>
    </p:spTree>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1FCF767B-A174-4A38-B04E-590F3B722690}" type="slidenum">
              <a:rPr lang="en-US"/>
              <a:pPr>
                <a:defRPr/>
              </a:pPr>
              <a:t>‹#›</a:t>
            </a:fld>
            <a:endParaRPr 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3B264F-FD08-4D7F-B284-A15BAC221408}" type="slidenum">
              <a:rPr lang="en-US"/>
              <a:pPr>
                <a:defRPr/>
              </a:pPr>
              <a:t>‹#›</a:t>
            </a:fld>
            <a:endParaRPr lang="en-US"/>
          </a:p>
        </p:txBody>
      </p:sp>
    </p:spTree>
  </p:cSld>
  <p:clrMapOvr>
    <a:masterClrMapping/>
  </p:clrMapOvr>
  <p:transition advClick="0" advTm="500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E600B24-FA7E-4564-9B35-4B804A65A627}" type="slidenum">
              <a:rPr lang="en-US"/>
              <a:pPr>
                <a:defRPr/>
              </a:pPr>
              <a:t>‹#›</a:t>
            </a:fld>
            <a:endParaRPr lang="en-US"/>
          </a:p>
        </p:txBody>
      </p:sp>
    </p:spTree>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A6A06EC-D969-498D-BFB9-4373EFA7C63A}" type="slidenum">
              <a:rPr lang="en-US"/>
              <a:pPr>
                <a:defRPr/>
              </a:pPr>
              <a:t>‹#›</a:t>
            </a:fld>
            <a:endParaRPr lang="en-US"/>
          </a:p>
        </p:txBody>
      </p:sp>
    </p:spTree>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DA81ECE-D60E-4625-B73B-CD8DC36BFA9F}" type="slidenum">
              <a:rPr lang="en-US"/>
              <a:pPr>
                <a:defRPr/>
              </a:pPr>
              <a:t>‹#›</a:t>
            </a:fld>
            <a:endParaRPr lang="en-US"/>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63A7FF-7FE7-499E-80E7-25A57E3B510C}" type="slidenum">
              <a:rPr lang="en-US"/>
              <a:pPr>
                <a:defRPr/>
              </a:pPr>
              <a:t>‹#›</a:t>
            </a:fld>
            <a:endParaRPr 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A97616-E12B-456B-A97C-E931C35CD10A}" type="slidenum">
              <a:rPr lang="en-US"/>
              <a:pPr>
                <a:defRPr/>
              </a:pPr>
              <a:t>‹#›</a:t>
            </a:fld>
            <a:endParaRPr 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79B716-5F09-4A5D-87BC-F76415B5A354}" type="slidenum">
              <a:rPr lang="en-US"/>
              <a:pPr>
                <a:defRPr/>
              </a:pPr>
              <a:t>‹#›</a:t>
            </a:fld>
            <a:endParaRPr 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526C89-1A58-4AEF-8FB8-76A9B9C56DA9}" type="slidenum">
              <a:rPr lang="en-US"/>
              <a:pPr>
                <a:defRPr/>
              </a:pPr>
              <a:t>‹#›</a:t>
            </a:fld>
            <a:endParaRPr 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072920-8147-430D-841E-0F21399AB230}" type="slidenum">
              <a:rPr lang="en-US"/>
              <a:pPr>
                <a:defRPr/>
              </a:pPr>
              <a:t>‹#›</a:t>
            </a:fld>
            <a:endParaRPr 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7D6EF-8852-48A6-AA9F-050B31AD3C98}" type="slidenum">
              <a:rPr lang="en-US"/>
              <a:pPr>
                <a:defRPr/>
              </a:pPr>
              <a:t>‹#›</a:t>
            </a:fld>
            <a:endParaRPr lang="en-US"/>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2841E9-9499-48F1-92B1-FAA8FD468753}" type="slidenum">
              <a:rPr lang="en-US"/>
              <a:pPr>
                <a:defRPr/>
              </a:pPr>
              <a:t>‹#›</a:t>
            </a:fld>
            <a:endParaRPr lang="en-US"/>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effectLst/>
                <a:latin typeface="Arial" charset="0"/>
              </a:defRPr>
            </a:lvl1pPr>
          </a:lstStyle>
          <a:p>
            <a:pPr>
              <a:defRPr/>
            </a:pPr>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effectLst/>
                <a:latin typeface="Arial" charset="0"/>
              </a:defRPr>
            </a:lvl1pPr>
          </a:lstStyle>
          <a:p>
            <a:pPr>
              <a:defRPr/>
            </a:pPr>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effectLst/>
                <a:latin typeface="Arial" charset="0"/>
              </a:defRPr>
            </a:lvl1pPr>
          </a:lstStyle>
          <a:p>
            <a:pPr>
              <a:defRPr/>
            </a:pPr>
            <a:fld id="{66C6713C-D4B6-40B4-ABF7-987B4A0408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ransition advClick="0" advTm="500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Lucida Calligraphy" pitchFamily="66" charset="0"/>
        </a:defRPr>
      </a:lvl2pPr>
      <a:lvl3pPr algn="ctr" rtl="0" eaLnBrk="0" fontAlgn="base" hangingPunct="0">
        <a:spcBef>
          <a:spcPct val="0"/>
        </a:spcBef>
        <a:spcAft>
          <a:spcPct val="0"/>
        </a:spcAft>
        <a:defRPr sz="3200" b="1">
          <a:solidFill>
            <a:schemeClr val="tx2"/>
          </a:solidFill>
          <a:latin typeface="Lucida Calligraphy" pitchFamily="66" charset="0"/>
        </a:defRPr>
      </a:lvl3pPr>
      <a:lvl4pPr algn="ctr" rtl="0" eaLnBrk="0" fontAlgn="base" hangingPunct="0">
        <a:spcBef>
          <a:spcPct val="0"/>
        </a:spcBef>
        <a:spcAft>
          <a:spcPct val="0"/>
        </a:spcAft>
        <a:defRPr sz="3200" b="1">
          <a:solidFill>
            <a:schemeClr val="tx2"/>
          </a:solidFill>
          <a:latin typeface="Lucida Calligraphy" pitchFamily="66" charset="0"/>
        </a:defRPr>
      </a:lvl4pPr>
      <a:lvl5pPr algn="ctr" rtl="0" eaLnBrk="0" fontAlgn="base" hangingPunct="0">
        <a:spcBef>
          <a:spcPct val="0"/>
        </a:spcBef>
        <a:spcAft>
          <a:spcPct val="0"/>
        </a:spcAft>
        <a:defRPr sz="3200" b="1">
          <a:solidFill>
            <a:schemeClr val="tx2"/>
          </a:solidFill>
          <a:latin typeface="Lucida Calligraphy" pitchFamily="66" charset="0"/>
        </a:defRPr>
      </a:lvl5pPr>
      <a:lvl6pPr marL="457200" algn="ctr" rtl="0" fontAlgn="base">
        <a:spcBef>
          <a:spcPct val="0"/>
        </a:spcBef>
        <a:spcAft>
          <a:spcPct val="0"/>
        </a:spcAft>
        <a:defRPr sz="3200" b="1">
          <a:solidFill>
            <a:schemeClr val="tx2"/>
          </a:solidFill>
          <a:latin typeface="Lucida Calligraphy" pitchFamily="66" charset="0"/>
        </a:defRPr>
      </a:lvl6pPr>
      <a:lvl7pPr marL="914400" algn="ctr" rtl="0" fontAlgn="base">
        <a:spcBef>
          <a:spcPct val="0"/>
        </a:spcBef>
        <a:spcAft>
          <a:spcPct val="0"/>
        </a:spcAft>
        <a:defRPr sz="3200" b="1">
          <a:solidFill>
            <a:schemeClr val="tx2"/>
          </a:solidFill>
          <a:latin typeface="Lucida Calligraphy" pitchFamily="66" charset="0"/>
        </a:defRPr>
      </a:lvl7pPr>
      <a:lvl8pPr marL="1371600" algn="ctr" rtl="0" fontAlgn="base">
        <a:spcBef>
          <a:spcPct val="0"/>
        </a:spcBef>
        <a:spcAft>
          <a:spcPct val="0"/>
        </a:spcAft>
        <a:defRPr sz="3200" b="1">
          <a:solidFill>
            <a:schemeClr val="tx2"/>
          </a:solidFill>
          <a:latin typeface="Lucida Calligraphy" pitchFamily="66" charset="0"/>
        </a:defRPr>
      </a:lvl8pPr>
      <a:lvl9pPr marL="1828800" algn="ctr" rtl="0" fontAlgn="base">
        <a:spcBef>
          <a:spcPct val="0"/>
        </a:spcBef>
        <a:spcAft>
          <a:spcPct val="0"/>
        </a:spcAft>
        <a:defRPr sz="3200" b="1">
          <a:solidFill>
            <a:schemeClr val="tx2"/>
          </a:solidFill>
          <a:latin typeface="Lucida Calligraphy" pitchFamily="66"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5325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325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325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5325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325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26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chemeClr val="tx1"/>
                </a:solidFill>
                <a:effectLst>
                  <a:outerShdw blurRad="38100" dist="38100" dir="2700000" algn="tl">
                    <a:srgbClr val="010199"/>
                  </a:outerShdw>
                </a:effectLst>
                <a:latin typeface="+mn-lt"/>
              </a:defRPr>
            </a:lvl1pPr>
          </a:lstStyle>
          <a:p>
            <a:pPr>
              <a:defRPr/>
            </a:pPr>
            <a:endParaRPr lang="en-US"/>
          </a:p>
        </p:txBody>
      </p:sp>
      <p:sp>
        <p:nvSpPr>
          <p:cNvPr id="532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chemeClr val="tx1"/>
                </a:solidFill>
                <a:effectLst>
                  <a:outerShdw blurRad="38100" dist="38100" dir="2700000" algn="tl">
                    <a:srgbClr val="010199"/>
                  </a:outerShdw>
                </a:effectLst>
                <a:latin typeface="+mn-lt"/>
              </a:defRPr>
            </a:lvl1pPr>
          </a:lstStyle>
          <a:p>
            <a:pPr>
              <a:defRPr/>
            </a:pPr>
            <a:endParaRPr lang="en-US"/>
          </a:p>
        </p:txBody>
      </p:sp>
      <p:sp>
        <p:nvSpPr>
          <p:cNvPr id="5326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effectLst>
                  <a:outerShdw blurRad="38100" dist="38100" dir="2700000" algn="tl">
                    <a:srgbClr val="010199"/>
                  </a:outerShdw>
                </a:effectLst>
                <a:latin typeface="+mn-lt"/>
              </a:defRPr>
            </a:lvl1pPr>
          </a:lstStyle>
          <a:p>
            <a:pPr>
              <a:defRPr/>
            </a:pPr>
            <a:fld id="{0243085D-AF43-48D6-83C1-F18F14477AF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79"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advClick="0" advTm="500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8.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838200" y="762000"/>
            <a:ext cx="7924800" cy="579438"/>
          </a:xfrm>
          <a:prstGeom prst="rect">
            <a:avLst/>
          </a:prstGeom>
          <a:no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endParaRPr>
          </a:p>
        </p:txBody>
      </p:sp>
      <p:sp>
        <p:nvSpPr>
          <p:cNvPr id="2055" name="Rectangle 7"/>
          <p:cNvSpPr>
            <a:spLocks noChangeArrowheads="1"/>
          </p:cNvSpPr>
          <p:nvPr/>
        </p:nvSpPr>
        <p:spPr bwMode="auto">
          <a:xfrm>
            <a:off x="533400" y="1143000"/>
            <a:ext cx="8229600" cy="2554545"/>
          </a:xfrm>
          <a:prstGeom prst="rect">
            <a:avLst/>
          </a:prstGeom>
          <a:noFill/>
          <a:ln w="9525">
            <a:noFill/>
            <a:miter lim="800000"/>
            <a:headEnd/>
            <a:tailEnd/>
          </a:ln>
          <a:effectLst/>
        </p:spPr>
        <p:txBody>
          <a:bodyPr>
            <a:spAutoFit/>
          </a:bodyPr>
          <a:lstStyle/>
          <a:p>
            <a:pPr>
              <a:defRPr/>
            </a:pPr>
            <a:r>
              <a:rPr lang="en-US" sz="4000" dirty="0">
                <a:solidFill>
                  <a:schemeClr val="tx1"/>
                </a:solidFill>
                <a:latin typeface="Calibri" pitchFamily="34" charset="0"/>
                <a:cs typeface="Calibri" pitchFamily="34" charset="0"/>
              </a:rPr>
              <a:t> Wonders of our Universe</a:t>
            </a:r>
          </a:p>
          <a:p>
            <a:pPr>
              <a:defRPr/>
            </a:pPr>
            <a:r>
              <a:rPr lang="en-US" sz="4000" dirty="0">
                <a:solidFill>
                  <a:schemeClr val="tx1"/>
                </a:solidFill>
                <a:latin typeface="Calibri" pitchFamily="34" charset="0"/>
                <a:cs typeface="Calibri" pitchFamily="34" charset="0"/>
              </a:rPr>
              <a:t>Part 3</a:t>
            </a:r>
          </a:p>
          <a:p>
            <a:pPr>
              <a:defRPr/>
            </a:pPr>
            <a:r>
              <a:rPr lang="en-US" sz="4000" dirty="0">
                <a:solidFill>
                  <a:schemeClr val="tx1"/>
                </a:solidFill>
                <a:latin typeface="Calibri" pitchFamily="34" charset="0"/>
                <a:cs typeface="Calibri" pitchFamily="34" charset="0"/>
              </a:rPr>
              <a:t>Our Solar System</a:t>
            </a:r>
          </a:p>
          <a:p>
            <a:pPr>
              <a:defRPr/>
            </a:pPr>
            <a:r>
              <a:rPr lang="en-US" sz="4000" dirty="0">
                <a:solidFill>
                  <a:schemeClr val="tx1"/>
                </a:solidFill>
                <a:latin typeface="Calibri" pitchFamily="34" charset="0"/>
                <a:cs typeface="Calibri" pitchFamily="34" charset="0"/>
              </a:rPr>
              <a:t>The Sun and Rocky Planets</a:t>
            </a:r>
          </a:p>
        </p:txBody>
      </p:sp>
      <p:sp>
        <p:nvSpPr>
          <p:cNvPr id="2057" name="Text Box 9"/>
          <p:cNvSpPr txBox="1">
            <a:spLocks noChangeArrowheads="1"/>
          </p:cNvSpPr>
          <p:nvPr/>
        </p:nvSpPr>
        <p:spPr bwMode="auto">
          <a:xfrm>
            <a:off x="5562600" y="4267200"/>
            <a:ext cx="2378075" cy="579438"/>
          </a:xfrm>
          <a:prstGeom prst="rect">
            <a:avLst/>
          </a:prstGeom>
          <a:noFill/>
          <a:ln w="9525">
            <a:noFill/>
            <a:miter lim="800000"/>
            <a:headEnd/>
            <a:tailEnd/>
          </a:ln>
          <a:effectLst/>
        </p:spPr>
        <p:txBody>
          <a:bodyPr>
            <a:spAutoFit/>
          </a:bodyPr>
          <a:lstStyle/>
          <a:p>
            <a:pPr>
              <a:defRPr/>
            </a:pPr>
            <a:endParaRPr lang="en-US" sz="3200">
              <a:effectLst>
                <a:outerShdw blurRad="38100" dist="38100" dir="2700000" algn="tl">
                  <a:srgbClr val="FFFFFF"/>
                </a:outerShdw>
              </a:effectLst>
            </a:endParaRPr>
          </a:p>
        </p:txBody>
      </p:sp>
      <p:sp>
        <p:nvSpPr>
          <p:cNvPr id="2059" name="Text Box 11"/>
          <p:cNvSpPr txBox="1">
            <a:spLocks noChangeArrowheads="1"/>
          </p:cNvSpPr>
          <p:nvPr/>
        </p:nvSpPr>
        <p:spPr bwMode="auto">
          <a:xfrm>
            <a:off x="3657600" y="4495800"/>
            <a:ext cx="5181600" cy="1938992"/>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tx1"/>
                </a:solidFill>
                <a:latin typeface="Calibri" pitchFamily="34" charset="0"/>
                <a:cs typeface="Calibri" pitchFamily="34" charset="0"/>
              </a:rPr>
              <a:t>Presented by Frank Buzzard</a:t>
            </a:r>
          </a:p>
          <a:p>
            <a:pPr>
              <a:spcBef>
                <a:spcPct val="50000"/>
              </a:spcBef>
              <a:defRPr/>
            </a:pPr>
            <a:r>
              <a:rPr lang="en-US" sz="2400" dirty="0">
                <a:solidFill>
                  <a:schemeClr val="tx1"/>
                </a:solidFill>
                <a:latin typeface="Calibri" pitchFamily="34" charset="0"/>
                <a:cs typeface="Calibri" pitchFamily="34" charset="0"/>
              </a:rPr>
              <a:t>Space Shuttle and International Space Station Chief Engineer (NASA retired)</a:t>
            </a:r>
          </a:p>
          <a:p>
            <a:pPr>
              <a:spcBef>
                <a:spcPct val="50000"/>
              </a:spcBef>
              <a:defRPr/>
            </a:pPr>
            <a:endParaRPr lang="en-US" sz="2400" dirty="0">
              <a:latin typeface="Calibri" pitchFamily="34" charset="0"/>
              <a:cs typeface="Calibri" pitchFamily="34" charset="0"/>
            </a:endParaRPr>
          </a:p>
        </p:txBody>
      </p:sp>
    </p:spTree>
  </p:cSld>
  <p:clrMapOvr>
    <a:masterClrMapping/>
  </p:clrMapOvr>
  <p:transition advClick="0" advTm="5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4" descr="Rel Size 5"/>
          <p:cNvPicPr>
            <a:picLocks noChangeAspect="1" noChangeArrowheads="1"/>
          </p:cNvPicPr>
          <p:nvPr/>
        </p:nvPicPr>
        <p:blipFill>
          <a:blip r:embed="rId2" cstate="print"/>
          <a:srcRect/>
          <a:stretch>
            <a:fillRect/>
          </a:stretch>
        </p:blipFill>
        <p:spPr bwMode="auto">
          <a:xfrm>
            <a:off x="0" y="783917"/>
            <a:ext cx="9144000" cy="6074084"/>
          </a:xfrm>
          <a:prstGeom prst="rect">
            <a:avLst/>
          </a:prstGeom>
          <a:noFill/>
          <a:ln w="9525">
            <a:noFill/>
            <a:miter lim="800000"/>
            <a:headEnd/>
            <a:tailEnd/>
          </a:ln>
        </p:spPr>
      </p:pic>
      <p:sp>
        <p:nvSpPr>
          <p:cNvPr id="135173" name="Text Box 5"/>
          <p:cNvSpPr txBox="1">
            <a:spLocks noChangeArrowheads="1"/>
          </p:cNvSpPr>
          <p:nvPr/>
        </p:nvSpPr>
        <p:spPr bwMode="auto">
          <a:xfrm>
            <a:off x="1143000" y="5943600"/>
            <a:ext cx="7086600" cy="396875"/>
          </a:xfrm>
          <a:prstGeom prst="rect">
            <a:avLst/>
          </a:prstGeom>
          <a:noFill/>
          <a:ln w="9525">
            <a:noFill/>
            <a:miter lim="800000"/>
            <a:headEnd/>
            <a:tailEnd/>
          </a:ln>
          <a:effectLst/>
        </p:spPr>
        <p:txBody>
          <a:bodyPr>
            <a:spAutoFit/>
          </a:bodyPr>
          <a:lstStyle/>
          <a:p>
            <a:pPr>
              <a:spcBef>
                <a:spcPct val="50000"/>
              </a:spcBef>
              <a:defRPr/>
            </a:pPr>
            <a:endParaRPr lang="en-US">
              <a:effectLst>
                <a:outerShdw blurRad="38100" dist="38100" dir="2700000" algn="tl">
                  <a:srgbClr val="FFFFFF"/>
                </a:outerShdw>
              </a:effectLst>
            </a:endParaRPr>
          </a:p>
        </p:txBody>
      </p:sp>
      <p:sp>
        <p:nvSpPr>
          <p:cNvPr id="135174" name="Text Box 6"/>
          <p:cNvSpPr txBox="1">
            <a:spLocks noChangeArrowheads="1"/>
          </p:cNvSpPr>
          <p:nvPr/>
        </p:nvSpPr>
        <p:spPr bwMode="auto">
          <a:xfrm>
            <a:off x="990600" y="1447800"/>
            <a:ext cx="6934200" cy="400110"/>
          </a:xfrm>
          <a:prstGeom prst="rect">
            <a:avLst/>
          </a:prstGeom>
          <a:noFill/>
          <a:ln w="9525">
            <a:noFill/>
            <a:miter lim="800000"/>
            <a:headEnd/>
            <a:tailEnd/>
          </a:ln>
          <a:effectLst/>
        </p:spPr>
        <p:txBody>
          <a:bodyPr wrap="square">
            <a:spAutoFit/>
          </a:bodyPr>
          <a:lstStyle/>
          <a:p>
            <a:pPr>
              <a:spcBef>
                <a:spcPct val="50000"/>
              </a:spcBef>
              <a:defRPr/>
            </a:pPr>
            <a:r>
              <a:rPr lang="en-US" dirty="0" err="1">
                <a:effectLst>
                  <a:outerShdw blurRad="38100" dist="38100" dir="2700000" algn="tl">
                    <a:srgbClr val="FFFFFF"/>
                  </a:outerShdw>
                </a:effectLst>
              </a:rPr>
              <a:t>Antares</a:t>
            </a:r>
            <a:r>
              <a:rPr lang="en-US" dirty="0">
                <a:effectLst>
                  <a:outerShdw blurRad="38100" dist="38100" dir="2700000" algn="tl">
                    <a:srgbClr val="FFFFFF"/>
                  </a:outerShdw>
                </a:effectLst>
              </a:rPr>
              <a:t> is 550 light years away.  15</a:t>
            </a:r>
            <a:r>
              <a:rPr lang="en-US" baseline="30000" dirty="0">
                <a:effectLst>
                  <a:outerShdw blurRad="38100" dist="38100" dir="2700000" algn="tl">
                    <a:srgbClr val="FFFFFF"/>
                  </a:outerShdw>
                </a:effectLst>
              </a:rPr>
              <a:t>th</a:t>
            </a:r>
            <a:r>
              <a:rPr lang="en-US" dirty="0">
                <a:effectLst>
                  <a:outerShdw blurRad="38100" dist="38100" dir="2700000" algn="tl">
                    <a:srgbClr val="FFFFFF"/>
                  </a:outerShdw>
                </a:effectLst>
              </a:rPr>
              <a:t> brightest star in the sky.</a:t>
            </a:r>
          </a:p>
        </p:txBody>
      </p:sp>
      <p:sp>
        <p:nvSpPr>
          <p:cNvPr id="5" name="Title 4"/>
          <p:cNvSpPr>
            <a:spLocks noGrp="1"/>
          </p:cNvSpPr>
          <p:nvPr>
            <p:ph type="title"/>
          </p:nvPr>
        </p:nvSpPr>
        <p:spPr>
          <a:xfrm>
            <a:off x="457200" y="1"/>
            <a:ext cx="8229600" cy="838200"/>
          </a:xfrm>
        </p:spPr>
        <p:txBody>
          <a:bodyPr/>
          <a:lstStyle/>
          <a:p>
            <a:r>
              <a:rPr lang="en-US" sz="3200" b="1" dirty="0">
                <a:solidFill>
                  <a:schemeClr val="tx1"/>
                </a:solidFill>
                <a:effectLst/>
              </a:rPr>
              <a:t>Now our Sun versus other stars</a:t>
            </a:r>
          </a:p>
        </p:txBody>
      </p:sp>
    </p:spTree>
  </p:cSld>
  <p:clrMapOvr>
    <a:masterClrMapping/>
  </p:clrMapOvr>
  <p:transition advClick="0" advTm="500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red_giant_antares_arcturus_591-300x300.png"/>
          <p:cNvPicPr>
            <a:picLocks noChangeAspect="1"/>
          </p:cNvPicPr>
          <p:nvPr/>
        </p:nvPicPr>
        <p:blipFill>
          <a:blip r:embed="rId2" cstate="print"/>
          <a:stretch>
            <a:fillRect/>
          </a:stretch>
        </p:blipFill>
        <p:spPr>
          <a:xfrm>
            <a:off x="2667000" y="228600"/>
            <a:ext cx="6324600" cy="6324600"/>
          </a:xfrm>
          <a:prstGeom prst="rect">
            <a:avLst/>
          </a:prstGeom>
        </p:spPr>
      </p:pic>
      <p:sp>
        <p:nvSpPr>
          <p:cNvPr id="3" name="TextBox 2"/>
          <p:cNvSpPr txBox="1"/>
          <p:nvPr/>
        </p:nvSpPr>
        <p:spPr>
          <a:xfrm>
            <a:off x="0" y="2895600"/>
            <a:ext cx="2590800" cy="2554545"/>
          </a:xfrm>
          <a:prstGeom prst="rect">
            <a:avLst/>
          </a:prstGeom>
          <a:noFill/>
        </p:spPr>
        <p:txBody>
          <a:bodyPr wrap="square" rtlCol="0">
            <a:spAutoFit/>
          </a:bodyPr>
          <a:lstStyle/>
          <a:p>
            <a:r>
              <a:rPr lang="en-US" dirty="0" err="1">
                <a:solidFill>
                  <a:schemeClr val="tx1"/>
                </a:solidFill>
                <a:latin typeface="Calibri" pitchFamily="34" charset="0"/>
                <a:cs typeface="Calibri" pitchFamily="34" charset="0"/>
              </a:rPr>
              <a:t>Antares</a:t>
            </a:r>
            <a:r>
              <a:rPr lang="en-US" dirty="0">
                <a:solidFill>
                  <a:schemeClr val="tx1"/>
                </a:solidFill>
                <a:latin typeface="Calibri" pitchFamily="34" charset="0"/>
                <a:cs typeface="Calibri" pitchFamily="34" charset="0"/>
              </a:rPr>
              <a:t>, brightest Star in Scorpio, puts out 60,000 times the energy of our sun.  </a:t>
            </a:r>
            <a:r>
              <a:rPr lang="en-US" dirty="0" err="1">
                <a:solidFill>
                  <a:schemeClr val="tx1"/>
                </a:solidFill>
                <a:latin typeface="Calibri" pitchFamily="34" charset="0"/>
                <a:cs typeface="Calibri" pitchFamily="34" charset="0"/>
              </a:rPr>
              <a:t>Antares</a:t>
            </a:r>
            <a:r>
              <a:rPr lang="en-US" dirty="0">
                <a:solidFill>
                  <a:schemeClr val="tx1"/>
                </a:solidFill>
                <a:latin typeface="Calibri" pitchFamily="34" charset="0"/>
                <a:cs typeface="Calibri" pitchFamily="34" charset="0"/>
              </a:rPr>
              <a:t> is 17 more massive  with a radius 883 times greater than our sun </a:t>
            </a:r>
          </a:p>
        </p:txBody>
      </p:sp>
      <p:sp>
        <p:nvSpPr>
          <p:cNvPr id="4" name="TextBox 3"/>
          <p:cNvSpPr txBox="1"/>
          <p:nvPr/>
        </p:nvSpPr>
        <p:spPr>
          <a:xfrm>
            <a:off x="0" y="381000"/>
            <a:ext cx="2362200" cy="2246769"/>
          </a:xfrm>
          <a:prstGeom prst="rect">
            <a:avLst/>
          </a:prstGeom>
          <a:noFill/>
        </p:spPr>
        <p:txBody>
          <a:bodyPr wrap="square" rtlCol="0">
            <a:spAutoFit/>
          </a:bodyPr>
          <a:lstStyle/>
          <a:p>
            <a:r>
              <a:rPr lang="en-US" sz="2800" dirty="0">
                <a:solidFill>
                  <a:schemeClr val="tx1"/>
                </a:solidFill>
                <a:latin typeface="+mj-lt"/>
              </a:rPr>
              <a:t>How Big is </a:t>
            </a:r>
            <a:r>
              <a:rPr lang="en-US" sz="2800" dirty="0" err="1">
                <a:solidFill>
                  <a:schemeClr val="tx1"/>
                </a:solidFill>
                <a:latin typeface="+mj-lt"/>
              </a:rPr>
              <a:t>Antares</a:t>
            </a:r>
            <a:r>
              <a:rPr lang="en-US" sz="2800" dirty="0">
                <a:solidFill>
                  <a:schemeClr val="tx1"/>
                </a:solidFill>
                <a:latin typeface="+mj-lt"/>
              </a:rPr>
              <a:t>  versus our Solar System?</a:t>
            </a:r>
          </a:p>
        </p:txBody>
      </p:sp>
    </p:spTree>
  </p:cSld>
  <p:clrMapOvr>
    <a:masterClrMapping/>
  </p:clrMapOvr>
  <p:transition advClick="0" advTm="500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uY Scuti.png"/>
          <p:cNvPicPr>
            <a:picLocks noChangeAspect="1"/>
          </p:cNvPicPr>
          <p:nvPr/>
        </p:nvPicPr>
        <p:blipFill>
          <a:blip r:embed="rId2" cstate="print"/>
          <a:stretch>
            <a:fillRect/>
          </a:stretch>
        </p:blipFill>
        <p:spPr>
          <a:xfrm>
            <a:off x="2935361" y="0"/>
            <a:ext cx="6208639" cy="6858000"/>
          </a:xfrm>
          <a:prstGeom prst="rect">
            <a:avLst/>
          </a:prstGeom>
        </p:spPr>
      </p:pic>
      <p:sp>
        <p:nvSpPr>
          <p:cNvPr id="3" name="TextBox 2"/>
          <p:cNvSpPr txBox="1"/>
          <p:nvPr/>
        </p:nvSpPr>
        <p:spPr>
          <a:xfrm>
            <a:off x="0" y="685800"/>
            <a:ext cx="2971800" cy="4893647"/>
          </a:xfrm>
          <a:prstGeom prst="rect">
            <a:avLst/>
          </a:prstGeom>
          <a:noFill/>
        </p:spPr>
        <p:txBody>
          <a:bodyPr wrap="square" rtlCol="0">
            <a:spAutoFit/>
          </a:bodyPr>
          <a:lstStyle/>
          <a:p>
            <a:r>
              <a:rPr lang="en-US" sz="2400" dirty="0">
                <a:solidFill>
                  <a:schemeClr val="tx1"/>
                </a:solidFill>
                <a:latin typeface="Calibri" pitchFamily="34" charset="0"/>
                <a:cs typeface="Calibri" pitchFamily="34" charset="0"/>
              </a:rPr>
              <a:t>The largest  star found to date is 9000 LYs from Earth.  UY </a:t>
            </a:r>
            <a:r>
              <a:rPr lang="en-US" sz="2400" dirty="0" err="1">
                <a:solidFill>
                  <a:schemeClr val="tx1"/>
                </a:solidFill>
                <a:latin typeface="Calibri" pitchFamily="34" charset="0"/>
                <a:cs typeface="Calibri" pitchFamily="34" charset="0"/>
              </a:rPr>
              <a:t>Scuti</a:t>
            </a:r>
            <a:r>
              <a:rPr lang="en-US" sz="2400" dirty="0">
                <a:solidFill>
                  <a:schemeClr val="tx1"/>
                </a:solidFill>
                <a:latin typeface="Calibri" pitchFamily="34" charset="0"/>
                <a:cs typeface="Calibri" pitchFamily="34" charset="0"/>
              </a:rPr>
              <a:t> is 30 times more massive  and 1700 times  our  sun’s radius or 9 AU.    The surface of UY </a:t>
            </a:r>
            <a:r>
              <a:rPr lang="en-US" sz="2400" dirty="0" err="1">
                <a:solidFill>
                  <a:schemeClr val="tx1"/>
                </a:solidFill>
                <a:latin typeface="Calibri" pitchFamily="34" charset="0"/>
                <a:cs typeface="Calibri" pitchFamily="34" charset="0"/>
              </a:rPr>
              <a:t>Scuti</a:t>
            </a:r>
            <a:r>
              <a:rPr lang="en-US" sz="2400" dirty="0">
                <a:solidFill>
                  <a:schemeClr val="tx1"/>
                </a:solidFill>
                <a:latin typeface="Calibri" pitchFamily="34" charset="0"/>
                <a:cs typeface="Calibri" pitchFamily="34" charset="0"/>
              </a:rPr>
              <a:t> would extend almost to Saturn (9.5 AU) in our solar system.  Now that is a </a:t>
            </a:r>
          </a:p>
          <a:p>
            <a:r>
              <a:rPr lang="en-US" sz="2400" dirty="0">
                <a:solidFill>
                  <a:schemeClr val="tx1"/>
                </a:solidFill>
                <a:latin typeface="Calibri" pitchFamily="34" charset="0"/>
                <a:cs typeface="Calibri" pitchFamily="34" charset="0"/>
              </a:rPr>
              <a:t>BIG STAR!!!  </a:t>
            </a:r>
          </a:p>
        </p:txBody>
      </p:sp>
      <p:sp>
        <p:nvSpPr>
          <p:cNvPr id="5" name="TextBox 4"/>
          <p:cNvSpPr txBox="1"/>
          <p:nvPr/>
        </p:nvSpPr>
        <p:spPr>
          <a:xfrm>
            <a:off x="5181600" y="6019800"/>
            <a:ext cx="1828800" cy="584775"/>
          </a:xfrm>
          <a:prstGeom prst="rect">
            <a:avLst/>
          </a:prstGeom>
          <a:noFill/>
        </p:spPr>
        <p:txBody>
          <a:bodyPr wrap="square" rtlCol="0">
            <a:spAutoFit/>
          </a:bodyPr>
          <a:lstStyle/>
          <a:p>
            <a:r>
              <a:rPr lang="en-US" sz="1600" dirty="0"/>
              <a:t>Image credit:  Phillip Park</a:t>
            </a:r>
          </a:p>
        </p:txBody>
      </p:sp>
    </p:spTree>
  </p:cSld>
  <p:clrMapOvr>
    <a:masterClrMapping/>
  </p:clrMapOvr>
  <p:transition advClick="0" advTm="500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 descr="Mercury 2.jpg"/>
          <p:cNvPicPr>
            <a:picLocks noChangeAspect="1"/>
          </p:cNvPicPr>
          <p:nvPr/>
        </p:nvPicPr>
        <p:blipFill>
          <a:blip r:embed="rId2" cstate="print"/>
          <a:srcRect/>
          <a:stretch>
            <a:fillRect/>
          </a:stretch>
        </p:blipFill>
        <p:spPr bwMode="auto">
          <a:xfrm>
            <a:off x="0" y="1981200"/>
            <a:ext cx="4876800" cy="4876800"/>
          </a:xfrm>
          <a:prstGeom prst="rect">
            <a:avLst/>
          </a:prstGeom>
          <a:noFill/>
          <a:ln w="9525">
            <a:noFill/>
            <a:miter lim="800000"/>
            <a:headEnd/>
            <a:tailEnd/>
          </a:ln>
        </p:spPr>
      </p:pic>
      <p:pic>
        <p:nvPicPr>
          <p:cNvPr id="18435" name="Picture 2" descr="Mena on Mercury.jpg"/>
          <p:cNvPicPr>
            <a:picLocks noChangeAspect="1"/>
          </p:cNvPicPr>
          <p:nvPr/>
        </p:nvPicPr>
        <p:blipFill>
          <a:blip r:embed="rId3" cstate="print"/>
          <a:srcRect/>
          <a:stretch>
            <a:fillRect/>
          </a:stretch>
        </p:blipFill>
        <p:spPr bwMode="auto">
          <a:xfrm>
            <a:off x="4876800" y="2057400"/>
            <a:ext cx="3930650" cy="4114800"/>
          </a:xfrm>
          <a:prstGeom prst="rect">
            <a:avLst/>
          </a:prstGeom>
          <a:noFill/>
          <a:ln w="9525">
            <a:noFill/>
            <a:miter lim="800000"/>
            <a:headEnd/>
            <a:tailEnd/>
          </a:ln>
        </p:spPr>
      </p:pic>
      <p:sp>
        <p:nvSpPr>
          <p:cNvPr id="18436" name="TextBox 3"/>
          <p:cNvSpPr txBox="1">
            <a:spLocks noChangeArrowheads="1"/>
          </p:cNvSpPr>
          <p:nvPr/>
        </p:nvSpPr>
        <p:spPr bwMode="auto">
          <a:xfrm>
            <a:off x="5638800" y="6324600"/>
            <a:ext cx="2362200" cy="400050"/>
          </a:xfrm>
          <a:prstGeom prst="rect">
            <a:avLst/>
          </a:prstGeom>
          <a:noFill/>
          <a:ln w="9525">
            <a:noFill/>
            <a:miter lim="800000"/>
            <a:headEnd/>
            <a:tailEnd/>
          </a:ln>
        </p:spPr>
        <p:txBody>
          <a:bodyPr>
            <a:spAutoFit/>
          </a:bodyPr>
          <a:lstStyle/>
          <a:p>
            <a:r>
              <a:rPr lang="en-US"/>
              <a:t>Mena Crater</a:t>
            </a:r>
          </a:p>
        </p:txBody>
      </p:sp>
      <p:sp>
        <p:nvSpPr>
          <p:cNvPr id="18437" name="TextBox 4"/>
          <p:cNvSpPr txBox="1">
            <a:spLocks noChangeArrowheads="1"/>
          </p:cNvSpPr>
          <p:nvPr/>
        </p:nvSpPr>
        <p:spPr bwMode="auto">
          <a:xfrm>
            <a:off x="0" y="228600"/>
            <a:ext cx="9144000" cy="1815882"/>
          </a:xfrm>
          <a:prstGeom prst="rect">
            <a:avLst/>
          </a:prstGeom>
          <a:noFill/>
          <a:ln w="9525">
            <a:noFill/>
            <a:miter lim="800000"/>
            <a:headEnd/>
            <a:tailEnd/>
          </a:ln>
        </p:spPr>
        <p:txBody>
          <a:bodyPr wrap="square">
            <a:spAutoFit/>
          </a:bodyPr>
          <a:lstStyle/>
          <a:p>
            <a:r>
              <a:rPr lang="en-US" sz="2800" dirty="0">
                <a:solidFill>
                  <a:schemeClr val="tx1"/>
                </a:solidFill>
                <a:latin typeface="Calibri" pitchFamily="34" charset="0"/>
                <a:cs typeface="Calibri" pitchFamily="34" charset="0"/>
              </a:rPr>
              <a:t>Mercury orbits the sun every 88 days at 1/3 Earth’s distance to the sun.  Mercury rotates 3 times for every two orbits.  Mercury is exceptionally dense-5.4g/cm3-with a large iron core and small magnetic field about 1% of Earth’s</a:t>
            </a:r>
          </a:p>
        </p:txBody>
      </p:sp>
      <p:cxnSp>
        <p:nvCxnSpPr>
          <p:cNvPr id="7" name="Straight Arrow Connector 6"/>
          <p:cNvCxnSpPr/>
          <p:nvPr/>
        </p:nvCxnSpPr>
        <p:spPr bwMode="auto">
          <a:xfrm flipH="1">
            <a:off x="2667000" y="2819400"/>
            <a:ext cx="21336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advClick="0" advTm="500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1" descr="VenusAgainstStars-1.jpg"/>
          <p:cNvPicPr>
            <a:picLocks noChangeAspect="1"/>
          </p:cNvPicPr>
          <p:nvPr/>
        </p:nvPicPr>
        <p:blipFill>
          <a:blip r:embed="rId2" cstate="print"/>
          <a:srcRect/>
          <a:stretch>
            <a:fillRect/>
          </a:stretch>
        </p:blipFill>
        <p:spPr bwMode="auto">
          <a:xfrm>
            <a:off x="0" y="2895600"/>
            <a:ext cx="5029200" cy="3771900"/>
          </a:xfrm>
          <a:prstGeom prst="rect">
            <a:avLst/>
          </a:prstGeom>
          <a:noFill/>
          <a:ln w="9525">
            <a:noFill/>
            <a:miter lim="800000"/>
            <a:headEnd/>
            <a:tailEnd/>
          </a:ln>
        </p:spPr>
      </p:pic>
      <p:pic>
        <p:nvPicPr>
          <p:cNvPr id="19459" name="Picture 2" descr="Venus radar image.jpg"/>
          <p:cNvPicPr>
            <a:picLocks noChangeAspect="1"/>
          </p:cNvPicPr>
          <p:nvPr/>
        </p:nvPicPr>
        <p:blipFill>
          <a:blip r:embed="rId3" cstate="print"/>
          <a:srcRect/>
          <a:stretch>
            <a:fillRect/>
          </a:stretch>
        </p:blipFill>
        <p:spPr bwMode="auto">
          <a:xfrm>
            <a:off x="4953000" y="2895600"/>
            <a:ext cx="3810000" cy="3810000"/>
          </a:xfrm>
          <a:prstGeom prst="rect">
            <a:avLst/>
          </a:prstGeom>
          <a:noFill/>
          <a:ln w="9525">
            <a:noFill/>
            <a:miter lim="800000"/>
            <a:headEnd/>
            <a:tailEnd/>
          </a:ln>
        </p:spPr>
      </p:pic>
      <p:sp>
        <p:nvSpPr>
          <p:cNvPr id="19460" name="TextBox 3"/>
          <p:cNvSpPr txBox="1">
            <a:spLocks noChangeArrowheads="1"/>
          </p:cNvSpPr>
          <p:nvPr/>
        </p:nvSpPr>
        <p:spPr bwMode="auto">
          <a:xfrm>
            <a:off x="0" y="152400"/>
            <a:ext cx="9144000" cy="2308324"/>
          </a:xfrm>
          <a:prstGeom prst="rect">
            <a:avLst/>
          </a:prstGeom>
          <a:noFill/>
          <a:ln w="9525">
            <a:noFill/>
            <a:miter lim="800000"/>
            <a:headEnd/>
            <a:tailEnd/>
          </a:ln>
        </p:spPr>
        <p:txBody>
          <a:bodyPr wrap="square">
            <a:spAutoFit/>
          </a:bodyPr>
          <a:lstStyle/>
          <a:p>
            <a:r>
              <a:rPr lang="en-US" sz="2400" dirty="0">
                <a:solidFill>
                  <a:schemeClr val="tx1"/>
                </a:solidFill>
                <a:latin typeface="Calibri" pitchFamily="34" charset="0"/>
                <a:cs typeface="Calibri" pitchFamily="34" charset="0"/>
              </a:rPr>
              <a:t>Venus our second planet is Earth’s near twin in size and mass.</a:t>
            </a:r>
          </a:p>
          <a:p>
            <a:r>
              <a:rPr lang="en-US" sz="2400" dirty="0">
                <a:solidFill>
                  <a:schemeClr val="tx1"/>
                </a:solidFill>
                <a:latin typeface="Calibri" pitchFamily="34" charset="0"/>
                <a:cs typeface="Calibri" pitchFamily="34" charset="0"/>
              </a:rPr>
              <a:t>But Venus’ CO2 atmosphere is 92 times higher pressure than Earth and her 860 deg F surface temperature would melt lead.  Venus orbits in 225 days at ¾ Earth’s distance from the sun.  Venus’ unusual retrograde rotational period is 243 days. Venus’ thick sulphuric acid clouds obscure the surface.</a:t>
            </a:r>
          </a:p>
        </p:txBody>
      </p:sp>
      <p:sp>
        <p:nvSpPr>
          <p:cNvPr id="19461" name="TextBox 4"/>
          <p:cNvSpPr txBox="1">
            <a:spLocks noChangeArrowheads="1"/>
          </p:cNvSpPr>
          <p:nvPr/>
        </p:nvSpPr>
        <p:spPr bwMode="auto">
          <a:xfrm>
            <a:off x="5562600" y="2514600"/>
            <a:ext cx="2590800" cy="400110"/>
          </a:xfrm>
          <a:prstGeom prst="rect">
            <a:avLst/>
          </a:prstGeom>
          <a:noFill/>
          <a:ln w="9525">
            <a:noFill/>
            <a:miter lim="800000"/>
            <a:headEnd/>
            <a:tailEnd/>
          </a:ln>
        </p:spPr>
        <p:txBody>
          <a:bodyPr>
            <a:spAutoFit/>
          </a:bodyPr>
          <a:lstStyle/>
          <a:p>
            <a:r>
              <a:rPr lang="en-US" dirty="0">
                <a:solidFill>
                  <a:schemeClr val="tx1"/>
                </a:solidFill>
                <a:latin typeface="Calibri" pitchFamily="34" charset="0"/>
                <a:cs typeface="Calibri" pitchFamily="34" charset="0"/>
              </a:rPr>
              <a:t>Radar surface image</a:t>
            </a:r>
          </a:p>
        </p:txBody>
      </p:sp>
      <p:sp>
        <p:nvSpPr>
          <p:cNvPr id="6" name="TextBox 5"/>
          <p:cNvSpPr txBox="1"/>
          <p:nvPr/>
        </p:nvSpPr>
        <p:spPr>
          <a:xfrm>
            <a:off x="1219200" y="2438400"/>
            <a:ext cx="2286000" cy="400110"/>
          </a:xfrm>
          <a:prstGeom prst="rect">
            <a:avLst/>
          </a:prstGeom>
          <a:noFill/>
        </p:spPr>
        <p:txBody>
          <a:bodyPr wrap="square" rtlCol="0">
            <a:spAutoFit/>
          </a:bodyPr>
          <a:lstStyle/>
          <a:p>
            <a:r>
              <a:rPr lang="en-US" dirty="0">
                <a:solidFill>
                  <a:schemeClr val="tx1"/>
                </a:solidFill>
                <a:latin typeface="Calibri" pitchFamily="34" charset="0"/>
                <a:cs typeface="Calibri" pitchFamily="34" charset="0"/>
              </a:rPr>
              <a:t>Visible light image</a:t>
            </a:r>
          </a:p>
        </p:txBody>
      </p:sp>
    </p:spTree>
  </p:cSld>
  <p:clrMapOvr>
    <a:masterClrMapping/>
  </p:clrMapOvr>
  <p:transition advClick="0" advTm="500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Venus Surface image.jpg"/>
          <p:cNvPicPr>
            <a:picLocks noChangeAspect="1"/>
          </p:cNvPicPr>
          <p:nvPr/>
        </p:nvPicPr>
        <p:blipFill>
          <a:blip r:embed="rId2" cstate="print"/>
          <a:stretch>
            <a:fillRect/>
          </a:stretch>
        </p:blipFill>
        <p:spPr>
          <a:xfrm>
            <a:off x="838200" y="533400"/>
            <a:ext cx="7467600" cy="3098088"/>
          </a:xfrm>
          <a:prstGeom prst="rect">
            <a:avLst/>
          </a:prstGeom>
        </p:spPr>
      </p:pic>
      <p:sp>
        <p:nvSpPr>
          <p:cNvPr id="3" name="TextBox 2"/>
          <p:cNvSpPr txBox="1"/>
          <p:nvPr/>
        </p:nvSpPr>
        <p:spPr>
          <a:xfrm>
            <a:off x="0" y="0"/>
            <a:ext cx="9144000" cy="461665"/>
          </a:xfrm>
          <a:prstGeom prst="rect">
            <a:avLst/>
          </a:prstGeom>
          <a:noFill/>
        </p:spPr>
        <p:txBody>
          <a:bodyPr wrap="square" rtlCol="0">
            <a:spAutoFit/>
          </a:bodyPr>
          <a:lstStyle/>
          <a:p>
            <a:r>
              <a:rPr lang="en-US" sz="2400" dirty="0">
                <a:solidFill>
                  <a:schemeClr val="tx1"/>
                </a:solidFill>
                <a:latin typeface="Calibri" pitchFamily="34" charset="0"/>
                <a:cs typeface="Calibri" pitchFamily="34" charset="0"/>
              </a:rPr>
              <a:t>Venus surface taken by Russian </a:t>
            </a:r>
            <a:r>
              <a:rPr lang="en-US" sz="2400" dirty="0" err="1">
                <a:solidFill>
                  <a:schemeClr val="tx1"/>
                </a:solidFill>
                <a:latin typeface="Calibri" pitchFamily="34" charset="0"/>
                <a:cs typeface="Calibri" pitchFamily="34" charset="0"/>
              </a:rPr>
              <a:t>Venera</a:t>
            </a:r>
            <a:r>
              <a:rPr lang="en-US" sz="2400" dirty="0">
                <a:solidFill>
                  <a:schemeClr val="tx1"/>
                </a:solidFill>
                <a:latin typeface="Calibri" pitchFamily="34" charset="0"/>
                <a:cs typeface="Calibri" pitchFamily="34" charset="0"/>
              </a:rPr>
              <a:t> 13  landed March 3, 1982</a:t>
            </a:r>
          </a:p>
        </p:txBody>
      </p:sp>
      <p:pic>
        <p:nvPicPr>
          <p:cNvPr id="4" name="Picture 3" descr="venera13-right.jpg"/>
          <p:cNvPicPr>
            <a:picLocks noChangeAspect="1"/>
          </p:cNvPicPr>
          <p:nvPr/>
        </p:nvPicPr>
        <p:blipFill>
          <a:blip r:embed="rId3" cstate="print"/>
          <a:stretch>
            <a:fillRect/>
          </a:stretch>
        </p:blipFill>
        <p:spPr>
          <a:xfrm>
            <a:off x="838200" y="3775905"/>
            <a:ext cx="7425196" cy="3082095"/>
          </a:xfrm>
          <a:prstGeom prst="rect">
            <a:avLst/>
          </a:prstGeom>
        </p:spPr>
      </p:pic>
    </p:spTree>
  </p:cSld>
  <p:clrMapOvr>
    <a:masterClrMapping/>
  </p:clrMapOvr>
  <p:transition advClick="0" advTm="500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Venus Phases.jpg"/>
          <p:cNvPicPr>
            <a:picLocks noChangeAspect="1"/>
          </p:cNvPicPr>
          <p:nvPr/>
        </p:nvPicPr>
        <p:blipFill>
          <a:blip r:embed="rId2" cstate="print"/>
          <a:stretch>
            <a:fillRect/>
          </a:stretch>
        </p:blipFill>
        <p:spPr>
          <a:xfrm>
            <a:off x="990600" y="1320800"/>
            <a:ext cx="7366000" cy="5537200"/>
          </a:xfrm>
          <a:prstGeom prst="rect">
            <a:avLst/>
          </a:prstGeom>
        </p:spPr>
      </p:pic>
      <p:sp>
        <p:nvSpPr>
          <p:cNvPr id="3" name="TextBox 2"/>
          <p:cNvSpPr txBox="1"/>
          <p:nvPr/>
        </p:nvSpPr>
        <p:spPr>
          <a:xfrm>
            <a:off x="0" y="0"/>
            <a:ext cx="9144000" cy="1569660"/>
          </a:xfrm>
          <a:prstGeom prst="rect">
            <a:avLst/>
          </a:prstGeom>
          <a:noFill/>
        </p:spPr>
        <p:txBody>
          <a:bodyPr wrap="square" rtlCol="0">
            <a:spAutoFit/>
          </a:bodyPr>
          <a:lstStyle/>
          <a:p>
            <a:r>
              <a:rPr lang="en-US" sz="2400" dirty="0">
                <a:solidFill>
                  <a:schemeClr val="tx1"/>
                </a:solidFill>
                <a:latin typeface="Calibri" pitchFamily="34" charset="0"/>
                <a:cs typeface="Calibri" pitchFamily="34" charset="0"/>
              </a:rPr>
              <a:t>Venus exhibits “phases” like our moon as it orbits the sun inside Earth’s orbit.   Venus reaches maximum brightness 36 days prior to inferior conjunction at magnitude -4.9.   That is 25 times brighter than the brightest star Sirius.</a:t>
            </a:r>
          </a:p>
        </p:txBody>
      </p:sp>
      <p:sp>
        <p:nvSpPr>
          <p:cNvPr id="4" name="TextBox 3"/>
          <p:cNvSpPr txBox="1"/>
          <p:nvPr/>
        </p:nvSpPr>
        <p:spPr>
          <a:xfrm>
            <a:off x="3429000" y="2438400"/>
            <a:ext cx="2514600" cy="369332"/>
          </a:xfrm>
          <a:prstGeom prst="rect">
            <a:avLst/>
          </a:prstGeom>
          <a:noFill/>
        </p:spPr>
        <p:txBody>
          <a:bodyPr wrap="square" rtlCol="0">
            <a:spAutoFit/>
          </a:bodyPr>
          <a:lstStyle/>
          <a:p>
            <a:r>
              <a:rPr lang="en-US" sz="1800" dirty="0"/>
              <a:t>Superior Conjunction</a:t>
            </a:r>
          </a:p>
        </p:txBody>
      </p:sp>
      <p:sp>
        <p:nvSpPr>
          <p:cNvPr id="5" name="TextBox 4"/>
          <p:cNvSpPr txBox="1"/>
          <p:nvPr/>
        </p:nvSpPr>
        <p:spPr>
          <a:xfrm>
            <a:off x="3581400" y="3810000"/>
            <a:ext cx="2286000" cy="369332"/>
          </a:xfrm>
          <a:prstGeom prst="rect">
            <a:avLst/>
          </a:prstGeom>
          <a:noFill/>
        </p:spPr>
        <p:txBody>
          <a:bodyPr wrap="square" rtlCol="0">
            <a:spAutoFit/>
          </a:bodyPr>
          <a:lstStyle/>
          <a:p>
            <a:r>
              <a:rPr lang="en-US" sz="1800" dirty="0"/>
              <a:t>Inferior Conjunction</a:t>
            </a:r>
          </a:p>
        </p:txBody>
      </p:sp>
    </p:spTree>
  </p:cSld>
  <p:clrMapOvr>
    <a:masterClrMapping/>
  </p:clrMapOvr>
  <p:transition advClick="0" advTm="500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0" y="117693"/>
            <a:ext cx="3429000" cy="6740307"/>
          </a:xfrm>
          <a:prstGeom prst="rect">
            <a:avLst/>
          </a:prstGeom>
          <a:noFill/>
          <a:ln w="9525">
            <a:noFill/>
            <a:miter lim="800000"/>
            <a:headEnd/>
            <a:tailEnd/>
          </a:ln>
        </p:spPr>
        <p:txBody>
          <a:bodyPr wrap="square">
            <a:spAutoFit/>
          </a:bodyPr>
          <a:lstStyle/>
          <a:p>
            <a:r>
              <a:rPr lang="en-US" sz="2400" dirty="0">
                <a:solidFill>
                  <a:schemeClr val="tx1"/>
                </a:solidFill>
                <a:latin typeface="Calibri" pitchFamily="34" charset="0"/>
                <a:cs typeface="Calibri" pitchFamily="34" charset="0"/>
              </a:rPr>
              <a:t>Earth is  largest (</a:t>
            </a:r>
            <a:r>
              <a:rPr lang="en-US" sz="2400" dirty="0" err="1">
                <a:solidFill>
                  <a:schemeClr val="tx1"/>
                </a:solidFill>
                <a:latin typeface="Calibri" pitchFamily="34" charset="0"/>
                <a:cs typeface="Calibri" pitchFamily="34" charset="0"/>
              </a:rPr>
              <a:t>dia</a:t>
            </a:r>
            <a:r>
              <a:rPr lang="en-US" sz="2400" dirty="0">
                <a:solidFill>
                  <a:schemeClr val="tx1"/>
                </a:solidFill>
                <a:latin typeface="Calibri" pitchFamily="34" charset="0"/>
                <a:cs typeface="Calibri" pitchFamily="34" charset="0"/>
              </a:rPr>
              <a:t> 12742 km/7900 mi)  of the four terrestrial planets orbiting the Sun every 365.26 days at a speed of 29.78 km/s or 66,469 mph at a distance of 93 million miles or 1 Astronomical Unit AU.   Earth’s axis is tilted 23.5 deg causing our seasons.  Our atmosphere is 78% N2 and 21% O2 with a surface temperature (average 14 C or 57 F)  that allows liquid water.  Earth is believed to be 4.54 </a:t>
            </a:r>
            <a:r>
              <a:rPr lang="en-US" sz="2400" dirty="0" err="1">
                <a:solidFill>
                  <a:schemeClr val="tx1"/>
                </a:solidFill>
                <a:latin typeface="Calibri" pitchFamily="34" charset="0"/>
                <a:cs typeface="Calibri" pitchFamily="34" charset="0"/>
              </a:rPr>
              <a:t>BYrs</a:t>
            </a:r>
            <a:r>
              <a:rPr lang="en-US" sz="2400" dirty="0">
                <a:solidFill>
                  <a:schemeClr val="tx1"/>
                </a:solidFill>
                <a:latin typeface="Calibri" pitchFamily="34" charset="0"/>
                <a:cs typeface="Calibri" pitchFamily="34" charset="0"/>
              </a:rPr>
              <a:t> old. </a:t>
            </a:r>
          </a:p>
        </p:txBody>
      </p:sp>
      <p:pic>
        <p:nvPicPr>
          <p:cNvPr id="20483" name="Picture 3" descr="599px-The_Earth_seen_from_Apollo_17.jpg"/>
          <p:cNvPicPr>
            <a:picLocks noChangeAspect="1"/>
          </p:cNvPicPr>
          <p:nvPr/>
        </p:nvPicPr>
        <p:blipFill>
          <a:blip r:embed="rId2" cstate="print"/>
          <a:srcRect/>
          <a:stretch>
            <a:fillRect/>
          </a:stretch>
        </p:blipFill>
        <p:spPr bwMode="auto">
          <a:xfrm>
            <a:off x="3198813" y="228600"/>
            <a:ext cx="5945187" cy="5945188"/>
          </a:xfrm>
          <a:prstGeom prst="rect">
            <a:avLst/>
          </a:prstGeom>
          <a:noFill/>
          <a:ln w="9525">
            <a:noFill/>
            <a:miter lim="800000"/>
            <a:headEnd/>
            <a:tailEnd/>
          </a:ln>
        </p:spPr>
      </p:pic>
    </p:spTree>
  </p:cSld>
  <p:clrMapOvr>
    <a:masterClrMapping/>
  </p:clrMapOvr>
  <p:transition advClick="0" advTm="500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rescession_north_celestial_pole_430.jpg"/>
          <p:cNvPicPr>
            <a:picLocks noChangeAspect="1"/>
          </p:cNvPicPr>
          <p:nvPr/>
        </p:nvPicPr>
        <p:blipFill>
          <a:blip r:embed="rId2" cstate="print"/>
          <a:stretch>
            <a:fillRect/>
          </a:stretch>
        </p:blipFill>
        <p:spPr>
          <a:xfrm>
            <a:off x="2287238" y="0"/>
            <a:ext cx="6856762" cy="6872708"/>
          </a:xfrm>
          <a:prstGeom prst="rect">
            <a:avLst/>
          </a:prstGeom>
        </p:spPr>
      </p:pic>
      <p:sp>
        <p:nvSpPr>
          <p:cNvPr id="3" name="TextBox 2"/>
          <p:cNvSpPr txBox="1"/>
          <p:nvPr/>
        </p:nvSpPr>
        <p:spPr>
          <a:xfrm>
            <a:off x="0" y="381000"/>
            <a:ext cx="2438400" cy="6124754"/>
          </a:xfrm>
          <a:prstGeom prst="rect">
            <a:avLst/>
          </a:prstGeom>
          <a:noFill/>
        </p:spPr>
        <p:txBody>
          <a:bodyPr wrap="square" rtlCol="0">
            <a:spAutoFit/>
          </a:bodyPr>
          <a:lstStyle/>
          <a:p>
            <a:r>
              <a:rPr lang="en-US" sz="3200" dirty="0">
                <a:solidFill>
                  <a:schemeClr val="tx1"/>
                </a:solidFill>
                <a:latin typeface="Calibri" pitchFamily="34" charset="0"/>
                <a:cs typeface="Calibri" pitchFamily="34" charset="0"/>
              </a:rPr>
              <a:t>Earth’s rotation axis wobbles like a top.</a:t>
            </a:r>
          </a:p>
          <a:p>
            <a:pPr algn="l"/>
            <a:endParaRPr lang="en-US" sz="2400" dirty="0">
              <a:solidFill>
                <a:schemeClr val="tx1"/>
              </a:solidFill>
              <a:latin typeface="Calibri" pitchFamily="34" charset="0"/>
              <a:cs typeface="Calibri" pitchFamily="34" charset="0"/>
            </a:endParaRPr>
          </a:p>
          <a:p>
            <a:pPr algn="l"/>
            <a:r>
              <a:rPr lang="en-US" sz="2400" dirty="0">
                <a:solidFill>
                  <a:schemeClr val="tx1"/>
                </a:solidFill>
                <a:latin typeface="Calibri" pitchFamily="34" charset="0"/>
                <a:cs typeface="Calibri" pitchFamily="34" charset="0"/>
              </a:rPr>
              <a:t>The 26,000-year precession cycle causes the north celestial pole to move counter-clockwise in front of the backdrop of stars at about one degree every 72 years.  </a:t>
            </a:r>
          </a:p>
        </p:txBody>
      </p:sp>
    </p:spTree>
  </p:cSld>
  <p:clrMapOvr>
    <a:masterClrMapping/>
  </p:clrMapOvr>
  <p:transition advClick="0" advTm="500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4" descr="Moon"/>
          <p:cNvPicPr>
            <a:picLocks noChangeAspect="1" noChangeArrowheads="1"/>
          </p:cNvPicPr>
          <p:nvPr/>
        </p:nvPicPr>
        <p:blipFill>
          <a:blip r:embed="rId2" cstate="print"/>
          <a:srcRect/>
          <a:stretch>
            <a:fillRect/>
          </a:stretch>
        </p:blipFill>
        <p:spPr bwMode="auto">
          <a:xfrm>
            <a:off x="3276600" y="609600"/>
            <a:ext cx="5715000" cy="5780088"/>
          </a:xfrm>
          <a:prstGeom prst="rect">
            <a:avLst/>
          </a:prstGeom>
          <a:noFill/>
          <a:ln w="9525">
            <a:noFill/>
            <a:miter lim="800000"/>
            <a:headEnd/>
            <a:tailEnd/>
          </a:ln>
        </p:spPr>
      </p:pic>
      <p:sp>
        <p:nvSpPr>
          <p:cNvPr id="21507" name="TextBox 4"/>
          <p:cNvSpPr txBox="1">
            <a:spLocks noChangeArrowheads="1"/>
          </p:cNvSpPr>
          <p:nvPr/>
        </p:nvSpPr>
        <p:spPr bwMode="auto">
          <a:xfrm>
            <a:off x="0" y="533400"/>
            <a:ext cx="3276600" cy="5940088"/>
          </a:xfrm>
          <a:prstGeom prst="rect">
            <a:avLst/>
          </a:prstGeom>
          <a:noFill/>
          <a:ln w="9525">
            <a:noFill/>
            <a:miter lim="800000"/>
            <a:headEnd/>
            <a:tailEnd/>
          </a:ln>
        </p:spPr>
        <p:txBody>
          <a:bodyPr>
            <a:spAutoFit/>
          </a:bodyPr>
          <a:lstStyle/>
          <a:p>
            <a:r>
              <a:rPr lang="en-US" dirty="0">
                <a:solidFill>
                  <a:schemeClr val="tx1"/>
                </a:solidFill>
                <a:latin typeface="Calibri" pitchFamily="34" charset="0"/>
                <a:cs typeface="Calibri" pitchFamily="34" charset="0"/>
              </a:rPr>
              <a:t>Our Moon  is ¼ the Earth’s diameter (3474 km/2154 mi) , 1/81 Earth’s mass, and orbits Earth every 29.53 days at an average distance of 238,400 miles.  Our moon is believed to have formed 4.52 billion years ago after a Mars sized object  (</a:t>
            </a:r>
            <a:r>
              <a:rPr lang="en-US" dirty="0" err="1">
                <a:solidFill>
                  <a:schemeClr val="tx1"/>
                </a:solidFill>
                <a:latin typeface="Calibri" pitchFamily="34" charset="0"/>
                <a:cs typeface="Calibri" pitchFamily="34" charset="0"/>
              </a:rPr>
              <a:t>Theia</a:t>
            </a:r>
            <a:r>
              <a:rPr lang="en-US" dirty="0">
                <a:solidFill>
                  <a:schemeClr val="tx1"/>
                </a:solidFill>
                <a:latin typeface="Calibri" pitchFamily="34" charset="0"/>
                <a:cs typeface="Calibri" pitchFamily="34" charset="0"/>
              </a:rPr>
              <a:t>) struck the Earth a glancing blow  exploding huge  amounts of Earth’s crust into orbit forming the Moon.</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   Gravitational  interaction of the Moon with Earth causes  ocean tides, stabilizes  our axial tilt, and  gradually slows Earth’s rotation.  </a:t>
            </a:r>
          </a:p>
        </p:txBody>
      </p:sp>
    </p:spTree>
  </p:cSld>
  <p:clrMapOvr>
    <a:masterClrMapping/>
  </p:clrMapOvr>
  <p:transition advClick="0" advTm="5000"/>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 descr="Milky Way Galaxy seen from outside.jpg"/>
          <p:cNvPicPr>
            <a:picLocks noChangeAspect="1"/>
          </p:cNvPicPr>
          <p:nvPr/>
        </p:nvPicPr>
        <p:blipFill>
          <a:blip r:embed="rId2" cstate="print"/>
          <a:srcRect/>
          <a:stretch>
            <a:fillRect/>
          </a:stretch>
        </p:blipFill>
        <p:spPr bwMode="auto">
          <a:xfrm>
            <a:off x="2286000" y="0"/>
            <a:ext cx="6858000" cy="6858000"/>
          </a:xfrm>
          <a:prstGeom prst="rect">
            <a:avLst/>
          </a:prstGeom>
          <a:noFill/>
          <a:ln w="9525">
            <a:noFill/>
            <a:miter lim="800000"/>
            <a:headEnd/>
            <a:tailEnd/>
          </a:ln>
        </p:spPr>
      </p:pic>
      <p:sp>
        <p:nvSpPr>
          <p:cNvPr id="11267" name="TextBox 2"/>
          <p:cNvSpPr txBox="1">
            <a:spLocks noChangeArrowheads="1"/>
          </p:cNvSpPr>
          <p:nvPr/>
        </p:nvSpPr>
        <p:spPr bwMode="auto">
          <a:xfrm>
            <a:off x="0" y="1295400"/>
            <a:ext cx="2362200" cy="3539430"/>
          </a:xfrm>
          <a:prstGeom prst="rect">
            <a:avLst/>
          </a:prstGeom>
          <a:noFill/>
          <a:ln w="9525">
            <a:noFill/>
            <a:miter lim="800000"/>
            <a:headEnd/>
            <a:tailEnd/>
          </a:ln>
        </p:spPr>
        <p:txBody>
          <a:bodyPr>
            <a:spAutoFit/>
          </a:bodyPr>
          <a:lstStyle/>
          <a:p>
            <a:r>
              <a:rPr lang="en-US" sz="3200" dirty="0">
                <a:solidFill>
                  <a:schemeClr val="tx1"/>
                </a:solidFill>
                <a:latin typeface="Calibri" pitchFamily="34" charset="0"/>
                <a:cs typeface="Calibri" pitchFamily="34" charset="0"/>
              </a:rPr>
              <a:t>How  our Milky Way Galaxy might look to an outside observer</a:t>
            </a:r>
          </a:p>
        </p:txBody>
      </p:sp>
    </p:spTree>
  </p:cSld>
  <p:clrMapOvr>
    <a:masterClrMapping/>
  </p:clrMapOvr>
  <p:transition advClick="0" advTm="5000"/>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erigee-apogee-brian-koberlein-e1443384711895.png"/>
          <p:cNvPicPr>
            <a:picLocks noChangeAspect="1"/>
          </p:cNvPicPr>
          <p:nvPr/>
        </p:nvPicPr>
        <p:blipFill>
          <a:blip r:embed="rId2" cstate="print"/>
          <a:stretch>
            <a:fillRect/>
          </a:stretch>
        </p:blipFill>
        <p:spPr>
          <a:xfrm>
            <a:off x="2286000" y="0"/>
            <a:ext cx="6858000" cy="6858000"/>
          </a:xfrm>
          <a:prstGeom prst="rect">
            <a:avLst/>
          </a:prstGeom>
        </p:spPr>
      </p:pic>
      <p:sp>
        <p:nvSpPr>
          <p:cNvPr id="3" name="TextBox 2"/>
          <p:cNvSpPr txBox="1"/>
          <p:nvPr/>
        </p:nvSpPr>
        <p:spPr>
          <a:xfrm>
            <a:off x="0" y="152400"/>
            <a:ext cx="2667000" cy="6247864"/>
          </a:xfrm>
          <a:prstGeom prst="rect">
            <a:avLst/>
          </a:prstGeom>
          <a:noFill/>
        </p:spPr>
        <p:txBody>
          <a:bodyPr wrap="square" rtlCol="0">
            <a:spAutoFit/>
          </a:bodyPr>
          <a:lstStyle/>
          <a:p>
            <a:r>
              <a:rPr lang="en-US" dirty="0">
                <a:solidFill>
                  <a:schemeClr val="tx1"/>
                </a:solidFill>
                <a:latin typeface="Calibri" pitchFamily="34" charset="0"/>
                <a:cs typeface="Calibri" pitchFamily="34" charset="0"/>
              </a:rPr>
              <a:t>The Moon’s orbit is an ellipse, not a circle.  </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A super moon occurs when the moon is closed to Earth at perigee 221,958 miles or 357,207 km.</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The smallest apparent diameter of the moon occurs when the moon is farthest from Earth at apogee  252,651 miles or 406,603 km</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The average orbital distance of the moon is 238,855 miles or 384,400 km</a:t>
            </a:r>
          </a:p>
        </p:txBody>
      </p:sp>
      <p:sp>
        <p:nvSpPr>
          <p:cNvPr id="4" name="TextBox 3"/>
          <p:cNvSpPr txBox="1"/>
          <p:nvPr/>
        </p:nvSpPr>
        <p:spPr>
          <a:xfrm>
            <a:off x="6629400" y="152400"/>
            <a:ext cx="2286000" cy="646331"/>
          </a:xfrm>
          <a:prstGeom prst="rect">
            <a:avLst/>
          </a:prstGeom>
          <a:noFill/>
        </p:spPr>
        <p:txBody>
          <a:bodyPr wrap="square" rtlCol="0">
            <a:spAutoFit/>
          </a:bodyPr>
          <a:lstStyle/>
          <a:p>
            <a:r>
              <a:rPr lang="en-US" sz="1800" b="0" dirty="0">
                <a:solidFill>
                  <a:schemeClr val="tx1"/>
                </a:solidFill>
                <a:latin typeface="Calibri" pitchFamily="34" charset="0"/>
                <a:cs typeface="Calibri" pitchFamily="34" charset="0"/>
              </a:rPr>
              <a:t>diagram credit:</a:t>
            </a:r>
          </a:p>
          <a:p>
            <a:r>
              <a:rPr lang="en-US" sz="1800" b="0" dirty="0">
                <a:solidFill>
                  <a:schemeClr val="tx1"/>
                </a:solidFill>
                <a:latin typeface="Calibri" pitchFamily="34" charset="0"/>
                <a:cs typeface="Calibri" pitchFamily="34" charset="0"/>
              </a:rPr>
              <a:t>Brian </a:t>
            </a:r>
            <a:r>
              <a:rPr lang="en-US" sz="1800" b="0" dirty="0" err="1">
                <a:solidFill>
                  <a:schemeClr val="tx1"/>
                </a:solidFill>
                <a:latin typeface="Calibri" pitchFamily="34" charset="0"/>
                <a:cs typeface="Calibri" pitchFamily="34" charset="0"/>
              </a:rPr>
              <a:t>Koberlein</a:t>
            </a:r>
            <a:endParaRPr lang="en-US" sz="1800" b="0" dirty="0">
              <a:solidFill>
                <a:schemeClr val="tx1"/>
              </a:solidFill>
              <a:latin typeface="Calibri" pitchFamily="34" charset="0"/>
              <a:cs typeface="Calibri" pitchFamily="34" charset="0"/>
            </a:endParaRPr>
          </a:p>
        </p:txBody>
      </p:sp>
    </p:spTree>
  </p:cSld>
  <p:clrMapOvr>
    <a:masterClrMapping/>
  </p:clrMapOvr>
  <p:transition advClick="0" advTm="500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unar-perigee-lunar-apogee.jpg"/>
          <p:cNvPicPr>
            <a:picLocks noChangeAspect="1"/>
          </p:cNvPicPr>
          <p:nvPr/>
        </p:nvPicPr>
        <p:blipFill>
          <a:blip r:embed="rId2" cstate="print"/>
          <a:stretch>
            <a:fillRect/>
          </a:stretch>
        </p:blipFill>
        <p:spPr>
          <a:xfrm>
            <a:off x="0" y="1308538"/>
            <a:ext cx="9144000" cy="5549462"/>
          </a:xfrm>
          <a:prstGeom prst="rect">
            <a:avLst/>
          </a:prstGeom>
        </p:spPr>
      </p:pic>
      <p:sp>
        <p:nvSpPr>
          <p:cNvPr id="3" name="TextBox 2"/>
          <p:cNvSpPr txBox="1"/>
          <p:nvPr/>
        </p:nvSpPr>
        <p:spPr>
          <a:xfrm>
            <a:off x="381000" y="0"/>
            <a:ext cx="8763000" cy="1077218"/>
          </a:xfrm>
          <a:prstGeom prst="rect">
            <a:avLst/>
          </a:prstGeom>
          <a:noFill/>
        </p:spPr>
        <p:txBody>
          <a:bodyPr wrap="square" rtlCol="0">
            <a:spAutoFit/>
          </a:bodyPr>
          <a:lstStyle/>
          <a:p>
            <a:r>
              <a:rPr lang="en-US" sz="3200" dirty="0">
                <a:solidFill>
                  <a:schemeClr val="tx1"/>
                </a:solidFill>
                <a:latin typeface="Calibri" pitchFamily="34" charset="0"/>
                <a:cs typeface="Calibri" pitchFamily="34" charset="0"/>
              </a:rPr>
              <a:t> apparent diameter of the moon at perigee—</a:t>
            </a:r>
            <a:r>
              <a:rPr lang="en-US" sz="3200" dirty="0" err="1">
                <a:solidFill>
                  <a:schemeClr val="tx1"/>
                </a:solidFill>
                <a:latin typeface="Calibri" pitchFamily="34" charset="0"/>
                <a:cs typeface="Calibri" pitchFamily="34" charset="0"/>
              </a:rPr>
              <a:t>Supermoon</a:t>
            </a:r>
            <a:r>
              <a:rPr lang="en-US" sz="3200" dirty="0">
                <a:solidFill>
                  <a:schemeClr val="tx1"/>
                </a:solidFill>
                <a:latin typeface="Calibri" pitchFamily="34" charset="0"/>
                <a:cs typeface="Calibri" pitchFamily="34" charset="0"/>
              </a:rPr>
              <a:t>—and  apogee</a:t>
            </a:r>
          </a:p>
        </p:txBody>
      </p:sp>
    </p:spTree>
  </p:cSld>
  <p:clrMapOvr>
    <a:masterClrMapping/>
  </p:clrMapOvr>
  <p:transition advClick="0" advTm="500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unar Eclipse over Dallas 9-27-2015.jpg"/>
          <p:cNvPicPr>
            <a:picLocks noChangeAspect="1"/>
          </p:cNvPicPr>
          <p:nvPr/>
        </p:nvPicPr>
        <p:blipFill>
          <a:blip r:embed="rId2" cstate="print"/>
          <a:stretch>
            <a:fillRect/>
          </a:stretch>
        </p:blipFill>
        <p:spPr>
          <a:xfrm>
            <a:off x="0" y="1143000"/>
            <a:ext cx="9144000" cy="5715000"/>
          </a:xfrm>
          <a:prstGeom prst="rect">
            <a:avLst/>
          </a:prstGeom>
        </p:spPr>
      </p:pic>
      <p:sp>
        <p:nvSpPr>
          <p:cNvPr id="3" name="TextBox 2"/>
          <p:cNvSpPr txBox="1"/>
          <p:nvPr/>
        </p:nvSpPr>
        <p:spPr>
          <a:xfrm>
            <a:off x="0" y="381000"/>
            <a:ext cx="9144000" cy="646331"/>
          </a:xfrm>
          <a:prstGeom prst="rect">
            <a:avLst/>
          </a:prstGeom>
          <a:noFill/>
        </p:spPr>
        <p:txBody>
          <a:bodyPr wrap="square" rtlCol="0">
            <a:spAutoFit/>
          </a:bodyPr>
          <a:lstStyle/>
          <a:p>
            <a:r>
              <a:rPr lang="en-US" sz="3600" dirty="0">
                <a:solidFill>
                  <a:schemeClr val="tx1"/>
                </a:solidFill>
                <a:latin typeface="Calibri" pitchFamily="34" charset="0"/>
                <a:cs typeface="Calibri" pitchFamily="34" charset="0"/>
              </a:rPr>
              <a:t>Lunar Eclipse over Dallas  September 27, 2015</a:t>
            </a:r>
          </a:p>
        </p:txBody>
      </p:sp>
      <p:sp>
        <p:nvSpPr>
          <p:cNvPr id="4" name="TextBox 3"/>
          <p:cNvSpPr txBox="1"/>
          <p:nvPr/>
        </p:nvSpPr>
        <p:spPr>
          <a:xfrm>
            <a:off x="5715000" y="4343400"/>
            <a:ext cx="3200400" cy="584775"/>
          </a:xfrm>
          <a:prstGeom prst="rect">
            <a:avLst/>
          </a:prstGeom>
          <a:noFill/>
        </p:spPr>
        <p:txBody>
          <a:bodyPr wrap="square" rtlCol="0">
            <a:spAutoFit/>
          </a:bodyPr>
          <a:lstStyle/>
          <a:p>
            <a:r>
              <a:rPr lang="en-US" sz="1600" dirty="0">
                <a:solidFill>
                  <a:schemeClr val="tx1"/>
                </a:solidFill>
                <a:latin typeface="Calibri" pitchFamily="34" charset="0"/>
                <a:cs typeface="Calibri" pitchFamily="34" charset="0"/>
              </a:rPr>
              <a:t>Photo Credit: Mike Mezueul-mikemezphotography.com </a:t>
            </a:r>
          </a:p>
        </p:txBody>
      </p:sp>
    </p:spTree>
  </p:cSld>
  <p:clrMapOvr>
    <a:masterClrMapping/>
  </p:clrMapOvr>
  <p:transition advClick="0" advTm="5000"/>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descr="Apollo 8 Earthrise 2"/>
          <p:cNvPicPr>
            <a:picLocks noChangeAspect="1" noChangeArrowheads="1"/>
          </p:cNvPicPr>
          <p:nvPr/>
        </p:nvPicPr>
        <p:blipFill>
          <a:blip r:embed="rId2" cstate="print"/>
          <a:srcRect/>
          <a:stretch>
            <a:fillRect/>
          </a:stretch>
        </p:blipFill>
        <p:spPr bwMode="auto">
          <a:xfrm>
            <a:off x="4433888" y="3294063"/>
            <a:ext cx="276225" cy="269875"/>
          </a:xfrm>
          <a:prstGeom prst="rect">
            <a:avLst/>
          </a:prstGeom>
          <a:noFill/>
          <a:ln w="9525">
            <a:noFill/>
            <a:miter lim="800000"/>
            <a:headEnd/>
            <a:tailEnd/>
          </a:ln>
        </p:spPr>
      </p:pic>
      <p:pic>
        <p:nvPicPr>
          <p:cNvPr id="22531" name="Picture 5" descr="Apollo 8 Earthrise 2"/>
          <p:cNvPicPr>
            <a:picLocks noChangeAspect="1" noChangeArrowheads="1"/>
          </p:cNvPicPr>
          <p:nvPr/>
        </p:nvPicPr>
        <p:blipFill>
          <a:blip r:embed="rId3" cstate="print"/>
          <a:srcRect/>
          <a:stretch>
            <a:fillRect/>
          </a:stretch>
        </p:blipFill>
        <p:spPr bwMode="auto">
          <a:xfrm>
            <a:off x="2362200" y="228600"/>
            <a:ext cx="6629400" cy="6475413"/>
          </a:xfrm>
          <a:prstGeom prst="rect">
            <a:avLst/>
          </a:prstGeom>
          <a:noFill/>
          <a:ln w="9525">
            <a:noFill/>
            <a:miter lim="800000"/>
            <a:headEnd/>
            <a:tailEnd/>
          </a:ln>
        </p:spPr>
      </p:pic>
      <p:sp>
        <p:nvSpPr>
          <p:cNvPr id="22532" name="TextBox 3"/>
          <p:cNvSpPr txBox="1">
            <a:spLocks noChangeArrowheads="1"/>
          </p:cNvSpPr>
          <p:nvPr/>
        </p:nvSpPr>
        <p:spPr bwMode="auto">
          <a:xfrm>
            <a:off x="0" y="838200"/>
            <a:ext cx="2667000" cy="4524315"/>
          </a:xfrm>
          <a:prstGeom prst="rect">
            <a:avLst/>
          </a:prstGeom>
          <a:noFill/>
          <a:ln w="9525">
            <a:noFill/>
            <a:miter lim="800000"/>
            <a:headEnd/>
            <a:tailEnd/>
          </a:ln>
        </p:spPr>
        <p:txBody>
          <a:bodyPr wrap="square">
            <a:spAutoFit/>
          </a:bodyPr>
          <a:lstStyle/>
          <a:p>
            <a:r>
              <a:rPr lang="en-US" sz="3200" dirty="0">
                <a:solidFill>
                  <a:schemeClr val="tx1"/>
                </a:solidFill>
                <a:latin typeface="Calibri" pitchFamily="34" charset="0"/>
                <a:cs typeface="Calibri" pitchFamily="34" charset="0"/>
              </a:rPr>
              <a:t>Earthrise seen from Apollo 8 lunar orbit.  </a:t>
            </a:r>
          </a:p>
          <a:p>
            <a:r>
              <a:rPr lang="en-US" sz="3200" dirty="0">
                <a:solidFill>
                  <a:schemeClr val="tx1"/>
                </a:solidFill>
                <a:latin typeface="Calibri" pitchFamily="34" charset="0"/>
                <a:cs typeface="Calibri" pitchFamily="34" charset="0"/>
              </a:rPr>
              <a:t>A view that forever changed our  perception of “Mother Earth”</a:t>
            </a:r>
          </a:p>
        </p:txBody>
      </p:sp>
    </p:spTree>
  </p:cSld>
  <p:clrMapOvr>
    <a:masterClrMapping/>
  </p:clrMapOvr>
  <p:transition advClick="0" advTm="500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descr="Mars 2001"/>
          <p:cNvPicPr>
            <a:picLocks noChangeAspect="1" noChangeArrowheads="1"/>
          </p:cNvPicPr>
          <p:nvPr/>
        </p:nvPicPr>
        <p:blipFill>
          <a:blip r:embed="rId2" cstate="print"/>
          <a:srcRect/>
          <a:stretch>
            <a:fillRect/>
          </a:stretch>
        </p:blipFill>
        <p:spPr bwMode="auto">
          <a:xfrm>
            <a:off x="3429000" y="0"/>
            <a:ext cx="5715000" cy="6858000"/>
          </a:xfrm>
          <a:prstGeom prst="rect">
            <a:avLst/>
          </a:prstGeom>
          <a:noFill/>
          <a:ln w="9525">
            <a:noFill/>
            <a:miter lim="800000"/>
            <a:headEnd/>
            <a:tailEnd/>
          </a:ln>
        </p:spPr>
      </p:pic>
      <p:sp>
        <p:nvSpPr>
          <p:cNvPr id="23555" name="TextBox 2"/>
          <p:cNvSpPr txBox="1">
            <a:spLocks noChangeArrowheads="1"/>
          </p:cNvSpPr>
          <p:nvPr/>
        </p:nvSpPr>
        <p:spPr bwMode="auto">
          <a:xfrm>
            <a:off x="0" y="302359"/>
            <a:ext cx="3276600" cy="6555641"/>
          </a:xfrm>
          <a:prstGeom prst="rect">
            <a:avLst/>
          </a:prstGeom>
          <a:noFill/>
          <a:ln w="9525">
            <a:noFill/>
            <a:miter lim="800000"/>
            <a:headEnd/>
            <a:tailEnd/>
          </a:ln>
        </p:spPr>
        <p:txBody>
          <a:bodyPr wrap="square">
            <a:spAutoFit/>
          </a:bodyPr>
          <a:lstStyle/>
          <a:p>
            <a:r>
              <a:rPr lang="en-US" dirty="0">
                <a:solidFill>
                  <a:schemeClr val="tx1"/>
                </a:solidFill>
                <a:latin typeface="Calibri" pitchFamily="34" charset="0"/>
                <a:cs typeface="Calibri" pitchFamily="34" charset="0"/>
              </a:rPr>
              <a:t>Mars is ½ the radius of Earth orbiting  the sun in 1.881 years at 1.38-1.67 AU  with a 24.62 hour rotation and 25.3 deg tilt.  Mars surface gravity is 0.38 g.</a:t>
            </a:r>
          </a:p>
          <a:p>
            <a:r>
              <a:rPr lang="en-US" dirty="0">
                <a:solidFill>
                  <a:schemeClr val="tx1"/>
                </a:solidFill>
                <a:latin typeface="Calibri" pitchFamily="34" charset="0"/>
                <a:cs typeface="Calibri" pitchFamily="34" charset="0"/>
              </a:rPr>
              <a:t>Mars red color is iron oxide.  Mars permanent polar caps are water ice with a thin layer of frozen CO2.  Mars atmosphere is 95% CO2  equivalent to 100,000 feet Earth pressure (6-10 mbar  Mars surface </a:t>
            </a:r>
            <a:r>
              <a:rPr lang="en-US" dirty="0" err="1">
                <a:solidFill>
                  <a:schemeClr val="tx1"/>
                </a:solidFill>
                <a:latin typeface="Calibri" pitchFamily="34" charset="0"/>
                <a:cs typeface="Calibri" pitchFamily="34" charset="0"/>
              </a:rPr>
              <a:t>vs</a:t>
            </a:r>
            <a:r>
              <a:rPr lang="en-US" dirty="0">
                <a:solidFill>
                  <a:schemeClr val="tx1"/>
                </a:solidFill>
                <a:latin typeface="Calibri" pitchFamily="34" charset="0"/>
                <a:cs typeface="Calibri" pitchFamily="34" charset="0"/>
              </a:rPr>
              <a:t> Earth 1015 mbar ).  Liquid water does not exist  at this low pressure.  Surface temperature ranges from 80 deg F at equator  to  -200 deg F at poles.  Air temp rarely exceeds 32 deg F.   </a:t>
            </a:r>
          </a:p>
        </p:txBody>
      </p:sp>
    </p:spTree>
  </p:cSld>
  <p:clrMapOvr>
    <a:masterClrMapping/>
  </p:clrMapOvr>
  <p:transition advClick="0" advTm="5000"/>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Mars-2016-Mikhail-Chubarets-Ukraine-e1454016369191 (1).png"/>
          <p:cNvPicPr>
            <a:picLocks noChangeAspect="1"/>
          </p:cNvPicPr>
          <p:nvPr/>
        </p:nvPicPr>
        <p:blipFill>
          <a:blip r:embed="rId2" cstate="print"/>
          <a:stretch>
            <a:fillRect/>
          </a:stretch>
        </p:blipFill>
        <p:spPr>
          <a:xfrm>
            <a:off x="0" y="1853692"/>
            <a:ext cx="9144000" cy="5004308"/>
          </a:xfrm>
          <a:prstGeom prst="rect">
            <a:avLst/>
          </a:prstGeom>
        </p:spPr>
      </p:pic>
      <p:sp>
        <p:nvSpPr>
          <p:cNvPr id="3" name="TextBox 2"/>
          <p:cNvSpPr txBox="1"/>
          <p:nvPr/>
        </p:nvSpPr>
        <p:spPr>
          <a:xfrm>
            <a:off x="228600" y="304800"/>
            <a:ext cx="8686800" cy="1569660"/>
          </a:xfrm>
          <a:prstGeom prst="rect">
            <a:avLst/>
          </a:prstGeom>
          <a:noFill/>
        </p:spPr>
        <p:txBody>
          <a:bodyPr wrap="square" rtlCol="0">
            <a:spAutoFit/>
          </a:bodyPr>
          <a:lstStyle/>
          <a:p>
            <a:r>
              <a:rPr lang="en-US" sz="3200" dirty="0">
                <a:solidFill>
                  <a:schemeClr val="tx1"/>
                </a:solidFill>
                <a:effectLst>
                  <a:outerShdw blurRad="38100" dist="38100" dir="2700000" algn="tl">
                    <a:srgbClr val="000000">
                      <a:alpha val="43137"/>
                    </a:srgbClr>
                  </a:outerShdw>
                </a:effectLst>
                <a:latin typeface="Calibri" pitchFamily="34" charset="0"/>
                <a:cs typeface="Calibri" pitchFamily="34" charset="0"/>
              </a:rPr>
              <a:t>The apparent size and brightness of Mars changes dramatically when Earth and Mars are on the same side of the Sun in Opposition</a:t>
            </a:r>
          </a:p>
        </p:txBody>
      </p:sp>
      <p:sp>
        <p:nvSpPr>
          <p:cNvPr id="5" name="TextBox 4"/>
          <p:cNvSpPr txBox="1"/>
          <p:nvPr/>
        </p:nvSpPr>
        <p:spPr>
          <a:xfrm>
            <a:off x="6019800" y="6324600"/>
            <a:ext cx="3124200" cy="584775"/>
          </a:xfrm>
          <a:prstGeom prst="rect">
            <a:avLst/>
          </a:prstGeom>
          <a:noFill/>
        </p:spPr>
        <p:txBody>
          <a:bodyPr wrap="square" rtlCol="0">
            <a:spAutoFit/>
          </a:bodyPr>
          <a:lstStyle/>
          <a:p>
            <a:r>
              <a:rPr lang="en-US" sz="1600" dirty="0">
                <a:solidFill>
                  <a:schemeClr val="bg1"/>
                </a:solidFill>
              </a:rPr>
              <a:t>Photo credit: Mikhail </a:t>
            </a:r>
            <a:r>
              <a:rPr lang="en-US" sz="1600" dirty="0" err="1">
                <a:solidFill>
                  <a:schemeClr val="bg1"/>
                </a:solidFill>
              </a:rPr>
              <a:t>Chubarets</a:t>
            </a:r>
            <a:endParaRPr lang="en-US" sz="1600" dirty="0">
              <a:solidFill>
                <a:schemeClr val="bg1"/>
              </a:solidFill>
            </a:endParaRPr>
          </a:p>
        </p:txBody>
      </p:sp>
    </p:spTree>
  </p:cSld>
  <p:clrMapOvr>
    <a:masterClrMapping/>
  </p:clrMapOvr>
  <p:transition advClick="0" advTm="5000"/>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Mars Dust Devil.jpg"/>
          <p:cNvPicPr>
            <a:picLocks noChangeAspect="1"/>
          </p:cNvPicPr>
          <p:nvPr/>
        </p:nvPicPr>
        <p:blipFill>
          <a:blip r:embed="rId2" cstate="print"/>
          <a:stretch>
            <a:fillRect/>
          </a:stretch>
        </p:blipFill>
        <p:spPr>
          <a:xfrm>
            <a:off x="0" y="0"/>
            <a:ext cx="4801642" cy="3186565"/>
          </a:xfrm>
          <a:prstGeom prst="rect">
            <a:avLst/>
          </a:prstGeom>
        </p:spPr>
      </p:pic>
      <p:sp>
        <p:nvSpPr>
          <p:cNvPr id="5" name="TextBox 4"/>
          <p:cNvSpPr txBox="1"/>
          <p:nvPr/>
        </p:nvSpPr>
        <p:spPr>
          <a:xfrm>
            <a:off x="0" y="3200400"/>
            <a:ext cx="4800600" cy="707886"/>
          </a:xfrm>
          <a:prstGeom prst="rect">
            <a:avLst/>
          </a:prstGeom>
          <a:noFill/>
        </p:spPr>
        <p:txBody>
          <a:bodyPr wrap="square" rtlCol="0">
            <a:spAutoFit/>
          </a:bodyPr>
          <a:lstStyle/>
          <a:p>
            <a:r>
              <a:rPr lang="en-US" dirty="0">
                <a:solidFill>
                  <a:schemeClr val="tx1"/>
                </a:solidFill>
                <a:latin typeface="Calibri" pitchFamily="34" charset="0"/>
                <a:cs typeface="Calibri" pitchFamily="34" charset="0"/>
              </a:rPr>
              <a:t>MRO captures a dust devil on Mars more than half-a-mile (800 meters) tall</a:t>
            </a:r>
          </a:p>
        </p:txBody>
      </p:sp>
      <p:pic>
        <p:nvPicPr>
          <p:cNvPr id="6" name="Picture 5" descr="Mars Valles_Marineris.jpg"/>
          <p:cNvPicPr>
            <a:picLocks noChangeAspect="1"/>
          </p:cNvPicPr>
          <p:nvPr/>
        </p:nvPicPr>
        <p:blipFill>
          <a:blip r:embed="rId3" cstate="print"/>
          <a:stretch>
            <a:fillRect/>
          </a:stretch>
        </p:blipFill>
        <p:spPr>
          <a:xfrm>
            <a:off x="0" y="3962400"/>
            <a:ext cx="6877050" cy="2438400"/>
          </a:xfrm>
          <a:prstGeom prst="rect">
            <a:avLst/>
          </a:prstGeom>
        </p:spPr>
      </p:pic>
      <p:pic>
        <p:nvPicPr>
          <p:cNvPr id="7" name="Picture 6" descr="Mars Volcanoes.jpg"/>
          <p:cNvPicPr>
            <a:picLocks noChangeAspect="1"/>
          </p:cNvPicPr>
          <p:nvPr/>
        </p:nvPicPr>
        <p:blipFill>
          <a:blip r:embed="rId4" cstate="print"/>
          <a:stretch>
            <a:fillRect/>
          </a:stretch>
        </p:blipFill>
        <p:spPr>
          <a:xfrm>
            <a:off x="5486400" y="0"/>
            <a:ext cx="3505200" cy="3505200"/>
          </a:xfrm>
          <a:prstGeom prst="rect">
            <a:avLst/>
          </a:prstGeom>
        </p:spPr>
      </p:pic>
      <p:sp>
        <p:nvSpPr>
          <p:cNvPr id="8" name="TextBox 7"/>
          <p:cNvSpPr txBox="1"/>
          <p:nvPr/>
        </p:nvSpPr>
        <p:spPr>
          <a:xfrm>
            <a:off x="0" y="6324600"/>
            <a:ext cx="7772400" cy="400110"/>
          </a:xfrm>
          <a:prstGeom prst="rect">
            <a:avLst/>
          </a:prstGeom>
          <a:noFill/>
        </p:spPr>
        <p:txBody>
          <a:bodyPr wrap="square" rtlCol="0">
            <a:spAutoFit/>
          </a:bodyPr>
          <a:lstStyle/>
          <a:p>
            <a:r>
              <a:rPr lang="en-US" dirty="0" err="1">
                <a:solidFill>
                  <a:schemeClr val="tx1"/>
                </a:solidFill>
                <a:latin typeface="Calibri" pitchFamily="34" charset="0"/>
                <a:cs typeface="Calibri" pitchFamily="34" charset="0"/>
              </a:rPr>
              <a:t>Valeris</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Maneris</a:t>
            </a:r>
            <a:r>
              <a:rPr lang="en-US" dirty="0">
                <a:solidFill>
                  <a:schemeClr val="tx1"/>
                </a:solidFill>
                <a:latin typeface="Calibri" pitchFamily="34" charset="0"/>
                <a:cs typeface="Calibri" pitchFamily="34" charset="0"/>
              </a:rPr>
              <a:t>.  As wide as USA.  6 times deeper than Grand  Canyon</a:t>
            </a:r>
          </a:p>
        </p:txBody>
      </p:sp>
      <p:sp>
        <p:nvSpPr>
          <p:cNvPr id="9" name="TextBox 8"/>
          <p:cNvSpPr txBox="1"/>
          <p:nvPr/>
        </p:nvSpPr>
        <p:spPr>
          <a:xfrm>
            <a:off x="6934200" y="3733800"/>
            <a:ext cx="2209800" cy="2308324"/>
          </a:xfrm>
          <a:prstGeom prst="rect">
            <a:avLst/>
          </a:prstGeom>
          <a:noFill/>
        </p:spPr>
        <p:txBody>
          <a:bodyPr wrap="square" rtlCol="0">
            <a:spAutoFit/>
          </a:bodyPr>
          <a:lstStyle/>
          <a:p>
            <a:r>
              <a:rPr lang="en-US" sz="1800" dirty="0">
                <a:solidFill>
                  <a:schemeClr val="tx1"/>
                </a:solidFill>
                <a:latin typeface="Calibri" pitchFamily="34" charset="0"/>
                <a:cs typeface="Calibri" pitchFamily="34" charset="0"/>
              </a:rPr>
              <a:t>Olympus Mons shield volcano.  82K ft tall. And 340 mi wide.  Also the </a:t>
            </a:r>
            <a:r>
              <a:rPr lang="en-US" sz="1800" dirty="0" err="1">
                <a:solidFill>
                  <a:schemeClr val="tx1"/>
                </a:solidFill>
                <a:latin typeface="Calibri" pitchFamily="34" charset="0"/>
                <a:cs typeface="Calibri" pitchFamily="34" charset="0"/>
              </a:rPr>
              <a:t>Tharsis</a:t>
            </a:r>
            <a:r>
              <a:rPr lang="en-US" sz="1800" dirty="0">
                <a:solidFill>
                  <a:schemeClr val="tx1"/>
                </a:solidFill>
                <a:latin typeface="Calibri" pitchFamily="34" charset="0"/>
                <a:cs typeface="Calibri" pitchFamily="34" charset="0"/>
              </a:rPr>
              <a:t> region 3 volcanoes which are antipodal to Hellas  Impact Basin</a:t>
            </a:r>
          </a:p>
        </p:txBody>
      </p:sp>
    </p:spTree>
  </p:cSld>
  <p:clrMapOvr>
    <a:masterClrMapping/>
  </p:clrMapOvr>
  <p:transition advClick="0" advTm="5000"/>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Mars Glaciers.png"/>
          <p:cNvPicPr>
            <a:picLocks noChangeAspect="1"/>
          </p:cNvPicPr>
          <p:nvPr/>
        </p:nvPicPr>
        <p:blipFill>
          <a:blip r:embed="rId2" cstate="print"/>
          <a:stretch>
            <a:fillRect/>
          </a:stretch>
        </p:blipFill>
        <p:spPr>
          <a:xfrm>
            <a:off x="2895600" y="1204912"/>
            <a:ext cx="5955716" cy="5653088"/>
          </a:xfrm>
          <a:prstGeom prst="rect">
            <a:avLst/>
          </a:prstGeom>
        </p:spPr>
      </p:pic>
      <p:sp>
        <p:nvSpPr>
          <p:cNvPr id="3" name="TextBox 2"/>
          <p:cNvSpPr txBox="1"/>
          <p:nvPr/>
        </p:nvSpPr>
        <p:spPr>
          <a:xfrm>
            <a:off x="0" y="228600"/>
            <a:ext cx="9144000" cy="584775"/>
          </a:xfrm>
          <a:prstGeom prst="rect">
            <a:avLst/>
          </a:prstGeom>
          <a:noFill/>
        </p:spPr>
        <p:txBody>
          <a:bodyPr wrap="square" rtlCol="0">
            <a:spAutoFit/>
          </a:bodyPr>
          <a:lstStyle/>
          <a:p>
            <a:r>
              <a:rPr lang="en-US" sz="3200" dirty="0">
                <a:solidFill>
                  <a:schemeClr val="tx1"/>
                </a:solidFill>
                <a:latin typeface="+mn-lt"/>
              </a:rPr>
              <a:t>Mars has ice glaciers covered with thick dust </a:t>
            </a:r>
          </a:p>
        </p:txBody>
      </p:sp>
      <p:sp>
        <p:nvSpPr>
          <p:cNvPr id="4" name="TextBox 3"/>
          <p:cNvSpPr txBox="1"/>
          <p:nvPr/>
        </p:nvSpPr>
        <p:spPr>
          <a:xfrm>
            <a:off x="152400" y="1219200"/>
            <a:ext cx="2590800" cy="4985980"/>
          </a:xfrm>
          <a:prstGeom prst="rect">
            <a:avLst/>
          </a:prstGeom>
          <a:noFill/>
        </p:spPr>
        <p:txBody>
          <a:bodyPr wrap="square" rtlCol="0">
            <a:spAutoFit/>
          </a:bodyPr>
          <a:lstStyle/>
          <a:p>
            <a:r>
              <a:rPr lang="en-US" sz="2400" dirty="0">
                <a:solidFill>
                  <a:schemeClr val="tx1"/>
                </a:solidFill>
                <a:latin typeface="Calibri" pitchFamily="34" charset="0"/>
                <a:cs typeface="Calibri" pitchFamily="34" charset="0"/>
              </a:rPr>
              <a:t>Recent analysis of MRO radar data shows water ice glaciers hidden under thick dust layers on Mars.  Enough ice to cover Mars with a one meter thick ice coating!</a:t>
            </a:r>
          </a:p>
          <a:p>
            <a:endParaRPr lang="en-US" sz="2400" dirty="0">
              <a:latin typeface="Calibri" pitchFamily="34" charset="0"/>
              <a:cs typeface="Calibri" pitchFamily="34" charset="0"/>
            </a:endParaRPr>
          </a:p>
          <a:p>
            <a:r>
              <a:rPr lang="en-US" sz="1800" dirty="0">
                <a:solidFill>
                  <a:schemeClr val="tx1"/>
                </a:solidFill>
                <a:latin typeface="Calibri" pitchFamily="34" charset="0"/>
                <a:cs typeface="Calibri" pitchFamily="34" charset="0"/>
              </a:rPr>
              <a:t>Image Credit:</a:t>
            </a:r>
          </a:p>
          <a:p>
            <a:r>
              <a:rPr lang="en-US" sz="1800" dirty="0">
                <a:solidFill>
                  <a:schemeClr val="tx1"/>
                </a:solidFill>
                <a:latin typeface="Calibri" pitchFamily="34" charset="0"/>
                <a:cs typeface="Calibri" pitchFamily="34" charset="0"/>
              </a:rPr>
              <a:t>NASA/</a:t>
            </a:r>
            <a:r>
              <a:rPr lang="en-US" sz="1800" dirty="0" err="1">
                <a:solidFill>
                  <a:schemeClr val="tx1"/>
                </a:solidFill>
                <a:latin typeface="Calibri" pitchFamily="34" charset="0"/>
                <a:cs typeface="Calibri" pitchFamily="34" charset="0"/>
              </a:rPr>
              <a:t>Nanna</a:t>
            </a:r>
            <a:r>
              <a:rPr lang="en-US" sz="1800" dirty="0">
                <a:solidFill>
                  <a:schemeClr val="tx1"/>
                </a:solidFill>
                <a:latin typeface="Calibri" pitchFamily="34" charset="0"/>
                <a:cs typeface="Calibri" pitchFamily="34" charset="0"/>
              </a:rPr>
              <a:t> </a:t>
            </a:r>
            <a:r>
              <a:rPr lang="en-US" sz="1800" dirty="0" err="1">
                <a:solidFill>
                  <a:schemeClr val="tx1"/>
                </a:solidFill>
                <a:latin typeface="Calibri" pitchFamily="34" charset="0"/>
                <a:cs typeface="Calibri" pitchFamily="34" charset="0"/>
              </a:rPr>
              <a:t>Karlsson</a:t>
            </a:r>
            <a:r>
              <a:rPr lang="en-US" sz="1800" dirty="0">
                <a:solidFill>
                  <a:schemeClr val="tx1"/>
                </a:solidFill>
                <a:latin typeface="Calibri" pitchFamily="34" charset="0"/>
                <a:cs typeface="Calibri" pitchFamily="34" charset="0"/>
              </a:rPr>
              <a:t>/NBI </a:t>
            </a:r>
          </a:p>
        </p:txBody>
      </p:sp>
    </p:spTree>
  </p:cSld>
  <p:clrMapOvr>
    <a:masterClrMapping/>
  </p:clrMapOvr>
  <p:transition advClick="0" advTm="5000"/>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1938992"/>
          </a:xfrm>
          <a:prstGeom prst="rect">
            <a:avLst/>
          </a:prstGeom>
          <a:noFill/>
        </p:spPr>
        <p:txBody>
          <a:bodyPr wrap="square" rtlCol="0">
            <a:spAutoFit/>
          </a:bodyPr>
          <a:lstStyle/>
          <a:p>
            <a:r>
              <a:rPr lang="en-US" sz="3200" dirty="0">
                <a:solidFill>
                  <a:schemeClr val="tx1"/>
                </a:solidFill>
                <a:effectLst>
                  <a:outerShdw blurRad="38100" dist="38100" dir="2700000" algn="tl">
                    <a:srgbClr val="000000">
                      <a:alpha val="43137"/>
                    </a:srgbClr>
                  </a:outerShdw>
                </a:effectLst>
                <a:latin typeface="+mn-lt"/>
              </a:rPr>
              <a:t>Between Mars and Jupiter is the Asteroid Belt</a:t>
            </a:r>
          </a:p>
          <a:p>
            <a:endParaRPr lang="en-US" sz="3200" dirty="0">
              <a:solidFill>
                <a:schemeClr val="tx1"/>
              </a:solidFill>
              <a:effectLst>
                <a:outerShdw blurRad="38100" dist="38100" dir="2700000" algn="tl">
                  <a:srgbClr val="000000">
                    <a:alpha val="43137"/>
                  </a:srgbClr>
                </a:outerShdw>
              </a:effectLst>
              <a:latin typeface="+mn-lt"/>
            </a:endParaRPr>
          </a:p>
          <a:p>
            <a:r>
              <a:rPr lang="en-US" sz="2800" dirty="0">
                <a:solidFill>
                  <a:schemeClr val="tx1"/>
                </a:solidFill>
                <a:latin typeface="Calibri" pitchFamily="34" charset="0"/>
                <a:cs typeface="Calibri" pitchFamily="34" charset="0"/>
              </a:rPr>
              <a:t>A planet should be here, but Jupiter’s gravity kept it from forming</a:t>
            </a:r>
          </a:p>
        </p:txBody>
      </p:sp>
      <p:pic>
        <p:nvPicPr>
          <p:cNvPr id="3" name="Picture 2" descr="Asteroid Belt.jpg"/>
          <p:cNvPicPr>
            <a:picLocks noChangeAspect="1"/>
          </p:cNvPicPr>
          <p:nvPr/>
        </p:nvPicPr>
        <p:blipFill>
          <a:blip r:embed="rId2" cstate="print"/>
          <a:stretch>
            <a:fillRect/>
          </a:stretch>
        </p:blipFill>
        <p:spPr>
          <a:xfrm>
            <a:off x="4182300" y="2133600"/>
            <a:ext cx="4961699" cy="4724400"/>
          </a:xfrm>
          <a:prstGeom prst="rect">
            <a:avLst/>
          </a:prstGeom>
        </p:spPr>
      </p:pic>
      <p:pic>
        <p:nvPicPr>
          <p:cNvPr id="4" name="Picture 3" descr="Petr-Sheirich-2005 Asteroid Belt.gif"/>
          <p:cNvPicPr>
            <a:picLocks noChangeAspect="1"/>
          </p:cNvPicPr>
          <p:nvPr/>
        </p:nvPicPr>
        <p:blipFill>
          <a:blip r:embed="rId3" cstate="print"/>
          <a:stretch>
            <a:fillRect/>
          </a:stretch>
        </p:blipFill>
        <p:spPr>
          <a:xfrm>
            <a:off x="0" y="2209800"/>
            <a:ext cx="4272280" cy="4419600"/>
          </a:xfrm>
          <a:prstGeom prst="rect">
            <a:avLst/>
          </a:prstGeom>
          <a:scene3d>
            <a:camera prst="orthographicFront">
              <a:rot lat="0" lon="0" rev="0"/>
            </a:camera>
            <a:lightRig rig="threePt" dir="t"/>
          </a:scene3d>
        </p:spPr>
      </p:pic>
    </p:spTree>
  </p:cSld>
  <p:clrMapOvr>
    <a:masterClrMapping/>
  </p:clrMapOvr>
  <p:transition advClick="0" advTm="5000"/>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sams\Desktop\Petr-Sheirich-2005-our-solar-system-in-motion.gif"/>
          <p:cNvPicPr>
            <a:picLocks noChangeAspect="1" noChangeArrowheads="1" noCrop="1"/>
          </p:cNvPicPr>
          <p:nvPr/>
        </p:nvPicPr>
        <p:blipFill>
          <a:blip r:embed="rId2" cstate="print"/>
          <a:stretch>
            <a:fillRect/>
          </a:stretch>
        </p:blipFill>
        <p:spPr bwMode="auto">
          <a:xfrm>
            <a:off x="372533" y="1600200"/>
            <a:ext cx="8466667" cy="5251846"/>
          </a:xfrm>
          <a:prstGeom prst="rect">
            <a:avLst/>
          </a:prstGeom>
          <a:noFill/>
        </p:spPr>
      </p:pic>
      <p:sp>
        <p:nvSpPr>
          <p:cNvPr id="3" name="TextBox 2"/>
          <p:cNvSpPr txBox="1"/>
          <p:nvPr/>
        </p:nvSpPr>
        <p:spPr>
          <a:xfrm>
            <a:off x="152400" y="381000"/>
            <a:ext cx="8763000" cy="584775"/>
          </a:xfrm>
          <a:prstGeom prst="rect">
            <a:avLst/>
          </a:prstGeom>
          <a:noFill/>
        </p:spPr>
        <p:txBody>
          <a:bodyPr wrap="square" rtlCol="0">
            <a:spAutoFit/>
          </a:bodyPr>
          <a:lstStyle/>
          <a:p>
            <a:r>
              <a:rPr lang="en-US" sz="3200" dirty="0">
                <a:solidFill>
                  <a:schemeClr val="tx1"/>
                </a:solidFill>
                <a:latin typeface="+mn-lt"/>
              </a:rPr>
              <a:t>What the Asteroid Belt might look like</a:t>
            </a:r>
          </a:p>
        </p:txBody>
      </p:sp>
    </p:spTree>
  </p:cSld>
  <p:clrMapOvr>
    <a:masterClrMapping/>
  </p:clrMapOvr>
  <p:transition advClick="0" advTm="500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4" descr="Sun"/>
          <p:cNvPicPr>
            <a:picLocks noChangeAspect="1" noChangeArrowheads="1"/>
          </p:cNvPicPr>
          <p:nvPr/>
        </p:nvPicPr>
        <p:blipFill>
          <a:blip r:embed="rId2" cstate="print"/>
          <a:srcRect/>
          <a:stretch>
            <a:fillRect/>
          </a:stretch>
        </p:blipFill>
        <p:spPr bwMode="auto">
          <a:xfrm>
            <a:off x="2522538" y="152400"/>
            <a:ext cx="6621462" cy="6477000"/>
          </a:xfrm>
          <a:prstGeom prst="rect">
            <a:avLst/>
          </a:prstGeom>
          <a:noFill/>
          <a:ln w="9525">
            <a:noFill/>
            <a:miter lim="800000"/>
            <a:headEnd/>
            <a:tailEnd/>
          </a:ln>
        </p:spPr>
      </p:pic>
      <p:sp>
        <p:nvSpPr>
          <p:cNvPr id="12291" name="TextBox 2"/>
          <p:cNvSpPr txBox="1">
            <a:spLocks noChangeArrowheads="1"/>
          </p:cNvSpPr>
          <p:nvPr/>
        </p:nvSpPr>
        <p:spPr bwMode="auto">
          <a:xfrm>
            <a:off x="0" y="609600"/>
            <a:ext cx="3048000" cy="5016758"/>
          </a:xfrm>
          <a:prstGeom prst="rect">
            <a:avLst/>
          </a:prstGeom>
          <a:noFill/>
          <a:ln w="9525">
            <a:noFill/>
            <a:miter lim="800000"/>
            <a:headEnd/>
            <a:tailEnd/>
          </a:ln>
        </p:spPr>
        <p:txBody>
          <a:bodyPr wrap="square">
            <a:spAutoFit/>
          </a:bodyPr>
          <a:lstStyle/>
          <a:p>
            <a:r>
              <a:rPr lang="en-US" dirty="0">
                <a:solidFill>
                  <a:schemeClr val="tx1"/>
                </a:solidFill>
                <a:latin typeface="Calibri" pitchFamily="34" charset="0"/>
                <a:cs typeface="Calibri" pitchFamily="34" charset="0"/>
              </a:rPr>
              <a:t>Our Sun dominates our solar system with a </a:t>
            </a:r>
          </a:p>
          <a:p>
            <a:r>
              <a:rPr lang="en-US" dirty="0">
                <a:solidFill>
                  <a:schemeClr val="tx1"/>
                </a:solidFill>
                <a:latin typeface="Calibri" pitchFamily="34" charset="0"/>
                <a:cs typeface="Calibri" pitchFamily="34" charset="0"/>
              </a:rPr>
              <a:t>diameter of  1,392,000 km/ 863,040 mi or  109 times that of  Earth, and its mass  of 2×10</a:t>
            </a:r>
            <a:r>
              <a:rPr lang="en-US" baseline="30000" dirty="0">
                <a:solidFill>
                  <a:schemeClr val="tx1"/>
                </a:solidFill>
                <a:latin typeface="Calibri" pitchFamily="34" charset="0"/>
                <a:cs typeface="Calibri" pitchFamily="34" charset="0"/>
              </a:rPr>
              <a:t>30</a:t>
            </a:r>
            <a:r>
              <a:rPr lang="en-US" dirty="0">
                <a:solidFill>
                  <a:schemeClr val="tx1"/>
                </a:solidFill>
                <a:latin typeface="Calibri" pitchFamily="34" charset="0"/>
                <a:cs typeface="Calibri" pitchFamily="34" charset="0"/>
              </a:rPr>
              <a:t> kilograms-- 330,000 times that of Earth--accounts for 99.86% of the total mass of the Solar System.  The sun is  75% H2 and 23% He.  Surface temperature is 5500 C/9932 F.  Our sun rotates  in 26 days at the poles and  34 days at the equator.</a:t>
            </a:r>
          </a:p>
        </p:txBody>
      </p:sp>
    </p:spTree>
  </p:cSld>
  <p:clrMapOvr>
    <a:masterClrMapping/>
  </p:clrMapOvr>
  <p:transition advClick="0" advTm="5000"/>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awn-full-traj-mar-21.jpg"/>
          <p:cNvPicPr>
            <a:picLocks noChangeAspect="1"/>
          </p:cNvPicPr>
          <p:nvPr/>
        </p:nvPicPr>
        <p:blipFill>
          <a:blip r:embed="rId2" cstate="print"/>
          <a:stretch>
            <a:fillRect/>
          </a:stretch>
        </p:blipFill>
        <p:spPr>
          <a:xfrm>
            <a:off x="609600" y="914400"/>
            <a:ext cx="7924800" cy="5943600"/>
          </a:xfrm>
          <a:prstGeom prst="rect">
            <a:avLst/>
          </a:prstGeom>
        </p:spPr>
      </p:pic>
      <p:sp>
        <p:nvSpPr>
          <p:cNvPr id="3" name="TextBox 2"/>
          <p:cNvSpPr txBox="1"/>
          <p:nvPr/>
        </p:nvSpPr>
        <p:spPr>
          <a:xfrm>
            <a:off x="304800" y="304800"/>
            <a:ext cx="8839200" cy="954107"/>
          </a:xfrm>
          <a:prstGeom prst="rect">
            <a:avLst/>
          </a:prstGeom>
          <a:noFill/>
        </p:spPr>
        <p:txBody>
          <a:bodyPr wrap="square" rtlCol="0">
            <a:spAutoFit/>
          </a:bodyPr>
          <a:lstStyle/>
          <a:p>
            <a:r>
              <a:rPr lang="en-US" sz="2800" dirty="0">
                <a:solidFill>
                  <a:schemeClr val="tx1"/>
                </a:solidFill>
                <a:latin typeface="+mn-lt"/>
              </a:rPr>
              <a:t>NASA’s Dawn Spacecraft is exploring Vesta and Ceres in the Asteroid Belt</a:t>
            </a:r>
          </a:p>
        </p:txBody>
      </p:sp>
    </p:spTree>
  </p:cSld>
  <p:clrMapOvr>
    <a:masterClrMapping/>
  </p:clrMapOvr>
  <p:transition advClick="0" advTm="5000"/>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awn spacecraft.jpg"/>
          <p:cNvPicPr>
            <a:picLocks noChangeAspect="1"/>
          </p:cNvPicPr>
          <p:nvPr/>
        </p:nvPicPr>
        <p:blipFill>
          <a:blip r:embed="rId2" cstate="print"/>
          <a:stretch>
            <a:fillRect/>
          </a:stretch>
        </p:blipFill>
        <p:spPr>
          <a:xfrm>
            <a:off x="0" y="762000"/>
            <a:ext cx="5221811" cy="3911318"/>
          </a:xfrm>
          <a:prstGeom prst="rect">
            <a:avLst/>
          </a:prstGeom>
        </p:spPr>
      </p:pic>
      <p:pic>
        <p:nvPicPr>
          <p:cNvPr id="3" name="Picture 2" descr="Dawn Ion Thruster.jpg"/>
          <p:cNvPicPr>
            <a:picLocks noChangeAspect="1"/>
          </p:cNvPicPr>
          <p:nvPr/>
        </p:nvPicPr>
        <p:blipFill>
          <a:blip r:embed="rId3" cstate="print"/>
          <a:stretch>
            <a:fillRect/>
          </a:stretch>
        </p:blipFill>
        <p:spPr>
          <a:xfrm>
            <a:off x="4532992" y="4267200"/>
            <a:ext cx="4611008" cy="2590800"/>
          </a:xfrm>
          <a:prstGeom prst="rect">
            <a:avLst/>
          </a:prstGeom>
        </p:spPr>
      </p:pic>
      <p:sp>
        <p:nvSpPr>
          <p:cNvPr id="4" name="TextBox 3"/>
          <p:cNvSpPr txBox="1"/>
          <p:nvPr/>
        </p:nvSpPr>
        <p:spPr>
          <a:xfrm>
            <a:off x="533400" y="152400"/>
            <a:ext cx="8077200" cy="584775"/>
          </a:xfrm>
          <a:prstGeom prst="rect">
            <a:avLst/>
          </a:prstGeom>
          <a:noFill/>
        </p:spPr>
        <p:txBody>
          <a:bodyPr wrap="square" rtlCol="0">
            <a:spAutoFit/>
          </a:bodyPr>
          <a:lstStyle/>
          <a:p>
            <a:r>
              <a:rPr lang="en-US" sz="3200" dirty="0">
                <a:solidFill>
                  <a:schemeClr val="tx1"/>
                </a:solidFill>
                <a:latin typeface="+mn-lt"/>
              </a:rPr>
              <a:t>Dawn’s High Efficiency Ion Thruster</a:t>
            </a:r>
          </a:p>
        </p:txBody>
      </p:sp>
      <p:sp>
        <p:nvSpPr>
          <p:cNvPr id="5" name="TextBox 4"/>
          <p:cNvSpPr txBox="1"/>
          <p:nvPr/>
        </p:nvSpPr>
        <p:spPr>
          <a:xfrm>
            <a:off x="228600" y="4876800"/>
            <a:ext cx="3886200" cy="1200329"/>
          </a:xfrm>
          <a:prstGeom prst="rect">
            <a:avLst/>
          </a:prstGeom>
          <a:noFill/>
        </p:spPr>
        <p:txBody>
          <a:bodyPr wrap="square" rtlCol="0">
            <a:spAutoFit/>
          </a:bodyPr>
          <a:lstStyle/>
          <a:p>
            <a:r>
              <a:rPr lang="en-US" sz="2400" dirty="0">
                <a:solidFill>
                  <a:schemeClr val="tx1"/>
                </a:solidFill>
                <a:latin typeface="Calibri" pitchFamily="34" charset="0"/>
                <a:cs typeface="Calibri" pitchFamily="34" charset="0"/>
              </a:rPr>
              <a:t>Continuous low-thrust shortens orbital transfer times</a:t>
            </a:r>
          </a:p>
        </p:txBody>
      </p:sp>
      <p:sp>
        <p:nvSpPr>
          <p:cNvPr id="6" name="TextBox 5"/>
          <p:cNvSpPr txBox="1"/>
          <p:nvPr/>
        </p:nvSpPr>
        <p:spPr>
          <a:xfrm>
            <a:off x="5105400" y="838200"/>
            <a:ext cx="4038600" cy="3416320"/>
          </a:xfrm>
          <a:prstGeom prst="rect">
            <a:avLst/>
          </a:prstGeom>
          <a:noFill/>
        </p:spPr>
        <p:txBody>
          <a:bodyPr wrap="square" rtlCol="0">
            <a:spAutoFit/>
          </a:bodyPr>
          <a:lstStyle/>
          <a:p>
            <a:r>
              <a:rPr lang="en-US" sz="2400" dirty="0">
                <a:solidFill>
                  <a:schemeClr val="tx1"/>
                </a:solidFill>
                <a:latin typeface="Calibri" pitchFamily="34" charset="0"/>
                <a:cs typeface="Calibri" pitchFamily="34" charset="0"/>
              </a:rPr>
              <a:t>Dawn’s  ion or plasma  thrusters use 10 </a:t>
            </a:r>
            <a:r>
              <a:rPr lang="en-US" sz="2400" dirty="0" err="1">
                <a:solidFill>
                  <a:schemeClr val="tx1"/>
                </a:solidFill>
                <a:latin typeface="Calibri" pitchFamily="34" charset="0"/>
                <a:cs typeface="Calibri" pitchFamily="34" charset="0"/>
              </a:rPr>
              <a:t>kw</a:t>
            </a:r>
            <a:r>
              <a:rPr lang="en-US" sz="2400" dirty="0">
                <a:solidFill>
                  <a:schemeClr val="tx1"/>
                </a:solidFill>
                <a:latin typeface="Calibri" pitchFamily="34" charset="0"/>
                <a:cs typeface="Calibri" pitchFamily="34" charset="0"/>
              </a:rPr>
              <a:t> of electricity to accelerate Xeon atoms producing .02 lb  (.090 N) thrust.  </a:t>
            </a:r>
          </a:p>
          <a:p>
            <a:endParaRPr lang="en-US" sz="2400" dirty="0">
              <a:solidFill>
                <a:schemeClr val="tx1"/>
              </a:solidFill>
              <a:latin typeface="Calibri" pitchFamily="34" charset="0"/>
              <a:cs typeface="Calibri" pitchFamily="34" charset="0"/>
            </a:endParaRPr>
          </a:p>
          <a:p>
            <a:r>
              <a:rPr lang="en-US" sz="2400" dirty="0">
                <a:solidFill>
                  <a:schemeClr val="tx1"/>
                </a:solidFill>
                <a:latin typeface="Calibri" pitchFamily="34" charset="0"/>
                <a:cs typeface="Calibri" pitchFamily="34" charset="0"/>
              </a:rPr>
              <a:t>Ion  propulsion is nearly ten times more efficient than chemical propulsion</a:t>
            </a:r>
          </a:p>
        </p:txBody>
      </p:sp>
      <p:sp>
        <p:nvSpPr>
          <p:cNvPr id="7" name="TextBox 6"/>
          <p:cNvSpPr txBox="1"/>
          <p:nvPr/>
        </p:nvSpPr>
        <p:spPr>
          <a:xfrm>
            <a:off x="685800" y="6324600"/>
            <a:ext cx="2667000" cy="307777"/>
          </a:xfrm>
          <a:prstGeom prst="rect">
            <a:avLst/>
          </a:prstGeom>
          <a:noFill/>
        </p:spPr>
        <p:txBody>
          <a:bodyPr wrap="square" rtlCol="0">
            <a:spAutoFit/>
          </a:bodyPr>
          <a:lstStyle/>
          <a:p>
            <a:r>
              <a:rPr lang="en-US" sz="1400" dirty="0">
                <a:solidFill>
                  <a:schemeClr val="tx1"/>
                </a:solidFill>
                <a:latin typeface="Calibri" pitchFamily="34" charset="0"/>
                <a:cs typeface="Calibri" pitchFamily="34" charset="0"/>
              </a:rPr>
              <a:t>Image credits:  NASA</a:t>
            </a:r>
          </a:p>
        </p:txBody>
      </p:sp>
    </p:spTree>
  </p:cSld>
  <p:clrMapOvr>
    <a:masterClrMapping/>
  </p:clrMapOvr>
  <p:transition advClick="0" advTm="5000"/>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steroid Vesta Dawn Spacecraft.jpg"/>
          <p:cNvPicPr>
            <a:picLocks noChangeAspect="1"/>
          </p:cNvPicPr>
          <p:nvPr/>
        </p:nvPicPr>
        <p:blipFill>
          <a:blip r:embed="rId2" cstate="print"/>
          <a:stretch>
            <a:fillRect/>
          </a:stretch>
        </p:blipFill>
        <p:spPr>
          <a:xfrm>
            <a:off x="4648200" y="2723229"/>
            <a:ext cx="4267200" cy="4134771"/>
          </a:xfrm>
          <a:prstGeom prst="rect">
            <a:avLst/>
          </a:prstGeom>
        </p:spPr>
      </p:pic>
      <p:pic>
        <p:nvPicPr>
          <p:cNvPr id="3" name="Picture 2" descr="Asteroid Ceres Hubble.jpg"/>
          <p:cNvPicPr>
            <a:picLocks noChangeAspect="1"/>
          </p:cNvPicPr>
          <p:nvPr/>
        </p:nvPicPr>
        <p:blipFill>
          <a:blip r:embed="rId3" cstate="print"/>
          <a:stretch>
            <a:fillRect/>
          </a:stretch>
        </p:blipFill>
        <p:spPr>
          <a:xfrm>
            <a:off x="0" y="0"/>
            <a:ext cx="3251200" cy="3251200"/>
          </a:xfrm>
          <a:prstGeom prst="rect">
            <a:avLst/>
          </a:prstGeom>
        </p:spPr>
      </p:pic>
      <p:pic>
        <p:nvPicPr>
          <p:cNvPr id="4" name="Picture 3" descr="Asteroid Ceres.jpg"/>
          <p:cNvPicPr>
            <a:picLocks noChangeAspect="1"/>
          </p:cNvPicPr>
          <p:nvPr/>
        </p:nvPicPr>
        <p:blipFill>
          <a:blip r:embed="rId4" cstate="print"/>
          <a:stretch>
            <a:fillRect/>
          </a:stretch>
        </p:blipFill>
        <p:spPr>
          <a:xfrm>
            <a:off x="4964451" y="304800"/>
            <a:ext cx="4179549" cy="2743200"/>
          </a:xfrm>
          <a:prstGeom prst="rect">
            <a:avLst/>
          </a:prstGeom>
        </p:spPr>
      </p:pic>
      <p:sp>
        <p:nvSpPr>
          <p:cNvPr id="5" name="TextBox 4"/>
          <p:cNvSpPr txBox="1"/>
          <p:nvPr/>
        </p:nvSpPr>
        <p:spPr>
          <a:xfrm>
            <a:off x="2286000" y="228600"/>
            <a:ext cx="2895600" cy="1569660"/>
          </a:xfrm>
          <a:prstGeom prst="rect">
            <a:avLst/>
          </a:prstGeom>
          <a:noFill/>
        </p:spPr>
        <p:txBody>
          <a:bodyPr wrap="square" rtlCol="0">
            <a:spAutoFit/>
          </a:bodyPr>
          <a:lstStyle/>
          <a:p>
            <a:r>
              <a:rPr lang="en-US" sz="2800" dirty="0">
                <a:solidFill>
                  <a:schemeClr val="tx1"/>
                </a:solidFill>
                <a:latin typeface="Calibri" pitchFamily="34" charset="0"/>
                <a:cs typeface="Calibri" pitchFamily="34" charset="0"/>
              </a:rPr>
              <a:t>Ceres is the largest asteroid</a:t>
            </a:r>
          </a:p>
          <a:p>
            <a:r>
              <a:rPr lang="en-US" dirty="0">
                <a:solidFill>
                  <a:schemeClr val="tx1"/>
                </a:solidFill>
                <a:latin typeface="Calibri" pitchFamily="34" charset="0"/>
                <a:cs typeface="Calibri" pitchFamily="34" charset="0"/>
              </a:rPr>
              <a:t>609 mi (974 km) </a:t>
            </a:r>
            <a:r>
              <a:rPr lang="en-US" dirty="0" err="1">
                <a:solidFill>
                  <a:schemeClr val="tx1"/>
                </a:solidFill>
                <a:latin typeface="Calibri" pitchFamily="34" charset="0"/>
                <a:cs typeface="Calibri" pitchFamily="34" charset="0"/>
              </a:rPr>
              <a:t>dia</a:t>
            </a:r>
            <a:r>
              <a:rPr lang="en-US" dirty="0">
                <a:solidFill>
                  <a:schemeClr val="tx1"/>
                </a:solidFill>
                <a:latin typeface="Calibri" pitchFamily="34" charset="0"/>
                <a:cs typeface="Calibri" pitchFamily="34" charset="0"/>
              </a:rPr>
              <a:t> at 2.77 AU</a:t>
            </a:r>
          </a:p>
        </p:txBody>
      </p:sp>
      <p:sp>
        <p:nvSpPr>
          <p:cNvPr id="6" name="TextBox 5"/>
          <p:cNvSpPr txBox="1"/>
          <p:nvPr/>
        </p:nvSpPr>
        <p:spPr>
          <a:xfrm>
            <a:off x="228600" y="4114800"/>
            <a:ext cx="4191000" cy="2492990"/>
          </a:xfrm>
          <a:prstGeom prst="rect">
            <a:avLst/>
          </a:prstGeom>
          <a:noFill/>
        </p:spPr>
        <p:txBody>
          <a:bodyPr wrap="square" rtlCol="0">
            <a:spAutoFit/>
          </a:bodyPr>
          <a:lstStyle/>
          <a:p>
            <a:r>
              <a:rPr lang="en-US" sz="2800" dirty="0">
                <a:solidFill>
                  <a:schemeClr val="tx1"/>
                </a:solidFill>
                <a:latin typeface="Calibri" pitchFamily="34" charset="0"/>
                <a:cs typeface="Calibri" pitchFamily="34" charset="0"/>
              </a:rPr>
              <a:t>Vesta is the second largest asteroid</a:t>
            </a:r>
          </a:p>
          <a:p>
            <a:r>
              <a:rPr lang="en-US" dirty="0">
                <a:solidFill>
                  <a:schemeClr val="tx1"/>
                </a:solidFill>
                <a:latin typeface="Calibri" pitchFamily="34" charset="0"/>
                <a:cs typeface="Calibri" pitchFamily="34" charset="0"/>
              </a:rPr>
              <a:t>331 mi (530 km) </a:t>
            </a:r>
            <a:r>
              <a:rPr lang="en-US" dirty="0" err="1">
                <a:solidFill>
                  <a:schemeClr val="tx1"/>
                </a:solidFill>
                <a:latin typeface="Calibri" pitchFamily="34" charset="0"/>
                <a:cs typeface="Calibri" pitchFamily="34" charset="0"/>
              </a:rPr>
              <a:t>dia</a:t>
            </a:r>
            <a:r>
              <a:rPr lang="en-US" dirty="0">
                <a:solidFill>
                  <a:schemeClr val="tx1"/>
                </a:solidFill>
                <a:latin typeface="Calibri" pitchFamily="34" charset="0"/>
                <a:cs typeface="Calibri" pitchFamily="34" charset="0"/>
              </a:rPr>
              <a:t> at  2.1 AU</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Dawn Spacecraft arrived at  Vesta in July 2012 and left August 2012 for Ceres arriving in  February 2015</a:t>
            </a:r>
          </a:p>
        </p:txBody>
      </p:sp>
      <p:sp>
        <p:nvSpPr>
          <p:cNvPr id="7" name="TextBox 6"/>
          <p:cNvSpPr txBox="1"/>
          <p:nvPr/>
        </p:nvSpPr>
        <p:spPr>
          <a:xfrm>
            <a:off x="533400" y="2590800"/>
            <a:ext cx="2133600" cy="707886"/>
          </a:xfrm>
          <a:prstGeom prst="rect">
            <a:avLst/>
          </a:prstGeom>
          <a:noFill/>
        </p:spPr>
        <p:txBody>
          <a:bodyPr wrap="square" rtlCol="0">
            <a:spAutoFit/>
          </a:bodyPr>
          <a:lstStyle/>
          <a:p>
            <a:r>
              <a:rPr lang="en-US" dirty="0">
                <a:solidFill>
                  <a:schemeClr val="tx1"/>
                </a:solidFill>
                <a:latin typeface="Calibri" pitchFamily="34" charset="0"/>
                <a:cs typeface="Calibri" pitchFamily="34" charset="0"/>
              </a:rPr>
              <a:t>Ceres Hubble photo 2004</a:t>
            </a:r>
          </a:p>
        </p:txBody>
      </p:sp>
      <p:sp>
        <p:nvSpPr>
          <p:cNvPr id="8" name="TextBox 7"/>
          <p:cNvSpPr txBox="1"/>
          <p:nvPr/>
        </p:nvSpPr>
        <p:spPr>
          <a:xfrm>
            <a:off x="5334000" y="2667000"/>
            <a:ext cx="3505200" cy="707886"/>
          </a:xfrm>
          <a:prstGeom prst="rect">
            <a:avLst/>
          </a:prstGeom>
          <a:noFill/>
        </p:spPr>
        <p:txBody>
          <a:bodyPr wrap="square" rtlCol="0">
            <a:spAutoFit/>
          </a:bodyPr>
          <a:lstStyle/>
          <a:p>
            <a:r>
              <a:rPr lang="en-US" dirty="0">
                <a:solidFill>
                  <a:schemeClr val="tx1"/>
                </a:solidFill>
                <a:latin typeface="Calibri" pitchFamily="34" charset="0"/>
                <a:cs typeface="Calibri" pitchFamily="34" charset="0"/>
              </a:rPr>
              <a:t>Dawn discovers twin bright spots in Ceres crater</a:t>
            </a:r>
          </a:p>
        </p:txBody>
      </p:sp>
      <p:sp>
        <p:nvSpPr>
          <p:cNvPr id="9" name="TextBox 8"/>
          <p:cNvSpPr txBox="1"/>
          <p:nvPr/>
        </p:nvSpPr>
        <p:spPr>
          <a:xfrm>
            <a:off x="5105400" y="6324600"/>
            <a:ext cx="2971800" cy="400110"/>
          </a:xfrm>
          <a:prstGeom prst="rect">
            <a:avLst/>
          </a:prstGeom>
          <a:noFill/>
        </p:spPr>
        <p:txBody>
          <a:bodyPr wrap="square" rtlCol="0">
            <a:spAutoFit/>
          </a:bodyPr>
          <a:lstStyle/>
          <a:p>
            <a:r>
              <a:rPr lang="en-US" dirty="0">
                <a:solidFill>
                  <a:schemeClr val="tx1"/>
                </a:solidFill>
                <a:latin typeface="Calibri" pitchFamily="34" charset="0"/>
                <a:cs typeface="Calibri" pitchFamily="34" charset="0"/>
              </a:rPr>
              <a:t>Image credits:  NASA/JPL</a:t>
            </a:r>
          </a:p>
        </p:txBody>
      </p:sp>
    </p:spTree>
  </p:cSld>
  <p:clrMapOvr>
    <a:masterClrMapping/>
  </p:clrMapOvr>
  <p:transition advClick="0" advTm="5000"/>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Vesta and other asteroids.jpg"/>
          <p:cNvPicPr>
            <a:picLocks noChangeAspect="1"/>
          </p:cNvPicPr>
          <p:nvPr/>
        </p:nvPicPr>
        <p:blipFill>
          <a:blip r:embed="rId2" cstate="print"/>
          <a:stretch>
            <a:fillRect/>
          </a:stretch>
        </p:blipFill>
        <p:spPr>
          <a:xfrm>
            <a:off x="762000" y="1066800"/>
            <a:ext cx="7721600" cy="5791200"/>
          </a:xfrm>
          <a:prstGeom prst="rect">
            <a:avLst/>
          </a:prstGeom>
        </p:spPr>
      </p:pic>
      <p:sp>
        <p:nvSpPr>
          <p:cNvPr id="3" name="TextBox 2"/>
          <p:cNvSpPr txBox="1"/>
          <p:nvPr/>
        </p:nvSpPr>
        <p:spPr>
          <a:xfrm>
            <a:off x="0" y="228600"/>
            <a:ext cx="9144000" cy="954107"/>
          </a:xfrm>
          <a:prstGeom prst="rect">
            <a:avLst/>
          </a:prstGeom>
          <a:noFill/>
        </p:spPr>
        <p:txBody>
          <a:bodyPr wrap="square" rtlCol="0">
            <a:spAutoFit/>
          </a:bodyPr>
          <a:lstStyle/>
          <a:p>
            <a:r>
              <a:rPr lang="en-US" sz="2800" dirty="0" err="1">
                <a:solidFill>
                  <a:schemeClr val="tx1"/>
                </a:solidFill>
                <a:latin typeface="+mn-lt"/>
              </a:rPr>
              <a:t>Vesta’s</a:t>
            </a:r>
            <a:r>
              <a:rPr lang="en-US" sz="2800" dirty="0">
                <a:solidFill>
                  <a:schemeClr val="tx1"/>
                </a:solidFill>
                <a:latin typeface="+mn-lt"/>
              </a:rPr>
              <a:t> Gravity  makes it circular in shape</a:t>
            </a:r>
          </a:p>
          <a:p>
            <a:r>
              <a:rPr lang="en-US" sz="2800" dirty="0">
                <a:solidFill>
                  <a:schemeClr val="tx1"/>
                </a:solidFill>
                <a:latin typeface="+mn-lt"/>
              </a:rPr>
              <a:t>Smaller asteroids have irregular shape</a:t>
            </a:r>
          </a:p>
        </p:txBody>
      </p:sp>
    </p:spTree>
  </p:cSld>
  <p:clrMapOvr>
    <a:masterClrMapping/>
  </p:clrMapOvr>
  <p:transition advClick="0" advTm="5000"/>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eres__earth_compared_800.jpg"/>
          <p:cNvPicPr>
            <a:picLocks noChangeAspect="1"/>
          </p:cNvPicPr>
          <p:nvPr/>
        </p:nvPicPr>
        <p:blipFill>
          <a:blip r:embed="rId2" cstate="print"/>
          <a:stretch>
            <a:fillRect/>
          </a:stretch>
        </p:blipFill>
        <p:spPr>
          <a:xfrm>
            <a:off x="381000" y="1143000"/>
            <a:ext cx="8376486" cy="5507584"/>
          </a:xfrm>
          <a:prstGeom prst="rect">
            <a:avLst/>
          </a:prstGeom>
        </p:spPr>
      </p:pic>
      <p:sp>
        <p:nvSpPr>
          <p:cNvPr id="3" name="TextBox 2"/>
          <p:cNvSpPr txBox="1"/>
          <p:nvPr/>
        </p:nvSpPr>
        <p:spPr>
          <a:xfrm>
            <a:off x="0" y="457200"/>
            <a:ext cx="9144000" cy="523220"/>
          </a:xfrm>
          <a:prstGeom prst="rect">
            <a:avLst/>
          </a:prstGeom>
          <a:noFill/>
        </p:spPr>
        <p:txBody>
          <a:bodyPr wrap="square" rtlCol="0">
            <a:spAutoFit/>
          </a:bodyPr>
          <a:lstStyle/>
          <a:p>
            <a:r>
              <a:rPr lang="en-US" sz="2800" dirty="0">
                <a:solidFill>
                  <a:schemeClr val="tx1"/>
                </a:solidFill>
                <a:latin typeface="+mn-lt"/>
              </a:rPr>
              <a:t>Ceres is much smaller than Earth and our Moon</a:t>
            </a:r>
          </a:p>
        </p:txBody>
      </p:sp>
    </p:spTree>
  </p:cSld>
  <p:clrMapOvr>
    <a:masterClrMapping/>
  </p:clrMapOvr>
  <p:transition advClick="0" advTm="5000"/>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eres Craters.jpg"/>
          <p:cNvPicPr>
            <a:picLocks noChangeAspect="1"/>
          </p:cNvPicPr>
          <p:nvPr/>
        </p:nvPicPr>
        <p:blipFill>
          <a:blip r:embed="rId2" cstate="print"/>
          <a:stretch>
            <a:fillRect/>
          </a:stretch>
        </p:blipFill>
        <p:spPr>
          <a:xfrm>
            <a:off x="838200" y="1524000"/>
            <a:ext cx="7620000" cy="5076825"/>
          </a:xfrm>
          <a:prstGeom prst="rect">
            <a:avLst/>
          </a:prstGeom>
        </p:spPr>
      </p:pic>
      <p:sp>
        <p:nvSpPr>
          <p:cNvPr id="3" name="TextBox 2"/>
          <p:cNvSpPr txBox="1"/>
          <p:nvPr/>
        </p:nvSpPr>
        <p:spPr>
          <a:xfrm>
            <a:off x="1143000" y="609600"/>
            <a:ext cx="6477000" cy="707886"/>
          </a:xfrm>
          <a:prstGeom prst="rect">
            <a:avLst/>
          </a:prstGeom>
          <a:noFill/>
        </p:spPr>
        <p:txBody>
          <a:bodyPr wrap="square" rtlCol="0">
            <a:spAutoFit/>
          </a:bodyPr>
          <a:lstStyle/>
          <a:p>
            <a:r>
              <a:rPr lang="en-US" sz="4000" dirty="0">
                <a:solidFill>
                  <a:schemeClr val="tx1"/>
                </a:solidFill>
                <a:latin typeface="Calibri" pitchFamily="34" charset="0"/>
                <a:cs typeface="Calibri" pitchFamily="34" charset="0"/>
              </a:rPr>
              <a:t>Ceres is Heavily Cratered  </a:t>
            </a:r>
          </a:p>
        </p:txBody>
      </p:sp>
    </p:spTree>
  </p:cSld>
  <p:clrMapOvr>
    <a:masterClrMapping/>
  </p:clrMapOvr>
  <p:transition advClick="0" advTm="5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0F93-EE46-465E-8E54-902F3306ACD5}"/>
              </a:ext>
            </a:extLst>
          </p:cNvPr>
          <p:cNvSpPr>
            <a:spLocks noGrp="1"/>
          </p:cNvSpPr>
          <p:nvPr>
            <p:ph type="title"/>
          </p:nvPr>
        </p:nvSpPr>
        <p:spPr>
          <a:xfrm>
            <a:off x="76200" y="0"/>
            <a:ext cx="8991600" cy="1139825"/>
          </a:xfrm>
        </p:spPr>
        <p:txBody>
          <a:bodyPr/>
          <a:lstStyle/>
          <a:p>
            <a:r>
              <a:rPr lang="en-US" sz="3600" b="1" dirty="0">
                <a:solidFill>
                  <a:schemeClr val="tx1"/>
                </a:solidFill>
                <a:effectLst/>
              </a:rPr>
              <a:t>Ceres’ mysterious white spot identified as Sodium Carbonate-</a:t>
            </a:r>
            <a:r>
              <a:rPr lang="en-US" sz="2800" b="1" dirty="0">
                <a:solidFill>
                  <a:schemeClr val="tx1"/>
                </a:solidFill>
                <a:effectLst/>
              </a:rPr>
              <a:t>Na2CO3</a:t>
            </a:r>
          </a:p>
        </p:txBody>
      </p:sp>
      <p:pic>
        <p:nvPicPr>
          <p:cNvPr id="4" name="Picture 3">
            <a:extLst>
              <a:ext uri="{FF2B5EF4-FFF2-40B4-BE49-F238E27FC236}">
                <a16:creationId xmlns:a16="http://schemas.microsoft.com/office/drawing/2014/main" id="{5BFD4CE2-FD32-44BE-AB49-734DF2FE4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1320103"/>
            <a:ext cx="6324600" cy="5486400"/>
          </a:xfrm>
          <a:prstGeom prst="rect">
            <a:avLst/>
          </a:prstGeom>
        </p:spPr>
      </p:pic>
    </p:spTree>
    <p:extLst>
      <p:ext uri="{BB962C8B-B14F-4D97-AF65-F5344CB8AC3E}">
        <p14:creationId xmlns:p14="http://schemas.microsoft.com/office/powerpoint/2010/main" val="1591892286"/>
      </p:ext>
    </p:extLst>
  </p:cSld>
  <p:clrMapOvr>
    <a:masterClrMapping/>
  </p:clrMapOvr>
  <p:transition advClick="0" advTm="5000"/>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eres Cutaway.jpg"/>
          <p:cNvPicPr>
            <a:picLocks noChangeAspect="1"/>
          </p:cNvPicPr>
          <p:nvPr/>
        </p:nvPicPr>
        <p:blipFill>
          <a:blip r:embed="rId2" cstate="print"/>
          <a:stretch>
            <a:fillRect/>
          </a:stretch>
        </p:blipFill>
        <p:spPr>
          <a:xfrm>
            <a:off x="609600" y="567138"/>
            <a:ext cx="7848600" cy="6290862"/>
          </a:xfrm>
          <a:prstGeom prst="rect">
            <a:avLst/>
          </a:prstGeom>
        </p:spPr>
      </p:pic>
    </p:spTree>
  </p:cSld>
  <p:clrMapOvr>
    <a:masterClrMapping/>
  </p:clrMapOvr>
  <p:transition advClick="0" advTm="5000"/>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rappist-1.jpg"/>
          <p:cNvPicPr>
            <a:picLocks noChangeAspect="1"/>
          </p:cNvPicPr>
          <p:nvPr/>
        </p:nvPicPr>
        <p:blipFill>
          <a:blip r:embed="rId2" cstate="print"/>
          <a:stretch>
            <a:fillRect/>
          </a:stretch>
        </p:blipFill>
        <p:spPr>
          <a:xfrm>
            <a:off x="2438400" y="7561"/>
            <a:ext cx="6705600" cy="6850439"/>
          </a:xfrm>
          <a:prstGeom prst="rect">
            <a:avLst/>
          </a:prstGeom>
        </p:spPr>
      </p:pic>
      <p:sp>
        <p:nvSpPr>
          <p:cNvPr id="3" name="TextBox 2"/>
          <p:cNvSpPr txBox="1"/>
          <p:nvPr/>
        </p:nvSpPr>
        <p:spPr>
          <a:xfrm>
            <a:off x="7772400" y="5867400"/>
            <a:ext cx="1371600" cy="523220"/>
          </a:xfrm>
          <a:prstGeom prst="rect">
            <a:avLst/>
          </a:prstGeom>
          <a:noFill/>
        </p:spPr>
        <p:txBody>
          <a:bodyPr wrap="square" rtlCol="0">
            <a:spAutoFit/>
          </a:bodyPr>
          <a:lstStyle/>
          <a:p>
            <a:r>
              <a:rPr lang="en-US" sz="1400" dirty="0">
                <a:solidFill>
                  <a:schemeClr val="tx1"/>
                </a:solidFill>
                <a:latin typeface="Calibri" pitchFamily="34" charset="0"/>
                <a:cs typeface="Calibri" pitchFamily="34" charset="0"/>
              </a:rPr>
              <a:t>Image Credit:</a:t>
            </a:r>
          </a:p>
          <a:p>
            <a:r>
              <a:rPr lang="en-US" sz="1400" dirty="0">
                <a:solidFill>
                  <a:schemeClr val="tx1"/>
                </a:solidFill>
                <a:latin typeface="Calibri" pitchFamily="34" charset="0"/>
                <a:cs typeface="Calibri" pitchFamily="34" charset="0"/>
              </a:rPr>
              <a:t>Brian </a:t>
            </a:r>
            <a:r>
              <a:rPr lang="en-US" sz="1400" dirty="0" err="1">
                <a:solidFill>
                  <a:schemeClr val="tx1"/>
                </a:solidFill>
                <a:latin typeface="Calibri" pitchFamily="34" charset="0"/>
                <a:cs typeface="Calibri" pitchFamily="34" charset="0"/>
              </a:rPr>
              <a:t>Koberlein</a:t>
            </a:r>
            <a:endParaRPr lang="en-US" sz="1400" dirty="0">
              <a:solidFill>
                <a:schemeClr val="tx1"/>
              </a:solidFill>
              <a:latin typeface="Calibri" pitchFamily="34" charset="0"/>
              <a:cs typeface="Calibri" pitchFamily="34" charset="0"/>
            </a:endParaRPr>
          </a:p>
        </p:txBody>
      </p:sp>
      <p:sp>
        <p:nvSpPr>
          <p:cNvPr id="4" name="TextBox 3"/>
          <p:cNvSpPr txBox="1"/>
          <p:nvPr/>
        </p:nvSpPr>
        <p:spPr>
          <a:xfrm>
            <a:off x="152400" y="457200"/>
            <a:ext cx="2362200" cy="5940088"/>
          </a:xfrm>
          <a:prstGeom prst="rect">
            <a:avLst/>
          </a:prstGeom>
          <a:noFill/>
        </p:spPr>
        <p:txBody>
          <a:bodyPr wrap="square" rtlCol="0">
            <a:spAutoFit/>
          </a:bodyPr>
          <a:lstStyle/>
          <a:p>
            <a:pPr algn="l"/>
            <a:r>
              <a:rPr lang="en-US" dirty="0">
                <a:solidFill>
                  <a:schemeClr val="tx1"/>
                </a:solidFill>
                <a:latin typeface="Calibri" pitchFamily="34" charset="0"/>
                <a:cs typeface="Calibri" pitchFamily="34" charset="0"/>
              </a:rPr>
              <a:t>TRAPPIST-1 is a planetary system 39 light years from the Solar system within the constellation  Aquarius.  The central star is a white dwarf 12 times less massive than the Sun and only slightly larger than Jupiter. Three of the seven planets are rocky with sizes like Venus and Earth and are in the habitable zone where liquid water could exist.</a:t>
            </a:r>
          </a:p>
        </p:txBody>
      </p:sp>
    </p:spTree>
  </p:cSld>
  <p:clrMapOvr>
    <a:masterClrMapping/>
  </p:clrMapOvr>
  <p:transition advClick="0" advTm="5000"/>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57200" y="228600"/>
            <a:ext cx="8305800" cy="5632311"/>
          </a:xfrm>
          <a:prstGeom prst="rect">
            <a:avLst/>
          </a:prstGeom>
          <a:noFill/>
        </p:spPr>
        <p:txBody>
          <a:bodyPr wrap="square" rtlCol="0">
            <a:spAutoFit/>
          </a:bodyPr>
          <a:lstStyle/>
          <a:p>
            <a:r>
              <a:rPr lang="en-US" sz="3600" dirty="0">
                <a:solidFill>
                  <a:schemeClr val="tx1"/>
                </a:solidFill>
                <a:effectLst>
                  <a:outerShdw blurRad="38100" dist="38100" dir="2700000" algn="tl">
                    <a:srgbClr val="000000">
                      <a:alpha val="43137"/>
                    </a:srgbClr>
                  </a:outerShdw>
                </a:effectLst>
                <a:latin typeface="Calibri" pitchFamily="34" charset="0"/>
                <a:cs typeface="Calibri" pitchFamily="34" charset="0"/>
              </a:rPr>
              <a:t>“Praise the Lord from the heavens….</a:t>
            </a:r>
          </a:p>
          <a:p>
            <a:r>
              <a:rPr lang="en-US" sz="3600" dirty="0">
                <a:solidFill>
                  <a:schemeClr val="tx1"/>
                </a:solidFill>
                <a:effectLst>
                  <a:outerShdw blurRad="38100" dist="38100" dir="2700000" algn="tl">
                    <a:srgbClr val="000000">
                      <a:alpha val="43137"/>
                    </a:srgbClr>
                  </a:outerShdw>
                </a:effectLst>
                <a:latin typeface="Calibri" pitchFamily="34" charset="0"/>
                <a:cs typeface="Calibri" pitchFamily="34" charset="0"/>
              </a:rPr>
              <a:t>All His heavenly hosts….</a:t>
            </a:r>
          </a:p>
          <a:p>
            <a:r>
              <a:rPr lang="en-US" sz="3600" dirty="0">
                <a:solidFill>
                  <a:schemeClr val="tx1"/>
                </a:solidFill>
                <a:effectLst>
                  <a:outerShdw blurRad="38100" dist="38100" dir="2700000" algn="tl">
                    <a:srgbClr val="000000">
                      <a:alpha val="43137"/>
                    </a:srgbClr>
                  </a:outerShdw>
                </a:effectLst>
                <a:latin typeface="Calibri" pitchFamily="34" charset="0"/>
                <a:cs typeface="Calibri" pitchFamily="34" charset="0"/>
              </a:rPr>
              <a:t>Sun and moon….</a:t>
            </a:r>
          </a:p>
          <a:p>
            <a:r>
              <a:rPr lang="en-US" sz="3600" dirty="0">
                <a:solidFill>
                  <a:schemeClr val="tx1"/>
                </a:solidFill>
                <a:effectLst>
                  <a:outerShdw blurRad="38100" dist="38100" dir="2700000" algn="tl">
                    <a:srgbClr val="000000">
                      <a:alpha val="43137"/>
                    </a:srgbClr>
                  </a:outerShdw>
                </a:effectLst>
                <a:latin typeface="Calibri" pitchFamily="34" charset="0"/>
                <a:cs typeface="Calibri" pitchFamily="34" charset="0"/>
              </a:rPr>
              <a:t>All you shining stars.</a:t>
            </a:r>
          </a:p>
          <a:p>
            <a:r>
              <a:rPr lang="en-US" sz="3600" dirty="0">
                <a:solidFill>
                  <a:schemeClr val="tx1"/>
                </a:solidFill>
                <a:effectLst>
                  <a:outerShdw blurRad="38100" dist="38100" dir="2700000" algn="tl">
                    <a:srgbClr val="000000">
                      <a:alpha val="43137"/>
                    </a:srgbClr>
                  </a:outerShdw>
                </a:effectLst>
                <a:latin typeface="Calibri" pitchFamily="34" charset="0"/>
                <a:cs typeface="Calibri" pitchFamily="34" charset="0"/>
              </a:rPr>
              <a:t>Let them praise the name of the Lord, </a:t>
            </a:r>
          </a:p>
          <a:p>
            <a:r>
              <a:rPr lang="en-US" sz="3600" dirty="0">
                <a:solidFill>
                  <a:schemeClr val="tx1"/>
                </a:solidFill>
                <a:effectLst>
                  <a:outerShdw blurRad="38100" dist="38100" dir="2700000" algn="tl">
                    <a:srgbClr val="000000">
                      <a:alpha val="43137"/>
                    </a:srgbClr>
                  </a:outerShdw>
                </a:effectLst>
                <a:latin typeface="Calibri" pitchFamily="34" charset="0"/>
                <a:cs typeface="Calibri" pitchFamily="34" charset="0"/>
              </a:rPr>
              <a:t>for He commanded and they were created.</a:t>
            </a:r>
          </a:p>
          <a:p>
            <a:r>
              <a:rPr lang="en-US" sz="3600" dirty="0">
                <a:solidFill>
                  <a:schemeClr val="tx1"/>
                </a:solidFill>
                <a:effectLst>
                  <a:outerShdw blurRad="38100" dist="38100" dir="2700000" algn="tl">
                    <a:srgbClr val="000000">
                      <a:alpha val="43137"/>
                    </a:srgbClr>
                  </a:outerShdw>
                </a:effectLst>
                <a:latin typeface="Calibri" pitchFamily="34" charset="0"/>
                <a:cs typeface="Calibri" pitchFamily="34" charset="0"/>
              </a:rPr>
              <a:t>He set them in place for ever and ever.”</a:t>
            </a:r>
          </a:p>
          <a:p>
            <a:pPr algn="r"/>
            <a:r>
              <a:rPr lang="en-US" sz="3600" dirty="0">
                <a:solidFill>
                  <a:schemeClr val="tx1"/>
                </a:solidFill>
                <a:latin typeface="Calibri" pitchFamily="34" charset="0"/>
                <a:cs typeface="Calibri" pitchFamily="34" charset="0"/>
              </a:rPr>
              <a:t>Psalms 148:1-6</a:t>
            </a:r>
          </a:p>
          <a:p>
            <a:r>
              <a:rPr lang="en-US" sz="3600" dirty="0">
                <a:effectLst>
                  <a:outerShdw blurRad="38100" dist="38100" dir="2700000" algn="tl">
                    <a:srgbClr val="000000">
                      <a:alpha val="43137"/>
                    </a:srgbClr>
                  </a:outerShdw>
                </a:effectLst>
                <a:latin typeface="Calibri" pitchFamily="34" charset="0"/>
                <a:cs typeface="Calibri" pitchFamily="34" charset="0"/>
              </a:rPr>
              <a:t>       </a:t>
            </a:r>
          </a:p>
        </p:txBody>
      </p:sp>
    </p:spTree>
  </p:cSld>
  <p:clrMapOvr>
    <a:masterClrMapping/>
  </p:clrMapOvr>
  <p:transition advClick="0" advTm="500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US" sz="2800" b="1" dirty="0">
                <a:solidFill>
                  <a:schemeClr val="tx1"/>
                </a:solidFill>
                <a:effectLst/>
              </a:rPr>
              <a:t>Stars evolve based on initial mass and luminosity</a:t>
            </a:r>
          </a:p>
        </p:txBody>
      </p:sp>
      <p:pic>
        <p:nvPicPr>
          <p:cNvPr id="3" name="Picture 2" descr="HR diagram stellar evolution.jpg"/>
          <p:cNvPicPr>
            <a:picLocks noChangeAspect="1"/>
          </p:cNvPicPr>
          <p:nvPr/>
        </p:nvPicPr>
        <p:blipFill>
          <a:blip r:embed="rId2" cstate="print"/>
          <a:stretch>
            <a:fillRect/>
          </a:stretch>
        </p:blipFill>
        <p:spPr>
          <a:xfrm>
            <a:off x="2057400" y="883920"/>
            <a:ext cx="7086600" cy="5974080"/>
          </a:xfrm>
          <a:prstGeom prst="rect">
            <a:avLst/>
          </a:prstGeom>
        </p:spPr>
      </p:pic>
      <p:sp>
        <p:nvSpPr>
          <p:cNvPr id="4" name="TextBox 3"/>
          <p:cNvSpPr txBox="1"/>
          <p:nvPr/>
        </p:nvSpPr>
        <p:spPr>
          <a:xfrm>
            <a:off x="0" y="990600"/>
            <a:ext cx="2133600" cy="5324535"/>
          </a:xfrm>
          <a:prstGeom prst="rect">
            <a:avLst/>
          </a:prstGeom>
          <a:noFill/>
        </p:spPr>
        <p:txBody>
          <a:bodyPr wrap="square" rtlCol="0">
            <a:spAutoFit/>
          </a:bodyPr>
          <a:lstStyle/>
          <a:p>
            <a:r>
              <a:rPr lang="en-US" dirty="0" err="1">
                <a:solidFill>
                  <a:schemeClr val="tx1"/>
                </a:solidFill>
                <a:latin typeface="Calibri" pitchFamily="34" charset="0"/>
                <a:cs typeface="Calibri" pitchFamily="34" charset="0"/>
              </a:rPr>
              <a:t>Hertzsprung</a:t>
            </a:r>
            <a:r>
              <a:rPr lang="en-US" dirty="0">
                <a:solidFill>
                  <a:schemeClr val="tx1"/>
                </a:solidFill>
                <a:latin typeface="Calibri" pitchFamily="34" charset="0"/>
                <a:cs typeface="Calibri" pitchFamily="34" charset="0"/>
              </a:rPr>
              <a:t>–Russell diagram 1910 was a major step forward in understanding stellar evolution.  They compared Spectral class (temperature and mass) to Luminosity (Brightness).  The Main Sequence is where stars spend most of their lives.</a:t>
            </a:r>
          </a:p>
          <a:p>
            <a:endParaRPr lang="en-US" dirty="0">
              <a:solidFill>
                <a:schemeClr val="tx1"/>
              </a:solidFill>
              <a:latin typeface="Calibri" pitchFamily="34" charset="0"/>
              <a:cs typeface="Calibri" pitchFamily="34" charset="0"/>
            </a:endParaRPr>
          </a:p>
        </p:txBody>
      </p:sp>
      <p:sp>
        <p:nvSpPr>
          <p:cNvPr id="5" name="Down Arrow 4"/>
          <p:cNvSpPr/>
          <p:nvPr/>
        </p:nvSpPr>
        <p:spPr bwMode="auto">
          <a:xfrm>
            <a:off x="8153400" y="3962400"/>
            <a:ext cx="762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2"/>
              </a:solidFill>
              <a:effectLst>
                <a:outerShdw blurRad="38100" dist="38100" dir="2700000" algn="tl">
                  <a:srgbClr val="000000">
                    <a:alpha val="43137"/>
                  </a:srgbClr>
                </a:outerShdw>
              </a:effectLst>
              <a:latin typeface="Lucida Calligraphy" pitchFamily="66" charset="0"/>
            </a:endParaRPr>
          </a:p>
        </p:txBody>
      </p:sp>
      <p:sp>
        <p:nvSpPr>
          <p:cNvPr id="6" name="TextBox 5"/>
          <p:cNvSpPr txBox="1"/>
          <p:nvPr/>
        </p:nvSpPr>
        <p:spPr>
          <a:xfrm>
            <a:off x="7848600" y="3352800"/>
            <a:ext cx="762000" cy="707886"/>
          </a:xfrm>
          <a:prstGeom prst="rect">
            <a:avLst/>
          </a:prstGeom>
          <a:noFill/>
        </p:spPr>
        <p:txBody>
          <a:bodyPr wrap="square" rtlCol="0">
            <a:spAutoFit/>
          </a:bodyPr>
          <a:lstStyle/>
          <a:p>
            <a:r>
              <a:rPr lang="en-US" dirty="0"/>
              <a:t>Our Sun</a:t>
            </a:r>
          </a:p>
        </p:txBody>
      </p:sp>
    </p:spTree>
  </p:cSld>
  <p:clrMapOvr>
    <a:masterClrMapping/>
  </p:clrMapOvr>
  <p:transition advClick="0" advTm="500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0600"/>
          </a:xfrm>
        </p:spPr>
        <p:txBody>
          <a:bodyPr/>
          <a:lstStyle/>
          <a:p>
            <a:r>
              <a:rPr lang="en-US" sz="2800" b="1" dirty="0">
                <a:solidFill>
                  <a:schemeClr val="tx1"/>
                </a:solidFill>
                <a:effectLst/>
              </a:rPr>
              <a:t>Our Sun will evolve to a Red Giant and White Dwarf</a:t>
            </a:r>
          </a:p>
        </p:txBody>
      </p:sp>
      <p:pic>
        <p:nvPicPr>
          <p:cNvPr id="3" name="Picture 2" descr="Sun's evolutionary track in Main Sequence.jpg"/>
          <p:cNvPicPr>
            <a:picLocks noChangeAspect="1"/>
          </p:cNvPicPr>
          <p:nvPr/>
        </p:nvPicPr>
        <p:blipFill>
          <a:blip r:embed="rId2" cstate="print"/>
          <a:stretch>
            <a:fillRect/>
          </a:stretch>
        </p:blipFill>
        <p:spPr>
          <a:xfrm>
            <a:off x="304800" y="1066801"/>
            <a:ext cx="8610600" cy="5791199"/>
          </a:xfrm>
          <a:prstGeom prst="rect">
            <a:avLst/>
          </a:prstGeom>
        </p:spPr>
      </p:pic>
    </p:spTree>
  </p:cSld>
  <p:clrMapOvr>
    <a:masterClrMapping/>
  </p:clrMapOvr>
  <p:transition advClick="0" advTm="5000"/>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descr="Solar System"/>
          <p:cNvPicPr>
            <a:picLocks noChangeAspect="1" noChangeArrowheads="1"/>
          </p:cNvPicPr>
          <p:nvPr/>
        </p:nvPicPr>
        <p:blipFill>
          <a:blip r:embed="rId2" cstate="print"/>
          <a:srcRect/>
          <a:stretch>
            <a:fillRect/>
          </a:stretch>
        </p:blipFill>
        <p:spPr bwMode="auto">
          <a:xfrm>
            <a:off x="152400" y="1066800"/>
            <a:ext cx="8991600" cy="5638800"/>
          </a:xfrm>
          <a:prstGeom prst="rect">
            <a:avLst/>
          </a:prstGeom>
          <a:noFill/>
          <a:ln w="9525">
            <a:noFill/>
            <a:miter lim="800000"/>
            <a:headEnd/>
            <a:tailEnd/>
          </a:ln>
        </p:spPr>
      </p:pic>
      <p:sp>
        <p:nvSpPr>
          <p:cNvPr id="3" name="Title 2"/>
          <p:cNvSpPr>
            <a:spLocks noGrp="1"/>
          </p:cNvSpPr>
          <p:nvPr>
            <p:ph type="title"/>
          </p:nvPr>
        </p:nvSpPr>
        <p:spPr>
          <a:xfrm>
            <a:off x="457200" y="1"/>
            <a:ext cx="8229600" cy="990600"/>
          </a:xfrm>
        </p:spPr>
        <p:txBody>
          <a:bodyPr/>
          <a:lstStyle/>
          <a:p>
            <a:r>
              <a:rPr lang="en-US" sz="3200" b="1" dirty="0">
                <a:solidFill>
                  <a:schemeClr val="tx1"/>
                </a:solidFill>
                <a:effectLst/>
              </a:rPr>
              <a:t>Our Solar System</a:t>
            </a:r>
          </a:p>
        </p:txBody>
      </p:sp>
      <p:sp>
        <p:nvSpPr>
          <p:cNvPr id="4" name="TextBox 3"/>
          <p:cNvSpPr txBox="1"/>
          <p:nvPr/>
        </p:nvSpPr>
        <p:spPr>
          <a:xfrm>
            <a:off x="6248400" y="5638800"/>
            <a:ext cx="2438400" cy="400110"/>
          </a:xfrm>
          <a:prstGeom prst="rect">
            <a:avLst/>
          </a:prstGeom>
          <a:noFill/>
        </p:spPr>
        <p:txBody>
          <a:bodyPr wrap="square" rtlCol="0">
            <a:spAutoFit/>
          </a:bodyPr>
          <a:lstStyle/>
          <a:p>
            <a:r>
              <a:rPr lang="en-US" dirty="0">
                <a:solidFill>
                  <a:schemeClr val="tx1"/>
                </a:solidFill>
                <a:latin typeface="Calibri" pitchFamily="34" charset="0"/>
                <a:cs typeface="Calibri" pitchFamily="34" charset="0"/>
              </a:rPr>
              <a:t>Not to distance  scale</a:t>
            </a:r>
          </a:p>
        </p:txBody>
      </p:sp>
    </p:spTree>
  </p:cSld>
  <p:clrMapOvr>
    <a:masterClrMapping/>
  </p:clrMapOvr>
  <p:transition advClick="0" advTm="500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7" name="AutoShape 5" descr="00bb01c74682$9aa90750$6501a8c0@toshibauser"/>
          <p:cNvSpPr>
            <a:spLocks noChangeAspect="1" noChangeArrowheads="1"/>
          </p:cNvSpPr>
          <p:nvPr/>
        </p:nvSpPr>
        <p:spPr bwMode="auto">
          <a:xfrm>
            <a:off x="976313" y="1404938"/>
            <a:ext cx="7191375" cy="4048125"/>
          </a:xfrm>
          <a:prstGeom prst="rect">
            <a:avLst/>
          </a:prstGeom>
          <a:noFill/>
        </p:spPr>
        <p:txBody>
          <a:bodyPr/>
          <a:lstStyle/>
          <a:p>
            <a:pPr>
              <a:defRPr/>
            </a:pPr>
            <a:endParaRPr lang="en-US">
              <a:effectLst>
                <a:outerShdw blurRad="38100" dist="38100" dir="2700000" algn="tl">
                  <a:srgbClr val="000000">
                    <a:alpha val="43137"/>
                  </a:srgbClr>
                </a:outerShdw>
              </a:effectLst>
            </a:endParaRPr>
          </a:p>
        </p:txBody>
      </p:sp>
      <p:sp>
        <p:nvSpPr>
          <p:cNvPr id="131079" name="AutoShape 7" descr="00bb01c74682$9aa90750$6501a8c0@toshibauser"/>
          <p:cNvSpPr>
            <a:spLocks noChangeAspect="1" noChangeArrowheads="1"/>
          </p:cNvSpPr>
          <p:nvPr/>
        </p:nvSpPr>
        <p:spPr bwMode="auto">
          <a:xfrm>
            <a:off x="976313" y="1404938"/>
            <a:ext cx="7191375" cy="4048125"/>
          </a:xfrm>
          <a:prstGeom prst="rect">
            <a:avLst/>
          </a:prstGeom>
          <a:noFill/>
        </p:spPr>
        <p:txBody>
          <a:bodyPr/>
          <a:lstStyle/>
          <a:p>
            <a:pPr>
              <a:defRPr/>
            </a:pPr>
            <a:endParaRPr lang="en-US">
              <a:effectLst>
                <a:outerShdw blurRad="38100" dist="38100" dir="2700000" algn="tl">
                  <a:srgbClr val="000000">
                    <a:alpha val="43137"/>
                  </a:srgbClr>
                </a:outerShdw>
              </a:effectLst>
            </a:endParaRPr>
          </a:p>
        </p:txBody>
      </p:sp>
      <p:sp>
        <p:nvSpPr>
          <p:cNvPr id="131081" name="AutoShape 9" descr="00bb01c74682$9aa90750$6501a8c0@toshibauser"/>
          <p:cNvSpPr>
            <a:spLocks noChangeAspect="1" noChangeArrowheads="1"/>
          </p:cNvSpPr>
          <p:nvPr/>
        </p:nvSpPr>
        <p:spPr bwMode="auto">
          <a:xfrm>
            <a:off x="976313" y="1404938"/>
            <a:ext cx="7191375" cy="4048125"/>
          </a:xfrm>
          <a:prstGeom prst="rect">
            <a:avLst/>
          </a:prstGeom>
          <a:noFill/>
        </p:spPr>
        <p:txBody>
          <a:bodyPr/>
          <a:lstStyle/>
          <a:p>
            <a:pPr>
              <a:defRPr/>
            </a:pPr>
            <a:endParaRPr lang="en-US">
              <a:effectLst>
                <a:outerShdw blurRad="38100" dist="38100" dir="2700000" algn="tl">
                  <a:srgbClr val="000000">
                    <a:alpha val="43137"/>
                  </a:srgbClr>
                </a:outerShdw>
              </a:effectLst>
            </a:endParaRPr>
          </a:p>
        </p:txBody>
      </p:sp>
      <p:sp>
        <p:nvSpPr>
          <p:cNvPr id="131083" name="AutoShape 11" descr="00bb01c74682$9aa90750$6501a8c0@toshibauser"/>
          <p:cNvSpPr>
            <a:spLocks noChangeAspect="1" noChangeArrowheads="1"/>
          </p:cNvSpPr>
          <p:nvPr/>
        </p:nvSpPr>
        <p:spPr bwMode="auto">
          <a:xfrm>
            <a:off x="976313" y="1404938"/>
            <a:ext cx="7191375" cy="4048125"/>
          </a:xfrm>
          <a:prstGeom prst="rect">
            <a:avLst/>
          </a:prstGeom>
          <a:noFill/>
        </p:spPr>
        <p:txBody>
          <a:bodyPr/>
          <a:lstStyle/>
          <a:p>
            <a:pPr>
              <a:defRPr/>
            </a:pPr>
            <a:endParaRPr lang="en-US">
              <a:effectLst>
                <a:outerShdw blurRad="38100" dist="38100" dir="2700000" algn="tl">
                  <a:srgbClr val="000000">
                    <a:alpha val="43137"/>
                  </a:srgbClr>
                </a:outerShdw>
              </a:effectLst>
            </a:endParaRPr>
          </a:p>
        </p:txBody>
      </p:sp>
      <p:sp>
        <p:nvSpPr>
          <p:cNvPr id="131085" name="AutoShape 13" descr="00bb01c74682$9aa90750$6501a8c0@toshibauser"/>
          <p:cNvSpPr>
            <a:spLocks noChangeAspect="1" noChangeArrowheads="1"/>
          </p:cNvSpPr>
          <p:nvPr/>
        </p:nvSpPr>
        <p:spPr bwMode="auto">
          <a:xfrm>
            <a:off x="976313" y="1404938"/>
            <a:ext cx="7191375" cy="4048125"/>
          </a:xfrm>
          <a:prstGeom prst="rect">
            <a:avLst/>
          </a:prstGeom>
          <a:noFill/>
        </p:spPr>
        <p:txBody>
          <a:bodyPr/>
          <a:lstStyle/>
          <a:p>
            <a:pPr>
              <a:defRPr/>
            </a:pPr>
            <a:endParaRPr lang="en-US">
              <a:effectLst>
                <a:outerShdw blurRad="38100" dist="38100" dir="2700000" algn="tl">
                  <a:srgbClr val="000000">
                    <a:alpha val="43137"/>
                  </a:srgbClr>
                </a:outerShdw>
              </a:effectLst>
            </a:endParaRPr>
          </a:p>
        </p:txBody>
      </p:sp>
      <p:pic>
        <p:nvPicPr>
          <p:cNvPr id="14343" name="Picture 14" descr="Rel Size 1"/>
          <p:cNvPicPr>
            <a:picLocks noChangeAspect="1" noChangeArrowheads="1"/>
          </p:cNvPicPr>
          <p:nvPr/>
        </p:nvPicPr>
        <p:blipFill>
          <a:blip r:embed="rId2" cstate="print"/>
          <a:srcRect/>
          <a:stretch>
            <a:fillRect/>
          </a:stretch>
        </p:blipFill>
        <p:spPr bwMode="auto">
          <a:xfrm>
            <a:off x="0" y="1295400"/>
            <a:ext cx="9109953" cy="5127769"/>
          </a:xfrm>
          <a:prstGeom prst="rect">
            <a:avLst/>
          </a:prstGeom>
          <a:noFill/>
          <a:ln w="9525">
            <a:noFill/>
            <a:miter lim="800000"/>
            <a:headEnd/>
            <a:tailEnd/>
          </a:ln>
        </p:spPr>
      </p:pic>
      <p:sp>
        <p:nvSpPr>
          <p:cNvPr id="8" name="Title 7"/>
          <p:cNvSpPr>
            <a:spLocks noGrp="1"/>
          </p:cNvSpPr>
          <p:nvPr>
            <p:ph type="title"/>
          </p:nvPr>
        </p:nvSpPr>
        <p:spPr>
          <a:xfrm>
            <a:off x="0" y="152400"/>
            <a:ext cx="9144000" cy="990600"/>
          </a:xfrm>
        </p:spPr>
        <p:txBody>
          <a:bodyPr/>
          <a:lstStyle/>
          <a:p>
            <a:r>
              <a:rPr lang="en-US" sz="3200" b="1" dirty="0">
                <a:solidFill>
                  <a:schemeClr val="tx1"/>
                </a:solidFill>
                <a:effectLst/>
              </a:rPr>
              <a:t>Now let us look at relative sizes of planets.</a:t>
            </a:r>
            <a:br>
              <a:rPr lang="en-US" sz="3200" b="1" dirty="0">
                <a:solidFill>
                  <a:schemeClr val="tx1"/>
                </a:solidFill>
                <a:effectLst/>
              </a:rPr>
            </a:br>
            <a:r>
              <a:rPr lang="en-US" sz="3200" b="1" dirty="0">
                <a:solidFill>
                  <a:schemeClr val="tx1"/>
                </a:solidFill>
                <a:effectLst/>
              </a:rPr>
              <a:t>The Rocky or Terrestrial Planets.</a:t>
            </a:r>
          </a:p>
        </p:txBody>
      </p:sp>
    </p:spTree>
  </p:cSld>
  <p:clrMapOvr>
    <a:masterClrMapping/>
  </p:clrMapOvr>
  <p:transition advClick="0" advTm="500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descr="Rel Size 2"/>
          <p:cNvPicPr>
            <a:picLocks noChangeAspect="1" noChangeArrowheads="1"/>
          </p:cNvPicPr>
          <p:nvPr/>
        </p:nvPicPr>
        <p:blipFill>
          <a:blip r:embed="rId2" cstate="print"/>
          <a:srcRect/>
          <a:stretch>
            <a:fillRect/>
          </a:stretch>
        </p:blipFill>
        <p:spPr bwMode="auto">
          <a:xfrm>
            <a:off x="0" y="1295400"/>
            <a:ext cx="9063159" cy="5313019"/>
          </a:xfrm>
          <a:prstGeom prst="rect">
            <a:avLst/>
          </a:prstGeom>
          <a:noFill/>
          <a:ln w="9525">
            <a:noFill/>
            <a:miter lim="800000"/>
            <a:headEnd/>
            <a:tailEnd/>
          </a:ln>
        </p:spPr>
      </p:pic>
      <p:sp>
        <p:nvSpPr>
          <p:cNvPr id="3" name="Title 2"/>
          <p:cNvSpPr>
            <a:spLocks noGrp="1"/>
          </p:cNvSpPr>
          <p:nvPr>
            <p:ph type="title"/>
          </p:nvPr>
        </p:nvSpPr>
        <p:spPr>
          <a:xfrm>
            <a:off x="457200" y="0"/>
            <a:ext cx="8229600" cy="1139825"/>
          </a:xfrm>
        </p:spPr>
        <p:txBody>
          <a:bodyPr/>
          <a:lstStyle/>
          <a:p>
            <a:r>
              <a:rPr lang="en-US" sz="3200" b="1" dirty="0">
                <a:solidFill>
                  <a:schemeClr val="tx1"/>
                </a:solidFill>
                <a:effectLst/>
              </a:rPr>
              <a:t>Now the Gas Giants </a:t>
            </a:r>
            <a:r>
              <a:rPr lang="en-US" sz="3200" b="1" dirty="0" err="1">
                <a:solidFill>
                  <a:schemeClr val="tx1"/>
                </a:solidFill>
                <a:effectLst/>
              </a:rPr>
              <a:t>vs</a:t>
            </a:r>
            <a:r>
              <a:rPr lang="en-US" sz="3200" b="1" dirty="0">
                <a:solidFill>
                  <a:schemeClr val="tx1"/>
                </a:solidFill>
                <a:effectLst/>
              </a:rPr>
              <a:t> Rocky Planets</a:t>
            </a:r>
          </a:p>
        </p:txBody>
      </p:sp>
    </p:spTree>
  </p:cSld>
  <p:clrMapOvr>
    <a:masterClrMapping/>
  </p:clrMapOvr>
  <p:transition advClick="0" advTm="500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Rel Size 3"/>
          <p:cNvPicPr>
            <a:picLocks noChangeAspect="1" noChangeArrowheads="1"/>
          </p:cNvPicPr>
          <p:nvPr/>
        </p:nvPicPr>
        <p:blipFill>
          <a:blip r:embed="rId2" cstate="print"/>
          <a:srcRect/>
          <a:stretch>
            <a:fillRect/>
          </a:stretch>
        </p:blipFill>
        <p:spPr bwMode="auto">
          <a:xfrm>
            <a:off x="0" y="1295400"/>
            <a:ext cx="9144000" cy="5562600"/>
          </a:xfrm>
          <a:prstGeom prst="rect">
            <a:avLst/>
          </a:prstGeom>
          <a:noFill/>
          <a:ln w="9525">
            <a:noFill/>
            <a:miter lim="800000"/>
            <a:headEnd/>
            <a:tailEnd/>
          </a:ln>
        </p:spPr>
      </p:pic>
      <p:sp>
        <p:nvSpPr>
          <p:cNvPr id="3" name="Title 2"/>
          <p:cNvSpPr>
            <a:spLocks noGrp="1"/>
          </p:cNvSpPr>
          <p:nvPr>
            <p:ph type="title"/>
          </p:nvPr>
        </p:nvSpPr>
        <p:spPr>
          <a:xfrm>
            <a:off x="457200" y="1"/>
            <a:ext cx="8229600" cy="990600"/>
          </a:xfrm>
        </p:spPr>
        <p:txBody>
          <a:bodyPr/>
          <a:lstStyle/>
          <a:p>
            <a:r>
              <a:rPr lang="en-US" sz="3200" b="1" dirty="0">
                <a:solidFill>
                  <a:schemeClr val="tx1"/>
                </a:solidFill>
                <a:effectLst/>
              </a:rPr>
              <a:t>Now the Sun versus our Planets</a:t>
            </a:r>
          </a:p>
        </p:txBody>
      </p:sp>
    </p:spTree>
  </p:cSld>
  <p:clrMapOvr>
    <a:masterClrMapping/>
  </p:clrMapOvr>
  <p:transition advClick="0" advTm="5000"/>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Lucida Calligraphy"/>
        <a:ea typeface=""/>
        <a:cs typeface=""/>
      </a:majorFont>
      <a:minorFont>
        <a:latin typeface="Lucida Calligraph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3794</TotalTime>
  <Words>1337</Words>
  <Application>Microsoft Office PowerPoint</Application>
  <PresentationFormat>On-screen Show (4:3)</PresentationFormat>
  <Paragraphs>105</Paragraphs>
  <Slides>39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Lucida Calligraphy</vt:lpstr>
      <vt:lpstr>Wingdings</vt:lpstr>
      <vt:lpstr>Custom Design</vt:lpstr>
      <vt:lpstr>Orbit</vt:lpstr>
      <vt:lpstr>PowerPoint Presentation</vt:lpstr>
      <vt:lpstr>PowerPoint Presentation</vt:lpstr>
      <vt:lpstr>PowerPoint Presentation</vt:lpstr>
      <vt:lpstr>Stars evolve based on initial mass and luminosity</vt:lpstr>
      <vt:lpstr>Our Sun will evolve to a Red Giant and White Dwarf</vt:lpstr>
      <vt:lpstr>Our Solar System</vt:lpstr>
      <vt:lpstr>Now let us look at relative sizes of planets. The Rocky or Terrestrial Planets.</vt:lpstr>
      <vt:lpstr>Now the Gas Giants vs Rocky Planets</vt:lpstr>
      <vt:lpstr>Now the Sun versus our Planets</vt:lpstr>
      <vt:lpstr>Now our Sun versus other stars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Ceres’ mysterious white spot identified as Sodium Carbonate-Na2CO3</vt:lpstr>
      <vt:lpstr>PowerPoint Presentation</vt:lpstr>
      <vt:lpstr>PowerPoint Presentation</vt:lpstr>
      <vt:lpstr>PowerPoint Presentation</vt:lpstr>
    </vt:vector>
  </TitlesOfParts>
  <Company>Space Engineering Consulting,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Heavens declare the glory of God;  the skies proclaim the work of His hands</dc:title>
  <dc:creator>Frank Buzzard</dc:creator>
  <cp:lastModifiedBy>Frank Buzzard</cp:lastModifiedBy>
  <cp:revision>134</cp:revision>
  <dcterms:created xsi:type="dcterms:W3CDTF">2005-10-02T21:05:34Z</dcterms:created>
  <dcterms:modified xsi:type="dcterms:W3CDTF">2018-07-06T15:18:33Z</dcterms:modified>
</cp:coreProperties>
</file>