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4" r:id="rId2"/>
  </p:sldMasterIdLst>
  <p:sldIdLst>
    <p:sldId id="256" r:id="rId3"/>
    <p:sldId id="302" r:id="rId4"/>
    <p:sldId id="303" r:id="rId5"/>
    <p:sldId id="344" r:id="rId6"/>
    <p:sldId id="345" r:id="rId7"/>
    <p:sldId id="346" r:id="rId8"/>
    <p:sldId id="348" r:id="rId9"/>
    <p:sldId id="378" r:id="rId10"/>
    <p:sldId id="334" r:id="rId11"/>
    <p:sldId id="405" r:id="rId12"/>
    <p:sldId id="406" r:id="rId13"/>
    <p:sldId id="357" r:id="rId14"/>
    <p:sldId id="386" r:id="rId15"/>
    <p:sldId id="391" r:id="rId16"/>
    <p:sldId id="335" r:id="rId17"/>
    <p:sldId id="403" r:id="rId18"/>
    <p:sldId id="383" r:id="rId19"/>
    <p:sldId id="393" r:id="rId20"/>
    <p:sldId id="355" r:id="rId21"/>
    <p:sldId id="356" r:id="rId22"/>
    <p:sldId id="358" r:id="rId23"/>
    <p:sldId id="361" r:id="rId24"/>
    <p:sldId id="354" r:id="rId25"/>
    <p:sldId id="362" r:id="rId26"/>
    <p:sldId id="363" r:id="rId27"/>
    <p:sldId id="395" r:id="rId28"/>
    <p:sldId id="397" r:id="rId29"/>
    <p:sldId id="402" r:id="rId30"/>
    <p:sldId id="398" r:id="rId31"/>
    <p:sldId id="400" r:id="rId32"/>
    <p:sldId id="396" r:id="rId33"/>
    <p:sldId id="404" r:id="rId34"/>
    <p:sldId id="364" r:id="rId35"/>
    <p:sldId id="401" r:id="rId36"/>
    <p:sldId id="365" r:id="rId37"/>
    <p:sldId id="366" r:id="rId38"/>
    <p:sldId id="380" r:id="rId39"/>
    <p:sldId id="390" r:id="rId40"/>
    <p:sldId id="376" r:id="rId41"/>
    <p:sldId id="387" r:id="rId42"/>
    <p:sldId id="312" r:id="rId43"/>
    <p:sldId id="367" r:id="rId44"/>
    <p:sldId id="313" r:id="rId45"/>
  </p:sldIdLst>
  <p:sldSz cx="9144000" cy="6858000" type="screen4x3"/>
  <p:notesSz cx="6858000" cy="9144000"/>
  <p:defaultTextStyle>
    <a:defPPr>
      <a:defRPr lang="en-US"/>
    </a:defPPr>
    <a:lvl1pPr algn="ctr" rtl="0" eaLnBrk="0" fontAlgn="base" hangingPunct="0">
      <a:spcBef>
        <a:spcPct val="0"/>
      </a:spcBef>
      <a:spcAft>
        <a:spcPct val="0"/>
      </a:spcAft>
      <a:defRPr sz="2000" b="1" kern="1200">
        <a:solidFill>
          <a:schemeClr val="tx2"/>
        </a:solidFill>
        <a:latin typeface="Lucida Calligraphy" pitchFamily="66" charset="0"/>
        <a:ea typeface="+mn-ea"/>
        <a:cs typeface="+mn-cs"/>
      </a:defRPr>
    </a:lvl1pPr>
    <a:lvl2pPr marL="457200" algn="ctr" rtl="0" eaLnBrk="0" fontAlgn="base" hangingPunct="0">
      <a:spcBef>
        <a:spcPct val="0"/>
      </a:spcBef>
      <a:spcAft>
        <a:spcPct val="0"/>
      </a:spcAft>
      <a:defRPr sz="2000" b="1" kern="1200">
        <a:solidFill>
          <a:schemeClr val="tx2"/>
        </a:solidFill>
        <a:latin typeface="Lucida Calligraphy" pitchFamily="66" charset="0"/>
        <a:ea typeface="+mn-ea"/>
        <a:cs typeface="+mn-cs"/>
      </a:defRPr>
    </a:lvl2pPr>
    <a:lvl3pPr marL="914400" algn="ctr" rtl="0" eaLnBrk="0" fontAlgn="base" hangingPunct="0">
      <a:spcBef>
        <a:spcPct val="0"/>
      </a:spcBef>
      <a:spcAft>
        <a:spcPct val="0"/>
      </a:spcAft>
      <a:defRPr sz="2000" b="1" kern="1200">
        <a:solidFill>
          <a:schemeClr val="tx2"/>
        </a:solidFill>
        <a:latin typeface="Lucida Calligraphy" pitchFamily="66" charset="0"/>
        <a:ea typeface="+mn-ea"/>
        <a:cs typeface="+mn-cs"/>
      </a:defRPr>
    </a:lvl3pPr>
    <a:lvl4pPr marL="1371600" algn="ctr" rtl="0" eaLnBrk="0" fontAlgn="base" hangingPunct="0">
      <a:spcBef>
        <a:spcPct val="0"/>
      </a:spcBef>
      <a:spcAft>
        <a:spcPct val="0"/>
      </a:spcAft>
      <a:defRPr sz="2000" b="1" kern="1200">
        <a:solidFill>
          <a:schemeClr val="tx2"/>
        </a:solidFill>
        <a:latin typeface="Lucida Calligraphy" pitchFamily="66" charset="0"/>
        <a:ea typeface="+mn-ea"/>
        <a:cs typeface="+mn-cs"/>
      </a:defRPr>
    </a:lvl4pPr>
    <a:lvl5pPr marL="1828800" algn="ctr" rtl="0" eaLnBrk="0" fontAlgn="base" hangingPunct="0">
      <a:spcBef>
        <a:spcPct val="0"/>
      </a:spcBef>
      <a:spcAft>
        <a:spcPct val="0"/>
      </a:spcAft>
      <a:defRPr sz="2000" b="1" kern="1200">
        <a:solidFill>
          <a:schemeClr val="tx2"/>
        </a:solidFill>
        <a:latin typeface="Lucida Calligraphy" pitchFamily="66" charset="0"/>
        <a:ea typeface="+mn-ea"/>
        <a:cs typeface="+mn-cs"/>
      </a:defRPr>
    </a:lvl5pPr>
    <a:lvl6pPr marL="2286000" algn="l" defTabSz="914400" rtl="0" eaLnBrk="1" latinLnBrk="0" hangingPunct="1">
      <a:defRPr sz="2000" b="1" kern="1200">
        <a:solidFill>
          <a:schemeClr val="tx2"/>
        </a:solidFill>
        <a:latin typeface="Lucida Calligraphy" pitchFamily="66" charset="0"/>
        <a:ea typeface="+mn-ea"/>
        <a:cs typeface="+mn-cs"/>
      </a:defRPr>
    </a:lvl6pPr>
    <a:lvl7pPr marL="2743200" algn="l" defTabSz="914400" rtl="0" eaLnBrk="1" latinLnBrk="0" hangingPunct="1">
      <a:defRPr sz="2000" b="1" kern="1200">
        <a:solidFill>
          <a:schemeClr val="tx2"/>
        </a:solidFill>
        <a:latin typeface="Lucida Calligraphy" pitchFamily="66" charset="0"/>
        <a:ea typeface="+mn-ea"/>
        <a:cs typeface="+mn-cs"/>
      </a:defRPr>
    </a:lvl7pPr>
    <a:lvl8pPr marL="3200400" algn="l" defTabSz="914400" rtl="0" eaLnBrk="1" latinLnBrk="0" hangingPunct="1">
      <a:defRPr sz="2000" b="1" kern="1200">
        <a:solidFill>
          <a:schemeClr val="tx2"/>
        </a:solidFill>
        <a:latin typeface="Lucida Calligraphy" pitchFamily="66" charset="0"/>
        <a:ea typeface="+mn-ea"/>
        <a:cs typeface="+mn-cs"/>
      </a:defRPr>
    </a:lvl8pPr>
    <a:lvl9pPr marL="3657600" algn="l" defTabSz="914400" rtl="0" eaLnBrk="1" latinLnBrk="0" hangingPunct="1">
      <a:defRPr sz="2000" b="1" kern="1200">
        <a:solidFill>
          <a:schemeClr val="tx2"/>
        </a:solidFill>
        <a:latin typeface="Lucida Calligraphy"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3" autoAdjust="0"/>
    <p:restoredTop sz="94790" autoAdjust="0"/>
  </p:normalViewPr>
  <p:slideViewPr>
    <p:cSldViewPr>
      <p:cViewPr varScale="1">
        <p:scale>
          <a:sx n="73" d="100"/>
          <a:sy n="73" d="100"/>
        </p:scale>
        <p:origin x="12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4A7FD5-5670-4819-A712-3CB47710102D}" type="slidenum">
              <a:rPr lang="en-US"/>
              <a:pPr>
                <a:defRPr/>
              </a:pPr>
              <a:t>‹#›</a:t>
            </a:fld>
            <a:endParaRPr lang="en-US"/>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59A2EB-DD4D-4212-B0ED-46ED62585B63}" type="slidenum">
              <a:rPr lang="en-US"/>
              <a:pPr>
                <a:defRPr/>
              </a:pPr>
              <a:t>‹#›</a:t>
            </a:fld>
            <a:endParaRPr lang="en-US"/>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CA2726-BDC7-4AFC-B859-B06A0218415A}" type="slidenum">
              <a:rPr lang="en-US"/>
              <a:pPr>
                <a:defRPr/>
              </a:pPr>
              <a:t>‹#›</a:t>
            </a:fld>
            <a:endParaRPr lang="en-US"/>
          </a:p>
        </p:txBody>
      </p:sp>
    </p:spTree>
  </p:cSld>
  <p:clrMapOvr>
    <a:masterClrMapping/>
  </p:clrMapOvr>
  <p:transition advClick="0"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54282"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5428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E2597C9A-9777-4D12-BD57-485DCECA406D}" type="slidenum">
              <a:rPr lang="en-US"/>
              <a:pPr>
                <a:defRPr/>
              </a:pPr>
              <a:t>‹#›</a:t>
            </a:fld>
            <a:endParaRPr lang="en-US"/>
          </a:p>
        </p:txBody>
      </p:sp>
    </p:spTree>
  </p:cSld>
  <p:clrMapOvr>
    <a:masterClrMapping/>
  </p:clrMapOvr>
  <p:transition advClick="0"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9429803-DEA0-45B5-9EC0-DE5ACCCBAD3B}" type="slidenum">
              <a:rPr lang="en-US"/>
              <a:pPr>
                <a:defRPr/>
              </a:pPr>
              <a:t>‹#›</a:t>
            </a:fld>
            <a:endParaRPr lang="en-US"/>
          </a:p>
        </p:txBody>
      </p:sp>
    </p:spTree>
  </p:cSld>
  <p:clrMapOvr>
    <a:masterClrMapping/>
  </p:clrMapOvr>
  <p:transition advClick="0"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8A2D229A-CB51-472D-8FA2-B62A5159CEFC}" type="slidenum">
              <a:rPr lang="en-US"/>
              <a:pPr>
                <a:defRPr/>
              </a:pPr>
              <a:t>‹#›</a:t>
            </a:fld>
            <a:endParaRPr lang="en-US"/>
          </a:p>
        </p:txBody>
      </p:sp>
    </p:spTree>
  </p:cSld>
  <p:clrMapOvr>
    <a:masterClrMapping/>
  </p:clrMapOvr>
  <p:transition advClick="0"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8E8DE1A9-D4F3-4566-BC8E-D78C1480C9A3}" type="slidenum">
              <a:rPr lang="en-US"/>
              <a:pPr>
                <a:defRPr/>
              </a:pPr>
              <a:t>‹#›</a:t>
            </a:fld>
            <a:endParaRPr lang="en-US"/>
          </a:p>
        </p:txBody>
      </p:sp>
    </p:spTree>
  </p:cSld>
  <p:clrMapOvr>
    <a:masterClrMapping/>
  </p:clrMapOvr>
  <p:transition advClick="0"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0B74375E-2AFA-4485-9607-76BEBEEB7250}" type="slidenum">
              <a:rPr lang="en-US"/>
              <a:pPr>
                <a:defRPr/>
              </a:pPr>
              <a:t>‹#›</a:t>
            </a:fld>
            <a:endParaRPr lang="en-US"/>
          </a:p>
        </p:txBody>
      </p:sp>
    </p:spTree>
  </p:cSld>
  <p:clrMapOvr>
    <a:masterClrMapping/>
  </p:clrMapOvr>
  <p:transition advClick="0"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590A12C8-C664-42B0-8253-6E03A3F9BD87}" type="slidenum">
              <a:rPr lang="en-US"/>
              <a:pPr>
                <a:defRPr/>
              </a:pPr>
              <a:t>‹#›</a:t>
            </a:fld>
            <a:endParaRPr lang="en-US"/>
          </a:p>
        </p:txBody>
      </p:sp>
    </p:spTree>
  </p:cSld>
  <p:clrMapOvr>
    <a:masterClrMapping/>
  </p:clrMapOvr>
  <p:transition advClick="0"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59CA5446-F3A9-48E3-A311-7219A64B02E5}" type="slidenum">
              <a:rPr lang="en-US"/>
              <a:pPr>
                <a:defRPr/>
              </a:pPr>
              <a:t>‹#›</a:t>
            </a:fld>
            <a:endParaRPr lang="en-US"/>
          </a:p>
        </p:txBody>
      </p:sp>
    </p:spTree>
  </p:cSld>
  <p:clrMapOvr>
    <a:masterClrMapping/>
  </p:clrMapOvr>
  <p:transition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1FCF767B-A174-4A38-B04E-590F3B722690}" type="slidenum">
              <a:rPr lang="en-US"/>
              <a:pPr>
                <a:defRPr/>
              </a:pPr>
              <a:t>‹#›</a:t>
            </a:fld>
            <a:endParaRPr lang="en-US"/>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3B264F-FD08-4D7F-B284-A15BAC221408}" type="slidenum">
              <a:rPr lang="en-US"/>
              <a:pPr>
                <a:defRPr/>
              </a:pPr>
              <a:t>‹#›</a:t>
            </a:fld>
            <a:endParaRPr lang="en-US"/>
          </a:p>
        </p:txBody>
      </p:sp>
    </p:spTree>
  </p:cSld>
  <p:clrMapOvr>
    <a:masterClrMapping/>
  </p:clrMapOvr>
  <p:transition advClick="0" advTm="5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E600B24-FA7E-4564-9B35-4B804A65A627}" type="slidenum">
              <a:rPr lang="en-US"/>
              <a:pPr>
                <a:defRPr/>
              </a:pPr>
              <a:t>‹#›</a:t>
            </a:fld>
            <a:endParaRPr lang="en-US"/>
          </a:p>
        </p:txBody>
      </p:sp>
    </p:spTree>
  </p:cSld>
  <p:clrMapOvr>
    <a:masterClrMapping/>
  </p:clrMapOvr>
  <p:transitio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A6A06EC-D969-498D-BFB9-4373EFA7C63A}" type="slidenum">
              <a:rPr lang="en-US"/>
              <a:pPr>
                <a:defRPr/>
              </a:pPr>
              <a:t>‹#›</a:t>
            </a:fld>
            <a:endParaRPr lang="en-US"/>
          </a:p>
        </p:txBody>
      </p:sp>
    </p:spTree>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DA81ECE-D60E-4625-B73B-CD8DC36BFA9F}" type="slidenum">
              <a:rPr lang="en-US"/>
              <a:pPr>
                <a:defRPr/>
              </a:pPr>
              <a:t>‹#›</a:t>
            </a:fld>
            <a:endParaRPr lang="en-US"/>
          </a:p>
        </p:txBody>
      </p:sp>
    </p:spTree>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63A7FF-7FE7-499E-80E7-25A57E3B510C}" type="slidenum">
              <a:rPr lang="en-US"/>
              <a:pPr>
                <a:defRPr/>
              </a:pPr>
              <a:t>‹#›</a:t>
            </a:fld>
            <a:endParaRPr lang="en-US"/>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A97616-E12B-456B-A97C-E931C35CD10A}" type="slidenum">
              <a:rPr lang="en-US"/>
              <a:pPr>
                <a:defRPr/>
              </a:pPr>
              <a:t>‹#›</a:t>
            </a:fld>
            <a:endParaRPr lang="en-US"/>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79B716-5F09-4A5D-87BC-F76415B5A354}" type="slidenum">
              <a:rPr lang="en-US"/>
              <a:pPr>
                <a:defRPr/>
              </a:pPr>
              <a:t>‹#›</a:t>
            </a:fld>
            <a:endParaRPr lang="en-US"/>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526C89-1A58-4AEF-8FB8-76A9B9C56DA9}" type="slidenum">
              <a:rPr lang="en-US"/>
              <a:pPr>
                <a:defRPr/>
              </a:pPr>
              <a:t>‹#›</a:t>
            </a:fld>
            <a:endParaRPr lang="en-US"/>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072920-8147-430D-841E-0F21399AB230}" type="slidenum">
              <a:rPr lang="en-US"/>
              <a:pPr>
                <a:defRPr/>
              </a:pPr>
              <a:t>‹#›</a:t>
            </a:fld>
            <a:endParaRPr lang="en-US"/>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7D6EF-8852-48A6-AA9F-050B31AD3C98}" type="slidenum">
              <a:rPr lang="en-US"/>
              <a:pPr>
                <a:defRPr/>
              </a:pPr>
              <a:t>‹#›</a:t>
            </a:fld>
            <a:endParaRPr lang="en-US"/>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2841E9-9499-48F1-92B1-FAA8FD468753}" type="slidenum">
              <a:rPr lang="en-US"/>
              <a:pPr>
                <a:defRPr/>
              </a:pPr>
              <a:t>‹#›</a:t>
            </a:fld>
            <a:endParaRPr lang="en-US"/>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effectLst/>
                <a:latin typeface="Arial" charset="0"/>
              </a:defRPr>
            </a:lvl1pPr>
          </a:lstStyle>
          <a:p>
            <a:pPr>
              <a:defRPr/>
            </a:pPr>
            <a:endParaRPr 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effectLst/>
                <a:latin typeface="Arial" charset="0"/>
              </a:defRPr>
            </a:lvl1pPr>
          </a:lstStyle>
          <a:p>
            <a:pPr>
              <a:defRPr/>
            </a:pPr>
            <a:endParaRPr 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effectLst/>
                <a:latin typeface="Arial" charset="0"/>
              </a:defRPr>
            </a:lvl1pPr>
          </a:lstStyle>
          <a:p>
            <a:pPr>
              <a:defRPr/>
            </a:pPr>
            <a:fld id="{66C6713C-D4B6-40B4-ABF7-987B4A0408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ransition advClick="0" advTm="500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Lucida Calligraphy" pitchFamily="66" charset="0"/>
        </a:defRPr>
      </a:lvl2pPr>
      <a:lvl3pPr algn="ctr" rtl="0" eaLnBrk="0" fontAlgn="base" hangingPunct="0">
        <a:spcBef>
          <a:spcPct val="0"/>
        </a:spcBef>
        <a:spcAft>
          <a:spcPct val="0"/>
        </a:spcAft>
        <a:defRPr sz="3200" b="1">
          <a:solidFill>
            <a:schemeClr val="tx2"/>
          </a:solidFill>
          <a:latin typeface="Lucida Calligraphy" pitchFamily="66" charset="0"/>
        </a:defRPr>
      </a:lvl3pPr>
      <a:lvl4pPr algn="ctr" rtl="0" eaLnBrk="0" fontAlgn="base" hangingPunct="0">
        <a:spcBef>
          <a:spcPct val="0"/>
        </a:spcBef>
        <a:spcAft>
          <a:spcPct val="0"/>
        </a:spcAft>
        <a:defRPr sz="3200" b="1">
          <a:solidFill>
            <a:schemeClr val="tx2"/>
          </a:solidFill>
          <a:latin typeface="Lucida Calligraphy" pitchFamily="66" charset="0"/>
        </a:defRPr>
      </a:lvl4pPr>
      <a:lvl5pPr algn="ctr" rtl="0" eaLnBrk="0" fontAlgn="base" hangingPunct="0">
        <a:spcBef>
          <a:spcPct val="0"/>
        </a:spcBef>
        <a:spcAft>
          <a:spcPct val="0"/>
        </a:spcAft>
        <a:defRPr sz="3200" b="1">
          <a:solidFill>
            <a:schemeClr val="tx2"/>
          </a:solidFill>
          <a:latin typeface="Lucida Calligraphy" pitchFamily="66" charset="0"/>
        </a:defRPr>
      </a:lvl5pPr>
      <a:lvl6pPr marL="457200" algn="ctr" rtl="0" fontAlgn="base">
        <a:spcBef>
          <a:spcPct val="0"/>
        </a:spcBef>
        <a:spcAft>
          <a:spcPct val="0"/>
        </a:spcAft>
        <a:defRPr sz="3200" b="1">
          <a:solidFill>
            <a:schemeClr val="tx2"/>
          </a:solidFill>
          <a:latin typeface="Lucida Calligraphy" pitchFamily="66" charset="0"/>
        </a:defRPr>
      </a:lvl6pPr>
      <a:lvl7pPr marL="914400" algn="ctr" rtl="0" fontAlgn="base">
        <a:spcBef>
          <a:spcPct val="0"/>
        </a:spcBef>
        <a:spcAft>
          <a:spcPct val="0"/>
        </a:spcAft>
        <a:defRPr sz="3200" b="1">
          <a:solidFill>
            <a:schemeClr val="tx2"/>
          </a:solidFill>
          <a:latin typeface="Lucida Calligraphy" pitchFamily="66" charset="0"/>
        </a:defRPr>
      </a:lvl7pPr>
      <a:lvl8pPr marL="1371600" algn="ctr" rtl="0" fontAlgn="base">
        <a:spcBef>
          <a:spcPct val="0"/>
        </a:spcBef>
        <a:spcAft>
          <a:spcPct val="0"/>
        </a:spcAft>
        <a:defRPr sz="3200" b="1">
          <a:solidFill>
            <a:schemeClr val="tx2"/>
          </a:solidFill>
          <a:latin typeface="Lucida Calligraphy" pitchFamily="66" charset="0"/>
        </a:defRPr>
      </a:lvl8pPr>
      <a:lvl9pPr marL="1828800" algn="ctr" rtl="0" fontAlgn="base">
        <a:spcBef>
          <a:spcPct val="0"/>
        </a:spcBef>
        <a:spcAft>
          <a:spcPct val="0"/>
        </a:spcAft>
        <a:defRPr sz="3200" b="1">
          <a:solidFill>
            <a:schemeClr val="tx2"/>
          </a:solidFill>
          <a:latin typeface="Lucida Calligraphy" pitchFamily="66"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3902075"/>
            <a:ext cx="3400425" cy="2949575"/>
            <a:chOff x="0" y="2458"/>
            <a:chExt cx="2142" cy="1858"/>
          </a:xfrm>
        </p:grpSpPr>
        <p:sp>
          <p:nvSpPr>
            <p:cNvPr id="5325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325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325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5325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5325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325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6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chemeClr val="tx1"/>
                </a:solidFill>
                <a:effectLst>
                  <a:outerShdw blurRad="38100" dist="38100" dir="2700000" algn="tl">
                    <a:srgbClr val="010199"/>
                  </a:outerShdw>
                </a:effectLst>
                <a:latin typeface="+mn-lt"/>
              </a:defRPr>
            </a:lvl1pPr>
          </a:lstStyle>
          <a:p>
            <a:pPr>
              <a:defRPr/>
            </a:pPr>
            <a:endParaRPr lang="en-US"/>
          </a:p>
        </p:txBody>
      </p:sp>
      <p:sp>
        <p:nvSpPr>
          <p:cNvPr id="532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chemeClr val="tx1"/>
                </a:solidFill>
                <a:effectLst>
                  <a:outerShdw blurRad="38100" dist="38100" dir="2700000" algn="tl">
                    <a:srgbClr val="010199"/>
                  </a:outerShdw>
                </a:effectLst>
                <a:latin typeface="+mn-lt"/>
              </a:defRPr>
            </a:lvl1pPr>
          </a:lstStyle>
          <a:p>
            <a:pPr>
              <a:defRPr/>
            </a:pPr>
            <a:endParaRPr lang="en-US"/>
          </a:p>
        </p:txBody>
      </p:sp>
      <p:sp>
        <p:nvSpPr>
          <p:cNvPr id="5326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chemeClr val="tx1"/>
                </a:solidFill>
                <a:effectLst>
                  <a:outerShdw blurRad="38100" dist="38100" dir="2700000" algn="tl">
                    <a:srgbClr val="010199"/>
                  </a:outerShdw>
                </a:effectLst>
                <a:latin typeface="+mn-lt"/>
              </a:defRPr>
            </a:lvl1pPr>
          </a:lstStyle>
          <a:p>
            <a:pPr>
              <a:defRPr/>
            </a:pPr>
            <a:fld id="{0243085D-AF43-48D6-83C1-F18F14477AF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79"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advClick="0" advTm="5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8.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838200" y="762000"/>
            <a:ext cx="7924800" cy="579438"/>
          </a:xfrm>
          <a:prstGeom prst="rect">
            <a:avLst/>
          </a:prstGeom>
          <a:noFill/>
          <a:ln w="9525">
            <a:noFill/>
            <a:miter lim="800000"/>
            <a:headEnd/>
            <a:tailEnd/>
          </a:ln>
          <a:effectLst/>
        </p:spPr>
        <p:txBody>
          <a:bodyPr>
            <a:spAutoFit/>
          </a:bodyPr>
          <a:lstStyle/>
          <a:p>
            <a:pPr>
              <a:spcBef>
                <a:spcPct val="50000"/>
              </a:spcBef>
              <a:defRPr/>
            </a:pPr>
            <a:endParaRPr lang="en-US" sz="3200">
              <a:effectLst>
                <a:outerShdw blurRad="38100" dist="38100" dir="2700000" algn="tl">
                  <a:srgbClr val="FFFFFF"/>
                </a:outerShdw>
              </a:effectLst>
            </a:endParaRPr>
          </a:p>
        </p:txBody>
      </p:sp>
      <p:sp>
        <p:nvSpPr>
          <p:cNvPr id="2055" name="Rectangle 7"/>
          <p:cNvSpPr>
            <a:spLocks noChangeArrowheads="1"/>
          </p:cNvSpPr>
          <p:nvPr/>
        </p:nvSpPr>
        <p:spPr bwMode="auto">
          <a:xfrm>
            <a:off x="381000" y="1676400"/>
            <a:ext cx="8229600" cy="2308324"/>
          </a:xfrm>
          <a:prstGeom prst="rect">
            <a:avLst/>
          </a:prstGeom>
          <a:noFill/>
          <a:ln w="9525">
            <a:noFill/>
            <a:miter lim="800000"/>
            <a:headEnd/>
            <a:tailEnd/>
          </a:ln>
          <a:effectLst/>
        </p:spPr>
        <p:txBody>
          <a:bodyPr>
            <a:spAutoFit/>
          </a:bodyPr>
          <a:lstStyle/>
          <a:p>
            <a:pPr>
              <a:defRPr/>
            </a:pPr>
            <a:r>
              <a:rPr lang="en-US" sz="3600" dirty="0">
                <a:solidFill>
                  <a:schemeClr val="tx1"/>
                </a:solidFill>
                <a:latin typeface="+mn-lt"/>
              </a:rPr>
              <a:t> Wonders of our Universe</a:t>
            </a:r>
          </a:p>
          <a:p>
            <a:pPr>
              <a:defRPr/>
            </a:pPr>
            <a:r>
              <a:rPr lang="en-US" sz="3600" dirty="0">
                <a:solidFill>
                  <a:schemeClr val="tx1"/>
                </a:solidFill>
                <a:latin typeface="+mn-lt"/>
              </a:rPr>
              <a:t>Part </a:t>
            </a:r>
            <a:r>
              <a:rPr lang="en-US" sz="3600" dirty="0" smtClean="0">
                <a:solidFill>
                  <a:schemeClr val="tx1"/>
                </a:solidFill>
                <a:latin typeface="+mn-lt"/>
              </a:rPr>
              <a:t>4</a:t>
            </a:r>
            <a:endParaRPr lang="en-US" sz="3600" dirty="0">
              <a:solidFill>
                <a:schemeClr val="tx1"/>
              </a:solidFill>
              <a:latin typeface="+mn-lt"/>
            </a:endParaRPr>
          </a:p>
          <a:p>
            <a:pPr>
              <a:defRPr/>
            </a:pPr>
            <a:r>
              <a:rPr lang="en-US" sz="3600" dirty="0">
                <a:solidFill>
                  <a:schemeClr val="tx1"/>
                </a:solidFill>
                <a:latin typeface="+mn-lt"/>
              </a:rPr>
              <a:t>Our Solar </a:t>
            </a:r>
            <a:r>
              <a:rPr lang="en-US" sz="3600" dirty="0" smtClean="0">
                <a:solidFill>
                  <a:schemeClr val="tx1"/>
                </a:solidFill>
                <a:latin typeface="+mn-lt"/>
              </a:rPr>
              <a:t>System</a:t>
            </a:r>
          </a:p>
          <a:p>
            <a:pPr>
              <a:defRPr/>
            </a:pPr>
            <a:r>
              <a:rPr lang="en-US" sz="3600" dirty="0" smtClean="0">
                <a:solidFill>
                  <a:schemeClr val="tx1"/>
                </a:solidFill>
                <a:latin typeface="+mn-lt"/>
              </a:rPr>
              <a:t>The Gas Giants and Beyond</a:t>
            </a:r>
            <a:endParaRPr lang="en-US" sz="3600" dirty="0">
              <a:solidFill>
                <a:schemeClr val="tx1"/>
              </a:solidFill>
              <a:latin typeface="+mn-lt"/>
            </a:endParaRPr>
          </a:p>
        </p:txBody>
      </p:sp>
      <p:sp>
        <p:nvSpPr>
          <p:cNvPr id="2057" name="Text Box 9"/>
          <p:cNvSpPr txBox="1">
            <a:spLocks noChangeArrowheads="1"/>
          </p:cNvSpPr>
          <p:nvPr/>
        </p:nvSpPr>
        <p:spPr bwMode="auto">
          <a:xfrm>
            <a:off x="5562600" y="4267200"/>
            <a:ext cx="2378075" cy="579438"/>
          </a:xfrm>
          <a:prstGeom prst="rect">
            <a:avLst/>
          </a:prstGeom>
          <a:noFill/>
          <a:ln w="9525">
            <a:noFill/>
            <a:miter lim="800000"/>
            <a:headEnd/>
            <a:tailEnd/>
          </a:ln>
          <a:effectLst/>
        </p:spPr>
        <p:txBody>
          <a:bodyPr>
            <a:spAutoFit/>
          </a:bodyPr>
          <a:lstStyle/>
          <a:p>
            <a:pPr>
              <a:defRPr/>
            </a:pPr>
            <a:endParaRPr lang="en-US" sz="3200">
              <a:effectLst>
                <a:outerShdw blurRad="38100" dist="38100" dir="2700000" algn="tl">
                  <a:srgbClr val="FFFFFF"/>
                </a:outerShdw>
              </a:effectLst>
            </a:endParaRPr>
          </a:p>
        </p:txBody>
      </p:sp>
      <p:sp>
        <p:nvSpPr>
          <p:cNvPr id="2059" name="Text Box 11"/>
          <p:cNvSpPr txBox="1">
            <a:spLocks noChangeArrowheads="1"/>
          </p:cNvSpPr>
          <p:nvPr/>
        </p:nvSpPr>
        <p:spPr bwMode="auto">
          <a:xfrm>
            <a:off x="3657600" y="4495800"/>
            <a:ext cx="5181600" cy="1631216"/>
          </a:xfrm>
          <a:prstGeom prst="rect">
            <a:avLst/>
          </a:prstGeom>
          <a:noFill/>
          <a:ln w="9525">
            <a:noFill/>
            <a:miter lim="800000"/>
            <a:headEnd/>
            <a:tailEnd/>
          </a:ln>
          <a:effectLst/>
        </p:spPr>
        <p:txBody>
          <a:bodyPr>
            <a:spAutoFit/>
          </a:bodyPr>
          <a:lstStyle/>
          <a:p>
            <a:pPr>
              <a:spcBef>
                <a:spcPct val="50000"/>
              </a:spcBef>
              <a:defRPr/>
            </a:pPr>
            <a:r>
              <a:rPr lang="en-US" dirty="0">
                <a:solidFill>
                  <a:schemeClr val="tx1"/>
                </a:solidFill>
                <a:latin typeface="+mn-lt"/>
              </a:rPr>
              <a:t>Presented by Frank </a:t>
            </a:r>
            <a:r>
              <a:rPr lang="en-US" dirty="0" smtClean="0">
                <a:solidFill>
                  <a:schemeClr val="tx1"/>
                </a:solidFill>
                <a:latin typeface="+mn-lt"/>
              </a:rPr>
              <a:t>Buzzard</a:t>
            </a:r>
            <a:endParaRPr lang="en-US" dirty="0">
              <a:solidFill>
                <a:schemeClr val="tx1"/>
              </a:solidFill>
              <a:latin typeface="+mn-lt"/>
            </a:endParaRPr>
          </a:p>
          <a:p>
            <a:pPr>
              <a:spcBef>
                <a:spcPct val="50000"/>
              </a:spcBef>
              <a:defRPr/>
            </a:pPr>
            <a:r>
              <a:rPr lang="en-US" dirty="0">
                <a:solidFill>
                  <a:schemeClr val="tx1"/>
                </a:solidFill>
                <a:latin typeface="+mn-lt"/>
              </a:rPr>
              <a:t>Space Shuttle and International Space Station Chief Engineer (NASA retired)</a:t>
            </a:r>
          </a:p>
          <a:p>
            <a:pPr>
              <a:spcBef>
                <a:spcPct val="50000"/>
              </a:spcBef>
              <a:defRPr/>
            </a:pPr>
            <a:endParaRPr lang="en-US" dirty="0">
              <a:effectLst>
                <a:outerShdw blurRad="38100" dist="38100" dir="2700000" algn="tl">
                  <a:srgbClr val="FFFFFF"/>
                </a:outerShdw>
              </a:effectLst>
              <a:latin typeface="+mn-lt"/>
            </a:endParaRPr>
          </a:p>
        </p:txBody>
      </p:sp>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Jupiter clouds.jpg"/>
          <p:cNvPicPr>
            <a:picLocks noChangeAspect="1"/>
          </p:cNvPicPr>
          <p:nvPr/>
        </p:nvPicPr>
        <p:blipFill>
          <a:blip r:embed="rId2" cstate="print"/>
          <a:stretch>
            <a:fillRect/>
          </a:stretch>
        </p:blipFill>
        <p:spPr>
          <a:xfrm>
            <a:off x="0" y="1143000"/>
            <a:ext cx="9144000" cy="2819400"/>
          </a:xfrm>
          <a:prstGeom prst="rect">
            <a:avLst/>
          </a:prstGeom>
        </p:spPr>
      </p:pic>
      <p:sp>
        <p:nvSpPr>
          <p:cNvPr id="3" name="Title 2"/>
          <p:cNvSpPr>
            <a:spLocks noGrp="1"/>
          </p:cNvSpPr>
          <p:nvPr>
            <p:ph type="title"/>
          </p:nvPr>
        </p:nvSpPr>
        <p:spPr>
          <a:xfrm>
            <a:off x="0" y="0"/>
            <a:ext cx="9144000" cy="1139825"/>
          </a:xfrm>
        </p:spPr>
        <p:txBody>
          <a:bodyPr/>
          <a:lstStyle/>
          <a:p>
            <a:r>
              <a:rPr lang="en-US" sz="3600" b="1" dirty="0" smtClean="0">
                <a:solidFill>
                  <a:schemeClr val="tx1"/>
                </a:solidFill>
                <a:effectLst/>
                <a:latin typeface="+mn-lt"/>
              </a:rPr>
              <a:t>Jupiter’s ammonia </a:t>
            </a:r>
            <a:r>
              <a:rPr lang="en-US" sz="3600" b="1" dirty="0" err="1" smtClean="0">
                <a:solidFill>
                  <a:schemeClr val="tx1"/>
                </a:solidFill>
                <a:effectLst/>
                <a:latin typeface="+mn-lt"/>
              </a:rPr>
              <a:t>sulphur</a:t>
            </a:r>
            <a:r>
              <a:rPr lang="en-US" sz="3600" b="1" dirty="0" smtClean="0">
                <a:solidFill>
                  <a:schemeClr val="tx1"/>
                </a:solidFill>
                <a:effectLst/>
                <a:latin typeface="+mn-lt"/>
              </a:rPr>
              <a:t> compound clouds look like a beautiful painting</a:t>
            </a:r>
            <a:endParaRPr lang="en-US" sz="3600" b="1" dirty="0">
              <a:solidFill>
                <a:schemeClr val="tx1"/>
              </a:solidFill>
              <a:effectLst/>
              <a:latin typeface="+mn-lt"/>
            </a:endParaRPr>
          </a:p>
        </p:txBody>
      </p:sp>
      <p:pic>
        <p:nvPicPr>
          <p:cNvPr id="4" name="Picture 3" descr="Jupiter Clouds 2.jpg"/>
          <p:cNvPicPr>
            <a:picLocks noChangeAspect="1"/>
          </p:cNvPicPr>
          <p:nvPr/>
        </p:nvPicPr>
        <p:blipFill>
          <a:blip r:embed="rId3" cstate="print"/>
          <a:stretch>
            <a:fillRect/>
          </a:stretch>
        </p:blipFill>
        <p:spPr>
          <a:xfrm>
            <a:off x="0" y="3886200"/>
            <a:ext cx="9144000" cy="2971801"/>
          </a:xfrm>
          <a:prstGeom prst="rect">
            <a:avLst/>
          </a:prstGeom>
        </p:spPr>
      </p:pic>
    </p:spTree>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1"/>
            <a:ext cx="8229600" cy="685800"/>
          </a:xfrm>
        </p:spPr>
        <p:txBody>
          <a:bodyPr/>
          <a:lstStyle/>
          <a:p>
            <a:r>
              <a:rPr lang="en-US" sz="3200" b="1" dirty="0" smtClean="0">
                <a:solidFill>
                  <a:schemeClr val="tx1"/>
                </a:solidFill>
                <a:effectLst/>
              </a:rPr>
              <a:t>Juno Spacecraft </a:t>
            </a:r>
            <a:r>
              <a:rPr lang="en-US" sz="3200" b="1" dirty="0" err="1" smtClean="0">
                <a:solidFill>
                  <a:schemeClr val="tx1"/>
                </a:solidFill>
                <a:effectLst/>
              </a:rPr>
              <a:t>Closeups</a:t>
            </a:r>
            <a:r>
              <a:rPr lang="en-US" sz="3200" b="1" dirty="0" smtClean="0">
                <a:solidFill>
                  <a:schemeClr val="tx1"/>
                </a:solidFill>
                <a:effectLst/>
              </a:rPr>
              <a:t> </a:t>
            </a:r>
            <a:endParaRPr lang="en-US" sz="3600" b="1" dirty="0">
              <a:solidFill>
                <a:schemeClr val="tx1"/>
              </a:solidFill>
              <a:effectLst/>
            </a:endParaRPr>
          </a:p>
        </p:txBody>
      </p:sp>
      <p:pic>
        <p:nvPicPr>
          <p:cNvPr id="4" name="Picture 3" descr="Jupiter Rosy Clouds.jpg"/>
          <p:cNvPicPr>
            <a:picLocks noChangeAspect="1"/>
          </p:cNvPicPr>
          <p:nvPr/>
        </p:nvPicPr>
        <p:blipFill>
          <a:blip r:embed="rId2" cstate="print"/>
          <a:stretch>
            <a:fillRect/>
          </a:stretch>
        </p:blipFill>
        <p:spPr>
          <a:xfrm>
            <a:off x="0" y="990600"/>
            <a:ext cx="9144000" cy="2590800"/>
          </a:xfrm>
          <a:prstGeom prst="rect">
            <a:avLst/>
          </a:prstGeom>
        </p:spPr>
      </p:pic>
      <p:pic>
        <p:nvPicPr>
          <p:cNvPr id="5" name="Picture 4" descr="jupiter-south-pole-Juno-e1521387351854.jpg"/>
          <p:cNvPicPr>
            <a:picLocks noChangeAspect="1"/>
          </p:cNvPicPr>
          <p:nvPr/>
        </p:nvPicPr>
        <p:blipFill>
          <a:blip r:embed="rId3" cstate="print"/>
          <a:stretch>
            <a:fillRect/>
          </a:stretch>
        </p:blipFill>
        <p:spPr>
          <a:xfrm>
            <a:off x="1752600" y="3581400"/>
            <a:ext cx="6029325" cy="3276600"/>
          </a:xfrm>
          <a:prstGeom prst="rect">
            <a:avLst/>
          </a:prstGeom>
        </p:spPr>
      </p:pic>
      <p:sp>
        <p:nvSpPr>
          <p:cNvPr id="6" name="TextBox 5"/>
          <p:cNvSpPr txBox="1"/>
          <p:nvPr/>
        </p:nvSpPr>
        <p:spPr>
          <a:xfrm>
            <a:off x="152400" y="3810000"/>
            <a:ext cx="2438400" cy="707886"/>
          </a:xfrm>
          <a:prstGeom prst="rect">
            <a:avLst/>
          </a:prstGeom>
          <a:noFill/>
        </p:spPr>
        <p:txBody>
          <a:bodyPr wrap="square" rtlCol="0">
            <a:spAutoFit/>
          </a:bodyPr>
          <a:lstStyle/>
          <a:p>
            <a:r>
              <a:rPr lang="en-US" dirty="0" smtClean="0">
                <a:solidFill>
                  <a:schemeClr val="tx1"/>
                </a:solidFill>
                <a:latin typeface="Calibri" pitchFamily="34" charset="0"/>
                <a:cs typeface="Calibri" pitchFamily="34" charset="0"/>
              </a:rPr>
              <a:t>Magnificent Rose Colored Clouds </a:t>
            </a:r>
            <a:endParaRPr lang="en-US" dirty="0">
              <a:solidFill>
                <a:schemeClr val="tx1"/>
              </a:solidFill>
              <a:latin typeface="Calibri" pitchFamily="34" charset="0"/>
              <a:cs typeface="Calibri" pitchFamily="34" charset="0"/>
            </a:endParaRPr>
          </a:p>
        </p:txBody>
      </p:sp>
      <p:sp>
        <p:nvSpPr>
          <p:cNvPr id="7" name="TextBox 6"/>
          <p:cNvSpPr txBox="1"/>
          <p:nvPr/>
        </p:nvSpPr>
        <p:spPr>
          <a:xfrm>
            <a:off x="7315200" y="4800600"/>
            <a:ext cx="1676400" cy="1015663"/>
          </a:xfrm>
          <a:prstGeom prst="rect">
            <a:avLst/>
          </a:prstGeom>
          <a:noFill/>
        </p:spPr>
        <p:txBody>
          <a:bodyPr wrap="square" rtlCol="0">
            <a:spAutoFit/>
          </a:bodyPr>
          <a:lstStyle/>
          <a:p>
            <a:r>
              <a:rPr lang="en-US" dirty="0" smtClean="0">
                <a:solidFill>
                  <a:schemeClr val="tx1"/>
                </a:solidFill>
                <a:latin typeface="Calibri" pitchFamily="34" charset="0"/>
                <a:cs typeface="Calibri" pitchFamily="34" charset="0"/>
              </a:rPr>
              <a:t>Jupiter’s South Polar region clouds</a:t>
            </a:r>
            <a:endParaRPr lang="en-US" dirty="0">
              <a:solidFill>
                <a:schemeClr val="tx1"/>
              </a:solidFill>
              <a:latin typeface="Calibri" pitchFamily="34" charset="0"/>
              <a:cs typeface="Calibri" pitchFamily="34" charset="0"/>
            </a:endParaRPr>
          </a:p>
        </p:txBody>
      </p:sp>
    </p:spTree>
  </p:cSld>
  <p:clrMapOvr>
    <a:masterClrMapping/>
  </p:clrMapOvr>
  <p:transition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2895600" y="6334780"/>
            <a:ext cx="5257800" cy="523220"/>
          </a:xfrm>
          <a:prstGeom prst="rect">
            <a:avLst/>
          </a:prstGeom>
          <a:noFill/>
          <a:ln w="9525">
            <a:noFill/>
            <a:miter lim="800000"/>
            <a:headEnd/>
            <a:tailEnd/>
          </a:ln>
        </p:spPr>
        <p:txBody>
          <a:bodyPr>
            <a:spAutoFit/>
          </a:bodyPr>
          <a:lstStyle/>
          <a:p>
            <a:r>
              <a:rPr lang="en-US" sz="2800" dirty="0">
                <a:solidFill>
                  <a:schemeClr val="tx1"/>
                </a:solidFill>
                <a:latin typeface="+mn-lt"/>
              </a:rPr>
              <a:t>Jupiter's Galilean Satellites</a:t>
            </a:r>
          </a:p>
        </p:txBody>
      </p:sp>
      <p:pic>
        <p:nvPicPr>
          <p:cNvPr id="25603" name="Picture 2" descr="Io 1.jpg"/>
          <p:cNvPicPr>
            <a:picLocks noChangeAspect="1"/>
          </p:cNvPicPr>
          <p:nvPr/>
        </p:nvPicPr>
        <p:blipFill>
          <a:blip r:embed="rId2" cstate="print"/>
          <a:srcRect/>
          <a:stretch>
            <a:fillRect/>
          </a:stretch>
        </p:blipFill>
        <p:spPr bwMode="auto">
          <a:xfrm>
            <a:off x="0" y="0"/>
            <a:ext cx="4064000" cy="3048000"/>
          </a:xfrm>
          <a:prstGeom prst="rect">
            <a:avLst/>
          </a:prstGeom>
          <a:noFill/>
          <a:ln w="9525">
            <a:noFill/>
            <a:miter lim="800000"/>
            <a:headEnd/>
            <a:tailEnd/>
          </a:ln>
        </p:spPr>
      </p:pic>
      <p:pic>
        <p:nvPicPr>
          <p:cNvPr id="25604" name="Picture 3" descr="Europa.jpg"/>
          <p:cNvPicPr>
            <a:picLocks noChangeAspect="1"/>
          </p:cNvPicPr>
          <p:nvPr/>
        </p:nvPicPr>
        <p:blipFill>
          <a:blip r:embed="rId3" cstate="print"/>
          <a:srcRect/>
          <a:stretch>
            <a:fillRect/>
          </a:stretch>
        </p:blipFill>
        <p:spPr bwMode="auto">
          <a:xfrm>
            <a:off x="5715000" y="106363"/>
            <a:ext cx="3124200" cy="3124200"/>
          </a:xfrm>
          <a:prstGeom prst="rect">
            <a:avLst/>
          </a:prstGeom>
          <a:noFill/>
          <a:ln w="9525">
            <a:noFill/>
            <a:miter lim="800000"/>
            <a:headEnd/>
            <a:tailEnd/>
          </a:ln>
        </p:spPr>
      </p:pic>
      <p:pic>
        <p:nvPicPr>
          <p:cNvPr id="25605" name="Picture 4" descr="Ganymede.jpg"/>
          <p:cNvPicPr>
            <a:picLocks noChangeAspect="1"/>
          </p:cNvPicPr>
          <p:nvPr/>
        </p:nvPicPr>
        <p:blipFill>
          <a:blip r:embed="rId4" cstate="print"/>
          <a:srcRect/>
          <a:stretch>
            <a:fillRect/>
          </a:stretch>
        </p:blipFill>
        <p:spPr bwMode="auto">
          <a:xfrm>
            <a:off x="304800" y="3276600"/>
            <a:ext cx="2971800" cy="3186113"/>
          </a:xfrm>
          <a:prstGeom prst="rect">
            <a:avLst/>
          </a:prstGeom>
          <a:noFill/>
          <a:ln w="9525">
            <a:noFill/>
            <a:miter lim="800000"/>
            <a:headEnd/>
            <a:tailEnd/>
          </a:ln>
        </p:spPr>
      </p:pic>
      <p:pic>
        <p:nvPicPr>
          <p:cNvPr id="25606" name="Picture 5" descr="Callisto.jpg"/>
          <p:cNvPicPr>
            <a:picLocks noChangeAspect="1"/>
          </p:cNvPicPr>
          <p:nvPr/>
        </p:nvPicPr>
        <p:blipFill>
          <a:blip r:embed="rId5" cstate="print"/>
          <a:srcRect/>
          <a:stretch>
            <a:fillRect/>
          </a:stretch>
        </p:blipFill>
        <p:spPr bwMode="auto">
          <a:xfrm>
            <a:off x="5791200" y="3124200"/>
            <a:ext cx="3127375" cy="3176587"/>
          </a:xfrm>
          <a:prstGeom prst="rect">
            <a:avLst/>
          </a:prstGeom>
          <a:noFill/>
          <a:ln w="9525">
            <a:noFill/>
            <a:miter lim="800000"/>
            <a:headEnd/>
            <a:tailEnd/>
          </a:ln>
        </p:spPr>
      </p:pic>
      <p:sp>
        <p:nvSpPr>
          <p:cNvPr id="25607" name="TextBox 6"/>
          <p:cNvSpPr txBox="1">
            <a:spLocks noChangeArrowheads="1"/>
          </p:cNvSpPr>
          <p:nvPr/>
        </p:nvSpPr>
        <p:spPr bwMode="auto">
          <a:xfrm>
            <a:off x="4038600" y="457200"/>
            <a:ext cx="1524000" cy="1938992"/>
          </a:xfrm>
          <a:prstGeom prst="rect">
            <a:avLst/>
          </a:prstGeom>
          <a:noFill/>
          <a:ln w="9525">
            <a:noFill/>
            <a:miter lim="800000"/>
            <a:headEnd/>
            <a:tailEnd/>
          </a:ln>
        </p:spPr>
        <p:txBody>
          <a:bodyPr wrap="square">
            <a:spAutoFit/>
          </a:bodyPr>
          <a:lstStyle/>
          <a:p>
            <a:pPr algn="l"/>
            <a:r>
              <a:rPr lang="en-US" dirty="0">
                <a:solidFill>
                  <a:schemeClr val="tx1"/>
                </a:solidFill>
                <a:latin typeface="+mn-lt"/>
              </a:rPr>
              <a:t>Io</a:t>
            </a:r>
          </a:p>
          <a:p>
            <a:pPr algn="l"/>
            <a:endParaRPr lang="en-US" dirty="0">
              <a:solidFill>
                <a:schemeClr val="tx1"/>
              </a:solidFill>
              <a:latin typeface="+mn-lt"/>
            </a:endParaRPr>
          </a:p>
          <a:p>
            <a:pPr algn="l"/>
            <a:endParaRPr lang="en-US" dirty="0">
              <a:solidFill>
                <a:schemeClr val="tx1"/>
              </a:solidFill>
              <a:latin typeface="+mn-lt"/>
            </a:endParaRPr>
          </a:p>
          <a:p>
            <a:pPr algn="l"/>
            <a:endParaRPr lang="en-US" dirty="0">
              <a:solidFill>
                <a:schemeClr val="tx1"/>
              </a:solidFill>
              <a:latin typeface="+mn-lt"/>
            </a:endParaRPr>
          </a:p>
          <a:p>
            <a:pPr algn="l"/>
            <a:endParaRPr lang="en-US" dirty="0">
              <a:solidFill>
                <a:schemeClr val="tx1"/>
              </a:solidFill>
              <a:latin typeface="+mn-lt"/>
            </a:endParaRPr>
          </a:p>
          <a:p>
            <a:pPr algn="r"/>
            <a:r>
              <a:rPr lang="en-US" dirty="0">
                <a:solidFill>
                  <a:schemeClr val="tx1"/>
                </a:solidFill>
                <a:latin typeface="+mn-lt"/>
              </a:rPr>
              <a:t>Europa</a:t>
            </a:r>
          </a:p>
        </p:txBody>
      </p:sp>
      <p:sp>
        <p:nvSpPr>
          <p:cNvPr id="25608" name="TextBox 7"/>
          <p:cNvSpPr txBox="1">
            <a:spLocks noChangeArrowheads="1"/>
          </p:cNvSpPr>
          <p:nvPr/>
        </p:nvSpPr>
        <p:spPr bwMode="auto">
          <a:xfrm>
            <a:off x="3657600" y="3733800"/>
            <a:ext cx="1981200" cy="2246313"/>
          </a:xfrm>
          <a:prstGeom prst="rect">
            <a:avLst/>
          </a:prstGeom>
          <a:noFill/>
          <a:ln w="9525">
            <a:noFill/>
            <a:miter lim="800000"/>
            <a:headEnd/>
            <a:tailEnd/>
          </a:ln>
        </p:spPr>
        <p:txBody>
          <a:bodyPr>
            <a:spAutoFit/>
          </a:bodyPr>
          <a:lstStyle/>
          <a:p>
            <a:pPr algn="l"/>
            <a:r>
              <a:rPr lang="en-US" dirty="0">
                <a:solidFill>
                  <a:schemeClr val="tx1"/>
                </a:solidFill>
                <a:latin typeface="+mn-lt"/>
              </a:rPr>
              <a:t>Ganymede</a:t>
            </a:r>
          </a:p>
          <a:p>
            <a:pPr algn="l"/>
            <a:endParaRPr lang="en-US" dirty="0">
              <a:solidFill>
                <a:schemeClr val="tx1"/>
              </a:solidFill>
              <a:latin typeface="+mn-lt"/>
            </a:endParaRPr>
          </a:p>
          <a:p>
            <a:pPr algn="l"/>
            <a:endParaRPr lang="en-US" dirty="0">
              <a:solidFill>
                <a:schemeClr val="tx1"/>
              </a:solidFill>
              <a:latin typeface="+mn-lt"/>
            </a:endParaRPr>
          </a:p>
          <a:p>
            <a:pPr algn="l"/>
            <a:endParaRPr lang="en-US" dirty="0">
              <a:solidFill>
                <a:schemeClr val="tx1"/>
              </a:solidFill>
              <a:latin typeface="+mn-lt"/>
            </a:endParaRPr>
          </a:p>
          <a:p>
            <a:pPr algn="l"/>
            <a:endParaRPr lang="en-US" dirty="0">
              <a:solidFill>
                <a:schemeClr val="tx1"/>
              </a:solidFill>
              <a:latin typeface="+mn-lt"/>
            </a:endParaRPr>
          </a:p>
          <a:p>
            <a:pPr algn="l"/>
            <a:endParaRPr lang="en-US" dirty="0">
              <a:solidFill>
                <a:schemeClr val="tx1"/>
              </a:solidFill>
              <a:latin typeface="+mn-lt"/>
            </a:endParaRPr>
          </a:p>
          <a:p>
            <a:pPr algn="r"/>
            <a:r>
              <a:rPr lang="en-US" dirty="0" err="1">
                <a:solidFill>
                  <a:schemeClr val="tx1"/>
                </a:solidFill>
                <a:latin typeface="+mn-lt"/>
              </a:rPr>
              <a:t>Callisto</a:t>
            </a:r>
            <a:endParaRPr lang="en-US"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ropa Ice Tectonics.jpg"/>
          <p:cNvPicPr>
            <a:picLocks noChangeAspect="1"/>
          </p:cNvPicPr>
          <p:nvPr/>
        </p:nvPicPr>
        <p:blipFill>
          <a:blip r:embed="rId2" cstate="print"/>
          <a:stretch>
            <a:fillRect/>
          </a:stretch>
        </p:blipFill>
        <p:spPr>
          <a:xfrm>
            <a:off x="0" y="1169789"/>
            <a:ext cx="9144000" cy="5688211"/>
          </a:xfrm>
          <a:prstGeom prst="rect">
            <a:avLst/>
          </a:prstGeom>
        </p:spPr>
      </p:pic>
      <p:sp>
        <p:nvSpPr>
          <p:cNvPr id="3" name="TextBox 2"/>
          <p:cNvSpPr txBox="1"/>
          <p:nvPr/>
        </p:nvSpPr>
        <p:spPr>
          <a:xfrm>
            <a:off x="0" y="18871"/>
            <a:ext cx="9144000" cy="1200329"/>
          </a:xfrm>
          <a:prstGeom prst="rect">
            <a:avLst/>
          </a:prstGeom>
          <a:noFill/>
        </p:spPr>
        <p:txBody>
          <a:bodyPr wrap="square" rtlCol="0">
            <a:spAutoFit/>
          </a:bodyPr>
          <a:lstStyle/>
          <a:p>
            <a:r>
              <a:rPr lang="en-US" sz="3600" dirty="0" err="1" smtClean="0">
                <a:solidFill>
                  <a:schemeClr val="tx1"/>
                </a:solidFill>
                <a:latin typeface="+mn-lt"/>
              </a:rPr>
              <a:t>Europa</a:t>
            </a:r>
            <a:r>
              <a:rPr lang="en-US" sz="3600" dirty="0" smtClean="0">
                <a:solidFill>
                  <a:schemeClr val="tx1"/>
                </a:solidFill>
                <a:latin typeface="+mn-lt"/>
              </a:rPr>
              <a:t> has an ocean and ice plate tectonics!</a:t>
            </a:r>
            <a:endParaRPr lang="en-US" sz="3600" dirty="0">
              <a:solidFill>
                <a:schemeClr val="tx1"/>
              </a:solidFill>
              <a:latin typeface="+mn-lt"/>
            </a:endParaRPr>
          </a:p>
        </p:txBody>
      </p:sp>
      <p:sp>
        <p:nvSpPr>
          <p:cNvPr id="4" name="TextBox 3"/>
          <p:cNvSpPr txBox="1"/>
          <p:nvPr/>
        </p:nvSpPr>
        <p:spPr>
          <a:xfrm>
            <a:off x="0" y="4876800"/>
            <a:ext cx="3048000" cy="1754326"/>
          </a:xfrm>
          <a:prstGeom prst="rect">
            <a:avLst/>
          </a:prstGeom>
          <a:noFill/>
        </p:spPr>
        <p:txBody>
          <a:bodyPr wrap="square" rtlCol="0">
            <a:spAutoFit/>
          </a:bodyPr>
          <a:lstStyle/>
          <a:p>
            <a:r>
              <a:rPr lang="en-US" sz="1800" dirty="0" smtClean="0">
                <a:solidFill>
                  <a:schemeClr val="bg1"/>
                </a:solidFill>
                <a:latin typeface="+mn-lt"/>
              </a:rPr>
              <a:t>A proposed NASA science mission to Europa would melt through the surface ice plates and look for life in </a:t>
            </a:r>
            <a:r>
              <a:rPr lang="en-US" sz="1800" dirty="0" err="1" smtClean="0">
                <a:solidFill>
                  <a:schemeClr val="bg1"/>
                </a:solidFill>
                <a:latin typeface="+mn-lt"/>
              </a:rPr>
              <a:t>Europa’s</a:t>
            </a:r>
            <a:r>
              <a:rPr lang="en-US" sz="1800" dirty="0" smtClean="0">
                <a:solidFill>
                  <a:schemeClr val="bg1"/>
                </a:solidFill>
                <a:latin typeface="+mn-lt"/>
              </a:rPr>
              <a:t> liquid oceans</a:t>
            </a:r>
            <a:endParaRPr lang="en-US" sz="1800" dirty="0">
              <a:solidFill>
                <a:schemeClr val="bg1"/>
              </a:solidFill>
              <a:latin typeface="+mn-lt"/>
            </a:endParaRPr>
          </a:p>
        </p:txBody>
      </p:sp>
      <p:cxnSp>
        <p:nvCxnSpPr>
          <p:cNvPr id="6" name="Straight Arrow Connector 5"/>
          <p:cNvCxnSpPr/>
          <p:nvPr/>
        </p:nvCxnSpPr>
        <p:spPr bwMode="auto">
          <a:xfrm>
            <a:off x="2895600" y="5029200"/>
            <a:ext cx="6858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 name="TextBox 6"/>
          <p:cNvSpPr txBox="1"/>
          <p:nvPr/>
        </p:nvSpPr>
        <p:spPr>
          <a:xfrm>
            <a:off x="5638800" y="6324600"/>
            <a:ext cx="3352800" cy="338554"/>
          </a:xfrm>
          <a:prstGeom prst="rect">
            <a:avLst/>
          </a:prstGeom>
          <a:noFill/>
        </p:spPr>
        <p:txBody>
          <a:bodyPr wrap="square" rtlCol="0">
            <a:spAutoFit/>
          </a:bodyPr>
          <a:lstStyle/>
          <a:p>
            <a:pPr marL="0" marR="0" algn="l"/>
            <a:r>
              <a:rPr lang="en-US" sz="1600" b="0" dirty="0" smtClean="0">
                <a:solidFill>
                  <a:srgbClr val="000000"/>
                </a:solidFill>
                <a:latin typeface="+mn-lt"/>
              </a:rPr>
              <a:t>Image Credit: Noah </a:t>
            </a:r>
            <a:r>
              <a:rPr lang="en-US" sz="1600" b="0" dirty="0" err="1" smtClean="0">
                <a:solidFill>
                  <a:srgbClr val="000000"/>
                </a:solidFill>
                <a:latin typeface="+mn-lt"/>
              </a:rPr>
              <a:t>Kroese</a:t>
            </a:r>
            <a:r>
              <a:rPr lang="en-US" sz="1600" b="0" dirty="0" smtClean="0">
                <a:solidFill>
                  <a:srgbClr val="000000"/>
                </a:solidFill>
                <a:latin typeface="+mn-lt"/>
              </a:rPr>
              <a:t>, I.NK</a:t>
            </a:r>
            <a:endParaRPr lang="en-US" sz="1600" b="0" dirty="0">
              <a:solidFill>
                <a:srgbClr val="000000"/>
              </a:solidFill>
              <a:latin typeface="+mn-lt"/>
            </a:endParaRPr>
          </a:p>
        </p:txBody>
      </p:sp>
    </p:spTree>
  </p:cSld>
  <p:clrMapOvr>
    <a:masterClrMapping/>
  </p:clrMapOvr>
  <p:transition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nymede aurora-saline ocean.jpg"/>
          <p:cNvPicPr>
            <a:picLocks noChangeAspect="1"/>
          </p:cNvPicPr>
          <p:nvPr/>
        </p:nvPicPr>
        <p:blipFill>
          <a:blip r:embed="rId2" cstate="print"/>
          <a:stretch>
            <a:fillRect/>
          </a:stretch>
        </p:blipFill>
        <p:spPr>
          <a:xfrm>
            <a:off x="0" y="-1698"/>
            <a:ext cx="9144000" cy="6861396"/>
          </a:xfrm>
          <a:prstGeom prst="rect">
            <a:avLst/>
          </a:prstGeom>
        </p:spPr>
      </p:pic>
      <p:sp>
        <p:nvSpPr>
          <p:cNvPr id="3" name="TextBox 2"/>
          <p:cNvSpPr txBox="1"/>
          <p:nvPr/>
        </p:nvSpPr>
        <p:spPr>
          <a:xfrm>
            <a:off x="304800" y="2819400"/>
            <a:ext cx="3962400" cy="3693319"/>
          </a:xfrm>
          <a:prstGeom prst="rect">
            <a:avLst/>
          </a:prstGeom>
          <a:noFill/>
        </p:spPr>
        <p:txBody>
          <a:bodyPr wrap="square" rtlCol="0">
            <a:spAutoFit/>
          </a:bodyPr>
          <a:lstStyle/>
          <a:p>
            <a:r>
              <a:rPr lang="en-US" dirty="0" smtClean="0">
                <a:solidFill>
                  <a:schemeClr val="tx1"/>
                </a:solidFill>
                <a:latin typeface="+mn-lt"/>
              </a:rPr>
              <a:t>Ganymede’s magnetic field interacts with Jupiter’s magnetic field. NASA’s Hubble Space Telescope observed aurorae on the moon .  A saline ocean under the moon’s icy crust best explains shifting in the auroral belts measured by Hubble.</a:t>
            </a:r>
          </a:p>
          <a:p>
            <a:endParaRPr lang="en-US" dirty="0" smtClean="0">
              <a:solidFill>
                <a:schemeClr val="tx1"/>
              </a:solidFill>
              <a:latin typeface="+mn-lt"/>
            </a:endParaRPr>
          </a:p>
          <a:p>
            <a:r>
              <a:rPr lang="en-US" sz="1400" i="1" dirty="0" smtClean="0">
                <a:solidFill>
                  <a:schemeClr val="tx1"/>
                </a:solidFill>
                <a:latin typeface="+mn-lt"/>
              </a:rPr>
              <a:t>Image Credit: NASA/ESA</a:t>
            </a:r>
          </a:p>
          <a:p>
            <a:endParaRPr lang="en-US" dirty="0" smtClean="0">
              <a:solidFill>
                <a:schemeClr val="tx1"/>
              </a:solidFill>
              <a:latin typeface="+mn-lt"/>
            </a:endParaRPr>
          </a:p>
        </p:txBody>
      </p:sp>
      <p:sp>
        <p:nvSpPr>
          <p:cNvPr id="4" name="TextBox 3"/>
          <p:cNvSpPr txBox="1"/>
          <p:nvPr/>
        </p:nvSpPr>
        <p:spPr>
          <a:xfrm>
            <a:off x="3505200" y="533400"/>
            <a:ext cx="5181600" cy="1569660"/>
          </a:xfrm>
          <a:prstGeom prst="rect">
            <a:avLst/>
          </a:prstGeom>
          <a:noFill/>
        </p:spPr>
        <p:txBody>
          <a:bodyPr wrap="square" rtlCol="0">
            <a:spAutoFit/>
          </a:bodyPr>
          <a:lstStyle/>
          <a:p>
            <a:r>
              <a:rPr lang="en-US" sz="3200" dirty="0" smtClean="0">
                <a:solidFill>
                  <a:schemeClr val="tx1"/>
                </a:solidFill>
                <a:latin typeface="+mn-lt"/>
              </a:rPr>
              <a:t>Ganymede also has an ocean beneath the icy crust!</a:t>
            </a:r>
            <a:endParaRPr lang="en-US" sz="3200"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4" descr="Saturn"/>
          <p:cNvPicPr>
            <a:picLocks noChangeAspect="1" noChangeArrowheads="1"/>
          </p:cNvPicPr>
          <p:nvPr/>
        </p:nvPicPr>
        <p:blipFill>
          <a:blip r:embed="rId2" cstate="print"/>
          <a:srcRect/>
          <a:stretch>
            <a:fillRect/>
          </a:stretch>
        </p:blipFill>
        <p:spPr bwMode="auto">
          <a:xfrm>
            <a:off x="533400" y="1666875"/>
            <a:ext cx="8305800" cy="5191125"/>
          </a:xfrm>
          <a:prstGeom prst="rect">
            <a:avLst/>
          </a:prstGeom>
          <a:noFill/>
          <a:ln w="9525">
            <a:noFill/>
            <a:miter lim="800000"/>
            <a:headEnd/>
            <a:tailEnd/>
          </a:ln>
        </p:spPr>
      </p:pic>
      <p:sp>
        <p:nvSpPr>
          <p:cNvPr id="26627" name="TextBox 2"/>
          <p:cNvSpPr txBox="1">
            <a:spLocks noChangeArrowheads="1"/>
          </p:cNvSpPr>
          <p:nvPr/>
        </p:nvSpPr>
        <p:spPr bwMode="auto">
          <a:xfrm>
            <a:off x="0" y="228600"/>
            <a:ext cx="9144000" cy="1569660"/>
          </a:xfrm>
          <a:prstGeom prst="rect">
            <a:avLst/>
          </a:prstGeom>
          <a:noFill/>
          <a:ln w="9525">
            <a:noFill/>
            <a:miter lim="800000"/>
            <a:headEnd/>
            <a:tailEnd/>
          </a:ln>
        </p:spPr>
        <p:txBody>
          <a:bodyPr wrap="square">
            <a:spAutoFit/>
          </a:bodyPr>
          <a:lstStyle/>
          <a:p>
            <a:r>
              <a:rPr lang="en-US" sz="2400" dirty="0">
                <a:solidFill>
                  <a:schemeClr val="tx1"/>
                </a:solidFill>
                <a:latin typeface="+mn-lt"/>
              </a:rPr>
              <a:t>The sixth planet Saturn is a gas giant 95 times Earth’s mass,  nine times our radius, and ten times  further from the Sun </a:t>
            </a:r>
            <a:r>
              <a:rPr lang="en-US" sz="2400" dirty="0" smtClean="0">
                <a:solidFill>
                  <a:schemeClr val="tx1"/>
                </a:solidFill>
                <a:latin typeface="+mn-lt"/>
              </a:rPr>
              <a:t>than us.  </a:t>
            </a:r>
            <a:r>
              <a:rPr lang="en-US" sz="2400" dirty="0">
                <a:solidFill>
                  <a:schemeClr val="tx1"/>
                </a:solidFill>
                <a:latin typeface="+mn-lt"/>
              </a:rPr>
              <a:t>Saturn rotates  in 10.5 hours and takes 29.46 years to orbit the Sun</a:t>
            </a:r>
          </a:p>
        </p:txBody>
      </p:sp>
    </p:spTree>
  </p:cSld>
  <p:clrMapOvr>
    <a:masterClrMapping/>
  </p:clrMapOvr>
  <p:transition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aturn-ring-orientation-Hubble-e1464519903149.jpg"/>
          <p:cNvPicPr>
            <a:picLocks noChangeAspect="1"/>
          </p:cNvPicPr>
          <p:nvPr/>
        </p:nvPicPr>
        <p:blipFill>
          <a:blip r:embed="rId2" cstate="print"/>
          <a:stretch>
            <a:fillRect/>
          </a:stretch>
        </p:blipFill>
        <p:spPr>
          <a:xfrm>
            <a:off x="1066800" y="1341120"/>
            <a:ext cx="6896100" cy="5516880"/>
          </a:xfrm>
          <a:prstGeom prst="rect">
            <a:avLst/>
          </a:prstGeom>
        </p:spPr>
      </p:pic>
      <p:sp>
        <p:nvSpPr>
          <p:cNvPr id="3" name="TextBox 2"/>
          <p:cNvSpPr txBox="1"/>
          <p:nvPr/>
        </p:nvSpPr>
        <p:spPr>
          <a:xfrm>
            <a:off x="0" y="304800"/>
            <a:ext cx="9144000" cy="954107"/>
          </a:xfrm>
          <a:prstGeom prst="rect">
            <a:avLst/>
          </a:prstGeom>
          <a:noFill/>
        </p:spPr>
        <p:txBody>
          <a:bodyPr wrap="square" rtlCol="0">
            <a:spAutoFit/>
          </a:bodyPr>
          <a:lstStyle/>
          <a:p>
            <a:r>
              <a:rPr lang="en-US" sz="2800" dirty="0" smtClean="0">
                <a:solidFill>
                  <a:schemeClr val="tx1"/>
                </a:solidFill>
                <a:latin typeface="+mn-lt"/>
              </a:rPr>
              <a:t>Saturn’s magnificent rings change their angle as we see them from Earth as Saturn orbits the sun</a:t>
            </a:r>
            <a:endParaRPr lang="en-US" sz="2800"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turn-hexagonal-jet-stream.jpg"/>
          <p:cNvPicPr>
            <a:picLocks noChangeAspect="1"/>
          </p:cNvPicPr>
          <p:nvPr/>
        </p:nvPicPr>
        <p:blipFill>
          <a:blip r:embed="rId2" cstate="print"/>
          <a:stretch>
            <a:fillRect/>
          </a:stretch>
        </p:blipFill>
        <p:spPr>
          <a:xfrm>
            <a:off x="0" y="2133600"/>
            <a:ext cx="4724400" cy="4724400"/>
          </a:xfrm>
          <a:prstGeom prst="rect">
            <a:avLst/>
          </a:prstGeom>
        </p:spPr>
      </p:pic>
      <p:pic>
        <p:nvPicPr>
          <p:cNvPr id="3" name="Picture 2" descr="saturn-hexagon-silhouette-color.jpg"/>
          <p:cNvPicPr>
            <a:picLocks noChangeAspect="1"/>
          </p:cNvPicPr>
          <p:nvPr/>
        </p:nvPicPr>
        <p:blipFill>
          <a:blip r:embed="rId3" cstate="print"/>
          <a:stretch>
            <a:fillRect/>
          </a:stretch>
        </p:blipFill>
        <p:spPr>
          <a:xfrm>
            <a:off x="4419600" y="2133600"/>
            <a:ext cx="4724400" cy="4724400"/>
          </a:xfrm>
          <a:prstGeom prst="rect">
            <a:avLst/>
          </a:prstGeom>
        </p:spPr>
      </p:pic>
      <p:sp>
        <p:nvSpPr>
          <p:cNvPr id="4" name="TextBox 3"/>
          <p:cNvSpPr txBox="1"/>
          <p:nvPr/>
        </p:nvSpPr>
        <p:spPr>
          <a:xfrm>
            <a:off x="0" y="304800"/>
            <a:ext cx="9144000" cy="1077218"/>
          </a:xfrm>
          <a:prstGeom prst="rect">
            <a:avLst/>
          </a:prstGeom>
          <a:noFill/>
        </p:spPr>
        <p:txBody>
          <a:bodyPr wrap="square" rtlCol="0">
            <a:spAutoFit/>
          </a:bodyPr>
          <a:lstStyle/>
          <a:p>
            <a:r>
              <a:rPr lang="en-US" sz="3200" dirty="0" smtClean="0">
                <a:solidFill>
                  <a:schemeClr val="tx1"/>
                </a:solidFill>
                <a:latin typeface="+mn-lt"/>
              </a:rPr>
              <a:t>Cassini Spacecraft discovers a stunning hexagonal polar vortex at Saturn’s North Pole</a:t>
            </a:r>
            <a:endParaRPr lang="en-US" sz="3200" dirty="0">
              <a:solidFill>
                <a:schemeClr val="tx1"/>
              </a:solidFill>
              <a:latin typeface="+mn-lt"/>
            </a:endParaRPr>
          </a:p>
        </p:txBody>
      </p:sp>
      <p:cxnSp>
        <p:nvCxnSpPr>
          <p:cNvPr id="6" name="Straight Arrow Connector 5"/>
          <p:cNvCxnSpPr/>
          <p:nvPr/>
        </p:nvCxnSpPr>
        <p:spPr bwMode="auto">
          <a:xfrm flipH="1">
            <a:off x="3048000" y="3124200"/>
            <a:ext cx="1752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advClick="0"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turn Storm of 2011.jpg"/>
          <p:cNvPicPr>
            <a:picLocks noChangeAspect="1"/>
          </p:cNvPicPr>
          <p:nvPr/>
        </p:nvPicPr>
        <p:blipFill>
          <a:blip r:embed="rId2" cstate="print"/>
          <a:stretch>
            <a:fillRect/>
          </a:stretch>
        </p:blipFill>
        <p:spPr>
          <a:xfrm>
            <a:off x="0" y="773791"/>
            <a:ext cx="9144000" cy="6084209"/>
          </a:xfrm>
          <a:prstGeom prst="rect">
            <a:avLst/>
          </a:prstGeom>
        </p:spPr>
      </p:pic>
      <p:sp>
        <p:nvSpPr>
          <p:cNvPr id="3" name="TextBox 2"/>
          <p:cNvSpPr txBox="1"/>
          <p:nvPr/>
        </p:nvSpPr>
        <p:spPr>
          <a:xfrm>
            <a:off x="0" y="0"/>
            <a:ext cx="8458200" cy="584775"/>
          </a:xfrm>
          <a:prstGeom prst="rect">
            <a:avLst/>
          </a:prstGeom>
          <a:noFill/>
        </p:spPr>
        <p:txBody>
          <a:bodyPr wrap="square" rtlCol="0">
            <a:spAutoFit/>
          </a:bodyPr>
          <a:lstStyle/>
          <a:p>
            <a:r>
              <a:rPr lang="en-US" sz="3200" dirty="0" smtClean="0">
                <a:solidFill>
                  <a:schemeClr val="tx1"/>
                </a:solidFill>
                <a:effectLst>
                  <a:outerShdw blurRad="38100" dist="38100" dir="2700000" algn="tl">
                    <a:srgbClr val="000000">
                      <a:alpha val="43137"/>
                    </a:srgbClr>
                  </a:outerShdw>
                </a:effectLst>
                <a:latin typeface="+mn-lt"/>
              </a:rPr>
              <a:t>…and a planet encircling storm in 2011</a:t>
            </a:r>
            <a:endParaRPr lang="en-US" sz="3200" dirty="0">
              <a:solidFill>
                <a:schemeClr val="tx1"/>
              </a:solidFill>
              <a:effectLst>
                <a:outerShdw blurRad="38100" dist="38100" dir="2700000" algn="tl">
                  <a:srgbClr val="000000">
                    <a:alpha val="43137"/>
                  </a:srgbClr>
                </a:outerShdw>
              </a:effectLst>
              <a:latin typeface="+mn-lt"/>
            </a:endParaRPr>
          </a:p>
        </p:txBody>
      </p:sp>
      <p:sp>
        <p:nvSpPr>
          <p:cNvPr id="4" name="TextBox 3"/>
          <p:cNvSpPr txBox="1"/>
          <p:nvPr/>
        </p:nvSpPr>
        <p:spPr>
          <a:xfrm>
            <a:off x="2514600" y="6457890"/>
            <a:ext cx="4343400" cy="307777"/>
          </a:xfrm>
          <a:prstGeom prst="rect">
            <a:avLst/>
          </a:prstGeom>
          <a:noFill/>
        </p:spPr>
        <p:txBody>
          <a:bodyPr wrap="square" rtlCol="0">
            <a:spAutoFit/>
          </a:bodyPr>
          <a:lstStyle/>
          <a:p>
            <a:r>
              <a:rPr lang="en-US" sz="1400" dirty="0" smtClean="0">
                <a:solidFill>
                  <a:schemeClr val="tx1"/>
                </a:solidFill>
              </a:rPr>
              <a:t>Image Credit: Caltech/JPL-SSI</a:t>
            </a:r>
            <a:endParaRPr lang="en-US" sz="1400" dirty="0">
              <a:solidFill>
                <a:schemeClr val="tx1"/>
              </a:solidFill>
            </a:endParaRPr>
          </a:p>
        </p:txBody>
      </p:sp>
    </p:spTree>
  </p:cSld>
  <p:clrMapOvr>
    <a:masterClrMapping/>
  </p:clrMapOvr>
  <p:transition advClick="0"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1" descr="Backlit Saturn and Earth in Rings.jpg"/>
          <p:cNvPicPr>
            <a:picLocks noChangeAspect="1"/>
          </p:cNvPicPr>
          <p:nvPr/>
        </p:nvPicPr>
        <p:blipFill>
          <a:blip r:embed="rId2" cstate="print"/>
          <a:srcRect/>
          <a:stretch>
            <a:fillRect/>
          </a:stretch>
        </p:blipFill>
        <p:spPr bwMode="auto">
          <a:xfrm>
            <a:off x="0" y="381000"/>
            <a:ext cx="9144000" cy="4508500"/>
          </a:xfrm>
          <a:prstGeom prst="rect">
            <a:avLst/>
          </a:prstGeom>
          <a:noFill/>
          <a:ln w="9525">
            <a:noFill/>
            <a:miter lim="800000"/>
            <a:headEnd/>
            <a:tailEnd/>
          </a:ln>
        </p:spPr>
      </p:pic>
      <p:sp>
        <p:nvSpPr>
          <p:cNvPr id="27651" name="TextBox 2"/>
          <p:cNvSpPr txBox="1">
            <a:spLocks noChangeArrowheads="1"/>
          </p:cNvSpPr>
          <p:nvPr/>
        </p:nvSpPr>
        <p:spPr bwMode="auto">
          <a:xfrm>
            <a:off x="914400" y="5105400"/>
            <a:ext cx="7620000" cy="954088"/>
          </a:xfrm>
          <a:prstGeom prst="rect">
            <a:avLst/>
          </a:prstGeom>
          <a:noFill/>
          <a:ln w="9525">
            <a:noFill/>
            <a:miter lim="800000"/>
            <a:headEnd/>
            <a:tailEnd/>
          </a:ln>
        </p:spPr>
        <p:txBody>
          <a:bodyPr wrap="square">
            <a:spAutoFit/>
          </a:bodyPr>
          <a:lstStyle/>
          <a:p>
            <a:r>
              <a:rPr lang="en-US" sz="2800" dirty="0">
                <a:solidFill>
                  <a:schemeClr val="tx1"/>
                </a:solidFill>
                <a:latin typeface="+mn-lt"/>
              </a:rPr>
              <a:t>Cassini Spacecraft looks at Saturn Rings backlit with the Sun behind Saturn.   </a:t>
            </a:r>
          </a:p>
        </p:txBody>
      </p:sp>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4" descr="Sun"/>
          <p:cNvPicPr>
            <a:picLocks noChangeAspect="1" noChangeArrowheads="1"/>
          </p:cNvPicPr>
          <p:nvPr/>
        </p:nvPicPr>
        <p:blipFill>
          <a:blip r:embed="rId2" cstate="print"/>
          <a:srcRect/>
          <a:stretch>
            <a:fillRect/>
          </a:stretch>
        </p:blipFill>
        <p:spPr bwMode="auto">
          <a:xfrm>
            <a:off x="2522538" y="152400"/>
            <a:ext cx="6621462" cy="6477000"/>
          </a:xfrm>
          <a:prstGeom prst="rect">
            <a:avLst/>
          </a:prstGeom>
          <a:noFill/>
          <a:ln w="9525">
            <a:noFill/>
            <a:miter lim="800000"/>
            <a:headEnd/>
            <a:tailEnd/>
          </a:ln>
        </p:spPr>
      </p:pic>
      <p:sp>
        <p:nvSpPr>
          <p:cNvPr id="12291" name="TextBox 2"/>
          <p:cNvSpPr txBox="1">
            <a:spLocks noChangeArrowheads="1"/>
          </p:cNvSpPr>
          <p:nvPr/>
        </p:nvSpPr>
        <p:spPr bwMode="auto">
          <a:xfrm>
            <a:off x="0" y="228600"/>
            <a:ext cx="3124200" cy="5632311"/>
          </a:xfrm>
          <a:prstGeom prst="rect">
            <a:avLst/>
          </a:prstGeom>
          <a:noFill/>
          <a:ln w="9525">
            <a:noFill/>
            <a:miter lim="800000"/>
            <a:headEnd/>
            <a:tailEnd/>
          </a:ln>
        </p:spPr>
        <p:txBody>
          <a:bodyPr wrap="square">
            <a:spAutoFit/>
          </a:bodyPr>
          <a:lstStyle/>
          <a:p>
            <a:r>
              <a:rPr lang="en-US" dirty="0">
                <a:solidFill>
                  <a:schemeClr val="tx1"/>
                </a:solidFill>
                <a:latin typeface="+mn-lt"/>
              </a:rPr>
              <a:t>Our Sun dominates our solar system with a </a:t>
            </a:r>
          </a:p>
          <a:p>
            <a:r>
              <a:rPr lang="en-US" dirty="0">
                <a:solidFill>
                  <a:schemeClr val="tx1"/>
                </a:solidFill>
                <a:latin typeface="+mn-lt"/>
              </a:rPr>
              <a:t>diameter of  1,392,000 km/ 863,040 mi or  109 times that of </a:t>
            </a:r>
            <a:r>
              <a:rPr lang="en-US" dirty="0" smtClean="0">
                <a:solidFill>
                  <a:schemeClr val="tx1"/>
                </a:solidFill>
                <a:latin typeface="+mn-lt"/>
              </a:rPr>
              <a:t> </a:t>
            </a:r>
            <a:r>
              <a:rPr lang="en-US" dirty="0">
                <a:solidFill>
                  <a:schemeClr val="tx1"/>
                </a:solidFill>
                <a:latin typeface="+mn-lt"/>
              </a:rPr>
              <a:t>Earth, and its mass  of 2×10</a:t>
            </a:r>
            <a:r>
              <a:rPr lang="en-US" baseline="30000" dirty="0">
                <a:solidFill>
                  <a:schemeClr val="tx1"/>
                </a:solidFill>
                <a:latin typeface="+mn-lt"/>
              </a:rPr>
              <a:t>30</a:t>
            </a:r>
            <a:r>
              <a:rPr lang="en-US" dirty="0">
                <a:solidFill>
                  <a:schemeClr val="tx1"/>
                </a:solidFill>
                <a:latin typeface="+mn-lt"/>
              </a:rPr>
              <a:t> kilograms, 330,000 times that of Earth) accounts for about 99.86% of the total mass of the Solar System.  The sun is  75% H2 and 23% He.  Surface temperature is 5500 C/9932 F.  Our sun rotates  in 26 days at the poles and  34 days at the equator.</a:t>
            </a:r>
          </a:p>
        </p:txBody>
      </p:sp>
    </p:spTree>
  </p:cSld>
  <p:clrMapOvr>
    <a:masterClrMapping/>
  </p:clrMapOvr>
  <p:transition advClick="0" advTm="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1" descr="Backlit Saturn and Earth in Rings 1.jpg"/>
          <p:cNvPicPr>
            <a:picLocks noChangeAspect="1"/>
          </p:cNvPicPr>
          <p:nvPr/>
        </p:nvPicPr>
        <p:blipFill>
          <a:blip r:embed="rId2" cstate="print"/>
          <a:srcRect/>
          <a:stretch>
            <a:fillRect/>
          </a:stretch>
        </p:blipFill>
        <p:spPr bwMode="auto">
          <a:xfrm>
            <a:off x="3810000" y="0"/>
            <a:ext cx="5141913" cy="6858000"/>
          </a:xfrm>
          <a:prstGeom prst="rect">
            <a:avLst/>
          </a:prstGeom>
          <a:noFill/>
          <a:ln w="9525">
            <a:noFill/>
            <a:miter lim="800000"/>
            <a:headEnd/>
            <a:tailEnd/>
          </a:ln>
        </p:spPr>
      </p:pic>
      <p:sp>
        <p:nvSpPr>
          <p:cNvPr id="28675" name="TextBox 2"/>
          <p:cNvSpPr txBox="1">
            <a:spLocks noChangeArrowheads="1"/>
          </p:cNvSpPr>
          <p:nvPr/>
        </p:nvSpPr>
        <p:spPr bwMode="auto">
          <a:xfrm>
            <a:off x="533400" y="838200"/>
            <a:ext cx="2667000" cy="4524315"/>
          </a:xfrm>
          <a:prstGeom prst="rect">
            <a:avLst/>
          </a:prstGeom>
          <a:noFill/>
          <a:ln w="9525">
            <a:noFill/>
            <a:miter lim="800000"/>
            <a:headEnd/>
            <a:tailEnd/>
          </a:ln>
        </p:spPr>
        <p:txBody>
          <a:bodyPr>
            <a:spAutoFit/>
          </a:bodyPr>
          <a:lstStyle/>
          <a:p>
            <a:r>
              <a:rPr lang="en-US" sz="3200" dirty="0">
                <a:solidFill>
                  <a:schemeClr val="tx1"/>
                </a:solidFill>
                <a:latin typeface="+mn-lt"/>
              </a:rPr>
              <a:t>Cassini  looking back toward the Sun captures Earth in the backlit  rings of Saturn</a:t>
            </a:r>
          </a:p>
        </p:txBody>
      </p:sp>
      <p:cxnSp>
        <p:nvCxnSpPr>
          <p:cNvPr id="5" name="Straight Arrow Connector 4"/>
          <p:cNvCxnSpPr/>
          <p:nvPr/>
        </p:nvCxnSpPr>
        <p:spPr bwMode="auto">
          <a:xfrm flipV="1">
            <a:off x="3124200" y="2895600"/>
            <a:ext cx="25146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advClick="0"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1" descr="Titan_multi_spectral_overlay.jpg"/>
          <p:cNvPicPr>
            <a:picLocks noChangeAspect="1"/>
          </p:cNvPicPr>
          <p:nvPr/>
        </p:nvPicPr>
        <p:blipFill>
          <a:blip r:embed="rId2" cstate="print"/>
          <a:srcRect/>
          <a:stretch>
            <a:fillRect/>
          </a:stretch>
        </p:blipFill>
        <p:spPr bwMode="auto">
          <a:xfrm>
            <a:off x="3657600" y="0"/>
            <a:ext cx="5486400" cy="5553075"/>
          </a:xfrm>
          <a:prstGeom prst="rect">
            <a:avLst/>
          </a:prstGeom>
          <a:noFill/>
          <a:ln w="9525">
            <a:noFill/>
            <a:miter lim="800000"/>
            <a:headEnd/>
            <a:tailEnd/>
          </a:ln>
        </p:spPr>
      </p:pic>
      <p:sp>
        <p:nvSpPr>
          <p:cNvPr id="29699" name="TextBox 2"/>
          <p:cNvSpPr txBox="1">
            <a:spLocks noChangeArrowheads="1"/>
          </p:cNvSpPr>
          <p:nvPr/>
        </p:nvSpPr>
        <p:spPr bwMode="auto">
          <a:xfrm>
            <a:off x="0" y="533400"/>
            <a:ext cx="3581400" cy="5324535"/>
          </a:xfrm>
          <a:prstGeom prst="rect">
            <a:avLst/>
          </a:prstGeom>
          <a:noFill/>
          <a:ln w="9525">
            <a:noFill/>
            <a:miter lim="800000"/>
            <a:headEnd/>
            <a:tailEnd/>
          </a:ln>
        </p:spPr>
        <p:txBody>
          <a:bodyPr wrap="square">
            <a:spAutoFit/>
          </a:bodyPr>
          <a:lstStyle/>
          <a:p>
            <a:r>
              <a:rPr lang="en-US" dirty="0">
                <a:solidFill>
                  <a:schemeClr val="tx1"/>
                </a:solidFill>
                <a:latin typeface="+mn-lt"/>
              </a:rPr>
              <a:t>Titan, the largest moon of Saturn was discovered by </a:t>
            </a:r>
            <a:r>
              <a:rPr lang="en-US" dirty="0" err="1">
                <a:solidFill>
                  <a:schemeClr val="tx1"/>
                </a:solidFill>
                <a:latin typeface="+mn-lt"/>
              </a:rPr>
              <a:t>Christiaan</a:t>
            </a:r>
            <a:r>
              <a:rPr lang="en-US" dirty="0">
                <a:solidFill>
                  <a:schemeClr val="tx1"/>
                </a:solidFill>
                <a:latin typeface="+mn-lt"/>
              </a:rPr>
              <a:t> Huygens in 1655</a:t>
            </a:r>
            <a:r>
              <a:rPr lang="en-US" dirty="0" smtClean="0">
                <a:solidFill>
                  <a:schemeClr val="tx1"/>
                </a:solidFill>
                <a:latin typeface="+mn-lt"/>
              </a:rPr>
              <a:t>.</a:t>
            </a:r>
          </a:p>
          <a:p>
            <a:endParaRPr lang="en-US" dirty="0">
              <a:solidFill>
                <a:schemeClr val="tx1"/>
              </a:solidFill>
              <a:latin typeface="+mn-lt"/>
            </a:endParaRPr>
          </a:p>
          <a:p>
            <a:r>
              <a:rPr lang="en-US" dirty="0">
                <a:solidFill>
                  <a:schemeClr val="tx1"/>
                </a:solidFill>
                <a:latin typeface="+mn-lt"/>
              </a:rPr>
              <a:t>The only moon with a dense atmosphere of mostly nitrogen.  Titan has liquid methane or ethane lakes  with shorelines</a:t>
            </a:r>
            <a:r>
              <a:rPr lang="en-US" dirty="0" smtClean="0">
                <a:solidFill>
                  <a:schemeClr val="tx1"/>
                </a:solidFill>
                <a:latin typeface="+mn-lt"/>
              </a:rPr>
              <a:t>!</a:t>
            </a:r>
          </a:p>
          <a:p>
            <a:endParaRPr lang="en-US" dirty="0">
              <a:solidFill>
                <a:schemeClr val="tx1"/>
              </a:solidFill>
              <a:latin typeface="+mn-lt"/>
            </a:endParaRPr>
          </a:p>
          <a:p>
            <a:r>
              <a:rPr lang="en-US" dirty="0">
                <a:solidFill>
                  <a:schemeClr val="tx1"/>
                </a:solidFill>
                <a:latin typeface="+mn-lt"/>
              </a:rPr>
              <a:t>Titan is larger than Mercury but only </a:t>
            </a:r>
            <a:r>
              <a:rPr lang="en-US" dirty="0" smtClean="0">
                <a:solidFill>
                  <a:schemeClr val="tx1"/>
                </a:solidFill>
                <a:latin typeface="+mn-lt"/>
              </a:rPr>
              <a:t>½ </a:t>
            </a:r>
            <a:r>
              <a:rPr lang="en-US" dirty="0">
                <a:solidFill>
                  <a:schemeClr val="tx1"/>
                </a:solidFill>
                <a:latin typeface="+mn-lt"/>
              </a:rPr>
              <a:t>the mass</a:t>
            </a:r>
            <a:r>
              <a:rPr lang="en-US" dirty="0" smtClean="0">
                <a:solidFill>
                  <a:schemeClr val="tx1"/>
                </a:solidFill>
                <a:latin typeface="+mn-lt"/>
              </a:rPr>
              <a:t>.</a:t>
            </a:r>
          </a:p>
          <a:p>
            <a:endParaRPr lang="en-US" dirty="0">
              <a:solidFill>
                <a:schemeClr val="tx1"/>
              </a:solidFill>
              <a:latin typeface="+mn-lt"/>
            </a:endParaRPr>
          </a:p>
          <a:p>
            <a:r>
              <a:rPr lang="en-US" dirty="0">
                <a:solidFill>
                  <a:schemeClr val="tx1"/>
                </a:solidFill>
                <a:latin typeface="+mn-lt"/>
              </a:rPr>
              <a:t>Titan orbits Saturn every 16 days with the same side facing Saturn like our moon.</a:t>
            </a:r>
          </a:p>
        </p:txBody>
      </p:sp>
      <p:sp>
        <p:nvSpPr>
          <p:cNvPr id="29700" name="TextBox 3"/>
          <p:cNvSpPr txBox="1">
            <a:spLocks noChangeArrowheads="1"/>
          </p:cNvSpPr>
          <p:nvPr/>
        </p:nvSpPr>
        <p:spPr bwMode="auto">
          <a:xfrm>
            <a:off x="4724400" y="5943600"/>
            <a:ext cx="2667000" cy="646113"/>
          </a:xfrm>
          <a:prstGeom prst="rect">
            <a:avLst/>
          </a:prstGeom>
          <a:noFill/>
          <a:ln w="9525">
            <a:noFill/>
            <a:miter lim="800000"/>
            <a:headEnd/>
            <a:tailEnd/>
          </a:ln>
        </p:spPr>
        <p:txBody>
          <a:bodyPr>
            <a:spAutoFit/>
          </a:bodyPr>
          <a:lstStyle/>
          <a:p>
            <a:r>
              <a:rPr lang="en-US" sz="3600"/>
              <a:t>Titan</a:t>
            </a:r>
          </a:p>
        </p:txBody>
      </p:sp>
    </p:spTree>
  </p:cSld>
  <p:clrMapOvr>
    <a:masterClrMapping/>
  </p:clrMapOvr>
  <p:transition advClick="0"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1" descr="huygens_titan_09.gif"/>
          <p:cNvPicPr>
            <a:picLocks noChangeAspect="1"/>
          </p:cNvPicPr>
          <p:nvPr/>
        </p:nvPicPr>
        <p:blipFill>
          <a:blip r:embed="rId2" cstate="print"/>
          <a:srcRect/>
          <a:stretch>
            <a:fillRect/>
          </a:stretch>
        </p:blipFill>
        <p:spPr bwMode="auto">
          <a:xfrm>
            <a:off x="5715000" y="77788"/>
            <a:ext cx="3105150" cy="3084512"/>
          </a:xfrm>
          <a:prstGeom prst="rect">
            <a:avLst/>
          </a:prstGeom>
          <a:noFill/>
          <a:ln w="9525">
            <a:noFill/>
            <a:miter lim="800000"/>
            <a:headEnd/>
            <a:tailEnd/>
          </a:ln>
        </p:spPr>
      </p:pic>
      <p:pic>
        <p:nvPicPr>
          <p:cNvPr id="30723" name="Picture 2" descr="huygens_titan_06.jpg"/>
          <p:cNvPicPr>
            <a:picLocks noChangeAspect="1"/>
          </p:cNvPicPr>
          <p:nvPr/>
        </p:nvPicPr>
        <p:blipFill>
          <a:blip r:embed="rId3" cstate="print"/>
          <a:srcRect/>
          <a:stretch>
            <a:fillRect/>
          </a:stretch>
        </p:blipFill>
        <p:spPr bwMode="auto">
          <a:xfrm>
            <a:off x="5334000" y="3200400"/>
            <a:ext cx="3810000" cy="2686050"/>
          </a:xfrm>
          <a:prstGeom prst="rect">
            <a:avLst/>
          </a:prstGeom>
          <a:noFill/>
          <a:ln w="9525">
            <a:noFill/>
            <a:miter lim="800000"/>
            <a:headEnd/>
            <a:tailEnd/>
          </a:ln>
        </p:spPr>
      </p:pic>
      <p:pic>
        <p:nvPicPr>
          <p:cNvPr id="30724" name="Picture 3" descr="huygens_titan_04.jpg"/>
          <p:cNvPicPr>
            <a:picLocks noChangeAspect="1"/>
          </p:cNvPicPr>
          <p:nvPr/>
        </p:nvPicPr>
        <p:blipFill>
          <a:blip r:embed="rId4" cstate="print"/>
          <a:srcRect/>
          <a:stretch>
            <a:fillRect/>
          </a:stretch>
        </p:blipFill>
        <p:spPr bwMode="auto">
          <a:xfrm>
            <a:off x="0" y="0"/>
            <a:ext cx="3048000" cy="5434149"/>
          </a:xfrm>
          <a:prstGeom prst="rect">
            <a:avLst/>
          </a:prstGeom>
          <a:noFill/>
          <a:ln w="9525">
            <a:noFill/>
            <a:miter lim="800000"/>
            <a:headEnd/>
            <a:tailEnd/>
          </a:ln>
        </p:spPr>
      </p:pic>
      <p:sp>
        <p:nvSpPr>
          <p:cNvPr id="30725" name="TextBox 4"/>
          <p:cNvSpPr txBox="1">
            <a:spLocks noChangeArrowheads="1"/>
          </p:cNvSpPr>
          <p:nvPr/>
        </p:nvSpPr>
        <p:spPr bwMode="auto">
          <a:xfrm>
            <a:off x="3048000" y="1066800"/>
            <a:ext cx="2514600" cy="4154984"/>
          </a:xfrm>
          <a:prstGeom prst="rect">
            <a:avLst/>
          </a:prstGeom>
          <a:noFill/>
          <a:ln w="9525">
            <a:noFill/>
            <a:miter lim="800000"/>
            <a:headEnd/>
            <a:tailEnd/>
          </a:ln>
        </p:spPr>
        <p:txBody>
          <a:bodyPr wrap="square">
            <a:spAutoFit/>
          </a:bodyPr>
          <a:lstStyle/>
          <a:p>
            <a:r>
              <a:rPr lang="en-US" sz="2400" dirty="0">
                <a:solidFill>
                  <a:schemeClr val="tx1"/>
                </a:solidFill>
                <a:latin typeface="+mn-lt"/>
              </a:rPr>
              <a:t>Huygens probe lands on </a:t>
            </a:r>
            <a:r>
              <a:rPr lang="en-US" sz="2400" dirty="0" smtClean="0">
                <a:solidFill>
                  <a:schemeClr val="tx1"/>
                </a:solidFill>
                <a:latin typeface="+mn-lt"/>
              </a:rPr>
              <a:t>Titan.  </a:t>
            </a:r>
          </a:p>
          <a:p>
            <a:endParaRPr lang="en-US" sz="2400" dirty="0" smtClean="0">
              <a:solidFill>
                <a:schemeClr val="tx1"/>
              </a:solidFill>
              <a:latin typeface="+mn-lt"/>
            </a:endParaRPr>
          </a:p>
          <a:p>
            <a:r>
              <a:rPr lang="en-US" sz="2400" dirty="0" smtClean="0">
                <a:solidFill>
                  <a:schemeClr val="tx1"/>
                </a:solidFill>
                <a:latin typeface="+mn-lt"/>
              </a:rPr>
              <a:t>Surface </a:t>
            </a:r>
            <a:r>
              <a:rPr lang="en-US" sz="2400" dirty="0">
                <a:solidFill>
                  <a:schemeClr val="tx1"/>
                </a:solidFill>
                <a:latin typeface="+mn-lt"/>
              </a:rPr>
              <a:t>temperature of </a:t>
            </a:r>
          </a:p>
          <a:p>
            <a:r>
              <a:rPr lang="en-US" sz="2400" dirty="0">
                <a:solidFill>
                  <a:schemeClr val="tx1"/>
                </a:solidFill>
                <a:latin typeface="+mn-lt"/>
              </a:rPr>
              <a:t>-170 C/-274 F results in liquid Methane  oceans, shorelines, and rivers! </a:t>
            </a:r>
          </a:p>
        </p:txBody>
      </p:sp>
      <p:sp>
        <p:nvSpPr>
          <p:cNvPr id="30726" name="TextBox 5"/>
          <p:cNvSpPr txBox="1">
            <a:spLocks noChangeArrowheads="1"/>
          </p:cNvSpPr>
          <p:nvPr/>
        </p:nvSpPr>
        <p:spPr bwMode="auto">
          <a:xfrm>
            <a:off x="5791200" y="6096000"/>
            <a:ext cx="2895600" cy="646331"/>
          </a:xfrm>
          <a:prstGeom prst="rect">
            <a:avLst/>
          </a:prstGeom>
          <a:noFill/>
          <a:ln w="9525">
            <a:noFill/>
            <a:miter lim="800000"/>
            <a:headEnd/>
            <a:tailEnd/>
          </a:ln>
        </p:spPr>
        <p:txBody>
          <a:bodyPr>
            <a:spAutoFit/>
          </a:bodyPr>
          <a:lstStyle/>
          <a:p>
            <a:r>
              <a:rPr lang="en-US" sz="1800" dirty="0">
                <a:solidFill>
                  <a:schemeClr val="tx1"/>
                </a:solidFill>
                <a:latin typeface="+mn-lt"/>
              </a:rPr>
              <a:t>Descent photo from </a:t>
            </a:r>
            <a:endParaRPr lang="en-US" sz="1800" dirty="0" smtClean="0">
              <a:solidFill>
                <a:schemeClr val="tx1"/>
              </a:solidFill>
              <a:latin typeface="+mn-lt"/>
            </a:endParaRPr>
          </a:p>
          <a:p>
            <a:r>
              <a:rPr lang="en-US" sz="1800" dirty="0" smtClean="0">
                <a:solidFill>
                  <a:schemeClr val="tx1"/>
                </a:solidFill>
                <a:latin typeface="+mn-lt"/>
              </a:rPr>
              <a:t>8 </a:t>
            </a:r>
            <a:r>
              <a:rPr lang="en-US" sz="1800" dirty="0">
                <a:solidFill>
                  <a:schemeClr val="tx1"/>
                </a:solidFill>
                <a:latin typeface="+mn-lt"/>
              </a:rPr>
              <a:t>km/5mi</a:t>
            </a:r>
          </a:p>
        </p:txBody>
      </p:sp>
      <p:sp>
        <p:nvSpPr>
          <p:cNvPr id="30727" name="TextBox 7"/>
          <p:cNvSpPr txBox="1">
            <a:spLocks noChangeArrowheads="1"/>
          </p:cNvSpPr>
          <p:nvPr/>
        </p:nvSpPr>
        <p:spPr bwMode="auto">
          <a:xfrm>
            <a:off x="0" y="5562600"/>
            <a:ext cx="2895600" cy="923330"/>
          </a:xfrm>
          <a:prstGeom prst="rect">
            <a:avLst/>
          </a:prstGeom>
          <a:noFill/>
          <a:ln w="9525">
            <a:noFill/>
            <a:miter lim="800000"/>
            <a:headEnd/>
            <a:tailEnd/>
          </a:ln>
        </p:spPr>
        <p:txBody>
          <a:bodyPr>
            <a:spAutoFit/>
          </a:bodyPr>
          <a:lstStyle/>
          <a:p>
            <a:r>
              <a:rPr lang="en-US" sz="1800" dirty="0">
                <a:solidFill>
                  <a:schemeClr val="tx1"/>
                </a:solidFill>
                <a:latin typeface="+mn-lt"/>
              </a:rPr>
              <a:t>Titan’s surface </a:t>
            </a:r>
            <a:r>
              <a:rPr lang="en-US" sz="1800" dirty="0" smtClean="0">
                <a:solidFill>
                  <a:schemeClr val="tx1"/>
                </a:solidFill>
                <a:latin typeface="+mn-lt"/>
              </a:rPr>
              <a:t>is composed </a:t>
            </a:r>
            <a:r>
              <a:rPr lang="en-US" sz="1800" dirty="0">
                <a:solidFill>
                  <a:schemeClr val="tx1"/>
                </a:solidFill>
                <a:latin typeface="+mn-lt"/>
              </a:rPr>
              <a:t>of  dirty water ice and  hydrocarbon ice </a:t>
            </a:r>
          </a:p>
        </p:txBody>
      </p:sp>
    </p:spTree>
  </p:cSld>
  <p:clrMapOvr>
    <a:masterClrMapping/>
  </p:clrMapOvr>
  <p:transition advClick="0" advTm="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Hubble Uranus.jpg"/>
          <p:cNvPicPr>
            <a:picLocks noChangeAspect="1"/>
          </p:cNvPicPr>
          <p:nvPr/>
        </p:nvPicPr>
        <p:blipFill>
          <a:blip r:embed="rId2" cstate="print"/>
          <a:srcRect/>
          <a:stretch>
            <a:fillRect/>
          </a:stretch>
        </p:blipFill>
        <p:spPr bwMode="auto">
          <a:xfrm>
            <a:off x="2665413" y="0"/>
            <a:ext cx="6464300" cy="6553200"/>
          </a:xfrm>
          <a:prstGeom prst="rect">
            <a:avLst/>
          </a:prstGeom>
          <a:noFill/>
          <a:ln w="9525">
            <a:noFill/>
            <a:miter lim="800000"/>
            <a:headEnd/>
            <a:tailEnd/>
          </a:ln>
        </p:spPr>
      </p:pic>
      <p:sp>
        <p:nvSpPr>
          <p:cNvPr id="31747" name="TextBox 3"/>
          <p:cNvSpPr txBox="1">
            <a:spLocks noChangeArrowheads="1"/>
          </p:cNvSpPr>
          <p:nvPr/>
        </p:nvSpPr>
        <p:spPr bwMode="auto">
          <a:xfrm>
            <a:off x="0" y="152400"/>
            <a:ext cx="2819400" cy="6186309"/>
          </a:xfrm>
          <a:prstGeom prst="rect">
            <a:avLst/>
          </a:prstGeom>
          <a:noFill/>
          <a:ln w="9525">
            <a:noFill/>
            <a:miter lim="800000"/>
            <a:headEnd/>
            <a:tailEnd/>
          </a:ln>
        </p:spPr>
        <p:txBody>
          <a:bodyPr>
            <a:spAutoFit/>
          </a:bodyPr>
          <a:lstStyle/>
          <a:p>
            <a:r>
              <a:rPr lang="en-US" sz="1800" dirty="0">
                <a:solidFill>
                  <a:schemeClr val="tx1"/>
                </a:solidFill>
                <a:latin typeface="+mn-lt"/>
              </a:rPr>
              <a:t>Uranus was the first planet discovered by telescope in 1781 by William Herschel</a:t>
            </a:r>
            <a:r>
              <a:rPr lang="en-US" sz="1800" dirty="0" smtClean="0">
                <a:solidFill>
                  <a:schemeClr val="tx1"/>
                </a:solidFill>
                <a:latin typeface="+mn-lt"/>
              </a:rPr>
              <a:t>.</a:t>
            </a:r>
          </a:p>
          <a:p>
            <a:endParaRPr lang="en-US" sz="1800" dirty="0" smtClean="0">
              <a:solidFill>
                <a:schemeClr val="tx1"/>
              </a:solidFill>
              <a:latin typeface="+mn-lt"/>
            </a:endParaRPr>
          </a:p>
          <a:p>
            <a:r>
              <a:rPr lang="en-US" sz="1800" dirty="0" smtClean="0">
                <a:solidFill>
                  <a:schemeClr val="tx1"/>
                </a:solidFill>
                <a:latin typeface="+mn-lt"/>
              </a:rPr>
              <a:t>  </a:t>
            </a:r>
            <a:r>
              <a:rPr lang="en-US" sz="1800" dirty="0">
                <a:solidFill>
                  <a:schemeClr val="tx1"/>
                </a:solidFill>
                <a:latin typeface="+mn-lt"/>
              </a:rPr>
              <a:t>Uranus is 4 times Earth’s diameter, 14.5 times Earth mass, and orbits the Sun every  84.3 years at 19.2 AU.  Uranus rotates every 17.2 hours, but its  spin axis is unusually tilted at 98 deg so that its polar regions point at the sun </a:t>
            </a:r>
            <a:r>
              <a:rPr lang="en-US" sz="1800" dirty="0" smtClean="0">
                <a:solidFill>
                  <a:schemeClr val="tx1"/>
                </a:solidFill>
                <a:latin typeface="+mn-lt"/>
              </a:rPr>
              <a:t>twice a </a:t>
            </a:r>
            <a:r>
              <a:rPr lang="en-US" sz="1800" dirty="0" err="1" smtClean="0">
                <a:solidFill>
                  <a:schemeClr val="tx1"/>
                </a:solidFill>
                <a:latin typeface="+mn-lt"/>
              </a:rPr>
              <a:t>Uranian</a:t>
            </a:r>
            <a:r>
              <a:rPr lang="en-US" sz="1800" dirty="0" smtClean="0">
                <a:solidFill>
                  <a:schemeClr val="tx1"/>
                </a:solidFill>
                <a:latin typeface="+mn-lt"/>
              </a:rPr>
              <a:t> year. </a:t>
            </a:r>
          </a:p>
          <a:p>
            <a:endParaRPr lang="en-US" sz="1800" dirty="0" smtClean="0">
              <a:solidFill>
                <a:schemeClr val="tx1"/>
              </a:solidFill>
              <a:latin typeface="+mn-lt"/>
            </a:endParaRPr>
          </a:p>
          <a:p>
            <a:r>
              <a:rPr lang="en-US" sz="1800" dirty="0" smtClean="0">
                <a:solidFill>
                  <a:schemeClr val="tx1"/>
                </a:solidFill>
                <a:latin typeface="+mn-lt"/>
              </a:rPr>
              <a:t>Uranus</a:t>
            </a:r>
            <a:r>
              <a:rPr lang="en-US" sz="1800" dirty="0">
                <a:solidFill>
                  <a:schemeClr val="tx1"/>
                </a:solidFill>
                <a:latin typeface="+mn-lt"/>
              </a:rPr>
              <a:t>’ atmosphere is mostly H2 and He with ices of  water, ammonia, and methane.</a:t>
            </a:r>
          </a:p>
        </p:txBody>
      </p:sp>
    </p:spTree>
  </p:cSld>
  <p:clrMapOvr>
    <a:masterClrMapping/>
  </p:clrMapOvr>
  <p:transition advClick="0" advTm="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1" descr="240px-Neptune.jpg"/>
          <p:cNvPicPr>
            <a:picLocks noChangeAspect="1"/>
          </p:cNvPicPr>
          <p:nvPr/>
        </p:nvPicPr>
        <p:blipFill>
          <a:blip r:embed="rId2" cstate="print"/>
          <a:srcRect/>
          <a:stretch>
            <a:fillRect/>
          </a:stretch>
        </p:blipFill>
        <p:spPr bwMode="auto">
          <a:xfrm>
            <a:off x="3352800" y="381000"/>
            <a:ext cx="5638800" cy="5545138"/>
          </a:xfrm>
          <a:prstGeom prst="rect">
            <a:avLst/>
          </a:prstGeom>
          <a:noFill/>
          <a:ln w="9525">
            <a:noFill/>
            <a:miter lim="800000"/>
            <a:headEnd/>
            <a:tailEnd/>
          </a:ln>
        </p:spPr>
      </p:pic>
      <p:sp>
        <p:nvSpPr>
          <p:cNvPr id="32771" name="TextBox 2"/>
          <p:cNvSpPr txBox="1">
            <a:spLocks noChangeArrowheads="1"/>
          </p:cNvSpPr>
          <p:nvPr/>
        </p:nvSpPr>
        <p:spPr bwMode="auto">
          <a:xfrm>
            <a:off x="0" y="152401"/>
            <a:ext cx="3505200" cy="6863417"/>
          </a:xfrm>
          <a:prstGeom prst="rect">
            <a:avLst/>
          </a:prstGeom>
          <a:noFill/>
          <a:ln w="9525">
            <a:noFill/>
            <a:miter lim="800000"/>
            <a:headEnd/>
            <a:tailEnd/>
          </a:ln>
        </p:spPr>
        <p:txBody>
          <a:bodyPr wrap="square">
            <a:spAutoFit/>
          </a:bodyPr>
          <a:lstStyle/>
          <a:p>
            <a:r>
              <a:rPr lang="en-US" dirty="0">
                <a:solidFill>
                  <a:schemeClr val="tx1"/>
                </a:solidFill>
                <a:latin typeface="+mn-lt"/>
              </a:rPr>
              <a:t>Neptune was the first planet discovered by mathematical prediction of perturbations in Uranus orbit.   Discovered in 1846 by John Galle within  one degree of the prediction of Le </a:t>
            </a:r>
            <a:r>
              <a:rPr lang="en-US" dirty="0" err="1">
                <a:solidFill>
                  <a:schemeClr val="tx1"/>
                </a:solidFill>
                <a:latin typeface="+mn-lt"/>
              </a:rPr>
              <a:t>Verrier</a:t>
            </a:r>
            <a:r>
              <a:rPr lang="en-US" dirty="0">
                <a:solidFill>
                  <a:schemeClr val="tx1"/>
                </a:solidFill>
                <a:latin typeface="+mn-lt"/>
              </a:rPr>
              <a:t>. </a:t>
            </a:r>
            <a:endParaRPr lang="en-US" dirty="0" smtClean="0">
              <a:solidFill>
                <a:schemeClr val="tx1"/>
              </a:solidFill>
              <a:latin typeface="+mn-lt"/>
            </a:endParaRPr>
          </a:p>
          <a:p>
            <a:r>
              <a:rPr lang="en-US" dirty="0" smtClean="0">
                <a:solidFill>
                  <a:schemeClr val="tx1"/>
                </a:solidFill>
                <a:latin typeface="+mn-lt"/>
              </a:rPr>
              <a:t> </a:t>
            </a:r>
          </a:p>
          <a:p>
            <a:r>
              <a:rPr lang="en-US" dirty="0" smtClean="0">
                <a:solidFill>
                  <a:schemeClr val="tx1"/>
                </a:solidFill>
                <a:latin typeface="+mn-lt"/>
              </a:rPr>
              <a:t>Neptune </a:t>
            </a:r>
            <a:r>
              <a:rPr lang="en-US" dirty="0">
                <a:solidFill>
                  <a:schemeClr val="tx1"/>
                </a:solidFill>
                <a:latin typeface="+mn-lt"/>
              </a:rPr>
              <a:t>is 3.9 larger than Earth,  17 times Earth’s mass, and orbits the sun every  164.8 years at 30.1 AU.  Neptune rotates every 16.1 hours.  </a:t>
            </a:r>
            <a:endParaRPr lang="en-US" dirty="0" smtClean="0">
              <a:solidFill>
                <a:schemeClr val="tx1"/>
              </a:solidFill>
              <a:latin typeface="+mn-lt"/>
            </a:endParaRPr>
          </a:p>
          <a:p>
            <a:endParaRPr lang="en-US" dirty="0" smtClean="0">
              <a:solidFill>
                <a:schemeClr val="tx1"/>
              </a:solidFill>
              <a:latin typeface="+mn-lt"/>
            </a:endParaRPr>
          </a:p>
          <a:p>
            <a:r>
              <a:rPr lang="en-US" dirty="0" smtClean="0">
                <a:solidFill>
                  <a:schemeClr val="tx1"/>
                </a:solidFill>
                <a:latin typeface="+mn-lt"/>
              </a:rPr>
              <a:t>Neptune’s </a:t>
            </a:r>
            <a:r>
              <a:rPr lang="en-US" dirty="0" err="1" smtClean="0">
                <a:solidFill>
                  <a:schemeClr val="tx1"/>
                </a:solidFill>
                <a:latin typeface="+mn-lt"/>
              </a:rPr>
              <a:t>atmsophere</a:t>
            </a:r>
            <a:r>
              <a:rPr lang="en-US" dirty="0" smtClean="0">
                <a:solidFill>
                  <a:schemeClr val="tx1"/>
                </a:solidFill>
                <a:latin typeface="+mn-lt"/>
              </a:rPr>
              <a:t> </a:t>
            </a:r>
            <a:r>
              <a:rPr lang="en-US" dirty="0">
                <a:solidFill>
                  <a:schemeClr val="tx1"/>
                </a:solidFill>
                <a:latin typeface="+mn-lt"/>
              </a:rPr>
              <a:t>is H2, He, and ices of water, ammonia, and methane.  Neptune’s largest moon is Triton.</a:t>
            </a:r>
          </a:p>
          <a:p>
            <a:endParaRPr lang="en-US"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1" descr="pluto-hubble.jpg"/>
          <p:cNvPicPr>
            <a:picLocks noChangeAspect="1"/>
          </p:cNvPicPr>
          <p:nvPr/>
        </p:nvPicPr>
        <p:blipFill>
          <a:blip r:embed="rId2" cstate="print"/>
          <a:srcRect/>
          <a:stretch>
            <a:fillRect/>
          </a:stretch>
        </p:blipFill>
        <p:spPr bwMode="auto">
          <a:xfrm>
            <a:off x="4495800" y="1295400"/>
            <a:ext cx="3352800" cy="3352800"/>
          </a:xfrm>
          <a:prstGeom prst="rect">
            <a:avLst/>
          </a:prstGeom>
          <a:noFill/>
          <a:ln w="9525">
            <a:noFill/>
            <a:miter lim="800000"/>
            <a:headEnd/>
            <a:tailEnd/>
          </a:ln>
        </p:spPr>
      </p:pic>
      <p:sp>
        <p:nvSpPr>
          <p:cNvPr id="33795" name="TextBox 2"/>
          <p:cNvSpPr txBox="1">
            <a:spLocks noChangeArrowheads="1"/>
          </p:cNvSpPr>
          <p:nvPr/>
        </p:nvSpPr>
        <p:spPr bwMode="auto">
          <a:xfrm>
            <a:off x="3886200" y="0"/>
            <a:ext cx="5257800" cy="1569660"/>
          </a:xfrm>
          <a:prstGeom prst="rect">
            <a:avLst/>
          </a:prstGeom>
          <a:noFill/>
          <a:ln w="9525">
            <a:noFill/>
            <a:miter lim="800000"/>
            <a:headEnd/>
            <a:tailEnd/>
          </a:ln>
        </p:spPr>
        <p:txBody>
          <a:bodyPr wrap="square">
            <a:spAutoFit/>
          </a:bodyPr>
          <a:lstStyle/>
          <a:p>
            <a:r>
              <a:rPr lang="en-US" sz="2400" dirty="0">
                <a:solidFill>
                  <a:schemeClr val="tx1"/>
                </a:solidFill>
                <a:latin typeface="+mn-lt"/>
              </a:rPr>
              <a:t>Pluto  discovered in 1930 by Clyde  Tombaugh was reclassified in 2006 as a dwarf planet  of the </a:t>
            </a:r>
            <a:r>
              <a:rPr lang="en-US" sz="2400" dirty="0" err="1">
                <a:solidFill>
                  <a:schemeClr val="tx1"/>
                </a:solidFill>
                <a:latin typeface="+mn-lt"/>
              </a:rPr>
              <a:t>Kuiper</a:t>
            </a:r>
            <a:r>
              <a:rPr lang="en-US" sz="2400" dirty="0">
                <a:solidFill>
                  <a:schemeClr val="tx1"/>
                </a:solidFill>
                <a:latin typeface="+mn-lt"/>
              </a:rPr>
              <a:t> Belt</a:t>
            </a:r>
          </a:p>
        </p:txBody>
      </p:sp>
      <p:sp>
        <p:nvSpPr>
          <p:cNvPr id="33796" name="TextBox 3"/>
          <p:cNvSpPr txBox="1">
            <a:spLocks noChangeArrowheads="1"/>
          </p:cNvSpPr>
          <p:nvPr/>
        </p:nvSpPr>
        <p:spPr bwMode="auto">
          <a:xfrm>
            <a:off x="0" y="381000"/>
            <a:ext cx="4038600" cy="6247864"/>
          </a:xfrm>
          <a:prstGeom prst="rect">
            <a:avLst/>
          </a:prstGeom>
          <a:noFill/>
          <a:ln w="9525">
            <a:noFill/>
            <a:miter lim="800000"/>
            <a:headEnd/>
            <a:tailEnd/>
          </a:ln>
        </p:spPr>
        <p:txBody>
          <a:bodyPr wrap="square">
            <a:spAutoFit/>
          </a:bodyPr>
          <a:lstStyle/>
          <a:p>
            <a:r>
              <a:rPr lang="en-US" dirty="0">
                <a:solidFill>
                  <a:schemeClr val="tx1"/>
                </a:solidFill>
                <a:latin typeface="+mn-lt"/>
              </a:rPr>
              <a:t>Pluto is mostly rock and ice with a highly elliptical  orbit ranging from 29.7 (inside Neptune’s orbit 1979-1999) to 48.9 AU and inclined to the ecliptic at 17 deg.  Pluto  orbits the sun every  248 years.  Pluto is 1/5 the size of Earth and only 1/5 the mass of our Moon. </a:t>
            </a:r>
            <a:endParaRPr lang="en-US" dirty="0" smtClean="0">
              <a:solidFill>
                <a:schemeClr val="tx1"/>
              </a:solidFill>
              <a:latin typeface="+mn-lt"/>
            </a:endParaRPr>
          </a:p>
          <a:p>
            <a:endParaRPr lang="en-US" dirty="0" smtClean="0">
              <a:solidFill>
                <a:schemeClr val="tx1"/>
              </a:solidFill>
              <a:latin typeface="+mn-lt"/>
            </a:endParaRPr>
          </a:p>
          <a:p>
            <a:r>
              <a:rPr lang="en-US" dirty="0" smtClean="0">
                <a:solidFill>
                  <a:schemeClr val="tx1"/>
                </a:solidFill>
                <a:latin typeface="+mn-lt"/>
              </a:rPr>
              <a:t> </a:t>
            </a:r>
            <a:r>
              <a:rPr lang="en-US" dirty="0">
                <a:solidFill>
                  <a:schemeClr val="tx1"/>
                </a:solidFill>
                <a:latin typeface="+mn-lt"/>
              </a:rPr>
              <a:t>Pluto has four known moons with </a:t>
            </a:r>
            <a:r>
              <a:rPr lang="en-US" dirty="0" err="1">
                <a:solidFill>
                  <a:schemeClr val="tx1"/>
                </a:solidFill>
                <a:latin typeface="+mn-lt"/>
              </a:rPr>
              <a:t>Charon</a:t>
            </a:r>
            <a:r>
              <a:rPr lang="en-US" dirty="0">
                <a:solidFill>
                  <a:schemeClr val="tx1"/>
                </a:solidFill>
                <a:latin typeface="+mn-lt"/>
              </a:rPr>
              <a:t> the largest.  Pluto has a very thin atmosphere of  N2, CH4, and CO derived from ices of these substances on its surface.  Surface temperature is -230 C/-382 F.  Our  first spacecraft to visit Pluto </a:t>
            </a:r>
            <a:r>
              <a:rPr lang="en-US" dirty="0" smtClean="0">
                <a:solidFill>
                  <a:schemeClr val="tx1"/>
                </a:solidFill>
                <a:latin typeface="+mn-lt"/>
              </a:rPr>
              <a:t>was </a:t>
            </a:r>
            <a:r>
              <a:rPr lang="en-US" dirty="0">
                <a:solidFill>
                  <a:schemeClr val="tx1"/>
                </a:solidFill>
                <a:latin typeface="+mn-lt"/>
              </a:rPr>
              <a:t>the New Horizons in  2015, a nine year flight time.</a:t>
            </a:r>
          </a:p>
        </p:txBody>
      </p:sp>
      <p:pic>
        <p:nvPicPr>
          <p:cNvPr id="33797" name="Picture 4" descr="220px-Pluto_and_charon.jpg"/>
          <p:cNvPicPr>
            <a:picLocks noChangeAspect="1"/>
          </p:cNvPicPr>
          <p:nvPr/>
        </p:nvPicPr>
        <p:blipFill>
          <a:blip r:embed="rId3" cstate="print"/>
          <a:srcRect/>
          <a:stretch>
            <a:fillRect/>
          </a:stretch>
        </p:blipFill>
        <p:spPr bwMode="auto">
          <a:xfrm>
            <a:off x="5029200" y="5257800"/>
            <a:ext cx="2794000" cy="1447800"/>
          </a:xfrm>
          <a:prstGeom prst="rect">
            <a:avLst/>
          </a:prstGeom>
          <a:noFill/>
          <a:ln w="9525">
            <a:noFill/>
            <a:miter lim="800000"/>
            <a:headEnd/>
            <a:tailEnd/>
          </a:ln>
        </p:spPr>
      </p:pic>
      <p:sp>
        <p:nvSpPr>
          <p:cNvPr id="33798" name="TextBox 5"/>
          <p:cNvSpPr txBox="1">
            <a:spLocks noChangeArrowheads="1"/>
          </p:cNvSpPr>
          <p:nvPr/>
        </p:nvSpPr>
        <p:spPr bwMode="auto">
          <a:xfrm>
            <a:off x="5257800" y="4953000"/>
            <a:ext cx="2057400" cy="707886"/>
          </a:xfrm>
          <a:prstGeom prst="rect">
            <a:avLst/>
          </a:prstGeom>
          <a:noFill/>
          <a:ln w="9525">
            <a:noFill/>
            <a:miter lim="800000"/>
            <a:headEnd/>
            <a:tailEnd/>
          </a:ln>
        </p:spPr>
        <p:txBody>
          <a:bodyPr wrap="square">
            <a:spAutoFit/>
          </a:bodyPr>
          <a:lstStyle/>
          <a:p>
            <a:r>
              <a:rPr lang="en-US" dirty="0">
                <a:solidFill>
                  <a:schemeClr val="tx1"/>
                </a:solidFill>
                <a:latin typeface="+mn-lt"/>
              </a:rPr>
              <a:t>Pluto and </a:t>
            </a:r>
            <a:r>
              <a:rPr lang="en-US" dirty="0" err="1">
                <a:solidFill>
                  <a:schemeClr val="tx1"/>
                </a:solidFill>
                <a:latin typeface="+mn-lt"/>
              </a:rPr>
              <a:t>Charon</a:t>
            </a:r>
            <a:endParaRPr lang="en-US"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uto and Charon.jpg"/>
          <p:cNvPicPr>
            <a:picLocks noChangeAspect="1"/>
          </p:cNvPicPr>
          <p:nvPr/>
        </p:nvPicPr>
        <p:blipFill>
          <a:blip r:embed="rId2" cstate="print"/>
          <a:stretch>
            <a:fillRect/>
          </a:stretch>
        </p:blipFill>
        <p:spPr>
          <a:xfrm>
            <a:off x="0" y="2895601"/>
            <a:ext cx="7568547" cy="3962400"/>
          </a:xfrm>
          <a:prstGeom prst="rect">
            <a:avLst/>
          </a:prstGeom>
        </p:spPr>
      </p:pic>
      <p:pic>
        <p:nvPicPr>
          <p:cNvPr id="3" name="Picture 2" descr="Pluto Charon vs Earth size comparison.jpg"/>
          <p:cNvPicPr>
            <a:picLocks noChangeAspect="1"/>
          </p:cNvPicPr>
          <p:nvPr/>
        </p:nvPicPr>
        <p:blipFill>
          <a:blip r:embed="rId3" cstate="print"/>
          <a:stretch>
            <a:fillRect/>
          </a:stretch>
        </p:blipFill>
        <p:spPr>
          <a:xfrm>
            <a:off x="5334000" y="0"/>
            <a:ext cx="3810000" cy="3810000"/>
          </a:xfrm>
          <a:prstGeom prst="rect">
            <a:avLst/>
          </a:prstGeom>
        </p:spPr>
      </p:pic>
      <p:sp>
        <p:nvSpPr>
          <p:cNvPr id="4" name="TextBox 3"/>
          <p:cNvSpPr txBox="1"/>
          <p:nvPr/>
        </p:nvSpPr>
        <p:spPr>
          <a:xfrm>
            <a:off x="0" y="152400"/>
            <a:ext cx="5562600" cy="1815882"/>
          </a:xfrm>
          <a:prstGeom prst="rect">
            <a:avLst/>
          </a:prstGeom>
          <a:noFill/>
        </p:spPr>
        <p:txBody>
          <a:bodyPr wrap="square" rtlCol="0">
            <a:spAutoFit/>
          </a:bodyPr>
          <a:lstStyle/>
          <a:p>
            <a:r>
              <a:rPr lang="en-US" sz="2800" dirty="0" smtClean="0">
                <a:solidFill>
                  <a:schemeClr val="tx1"/>
                </a:solidFill>
                <a:latin typeface="+mn-lt"/>
              </a:rPr>
              <a:t>New</a:t>
            </a:r>
            <a:r>
              <a:rPr lang="en-US" dirty="0" smtClean="0">
                <a:solidFill>
                  <a:schemeClr val="tx1"/>
                </a:solidFill>
                <a:latin typeface="+mn-lt"/>
              </a:rPr>
              <a:t> </a:t>
            </a:r>
            <a:r>
              <a:rPr lang="en-US" sz="2800" dirty="0" smtClean="0">
                <a:solidFill>
                  <a:schemeClr val="tx1"/>
                </a:solidFill>
                <a:latin typeface="+mn-lt"/>
              </a:rPr>
              <a:t>Horizons Spacecraft provides dramatic new photos of Pluto and </a:t>
            </a:r>
            <a:r>
              <a:rPr lang="en-US" sz="2800" dirty="0" err="1" smtClean="0">
                <a:solidFill>
                  <a:schemeClr val="tx1"/>
                </a:solidFill>
                <a:latin typeface="+mn-lt"/>
              </a:rPr>
              <a:t>Charon</a:t>
            </a:r>
            <a:r>
              <a:rPr lang="en-US" sz="2800" dirty="0" smtClean="0">
                <a:solidFill>
                  <a:schemeClr val="tx1"/>
                </a:solidFill>
                <a:latin typeface="+mn-lt"/>
              </a:rPr>
              <a:t> July 14, 2015</a:t>
            </a:r>
            <a:endParaRPr lang="en-US" sz="2800" dirty="0">
              <a:solidFill>
                <a:schemeClr val="tx1"/>
              </a:solidFill>
              <a:latin typeface="+mn-lt"/>
            </a:endParaRPr>
          </a:p>
        </p:txBody>
      </p:sp>
      <p:sp>
        <p:nvSpPr>
          <p:cNvPr id="5" name="TextBox 4"/>
          <p:cNvSpPr txBox="1"/>
          <p:nvPr/>
        </p:nvSpPr>
        <p:spPr>
          <a:xfrm>
            <a:off x="838200" y="5715000"/>
            <a:ext cx="2286000" cy="400110"/>
          </a:xfrm>
          <a:prstGeom prst="rect">
            <a:avLst/>
          </a:prstGeom>
          <a:noFill/>
        </p:spPr>
        <p:txBody>
          <a:bodyPr wrap="square" rtlCol="0">
            <a:spAutoFit/>
          </a:bodyPr>
          <a:lstStyle/>
          <a:p>
            <a:r>
              <a:rPr lang="en-US" dirty="0" err="1" smtClean="0">
                <a:solidFill>
                  <a:schemeClr val="tx1"/>
                </a:solidFill>
                <a:latin typeface="+mn-lt"/>
              </a:rPr>
              <a:t>Charon</a:t>
            </a:r>
            <a:endParaRPr lang="en-US" dirty="0">
              <a:solidFill>
                <a:schemeClr val="tx1"/>
              </a:solidFill>
              <a:latin typeface="+mn-lt"/>
            </a:endParaRPr>
          </a:p>
        </p:txBody>
      </p:sp>
      <p:sp>
        <p:nvSpPr>
          <p:cNvPr id="6" name="TextBox 5"/>
          <p:cNvSpPr txBox="1"/>
          <p:nvPr/>
        </p:nvSpPr>
        <p:spPr>
          <a:xfrm>
            <a:off x="4038600" y="5924490"/>
            <a:ext cx="2133600" cy="400110"/>
          </a:xfrm>
          <a:prstGeom prst="rect">
            <a:avLst/>
          </a:prstGeom>
          <a:noFill/>
        </p:spPr>
        <p:txBody>
          <a:bodyPr wrap="square" rtlCol="0">
            <a:spAutoFit/>
          </a:bodyPr>
          <a:lstStyle/>
          <a:p>
            <a:r>
              <a:rPr lang="en-US" dirty="0" smtClean="0">
                <a:solidFill>
                  <a:schemeClr val="tx1"/>
                </a:solidFill>
                <a:latin typeface="+mn-lt"/>
              </a:rPr>
              <a:t>Pluto</a:t>
            </a:r>
            <a:endParaRPr lang="en-US" dirty="0">
              <a:solidFill>
                <a:schemeClr val="tx1"/>
              </a:solidFill>
              <a:latin typeface="+mn-lt"/>
            </a:endParaRPr>
          </a:p>
        </p:txBody>
      </p:sp>
      <p:sp>
        <p:nvSpPr>
          <p:cNvPr id="7" name="TextBox 6"/>
          <p:cNvSpPr txBox="1"/>
          <p:nvPr/>
        </p:nvSpPr>
        <p:spPr>
          <a:xfrm>
            <a:off x="2514600" y="2286000"/>
            <a:ext cx="1981200" cy="1015663"/>
          </a:xfrm>
          <a:prstGeom prst="rect">
            <a:avLst/>
          </a:prstGeom>
          <a:noFill/>
        </p:spPr>
        <p:txBody>
          <a:bodyPr wrap="square" rtlCol="0">
            <a:spAutoFit/>
          </a:bodyPr>
          <a:lstStyle/>
          <a:p>
            <a:r>
              <a:rPr lang="en-US" dirty="0" smtClean="0">
                <a:solidFill>
                  <a:schemeClr val="tx1"/>
                </a:solidFill>
                <a:latin typeface="+mn-lt"/>
              </a:rPr>
              <a:t>Earth, Pluto, </a:t>
            </a:r>
            <a:r>
              <a:rPr lang="en-US" dirty="0" err="1" smtClean="0">
                <a:solidFill>
                  <a:schemeClr val="tx1"/>
                </a:solidFill>
                <a:latin typeface="+mn-lt"/>
              </a:rPr>
              <a:t>Charon</a:t>
            </a:r>
            <a:r>
              <a:rPr lang="en-US" dirty="0" smtClean="0">
                <a:solidFill>
                  <a:schemeClr val="tx1"/>
                </a:solidFill>
                <a:latin typeface="+mn-lt"/>
              </a:rPr>
              <a:t> Relative Size</a:t>
            </a:r>
            <a:endParaRPr lang="en-US"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luto Mountains.png"/>
          <p:cNvPicPr>
            <a:picLocks noChangeAspect="1"/>
          </p:cNvPicPr>
          <p:nvPr/>
        </p:nvPicPr>
        <p:blipFill>
          <a:blip r:embed="rId2" cstate="print"/>
          <a:stretch>
            <a:fillRect/>
          </a:stretch>
        </p:blipFill>
        <p:spPr>
          <a:xfrm>
            <a:off x="1447800" y="1372332"/>
            <a:ext cx="7696200" cy="5485668"/>
          </a:xfrm>
          <a:prstGeom prst="rect">
            <a:avLst/>
          </a:prstGeom>
        </p:spPr>
      </p:pic>
      <p:sp>
        <p:nvSpPr>
          <p:cNvPr id="3" name="TextBox 2"/>
          <p:cNvSpPr txBox="1"/>
          <p:nvPr/>
        </p:nvSpPr>
        <p:spPr>
          <a:xfrm>
            <a:off x="0" y="152400"/>
            <a:ext cx="9144000" cy="1077218"/>
          </a:xfrm>
          <a:prstGeom prst="rect">
            <a:avLst/>
          </a:prstGeom>
          <a:noFill/>
        </p:spPr>
        <p:txBody>
          <a:bodyPr wrap="square" rtlCol="0">
            <a:spAutoFit/>
          </a:bodyPr>
          <a:lstStyle/>
          <a:p>
            <a:r>
              <a:rPr lang="en-US" sz="3200" dirty="0" smtClean="0">
                <a:solidFill>
                  <a:schemeClr val="tx1"/>
                </a:solidFill>
                <a:latin typeface="+mn-lt"/>
              </a:rPr>
              <a:t>Dramatic 11,000 foot mountains of ice on Pluto</a:t>
            </a:r>
            <a:endParaRPr lang="en-US" sz="3200" dirty="0">
              <a:solidFill>
                <a:schemeClr val="tx1"/>
              </a:solidFill>
              <a:latin typeface="+mn-lt"/>
            </a:endParaRPr>
          </a:p>
        </p:txBody>
      </p:sp>
      <p:sp>
        <p:nvSpPr>
          <p:cNvPr id="4" name="TextBox 3"/>
          <p:cNvSpPr txBox="1"/>
          <p:nvPr/>
        </p:nvSpPr>
        <p:spPr>
          <a:xfrm>
            <a:off x="0" y="1676400"/>
            <a:ext cx="1524000" cy="3170099"/>
          </a:xfrm>
          <a:prstGeom prst="rect">
            <a:avLst/>
          </a:prstGeom>
          <a:noFill/>
        </p:spPr>
        <p:txBody>
          <a:bodyPr wrap="square" rtlCol="0">
            <a:spAutoFit/>
          </a:bodyPr>
          <a:lstStyle/>
          <a:p>
            <a:r>
              <a:rPr lang="en-US" dirty="0" smtClean="0">
                <a:solidFill>
                  <a:schemeClr val="tx1"/>
                </a:solidFill>
                <a:latin typeface="+mn-lt"/>
              </a:rPr>
              <a:t>The lack of craters on Pluto and mountain building suggest Pluto’s crust is active and young.</a:t>
            </a:r>
            <a:endParaRPr lang="en-US"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uto LN2 ice convection cells.jpg"/>
          <p:cNvPicPr>
            <a:picLocks noChangeAspect="1"/>
          </p:cNvPicPr>
          <p:nvPr/>
        </p:nvPicPr>
        <p:blipFill>
          <a:blip r:embed="rId2" cstate="print"/>
          <a:stretch>
            <a:fillRect/>
          </a:stretch>
        </p:blipFill>
        <p:spPr>
          <a:xfrm>
            <a:off x="-11122" y="1524000"/>
            <a:ext cx="9155122" cy="5334000"/>
          </a:xfrm>
          <a:prstGeom prst="rect">
            <a:avLst/>
          </a:prstGeom>
        </p:spPr>
      </p:pic>
      <p:sp>
        <p:nvSpPr>
          <p:cNvPr id="3" name="TextBox 2"/>
          <p:cNvSpPr txBox="1"/>
          <p:nvPr/>
        </p:nvSpPr>
        <p:spPr>
          <a:xfrm>
            <a:off x="0" y="0"/>
            <a:ext cx="9144000" cy="1569660"/>
          </a:xfrm>
          <a:prstGeom prst="rect">
            <a:avLst/>
          </a:prstGeom>
          <a:noFill/>
        </p:spPr>
        <p:txBody>
          <a:bodyPr wrap="square" rtlCol="0">
            <a:spAutoFit/>
          </a:bodyPr>
          <a:lstStyle/>
          <a:p>
            <a:r>
              <a:rPr lang="en-US" sz="2400" dirty="0" smtClean="0">
                <a:solidFill>
                  <a:schemeClr val="tx1"/>
                </a:solidFill>
                <a:latin typeface="+mn-lt"/>
              </a:rPr>
              <a:t>Convection cells of churning Nitrogen ice driven by internal heat in Pluto’s Sputnik </a:t>
            </a:r>
            <a:r>
              <a:rPr lang="en-US" sz="2400" dirty="0" err="1" smtClean="0">
                <a:solidFill>
                  <a:schemeClr val="tx1"/>
                </a:solidFill>
                <a:latin typeface="+mn-lt"/>
              </a:rPr>
              <a:t>Planum</a:t>
            </a:r>
            <a:r>
              <a:rPr lang="en-US" sz="2400" dirty="0" smtClean="0">
                <a:solidFill>
                  <a:schemeClr val="tx1"/>
                </a:solidFill>
                <a:latin typeface="+mn-lt"/>
              </a:rPr>
              <a:t> region are less than one million years old!  A blink of an eye in geological time perspective!</a:t>
            </a:r>
            <a:endParaRPr lang="en-US" sz="2400"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luto Mountain range.png"/>
          <p:cNvPicPr>
            <a:picLocks noChangeAspect="1"/>
          </p:cNvPicPr>
          <p:nvPr/>
        </p:nvPicPr>
        <p:blipFill>
          <a:blip r:embed="rId2" cstate="print"/>
          <a:stretch>
            <a:fillRect/>
          </a:stretch>
        </p:blipFill>
        <p:spPr>
          <a:xfrm>
            <a:off x="2133600" y="866127"/>
            <a:ext cx="7010400" cy="5991873"/>
          </a:xfrm>
          <a:prstGeom prst="rect">
            <a:avLst/>
          </a:prstGeom>
        </p:spPr>
      </p:pic>
      <p:sp>
        <p:nvSpPr>
          <p:cNvPr id="3" name="TextBox 2"/>
          <p:cNvSpPr txBox="1"/>
          <p:nvPr/>
        </p:nvSpPr>
        <p:spPr>
          <a:xfrm>
            <a:off x="0" y="152400"/>
            <a:ext cx="9144000" cy="523220"/>
          </a:xfrm>
          <a:prstGeom prst="rect">
            <a:avLst/>
          </a:prstGeom>
          <a:noFill/>
        </p:spPr>
        <p:txBody>
          <a:bodyPr wrap="square" rtlCol="0">
            <a:spAutoFit/>
          </a:bodyPr>
          <a:lstStyle/>
          <a:p>
            <a:r>
              <a:rPr lang="en-US" sz="2800" dirty="0" smtClean="0">
                <a:solidFill>
                  <a:schemeClr val="tx1"/>
                </a:solidFill>
                <a:latin typeface="+mn-lt"/>
              </a:rPr>
              <a:t>Stark contrast in Light and Dark regions on Pluto</a:t>
            </a:r>
            <a:endParaRPr lang="en-US" sz="2800" dirty="0">
              <a:solidFill>
                <a:schemeClr val="tx1"/>
              </a:solidFill>
              <a:latin typeface="+mn-lt"/>
            </a:endParaRPr>
          </a:p>
        </p:txBody>
      </p:sp>
      <p:sp>
        <p:nvSpPr>
          <p:cNvPr id="4" name="TextBox 3"/>
          <p:cNvSpPr txBox="1"/>
          <p:nvPr/>
        </p:nvSpPr>
        <p:spPr>
          <a:xfrm>
            <a:off x="0" y="2133600"/>
            <a:ext cx="2133600" cy="2246769"/>
          </a:xfrm>
          <a:prstGeom prst="rect">
            <a:avLst/>
          </a:prstGeom>
          <a:noFill/>
        </p:spPr>
        <p:txBody>
          <a:bodyPr wrap="square" rtlCol="0">
            <a:spAutoFit/>
          </a:bodyPr>
          <a:lstStyle/>
          <a:p>
            <a:r>
              <a:rPr lang="en-US" dirty="0" smtClean="0">
                <a:solidFill>
                  <a:schemeClr val="tx1"/>
                </a:solidFill>
                <a:latin typeface="+mn-lt"/>
              </a:rPr>
              <a:t>These newly discovered mountains on Pluto are more like Earth’s Appalachian Mountains</a:t>
            </a:r>
            <a:endParaRPr lang="en-US"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olar System"/>
          <p:cNvPicPr>
            <a:picLocks noChangeAspect="1" noChangeArrowheads="1"/>
          </p:cNvPicPr>
          <p:nvPr/>
        </p:nvPicPr>
        <p:blipFill>
          <a:blip r:embed="rId2" cstate="print"/>
          <a:srcRect/>
          <a:stretch>
            <a:fillRect/>
          </a:stretch>
        </p:blipFill>
        <p:spPr bwMode="auto">
          <a:xfrm>
            <a:off x="152400" y="1066800"/>
            <a:ext cx="8991600" cy="5638800"/>
          </a:xfrm>
          <a:prstGeom prst="rect">
            <a:avLst/>
          </a:prstGeom>
          <a:noFill/>
          <a:ln w="9525">
            <a:noFill/>
            <a:miter lim="800000"/>
            <a:headEnd/>
            <a:tailEnd/>
          </a:ln>
        </p:spPr>
      </p:pic>
      <p:sp>
        <p:nvSpPr>
          <p:cNvPr id="3" name="Title 2"/>
          <p:cNvSpPr>
            <a:spLocks noGrp="1"/>
          </p:cNvSpPr>
          <p:nvPr>
            <p:ph type="title"/>
          </p:nvPr>
        </p:nvSpPr>
        <p:spPr>
          <a:xfrm>
            <a:off x="457200" y="1"/>
            <a:ext cx="8229600" cy="990600"/>
          </a:xfrm>
        </p:spPr>
        <p:txBody>
          <a:bodyPr/>
          <a:lstStyle/>
          <a:p>
            <a:r>
              <a:rPr lang="en-US" sz="1800" b="1" dirty="0" smtClean="0">
                <a:solidFill>
                  <a:schemeClr val="tx1"/>
                </a:solidFill>
                <a:effectLst/>
                <a:latin typeface="+mn-lt"/>
              </a:rPr>
              <a:t>Our Solar System</a:t>
            </a:r>
            <a:endParaRPr lang="en-US" sz="1800" b="1" dirty="0">
              <a:solidFill>
                <a:schemeClr val="tx1"/>
              </a:solidFill>
              <a:effectLst/>
              <a:latin typeface="+mn-lt"/>
            </a:endParaRPr>
          </a:p>
        </p:txBody>
      </p:sp>
      <p:sp>
        <p:nvSpPr>
          <p:cNvPr id="4" name="TextBox 3"/>
          <p:cNvSpPr txBox="1"/>
          <p:nvPr/>
        </p:nvSpPr>
        <p:spPr>
          <a:xfrm>
            <a:off x="6248400" y="5638800"/>
            <a:ext cx="2438400" cy="646331"/>
          </a:xfrm>
          <a:prstGeom prst="rect">
            <a:avLst/>
          </a:prstGeom>
          <a:noFill/>
        </p:spPr>
        <p:txBody>
          <a:bodyPr wrap="square" rtlCol="0">
            <a:spAutoFit/>
          </a:bodyPr>
          <a:lstStyle/>
          <a:p>
            <a:r>
              <a:rPr lang="en-US" sz="1800" dirty="0" smtClean="0">
                <a:solidFill>
                  <a:schemeClr val="tx1"/>
                </a:solidFill>
                <a:latin typeface="+mn-lt"/>
              </a:rPr>
              <a:t>Not to distance  scale</a:t>
            </a:r>
            <a:endParaRPr lang="en-US" sz="1800"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uto-surface-new-horizons.png"/>
          <p:cNvPicPr>
            <a:picLocks noChangeAspect="1"/>
          </p:cNvPicPr>
          <p:nvPr/>
        </p:nvPicPr>
        <p:blipFill>
          <a:blip r:embed="rId2" cstate="print"/>
          <a:stretch>
            <a:fillRect/>
          </a:stretch>
        </p:blipFill>
        <p:spPr>
          <a:xfrm>
            <a:off x="0" y="1295400"/>
            <a:ext cx="9144000" cy="5562600"/>
          </a:xfrm>
          <a:prstGeom prst="rect">
            <a:avLst/>
          </a:prstGeom>
        </p:spPr>
      </p:pic>
      <p:sp>
        <p:nvSpPr>
          <p:cNvPr id="3" name="TextBox 2"/>
          <p:cNvSpPr txBox="1"/>
          <p:nvPr/>
        </p:nvSpPr>
        <p:spPr>
          <a:xfrm>
            <a:off x="0" y="152400"/>
            <a:ext cx="9144000" cy="1569660"/>
          </a:xfrm>
          <a:prstGeom prst="rect">
            <a:avLst/>
          </a:prstGeom>
          <a:noFill/>
        </p:spPr>
        <p:txBody>
          <a:bodyPr wrap="square" rtlCol="0">
            <a:spAutoFit/>
          </a:bodyPr>
          <a:lstStyle/>
          <a:p>
            <a:r>
              <a:rPr lang="en-US" sz="2400" dirty="0" smtClean="0">
                <a:solidFill>
                  <a:schemeClr val="tx1"/>
                </a:solidFill>
                <a:latin typeface="+mn-lt"/>
              </a:rPr>
              <a:t>New Horizons looks back at Pluto sunset  to see 11,000 ft (3500 m) mountains  of Ice on the left with flat ice plains extending to Pluto’s horizon.   The backlighting highlights more than dozen layers of haze in Pluto’s  thin atmosphere </a:t>
            </a:r>
            <a:endParaRPr lang="en-US" sz="2400"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uto Charon mountain in moot.jpg"/>
          <p:cNvPicPr>
            <a:picLocks noChangeAspect="1"/>
          </p:cNvPicPr>
          <p:nvPr/>
        </p:nvPicPr>
        <p:blipFill>
          <a:blip r:embed="rId2" cstate="print"/>
          <a:stretch>
            <a:fillRect/>
          </a:stretch>
        </p:blipFill>
        <p:spPr>
          <a:xfrm>
            <a:off x="0" y="694605"/>
            <a:ext cx="9144000" cy="6163395"/>
          </a:xfrm>
          <a:prstGeom prst="rect">
            <a:avLst/>
          </a:prstGeom>
        </p:spPr>
      </p:pic>
      <p:sp>
        <p:nvSpPr>
          <p:cNvPr id="3" name="TextBox 2"/>
          <p:cNvSpPr txBox="1"/>
          <p:nvPr/>
        </p:nvSpPr>
        <p:spPr>
          <a:xfrm>
            <a:off x="304800" y="304800"/>
            <a:ext cx="8839200" cy="584775"/>
          </a:xfrm>
          <a:prstGeom prst="rect">
            <a:avLst/>
          </a:prstGeom>
          <a:noFill/>
        </p:spPr>
        <p:txBody>
          <a:bodyPr wrap="square" rtlCol="0">
            <a:spAutoFit/>
          </a:bodyPr>
          <a:lstStyle/>
          <a:p>
            <a:r>
              <a:rPr lang="en-US" sz="3200" dirty="0" err="1" smtClean="0">
                <a:solidFill>
                  <a:schemeClr val="tx1"/>
                </a:solidFill>
                <a:latin typeface="+mn-lt"/>
              </a:rPr>
              <a:t>Charon</a:t>
            </a:r>
            <a:r>
              <a:rPr lang="en-US" sz="3200" dirty="0" smtClean="0">
                <a:solidFill>
                  <a:schemeClr val="tx1"/>
                </a:solidFill>
                <a:latin typeface="+mn-lt"/>
              </a:rPr>
              <a:t> has a  Mountain with a Moat!</a:t>
            </a:r>
            <a:endParaRPr lang="en-US" sz="3200" dirty="0">
              <a:solidFill>
                <a:schemeClr val="tx1"/>
              </a:solidFill>
              <a:latin typeface="+mn-lt"/>
            </a:endParaRPr>
          </a:p>
        </p:txBody>
      </p:sp>
      <p:cxnSp>
        <p:nvCxnSpPr>
          <p:cNvPr id="5" name="Straight Arrow Connector 4"/>
          <p:cNvCxnSpPr/>
          <p:nvPr/>
        </p:nvCxnSpPr>
        <p:spPr bwMode="auto">
          <a:xfrm flipH="1">
            <a:off x="6019800" y="914400"/>
            <a:ext cx="3810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advClick="0" advTm="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Moons_of_solar_system_v7-1200x847.jpg"/>
          <p:cNvPicPr>
            <a:picLocks noChangeAspect="1"/>
          </p:cNvPicPr>
          <p:nvPr/>
        </p:nvPicPr>
        <p:blipFill>
          <a:blip r:embed="rId2" cstate="print"/>
          <a:stretch>
            <a:fillRect/>
          </a:stretch>
        </p:blipFill>
        <p:spPr>
          <a:xfrm>
            <a:off x="0" y="204787"/>
            <a:ext cx="9144000" cy="6448425"/>
          </a:xfrm>
          <a:prstGeom prst="rect">
            <a:avLst/>
          </a:prstGeom>
        </p:spPr>
      </p:pic>
    </p:spTree>
  </p:cSld>
  <p:clrMapOvr>
    <a:masterClrMapping/>
  </p:clrMapOvr>
  <p:transition advClick="0" advTm="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1" descr="Kuiper belt objects.png"/>
          <p:cNvPicPr>
            <a:picLocks noChangeAspect="1"/>
          </p:cNvPicPr>
          <p:nvPr/>
        </p:nvPicPr>
        <p:blipFill>
          <a:blip r:embed="rId2" cstate="print"/>
          <a:srcRect/>
          <a:stretch>
            <a:fillRect/>
          </a:stretch>
        </p:blipFill>
        <p:spPr bwMode="auto">
          <a:xfrm>
            <a:off x="3143250" y="217488"/>
            <a:ext cx="5686425" cy="5573712"/>
          </a:xfrm>
          <a:prstGeom prst="rect">
            <a:avLst/>
          </a:prstGeom>
          <a:noFill/>
          <a:ln w="9525">
            <a:noFill/>
            <a:miter lim="800000"/>
            <a:headEnd/>
            <a:tailEnd/>
          </a:ln>
        </p:spPr>
      </p:pic>
      <p:sp>
        <p:nvSpPr>
          <p:cNvPr id="34819" name="TextBox 2"/>
          <p:cNvSpPr txBox="1">
            <a:spLocks noChangeArrowheads="1"/>
          </p:cNvSpPr>
          <p:nvPr/>
        </p:nvSpPr>
        <p:spPr bwMode="auto">
          <a:xfrm>
            <a:off x="3886200" y="6019800"/>
            <a:ext cx="4267200" cy="400050"/>
          </a:xfrm>
          <a:prstGeom prst="rect">
            <a:avLst/>
          </a:prstGeom>
          <a:noFill/>
          <a:ln w="9525">
            <a:noFill/>
            <a:miter lim="800000"/>
            <a:headEnd/>
            <a:tailEnd/>
          </a:ln>
        </p:spPr>
        <p:txBody>
          <a:bodyPr>
            <a:spAutoFit/>
          </a:bodyPr>
          <a:lstStyle/>
          <a:p>
            <a:r>
              <a:rPr lang="en-US" dirty="0"/>
              <a:t>Known </a:t>
            </a:r>
            <a:r>
              <a:rPr lang="en-US" dirty="0" err="1"/>
              <a:t>Kuiper</a:t>
            </a:r>
            <a:r>
              <a:rPr lang="en-US" dirty="0"/>
              <a:t> Belt Objects</a:t>
            </a:r>
          </a:p>
        </p:txBody>
      </p:sp>
      <p:sp>
        <p:nvSpPr>
          <p:cNvPr id="34820" name="TextBox 3"/>
          <p:cNvSpPr txBox="1">
            <a:spLocks noChangeArrowheads="1"/>
          </p:cNvSpPr>
          <p:nvPr/>
        </p:nvSpPr>
        <p:spPr bwMode="auto">
          <a:xfrm>
            <a:off x="0" y="457200"/>
            <a:ext cx="2971800" cy="5909310"/>
          </a:xfrm>
          <a:prstGeom prst="rect">
            <a:avLst/>
          </a:prstGeom>
          <a:noFill/>
          <a:ln w="9525">
            <a:noFill/>
            <a:miter lim="800000"/>
            <a:headEnd/>
            <a:tailEnd/>
          </a:ln>
        </p:spPr>
        <p:txBody>
          <a:bodyPr wrap="square">
            <a:spAutoFit/>
          </a:bodyPr>
          <a:lstStyle/>
          <a:p>
            <a:r>
              <a:rPr lang="en-US" sz="1800" dirty="0">
                <a:solidFill>
                  <a:schemeClr val="tx1"/>
                </a:solidFill>
                <a:latin typeface="+mn-lt"/>
              </a:rPr>
              <a:t>The outer reaches of our solar system from 30 to 50 AU is called the </a:t>
            </a:r>
            <a:r>
              <a:rPr lang="en-US" sz="1800" dirty="0" err="1">
                <a:solidFill>
                  <a:schemeClr val="tx1"/>
                </a:solidFill>
                <a:latin typeface="+mn-lt"/>
              </a:rPr>
              <a:t>Kuiper</a:t>
            </a:r>
            <a:r>
              <a:rPr lang="en-US" sz="1800" dirty="0">
                <a:solidFill>
                  <a:schemeClr val="tx1"/>
                </a:solidFill>
                <a:latin typeface="+mn-lt"/>
              </a:rPr>
              <a:t> Belt.  It consists of small bodied remnants of the solar system formation.  They are largely frozen ‘volatiles’ or ices of ammonia, methane, and water.  It is home to 3 known dwarf planets Pluto, </a:t>
            </a:r>
            <a:r>
              <a:rPr lang="en-US" sz="1800" dirty="0" err="1">
                <a:solidFill>
                  <a:schemeClr val="tx1"/>
                </a:solidFill>
                <a:latin typeface="+mn-lt"/>
              </a:rPr>
              <a:t>Haumea</a:t>
            </a:r>
            <a:r>
              <a:rPr lang="en-US" sz="1800" dirty="0">
                <a:solidFill>
                  <a:schemeClr val="tx1"/>
                </a:solidFill>
                <a:latin typeface="+mn-lt"/>
              </a:rPr>
              <a:t>, and </a:t>
            </a:r>
            <a:r>
              <a:rPr lang="en-US" sz="1800" dirty="0" err="1">
                <a:solidFill>
                  <a:schemeClr val="tx1"/>
                </a:solidFill>
                <a:latin typeface="+mn-lt"/>
              </a:rPr>
              <a:t>Makemake</a:t>
            </a:r>
            <a:r>
              <a:rPr lang="en-US" sz="1800" dirty="0">
                <a:solidFill>
                  <a:schemeClr val="tx1"/>
                </a:solidFill>
                <a:latin typeface="+mn-lt"/>
              </a:rPr>
              <a:t>. </a:t>
            </a:r>
            <a:endParaRPr lang="en-US" sz="1800" dirty="0" smtClean="0">
              <a:solidFill>
                <a:schemeClr val="tx1"/>
              </a:solidFill>
              <a:latin typeface="+mn-lt"/>
            </a:endParaRPr>
          </a:p>
          <a:p>
            <a:endParaRPr lang="en-US" sz="1800" dirty="0" smtClean="0">
              <a:solidFill>
                <a:schemeClr val="tx1"/>
              </a:solidFill>
              <a:latin typeface="+mn-lt"/>
            </a:endParaRPr>
          </a:p>
          <a:p>
            <a:r>
              <a:rPr lang="en-US" sz="1800" dirty="0" smtClean="0">
                <a:solidFill>
                  <a:schemeClr val="tx1"/>
                </a:solidFill>
                <a:latin typeface="+mn-lt"/>
              </a:rPr>
              <a:t> </a:t>
            </a:r>
            <a:r>
              <a:rPr lang="en-US" sz="1800" dirty="0">
                <a:solidFill>
                  <a:schemeClr val="tx1"/>
                </a:solidFill>
                <a:latin typeface="+mn-lt"/>
              </a:rPr>
              <a:t>A scattered disk  of objects out to 100 AU contains the largest known dwarf planet Eris orbiting the sun between 38 and 98 AU every  557 years</a:t>
            </a:r>
          </a:p>
        </p:txBody>
      </p:sp>
    </p:spTree>
  </p:cSld>
  <p:clrMapOvr>
    <a:masterClrMapping/>
  </p:clrMapOvr>
  <p:transition advClick="0" advTm="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774104-orbit.jpg"/>
          <p:cNvPicPr>
            <a:picLocks noChangeAspect="1"/>
          </p:cNvPicPr>
          <p:nvPr/>
        </p:nvPicPr>
        <p:blipFill>
          <a:blip r:embed="rId2" cstate="print"/>
          <a:stretch>
            <a:fillRect/>
          </a:stretch>
        </p:blipFill>
        <p:spPr>
          <a:xfrm>
            <a:off x="33372" y="1657350"/>
            <a:ext cx="9110628" cy="5200650"/>
          </a:xfrm>
          <a:prstGeom prst="rect">
            <a:avLst/>
          </a:prstGeom>
        </p:spPr>
      </p:pic>
      <p:sp>
        <p:nvSpPr>
          <p:cNvPr id="3" name="TextBox 2"/>
          <p:cNvSpPr txBox="1"/>
          <p:nvPr/>
        </p:nvSpPr>
        <p:spPr>
          <a:xfrm>
            <a:off x="6553200" y="4876800"/>
            <a:ext cx="2209800" cy="738664"/>
          </a:xfrm>
          <a:prstGeom prst="rect">
            <a:avLst/>
          </a:prstGeom>
          <a:noFill/>
        </p:spPr>
        <p:txBody>
          <a:bodyPr wrap="square" rtlCol="0">
            <a:spAutoFit/>
          </a:bodyPr>
          <a:lstStyle/>
          <a:p>
            <a:r>
              <a:rPr lang="en-US" sz="1400" b="0" dirty="0" smtClean="0">
                <a:solidFill>
                  <a:schemeClr val="tx1"/>
                </a:solidFill>
                <a:latin typeface="+mn-lt"/>
              </a:rPr>
              <a:t>Image credit:  Scott Sheppard / Carnegie Inst. for Science</a:t>
            </a:r>
            <a:endParaRPr lang="en-US" sz="1400" dirty="0">
              <a:solidFill>
                <a:schemeClr val="tx1"/>
              </a:solidFill>
              <a:latin typeface="+mn-lt"/>
            </a:endParaRPr>
          </a:p>
        </p:txBody>
      </p:sp>
      <p:sp>
        <p:nvSpPr>
          <p:cNvPr id="4" name="TextBox 3"/>
          <p:cNvSpPr txBox="1"/>
          <p:nvPr/>
        </p:nvSpPr>
        <p:spPr>
          <a:xfrm>
            <a:off x="0" y="152400"/>
            <a:ext cx="9144000" cy="1938992"/>
          </a:xfrm>
          <a:prstGeom prst="rect">
            <a:avLst/>
          </a:prstGeom>
          <a:noFill/>
        </p:spPr>
        <p:txBody>
          <a:bodyPr wrap="square" rtlCol="0">
            <a:spAutoFit/>
          </a:bodyPr>
          <a:lstStyle/>
          <a:p>
            <a:r>
              <a:rPr lang="en-US" dirty="0" smtClean="0">
                <a:solidFill>
                  <a:schemeClr val="tx1"/>
                </a:solidFill>
                <a:effectLst>
                  <a:outerShdw blurRad="38100" dist="38100" dir="2700000" algn="tl">
                    <a:srgbClr val="000000">
                      <a:alpha val="43137"/>
                    </a:srgbClr>
                  </a:outerShdw>
                </a:effectLst>
                <a:latin typeface="+mn-lt"/>
              </a:rPr>
              <a:t>New object discovered Oct 2015 is 100 times further from our Sun than Earth!</a:t>
            </a:r>
          </a:p>
          <a:p>
            <a:r>
              <a:rPr lang="en-US" dirty="0" smtClean="0">
                <a:solidFill>
                  <a:schemeClr val="tx1"/>
                </a:solidFill>
                <a:latin typeface="+mn-lt"/>
              </a:rPr>
              <a:t>V774104  estimated to be 300-600 miles/500-1000 km across is 100 AU (9.6 billion miles/15.4 billion km) from the Sun.  It joins </a:t>
            </a:r>
            <a:r>
              <a:rPr lang="en-US" dirty="0" err="1" smtClean="0">
                <a:solidFill>
                  <a:schemeClr val="tx1"/>
                </a:solidFill>
                <a:latin typeface="+mn-lt"/>
              </a:rPr>
              <a:t>Sedna</a:t>
            </a:r>
            <a:r>
              <a:rPr lang="en-US" dirty="0" smtClean="0">
                <a:solidFill>
                  <a:schemeClr val="tx1"/>
                </a:solidFill>
                <a:latin typeface="+mn-lt"/>
              </a:rPr>
              <a:t> and 2012 VP113  as the most distant objects known orbiting our Sun well outside the </a:t>
            </a:r>
            <a:r>
              <a:rPr lang="en-US" dirty="0" err="1" smtClean="0">
                <a:solidFill>
                  <a:schemeClr val="tx1"/>
                </a:solidFill>
                <a:latin typeface="+mn-lt"/>
              </a:rPr>
              <a:t>Kuiper</a:t>
            </a:r>
            <a:r>
              <a:rPr lang="en-US" dirty="0" smtClean="0">
                <a:solidFill>
                  <a:schemeClr val="tx1"/>
                </a:solidFill>
                <a:latin typeface="+mn-lt"/>
              </a:rPr>
              <a:t> Belt.</a:t>
            </a:r>
            <a:endParaRPr lang="en-US" dirty="0">
              <a:solidFill>
                <a:schemeClr val="tx1"/>
              </a:solidFill>
              <a:latin typeface="+mn-lt"/>
            </a:endParaRPr>
          </a:p>
        </p:txBody>
      </p:sp>
      <p:sp>
        <p:nvSpPr>
          <p:cNvPr id="5" name="TextBox 4"/>
          <p:cNvSpPr txBox="1"/>
          <p:nvPr/>
        </p:nvSpPr>
        <p:spPr>
          <a:xfrm>
            <a:off x="5715000" y="3810000"/>
            <a:ext cx="1676400" cy="1015663"/>
          </a:xfrm>
          <a:prstGeom prst="rect">
            <a:avLst/>
          </a:prstGeom>
          <a:noFill/>
        </p:spPr>
        <p:txBody>
          <a:bodyPr wrap="square" rtlCol="0">
            <a:spAutoFit/>
          </a:bodyPr>
          <a:lstStyle/>
          <a:p>
            <a:r>
              <a:rPr lang="en-US" dirty="0" smtClean="0">
                <a:solidFill>
                  <a:schemeClr val="tx1"/>
                </a:solidFill>
                <a:latin typeface="+mn-lt"/>
              </a:rPr>
              <a:t>Neptune's orbit at 30 AU</a:t>
            </a:r>
            <a:endParaRPr lang="en-US" dirty="0">
              <a:solidFill>
                <a:schemeClr val="tx1"/>
              </a:solidFill>
              <a:latin typeface="+mn-lt"/>
            </a:endParaRPr>
          </a:p>
        </p:txBody>
      </p:sp>
      <p:cxnSp>
        <p:nvCxnSpPr>
          <p:cNvPr id="7" name="Straight Arrow Connector 6"/>
          <p:cNvCxnSpPr>
            <a:stCxn id="5" idx="1"/>
          </p:cNvCxnSpPr>
          <p:nvPr/>
        </p:nvCxnSpPr>
        <p:spPr bwMode="auto">
          <a:xfrm flipH="1">
            <a:off x="4953000" y="4317832"/>
            <a:ext cx="762000" cy="2541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advClick="0" advTm="5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1" descr="300px-Kuiper_oort.jpg"/>
          <p:cNvPicPr>
            <a:picLocks noChangeAspect="1"/>
          </p:cNvPicPr>
          <p:nvPr/>
        </p:nvPicPr>
        <p:blipFill>
          <a:blip r:embed="rId2" cstate="print"/>
          <a:srcRect/>
          <a:stretch>
            <a:fillRect/>
          </a:stretch>
        </p:blipFill>
        <p:spPr bwMode="auto">
          <a:xfrm>
            <a:off x="3200400" y="425450"/>
            <a:ext cx="5818188" cy="4984750"/>
          </a:xfrm>
          <a:prstGeom prst="rect">
            <a:avLst/>
          </a:prstGeom>
          <a:noFill/>
          <a:ln w="9525">
            <a:noFill/>
            <a:miter lim="800000"/>
            <a:headEnd/>
            <a:tailEnd/>
          </a:ln>
        </p:spPr>
      </p:pic>
      <p:sp>
        <p:nvSpPr>
          <p:cNvPr id="35843" name="TextBox 2"/>
          <p:cNvSpPr txBox="1">
            <a:spLocks noChangeArrowheads="1"/>
          </p:cNvSpPr>
          <p:nvPr/>
        </p:nvSpPr>
        <p:spPr bwMode="auto">
          <a:xfrm>
            <a:off x="5029200" y="5715000"/>
            <a:ext cx="3810000" cy="954107"/>
          </a:xfrm>
          <a:prstGeom prst="rect">
            <a:avLst/>
          </a:prstGeom>
          <a:noFill/>
          <a:ln w="9525">
            <a:noFill/>
            <a:miter lim="800000"/>
            <a:headEnd/>
            <a:tailEnd/>
          </a:ln>
        </p:spPr>
        <p:txBody>
          <a:bodyPr>
            <a:spAutoFit/>
          </a:bodyPr>
          <a:lstStyle/>
          <a:p>
            <a:r>
              <a:rPr lang="en-US" sz="2800" dirty="0">
                <a:solidFill>
                  <a:schemeClr val="tx1"/>
                </a:solidFill>
                <a:latin typeface="+mn-lt"/>
              </a:rPr>
              <a:t>The </a:t>
            </a:r>
            <a:r>
              <a:rPr lang="en-US" sz="2800" dirty="0" err="1">
                <a:solidFill>
                  <a:schemeClr val="tx1"/>
                </a:solidFill>
                <a:latin typeface="+mn-lt"/>
              </a:rPr>
              <a:t>Oort</a:t>
            </a:r>
            <a:r>
              <a:rPr lang="en-US" sz="2800" dirty="0">
                <a:solidFill>
                  <a:schemeClr val="tx1"/>
                </a:solidFill>
                <a:latin typeface="+mn-lt"/>
              </a:rPr>
              <a:t> Cloud-Home of Comets</a:t>
            </a:r>
          </a:p>
        </p:txBody>
      </p:sp>
      <p:sp>
        <p:nvSpPr>
          <p:cNvPr id="35844" name="TextBox 3"/>
          <p:cNvSpPr txBox="1">
            <a:spLocks noChangeArrowheads="1"/>
          </p:cNvSpPr>
          <p:nvPr/>
        </p:nvSpPr>
        <p:spPr bwMode="auto">
          <a:xfrm>
            <a:off x="0" y="609600"/>
            <a:ext cx="3048000" cy="5355312"/>
          </a:xfrm>
          <a:prstGeom prst="rect">
            <a:avLst/>
          </a:prstGeom>
          <a:noFill/>
          <a:ln w="9525">
            <a:noFill/>
            <a:miter lim="800000"/>
            <a:headEnd/>
            <a:tailEnd/>
          </a:ln>
        </p:spPr>
        <p:txBody>
          <a:bodyPr wrap="square">
            <a:spAutoFit/>
          </a:bodyPr>
          <a:lstStyle/>
          <a:p>
            <a:r>
              <a:rPr lang="en-US" sz="1800" dirty="0">
                <a:solidFill>
                  <a:schemeClr val="tx1"/>
                </a:solidFill>
                <a:latin typeface="+mn-lt"/>
              </a:rPr>
              <a:t>The hypothesized home of comets by  Dutch astronomer Jan </a:t>
            </a:r>
            <a:r>
              <a:rPr lang="en-US" sz="1800" dirty="0" err="1">
                <a:solidFill>
                  <a:schemeClr val="tx1"/>
                </a:solidFill>
                <a:latin typeface="+mn-lt"/>
              </a:rPr>
              <a:t>Oort</a:t>
            </a:r>
            <a:r>
              <a:rPr lang="en-US" sz="1800" dirty="0">
                <a:solidFill>
                  <a:schemeClr val="tx1"/>
                </a:solidFill>
                <a:latin typeface="+mn-lt"/>
              </a:rPr>
              <a:t> is called the </a:t>
            </a:r>
            <a:r>
              <a:rPr lang="en-US" sz="1800" dirty="0" err="1">
                <a:solidFill>
                  <a:schemeClr val="tx1"/>
                </a:solidFill>
                <a:latin typeface="+mn-lt"/>
              </a:rPr>
              <a:t>Oort</a:t>
            </a:r>
            <a:r>
              <a:rPr lang="en-US" sz="1800" dirty="0">
                <a:solidFill>
                  <a:schemeClr val="tx1"/>
                </a:solidFill>
                <a:latin typeface="+mn-lt"/>
              </a:rPr>
              <a:t> cloud.  It is believed to extend out to 50,000 AU or nearly a light year from the sun and </a:t>
            </a:r>
            <a:r>
              <a:rPr lang="en-US" sz="1800" dirty="0" smtClean="0">
                <a:solidFill>
                  <a:schemeClr val="tx1"/>
                </a:solidFill>
                <a:latin typeface="+mn-lt"/>
              </a:rPr>
              <a:t>consists </a:t>
            </a:r>
            <a:r>
              <a:rPr lang="en-US" sz="1800" dirty="0">
                <a:solidFill>
                  <a:schemeClr val="tx1"/>
                </a:solidFill>
                <a:latin typeface="+mn-lt"/>
              </a:rPr>
              <a:t>of an inner disc and outer shell. </a:t>
            </a:r>
            <a:endParaRPr lang="en-US" sz="1800" dirty="0" smtClean="0">
              <a:solidFill>
                <a:schemeClr val="tx1"/>
              </a:solidFill>
              <a:latin typeface="+mn-lt"/>
            </a:endParaRPr>
          </a:p>
          <a:p>
            <a:endParaRPr lang="en-US" sz="1800" dirty="0" smtClean="0">
              <a:solidFill>
                <a:schemeClr val="tx1"/>
              </a:solidFill>
              <a:latin typeface="+mn-lt"/>
            </a:endParaRPr>
          </a:p>
          <a:p>
            <a:r>
              <a:rPr lang="en-US" sz="1800" dirty="0" smtClean="0">
                <a:solidFill>
                  <a:schemeClr val="tx1"/>
                </a:solidFill>
                <a:latin typeface="+mn-lt"/>
              </a:rPr>
              <a:t> </a:t>
            </a:r>
            <a:r>
              <a:rPr lang="en-US" sz="1800" dirty="0">
                <a:solidFill>
                  <a:schemeClr val="tx1"/>
                </a:solidFill>
                <a:latin typeface="+mn-lt"/>
              </a:rPr>
              <a:t>These objects are mostly frozen ices of water,  ammonia, and methane.   The objects in the </a:t>
            </a:r>
            <a:r>
              <a:rPr lang="en-US" sz="1800" dirty="0" err="1">
                <a:solidFill>
                  <a:schemeClr val="tx1"/>
                </a:solidFill>
                <a:latin typeface="+mn-lt"/>
              </a:rPr>
              <a:t>Oort</a:t>
            </a:r>
            <a:r>
              <a:rPr lang="en-US" sz="1800" dirty="0">
                <a:solidFill>
                  <a:schemeClr val="tx1"/>
                </a:solidFill>
                <a:latin typeface="+mn-lt"/>
              </a:rPr>
              <a:t> cloud are only loosely bound to the sun and are easily perturbed by passing stars and the Milky Way Galaxy itself.</a:t>
            </a:r>
          </a:p>
        </p:txBody>
      </p:sp>
    </p:spTree>
  </p:cSld>
  <p:clrMapOvr>
    <a:masterClrMapping/>
  </p:clrMapOvr>
  <p:transition advClick="0" advTm="5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1" descr="Comet_McNaught_as_seen_from_Chile_19_January_2007.jpg"/>
          <p:cNvPicPr>
            <a:picLocks noChangeAspect="1"/>
          </p:cNvPicPr>
          <p:nvPr/>
        </p:nvPicPr>
        <p:blipFill>
          <a:blip r:embed="rId2" cstate="print"/>
          <a:srcRect/>
          <a:stretch>
            <a:fillRect/>
          </a:stretch>
        </p:blipFill>
        <p:spPr bwMode="auto">
          <a:xfrm>
            <a:off x="304800" y="228600"/>
            <a:ext cx="5638800" cy="3333750"/>
          </a:xfrm>
          <a:prstGeom prst="rect">
            <a:avLst/>
          </a:prstGeom>
          <a:noFill/>
          <a:ln w="9525">
            <a:noFill/>
            <a:miter lim="800000"/>
            <a:headEnd/>
            <a:tailEnd/>
          </a:ln>
        </p:spPr>
      </p:pic>
      <p:pic>
        <p:nvPicPr>
          <p:cNvPr id="36867" name="Picture 2" descr="comet west2.jpg"/>
          <p:cNvPicPr>
            <a:picLocks noChangeAspect="1"/>
          </p:cNvPicPr>
          <p:nvPr/>
        </p:nvPicPr>
        <p:blipFill>
          <a:blip r:embed="rId3" cstate="print"/>
          <a:srcRect/>
          <a:stretch>
            <a:fillRect/>
          </a:stretch>
        </p:blipFill>
        <p:spPr bwMode="auto">
          <a:xfrm>
            <a:off x="5410200" y="2124075"/>
            <a:ext cx="3505200" cy="4627563"/>
          </a:xfrm>
          <a:prstGeom prst="rect">
            <a:avLst/>
          </a:prstGeom>
          <a:noFill/>
          <a:ln w="9525">
            <a:noFill/>
            <a:miter lim="800000"/>
            <a:headEnd/>
            <a:tailEnd/>
          </a:ln>
        </p:spPr>
      </p:pic>
      <p:sp>
        <p:nvSpPr>
          <p:cNvPr id="36868" name="TextBox 3"/>
          <p:cNvSpPr txBox="1">
            <a:spLocks noChangeArrowheads="1"/>
          </p:cNvSpPr>
          <p:nvPr/>
        </p:nvSpPr>
        <p:spPr bwMode="auto">
          <a:xfrm>
            <a:off x="304800" y="381000"/>
            <a:ext cx="2895600" cy="1015663"/>
          </a:xfrm>
          <a:prstGeom prst="rect">
            <a:avLst/>
          </a:prstGeom>
          <a:noFill/>
          <a:ln w="9525">
            <a:noFill/>
            <a:miter lim="800000"/>
            <a:headEnd/>
            <a:tailEnd/>
          </a:ln>
        </p:spPr>
        <p:txBody>
          <a:bodyPr>
            <a:spAutoFit/>
          </a:bodyPr>
          <a:lstStyle/>
          <a:p>
            <a:r>
              <a:rPr lang="en-US" dirty="0">
                <a:solidFill>
                  <a:schemeClr val="tx1"/>
                </a:solidFill>
                <a:latin typeface="+mn-lt"/>
              </a:rPr>
              <a:t>Comet </a:t>
            </a:r>
            <a:r>
              <a:rPr lang="en-US" dirty="0" err="1">
                <a:solidFill>
                  <a:schemeClr val="tx1"/>
                </a:solidFill>
                <a:latin typeface="+mn-lt"/>
              </a:rPr>
              <a:t>McKnaught</a:t>
            </a:r>
            <a:r>
              <a:rPr lang="en-US" dirty="0">
                <a:solidFill>
                  <a:schemeClr val="tx1"/>
                </a:solidFill>
                <a:latin typeface="+mn-lt"/>
              </a:rPr>
              <a:t> 2007 viewed from Chile</a:t>
            </a:r>
          </a:p>
        </p:txBody>
      </p:sp>
      <p:sp>
        <p:nvSpPr>
          <p:cNvPr id="36869" name="TextBox 4"/>
          <p:cNvSpPr txBox="1">
            <a:spLocks noChangeArrowheads="1"/>
          </p:cNvSpPr>
          <p:nvPr/>
        </p:nvSpPr>
        <p:spPr bwMode="auto">
          <a:xfrm>
            <a:off x="6096000" y="1600200"/>
            <a:ext cx="3048000" cy="400050"/>
          </a:xfrm>
          <a:prstGeom prst="rect">
            <a:avLst/>
          </a:prstGeom>
          <a:noFill/>
          <a:ln w="9525">
            <a:noFill/>
            <a:miter lim="800000"/>
            <a:headEnd/>
            <a:tailEnd/>
          </a:ln>
        </p:spPr>
        <p:txBody>
          <a:bodyPr wrap="square">
            <a:spAutoFit/>
          </a:bodyPr>
          <a:lstStyle/>
          <a:p>
            <a:r>
              <a:rPr lang="en-US" dirty="0">
                <a:solidFill>
                  <a:schemeClr val="tx1"/>
                </a:solidFill>
                <a:latin typeface="+mn-lt"/>
              </a:rPr>
              <a:t>Comet West  1976</a:t>
            </a:r>
          </a:p>
        </p:txBody>
      </p:sp>
      <p:pic>
        <p:nvPicPr>
          <p:cNvPr id="36870" name="Picture 5" descr="halleys-comet-1986.jpg"/>
          <p:cNvPicPr>
            <a:picLocks noChangeAspect="1"/>
          </p:cNvPicPr>
          <p:nvPr/>
        </p:nvPicPr>
        <p:blipFill>
          <a:blip r:embed="rId4" cstate="print"/>
          <a:srcRect/>
          <a:stretch>
            <a:fillRect/>
          </a:stretch>
        </p:blipFill>
        <p:spPr bwMode="auto">
          <a:xfrm>
            <a:off x="381000" y="3657600"/>
            <a:ext cx="4364038" cy="3200400"/>
          </a:xfrm>
          <a:prstGeom prst="rect">
            <a:avLst/>
          </a:prstGeom>
          <a:noFill/>
          <a:ln w="9525">
            <a:noFill/>
            <a:miter lim="800000"/>
            <a:headEnd/>
            <a:tailEnd/>
          </a:ln>
        </p:spPr>
      </p:pic>
      <p:sp>
        <p:nvSpPr>
          <p:cNvPr id="36871" name="TextBox 6"/>
          <p:cNvSpPr txBox="1">
            <a:spLocks noChangeArrowheads="1"/>
          </p:cNvSpPr>
          <p:nvPr/>
        </p:nvSpPr>
        <p:spPr bwMode="auto">
          <a:xfrm>
            <a:off x="1219200" y="6248400"/>
            <a:ext cx="2667000" cy="400050"/>
          </a:xfrm>
          <a:prstGeom prst="rect">
            <a:avLst/>
          </a:prstGeom>
          <a:noFill/>
          <a:ln w="9525">
            <a:noFill/>
            <a:miter lim="800000"/>
            <a:headEnd/>
            <a:tailEnd/>
          </a:ln>
        </p:spPr>
        <p:txBody>
          <a:bodyPr>
            <a:spAutoFit/>
          </a:bodyPr>
          <a:lstStyle/>
          <a:p>
            <a:r>
              <a:rPr lang="en-US" dirty="0">
                <a:solidFill>
                  <a:schemeClr val="tx1"/>
                </a:solidFill>
                <a:latin typeface="+mn-lt"/>
              </a:rPr>
              <a:t>Hailey’s comet 1986</a:t>
            </a:r>
          </a:p>
        </p:txBody>
      </p:sp>
    </p:spTree>
  </p:cSld>
  <p:clrMapOvr>
    <a:masterClrMapping/>
  </p:clrMapOvr>
  <p:transition advClick="0" advTm="5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erseid-fireballs-bill-cooke.jpg"/>
          <p:cNvPicPr>
            <a:picLocks noChangeAspect="1"/>
          </p:cNvPicPr>
          <p:nvPr/>
        </p:nvPicPr>
        <p:blipFill>
          <a:blip r:embed="rId2" cstate="print"/>
          <a:stretch>
            <a:fillRect/>
          </a:stretch>
        </p:blipFill>
        <p:spPr>
          <a:xfrm>
            <a:off x="1744717" y="152400"/>
            <a:ext cx="7399283" cy="6705600"/>
          </a:xfrm>
          <a:prstGeom prst="rect">
            <a:avLst/>
          </a:prstGeom>
        </p:spPr>
      </p:pic>
      <p:sp>
        <p:nvSpPr>
          <p:cNvPr id="3" name="TextBox 2"/>
          <p:cNvSpPr txBox="1"/>
          <p:nvPr/>
        </p:nvSpPr>
        <p:spPr>
          <a:xfrm>
            <a:off x="152400" y="5715000"/>
            <a:ext cx="1752600" cy="584775"/>
          </a:xfrm>
          <a:prstGeom prst="rect">
            <a:avLst/>
          </a:prstGeom>
          <a:noFill/>
        </p:spPr>
        <p:txBody>
          <a:bodyPr wrap="square" rtlCol="0">
            <a:spAutoFit/>
          </a:bodyPr>
          <a:lstStyle/>
          <a:p>
            <a:r>
              <a:rPr lang="en-US" sz="1600" dirty="0" smtClean="0">
                <a:solidFill>
                  <a:schemeClr val="tx1"/>
                </a:solidFill>
                <a:latin typeface="+mn-lt"/>
              </a:rPr>
              <a:t>Photo credit Bill Cooke, NASA</a:t>
            </a:r>
            <a:endParaRPr lang="en-US" sz="1600" dirty="0">
              <a:solidFill>
                <a:schemeClr val="tx1"/>
              </a:solidFill>
              <a:latin typeface="+mn-lt"/>
            </a:endParaRPr>
          </a:p>
        </p:txBody>
      </p:sp>
      <p:sp>
        <p:nvSpPr>
          <p:cNvPr id="4" name="TextBox 3"/>
          <p:cNvSpPr txBox="1"/>
          <p:nvPr/>
        </p:nvSpPr>
        <p:spPr>
          <a:xfrm>
            <a:off x="0" y="609600"/>
            <a:ext cx="1676400" cy="4247317"/>
          </a:xfrm>
          <a:prstGeom prst="rect">
            <a:avLst/>
          </a:prstGeom>
          <a:noFill/>
        </p:spPr>
        <p:txBody>
          <a:bodyPr wrap="square" rtlCol="0">
            <a:spAutoFit/>
          </a:bodyPr>
          <a:lstStyle/>
          <a:p>
            <a:r>
              <a:rPr lang="en-US" sz="1800" dirty="0" smtClean="0">
                <a:solidFill>
                  <a:schemeClr val="tx1"/>
                </a:solidFill>
                <a:latin typeface="+mn-lt"/>
              </a:rPr>
              <a:t>Earth passes thru Comet Swift-Tuttle debris every August creating the Perseid meteor shower.  Some recent trajectories from NASA Meteoroid Environment Office</a:t>
            </a:r>
            <a:endParaRPr lang="en-US" sz="1800"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eid from ISS.jpg"/>
          <p:cNvPicPr>
            <a:picLocks noChangeAspect="1"/>
          </p:cNvPicPr>
          <p:nvPr/>
        </p:nvPicPr>
        <p:blipFill>
          <a:blip r:embed="rId2" cstate="print"/>
          <a:stretch>
            <a:fillRect/>
          </a:stretch>
        </p:blipFill>
        <p:spPr>
          <a:xfrm>
            <a:off x="0" y="1409700"/>
            <a:ext cx="9144000" cy="5448300"/>
          </a:xfrm>
          <a:prstGeom prst="rect">
            <a:avLst/>
          </a:prstGeom>
        </p:spPr>
      </p:pic>
      <p:sp>
        <p:nvSpPr>
          <p:cNvPr id="3" name="TextBox 2"/>
          <p:cNvSpPr txBox="1"/>
          <p:nvPr/>
        </p:nvSpPr>
        <p:spPr>
          <a:xfrm>
            <a:off x="304800" y="0"/>
            <a:ext cx="8534400" cy="1200329"/>
          </a:xfrm>
          <a:prstGeom prst="rect">
            <a:avLst/>
          </a:prstGeom>
          <a:noFill/>
        </p:spPr>
        <p:txBody>
          <a:bodyPr wrap="square" rtlCol="0">
            <a:spAutoFit/>
          </a:bodyPr>
          <a:lstStyle/>
          <a:p>
            <a:r>
              <a:rPr lang="en-US" sz="2400" dirty="0" smtClean="0">
                <a:solidFill>
                  <a:schemeClr val="tx1"/>
                </a:solidFill>
                <a:latin typeface="+mn-lt"/>
              </a:rPr>
              <a:t>A Perseid meteor moving at 134,000 MPH burns up in Earth’s atmosphere as seen from the International Space Station passing over China August 2011</a:t>
            </a:r>
            <a:endParaRPr lang="en-US" sz="2400" dirty="0">
              <a:solidFill>
                <a:schemeClr val="tx1"/>
              </a:solidFill>
              <a:latin typeface="+mn-lt"/>
            </a:endParaRPr>
          </a:p>
        </p:txBody>
      </p:sp>
      <p:sp>
        <p:nvSpPr>
          <p:cNvPr id="4" name="TextBox 3"/>
          <p:cNvSpPr txBox="1"/>
          <p:nvPr/>
        </p:nvSpPr>
        <p:spPr>
          <a:xfrm>
            <a:off x="1981200" y="3200400"/>
            <a:ext cx="1752600" cy="400110"/>
          </a:xfrm>
          <a:prstGeom prst="rect">
            <a:avLst/>
          </a:prstGeom>
          <a:noFill/>
        </p:spPr>
        <p:txBody>
          <a:bodyPr wrap="square" rtlCol="0">
            <a:spAutoFit/>
          </a:bodyPr>
          <a:lstStyle/>
          <a:p>
            <a:r>
              <a:rPr lang="en-US" dirty="0" smtClean="0">
                <a:solidFill>
                  <a:schemeClr val="tx1"/>
                </a:solidFill>
                <a:latin typeface="+mn-lt"/>
              </a:rPr>
              <a:t>Arcturus</a:t>
            </a:r>
            <a:endParaRPr lang="en-US" dirty="0">
              <a:solidFill>
                <a:schemeClr val="tx1"/>
              </a:solidFill>
              <a:latin typeface="+mn-lt"/>
            </a:endParaRPr>
          </a:p>
        </p:txBody>
      </p:sp>
      <p:cxnSp>
        <p:nvCxnSpPr>
          <p:cNvPr id="6" name="Straight Arrow Connector 5"/>
          <p:cNvCxnSpPr/>
          <p:nvPr/>
        </p:nvCxnSpPr>
        <p:spPr bwMode="auto">
          <a:xfrm>
            <a:off x="3276600" y="35052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 name="TextBox 6"/>
          <p:cNvSpPr txBox="1"/>
          <p:nvPr/>
        </p:nvSpPr>
        <p:spPr>
          <a:xfrm>
            <a:off x="4495800" y="4038600"/>
            <a:ext cx="1066800" cy="584775"/>
          </a:xfrm>
          <a:prstGeom prst="rect">
            <a:avLst/>
          </a:prstGeom>
          <a:noFill/>
        </p:spPr>
        <p:txBody>
          <a:bodyPr wrap="square" rtlCol="0">
            <a:spAutoFit/>
          </a:bodyPr>
          <a:lstStyle/>
          <a:p>
            <a:r>
              <a:rPr lang="en-US" sz="1600" dirty="0" smtClean="0">
                <a:solidFill>
                  <a:schemeClr val="tx1"/>
                </a:solidFill>
                <a:latin typeface="+mn-lt"/>
              </a:rPr>
              <a:t>Perseid Meteor</a:t>
            </a:r>
            <a:endParaRPr lang="en-US" sz="1600" dirty="0">
              <a:solidFill>
                <a:schemeClr val="tx1"/>
              </a:solidFill>
              <a:latin typeface="+mn-lt"/>
            </a:endParaRPr>
          </a:p>
        </p:txBody>
      </p:sp>
      <p:cxnSp>
        <p:nvCxnSpPr>
          <p:cNvPr id="9" name="Straight Arrow Connector 8"/>
          <p:cNvCxnSpPr/>
          <p:nvPr/>
        </p:nvCxnSpPr>
        <p:spPr bwMode="auto">
          <a:xfrm flipH="1">
            <a:off x="3962400" y="4343400"/>
            <a:ext cx="5334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advClick="0" advTm="5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Voyager Helisphere.jpg"/>
          <p:cNvPicPr>
            <a:picLocks noChangeAspect="1"/>
          </p:cNvPicPr>
          <p:nvPr/>
        </p:nvPicPr>
        <p:blipFill>
          <a:blip r:embed="rId2" cstate="print"/>
          <a:stretch>
            <a:fillRect/>
          </a:stretch>
        </p:blipFill>
        <p:spPr>
          <a:xfrm>
            <a:off x="533400" y="953647"/>
            <a:ext cx="8128071" cy="5904353"/>
          </a:xfrm>
          <a:prstGeom prst="rect">
            <a:avLst/>
          </a:prstGeom>
        </p:spPr>
      </p:pic>
      <p:sp>
        <p:nvSpPr>
          <p:cNvPr id="3" name="TextBox 2"/>
          <p:cNvSpPr txBox="1"/>
          <p:nvPr/>
        </p:nvSpPr>
        <p:spPr>
          <a:xfrm>
            <a:off x="0" y="0"/>
            <a:ext cx="9144000" cy="1015663"/>
          </a:xfrm>
          <a:prstGeom prst="rect">
            <a:avLst/>
          </a:prstGeom>
          <a:noFill/>
        </p:spPr>
        <p:txBody>
          <a:bodyPr wrap="square" rtlCol="0">
            <a:spAutoFit/>
          </a:bodyPr>
          <a:lstStyle/>
          <a:p>
            <a:r>
              <a:rPr lang="en-US" dirty="0" smtClean="0">
                <a:solidFill>
                  <a:schemeClr val="tx1"/>
                </a:solidFill>
                <a:latin typeface="+mn-lt"/>
              </a:rPr>
              <a:t>Voyager 1 is </a:t>
            </a:r>
            <a:r>
              <a:rPr lang="en-US" dirty="0" smtClean="0">
                <a:solidFill>
                  <a:schemeClr val="tx1"/>
                </a:solidFill>
                <a:latin typeface="+mn-lt"/>
              </a:rPr>
              <a:t>13.6 </a:t>
            </a:r>
            <a:r>
              <a:rPr lang="en-US" dirty="0" smtClean="0">
                <a:solidFill>
                  <a:schemeClr val="tx1"/>
                </a:solidFill>
                <a:latin typeface="+mn-lt"/>
              </a:rPr>
              <a:t>Billion miles from Earth and  Voyager  2 is </a:t>
            </a:r>
            <a:r>
              <a:rPr lang="en-US" dirty="0" smtClean="0">
                <a:solidFill>
                  <a:schemeClr val="tx1"/>
                </a:solidFill>
                <a:latin typeface="+mn-lt"/>
              </a:rPr>
              <a:t>11.3 </a:t>
            </a:r>
            <a:r>
              <a:rPr lang="en-US" dirty="0" smtClean="0">
                <a:solidFill>
                  <a:schemeClr val="tx1"/>
                </a:solidFill>
                <a:latin typeface="+mn-lt"/>
              </a:rPr>
              <a:t>Billion miles.  Both launched in 1977 have been traveling out of our solar system for 4 decades.  </a:t>
            </a:r>
            <a:endParaRPr lang="en-US"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AutoShape 5" descr="00bb01c74682$9aa90750$6501a8c0@toshibauser"/>
          <p:cNvSpPr>
            <a:spLocks noChangeAspect="1" noChangeArrowheads="1"/>
          </p:cNvSpPr>
          <p:nvPr/>
        </p:nvSpPr>
        <p:spPr bwMode="auto">
          <a:xfrm>
            <a:off x="976313" y="1404938"/>
            <a:ext cx="7191375" cy="4048125"/>
          </a:xfrm>
          <a:prstGeom prst="rect">
            <a:avLst/>
          </a:prstGeom>
          <a:noFill/>
        </p:spPr>
        <p:txBody>
          <a:bodyPr/>
          <a:lstStyle/>
          <a:p>
            <a:pPr>
              <a:defRPr/>
            </a:pPr>
            <a:endParaRPr lang="en-US">
              <a:effectLst>
                <a:outerShdw blurRad="38100" dist="38100" dir="2700000" algn="tl">
                  <a:srgbClr val="000000">
                    <a:alpha val="43137"/>
                  </a:srgbClr>
                </a:outerShdw>
              </a:effectLst>
            </a:endParaRPr>
          </a:p>
        </p:txBody>
      </p:sp>
      <p:sp>
        <p:nvSpPr>
          <p:cNvPr id="131079" name="AutoShape 7" descr="00bb01c74682$9aa90750$6501a8c0@toshibauser"/>
          <p:cNvSpPr>
            <a:spLocks noChangeAspect="1" noChangeArrowheads="1"/>
          </p:cNvSpPr>
          <p:nvPr/>
        </p:nvSpPr>
        <p:spPr bwMode="auto">
          <a:xfrm>
            <a:off x="976313" y="1404938"/>
            <a:ext cx="7191375" cy="4048125"/>
          </a:xfrm>
          <a:prstGeom prst="rect">
            <a:avLst/>
          </a:prstGeom>
          <a:noFill/>
        </p:spPr>
        <p:txBody>
          <a:bodyPr/>
          <a:lstStyle/>
          <a:p>
            <a:pPr>
              <a:defRPr/>
            </a:pPr>
            <a:endParaRPr lang="en-US">
              <a:effectLst>
                <a:outerShdw blurRad="38100" dist="38100" dir="2700000" algn="tl">
                  <a:srgbClr val="000000">
                    <a:alpha val="43137"/>
                  </a:srgbClr>
                </a:outerShdw>
              </a:effectLst>
            </a:endParaRPr>
          </a:p>
        </p:txBody>
      </p:sp>
      <p:sp>
        <p:nvSpPr>
          <p:cNvPr id="131081" name="AutoShape 9" descr="00bb01c74682$9aa90750$6501a8c0@toshibauser"/>
          <p:cNvSpPr>
            <a:spLocks noChangeAspect="1" noChangeArrowheads="1"/>
          </p:cNvSpPr>
          <p:nvPr/>
        </p:nvSpPr>
        <p:spPr bwMode="auto">
          <a:xfrm>
            <a:off x="976313" y="1404938"/>
            <a:ext cx="7191375" cy="4048125"/>
          </a:xfrm>
          <a:prstGeom prst="rect">
            <a:avLst/>
          </a:prstGeom>
          <a:noFill/>
        </p:spPr>
        <p:txBody>
          <a:bodyPr/>
          <a:lstStyle/>
          <a:p>
            <a:pPr>
              <a:defRPr/>
            </a:pPr>
            <a:endParaRPr lang="en-US">
              <a:effectLst>
                <a:outerShdw blurRad="38100" dist="38100" dir="2700000" algn="tl">
                  <a:srgbClr val="000000">
                    <a:alpha val="43137"/>
                  </a:srgbClr>
                </a:outerShdw>
              </a:effectLst>
            </a:endParaRPr>
          </a:p>
        </p:txBody>
      </p:sp>
      <p:sp>
        <p:nvSpPr>
          <p:cNvPr id="131083" name="AutoShape 11" descr="00bb01c74682$9aa90750$6501a8c0@toshibauser"/>
          <p:cNvSpPr>
            <a:spLocks noChangeAspect="1" noChangeArrowheads="1"/>
          </p:cNvSpPr>
          <p:nvPr/>
        </p:nvSpPr>
        <p:spPr bwMode="auto">
          <a:xfrm>
            <a:off x="976313" y="1404938"/>
            <a:ext cx="7191375" cy="4048125"/>
          </a:xfrm>
          <a:prstGeom prst="rect">
            <a:avLst/>
          </a:prstGeom>
          <a:noFill/>
        </p:spPr>
        <p:txBody>
          <a:bodyPr/>
          <a:lstStyle/>
          <a:p>
            <a:pPr>
              <a:defRPr/>
            </a:pPr>
            <a:endParaRPr lang="en-US">
              <a:effectLst>
                <a:outerShdw blurRad="38100" dist="38100" dir="2700000" algn="tl">
                  <a:srgbClr val="000000">
                    <a:alpha val="43137"/>
                  </a:srgbClr>
                </a:outerShdw>
              </a:effectLst>
            </a:endParaRPr>
          </a:p>
        </p:txBody>
      </p:sp>
      <p:sp>
        <p:nvSpPr>
          <p:cNvPr id="131085" name="AutoShape 13" descr="00bb01c74682$9aa90750$6501a8c0@toshibauser"/>
          <p:cNvSpPr>
            <a:spLocks noChangeAspect="1" noChangeArrowheads="1"/>
          </p:cNvSpPr>
          <p:nvPr/>
        </p:nvSpPr>
        <p:spPr bwMode="auto">
          <a:xfrm>
            <a:off x="976313" y="1404938"/>
            <a:ext cx="7191375" cy="4048125"/>
          </a:xfrm>
          <a:prstGeom prst="rect">
            <a:avLst/>
          </a:prstGeom>
          <a:noFill/>
        </p:spPr>
        <p:txBody>
          <a:bodyPr/>
          <a:lstStyle/>
          <a:p>
            <a:pPr>
              <a:defRPr/>
            </a:pPr>
            <a:endParaRPr lang="en-US">
              <a:effectLst>
                <a:outerShdw blurRad="38100" dist="38100" dir="2700000" algn="tl">
                  <a:srgbClr val="000000">
                    <a:alpha val="43137"/>
                  </a:srgbClr>
                </a:outerShdw>
              </a:effectLst>
            </a:endParaRPr>
          </a:p>
        </p:txBody>
      </p:sp>
      <p:pic>
        <p:nvPicPr>
          <p:cNvPr id="14343" name="Picture 14" descr="Rel Size 1"/>
          <p:cNvPicPr>
            <a:picLocks noChangeAspect="1" noChangeArrowheads="1"/>
          </p:cNvPicPr>
          <p:nvPr/>
        </p:nvPicPr>
        <p:blipFill>
          <a:blip r:embed="rId2" cstate="print"/>
          <a:srcRect/>
          <a:stretch>
            <a:fillRect/>
          </a:stretch>
        </p:blipFill>
        <p:spPr bwMode="auto">
          <a:xfrm>
            <a:off x="0" y="1295400"/>
            <a:ext cx="9144000" cy="5562600"/>
          </a:xfrm>
          <a:prstGeom prst="rect">
            <a:avLst/>
          </a:prstGeom>
          <a:noFill/>
          <a:ln w="9525">
            <a:noFill/>
            <a:miter lim="800000"/>
            <a:headEnd/>
            <a:tailEnd/>
          </a:ln>
        </p:spPr>
      </p:pic>
      <p:sp>
        <p:nvSpPr>
          <p:cNvPr id="8" name="Title 7"/>
          <p:cNvSpPr>
            <a:spLocks noGrp="1"/>
          </p:cNvSpPr>
          <p:nvPr>
            <p:ph type="title"/>
          </p:nvPr>
        </p:nvSpPr>
        <p:spPr>
          <a:xfrm>
            <a:off x="457200" y="1"/>
            <a:ext cx="8229600" cy="990600"/>
          </a:xfrm>
        </p:spPr>
        <p:txBody>
          <a:bodyPr/>
          <a:lstStyle/>
          <a:p>
            <a:r>
              <a:rPr lang="en-US" sz="3200" b="1" dirty="0" smtClean="0">
                <a:solidFill>
                  <a:schemeClr val="tx1"/>
                </a:solidFill>
                <a:effectLst/>
              </a:rPr>
              <a:t>Let us look at relative sizes of planets</a:t>
            </a:r>
            <a:br>
              <a:rPr lang="en-US" sz="3200" b="1" dirty="0" smtClean="0">
                <a:solidFill>
                  <a:schemeClr val="tx1"/>
                </a:solidFill>
                <a:effectLst/>
              </a:rPr>
            </a:br>
            <a:r>
              <a:rPr lang="en-US" sz="3200" b="1" dirty="0" smtClean="0">
                <a:solidFill>
                  <a:schemeClr val="tx1"/>
                </a:solidFill>
                <a:effectLst/>
              </a:rPr>
              <a:t>Rocky or Terrestrial Planets</a:t>
            </a:r>
            <a:endParaRPr lang="en-US" sz="3200" b="1" dirty="0">
              <a:solidFill>
                <a:schemeClr val="tx1"/>
              </a:solidFill>
              <a:effectLst/>
            </a:endParaRPr>
          </a:p>
        </p:txBody>
      </p:sp>
    </p:spTree>
  </p:cSld>
  <p:clrMapOvr>
    <a:masterClrMapping/>
  </p:clrMapOvr>
  <p:transition advClick="0" advTm="5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earth-moon-Voyager-1-9-18-1977.jpg"/>
          <p:cNvPicPr>
            <a:picLocks noChangeAspect="1"/>
          </p:cNvPicPr>
          <p:nvPr/>
        </p:nvPicPr>
        <p:blipFill>
          <a:blip r:embed="rId2" cstate="print"/>
          <a:stretch>
            <a:fillRect/>
          </a:stretch>
        </p:blipFill>
        <p:spPr>
          <a:xfrm>
            <a:off x="3581400" y="0"/>
            <a:ext cx="5562599" cy="6858001"/>
          </a:xfrm>
          <a:prstGeom prst="rect">
            <a:avLst/>
          </a:prstGeom>
        </p:spPr>
      </p:pic>
      <p:sp>
        <p:nvSpPr>
          <p:cNvPr id="3" name="TextBox 2"/>
          <p:cNvSpPr txBox="1"/>
          <p:nvPr/>
        </p:nvSpPr>
        <p:spPr>
          <a:xfrm>
            <a:off x="0" y="609600"/>
            <a:ext cx="3429000" cy="5324535"/>
          </a:xfrm>
          <a:prstGeom prst="rect">
            <a:avLst/>
          </a:prstGeom>
          <a:noFill/>
        </p:spPr>
        <p:txBody>
          <a:bodyPr wrap="square" rtlCol="0">
            <a:spAutoFit/>
          </a:bodyPr>
          <a:lstStyle/>
          <a:p>
            <a:r>
              <a:rPr lang="en-US" dirty="0" smtClean="0">
                <a:solidFill>
                  <a:schemeClr val="tx1"/>
                </a:solidFill>
                <a:latin typeface="+mn-lt"/>
              </a:rPr>
              <a:t>Voyager 1 snapped this picture of  Earth-Moon Sept 18, 1977.  Voyager 1 was directly over Mt. Everest on the night side and 11.66 million km (7.25 mil mi) from Earth on the way to Jupiter. </a:t>
            </a:r>
          </a:p>
          <a:p>
            <a:r>
              <a:rPr lang="en-US" dirty="0" smtClean="0">
                <a:solidFill>
                  <a:schemeClr val="tx1"/>
                </a:solidFill>
                <a:latin typeface="+mn-lt"/>
              </a:rPr>
              <a:t> </a:t>
            </a:r>
          </a:p>
          <a:p>
            <a:r>
              <a:rPr lang="en-US" dirty="0" smtClean="0">
                <a:solidFill>
                  <a:schemeClr val="tx1"/>
                </a:solidFill>
                <a:latin typeface="+mn-lt"/>
              </a:rPr>
              <a:t>Voyager 1 is the farthest spacecraft from Earth at  </a:t>
            </a:r>
            <a:r>
              <a:rPr lang="en-US" dirty="0" smtClean="0">
                <a:solidFill>
                  <a:schemeClr val="tx1"/>
                </a:solidFill>
                <a:latin typeface="+mn-lt"/>
              </a:rPr>
              <a:t>13.6 </a:t>
            </a:r>
            <a:r>
              <a:rPr lang="en-US" dirty="0" smtClean="0">
                <a:solidFill>
                  <a:schemeClr val="tx1"/>
                </a:solidFill>
                <a:latin typeface="+mn-lt"/>
              </a:rPr>
              <a:t>billion mi  (142 AU).</a:t>
            </a:r>
          </a:p>
          <a:p>
            <a:endParaRPr lang="en-US" dirty="0" smtClean="0">
              <a:solidFill>
                <a:schemeClr val="tx1"/>
              </a:solidFill>
              <a:latin typeface="+mn-lt"/>
            </a:endParaRPr>
          </a:p>
          <a:p>
            <a:r>
              <a:rPr lang="en-US" dirty="0" smtClean="0">
                <a:solidFill>
                  <a:schemeClr val="tx1"/>
                </a:solidFill>
                <a:latin typeface="+mn-lt"/>
              </a:rPr>
              <a:t>  </a:t>
            </a:r>
            <a:r>
              <a:rPr lang="en-US" dirty="0" smtClean="0">
                <a:solidFill>
                  <a:schemeClr val="tx1"/>
                </a:solidFill>
                <a:latin typeface="+mn-lt"/>
              </a:rPr>
              <a:t>One </a:t>
            </a:r>
            <a:r>
              <a:rPr lang="en-US" dirty="0" smtClean="0">
                <a:solidFill>
                  <a:schemeClr val="tx1"/>
                </a:solidFill>
                <a:latin typeface="+mn-lt"/>
              </a:rPr>
              <a:t>way </a:t>
            </a:r>
            <a:r>
              <a:rPr lang="en-US" dirty="0" smtClean="0">
                <a:solidFill>
                  <a:schemeClr val="tx1"/>
                </a:solidFill>
                <a:latin typeface="+mn-lt"/>
              </a:rPr>
              <a:t>communication </a:t>
            </a:r>
            <a:r>
              <a:rPr lang="en-US" dirty="0" smtClean="0">
                <a:solidFill>
                  <a:schemeClr val="tx1"/>
                </a:solidFill>
                <a:latin typeface="+mn-lt"/>
              </a:rPr>
              <a:t>time is </a:t>
            </a:r>
            <a:r>
              <a:rPr lang="en-US" dirty="0" smtClean="0">
                <a:solidFill>
                  <a:schemeClr val="tx1"/>
                </a:solidFill>
                <a:latin typeface="+mn-lt"/>
              </a:rPr>
              <a:t>19 </a:t>
            </a:r>
            <a:r>
              <a:rPr lang="en-US" dirty="0" err="1" smtClean="0">
                <a:solidFill>
                  <a:schemeClr val="tx1"/>
                </a:solidFill>
                <a:latin typeface="+mn-lt"/>
              </a:rPr>
              <a:t>hr</a:t>
            </a:r>
            <a:r>
              <a:rPr lang="en-US" smtClean="0">
                <a:solidFill>
                  <a:schemeClr val="tx1"/>
                </a:solidFill>
                <a:latin typeface="+mn-lt"/>
              </a:rPr>
              <a:t> </a:t>
            </a:r>
            <a:r>
              <a:rPr lang="en-US" smtClean="0">
                <a:solidFill>
                  <a:schemeClr val="tx1"/>
                </a:solidFill>
                <a:latin typeface="+mn-lt"/>
              </a:rPr>
              <a:t>52 </a:t>
            </a:r>
            <a:r>
              <a:rPr lang="en-US" dirty="0" err="1" smtClean="0">
                <a:solidFill>
                  <a:schemeClr val="tx1"/>
                </a:solidFill>
                <a:latin typeface="+mn-lt"/>
              </a:rPr>
              <a:t>mins</a:t>
            </a:r>
            <a:r>
              <a:rPr lang="en-US" dirty="0" smtClean="0">
                <a:solidFill>
                  <a:schemeClr val="tx1"/>
                </a:solidFill>
                <a:latin typeface="+mn-lt"/>
              </a:rPr>
              <a:t> via the NASA Deep Space Network (DSN)</a:t>
            </a:r>
            <a:endParaRPr lang="en-US"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5" descr="stonehenge"/>
          <p:cNvPicPr>
            <a:picLocks noChangeAspect="1" noChangeArrowheads="1"/>
          </p:cNvPicPr>
          <p:nvPr/>
        </p:nvPicPr>
        <p:blipFill>
          <a:blip r:embed="rId2" cstate="print"/>
          <a:srcRect/>
          <a:stretch>
            <a:fillRect/>
          </a:stretch>
        </p:blipFill>
        <p:spPr bwMode="auto">
          <a:xfrm>
            <a:off x="990600" y="304800"/>
            <a:ext cx="7543800" cy="4810125"/>
          </a:xfrm>
          <a:prstGeom prst="rect">
            <a:avLst/>
          </a:prstGeom>
          <a:noFill/>
          <a:ln w="9525">
            <a:noFill/>
            <a:miter lim="800000"/>
            <a:headEnd/>
            <a:tailEnd/>
          </a:ln>
        </p:spPr>
      </p:pic>
      <p:sp>
        <p:nvSpPr>
          <p:cNvPr id="37891" name="TextBox 2"/>
          <p:cNvSpPr txBox="1">
            <a:spLocks noChangeArrowheads="1"/>
          </p:cNvSpPr>
          <p:nvPr/>
        </p:nvSpPr>
        <p:spPr bwMode="auto">
          <a:xfrm>
            <a:off x="533400" y="5562600"/>
            <a:ext cx="8153400" cy="1015663"/>
          </a:xfrm>
          <a:prstGeom prst="rect">
            <a:avLst/>
          </a:prstGeom>
          <a:noFill/>
          <a:ln w="9525">
            <a:noFill/>
            <a:miter lim="800000"/>
            <a:headEnd/>
            <a:tailEnd/>
          </a:ln>
        </p:spPr>
        <p:txBody>
          <a:bodyPr>
            <a:spAutoFit/>
          </a:bodyPr>
          <a:lstStyle/>
          <a:p>
            <a:r>
              <a:rPr lang="en-US" dirty="0">
                <a:solidFill>
                  <a:schemeClr val="tx1"/>
                </a:solidFill>
                <a:latin typeface="+mn-lt"/>
              </a:rPr>
              <a:t>Stonehenge constructed 2 to 3 millennium BC has astronomical alignments to the solstices and </a:t>
            </a:r>
            <a:r>
              <a:rPr lang="en-US" dirty="0" smtClean="0">
                <a:solidFill>
                  <a:schemeClr val="tx1"/>
                </a:solidFill>
                <a:latin typeface="+mn-lt"/>
              </a:rPr>
              <a:t>equinoxes and the 18.6 year Lunar cycle</a:t>
            </a:r>
            <a:endParaRPr lang="en-US"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1" descr="Mayan calendar.jpg"/>
          <p:cNvPicPr>
            <a:picLocks noChangeAspect="1"/>
          </p:cNvPicPr>
          <p:nvPr/>
        </p:nvPicPr>
        <p:blipFill>
          <a:blip r:embed="rId2" cstate="print"/>
          <a:srcRect/>
          <a:stretch>
            <a:fillRect/>
          </a:stretch>
        </p:blipFill>
        <p:spPr bwMode="auto">
          <a:xfrm>
            <a:off x="3048000" y="152400"/>
            <a:ext cx="3429000" cy="3251200"/>
          </a:xfrm>
          <a:prstGeom prst="rect">
            <a:avLst/>
          </a:prstGeom>
          <a:noFill/>
          <a:ln w="9525">
            <a:noFill/>
            <a:miter lim="800000"/>
            <a:headEnd/>
            <a:tailEnd/>
          </a:ln>
        </p:spPr>
      </p:pic>
      <p:sp>
        <p:nvSpPr>
          <p:cNvPr id="38915" name="TextBox 2"/>
          <p:cNvSpPr txBox="1">
            <a:spLocks noChangeArrowheads="1"/>
          </p:cNvSpPr>
          <p:nvPr/>
        </p:nvSpPr>
        <p:spPr bwMode="auto">
          <a:xfrm>
            <a:off x="0" y="533400"/>
            <a:ext cx="2667000" cy="5016758"/>
          </a:xfrm>
          <a:prstGeom prst="rect">
            <a:avLst/>
          </a:prstGeom>
          <a:noFill/>
          <a:ln w="9525">
            <a:noFill/>
            <a:miter lim="800000"/>
            <a:headEnd/>
            <a:tailEnd/>
          </a:ln>
        </p:spPr>
        <p:txBody>
          <a:bodyPr>
            <a:spAutoFit/>
          </a:bodyPr>
          <a:lstStyle/>
          <a:p>
            <a:r>
              <a:rPr lang="en-US" dirty="0">
                <a:solidFill>
                  <a:schemeClr val="tx1"/>
                </a:solidFill>
                <a:latin typeface="+mn-lt"/>
              </a:rPr>
              <a:t>Mayan priest-astronomers  from 2000 BC to 1500 AD understood lunar cycles, predicted eclipses,  and accurately calculated heliacal risings of Venus as the Morning and Evening star.  Their calendar suggests they understood the Earth’s  26,000 year  precession of the equinoxes.</a:t>
            </a:r>
          </a:p>
        </p:txBody>
      </p:sp>
      <p:pic>
        <p:nvPicPr>
          <p:cNvPr id="38916" name="Picture 3" descr="Chichen Itza Mayan Observatory.jpg"/>
          <p:cNvPicPr>
            <a:picLocks noChangeAspect="1"/>
          </p:cNvPicPr>
          <p:nvPr/>
        </p:nvPicPr>
        <p:blipFill>
          <a:blip r:embed="rId3" cstate="print"/>
          <a:srcRect/>
          <a:stretch>
            <a:fillRect/>
          </a:stretch>
        </p:blipFill>
        <p:spPr bwMode="auto">
          <a:xfrm>
            <a:off x="6172200" y="2514600"/>
            <a:ext cx="2667000" cy="4008438"/>
          </a:xfrm>
          <a:prstGeom prst="rect">
            <a:avLst/>
          </a:prstGeom>
          <a:noFill/>
          <a:ln w="9525">
            <a:noFill/>
            <a:miter lim="800000"/>
            <a:headEnd/>
            <a:tailEnd/>
          </a:ln>
        </p:spPr>
      </p:pic>
      <p:sp>
        <p:nvSpPr>
          <p:cNvPr id="38917" name="TextBox 4"/>
          <p:cNvSpPr txBox="1">
            <a:spLocks noChangeArrowheads="1"/>
          </p:cNvSpPr>
          <p:nvPr/>
        </p:nvSpPr>
        <p:spPr bwMode="auto">
          <a:xfrm>
            <a:off x="6705600" y="685800"/>
            <a:ext cx="2133600" cy="400050"/>
          </a:xfrm>
          <a:prstGeom prst="rect">
            <a:avLst/>
          </a:prstGeom>
          <a:noFill/>
          <a:ln w="9525">
            <a:noFill/>
            <a:miter lim="800000"/>
            <a:headEnd/>
            <a:tailEnd/>
          </a:ln>
        </p:spPr>
        <p:txBody>
          <a:bodyPr>
            <a:spAutoFit/>
          </a:bodyPr>
          <a:lstStyle/>
          <a:p>
            <a:r>
              <a:rPr lang="en-US" dirty="0">
                <a:solidFill>
                  <a:schemeClr val="tx1"/>
                </a:solidFill>
                <a:latin typeface="+mn-lt"/>
              </a:rPr>
              <a:t>Mayan Calendar</a:t>
            </a:r>
          </a:p>
        </p:txBody>
      </p:sp>
      <p:sp>
        <p:nvSpPr>
          <p:cNvPr id="38918" name="TextBox 5"/>
          <p:cNvSpPr txBox="1">
            <a:spLocks noChangeArrowheads="1"/>
          </p:cNvSpPr>
          <p:nvPr/>
        </p:nvSpPr>
        <p:spPr bwMode="auto">
          <a:xfrm>
            <a:off x="3581400" y="4800600"/>
            <a:ext cx="2209800" cy="1016000"/>
          </a:xfrm>
          <a:prstGeom prst="rect">
            <a:avLst/>
          </a:prstGeom>
          <a:noFill/>
          <a:ln w="9525">
            <a:noFill/>
            <a:miter lim="800000"/>
            <a:headEnd/>
            <a:tailEnd/>
          </a:ln>
        </p:spPr>
        <p:txBody>
          <a:bodyPr>
            <a:spAutoFit/>
          </a:bodyPr>
          <a:lstStyle/>
          <a:p>
            <a:r>
              <a:rPr lang="en-US" dirty="0">
                <a:solidFill>
                  <a:schemeClr val="tx1"/>
                </a:solidFill>
                <a:latin typeface="+mn-lt"/>
              </a:rPr>
              <a:t>Astronomical observatory at </a:t>
            </a:r>
            <a:r>
              <a:rPr lang="en-US" dirty="0" err="1">
                <a:solidFill>
                  <a:schemeClr val="tx1"/>
                </a:solidFill>
                <a:latin typeface="+mn-lt"/>
              </a:rPr>
              <a:t>Chichen</a:t>
            </a:r>
            <a:r>
              <a:rPr lang="en-US" dirty="0">
                <a:solidFill>
                  <a:schemeClr val="tx1"/>
                </a:solidFill>
                <a:latin typeface="+mn-lt"/>
              </a:rPr>
              <a:t> Itza</a:t>
            </a:r>
          </a:p>
        </p:txBody>
      </p:sp>
    </p:spTree>
  </p:cSld>
  <p:clrMapOvr>
    <a:masterClrMapping/>
  </p:clrMapOvr>
  <p:transition advClick="0" advTm="5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4" descr="Chaco Canyon 2"/>
          <p:cNvPicPr>
            <a:picLocks noChangeAspect="1" noChangeArrowheads="1"/>
          </p:cNvPicPr>
          <p:nvPr/>
        </p:nvPicPr>
        <p:blipFill>
          <a:blip r:embed="rId2" cstate="print"/>
          <a:srcRect/>
          <a:stretch>
            <a:fillRect/>
          </a:stretch>
        </p:blipFill>
        <p:spPr bwMode="auto">
          <a:xfrm>
            <a:off x="228600" y="381000"/>
            <a:ext cx="4379913" cy="3505200"/>
          </a:xfrm>
          <a:prstGeom prst="rect">
            <a:avLst/>
          </a:prstGeom>
          <a:noFill/>
          <a:ln w="9525">
            <a:noFill/>
            <a:miter lim="800000"/>
            <a:headEnd/>
            <a:tailEnd/>
          </a:ln>
        </p:spPr>
      </p:pic>
      <p:pic>
        <p:nvPicPr>
          <p:cNvPr id="39939" name="Picture 2" descr="Anasasi moonrise at norther minor lunar standstill.jpg"/>
          <p:cNvPicPr>
            <a:picLocks noChangeAspect="1"/>
          </p:cNvPicPr>
          <p:nvPr/>
        </p:nvPicPr>
        <p:blipFill>
          <a:blip r:embed="rId3" cstate="print"/>
          <a:srcRect/>
          <a:stretch>
            <a:fillRect/>
          </a:stretch>
        </p:blipFill>
        <p:spPr bwMode="auto">
          <a:xfrm>
            <a:off x="4724400" y="381000"/>
            <a:ext cx="4227513" cy="3544888"/>
          </a:xfrm>
          <a:prstGeom prst="rect">
            <a:avLst/>
          </a:prstGeom>
          <a:noFill/>
          <a:ln w="9525">
            <a:noFill/>
            <a:miter lim="800000"/>
            <a:headEnd/>
            <a:tailEnd/>
          </a:ln>
        </p:spPr>
      </p:pic>
      <p:sp>
        <p:nvSpPr>
          <p:cNvPr id="39940" name="TextBox 3"/>
          <p:cNvSpPr txBox="1">
            <a:spLocks noChangeArrowheads="1"/>
          </p:cNvSpPr>
          <p:nvPr/>
        </p:nvSpPr>
        <p:spPr bwMode="auto">
          <a:xfrm>
            <a:off x="5029200" y="4114800"/>
            <a:ext cx="3657600" cy="830997"/>
          </a:xfrm>
          <a:prstGeom prst="rect">
            <a:avLst/>
          </a:prstGeom>
          <a:noFill/>
          <a:ln w="9525">
            <a:noFill/>
            <a:miter lim="800000"/>
            <a:headEnd/>
            <a:tailEnd/>
          </a:ln>
        </p:spPr>
        <p:txBody>
          <a:bodyPr>
            <a:spAutoFit/>
          </a:bodyPr>
          <a:lstStyle/>
          <a:p>
            <a:r>
              <a:rPr lang="en-US" sz="1600" dirty="0">
                <a:solidFill>
                  <a:schemeClr val="tx1"/>
                </a:solidFill>
                <a:latin typeface="+mn-lt"/>
              </a:rPr>
              <a:t>Simulated shadow of moonrise at northern minor lunar standstill-18.6 year cycle</a:t>
            </a:r>
          </a:p>
        </p:txBody>
      </p:sp>
      <p:sp>
        <p:nvSpPr>
          <p:cNvPr id="39941" name="TextBox 4"/>
          <p:cNvSpPr txBox="1">
            <a:spLocks noChangeArrowheads="1"/>
          </p:cNvSpPr>
          <p:nvPr/>
        </p:nvSpPr>
        <p:spPr bwMode="auto">
          <a:xfrm>
            <a:off x="1143000" y="4114800"/>
            <a:ext cx="2895600" cy="584775"/>
          </a:xfrm>
          <a:prstGeom prst="rect">
            <a:avLst/>
          </a:prstGeom>
          <a:noFill/>
          <a:ln w="9525">
            <a:noFill/>
            <a:miter lim="800000"/>
            <a:headEnd/>
            <a:tailEnd/>
          </a:ln>
        </p:spPr>
        <p:txBody>
          <a:bodyPr>
            <a:spAutoFit/>
          </a:bodyPr>
          <a:lstStyle/>
          <a:p>
            <a:r>
              <a:rPr lang="en-US" sz="1600" dirty="0" err="1">
                <a:solidFill>
                  <a:schemeClr val="tx1"/>
                </a:solidFill>
                <a:latin typeface="+mn-lt"/>
              </a:rPr>
              <a:t>Anasazi</a:t>
            </a:r>
            <a:r>
              <a:rPr lang="en-US" sz="1600" dirty="0">
                <a:solidFill>
                  <a:schemeClr val="tx1"/>
                </a:solidFill>
                <a:latin typeface="+mn-lt"/>
              </a:rPr>
              <a:t> ruins at Chaco Canyon</a:t>
            </a:r>
          </a:p>
        </p:txBody>
      </p:sp>
      <p:sp>
        <p:nvSpPr>
          <p:cNvPr id="39942" name="TextBox 5"/>
          <p:cNvSpPr txBox="1">
            <a:spLocks noChangeArrowheads="1"/>
          </p:cNvSpPr>
          <p:nvPr/>
        </p:nvSpPr>
        <p:spPr bwMode="auto">
          <a:xfrm>
            <a:off x="1600200" y="4953000"/>
            <a:ext cx="6019800" cy="1477328"/>
          </a:xfrm>
          <a:prstGeom prst="rect">
            <a:avLst/>
          </a:prstGeom>
          <a:noFill/>
          <a:ln w="9525">
            <a:noFill/>
            <a:miter lim="800000"/>
            <a:headEnd/>
            <a:tailEnd/>
          </a:ln>
        </p:spPr>
        <p:txBody>
          <a:bodyPr>
            <a:spAutoFit/>
          </a:bodyPr>
          <a:lstStyle/>
          <a:p>
            <a:r>
              <a:rPr lang="en-US" sz="1800" dirty="0">
                <a:solidFill>
                  <a:schemeClr val="tx1"/>
                </a:solidFill>
                <a:latin typeface="+mn-lt"/>
              </a:rPr>
              <a:t>Pueblo Indians recorded the 18.6 year lunar cycle of rising positions of the moon at major and minor standstills using slabs and spiral markings in stone at </a:t>
            </a:r>
            <a:r>
              <a:rPr lang="en-US" sz="1800" dirty="0" err="1">
                <a:solidFill>
                  <a:schemeClr val="tx1"/>
                </a:solidFill>
                <a:latin typeface="+mn-lt"/>
              </a:rPr>
              <a:t>Fajada</a:t>
            </a:r>
            <a:r>
              <a:rPr lang="en-US" sz="1800" dirty="0">
                <a:solidFill>
                  <a:schemeClr val="tx1"/>
                </a:solidFill>
                <a:latin typeface="+mn-lt"/>
              </a:rPr>
              <a:t> Butte</a:t>
            </a:r>
          </a:p>
          <a:p>
            <a:r>
              <a:rPr lang="en-US" sz="1800" dirty="0">
                <a:solidFill>
                  <a:schemeClr val="tx1"/>
                </a:solidFill>
                <a:latin typeface="+mn-lt"/>
              </a:rPr>
              <a:t>http://www.solsticeproject.org/lunarmark.htm</a:t>
            </a:r>
          </a:p>
        </p:txBody>
      </p:sp>
    </p:spTree>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Rel Size 2"/>
          <p:cNvPicPr>
            <a:picLocks noChangeAspect="1" noChangeArrowheads="1"/>
          </p:cNvPicPr>
          <p:nvPr/>
        </p:nvPicPr>
        <p:blipFill>
          <a:blip r:embed="rId2" cstate="print"/>
          <a:srcRect/>
          <a:stretch>
            <a:fillRect/>
          </a:stretch>
        </p:blipFill>
        <p:spPr bwMode="auto">
          <a:xfrm>
            <a:off x="0" y="1295400"/>
            <a:ext cx="9144000" cy="5562600"/>
          </a:xfrm>
          <a:prstGeom prst="rect">
            <a:avLst/>
          </a:prstGeom>
          <a:noFill/>
          <a:ln w="9525">
            <a:noFill/>
            <a:miter lim="800000"/>
            <a:headEnd/>
            <a:tailEnd/>
          </a:ln>
        </p:spPr>
      </p:pic>
      <p:sp>
        <p:nvSpPr>
          <p:cNvPr id="3" name="Title 2"/>
          <p:cNvSpPr>
            <a:spLocks noGrp="1"/>
          </p:cNvSpPr>
          <p:nvPr>
            <p:ph type="title"/>
          </p:nvPr>
        </p:nvSpPr>
        <p:spPr>
          <a:xfrm>
            <a:off x="457200" y="0"/>
            <a:ext cx="8229600" cy="1139825"/>
          </a:xfrm>
        </p:spPr>
        <p:txBody>
          <a:bodyPr/>
          <a:lstStyle/>
          <a:p>
            <a:r>
              <a:rPr lang="en-US" sz="3200" b="1" dirty="0" smtClean="0">
                <a:solidFill>
                  <a:schemeClr val="tx1"/>
                </a:solidFill>
              </a:rPr>
              <a:t>Now the Gas Giants </a:t>
            </a:r>
            <a:r>
              <a:rPr lang="en-US" sz="3200" b="1" dirty="0" err="1" smtClean="0">
                <a:solidFill>
                  <a:schemeClr val="tx1"/>
                </a:solidFill>
              </a:rPr>
              <a:t>vs</a:t>
            </a:r>
            <a:r>
              <a:rPr lang="en-US" sz="3200" b="1" dirty="0" smtClean="0">
                <a:solidFill>
                  <a:schemeClr val="tx1"/>
                </a:solidFill>
              </a:rPr>
              <a:t> Rocky Planets</a:t>
            </a:r>
            <a:endParaRPr lang="en-US" sz="3200" b="1" dirty="0">
              <a:solidFill>
                <a:schemeClr val="tx1"/>
              </a:solidFill>
            </a:endParaRPr>
          </a:p>
        </p:txBody>
      </p:sp>
    </p:spTree>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Rel Size 3"/>
          <p:cNvPicPr>
            <a:picLocks noChangeAspect="1" noChangeArrowheads="1"/>
          </p:cNvPicPr>
          <p:nvPr/>
        </p:nvPicPr>
        <p:blipFill>
          <a:blip r:embed="rId2" cstate="print"/>
          <a:srcRect/>
          <a:stretch>
            <a:fillRect/>
          </a:stretch>
        </p:blipFill>
        <p:spPr bwMode="auto">
          <a:xfrm>
            <a:off x="0" y="1447801"/>
            <a:ext cx="9144000" cy="5410200"/>
          </a:xfrm>
          <a:prstGeom prst="rect">
            <a:avLst/>
          </a:prstGeom>
          <a:noFill/>
          <a:ln w="9525">
            <a:noFill/>
            <a:miter lim="800000"/>
            <a:headEnd/>
            <a:tailEnd/>
          </a:ln>
        </p:spPr>
      </p:pic>
      <p:sp>
        <p:nvSpPr>
          <p:cNvPr id="3" name="Title 2"/>
          <p:cNvSpPr>
            <a:spLocks noGrp="1"/>
          </p:cNvSpPr>
          <p:nvPr>
            <p:ph type="title"/>
          </p:nvPr>
        </p:nvSpPr>
        <p:spPr>
          <a:xfrm>
            <a:off x="457200" y="1"/>
            <a:ext cx="8229600" cy="990600"/>
          </a:xfrm>
        </p:spPr>
        <p:txBody>
          <a:bodyPr/>
          <a:lstStyle/>
          <a:p>
            <a:r>
              <a:rPr lang="en-US" sz="3200" b="1" dirty="0" smtClean="0">
                <a:solidFill>
                  <a:schemeClr val="tx1"/>
                </a:solidFill>
                <a:effectLst/>
              </a:rPr>
              <a:t>Now the Sun versus our Planets</a:t>
            </a:r>
            <a:endParaRPr lang="en-US" sz="3200" b="1" dirty="0">
              <a:solidFill>
                <a:schemeClr val="tx1"/>
              </a:solidFill>
              <a:effectLst/>
            </a:endParaRPr>
          </a:p>
        </p:txBody>
      </p:sp>
    </p:spTree>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Rel Size 5"/>
          <p:cNvPicPr>
            <a:picLocks noChangeAspect="1" noChangeArrowheads="1"/>
          </p:cNvPicPr>
          <p:nvPr/>
        </p:nvPicPr>
        <p:blipFill>
          <a:blip r:embed="rId2" cstate="print"/>
          <a:srcRect/>
          <a:stretch>
            <a:fillRect/>
          </a:stretch>
        </p:blipFill>
        <p:spPr bwMode="auto">
          <a:xfrm>
            <a:off x="0" y="783917"/>
            <a:ext cx="9144000" cy="6074084"/>
          </a:xfrm>
          <a:prstGeom prst="rect">
            <a:avLst/>
          </a:prstGeom>
          <a:noFill/>
          <a:ln w="9525">
            <a:noFill/>
            <a:miter lim="800000"/>
            <a:headEnd/>
            <a:tailEnd/>
          </a:ln>
        </p:spPr>
      </p:pic>
      <p:sp>
        <p:nvSpPr>
          <p:cNvPr id="135173" name="Text Box 5"/>
          <p:cNvSpPr txBox="1">
            <a:spLocks noChangeArrowheads="1"/>
          </p:cNvSpPr>
          <p:nvPr/>
        </p:nvSpPr>
        <p:spPr bwMode="auto">
          <a:xfrm>
            <a:off x="1143000" y="5943600"/>
            <a:ext cx="7086600" cy="396875"/>
          </a:xfrm>
          <a:prstGeom prst="rect">
            <a:avLst/>
          </a:prstGeom>
          <a:noFill/>
          <a:ln w="9525">
            <a:noFill/>
            <a:miter lim="800000"/>
            <a:headEnd/>
            <a:tailEnd/>
          </a:ln>
          <a:effectLst/>
        </p:spPr>
        <p:txBody>
          <a:bodyPr>
            <a:spAutoFit/>
          </a:bodyPr>
          <a:lstStyle/>
          <a:p>
            <a:pPr>
              <a:spcBef>
                <a:spcPct val="50000"/>
              </a:spcBef>
              <a:defRPr/>
            </a:pPr>
            <a:endParaRPr lang="en-US">
              <a:effectLst>
                <a:outerShdw blurRad="38100" dist="38100" dir="2700000" algn="tl">
                  <a:srgbClr val="FFFFFF"/>
                </a:outerShdw>
              </a:effectLst>
            </a:endParaRPr>
          </a:p>
        </p:txBody>
      </p:sp>
      <p:sp>
        <p:nvSpPr>
          <p:cNvPr id="135174" name="Text Box 6"/>
          <p:cNvSpPr txBox="1">
            <a:spLocks noChangeArrowheads="1"/>
          </p:cNvSpPr>
          <p:nvPr/>
        </p:nvSpPr>
        <p:spPr bwMode="auto">
          <a:xfrm>
            <a:off x="381000" y="685800"/>
            <a:ext cx="8534400" cy="400110"/>
          </a:xfrm>
          <a:prstGeom prst="rect">
            <a:avLst/>
          </a:prstGeom>
          <a:noFill/>
          <a:ln w="9525">
            <a:noFill/>
            <a:miter lim="800000"/>
            <a:headEnd/>
            <a:tailEnd/>
          </a:ln>
          <a:effectLst/>
        </p:spPr>
        <p:txBody>
          <a:bodyPr wrap="square">
            <a:spAutoFit/>
          </a:bodyPr>
          <a:lstStyle/>
          <a:p>
            <a:pPr>
              <a:spcBef>
                <a:spcPct val="50000"/>
              </a:spcBef>
              <a:defRPr/>
            </a:pPr>
            <a:r>
              <a:rPr lang="en-US" dirty="0" err="1">
                <a:solidFill>
                  <a:schemeClr val="tx1"/>
                </a:solidFill>
                <a:effectLst>
                  <a:outerShdw blurRad="38100" dist="38100" dir="2700000" algn="tl">
                    <a:srgbClr val="FFFFFF"/>
                  </a:outerShdw>
                </a:effectLst>
                <a:latin typeface="+mn-lt"/>
              </a:rPr>
              <a:t>Antares</a:t>
            </a:r>
            <a:r>
              <a:rPr lang="en-US" dirty="0">
                <a:solidFill>
                  <a:schemeClr val="tx1"/>
                </a:solidFill>
                <a:effectLst>
                  <a:outerShdw blurRad="38100" dist="38100" dir="2700000" algn="tl">
                    <a:srgbClr val="FFFFFF"/>
                  </a:outerShdw>
                </a:effectLst>
                <a:latin typeface="+mn-lt"/>
              </a:rPr>
              <a:t> is </a:t>
            </a:r>
            <a:r>
              <a:rPr lang="en-US" dirty="0" smtClean="0">
                <a:solidFill>
                  <a:schemeClr val="tx1"/>
                </a:solidFill>
                <a:effectLst>
                  <a:outerShdw blurRad="38100" dist="38100" dir="2700000" algn="tl">
                    <a:srgbClr val="FFFFFF"/>
                  </a:outerShdw>
                </a:effectLst>
                <a:latin typeface="+mn-lt"/>
              </a:rPr>
              <a:t>550 </a:t>
            </a:r>
            <a:r>
              <a:rPr lang="en-US" dirty="0">
                <a:solidFill>
                  <a:schemeClr val="tx1"/>
                </a:solidFill>
                <a:effectLst>
                  <a:outerShdw blurRad="38100" dist="38100" dir="2700000" algn="tl">
                    <a:srgbClr val="FFFFFF"/>
                  </a:outerShdw>
                </a:effectLst>
                <a:latin typeface="+mn-lt"/>
              </a:rPr>
              <a:t>light years away.  15</a:t>
            </a:r>
            <a:r>
              <a:rPr lang="en-US" baseline="30000" dirty="0">
                <a:solidFill>
                  <a:schemeClr val="tx1"/>
                </a:solidFill>
                <a:effectLst>
                  <a:outerShdw blurRad="38100" dist="38100" dir="2700000" algn="tl">
                    <a:srgbClr val="FFFFFF"/>
                  </a:outerShdw>
                </a:effectLst>
                <a:latin typeface="+mn-lt"/>
              </a:rPr>
              <a:t>th</a:t>
            </a:r>
            <a:r>
              <a:rPr lang="en-US" dirty="0">
                <a:solidFill>
                  <a:schemeClr val="tx1"/>
                </a:solidFill>
                <a:effectLst>
                  <a:outerShdw blurRad="38100" dist="38100" dir="2700000" algn="tl">
                    <a:srgbClr val="FFFFFF"/>
                  </a:outerShdw>
                </a:effectLst>
                <a:latin typeface="+mn-lt"/>
              </a:rPr>
              <a:t> brightest star in the sky.</a:t>
            </a:r>
          </a:p>
        </p:txBody>
      </p:sp>
      <p:sp>
        <p:nvSpPr>
          <p:cNvPr id="5" name="Title 4"/>
          <p:cNvSpPr>
            <a:spLocks noGrp="1"/>
          </p:cNvSpPr>
          <p:nvPr>
            <p:ph type="title"/>
          </p:nvPr>
        </p:nvSpPr>
        <p:spPr>
          <a:xfrm>
            <a:off x="457200" y="1"/>
            <a:ext cx="8229600" cy="838200"/>
          </a:xfrm>
        </p:spPr>
        <p:txBody>
          <a:bodyPr/>
          <a:lstStyle/>
          <a:p>
            <a:r>
              <a:rPr lang="en-US" sz="3200" b="1" dirty="0" smtClean="0">
                <a:solidFill>
                  <a:schemeClr val="tx1"/>
                </a:solidFill>
                <a:effectLst/>
              </a:rPr>
              <a:t>Now our Sun versus other stars</a:t>
            </a:r>
            <a:endParaRPr lang="en-US" sz="3200" b="1" dirty="0">
              <a:solidFill>
                <a:schemeClr val="tx1"/>
              </a:solidFill>
              <a:effectLst/>
            </a:endParaRPr>
          </a:p>
        </p:txBody>
      </p:sp>
    </p:spTree>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red_giant_antares_arcturus_591-300x300.png"/>
          <p:cNvPicPr>
            <a:picLocks noChangeAspect="1"/>
          </p:cNvPicPr>
          <p:nvPr/>
        </p:nvPicPr>
        <p:blipFill>
          <a:blip r:embed="rId2" cstate="print"/>
          <a:stretch>
            <a:fillRect/>
          </a:stretch>
        </p:blipFill>
        <p:spPr>
          <a:xfrm>
            <a:off x="2667000" y="228600"/>
            <a:ext cx="6324600" cy="6324600"/>
          </a:xfrm>
          <a:prstGeom prst="rect">
            <a:avLst/>
          </a:prstGeom>
        </p:spPr>
      </p:pic>
      <p:sp>
        <p:nvSpPr>
          <p:cNvPr id="3" name="TextBox 2"/>
          <p:cNvSpPr txBox="1"/>
          <p:nvPr/>
        </p:nvSpPr>
        <p:spPr>
          <a:xfrm>
            <a:off x="0" y="2895600"/>
            <a:ext cx="2590800" cy="2862322"/>
          </a:xfrm>
          <a:prstGeom prst="rect">
            <a:avLst/>
          </a:prstGeom>
          <a:noFill/>
        </p:spPr>
        <p:txBody>
          <a:bodyPr wrap="square" rtlCol="0">
            <a:spAutoFit/>
          </a:bodyPr>
          <a:lstStyle/>
          <a:p>
            <a:r>
              <a:rPr lang="en-US" dirty="0" err="1" smtClean="0">
                <a:solidFill>
                  <a:schemeClr val="tx1"/>
                </a:solidFill>
                <a:latin typeface="+mn-lt"/>
              </a:rPr>
              <a:t>Antares</a:t>
            </a:r>
            <a:r>
              <a:rPr lang="en-US" dirty="0" smtClean="0">
                <a:solidFill>
                  <a:schemeClr val="tx1"/>
                </a:solidFill>
                <a:latin typeface="+mn-lt"/>
              </a:rPr>
              <a:t>, brightest Star in Scorpio, puts out 60,000 times the energy of our sun.  </a:t>
            </a:r>
            <a:r>
              <a:rPr lang="en-US" dirty="0" err="1" smtClean="0">
                <a:solidFill>
                  <a:schemeClr val="tx1"/>
                </a:solidFill>
                <a:latin typeface="+mn-lt"/>
              </a:rPr>
              <a:t>Antares</a:t>
            </a:r>
            <a:r>
              <a:rPr lang="en-US" dirty="0" smtClean="0">
                <a:solidFill>
                  <a:schemeClr val="tx1"/>
                </a:solidFill>
                <a:latin typeface="+mn-lt"/>
              </a:rPr>
              <a:t> is 17 more massive  with a radius 883 times greater than our sun </a:t>
            </a:r>
            <a:endParaRPr lang="en-US" dirty="0">
              <a:solidFill>
                <a:schemeClr val="tx1"/>
              </a:solidFill>
              <a:latin typeface="+mn-lt"/>
            </a:endParaRPr>
          </a:p>
        </p:txBody>
      </p:sp>
      <p:sp>
        <p:nvSpPr>
          <p:cNvPr id="4" name="TextBox 3"/>
          <p:cNvSpPr txBox="1"/>
          <p:nvPr/>
        </p:nvSpPr>
        <p:spPr>
          <a:xfrm>
            <a:off x="0" y="228600"/>
            <a:ext cx="2362200" cy="2246769"/>
          </a:xfrm>
          <a:prstGeom prst="rect">
            <a:avLst/>
          </a:prstGeom>
          <a:noFill/>
        </p:spPr>
        <p:txBody>
          <a:bodyPr wrap="square" rtlCol="0">
            <a:spAutoFit/>
          </a:bodyPr>
          <a:lstStyle/>
          <a:p>
            <a:r>
              <a:rPr lang="en-US" sz="2800" dirty="0" smtClean="0">
                <a:solidFill>
                  <a:schemeClr val="tx1"/>
                </a:solidFill>
                <a:latin typeface="+mn-lt"/>
              </a:rPr>
              <a:t>How Big is </a:t>
            </a:r>
            <a:r>
              <a:rPr lang="en-US" sz="2800" dirty="0" err="1" smtClean="0">
                <a:solidFill>
                  <a:schemeClr val="tx1"/>
                </a:solidFill>
                <a:latin typeface="+mn-lt"/>
              </a:rPr>
              <a:t>Antares</a:t>
            </a:r>
            <a:r>
              <a:rPr lang="en-US" sz="2800" dirty="0" smtClean="0">
                <a:solidFill>
                  <a:schemeClr val="tx1"/>
                </a:solidFill>
                <a:latin typeface="+mn-lt"/>
              </a:rPr>
              <a:t>  versus our Solar System?</a:t>
            </a:r>
            <a:endParaRPr lang="en-US" sz="2800" dirty="0">
              <a:solidFill>
                <a:schemeClr val="tx1"/>
              </a:solidFill>
              <a:latin typeface="+mn-lt"/>
            </a:endParaRPr>
          </a:p>
        </p:txBody>
      </p:sp>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4" descr="Jupiter"/>
          <p:cNvPicPr>
            <a:picLocks noChangeAspect="1" noChangeArrowheads="1"/>
          </p:cNvPicPr>
          <p:nvPr/>
        </p:nvPicPr>
        <p:blipFill>
          <a:blip r:embed="rId2" cstate="print"/>
          <a:srcRect/>
          <a:stretch>
            <a:fillRect/>
          </a:stretch>
        </p:blipFill>
        <p:spPr bwMode="auto">
          <a:xfrm>
            <a:off x="2362200" y="3175"/>
            <a:ext cx="6781800" cy="6781800"/>
          </a:xfrm>
          <a:prstGeom prst="rect">
            <a:avLst/>
          </a:prstGeom>
          <a:noFill/>
          <a:ln w="9525">
            <a:noFill/>
            <a:miter lim="800000"/>
            <a:headEnd/>
            <a:tailEnd/>
          </a:ln>
        </p:spPr>
      </p:pic>
      <p:sp>
        <p:nvSpPr>
          <p:cNvPr id="24579" name="Text Box 5"/>
          <p:cNvSpPr txBox="1">
            <a:spLocks noChangeArrowheads="1"/>
          </p:cNvSpPr>
          <p:nvPr/>
        </p:nvSpPr>
        <p:spPr bwMode="auto">
          <a:xfrm>
            <a:off x="0" y="838200"/>
            <a:ext cx="2438400" cy="4401205"/>
          </a:xfrm>
          <a:prstGeom prst="rect">
            <a:avLst/>
          </a:prstGeom>
          <a:noFill/>
          <a:ln w="9525">
            <a:noFill/>
            <a:miter lim="800000"/>
            <a:headEnd/>
            <a:tailEnd/>
          </a:ln>
        </p:spPr>
        <p:txBody>
          <a:bodyPr>
            <a:spAutoFit/>
          </a:bodyPr>
          <a:lstStyle/>
          <a:p>
            <a:pPr>
              <a:spcBef>
                <a:spcPct val="50000"/>
              </a:spcBef>
            </a:pPr>
            <a:r>
              <a:rPr lang="en-US" dirty="0">
                <a:solidFill>
                  <a:schemeClr val="tx1"/>
                </a:solidFill>
                <a:latin typeface="+mn-lt"/>
              </a:rPr>
              <a:t>Our fifth and largest planet Jupiter has 2 ½ times the mass of all planets combined and is 318 times Earth’s mass.  Jupiter rotates in ten hours and orbits the sun in 11.86 years 5.2 times further from the sun than Earth.</a:t>
            </a:r>
          </a:p>
        </p:txBody>
      </p:sp>
    </p:spTree>
  </p:cSld>
  <p:clrMapOvr>
    <a:masterClrMapping/>
  </p:clrMapOvr>
  <p:transition advClick="0" advTm="5000"/>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Lucida Calligraphy"/>
        <a:ea typeface=""/>
        <a:cs typeface=""/>
      </a:majorFont>
      <a:minorFont>
        <a:latin typeface="Lucida Calligraph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outerShdw blurRad="38100" dist="38100" dir="2700000" algn="tl">
                <a:srgbClr val="000000">
                  <a:alpha val="43137"/>
                </a:srgbClr>
              </a:outerShdw>
            </a:effectLst>
            <a:latin typeface="Lucida Calligraphy" pitchFamily="66"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5351</TotalTime>
  <Words>1526</Words>
  <Application>Microsoft Office PowerPoint</Application>
  <PresentationFormat>On-screen Show (4:3)</PresentationFormat>
  <Paragraphs>125</Paragraphs>
  <Slides>43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Lucida Calligraphy</vt:lpstr>
      <vt:lpstr>Wingdings</vt:lpstr>
      <vt:lpstr>Custom Design</vt:lpstr>
      <vt:lpstr>Orbit</vt:lpstr>
      <vt:lpstr>PowerPoint Presentation</vt:lpstr>
      <vt:lpstr>PowerPoint Presentation</vt:lpstr>
      <vt:lpstr>Our Solar System</vt:lpstr>
      <vt:lpstr>Let us look at relative sizes of planets Rocky or Terrestrial Planets</vt:lpstr>
      <vt:lpstr>Now the Gas Giants vs Rocky Planets</vt:lpstr>
      <vt:lpstr>Now the Sun versus our Planets</vt:lpstr>
      <vt:lpstr>Now our Sun versus other stars</vt:lpstr>
      <vt:lpstr>PowerPoint Presentation</vt:lpstr>
      <vt:lpstr>PowerPoint Presentation</vt:lpstr>
      <vt:lpstr>Jupiter’s ammonia sulphur compound clouds look like a beautiful painting</vt:lpstr>
      <vt:lpstr>Juno Spacecraft Closeups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Space Engineering Consulting,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Heavens declare the glory of God;  the skies proclaim the work of His hands</dc:title>
  <dc:creator>Frank Buzzard</dc:creator>
  <cp:lastModifiedBy>Frank T Buzzard</cp:lastModifiedBy>
  <cp:revision>145</cp:revision>
  <dcterms:created xsi:type="dcterms:W3CDTF">2005-10-02T21:05:34Z</dcterms:created>
  <dcterms:modified xsi:type="dcterms:W3CDTF">2019-11-05T15:56:48Z</dcterms:modified>
</cp:coreProperties>
</file>