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4" r:id="rId10"/>
    <p:sldId id="265" r:id="rId11"/>
    <p:sldId id="266" r:id="rId12"/>
    <p:sldId id="272" r:id="rId13"/>
    <p:sldId id="263" r:id="rId14"/>
    <p:sldId id="274" r:id="rId15"/>
    <p:sldId id="269" r:id="rId16"/>
    <p:sldId id="268" r:id="rId17"/>
    <p:sldId id="267" r:id="rId18"/>
    <p:sldId id="273" r:id="rId19"/>
    <p:sldId id="275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2FEA3B-2CC7-4472-AC3F-2F647F8253D6}" v="40" dt="2023-08-01T17:58:50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451234356574994E-2"/>
          <c:y val="0.1256038947100869"/>
          <c:w val="0.81758019019573314"/>
          <c:h val="0.710453887976525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1"/>
                <c:pt idx="0">
                  <c:v>Cost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#,##0">
                  <c:v>75000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2-47B0-88B0-EA1491390D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1"/>
                <c:pt idx="0">
                  <c:v>Cost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#,##0">
                  <c:v>32000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92-47B0-88B0-EA1491390DC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1"/>
                <c:pt idx="0">
                  <c:v>Cost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 formatCode="#,##0">
                  <c:v>35000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92-47B0-88B0-EA1491390D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83526191"/>
        <c:axId val="1483526671"/>
        <c:axId val="0"/>
      </c:bar3DChart>
      <c:catAx>
        <c:axId val="1483526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3526671"/>
        <c:crosses val="autoZero"/>
        <c:auto val="1"/>
        <c:lblAlgn val="ctr"/>
        <c:lblOffset val="100"/>
        <c:noMultiLvlLbl val="0"/>
      </c:catAx>
      <c:valAx>
        <c:axId val="1483526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352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B3E0E-5E11-902F-AE83-AE0F121CA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2B5BD-3221-0DE1-9B64-ADEC41CAF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994AA-7B06-C8D4-D0FF-DA9FAE40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E9771-8582-A8D5-3F4E-17571C13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DDB49-70EC-5C79-A4E0-DE649244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8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86FAF-662A-3147-9A34-DFCFB784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0CCFE-F2D1-5900-D848-5C0DFA8DE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A270D-0F95-FC17-2902-A2FDE927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D8895-8749-C6B7-72E7-F4C68635B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83337-9BAD-1211-1BFD-1557B6C17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4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495BCA-B8A4-8E7F-686D-29FEFE1BB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C60957-7232-ED1D-E286-9B6339448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3ABF0-4569-9A3F-1B69-55B50EFC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AF8CD-3A64-9BB9-2630-24CD9EAD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0BD15-F702-750E-09C8-BA04E6D0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7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FF6A4-036B-CE5B-1F73-8BEA34665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B28A7-ACB0-D1A8-7112-E07FDEE1D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D5F79-80BE-268A-8E49-48FD70AA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424BE-19F9-55B7-509A-10C8EC81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5F4EB-311C-2178-D85E-F72ED2F2F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7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BAEF5-2702-004C-02D8-7D14CD20F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6F649-C84D-9A36-4C8B-1BE9525C6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B49A5-8BA7-B4B6-D324-F62037A8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D7B54-4A18-F4AE-9817-D9144146D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8DEC6-D0BE-8F81-A3D0-E7B35281C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9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7360-0FA1-6D76-C1C6-8ECC5AFA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AE865-6804-A6F1-D17A-83EC4B2E7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823D54-DA80-41E9-C1A3-DA5ADC815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BB3068-CD24-8AB2-94D5-D1BA8A02E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B48FF-425B-215A-93B9-104A21FB1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DBB07-821B-96C0-6932-5006E4FC7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1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45C45-8D49-F669-BDF9-1E5FFD31C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B60EC-D700-804D-F5E0-1075BD52B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00176-E98A-170D-1D92-EDAC89E96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2DF3F-86CD-1FDD-F6B7-63FA3119B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1F254-B35E-D2B6-C4A9-D2FDC0D44C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90189C-6718-7D5F-AD78-CA3FB8EE2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6D6EE2-EF8C-FD5F-AE10-FFADEFB7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B2103-2AFB-4869-B158-253CDCDED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5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0CA7D-AFCC-3B76-8030-10F38F6D2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DD2A5B-43F5-8609-162A-896A8E1B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697E08-66D0-9206-7D87-AF04B9AF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CFC0E-5815-2C5D-5C34-B14AA45E5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73C2DC-2455-A925-104E-2853636C0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4128D5-E87C-C2F2-6212-369F97768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53614-E2CB-0797-E591-237FD7C1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7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25355-A7AD-E152-D08D-096FD8893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80A30-B995-537E-7C2C-CFCFD00A6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93097-3191-9DC0-4DBE-54A3BFAC5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8DEE7-414A-1DE5-636B-72B5C4218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CEA09-6144-DD47-C35D-04CE3B78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FF03-AB42-2A50-D8F9-A3E54C7C8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4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A1696-B9C6-95A5-F10B-FE3868227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409207-F564-200B-22FB-639A407E5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12F74-F8E0-144F-4CAE-8C0D015A0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E91F5-5EF0-C7A5-7598-0B4CE595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87FC6-3049-A299-5855-D7AA00DF6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BAC0E-5704-AC0A-4FEE-D5390320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8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E6446B-CD02-6CC2-FD40-AF5BC00AF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62534-4C5D-86BA-D2BF-4C01A4919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C6C71-860C-2357-C3DC-03FF1835B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78C5F-FDAE-40AC-9B21-272E70E73B6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BBF78-88D7-35C3-D1CF-BD5D81DED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A5A92-3B19-5C0E-F7B5-97D954EB3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0FA4-C9CD-4C6E-B522-4A42D922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3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13D9A-C21B-F4BE-CCB1-C2836F69D1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89709"/>
            <a:ext cx="9144000" cy="2161309"/>
          </a:xfrm>
        </p:spPr>
        <p:txBody>
          <a:bodyPr>
            <a:normAutofit fontScale="90000"/>
          </a:bodyPr>
          <a:lstStyle/>
          <a:p>
            <a:r>
              <a:rPr lang="en-US" dirty="0"/>
              <a:t>Hillcrest No4 Condominium Association meeting 8-8-2023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DD64FA-4ACD-E2E0-4641-27DD8BE5B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951018"/>
            <a:ext cx="9324109" cy="351905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Agenda </a:t>
            </a:r>
          </a:p>
          <a:p>
            <a:endParaRPr lang="en-US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 of Electrical Inspection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Steps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Storage Areas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Extra dumping ground?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Do YOUR Part to maintain Building and Grounds/Garbage Room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Parking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Insurance Costs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Coverages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Accounting-Building Renovation Project Reconciliation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Landscaping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Breakdown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34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2EF56F7-0D02-0B08-FE7B-06A8B5418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645372"/>
          </a:xfrm>
        </p:spPr>
        <p:txBody>
          <a:bodyPr>
            <a:normAutofit/>
          </a:bodyPr>
          <a:lstStyle/>
          <a:p>
            <a:r>
              <a:rPr lang="en-US" dirty="0"/>
              <a:t>South coast winning Bid</a:t>
            </a:r>
            <a:br>
              <a:rPr lang="en-US" dirty="0"/>
            </a:b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8370ED3-DC3D-7805-BA23-7CE60DD851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bid price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75FB91F-2911-4F0A-A177-E2CB53CF1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92581"/>
            <a:ext cx="5157787" cy="319708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Winning bid based on negotiation</a:t>
            </a:r>
          </a:p>
          <a:p>
            <a:endParaRPr lang="en-US" dirty="0"/>
          </a:p>
          <a:p>
            <a:r>
              <a:rPr lang="en-US" dirty="0"/>
              <a:t>$391,212.71</a:t>
            </a:r>
          </a:p>
          <a:p>
            <a:endParaRPr lang="en-US" dirty="0"/>
          </a:p>
          <a:p>
            <a:r>
              <a:rPr lang="en-US" dirty="0"/>
              <a:t>Negotiated spot repairs vs. total replacement of building elements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132C320-ED06-3BBE-B987-DFB75205B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Final Bid price-Not including Engineering cost.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50BDD87-0A25-39F2-A7A7-699EA46E4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92581"/>
            <a:ext cx="5183188" cy="319708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$280,973.00</a:t>
            </a:r>
          </a:p>
          <a:p>
            <a:r>
              <a:rPr lang="en-US" dirty="0"/>
              <a:t>Eliminated/negotiated-</a:t>
            </a:r>
          </a:p>
          <a:p>
            <a:pPr lvl="1"/>
            <a:r>
              <a:rPr lang="en-US" dirty="0"/>
              <a:t>Eliminated replacing clam shells</a:t>
            </a:r>
          </a:p>
          <a:p>
            <a:pPr lvl="1"/>
            <a:r>
              <a:rPr lang="en-US" dirty="0"/>
              <a:t>Complete replacement of Balcony railings</a:t>
            </a:r>
          </a:p>
          <a:p>
            <a:pPr lvl="1"/>
            <a:r>
              <a:rPr lang="en-US" dirty="0"/>
              <a:t>Complete replacement of staircase railings</a:t>
            </a:r>
          </a:p>
          <a:p>
            <a:pPr lvl="1"/>
            <a:r>
              <a:rPr lang="en-US" dirty="0"/>
              <a:t>Complete replacement of </a:t>
            </a:r>
            <a:r>
              <a:rPr lang="en-US" dirty="0" err="1"/>
              <a:t>balisters</a:t>
            </a:r>
            <a:r>
              <a:rPr lang="en-US" dirty="0"/>
              <a:t> and </a:t>
            </a:r>
            <a:r>
              <a:rPr lang="en-US" dirty="0" err="1"/>
              <a:t>balistrades</a:t>
            </a:r>
            <a:endParaRPr lang="en-US" dirty="0"/>
          </a:p>
          <a:p>
            <a:pPr lvl="1"/>
            <a:r>
              <a:rPr lang="en-US" dirty="0"/>
              <a:t>And more</a:t>
            </a:r>
          </a:p>
        </p:txBody>
      </p:sp>
    </p:spTree>
    <p:extLst>
      <p:ext uri="{BB962C8B-B14F-4D97-AF65-F5344CB8AC3E}">
        <p14:creationId xmlns:p14="http://schemas.microsoft.com/office/powerpoint/2010/main" val="424317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A2289F-ADBA-D39C-7723-C5D67A2A3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Project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4470F0-545C-BDF5-67DF-44C964734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Mobilization, Permits and Shoring</a:t>
            </a:r>
          </a:p>
          <a:p>
            <a:r>
              <a:rPr lang="en-US" dirty="0"/>
              <a:t>Exterior envelope</a:t>
            </a:r>
          </a:p>
          <a:p>
            <a:pPr lvl="1"/>
            <a:r>
              <a:rPr lang="en-US" dirty="0"/>
              <a:t>Walls, Roof, Balconies, Electric</a:t>
            </a:r>
          </a:p>
          <a:p>
            <a:r>
              <a:rPr lang="en-US" dirty="0"/>
              <a:t>Storm Shutters</a:t>
            </a:r>
          </a:p>
          <a:p>
            <a:pPr lvl="1"/>
            <a:r>
              <a:rPr lang="en-US" dirty="0"/>
              <a:t>Bahama Shutters (roll downs)</a:t>
            </a:r>
          </a:p>
          <a:p>
            <a:pPr lvl="1"/>
            <a:r>
              <a:rPr lang="en-US" dirty="0"/>
              <a:t>Clam shell (window shutters)</a:t>
            </a:r>
          </a:p>
          <a:p>
            <a:pPr lvl="1"/>
            <a:endParaRPr lang="en-US" dirty="0"/>
          </a:p>
          <a:p>
            <a:r>
              <a:rPr lang="en-US" dirty="0"/>
              <a:t>Balconies, Staircases, Railings, </a:t>
            </a:r>
            <a:r>
              <a:rPr lang="en-US" dirty="0" err="1"/>
              <a:t>Balisters</a:t>
            </a:r>
            <a:r>
              <a:rPr lang="en-US" dirty="0"/>
              <a:t>, and </a:t>
            </a:r>
            <a:r>
              <a:rPr lang="en-US" dirty="0" err="1"/>
              <a:t>Balistrades</a:t>
            </a:r>
            <a:endParaRPr lang="en-US" dirty="0"/>
          </a:p>
          <a:p>
            <a:pPr lvl="1"/>
            <a:r>
              <a:rPr lang="en-US" dirty="0"/>
              <a:t>Replace Balcony railings, staircase railings, </a:t>
            </a:r>
            <a:r>
              <a:rPr lang="en-US" dirty="0" err="1"/>
              <a:t>Balisters</a:t>
            </a:r>
            <a:r>
              <a:rPr lang="en-US" dirty="0"/>
              <a:t>, </a:t>
            </a:r>
            <a:r>
              <a:rPr lang="en-US" dirty="0" err="1"/>
              <a:t>Balistrades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096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A2289F-ADBA-D39C-7723-C5D67A2A3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Project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4470F0-545C-BDF5-67DF-44C964734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Engineering Cost</a:t>
            </a:r>
          </a:p>
          <a:p>
            <a:r>
              <a:rPr lang="en-US" dirty="0"/>
              <a:t>Mobilization, Permits and Shoring</a:t>
            </a:r>
          </a:p>
          <a:p>
            <a:r>
              <a:rPr lang="en-US" dirty="0"/>
              <a:t>Exterior envelope</a:t>
            </a:r>
          </a:p>
          <a:p>
            <a:pPr lvl="1"/>
            <a:r>
              <a:rPr lang="en-US" dirty="0"/>
              <a:t>Walls, Roof, Balconies, Electric</a:t>
            </a:r>
          </a:p>
          <a:p>
            <a:r>
              <a:rPr lang="en-US" dirty="0"/>
              <a:t>Storm Shutters</a:t>
            </a:r>
          </a:p>
          <a:p>
            <a:pPr lvl="1"/>
            <a:r>
              <a:rPr lang="en-US" dirty="0"/>
              <a:t>Bahama Shutters (roll downs)</a:t>
            </a:r>
          </a:p>
          <a:p>
            <a:pPr lvl="1"/>
            <a:r>
              <a:rPr lang="en-US" dirty="0"/>
              <a:t>Clam shell (window shutters)</a:t>
            </a:r>
          </a:p>
          <a:p>
            <a:pPr lvl="1"/>
            <a:endParaRPr lang="en-US" dirty="0"/>
          </a:p>
          <a:p>
            <a:r>
              <a:rPr lang="en-US" dirty="0"/>
              <a:t>Balconies, Staircases, Railings, </a:t>
            </a:r>
            <a:r>
              <a:rPr lang="en-US" dirty="0" err="1"/>
              <a:t>Balisters</a:t>
            </a:r>
            <a:r>
              <a:rPr lang="en-US" dirty="0"/>
              <a:t>, </a:t>
            </a:r>
            <a:r>
              <a:rPr lang="en-US" dirty="0" err="1"/>
              <a:t>Balistrades</a:t>
            </a:r>
            <a:r>
              <a:rPr lang="en-US" dirty="0"/>
              <a:t> new</a:t>
            </a:r>
          </a:p>
          <a:p>
            <a:pPr lvl="1"/>
            <a:r>
              <a:rPr lang="en-US" dirty="0"/>
              <a:t>Replace Balcony railings, staircase railings, </a:t>
            </a:r>
            <a:r>
              <a:rPr lang="en-US" dirty="0" err="1"/>
              <a:t>Balisters</a:t>
            </a:r>
            <a:r>
              <a:rPr lang="en-US" dirty="0"/>
              <a:t>, </a:t>
            </a:r>
            <a:r>
              <a:rPr lang="en-US" dirty="0" err="1"/>
              <a:t>Balistrades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6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A2AC5D1-A536-AD2C-4AE4-0AF5A13CA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rmAutofit/>
          </a:bodyPr>
          <a:lstStyle/>
          <a:p>
            <a:r>
              <a:rPr lang="en-US" dirty="0"/>
              <a:t>The Nuts and Bolts- The Budget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968546-9F1A-F5CA-BDA3-0AF2FBDF7571}"/>
              </a:ext>
            </a:extLst>
          </p:cNvPr>
          <p:cNvSpPr txBox="1"/>
          <p:nvPr/>
        </p:nvSpPr>
        <p:spPr>
          <a:xfrm>
            <a:off x="1094509" y="1094508"/>
            <a:ext cx="1025929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	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Vendors	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		 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Cost projections	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	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LTM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Initial inspection	 $                    7,500.00 	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Bid package 	 $                    7,800.00 	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Roof inspection	 $                    2,300.00 	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Electrical inspection	      4,200.00 	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project management	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 29,400.00 	 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LTM Total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51,200.00 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	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S&amp;G Shoring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  7,500.00 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South Coast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280,973.00 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Electrical repairs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               -   	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Miscellaneous expenses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6,200.00 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Permit fee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  6,300.51 	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 $               352,173.51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cost overrun buffer  $                  25,000.00 	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Budget	                   $                 377,154,63 		</a:t>
            </a:r>
          </a:p>
        </p:txBody>
      </p:sp>
    </p:spTree>
    <p:extLst>
      <p:ext uri="{BB962C8B-B14F-4D97-AF65-F5344CB8AC3E}">
        <p14:creationId xmlns:p14="http://schemas.microsoft.com/office/powerpoint/2010/main" val="682804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A2AC5D1-A536-AD2C-4AE4-0AF5A13CA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rmAutofit/>
          </a:bodyPr>
          <a:lstStyle/>
          <a:p>
            <a:r>
              <a:rPr lang="en-US" dirty="0"/>
              <a:t>The Nuts and Bolts-Actual cost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968546-9F1A-F5CA-BDA3-0AF2FBDF7571}"/>
              </a:ext>
            </a:extLst>
          </p:cNvPr>
          <p:cNvSpPr txBox="1"/>
          <p:nvPr/>
        </p:nvSpPr>
        <p:spPr>
          <a:xfrm>
            <a:off x="1094509" y="1094508"/>
            <a:ext cx="1025929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Final budget reconciliation for building repairs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	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Vendors	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		 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Cost projections	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Actual cost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	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LTM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Initial inspection	 $                    7,500.00 	 $                   7,500.00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Bid package 	 $                    7,800.00 	 $                   7,800.00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Roof inspection	 $                    2,300.00 	 $                   2,300.00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Electrical inspection	      4,200.00 	 $                   4,200.00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project management	 $    29,400.00 	 $                 19,600.00 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LTM Total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51,200.00 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41,400.00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	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S&amp;G Shoring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  7,500.00 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6,080.00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South Coast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280,973.00 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241,287.22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Electrical repairs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               -   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 7,170.00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Miscellaneous expenses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6,200.00 	</a:t>
            </a:r>
            <a:r>
              <a:rPr lang="en-US" sz="1800" b="1" i="0" u="none" strike="noStrike" baseline="0" dirty="0">
                <a:latin typeface="Calibri" panose="020F0502020204030204" pitchFamily="34" charset="0"/>
              </a:rPr>
              <a:t> $                 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3,476.48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Permit fee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  6,300.51 	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$                   8,072.91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 $               352,173.51 	 $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cost overrun buffer  $                  25,000.00 	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Budget/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Spend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 $                 377,154,63 	 $	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07,774.41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0985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1224B-CA10-B2A8-C494-D5A39AB0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Nuts and Bolts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1EBAB-CEFC-F455-B058-5B4ACCEBC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927"/>
            <a:ext cx="10515600" cy="4265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Budget for Renovation	  $	  378,000.00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Cost of renovation           	  $	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307,774.41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Proposed landscaping	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 $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      4,950.00 	 in process 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Total cost		  $               312,724.41 		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Assessment total-$9K/unit  $               378,000.00 		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Savings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  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$                 65,275.59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 	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Rebate/Refund per unit	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$ 1554.18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en-US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This includes Building landscaping budget</a:t>
            </a:r>
          </a:p>
          <a:p>
            <a:endParaRPr lang="en-US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65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A7A44-CC7A-1AEB-C6FC-6A02023CB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Landscaping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76823-146F-8801-BB1F-020966AF9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Board would like to propose a one time allocation from the special assessment of:</a:t>
            </a:r>
          </a:p>
          <a:p>
            <a:endParaRPr lang="en-US" dirty="0"/>
          </a:p>
          <a:p>
            <a:pPr lvl="1"/>
            <a:r>
              <a:rPr lang="en-US" dirty="0"/>
              <a:t>$4950.00 for the purpose of improved aesthetics for the building</a:t>
            </a:r>
          </a:p>
          <a:p>
            <a:pPr lvl="2"/>
            <a:r>
              <a:rPr lang="en-US" dirty="0"/>
              <a:t>Used to remove dead/damaged bushes</a:t>
            </a:r>
          </a:p>
          <a:p>
            <a:pPr lvl="2"/>
            <a:r>
              <a:rPr lang="en-US" dirty="0"/>
              <a:t>Fill in areas where bushes have died</a:t>
            </a:r>
          </a:p>
          <a:p>
            <a:pPr lvl="2"/>
            <a:r>
              <a:rPr lang="en-US" dirty="0"/>
              <a:t>Install new White Granite rocks</a:t>
            </a:r>
          </a:p>
          <a:p>
            <a:pPr lvl="2"/>
            <a:r>
              <a:rPr lang="en-US" dirty="0"/>
              <a:t>New flower arrangement around all palm trees.</a:t>
            </a:r>
          </a:p>
          <a:p>
            <a:pPr lvl="2"/>
            <a:r>
              <a:rPr lang="en-US" dirty="0"/>
              <a:t>Remove two palm trees</a:t>
            </a:r>
          </a:p>
          <a:p>
            <a:pPr lvl="3"/>
            <a:r>
              <a:rPr lang="en-US" dirty="0"/>
              <a:t>Saving $1000.00/year in trimming fees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Revamp/improve appearance of building as a whole</a:t>
            </a:r>
          </a:p>
          <a:p>
            <a:pPr lvl="2"/>
            <a:r>
              <a:rPr lang="en-US" dirty="0"/>
              <a:t>PLEASE: Stop driving over the grass at entry to parking lot.</a:t>
            </a:r>
          </a:p>
          <a:p>
            <a:pPr lvl="2"/>
            <a:endParaRPr lang="en-US" dirty="0"/>
          </a:p>
          <a:p>
            <a:pPr lvl="2"/>
            <a:r>
              <a:rPr lang="en-US" sz="2800" dirty="0"/>
              <a:t>Cost per unit: $117.86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713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4A3A1A-7570-6F61-8EA6-CB5A84672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Loan Details for residents who pay $100/mo.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16CAAC-3576-A4B5-F0CF-17F5D69AA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64"/>
            <a:ext cx="10515600" cy="4611399"/>
          </a:xfrm>
        </p:spPr>
        <p:txBody>
          <a:bodyPr>
            <a:normAutofit/>
          </a:bodyPr>
          <a:lstStyle/>
          <a:p>
            <a:r>
              <a:rPr lang="en-US" dirty="0"/>
              <a:t>$9,000 assessment</a:t>
            </a:r>
          </a:p>
          <a:p>
            <a:r>
              <a:rPr lang="en-US" dirty="0"/>
              <a:t>25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owners paid $225,000-each </a:t>
            </a:r>
            <a:r>
              <a:rPr lang="en-US" dirty="0"/>
              <a:t>get back $1554.18=$7,445.82 Total Assessment</a:t>
            </a:r>
          </a:p>
          <a:p>
            <a:r>
              <a:rPr lang="en-US" dirty="0"/>
              <a:t>17 owners-17 x $9000=$153,000</a:t>
            </a:r>
          </a:p>
          <a:p>
            <a:pPr lvl="1"/>
            <a:r>
              <a:rPr lang="en-US" dirty="0"/>
              <a:t>Credit back of $1554.18 plus Total paid so far $1,100.00=$2654.18</a:t>
            </a:r>
          </a:p>
          <a:p>
            <a:pPr lvl="1"/>
            <a:r>
              <a:rPr lang="en-US" dirty="0"/>
              <a:t>Amount owed $ 6345.82. Can be paid now or loan +interest</a:t>
            </a:r>
          </a:p>
          <a:p>
            <a:pPr lvl="2"/>
            <a:r>
              <a:rPr lang="en-US" dirty="0"/>
              <a:t>$107,878.94 shortfall to assessment. (paid from HOA dues.)</a:t>
            </a:r>
          </a:p>
          <a:p>
            <a:pPr lvl="1"/>
            <a:r>
              <a:rPr lang="en-US" dirty="0"/>
              <a:t>Amount of loan $105,000=$100 per month 90 months. 6.75% interest. </a:t>
            </a:r>
          </a:p>
          <a:p>
            <a:pPr lvl="1"/>
            <a:r>
              <a:rPr lang="en-US" dirty="0"/>
              <a:t>Total due w/loan balance is: $9,000.00.</a:t>
            </a:r>
          </a:p>
          <a:p>
            <a:pPr lvl="1"/>
            <a:r>
              <a:rPr lang="en-US" dirty="0"/>
              <a:t>Our alternate plan…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314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F790C-BED3-58E2-BADD-1EC26A39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Loan Details for residents who pay $100/mo.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5D927-1E1E-9ABA-A694-CB4841043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Alternate Plan</a:t>
            </a:r>
          </a:p>
          <a:p>
            <a:r>
              <a:rPr lang="en-US" dirty="0"/>
              <a:t>Bank Loan leaves $9000.00 Balance</a:t>
            </a:r>
          </a:p>
          <a:p>
            <a:endParaRPr lang="en-US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NO WAY! We will not place that burden on our residents</a:t>
            </a:r>
          </a:p>
          <a:p>
            <a:pPr lvl="1"/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Board will service loan for all 17 owners </a:t>
            </a:r>
          </a:p>
          <a:p>
            <a:pPr lvl="1"/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Amount will be $6845.82</a:t>
            </a:r>
          </a:p>
          <a:p>
            <a:pPr lvl="1"/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saves $</a:t>
            </a:r>
            <a:r>
              <a:rPr lang="en-US" sz="2700" b="1" dirty="0">
                <a:solidFill>
                  <a:srgbClr val="C00000"/>
                </a:solidFill>
              </a:rPr>
              <a:t>2154.18</a:t>
            </a:r>
            <a:r>
              <a:rPr lang="en-US" b="1" dirty="0">
                <a:solidFill>
                  <a:srgbClr val="C00000"/>
                </a:solidFill>
              </a:rPr>
              <a:t> (69 mos.)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10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DDAF-8A63-62AE-895E-87410717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repairs-</a:t>
            </a:r>
            <a:br>
              <a:rPr lang="en-US" dirty="0"/>
            </a:br>
            <a:r>
              <a:rPr lang="en-US" dirty="0"/>
              <a:t>Over 2 year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D5086-CEC9-195F-28BE-128F7EE13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Thanks to all who participated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Emma</a:t>
            </a:r>
          </a:p>
          <a:p>
            <a:pPr lvl="1"/>
            <a:r>
              <a:rPr lang="en-US" dirty="0"/>
              <a:t>Gloria</a:t>
            </a:r>
          </a:p>
          <a:p>
            <a:pPr lvl="1"/>
            <a:r>
              <a:rPr lang="en-US" dirty="0" err="1"/>
              <a:t>Darielle</a:t>
            </a:r>
            <a:endParaRPr lang="en-US" dirty="0"/>
          </a:p>
          <a:p>
            <a:pPr lvl="1"/>
            <a:r>
              <a:rPr lang="en-US" dirty="0" err="1"/>
              <a:t>Gavvy</a:t>
            </a:r>
            <a:endParaRPr lang="en-US" dirty="0"/>
          </a:p>
          <a:p>
            <a:pPr lvl="1"/>
            <a:r>
              <a:rPr lang="en-US" dirty="0"/>
              <a:t>Priscilla</a:t>
            </a:r>
          </a:p>
          <a:p>
            <a:pPr lvl="1"/>
            <a:r>
              <a:rPr lang="en-US" dirty="0"/>
              <a:t>Selina</a:t>
            </a:r>
          </a:p>
          <a:p>
            <a:pPr lvl="1"/>
            <a:r>
              <a:rPr lang="en-US" dirty="0"/>
              <a:t>Apologies to anyone I forgot!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Your help was invaluable!!!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1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60F52-EA8F-CACF-3861-5E8B1A349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Inspection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415D9-E76D-259F-B656-1E40F0BA6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3200" dirty="0"/>
              <a:t>NEXT Steps</a:t>
            </a:r>
          </a:p>
          <a:p>
            <a:r>
              <a:rPr lang="en-US" dirty="0"/>
              <a:t>Access to electrical Panels</a:t>
            </a:r>
          </a:p>
          <a:p>
            <a:r>
              <a:rPr lang="en-US" dirty="0"/>
              <a:t>Double Taps-Must be removed (extreme fire hazard)</a:t>
            </a:r>
          </a:p>
          <a:p>
            <a:r>
              <a:rPr lang="en-US" dirty="0"/>
              <a:t>GCFI Outlets-Must be installed</a:t>
            </a:r>
          </a:p>
          <a:p>
            <a:endParaRPr lang="en-US" dirty="0"/>
          </a:p>
          <a:p>
            <a:r>
              <a:rPr lang="en-US" dirty="0"/>
              <a:t>Emergency exit lighting and exit signs problem</a:t>
            </a:r>
          </a:p>
          <a:p>
            <a:pPr lvl="1"/>
            <a:r>
              <a:rPr lang="en-US" dirty="0"/>
              <a:t>Estimates-$18,785 plus permits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Board got the work done for $7,170.00</a:t>
            </a:r>
          </a:p>
        </p:txBody>
      </p:sp>
    </p:spTree>
    <p:extLst>
      <p:ext uri="{BB962C8B-B14F-4D97-AF65-F5344CB8AC3E}">
        <p14:creationId xmlns:p14="http://schemas.microsoft.com/office/powerpoint/2010/main" val="4142478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64607-3F86-0336-F615-77E73846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4E4EC-85F0-CFA0-85E3-CA5254499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Grants, 0% loans and help</a:t>
            </a:r>
          </a:p>
          <a:p>
            <a:pPr lvl="1"/>
            <a:r>
              <a:rPr lang="en-US" dirty="0" err="1"/>
              <a:t>Ryon</a:t>
            </a:r>
            <a:r>
              <a:rPr lang="en-US" dirty="0"/>
              <a:t> and Donna</a:t>
            </a:r>
          </a:p>
          <a:p>
            <a:pPr lvl="1"/>
            <a:r>
              <a:rPr lang="en-US" dirty="0"/>
              <a:t>Hollywood Community Development Division</a:t>
            </a:r>
          </a:p>
          <a:p>
            <a:pPr lvl="1"/>
            <a:r>
              <a:rPr lang="en-US" dirty="0"/>
              <a:t>954-924-2958</a:t>
            </a:r>
          </a:p>
          <a:p>
            <a:r>
              <a:rPr lang="en-US" dirty="0"/>
              <a:t>Floor open for community questions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Meeting adjournment.</a:t>
            </a:r>
          </a:p>
        </p:txBody>
      </p:sp>
    </p:spTree>
    <p:extLst>
      <p:ext uri="{BB962C8B-B14F-4D97-AF65-F5344CB8AC3E}">
        <p14:creationId xmlns:p14="http://schemas.microsoft.com/office/powerpoint/2010/main" val="323229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160D-F332-D1A7-12B0-B5DDF364F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A2B6F-4709-E8B5-E02D-12E204A13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Any items that do not fit in your lockers MUST be removed per the Fire Department</a:t>
            </a:r>
          </a:p>
          <a:p>
            <a:endParaRPr lang="en-US" dirty="0"/>
          </a:p>
          <a:p>
            <a:pPr lvl="1"/>
            <a:r>
              <a:rPr lang="en-US" dirty="0"/>
              <a:t>Disposal</a:t>
            </a:r>
          </a:p>
          <a:p>
            <a:pPr lvl="1"/>
            <a:r>
              <a:rPr lang="en-US" dirty="0"/>
              <a:t>Store in your unit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The Garbage Room is not a storage area</a:t>
            </a:r>
          </a:p>
          <a:p>
            <a:pPr marL="457200" lvl="1" indent="0">
              <a:buNone/>
            </a:pPr>
            <a:r>
              <a:rPr lang="en-US" dirty="0"/>
              <a:t>Recycled cardboard must be broken down-no </a:t>
            </a:r>
            <a:r>
              <a:rPr lang="en-US" dirty="0" err="1"/>
              <a:t>uncollapsed</a:t>
            </a:r>
            <a:r>
              <a:rPr lang="en-US" dirty="0"/>
              <a:t> boxes!</a:t>
            </a:r>
          </a:p>
          <a:p>
            <a:pPr marL="457200" lvl="1" indent="0">
              <a:buNone/>
            </a:pPr>
            <a:r>
              <a:rPr lang="en-US" dirty="0"/>
              <a:t>	Dispose of items responsibly</a:t>
            </a:r>
          </a:p>
          <a:p>
            <a:pPr marL="457200" lvl="1" indent="0">
              <a:buNone/>
            </a:pPr>
            <a:r>
              <a:rPr lang="en-US" dirty="0"/>
              <a:t>	No TV’s, Closet doors or bulk items or refurbishment/remodel waste allowed</a:t>
            </a:r>
          </a:p>
          <a:p>
            <a:pPr marL="457200" lvl="1" indent="0">
              <a:buNone/>
            </a:pPr>
            <a:r>
              <a:rPr lang="en-US" dirty="0"/>
              <a:t>Overfilled dumpster? $150.00 Guess who pays? YOU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Everyone must do their part to maintain the aesthetics of the building and grounds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4A47D-8918-3651-8FDD-131062FE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Own Little Flea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EAAF8-1DE5-32F7-E647-8CEA082AA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Base of the stairs in the Middle of the building is NOT a Flea Market to give away, barter, exchange, buy or sell your “treasures.”</a:t>
            </a:r>
          </a:p>
          <a:p>
            <a:endParaRPr lang="en-US" dirty="0"/>
          </a:p>
          <a:p>
            <a:r>
              <a:rPr lang="en-US" dirty="0"/>
              <a:t>It is a FIRE EXIT and there is no excuse for it to be a dumping ground of unwanted items. That includes the shelf.</a:t>
            </a:r>
          </a:p>
          <a:p>
            <a:endParaRPr lang="en-US" dirty="0"/>
          </a:p>
          <a:p>
            <a:r>
              <a:rPr lang="en-US" dirty="0"/>
              <a:t>If you want to give away your “treasures” post a picture and contact info</a:t>
            </a:r>
          </a:p>
        </p:txBody>
      </p:sp>
    </p:spTree>
    <p:extLst>
      <p:ext uri="{BB962C8B-B14F-4D97-AF65-F5344CB8AC3E}">
        <p14:creationId xmlns:p14="http://schemas.microsoft.com/office/powerpoint/2010/main" val="171243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44D-D81C-387D-6188-371A59829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9F6D2-245D-41A3-ECA2-8AA2720F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Rules per Bylaws and Condominium documents</a:t>
            </a:r>
          </a:p>
          <a:p>
            <a:r>
              <a:rPr lang="en-US" dirty="0"/>
              <a:t>One spot per unit. Not how many people are in unit</a:t>
            </a:r>
          </a:p>
          <a:p>
            <a:r>
              <a:rPr lang="en-US" dirty="0"/>
              <a:t>You must have written permission to use a residents parking spot</a:t>
            </a:r>
          </a:p>
          <a:p>
            <a:r>
              <a:rPr lang="en-US" dirty="0"/>
              <a:t>Proposal: We are considering opening 3 visitor spots. Cost will be $50.00 a month. 3 north spots</a:t>
            </a:r>
          </a:p>
          <a:p>
            <a:pPr lvl="1"/>
            <a:r>
              <a:rPr lang="en-US" dirty="0"/>
              <a:t>We will collect fines for using non assigned visitor/resident parking</a:t>
            </a:r>
          </a:p>
          <a:p>
            <a:pPr marL="0" indent="0">
              <a:buNone/>
            </a:pPr>
            <a:r>
              <a:rPr lang="en-US" dirty="0"/>
              <a:t>	-No resident parking in guest spots</a:t>
            </a:r>
          </a:p>
          <a:p>
            <a:r>
              <a:rPr lang="en-US" dirty="0"/>
              <a:t>No parking in NON DESIGNATED parking areas</a:t>
            </a:r>
          </a:p>
          <a:p>
            <a:r>
              <a:rPr lang="en-US" dirty="0"/>
              <a:t>Any volunteers to monitor parking violations?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2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B96762-F6A5-3213-6A4C-4E97A886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cost 2023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8D88DC0-8C1D-743E-81A1-2B8ADF6AF40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2338267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32BC267-C448-CEC2-D8E0-0FEC1B6300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Cost 2021- $35,000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Cost 2022- $32,000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Cost 2023- $75,700</a:t>
            </a:r>
          </a:p>
        </p:txBody>
      </p:sp>
    </p:spTree>
    <p:extLst>
      <p:ext uri="{BB962C8B-B14F-4D97-AF65-F5344CB8AC3E}">
        <p14:creationId xmlns:p14="http://schemas.microsoft.com/office/powerpoint/2010/main" val="998436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11125-9797-2D5D-A9C2-0A7DCFB0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EBF5E-4CC2-1191-9887-993C2B8D2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Next year- Insurance required for dog owners to cover dog/cat misconduct </a:t>
            </a:r>
            <a:r>
              <a:rPr lang="en-US" dirty="0" err="1"/>
              <a:t>ie</a:t>
            </a:r>
            <a:r>
              <a:rPr lang="en-US" dirty="0"/>
              <a:t>., aggressive dogs/cats</a:t>
            </a:r>
          </a:p>
          <a:p>
            <a:pPr lvl="1"/>
            <a:r>
              <a:rPr lang="en-US" dirty="0"/>
              <a:t>Biting, nipping, scratching etc.</a:t>
            </a:r>
          </a:p>
          <a:p>
            <a:r>
              <a:rPr lang="en-US" dirty="0"/>
              <a:t>Must prove all paperwork in order6/23 every year</a:t>
            </a:r>
          </a:p>
          <a:p>
            <a:pPr lvl="1"/>
            <a:r>
              <a:rPr lang="en-US" dirty="0"/>
              <a:t>Emotional support/service documentation must be issued and current to Board</a:t>
            </a:r>
          </a:p>
          <a:p>
            <a:pPr lvl="1"/>
            <a:r>
              <a:rPr lang="en-US" dirty="0"/>
              <a:t>Current insurance on dogs/cats</a:t>
            </a:r>
          </a:p>
          <a:p>
            <a:r>
              <a:rPr lang="en-US" dirty="0"/>
              <a:t>Otherwise cost of coverage on our insurance billed to owners</a:t>
            </a:r>
          </a:p>
          <a:p>
            <a:pPr lvl="1"/>
            <a:r>
              <a:rPr lang="en-US" dirty="0"/>
              <a:t>The extra premium will not be charged to all owners.</a:t>
            </a:r>
          </a:p>
          <a:p>
            <a:pPr lvl="1"/>
            <a:r>
              <a:rPr lang="en-US" dirty="0"/>
              <a:t>$1500/year-at this cost=$187.00 per pet owner. (current # of owners)</a:t>
            </a:r>
          </a:p>
          <a:p>
            <a:r>
              <a:rPr lang="en-US" dirty="0"/>
              <a:t>Dogs on leashes in Common areas.</a:t>
            </a:r>
          </a:p>
          <a:p>
            <a:r>
              <a:rPr lang="en-US" dirty="0"/>
              <a:t>Clean up after dogs</a:t>
            </a:r>
          </a:p>
          <a:p>
            <a:pPr lvl="1"/>
            <a:r>
              <a:rPr lang="en-US" dirty="0"/>
              <a:t>Accidents happen but please have dogs/cats do business away from building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5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BF04-0714-E1AD-F181-157A78E7C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cost/Building Renovation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BED27-D70E-4360-C1CA-D36868287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Engineering costs-LTM</a:t>
            </a:r>
          </a:p>
          <a:p>
            <a:pPr lvl="1"/>
            <a:r>
              <a:rPr lang="en-US" dirty="0"/>
              <a:t>Initial Inspection</a:t>
            </a:r>
          </a:p>
          <a:p>
            <a:pPr lvl="1"/>
            <a:r>
              <a:rPr lang="en-US" dirty="0"/>
              <a:t>Bid package</a:t>
            </a:r>
          </a:p>
          <a:p>
            <a:pPr lvl="1"/>
            <a:r>
              <a:rPr lang="en-US" dirty="0"/>
              <a:t>Roof inspection</a:t>
            </a:r>
          </a:p>
          <a:p>
            <a:pPr lvl="1"/>
            <a:r>
              <a:rPr lang="en-US" dirty="0"/>
              <a:t>Electrical inspection</a:t>
            </a:r>
          </a:p>
          <a:p>
            <a:pPr lvl="1"/>
            <a:r>
              <a:rPr lang="en-US" dirty="0"/>
              <a:t>Project Management</a:t>
            </a:r>
          </a:p>
          <a:p>
            <a:pPr marL="457200" lvl="1" indent="0">
              <a:buNone/>
            </a:pPr>
            <a:r>
              <a:rPr lang="en-US" dirty="0"/>
              <a:t>	Total Engineering cost</a:t>
            </a:r>
          </a:p>
          <a:p>
            <a:r>
              <a:rPr lang="en-US" dirty="0"/>
              <a:t>Shoring costs</a:t>
            </a:r>
          </a:p>
          <a:p>
            <a:r>
              <a:rPr lang="en-US" dirty="0"/>
              <a:t>South Coast</a:t>
            </a:r>
          </a:p>
          <a:p>
            <a:r>
              <a:rPr lang="en-US" dirty="0"/>
              <a:t>Electrical repairs</a:t>
            </a:r>
          </a:p>
          <a:p>
            <a:r>
              <a:rPr lang="en-US" dirty="0"/>
              <a:t>Miscellaneous expenses</a:t>
            </a:r>
          </a:p>
          <a:p>
            <a:r>
              <a:rPr lang="en-US" dirty="0"/>
              <a:t>Permit Fees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43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94DD6-1872-8AED-54AC-FAD5F08D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Bidding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094B8-4DFB-56D3-0B0F-24DFBFA1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S&amp;G</a:t>
            </a:r>
          </a:p>
          <a:p>
            <a:pPr lvl="1"/>
            <a:r>
              <a:rPr lang="en-US" dirty="0"/>
              <a:t>Bid Price $383,531.53</a:t>
            </a:r>
          </a:p>
          <a:p>
            <a:endParaRPr lang="en-US" dirty="0"/>
          </a:p>
          <a:p>
            <a:r>
              <a:rPr lang="en-US" dirty="0"/>
              <a:t>South Coast</a:t>
            </a:r>
          </a:p>
          <a:p>
            <a:pPr lvl="1"/>
            <a:r>
              <a:rPr lang="en-US" dirty="0"/>
              <a:t>$391,212.71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Grand Key</a:t>
            </a:r>
          </a:p>
          <a:p>
            <a:pPr lvl="1"/>
            <a:r>
              <a:rPr lang="en-US" dirty="0"/>
              <a:t>$829,356.29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0CC15-F295-B763-AE69-8DF72712D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3 contractors asked to bid on building repairs</a:t>
            </a:r>
          </a:p>
          <a:p>
            <a:r>
              <a:rPr lang="en-US" dirty="0"/>
              <a:t>	S&amp;G</a:t>
            </a:r>
          </a:p>
          <a:p>
            <a:r>
              <a:rPr lang="en-US" dirty="0"/>
              <a:t>	South Coast</a:t>
            </a:r>
          </a:p>
          <a:p>
            <a:r>
              <a:rPr lang="en-US" dirty="0"/>
              <a:t>	Grand Key</a:t>
            </a:r>
          </a:p>
          <a:p>
            <a:endParaRPr lang="en-US" dirty="0"/>
          </a:p>
          <a:p>
            <a:r>
              <a:rPr lang="en-US" dirty="0"/>
              <a:t>ALL 3 BIDDERS PARTICIPATED IN WALK THROUGH TO VIEW REPAIRS MANDATED</a:t>
            </a:r>
          </a:p>
        </p:txBody>
      </p:sp>
    </p:spTree>
    <p:extLst>
      <p:ext uri="{BB962C8B-B14F-4D97-AF65-F5344CB8AC3E}">
        <p14:creationId xmlns:p14="http://schemas.microsoft.com/office/powerpoint/2010/main" val="2735644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1450</Words>
  <Application>Microsoft Office PowerPoint</Application>
  <PresentationFormat>Widescreen</PresentationFormat>
  <Paragraphs>255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Hillcrest No4 Condominium Association meeting 8-8-2023</vt:lpstr>
      <vt:lpstr>Electrical Inspection</vt:lpstr>
      <vt:lpstr>Storage Areas</vt:lpstr>
      <vt:lpstr>Our Own Little Flea Market</vt:lpstr>
      <vt:lpstr>Parking</vt:lpstr>
      <vt:lpstr>Insurance cost 2023</vt:lpstr>
      <vt:lpstr>Insurance (continued)</vt:lpstr>
      <vt:lpstr>Final cost/Building Renovation</vt:lpstr>
      <vt:lpstr>The Bidding process</vt:lpstr>
      <vt:lpstr>South coast winning Bid </vt:lpstr>
      <vt:lpstr>Scope of Project</vt:lpstr>
      <vt:lpstr>Scope of Project</vt:lpstr>
      <vt:lpstr>The Nuts and Bolts- The Budget</vt:lpstr>
      <vt:lpstr>The Nuts and Bolts-Actual cost</vt:lpstr>
      <vt:lpstr>Nuts and Bolts (continued)</vt:lpstr>
      <vt:lpstr>Landscaping</vt:lpstr>
      <vt:lpstr>Loan Details for residents who pay $100/mo.</vt:lpstr>
      <vt:lpstr>Loan Details for residents who pay $100/mo.</vt:lpstr>
      <vt:lpstr>Building repairs- Over 2 year project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Hillcrest No4 Condominium Association meeting 8-8-2023</dc:title>
  <dc:creator>John Hennigan</dc:creator>
  <cp:lastModifiedBy>John Hennigan</cp:lastModifiedBy>
  <cp:revision>2</cp:revision>
  <dcterms:created xsi:type="dcterms:W3CDTF">2023-07-23T16:09:58Z</dcterms:created>
  <dcterms:modified xsi:type="dcterms:W3CDTF">2023-08-09T12:54:39Z</dcterms:modified>
</cp:coreProperties>
</file>