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9144000" cy="5143500" type="screen16x9"/>
  <p:notesSz cx="6858000" cy="9144000"/>
  <p:embeddedFontLst>
    <p:embeddedFont>
      <p:font typeface="Arial Narrow" panose="020B0606020202030204" pitchFamily="34" charset="0"/>
      <p:regular r:id="rId27"/>
      <p:bold r:id="rId28"/>
      <p:italic r:id="rId29"/>
      <p:boldItalic r:id="rId30"/>
    </p:embeddedFont>
    <p:embeddedFont>
      <p:font typeface="Calibri" panose="020F0502020204030204" pitchFamily="34" charset="0"/>
      <p:regular r:id="rId31"/>
      <p:bold r:id="rId32"/>
      <p:italic r:id="rId33"/>
      <p:boldItalic r:id="rId34"/>
    </p:embeddedFont>
    <p:embeddedFont>
      <p:font typeface="Permanent Marker" panose="020B0604020202020204" charset="0"/>
      <p:regular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5" d="100"/>
          <a:sy n="85" d="100"/>
        </p:scale>
        <p:origin x="744"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8.fntdata"/><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37"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36"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Shape 13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40" name="Shape 1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Shape 22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2" name="Shape 22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Shape 22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29" name="Shape 22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36" name="Shape 23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Shape 24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Shape 24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44" name="Shape 24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Shape 2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Shape 250"/>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a:latin typeface="Calibri"/>
                <a:ea typeface="Calibri"/>
                <a:cs typeface="Calibri"/>
                <a:sym typeface="Calibri"/>
              </a:rPr>
              <a:t>So here we have the LivePlan Method, at the topmost level.  The main tasks.</a:t>
            </a:r>
            <a:endParaRPr>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a:p>
            <a:pPr marL="0" marR="0" lvl="0" indent="0" algn="l" rtl="0">
              <a:spcBef>
                <a:spcPts val="0"/>
              </a:spcBef>
              <a:spcAft>
                <a:spcPts val="0"/>
              </a:spcAft>
              <a:buNone/>
            </a:pPr>
            <a:r>
              <a:rPr lang="en">
                <a:latin typeface="Calibri"/>
                <a:ea typeface="Calibri"/>
                <a:cs typeface="Calibri"/>
                <a:sym typeface="Calibri"/>
              </a:rPr>
              <a:t>Plan</a:t>
            </a:r>
            <a:endParaRPr>
              <a:latin typeface="Calibri"/>
              <a:ea typeface="Calibri"/>
              <a:cs typeface="Calibri"/>
              <a:sym typeface="Calibri"/>
            </a:endParaRPr>
          </a:p>
          <a:p>
            <a:pPr marL="0" marR="0" lvl="0" indent="0" algn="l" rtl="0">
              <a:spcBef>
                <a:spcPts val="0"/>
              </a:spcBef>
              <a:spcAft>
                <a:spcPts val="0"/>
              </a:spcAft>
              <a:buNone/>
            </a:pPr>
            <a:r>
              <a:rPr lang="en">
                <a:latin typeface="Calibri"/>
                <a:ea typeface="Calibri"/>
                <a:cs typeface="Calibri"/>
                <a:sym typeface="Calibri"/>
              </a:rPr>
              <a:t>Model</a:t>
            </a:r>
            <a:endParaRPr>
              <a:latin typeface="Calibri"/>
              <a:ea typeface="Calibri"/>
              <a:cs typeface="Calibri"/>
              <a:sym typeface="Calibri"/>
            </a:endParaRPr>
          </a:p>
          <a:p>
            <a:pPr marL="0" marR="0" lvl="0" indent="0" algn="l" rtl="0">
              <a:spcBef>
                <a:spcPts val="0"/>
              </a:spcBef>
              <a:spcAft>
                <a:spcPts val="0"/>
              </a:spcAft>
              <a:buNone/>
            </a:pPr>
            <a:r>
              <a:rPr lang="en">
                <a:latin typeface="Calibri"/>
                <a:ea typeface="Calibri"/>
                <a:cs typeface="Calibri"/>
                <a:sym typeface="Calibri"/>
              </a:rPr>
              <a:t>Build</a:t>
            </a:r>
            <a:endParaRPr>
              <a:latin typeface="Calibri"/>
              <a:ea typeface="Calibri"/>
              <a:cs typeface="Calibri"/>
              <a:sym typeface="Calibri"/>
            </a:endParaRPr>
          </a:p>
          <a:p>
            <a:pPr marL="0" marR="0" lvl="0" indent="0" algn="l" rtl="0">
              <a:spcBef>
                <a:spcPts val="0"/>
              </a:spcBef>
              <a:spcAft>
                <a:spcPts val="0"/>
              </a:spcAft>
              <a:buNone/>
            </a:pPr>
            <a:r>
              <a:rPr lang="en">
                <a:latin typeface="Calibri"/>
                <a:ea typeface="Calibri"/>
                <a:cs typeface="Calibri"/>
                <a:sym typeface="Calibri"/>
              </a:rPr>
              <a:t>Analyze/Report</a:t>
            </a:r>
            <a:endParaRPr>
              <a:latin typeface="Calibri"/>
              <a:ea typeface="Calibri"/>
              <a:cs typeface="Calibri"/>
              <a:sym typeface="Calibri"/>
            </a:endParaRPr>
          </a:p>
          <a:p>
            <a:pPr marL="0" marR="0" lvl="0" indent="0" algn="l" rtl="0">
              <a:spcBef>
                <a:spcPts val="0"/>
              </a:spcBef>
              <a:spcAft>
                <a:spcPts val="0"/>
              </a:spcAft>
              <a:buNone/>
            </a:pPr>
            <a:r>
              <a:rPr lang="en">
                <a:latin typeface="Calibri"/>
                <a:ea typeface="Calibri"/>
                <a:cs typeface="Calibri"/>
                <a:sym typeface="Calibri"/>
              </a:rPr>
              <a:t>Adjust</a:t>
            </a:r>
            <a:endParaRPr>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a:p>
            <a:pPr marL="0" marR="0" lvl="0" indent="0" algn="l" rtl="0">
              <a:spcBef>
                <a:spcPts val="0"/>
              </a:spcBef>
              <a:spcAft>
                <a:spcPts val="0"/>
              </a:spcAft>
              <a:buNone/>
            </a:pPr>
            <a:r>
              <a:rPr lang="en">
                <a:latin typeface="Calibri"/>
                <a:ea typeface="Calibri"/>
                <a:cs typeface="Calibri"/>
                <a:sym typeface="Calibri"/>
              </a:rPr>
              <a:t>This provides a framework for the rest.  Under each one then, we have a set of tasks, and a Work Product or Deliverable.  This organization of the work provides a clear framework for you as our client to know what to expect and when, and for our firm to work together the right way to deliver advising services to you.</a:t>
            </a:r>
            <a:endParaRPr>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a:p>
            <a:pPr marL="0" marR="0" lvl="0" indent="0" algn="l" rtl="0">
              <a:spcBef>
                <a:spcPts val="0"/>
              </a:spcBef>
              <a:spcAft>
                <a:spcPts val="0"/>
              </a:spcAft>
              <a:buNone/>
            </a:pPr>
            <a:r>
              <a:rPr lang="en">
                <a:latin typeface="Calibri"/>
                <a:ea typeface="Calibri"/>
                <a:cs typeface="Calibri"/>
                <a:sym typeface="Calibri"/>
              </a:rPr>
              <a:t>Let’s review each in turn.</a:t>
            </a:r>
            <a:endParaRPr>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p:txBody>
      </p:sp>
      <p:sp>
        <p:nvSpPr>
          <p:cNvPr id="251" name="Shape 251"/>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Shape 257"/>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Font typeface="Arial"/>
              <a:buNone/>
            </a:pPr>
            <a:r>
              <a:rPr lang="en">
                <a:solidFill>
                  <a:schemeClr val="dk1"/>
                </a:solidFill>
                <a:latin typeface="Calibri"/>
                <a:ea typeface="Calibri"/>
                <a:cs typeface="Calibri"/>
                <a:sym typeface="Calibri"/>
              </a:rPr>
              <a:t>Kick-Off, for establishing your service offering with your client and setting expectations, and really hooking them on the concept of advising.</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50000"/>
              </a:lnSpc>
              <a:spcBef>
                <a:spcPts val="0"/>
              </a:spcBef>
              <a:spcAft>
                <a:spcPts val="0"/>
              </a:spcAft>
              <a:buClr>
                <a:schemeClr val="dk1"/>
              </a:buClr>
              <a:buSzPts val="1100"/>
              <a:buFont typeface="Arial"/>
              <a:buNone/>
            </a:pPr>
            <a:endParaRPr sz="1100">
              <a:solidFill>
                <a:schemeClr val="dk1"/>
              </a:solidFill>
            </a:endParaRPr>
          </a:p>
          <a:p>
            <a:pPr marL="0" lvl="0" indent="0" rtl="0">
              <a:lnSpc>
                <a:spcPct val="150000"/>
              </a:lnSpc>
              <a:spcBef>
                <a:spcPts val="0"/>
              </a:spcBef>
              <a:spcAft>
                <a:spcPts val="0"/>
              </a:spcAft>
              <a:buNone/>
            </a:pPr>
            <a:endParaRPr sz="1100">
              <a:solidFill>
                <a:schemeClr val="dk1"/>
              </a:solidFill>
            </a:endParaRPr>
          </a:p>
        </p:txBody>
      </p:sp>
      <p:sp>
        <p:nvSpPr>
          <p:cNvPr id="258" name="Shape 25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Shape 26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Font typeface="Arial"/>
              <a:buNone/>
            </a:pPr>
            <a:r>
              <a:rPr lang="en">
                <a:solidFill>
                  <a:schemeClr val="dk1"/>
                </a:solidFill>
                <a:latin typeface="Calibri"/>
                <a:ea typeface="Calibri"/>
                <a:cs typeface="Calibri"/>
                <a:sym typeface="Calibri"/>
              </a:rPr>
              <a:t>Plan, for doing the Lean Planning work of establishing the business model.  What do they sell, how do they sell it, and to whom?</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50000"/>
              </a:lnSpc>
              <a:spcBef>
                <a:spcPts val="0"/>
              </a:spcBef>
              <a:spcAft>
                <a:spcPts val="0"/>
              </a:spcAft>
              <a:buClr>
                <a:schemeClr val="dk1"/>
              </a:buClr>
              <a:buSzPts val="1100"/>
              <a:buFont typeface="Arial"/>
              <a:buNone/>
            </a:pPr>
            <a:endParaRPr sz="1100">
              <a:solidFill>
                <a:schemeClr val="dk1"/>
              </a:solidFill>
            </a:endParaRPr>
          </a:p>
          <a:p>
            <a:pPr marL="0" lvl="0" indent="0" rtl="0">
              <a:lnSpc>
                <a:spcPct val="150000"/>
              </a:lnSpc>
              <a:spcBef>
                <a:spcPts val="0"/>
              </a:spcBef>
              <a:spcAft>
                <a:spcPts val="0"/>
              </a:spcAft>
              <a:buNone/>
            </a:pPr>
            <a:endParaRPr sz="1100">
              <a:solidFill>
                <a:schemeClr val="dk1"/>
              </a:solidFill>
            </a:endParaRPr>
          </a:p>
        </p:txBody>
      </p:sp>
      <p:sp>
        <p:nvSpPr>
          <p:cNvPr id="265" name="Shape 26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Shape 27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Font typeface="Arial"/>
              <a:buNone/>
            </a:pPr>
            <a:r>
              <a:rPr lang="en">
                <a:solidFill>
                  <a:schemeClr val="dk1"/>
                </a:solidFill>
                <a:latin typeface="Calibri"/>
                <a:ea typeface="Calibri"/>
                <a:cs typeface="Calibri"/>
                <a:sym typeface="Calibri"/>
              </a:rPr>
              <a:t>During the modeling step we will analyze your historical data and establish growth patterns and ratios for your financial forecast</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50000"/>
              </a:lnSpc>
              <a:spcBef>
                <a:spcPts val="0"/>
              </a:spcBef>
              <a:spcAft>
                <a:spcPts val="0"/>
              </a:spcAft>
              <a:buClr>
                <a:schemeClr val="dk1"/>
              </a:buClr>
              <a:buSzPts val="1100"/>
              <a:buFont typeface="Arial"/>
              <a:buNone/>
            </a:pPr>
            <a:endParaRPr sz="1100">
              <a:solidFill>
                <a:schemeClr val="dk1"/>
              </a:solidFill>
            </a:endParaRPr>
          </a:p>
          <a:p>
            <a:pPr marL="0" lvl="0" indent="0" rtl="0">
              <a:lnSpc>
                <a:spcPct val="150000"/>
              </a:lnSpc>
              <a:spcBef>
                <a:spcPts val="0"/>
              </a:spcBef>
              <a:spcAft>
                <a:spcPts val="0"/>
              </a:spcAft>
              <a:buNone/>
            </a:pPr>
            <a:endParaRPr sz="1100">
              <a:solidFill>
                <a:schemeClr val="dk1"/>
              </a:solidFill>
            </a:endParaRPr>
          </a:p>
        </p:txBody>
      </p:sp>
      <p:sp>
        <p:nvSpPr>
          <p:cNvPr id="272" name="Shape 2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Shape 278"/>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Font typeface="Arial"/>
              <a:buNone/>
            </a:pPr>
            <a:r>
              <a:rPr lang="en">
                <a:solidFill>
                  <a:schemeClr val="dk1"/>
                </a:solidFill>
                <a:latin typeface="Calibri"/>
                <a:ea typeface="Calibri"/>
                <a:cs typeface="Calibri"/>
                <a:sym typeface="Calibri"/>
              </a:rPr>
              <a:t>During Build we will build your full financial forecast: P&amp;L, Cash Flow and Balance Sheet, all available in a cloud based application that you can easily access for viewing and to update.  This is where the plan and the historical actuals come together to create a financial roadmap. </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50000"/>
              </a:lnSpc>
              <a:spcBef>
                <a:spcPts val="0"/>
              </a:spcBef>
              <a:spcAft>
                <a:spcPts val="0"/>
              </a:spcAft>
              <a:buClr>
                <a:schemeClr val="dk1"/>
              </a:buClr>
              <a:buSzPts val="1100"/>
              <a:buFont typeface="Arial"/>
              <a:buNone/>
            </a:pPr>
            <a:endParaRPr sz="1100">
              <a:solidFill>
                <a:schemeClr val="dk1"/>
              </a:solidFill>
            </a:endParaRPr>
          </a:p>
          <a:p>
            <a:pPr marL="0" lvl="0" indent="0" rtl="0">
              <a:lnSpc>
                <a:spcPct val="150000"/>
              </a:lnSpc>
              <a:spcBef>
                <a:spcPts val="0"/>
              </a:spcBef>
              <a:spcAft>
                <a:spcPts val="0"/>
              </a:spcAft>
              <a:buNone/>
            </a:pPr>
            <a:endParaRPr sz="1100">
              <a:solidFill>
                <a:schemeClr val="dk1"/>
              </a:solidFill>
            </a:endParaRPr>
          </a:p>
        </p:txBody>
      </p:sp>
      <p:sp>
        <p:nvSpPr>
          <p:cNvPr id="279" name="Shape 2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Font typeface="Arial"/>
              <a:buNone/>
            </a:pPr>
            <a:r>
              <a:rPr lang="en">
                <a:solidFill>
                  <a:schemeClr val="dk1"/>
                </a:solidFill>
                <a:latin typeface="Calibri"/>
                <a:ea typeface="Calibri"/>
                <a:cs typeface="Calibri"/>
                <a:sym typeface="Calibri"/>
              </a:rPr>
              <a:t>AND FINALLY, we reach the Advise phase, where we have regular meetings to review your business performance and help you make business decisions to drive the growth you are looking to achieve.</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solidFill>
                <a:schemeClr val="dk1"/>
              </a:solidFill>
              <a:latin typeface="Calibri"/>
              <a:ea typeface="Calibri"/>
              <a:cs typeface="Calibri"/>
              <a:sym typeface="Calibri"/>
            </a:endParaRPr>
          </a:p>
          <a:p>
            <a:pPr marL="0" lvl="0" indent="0" rtl="0">
              <a:lnSpc>
                <a:spcPct val="150000"/>
              </a:lnSpc>
              <a:spcBef>
                <a:spcPts val="0"/>
              </a:spcBef>
              <a:spcAft>
                <a:spcPts val="0"/>
              </a:spcAft>
              <a:buClr>
                <a:schemeClr val="dk1"/>
              </a:buClr>
              <a:buSzPts val="1100"/>
              <a:buFont typeface="Arial"/>
              <a:buNone/>
            </a:pPr>
            <a:endParaRPr sz="1100">
              <a:solidFill>
                <a:schemeClr val="dk1"/>
              </a:solidFill>
            </a:endParaRPr>
          </a:p>
          <a:p>
            <a:pPr marL="0" lvl="0" indent="0" rtl="0">
              <a:lnSpc>
                <a:spcPct val="150000"/>
              </a:lnSpc>
              <a:spcBef>
                <a:spcPts val="0"/>
              </a:spcBef>
              <a:spcAft>
                <a:spcPts val="0"/>
              </a:spcAft>
              <a:buNone/>
            </a:pPr>
            <a:endParaRPr sz="1100">
              <a:solidFill>
                <a:schemeClr val="dk1"/>
              </a:solidFill>
            </a:endParaRPr>
          </a:p>
        </p:txBody>
      </p:sp>
      <p:sp>
        <p:nvSpPr>
          <p:cNvPr id="286" name="Shape 28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Shape 15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7" name="Shape 157"/>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58" name="Shape 158"/>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Shape 2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3" name="Shape 293"/>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Font typeface="Arial"/>
              <a:buNone/>
            </a:pPr>
            <a:r>
              <a:rPr lang="en">
                <a:latin typeface="Calibri"/>
                <a:ea typeface="Calibri"/>
                <a:cs typeface="Calibri"/>
                <a:sym typeface="Calibri"/>
              </a:rPr>
              <a:t>We are excited to work with small business clients in an advisory relationship!</a:t>
            </a:r>
            <a:endParaRPr>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endParaRPr>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a:p>
            <a:pPr marL="0" marR="0" lvl="0" indent="0" algn="l" rtl="0">
              <a:spcBef>
                <a:spcPts val="0"/>
              </a:spcBef>
              <a:spcAft>
                <a:spcPts val="0"/>
              </a:spcAft>
              <a:buNone/>
            </a:pPr>
            <a:endParaRPr>
              <a:latin typeface="Calibri"/>
              <a:ea typeface="Calibri"/>
              <a:cs typeface="Calibri"/>
              <a:sym typeface="Calibri"/>
            </a:endParaRPr>
          </a:p>
        </p:txBody>
      </p:sp>
      <p:sp>
        <p:nvSpPr>
          <p:cNvPr id="294" name="Shape 294"/>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Shape 2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lnSpc>
                <a:spcPct val="115000"/>
              </a:lnSpc>
              <a:spcBef>
                <a:spcPts val="0"/>
              </a:spcBef>
              <a:spcAft>
                <a:spcPts val="0"/>
              </a:spcAft>
              <a:buClr>
                <a:schemeClr val="dk1"/>
              </a:buClr>
              <a:buFont typeface="Arial"/>
              <a:buNone/>
            </a:pPr>
            <a:r>
              <a:rPr lang="en">
                <a:solidFill>
                  <a:schemeClr val="dk1"/>
                </a:solidFill>
                <a:latin typeface="Calibri"/>
                <a:ea typeface="Calibri"/>
                <a:cs typeface="Calibri"/>
                <a:sym typeface="Calibri"/>
              </a:rPr>
              <a:t>As a business process, the first 4 phases of the  LivePlan Method happen one time, in the first month of the relationship.</a:t>
            </a:r>
            <a:endParaRPr>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r>
              <a:rPr lang="en">
                <a:solidFill>
                  <a:schemeClr val="dk1"/>
                </a:solidFill>
                <a:latin typeface="Calibri"/>
                <a:ea typeface="Calibri"/>
                <a:cs typeface="Calibri"/>
                <a:sym typeface="Calibri"/>
              </a:rPr>
              <a:t>The final phase happens monthly, and is where you will make your margin on your fixed price service offering.</a:t>
            </a:r>
            <a:endParaRPr sz="1100" b="1">
              <a:solidFill>
                <a:schemeClr val="dk1"/>
              </a:solidFill>
            </a:endParaRPr>
          </a:p>
        </p:txBody>
      </p:sp>
      <p:sp>
        <p:nvSpPr>
          <p:cNvPr id="300" name="Shape 3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05" name="Shape 305"/>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r>
              <a:rPr lang="en"/>
              <a:t>The whole idea of the overall method</a:t>
            </a:r>
            <a:endParaRPr/>
          </a:p>
        </p:txBody>
      </p:sp>
      <p:sp>
        <p:nvSpPr>
          <p:cNvPr id="306" name="Shape 306"/>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Clr>
                <a:srgbClr val="000000"/>
              </a:buClr>
              <a:buFont typeface="Arial"/>
              <a:buNone/>
            </a:pPr>
            <a:fld id="{00000000-1234-1234-1234-123412341234}" type="slidenum">
              <a:rPr lang="en"/>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Shape 16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Shape 16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rtl="0">
              <a:lnSpc>
                <a:spcPct val="115000"/>
              </a:lnSpc>
              <a:spcBef>
                <a:spcPts val="0"/>
              </a:spcBef>
              <a:spcAft>
                <a:spcPts val="0"/>
              </a:spcAft>
              <a:buClr>
                <a:schemeClr val="dk1"/>
              </a:buClr>
              <a:buFont typeface="Arial"/>
              <a:buNone/>
            </a:pPr>
            <a:r>
              <a:rPr lang="en" sz="1200">
                <a:solidFill>
                  <a:schemeClr val="dk1"/>
                </a:solidFill>
                <a:latin typeface="Calibri"/>
                <a:ea typeface="Calibri"/>
                <a:cs typeface="Calibri"/>
                <a:sym typeface="Calibri"/>
              </a:rPr>
              <a:t>Palo Alto, maker of LivePlan, has a 20 year history of developing business planning software.  </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r>
              <a:rPr lang="en" sz="1200">
                <a:solidFill>
                  <a:schemeClr val="dk1"/>
                </a:solidFill>
                <a:latin typeface="Calibri"/>
                <a:ea typeface="Calibri"/>
                <a:cs typeface="Calibri"/>
                <a:sym typeface="Calibri"/>
              </a:rPr>
              <a:t>Our roots are in a product called Business Plan Pro (a desktop product), and in an online presence at a website called Bplans.com, where we offer content related to business planning.</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r>
              <a:rPr lang="en" sz="1200">
                <a:solidFill>
                  <a:schemeClr val="dk1"/>
                </a:solidFill>
                <a:latin typeface="Calibri"/>
                <a:ea typeface="Calibri"/>
                <a:cs typeface="Calibri"/>
                <a:sym typeface="Calibri"/>
              </a:rPr>
              <a:t>Our Founder created the Lean Planning Method and taught business planning in California and at the University of Oregon for years.  </a:t>
            </a:r>
            <a:endParaRPr sz="1200">
              <a:solidFill>
                <a:schemeClr val="dk1"/>
              </a:solidFill>
              <a:latin typeface="Calibri"/>
              <a:ea typeface="Calibri"/>
              <a:cs typeface="Calibri"/>
              <a:sym typeface="Calibri"/>
            </a:endParaRPr>
          </a:p>
          <a:p>
            <a:pPr marL="0" lvl="0" indent="0" rtl="0">
              <a:lnSpc>
                <a:spcPct val="115000"/>
              </a:lnSpc>
              <a:spcBef>
                <a:spcPts val="0"/>
              </a:spcBef>
              <a:spcAft>
                <a:spcPts val="0"/>
              </a:spcAft>
              <a:buClr>
                <a:schemeClr val="dk1"/>
              </a:buClr>
              <a:buFont typeface="Arial"/>
              <a:buNone/>
            </a:pPr>
            <a:r>
              <a:rPr lang="en" sz="1200">
                <a:solidFill>
                  <a:schemeClr val="dk1"/>
                </a:solidFill>
                <a:latin typeface="Calibri"/>
                <a:ea typeface="Calibri"/>
                <a:cs typeface="Calibri"/>
                <a:sym typeface="Calibri"/>
              </a:rPr>
              <a:t>There are over 1M entrepreneurs who use or have used our products to build, track and grow their businesses.</a:t>
            </a:r>
            <a:endParaRPr sz="1200">
              <a:solidFill>
                <a:schemeClr val="dk1"/>
              </a:solidFill>
              <a:latin typeface="Calibri"/>
              <a:ea typeface="Calibri"/>
              <a:cs typeface="Calibri"/>
              <a:sym typeface="Calibri"/>
            </a:endParaRPr>
          </a:p>
          <a:p>
            <a:pPr marL="0" lvl="0" indent="0"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lvl="0" indent="0"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From that history came LivePlan: a cloud based, SAS toolset.</a:t>
            </a:r>
            <a:endParaRPr sz="1200">
              <a:solidFill>
                <a:schemeClr val="dk1"/>
              </a:solidFill>
              <a:latin typeface="Calibri"/>
              <a:ea typeface="Calibri"/>
              <a:cs typeface="Calibri"/>
              <a:sym typeface="Calibri"/>
            </a:endParaRPr>
          </a:p>
          <a:p>
            <a:pPr marL="0" lvl="0" indent="0"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LivePlan was launched in 2012</a:t>
            </a:r>
            <a:endParaRPr sz="1200">
              <a:solidFill>
                <a:schemeClr val="dk1"/>
              </a:solidFill>
              <a:latin typeface="Calibri"/>
              <a:ea typeface="Calibri"/>
              <a:cs typeface="Calibri"/>
              <a:sym typeface="Calibri"/>
            </a:endParaRPr>
          </a:p>
          <a:p>
            <a:pPr marL="0" lvl="0" indent="0" rtl="0">
              <a:spcBef>
                <a:spcPts val="0"/>
              </a:spcBef>
              <a:spcAft>
                <a:spcPts val="0"/>
              </a:spcAft>
              <a:buClr>
                <a:schemeClr val="dk1"/>
              </a:buClr>
              <a:buFont typeface="Arial"/>
              <a:buNone/>
            </a:pPr>
            <a:r>
              <a:rPr lang="en" sz="1200">
                <a:solidFill>
                  <a:schemeClr val="dk1"/>
                </a:solidFill>
                <a:latin typeface="Calibri"/>
                <a:ea typeface="Calibri"/>
                <a:cs typeface="Calibri"/>
                <a:sym typeface="Calibri"/>
              </a:rPr>
              <a:t>LivePlan’s scope is Pitch, Plan, Financial Forecast (including standard financial reports), Benchmarking, Milestone Schedule, KPI dashboard.</a:t>
            </a:r>
            <a:endParaRPr sz="1200">
              <a:solidFill>
                <a:schemeClr val="dk1"/>
              </a:solidFill>
              <a:latin typeface="Calibri"/>
              <a:ea typeface="Calibri"/>
              <a:cs typeface="Calibri"/>
              <a:sym typeface="Calibri"/>
            </a:endParaRPr>
          </a:p>
          <a:p>
            <a:pPr marL="0" lvl="0" indent="0" rtl="0">
              <a:spcBef>
                <a:spcPts val="0"/>
              </a:spcBef>
              <a:spcAft>
                <a:spcPts val="0"/>
              </a:spcAft>
              <a:buNone/>
            </a:pPr>
            <a:r>
              <a:rPr lang="en" sz="1200">
                <a:solidFill>
                  <a:schemeClr val="dk1"/>
                </a:solidFill>
                <a:latin typeface="Calibri"/>
                <a:ea typeface="Calibri"/>
                <a:cs typeface="Calibri"/>
                <a:sym typeface="Calibri"/>
              </a:rPr>
              <a:t>It’s meant to take the business owner from concept to plan to ongoing management and tracking, which makes it the perfect toolset for comprehensive strategic advising services.</a:t>
            </a:r>
            <a:endParaRPr sz="1200">
              <a:solidFill>
                <a:schemeClr val="dk1"/>
              </a:solidFill>
              <a:latin typeface="Calibri"/>
              <a:ea typeface="Calibri"/>
              <a:cs typeface="Calibri"/>
              <a:sym typeface="Calibri"/>
            </a:endParaRPr>
          </a:p>
          <a:p>
            <a:pPr marL="0" lvl="0" indent="0" rtl="0">
              <a:spcBef>
                <a:spcPts val="0"/>
              </a:spcBef>
              <a:spcAft>
                <a:spcPts val="0"/>
              </a:spcAft>
              <a:buNone/>
            </a:pPr>
            <a:endParaRPr sz="1200">
              <a:solidFill>
                <a:schemeClr val="dk1"/>
              </a:solidFill>
              <a:latin typeface="Calibri"/>
              <a:ea typeface="Calibri"/>
              <a:cs typeface="Calibri"/>
              <a:sym typeface="Calibri"/>
            </a:endParaRPr>
          </a:p>
          <a:p>
            <a:pPr marL="0" lvl="0" indent="0" rtl="0">
              <a:spcBef>
                <a:spcPts val="0"/>
              </a:spcBef>
              <a:spcAft>
                <a:spcPts val="0"/>
              </a:spcAft>
              <a:buNone/>
            </a:pPr>
            <a:r>
              <a:rPr lang="en" sz="1200">
                <a:solidFill>
                  <a:schemeClr val="dk1"/>
                </a:solidFill>
                <a:latin typeface="Calibri"/>
                <a:ea typeface="Calibri"/>
                <a:cs typeface="Calibri"/>
                <a:sym typeface="Calibri"/>
              </a:rPr>
              <a:t>Because of the way it’s set up, it implements a method for the advisor naturally, which makes it easy for an individual, or a group to implement and get up and running.  It’s what really sets this tool apart from others in the space.  It has a broad scope, but it’s focused in nature.  The method is what we’ll cover today.</a:t>
            </a:r>
            <a:endParaRPr sz="1200">
              <a:solidFill>
                <a:schemeClr val="dk1"/>
              </a:solidFill>
              <a:latin typeface="Calibri"/>
              <a:ea typeface="Calibri"/>
              <a:cs typeface="Calibri"/>
              <a:sym typeface="Calibri"/>
            </a:endParaRPr>
          </a:p>
          <a:p>
            <a:pPr marL="0" lvl="0" indent="0" rtl="0">
              <a:spcBef>
                <a:spcPts val="0"/>
              </a:spcBef>
              <a:spcAft>
                <a:spcPts val="0"/>
              </a:spcAft>
              <a:buClr>
                <a:schemeClr val="dk1"/>
              </a:buClr>
              <a:buFont typeface="Arial"/>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65" name="Shape 16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1200">
                <a:solidFill>
                  <a:schemeClr val="dk1"/>
                </a:solidFill>
                <a:latin typeface="Calibri"/>
                <a:ea typeface="Calibri"/>
                <a:cs typeface="Calibri"/>
                <a:sym typeface="Calibri"/>
              </a:rPr>
              <a:t>LivePlan was built with the small business owner in mind.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This is our persona for LivePlan.  Garrett is the owner of Garrett’s Bike Shop.  </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Garrett knows how to build, repair and sell bikes.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Garrett does NOT know what a P&amp;L statement is.  He might not even know what the word Revenue means.</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Garrett needs help, either in building his business plan, or in managing his cash-flow, or in setting and tracking goals, or in all of the above.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a:p>
            <a:pPr marL="0" marR="0" lvl="0" indent="0" algn="l" rtl="0">
              <a:spcBef>
                <a:spcPts val="0"/>
              </a:spcBef>
              <a:spcAft>
                <a:spcPts val="0"/>
              </a:spcAft>
              <a:buNone/>
            </a:pPr>
            <a:r>
              <a:rPr lang="en" sz="1200">
                <a:solidFill>
                  <a:schemeClr val="dk1"/>
                </a:solidFill>
                <a:latin typeface="Calibri"/>
                <a:ea typeface="Calibri"/>
                <a:cs typeface="Calibri"/>
                <a:sym typeface="Calibri"/>
              </a:rPr>
              <a:t>He either comes to his accountant right away and asks for help, or he might use LivePlan on his own to get started with a business plan, but as his business becomes successful the first thing he does is hire an accountant, and at the very least, a bookkeeper.  That’s where you come in, to offer strategic advising services.  More than just bookkeeping or traditional accounting.  You want to offer strategic planning advice.</a:t>
            </a:r>
            <a:endParaRPr sz="1200">
              <a:solidFill>
                <a:schemeClr val="dk1"/>
              </a:solidFill>
              <a:latin typeface="Calibri"/>
              <a:ea typeface="Calibri"/>
              <a:cs typeface="Calibri"/>
              <a:sym typeface="Calibri"/>
            </a:endParaRPr>
          </a:p>
          <a:p>
            <a:pPr marL="0" marR="0" lvl="0" indent="0" algn="l" rtl="0">
              <a:spcBef>
                <a:spcPts val="0"/>
              </a:spcBef>
              <a:spcAft>
                <a:spcPts val="0"/>
              </a:spcAft>
              <a:buNone/>
            </a:pPr>
            <a:endParaRPr sz="1200">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Shape 185"/>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86" name="Shape 186"/>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192" name="Shape 19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0" name="Shape 20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07" name="Shape 20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Shape 21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215" name="Shape 215"/>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Wellcome">
  <p:cSld name="Wellcome">
    <p:spTree>
      <p:nvGrpSpPr>
        <p:cNvPr id="1" name="Shape 54"/>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457200" y="634603"/>
            <a:ext cx="8229600" cy="857400"/>
          </a:xfrm>
          <a:prstGeom prst="rect">
            <a:avLst/>
          </a:prstGeom>
          <a:noFill/>
          <a:ln>
            <a:noFill/>
          </a:ln>
        </p:spPr>
        <p:txBody>
          <a:bodyPr spcFirstLastPara="1" wrap="square" lIns="91425" tIns="91425" rIns="91425" bIns="91425" anchor="ctr" anchorCtr="0"/>
          <a:lstStyle>
            <a:lvl1pPr marL="0" marR="0" lvl="0" indent="0" algn="ctr" rtl="0">
              <a:lnSpc>
                <a:spcPct val="83018"/>
              </a:lnSpc>
              <a:spcBef>
                <a:spcPts val="0"/>
              </a:spcBef>
              <a:spcAft>
                <a:spcPts val="0"/>
              </a:spcAft>
              <a:buClr>
                <a:schemeClr val="dk1"/>
              </a:buClr>
              <a:buSzPts val="1400"/>
              <a:buFont typeface="Calibri"/>
              <a:buNone/>
              <a:defRPr sz="5300" b="1" i="0" u="none" strike="noStrike" cap="none">
                <a:solidFill>
                  <a:srgbClr val="333333"/>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57" name="Shape 57"/>
          <p:cNvSpPr txBox="1">
            <a:spLocks noGrp="1"/>
          </p:cNvSpPr>
          <p:nvPr>
            <p:ph type="body" idx="1"/>
          </p:nvPr>
        </p:nvSpPr>
        <p:spPr>
          <a:xfrm>
            <a:off x="2133600" y="1495975"/>
            <a:ext cx="4337700" cy="2714400"/>
          </a:xfrm>
          <a:prstGeom prst="rect">
            <a:avLst/>
          </a:prstGeom>
          <a:noFill/>
          <a:ln>
            <a:noFill/>
          </a:ln>
        </p:spPr>
        <p:txBody>
          <a:bodyPr spcFirstLastPara="1" wrap="square" lIns="91425" tIns="91425" rIns="91425" bIns="91425" anchor="t" anchorCtr="0"/>
          <a:lstStyle>
            <a:lvl1pPr marL="457200" lvl="0" indent="-311150" algn="l" rtl="0">
              <a:spcBef>
                <a:spcPts val="640"/>
              </a:spcBef>
              <a:spcAft>
                <a:spcPts val="0"/>
              </a:spcAft>
              <a:buClr>
                <a:schemeClr val="dk1"/>
              </a:buClr>
              <a:buSzPts val="1300"/>
              <a:buFont typeface="Arial"/>
              <a:buChar char="•"/>
              <a:defRPr sz="1800"/>
            </a:lvl1pPr>
            <a:lvl2pPr marL="914400" lvl="1" indent="-285750" rtl="0">
              <a:spcBef>
                <a:spcPts val="560"/>
              </a:spcBef>
              <a:spcAft>
                <a:spcPts val="0"/>
              </a:spcAft>
              <a:buClr>
                <a:schemeClr val="dk1"/>
              </a:buClr>
              <a:buSzPts val="900"/>
              <a:buFont typeface="Arial"/>
              <a:buChar char="–"/>
              <a:defRPr sz="900" b="0" i="0" u="none" strike="noStrike" cap="none">
                <a:solidFill>
                  <a:srgbClr val="333333"/>
                </a:solidFill>
                <a:latin typeface="Calibri"/>
                <a:ea typeface="Calibri"/>
                <a:cs typeface="Calibri"/>
                <a:sym typeface="Calibri"/>
              </a:defRPr>
            </a:lvl2pPr>
            <a:lvl3pPr marL="1371600" marR="0" lvl="2" indent="-285750" algn="l" rtl="0">
              <a:lnSpc>
                <a:spcPct val="133333"/>
              </a:lnSpc>
              <a:spcBef>
                <a:spcPts val="480"/>
              </a:spcBef>
              <a:spcAft>
                <a:spcPts val="0"/>
              </a:spcAft>
              <a:buClr>
                <a:schemeClr val="dk1"/>
              </a:buClr>
              <a:buSzPts val="900"/>
              <a:buFont typeface="Arial"/>
              <a:buChar char="•"/>
              <a:defRPr sz="900" b="0" i="0" u="none" strike="noStrike" cap="none">
                <a:solidFill>
                  <a:srgbClr val="333333"/>
                </a:solidFill>
                <a:latin typeface="Calibri"/>
                <a:ea typeface="Calibri"/>
                <a:cs typeface="Calibri"/>
                <a:sym typeface="Calibri"/>
              </a:defRPr>
            </a:lvl3pPr>
            <a:lvl4pPr marL="1828800" marR="0" lvl="3" indent="-285750" algn="l" rtl="0">
              <a:lnSpc>
                <a:spcPct val="133333"/>
              </a:lnSpc>
              <a:spcBef>
                <a:spcPts val="400"/>
              </a:spcBef>
              <a:spcAft>
                <a:spcPts val="0"/>
              </a:spcAft>
              <a:buClr>
                <a:schemeClr val="dk1"/>
              </a:buClr>
              <a:buSzPts val="900"/>
              <a:buFont typeface="Arial"/>
              <a:buChar char="–"/>
              <a:defRPr sz="900" b="0" i="0" u="none" strike="noStrike" cap="none">
                <a:solidFill>
                  <a:srgbClr val="333333"/>
                </a:solidFill>
                <a:latin typeface="Calibri"/>
                <a:ea typeface="Calibri"/>
                <a:cs typeface="Calibri"/>
                <a:sym typeface="Calibri"/>
              </a:defRPr>
            </a:lvl4pPr>
            <a:lvl5pPr marL="2286000" marR="0" lvl="4" indent="-285750" algn="l" rtl="0">
              <a:lnSpc>
                <a:spcPct val="133333"/>
              </a:lnSpc>
              <a:spcBef>
                <a:spcPts val="400"/>
              </a:spcBef>
              <a:spcAft>
                <a:spcPts val="0"/>
              </a:spcAft>
              <a:buClr>
                <a:schemeClr val="dk1"/>
              </a:buClr>
              <a:buSzPts val="900"/>
              <a:buFont typeface="Arial"/>
              <a:buChar char="»"/>
              <a:defRPr sz="900" b="0" i="0" u="none" strike="noStrike" cap="none">
                <a:solidFill>
                  <a:srgbClr val="333333"/>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57201"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6553201"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722312" y="3305176"/>
            <a:ext cx="7772400" cy="1021500"/>
          </a:xfrm>
          <a:prstGeom prst="rect">
            <a:avLst/>
          </a:prstGeom>
          <a:noFill/>
          <a:ln>
            <a:noFill/>
          </a:ln>
        </p:spPr>
        <p:txBody>
          <a:bodyPr spcFirstLastPara="1" wrap="square" lIns="91425" tIns="91425" rIns="91425" bIns="91425" anchor="t" anchorCtr="0"/>
          <a:lstStyle>
            <a:lvl1pPr marL="0" marR="0" lvl="0" indent="0" algn="l" rtl="0">
              <a:lnSpc>
                <a:spcPct val="83018"/>
              </a:lnSpc>
              <a:spcBef>
                <a:spcPts val="0"/>
              </a:spcBef>
              <a:spcAft>
                <a:spcPts val="0"/>
              </a:spcAft>
              <a:buClr>
                <a:srgbClr val="333333"/>
              </a:buClr>
              <a:buSzPts val="1400"/>
              <a:buFont typeface="Arial"/>
              <a:buNone/>
              <a:defRPr sz="5300" b="1" i="0" u="none" strike="noStrike" cap="none">
                <a:solidFill>
                  <a:srgbClr val="333333"/>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3" name="Shape 63"/>
          <p:cNvSpPr txBox="1">
            <a:spLocks noGrp="1"/>
          </p:cNvSpPr>
          <p:nvPr>
            <p:ph type="body" idx="1"/>
          </p:nvPr>
        </p:nvSpPr>
        <p:spPr>
          <a:xfrm>
            <a:off x="722312" y="2180035"/>
            <a:ext cx="7772400" cy="1125000"/>
          </a:xfrm>
          <a:prstGeom prst="rect">
            <a:avLst/>
          </a:prstGeom>
          <a:noFill/>
          <a:ln>
            <a:noFill/>
          </a:ln>
        </p:spPr>
        <p:txBody>
          <a:bodyPr spcFirstLastPara="1" wrap="square" lIns="91425" tIns="91425" rIns="91425" bIns="91425" anchor="b" anchorCtr="0"/>
          <a:lstStyle>
            <a:lvl1pPr marL="457200" marR="0" lvl="0" indent="-228600" algn="l" rtl="0">
              <a:lnSpc>
                <a:spcPct val="84615"/>
              </a:lnSpc>
              <a:spcBef>
                <a:spcPts val="0"/>
              </a:spcBef>
              <a:spcAft>
                <a:spcPts val="0"/>
              </a:spcAft>
              <a:buClr>
                <a:srgbClr val="888888"/>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28600" algn="l" rtl="0">
              <a:lnSpc>
                <a:spcPct val="133333"/>
              </a:lnSpc>
              <a:spcBef>
                <a:spcPts val="0"/>
              </a:spcBef>
              <a:spcAft>
                <a:spcPts val="0"/>
              </a:spcAft>
              <a:buClr>
                <a:srgbClr val="888888"/>
              </a:buClr>
              <a:buSzPts val="1400"/>
              <a:buFont typeface="Calibri"/>
              <a:buNone/>
              <a:defRPr sz="900" b="0" i="0" u="none" strike="noStrike" cap="none">
                <a:solidFill>
                  <a:srgbClr val="333333"/>
                </a:solidFill>
                <a:latin typeface="Calibri"/>
                <a:ea typeface="Calibri"/>
                <a:cs typeface="Calibri"/>
                <a:sym typeface="Calibri"/>
              </a:defRPr>
            </a:lvl2pPr>
            <a:lvl3pPr marL="1371600" marR="0" lvl="2" indent="-228600" algn="l" rtl="0">
              <a:lnSpc>
                <a:spcPct val="133333"/>
              </a:lnSpc>
              <a:spcBef>
                <a:spcPts val="0"/>
              </a:spcBef>
              <a:spcAft>
                <a:spcPts val="0"/>
              </a:spcAft>
              <a:buClr>
                <a:srgbClr val="888888"/>
              </a:buClr>
              <a:buSzPts val="1400"/>
              <a:buFont typeface="Calibri"/>
              <a:buNone/>
              <a:defRPr sz="900" b="0" i="0" u="none" strike="noStrike" cap="none">
                <a:solidFill>
                  <a:srgbClr val="333333"/>
                </a:solidFill>
                <a:latin typeface="Calibri"/>
                <a:ea typeface="Calibri"/>
                <a:cs typeface="Calibri"/>
                <a:sym typeface="Calibri"/>
              </a:defRPr>
            </a:lvl3pPr>
            <a:lvl4pPr marL="1828800" marR="0" lvl="3" indent="-228600" algn="l" rtl="0">
              <a:lnSpc>
                <a:spcPct val="133333"/>
              </a:lnSpc>
              <a:spcBef>
                <a:spcPts val="0"/>
              </a:spcBef>
              <a:spcAft>
                <a:spcPts val="0"/>
              </a:spcAft>
              <a:buClr>
                <a:srgbClr val="888888"/>
              </a:buClr>
              <a:buSzPts val="1400"/>
              <a:buFont typeface="Calibri"/>
              <a:buNone/>
              <a:defRPr sz="900" b="0" i="0" u="none" strike="noStrike" cap="none">
                <a:solidFill>
                  <a:srgbClr val="333333"/>
                </a:solidFill>
                <a:latin typeface="Calibri"/>
                <a:ea typeface="Calibri"/>
                <a:cs typeface="Calibri"/>
                <a:sym typeface="Calibri"/>
              </a:defRPr>
            </a:lvl4pPr>
            <a:lvl5pPr marL="2286000" marR="0" lvl="4" indent="-228600" algn="l" rtl="0">
              <a:lnSpc>
                <a:spcPct val="133333"/>
              </a:lnSpc>
              <a:spcBef>
                <a:spcPts val="0"/>
              </a:spcBef>
              <a:spcAft>
                <a:spcPts val="0"/>
              </a:spcAft>
              <a:buClr>
                <a:srgbClr val="888888"/>
              </a:buClr>
              <a:buSzPts val="1400"/>
              <a:buFont typeface="Calibri"/>
              <a:buNone/>
              <a:defRPr sz="900" b="0" i="0" u="none" strike="noStrike" cap="none">
                <a:solidFill>
                  <a:srgbClr val="333333"/>
                </a:solidFill>
                <a:latin typeface="Calibri"/>
                <a:ea typeface="Calibri"/>
                <a:cs typeface="Calibri"/>
                <a:sym typeface="Calibri"/>
              </a:defRPr>
            </a:lvl5pPr>
            <a:lvl6pPr marL="2743200" marR="0" lvl="5" indent="-228600" algn="l" rtl="0">
              <a:spcBef>
                <a:spcPts val="0"/>
              </a:spcBef>
              <a:spcAft>
                <a:spcPts val="0"/>
              </a:spcAft>
              <a:buClr>
                <a:srgbClr val="888888"/>
              </a:buClr>
              <a:buSzPts val="14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rgbClr val="888888"/>
              </a:buClr>
              <a:buSzPts val="14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rgbClr val="888888"/>
              </a:buClr>
              <a:buSzPts val="14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rgbClr val="888888"/>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dt" idx="10"/>
          </p:nvPr>
        </p:nvSpPr>
        <p:spPr>
          <a:xfrm>
            <a:off x="457201"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sldNum" idx="12"/>
          </p:nvPr>
        </p:nvSpPr>
        <p:spPr>
          <a:xfrm>
            <a:off x="6553201"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457200" y="634603"/>
            <a:ext cx="8229600" cy="857400"/>
          </a:xfrm>
          <a:prstGeom prst="rect">
            <a:avLst/>
          </a:prstGeom>
          <a:noFill/>
          <a:ln>
            <a:noFill/>
          </a:ln>
        </p:spPr>
        <p:txBody>
          <a:bodyPr spcFirstLastPara="1" wrap="square" lIns="91425" tIns="91425" rIns="91425" bIns="91425" anchor="ctr" anchorCtr="0"/>
          <a:lstStyle>
            <a:lvl1pPr marL="0" marR="0" lvl="0" indent="0" algn="l" rtl="0">
              <a:lnSpc>
                <a:spcPct val="83018"/>
              </a:lnSpc>
              <a:spcBef>
                <a:spcPts val="0"/>
              </a:spcBef>
              <a:spcAft>
                <a:spcPts val="0"/>
              </a:spcAft>
              <a:buClr>
                <a:srgbClr val="333333"/>
              </a:buClr>
              <a:buSzPts val="1400"/>
              <a:buFont typeface="Arial"/>
              <a:buNone/>
              <a:defRPr sz="5300" b="1" i="0" u="none" strike="noStrike" cap="none">
                <a:solidFill>
                  <a:srgbClr val="333333"/>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69" name="Shape 69"/>
          <p:cNvSpPr txBox="1">
            <a:spLocks noGrp="1"/>
          </p:cNvSpPr>
          <p:nvPr>
            <p:ph type="body" idx="1"/>
          </p:nvPr>
        </p:nvSpPr>
        <p:spPr>
          <a:xfrm>
            <a:off x="457201" y="1151334"/>
            <a:ext cx="4040100" cy="479700"/>
          </a:xfrm>
          <a:prstGeom prst="rect">
            <a:avLst/>
          </a:prstGeom>
          <a:noFill/>
          <a:ln>
            <a:noFill/>
          </a:ln>
        </p:spPr>
        <p:txBody>
          <a:bodyPr spcFirstLastPara="1" wrap="square" lIns="91425" tIns="91425" rIns="91425" bIns="91425" anchor="b" anchorCtr="0"/>
          <a:lstStyle>
            <a:lvl1pPr marL="457200" marR="0" lvl="0" indent="-228600" algn="l" rtl="0">
              <a:lnSpc>
                <a:spcPct val="84615"/>
              </a:lnSpc>
              <a:spcBef>
                <a:spcPts val="0"/>
              </a:spcBef>
              <a:spcAft>
                <a:spcPts val="0"/>
              </a:spcAft>
              <a:buClr>
                <a:srgbClr val="4B4B4B"/>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2pPr>
            <a:lvl3pPr marL="1371600" marR="0" lvl="2"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3pPr>
            <a:lvl4pPr marL="1828800" marR="0" lvl="3"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4pPr>
            <a:lvl5pPr marL="2286000" marR="0" lvl="4"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body" idx="2"/>
          </p:nvPr>
        </p:nvSpPr>
        <p:spPr>
          <a:xfrm>
            <a:off x="457201" y="1631156"/>
            <a:ext cx="4040100" cy="2963400"/>
          </a:xfrm>
          <a:prstGeom prst="rect">
            <a:avLst/>
          </a:prstGeom>
          <a:noFill/>
          <a:ln>
            <a:noFill/>
          </a:ln>
        </p:spPr>
        <p:txBody>
          <a:bodyPr spcFirstLastPara="1" wrap="square" lIns="91425" tIns="91425" rIns="91425" bIns="91425" anchor="t" anchorCtr="0"/>
          <a:lstStyle>
            <a:lvl1pPr marL="457200" marR="0" lvl="0" indent="-228600" algn="l" rtl="0">
              <a:lnSpc>
                <a:spcPct val="84615"/>
              </a:lnSpc>
              <a:spcBef>
                <a:spcPts val="0"/>
              </a:spcBef>
              <a:spcAft>
                <a:spcPts val="0"/>
              </a:spcAft>
              <a:buClr>
                <a:srgbClr val="4B4B4B"/>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2pPr>
            <a:lvl3pPr marL="1371600" marR="0" lvl="2"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3pPr>
            <a:lvl4pPr marL="1828800" marR="0" lvl="3"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4pPr>
            <a:lvl5pPr marL="2286000" marR="0" lvl="4"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body" idx="3"/>
          </p:nvPr>
        </p:nvSpPr>
        <p:spPr>
          <a:xfrm>
            <a:off x="4645025" y="1151334"/>
            <a:ext cx="4041900" cy="479700"/>
          </a:xfrm>
          <a:prstGeom prst="rect">
            <a:avLst/>
          </a:prstGeom>
          <a:noFill/>
          <a:ln>
            <a:noFill/>
          </a:ln>
        </p:spPr>
        <p:txBody>
          <a:bodyPr spcFirstLastPara="1" wrap="square" lIns="91425" tIns="91425" rIns="91425" bIns="91425" anchor="b" anchorCtr="0"/>
          <a:lstStyle>
            <a:lvl1pPr marL="457200" marR="0" lvl="0" indent="-228600" algn="l" rtl="0">
              <a:lnSpc>
                <a:spcPct val="84615"/>
              </a:lnSpc>
              <a:spcBef>
                <a:spcPts val="0"/>
              </a:spcBef>
              <a:spcAft>
                <a:spcPts val="0"/>
              </a:spcAft>
              <a:buClr>
                <a:srgbClr val="4B4B4B"/>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2pPr>
            <a:lvl3pPr marL="1371600" marR="0" lvl="2"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3pPr>
            <a:lvl4pPr marL="1828800" marR="0" lvl="3"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4pPr>
            <a:lvl5pPr marL="2286000" marR="0" lvl="4"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228600" algn="l" rtl="0">
              <a:lnSpc>
                <a:spcPct val="84615"/>
              </a:lnSpc>
              <a:spcBef>
                <a:spcPts val="0"/>
              </a:spcBef>
              <a:spcAft>
                <a:spcPts val="0"/>
              </a:spcAft>
              <a:buClr>
                <a:srgbClr val="4B4B4B"/>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2pPr>
            <a:lvl3pPr marL="1371600" marR="0" lvl="2"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3pPr>
            <a:lvl4pPr marL="1828800" marR="0" lvl="3"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4pPr>
            <a:lvl5pPr marL="2286000" marR="0" lvl="4"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dt" idx="10"/>
          </p:nvPr>
        </p:nvSpPr>
        <p:spPr>
          <a:xfrm>
            <a:off x="457201"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sldNum" idx="12"/>
          </p:nvPr>
        </p:nvSpPr>
        <p:spPr>
          <a:xfrm>
            <a:off x="6553201"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6"/>
        <p:cNvGrpSpPr/>
        <p:nvPr/>
      </p:nvGrpSpPr>
      <p:grpSpPr>
        <a:xfrm>
          <a:off x="0" y="0"/>
          <a:ext cx="0" cy="0"/>
          <a:chOff x="0" y="0"/>
          <a:chExt cx="0" cy="0"/>
        </a:xfrm>
      </p:grpSpPr>
      <p:sp>
        <p:nvSpPr>
          <p:cNvPr id="77" name="Shape 77"/>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a:lvl1pPr>
            <a:lvl2pPr marL="0" marR="0" lvl="1" indent="0" algn="l" rtl="0">
              <a:lnSpc>
                <a:spcPct val="100000"/>
              </a:lnSpc>
              <a:spcBef>
                <a:spcPts val="0"/>
              </a:spcBef>
              <a:spcAft>
                <a:spcPts val="0"/>
              </a:spcAft>
              <a:buClr>
                <a:srgbClr val="000000"/>
              </a:buClr>
              <a:buSzPts val="1400"/>
              <a:buFont typeface="Arial"/>
              <a:buNone/>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78" name="Shape 78"/>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1400"/>
              <a:buFont typeface="Arial"/>
              <a:buNone/>
              <a:defRPr/>
            </a:lvl1pPr>
            <a:lvl2pPr marL="457200" marR="0" lvl="1" indent="0" algn="ctr" rtl="0">
              <a:lnSpc>
                <a:spcPct val="100000"/>
              </a:lnSpc>
              <a:spcBef>
                <a:spcPts val="560"/>
              </a:spcBef>
              <a:spcAft>
                <a:spcPts val="0"/>
              </a:spcAft>
              <a:buClr>
                <a:srgbClr val="888888"/>
              </a:buClr>
              <a:buSzPts val="1400"/>
              <a:buFont typeface="Arial"/>
              <a:buNone/>
              <a:defRPr/>
            </a:lvl2pPr>
            <a:lvl3pPr marL="914400" marR="0" lvl="2" indent="0" algn="ctr" rtl="0">
              <a:lnSpc>
                <a:spcPct val="100000"/>
              </a:lnSpc>
              <a:spcBef>
                <a:spcPts val="480"/>
              </a:spcBef>
              <a:spcAft>
                <a:spcPts val="0"/>
              </a:spcAft>
              <a:buClr>
                <a:srgbClr val="888888"/>
              </a:buClr>
              <a:buSzPts val="1400"/>
              <a:buFont typeface="Arial"/>
              <a:buNone/>
              <a:defRPr/>
            </a:lvl3pPr>
            <a:lvl4pPr marL="1371600" marR="0" lvl="3" indent="0" algn="ctr" rtl="0">
              <a:lnSpc>
                <a:spcPct val="100000"/>
              </a:lnSpc>
              <a:spcBef>
                <a:spcPts val="400"/>
              </a:spcBef>
              <a:spcAft>
                <a:spcPts val="0"/>
              </a:spcAft>
              <a:buClr>
                <a:srgbClr val="888888"/>
              </a:buClr>
              <a:buSzPts val="1400"/>
              <a:buFont typeface="Arial"/>
              <a:buNone/>
              <a:defRPr/>
            </a:lvl4pPr>
            <a:lvl5pPr marL="1828800" marR="0" lvl="4" indent="0" algn="ctr" rtl="0">
              <a:lnSpc>
                <a:spcPct val="100000"/>
              </a:lnSpc>
              <a:spcBef>
                <a:spcPts val="400"/>
              </a:spcBef>
              <a:spcAft>
                <a:spcPts val="0"/>
              </a:spcAft>
              <a:buClr>
                <a:srgbClr val="888888"/>
              </a:buClr>
              <a:buSzPts val="1400"/>
              <a:buFont typeface="Arial"/>
              <a:buNone/>
              <a:defRPr/>
            </a:lvl5pPr>
            <a:lvl6pPr marL="2286000" marR="0" lvl="5" indent="0" algn="ctr" rtl="0">
              <a:lnSpc>
                <a:spcPct val="100000"/>
              </a:lnSpc>
              <a:spcBef>
                <a:spcPts val="400"/>
              </a:spcBef>
              <a:spcAft>
                <a:spcPts val="0"/>
              </a:spcAft>
              <a:buClr>
                <a:srgbClr val="888888"/>
              </a:buClr>
              <a:buSzPts val="1400"/>
              <a:buFont typeface="Arial"/>
              <a:buNone/>
              <a:defRPr/>
            </a:lvl6pPr>
            <a:lvl7pPr marL="2743200" marR="0" lvl="6" indent="0" algn="ctr" rtl="0">
              <a:lnSpc>
                <a:spcPct val="100000"/>
              </a:lnSpc>
              <a:spcBef>
                <a:spcPts val="400"/>
              </a:spcBef>
              <a:spcAft>
                <a:spcPts val="0"/>
              </a:spcAft>
              <a:buClr>
                <a:srgbClr val="888888"/>
              </a:buClr>
              <a:buSzPts val="1400"/>
              <a:buFont typeface="Arial"/>
              <a:buNone/>
              <a:defRPr/>
            </a:lvl7pPr>
            <a:lvl8pPr marL="3200400" marR="0" lvl="7" indent="0" algn="ctr" rtl="0">
              <a:lnSpc>
                <a:spcPct val="100000"/>
              </a:lnSpc>
              <a:spcBef>
                <a:spcPts val="400"/>
              </a:spcBef>
              <a:spcAft>
                <a:spcPts val="0"/>
              </a:spcAft>
              <a:buClr>
                <a:srgbClr val="888888"/>
              </a:buClr>
              <a:buSzPts val="1400"/>
              <a:buFont typeface="Arial"/>
              <a:buNone/>
              <a:defRPr/>
            </a:lvl8pPr>
            <a:lvl9pPr marL="3657600" marR="0" lvl="8" indent="0" algn="ctr" rtl="0">
              <a:lnSpc>
                <a:spcPct val="100000"/>
              </a:lnSpc>
              <a:spcBef>
                <a:spcPts val="400"/>
              </a:spcBef>
              <a:spcAft>
                <a:spcPts val="0"/>
              </a:spcAft>
              <a:buClr>
                <a:srgbClr val="888888"/>
              </a:buClr>
              <a:buSzPts val="1400"/>
              <a:buFont typeface="Arial"/>
              <a:buNone/>
              <a:defRPr/>
            </a:lvl9pPr>
          </a:lstStyle>
          <a:p>
            <a:endParaRPr/>
          </a:p>
        </p:txBody>
      </p:sp>
      <p:sp>
        <p:nvSpPr>
          <p:cNvPr id="79" name="Shape 79"/>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80" name="Shape 80"/>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81" name="Shape 81"/>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57200" y="634603"/>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4" name="Shape 84"/>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5" name="Shape 85"/>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86" name="Shape 86"/>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87" name="Shape 87"/>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88" name="Shape 88"/>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Shape 90"/>
          <p:cNvSpPr txBox="1">
            <a:spLocks noGrp="1"/>
          </p:cNvSpPr>
          <p:nvPr>
            <p:ph type="title"/>
          </p:nvPr>
        </p:nvSpPr>
        <p:spPr>
          <a:xfrm>
            <a:off x="457200" y="634603"/>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1" name="Shape 91"/>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92" name="Shape 92"/>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93" name="Shape 93"/>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ellcome">
  <p:cSld name="Wellcome">
    <p:spTree>
      <p:nvGrpSpPr>
        <p:cNvPr id="1" name="Shape 98"/>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457200" y="634603"/>
            <a:ext cx="8229600" cy="857400"/>
          </a:xfrm>
          <a:prstGeom prst="rect">
            <a:avLst/>
          </a:prstGeom>
          <a:noFill/>
          <a:ln>
            <a:noFill/>
          </a:ln>
        </p:spPr>
        <p:txBody>
          <a:bodyPr spcFirstLastPara="1" wrap="square" lIns="91425" tIns="91425" rIns="91425" bIns="91425" anchor="ctr" anchorCtr="0"/>
          <a:lstStyle>
            <a:lvl1pPr marL="0" marR="0" lvl="0" indent="0" algn="ctr" rtl="0">
              <a:lnSpc>
                <a:spcPct val="83018"/>
              </a:lnSpc>
              <a:spcBef>
                <a:spcPts val="0"/>
              </a:spcBef>
              <a:spcAft>
                <a:spcPts val="0"/>
              </a:spcAft>
              <a:buClr>
                <a:schemeClr val="dk1"/>
              </a:buClr>
              <a:buSzPts val="1400"/>
              <a:buFont typeface="Calibri"/>
              <a:buNone/>
              <a:defRPr sz="5300" b="1" i="0" u="none" strike="noStrike" cap="none">
                <a:solidFill>
                  <a:srgbClr val="333333"/>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1" name="Shape 101"/>
          <p:cNvSpPr txBox="1">
            <a:spLocks noGrp="1"/>
          </p:cNvSpPr>
          <p:nvPr>
            <p:ph type="body" idx="1"/>
          </p:nvPr>
        </p:nvSpPr>
        <p:spPr>
          <a:xfrm>
            <a:off x="2133600" y="1495975"/>
            <a:ext cx="4337700" cy="2714400"/>
          </a:xfrm>
          <a:prstGeom prst="rect">
            <a:avLst/>
          </a:prstGeom>
          <a:noFill/>
          <a:ln>
            <a:noFill/>
          </a:ln>
        </p:spPr>
        <p:txBody>
          <a:bodyPr spcFirstLastPara="1" wrap="square" lIns="91425" tIns="91425" rIns="91425" bIns="91425" anchor="t" anchorCtr="0"/>
          <a:lstStyle>
            <a:lvl1pPr marL="457200" lvl="0" indent="-311150" algn="l" rtl="0">
              <a:spcBef>
                <a:spcPts val="640"/>
              </a:spcBef>
              <a:spcAft>
                <a:spcPts val="0"/>
              </a:spcAft>
              <a:buClr>
                <a:schemeClr val="dk1"/>
              </a:buClr>
              <a:buSzPts val="1300"/>
              <a:buFont typeface="Arial"/>
              <a:buChar char="•"/>
              <a:defRPr sz="1800"/>
            </a:lvl1pPr>
            <a:lvl2pPr marL="914400" lvl="1" indent="-285750" rtl="0">
              <a:spcBef>
                <a:spcPts val="560"/>
              </a:spcBef>
              <a:spcAft>
                <a:spcPts val="0"/>
              </a:spcAft>
              <a:buClr>
                <a:schemeClr val="dk1"/>
              </a:buClr>
              <a:buSzPts val="900"/>
              <a:buFont typeface="Arial"/>
              <a:buChar char="–"/>
              <a:defRPr sz="900" b="0" i="0" u="none" strike="noStrike" cap="none">
                <a:solidFill>
                  <a:srgbClr val="333333"/>
                </a:solidFill>
                <a:latin typeface="Calibri"/>
                <a:ea typeface="Calibri"/>
                <a:cs typeface="Calibri"/>
                <a:sym typeface="Calibri"/>
              </a:defRPr>
            </a:lvl2pPr>
            <a:lvl3pPr marL="1371600" marR="0" lvl="2" indent="-285750" algn="l" rtl="0">
              <a:lnSpc>
                <a:spcPct val="133333"/>
              </a:lnSpc>
              <a:spcBef>
                <a:spcPts val="480"/>
              </a:spcBef>
              <a:spcAft>
                <a:spcPts val="0"/>
              </a:spcAft>
              <a:buClr>
                <a:schemeClr val="dk1"/>
              </a:buClr>
              <a:buSzPts val="900"/>
              <a:buFont typeface="Arial"/>
              <a:buChar char="•"/>
              <a:defRPr sz="900" b="0" i="0" u="none" strike="noStrike" cap="none">
                <a:solidFill>
                  <a:srgbClr val="333333"/>
                </a:solidFill>
                <a:latin typeface="Calibri"/>
                <a:ea typeface="Calibri"/>
                <a:cs typeface="Calibri"/>
                <a:sym typeface="Calibri"/>
              </a:defRPr>
            </a:lvl3pPr>
            <a:lvl4pPr marL="1828800" marR="0" lvl="3" indent="-285750" algn="l" rtl="0">
              <a:lnSpc>
                <a:spcPct val="133333"/>
              </a:lnSpc>
              <a:spcBef>
                <a:spcPts val="400"/>
              </a:spcBef>
              <a:spcAft>
                <a:spcPts val="0"/>
              </a:spcAft>
              <a:buClr>
                <a:schemeClr val="dk1"/>
              </a:buClr>
              <a:buSzPts val="900"/>
              <a:buFont typeface="Arial"/>
              <a:buChar char="–"/>
              <a:defRPr sz="900" b="0" i="0" u="none" strike="noStrike" cap="none">
                <a:solidFill>
                  <a:srgbClr val="333333"/>
                </a:solidFill>
                <a:latin typeface="Calibri"/>
                <a:ea typeface="Calibri"/>
                <a:cs typeface="Calibri"/>
                <a:sym typeface="Calibri"/>
              </a:defRPr>
            </a:lvl4pPr>
            <a:lvl5pPr marL="2286000" marR="0" lvl="4" indent="-285750" algn="l" rtl="0">
              <a:lnSpc>
                <a:spcPct val="133333"/>
              </a:lnSpc>
              <a:spcBef>
                <a:spcPts val="400"/>
              </a:spcBef>
              <a:spcAft>
                <a:spcPts val="0"/>
              </a:spcAft>
              <a:buClr>
                <a:schemeClr val="dk1"/>
              </a:buClr>
              <a:buSzPts val="900"/>
              <a:buFont typeface="Arial"/>
              <a:buChar char="»"/>
              <a:defRPr sz="900" b="0" i="0" u="none" strike="noStrike" cap="none">
                <a:solidFill>
                  <a:srgbClr val="333333"/>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457201"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6553201"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722312" y="3305176"/>
            <a:ext cx="7772400" cy="1021500"/>
          </a:xfrm>
          <a:prstGeom prst="rect">
            <a:avLst/>
          </a:prstGeom>
          <a:noFill/>
          <a:ln>
            <a:noFill/>
          </a:ln>
        </p:spPr>
        <p:txBody>
          <a:bodyPr spcFirstLastPara="1" wrap="square" lIns="91425" tIns="91425" rIns="91425" bIns="91425" anchor="t" anchorCtr="0"/>
          <a:lstStyle>
            <a:lvl1pPr marL="0" marR="0" lvl="0" indent="0" algn="l" rtl="0">
              <a:lnSpc>
                <a:spcPct val="83018"/>
              </a:lnSpc>
              <a:spcBef>
                <a:spcPts val="0"/>
              </a:spcBef>
              <a:spcAft>
                <a:spcPts val="0"/>
              </a:spcAft>
              <a:buClr>
                <a:srgbClr val="333333"/>
              </a:buClr>
              <a:buSzPts val="1400"/>
              <a:buFont typeface="Arial"/>
              <a:buNone/>
              <a:defRPr sz="5300" b="1" i="0" u="none" strike="noStrike" cap="none">
                <a:solidFill>
                  <a:srgbClr val="333333"/>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07" name="Shape 107"/>
          <p:cNvSpPr txBox="1">
            <a:spLocks noGrp="1"/>
          </p:cNvSpPr>
          <p:nvPr>
            <p:ph type="body" idx="1"/>
          </p:nvPr>
        </p:nvSpPr>
        <p:spPr>
          <a:xfrm>
            <a:off x="722312" y="2180035"/>
            <a:ext cx="7772400" cy="1125000"/>
          </a:xfrm>
          <a:prstGeom prst="rect">
            <a:avLst/>
          </a:prstGeom>
          <a:noFill/>
          <a:ln>
            <a:noFill/>
          </a:ln>
        </p:spPr>
        <p:txBody>
          <a:bodyPr spcFirstLastPara="1" wrap="square" lIns="91425" tIns="91425" rIns="91425" bIns="91425" anchor="b" anchorCtr="0"/>
          <a:lstStyle>
            <a:lvl1pPr marL="457200" marR="0" lvl="0" indent="-228600" algn="l" rtl="0">
              <a:lnSpc>
                <a:spcPct val="84615"/>
              </a:lnSpc>
              <a:spcBef>
                <a:spcPts val="0"/>
              </a:spcBef>
              <a:spcAft>
                <a:spcPts val="0"/>
              </a:spcAft>
              <a:buClr>
                <a:srgbClr val="888888"/>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28600" algn="l" rtl="0">
              <a:lnSpc>
                <a:spcPct val="133333"/>
              </a:lnSpc>
              <a:spcBef>
                <a:spcPts val="0"/>
              </a:spcBef>
              <a:spcAft>
                <a:spcPts val="0"/>
              </a:spcAft>
              <a:buClr>
                <a:srgbClr val="888888"/>
              </a:buClr>
              <a:buSzPts val="1400"/>
              <a:buFont typeface="Calibri"/>
              <a:buNone/>
              <a:defRPr sz="900" b="0" i="0" u="none" strike="noStrike" cap="none">
                <a:solidFill>
                  <a:srgbClr val="333333"/>
                </a:solidFill>
                <a:latin typeface="Calibri"/>
                <a:ea typeface="Calibri"/>
                <a:cs typeface="Calibri"/>
                <a:sym typeface="Calibri"/>
              </a:defRPr>
            </a:lvl2pPr>
            <a:lvl3pPr marL="1371600" marR="0" lvl="2" indent="-228600" algn="l" rtl="0">
              <a:lnSpc>
                <a:spcPct val="133333"/>
              </a:lnSpc>
              <a:spcBef>
                <a:spcPts val="0"/>
              </a:spcBef>
              <a:spcAft>
                <a:spcPts val="0"/>
              </a:spcAft>
              <a:buClr>
                <a:srgbClr val="888888"/>
              </a:buClr>
              <a:buSzPts val="1400"/>
              <a:buFont typeface="Calibri"/>
              <a:buNone/>
              <a:defRPr sz="900" b="0" i="0" u="none" strike="noStrike" cap="none">
                <a:solidFill>
                  <a:srgbClr val="333333"/>
                </a:solidFill>
                <a:latin typeface="Calibri"/>
                <a:ea typeface="Calibri"/>
                <a:cs typeface="Calibri"/>
                <a:sym typeface="Calibri"/>
              </a:defRPr>
            </a:lvl3pPr>
            <a:lvl4pPr marL="1828800" marR="0" lvl="3" indent="-228600" algn="l" rtl="0">
              <a:lnSpc>
                <a:spcPct val="133333"/>
              </a:lnSpc>
              <a:spcBef>
                <a:spcPts val="0"/>
              </a:spcBef>
              <a:spcAft>
                <a:spcPts val="0"/>
              </a:spcAft>
              <a:buClr>
                <a:srgbClr val="888888"/>
              </a:buClr>
              <a:buSzPts val="1400"/>
              <a:buFont typeface="Calibri"/>
              <a:buNone/>
              <a:defRPr sz="900" b="0" i="0" u="none" strike="noStrike" cap="none">
                <a:solidFill>
                  <a:srgbClr val="333333"/>
                </a:solidFill>
                <a:latin typeface="Calibri"/>
                <a:ea typeface="Calibri"/>
                <a:cs typeface="Calibri"/>
                <a:sym typeface="Calibri"/>
              </a:defRPr>
            </a:lvl4pPr>
            <a:lvl5pPr marL="2286000" marR="0" lvl="4" indent="-228600" algn="l" rtl="0">
              <a:lnSpc>
                <a:spcPct val="133333"/>
              </a:lnSpc>
              <a:spcBef>
                <a:spcPts val="0"/>
              </a:spcBef>
              <a:spcAft>
                <a:spcPts val="0"/>
              </a:spcAft>
              <a:buClr>
                <a:srgbClr val="888888"/>
              </a:buClr>
              <a:buSzPts val="1400"/>
              <a:buFont typeface="Calibri"/>
              <a:buNone/>
              <a:defRPr sz="900" b="0" i="0" u="none" strike="noStrike" cap="none">
                <a:solidFill>
                  <a:srgbClr val="333333"/>
                </a:solidFill>
                <a:latin typeface="Calibri"/>
                <a:ea typeface="Calibri"/>
                <a:cs typeface="Calibri"/>
                <a:sym typeface="Calibri"/>
              </a:defRPr>
            </a:lvl5pPr>
            <a:lvl6pPr marL="2743200" marR="0" lvl="5" indent="-228600" algn="l" rtl="0">
              <a:spcBef>
                <a:spcPts val="0"/>
              </a:spcBef>
              <a:spcAft>
                <a:spcPts val="0"/>
              </a:spcAft>
              <a:buClr>
                <a:srgbClr val="888888"/>
              </a:buClr>
              <a:buSzPts val="14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rgbClr val="888888"/>
              </a:buClr>
              <a:buSzPts val="14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rgbClr val="888888"/>
              </a:buClr>
              <a:buSzPts val="14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rgbClr val="888888"/>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dt" idx="10"/>
          </p:nvPr>
        </p:nvSpPr>
        <p:spPr>
          <a:xfrm>
            <a:off x="457201"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0" name="Shape 110"/>
          <p:cNvSpPr txBox="1">
            <a:spLocks noGrp="1"/>
          </p:cNvSpPr>
          <p:nvPr>
            <p:ph type="sldNum" idx="12"/>
          </p:nvPr>
        </p:nvSpPr>
        <p:spPr>
          <a:xfrm>
            <a:off x="6553201"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1"/>
        <p:cNvGrpSpPr/>
        <p:nvPr/>
      </p:nvGrpSpPr>
      <p:grpSpPr>
        <a:xfrm>
          <a:off x="0" y="0"/>
          <a:ext cx="0" cy="0"/>
          <a:chOff x="0" y="0"/>
          <a:chExt cx="0" cy="0"/>
        </a:xfrm>
      </p:grpSpPr>
      <p:sp>
        <p:nvSpPr>
          <p:cNvPr id="112" name="Shape 112"/>
          <p:cNvSpPr txBox="1">
            <a:spLocks noGrp="1"/>
          </p:cNvSpPr>
          <p:nvPr>
            <p:ph type="title"/>
          </p:nvPr>
        </p:nvSpPr>
        <p:spPr>
          <a:xfrm>
            <a:off x="457200" y="634603"/>
            <a:ext cx="8229600" cy="857400"/>
          </a:xfrm>
          <a:prstGeom prst="rect">
            <a:avLst/>
          </a:prstGeom>
          <a:noFill/>
          <a:ln>
            <a:noFill/>
          </a:ln>
        </p:spPr>
        <p:txBody>
          <a:bodyPr spcFirstLastPara="1" wrap="square" lIns="91425" tIns="91425" rIns="91425" bIns="91425" anchor="ctr" anchorCtr="0"/>
          <a:lstStyle>
            <a:lvl1pPr marL="0" marR="0" lvl="0" indent="0" algn="l" rtl="0">
              <a:lnSpc>
                <a:spcPct val="83018"/>
              </a:lnSpc>
              <a:spcBef>
                <a:spcPts val="0"/>
              </a:spcBef>
              <a:spcAft>
                <a:spcPts val="0"/>
              </a:spcAft>
              <a:buClr>
                <a:srgbClr val="333333"/>
              </a:buClr>
              <a:buSzPts val="1400"/>
              <a:buFont typeface="Arial"/>
              <a:buNone/>
              <a:defRPr sz="5300" b="1" i="0" u="none" strike="noStrike" cap="none">
                <a:solidFill>
                  <a:srgbClr val="333333"/>
                </a:solidFill>
                <a:latin typeface="Arial"/>
                <a:ea typeface="Arial"/>
                <a:cs typeface="Arial"/>
                <a:sym typeface="Arial"/>
              </a:defRPr>
            </a:lvl1pPr>
            <a:lvl2pPr lvl="1" indent="0" rtl="0">
              <a:spcBef>
                <a:spcPts val="0"/>
              </a:spcBef>
              <a:spcAft>
                <a:spcPts val="0"/>
              </a:spcAft>
              <a:buSzPts val="1400"/>
              <a:buNone/>
              <a:defRPr sz="1800"/>
            </a:lvl2pPr>
            <a:lvl3pPr lvl="2" indent="0" rtl="0">
              <a:spcBef>
                <a:spcPts val="0"/>
              </a:spcBef>
              <a:spcAft>
                <a:spcPts val="0"/>
              </a:spcAft>
              <a:buSzPts val="1400"/>
              <a:buNone/>
              <a:defRPr sz="1800"/>
            </a:lvl3pPr>
            <a:lvl4pPr lvl="3" indent="0" rtl="0">
              <a:spcBef>
                <a:spcPts val="0"/>
              </a:spcBef>
              <a:spcAft>
                <a:spcPts val="0"/>
              </a:spcAft>
              <a:buSzPts val="1400"/>
              <a:buNone/>
              <a:defRPr sz="1800"/>
            </a:lvl4pPr>
            <a:lvl5pPr lvl="4" indent="0" rtl="0">
              <a:spcBef>
                <a:spcPts val="0"/>
              </a:spcBef>
              <a:spcAft>
                <a:spcPts val="0"/>
              </a:spcAft>
              <a:buSzPts val="1400"/>
              <a:buNone/>
              <a:defRPr sz="1800"/>
            </a:lvl5pPr>
            <a:lvl6pPr lvl="5" indent="0" rtl="0">
              <a:spcBef>
                <a:spcPts val="0"/>
              </a:spcBef>
              <a:spcAft>
                <a:spcPts val="0"/>
              </a:spcAft>
              <a:buSzPts val="1400"/>
              <a:buNone/>
              <a:defRPr sz="1800"/>
            </a:lvl6pPr>
            <a:lvl7pPr lvl="6" indent="0" rtl="0">
              <a:spcBef>
                <a:spcPts val="0"/>
              </a:spcBef>
              <a:spcAft>
                <a:spcPts val="0"/>
              </a:spcAft>
              <a:buSzPts val="1400"/>
              <a:buNone/>
              <a:defRPr sz="1800"/>
            </a:lvl7pPr>
            <a:lvl8pPr lvl="7" indent="0" rtl="0">
              <a:spcBef>
                <a:spcPts val="0"/>
              </a:spcBef>
              <a:spcAft>
                <a:spcPts val="0"/>
              </a:spcAft>
              <a:buSzPts val="1400"/>
              <a:buNone/>
              <a:defRPr sz="1800"/>
            </a:lvl8pPr>
            <a:lvl9pPr lvl="8" indent="0" rtl="0">
              <a:spcBef>
                <a:spcPts val="0"/>
              </a:spcBef>
              <a:spcAft>
                <a:spcPts val="0"/>
              </a:spcAft>
              <a:buSzPts val="1400"/>
              <a:buNone/>
              <a:defRPr sz="1800"/>
            </a:lvl9pPr>
          </a:lstStyle>
          <a:p>
            <a:endParaRPr/>
          </a:p>
        </p:txBody>
      </p:sp>
      <p:sp>
        <p:nvSpPr>
          <p:cNvPr id="113" name="Shape 113"/>
          <p:cNvSpPr txBox="1">
            <a:spLocks noGrp="1"/>
          </p:cNvSpPr>
          <p:nvPr>
            <p:ph type="body" idx="1"/>
          </p:nvPr>
        </p:nvSpPr>
        <p:spPr>
          <a:xfrm>
            <a:off x="457201" y="1151334"/>
            <a:ext cx="4040100" cy="479700"/>
          </a:xfrm>
          <a:prstGeom prst="rect">
            <a:avLst/>
          </a:prstGeom>
          <a:noFill/>
          <a:ln>
            <a:noFill/>
          </a:ln>
        </p:spPr>
        <p:txBody>
          <a:bodyPr spcFirstLastPara="1" wrap="square" lIns="91425" tIns="91425" rIns="91425" bIns="91425" anchor="b" anchorCtr="0"/>
          <a:lstStyle>
            <a:lvl1pPr marL="457200" marR="0" lvl="0" indent="-228600" algn="l" rtl="0">
              <a:lnSpc>
                <a:spcPct val="84615"/>
              </a:lnSpc>
              <a:spcBef>
                <a:spcPts val="0"/>
              </a:spcBef>
              <a:spcAft>
                <a:spcPts val="0"/>
              </a:spcAft>
              <a:buClr>
                <a:srgbClr val="4B4B4B"/>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2pPr>
            <a:lvl3pPr marL="1371600" marR="0" lvl="2"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3pPr>
            <a:lvl4pPr marL="1828800" marR="0" lvl="3"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4pPr>
            <a:lvl5pPr marL="2286000" marR="0" lvl="4"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14" name="Shape 114"/>
          <p:cNvSpPr txBox="1">
            <a:spLocks noGrp="1"/>
          </p:cNvSpPr>
          <p:nvPr>
            <p:ph type="body" idx="2"/>
          </p:nvPr>
        </p:nvSpPr>
        <p:spPr>
          <a:xfrm>
            <a:off x="457201" y="1631156"/>
            <a:ext cx="4040100" cy="2963400"/>
          </a:xfrm>
          <a:prstGeom prst="rect">
            <a:avLst/>
          </a:prstGeom>
          <a:noFill/>
          <a:ln>
            <a:noFill/>
          </a:ln>
        </p:spPr>
        <p:txBody>
          <a:bodyPr spcFirstLastPara="1" wrap="square" lIns="91425" tIns="91425" rIns="91425" bIns="91425" anchor="t" anchorCtr="0"/>
          <a:lstStyle>
            <a:lvl1pPr marL="457200" marR="0" lvl="0" indent="-228600" algn="l" rtl="0">
              <a:lnSpc>
                <a:spcPct val="84615"/>
              </a:lnSpc>
              <a:spcBef>
                <a:spcPts val="0"/>
              </a:spcBef>
              <a:spcAft>
                <a:spcPts val="0"/>
              </a:spcAft>
              <a:buClr>
                <a:srgbClr val="4B4B4B"/>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2pPr>
            <a:lvl3pPr marL="1371600" marR="0" lvl="2"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3pPr>
            <a:lvl4pPr marL="1828800" marR="0" lvl="3"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4pPr>
            <a:lvl5pPr marL="2286000" marR="0" lvl="4"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5" name="Shape 115"/>
          <p:cNvSpPr txBox="1">
            <a:spLocks noGrp="1"/>
          </p:cNvSpPr>
          <p:nvPr>
            <p:ph type="body" idx="3"/>
          </p:nvPr>
        </p:nvSpPr>
        <p:spPr>
          <a:xfrm>
            <a:off x="4645025" y="1151334"/>
            <a:ext cx="4041900" cy="479700"/>
          </a:xfrm>
          <a:prstGeom prst="rect">
            <a:avLst/>
          </a:prstGeom>
          <a:noFill/>
          <a:ln>
            <a:noFill/>
          </a:ln>
        </p:spPr>
        <p:txBody>
          <a:bodyPr spcFirstLastPara="1" wrap="square" lIns="91425" tIns="91425" rIns="91425" bIns="91425" anchor="b" anchorCtr="0"/>
          <a:lstStyle>
            <a:lvl1pPr marL="457200" marR="0" lvl="0" indent="-228600" algn="l" rtl="0">
              <a:lnSpc>
                <a:spcPct val="84615"/>
              </a:lnSpc>
              <a:spcBef>
                <a:spcPts val="0"/>
              </a:spcBef>
              <a:spcAft>
                <a:spcPts val="0"/>
              </a:spcAft>
              <a:buClr>
                <a:srgbClr val="4B4B4B"/>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2pPr>
            <a:lvl3pPr marL="1371600" marR="0" lvl="2"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3pPr>
            <a:lvl4pPr marL="1828800" marR="0" lvl="3"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4pPr>
            <a:lvl5pPr marL="2286000" marR="0" lvl="4" indent="-228600" algn="l" rtl="0">
              <a:lnSpc>
                <a:spcPct val="133333"/>
              </a:lnSpc>
              <a:spcBef>
                <a:spcPts val="0"/>
              </a:spcBef>
              <a:spcAft>
                <a:spcPts val="0"/>
              </a:spcAft>
              <a:buClr>
                <a:srgbClr val="333333"/>
              </a:buClr>
              <a:buSzPts val="1400"/>
              <a:buFont typeface="Calibri"/>
              <a:buNone/>
              <a:defRPr sz="900" b="0" i="0" u="none" strike="noStrike" cap="none">
                <a:solidFill>
                  <a:srgbClr val="333333"/>
                </a:solidFill>
                <a:latin typeface="Calibri"/>
                <a:ea typeface="Calibri"/>
                <a:cs typeface="Calibri"/>
                <a:sym typeface="Calibri"/>
              </a:defRPr>
            </a:lvl5pPr>
            <a:lvl6pPr marL="2743200" marR="0" lvl="5"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116" name="Shape 116"/>
          <p:cNvSpPr txBox="1">
            <a:spLocks noGrp="1"/>
          </p:cNvSpPr>
          <p:nvPr>
            <p:ph type="body" idx="4"/>
          </p:nvPr>
        </p:nvSpPr>
        <p:spPr>
          <a:xfrm>
            <a:off x="4645025" y="1631156"/>
            <a:ext cx="4041900" cy="2963400"/>
          </a:xfrm>
          <a:prstGeom prst="rect">
            <a:avLst/>
          </a:prstGeom>
          <a:noFill/>
          <a:ln>
            <a:noFill/>
          </a:ln>
        </p:spPr>
        <p:txBody>
          <a:bodyPr spcFirstLastPara="1" wrap="square" lIns="91425" tIns="91425" rIns="91425" bIns="91425" anchor="t" anchorCtr="0"/>
          <a:lstStyle>
            <a:lvl1pPr marL="457200" marR="0" lvl="0" indent="-228600" algn="l" rtl="0">
              <a:lnSpc>
                <a:spcPct val="84615"/>
              </a:lnSpc>
              <a:spcBef>
                <a:spcPts val="0"/>
              </a:spcBef>
              <a:spcAft>
                <a:spcPts val="0"/>
              </a:spcAft>
              <a:buClr>
                <a:srgbClr val="4B4B4B"/>
              </a:buClr>
              <a:buSzPts val="1400"/>
              <a:buFont typeface="Calibri"/>
              <a:buNone/>
              <a:defRPr sz="1300" b="0" i="0" u="none" strike="noStrike" cap="none">
                <a:solidFill>
                  <a:srgbClr val="4B4B4B"/>
                </a:solidFill>
                <a:latin typeface="Calibri"/>
                <a:ea typeface="Calibri"/>
                <a:cs typeface="Calibri"/>
                <a:sym typeface="Calibri"/>
              </a:defRPr>
            </a:lvl1pPr>
            <a:lvl2pPr marL="914400" marR="0" lvl="1"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2pPr>
            <a:lvl3pPr marL="1371600" marR="0" lvl="2"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3pPr>
            <a:lvl4pPr marL="1828800" marR="0" lvl="3"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4pPr>
            <a:lvl5pPr marL="2286000" marR="0" lvl="4" indent="-285750" algn="l" rtl="0">
              <a:lnSpc>
                <a:spcPct val="133333"/>
              </a:lnSpc>
              <a:spcBef>
                <a:spcPts val="0"/>
              </a:spcBef>
              <a:spcAft>
                <a:spcPts val="0"/>
              </a:spcAft>
              <a:buClr>
                <a:srgbClr val="333333"/>
              </a:buClr>
              <a:buSzPts val="900"/>
              <a:buFont typeface="Arial"/>
              <a:buChar char="•"/>
              <a:defRPr sz="900" b="0" i="0" u="none" strike="noStrike" cap="none">
                <a:solidFill>
                  <a:srgbClr val="333333"/>
                </a:solidFill>
                <a:latin typeface="Calibri"/>
                <a:ea typeface="Calibri"/>
                <a:cs typeface="Calibri"/>
                <a:sym typeface="Calibri"/>
              </a:defRPr>
            </a:lvl5pPr>
            <a:lvl6pPr marL="2743200" marR="0" lvl="5"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7" name="Shape 117"/>
          <p:cNvSpPr txBox="1">
            <a:spLocks noGrp="1"/>
          </p:cNvSpPr>
          <p:nvPr>
            <p:ph type="dt" idx="10"/>
          </p:nvPr>
        </p:nvSpPr>
        <p:spPr>
          <a:xfrm>
            <a:off x="457201"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8" name="Shape 118"/>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1pPr>
            <a:lvl2pPr marL="457200" marR="0" lvl="1"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L="914400" marR="0" lvl="2"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L="1371600" marR="0" lvl="3"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L="1828800" marR="0" lvl="4"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L="2286000" marR="0" lvl="5"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L="2743200" marR="0" lvl="6"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L="3200400" marR="0" lvl="7"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L="3657600" marR="0" lvl="8" indent="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sldNum" idx="12"/>
          </p:nvPr>
        </p:nvSpPr>
        <p:spPr>
          <a:xfrm>
            <a:off x="6553201"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20"/>
        <p:cNvGrpSpPr/>
        <p:nvPr/>
      </p:nvGrpSpPr>
      <p:grpSpPr>
        <a:xfrm>
          <a:off x="0" y="0"/>
          <a:ext cx="0" cy="0"/>
          <a:chOff x="0" y="0"/>
          <a:chExt cx="0" cy="0"/>
        </a:xfrm>
      </p:grpSpPr>
      <p:sp>
        <p:nvSpPr>
          <p:cNvPr id="121" name="Shape 121"/>
          <p:cNvSpPr txBox="1">
            <a:spLocks noGrp="1"/>
          </p:cNvSpPr>
          <p:nvPr>
            <p:ph type="ctrTitle"/>
          </p:nvPr>
        </p:nvSpPr>
        <p:spPr>
          <a:xfrm>
            <a:off x="685800" y="1597819"/>
            <a:ext cx="7772400" cy="1102500"/>
          </a:xfrm>
          <a:prstGeom prst="rect">
            <a:avLst/>
          </a:prstGeom>
          <a:noFill/>
          <a:ln>
            <a:noFill/>
          </a:ln>
        </p:spPr>
        <p:txBody>
          <a:bodyPr spcFirstLastPara="1" wrap="square" lIns="91425" tIns="91425" rIns="91425" bIns="91425" anchor="ctr" anchorCtr="0"/>
          <a:lstStyle>
            <a:lvl1pPr marL="0" marR="0" lvl="0" indent="0" algn="ctr" rtl="0">
              <a:lnSpc>
                <a:spcPct val="100000"/>
              </a:lnSpc>
              <a:spcBef>
                <a:spcPts val="0"/>
              </a:spcBef>
              <a:spcAft>
                <a:spcPts val="0"/>
              </a:spcAft>
              <a:buClr>
                <a:schemeClr val="dk1"/>
              </a:buClr>
              <a:buSzPts val="1400"/>
              <a:buFont typeface="Calibri"/>
              <a:buNone/>
              <a:defRPr/>
            </a:lvl1pPr>
            <a:lvl2pPr marL="0" marR="0" lvl="1" indent="0" algn="l" rtl="0">
              <a:lnSpc>
                <a:spcPct val="100000"/>
              </a:lnSpc>
              <a:spcBef>
                <a:spcPts val="0"/>
              </a:spcBef>
              <a:spcAft>
                <a:spcPts val="0"/>
              </a:spcAft>
              <a:buClr>
                <a:srgbClr val="000000"/>
              </a:buClr>
              <a:buSzPts val="1400"/>
              <a:buFont typeface="Arial"/>
              <a:buNone/>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122" name="Shape 122"/>
          <p:cNvSpPr txBox="1">
            <a:spLocks noGrp="1"/>
          </p:cNvSpPr>
          <p:nvPr>
            <p:ph type="subTitle" idx="1"/>
          </p:nvPr>
        </p:nvSpPr>
        <p:spPr>
          <a:xfrm>
            <a:off x="1371600" y="2914650"/>
            <a:ext cx="6400800" cy="1314600"/>
          </a:xfrm>
          <a:prstGeom prst="rect">
            <a:avLst/>
          </a:prstGeom>
          <a:noFill/>
          <a:ln>
            <a:noFill/>
          </a:ln>
        </p:spPr>
        <p:txBody>
          <a:bodyPr spcFirstLastPara="1" wrap="square" lIns="91425" tIns="91425" rIns="91425" bIns="91425" anchor="t" anchorCtr="0"/>
          <a:lstStyle>
            <a:lvl1pPr marL="0" marR="0" lvl="0" indent="0" algn="ctr" rtl="0">
              <a:lnSpc>
                <a:spcPct val="100000"/>
              </a:lnSpc>
              <a:spcBef>
                <a:spcPts val="640"/>
              </a:spcBef>
              <a:spcAft>
                <a:spcPts val="0"/>
              </a:spcAft>
              <a:buClr>
                <a:srgbClr val="888888"/>
              </a:buClr>
              <a:buSzPts val="1400"/>
              <a:buFont typeface="Arial"/>
              <a:buNone/>
              <a:defRPr/>
            </a:lvl1pPr>
            <a:lvl2pPr marL="457200" marR="0" lvl="1" indent="0" algn="ctr" rtl="0">
              <a:lnSpc>
                <a:spcPct val="100000"/>
              </a:lnSpc>
              <a:spcBef>
                <a:spcPts val="560"/>
              </a:spcBef>
              <a:spcAft>
                <a:spcPts val="0"/>
              </a:spcAft>
              <a:buClr>
                <a:srgbClr val="888888"/>
              </a:buClr>
              <a:buSzPts val="1400"/>
              <a:buFont typeface="Arial"/>
              <a:buNone/>
              <a:defRPr/>
            </a:lvl2pPr>
            <a:lvl3pPr marL="914400" marR="0" lvl="2" indent="0" algn="ctr" rtl="0">
              <a:lnSpc>
                <a:spcPct val="100000"/>
              </a:lnSpc>
              <a:spcBef>
                <a:spcPts val="480"/>
              </a:spcBef>
              <a:spcAft>
                <a:spcPts val="0"/>
              </a:spcAft>
              <a:buClr>
                <a:srgbClr val="888888"/>
              </a:buClr>
              <a:buSzPts val="1400"/>
              <a:buFont typeface="Arial"/>
              <a:buNone/>
              <a:defRPr/>
            </a:lvl3pPr>
            <a:lvl4pPr marL="1371600" marR="0" lvl="3" indent="0" algn="ctr" rtl="0">
              <a:lnSpc>
                <a:spcPct val="100000"/>
              </a:lnSpc>
              <a:spcBef>
                <a:spcPts val="400"/>
              </a:spcBef>
              <a:spcAft>
                <a:spcPts val="0"/>
              </a:spcAft>
              <a:buClr>
                <a:srgbClr val="888888"/>
              </a:buClr>
              <a:buSzPts val="1400"/>
              <a:buFont typeface="Arial"/>
              <a:buNone/>
              <a:defRPr/>
            </a:lvl4pPr>
            <a:lvl5pPr marL="1828800" marR="0" lvl="4" indent="0" algn="ctr" rtl="0">
              <a:lnSpc>
                <a:spcPct val="100000"/>
              </a:lnSpc>
              <a:spcBef>
                <a:spcPts val="400"/>
              </a:spcBef>
              <a:spcAft>
                <a:spcPts val="0"/>
              </a:spcAft>
              <a:buClr>
                <a:srgbClr val="888888"/>
              </a:buClr>
              <a:buSzPts val="1400"/>
              <a:buFont typeface="Arial"/>
              <a:buNone/>
              <a:defRPr/>
            </a:lvl5pPr>
            <a:lvl6pPr marL="2286000" marR="0" lvl="5" indent="0" algn="ctr" rtl="0">
              <a:lnSpc>
                <a:spcPct val="100000"/>
              </a:lnSpc>
              <a:spcBef>
                <a:spcPts val="400"/>
              </a:spcBef>
              <a:spcAft>
                <a:spcPts val="0"/>
              </a:spcAft>
              <a:buClr>
                <a:srgbClr val="888888"/>
              </a:buClr>
              <a:buSzPts val="1400"/>
              <a:buFont typeface="Arial"/>
              <a:buNone/>
              <a:defRPr/>
            </a:lvl6pPr>
            <a:lvl7pPr marL="2743200" marR="0" lvl="6" indent="0" algn="ctr" rtl="0">
              <a:lnSpc>
                <a:spcPct val="100000"/>
              </a:lnSpc>
              <a:spcBef>
                <a:spcPts val="400"/>
              </a:spcBef>
              <a:spcAft>
                <a:spcPts val="0"/>
              </a:spcAft>
              <a:buClr>
                <a:srgbClr val="888888"/>
              </a:buClr>
              <a:buSzPts val="1400"/>
              <a:buFont typeface="Arial"/>
              <a:buNone/>
              <a:defRPr/>
            </a:lvl7pPr>
            <a:lvl8pPr marL="3200400" marR="0" lvl="7" indent="0" algn="ctr" rtl="0">
              <a:lnSpc>
                <a:spcPct val="100000"/>
              </a:lnSpc>
              <a:spcBef>
                <a:spcPts val="400"/>
              </a:spcBef>
              <a:spcAft>
                <a:spcPts val="0"/>
              </a:spcAft>
              <a:buClr>
                <a:srgbClr val="888888"/>
              </a:buClr>
              <a:buSzPts val="1400"/>
              <a:buFont typeface="Arial"/>
              <a:buNone/>
              <a:defRPr/>
            </a:lvl8pPr>
            <a:lvl9pPr marL="3657600" marR="0" lvl="8" indent="0" algn="ctr" rtl="0">
              <a:lnSpc>
                <a:spcPct val="100000"/>
              </a:lnSpc>
              <a:spcBef>
                <a:spcPts val="400"/>
              </a:spcBef>
              <a:spcAft>
                <a:spcPts val="0"/>
              </a:spcAft>
              <a:buClr>
                <a:srgbClr val="888888"/>
              </a:buClr>
              <a:buSzPts val="1400"/>
              <a:buFont typeface="Arial"/>
              <a:buNone/>
              <a:defRPr/>
            </a:lvl9pPr>
          </a:lstStyle>
          <a:p>
            <a:endParaRPr/>
          </a:p>
        </p:txBody>
      </p:sp>
      <p:sp>
        <p:nvSpPr>
          <p:cNvPr id="123" name="Shape 123"/>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124" name="Shape 124"/>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125" name="Shape 125"/>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6"/>
        <p:cNvGrpSpPr/>
        <p:nvPr/>
      </p:nvGrpSpPr>
      <p:grpSpPr>
        <a:xfrm>
          <a:off x="0" y="0"/>
          <a:ext cx="0" cy="0"/>
          <a:chOff x="0" y="0"/>
          <a:chExt cx="0" cy="0"/>
        </a:xfrm>
      </p:grpSpPr>
      <p:sp>
        <p:nvSpPr>
          <p:cNvPr id="127" name="Shape 127"/>
          <p:cNvSpPr txBox="1">
            <a:spLocks noGrp="1"/>
          </p:cNvSpPr>
          <p:nvPr>
            <p:ph type="title"/>
          </p:nvPr>
        </p:nvSpPr>
        <p:spPr>
          <a:xfrm>
            <a:off x="457200" y="634603"/>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8" name="Shape 128"/>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29" name="Shape 129"/>
          <p:cNvSpPr txBox="1">
            <a:spLocks noGrp="1"/>
          </p:cNvSpPr>
          <p:nvPr>
            <p:ph type="body" idx="2"/>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lvl="0" indent="-317500" rtl="0">
              <a:spcBef>
                <a:spcPts val="0"/>
              </a:spcBef>
              <a:spcAft>
                <a:spcPts val="0"/>
              </a:spcAft>
              <a:buSzPts val="1400"/>
              <a:buChar char="●"/>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130" name="Shape 130"/>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131" name="Shape 131"/>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132" name="Shape 132"/>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457200" y="634603"/>
            <a:ext cx="8229600" cy="857400"/>
          </a:xfrm>
          <a:prstGeom prst="rect">
            <a:avLst/>
          </a:prstGeom>
          <a:noFill/>
          <a:ln>
            <a:noFill/>
          </a:ln>
        </p:spPr>
        <p:txBody>
          <a:bodyPr spcFirstLastPara="1" wrap="square" lIns="91425" tIns="91425" rIns="91425" bIns="91425" anchor="ctr" anchorCtr="0"/>
          <a:lstStyle>
            <a:lvl1pPr lvl="0" algn="ctr" rtl="0">
              <a:spcBef>
                <a:spcPts val="0"/>
              </a:spcBef>
              <a:spcAft>
                <a:spcPts val="0"/>
              </a:spcAft>
              <a:buClr>
                <a:schemeClr val="dk1"/>
              </a:buClr>
              <a:buSzPts val="1400"/>
              <a:buFont typeface="Calibri"/>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5" name="Shape 135"/>
          <p:cNvSpPr txBox="1">
            <a:spLocks noGrp="1"/>
          </p:cNvSpPr>
          <p:nvPr>
            <p:ph type="dt" idx="10"/>
          </p:nvPr>
        </p:nvSpPr>
        <p:spPr>
          <a:xfrm>
            <a:off x="457200" y="4767263"/>
            <a:ext cx="2133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136" name="Shape 136"/>
          <p:cNvSpPr txBox="1">
            <a:spLocks noGrp="1"/>
          </p:cNvSpPr>
          <p:nvPr>
            <p:ph type="ftr" idx="11"/>
          </p:nvPr>
        </p:nvSpPr>
        <p:spPr>
          <a:xfrm>
            <a:off x="2962825" y="4767263"/>
            <a:ext cx="2895600" cy="273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Clr>
                <a:srgbClr val="000000"/>
              </a:buClr>
              <a:buSzPts val="1400"/>
              <a:buFont typeface="Arial"/>
              <a:buNone/>
              <a:defRPr/>
            </a:lvl1pPr>
            <a:lvl2pPr marL="457200" marR="0" lvl="1" indent="0" algn="l" rtl="0">
              <a:lnSpc>
                <a:spcPct val="100000"/>
              </a:lnSpc>
              <a:spcBef>
                <a:spcPts val="0"/>
              </a:spcBef>
              <a:spcAft>
                <a:spcPts val="0"/>
              </a:spcAft>
              <a:buClr>
                <a:srgbClr val="000000"/>
              </a:buClr>
              <a:buSzPts val="1400"/>
              <a:buFont typeface="Arial"/>
              <a:buNone/>
              <a:defRPr/>
            </a:lvl2pPr>
            <a:lvl3pPr marL="914400" marR="0" lvl="2" indent="0" algn="l" rtl="0">
              <a:lnSpc>
                <a:spcPct val="100000"/>
              </a:lnSpc>
              <a:spcBef>
                <a:spcPts val="0"/>
              </a:spcBef>
              <a:spcAft>
                <a:spcPts val="0"/>
              </a:spcAft>
              <a:buClr>
                <a:srgbClr val="000000"/>
              </a:buClr>
              <a:buSzPts val="1400"/>
              <a:buFont typeface="Arial"/>
              <a:buNone/>
              <a:defRPr/>
            </a:lvl3pPr>
            <a:lvl4pPr marL="1371600" marR="0" lvl="3" indent="0" algn="l" rtl="0">
              <a:lnSpc>
                <a:spcPct val="100000"/>
              </a:lnSpc>
              <a:spcBef>
                <a:spcPts val="0"/>
              </a:spcBef>
              <a:spcAft>
                <a:spcPts val="0"/>
              </a:spcAft>
              <a:buClr>
                <a:srgbClr val="000000"/>
              </a:buClr>
              <a:buSzPts val="1400"/>
              <a:buFont typeface="Arial"/>
              <a:buNone/>
              <a:defRPr/>
            </a:lvl4pPr>
            <a:lvl5pPr marL="1828800" marR="0" lvl="4" indent="0" algn="l" rtl="0">
              <a:lnSpc>
                <a:spcPct val="100000"/>
              </a:lnSpc>
              <a:spcBef>
                <a:spcPts val="0"/>
              </a:spcBef>
              <a:spcAft>
                <a:spcPts val="0"/>
              </a:spcAft>
              <a:buClr>
                <a:srgbClr val="000000"/>
              </a:buClr>
              <a:buSzPts val="1400"/>
              <a:buFont typeface="Arial"/>
              <a:buNone/>
              <a:defRPr/>
            </a:lvl5pPr>
            <a:lvl6pPr marL="2286000" marR="0" lvl="5" indent="0" algn="l" rtl="0">
              <a:lnSpc>
                <a:spcPct val="100000"/>
              </a:lnSpc>
              <a:spcBef>
                <a:spcPts val="0"/>
              </a:spcBef>
              <a:spcAft>
                <a:spcPts val="0"/>
              </a:spcAft>
              <a:buClr>
                <a:srgbClr val="000000"/>
              </a:buClr>
              <a:buSzPts val="1400"/>
              <a:buFont typeface="Arial"/>
              <a:buNone/>
              <a:defRPr/>
            </a:lvl6pPr>
            <a:lvl7pPr marL="2743200" marR="0" lvl="6" indent="0" algn="l" rtl="0">
              <a:lnSpc>
                <a:spcPct val="100000"/>
              </a:lnSpc>
              <a:spcBef>
                <a:spcPts val="0"/>
              </a:spcBef>
              <a:spcAft>
                <a:spcPts val="0"/>
              </a:spcAft>
              <a:buClr>
                <a:srgbClr val="000000"/>
              </a:buClr>
              <a:buSzPts val="1400"/>
              <a:buFont typeface="Arial"/>
              <a:buNone/>
              <a:defRPr/>
            </a:lvl7pPr>
            <a:lvl8pPr marL="3200400" marR="0" lvl="7" indent="0" algn="l" rtl="0">
              <a:lnSpc>
                <a:spcPct val="100000"/>
              </a:lnSpc>
              <a:spcBef>
                <a:spcPts val="0"/>
              </a:spcBef>
              <a:spcAft>
                <a:spcPts val="0"/>
              </a:spcAft>
              <a:buClr>
                <a:srgbClr val="000000"/>
              </a:buClr>
              <a:buSzPts val="1400"/>
              <a:buFont typeface="Arial"/>
              <a:buNone/>
              <a:defRPr/>
            </a:lvl8pPr>
            <a:lvl9pPr marL="3657600" marR="0" lvl="8" indent="0" algn="l" rtl="0">
              <a:lnSpc>
                <a:spcPct val="100000"/>
              </a:lnSpc>
              <a:spcBef>
                <a:spcPts val="0"/>
              </a:spcBef>
              <a:spcAft>
                <a:spcPts val="0"/>
              </a:spcAft>
              <a:buClr>
                <a:srgbClr val="000000"/>
              </a:buClr>
              <a:buSzPts val="1400"/>
              <a:buFont typeface="Arial"/>
              <a:buNone/>
              <a:defRPr/>
            </a:lvl9pPr>
          </a:lstStyle>
          <a:p>
            <a:endParaRPr/>
          </a:p>
        </p:txBody>
      </p:sp>
      <p:sp>
        <p:nvSpPr>
          <p:cNvPr id="137" name="Shape 137"/>
          <p:cNvSpPr txBox="1">
            <a:spLocks noGrp="1"/>
          </p:cNvSpPr>
          <p:nvPr>
            <p:ph type="sldNum" idx="12"/>
          </p:nvPr>
        </p:nvSpPr>
        <p:spPr>
          <a:xfrm>
            <a:off x="6553200" y="4767263"/>
            <a:ext cx="2133600" cy="273900"/>
          </a:xfrm>
          <a:prstGeom prst="rect">
            <a:avLst/>
          </a:prstGeom>
          <a:noFill/>
          <a:ln>
            <a:noFill/>
          </a:ln>
        </p:spPr>
        <p:txBody>
          <a:bodyPr spcFirstLastPara="1" wrap="square" lIns="91425" tIns="91425" rIns="91425" bIns="91425" anchor="t" anchorCtr="0">
            <a:noAutofit/>
          </a:bodyPr>
          <a:lstStyle>
            <a:lvl1pPr marL="0" marR="0" lvl="0"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Font typeface="Arial"/>
              <a:buNone/>
              <a:defRPr sz="1400" b="0" i="0" u="none" strike="noStrike" cap="none">
                <a:solidFill>
                  <a:srgbClr val="000000"/>
                </a:solidFill>
                <a:latin typeface="Arial"/>
                <a:ea typeface="Arial"/>
                <a:cs typeface="Arial"/>
                <a:sym typeface="Arial"/>
              </a:defRPr>
            </a:lvl9pPr>
          </a:lstStyle>
          <a:p>
            <a:pPr marL="0" lvl="0" indent="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4.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3.png"/><Relationship Id="rId5" Type="http://schemas.openxmlformats.org/officeDocument/2006/relationships/slideLayout" Target="../slideLayouts/slideLayout16.xml"/><Relationship Id="rId10"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image" Target="../media/image1.jp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3.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6.png"/><Relationship Id="rId5" Type="http://schemas.openxmlformats.org/officeDocument/2006/relationships/slideLayout" Target="../slideLayouts/slideLayout23.xml"/><Relationship Id="rId10" Type="http://schemas.openxmlformats.org/officeDocument/2006/relationships/image" Target="../media/image2.png"/><Relationship Id="rId4" Type="http://schemas.openxmlformats.org/officeDocument/2006/relationships/slideLayout" Target="../slideLayouts/slideLayout22.xml"/><Relationship Id="rId9" Type="http://schemas.openxmlformats.org/officeDocument/2006/relationships/image" Target="../media/image5.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stretch>
            <a:fillRect/>
          </a:stretch>
        </a:blipFill>
        <a:effectLst/>
      </p:bgPr>
    </p:bg>
    <p:spTree>
      <p:nvGrpSpPr>
        <p:cNvPr id="1" name="Shape 50"/>
        <p:cNvGrpSpPr/>
        <p:nvPr/>
      </p:nvGrpSpPr>
      <p:grpSpPr>
        <a:xfrm>
          <a:off x="0" y="0"/>
          <a:ext cx="0" cy="0"/>
          <a:chOff x="0" y="0"/>
          <a:chExt cx="0" cy="0"/>
        </a:xfrm>
      </p:grpSpPr>
      <p:pic>
        <p:nvPicPr>
          <p:cNvPr id="51" name="Shape 51"/>
          <p:cNvPicPr preferRelativeResize="0"/>
          <p:nvPr/>
        </p:nvPicPr>
        <p:blipFill rotWithShape="1">
          <a:blip r:embed="rId10">
            <a:alphaModFix/>
          </a:blip>
          <a:srcRect/>
          <a:stretch/>
        </p:blipFill>
        <p:spPr>
          <a:xfrm>
            <a:off x="561163" y="4586400"/>
            <a:ext cx="8021700" cy="146400"/>
          </a:xfrm>
          <a:prstGeom prst="rect">
            <a:avLst/>
          </a:prstGeom>
          <a:noFill/>
          <a:ln>
            <a:noFill/>
          </a:ln>
        </p:spPr>
      </p:pic>
      <p:pic>
        <p:nvPicPr>
          <p:cNvPr id="52" name="Shape 52" descr="PAS_Logo_Std.png"/>
          <p:cNvPicPr preferRelativeResize="0"/>
          <p:nvPr/>
        </p:nvPicPr>
        <p:blipFill>
          <a:blip r:embed="rId11">
            <a:alphaModFix/>
          </a:blip>
          <a:stretch>
            <a:fillRect/>
          </a:stretch>
        </p:blipFill>
        <p:spPr>
          <a:xfrm>
            <a:off x="7565567" y="4766200"/>
            <a:ext cx="1129335" cy="146400"/>
          </a:xfrm>
          <a:prstGeom prst="rect">
            <a:avLst/>
          </a:prstGeom>
          <a:noFill/>
          <a:ln>
            <a:noFill/>
          </a:ln>
        </p:spPr>
      </p:pic>
      <p:pic>
        <p:nvPicPr>
          <p:cNvPr id="53" name="Shape 53"/>
          <p:cNvPicPr preferRelativeResize="0"/>
          <p:nvPr/>
        </p:nvPicPr>
        <p:blipFill>
          <a:blip r:embed="rId12">
            <a:alphaModFix/>
          </a:blip>
          <a:stretch>
            <a:fillRect/>
          </a:stretch>
        </p:blipFill>
        <p:spPr>
          <a:xfrm>
            <a:off x="372487" y="4665025"/>
            <a:ext cx="657688" cy="247575"/>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9">
            <a:alphaModFix/>
          </a:blip>
          <a:stretch>
            <a:fillRect/>
          </a:stretch>
        </a:blipFill>
        <a:effectLst/>
      </p:bgPr>
    </p:bg>
    <p:spTree>
      <p:nvGrpSpPr>
        <p:cNvPr id="1" name="Shape 94"/>
        <p:cNvGrpSpPr/>
        <p:nvPr/>
      </p:nvGrpSpPr>
      <p:grpSpPr>
        <a:xfrm>
          <a:off x="0" y="0"/>
          <a:ext cx="0" cy="0"/>
          <a:chOff x="0" y="0"/>
          <a:chExt cx="0" cy="0"/>
        </a:xfrm>
      </p:grpSpPr>
      <p:pic>
        <p:nvPicPr>
          <p:cNvPr id="95" name="Shape 95"/>
          <p:cNvPicPr preferRelativeResize="0"/>
          <p:nvPr/>
        </p:nvPicPr>
        <p:blipFill rotWithShape="1">
          <a:blip r:embed="rId10">
            <a:alphaModFix/>
          </a:blip>
          <a:srcRect/>
          <a:stretch/>
        </p:blipFill>
        <p:spPr>
          <a:xfrm>
            <a:off x="561163" y="4586400"/>
            <a:ext cx="8021700" cy="146400"/>
          </a:xfrm>
          <a:prstGeom prst="rect">
            <a:avLst/>
          </a:prstGeom>
          <a:noFill/>
          <a:ln>
            <a:noFill/>
          </a:ln>
        </p:spPr>
      </p:pic>
      <p:pic>
        <p:nvPicPr>
          <p:cNvPr id="96" name="Shape 96" descr="logo.png"/>
          <p:cNvPicPr preferRelativeResize="0"/>
          <p:nvPr/>
        </p:nvPicPr>
        <p:blipFill rotWithShape="1">
          <a:blip r:embed="rId11">
            <a:alphaModFix/>
          </a:blip>
          <a:srcRect/>
          <a:stretch/>
        </p:blipFill>
        <p:spPr>
          <a:xfrm>
            <a:off x="539552" y="4731990"/>
            <a:ext cx="783000" cy="214800"/>
          </a:xfrm>
          <a:prstGeom prst="rect">
            <a:avLst/>
          </a:prstGeom>
          <a:noFill/>
          <a:ln>
            <a:noFill/>
          </a:ln>
        </p:spPr>
      </p:pic>
      <p:pic>
        <p:nvPicPr>
          <p:cNvPr id="97" name="Shape 97" descr="PAS_Logo_Std.png"/>
          <p:cNvPicPr preferRelativeResize="0"/>
          <p:nvPr/>
        </p:nvPicPr>
        <p:blipFill>
          <a:blip r:embed="rId12">
            <a:alphaModFix/>
          </a:blip>
          <a:stretch>
            <a:fillRect/>
          </a:stretch>
        </p:blipFill>
        <p:spPr>
          <a:xfrm>
            <a:off x="7565567" y="4766200"/>
            <a:ext cx="1129335" cy="1464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4.png"/><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5.xml"/><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6.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8.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9.xml"/><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20.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Shape 142"/>
          <p:cNvSpPr txBox="1">
            <a:spLocks noGrp="1"/>
          </p:cNvSpPr>
          <p:nvPr>
            <p:ph type="ctrTitle"/>
          </p:nvPr>
        </p:nvSpPr>
        <p:spPr>
          <a:xfrm>
            <a:off x="226375" y="531025"/>
            <a:ext cx="8731500" cy="1102500"/>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chemeClr val="dk1"/>
              </a:buClr>
              <a:buFont typeface="Calibri"/>
              <a:buNone/>
            </a:pPr>
            <a:r>
              <a:rPr lang="en" sz="3600" b="1"/>
              <a:t>The LivePlan Method</a:t>
            </a:r>
            <a:r>
              <a:rPr lang="en" sz="3600" b="1">
                <a:solidFill>
                  <a:srgbClr val="009AE1"/>
                </a:solidFill>
              </a:rPr>
              <a:t> </a:t>
            </a:r>
            <a:endParaRPr sz="3600" b="1">
              <a:solidFill>
                <a:srgbClr val="009AE1"/>
              </a:solidFill>
            </a:endParaRPr>
          </a:p>
          <a:p>
            <a:pPr marL="0" marR="0" lvl="0" indent="0" algn="ctr" rtl="0">
              <a:lnSpc>
                <a:spcPct val="100000"/>
              </a:lnSpc>
              <a:spcBef>
                <a:spcPts val="0"/>
              </a:spcBef>
              <a:spcAft>
                <a:spcPts val="0"/>
              </a:spcAft>
              <a:buClr>
                <a:schemeClr val="dk1"/>
              </a:buClr>
              <a:buFont typeface="Calibri"/>
              <a:buNone/>
            </a:pPr>
            <a:r>
              <a:rPr lang="en" sz="3600" b="1">
                <a:solidFill>
                  <a:srgbClr val="009AE1"/>
                </a:solidFill>
              </a:rPr>
              <a:t>for Strategic Planning</a:t>
            </a:r>
            <a:endParaRPr sz="3600" b="1" i="0" u="none" strike="noStrike" cap="none">
              <a:solidFill>
                <a:srgbClr val="000000"/>
              </a:solidFill>
              <a:latin typeface="Arial"/>
              <a:ea typeface="Arial"/>
              <a:cs typeface="Arial"/>
              <a:sym typeface="Arial"/>
            </a:endParaRPr>
          </a:p>
        </p:txBody>
      </p:sp>
      <p:sp>
        <p:nvSpPr>
          <p:cNvPr id="143" name="Shape 143"/>
          <p:cNvSpPr txBox="1">
            <a:spLocks noGrp="1"/>
          </p:cNvSpPr>
          <p:nvPr>
            <p:ph type="subTitle" idx="1"/>
          </p:nvPr>
        </p:nvSpPr>
        <p:spPr>
          <a:xfrm>
            <a:off x="1524000" y="1695450"/>
            <a:ext cx="6400800" cy="563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888888"/>
              </a:buClr>
              <a:buFont typeface="Arial"/>
              <a:buNone/>
            </a:pPr>
            <a:r>
              <a:rPr lang="en" sz="1800" b="0" i="0" u="none" strike="noStrike" cap="none">
                <a:solidFill>
                  <a:srgbClr val="000000"/>
                </a:solidFill>
                <a:latin typeface="Arial"/>
                <a:ea typeface="Arial"/>
                <a:cs typeface="Arial"/>
                <a:sym typeface="Arial"/>
              </a:rPr>
              <a:t>Palo Alto Software, Maker of LivePlan</a:t>
            </a:r>
            <a:endParaRPr sz="1800" b="0" i="0" u="none" strike="noStrike" cap="none">
              <a:solidFill>
                <a:srgbClr val="000000"/>
              </a:solidFill>
              <a:latin typeface="Arial"/>
              <a:ea typeface="Arial"/>
              <a:cs typeface="Arial"/>
              <a:sym typeface="Arial"/>
            </a:endParaRPr>
          </a:p>
        </p:txBody>
      </p:sp>
      <p:grpSp>
        <p:nvGrpSpPr>
          <p:cNvPr id="144" name="Shape 144"/>
          <p:cNvGrpSpPr/>
          <p:nvPr/>
        </p:nvGrpSpPr>
        <p:grpSpPr>
          <a:xfrm>
            <a:off x="2492161" y="3735862"/>
            <a:ext cx="4052262" cy="780294"/>
            <a:chOff x="2771809" y="3231806"/>
            <a:chExt cx="4052262" cy="780294"/>
          </a:xfrm>
        </p:grpSpPr>
        <p:grpSp>
          <p:nvGrpSpPr>
            <p:cNvPr id="145" name="Shape 145"/>
            <p:cNvGrpSpPr/>
            <p:nvPr/>
          </p:nvGrpSpPr>
          <p:grpSpPr>
            <a:xfrm>
              <a:off x="2771809" y="3231806"/>
              <a:ext cx="1183046" cy="780294"/>
              <a:chOff x="323863" y="5373469"/>
              <a:chExt cx="2395800" cy="1580182"/>
            </a:xfrm>
          </p:grpSpPr>
          <p:pic>
            <p:nvPicPr>
              <p:cNvPr id="146" name="Shape 146"/>
              <p:cNvPicPr preferRelativeResize="0"/>
              <p:nvPr/>
            </p:nvPicPr>
            <p:blipFill rotWithShape="1">
              <a:blip r:embed="rId3">
                <a:alphaModFix/>
              </a:blip>
              <a:srcRect/>
              <a:stretch/>
            </p:blipFill>
            <p:spPr>
              <a:xfrm>
                <a:off x="1314693" y="5373469"/>
                <a:ext cx="709500" cy="762000"/>
              </a:xfrm>
              <a:prstGeom prst="rect">
                <a:avLst/>
              </a:prstGeom>
              <a:noFill/>
              <a:ln>
                <a:noFill/>
              </a:ln>
            </p:spPr>
          </p:pic>
          <p:sp>
            <p:nvSpPr>
              <p:cNvPr id="147" name="Shape 147"/>
              <p:cNvSpPr/>
              <p:nvPr/>
            </p:nvSpPr>
            <p:spPr>
              <a:xfrm>
                <a:off x="323863" y="6143351"/>
                <a:ext cx="2395800" cy="810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i="0" u="none" strike="noStrike" cap="none">
                    <a:solidFill>
                      <a:srgbClr val="3F3F3F"/>
                    </a:solidFill>
                    <a:latin typeface="Arial Narrow"/>
                    <a:ea typeface="Arial Narrow"/>
                    <a:cs typeface="Arial Narrow"/>
                    <a:sym typeface="Arial Narrow"/>
                  </a:rPr>
                  <a:t>PLAN</a:t>
                </a:r>
                <a:endParaRPr sz="2000" b="1" i="0" u="none" strike="noStrike" cap="none">
                  <a:solidFill>
                    <a:srgbClr val="3F3F3F"/>
                  </a:solidFill>
                  <a:latin typeface="Calibri"/>
                  <a:ea typeface="Calibri"/>
                  <a:cs typeface="Calibri"/>
                  <a:sym typeface="Calibri"/>
                </a:endParaRPr>
              </a:p>
            </p:txBody>
          </p:sp>
        </p:grpSp>
        <p:grpSp>
          <p:nvGrpSpPr>
            <p:cNvPr id="148" name="Shape 148"/>
            <p:cNvGrpSpPr/>
            <p:nvPr/>
          </p:nvGrpSpPr>
          <p:grpSpPr>
            <a:xfrm>
              <a:off x="4096074" y="3232624"/>
              <a:ext cx="1514608" cy="779019"/>
              <a:chOff x="2840241" y="5373469"/>
              <a:chExt cx="3213000" cy="1584983"/>
            </a:xfrm>
          </p:grpSpPr>
          <p:pic>
            <p:nvPicPr>
              <p:cNvPr id="149" name="Shape 149"/>
              <p:cNvPicPr preferRelativeResize="0"/>
              <p:nvPr/>
            </p:nvPicPr>
            <p:blipFill rotWithShape="1">
              <a:blip r:embed="rId4">
                <a:alphaModFix/>
              </a:blip>
              <a:srcRect/>
              <a:stretch/>
            </p:blipFill>
            <p:spPr>
              <a:xfrm>
                <a:off x="4065776" y="5373469"/>
                <a:ext cx="762000" cy="762000"/>
              </a:xfrm>
              <a:prstGeom prst="rect">
                <a:avLst/>
              </a:prstGeom>
              <a:noFill/>
              <a:ln>
                <a:noFill/>
              </a:ln>
            </p:spPr>
          </p:pic>
          <p:sp>
            <p:nvSpPr>
              <p:cNvPr id="150" name="Shape 150"/>
              <p:cNvSpPr/>
              <p:nvPr/>
            </p:nvSpPr>
            <p:spPr>
              <a:xfrm>
                <a:off x="2840241" y="6144552"/>
                <a:ext cx="3213000" cy="8139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i="0" u="none" strike="noStrike" cap="none">
                    <a:solidFill>
                      <a:srgbClr val="3F3F3F"/>
                    </a:solidFill>
                    <a:latin typeface="Arial Narrow"/>
                    <a:ea typeface="Arial Narrow"/>
                    <a:cs typeface="Arial Narrow"/>
                    <a:sym typeface="Arial Narrow"/>
                  </a:rPr>
                  <a:t>MANAGE</a:t>
                </a:r>
                <a:endParaRPr sz="2000" b="1" i="0" u="none" strike="noStrike" cap="none">
                  <a:solidFill>
                    <a:srgbClr val="3F3F3F"/>
                  </a:solidFill>
                  <a:latin typeface="Calibri"/>
                  <a:ea typeface="Calibri"/>
                  <a:cs typeface="Calibri"/>
                  <a:sym typeface="Calibri"/>
                </a:endParaRPr>
              </a:p>
            </p:txBody>
          </p:sp>
        </p:grpSp>
        <p:grpSp>
          <p:nvGrpSpPr>
            <p:cNvPr id="151" name="Shape 151"/>
            <p:cNvGrpSpPr/>
            <p:nvPr/>
          </p:nvGrpSpPr>
          <p:grpSpPr>
            <a:xfrm>
              <a:off x="5827067" y="3249672"/>
              <a:ext cx="997004" cy="762341"/>
              <a:chOff x="6431931" y="5373469"/>
              <a:chExt cx="2059500" cy="1574760"/>
            </a:xfrm>
          </p:grpSpPr>
          <p:pic>
            <p:nvPicPr>
              <p:cNvPr id="152" name="Shape 152"/>
              <p:cNvPicPr preferRelativeResize="0"/>
              <p:nvPr/>
            </p:nvPicPr>
            <p:blipFill rotWithShape="1">
              <a:blip r:embed="rId5">
                <a:alphaModFix/>
              </a:blip>
              <a:srcRect/>
              <a:stretch/>
            </p:blipFill>
            <p:spPr>
              <a:xfrm>
                <a:off x="6947362" y="5373469"/>
                <a:ext cx="691800" cy="762000"/>
              </a:xfrm>
              <a:prstGeom prst="rect">
                <a:avLst/>
              </a:prstGeom>
              <a:noFill/>
              <a:ln>
                <a:noFill/>
              </a:ln>
            </p:spPr>
          </p:pic>
          <p:sp>
            <p:nvSpPr>
              <p:cNvPr id="153" name="Shape 153"/>
              <p:cNvSpPr/>
              <p:nvPr/>
            </p:nvSpPr>
            <p:spPr>
              <a:xfrm>
                <a:off x="6431931" y="6121729"/>
                <a:ext cx="2059500" cy="8265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 sz="2000" b="1" i="0" u="none" strike="noStrike" cap="none">
                    <a:solidFill>
                      <a:srgbClr val="3F3F3F"/>
                    </a:solidFill>
                    <a:latin typeface="Arial Narrow"/>
                    <a:ea typeface="Arial Narrow"/>
                    <a:cs typeface="Arial Narrow"/>
                    <a:sym typeface="Arial Narrow"/>
                  </a:rPr>
                  <a:t>GROW</a:t>
                </a:r>
                <a:endParaRPr sz="2000" b="1" i="0" u="none" strike="noStrike" cap="none">
                  <a:solidFill>
                    <a:srgbClr val="3F3F3F"/>
                  </a:solidFill>
                  <a:latin typeface="Calibri"/>
                  <a:ea typeface="Calibri"/>
                  <a:cs typeface="Calibri"/>
                  <a:sym typeface="Calibri"/>
                </a:endParaRPr>
              </a:p>
            </p:txBody>
          </p:sp>
        </p:grpSp>
      </p:grpSp>
      <p:pic>
        <p:nvPicPr>
          <p:cNvPr id="154" name="Shape 154"/>
          <p:cNvPicPr preferRelativeResize="0"/>
          <p:nvPr/>
        </p:nvPicPr>
        <p:blipFill>
          <a:blip r:embed="rId6">
            <a:alphaModFix/>
          </a:blip>
          <a:stretch>
            <a:fillRect/>
          </a:stretch>
        </p:blipFill>
        <p:spPr>
          <a:xfrm>
            <a:off x="3295650" y="2405075"/>
            <a:ext cx="2567575" cy="966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Shape 224"/>
          <p:cNvSpPr txBox="1">
            <a:spLocks noGrp="1"/>
          </p:cNvSpPr>
          <p:nvPr>
            <p:ph type="body" idx="1"/>
          </p:nvPr>
        </p:nvSpPr>
        <p:spPr>
          <a:xfrm>
            <a:off x="457200" y="1653000"/>
            <a:ext cx="6552000" cy="3152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640"/>
              </a:spcBef>
              <a:spcAft>
                <a:spcPts val="0"/>
              </a:spcAft>
              <a:buNone/>
            </a:pPr>
            <a:r>
              <a:rPr lang="en" sz="2000"/>
              <a:t>SageWorks Profitcents data</a:t>
            </a:r>
            <a:endParaRPr sz="2000"/>
          </a:p>
          <a:p>
            <a:pPr marL="0" lvl="0" indent="0" rtl="0">
              <a:lnSpc>
                <a:spcPct val="150000"/>
              </a:lnSpc>
              <a:spcBef>
                <a:spcPts val="1000"/>
              </a:spcBef>
              <a:spcAft>
                <a:spcPts val="0"/>
              </a:spcAft>
              <a:buClr>
                <a:schemeClr val="dk1"/>
              </a:buClr>
              <a:buSzPts val="1100"/>
              <a:buFont typeface="Arial"/>
              <a:buNone/>
            </a:pPr>
            <a:r>
              <a:rPr lang="en" sz="2000">
                <a:solidFill>
                  <a:schemeClr val="dk1"/>
                </a:solidFill>
              </a:rPr>
              <a:t>Industry/Region/Size</a:t>
            </a:r>
            <a:endParaRPr sz="2000">
              <a:solidFill>
                <a:schemeClr val="dk1"/>
              </a:solidFill>
            </a:endParaRPr>
          </a:p>
          <a:p>
            <a:pPr marL="0" marR="0" lvl="0" indent="0" algn="l" rtl="0">
              <a:lnSpc>
                <a:spcPct val="150000"/>
              </a:lnSpc>
              <a:spcBef>
                <a:spcPts val="1000"/>
              </a:spcBef>
              <a:spcAft>
                <a:spcPts val="0"/>
              </a:spcAft>
              <a:buNone/>
            </a:pPr>
            <a:r>
              <a:rPr lang="en" sz="2000"/>
              <a:t>Forecast v Actual</a:t>
            </a:r>
            <a:endParaRPr sz="2000"/>
          </a:p>
          <a:p>
            <a:pPr marL="0" marR="0" lvl="0" indent="0" algn="l" rtl="0">
              <a:lnSpc>
                <a:spcPct val="150000"/>
              </a:lnSpc>
              <a:spcBef>
                <a:spcPts val="1000"/>
              </a:spcBef>
              <a:spcAft>
                <a:spcPts val="0"/>
              </a:spcAft>
              <a:buNone/>
            </a:pPr>
            <a:r>
              <a:rPr lang="en" sz="2000"/>
              <a:t>Lean metrics</a:t>
            </a:r>
            <a:endParaRPr sz="2000"/>
          </a:p>
          <a:p>
            <a:pPr marL="0" marR="0" lvl="0" indent="0" algn="l" rtl="0">
              <a:lnSpc>
                <a:spcPct val="150000"/>
              </a:lnSpc>
              <a:spcBef>
                <a:spcPts val="1000"/>
              </a:spcBef>
              <a:spcAft>
                <a:spcPts val="1000"/>
              </a:spcAft>
              <a:buNone/>
            </a:pPr>
            <a:endParaRPr sz="2000"/>
          </a:p>
        </p:txBody>
      </p:sp>
      <p:sp>
        <p:nvSpPr>
          <p:cNvPr id="225" name="Shape 225"/>
          <p:cNvSpPr txBox="1"/>
          <p:nvPr/>
        </p:nvSpPr>
        <p:spPr>
          <a:xfrm>
            <a:off x="323528" y="184527"/>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a:solidFill>
                  <a:srgbClr val="333333"/>
                </a:solidFill>
              </a:rPr>
              <a:t>BENCHMARKS </a:t>
            </a:r>
            <a:endParaRPr sz="4500" b="1">
              <a:solidFill>
                <a:srgbClr val="333333"/>
              </a:solidFill>
            </a:endParaRPr>
          </a:p>
          <a:p>
            <a:pPr marL="0" marR="0" lvl="0" indent="0" algn="l" rtl="0">
              <a:lnSpc>
                <a:spcPct val="97777"/>
              </a:lnSpc>
              <a:spcBef>
                <a:spcPts val="0"/>
              </a:spcBef>
              <a:spcAft>
                <a:spcPts val="0"/>
              </a:spcAft>
              <a:buClr>
                <a:srgbClr val="333333"/>
              </a:buClr>
              <a:buFont typeface="Arial"/>
              <a:buNone/>
            </a:pPr>
            <a:r>
              <a:rPr lang="en" sz="3600" b="1">
                <a:solidFill>
                  <a:srgbClr val="009AE1"/>
                </a:solidFill>
              </a:rPr>
              <a:t>LEAN </a:t>
            </a:r>
            <a:endParaRPr sz="3600" b="1" i="0" u="none" strike="noStrike" cap="none">
              <a:solidFill>
                <a:srgbClr val="333333"/>
              </a:solidFill>
              <a:latin typeface="Arial"/>
              <a:ea typeface="Arial"/>
              <a:cs typeface="Arial"/>
              <a:sym typeface="Arial"/>
            </a:endParaRPr>
          </a:p>
        </p:txBody>
      </p:sp>
      <p:pic>
        <p:nvPicPr>
          <p:cNvPr id="226" name="Shape 226" descr="Screen Shot 2017-03-03 at 4.29.19 PM.png"/>
          <p:cNvPicPr preferRelativeResize="0"/>
          <p:nvPr/>
        </p:nvPicPr>
        <p:blipFill>
          <a:blip r:embed="rId3">
            <a:alphaModFix/>
          </a:blip>
          <a:stretch>
            <a:fillRect/>
          </a:stretch>
        </p:blipFill>
        <p:spPr>
          <a:xfrm>
            <a:off x="3944550" y="821761"/>
            <a:ext cx="3598050" cy="432173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body" idx="1"/>
          </p:nvPr>
        </p:nvSpPr>
        <p:spPr>
          <a:xfrm>
            <a:off x="457200" y="1653000"/>
            <a:ext cx="6552000" cy="3152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640"/>
              </a:spcBef>
              <a:spcAft>
                <a:spcPts val="0"/>
              </a:spcAft>
              <a:buNone/>
            </a:pPr>
            <a:r>
              <a:rPr lang="en" sz="2000"/>
              <a:t>Profit &amp; Loss</a:t>
            </a:r>
            <a:endParaRPr sz="2000"/>
          </a:p>
          <a:p>
            <a:pPr marL="0" marR="0" lvl="0" indent="0" algn="l" rtl="0">
              <a:lnSpc>
                <a:spcPct val="150000"/>
              </a:lnSpc>
              <a:spcBef>
                <a:spcPts val="1000"/>
              </a:spcBef>
              <a:spcAft>
                <a:spcPts val="0"/>
              </a:spcAft>
              <a:buNone/>
            </a:pPr>
            <a:r>
              <a:rPr lang="en" sz="2000"/>
              <a:t>Balance Sheet</a:t>
            </a:r>
            <a:endParaRPr sz="2000"/>
          </a:p>
          <a:p>
            <a:pPr marL="0" marR="0" lvl="0" indent="0" algn="l" rtl="0">
              <a:lnSpc>
                <a:spcPct val="150000"/>
              </a:lnSpc>
              <a:spcBef>
                <a:spcPts val="1000"/>
              </a:spcBef>
              <a:spcAft>
                <a:spcPts val="0"/>
              </a:spcAft>
              <a:buNone/>
            </a:pPr>
            <a:r>
              <a:rPr lang="en" sz="2000"/>
              <a:t>Cash Flow</a:t>
            </a:r>
            <a:endParaRPr sz="2000"/>
          </a:p>
          <a:p>
            <a:pPr marL="0" marR="0" lvl="0" indent="0" algn="l" rtl="0">
              <a:lnSpc>
                <a:spcPct val="150000"/>
              </a:lnSpc>
              <a:spcBef>
                <a:spcPts val="1000"/>
              </a:spcBef>
              <a:spcAft>
                <a:spcPts val="0"/>
              </a:spcAft>
              <a:buNone/>
            </a:pPr>
            <a:r>
              <a:rPr lang="en" sz="2000"/>
              <a:t>Data and Graph format</a:t>
            </a:r>
            <a:endParaRPr sz="2000"/>
          </a:p>
          <a:p>
            <a:pPr marL="0" marR="0" lvl="0" indent="0" algn="l" rtl="0">
              <a:lnSpc>
                <a:spcPct val="150000"/>
              </a:lnSpc>
              <a:spcBef>
                <a:spcPts val="1000"/>
              </a:spcBef>
              <a:spcAft>
                <a:spcPts val="1000"/>
              </a:spcAft>
              <a:buNone/>
            </a:pPr>
            <a:endParaRPr sz="2000"/>
          </a:p>
        </p:txBody>
      </p:sp>
      <p:sp>
        <p:nvSpPr>
          <p:cNvPr id="232" name="Shape 232"/>
          <p:cNvSpPr txBox="1"/>
          <p:nvPr/>
        </p:nvSpPr>
        <p:spPr>
          <a:xfrm>
            <a:off x="323528" y="184527"/>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a:solidFill>
                  <a:srgbClr val="333333"/>
                </a:solidFill>
              </a:rPr>
              <a:t>FINANCIAL STATEMENTS </a:t>
            </a:r>
            <a:r>
              <a:rPr lang="en" sz="3600" b="1">
                <a:solidFill>
                  <a:srgbClr val="009AE1"/>
                </a:solidFill>
              </a:rPr>
              <a:t>FORECAST</a:t>
            </a:r>
            <a:endParaRPr sz="3600" b="1" i="0" u="none" strike="noStrike" cap="none">
              <a:solidFill>
                <a:srgbClr val="333333"/>
              </a:solidFill>
              <a:latin typeface="Arial"/>
              <a:ea typeface="Arial"/>
              <a:cs typeface="Arial"/>
              <a:sym typeface="Arial"/>
            </a:endParaRPr>
          </a:p>
        </p:txBody>
      </p:sp>
      <p:pic>
        <p:nvPicPr>
          <p:cNvPr id="233" name="Shape 233"/>
          <p:cNvPicPr preferRelativeResize="0"/>
          <p:nvPr/>
        </p:nvPicPr>
        <p:blipFill>
          <a:blip r:embed="rId3">
            <a:alphaModFix/>
          </a:blip>
          <a:stretch>
            <a:fillRect/>
          </a:stretch>
        </p:blipFill>
        <p:spPr>
          <a:xfrm>
            <a:off x="3915875" y="1440000"/>
            <a:ext cx="3428075" cy="35781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body" idx="1"/>
          </p:nvPr>
        </p:nvSpPr>
        <p:spPr>
          <a:xfrm>
            <a:off x="435075" y="1707975"/>
            <a:ext cx="3857700" cy="2702700"/>
          </a:xfrm>
          <a:prstGeom prst="rect">
            <a:avLst/>
          </a:prstGeom>
          <a:noFill/>
          <a:ln>
            <a:noFill/>
          </a:ln>
        </p:spPr>
        <p:txBody>
          <a:bodyPr spcFirstLastPara="1" wrap="square" lIns="91425" tIns="91425" rIns="91425" bIns="91425" anchor="t" anchorCtr="0">
            <a:noAutofit/>
          </a:bodyPr>
          <a:lstStyle/>
          <a:p>
            <a:pPr marL="457200" marR="0" lvl="0" indent="-311150" algn="l" rtl="0">
              <a:lnSpc>
                <a:spcPct val="150000"/>
              </a:lnSpc>
              <a:spcBef>
                <a:spcPts val="640"/>
              </a:spcBef>
              <a:spcAft>
                <a:spcPts val="0"/>
              </a:spcAft>
              <a:buClr>
                <a:schemeClr val="dk1"/>
              </a:buClr>
              <a:buSzPts val="1300"/>
              <a:buChar char="✓"/>
            </a:pPr>
            <a:r>
              <a:rPr lang="en">
                <a:solidFill>
                  <a:schemeClr val="dk1"/>
                </a:solidFill>
              </a:rPr>
              <a:t>LivePlan syncs to QBO &amp; Xero</a:t>
            </a:r>
            <a:endParaRPr>
              <a:solidFill>
                <a:schemeClr val="dk1"/>
              </a:solidFill>
            </a:endParaRPr>
          </a:p>
          <a:p>
            <a:pPr marL="457200" marR="0" lvl="0" indent="-311150" algn="l" rtl="0">
              <a:lnSpc>
                <a:spcPct val="150000"/>
              </a:lnSpc>
              <a:spcBef>
                <a:spcPts val="1000"/>
              </a:spcBef>
              <a:spcAft>
                <a:spcPts val="0"/>
              </a:spcAft>
              <a:buSzPts val="1300"/>
              <a:buChar char="✓"/>
            </a:pPr>
            <a:r>
              <a:rPr lang="en"/>
              <a:t>Automatic mapping by system - can be edited by user</a:t>
            </a:r>
            <a:endParaRPr/>
          </a:p>
          <a:p>
            <a:pPr marL="457200" marR="0" lvl="0" indent="-311150" algn="l" rtl="0">
              <a:lnSpc>
                <a:spcPct val="150000"/>
              </a:lnSpc>
              <a:spcBef>
                <a:spcPts val="1000"/>
              </a:spcBef>
              <a:spcAft>
                <a:spcPts val="0"/>
              </a:spcAft>
              <a:buSzPts val="1300"/>
              <a:buChar char="✓"/>
            </a:pPr>
            <a:r>
              <a:rPr lang="en"/>
              <a:t>LivePlan does </a:t>
            </a:r>
            <a:r>
              <a:rPr lang="en" b="1"/>
              <a:t>NOT</a:t>
            </a:r>
            <a:r>
              <a:rPr lang="en"/>
              <a:t> push back to accounting solution</a:t>
            </a:r>
            <a:endParaRPr/>
          </a:p>
          <a:p>
            <a:pPr marL="0" marR="0" lvl="0" indent="0" algn="l" rtl="0">
              <a:lnSpc>
                <a:spcPct val="150000"/>
              </a:lnSpc>
              <a:spcBef>
                <a:spcPts val="1000"/>
              </a:spcBef>
              <a:spcAft>
                <a:spcPts val="1000"/>
              </a:spcAft>
              <a:buNone/>
            </a:pPr>
            <a:endParaRPr sz="2000"/>
          </a:p>
        </p:txBody>
      </p:sp>
      <p:sp>
        <p:nvSpPr>
          <p:cNvPr id="239" name="Shape 239"/>
          <p:cNvSpPr txBox="1"/>
          <p:nvPr/>
        </p:nvSpPr>
        <p:spPr>
          <a:xfrm>
            <a:off x="323528" y="184527"/>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a:solidFill>
                  <a:srgbClr val="333333"/>
                </a:solidFill>
              </a:rPr>
              <a:t>SET UP</a:t>
            </a:r>
            <a:br>
              <a:rPr lang="en" sz="4500" b="1" i="0" u="none" strike="noStrike" cap="none">
                <a:solidFill>
                  <a:srgbClr val="333333"/>
                </a:solidFill>
                <a:latin typeface="Arial"/>
                <a:ea typeface="Arial"/>
                <a:cs typeface="Arial"/>
                <a:sym typeface="Arial"/>
              </a:rPr>
            </a:br>
            <a:r>
              <a:rPr lang="en" sz="3600" b="1">
                <a:solidFill>
                  <a:srgbClr val="009AE1"/>
                </a:solidFill>
              </a:rPr>
              <a:t>MAP ACCOUNTS</a:t>
            </a:r>
            <a:endParaRPr sz="3600" b="1" i="0" u="none" strike="noStrike" cap="none">
              <a:solidFill>
                <a:srgbClr val="333333"/>
              </a:solidFill>
              <a:latin typeface="Arial"/>
              <a:ea typeface="Arial"/>
              <a:cs typeface="Arial"/>
              <a:sym typeface="Arial"/>
            </a:endParaRPr>
          </a:p>
        </p:txBody>
      </p:sp>
      <p:pic>
        <p:nvPicPr>
          <p:cNvPr id="240" name="Shape 240"/>
          <p:cNvPicPr preferRelativeResize="0"/>
          <p:nvPr/>
        </p:nvPicPr>
        <p:blipFill>
          <a:blip r:embed="rId3">
            <a:alphaModFix/>
          </a:blip>
          <a:stretch>
            <a:fillRect/>
          </a:stretch>
        </p:blipFill>
        <p:spPr>
          <a:xfrm>
            <a:off x="4368850" y="1219200"/>
            <a:ext cx="4423399" cy="3342351"/>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Shape 246"/>
          <p:cNvSpPr txBox="1"/>
          <p:nvPr/>
        </p:nvSpPr>
        <p:spPr>
          <a:xfrm>
            <a:off x="323528" y="339502"/>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i="0" u="none" strike="noStrike" cap="none">
                <a:solidFill>
                  <a:srgbClr val="333333"/>
                </a:solidFill>
                <a:latin typeface="Arial"/>
                <a:ea typeface="Arial"/>
                <a:cs typeface="Arial"/>
                <a:sym typeface="Arial"/>
              </a:rPr>
              <a:t>LIVEPLAN MAKES </a:t>
            </a:r>
            <a:br>
              <a:rPr lang="en" sz="4500" b="1" i="0" u="none" strike="noStrike" cap="none">
                <a:solidFill>
                  <a:srgbClr val="333333"/>
                </a:solidFill>
                <a:latin typeface="Arial"/>
                <a:ea typeface="Arial"/>
                <a:cs typeface="Arial"/>
                <a:sym typeface="Arial"/>
              </a:rPr>
            </a:br>
            <a:r>
              <a:rPr lang="en" sz="4500" b="1" i="0" u="none" strike="noStrike" cap="none">
                <a:solidFill>
                  <a:srgbClr val="009AE1"/>
                </a:solidFill>
                <a:latin typeface="Arial"/>
                <a:ea typeface="Arial"/>
                <a:cs typeface="Arial"/>
                <a:sym typeface="Arial"/>
              </a:rPr>
              <a:t>BUSINESS BETTER</a:t>
            </a:r>
            <a:endParaRPr sz="4500" b="1" i="0" u="none" strike="noStrike" cap="none">
              <a:solidFill>
                <a:srgbClr val="333333"/>
              </a:solidFill>
              <a:latin typeface="Arial"/>
              <a:ea typeface="Arial"/>
              <a:cs typeface="Arial"/>
              <a:sym typeface="Arial"/>
            </a:endParaRPr>
          </a:p>
        </p:txBody>
      </p:sp>
      <p:pic>
        <p:nvPicPr>
          <p:cNvPr id="247" name="Shape 247" descr="desk-wide.jpg"/>
          <p:cNvPicPr preferRelativeResize="0"/>
          <p:nvPr/>
        </p:nvPicPr>
        <p:blipFill rotWithShape="1">
          <a:blip r:embed="rId3">
            <a:alphaModFix/>
          </a:blip>
          <a:srcRect/>
          <a:stretch/>
        </p:blipFill>
        <p:spPr>
          <a:xfrm>
            <a:off x="0" y="1730870"/>
            <a:ext cx="9155100" cy="34332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Shape 253"/>
          <p:cNvSpPr txBox="1"/>
          <p:nvPr/>
        </p:nvSpPr>
        <p:spPr>
          <a:xfrm>
            <a:off x="0" y="195486"/>
            <a:ext cx="9144000" cy="670200"/>
          </a:xfrm>
          <a:prstGeom prst="rect">
            <a:avLst/>
          </a:prstGeom>
          <a:noFill/>
          <a:ln>
            <a:noFill/>
          </a:ln>
        </p:spPr>
        <p:txBody>
          <a:bodyPr spcFirstLastPara="1" wrap="square" lIns="91425" tIns="45700" rIns="91425" bIns="45700" anchor="t" anchorCtr="0">
            <a:noAutofit/>
          </a:bodyPr>
          <a:lstStyle/>
          <a:p>
            <a:pPr marL="0" lvl="0" indent="0" algn="ctr" rtl="0">
              <a:lnSpc>
                <a:spcPct val="122222"/>
              </a:lnSpc>
              <a:spcBef>
                <a:spcPts val="0"/>
              </a:spcBef>
              <a:spcAft>
                <a:spcPts val="0"/>
              </a:spcAft>
              <a:buClr>
                <a:srgbClr val="333333"/>
              </a:buClr>
              <a:buFont typeface="Arial"/>
              <a:buNone/>
            </a:pPr>
            <a:r>
              <a:rPr lang="en" sz="3400" b="1">
                <a:solidFill>
                  <a:srgbClr val="333333"/>
                </a:solidFill>
              </a:rPr>
              <a:t>ACCOUNTANT AS </a:t>
            </a:r>
            <a:r>
              <a:rPr lang="en" sz="3400" b="1">
                <a:solidFill>
                  <a:srgbClr val="229CDF"/>
                </a:solidFill>
              </a:rPr>
              <a:t>STRATEGIC ADVISOR</a:t>
            </a:r>
            <a:endParaRPr sz="3600" b="1" i="0" u="none" strike="noStrike" cap="none">
              <a:solidFill>
                <a:srgbClr val="009AE1"/>
              </a:solidFill>
              <a:latin typeface="Arial"/>
              <a:ea typeface="Arial"/>
              <a:cs typeface="Arial"/>
              <a:sym typeface="Arial"/>
            </a:endParaRPr>
          </a:p>
        </p:txBody>
      </p:sp>
      <p:pic>
        <p:nvPicPr>
          <p:cNvPr id="254" name="Shape 254"/>
          <p:cNvPicPr preferRelativeResize="0"/>
          <p:nvPr/>
        </p:nvPicPr>
        <p:blipFill rotWithShape="1">
          <a:blip r:embed="rId3">
            <a:alphaModFix/>
          </a:blip>
          <a:srcRect/>
          <a:stretch/>
        </p:blipFill>
        <p:spPr>
          <a:xfrm>
            <a:off x="4002500" y="1362725"/>
            <a:ext cx="4433100" cy="2838300"/>
          </a:xfrm>
          <a:prstGeom prst="rect">
            <a:avLst/>
          </a:prstGeom>
          <a:noFill/>
          <a:ln w="28575" cap="flat" cmpd="sng">
            <a:solidFill>
              <a:srgbClr val="000000">
                <a:alpha val="0"/>
              </a:srgbClr>
            </a:solidFill>
            <a:prstDash val="solid"/>
            <a:round/>
            <a:headEnd type="none" w="sm" len="sm"/>
            <a:tailEnd type="none" w="sm" len="sm"/>
          </a:ln>
        </p:spPr>
      </p:pic>
      <p:sp>
        <p:nvSpPr>
          <p:cNvPr id="255" name="Shape 255"/>
          <p:cNvSpPr txBox="1"/>
          <p:nvPr/>
        </p:nvSpPr>
        <p:spPr>
          <a:xfrm>
            <a:off x="872700" y="1102950"/>
            <a:ext cx="5187600" cy="3542700"/>
          </a:xfrm>
          <a:prstGeom prst="rect">
            <a:avLst/>
          </a:prstGeom>
          <a:noFill/>
          <a:ln>
            <a:noFill/>
          </a:ln>
        </p:spPr>
        <p:txBody>
          <a:bodyPr spcFirstLastPara="1" wrap="square" lIns="91425" tIns="91425" rIns="91425" bIns="91425" anchor="t" anchorCtr="0">
            <a:noAutofit/>
          </a:bodyPr>
          <a:lstStyle/>
          <a:p>
            <a:pPr marL="457200" lvl="0" indent="-381000" rtl="0">
              <a:lnSpc>
                <a:spcPct val="200000"/>
              </a:lnSpc>
              <a:spcBef>
                <a:spcPts val="0"/>
              </a:spcBef>
              <a:spcAft>
                <a:spcPts val="0"/>
              </a:spcAft>
              <a:buSzPts val="2400"/>
              <a:buFont typeface="Permanent Marker"/>
              <a:buChar char="✓"/>
            </a:pPr>
            <a:r>
              <a:rPr lang="en" sz="2400">
                <a:latin typeface="Permanent Marker"/>
                <a:ea typeface="Permanent Marker"/>
                <a:cs typeface="Permanent Marker"/>
                <a:sym typeface="Permanent Marker"/>
              </a:rPr>
              <a:t>Kick Off</a:t>
            </a:r>
            <a:endParaRPr sz="2400">
              <a:latin typeface="Permanent Marker"/>
              <a:ea typeface="Permanent Marker"/>
              <a:cs typeface="Permanent Marker"/>
              <a:sym typeface="Permanent Marker"/>
            </a:endParaRPr>
          </a:p>
          <a:p>
            <a:pPr marL="457200" lvl="0" indent="-381000" rtl="0">
              <a:lnSpc>
                <a:spcPct val="200000"/>
              </a:lnSpc>
              <a:spcBef>
                <a:spcPts val="0"/>
              </a:spcBef>
              <a:spcAft>
                <a:spcPts val="0"/>
              </a:spcAft>
              <a:buSzPts val="2400"/>
              <a:buFont typeface="Permanent Marker"/>
              <a:buChar char="✓"/>
            </a:pPr>
            <a:r>
              <a:rPr lang="en" sz="2400">
                <a:latin typeface="Permanent Marker"/>
                <a:ea typeface="Permanent Marker"/>
                <a:cs typeface="Permanent Marker"/>
                <a:sym typeface="Permanent Marker"/>
              </a:rPr>
              <a:t>Plan</a:t>
            </a:r>
            <a:endParaRPr sz="2400">
              <a:latin typeface="Permanent Marker"/>
              <a:ea typeface="Permanent Marker"/>
              <a:cs typeface="Permanent Marker"/>
              <a:sym typeface="Permanent Marker"/>
            </a:endParaRPr>
          </a:p>
          <a:p>
            <a:pPr marL="457200" lvl="0" indent="-381000" rtl="0">
              <a:lnSpc>
                <a:spcPct val="200000"/>
              </a:lnSpc>
              <a:spcBef>
                <a:spcPts val="0"/>
              </a:spcBef>
              <a:spcAft>
                <a:spcPts val="0"/>
              </a:spcAft>
              <a:buSzPts val="2400"/>
              <a:buFont typeface="Permanent Marker"/>
              <a:buChar char="✓"/>
            </a:pPr>
            <a:r>
              <a:rPr lang="en" sz="2400">
                <a:latin typeface="Permanent Marker"/>
                <a:ea typeface="Permanent Marker"/>
                <a:cs typeface="Permanent Marker"/>
                <a:sym typeface="Permanent Marker"/>
              </a:rPr>
              <a:t>Model</a:t>
            </a:r>
            <a:endParaRPr sz="2400">
              <a:latin typeface="Permanent Marker"/>
              <a:ea typeface="Permanent Marker"/>
              <a:cs typeface="Permanent Marker"/>
              <a:sym typeface="Permanent Marker"/>
            </a:endParaRPr>
          </a:p>
          <a:p>
            <a:pPr marL="457200" lvl="0" indent="-381000" rtl="0">
              <a:lnSpc>
                <a:spcPct val="200000"/>
              </a:lnSpc>
              <a:spcBef>
                <a:spcPts val="0"/>
              </a:spcBef>
              <a:spcAft>
                <a:spcPts val="0"/>
              </a:spcAft>
              <a:buSzPts val="2400"/>
              <a:buFont typeface="Permanent Marker"/>
              <a:buChar char="✓"/>
            </a:pPr>
            <a:r>
              <a:rPr lang="en" sz="2400">
                <a:latin typeface="Permanent Marker"/>
                <a:ea typeface="Permanent Marker"/>
                <a:cs typeface="Permanent Marker"/>
                <a:sym typeface="Permanent Marker"/>
              </a:rPr>
              <a:t>Build</a:t>
            </a:r>
            <a:endParaRPr sz="2400">
              <a:latin typeface="Permanent Marker"/>
              <a:ea typeface="Permanent Marker"/>
              <a:cs typeface="Permanent Marker"/>
              <a:sym typeface="Permanent Marker"/>
            </a:endParaRPr>
          </a:p>
          <a:p>
            <a:pPr marL="457200" lvl="0" indent="-381000" rtl="0">
              <a:lnSpc>
                <a:spcPct val="200000"/>
              </a:lnSpc>
              <a:spcBef>
                <a:spcPts val="0"/>
              </a:spcBef>
              <a:spcAft>
                <a:spcPts val="0"/>
              </a:spcAft>
              <a:buSzPts val="2400"/>
              <a:buFont typeface="Permanent Marker"/>
              <a:buChar char="✓"/>
            </a:pPr>
            <a:r>
              <a:rPr lang="en" sz="2400">
                <a:latin typeface="Permanent Marker"/>
                <a:ea typeface="Permanent Marker"/>
                <a:cs typeface="Permanent Marker"/>
                <a:sym typeface="Permanent Marker"/>
              </a:rPr>
              <a:t>Advise</a:t>
            </a:r>
            <a:endParaRPr sz="2400">
              <a:latin typeface="Permanent Marker"/>
              <a:ea typeface="Permanent Marker"/>
              <a:cs typeface="Permanent Marker"/>
              <a:sym typeface="Permanent Marke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Shape 260"/>
          <p:cNvSpPr txBox="1"/>
          <p:nvPr/>
        </p:nvSpPr>
        <p:spPr>
          <a:xfrm>
            <a:off x="297900" y="173500"/>
            <a:ext cx="8672100" cy="1083900"/>
          </a:xfrm>
          <a:prstGeom prst="rect">
            <a:avLst/>
          </a:prstGeom>
          <a:noFill/>
          <a:ln>
            <a:noFill/>
          </a:ln>
        </p:spPr>
        <p:txBody>
          <a:bodyPr spcFirstLastPara="1" wrap="square" lIns="91425" tIns="45700" rIns="91425" bIns="45700" anchor="t" anchorCtr="0">
            <a:noAutofit/>
          </a:bodyPr>
          <a:lstStyle/>
          <a:p>
            <a:pPr marL="0" lvl="0" indent="0" rtl="0">
              <a:lnSpc>
                <a:spcPct val="97777"/>
              </a:lnSpc>
              <a:spcBef>
                <a:spcPts val="0"/>
              </a:spcBef>
              <a:spcAft>
                <a:spcPts val="0"/>
              </a:spcAft>
              <a:buClr>
                <a:srgbClr val="333333"/>
              </a:buClr>
              <a:buFont typeface="Arial"/>
              <a:buNone/>
            </a:pPr>
            <a:r>
              <a:rPr lang="en" sz="4000" b="1">
                <a:solidFill>
                  <a:srgbClr val="434343"/>
                </a:solidFill>
              </a:rPr>
              <a:t>LIVEPLAN METHOD - </a:t>
            </a:r>
            <a:r>
              <a:rPr lang="en" sz="4000" b="1">
                <a:solidFill>
                  <a:srgbClr val="00B050"/>
                </a:solidFill>
              </a:rPr>
              <a:t>#1 Kick Off</a:t>
            </a:r>
            <a:endParaRPr sz="4000" b="1" i="1">
              <a:solidFill>
                <a:srgbClr val="00B050"/>
              </a:solidFill>
            </a:endParaRPr>
          </a:p>
        </p:txBody>
      </p:sp>
      <p:pic>
        <p:nvPicPr>
          <p:cNvPr id="261" name="Shape 261" descr="bigstock--155990642.jpg"/>
          <p:cNvPicPr preferRelativeResize="0"/>
          <p:nvPr/>
        </p:nvPicPr>
        <p:blipFill>
          <a:blip r:embed="rId3">
            <a:alphaModFix/>
          </a:blip>
          <a:stretch>
            <a:fillRect/>
          </a:stretch>
        </p:blipFill>
        <p:spPr>
          <a:xfrm>
            <a:off x="3276600" y="952600"/>
            <a:ext cx="5370272" cy="3581300"/>
          </a:xfrm>
          <a:prstGeom prst="rect">
            <a:avLst/>
          </a:prstGeom>
          <a:noFill/>
          <a:ln>
            <a:noFill/>
          </a:ln>
        </p:spPr>
      </p:pic>
      <p:sp>
        <p:nvSpPr>
          <p:cNvPr id="262" name="Shape 262"/>
          <p:cNvSpPr txBox="1"/>
          <p:nvPr/>
        </p:nvSpPr>
        <p:spPr>
          <a:xfrm>
            <a:off x="496375" y="1365900"/>
            <a:ext cx="2627700" cy="25077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a:solidFill>
                  <a:srgbClr val="00B050"/>
                </a:solidFill>
                <a:latin typeface="Permanent Marker"/>
                <a:ea typeface="Permanent Marker"/>
                <a:cs typeface="Permanent Marker"/>
                <a:sym typeface="Permanent Marker"/>
              </a:rPr>
              <a:t>Frame Relationship</a:t>
            </a:r>
            <a:endParaRPr sz="1800">
              <a:solidFill>
                <a:srgbClr val="00B050"/>
              </a:solidFill>
              <a:latin typeface="Permanent Marker"/>
              <a:ea typeface="Permanent Marker"/>
              <a:cs typeface="Permanent Marker"/>
              <a:sym typeface="Permanent Marker"/>
            </a:endParaRPr>
          </a:p>
          <a:p>
            <a:pPr marL="457200" lvl="0" indent="-342900" rtl="0">
              <a:lnSpc>
                <a:spcPct val="150000"/>
              </a:lnSpc>
              <a:spcBef>
                <a:spcPts val="1000"/>
              </a:spcBef>
              <a:spcAft>
                <a:spcPts val="0"/>
              </a:spcAft>
              <a:buClr>
                <a:srgbClr val="00B050"/>
              </a:buClr>
              <a:buSzPts val="1800"/>
              <a:buFont typeface="Permanent Marker"/>
              <a:buChar char="✓"/>
            </a:pPr>
            <a:r>
              <a:rPr lang="en" sz="1800">
                <a:solidFill>
                  <a:srgbClr val="00B050"/>
                </a:solidFill>
                <a:latin typeface="Permanent Marker"/>
                <a:ea typeface="Permanent Marker"/>
                <a:cs typeface="Permanent Marker"/>
                <a:sym typeface="Permanent Marker"/>
              </a:rPr>
              <a:t>Define offering</a:t>
            </a:r>
            <a:endParaRPr sz="1800">
              <a:solidFill>
                <a:srgbClr val="00B050"/>
              </a:solidFill>
              <a:latin typeface="Permanent Marker"/>
              <a:ea typeface="Permanent Marker"/>
              <a:cs typeface="Permanent Marker"/>
              <a:sym typeface="Permanent Marker"/>
            </a:endParaRPr>
          </a:p>
          <a:p>
            <a:pPr marL="457200" lvl="0" indent="-342900" rtl="0">
              <a:lnSpc>
                <a:spcPct val="200000"/>
              </a:lnSpc>
              <a:spcBef>
                <a:spcPts val="0"/>
              </a:spcBef>
              <a:spcAft>
                <a:spcPts val="0"/>
              </a:spcAft>
              <a:buClr>
                <a:srgbClr val="00B050"/>
              </a:buClr>
              <a:buSzPts val="1800"/>
              <a:buFont typeface="Permanent Marker"/>
              <a:buChar char="✓"/>
            </a:pPr>
            <a:r>
              <a:rPr lang="en" sz="1800">
                <a:solidFill>
                  <a:srgbClr val="00B050"/>
                </a:solidFill>
                <a:latin typeface="Permanent Marker"/>
                <a:ea typeface="Permanent Marker"/>
                <a:cs typeface="Permanent Marker"/>
                <a:sym typeface="Permanent Marker"/>
              </a:rPr>
              <a:t>Set expectations</a:t>
            </a:r>
            <a:endParaRPr sz="1800">
              <a:solidFill>
                <a:srgbClr val="00B050"/>
              </a:solidFill>
              <a:latin typeface="Permanent Marker"/>
              <a:ea typeface="Permanent Marker"/>
              <a:cs typeface="Permanent Marker"/>
              <a:sym typeface="Permanent Marker"/>
            </a:endParaRPr>
          </a:p>
          <a:p>
            <a:pPr marL="0" lvl="0" indent="0" rtl="0">
              <a:lnSpc>
                <a:spcPct val="200000"/>
              </a:lnSpc>
              <a:spcBef>
                <a:spcPts val="1000"/>
              </a:spcBef>
              <a:spcAft>
                <a:spcPts val="0"/>
              </a:spcAft>
              <a:buNone/>
            </a:pPr>
            <a:r>
              <a:rPr lang="en" sz="1800">
                <a:solidFill>
                  <a:srgbClr val="00B050"/>
                </a:solidFill>
                <a:latin typeface="Permanent Marker"/>
                <a:ea typeface="Permanent Marker"/>
                <a:cs typeface="Permanent Marker"/>
                <a:sym typeface="Permanent Marker"/>
              </a:rPr>
              <a:t>Learn goals</a:t>
            </a:r>
            <a:endParaRPr sz="1800">
              <a:solidFill>
                <a:srgbClr val="00B050"/>
              </a:solidFill>
              <a:latin typeface="Permanent Marker"/>
              <a:ea typeface="Permanent Marker"/>
              <a:cs typeface="Permanent Marker"/>
              <a:sym typeface="Permanent Marker"/>
            </a:endParaRPr>
          </a:p>
          <a:p>
            <a:pPr marL="0" lvl="0" indent="0" rtl="0">
              <a:lnSpc>
                <a:spcPct val="200000"/>
              </a:lnSpc>
              <a:spcBef>
                <a:spcPts val="1000"/>
              </a:spcBef>
              <a:spcAft>
                <a:spcPts val="1000"/>
              </a:spcAft>
              <a:buNone/>
            </a:pPr>
            <a:r>
              <a:rPr lang="en" sz="1800">
                <a:solidFill>
                  <a:srgbClr val="00B050"/>
                </a:solidFill>
                <a:latin typeface="Permanent Marker"/>
                <a:ea typeface="Permanent Marker"/>
                <a:cs typeface="Permanent Marker"/>
                <a:sym typeface="Permanent Marker"/>
              </a:rPr>
              <a:t>Launch advisory</a:t>
            </a:r>
            <a:endParaRPr sz="1800">
              <a:solidFill>
                <a:srgbClr val="00B050"/>
              </a:solidFill>
              <a:latin typeface="Permanent Marker"/>
              <a:ea typeface="Permanent Marker"/>
              <a:cs typeface="Permanent Marker"/>
              <a:sym typeface="Permanent Mark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Shape 267"/>
          <p:cNvSpPr txBox="1"/>
          <p:nvPr/>
        </p:nvSpPr>
        <p:spPr>
          <a:xfrm>
            <a:off x="297900" y="173500"/>
            <a:ext cx="8800500" cy="1083900"/>
          </a:xfrm>
          <a:prstGeom prst="rect">
            <a:avLst/>
          </a:prstGeom>
          <a:noFill/>
          <a:ln>
            <a:noFill/>
          </a:ln>
        </p:spPr>
        <p:txBody>
          <a:bodyPr spcFirstLastPara="1" wrap="square" lIns="91425" tIns="45700" rIns="91425" bIns="45700" anchor="t" anchorCtr="0">
            <a:noAutofit/>
          </a:bodyPr>
          <a:lstStyle/>
          <a:p>
            <a:pPr marL="0" lvl="0" indent="0" rtl="0">
              <a:lnSpc>
                <a:spcPct val="97777"/>
              </a:lnSpc>
              <a:spcBef>
                <a:spcPts val="0"/>
              </a:spcBef>
              <a:spcAft>
                <a:spcPts val="0"/>
              </a:spcAft>
              <a:buClr>
                <a:srgbClr val="333333"/>
              </a:buClr>
              <a:buFont typeface="Arial"/>
              <a:buNone/>
            </a:pPr>
            <a:r>
              <a:rPr lang="en" sz="4000" b="1">
                <a:solidFill>
                  <a:srgbClr val="434343"/>
                </a:solidFill>
              </a:rPr>
              <a:t>LIVEPLAN METHOD - </a:t>
            </a:r>
            <a:r>
              <a:rPr lang="en" sz="4000" b="1">
                <a:solidFill>
                  <a:srgbClr val="00B050"/>
                </a:solidFill>
              </a:rPr>
              <a:t>#2 Plan</a:t>
            </a:r>
            <a:endParaRPr sz="4000" b="1" i="1">
              <a:solidFill>
                <a:srgbClr val="00B050"/>
              </a:solidFill>
            </a:endParaRPr>
          </a:p>
        </p:txBody>
      </p:sp>
      <p:sp>
        <p:nvSpPr>
          <p:cNvPr id="268" name="Shape 268"/>
          <p:cNvSpPr txBox="1"/>
          <p:nvPr/>
        </p:nvSpPr>
        <p:spPr>
          <a:xfrm>
            <a:off x="297900" y="1365900"/>
            <a:ext cx="2978700" cy="31680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1800" u="sng">
                <a:solidFill>
                  <a:srgbClr val="00B050"/>
                </a:solidFill>
                <a:latin typeface="Permanent Marker"/>
                <a:ea typeface="Permanent Marker"/>
                <a:cs typeface="Permanent Marker"/>
                <a:sym typeface="Permanent Marker"/>
              </a:rPr>
              <a:t>lean</a:t>
            </a:r>
            <a:r>
              <a:rPr lang="en" sz="1800">
                <a:solidFill>
                  <a:srgbClr val="00B050"/>
                </a:solidFill>
                <a:latin typeface="Permanent Marker"/>
                <a:ea typeface="Permanent Marker"/>
                <a:cs typeface="Permanent Marker"/>
                <a:sym typeface="Permanent Marker"/>
              </a:rPr>
              <a:t> planning:</a:t>
            </a:r>
            <a:endParaRPr sz="1800">
              <a:solidFill>
                <a:srgbClr val="00B050"/>
              </a:solidFill>
              <a:latin typeface="Permanent Marker"/>
              <a:ea typeface="Permanent Marker"/>
              <a:cs typeface="Permanent Marker"/>
              <a:sym typeface="Permanent Marker"/>
            </a:endParaRPr>
          </a:p>
          <a:p>
            <a:pPr marL="457200" lvl="0" indent="-342900" rtl="0">
              <a:lnSpc>
                <a:spcPct val="150000"/>
              </a:lnSpc>
              <a:spcBef>
                <a:spcPts val="1000"/>
              </a:spcBef>
              <a:spcAft>
                <a:spcPts val="0"/>
              </a:spcAft>
              <a:buClr>
                <a:srgbClr val="00B050"/>
              </a:buClr>
              <a:buSzPts val="1800"/>
              <a:buFont typeface="Permanent Marker"/>
              <a:buChar char="✓"/>
            </a:pPr>
            <a:r>
              <a:rPr lang="en" sz="1800">
                <a:solidFill>
                  <a:srgbClr val="00B050"/>
                </a:solidFill>
                <a:latin typeface="Permanent Marker"/>
                <a:ea typeface="Permanent Marker"/>
                <a:cs typeface="Permanent Marker"/>
                <a:sym typeface="Permanent Marker"/>
              </a:rPr>
              <a:t>what do they sell?</a:t>
            </a:r>
            <a:endParaRPr sz="1800">
              <a:solidFill>
                <a:srgbClr val="00B050"/>
              </a:solidFill>
              <a:latin typeface="Permanent Marker"/>
              <a:ea typeface="Permanent Marker"/>
              <a:cs typeface="Permanent Marker"/>
              <a:sym typeface="Permanent Marker"/>
            </a:endParaRPr>
          </a:p>
          <a:p>
            <a:pPr marL="457200" lvl="0" indent="-342900" rtl="0">
              <a:lnSpc>
                <a:spcPct val="150000"/>
              </a:lnSpc>
              <a:spcBef>
                <a:spcPts val="0"/>
              </a:spcBef>
              <a:spcAft>
                <a:spcPts val="0"/>
              </a:spcAft>
              <a:buClr>
                <a:srgbClr val="00B050"/>
              </a:buClr>
              <a:buSzPts val="1800"/>
              <a:buFont typeface="Permanent Marker"/>
              <a:buChar char="✓"/>
            </a:pPr>
            <a:r>
              <a:rPr lang="en" sz="1800">
                <a:solidFill>
                  <a:srgbClr val="00B050"/>
                </a:solidFill>
                <a:latin typeface="Permanent Marker"/>
                <a:ea typeface="Permanent Marker"/>
                <a:cs typeface="Permanent Marker"/>
                <a:sym typeface="Permanent Marker"/>
              </a:rPr>
              <a:t>how do they sell it?</a:t>
            </a:r>
            <a:endParaRPr sz="1800">
              <a:solidFill>
                <a:srgbClr val="00B050"/>
              </a:solidFill>
              <a:latin typeface="Permanent Marker"/>
              <a:ea typeface="Permanent Marker"/>
              <a:cs typeface="Permanent Marker"/>
              <a:sym typeface="Permanent Marker"/>
            </a:endParaRPr>
          </a:p>
          <a:p>
            <a:pPr marL="457200" lvl="0" indent="-342900" rtl="0">
              <a:lnSpc>
                <a:spcPct val="150000"/>
              </a:lnSpc>
              <a:spcBef>
                <a:spcPts val="0"/>
              </a:spcBef>
              <a:spcAft>
                <a:spcPts val="0"/>
              </a:spcAft>
              <a:buClr>
                <a:srgbClr val="00B050"/>
              </a:buClr>
              <a:buSzPts val="1800"/>
              <a:buFont typeface="Permanent Marker"/>
              <a:buChar char="✓"/>
            </a:pPr>
            <a:r>
              <a:rPr lang="en" sz="1800">
                <a:solidFill>
                  <a:srgbClr val="00B050"/>
                </a:solidFill>
                <a:latin typeface="Permanent Marker"/>
                <a:ea typeface="Permanent Marker"/>
                <a:cs typeface="Permanent Marker"/>
                <a:sym typeface="Permanent Marker"/>
              </a:rPr>
              <a:t>Who to?</a:t>
            </a:r>
            <a:endParaRPr sz="1800">
              <a:solidFill>
                <a:srgbClr val="00B050"/>
              </a:solidFill>
              <a:latin typeface="Permanent Marker"/>
              <a:ea typeface="Permanent Marker"/>
              <a:cs typeface="Permanent Marker"/>
              <a:sym typeface="Permanent Marker"/>
            </a:endParaRPr>
          </a:p>
          <a:p>
            <a:pPr marL="457200" lvl="0" indent="-342900" rtl="0">
              <a:lnSpc>
                <a:spcPct val="150000"/>
              </a:lnSpc>
              <a:spcBef>
                <a:spcPts val="0"/>
              </a:spcBef>
              <a:spcAft>
                <a:spcPts val="0"/>
              </a:spcAft>
              <a:buClr>
                <a:srgbClr val="00B050"/>
              </a:buClr>
              <a:buSzPts val="1800"/>
              <a:buFont typeface="Permanent Marker"/>
              <a:buChar char="✓"/>
            </a:pPr>
            <a:r>
              <a:rPr lang="en" sz="1800">
                <a:solidFill>
                  <a:srgbClr val="00B050"/>
                </a:solidFill>
                <a:latin typeface="Permanent Marker"/>
                <a:ea typeface="Permanent Marker"/>
                <a:cs typeface="Permanent Marker"/>
                <a:sym typeface="Permanent Marker"/>
              </a:rPr>
              <a:t>Who and what do they rely on?</a:t>
            </a:r>
            <a:endParaRPr sz="1800">
              <a:solidFill>
                <a:srgbClr val="00B050"/>
              </a:solidFill>
              <a:latin typeface="Permanent Marker"/>
              <a:ea typeface="Permanent Marker"/>
              <a:cs typeface="Permanent Marker"/>
              <a:sym typeface="Permanent Marker"/>
            </a:endParaRPr>
          </a:p>
        </p:txBody>
      </p:sp>
      <p:pic>
        <p:nvPicPr>
          <p:cNvPr id="269" name="Shape 269" descr="bigstock-Business-Plan-Growth-Concept--175889428.jpg"/>
          <p:cNvPicPr preferRelativeResize="0"/>
          <p:nvPr/>
        </p:nvPicPr>
        <p:blipFill>
          <a:blip r:embed="rId3">
            <a:alphaModFix/>
          </a:blip>
          <a:stretch>
            <a:fillRect/>
          </a:stretch>
        </p:blipFill>
        <p:spPr>
          <a:xfrm>
            <a:off x="3276475" y="952600"/>
            <a:ext cx="5370272" cy="358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Shape 274"/>
          <p:cNvSpPr txBox="1"/>
          <p:nvPr/>
        </p:nvSpPr>
        <p:spPr>
          <a:xfrm>
            <a:off x="297900" y="173500"/>
            <a:ext cx="8672100" cy="1083900"/>
          </a:xfrm>
          <a:prstGeom prst="rect">
            <a:avLst/>
          </a:prstGeom>
          <a:noFill/>
          <a:ln>
            <a:noFill/>
          </a:ln>
        </p:spPr>
        <p:txBody>
          <a:bodyPr spcFirstLastPara="1" wrap="square" lIns="91425" tIns="45700" rIns="91425" bIns="45700" anchor="t" anchorCtr="0">
            <a:noAutofit/>
          </a:bodyPr>
          <a:lstStyle/>
          <a:p>
            <a:pPr marL="0" lvl="0" indent="0" rtl="0">
              <a:lnSpc>
                <a:spcPct val="97777"/>
              </a:lnSpc>
              <a:spcBef>
                <a:spcPts val="0"/>
              </a:spcBef>
              <a:spcAft>
                <a:spcPts val="0"/>
              </a:spcAft>
              <a:buClr>
                <a:srgbClr val="333333"/>
              </a:buClr>
              <a:buFont typeface="Arial"/>
              <a:buNone/>
            </a:pPr>
            <a:r>
              <a:rPr lang="en" sz="4000" b="1">
                <a:solidFill>
                  <a:srgbClr val="434343"/>
                </a:solidFill>
              </a:rPr>
              <a:t>LIVEPLAN METHOD - </a:t>
            </a:r>
            <a:r>
              <a:rPr lang="en" sz="4000" b="1">
                <a:solidFill>
                  <a:srgbClr val="00B050"/>
                </a:solidFill>
              </a:rPr>
              <a:t>#3 Model</a:t>
            </a:r>
            <a:endParaRPr sz="4000" b="1" i="1">
              <a:solidFill>
                <a:srgbClr val="00B050"/>
              </a:solidFill>
            </a:endParaRPr>
          </a:p>
        </p:txBody>
      </p:sp>
      <p:sp>
        <p:nvSpPr>
          <p:cNvPr id="275" name="Shape 275"/>
          <p:cNvSpPr txBox="1"/>
          <p:nvPr/>
        </p:nvSpPr>
        <p:spPr>
          <a:xfrm>
            <a:off x="267775" y="1365900"/>
            <a:ext cx="3214200" cy="3198900"/>
          </a:xfrm>
          <a:prstGeom prst="rect">
            <a:avLst/>
          </a:prstGeom>
          <a:noFill/>
          <a:ln>
            <a:noFill/>
          </a:ln>
        </p:spPr>
        <p:txBody>
          <a:bodyPr spcFirstLastPara="1" wrap="square" lIns="91425" tIns="91425" rIns="91425" bIns="91425" anchor="t" anchorCtr="0">
            <a:noAutofit/>
          </a:bodyPr>
          <a:lstStyle/>
          <a:p>
            <a:pPr marL="0" lvl="0" indent="0" rtl="0">
              <a:lnSpc>
                <a:spcPct val="150000"/>
              </a:lnSpc>
              <a:spcBef>
                <a:spcPts val="0"/>
              </a:spcBef>
              <a:spcAft>
                <a:spcPts val="0"/>
              </a:spcAft>
              <a:buNone/>
            </a:pPr>
            <a:r>
              <a:rPr lang="en" sz="2000">
                <a:solidFill>
                  <a:srgbClr val="00B050"/>
                </a:solidFill>
                <a:latin typeface="Permanent Marker"/>
                <a:ea typeface="Permanent Marker"/>
                <a:cs typeface="Permanent Marker"/>
                <a:sym typeface="Permanent Marker"/>
              </a:rPr>
              <a:t>Analyze financials</a:t>
            </a:r>
            <a:endParaRPr sz="2000">
              <a:solidFill>
                <a:srgbClr val="00B050"/>
              </a:solidFill>
              <a:latin typeface="Permanent Marker"/>
              <a:ea typeface="Permanent Marker"/>
              <a:cs typeface="Permanent Marker"/>
              <a:sym typeface="Permanent Marker"/>
            </a:endParaRPr>
          </a:p>
          <a:p>
            <a:pPr marL="0" lvl="0" indent="0" rtl="0">
              <a:lnSpc>
                <a:spcPct val="150000"/>
              </a:lnSpc>
              <a:spcBef>
                <a:spcPts val="1000"/>
              </a:spcBef>
              <a:spcAft>
                <a:spcPts val="0"/>
              </a:spcAft>
              <a:buNone/>
            </a:pPr>
            <a:r>
              <a:rPr lang="en" sz="2000">
                <a:solidFill>
                  <a:srgbClr val="00B050"/>
                </a:solidFill>
                <a:latin typeface="Permanent Marker"/>
                <a:ea typeface="Permanent Marker"/>
                <a:cs typeface="Permanent Marker"/>
                <a:sym typeface="Permanent Marker"/>
              </a:rPr>
              <a:t>growth patterns</a:t>
            </a:r>
            <a:endParaRPr sz="2000">
              <a:solidFill>
                <a:srgbClr val="00B050"/>
              </a:solidFill>
              <a:latin typeface="Permanent Marker"/>
              <a:ea typeface="Permanent Marker"/>
              <a:cs typeface="Permanent Marker"/>
              <a:sym typeface="Permanent Marker"/>
            </a:endParaRPr>
          </a:p>
          <a:p>
            <a:pPr marL="0" lvl="0" indent="0" rtl="0">
              <a:lnSpc>
                <a:spcPct val="150000"/>
              </a:lnSpc>
              <a:spcBef>
                <a:spcPts val="1000"/>
              </a:spcBef>
              <a:spcAft>
                <a:spcPts val="0"/>
              </a:spcAft>
              <a:buNone/>
            </a:pPr>
            <a:r>
              <a:rPr lang="en" sz="2000">
                <a:solidFill>
                  <a:srgbClr val="00B050"/>
                </a:solidFill>
                <a:latin typeface="Permanent Marker"/>
                <a:ea typeface="Permanent Marker"/>
                <a:cs typeface="Permanent Marker"/>
                <a:sym typeface="Permanent Marker"/>
              </a:rPr>
              <a:t>Revenue : Expenses</a:t>
            </a:r>
            <a:endParaRPr sz="2000">
              <a:solidFill>
                <a:srgbClr val="00B050"/>
              </a:solidFill>
              <a:latin typeface="Permanent Marker"/>
              <a:ea typeface="Permanent Marker"/>
              <a:cs typeface="Permanent Marker"/>
              <a:sym typeface="Permanent Marker"/>
            </a:endParaRPr>
          </a:p>
          <a:p>
            <a:pPr marL="0" lvl="0" indent="0" rtl="0">
              <a:lnSpc>
                <a:spcPct val="150000"/>
              </a:lnSpc>
              <a:spcBef>
                <a:spcPts val="1000"/>
              </a:spcBef>
              <a:spcAft>
                <a:spcPts val="1000"/>
              </a:spcAft>
              <a:buNone/>
            </a:pPr>
            <a:r>
              <a:rPr lang="en" sz="2000">
                <a:solidFill>
                  <a:srgbClr val="00B050"/>
                </a:solidFill>
                <a:latin typeface="Permanent Marker"/>
                <a:ea typeface="Permanent Marker"/>
                <a:cs typeface="Permanent Marker"/>
                <a:sym typeface="Permanent Marker"/>
              </a:rPr>
              <a:t>forecasting categories</a:t>
            </a:r>
            <a:endParaRPr sz="2000">
              <a:solidFill>
                <a:srgbClr val="00B050"/>
              </a:solidFill>
              <a:latin typeface="Permanent Marker"/>
              <a:ea typeface="Permanent Marker"/>
              <a:cs typeface="Permanent Marker"/>
              <a:sym typeface="Permanent Marker"/>
            </a:endParaRPr>
          </a:p>
        </p:txBody>
      </p:sp>
      <p:pic>
        <p:nvPicPr>
          <p:cNvPr id="276" name="Shape 276" descr="bigstock-Financial-Analysis--14534237.jpg"/>
          <p:cNvPicPr preferRelativeResize="0"/>
          <p:nvPr/>
        </p:nvPicPr>
        <p:blipFill>
          <a:blip r:embed="rId3">
            <a:alphaModFix/>
          </a:blip>
          <a:stretch>
            <a:fillRect/>
          </a:stretch>
        </p:blipFill>
        <p:spPr>
          <a:xfrm>
            <a:off x="3505075" y="1028800"/>
            <a:ext cx="4714724" cy="35360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Shape 281"/>
          <p:cNvSpPr txBox="1"/>
          <p:nvPr/>
        </p:nvSpPr>
        <p:spPr>
          <a:xfrm>
            <a:off x="297900" y="173500"/>
            <a:ext cx="8672100" cy="1083900"/>
          </a:xfrm>
          <a:prstGeom prst="rect">
            <a:avLst/>
          </a:prstGeom>
          <a:noFill/>
          <a:ln>
            <a:noFill/>
          </a:ln>
        </p:spPr>
        <p:txBody>
          <a:bodyPr spcFirstLastPara="1" wrap="square" lIns="91425" tIns="45700" rIns="91425" bIns="45700" anchor="t" anchorCtr="0">
            <a:noAutofit/>
          </a:bodyPr>
          <a:lstStyle/>
          <a:p>
            <a:pPr marL="0" lvl="0" indent="0" rtl="0">
              <a:lnSpc>
                <a:spcPct val="97777"/>
              </a:lnSpc>
              <a:spcBef>
                <a:spcPts val="0"/>
              </a:spcBef>
              <a:spcAft>
                <a:spcPts val="0"/>
              </a:spcAft>
              <a:buClr>
                <a:srgbClr val="333333"/>
              </a:buClr>
              <a:buFont typeface="Arial"/>
              <a:buNone/>
            </a:pPr>
            <a:r>
              <a:rPr lang="en" sz="4000" b="1">
                <a:solidFill>
                  <a:srgbClr val="434343"/>
                </a:solidFill>
              </a:rPr>
              <a:t>LIVEPLAN METHOD - </a:t>
            </a:r>
            <a:r>
              <a:rPr lang="en" sz="4000" b="1">
                <a:solidFill>
                  <a:srgbClr val="00B050"/>
                </a:solidFill>
              </a:rPr>
              <a:t>#4 Build</a:t>
            </a:r>
            <a:endParaRPr sz="4000" b="1" i="1">
              <a:solidFill>
                <a:srgbClr val="00B050"/>
              </a:solidFill>
            </a:endParaRPr>
          </a:p>
        </p:txBody>
      </p:sp>
      <p:sp>
        <p:nvSpPr>
          <p:cNvPr id="282" name="Shape 282"/>
          <p:cNvSpPr txBox="1"/>
          <p:nvPr/>
        </p:nvSpPr>
        <p:spPr>
          <a:xfrm>
            <a:off x="420175" y="1365900"/>
            <a:ext cx="2627700" cy="31989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400">
                <a:solidFill>
                  <a:srgbClr val="00B050"/>
                </a:solidFill>
                <a:latin typeface="Permanent Marker"/>
                <a:ea typeface="Permanent Marker"/>
                <a:cs typeface="Permanent Marker"/>
                <a:sym typeface="Permanent Marker"/>
              </a:rPr>
              <a:t>business roadmap</a:t>
            </a:r>
            <a:endParaRPr sz="2400">
              <a:solidFill>
                <a:srgbClr val="00B050"/>
              </a:solidFill>
              <a:latin typeface="Permanent Marker"/>
              <a:ea typeface="Permanent Marker"/>
              <a:cs typeface="Permanent Marker"/>
              <a:sym typeface="Permanent Marker"/>
            </a:endParaRPr>
          </a:p>
          <a:p>
            <a:pPr marL="0" lvl="0" indent="0" rtl="0">
              <a:lnSpc>
                <a:spcPct val="115000"/>
              </a:lnSpc>
              <a:spcBef>
                <a:spcPts val="1000"/>
              </a:spcBef>
              <a:spcAft>
                <a:spcPts val="0"/>
              </a:spcAft>
              <a:buNone/>
            </a:pPr>
            <a:endParaRPr sz="2400">
              <a:solidFill>
                <a:srgbClr val="00B050"/>
              </a:solidFill>
              <a:latin typeface="Permanent Marker"/>
              <a:ea typeface="Permanent Marker"/>
              <a:cs typeface="Permanent Marker"/>
              <a:sym typeface="Permanent Marker"/>
            </a:endParaRPr>
          </a:p>
          <a:p>
            <a:pPr marL="0" lvl="0" indent="0" rtl="0">
              <a:lnSpc>
                <a:spcPct val="115000"/>
              </a:lnSpc>
              <a:spcBef>
                <a:spcPts val="1000"/>
              </a:spcBef>
              <a:spcAft>
                <a:spcPts val="1000"/>
              </a:spcAft>
              <a:buNone/>
            </a:pPr>
            <a:r>
              <a:rPr lang="en" sz="2400">
                <a:solidFill>
                  <a:srgbClr val="00B050"/>
                </a:solidFill>
                <a:latin typeface="Permanent Marker"/>
                <a:ea typeface="Permanent Marker"/>
                <a:cs typeface="Permanent Marker"/>
                <a:sym typeface="Permanent Marker"/>
              </a:rPr>
              <a:t>full financial forecast</a:t>
            </a:r>
            <a:endParaRPr sz="2400">
              <a:solidFill>
                <a:srgbClr val="00B050"/>
              </a:solidFill>
              <a:latin typeface="Permanent Marker"/>
              <a:ea typeface="Permanent Marker"/>
              <a:cs typeface="Permanent Marker"/>
              <a:sym typeface="Permanent Marker"/>
            </a:endParaRPr>
          </a:p>
        </p:txBody>
      </p:sp>
      <p:pic>
        <p:nvPicPr>
          <p:cNvPr id="283" name="Shape 283" descr="bigstock-Two-men-connect-two-puzzle-pie-127357196 (1).jpg"/>
          <p:cNvPicPr preferRelativeResize="0"/>
          <p:nvPr/>
        </p:nvPicPr>
        <p:blipFill>
          <a:blip r:embed="rId3">
            <a:alphaModFix/>
          </a:blip>
          <a:stretch>
            <a:fillRect/>
          </a:stretch>
        </p:blipFill>
        <p:spPr>
          <a:xfrm>
            <a:off x="3200275" y="1028800"/>
            <a:ext cx="5370272" cy="3581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Shape 288"/>
          <p:cNvSpPr txBox="1"/>
          <p:nvPr/>
        </p:nvSpPr>
        <p:spPr>
          <a:xfrm>
            <a:off x="297900" y="173500"/>
            <a:ext cx="8672100" cy="1083900"/>
          </a:xfrm>
          <a:prstGeom prst="rect">
            <a:avLst/>
          </a:prstGeom>
          <a:noFill/>
          <a:ln>
            <a:noFill/>
          </a:ln>
        </p:spPr>
        <p:txBody>
          <a:bodyPr spcFirstLastPara="1" wrap="square" lIns="91425" tIns="45700" rIns="91425" bIns="45700" anchor="t" anchorCtr="0">
            <a:noAutofit/>
          </a:bodyPr>
          <a:lstStyle/>
          <a:p>
            <a:pPr marL="0" lvl="0" indent="0" rtl="0">
              <a:lnSpc>
                <a:spcPct val="97777"/>
              </a:lnSpc>
              <a:spcBef>
                <a:spcPts val="0"/>
              </a:spcBef>
              <a:spcAft>
                <a:spcPts val="0"/>
              </a:spcAft>
              <a:buClr>
                <a:srgbClr val="333333"/>
              </a:buClr>
              <a:buFont typeface="Arial"/>
              <a:buNone/>
            </a:pPr>
            <a:r>
              <a:rPr lang="en" sz="4000" b="1">
                <a:solidFill>
                  <a:srgbClr val="434343"/>
                </a:solidFill>
              </a:rPr>
              <a:t>LIVEPLAN METHOD - </a:t>
            </a:r>
            <a:r>
              <a:rPr lang="en" sz="4000" b="1">
                <a:solidFill>
                  <a:srgbClr val="00B050"/>
                </a:solidFill>
              </a:rPr>
              <a:t>#5 Advise</a:t>
            </a:r>
            <a:endParaRPr sz="4000" b="1" i="1">
              <a:solidFill>
                <a:srgbClr val="00B050"/>
              </a:solidFill>
            </a:endParaRPr>
          </a:p>
        </p:txBody>
      </p:sp>
      <p:sp>
        <p:nvSpPr>
          <p:cNvPr id="289" name="Shape 289"/>
          <p:cNvSpPr txBox="1"/>
          <p:nvPr/>
        </p:nvSpPr>
        <p:spPr>
          <a:xfrm>
            <a:off x="572575" y="1365900"/>
            <a:ext cx="2627700" cy="2579100"/>
          </a:xfrm>
          <a:prstGeom prst="rect">
            <a:avLst/>
          </a:prstGeom>
          <a:noFill/>
          <a:ln>
            <a:noFill/>
          </a:ln>
        </p:spPr>
        <p:txBody>
          <a:bodyPr spcFirstLastPara="1" wrap="square" lIns="91425" tIns="91425" rIns="91425" bIns="91425" anchor="t" anchorCtr="0">
            <a:noAutofit/>
          </a:bodyPr>
          <a:lstStyle/>
          <a:p>
            <a:pPr marL="0" lvl="0" indent="0" rtl="0">
              <a:lnSpc>
                <a:spcPct val="115000"/>
              </a:lnSpc>
              <a:spcBef>
                <a:spcPts val="0"/>
              </a:spcBef>
              <a:spcAft>
                <a:spcPts val="0"/>
              </a:spcAft>
              <a:buNone/>
            </a:pPr>
            <a:r>
              <a:rPr lang="en" sz="2400">
                <a:solidFill>
                  <a:srgbClr val="00B050"/>
                </a:solidFill>
                <a:latin typeface="Permanent Marker"/>
                <a:ea typeface="Permanent Marker"/>
                <a:cs typeface="Permanent Marker"/>
                <a:sym typeface="Permanent Marker"/>
              </a:rPr>
              <a:t>Cyclical Meeting</a:t>
            </a:r>
            <a:endParaRPr sz="2400">
              <a:solidFill>
                <a:srgbClr val="00B050"/>
              </a:solidFill>
              <a:latin typeface="Permanent Marker"/>
              <a:ea typeface="Permanent Marker"/>
              <a:cs typeface="Permanent Marker"/>
              <a:sym typeface="Permanent Marker"/>
            </a:endParaRPr>
          </a:p>
          <a:p>
            <a:pPr marL="0" lvl="0" indent="0" rtl="0">
              <a:lnSpc>
                <a:spcPct val="115000"/>
              </a:lnSpc>
              <a:spcBef>
                <a:spcPts val="1000"/>
              </a:spcBef>
              <a:spcAft>
                <a:spcPts val="0"/>
              </a:spcAft>
              <a:buNone/>
            </a:pPr>
            <a:endParaRPr sz="2400">
              <a:solidFill>
                <a:srgbClr val="00B050"/>
              </a:solidFill>
              <a:latin typeface="Permanent Marker"/>
              <a:ea typeface="Permanent Marker"/>
              <a:cs typeface="Permanent Marker"/>
              <a:sym typeface="Permanent Marker"/>
            </a:endParaRPr>
          </a:p>
          <a:p>
            <a:pPr marL="0" lvl="0" indent="0" rtl="0">
              <a:lnSpc>
                <a:spcPct val="115000"/>
              </a:lnSpc>
              <a:spcBef>
                <a:spcPts val="1000"/>
              </a:spcBef>
              <a:spcAft>
                <a:spcPts val="0"/>
              </a:spcAft>
              <a:buNone/>
            </a:pPr>
            <a:r>
              <a:rPr lang="en" sz="2400">
                <a:solidFill>
                  <a:srgbClr val="00B050"/>
                </a:solidFill>
                <a:latin typeface="Permanent Marker"/>
                <a:ea typeface="Permanent Marker"/>
                <a:cs typeface="Permanent Marker"/>
                <a:sym typeface="Permanent Marker"/>
              </a:rPr>
              <a:t>Business Decisions</a:t>
            </a:r>
            <a:endParaRPr sz="2400">
              <a:solidFill>
                <a:srgbClr val="00B050"/>
              </a:solidFill>
              <a:latin typeface="Permanent Marker"/>
              <a:ea typeface="Permanent Marker"/>
              <a:cs typeface="Permanent Marker"/>
              <a:sym typeface="Permanent Marker"/>
            </a:endParaRPr>
          </a:p>
          <a:p>
            <a:pPr marL="0" lvl="0" indent="0" rtl="0">
              <a:lnSpc>
                <a:spcPct val="115000"/>
              </a:lnSpc>
              <a:spcBef>
                <a:spcPts val="1000"/>
              </a:spcBef>
              <a:spcAft>
                <a:spcPts val="0"/>
              </a:spcAft>
              <a:buNone/>
            </a:pPr>
            <a:endParaRPr sz="2400">
              <a:solidFill>
                <a:srgbClr val="00B050"/>
              </a:solidFill>
              <a:latin typeface="Permanent Marker"/>
              <a:ea typeface="Permanent Marker"/>
              <a:cs typeface="Permanent Marker"/>
              <a:sym typeface="Permanent Marker"/>
            </a:endParaRPr>
          </a:p>
          <a:p>
            <a:pPr marL="0" lvl="0" indent="0" rtl="0">
              <a:lnSpc>
                <a:spcPct val="115000"/>
              </a:lnSpc>
              <a:spcBef>
                <a:spcPts val="1000"/>
              </a:spcBef>
              <a:spcAft>
                <a:spcPts val="1000"/>
              </a:spcAft>
              <a:buNone/>
            </a:pPr>
            <a:endParaRPr sz="2400">
              <a:solidFill>
                <a:srgbClr val="00B050"/>
              </a:solidFill>
              <a:latin typeface="Permanent Marker"/>
              <a:ea typeface="Permanent Marker"/>
              <a:cs typeface="Permanent Marker"/>
              <a:sym typeface="Permanent Marker"/>
            </a:endParaRPr>
          </a:p>
        </p:txBody>
      </p:sp>
      <p:pic>
        <p:nvPicPr>
          <p:cNvPr id="290" name="Shape 290" descr="bigstock-Change-Improvement-Development-95453912.jpg"/>
          <p:cNvPicPr preferRelativeResize="0"/>
          <p:nvPr/>
        </p:nvPicPr>
        <p:blipFill>
          <a:blip r:embed="rId3">
            <a:alphaModFix/>
          </a:blip>
          <a:stretch>
            <a:fillRect/>
          </a:stretch>
        </p:blipFill>
        <p:spPr>
          <a:xfrm>
            <a:off x="3428875" y="952600"/>
            <a:ext cx="4288980" cy="3581298"/>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Shape 160"/>
          <p:cNvSpPr txBox="1"/>
          <p:nvPr/>
        </p:nvSpPr>
        <p:spPr>
          <a:xfrm>
            <a:off x="323528" y="339502"/>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i="0" u="none" strike="noStrike" cap="none">
                <a:solidFill>
                  <a:srgbClr val="333333"/>
                </a:solidFill>
                <a:latin typeface="Arial"/>
                <a:ea typeface="Arial"/>
                <a:cs typeface="Arial"/>
                <a:sym typeface="Arial"/>
              </a:rPr>
              <a:t>LIVEPLAN</a:t>
            </a:r>
            <a:br>
              <a:rPr lang="en" sz="4500" b="1" i="0" u="none" strike="noStrike" cap="none">
                <a:solidFill>
                  <a:srgbClr val="333333"/>
                </a:solidFill>
                <a:latin typeface="Arial"/>
                <a:ea typeface="Arial"/>
                <a:cs typeface="Arial"/>
                <a:sym typeface="Arial"/>
              </a:rPr>
            </a:br>
            <a:r>
              <a:rPr lang="en" sz="4500" b="1">
                <a:solidFill>
                  <a:srgbClr val="009AE1"/>
                </a:solidFill>
              </a:rPr>
              <a:t>WHO WE ARE</a:t>
            </a:r>
            <a:endParaRPr sz="4500" b="1" i="0" u="none" strike="noStrike" cap="none">
              <a:solidFill>
                <a:srgbClr val="333333"/>
              </a:solidFill>
              <a:latin typeface="Arial"/>
              <a:ea typeface="Arial"/>
              <a:cs typeface="Arial"/>
              <a:sym typeface="Arial"/>
            </a:endParaRPr>
          </a:p>
        </p:txBody>
      </p:sp>
      <p:pic>
        <p:nvPicPr>
          <p:cNvPr id="161" name="Shape 161" descr="desk-wide.jpg"/>
          <p:cNvPicPr preferRelativeResize="0"/>
          <p:nvPr/>
        </p:nvPicPr>
        <p:blipFill rotWithShape="1">
          <a:blip r:embed="rId3">
            <a:alphaModFix/>
          </a:blip>
          <a:srcRect/>
          <a:stretch/>
        </p:blipFill>
        <p:spPr>
          <a:xfrm>
            <a:off x="0" y="1730870"/>
            <a:ext cx="9155100" cy="34332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Shape 296"/>
          <p:cNvSpPr txBox="1"/>
          <p:nvPr/>
        </p:nvSpPr>
        <p:spPr>
          <a:xfrm>
            <a:off x="0" y="195486"/>
            <a:ext cx="9144000" cy="670200"/>
          </a:xfrm>
          <a:prstGeom prst="rect">
            <a:avLst/>
          </a:prstGeom>
          <a:noFill/>
          <a:ln>
            <a:noFill/>
          </a:ln>
        </p:spPr>
        <p:txBody>
          <a:bodyPr spcFirstLastPara="1" wrap="square" lIns="91425" tIns="45700" rIns="91425" bIns="45700" anchor="t" anchorCtr="0">
            <a:noAutofit/>
          </a:bodyPr>
          <a:lstStyle/>
          <a:p>
            <a:pPr marL="0" lvl="0" indent="0" rtl="0">
              <a:lnSpc>
                <a:spcPct val="97777"/>
              </a:lnSpc>
              <a:spcBef>
                <a:spcPts val="0"/>
              </a:spcBef>
              <a:spcAft>
                <a:spcPts val="0"/>
              </a:spcAft>
              <a:buClr>
                <a:srgbClr val="333333"/>
              </a:buClr>
              <a:buFont typeface="Arial"/>
              <a:buNone/>
            </a:pPr>
            <a:r>
              <a:rPr lang="en" sz="4000" b="1">
                <a:solidFill>
                  <a:srgbClr val="333333"/>
                </a:solidFill>
              </a:rPr>
              <a:t>THE LIVEPLAN </a:t>
            </a:r>
            <a:r>
              <a:rPr lang="en" sz="4000" b="1">
                <a:solidFill>
                  <a:srgbClr val="229CDF"/>
                </a:solidFill>
              </a:rPr>
              <a:t>METHOD</a:t>
            </a:r>
            <a:endParaRPr sz="3600" b="1" i="0" u="none" strike="noStrike" cap="none">
              <a:solidFill>
                <a:srgbClr val="229CDF"/>
              </a:solidFill>
              <a:latin typeface="Arial"/>
              <a:ea typeface="Arial"/>
              <a:cs typeface="Arial"/>
              <a:sym typeface="Arial"/>
            </a:endParaRPr>
          </a:p>
        </p:txBody>
      </p:sp>
      <p:pic>
        <p:nvPicPr>
          <p:cNvPr id="297" name="Shape 297" descr="bigstock-Business-Lunch-At-Restaurant-120975140.jpg"/>
          <p:cNvPicPr preferRelativeResize="0"/>
          <p:nvPr/>
        </p:nvPicPr>
        <p:blipFill>
          <a:blip r:embed="rId3">
            <a:alphaModFix/>
          </a:blip>
          <a:stretch>
            <a:fillRect/>
          </a:stretch>
        </p:blipFill>
        <p:spPr>
          <a:xfrm>
            <a:off x="1209675" y="812125"/>
            <a:ext cx="6339576" cy="42276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Shape 302"/>
          <p:cNvPicPr preferRelativeResize="0"/>
          <p:nvPr/>
        </p:nvPicPr>
        <p:blipFill>
          <a:blip r:embed="rId3">
            <a:alphaModFix/>
          </a:blip>
          <a:stretch>
            <a:fillRect/>
          </a:stretch>
        </p:blipFill>
        <p:spPr>
          <a:xfrm>
            <a:off x="1367150" y="207075"/>
            <a:ext cx="6409699" cy="44066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Shape 308"/>
          <p:cNvSpPr txBox="1">
            <a:spLocks noGrp="1"/>
          </p:cNvSpPr>
          <p:nvPr>
            <p:ph type="title"/>
          </p:nvPr>
        </p:nvSpPr>
        <p:spPr>
          <a:xfrm>
            <a:off x="457200" y="634603"/>
            <a:ext cx="8229600" cy="857400"/>
          </a:xfrm>
          <a:prstGeom prst="rect">
            <a:avLst/>
          </a:prstGeom>
        </p:spPr>
        <p:txBody>
          <a:bodyPr spcFirstLastPara="1" wrap="square" lIns="91425" tIns="91425" rIns="91425" bIns="91425" anchor="ctr" anchorCtr="0">
            <a:noAutofit/>
          </a:bodyPr>
          <a:lstStyle/>
          <a:p>
            <a:pPr marL="0" lvl="0" indent="0" rtl="0">
              <a:spcBef>
                <a:spcPts val="0"/>
              </a:spcBef>
              <a:spcAft>
                <a:spcPts val="0"/>
              </a:spcAft>
              <a:buNone/>
            </a:pPr>
            <a:endParaRPr/>
          </a:p>
        </p:txBody>
      </p:sp>
      <p:sp>
        <p:nvSpPr>
          <p:cNvPr id="309" name="Shape 309"/>
          <p:cNvSpPr txBox="1">
            <a:spLocks noGrp="1"/>
          </p:cNvSpPr>
          <p:nvPr>
            <p:ph type="body" idx="1"/>
          </p:nvPr>
        </p:nvSpPr>
        <p:spPr>
          <a:xfrm>
            <a:off x="2133600" y="1495975"/>
            <a:ext cx="4337700" cy="2714400"/>
          </a:xfrm>
          <a:prstGeom prst="rect">
            <a:avLst/>
          </a:prstGeom>
        </p:spPr>
        <p:txBody>
          <a:bodyPr spcFirstLastPara="1" wrap="square" lIns="91425" tIns="91425" rIns="91425" bIns="91425" anchor="t" anchorCtr="0">
            <a:noAutofit/>
          </a:bodyPr>
          <a:lstStyle/>
          <a:p>
            <a:pPr marL="342900" lvl="0" indent="31750" rtl="0">
              <a:spcBef>
                <a:spcPts val="640"/>
              </a:spcBef>
              <a:spcAft>
                <a:spcPts val="0"/>
              </a:spcAft>
              <a:buNone/>
            </a:pPr>
            <a:endParaRPr/>
          </a:p>
        </p:txBody>
      </p:sp>
      <p:pic>
        <p:nvPicPr>
          <p:cNvPr id="310" name="Shape 310"/>
          <p:cNvPicPr preferRelativeResize="0"/>
          <p:nvPr/>
        </p:nvPicPr>
        <p:blipFill>
          <a:blip r:embed="rId3">
            <a:alphaModFix/>
          </a:blip>
          <a:stretch>
            <a:fillRect/>
          </a:stretch>
        </p:blipFill>
        <p:spPr>
          <a:xfrm>
            <a:off x="0" y="155302"/>
            <a:ext cx="9143999" cy="483289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p:nvPr/>
        </p:nvSpPr>
        <p:spPr>
          <a:xfrm>
            <a:off x="323528" y="339502"/>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3600" b="1">
                <a:solidFill>
                  <a:srgbClr val="333333"/>
                </a:solidFill>
              </a:rPr>
              <a:t>				</a:t>
            </a:r>
            <a:endParaRPr sz="3000" i="1"/>
          </a:p>
          <a:p>
            <a:pPr marL="0" marR="0" lvl="0" indent="0" algn="l" rtl="0">
              <a:lnSpc>
                <a:spcPct val="97777"/>
              </a:lnSpc>
              <a:spcBef>
                <a:spcPts val="0"/>
              </a:spcBef>
              <a:spcAft>
                <a:spcPts val="0"/>
              </a:spcAft>
              <a:buClr>
                <a:srgbClr val="009AE1"/>
              </a:buClr>
              <a:buFont typeface="Arial"/>
              <a:buNone/>
            </a:pPr>
            <a:r>
              <a:rPr lang="en" sz="3000" b="1" i="0" u="none" strike="noStrike" cap="none">
                <a:solidFill>
                  <a:srgbClr val="009AE1"/>
                </a:solidFill>
                <a:latin typeface="Arial"/>
                <a:ea typeface="Arial"/>
                <a:cs typeface="Arial"/>
                <a:sym typeface="Arial"/>
              </a:rPr>
              <a:t>BUILT BY EXPERTS</a:t>
            </a:r>
            <a:endParaRPr sz="3000" b="1" i="0" u="none" strike="noStrike" cap="none">
              <a:solidFill>
                <a:srgbClr val="333333"/>
              </a:solidFill>
              <a:latin typeface="Arial"/>
              <a:ea typeface="Arial"/>
              <a:cs typeface="Arial"/>
              <a:sym typeface="Arial"/>
            </a:endParaRPr>
          </a:p>
        </p:txBody>
      </p:sp>
      <p:sp>
        <p:nvSpPr>
          <p:cNvPr id="168" name="Shape 168"/>
          <p:cNvSpPr txBox="1"/>
          <p:nvPr/>
        </p:nvSpPr>
        <p:spPr>
          <a:xfrm>
            <a:off x="102150" y="1694450"/>
            <a:ext cx="5855100" cy="2121000"/>
          </a:xfrm>
          <a:prstGeom prst="rect">
            <a:avLst/>
          </a:prstGeom>
          <a:noFill/>
          <a:ln>
            <a:noFill/>
          </a:ln>
        </p:spPr>
        <p:txBody>
          <a:bodyPr spcFirstLastPara="1" wrap="square" lIns="91425" tIns="45700" rIns="91425" bIns="45700" anchor="t" anchorCtr="0">
            <a:noAutofit/>
          </a:bodyPr>
          <a:lstStyle/>
          <a:p>
            <a:pPr marL="457200" marR="0" lvl="0" indent="-317500" algn="l" rtl="0">
              <a:lnSpc>
                <a:spcPct val="150000"/>
              </a:lnSpc>
              <a:spcBef>
                <a:spcPts val="0"/>
              </a:spcBef>
              <a:spcAft>
                <a:spcPts val="0"/>
              </a:spcAft>
              <a:buClr>
                <a:srgbClr val="434343"/>
              </a:buClr>
              <a:buSzPts val="1400"/>
              <a:buFont typeface="Calibri"/>
              <a:buChar char="●"/>
            </a:pPr>
            <a:r>
              <a:rPr lang="en">
                <a:solidFill>
                  <a:srgbClr val="434343"/>
                </a:solidFill>
                <a:latin typeface="Calibri"/>
                <a:ea typeface="Calibri"/>
                <a:cs typeface="Calibri"/>
                <a:sym typeface="Calibri"/>
              </a:rPr>
              <a:t>20+ year history in business planning + financial management tools</a:t>
            </a:r>
            <a:endParaRPr>
              <a:solidFill>
                <a:srgbClr val="434343"/>
              </a:solidFill>
              <a:latin typeface="Calibri"/>
              <a:ea typeface="Calibri"/>
              <a:cs typeface="Calibri"/>
              <a:sym typeface="Calibri"/>
            </a:endParaRPr>
          </a:p>
          <a:p>
            <a:pPr marL="457200" marR="0" lvl="0" indent="-317500" algn="l" rtl="0">
              <a:lnSpc>
                <a:spcPct val="150000"/>
              </a:lnSpc>
              <a:spcBef>
                <a:spcPts val="0"/>
              </a:spcBef>
              <a:spcAft>
                <a:spcPts val="0"/>
              </a:spcAft>
              <a:buClr>
                <a:srgbClr val="434343"/>
              </a:buClr>
              <a:buSzPts val="1400"/>
              <a:buFont typeface="Calibri"/>
              <a:buChar char="●"/>
            </a:pPr>
            <a:r>
              <a:rPr lang="en">
                <a:solidFill>
                  <a:srgbClr val="434343"/>
                </a:solidFill>
                <a:latin typeface="Calibri"/>
                <a:ea typeface="Calibri"/>
                <a:cs typeface="Calibri"/>
                <a:sym typeface="Calibri"/>
              </a:rPr>
              <a:t>Bplans.com and LivePlan</a:t>
            </a:r>
            <a:endParaRPr>
              <a:solidFill>
                <a:srgbClr val="434343"/>
              </a:solidFill>
              <a:latin typeface="Calibri"/>
              <a:ea typeface="Calibri"/>
              <a:cs typeface="Calibri"/>
              <a:sym typeface="Calibri"/>
            </a:endParaRPr>
          </a:p>
          <a:p>
            <a:pPr marL="457200" marR="0" lvl="0" indent="-317500" algn="l" rtl="0">
              <a:lnSpc>
                <a:spcPct val="150000"/>
              </a:lnSpc>
              <a:spcBef>
                <a:spcPts val="0"/>
              </a:spcBef>
              <a:spcAft>
                <a:spcPts val="0"/>
              </a:spcAft>
              <a:buClr>
                <a:srgbClr val="434343"/>
              </a:buClr>
              <a:buSzPts val="1400"/>
              <a:buFont typeface="Calibri"/>
              <a:buChar char="●"/>
            </a:pPr>
            <a:r>
              <a:rPr lang="en">
                <a:solidFill>
                  <a:srgbClr val="434343"/>
                </a:solidFill>
                <a:latin typeface="Calibri"/>
                <a:ea typeface="Calibri"/>
                <a:cs typeface="Calibri"/>
                <a:sym typeface="Calibri"/>
              </a:rPr>
              <a:t>LivePlan: Pitch, Plan, Forecast, Benchmarks, Milestones, KPI Dashboard </a:t>
            </a:r>
            <a:endParaRPr>
              <a:solidFill>
                <a:srgbClr val="434343"/>
              </a:solidFill>
              <a:latin typeface="Calibri"/>
              <a:ea typeface="Calibri"/>
              <a:cs typeface="Calibri"/>
              <a:sym typeface="Calibri"/>
            </a:endParaRPr>
          </a:p>
          <a:p>
            <a:pPr marL="457200" lvl="0" indent="-317500" rtl="0">
              <a:lnSpc>
                <a:spcPct val="150000"/>
              </a:lnSpc>
              <a:spcBef>
                <a:spcPts val="0"/>
              </a:spcBef>
              <a:spcAft>
                <a:spcPts val="0"/>
              </a:spcAft>
              <a:buClr>
                <a:srgbClr val="4B4B4B"/>
              </a:buClr>
              <a:buSzPts val="1400"/>
              <a:buFont typeface="Calibri"/>
              <a:buChar char="●"/>
            </a:pPr>
            <a:r>
              <a:rPr lang="en">
                <a:solidFill>
                  <a:srgbClr val="4B4B4B"/>
                </a:solidFill>
                <a:latin typeface="Calibri"/>
                <a:ea typeface="Calibri"/>
                <a:cs typeface="Calibri"/>
                <a:sym typeface="Calibri"/>
              </a:rPr>
              <a:t>1.5M uniques per month</a:t>
            </a:r>
            <a:endParaRPr>
              <a:solidFill>
                <a:srgbClr val="4B4B4B"/>
              </a:solidFill>
              <a:latin typeface="Calibri"/>
              <a:ea typeface="Calibri"/>
              <a:cs typeface="Calibri"/>
              <a:sym typeface="Calibri"/>
            </a:endParaRPr>
          </a:p>
          <a:p>
            <a:pPr marL="457200" marR="0" lvl="0" indent="-317500" algn="l" rtl="0">
              <a:lnSpc>
                <a:spcPct val="150000"/>
              </a:lnSpc>
              <a:spcBef>
                <a:spcPts val="0"/>
              </a:spcBef>
              <a:spcAft>
                <a:spcPts val="0"/>
              </a:spcAft>
              <a:buClr>
                <a:srgbClr val="434343"/>
              </a:buClr>
              <a:buSzPts val="1400"/>
              <a:buFont typeface="Calibri"/>
              <a:buChar char="●"/>
            </a:pPr>
            <a:r>
              <a:rPr lang="en">
                <a:solidFill>
                  <a:srgbClr val="4B4B4B"/>
                </a:solidFill>
                <a:latin typeface="Calibri"/>
                <a:ea typeface="Calibri"/>
                <a:cs typeface="Calibri"/>
                <a:sym typeface="Calibri"/>
              </a:rPr>
              <a:t>Over 1M entrepreneurs </a:t>
            </a:r>
            <a:endParaRPr>
              <a:solidFill>
                <a:srgbClr val="4B4B4B"/>
              </a:solidFill>
              <a:latin typeface="Calibri"/>
              <a:ea typeface="Calibri"/>
              <a:cs typeface="Calibri"/>
              <a:sym typeface="Calibri"/>
            </a:endParaRPr>
          </a:p>
          <a:p>
            <a:pPr marL="457200" marR="0" lvl="0" indent="-317500" algn="l" rtl="0">
              <a:lnSpc>
                <a:spcPct val="150000"/>
              </a:lnSpc>
              <a:spcBef>
                <a:spcPts val="0"/>
              </a:spcBef>
              <a:spcAft>
                <a:spcPts val="0"/>
              </a:spcAft>
              <a:buClr>
                <a:srgbClr val="4B4B4B"/>
              </a:buClr>
              <a:buSzPts val="1400"/>
              <a:buFont typeface="Calibri"/>
              <a:buChar char="●"/>
            </a:pPr>
            <a:r>
              <a:rPr lang="en">
                <a:solidFill>
                  <a:srgbClr val="4B4B4B"/>
                </a:solidFill>
                <a:latin typeface="Calibri"/>
                <a:ea typeface="Calibri"/>
                <a:cs typeface="Calibri"/>
                <a:sym typeface="Calibri"/>
              </a:rPr>
              <a:t>world-wide</a:t>
            </a:r>
            <a:endParaRPr>
              <a:solidFill>
                <a:srgbClr val="4B4B4B"/>
              </a:solidFill>
              <a:latin typeface="Calibri"/>
              <a:ea typeface="Calibri"/>
              <a:cs typeface="Calibri"/>
              <a:sym typeface="Calibri"/>
            </a:endParaRPr>
          </a:p>
          <a:p>
            <a:pPr marL="457200" marR="0" lvl="0" indent="-317500" algn="l" rtl="0">
              <a:lnSpc>
                <a:spcPct val="150000"/>
              </a:lnSpc>
              <a:spcBef>
                <a:spcPts val="0"/>
              </a:spcBef>
              <a:spcAft>
                <a:spcPts val="0"/>
              </a:spcAft>
              <a:buClr>
                <a:srgbClr val="4B4B4B"/>
              </a:buClr>
              <a:buSzPts val="1400"/>
              <a:buFont typeface="Calibri"/>
              <a:buChar char="●"/>
            </a:pPr>
            <a:r>
              <a:rPr lang="en" b="1">
                <a:solidFill>
                  <a:srgbClr val="4B4B4B"/>
                </a:solidFill>
                <a:latin typeface="Calibri"/>
                <a:ea typeface="Calibri"/>
                <a:cs typeface="Calibri"/>
                <a:sym typeface="Calibri"/>
              </a:rPr>
              <a:t>STAYING POWER</a:t>
            </a:r>
            <a:endParaRPr b="1">
              <a:solidFill>
                <a:srgbClr val="4B4B4B"/>
              </a:solidFill>
              <a:latin typeface="Calibri"/>
              <a:ea typeface="Calibri"/>
              <a:cs typeface="Calibri"/>
              <a:sym typeface="Calibri"/>
            </a:endParaRPr>
          </a:p>
        </p:txBody>
      </p:sp>
      <p:pic>
        <p:nvPicPr>
          <p:cNvPr id="169" name="Shape 169"/>
          <p:cNvPicPr preferRelativeResize="0"/>
          <p:nvPr/>
        </p:nvPicPr>
        <p:blipFill>
          <a:blip r:embed="rId3">
            <a:alphaModFix/>
          </a:blip>
          <a:stretch>
            <a:fillRect/>
          </a:stretch>
        </p:blipFill>
        <p:spPr>
          <a:xfrm>
            <a:off x="2618725" y="2806700"/>
            <a:ext cx="3187501" cy="2224471"/>
          </a:xfrm>
          <a:prstGeom prst="rect">
            <a:avLst/>
          </a:prstGeom>
          <a:noFill/>
          <a:ln>
            <a:noFill/>
          </a:ln>
        </p:spPr>
      </p:pic>
      <p:pic>
        <p:nvPicPr>
          <p:cNvPr id="170" name="Shape 170" descr="logo.png"/>
          <p:cNvPicPr preferRelativeResize="0"/>
          <p:nvPr/>
        </p:nvPicPr>
        <p:blipFill rotWithShape="1">
          <a:blip r:embed="rId4">
            <a:alphaModFix/>
          </a:blip>
          <a:srcRect/>
          <a:stretch/>
        </p:blipFill>
        <p:spPr>
          <a:xfrm>
            <a:off x="227856" y="264790"/>
            <a:ext cx="2448300" cy="671700"/>
          </a:xfrm>
          <a:prstGeom prst="rect">
            <a:avLst/>
          </a:prstGeom>
          <a:noFill/>
          <a:ln>
            <a:noFill/>
          </a:ln>
        </p:spPr>
      </p:pic>
      <p:pic>
        <p:nvPicPr>
          <p:cNvPr id="171" name="Shape 171"/>
          <p:cNvPicPr preferRelativeResize="0"/>
          <p:nvPr/>
        </p:nvPicPr>
        <p:blipFill>
          <a:blip r:embed="rId5">
            <a:alphaModFix/>
          </a:blip>
          <a:stretch>
            <a:fillRect/>
          </a:stretch>
        </p:blipFill>
        <p:spPr>
          <a:xfrm>
            <a:off x="5958625" y="568100"/>
            <a:ext cx="2873400" cy="4097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p:nvPr/>
        </p:nvSpPr>
        <p:spPr>
          <a:xfrm>
            <a:off x="348928" y="699542"/>
            <a:ext cx="3960300" cy="720000"/>
          </a:xfrm>
          <a:prstGeom prst="rect">
            <a:avLst/>
          </a:prstGeom>
          <a:noFill/>
          <a:ln>
            <a:noFill/>
          </a:ln>
        </p:spPr>
        <p:txBody>
          <a:bodyPr spcFirstLastPara="1" wrap="square" lIns="91425" tIns="45700" rIns="91425" bIns="45700" anchor="t" anchorCtr="0">
            <a:noAutofit/>
          </a:bodyPr>
          <a:lstStyle/>
          <a:p>
            <a:pPr marL="0" marR="0" lvl="0" indent="0" algn="l" rtl="0">
              <a:lnSpc>
                <a:spcPct val="176000"/>
              </a:lnSpc>
              <a:spcBef>
                <a:spcPts val="0"/>
              </a:spcBef>
              <a:spcAft>
                <a:spcPts val="0"/>
              </a:spcAft>
              <a:buClr>
                <a:srgbClr val="333333"/>
              </a:buClr>
              <a:buFont typeface="Arial"/>
              <a:buNone/>
            </a:pPr>
            <a:endParaRPr sz="2500" b="1" i="0" u="none" strike="noStrike" cap="none">
              <a:solidFill>
                <a:srgbClr val="009AE1"/>
              </a:solidFill>
              <a:latin typeface="Arial"/>
              <a:ea typeface="Arial"/>
              <a:cs typeface="Arial"/>
              <a:sym typeface="Arial"/>
            </a:endParaRPr>
          </a:p>
        </p:txBody>
      </p:sp>
      <p:sp>
        <p:nvSpPr>
          <p:cNvPr id="178" name="Shape 178"/>
          <p:cNvSpPr txBox="1"/>
          <p:nvPr/>
        </p:nvSpPr>
        <p:spPr>
          <a:xfrm>
            <a:off x="607375" y="1563675"/>
            <a:ext cx="5079300" cy="3216900"/>
          </a:xfrm>
          <a:prstGeom prst="rect">
            <a:avLst/>
          </a:prstGeom>
          <a:noFill/>
          <a:ln>
            <a:noFill/>
          </a:ln>
        </p:spPr>
        <p:txBody>
          <a:bodyPr spcFirstLastPara="1" wrap="square" lIns="91425" tIns="45700" rIns="91425" bIns="45700" anchor="t" anchorCtr="0">
            <a:noAutofit/>
          </a:bodyPr>
          <a:lstStyle/>
          <a:p>
            <a:pPr marL="0" marR="0" lvl="0" indent="0" algn="l" rtl="0">
              <a:lnSpc>
                <a:spcPct val="111111"/>
              </a:lnSpc>
              <a:spcBef>
                <a:spcPts val="0"/>
              </a:spcBef>
              <a:spcAft>
                <a:spcPts val="0"/>
              </a:spcAft>
              <a:buClr>
                <a:srgbClr val="009AE1"/>
              </a:buClr>
              <a:buFont typeface="Calibri"/>
              <a:buNone/>
            </a:pPr>
            <a:r>
              <a:rPr lang="en" sz="1800" b="1" i="1" u="none" strike="noStrike" cap="none">
                <a:solidFill>
                  <a:srgbClr val="4B4B4B"/>
                </a:solidFill>
                <a:latin typeface="Calibri"/>
                <a:ea typeface="Calibri"/>
                <a:cs typeface="Calibri"/>
                <a:sym typeface="Calibri"/>
              </a:rPr>
              <a:t>Garrett is a target persona.</a:t>
            </a:r>
            <a:endParaRPr sz="1800" b="0" i="1" u="none" strike="noStrike" cap="none">
              <a:solidFill>
                <a:srgbClr val="4B4B4B"/>
              </a:solidFill>
              <a:latin typeface="Calibri"/>
              <a:ea typeface="Calibri"/>
              <a:cs typeface="Calibri"/>
              <a:sym typeface="Calibri"/>
            </a:endParaRPr>
          </a:p>
          <a:p>
            <a:pPr marL="0" marR="0" lvl="0" indent="0" algn="l" rtl="0">
              <a:lnSpc>
                <a:spcPct val="117647"/>
              </a:lnSpc>
              <a:spcBef>
                <a:spcPts val="0"/>
              </a:spcBef>
              <a:spcAft>
                <a:spcPts val="0"/>
              </a:spcAft>
              <a:buClr>
                <a:srgbClr val="009AE1"/>
              </a:buClr>
              <a:buFont typeface="Calibri"/>
              <a:buNone/>
            </a:pPr>
            <a:endParaRPr sz="600" b="0" i="0" u="none" strike="noStrike" cap="none">
              <a:solidFill>
                <a:srgbClr val="4B4B4B"/>
              </a:solidFill>
              <a:latin typeface="Calibri"/>
              <a:ea typeface="Calibri"/>
              <a:cs typeface="Calibri"/>
              <a:sym typeface="Calibri"/>
            </a:endParaRPr>
          </a:p>
          <a:p>
            <a:pPr marL="0" marR="0" lvl="0" indent="0" algn="l" rtl="0">
              <a:lnSpc>
                <a:spcPct val="100000"/>
              </a:lnSpc>
              <a:spcBef>
                <a:spcPts val="0"/>
              </a:spcBef>
              <a:spcAft>
                <a:spcPts val="0"/>
              </a:spcAft>
              <a:buClr>
                <a:srgbClr val="009AE1"/>
              </a:buClr>
              <a:buFont typeface="Calibri"/>
              <a:buNone/>
            </a:pPr>
            <a:r>
              <a:rPr lang="en" sz="1700" b="0" i="0" u="none" strike="noStrike" cap="none">
                <a:solidFill>
                  <a:srgbClr val="4B4B4B"/>
                </a:solidFill>
                <a:latin typeface="Calibri"/>
                <a:ea typeface="Calibri"/>
                <a:cs typeface="Calibri"/>
                <a:sym typeface="Calibri"/>
              </a:rPr>
              <a:t>Garrett is: </a:t>
            </a:r>
            <a:endParaRPr/>
          </a:p>
          <a:p>
            <a:pPr marL="339725" marR="0" lvl="0" indent="-339725" algn="l" rtl="0">
              <a:lnSpc>
                <a:spcPct val="100000"/>
              </a:lnSpc>
              <a:spcBef>
                <a:spcPts val="1000"/>
              </a:spcBef>
              <a:spcAft>
                <a:spcPts val="0"/>
              </a:spcAft>
              <a:buClr>
                <a:srgbClr val="009AE1"/>
              </a:buClr>
              <a:buSzPts val="1700"/>
              <a:buFont typeface="Arial"/>
              <a:buChar char="•"/>
            </a:pPr>
            <a:r>
              <a:rPr lang="en" sz="1700" b="0" i="0" u="none" strike="noStrike" cap="none">
                <a:solidFill>
                  <a:srgbClr val="4B4B4B"/>
                </a:solidFill>
                <a:latin typeface="Calibri"/>
                <a:ea typeface="Calibri"/>
                <a:cs typeface="Calibri"/>
                <a:sym typeface="Calibri"/>
              </a:rPr>
              <a:t>34 y/o college graduate</a:t>
            </a:r>
            <a:endParaRPr/>
          </a:p>
          <a:p>
            <a:pPr marL="339725" marR="0" lvl="0" indent="-339725" algn="l" rtl="0">
              <a:lnSpc>
                <a:spcPct val="100000"/>
              </a:lnSpc>
              <a:spcBef>
                <a:spcPts val="1000"/>
              </a:spcBef>
              <a:spcAft>
                <a:spcPts val="0"/>
              </a:spcAft>
              <a:buClr>
                <a:srgbClr val="009AE1"/>
              </a:buClr>
              <a:buSzPts val="1700"/>
              <a:buFont typeface="Arial"/>
              <a:buChar char="•"/>
            </a:pPr>
            <a:r>
              <a:rPr lang="en" sz="1700" b="0" i="0" u="none" strike="noStrike" cap="none">
                <a:solidFill>
                  <a:srgbClr val="4B4B4B"/>
                </a:solidFill>
                <a:latin typeface="Calibri"/>
                <a:ea typeface="Calibri"/>
                <a:cs typeface="Calibri"/>
                <a:sym typeface="Calibri"/>
              </a:rPr>
              <a:t>First-time entrepreneur </a:t>
            </a:r>
            <a:endParaRPr/>
          </a:p>
          <a:p>
            <a:pPr marL="339725" marR="0" lvl="0" indent="-339725" algn="l" rtl="0">
              <a:lnSpc>
                <a:spcPct val="100000"/>
              </a:lnSpc>
              <a:spcBef>
                <a:spcPts val="1000"/>
              </a:spcBef>
              <a:spcAft>
                <a:spcPts val="0"/>
              </a:spcAft>
              <a:buClr>
                <a:srgbClr val="009AE1"/>
              </a:buClr>
              <a:buSzPts val="1700"/>
              <a:buFont typeface="Arial"/>
              <a:buChar char="•"/>
            </a:pPr>
            <a:r>
              <a:rPr lang="en" sz="1700" b="0" i="0" u="none" strike="noStrike" cap="none">
                <a:solidFill>
                  <a:srgbClr val="4B4B4B"/>
                </a:solidFill>
                <a:latin typeface="Calibri"/>
                <a:ea typeface="Calibri"/>
                <a:cs typeface="Calibri"/>
                <a:sym typeface="Calibri"/>
              </a:rPr>
              <a:t>Loves innovating &amp; creating bike parts </a:t>
            </a:r>
            <a:endParaRPr sz="1700" b="0" i="0" u="none" strike="noStrike" cap="none">
              <a:solidFill>
                <a:srgbClr val="4B4B4B"/>
              </a:solidFill>
              <a:latin typeface="Calibri"/>
              <a:ea typeface="Calibri"/>
              <a:cs typeface="Calibri"/>
              <a:sym typeface="Calibri"/>
            </a:endParaRPr>
          </a:p>
          <a:p>
            <a:pPr marL="339725" marR="0" lvl="0" indent="-339725" algn="l" rtl="0">
              <a:lnSpc>
                <a:spcPct val="100000"/>
              </a:lnSpc>
              <a:spcBef>
                <a:spcPts val="1000"/>
              </a:spcBef>
              <a:spcAft>
                <a:spcPts val="0"/>
              </a:spcAft>
              <a:buClr>
                <a:srgbClr val="009AE1"/>
              </a:buClr>
              <a:buSzPts val="1700"/>
              <a:buFont typeface="Arial"/>
              <a:buChar char="•"/>
            </a:pPr>
            <a:r>
              <a:rPr lang="en" sz="1700" b="0" i="0" u="none" strike="noStrike" cap="none">
                <a:solidFill>
                  <a:srgbClr val="4B4B4B"/>
                </a:solidFill>
                <a:latin typeface="Calibri"/>
                <a:ea typeface="Calibri"/>
                <a:cs typeface="Calibri"/>
                <a:sym typeface="Calibri"/>
              </a:rPr>
              <a:t>Novice at business</a:t>
            </a:r>
            <a:endParaRPr/>
          </a:p>
          <a:p>
            <a:pPr marL="339725" marR="0" lvl="0" indent="-339725" algn="l" rtl="0">
              <a:lnSpc>
                <a:spcPct val="100000"/>
              </a:lnSpc>
              <a:spcBef>
                <a:spcPts val="1000"/>
              </a:spcBef>
              <a:spcAft>
                <a:spcPts val="0"/>
              </a:spcAft>
              <a:buClr>
                <a:srgbClr val="009AE1"/>
              </a:buClr>
              <a:buSzPts val="1700"/>
              <a:buFont typeface="Arial"/>
              <a:buChar char="•"/>
            </a:pPr>
            <a:r>
              <a:rPr lang="en" sz="1700" b="0" i="0" u="none" strike="noStrike" cap="none">
                <a:solidFill>
                  <a:srgbClr val="4B4B4B"/>
                </a:solidFill>
                <a:latin typeface="Calibri"/>
                <a:ea typeface="Calibri"/>
                <a:cs typeface="Calibri"/>
                <a:sym typeface="Calibri"/>
              </a:rPr>
              <a:t>Parts manufacturing expert</a:t>
            </a:r>
            <a:endParaRPr sz="1700" b="0" i="0" u="none" strike="noStrike" cap="none">
              <a:latin typeface="Calibri"/>
              <a:ea typeface="Calibri"/>
              <a:cs typeface="Calibri"/>
              <a:sym typeface="Calibri"/>
            </a:endParaRPr>
          </a:p>
          <a:p>
            <a:pPr marL="0" marR="0" lvl="0" indent="0" algn="l" rtl="0">
              <a:lnSpc>
                <a:spcPct val="100000"/>
              </a:lnSpc>
              <a:spcBef>
                <a:spcPts val="1000"/>
              </a:spcBef>
              <a:spcAft>
                <a:spcPts val="0"/>
              </a:spcAft>
              <a:buClr>
                <a:srgbClr val="009AE1"/>
              </a:buClr>
              <a:buFont typeface="Arial"/>
              <a:buNone/>
            </a:pPr>
            <a:r>
              <a:rPr lang="en" b="1" i="0" u="none" strike="noStrike" cap="none">
                <a:solidFill>
                  <a:srgbClr val="009AE1"/>
                </a:solidFill>
                <a:latin typeface="Arial"/>
                <a:ea typeface="Arial"/>
                <a:cs typeface="Arial"/>
                <a:sym typeface="Arial"/>
              </a:rPr>
              <a:t>Garrett’s needs guide our daily development decisions</a:t>
            </a:r>
            <a:r>
              <a:rPr lang="en" b="1">
                <a:solidFill>
                  <a:srgbClr val="009AE1"/>
                </a:solidFill>
              </a:rPr>
              <a:t>.</a:t>
            </a:r>
            <a:endParaRPr/>
          </a:p>
          <a:p>
            <a:pPr marL="0" marR="0" lvl="0" indent="0" algn="l" rtl="0">
              <a:lnSpc>
                <a:spcPct val="117647"/>
              </a:lnSpc>
              <a:spcBef>
                <a:spcPts val="1000"/>
              </a:spcBef>
              <a:spcAft>
                <a:spcPts val="0"/>
              </a:spcAft>
              <a:buClr>
                <a:srgbClr val="009AE1"/>
              </a:buClr>
              <a:buFont typeface="Calibri"/>
              <a:buNone/>
            </a:pPr>
            <a:endParaRPr sz="1700" b="0" i="0" u="none" strike="noStrike" cap="none">
              <a:solidFill>
                <a:srgbClr val="4B4B4B"/>
              </a:solidFill>
              <a:latin typeface="Calibri"/>
              <a:ea typeface="Calibri"/>
              <a:cs typeface="Calibri"/>
              <a:sym typeface="Calibri"/>
            </a:endParaRPr>
          </a:p>
        </p:txBody>
      </p:sp>
      <p:sp>
        <p:nvSpPr>
          <p:cNvPr id="179" name="Shape 179"/>
          <p:cNvSpPr txBox="1"/>
          <p:nvPr/>
        </p:nvSpPr>
        <p:spPr>
          <a:xfrm>
            <a:off x="323528" y="110902"/>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i="0" u="none" strike="noStrike" cap="none">
                <a:solidFill>
                  <a:srgbClr val="333333"/>
                </a:solidFill>
                <a:latin typeface="Arial"/>
                <a:ea typeface="Arial"/>
                <a:cs typeface="Arial"/>
                <a:sym typeface="Arial"/>
              </a:rPr>
              <a:t>LIVEPLAN</a:t>
            </a:r>
            <a:endParaRPr/>
          </a:p>
          <a:p>
            <a:pPr marL="0" marR="0" lvl="0" indent="0" algn="l" rtl="0">
              <a:lnSpc>
                <a:spcPct val="100000"/>
              </a:lnSpc>
              <a:spcBef>
                <a:spcPts val="0"/>
              </a:spcBef>
              <a:spcAft>
                <a:spcPts val="0"/>
              </a:spcAft>
              <a:buClr>
                <a:srgbClr val="000000"/>
              </a:buClr>
              <a:buFont typeface="Arial"/>
              <a:buNone/>
            </a:pPr>
            <a:r>
              <a:rPr lang="en" sz="2500" b="1" i="0" u="none" strike="noStrike" cap="none">
                <a:solidFill>
                  <a:srgbClr val="000000"/>
                </a:solidFill>
                <a:latin typeface="Arial"/>
                <a:ea typeface="Arial"/>
                <a:cs typeface="Arial"/>
                <a:sym typeface="Arial"/>
              </a:rPr>
              <a:t>DESIGNED </a:t>
            </a:r>
            <a:r>
              <a:rPr lang="en" sz="2500" b="1" i="0" u="none" strike="noStrike" cap="none">
                <a:solidFill>
                  <a:srgbClr val="009AE1"/>
                </a:solidFill>
                <a:latin typeface="Arial"/>
                <a:ea typeface="Arial"/>
                <a:cs typeface="Arial"/>
                <a:sym typeface="Arial"/>
              </a:rPr>
              <a:t>FOR GARRETT</a:t>
            </a:r>
            <a:endParaRPr sz="4500" b="1" i="0" u="none" strike="noStrike" cap="none">
              <a:solidFill>
                <a:srgbClr val="333333"/>
              </a:solidFill>
              <a:latin typeface="Arial"/>
              <a:ea typeface="Arial"/>
              <a:cs typeface="Arial"/>
              <a:sym typeface="Arial"/>
            </a:endParaRPr>
          </a:p>
        </p:txBody>
      </p:sp>
      <p:grpSp>
        <p:nvGrpSpPr>
          <p:cNvPr id="180" name="Shape 180"/>
          <p:cNvGrpSpPr/>
          <p:nvPr/>
        </p:nvGrpSpPr>
        <p:grpSpPr>
          <a:xfrm>
            <a:off x="4788024" y="-33114"/>
            <a:ext cx="4006374" cy="4498800"/>
            <a:chOff x="4788024" y="-33114"/>
            <a:chExt cx="4006374" cy="4498800"/>
          </a:xfrm>
        </p:grpSpPr>
        <p:pic>
          <p:nvPicPr>
            <p:cNvPr id="181" name="Shape 181" descr="garrett.png"/>
            <p:cNvPicPr preferRelativeResize="0"/>
            <p:nvPr/>
          </p:nvPicPr>
          <p:blipFill rotWithShape="1">
            <a:blip r:embed="rId3">
              <a:alphaModFix/>
            </a:blip>
            <a:srcRect/>
            <a:stretch/>
          </p:blipFill>
          <p:spPr>
            <a:xfrm>
              <a:off x="4788024" y="-33114"/>
              <a:ext cx="3992100" cy="4498800"/>
            </a:xfrm>
            <a:prstGeom prst="rect">
              <a:avLst/>
            </a:prstGeom>
            <a:noFill/>
            <a:ln>
              <a:noFill/>
            </a:ln>
          </p:spPr>
        </p:pic>
        <p:pic>
          <p:nvPicPr>
            <p:cNvPr id="182" name="Shape 182"/>
            <p:cNvPicPr preferRelativeResize="0"/>
            <p:nvPr/>
          </p:nvPicPr>
          <p:blipFill rotWithShape="1">
            <a:blip r:embed="rId4">
              <a:alphaModFix/>
            </a:blip>
            <a:srcRect b="16666"/>
            <a:stretch/>
          </p:blipFill>
          <p:spPr>
            <a:xfrm>
              <a:off x="4834098" y="2035125"/>
              <a:ext cx="3960300" cy="2249975"/>
            </a:xfrm>
            <a:prstGeom prst="rect">
              <a:avLst/>
            </a:prstGeom>
            <a:noFill/>
            <a:ln>
              <a:noFill/>
            </a:ln>
          </p:spPr>
        </p:pic>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p:nvPr/>
        </p:nvSpPr>
        <p:spPr>
          <a:xfrm>
            <a:off x="323528" y="184527"/>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i="0" u="none" strike="noStrike" cap="none">
                <a:solidFill>
                  <a:srgbClr val="333333"/>
                </a:solidFill>
                <a:latin typeface="Arial"/>
                <a:ea typeface="Arial"/>
                <a:cs typeface="Arial"/>
                <a:sym typeface="Arial"/>
              </a:rPr>
              <a:t>LIVEPLAN </a:t>
            </a:r>
            <a:br>
              <a:rPr lang="en" sz="4500" b="1" i="0" u="none" strike="noStrike" cap="none">
                <a:solidFill>
                  <a:srgbClr val="333333"/>
                </a:solidFill>
                <a:latin typeface="Arial"/>
                <a:ea typeface="Arial"/>
                <a:cs typeface="Arial"/>
                <a:sym typeface="Arial"/>
              </a:rPr>
            </a:br>
            <a:r>
              <a:rPr lang="en" sz="4500" b="1">
                <a:solidFill>
                  <a:srgbClr val="229CDF"/>
                </a:solidFill>
              </a:rPr>
              <a:t>FEATURE-SET </a:t>
            </a:r>
            <a:r>
              <a:rPr lang="en" sz="4500" b="1">
                <a:solidFill>
                  <a:srgbClr val="009AE1"/>
                </a:solidFill>
              </a:rPr>
              <a:t>OVERVIEW</a:t>
            </a:r>
            <a:endParaRPr sz="4500" b="1" i="0" u="none" strike="noStrike" cap="none">
              <a:solidFill>
                <a:srgbClr val="333333"/>
              </a:solidFill>
              <a:latin typeface="Arial"/>
              <a:ea typeface="Arial"/>
              <a:cs typeface="Arial"/>
              <a:sym typeface="Arial"/>
            </a:endParaRPr>
          </a:p>
        </p:txBody>
      </p:sp>
      <p:pic>
        <p:nvPicPr>
          <p:cNvPr id="189" name="Shape 189" descr="desk-wide.jpg"/>
          <p:cNvPicPr preferRelativeResize="0"/>
          <p:nvPr/>
        </p:nvPicPr>
        <p:blipFill rotWithShape="1">
          <a:blip r:embed="rId3">
            <a:alphaModFix/>
          </a:blip>
          <a:srcRect/>
          <a:stretch/>
        </p:blipFill>
        <p:spPr>
          <a:xfrm>
            <a:off x="-5550" y="1627545"/>
            <a:ext cx="9155100" cy="3433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Shape 194"/>
          <p:cNvSpPr txBox="1">
            <a:spLocks noGrp="1"/>
          </p:cNvSpPr>
          <p:nvPr>
            <p:ph type="body" idx="1"/>
          </p:nvPr>
        </p:nvSpPr>
        <p:spPr>
          <a:xfrm>
            <a:off x="381000" y="1576800"/>
            <a:ext cx="6552000" cy="3152100"/>
          </a:xfrm>
          <a:prstGeom prst="rect">
            <a:avLst/>
          </a:prstGeom>
          <a:noFill/>
          <a:ln>
            <a:noFill/>
          </a:ln>
        </p:spPr>
        <p:txBody>
          <a:bodyPr spcFirstLastPara="1" wrap="square" lIns="91425" tIns="91425" rIns="91425" bIns="91425" anchor="t" anchorCtr="0">
            <a:noAutofit/>
          </a:bodyPr>
          <a:lstStyle/>
          <a:p>
            <a:pPr marL="457200" marR="0" lvl="0" indent="-342900" algn="l" rtl="0">
              <a:lnSpc>
                <a:spcPct val="150000"/>
              </a:lnSpc>
              <a:spcBef>
                <a:spcPts val="0"/>
              </a:spcBef>
              <a:spcAft>
                <a:spcPts val="0"/>
              </a:spcAft>
              <a:buClr>
                <a:srgbClr val="000000"/>
              </a:buClr>
              <a:buSzPts val="1800"/>
              <a:buFont typeface="Arial"/>
              <a:buChar char="•"/>
            </a:pPr>
            <a:r>
              <a:rPr lang="en" b="1">
                <a:solidFill>
                  <a:srgbClr val="009AE1"/>
                </a:solidFill>
              </a:rPr>
              <a:t>PITCH</a:t>
            </a:r>
            <a:r>
              <a:rPr lang="en"/>
              <a:t> - Lean Plan</a:t>
            </a:r>
            <a:endParaRPr/>
          </a:p>
          <a:p>
            <a:pPr marL="457200" marR="0" lvl="0" indent="-342900" algn="l" rtl="0">
              <a:lnSpc>
                <a:spcPct val="150000"/>
              </a:lnSpc>
              <a:spcBef>
                <a:spcPts val="1000"/>
              </a:spcBef>
              <a:spcAft>
                <a:spcPts val="0"/>
              </a:spcAft>
              <a:buClr>
                <a:srgbClr val="000000"/>
              </a:buClr>
              <a:buSzPts val="1800"/>
              <a:buFont typeface="Arial"/>
              <a:buChar char="•"/>
            </a:pPr>
            <a:r>
              <a:rPr lang="en" b="1">
                <a:solidFill>
                  <a:srgbClr val="009AE1"/>
                </a:solidFill>
              </a:rPr>
              <a:t>PLAN</a:t>
            </a:r>
            <a:r>
              <a:rPr lang="en"/>
              <a:t> - formal business plan</a:t>
            </a:r>
            <a:endParaRPr/>
          </a:p>
          <a:p>
            <a:pPr marL="457200" marR="0" lvl="0" indent="-342900" algn="l" rtl="0">
              <a:lnSpc>
                <a:spcPct val="150000"/>
              </a:lnSpc>
              <a:spcBef>
                <a:spcPts val="1000"/>
              </a:spcBef>
              <a:spcAft>
                <a:spcPts val="0"/>
              </a:spcAft>
              <a:buClr>
                <a:srgbClr val="000000"/>
              </a:buClr>
              <a:buSzPts val="1800"/>
              <a:buFont typeface="Arial"/>
              <a:buChar char="•"/>
            </a:pPr>
            <a:r>
              <a:rPr lang="en" b="1">
                <a:solidFill>
                  <a:srgbClr val="009AE1"/>
                </a:solidFill>
              </a:rPr>
              <a:t>FORECAST</a:t>
            </a:r>
            <a:r>
              <a:rPr lang="en"/>
              <a:t> - financial projections</a:t>
            </a:r>
            <a:endParaRPr/>
          </a:p>
          <a:p>
            <a:pPr marL="457200" lvl="0" indent="-342900" rtl="0">
              <a:lnSpc>
                <a:spcPct val="150000"/>
              </a:lnSpc>
              <a:spcBef>
                <a:spcPts val="1000"/>
              </a:spcBef>
              <a:spcAft>
                <a:spcPts val="0"/>
              </a:spcAft>
              <a:buSzPts val="1800"/>
              <a:buChar char="•"/>
            </a:pPr>
            <a:r>
              <a:rPr lang="en" b="1">
                <a:solidFill>
                  <a:srgbClr val="009AE1"/>
                </a:solidFill>
              </a:rPr>
              <a:t>BENCHMARKS</a:t>
            </a:r>
            <a:r>
              <a:rPr lang="en">
                <a:solidFill>
                  <a:schemeClr val="dk1"/>
                </a:solidFill>
              </a:rPr>
              <a:t> - SageWorks Profitcents</a:t>
            </a:r>
            <a:endParaRPr>
              <a:solidFill>
                <a:schemeClr val="dk1"/>
              </a:solidFill>
            </a:endParaRPr>
          </a:p>
          <a:p>
            <a:pPr marL="457200" marR="0" lvl="0" indent="-342900" algn="l" rtl="0">
              <a:lnSpc>
                <a:spcPct val="150000"/>
              </a:lnSpc>
              <a:spcBef>
                <a:spcPts val="1000"/>
              </a:spcBef>
              <a:spcAft>
                <a:spcPts val="0"/>
              </a:spcAft>
              <a:buSzPts val="1800"/>
              <a:buChar char="•"/>
            </a:pPr>
            <a:r>
              <a:rPr lang="en" b="1">
                <a:solidFill>
                  <a:srgbClr val="009AE1"/>
                </a:solidFill>
              </a:rPr>
              <a:t>SCHEDULE</a:t>
            </a:r>
            <a:r>
              <a:rPr lang="en"/>
              <a:t> - milestone deadlines</a:t>
            </a:r>
            <a:endParaRPr/>
          </a:p>
          <a:p>
            <a:pPr marL="457200" marR="0" lvl="0" indent="-342900" algn="l" rtl="0">
              <a:lnSpc>
                <a:spcPct val="150000"/>
              </a:lnSpc>
              <a:spcBef>
                <a:spcPts val="1000"/>
              </a:spcBef>
              <a:spcAft>
                <a:spcPts val="1000"/>
              </a:spcAft>
              <a:buSzPts val="1800"/>
              <a:buChar char="•"/>
            </a:pPr>
            <a:r>
              <a:rPr lang="en" b="1">
                <a:solidFill>
                  <a:srgbClr val="009AE1"/>
                </a:solidFill>
              </a:rPr>
              <a:t>DASHBOARD</a:t>
            </a:r>
            <a:r>
              <a:rPr lang="en"/>
              <a:t> - key performance indicators</a:t>
            </a:r>
            <a:endParaRPr/>
          </a:p>
        </p:txBody>
      </p:sp>
      <p:sp>
        <p:nvSpPr>
          <p:cNvPr id="195" name="Shape 195"/>
          <p:cNvSpPr txBox="1"/>
          <p:nvPr/>
        </p:nvSpPr>
        <p:spPr>
          <a:xfrm>
            <a:off x="323528" y="184527"/>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i="0" u="none" strike="noStrike" cap="none">
                <a:solidFill>
                  <a:srgbClr val="333333"/>
                </a:solidFill>
                <a:latin typeface="Arial"/>
                <a:ea typeface="Arial"/>
                <a:cs typeface="Arial"/>
                <a:sym typeface="Arial"/>
              </a:rPr>
              <a:t>LIVEPLAN </a:t>
            </a:r>
            <a:br>
              <a:rPr lang="en" sz="4500" b="1" i="0" u="none" strike="noStrike" cap="none">
                <a:solidFill>
                  <a:srgbClr val="333333"/>
                </a:solidFill>
                <a:latin typeface="Arial"/>
                <a:ea typeface="Arial"/>
                <a:cs typeface="Arial"/>
                <a:sym typeface="Arial"/>
              </a:rPr>
            </a:br>
            <a:r>
              <a:rPr lang="en" sz="4500" b="1">
                <a:solidFill>
                  <a:srgbClr val="009AE1"/>
                </a:solidFill>
              </a:rPr>
              <a:t>OVERVIEW</a:t>
            </a:r>
            <a:endParaRPr sz="4500" b="1" i="0" u="none" strike="noStrike" cap="none">
              <a:solidFill>
                <a:srgbClr val="333333"/>
              </a:solidFill>
              <a:latin typeface="Arial"/>
              <a:ea typeface="Arial"/>
              <a:cs typeface="Arial"/>
              <a:sym typeface="Arial"/>
            </a:endParaRPr>
          </a:p>
        </p:txBody>
      </p:sp>
      <p:pic>
        <p:nvPicPr>
          <p:cNvPr id="196" name="Shape 196"/>
          <p:cNvPicPr preferRelativeResize="0"/>
          <p:nvPr/>
        </p:nvPicPr>
        <p:blipFill>
          <a:blip r:embed="rId3">
            <a:alphaModFix/>
          </a:blip>
          <a:stretch>
            <a:fillRect/>
          </a:stretch>
        </p:blipFill>
        <p:spPr>
          <a:xfrm>
            <a:off x="3521356" y="184525"/>
            <a:ext cx="5188168" cy="714100"/>
          </a:xfrm>
          <a:prstGeom prst="rect">
            <a:avLst/>
          </a:prstGeom>
          <a:noFill/>
          <a:ln>
            <a:noFill/>
          </a:ln>
        </p:spPr>
      </p:pic>
      <p:pic>
        <p:nvPicPr>
          <p:cNvPr id="197" name="Shape 197"/>
          <p:cNvPicPr preferRelativeResize="0"/>
          <p:nvPr/>
        </p:nvPicPr>
        <p:blipFill rotWithShape="1">
          <a:blip r:embed="rId4">
            <a:alphaModFix/>
          </a:blip>
          <a:srcRect t="6509" b="-6510"/>
          <a:stretch/>
        </p:blipFill>
        <p:spPr>
          <a:xfrm>
            <a:off x="5080712" y="898624"/>
            <a:ext cx="3628812" cy="2473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457200" y="1653000"/>
            <a:ext cx="6552000" cy="3152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640"/>
              </a:spcBef>
              <a:spcAft>
                <a:spcPts val="0"/>
              </a:spcAft>
              <a:buNone/>
            </a:pPr>
            <a:r>
              <a:rPr lang="en" sz="2000"/>
              <a:t>Business Solution</a:t>
            </a:r>
            <a:endParaRPr sz="2000"/>
          </a:p>
          <a:p>
            <a:pPr marL="0" marR="0" lvl="0" indent="0" algn="l" rtl="0">
              <a:lnSpc>
                <a:spcPct val="150000"/>
              </a:lnSpc>
              <a:spcBef>
                <a:spcPts val="1000"/>
              </a:spcBef>
              <a:spcAft>
                <a:spcPts val="0"/>
              </a:spcAft>
              <a:buNone/>
            </a:pPr>
            <a:r>
              <a:rPr lang="en" sz="2000"/>
              <a:t>Target Market &amp; Sales Channels</a:t>
            </a:r>
            <a:endParaRPr sz="2000"/>
          </a:p>
          <a:p>
            <a:pPr marL="0" marR="0" lvl="0" indent="0" algn="l" rtl="0">
              <a:lnSpc>
                <a:spcPct val="150000"/>
              </a:lnSpc>
              <a:spcBef>
                <a:spcPts val="1000"/>
              </a:spcBef>
              <a:spcAft>
                <a:spcPts val="0"/>
              </a:spcAft>
              <a:buNone/>
            </a:pPr>
            <a:r>
              <a:rPr lang="en" sz="2000"/>
              <a:t>Progress Milestones</a:t>
            </a:r>
            <a:endParaRPr sz="2000"/>
          </a:p>
          <a:p>
            <a:pPr marL="0" marR="0" lvl="0" indent="0" algn="l" rtl="0">
              <a:lnSpc>
                <a:spcPct val="150000"/>
              </a:lnSpc>
              <a:spcBef>
                <a:spcPts val="1000"/>
              </a:spcBef>
              <a:spcAft>
                <a:spcPts val="1000"/>
              </a:spcAft>
              <a:buNone/>
            </a:pPr>
            <a:r>
              <a:rPr lang="en" sz="2000"/>
              <a:t>Team, Partners &amp; Resources</a:t>
            </a:r>
            <a:endParaRPr sz="2000"/>
          </a:p>
        </p:txBody>
      </p:sp>
      <p:sp>
        <p:nvSpPr>
          <p:cNvPr id="203" name="Shape 203"/>
          <p:cNvSpPr txBox="1"/>
          <p:nvPr/>
        </p:nvSpPr>
        <p:spPr>
          <a:xfrm>
            <a:off x="323528" y="184527"/>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a:solidFill>
                  <a:srgbClr val="333333"/>
                </a:solidFill>
              </a:rPr>
              <a:t>PITCH</a:t>
            </a:r>
            <a:r>
              <a:rPr lang="en" sz="4500" b="1" i="0" u="none" strike="noStrike" cap="none">
                <a:solidFill>
                  <a:srgbClr val="333333"/>
                </a:solidFill>
                <a:latin typeface="Arial"/>
                <a:ea typeface="Arial"/>
                <a:cs typeface="Arial"/>
                <a:sym typeface="Arial"/>
              </a:rPr>
              <a:t> </a:t>
            </a:r>
            <a:br>
              <a:rPr lang="en" sz="4500" b="1" i="0" u="none" strike="noStrike" cap="none">
                <a:solidFill>
                  <a:srgbClr val="333333"/>
                </a:solidFill>
                <a:latin typeface="Arial"/>
                <a:ea typeface="Arial"/>
                <a:cs typeface="Arial"/>
                <a:sym typeface="Arial"/>
              </a:rPr>
            </a:br>
            <a:r>
              <a:rPr lang="en" sz="3600" b="1">
                <a:solidFill>
                  <a:srgbClr val="009AE1"/>
                </a:solidFill>
              </a:rPr>
              <a:t>LEAN PLAN</a:t>
            </a:r>
            <a:endParaRPr sz="3600" b="1" i="0" u="none" strike="noStrike" cap="none">
              <a:solidFill>
                <a:srgbClr val="333333"/>
              </a:solidFill>
              <a:latin typeface="Arial"/>
              <a:ea typeface="Arial"/>
              <a:cs typeface="Arial"/>
              <a:sym typeface="Arial"/>
            </a:endParaRPr>
          </a:p>
        </p:txBody>
      </p:sp>
      <p:pic>
        <p:nvPicPr>
          <p:cNvPr id="204" name="Shape 204"/>
          <p:cNvPicPr preferRelativeResize="0"/>
          <p:nvPr/>
        </p:nvPicPr>
        <p:blipFill>
          <a:blip r:embed="rId3">
            <a:alphaModFix/>
          </a:blip>
          <a:stretch>
            <a:fillRect/>
          </a:stretch>
        </p:blipFill>
        <p:spPr>
          <a:xfrm>
            <a:off x="4389399" y="375609"/>
            <a:ext cx="4401626" cy="4046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457200" y="1653000"/>
            <a:ext cx="6552000" cy="3152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640"/>
              </a:spcBef>
              <a:spcAft>
                <a:spcPts val="0"/>
              </a:spcAft>
              <a:buNone/>
            </a:pPr>
            <a:r>
              <a:rPr lang="en" sz="2000"/>
              <a:t>Key Performance Indicators</a:t>
            </a:r>
            <a:endParaRPr sz="2000"/>
          </a:p>
          <a:p>
            <a:pPr marL="0" marR="0" lvl="0" indent="0" algn="l" rtl="0">
              <a:lnSpc>
                <a:spcPct val="150000"/>
              </a:lnSpc>
              <a:spcBef>
                <a:spcPts val="1000"/>
              </a:spcBef>
              <a:spcAft>
                <a:spcPts val="0"/>
              </a:spcAft>
              <a:buNone/>
            </a:pPr>
            <a:r>
              <a:rPr lang="en" sz="2000"/>
              <a:t>Revenue, Expenses, AR, AP, Cash</a:t>
            </a:r>
            <a:endParaRPr sz="2000"/>
          </a:p>
          <a:p>
            <a:pPr marL="0" marR="0" lvl="0" indent="0" algn="l" rtl="0">
              <a:lnSpc>
                <a:spcPct val="150000"/>
              </a:lnSpc>
              <a:spcBef>
                <a:spcPts val="1000"/>
              </a:spcBef>
              <a:spcAft>
                <a:spcPts val="0"/>
              </a:spcAft>
              <a:buNone/>
            </a:pPr>
            <a:r>
              <a:rPr lang="en" sz="2000"/>
              <a:t>Forecast vs Actuals</a:t>
            </a:r>
            <a:endParaRPr sz="2000"/>
          </a:p>
          <a:p>
            <a:pPr marL="0" marR="0" lvl="0" indent="0" algn="l" rtl="0">
              <a:lnSpc>
                <a:spcPct val="150000"/>
              </a:lnSpc>
              <a:spcBef>
                <a:spcPts val="1000"/>
              </a:spcBef>
              <a:spcAft>
                <a:spcPts val="1000"/>
              </a:spcAft>
              <a:buNone/>
            </a:pPr>
            <a:r>
              <a:rPr lang="en" sz="2000"/>
              <a:t>Graph format</a:t>
            </a:r>
            <a:endParaRPr sz="2000"/>
          </a:p>
        </p:txBody>
      </p:sp>
      <p:sp>
        <p:nvSpPr>
          <p:cNvPr id="210" name="Shape 210"/>
          <p:cNvSpPr txBox="1"/>
          <p:nvPr/>
        </p:nvSpPr>
        <p:spPr>
          <a:xfrm>
            <a:off x="323528" y="184527"/>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a:solidFill>
                  <a:srgbClr val="333333"/>
                </a:solidFill>
              </a:rPr>
              <a:t>DASHBOARD</a:t>
            </a:r>
            <a:r>
              <a:rPr lang="en" sz="4500" b="1" i="0" u="none" strike="noStrike" cap="none">
                <a:solidFill>
                  <a:srgbClr val="333333"/>
                </a:solidFill>
                <a:latin typeface="Arial"/>
                <a:ea typeface="Arial"/>
                <a:cs typeface="Arial"/>
                <a:sym typeface="Arial"/>
              </a:rPr>
              <a:t> </a:t>
            </a:r>
            <a:br>
              <a:rPr lang="en" sz="4500" b="1" i="0" u="none" strike="noStrike" cap="none">
                <a:solidFill>
                  <a:srgbClr val="333333"/>
                </a:solidFill>
                <a:latin typeface="Arial"/>
                <a:ea typeface="Arial"/>
                <a:cs typeface="Arial"/>
                <a:sym typeface="Arial"/>
              </a:rPr>
            </a:br>
            <a:r>
              <a:rPr lang="en" sz="3600" b="1">
                <a:solidFill>
                  <a:srgbClr val="009AE1"/>
                </a:solidFill>
              </a:rPr>
              <a:t>MONITOR PROGRESS</a:t>
            </a:r>
            <a:endParaRPr sz="3600" b="1" i="0" u="none" strike="noStrike" cap="none">
              <a:solidFill>
                <a:srgbClr val="333333"/>
              </a:solidFill>
              <a:latin typeface="Arial"/>
              <a:ea typeface="Arial"/>
              <a:cs typeface="Arial"/>
              <a:sym typeface="Arial"/>
            </a:endParaRPr>
          </a:p>
        </p:txBody>
      </p:sp>
      <p:pic>
        <p:nvPicPr>
          <p:cNvPr id="211" name="Shape 211"/>
          <p:cNvPicPr preferRelativeResize="0"/>
          <p:nvPr/>
        </p:nvPicPr>
        <p:blipFill>
          <a:blip r:embed="rId3">
            <a:alphaModFix/>
          </a:blip>
          <a:stretch>
            <a:fillRect/>
          </a:stretch>
        </p:blipFill>
        <p:spPr>
          <a:xfrm>
            <a:off x="4249875" y="2773725"/>
            <a:ext cx="3605649" cy="1766400"/>
          </a:xfrm>
          <a:prstGeom prst="rect">
            <a:avLst/>
          </a:prstGeom>
          <a:noFill/>
          <a:ln>
            <a:noFill/>
          </a:ln>
        </p:spPr>
      </p:pic>
      <p:pic>
        <p:nvPicPr>
          <p:cNvPr id="212" name="Shape 212"/>
          <p:cNvPicPr preferRelativeResize="0"/>
          <p:nvPr/>
        </p:nvPicPr>
        <p:blipFill>
          <a:blip r:embed="rId4">
            <a:alphaModFix/>
          </a:blip>
          <a:stretch>
            <a:fillRect/>
          </a:stretch>
        </p:blipFill>
        <p:spPr>
          <a:xfrm>
            <a:off x="5614650" y="609400"/>
            <a:ext cx="3240649" cy="22093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Shape 217"/>
          <p:cNvSpPr txBox="1">
            <a:spLocks noGrp="1"/>
          </p:cNvSpPr>
          <p:nvPr>
            <p:ph type="body" idx="1"/>
          </p:nvPr>
        </p:nvSpPr>
        <p:spPr>
          <a:xfrm>
            <a:off x="457200" y="1653000"/>
            <a:ext cx="6552000" cy="3152100"/>
          </a:xfrm>
          <a:prstGeom prst="rect">
            <a:avLst/>
          </a:prstGeom>
          <a:noFill/>
          <a:ln>
            <a:noFill/>
          </a:ln>
        </p:spPr>
        <p:txBody>
          <a:bodyPr spcFirstLastPara="1" wrap="square" lIns="91425" tIns="91425" rIns="91425" bIns="91425" anchor="t" anchorCtr="0">
            <a:noAutofit/>
          </a:bodyPr>
          <a:lstStyle/>
          <a:p>
            <a:pPr marL="0" marR="0" lvl="0" indent="0" algn="l" rtl="0">
              <a:lnSpc>
                <a:spcPct val="150000"/>
              </a:lnSpc>
              <a:spcBef>
                <a:spcPts val="640"/>
              </a:spcBef>
              <a:spcAft>
                <a:spcPts val="0"/>
              </a:spcAft>
              <a:buNone/>
            </a:pPr>
            <a:r>
              <a:rPr lang="en" sz="2000"/>
              <a:t>Set assumptions</a:t>
            </a:r>
            <a:endParaRPr sz="2000"/>
          </a:p>
          <a:p>
            <a:pPr marL="0" marR="0" lvl="0" indent="0" algn="l" rtl="0">
              <a:lnSpc>
                <a:spcPct val="150000"/>
              </a:lnSpc>
              <a:spcBef>
                <a:spcPts val="1000"/>
              </a:spcBef>
              <a:spcAft>
                <a:spcPts val="0"/>
              </a:spcAft>
              <a:buNone/>
            </a:pPr>
            <a:r>
              <a:rPr lang="en" sz="2000"/>
              <a:t>See projected burn rate</a:t>
            </a:r>
            <a:endParaRPr sz="2000"/>
          </a:p>
          <a:p>
            <a:pPr marL="0" marR="0" lvl="0" indent="0" algn="l" rtl="0">
              <a:lnSpc>
                <a:spcPct val="150000"/>
              </a:lnSpc>
              <a:spcBef>
                <a:spcPts val="1000"/>
              </a:spcBef>
              <a:spcAft>
                <a:spcPts val="0"/>
              </a:spcAft>
              <a:buNone/>
            </a:pPr>
            <a:r>
              <a:rPr lang="en" sz="2000"/>
              <a:t>Predict and plan</a:t>
            </a:r>
            <a:endParaRPr sz="2000"/>
          </a:p>
          <a:p>
            <a:pPr marL="0" marR="0" lvl="0" indent="0" algn="l" rtl="0">
              <a:lnSpc>
                <a:spcPct val="150000"/>
              </a:lnSpc>
              <a:spcBef>
                <a:spcPts val="1000"/>
              </a:spcBef>
              <a:spcAft>
                <a:spcPts val="1000"/>
              </a:spcAft>
              <a:buNone/>
            </a:pPr>
            <a:endParaRPr sz="2000"/>
          </a:p>
        </p:txBody>
      </p:sp>
      <p:sp>
        <p:nvSpPr>
          <p:cNvPr id="218" name="Shape 218"/>
          <p:cNvSpPr txBox="1"/>
          <p:nvPr/>
        </p:nvSpPr>
        <p:spPr>
          <a:xfrm>
            <a:off x="323528" y="184527"/>
            <a:ext cx="7920000" cy="1083900"/>
          </a:xfrm>
          <a:prstGeom prst="rect">
            <a:avLst/>
          </a:prstGeom>
          <a:noFill/>
          <a:ln>
            <a:noFill/>
          </a:ln>
        </p:spPr>
        <p:txBody>
          <a:bodyPr spcFirstLastPara="1" wrap="square" lIns="91425" tIns="45700" rIns="91425" bIns="45700" anchor="t" anchorCtr="0">
            <a:noAutofit/>
          </a:bodyPr>
          <a:lstStyle/>
          <a:p>
            <a:pPr marL="0" marR="0" lvl="0" indent="0" algn="l" rtl="0">
              <a:lnSpc>
                <a:spcPct val="97777"/>
              </a:lnSpc>
              <a:spcBef>
                <a:spcPts val="0"/>
              </a:spcBef>
              <a:spcAft>
                <a:spcPts val="0"/>
              </a:spcAft>
              <a:buClr>
                <a:srgbClr val="333333"/>
              </a:buClr>
              <a:buFont typeface="Arial"/>
              <a:buNone/>
            </a:pPr>
            <a:r>
              <a:rPr lang="en" sz="4500" b="1">
                <a:solidFill>
                  <a:srgbClr val="333333"/>
                </a:solidFill>
              </a:rPr>
              <a:t>CASH FLOW</a:t>
            </a:r>
            <a:r>
              <a:rPr lang="en" sz="4500" b="1" i="0" u="none" strike="noStrike" cap="none">
                <a:solidFill>
                  <a:srgbClr val="333333"/>
                </a:solidFill>
                <a:latin typeface="Arial"/>
                <a:ea typeface="Arial"/>
                <a:cs typeface="Arial"/>
                <a:sym typeface="Arial"/>
              </a:rPr>
              <a:t> </a:t>
            </a:r>
            <a:br>
              <a:rPr lang="en" sz="4500" b="1" i="0" u="none" strike="noStrike" cap="none">
                <a:solidFill>
                  <a:srgbClr val="333333"/>
                </a:solidFill>
                <a:latin typeface="Arial"/>
                <a:ea typeface="Arial"/>
                <a:cs typeface="Arial"/>
                <a:sym typeface="Arial"/>
              </a:rPr>
            </a:br>
            <a:r>
              <a:rPr lang="en" sz="3600" b="1">
                <a:solidFill>
                  <a:srgbClr val="009AE1"/>
                </a:solidFill>
              </a:rPr>
              <a:t>FORECAST</a:t>
            </a:r>
            <a:endParaRPr sz="3600" b="1">
              <a:solidFill>
                <a:srgbClr val="333333"/>
              </a:solidFill>
            </a:endParaRPr>
          </a:p>
          <a:p>
            <a:pPr marL="0" marR="0" lvl="0" indent="0" algn="l" rtl="0">
              <a:lnSpc>
                <a:spcPct val="97777"/>
              </a:lnSpc>
              <a:spcBef>
                <a:spcPts val="0"/>
              </a:spcBef>
              <a:spcAft>
                <a:spcPts val="0"/>
              </a:spcAft>
              <a:buClr>
                <a:srgbClr val="333333"/>
              </a:buClr>
              <a:buFont typeface="Arial"/>
              <a:buNone/>
            </a:pPr>
            <a:endParaRPr sz="4500" b="1">
              <a:solidFill>
                <a:srgbClr val="333333"/>
              </a:solidFill>
            </a:endParaRPr>
          </a:p>
        </p:txBody>
      </p:sp>
      <p:pic>
        <p:nvPicPr>
          <p:cNvPr id="219" name="Shape 219"/>
          <p:cNvPicPr preferRelativeResize="0"/>
          <p:nvPr/>
        </p:nvPicPr>
        <p:blipFill>
          <a:blip r:embed="rId3">
            <a:alphaModFix/>
          </a:blip>
          <a:stretch>
            <a:fillRect/>
          </a:stretch>
        </p:blipFill>
        <p:spPr>
          <a:xfrm>
            <a:off x="4224275" y="1579425"/>
            <a:ext cx="4088450" cy="2904601"/>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risma Design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risma Design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1069</Words>
  <Application>Microsoft Office PowerPoint</Application>
  <PresentationFormat>On-screen Show (16:9)</PresentationFormat>
  <Paragraphs>164</Paragraphs>
  <Slides>22</Slides>
  <Notes>22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22</vt:i4>
      </vt:variant>
    </vt:vector>
  </HeadingPairs>
  <TitlesOfParts>
    <vt:vector size="29" baseType="lpstr">
      <vt:lpstr>Arial Narrow</vt:lpstr>
      <vt:lpstr>Arial</vt:lpstr>
      <vt:lpstr>Permanent Marker</vt:lpstr>
      <vt:lpstr>Calibri</vt:lpstr>
      <vt:lpstr>Simple Light</vt:lpstr>
      <vt:lpstr>Prisma Design Theme</vt:lpstr>
      <vt:lpstr>Prisma Design Theme</vt:lpstr>
      <vt:lpstr>The LivePlan Method  for Strategic Planning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LivePlan Method  for Strategic Planning</dc:title>
  <dc:creator>Davids Office</dc:creator>
  <cp:lastModifiedBy>David Namazi</cp:lastModifiedBy>
  <cp:revision>1</cp:revision>
  <dcterms:modified xsi:type="dcterms:W3CDTF">2019-08-30T00:14:20Z</dcterms:modified>
</cp:coreProperties>
</file>