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62" r:id="rId3"/>
    <p:sldId id="261" r:id="rId4"/>
    <p:sldId id="263" r:id="rId5"/>
    <p:sldId id="264" r:id="rId6"/>
    <p:sldId id="265" r:id="rId7"/>
    <p:sldId id="266" r:id="rId8"/>
    <p:sldId id="258" r:id="rId9"/>
    <p:sldId id="260" r:id="rId10"/>
    <p:sldId id="267" r:id="rId11"/>
    <p:sldId id="268" r:id="rId12"/>
    <p:sldId id="269" r:id="rId13"/>
    <p:sldId id="270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/>
    <p:restoredTop sz="74741"/>
  </p:normalViewPr>
  <p:slideViewPr>
    <p:cSldViewPr snapToGrid="0" snapToObjects="1">
      <p:cViewPr varScale="1">
        <p:scale>
          <a:sx n="72" d="100"/>
          <a:sy n="72" d="100"/>
        </p:scale>
        <p:origin x="8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E1DEF-74ED-7B46-A807-AF7789E64E2B}" type="datetimeFigureOut">
              <a:rPr lang="en-US" smtClean="0"/>
              <a:t>5/12/20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0BED3-02A6-7449-AFF0-B47DBD3C4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5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s://practicaldermatology.com/articles/2019-july/guideposts-for-the-future-of-medical-dermatology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Today</a:t>
            </a:r>
            <a:r>
              <a:rPr lang="zh-CN" altLang="en-US" dirty="0" smtClean="0"/>
              <a:t> </a:t>
            </a:r>
            <a:r>
              <a:rPr lang="en-US" altLang="zh-CN" dirty="0" smtClean="0"/>
              <a:t>I</a:t>
            </a:r>
            <a:r>
              <a:rPr lang="zh-CN" altLang="en-US" dirty="0" smtClean="0"/>
              <a:t> </a:t>
            </a:r>
            <a:r>
              <a:rPr lang="en-US" altLang="zh-CN" dirty="0" smtClean="0"/>
              <a:t>am</a:t>
            </a:r>
            <a:r>
              <a:rPr lang="zh-CN" altLang="en-US" dirty="0" smtClean="0"/>
              <a:t> </a:t>
            </a:r>
            <a:r>
              <a:rPr lang="en-US" altLang="zh-CN" dirty="0" smtClean="0"/>
              <a:t>going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introduce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research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</a:t>
            </a:r>
            <a:r>
              <a:rPr lang="zh-CN" altLang="en-US" baseline="0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My</a:t>
            </a:r>
            <a:r>
              <a:rPr lang="zh-CN" altLang="en-US" dirty="0" smtClean="0"/>
              <a:t> </a:t>
            </a:r>
            <a:r>
              <a:rPr lang="en-US" altLang="zh-CN" dirty="0" smtClean="0"/>
              <a:t>name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Junyan</a:t>
            </a:r>
            <a:r>
              <a:rPr lang="zh-CN" altLang="en-US" dirty="0" smtClean="0"/>
              <a:t> </a:t>
            </a:r>
            <a:r>
              <a:rPr lang="en-US" altLang="zh-CN" dirty="0" smtClean="0"/>
              <a:t>Wu.</a:t>
            </a:r>
            <a:r>
              <a:rPr lang="zh-CN" altLang="en-US" dirty="0" smtClean="0"/>
              <a:t> </a:t>
            </a:r>
            <a:r>
              <a:rPr lang="en-US" altLang="zh-CN" dirty="0" smtClean="0"/>
              <a:t>I</a:t>
            </a:r>
            <a:r>
              <a:rPr lang="zh-CN" altLang="en-US" dirty="0" smtClean="0"/>
              <a:t> </a:t>
            </a:r>
            <a:r>
              <a:rPr lang="en-US" altLang="zh-CN" dirty="0" smtClean="0"/>
              <a:t>am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Voxelcloud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altLang="zh-CN" dirty="0" smtClean="0"/>
              <a:t>Robert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Dellavalle</a:t>
            </a:r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0BED3-02A6-7449-AFF0-B47DBD3C43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7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Well</a:t>
            </a:r>
            <a:r>
              <a:rPr lang="zh-CN" altLang="en-US" dirty="0" smtClean="0"/>
              <a:t> </a:t>
            </a:r>
            <a:r>
              <a:rPr lang="en-US" altLang="zh-CN" dirty="0" smtClean="0"/>
              <a:t>funded</a:t>
            </a:r>
            <a:r>
              <a:rPr lang="zh-CN" altLang="en-US" dirty="0" smtClean="0"/>
              <a:t>，</a:t>
            </a:r>
            <a:r>
              <a:rPr lang="en-US" altLang="zh-CN" dirty="0" smtClean="0"/>
              <a:t>back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sequra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tencent</a:t>
            </a:r>
            <a:r>
              <a:rPr lang="en-US" altLang="zh-CN" dirty="0" smtClean="0"/>
              <a:t>.</a:t>
            </a:r>
            <a:r>
              <a:rPr lang="zh-CN" altLang="en-US" dirty="0" smtClean="0"/>
              <a:t> </a:t>
            </a:r>
            <a:r>
              <a:rPr lang="en-US" altLang="zh-CN" dirty="0" smtClean="0"/>
              <a:t>focusing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skin</a:t>
            </a:r>
            <a:r>
              <a:rPr lang="zh-CN" altLang="en-US" dirty="0" smtClean="0"/>
              <a:t> </a:t>
            </a:r>
            <a:r>
              <a:rPr lang="en-US" altLang="zh-CN" dirty="0" smtClean="0"/>
              <a:t>issue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0BED3-02A6-7449-AFF0-B47DBD3C43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95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JAAD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2017’s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research,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thousand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dermatologist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US,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3.4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dermtologists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100thouthands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people.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175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dermatologist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year.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certified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dermatologists</a:t>
            </a:r>
          </a:p>
          <a:p>
            <a:pPr rtl="0"/>
            <a:endParaRPr lang="en-US" altLang="zh-CN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don’t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enough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dermatology.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diagnostic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accuracy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certified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dermatologist.</a:t>
            </a:r>
          </a:p>
          <a:p>
            <a:pPr rtl="0"/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emerging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speciallists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diagnostic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accuracy.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PCP 资源-&gt; special non-special</a:t>
            </a:r>
            <a:endParaRPr lang="en-US" b="0" dirty="0" smtClean="0">
              <a:effectLst/>
            </a:endParaRPr>
          </a:p>
          <a:p>
            <a:pPr rtl="0"/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Tel-medicine</a:t>
            </a:r>
            <a:endParaRPr lang="en-US" b="0" dirty="0" smtClean="0">
              <a:effectLst/>
            </a:endParaRPr>
          </a:p>
          <a:p>
            <a:pPr rtl="0"/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https://practicaldermatology.com/articles/2019-july/guideposts-for-the-future-of-medical-dermatology</a:t>
            </a:r>
            <a:endParaRPr lang="en-US" b="0" dirty="0" smtClean="0">
              <a:effectLst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0BED3-02A6-7449-AFF0-B47DBD3C43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11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store-and-forward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teledermatology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become more popular, with the number of programs increasing by 48% in U.S. non-governmental programs between 2011 and 2016​. More and more people use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telmedicine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research,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dermatologist,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spent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telemedicine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platform.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telemedicine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platform,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algorithm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assisting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process.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0BED3-02A6-7449-AFF0-B47DBD3C43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76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useful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information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skin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images.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r>
              <a:rPr lang="en-US" altLang="zh-CN" baseline="0" dirty="0" smtClean="0"/>
              <a:t>The use of artificial intelligence tools 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promising method 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broadening the availability of dermatology expertise. Recent advances in deep learning</a:t>
            </a:r>
            <a:r>
              <a:rPr lang="zh-CN" altLang="en-US" baseline="0" dirty="0" smtClean="0"/>
              <a:t>  </a:t>
            </a:r>
            <a:r>
              <a:rPr lang="en-US" altLang="zh-CN" baseline="0" dirty="0" smtClean="0"/>
              <a:t>have facilitated the development of artificial intelligence tools to assist in diagnosing skin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disorders from images.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Many prior works have focused on the visual recognition of skin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lesions from </a:t>
            </a:r>
            <a:r>
              <a:rPr lang="en-US" altLang="zh-CN" baseline="0" dirty="0" err="1" smtClean="0"/>
              <a:t>dermoscopic</a:t>
            </a:r>
            <a:r>
              <a:rPr lang="en-US" altLang="zh-CN" baseline="0" dirty="0" smtClean="0"/>
              <a:t> images​, which require a </a:t>
            </a:r>
            <a:r>
              <a:rPr lang="en-US" altLang="zh-CN" baseline="0" dirty="0" err="1" smtClean="0"/>
              <a:t>dermascope</a:t>
            </a:r>
            <a:r>
              <a:rPr lang="en-US" altLang="zh-CN" baseline="0" dirty="0" smtClean="0"/>
              <a:t>. However,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dermascopes</a:t>
            </a:r>
            <a:r>
              <a:rPr lang="en-US" altLang="zh-CN" baseline="0" dirty="0" smtClean="0"/>
              <a:t> are usually inaccessible outside of dermatology clinics and 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unnecessary for many common skin diseases. </a:t>
            </a:r>
          </a:p>
          <a:p>
            <a:endParaRPr lang="en-US" altLang="zh-C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By contrast, other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research have attended 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clinical photographs. Many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prior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research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focus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cancers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reported comparable performance to experts on binary classification tasks (benign. malignant) or on skin lesion conditions​. Though the majority of the papers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examined individual skin lesions, dermatologic conditions seen in routine practice 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commonly include non-cancerous conditions such as inflammatory </a:t>
            </a:r>
            <a:r>
              <a:rPr lang="en-US" altLang="zh-CN" baseline="0" dirty="0" err="1" smtClean="0"/>
              <a:t>dermatoses</a:t>
            </a:r>
            <a:r>
              <a:rPr lang="en-US" altLang="zh-CN" baseline="0" dirty="0" smtClean="0"/>
              <a:t> and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pigmentary</a:t>
            </a:r>
            <a:r>
              <a:rPr lang="en-US" altLang="zh-CN" baseline="0" dirty="0" smtClean="0"/>
              <a:t> issues​​. These skin problems have yet to be addressed despite their </a:t>
            </a:r>
            <a:r>
              <a:rPr lang="en-US" altLang="zh-CN" baseline="0" dirty="0" err="1" smtClean="0"/>
              <a:t>highprevalence</a:t>
            </a:r>
            <a:r>
              <a:rPr lang="en-US" altLang="zh-CN" baseline="0" dirty="0" smtClean="0"/>
              <a:t> and similarly low diagnostic accuracy by non-specialists​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0BED3-02A6-7449-AFF0-B47DBD3C43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9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However,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research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focus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patient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taken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images,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highest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amount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during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online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consulting.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type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missing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previous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study.</a:t>
            </a:r>
            <a:r>
              <a:rPr lang="zh-CN" altLang="en-US" baseline="0" dirty="0" smtClean="0"/>
              <a:t> </a:t>
            </a:r>
            <a:endParaRPr lang="en-US" altLang="zh-CN" baseline="0" dirty="0" smtClean="0"/>
          </a:p>
          <a:p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also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tackle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differential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diagnosis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issue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pretty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common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during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physician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practices.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previous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studies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only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output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class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skin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condition.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Doesn’t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have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any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oppinion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similar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conditions.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Instead,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will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provide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ranked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list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conditions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with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high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possibilities.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0BED3-02A6-7449-AFF0-B47DBD3C43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7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According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imaging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quality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from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low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high,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patient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taken</a:t>
            </a:r>
            <a:r>
              <a:rPr lang="zh-CN" altLang="en-US" baseline="0" dirty="0" smtClean="0"/>
              <a:t> </a:t>
            </a:r>
            <a:r>
              <a:rPr lang="mr-IN" altLang="zh-CN" baseline="0" dirty="0" smtClean="0"/>
              <a:t>…</a:t>
            </a:r>
            <a:r>
              <a:rPr lang="en-US" altLang="zh-CN" baseline="0" dirty="0" smtClean="0"/>
              <a:t>.</a:t>
            </a:r>
          </a:p>
          <a:p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lower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quality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higher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difficulties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building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Computer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vision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0BED3-02A6-7449-AFF0-B47DBD3C43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99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adopt</a:t>
            </a:r>
            <a:r>
              <a:rPr lang="zh-CN" altLang="en-US" dirty="0" smtClean="0"/>
              <a:t> </a:t>
            </a:r>
            <a:r>
              <a:rPr lang="en-US" altLang="zh-CN" dirty="0" smtClean="0"/>
              <a:t>most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successful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deep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neural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network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architecture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densenet169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which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consist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169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layers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convolutional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operation(so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called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artificial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neurons)</a:t>
            </a:r>
          </a:p>
          <a:p>
            <a:endParaRPr lang="en-US" altLang="zh-CN" baseline="0" dirty="0" smtClean="0"/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Coverage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error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indicates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ranked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cover all the true labels. 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Label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ranking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precision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calculated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each ground truth label, what fraction of higher-ranked labels were true labels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zh-CN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baseline="0" dirty="0" smtClean="0"/>
          </a:p>
          <a:p>
            <a:endParaRPr lang="en-US" altLang="zh-CN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0BED3-02A6-7449-AFF0-B47DBD3C43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4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give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sense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predictions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here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0BED3-02A6-7449-AFF0-B47DBD3C43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4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this</a:t>
            </a:r>
            <a:r>
              <a:rPr lang="zh-CN" altLang="en-US" dirty="0" smtClean="0"/>
              <a:t> </a:t>
            </a:r>
            <a:r>
              <a:rPr lang="en-US" altLang="zh-CN" dirty="0" smtClean="0"/>
              <a:t>level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number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skin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conditions,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pretty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much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overcome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previous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relative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work.</a:t>
            </a:r>
          </a:p>
          <a:p>
            <a:endParaRPr lang="en-US" baseline="0" dirty="0" smtClean="0"/>
          </a:p>
          <a:p>
            <a:r>
              <a:rPr lang="en-US" altLang="zh-CN" baseline="0" dirty="0" smtClean="0"/>
              <a:t>And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prove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efficacy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deep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learning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classify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skin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conditions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patient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taken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smartphone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skin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images.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0BED3-02A6-7449-AFF0-B47DBD3C43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31BD-9786-B347-B4D5-F56CE33C0ADB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90885-0708-7344-94D0-2932169B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6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31BD-9786-B347-B4D5-F56CE33C0ADB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90885-0708-7344-94D0-2932169B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5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31BD-9786-B347-B4D5-F56CE33C0ADB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90885-0708-7344-94D0-2932169B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76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072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98520" y="302760"/>
            <a:ext cx="11449800" cy="73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44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98520" y="302760"/>
            <a:ext cx="11449800" cy="73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03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98520" y="302760"/>
            <a:ext cx="11449800" cy="73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0522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98520" y="302760"/>
            <a:ext cx="11449800" cy="73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6400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subTitle"/>
          </p:nvPr>
        </p:nvSpPr>
        <p:spPr>
          <a:xfrm>
            <a:off x="398520" y="302760"/>
            <a:ext cx="11449800" cy="3400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455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98520" y="302760"/>
            <a:ext cx="11449800" cy="73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5374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98520" y="302760"/>
            <a:ext cx="11449800" cy="73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43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31BD-9786-B347-B4D5-F56CE33C0ADB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90885-0708-7344-94D0-2932169B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46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98520" y="302760"/>
            <a:ext cx="11449800" cy="73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8670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98520" y="302760"/>
            <a:ext cx="11449800" cy="73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5561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98520" y="302760"/>
            <a:ext cx="11449800" cy="73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902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98520" y="302760"/>
            <a:ext cx="11449800" cy="733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Picture 90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92" name="Picture 91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109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31BD-9786-B347-B4D5-F56CE33C0ADB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90885-0708-7344-94D0-2932169B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3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31BD-9786-B347-B4D5-F56CE33C0ADB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90885-0708-7344-94D0-2932169B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0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31BD-9786-B347-B4D5-F56CE33C0ADB}" type="datetimeFigureOut">
              <a:rPr lang="en-US" smtClean="0"/>
              <a:t>5/12/20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90885-0708-7344-94D0-2932169B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31BD-9786-B347-B4D5-F56CE33C0ADB}" type="datetimeFigureOut">
              <a:rPr lang="en-US" smtClean="0"/>
              <a:t>5/12/20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90885-0708-7344-94D0-2932169B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6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31BD-9786-B347-B4D5-F56CE33C0ADB}" type="datetimeFigureOut">
              <a:rPr lang="en-US" smtClean="0"/>
              <a:t>5/12/20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90885-0708-7344-94D0-2932169B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8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31BD-9786-B347-B4D5-F56CE33C0ADB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90885-0708-7344-94D0-2932169B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5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31BD-9786-B347-B4D5-F56CE33C0ADB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90885-0708-7344-94D0-2932169B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C31BD-9786-B347-B4D5-F56CE33C0ADB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90885-0708-7344-94D0-2932169B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2880" y="-360"/>
            <a:ext cx="4063680" cy="135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4066920" y="-360"/>
            <a:ext cx="4063680" cy="13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3"/>
          <p:cNvSpPr/>
          <p:nvPr/>
        </p:nvSpPr>
        <p:spPr>
          <a:xfrm>
            <a:off x="8130960" y="-360"/>
            <a:ext cx="4063680" cy="13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1" name="Picture 48"/>
          <p:cNvPicPr/>
          <p:nvPr/>
        </p:nvPicPr>
        <p:blipFill>
          <a:blip r:embed="rId14"/>
          <a:srcRect b="25186"/>
          <a:stretch/>
        </p:blipFill>
        <p:spPr>
          <a:xfrm>
            <a:off x="405720" y="6442560"/>
            <a:ext cx="455040" cy="279720"/>
          </a:xfrm>
          <a:prstGeom prst="rect">
            <a:avLst/>
          </a:prstGeom>
          <a:ln>
            <a:noFill/>
          </a:ln>
        </p:spPr>
      </p:pic>
      <p:pic>
        <p:nvPicPr>
          <p:cNvPr id="52" name="Picture 49"/>
          <p:cNvPicPr/>
          <p:nvPr/>
        </p:nvPicPr>
        <p:blipFill>
          <a:blip r:embed="rId14"/>
          <a:srcRect t="77300"/>
          <a:stretch/>
        </p:blipFill>
        <p:spPr>
          <a:xfrm>
            <a:off x="874800" y="6497280"/>
            <a:ext cx="757800" cy="141120"/>
          </a:xfrm>
          <a:prstGeom prst="rect">
            <a:avLst/>
          </a:prstGeom>
          <a:ln>
            <a:noFill/>
          </a:ln>
        </p:spPr>
      </p:pic>
      <p:sp>
        <p:nvSpPr>
          <p:cNvPr id="53" name="Line 4"/>
          <p:cNvSpPr/>
          <p:nvPr/>
        </p:nvSpPr>
        <p:spPr>
          <a:xfrm>
            <a:off x="499320" y="6351840"/>
            <a:ext cx="11193120" cy="3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PlaceHolder 5"/>
          <p:cNvSpPr>
            <a:spLocks noGrp="1"/>
          </p:cNvSpPr>
          <p:nvPr>
            <p:ph type="title"/>
          </p:nvPr>
        </p:nvSpPr>
        <p:spPr>
          <a:xfrm>
            <a:off x="398520" y="302760"/>
            <a:ext cx="11449800" cy="733320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1270"/>
              </a:lnSpc>
            </a:pP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Click to edit Master title style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dt"/>
          </p:nvPr>
        </p:nvSpPr>
        <p:spPr>
          <a:xfrm>
            <a:off x="2538360" y="6356520"/>
            <a:ext cx="1645200" cy="364680"/>
          </a:xfrm>
          <a:prstGeom prst="rect">
            <a:avLst/>
          </a:prstGeom>
        </p:spPr>
        <p:txBody>
          <a:bodyPr anchor="ctr"/>
          <a:lstStyle/>
          <a:p>
            <a:r>
              <a:rPr lang="en-US" sz="9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</a:rPr>
              <a:t>11/27/19</a:t>
            </a:r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6" name="PlaceHolder 7"/>
          <p:cNvSpPr>
            <a:spLocks noGrp="1"/>
          </p:cNvSpPr>
          <p:nvPr>
            <p:ph type="ftr"/>
          </p:nvPr>
        </p:nvSpPr>
        <p:spPr>
          <a:xfrm>
            <a:off x="4570560" y="6356520"/>
            <a:ext cx="3050640" cy="36468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9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</a:rPr>
              <a:t>CONFIDENTIAL</a:t>
            </a:r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7" name="PlaceHolder 8"/>
          <p:cNvSpPr>
            <a:spLocks noGrp="1"/>
          </p:cNvSpPr>
          <p:nvPr>
            <p:ph type="sldNum"/>
          </p:nvPr>
        </p:nvSpPr>
        <p:spPr>
          <a:xfrm>
            <a:off x="8957880" y="6356520"/>
            <a:ext cx="2742840" cy="364680"/>
          </a:xfrm>
          <a:prstGeom prst="rect">
            <a:avLst/>
          </a:prstGeom>
        </p:spPr>
        <p:txBody>
          <a:bodyPr lIns="0" rIns="0" anchor="ctr"/>
          <a:lstStyle/>
          <a:p>
            <a:pPr algn="r"/>
            <a:fld id="{3D806C06-7651-442C-BE78-C481D1C78F06}" type="slidenum">
              <a:rPr lang="en-US" sz="9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</a:rPr>
              <a:pPr algn="r"/>
              <a:t>‹#›</a:t>
            </a:fld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8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42502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jpg"/><Relationship Id="rId3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jpeg"/><Relationship Id="rId1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9" Type="http://schemas.openxmlformats.org/officeDocument/2006/relationships/image" Target="../media/image21.jpeg"/><Relationship Id="rId10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png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image" Target="../media/image22.jpeg"/><Relationship Id="rId10" Type="http://schemas.openxmlformats.org/officeDocument/2006/relationships/image" Target="../media/image23.jpeg"/><Relationship Id="rId11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2073600" y="0"/>
            <a:ext cx="5911200" cy="6857640"/>
          </a:xfrm>
          <a:prstGeom prst="parallelogram">
            <a:avLst>
              <a:gd name="adj" fmla="val 25000"/>
            </a:avLst>
          </a:prstGeom>
          <a:solidFill>
            <a:schemeClr val="accent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TextShape 2"/>
          <p:cNvSpPr txBox="1"/>
          <p:nvPr/>
        </p:nvSpPr>
        <p:spPr>
          <a:xfrm>
            <a:off x="533880" y="803160"/>
            <a:ext cx="11239020" cy="1800340"/>
          </a:xfrm>
          <a:prstGeom prst="rect">
            <a:avLst/>
          </a:prstGeom>
          <a:noFill/>
          <a:ln>
            <a:noFill/>
          </a:ln>
        </p:spPr>
        <p:txBody>
          <a:bodyPr lIns="0" rIns="0"/>
          <a:lstStyle/>
          <a:p>
            <a:pPr algn="ctr">
              <a:lnSpc>
                <a:spcPct val="100000"/>
              </a:lnSpc>
            </a:pPr>
            <a:r>
              <a:rPr lang="en-US" altLang="zh-CN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Deep</a:t>
            </a:r>
            <a:r>
              <a:rPr lang="zh-CN" altLang="en-US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 </a:t>
            </a:r>
            <a:r>
              <a:rPr lang="en-US" altLang="zh-CN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Learning</a:t>
            </a:r>
            <a:r>
              <a:rPr lang="zh-CN" altLang="en-US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 </a:t>
            </a:r>
            <a:r>
              <a:rPr lang="en-US" altLang="zh-CN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Empowered</a:t>
            </a:r>
            <a:r>
              <a:rPr lang="zh-CN" altLang="en-US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 </a:t>
            </a:r>
            <a:r>
              <a:rPr lang="en-US" altLang="zh-CN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Computer-assisted</a:t>
            </a:r>
            <a:r>
              <a:rPr lang="zh-CN" altLang="en-US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 </a:t>
            </a:r>
            <a:r>
              <a:rPr lang="en-US" altLang="zh-CN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D</a:t>
            </a:r>
            <a:r>
              <a:rPr lang="en-US" altLang="zh-CN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iagnosis</a:t>
            </a:r>
            <a:r>
              <a:rPr lang="zh-CN" altLang="en-US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 </a:t>
            </a:r>
            <a:r>
              <a:rPr lang="en-US" altLang="zh-CN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on</a:t>
            </a:r>
            <a:r>
              <a:rPr lang="zh-CN" altLang="en-US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 </a:t>
            </a:r>
            <a:r>
              <a:rPr lang="en-US" altLang="zh-CN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S</a:t>
            </a:r>
            <a:r>
              <a:rPr lang="en-US" altLang="zh-CN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martphone</a:t>
            </a:r>
            <a:r>
              <a:rPr lang="zh-CN" altLang="en-US" sz="4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 </a:t>
            </a:r>
            <a:r>
              <a:rPr lang="en-US" altLang="zh-CN" sz="4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Skin</a:t>
            </a:r>
            <a:r>
              <a:rPr lang="zh-CN" altLang="en-US" sz="4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 </a:t>
            </a:r>
            <a:r>
              <a:rPr lang="en-US" altLang="zh-CN" sz="4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Images</a:t>
            </a:r>
            <a:endParaRPr lang="en-US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" name="Picture 13"/>
          <p:cNvPicPr/>
          <p:nvPr/>
        </p:nvPicPr>
        <p:blipFill>
          <a:blip r:embed="rId3"/>
          <a:srcRect t="32866" r="22695"/>
          <a:stretch/>
        </p:blipFill>
        <p:spPr>
          <a:xfrm>
            <a:off x="5045040" y="0"/>
            <a:ext cx="7117560" cy="6033240"/>
          </a:xfrm>
          <a:prstGeom prst="rect">
            <a:avLst/>
          </a:prstGeom>
          <a:ln>
            <a:noFill/>
          </a:ln>
        </p:spPr>
      </p:pic>
      <p:sp>
        <p:nvSpPr>
          <p:cNvPr id="101" name="CustomShape 3"/>
          <p:cNvSpPr/>
          <p:nvPr/>
        </p:nvSpPr>
        <p:spPr>
          <a:xfrm>
            <a:off x="4862880" y="6033600"/>
            <a:ext cx="2465640" cy="48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3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Improving Healthcare with AI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" name="Picture 3"/>
          <p:cNvPicPr/>
          <p:nvPr/>
        </p:nvPicPr>
        <p:blipFill>
          <a:blip r:embed="rId4"/>
          <a:stretch/>
        </p:blipFill>
        <p:spPr>
          <a:xfrm>
            <a:off x="533880" y="5653440"/>
            <a:ext cx="1038240" cy="759960"/>
          </a:xfrm>
          <a:prstGeom prst="rect">
            <a:avLst/>
          </a:prstGeom>
          <a:ln>
            <a:noFill/>
          </a:ln>
        </p:spPr>
      </p:pic>
      <p:sp>
        <p:nvSpPr>
          <p:cNvPr id="8" name="TextShape 2"/>
          <p:cNvSpPr txBox="1"/>
          <p:nvPr/>
        </p:nvSpPr>
        <p:spPr>
          <a:xfrm>
            <a:off x="476190" y="4618110"/>
            <a:ext cx="11239020" cy="1051180"/>
          </a:xfrm>
          <a:prstGeom prst="rect">
            <a:avLst/>
          </a:prstGeom>
          <a:noFill/>
          <a:ln>
            <a:noFill/>
          </a:ln>
        </p:spPr>
        <p:txBody>
          <a:bodyPr lIns="0" rIns="0"/>
          <a:lstStyle/>
          <a:p>
            <a:pPr algn="ctr">
              <a:lnSpc>
                <a:spcPct val="100000"/>
              </a:lnSpc>
            </a:pPr>
            <a:r>
              <a:rPr lang="en-US" altLang="zh-CN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Junyan</a:t>
            </a:r>
            <a:r>
              <a:rPr lang="zh-CN" alt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 </a:t>
            </a:r>
            <a:r>
              <a:rPr lang="en-US" altLang="zh-CN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Wu,</a:t>
            </a:r>
            <a:r>
              <a:rPr lang="zh-CN" alt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 </a:t>
            </a:r>
            <a:r>
              <a:rPr lang="en-US" altLang="zh-CN" sz="24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VoxelCloud</a:t>
            </a:r>
            <a:endParaRPr lang="en-US" altLang="zh-CN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boto"/>
            </a:endParaRPr>
          </a:p>
          <a:p>
            <a:pPr algn="ctr">
              <a:lnSpc>
                <a:spcPct val="100000"/>
              </a:lnSpc>
            </a:pPr>
            <a:r>
              <a:rPr lang="en-US" altLang="zh-CN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junyanwu@voxelcloud.io</a:t>
            </a:r>
            <a:endParaRPr lang="en-US" sz="105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2733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83" y="464948"/>
            <a:ext cx="5911742" cy="3325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83" y="4014061"/>
            <a:ext cx="46474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Allergic dermatitis Hypersensitive dermatitis</a:t>
            </a:r>
          </a:p>
          <a:p>
            <a:r>
              <a:rPr lang="is-IS" altLang="zh-CN" dirty="0" smtClean="0"/>
              <a:t>0.896</a:t>
            </a:r>
          </a:p>
          <a:p>
            <a:r>
              <a:rPr lang="en-US" altLang="zh-CN" dirty="0" smtClean="0"/>
              <a:t>Atopic dermatitis</a:t>
            </a:r>
            <a:endParaRPr lang="is-IS" altLang="zh-CN" dirty="0"/>
          </a:p>
          <a:p>
            <a:r>
              <a:rPr lang="is-IS" altLang="zh-CN" dirty="0" smtClean="0"/>
              <a:t>0.797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Heat rash</a:t>
            </a:r>
          </a:p>
          <a:p>
            <a:r>
              <a:rPr lang="is-IS" altLang="zh-CN" dirty="0" smtClean="0"/>
              <a:t>0.721</a:t>
            </a:r>
            <a:endParaRPr lang="en-US" altLang="zh-CN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19" y="464948"/>
            <a:ext cx="4997342" cy="33482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31919" y="4014061"/>
            <a:ext cx="21339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Cafe-au-</a:t>
            </a:r>
            <a:r>
              <a:rPr lang="en-US" dirty="0" err="1" smtClean="0"/>
              <a:t>Lait</a:t>
            </a:r>
            <a:r>
              <a:rPr lang="en-US" dirty="0" smtClean="0"/>
              <a:t> Spots</a:t>
            </a:r>
            <a:endParaRPr lang="is-IS" dirty="0" smtClean="0"/>
          </a:p>
          <a:p>
            <a:r>
              <a:rPr lang="is-IS" dirty="0" smtClean="0"/>
              <a:t>0.616</a:t>
            </a:r>
          </a:p>
          <a:p>
            <a:r>
              <a:rPr lang="en-US" dirty="0" smtClean="0"/>
              <a:t>Cutaneous fibroma</a:t>
            </a:r>
            <a:endParaRPr lang="is-IS" dirty="0" smtClean="0"/>
          </a:p>
          <a:p>
            <a:r>
              <a:rPr lang="is-IS" dirty="0" smtClean="0"/>
              <a:t>0.911</a:t>
            </a:r>
          </a:p>
          <a:p>
            <a:r>
              <a:rPr lang="en-US" dirty="0" err="1" smtClean="0"/>
              <a:t>Neurofibroma</a:t>
            </a:r>
            <a:endParaRPr lang="is-IS" dirty="0"/>
          </a:p>
          <a:p>
            <a:r>
              <a:rPr lang="cs-CZ" dirty="0" smtClean="0"/>
              <a:t>0.982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07472" y="6369804"/>
            <a:ext cx="2913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/>
              <a:t>junyanwu@voxelcloud.io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950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63" y="309966"/>
            <a:ext cx="3905573" cy="5207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6836" y="526942"/>
            <a:ext cx="2030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T</a:t>
            </a:r>
            <a:r>
              <a:rPr lang="en-US" dirty="0" err="1" smtClean="0"/>
              <a:t>inea</a:t>
            </a:r>
            <a:r>
              <a:rPr lang="en-US" dirty="0" smtClean="0"/>
              <a:t> </a:t>
            </a:r>
            <a:r>
              <a:rPr lang="en-US" dirty="0" err="1" smtClean="0"/>
              <a:t>manuum</a:t>
            </a:r>
            <a:endParaRPr lang="is-IS" dirty="0" smtClean="0"/>
          </a:p>
          <a:p>
            <a:r>
              <a:rPr lang="is-IS" dirty="0" smtClean="0"/>
              <a:t>0.904</a:t>
            </a:r>
          </a:p>
          <a:p>
            <a:r>
              <a:rPr lang="en-US" dirty="0" smtClean="0"/>
              <a:t>Hand eczema</a:t>
            </a:r>
            <a:endParaRPr lang="is-IS" dirty="0"/>
          </a:p>
          <a:p>
            <a:r>
              <a:rPr lang="is-IS" dirty="0" smtClean="0"/>
              <a:t>0.957</a:t>
            </a:r>
          </a:p>
          <a:p>
            <a:r>
              <a:rPr lang="en-US" dirty="0" smtClean="0"/>
              <a:t>Chronic eczema</a:t>
            </a:r>
            <a:endParaRPr lang="is-IS" dirty="0"/>
          </a:p>
          <a:p>
            <a:r>
              <a:rPr lang="is-IS" dirty="0" smtClean="0"/>
              <a:t>0.536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780" y="309966"/>
            <a:ext cx="5098942" cy="38242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86780" y="4317068"/>
            <a:ext cx="2595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Shingles Herpes Zoster</a:t>
            </a:r>
            <a:endParaRPr lang="is-IS" dirty="0" smtClean="0"/>
          </a:p>
          <a:p>
            <a:r>
              <a:rPr lang="is-IS" dirty="0" smtClean="0"/>
              <a:t>0.997</a:t>
            </a:r>
          </a:p>
          <a:p>
            <a:r>
              <a:rPr lang="en-US" dirty="0" smtClean="0"/>
              <a:t>Herpes simplex</a:t>
            </a:r>
            <a:endParaRPr lang="is-IS" dirty="0"/>
          </a:p>
          <a:p>
            <a:r>
              <a:rPr lang="is-IS" dirty="0" smtClean="0"/>
              <a:t>0.742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07472" y="6369804"/>
            <a:ext cx="2913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/>
              <a:t>junyanwu@voxelcloud.io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21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 smtClean="0"/>
              <a:t>Performance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Comparison</a:t>
            </a:r>
            <a:endParaRPr lang="en-US" sz="4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12626"/>
              </p:ext>
            </p:extLst>
          </p:nvPr>
        </p:nvGraphicFramePr>
        <p:xfrm>
          <a:off x="398521" y="3381153"/>
          <a:ext cx="11063377" cy="1721396"/>
        </p:xfrm>
        <a:graphic>
          <a:graphicData uri="http://schemas.openxmlformats.org/drawingml/2006/table">
            <a:tbl>
              <a:tblPr/>
              <a:tblGrid>
                <a:gridCol w="2986067"/>
                <a:gridCol w="1597544"/>
                <a:gridCol w="1552755"/>
                <a:gridCol w="1612476"/>
                <a:gridCol w="1687128"/>
                <a:gridCol w="1627407"/>
              </a:tblGrid>
              <a:tr h="430349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image type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#Dx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top1 accuracy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top3 accuracy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top5 accuracy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3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Google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(2019)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clinical images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349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Seung et al. (2020)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clinical images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0.567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NA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3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ours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patient images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0.731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0.895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0.939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07472" y="6369804"/>
            <a:ext cx="2913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/>
              <a:t>junyanwu@voxelcloud.io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36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extShape 14"/>
          <p:cNvSpPr txBox="1"/>
          <p:nvPr/>
        </p:nvSpPr>
        <p:spPr>
          <a:xfrm>
            <a:off x="89578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algn="r">
              <a:lnSpc>
                <a:spcPct val="100000"/>
              </a:lnSpc>
            </a:pPr>
            <a:fld id="{95CE3FEE-5335-471A-8441-B79CE4CB9A3C}" type="slidenum">
              <a:rPr lang="en-US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9942" y="3249288"/>
            <a:ext cx="6731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altLang="zh-CN" sz="2400" dirty="0" smtClean="0"/>
              <a:t>We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are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looking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for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research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collaboration</a:t>
            </a:r>
          </a:p>
          <a:p>
            <a:pPr algn="ctr"/>
            <a:endParaRPr lang="en-US" sz="2400" dirty="0"/>
          </a:p>
          <a:p>
            <a:pPr algn="ctr"/>
            <a:r>
              <a:rPr lang="en-US" altLang="zh-CN" sz="2400" dirty="0" smtClean="0"/>
              <a:t>Email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to</a:t>
            </a:r>
            <a:r>
              <a:rPr lang="zh-CN" altLang="en-US" sz="2400" dirty="0" smtClean="0"/>
              <a:t> </a:t>
            </a:r>
            <a:r>
              <a:rPr lang="en-US" altLang="zh-CN" sz="2400" dirty="0" err="1" smtClean="0"/>
              <a:t>junyanwu@voxelcloud.io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104639" y="970708"/>
            <a:ext cx="3853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Thanks!</a:t>
            </a:r>
            <a:endParaRPr lang="en-US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159504" y="6369804"/>
            <a:ext cx="2913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/>
              <a:t>junyanwu@voxelcloud.io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60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5.googleusercontent.com/B4ITLPWyzYPpV5DhhFi1WFwXZWaS7y-gwxajtYuwU-Lrw32BMY9O99u2PosQ8f7uuODKQ1pbhemVgvBXZqST0yu0PGO4mkziPlK6pjnZ1-1URyjneJZf2sH8FLJr0OPZ7g6VuDDA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270000"/>
            <a:ext cx="5422900" cy="425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121400" y="1143026"/>
            <a:ext cx="0" cy="4508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01469" y="3212610"/>
            <a:ext cx="4824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mtClean="0"/>
              <a:t>For </a:t>
            </a:r>
            <a:r>
              <a:rPr lang="en-US" dirty="0"/>
              <a:t>melanoma diagnosis, sensitivity was 0.81 to 1.00 for dermatologists and 0.42 to 1.00 for PCPs.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07472" y="6369804"/>
            <a:ext cx="2913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/>
              <a:t>junyanwu@voxelcloud.io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701470" y="1894114"/>
            <a:ext cx="4824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Lack of Dermatologist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01470" y="2473946"/>
            <a:ext cx="4824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Diagnostic accuracy for non-specialists(PCP, Nurse) is only 24-70%</a:t>
            </a: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endParaRPr lang="en-US" b="0" dirty="0" smtClean="0">
              <a:effectLst/>
            </a:endParaRP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4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5.googleusercontent.com/0bENQqpTOIPupaYbSHaPsrk2DJKBotYok96N_JRTcaPZ-tE3_G9XXYp-DFfMuLhMWfRn6gURgv-pfR__DD2LLz4Xj_Z_4cPtN3xGG5xkcKoRMgPpb8HTO-pLx1hBXDi_Tj5okJA7H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82" y="1327413"/>
            <a:ext cx="7576310" cy="495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1507" y="220717"/>
            <a:ext cx="114831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</a:t>
            </a:r>
            <a:r>
              <a:rPr lang="en-US" sz="2400" dirty="0" smtClean="0"/>
              <a:t>tore-and-forward </a:t>
            </a:r>
            <a:r>
              <a:rPr lang="en-US" sz="2400" dirty="0" err="1"/>
              <a:t>teledermatology</a:t>
            </a:r>
            <a:r>
              <a:rPr lang="en-US" sz="2400" dirty="0"/>
              <a:t> has become more popular, with the number of programs increasing by 48% in U.S. non-governmental programs between 2011 and 2016​.</a:t>
            </a:r>
            <a:r>
              <a:rPr lang="en-US" sz="2400" b="0" dirty="0" smtClean="0">
                <a:solidFill>
                  <a:srgbClr val="FF0000"/>
                </a:solidFill>
                <a:effectLst/>
              </a:rPr>
              <a:t/>
            </a:r>
            <a:br>
              <a:rPr lang="en-US" sz="2400" b="0" dirty="0" smtClean="0">
                <a:solidFill>
                  <a:srgbClr val="FF0000"/>
                </a:solidFill>
                <a:effectLst/>
              </a:rPr>
            </a:b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07472" y="6369804"/>
            <a:ext cx="2913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/>
              <a:t>junyanwu@voxelcloud.io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372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75062" y="387978"/>
            <a:ext cx="4160582" cy="3805019"/>
            <a:chOff x="1308538" y="-343975"/>
            <a:chExt cx="6524625" cy="6505994"/>
          </a:xfrm>
        </p:grpSpPr>
        <p:pic>
          <p:nvPicPr>
            <p:cNvPr id="4118" name="Picture 22" descr="https://lh6.googleusercontent.com/_Vg275DYixIG99c520-JQ2vEPWENenO4svM_qyi4etjbmzM11jhbgNjlkfguLUmBooBI0nnJEaAGMJe8n7il-AtizdFgJqm6T55A8wT-2p_bqNJyAPGiNnb8-n0FlEz8aA_Gsrc7C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538" y="2380594"/>
              <a:ext cx="6524625" cy="3781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7" name="Picture 21" descr="https://lh5.googleusercontent.com/M1l9y35_kCwuZz1ORHwFVcSYv6pIqHZkLwoOOfdaNvWxYpo1KPiqiFyTRT0--RuwSt8T3f_ZRoPQBgbjub6zTyyLjFxt_Cu8sKvMqDb6SJOmxK2I-0Ya59edvLgWjyFx8sRaa0TTK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538" y="-343975"/>
              <a:ext cx="6524625" cy="2724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429497" y="387978"/>
            <a:ext cx="4984738" cy="3647994"/>
            <a:chOff x="3766605" y="391822"/>
            <a:chExt cx="3355041" cy="2887406"/>
          </a:xfrm>
        </p:grpSpPr>
        <p:pic>
          <p:nvPicPr>
            <p:cNvPr id="4121" name="Picture 25" descr="https://lh3.googleusercontent.com/mdMrnfOCnxTockpwvlQDQNfycAOtt-xTCbhwxw9izKpqWrbLGw9zwiaHVFv2nojy6Rksk8RkO1FxTzWGzL-NKED4BTEndk44M4V1l6vSE2kTrr_LJ1e-90btdfhKulRWH2BvMNuEA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2325" y="392411"/>
              <a:ext cx="1179321" cy="1802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2" name="Picture 26" descr="https://lh6.googleusercontent.com/FYS1uTWKnvcTv5KjxknybJ01aSDl-gbRuuprmah2QN9XyYSwY0NhduSbvY9N90xaiGmgzOGrYaTg1q3PizO2BfJgiac9ofW0x9aWqMBKjZWhnH2jI6hGzZEyS3Xa-0LoZnVk_xXY_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7041" y="391822"/>
              <a:ext cx="1102521" cy="1712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3" name="Picture 27" descr="https://lh6.googleusercontent.com/r0JZYU3scutv1vC8lk619NmkhdHuYJTnTN-CVjK_N3SyWyoyROpbVzmHYLZ7ic_NvWHdJC1qADi3eo6J7t20RLYGtieAATH0VVtOaUQEbuqLluVs9W3Xb6pku8pFVvIVEdfFck8dh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6605" y="2089303"/>
              <a:ext cx="1802783" cy="1189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4" name="Picture 28" descr="https://lh5.googleusercontent.com/AqLbnYa0_s3aoB73SFJWoR3cKTR_0dl4d3GkDSVXk0FaNlbM3yIb2LVVskdrz1ozmLXMAUJobjy6-XyOBlfRg31Pinatp9sWiBzIIDahtE3mNBQeTNbATyJgGGCu0TS8XEZRe7q4p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2059" y="2089303"/>
              <a:ext cx="789587" cy="1189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5" name="Picture 29" descr="https://lh4.googleusercontent.com/BVaqLFLmjuDsktowJ4DHk76V7GTiC2uF0p2SZ3i_YvKmmd2tE-fSKGYtUoNXq-1Me-wRRFYknpSdLDVnuZKrUWNlkXJXvCHF9rhT4x4ig-hVr0D2KgeCdlEV34r3M4tk6bZXAEZegA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388" y="2089303"/>
              <a:ext cx="781715" cy="118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0" name="Picture 24" descr="https://lh5.googleusercontent.com/mO2tCmcvr5iaHk59-b0DgcSpZxa9NrDWwYqcbAJOuba0s9x9YzKndMphEy5z9qtiFg2oRdLQqQhtvh8MFoqy2wfPCpexc8kIyC28DD0OCh3MeyT5wO7L4BqFcvlEXXrNvQ6MXVvBAw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561" y="391822"/>
              <a:ext cx="1135580" cy="1712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290550" y="4508938"/>
            <a:ext cx="3545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Dermoscopy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Images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618225" y="4508937"/>
            <a:ext cx="3578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Clinical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Photographs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9407472" y="6369804"/>
            <a:ext cx="2913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/>
              <a:t>junyanwu@voxelcloud.io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935665" y="5273749"/>
            <a:ext cx="3296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sz="2000" dirty="0" smtClean="0"/>
              <a:t>Unnecessary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for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many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common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skin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disease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639094" y="5335304"/>
            <a:ext cx="493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sz="2000" dirty="0" smtClean="0"/>
              <a:t>Lack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of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research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non-cancerous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conditions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086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6932" y="687168"/>
            <a:ext cx="7776544" cy="3380336"/>
            <a:chOff x="2707858" y="3640724"/>
            <a:chExt cx="7181596" cy="2915441"/>
          </a:xfrm>
        </p:grpSpPr>
        <p:pic>
          <p:nvPicPr>
            <p:cNvPr id="5" name="Picture 32" descr="https://lh3.googleusercontent.com/-PjD3_YGFE6C3skyjce6inIbKLoXMz6J4FsE7qyovt3YPJ5lmoCBihkrbbzN8myyzmvXYAA0MlNWeYB4uSavwjURPNn5VpN0YTHtQlfNKJM1kKp3Zv9rMdaDHKODObEQzcDTrMTYy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418" y="3643421"/>
              <a:ext cx="1716866" cy="1287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3" descr="https://lh5.googleusercontent.com/MEntYo8UM-lketzgZwCk_zwoiYS80H0EJLCpmuh8AX5YK0g5QXrw8YKIlTny-CiVaewlbB_m4AB8zhih_IXEaLX18uTdLRCzT5GefeFob4wmkOHrSClQplPZo3EeEha3CDRkRn2vb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284" y="3640725"/>
              <a:ext cx="1290345" cy="1290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4" descr="https://lh5.googleusercontent.com/LiIy19eYzXfQMLDbjykTlUZ7oFtGYmMesggZMAJpbLINZI0lprk8Top--WitqTEhDIJ0X1i5gytw3BWuPWA9QbHHZcBmomv6udTIEfOKTPuidQrS6U7xVM7PpFVirqr7XK9z60qYb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1711" y="3640725"/>
              <a:ext cx="969344" cy="1292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5" descr="https://lh3.googleusercontent.com/OkcbfOY1HyAtjPcbxMsn5nPP_gm7bYLWV0BGyoaoZKem3gwYMFmFYeU4PzQBUaX2q0YVkqKVKF2WetllGRi8rQj3RXBIXmURXpZ1PZT_bZBmBfkcdPupVVvrPOnbxN4dnJbM5m-Q1Q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1055" y="3640724"/>
              <a:ext cx="967759" cy="1290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6" descr="https://lh6.googleusercontent.com/Q7XLpBe8HYn5TlpHN2tRdcEiBQP5qmuRQ7HtQ_PjLmF8kqhTn_T1scXZjPhH8NDoQ93_QGG_kKVlhVfnH_1WQ4Dhx9xOHbhZLsTOu6zqwEwiPGWA8kPuN7q3CQoNFnUfACcoMuM5e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432" y="4896746"/>
              <a:ext cx="1244564" cy="1659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7" descr="https://lh5.googleusercontent.com/z5UtGyFWv50344D9X_lvGC5Sv4s_gPMDrWfLglJtnkdkAeX6YFj_Hs9lkVpZf0hBpT53vx6vGb5jtsH1s-bDjKERUv9i1BkKD50LC2Fik_VTm7oekp6oMPLTt34w8Vb0MIQVabvSbw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412" y="4885289"/>
              <a:ext cx="1253157" cy="1670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8" descr="https://lh6.googleusercontent.com/N4Aan1mvanCrhsV7cpl2UX1vLiF0PHTTeNbzTjyhx8LatyMPQZ6ii4xZYhfw4okks1NCE_sMG1l3_FynVKtSuo2LMCBdNw5MLGv_s7VoY80MLeSZuNEA2wcTMyDiuDYlwvxhDLVOhw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849" y="4896746"/>
              <a:ext cx="1290605" cy="1659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9" descr="https://lh3.googleusercontent.com/xPP6XW-yP7UXCvHo0cS_tas2-hpvUD6lPJ6EenMhRH0iwhuZifjSuZWcgd1e-noX7d9sMdDtqTtAf1kU5h_yWCyOchmrmVinmd0-0nAHhoerMxmq084cJxg5yVkGOSd2N2sch2V9BA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7858" y="4885289"/>
              <a:ext cx="2212559" cy="1659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0" descr="https://lh5.googleusercontent.com/r_08MGADQGEixUOlLC9MNUbRc0WBMmFQ4ulvARogqJw3oiXAByc_rT7L7tZFmehCvRzOVS-mSfumilJsqX_Bq4G2Y1y8Blogq1qIENGlxWEvt7LjhA_h4aNe5im_QQ4syVyK_iPbH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0996" y="4896746"/>
              <a:ext cx="1223344" cy="1659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1" descr="https://lh6.googleusercontent.com/tt61uI76RUl7L05UVXKgqllDHfggSM1dIWbjg6w1nH2ao6MBJhwtBJZr-mwqh7BXJppvrhVGKElxfr8J5XlkMzRc1d_OSZ69mewaPansSDBwW7NTXhZSrdtRddgbrAJYzQFF0vszww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7858" y="3640725"/>
              <a:ext cx="2212559" cy="1244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2606240" y="4319752"/>
            <a:ext cx="4798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Patient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taken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Images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701801" y="2688536"/>
            <a:ext cx="3342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sz="2000" dirty="0" smtClean="0"/>
              <a:t>Lack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of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work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focusing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patient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taken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images.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335529" y="687168"/>
            <a:ext cx="25400" cy="4699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54319" y="2657004"/>
            <a:ext cx="666799" cy="1807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91282" y="1164829"/>
            <a:ext cx="789700" cy="23830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21479" y="2143474"/>
            <a:ext cx="1323367" cy="2920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989881" y="1289197"/>
            <a:ext cx="930815" cy="2715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407472" y="6369804"/>
            <a:ext cx="2913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/>
              <a:t>junyanwu@voxelcloud.io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8752382" y="3673421"/>
            <a:ext cx="3291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smtClean="0"/>
              <a:t>Lack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diagnosis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1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/>
        </p:blipFill>
        <p:spPr>
          <a:xfrm>
            <a:off x="1166400" y="5018760"/>
            <a:ext cx="666360" cy="49068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507240" y="4471920"/>
            <a:ext cx="11185920" cy="399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Image Quality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0344960" y="4471920"/>
            <a:ext cx="6901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High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1200240" y="4471920"/>
            <a:ext cx="639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Low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4"/>
          <p:cNvSpPr/>
          <p:nvPr/>
        </p:nvSpPr>
        <p:spPr>
          <a:xfrm>
            <a:off x="507240" y="5635080"/>
            <a:ext cx="11185920" cy="428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R&amp;D Difficulty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5"/>
          <p:cNvSpPr/>
          <p:nvPr/>
        </p:nvSpPr>
        <p:spPr>
          <a:xfrm>
            <a:off x="1119240" y="5635080"/>
            <a:ext cx="752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HIGH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CustomShape 6"/>
          <p:cNvSpPr/>
          <p:nvPr/>
        </p:nvSpPr>
        <p:spPr>
          <a:xfrm>
            <a:off x="10370160" y="5660640"/>
            <a:ext cx="639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Low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8"/>
          <p:cNvSpPr/>
          <p:nvPr/>
        </p:nvSpPr>
        <p:spPr>
          <a:xfrm>
            <a:off x="507240" y="2023920"/>
            <a:ext cx="1981080" cy="1584720"/>
          </a:xfrm>
          <a:prstGeom prst="rect">
            <a:avLst/>
          </a:prstGeom>
          <a:blipFill>
            <a:blip r:embed="rId4"/>
            <a:stretch>
              <a:fillRect l="-10000" r="-10000"/>
            </a:stretch>
          </a:blipFill>
          <a:ln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2" name="CustomShape 9"/>
          <p:cNvSpPr/>
          <p:nvPr/>
        </p:nvSpPr>
        <p:spPr>
          <a:xfrm>
            <a:off x="507240" y="3598920"/>
            <a:ext cx="1976760" cy="60012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35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User taken images with phone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CustomShape 10"/>
          <p:cNvSpPr/>
          <p:nvPr/>
        </p:nvSpPr>
        <p:spPr>
          <a:xfrm>
            <a:off x="2807280" y="2023920"/>
            <a:ext cx="1981080" cy="1584720"/>
          </a:xfrm>
          <a:prstGeom prst="rect">
            <a:avLst/>
          </a:prstGeom>
          <a:blipFill>
            <a:blip r:embed="rId5"/>
            <a:stretch>
              <a:fillRect l="-264583" r="-264583"/>
            </a:stretch>
          </a:blipFill>
          <a:ln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4" name="CustomShape 11"/>
          <p:cNvSpPr/>
          <p:nvPr/>
        </p:nvSpPr>
        <p:spPr>
          <a:xfrm>
            <a:off x="2811960" y="3598920"/>
            <a:ext cx="1976760" cy="60012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35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Physician taken images with phones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CustomShape 12"/>
          <p:cNvSpPr/>
          <p:nvPr/>
        </p:nvSpPr>
        <p:spPr>
          <a:xfrm>
            <a:off x="5107680" y="2023920"/>
            <a:ext cx="1981080" cy="1584720"/>
          </a:xfrm>
          <a:prstGeom prst="rect">
            <a:avLst/>
          </a:prstGeom>
          <a:blipFill>
            <a:blip r:embed="rId6"/>
            <a:stretch>
              <a:fillRect l="-8987" r="-8987"/>
            </a:stretch>
          </a:blipFill>
          <a:ln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6" name="CustomShape 13"/>
          <p:cNvSpPr/>
          <p:nvPr/>
        </p:nvSpPr>
        <p:spPr>
          <a:xfrm>
            <a:off x="5107680" y="3598920"/>
            <a:ext cx="1976760" cy="60012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35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Physician taken images with cameras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CustomShape 14"/>
          <p:cNvSpPr/>
          <p:nvPr/>
        </p:nvSpPr>
        <p:spPr>
          <a:xfrm>
            <a:off x="7407720" y="2010240"/>
            <a:ext cx="1981080" cy="1584720"/>
          </a:xfrm>
          <a:prstGeom prst="rect">
            <a:avLst/>
          </a:prstGeom>
          <a:blipFill>
            <a:blip r:embed="rId7"/>
            <a:stretch>
              <a:fillRect l="-5996" r="-5996"/>
            </a:stretch>
          </a:blipFill>
          <a:ln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8" name="CustomShape 15"/>
          <p:cNvSpPr/>
          <p:nvPr/>
        </p:nvSpPr>
        <p:spPr>
          <a:xfrm>
            <a:off x="7412040" y="3598920"/>
            <a:ext cx="1976760" cy="60012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35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Dermatoscope on smart phones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CustomShape 16"/>
          <p:cNvSpPr/>
          <p:nvPr/>
        </p:nvSpPr>
        <p:spPr>
          <a:xfrm>
            <a:off x="9712080" y="2025000"/>
            <a:ext cx="1981080" cy="1584720"/>
          </a:xfrm>
          <a:prstGeom prst="rect">
            <a:avLst/>
          </a:prstGeom>
          <a:blipFill>
            <a:blip r:embed="rId8"/>
            <a:stretch>
              <a:fillRect t="-1994" b="-1994"/>
            </a:stretch>
          </a:blipFill>
          <a:ln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0" name="CustomShape 17"/>
          <p:cNvSpPr/>
          <p:nvPr/>
        </p:nvSpPr>
        <p:spPr>
          <a:xfrm>
            <a:off x="9707760" y="3598920"/>
            <a:ext cx="1976760" cy="60012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35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Skin imaging
devices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CustomShape 18"/>
          <p:cNvSpPr/>
          <p:nvPr/>
        </p:nvSpPr>
        <p:spPr>
          <a:xfrm>
            <a:off x="1941840" y="5141160"/>
            <a:ext cx="4927320" cy="26208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1E4D88"/>
              </a:gs>
              <a:gs pos="26000">
                <a:srgbClr val="4FA6D8"/>
              </a:gs>
              <a:gs pos="52000">
                <a:schemeClr val="accent2">
                  <a:lumMod val="40000"/>
                  <a:lumOff val="60000"/>
                </a:schemeClr>
              </a:gs>
              <a:gs pos="79000">
                <a:schemeClr val="accent2">
                  <a:lumMod val="20000"/>
                  <a:lumOff val="80000"/>
                </a:schemeClr>
              </a:gs>
              <a:gs pos="99359">
                <a:schemeClr val="accent2">
                  <a:alpha val="15000"/>
                </a:schemeClr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TextShape 7"/>
          <p:cNvSpPr txBox="1"/>
          <p:nvPr/>
        </p:nvSpPr>
        <p:spPr>
          <a:xfrm>
            <a:off x="444320" y="328160"/>
            <a:ext cx="11449800" cy="733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ts val="1270"/>
              </a:lnSpc>
            </a:pPr>
            <a:r>
              <a:rPr lang="en-US" altLang="zh-CN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The</a:t>
            </a:r>
            <a:r>
              <a:rPr lang="zh-CN" alt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 </a:t>
            </a:r>
            <a:r>
              <a:rPr lang="en-US" altLang="zh-CN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m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ost 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difficult (i.e., low quality smartphone) images: </a:t>
            </a:r>
            <a:endParaRPr lang="en-US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Roboto"/>
            </a:endParaRPr>
          </a:p>
          <a:p>
            <a:pPr>
              <a:lnSpc>
                <a:spcPts val="1270"/>
              </a:lnSpc>
            </a:pP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 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
easy for us to cover other (higher quality) 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images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07472" y="6369804"/>
            <a:ext cx="2913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/>
              <a:t>junyanwu@voxelcloud.io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66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Shape 1"/>
          <p:cNvSpPr txBox="1"/>
          <p:nvPr/>
        </p:nvSpPr>
        <p:spPr>
          <a:xfrm>
            <a:off x="398520" y="302760"/>
            <a:ext cx="11449800" cy="7333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ts val="1270"/>
              </a:lnSpc>
            </a:pPr>
            <a:r>
              <a:rPr lang="en-US" sz="32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Skin Data Used to Date to Train our AI</a:t>
            </a:r>
            <a:endParaRPr lang="en-US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82" name="CustomShape 2"/>
          <p:cNvSpPr/>
          <p:nvPr/>
        </p:nvSpPr>
        <p:spPr>
          <a:xfrm>
            <a:off x="372600" y="1302480"/>
            <a:ext cx="5253840" cy="450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600" b="1" spc="-1" dirty="0">
                <a:solidFill>
                  <a:srgbClr val="014DB5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Source: </a:t>
            </a:r>
            <a:r>
              <a:rPr lang="en-US" altLang="zh-C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110K</a:t>
            </a:r>
            <a:r>
              <a:rPr 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+ 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annotated patient-taken skin images collected from major Chinese telemedicine </a:t>
            </a:r>
            <a:r>
              <a:rPr 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platforms</a:t>
            </a:r>
          </a:p>
          <a:p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en-US" altLang="zh-CN" sz="1600" b="1" spc="-1" dirty="0" smtClean="0">
                <a:solidFill>
                  <a:srgbClr val="014DB5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Annotation</a:t>
            </a:r>
            <a:r>
              <a:rPr lang="en-US" sz="1600" b="1" spc="-1" dirty="0" smtClean="0">
                <a:solidFill>
                  <a:srgbClr val="014DB5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: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en-US" sz="1600" dirty="0"/>
              <a:t>Each image was annotated by at least 2 dermatologists mutual blindly. </a:t>
            </a:r>
            <a:endParaRPr lang="en-US" sz="1600" dirty="0" smtClean="0"/>
          </a:p>
          <a:p>
            <a:endParaRPr lang="en-US" sz="1600" b="1" spc="-1" dirty="0" smtClean="0">
              <a:solidFill>
                <a:srgbClr val="014DB5"/>
              </a:solidFill>
              <a:uFill>
                <a:solidFill>
                  <a:srgbClr val="FFFFFF"/>
                </a:solidFill>
              </a:uFill>
              <a:ea typeface="Microsoft YaHei"/>
            </a:endParaRPr>
          </a:p>
          <a:p>
            <a:r>
              <a:rPr lang="en-US" sz="1600" b="1" spc="-1" dirty="0" smtClean="0">
                <a:solidFill>
                  <a:srgbClr val="014DB5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Diversity</a:t>
            </a:r>
            <a:r>
              <a:rPr lang="en-US" sz="1600" b="1" spc="-1" dirty="0">
                <a:solidFill>
                  <a:srgbClr val="014DB5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: 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169560">
              <a:buClr>
                <a:srgbClr val="000000"/>
              </a:buClr>
              <a:buFont typeface="Wingdings" charset="2"/>
              <a:buChar char="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1000+ skin conditions 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169560">
              <a:buClr>
                <a:srgbClr val="000000"/>
              </a:buClr>
              <a:buFont typeface="Wingdings" charset="2"/>
              <a:buChar char="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Lesion types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169560">
              <a:buClr>
                <a:srgbClr val="000000"/>
              </a:buClr>
              <a:buFont typeface="Wingdings" charset="2"/>
              <a:buChar char="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Mild to severe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169560">
              <a:buClr>
                <a:srgbClr val="000000"/>
              </a:buClr>
              <a:buFont typeface="Wingdings" charset="2"/>
              <a:buChar char="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Various locations, devices, lighting, angles, etc</a:t>
            </a:r>
            <a:r>
              <a:rPr 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.</a:t>
            </a:r>
          </a:p>
          <a:p>
            <a:pPr marL="285840" indent="-169560">
              <a:buClr>
                <a:srgbClr val="000000"/>
              </a:buClr>
              <a:buFont typeface="Wingdings" charset="2"/>
              <a:buChar char=""/>
            </a:pPr>
            <a:r>
              <a:rPr lang="en-US" altLang="zh-C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Only</a:t>
            </a:r>
            <a:r>
              <a:rPr lang="zh-CN" alt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 </a:t>
            </a:r>
            <a:r>
              <a:rPr lang="en-US" altLang="zh-C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in</a:t>
            </a:r>
            <a:r>
              <a:rPr lang="zh-CN" alt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 </a:t>
            </a:r>
            <a:r>
              <a:rPr lang="en-US" altLang="zh-C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mainland</a:t>
            </a:r>
            <a:r>
              <a:rPr lang="zh-CN" altLang="en-US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 </a:t>
            </a:r>
            <a:r>
              <a:rPr lang="en-US" altLang="zh-CN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Microsoft YaHei"/>
              </a:rPr>
              <a:t>China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88" name="TextShape 6"/>
          <p:cNvSpPr txBox="1"/>
          <p:nvPr/>
        </p:nvSpPr>
        <p:spPr>
          <a:xfrm>
            <a:off x="89578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algn="r"/>
            <a:fld id="{86AC1A76-2468-4649-98E7-7696B447A874}" type="slidenum">
              <a:rPr lang="en-US" sz="9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</a:rPr>
              <a:pPr algn="r"/>
              <a:t>7</a:t>
            </a:fld>
            <a:endParaRPr lang="en-US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38" name="Picture 14" descr="https://lh3.googleusercontent.com/-PjD3_YGFE6C3skyjce6inIbKLoXMz6J4FsE7qyovt3YPJ5lmoCBihkrbbzN8myyzmvXYAA0MlNWeYB4uSavwjURPNn5VpN0YTHtQlfNKJM1kKp3Zv9rMdaDHKODObEQzcDTrMTYy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4626490"/>
            <a:ext cx="1730592" cy="129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lh5.googleusercontent.com/MEntYo8UM-lketzgZwCk_zwoiYS80H0EJLCpmuh8AX5YK0g5QXrw8YKIlTny-CiVaewlbB_m4AB8zhih_IXEaLX18uTdLRCzT5GefeFob4wmkOHrSClQplPZo3EeEha3CDRkRn2v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178" y="2849895"/>
            <a:ext cx="1704074" cy="170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5.googleusercontent.com/LiIy19eYzXfQMLDbjykTlUZ7oFtGYmMesggZMAJpbLINZI0lprk8Top--WitqTEhDIJ0X1i5gytw3BWuPWA9QbHHZcBmomv6udTIEfOKTPuidQrS6U7xVM7PpFVirqr7XK9z60qYb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78" y="835144"/>
            <a:ext cx="1441549" cy="192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s://lh3.googleusercontent.com/OkcbfOY1HyAtjPcbxMsn5nPP_gm7bYLWV0BGyoaoZKem3gwYMFmFYeU4PzQBUaX2q0YVkqKVKF2WetllGRi8rQj3RXBIXmURXpZ1PZT_bZBmBfkcdPupVVvrPOnbxN4dnJbM5m-Q1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314" y="4626490"/>
            <a:ext cx="1121786" cy="149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6.googleusercontent.com/Q7XLpBe8HYn5TlpHN2tRdcEiBQP5qmuRQ7HtQ_PjLmF8kqhTn_T1scXZjPhH8NDoQ93_QGG_kKVlhVfnH_1WQ4Dhx9xOHbhZLsTOu6zqwEwiPGWA8kPuN7q3CQoNFnUfACcoMuM5e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28" y="4626490"/>
            <a:ext cx="1121786" cy="149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s://lh5.googleusercontent.com/z5UtGyFWv50344D9X_lvGC5Sv4s_gPMDrWfLglJtnkdkAeX6YFj_Hs9lkVpZf0hBpT53vx6vGb5jtsH1s-bDjKERUv9i1BkKD50LC2Fik_VTm7oekp6oMPLTt34w8Vb0MIQVabvSb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706" y="4349054"/>
            <a:ext cx="1275715" cy="170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lh6.googleusercontent.com/N4Aan1mvanCrhsV7cpl2UX1vLiF0PHTTeNbzTjyhx8LatyMPQZ6ii4xZYhfw4okks1NCE_sMG1l3_FynVKtSuo2LMCBdNw5MLGv_s7VoY80MLeSZuNEA2wcTMyDiuDYlwvxhDLVOh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27" y="835144"/>
            <a:ext cx="1431252" cy="190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s://lh3.googleusercontent.com/xPP6XW-yP7UXCvHo0cS_tas2-hpvUD6lPJ6EenMhRH0iwhuZifjSuZWcgd1e-noX7d9sMdDtqTtAf1kU5h_yWCyOchmrmVinmd0-0nAHhoerMxmq084cJxg5yVkGOSd2N2sch2V9B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252" y="2858639"/>
            <a:ext cx="2260440" cy="16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r_08MGADQGEixUOlLC9MNUbRc0WBMmFQ4ulvARogqJw3oiXAByc_rT7L7tZFmehCvRzOVS-mSfumilJsqX_Bq4G2Y1y8Blogq1qIENGlxWEvt7LjhA_h4aNe5im_QQ4syVyK_iPbH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706" y="2541200"/>
            <a:ext cx="1271498" cy="16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lh6.googleusercontent.com/tt61uI76RUl7L05UVXKgqllDHfggSM1dIWbjg6w1nH2ao6MBJhwtBJZr-mwqh7BXJppvrhVGKElxfr8J5XlkMzRc1d_OSZ69mewaPansSDBwW7NTXhZSrdtRddgbrAJYzQFF0vszw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005" y="932335"/>
            <a:ext cx="2305296" cy="129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61965" y="3380040"/>
            <a:ext cx="952500" cy="2413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298314" y="5248410"/>
            <a:ext cx="952500" cy="2413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276304" y="4668616"/>
            <a:ext cx="645696" cy="33518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0222706" y="2559175"/>
            <a:ext cx="1271498" cy="33518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407472" y="6369804"/>
            <a:ext cx="2913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/>
              <a:t>junyanwu@voxelcloud.io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576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20" y="137660"/>
            <a:ext cx="11449800" cy="733320"/>
          </a:xfrm>
        </p:spPr>
        <p:txBody>
          <a:bodyPr/>
          <a:lstStyle/>
          <a:p>
            <a:r>
              <a:rPr lang="en-US" altLang="zh-CN" sz="3200" b="1" dirty="0" smtClean="0"/>
              <a:t>Results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93" y="870981"/>
            <a:ext cx="7834025" cy="421246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366443"/>
              </p:ext>
            </p:extLst>
          </p:nvPr>
        </p:nvGraphicFramePr>
        <p:xfrm>
          <a:off x="1890115" y="5331416"/>
          <a:ext cx="8161580" cy="805913"/>
        </p:xfrm>
        <a:graphic>
          <a:graphicData uri="http://schemas.openxmlformats.org/drawingml/2006/table">
            <a:tbl>
              <a:tblPr/>
              <a:tblGrid>
                <a:gridCol w="1441753"/>
                <a:gridCol w="1341458"/>
                <a:gridCol w="1303847"/>
                <a:gridCol w="1353995"/>
                <a:gridCol w="2720527"/>
              </a:tblGrid>
              <a:tr h="26218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#Dx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top1 accuracy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top3 accuracy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coverage error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label ranking average precision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>
                          <a:solidFill>
                            <a:srgbClr val="606060"/>
                          </a:solidFill>
                          <a:effectLst/>
                          <a:latin typeface="Arial" charset="0"/>
                        </a:rPr>
                        <a:t>0.7708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606060"/>
                          </a:solidFill>
                          <a:effectLst/>
                          <a:latin typeface="Arial" charset="0"/>
                        </a:rPr>
                        <a:t>0.9194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i="0" u="none" strike="noStrike">
                          <a:solidFill>
                            <a:srgbClr val="606060"/>
                          </a:solidFill>
                          <a:effectLst/>
                          <a:latin typeface="Arial" charset="0"/>
                        </a:rPr>
                        <a:t>1.4171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>
                          <a:solidFill>
                            <a:srgbClr val="606060"/>
                          </a:solidFill>
                          <a:effectLst/>
                          <a:latin typeface="Arial" charset="0"/>
                        </a:rPr>
                        <a:t>0.9392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86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0.731</a:t>
                      </a:r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 </a:t>
                      </a:r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0.8951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5.8277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0.7468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407472" y="6369804"/>
            <a:ext cx="2913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/>
              <a:t>junyanwu@voxelcloud.io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035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9" y="409902"/>
            <a:ext cx="4103099" cy="54548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5738" y="3515711"/>
            <a:ext cx="2468740" cy="3941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98580" y="930166"/>
            <a:ext cx="15134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Syringoma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is-IS" dirty="0" smtClean="0"/>
              <a:t>0.926</a:t>
            </a:r>
          </a:p>
          <a:p>
            <a:r>
              <a:rPr lang="en-US" dirty="0" err="1" smtClean="0"/>
              <a:t>Milia</a:t>
            </a:r>
            <a:endParaRPr lang="en-US" dirty="0" smtClean="0"/>
          </a:p>
          <a:p>
            <a:r>
              <a:rPr lang="is-IS" dirty="0" smtClean="0"/>
              <a:t>0.823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172" y="409902"/>
            <a:ext cx="4091152" cy="54548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67324" y="930166"/>
            <a:ext cx="1841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Purpura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is-IS" altLang="zh-CN" dirty="0" smtClean="0"/>
              <a:t>0.622</a:t>
            </a:r>
          </a:p>
          <a:p>
            <a:r>
              <a:rPr lang="en-US" dirty="0" smtClean="0"/>
              <a:t>Worm bite dermatitis</a:t>
            </a:r>
          </a:p>
          <a:p>
            <a:r>
              <a:rPr lang="fi-FI" dirty="0" smtClean="0"/>
              <a:t>0.680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07472" y="6369804"/>
            <a:ext cx="2913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/>
              <a:t>junyanwu@voxelcloud.io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08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784</Words>
  <Application>Microsoft Macintosh PowerPoint</Application>
  <PresentationFormat>Widescreen</PresentationFormat>
  <Paragraphs>183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Calibri</vt:lpstr>
      <vt:lpstr>Calibri Light</vt:lpstr>
      <vt:lpstr>DejaVu Sans</vt:lpstr>
      <vt:lpstr>DengXian</vt:lpstr>
      <vt:lpstr>Mangal</vt:lpstr>
      <vt:lpstr>Microsoft YaHei</vt:lpstr>
      <vt:lpstr>Roboto</vt:lpstr>
      <vt:lpstr>Symbol</vt:lpstr>
      <vt:lpstr>Times New Roman</vt:lpstr>
      <vt:lpstr>Wingdings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PowerPoint Presentation</vt:lpstr>
      <vt:lpstr>PowerPoint Presentation</vt:lpstr>
      <vt:lpstr>PowerPoint Presentation</vt:lpstr>
      <vt:lpstr>Performance Comparison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35</cp:revision>
  <dcterms:created xsi:type="dcterms:W3CDTF">2020-05-13T05:46:19Z</dcterms:created>
  <dcterms:modified xsi:type="dcterms:W3CDTF">2020-05-14T23:08:13Z</dcterms:modified>
</cp:coreProperties>
</file>