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5" r:id="rId10"/>
    <p:sldId id="265" r:id="rId11"/>
    <p:sldId id="294" r:id="rId12"/>
    <p:sldId id="266" r:id="rId13"/>
    <p:sldId id="276" r:id="rId14"/>
    <p:sldId id="267" r:id="rId15"/>
    <p:sldId id="278" r:id="rId16"/>
    <p:sldId id="268" r:id="rId17"/>
    <p:sldId id="279" r:id="rId18"/>
    <p:sldId id="271" r:id="rId19"/>
    <p:sldId id="277" r:id="rId20"/>
    <p:sldId id="269" r:id="rId21"/>
    <p:sldId id="280" r:id="rId22"/>
    <p:sldId id="273" r:id="rId23"/>
    <p:sldId id="272" r:id="rId24"/>
    <p:sldId id="295" r:id="rId25"/>
    <p:sldId id="281" r:id="rId26"/>
    <p:sldId id="283" r:id="rId27"/>
    <p:sldId id="290" r:id="rId28"/>
    <p:sldId id="293" r:id="rId29"/>
    <p:sldId id="292" r:id="rId30"/>
    <p:sldId id="291" r:id="rId31"/>
    <p:sldId id="287" r:id="rId32"/>
    <p:sldId id="296" r:id="rId33"/>
  </p:sldIdLst>
  <p:sldSz cx="12192000" cy="6858000"/>
  <p:notesSz cx="6858000" cy="1933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B5288-8CE6-28A1-0483-D6278AA274BD}" v="67" dt="2020-02-27T23:01:02.885"/>
    <p1510:client id="{0C9D882A-F94F-0C42-8B9A-3E772DD3E197}" v="340" dt="2020-02-28T18:43:21.771"/>
    <p1510:client id="{0CF710A8-835B-0DF6-0CC4-17729C81920A}" v="234" dt="2020-02-28T22:02:16.863"/>
    <p1510:client id="{0F8D1B23-60AB-6289-1536-ABD192206C7A}" v="1229" dt="2020-02-27T23:19:22.977"/>
    <p1510:client id="{1287CC0D-0D8C-C874-0031-F1E59CAA9C8C}" v="6" dt="2020-05-12T19:26:55.624"/>
    <p1510:client id="{2B8552F5-2367-3B7B-97D4-F6490B7D9759}" v="1" dt="2020-02-28T18:33:18.249"/>
    <p1510:client id="{2DEB873D-076F-F534-B750-1FFEBD601DDE}" v="38" dt="2021-04-13T16:28:02.153"/>
    <p1510:client id="{31B1D710-B11F-436F-B95E-12FD438D4305}" v="1832" dt="2020-04-02T22:17:29.790"/>
    <p1510:client id="{3D68BE9F-307B-C000-1930-23929B38CDDD}" v="44" dt="2021-04-15T07:19:53.252"/>
    <p1510:client id="{3DFCEEF5-1303-FB24-BBFF-C7897818323E}" v="2" dt="2020-05-31T21:45:02.442"/>
    <p1510:client id="{616D56D0-5A43-45E5-FCB1-B9EAEA8E969F}" v="10" dt="2021-04-13T16:31:06.032"/>
    <p1510:client id="{61C891E2-75CB-A560-72D0-50A50E115543}" v="1" dt="2020-02-27T20:06:06.890"/>
    <p1510:client id="{6A8FE925-9573-E585-CB81-952F5EBA8968}" v="12" dt="2020-05-14T20:36:08.965"/>
    <p1510:client id="{725526A0-8005-FEDB-2FEC-F2BD8BD7F009}" v="249" dt="2020-05-12T20:49:30.040"/>
    <p1510:client id="{8BFEB030-7D62-F82C-11F0-C0A807CD7FBE}" v="9" dt="2020-05-13T18:18:02.033"/>
    <p1510:client id="{8CDFBD9F-D002-B000-F65D-90B5AD371DD3}" v="36" dt="2021-04-13T15:49:58.242"/>
    <p1510:client id="{9D7368D9-53E7-80C3-1014-212B5D7230A7}" v="131" dt="2020-02-28T06:02:57.697"/>
    <p1510:client id="{AF1EAF88-B228-4428-845F-FEB8160376AE}" v="791" dt="2020-04-02T22:14:56.526"/>
    <p1510:client id="{CB93617C-873C-CE4E-8DC1-EF3AB14D21C0}" v="13" dt="2020-02-28T02:54:54.612"/>
    <p1510:client id="{DC4D8D88-1A7F-5EE5-C347-A07EC1FF5425}" v="7" dt="2020-02-28T05:03:24.823"/>
    <p1510:client id="{E7484360-D622-9141-E41C-1B48EA0F06FA}" v="80" dt="2020-05-14T21:42:25.419"/>
    <p1510:client id="{E9606DD9-AADE-4180-76B8-F3479CFDEFCF}" v="154" dt="2020-02-28T06:25:08.704"/>
    <p1510:client id="{EC0066DA-2B20-C5B6-FDA0-E79EA6DB04A4}" v="636" dt="2020-05-12T00:13:00.014"/>
    <p1510:client id="{F1C9DB8D-19FC-E00B-1C69-6177B84868BC}" v="47" dt="2020-02-28T07:18:58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7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19D16-2574-40FA-A7D2-ADBDE06B3585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F1C6801-AA75-43BA-9D0C-DBD1E0DD3258}">
      <dgm:prSet/>
      <dgm:spPr/>
      <dgm:t>
        <a:bodyPr/>
        <a:lstStyle/>
        <a:p>
          <a:r>
            <a:rPr lang="en-US"/>
            <a:t>Feel free to ask questions.</a:t>
          </a:r>
        </a:p>
      </dgm:t>
    </dgm:pt>
    <dgm:pt modelId="{1AFC6218-3D68-447A-B12F-7CA01AC5CD88}" type="parTrans" cxnId="{E43BB630-2D33-46DB-9613-E5EF2CB9A1BB}">
      <dgm:prSet/>
      <dgm:spPr/>
      <dgm:t>
        <a:bodyPr/>
        <a:lstStyle/>
        <a:p>
          <a:endParaRPr lang="en-US"/>
        </a:p>
      </dgm:t>
    </dgm:pt>
    <dgm:pt modelId="{561B6EF4-C354-4AD2-9D39-A969AE6A2D3D}" type="sibTrans" cxnId="{E43BB630-2D33-46DB-9613-E5EF2CB9A1BB}">
      <dgm:prSet/>
      <dgm:spPr/>
      <dgm:t>
        <a:bodyPr/>
        <a:lstStyle/>
        <a:p>
          <a:endParaRPr lang="en-US"/>
        </a:p>
      </dgm:t>
    </dgm:pt>
    <dgm:pt modelId="{C41AAB50-9D68-4E06-B1C6-2BC25DE55858}">
      <dgm:prSet/>
      <dgm:spPr/>
      <dgm:t>
        <a:bodyPr/>
        <a:lstStyle/>
        <a:p>
          <a:r>
            <a:rPr lang="en-US"/>
            <a:t>Participate enthusiastically!</a:t>
          </a:r>
        </a:p>
      </dgm:t>
    </dgm:pt>
    <dgm:pt modelId="{0E059E99-4689-4E0B-8E6D-1517D1707822}" type="parTrans" cxnId="{78781B25-A35C-4249-8735-1E72BA8CCEE5}">
      <dgm:prSet/>
      <dgm:spPr/>
      <dgm:t>
        <a:bodyPr/>
        <a:lstStyle/>
        <a:p>
          <a:endParaRPr lang="en-US"/>
        </a:p>
      </dgm:t>
    </dgm:pt>
    <dgm:pt modelId="{ACF0F815-7A0E-407F-B8FD-17665636C401}" type="sibTrans" cxnId="{78781B25-A35C-4249-8735-1E72BA8CCEE5}">
      <dgm:prSet/>
      <dgm:spPr/>
      <dgm:t>
        <a:bodyPr/>
        <a:lstStyle/>
        <a:p>
          <a:endParaRPr lang="en-US"/>
        </a:p>
      </dgm:t>
    </dgm:pt>
    <dgm:pt modelId="{1A14D5B1-CA3C-4D27-8231-3284E1D7C556}">
      <dgm:prSet/>
      <dgm:spPr/>
      <dgm:t>
        <a:bodyPr/>
        <a:lstStyle/>
        <a:p>
          <a:r>
            <a:rPr lang="en-US"/>
            <a:t>*IMPORTANT*: BE RESPECTIFUL &amp; MINDFUL! </a:t>
          </a:r>
        </a:p>
      </dgm:t>
    </dgm:pt>
    <dgm:pt modelId="{C96E6F2D-9E9D-4784-9C26-E4EC2ECBFA04}" type="parTrans" cxnId="{1A8D65EB-B043-4D8A-96C9-18A6ADC6BA3C}">
      <dgm:prSet/>
      <dgm:spPr/>
      <dgm:t>
        <a:bodyPr/>
        <a:lstStyle/>
        <a:p>
          <a:endParaRPr lang="en-US"/>
        </a:p>
      </dgm:t>
    </dgm:pt>
    <dgm:pt modelId="{10B538FA-3DB9-49ED-AFF5-17FBB5D4F2FE}" type="sibTrans" cxnId="{1A8D65EB-B043-4D8A-96C9-18A6ADC6BA3C}">
      <dgm:prSet/>
      <dgm:spPr/>
      <dgm:t>
        <a:bodyPr/>
        <a:lstStyle/>
        <a:p>
          <a:endParaRPr lang="en-US"/>
        </a:p>
      </dgm:t>
    </dgm:pt>
    <dgm:pt modelId="{B9E58F9F-E110-494A-9946-34D78C52E079}" type="pres">
      <dgm:prSet presAssocID="{67319D16-2574-40FA-A7D2-ADBDE06B3585}" presName="diagram" presStyleCnt="0">
        <dgm:presLayoutVars>
          <dgm:dir/>
          <dgm:resizeHandles val="exact"/>
        </dgm:presLayoutVars>
      </dgm:prSet>
      <dgm:spPr/>
    </dgm:pt>
    <dgm:pt modelId="{1F844524-A008-47AB-9EAE-6CD9D847F0AA}" type="pres">
      <dgm:prSet presAssocID="{8F1C6801-AA75-43BA-9D0C-DBD1E0DD3258}" presName="node" presStyleLbl="node1" presStyleIdx="0" presStyleCnt="3">
        <dgm:presLayoutVars>
          <dgm:bulletEnabled val="1"/>
        </dgm:presLayoutVars>
      </dgm:prSet>
      <dgm:spPr/>
    </dgm:pt>
    <dgm:pt modelId="{D02FD810-E113-4429-AFFB-2E8F9DF60C95}" type="pres">
      <dgm:prSet presAssocID="{561B6EF4-C354-4AD2-9D39-A969AE6A2D3D}" presName="sibTrans" presStyleCnt="0"/>
      <dgm:spPr/>
    </dgm:pt>
    <dgm:pt modelId="{C2A1029F-9E87-4B30-8939-4CA1EA51D3B7}" type="pres">
      <dgm:prSet presAssocID="{C41AAB50-9D68-4E06-B1C6-2BC25DE55858}" presName="node" presStyleLbl="node1" presStyleIdx="1" presStyleCnt="3">
        <dgm:presLayoutVars>
          <dgm:bulletEnabled val="1"/>
        </dgm:presLayoutVars>
      </dgm:prSet>
      <dgm:spPr/>
    </dgm:pt>
    <dgm:pt modelId="{BB7F9294-EA7F-49B4-9D60-40681C7E2289}" type="pres">
      <dgm:prSet presAssocID="{ACF0F815-7A0E-407F-B8FD-17665636C401}" presName="sibTrans" presStyleCnt="0"/>
      <dgm:spPr/>
    </dgm:pt>
    <dgm:pt modelId="{CFDD660B-6C65-4ECB-A212-94019FFDF4A8}" type="pres">
      <dgm:prSet presAssocID="{1A14D5B1-CA3C-4D27-8231-3284E1D7C556}" presName="node" presStyleLbl="node1" presStyleIdx="2" presStyleCnt="3">
        <dgm:presLayoutVars>
          <dgm:bulletEnabled val="1"/>
        </dgm:presLayoutVars>
      </dgm:prSet>
      <dgm:spPr/>
    </dgm:pt>
  </dgm:ptLst>
  <dgm:cxnLst>
    <dgm:cxn modelId="{41BA9408-0ED1-4707-948D-257B3FC5149E}" type="presOf" srcId="{C41AAB50-9D68-4E06-B1C6-2BC25DE55858}" destId="{C2A1029F-9E87-4B30-8939-4CA1EA51D3B7}" srcOrd="0" destOrd="0" presId="urn:microsoft.com/office/officeart/2005/8/layout/default"/>
    <dgm:cxn modelId="{CE566313-3C5B-4193-86EE-F9E0ABC56DD3}" type="presOf" srcId="{8F1C6801-AA75-43BA-9D0C-DBD1E0DD3258}" destId="{1F844524-A008-47AB-9EAE-6CD9D847F0AA}" srcOrd="0" destOrd="0" presId="urn:microsoft.com/office/officeart/2005/8/layout/default"/>
    <dgm:cxn modelId="{78781B25-A35C-4249-8735-1E72BA8CCEE5}" srcId="{67319D16-2574-40FA-A7D2-ADBDE06B3585}" destId="{C41AAB50-9D68-4E06-B1C6-2BC25DE55858}" srcOrd="1" destOrd="0" parTransId="{0E059E99-4689-4E0B-8E6D-1517D1707822}" sibTransId="{ACF0F815-7A0E-407F-B8FD-17665636C401}"/>
    <dgm:cxn modelId="{6C4DC02A-E213-401C-8031-A5D75C874660}" type="presOf" srcId="{67319D16-2574-40FA-A7D2-ADBDE06B3585}" destId="{B9E58F9F-E110-494A-9946-34D78C52E079}" srcOrd="0" destOrd="0" presId="urn:microsoft.com/office/officeart/2005/8/layout/default"/>
    <dgm:cxn modelId="{E43BB630-2D33-46DB-9613-E5EF2CB9A1BB}" srcId="{67319D16-2574-40FA-A7D2-ADBDE06B3585}" destId="{8F1C6801-AA75-43BA-9D0C-DBD1E0DD3258}" srcOrd="0" destOrd="0" parTransId="{1AFC6218-3D68-447A-B12F-7CA01AC5CD88}" sibTransId="{561B6EF4-C354-4AD2-9D39-A969AE6A2D3D}"/>
    <dgm:cxn modelId="{CC4E8259-2FB3-42A8-862E-07C0517BF2F1}" type="presOf" srcId="{1A14D5B1-CA3C-4D27-8231-3284E1D7C556}" destId="{CFDD660B-6C65-4ECB-A212-94019FFDF4A8}" srcOrd="0" destOrd="0" presId="urn:microsoft.com/office/officeart/2005/8/layout/default"/>
    <dgm:cxn modelId="{1A8D65EB-B043-4D8A-96C9-18A6ADC6BA3C}" srcId="{67319D16-2574-40FA-A7D2-ADBDE06B3585}" destId="{1A14D5B1-CA3C-4D27-8231-3284E1D7C556}" srcOrd="2" destOrd="0" parTransId="{C96E6F2D-9E9D-4784-9C26-E4EC2ECBFA04}" sibTransId="{10B538FA-3DB9-49ED-AFF5-17FBB5D4F2FE}"/>
    <dgm:cxn modelId="{FA361A46-C1C9-46A0-A3FE-6BBD1FDAB96C}" type="presParOf" srcId="{B9E58F9F-E110-494A-9946-34D78C52E079}" destId="{1F844524-A008-47AB-9EAE-6CD9D847F0AA}" srcOrd="0" destOrd="0" presId="urn:microsoft.com/office/officeart/2005/8/layout/default"/>
    <dgm:cxn modelId="{1B4EF019-65F0-43B9-85D4-11871574C4F9}" type="presParOf" srcId="{B9E58F9F-E110-494A-9946-34D78C52E079}" destId="{D02FD810-E113-4429-AFFB-2E8F9DF60C95}" srcOrd="1" destOrd="0" presId="urn:microsoft.com/office/officeart/2005/8/layout/default"/>
    <dgm:cxn modelId="{EAD7D758-A7DB-4C81-8543-33A26A135A82}" type="presParOf" srcId="{B9E58F9F-E110-494A-9946-34D78C52E079}" destId="{C2A1029F-9E87-4B30-8939-4CA1EA51D3B7}" srcOrd="2" destOrd="0" presId="urn:microsoft.com/office/officeart/2005/8/layout/default"/>
    <dgm:cxn modelId="{D948DD6F-E0CB-466F-A910-5D1A855A9846}" type="presParOf" srcId="{B9E58F9F-E110-494A-9946-34D78C52E079}" destId="{BB7F9294-EA7F-49B4-9D60-40681C7E2289}" srcOrd="3" destOrd="0" presId="urn:microsoft.com/office/officeart/2005/8/layout/default"/>
    <dgm:cxn modelId="{7D7A5462-5721-4C26-83D0-07D0C2891E5E}" type="presParOf" srcId="{B9E58F9F-E110-494A-9946-34D78C52E079}" destId="{CFDD660B-6C65-4ECB-A212-94019FFDF4A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44524-A008-47AB-9EAE-6CD9D847F0AA}">
      <dsp:nvSpPr>
        <dsp:cNvPr id="0" name=""/>
        <dsp:cNvSpPr/>
      </dsp:nvSpPr>
      <dsp:spPr>
        <a:xfrm>
          <a:off x="0" y="1022985"/>
          <a:ext cx="3143249" cy="18859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Feel free to ask questions.</a:t>
          </a:r>
        </a:p>
      </dsp:txBody>
      <dsp:txXfrm>
        <a:off x="0" y="1022985"/>
        <a:ext cx="3143249" cy="1885950"/>
      </dsp:txXfrm>
    </dsp:sp>
    <dsp:sp modelId="{C2A1029F-9E87-4B30-8939-4CA1EA51D3B7}">
      <dsp:nvSpPr>
        <dsp:cNvPr id="0" name=""/>
        <dsp:cNvSpPr/>
      </dsp:nvSpPr>
      <dsp:spPr>
        <a:xfrm>
          <a:off x="3457575" y="1022985"/>
          <a:ext cx="3143249" cy="1885950"/>
        </a:xfrm>
        <a:prstGeom prst="rect">
          <a:avLst/>
        </a:prstGeom>
        <a:solidFill>
          <a:schemeClr val="accent3">
            <a:hueOff val="-617032"/>
            <a:satOff val="-10836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Participate enthusiastically!</a:t>
          </a:r>
        </a:p>
      </dsp:txBody>
      <dsp:txXfrm>
        <a:off x="3457575" y="1022985"/>
        <a:ext cx="3143249" cy="1885950"/>
      </dsp:txXfrm>
    </dsp:sp>
    <dsp:sp modelId="{CFDD660B-6C65-4ECB-A212-94019FFDF4A8}">
      <dsp:nvSpPr>
        <dsp:cNvPr id="0" name=""/>
        <dsp:cNvSpPr/>
      </dsp:nvSpPr>
      <dsp:spPr>
        <a:xfrm>
          <a:off x="6915149" y="1022985"/>
          <a:ext cx="3143249" cy="1885950"/>
        </a:xfrm>
        <a:prstGeom prst="rect">
          <a:avLst/>
        </a:prstGeom>
        <a:solidFill>
          <a:schemeClr val="accent3">
            <a:hueOff val="-1234063"/>
            <a:satOff val="-21671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*IMPORTANT*: BE RESPECTIFUL &amp; MINDFUL! </a:t>
          </a:r>
        </a:p>
      </dsp:txBody>
      <dsp:txXfrm>
        <a:off x="6915149" y="1022985"/>
        <a:ext cx="3143249" cy="1885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8E089-1CCC-4E3F-B49A-D6EE51F4FA49}" type="datetimeFigureOut">
              <a:rPr lang="en-US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408F8-379F-4C54-AF13-EC7F4ABEEBD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bee.com/news/nation-world/national/article220514425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details/78324a8f-2567-4ed8-8c01-b61f3e89b54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EWhttps:/create.kahoot.it/share/leadership-in-diverse-groups/78324a8f-2567-4ed8-8c01-b61f3e89b541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APkOxRnh4c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1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Anxiety disorder Includes generalized anxiety disorder,  panic disorder/panic attacks, agoraphobia, social anxiety disorder, separation anxiety, and specific phobias.</a:t>
            </a:r>
          </a:p>
          <a:p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Not if too many people - Pair Share:</a:t>
            </a:r>
            <a:r>
              <a:rPr lang="en-US">
                <a:cs typeface="Calibri"/>
              </a:rPr>
              <a:t> Do you have any personal experiences related to either Autism Spectrum Disorder or Anxiety Disorder, about either you or someone you know or met?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 (full section)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39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Legally Blind: If visual aids such as glasses can correct a person’s vision to 20/20, they are not considered legally blind.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/>
              <a:t>Blind walking Stick</a:t>
            </a:r>
            <a:endParaRPr lang="en-US">
              <a:cs typeface="Calibri"/>
            </a:endParaRPr>
          </a:p>
          <a:p>
            <a:r>
              <a:rPr lang="en-US"/>
              <a:t>A white </a:t>
            </a:r>
            <a:r>
              <a:rPr lang="en-US" b="1"/>
              <a:t>cane</a:t>
            </a:r>
            <a:r>
              <a:rPr lang="en-US"/>
              <a:t> is a device used by many people who are </a:t>
            </a:r>
            <a:r>
              <a:rPr lang="en-US" b="1"/>
              <a:t>blind</a:t>
            </a:r>
            <a:r>
              <a:rPr lang="en-US"/>
              <a:t> or </a:t>
            </a:r>
            <a:r>
              <a:rPr lang="en-US" b="1"/>
              <a:t>visually impaired</a:t>
            </a:r>
            <a:r>
              <a:rPr lang="en-US"/>
              <a:t>. A white </a:t>
            </a:r>
            <a:r>
              <a:rPr lang="en-US" b="1"/>
              <a:t>cane</a:t>
            </a:r>
            <a:r>
              <a:rPr lang="en-US"/>
              <a:t> primarily allows its user to scan their surroundings for obstacles or orientation marks, but is also helpful for onlookers in identifying the user as </a:t>
            </a:r>
            <a:r>
              <a:rPr lang="en-US" b="1"/>
              <a:t>blind</a:t>
            </a:r>
            <a:r>
              <a:rPr lang="en-US"/>
              <a:t> or </a:t>
            </a:r>
            <a:r>
              <a:rPr lang="en-US" b="1"/>
              <a:t>visually impaired</a:t>
            </a:r>
            <a:r>
              <a:rPr lang="en-US"/>
              <a:t> and taking appropriate care.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55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Initial cost for Guide Dog = $50,000. Ongoing cost = $1,200 a year. Estimated working span = 8 years. Total cost for a guide dog = </a:t>
            </a:r>
            <a:r>
              <a:rPr lang="en-US" b="1"/>
              <a:t>$59,600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8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  <a:p>
            <a:endParaRPr lang="en-US">
              <a:cs typeface="Calibri"/>
            </a:endParaRPr>
          </a:p>
          <a:p>
            <a:r>
              <a:rPr lang="en-US">
                <a:hlinkClick r:id="rId3"/>
              </a:rPr>
              <a:t>https://www.sacbee.com/news/nation-world/national/article220514425.html</a:t>
            </a:r>
            <a:endParaRPr lang="en-US">
              <a:cs typeface="Calibri"/>
              <a:hlinkClick r:id="rId3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62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85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HAILEY</a:t>
            </a:r>
            <a:endParaRPr lang="en-US" b="1"/>
          </a:p>
          <a:p>
            <a:endParaRPr lang="en-US" b="1"/>
          </a:p>
          <a:p>
            <a:r>
              <a:rPr lang="en-US" b="1"/>
              <a:t>A top model with Down’s Syndrome is blazing a trail for others with disabilities, her mother said.</a:t>
            </a:r>
            <a:endParaRPr lang="en-US">
              <a:cs typeface="Calibri"/>
            </a:endParaRPr>
          </a:p>
          <a:p>
            <a:r>
              <a:rPr lang="en-US"/>
              <a:t>Kate Grant, 20, from Cookstown in Co Tyrone, has become a brand ambassador for cosmetics giant Benefit.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5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KIARA</a:t>
            </a:r>
          </a:p>
          <a:p>
            <a:endParaRPr lang="en-US" b="1"/>
          </a:p>
          <a:p>
            <a:r>
              <a:rPr lang="en-US" b="1"/>
              <a:t>Special Olympics</a:t>
            </a:r>
            <a:r>
              <a:rPr lang="en-US"/>
              <a:t> athletes are people who are 8 years old or older and who have an intellectual disability. There is no upper </a:t>
            </a:r>
            <a:r>
              <a:rPr lang="en-US" b="1"/>
              <a:t>age limit</a:t>
            </a:r>
            <a:r>
              <a:rPr lang="en-US"/>
              <a:t>, and in fact, nearly one-third of our athletes are </a:t>
            </a:r>
            <a:r>
              <a:rPr lang="en-US" b="1"/>
              <a:t>age</a:t>
            </a:r>
            <a:r>
              <a:rPr lang="en-US"/>
              <a:t> 22 or older.</a:t>
            </a:r>
          </a:p>
          <a:p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Whole Group Share: </a:t>
            </a:r>
            <a:r>
              <a:rPr lang="en-US">
                <a:cs typeface="Calibri"/>
              </a:rPr>
              <a:t>Does anyone have any volunteer or work experience with organizations, similar to Special Olympics or Guide Dogs for the Blind, that works with people with disabilities?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88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/>
              <a:t>Person-first language</a:t>
            </a:r>
            <a:br>
              <a:rPr lang="en-US">
                <a:cs typeface="+mn-lt"/>
              </a:rPr>
            </a:br>
            <a:r>
              <a:rPr lang="en-US"/>
              <a:t>o Make sure to put the person first, not the disability</a:t>
            </a:r>
            <a:br>
              <a:rPr lang="en-US">
                <a:cs typeface="+mn-lt"/>
              </a:rPr>
            </a:br>
            <a:r>
              <a:rPr lang="en-US"/>
              <a:t>o Say “the PERSON/CHILD with a disability” not “disabled child”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/>
              <a:t> Avoid using labels</a:t>
            </a:r>
            <a:br>
              <a:rPr lang="en-US">
                <a:cs typeface="+mn-lt"/>
              </a:rPr>
            </a:br>
            <a:r>
              <a:rPr lang="en-US"/>
              <a:t>o Labels are debilitating</a:t>
            </a:r>
          </a:p>
          <a:p>
            <a:pPr>
              <a:spcBef>
                <a:spcPts val="900"/>
              </a:spcBef>
            </a:pPr>
            <a:r>
              <a:rPr lang="en-US"/>
              <a:t>o Labels make people more aware of the difference </a:t>
            </a: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r>
              <a:rPr lang="en-US"/>
              <a:t> Positively acknowledge differences</a:t>
            </a:r>
            <a:endParaRPr lang="en-US">
              <a:cs typeface="Calibri" panose="020F0502020204030204"/>
            </a:endParaRPr>
          </a:p>
          <a:p>
            <a:pPr>
              <a:spcBef>
                <a:spcPts val="900"/>
              </a:spcBef>
            </a:pPr>
            <a:r>
              <a:rPr lang="en-US"/>
              <a:t>o Find ways to celebrate/include differences when appropriate and possible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4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KIARA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Let them know if audio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1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n-US">
                <a:cs typeface="Calibri" panose="020F0502020204030204"/>
              </a:rPr>
              <a:t>KIARA / music for 30 sec for people to read over the terminology chart</a:t>
            </a:r>
          </a:p>
          <a:p>
            <a:pPr marL="285750" indent="-285750">
              <a:spcBef>
                <a:spcPts val="900"/>
              </a:spcBef>
              <a:buFont typeface="Arial,Sans-Serif"/>
              <a:buChar char="•"/>
            </a:pPr>
            <a:r>
              <a:rPr lang="en-US"/>
              <a:t>Person-first language</a:t>
            </a:r>
            <a:br>
              <a:rPr lang="en-US">
                <a:cs typeface="+mn-lt"/>
              </a:rPr>
            </a:br>
            <a:r>
              <a:rPr lang="en-US"/>
              <a:t>o Make sure to put the person first, not the disability</a:t>
            </a:r>
            <a:br>
              <a:rPr lang="en-US">
                <a:cs typeface="+mn-lt"/>
              </a:rPr>
            </a:br>
            <a:r>
              <a:rPr lang="en-US"/>
              <a:t>o Say “the PERSON/CHILD with a disability” not “disabled child”</a:t>
            </a:r>
            <a:endParaRPr lang="en-US">
              <a:cs typeface="Calibri" panose="020F0502020204030204"/>
            </a:endParaRPr>
          </a:p>
          <a:p>
            <a:pPr marL="285750" indent="-285750">
              <a:spcBef>
                <a:spcPts val="900"/>
              </a:spcBef>
              <a:buFont typeface="Arial,Sans-Serif"/>
              <a:buChar char="•"/>
            </a:pPr>
            <a:r>
              <a:rPr lang="en-US"/>
              <a:t> Avoid using labels</a:t>
            </a:r>
            <a:br>
              <a:rPr lang="en-US">
                <a:cs typeface="+mn-lt"/>
              </a:rPr>
            </a:br>
            <a:r>
              <a:rPr lang="en-US"/>
              <a:t>o Labels are debilitating</a:t>
            </a:r>
          </a:p>
          <a:p>
            <a:pPr>
              <a:spcBef>
                <a:spcPts val="900"/>
              </a:spcBef>
            </a:pPr>
            <a:r>
              <a:rPr lang="en-US"/>
              <a:t>o Labels make people more aware of the difference </a:t>
            </a:r>
          </a:p>
          <a:p>
            <a:pPr>
              <a:spcBef>
                <a:spcPts val="900"/>
              </a:spcBef>
            </a:pPr>
            <a:r>
              <a:rPr lang="en-US"/>
              <a:t> Positively acknowledge differences</a:t>
            </a:r>
          </a:p>
          <a:p>
            <a:pPr>
              <a:spcBef>
                <a:spcPts val="900"/>
              </a:spcBef>
            </a:pPr>
            <a:r>
              <a:rPr lang="en-US"/>
              <a:t>o Find ways to celebrate/include differences when appropriate and possible</a:t>
            </a: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r>
              <a:rPr lang="en-US" b="1">
                <a:cs typeface="Calibri"/>
              </a:rPr>
              <a:t>Group Share:</a:t>
            </a:r>
            <a:r>
              <a:rPr lang="en-US">
                <a:cs typeface="Calibri"/>
              </a:rPr>
              <a:t> Have a few students identify an appropriate/inappropriate term that surprised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62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 how did that make you feel or what you gained from that video?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9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KIARA</a:t>
            </a:r>
            <a:endParaRPr lang="en-US"/>
          </a:p>
          <a:p>
            <a:endParaRPr lang="en-US"/>
          </a:p>
          <a:p>
            <a:r>
              <a:rPr lang="en-US"/>
              <a:t>Surveys Ex: If you know that some attendees have Allergies, you can prepare alternative meals </a:t>
            </a:r>
            <a:endParaRPr lang="en-US">
              <a:cs typeface="Calibri"/>
            </a:endParaRPr>
          </a:p>
          <a:p>
            <a:pPr>
              <a:spcBef>
                <a:spcPts val="900"/>
              </a:spcBef>
            </a:pPr>
            <a:r>
              <a:rPr lang="en-US">
                <a:cs typeface="Calibri"/>
              </a:rPr>
              <a:t>                    Possible questions: </a:t>
            </a:r>
            <a:r>
              <a:rPr lang="en-US"/>
              <a:t>Do you have any dietary restrictions? Do you need any special accommodations?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Ground rules Ex: If you're doing an icebreaker, set </a:t>
            </a:r>
            <a:r>
              <a:rPr lang="en-US" err="1">
                <a:cs typeface="Calibri"/>
              </a:rPr>
              <a:t>groundrules</a:t>
            </a:r>
            <a:r>
              <a:rPr lang="en-US">
                <a:cs typeface="Calibri"/>
              </a:rPr>
              <a:t> to address the whole group, not specially</a:t>
            </a:r>
            <a:endParaRPr lang="en-US"/>
          </a:p>
          <a:p>
            <a:r>
              <a:rPr lang="en-US">
                <a:cs typeface="Calibri"/>
              </a:rPr>
              <a:t>Dividing groups good Ex: types of shoes, birthdays, coffee vs tea, favorite fruits, wearing </a:t>
            </a:r>
            <a:r>
              <a:rPr lang="en-US" err="1">
                <a:cs typeface="Calibri"/>
              </a:rPr>
              <a:t>jewlery</a:t>
            </a:r>
            <a:r>
              <a:rPr lang="en-US">
                <a:cs typeface="Calibri"/>
              </a:rPr>
              <a:t> or not</a:t>
            </a:r>
          </a:p>
          <a:p>
            <a:r>
              <a:rPr lang="en-US">
                <a:cs typeface="Calibri"/>
              </a:rPr>
              <a:t>DRC- disability resource center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3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KAIRA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actual standards are very specific and complicated, if you need them you can find them online or ask us for them separately.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89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stairs make it unable to access</a:t>
            </a:r>
          </a:p>
          <a:p>
            <a:r>
              <a:rPr lang="en-US">
                <a:cs typeface="Calibri"/>
              </a:rPr>
              <a:t>- door makes it difficult to get inside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hall looks narrow, especially for someone in a wheelchair to turn around</a:t>
            </a:r>
          </a:p>
          <a:p>
            <a:r>
              <a:rPr lang="en-US">
                <a:cs typeface="Calibri"/>
              </a:rPr>
              <a:t>- make sure the rugs are down </a:t>
            </a:r>
          </a:p>
          <a:p>
            <a:r>
              <a:rPr lang="en-US">
                <a:cs typeface="Calibri"/>
              </a:rPr>
              <a:t>- Don't have things strewn around the floor.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lightswitch</a:t>
            </a:r>
            <a:r>
              <a:rPr lang="en-US">
                <a:cs typeface="Calibri"/>
              </a:rPr>
              <a:t> are good because at appropriate level.</a:t>
            </a:r>
          </a:p>
          <a:p>
            <a:r>
              <a:rPr lang="en-US">
                <a:cs typeface="Calibri"/>
              </a:rPr>
              <a:t>- is coat hanger low enough for someone in wheelchair to access.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0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stone path</a:t>
            </a:r>
          </a:p>
          <a:p>
            <a:r>
              <a:rPr lang="en-US">
                <a:cs typeface="Calibri"/>
              </a:rPr>
              <a:t>- outdoor seating- tables are very close to one another </a:t>
            </a:r>
          </a:p>
          <a:p>
            <a:r>
              <a:rPr lang="en-US">
                <a:cs typeface="Calibri"/>
              </a:rPr>
              <a:t>- if there are stairs, there should also be a ramp.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9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https://create.kahoot.it/details/78324a8f-2567-4ed8-8c01-b61f3e89b541</a:t>
            </a:r>
            <a:endParaRPr lang="en-US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>
                <a:cs typeface="Calibri" panose="020F0502020204030204"/>
              </a:rPr>
              <a:t>NEW LINK BELOW </a:t>
            </a:r>
            <a:endParaRPr lang="en-US" dirty="0"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https://create.kahoot.it/share/leadership-in-diverse-groups/78324a8f-2567-4ed8-8c01-b61f3e89b541</a:t>
            </a:r>
            <a:endParaRPr lang="en-US" dirty="0">
              <a:cs typeface="Calibri"/>
              <a:hlinkClick r:id="" action="ppaction://noaction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72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- make sure the videos are working, cut them to be only the parts we want</a:t>
            </a:r>
          </a:p>
          <a:p>
            <a:r>
              <a:rPr lang="en-US" dirty="0">
                <a:cs typeface="Calibri"/>
              </a:rPr>
              <a:t>- prepare the slides we are presenting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4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 </a:t>
            </a:r>
            <a:endParaRPr lang="en-US"/>
          </a:p>
          <a:p>
            <a:endParaRPr lang="en-US"/>
          </a:p>
          <a:p>
            <a:r>
              <a:rPr lang="en-US"/>
              <a:t>Our workshop today focuses on topics that are more sensitive, be respectful and mindful of what you are saying. 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Also before we get started, please have a piece of paper and pencil available to participate in our icebreaker.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7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4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HAILEY / Music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 am a college student, but I don't spend all my time partying.</a:t>
            </a:r>
          </a:p>
          <a:p>
            <a:r>
              <a:rPr lang="en-US">
                <a:cs typeface="Calibri"/>
              </a:rPr>
              <a:t>I am Asian, but I am not good at math.</a:t>
            </a:r>
          </a:p>
          <a:p>
            <a:r>
              <a:rPr lang="en-US">
                <a:cs typeface="Calibri"/>
              </a:rPr>
              <a:t>I am Mexican, but I do not like spicy food.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You will have 2 minutes to come up with as many ideas that apply to yourself as you can, and then we will have a few people share out with the group if they're comfortable (3 people).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Have at least three people share.</a:t>
            </a:r>
          </a:p>
          <a:p>
            <a:r>
              <a:rPr lang="en-US">
                <a:cs typeface="Calibri"/>
              </a:rPr>
              <a:t>We all have stereotypes that relate to our identifiers or characteristics but not all stereotypes are accurate.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87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KIARA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Out of five fingers, with 5 being most confident and 1 not knowing anything at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3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KIARA (whole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/>
              <a:t>Suggestion #1 for working with people with autism: </a:t>
            </a:r>
          </a:p>
          <a:p>
            <a:pPr lvl="1">
              <a:spcBef>
                <a:spcPts val="500"/>
              </a:spcBef>
              <a:buFont typeface="Arial"/>
              <a:buChar char="•"/>
            </a:pPr>
            <a:r>
              <a:rPr lang="en-US"/>
              <a:t>Transitioning from activity to activity can be difficult; allow for a tour of the facility in which program takes place. Allow participant to sit and watch activity before participating. </a:t>
            </a:r>
            <a:endParaRPr lang="en-US">
              <a:cs typeface="Calibri"/>
            </a:endParaRP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/>
              <a:t>Suggestion #2 for working with people with autism: </a:t>
            </a:r>
            <a:endParaRPr lang="en-US">
              <a:cs typeface="Calibri"/>
            </a:endParaRPr>
          </a:p>
          <a:p>
            <a:pPr lvl="1">
              <a:spcBef>
                <a:spcPts val="500"/>
              </a:spcBef>
              <a:buFont typeface="Arial"/>
              <a:buChar char="•"/>
            </a:pPr>
            <a:r>
              <a:rPr lang="en-US"/>
              <a:t>Talk with a parent/guardian to find out what motivates the participant. Include these reinforcers in program and activities. </a:t>
            </a:r>
          </a:p>
          <a:p>
            <a:pPr lvl="1">
              <a:spcBef>
                <a:spcPts val="500"/>
              </a:spcBef>
              <a:buFont typeface="Arial"/>
              <a:buChar char="•"/>
            </a:pPr>
            <a:endParaRPr lang="en-US"/>
          </a:p>
          <a:p>
            <a:pPr lvl="1">
              <a:spcBef>
                <a:spcPts val="500"/>
              </a:spcBef>
              <a:buFont typeface="Arial"/>
              <a:buChar char="•"/>
            </a:pPr>
            <a:r>
              <a:rPr lang="en-US"/>
              <a:t>The </a:t>
            </a:r>
            <a:r>
              <a:rPr lang="en-US" b="1"/>
              <a:t>puzzle</a:t>
            </a:r>
            <a:r>
              <a:rPr lang="en-US"/>
              <a:t> ribbon was adopted in 1999 as the universal sign of </a:t>
            </a:r>
            <a:r>
              <a:rPr lang="en-US" b="1"/>
              <a:t>autism</a:t>
            </a:r>
            <a:r>
              <a:rPr lang="en-US"/>
              <a:t> awareness. ... The </a:t>
            </a:r>
            <a:r>
              <a:rPr lang="en-US" b="1"/>
              <a:t>Autism</a:t>
            </a:r>
            <a:r>
              <a:rPr lang="en-US"/>
              <a:t> Awareness Ribbon — The </a:t>
            </a:r>
            <a:r>
              <a:rPr lang="en-US" b="1"/>
              <a:t>puzzle</a:t>
            </a:r>
            <a:r>
              <a:rPr lang="en-US"/>
              <a:t> pattern reflects the complexity of the </a:t>
            </a:r>
            <a:r>
              <a:rPr lang="en-US" b="1"/>
              <a:t>autism</a:t>
            </a:r>
            <a:r>
              <a:rPr lang="en-US"/>
              <a:t> spectrum. The different colors and shapes represent the diversity of the people and families living with the condition.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https://youtu.be/DAPkOxRnh4c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About 2 to 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408F8-379F-4C54-AF13-EC7F4ABEEBD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11/19/2021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0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7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5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32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8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11/19/2021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338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41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1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DPdRYF7hTQ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mFiBxkeCQQ?feature=oembed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0Ejh_hb15Fc?feature=oembed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hyperlink" Target="https://www.upworthy.com/watch-an-entire-team-of-teenage-football-players-do-something-very-unexpect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sjc.edu/asc/documents/ADA_Requirements_for_Classroom_Seating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7508B-91AB-7E47-83F2-19C636607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205" y="1887795"/>
            <a:ext cx="9673306" cy="2733106"/>
          </a:xfrm>
        </p:spPr>
        <p:txBody>
          <a:bodyPr anchor="ctr">
            <a:normAutofit/>
          </a:bodyPr>
          <a:lstStyle/>
          <a:p>
            <a:r>
              <a:rPr lang="en-US" sz="6700">
                <a:latin typeface="Berlin Sans FB Demi"/>
                <a:ea typeface="STCaiyun"/>
              </a:rPr>
              <a:t>Lilo &amp; Stitch: Leadership in Diverse Groups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B67CE-2045-844C-9B3B-81AAFDE19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204" y="4718994"/>
            <a:ext cx="9673306" cy="913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/>
              <a:t>Presented By: Kiara Benavides &amp; Hailey Baldwin </a:t>
            </a:r>
          </a:p>
          <a:p>
            <a:pPr>
              <a:spcAft>
                <a:spcPts val="600"/>
              </a:spcAft>
            </a:pPr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04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34F06-FDDF-43CB-99F1-1BC82AED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Autism Spectrum* Disorder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C79CC-B378-45EF-90E7-FE1C1457B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261844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/>
              <a:t> Developmental disability- impacts normal development of the brain </a:t>
            </a:r>
          </a:p>
          <a:p>
            <a:r>
              <a:rPr lang="en-US" sz="2200">
                <a:ea typeface="+mn-lt"/>
                <a:cs typeface="+mn-lt"/>
              </a:rPr>
              <a:t> Impacts social interaction/communication skills</a:t>
            </a:r>
            <a:endParaRPr lang="en-US" sz="2200"/>
          </a:p>
          <a:p>
            <a:pPr lvl="1"/>
            <a:r>
              <a:rPr lang="en-US" sz="2200">
                <a:ea typeface="+mn-lt"/>
                <a:cs typeface="+mn-lt"/>
              </a:rPr>
              <a:t> </a:t>
            </a:r>
            <a:r>
              <a:rPr lang="en-US" sz="1900">
                <a:ea typeface="+mn-lt"/>
                <a:cs typeface="+mn-lt"/>
              </a:rPr>
              <a:t>Difficulty relating to others, engaging with friends, or may be overwhelmed by new experiences. </a:t>
            </a:r>
          </a:p>
          <a:p>
            <a:pPr lvl="1"/>
            <a:r>
              <a:rPr lang="en-US" sz="1900">
                <a:ea typeface="+mn-lt"/>
                <a:cs typeface="+mn-lt"/>
              </a:rPr>
              <a:t> However, they do have a desire to interact with others. </a:t>
            </a:r>
            <a:endParaRPr lang="en-US" sz="1900"/>
          </a:p>
          <a:p>
            <a:r>
              <a:rPr lang="en-US" sz="2200">
                <a:ea typeface="+mn-lt"/>
                <a:cs typeface="+mn-lt"/>
              </a:rPr>
              <a:t> Uneven intellectual development</a:t>
            </a:r>
            <a:endParaRPr lang="en-US" sz="2200"/>
          </a:p>
          <a:p>
            <a:pPr lvl="1"/>
            <a:r>
              <a:rPr lang="en-US" sz="2200">
                <a:ea typeface="+mn-lt"/>
                <a:cs typeface="+mn-lt"/>
              </a:rPr>
              <a:t> </a:t>
            </a:r>
            <a:r>
              <a:rPr lang="en-US" sz="1900">
                <a:ea typeface="+mn-lt"/>
                <a:cs typeface="+mn-lt"/>
              </a:rPr>
              <a:t>Areas of intellectual ability may be super strong (genius even). </a:t>
            </a:r>
          </a:p>
          <a:p>
            <a:pPr lvl="1"/>
            <a:r>
              <a:rPr lang="en-US" sz="1900">
                <a:ea typeface="+mn-lt"/>
                <a:cs typeface="+mn-lt"/>
              </a:rPr>
              <a:t> Other areas such as cognitive functional and language abilities may be weak. </a:t>
            </a:r>
            <a:endParaRPr lang="en-US" sz="1900"/>
          </a:p>
          <a:p>
            <a:pPr marL="274320" lvl="1" indent="0">
              <a:buNone/>
            </a:pPr>
            <a:endParaRPr lang="en-US" sz="1900">
              <a:ea typeface="+mn-lt"/>
              <a:cs typeface="+mn-lt"/>
            </a:endParaRPr>
          </a:p>
          <a:p>
            <a:pPr lvl="1"/>
            <a:endParaRPr lang="en-US" sz="1900"/>
          </a:p>
          <a:p>
            <a:pPr marL="0" indent="0">
              <a:buNone/>
            </a:pPr>
            <a:endParaRPr lang="en-US" sz="1900"/>
          </a:p>
          <a:p>
            <a:endParaRPr lang="en-US" sz="1900"/>
          </a:p>
          <a:p>
            <a:endParaRPr lang="en-US"/>
          </a:p>
          <a:p>
            <a:endParaRPr lang="en-US"/>
          </a:p>
        </p:txBody>
      </p:sp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D5D2A27-8D27-4B88-B297-39CF3BDD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156" y="2568628"/>
            <a:ext cx="3019646" cy="30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0C23B1-7427-4DF4-BFF1-60CD7E93B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61BBDB6B-DFB2-4C97-8661-B4C25CE6D2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52809" y="143531"/>
            <a:ext cx="11176000" cy="66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grass, table, bird, sitting&#10;&#10;Description generated with very high confidence">
            <a:extLst>
              <a:ext uri="{FF2B5EF4-FFF2-40B4-BE49-F238E27FC236}">
                <a16:creationId xmlns:a16="http://schemas.microsoft.com/office/drawing/2014/main" id="{CB37268B-C049-430A-86DB-17913AAF5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r="35386" b="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5E0E7-9429-4C63-8365-D7BDDF8B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274731"/>
            <a:ext cx="6281928" cy="1744183"/>
          </a:xfrm>
        </p:spPr>
        <p:txBody>
          <a:bodyPr>
            <a:normAutofit/>
          </a:bodyPr>
          <a:lstStyle/>
          <a:p>
            <a:r>
              <a:rPr lang="en-US"/>
              <a:t>Anxiety Disorder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7A67-4611-4971-808C-25EC9F24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611446"/>
            <a:ext cx="6544686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ea typeface="+mn-lt"/>
                <a:cs typeface="+mn-lt"/>
              </a:rPr>
              <a:t>Real, serious medical conditions.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They are the most common &amp; pervasive mental disorders in the U.S.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sz="1600">
                <a:ea typeface="+mn-lt"/>
                <a:cs typeface="+mn-lt"/>
              </a:rPr>
              <a:t>"anxiety disorder"= specific </a:t>
            </a:r>
            <a:r>
              <a:rPr lang="en-US" sz="1600" u="sng">
                <a:ea typeface="+mn-lt"/>
                <a:cs typeface="+mn-lt"/>
              </a:rPr>
              <a:t>psychiatric</a:t>
            </a:r>
            <a:r>
              <a:rPr lang="en-US" sz="1600">
                <a:ea typeface="+mn-lt"/>
                <a:cs typeface="+mn-lt"/>
              </a:rPr>
              <a:t> disorders that involve extreme fear or worry</a:t>
            </a:r>
          </a:p>
          <a:p>
            <a:pPr>
              <a:lnSpc>
                <a:spcPct val="90000"/>
              </a:lnSpc>
            </a:pPr>
            <a:r>
              <a:rPr lang="en-US" sz="1600"/>
              <a:t>Signs and Symptoms: 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Feeling nervous, irritable or on edge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Having a sense of impending danger, panic or doom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Having an increased heart rate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Breathing rapidly (hyperventilation), sweating, and/or trembling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Feeling weak or tired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Difficulty concentrating </a:t>
            </a:r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Having trouble sleeping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Experiencing gastrointestinal (GI) problems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sz="1600"/>
              <a:t>Treatment: Therapy - local support groups. </a:t>
            </a:r>
          </a:p>
          <a:p>
            <a:pPr>
              <a:lnSpc>
                <a:spcPct val="9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11003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6B759-700A-4246-9ECF-56B7F129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05" y="1887795"/>
            <a:ext cx="9673306" cy="2733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Berlin Sans FB"/>
              </a:rPr>
              <a:t>Physical Disabilities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52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9492-0297-4FB7-98D6-CFA2E807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597" y="134593"/>
            <a:ext cx="6281928" cy="1744183"/>
          </a:xfrm>
        </p:spPr>
        <p:txBody>
          <a:bodyPr>
            <a:normAutofit/>
          </a:bodyPr>
          <a:lstStyle/>
          <a:p>
            <a:r>
              <a:rPr lang="en-US"/>
              <a:t>Visual Impairments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5896-646D-46B6-B74D-D6613CE0B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666918"/>
            <a:ext cx="6281928" cy="50454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ea typeface="+mn-lt"/>
                <a:cs typeface="+mn-lt"/>
              </a:rPr>
              <a:t> A decrease in the ability to see to a certain degree that causes problems not fixable by usual means, such as glasses.</a:t>
            </a:r>
          </a:p>
          <a:p>
            <a:pPr>
              <a:lnSpc>
                <a:spcPct val="90000"/>
              </a:lnSpc>
            </a:pPr>
            <a:r>
              <a:rPr lang="en-US" sz="2200">
                <a:ea typeface="+mn-lt"/>
                <a:cs typeface="+mn-lt"/>
              </a:rPr>
              <a:t> In the US, 4 terms describe different levels of vision impairment and blindness:</a:t>
            </a:r>
          </a:p>
          <a:p>
            <a:pPr marL="617220" lvl="1" indent="-342900">
              <a:lnSpc>
                <a:spcPct val="90000"/>
              </a:lnSpc>
              <a:buAutoNum type="arabicPeriod"/>
            </a:pPr>
            <a:r>
              <a:rPr lang="en-US" sz="1900">
                <a:ea typeface="+mn-lt"/>
                <a:cs typeface="+mn-lt"/>
              </a:rPr>
              <a:t>Partially sighted= person has partial vision, either in one or both eyes.</a:t>
            </a:r>
          </a:p>
          <a:p>
            <a:pPr marL="617220" lvl="1" indent="-342900">
              <a:lnSpc>
                <a:spcPct val="90000"/>
              </a:lnSpc>
              <a:buAutoNum type="arabicPeriod"/>
            </a:pPr>
            <a:r>
              <a:rPr lang="en-US" sz="1900">
                <a:ea typeface="+mn-lt"/>
                <a:cs typeface="+mn-lt"/>
              </a:rPr>
              <a:t>Low vision= severe visual impairment in which visual acuity is 20/70 or poorer in the better-seeing eye and cannot improve with glasses or contacts (examples on right). </a:t>
            </a:r>
          </a:p>
          <a:p>
            <a:pPr marL="617220" lvl="1" indent="-342900">
              <a:lnSpc>
                <a:spcPct val="90000"/>
              </a:lnSpc>
              <a:buAutoNum type="arabicPeriod"/>
            </a:pPr>
            <a:r>
              <a:rPr lang="en-US" sz="1900">
                <a:ea typeface="+mn-lt"/>
                <a:cs typeface="+mn-lt"/>
              </a:rPr>
              <a:t>Legally blind= a person has a corrected vision of 20/200 in their best-seeing eye.</a:t>
            </a:r>
            <a:r>
              <a:rPr lang="en-US" sz="1900" i="1">
                <a:ea typeface="+mn-lt"/>
                <a:cs typeface="+mn-lt"/>
              </a:rPr>
              <a:t> </a:t>
            </a:r>
          </a:p>
          <a:p>
            <a:pPr marL="617220" lvl="1" indent="-342900">
              <a:lnSpc>
                <a:spcPct val="90000"/>
              </a:lnSpc>
              <a:buAutoNum type="arabicPeriod"/>
            </a:pPr>
            <a:r>
              <a:rPr lang="en-US" sz="1900">
                <a:ea typeface="+mn-lt"/>
                <a:cs typeface="+mn-lt"/>
              </a:rPr>
              <a:t>Totally blind= complete loss of sight.</a:t>
            </a:r>
            <a:br>
              <a:rPr lang="en-US" sz="1900"/>
            </a:br>
            <a:endParaRPr lang="en-US" sz="900"/>
          </a:p>
          <a:p>
            <a:pPr marL="228600" indent="-228600">
              <a:lnSpc>
                <a:spcPct val="90000"/>
              </a:lnSpc>
              <a:buAutoNum type="arabicPeriod"/>
            </a:pPr>
            <a:endParaRPr lang="en-US" sz="1100"/>
          </a:p>
        </p:txBody>
      </p:sp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A589D521-9A07-446A-A094-8A49555D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900" y="764152"/>
            <a:ext cx="3318953" cy="2655162"/>
          </a:xfrm>
          <a:prstGeom prst="rect">
            <a:avLst/>
          </a:prstGeom>
        </p:spPr>
      </p:pic>
      <p:pic>
        <p:nvPicPr>
          <p:cNvPr id="4" name="Picture 4" descr="A picture containing computer&#10;&#10;Description generated with very high confidence">
            <a:extLst>
              <a:ext uri="{FF2B5EF4-FFF2-40B4-BE49-F238E27FC236}">
                <a16:creationId xmlns:a16="http://schemas.microsoft.com/office/drawing/2014/main" id="{B2B9801F-22A9-402D-B5CE-3B3E2675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170" y="3705255"/>
            <a:ext cx="3321198" cy="2656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019454-783D-472A-A524-8C81A6F7AE5A}"/>
              </a:ext>
            </a:extLst>
          </p:cNvPr>
          <p:cNvSpPr txBox="1"/>
          <p:nvPr/>
        </p:nvSpPr>
        <p:spPr>
          <a:xfrm>
            <a:off x="8672407" y="3024293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ea typeface="+mn-lt"/>
                <a:cs typeface="+mn-lt"/>
              </a:rPr>
              <a:t>Diabetic retinopathy can cause blurred or patchy vision</a:t>
            </a:r>
            <a:endParaRPr lang="en-US" sz="1100"/>
          </a:p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92E2C-E0B1-47DB-9502-E813569025F8}"/>
              </a:ext>
            </a:extLst>
          </p:cNvPr>
          <p:cNvSpPr txBox="1"/>
          <p:nvPr/>
        </p:nvSpPr>
        <p:spPr>
          <a:xfrm>
            <a:off x="8322522" y="5944236"/>
            <a:ext cx="309703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>
                <a:ea typeface="+mn-lt"/>
                <a:cs typeface="+mn-lt"/>
              </a:rPr>
              <a:t>Glaucoma can result in tunnel vision, where all side vision is lost, and only central vision remain.</a:t>
            </a:r>
            <a:endParaRPr lang="en-US" b="1"/>
          </a:p>
          <a:p>
            <a:pPr algn="l"/>
            <a:endParaRPr lang="en-US"/>
          </a:p>
        </p:txBody>
      </p:sp>
      <p:pic>
        <p:nvPicPr>
          <p:cNvPr id="5" name="Picture 6" descr="A picture containing skiing, man, red, water&#10;&#10;Description generated with very high confidence">
            <a:extLst>
              <a:ext uri="{FF2B5EF4-FFF2-40B4-BE49-F238E27FC236}">
                <a16:creationId xmlns:a16="http://schemas.microsoft.com/office/drawing/2014/main" id="{FB8305FB-8740-45E9-86DC-91FBE8295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130" y="865718"/>
            <a:ext cx="1308524" cy="21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2CDAD17-D3BC-450C-B73D-DACE8795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17DCF-5558-46CD-B9CB-B1E745A6C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794CB5-61AF-4CF1-8BE2-E7EEB69F1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96453A-09C8-4335-9D3C-B99FAC9F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80D84-B0C8-4553-965C-2D880D10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4644082"/>
            <a:ext cx="9732773" cy="951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/>
              <a:t>Guide Dogs for the Blind</a:t>
            </a:r>
          </a:p>
        </p:txBody>
      </p:sp>
      <p:sp>
        <p:nvSpPr>
          <p:cNvPr id="36" name="Round Single Corner Rectangle 15">
            <a:extLst>
              <a:ext uri="{FF2B5EF4-FFF2-40B4-BE49-F238E27FC236}">
                <a16:creationId xmlns:a16="http://schemas.microsoft.com/office/drawing/2014/main" id="{8BD9652E-A54E-4840-997E-7009D754C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 Single Corner Rectangle 27">
            <a:extLst>
              <a:ext uri="{FF2B5EF4-FFF2-40B4-BE49-F238E27FC236}">
                <a16:creationId xmlns:a16="http://schemas.microsoft.com/office/drawing/2014/main" id="{B56AC20B-A3B1-4105-A699-D9802D20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65E6391-06B3-9D47-B098-9C124ACCD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05" y="1064788"/>
            <a:ext cx="3297702" cy="2201215"/>
          </a:xfrm>
          <a:prstGeom prst="rect">
            <a:avLst/>
          </a:prstGeom>
        </p:spPr>
      </p:pic>
      <p:sp>
        <p:nvSpPr>
          <p:cNvPr id="40" name="Round Single Corner Rectangle 30">
            <a:extLst>
              <a:ext uri="{FF2B5EF4-FFF2-40B4-BE49-F238E27FC236}">
                <a16:creationId xmlns:a16="http://schemas.microsoft.com/office/drawing/2014/main" id="{DDBE4B1E-E819-4CA0-BAB3-8B100D8D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7E602A1-6761-5D4D-B3AB-2548F452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r="22253"/>
          <a:stretch/>
        </p:blipFill>
        <p:spPr>
          <a:xfrm>
            <a:off x="8635586" y="751929"/>
            <a:ext cx="2194293" cy="279996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4A26674-03A0-4229-8F1A-0D8B00838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ED3149E-57D5-4D11-8115-8EB25BCCF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8B64ECB-E742-47C6-9FAE-599DEDB7E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6BFBB21-8CA8-4010-8FFE-39BBAD5B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3D17AFC5-9348-2D48-8810-6E8561E6F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61" y="738445"/>
            <a:ext cx="2579577" cy="282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0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E8C3-43EA-4D79-B6DD-63D4A0C0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58" y="532527"/>
            <a:ext cx="10058400" cy="1371600"/>
          </a:xfrm>
        </p:spPr>
        <p:txBody>
          <a:bodyPr/>
          <a:lstStyle/>
          <a:p>
            <a:r>
              <a:rPr lang="en-US"/>
              <a:t>Hearing Impairments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6236-DFF8-4B0B-B5D2-F75D7EA1D431}"/>
              </a:ext>
            </a:extLst>
          </p:cNvPr>
          <p:cNvSpPr txBox="1"/>
          <p:nvPr/>
        </p:nvSpPr>
        <p:spPr>
          <a:xfrm>
            <a:off x="660401" y="1713442"/>
            <a:ext cx="880744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>
                <a:ea typeface="+mn-lt"/>
                <a:cs typeface="+mn-lt"/>
              </a:rPr>
              <a:t>Hearing impairment, deafness, or hearing loss refers to the total or partial inability to hear sounds.</a:t>
            </a:r>
            <a:endParaRPr lang="en-US" sz="2200"/>
          </a:p>
          <a:p>
            <a:pPr marL="742950" lvl="1" indent="-285750">
              <a:buFont typeface="Arial"/>
              <a:buChar char="•"/>
            </a:pPr>
            <a:r>
              <a:rPr lang="en-US" sz="1900">
                <a:ea typeface="+mn-lt"/>
                <a:cs typeface="+mn-lt"/>
              </a:rPr>
              <a:t>Mild: problems understanding speech, especially if there is a lot of noise around.</a:t>
            </a:r>
          </a:p>
          <a:p>
            <a:pPr marL="742950" lvl="1" indent="-285750">
              <a:buFont typeface="Arial"/>
              <a:buChar char="•"/>
            </a:pPr>
            <a:r>
              <a:rPr lang="en-US" sz="1900">
                <a:ea typeface="+mn-lt"/>
                <a:cs typeface="+mn-lt"/>
              </a:rPr>
              <a:t>Moderate: may need a hearing aid.</a:t>
            </a:r>
          </a:p>
          <a:p>
            <a:pPr marL="742950" lvl="1" indent="-285750">
              <a:buFont typeface="Arial"/>
              <a:buChar char="•"/>
            </a:pPr>
            <a:r>
              <a:rPr lang="en-US" sz="1900">
                <a:ea typeface="+mn-lt"/>
                <a:cs typeface="+mn-lt"/>
              </a:rPr>
              <a:t>Severely deaf: rely on lip-reading to communicate with others.</a:t>
            </a:r>
          </a:p>
          <a:p>
            <a:pPr marL="742950" lvl="1" indent="-285750">
              <a:buFont typeface="Arial"/>
              <a:buChar char="•"/>
            </a:pPr>
            <a:r>
              <a:rPr lang="en-US" sz="1900">
                <a:ea typeface="+mn-lt"/>
                <a:cs typeface="+mn-lt"/>
              </a:rPr>
              <a:t>Profoundly deaf: can hear nothing at all and can find themselves totally reliant on lip-reading or sign language.</a:t>
            </a:r>
            <a:endParaRPr lang="en-US" sz="2200">
              <a:ea typeface="+mn-lt"/>
              <a:cs typeface="+mn-lt"/>
            </a:endParaRPr>
          </a:p>
          <a:p>
            <a:pPr lvl="1"/>
            <a:endParaRPr lang="en-US" sz="2200">
              <a:ea typeface="+mn-lt"/>
              <a:cs typeface="+mn-lt"/>
            </a:endParaRPr>
          </a:p>
          <a:p>
            <a:endParaRPr lang="en-US" sz="2200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5C7FC-DF4A-43B1-BC9E-B4C4BAD2A530}"/>
              </a:ext>
            </a:extLst>
          </p:cNvPr>
          <p:cNvSpPr txBox="1"/>
          <p:nvPr/>
        </p:nvSpPr>
        <p:spPr>
          <a:xfrm>
            <a:off x="657225" y="4067174"/>
            <a:ext cx="1087754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>
                <a:latin typeface="Century Gothic"/>
                <a:ea typeface="Segoe UI"/>
                <a:cs typeface="Segoe UI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en-US" sz="2200">
                <a:latin typeface="Century Gothic"/>
                <a:ea typeface="Segoe UI"/>
                <a:cs typeface="Segoe UI"/>
              </a:rPr>
              <a:t>Hearing aids = wearable devices that assist hearing. </a:t>
            </a:r>
            <a:r>
              <a:rPr lang="en-US" sz="2200" b="1">
                <a:latin typeface="Century Gothic"/>
                <a:ea typeface="Segoe UI"/>
                <a:cs typeface="Segoe UI"/>
              </a:rPr>
              <a:t>Do not cure deafness</a:t>
            </a:r>
            <a:r>
              <a:rPr lang="en-US" sz="2200">
                <a:latin typeface="Century Gothic"/>
                <a:ea typeface="Segoe UI"/>
                <a:cs typeface="Segoe UI"/>
              </a:rPr>
              <a:t> but </a:t>
            </a:r>
            <a:r>
              <a:rPr lang="en-US" sz="2200" b="1">
                <a:latin typeface="Century Gothic"/>
                <a:ea typeface="Segoe UI"/>
                <a:cs typeface="Segoe UI"/>
              </a:rPr>
              <a:t>amplify the sound</a:t>
            </a:r>
            <a:r>
              <a:rPr lang="en-US" sz="2200">
                <a:latin typeface="Century Gothic"/>
                <a:ea typeface="Segoe UI"/>
                <a:cs typeface="Segoe UI"/>
              </a:rPr>
              <a:t> that enters the ear so that the listener can hear more clearly.​</a:t>
            </a:r>
          </a:p>
          <a:p>
            <a:pPr marL="342900" indent="-342900">
              <a:buFont typeface="Arial"/>
              <a:buChar char="•"/>
            </a:pPr>
            <a:r>
              <a:rPr lang="en-US" sz="2200">
                <a:latin typeface="Century Gothic"/>
                <a:ea typeface="Segoe UI"/>
                <a:cs typeface="Segoe UI"/>
              </a:rPr>
              <a:t>ASL (American Sign Language)- language that uses signs made with the hands, facial expressions, and body postures, but no sounds. </a:t>
            </a:r>
            <a:endParaRPr lang="en-US" sz="2200"/>
          </a:p>
        </p:txBody>
      </p:sp>
      <p:pic>
        <p:nvPicPr>
          <p:cNvPr id="4" name="Picture 5" descr="A close up of a hand&#10;&#10;Description generated with very high confidence">
            <a:extLst>
              <a:ext uri="{FF2B5EF4-FFF2-40B4-BE49-F238E27FC236}">
                <a16:creationId xmlns:a16="http://schemas.microsoft.com/office/drawing/2014/main" id="{53D01E4B-4519-4772-B3D2-31BBADDA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204" y="626640"/>
            <a:ext cx="2355012" cy="35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75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7F3E-9997-4640-8D1E-00D1194A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49235"/>
            <a:ext cx="10058400" cy="1371600"/>
          </a:xfrm>
        </p:spPr>
        <p:txBody>
          <a:bodyPr/>
          <a:lstStyle/>
          <a:p>
            <a:r>
              <a:rPr lang="en-US"/>
              <a:t>Learn How to Sign Your Name!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473F44-6489-EA44-9FEB-E3D0F2E3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39" y="1617739"/>
            <a:ext cx="6789624" cy="4745670"/>
          </a:xfrm>
          <a:prstGeom prst="rect">
            <a:avLst/>
          </a:prstGeom>
        </p:spPr>
      </p:pic>
      <p:pic>
        <p:nvPicPr>
          <p:cNvPr id="5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ABDD849-3DAB-4220-BB03-98632313F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90" y="2346435"/>
            <a:ext cx="3163613" cy="31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39886-C833-4003-9D0D-475CC28A2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659110"/>
            <a:ext cx="9732773" cy="1465112"/>
          </a:xfrm>
        </p:spPr>
        <p:txBody>
          <a:bodyPr>
            <a:normAutofit/>
          </a:bodyPr>
          <a:lstStyle/>
          <a:p>
            <a:r>
              <a:rPr lang="en-US" sz="5100"/>
              <a:t>First U.S. Signing STarbucks- Inclusivity &amp; Accessibility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FF00C-6EFF-400A-A825-19E2759BF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24222"/>
            <a:ext cx="9517450" cy="638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ea typeface="+mn-lt"/>
                <a:cs typeface="+mn-lt"/>
              </a:rPr>
              <a:t>https://www.sacbee.com/news/nation-world/national/article220514425.html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7" descr="Latte Cup">
            <a:extLst>
              <a:ext uri="{FF2B5EF4-FFF2-40B4-BE49-F238E27FC236}">
                <a16:creationId xmlns:a16="http://schemas.microsoft.com/office/drawing/2014/main" id="{B0F974DC-17EF-4636-BE54-6272EE735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7593" y="1355834"/>
            <a:ext cx="2070537" cy="20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0493F-56F5-4FD6-945D-CAC72D73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05" y="1887795"/>
            <a:ext cx="9673306" cy="2733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Berlin Sans FB"/>
              </a:rPr>
              <a:t>Mental &amp; Physical Disabilities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58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8684FB-5E09-4CEC-8C48-6E292473B0DF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{INSERT LILO &amp; STITCH VIDEO FOR INTRO} </a:t>
            </a: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0ED799E5-E0B4-4394-9EF1-CF053D1F6A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8194" y="331661"/>
            <a:ext cx="9635612" cy="62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49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AFCE55A4-B3F2-47FB-BEF8-D11F0661D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6" r="30975" b="-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FBD3A-A30D-46EB-AD19-92970F0AC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US"/>
              <a:t>Down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F09CF-6ACA-497B-8D6C-1E0083146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Chromosomes: small packages of "genes" in the body. 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Determine </a:t>
            </a:r>
            <a:r>
              <a:rPr lang="en-US" sz="1500">
                <a:ea typeface="+mn-lt"/>
                <a:cs typeface="+mn-lt"/>
              </a:rPr>
              <a:t>how a baby’s body forms during pregnancy and how the baby’s body functions as it grows in the womb and after birth.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Condition in which a person has an extra chromosome, called chromosome 21</a:t>
            </a:r>
          </a:p>
          <a:p>
            <a:pPr lvl="1"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This extra copy changes how the baby’s body and brain develop, which can cause both mental and physical challenges for the baby.</a:t>
            </a:r>
          </a:p>
          <a:p>
            <a:pPr lvl="1"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Occurs in about 1 in every 700 babies.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Most people with Down Syndrome have cognitive delays that are mild to moderate.</a:t>
            </a:r>
          </a:p>
          <a:p>
            <a:pPr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Individuals with Down syndrome are living longer than ever before.</a:t>
            </a:r>
          </a:p>
          <a:p>
            <a:pPr lvl="1">
              <a:lnSpc>
                <a:spcPct val="90000"/>
              </a:lnSpc>
            </a:pPr>
            <a:endParaRPr lang="en-US" sz="15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0987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101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103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01" name="Rectangle 105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03" name="Rectangle 107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5" name="Group 109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14">
            <a:extLst>
              <a:ext uri="{FF2B5EF4-FFF2-40B4-BE49-F238E27FC236}">
                <a16:creationId xmlns:a16="http://schemas.microsoft.com/office/drawing/2014/main" id="{5A589C64-6AD7-4D06-9683-BF404566E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person, building, baseball, outdoor&#10;&#10;Description generated with very high confidence">
            <a:extLst>
              <a:ext uri="{FF2B5EF4-FFF2-40B4-BE49-F238E27FC236}">
                <a16:creationId xmlns:a16="http://schemas.microsoft.com/office/drawing/2014/main" id="{4CE02A0A-BFE2-47BB-9263-7CCB0BD4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44" y="903465"/>
            <a:ext cx="3936322" cy="2227410"/>
          </a:xfrm>
          <a:prstGeom prst="rect">
            <a:avLst/>
          </a:prstGeom>
        </p:spPr>
      </p:pic>
      <p:pic>
        <p:nvPicPr>
          <p:cNvPr id="7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1F1D636-B3AB-44C0-A025-28BC194BE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672" y="905691"/>
            <a:ext cx="2962656" cy="2783875"/>
          </a:xfrm>
          <a:prstGeom prst="rect">
            <a:avLst/>
          </a:prstGeom>
        </p:spPr>
      </p:pic>
      <p:pic>
        <p:nvPicPr>
          <p:cNvPr id="7" name="Picture 7" descr="A picture containing person, outdoor, grass, sport&#10;&#10;Description generated with very high confidence">
            <a:extLst>
              <a:ext uri="{FF2B5EF4-FFF2-40B4-BE49-F238E27FC236}">
                <a16:creationId xmlns:a16="http://schemas.microsoft.com/office/drawing/2014/main" id="{78F04061-1000-46CA-BC6B-047F975F4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109" y="904536"/>
            <a:ext cx="3841072" cy="2278186"/>
          </a:xfrm>
          <a:prstGeom prst="rect">
            <a:avLst/>
          </a:prstGeom>
        </p:spPr>
      </p:pic>
      <p:sp useBgFill="1">
        <p:nvSpPr>
          <p:cNvPr id="109" name="Rectangle 116">
            <a:extLst>
              <a:ext uri="{FF2B5EF4-FFF2-40B4-BE49-F238E27FC236}">
                <a16:creationId xmlns:a16="http://schemas.microsoft.com/office/drawing/2014/main" id="{AD2ADE36-DD7F-4B93-B120-1AA64CEC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8">
            <a:extLst>
              <a:ext uri="{FF2B5EF4-FFF2-40B4-BE49-F238E27FC236}">
                <a16:creationId xmlns:a16="http://schemas.microsoft.com/office/drawing/2014/main" id="{AFA97630-3020-46D8-B066-A6D9F748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4212709"/>
            <a:ext cx="12192000" cy="264529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Rectangle 120">
            <a:extLst>
              <a:ext uri="{FF2B5EF4-FFF2-40B4-BE49-F238E27FC236}">
                <a16:creationId xmlns:a16="http://schemas.microsoft.com/office/drawing/2014/main" id="{7C46D1C2-F0BF-4CA8-88FD-9AA3BABE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484914"/>
            <a:ext cx="11281609" cy="1915888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8" name="Rectangle 122">
            <a:extLst>
              <a:ext uri="{FF2B5EF4-FFF2-40B4-BE49-F238E27FC236}">
                <a16:creationId xmlns:a16="http://schemas.microsoft.com/office/drawing/2014/main" id="{807178F0-425B-42D9-B1D2-965A0C39E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637314"/>
            <a:ext cx="10954512" cy="159872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193D4-A153-4903-8A28-CE703300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69" y="5041524"/>
            <a:ext cx="10603150" cy="8310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>
                <a:latin typeface="Berlin Sans FB"/>
              </a:rPr>
              <a:t>Special Olympics </a:t>
            </a:r>
          </a:p>
        </p:txBody>
      </p:sp>
    </p:spTree>
    <p:extLst>
      <p:ext uri="{BB962C8B-B14F-4D97-AF65-F5344CB8AC3E}">
        <p14:creationId xmlns:p14="http://schemas.microsoft.com/office/powerpoint/2010/main" val="2293824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2C24-F212-4398-B115-FE8743C1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Scavenger Hunt!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B74E0-009A-4A71-81ED-E9F73BB1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38537"/>
            <a:ext cx="5472023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0"/>
              <a:buChar char="•"/>
            </a:pPr>
            <a:r>
              <a:rPr lang="en-US" sz="2400"/>
              <a:t> We will give everyone an incorrect term for a disability on a notecard.</a:t>
            </a:r>
            <a:endParaRPr lang="en-US"/>
          </a:p>
          <a:p>
            <a:pPr>
              <a:buFont typeface="Arial" pitchFamily="18" charset="0"/>
              <a:buChar char="•"/>
            </a:pPr>
            <a:r>
              <a:rPr lang="en-US" sz="2400"/>
              <a:t> Posted and Hidden around the room are the matching, correct terms for that disability.</a:t>
            </a:r>
            <a:endParaRPr lang="en-US"/>
          </a:p>
          <a:p>
            <a:endParaRPr lang="en-US" sz="2400"/>
          </a:p>
          <a:p>
            <a:endParaRPr lang="en-US"/>
          </a:p>
          <a:p>
            <a:endParaRPr lang="en-US"/>
          </a:p>
        </p:txBody>
      </p:sp>
      <p:pic>
        <p:nvPicPr>
          <p:cNvPr id="4" name="Picture 4" descr="A picture containing cake, table, indoor, chocolate&#10;&#10;Description generated with very high confidence">
            <a:extLst>
              <a:ext uri="{FF2B5EF4-FFF2-40B4-BE49-F238E27FC236}">
                <a16:creationId xmlns:a16="http://schemas.microsoft.com/office/drawing/2014/main" id="{2513B10F-C175-490D-97A3-A025809E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50" y="1324320"/>
            <a:ext cx="4641011" cy="2738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AD5AC-EC0D-4C68-BF65-078FC419C6E4}"/>
              </a:ext>
            </a:extLst>
          </p:cNvPr>
          <p:cNvSpPr txBox="1"/>
          <p:nvPr/>
        </p:nvSpPr>
        <p:spPr>
          <a:xfrm>
            <a:off x="1062566" y="4258733"/>
            <a:ext cx="10140950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If you need help, ask us or those around you for advice.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We will have 3 minutes to complete this activity, then we will ask a few people if they want to share out their match.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Any questions?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31906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FE051AA-0631-4833-B52C-BE76B9D3A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2829316-8F5B-4EA1-9581-1F1152944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BF4E9-7B2C-43BC-B625-AD6026381BED}"/>
              </a:ext>
            </a:extLst>
          </p:cNvPr>
          <p:cNvSpPr txBox="1"/>
          <p:nvPr/>
        </p:nvSpPr>
        <p:spPr>
          <a:xfrm>
            <a:off x="5353249" y="1348844"/>
            <a:ext cx="5716338" cy="3042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Disability Terminology Chart 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D11D7A6-5D57-426A-A17A-1FD70DF6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6B486D1-EF0A-4077-9343-C9DB94C0F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5646751-9C0C-4565-B6A3-3B1C50E6A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DBA2A92-1748-4444-9DE9-95CEFF28F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6E62A5B-DE10-4F2C-8B66-416979EA0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8" r="506" b="2"/>
          <a:stretch/>
        </p:blipFill>
        <p:spPr>
          <a:xfrm>
            <a:off x="1241170" y="1523078"/>
            <a:ext cx="3752067" cy="3829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14093-E88A-4CE1-B01F-2BD02A0274EE}"/>
              </a:ext>
            </a:extLst>
          </p:cNvPr>
          <p:cNvSpPr txBox="1"/>
          <p:nvPr/>
        </p:nvSpPr>
        <p:spPr>
          <a:xfrm>
            <a:off x="4502150" y="6286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231D9B-93DC-4C23-A9A2-FEB9F78F9802}"/>
              </a:ext>
            </a:extLst>
          </p:cNvPr>
          <p:cNvSpPr txBox="1"/>
          <p:nvPr/>
        </p:nvSpPr>
        <p:spPr>
          <a:xfrm>
            <a:off x="2924503" y="3870434"/>
            <a:ext cx="63429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49100"/>
                </a:solidFill>
                <a:cs typeface="Arial"/>
                <a:hlinkClick r:id="rId4"/>
              </a:rPr>
              <a:t>https://www.upworthy.com/watch-an-entire-team-of-teenage-football-players-do-something-very-unexpected</a:t>
            </a: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0C23B1-7427-4DF4-BFF1-60CD7E93B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hlinkClick r:id="" action="ppaction://media"/>
            <a:extLst>
              <a:ext uri="{FF2B5EF4-FFF2-40B4-BE49-F238E27FC236}">
                <a16:creationId xmlns:a16="http://schemas.microsoft.com/office/drawing/2014/main" id="{F74E7537-13F0-4100-9AF4-34BBAE87D2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35117" y="472331"/>
            <a:ext cx="10000593" cy="58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0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7C7FF-1E24-4557-80FA-FB11A899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/>
              <a:t>Strategies for Inclusion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4" descr="A picture containing woman, sitting, photo, girl&#10;&#10;Description generated with very high confidence">
            <a:extLst>
              <a:ext uri="{FF2B5EF4-FFF2-40B4-BE49-F238E27FC236}">
                <a16:creationId xmlns:a16="http://schemas.microsoft.com/office/drawing/2014/main" id="{081CCBCB-913A-453D-B965-9185CED8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17" y="2144182"/>
            <a:ext cx="4414438" cy="25824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6F2F6-4F3E-449A-81A5-656069D80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623" y="2407541"/>
            <a:ext cx="5036381" cy="358808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ea typeface="+mn-lt"/>
                <a:cs typeface="+mn-lt"/>
              </a:rPr>
              <a:t>Ask for as much information as possible on registration forms to ensure that you are prepared</a:t>
            </a:r>
            <a:r>
              <a:rPr lang="en-US" sz="1500"/>
              <a:t> - allows you to provide reasonable accommodations </a:t>
            </a:r>
          </a:p>
          <a:p>
            <a:pPr>
              <a:lnSpc>
                <a:spcPct val="90000"/>
              </a:lnSpc>
            </a:pPr>
            <a:r>
              <a:rPr lang="en-US" sz="1500"/>
              <a:t>Setting ground rules prior to activities to address the whole group rather than specific people in minority groups</a:t>
            </a:r>
          </a:p>
          <a:p>
            <a:pPr>
              <a:lnSpc>
                <a:spcPct val="90000"/>
              </a:lnSpc>
            </a:pPr>
            <a:r>
              <a:rPr lang="en-US" sz="1500"/>
              <a:t>When dividing large groups into smaller groups, don’t divide them based on identifiers such as gender, race, age, ability, etc.</a:t>
            </a:r>
          </a:p>
          <a:p>
            <a:pPr>
              <a:lnSpc>
                <a:spcPct val="90000"/>
              </a:lnSpc>
            </a:pPr>
            <a:r>
              <a:rPr lang="en-US" sz="1500"/>
              <a:t>Make sure the room or facilities are Americans with Disabilities Act (ADA) friendly</a:t>
            </a:r>
          </a:p>
          <a:p>
            <a:pPr>
              <a:lnSpc>
                <a:spcPct val="90000"/>
              </a:lnSpc>
            </a:pPr>
            <a:r>
              <a:rPr lang="en-US" sz="1500"/>
              <a:t>Seek help from your advisor or campus resources for assistance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22875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436F-1D03-44C9-B2AF-5ABF0F0E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 Friendly Room Setups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4D0E2-193D-4411-99BF-6B77A527B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Do's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A747C-E476-47BD-A8DF-49229E0209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Flexibility in use</a:t>
            </a:r>
          </a:p>
          <a:p>
            <a:r>
              <a:rPr lang="en-US"/>
              <a:t>Simple and intuitive use</a:t>
            </a:r>
          </a:p>
          <a:p>
            <a:r>
              <a:rPr lang="en-US"/>
              <a:t>Perceptible Information </a:t>
            </a:r>
          </a:p>
          <a:p>
            <a:r>
              <a:rPr lang="en-US"/>
              <a:t>Low physical effort</a:t>
            </a:r>
          </a:p>
          <a:p>
            <a:r>
              <a:rPr lang="en-US"/>
              <a:t>Adequate size and space for 'approach and use' into design of a facility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4278F-077B-46F4-A557-15355B70F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Don'ts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89B0D-6799-46EC-8B29-D76DB9F44B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Narrow entrances</a:t>
            </a:r>
          </a:p>
          <a:p>
            <a:r>
              <a:rPr lang="en-US"/>
              <a:t>Hard to open doors</a:t>
            </a:r>
          </a:p>
          <a:p>
            <a:r>
              <a:rPr lang="en-US"/>
              <a:t>No wheelchair-accessible tables available</a:t>
            </a:r>
          </a:p>
          <a:p>
            <a:r>
              <a:rPr lang="en-US"/>
              <a:t>Non-flexible classroom layout</a:t>
            </a:r>
          </a:p>
          <a:p>
            <a:r>
              <a:rPr lang="en-US"/>
              <a:t>Non-accessible information </a:t>
            </a:r>
          </a:p>
          <a:p>
            <a:r>
              <a:rPr lang="en-US"/>
              <a:t>Non-accessible parking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42B899-AC73-4360-B92A-4600FD856D38}"/>
              </a:ext>
            </a:extLst>
          </p:cNvPr>
          <p:cNvSpPr txBox="1">
            <a:spLocks/>
          </p:cNvSpPr>
          <p:nvPr/>
        </p:nvSpPr>
        <p:spPr>
          <a:xfrm>
            <a:off x="8688136" y="1002397"/>
            <a:ext cx="29569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a School or Classroom Setting</a:t>
            </a:r>
          </a:p>
        </p:txBody>
      </p:sp>
    </p:spTree>
    <p:extLst>
      <p:ext uri="{BB962C8B-B14F-4D97-AF65-F5344CB8AC3E}">
        <p14:creationId xmlns:p14="http://schemas.microsoft.com/office/powerpoint/2010/main" val="3048495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B2C6C-E6DB-4E95-851D-9E859B5E9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659110"/>
            <a:ext cx="9732773" cy="1465112"/>
          </a:xfrm>
        </p:spPr>
        <p:txBody>
          <a:bodyPr>
            <a:normAutofit/>
          </a:bodyPr>
          <a:lstStyle/>
          <a:p>
            <a:endParaRPr lang="en-US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8A2EC-FBA9-4AA3-96D1-B2315B8F6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24222"/>
            <a:ext cx="9517450" cy="63890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A picture containing outdoor, fence, building, grass&#10;&#10;Description generated with very high confidence">
            <a:extLst>
              <a:ext uri="{FF2B5EF4-FFF2-40B4-BE49-F238E27FC236}">
                <a16:creationId xmlns:a16="http://schemas.microsoft.com/office/drawing/2014/main" id="{3F078527-743F-4C3F-9C85-60BC8F5A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3" y="312439"/>
            <a:ext cx="10963050" cy="62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32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B2C6C-E6DB-4E95-851D-9E859B5E9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659110"/>
            <a:ext cx="9732773" cy="1465112"/>
          </a:xfrm>
        </p:spPr>
        <p:txBody>
          <a:bodyPr>
            <a:normAutofit/>
          </a:bodyPr>
          <a:lstStyle/>
          <a:p>
            <a:endParaRPr lang="en-US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8A2EC-FBA9-4AA3-96D1-B2315B8F6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24222"/>
            <a:ext cx="9517450" cy="63890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 descr="A living room&#10;&#10;Description generated with high confidence">
            <a:extLst>
              <a:ext uri="{FF2B5EF4-FFF2-40B4-BE49-F238E27FC236}">
                <a16:creationId xmlns:a16="http://schemas.microsoft.com/office/drawing/2014/main" id="{DF1CFAD8-057D-4CE7-BFA5-98FDF9707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" r="740" b="251"/>
          <a:stretch/>
        </p:blipFill>
        <p:spPr>
          <a:xfrm>
            <a:off x="766702" y="266879"/>
            <a:ext cx="10636704" cy="63320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01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B2C6C-E6DB-4E95-851D-9E859B5E9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659110"/>
            <a:ext cx="9732773" cy="1465112"/>
          </a:xfrm>
        </p:spPr>
        <p:txBody>
          <a:bodyPr>
            <a:normAutofit/>
          </a:bodyPr>
          <a:lstStyle/>
          <a:p>
            <a:endParaRPr lang="en-US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8A2EC-FBA9-4AA3-96D1-B2315B8F6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24222"/>
            <a:ext cx="9517450" cy="63890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A group of people that are standing in the grass&#10;&#10;Description generated with high confidence">
            <a:extLst>
              <a:ext uri="{FF2B5EF4-FFF2-40B4-BE49-F238E27FC236}">
                <a16:creationId xmlns:a16="http://schemas.microsoft.com/office/drawing/2014/main" id="{8A10A14D-A06C-49D6-BDB4-2E4ED5A1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6" y="199620"/>
            <a:ext cx="10977696" cy="64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2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7BE4D-83A7-4D6C-84CB-061B635E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464808" cy="1746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latin typeface="Berlin Sans FB"/>
              </a:rPr>
              <a:t>Kiara Benavides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94921-FAE7-4519-80A4-FF8A5B956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192" y="2041527"/>
            <a:ext cx="646480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/>
          </a:p>
          <a:p>
            <a:r>
              <a:rPr lang="en-US" sz="2400"/>
              <a:t>Third Year Agriculture Science Major- Cal Poly, SLO </a:t>
            </a:r>
          </a:p>
          <a:p>
            <a:pPr lvl="1"/>
            <a:r>
              <a:rPr lang="en-US" sz="2400"/>
              <a:t>Minor in Agribusiness</a:t>
            </a:r>
          </a:p>
          <a:p>
            <a:r>
              <a:rPr lang="en-US" sz="2400"/>
              <a:t>Career Goals: Ag. Teacher</a:t>
            </a:r>
          </a:p>
          <a:p>
            <a:r>
              <a:rPr lang="en-US" sz="2400"/>
              <a:t>Fun Fact: I swam with whale sharks on my last trip to Cabo San Lucas!</a:t>
            </a:r>
          </a:p>
        </p:txBody>
      </p:sp>
      <p:pic>
        <p:nvPicPr>
          <p:cNvPr id="4" name="Picture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9BEC5949-7BD5-4CFE-9B62-15F98DE6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99" y="1178984"/>
            <a:ext cx="700618" cy="700618"/>
          </a:xfrm>
          <a:prstGeom prst="rect">
            <a:avLst/>
          </a:prstGeom>
        </p:spPr>
      </p:pic>
      <p:pic>
        <p:nvPicPr>
          <p:cNvPr id="9" name="Picture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992612B3-8190-49F2-A668-3520398F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732" y="1178982"/>
            <a:ext cx="668868" cy="66886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0C73D72-494F-4AC6-9D7C-18C866B85B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4774" y="263547"/>
            <a:ext cx="4229001" cy="6335220"/>
          </a:xfrm>
        </p:spPr>
      </p:pic>
    </p:spTree>
    <p:extLst>
      <p:ext uri="{BB962C8B-B14F-4D97-AF65-F5344CB8AC3E}">
        <p14:creationId xmlns:p14="http://schemas.microsoft.com/office/powerpoint/2010/main" val="1616148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grass, table, sitting, woman&#10;&#10;Description generated with very high confidence">
            <a:extLst>
              <a:ext uri="{FF2B5EF4-FFF2-40B4-BE49-F238E27FC236}">
                <a16:creationId xmlns:a16="http://schemas.microsoft.com/office/drawing/2014/main" id="{F4164C4E-FC6C-4C95-8F77-0228140F33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59D13-1E2F-4BD1-B76C-C2DFDAA6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196366"/>
            <a:ext cx="9068586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Berlin Sans FB"/>
              </a:rPr>
              <a:t>Kahoot Review Activity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6606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artoon of a person&#10;&#10;Description generated with high confidence">
            <a:extLst>
              <a:ext uri="{FF2B5EF4-FFF2-40B4-BE49-F238E27FC236}">
                <a16:creationId xmlns:a16="http://schemas.microsoft.com/office/drawing/2014/main" id="{C4C93AA3-57D0-48D8-BFD8-1C470660D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2D738-E482-44CC-9072-4743D984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A0815-C0F1-4187-958C-B085182ED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a typeface="+mn-lt"/>
                <a:cs typeface="+mn-lt"/>
                <a:hlinkClick r:id="rId4"/>
              </a:rPr>
              <a:t>https://www.msjc.edu/asc/documents/ADA_Requirements_for_Classroom_Seating.pdf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Jordan, D. &amp; </a:t>
            </a:r>
            <a:r>
              <a:rPr lang="en-US" err="1">
                <a:ea typeface="+mn-lt"/>
                <a:cs typeface="+mn-lt"/>
              </a:rPr>
              <a:t>Ramsing</a:t>
            </a:r>
            <a:r>
              <a:rPr lang="en-US">
                <a:ea typeface="+mn-lt"/>
                <a:cs typeface="+mn-lt"/>
              </a:rPr>
              <a:t>, R. (2017). </a:t>
            </a:r>
            <a:r>
              <a:rPr lang="en-US" i="1">
                <a:ea typeface="+mn-lt"/>
                <a:cs typeface="+mn-lt"/>
              </a:rPr>
              <a:t>Leadership in leisure services: Making a difference </a:t>
            </a:r>
            <a:r>
              <a:rPr lang="en-US">
                <a:ea typeface="+mn-lt"/>
                <a:cs typeface="+mn-lt"/>
              </a:rPr>
              <a:t>(4th Edition). State College, PA: Venture Publishing, Inc.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Anderson, L. &amp; Kress, C. B. (2003). </a:t>
            </a:r>
            <a:r>
              <a:rPr lang="en-US" i="1">
                <a:ea typeface="+mn-lt"/>
                <a:cs typeface="+mn-lt"/>
              </a:rPr>
              <a:t>Inclusion: Including people with disabilities in parks and recreation opportunitie</a:t>
            </a:r>
            <a:r>
              <a:rPr lang="en-US">
                <a:ea typeface="+mn-lt"/>
                <a:cs typeface="+mn-lt"/>
              </a:rPr>
              <a:t>s. State College, PA: Venture Publishing, Inc.</a:t>
            </a:r>
            <a:endParaRPr lang="en-US"/>
          </a:p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917662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5ED4EDD-90C4-4101-BC30-A3D8DFAA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703" y="1562546"/>
            <a:ext cx="3750954" cy="37509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BFC50-EAD6-4C6C-AE0F-AC2FA827D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8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n-US" sz="5600"/>
              <a:t>Want to Share This Presentation?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7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9173-110F-43D2-AFD8-4A88D7AF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latin typeface="Berlin Sans FB"/>
              </a:rPr>
              <a:t>Hailey Baldwin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18DF4-3C92-47B9-AE11-885404964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192" y="2214056"/>
            <a:ext cx="6280826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/>
          </a:p>
          <a:p>
            <a:r>
              <a:rPr lang="en-US" sz="2400"/>
              <a:t>Fourth year Agriculture Science Major- Cal Poly, SLO </a:t>
            </a:r>
          </a:p>
          <a:p>
            <a:pPr lvl="1"/>
            <a:r>
              <a:rPr lang="en-US" sz="2400"/>
              <a:t>Minor in Agribusiness</a:t>
            </a:r>
          </a:p>
          <a:p>
            <a:r>
              <a:rPr lang="en-US" sz="2400"/>
              <a:t>Career Goals: Ag. Teacher</a:t>
            </a:r>
          </a:p>
          <a:p>
            <a:r>
              <a:rPr lang="en-US" sz="2400"/>
              <a:t>Fun Fact: I snorkeled with sea turtles in Hawaii two summers ago!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9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D1736497-1536-466A-A124-809E741A8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8" t="-165" r="478" b="-680"/>
          <a:stretch/>
        </p:blipFill>
        <p:spPr>
          <a:xfrm>
            <a:off x="10097813" y="1116480"/>
            <a:ext cx="930610" cy="785640"/>
          </a:xfrm>
          <a:prstGeom prst="rect">
            <a:avLst/>
          </a:prstGeom>
        </p:spPr>
      </p:pic>
      <p:pic>
        <p:nvPicPr>
          <p:cNvPr id="11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6B5B525D-7CE1-45C3-B184-1A055E8E3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8" t="-165" r="478" b="-680"/>
          <a:stretch/>
        </p:blipFill>
        <p:spPr>
          <a:xfrm>
            <a:off x="5092261" y="1116480"/>
            <a:ext cx="930610" cy="7856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4477B8E-7FB7-4C5C-92BE-7BBF2E2A8A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0738" y="722894"/>
            <a:ext cx="4048232" cy="5416813"/>
          </a:xfrm>
        </p:spPr>
      </p:pic>
    </p:spTree>
    <p:extLst>
      <p:ext uri="{BB962C8B-B14F-4D97-AF65-F5344CB8AC3E}">
        <p14:creationId xmlns:p14="http://schemas.microsoft.com/office/powerpoint/2010/main" val="234775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1A10-2F26-499D-B20D-E8717B43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1594"/>
            <a:ext cx="10058400" cy="1371600"/>
          </a:xfrm>
        </p:spPr>
        <p:txBody>
          <a:bodyPr/>
          <a:lstStyle/>
          <a:p>
            <a:pPr algn="ctr"/>
            <a:r>
              <a:rPr lang="en-US">
                <a:latin typeface="Berlin Sans FB"/>
              </a:rPr>
              <a:t>Workshop Expectations 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B0D69E-0350-4809-BC57-D27FC638C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439559"/>
              </p:ext>
            </p:extLst>
          </p:nvPr>
        </p:nvGraphicFramePr>
        <p:xfrm>
          <a:off x="1066800" y="1872919"/>
          <a:ext cx="1005840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9" descr="A picture containing graffiti, cup&#10;&#10;Description generated with very high confidence">
            <a:extLst>
              <a:ext uri="{FF2B5EF4-FFF2-40B4-BE49-F238E27FC236}">
                <a16:creationId xmlns:a16="http://schemas.microsoft.com/office/drawing/2014/main" id="{30B472EC-A0E6-4441-AAF8-7F09876E7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900000">
            <a:off x="548054" y="977311"/>
            <a:ext cx="2249311" cy="130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1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4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6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4" name="Rectangle 48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8" name="Group 52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0" name="Rectangle 5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able, small, sitting, bird&#10;&#10;Description generated with very high confidence">
            <a:extLst>
              <a:ext uri="{FF2B5EF4-FFF2-40B4-BE49-F238E27FC236}">
                <a16:creationId xmlns:a16="http://schemas.microsoft.com/office/drawing/2014/main" id="{B0F7E294-6731-4FCC-B6BF-DEF0CC4A79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t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Rectangle 59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B7E5B-36F8-434F-A484-68EAF071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1588055"/>
            <a:ext cx="9068586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Workshop Objective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DACFC-FB0D-416E-A454-21F947E75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7331" y="3832373"/>
            <a:ext cx="9070848" cy="45720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spc="80"/>
              <a:t>We will learn how to foster diversity into our Agriculture Ambassador Teams by identifying activities and events that are inclusive to students with disabilities. </a:t>
            </a:r>
          </a:p>
        </p:txBody>
      </p:sp>
      <p:sp>
        <p:nvSpPr>
          <p:cNvPr id="57" name="Rectangle 61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725016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B3B3-BCAC-428F-A1BF-E9CA7709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77" y="448500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Confront Stereotypes Icebreaker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CFF55-F42C-432A-9F27-ADF15532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383" y="1552787"/>
            <a:ext cx="10058400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/>
              <a:t>On a piece of paper make a T-chart that looks like this..</a:t>
            </a:r>
          </a:p>
          <a:p>
            <a:pPr marL="0" indent="0">
              <a:buNone/>
            </a:pPr>
            <a:endParaRPr lang="en-US" sz="2400"/>
          </a:p>
          <a:p>
            <a:pPr marL="342900" indent="-342900">
              <a:buAutoNum type="arabicPeriod"/>
            </a:pPr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Fill in the first column with a common identifier that applies to you.</a:t>
            </a:r>
            <a:endParaRPr lang="en-US"/>
          </a:p>
          <a:p>
            <a:pPr marL="342900" indent="-342900">
              <a:buAutoNum type="arabicPeriod"/>
            </a:pPr>
            <a:r>
              <a:rPr lang="en-US" sz="2400"/>
              <a:t>Fill in the second column with a common stereotype about that group or identifier that does not apply to you (whether it be positive or negative). </a:t>
            </a:r>
          </a:p>
          <a:p>
            <a:pPr marL="342900" indent="-342900">
              <a:buAutoNum type="arabicPeriod"/>
            </a:pPr>
            <a:r>
              <a:rPr lang="en-US" sz="2400"/>
              <a:t>ASK QUESTIONS if you need clarifying! 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1688624-70B0-4F85-B29E-AB02012C832C}"/>
              </a:ext>
            </a:extLst>
          </p:cNvPr>
          <p:cNvSpPr/>
          <p:nvPr/>
        </p:nvSpPr>
        <p:spPr>
          <a:xfrm>
            <a:off x="7862525" y="4669470"/>
            <a:ext cx="2991224" cy="973021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 am an alien, but I am not green.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53EAE-F674-6647-8FC6-92FDA3579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804" y="5193498"/>
            <a:ext cx="1014304" cy="1367415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6DAF931-1DDE-44D1-A45F-57D9B09A8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73422"/>
              </p:ext>
            </p:extLst>
          </p:nvPr>
        </p:nvGraphicFramePr>
        <p:xfrm>
          <a:off x="1986697" y="2071492"/>
          <a:ext cx="8168640" cy="78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3629690357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2560521476"/>
                    </a:ext>
                  </a:extLst>
                </a:gridCol>
              </a:tblGrid>
              <a:tr h="301884">
                <a:tc>
                  <a:txBody>
                    <a:bodyPr/>
                    <a:lstStyle/>
                    <a:p>
                      <a:r>
                        <a:rPr lang="en-US"/>
                        <a:t>I am...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But I am not...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10467"/>
                  </a:ext>
                </a:extLst>
              </a:tr>
              <a:tr h="4226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55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32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8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1" name="Rectangle 12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3" name="Group 16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4" name="Straight Connector 17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8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9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21">
            <a:extLst>
              <a:ext uri="{FF2B5EF4-FFF2-40B4-BE49-F238E27FC236}">
                <a16:creationId xmlns:a16="http://schemas.microsoft.com/office/drawing/2014/main" id="{9E1E7F64-0923-4A8C-8C57-8DA53D5B4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23">
            <a:extLst>
              <a:ext uri="{FF2B5EF4-FFF2-40B4-BE49-F238E27FC236}">
                <a16:creationId xmlns:a16="http://schemas.microsoft.com/office/drawing/2014/main" id="{09478849-EFF2-4DE4-983C-8EE3FA1E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25">
            <a:extLst>
              <a:ext uri="{FF2B5EF4-FFF2-40B4-BE49-F238E27FC236}">
                <a16:creationId xmlns:a16="http://schemas.microsoft.com/office/drawing/2014/main" id="{C7659007-D861-4E94-9C3A-A056785E9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3510B89F-E2F1-498D-89E6-BBD1F7A8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9B98270E-648F-4E36-B844-0EDB47720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45358-AAD5-41BE-93E5-BDDCDDAC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600" cap="all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How confident are you with your knowledge in this list of terminology? </a:t>
            </a: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EA871DF-7D31-43D9-A258-D802765C1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2" r="422" b="8413"/>
          <a:stretch/>
        </p:blipFill>
        <p:spPr>
          <a:xfrm>
            <a:off x="1340240" y="645106"/>
            <a:ext cx="4057531" cy="5564663"/>
          </a:xfrm>
          <a:prstGeom prst="rect">
            <a:avLst/>
          </a:prstGeom>
        </p:spPr>
      </p:pic>
      <p:sp>
        <p:nvSpPr>
          <p:cNvPr id="62" name="Rectangle 31">
            <a:extLst>
              <a:ext uri="{FF2B5EF4-FFF2-40B4-BE49-F238E27FC236}">
                <a16:creationId xmlns:a16="http://schemas.microsoft.com/office/drawing/2014/main" id="{FD928195-4D39-4483-8E9C-DDEF45288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3" name="Straight Connector 33">
            <a:extLst>
              <a:ext uri="{FF2B5EF4-FFF2-40B4-BE49-F238E27FC236}">
                <a16:creationId xmlns:a16="http://schemas.microsoft.com/office/drawing/2014/main" id="{D3C3AEFB-A180-42BA-A986-808141512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5">
            <a:extLst>
              <a:ext uri="{FF2B5EF4-FFF2-40B4-BE49-F238E27FC236}">
                <a16:creationId xmlns:a16="http://schemas.microsoft.com/office/drawing/2014/main" id="{BDC660CB-86B2-4824-BAAF-665CD1889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7">
            <a:extLst>
              <a:ext uri="{FF2B5EF4-FFF2-40B4-BE49-F238E27FC236}">
                <a16:creationId xmlns:a16="http://schemas.microsoft.com/office/drawing/2014/main" id="{6355DF17-4368-44AA-A15E-16C1FC1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18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E9477-C25A-4BD0-A71A-2ECF32AB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05" y="1887795"/>
            <a:ext cx="9673306" cy="2733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Berlin Sans FB"/>
              </a:rPr>
              <a:t>Mental Disabilities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4233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2293</Words>
  <Application>Microsoft Office PowerPoint</Application>
  <PresentationFormat>Widescreen</PresentationFormat>
  <Paragraphs>263</Paragraphs>
  <Slides>32</Slides>
  <Notes>28</Notes>
  <HiddenSlides>1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Arial,Sans-Serif</vt:lpstr>
      <vt:lpstr>Berlin Sans FB</vt:lpstr>
      <vt:lpstr>Berlin Sans FB Demi</vt:lpstr>
      <vt:lpstr>Calibri</vt:lpstr>
      <vt:lpstr>Century Gothic</vt:lpstr>
      <vt:lpstr>Garamond</vt:lpstr>
      <vt:lpstr>Savon</vt:lpstr>
      <vt:lpstr>Lilo &amp; Stitch: Leadership in Diverse Groups</vt:lpstr>
      <vt:lpstr>PowerPoint Presentation</vt:lpstr>
      <vt:lpstr>Kiara Benavides </vt:lpstr>
      <vt:lpstr>Hailey Baldwin </vt:lpstr>
      <vt:lpstr>Workshop Expectations </vt:lpstr>
      <vt:lpstr>Workshop Objective </vt:lpstr>
      <vt:lpstr>Confront Stereotypes Icebreaker</vt:lpstr>
      <vt:lpstr>How confident are you with your knowledge in this list of terminology? </vt:lpstr>
      <vt:lpstr>Mental Disabilities</vt:lpstr>
      <vt:lpstr>Autism Spectrum* Disorder </vt:lpstr>
      <vt:lpstr>PowerPoint Presentation</vt:lpstr>
      <vt:lpstr>Anxiety Disorder</vt:lpstr>
      <vt:lpstr>Physical Disabilities</vt:lpstr>
      <vt:lpstr>Visual Impairments</vt:lpstr>
      <vt:lpstr>Guide Dogs for the Blind</vt:lpstr>
      <vt:lpstr>Hearing Impairments </vt:lpstr>
      <vt:lpstr>Learn How to Sign Your Name!</vt:lpstr>
      <vt:lpstr>First U.S. Signing STarbucks- Inclusivity &amp; Accessibility</vt:lpstr>
      <vt:lpstr>Mental &amp; Physical Disabilities</vt:lpstr>
      <vt:lpstr>Down Syndrome</vt:lpstr>
      <vt:lpstr>Special Olympics </vt:lpstr>
      <vt:lpstr>Scavenger Hunt!</vt:lpstr>
      <vt:lpstr>PowerPoint Presentation</vt:lpstr>
      <vt:lpstr>PowerPoint Presentation</vt:lpstr>
      <vt:lpstr>Strategies for Inclusion</vt:lpstr>
      <vt:lpstr>ADA Friendly Room Setups </vt:lpstr>
      <vt:lpstr>PowerPoint Presentation</vt:lpstr>
      <vt:lpstr>PowerPoint Presentation</vt:lpstr>
      <vt:lpstr>PowerPoint Presentation</vt:lpstr>
      <vt:lpstr>Kahoot Review Activity</vt:lpstr>
      <vt:lpstr>Sources</vt:lpstr>
      <vt:lpstr>Want to Share This Presentation?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Hailey Rae Baldwin</dc:creator>
  <cp:lastModifiedBy>Hailey Baldwin</cp:lastModifiedBy>
  <cp:revision>33</cp:revision>
  <dcterms:created xsi:type="dcterms:W3CDTF">2020-02-22T00:22:46Z</dcterms:created>
  <dcterms:modified xsi:type="dcterms:W3CDTF">2021-11-19T23:26:19Z</dcterms:modified>
</cp:coreProperties>
</file>