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34"/>
    <p:restoredTop sz="94640"/>
  </p:normalViewPr>
  <p:slideViewPr>
    <p:cSldViewPr snapToGrid="0" snapToObjects="1">
      <p:cViewPr>
        <p:scale>
          <a:sx n="51" d="100"/>
          <a:sy n="51" d="100"/>
        </p:scale>
        <p:origin x="231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2B67-D100-B443-8CC4-3A7417CEF4BB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5875-1E08-D042-B03E-B4A8D96D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82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2B67-D100-B443-8CC4-3A7417CEF4BB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5875-1E08-D042-B03E-B4A8D96D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33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2B67-D100-B443-8CC4-3A7417CEF4BB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5875-1E08-D042-B03E-B4A8D96D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1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2B67-D100-B443-8CC4-3A7417CEF4BB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5875-1E08-D042-B03E-B4A8D96D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85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2B67-D100-B443-8CC4-3A7417CEF4BB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5875-1E08-D042-B03E-B4A8D96D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298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2B67-D100-B443-8CC4-3A7417CEF4BB}" type="datetimeFigureOut">
              <a:rPr lang="en-US" smtClean="0"/>
              <a:t>9/2/20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5875-1E08-D042-B03E-B4A8D96D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0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2B67-D100-B443-8CC4-3A7417CEF4BB}" type="datetimeFigureOut">
              <a:rPr lang="en-US" smtClean="0"/>
              <a:t>9/2/20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5875-1E08-D042-B03E-B4A8D96D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28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2B67-D100-B443-8CC4-3A7417CEF4BB}" type="datetimeFigureOut">
              <a:rPr lang="en-US" smtClean="0"/>
              <a:t>9/2/20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5875-1E08-D042-B03E-B4A8D96D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33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2B67-D100-B443-8CC4-3A7417CEF4BB}" type="datetimeFigureOut">
              <a:rPr lang="en-US" smtClean="0"/>
              <a:t>9/2/20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5875-1E08-D042-B03E-B4A8D96D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3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2B67-D100-B443-8CC4-3A7417CEF4BB}" type="datetimeFigureOut">
              <a:rPr lang="en-US" smtClean="0"/>
              <a:t>9/2/20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5875-1E08-D042-B03E-B4A8D96D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5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2B67-D100-B443-8CC4-3A7417CEF4BB}" type="datetimeFigureOut">
              <a:rPr lang="en-US" smtClean="0"/>
              <a:t>9/2/20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5875-1E08-D042-B03E-B4A8D96D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24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32B67-D100-B443-8CC4-3A7417CEF4BB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45875-1E08-D042-B03E-B4A8D96D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939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iff"/><Relationship Id="rId3" Type="http://schemas.openxmlformats.org/officeDocument/2006/relationships/image" Target="../media/image2.png"/><Relationship Id="rId7" Type="http://schemas.openxmlformats.org/officeDocument/2006/relationships/image" Target="../media/image5.tif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dvachvac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2972E2-96A1-5E4B-97F2-018E1A5B8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9" y="1284261"/>
            <a:ext cx="3010341" cy="16952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2AC704-A1D1-004C-8C06-20E5E51F18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96166" y="10333170"/>
            <a:ext cx="79946" cy="30747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3787B7-B882-7542-BB2C-910F8C7B03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715241" y="6812334"/>
            <a:ext cx="438150" cy="51672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AF72C8-6453-9A48-9282-E8008C21A8E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5933" y="0"/>
            <a:ext cx="2106134" cy="134511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DAB154B-1980-EF4F-AE58-4A043E9896A8}"/>
              </a:ext>
            </a:extLst>
          </p:cNvPr>
          <p:cNvSpPr/>
          <p:nvPr/>
        </p:nvSpPr>
        <p:spPr>
          <a:xfrm>
            <a:off x="0" y="1345117"/>
            <a:ext cx="6858000" cy="12311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A6C581-5682-3B4E-9BB4-77EB32BB64BA}"/>
              </a:ext>
            </a:extLst>
          </p:cNvPr>
          <p:cNvSpPr/>
          <p:nvPr/>
        </p:nvSpPr>
        <p:spPr>
          <a:xfrm>
            <a:off x="0" y="1468228"/>
            <a:ext cx="6858000" cy="12311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F85DB1-681A-7E45-90F6-A621A41E901C}"/>
              </a:ext>
            </a:extLst>
          </p:cNvPr>
          <p:cNvSpPr txBox="1"/>
          <p:nvPr/>
        </p:nvSpPr>
        <p:spPr>
          <a:xfrm>
            <a:off x="-3745" y="1310750"/>
            <a:ext cx="14962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NEWS &amp; MORE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BE5D01-8ED9-D54C-9E82-D823052D0456}"/>
              </a:ext>
            </a:extLst>
          </p:cNvPr>
          <p:cNvSpPr txBox="1"/>
          <p:nvPr/>
        </p:nvSpPr>
        <p:spPr>
          <a:xfrm>
            <a:off x="146892" y="1591339"/>
            <a:ext cx="9733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accent1">
                    <a:lumMod val="50000"/>
                  </a:schemeClr>
                </a:solidFill>
              </a:rPr>
              <a:t>VOL. 1, ISSUE 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89BC7B-2F39-CA4F-BF0D-613283190598}"/>
              </a:ext>
            </a:extLst>
          </p:cNvPr>
          <p:cNvSpPr txBox="1"/>
          <p:nvPr/>
        </p:nvSpPr>
        <p:spPr>
          <a:xfrm>
            <a:off x="5645099" y="1584411"/>
            <a:ext cx="10660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September 2020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538FE8-54CD-3A48-B4A3-906D4DD6EB2B}"/>
              </a:ext>
            </a:extLst>
          </p:cNvPr>
          <p:cNvSpPr txBox="1"/>
          <p:nvPr/>
        </p:nvSpPr>
        <p:spPr>
          <a:xfrm>
            <a:off x="146892" y="11085103"/>
            <a:ext cx="2541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SALES@DVACHVAC.COM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F20B3E-70C5-AD46-9999-6407209553DA}"/>
              </a:ext>
            </a:extLst>
          </p:cNvPr>
          <p:cNvSpPr txBox="1"/>
          <p:nvPr/>
        </p:nvSpPr>
        <p:spPr>
          <a:xfrm>
            <a:off x="3042354" y="11073086"/>
            <a:ext cx="773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D-VAC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1060AA-A8F2-CE4E-89E0-3B01A1EFB3C6}"/>
              </a:ext>
            </a:extLst>
          </p:cNvPr>
          <p:cNvSpPr txBox="1"/>
          <p:nvPr/>
        </p:nvSpPr>
        <p:spPr>
          <a:xfrm>
            <a:off x="4962340" y="11073086"/>
            <a:ext cx="149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516-256-1313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C1FFE3F-B581-F14E-BAB8-55D7464F3769}"/>
              </a:ext>
            </a:extLst>
          </p:cNvPr>
          <p:cNvSpPr txBox="1"/>
          <p:nvPr/>
        </p:nvSpPr>
        <p:spPr>
          <a:xfrm>
            <a:off x="2147653" y="11535178"/>
            <a:ext cx="25626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200B VERDI STREET</a:t>
            </a:r>
          </a:p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FARMINGDALE NY 11735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CA4154-5C40-AE4F-A0FF-B4789EB277ED}"/>
              </a:ext>
            </a:extLst>
          </p:cNvPr>
          <p:cNvSpPr/>
          <p:nvPr/>
        </p:nvSpPr>
        <p:spPr>
          <a:xfrm>
            <a:off x="0" y="10881250"/>
            <a:ext cx="6858000" cy="12311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B7A24DB-3E06-8F4C-8038-BCE61BCF46CC}"/>
              </a:ext>
            </a:extLst>
          </p:cNvPr>
          <p:cNvSpPr/>
          <p:nvPr/>
        </p:nvSpPr>
        <p:spPr>
          <a:xfrm>
            <a:off x="0" y="10758139"/>
            <a:ext cx="6858000" cy="12311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1C4B5C-A9DB-1943-BF26-E355E1340C22}"/>
              </a:ext>
            </a:extLst>
          </p:cNvPr>
          <p:cNvSpPr/>
          <p:nvPr/>
        </p:nvSpPr>
        <p:spPr>
          <a:xfrm>
            <a:off x="-3745" y="10491"/>
            <a:ext cx="6861745" cy="12181509"/>
          </a:xfrm>
          <a:prstGeom prst="rect">
            <a:avLst/>
          </a:prstGeom>
          <a:noFill/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4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026" name="Picture 2" descr="image65">
            <a:extLst>
              <a:ext uri="{FF2B5EF4-FFF2-40B4-BE49-F238E27FC236}">
                <a16:creationId xmlns:a16="http://schemas.microsoft.com/office/drawing/2014/main" id="{FE71742B-7BDB-0E46-AF97-8D3D81CE17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482067" y="2649034"/>
            <a:ext cx="1609741" cy="1513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66">
            <a:extLst>
              <a:ext uri="{FF2B5EF4-FFF2-40B4-BE49-F238E27FC236}">
                <a16:creationId xmlns:a16="http://schemas.microsoft.com/office/drawing/2014/main" id="{10E67477-B835-3849-BAB3-39C6BA7362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04240" y="2707093"/>
            <a:ext cx="1931552" cy="149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58584E8-8931-3149-B783-5FE3A52C1792}"/>
              </a:ext>
            </a:extLst>
          </p:cNvPr>
          <p:cNvSpPr txBox="1"/>
          <p:nvPr/>
        </p:nvSpPr>
        <p:spPr>
          <a:xfrm>
            <a:off x="364979" y="4264996"/>
            <a:ext cx="28100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AirZoe's</a:t>
            </a:r>
            <a:r>
              <a:rPr lang="en-US" sz="1400" dirty="0"/>
              <a:t> access door with tab lock frame is used to access the inside of rectangular ductwork.</a:t>
            </a:r>
          </a:p>
          <a:p>
            <a:pPr algn="ctr"/>
            <a:r>
              <a:rPr lang="en-US" sz="1400" dirty="0"/>
              <a:t>Double paneled with front and back metal plates, and 1” insulation.</a:t>
            </a:r>
          </a:p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3DD9C08-90C4-E349-950F-39E6D4FDBDBA}"/>
              </a:ext>
            </a:extLst>
          </p:cNvPr>
          <p:cNvSpPr txBox="1"/>
          <p:nvPr/>
        </p:nvSpPr>
        <p:spPr>
          <a:xfrm>
            <a:off x="4000039" y="4196462"/>
            <a:ext cx="24722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AirZoe's</a:t>
            </a:r>
            <a:r>
              <a:rPr lang="en-US" sz="1400" dirty="0"/>
              <a:t> Press On Hinge &amp; Cam (H) is used to provide easy access into rectangular ductwork. Double paneled with front and back metal plates, and 1” insulation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ADDDD10-0F93-E043-9468-9367F191D46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4979" y="6602904"/>
            <a:ext cx="2133228" cy="108439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38CFFCA-3ABF-2A40-954F-16A00C9F75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88982" y="5716247"/>
            <a:ext cx="2276290" cy="91440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E378928F-F73A-D646-B5D9-9CCD96CE3385}"/>
              </a:ext>
            </a:extLst>
          </p:cNvPr>
          <p:cNvSpPr txBox="1"/>
          <p:nvPr/>
        </p:nvSpPr>
        <p:spPr>
          <a:xfrm>
            <a:off x="3427127" y="6674209"/>
            <a:ext cx="301793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Galvanized Embossed &amp; Insulated Case 7/8 OD Sweat Connections Horizontal or Vertical Installation High Performance </a:t>
            </a:r>
          </a:p>
          <a:p>
            <a:r>
              <a:rPr lang="en-US" sz="1400" dirty="0"/>
              <a:t>2 Year Warranty </a:t>
            </a:r>
          </a:p>
        </p:txBody>
      </p:sp>
      <p:graphicFrame>
        <p:nvGraphicFramePr>
          <p:cNvPr id="27" name="Table 27">
            <a:extLst>
              <a:ext uri="{FF2B5EF4-FFF2-40B4-BE49-F238E27FC236}">
                <a16:creationId xmlns:a16="http://schemas.microsoft.com/office/drawing/2014/main" id="{D8A6BBFE-124C-F14F-B39A-9DDC3C9C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660670"/>
              </p:ext>
            </p:extLst>
          </p:nvPr>
        </p:nvGraphicFramePr>
        <p:xfrm>
          <a:off x="386130" y="7899192"/>
          <a:ext cx="6082062" cy="2363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3677">
                  <a:extLst>
                    <a:ext uri="{9D8B030D-6E8A-4147-A177-3AD203B41FA5}">
                      <a16:colId xmlns:a16="http://schemas.microsoft.com/office/drawing/2014/main" val="2612483051"/>
                    </a:ext>
                  </a:extLst>
                </a:gridCol>
                <a:gridCol w="1013677">
                  <a:extLst>
                    <a:ext uri="{9D8B030D-6E8A-4147-A177-3AD203B41FA5}">
                      <a16:colId xmlns:a16="http://schemas.microsoft.com/office/drawing/2014/main" val="2313536044"/>
                    </a:ext>
                  </a:extLst>
                </a:gridCol>
                <a:gridCol w="1013677">
                  <a:extLst>
                    <a:ext uri="{9D8B030D-6E8A-4147-A177-3AD203B41FA5}">
                      <a16:colId xmlns:a16="http://schemas.microsoft.com/office/drawing/2014/main" val="1204484397"/>
                    </a:ext>
                  </a:extLst>
                </a:gridCol>
                <a:gridCol w="1013677">
                  <a:extLst>
                    <a:ext uri="{9D8B030D-6E8A-4147-A177-3AD203B41FA5}">
                      <a16:colId xmlns:a16="http://schemas.microsoft.com/office/drawing/2014/main" val="586382198"/>
                    </a:ext>
                  </a:extLst>
                </a:gridCol>
                <a:gridCol w="1013677">
                  <a:extLst>
                    <a:ext uri="{9D8B030D-6E8A-4147-A177-3AD203B41FA5}">
                      <a16:colId xmlns:a16="http://schemas.microsoft.com/office/drawing/2014/main" val="767278492"/>
                    </a:ext>
                  </a:extLst>
                </a:gridCol>
                <a:gridCol w="1013677">
                  <a:extLst>
                    <a:ext uri="{9D8B030D-6E8A-4147-A177-3AD203B41FA5}">
                      <a16:colId xmlns:a16="http://schemas.microsoft.com/office/drawing/2014/main" val="2372902289"/>
                    </a:ext>
                  </a:extLst>
                </a:gridCol>
              </a:tblGrid>
              <a:tr h="337621">
                <a:tc>
                  <a:txBody>
                    <a:bodyPr/>
                    <a:lstStyle/>
                    <a:p>
                      <a:r>
                        <a:rPr lang="en-US" dirty="0"/>
                        <a:t>H2O Coil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Depth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594826"/>
                  </a:ext>
                </a:extLst>
              </a:tr>
              <a:tr h="337621">
                <a:tc>
                  <a:txBody>
                    <a:bodyPr/>
                    <a:lstStyle/>
                    <a:p>
                      <a:r>
                        <a:rPr lang="en-US" dirty="0"/>
                        <a:t>HPX-2-1425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 ¼”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 ½” X 19”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7/8 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926732"/>
                  </a:ext>
                </a:extLst>
              </a:tr>
              <a:tr h="337621">
                <a:tc>
                  <a:txBody>
                    <a:bodyPr/>
                    <a:lstStyle/>
                    <a:p>
                      <a:r>
                        <a:rPr lang="en-US" dirty="0"/>
                        <a:t>HPX-2-1750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 ½”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 ½” X 19”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7/8 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075794"/>
                  </a:ext>
                </a:extLst>
              </a:tr>
              <a:tr h="337621">
                <a:tc>
                  <a:txBody>
                    <a:bodyPr/>
                    <a:lstStyle/>
                    <a:p>
                      <a:r>
                        <a:rPr lang="en-US" dirty="0"/>
                        <a:t>HPX-2-1975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 ¾”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 ¾” X 19”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7/8 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468586"/>
                  </a:ext>
                </a:extLst>
              </a:tr>
              <a:tr h="337621">
                <a:tc>
                  <a:txBody>
                    <a:bodyPr/>
                    <a:lstStyle/>
                    <a:p>
                      <a:r>
                        <a:rPr lang="en-US" dirty="0"/>
                        <a:t>HPX-2-2125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 ¼”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10”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22”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 ¼” X 19”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7/8 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589228"/>
                  </a:ext>
                </a:extLst>
              </a:tr>
              <a:tr h="337621">
                <a:tc>
                  <a:txBody>
                    <a:bodyPr/>
                    <a:lstStyle/>
                    <a:p>
                      <a:r>
                        <a:rPr lang="en-US" dirty="0"/>
                        <a:t>HPX-2-2250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 ½”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10”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22”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 ½” X 19”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7/8 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030858"/>
                  </a:ext>
                </a:extLst>
              </a:tr>
              <a:tr h="337621">
                <a:tc>
                  <a:txBody>
                    <a:bodyPr/>
                    <a:lstStyle/>
                    <a:p>
                      <a:r>
                        <a:rPr lang="en-US" dirty="0"/>
                        <a:t>HPX-2-2450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 ½”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10”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22”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 ½ X 19”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7/8 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015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451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449</TotalTime>
  <Words>197</Words>
  <Application>Microsoft Macintosh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Severson</dc:creator>
  <cp:lastModifiedBy>Nicole Severson</cp:lastModifiedBy>
  <cp:revision>7</cp:revision>
  <dcterms:created xsi:type="dcterms:W3CDTF">2020-05-23T23:49:15Z</dcterms:created>
  <dcterms:modified xsi:type="dcterms:W3CDTF">2020-09-02T14:35:01Z</dcterms:modified>
</cp:coreProperties>
</file>