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4.jpe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Get class view on what they think an apprenticeship is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hape 2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Show where to find help and support - explain that this is constantly changing so always worth checking online.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Explain who can apply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Give a flavour of different types of apprenticeships available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Explain what training would be given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Highlight very low pay in first year but no debt being incurred whilst training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Holidays will probably only be 4 weeks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Discuss different levels and their equivalents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Explain that functional skills are maths and English taught on top of the apprenticeship skills.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Explain foundation degree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Explain what transferable qualifications are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hape 2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Highlight when each level is available and the other choices to be considered at that time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Describe the trend toward more higher level apprenticeships but fewer apprenticeships overall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Shape 2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Explain the application process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041400" y="1828800"/>
            <a:ext cx="109220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cap="all" spc="256" sz="6400">
                <a:solidFill>
                  <a:srgbClr val="5C554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041400" y="5245100"/>
            <a:ext cx="10922000" cy="127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1200"/>
              </a:spcBef>
              <a:buClrTx/>
              <a:buSzTx/>
              <a:buNone/>
              <a:defRPr cap="all" sz="2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 algn="ctr">
              <a:spcBef>
                <a:spcPts val="1200"/>
              </a:spcBef>
              <a:buClrTx/>
              <a:buSzTx/>
              <a:buNone/>
              <a:defRPr cap="all" sz="2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 algn="ctr">
              <a:spcBef>
                <a:spcPts val="1200"/>
              </a:spcBef>
              <a:buClrTx/>
              <a:buSzTx/>
              <a:buNone/>
              <a:defRPr cap="all" sz="2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 algn="ctr">
              <a:spcBef>
                <a:spcPts val="1200"/>
              </a:spcBef>
              <a:buClrTx/>
              <a:buSzTx/>
              <a:buNone/>
              <a:defRPr cap="all" sz="2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 algn="ctr">
              <a:spcBef>
                <a:spcPts val="1200"/>
              </a:spcBef>
              <a:buClrTx/>
              <a:buSzTx/>
              <a:buNone/>
              <a:defRPr cap="all" sz="2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75833" y="9321800"/>
            <a:ext cx="440437" cy="482600"/>
          </a:xfrm>
          <a:prstGeom prst="rect">
            <a:avLst/>
          </a:prstGeom>
        </p:spPr>
        <p:txBody>
          <a:bodyPr/>
          <a:lstStyle>
            <a:lvl1pPr>
              <a:defRPr cap="all" sz="24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3232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gif"/><Relationship Id="rId3" Type="http://schemas.openxmlformats.org/officeDocument/2006/relationships/hyperlink" Target="http://www.brainyquote.com/quotes/quotes/r/randywest236252.html" TargetMode="External"/><Relationship Id="rId4" Type="http://schemas.openxmlformats.org/officeDocument/2006/relationships/hyperlink" Target="http://www.brainyquote.com/quotes/authors/r/randy_west.html" TargetMode="External"/><Relationship Id="rId5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Relationship Id="rId4" Type="http://schemas.openxmlformats.org/officeDocument/2006/relationships/hyperlink" Target="http://www.apprenticeships.org.uk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Relationship Id="rId4" Type="http://schemas.openxmlformats.org/officeDocument/2006/relationships/hyperlink" Target="http://www.apprenticeships.org.uk" TargetMode="External"/><Relationship Id="rId5" Type="http://schemas.openxmlformats.org/officeDocument/2006/relationships/hyperlink" Target="mailto:nationalhelpdesk@findapprenticeship.service.gov.uk?subject=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2.pn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jpeg"/><Relationship Id="rId18" Type="http://schemas.openxmlformats.org/officeDocument/2006/relationships/image" Target="../media/image16.jpeg"/><Relationship Id="rId19" Type="http://schemas.openxmlformats.org/officeDocument/2006/relationships/image" Target="../media/image17.jpeg"/><Relationship Id="rId20" Type="http://schemas.openxmlformats.org/officeDocument/2006/relationships/image" Target="../media/image18.jpeg"/><Relationship Id="rId21" Type="http://schemas.openxmlformats.org/officeDocument/2006/relationships/image" Target="../media/image19.jpeg"/><Relationship Id="rId22" Type="http://schemas.openxmlformats.org/officeDocument/2006/relationships/image" Target="../media/image20.jpeg"/><Relationship Id="rId23" Type="http://schemas.openxmlformats.org/officeDocument/2006/relationships/image" Target="../media/image21.jpeg"/><Relationship Id="rId24" Type="http://schemas.openxmlformats.org/officeDocument/2006/relationships/image" Target="../media/image22.jpeg"/><Relationship Id="rId25" Type="http://schemas.openxmlformats.org/officeDocument/2006/relationships/image" Target="../media/image2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eg"/><Relationship Id="rId4" Type="http://schemas.openxmlformats.org/officeDocument/2006/relationships/image" Target="../media/image1.g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6" name="Apprenticeships"/>
          <p:cNvSpPr txBox="1"/>
          <p:nvPr>
            <p:ph type="title" idx="4294967295"/>
          </p:nvPr>
        </p:nvSpPr>
        <p:spPr>
          <a:xfrm>
            <a:off x="355600" y="622300"/>
            <a:ext cx="12293600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>
                <a:solidFill>
                  <a:srgbClr val="FF401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Apprenticeships</a:t>
            </a:r>
          </a:p>
        </p:txBody>
      </p:sp>
      <p:pic>
        <p:nvPicPr>
          <p:cNvPr id="137" name="GIFTransp_logoColorSmall.gif" descr="GIFTransp_logoColorSmall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If you have real passion for a career.......... be willing to serve an apprenticeship; it's the best way to learn.…"/>
          <p:cNvSpPr txBox="1"/>
          <p:nvPr/>
        </p:nvSpPr>
        <p:spPr>
          <a:xfrm>
            <a:off x="6350" y="3086100"/>
            <a:ext cx="12992100" cy="375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i="1" sz="64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>
                <a:hlinkClick r:id="rId3" invalidUrl="" action="" tgtFrame="" tooltip="" history="1" highlightClick="0" endSnd="0"/>
              </a:rPr>
              <a:t>If you have real passion for a career.......... be willing to serve an apprenticeship; it's the best way to learn.</a:t>
            </a:r>
          </a:p>
          <a:p>
            <a:pPr algn="r" defTabSz="457200">
              <a:defRPr b="0" i="1" sz="64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>
                <a:hlinkClick r:id="rId4" invalidUrl="" action="" tgtFrame="" tooltip="" history="1" highlightClick="0" endSnd="0"/>
              </a:rPr>
              <a:t>Randy West</a:t>
            </a:r>
          </a:p>
        </p:txBody>
      </p:sp>
      <p:pic>
        <p:nvPicPr>
          <p:cNvPr id="139" name="CAREER.png" descr="CAREE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500" y="5867400"/>
            <a:ext cx="4127500" cy="2974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5" name="Applying"/>
          <p:cNvSpPr txBox="1"/>
          <p:nvPr>
            <p:ph type="title" idx="4294967295"/>
          </p:nvPr>
        </p:nvSpPr>
        <p:spPr>
          <a:xfrm>
            <a:off x="355600" y="368300"/>
            <a:ext cx="12293600" cy="1346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>
                <a:solidFill>
                  <a:srgbClr val="FF401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Applying</a:t>
            </a:r>
          </a:p>
        </p:txBody>
      </p:sp>
      <p:pic>
        <p:nvPicPr>
          <p:cNvPr id="236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Directly"/>
          <p:cNvSpPr txBox="1"/>
          <p:nvPr/>
        </p:nvSpPr>
        <p:spPr>
          <a:xfrm>
            <a:off x="527446" y="3181349"/>
            <a:ext cx="119380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Directly</a:t>
            </a:r>
          </a:p>
        </p:txBody>
      </p:sp>
      <p:sp>
        <p:nvSpPr>
          <p:cNvPr id="238" name="Either"/>
          <p:cNvSpPr txBox="1"/>
          <p:nvPr/>
        </p:nvSpPr>
        <p:spPr>
          <a:xfrm>
            <a:off x="533400" y="2171699"/>
            <a:ext cx="11938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Either</a:t>
            </a:r>
          </a:p>
        </p:txBody>
      </p:sp>
      <p:sp>
        <p:nvSpPr>
          <p:cNvPr id="239" name="Or"/>
          <p:cNvSpPr txBox="1"/>
          <p:nvPr/>
        </p:nvSpPr>
        <p:spPr>
          <a:xfrm>
            <a:off x="533400" y="4216399"/>
            <a:ext cx="11938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Or</a:t>
            </a:r>
          </a:p>
        </p:txBody>
      </p:sp>
      <p:sp>
        <p:nvSpPr>
          <p:cNvPr id="240" name="Register with www.apprenticeships.org.uk"/>
          <p:cNvSpPr txBox="1"/>
          <p:nvPr/>
        </p:nvSpPr>
        <p:spPr>
          <a:xfrm>
            <a:off x="533400" y="5219699"/>
            <a:ext cx="11938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Register with </a:t>
            </a:r>
            <a:r>
              <a:rPr u="sng">
                <a:hlinkClick r:id="rId4" invalidUrl="" action="" tgtFrame="" tooltip="" history="1" highlightClick="0" endSnd="0"/>
              </a:rPr>
              <a:t>www.apprenticeships.org.uk</a:t>
            </a:r>
          </a:p>
        </p:txBody>
      </p:sp>
      <p:sp>
        <p:nvSpPr>
          <p:cNvPr id="241" name="Can match by occupation, employer, keyword, college, location"/>
          <p:cNvSpPr txBox="1"/>
          <p:nvPr/>
        </p:nvSpPr>
        <p:spPr>
          <a:xfrm>
            <a:off x="533400" y="6369050"/>
            <a:ext cx="119380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Can match by occupation, employer, keyword, college, location </a:t>
            </a:r>
          </a:p>
        </p:txBody>
      </p:sp>
      <p:sp>
        <p:nvSpPr>
          <p:cNvPr id="242" name="Application form is re-usable for multiple applications"/>
          <p:cNvSpPr txBox="1"/>
          <p:nvPr/>
        </p:nvSpPr>
        <p:spPr>
          <a:xfrm>
            <a:off x="533400" y="8000999"/>
            <a:ext cx="11938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Application form is re-usable for multiple applications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2"/>
      <p:bldP build="whole" bldLvl="1" animBg="1" rev="0" advAuto="0" spid="242" grpId="4"/>
      <p:bldP build="whole" bldLvl="1" animBg="1" rev="0" advAuto="0" spid="237" grpId="1"/>
      <p:bldP build="whole" bldLvl="1" animBg="1" rev="0" advAuto="0" spid="241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7" name="Support &amp; Advice"/>
          <p:cNvSpPr txBox="1"/>
          <p:nvPr>
            <p:ph type="title" idx="4294967295"/>
          </p:nvPr>
        </p:nvSpPr>
        <p:spPr>
          <a:xfrm>
            <a:off x="355600" y="412750"/>
            <a:ext cx="12293600" cy="1346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>
                <a:solidFill>
                  <a:srgbClr val="FF401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Support &amp; Advice</a:t>
            </a:r>
          </a:p>
        </p:txBody>
      </p:sp>
      <p:pic>
        <p:nvPicPr>
          <p:cNvPr id="248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Online - www.apprenticeships.org.uk…"/>
          <p:cNvSpPr txBox="1"/>
          <p:nvPr/>
        </p:nvSpPr>
        <p:spPr>
          <a:xfrm>
            <a:off x="533400" y="2882899"/>
            <a:ext cx="11938000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Online - </a:t>
            </a:r>
            <a:r>
              <a:rPr u="sng">
                <a:hlinkClick r:id="rId4" invalidUrl="" action="" tgtFrame="" tooltip="" history="1" highlightClick="0" endSnd="0"/>
              </a:rPr>
              <a:t>www.apprenticeships.org.uk</a:t>
            </a:r>
          </a:p>
          <a:p>
            <a: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https://www.gov.uk/apprenticeships-guide/overview</a:t>
            </a:r>
          </a:p>
          <a:p>
            <a: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u="sng">
                <a:hlinkClick r:id="rId5" invalidUrl="" action="" tgtFrame="" tooltip="" history="1" highlightClick="0" endSnd="0"/>
              </a:rPr>
              <a:t>nationalhelpdesk@findapprenticeship.service.gov.uk</a:t>
            </a:r>
          </a:p>
          <a:p>
            <a: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Many others - Google check </a:t>
            </a:r>
          </a:p>
        </p:txBody>
      </p:sp>
      <p:sp>
        <p:nvSpPr>
          <p:cNvPr id="250" name="Phone - apprenticeship adviser"/>
          <p:cNvSpPr txBox="1"/>
          <p:nvPr/>
        </p:nvSpPr>
        <p:spPr>
          <a:xfrm>
            <a:off x="533400" y="7048499"/>
            <a:ext cx="11938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Phone - apprenticeship adviser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2" name="What Are Apprenticeships?"/>
          <p:cNvSpPr txBox="1"/>
          <p:nvPr>
            <p:ph type="title" idx="4294967295"/>
          </p:nvPr>
        </p:nvSpPr>
        <p:spPr>
          <a:xfrm>
            <a:off x="914400" y="400050"/>
            <a:ext cx="12293600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>
                <a:solidFill>
                  <a:srgbClr val="FF401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Are Apprenticeships?</a:t>
            </a:r>
          </a:p>
        </p:txBody>
      </p:sp>
      <p:pic>
        <p:nvPicPr>
          <p:cNvPr id="143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Employees who learn a trade from experienced staff"/>
          <p:cNvSpPr txBox="1"/>
          <p:nvPr/>
        </p:nvSpPr>
        <p:spPr>
          <a:xfrm>
            <a:off x="762000" y="3165475"/>
            <a:ext cx="114554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Employees who learn a trade from experienced staff</a:t>
            </a:r>
          </a:p>
        </p:txBody>
      </p:sp>
      <p:sp>
        <p:nvSpPr>
          <p:cNvPr id="145" name="Paid and paid holidays"/>
          <p:cNvSpPr txBox="1"/>
          <p:nvPr/>
        </p:nvSpPr>
        <p:spPr>
          <a:xfrm>
            <a:off x="762000" y="4224337"/>
            <a:ext cx="11455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Paid and paid holidays</a:t>
            </a:r>
          </a:p>
        </p:txBody>
      </p:sp>
      <p:sp>
        <p:nvSpPr>
          <p:cNvPr id="146" name="Gain a recognised qualification"/>
          <p:cNvSpPr txBox="1"/>
          <p:nvPr/>
        </p:nvSpPr>
        <p:spPr>
          <a:xfrm>
            <a:off x="762000" y="5283200"/>
            <a:ext cx="114554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Gain a recognised qualification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3"/>
      <p:bldP build="whole" bldLvl="1" animBg="1" rev="0" advAuto="0" spid="144" grpId="1"/>
      <p:bldP build="whole" bldLvl="1" animBg="1" rev="0" advAuto="0" spid="14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Who Can Apply?"/>
          <p:cNvSpPr txBox="1"/>
          <p:nvPr>
            <p:ph type="title" idx="4294967295"/>
          </p:nvPr>
        </p:nvSpPr>
        <p:spPr>
          <a:xfrm>
            <a:off x="355600" y="400050"/>
            <a:ext cx="12293600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>
                <a:solidFill>
                  <a:srgbClr val="FF401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Who Can Apply?</a:t>
            </a:r>
          </a:p>
        </p:txBody>
      </p:sp>
      <p:pic>
        <p:nvPicPr>
          <p:cNvPr id="152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Anyone over 16"/>
          <p:cNvSpPr txBox="1"/>
          <p:nvPr/>
        </p:nvSpPr>
        <p:spPr>
          <a:xfrm>
            <a:off x="774700" y="2736850"/>
            <a:ext cx="114554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Anyone over 16</a:t>
            </a:r>
          </a:p>
        </p:txBody>
      </p:sp>
      <p:sp>
        <p:nvSpPr>
          <p:cNvPr id="154" name="But can’t be in full time education"/>
          <p:cNvSpPr txBox="1"/>
          <p:nvPr/>
        </p:nvSpPr>
        <p:spPr>
          <a:xfrm>
            <a:off x="774700" y="3743325"/>
            <a:ext cx="114554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But can’t be in full time education</a:t>
            </a:r>
          </a:p>
        </p:txBody>
      </p:sp>
      <p:sp>
        <p:nvSpPr>
          <p:cNvPr id="155" name="Doesn’t matter if you have been registered unemployed or had a different career"/>
          <p:cNvSpPr txBox="1"/>
          <p:nvPr/>
        </p:nvSpPr>
        <p:spPr>
          <a:xfrm>
            <a:off x="774700" y="4749800"/>
            <a:ext cx="114554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Doesn’t matter if you have been registered unemployed or had a different career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  <p:bldP build="whole" bldLvl="1" animBg="1" rev="0" advAuto="0" spid="154" grpId="2"/>
      <p:bldP build="whole" bldLvl="1" animBg="1" rev="0" advAuto="0" spid="15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0" name="Types Of Apprenticeships"/>
          <p:cNvSpPr txBox="1"/>
          <p:nvPr>
            <p:ph type="title" idx="4294967295"/>
          </p:nvPr>
        </p:nvSpPr>
        <p:spPr>
          <a:xfrm>
            <a:off x="355600" y="400050"/>
            <a:ext cx="12293600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>
                <a:solidFill>
                  <a:srgbClr val="FF401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Types Of Apprenticeships</a:t>
            </a:r>
          </a:p>
        </p:txBody>
      </p:sp>
      <p:pic>
        <p:nvPicPr>
          <p:cNvPr id="161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30Series_Sprayer-JD_535500_gpc_522x302.jpg" descr="30Series_Sprayer-JD_535500_gpc_522x30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7700" y="4191000"/>
            <a:ext cx="6629400" cy="383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11203536-collage-about-tourism-and-travel-with-planet-earth-and-plane.jpg" descr="11203536-collage-about-tourism-and-travel-with-planet-earth-and-plan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27500" y="3727450"/>
            <a:ext cx="4737100" cy="473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business.jpg" descr="business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59200" y="3530600"/>
            <a:ext cx="549212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EU Media Futures Forum pic_0.jpg" descr="EU Media Futures Forum pic_0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89300" y="3738228"/>
            <a:ext cx="6426200" cy="4740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gears.jpg" descr="gears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44900" y="4292600"/>
            <a:ext cx="5715000" cy="363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hands.jpg" descr="hands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530600" y="3719686"/>
            <a:ext cx="5943600" cy="476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CT.jpg" descr="ICT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739900" y="3846391"/>
            <a:ext cx="9525000" cy="4524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s-1.jpg" descr="images-1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991100" y="4762500"/>
            <a:ext cx="3022600" cy="269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s.jpg" descr="images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749800" y="4940300"/>
            <a:ext cx="35052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2_training.jpg" descr="img2_training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962400" y="4203700"/>
            <a:ext cx="50800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law-guide_book.png" descr="law-guide_book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292600" y="4597400"/>
            <a:ext cx="4406900" cy="302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manufacturing.jpg" descr="manufacturing.jp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187700" y="3898900"/>
            <a:ext cx="6629400" cy="441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MC_Animal-Welfare-and-Management_003.jpg" descr="MC_Animal-Welfare-and-Management_003.jp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489200" y="3441700"/>
            <a:ext cx="8017026" cy="532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ublishing1.jpg" descr="publishing1.jp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312019" y="3797300"/>
            <a:ext cx="6380762" cy="461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Retail_Experience_Center_2_web.jpg" descr="Retail_Experience_Center_2_web.jp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187700" y="3622675"/>
            <a:ext cx="6629400" cy="4972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school-kids2.jpg" descr="school-kids2.jp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997200" y="3504904"/>
            <a:ext cx="6997700" cy="5207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ysproducts.jpg" descr="ysproducts.jp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136900" y="3746220"/>
            <a:ext cx="6718300" cy="4724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working-at-dc-leisure-001.jpg" descr="working-at-dc-leisure-001.jp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723900" y="3617124"/>
            <a:ext cx="11544300" cy="4983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uniformed-public-services.jpg" descr="uniformed-public-services.jp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246605" y="3985773"/>
            <a:ext cx="10502901" cy="4245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travel signpost.jpg" descr="travel signpost.jp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2622550" y="3352094"/>
            <a:ext cx="7747000" cy="5423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the_arts_right_banner.jpg" descr="the_arts_right_banner.jp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4083050" y="3581400"/>
            <a:ext cx="4813300" cy="4984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trategic-Planning.jpg" descr="Strategic-Planning.jpg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2616200" y="3517900"/>
            <a:ext cx="7766812" cy="516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xit" nodeType="afterEffect" presetSubtype="2" presetID="2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Class="exit" nodeType="afterEffect" presetSubtype="2" presetID="2" grpId="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Class="exit" nodeType="afterEffect" presetSubtype="2" presetID="2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Class="exit" nodeType="afterEffect" presetSubtype="2" presetID="2" grpId="8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Class="exit" nodeType="afterEffect" presetSubtype="2" presetID="2" grpId="10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Class="entr" nodeType="after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Class="exit" nodeType="afterEffect" presetSubtype="2" presetID="2" grpId="1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Class="entr" nodeType="after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Class="exit" nodeType="afterEffect" presetSubtype="2" presetID="2" grpId="1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Class="entr" nodeType="afterEffect" presetSubtype="8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Class="exit" nodeType="afterEffect" presetSubtype="2" presetID="2" grpId="1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Class="entr" nodeType="afterEffect" presetSubtype="8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0"/>
                            </p:stCondLst>
                            <p:childTnLst>
                              <p:par>
                                <p:cTn id="90" presetClass="exit" nodeType="afterEffect" presetSubtype="2" presetID="2" grpId="18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95" presetClass="entr" nodeType="afterEffect" presetSubtype="8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Class="exit" nodeType="afterEffect" presetSubtype="2" presetID="2" grpId="20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5" presetClass="entr" nodeType="afterEffect" presetSubtype="8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0" presetClass="exit" nodeType="afterEffect" presetSubtype="2" presetID="2" grpId="2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5" presetClass="entr" nodeType="afterEffect" presetSubtype="8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Class="exit" nodeType="afterEffect" presetSubtype="2" presetID="2" grpId="2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5" presetClass="entr" nodeType="afterEffect" presetSubtype="8" presetID="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0" presetClass="exit" nodeType="afterEffect" presetSubtype="2" presetID="2" grpId="2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Class="entr" nodeType="afterEffect" presetSubtype="8" presetID="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0" presetClass="exit" nodeType="afterEffect" presetSubtype="2" presetID="2" grpId="28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5" presetClass="entr" nodeType="afterEffect" presetSubtype="8" presetID="2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0" presetClass="exit" nodeType="afterEffect" presetSubtype="2" presetID="2" grpId="30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5" presetClass="entr" nodeType="afterEffect" presetSubtype="8" presetID="2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0" presetClass="exit" nodeType="afterEffect" presetSubtype="2" presetID="2" grpId="3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5" presetClass="entr" nodeType="afterEffect" presetSubtype="8" presetID="2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0" presetClass="exit" nodeType="afterEffect" presetSubtype="2" presetID="2" grpId="3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5" presetClass="entr" nodeType="afterEffect" presetSubtype="8" presetID="2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0" presetClass="exit" nodeType="afterEffect" presetSubtype="2" presetID="2" grpId="3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5" presetClass="entr" nodeType="afterEffect" presetSubtype="8" presetID="2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0" presetClass="exit" nodeType="afterEffect" presetSubtype="2" presetID="2" grpId="38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5" presetClass="entr" nodeType="afterEffect" presetSubtype="8" presetID="2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0" presetClass="exit" nodeType="afterEffect" presetSubtype="2" presetID="2" grpId="40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5" presetClass="entr" nodeType="afterEffect" presetSubtype="8" presetID="2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0" presetClass="exit" nodeType="afterEffect" presetSubtype="2" presetID="2" grpId="4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5" presetClass="entr" nodeType="afterEffect" presetSubtype="8" presetID="2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0" presetClass="exit" nodeType="afterEffect" presetSubtype="2" presetID="2" grpId="4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7"/>
      <p:bldP build="whole" bldLvl="1" animBg="1" rev="0" advAuto="0" spid="170" grpId="18"/>
      <p:bldP build="whole" bldLvl="1" animBg="1" rev="0" advAuto="0" spid="175" grpId="27"/>
      <p:bldP build="whole" bldLvl="1" animBg="1" rev="0" advAuto="0" spid="175" grpId="28"/>
      <p:bldP build="whole" bldLvl="1" animBg="1" rev="0" advAuto="0" spid="178" grpId="33"/>
      <p:bldP build="whole" bldLvl="1" animBg="1" rev="0" advAuto="0" spid="178" grpId="34"/>
      <p:bldP build="whole" bldLvl="1" animBg="1" rev="0" advAuto="0" spid="164" grpId="5"/>
      <p:bldP build="whole" bldLvl="1" animBg="1" rev="0" advAuto="0" spid="164" grpId="6"/>
      <p:bldP build="whole" bldLvl="1" animBg="1" rev="0" advAuto="0" spid="180" grpId="37"/>
      <p:bldP build="whole" bldLvl="1" animBg="1" rev="0" advAuto="0" spid="180" grpId="38"/>
      <p:bldP build="whole" bldLvl="1" animBg="1" rev="0" advAuto="0" spid="181" grpId="39"/>
      <p:bldP build="whole" bldLvl="1" animBg="1" rev="0" advAuto="0" spid="168" grpId="13"/>
      <p:bldP build="whole" bldLvl="1" animBg="1" rev="0" advAuto="0" spid="168" grpId="14"/>
      <p:bldP build="whole" bldLvl="1" animBg="1" rev="0" advAuto="0" spid="167" grpId="11"/>
      <p:bldP build="whole" bldLvl="1" animBg="1" rev="0" advAuto="0" spid="167" grpId="12"/>
      <p:bldP build="whole" bldLvl="1" animBg="1" rev="0" advAuto="0" spid="171" grpId="19"/>
      <p:bldP build="whole" bldLvl="1" animBg="1" rev="0" advAuto="0" spid="177" grpId="31"/>
      <p:bldP build="whole" bldLvl="1" animBg="1" rev="0" advAuto="0" spid="177" grpId="32"/>
      <p:bldP build="whole" bldLvl="1" animBg="1" rev="0" advAuto="0" spid="171" grpId="20"/>
      <p:bldP build="whole" bldLvl="1" animBg="1" rev="0" advAuto="0" spid="169" grpId="15"/>
      <p:bldP build="whole" bldLvl="1" animBg="1" rev="0" advAuto="0" spid="169" grpId="16"/>
      <p:bldP build="whole" bldLvl="1" animBg="1" rev="0" advAuto="0" spid="181" grpId="40"/>
      <p:bldP build="whole" bldLvl="1" animBg="1" rev="0" advAuto="0" spid="176" grpId="29"/>
      <p:bldP build="whole" bldLvl="1" animBg="1" rev="0" advAuto="0" spid="176" grpId="30"/>
      <p:bldP build="whole" bldLvl="1" animBg="1" rev="0" advAuto="0" spid="182" grpId="41"/>
      <p:bldP build="whole" bldLvl="1" animBg="1" rev="0" advAuto="0" spid="182" grpId="42"/>
      <p:bldP build="whole" bldLvl="1" animBg="1" rev="0" advAuto="0" spid="183" grpId="43"/>
      <p:bldP build="whole" bldLvl="1" animBg="1" rev="0" advAuto="0" spid="183" grpId="44"/>
      <p:bldP build="whole" bldLvl="1" animBg="1" rev="0" advAuto="0" spid="163" grpId="3"/>
      <p:bldP build="whole" bldLvl="1" animBg="1" rev="0" advAuto="0" spid="163" grpId="4"/>
      <p:bldP build="whole" bldLvl="1" animBg="1" rev="0" advAuto="0" spid="166" grpId="9"/>
      <p:bldP build="whole" bldLvl="1" animBg="1" rev="0" advAuto="0" spid="166" grpId="10"/>
      <p:bldP build="whole" bldLvl="1" animBg="1" rev="0" advAuto="0" spid="179" grpId="35"/>
      <p:bldP build="whole" bldLvl="1" animBg="1" rev="0" advAuto="0" spid="179" grpId="36"/>
      <p:bldP build="whole" bldLvl="1" animBg="1" rev="0" advAuto="0" spid="165" grpId="7"/>
      <p:bldP build="whole" bldLvl="1" animBg="1" rev="0" advAuto="0" spid="165" grpId="8"/>
      <p:bldP build="whole" bldLvl="1" animBg="1" rev="0" advAuto="0" spid="174" grpId="25"/>
      <p:bldP build="whole" bldLvl="1" animBg="1" rev="0" advAuto="0" spid="174" grpId="26"/>
      <p:bldP build="whole" bldLvl="1" animBg="1" rev="0" advAuto="0" spid="173" grpId="23"/>
      <p:bldP build="whole" bldLvl="1" animBg="1" rev="0" advAuto="0" spid="173" grpId="24"/>
      <p:bldP build="whole" bldLvl="1" animBg="1" rev="0" advAuto="0" spid="162" grpId="1"/>
      <p:bldP build="whole" bldLvl="1" animBg="1" rev="0" advAuto="0" spid="162" grpId="2"/>
      <p:bldP build="whole" bldLvl="1" animBg="1" rev="0" advAuto="0" spid="172" grpId="21"/>
      <p:bldP build="whole" bldLvl="1" animBg="1" rev="0" advAuto="0" spid="172" grpId="2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" name="Training"/>
          <p:cNvSpPr txBox="1"/>
          <p:nvPr>
            <p:ph type="title" idx="4294967295"/>
          </p:nvPr>
        </p:nvSpPr>
        <p:spPr>
          <a:xfrm>
            <a:off x="355600" y="400050"/>
            <a:ext cx="12293600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>
                <a:solidFill>
                  <a:srgbClr val="FF401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Training</a:t>
            </a:r>
          </a:p>
        </p:txBody>
      </p:sp>
      <p:pic>
        <p:nvPicPr>
          <p:cNvPr id="189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Carried out on the job"/>
          <p:cNvSpPr txBox="1"/>
          <p:nvPr/>
        </p:nvSpPr>
        <p:spPr>
          <a:xfrm>
            <a:off x="774700" y="2419350"/>
            <a:ext cx="114554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Carried out on the job</a:t>
            </a:r>
          </a:p>
        </p:txBody>
      </p:sp>
      <p:sp>
        <p:nvSpPr>
          <p:cNvPr id="191" name="By experienced staff"/>
          <p:cNvSpPr txBox="1"/>
          <p:nvPr/>
        </p:nvSpPr>
        <p:spPr>
          <a:xfrm>
            <a:off x="774700" y="3517900"/>
            <a:ext cx="114554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By experienced staff</a:t>
            </a:r>
          </a:p>
        </p:txBody>
      </p:sp>
      <p:sp>
        <p:nvSpPr>
          <p:cNvPr id="192" name="Minimum 30 hours per week"/>
          <p:cNvSpPr txBox="1"/>
          <p:nvPr/>
        </p:nvSpPr>
        <p:spPr>
          <a:xfrm>
            <a:off x="774700" y="4616449"/>
            <a:ext cx="11455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Minimum 30 hours per week</a:t>
            </a:r>
          </a:p>
        </p:txBody>
      </p:sp>
      <p:sp>
        <p:nvSpPr>
          <p:cNvPr id="193" name="Remainder of time spent at a local college working toward a work based qualification"/>
          <p:cNvSpPr txBox="1"/>
          <p:nvPr/>
        </p:nvSpPr>
        <p:spPr>
          <a:xfrm>
            <a:off x="774700" y="5715000"/>
            <a:ext cx="114554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Remainder of time spent at a local college working toward a work based qualification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3"/>
      <p:bldP build="whole" bldLvl="1" animBg="1" rev="0" advAuto="0" spid="193" grpId="4"/>
      <p:bldP build="whole" bldLvl="1" animBg="1" rev="0" advAuto="0" spid="190" grpId="1"/>
      <p:bldP build="whole" bldLvl="1" animBg="1" rev="0" advAuto="0" spid="19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8" name="Benefits"/>
          <p:cNvSpPr txBox="1"/>
          <p:nvPr>
            <p:ph type="title" idx="4294967295"/>
          </p:nvPr>
        </p:nvSpPr>
        <p:spPr>
          <a:xfrm>
            <a:off x="342900" y="400050"/>
            <a:ext cx="12293600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>
                <a:solidFill>
                  <a:srgbClr val="FF401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Benefits</a:t>
            </a:r>
          </a:p>
        </p:txBody>
      </p:sp>
      <p:pic>
        <p:nvPicPr>
          <p:cNvPr id="199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Pay - £4.15 per hour minimum if under 19 or in first year otherwise minimum wage"/>
          <p:cNvSpPr txBox="1"/>
          <p:nvPr/>
        </p:nvSpPr>
        <p:spPr>
          <a:xfrm>
            <a:off x="774700" y="2625725"/>
            <a:ext cx="114554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Pay - £4.15 per hour minimum if under 19 or in first year otherwise minimum wage </a:t>
            </a:r>
          </a:p>
        </p:txBody>
      </p:sp>
      <p:sp>
        <p:nvSpPr>
          <p:cNvPr id="201" name="Paid holidays"/>
          <p:cNvSpPr txBox="1"/>
          <p:nvPr/>
        </p:nvSpPr>
        <p:spPr>
          <a:xfrm>
            <a:off x="762000" y="4552949"/>
            <a:ext cx="11455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Paid holidays</a:t>
            </a:r>
          </a:p>
        </p:txBody>
      </p:sp>
      <p:sp>
        <p:nvSpPr>
          <p:cNvPr id="202" name="Qualification at the end"/>
          <p:cNvSpPr txBox="1"/>
          <p:nvPr/>
        </p:nvSpPr>
        <p:spPr>
          <a:xfrm>
            <a:off x="762000" y="5765799"/>
            <a:ext cx="11455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Qualification at the end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5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  <p:bldP build="whole" bldLvl="1" animBg="1" rev="0" advAuto="0" spid="201" grpId="2"/>
      <p:bldP build="whole" bldLvl="1" animBg="1" rev="0" advAuto="0" spid="20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7" name="Different Levels"/>
          <p:cNvSpPr txBox="1"/>
          <p:nvPr>
            <p:ph type="title" idx="4294967295"/>
          </p:nvPr>
        </p:nvSpPr>
        <p:spPr>
          <a:xfrm>
            <a:off x="355600" y="400050"/>
            <a:ext cx="12293600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>
                <a:solidFill>
                  <a:srgbClr val="FF401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Different Levels</a:t>
            </a:r>
          </a:p>
        </p:txBody>
      </p:sp>
      <p:pic>
        <p:nvPicPr>
          <p:cNvPr id="208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Intermediate (5 good GCSE passes equivalent) -…"/>
          <p:cNvSpPr txBox="1"/>
          <p:nvPr/>
        </p:nvSpPr>
        <p:spPr>
          <a:xfrm>
            <a:off x="533400" y="2003425"/>
            <a:ext cx="119380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Intermediate (5 good GCSE passes equivalent) -</a:t>
            </a:r>
          </a:p>
          <a:p>
            <a: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Level 2 qualification and functional skills</a:t>
            </a:r>
          </a:p>
        </p:txBody>
      </p:sp>
      <p:sp>
        <p:nvSpPr>
          <p:cNvPr id="210" name="Advanced (2 A level passes equivalent) -…"/>
          <p:cNvSpPr txBox="1"/>
          <p:nvPr/>
        </p:nvSpPr>
        <p:spPr>
          <a:xfrm>
            <a:off x="533400" y="3675062"/>
            <a:ext cx="1193800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Advanced (2 A level passes equivalent) -</a:t>
            </a:r>
          </a:p>
          <a:p>
            <a: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Level 3 qualification and functional skills</a:t>
            </a:r>
          </a:p>
        </p:txBody>
      </p:sp>
      <p:sp>
        <p:nvSpPr>
          <p:cNvPr id="211" name="Higher (NVQ4 or foundation degree) -…"/>
          <p:cNvSpPr txBox="1"/>
          <p:nvPr/>
        </p:nvSpPr>
        <p:spPr>
          <a:xfrm>
            <a:off x="533400" y="5418931"/>
            <a:ext cx="1193800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Higher (NVQ4 or foundation degree) -</a:t>
            </a:r>
          </a:p>
          <a:p>
            <a: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Level 4, 5 qualification and functional skills</a:t>
            </a:r>
          </a:p>
        </p:txBody>
      </p:sp>
      <p:sp>
        <p:nvSpPr>
          <p:cNvPr id="212" name="Qualifications are transferable"/>
          <p:cNvSpPr txBox="1"/>
          <p:nvPr/>
        </p:nvSpPr>
        <p:spPr>
          <a:xfrm>
            <a:off x="533400" y="8430418"/>
            <a:ext cx="11938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Qualifications are transferable</a:t>
            </a:r>
          </a:p>
        </p:txBody>
      </p:sp>
      <p:sp>
        <p:nvSpPr>
          <p:cNvPr id="213" name="Degree (M.A. or B. A.) -…"/>
          <p:cNvSpPr txBox="1"/>
          <p:nvPr/>
        </p:nvSpPr>
        <p:spPr>
          <a:xfrm>
            <a:off x="533400" y="6924675"/>
            <a:ext cx="119380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Degree (M.A. or B. A.) -</a:t>
            </a:r>
          </a:p>
          <a:p>
            <a: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Level 6, 7 qualification and functional skills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2"/>
      <p:bldP build="whole" bldLvl="1" animBg="1" rev="0" advAuto="0" spid="213" grpId="5"/>
      <p:bldP build="whole" bldLvl="1" animBg="1" rev="0" advAuto="0" spid="209" grpId="1"/>
      <p:bldP build="whole" bldLvl="1" animBg="1" rev="0" advAuto="0" spid="211" grpId="3"/>
      <p:bldP build="whole" bldLvl="1" animBg="1" rev="0" advAuto="0" spid="212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8" name="Choices diagram.jpg" descr="Choices diagra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650" y="2311570"/>
            <a:ext cx="11747500" cy="6466515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Different Times"/>
          <p:cNvSpPr txBox="1"/>
          <p:nvPr>
            <p:ph type="title" idx="4294967295"/>
          </p:nvPr>
        </p:nvSpPr>
        <p:spPr>
          <a:xfrm>
            <a:off x="355600" y="400050"/>
            <a:ext cx="12293600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>
                <a:solidFill>
                  <a:srgbClr val="FF401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Different Times</a:t>
            </a:r>
          </a:p>
        </p:txBody>
      </p:sp>
      <p:pic>
        <p:nvPicPr>
          <p:cNvPr id="220" name="GIFTransp_logoColorSmall.gif" descr="GIFTransp_logoColorSmall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5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Screen Shot 2019-02-28 at 07.54.22.png" descr="Screen Shot 2019-02-28 at 07.54.2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3300" y="2940050"/>
            <a:ext cx="6858000" cy="387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Apprenticeships v Uni"/>
          <p:cNvSpPr txBox="1"/>
          <p:nvPr>
            <p:ph type="title" idx="4294967295"/>
          </p:nvPr>
        </p:nvSpPr>
        <p:spPr>
          <a:xfrm>
            <a:off x="355600" y="400050"/>
            <a:ext cx="12293600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>
                <a:solidFill>
                  <a:srgbClr val="FF401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Apprenticeships v Uni</a:t>
            </a:r>
          </a:p>
        </p:txBody>
      </p:sp>
      <p:pic>
        <p:nvPicPr>
          <p:cNvPr id="228" name="Screen Shot 2019-02-28 at 07.51.16.png" descr="Screen Shot 2019-02-28 at 07.51.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428" y="2921000"/>
            <a:ext cx="5994401" cy="391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561,000 applied for university in 2018/19"/>
          <p:cNvSpPr txBox="1"/>
          <p:nvPr/>
        </p:nvSpPr>
        <p:spPr>
          <a:xfrm>
            <a:off x="3551936" y="7811745"/>
            <a:ext cx="590092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561,000 applied for university in 2018/19</a:t>
            </a:r>
          </a:p>
        </p:txBody>
      </p:sp>
      <p:sp>
        <p:nvSpPr>
          <p:cNvPr id="230" name="393,000 apprenticeship starts in 2018/19"/>
          <p:cNvSpPr txBox="1"/>
          <p:nvPr/>
        </p:nvSpPr>
        <p:spPr>
          <a:xfrm>
            <a:off x="3531971" y="7162799"/>
            <a:ext cx="594085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393,000 apprenticeship starts in 2018/19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