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56233" indent="-356233" defTabSz="584200">
              <a:lnSpc>
                <a:spcPct val="100000"/>
              </a:lnSpc>
              <a:buClr>
                <a:srgbClr val="000000"/>
              </a:buClr>
              <a:buSzPct val="200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Go through budget and how to annualise earnings or spending.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hape 3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6233" indent="-356233" defTabSz="584200">
              <a:lnSpc>
                <a:spcPct val="100000"/>
              </a:lnSpc>
              <a:buClr>
                <a:srgbClr val="000000"/>
              </a:buClr>
              <a:buSzPct val="200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Discuss options if budget doesn’t add up</a:t>
            </a:r>
          </a:p>
          <a:p>
            <a:pPr marL="356233" indent="-356233" defTabSz="584200">
              <a:lnSpc>
                <a:spcPct val="100000"/>
              </a:lnSpc>
              <a:buClr>
                <a:srgbClr val="000000"/>
              </a:buClr>
              <a:buSzPct val="200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Earn more - spend less</a:t>
            </a:r>
          </a:p>
          <a:p>
            <a:pPr marL="356233" indent="-356233" defTabSz="584200">
              <a:lnSpc>
                <a:spcPct val="100000"/>
              </a:lnSpc>
              <a:buClr>
                <a:srgbClr val="000000"/>
              </a:buClr>
              <a:buSzPct val="200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Budget doesn’t have to add up to work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hape 3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6233" indent="-356233" defTabSz="584200">
              <a:lnSpc>
                <a:spcPct val="100000"/>
              </a:lnSpc>
              <a:buClr>
                <a:srgbClr val="000000"/>
              </a:buClr>
              <a:buSzPct val="200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Film showing some first year university students discussing their budgets and ways to save money</a:t>
            </a:r>
          </a:p>
          <a:p>
            <a:pPr marL="356233" indent="-356233" defTabSz="584200">
              <a:lnSpc>
                <a:spcPct val="100000"/>
              </a:lnSpc>
              <a:buClr>
                <a:srgbClr val="000000"/>
              </a:buClr>
              <a:buSzPct val="200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Option to play budgeting games at end or do a quiz.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825500">
              <a:lnSpc>
                <a:spcPct val="90000"/>
              </a:lnSpc>
              <a:defRPr b="0" spc="-408" sz="10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 defTabSz="1828800">
              <a:lnSpc>
                <a:spcPct val="90000"/>
              </a:lnSpc>
              <a:defRPr b="0" spc="0"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9144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18288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27432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36576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tif"/><Relationship Id="rId3" Type="http://schemas.openxmlformats.org/officeDocument/2006/relationships/image" Target="../media/image3.jpeg"/><Relationship Id="rId4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vide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rgbClr val="ED7D31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tudent finance"/>
          <p:cNvSpPr txBox="1"/>
          <p:nvPr>
            <p:ph type="title"/>
          </p:nvPr>
        </p:nvSpPr>
        <p:spPr>
          <a:xfrm>
            <a:off x="5741394" y="7086237"/>
            <a:ext cx="12490940" cy="1902804"/>
          </a:xfrm>
          <a:prstGeom prst="rect">
            <a:avLst/>
          </a:prstGeom>
        </p:spPr>
        <p:txBody>
          <a:bodyPr/>
          <a:lstStyle>
            <a:lvl1pPr>
              <a:defRPr b="1" sz="100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BUDGETING</a:t>
            </a:r>
          </a:p>
        </p:txBody>
      </p:sp>
      <p:sp>
        <p:nvSpPr>
          <p:cNvPr id="170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A necessary evil ?"/>
          <p:cNvSpPr txBox="1"/>
          <p:nvPr>
            <p:ph type="body" sz="quarter" idx="1"/>
          </p:nvPr>
        </p:nvSpPr>
        <p:spPr>
          <a:xfrm>
            <a:off x="6367214" y="9212102"/>
            <a:ext cx="12434556" cy="772349"/>
          </a:xfrm>
          <a:prstGeom prst="rect">
            <a:avLst/>
          </a:prstGeom>
        </p:spPr>
        <p:txBody>
          <a:bodyPr/>
          <a:lstStyle>
            <a:lvl1pPr defTabSz="1389888">
              <a:spcBef>
                <a:spcPts val="1500"/>
              </a:spcBef>
              <a:defRPr b="1" sz="456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Don’t leave it too late to start! </a:t>
            </a:r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709" t="2744" r="699" b="736"/>
          <a:stretch>
            <a:fillRect/>
          </a:stretch>
        </p:blipFill>
        <p:spPr>
          <a:xfrm>
            <a:off x="8367229" y="1906747"/>
            <a:ext cx="7239269" cy="4487091"/>
          </a:xfrm>
          <a:prstGeom prst="rect">
            <a:avLst/>
          </a:prstGeom>
          <a:ln w="76200">
            <a:solidFill>
              <a:srgbClr val="F96301"/>
            </a:solidFill>
          </a:ln>
        </p:spPr>
      </p:pic>
      <p:sp>
        <p:nvSpPr>
          <p:cNvPr id="174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75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17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58" name="Budgeting sheet.pdf" descr="Budgeting sheet.pdf"/>
          <p:cNvPicPr>
            <a:picLocks noChangeAspect="1"/>
          </p:cNvPicPr>
          <p:nvPr/>
        </p:nvPicPr>
        <p:blipFill>
          <a:blip r:embed="rId2">
            <a:extLst/>
          </a:blip>
          <a:srcRect l="6897" t="8534" r="6897" b="15036"/>
          <a:stretch>
            <a:fillRect/>
          </a:stretch>
        </p:blipFill>
        <p:spPr>
          <a:xfrm>
            <a:off x="8179196" y="924509"/>
            <a:ext cx="8025452" cy="1006299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6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66" name="Name The Taxes"/>
          <p:cNvSpPr txBox="1"/>
          <p:nvPr/>
        </p:nvSpPr>
        <p:spPr>
          <a:xfrm>
            <a:off x="8189863" y="916142"/>
            <a:ext cx="800427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Cost Comparison</a:t>
            </a:r>
          </a:p>
        </p:txBody>
      </p:sp>
      <p:sp>
        <p:nvSpPr>
          <p:cNvPr id="267" name="Monthly cost of a one bedroom flat:"/>
          <p:cNvSpPr txBox="1"/>
          <p:nvPr/>
        </p:nvSpPr>
        <p:spPr>
          <a:xfrm>
            <a:off x="8705391" y="2496307"/>
            <a:ext cx="76773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pc="-39" sz="39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Monthly cost of a one bedroom flat:</a:t>
            </a:r>
          </a:p>
        </p:txBody>
      </p:sp>
      <p:graphicFrame>
        <p:nvGraphicFramePr>
          <p:cNvPr id="268" name="Table"/>
          <p:cNvGraphicFramePr/>
          <p:nvPr/>
        </p:nvGraphicFramePr>
        <p:xfrm>
          <a:off x="1263649" y="4046688"/>
          <a:ext cx="21856703" cy="712469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7285567"/>
                <a:gridCol w="7285567"/>
                <a:gridCol w="7285567"/>
              </a:tblGrid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Place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% increase from cheapest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Hull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£400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Derby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£450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Blackburn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£500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25%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Leicester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£550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37%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Sevenoaks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£900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125%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Chalfont St. Giles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£1,200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300%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Chelsea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£2,100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425%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6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76" name="Name The Taxes"/>
          <p:cNvSpPr txBox="1"/>
          <p:nvPr/>
        </p:nvSpPr>
        <p:spPr>
          <a:xfrm>
            <a:off x="8189863" y="916142"/>
            <a:ext cx="800427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Cost Comparison</a:t>
            </a:r>
          </a:p>
        </p:txBody>
      </p:sp>
      <p:sp>
        <p:nvSpPr>
          <p:cNvPr id="277" name="A small shop of identical products was carried out at different supermarkets"/>
          <p:cNvSpPr txBox="1"/>
          <p:nvPr/>
        </p:nvSpPr>
        <p:spPr>
          <a:xfrm>
            <a:off x="4833631" y="2738523"/>
            <a:ext cx="161923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pc="-39" sz="39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 small shop of identical products was carried out at different supermarkets</a:t>
            </a:r>
          </a:p>
        </p:txBody>
      </p:sp>
      <p:graphicFrame>
        <p:nvGraphicFramePr>
          <p:cNvPr id="278" name="Table"/>
          <p:cNvGraphicFramePr/>
          <p:nvPr/>
        </p:nvGraphicFramePr>
        <p:xfrm>
          <a:off x="1263649" y="4288904"/>
          <a:ext cx="21856703" cy="712469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7285567"/>
                <a:gridCol w="7285567"/>
                <a:gridCol w="7285567"/>
              </a:tblGrid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Supermarket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% increase from cheapest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Lidl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£18.45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Aldi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£18.45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Asda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£20.03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8.5%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Tesco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£21.77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18%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Sainsburys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£22.10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Morrisons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£22.65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23%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Waitrose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£24.79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34%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7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8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86" name="Name The Taxes"/>
          <p:cNvSpPr txBox="1"/>
          <p:nvPr/>
        </p:nvSpPr>
        <p:spPr>
          <a:xfrm>
            <a:off x="8189863" y="916142"/>
            <a:ext cx="800427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Cost Comparison</a:t>
            </a:r>
          </a:p>
        </p:txBody>
      </p:sp>
      <p:sp>
        <p:nvSpPr>
          <p:cNvPr id="287" name="SIM only - At least 20gb data per month"/>
          <p:cNvSpPr txBox="1"/>
          <p:nvPr/>
        </p:nvSpPr>
        <p:spPr>
          <a:xfrm>
            <a:off x="8323764" y="2496307"/>
            <a:ext cx="862153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pc="-39" sz="39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SIM only - At least 20gb data per month</a:t>
            </a:r>
          </a:p>
        </p:txBody>
      </p:sp>
      <p:graphicFrame>
        <p:nvGraphicFramePr>
          <p:cNvPr id="288" name="Table"/>
          <p:cNvGraphicFramePr/>
          <p:nvPr/>
        </p:nvGraphicFramePr>
        <p:xfrm>
          <a:off x="1263650" y="4046688"/>
          <a:ext cx="21856702" cy="712469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7285567"/>
                <a:gridCol w="7285567"/>
                <a:gridCol w="7285567"/>
              </a:tblGrid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Supermarket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% increase from cheapest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Talk Mobile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£9.95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ID Mobile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£10.00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0.5%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Three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£12.00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21%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Giff Gaff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£15.00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51%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£18.00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81%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Sky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£20.00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101%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058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£21.00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111%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8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9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Table"/>
          <p:cNvGraphicFramePr/>
          <p:nvPr/>
        </p:nvGraphicFramePr>
        <p:xfrm>
          <a:off x="3828825" y="3209902"/>
          <a:ext cx="16182575" cy="796413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2293190"/>
                <a:gridCol w="2131255"/>
                <a:gridCol w="1959688"/>
                <a:gridCol w="1959688"/>
                <a:gridCol w="1959688"/>
                <a:gridCol w="1959688"/>
                <a:gridCol w="1959688"/>
                <a:gridCol w="1959688"/>
              </a:tblGrid>
              <a:tr h="458554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Income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Weekly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Annually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One Off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Expenditure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Weekly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Annually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One Off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Tuition Fee Loan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£3,000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Emergency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£1,000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Maintenance loan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£3,000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Accommodation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£2,700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Grant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£1,200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Books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£300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Bursary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£1,000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Insurance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£65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Job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£45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£1,395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TV License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£139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Parents support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£25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£775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Food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£35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£1,085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0"/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Stuff sold on ebay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£65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Going Out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£25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£775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Travel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£14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£434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Laundry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£3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£93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Phone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£155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Laptop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£400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Course Fees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£3,000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39450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Total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£10,370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£65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solidFill>
                            <a:srgbClr val="E32400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Total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£6,746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£400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Grand total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3C4579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£10,435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963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solidFill>
                            <a:srgbClr val="E32400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Grand total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F96301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£9,746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C4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solidFill>
                            <a:srgbClr val="E32400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41633"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Income over expenditure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solidFill>
                            <a:srgbClr val="5E30EB"/>
                          </a:solidFill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£689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</a:pPr>
                      <a:r>
                        <a: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rPr>
                        <a:t>Can be spent on luxuries</a:t>
                      </a: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0"/>
                        </a:spcBef>
                        <a:defRPr b="1" sz="2100">
                          <a:latin typeface="Future bold"/>
                          <a:ea typeface="Future bold"/>
                          <a:cs typeface="Future bold"/>
                          <a:sym typeface="Future bold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94" name="Rectangle 7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5" name="Straight Connector 8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6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97" name="Name The Taxes"/>
          <p:cNvSpPr txBox="1"/>
          <p:nvPr/>
        </p:nvSpPr>
        <p:spPr>
          <a:xfrm>
            <a:off x="7143849" y="916142"/>
            <a:ext cx="10096302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Money Saving Budget</a:t>
            </a:r>
          </a:p>
        </p:txBody>
      </p:sp>
      <p:sp>
        <p:nvSpPr>
          <p:cNvPr id="298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30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6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07" name="Name The Taxes"/>
          <p:cNvSpPr txBox="1"/>
          <p:nvPr/>
        </p:nvSpPr>
        <p:spPr>
          <a:xfrm>
            <a:off x="7143849" y="916142"/>
            <a:ext cx="10096302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Money Saving Budget</a:t>
            </a:r>
          </a:p>
        </p:txBody>
      </p:sp>
      <p:sp>
        <p:nvSpPr>
          <p:cNvPr id="308" name="Calculate the difference"/>
          <p:cNvSpPr txBox="1"/>
          <p:nvPr/>
        </p:nvSpPr>
        <p:spPr>
          <a:xfrm>
            <a:off x="3565921" y="3706472"/>
            <a:ext cx="1725215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Calculate the difference</a:t>
            </a:r>
          </a:p>
        </p:txBody>
      </p:sp>
      <p:sp>
        <p:nvSpPr>
          <p:cNvPr id="309" name="If income &gt; expenditure"/>
          <p:cNvSpPr txBox="1"/>
          <p:nvPr/>
        </p:nvSpPr>
        <p:spPr>
          <a:xfrm>
            <a:off x="3567224" y="6229974"/>
            <a:ext cx="1725215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If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&gt; </a:t>
            </a:r>
            <a:r>
              <a:rPr>
                <a:solidFill>
                  <a:srgbClr val="E32400"/>
                </a:solidFill>
              </a:rPr>
              <a:t>expenditure</a:t>
            </a:r>
            <a:r>
              <a:t> </a:t>
            </a:r>
          </a:p>
        </p:txBody>
      </p:sp>
      <p:sp>
        <p:nvSpPr>
          <p:cNvPr id="310" name="If expenditure &gt; income"/>
          <p:cNvSpPr txBox="1"/>
          <p:nvPr/>
        </p:nvSpPr>
        <p:spPr>
          <a:xfrm>
            <a:off x="3565921" y="9416653"/>
            <a:ext cx="1725215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If </a:t>
            </a:r>
            <a:r>
              <a:rPr>
                <a:solidFill>
                  <a:srgbClr val="E32400"/>
                </a:solidFill>
              </a:rPr>
              <a:t>expenditure</a:t>
            </a:r>
            <a:r>
              <a:t> &gt;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</a:t>
            </a:r>
          </a:p>
        </p:txBody>
      </p:sp>
      <p:pic>
        <p:nvPicPr>
          <p:cNvPr id="3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92878" y="5418296"/>
            <a:ext cx="2613959" cy="261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question-mark.jpg" descr="question-mar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91574" y="8604973"/>
            <a:ext cx="2613959" cy="261396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31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" dur="1000" fill="hold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" dur="1000" fill="hold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  <p:bldP build="whole" bldLvl="1" animBg="1" rev="0" advAuto="0" spid="310" grpId="4"/>
      <p:bldP build="whole" bldLvl="1" animBg="1" rev="0" advAuto="0" spid="309" grpId="2"/>
      <p:bldP build="whole" bldLvl="1" animBg="1" rev="0" advAuto="0" spid="311" grpId="3"/>
      <p:bldP build="whole" bldLvl="1" animBg="1" rev="0" advAuto="0" spid="312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You might muddle through but……"/>
          <p:cNvSpPr txBox="1"/>
          <p:nvPr/>
        </p:nvSpPr>
        <p:spPr>
          <a:xfrm>
            <a:off x="3565921" y="5115394"/>
            <a:ext cx="17252158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914400">
              <a:lnSpc>
                <a:spcPct val="150000"/>
              </a:lnSpc>
              <a:buSzPct val="80000"/>
              <a:buBlip>
                <a:blip r:embed="rId3"/>
              </a:buBlip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You might muddle through but…</a:t>
            </a:r>
          </a:p>
          <a:p>
            <a:pPr marL="228600" indent="-228600" algn="l" defTabSz="914400">
              <a:lnSpc>
                <a:spcPct val="150000"/>
              </a:lnSpc>
              <a:buSzPct val="80000"/>
              <a:buBlip>
                <a:blip r:embed="rId3"/>
              </a:buBlip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You are unlikely to be able to pay for unexpected events</a:t>
            </a:r>
          </a:p>
          <a:p>
            <a:pPr marL="228600" indent="-228600" algn="l" defTabSz="914400">
              <a:lnSpc>
                <a:spcPct val="150000"/>
              </a:lnSpc>
              <a:buSzPct val="80000"/>
              <a:buBlip>
                <a:blip r:embed="rId3"/>
              </a:buBlip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You will be forced to borrow more money</a:t>
            </a:r>
          </a:p>
          <a:p>
            <a:pPr marL="228600" indent="-228600" algn="l" defTabSz="914400">
              <a:lnSpc>
                <a:spcPct val="150000"/>
              </a:lnSpc>
              <a:buSzPct val="80000"/>
              <a:buBlip>
                <a:blip r:embed="rId3"/>
              </a:buBlip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Saving will be difficult</a:t>
            </a:r>
          </a:p>
          <a:p>
            <a:pPr marL="228600" indent="-228600" algn="l" defTabSz="914400">
              <a:lnSpc>
                <a:spcPct val="150000"/>
              </a:lnSpc>
              <a:buSzPct val="80000"/>
              <a:buBlip>
                <a:blip r:embed="rId3"/>
              </a:buBlip>
              <a:defRPr spc="-58"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You will always be playing catch up</a:t>
            </a:r>
          </a:p>
        </p:txBody>
      </p:sp>
      <p:sp>
        <p:nvSpPr>
          <p:cNvPr id="318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9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32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Name The Taxes"/>
          <p:cNvSpPr txBox="1"/>
          <p:nvPr/>
        </p:nvSpPr>
        <p:spPr>
          <a:xfrm>
            <a:off x="8613279" y="916142"/>
            <a:ext cx="7157442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If I Don’t?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tudents on budgeting-1.mov" descr="Students on budgeting-1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94981" y="445608"/>
            <a:ext cx="22817473" cy="12834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79" fill="hold"/>
                                        <p:tgtEl>
                                          <p:spTgt spid="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325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32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ame The Taxes"/>
          <p:cNvSpPr txBox="1"/>
          <p:nvPr/>
        </p:nvSpPr>
        <p:spPr>
          <a:xfrm>
            <a:off x="7963148" y="6176963"/>
            <a:ext cx="845770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is a Budget?</a:t>
            </a:r>
          </a:p>
        </p:txBody>
      </p:sp>
      <p:sp>
        <p:nvSpPr>
          <p:cNvPr id="180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83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90" name="2817873-.jpg" descr="2817873-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6759" y="2827551"/>
            <a:ext cx="14330482" cy="806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98" name="alarmclock.png" descr="alarmclo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1597467"/>
            <a:ext cx="9144000" cy="91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0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06" name="Name The Taxes"/>
          <p:cNvSpPr txBox="1"/>
          <p:nvPr/>
        </p:nvSpPr>
        <p:spPr>
          <a:xfrm>
            <a:off x="7680623" y="916142"/>
            <a:ext cx="9022755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Stating the Obvious</a:t>
            </a:r>
          </a:p>
        </p:txBody>
      </p:sp>
      <p:sp>
        <p:nvSpPr>
          <p:cNvPr id="207" name="b)    If expenses &gt; income = need to make a decision"/>
          <p:cNvSpPr txBox="1"/>
          <p:nvPr/>
        </p:nvSpPr>
        <p:spPr>
          <a:xfrm>
            <a:off x="3565921" y="8053949"/>
            <a:ext cx="1725215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b)    If </a:t>
            </a:r>
            <a:r>
              <a:rPr>
                <a:solidFill>
                  <a:srgbClr val="E32400"/>
                </a:solidFill>
              </a:rPr>
              <a:t>expenses</a:t>
            </a:r>
            <a:r>
              <a:t> &gt;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= need to make a decision</a:t>
            </a:r>
          </a:p>
        </p:txBody>
      </p:sp>
      <p:sp>
        <p:nvSpPr>
          <p:cNvPr id="208" name="a)    If income &gt; expenses = ability to save"/>
          <p:cNvSpPr txBox="1"/>
          <p:nvPr/>
        </p:nvSpPr>
        <p:spPr>
          <a:xfrm>
            <a:off x="3476625" y="5067895"/>
            <a:ext cx="1725215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a)    If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&gt; </a:t>
            </a:r>
            <a:r>
              <a:rPr>
                <a:solidFill>
                  <a:srgbClr val="E32400"/>
                </a:solidFill>
              </a:rPr>
              <a:t>expenses</a:t>
            </a:r>
            <a:r>
              <a:t> = ability to save</a:t>
            </a:r>
          </a:p>
        </p:txBody>
      </p:sp>
      <p:sp>
        <p:nvSpPr>
          <p:cNvPr id="20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1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1000" fill="hold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0" dur="1000" fill="hold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3"/>
      <p:bldP build="whole" bldLvl="1" animBg="1" rev="0" advAuto="0" spid="207" grpId="2"/>
      <p:bldP build="whole" bldLvl="1" animBg="1" rev="0" advAuto="0" spid="208" grpId="1"/>
      <p:bldP build="whole" bldLvl="1" animBg="1" rev="0" advAuto="0" spid="20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16" name="Name The Taxes"/>
          <p:cNvSpPr txBox="1"/>
          <p:nvPr/>
        </p:nvSpPr>
        <p:spPr>
          <a:xfrm>
            <a:off x="8810228" y="916142"/>
            <a:ext cx="676354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Simple Budget</a:t>
            </a:r>
          </a:p>
        </p:txBody>
      </p:sp>
      <p:sp>
        <p:nvSpPr>
          <p:cNvPr id="217" name="List Income (monthly)"/>
          <p:cNvSpPr txBox="1"/>
          <p:nvPr/>
        </p:nvSpPr>
        <p:spPr>
          <a:xfrm>
            <a:off x="3431976" y="4623120"/>
            <a:ext cx="744736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 u="sng">
                <a:solidFill>
                  <a:srgbClr val="669C3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List Income</a:t>
            </a:r>
            <a:r>
              <a:rPr u="none"/>
              <a:t> (monthly)</a:t>
            </a:r>
          </a:p>
        </p:txBody>
      </p:sp>
      <p:sp>
        <p:nvSpPr>
          <p:cNvPr id="218" name="List priority outgoings (monthly)"/>
          <p:cNvSpPr txBox="1"/>
          <p:nvPr/>
        </p:nvSpPr>
        <p:spPr>
          <a:xfrm>
            <a:off x="11379399" y="4623120"/>
            <a:ext cx="1057054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 u="sng">
                <a:solidFill>
                  <a:srgbClr val="E324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List priority outgoings</a:t>
            </a:r>
            <a:r>
              <a:rPr u="none"/>
              <a:t> (monthly)</a:t>
            </a:r>
          </a:p>
        </p:txBody>
      </p:sp>
      <p:sp>
        <p:nvSpPr>
          <p:cNvPr id="219" name="Wages or salary…"/>
          <p:cNvSpPr txBox="1"/>
          <p:nvPr/>
        </p:nvSpPr>
        <p:spPr>
          <a:xfrm>
            <a:off x="3306960" y="6859510"/>
            <a:ext cx="7447362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Wages or salary</a:t>
            </a:r>
          </a:p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Loan</a:t>
            </a:r>
          </a:p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Grant</a:t>
            </a:r>
          </a:p>
        </p:txBody>
      </p:sp>
      <p:sp>
        <p:nvSpPr>
          <p:cNvPr id="220" name="Rent…"/>
          <p:cNvSpPr txBox="1"/>
          <p:nvPr/>
        </p:nvSpPr>
        <p:spPr>
          <a:xfrm>
            <a:off x="11379399" y="6859510"/>
            <a:ext cx="900112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Rent</a:t>
            </a:r>
          </a:p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Fees</a:t>
            </a:r>
          </a:p>
          <a:p>
            <a:pPr algn="l" defTabSz="914400">
              <a:defRPr spc="-58" sz="58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Bills</a:t>
            </a:r>
          </a:p>
        </p:txBody>
      </p:sp>
      <p:sp>
        <p:nvSpPr>
          <p:cNvPr id="221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2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28" name="Name The Taxes"/>
          <p:cNvSpPr txBox="1"/>
          <p:nvPr/>
        </p:nvSpPr>
        <p:spPr>
          <a:xfrm>
            <a:off x="7143849" y="916142"/>
            <a:ext cx="10096302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Money Saving Budget</a:t>
            </a:r>
          </a:p>
        </p:txBody>
      </p:sp>
      <p:sp>
        <p:nvSpPr>
          <p:cNvPr id="229" name="Include as much detail as possible in order to avoid surprise expenses.…"/>
          <p:cNvSpPr txBox="1"/>
          <p:nvPr/>
        </p:nvSpPr>
        <p:spPr>
          <a:xfrm>
            <a:off x="3065858" y="4735310"/>
            <a:ext cx="18252284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584200">
              <a:spcBef>
                <a:spcPts val="3300"/>
              </a:spcBef>
              <a:buSzPct val="80000"/>
              <a:buBlip>
                <a:blip r:embed="rId2"/>
              </a:buBlip>
              <a:tabLst>
                <a:tab pos="190500" algn="l"/>
                <a:tab pos="635000" algn="l"/>
              </a:tabLst>
              <a:defRPr sz="63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Include as much detail as possible in order to avoid surprise expenses.</a:t>
            </a:r>
          </a:p>
          <a:p>
            <a:pPr marL="228600" indent="-228600" algn="l" defTabSz="584200">
              <a:lnSpc>
                <a:spcPct val="150000"/>
              </a:lnSpc>
              <a:spcBef>
                <a:spcPts val="3300"/>
              </a:spcBef>
              <a:buSzPct val="80000"/>
              <a:buBlip>
                <a:blip r:embed="rId2"/>
              </a:buBlip>
              <a:tabLst>
                <a:tab pos="190500" algn="l"/>
                <a:tab pos="635000" algn="l"/>
              </a:tabLst>
              <a:defRPr sz="63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Set up an emergency fund to cover surprises.</a:t>
            </a:r>
          </a:p>
          <a:p>
            <a:pPr marL="228600" indent="-228600" algn="l" defTabSz="584200">
              <a:lnSpc>
                <a:spcPct val="150000"/>
              </a:lnSpc>
              <a:spcBef>
                <a:spcPts val="3300"/>
              </a:spcBef>
              <a:buSzPct val="80000"/>
              <a:buBlip>
                <a:blip r:embed="rId2"/>
              </a:buBlip>
              <a:tabLst>
                <a:tab pos="190500" algn="l"/>
                <a:tab pos="635000" algn="l"/>
              </a:tabLst>
              <a:defRPr sz="63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Ensure that you budget for the fun stuff! </a:t>
            </a:r>
          </a:p>
        </p:txBody>
      </p:sp>
      <p:sp>
        <p:nvSpPr>
          <p:cNvPr id="230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3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37" name="Name The Taxes"/>
          <p:cNvSpPr txBox="1"/>
          <p:nvPr/>
        </p:nvSpPr>
        <p:spPr>
          <a:xfrm>
            <a:off x="7143849" y="916142"/>
            <a:ext cx="10096302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Money Saving Budget</a:t>
            </a:r>
          </a:p>
        </p:txBody>
      </p:sp>
      <p:sp>
        <p:nvSpPr>
          <p:cNvPr id="238" name="List Income (Annual)"/>
          <p:cNvSpPr txBox="1"/>
          <p:nvPr/>
        </p:nvSpPr>
        <p:spPr>
          <a:xfrm>
            <a:off x="4526508" y="3320261"/>
            <a:ext cx="744736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41" sz="4100" u="sng">
                <a:solidFill>
                  <a:srgbClr val="669C3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List Income</a:t>
            </a:r>
            <a:r>
              <a:rPr u="none"/>
              <a:t> (Annual)</a:t>
            </a:r>
          </a:p>
        </p:txBody>
      </p:sp>
      <p:sp>
        <p:nvSpPr>
          <p:cNvPr id="239" name="List necessary expenditure (Annual)"/>
          <p:cNvSpPr txBox="1"/>
          <p:nvPr/>
        </p:nvSpPr>
        <p:spPr>
          <a:xfrm>
            <a:off x="11295212" y="3320261"/>
            <a:ext cx="1087636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41" sz="4100" u="sng">
                <a:solidFill>
                  <a:srgbClr val="E324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List necessary expenditure</a:t>
            </a:r>
            <a:r>
              <a:rPr u="none"/>
              <a:t> (Annual)</a:t>
            </a:r>
          </a:p>
        </p:txBody>
      </p:sp>
      <p:sp>
        <p:nvSpPr>
          <p:cNvPr id="240" name="Student loan…"/>
          <p:cNvSpPr txBox="1"/>
          <p:nvPr/>
        </p:nvSpPr>
        <p:spPr>
          <a:xfrm>
            <a:off x="4526508" y="4474099"/>
            <a:ext cx="7447362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Student loan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Grant or bursary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Sponsorship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Scholarship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Parents contribution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Job income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Savings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Overdraft facility</a:t>
            </a:r>
          </a:p>
        </p:txBody>
      </p:sp>
      <p:sp>
        <p:nvSpPr>
          <p:cNvPr id="241" name="Emergency fund…"/>
          <p:cNvSpPr txBox="1"/>
          <p:nvPr/>
        </p:nvSpPr>
        <p:spPr>
          <a:xfrm>
            <a:off x="11235797" y="4486659"/>
            <a:ext cx="9001126" cy="694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Emergency fund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Rent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Tuition fees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Contents insurance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Travel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Laundry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Toiletries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Stationery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Minimum debt repayments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Food</a:t>
            </a:r>
          </a:p>
          <a:p>
            <a:pPr algn="l" defTabSz="914400">
              <a:defRPr spc="-41" sz="41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Utilities</a:t>
            </a:r>
          </a:p>
        </p:txBody>
      </p:sp>
      <p:sp>
        <p:nvSpPr>
          <p:cNvPr id="242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4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7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8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49" name="Name The Taxes"/>
          <p:cNvSpPr txBox="1"/>
          <p:nvPr/>
        </p:nvSpPr>
        <p:spPr>
          <a:xfrm>
            <a:off x="10138271" y="916142"/>
            <a:ext cx="410745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Prioritise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1876" y="2903551"/>
            <a:ext cx="13320248" cy="790889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5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