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r>
              <a:t>Everyone needs to budget</a:t>
            </a:r>
          </a:p>
          <a:p>
            <a:pPr marL="305593" indent="-305593">
              <a:buSzPct val="145000"/>
              <a:buChar char="•"/>
            </a:pPr>
            <a:r>
              <a:t>Mistakes when young are easy to overcome so worth trying now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Discuss options if budget doesn’t add up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Earn more - spend less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Budget doesn’t have to add up to work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Get class views on what a budget is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Budget doesn’t have to be financial - any finite resource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Impress that the students are already very good budgeters when it comes to time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Alarm clock analogy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Choice to get up or hit snooze button - no right or wrong decision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Choosing snooze just delays getting up and there may be consequences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class what debt spiral is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Story of ocean finance - consolidating debt.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how they can do it cheaper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Encourage class to think about time value of money and not just APR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hape 1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class what the downside to a simple budget is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Too simplistic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Not enough categories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Explain why an emergency fund is important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Easy to budget if nothing goes wrong</a:t>
            </a:r>
          </a:p>
          <a:p>
            <a: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Being able to sort out a problem without using 3rd party help = independence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Encourage class to come up with their own categories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5593" indent="-305593">
              <a:buSzPct val="145000"/>
              <a:buChar char="•"/>
            </a:pPr>
            <a:r>
              <a:t>Discuss priorities and how these can be influenced.</a:t>
            </a:r>
          </a:p>
          <a:p>
            <a:pPr marL="305593" indent="-305593">
              <a:buSzPct val="145000"/>
              <a:buChar char="•"/>
            </a:pPr>
            <a:r>
              <a:t>Good time to give our worksheet on prioritising.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305593" indent="-305593" defTabSz="584200">
              <a:lnSpc>
                <a:spcPct val="100000"/>
              </a:lnSpc>
              <a:buSzPct val="145000"/>
              <a:buChar char="•"/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Go through budget and how to annualise earnings or spending.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041400" y="1828800"/>
            <a:ext cx="109220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cap="all" spc="256" sz="6400">
                <a:solidFill>
                  <a:srgbClr val="5C554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041400" y="5245100"/>
            <a:ext cx="10922000" cy="127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 algn="ctr">
              <a:spcBef>
                <a:spcPts val="1200"/>
              </a:spcBef>
              <a:buClrTx/>
              <a:buSzTx/>
              <a:buNone/>
              <a:defRPr cap="all" sz="28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75833" y="9321800"/>
            <a:ext cx="440437" cy="482600"/>
          </a:xfrm>
          <a:prstGeom prst="rect">
            <a:avLst/>
          </a:prstGeom>
        </p:spPr>
        <p:txBody>
          <a:bodyPr/>
          <a:lstStyle>
            <a:lvl1pPr>
              <a:defRPr cap="all" sz="2400">
                <a:solidFill>
                  <a:srgbClr val="5C554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image" Target="../media/image2.tif"/><Relationship Id="rId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Budgeting"/>
          <p:cNvSpPr txBox="1"/>
          <p:nvPr/>
        </p:nvSpPr>
        <p:spPr>
          <a:xfrm>
            <a:off x="4639245" y="2076450"/>
            <a:ext cx="3733057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Budgeting</a:t>
            </a:r>
          </a:p>
        </p:txBody>
      </p:sp>
      <p:sp>
        <p:nvSpPr>
          <p:cNvPr id="138" name="A Budget tells us what we can’t afford, but it doesn’t stop us from buying it.....…"/>
          <p:cNvSpPr txBox="1"/>
          <p:nvPr/>
        </p:nvSpPr>
        <p:spPr>
          <a:xfrm>
            <a:off x="-2977" y="4152900"/>
            <a:ext cx="12992101" cy="284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i="1" sz="6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 Budget tells us what we can’t afford, but it doesn’t stop us from buying it.....</a:t>
            </a:r>
          </a:p>
          <a:p>
            <a:pPr algn="r">
              <a:defRPr b="0" i="1" sz="6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William Feather</a:t>
            </a:r>
          </a:p>
        </p:txBody>
      </p:sp>
      <p:pic>
        <p:nvPicPr>
          <p:cNvPr id="139" name="Budget-2011--Chancellor-o-007.jpg" descr="Budget-2011--Chancellor-o-007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8800" y="6532880"/>
            <a:ext cx="4495800" cy="2738121"/>
          </a:xfrm>
          <a:prstGeom prst="rect">
            <a:avLst/>
          </a:prstGeom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7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oney Saving Budget"/>
          <p:cNvSpPr txBox="1"/>
          <p:nvPr/>
        </p:nvSpPr>
        <p:spPr>
          <a:xfrm>
            <a:off x="8086" y="8826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209" name="Calculate the difference"/>
          <p:cNvSpPr txBox="1"/>
          <p:nvPr/>
        </p:nvSpPr>
        <p:spPr>
          <a:xfrm>
            <a:off x="366445" y="2597150"/>
            <a:ext cx="12268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Calculate the difference</a:t>
            </a:r>
          </a:p>
        </p:txBody>
      </p:sp>
      <p:sp>
        <p:nvSpPr>
          <p:cNvPr id="210" name="If income &gt; expenditure"/>
          <p:cNvSpPr txBox="1"/>
          <p:nvPr/>
        </p:nvSpPr>
        <p:spPr>
          <a:xfrm>
            <a:off x="368300" y="3435350"/>
            <a:ext cx="122682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If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&gt; </a:t>
            </a:r>
            <a:r>
              <a:rPr>
                <a:solidFill>
                  <a:srgbClr val="E32400"/>
                </a:solidFill>
              </a:rPr>
              <a:t>expenditure</a:t>
            </a:r>
            <a:r>
              <a:t> </a:t>
            </a:r>
          </a:p>
        </p:txBody>
      </p:sp>
      <p:sp>
        <p:nvSpPr>
          <p:cNvPr id="211" name="If expenditure &gt; income"/>
          <p:cNvSpPr txBox="1"/>
          <p:nvPr/>
        </p:nvSpPr>
        <p:spPr>
          <a:xfrm>
            <a:off x="368300" y="6375400"/>
            <a:ext cx="122682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If </a:t>
            </a:r>
            <a:r>
              <a:rPr>
                <a:solidFill>
                  <a:srgbClr val="E32400"/>
                </a:solidFill>
              </a:rPr>
              <a:t>expenditure</a:t>
            </a:r>
            <a:r>
              <a:t> &gt;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</a:t>
            </a:r>
          </a:p>
        </p:txBody>
      </p:sp>
      <p:pic>
        <p:nvPicPr>
          <p:cNvPr id="212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254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59875" y="3198093"/>
            <a:ext cx="1858815" cy="1858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question-mark.jpg" descr="question-mark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59875" y="6119093"/>
            <a:ext cx="1858815" cy="185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" dur="10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" dur="1000" fill="hold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5"/>
      <p:bldP build="whole" bldLvl="1" animBg="1" rev="0" advAuto="0" spid="213" grpId="3"/>
      <p:bldP build="whole" bldLvl="1" animBg="1" rev="0" advAuto="0" spid="210" grpId="2"/>
      <p:bldP build="whole" bldLvl="1" animBg="1" rev="0" advAuto="0" spid="209" grpId="1"/>
      <p:bldP build="whole" bldLvl="1" animBg="1" rev="0" advAuto="0" spid="211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4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What is a budget?"/>
          <p:cNvSpPr txBox="1"/>
          <p:nvPr/>
        </p:nvSpPr>
        <p:spPr>
          <a:xfrm>
            <a:off x="8086" y="42862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is a budget?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0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25400">
            <a:miter lim="400000"/>
          </a:ln>
        </p:spPr>
      </p:pic>
      <p:pic>
        <p:nvPicPr>
          <p:cNvPr id="152" name="alarmclock.png" descr="alarmclo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1200" y="2298700"/>
            <a:ext cx="6502400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7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tating the obvious....or is it?"/>
          <p:cNvSpPr txBox="1"/>
          <p:nvPr/>
        </p:nvSpPr>
        <p:spPr>
          <a:xfrm>
            <a:off x="8086" y="20764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Stating the obvious....</a:t>
            </a:r>
            <a:r>
              <a:rPr sz="4800"/>
              <a:t>or is it?</a:t>
            </a:r>
          </a:p>
        </p:txBody>
      </p:sp>
      <p:sp>
        <p:nvSpPr>
          <p:cNvPr id="159" name="b)    If expenses &gt; income = debt spiral"/>
          <p:cNvSpPr txBox="1"/>
          <p:nvPr/>
        </p:nvSpPr>
        <p:spPr>
          <a:xfrm>
            <a:off x="366445" y="4540250"/>
            <a:ext cx="12268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b)    If </a:t>
            </a:r>
            <a:r>
              <a:rPr>
                <a:solidFill>
                  <a:srgbClr val="E32400"/>
                </a:solidFill>
              </a:rPr>
              <a:t>expenses</a:t>
            </a:r>
            <a:r>
              <a:t> &gt;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= debt spiral</a:t>
            </a:r>
          </a:p>
        </p:txBody>
      </p:sp>
      <p:sp>
        <p:nvSpPr>
          <p:cNvPr id="160" name="a)    If income &gt; expenses = ability to save"/>
          <p:cNvSpPr txBox="1"/>
          <p:nvPr/>
        </p:nvSpPr>
        <p:spPr>
          <a:xfrm>
            <a:off x="304800" y="3594100"/>
            <a:ext cx="12268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a)    If </a:t>
            </a:r>
            <a:r>
              <a:rPr>
                <a:solidFill>
                  <a:srgbClr val="669C35"/>
                </a:solidFill>
              </a:rPr>
              <a:t>income</a:t>
            </a:r>
            <a:r>
              <a:t> &gt; </a:t>
            </a:r>
            <a:r>
              <a:rPr>
                <a:solidFill>
                  <a:srgbClr val="E32400"/>
                </a:solidFill>
              </a:rPr>
              <a:t>expenses</a:t>
            </a:r>
            <a:r>
              <a:t> = ability to save</a:t>
            </a:r>
          </a:p>
        </p:txBody>
      </p:sp>
      <p:pic>
        <p:nvPicPr>
          <p:cNvPr id="161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25400">
            <a:miter lim="400000"/>
          </a:ln>
        </p:spPr>
      </p:pic>
      <p:pic>
        <p:nvPicPr>
          <p:cNvPr id="162" name="ocean-finance.jpg" descr="ocean-financ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4566" y="2882489"/>
            <a:ext cx="8375668" cy="5334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" dur="1000" fill="hold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4"/>
      <p:bldP build="whole" bldLvl="1" animBg="1" rev="0" advAuto="0" spid="160" grpId="3"/>
      <p:bldP build="whole" bldLvl="1" animBg="1" rev="0" advAuto="0" spid="162" grpId="5"/>
      <p:bldP build="whole" bldLvl="1" animBg="1" rev="0" advAuto="0" spid="159" grpId="2"/>
      <p:bldP build="whole" bldLvl="1" animBg="1" rev="0" advAuto="0" spid="1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7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imple Budget"/>
          <p:cNvSpPr txBox="1"/>
          <p:nvPr/>
        </p:nvSpPr>
        <p:spPr>
          <a:xfrm>
            <a:off x="8086" y="20764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Simple Budget</a:t>
            </a:r>
          </a:p>
        </p:txBody>
      </p:sp>
      <p:sp>
        <p:nvSpPr>
          <p:cNvPr id="169" name="List Income (monthly)"/>
          <p:cNvSpPr txBox="1"/>
          <p:nvPr/>
        </p:nvSpPr>
        <p:spPr>
          <a:xfrm>
            <a:off x="520700" y="4660900"/>
            <a:ext cx="52959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 u="sng">
                <a:solidFill>
                  <a:srgbClr val="669C3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List Income</a:t>
            </a:r>
            <a:r>
              <a:rPr u="none"/>
              <a:t> (monthly)</a:t>
            </a:r>
          </a:p>
        </p:txBody>
      </p:sp>
      <p:sp>
        <p:nvSpPr>
          <p:cNvPr id="170" name="List priority outgoings (monthly)"/>
          <p:cNvSpPr txBox="1"/>
          <p:nvPr/>
        </p:nvSpPr>
        <p:spPr>
          <a:xfrm>
            <a:off x="6172200" y="4660900"/>
            <a:ext cx="68961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E32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sng"/>
              <a:t>List priority outgoings</a:t>
            </a:r>
            <a:r>
              <a:t> (monthly)</a:t>
            </a:r>
          </a:p>
        </p:txBody>
      </p:sp>
      <p:sp>
        <p:nvSpPr>
          <p:cNvPr id="171" name="Wages or salary…"/>
          <p:cNvSpPr txBox="1"/>
          <p:nvPr/>
        </p:nvSpPr>
        <p:spPr>
          <a:xfrm>
            <a:off x="431800" y="6273800"/>
            <a:ext cx="52959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Wages or salary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Loan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Grant</a:t>
            </a:r>
          </a:p>
        </p:txBody>
      </p:sp>
      <p:sp>
        <p:nvSpPr>
          <p:cNvPr id="172" name="Rent…"/>
          <p:cNvSpPr txBox="1"/>
          <p:nvPr/>
        </p:nvSpPr>
        <p:spPr>
          <a:xfrm>
            <a:off x="6172200" y="6273800"/>
            <a:ext cx="64008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Rent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Fees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Bills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Money Saving Budget"/>
          <p:cNvSpPr txBox="1"/>
          <p:nvPr/>
        </p:nvSpPr>
        <p:spPr>
          <a:xfrm>
            <a:off x="8086" y="20764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179" name="Include as much detail as possible in order to avoid surprise expenses.…"/>
          <p:cNvSpPr txBox="1"/>
          <p:nvPr/>
        </p:nvSpPr>
        <p:spPr>
          <a:xfrm>
            <a:off x="6746" y="3860800"/>
            <a:ext cx="12979401" cy="477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tabLst>
                <a:tab pos="139700" algn="l"/>
                <a:tab pos="457200" algn="l"/>
              </a:tabLst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Include as much detail as possible in order to avoid surprise expenses.</a:t>
            </a:r>
          </a:p>
          <a:p>
            <a:pPr defTabSz="457200">
              <a:tabLst>
                <a:tab pos="139700" algn="l"/>
                <a:tab pos="457200" algn="l"/>
              </a:tabLst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defTabSz="457200">
              <a:tabLst>
                <a:tab pos="139700" algn="l"/>
                <a:tab pos="457200" algn="l"/>
              </a:tabLst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Set up an emergency fund to cover surprises.</a:t>
            </a:r>
          </a:p>
          <a:p>
            <a:pPr algn="l" defTabSz="457200">
              <a:tabLst>
                <a:tab pos="139700" algn="l"/>
                <a:tab pos="457200" algn="l"/>
              </a:tabLst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defTabSz="457200">
              <a:tabLst>
                <a:tab pos="139700" algn="l"/>
                <a:tab pos="457200" algn="l"/>
              </a:tabLst>
              <a:defRPr b="0"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Ensure that you budget for the fun stuff! </a:t>
            </a:r>
          </a:p>
          <a:p>
            <a:pPr algn="l" defTabSz="457200">
              <a:spcBef>
                <a:spcPts val="1200"/>
              </a:spcBef>
              <a:defRPr b="0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Money Saving Budget"/>
          <p:cNvSpPr txBox="1"/>
          <p:nvPr/>
        </p:nvSpPr>
        <p:spPr>
          <a:xfrm>
            <a:off x="8086" y="8826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Money Saving Budget</a:t>
            </a:r>
          </a:p>
        </p:txBody>
      </p:sp>
      <p:sp>
        <p:nvSpPr>
          <p:cNvPr id="186" name="List Income (Annual)"/>
          <p:cNvSpPr txBox="1"/>
          <p:nvPr/>
        </p:nvSpPr>
        <p:spPr>
          <a:xfrm>
            <a:off x="495300" y="2324100"/>
            <a:ext cx="52959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 u="sng">
                <a:solidFill>
                  <a:srgbClr val="669C35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List Income</a:t>
            </a:r>
            <a:r>
              <a:rPr u="none"/>
              <a:t> (Annual)</a:t>
            </a:r>
          </a:p>
        </p:txBody>
      </p:sp>
      <p:sp>
        <p:nvSpPr>
          <p:cNvPr id="187" name="List necessary expenditure (Annual)"/>
          <p:cNvSpPr txBox="1"/>
          <p:nvPr/>
        </p:nvSpPr>
        <p:spPr>
          <a:xfrm>
            <a:off x="5308600" y="2324100"/>
            <a:ext cx="77343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E324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sng"/>
              <a:t>List necessary expenditure</a:t>
            </a:r>
            <a:r>
              <a:t> (Annual)</a:t>
            </a:r>
          </a:p>
        </p:txBody>
      </p:sp>
      <p:sp>
        <p:nvSpPr>
          <p:cNvPr id="188" name="Student loan…"/>
          <p:cNvSpPr txBox="1"/>
          <p:nvPr/>
        </p:nvSpPr>
        <p:spPr>
          <a:xfrm>
            <a:off x="495300" y="3314699"/>
            <a:ext cx="5295900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Student loan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Grant or bursary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Sponsorship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Scholarship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Parents contribution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Job income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Savings</a:t>
            </a:r>
          </a:p>
          <a:p>
            <a:pPr algn="l">
              <a:defRPr b="0" sz="42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Overdraft facility</a:t>
            </a:r>
          </a:p>
        </p:txBody>
      </p:sp>
      <p:sp>
        <p:nvSpPr>
          <p:cNvPr id="189" name="Emergency fund…"/>
          <p:cNvSpPr txBox="1"/>
          <p:nvPr/>
        </p:nvSpPr>
        <p:spPr>
          <a:xfrm>
            <a:off x="5283200" y="3098800"/>
            <a:ext cx="64008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Emergency fund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Rent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Tuition fees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Contents insurance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Travel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Laundry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Toiletries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Stationery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Minimum debt repayments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Food</a:t>
            </a:r>
          </a:p>
          <a:p>
            <a:pPr algn="l">
              <a:defRPr b="0" sz="3600"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Utilities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6381749" y="9271000"/>
            <a:ext cx="2286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4" name="GIFTransp_logoColorSmall.gif" descr="GIFTransp_logoColorSmall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19100" y="127000"/>
            <a:ext cx="3175000" cy="1917700"/>
          </a:xfrm>
          <a:prstGeom prst="rect">
            <a:avLst/>
          </a:prstGeom>
          <a:ln w="254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675" y="2150119"/>
            <a:ext cx="11537450" cy="6850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0" name="GIFTransp_logoColorSmall.gif" descr="GIFTransp_logoColorSmall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1000" y="139700"/>
            <a:ext cx="3124200" cy="1879600"/>
          </a:xfrm>
          <a:prstGeom prst="rect">
            <a:avLst/>
          </a:prstGeom>
        </p:spPr>
      </p:pic>
      <p:sp>
        <p:nvSpPr>
          <p:cNvPr id="201" name="Money Saving Budget"/>
          <p:cNvSpPr txBox="1"/>
          <p:nvPr/>
        </p:nvSpPr>
        <p:spPr>
          <a:xfrm>
            <a:off x="8086" y="882650"/>
            <a:ext cx="1297940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Money Saving Budget</a:t>
            </a:r>
          </a:p>
        </p:txBody>
      </p:sp>
      <p:graphicFrame>
        <p:nvGraphicFramePr>
          <p:cNvPr id="202" name="Table"/>
          <p:cNvGraphicFramePr/>
          <p:nvPr/>
        </p:nvGraphicFramePr>
        <p:xfrm>
          <a:off x="788872" y="2736848"/>
          <a:ext cx="11518901" cy="56642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632312"/>
                <a:gridCol w="1517046"/>
                <a:gridCol w="1394923"/>
                <a:gridCol w="1394923"/>
                <a:gridCol w="1394923"/>
                <a:gridCol w="1394923"/>
                <a:gridCol w="1394923"/>
                <a:gridCol w="1394923"/>
              </a:tblGrid>
              <a:tr h="314677"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Income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Weekly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Annually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One Off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Expenditure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Weekly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Annually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One Off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Tuition Fee Loan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£3,000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Emergency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£1,000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Maintenance loan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£3,000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Accommodation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£2,700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Grant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£1,200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Books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£300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Bursary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£1,000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Insurance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£65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Job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£45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£1,395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TV License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£139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Parents support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£25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£775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Food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£35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£1,085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Stuff sold on ebay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£65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Going Out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£25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£775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Travel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£14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£434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Laundry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£3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£93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Phone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£155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Laptop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£400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00C7FC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Course Fees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£3,000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 Neue"/>
                        </a:rPr>
                        <a:t>Total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£10,370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5E30EB"/>
                          </a:solidFill>
                          <a:sym typeface="Helvetica Neue"/>
                        </a:rPr>
                        <a:t>£65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 Neue"/>
                        </a:rPr>
                        <a:t>Total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£6,746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E32400"/>
                          </a:solidFill>
                          <a:sym typeface="Helvetica Neue"/>
                        </a:rPr>
                        <a:t>£400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 Neue"/>
                        </a:rPr>
                        <a:t>Grand total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53D5FD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5E30EB"/>
                          </a:solidFill>
                          <a:sym typeface="Helvetica Neue"/>
                        </a:rPr>
                        <a:t>£10,435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4D22B3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53D5FD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5E30EB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4D22B3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4D22B3"/>
                      </a:solidFill>
                      <a:miter lim="400000"/>
                    </a:lnB>
                    <a:solidFill>
                      <a:srgbClr val="CAF0FE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 Neue"/>
                        </a:rPr>
                        <a:t>Grand total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E32400"/>
                          </a:solidFill>
                          <a:sym typeface="Helvetica Neue"/>
                        </a:rPr>
                        <a:t>£9,746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E324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E63B7A"/>
                      </a:solidFill>
                      <a:miter lim="400000"/>
                    </a:lnL>
                    <a:lnR w="15875">
                      <a:solidFill>
                        <a:srgbClr val="E63B7A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E63B7A"/>
                      </a:solidFill>
                      <a:miter lim="400000"/>
                    </a:lnB>
                    <a:solidFill>
                      <a:srgbClr val="F9D3E0"/>
                    </a:solidFill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4D22B3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E63B7A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  <a:tr h="314677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 Neue"/>
                        </a:rPr>
                        <a:t>Income over expenditure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5E30EB"/>
                          </a:solidFill>
                          <a:sym typeface="Helvetica Neue"/>
                        </a:rPr>
                        <a:t>£689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ym typeface="Helvetica Neue"/>
                        </a:rPr>
                        <a:t>Can be spent on luxuries</a:t>
                      </a: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5875">
                      <a:solidFill>
                        <a:srgbClr val="D6D6D6"/>
                      </a:solidFill>
                      <a:miter lim="400000"/>
                    </a:lnL>
                    <a:lnR w="15875">
                      <a:solidFill>
                        <a:srgbClr val="D6D6D6"/>
                      </a:solidFill>
                      <a:miter lim="400000"/>
                    </a:lnR>
                    <a:lnT w="15875">
                      <a:solidFill>
                        <a:srgbClr val="D6D6D6"/>
                      </a:solidFill>
                      <a:miter lim="400000"/>
                    </a:lnT>
                    <a:lnB w="15875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