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Shape 1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hape 18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Two ways to get support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Loans - repayable from student loan company (government agency)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Bursaries and scholarships - non repayable from companies, universities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hape 20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Two ways to get support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Loans - repayable from student loan company (government agency)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Bursaries and scholarships - non repayable from companies, universities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9" name="Shape 21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Two ways to get support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Loans - repayable from student loan company (government agency)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Bursaries and scholarships - non repayable from companies, universities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hape 2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Two ways to get support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Loans - repayable from student loan company (government agency)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Bursaries and scholarships - non repayable from companies, universities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9" name="Shape 2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Two ways to get support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Loans - repayable from student loan company (government agency)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Bursaries and scholarships - non repayable from companies, universities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Shape 2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Two ways to get support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Loans - repayable from student loan company (government agency)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Bursaries and scholarships - non repayable from companies, universities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1" name="Shape 28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Two ways to get support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Loans - repayable from student loan company (government agency)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Bursaries and scholarships - non repayable from companies, universities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 and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ection Title"/>
          <p:cNvSpPr txBox="1"/>
          <p:nvPr>
            <p:ph type="title" hasCustomPrompt="1"/>
          </p:nvPr>
        </p:nvSpPr>
        <p:spPr>
          <a:xfrm>
            <a:off x="1295400" y="5404408"/>
            <a:ext cx="21869400" cy="2881786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825500">
              <a:lnSpc>
                <a:spcPct val="90000"/>
              </a:lnSpc>
              <a:defRPr b="0" spc="-408" sz="10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xfrm>
            <a:off x="22294492" y="12881590"/>
            <a:ext cx="413108" cy="39247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9144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Text"/>
          <p:cNvSpPr txBox="1"/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ctr" defTabSz="1828800">
              <a:lnSpc>
                <a:spcPct val="90000"/>
              </a:lnSpc>
              <a:defRPr b="0" spc="0" sz="12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8" name="Body Level One…"/>
          <p:cNvSpPr txBox="1"/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0" indent="91440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0" indent="182880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0" indent="274320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0" indent="365760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xfrm>
            <a:off x="22294492" y="12881590"/>
            <a:ext cx="413108" cy="39247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9144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hyperlink" Target="mailto:goofykid@mymail.com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6"/>
          <p:cNvSpPr/>
          <p:nvPr/>
        </p:nvSpPr>
        <p:spPr>
          <a:xfrm>
            <a:off x="0" y="7025540"/>
            <a:ext cx="24384000" cy="2073351"/>
          </a:xfrm>
          <a:prstGeom prst="rect">
            <a:avLst/>
          </a:prstGeom>
          <a:solidFill>
            <a:srgbClr val="ED7D31"/>
          </a:solidFill>
          <a:ln w="12700">
            <a:solidFill>
              <a:srgbClr val="F8853B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9" name="Student finance"/>
          <p:cNvSpPr txBox="1"/>
          <p:nvPr>
            <p:ph type="title"/>
          </p:nvPr>
        </p:nvSpPr>
        <p:spPr>
          <a:xfrm>
            <a:off x="5741394" y="7086237"/>
            <a:ext cx="12490940" cy="1902804"/>
          </a:xfrm>
          <a:prstGeom prst="rect">
            <a:avLst/>
          </a:prstGeom>
        </p:spPr>
        <p:txBody>
          <a:bodyPr/>
          <a:lstStyle>
            <a:lvl1pPr>
              <a:defRPr b="1" sz="10000">
                <a:solidFill>
                  <a:srgbClr val="FFFFFF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CV WRITING</a:t>
            </a:r>
          </a:p>
        </p:txBody>
      </p:sp>
      <p:sp>
        <p:nvSpPr>
          <p:cNvPr id="170" name="The real cost of going to university"/>
          <p:cNvSpPr txBox="1"/>
          <p:nvPr/>
        </p:nvSpPr>
        <p:spPr>
          <a:xfrm>
            <a:off x="1052162" y="9496282"/>
            <a:ext cx="21869403" cy="1402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584200">
              <a:defRPr b="1" cap="all" spc="-200" sz="56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A key to unlock a career door</a:t>
            </a:r>
          </a:p>
        </p:txBody>
      </p:sp>
      <p:pic>
        <p:nvPicPr>
          <p:cNvPr id="171" name="cv-writing-tips.jpg" descr="cv-writing-tips.jpg"/>
          <p:cNvPicPr>
            <a:picLocks noChangeAspect="1"/>
          </p:cNvPicPr>
          <p:nvPr/>
        </p:nvPicPr>
        <p:blipFill>
          <a:blip r:embed="rId2">
            <a:extLst/>
          </a:blip>
          <a:srcRect l="105" t="0" r="105" b="0"/>
          <a:stretch>
            <a:fillRect/>
          </a:stretch>
        </p:blipFill>
        <p:spPr>
          <a:xfrm>
            <a:off x="8319127" y="1689954"/>
            <a:ext cx="7335471" cy="4900094"/>
          </a:xfrm>
          <a:prstGeom prst="rect">
            <a:avLst/>
          </a:prstGeom>
          <a:ln w="76200">
            <a:solidFill>
              <a:srgbClr val="F96301"/>
            </a:solidFill>
          </a:ln>
        </p:spPr>
      </p:pic>
      <p:sp>
        <p:nvSpPr>
          <p:cNvPr id="172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17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18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2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3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sp>
        <p:nvSpPr>
          <p:cNvPr id="184" name="Name The Taxes"/>
          <p:cNvSpPr txBox="1"/>
          <p:nvPr/>
        </p:nvSpPr>
        <p:spPr>
          <a:xfrm>
            <a:off x="8838506" y="602832"/>
            <a:ext cx="6706989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What Is A CV?</a:t>
            </a:r>
          </a:p>
        </p:txBody>
      </p:sp>
      <p:pic>
        <p:nvPicPr>
          <p:cNvPr id="185" name="key1.png" descr="key1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117"/>
          <a:stretch>
            <a:fillRect/>
          </a:stretch>
        </p:blipFill>
        <p:spPr>
          <a:xfrm>
            <a:off x="10445551" y="3015264"/>
            <a:ext cx="3492804" cy="7617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0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1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19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4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5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sp>
        <p:nvSpPr>
          <p:cNvPr id="196" name="Name The Taxes"/>
          <p:cNvSpPr txBox="1"/>
          <p:nvPr/>
        </p:nvSpPr>
        <p:spPr>
          <a:xfrm>
            <a:off x="8019207" y="602832"/>
            <a:ext cx="8345586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Make Sure You….</a:t>
            </a:r>
          </a:p>
        </p:txBody>
      </p:sp>
      <p:sp>
        <p:nvSpPr>
          <p:cNvPr id="197" name="Include clear, up to date contact details"/>
          <p:cNvSpPr txBox="1"/>
          <p:nvPr/>
        </p:nvSpPr>
        <p:spPr>
          <a:xfrm>
            <a:off x="4074914" y="3302151"/>
            <a:ext cx="16234172" cy="1017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821531">
              <a:defRPr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Include clear, up to date contact details</a:t>
            </a:r>
          </a:p>
        </p:txBody>
      </p:sp>
      <p:sp>
        <p:nvSpPr>
          <p:cNvPr id="198" name="Make sure phone number has a voice-mail attached to it"/>
          <p:cNvSpPr txBox="1"/>
          <p:nvPr/>
        </p:nvSpPr>
        <p:spPr>
          <a:xfrm>
            <a:off x="4678339" y="5113277"/>
            <a:ext cx="17254820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228600" indent="-228600" algn="l" defTabSz="821531">
              <a:buSzPct val="80000"/>
              <a:buBlip>
                <a:blip r:embed="rId4"/>
              </a:buBlip>
              <a:defRPr sz="5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Make sure phone number has a voice-mail attached to it</a:t>
            </a:r>
          </a:p>
        </p:txBody>
      </p:sp>
      <p:sp>
        <p:nvSpPr>
          <p:cNvPr id="199" name="Use a professional sounding email address - not goofykid@mymail.com"/>
          <p:cNvSpPr txBox="1"/>
          <p:nvPr/>
        </p:nvSpPr>
        <p:spPr>
          <a:xfrm>
            <a:off x="4691030" y="6619447"/>
            <a:ext cx="16234173" cy="1857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228600" indent="-228600" algn="l" defTabSz="821531">
              <a:buSzPct val="80000"/>
              <a:buBlip>
                <a:blip r:embed="rId4"/>
              </a:buBlip>
              <a:defRPr sz="5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Use a professional sounding email address - not </a:t>
            </a:r>
            <a:r>
              <a:rPr>
                <a:hlinkClick r:id="rId5" invalidUrl="" action="" tgtFrame="" tooltip="" history="1" highlightClick="0" endSnd="0"/>
              </a:rPr>
              <a:t>goofykid@mymail.com</a:t>
            </a:r>
          </a:p>
        </p:txBody>
      </p:sp>
      <p:sp>
        <p:nvSpPr>
          <p:cNvPr id="200" name="No need to include home address"/>
          <p:cNvSpPr txBox="1"/>
          <p:nvPr/>
        </p:nvSpPr>
        <p:spPr>
          <a:xfrm>
            <a:off x="4691030" y="9242724"/>
            <a:ext cx="1623417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228600" indent="-228600" algn="l" defTabSz="821531">
              <a:buSzPct val="80000"/>
              <a:buBlip>
                <a:blip r:embed="rId4"/>
              </a:buBlip>
              <a:defRPr sz="5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No need to include home address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2"/>
      <p:bldP build="whole" bldLvl="1" animBg="1" rev="0" advAuto="0" spid="200" grpId="3"/>
      <p:bldP build="whole" bldLvl="1" animBg="1" rev="0" advAuto="0" spid="19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207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sp>
        <p:nvSpPr>
          <p:cNvPr id="211" name="Name The Taxes"/>
          <p:cNvSpPr txBox="1"/>
          <p:nvPr/>
        </p:nvSpPr>
        <p:spPr>
          <a:xfrm>
            <a:off x="8019207" y="602832"/>
            <a:ext cx="8345586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Make Sure You….</a:t>
            </a:r>
          </a:p>
        </p:txBody>
      </p:sp>
      <p:sp>
        <p:nvSpPr>
          <p:cNvPr id="212" name="Word-process your C.V."/>
          <p:cNvSpPr txBox="1"/>
          <p:nvPr/>
        </p:nvSpPr>
        <p:spPr>
          <a:xfrm>
            <a:off x="4074914" y="2090340"/>
            <a:ext cx="16234172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821531">
              <a:defRPr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Word-process your C.V. </a:t>
            </a:r>
          </a:p>
        </p:txBody>
      </p:sp>
      <p:sp>
        <p:nvSpPr>
          <p:cNvPr id="213" name="Use a good font - Times, Arial, Verdana are good"/>
          <p:cNvSpPr txBox="1"/>
          <p:nvPr/>
        </p:nvSpPr>
        <p:spPr>
          <a:xfrm>
            <a:off x="4027520" y="3435875"/>
            <a:ext cx="16234173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228600" indent="-228600" algn="l" defTabSz="821531">
              <a:buSzPct val="80000"/>
              <a:buBlip>
                <a:blip r:embed="rId4"/>
              </a:buBlip>
              <a:defRPr sz="5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Use a good font - 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Times</a:t>
            </a:r>
            <a:r>
              <a:t>, </a:t>
            </a:r>
            <a:r>
              <a:rPr>
                <a:latin typeface="Arial"/>
                <a:ea typeface="Arial"/>
                <a:cs typeface="Arial"/>
                <a:sym typeface="Arial"/>
              </a:rPr>
              <a:t>Arial</a:t>
            </a:r>
            <a:r>
              <a:t>, 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Verdana</a:t>
            </a:r>
            <a:r>
              <a:t> are good</a:t>
            </a:r>
          </a:p>
        </p:txBody>
      </p:sp>
      <p:sp>
        <p:nvSpPr>
          <p:cNvPr id="214" name="Use 12 point with 14 point for headings, use bold sparingly"/>
          <p:cNvSpPr txBox="1"/>
          <p:nvPr/>
        </p:nvSpPr>
        <p:spPr>
          <a:xfrm>
            <a:off x="4029219" y="4855626"/>
            <a:ext cx="19350551" cy="109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1205345" indent="-1205345" algn="l" defTabSz="821531">
              <a:buSzPct val="80000"/>
              <a:buBlip>
                <a:blip r:embed="rId4"/>
              </a:buBlip>
              <a:defRPr sz="5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Use 12 point with </a:t>
            </a:r>
            <a:r>
              <a:rPr sz="6600"/>
              <a:t>14 point</a:t>
            </a:r>
            <a:r>
              <a:t> for headings, use bold sparingly</a:t>
            </a:r>
          </a:p>
        </p:txBody>
      </p:sp>
      <p:sp>
        <p:nvSpPr>
          <p:cNvPr id="215" name="Keep it to one page"/>
          <p:cNvSpPr txBox="1"/>
          <p:nvPr/>
        </p:nvSpPr>
        <p:spPr>
          <a:xfrm>
            <a:off x="4027520" y="6432993"/>
            <a:ext cx="1623417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228600" indent="-228600" algn="l" defTabSz="821531">
              <a:buSzPct val="80000"/>
              <a:buBlip>
                <a:blip r:embed="rId4"/>
              </a:buBlip>
              <a:defRPr sz="5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Keep it to one page</a:t>
            </a:r>
          </a:p>
        </p:txBody>
      </p:sp>
      <p:sp>
        <p:nvSpPr>
          <p:cNvPr id="216" name="Use an uncluttered layout"/>
          <p:cNvSpPr txBox="1"/>
          <p:nvPr/>
        </p:nvSpPr>
        <p:spPr>
          <a:xfrm>
            <a:off x="4027520" y="7835455"/>
            <a:ext cx="1623417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228600" indent="-228600" algn="l" defTabSz="821531">
              <a:buSzPct val="80000"/>
              <a:buBlip>
                <a:blip r:embed="rId4"/>
              </a:buBlip>
              <a:defRPr sz="5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Use an uncluttered layout</a:t>
            </a:r>
          </a:p>
        </p:txBody>
      </p:sp>
      <p:sp>
        <p:nvSpPr>
          <p:cNvPr id="217" name="Use good English in short, concise sentences. Bullet points are good"/>
          <p:cNvSpPr txBox="1"/>
          <p:nvPr/>
        </p:nvSpPr>
        <p:spPr>
          <a:xfrm>
            <a:off x="4027520" y="9237917"/>
            <a:ext cx="16234173" cy="1857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228600" indent="-228600" algn="l" defTabSz="821531">
              <a:buSzPct val="80000"/>
              <a:buBlip>
                <a:blip r:embed="rId4"/>
              </a:buBlip>
              <a:defRPr sz="5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Use good English in short, concise sentences. Bullet points are good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5" grpId="3"/>
      <p:bldP build="whole" bldLvl="1" animBg="1" rev="0" advAuto="0" spid="213" grpId="1"/>
      <p:bldP build="whole" bldLvl="1" animBg="1" rev="0" advAuto="0" spid="216" grpId="4"/>
      <p:bldP build="whole" bldLvl="1" animBg="1" rev="0" advAuto="0" spid="214" grpId="2"/>
      <p:bldP build="whole" bldLvl="1" animBg="1" rev="0" advAuto="0" spid="217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2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3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224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6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7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sp>
        <p:nvSpPr>
          <p:cNvPr id="228" name="Name The Taxes"/>
          <p:cNvSpPr txBox="1"/>
          <p:nvPr/>
        </p:nvSpPr>
        <p:spPr>
          <a:xfrm>
            <a:off x="8019207" y="602832"/>
            <a:ext cx="8345586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Make Sure You….</a:t>
            </a:r>
          </a:p>
        </p:txBody>
      </p:sp>
      <p:sp>
        <p:nvSpPr>
          <p:cNvPr id="229" name="Print on good quality A4 white paper"/>
          <p:cNvSpPr txBox="1"/>
          <p:nvPr/>
        </p:nvSpPr>
        <p:spPr>
          <a:xfrm>
            <a:off x="4074914" y="3889340"/>
            <a:ext cx="16234172" cy="1017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821531">
              <a:defRPr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Print on good quality A4 white paper</a:t>
            </a:r>
          </a:p>
        </p:txBody>
      </p:sp>
      <p:sp>
        <p:nvSpPr>
          <p:cNvPr id="230" name="At least 120g/m2"/>
          <p:cNvSpPr txBox="1"/>
          <p:nvPr/>
        </p:nvSpPr>
        <p:spPr>
          <a:xfrm>
            <a:off x="6539380" y="5880408"/>
            <a:ext cx="1623417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228600" indent="-228600" algn="l" defTabSz="821531">
              <a:buSzPct val="80000"/>
              <a:buBlip>
                <a:blip r:embed="rId4"/>
              </a:buBlip>
              <a:defRPr sz="5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At least 120g/m2</a:t>
            </a:r>
          </a:p>
        </p:txBody>
      </p:sp>
      <p:sp>
        <p:nvSpPr>
          <p:cNvPr id="231" name="Print in high quality, not draft"/>
          <p:cNvSpPr txBox="1"/>
          <p:nvPr/>
        </p:nvSpPr>
        <p:spPr>
          <a:xfrm>
            <a:off x="6539380" y="7246650"/>
            <a:ext cx="1623417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228600" indent="-228600" algn="l" defTabSz="821531">
              <a:buSzPct val="80000"/>
              <a:buBlip>
                <a:blip r:embed="rId4"/>
              </a:buBlip>
              <a:defRPr sz="5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Print in high quality, not draft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6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7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23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0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1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sp>
        <p:nvSpPr>
          <p:cNvPr id="242" name="Name The Taxes"/>
          <p:cNvSpPr txBox="1"/>
          <p:nvPr/>
        </p:nvSpPr>
        <p:spPr>
          <a:xfrm>
            <a:off x="8019207" y="602832"/>
            <a:ext cx="8345586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Make Sure You….</a:t>
            </a:r>
          </a:p>
        </p:txBody>
      </p:sp>
      <p:sp>
        <p:nvSpPr>
          <p:cNvPr id="243" name="Focus on skills relevant to the job"/>
          <p:cNvSpPr txBox="1"/>
          <p:nvPr/>
        </p:nvSpPr>
        <p:spPr>
          <a:xfrm>
            <a:off x="6207625" y="6274271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228600" indent="-228600" algn="l" defTabSz="821531">
              <a:buSzPct val="80000"/>
              <a:buBlip>
                <a:blip r:embed="rId4"/>
              </a:buBlip>
              <a:defRPr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Focus on skills relevant to the job</a:t>
            </a:r>
          </a:p>
        </p:txBody>
      </p:sp>
      <p:sp>
        <p:nvSpPr>
          <p:cNvPr id="244" name="Include details of charity or voluntary work"/>
          <p:cNvSpPr txBox="1"/>
          <p:nvPr/>
        </p:nvSpPr>
        <p:spPr>
          <a:xfrm>
            <a:off x="6207625" y="7773906"/>
            <a:ext cx="16234173" cy="1017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228600" indent="-228600" algn="l" defTabSz="821531">
              <a:buSzPct val="80000"/>
              <a:buBlip>
                <a:blip r:embed="rId4"/>
              </a:buBlip>
              <a:defRPr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Include details of charity or voluntary work</a:t>
            </a:r>
          </a:p>
        </p:txBody>
      </p:sp>
      <p:sp>
        <p:nvSpPr>
          <p:cNvPr id="245" name="Put key-words on the left of the page"/>
          <p:cNvSpPr txBox="1"/>
          <p:nvPr/>
        </p:nvSpPr>
        <p:spPr>
          <a:xfrm>
            <a:off x="6207625" y="4774635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228600" indent="-228600" algn="l" defTabSz="821531">
              <a:buSzPct val="80000"/>
              <a:buBlip>
                <a:blip r:embed="rId4"/>
              </a:buBlip>
              <a:defRPr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Put key-words on the left of the page</a:t>
            </a:r>
          </a:p>
        </p:txBody>
      </p:sp>
      <p:sp>
        <p:nvSpPr>
          <p:cNvPr id="246" name="Write in reverse chronological order"/>
          <p:cNvSpPr txBox="1"/>
          <p:nvPr/>
        </p:nvSpPr>
        <p:spPr>
          <a:xfrm>
            <a:off x="6207625" y="3102470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228600" indent="-228600" algn="l" defTabSz="821531">
              <a:buSzPct val="80000"/>
              <a:buBlip>
                <a:blip r:embed="rId4"/>
              </a:buBlip>
              <a:defRPr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Write in reverse chronological order</a:t>
            </a:r>
          </a:p>
        </p:txBody>
      </p:sp>
      <p:sp>
        <p:nvSpPr>
          <p:cNvPr id="247" name="Try to demonstrate teamwork or organisational skills"/>
          <p:cNvSpPr txBox="1"/>
          <p:nvPr/>
        </p:nvSpPr>
        <p:spPr>
          <a:xfrm>
            <a:off x="6207625" y="9052997"/>
            <a:ext cx="16234173" cy="1893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228600" indent="-228600" algn="l" defTabSz="821531">
              <a:buSzPct val="80000"/>
              <a:buBlip>
                <a:blip r:embed="rId4"/>
              </a:buBlip>
              <a:defRPr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Try to demonstrate teamwork or organisational skills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3" grpId="3"/>
      <p:bldP build="whole" bldLvl="1" animBg="1" rev="0" advAuto="0" spid="245" grpId="2"/>
      <p:bldP build="whole" bldLvl="1" animBg="1" rev="0" advAuto="0" spid="247" grpId="5"/>
      <p:bldP build="whole" bldLvl="1" animBg="1" rev="0" advAuto="0" spid="244" grpId="4"/>
      <p:bldP build="whole" bldLvl="1" animBg="1" rev="0" advAuto="0" spid="24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2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3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254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6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7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sp>
        <p:nvSpPr>
          <p:cNvPr id="258" name="Name The Taxes"/>
          <p:cNvSpPr txBox="1"/>
          <p:nvPr/>
        </p:nvSpPr>
        <p:spPr>
          <a:xfrm>
            <a:off x="8641060" y="602832"/>
            <a:ext cx="7101880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Covering Letter</a:t>
            </a:r>
          </a:p>
        </p:txBody>
      </p:sp>
      <p:sp>
        <p:nvSpPr>
          <p:cNvPr id="259" name="Always send one with your C.V."/>
          <p:cNvSpPr txBox="1"/>
          <p:nvPr/>
        </p:nvSpPr>
        <p:spPr>
          <a:xfrm>
            <a:off x="6893759" y="3125362"/>
            <a:ext cx="17895094" cy="1017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228600" indent="-228600" algn="l" defTabSz="821531">
              <a:buSzPct val="80000"/>
              <a:buBlip>
                <a:blip r:embed="rId4"/>
              </a:buBlip>
              <a:defRPr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Always send one with your C.V.</a:t>
            </a:r>
          </a:p>
        </p:txBody>
      </p:sp>
      <p:sp>
        <p:nvSpPr>
          <p:cNvPr id="260" name="Use good quality paper - at least 120g/m2"/>
          <p:cNvSpPr txBox="1"/>
          <p:nvPr/>
        </p:nvSpPr>
        <p:spPr>
          <a:xfrm>
            <a:off x="6893759" y="4136442"/>
            <a:ext cx="17895094" cy="1017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228600" indent="-228600" algn="l" defTabSz="821531">
              <a:buSzPct val="80000"/>
              <a:buBlip>
                <a:blip r:embed="rId4"/>
              </a:buBlip>
              <a:defRPr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Use good quality paper - at least 120g/m2</a:t>
            </a:r>
          </a:p>
        </p:txBody>
      </p:sp>
      <p:sp>
        <p:nvSpPr>
          <p:cNvPr id="261" name="Contact information in top right hand corner"/>
          <p:cNvSpPr txBox="1"/>
          <p:nvPr/>
        </p:nvSpPr>
        <p:spPr>
          <a:xfrm>
            <a:off x="6893759" y="5107565"/>
            <a:ext cx="17895094" cy="1017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228600" indent="-228600" algn="l" defTabSz="821531">
              <a:buSzPct val="80000"/>
              <a:buBlip>
                <a:blip r:embed="rId4"/>
              </a:buBlip>
              <a:defRPr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Contact information in top right hand corner</a:t>
            </a:r>
          </a:p>
        </p:txBody>
      </p:sp>
      <p:sp>
        <p:nvSpPr>
          <p:cNvPr id="262" name="Addressee in top left hand corner"/>
          <p:cNvSpPr txBox="1"/>
          <p:nvPr/>
        </p:nvSpPr>
        <p:spPr>
          <a:xfrm>
            <a:off x="6893759" y="6192754"/>
            <a:ext cx="17895094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228600" indent="-228600" algn="l" defTabSz="821531">
              <a:buSzPct val="80000"/>
              <a:buBlip>
                <a:blip r:embed="rId4"/>
              </a:buBlip>
              <a:defRPr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Addressee in top left hand corner</a:t>
            </a:r>
          </a:p>
        </p:txBody>
      </p:sp>
      <p:sp>
        <p:nvSpPr>
          <p:cNvPr id="263" name="Always address to a person"/>
          <p:cNvSpPr txBox="1"/>
          <p:nvPr/>
        </p:nvSpPr>
        <p:spPr>
          <a:xfrm>
            <a:off x="6893759" y="8362657"/>
            <a:ext cx="17895094" cy="1017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228600" indent="-228600" algn="l" defTabSz="821531">
              <a:buSzPct val="80000"/>
              <a:buBlip>
                <a:blip r:embed="rId4"/>
              </a:buBlip>
              <a:defRPr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Always address to a person</a:t>
            </a:r>
          </a:p>
        </p:txBody>
      </p:sp>
      <p:sp>
        <p:nvSpPr>
          <p:cNvPr id="264" name="Date it"/>
          <p:cNvSpPr txBox="1"/>
          <p:nvPr/>
        </p:nvSpPr>
        <p:spPr>
          <a:xfrm>
            <a:off x="6893759" y="9504405"/>
            <a:ext cx="17895094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228600" indent="-228600" algn="l" defTabSz="821531">
              <a:buSzPct val="80000"/>
              <a:buBlip>
                <a:blip r:embed="rId4"/>
              </a:buBlip>
              <a:defRPr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Date it</a:t>
            </a:r>
          </a:p>
        </p:txBody>
      </p:sp>
      <p:sp>
        <p:nvSpPr>
          <p:cNvPr id="265" name="3 Short paragraphs"/>
          <p:cNvSpPr txBox="1"/>
          <p:nvPr/>
        </p:nvSpPr>
        <p:spPr>
          <a:xfrm>
            <a:off x="6893759" y="7220910"/>
            <a:ext cx="17895094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228600" indent="-228600" algn="l" defTabSz="821531">
              <a:buSzPct val="80000"/>
              <a:buBlip>
                <a:blip r:embed="rId4"/>
              </a:buBlip>
              <a:defRPr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3 Short paragraphs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9" grpId="1"/>
      <p:bldP build="whole" bldLvl="1" animBg="1" rev="0" advAuto="0" spid="263" grpId="5"/>
      <p:bldP build="whole" bldLvl="1" animBg="1" rev="0" advAuto="0" spid="264" grpId="6"/>
      <p:bldP build="whole" bldLvl="1" animBg="1" rev="0" advAuto="0" spid="261" grpId="3"/>
      <p:bldP build="whole" bldLvl="1" animBg="1" rev="0" advAuto="0" spid="265" grpId="7"/>
      <p:bldP build="whole" bldLvl="1" animBg="1" rev="0" advAuto="0" spid="262" grpId="4"/>
      <p:bldP build="whole" bldLvl="1" animBg="1" rev="0" advAuto="0" spid="26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0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1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27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4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5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sp>
        <p:nvSpPr>
          <p:cNvPr id="276" name="Name The Taxes"/>
          <p:cNvSpPr txBox="1"/>
          <p:nvPr/>
        </p:nvSpPr>
        <p:spPr>
          <a:xfrm>
            <a:off x="7831683" y="602832"/>
            <a:ext cx="8720634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Other Types Of CV</a:t>
            </a:r>
          </a:p>
        </p:txBody>
      </p:sp>
      <p:sp>
        <p:nvSpPr>
          <p:cNvPr id="277" name="Email"/>
          <p:cNvSpPr txBox="1"/>
          <p:nvPr/>
        </p:nvSpPr>
        <p:spPr>
          <a:xfrm>
            <a:off x="10708943" y="4960974"/>
            <a:ext cx="17895094" cy="1019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228600" indent="-228600" algn="l" defTabSz="821531">
              <a:buSzPct val="80000"/>
              <a:buBlip>
                <a:blip r:embed="rId4"/>
              </a:buBlip>
              <a:defRPr sz="6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Email</a:t>
            </a:r>
          </a:p>
        </p:txBody>
      </p:sp>
      <p:sp>
        <p:nvSpPr>
          <p:cNvPr id="278" name="Online form"/>
          <p:cNvSpPr txBox="1"/>
          <p:nvPr/>
        </p:nvSpPr>
        <p:spPr>
          <a:xfrm>
            <a:off x="10708943" y="6153088"/>
            <a:ext cx="17895094" cy="1019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228600" indent="-228600" algn="l" defTabSz="821531">
              <a:buSzPct val="80000"/>
              <a:buBlip>
                <a:blip r:embed="rId4"/>
              </a:buBlip>
              <a:defRPr sz="6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Online form</a:t>
            </a:r>
          </a:p>
        </p:txBody>
      </p:sp>
      <p:sp>
        <p:nvSpPr>
          <p:cNvPr id="279" name="Video"/>
          <p:cNvSpPr txBox="1"/>
          <p:nvPr/>
        </p:nvSpPr>
        <p:spPr>
          <a:xfrm>
            <a:off x="10708943" y="7345202"/>
            <a:ext cx="17895094" cy="1019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228600" indent="-228600" algn="l" defTabSz="821531">
              <a:buSzPct val="80000"/>
              <a:buBlip>
                <a:blip r:embed="rId4"/>
              </a:buBlip>
              <a:defRPr sz="6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Video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7" grpId="1"/>
      <p:bldP build="whole" bldLvl="1" animBg="1" rev="0" advAuto="0" spid="278" grpId="2"/>
      <p:bldP build="whole" bldLvl="1" animBg="1" rev="0" advAuto="0" spid="279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