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goofykid@mymail.com" TargetMode="External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v writ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Cv writing</a:t>
            </a:r>
          </a:p>
        </p:txBody>
      </p:sp>
      <p:sp>
        <p:nvSpPr>
          <p:cNvPr id="182" name="Make a good first impression on paper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a good first impression on paper</a:t>
            </a:r>
          </a:p>
        </p:txBody>
      </p:sp>
      <p:pic>
        <p:nvPicPr>
          <p:cNvPr id="183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ther types of CV"/>
          <p:cNvSpPr txBox="1"/>
          <p:nvPr/>
        </p:nvSpPr>
        <p:spPr>
          <a:xfrm>
            <a:off x="4101703" y="-1125141"/>
            <a:ext cx="17287876" cy="31968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Other types of CV</a:t>
            </a:r>
          </a:p>
        </p:txBody>
      </p:sp>
      <p:sp>
        <p:nvSpPr>
          <p:cNvPr id="244" name="Email"/>
          <p:cNvSpPr txBox="1"/>
          <p:nvPr/>
        </p:nvSpPr>
        <p:spPr>
          <a:xfrm>
            <a:off x="3244453" y="5719867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Email</a:t>
            </a:r>
          </a:p>
        </p:txBody>
      </p:sp>
      <p:sp>
        <p:nvSpPr>
          <p:cNvPr id="245" name="Online form"/>
          <p:cNvSpPr txBox="1"/>
          <p:nvPr/>
        </p:nvSpPr>
        <p:spPr>
          <a:xfrm>
            <a:off x="3244453" y="6911981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Online form</a:t>
            </a:r>
          </a:p>
        </p:txBody>
      </p:sp>
      <p:sp>
        <p:nvSpPr>
          <p:cNvPr id="246" name="Video"/>
          <p:cNvSpPr txBox="1"/>
          <p:nvPr/>
        </p:nvSpPr>
        <p:spPr>
          <a:xfrm>
            <a:off x="3244453" y="8104094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Video</a:t>
            </a:r>
          </a:p>
        </p:txBody>
      </p:sp>
      <p:pic>
        <p:nvPicPr>
          <p:cNvPr id="247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  <p:bldP build="whole" bldLvl="1" animBg="1" rev="0" advAuto="0" spid="245" grpId="2"/>
      <p:bldP build="whole" bldLvl="1" animBg="1" rev="0" advAuto="0" spid="24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hat is a C.V?"/>
          <p:cNvSpPr txBox="1"/>
          <p:nvPr>
            <p:ph type="title"/>
          </p:nvPr>
        </p:nvSpPr>
        <p:spPr>
          <a:xfrm>
            <a:off x="7590309" y="156288"/>
            <a:ext cx="10177784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is a C.V?</a:t>
            </a:r>
          </a:p>
        </p:txBody>
      </p:sp>
      <p:pic>
        <p:nvPicPr>
          <p:cNvPr id="186" name="key1.png" descr="key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7"/>
          <a:stretch>
            <a:fillRect/>
          </a:stretch>
        </p:blipFill>
        <p:spPr>
          <a:xfrm>
            <a:off x="10445551" y="4355488"/>
            <a:ext cx="3492804" cy="761702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87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ake sure you....."/>
          <p:cNvSpPr txBox="1"/>
          <p:nvPr>
            <p:ph type="title"/>
          </p:nvPr>
        </p:nvSpPr>
        <p:spPr>
          <a:xfrm>
            <a:off x="7898089" y="156288"/>
            <a:ext cx="8564748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you.....</a:t>
            </a:r>
          </a:p>
        </p:txBody>
      </p:sp>
      <p:sp>
        <p:nvSpPr>
          <p:cNvPr id="190" name="Include clear, up to date contact details"/>
          <p:cNvSpPr txBox="1"/>
          <p:nvPr/>
        </p:nvSpPr>
        <p:spPr>
          <a:xfrm>
            <a:off x="4073610" y="4585820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Include clear, up to date contact details</a:t>
            </a:r>
          </a:p>
        </p:txBody>
      </p:sp>
      <p:sp>
        <p:nvSpPr>
          <p:cNvPr id="191" name="Make sure phone number has a voice-mail attached to it"/>
          <p:cNvSpPr txBox="1"/>
          <p:nvPr/>
        </p:nvSpPr>
        <p:spPr>
          <a:xfrm>
            <a:off x="4076217" y="5657382"/>
            <a:ext cx="16234173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Make sure phone number has a voice-mail attached to it</a:t>
            </a:r>
          </a:p>
        </p:txBody>
      </p:sp>
      <p:sp>
        <p:nvSpPr>
          <p:cNvPr id="192" name="Use a professional sounding email address - not goofykid@mymail.com"/>
          <p:cNvSpPr txBox="1"/>
          <p:nvPr/>
        </p:nvSpPr>
        <p:spPr>
          <a:xfrm>
            <a:off x="4076217" y="7577265"/>
            <a:ext cx="16234173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a professional sounding email address - not </a:t>
            </a:r>
            <a:r>
              <a:rPr>
                <a:hlinkClick r:id="rId2" invalidUrl="" action="" tgtFrame="" tooltip="" history="1" highlightClick="0" endSnd="0"/>
              </a:rPr>
              <a:t>goofykid@mymail.com</a:t>
            </a:r>
          </a:p>
        </p:txBody>
      </p:sp>
      <p:sp>
        <p:nvSpPr>
          <p:cNvPr id="193" name="No need to include home address"/>
          <p:cNvSpPr txBox="1"/>
          <p:nvPr/>
        </p:nvSpPr>
        <p:spPr>
          <a:xfrm>
            <a:off x="4076217" y="10040271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No need to include home address</a:t>
            </a:r>
          </a:p>
        </p:txBody>
      </p:sp>
      <p:pic>
        <p:nvPicPr>
          <p:cNvPr id="194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3"/>
      <p:bldP build="whole" bldLvl="1" animBg="1" rev="0" advAuto="0" spid="191" grpId="1"/>
      <p:bldP build="whole" bldLvl="1" animBg="1" rev="0" advAuto="0" spid="19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int on good quality A4 white paper"/>
          <p:cNvSpPr txBox="1"/>
          <p:nvPr/>
        </p:nvSpPr>
        <p:spPr>
          <a:xfrm>
            <a:off x="4074914" y="6357240"/>
            <a:ext cx="1623417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Print on good quality A4 white paper</a:t>
            </a:r>
          </a:p>
        </p:txBody>
      </p:sp>
      <p:sp>
        <p:nvSpPr>
          <p:cNvPr id="197" name="At least 120g/m2"/>
          <p:cNvSpPr txBox="1"/>
          <p:nvPr/>
        </p:nvSpPr>
        <p:spPr>
          <a:xfrm>
            <a:off x="4074914" y="7864770"/>
            <a:ext cx="1623417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At least 120g/m2</a:t>
            </a:r>
          </a:p>
        </p:txBody>
      </p:sp>
      <p:sp>
        <p:nvSpPr>
          <p:cNvPr id="198" name="Word-process your C.V."/>
          <p:cNvSpPr txBox="1"/>
          <p:nvPr/>
        </p:nvSpPr>
        <p:spPr>
          <a:xfrm>
            <a:off x="4074914" y="4982068"/>
            <a:ext cx="1623417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Word-process your C.V. </a:t>
            </a:r>
          </a:p>
        </p:txBody>
      </p:sp>
      <p:sp>
        <p:nvSpPr>
          <p:cNvPr id="199" name="Print in high quality, not draft"/>
          <p:cNvSpPr txBox="1"/>
          <p:nvPr/>
        </p:nvSpPr>
        <p:spPr>
          <a:xfrm>
            <a:off x="4074914" y="9231012"/>
            <a:ext cx="1623417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Print in high quality, not draft</a:t>
            </a:r>
          </a:p>
        </p:txBody>
      </p:sp>
      <p:pic>
        <p:nvPicPr>
          <p:cNvPr id="200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1" name="Make sure you....."/>
          <p:cNvSpPr txBox="1"/>
          <p:nvPr>
            <p:ph type="title"/>
          </p:nvPr>
        </p:nvSpPr>
        <p:spPr>
          <a:xfrm>
            <a:off x="7898089" y="156288"/>
            <a:ext cx="8564748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ord-process your C.V."/>
          <p:cNvSpPr txBox="1"/>
          <p:nvPr/>
        </p:nvSpPr>
        <p:spPr>
          <a:xfrm>
            <a:off x="4074914" y="3250383"/>
            <a:ext cx="1623417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Word-process your C.V. </a:t>
            </a:r>
          </a:p>
        </p:txBody>
      </p:sp>
      <p:sp>
        <p:nvSpPr>
          <p:cNvPr id="204" name="Use a good font - Times, Arial, Verdana are good"/>
          <p:cNvSpPr txBox="1"/>
          <p:nvPr/>
        </p:nvSpPr>
        <p:spPr>
          <a:xfrm>
            <a:off x="4074914" y="4615236"/>
            <a:ext cx="16234172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a good font -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Times</a:t>
            </a:r>
            <a:r>
              <a:t>, </a:t>
            </a:r>
            <a:r>
              <a:rPr>
                <a:latin typeface="Arial"/>
                <a:ea typeface="Arial"/>
                <a:cs typeface="Arial"/>
                <a:sym typeface="Arial"/>
              </a:rPr>
              <a:t>Arial</a:t>
            </a:r>
            <a:r>
              <a:t>, 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Verdana</a:t>
            </a:r>
            <a:r>
              <a:t> are good</a:t>
            </a:r>
          </a:p>
        </p:txBody>
      </p:sp>
      <p:sp>
        <p:nvSpPr>
          <p:cNvPr id="205" name="Use 12 point with 14 point for headings, use bold sparingly"/>
          <p:cNvSpPr txBox="1"/>
          <p:nvPr/>
        </p:nvSpPr>
        <p:spPr>
          <a:xfrm>
            <a:off x="4074914" y="6070180"/>
            <a:ext cx="16234172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12 point with </a:t>
            </a:r>
            <a:r>
              <a:rPr sz="6600"/>
              <a:t>14 point</a:t>
            </a:r>
            <a:r>
              <a:t> for headings, use bold sparingly</a:t>
            </a:r>
          </a:p>
        </p:txBody>
      </p:sp>
      <p:sp>
        <p:nvSpPr>
          <p:cNvPr id="206" name="Keep it to one page"/>
          <p:cNvSpPr txBox="1"/>
          <p:nvPr/>
        </p:nvSpPr>
        <p:spPr>
          <a:xfrm>
            <a:off x="4074914" y="8356577"/>
            <a:ext cx="1623417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Keep it to one page</a:t>
            </a:r>
          </a:p>
        </p:txBody>
      </p:sp>
      <p:sp>
        <p:nvSpPr>
          <p:cNvPr id="207" name="Use an uncluttered layout"/>
          <p:cNvSpPr txBox="1"/>
          <p:nvPr/>
        </p:nvSpPr>
        <p:spPr>
          <a:xfrm>
            <a:off x="4074914" y="9642452"/>
            <a:ext cx="1623417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Use an uncluttered layout</a:t>
            </a:r>
          </a:p>
        </p:txBody>
      </p:sp>
      <p:sp>
        <p:nvSpPr>
          <p:cNvPr id="208" name="Use good English in short, concise sentences. Bullet points are good"/>
          <p:cNvSpPr txBox="1"/>
          <p:nvPr/>
        </p:nvSpPr>
        <p:spPr>
          <a:xfrm>
            <a:off x="4074914" y="10928327"/>
            <a:ext cx="16234172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Use good English in short, concise sentences. Bullet points are good</a:t>
            </a:r>
          </a:p>
        </p:txBody>
      </p:sp>
      <p:sp>
        <p:nvSpPr>
          <p:cNvPr id="209" name="Make sure you....."/>
          <p:cNvSpPr txBox="1"/>
          <p:nvPr>
            <p:ph type="title"/>
          </p:nvPr>
        </p:nvSpPr>
        <p:spPr>
          <a:xfrm>
            <a:off x="7898089" y="156288"/>
            <a:ext cx="8564748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you.....</a:t>
            </a:r>
          </a:p>
        </p:txBody>
      </p:sp>
      <p:pic>
        <p:nvPicPr>
          <p:cNvPr id="210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5"/>
      <p:bldP build="whole" bldLvl="1" animBg="1" rev="0" advAuto="0" spid="205" grpId="2"/>
      <p:bldP build="whole" bldLvl="1" animBg="1" rev="0" advAuto="0" spid="206" grpId="3"/>
      <p:bldP build="whole" bldLvl="1" animBg="1" rev="0" advAuto="0" spid="204" grpId="1"/>
      <p:bldP build="whole" bldLvl="1" animBg="1" rev="0" advAuto="0" spid="20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cus on skills relevant to the job"/>
          <p:cNvSpPr txBox="1"/>
          <p:nvPr/>
        </p:nvSpPr>
        <p:spPr>
          <a:xfrm>
            <a:off x="3753445" y="8446810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Focus on skills relevant to the job</a:t>
            </a:r>
          </a:p>
        </p:txBody>
      </p:sp>
      <p:sp>
        <p:nvSpPr>
          <p:cNvPr id="213" name="Include details of charity or voluntary work"/>
          <p:cNvSpPr txBox="1"/>
          <p:nvPr/>
        </p:nvSpPr>
        <p:spPr>
          <a:xfrm>
            <a:off x="3985617" y="9536231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Include details of charity or voluntary work</a:t>
            </a:r>
          </a:p>
        </p:txBody>
      </p:sp>
      <p:sp>
        <p:nvSpPr>
          <p:cNvPr id="214" name="Put key-words on the left of the page"/>
          <p:cNvSpPr txBox="1"/>
          <p:nvPr/>
        </p:nvSpPr>
        <p:spPr>
          <a:xfrm>
            <a:off x="3985617" y="7285950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Put key-words on the left of the page</a:t>
            </a:r>
          </a:p>
        </p:txBody>
      </p:sp>
      <p:sp>
        <p:nvSpPr>
          <p:cNvPr id="215" name="Write in reverse chronological order"/>
          <p:cNvSpPr txBox="1"/>
          <p:nvPr/>
        </p:nvSpPr>
        <p:spPr>
          <a:xfrm>
            <a:off x="3985617" y="5107107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Write in reverse chronological order</a:t>
            </a:r>
          </a:p>
        </p:txBody>
      </p:sp>
      <p:sp>
        <p:nvSpPr>
          <p:cNvPr id="216" name="Most recent experience first"/>
          <p:cNvSpPr txBox="1"/>
          <p:nvPr/>
        </p:nvSpPr>
        <p:spPr>
          <a:xfrm>
            <a:off x="4396382" y="6069925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Most recent experience first</a:t>
            </a:r>
          </a:p>
        </p:txBody>
      </p:sp>
      <p:sp>
        <p:nvSpPr>
          <p:cNvPr id="217" name="Try to demonstrate teamwork or organisational skills"/>
          <p:cNvSpPr txBox="1"/>
          <p:nvPr/>
        </p:nvSpPr>
        <p:spPr>
          <a:xfrm>
            <a:off x="3985617" y="10616724"/>
            <a:ext cx="16234173" cy="1893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Try to demonstrate teamwork or organisational skills</a:t>
            </a:r>
          </a:p>
        </p:txBody>
      </p:sp>
      <p:pic>
        <p:nvPicPr>
          <p:cNvPr id="218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9" name="Make sure you....."/>
          <p:cNvSpPr txBox="1"/>
          <p:nvPr>
            <p:ph type="title"/>
          </p:nvPr>
        </p:nvSpPr>
        <p:spPr>
          <a:xfrm>
            <a:off x="7898089" y="156288"/>
            <a:ext cx="8564748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5"/>
      <p:bldP build="whole" bldLvl="1" animBg="1" rev="0" advAuto="0" spid="217" grpId="6"/>
      <p:bldP build="whole" bldLvl="1" animBg="1" rev="0" advAuto="0" spid="214" grpId="3"/>
      <p:bldP build="whole" bldLvl="1" animBg="1" rev="0" advAuto="0" spid="212" grpId="4"/>
      <p:bldP build="whole" bldLvl="1" animBg="1" rev="0" advAuto="0" spid="215" grpId="1"/>
      <p:bldP build="whole" bldLvl="1" animBg="1" rev="0" advAuto="0" spid="2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Use strong action words"/>
          <p:cNvSpPr txBox="1"/>
          <p:nvPr/>
        </p:nvSpPr>
        <p:spPr>
          <a:xfrm>
            <a:off x="3869531" y="3053953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 strong action words</a:t>
            </a:r>
          </a:p>
        </p:txBody>
      </p:sp>
      <p:sp>
        <p:nvSpPr>
          <p:cNvPr id="222" name="Led, actioned, created, changed, built, influenced"/>
          <p:cNvSpPr txBox="1"/>
          <p:nvPr/>
        </p:nvSpPr>
        <p:spPr>
          <a:xfrm>
            <a:off x="4280296" y="4016771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Led, actioned, created, changed, built, influenced</a:t>
            </a:r>
          </a:p>
        </p:txBody>
      </p:sp>
      <p:sp>
        <p:nvSpPr>
          <p:cNvPr id="223" name="Check spelling mistakes and punctuation"/>
          <p:cNvSpPr txBox="1"/>
          <p:nvPr/>
        </p:nvSpPr>
        <p:spPr>
          <a:xfrm>
            <a:off x="3869531" y="4947046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Check spelling mistakes and punctuation</a:t>
            </a:r>
          </a:p>
        </p:txBody>
      </p:sp>
      <p:sp>
        <p:nvSpPr>
          <p:cNvPr id="224" name="Get somebody to proof read it"/>
          <p:cNvSpPr txBox="1"/>
          <p:nvPr/>
        </p:nvSpPr>
        <p:spPr>
          <a:xfrm>
            <a:off x="3869531" y="6018609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Get somebody to proof read it</a:t>
            </a:r>
          </a:p>
        </p:txBody>
      </p:sp>
      <p:sp>
        <p:nvSpPr>
          <p:cNvPr id="225" name="Send a covering letter"/>
          <p:cNvSpPr txBox="1"/>
          <p:nvPr/>
        </p:nvSpPr>
        <p:spPr>
          <a:xfrm>
            <a:off x="3869531" y="7090171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Send a covering letter</a:t>
            </a:r>
          </a:p>
        </p:txBody>
      </p:sp>
      <p:sp>
        <p:nvSpPr>
          <p:cNvPr id="226" name="Send it to the right person! Research"/>
          <p:cNvSpPr txBox="1"/>
          <p:nvPr/>
        </p:nvSpPr>
        <p:spPr>
          <a:xfrm>
            <a:off x="3869531" y="816173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Send it to the right person! Research</a:t>
            </a:r>
          </a:p>
        </p:txBody>
      </p:sp>
      <p:pic>
        <p:nvPicPr>
          <p:cNvPr id="227" name="1.png" descr="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6229" y="9752806"/>
            <a:ext cx="4353028" cy="2943623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  <p:sp>
        <p:nvSpPr>
          <p:cNvPr id="228" name="Make sure you....."/>
          <p:cNvSpPr txBox="1"/>
          <p:nvPr>
            <p:ph type="title"/>
          </p:nvPr>
        </p:nvSpPr>
        <p:spPr>
          <a:xfrm>
            <a:off x="7898089" y="156288"/>
            <a:ext cx="8564748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you.....</a:t>
            </a:r>
          </a:p>
        </p:txBody>
      </p:sp>
      <p:pic>
        <p:nvPicPr>
          <p:cNvPr id="229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4"/>
      <p:bldP build="whole" bldLvl="1" animBg="1" rev="0" advAuto="0" spid="223" grpId="3"/>
      <p:bldP build="whole" bldLvl="1" animBg="1" rev="0" advAuto="0" spid="221" grpId="1"/>
      <p:bldP build="whole" bldLvl="1" animBg="1" rev="0" advAuto="0" spid="222" grpId="2"/>
      <p:bldP build="whole" bldLvl="1" animBg="1" rev="0" advAuto="0" spid="225" grpId="5"/>
      <p:bldP build="whole" bldLvl="1" animBg="1" rev="0" advAuto="0" spid="226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search different types of CV"/>
          <p:cNvSpPr txBox="1"/>
          <p:nvPr>
            <p:ph type="title"/>
          </p:nvPr>
        </p:nvSpPr>
        <p:spPr>
          <a:xfrm>
            <a:off x="4707598" y="5417108"/>
            <a:ext cx="14968804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Research different types of CV</a:t>
            </a:r>
          </a:p>
        </p:txBody>
      </p:sp>
      <p:pic>
        <p:nvPicPr>
          <p:cNvPr id="232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overing letter"/>
          <p:cNvSpPr txBox="1"/>
          <p:nvPr/>
        </p:nvSpPr>
        <p:spPr>
          <a:xfrm>
            <a:off x="4101703" y="-1125141"/>
            <a:ext cx="17287876" cy="31968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Covering letter</a:t>
            </a:r>
          </a:p>
        </p:txBody>
      </p:sp>
      <p:sp>
        <p:nvSpPr>
          <p:cNvPr id="235" name="Always send one with your C.V."/>
          <p:cNvSpPr txBox="1"/>
          <p:nvPr/>
        </p:nvSpPr>
        <p:spPr>
          <a:xfrm>
            <a:off x="3244453" y="3964781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Always send one with your C.V.</a:t>
            </a:r>
          </a:p>
        </p:txBody>
      </p:sp>
      <p:sp>
        <p:nvSpPr>
          <p:cNvPr id="236" name="Use good quality paper - at least 120g/m2"/>
          <p:cNvSpPr txBox="1"/>
          <p:nvPr/>
        </p:nvSpPr>
        <p:spPr>
          <a:xfrm>
            <a:off x="3244453" y="4911328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 good quality paper - at least 120g/m2</a:t>
            </a:r>
          </a:p>
        </p:txBody>
      </p:sp>
      <p:sp>
        <p:nvSpPr>
          <p:cNvPr id="237" name="Contact information in top right hand corner"/>
          <p:cNvSpPr txBox="1"/>
          <p:nvPr/>
        </p:nvSpPr>
        <p:spPr>
          <a:xfrm>
            <a:off x="3244453" y="5929312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Contact information in top right hand corner</a:t>
            </a:r>
          </a:p>
        </p:txBody>
      </p:sp>
      <p:sp>
        <p:nvSpPr>
          <p:cNvPr id="238" name="Addressee in top left hand corner"/>
          <p:cNvSpPr txBox="1"/>
          <p:nvPr/>
        </p:nvSpPr>
        <p:spPr>
          <a:xfrm>
            <a:off x="3244453" y="6875859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Addressee in top left hand corner</a:t>
            </a:r>
          </a:p>
        </p:txBody>
      </p:sp>
      <p:sp>
        <p:nvSpPr>
          <p:cNvPr id="239" name="Always address to a person"/>
          <p:cNvSpPr txBox="1"/>
          <p:nvPr/>
        </p:nvSpPr>
        <p:spPr>
          <a:xfrm>
            <a:off x="3244453" y="7822406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Always address to a person</a:t>
            </a:r>
          </a:p>
        </p:txBody>
      </p:sp>
      <p:sp>
        <p:nvSpPr>
          <p:cNvPr id="240" name="Date it"/>
          <p:cNvSpPr txBox="1"/>
          <p:nvPr/>
        </p:nvSpPr>
        <p:spPr>
          <a:xfrm>
            <a:off x="3244453" y="8840390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Date it</a:t>
            </a:r>
          </a:p>
        </p:txBody>
      </p:sp>
      <p:pic>
        <p:nvPicPr>
          <p:cNvPr id="241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4"/>
      <p:bldP build="whole" bldLvl="1" animBg="1" rev="0" advAuto="0" spid="236" grpId="2"/>
      <p:bldP build="whole" bldLvl="1" animBg="1" rev="0" advAuto="0" spid="235" grpId="1"/>
      <p:bldP build="whole" bldLvl="1" animBg="1" rev="0" advAuto="0" spid="240" grpId="6"/>
      <p:bldP build="whole" bldLvl="1" animBg="1" rev="0" advAuto="0" spid="237" grpId="3"/>
      <p:bldP build="whole" bldLvl="1" animBg="1" rev="0" advAuto="0" spid="239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