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notesSlides/notesSlide1.xml" ContentType="application/vnd.openxmlformats-officedocument.presentationml.notesSlide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6" name="Shape 16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7" name="Shape 19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Lots of different credit cards on the market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ection Title"/>
          <p:cNvSpPr txBox="1"/>
          <p:nvPr>
            <p:ph type="title" hasCustomPrompt="1"/>
          </p:nvPr>
        </p:nvSpPr>
        <p:spPr>
          <a:xfrm>
            <a:off x="1295400" y="5404408"/>
            <a:ext cx="21869400" cy="2881786"/>
          </a:xfrm>
          <a:prstGeom prst="rect">
            <a:avLst/>
          </a:prstGeom>
        </p:spPr>
        <p:txBody>
          <a:bodyPr lIns="45719" tIns="45719" rIns="45719" bIns="45719" anchor="ctr"/>
          <a:lstStyle>
            <a:lvl1pPr defTabSz="825500">
              <a:lnSpc>
                <a:spcPct val="90000"/>
              </a:lnSpc>
              <a:defRPr b="0" spc="-408" sz="10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xfrm>
            <a:off x="22294492" y="12881590"/>
            <a:ext cx="413108" cy="392470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 defTabSz="914400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Text"/>
          <p:cNvSpPr txBox="1"/>
          <p:nvPr>
            <p:ph type="title"/>
          </p:nvPr>
        </p:nvSpPr>
        <p:spPr>
          <a:xfrm>
            <a:off x="3048000" y="2244725"/>
            <a:ext cx="18288000" cy="4775201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ctr" defTabSz="1828800">
              <a:lnSpc>
                <a:spcPct val="90000"/>
              </a:lnSpc>
              <a:defRPr b="0" spc="0" sz="120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8" name="Body Level One…"/>
          <p:cNvSpPr txBox="1"/>
          <p:nvPr>
            <p:ph type="body" sz="quarter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1828800">
              <a:spcBef>
                <a:spcPts val="200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0" indent="914400" algn="ctr" defTabSz="1828800">
              <a:spcBef>
                <a:spcPts val="200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0" indent="1828800" algn="ctr" defTabSz="1828800">
              <a:spcBef>
                <a:spcPts val="200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0" indent="2743200" algn="ctr" defTabSz="1828800">
              <a:spcBef>
                <a:spcPts val="200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0" indent="3657600" algn="ctr" defTabSz="1828800">
              <a:spcBef>
                <a:spcPts val="200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xfrm>
            <a:off x="22294492" y="12881590"/>
            <a:ext cx="413108" cy="392470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 defTabSz="914400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Relationship Id="rId4" Type="http://schemas.openxmlformats.org/officeDocument/2006/relationships/image" Target="../media/image1.pn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2.png"/><Relationship Id="rId8" Type="http://schemas.openxmlformats.org/officeDocument/2006/relationships/image" Target="../media/image6.jpe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jpeg"/><Relationship Id="rId14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7.png"/><Relationship Id="rId3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7.png"/><Relationship Id="rId3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7.png"/><Relationship Id="rId3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7.png"/><Relationship Id="rId3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6"/>
          <p:cNvSpPr/>
          <p:nvPr/>
        </p:nvSpPr>
        <p:spPr>
          <a:xfrm>
            <a:off x="0" y="7025540"/>
            <a:ext cx="24384000" cy="2073351"/>
          </a:xfrm>
          <a:prstGeom prst="rect">
            <a:avLst/>
          </a:prstGeom>
          <a:solidFill>
            <a:srgbClr val="ED7D31"/>
          </a:solidFill>
          <a:ln w="12700">
            <a:solidFill>
              <a:srgbClr val="F8853B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9" name="Student finance"/>
          <p:cNvSpPr txBox="1"/>
          <p:nvPr>
            <p:ph type="title"/>
          </p:nvPr>
        </p:nvSpPr>
        <p:spPr>
          <a:xfrm>
            <a:off x="5741394" y="7086237"/>
            <a:ext cx="12490940" cy="1902804"/>
          </a:xfrm>
          <a:prstGeom prst="rect">
            <a:avLst/>
          </a:prstGeom>
        </p:spPr>
        <p:txBody>
          <a:bodyPr/>
          <a:lstStyle>
            <a:lvl1pPr>
              <a:defRPr b="1" sz="10000">
                <a:solidFill>
                  <a:srgbClr val="FFFFFF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CREDIT CARDS</a:t>
            </a:r>
          </a:p>
        </p:txBody>
      </p:sp>
      <p:sp>
        <p:nvSpPr>
          <p:cNvPr id="170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1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algn="l" defTabSz="914400"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2" name="A necessary evil ?"/>
          <p:cNvSpPr txBox="1"/>
          <p:nvPr>
            <p:ph type="body" sz="quarter" idx="1"/>
          </p:nvPr>
        </p:nvSpPr>
        <p:spPr>
          <a:xfrm>
            <a:off x="9001091" y="9534382"/>
            <a:ext cx="6653507" cy="772349"/>
          </a:xfrm>
          <a:prstGeom prst="rect">
            <a:avLst/>
          </a:prstGeom>
        </p:spPr>
        <p:txBody>
          <a:bodyPr/>
          <a:lstStyle>
            <a:lvl1pPr defTabSz="1389888">
              <a:spcBef>
                <a:spcPts val="1500"/>
              </a:spcBef>
              <a:defRPr b="1" sz="4560"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A necessary evil?</a:t>
            </a:r>
          </a:p>
        </p:txBody>
      </p:sp>
      <p:pic>
        <p:nvPicPr>
          <p:cNvPr id="173" name="Credit-Cards.jpg" descr="Credit-Card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09784" y="1385216"/>
            <a:ext cx="7749416" cy="5204833"/>
          </a:xfrm>
          <a:prstGeom prst="rect">
            <a:avLst/>
          </a:prstGeom>
          <a:ln w="76200">
            <a:solidFill>
              <a:srgbClr val="F8853B"/>
            </a:solidFill>
            <a:miter lim="400000"/>
          </a:ln>
        </p:spPr>
      </p:pic>
      <p:sp>
        <p:nvSpPr>
          <p:cNvPr id="174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175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6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177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Name The Taxes"/>
          <p:cNvSpPr txBox="1"/>
          <p:nvPr/>
        </p:nvSpPr>
        <p:spPr>
          <a:xfrm>
            <a:off x="9545687" y="916143"/>
            <a:ext cx="5292626" cy="13620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D.D. v S.O.</a:t>
            </a:r>
          </a:p>
        </p:txBody>
      </p:sp>
      <p:sp>
        <p:nvSpPr>
          <p:cNvPr id="272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73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74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75" name="What happens if the Standing Order is for fixed payment of £20 per month?"/>
          <p:cNvSpPr txBox="1"/>
          <p:nvPr/>
        </p:nvSpPr>
        <p:spPr>
          <a:xfrm>
            <a:off x="4065983" y="3115666"/>
            <a:ext cx="16234175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defRPr i="1"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What happens if the Standing Order is for fixed payment of £20 per month?</a:t>
            </a:r>
          </a:p>
        </p:txBody>
      </p:sp>
      <p:sp>
        <p:nvSpPr>
          <p:cNvPr id="276" name="2 years 8 months.…"/>
          <p:cNvSpPr txBox="1"/>
          <p:nvPr/>
        </p:nvSpPr>
        <p:spPr>
          <a:xfrm>
            <a:off x="4065983" y="5633839"/>
            <a:ext cx="16234175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2 years 8 months.</a:t>
            </a:r>
          </a:p>
          <a:p>
            <a:pPr algn="l" defTabSz="914400"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Interest costs - </a:t>
            </a:r>
            <a:r>
              <a:rPr>
                <a:solidFill>
                  <a:srgbClr val="E32400"/>
                </a:solidFill>
              </a:rPr>
              <a:t>£135</a:t>
            </a:r>
            <a:r>
              <a:t>.</a:t>
            </a:r>
          </a:p>
        </p:txBody>
      </p:sp>
      <p:sp>
        <p:nvSpPr>
          <p:cNvPr id="277" name="1 years 8 months.…"/>
          <p:cNvSpPr txBox="1"/>
          <p:nvPr/>
        </p:nvSpPr>
        <p:spPr>
          <a:xfrm>
            <a:off x="4065983" y="5633839"/>
            <a:ext cx="16234175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1 years 8 months.</a:t>
            </a:r>
          </a:p>
          <a:p>
            <a:pPr algn="l" defTabSz="914400"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Interest costs - </a:t>
            </a:r>
            <a:r>
              <a:rPr>
                <a:solidFill>
                  <a:srgbClr val="E32400"/>
                </a:solidFill>
              </a:rPr>
              <a:t>£82</a:t>
            </a:r>
            <a:r>
              <a:t>.</a:t>
            </a:r>
          </a:p>
        </p:txBody>
      </p:sp>
      <p:sp>
        <p:nvSpPr>
          <p:cNvPr id="278" name="What happens if the Standing Order is for fixed payment of £30 per month?"/>
          <p:cNvSpPr txBox="1"/>
          <p:nvPr/>
        </p:nvSpPr>
        <p:spPr>
          <a:xfrm>
            <a:off x="4065983" y="3115666"/>
            <a:ext cx="16234175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defRPr i="1"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What happens if the Standing Order is for fixed payment of £30 per month?</a:t>
            </a:r>
          </a:p>
        </p:txBody>
      </p:sp>
      <p:sp>
        <p:nvSpPr>
          <p:cNvPr id="279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80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81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1" dur="1000" fill="hold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xit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5" dur="1000" fill="hold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6" grpId="3"/>
      <p:bldP build="whole" bldLvl="1" animBg="1" rev="0" advAuto="0" spid="275" grpId="2"/>
      <p:bldP build="whole" bldLvl="1" animBg="1" rev="0" advAuto="0" spid="278" grpId="4"/>
      <p:bldP build="whole" bldLvl="1" animBg="1" rev="0" advAuto="0" spid="276" grpId="1"/>
      <p:bldP build="whole" bldLvl="1" animBg="1" rev="0" advAuto="0" spid="277" grpId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84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85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86" name="A well run account will increase your credit rating quicker than anything else......."/>
          <p:cNvSpPr txBox="1"/>
          <p:nvPr/>
        </p:nvSpPr>
        <p:spPr>
          <a:xfrm>
            <a:off x="3043813" y="4503340"/>
            <a:ext cx="18270142" cy="467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defRPr spc="-100" sz="10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A well run account will increase your credit rating quicker than anything else.......</a:t>
            </a:r>
          </a:p>
        </p:txBody>
      </p:sp>
      <p:sp>
        <p:nvSpPr>
          <p:cNvPr id="287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88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89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download.jpg" descr="download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20820000">
            <a:off x="4771402" y="2342140"/>
            <a:ext cx="5072065" cy="31789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download.jpg" descr="download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1560000">
            <a:off x="18349405" y="7277217"/>
            <a:ext cx="5317878" cy="34186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download.jpg" descr="download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21346609">
            <a:off x="14849048" y="5179759"/>
            <a:ext cx="5321686" cy="337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download.jpg" descr="download.jp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515141" y="1467813"/>
            <a:ext cx="5036346" cy="31968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download.jpg" descr="download.jpg"/>
          <p:cNvPicPr>
            <a:picLocks noChangeAspect="1"/>
          </p:cNvPicPr>
          <p:nvPr/>
        </p:nvPicPr>
        <p:blipFill>
          <a:blip r:embed="rId7">
            <a:extLst/>
          </a:blip>
          <a:srcRect l="0" t="0" r="281" b="14530"/>
          <a:stretch>
            <a:fillRect/>
          </a:stretch>
        </p:blipFill>
        <p:spPr>
          <a:xfrm rot="562255">
            <a:off x="13963741" y="1881376"/>
            <a:ext cx="5795170" cy="37205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images.jpg" descr="images.jp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 rot="20700000">
            <a:off x="9796009" y="3979459"/>
            <a:ext cx="5000627" cy="321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images.jpg" descr="images.jp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061460" y="4926214"/>
            <a:ext cx="5286377" cy="30360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ages.jpg" descr="images.jp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 rot="120000">
            <a:off x="9803738" y="6366762"/>
            <a:ext cx="5774000" cy="50073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images.jpg" descr="images.jp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 rot="600000">
            <a:off x="4990022" y="7755949"/>
            <a:ext cx="5000628" cy="321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images.jpg" descr="images.jp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 rot="21300000">
            <a:off x="183839" y="3737336"/>
            <a:ext cx="5733344" cy="3698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download.jpg" descr="download.jp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 rot="256965">
            <a:off x="18821497" y="4203335"/>
            <a:ext cx="5054205" cy="3178971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Rectangle 14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1" name="Straight Connector 15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algn="l" defTabSz="914400"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2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193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4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195" name="Picture 5" descr="Picture 5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3"/>
      <p:bldP build="whole" bldLvl="1" animBg="1" rev="0" advAuto="0" spid="185" grpId="11"/>
      <p:bldP build="whole" bldLvl="1" animBg="1" rev="0" advAuto="0" spid="180" grpId="2"/>
      <p:bldP build="whole" bldLvl="1" animBg="1" rev="0" advAuto="0" spid="181" grpId="7"/>
      <p:bldP build="whole" bldLvl="1" animBg="1" rev="0" advAuto="0" spid="186" grpId="8"/>
      <p:bldP build="whole" bldLvl="1" animBg="1" rev="0" advAuto="0" spid="187" grpId="6"/>
      <p:bldP build="whole" bldLvl="1" animBg="1" rev="0" advAuto="0" spid="183" grpId="9"/>
      <p:bldP build="whole" bldLvl="1" animBg="1" rev="0" advAuto="0" spid="182" grpId="4"/>
      <p:bldP build="whole" bldLvl="1" animBg="1" rev="0" advAuto="0" spid="179" grpId="1"/>
      <p:bldP build="whole" bldLvl="1" animBg="1" rev="0" advAuto="0" spid="189" grpId="10"/>
      <p:bldP build="whole" bldLvl="1" animBg="1" rev="0" advAuto="0" spid="188" grpId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Name The Taxes"/>
          <p:cNvSpPr txBox="1"/>
          <p:nvPr/>
        </p:nvSpPr>
        <p:spPr>
          <a:xfrm>
            <a:off x="9601746" y="916143"/>
            <a:ext cx="5180508" cy="13620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Remember</a:t>
            </a:r>
          </a:p>
        </p:txBody>
      </p:sp>
      <p:sp>
        <p:nvSpPr>
          <p:cNvPr id="200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1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2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03" name="TextBox 1"/>
          <p:cNvSpPr txBox="1"/>
          <p:nvPr/>
        </p:nvSpPr>
        <p:spPr>
          <a:xfrm>
            <a:off x="4155603" y="4191611"/>
            <a:ext cx="16072794" cy="6492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685800" indent="-685800" algn="l" defTabSz="914400">
              <a:lnSpc>
                <a:spcPct val="120000"/>
              </a:lnSpc>
              <a:buSzPct val="100000"/>
              <a:buBlip>
                <a:blip r:embed="rId2"/>
              </a:buBlip>
              <a:defRPr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You won’t get one before you are 18</a:t>
            </a:r>
          </a:p>
          <a:p>
            <a:pPr marL="685800" indent="-685800" algn="l" defTabSz="914400">
              <a:lnSpc>
                <a:spcPct val="120000"/>
              </a:lnSpc>
              <a:buSzPct val="100000"/>
              <a:buBlip>
                <a:blip r:embed="rId2"/>
              </a:buBlip>
              <a:defRPr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APR likely to be high</a:t>
            </a:r>
          </a:p>
          <a:p>
            <a:pPr marL="685800" indent="-685800" algn="l" defTabSz="914400">
              <a:lnSpc>
                <a:spcPct val="120000"/>
              </a:lnSpc>
              <a:buSzPct val="100000"/>
              <a:buBlip>
                <a:blip r:embed="rId2"/>
              </a:buBlip>
              <a:defRPr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Almost certainly a low initial credit limit</a:t>
            </a:r>
          </a:p>
          <a:p>
            <a:pPr marL="685800" indent="-685800" algn="l" defTabSz="914400">
              <a:lnSpc>
                <a:spcPct val="120000"/>
              </a:lnSpc>
              <a:buSzPct val="100000"/>
              <a:buBlip>
                <a:blip r:embed="rId2"/>
              </a:buBlip>
              <a:defRPr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Minimum payment likely to be higher than on a standard credit card</a:t>
            </a:r>
          </a:p>
          <a:p>
            <a:pPr marL="685800" indent="-685800" algn="l" defTabSz="914400">
              <a:lnSpc>
                <a:spcPct val="120000"/>
              </a:lnSpc>
              <a:buSzPct val="100000"/>
              <a:buBlip>
                <a:blip r:embed="rId2"/>
              </a:buBlip>
              <a:defRPr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Purchase protection on items &gt; £100</a:t>
            </a:r>
          </a:p>
        </p:txBody>
      </p:sp>
      <p:sp>
        <p:nvSpPr>
          <p:cNvPr id="204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5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0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Name The Taxes"/>
          <p:cNvSpPr txBox="1"/>
          <p:nvPr/>
        </p:nvSpPr>
        <p:spPr>
          <a:xfrm>
            <a:off x="6775500" y="916143"/>
            <a:ext cx="10833000" cy="13620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Managing Your Account</a:t>
            </a:r>
          </a:p>
        </p:txBody>
      </p:sp>
      <p:sp>
        <p:nvSpPr>
          <p:cNvPr id="209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0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1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12" name="Rectangle 2"/>
          <p:cNvSpPr txBox="1"/>
          <p:nvPr/>
        </p:nvSpPr>
        <p:spPr>
          <a:xfrm>
            <a:off x="3364586" y="3427075"/>
            <a:ext cx="17654828" cy="7589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49" indent="-285749" algn="l" defTabSz="914400">
              <a:lnSpc>
                <a:spcPct val="120000"/>
              </a:lnSpc>
              <a:buSzPct val="100000"/>
              <a:buBlip>
                <a:blip r:embed="rId2"/>
              </a:buBlip>
              <a:defRPr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Paying off outstanding balance means no interest charges</a:t>
            </a:r>
          </a:p>
          <a:p>
            <a:pPr marL="285749" indent="-285749" algn="l" defTabSz="914400">
              <a:lnSpc>
                <a:spcPct val="120000"/>
              </a:lnSpc>
              <a:buSzPct val="100000"/>
              <a:buBlip>
                <a:blip r:embed="rId2"/>
              </a:buBlip>
              <a:defRPr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Minimum payment goes down along with your balance </a:t>
            </a:r>
          </a:p>
          <a:p>
            <a:pPr marL="285749" indent="-285749" algn="l" defTabSz="914400">
              <a:lnSpc>
                <a:spcPct val="120000"/>
              </a:lnSpc>
              <a:buSzPct val="100000"/>
              <a:buBlip>
                <a:blip r:embed="rId2"/>
              </a:buBlip>
              <a:defRPr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You will be asked to set up a direct debit for the minimum payment</a:t>
            </a:r>
          </a:p>
          <a:p>
            <a:pPr marL="285749" indent="-285749" algn="l" defTabSz="914400">
              <a:lnSpc>
                <a:spcPct val="120000"/>
              </a:lnSpc>
              <a:buSzPct val="100000"/>
              <a:buBlip>
                <a:blip r:embed="rId2"/>
              </a:buBlip>
              <a:defRPr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Cancel unused cards</a:t>
            </a:r>
          </a:p>
        </p:txBody>
      </p:sp>
      <p:sp>
        <p:nvSpPr>
          <p:cNvPr id="213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4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1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Name The Taxes"/>
          <p:cNvSpPr txBox="1"/>
          <p:nvPr/>
        </p:nvSpPr>
        <p:spPr>
          <a:xfrm>
            <a:off x="9460607" y="916143"/>
            <a:ext cx="5462786" cy="13620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Direct Debit</a:t>
            </a:r>
          </a:p>
        </p:txBody>
      </p:sp>
      <p:sp>
        <p:nvSpPr>
          <p:cNvPr id="218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9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20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21" name="Allows the company you have set up the direct debit with to approach your bank and ask for a sum of money"/>
          <p:cNvSpPr txBox="1"/>
          <p:nvPr/>
        </p:nvSpPr>
        <p:spPr>
          <a:xfrm>
            <a:off x="3056929" y="3919096"/>
            <a:ext cx="18270142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 defTabSz="914400">
              <a:buSzPct val="80000"/>
              <a:buBlip>
                <a:blip r:embed="rId2"/>
              </a:buBlip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Allows the company you have set up the direct debit with to approach your bank and ask for a sum of money</a:t>
            </a:r>
          </a:p>
        </p:txBody>
      </p:sp>
      <p:sp>
        <p:nvSpPr>
          <p:cNvPr id="222" name="Provided you have the money in your account your bank will pay the company"/>
          <p:cNvSpPr txBox="1"/>
          <p:nvPr/>
        </p:nvSpPr>
        <p:spPr>
          <a:xfrm>
            <a:off x="3056928" y="7114385"/>
            <a:ext cx="18270144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 defTabSz="914400">
              <a:buSzPct val="80000"/>
              <a:buBlip>
                <a:blip r:embed="rId2"/>
              </a:buBlip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Provided you have the money in your account your bank will pay the company</a:t>
            </a:r>
          </a:p>
        </p:txBody>
      </p:sp>
      <p:sp>
        <p:nvSpPr>
          <p:cNvPr id="223" name="Used to pay a regular non-standard bill eg Phone"/>
          <p:cNvSpPr txBox="1"/>
          <p:nvPr/>
        </p:nvSpPr>
        <p:spPr>
          <a:xfrm>
            <a:off x="3056928" y="9736443"/>
            <a:ext cx="1827014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 defTabSz="914400">
              <a:buSzPct val="80000"/>
              <a:buBlip>
                <a:blip r:embed="rId2"/>
              </a:buBlip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Used to pay a regular non-standard bill eg Phone</a:t>
            </a:r>
          </a:p>
        </p:txBody>
      </p:sp>
      <p:sp>
        <p:nvSpPr>
          <p:cNvPr id="224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25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2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3" grpId="3"/>
      <p:bldP build="whole" bldLvl="1" animBg="1" rev="0" advAuto="0" spid="221" grpId="1"/>
      <p:bldP build="whole" bldLvl="1" animBg="1" rev="0" advAuto="0" spid="22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Name The Taxes"/>
          <p:cNvSpPr txBox="1"/>
          <p:nvPr/>
        </p:nvSpPr>
        <p:spPr>
          <a:xfrm>
            <a:off x="8415089" y="916143"/>
            <a:ext cx="7553821" cy="13620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Standing Orders</a:t>
            </a:r>
          </a:p>
        </p:txBody>
      </p:sp>
      <p:sp>
        <p:nvSpPr>
          <p:cNvPr id="229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0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1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32" name="By setting one up you will pay the same amount at the same time each period to the same company"/>
          <p:cNvSpPr txBox="1"/>
          <p:nvPr/>
        </p:nvSpPr>
        <p:spPr>
          <a:xfrm>
            <a:off x="3056928" y="2820766"/>
            <a:ext cx="18270144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 defTabSz="914400">
              <a:buSzPct val="80000"/>
              <a:buBlip>
                <a:blip r:embed="rId2"/>
              </a:buBlip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By setting one up you will pay the same amount at the same time each period to the same company</a:t>
            </a:r>
          </a:p>
        </p:txBody>
      </p:sp>
      <p:sp>
        <p:nvSpPr>
          <p:cNvPr id="233" name="It will only be paid as long as you are below your overdraft limit"/>
          <p:cNvSpPr txBox="1"/>
          <p:nvPr/>
        </p:nvSpPr>
        <p:spPr>
          <a:xfrm>
            <a:off x="3056928" y="5063597"/>
            <a:ext cx="18270144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 defTabSz="914400">
              <a:buSzPct val="80000"/>
              <a:buBlip>
                <a:blip r:embed="rId2"/>
              </a:buBlip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It will only be paid as long as you are below your overdraft limit</a:t>
            </a:r>
          </a:p>
        </p:txBody>
      </p:sp>
      <p:sp>
        <p:nvSpPr>
          <p:cNvPr id="234" name="Typically used to make regular payments eg mortgage, savings"/>
          <p:cNvSpPr txBox="1"/>
          <p:nvPr/>
        </p:nvSpPr>
        <p:spPr>
          <a:xfrm>
            <a:off x="3056928" y="7191368"/>
            <a:ext cx="18270144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 defTabSz="914400">
              <a:buSzPct val="80000"/>
              <a:buBlip>
                <a:blip r:embed="rId2"/>
              </a:buBlip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Typically used to make regular payments eg mortgage, savings</a:t>
            </a:r>
          </a:p>
        </p:txBody>
      </p:sp>
      <p:sp>
        <p:nvSpPr>
          <p:cNvPr id="235" name="You need to know the other parties bank details - account name, number, bank and sort-code"/>
          <p:cNvSpPr txBox="1"/>
          <p:nvPr/>
        </p:nvSpPr>
        <p:spPr>
          <a:xfrm>
            <a:off x="3056928" y="9319139"/>
            <a:ext cx="18270144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 defTabSz="914400">
              <a:buSzPct val="80000"/>
              <a:buBlip>
                <a:blip r:embed="rId2"/>
              </a:buBlip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You need to know the other parties bank details - account name, number, bank and sort-code</a:t>
            </a:r>
          </a:p>
        </p:txBody>
      </p:sp>
      <p:sp>
        <p:nvSpPr>
          <p:cNvPr id="236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7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38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4" grpId="3"/>
      <p:bldP build="whole" bldLvl="1" animBg="1" rev="0" advAuto="0" spid="233" grpId="2"/>
      <p:bldP build="whole" bldLvl="1" animBg="1" rev="0" advAuto="0" spid="235" grpId="4"/>
      <p:bldP build="whole" bldLvl="1" animBg="1" rev="0" advAuto="0" spid="23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Name The Taxes"/>
          <p:cNvSpPr txBox="1"/>
          <p:nvPr/>
        </p:nvSpPr>
        <p:spPr>
          <a:xfrm>
            <a:off x="9545687" y="916143"/>
            <a:ext cx="5292626" cy="13620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D.D. v S.O.</a:t>
            </a:r>
          </a:p>
        </p:txBody>
      </p:sp>
      <p:sp>
        <p:nvSpPr>
          <p:cNvPr id="241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2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3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44" name="Example - £500 balance, 20% APR, minimum repayment 1% of balance + interest, 2.25% of balance or £5"/>
          <p:cNvSpPr txBox="1"/>
          <p:nvPr/>
        </p:nvSpPr>
        <p:spPr>
          <a:xfrm>
            <a:off x="4074913" y="3936038"/>
            <a:ext cx="16234174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defRPr i="1"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Example - £500 balance, 20% APR, minimum repayment 1% of balance + interest, 2.25% of balance or £5</a:t>
            </a:r>
          </a:p>
        </p:txBody>
      </p:sp>
      <p:sp>
        <p:nvSpPr>
          <p:cNvPr id="245" name="1% of balance + interest = £5 + £8.33 = £13.33…"/>
          <p:cNvSpPr txBox="1"/>
          <p:nvPr/>
        </p:nvSpPr>
        <p:spPr>
          <a:xfrm>
            <a:off x="4076216" y="7790391"/>
            <a:ext cx="16234175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defRPr i="1"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1% of balance + interest = £5 + £8.33 = </a:t>
            </a:r>
            <a:r>
              <a:rPr>
                <a:solidFill>
                  <a:srgbClr val="FF6915"/>
                </a:solidFill>
              </a:rPr>
              <a:t>£13.33</a:t>
            </a:r>
          </a:p>
          <a:p>
            <a:pPr algn="l" defTabSz="914400">
              <a:defRPr i="1"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2.25% of balance = </a:t>
            </a:r>
            <a:r>
              <a:rPr>
                <a:solidFill>
                  <a:srgbClr val="FF6915"/>
                </a:solidFill>
              </a:rPr>
              <a:t>£11.25</a:t>
            </a:r>
            <a:endParaRPr>
              <a:solidFill>
                <a:srgbClr val="FF6915"/>
              </a:solidFill>
            </a:endParaRPr>
          </a:p>
          <a:p>
            <a:pPr algn="l" defTabSz="914400">
              <a:defRPr i="1"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 or </a:t>
            </a:r>
            <a:r>
              <a:rPr>
                <a:solidFill>
                  <a:srgbClr val="FF6915"/>
                </a:solidFill>
              </a:rPr>
              <a:t>£5</a:t>
            </a:r>
          </a:p>
        </p:txBody>
      </p:sp>
      <p:sp>
        <p:nvSpPr>
          <p:cNvPr id="246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7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48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4" grpId="1"/>
      <p:bldP build="whole" bldLvl="1" animBg="1" rev="0" advAuto="0" spid="245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Name The Taxes"/>
          <p:cNvSpPr txBox="1"/>
          <p:nvPr/>
        </p:nvSpPr>
        <p:spPr>
          <a:xfrm>
            <a:off x="9545687" y="916143"/>
            <a:ext cx="5292626" cy="13620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D.D. v S.O.</a:t>
            </a:r>
          </a:p>
        </p:txBody>
      </p:sp>
      <p:sp>
        <p:nvSpPr>
          <p:cNvPr id="251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2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3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54" name="Direct Debit for decreasing minimum payment.…"/>
          <p:cNvSpPr txBox="1"/>
          <p:nvPr/>
        </p:nvSpPr>
        <p:spPr>
          <a:xfrm>
            <a:off x="4074913" y="6529593"/>
            <a:ext cx="16234174" cy="467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Direct Debit for decreasing minimum payment.</a:t>
            </a:r>
          </a:p>
          <a:p>
            <a:pPr algn="l" defTabSz="914400"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</a:p>
          <a:p>
            <a:pPr algn="l" defTabSz="914400"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12 years 10 months</a:t>
            </a:r>
          </a:p>
          <a:p>
            <a:pPr algn="l" defTabSz="914400"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</a:p>
          <a:p>
            <a:pPr algn="l" defTabSz="914400"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Interest costs - </a:t>
            </a:r>
            <a:r>
              <a:rPr>
                <a:solidFill>
                  <a:srgbClr val="FF6915"/>
                </a:solidFill>
              </a:rPr>
              <a:t>£571.</a:t>
            </a:r>
          </a:p>
        </p:txBody>
      </p:sp>
      <p:sp>
        <p:nvSpPr>
          <p:cNvPr id="255" name="If only the minimum payment is made each month how long does it take to repay the debt and how much interest is paid?"/>
          <p:cNvSpPr txBox="1"/>
          <p:nvPr/>
        </p:nvSpPr>
        <p:spPr>
          <a:xfrm>
            <a:off x="4074914" y="3205141"/>
            <a:ext cx="16234172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defRPr i="1"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If only the minimum payment is made each month how long does it take to repay the debt and how much interest is paid?</a:t>
            </a:r>
          </a:p>
        </p:txBody>
      </p:sp>
      <p:sp>
        <p:nvSpPr>
          <p:cNvPr id="256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7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58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2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5" grpId="1"/>
      <p:bldP build="whole" bldLvl="1" animBg="1" rev="0" advAuto="0" spid="25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Name The Taxes"/>
          <p:cNvSpPr txBox="1"/>
          <p:nvPr/>
        </p:nvSpPr>
        <p:spPr>
          <a:xfrm>
            <a:off x="9545687" y="916143"/>
            <a:ext cx="5292626" cy="13620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D.D. v S.O.</a:t>
            </a:r>
          </a:p>
        </p:txBody>
      </p:sp>
      <p:sp>
        <p:nvSpPr>
          <p:cNvPr id="261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62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63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64" name="Time to repay now is 4 years 9 months."/>
          <p:cNvSpPr txBox="1"/>
          <p:nvPr/>
        </p:nvSpPr>
        <p:spPr>
          <a:xfrm>
            <a:off x="4173139" y="7110214"/>
            <a:ext cx="1623417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914400"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Time to repay now is 4 years 9 months.</a:t>
            </a:r>
          </a:p>
        </p:txBody>
      </p:sp>
      <p:sp>
        <p:nvSpPr>
          <p:cNvPr id="265" name="Interest costs are now - £249."/>
          <p:cNvSpPr txBox="1"/>
          <p:nvPr/>
        </p:nvSpPr>
        <p:spPr>
          <a:xfrm>
            <a:off x="4173139" y="9387733"/>
            <a:ext cx="1623417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defRPr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Interest costs are now - </a:t>
            </a:r>
            <a:r>
              <a:rPr>
                <a:solidFill>
                  <a:srgbClr val="FF6915"/>
                </a:solidFill>
              </a:rPr>
              <a:t>£249</a:t>
            </a:r>
          </a:p>
        </p:txBody>
      </p:sp>
      <p:sp>
        <p:nvSpPr>
          <p:cNvPr id="266" name="What happens if the direct debit is cancelled an a standing order is set up for £13.33 each month?"/>
          <p:cNvSpPr txBox="1"/>
          <p:nvPr/>
        </p:nvSpPr>
        <p:spPr>
          <a:xfrm>
            <a:off x="4074914" y="3469680"/>
            <a:ext cx="16234172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defRPr i="1" spc="-59" sz="6000">
                <a:solidFill>
                  <a:srgbClr val="000000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What happens if the direct debit is cancelled an a standing order is set up for £13.33 each month?</a:t>
            </a:r>
          </a:p>
        </p:txBody>
      </p:sp>
      <p:sp>
        <p:nvSpPr>
          <p:cNvPr id="267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68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69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4" grpId="2"/>
      <p:bldP build="whole" bldLvl="1" animBg="1" rev="0" advAuto="0" spid="265" grpId="3"/>
      <p:bldP build="whole" bldLvl="1" animBg="1" rev="0" advAuto="0" spid="266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