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notesSlides/notesSlide1.xml" ContentType="application/vnd.openxmlformats-officedocument.presentationml.notesSlide+xml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6" name="Shape 16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7" name="Shape 19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584200"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lvl1pPr>
          </a:lstStyle>
          <a:p>
            <a:pPr/>
            <a:r>
              <a:t>Lots of different credit cards on the market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Bowl of salad with fried rice, boiled eggs and chopsticks"/>
          <p:cNvSpPr/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Bowl with salmon cakes, salad and houmous "/>
          <p:cNvSpPr/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Bowl of pappardelle pasta with parsley butter, roasted hazelnuts and shaved parmesan cheese"/>
          <p:cNvSpPr/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bowl of salad with fried rice, boiled eggs and chopsticks"/>
          <p:cNvSpPr/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ection Title"/>
          <p:cNvSpPr txBox="1"/>
          <p:nvPr>
            <p:ph type="title" hasCustomPrompt="1"/>
          </p:nvPr>
        </p:nvSpPr>
        <p:spPr>
          <a:xfrm>
            <a:off x="1295400" y="5404408"/>
            <a:ext cx="21869400" cy="2881786"/>
          </a:xfrm>
          <a:prstGeom prst="rect">
            <a:avLst/>
          </a:prstGeom>
        </p:spPr>
        <p:txBody>
          <a:bodyPr lIns="45719" tIns="45719" rIns="45719" bIns="45719" anchor="ctr"/>
          <a:lstStyle>
            <a:lvl1pPr defTabSz="825500">
              <a:lnSpc>
                <a:spcPct val="90000"/>
              </a:lnSpc>
              <a:defRPr b="0" spc="-408" sz="10200"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150" name="Slide Number"/>
          <p:cNvSpPr txBox="1"/>
          <p:nvPr>
            <p:ph type="sldNum" sz="quarter" idx="2"/>
          </p:nvPr>
        </p:nvSpPr>
        <p:spPr>
          <a:xfrm>
            <a:off x="22294492" y="12881590"/>
            <a:ext cx="413108" cy="392470"/>
          </a:xfrm>
          <a:prstGeom prst="rect">
            <a:avLst/>
          </a:prstGeom>
        </p:spPr>
        <p:txBody>
          <a:bodyPr lIns="45719" tIns="45719" rIns="45719" bIns="45719" anchor="ctr"/>
          <a:lstStyle>
            <a:lvl1pPr algn="r" defTabSz="914400"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Title Text"/>
          <p:cNvSpPr txBox="1"/>
          <p:nvPr>
            <p:ph type="title"/>
          </p:nvPr>
        </p:nvSpPr>
        <p:spPr>
          <a:xfrm>
            <a:off x="3048000" y="2244725"/>
            <a:ext cx="18288000" cy="4775201"/>
          </a:xfrm>
          <a:prstGeom prst="rect">
            <a:avLst/>
          </a:prstGeom>
        </p:spPr>
        <p:txBody>
          <a:bodyPr lIns="45719" tIns="45719" rIns="45719" bIns="45719" anchor="b"/>
          <a:lstStyle>
            <a:lvl1pPr algn="ctr" defTabSz="1828800">
              <a:lnSpc>
                <a:spcPct val="90000"/>
              </a:lnSpc>
              <a:defRPr b="0" spc="0" sz="12000"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58" name="Body Level One…"/>
          <p:cNvSpPr txBox="1"/>
          <p:nvPr>
            <p:ph type="body" sz="quarter" idx="1"/>
          </p:nvPr>
        </p:nvSpPr>
        <p:spPr>
          <a:xfrm>
            <a:off x="3048000" y="7204075"/>
            <a:ext cx="18288000" cy="3311525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1828800">
              <a:spcBef>
                <a:spcPts val="2000"/>
              </a:spcBef>
              <a:buSzTx/>
              <a:buNone/>
              <a:defRPr>
                <a:latin typeface="Calibri"/>
                <a:ea typeface="Calibri"/>
                <a:cs typeface="Calibri"/>
                <a:sym typeface="Calibri"/>
              </a:defRPr>
            </a:lvl1pPr>
            <a:lvl2pPr marL="0" indent="914400" algn="ctr" defTabSz="1828800">
              <a:spcBef>
                <a:spcPts val="2000"/>
              </a:spcBef>
              <a:buSzTx/>
              <a:buNone/>
              <a:defRPr>
                <a:latin typeface="Calibri"/>
                <a:ea typeface="Calibri"/>
                <a:cs typeface="Calibri"/>
                <a:sym typeface="Calibri"/>
              </a:defRPr>
            </a:lvl2pPr>
            <a:lvl3pPr marL="0" indent="1828800" algn="ctr" defTabSz="1828800">
              <a:spcBef>
                <a:spcPts val="2000"/>
              </a:spcBef>
              <a:buSzTx/>
              <a:buNone/>
              <a:defRPr>
                <a:latin typeface="Calibri"/>
                <a:ea typeface="Calibri"/>
                <a:cs typeface="Calibri"/>
                <a:sym typeface="Calibri"/>
              </a:defRPr>
            </a:lvl3pPr>
            <a:lvl4pPr marL="0" indent="2743200" algn="ctr" defTabSz="1828800">
              <a:spcBef>
                <a:spcPts val="2000"/>
              </a:spcBef>
              <a:buSzTx/>
              <a:buNone/>
              <a:defRPr>
                <a:latin typeface="Calibri"/>
                <a:ea typeface="Calibri"/>
                <a:cs typeface="Calibri"/>
                <a:sym typeface="Calibri"/>
              </a:defRPr>
            </a:lvl4pPr>
            <a:lvl5pPr marL="0" indent="3657600" algn="ctr" defTabSz="1828800">
              <a:spcBef>
                <a:spcPts val="2000"/>
              </a:spcBef>
              <a:buSzTx/>
              <a:buNone/>
              <a:defRPr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9" name="Slide Number"/>
          <p:cNvSpPr txBox="1"/>
          <p:nvPr>
            <p:ph type="sldNum" sz="quarter" idx="2"/>
          </p:nvPr>
        </p:nvSpPr>
        <p:spPr>
          <a:xfrm>
            <a:off x="22294492" y="12881590"/>
            <a:ext cx="413108" cy="392470"/>
          </a:xfrm>
          <a:prstGeom prst="rect">
            <a:avLst/>
          </a:prstGeom>
        </p:spPr>
        <p:txBody>
          <a:bodyPr lIns="45719" tIns="45719" rIns="45719" bIns="45719" anchor="ctr"/>
          <a:lstStyle>
            <a:lvl1pPr algn="r" defTabSz="914400"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dos and limes"/>
          <p:cNvSpPr/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wl with salmon cakes, salad and houmous"/>
          <p:cNvSpPr/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1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Bowl of pappardelle pasta with parsley butter, roasted hazelnuts and shaved parmesan cheese"/>
          <p:cNvSpPr/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2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2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eg"/><Relationship Id="rId4" Type="http://schemas.openxmlformats.org/officeDocument/2006/relationships/image" Target="../media/image1.pn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7" Type="http://schemas.openxmlformats.org/officeDocument/2006/relationships/image" Target="../media/image2.png"/><Relationship Id="rId8" Type="http://schemas.openxmlformats.org/officeDocument/2006/relationships/image" Target="../media/image6.jpeg"/><Relationship Id="rId9" Type="http://schemas.openxmlformats.org/officeDocument/2006/relationships/image" Target="../media/image3.png"/><Relationship Id="rId10" Type="http://schemas.openxmlformats.org/officeDocument/2006/relationships/image" Target="../media/image4.png"/><Relationship Id="rId11" Type="http://schemas.openxmlformats.org/officeDocument/2006/relationships/image" Target="../media/image5.png"/><Relationship Id="rId12" Type="http://schemas.openxmlformats.org/officeDocument/2006/relationships/image" Target="../media/image6.png"/><Relationship Id="rId13" Type="http://schemas.openxmlformats.org/officeDocument/2006/relationships/image" Target="../media/image7.jpeg"/><Relationship Id="rId14" Type="http://schemas.openxmlformats.org/officeDocument/2006/relationships/image" Target="../media/image2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7.png"/><Relationship Id="rId3" Type="http://schemas.openxmlformats.org/officeDocument/2006/relationships/image" Target="../media/image2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7.png"/><Relationship Id="rId3" Type="http://schemas.openxmlformats.org/officeDocument/2006/relationships/image" Target="../media/image2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7.png"/><Relationship Id="rId3" Type="http://schemas.openxmlformats.org/officeDocument/2006/relationships/image" Target="../media/image2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7.png"/><Relationship Id="rId3" Type="http://schemas.openxmlformats.org/officeDocument/2006/relationships/image" Target="../media/image2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2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2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2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Rectangle 6"/>
          <p:cNvSpPr/>
          <p:nvPr/>
        </p:nvSpPr>
        <p:spPr>
          <a:xfrm>
            <a:off x="0" y="7025540"/>
            <a:ext cx="24384000" cy="2073351"/>
          </a:xfrm>
          <a:prstGeom prst="rect">
            <a:avLst/>
          </a:prstGeom>
          <a:solidFill>
            <a:srgbClr val="ED7D31"/>
          </a:solidFill>
          <a:ln w="12700">
            <a:solidFill>
              <a:srgbClr val="F8853B"/>
            </a:solidFill>
            <a:miter/>
          </a:ln>
        </p:spPr>
        <p:txBody>
          <a:bodyPr lIns="45719" rIns="45719" anchor="ctr"/>
          <a:lstStyle/>
          <a:p>
            <a:pPr defTabSz="914400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69" name="Student finance"/>
          <p:cNvSpPr txBox="1"/>
          <p:nvPr>
            <p:ph type="title"/>
          </p:nvPr>
        </p:nvSpPr>
        <p:spPr>
          <a:xfrm>
            <a:off x="5741394" y="7086237"/>
            <a:ext cx="12490940" cy="1902804"/>
          </a:xfrm>
          <a:prstGeom prst="rect">
            <a:avLst/>
          </a:prstGeom>
        </p:spPr>
        <p:txBody>
          <a:bodyPr/>
          <a:lstStyle>
            <a:lvl1pPr>
              <a:defRPr b="1" sz="10000">
                <a:solidFill>
                  <a:srgbClr val="FFFFFF"/>
                </a:solidFill>
                <a:latin typeface="Future bold"/>
                <a:ea typeface="Future bold"/>
                <a:cs typeface="Future bold"/>
                <a:sym typeface="Future bold"/>
              </a:defRPr>
            </a:lvl1pPr>
          </a:lstStyle>
          <a:p>
            <a:pPr/>
            <a:r>
              <a:t>CREDIT CARDS</a:t>
            </a:r>
          </a:p>
        </p:txBody>
      </p:sp>
      <p:sp>
        <p:nvSpPr>
          <p:cNvPr id="170" name="Rectangle 9"/>
          <p:cNvSpPr/>
          <p:nvPr/>
        </p:nvSpPr>
        <p:spPr>
          <a:xfrm>
            <a:off x="0" y="11928564"/>
            <a:ext cx="24384000" cy="1330038"/>
          </a:xfrm>
          <a:prstGeom prst="rect">
            <a:avLst/>
          </a:prstGeom>
          <a:solidFill>
            <a:srgbClr val="35427F"/>
          </a:solidFill>
          <a:ln w="12700">
            <a:solidFill>
              <a:srgbClr val="35427F"/>
            </a:solidFill>
            <a:miter/>
          </a:ln>
        </p:spPr>
        <p:txBody>
          <a:bodyPr lIns="45719" rIns="45719" anchor="ctr"/>
          <a:lstStyle/>
          <a:p>
            <a:pPr defTabSz="914400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71" name="Straight Connector 10"/>
          <p:cNvSpPr/>
          <p:nvPr/>
        </p:nvSpPr>
        <p:spPr>
          <a:xfrm>
            <a:off x="-1" y="11720945"/>
            <a:ext cx="24384001" cy="1"/>
          </a:xfrm>
          <a:prstGeom prst="line">
            <a:avLst/>
          </a:prstGeom>
          <a:ln w="76200">
            <a:solidFill>
              <a:srgbClr val="F8853B"/>
            </a:solidFill>
            <a:miter/>
          </a:ln>
        </p:spPr>
        <p:txBody>
          <a:bodyPr lIns="45719" rIns="45719"/>
          <a:lstStyle/>
          <a:p>
            <a:pPr algn="l" defTabSz="914400"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72" name="A necessary evil ?"/>
          <p:cNvSpPr txBox="1"/>
          <p:nvPr>
            <p:ph type="body" sz="quarter" idx="1"/>
          </p:nvPr>
        </p:nvSpPr>
        <p:spPr>
          <a:xfrm>
            <a:off x="9001091" y="9534382"/>
            <a:ext cx="6653507" cy="772349"/>
          </a:xfrm>
          <a:prstGeom prst="rect">
            <a:avLst/>
          </a:prstGeom>
        </p:spPr>
        <p:txBody>
          <a:bodyPr/>
          <a:lstStyle>
            <a:lvl1pPr defTabSz="1389888">
              <a:spcBef>
                <a:spcPts val="1500"/>
              </a:spcBef>
              <a:defRPr b="1" sz="4560">
                <a:latin typeface="Future bold"/>
                <a:ea typeface="Future bold"/>
                <a:cs typeface="Future bold"/>
                <a:sym typeface="Future bold"/>
              </a:defRPr>
            </a:lvl1pPr>
          </a:lstStyle>
          <a:p>
            <a:pPr/>
            <a:r>
              <a:t>A necessary evil?</a:t>
            </a:r>
          </a:p>
        </p:txBody>
      </p:sp>
      <p:pic>
        <p:nvPicPr>
          <p:cNvPr id="173" name="Credit-Cards.jpg" descr="Credit-Cards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709784" y="1385216"/>
            <a:ext cx="7749416" cy="5204833"/>
          </a:xfrm>
          <a:prstGeom prst="rect">
            <a:avLst/>
          </a:prstGeom>
          <a:ln w="76200">
            <a:solidFill>
              <a:srgbClr val="F8853B"/>
            </a:solidFill>
            <a:miter lim="400000"/>
          </a:ln>
        </p:spPr>
      </p:pic>
      <p:sp>
        <p:nvSpPr>
          <p:cNvPr id="174" name="TextBox 7"/>
          <p:cNvSpPr txBox="1"/>
          <p:nvPr/>
        </p:nvSpPr>
        <p:spPr>
          <a:xfrm>
            <a:off x="16295907" y="12165452"/>
            <a:ext cx="7534898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821530">
              <a:lnSpc>
                <a:spcPct val="80000"/>
              </a:lnSpc>
              <a:spcBef>
                <a:spcPts val="400"/>
              </a:spcBef>
              <a:tabLst>
                <a:tab pos="812800" algn="l"/>
              </a:tabLst>
              <a:defRPr spc="-26" sz="4800">
                <a:solidFill>
                  <a:srgbClr val="F8853B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pPr>
            <a:r>
              <a:t>WizeUp</a:t>
            </a:r>
            <a:r>
              <a:rPr>
                <a:solidFill>
                  <a:srgbClr val="FFFFFF"/>
                </a:solidFill>
              </a:rPr>
              <a:t> with Jack Petchey</a:t>
            </a:r>
          </a:p>
        </p:txBody>
      </p:sp>
      <p:sp>
        <p:nvSpPr>
          <p:cNvPr id="175" name="Rectangle 9"/>
          <p:cNvSpPr/>
          <p:nvPr/>
        </p:nvSpPr>
        <p:spPr>
          <a:xfrm>
            <a:off x="-1" y="11914454"/>
            <a:ext cx="24384001" cy="1330038"/>
          </a:xfrm>
          <a:prstGeom prst="rect">
            <a:avLst/>
          </a:prstGeom>
          <a:solidFill>
            <a:srgbClr val="ED7D31"/>
          </a:solidFill>
          <a:ln w="12700">
            <a:solidFill>
              <a:srgbClr val="35427F"/>
            </a:solidFill>
            <a:miter/>
          </a:ln>
        </p:spPr>
        <p:txBody>
          <a:bodyPr lIns="45719" rIns="45719" anchor="ctr"/>
          <a:lstStyle/>
          <a:p>
            <a:pPr defTabSz="914400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76" name="TextBox 7"/>
          <p:cNvSpPr txBox="1"/>
          <p:nvPr/>
        </p:nvSpPr>
        <p:spPr>
          <a:xfrm>
            <a:off x="15048946" y="12165452"/>
            <a:ext cx="8781859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821530">
              <a:lnSpc>
                <a:spcPct val="80000"/>
              </a:lnSpc>
              <a:spcBef>
                <a:spcPts val="400"/>
              </a:spcBef>
              <a:tabLst>
                <a:tab pos="812800" algn="l"/>
              </a:tabLst>
              <a:defRPr spc="-26" sz="4800">
                <a:solidFill>
                  <a:srgbClr val="FFFFFF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</a:lstStyle>
          <a:p>
            <a:pPr/>
            <a:r>
              <a:t>WizeUp Financial Education</a:t>
            </a:r>
          </a:p>
        </p:txBody>
      </p:sp>
      <p:pic>
        <p:nvPicPr>
          <p:cNvPr id="177" name="Picture 5" descr="Picture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94967" y="58726"/>
            <a:ext cx="5928854" cy="245028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Name The Taxes"/>
          <p:cNvSpPr txBox="1"/>
          <p:nvPr/>
        </p:nvSpPr>
        <p:spPr>
          <a:xfrm>
            <a:off x="9545687" y="916143"/>
            <a:ext cx="5292626" cy="1362075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6" tIns="71436" rIns="71436" bIns="71436" anchor="ctr">
            <a:spAutoFit/>
          </a:bodyPr>
          <a:lstStyle>
            <a:lvl1pPr defTabSz="821530">
              <a:defRPr sz="8000">
                <a:solidFill>
                  <a:srgbClr val="FF6915"/>
                </a:solidFill>
                <a:latin typeface="Future bold"/>
                <a:ea typeface="Future bold"/>
                <a:cs typeface="Future bold"/>
                <a:sym typeface="Future bold"/>
              </a:defRPr>
            </a:lvl1pPr>
          </a:lstStyle>
          <a:p>
            <a:pPr/>
            <a:r>
              <a:t>D.D. v S.O.</a:t>
            </a:r>
          </a:p>
        </p:txBody>
      </p:sp>
      <p:sp>
        <p:nvSpPr>
          <p:cNvPr id="272" name="Rectangle 9"/>
          <p:cNvSpPr/>
          <p:nvPr/>
        </p:nvSpPr>
        <p:spPr>
          <a:xfrm>
            <a:off x="0" y="11928564"/>
            <a:ext cx="24384000" cy="1330038"/>
          </a:xfrm>
          <a:prstGeom prst="rect">
            <a:avLst/>
          </a:prstGeom>
          <a:solidFill>
            <a:srgbClr val="35427F"/>
          </a:solidFill>
          <a:ln w="12700">
            <a:solidFill>
              <a:srgbClr val="35427F"/>
            </a:solidFill>
            <a:miter/>
          </a:ln>
        </p:spPr>
        <p:txBody>
          <a:bodyPr lIns="45719" rIns="45719" anchor="ctr"/>
          <a:lstStyle/>
          <a:p>
            <a:pPr defTabSz="821530">
              <a:lnSpc>
                <a:spcPct val="80000"/>
              </a:lnSpc>
              <a:spcBef>
                <a:spcPts val="400"/>
              </a:spcBef>
              <a:tabLst>
                <a:tab pos="812800" algn="l"/>
              </a:tabLst>
              <a:defRPr spc="-26" sz="2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73" name="Straight Connector 10"/>
          <p:cNvSpPr/>
          <p:nvPr/>
        </p:nvSpPr>
        <p:spPr>
          <a:xfrm>
            <a:off x="-1" y="11720945"/>
            <a:ext cx="24384001" cy="1"/>
          </a:xfrm>
          <a:prstGeom prst="line">
            <a:avLst/>
          </a:prstGeom>
          <a:ln w="76200">
            <a:solidFill>
              <a:srgbClr val="F8853B"/>
            </a:solidFill>
            <a:miter/>
          </a:ln>
        </p:spPr>
        <p:txBody>
          <a:bodyPr lIns="45719" rIns="45719"/>
          <a:lstStyle/>
          <a:p>
            <a:pPr defTabSz="821530">
              <a:lnSpc>
                <a:spcPct val="80000"/>
              </a:lnSpc>
              <a:spcBef>
                <a:spcPts val="400"/>
              </a:spcBef>
              <a:tabLst>
                <a:tab pos="812800" algn="l"/>
              </a:tabLst>
              <a:defRPr spc="-26" sz="2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74" name="TextBox 7"/>
          <p:cNvSpPr txBox="1"/>
          <p:nvPr/>
        </p:nvSpPr>
        <p:spPr>
          <a:xfrm>
            <a:off x="16295907" y="12165452"/>
            <a:ext cx="7534898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821530">
              <a:lnSpc>
                <a:spcPct val="80000"/>
              </a:lnSpc>
              <a:spcBef>
                <a:spcPts val="400"/>
              </a:spcBef>
              <a:tabLst>
                <a:tab pos="812800" algn="l"/>
              </a:tabLst>
              <a:defRPr spc="-26" sz="4800">
                <a:solidFill>
                  <a:srgbClr val="F8853B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pPr>
            <a:r>
              <a:t>WizeUp</a:t>
            </a:r>
            <a:r>
              <a:rPr>
                <a:solidFill>
                  <a:srgbClr val="FFFFFF"/>
                </a:solidFill>
              </a:rPr>
              <a:t> with Jack Petchey</a:t>
            </a:r>
          </a:p>
        </p:txBody>
      </p:sp>
      <p:sp>
        <p:nvSpPr>
          <p:cNvPr id="275" name="What happens if the Standing Order is for fixed payment of £20 per month?"/>
          <p:cNvSpPr txBox="1"/>
          <p:nvPr/>
        </p:nvSpPr>
        <p:spPr>
          <a:xfrm>
            <a:off x="4065983" y="3115666"/>
            <a:ext cx="16234175" cy="193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914400">
              <a:defRPr i="1" spc="-59" sz="6000">
                <a:solidFill>
                  <a:srgbClr val="000000"/>
                </a:solidFill>
                <a:latin typeface="Future bold"/>
                <a:ea typeface="Future bold"/>
                <a:cs typeface="Future bold"/>
                <a:sym typeface="Future bold"/>
              </a:defRPr>
            </a:lvl1pPr>
          </a:lstStyle>
          <a:p>
            <a:pPr/>
            <a:r>
              <a:t>What happens if the Standing Order is for fixed payment of £20 per month?</a:t>
            </a:r>
          </a:p>
        </p:txBody>
      </p:sp>
      <p:sp>
        <p:nvSpPr>
          <p:cNvPr id="276" name="2 years 8 months.…"/>
          <p:cNvSpPr txBox="1"/>
          <p:nvPr/>
        </p:nvSpPr>
        <p:spPr>
          <a:xfrm>
            <a:off x="4065983" y="5633839"/>
            <a:ext cx="16234175" cy="193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914400">
              <a:defRPr spc="-59" sz="6000">
                <a:solidFill>
                  <a:srgbClr val="000000"/>
                </a:solidFill>
                <a:latin typeface="Future bold"/>
                <a:ea typeface="Future bold"/>
                <a:cs typeface="Future bold"/>
                <a:sym typeface="Future bold"/>
              </a:defRPr>
            </a:pPr>
            <a:r>
              <a:t>2 years 8 months.</a:t>
            </a:r>
          </a:p>
          <a:p>
            <a:pPr algn="l" defTabSz="914400">
              <a:defRPr spc="-59" sz="6000">
                <a:solidFill>
                  <a:srgbClr val="000000"/>
                </a:solidFill>
                <a:latin typeface="Future bold"/>
                <a:ea typeface="Future bold"/>
                <a:cs typeface="Future bold"/>
                <a:sym typeface="Future bold"/>
              </a:defRPr>
            </a:pPr>
            <a:r>
              <a:t>Interest costs - </a:t>
            </a:r>
            <a:r>
              <a:rPr>
                <a:solidFill>
                  <a:srgbClr val="E32400"/>
                </a:solidFill>
              </a:rPr>
              <a:t>£135</a:t>
            </a:r>
            <a:r>
              <a:t>.</a:t>
            </a:r>
          </a:p>
        </p:txBody>
      </p:sp>
      <p:sp>
        <p:nvSpPr>
          <p:cNvPr id="277" name="1 years 8 months.…"/>
          <p:cNvSpPr txBox="1"/>
          <p:nvPr/>
        </p:nvSpPr>
        <p:spPr>
          <a:xfrm>
            <a:off x="4065983" y="5633839"/>
            <a:ext cx="16234175" cy="193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914400">
              <a:defRPr spc="-59" sz="6000">
                <a:solidFill>
                  <a:srgbClr val="000000"/>
                </a:solidFill>
                <a:latin typeface="Future bold"/>
                <a:ea typeface="Future bold"/>
                <a:cs typeface="Future bold"/>
                <a:sym typeface="Future bold"/>
              </a:defRPr>
            </a:pPr>
            <a:r>
              <a:t>1 years 8 months.</a:t>
            </a:r>
          </a:p>
          <a:p>
            <a:pPr algn="l" defTabSz="914400">
              <a:defRPr spc="-59" sz="6000">
                <a:solidFill>
                  <a:srgbClr val="000000"/>
                </a:solidFill>
                <a:latin typeface="Future bold"/>
                <a:ea typeface="Future bold"/>
                <a:cs typeface="Future bold"/>
                <a:sym typeface="Future bold"/>
              </a:defRPr>
            </a:pPr>
            <a:r>
              <a:t>Interest costs - </a:t>
            </a:r>
            <a:r>
              <a:rPr>
                <a:solidFill>
                  <a:srgbClr val="E32400"/>
                </a:solidFill>
              </a:rPr>
              <a:t>£82</a:t>
            </a:r>
            <a:r>
              <a:t>.</a:t>
            </a:r>
          </a:p>
        </p:txBody>
      </p:sp>
      <p:sp>
        <p:nvSpPr>
          <p:cNvPr id="278" name="What happens if the Standing Order is for fixed payment of £30 per month?"/>
          <p:cNvSpPr txBox="1"/>
          <p:nvPr/>
        </p:nvSpPr>
        <p:spPr>
          <a:xfrm>
            <a:off x="4065983" y="3115666"/>
            <a:ext cx="16234175" cy="193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914400">
              <a:defRPr i="1" spc="-59" sz="6000">
                <a:solidFill>
                  <a:srgbClr val="000000"/>
                </a:solidFill>
                <a:latin typeface="Future bold"/>
                <a:ea typeface="Future bold"/>
                <a:cs typeface="Future bold"/>
                <a:sym typeface="Future bold"/>
              </a:defRPr>
            </a:lvl1pPr>
          </a:lstStyle>
          <a:p>
            <a:pPr/>
            <a:r>
              <a:t>What happens if the Standing Order is for fixed payment of £30 per month?</a:t>
            </a:r>
          </a:p>
        </p:txBody>
      </p:sp>
      <p:sp>
        <p:nvSpPr>
          <p:cNvPr id="279" name="Rectangle 9"/>
          <p:cNvSpPr/>
          <p:nvPr/>
        </p:nvSpPr>
        <p:spPr>
          <a:xfrm>
            <a:off x="-1" y="11914454"/>
            <a:ext cx="24384001" cy="1330038"/>
          </a:xfrm>
          <a:prstGeom prst="rect">
            <a:avLst/>
          </a:prstGeom>
          <a:solidFill>
            <a:srgbClr val="ED7D31"/>
          </a:solidFill>
          <a:ln w="12700">
            <a:solidFill>
              <a:srgbClr val="35427F"/>
            </a:solidFill>
            <a:miter/>
          </a:ln>
        </p:spPr>
        <p:txBody>
          <a:bodyPr lIns="45719" rIns="45719" anchor="ctr"/>
          <a:lstStyle/>
          <a:p>
            <a:pPr defTabSz="914400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80" name="TextBox 7"/>
          <p:cNvSpPr txBox="1"/>
          <p:nvPr/>
        </p:nvSpPr>
        <p:spPr>
          <a:xfrm>
            <a:off x="15048946" y="12165452"/>
            <a:ext cx="8781859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821530">
              <a:lnSpc>
                <a:spcPct val="80000"/>
              </a:lnSpc>
              <a:spcBef>
                <a:spcPts val="400"/>
              </a:spcBef>
              <a:tabLst>
                <a:tab pos="812800" algn="l"/>
              </a:tabLst>
              <a:defRPr spc="-26" sz="4800">
                <a:solidFill>
                  <a:srgbClr val="FFFFFF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</a:lstStyle>
          <a:p>
            <a:pPr/>
            <a:r>
              <a:t>WizeUp Financial Education</a:t>
            </a:r>
          </a:p>
        </p:txBody>
      </p:sp>
      <p:pic>
        <p:nvPicPr>
          <p:cNvPr id="281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4967" y="58726"/>
            <a:ext cx="5928854" cy="245028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fad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xit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Effect filter="fade" transition="out">
                                      <p:cBhvr>
                                        <p:cTn id="11" dur="1000" fill="hold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Class="exit" nodeType="afterEffect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Effect filter="fade" transition="out">
                                      <p:cBhvr>
                                        <p:cTn id="15" dur="1000" fill="hold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Class="entr" nodeType="afterEffect" presetSubtype="8" presetID="2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20" dur="10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8" presetID="2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25" dur="10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6" grpId="3"/>
      <p:bldP build="whole" bldLvl="1" animBg="1" rev="0" advAuto="0" spid="275" grpId="2"/>
      <p:bldP build="whole" bldLvl="1" animBg="1" rev="0" advAuto="0" spid="278" grpId="4"/>
      <p:bldP build="whole" bldLvl="1" animBg="1" rev="0" advAuto="0" spid="276" grpId="1"/>
      <p:bldP build="whole" bldLvl="1" animBg="1" rev="0" advAuto="0" spid="277" grpId="5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Rectangle 9"/>
          <p:cNvSpPr/>
          <p:nvPr/>
        </p:nvSpPr>
        <p:spPr>
          <a:xfrm>
            <a:off x="0" y="11928564"/>
            <a:ext cx="24384000" cy="1330038"/>
          </a:xfrm>
          <a:prstGeom prst="rect">
            <a:avLst/>
          </a:prstGeom>
          <a:solidFill>
            <a:srgbClr val="35427F"/>
          </a:solidFill>
          <a:ln w="12700">
            <a:solidFill>
              <a:srgbClr val="35427F"/>
            </a:solidFill>
            <a:miter/>
          </a:ln>
        </p:spPr>
        <p:txBody>
          <a:bodyPr lIns="45719" rIns="45719" anchor="ctr"/>
          <a:lstStyle/>
          <a:p>
            <a:pPr defTabSz="821530">
              <a:lnSpc>
                <a:spcPct val="80000"/>
              </a:lnSpc>
              <a:spcBef>
                <a:spcPts val="400"/>
              </a:spcBef>
              <a:tabLst>
                <a:tab pos="812800" algn="l"/>
              </a:tabLst>
              <a:defRPr spc="-26" sz="2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84" name="Straight Connector 10"/>
          <p:cNvSpPr/>
          <p:nvPr/>
        </p:nvSpPr>
        <p:spPr>
          <a:xfrm>
            <a:off x="-1" y="11720945"/>
            <a:ext cx="24384001" cy="1"/>
          </a:xfrm>
          <a:prstGeom prst="line">
            <a:avLst/>
          </a:prstGeom>
          <a:ln w="76200">
            <a:solidFill>
              <a:srgbClr val="F8853B"/>
            </a:solidFill>
            <a:miter/>
          </a:ln>
        </p:spPr>
        <p:txBody>
          <a:bodyPr lIns="45719" rIns="45719"/>
          <a:lstStyle/>
          <a:p>
            <a:pPr defTabSz="821530">
              <a:lnSpc>
                <a:spcPct val="80000"/>
              </a:lnSpc>
              <a:spcBef>
                <a:spcPts val="400"/>
              </a:spcBef>
              <a:tabLst>
                <a:tab pos="812800" algn="l"/>
              </a:tabLst>
              <a:defRPr spc="-26" sz="2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85" name="TextBox 7"/>
          <p:cNvSpPr txBox="1"/>
          <p:nvPr/>
        </p:nvSpPr>
        <p:spPr>
          <a:xfrm>
            <a:off x="16295907" y="12165452"/>
            <a:ext cx="7534898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821530">
              <a:lnSpc>
                <a:spcPct val="80000"/>
              </a:lnSpc>
              <a:spcBef>
                <a:spcPts val="400"/>
              </a:spcBef>
              <a:tabLst>
                <a:tab pos="812800" algn="l"/>
              </a:tabLst>
              <a:defRPr spc="-26" sz="4800">
                <a:solidFill>
                  <a:srgbClr val="F8853B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pPr>
            <a:r>
              <a:t>WizeUp</a:t>
            </a:r>
            <a:r>
              <a:rPr>
                <a:solidFill>
                  <a:srgbClr val="FFFFFF"/>
                </a:solidFill>
              </a:rPr>
              <a:t> with Jack Petchey</a:t>
            </a:r>
          </a:p>
        </p:txBody>
      </p:sp>
      <p:sp>
        <p:nvSpPr>
          <p:cNvPr id="286" name="A well run account will increase your credit rating quicker than anything else......."/>
          <p:cNvSpPr txBox="1"/>
          <p:nvPr/>
        </p:nvSpPr>
        <p:spPr>
          <a:xfrm>
            <a:off x="3043813" y="4503340"/>
            <a:ext cx="18270142" cy="467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914400">
              <a:defRPr spc="-100" sz="10000">
                <a:solidFill>
                  <a:srgbClr val="FF6915"/>
                </a:solidFill>
                <a:latin typeface="Future bold"/>
                <a:ea typeface="Future bold"/>
                <a:cs typeface="Future bold"/>
                <a:sym typeface="Future bold"/>
              </a:defRPr>
            </a:lvl1pPr>
          </a:lstStyle>
          <a:p>
            <a:pPr/>
            <a:r>
              <a:t>A well run account will increase your credit rating quicker than anything else.......</a:t>
            </a:r>
          </a:p>
        </p:txBody>
      </p:sp>
      <p:sp>
        <p:nvSpPr>
          <p:cNvPr id="287" name="Rectangle 9"/>
          <p:cNvSpPr/>
          <p:nvPr/>
        </p:nvSpPr>
        <p:spPr>
          <a:xfrm>
            <a:off x="-1" y="11914454"/>
            <a:ext cx="24384001" cy="1330038"/>
          </a:xfrm>
          <a:prstGeom prst="rect">
            <a:avLst/>
          </a:prstGeom>
          <a:solidFill>
            <a:srgbClr val="ED7D31"/>
          </a:solidFill>
          <a:ln w="12700">
            <a:solidFill>
              <a:srgbClr val="35427F"/>
            </a:solidFill>
            <a:miter/>
          </a:ln>
        </p:spPr>
        <p:txBody>
          <a:bodyPr lIns="45719" rIns="45719" anchor="ctr"/>
          <a:lstStyle/>
          <a:p>
            <a:pPr defTabSz="914400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88" name="TextBox 7"/>
          <p:cNvSpPr txBox="1"/>
          <p:nvPr/>
        </p:nvSpPr>
        <p:spPr>
          <a:xfrm>
            <a:off x="15048946" y="12165452"/>
            <a:ext cx="8781859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821530">
              <a:lnSpc>
                <a:spcPct val="80000"/>
              </a:lnSpc>
              <a:spcBef>
                <a:spcPts val="400"/>
              </a:spcBef>
              <a:tabLst>
                <a:tab pos="812800" algn="l"/>
              </a:tabLst>
              <a:defRPr spc="-26" sz="4800">
                <a:solidFill>
                  <a:srgbClr val="FFFFFF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</a:lstStyle>
          <a:p>
            <a:pPr/>
            <a:r>
              <a:t>WizeUp Financial Education</a:t>
            </a:r>
          </a:p>
        </p:txBody>
      </p:sp>
      <p:pic>
        <p:nvPicPr>
          <p:cNvPr id="289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4967" y="58726"/>
            <a:ext cx="5928854" cy="245028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download.jpg" descr="download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 rot="20820000">
            <a:off x="4771402" y="2342140"/>
            <a:ext cx="5072065" cy="317897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0" name="download.jpg" descr="download.jp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 rot="1560000">
            <a:off x="18349405" y="7277217"/>
            <a:ext cx="5317878" cy="3418636"/>
          </a:xfrm>
          <a:prstGeom prst="rect">
            <a:avLst/>
          </a:prstGeom>
          <a:ln w="12700">
            <a:miter lim="400000"/>
          </a:ln>
        </p:spPr>
      </p:pic>
      <p:pic>
        <p:nvPicPr>
          <p:cNvPr id="181" name="download.jpg" descr="download.jp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 rot="21346609">
            <a:off x="14849048" y="5179759"/>
            <a:ext cx="5321686" cy="3370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2" name="download.jpg" descr="download.jp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515141" y="1467813"/>
            <a:ext cx="5036346" cy="319683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3" name="download.jpg" descr="download.jpg"/>
          <p:cNvPicPr>
            <a:picLocks noChangeAspect="1"/>
          </p:cNvPicPr>
          <p:nvPr/>
        </p:nvPicPr>
        <p:blipFill>
          <a:blip r:embed="rId7">
            <a:extLst/>
          </a:blip>
          <a:srcRect l="0" t="0" r="281" b="14530"/>
          <a:stretch>
            <a:fillRect/>
          </a:stretch>
        </p:blipFill>
        <p:spPr>
          <a:xfrm rot="562255">
            <a:off x="13963741" y="1881376"/>
            <a:ext cx="5795170" cy="3720555"/>
          </a:xfrm>
          <a:prstGeom prst="rect">
            <a:avLst/>
          </a:prstGeom>
          <a:ln w="12700">
            <a:miter lim="400000"/>
          </a:ln>
        </p:spPr>
      </p:pic>
      <p:pic>
        <p:nvPicPr>
          <p:cNvPr id="184" name="images.jpg" descr="images.jpg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 rot="20700000">
            <a:off x="9796009" y="3979459"/>
            <a:ext cx="5000627" cy="3214689"/>
          </a:xfrm>
          <a:prstGeom prst="rect">
            <a:avLst/>
          </a:prstGeom>
          <a:ln w="12700">
            <a:miter lim="400000"/>
          </a:ln>
        </p:spPr>
      </p:pic>
      <p:pic>
        <p:nvPicPr>
          <p:cNvPr id="185" name="images.jpg" descr="images.jpg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061460" y="4926214"/>
            <a:ext cx="5286377" cy="3036095"/>
          </a:xfrm>
          <a:prstGeom prst="rect">
            <a:avLst/>
          </a:prstGeom>
          <a:ln w="12700">
            <a:miter lim="400000"/>
          </a:ln>
        </p:spPr>
      </p:pic>
      <p:pic>
        <p:nvPicPr>
          <p:cNvPr id="186" name="images.jpg" descr="images.jpg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 rot="120000">
            <a:off x="9803738" y="6366762"/>
            <a:ext cx="5774000" cy="500733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7" name="images.jpg" descr="images.jpg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 rot="600000">
            <a:off x="4990022" y="7755949"/>
            <a:ext cx="5000628" cy="3214689"/>
          </a:xfrm>
          <a:prstGeom prst="rect">
            <a:avLst/>
          </a:prstGeom>
          <a:ln w="12700">
            <a:miter lim="400000"/>
          </a:ln>
        </p:spPr>
      </p:pic>
      <p:pic>
        <p:nvPicPr>
          <p:cNvPr id="188" name="images.jpg" descr="images.jpg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 rot="21300000">
            <a:off x="183839" y="3737336"/>
            <a:ext cx="5733344" cy="3698933"/>
          </a:xfrm>
          <a:prstGeom prst="rect">
            <a:avLst/>
          </a:prstGeom>
          <a:ln w="12700">
            <a:miter lim="400000"/>
          </a:ln>
        </p:spPr>
      </p:pic>
      <p:pic>
        <p:nvPicPr>
          <p:cNvPr id="189" name="download.jpg" descr="download.jpg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 rot="256965">
            <a:off x="18821497" y="4203335"/>
            <a:ext cx="5054205" cy="3178971"/>
          </a:xfrm>
          <a:prstGeom prst="rect">
            <a:avLst/>
          </a:prstGeom>
          <a:ln w="12700">
            <a:miter lim="400000"/>
          </a:ln>
        </p:spPr>
      </p:pic>
      <p:sp>
        <p:nvSpPr>
          <p:cNvPr id="190" name="Rectangle 14"/>
          <p:cNvSpPr/>
          <p:nvPr/>
        </p:nvSpPr>
        <p:spPr>
          <a:xfrm>
            <a:off x="0" y="11928564"/>
            <a:ext cx="24384000" cy="1330038"/>
          </a:xfrm>
          <a:prstGeom prst="rect">
            <a:avLst/>
          </a:prstGeom>
          <a:solidFill>
            <a:srgbClr val="35427F"/>
          </a:solidFill>
          <a:ln w="12700">
            <a:solidFill>
              <a:srgbClr val="35427F"/>
            </a:solidFill>
            <a:miter/>
          </a:ln>
        </p:spPr>
        <p:txBody>
          <a:bodyPr lIns="45719" rIns="45719" anchor="ctr"/>
          <a:lstStyle/>
          <a:p>
            <a:pPr defTabSz="914400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91" name="Straight Connector 15"/>
          <p:cNvSpPr/>
          <p:nvPr/>
        </p:nvSpPr>
        <p:spPr>
          <a:xfrm>
            <a:off x="-1" y="11720945"/>
            <a:ext cx="24384001" cy="1"/>
          </a:xfrm>
          <a:prstGeom prst="line">
            <a:avLst/>
          </a:prstGeom>
          <a:ln w="76200">
            <a:solidFill>
              <a:srgbClr val="F8853B"/>
            </a:solidFill>
            <a:miter/>
          </a:ln>
        </p:spPr>
        <p:txBody>
          <a:bodyPr lIns="45719" rIns="45719"/>
          <a:lstStyle/>
          <a:p>
            <a:pPr algn="l" defTabSz="914400"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92" name="TextBox 7"/>
          <p:cNvSpPr txBox="1"/>
          <p:nvPr/>
        </p:nvSpPr>
        <p:spPr>
          <a:xfrm>
            <a:off x="16295907" y="12165452"/>
            <a:ext cx="7534898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821530">
              <a:lnSpc>
                <a:spcPct val="80000"/>
              </a:lnSpc>
              <a:spcBef>
                <a:spcPts val="400"/>
              </a:spcBef>
              <a:tabLst>
                <a:tab pos="812800" algn="l"/>
              </a:tabLst>
              <a:defRPr spc="-26" sz="4800">
                <a:solidFill>
                  <a:srgbClr val="F8853B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pPr>
            <a:r>
              <a:t>WizeUp</a:t>
            </a:r>
            <a:r>
              <a:rPr>
                <a:solidFill>
                  <a:srgbClr val="FFFFFF"/>
                </a:solidFill>
              </a:rPr>
              <a:t> with Jack Petchey</a:t>
            </a:r>
          </a:p>
        </p:txBody>
      </p:sp>
      <p:sp>
        <p:nvSpPr>
          <p:cNvPr id="193" name="Rectangle 9"/>
          <p:cNvSpPr/>
          <p:nvPr/>
        </p:nvSpPr>
        <p:spPr>
          <a:xfrm>
            <a:off x="-1" y="11914454"/>
            <a:ext cx="24384001" cy="1330038"/>
          </a:xfrm>
          <a:prstGeom prst="rect">
            <a:avLst/>
          </a:prstGeom>
          <a:solidFill>
            <a:srgbClr val="ED7D31"/>
          </a:solidFill>
          <a:ln w="12700">
            <a:solidFill>
              <a:srgbClr val="35427F"/>
            </a:solidFill>
            <a:miter/>
          </a:ln>
        </p:spPr>
        <p:txBody>
          <a:bodyPr lIns="45719" rIns="45719" anchor="ctr"/>
          <a:lstStyle/>
          <a:p>
            <a:pPr defTabSz="914400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94" name="TextBox 7"/>
          <p:cNvSpPr txBox="1"/>
          <p:nvPr/>
        </p:nvSpPr>
        <p:spPr>
          <a:xfrm>
            <a:off x="15048946" y="12165452"/>
            <a:ext cx="8781859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821530">
              <a:lnSpc>
                <a:spcPct val="80000"/>
              </a:lnSpc>
              <a:spcBef>
                <a:spcPts val="400"/>
              </a:spcBef>
              <a:tabLst>
                <a:tab pos="812800" algn="l"/>
              </a:tabLst>
              <a:defRPr spc="-26" sz="4800">
                <a:solidFill>
                  <a:srgbClr val="FFFFFF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</a:lstStyle>
          <a:p>
            <a:pPr/>
            <a:r>
              <a:t>WizeUp Financial Education</a:t>
            </a:r>
          </a:p>
        </p:txBody>
      </p:sp>
      <p:pic>
        <p:nvPicPr>
          <p:cNvPr id="195" name="Picture 5" descr="Picture 5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294967" y="58726"/>
            <a:ext cx="5928854" cy="245028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fad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Class="entr" nodeType="after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Class="entr" nodeType="after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Class="entr" nodeType="afterEffect" presetSubtype="8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Class="entr" nodeType="after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Class="entr" nodeType="afterEffect" presetSubtype="8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Class="entr" nodeType="afterEffect" presetSubtype="8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Class="entr" nodeType="afterEffect" presetSubtype="8" presetID="2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Class="entr" nodeType="after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Class="entr" nodeType="afterEffect" presetSubtype="8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Class="entr" nodeType="afterEffect" presetSubtype="8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4" grpId="3"/>
      <p:bldP build="whole" bldLvl="1" animBg="1" rev="0" advAuto="0" spid="185" grpId="11"/>
      <p:bldP build="whole" bldLvl="1" animBg="1" rev="0" advAuto="0" spid="180" grpId="2"/>
      <p:bldP build="whole" bldLvl="1" animBg="1" rev="0" advAuto="0" spid="181" grpId="7"/>
      <p:bldP build="whole" bldLvl="1" animBg="1" rev="0" advAuto="0" spid="186" grpId="8"/>
      <p:bldP build="whole" bldLvl="1" animBg="1" rev="0" advAuto="0" spid="187" grpId="6"/>
      <p:bldP build="whole" bldLvl="1" animBg="1" rev="0" advAuto="0" spid="183" grpId="9"/>
      <p:bldP build="whole" bldLvl="1" animBg="1" rev="0" advAuto="0" spid="182" grpId="4"/>
      <p:bldP build="whole" bldLvl="1" animBg="1" rev="0" advAuto="0" spid="179" grpId="1"/>
      <p:bldP build="whole" bldLvl="1" animBg="1" rev="0" advAuto="0" spid="189" grpId="10"/>
      <p:bldP build="whole" bldLvl="1" animBg="1" rev="0" advAuto="0" spid="188" grpId="5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Name The Taxes"/>
          <p:cNvSpPr txBox="1"/>
          <p:nvPr/>
        </p:nvSpPr>
        <p:spPr>
          <a:xfrm>
            <a:off x="9601746" y="916143"/>
            <a:ext cx="5180508" cy="1362075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6" tIns="71436" rIns="71436" bIns="71436" anchor="ctr">
            <a:spAutoFit/>
          </a:bodyPr>
          <a:lstStyle>
            <a:lvl1pPr defTabSz="821530">
              <a:defRPr sz="8000">
                <a:solidFill>
                  <a:srgbClr val="FF6915"/>
                </a:solidFill>
                <a:latin typeface="Future bold"/>
                <a:ea typeface="Future bold"/>
                <a:cs typeface="Future bold"/>
                <a:sym typeface="Future bold"/>
              </a:defRPr>
            </a:lvl1pPr>
          </a:lstStyle>
          <a:p>
            <a:pPr/>
            <a:r>
              <a:t>Remember</a:t>
            </a:r>
          </a:p>
        </p:txBody>
      </p:sp>
      <p:sp>
        <p:nvSpPr>
          <p:cNvPr id="200" name="Rectangle 9"/>
          <p:cNvSpPr/>
          <p:nvPr/>
        </p:nvSpPr>
        <p:spPr>
          <a:xfrm>
            <a:off x="0" y="11928564"/>
            <a:ext cx="24384000" cy="1330038"/>
          </a:xfrm>
          <a:prstGeom prst="rect">
            <a:avLst/>
          </a:prstGeom>
          <a:solidFill>
            <a:srgbClr val="35427F"/>
          </a:solidFill>
          <a:ln w="12700">
            <a:solidFill>
              <a:srgbClr val="35427F"/>
            </a:solidFill>
            <a:miter/>
          </a:ln>
        </p:spPr>
        <p:txBody>
          <a:bodyPr lIns="45719" rIns="45719" anchor="ctr"/>
          <a:lstStyle/>
          <a:p>
            <a:pPr defTabSz="821530">
              <a:lnSpc>
                <a:spcPct val="80000"/>
              </a:lnSpc>
              <a:spcBef>
                <a:spcPts val="400"/>
              </a:spcBef>
              <a:tabLst>
                <a:tab pos="812800" algn="l"/>
              </a:tabLst>
              <a:defRPr spc="-26" sz="2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01" name="Straight Connector 10"/>
          <p:cNvSpPr/>
          <p:nvPr/>
        </p:nvSpPr>
        <p:spPr>
          <a:xfrm>
            <a:off x="-1" y="11720945"/>
            <a:ext cx="24384001" cy="1"/>
          </a:xfrm>
          <a:prstGeom prst="line">
            <a:avLst/>
          </a:prstGeom>
          <a:ln w="76200">
            <a:solidFill>
              <a:srgbClr val="F8853B"/>
            </a:solidFill>
            <a:miter/>
          </a:ln>
        </p:spPr>
        <p:txBody>
          <a:bodyPr lIns="45719" rIns="45719"/>
          <a:lstStyle/>
          <a:p>
            <a:pPr defTabSz="821530">
              <a:lnSpc>
                <a:spcPct val="80000"/>
              </a:lnSpc>
              <a:spcBef>
                <a:spcPts val="400"/>
              </a:spcBef>
              <a:tabLst>
                <a:tab pos="812800" algn="l"/>
              </a:tabLst>
              <a:defRPr spc="-26" sz="2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02" name="TextBox 7"/>
          <p:cNvSpPr txBox="1"/>
          <p:nvPr/>
        </p:nvSpPr>
        <p:spPr>
          <a:xfrm>
            <a:off x="16295907" y="12165452"/>
            <a:ext cx="7534898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821530">
              <a:lnSpc>
                <a:spcPct val="80000"/>
              </a:lnSpc>
              <a:spcBef>
                <a:spcPts val="400"/>
              </a:spcBef>
              <a:tabLst>
                <a:tab pos="812800" algn="l"/>
              </a:tabLst>
              <a:defRPr spc="-26" sz="4800">
                <a:solidFill>
                  <a:srgbClr val="F8853B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pPr>
            <a:r>
              <a:t>WizeUp</a:t>
            </a:r>
            <a:r>
              <a:rPr>
                <a:solidFill>
                  <a:srgbClr val="FFFFFF"/>
                </a:solidFill>
              </a:rPr>
              <a:t> with Jack Petchey</a:t>
            </a:r>
          </a:p>
        </p:txBody>
      </p:sp>
      <p:sp>
        <p:nvSpPr>
          <p:cNvPr id="203" name="TextBox 1"/>
          <p:cNvSpPr txBox="1"/>
          <p:nvPr/>
        </p:nvSpPr>
        <p:spPr>
          <a:xfrm>
            <a:off x="4155603" y="4191611"/>
            <a:ext cx="16072794" cy="6492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685800" indent="-685800" algn="l" defTabSz="914400">
              <a:lnSpc>
                <a:spcPct val="120000"/>
              </a:lnSpc>
              <a:buSzPct val="100000"/>
              <a:buBlip>
                <a:blip r:embed="rId2"/>
              </a:buBlip>
              <a:defRPr sz="6000">
                <a:solidFill>
                  <a:srgbClr val="000000"/>
                </a:solidFill>
                <a:latin typeface="Future bold"/>
                <a:ea typeface="Future bold"/>
                <a:cs typeface="Future bold"/>
                <a:sym typeface="Future bold"/>
              </a:defRPr>
            </a:pPr>
            <a:r>
              <a:t>You won’t get one before you are 18</a:t>
            </a:r>
          </a:p>
          <a:p>
            <a:pPr marL="685800" indent="-685800" algn="l" defTabSz="914400">
              <a:lnSpc>
                <a:spcPct val="120000"/>
              </a:lnSpc>
              <a:buSzPct val="100000"/>
              <a:buBlip>
                <a:blip r:embed="rId2"/>
              </a:buBlip>
              <a:defRPr sz="6000">
                <a:solidFill>
                  <a:srgbClr val="000000"/>
                </a:solidFill>
                <a:latin typeface="Future bold"/>
                <a:ea typeface="Future bold"/>
                <a:cs typeface="Future bold"/>
                <a:sym typeface="Future bold"/>
              </a:defRPr>
            </a:pPr>
            <a:r>
              <a:t>APR likely to be high</a:t>
            </a:r>
          </a:p>
          <a:p>
            <a:pPr marL="685800" indent="-685800" algn="l" defTabSz="914400">
              <a:lnSpc>
                <a:spcPct val="120000"/>
              </a:lnSpc>
              <a:buSzPct val="100000"/>
              <a:buBlip>
                <a:blip r:embed="rId2"/>
              </a:buBlip>
              <a:defRPr sz="6000">
                <a:solidFill>
                  <a:srgbClr val="000000"/>
                </a:solidFill>
                <a:latin typeface="Future bold"/>
                <a:ea typeface="Future bold"/>
                <a:cs typeface="Future bold"/>
                <a:sym typeface="Future bold"/>
              </a:defRPr>
            </a:pPr>
            <a:r>
              <a:t>Almost certainly a low initial credit limit</a:t>
            </a:r>
          </a:p>
          <a:p>
            <a:pPr marL="685800" indent="-685800" algn="l" defTabSz="914400">
              <a:lnSpc>
                <a:spcPct val="120000"/>
              </a:lnSpc>
              <a:buSzPct val="100000"/>
              <a:buBlip>
                <a:blip r:embed="rId2"/>
              </a:buBlip>
              <a:defRPr sz="6000">
                <a:solidFill>
                  <a:srgbClr val="000000"/>
                </a:solidFill>
                <a:latin typeface="Future bold"/>
                <a:ea typeface="Future bold"/>
                <a:cs typeface="Future bold"/>
                <a:sym typeface="Future bold"/>
              </a:defRPr>
            </a:pPr>
            <a:r>
              <a:t>Minimum payment likely to be higher than on a standard credit card</a:t>
            </a:r>
          </a:p>
          <a:p>
            <a:pPr marL="685800" indent="-685800" algn="l" defTabSz="914400">
              <a:lnSpc>
                <a:spcPct val="120000"/>
              </a:lnSpc>
              <a:buSzPct val="100000"/>
              <a:buBlip>
                <a:blip r:embed="rId2"/>
              </a:buBlip>
              <a:defRPr sz="6000">
                <a:solidFill>
                  <a:srgbClr val="000000"/>
                </a:solidFill>
                <a:latin typeface="Future bold"/>
                <a:ea typeface="Future bold"/>
                <a:cs typeface="Future bold"/>
                <a:sym typeface="Future bold"/>
              </a:defRPr>
            </a:pPr>
            <a:r>
              <a:t>Purchase protection on items &gt; £100</a:t>
            </a:r>
          </a:p>
        </p:txBody>
      </p:sp>
      <p:sp>
        <p:nvSpPr>
          <p:cNvPr id="204" name="Rectangle 9"/>
          <p:cNvSpPr/>
          <p:nvPr/>
        </p:nvSpPr>
        <p:spPr>
          <a:xfrm>
            <a:off x="-1" y="11914454"/>
            <a:ext cx="24384001" cy="1330038"/>
          </a:xfrm>
          <a:prstGeom prst="rect">
            <a:avLst/>
          </a:prstGeom>
          <a:solidFill>
            <a:srgbClr val="ED7D31"/>
          </a:solidFill>
          <a:ln w="12700">
            <a:solidFill>
              <a:srgbClr val="35427F"/>
            </a:solidFill>
            <a:miter/>
          </a:ln>
        </p:spPr>
        <p:txBody>
          <a:bodyPr lIns="45719" rIns="45719" anchor="ctr"/>
          <a:lstStyle/>
          <a:p>
            <a:pPr defTabSz="914400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05" name="TextBox 7"/>
          <p:cNvSpPr txBox="1"/>
          <p:nvPr/>
        </p:nvSpPr>
        <p:spPr>
          <a:xfrm>
            <a:off x="15048946" y="12165452"/>
            <a:ext cx="8781859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821530">
              <a:lnSpc>
                <a:spcPct val="80000"/>
              </a:lnSpc>
              <a:spcBef>
                <a:spcPts val="400"/>
              </a:spcBef>
              <a:tabLst>
                <a:tab pos="812800" algn="l"/>
              </a:tabLst>
              <a:defRPr spc="-26" sz="4800">
                <a:solidFill>
                  <a:srgbClr val="FFFFFF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</a:lstStyle>
          <a:p>
            <a:pPr/>
            <a:r>
              <a:t>WizeUp Financial Education</a:t>
            </a:r>
          </a:p>
        </p:txBody>
      </p:sp>
      <p:pic>
        <p:nvPicPr>
          <p:cNvPr id="206" name="Picture 5" descr="Picture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94967" y="58726"/>
            <a:ext cx="5928854" cy="245028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fad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Name The Taxes"/>
          <p:cNvSpPr txBox="1"/>
          <p:nvPr/>
        </p:nvSpPr>
        <p:spPr>
          <a:xfrm>
            <a:off x="6775500" y="916143"/>
            <a:ext cx="10833000" cy="1362075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6" tIns="71436" rIns="71436" bIns="71436" anchor="ctr">
            <a:spAutoFit/>
          </a:bodyPr>
          <a:lstStyle>
            <a:lvl1pPr defTabSz="821530">
              <a:defRPr sz="8000">
                <a:solidFill>
                  <a:srgbClr val="FF6915"/>
                </a:solidFill>
                <a:latin typeface="Future bold"/>
                <a:ea typeface="Future bold"/>
                <a:cs typeface="Future bold"/>
                <a:sym typeface="Future bold"/>
              </a:defRPr>
            </a:lvl1pPr>
          </a:lstStyle>
          <a:p>
            <a:pPr/>
            <a:r>
              <a:t>Managing Your Account</a:t>
            </a:r>
          </a:p>
        </p:txBody>
      </p:sp>
      <p:sp>
        <p:nvSpPr>
          <p:cNvPr id="209" name="Rectangle 9"/>
          <p:cNvSpPr/>
          <p:nvPr/>
        </p:nvSpPr>
        <p:spPr>
          <a:xfrm>
            <a:off x="0" y="11928564"/>
            <a:ext cx="24384000" cy="1330038"/>
          </a:xfrm>
          <a:prstGeom prst="rect">
            <a:avLst/>
          </a:prstGeom>
          <a:solidFill>
            <a:srgbClr val="35427F"/>
          </a:solidFill>
          <a:ln w="12700">
            <a:solidFill>
              <a:srgbClr val="35427F"/>
            </a:solidFill>
            <a:miter/>
          </a:ln>
        </p:spPr>
        <p:txBody>
          <a:bodyPr lIns="45719" rIns="45719" anchor="ctr"/>
          <a:lstStyle/>
          <a:p>
            <a:pPr defTabSz="821530">
              <a:lnSpc>
                <a:spcPct val="80000"/>
              </a:lnSpc>
              <a:spcBef>
                <a:spcPts val="400"/>
              </a:spcBef>
              <a:tabLst>
                <a:tab pos="812800" algn="l"/>
              </a:tabLst>
              <a:defRPr spc="-26" sz="2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10" name="Straight Connector 10"/>
          <p:cNvSpPr/>
          <p:nvPr/>
        </p:nvSpPr>
        <p:spPr>
          <a:xfrm>
            <a:off x="-1" y="11720945"/>
            <a:ext cx="24384001" cy="1"/>
          </a:xfrm>
          <a:prstGeom prst="line">
            <a:avLst/>
          </a:prstGeom>
          <a:ln w="76200">
            <a:solidFill>
              <a:srgbClr val="F8853B"/>
            </a:solidFill>
            <a:miter/>
          </a:ln>
        </p:spPr>
        <p:txBody>
          <a:bodyPr lIns="45719" rIns="45719"/>
          <a:lstStyle/>
          <a:p>
            <a:pPr defTabSz="821530">
              <a:lnSpc>
                <a:spcPct val="80000"/>
              </a:lnSpc>
              <a:spcBef>
                <a:spcPts val="400"/>
              </a:spcBef>
              <a:tabLst>
                <a:tab pos="812800" algn="l"/>
              </a:tabLst>
              <a:defRPr spc="-26" sz="2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11" name="TextBox 7"/>
          <p:cNvSpPr txBox="1"/>
          <p:nvPr/>
        </p:nvSpPr>
        <p:spPr>
          <a:xfrm>
            <a:off x="16295907" y="12165452"/>
            <a:ext cx="7534898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821530">
              <a:lnSpc>
                <a:spcPct val="80000"/>
              </a:lnSpc>
              <a:spcBef>
                <a:spcPts val="400"/>
              </a:spcBef>
              <a:tabLst>
                <a:tab pos="812800" algn="l"/>
              </a:tabLst>
              <a:defRPr spc="-26" sz="4800">
                <a:solidFill>
                  <a:srgbClr val="F8853B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pPr>
            <a:r>
              <a:t>WizeUp</a:t>
            </a:r>
            <a:r>
              <a:rPr>
                <a:solidFill>
                  <a:srgbClr val="FFFFFF"/>
                </a:solidFill>
              </a:rPr>
              <a:t> with Jack Petchey</a:t>
            </a:r>
          </a:p>
        </p:txBody>
      </p:sp>
      <p:sp>
        <p:nvSpPr>
          <p:cNvPr id="212" name="Rectangle 2"/>
          <p:cNvSpPr txBox="1"/>
          <p:nvPr/>
        </p:nvSpPr>
        <p:spPr>
          <a:xfrm>
            <a:off x="3364586" y="3427075"/>
            <a:ext cx="17654828" cy="75895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85749" indent="-285749" algn="l" defTabSz="914400">
              <a:lnSpc>
                <a:spcPct val="120000"/>
              </a:lnSpc>
              <a:buSzPct val="100000"/>
              <a:buBlip>
                <a:blip r:embed="rId2"/>
              </a:buBlip>
              <a:defRPr sz="6000">
                <a:solidFill>
                  <a:srgbClr val="000000"/>
                </a:solidFill>
                <a:latin typeface="Future bold"/>
                <a:ea typeface="Future bold"/>
                <a:cs typeface="Future bold"/>
                <a:sym typeface="Future bold"/>
              </a:defRPr>
            </a:pPr>
            <a:r>
              <a:t>Paying off outstanding balance means no interest charges</a:t>
            </a:r>
          </a:p>
          <a:p>
            <a:pPr marL="285749" indent="-285749" algn="l" defTabSz="914400">
              <a:lnSpc>
                <a:spcPct val="120000"/>
              </a:lnSpc>
              <a:buSzPct val="100000"/>
              <a:buBlip>
                <a:blip r:embed="rId2"/>
              </a:buBlip>
              <a:defRPr sz="6000">
                <a:solidFill>
                  <a:srgbClr val="000000"/>
                </a:solidFill>
                <a:latin typeface="Future bold"/>
                <a:ea typeface="Future bold"/>
                <a:cs typeface="Future bold"/>
                <a:sym typeface="Future bold"/>
              </a:defRPr>
            </a:pPr>
            <a:r>
              <a:t>Minimum payment goes down along with your balance </a:t>
            </a:r>
          </a:p>
          <a:p>
            <a:pPr marL="285749" indent="-285749" algn="l" defTabSz="914400">
              <a:lnSpc>
                <a:spcPct val="120000"/>
              </a:lnSpc>
              <a:buSzPct val="100000"/>
              <a:buBlip>
                <a:blip r:embed="rId2"/>
              </a:buBlip>
              <a:defRPr sz="6000">
                <a:solidFill>
                  <a:srgbClr val="000000"/>
                </a:solidFill>
                <a:latin typeface="Future bold"/>
                <a:ea typeface="Future bold"/>
                <a:cs typeface="Future bold"/>
                <a:sym typeface="Future bold"/>
              </a:defRPr>
            </a:pPr>
            <a:r>
              <a:t>You will be asked to set up a direct debit for the minimum payment</a:t>
            </a:r>
          </a:p>
          <a:p>
            <a:pPr marL="285749" indent="-285749" algn="l" defTabSz="914400">
              <a:lnSpc>
                <a:spcPct val="120000"/>
              </a:lnSpc>
              <a:buSzPct val="100000"/>
              <a:buBlip>
                <a:blip r:embed="rId2"/>
              </a:buBlip>
              <a:defRPr sz="6000">
                <a:solidFill>
                  <a:srgbClr val="000000"/>
                </a:solidFill>
                <a:latin typeface="Future bold"/>
                <a:ea typeface="Future bold"/>
                <a:cs typeface="Future bold"/>
                <a:sym typeface="Future bold"/>
              </a:defRPr>
            </a:pPr>
            <a:r>
              <a:t>Cancel unused cards</a:t>
            </a:r>
          </a:p>
        </p:txBody>
      </p:sp>
      <p:sp>
        <p:nvSpPr>
          <p:cNvPr id="213" name="Rectangle 9"/>
          <p:cNvSpPr/>
          <p:nvPr/>
        </p:nvSpPr>
        <p:spPr>
          <a:xfrm>
            <a:off x="-1" y="11914454"/>
            <a:ext cx="24384001" cy="1330038"/>
          </a:xfrm>
          <a:prstGeom prst="rect">
            <a:avLst/>
          </a:prstGeom>
          <a:solidFill>
            <a:srgbClr val="ED7D31"/>
          </a:solidFill>
          <a:ln w="12700">
            <a:solidFill>
              <a:srgbClr val="35427F"/>
            </a:solidFill>
            <a:miter/>
          </a:ln>
        </p:spPr>
        <p:txBody>
          <a:bodyPr lIns="45719" rIns="45719" anchor="ctr"/>
          <a:lstStyle/>
          <a:p>
            <a:pPr defTabSz="914400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14" name="TextBox 7"/>
          <p:cNvSpPr txBox="1"/>
          <p:nvPr/>
        </p:nvSpPr>
        <p:spPr>
          <a:xfrm>
            <a:off x="15048946" y="12165452"/>
            <a:ext cx="8781859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821530">
              <a:lnSpc>
                <a:spcPct val="80000"/>
              </a:lnSpc>
              <a:spcBef>
                <a:spcPts val="400"/>
              </a:spcBef>
              <a:tabLst>
                <a:tab pos="812800" algn="l"/>
              </a:tabLst>
              <a:defRPr spc="-26" sz="4800">
                <a:solidFill>
                  <a:srgbClr val="FFFFFF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</a:lstStyle>
          <a:p>
            <a:pPr/>
            <a:r>
              <a:t>WizeUp Financial Education</a:t>
            </a:r>
          </a:p>
        </p:txBody>
      </p:sp>
      <p:pic>
        <p:nvPicPr>
          <p:cNvPr id="215" name="Picture 5" descr="Picture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94967" y="58726"/>
            <a:ext cx="5928854" cy="245028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fad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Name The Taxes"/>
          <p:cNvSpPr txBox="1"/>
          <p:nvPr/>
        </p:nvSpPr>
        <p:spPr>
          <a:xfrm>
            <a:off x="9460607" y="916143"/>
            <a:ext cx="5462786" cy="1362075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6" tIns="71436" rIns="71436" bIns="71436" anchor="ctr">
            <a:spAutoFit/>
          </a:bodyPr>
          <a:lstStyle>
            <a:lvl1pPr defTabSz="821530">
              <a:defRPr sz="8000">
                <a:solidFill>
                  <a:srgbClr val="FF6915"/>
                </a:solidFill>
                <a:latin typeface="Future bold"/>
                <a:ea typeface="Future bold"/>
                <a:cs typeface="Future bold"/>
                <a:sym typeface="Future bold"/>
              </a:defRPr>
            </a:lvl1pPr>
          </a:lstStyle>
          <a:p>
            <a:pPr/>
            <a:r>
              <a:t>Direct Debit</a:t>
            </a:r>
          </a:p>
        </p:txBody>
      </p:sp>
      <p:sp>
        <p:nvSpPr>
          <p:cNvPr id="218" name="Rectangle 9"/>
          <p:cNvSpPr/>
          <p:nvPr/>
        </p:nvSpPr>
        <p:spPr>
          <a:xfrm>
            <a:off x="0" y="11928564"/>
            <a:ext cx="24384000" cy="1330038"/>
          </a:xfrm>
          <a:prstGeom prst="rect">
            <a:avLst/>
          </a:prstGeom>
          <a:solidFill>
            <a:srgbClr val="35427F"/>
          </a:solidFill>
          <a:ln w="12700">
            <a:solidFill>
              <a:srgbClr val="35427F"/>
            </a:solidFill>
            <a:miter/>
          </a:ln>
        </p:spPr>
        <p:txBody>
          <a:bodyPr lIns="45719" rIns="45719" anchor="ctr"/>
          <a:lstStyle/>
          <a:p>
            <a:pPr defTabSz="821530">
              <a:lnSpc>
                <a:spcPct val="80000"/>
              </a:lnSpc>
              <a:spcBef>
                <a:spcPts val="400"/>
              </a:spcBef>
              <a:tabLst>
                <a:tab pos="812800" algn="l"/>
              </a:tabLst>
              <a:defRPr spc="-26" sz="2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19" name="Straight Connector 10"/>
          <p:cNvSpPr/>
          <p:nvPr/>
        </p:nvSpPr>
        <p:spPr>
          <a:xfrm>
            <a:off x="-1" y="11720945"/>
            <a:ext cx="24384001" cy="1"/>
          </a:xfrm>
          <a:prstGeom prst="line">
            <a:avLst/>
          </a:prstGeom>
          <a:ln w="76200">
            <a:solidFill>
              <a:srgbClr val="F8853B"/>
            </a:solidFill>
            <a:miter/>
          </a:ln>
        </p:spPr>
        <p:txBody>
          <a:bodyPr lIns="45719" rIns="45719"/>
          <a:lstStyle/>
          <a:p>
            <a:pPr defTabSz="821530">
              <a:lnSpc>
                <a:spcPct val="80000"/>
              </a:lnSpc>
              <a:spcBef>
                <a:spcPts val="400"/>
              </a:spcBef>
              <a:tabLst>
                <a:tab pos="812800" algn="l"/>
              </a:tabLst>
              <a:defRPr spc="-26" sz="2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20" name="TextBox 7"/>
          <p:cNvSpPr txBox="1"/>
          <p:nvPr/>
        </p:nvSpPr>
        <p:spPr>
          <a:xfrm>
            <a:off x="16295907" y="12165452"/>
            <a:ext cx="7534898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821530">
              <a:lnSpc>
                <a:spcPct val="80000"/>
              </a:lnSpc>
              <a:spcBef>
                <a:spcPts val="400"/>
              </a:spcBef>
              <a:tabLst>
                <a:tab pos="812800" algn="l"/>
              </a:tabLst>
              <a:defRPr spc="-26" sz="4800">
                <a:solidFill>
                  <a:srgbClr val="F8853B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pPr>
            <a:r>
              <a:t>WizeUp</a:t>
            </a:r>
            <a:r>
              <a:rPr>
                <a:solidFill>
                  <a:srgbClr val="FFFFFF"/>
                </a:solidFill>
              </a:rPr>
              <a:t> with Jack Petchey</a:t>
            </a:r>
          </a:p>
        </p:txBody>
      </p:sp>
      <p:sp>
        <p:nvSpPr>
          <p:cNvPr id="221" name="Allows the company you have set up the direct debit with to approach your bank and ask for a sum of money"/>
          <p:cNvSpPr txBox="1"/>
          <p:nvPr/>
        </p:nvSpPr>
        <p:spPr>
          <a:xfrm>
            <a:off x="3056929" y="3919096"/>
            <a:ext cx="18270142" cy="284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marL="228600" indent="-228600" algn="l" defTabSz="914400">
              <a:buSzPct val="80000"/>
              <a:buBlip>
                <a:blip r:embed="rId2"/>
              </a:buBlip>
              <a:defRPr spc="-59" sz="6000">
                <a:solidFill>
                  <a:srgbClr val="000000"/>
                </a:solidFill>
                <a:latin typeface="Future bold"/>
                <a:ea typeface="Future bold"/>
                <a:cs typeface="Future bold"/>
                <a:sym typeface="Future bold"/>
              </a:defRPr>
            </a:lvl1pPr>
          </a:lstStyle>
          <a:p>
            <a:pPr/>
            <a:r>
              <a:t>Allows the company you have set up the direct debit with to approach your bank and ask for a sum of money</a:t>
            </a:r>
          </a:p>
        </p:txBody>
      </p:sp>
      <p:sp>
        <p:nvSpPr>
          <p:cNvPr id="222" name="Provided you have the money in your account your bank will pay the company"/>
          <p:cNvSpPr txBox="1"/>
          <p:nvPr/>
        </p:nvSpPr>
        <p:spPr>
          <a:xfrm>
            <a:off x="3056928" y="7114385"/>
            <a:ext cx="18270144" cy="193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marL="228600" indent="-228600" algn="l" defTabSz="914400">
              <a:buSzPct val="80000"/>
              <a:buBlip>
                <a:blip r:embed="rId2"/>
              </a:buBlip>
              <a:defRPr spc="-59" sz="6000">
                <a:solidFill>
                  <a:srgbClr val="000000"/>
                </a:solidFill>
                <a:latin typeface="Future bold"/>
                <a:ea typeface="Future bold"/>
                <a:cs typeface="Future bold"/>
                <a:sym typeface="Future bold"/>
              </a:defRPr>
            </a:lvl1pPr>
          </a:lstStyle>
          <a:p>
            <a:pPr/>
            <a:r>
              <a:t>Provided you have the money in your account your bank will pay the company</a:t>
            </a:r>
          </a:p>
        </p:txBody>
      </p:sp>
      <p:sp>
        <p:nvSpPr>
          <p:cNvPr id="223" name="Used to pay a regular non-standard bill eg Phone"/>
          <p:cNvSpPr txBox="1"/>
          <p:nvPr/>
        </p:nvSpPr>
        <p:spPr>
          <a:xfrm>
            <a:off x="3056928" y="9736443"/>
            <a:ext cx="18270144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marL="228600" indent="-228600" algn="l" defTabSz="914400">
              <a:buSzPct val="80000"/>
              <a:buBlip>
                <a:blip r:embed="rId2"/>
              </a:buBlip>
              <a:defRPr spc="-59" sz="6000">
                <a:solidFill>
                  <a:srgbClr val="000000"/>
                </a:solidFill>
                <a:latin typeface="Future bold"/>
                <a:ea typeface="Future bold"/>
                <a:cs typeface="Future bold"/>
                <a:sym typeface="Future bold"/>
              </a:defRPr>
            </a:lvl1pPr>
          </a:lstStyle>
          <a:p>
            <a:pPr/>
            <a:r>
              <a:t>Used to pay a regular non-standard bill eg Phone</a:t>
            </a:r>
          </a:p>
        </p:txBody>
      </p:sp>
      <p:sp>
        <p:nvSpPr>
          <p:cNvPr id="224" name="Rectangle 9"/>
          <p:cNvSpPr/>
          <p:nvPr/>
        </p:nvSpPr>
        <p:spPr>
          <a:xfrm>
            <a:off x="-1" y="11914454"/>
            <a:ext cx="24384001" cy="1330038"/>
          </a:xfrm>
          <a:prstGeom prst="rect">
            <a:avLst/>
          </a:prstGeom>
          <a:solidFill>
            <a:srgbClr val="ED7D31"/>
          </a:solidFill>
          <a:ln w="12700">
            <a:solidFill>
              <a:srgbClr val="35427F"/>
            </a:solidFill>
            <a:miter/>
          </a:ln>
        </p:spPr>
        <p:txBody>
          <a:bodyPr lIns="45719" rIns="45719" anchor="ctr"/>
          <a:lstStyle/>
          <a:p>
            <a:pPr defTabSz="914400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25" name="TextBox 7"/>
          <p:cNvSpPr txBox="1"/>
          <p:nvPr/>
        </p:nvSpPr>
        <p:spPr>
          <a:xfrm>
            <a:off x="15048946" y="12165452"/>
            <a:ext cx="8781859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821530">
              <a:lnSpc>
                <a:spcPct val="80000"/>
              </a:lnSpc>
              <a:spcBef>
                <a:spcPts val="400"/>
              </a:spcBef>
              <a:tabLst>
                <a:tab pos="812800" algn="l"/>
              </a:tabLst>
              <a:defRPr spc="-26" sz="4800">
                <a:solidFill>
                  <a:srgbClr val="FFFFFF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</a:lstStyle>
          <a:p>
            <a:pPr/>
            <a:r>
              <a:t>WizeUp Financial Education</a:t>
            </a:r>
          </a:p>
        </p:txBody>
      </p:sp>
      <p:pic>
        <p:nvPicPr>
          <p:cNvPr id="226" name="Picture 5" descr="Picture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94967" y="58726"/>
            <a:ext cx="5928854" cy="245028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fad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3" grpId="3"/>
      <p:bldP build="whole" bldLvl="1" animBg="1" rev="0" advAuto="0" spid="221" grpId="1"/>
      <p:bldP build="whole" bldLvl="1" animBg="1" rev="0" advAuto="0" spid="222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Name The Taxes"/>
          <p:cNvSpPr txBox="1"/>
          <p:nvPr/>
        </p:nvSpPr>
        <p:spPr>
          <a:xfrm>
            <a:off x="8415089" y="916143"/>
            <a:ext cx="7553821" cy="1362075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6" tIns="71436" rIns="71436" bIns="71436" anchor="ctr">
            <a:spAutoFit/>
          </a:bodyPr>
          <a:lstStyle>
            <a:lvl1pPr defTabSz="821530">
              <a:defRPr sz="8000">
                <a:solidFill>
                  <a:srgbClr val="FF6915"/>
                </a:solidFill>
                <a:latin typeface="Future bold"/>
                <a:ea typeface="Future bold"/>
                <a:cs typeface="Future bold"/>
                <a:sym typeface="Future bold"/>
              </a:defRPr>
            </a:lvl1pPr>
          </a:lstStyle>
          <a:p>
            <a:pPr/>
            <a:r>
              <a:t>Standing Orders</a:t>
            </a:r>
          </a:p>
        </p:txBody>
      </p:sp>
      <p:sp>
        <p:nvSpPr>
          <p:cNvPr id="229" name="Rectangle 9"/>
          <p:cNvSpPr/>
          <p:nvPr/>
        </p:nvSpPr>
        <p:spPr>
          <a:xfrm>
            <a:off x="0" y="11928564"/>
            <a:ext cx="24384000" cy="1330038"/>
          </a:xfrm>
          <a:prstGeom prst="rect">
            <a:avLst/>
          </a:prstGeom>
          <a:solidFill>
            <a:srgbClr val="35427F"/>
          </a:solidFill>
          <a:ln w="12700">
            <a:solidFill>
              <a:srgbClr val="35427F"/>
            </a:solidFill>
            <a:miter/>
          </a:ln>
        </p:spPr>
        <p:txBody>
          <a:bodyPr lIns="45719" rIns="45719" anchor="ctr"/>
          <a:lstStyle/>
          <a:p>
            <a:pPr defTabSz="821530">
              <a:lnSpc>
                <a:spcPct val="80000"/>
              </a:lnSpc>
              <a:spcBef>
                <a:spcPts val="400"/>
              </a:spcBef>
              <a:tabLst>
                <a:tab pos="812800" algn="l"/>
              </a:tabLst>
              <a:defRPr spc="-26" sz="2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30" name="Straight Connector 10"/>
          <p:cNvSpPr/>
          <p:nvPr/>
        </p:nvSpPr>
        <p:spPr>
          <a:xfrm>
            <a:off x="-1" y="11720945"/>
            <a:ext cx="24384001" cy="1"/>
          </a:xfrm>
          <a:prstGeom prst="line">
            <a:avLst/>
          </a:prstGeom>
          <a:ln w="76200">
            <a:solidFill>
              <a:srgbClr val="F8853B"/>
            </a:solidFill>
            <a:miter/>
          </a:ln>
        </p:spPr>
        <p:txBody>
          <a:bodyPr lIns="45719" rIns="45719"/>
          <a:lstStyle/>
          <a:p>
            <a:pPr defTabSz="821530">
              <a:lnSpc>
                <a:spcPct val="80000"/>
              </a:lnSpc>
              <a:spcBef>
                <a:spcPts val="400"/>
              </a:spcBef>
              <a:tabLst>
                <a:tab pos="812800" algn="l"/>
              </a:tabLst>
              <a:defRPr spc="-26" sz="2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31" name="TextBox 7"/>
          <p:cNvSpPr txBox="1"/>
          <p:nvPr/>
        </p:nvSpPr>
        <p:spPr>
          <a:xfrm>
            <a:off x="16295907" y="12165452"/>
            <a:ext cx="7534898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821530">
              <a:lnSpc>
                <a:spcPct val="80000"/>
              </a:lnSpc>
              <a:spcBef>
                <a:spcPts val="400"/>
              </a:spcBef>
              <a:tabLst>
                <a:tab pos="812800" algn="l"/>
              </a:tabLst>
              <a:defRPr spc="-26" sz="4800">
                <a:solidFill>
                  <a:srgbClr val="F8853B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pPr>
            <a:r>
              <a:t>WizeUp</a:t>
            </a:r>
            <a:r>
              <a:rPr>
                <a:solidFill>
                  <a:srgbClr val="FFFFFF"/>
                </a:solidFill>
              </a:rPr>
              <a:t> with Jack Petchey</a:t>
            </a:r>
          </a:p>
        </p:txBody>
      </p:sp>
      <p:sp>
        <p:nvSpPr>
          <p:cNvPr id="232" name="By setting one up you will pay the same amount at the same time each period to the same company"/>
          <p:cNvSpPr txBox="1"/>
          <p:nvPr/>
        </p:nvSpPr>
        <p:spPr>
          <a:xfrm>
            <a:off x="3056928" y="2820766"/>
            <a:ext cx="18270144" cy="193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marL="228600" indent="-228600" algn="l" defTabSz="914400">
              <a:buSzPct val="80000"/>
              <a:buBlip>
                <a:blip r:embed="rId2"/>
              </a:buBlip>
              <a:defRPr spc="-59" sz="6000">
                <a:solidFill>
                  <a:srgbClr val="000000"/>
                </a:solidFill>
                <a:latin typeface="Future bold"/>
                <a:ea typeface="Future bold"/>
                <a:cs typeface="Future bold"/>
                <a:sym typeface="Future bold"/>
              </a:defRPr>
            </a:lvl1pPr>
          </a:lstStyle>
          <a:p>
            <a:pPr/>
            <a:r>
              <a:t>By setting one up you will pay the same amount at the same time each period to the same company</a:t>
            </a:r>
          </a:p>
        </p:txBody>
      </p:sp>
      <p:sp>
        <p:nvSpPr>
          <p:cNvPr id="233" name="It will only be paid as long as you are below your overdraft limit"/>
          <p:cNvSpPr txBox="1"/>
          <p:nvPr/>
        </p:nvSpPr>
        <p:spPr>
          <a:xfrm>
            <a:off x="3056928" y="5063597"/>
            <a:ext cx="18270144" cy="193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marL="228600" indent="-228600" algn="l" defTabSz="914400">
              <a:buSzPct val="80000"/>
              <a:buBlip>
                <a:blip r:embed="rId2"/>
              </a:buBlip>
              <a:defRPr spc="-59" sz="6000">
                <a:solidFill>
                  <a:srgbClr val="000000"/>
                </a:solidFill>
                <a:latin typeface="Future bold"/>
                <a:ea typeface="Future bold"/>
                <a:cs typeface="Future bold"/>
                <a:sym typeface="Future bold"/>
              </a:defRPr>
            </a:lvl1pPr>
          </a:lstStyle>
          <a:p>
            <a:pPr/>
            <a:r>
              <a:t>It will only be paid as long as you are below your overdraft limit</a:t>
            </a:r>
          </a:p>
        </p:txBody>
      </p:sp>
      <p:sp>
        <p:nvSpPr>
          <p:cNvPr id="234" name="Typically used to make regular payments eg mortgage, savings"/>
          <p:cNvSpPr txBox="1"/>
          <p:nvPr/>
        </p:nvSpPr>
        <p:spPr>
          <a:xfrm>
            <a:off x="3056928" y="7191368"/>
            <a:ext cx="18270144" cy="193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marL="228600" indent="-228600" algn="l" defTabSz="914400">
              <a:buSzPct val="80000"/>
              <a:buBlip>
                <a:blip r:embed="rId2"/>
              </a:buBlip>
              <a:defRPr spc="-59" sz="6000">
                <a:solidFill>
                  <a:srgbClr val="000000"/>
                </a:solidFill>
                <a:latin typeface="Future bold"/>
                <a:ea typeface="Future bold"/>
                <a:cs typeface="Future bold"/>
                <a:sym typeface="Future bold"/>
              </a:defRPr>
            </a:lvl1pPr>
          </a:lstStyle>
          <a:p>
            <a:pPr/>
            <a:r>
              <a:t>Typically used to make regular payments eg mortgage, savings</a:t>
            </a:r>
          </a:p>
        </p:txBody>
      </p:sp>
      <p:sp>
        <p:nvSpPr>
          <p:cNvPr id="235" name="You need to know the other parties bank details - account name, number, bank and sort-code"/>
          <p:cNvSpPr txBox="1"/>
          <p:nvPr/>
        </p:nvSpPr>
        <p:spPr>
          <a:xfrm>
            <a:off x="3056928" y="9319139"/>
            <a:ext cx="18270144" cy="193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marL="228600" indent="-228600" algn="l" defTabSz="914400">
              <a:buSzPct val="80000"/>
              <a:buBlip>
                <a:blip r:embed="rId2"/>
              </a:buBlip>
              <a:defRPr spc="-59" sz="6000">
                <a:solidFill>
                  <a:srgbClr val="000000"/>
                </a:solidFill>
                <a:latin typeface="Future bold"/>
                <a:ea typeface="Future bold"/>
                <a:cs typeface="Future bold"/>
                <a:sym typeface="Future bold"/>
              </a:defRPr>
            </a:lvl1pPr>
          </a:lstStyle>
          <a:p>
            <a:pPr/>
            <a:r>
              <a:t>You need to know the other parties bank details - account name, number, bank and sort-code</a:t>
            </a:r>
          </a:p>
        </p:txBody>
      </p:sp>
      <p:sp>
        <p:nvSpPr>
          <p:cNvPr id="236" name="Rectangle 9"/>
          <p:cNvSpPr/>
          <p:nvPr/>
        </p:nvSpPr>
        <p:spPr>
          <a:xfrm>
            <a:off x="-1" y="11914454"/>
            <a:ext cx="24384001" cy="1330038"/>
          </a:xfrm>
          <a:prstGeom prst="rect">
            <a:avLst/>
          </a:prstGeom>
          <a:solidFill>
            <a:srgbClr val="ED7D31"/>
          </a:solidFill>
          <a:ln w="12700">
            <a:solidFill>
              <a:srgbClr val="35427F"/>
            </a:solidFill>
            <a:miter/>
          </a:ln>
        </p:spPr>
        <p:txBody>
          <a:bodyPr lIns="45719" rIns="45719" anchor="ctr"/>
          <a:lstStyle/>
          <a:p>
            <a:pPr defTabSz="914400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37" name="TextBox 7"/>
          <p:cNvSpPr txBox="1"/>
          <p:nvPr/>
        </p:nvSpPr>
        <p:spPr>
          <a:xfrm>
            <a:off x="15048946" y="12165452"/>
            <a:ext cx="8781859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821530">
              <a:lnSpc>
                <a:spcPct val="80000"/>
              </a:lnSpc>
              <a:spcBef>
                <a:spcPts val="400"/>
              </a:spcBef>
              <a:tabLst>
                <a:tab pos="812800" algn="l"/>
              </a:tabLst>
              <a:defRPr spc="-26" sz="4800">
                <a:solidFill>
                  <a:srgbClr val="FFFFFF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</a:lstStyle>
          <a:p>
            <a:pPr/>
            <a:r>
              <a:t>WizeUp Financial Education</a:t>
            </a:r>
          </a:p>
        </p:txBody>
      </p:sp>
      <p:pic>
        <p:nvPicPr>
          <p:cNvPr id="238" name="Picture 5" descr="Picture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94967" y="58726"/>
            <a:ext cx="5928854" cy="245028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fad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4" grpId="3"/>
      <p:bldP build="whole" bldLvl="1" animBg="1" rev="0" advAuto="0" spid="233" grpId="2"/>
      <p:bldP build="whole" bldLvl="1" animBg="1" rev="0" advAuto="0" spid="235" grpId="4"/>
      <p:bldP build="whole" bldLvl="1" animBg="1" rev="0" advAuto="0" spid="23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Name The Taxes"/>
          <p:cNvSpPr txBox="1"/>
          <p:nvPr/>
        </p:nvSpPr>
        <p:spPr>
          <a:xfrm>
            <a:off x="9545687" y="916143"/>
            <a:ext cx="5292626" cy="1362075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6" tIns="71436" rIns="71436" bIns="71436" anchor="ctr">
            <a:spAutoFit/>
          </a:bodyPr>
          <a:lstStyle>
            <a:lvl1pPr defTabSz="821530">
              <a:defRPr sz="8000">
                <a:solidFill>
                  <a:srgbClr val="FF6915"/>
                </a:solidFill>
                <a:latin typeface="Future bold"/>
                <a:ea typeface="Future bold"/>
                <a:cs typeface="Future bold"/>
                <a:sym typeface="Future bold"/>
              </a:defRPr>
            </a:lvl1pPr>
          </a:lstStyle>
          <a:p>
            <a:pPr/>
            <a:r>
              <a:t>D.D. v S.O.</a:t>
            </a:r>
          </a:p>
        </p:txBody>
      </p:sp>
      <p:sp>
        <p:nvSpPr>
          <p:cNvPr id="241" name="Rectangle 9"/>
          <p:cNvSpPr/>
          <p:nvPr/>
        </p:nvSpPr>
        <p:spPr>
          <a:xfrm>
            <a:off x="0" y="11928564"/>
            <a:ext cx="24384000" cy="1330038"/>
          </a:xfrm>
          <a:prstGeom prst="rect">
            <a:avLst/>
          </a:prstGeom>
          <a:solidFill>
            <a:srgbClr val="35427F"/>
          </a:solidFill>
          <a:ln w="12700">
            <a:solidFill>
              <a:srgbClr val="35427F"/>
            </a:solidFill>
            <a:miter/>
          </a:ln>
        </p:spPr>
        <p:txBody>
          <a:bodyPr lIns="45719" rIns="45719" anchor="ctr"/>
          <a:lstStyle/>
          <a:p>
            <a:pPr defTabSz="821530">
              <a:lnSpc>
                <a:spcPct val="80000"/>
              </a:lnSpc>
              <a:spcBef>
                <a:spcPts val="400"/>
              </a:spcBef>
              <a:tabLst>
                <a:tab pos="812800" algn="l"/>
              </a:tabLst>
              <a:defRPr spc="-26" sz="2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42" name="Straight Connector 10"/>
          <p:cNvSpPr/>
          <p:nvPr/>
        </p:nvSpPr>
        <p:spPr>
          <a:xfrm>
            <a:off x="-1" y="11720945"/>
            <a:ext cx="24384001" cy="1"/>
          </a:xfrm>
          <a:prstGeom prst="line">
            <a:avLst/>
          </a:prstGeom>
          <a:ln w="76200">
            <a:solidFill>
              <a:srgbClr val="F8853B"/>
            </a:solidFill>
            <a:miter/>
          </a:ln>
        </p:spPr>
        <p:txBody>
          <a:bodyPr lIns="45719" rIns="45719"/>
          <a:lstStyle/>
          <a:p>
            <a:pPr defTabSz="821530">
              <a:lnSpc>
                <a:spcPct val="80000"/>
              </a:lnSpc>
              <a:spcBef>
                <a:spcPts val="400"/>
              </a:spcBef>
              <a:tabLst>
                <a:tab pos="812800" algn="l"/>
              </a:tabLst>
              <a:defRPr spc="-26" sz="2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43" name="TextBox 7"/>
          <p:cNvSpPr txBox="1"/>
          <p:nvPr/>
        </p:nvSpPr>
        <p:spPr>
          <a:xfrm>
            <a:off x="16295907" y="12165452"/>
            <a:ext cx="7534898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821530">
              <a:lnSpc>
                <a:spcPct val="80000"/>
              </a:lnSpc>
              <a:spcBef>
                <a:spcPts val="400"/>
              </a:spcBef>
              <a:tabLst>
                <a:tab pos="812800" algn="l"/>
              </a:tabLst>
              <a:defRPr spc="-26" sz="4800">
                <a:solidFill>
                  <a:srgbClr val="F8853B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pPr>
            <a:r>
              <a:t>WizeUp</a:t>
            </a:r>
            <a:r>
              <a:rPr>
                <a:solidFill>
                  <a:srgbClr val="FFFFFF"/>
                </a:solidFill>
              </a:rPr>
              <a:t> with Jack Petchey</a:t>
            </a:r>
          </a:p>
        </p:txBody>
      </p:sp>
      <p:sp>
        <p:nvSpPr>
          <p:cNvPr id="244" name="Example - £500 balance, 20% APR, minimum repayment 1% of balance + interest, 2.25% of balance or £5"/>
          <p:cNvSpPr txBox="1"/>
          <p:nvPr/>
        </p:nvSpPr>
        <p:spPr>
          <a:xfrm>
            <a:off x="4074913" y="3936038"/>
            <a:ext cx="16234174" cy="284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914400">
              <a:defRPr i="1" spc="-59" sz="6000">
                <a:solidFill>
                  <a:srgbClr val="000000"/>
                </a:solidFill>
                <a:latin typeface="Future bold"/>
                <a:ea typeface="Future bold"/>
                <a:cs typeface="Future bold"/>
                <a:sym typeface="Future bold"/>
              </a:defRPr>
            </a:lvl1pPr>
          </a:lstStyle>
          <a:p>
            <a:pPr/>
            <a:r>
              <a:t>Example - £500 balance, 20% APR, minimum repayment 1% of balance + interest, 2.25% of balance or £5</a:t>
            </a:r>
          </a:p>
        </p:txBody>
      </p:sp>
      <p:sp>
        <p:nvSpPr>
          <p:cNvPr id="245" name="1% of balance + interest = £5 + £8.33 = £13.33…"/>
          <p:cNvSpPr txBox="1"/>
          <p:nvPr/>
        </p:nvSpPr>
        <p:spPr>
          <a:xfrm>
            <a:off x="4076216" y="7790391"/>
            <a:ext cx="16234175" cy="284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914400">
              <a:defRPr i="1" spc="-59" sz="6000">
                <a:solidFill>
                  <a:srgbClr val="000000"/>
                </a:solidFill>
                <a:latin typeface="Future bold"/>
                <a:ea typeface="Future bold"/>
                <a:cs typeface="Future bold"/>
                <a:sym typeface="Future bold"/>
              </a:defRPr>
            </a:pPr>
            <a:r>
              <a:t>1% of balance + interest = £5 + £8.33 = </a:t>
            </a:r>
            <a:r>
              <a:rPr>
                <a:solidFill>
                  <a:srgbClr val="FF6915"/>
                </a:solidFill>
              </a:rPr>
              <a:t>£13.33</a:t>
            </a:r>
          </a:p>
          <a:p>
            <a:pPr algn="l" defTabSz="914400">
              <a:defRPr i="1" spc="-59" sz="6000">
                <a:solidFill>
                  <a:srgbClr val="000000"/>
                </a:solidFill>
                <a:latin typeface="Future bold"/>
                <a:ea typeface="Future bold"/>
                <a:cs typeface="Future bold"/>
                <a:sym typeface="Future bold"/>
              </a:defRPr>
            </a:pPr>
            <a:r>
              <a:t>2.25% of balance = </a:t>
            </a:r>
            <a:r>
              <a:rPr>
                <a:solidFill>
                  <a:srgbClr val="FF6915"/>
                </a:solidFill>
              </a:rPr>
              <a:t>£11.25</a:t>
            </a:r>
            <a:endParaRPr>
              <a:solidFill>
                <a:srgbClr val="FF6915"/>
              </a:solidFill>
            </a:endParaRPr>
          </a:p>
          <a:p>
            <a:pPr algn="l" defTabSz="914400">
              <a:defRPr i="1" spc="-59" sz="6000">
                <a:solidFill>
                  <a:srgbClr val="000000"/>
                </a:solidFill>
                <a:latin typeface="Future bold"/>
                <a:ea typeface="Future bold"/>
                <a:cs typeface="Future bold"/>
                <a:sym typeface="Future bold"/>
              </a:defRPr>
            </a:pPr>
            <a:r>
              <a:t> or </a:t>
            </a:r>
            <a:r>
              <a:rPr>
                <a:solidFill>
                  <a:srgbClr val="FF6915"/>
                </a:solidFill>
              </a:rPr>
              <a:t>£5</a:t>
            </a:r>
          </a:p>
        </p:txBody>
      </p:sp>
      <p:sp>
        <p:nvSpPr>
          <p:cNvPr id="246" name="Rectangle 9"/>
          <p:cNvSpPr/>
          <p:nvPr/>
        </p:nvSpPr>
        <p:spPr>
          <a:xfrm>
            <a:off x="-1" y="11914454"/>
            <a:ext cx="24384001" cy="1330038"/>
          </a:xfrm>
          <a:prstGeom prst="rect">
            <a:avLst/>
          </a:prstGeom>
          <a:solidFill>
            <a:srgbClr val="ED7D31"/>
          </a:solidFill>
          <a:ln w="12700">
            <a:solidFill>
              <a:srgbClr val="35427F"/>
            </a:solidFill>
            <a:miter/>
          </a:ln>
        </p:spPr>
        <p:txBody>
          <a:bodyPr lIns="45719" rIns="45719" anchor="ctr"/>
          <a:lstStyle/>
          <a:p>
            <a:pPr defTabSz="914400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47" name="TextBox 7"/>
          <p:cNvSpPr txBox="1"/>
          <p:nvPr/>
        </p:nvSpPr>
        <p:spPr>
          <a:xfrm>
            <a:off x="15048946" y="12165452"/>
            <a:ext cx="8781859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821530">
              <a:lnSpc>
                <a:spcPct val="80000"/>
              </a:lnSpc>
              <a:spcBef>
                <a:spcPts val="400"/>
              </a:spcBef>
              <a:tabLst>
                <a:tab pos="812800" algn="l"/>
              </a:tabLst>
              <a:defRPr spc="-26" sz="4800">
                <a:solidFill>
                  <a:srgbClr val="FFFFFF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</a:lstStyle>
          <a:p>
            <a:pPr/>
            <a:r>
              <a:t>WizeUp Financial Education</a:t>
            </a:r>
          </a:p>
        </p:txBody>
      </p:sp>
      <p:pic>
        <p:nvPicPr>
          <p:cNvPr id="248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4967" y="58726"/>
            <a:ext cx="5928854" cy="245028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fad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4" grpId="1"/>
      <p:bldP build="whole" bldLvl="1" animBg="1" rev="0" advAuto="0" spid="245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Name The Taxes"/>
          <p:cNvSpPr txBox="1"/>
          <p:nvPr/>
        </p:nvSpPr>
        <p:spPr>
          <a:xfrm>
            <a:off x="9545687" y="916143"/>
            <a:ext cx="5292626" cy="1362075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6" tIns="71436" rIns="71436" bIns="71436" anchor="ctr">
            <a:spAutoFit/>
          </a:bodyPr>
          <a:lstStyle>
            <a:lvl1pPr defTabSz="821530">
              <a:defRPr sz="8000">
                <a:solidFill>
                  <a:srgbClr val="FF6915"/>
                </a:solidFill>
                <a:latin typeface="Future bold"/>
                <a:ea typeface="Future bold"/>
                <a:cs typeface="Future bold"/>
                <a:sym typeface="Future bold"/>
              </a:defRPr>
            </a:lvl1pPr>
          </a:lstStyle>
          <a:p>
            <a:pPr/>
            <a:r>
              <a:t>D.D. v S.O.</a:t>
            </a:r>
          </a:p>
        </p:txBody>
      </p:sp>
      <p:sp>
        <p:nvSpPr>
          <p:cNvPr id="251" name="Rectangle 9"/>
          <p:cNvSpPr/>
          <p:nvPr/>
        </p:nvSpPr>
        <p:spPr>
          <a:xfrm>
            <a:off x="0" y="11928564"/>
            <a:ext cx="24384000" cy="1330038"/>
          </a:xfrm>
          <a:prstGeom prst="rect">
            <a:avLst/>
          </a:prstGeom>
          <a:solidFill>
            <a:srgbClr val="35427F"/>
          </a:solidFill>
          <a:ln w="12700">
            <a:solidFill>
              <a:srgbClr val="35427F"/>
            </a:solidFill>
            <a:miter/>
          </a:ln>
        </p:spPr>
        <p:txBody>
          <a:bodyPr lIns="45719" rIns="45719" anchor="ctr"/>
          <a:lstStyle/>
          <a:p>
            <a:pPr defTabSz="821530">
              <a:lnSpc>
                <a:spcPct val="80000"/>
              </a:lnSpc>
              <a:spcBef>
                <a:spcPts val="400"/>
              </a:spcBef>
              <a:tabLst>
                <a:tab pos="812800" algn="l"/>
              </a:tabLst>
              <a:defRPr spc="-26" sz="2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52" name="Straight Connector 10"/>
          <p:cNvSpPr/>
          <p:nvPr/>
        </p:nvSpPr>
        <p:spPr>
          <a:xfrm>
            <a:off x="-1" y="11720945"/>
            <a:ext cx="24384001" cy="1"/>
          </a:xfrm>
          <a:prstGeom prst="line">
            <a:avLst/>
          </a:prstGeom>
          <a:ln w="76200">
            <a:solidFill>
              <a:srgbClr val="F8853B"/>
            </a:solidFill>
            <a:miter/>
          </a:ln>
        </p:spPr>
        <p:txBody>
          <a:bodyPr lIns="45719" rIns="45719"/>
          <a:lstStyle/>
          <a:p>
            <a:pPr defTabSz="821530">
              <a:lnSpc>
                <a:spcPct val="80000"/>
              </a:lnSpc>
              <a:spcBef>
                <a:spcPts val="400"/>
              </a:spcBef>
              <a:tabLst>
                <a:tab pos="812800" algn="l"/>
              </a:tabLst>
              <a:defRPr spc="-26" sz="2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53" name="TextBox 7"/>
          <p:cNvSpPr txBox="1"/>
          <p:nvPr/>
        </p:nvSpPr>
        <p:spPr>
          <a:xfrm>
            <a:off x="16295907" y="12165452"/>
            <a:ext cx="7534898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821530">
              <a:lnSpc>
                <a:spcPct val="80000"/>
              </a:lnSpc>
              <a:spcBef>
                <a:spcPts val="400"/>
              </a:spcBef>
              <a:tabLst>
                <a:tab pos="812800" algn="l"/>
              </a:tabLst>
              <a:defRPr spc="-26" sz="4800">
                <a:solidFill>
                  <a:srgbClr val="F8853B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pPr>
            <a:r>
              <a:t>WizeUp</a:t>
            </a:r>
            <a:r>
              <a:rPr>
                <a:solidFill>
                  <a:srgbClr val="FFFFFF"/>
                </a:solidFill>
              </a:rPr>
              <a:t> with Jack Petchey</a:t>
            </a:r>
          </a:p>
        </p:txBody>
      </p:sp>
      <p:sp>
        <p:nvSpPr>
          <p:cNvPr id="254" name="Direct Debit for decreasing minimum payment.…"/>
          <p:cNvSpPr txBox="1"/>
          <p:nvPr/>
        </p:nvSpPr>
        <p:spPr>
          <a:xfrm>
            <a:off x="4074913" y="6529593"/>
            <a:ext cx="16234174" cy="467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914400">
              <a:defRPr spc="-59" sz="6000">
                <a:solidFill>
                  <a:srgbClr val="000000"/>
                </a:solidFill>
                <a:latin typeface="Future bold"/>
                <a:ea typeface="Future bold"/>
                <a:cs typeface="Future bold"/>
                <a:sym typeface="Future bold"/>
              </a:defRPr>
            </a:pPr>
            <a:r>
              <a:t>Direct Debit for decreasing minimum payment.</a:t>
            </a:r>
          </a:p>
          <a:p>
            <a:pPr algn="l" defTabSz="914400">
              <a:defRPr spc="-59" sz="6000">
                <a:solidFill>
                  <a:srgbClr val="000000"/>
                </a:solidFill>
                <a:latin typeface="Future bold"/>
                <a:ea typeface="Future bold"/>
                <a:cs typeface="Future bold"/>
                <a:sym typeface="Future bold"/>
              </a:defRPr>
            </a:pPr>
          </a:p>
          <a:p>
            <a:pPr algn="l" defTabSz="914400">
              <a:defRPr spc="-59" sz="6000">
                <a:solidFill>
                  <a:srgbClr val="000000"/>
                </a:solidFill>
                <a:latin typeface="Future bold"/>
                <a:ea typeface="Future bold"/>
                <a:cs typeface="Future bold"/>
                <a:sym typeface="Future bold"/>
              </a:defRPr>
            </a:pPr>
            <a:r>
              <a:t>12 years 10 months</a:t>
            </a:r>
          </a:p>
          <a:p>
            <a:pPr algn="l" defTabSz="914400">
              <a:defRPr spc="-59" sz="6000">
                <a:solidFill>
                  <a:srgbClr val="000000"/>
                </a:solidFill>
                <a:latin typeface="Future bold"/>
                <a:ea typeface="Future bold"/>
                <a:cs typeface="Future bold"/>
                <a:sym typeface="Future bold"/>
              </a:defRPr>
            </a:pPr>
          </a:p>
          <a:p>
            <a:pPr algn="l" defTabSz="914400">
              <a:defRPr spc="-59" sz="6000">
                <a:solidFill>
                  <a:srgbClr val="000000"/>
                </a:solidFill>
                <a:latin typeface="Future bold"/>
                <a:ea typeface="Future bold"/>
                <a:cs typeface="Future bold"/>
                <a:sym typeface="Future bold"/>
              </a:defRPr>
            </a:pPr>
            <a:r>
              <a:t>Interest costs - </a:t>
            </a:r>
            <a:r>
              <a:rPr>
                <a:solidFill>
                  <a:srgbClr val="FF6915"/>
                </a:solidFill>
              </a:rPr>
              <a:t>£571.</a:t>
            </a:r>
          </a:p>
        </p:txBody>
      </p:sp>
      <p:sp>
        <p:nvSpPr>
          <p:cNvPr id="255" name="If only the minimum payment is made each month how long does it take to repay the debt and how much interest is paid?"/>
          <p:cNvSpPr txBox="1"/>
          <p:nvPr/>
        </p:nvSpPr>
        <p:spPr>
          <a:xfrm>
            <a:off x="4074914" y="3205141"/>
            <a:ext cx="16234172" cy="284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914400">
              <a:defRPr i="1" spc="-59" sz="6000">
                <a:solidFill>
                  <a:srgbClr val="000000"/>
                </a:solidFill>
                <a:latin typeface="Future bold"/>
                <a:ea typeface="Future bold"/>
                <a:cs typeface="Future bold"/>
                <a:sym typeface="Future bold"/>
              </a:defRPr>
            </a:lvl1pPr>
          </a:lstStyle>
          <a:p>
            <a:pPr/>
            <a:r>
              <a:t>If only the minimum payment is made each month how long does it take to repay the debt and how much interest is paid?</a:t>
            </a:r>
          </a:p>
        </p:txBody>
      </p:sp>
      <p:sp>
        <p:nvSpPr>
          <p:cNvPr id="256" name="Rectangle 9"/>
          <p:cNvSpPr/>
          <p:nvPr/>
        </p:nvSpPr>
        <p:spPr>
          <a:xfrm>
            <a:off x="-1" y="11914454"/>
            <a:ext cx="24384001" cy="1330038"/>
          </a:xfrm>
          <a:prstGeom prst="rect">
            <a:avLst/>
          </a:prstGeom>
          <a:solidFill>
            <a:srgbClr val="ED7D31"/>
          </a:solidFill>
          <a:ln w="12700">
            <a:solidFill>
              <a:srgbClr val="35427F"/>
            </a:solidFill>
            <a:miter/>
          </a:ln>
        </p:spPr>
        <p:txBody>
          <a:bodyPr lIns="45719" rIns="45719" anchor="ctr"/>
          <a:lstStyle/>
          <a:p>
            <a:pPr defTabSz="914400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57" name="TextBox 7"/>
          <p:cNvSpPr txBox="1"/>
          <p:nvPr/>
        </p:nvSpPr>
        <p:spPr>
          <a:xfrm>
            <a:off x="15048946" y="12165452"/>
            <a:ext cx="8781859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821530">
              <a:lnSpc>
                <a:spcPct val="80000"/>
              </a:lnSpc>
              <a:spcBef>
                <a:spcPts val="400"/>
              </a:spcBef>
              <a:tabLst>
                <a:tab pos="812800" algn="l"/>
              </a:tabLst>
              <a:defRPr spc="-26" sz="4800">
                <a:solidFill>
                  <a:srgbClr val="FFFFFF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</a:lstStyle>
          <a:p>
            <a:pPr/>
            <a:r>
              <a:t>WizeUp Financial Education</a:t>
            </a:r>
          </a:p>
        </p:txBody>
      </p:sp>
      <p:pic>
        <p:nvPicPr>
          <p:cNvPr id="258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4967" y="58726"/>
            <a:ext cx="5928854" cy="245028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fad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2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5" grpId="1"/>
      <p:bldP build="whole" bldLvl="1" animBg="1" rev="0" advAuto="0" spid="254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Name The Taxes"/>
          <p:cNvSpPr txBox="1"/>
          <p:nvPr/>
        </p:nvSpPr>
        <p:spPr>
          <a:xfrm>
            <a:off x="9545687" y="916143"/>
            <a:ext cx="5292626" cy="1362075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6" tIns="71436" rIns="71436" bIns="71436" anchor="ctr">
            <a:spAutoFit/>
          </a:bodyPr>
          <a:lstStyle>
            <a:lvl1pPr defTabSz="821530">
              <a:defRPr sz="8000">
                <a:solidFill>
                  <a:srgbClr val="FF6915"/>
                </a:solidFill>
                <a:latin typeface="Future bold"/>
                <a:ea typeface="Future bold"/>
                <a:cs typeface="Future bold"/>
                <a:sym typeface="Future bold"/>
              </a:defRPr>
            </a:lvl1pPr>
          </a:lstStyle>
          <a:p>
            <a:pPr/>
            <a:r>
              <a:t>D.D. v S.O.</a:t>
            </a:r>
          </a:p>
        </p:txBody>
      </p:sp>
      <p:sp>
        <p:nvSpPr>
          <p:cNvPr id="261" name="Rectangle 9"/>
          <p:cNvSpPr/>
          <p:nvPr/>
        </p:nvSpPr>
        <p:spPr>
          <a:xfrm>
            <a:off x="0" y="11928564"/>
            <a:ext cx="24384000" cy="1330038"/>
          </a:xfrm>
          <a:prstGeom prst="rect">
            <a:avLst/>
          </a:prstGeom>
          <a:solidFill>
            <a:srgbClr val="35427F"/>
          </a:solidFill>
          <a:ln w="12700">
            <a:solidFill>
              <a:srgbClr val="35427F"/>
            </a:solidFill>
            <a:miter/>
          </a:ln>
        </p:spPr>
        <p:txBody>
          <a:bodyPr lIns="45719" rIns="45719" anchor="ctr"/>
          <a:lstStyle/>
          <a:p>
            <a:pPr defTabSz="821530">
              <a:lnSpc>
                <a:spcPct val="80000"/>
              </a:lnSpc>
              <a:spcBef>
                <a:spcPts val="400"/>
              </a:spcBef>
              <a:tabLst>
                <a:tab pos="812800" algn="l"/>
              </a:tabLst>
              <a:defRPr spc="-26" sz="2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62" name="Straight Connector 10"/>
          <p:cNvSpPr/>
          <p:nvPr/>
        </p:nvSpPr>
        <p:spPr>
          <a:xfrm>
            <a:off x="-1" y="11720945"/>
            <a:ext cx="24384001" cy="1"/>
          </a:xfrm>
          <a:prstGeom prst="line">
            <a:avLst/>
          </a:prstGeom>
          <a:ln w="76200">
            <a:solidFill>
              <a:srgbClr val="F8853B"/>
            </a:solidFill>
            <a:miter/>
          </a:ln>
        </p:spPr>
        <p:txBody>
          <a:bodyPr lIns="45719" rIns="45719"/>
          <a:lstStyle/>
          <a:p>
            <a:pPr defTabSz="821530">
              <a:lnSpc>
                <a:spcPct val="80000"/>
              </a:lnSpc>
              <a:spcBef>
                <a:spcPts val="400"/>
              </a:spcBef>
              <a:tabLst>
                <a:tab pos="812800" algn="l"/>
              </a:tabLst>
              <a:defRPr spc="-26" sz="2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63" name="TextBox 7"/>
          <p:cNvSpPr txBox="1"/>
          <p:nvPr/>
        </p:nvSpPr>
        <p:spPr>
          <a:xfrm>
            <a:off x="16295907" y="12165452"/>
            <a:ext cx="7534898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821530">
              <a:lnSpc>
                <a:spcPct val="80000"/>
              </a:lnSpc>
              <a:spcBef>
                <a:spcPts val="400"/>
              </a:spcBef>
              <a:tabLst>
                <a:tab pos="812800" algn="l"/>
              </a:tabLst>
              <a:defRPr spc="-26" sz="4800">
                <a:solidFill>
                  <a:srgbClr val="F8853B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pPr>
            <a:r>
              <a:t>WizeUp</a:t>
            </a:r>
            <a:r>
              <a:rPr>
                <a:solidFill>
                  <a:srgbClr val="FFFFFF"/>
                </a:solidFill>
              </a:rPr>
              <a:t> with Jack Petchey</a:t>
            </a:r>
          </a:p>
        </p:txBody>
      </p:sp>
      <p:sp>
        <p:nvSpPr>
          <p:cNvPr id="264" name="Time to repay now is 4 years 9 months."/>
          <p:cNvSpPr txBox="1"/>
          <p:nvPr/>
        </p:nvSpPr>
        <p:spPr>
          <a:xfrm>
            <a:off x="4173139" y="7110214"/>
            <a:ext cx="16234174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 defTabSz="914400">
              <a:defRPr spc="-59" sz="6000">
                <a:solidFill>
                  <a:srgbClr val="000000"/>
                </a:solidFill>
                <a:latin typeface="Future bold"/>
                <a:ea typeface="Future bold"/>
                <a:cs typeface="Future bold"/>
                <a:sym typeface="Future bold"/>
              </a:defRPr>
            </a:lvl1pPr>
          </a:lstStyle>
          <a:p>
            <a:pPr/>
            <a:r>
              <a:t>Time to repay now is 4 years 9 months.</a:t>
            </a:r>
          </a:p>
        </p:txBody>
      </p:sp>
      <p:sp>
        <p:nvSpPr>
          <p:cNvPr id="265" name="Interest costs are now - £249."/>
          <p:cNvSpPr txBox="1"/>
          <p:nvPr/>
        </p:nvSpPr>
        <p:spPr>
          <a:xfrm>
            <a:off x="4173139" y="9387733"/>
            <a:ext cx="16234174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914400">
              <a:defRPr spc="-59" sz="6000">
                <a:solidFill>
                  <a:srgbClr val="000000"/>
                </a:solidFill>
                <a:latin typeface="Future bold"/>
                <a:ea typeface="Future bold"/>
                <a:cs typeface="Future bold"/>
                <a:sym typeface="Future bold"/>
              </a:defRPr>
            </a:pPr>
            <a:r>
              <a:t>Interest costs are now - </a:t>
            </a:r>
            <a:r>
              <a:rPr>
                <a:solidFill>
                  <a:srgbClr val="FF6915"/>
                </a:solidFill>
              </a:rPr>
              <a:t>£249</a:t>
            </a:r>
          </a:p>
        </p:txBody>
      </p:sp>
      <p:sp>
        <p:nvSpPr>
          <p:cNvPr id="266" name="What happens if the direct debit is cancelled an a standing order is set up for £13.33 each month?"/>
          <p:cNvSpPr txBox="1"/>
          <p:nvPr/>
        </p:nvSpPr>
        <p:spPr>
          <a:xfrm>
            <a:off x="4074914" y="3469680"/>
            <a:ext cx="16234172" cy="284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914400">
              <a:defRPr i="1" spc="-59" sz="6000">
                <a:solidFill>
                  <a:srgbClr val="000000"/>
                </a:solidFill>
                <a:latin typeface="Future bold"/>
                <a:ea typeface="Future bold"/>
                <a:cs typeface="Future bold"/>
                <a:sym typeface="Future bold"/>
              </a:defRPr>
            </a:lvl1pPr>
          </a:lstStyle>
          <a:p>
            <a:pPr/>
            <a:r>
              <a:t>What happens if the direct debit is cancelled an a standing order is set up for £13.33 each month?</a:t>
            </a:r>
          </a:p>
        </p:txBody>
      </p:sp>
      <p:sp>
        <p:nvSpPr>
          <p:cNvPr id="267" name="Rectangle 9"/>
          <p:cNvSpPr/>
          <p:nvPr/>
        </p:nvSpPr>
        <p:spPr>
          <a:xfrm>
            <a:off x="-1" y="11914454"/>
            <a:ext cx="24384001" cy="1330038"/>
          </a:xfrm>
          <a:prstGeom prst="rect">
            <a:avLst/>
          </a:prstGeom>
          <a:solidFill>
            <a:srgbClr val="ED7D31"/>
          </a:solidFill>
          <a:ln w="12700">
            <a:solidFill>
              <a:srgbClr val="35427F"/>
            </a:solidFill>
            <a:miter/>
          </a:ln>
        </p:spPr>
        <p:txBody>
          <a:bodyPr lIns="45719" rIns="45719" anchor="ctr"/>
          <a:lstStyle/>
          <a:p>
            <a:pPr defTabSz="914400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68" name="TextBox 7"/>
          <p:cNvSpPr txBox="1"/>
          <p:nvPr/>
        </p:nvSpPr>
        <p:spPr>
          <a:xfrm>
            <a:off x="15048946" y="12165452"/>
            <a:ext cx="8781859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821530">
              <a:lnSpc>
                <a:spcPct val="80000"/>
              </a:lnSpc>
              <a:spcBef>
                <a:spcPts val="400"/>
              </a:spcBef>
              <a:tabLst>
                <a:tab pos="812800" algn="l"/>
              </a:tabLst>
              <a:defRPr spc="-26" sz="4800">
                <a:solidFill>
                  <a:srgbClr val="FFFFFF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</a:lstStyle>
          <a:p>
            <a:pPr/>
            <a:r>
              <a:t>WizeUp Financial Education</a:t>
            </a:r>
          </a:p>
        </p:txBody>
      </p:sp>
      <p:pic>
        <p:nvPicPr>
          <p:cNvPr id="269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4967" y="58726"/>
            <a:ext cx="5928854" cy="245028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fad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4" grpId="2"/>
      <p:bldP build="whole" bldLvl="1" animBg="1" rev="0" advAuto="0" spid="265" grpId="3"/>
      <p:bldP build="whole" bldLvl="1" animBg="1" rev="0" advAuto="0" spid="266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