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media1.mov" ContentType="audio/unknown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" name="Shape 12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Take a straw poll of students on who are likely to want to use a credit card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5" name="Shape 2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This shows that the best way to repay debt is with regular payments as much as students can realistically afford.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Never just pay the minimum payment.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Change DD for SO and put a reasonable fixed amount on it.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1" name="Shape 23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This will have a huge positive impact on credit ratings.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r>
              <a:t>Lots of different credit cards on the market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Students credit card will have some drawbacks 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But also some advantages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9" name="Shape 1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Managing account properly is paramount.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Interest is only charged on outstanding balance after payment.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Minimum payment will decrease with account balance.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Direct debit will be set up so minimum payment can be taken every month.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Shape 17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Explain what a direct debit is.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When is it used.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Do students use one now?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9" name="Shape 1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Explain what a standing order is.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When might it be used?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Do any students use one?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7" name="Shape 1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Go through this example stage by stage - give time for questions.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Find out how long students think it will take to repay the debt if minimum payment ONLY is made every month.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6" name="Shape 20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Long time </a:t>
            </a:r>
          </a:p>
          <a:p>
            <a:pPr/>
            <a:r>
              <a:t>Interest = more than purchase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5" name="Shape 2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Explain that changing from DD to SO is free and all people are doing is cutting out the reducing minimum payment.</a:t>
            </a:r>
          </a:p>
          <a:p>
            <a:pPr defTabSz="584200"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Find out how much of reduction students think this will make.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- Dark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23232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1" Type="http://schemas.openxmlformats.org/officeDocument/2006/relationships/image" Target="../media/image9.jpeg"/><Relationship Id="rId12" Type="http://schemas.openxmlformats.org/officeDocument/2006/relationships/image" Target="../media/image10.jpeg"/><Relationship Id="rId13" Type="http://schemas.openxmlformats.org/officeDocument/2006/relationships/image" Target="../media/image11.jpeg"/><Relationship Id="rId14" Type="http://schemas.openxmlformats.org/officeDocument/2006/relationships/image" Target="../media/image1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Relationship Id="rId4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gif"/><Relationship Id="rId4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Relationship Id="rId4" Type="http://schemas.openxmlformats.org/officeDocument/2006/relationships/audio" Target="../media/media1.mov"/><Relationship Id="rId5" Type="http://schemas.microsoft.com/office/2007/relationships/media" Target="../media/media1.mov"/><Relationship Id="rId6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7" name="Credit Cards"/>
          <p:cNvSpPr txBox="1"/>
          <p:nvPr>
            <p:ph type="title" idx="4294967295"/>
          </p:nvPr>
        </p:nvSpPr>
        <p:spPr>
          <a:xfrm>
            <a:off x="346273" y="400050"/>
            <a:ext cx="12293601" cy="13716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defRPr cap="all" sz="7200">
                <a:solidFill>
                  <a:srgbClr val="FF4013"/>
                </a:solidFill>
                <a:effectLst>
                  <a:outerShdw sx="100000" sy="100000" kx="0" ky="0" algn="b" rotWithShape="0" blurRad="127000" dist="76200" dir="2700000">
                    <a:srgbClr val="000000">
                      <a:alpha val="75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r>
              <a:t>C</a:t>
            </a:r>
            <a:r>
              <a:rPr cap="none"/>
              <a:t>redit Cards</a:t>
            </a:r>
          </a:p>
        </p:txBody>
      </p:sp>
      <p:pic>
        <p:nvPicPr>
          <p:cNvPr id="128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You want 21% tax-free? Pay off your credit cards..............…"/>
          <p:cNvSpPr txBox="1"/>
          <p:nvPr/>
        </p:nvSpPr>
        <p:spPr>
          <a:xfrm>
            <a:off x="6350" y="3670300"/>
            <a:ext cx="12992100" cy="284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6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You want 21% tax-free? Pay off your credit cards..............</a:t>
            </a:r>
          </a:p>
          <a:p>
            <a:pPr algn="r">
              <a:defRPr b="0" i="1" sz="64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Andrew Tobias</a:t>
            </a:r>
          </a:p>
        </p:txBody>
      </p:sp>
      <p:pic>
        <p:nvPicPr>
          <p:cNvPr id="130" name="Credit-Cards.jpg" descr="Credit-Cards.jp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4970" y="6667500"/>
            <a:ext cx="3353930" cy="22860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8" name="d.d.  v  s.o."/>
          <p:cNvSpPr txBox="1"/>
          <p:nvPr>
            <p:ph type="title" idx="4294967295"/>
          </p:nvPr>
        </p:nvSpPr>
        <p:spPr>
          <a:xfrm>
            <a:off x="355600" y="546100"/>
            <a:ext cx="12293600" cy="137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anchor="b">
            <a:noAutofit/>
          </a:bodyPr>
          <a:lstStyle>
            <a:lvl1pPr>
              <a:defRPr cap="all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d.d.  v  s.o.</a:t>
            </a:r>
          </a:p>
        </p:txBody>
      </p:sp>
      <p:pic>
        <p:nvPicPr>
          <p:cNvPr id="219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What happens if the Standing Order is for fixed payment of £20 per month?"/>
          <p:cNvSpPr txBox="1"/>
          <p:nvPr/>
        </p:nvSpPr>
        <p:spPr>
          <a:xfrm>
            <a:off x="723900" y="2241550"/>
            <a:ext cx="115443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happens if the Standing Order is for fixed payment of £20 per month?</a:t>
            </a:r>
          </a:p>
        </p:txBody>
      </p:sp>
      <p:sp>
        <p:nvSpPr>
          <p:cNvPr id="221" name="2 years 8 months.…"/>
          <p:cNvSpPr txBox="1"/>
          <p:nvPr/>
        </p:nvSpPr>
        <p:spPr>
          <a:xfrm>
            <a:off x="723900" y="401955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2 years 8 months.</a:t>
            </a: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Interest costs - </a:t>
            </a:r>
            <a:r>
              <a:rPr>
                <a:solidFill>
                  <a:srgbClr val="E32400"/>
                </a:solidFill>
              </a:rPr>
              <a:t>£135</a:t>
            </a:r>
            <a:r>
              <a:t>.</a:t>
            </a:r>
          </a:p>
        </p:txBody>
      </p:sp>
      <p:sp>
        <p:nvSpPr>
          <p:cNvPr id="222" name="1 years 8 months.…"/>
          <p:cNvSpPr txBox="1"/>
          <p:nvPr/>
        </p:nvSpPr>
        <p:spPr>
          <a:xfrm>
            <a:off x="723900" y="734695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1 years 8 months.</a:t>
            </a: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Interest costs - </a:t>
            </a:r>
            <a:r>
              <a:rPr>
                <a:solidFill>
                  <a:srgbClr val="E32400"/>
                </a:solidFill>
              </a:rPr>
              <a:t>£82</a:t>
            </a:r>
            <a:r>
              <a:t>.</a:t>
            </a:r>
          </a:p>
        </p:txBody>
      </p:sp>
      <p:sp>
        <p:nvSpPr>
          <p:cNvPr id="223" name="What happens if the Standing Order is for fixed payment of £30 per month?"/>
          <p:cNvSpPr txBox="1"/>
          <p:nvPr/>
        </p:nvSpPr>
        <p:spPr>
          <a:xfrm>
            <a:off x="723900" y="5702300"/>
            <a:ext cx="115443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happens if the Standing Order is for fixed payment of £30 per month?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2"/>
      <p:bldP build="whole" bldLvl="1" animBg="1" rev="0" advAuto="0" spid="222" grpId="3"/>
      <p:bldP build="whole" bldLvl="1" animBg="1" rev="0" advAuto="0" spid="2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A well run account will increase your credit rating quicker than anything else......."/>
          <p:cNvSpPr txBox="1"/>
          <p:nvPr/>
        </p:nvSpPr>
        <p:spPr>
          <a:xfrm>
            <a:off x="-2977" y="3232150"/>
            <a:ext cx="12992101" cy="326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 well run account will increase your credit rating quicker than anything else.......</a:t>
            </a:r>
          </a:p>
        </p:txBody>
      </p:sp>
      <p:sp>
        <p:nvSpPr>
          <p:cNvPr id="2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35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download.jpg" descr="download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20820000">
            <a:off x="1220886" y="1928911"/>
            <a:ext cx="3606801" cy="226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download.jpg" descr="download.jp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379966" y="3911600"/>
            <a:ext cx="3048001" cy="1930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download.jpg" descr="download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 rot="1560000">
            <a:off x="8273355" y="5847655"/>
            <a:ext cx="3556001" cy="228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download.jpg" descr="download.jp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78114" y="1495948"/>
            <a:ext cx="3581401" cy="227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" name="download.jpg" descr="download.jp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406705" y="1305867"/>
            <a:ext cx="3289301" cy="2463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ages.jpg" descr="images.jp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 rot="20700000">
            <a:off x="4877841" y="3282007"/>
            <a:ext cx="3556001" cy="228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s.jpg" descr="images.jp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511051" y="3955256"/>
            <a:ext cx="3759201" cy="215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s.jpg" descr="images.jp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 rot="120000">
            <a:off x="5125491" y="5447605"/>
            <a:ext cx="3060701" cy="265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s.jpg" descr="images.jp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 rot="600000">
            <a:off x="1460251" y="5967511"/>
            <a:ext cx="3556001" cy="228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s.jpg" descr="images.jp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 rot="21300000">
            <a:off x="2026691" y="7371655"/>
            <a:ext cx="3543301" cy="228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download.jpg" descr="download.jpg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6818064" y="7384355"/>
            <a:ext cx="3594101" cy="2260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Class="entr" nodeType="after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Class="entr" nodeType="after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Class="entr" nodeType="after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Class="entr" nodeType="after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Class="entr" nodeType="afterEffect" presetSubtype="8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Class="entr" nodeType="afterEffect" presetSubtype="8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Class="entr" nodeType="afterEffect" presetSubtype="8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Class="entr" nodeType="afterEffect" presetSubtype="8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Class="entr" nodeType="afterEffect" presetSubtype="8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3"/>
      <p:bldP build="whole" bldLvl="1" animBg="1" rev="0" advAuto="0" spid="136" grpId="1"/>
      <p:bldP build="whole" bldLvl="1" animBg="1" rev="0" advAuto="0" spid="146" grpId="10"/>
      <p:bldP build="whole" bldLvl="1" animBg="1" rev="0" advAuto="0" spid="142" grpId="11"/>
      <p:bldP build="whole" bldLvl="1" animBg="1" rev="0" advAuto="0" spid="143" grpId="8"/>
      <p:bldP build="whole" bldLvl="1" animBg="1" rev="0" advAuto="0" spid="137" grpId="7"/>
      <p:bldP build="whole" bldLvl="1" animBg="1" rev="0" advAuto="0" spid="139" grpId="4"/>
      <p:bldP build="whole" bldLvl="1" animBg="1" rev="0" advAuto="0" spid="145" grpId="5"/>
      <p:bldP build="whole" bldLvl="1" animBg="1" rev="0" advAuto="0" spid="144" grpId="6"/>
      <p:bldP build="whole" bldLvl="1" animBg="1" rev="0" advAuto="0" spid="138" grpId="2"/>
      <p:bldP build="whole" bldLvl="1" animBg="1" rev="0" advAuto="0" spid="140" grpId="9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51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tudent credit card is linked to student account."/>
          <p:cNvSpPr txBox="1"/>
          <p:nvPr/>
        </p:nvSpPr>
        <p:spPr>
          <a:xfrm>
            <a:off x="787400" y="28828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Student credit card is linked to student account.</a:t>
            </a:r>
          </a:p>
        </p:txBody>
      </p:sp>
      <p:sp>
        <p:nvSpPr>
          <p:cNvPr id="153" name="Almost certainly a low initial credit limit."/>
          <p:cNvSpPr txBox="1"/>
          <p:nvPr/>
        </p:nvSpPr>
        <p:spPr>
          <a:xfrm>
            <a:off x="787400" y="478154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Almost certainly a low initial credit limit.</a:t>
            </a:r>
          </a:p>
        </p:txBody>
      </p:sp>
      <p:sp>
        <p:nvSpPr>
          <p:cNvPr id="154" name="Purchase protection on items &gt;£100."/>
          <p:cNvSpPr txBox="1"/>
          <p:nvPr/>
        </p:nvSpPr>
        <p:spPr>
          <a:xfrm>
            <a:off x="730250" y="75945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Purchase protection on items &gt;£100.</a:t>
            </a:r>
          </a:p>
        </p:txBody>
      </p:sp>
      <p:sp>
        <p:nvSpPr>
          <p:cNvPr id="155" name="Remember..."/>
          <p:cNvSpPr txBox="1"/>
          <p:nvPr/>
        </p:nvSpPr>
        <p:spPr>
          <a:xfrm>
            <a:off x="412750" y="400050"/>
            <a:ext cx="12293600" cy="1371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/>
          <a:lstStyle>
            <a:lvl1pPr>
              <a:defRPr b="0" sz="7200">
                <a:solidFill>
                  <a:srgbClr val="FF4013"/>
                </a:solidFill>
                <a:effectLst>
                  <a:outerShdw sx="100000" sy="100000" kx="0" ky="0" algn="b" rotWithShape="0" blurRad="127000" dist="76200" dir="2700000">
                    <a:srgbClr val="000000">
                      <a:alpha val="75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Remember...</a:t>
            </a:r>
          </a:p>
        </p:txBody>
      </p:sp>
      <p:sp>
        <p:nvSpPr>
          <p:cNvPr id="156" name="APR likely to be high."/>
          <p:cNvSpPr txBox="1"/>
          <p:nvPr/>
        </p:nvSpPr>
        <p:spPr>
          <a:xfrm>
            <a:off x="730250" y="37718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APR likely to be high.</a:t>
            </a:r>
          </a:p>
        </p:txBody>
      </p:sp>
      <p:sp>
        <p:nvSpPr>
          <p:cNvPr id="157" name="Minimum payment likely to be higher than on a standard credit card."/>
          <p:cNvSpPr txBox="1"/>
          <p:nvPr/>
        </p:nvSpPr>
        <p:spPr>
          <a:xfrm>
            <a:off x="730250" y="5876925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Minimum payment likely to be higher than on a standard credit card.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5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0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4" grpId="3"/>
      <p:bldP build="whole" bldLvl="1" animBg="1" rev="0" advAuto="0" spid="157" grpId="5"/>
      <p:bldP build="whole" bldLvl="1" animBg="1" rev="0" advAuto="0" spid="153" grpId="2"/>
      <p:bldP build="whole" bldLvl="1" animBg="1" rev="0" advAuto="0" spid="152" grpId="1"/>
      <p:bldP build="whole" bldLvl="1" animBg="1" rev="0" advAuto="0" spid="156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2" name="Managing your account"/>
          <p:cNvSpPr txBox="1"/>
          <p:nvPr>
            <p:ph type="title" idx="4294967295"/>
          </p:nvPr>
        </p:nvSpPr>
        <p:spPr>
          <a:xfrm>
            <a:off x="355600" y="400050"/>
            <a:ext cx="12293600" cy="137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anchor="b">
            <a:noAutofit/>
          </a:bodyPr>
          <a:lstStyle>
            <a:lvl1pPr>
              <a:defRPr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Managing your account</a:t>
            </a:r>
          </a:p>
        </p:txBody>
      </p:sp>
      <p:sp>
        <p:nvSpPr>
          <p:cNvPr id="163" name="Paying off outstanding balance means no interest charges"/>
          <p:cNvSpPr txBox="1"/>
          <p:nvPr/>
        </p:nvSpPr>
        <p:spPr>
          <a:xfrm>
            <a:off x="730250" y="255270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Paying off outstanding balance means no interest charges</a:t>
            </a:r>
          </a:p>
        </p:txBody>
      </p:sp>
      <p:pic>
        <p:nvPicPr>
          <p:cNvPr id="164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You will be asked to set up a direct debit for the minimum payment."/>
          <p:cNvSpPr txBox="1"/>
          <p:nvPr/>
        </p:nvSpPr>
        <p:spPr>
          <a:xfrm>
            <a:off x="730250" y="646430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You will be asked to set up a direct debit for the minimum payment.</a:t>
            </a:r>
          </a:p>
        </p:txBody>
      </p:sp>
      <p:sp>
        <p:nvSpPr>
          <p:cNvPr id="166" name="Minimum payment goes down along with your balance ."/>
          <p:cNvSpPr txBox="1"/>
          <p:nvPr/>
        </p:nvSpPr>
        <p:spPr>
          <a:xfrm>
            <a:off x="730250" y="4508500"/>
            <a:ext cx="11544300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Minimum payment goes down along with your balance .</a:t>
            </a:r>
          </a:p>
        </p:txBody>
      </p:sp>
      <p:sp>
        <p:nvSpPr>
          <p:cNvPr id="167" name="Cancel unused cards."/>
          <p:cNvSpPr txBox="1"/>
          <p:nvPr/>
        </p:nvSpPr>
        <p:spPr>
          <a:xfrm>
            <a:off x="723900" y="83184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Cancel unused cards.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0" presetID="19" grpId="1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0" presetID="19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0" presetID="19" grpId="4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4"/>
      <p:bldP build="whole" bldLvl="1" animBg="1" rev="0" advAuto="0" spid="166" grpId="2"/>
      <p:bldP build="whole" bldLvl="1" animBg="1" rev="0" advAuto="0" spid="163" grpId="1"/>
      <p:bldP build="whole" bldLvl="1" animBg="1" rev="0" advAuto="0" spid="165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Allows the company you have set up the direct debit with to approach your bank and ask for a sum of money"/>
          <p:cNvSpPr txBox="1"/>
          <p:nvPr/>
        </p:nvSpPr>
        <p:spPr>
          <a:xfrm>
            <a:off x="-2977" y="3949700"/>
            <a:ext cx="12992101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Allows the company you have set up the direct debit with to approach your bank and ask for a sum of money</a:t>
            </a:r>
          </a:p>
        </p:txBody>
      </p:sp>
      <p:sp>
        <p:nvSpPr>
          <p:cNvPr id="173" name="Provided you have the money in your account your bank will pay the company"/>
          <p:cNvSpPr txBox="1"/>
          <p:nvPr/>
        </p:nvSpPr>
        <p:spPr>
          <a:xfrm>
            <a:off x="152400" y="5410200"/>
            <a:ext cx="129921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Provided you have the money in your account your bank will pay the company</a:t>
            </a:r>
          </a:p>
        </p:txBody>
      </p:sp>
      <p:sp>
        <p:nvSpPr>
          <p:cNvPr id="174" name="Used to pay a regular non-standard bill eg Phone"/>
          <p:cNvSpPr txBox="1"/>
          <p:nvPr/>
        </p:nvSpPr>
        <p:spPr>
          <a:xfrm>
            <a:off x="152400" y="7175500"/>
            <a:ext cx="129921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Used to pay a regular non-standard bill eg Phone</a:t>
            </a:r>
          </a:p>
        </p:txBody>
      </p:sp>
      <p:sp>
        <p:nvSpPr>
          <p:cNvPr id="1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76" name="ddlogo.png" descr="ddlogo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54475" y="650875"/>
            <a:ext cx="4895850" cy="168275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1"/>
      <p:bldP build="whole" bldLvl="1" animBg="1" rev="0" advAuto="0" spid="173" grpId="2"/>
      <p:bldP build="whole" bldLvl="1" animBg="1" rev="0" advAuto="0" spid="174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tanding Orders"/>
          <p:cNvSpPr txBox="1"/>
          <p:nvPr/>
        </p:nvSpPr>
        <p:spPr>
          <a:xfrm>
            <a:off x="3419673" y="692150"/>
            <a:ext cx="6172201" cy="11557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Standing Orders</a:t>
            </a:r>
          </a:p>
        </p:txBody>
      </p:sp>
      <p:sp>
        <p:nvSpPr>
          <p:cNvPr id="182" name="By setting one up you will pay the same amount at the same time each period to the same company"/>
          <p:cNvSpPr txBox="1"/>
          <p:nvPr/>
        </p:nvSpPr>
        <p:spPr>
          <a:xfrm>
            <a:off x="-2977" y="4546600"/>
            <a:ext cx="12992101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By setting one up you will pay the same amount at the same time each period to the same company</a:t>
            </a:r>
          </a:p>
        </p:txBody>
      </p:sp>
      <p:sp>
        <p:nvSpPr>
          <p:cNvPr id="183" name="It will only be paid as long as you are below your overdraft limit"/>
          <p:cNvSpPr txBox="1"/>
          <p:nvPr/>
        </p:nvSpPr>
        <p:spPr>
          <a:xfrm>
            <a:off x="0" y="6057900"/>
            <a:ext cx="129921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It will only be paid as long as you are below your overdraft limit</a:t>
            </a:r>
          </a:p>
        </p:txBody>
      </p:sp>
      <p:sp>
        <p:nvSpPr>
          <p:cNvPr id="184" name="Typically used to make regular payments eg mortgage, savings"/>
          <p:cNvSpPr txBox="1"/>
          <p:nvPr/>
        </p:nvSpPr>
        <p:spPr>
          <a:xfrm>
            <a:off x="0" y="7518400"/>
            <a:ext cx="129921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Typically used to make regular payments eg mortgage, savings</a:t>
            </a:r>
          </a:p>
        </p:txBody>
      </p:sp>
      <p:sp>
        <p:nvSpPr>
          <p:cNvPr id="185" name="You need to know the other parties bank details - account name, number, bank and sort-code"/>
          <p:cNvSpPr txBox="1"/>
          <p:nvPr/>
        </p:nvSpPr>
        <p:spPr>
          <a:xfrm>
            <a:off x="0" y="8369300"/>
            <a:ext cx="129921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sz="4200">
                <a:solidFill>
                  <a:srgbClr val="000000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You need to know the other parties bank details - account name, number, bank and sort-code</a:t>
            </a:r>
          </a:p>
        </p:txBody>
      </p:sp>
      <p:sp>
        <p:nvSpPr>
          <p:cNvPr id="1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187" name="standing-order.png" descr="standing-order.png"/>
          <p:cNvPicPr>
            <a:picLocks noChangeAspect="0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54875" y="2073275"/>
            <a:ext cx="3651250" cy="225425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1"/>
      <p:bldP build="whole" bldLvl="1" animBg="1" rev="0" advAuto="0" spid="184" grpId="3"/>
      <p:bldP build="whole" bldLvl="1" animBg="1" rev="0" advAuto="0" spid="183" grpId="2"/>
      <p:bldP build="whole" bldLvl="1" animBg="1" rev="0" advAuto="0" spid="185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2" name="d.d.  v  s.o."/>
          <p:cNvSpPr txBox="1"/>
          <p:nvPr>
            <p:ph type="title" idx="4294967295"/>
          </p:nvPr>
        </p:nvSpPr>
        <p:spPr>
          <a:xfrm>
            <a:off x="355600" y="546100"/>
            <a:ext cx="12293600" cy="137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anchor="b">
            <a:noAutofit/>
          </a:bodyPr>
          <a:lstStyle>
            <a:lvl1pPr>
              <a:defRPr cap="all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d.d.  v  s.o.</a:t>
            </a:r>
          </a:p>
        </p:txBody>
      </p:sp>
      <p:sp>
        <p:nvSpPr>
          <p:cNvPr id="193" name="Example - £500 balance, 20% APR, minimum repayment 1% of balance + interest, 2.25% of balance or £5"/>
          <p:cNvSpPr txBox="1"/>
          <p:nvPr/>
        </p:nvSpPr>
        <p:spPr>
          <a:xfrm>
            <a:off x="722045" y="2908300"/>
            <a:ext cx="11544301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Example - £500 balance, 20% APR, minimum repayment 1% of balance + interest, 2.25% of balance or £5</a:t>
            </a:r>
          </a:p>
        </p:txBody>
      </p:sp>
      <p:pic>
        <p:nvPicPr>
          <p:cNvPr id="194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1% of balance + interest = £5 + £8.33 = £13.33…"/>
          <p:cNvSpPr txBox="1"/>
          <p:nvPr/>
        </p:nvSpPr>
        <p:spPr>
          <a:xfrm>
            <a:off x="723900" y="4622800"/>
            <a:ext cx="11544300" cy="193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1% of balance + interest = £5 + £8.33 = </a:t>
            </a:r>
            <a:r>
              <a:rPr>
                <a:solidFill>
                  <a:srgbClr val="E32400"/>
                </a:solidFill>
              </a:rPr>
              <a:t>£13.33</a:t>
            </a:r>
          </a:p>
          <a:p>
            <a: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2.25% of balance = </a:t>
            </a:r>
            <a:r>
              <a:rPr>
                <a:solidFill>
                  <a:srgbClr val="E32400"/>
                </a:solidFill>
              </a:rPr>
              <a:t>£11.25</a:t>
            </a:r>
          </a:p>
          <a:p>
            <a: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 or </a:t>
            </a:r>
            <a:r>
              <a:rPr>
                <a:solidFill>
                  <a:srgbClr val="E32400"/>
                </a:solidFill>
              </a:rPr>
              <a:t>£5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0" name="d.d.  v  s.o."/>
          <p:cNvSpPr txBox="1"/>
          <p:nvPr>
            <p:ph type="title" idx="4294967295"/>
          </p:nvPr>
        </p:nvSpPr>
        <p:spPr>
          <a:xfrm>
            <a:off x="355600" y="546100"/>
            <a:ext cx="12293600" cy="137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anchor="b">
            <a:noAutofit/>
          </a:bodyPr>
          <a:lstStyle>
            <a:lvl1pPr>
              <a:defRPr cap="all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d.d.  v  s.o.</a:t>
            </a:r>
          </a:p>
        </p:txBody>
      </p:sp>
      <p:sp>
        <p:nvSpPr>
          <p:cNvPr id="201" name="Direct Debit for decreasing minimum payment.…"/>
          <p:cNvSpPr txBox="1"/>
          <p:nvPr/>
        </p:nvSpPr>
        <p:spPr>
          <a:xfrm>
            <a:off x="469900" y="5016500"/>
            <a:ext cx="11544300" cy="3213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Direct Debit for decreasing minimum payment.</a:t>
            </a: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12 years 10 months</a:t>
            </a: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</a:p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Interest costs - </a:t>
            </a:r>
            <a:r>
              <a:rPr>
                <a:solidFill>
                  <a:srgbClr val="E32400"/>
                </a:solidFill>
              </a:rPr>
              <a:t>£571.</a:t>
            </a:r>
          </a:p>
        </p:txBody>
      </p:sp>
      <p:pic>
        <p:nvPicPr>
          <p:cNvPr id="202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37242__shades__gasp-x.mov" descr="37242__shades__gasp-x.mov"/>
          <p:cNvPicPr>
            <a:picLocks noChangeAspect="0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6">
            <a:extLst/>
          </a:blip>
          <a:stretch>
            <a:fillRect/>
          </a:stretch>
        </p:blipFill>
        <p:spPr>
          <a:xfrm>
            <a:off x="11163300" y="596900"/>
            <a:ext cx="1" cy="1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If only the minimum payment is made each month how long does it take to repay the debt and how much interest is paid?"/>
          <p:cNvSpPr txBox="1"/>
          <p:nvPr/>
        </p:nvSpPr>
        <p:spPr>
          <a:xfrm>
            <a:off x="571500" y="2311400"/>
            <a:ext cx="11544300" cy="193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If only the minimum payment is made each month how long does it take to repay the debt and how much interest is paid?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Class="mediacall" nodeType="afterEffect" presetSubtype="0" presetID="1" grpId="3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230000" fill="hold"/>
                                        <p:tgtEl>
                                          <p:spTgt spid="2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audio isNarration="0">
              <p:cMediaNode mute="0" showWhenStopped="0" numSld="1" vol="100000">
                <p:cTn id="15" fill="hold" display="0">
                  <p:stCondLst>
                    <p:cond delay="indefinite"/>
                  </p:stCondLst>
                </p:cTn>
                <p:tgtEl>
                  <p:spTgt spid="203"/>
                </p:tgtEl>
              </p:cMediaNode>
            </p:audio>
          </p:childTnLst>
        </p:cTn>
      </p:par>
    </p:tnLst>
    <p:bldLst>
      <p:bldP build="whole" bldLvl="1" animBg="1" rev="0" advAuto="0" spid="204" grpId="1"/>
      <p:bldP build="whole" bldLvl="1" animBg="1" rev="0" advAuto="0" spid="20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09" name="d.d.  v  s.o."/>
          <p:cNvSpPr txBox="1"/>
          <p:nvPr>
            <p:ph type="title" idx="4294967295"/>
          </p:nvPr>
        </p:nvSpPr>
        <p:spPr>
          <a:xfrm>
            <a:off x="355600" y="546100"/>
            <a:ext cx="12293600" cy="1371600"/>
          </a:xfrm>
          <a:prstGeom prst="rect">
            <a:avLst/>
          </a:prstGeom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anchor="b">
            <a:noAutofit/>
          </a:bodyPr>
          <a:lstStyle>
            <a:lvl1pPr>
              <a:defRPr cap="all" sz="7200">
                <a:solidFill>
                  <a:srgbClr val="FF401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d.d.  v  s.o.</a:t>
            </a:r>
          </a:p>
        </p:txBody>
      </p:sp>
      <p:pic>
        <p:nvPicPr>
          <p:cNvPr id="210" name="GIFTransp_logoColorSmall.gif" descr="GIFTransp_logoColorSmall.g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419100" y="127000"/>
            <a:ext cx="3175000" cy="191770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me to repay now is 4 years 9 months."/>
          <p:cNvSpPr txBox="1"/>
          <p:nvPr/>
        </p:nvSpPr>
        <p:spPr>
          <a:xfrm>
            <a:off x="723900" y="48386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Time to repay now is 4 years 9 months.</a:t>
            </a:r>
          </a:p>
        </p:txBody>
      </p:sp>
      <p:sp>
        <p:nvSpPr>
          <p:cNvPr id="212" name="Interest costs are now - £249."/>
          <p:cNvSpPr txBox="1"/>
          <p:nvPr/>
        </p:nvSpPr>
        <p:spPr>
          <a:xfrm>
            <a:off x="723900" y="5613399"/>
            <a:ext cx="11544300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Interest costs are now - </a:t>
            </a:r>
            <a:r>
              <a:rPr>
                <a:solidFill>
                  <a:srgbClr val="E32400"/>
                </a:solidFill>
              </a:rPr>
              <a:t>£249</a:t>
            </a:r>
            <a:r>
              <a:t>.</a:t>
            </a:r>
          </a:p>
        </p:txBody>
      </p:sp>
      <p:sp>
        <p:nvSpPr>
          <p:cNvPr id="213" name="What happens if the direct debit is cancelled an a standing order is set up for £13.33 each month?"/>
          <p:cNvSpPr txBox="1"/>
          <p:nvPr/>
        </p:nvSpPr>
        <p:spPr>
          <a:xfrm>
            <a:off x="571500" y="2616200"/>
            <a:ext cx="115443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0" i="1" sz="4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What happens if the direct debit is cancelled an a standing order is set up for £13.33 each month?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1" grpId="2"/>
      <p:bldP build="whole" bldLvl="1" animBg="1" rev="0" advAuto="0" spid="213" grpId="1"/>
      <p:bldP build="whole" bldLvl="1" animBg="1" rev="0" advAuto="0" spid="212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