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media/image1.jpeg" ContentType="image/jpeg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media/image2.jpeg" ContentType="image/jpeg"/>
  <Override PartName="/ppt/media/image3.jpeg" ContentType="image/jpeg"/>
  <Override PartName="/ppt/media/image4.jpeg" ContentType="image/jpeg"/>
  <Override PartName="/ppt/media/image5.jpeg" ContentType="image/jpeg"/>
  <Override PartName="/ppt/media/image6.jpeg" ContentType="image/jpeg"/>
  <Override PartName="/ppt/media/image7.jpeg" ContentType="image/jpeg"/>
  <Override PartName="/ppt/media/image8.jpeg" ContentType="image/jpeg"/>
  <Override PartName="/ppt/media/image9.jpeg" ContentType="image/jpeg"/>
  <Override PartName="/ppt/media/image10.jpeg" ContentType="image/jpeg"/>
  <Override PartName="/ppt/media/image11.jpeg" ContentType="image/jpeg"/>
  <Override PartName="/ppt/media/image12.jpeg" ContentType="image/jpeg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media/media1.mov" ContentType="audio/unknown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FFFFFF"/>
        </a:solidFill>
        <a:effectLst/>
        <a:uFillTx/>
        <a:latin typeface="Helvetica Neue"/>
        <a:ea typeface="Helvetica Neue"/>
        <a:cs typeface="Helvetica Neue"/>
        <a:sym typeface="Helvetica Neue"/>
      </a:defRPr>
    </a:lvl1pPr>
    <a:lvl2pPr marL="0" marR="0" indent="228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FFFFFF"/>
        </a:solidFill>
        <a:effectLst/>
        <a:uFillTx/>
        <a:latin typeface="Helvetica Neue"/>
        <a:ea typeface="Helvetica Neue"/>
        <a:cs typeface="Helvetica Neue"/>
        <a:sym typeface="Helvetica Neue"/>
      </a:defRPr>
    </a:lvl2pPr>
    <a:lvl3pPr marL="0" marR="0" indent="457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FFFFFF"/>
        </a:solidFill>
        <a:effectLst/>
        <a:uFillTx/>
        <a:latin typeface="Helvetica Neue"/>
        <a:ea typeface="Helvetica Neue"/>
        <a:cs typeface="Helvetica Neue"/>
        <a:sym typeface="Helvetica Neue"/>
      </a:defRPr>
    </a:lvl3pPr>
    <a:lvl4pPr marL="0" marR="0" indent="685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FFFFFF"/>
        </a:solidFill>
        <a:effectLst/>
        <a:uFillTx/>
        <a:latin typeface="Helvetica Neue"/>
        <a:ea typeface="Helvetica Neue"/>
        <a:cs typeface="Helvetica Neue"/>
        <a:sym typeface="Helvetica Neue"/>
      </a:defRPr>
    </a:lvl4pPr>
    <a:lvl5pPr marL="0" marR="0" indent="9144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FFFFFF"/>
        </a:solidFill>
        <a:effectLst/>
        <a:uFillTx/>
        <a:latin typeface="Helvetica Neue"/>
        <a:ea typeface="Helvetica Neue"/>
        <a:cs typeface="Helvetica Neue"/>
        <a:sym typeface="Helvetica Neue"/>
      </a:defRPr>
    </a:lvl5pPr>
    <a:lvl6pPr marL="0" marR="0" indent="11430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FFFFFF"/>
        </a:solidFill>
        <a:effectLst/>
        <a:uFillTx/>
        <a:latin typeface="Helvetica Neue"/>
        <a:ea typeface="Helvetica Neue"/>
        <a:cs typeface="Helvetica Neue"/>
        <a:sym typeface="Helvetica Neue"/>
      </a:defRPr>
    </a:lvl6pPr>
    <a:lvl7pPr marL="0" marR="0" indent="1371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FFFFFF"/>
        </a:solidFill>
        <a:effectLst/>
        <a:uFillTx/>
        <a:latin typeface="Helvetica Neue"/>
        <a:ea typeface="Helvetica Neue"/>
        <a:cs typeface="Helvetica Neue"/>
        <a:sym typeface="Helvetica Neue"/>
      </a:defRPr>
    </a:lvl7pPr>
    <a:lvl8pPr marL="0" marR="0" indent="1600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FFFFFF"/>
        </a:solidFill>
        <a:effectLst/>
        <a:uFillTx/>
        <a:latin typeface="Helvetica Neue"/>
        <a:ea typeface="Helvetica Neue"/>
        <a:cs typeface="Helvetica Neue"/>
        <a:sym typeface="Helvetica Neue"/>
      </a:defRPr>
    </a:lvl8pPr>
    <a:lvl9pPr marL="0" marR="0" indent="1828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FFFFFF"/>
        </a:solidFill>
        <a:effectLst/>
        <a:uFillTx/>
        <a:latin typeface="Helvetica Neue"/>
        <a:ea typeface="Helvetica Neue"/>
        <a:cs typeface="Helvetica Neue"/>
        <a:sym typeface="Helvetica Neue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D6D7D6"/>
              </a:solidFill>
              <a:prstDash val="solid"/>
              <a:miter lim="400000"/>
            </a:ln>
          </a:left>
          <a:right>
            <a:ln w="12700" cap="flat">
              <a:solidFill>
                <a:srgbClr val="D6D7D6"/>
              </a:solidFill>
              <a:prstDash val="solid"/>
              <a:miter lim="400000"/>
            </a:ln>
          </a:right>
          <a:top>
            <a:ln w="12700" cap="flat">
              <a:solidFill>
                <a:srgbClr val="D6D7D6"/>
              </a:solidFill>
              <a:prstDash val="solid"/>
              <a:miter lim="400000"/>
            </a:ln>
          </a:top>
          <a:bottom>
            <a:ln w="12700" cap="flat">
              <a:solidFill>
                <a:srgbClr val="D6D7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747676">
              <a:alpha val="63790"/>
            </a:srgbClr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D6D6D6"/>
              </a:solidFill>
              <a:prstDash val="solid"/>
              <a:miter lim="400000"/>
            </a:ln>
          </a:left>
          <a:right>
            <a:ln w="25400" cap="flat">
              <a:solidFill>
                <a:srgbClr val="D6D7D6"/>
              </a:solidFill>
              <a:prstDash val="solid"/>
              <a:miter lim="400000"/>
            </a:ln>
          </a:right>
          <a:top>
            <a:ln w="12700" cap="flat">
              <a:solidFill>
                <a:srgbClr val="D6D7D6"/>
              </a:solidFill>
              <a:prstDash val="solid"/>
              <a:miter lim="400000"/>
            </a:ln>
          </a:top>
          <a:bottom>
            <a:ln w="12700" cap="flat">
              <a:solidFill>
                <a:srgbClr val="D6D7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D6D7D6"/>
              </a:solidFill>
              <a:prstDash val="solid"/>
              <a:miter lim="400000"/>
            </a:ln>
          </a:left>
          <a:right>
            <a:ln w="12700" cap="flat">
              <a:solidFill>
                <a:srgbClr val="D6D7D6"/>
              </a:solidFill>
              <a:prstDash val="solid"/>
              <a:miter lim="400000"/>
            </a:ln>
          </a:right>
          <a:top>
            <a:ln w="25400" cap="flat">
              <a:solidFill>
                <a:srgbClr val="D6D7D6"/>
              </a:solidFill>
              <a:prstDash val="solid"/>
              <a:miter lim="400000"/>
            </a:ln>
          </a:top>
          <a:bottom>
            <a:ln w="12700" cap="flat">
              <a:solidFill>
                <a:srgbClr val="D6D6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solidFill>
            <a:srgbClr val="032650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D6D7D6"/>
              </a:solidFill>
              <a:prstDash val="solid"/>
              <a:miter lim="400000"/>
            </a:ln>
          </a:left>
          <a:right>
            <a:ln w="12700" cap="flat">
              <a:solidFill>
                <a:srgbClr val="D6D7D6"/>
              </a:solidFill>
              <a:prstDash val="solid"/>
              <a:miter lim="400000"/>
            </a:ln>
          </a:right>
          <a:top>
            <a:ln w="12700" cap="flat">
              <a:solidFill>
                <a:srgbClr val="D6D6D6"/>
              </a:solidFill>
              <a:prstDash val="solid"/>
              <a:miter lim="400000"/>
            </a:ln>
          </a:top>
          <a:bottom>
            <a:ln w="25400" cap="flat">
              <a:solidFill>
                <a:srgbClr val="D6D7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solidFill>
            <a:srgbClr val="032650"/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929292"/>
              </a:solidFill>
              <a:prstDash val="solid"/>
              <a:miter lim="400000"/>
            </a:ln>
          </a:left>
          <a:right>
            <a:ln w="127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solidFill>
                <a:srgbClr val="929292"/>
              </a:solidFill>
              <a:prstDash val="solid"/>
              <a:miter lim="400000"/>
            </a:ln>
          </a:top>
          <a:bottom>
            <a:ln w="12700" cap="flat">
              <a:solidFill>
                <a:srgbClr val="929292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747676">
              <a:alpha val="63790"/>
            </a:srgbClr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84E00"/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17101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17101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AAAAA"/>
              </a:solidFill>
              <a:prstDash val="solid"/>
              <a:miter lim="400000"/>
            </a:ln>
          </a:left>
          <a:right>
            <a:ln w="12700" cap="flat">
              <a:solidFill>
                <a:srgbClr val="AAAAAA"/>
              </a:solidFill>
              <a:prstDash val="solid"/>
              <a:miter lim="400000"/>
            </a:ln>
          </a:right>
          <a:top>
            <a:ln w="12700" cap="flat">
              <a:solidFill>
                <a:srgbClr val="AAAAAA"/>
              </a:solidFill>
              <a:prstDash val="solid"/>
              <a:miter lim="400000"/>
            </a:ln>
          </a:top>
          <a:bottom>
            <a:ln w="12700" cap="flat">
              <a:solidFill>
                <a:srgbClr val="AAAAAA"/>
              </a:solidFill>
              <a:prstDash val="solid"/>
              <a:miter lim="400000"/>
            </a:ln>
          </a:bottom>
          <a:insideH>
            <a:ln w="12700" cap="flat">
              <a:solidFill>
                <a:srgbClr val="AAAAAA"/>
              </a:solidFill>
              <a:prstDash val="solid"/>
              <a:miter lim="400000"/>
            </a:ln>
          </a:insideH>
          <a:insideV>
            <a:ln w="12700" cap="flat">
              <a:solidFill>
                <a:srgbClr val="AAAAAA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747676">
              <a:alpha val="63790"/>
            </a:srgbClr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5"/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5">
              <a:hueOff val="106375"/>
              <a:satOff val="9554"/>
              <a:lumOff val="-13516"/>
            </a:schemeClr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5">
              <a:hueOff val="106375"/>
              <a:satOff val="9554"/>
              <a:lumOff val="-13516"/>
            </a:schemeClr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D6D7D6"/>
              </a:solidFill>
              <a:prstDash val="solid"/>
              <a:miter lim="400000"/>
            </a:ln>
          </a:left>
          <a:right>
            <a:ln w="12700" cap="flat">
              <a:solidFill>
                <a:srgbClr val="D6D7D6"/>
              </a:solidFill>
              <a:prstDash val="solid"/>
              <a:miter lim="400000"/>
            </a:ln>
          </a:right>
          <a:top>
            <a:ln w="12700" cap="flat">
              <a:solidFill>
                <a:srgbClr val="D6D7D6"/>
              </a:solidFill>
              <a:prstDash val="solid"/>
              <a:miter lim="400000"/>
            </a:ln>
          </a:top>
          <a:bottom>
            <a:ln w="12700" cap="flat">
              <a:solidFill>
                <a:srgbClr val="D6D7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747676">
              <a:alpha val="63790"/>
            </a:srgbClr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6">
              <a:hueOff val="-119728"/>
              <a:satOff val="5580"/>
              <a:lumOff val="-12961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650E48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650E48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909090"/>
              </a:solidFill>
              <a:prstDash val="solid"/>
              <a:miter lim="400000"/>
            </a:ln>
          </a:left>
          <a:right>
            <a:ln w="12700" cap="flat">
              <a:solidFill>
                <a:srgbClr val="909090"/>
              </a:solidFill>
              <a:prstDash val="solid"/>
              <a:miter lim="400000"/>
            </a:ln>
          </a:right>
          <a:top>
            <a:ln w="12700" cap="flat">
              <a:solidFill>
                <a:srgbClr val="909090"/>
              </a:solidFill>
              <a:prstDash val="solid"/>
              <a:miter lim="400000"/>
            </a:ln>
          </a:top>
          <a:bottom>
            <a:ln w="12700" cap="flat">
              <a:solidFill>
                <a:srgbClr val="909090"/>
              </a:solidFill>
              <a:prstDash val="solid"/>
              <a:miter lim="400000"/>
            </a:ln>
          </a:bottom>
          <a:insideH>
            <a:ln w="12700" cap="flat">
              <a:solidFill>
                <a:srgbClr val="909090"/>
              </a:solidFill>
              <a:prstDash val="solid"/>
              <a:miter lim="400000"/>
            </a:ln>
          </a:insideH>
          <a:insideV>
            <a:ln w="12700" cap="flat">
              <a:solidFill>
                <a:srgbClr val="90909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747676">
              <a:alpha val="63790"/>
            </a:srgbClr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798089"/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96A0AC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96A0AC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747676">
              <a:alpha val="63790"/>
            </a:srgbClr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25400" cap="flat">
              <a:solidFill>
                <a:srgbClr val="929292"/>
              </a:solidFill>
              <a:prstDash val="solid"/>
              <a:miter lim="400000"/>
            </a:ln>
          </a:right>
          <a:top>
            <a:ln w="25400" cap="flat">
              <a:solidFill>
                <a:srgbClr val="929292"/>
              </a:solidFill>
              <a:prstDash val="solid"/>
              <a:miter lim="400000"/>
            </a:ln>
          </a:top>
          <a:bottom>
            <a:ln w="25400" cap="flat">
              <a:solidFill>
                <a:srgbClr val="929292"/>
              </a:solidFill>
              <a:prstDash val="solid"/>
              <a:miter lim="400000"/>
            </a:ln>
          </a:bottom>
          <a:insideH>
            <a:ln w="25400" cap="flat">
              <a:solidFill>
                <a:srgbClr val="929292"/>
              </a:solidFill>
              <a:prstDash val="solid"/>
              <a:miter lim="400000"/>
            </a:ln>
          </a:insideH>
          <a:insideV>
            <a:ln w="254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25400" cap="flat">
              <a:solidFill>
                <a:srgbClr val="929292"/>
              </a:solidFill>
              <a:prstDash val="solid"/>
              <a:miter lim="400000"/>
            </a:ln>
          </a:left>
          <a:right>
            <a:ln w="25400" cap="flat">
              <a:solidFill>
                <a:srgbClr val="929292"/>
              </a:solidFill>
              <a:prstDash val="solid"/>
              <a:miter lim="400000"/>
            </a:ln>
          </a:right>
          <a:top>
            <a:ln w="25400" cap="flat">
              <a:solidFill>
                <a:srgbClr val="929292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929292"/>
              </a:solidFill>
              <a:prstDash val="solid"/>
              <a:miter lim="400000"/>
            </a:ln>
          </a:insideH>
          <a:insideV>
            <a:ln w="254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25400" cap="flat">
              <a:solidFill>
                <a:srgbClr val="929292"/>
              </a:solidFill>
              <a:prstDash val="solid"/>
              <a:miter lim="400000"/>
            </a:ln>
          </a:left>
          <a:right>
            <a:ln w="254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25400" cap="flat">
              <a:solidFill>
                <a:srgbClr val="929292"/>
              </a:solidFill>
              <a:prstDash val="solid"/>
              <a:miter lim="400000"/>
            </a:ln>
          </a:bottom>
          <a:insideH>
            <a:ln w="25400" cap="flat">
              <a:solidFill>
                <a:srgbClr val="929292"/>
              </a:solidFill>
              <a:prstDash val="solid"/>
              <a:miter lim="400000"/>
            </a:ln>
          </a:insideH>
          <a:insideV>
            <a:ln w="254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Shape 123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24" name="Shape 124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notesSlides/_rels/notesSlide1.xml.rels><?xml version="1.0" encoding="UTF-8"?>
<Relationships xmlns="http://schemas.openxmlformats.org/package/2006/relationships"><Relationship Id="rId1" Type="http://schemas.openxmlformats.org/officeDocument/2006/relationships/slide" Target="../slides/slide1.xml"/><Relationship Id="rId2" Type="http://schemas.openxmlformats.org/officeDocument/2006/relationships/notesMaster" Target="../notesMasters/notesMaster1.xml"/></Relationships>

</file>

<file path=ppt/notesSlides/_rels/notesSlide10.xml.rels><?xml version="1.0" encoding="UTF-8"?>
<Relationships xmlns="http://schemas.openxmlformats.org/package/2006/relationships"><Relationship Id="rId1" Type="http://schemas.openxmlformats.org/officeDocument/2006/relationships/slide" Target="../slides/slide10.xml"/><Relationship Id="rId2" Type="http://schemas.openxmlformats.org/officeDocument/2006/relationships/notesMaster" Target="../notesMasters/notesMaster1.xml"/></Relationships>

</file>

<file path=ppt/notesSlides/_rels/notesSlide11.xml.rels><?xml version="1.0" encoding="UTF-8"?>
<Relationships xmlns="http://schemas.openxmlformats.org/package/2006/relationships"><Relationship Id="rId1" Type="http://schemas.openxmlformats.org/officeDocument/2006/relationships/slide" Target="../slides/slide11.xml"/><Relationship Id="rId2" Type="http://schemas.openxmlformats.org/officeDocument/2006/relationships/notesMaster" Target="../notesMasters/notesMaster1.xml"/></Relationships>

</file>

<file path=ppt/notesSlides/_rels/notesSlide2.xml.rels><?xml version="1.0" encoding="UTF-8"?>
<Relationships xmlns="http://schemas.openxmlformats.org/package/2006/relationships"><Relationship Id="rId1" Type="http://schemas.openxmlformats.org/officeDocument/2006/relationships/slide" Target="../slides/slide2.xml"/><Relationship Id="rId2" Type="http://schemas.openxmlformats.org/officeDocument/2006/relationships/notesMaster" Target="../notesMasters/notesMaster1.xml"/></Relationships>

</file>

<file path=ppt/notesSlides/_rels/notesSlide3.xml.rels><?xml version="1.0" encoding="UTF-8"?>
<Relationships xmlns="http://schemas.openxmlformats.org/package/2006/relationships"><Relationship Id="rId1" Type="http://schemas.openxmlformats.org/officeDocument/2006/relationships/slide" Target="../slides/slide3.xml"/><Relationship Id="rId2" Type="http://schemas.openxmlformats.org/officeDocument/2006/relationships/notesMaster" Target="../notesMasters/notesMaster1.xml"/></Relationships>

</file>

<file path=ppt/notesSlides/_rels/notesSlide4.xml.rels><?xml version="1.0" encoding="UTF-8"?>
<Relationships xmlns="http://schemas.openxmlformats.org/package/2006/relationships"><Relationship Id="rId1" Type="http://schemas.openxmlformats.org/officeDocument/2006/relationships/slide" Target="../slides/slide4.xml"/><Relationship Id="rId2" Type="http://schemas.openxmlformats.org/officeDocument/2006/relationships/notesMaster" Target="../notesMasters/notesMaster1.xml"/></Relationships>

</file>

<file path=ppt/notesSlides/_rels/notesSlide5.xml.rels><?xml version="1.0" encoding="UTF-8"?>
<Relationships xmlns="http://schemas.openxmlformats.org/package/2006/relationships"><Relationship Id="rId1" Type="http://schemas.openxmlformats.org/officeDocument/2006/relationships/slide" Target="../slides/slide5.xml"/><Relationship Id="rId2" Type="http://schemas.openxmlformats.org/officeDocument/2006/relationships/notesMaster" Target="../notesMasters/notesMaster1.xml"/></Relationships>

</file>

<file path=ppt/notesSlides/_rels/notesSlide6.xml.rels><?xml version="1.0" encoding="UTF-8"?>
<Relationships xmlns="http://schemas.openxmlformats.org/package/2006/relationships"><Relationship Id="rId1" Type="http://schemas.openxmlformats.org/officeDocument/2006/relationships/slide" Target="../slides/slide6.xml"/><Relationship Id="rId2" Type="http://schemas.openxmlformats.org/officeDocument/2006/relationships/notesMaster" Target="../notesMasters/notesMaster1.xml"/></Relationships>

</file>

<file path=ppt/notesSlides/_rels/notesSlide7.xml.rels><?xml version="1.0" encoding="UTF-8"?>
<Relationships xmlns="http://schemas.openxmlformats.org/package/2006/relationships"><Relationship Id="rId1" Type="http://schemas.openxmlformats.org/officeDocument/2006/relationships/slide" Target="../slides/slide7.xml"/><Relationship Id="rId2" Type="http://schemas.openxmlformats.org/officeDocument/2006/relationships/notesMaster" Target="../notesMasters/notesMaster1.xml"/></Relationships>

</file>

<file path=ppt/notesSlides/_rels/notesSlide8.xml.rels><?xml version="1.0" encoding="UTF-8"?>
<Relationships xmlns="http://schemas.openxmlformats.org/package/2006/relationships"><Relationship Id="rId1" Type="http://schemas.openxmlformats.org/officeDocument/2006/relationships/slide" Target="../slides/slide8.xml"/><Relationship Id="rId2" Type="http://schemas.openxmlformats.org/officeDocument/2006/relationships/notesMaster" Target="../notesMasters/notesMaster1.xml"/></Relationships>

</file>

<file path=ppt/notesSlides/_rels/notesSlide9.xml.rels><?xml version="1.0" encoding="UTF-8"?>
<Relationships xmlns="http://schemas.openxmlformats.org/package/2006/relationships"><Relationship Id="rId1" Type="http://schemas.openxmlformats.org/officeDocument/2006/relationships/slide" Target="../slides/slide9.xml"/><Relationship Id="rId2" Type="http://schemas.openxmlformats.org/officeDocument/2006/relationships/notesMaster" Target="../notesMasters/notesMaster1.xml"/></Relationships>
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Shape 131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32" name="Shape 132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>
            <a:lvl1pPr defTabSz="584200">
              <a:lnSpc>
                <a:spcPct val="100000"/>
              </a:lnSpc>
              <a:defRPr>
                <a:latin typeface="Lucida Grande"/>
                <a:ea typeface="Lucida Grande"/>
                <a:cs typeface="Lucida Grande"/>
                <a:sym typeface="Lucida Grande"/>
              </a:defRPr>
            </a:lvl1pPr>
          </a:lstStyle>
          <a:p>
            <a:pPr/>
            <a:r>
              <a:t>Take a straw poll of students on who are likely to want to use a credit card</a:t>
            </a: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Shape 224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225" name="Shape 225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defTabSz="584200">
              <a:lnSpc>
                <a:spcPct val="100000"/>
              </a:lnSpc>
              <a:defRPr>
                <a:latin typeface="Lucida Grande"/>
                <a:ea typeface="Lucida Grande"/>
                <a:cs typeface="Lucida Grande"/>
                <a:sym typeface="Lucida Grande"/>
              </a:defRPr>
            </a:pPr>
            <a:r>
              <a:t>This shows that the best way to repay debt is with regular payments as much as students can realistically afford.</a:t>
            </a:r>
          </a:p>
          <a:p>
            <a:pPr defTabSz="584200">
              <a:lnSpc>
                <a:spcPct val="100000"/>
              </a:lnSpc>
              <a:defRPr>
                <a:latin typeface="Lucida Grande"/>
                <a:ea typeface="Lucida Grande"/>
                <a:cs typeface="Lucida Grande"/>
                <a:sym typeface="Lucida Grande"/>
              </a:defRPr>
            </a:pPr>
            <a:r>
              <a:t>Never just pay the minimum payment.</a:t>
            </a:r>
          </a:p>
          <a:p>
            <a:pPr defTabSz="584200">
              <a:lnSpc>
                <a:spcPct val="100000"/>
              </a:lnSpc>
              <a:defRPr>
                <a:latin typeface="Lucida Grande"/>
                <a:ea typeface="Lucida Grande"/>
                <a:cs typeface="Lucida Grande"/>
                <a:sym typeface="Lucida Grande"/>
              </a:defRPr>
            </a:pPr>
            <a:r>
              <a:t>Change DD for SO and put a reasonable fixed amount on it.</a:t>
            </a: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Shape 230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231" name="Shape 231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>
            <a:lvl1pPr defTabSz="584200">
              <a:lnSpc>
                <a:spcPct val="100000"/>
              </a:lnSpc>
              <a:defRPr>
                <a:latin typeface="Lucida Grande"/>
                <a:ea typeface="Lucida Grande"/>
                <a:cs typeface="Lucida Grande"/>
                <a:sym typeface="Lucida Grande"/>
              </a:defRPr>
            </a:lvl1pPr>
          </a:lstStyle>
          <a:p>
            <a:pPr/>
            <a:r>
              <a:t>This will have a huge positive impact on credit ratings.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Shape 147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48" name="Shape 148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>
            <a:lvl1pPr defTabSz="584200">
              <a:lnSpc>
                <a:spcPct val="100000"/>
              </a:lnSpc>
              <a:defRPr>
                <a:latin typeface="Lucida Grande"/>
                <a:ea typeface="Lucida Grande"/>
                <a:cs typeface="Lucida Grande"/>
                <a:sym typeface="Lucida Grande"/>
              </a:defRPr>
            </a:lvl1pPr>
          </a:lstStyle>
          <a:p>
            <a:pPr/>
            <a:r>
              <a:t>Lots of different credit cards on the market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Shape 158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59" name="Shape 159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defTabSz="584200">
              <a:lnSpc>
                <a:spcPct val="100000"/>
              </a:lnSpc>
              <a:defRPr>
                <a:latin typeface="Lucida Grande"/>
                <a:ea typeface="Lucida Grande"/>
                <a:cs typeface="Lucida Grande"/>
                <a:sym typeface="Lucida Grande"/>
              </a:defRPr>
            </a:pPr>
            <a:r>
              <a:t>Students credit card will have some drawbacks </a:t>
            </a:r>
          </a:p>
          <a:p>
            <a:pPr defTabSz="584200">
              <a:lnSpc>
                <a:spcPct val="100000"/>
              </a:lnSpc>
              <a:defRPr>
                <a:latin typeface="Lucida Grande"/>
                <a:ea typeface="Lucida Grande"/>
                <a:cs typeface="Lucida Grande"/>
                <a:sym typeface="Lucida Grande"/>
              </a:defRPr>
            </a:pPr>
            <a:r>
              <a:t>But also some advantages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Shape 168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69" name="Shape 169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defTabSz="584200">
              <a:lnSpc>
                <a:spcPct val="100000"/>
              </a:lnSpc>
              <a:defRPr>
                <a:latin typeface="Lucida Grande"/>
                <a:ea typeface="Lucida Grande"/>
                <a:cs typeface="Lucida Grande"/>
                <a:sym typeface="Lucida Grande"/>
              </a:defRPr>
            </a:pPr>
            <a:r>
              <a:t>Managing account properly is paramount.</a:t>
            </a:r>
          </a:p>
          <a:p>
            <a:pPr defTabSz="584200">
              <a:lnSpc>
                <a:spcPct val="100000"/>
              </a:lnSpc>
              <a:defRPr>
                <a:latin typeface="Lucida Grande"/>
                <a:ea typeface="Lucida Grande"/>
                <a:cs typeface="Lucida Grande"/>
                <a:sym typeface="Lucida Grande"/>
              </a:defRPr>
            </a:pPr>
            <a:r>
              <a:t>Interest is only charged on outstanding balance after payment.</a:t>
            </a:r>
          </a:p>
          <a:p>
            <a:pPr defTabSz="584200">
              <a:lnSpc>
                <a:spcPct val="100000"/>
              </a:lnSpc>
              <a:defRPr>
                <a:latin typeface="Lucida Grande"/>
                <a:ea typeface="Lucida Grande"/>
                <a:cs typeface="Lucida Grande"/>
                <a:sym typeface="Lucida Grande"/>
              </a:defRPr>
            </a:pPr>
            <a:r>
              <a:t>Minimum payment will decrease with account balance.</a:t>
            </a:r>
          </a:p>
          <a:p>
            <a:pPr defTabSz="584200">
              <a:lnSpc>
                <a:spcPct val="100000"/>
              </a:lnSpc>
              <a:defRPr>
                <a:latin typeface="Lucida Grande"/>
                <a:ea typeface="Lucida Grande"/>
                <a:cs typeface="Lucida Grande"/>
                <a:sym typeface="Lucida Grande"/>
              </a:defRPr>
            </a:pPr>
            <a:r>
              <a:t>Direct debit will be set up so minimum payment can be taken every month.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Shape 177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78" name="Shape 178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defTabSz="584200">
              <a:lnSpc>
                <a:spcPct val="100000"/>
              </a:lnSpc>
              <a:defRPr>
                <a:latin typeface="Lucida Grande"/>
                <a:ea typeface="Lucida Grande"/>
                <a:cs typeface="Lucida Grande"/>
                <a:sym typeface="Lucida Grande"/>
              </a:defRPr>
            </a:pPr>
            <a:r>
              <a:t>Explain what a direct debit is.</a:t>
            </a:r>
          </a:p>
          <a:p>
            <a:pPr defTabSz="584200">
              <a:lnSpc>
                <a:spcPct val="100000"/>
              </a:lnSpc>
              <a:defRPr>
                <a:latin typeface="Lucida Grande"/>
                <a:ea typeface="Lucida Grande"/>
                <a:cs typeface="Lucida Grande"/>
                <a:sym typeface="Lucida Grande"/>
              </a:defRPr>
            </a:pPr>
            <a:r>
              <a:t>When is it used.</a:t>
            </a:r>
          </a:p>
          <a:p>
            <a:pPr defTabSz="584200">
              <a:lnSpc>
                <a:spcPct val="100000"/>
              </a:lnSpc>
              <a:defRPr>
                <a:latin typeface="Lucida Grande"/>
                <a:ea typeface="Lucida Grande"/>
                <a:cs typeface="Lucida Grande"/>
                <a:sym typeface="Lucida Grande"/>
              </a:defRPr>
            </a:pPr>
            <a:r>
              <a:t>Do students use one now?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Shape 188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89" name="Shape 189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defTabSz="584200">
              <a:lnSpc>
                <a:spcPct val="100000"/>
              </a:lnSpc>
              <a:defRPr>
                <a:latin typeface="Lucida Grande"/>
                <a:ea typeface="Lucida Grande"/>
                <a:cs typeface="Lucida Grande"/>
                <a:sym typeface="Lucida Grande"/>
              </a:defRPr>
            </a:pPr>
            <a:r>
              <a:t>Explain what a standing order is.</a:t>
            </a:r>
          </a:p>
          <a:p>
            <a:pPr defTabSz="584200">
              <a:lnSpc>
                <a:spcPct val="100000"/>
              </a:lnSpc>
              <a:defRPr>
                <a:latin typeface="Lucida Grande"/>
                <a:ea typeface="Lucida Grande"/>
                <a:cs typeface="Lucida Grande"/>
                <a:sym typeface="Lucida Grande"/>
              </a:defRPr>
            </a:pPr>
            <a:r>
              <a:t>When might it be used?</a:t>
            </a:r>
          </a:p>
          <a:p>
            <a:pPr defTabSz="584200">
              <a:lnSpc>
                <a:spcPct val="100000"/>
              </a:lnSpc>
              <a:defRPr>
                <a:latin typeface="Lucida Grande"/>
                <a:ea typeface="Lucida Grande"/>
                <a:cs typeface="Lucida Grande"/>
                <a:sym typeface="Lucida Grande"/>
              </a:defRPr>
            </a:pPr>
            <a:r>
              <a:t>Do any students use one?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Shape 196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97" name="Shape 197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defTabSz="584200">
              <a:lnSpc>
                <a:spcPct val="100000"/>
              </a:lnSpc>
              <a:defRPr>
                <a:latin typeface="Lucida Grande"/>
                <a:ea typeface="Lucida Grande"/>
                <a:cs typeface="Lucida Grande"/>
                <a:sym typeface="Lucida Grande"/>
              </a:defRPr>
            </a:pPr>
            <a:r>
              <a:t>Go through this example stage by stage - give time for questions.</a:t>
            </a:r>
          </a:p>
          <a:p>
            <a:pPr defTabSz="584200">
              <a:lnSpc>
                <a:spcPct val="100000"/>
              </a:lnSpc>
              <a:defRPr>
                <a:latin typeface="Lucida Grande"/>
                <a:ea typeface="Lucida Grande"/>
                <a:cs typeface="Lucida Grande"/>
                <a:sym typeface="Lucida Grande"/>
              </a:defRPr>
            </a:pPr>
            <a:r>
              <a:t>Find out how long students think it will take to repay the debt if minimum payment ONLY is made every month.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Shape 205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206" name="Shape 206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Long time </a:t>
            </a:r>
          </a:p>
          <a:p>
            <a:pPr/>
            <a:r>
              <a:t>Interest = more than purchase</a:t>
            </a: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Shape 214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215" name="Shape 215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defTabSz="584200">
              <a:lnSpc>
                <a:spcPct val="100000"/>
              </a:lnSpc>
              <a:defRPr>
                <a:latin typeface="Lucida Grande"/>
                <a:ea typeface="Lucida Grande"/>
                <a:cs typeface="Lucida Grande"/>
                <a:sym typeface="Lucida Grande"/>
              </a:defRPr>
            </a:pPr>
            <a:r>
              <a:t>Explain that changing from DD to SO is free and all people are doing is cutting out the reducing minimum payment.</a:t>
            </a:r>
          </a:p>
          <a:p>
            <a:pPr defTabSz="584200">
              <a:lnSpc>
                <a:spcPct val="100000"/>
              </a:lnSpc>
              <a:defRPr>
                <a:latin typeface="Lucida Grande"/>
                <a:ea typeface="Lucida Grande"/>
                <a:cs typeface="Lucida Grande"/>
                <a:sym typeface="Lucida Grande"/>
              </a:defRPr>
            </a:pPr>
            <a:r>
              <a:t>Find out how much of reduction students think this will make.</a:t>
            </a:r>
          </a:p>
        </p:txBody>
      </p:sp>
    </p:spTree>
  </p:cSld>
  <p:clrMapOvr>
    <a:masterClrMapping/>
  </p:clrMapOvr>
</p:note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/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 anchor="b"/>
          <a:lstStyle/>
          <a:p>
            <a:pPr/>
            <a:r>
              <a:t>Title Text</a:t>
            </a:r>
          </a:p>
        </p:txBody>
      </p:sp>
      <p:sp>
        <p:nvSpPr>
          <p:cNvPr id="12" name="Body Level One…"/>
          <p:cNvSpPr txBox="1"/>
          <p:nvPr>
            <p:ph type="body" sz="quarter" idx="1"/>
          </p:nvPr>
        </p:nvSpPr>
        <p:spPr>
          <a:xfrm>
            <a:off x="1270000" y="50292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ClrTx/>
              <a:buSzTx/>
              <a:buNone/>
              <a:defRPr sz="3700"/>
            </a:lvl1pPr>
            <a:lvl2pPr marL="0" indent="0" algn="ctr">
              <a:spcBef>
                <a:spcPts val="0"/>
              </a:spcBef>
              <a:buClrTx/>
              <a:buSzTx/>
              <a:buNone/>
              <a:defRPr sz="3700"/>
            </a:lvl2pPr>
            <a:lvl3pPr marL="0" indent="0" algn="ctr">
              <a:spcBef>
                <a:spcPts val="0"/>
              </a:spcBef>
              <a:buClrTx/>
              <a:buSzTx/>
              <a:buNone/>
              <a:defRPr sz="3700"/>
            </a:lvl3pPr>
            <a:lvl4pPr marL="0" indent="0" algn="ctr">
              <a:spcBef>
                <a:spcPts val="0"/>
              </a:spcBef>
              <a:buClrTx/>
              <a:buSzTx/>
              <a:buNone/>
              <a:defRPr sz="3700"/>
            </a:lvl4pPr>
            <a:lvl5pPr marL="0" indent="0" algn="ctr">
              <a:spcBef>
                <a:spcPts val="0"/>
              </a:spcBef>
              <a:buClrTx/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–Johnny Appleseed"/>
          <p:cNvSpPr txBox="1"/>
          <p:nvPr>
            <p:ph type="body" sz="quarter" idx="21"/>
          </p:nvPr>
        </p:nvSpPr>
        <p:spPr>
          <a:xfrm>
            <a:off x="1270000" y="6362700"/>
            <a:ext cx="10464800" cy="461366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 algn="ctr">
              <a:spcBef>
                <a:spcPts val="0"/>
              </a:spcBef>
              <a:buClrTx/>
              <a:buSzTx/>
              <a:buNone/>
              <a:defRPr i="1" sz="2400"/>
            </a:lvl1pPr>
          </a:lstStyle>
          <a:p>
            <a:pPr/>
            <a:r>
              <a:t>–Johnny Appleseed</a:t>
            </a:r>
          </a:p>
        </p:txBody>
      </p:sp>
      <p:sp>
        <p:nvSpPr>
          <p:cNvPr id="94" name="“Type a quote here.”"/>
          <p:cNvSpPr txBox="1"/>
          <p:nvPr>
            <p:ph type="body" sz="quarter" idx="22"/>
          </p:nvPr>
        </p:nvSpPr>
        <p:spPr>
          <a:xfrm>
            <a:off x="1270000" y="4308599"/>
            <a:ext cx="10464800" cy="609776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ClrTx/>
              <a:buSzTx/>
              <a:buNone/>
              <a:defRPr sz="340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pPr/>
            <a:r>
              <a:t>“Type a quote here.” </a:t>
            </a:r>
          </a:p>
        </p:txBody>
      </p:sp>
      <p:sp>
        <p:nvSpPr>
          <p:cNvPr id="9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Image"/>
          <p:cNvSpPr/>
          <p:nvPr>
            <p:ph type="pic" idx="21"/>
          </p:nvPr>
        </p:nvSpPr>
        <p:spPr>
          <a:xfrm>
            <a:off x="-929606" y="-12700"/>
            <a:ext cx="16551777" cy="11034518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10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lank - Dark">
    <p:bg>
      <p:bgPr>
        <a:blipFill rotWithShape="1">
          <a:blip r:embed="rId2"/>
          <a:srcRect l="0" t="0" r="0" b="0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Slide Number"/>
          <p:cNvSpPr txBox="1"/>
          <p:nvPr>
            <p:ph type="sldNum" sz="quarter" idx="2"/>
          </p:nvPr>
        </p:nvSpPr>
        <p:spPr>
          <a:xfrm>
            <a:off x="6324600" y="9271000"/>
            <a:ext cx="342900" cy="355600"/>
          </a:xfrm>
          <a:prstGeom prst="rect">
            <a:avLst/>
          </a:prstGeom>
        </p:spPr>
        <p:txBody>
          <a:bodyPr/>
          <a:lstStyle>
            <a:lvl1pPr>
              <a:defRPr sz="1800">
                <a:solidFill>
                  <a:srgbClr val="232323"/>
                </a:solidFill>
                <a:latin typeface="Gill Sans Light"/>
                <a:ea typeface="Gill Sans Light"/>
                <a:cs typeface="Gill Sans Light"/>
                <a:sym typeface="Gill Sans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Image"/>
          <p:cNvSpPr/>
          <p:nvPr>
            <p:ph type="pic" idx="21"/>
          </p:nvPr>
        </p:nvSpPr>
        <p:spPr>
          <a:xfrm>
            <a:off x="-647700" y="508000"/>
            <a:ext cx="12369801" cy="6142538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21" name="Title Text"/>
          <p:cNvSpPr txBox="1"/>
          <p:nvPr>
            <p:ph type="title"/>
          </p:nvPr>
        </p:nvSpPr>
        <p:spPr>
          <a:xfrm>
            <a:off x="1270000" y="6718300"/>
            <a:ext cx="10464800" cy="1422400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22" name="Body Level One…"/>
          <p:cNvSpPr txBox="1"/>
          <p:nvPr>
            <p:ph type="body" sz="quarter" idx="1"/>
          </p:nvPr>
        </p:nvSpPr>
        <p:spPr>
          <a:xfrm>
            <a:off x="1270000" y="81534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ClrTx/>
              <a:buSzTx/>
              <a:buNone/>
              <a:defRPr sz="3700"/>
            </a:lvl1pPr>
            <a:lvl2pPr marL="0" indent="0" algn="ctr">
              <a:spcBef>
                <a:spcPts val="0"/>
              </a:spcBef>
              <a:buClrTx/>
              <a:buSzTx/>
              <a:buNone/>
              <a:defRPr sz="3700"/>
            </a:lvl2pPr>
            <a:lvl3pPr marL="0" indent="0" algn="ctr">
              <a:spcBef>
                <a:spcPts val="0"/>
              </a:spcBef>
              <a:buClrTx/>
              <a:buSzTx/>
              <a:buNone/>
              <a:defRPr sz="3700"/>
            </a:lvl3pPr>
            <a:lvl4pPr marL="0" indent="0" algn="ctr">
              <a:spcBef>
                <a:spcPts val="0"/>
              </a:spcBef>
              <a:buClrTx/>
              <a:buSzTx/>
              <a:buNone/>
              <a:defRPr sz="3700"/>
            </a:lvl4pPr>
            <a:lvl5pPr marL="0" indent="0" algn="ctr">
              <a:spcBef>
                <a:spcPts val="0"/>
              </a:spcBef>
              <a:buClrTx/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- Cen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Text"/>
          <p:cNvSpPr txBox="1"/>
          <p:nvPr>
            <p:ph type="title"/>
          </p:nvPr>
        </p:nvSpPr>
        <p:spPr>
          <a:xfrm>
            <a:off x="1270000" y="3225800"/>
            <a:ext cx="10464800" cy="3302000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3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Image"/>
          <p:cNvSpPr/>
          <p:nvPr>
            <p:ph type="pic" idx="21"/>
          </p:nvPr>
        </p:nvSpPr>
        <p:spPr>
          <a:xfrm>
            <a:off x="2451058" y="-138499"/>
            <a:ext cx="13525502" cy="9017002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39" name="Title Text"/>
          <p:cNvSpPr txBox="1"/>
          <p:nvPr>
            <p:ph type="title"/>
          </p:nvPr>
        </p:nvSpPr>
        <p:spPr>
          <a:xfrm>
            <a:off x="952500" y="635000"/>
            <a:ext cx="5334000" cy="3987800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pPr/>
            <a:r>
              <a:t>Title Text</a:t>
            </a:r>
          </a:p>
        </p:txBody>
      </p:sp>
      <p:sp>
        <p:nvSpPr>
          <p:cNvPr id="40" name="Body Level One…"/>
          <p:cNvSpPr txBox="1"/>
          <p:nvPr>
            <p:ph type="body" sz="quarter" idx="1"/>
          </p:nvPr>
        </p:nvSpPr>
        <p:spPr>
          <a:xfrm>
            <a:off x="952500" y="4724400"/>
            <a:ext cx="5334000" cy="41148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ClrTx/>
              <a:buSzTx/>
              <a:buNone/>
              <a:defRPr sz="3700"/>
            </a:lvl1pPr>
            <a:lvl2pPr marL="0" indent="0" algn="ctr">
              <a:spcBef>
                <a:spcPts val="0"/>
              </a:spcBef>
              <a:buClrTx/>
              <a:buSzTx/>
              <a:buNone/>
              <a:defRPr sz="3700"/>
            </a:lvl2pPr>
            <a:lvl3pPr marL="0" indent="0" algn="ctr">
              <a:spcBef>
                <a:spcPts val="0"/>
              </a:spcBef>
              <a:buClrTx/>
              <a:buSzTx/>
              <a:buNone/>
              <a:defRPr sz="3700"/>
            </a:lvl3pPr>
            <a:lvl4pPr marL="0" indent="0" algn="ctr">
              <a:spcBef>
                <a:spcPts val="0"/>
              </a:spcBef>
              <a:buClrTx/>
              <a:buSzTx/>
              <a:buNone/>
              <a:defRPr sz="3700"/>
            </a:lvl4pPr>
            <a:lvl5pPr marL="0" indent="0" algn="ctr">
              <a:spcBef>
                <a:spcPts val="0"/>
              </a:spcBef>
              <a:buClrTx/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4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57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>
              <a:buClrTx/>
            </a:lvl1pPr>
            <a:lvl2pPr>
              <a:buClrTx/>
            </a:lvl2pPr>
            <a:lvl3pPr>
              <a:buClrTx/>
            </a:lvl3pPr>
            <a:lvl4pPr>
              <a:buClrTx/>
            </a:lvl4pPr>
            <a:lvl5pPr>
              <a:buClrTx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Image"/>
          <p:cNvSpPr/>
          <p:nvPr>
            <p:ph type="pic" idx="21"/>
          </p:nvPr>
        </p:nvSpPr>
        <p:spPr>
          <a:xfrm>
            <a:off x="4473575" y="2032000"/>
            <a:ext cx="10287000" cy="68580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6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67" name="Body Level One…"/>
          <p:cNvSpPr txBox="1"/>
          <p:nvPr>
            <p:ph type="body" sz="half" idx="1"/>
          </p:nvPr>
        </p:nvSpPr>
        <p:spPr>
          <a:xfrm>
            <a:off x="952500" y="2590800"/>
            <a:ext cx="5334000" cy="62865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3200"/>
              </a:spcBef>
              <a:buClrTx/>
              <a:defRPr sz="2800"/>
            </a:lvl1pPr>
            <a:lvl2pPr marL="685800" indent="-342900">
              <a:spcBef>
                <a:spcPts val="3200"/>
              </a:spcBef>
              <a:buClrTx/>
              <a:defRPr sz="2800"/>
            </a:lvl2pPr>
            <a:lvl3pPr marL="1028700" indent="-342900">
              <a:spcBef>
                <a:spcPts val="3200"/>
              </a:spcBef>
              <a:buClrTx/>
              <a:defRPr sz="2800"/>
            </a:lvl3pPr>
            <a:lvl4pPr marL="1371600" indent="-342900">
              <a:spcBef>
                <a:spcPts val="3200"/>
              </a:spcBef>
              <a:buClrTx/>
              <a:defRPr sz="2800"/>
            </a:lvl4pPr>
            <a:lvl5pPr marL="1714500" indent="-342900">
              <a:spcBef>
                <a:spcPts val="3200"/>
              </a:spcBef>
              <a:buClrTx/>
              <a:defRPr sz="28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Body Level One…"/>
          <p:cNvSpPr txBox="1"/>
          <p:nvPr>
            <p:ph type="body" idx="1"/>
          </p:nvPr>
        </p:nvSpPr>
        <p:spPr>
          <a:xfrm>
            <a:off x="952500" y="1270000"/>
            <a:ext cx="11099800" cy="7213600"/>
          </a:xfrm>
          <a:prstGeom prst="rect">
            <a:avLst/>
          </a:prstGeom>
        </p:spPr>
        <p:txBody>
          <a:bodyPr/>
          <a:lstStyle>
            <a:lvl1pPr>
              <a:buClrTx/>
            </a:lvl1pPr>
            <a:lvl2pPr>
              <a:buClrTx/>
            </a:lvl2pPr>
            <a:lvl3pPr>
              <a:buClrTx/>
            </a:lvl3pPr>
            <a:lvl4pPr>
              <a:buClrTx/>
            </a:lvl4pPr>
            <a:lvl5pPr>
              <a:buClrTx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Image"/>
          <p:cNvSpPr/>
          <p:nvPr>
            <p:ph type="pic" sz="quarter" idx="21"/>
          </p:nvPr>
        </p:nvSpPr>
        <p:spPr>
          <a:xfrm>
            <a:off x="6426200" y="4965700"/>
            <a:ext cx="5886450" cy="39243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4" name="Image"/>
          <p:cNvSpPr/>
          <p:nvPr>
            <p:ph type="pic" sz="quarter" idx="22"/>
          </p:nvPr>
        </p:nvSpPr>
        <p:spPr>
          <a:xfrm>
            <a:off x="6737350" y="639233"/>
            <a:ext cx="5880100" cy="3920067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5" name="Image"/>
          <p:cNvSpPr/>
          <p:nvPr>
            <p:ph type="pic" idx="23"/>
          </p:nvPr>
        </p:nvSpPr>
        <p:spPr>
          <a:xfrm>
            <a:off x="-3400425" y="-127000"/>
            <a:ext cx="13525500" cy="90170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Relationship Id="rId14" Type="http://schemas.openxmlformats.org/officeDocument/2006/relationships/slideLayout" Target="../slideLayouts/slideLayout13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/>
          <p:nvPr>
            <p:ph type="title"/>
          </p:nvPr>
        </p:nvSpPr>
        <p:spPr>
          <a:xfrm>
            <a:off x="952500" y="254000"/>
            <a:ext cx="11099800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3" name="Body Level One…"/>
          <p:cNvSpPr txBox="1"/>
          <p:nvPr>
            <p:ph type="body" idx="1"/>
          </p:nvPr>
        </p:nvSpPr>
        <p:spPr>
          <a:xfrm>
            <a:off x="952500" y="2590800"/>
            <a:ext cx="11099800" cy="6286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6328884" y="9296400"/>
            <a:ext cx="340259" cy="324306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b="0" sz="160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</p:sldLayoutIdLst>
  <p:transition xmlns:p14="http://schemas.microsoft.com/office/powerpoint/2010/main" spd="med" advClick="1"/>
  <p:txStyles>
    <p:title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FFFFFF"/>
          </a:solidFill>
          <a:uFillTx/>
          <a:latin typeface="+mn-lt"/>
          <a:ea typeface="+mn-ea"/>
          <a:cs typeface="+mn-cs"/>
          <a:sym typeface="Helvetica Neue Medium"/>
        </a:defRPr>
      </a:lvl1pPr>
      <a:lvl2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FFFFFF"/>
          </a:solidFill>
          <a:uFillTx/>
          <a:latin typeface="+mn-lt"/>
          <a:ea typeface="+mn-ea"/>
          <a:cs typeface="+mn-cs"/>
          <a:sym typeface="Helvetica Neue Medium"/>
        </a:defRPr>
      </a:lvl2pPr>
      <a:lvl3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FFFFFF"/>
          </a:solidFill>
          <a:uFillTx/>
          <a:latin typeface="+mn-lt"/>
          <a:ea typeface="+mn-ea"/>
          <a:cs typeface="+mn-cs"/>
          <a:sym typeface="Helvetica Neue Medium"/>
        </a:defRPr>
      </a:lvl3pPr>
      <a:lvl4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FFFFFF"/>
          </a:solidFill>
          <a:uFillTx/>
          <a:latin typeface="+mn-lt"/>
          <a:ea typeface="+mn-ea"/>
          <a:cs typeface="+mn-cs"/>
          <a:sym typeface="Helvetica Neue Medium"/>
        </a:defRPr>
      </a:lvl4pPr>
      <a:lvl5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FFFFFF"/>
          </a:solidFill>
          <a:uFillTx/>
          <a:latin typeface="+mn-lt"/>
          <a:ea typeface="+mn-ea"/>
          <a:cs typeface="+mn-cs"/>
          <a:sym typeface="Helvetica Neue Medium"/>
        </a:defRPr>
      </a:lvl5pPr>
      <a:lvl6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FFFFFF"/>
          </a:solidFill>
          <a:uFillTx/>
          <a:latin typeface="+mn-lt"/>
          <a:ea typeface="+mn-ea"/>
          <a:cs typeface="+mn-cs"/>
          <a:sym typeface="Helvetica Neue Medium"/>
        </a:defRPr>
      </a:lvl6pPr>
      <a:lvl7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FFFFFF"/>
          </a:solidFill>
          <a:uFillTx/>
          <a:latin typeface="+mn-lt"/>
          <a:ea typeface="+mn-ea"/>
          <a:cs typeface="+mn-cs"/>
          <a:sym typeface="Helvetica Neue Medium"/>
        </a:defRPr>
      </a:lvl7pPr>
      <a:lvl8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FFFFFF"/>
          </a:solidFill>
          <a:uFillTx/>
          <a:latin typeface="+mn-lt"/>
          <a:ea typeface="+mn-ea"/>
          <a:cs typeface="+mn-cs"/>
          <a:sym typeface="Helvetica Neue Medium"/>
        </a:defRPr>
      </a:lvl8pPr>
      <a:lvl9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FFFFFF"/>
          </a:solidFill>
          <a:uFillTx/>
          <a:latin typeface="+mn-lt"/>
          <a:ea typeface="+mn-ea"/>
          <a:cs typeface="+mn-cs"/>
          <a:sym typeface="Helvetica Neue Medium"/>
        </a:defRPr>
      </a:lvl9pPr>
    </p:titleStyle>
    <p:bodyStyle>
      <a:lvl1pPr marL="444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>
          <a:srgbClr val="FFFFFF"/>
        </a:buClr>
        <a:buSzPct val="145000"/>
        <a:buFontTx/>
        <a:buChar char="•"/>
        <a:tabLst/>
        <a:defRPr b="0" baseline="0" cap="none" i="0" spc="0" strike="noStrike" sz="3200" u="none">
          <a:solidFill>
            <a:srgbClr val="FFFFFF"/>
          </a:solidFill>
          <a:uFillTx/>
          <a:latin typeface="Helvetica Neue"/>
          <a:ea typeface="Helvetica Neue"/>
          <a:cs typeface="Helvetica Neue"/>
          <a:sym typeface="Helvetica Neue"/>
        </a:defRPr>
      </a:lvl1pPr>
      <a:lvl2pPr marL="889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>
          <a:srgbClr val="FFFFFF"/>
        </a:buClr>
        <a:buSzPct val="145000"/>
        <a:buFontTx/>
        <a:buChar char="•"/>
        <a:tabLst/>
        <a:defRPr b="0" baseline="0" cap="none" i="0" spc="0" strike="noStrike" sz="3200" u="none">
          <a:solidFill>
            <a:srgbClr val="FFFFFF"/>
          </a:solidFill>
          <a:uFillTx/>
          <a:latin typeface="Helvetica Neue"/>
          <a:ea typeface="Helvetica Neue"/>
          <a:cs typeface="Helvetica Neue"/>
          <a:sym typeface="Helvetica Neue"/>
        </a:defRPr>
      </a:lvl2pPr>
      <a:lvl3pPr marL="1333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>
          <a:srgbClr val="FFFFFF"/>
        </a:buClr>
        <a:buSzPct val="145000"/>
        <a:buFontTx/>
        <a:buChar char="•"/>
        <a:tabLst/>
        <a:defRPr b="0" baseline="0" cap="none" i="0" spc="0" strike="noStrike" sz="3200" u="none">
          <a:solidFill>
            <a:srgbClr val="FFFFFF"/>
          </a:solidFill>
          <a:uFillTx/>
          <a:latin typeface="Helvetica Neue"/>
          <a:ea typeface="Helvetica Neue"/>
          <a:cs typeface="Helvetica Neue"/>
          <a:sym typeface="Helvetica Neue"/>
        </a:defRPr>
      </a:lvl3pPr>
      <a:lvl4pPr marL="1778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>
          <a:srgbClr val="FFFFFF"/>
        </a:buClr>
        <a:buSzPct val="145000"/>
        <a:buFontTx/>
        <a:buChar char="•"/>
        <a:tabLst/>
        <a:defRPr b="0" baseline="0" cap="none" i="0" spc="0" strike="noStrike" sz="3200" u="none">
          <a:solidFill>
            <a:srgbClr val="FFFFFF"/>
          </a:solidFill>
          <a:uFillTx/>
          <a:latin typeface="Helvetica Neue"/>
          <a:ea typeface="Helvetica Neue"/>
          <a:cs typeface="Helvetica Neue"/>
          <a:sym typeface="Helvetica Neue"/>
        </a:defRPr>
      </a:lvl4pPr>
      <a:lvl5pPr marL="2222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>
          <a:srgbClr val="FFFFFF"/>
        </a:buClr>
        <a:buSzPct val="145000"/>
        <a:buFontTx/>
        <a:buChar char="•"/>
        <a:tabLst/>
        <a:defRPr b="0" baseline="0" cap="none" i="0" spc="0" strike="noStrike" sz="3200" u="none">
          <a:solidFill>
            <a:srgbClr val="FFFFFF"/>
          </a:solidFill>
          <a:uFillTx/>
          <a:latin typeface="Helvetica Neue"/>
          <a:ea typeface="Helvetica Neue"/>
          <a:cs typeface="Helvetica Neue"/>
          <a:sym typeface="Helvetica Neue"/>
        </a:defRPr>
      </a:lvl5pPr>
      <a:lvl6pPr marL="2667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>
          <a:srgbClr val="FFFFFF"/>
        </a:buClr>
        <a:buSzPct val="145000"/>
        <a:buFontTx/>
        <a:buChar char="•"/>
        <a:tabLst/>
        <a:defRPr b="0" baseline="0" cap="none" i="0" spc="0" strike="noStrike" sz="3200" u="none">
          <a:solidFill>
            <a:srgbClr val="FFFFFF"/>
          </a:solidFill>
          <a:uFillTx/>
          <a:latin typeface="Helvetica Neue"/>
          <a:ea typeface="Helvetica Neue"/>
          <a:cs typeface="Helvetica Neue"/>
          <a:sym typeface="Helvetica Neue"/>
        </a:defRPr>
      </a:lvl6pPr>
      <a:lvl7pPr marL="3111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>
          <a:srgbClr val="FFFFFF"/>
        </a:buClr>
        <a:buSzPct val="145000"/>
        <a:buFontTx/>
        <a:buChar char="•"/>
        <a:tabLst/>
        <a:defRPr b="0" baseline="0" cap="none" i="0" spc="0" strike="noStrike" sz="3200" u="none">
          <a:solidFill>
            <a:srgbClr val="FFFFFF"/>
          </a:solidFill>
          <a:uFillTx/>
          <a:latin typeface="Helvetica Neue"/>
          <a:ea typeface="Helvetica Neue"/>
          <a:cs typeface="Helvetica Neue"/>
          <a:sym typeface="Helvetica Neue"/>
        </a:defRPr>
      </a:lvl7pPr>
      <a:lvl8pPr marL="3556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>
          <a:srgbClr val="FFFFFF"/>
        </a:buClr>
        <a:buSzPct val="145000"/>
        <a:buFontTx/>
        <a:buChar char="•"/>
        <a:tabLst/>
        <a:defRPr b="0" baseline="0" cap="none" i="0" spc="0" strike="noStrike" sz="3200" u="none">
          <a:solidFill>
            <a:srgbClr val="FFFFFF"/>
          </a:solidFill>
          <a:uFillTx/>
          <a:latin typeface="Helvetica Neue"/>
          <a:ea typeface="Helvetica Neue"/>
          <a:cs typeface="Helvetica Neue"/>
          <a:sym typeface="Helvetica Neue"/>
        </a:defRPr>
      </a:lvl8pPr>
      <a:lvl9pPr marL="4000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>
          <a:srgbClr val="FFFFFF"/>
        </a:buClr>
        <a:buSzPct val="145000"/>
        <a:buFontTx/>
        <a:buChar char="•"/>
        <a:tabLst/>
        <a:defRPr b="0" baseline="0" cap="none" i="0" spc="0" strike="noStrike" sz="3200" u="none">
          <a:solidFill>
            <a:srgbClr val="FFFFFF"/>
          </a:solidFill>
          <a:uFillTx/>
          <a:latin typeface="Helvetica Neue"/>
          <a:ea typeface="Helvetica Neue"/>
          <a:cs typeface="Helvetica Neue"/>
          <a:sym typeface="Helvetica Neue"/>
        </a:defRPr>
      </a:lvl9pPr>
    </p:bodyStyle>
    <p:otherStyle>
      <a:lvl1pPr marL="0" marR="0" indent="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1pPr>
      <a:lvl2pPr marL="0" marR="0" indent="228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2pPr>
      <a:lvl3pPr marL="0" marR="0" indent="457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3pPr>
      <a:lvl4pPr marL="0" marR="0" indent="685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4pPr>
      <a:lvl5pPr marL="0" marR="0" indent="9144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5pPr>
      <a:lvl6pPr marL="0" marR="0" indent="11430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6pPr>
      <a:lvl7pPr marL="0" marR="0" indent="1371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7pPr>
      <a:lvl8pPr marL="0" marR="0" indent="1600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8pPr>
      <a:lvl9pPr marL="0" marR="0" indent="1828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gif"/><Relationship Id="rId4" Type="http://schemas.openxmlformats.org/officeDocument/2006/relationships/image" Target="../media/image1.png"/></Relationships>
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1.gif"/></Relationships>
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1.gif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gif"/><Relationship Id="rId4" Type="http://schemas.openxmlformats.org/officeDocument/2006/relationships/image" Target="../media/image2.jpeg"/><Relationship Id="rId5" Type="http://schemas.openxmlformats.org/officeDocument/2006/relationships/image" Target="../media/image3.jpeg"/><Relationship Id="rId6" Type="http://schemas.openxmlformats.org/officeDocument/2006/relationships/image" Target="../media/image4.jpeg"/><Relationship Id="rId7" Type="http://schemas.openxmlformats.org/officeDocument/2006/relationships/image" Target="../media/image5.jpeg"/><Relationship Id="rId8" Type="http://schemas.openxmlformats.org/officeDocument/2006/relationships/image" Target="../media/image6.jpeg"/><Relationship Id="rId9" Type="http://schemas.openxmlformats.org/officeDocument/2006/relationships/image" Target="../media/image7.jpeg"/><Relationship Id="rId10" Type="http://schemas.openxmlformats.org/officeDocument/2006/relationships/image" Target="../media/image8.jpeg"/><Relationship Id="rId11" Type="http://schemas.openxmlformats.org/officeDocument/2006/relationships/image" Target="../media/image9.jpeg"/><Relationship Id="rId12" Type="http://schemas.openxmlformats.org/officeDocument/2006/relationships/image" Target="../media/image10.jpeg"/><Relationship Id="rId13" Type="http://schemas.openxmlformats.org/officeDocument/2006/relationships/image" Target="../media/image11.jpeg"/><Relationship Id="rId14" Type="http://schemas.openxmlformats.org/officeDocument/2006/relationships/image" Target="../media/image12.jpeg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gif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gif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.gif"/><Relationship Id="rId4" Type="http://schemas.openxmlformats.org/officeDocument/2006/relationships/image" Target="../media/image2.png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.gif"/><Relationship Id="rId4" Type="http://schemas.openxmlformats.org/officeDocument/2006/relationships/image" Target="../media/image3.png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1.gif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1.gif"/><Relationship Id="rId4" Type="http://schemas.openxmlformats.org/officeDocument/2006/relationships/audio" Target="../media/media1.mov"/><Relationship Id="rId5" Type="http://schemas.microsoft.com/office/2007/relationships/media" Target="../media/media1.mov"/><Relationship Id="rId6" Type="http://schemas.openxmlformats.org/officeDocument/2006/relationships/image" Target="../media/image1.tif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1.gif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Slide Number"/>
          <p:cNvSpPr txBox="1"/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127" name="Credit Cards"/>
          <p:cNvSpPr txBox="1"/>
          <p:nvPr>
            <p:ph type="title" idx="4294967295"/>
          </p:nvPr>
        </p:nvSpPr>
        <p:spPr>
          <a:xfrm>
            <a:off x="346273" y="400050"/>
            <a:ext cx="12293601" cy="1371600"/>
          </a:xfrm>
          <a:prstGeom prst="rect">
            <a:avLst/>
          </a:prstGeom>
        </p:spPr>
        <p:txBody>
          <a:bodyPr anchor="b">
            <a:noAutofit/>
          </a:bodyPr>
          <a:lstStyle/>
          <a:p>
            <a:pPr>
              <a:defRPr cap="all" sz="7200">
                <a:solidFill>
                  <a:srgbClr val="FF4013"/>
                </a:solidFill>
                <a:effectLst>
                  <a:outerShdw sx="100000" sy="100000" kx="0" ky="0" algn="b" rotWithShape="0" blurRad="127000" dist="76200" dir="2700000">
                    <a:srgbClr val="000000">
                      <a:alpha val="75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r>
              <a:t>C</a:t>
            </a:r>
            <a:r>
              <a:rPr cap="none"/>
              <a:t>redit Cards</a:t>
            </a:r>
          </a:p>
        </p:txBody>
      </p:sp>
      <p:pic>
        <p:nvPicPr>
          <p:cNvPr id="128" name="GIFTransp_logoColorSmall.gif" descr="GIFTransp_logoColorSmall.gi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-419100" y="127000"/>
            <a:ext cx="3175000" cy="1917700"/>
          </a:xfrm>
          <a:prstGeom prst="rect">
            <a:avLst/>
          </a:prstGeom>
          <a:ln w="12700">
            <a:miter lim="400000"/>
          </a:ln>
        </p:spPr>
      </p:pic>
      <p:sp>
        <p:nvSpPr>
          <p:cNvPr id="129" name="You want 21% tax-free? Pay off your credit cards..............…"/>
          <p:cNvSpPr txBox="1"/>
          <p:nvPr/>
        </p:nvSpPr>
        <p:spPr>
          <a:xfrm>
            <a:off x="6350" y="3670300"/>
            <a:ext cx="12992100" cy="2844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>
              <a:defRPr b="0" i="1" sz="6400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defRPr>
            </a:pPr>
            <a:r>
              <a:t>You want 21% tax-free? Pay off your credit cards..............</a:t>
            </a:r>
          </a:p>
          <a:p>
            <a:pPr algn="r">
              <a:defRPr b="0" i="1" sz="6400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defRPr>
            </a:pPr>
            <a:r>
              <a:t>Andrew Tobias</a:t>
            </a:r>
          </a:p>
        </p:txBody>
      </p:sp>
      <p:pic>
        <p:nvPicPr>
          <p:cNvPr id="130" name="Credit-Cards.jpg" descr="Credit-Cards.jpg"/>
          <p:cNvPicPr>
            <a:picLocks noChangeAspect="0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544970" y="6667500"/>
            <a:ext cx="3353930" cy="2286000"/>
          </a:xfrm>
          <a:prstGeom prst="rect">
            <a:avLst/>
          </a:prstGeom>
          <a:effectLst>
            <a:outerShdw sx="100000" sy="100000" kx="0" ky="0" algn="b" rotWithShape="0" blurRad="127000" dist="76200" dir="2700000">
              <a:srgbClr val="000000">
                <a:alpha val="75000"/>
              </a:srgbClr>
            </a:outerShdw>
          </a:effectLst>
        </p:spPr>
      </p:pic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Slide Number"/>
          <p:cNvSpPr txBox="1"/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218" name="d.d.  v  s.o."/>
          <p:cNvSpPr txBox="1"/>
          <p:nvPr>
            <p:ph type="title" idx="4294967295"/>
          </p:nvPr>
        </p:nvSpPr>
        <p:spPr>
          <a:xfrm>
            <a:off x="355600" y="546100"/>
            <a:ext cx="12293600" cy="1371600"/>
          </a:xfrm>
          <a:prstGeom prst="rect">
            <a:avLst/>
          </a:prstGeom>
          <a:effectLst>
            <a:outerShdw sx="100000" sy="100000" kx="0" ky="0" algn="b" rotWithShape="0" blurRad="127000" dist="76200" dir="2700000">
              <a:srgbClr val="000000">
                <a:alpha val="75000"/>
              </a:srgbClr>
            </a:outerShdw>
          </a:effectLst>
        </p:spPr>
        <p:txBody>
          <a:bodyPr anchor="b">
            <a:noAutofit/>
          </a:bodyPr>
          <a:lstStyle>
            <a:lvl1pPr>
              <a:defRPr cap="all" sz="7200">
                <a:solidFill>
                  <a:srgbClr val="FF4013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d.d.  v  s.o.</a:t>
            </a:r>
          </a:p>
        </p:txBody>
      </p:sp>
      <p:pic>
        <p:nvPicPr>
          <p:cNvPr id="219" name="GIFTransp_logoColorSmall.gif" descr="GIFTransp_logoColorSmall.gi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-419100" y="127000"/>
            <a:ext cx="3175000" cy="1917700"/>
          </a:xfrm>
          <a:prstGeom prst="rect">
            <a:avLst/>
          </a:prstGeom>
          <a:ln w="12700">
            <a:miter lim="400000"/>
          </a:ln>
        </p:spPr>
      </p:pic>
      <p:sp>
        <p:nvSpPr>
          <p:cNvPr id="220" name="What happens if the Standing Order is for fixed payment of £20 per month?"/>
          <p:cNvSpPr txBox="1"/>
          <p:nvPr/>
        </p:nvSpPr>
        <p:spPr>
          <a:xfrm>
            <a:off x="723900" y="2241550"/>
            <a:ext cx="11544300" cy="1320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algn="l">
              <a:defRPr b="0" i="1" sz="4200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What happens if the Standing Order is for fixed payment of £20 per month?</a:t>
            </a:r>
          </a:p>
        </p:txBody>
      </p:sp>
      <p:sp>
        <p:nvSpPr>
          <p:cNvPr id="221" name="2 years 8 months.…"/>
          <p:cNvSpPr txBox="1"/>
          <p:nvPr/>
        </p:nvSpPr>
        <p:spPr>
          <a:xfrm>
            <a:off x="723900" y="4019550"/>
            <a:ext cx="11544300" cy="13462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algn="l">
              <a:defRPr b="0" sz="4200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defRPr>
            </a:pPr>
            <a:r>
              <a:t>2 years 8 months.</a:t>
            </a:r>
          </a:p>
          <a:p>
            <a:pPr algn="l">
              <a:defRPr b="0" sz="4200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defRPr>
            </a:pPr>
            <a:r>
              <a:t>Interest costs - </a:t>
            </a:r>
            <a:r>
              <a:rPr>
                <a:solidFill>
                  <a:srgbClr val="E32400"/>
                </a:solidFill>
              </a:rPr>
              <a:t>£135</a:t>
            </a:r>
            <a:r>
              <a:t>.</a:t>
            </a:r>
          </a:p>
        </p:txBody>
      </p:sp>
      <p:sp>
        <p:nvSpPr>
          <p:cNvPr id="222" name="1 years 8 months.…"/>
          <p:cNvSpPr txBox="1"/>
          <p:nvPr/>
        </p:nvSpPr>
        <p:spPr>
          <a:xfrm>
            <a:off x="723900" y="7346950"/>
            <a:ext cx="11544300" cy="13462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algn="l">
              <a:defRPr b="0" sz="4200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defRPr>
            </a:pPr>
            <a:r>
              <a:t>1 years 8 months.</a:t>
            </a:r>
          </a:p>
          <a:p>
            <a:pPr algn="l">
              <a:defRPr b="0" sz="4200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defRPr>
            </a:pPr>
            <a:r>
              <a:t>Interest costs - </a:t>
            </a:r>
            <a:r>
              <a:rPr>
                <a:solidFill>
                  <a:srgbClr val="E32400"/>
                </a:solidFill>
              </a:rPr>
              <a:t>£82</a:t>
            </a:r>
            <a:r>
              <a:t>.</a:t>
            </a:r>
          </a:p>
        </p:txBody>
      </p:sp>
      <p:sp>
        <p:nvSpPr>
          <p:cNvPr id="223" name="What happens if the Standing Order is for fixed payment of £30 per month?"/>
          <p:cNvSpPr txBox="1"/>
          <p:nvPr/>
        </p:nvSpPr>
        <p:spPr>
          <a:xfrm>
            <a:off x="723900" y="5702300"/>
            <a:ext cx="11544300" cy="1320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algn="l">
              <a:defRPr b="0" i="1" sz="4200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What happens if the Standing Order is for fixed payment of £30 per month?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advClick="1" p14:dur="1000">
        <p:dissolve/>
      </p:transition>
    </mc:Choice>
    <mc:Fallback>
      <p:transition spd="med">
        <p:fade/>
      </p:transition>
    </mc:Fallback>
  </mc:AlternateContent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id="7" dur="1000"/>
                                        <p:tgtEl>
                                          <p:spTgt spid="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Class="entr" nodeType="clickEffect" presetSubtype="8" presetID="22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id="12" dur="1000"/>
                                        <p:tgtEl>
                                          <p:spTgt spid="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ntr" nodeType="clickEffect" presetSubtype="8" presetID="22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id="17" dur="1000"/>
                                        <p:tgtEl>
                                          <p:spTgt spid="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23" grpId="2"/>
      <p:bldP build="whole" bldLvl="1" animBg="1" rev="0" advAuto="0" spid="222" grpId="3"/>
      <p:bldP build="whole" bldLvl="1" animBg="1" rev="0" advAuto="0" spid="221" grpId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7" name="GIFTransp_logoColorSmall.gif" descr="GIFTransp_logoColorSmall.gi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-419100" y="127000"/>
            <a:ext cx="3175000" cy="1917700"/>
          </a:xfrm>
          <a:prstGeom prst="rect">
            <a:avLst/>
          </a:prstGeom>
          <a:ln w="12700">
            <a:miter lim="400000"/>
          </a:ln>
        </p:spPr>
      </p:pic>
      <p:sp>
        <p:nvSpPr>
          <p:cNvPr id="228" name="A well run account will increase your credit rating quicker than anything else......."/>
          <p:cNvSpPr txBox="1"/>
          <p:nvPr/>
        </p:nvSpPr>
        <p:spPr>
          <a:xfrm>
            <a:off x="-2977" y="3232150"/>
            <a:ext cx="12992101" cy="32639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b="0" sz="7200">
                <a:solidFill>
                  <a:srgbClr val="FF4013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A well run account will increase your credit rating quicker than anything else.......</a:t>
            </a:r>
          </a:p>
        </p:txBody>
      </p:sp>
      <p:sp>
        <p:nvSpPr>
          <p:cNvPr id="229" name="Slide Number"/>
          <p:cNvSpPr txBox="1"/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advClick="1" p14:dur="1000">
        <p:dissolve/>
      </p:transition>
    </mc:Choice>
    <mc:Fallback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Slide Number"/>
          <p:cNvSpPr txBox="1"/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pic>
        <p:nvPicPr>
          <p:cNvPr id="135" name="GIFTransp_logoColorSmall.gif" descr="GIFTransp_logoColorSmall.gi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-419100" y="127000"/>
            <a:ext cx="3175000" cy="19177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36" name="download.jpg" descr="download.jpg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 rot="20820000">
            <a:off x="1220886" y="1928911"/>
            <a:ext cx="3606801" cy="2260601"/>
          </a:xfrm>
          <a:prstGeom prst="rect">
            <a:avLst/>
          </a:prstGeom>
          <a:ln w="12700">
            <a:miter lim="400000"/>
          </a:ln>
        </p:spPr>
      </p:pic>
      <p:pic>
        <p:nvPicPr>
          <p:cNvPr id="137" name="download.jpg" descr="download.jpg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8379966" y="3911600"/>
            <a:ext cx="3048001" cy="19304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38" name="download.jpg" descr="download.jpg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 rot="1560000">
            <a:off x="8273355" y="5847655"/>
            <a:ext cx="3556001" cy="2286001"/>
          </a:xfrm>
          <a:prstGeom prst="rect">
            <a:avLst/>
          </a:prstGeom>
          <a:ln w="12700">
            <a:miter lim="400000"/>
          </a:ln>
        </p:spPr>
      </p:pic>
      <p:pic>
        <p:nvPicPr>
          <p:cNvPr id="139" name="download.jpg" descr="download.jpg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4678114" y="1495948"/>
            <a:ext cx="3581401" cy="2273301"/>
          </a:xfrm>
          <a:prstGeom prst="rect">
            <a:avLst/>
          </a:prstGeom>
          <a:ln w="12700">
            <a:miter lim="400000"/>
          </a:ln>
        </p:spPr>
      </p:pic>
      <p:pic>
        <p:nvPicPr>
          <p:cNvPr id="140" name="download.jpg" descr="download.jpg"/>
          <p:cNvPicPr>
            <a:picLocks noChangeAspect="1"/>
          </p:cNvPicPr>
          <p:nvPr/>
        </p:nvPicPr>
        <p:blipFill>
          <a:blip r:embed="rId8">
            <a:extLst/>
          </a:blip>
          <a:stretch>
            <a:fillRect/>
          </a:stretch>
        </p:blipFill>
        <p:spPr>
          <a:xfrm>
            <a:off x="8406705" y="1305867"/>
            <a:ext cx="3289301" cy="2463801"/>
          </a:xfrm>
          <a:prstGeom prst="rect">
            <a:avLst/>
          </a:prstGeom>
          <a:ln w="12700">
            <a:miter lim="400000"/>
          </a:ln>
        </p:spPr>
      </p:pic>
      <p:pic>
        <p:nvPicPr>
          <p:cNvPr id="141" name="images.jpg" descr="images.jpg"/>
          <p:cNvPicPr>
            <a:picLocks noChangeAspect="1"/>
          </p:cNvPicPr>
          <p:nvPr/>
        </p:nvPicPr>
        <p:blipFill>
          <a:blip r:embed="rId9">
            <a:extLst/>
          </a:blip>
          <a:stretch>
            <a:fillRect/>
          </a:stretch>
        </p:blipFill>
        <p:spPr>
          <a:xfrm rot="20700000">
            <a:off x="4877841" y="3282007"/>
            <a:ext cx="3556001" cy="2286001"/>
          </a:xfrm>
          <a:prstGeom prst="rect">
            <a:avLst/>
          </a:prstGeom>
          <a:ln w="12700">
            <a:miter lim="400000"/>
          </a:ln>
        </p:spPr>
      </p:pic>
      <p:pic>
        <p:nvPicPr>
          <p:cNvPr id="142" name="images.jpg" descr="images.jpg"/>
          <p:cNvPicPr>
            <a:picLocks noChangeAspect="1"/>
          </p:cNvPicPr>
          <p:nvPr/>
        </p:nvPicPr>
        <p:blipFill>
          <a:blip r:embed="rId10">
            <a:extLst/>
          </a:blip>
          <a:stretch>
            <a:fillRect/>
          </a:stretch>
        </p:blipFill>
        <p:spPr>
          <a:xfrm>
            <a:off x="1511051" y="3955256"/>
            <a:ext cx="3759201" cy="2159001"/>
          </a:xfrm>
          <a:prstGeom prst="rect">
            <a:avLst/>
          </a:prstGeom>
          <a:ln w="12700">
            <a:miter lim="400000"/>
          </a:ln>
        </p:spPr>
      </p:pic>
      <p:pic>
        <p:nvPicPr>
          <p:cNvPr id="143" name="images.jpg" descr="images.jpg"/>
          <p:cNvPicPr>
            <a:picLocks noChangeAspect="1"/>
          </p:cNvPicPr>
          <p:nvPr/>
        </p:nvPicPr>
        <p:blipFill>
          <a:blip r:embed="rId11">
            <a:extLst/>
          </a:blip>
          <a:stretch>
            <a:fillRect/>
          </a:stretch>
        </p:blipFill>
        <p:spPr>
          <a:xfrm rot="120000">
            <a:off x="5125491" y="5447605"/>
            <a:ext cx="3060701" cy="2654301"/>
          </a:xfrm>
          <a:prstGeom prst="rect">
            <a:avLst/>
          </a:prstGeom>
          <a:ln w="12700">
            <a:miter lim="400000"/>
          </a:ln>
        </p:spPr>
      </p:pic>
      <p:pic>
        <p:nvPicPr>
          <p:cNvPr id="144" name="images.jpg" descr="images.jpg"/>
          <p:cNvPicPr>
            <a:picLocks noChangeAspect="1"/>
          </p:cNvPicPr>
          <p:nvPr/>
        </p:nvPicPr>
        <p:blipFill>
          <a:blip r:embed="rId12">
            <a:extLst/>
          </a:blip>
          <a:stretch>
            <a:fillRect/>
          </a:stretch>
        </p:blipFill>
        <p:spPr>
          <a:xfrm rot="600000">
            <a:off x="1460251" y="5967511"/>
            <a:ext cx="3556001" cy="2286001"/>
          </a:xfrm>
          <a:prstGeom prst="rect">
            <a:avLst/>
          </a:prstGeom>
          <a:ln w="12700">
            <a:miter lim="400000"/>
          </a:ln>
        </p:spPr>
      </p:pic>
      <p:pic>
        <p:nvPicPr>
          <p:cNvPr id="145" name="images.jpg" descr="images.jpg"/>
          <p:cNvPicPr>
            <a:picLocks noChangeAspect="1"/>
          </p:cNvPicPr>
          <p:nvPr/>
        </p:nvPicPr>
        <p:blipFill>
          <a:blip r:embed="rId13">
            <a:extLst/>
          </a:blip>
          <a:stretch>
            <a:fillRect/>
          </a:stretch>
        </p:blipFill>
        <p:spPr>
          <a:xfrm rot="21300000">
            <a:off x="2026691" y="7371655"/>
            <a:ext cx="3543301" cy="2286001"/>
          </a:xfrm>
          <a:prstGeom prst="rect">
            <a:avLst/>
          </a:prstGeom>
          <a:ln w="12700">
            <a:miter lim="400000"/>
          </a:ln>
        </p:spPr>
      </p:pic>
      <p:pic>
        <p:nvPicPr>
          <p:cNvPr id="146" name="download.jpg" descr="download.jpg"/>
          <p:cNvPicPr>
            <a:picLocks noChangeAspect="1"/>
          </p:cNvPicPr>
          <p:nvPr/>
        </p:nvPicPr>
        <p:blipFill>
          <a:blip r:embed="rId14">
            <a:extLst/>
          </a:blip>
          <a:stretch>
            <a:fillRect/>
          </a:stretch>
        </p:blipFill>
        <p:spPr>
          <a:xfrm>
            <a:off x="6818064" y="7384355"/>
            <a:ext cx="3594101" cy="226060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advClick="1" p14:dur="1000">
        <p:dissolve/>
      </p:transition>
    </mc:Choice>
    <mc:Fallback>
      <p:transition spd="med">
        <p:fade/>
      </p:transition>
    </mc:Fallback>
  </mc:AlternateContent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  <p:cond evt="onBegin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afterEffect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Class="entr" nodeType="afterEffect" presetSubtype="8" presetID="2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Class="entr" nodeType="afterEffect" presetSubtype="8" presetID="2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Class="entr" nodeType="afterEffect" presetSubtype="8" presetID="2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1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000"/>
                            </p:stCondLst>
                            <p:childTnLst>
                              <p:par>
                                <p:cTn id="25" presetClass="entr" nodeType="afterEffect" presetSubtype="8" presetID="2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0"/>
                            </p:stCondLst>
                            <p:childTnLst>
                              <p:par>
                                <p:cTn id="30" presetClass="entr" nodeType="afterEffect" presetSubtype="8" presetID="2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1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6000"/>
                            </p:stCondLst>
                            <p:childTnLst>
                              <p:par>
                                <p:cTn id="35" presetClass="entr" nodeType="afterEffect" presetSubtype="8" presetID="2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6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7000"/>
                            </p:stCondLst>
                            <p:childTnLst>
                              <p:par>
                                <p:cTn id="40" presetClass="entr" nodeType="afterEffect" presetSubtype="8" presetID="2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1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8000"/>
                            </p:stCondLst>
                            <p:childTnLst>
                              <p:par>
                                <p:cTn id="45" presetClass="entr" nodeType="afterEffect" presetSubtype="8" presetID="2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9000"/>
                            </p:stCondLst>
                            <p:childTnLst>
                              <p:par>
                                <p:cTn id="50" presetClass="entr" nodeType="afterEffect" presetSubtype="8" presetID="2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1" fill="hold"/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0000"/>
                            </p:stCondLst>
                            <p:childTnLst>
                              <p:par>
                                <p:cTn id="55" presetClass="entr" nodeType="afterEffect" presetSubtype="8" presetID="2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6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41" grpId="3"/>
      <p:bldP build="whole" bldLvl="1" animBg="1" rev="0" advAuto="0" spid="136" grpId="1"/>
      <p:bldP build="whole" bldLvl="1" animBg="1" rev="0" advAuto="0" spid="146" grpId="10"/>
      <p:bldP build="whole" bldLvl="1" animBg="1" rev="0" advAuto="0" spid="142" grpId="11"/>
      <p:bldP build="whole" bldLvl="1" animBg="1" rev="0" advAuto="0" spid="143" grpId="8"/>
      <p:bldP build="whole" bldLvl="1" animBg="1" rev="0" advAuto="0" spid="137" grpId="7"/>
      <p:bldP build="whole" bldLvl="1" animBg="1" rev="0" advAuto="0" spid="139" grpId="4"/>
      <p:bldP build="whole" bldLvl="1" animBg="1" rev="0" advAuto="0" spid="145" grpId="5"/>
      <p:bldP build="whole" bldLvl="1" animBg="1" rev="0" advAuto="0" spid="144" grpId="6"/>
      <p:bldP build="whole" bldLvl="1" animBg="1" rev="0" advAuto="0" spid="138" grpId="2"/>
      <p:bldP build="whole" bldLvl="1" animBg="1" rev="0" advAuto="0" spid="140" grpId="9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Slide Number"/>
          <p:cNvSpPr txBox="1"/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pic>
        <p:nvPicPr>
          <p:cNvPr id="151" name="GIFTransp_logoColorSmall.gif" descr="GIFTransp_logoColorSmall.gi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-419100" y="127000"/>
            <a:ext cx="3175000" cy="1917700"/>
          </a:xfrm>
          <a:prstGeom prst="rect">
            <a:avLst/>
          </a:prstGeom>
          <a:ln w="12700">
            <a:miter lim="400000"/>
          </a:ln>
        </p:spPr>
      </p:pic>
      <p:sp>
        <p:nvSpPr>
          <p:cNvPr id="152" name="Student credit card is linked to student account."/>
          <p:cNvSpPr txBox="1"/>
          <p:nvPr/>
        </p:nvSpPr>
        <p:spPr>
          <a:xfrm>
            <a:off x="787400" y="2882899"/>
            <a:ext cx="11544300" cy="723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b="0" sz="4200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Student credit card is linked to student account.</a:t>
            </a:r>
          </a:p>
        </p:txBody>
      </p:sp>
      <p:sp>
        <p:nvSpPr>
          <p:cNvPr id="153" name="Almost certainly a low initial credit limit."/>
          <p:cNvSpPr txBox="1"/>
          <p:nvPr/>
        </p:nvSpPr>
        <p:spPr>
          <a:xfrm>
            <a:off x="787400" y="4781549"/>
            <a:ext cx="11544300" cy="723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b="0" sz="4200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Almost certainly a low initial credit limit.</a:t>
            </a:r>
          </a:p>
        </p:txBody>
      </p:sp>
      <p:sp>
        <p:nvSpPr>
          <p:cNvPr id="154" name="Purchase protection on items &gt;£100."/>
          <p:cNvSpPr txBox="1"/>
          <p:nvPr/>
        </p:nvSpPr>
        <p:spPr>
          <a:xfrm>
            <a:off x="730250" y="7594599"/>
            <a:ext cx="11544300" cy="723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b="0" sz="4200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Purchase protection on items &gt;£100.</a:t>
            </a:r>
          </a:p>
        </p:txBody>
      </p:sp>
      <p:sp>
        <p:nvSpPr>
          <p:cNvPr id="155" name="Remember..."/>
          <p:cNvSpPr txBox="1"/>
          <p:nvPr/>
        </p:nvSpPr>
        <p:spPr>
          <a:xfrm>
            <a:off x="412750" y="400050"/>
            <a:ext cx="12293600" cy="13716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b"/>
          <a:lstStyle>
            <a:lvl1pPr>
              <a:defRPr b="0" sz="7200">
                <a:solidFill>
                  <a:srgbClr val="FF4013"/>
                </a:solidFill>
                <a:effectLst>
                  <a:outerShdw sx="100000" sy="100000" kx="0" ky="0" algn="b" rotWithShape="0" blurRad="127000" dist="76200" dir="2700000">
                    <a:srgbClr val="000000">
                      <a:alpha val="75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Remember...</a:t>
            </a:r>
          </a:p>
        </p:txBody>
      </p:sp>
      <p:sp>
        <p:nvSpPr>
          <p:cNvPr id="156" name="APR likely to be high."/>
          <p:cNvSpPr txBox="1"/>
          <p:nvPr/>
        </p:nvSpPr>
        <p:spPr>
          <a:xfrm>
            <a:off x="730250" y="3771899"/>
            <a:ext cx="11544300" cy="723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b="0" sz="4200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APR likely to be high.</a:t>
            </a:r>
          </a:p>
        </p:txBody>
      </p:sp>
      <p:sp>
        <p:nvSpPr>
          <p:cNvPr id="157" name="Minimum payment likely to be higher than on a standard credit card."/>
          <p:cNvSpPr txBox="1"/>
          <p:nvPr/>
        </p:nvSpPr>
        <p:spPr>
          <a:xfrm>
            <a:off x="730250" y="5876925"/>
            <a:ext cx="11544300" cy="13462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b="0" sz="4200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Minimum payment likely to be higher than on a standard credit card.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advClick="1" p14:dur="1000">
        <p:dissolve/>
      </p:transition>
    </mc:Choice>
    <mc:Fallback>
      <p:transition spd="med">
        <p:fade/>
      </p:transition>
    </mc:Fallback>
  </mc:AlternateContent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1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1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ntr" nodeType="clickEffect" presetSubtype="1" presetID="2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1" presetID="2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Class="entr" nodeType="clickEffect" presetSubtype="4" presetID="22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4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id="25" dur="15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Class="entr" nodeType="clickEffect" presetSubtype="4" presetID="22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9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id="30" dur="15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54" grpId="3"/>
      <p:bldP build="whole" bldLvl="1" animBg="1" rev="0" advAuto="0" spid="157" grpId="5"/>
      <p:bldP build="whole" bldLvl="1" animBg="1" rev="0" advAuto="0" spid="153" grpId="2"/>
      <p:bldP build="whole" bldLvl="1" animBg="1" rev="0" advAuto="0" spid="152" grpId="1"/>
      <p:bldP build="whole" bldLvl="1" animBg="1" rev="0" advAuto="0" spid="156" grpId="4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Slide Number"/>
          <p:cNvSpPr txBox="1"/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162" name="Managing your account"/>
          <p:cNvSpPr txBox="1"/>
          <p:nvPr>
            <p:ph type="title" idx="4294967295"/>
          </p:nvPr>
        </p:nvSpPr>
        <p:spPr>
          <a:xfrm>
            <a:off x="355600" y="400050"/>
            <a:ext cx="12293600" cy="1371600"/>
          </a:xfrm>
          <a:prstGeom prst="rect">
            <a:avLst/>
          </a:prstGeom>
          <a:effectLst>
            <a:outerShdw sx="100000" sy="100000" kx="0" ky="0" algn="b" rotWithShape="0" blurRad="127000" dist="76200" dir="2700000">
              <a:srgbClr val="000000">
                <a:alpha val="75000"/>
              </a:srgbClr>
            </a:outerShdw>
          </a:effectLst>
        </p:spPr>
        <p:txBody>
          <a:bodyPr anchor="b">
            <a:noAutofit/>
          </a:bodyPr>
          <a:lstStyle>
            <a:lvl1pPr>
              <a:defRPr sz="7200">
                <a:solidFill>
                  <a:srgbClr val="FF4013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Managing your account</a:t>
            </a:r>
          </a:p>
        </p:txBody>
      </p:sp>
      <p:sp>
        <p:nvSpPr>
          <p:cNvPr id="163" name="Paying off outstanding balance means no interest charges"/>
          <p:cNvSpPr txBox="1"/>
          <p:nvPr/>
        </p:nvSpPr>
        <p:spPr>
          <a:xfrm>
            <a:off x="730250" y="2552700"/>
            <a:ext cx="11544300" cy="13462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b="0" sz="4200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Paying off outstanding balance means no interest charges</a:t>
            </a:r>
          </a:p>
        </p:txBody>
      </p:sp>
      <p:pic>
        <p:nvPicPr>
          <p:cNvPr id="164" name="GIFTransp_logoColorSmall.gif" descr="GIFTransp_logoColorSmall.gi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-419100" y="127000"/>
            <a:ext cx="3175000" cy="1917700"/>
          </a:xfrm>
          <a:prstGeom prst="rect">
            <a:avLst/>
          </a:prstGeom>
          <a:ln w="12700">
            <a:miter lim="400000"/>
          </a:ln>
        </p:spPr>
      </p:pic>
      <p:sp>
        <p:nvSpPr>
          <p:cNvPr id="165" name="You will be asked to set up a direct debit for the minimum payment."/>
          <p:cNvSpPr txBox="1"/>
          <p:nvPr/>
        </p:nvSpPr>
        <p:spPr>
          <a:xfrm>
            <a:off x="730250" y="6464300"/>
            <a:ext cx="11544300" cy="13462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b="0" sz="4200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You will be asked to set up a direct debit for the minimum payment.</a:t>
            </a:r>
          </a:p>
        </p:txBody>
      </p:sp>
      <p:sp>
        <p:nvSpPr>
          <p:cNvPr id="166" name="Minimum payment goes down along with your balance ."/>
          <p:cNvSpPr txBox="1"/>
          <p:nvPr/>
        </p:nvSpPr>
        <p:spPr>
          <a:xfrm>
            <a:off x="730250" y="4508500"/>
            <a:ext cx="11544300" cy="13462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b="0" sz="4200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Minimum payment goes down along with your balance .</a:t>
            </a:r>
          </a:p>
        </p:txBody>
      </p:sp>
      <p:sp>
        <p:nvSpPr>
          <p:cNvPr id="167" name="Cancel unused cards."/>
          <p:cNvSpPr txBox="1"/>
          <p:nvPr/>
        </p:nvSpPr>
        <p:spPr>
          <a:xfrm>
            <a:off x="723900" y="8318499"/>
            <a:ext cx="11544300" cy="723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b="0" sz="4200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Cancel unused cards.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advClick="1" p14:dur="1000">
        <p:dissolve/>
      </p:transition>
    </mc:Choice>
    <mc:Fallback>
      <p:transition spd="med">
        <p:fade/>
      </p:transition>
    </mc:Fallback>
  </mc:AlternateContent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  <p:cond evt="onBegin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afterEffect" presetSubtype="10" presetID="19" grpId="1" fill="hold">
                                  <p:stCondLst>
                                    <p:cond delay="0"/>
                                  </p:stCondLst>
                                  <p:iterate type="lt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ntr" nodeType="clickEffect" presetSubtype="10" presetID="19" grpId="2" fill="hold">
                                  <p:stCondLst>
                                    <p:cond delay="0"/>
                                  </p:stCondLst>
                                  <p:iterate type="lt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10" presetID="19" grpId="3" fill="hold">
                                  <p:stCondLst>
                                    <p:cond delay="0"/>
                                  </p:stCondLst>
                                  <p:iterate type="lt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Class="entr" nodeType="clickEffect" presetSubtype="10" presetID="19" grpId="4" fill="hold">
                                  <p:stCondLst>
                                    <p:cond delay="0"/>
                                  </p:stCondLst>
                                  <p:iterate type="lt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4" fill="hold"/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67" grpId="4"/>
      <p:bldP build="whole" bldLvl="1" animBg="1" rev="0" advAuto="0" spid="166" grpId="2"/>
      <p:bldP build="whole" bldLvl="1" animBg="1" rev="0" advAuto="0" spid="163" grpId="1"/>
      <p:bldP build="whole" bldLvl="1" animBg="1" rev="0" advAuto="0" spid="165" grpId="3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1" name="GIFTransp_logoColorSmall.gif" descr="GIFTransp_logoColorSmall.gi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-419100" y="127000"/>
            <a:ext cx="3175000" cy="1917700"/>
          </a:xfrm>
          <a:prstGeom prst="rect">
            <a:avLst/>
          </a:prstGeom>
          <a:ln w="12700">
            <a:miter lim="400000"/>
          </a:ln>
        </p:spPr>
      </p:pic>
      <p:sp>
        <p:nvSpPr>
          <p:cNvPr id="172" name="Allows the company you have set up the direct debit with to approach your bank and ask for a sum of money"/>
          <p:cNvSpPr txBox="1"/>
          <p:nvPr/>
        </p:nvSpPr>
        <p:spPr>
          <a:xfrm>
            <a:off x="-2977" y="3949700"/>
            <a:ext cx="12992101" cy="1320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b="0" sz="4200">
                <a:solidFill>
                  <a:srgbClr val="000000"/>
                </a:solidFill>
                <a:latin typeface="Gill Sans Light"/>
                <a:ea typeface="Gill Sans Light"/>
                <a:cs typeface="Gill Sans Light"/>
                <a:sym typeface="Gill Sans Light"/>
              </a:defRPr>
            </a:lvl1pPr>
          </a:lstStyle>
          <a:p>
            <a:pPr/>
            <a:r>
              <a:t>Allows the company you have set up the direct debit with to approach your bank and ask for a sum of money</a:t>
            </a:r>
          </a:p>
        </p:txBody>
      </p:sp>
      <p:sp>
        <p:nvSpPr>
          <p:cNvPr id="173" name="Provided you have the money in your account your bank will pay the company"/>
          <p:cNvSpPr txBox="1"/>
          <p:nvPr/>
        </p:nvSpPr>
        <p:spPr>
          <a:xfrm>
            <a:off x="152400" y="5410200"/>
            <a:ext cx="12992100" cy="1320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b="0" sz="4200">
                <a:solidFill>
                  <a:srgbClr val="000000"/>
                </a:solidFill>
                <a:latin typeface="Gill Sans Light"/>
                <a:ea typeface="Gill Sans Light"/>
                <a:cs typeface="Gill Sans Light"/>
                <a:sym typeface="Gill Sans Light"/>
              </a:defRPr>
            </a:lvl1pPr>
          </a:lstStyle>
          <a:p>
            <a:pPr/>
            <a:r>
              <a:t>Provided you have the money in your account your bank will pay the company</a:t>
            </a:r>
          </a:p>
        </p:txBody>
      </p:sp>
      <p:sp>
        <p:nvSpPr>
          <p:cNvPr id="174" name="Used to pay a regular non-standard bill eg Phone"/>
          <p:cNvSpPr txBox="1"/>
          <p:nvPr/>
        </p:nvSpPr>
        <p:spPr>
          <a:xfrm>
            <a:off x="152400" y="7175500"/>
            <a:ext cx="12992100" cy="7112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b="0" sz="4200">
                <a:solidFill>
                  <a:srgbClr val="000000"/>
                </a:solidFill>
                <a:latin typeface="Gill Sans Light"/>
                <a:ea typeface="Gill Sans Light"/>
                <a:cs typeface="Gill Sans Light"/>
                <a:sym typeface="Gill Sans Light"/>
              </a:defRPr>
            </a:lvl1pPr>
          </a:lstStyle>
          <a:p>
            <a:pPr/>
            <a:r>
              <a:t>Used to pay a regular non-standard bill eg Phone</a:t>
            </a:r>
          </a:p>
        </p:txBody>
      </p:sp>
      <p:sp>
        <p:nvSpPr>
          <p:cNvPr id="175" name="Slide Number"/>
          <p:cNvSpPr txBox="1"/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pic>
        <p:nvPicPr>
          <p:cNvPr id="176" name="ddlogo.png" descr="ddlogo.png"/>
          <p:cNvPicPr>
            <a:picLocks noChangeAspect="0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4054475" y="650875"/>
            <a:ext cx="4895850" cy="1682750"/>
          </a:xfrm>
          <a:prstGeom prst="rect">
            <a:avLst/>
          </a:prstGeom>
          <a:effectLst>
            <a:outerShdw sx="100000" sy="100000" kx="0" ky="0" algn="b" rotWithShape="0" blurRad="127000" dist="76200" dir="2700000">
              <a:srgbClr val="000000">
                <a:alpha val="75000"/>
              </a:srgbClr>
            </a:outerShdw>
          </a:effec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advClick="1" p14:dur="1000">
        <p:dissolve/>
      </p:transition>
    </mc:Choice>
    <mc:Fallback>
      <p:transition spd="med">
        <p:fade/>
      </p:transition>
    </mc:Fallback>
  </mc:AlternateContent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Class="entr" nodeType="after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" fill="hold"/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ntr" nodeType="after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72" grpId="1"/>
      <p:bldP build="whole" bldLvl="1" animBg="1" rev="0" advAuto="0" spid="173" grpId="2"/>
      <p:bldP build="whole" bldLvl="1" animBg="1" rev="0" advAuto="0" spid="174" grpId="3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0" name="GIFTransp_logoColorSmall.gif" descr="GIFTransp_logoColorSmall.gi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-419100" y="127000"/>
            <a:ext cx="3175000" cy="1917700"/>
          </a:xfrm>
          <a:prstGeom prst="rect">
            <a:avLst/>
          </a:prstGeom>
          <a:ln w="12700">
            <a:miter lim="400000"/>
          </a:ln>
        </p:spPr>
      </p:pic>
      <p:sp>
        <p:nvSpPr>
          <p:cNvPr id="181" name="Standing Orders"/>
          <p:cNvSpPr txBox="1"/>
          <p:nvPr/>
        </p:nvSpPr>
        <p:spPr>
          <a:xfrm>
            <a:off x="3419673" y="692150"/>
            <a:ext cx="6172201" cy="1155700"/>
          </a:xfrm>
          <a:prstGeom prst="rect">
            <a:avLst/>
          </a:prstGeom>
          <a:ln w="12700">
            <a:miter lim="400000"/>
          </a:ln>
          <a:effectLst>
            <a:outerShdw sx="100000" sy="100000" kx="0" ky="0" algn="b" rotWithShape="0" blurRad="127000" dist="76200" dir="2700000">
              <a:srgbClr val="000000">
                <a:alpha val="75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0" sz="7200">
                <a:solidFill>
                  <a:srgbClr val="FF4013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Standing Orders</a:t>
            </a:r>
          </a:p>
        </p:txBody>
      </p:sp>
      <p:sp>
        <p:nvSpPr>
          <p:cNvPr id="182" name="By setting one up you will pay the same amount at the same time each period to the same company"/>
          <p:cNvSpPr txBox="1"/>
          <p:nvPr/>
        </p:nvSpPr>
        <p:spPr>
          <a:xfrm>
            <a:off x="-2977" y="4546600"/>
            <a:ext cx="12992101" cy="1320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b="0" sz="4200">
                <a:solidFill>
                  <a:srgbClr val="000000"/>
                </a:solidFill>
                <a:latin typeface="Gill Sans Light"/>
                <a:ea typeface="Gill Sans Light"/>
                <a:cs typeface="Gill Sans Light"/>
                <a:sym typeface="Gill Sans Light"/>
              </a:defRPr>
            </a:lvl1pPr>
          </a:lstStyle>
          <a:p>
            <a:pPr/>
            <a:r>
              <a:t>By setting one up you will pay the same amount at the same time each period to the same company</a:t>
            </a:r>
          </a:p>
        </p:txBody>
      </p:sp>
      <p:sp>
        <p:nvSpPr>
          <p:cNvPr id="183" name="It will only be paid as long as you are below your overdraft limit"/>
          <p:cNvSpPr txBox="1"/>
          <p:nvPr/>
        </p:nvSpPr>
        <p:spPr>
          <a:xfrm>
            <a:off x="0" y="6057900"/>
            <a:ext cx="12992100" cy="1320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b="0" sz="4200">
                <a:solidFill>
                  <a:srgbClr val="000000"/>
                </a:solidFill>
                <a:latin typeface="Gill Sans Light"/>
                <a:ea typeface="Gill Sans Light"/>
                <a:cs typeface="Gill Sans Light"/>
                <a:sym typeface="Gill Sans Light"/>
              </a:defRPr>
            </a:lvl1pPr>
          </a:lstStyle>
          <a:p>
            <a:pPr/>
            <a:r>
              <a:t>It will only be paid as long as you are below your overdraft limit</a:t>
            </a:r>
          </a:p>
        </p:txBody>
      </p:sp>
      <p:sp>
        <p:nvSpPr>
          <p:cNvPr id="184" name="Typically used to make regular payments eg mortgage, savings"/>
          <p:cNvSpPr txBox="1"/>
          <p:nvPr/>
        </p:nvSpPr>
        <p:spPr>
          <a:xfrm>
            <a:off x="0" y="7518400"/>
            <a:ext cx="12992100" cy="7112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b="0" sz="4200">
                <a:solidFill>
                  <a:srgbClr val="000000"/>
                </a:solidFill>
                <a:latin typeface="Gill Sans Light"/>
                <a:ea typeface="Gill Sans Light"/>
                <a:cs typeface="Gill Sans Light"/>
                <a:sym typeface="Gill Sans Light"/>
              </a:defRPr>
            </a:lvl1pPr>
          </a:lstStyle>
          <a:p>
            <a:pPr/>
            <a:r>
              <a:t>Typically used to make regular payments eg mortgage, savings</a:t>
            </a:r>
          </a:p>
        </p:txBody>
      </p:sp>
      <p:sp>
        <p:nvSpPr>
          <p:cNvPr id="185" name="You need to know the other parties bank details - account name, number, bank and sort-code"/>
          <p:cNvSpPr txBox="1"/>
          <p:nvPr/>
        </p:nvSpPr>
        <p:spPr>
          <a:xfrm>
            <a:off x="0" y="8369300"/>
            <a:ext cx="12992100" cy="1320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b="0" sz="4200">
                <a:solidFill>
                  <a:srgbClr val="000000"/>
                </a:solidFill>
                <a:latin typeface="Gill Sans Light"/>
                <a:ea typeface="Gill Sans Light"/>
                <a:cs typeface="Gill Sans Light"/>
                <a:sym typeface="Gill Sans Light"/>
              </a:defRPr>
            </a:lvl1pPr>
          </a:lstStyle>
          <a:p>
            <a:pPr/>
            <a:r>
              <a:t>You need to know the other parties bank details - account name, number, bank and sort-code</a:t>
            </a:r>
          </a:p>
        </p:txBody>
      </p:sp>
      <p:sp>
        <p:nvSpPr>
          <p:cNvPr id="186" name="Slide Number"/>
          <p:cNvSpPr txBox="1"/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pic>
        <p:nvPicPr>
          <p:cNvPr id="187" name="standing-order.png" descr="standing-order.png"/>
          <p:cNvPicPr>
            <a:picLocks noChangeAspect="0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7254875" y="2073275"/>
            <a:ext cx="3651250" cy="2254250"/>
          </a:xfrm>
          <a:prstGeom prst="rect">
            <a:avLst/>
          </a:prstGeom>
          <a:effectLst>
            <a:outerShdw sx="100000" sy="100000" kx="0" ky="0" algn="b" rotWithShape="0" blurRad="127000" dist="76200" dir="2700000">
              <a:srgbClr val="000000">
                <a:alpha val="75000"/>
              </a:srgbClr>
            </a:outerShdw>
          </a:effec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advClick="1" p14:dur="1000">
        <p:dissolve/>
      </p:transition>
    </mc:Choice>
    <mc:Fallback>
      <p:transition spd="med">
        <p:fade/>
      </p:transition>
    </mc:Fallback>
  </mc:AlternateContent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Class="entr" nodeType="after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" fill="hold"/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ntr" nodeType="after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Class="entr" nodeType="after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5" fill="hold"/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82" grpId="1"/>
      <p:bldP build="whole" bldLvl="1" animBg="1" rev="0" advAuto="0" spid="184" grpId="3"/>
      <p:bldP build="whole" bldLvl="1" animBg="1" rev="0" advAuto="0" spid="183" grpId="2"/>
      <p:bldP build="whole" bldLvl="1" animBg="1" rev="0" advAuto="0" spid="185" grpId="4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Slide Number"/>
          <p:cNvSpPr txBox="1"/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192" name="d.d.  v  s.o."/>
          <p:cNvSpPr txBox="1"/>
          <p:nvPr>
            <p:ph type="title" idx="4294967295"/>
          </p:nvPr>
        </p:nvSpPr>
        <p:spPr>
          <a:xfrm>
            <a:off x="355600" y="546100"/>
            <a:ext cx="12293600" cy="1371600"/>
          </a:xfrm>
          <a:prstGeom prst="rect">
            <a:avLst/>
          </a:prstGeom>
          <a:effectLst>
            <a:outerShdw sx="100000" sy="100000" kx="0" ky="0" algn="b" rotWithShape="0" blurRad="127000" dist="76200" dir="2700000">
              <a:srgbClr val="000000">
                <a:alpha val="75000"/>
              </a:srgbClr>
            </a:outerShdw>
          </a:effectLst>
        </p:spPr>
        <p:txBody>
          <a:bodyPr anchor="b">
            <a:noAutofit/>
          </a:bodyPr>
          <a:lstStyle>
            <a:lvl1pPr>
              <a:defRPr cap="all" sz="7200">
                <a:solidFill>
                  <a:srgbClr val="FF4013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d.d.  v  s.o.</a:t>
            </a:r>
          </a:p>
        </p:txBody>
      </p:sp>
      <p:sp>
        <p:nvSpPr>
          <p:cNvPr id="193" name="Example - £500 balance, 20% APR, minimum repayment 1% of balance + interest, 2.25% of balance or £5"/>
          <p:cNvSpPr txBox="1"/>
          <p:nvPr/>
        </p:nvSpPr>
        <p:spPr>
          <a:xfrm>
            <a:off x="722045" y="2908300"/>
            <a:ext cx="11544301" cy="1320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b="0" i="1" sz="4200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Example - £500 balance, 20% APR, minimum repayment 1% of balance + interest, 2.25% of balance or £5</a:t>
            </a:r>
          </a:p>
        </p:txBody>
      </p:sp>
      <p:pic>
        <p:nvPicPr>
          <p:cNvPr id="194" name="GIFTransp_logoColorSmall.gif" descr="GIFTransp_logoColorSmall.gi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-419100" y="127000"/>
            <a:ext cx="3175000" cy="1917700"/>
          </a:xfrm>
          <a:prstGeom prst="rect">
            <a:avLst/>
          </a:prstGeom>
          <a:ln w="12700">
            <a:miter lim="400000"/>
          </a:ln>
        </p:spPr>
      </p:pic>
      <p:sp>
        <p:nvSpPr>
          <p:cNvPr id="195" name="1% of balance + interest = £5 + £8.33 = £13.33…"/>
          <p:cNvSpPr txBox="1"/>
          <p:nvPr/>
        </p:nvSpPr>
        <p:spPr>
          <a:xfrm>
            <a:off x="723900" y="4622800"/>
            <a:ext cx="11544300" cy="19304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>
              <a:defRPr b="0" i="1" sz="4200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defRPr>
            </a:pPr>
            <a:r>
              <a:t>1% of balance + interest = £5 + £8.33 = </a:t>
            </a:r>
            <a:r>
              <a:rPr>
                <a:solidFill>
                  <a:srgbClr val="E32400"/>
                </a:solidFill>
              </a:rPr>
              <a:t>£13.33</a:t>
            </a:r>
          </a:p>
          <a:p>
            <a:pPr>
              <a:defRPr b="0" i="1" sz="4200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defRPr>
            </a:pPr>
            <a:r>
              <a:t>2.25% of balance = </a:t>
            </a:r>
            <a:r>
              <a:rPr>
                <a:solidFill>
                  <a:srgbClr val="E32400"/>
                </a:solidFill>
              </a:rPr>
              <a:t>£11.25</a:t>
            </a:r>
          </a:p>
          <a:p>
            <a:pPr>
              <a:defRPr b="0" i="1" sz="4200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defRPr>
            </a:pPr>
            <a:r>
              <a:t> or </a:t>
            </a:r>
            <a:r>
              <a:rPr>
                <a:solidFill>
                  <a:srgbClr val="E32400"/>
                </a:solidFill>
              </a:rPr>
              <a:t>£5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advClick="1" p14:dur="1000">
        <p:dissolve/>
      </p:transition>
    </mc:Choice>
    <mc:Fallback>
      <p:transition spd="med">
        <p:fade/>
      </p:transition>
    </mc:Fallback>
  </mc:AlternateContent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  <p:cond evt="onBegin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after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95" grpId="2"/>
      <p:bldP build="whole" bldLvl="1" animBg="1" rev="0" advAuto="0" spid="193" grpId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Slide Number"/>
          <p:cNvSpPr txBox="1"/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200" name="d.d.  v  s.o."/>
          <p:cNvSpPr txBox="1"/>
          <p:nvPr>
            <p:ph type="title" idx="4294967295"/>
          </p:nvPr>
        </p:nvSpPr>
        <p:spPr>
          <a:xfrm>
            <a:off x="355600" y="546100"/>
            <a:ext cx="12293600" cy="1371600"/>
          </a:xfrm>
          <a:prstGeom prst="rect">
            <a:avLst/>
          </a:prstGeom>
          <a:effectLst>
            <a:outerShdw sx="100000" sy="100000" kx="0" ky="0" algn="b" rotWithShape="0" blurRad="127000" dist="76200" dir="2700000">
              <a:srgbClr val="000000">
                <a:alpha val="75000"/>
              </a:srgbClr>
            </a:outerShdw>
          </a:effectLst>
        </p:spPr>
        <p:txBody>
          <a:bodyPr anchor="b">
            <a:noAutofit/>
          </a:bodyPr>
          <a:lstStyle>
            <a:lvl1pPr>
              <a:defRPr cap="all" sz="7200">
                <a:solidFill>
                  <a:srgbClr val="FF4013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d.d.  v  s.o.</a:t>
            </a:r>
          </a:p>
        </p:txBody>
      </p:sp>
      <p:sp>
        <p:nvSpPr>
          <p:cNvPr id="201" name="Direct Debit for decreasing minimum payment.…"/>
          <p:cNvSpPr txBox="1"/>
          <p:nvPr/>
        </p:nvSpPr>
        <p:spPr>
          <a:xfrm>
            <a:off x="469900" y="5016500"/>
            <a:ext cx="11544300" cy="32131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algn="l">
              <a:defRPr b="0" sz="4200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defRPr>
            </a:pPr>
            <a:r>
              <a:t>Direct Debit for decreasing minimum payment.</a:t>
            </a:r>
          </a:p>
          <a:p>
            <a:pPr algn="l">
              <a:defRPr b="0" sz="4200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defRPr>
            </a:pPr>
          </a:p>
          <a:p>
            <a:pPr algn="l">
              <a:defRPr b="0" sz="4200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defRPr>
            </a:pPr>
            <a:r>
              <a:t>12 years 10 months</a:t>
            </a:r>
          </a:p>
          <a:p>
            <a:pPr algn="l">
              <a:defRPr b="0" sz="4200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defRPr>
            </a:pPr>
          </a:p>
          <a:p>
            <a:pPr algn="l">
              <a:defRPr b="0" sz="4200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defRPr>
            </a:pPr>
            <a:r>
              <a:t>Interest costs - </a:t>
            </a:r>
            <a:r>
              <a:rPr>
                <a:solidFill>
                  <a:srgbClr val="E32400"/>
                </a:solidFill>
              </a:rPr>
              <a:t>£571.</a:t>
            </a:r>
          </a:p>
        </p:txBody>
      </p:sp>
      <p:pic>
        <p:nvPicPr>
          <p:cNvPr id="202" name="GIFTransp_logoColorSmall.gif" descr="GIFTransp_logoColorSmall.gi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-419100" y="127000"/>
            <a:ext cx="3175000" cy="1917700"/>
          </a:xfrm>
          <a:prstGeom prst="rect">
            <a:avLst/>
          </a:prstGeom>
          <a:ln w="12700">
            <a:miter lim="400000"/>
          </a:ln>
        </p:spPr>
      </p:pic>
      <p:pic>
        <p:nvPicPr>
          <p:cNvPr id="203" name="37242__shades__gasp-x.mov" descr="37242__shades__gasp-x.mov"/>
          <p:cNvPicPr>
            <a:picLocks noChangeAspect="0"/>
          </p:cNvPicPr>
          <p:nvPr>
            <a:audioFile r:link="rId4"/>
            <p:extLst>
              <p:ext uri="{DAA4B4D4-6D71-4841-9C94-3DE7FCFB9230}">
                <p14:media xmlns:p14="http://schemas.microsoft.com/office/powerpoint/2010/main" r:embed="rId5"/>
              </p:ext>
            </p:extLst>
          </p:nvPr>
        </p:nvPicPr>
        <p:blipFill>
          <a:blip r:embed="rId6">
            <a:extLst/>
          </a:blip>
          <a:stretch>
            <a:fillRect/>
          </a:stretch>
        </p:blipFill>
        <p:spPr>
          <a:xfrm>
            <a:off x="11163300" y="596900"/>
            <a:ext cx="1" cy="1"/>
          </a:xfrm>
          <a:prstGeom prst="rect">
            <a:avLst/>
          </a:prstGeom>
          <a:ln w="12700">
            <a:miter lim="400000"/>
          </a:ln>
        </p:spPr>
      </p:pic>
      <p:sp>
        <p:nvSpPr>
          <p:cNvPr id="204" name="If only the minimum payment is made each month how long does it take to repay the debt and how much interest is paid?"/>
          <p:cNvSpPr txBox="1"/>
          <p:nvPr/>
        </p:nvSpPr>
        <p:spPr>
          <a:xfrm>
            <a:off x="571500" y="2311400"/>
            <a:ext cx="11544300" cy="19304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b="0" i="1" sz="4200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If only the minimum payment is made each month how long does it take to repay the debt and how much interest is paid?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advClick="1" p14:dur="1000">
        <p:dissolve/>
      </p:transition>
    </mc:Choice>
    <mc:Fallback>
      <p:transition spd="med">
        <p:fade/>
      </p:transition>
    </mc:Fallback>
  </mc:AlternateContent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ID="10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11" dur="2500"/>
                                        <p:tgtEl>
                                          <p:spTgt spid="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Class="mediacall" nodeType="afterEffect" presetSubtype="0" presetID="1" grpId="3" fill="hold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4" dur="1230000" fill="hold"/>
                                        <p:tgtEl>
                                          <p:spTgt spid="20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  <p:audio isNarration="0">
              <p:cMediaNode mute="0" showWhenStopped="0" numSld="1" vol="100000">
                <p:cTn id="15" fill="hold" display="0">
                  <p:stCondLst>
                    <p:cond delay="indefinite"/>
                  </p:stCondLst>
                </p:cTn>
                <p:tgtEl>
                  <p:spTgt spid="203"/>
                </p:tgtEl>
              </p:cMediaNode>
            </p:audio>
          </p:childTnLst>
        </p:cTn>
      </p:par>
    </p:tnLst>
    <p:bldLst>
      <p:bldP build="whole" bldLvl="1" animBg="1" rev="0" advAuto="0" spid="204" grpId="1"/>
      <p:bldP build="whole" bldLvl="1" animBg="1" rev="0" advAuto="0" spid="201" grpId="2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Slide Number"/>
          <p:cNvSpPr txBox="1"/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209" name="d.d.  v  s.o."/>
          <p:cNvSpPr txBox="1"/>
          <p:nvPr>
            <p:ph type="title" idx="4294967295"/>
          </p:nvPr>
        </p:nvSpPr>
        <p:spPr>
          <a:xfrm>
            <a:off x="355600" y="546100"/>
            <a:ext cx="12293600" cy="1371600"/>
          </a:xfrm>
          <a:prstGeom prst="rect">
            <a:avLst/>
          </a:prstGeom>
          <a:effectLst>
            <a:outerShdw sx="100000" sy="100000" kx="0" ky="0" algn="b" rotWithShape="0" blurRad="127000" dist="76200" dir="2700000">
              <a:srgbClr val="000000">
                <a:alpha val="75000"/>
              </a:srgbClr>
            </a:outerShdw>
          </a:effectLst>
        </p:spPr>
        <p:txBody>
          <a:bodyPr anchor="b">
            <a:noAutofit/>
          </a:bodyPr>
          <a:lstStyle>
            <a:lvl1pPr>
              <a:defRPr cap="all" sz="7200">
                <a:solidFill>
                  <a:srgbClr val="FF4013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d.d.  v  s.o.</a:t>
            </a:r>
          </a:p>
        </p:txBody>
      </p:sp>
      <p:pic>
        <p:nvPicPr>
          <p:cNvPr id="210" name="GIFTransp_logoColorSmall.gif" descr="GIFTransp_logoColorSmall.gi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-419100" y="127000"/>
            <a:ext cx="3175000" cy="1917700"/>
          </a:xfrm>
          <a:prstGeom prst="rect">
            <a:avLst/>
          </a:prstGeom>
          <a:ln w="12700">
            <a:miter lim="400000"/>
          </a:ln>
        </p:spPr>
      </p:pic>
      <p:sp>
        <p:nvSpPr>
          <p:cNvPr id="211" name="Time to repay now is 4 years 9 months."/>
          <p:cNvSpPr txBox="1"/>
          <p:nvPr/>
        </p:nvSpPr>
        <p:spPr>
          <a:xfrm>
            <a:off x="723900" y="4838699"/>
            <a:ext cx="11544300" cy="723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algn="l">
              <a:defRPr b="0" sz="4200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Time to repay now is 4 years 9 months.</a:t>
            </a:r>
          </a:p>
        </p:txBody>
      </p:sp>
      <p:sp>
        <p:nvSpPr>
          <p:cNvPr id="212" name="Interest costs are now - £249."/>
          <p:cNvSpPr txBox="1"/>
          <p:nvPr/>
        </p:nvSpPr>
        <p:spPr>
          <a:xfrm>
            <a:off x="723900" y="5613399"/>
            <a:ext cx="11544300" cy="723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algn="l">
              <a:defRPr b="0" sz="4200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defRPr>
            </a:pPr>
            <a:r>
              <a:t>Interest costs are now - </a:t>
            </a:r>
            <a:r>
              <a:rPr>
                <a:solidFill>
                  <a:srgbClr val="E32400"/>
                </a:solidFill>
              </a:rPr>
              <a:t>£249</a:t>
            </a:r>
            <a:r>
              <a:t>.</a:t>
            </a:r>
          </a:p>
        </p:txBody>
      </p:sp>
      <p:sp>
        <p:nvSpPr>
          <p:cNvPr id="213" name="What happens if the direct debit is cancelled an a standing order is set up for £13.33 each month?"/>
          <p:cNvSpPr txBox="1"/>
          <p:nvPr/>
        </p:nvSpPr>
        <p:spPr>
          <a:xfrm>
            <a:off x="571500" y="2616200"/>
            <a:ext cx="11544300" cy="1320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b="0" i="1" sz="4200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What happens if the direct debit is cancelled an a standing order is set up for £13.33 each month?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advClick="1" p14:dur="1000">
        <p:dissolve/>
      </p:transition>
    </mc:Choice>
    <mc:Fallback>
      <p:transition spd="med">
        <p:fade/>
      </p:transition>
    </mc:Fallback>
  </mc:AlternateContent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1" presetID="2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2000" fill="hold"/>
                                        <p:tgtEl>
                                          <p:spTgt spid="2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2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ntr" nodeType="clickEffect" presetSubtype="1" presetID="2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2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2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11" grpId="2"/>
      <p:bldP build="whole" bldLvl="1" animBg="1" rev="0" advAuto="0" spid="213" grpId="1"/>
      <p:bldP build="whole" bldLvl="1" animBg="1" rev="0" advAuto="0" spid="212" grpId="3"/>
    </p:bldLst>
  </p:timing>
</p:sld>
</file>

<file path=ppt/theme/theme1.xml><?xml version="1.0" encoding="utf-8"?>
<a:theme xmlns:a="http://schemas.openxmlformats.org/drawingml/2006/main" xmlns:r="http://schemas.openxmlformats.org/officeDocument/2006/relationships" name="Black">
  <a:themeElements>
    <a:clrScheme name="Black">
      <a:dk1>
        <a:srgbClr val="000000"/>
      </a:dk1>
      <a:lt1>
        <a:srgbClr val="FFFFFF"/>
      </a:lt1>
      <a:dk2>
        <a:srgbClr val="434343"/>
      </a:dk2>
      <a:lt2>
        <a:srgbClr val="A9A9A9"/>
      </a:lt2>
      <a:accent1>
        <a:srgbClr val="0076BA"/>
      </a:accent1>
      <a:accent2>
        <a:srgbClr val="00A89D"/>
      </a:accent2>
      <a:accent3>
        <a:srgbClr val="1DB100"/>
      </a:accent3>
      <a:accent4>
        <a:srgbClr val="F8BA00"/>
      </a:accent4>
      <a:accent5>
        <a:srgbClr val="EE220C"/>
      </a:accent5>
      <a:accent6>
        <a:srgbClr val="CB297B"/>
      </a:accent6>
      <a:hlink>
        <a:srgbClr val="0000FF"/>
      </a:hlink>
      <a:folHlink>
        <a:srgbClr val="FF00FF"/>
      </a:folHlink>
    </a:clrScheme>
    <a:fontScheme name="Black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Black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>
            <a:lumOff val="13529"/>
          </a:schemeClr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FFFFFF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1" baseline="0" cap="none" i="0" spc="0" strike="noStrike" sz="24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Black">
  <a:themeElements>
    <a:clrScheme name="Black">
      <a:dk1>
        <a:srgbClr val="000000"/>
      </a:dk1>
      <a:lt1>
        <a:srgbClr val="FFFFFF"/>
      </a:lt1>
      <a:dk2>
        <a:srgbClr val="434343"/>
      </a:dk2>
      <a:lt2>
        <a:srgbClr val="A9A9A9"/>
      </a:lt2>
      <a:accent1>
        <a:srgbClr val="0076BA"/>
      </a:accent1>
      <a:accent2>
        <a:srgbClr val="00A89D"/>
      </a:accent2>
      <a:accent3>
        <a:srgbClr val="1DB100"/>
      </a:accent3>
      <a:accent4>
        <a:srgbClr val="F8BA00"/>
      </a:accent4>
      <a:accent5>
        <a:srgbClr val="EE220C"/>
      </a:accent5>
      <a:accent6>
        <a:srgbClr val="CB297B"/>
      </a:accent6>
      <a:hlink>
        <a:srgbClr val="0000FF"/>
      </a:hlink>
      <a:folHlink>
        <a:srgbClr val="FF00FF"/>
      </a:folHlink>
    </a:clrScheme>
    <a:fontScheme name="Black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Black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>
            <a:lumOff val="13529"/>
          </a:schemeClr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FFFFFF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1" baseline="0" cap="none" i="0" spc="0" strike="noStrike" sz="24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