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media/image1.jpeg" ContentType="image/jpeg"/>
  <Override PartName="/ppt/media/image2.jpeg" ContentType="image/jpeg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6D6"/>
              </a:solidFill>
              <a:prstDash val="solid"/>
              <a:miter lim="400000"/>
            </a:ln>
          </a:left>
          <a:right>
            <a:ln w="254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254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6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032650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6D6"/>
              </a:solidFill>
              <a:prstDash val="solid"/>
              <a:miter lim="400000"/>
            </a:ln>
          </a:top>
          <a:bottom>
            <a:ln w="254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032650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solidFill>
                <a:srgbClr val="929292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84E00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17101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AAAAA"/>
              </a:solidFill>
              <a:prstDash val="solid"/>
              <a:miter lim="400000"/>
            </a:ln>
          </a:left>
          <a:right>
            <a:ln w="12700" cap="flat">
              <a:solidFill>
                <a:srgbClr val="AAAAAA"/>
              </a:solidFill>
              <a:prstDash val="solid"/>
              <a:miter lim="400000"/>
            </a:ln>
          </a:right>
          <a:top>
            <a:ln w="12700" cap="flat">
              <a:solidFill>
                <a:srgbClr val="AAAAAA"/>
              </a:solidFill>
              <a:prstDash val="solid"/>
              <a:miter lim="400000"/>
            </a:ln>
          </a:top>
          <a:bottom>
            <a:ln w="12700" cap="flat">
              <a:solidFill>
                <a:srgbClr val="AAAAAA"/>
              </a:solidFill>
              <a:prstDash val="solid"/>
              <a:miter lim="400000"/>
            </a:ln>
          </a:bottom>
          <a:insideH>
            <a:ln w="12700" cap="flat">
              <a:solidFill>
                <a:srgbClr val="AAAAAA"/>
              </a:solidFill>
              <a:prstDash val="solid"/>
              <a:miter lim="400000"/>
            </a:ln>
          </a:insideH>
          <a:insideV>
            <a:ln w="12700" cap="flat">
              <a:solidFill>
                <a:srgbClr val="AAAAAA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5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5">
              <a:hueOff val="106375"/>
              <a:satOff val="9554"/>
              <a:lumOff val="-13516"/>
            </a:schemeClr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5">
              <a:hueOff val="106375"/>
              <a:satOff val="9554"/>
              <a:lumOff val="-13516"/>
            </a:schemeClr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6">
              <a:hueOff val="-119728"/>
              <a:satOff val="5580"/>
              <a:lumOff val="-12961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650E48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650E48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909090"/>
              </a:solidFill>
              <a:prstDash val="solid"/>
              <a:miter lim="400000"/>
            </a:ln>
          </a:left>
          <a:right>
            <a:ln w="12700" cap="flat">
              <a:solidFill>
                <a:srgbClr val="909090"/>
              </a:solidFill>
              <a:prstDash val="solid"/>
              <a:miter lim="400000"/>
            </a:ln>
          </a:right>
          <a:top>
            <a:ln w="12700" cap="flat">
              <a:solidFill>
                <a:srgbClr val="909090"/>
              </a:solidFill>
              <a:prstDash val="solid"/>
              <a:miter lim="400000"/>
            </a:ln>
          </a:top>
          <a:bottom>
            <a:ln w="12700" cap="flat">
              <a:solidFill>
                <a:srgbClr val="909090"/>
              </a:solidFill>
              <a:prstDash val="solid"/>
              <a:miter lim="400000"/>
            </a:ln>
          </a:bottom>
          <a:insideH>
            <a:ln w="12700" cap="flat">
              <a:solidFill>
                <a:srgbClr val="909090"/>
              </a:solidFill>
              <a:prstDash val="solid"/>
              <a:miter lim="400000"/>
            </a:ln>
          </a:insideH>
          <a:insideV>
            <a:ln w="12700" cap="flat">
              <a:solidFill>
                <a:srgbClr val="90909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798089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6A0AC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6A0AC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25400" cap="flat">
              <a:solidFill>
                <a:srgbClr val="929292"/>
              </a:solidFill>
              <a:prstDash val="solid"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25400" cap="flat">
              <a:solidFill>
                <a:srgbClr val="929292"/>
              </a:solidFill>
              <a:prstDash val="solid"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/Relationships>

</file>

<file path=ppt/charts/_rels/chart1.xml.rels><?xml version="1.0" encoding="UTF-8"?>
<Relationships xmlns="http://schemas.openxmlformats.org/package/2006/relationships"><Relationship Id="rId1" Type="http://schemas.openxmlformats.org/officeDocument/2006/relationships/package" Target="../embeddings/Microsoft_Excel_Sheet1.xlsx"/></Relationships>
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roundedCorners val="0"/>
  <c:chart>
    <c:autoTitleDeleted val="1"/>
    <c:plotArea>
      <c:layout>
        <c:manualLayout>
          <c:layoutTarget val="inner"/>
          <c:xMode val="edge"/>
          <c:yMode val="edge"/>
          <c:x val="0.005"/>
          <c:y val="0.005"/>
          <c:w val="0.99"/>
          <c:h val="0.9875"/>
        </c:manualLayout>
      </c:layout>
      <c:pieChart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Region 1</c:v>
                </c:pt>
              </c:strCache>
            </c:strRef>
          </c:tx>
          <c:spPr>
            <a:solidFill>
              <a:srgbClr val="808785"/>
            </a:solidFill>
            <a:ln w="12700" cap="flat">
              <a:noFill/>
              <a:miter lim="400000"/>
            </a:ln>
            <a:effectLst/>
          </c:spPr>
          <c:explosion val="0"/>
          <c:dPt>
            <c:idx val="0"/>
            <c:explosion val="0"/>
            <c:spPr>
              <a:solidFill>
                <a:srgbClr val="808785"/>
              </a:solidFill>
              <a:ln w="12700" cap="flat">
                <a:noFill/>
                <a:miter lim="400000"/>
              </a:ln>
              <a:effectLst/>
            </c:spPr>
          </c:dPt>
          <c:dPt>
            <c:idx val="1"/>
            <c:explosion val="0"/>
            <c:spPr>
              <a:solidFill>
                <a:srgbClr val="AB1803"/>
              </a:solidFill>
              <a:ln w="12700" cap="flat">
                <a:noFill/>
                <a:miter lim="400000"/>
              </a:ln>
              <a:effectLst/>
            </c:spPr>
          </c:dPt>
          <c:dPt>
            <c:idx val="2"/>
            <c:explosion val="0"/>
            <c:spPr>
              <a:solidFill>
                <a:srgbClr val="B4B4B4"/>
              </a:solidFill>
              <a:ln w="12700" cap="flat">
                <a:noFill/>
                <a:miter lim="400000"/>
              </a:ln>
              <a:effectLst/>
            </c:spPr>
          </c:dPt>
          <c:dPt>
            <c:idx val="3"/>
            <c:explosion val="0"/>
            <c:spPr>
              <a:solidFill>
                <a:srgbClr val="7988A0"/>
              </a:solidFill>
              <a:ln w="12700" cap="flat">
                <a:noFill/>
                <a:miter lim="400000"/>
              </a:ln>
              <a:effectLst/>
            </c:spPr>
          </c:dPt>
          <c:dPt>
            <c:idx val="4"/>
            <c:explosion val="0"/>
            <c:spPr>
              <a:solidFill>
                <a:srgbClr val="D9971A"/>
              </a:solidFill>
              <a:ln w="12700" cap="flat">
                <a:noFill/>
                <a:miter lim="400000"/>
              </a:ln>
              <a:effectLst/>
            </c:spPr>
          </c:dPt>
          <c:dLbls>
            <c:dLbl>
              <c:idx val="0"/>
              <c:numFmt formatCode="#,##0%" sourceLinked="0"/>
              <c:txPr>
                <a:bodyPr/>
                <a:lstStyle/>
                <a:p>
                  <a:pPr>
                    <a:defRPr b="0" i="0" strike="noStrike" sz="3600" u="none">
                      <a:solidFill>
                        <a:srgbClr val="000000"/>
                      </a:solidFill>
                      <a:latin typeface="Gill Sans Light"/>
                    </a:defRPr>
                  </a:pPr>
                </a:p>
              </c:txPr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"/>
              <c:numFmt formatCode="#,##0%" sourceLinked="0"/>
              <c:txPr>
                <a:bodyPr/>
                <a:lstStyle/>
                <a:p>
                  <a:pPr>
                    <a:defRPr b="0" i="0" strike="noStrike" sz="3600" u="none">
                      <a:solidFill>
                        <a:srgbClr val="000000"/>
                      </a:solidFill>
                      <a:latin typeface="Gill Sans Light"/>
                    </a:defRPr>
                  </a:pPr>
                </a:p>
              </c:txPr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2"/>
              <c:numFmt formatCode="#,##0%" sourceLinked="0"/>
              <c:txPr>
                <a:bodyPr/>
                <a:lstStyle/>
                <a:p>
                  <a:pPr>
                    <a:defRPr b="0" i="0" strike="noStrike" sz="3600" u="none">
                      <a:solidFill>
                        <a:srgbClr val="000000"/>
                      </a:solidFill>
                      <a:latin typeface="Gill Sans Light"/>
                    </a:defRPr>
                  </a:pPr>
                </a:p>
              </c:txPr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3"/>
              <c:numFmt formatCode="#,##0%" sourceLinked="0"/>
              <c:txPr>
                <a:bodyPr/>
                <a:lstStyle/>
                <a:p>
                  <a:pPr>
                    <a:defRPr b="0" i="0" strike="noStrike" sz="3600" u="none">
                      <a:solidFill>
                        <a:srgbClr val="000000"/>
                      </a:solidFill>
                      <a:latin typeface="Gill Sans Light"/>
                    </a:defRPr>
                  </a:pPr>
                </a:p>
              </c:txPr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4"/>
              <c:numFmt formatCode="#,##0%" sourceLinked="0"/>
              <c:txPr>
                <a:bodyPr/>
                <a:lstStyle/>
                <a:p>
                  <a:pPr>
                    <a:defRPr b="0" i="0" strike="noStrike" sz="3600" u="none">
                      <a:solidFill>
                        <a:srgbClr val="000000"/>
                      </a:solidFill>
                      <a:latin typeface="Gill Sans Light"/>
                    </a:defRPr>
                  </a:pPr>
                </a:p>
              </c:txPr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</c:dLbl>
            <c:numFmt formatCode="#,##0%" sourceLinked="0"/>
            <c:txPr>
              <a:bodyPr/>
              <a:lstStyle/>
              <a:p>
                <a:pPr>
                  <a:defRPr b="0" i="0" strike="noStrike" sz="3600" u="none">
                    <a:solidFill>
                      <a:srgbClr val="000000"/>
                    </a:solidFill>
                    <a:latin typeface="Gill Sans Light"/>
                  </a:defRPr>
                </a:pPr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leaderLines>
              <c:spPr>
                <a:noFill/>
                <a:ln w="6350" cap="flat">
                  <a:solidFill>
                    <a:srgbClr val="000000"/>
                  </a:solidFill>
                  <a:prstDash val="solid"/>
                  <a:miter lim="400000"/>
                </a:ln>
                <a:effectLst/>
              </c:spPr>
            </c:leaderLines>
          </c:dLbls>
          <c:cat>
            <c:strRef>
              <c:f>Sheet1!$B$1:$F$1</c:f>
              <c:strCache>
                <c:ptCount val="4"/>
                <c:pt idx="0">
                  <c:v>Payment history</c:v>
                </c:pt>
                <c:pt idx="1">
                  <c:v>Outstanding debt</c:v>
                </c:pt>
                <c:pt idx="3">
                  <c:v>2010</c:v>
                </c:pt>
                <c:pt idx="4">
                  <c:v>2011</c:v>
                </c:pt>
              </c:strCache>
            </c:strRef>
          </c:cat>
          <c:val>
            <c:numRef>
              <c:f>Sheet1!$B$2:$F$2</c:f>
              <c:numCache>
                <c:ptCount val="5"/>
                <c:pt idx="0">
                  <c:v>35.000000</c:v>
                </c:pt>
                <c:pt idx="1">
                  <c:v>30.000000</c:v>
                </c:pt>
                <c:pt idx="2">
                  <c:v>15.000000</c:v>
                </c:pt>
                <c:pt idx="3">
                  <c:v>10.000000</c:v>
                </c:pt>
                <c:pt idx="4">
                  <c:v>10.000000</c:v>
                </c:pt>
              </c:numCache>
            </c:numRef>
          </c:val>
        </c:ser>
        <c:firstSliceAng val="0"/>
      </c:pieChart>
      <c:spPr>
        <a:noFill/>
        <a:ln w="12700" cap="flat">
          <a:noFill/>
          <a:miter lim="400000"/>
        </a:ln>
        <a:effectLst/>
      </c:spPr>
    </c:plotArea>
    <c:plotVisOnly val="1"/>
    <c:dispBlanksAs val="gap"/>
  </c:chart>
  <c:spPr>
    <a:noFill/>
    <a:ln>
      <a:noFill/>
    </a:ln>
    <a:effectLst/>
  </c:spPr>
  <c:externalData r:id="rId1">
    <c:autoUpdate val="0"/>
  </c:externalData>
</c:chartSpace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31" name="Shape 131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notesSlides/_rels/notesSlide1.xml.rels><?xml version="1.0" encoding="UTF-8"?>
<Relationships xmlns="http://schemas.openxmlformats.org/package/2006/relationships"><Relationship Id="rId1" Type="http://schemas.openxmlformats.org/officeDocument/2006/relationships/slide" Target="../slides/slide1.xml"/><Relationship Id="rId2" Type="http://schemas.openxmlformats.org/officeDocument/2006/relationships/notesMaster" Target="../notesMasters/notesMaster1.xml"/></Relationships>

</file>

<file path=ppt/notesSlides/_rels/notesSlide2.xml.rels><?xml version="1.0" encoding="UTF-8"?>
<Relationships xmlns="http://schemas.openxmlformats.org/package/2006/relationships"><Relationship Id="rId1" Type="http://schemas.openxmlformats.org/officeDocument/2006/relationships/slide" Target="../slides/slide2.xml"/><Relationship Id="rId2" Type="http://schemas.openxmlformats.org/officeDocument/2006/relationships/notesMaster" Target="../notesMasters/notesMaster1.xml"/></Relationships>

</file>

<file path=ppt/notesSlides/_rels/notesSlide3.xml.rels><?xml version="1.0" encoding="UTF-8"?>
<Relationships xmlns="http://schemas.openxmlformats.org/package/2006/relationships"><Relationship Id="rId1" Type="http://schemas.openxmlformats.org/officeDocument/2006/relationships/slide" Target="../slides/slide3.xml"/><Relationship Id="rId2" Type="http://schemas.openxmlformats.org/officeDocument/2006/relationships/notesMaster" Target="../notesMasters/notesMaster1.xml"/></Relationships>

</file>

<file path=ppt/notesSlides/_rels/notesSlide4.xml.rels><?xml version="1.0" encoding="UTF-8"?>
<Relationships xmlns="http://schemas.openxmlformats.org/package/2006/relationships"><Relationship Id="rId1" Type="http://schemas.openxmlformats.org/officeDocument/2006/relationships/slide" Target="../slides/slide4.xml"/><Relationship Id="rId2" Type="http://schemas.openxmlformats.org/officeDocument/2006/relationships/notesMaster" Target="../notesMasters/notesMaster1.xml"/></Relationships>

</file>

<file path=ppt/notesSlides/_rels/notesSlide5.xml.rels><?xml version="1.0" encoding="UTF-8"?>
<Relationships xmlns="http://schemas.openxmlformats.org/package/2006/relationships"><Relationship Id="rId1" Type="http://schemas.openxmlformats.org/officeDocument/2006/relationships/slide" Target="../slides/slide5.xml"/><Relationship Id="rId2" Type="http://schemas.openxmlformats.org/officeDocument/2006/relationships/notesMaster" Target="../notesMasters/notesMaster1.xml"/></Relationships>

</file>

<file path=ppt/notesSlides/_rels/notesSlide6.xml.rels><?xml version="1.0" encoding="UTF-8"?>
<Relationships xmlns="http://schemas.openxmlformats.org/package/2006/relationships"><Relationship Id="rId1" Type="http://schemas.openxmlformats.org/officeDocument/2006/relationships/slide" Target="../slides/slide6.xml"/><Relationship Id="rId2" Type="http://schemas.openxmlformats.org/officeDocument/2006/relationships/notesMaster" Target="../notesMasters/notesMaster1.xml"/></Relationships>

</file>

<file path=ppt/notesSlides/_rels/notesSlide7.xml.rels><?xml version="1.0" encoding="UTF-8"?>
<Relationships xmlns="http://schemas.openxmlformats.org/package/2006/relationships"><Relationship Id="rId1" Type="http://schemas.openxmlformats.org/officeDocument/2006/relationships/slide" Target="../slides/slide7.xml"/><Relationship Id="rId2" Type="http://schemas.openxmlformats.org/officeDocument/2006/relationships/notesMaster" Target="../notesMasters/notesMaster1.xml"/></Relationships>

</file>

<file path=ppt/notesSlides/_rels/notesSlide8.xml.rels><?xml version="1.0" encoding="UTF-8"?>
<Relationships xmlns="http://schemas.openxmlformats.org/package/2006/relationships"><Relationship Id="rId1" Type="http://schemas.openxmlformats.org/officeDocument/2006/relationships/slide" Target="../slides/slide8.xml"/><Relationship Id="rId2" Type="http://schemas.openxmlformats.org/officeDocument/2006/relationships/notesMaster" Target="../notesMasters/notesMaster1.xml"/></Relationships>
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42" name="Shape 142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defTabSz="584200">
              <a:lnSpc>
                <a:spcPct val="100000"/>
              </a:lnSpc>
              <a:defRPr>
                <a:latin typeface="Lucida Grande"/>
                <a:ea typeface="Lucida Grande"/>
                <a:cs typeface="Lucida Grande"/>
                <a:sym typeface="Lucida Grande"/>
              </a:defRPr>
            </a:pPr>
            <a:r>
              <a:t>Introduction to credit ratings.</a:t>
            </a:r>
          </a:p>
          <a:p>
            <a:pPr defTabSz="584200">
              <a:lnSpc>
                <a:spcPct val="100000"/>
              </a:lnSpc>
              <a:defRPr>
                <a:latin typeface="Lucida Grande"/>
                <a:ea typeface="Lucida Grande"/>
                <a:cs typeface="Lucida Grande"/>
                <a:sym typeface="Lucida Grande"/>
              </a:defRPr>
            </a:pPr>
            <a:r>
              <a:t>3 main ratings agencies.</a:t>
            </a:r>
          </a:p>
          <a:p>
            <a:pPr defTabSz="584200">
              <a:lnSpc>
                <a:spcPct val="100000"/>
              </a:lnSpc>
              <a:defRPr>
                <a:latin typeface="Lucida Grande"/>
                <a:ea typeface="Lucida Grande"/>
                <a:cs typeface="Lucida Grande"/>
                <a:sym typeface="Lucida Grande"/>
              </a:defRPr>
            </a:pPr>
            <a:r>
              <a:t>Rating continually updated throughout your lifetime.</a:t>
            </a:r>
          </a:p>
          <a:p>
            <a:pPr defTabSz="584200">
              <a:lnSpc>
                <a:spcPct val="100000"/>
              </a:lnSpc>
              <a:defRPr>
                <a:latin typeface="Lucida Grande"/>
                <a:ea typeface="Lucida Grande"/>
                <a:cs typeface="Lucida Grande"/>
                <a:sym typeface="Lucida Grande"/>
              </a:defRPr>
            </a:pPr>
            <a:r>
              <a:t>Good rating = high number</a:t>
            </a:r>
          </a:p>
          <a:p>
            <a:pPr defTabSz="584200">
              <a:lnSpc>
                <a:spcPct val="100000"/>
              </a:lnSpc>
              <a:defRPr>
                <a:latin typeface="Lucida Grande"/>
                <a:ea typeface="Lucida Grande"/>
                <a:cs typeface="Lucida Grande"/>
                <a:sym typeface="Lucida Grande"/>
              </a:defRPr>
            </a:pPr>
            <a:r>
              <a:t>Good habits and credit history = good rating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Shape 156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57" name="Shape 157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defTabSz="584200">
              <a:lnSpc>
                <a:spcPct val="100000"/>
              </a:lnSpc>
              <a:defRPr>
                <a:latin typeface="Lucida Grande"/>
                <a:ea typeface="Lucida Grande"/>
                <a:cs typeface="Lucida Grande"/>
                <a:sym typeface="Lucida Grande"/>
              </a:defRPr>
            </a:pPr>
            <a:r>
              <a:t>Exact method used isn’t know but this is the rough breakdown</a:t>
            </a:r>
          </a:p>
          <a:p>
            <a:pPr defTabSz="584200">
              <a:lnSpc>
                <a:spcPct val="100000"/>
              </a:lnSpc>
              <a:defRPr>
                <a:latin typeface="Lucida Grande"/>
                <a:ea typeface="Lucida Grande"/>
                <a:cs typeface="Lucida Grande"/>
                <a:sym typeface="Lucida Grande"/>
              </a:defRPr>
            </a:pPr>
            <a:r>
              <a:t>Higher the score the better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Shape 169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70" name="Shape 170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defTabSz="584200">
              <a:lnSpc>
                <a:spcPct val="100000"/>
              </a:lnSpc>
              <a:defRPr>
                <a:latin typeface="Lucida Grande"/>
                <a:ea typeface="Lucida Grande"/>
                <a:cs typeface="Lucida Grande"/>
                <a:sym typeface="Lucida Grande"/>
              </a:defRPr>
            </a:pPr>
            <a:r>
              <a:t>All of these companies will take an interest in your rating.</a:t>
            </a:r>
          </a:p>
          <a:p>
            <a:pPr defTabSz="584200">
              <a:lnSpc>
                <a:spcPct val="100000"/>
              </a:lnSpc>
              <a:defRPr>
                <a:latin typeface="Lucida Grande"/>
                <a:ea typeface="Lucida Grande"/>
                <a:cs typeface="Lucida Grande"/>
                <a:sym typeface="Lucida Grande"/>
              </a:defRPr>
            </a:pPr>
            <a:r>
              <a:t>Good rating = cheaper credit or easily acquired services.</a:t>
            </a:r>
          </a:p>
          <a:p>
            <a:pPr defTabSz="584200">
              <a:lnSpc>
                <a:spcPct val="100000"/>
              </a:lnSpc>
              <a:defRPr>
                <a:latin typeface="Lucida Grande"/>
                <a:ea typeface="Lucida Grande"/>
                <a:cs typeface="Lucida Grande"/>
                <a:sym typeface="Lucida Grande"/>
              </a:defRPr>
            </a:pPr>
            <a:r>
              <a:t>Bad rating is the opposite.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Shape 179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80" name="Shape 180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>
            <a:lvl1pPr defTabSz="584200">
              <a:lnSpc>
                <a:spcPct val="100000"/>
              </a:lnSpc>
              <a:defRPr>
                <a:latin typeface="Lucida Grande"/>
                <a:ea typeface="Lucida Grande"/>
                <a:cs typeface="Lucida Grande"/>
                <a:sym typeface="Lucida Grande"/>
              </a:defRPr>
            </a:lvl1pPr>
          </a:lstStyle>
          <a:p>
            <a:pPr/>
            <a:r>
              <a:t>These are the things that these companies will know about you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Shape 193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94" name="Shape 194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>
            <a:lvl1pPr defTabSz="584200">
              <a:lnSpc>
                <a:spcPct val="100000"/>
              </a:lnSpc>
              <a:defRPr>
                <a:latin typeface="Lucida Grande"/>
                <a:ea typeface="Lucida Grande"/>
                <a:cs typeface="Lucida Grande"/>
                <a:sym typeface="Lucida Grande"/>
              </a:defRPr>
            </a:lvl1pPr>
          </a:lstStyle>
          <a:p>
            <a:pPr/>
            <a:r>
              <a:t>These are the things that they won’t know about you.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Shape 202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203" name="Shape 203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defTabSz="584200">
              <a:lnSpc>
                <a:spcPct val="100000"/>
              </a:lnSpc>
              <a:defRPr>
                <a:latin typeface="Lucida Grande"/>
                <a:ea typeface="Lucida Grande"/>
                <a:cs typeface="Lucida Grande"/>
                <a:sym typeface="Lucida Grande"/>
              </a:defRPr>
            </a:pPr>
            <a:r>
              <a:t>If you have a good rating then you will get loans easily and cheaply </a:t>
            </a:r>
          </a:p>
          <a:p>
            <a:pPr defTabSz="584200">
              <a:lnSpc>
                <a:spcPct val="100000"/>
              </a:lnSpc>
              <a:defRPr>
                <a:latin typeface="Lucida Grande"/>
                <a:ea typeface="Lucida Grande"/>
                <a:cs typeface="Lucida Grande"/>
                <a:sym typeface="Lucida Grande"/>
              </a:defRPr>
            </a:pPr>
            <a:r>
              <a:t>Services such as Sky TV and mobile phone accounts will be readily available.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Shape 213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214" name="Shape 214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defTabSz="584200">
              <a:lnSpc>
                <a:spcPct val="100000"/>
              </a:lnSpc>
              <a:defRPr>
                <a:latin typeface="Lucida Grande"/>
                <a:ea typeface="Lucida Grande"/>
                <a:cs typeface="Lucida Grande"/>
                <a:sym typeface="Lucida Grande"/>
              </a:defRPr>
            </a:pPr>
            <a:r>
              <a:t>Three must do’s by the time you reach 18</a:t>
            </a:r>
          </a:p>
          <a:p>
            <a:pPr defTabSz="584200">
              <a:lnSpc>
                <a:spcPct val="100000"/>
              </a:lnSpc>
              <a:defRPr>
                <a:latin typeface="Lucida Grande"/>
                <a:ea typeface="Lucida Grande"/>
                <a:cs typeface="Lucida Grande"/>
                <a:sym typeface="Lucida Grande"/>
              </a:defRPr>
            </a:pPr>
            <a:r>
              <a:t>Open a bank account</a:t>
            </a:r>
          </a:p>
          <a:p>
            <a:pPr defTabSz="584200">
              <a:lnSpc>
                <a:spcPct val="100000"/>
              </a:lnSpc>
              <a:defRPr>
                <a:latin typeface="Lucida Grande"/>
                <a:ea typeface="Lucida Grande"/>
                <a:cs typeface="Lucida Grande"/>
                <a:sym typeface="Lucida Grande"/>
              </a:defRPr>
            </a:pPr>
            <a:r>
              <a:t>Get on the electoral register - shows you belong somewhere</a:t>
            </a:r>
          </a:p>
          <a:p>
            <a:pPr defTabSz="584200">
              <a:lnSpc>
                <a:spcPct val="100000"/>
              </a:lnSpc>
              <a:defRPr>
                <a:latin typeface="Lucida Grande"/>
                <a:ea typeface="Lucida Grande"/>
                <a:cs typeface="Lucida Grande"/>
                <a:sym typeface="Lucida Grande"/>
              </a:defRPr>
            </a:pPr>
            <a:r>
              <a:t>Run a credit card properly. Doesn’t need to be a big balance.</a:t>
            </a:r>
          </a:p>
          <a:p>
            <a:pPr defTabSz="584200">
              <a:lnSpc>
                <a:spcPct val="100000"/>
              </a:lnSpc>
              <a:defRPr>
                <a:latin typeface="Lucida Grande"/>
                <a:ea typeface="Lucida Grande"/>
                <a:cs typeface="Lucida Grande"/>
                <a:sym typeface="Lucida Grande"/>
              </a:defRPr>
            </a:pPr>
            <a:r>
              <a:t>After that don’t take out loans that you can’t afford or don’t really need.</a:t>
            </a:r>
          </a:p>
          <a:p>
            <a:pPr defTabSz="584200">
              <a:lnSpc>
                <a:spcPct val="100000"/>
              </a:lnSpc>
              <a:defRPr>
                <a:latin typeface="Lucida Grande"/>
                <a:ea typeface="Lucida Grande"/>
                <a:cs typeface="Lucida Grande"/>
                <a:sym typeface="Lucida Grande"/>
              </a:defRPr>
            </a:pPr>
            <a:r>
              <a:t>Never break a credit limit, miss a bill that needs to be paid or miss a repayment on anything.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Shape 228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229" name="Shape 229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defTabSz="584200">
              <a:lnSpc>
                <a:spcPct val="100000"/>
              </a:lnSpc>
              <a:defRPr>
                <a:latin typeface="Lucida Grande"/>
                <a:ea typeface="Lucida Grande"/>
                <a:cs typeface="Lucida Grande"/>
                <a:sym typeface="Lucida Grande"/>
              </a:defRPr>
            </a:pPr>
            <a:r>
              <a:t>Once you have a good rating then protect it!</a:t>
            </a:r>
          </a:p>
          <a:p>
            <a:pPr defTabSz="584200">
              <a:lnSpc>
                <a:spcPct val="100000"/>
              </a:lnSpc>
              <a:defRPr>
                <a:latin typeface="Lucida Grande"/>
                <a:ea typeface="Lucida Grande"/>
                <a:cs typeface="Lucida Grande"/>
                <a:sym typeface="Lucida Grande"/>
              </a:defRPr>
            </a:pPr>
            <a:r>
              <a:t>Keep up all payments and make sure they are on time or early.</a:t>
            </a:r>
          </a:p>
          <a:p>
            <a:pPr defTabSz="584200">
              <a:lnSpc>
                <a:spcPct val="100000"/>
              </a:lnSpc>
              <a:defRPr>
                <a:latin typeface="Lucida Grande"/>
                <a:ea typeface="Lucida Grande"/>
                <a:cs typeface="Lucida Grande"/>
                <a:sym typeface="Lucida Grande"/>
              </a:defRPr>
            </a:pPr>
            <a:r>
              <a:t>One late payment wipes away 6 months hard work.</a:t>
            </a:r>
          </a:p>
          <a:p>
            <a:pPr defTabSz="584200">
              <a:lnSpc>
                <a:spcPct val="100000"/>
              </a:lnSpc>
              <a:defRPr>
                <a:latin typeface="Lucida Grande"/>
                <a:ea typeface="Lucida Grande"/>
                <a:cs typeface="Lucida Grande"/>
                <a:sym typeface="Lucida Grande"/>
              </a:defRPr>
            </a:pPr>
            <a:r>
              <a:t>Mention all of the other points.</a:t>
            </a:r>
          </a:p>
        </p:txBody>
      </p:sp>
    </p:spTree>
  </p:cSld>
  <p:clrMapOvr>
    <a:masterClrMapping/>
  </p:clrMapOvr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ClrTx/>
              <a:buSzTx/>
              <a:buNone/>
              <a:defRPr sz="3700"/>
            </a:lvl1pPr>
            <a:lvl2pPr marL="0" indent="0" algn="ctr">
              <a:spcBef>
                <a:spcPts val="0"/>
              </a:spcBef>
              <a:buClrTx/>
              <a:buSzTx/>
              <a:buNone/>
              <a:defRPr sz="3700"/>
            </a:lvl2pPr>
            <a:lvl3pPr marL="0" indent="0" algn="ctr">
              <a:spcBef>
                <a:spcPts val="0"/>
              </a:spcBef>
              <a:buClrTx/>
              <a:buSzTx/>
              <a:buNone/>
              <a:defRPr sz="3700"/>
            </a:lvl3pPr>
            <a:lvl4pPr marL="0" indent="0" algn="ctr">
              <a:spcBef>
                <a:spcPts val="0"/>
              </a:spcBef>
              <a:buClrTx/>
              <a:buSzTx/>
              <a:buNone/>
              <a:defRPr sz="3700"/>
            </a:lvl4pPr>
            <a:lvl5pPr marL="0" indent="0" algn="ctr">
              <a:spcBef>
                <a:spcPts val="0"/>
              </a:spcBef>
              <a:buClrTx/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/>
          <p:nvPr>
            <p:ph type="body" sz="quarter" idx="21"/>
          </p:nvPr>
        </p:nvSpPr>
        <p:spPr>
          <a:xfrm>
            <a:off x="1270000" y="6362700"/>
            <a:ext cx="10464800" cy="461366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ClrTx/>
              <a:buSzTx/>
              <a:buNone/>
              <a:defRPr i="1" sz="2400"/>
            </a:lvl1pPr>
          </a:lstStyle>
          <a:p>
            <a:pPr/>
            <a:r>
              <a:t>–Johnny Appleseed</a:t>
            </a:r>
          </a:p>
        </p:txBody>
      </p:sp>
      <p:sp>
        <p:nvSpPr>
          <p:cNvPr id="94" name="“Type a quote here.”"/>
          <p:cNvSpPr txBox="1"/>
          <p:nvPr>
            <p:ph type="body" sz="quarter" idx="22"/>
          </p:nvPr>
        </p:nvSpPr>
        <p:spPr>
          <a:xfrm>
            <a:off x="1270000" y="4308599"/>
            <a:ext cx="10464800" cy="609776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ClrTx/>
              <a:buSzTx/>
              <a:buNone/>
              <a:defRPr sz="34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“Type a quote here.” </a:t>
            </a:r>
          </a:p>
        </p:txBody>
      </p:sp>
      <p:sp>
        <p:nvSpPr>
          <p:cNvPr id="9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/>
          <p:nvPr>
            <p:ph type="pic" idx="21"/>
          </p:nvPr>
        </p:nvSpPr>
        <p:spPr>
          <a:xfrm>
            <a:off x="-929606" y="-12700"/>
            <a:ext cx="16551777" cy="11034518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 - Dark"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lide Number"/>
          <p:cNvSpPr txBox="1"/>
          <p:nvPr>
            <p:ph type="sldNum" sz="quarter" idx="2"/>
          </p:nvPr>
        </p:nvSpPr>
        <p:spPr>
          <a:xfrm>
            <a:off x="6324600" y="9271000"/>
            <a:ext cx="342900" cy="355600"/>
          </a:xfrm>
          <a:prstGeom prst="rect">
            <a:avLst/>
          </a:prstGeom>
        </p:spPr>
        <p:txBody>
          <a:bodyPr anchor="b"/>
          <a:lstStyle>
            <a:lvl1pPr>
              <a:defRPr sz="1800">
                <a:solidFill>
                  <a:srgbClr val="232323"/>
                </a:solidFill>
                <a:latin typeface="Gill Sans Light"/>
                <a:ea typeface="Gill Sans Light"/>
                <a:cs typeface="Gill Sans Light"/>
                <a:sym typeface="Gill Sans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 - Dark"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lide Number"/>
          <p:cNvSpPr txBox="1"/>
          <p:nvPr>
            <p:ph type="sldNum" sz="quarter" idx="2"/>
          </p:nvPr>
        </p:nvSpPr>
        <p:spPr>
          <a:xfrm>
            <a:off x="6324600" y="9271000"/>
            <a:ext cx="342900" cy="355600"/>
          </a:xfrm>
          <a:prstGeom prst="rect">
            <a:avLst/>
          </a:prstGeom>
        </p:spPr>
        <p:txBody>
          <a:bodyPr/>
          <a:lstStyle>
            <a:lvl1pPr>
              <a:defRPr sz="1800">
                <a:solidFill>
                  <a:srgbClr val="232323"/>
                </a:solidFill>
                <a:latin typeface="Gill Sans Light"/>
                <a:ea typeface="Gill Sans Light"/>
                <a:cs typeface="Gill Sans Light"/>
                <a:sym typeface="Gill Sans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/>
          <p:nvPr>
            <p:ph type="pic" idx="21"/>
          </p:nvPr>
        </p:nvSpPr>
        <p:spPr>
          <a:xfrm>
            <a:off x="-647700" y="508000"/>
            <a:ext cx="12369801" cy="6142538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Title Text"/>
          <p:cNvSpPr txBox="1"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22" name="Body Level One…"/>
          <p:cNvSpPr txBox="1"/>
          <p:nvPr>
            <p:ph type="body" sz="quarter" idx="1"/>
          </p:nvPr>
        </p:nvSpPr>
        <p:spPr>
          <a:xfrm>
            <a:off x="1270000" y="81534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ClrTx/>
              <a:buSzTx/>
              <a:buNone/>
              <a:defRPr sz="3700"/>
            </a:lvl1pPr>
            <a:lvl2pPr marL="0" indent="0" algn="ctr">
              <a:spcBef>
                <a:spcPts val="0"/>
              </a:spcBef>
              <a:buClrTx/>
              <a:buSzTx/>
              <a:buNone/>
              <a:defRPr sz="3700"/>
            </a:lvl2pPr>
            <a:lvl3pPr marL="0" indent="0" algn="ctr">
              <a:spcBef>
                <a:spcPts val="0"/>
              </a:spcBef>
              <a:buClrTx/>
              <a:buSzTx/>
              <a:buNone/>
              <a:defRPr sz="3700"/>
            </a:lvl3pPr>
            <a:lvl4pPr marL="0" indent="0" algn="ctr">
              <a:spcBef>
                <a:spcPts val="0"/>
              </a:spcBef>
              <a:buClrTx/>
              <a:buSzTx/>
              <a:buNone/>
              <a:defRPr sz="3700"/>
            </a:lvl4pPr>
            <a:lvl5pPr marL="0" indent="0" algn="ctr">
              <a:spcBef>
                <a:spcPts val="0"/>
              </a:spcBef>
              <a:buClrTx/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Cen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/>
          <p:nvPr>
            <p:ph type="pic" idx="21"/>
          </p:nvPr>
        </p:nvSpPr>
        <p:spPr>
          <a:xfrm>
            <a:off x="2451058" y="-138499"/>
            <a:ext cx="13525502" cy="9017002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Title Text"/>
          <p:cNvSpPr txBox="1"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40" name="Body Level One…"/>
          <p:cNvSpPr txBox="1"/>
          <p:nvPr>
            <p:ph type="body" sz="quarter" idx="1"/>
          </p:nvPr>
        </p:nvSpPr>
        <p:spPr>
          <a:xfrm>
            <a:off x="952500" y="47244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ClrTx/>
              <a:buSzTx/>
              <a:buNone/>
              <a:defRPr sz="3700"/>
            </a:lvl1pPr>
            <a:lvl2pPr marL="0" indent="0" algn="ctr">
              <a:spcBef>
                <a:spcPts val="0"/>
              </a:spcBef>
              <a:buClrTx/>
              <a:buSzTx/>
              <a:buNone/>
              <a:defRPr sz="3700"/>
            </a:lvl2pPr>
            <a:lvl3pPr marL="0" indent="0" algn="ctr">
              <a:spcBef>
                <a:spcPts val="0"/>
              </a:spcBef>
              <a:buClrTx/>
              <a:buSzTx/>
              <a:buNone/>
              <a:defRPr sz="3700"/>
            </a:lvl3pPr>
            <a:lvl4pPr marL="0" indent="0" algn="ctr">
              <a:spcBef>
                <a:spcPts val="0"/>
              </a:spcBef>
              <a:buClrTx/>
              <a:buSzTx/>
              <a:buNone/>
              <a:defRPr sz="3700"/>
            </a:lvl4pPr>
            <a:lvl5pPr marL="0" indent="0" algn="ctr">
              <a:spcBef>
                <a:spcPts val="0"/>
              </a:spcBef>
              <a:buClrTx/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7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buClrTx/>
            </a:lvl1pPr>
            <a:lvl2pPr>
              <a:buClrTx/>
            </a:lvl2pPr>
            <a:lvl3pPr>
              <a:buClrTx/>
            </a:lvl3pPr>
            <a:lvl4pPr>
              <a:buClrTx/>
            </a:lvl4pPr>
            <a:lvl5pPr>
              <a:buClrTx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/>
          <p:nvPr>
            <p:ph type="pic" idx="21"/>
          </p:nvPr>
        </p:nvSpPr>
        <p:spPr>
          <a:xfrm>
            <a:off x="4473575" y="2032000"/>
            <a:ext cx="10287000" cy="68580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7" name="Body Level One…"/>
          <p:cNvSpPr txBox="1"/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buClrTx/>
              <a:defRPr sz="2800"/>
            </a:lvl1pPr>
            <a:lvl2pPr marL="685800" indent="-342900">
              <a:spcBef>
                <a:spcPts val="3200"/>
              </a:spcBef>
              <a:buClrTx/>
              <a:defRPr sz="2800"/>
            </a:lvl2pPr>
            <a:lvl3pPr marL="1028700" indent="-342900">
              <a:spcBef>
                <a:spcPts val="3200"/>
              </a:spcBef>
              <a:buClrTx/>
              <a:defRPr sz="2800"/>
            </a:lvl3pPr>
            <a:lvl4pPr marL="1371600" indent="-342900">
              <a:spcBef>
                <a:spcPts val="3200"/>
              </a:spcBef>
              <a:buClrTx/>
              <a:defRPr sz="2800"/>
            </a:lvl4pPr>
            <a:lvl5pPr marL="1714500" indent="-342900">
              <a:spcBef>
                <a:spcPts val="3200"/>
              </a:spcBef>
              <a:buClrTx/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>
            <a:lvl1pPr>
              <a:buClrTx/>
            </a:lvl1pPr>
            <a:lvl2pPr>
              <a:buClrTx/>
            </a:lvl2pPr>
            <a:lvl3pPr>
              <a:buClrTx/>
            </a:lvl3pPr>
            <a:lvl4pPr>
              <a:buClrTx/>
            </a:lvl4pPr>
            <a:lvl5pPr>
              <a:buClrTx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/>
          <p:nvPr>
            <p:ph type="pic" sz="quarter" idx="21"/>
          </p:nvPr>
        </p:nvSpPr>
        <p:spPr>
          <a:xfrm>
            <a:off x="6426200" y="4965700"/>
            <a:ext cx="5886450" cy="39243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Image"/>
          <p:cNvSpPr/>
          <p:nvPr>
            <p:ph type="pic" sz="quarter" idx="22"/>
          </p:nvPr>
        </p:nvSpPr>
        <p:spPr>
          <a:xfrm>
            <a:off x="6737350" y="639233"/>
            <a:ext cx="5880100" cy="3920067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Image"/>
          <p:cNvSpPr/>
          <p:nvPr>
            <p:ph type="pic" idx="23"/>
          </p:nvPr>
        </p:nvSpPr>
        <p:spPr>
          <a:xfrm>
            <a:off x="-3400425" y="-127000"/>
            <a:ext cx="13525500" cy="90170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3.xml"/><Relationship Id="rId15" Type="http://schemas.openxmlformats.org/officeDocument/2006/relationships/slideLayout" Target="../slideLayouts/slideLayout14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24306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b="0"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b="0" baseline="0" cap="none" i="0" spc="0" strike="noStrike" sz="3200" u="none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b="0" baseline="0" cap="none" i="0" spc="0" strike="noStrike" sz="3200" u="none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b="0" baseline="0" cap="none" i="0" spc="0" strike="noStrike" sz="3200" u="none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b="0" baseline="0" cap="none" i="0" spc="0" strike="noStrike" sz="3200" u="none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b="0" baseline="0" cap="none" i="0" spc="0" strike="noStrike" sz="3200" u="none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b="0" baseline="0" cap="none" i="0" spc="0" strike="noStrike" sz="3200" u="none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b="0" baseline="0" cap="none" i="0" spc="0" strike="noStrike" sz="3200" u="none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b="0" baseline="0" cap="none" i="0" spc="0" strike="noStrike" sz="3200" u="none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b="0" baseline="0" cap="none" i="0" spc="0" strike="noStrike" sz="3200" u="none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gif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gif"/><Relationship Id="rId4" Type="http://schemas.openxmlformats.org/officeDocument/2006/relationships/chart" Target="../charts/chart1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gif"/><Relationship Id="rId4" Type="http://schemas.openxmlformats.org/officeDocument/2006/relationships/image" Target="../media/image1.png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gif"/><Relationship Id="rId4" Type="http://schemas.openxmlformats.org/officeDocument/2006/relationships/image" Target="../media/image2.png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gif"/><Relationship Id="rId4" Type="http://schemas.openxmlformats.org/officeDocument/2006/relationships/image" Target="../media/image3.png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gif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.gif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.gif"/><Relationship Id="rId4" Type="http://schemas.openxmlformats.org/officeDocument/2006/relationships/image" Target="../media/image4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lide Number"/>
          <p:cNvSpPr txBox="1"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pic>
        <p:nvPicPr>
          <p:cNvPr id="134" name="GIFTransp_logoColorSmall.gif" descr="GIFTransp_logoColorSmall.gi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-419100" y="127000"/>
            <a:ext cx="3175000" cy="1917700"/>
          </a:xfrm>
          <a:prstGeom prst="rect">
            <a:avLst/>
          </a:prstGeom>
          <a:ln w="12700">
            <a:miter lim="400000"/>
          </a:ln>
        </p:spPr>
      </p:pic>
      <p:sp>
        <p:nvSpPr>
          <p:cNvPr id="135" name="Credit Ratings"/>
          <p:cNvSpPr txBox="1"/>
          <p:nvPr/>
        </p:nvSpPr>
        <p:spPr>
          <a:xfrm>
            <a:off x="3794695" y="508000"/>
            <a:ext cx="5415410" cy="1155700"/>
          </a:xfrm>
          <a:prstGeom prst="rect">
            <a:avLst/>
          </a:prstGeom>
          <a:ln w="12700">
            <a:miter lim="400000"/>
          </a:ln>
          <a:effectLst>
            <a:outerShdw sx="100000" sy="100000" kx="0" ky="0" algn="b" rotWithShape="0" blurRad="127000" dist="76200" dir="2700000">
              <a:srgbClr val="000000">
                <a:alpha val="75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0" sz="7200">
                <a:solidFill>
                  <a:srgbClr val="FF4013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Credit Ratings</a:t>
            </a:r>
          </a:p>
        </p:txBody>
      </p:sp>
      <p:sp>
        <p:nvSpPr>
          <p:cNvPr id="136" name="You acquire one at 18 when you receive a service before paying for it."/>
          <p:cNvSpPr txBox="1"/>
          <p:nvPr/>
        </p:nvSpPr>
        <p:spPr>
          <a:xfrm>
            <a:off x="730250" y="2362200"/>
            <a:ext cx="11544300" cy="1346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b="0" sz="4200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You acquire one at 18 when you receive a service before paying for it.</a:t>
            </a:r>
          </a:p>
        </p:txBody>
      </p:sp>
      <p:sp>
        <p:nvSpPr>
          <p:cNvPr id="137" name="Your rating is continually updated."/>
          <p:cNvSpPr txBox="1"/>
          <p:nvPr/>
        </p:nvSpPr>
        <p:spPr>
          <a:xfrm>
            <a:off x="730250" y="4079874"/>
            <a:ext cx="11544300" cy="723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b="0" sz="4200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Your rating is continually updated.</a:t>
            </a:r>
          </a:p>
        </p:txBody>
      </p:sp>
      <p:sp>
        <p:nvSpPr>
          <p:cNvPr id="138" name="3 main ratings agencies in UK - Experian, Equifax, Callcredit."/>
          <p:cNvSpPr txBox="1"/>
          <p:nvPr/>
        </p:nvSpPr>
        <p:spPr>
          <a:xfrm>
            <a:off x="730250" y="5175250"/>
            <a:ext cx="11544300" cy="1346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b="0" sz="4200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3 main ratings agencies in UK - Experian, Equifax, Callcredit.</a:t>
            </a:r>
          </a:p>
        </p:txBody>
      </p:sp>
      <p:sp>
        <p:nvSpPr>
          <p:cNvPr id="139" name="Affects your ability to to buy, rent and borrow."/>
          <p:cNvSpPr txBox="1"/>
          <p:nvPr/>
        </p:nvSpPr>
        <p:spPr>
          <a:xfrm>
            <a:off x="730250" y="6892924"/>
            <a:ext cx="11544300" cy="723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b="0" sz="4200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Affects your ability to to buy, rent and borrow.</a:t>
            </a:r>
          </a:p>
        </p:txBody>
      </p:sp>
      <p:sp>
        <p:nvSpPr>
          <p:cNvPr id="140" name="Good account management = good rating."/>
          <p:cNvSpPr txBox="1"/>
          <p:nvPr/>
        </p:nvSpPr>
        <p:spPr>
          <a:xfrm>
            <a:off x="723900" y="7988299"/>
            <a:ext cx="11544300" cy="723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b="0" sz="4200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Good account management = good rating.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ID="10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7" dur="10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Class="entr" nodeType="clickEffect" presetID="10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12" dur="10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ID="10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17" dur="10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Class="entr" nodeType="clickEffect" presetID="10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22" dur="10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ID="10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27" dur="10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36" grpId="1"/>
      <p:bldP build="whole" bldLvl="1" animBg="1" rev="0" advAuto="0" spid="139" grpId="4"/>
      <p:bldP build="whole" bldLvl="1" animBg="1" rev="0" advAuto="0" spid="138" grpId="3"/>
      <p:bldP build="whole" bldLvl="1" animBg="1" rev="0" advAuto="0" spid="140" grpId="5"/>
      <p:bldP build="whole" bldLvl="1" animBg="1" rev="0" advAuto="0" spid="137" grpId="2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lide Number"/>
          <p:cNvSpPr txBox="1"/>
          <p:nvPr>
            <p:ph type="sldNum" sz="quarter" idx="2"/>
          </p:nvPr>
        </p:nvSpPr>
        <p:spPr>
          <a:xfrm>
            <a:off x="6445250" y="9385300"/>
            <a:ext cx="228600" cy="3556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pic>
        <p:nvPicPr>
          <p:cNvPr id="145" name="GIFTransp_logoColorSmall.gif" descr="GIFTransp_logoColorSmall.gi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-419100" y="127000"/>
            <a:ext cx="3175000" cy="1917700"/>
          </a:xfrm>
          <a:prstGeom prst="rect">
            <a:avLst/>
          </a:prstGeom>
          <a:ln w="12700">
            <a:miter lim="400000"/>
          </a:ln>
        </p:spPr>
      </p:pic>
      <p:sp>
        <p:nvSpPr>
          <p:cNvPr id="146" name="How is it calculated?"/>
          <p:cNvSpPr txBox="1"/>
          <p:nvPr/>
        </p:nvSpPr>
        <p:spPr>
          <a:xfrm>
            <a:off x="2639913" y="501650"/>
            <a:ext cx="7706321" cy="1155700"/>
          </a:xfrm>
          <a:prstGeom prst="rect">
            <a:avLst/>
          </a:prstGeom>
          <a:ln w="12700">
            <a:miter lim="400000"/>
          </a:ln>
          <a:effectLst>
            <a:outerShdw sx="100000" sy="100000" kx="0" ky="0" algn="b" rotWithShape="0" blurRad="127000" dist="76200" dir="2700000">
              <a:srgbClr val="000000">
                <a:alpha val="75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0" sz="7200">
                <a:solidFill>
                  <a:srgbClr val="FF4013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How is it calculated?</a:t>
            </a:r>
          </a:p>
        </p:txBody>
      </p:sp>
      <p:sp>
        <p:nvSpPr>
          <p:cNvPr id="147" name="No one method."/>
          <p:cNvSpPr txBox="1"/>
          <p:nvPr/>
        </p:nvSpPr>
        <p:spPr>
          <a:xfrm>
            <a:off x="518845" y="2520949"/>
            <a:ext cx="11544301" cy="723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b="0" sz="4200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No one method.</a:t>
            </a:r>
          </a:p>
        </p:txBody>
      </p:sp>
      <p:sp>
        <p:nvSpPr>
          <p:cNvPr id="148" name="But roughly."/>
          <p:cNvSpPr txBox="1"/>
          <p:nvPr/>
        </p:nvSpPr>
        <p:spPr>
          <a:xfrm>
            <a:off x="520700" y="3289299"/>
            <a:ext cx="11544300" cy="723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b="0" sz="4200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But roughly.</a:t>
            </a:r>
          </a:p>
        </p:txBody>
      </p:sp>
      <p:sp>
        <p:nvSpPr>
          <p:cNvPr id="149" name="35% based on payment history"/>
          <p:cNvSpPr txBox="1"/>
          <p:nvPr/>
        </p:nvSpPr>
        <p:spPr>
          <a:xfrm>
            <a:off x="520700" y="4051299"/>
            <a:ext cx="11544300" cy="723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b="0" sz="4200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35% based on payment history</a:t>
            </a:r>
          </a:p>
        </p:txBody>
      </p:sp>
      <p:sp>
        <p:nvSpPr>
          <p:cNvPr id="150" name="30% based on outstanding debt"/>
          <p:cNvSpPr txBox="1"/>
          <p:nvPr/>
        </p:nvSpPr>
        <p:spPr>
          <a:xfrm>
            <a:off x="520700" y="4813299"/>
            <a:ext cx="11544300" cy="723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b="0" sz="4200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30% based on outstanding debt</a:t>
            </a:r>
          </a:p>
        </p:txBody>
      </p:sp>
      <p:sp>
        <p:nvSpPr>
          <p:cNvPr id="151" name="15% based on length of credit history"/>
          <p:cNvSpPr txBox="1"/>
          <p:nvPr/>
        </p:nvSpPr>
        <p:spPr>
          <a:xfrm>
            <a:off x="520700" y="5575299"/>
            <a:ext cx="11544300" cy="723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b="0" sz="4200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15% based on length of credit history</a:t>
            </a:r>
          </a:p>
        </p:txBody>
      </p:sp>
      <p:sp>
        <p:nvSpPr>
          <p:cNvPr id="152" name="10% based on recent enquiries on your report"/>
          <p:cNvSpPr txBox="1"/>
          <p:nvPr/>
        </p:nvSpPr>
        <p:spPr>
          <a:xfrm>
            <a:off x="520700" y="6337299"/>
            <a:ext cx="11544300" cy="723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b="0" sz="4200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10% based on recent enquiries on your report</a:t>
            </a:r>
          </a:p>
        </p:txBody>
      </p:sp>
      <p:sp>
        <p:nvSpPr>
          <p:cNvPr id="153" name="10% based on types of credit in use"/>
          <p:cNvSpPr txBox="1"/>
          <p:nvPr/>
        </p:nvSpPr>
        <p:spPr>
          <a:xfrm>
            <a:off x="520700" y="7099299"/>
            <a:ext cx="11544300" cy="723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b="0" sz="4200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10% based on types of credit in use</a:t>
            </a:r>
          </a:p>
        </p:txBody>
      </p:sp>
      <p:graphicFrame>
        <p:nvGraphicFramePr>
          <p:cNvPr id="154" name="2D Pie Chart"/>
          <p:cNvGraphicFramePr/>
          <p:nvPr/>
        </p:nvGraphicFramePr>
        <p:xfrm>
          <a:off x="8505064" y="2340533"/>
          <a:ext cx="3962401" cy="3962401"/>
        </p:xfrm>
        <a:graphic xmlns:a="http://schemas.openxmlformats.org/drawingml/2006/main">
          <a:graphicData uri="http://schemas.openxmlformats.org/drawingml/2006/chart">
            <c:chart xmlns:c="http://schemas.openxmlformats.org/drawingml/2006/chart" r:id="rId4"/>
          </a:graphicData>
        </a:graphic>
      </p:graphicFrame>
      <p:sp>
        <p:nvSpPr>
          <p:cNvPr id="155" name="Highest score is generally 999"/>
          <p:cNvSpPr txBox="1"/>
          <p:nvPr/>
        </p:nvSpPr>
        <p:spPr>
          <a:xfrm>
            <a:off x="520700" y="7861299"/>
            <a:ext cx="11544300" cy="723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b="0" sz="4200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Highest score is generally 999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advClick="1" p14:dur="1000">
        <p:dissolve/>
      </p:transition>
    </mc:Choice>
    <mc:Fallback>
      <p:transition spd="med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49" grpId="1"/>
      <p:bldP build="whole" bldLvl="1" animBg="1" rev="0" advAuto="0" spid="155" grpId="6"/>
      <p:bldP build="whole" bldLvl="1" animBg="1" rev="0" advAuto="0" spid="153" grpId="5"/>
      <p:bldP build="whole" bldLvl="1" animBg="1" rev="0" advAuto="0" spid="151" grpId="3"/>
      <p:bldP build="whole" bldLvl="1" animBg="1" rev="0" advAuto="0" spid="150" grpId="2"/>
      <p:bldP build="whole" bldLvl="1" animBg="1" rev="0" advAuto="0" spid="152" grpId="4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Slide Number"/>
          <p:cNvSpPr txBox="1"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pic>
        <p:nvPicPr>
          <p:cNvPr id="160" name="GIFTransp_logoColorSmall.gif" descr="GIFTransp_logoColorSmall.gi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-419100" y="127000"/>
            <a:ext cx="3175000" cy="1917700"/>
          </a:xfrm>
          <a:prstGeom prst="rect">
            <a:avLst/>
          </a:prstGeom>
          <a:ln w="12700">
            <a:miter lim="400000"/>
          </a:ln>
        </p:spPr>
      </p:pic>
      <p:sp>
        <p:nvSpPr>
          <p:cNvPr id="161" name="Who is bothered?"/>
          <p:cNvSpPr txBox="1"/>
          <p:nvPr/>
        </p:nvSpPr>
        <p:spPr>
          <a:xfrm>
            <a:off x="3104232" y="311150"/>
            <a:ext cx="6803083" cy="1155700"/>
          </a:xfrm>
          <a:prstGeom prst="rect">
            <a:avLst/>
          </a:prstGeom>
          <a:ln w="12700">
            <a:miter lim="400000"/>
          </a:ln>
          <a:effectLst>
            <a:outerShdw sx="100000" sy="100000" kx="0" ky="0" algn="b" rotWithShape="0" blurRad="127000" dist="76200" dir="2700000">
              <a:srgbClr val="000000">
                <a:alpha val="75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0" sz="7200">
                <a:solidFill>
                  <a:srgbClr val="FF6A00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Who is bothered?</a:t>
            </a:r>
          </a:p>
        </p:txBody>
      </p:sp>
      <p:sp>
        <p:nvSpPr>
          <p:cNvPr id="162" name="Banks."/>
          <p:cNvSpPr txBox="1"/>
          <p:nvPr/>
        </p:nvSpPr>
        <p:spPr>
          <a:xfrm>
            <a:off x="733425" y="2781299"/>
            <a:ext cx="11544300" cy="723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b="0" sz="4200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Banks.</a:t>
            </a:r>
          </a:p>
        </p:txBody>
      </p:sp>
      <p:sp>
        <p:nvSpPr>
          <p:cNvPr id="163" name="Employers."/>
          <p:cNvSpPr txBox="1"/>
          <p:nvPr/>
        </p:nvSpPr>
        <p:spPr>
          <a:xfrm>
            <a:off x="733425" y="3546474"/>
            <a:ext cx="11544300" cy="723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b="0" sz="4200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Employers.</a:t>
            </a:r>
          </a:p>
        </p:txBody>
      </p:sp>
      <p:sp>
        <p:nvSpPr>
          <p:cNvPr id="164" name="TV Companies (Sky, Virgin etc)."/>
          <p:cNvSpPr txBox="1"/>
          <p:nvPr/>
        </p:nvSpPr>
        <p:spPr>
          <a:xfrm>
            <a:off x="733425" y="5314949"/>
            <a:ext cx="11544300" cy="723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b="0" sz="4200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TV Companies (Sky, Virgin etc).</a:t>
            </a:r>
          </a:p>
        </p:txBody>
      </p:sp>
      <p:sp>
        <p:nvSpPr>
          <p:cNvPr id="165" name="Telephone companies."/>
          <p:cNvSpPr txBox="1"/>
          <p:nvPr/>
        </p:nvSpPr>
        <p:spPr>
          <a:xfrm>
            <a:off x="727075" y="6222999"/>
            <a:ext cx="11544300" cy="723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b="0" sz="4200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Telephone companies.</a:t>
            </a:r>
          </a:p>
        </p:txBody>
      </p:sp>
      <p:sp>
        <p:nvSpPr>
          <p:cNvPr id="166" name="Lenders."/>
          <p:cNvSpPr txBox="1"/>
          <p:nvPr/>
        </p:nvSpPr>
        <p:spPr>
          <a:xfrm>
            <a:off x="733425" y="4406899"/>
            <a:ext cx="11544300" cy="723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b="0" sz="4200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Lenders.</a:t>
            </a:r>
          </a:p>
        </p:txBody>
      </p:sp>
      <p:sp>
        <p:nvSpPr>
          <p:cNvPr id="167" name="Credit card companies."/>
          <p:cNvSpPr txBox="1"/>
          <p:nvPr/>
        </p:nvSpPr>
        <p:spPr>
          <a:xfrm>
            <a:off x="733425" y="7232649"/>
            <a:ext cx="11544300" cy="723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b="0" sz="4200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Credit card companies.</a:t>
            </a:r>
          </a:p>
        </p:txBody>
      </p:sp>
      <p:pic>
        <p:nvPicPr>
          <p:cNvPr id="168" name="who-cares.tiff" descr="who-cares.tiff"/>
          <p:cNvPicPr>
            <a:picLocks noChangeAspect="0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8318500" y="2070100"/>
            <a:ext cx="3708400" cy="2349500"/>
          </a:xfrm>
          <a:prstGeom prst="rect">
            <a:avLst/>
          </a:prstGeom>
          <a:effectLst>
            <a:outerShdw sx="100000" sy="100000" kx="0" ky="0" algn="b" rotWithShape="0" blurRad="127000" dist="76200" dir="2700000">
              <a:srgbClr val="000000">
                <a:alpha val="75000"/>
              </a:srgbClr>
            </a:outerShdw>
          </a:effec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advClick="1" p14:dur="1000">
        <p:dissolve/>
      </p:transition>
    </mc:Choice>
    <mc:Fallback>
      <p:transition spd="med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ID="10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7" dur="10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Class="entr" nodeType="clickEffect" presetID="10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12" dur="10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ID="10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17" dur="10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Class="entr" nodeType="clickEffect" presetID="10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22" dur="10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ID="10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27" dur="10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Class="entr" nodeType="clickEffect" presetID="10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1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32" dur="10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64" grpId="4"/>
      <p:bldP build="whole" bldLvl="1" animBg="1" rev="0" advAuto="0" spid="163" grpId="2"/>
      <p:bldP build="whole" bldLvl="1" animBg="1" rev="0" advAuto="0" spid="162" grpId="1"/>
      <p:bldP build="whole" bldLvl="1" animBg="1" rev="0" advAuto="0" spid="165" grpId="5"/>
      <p:bldP build="whole" bldLvl="1" animBg="1" rev="0" advAuto="0" spid="167" grpId="6"/>
      <p:bldP build="whole" bldLvl="1" animBg="1" rev="0" advAuto="0" spid="166" grpId="3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Slide Number"/>
          <p:cNvSpPr txBox="1"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pic>
        <p:nvPicPr>
          <p:cNvPr id="173" name="GIFTransp_logoColorSmall.gif" descr="GIFTransp_logoColorSmall.gi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-419100" y="127000"/>
            <a:ext cx="3175000" cy="1917700"/>
          </a:xfrm>
          <a:prstGeom prst="rect">
            <a:avLst/>
          </a:prstGeom>
          <a:ln w="12700">
            <a:miter lim="400000"/>
          </a:ln>
        </p:spPr>
      </p:pic>
      <p:sp>
        <p:nvSpPr>
          <p:cNvPr id="174" name="What they will know"/>
          <p:cNvSpPr txBox="1"/>
          <p:nvPr/>
        </p:nvSpPr>
        <p:spPr>
          <a:xfrm>
            <a:off x="2564854" y="508000"/>
            <a:ext cx="7875092" cy="1155700"/>
          </a:xfrm>
          <a:prstGeom prst="rect">
            <a:avLst/>
          </a:prstGeom>
          <a:ln w="12700">
            <a:miter lim="400000"/>
          </a:ln>
          <a:effectLst>
            <a:outerShdw sx="100000" sy="100000" kx="0" ky="0" algn="b" rotWithShape="0" blurRad="127000" dist="76200" dir="2700000">
              <a:srgbClr val="000000">
                <a:alpha val="75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0" sz="7200">
                <a:solidFill>
                  <a:srgbClr val="FF4013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What they will know</a:t>
            </a:r>
          </a:p>
        </p:txBody>
      </p:sp>
      <p:sp>
        <p:nvSpPr>
          <p:cNvPr id="175" name="Credit agency files."/>
          <p:cNvSpPr txBox="1"/>
          <p:nvPr/>
        </p:nvSpPr>
        <p:spPr>
          <a:xfrm>
            <a:off x="101600" y="2743199"/>
            <a:ext cx="11544300" cy="723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r">
              <a:defRPr b="0" sz="4200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Credit agency files.</a:t>
            </a:r>
          </a:p>
        </p:txBody>
      </p:sp>
      <p:sp>
        <p:nvSpPr>
          <p:cNvPr id="176" name="Payday loan data."/>
          <p:cNvSpPr txBox="1"/>
          <p:nvPr/>
        </p:nvSpPr>
        <p:spPr>
          <a:xfrm>
            <a:off x="-725405" y="4165600"/>
            <a:ext cx="12410908" cy="723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r">
              <a:defRPr b="0" sz="4200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Payday loan data.</a:t>
            </a:r>
          </a:p>
        </p:txBody>
      </p:sp>
      <p:sp>
        <p:nvSpPr>
          <p:cNvPr id="177" name="History with some…"/>
          <p:cNvSpPr txBox="1"/>
          <p:nvPr/>
        </p:nvSpPr>
        <p:spPr>
          <a:xfrm>
            <a:off x="101600" y="5403850"/>
            <a:ext cx="11544300" cy="1346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r">
              <a:defRPr b="0" sz="4200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pPr>
            <a:r>
              <a:t>History with some </a:t>
            </a:r>
          </a:p>
          <a:p>
            <a:pPr algn="r">
              <a:defRPr b="0" sz="4200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pPr>
            <a:r>
              <a:t>TV/phone/energy companies.</a:t>
            </a:r>
          </a:p>
        </p:txBody>
      </p:sp>
      <p:pic>
        <p:nvPicPr>
          <p:cNvPr id="178" name="big-ideas.tiff" descr="big-ideas.tiff"/>
          <p:cNvPicPr>
            <a:picLocks noChangeAspect="0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673100" y="4546600"/>
            <a:ext cx="3390900" cy="2565400"/>
          </a:xfrm>
          <a:prstGeom prst="rect">
            <a:avLst/>
          </a:prstGeom>
          <a:effectLst>
            <a:outerShdw sx="100000" sy="100000" kx="0" ky="0" algn="b" rotWithShape="0" blurRad="127000" dist="76200" dir="2700000">
              <a:srgbClr val="000000">
                <a:alpha val="75000"/>
              </a:srgbClr>
            </a:outerShdw>
          </a:effec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advClick="1" p14:dur="1000">
        <p:dissolve/>
      </p:transition>
    </mc:Choice>
    <mc:Fallback>
      <p:transition spd="med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ID="10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7" dur="10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Class="entr" nodeType="clickEffect" presetID="10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12" dur="10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ID="10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17" dur="10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76" grpId="2"/>
      <p:bldP build="whole" bldLvl="1" animBg="1" rev="0" advAuto="0" spid="177" grpId="3"/>
      <p:bldP build="whole" bldLvl="1" animBg="1" rev="0" advAuto="0" spid="175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Slide Number"/>
          <p:cNvSpPr txBox="1"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pic>
        <p:nvPicPr>
          <p:cNvPr id="183" name="GIFTransp_logoColorSmall.gif" descr="GIFTransp_logoColorSmall.gi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-419100" y="127000"/>
            <a:ext cx="3175000" cy="1917700"/>
          </a:xfrm>
          <a:prstGeom prst="rect">
            <a:avLst/>
          </a:prstGeom>
          <a:ln w="12700">
            <a:miter lim="400000"/>
          </a:ln>
        </p:spPr>
      </p:pic>
      <p:sp>
        <p:nvSpPr>
          <p:cNvPr id="184" name="What they won’t know"/>
          <p:cNvSpPr txBox="1"/>
          <p:nvPr/>
        </p:nvSpPr>
        <p:spPr>
          <a:xfrm>
            <a:off x="2163043" y="501650"/>
            <a:ext cx="8685461" cy="1155700"/>
          </a:xfrm>
          <a:prstGeom prst="rect">
            <a:avLst/>
          </a:prstGeom>
          <a:ln w="12700">
            <a:miter lim="400000"/>
          </a:ln>
          <a:effectLst>
            <a:outerShdw sx="100000" sy="100000" kx="0" ky="0" algn="b" rotWithShape="0" blurRad="127000" dist="76200" dir="2700000">
              <a:srgbClr val="000000">
                <a:alpha val="75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0" sz="7200">
                <a:solidFill>
                  <a:srgbClr val="FF4013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What they won’t know</a:t>
            </a:r>
          </a:p>
        </p:txBody>
      </p:sp>
      <p:sp>
        <p:nvSpPr>
          <p:cNvPr id="185" name="Race, religion."/>
          <p:cNvSpPr txBox="1"/>
          <p:nvPr/>
        </p:nvSpPr>
        <p:spPr>
          <a:xfrm>
            <a:off x="-763855" y="3092449"/>
            <a:ext cx="11544301" cy="723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b="0" sz="4200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Race, religion.</a:t>
            </a:r>
          </a:p>
        </p:txBody>
      </p:sp>
      <p:sp>
        <p:nvSpPr>
          <p:cNvPr id="186" name="Income &amp; savings."/>
          <p:cNvSpPr txBox="1"/>
          <p:nvPr/>
        </p:nvSpPr>
        <p:spPr>
          <a:xfrm>
            <a:off x="-762000" y="3860799"/>
            <a:ext cx="11544300" cy="723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b="0" sz="4200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Income &amp; savings.</a:t>
            </a:r>
          </a:p>
        </p:txBody>
      </p:sp>
      <p:sp>
        <p:nvSpPr>
          <p:cNvPr id="187" name="Parking or driving fines."/>
          <p:cNvSpPr txBox="1"/>
          <p:nvPr/>
        </p:nvSpPr>
        <p:spPr>
          <a:xfrm>
            <a:off x="-762000" y="4622799"/>
            <a:ext cx="11544300" cy="723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b="0" sz="4200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Parking or driving fines.</a:t>
            </a:r>
          </a:p>
        </p:txBody>
      </p:sp>
      <p:sp>
        <p:nvSpPr>
          <p:cNvPr id="188" name="Medical or criminal history."/>
          <p:cNvSpPr txBox="1"/>
          <p:nvPr/>
        </p:nvSpPr>
        <p:spPr>
          <a:xfrm>
            <a:off x="-1195305" y="5384800"/>
            <a:ext cx="12410908" cy="723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b="0" sz="4200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Medical or criminal history.</a:t>
            </a:r>
          </a:p>
        </p:txBody>
      </p:sp>
      <p:sp>
        <p:nvSpPr>
          <p:cNvPr id="189" name="Student loans."/>
          <p:cNvSpPr txBox="1"/>
          <p:nvPr/>
        </p:nvSpPr>
        <p:spPr>
          <a:xfrm>
            <a:off x="-762000" y="6146799"/>
            <a:ext cx="11544300" cy="723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b="0" sz="4200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Student loans.</a:t>
            </a:r>
          </a:p>
        </p:txBody>
      </p:sp>
      <p:sp>
        <p:nvSpPr>
          <p:cNvPr id="190" name="Declined applications."/>
          <p:cNvSpPr txBox="1"/>
          <p:nvPr/>
        </p:nvSpPr>
        <p:spPr>
          <a:xfrm>
            <a:off x="-762000" y="7670799"/>
            <a:ext cx="11544300" cy="723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b="0" sz="4200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Declined applications.</a:t>
            </a:r>
          </a:p>
        </p:txBody>
      </p:sp>
      <p:sp>
        <p:nvSpPr>
          <p:cNvPr id="191" name="Relatives."/>
          <p:cNvSpPr txBox="1"/>
          <p:nvPr/>
        </p:nvSpPr>
        <p:spPr>
          <a:xfrm>
            <a:off x="-762000" y="6908799"/>
            <a:ext cx="11544300" cy="723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b="0" sz="4200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Relatives.</a:t>
            </a:r>
          </a:p>
        </p:txBody>
      </p:sp>
      <p:pic>
        <p:nvPicPr>
          <p:cNvPr id="192" name="dont_know_face.tiff" descr="dont_know_face.tiff"/>
          <p:cNvPicPr>
            <a:picLocks noChangeAspect="0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8102600" y="2349500"/>
            <a:ext cx="3911600" cy="2235200"/>
          </a:xfrm>
          <a:prstGeom prst="rect">
            <a:avLst/>
          </a:prstGeom>
          <a:effectLst>
            <a:outerShdw sx="100000" sy="100000" kx="0" ky="0" algn="b" rotWithShape="0" blurRad="127000" dist="76200" dir="2700000">
              <a:srgbClr val="000000">
                <a:alpha val="75000"/>
              </a:srgbClr>
            </a:outerShdw>
          </a:effec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advClick="1" p14:dur="1000">
        <p:dissolve/>
      </p:transition>
    </mc:Choice>
    <mc:Fallback>
      <p:transition spd="med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ID="10" grpId="1" fill="hold">
                                  <p:stCondLst>
                                    <p:cond delay="0"/>
                                  </p:stCondLst>
                                  <p:iterate type="lt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7" dur="10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Class="entr" nodeType="clickEffect" presetID="10" grpId="2" fill="hold">
                                  <p:stCondLst>
                                    <p:cond delay="0"/>
                                  </p:stCondLst>
                                  <p:iterate type="lt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12" dur="100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ID="10" grpId="3" fill="hold">
                                  <p:stCondLst>
                                    <p:cond delay="0"/>
                                  </p:stCondLst>
                                  <p:iterate type="lt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17" dur="100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Class="entr" nodeType="clickEffect" presetID="10" grpId="4" fill="hold">
                                  <p:stCondLst>
                                    <p:cond delay="0"/>
                                  </p:stCondLst>
                                  <p:iterate type="lt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22" dur="10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ID="10" grpId="5" fill="hold">
                                  <p:stCondLst>
                                    <p:cond delay="0"/>
                                  </p:stCondLst>
                                  <p:iterate type="lt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27" dur="10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Class="entr" nodeType="clickEffect" presetID="10" grpId="6" fill="hold">
                                  <p:stCondLst>
                                    <p:cond delay="0"/>
                                  </p:stCondLst>
                                  <p:iterate type="lt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1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32" dur="10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Class="entr" nodeType="clickEffect" presetID="10" grpId="7" fill="hold">
                                  <p:stCondLst>
                                    <p:cond delay="0"/>
                                  </p:stCondLst>
                                  <p:iterate type="lt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6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37" dur="10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87" grpId="3"/>
      <p:bldP build="whole" bldLvl="1" animBg="1" rev="0" advAuto="0" spid="186" grpId="2"/>
      <p:bldP build="whole" bldLvl="1" animBg="1" rev="0" advAuto="0" spid="189" grpId="5"/>
      <p:bldP build="whole" bldLvl="1" animBg="1" rev="0" advAuto="0" spid="190" grpId="7"/>
      <p:bldP build="whole" bldLvl="1" animBg="1" rev="0" advAuto="0" spid="188" grpId="4"/>
      <p:bldP build="whole" bldLvl="1" animBg="1" rev="0" advAuto="0" spid="185" grpId="1"/>
      <p:bldP build="whole" bldLvl="1" animBg="1" rev="0" advAuto="0" spid="191" grpId="6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Slide Number"/>
          <p:cNvSpPr txBox="1"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pic>
        <p:nvPicPr>
          <p:cNvPr id="197" name="GIFTransp_logoColorSmall.gif" descr="GIFTransp_logoColorSmall.gi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-419100" y="127000"/>
            <a:ext cx="3175000" cy="1917700"/>
          </a:xfrm>
          <a:prstGeom prst="rect">
            <a:avLst/>
          </a:prstGeom>
          <a:ln w="12700">
            <a:miter lim="400000"/>
          </a:ln>
        </p:spPr>
      </p:pic>
      <p:sp>
        <p:nvSpPr>
          <p:cNvPr id="198" name="Benefits of a good one"/>
          <p:cNvSpPr txBox="1"/>
          <p:nvPr/>
        </p:nvSpPr>
        <p:spPr>
          <a:xfrm>
            <a:off x="2257276" y="882650"/>
            <a:ext cx="8471595" cy="1155700"/>
          </a:xfrm>
          <a:prstGeom prst="rect">
            <a:avLst/>
          </a:prstGeom>
          <a:ln w="12700">
            <a:miter lim="400000"/>
          </a:ln>
          <a:effectLst>
            <a:outerShdw sx="100000" sy="100000" kx="0" ky="0" algn="b" rotWithShape="0" blurRad="127000" dist="76200" dir="2700000">
              <a:srgbClr val="000000">
                <a:alpha val="75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0" sz="7200">
                <a:solidFill>
                  <a:srgbClr val="FF4013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Benefits of a good one</a:t>
            </a:r>
          </a:p>
        </p:txBody>
      </p:sp>
      <p:sp>
        <p:nvSpPr>
          <p:cNvPr id="199" name="Get loans and pay for goods easily."/>
          <p:cNvSpPr txBox="1"/>
          <p:nvPr/>
        </p:nvSpPr>
        <p:spPr>
          <a:xfrm>
            <a:off x="730250" y="3287712"/>
            <a:ext cx="11544300" cy="723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b="0" sz="4200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Get loans and pay for goods easily.</a:t>
            </a:r>
          </a:p>
        </p:txBody>
      </p:sp>
      <p:sp>
        <p:nvSpPr>
          <p:cNvPr id="200" name="Get Services when you want them."/>
          <p:cNvSpPr txBox="1"/>
          <p:nvPr/>
        </p:nvSpPr>
        <p:spPr>
          <a:xfrm>
            <a:off x="730250" y="4563268"/>
            <a:ext cx="11544300" cy="723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b="0" sz="4200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Get Services when you want them.</a:t>
            </a:r>
          </a:p>
        </p:txBody>
      </p:sp>
      <p:sp>
        <p:nvSpPr>
          <p:cNvPr id="201" name="Cheaper interest rates."/>
          <p:cNvSpPr txBox="1"/>
          <p:nvPr/>
        </p:nvSpPr>
        <p:spPr>
          <a:xfrm>
            <a:off x="730250" y="5838824"/>
            <a:ext cx="11544300" cy="723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b="0" sz="4200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Cheaper interest rates.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advClick="1" p14:dur="1000">
        <p:dissolve/>
      </p:transition>
    </mc:Choice>
    <mc:Fallback>
      <p:transition spd="med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ID="10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7" dur="1000"/>
                                        <p:tgtEl>
                                          <p:spTgt spid="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Class="entr" nodeType="clickEffect" presetID="10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12" dur="1000"/>
                                        <p:tgtEl>
                                          <p:spTgt spid="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ID="10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17" dur="1000"/>
                                        <p:tgtEl>
                                          <p:spTgt spid="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00" grpId="2"/>
      <p:bldP build="whole" bldLvl="1" animBg="1" rev="0" advAuto="0" spid="201" grpId="3"/>
      <p:bldP build="whole" bldLvl="1" animBg="1" rev="0" advAuto="0" spid="199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Slide Number"/>
          <p:cNvSpPr txBox="1"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pic>
        <p:nvPicPr>
          <p:cNvPr id="206" name="GIFTransp_logoColorSmall.gif" descr="GIFTransp_logoColorSmall.gi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-419100" y="127000"/>
            <a:ext cx="3175000" cy="1917700"/>
          </a:xfrm>
          <a:prstGeom prst="rect">
            <a:avLst/>
          </a:prstGeom>
          <a:ln w="12700">
            <a:miter lim="400000"/>
          </a:ln>
        </p:spPr>
      </p:pic>
      <p:sp>
        <p:nvSpPr>
          <p:cNvPr id="207" name="Best way to build one"/>
          <p:cNvSpPr txBox="1"/>
          <p:nvPr/>
        </p:nvSpPr>
        <p:spPr>
          <a:xfrm>
            <a:off x="2431578" y="508000"/>
            <a:ext cx="8141644" cy="1155700"/>
          </a:xfrm>
          <a:prstGeom prst="rect">
            <a:avLst/>
          </a:prstGeom>
          <a:ln w="12700">
            <a:miter lim="400000"/>
          </a:ln>
          <a:effectLst>
            <a:outerShdw sx="100000" sy="100000" kx="0" ky="0" algn="b" rotWithShape="0" blurRad="127000" dist="76200" dir="2700000">
              <a:srgbClr val="000000">
                <a:alpha val="75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0" sz="7200">
                <a:solidFill>
                  <a:srgbClr val="FF4013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Best way to build one</a:t>
            </a:r>
          </a:p>
        </p:txBody>
      </p:sp>
      <p:sp>
        <p:nvSpPr>
          <p:cNvPr id="208" name="Open a bank account early."/>
          <p:cNvSpPr txBox="1"/>
          <p:nvPr/>
        </p:nvSpPr>
        <p:spPr>
          <a:xfrm>
            <a:off x="730250" y="2298699"/>
            <a:ext cx="11544300" cy="723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b="0" sz="4200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Open a bank account early.</a:t>
            </a:r>
          </a:p>
        </p:txBody>
      </p:sp>
      <p:sp>
        <p:nvSpPr>
          <p:cNvPr id="209" name="Get on the electoral register."/>
          <p:cNvSpPr txBox="1"/>
          <p:nvPr/>
        </p:nvSpPr>
        <p:spPr>
          <a:xfrm>
            <a:off x="730250" y="3403599"/>
            <a:ext cx="11544300" cy="723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b="0" sz="4200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Get on the electoral register.</a:t>
            </a:r>
          </a:p>
        </p:txBody>
      </p:sp>
      <p:sp>
        <p:nvSpPr>
          <p:cNvPr id="210" name="Run a credit card account perfectly."/>
          <p:cNvSpPr txBox="1"/>
          <p:nvPr/>
        </p:nvSpPr>
        <p:spPr>
          <a:xfrm>
            <a:off x="730250" y="4591049"/>
            <a:ext cx="11544300" cy="723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b="0" sz="4200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Run a credit card account perfectly.</a:t>
            </a:r>
          </a:p>
        </p:txBody>
      </p:sp>
      <p:sp>
        <p:nvSpPr>
          <p:cNvPr id="211" name="Don’t take out silly loans you can’t repay."/>
          <p:cNvSpPr txBox="1"/>
          <p:nvPr/>
        </p:nvSpPr>
        <p:spPr>
          <a:xfrm>
            <a:off x="730250" y="5867399"/>
            <a:ext cx="11544300" cy="723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b="0" sz="4200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Don’t take out silly loans you can’t repay.</a:t>
            </a:r>
          </a:p>
        </p:txBody>
      </p:sp>
      <p:sp>
        <p:nvSpPr>
          <p:cNvPr id="212" name="Don’t miss a bill or a repayment."/>
          <p:cNvSpPr txBox="1"/>
          <p:nvPr/>
        </p:nvSpPr>
        <p:spPr>
          <a:xfrm>
            <a:off x="730250" y="7143749"/>
            <a:ext cx="11544300" cy="723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b="0" sz="4200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Don’t miss a bill or a repayment.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advClick="1" p14:dur="1000">
        <p:dissolve/>
      </p:transition>
    </mc:Choice>
    <mc:Fallback>
      <p:transition spd="med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ID="10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7" dur="1000"/>
                                        <p:tgtEl>
                                          <p:spTgt spid="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Class="entr" nodeType="clickEffect" presetID="10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12" dur="1000"/>
                                        <p:tgtEl>
                                          <p:spTgt spid="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ID="10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17" dur="1000"/>
                                        <p:tgtEl>
                                          <p:spTgt spid="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Class="entr" nodeType="clickEffect" presetID="10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22" dur="1000"/>
                                        <p:tgtEl>
                                          <p:spTgt spid="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ID="10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27" dur="1000"/>
                                        <p:tgtEl>
                                          <p:spTgt spid="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10" grpId="3"/>
      <p:bldP build="whole" bldLvl="1" animBg="1" rev="0" advAuto="0" spid="209" grpId="2"/>
      <p:bldP build="whole" bldLvl="1" animBg="1" rev="0" advAuto="0" spid="212" grpId="5"/>
      <p:bldP build="whole" bldLvl="1" animBg="1" rev="0" advAuto="0" spid="211" grpId="4"/>
      <p:bldP build="whole" bldLvl="1" animBg="1" rev="0" advAuto="0" spid="208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Slide Number"/>
          <p:cNvSpPr txBox="1"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pic>
        <p:nvPicPr>
          <p:cNvPr id="217" name="GIFTransp_logoColorSmall.gif" descr="GIFTransp_logoColorSmall.gi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-419100" y="127000"/>
            <a:ext cx="3175000" cy="1917700"/>
          </a:xfrm>
          <a:prstGeom prst="rect">
            <a:avLst/>
          </a:prstGeom>
          <a:ln w="12700">
            <a:miter lim="400000"/>
          </a:ln>
        </p:spPr>
      </p:pic>
      <p:sp>
        <p:nvSpPr>
          <p:cNvPr id="218" name="How to protect one"/>
          <p:cNvSpPr txBox="1"/>
          <p:nvPr/>
        </p:nvSpPr>
        <p:spPr>
          <a:xfrm>
            <a:off x="2615455" y="501650"/>
            <a:ext cx="7653637" cy="1155700"/>
          </a:xfrm>
          <a:prstGeom prst="rect">
            <a:avLst/>
          </a:prstGeom>
          <a:ln w="12700">
            <a:miter lim="400000"/>
          </a:ln>
          <a:effectLst>
            <a:outerShdw sx="100000" sy="100000" kx="0" ky="0" algn="b" rotWithShape="0" blurRad="127000" dist="76200" dir="2700000">
              <a:srgbClr val="000000">
                <a:alpha val="75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0" sz="7200">
                <a:solidFill>
                  <a:srgbClr val="FF4013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How to protect one</a:t>
            </a:r>
          </a:p>
        </p:txBody>
      </p:sp>
      <p:sp>
        <p:nvSpPr>
          <p:cNvPr id="219" name="Keep up all minimum payments."/>
          <p:cNvSpPr txBox="1"/>
          <p:nvPr/>
        </p:nvSpPr>
        <p:spPr>
          <a:xfrm>
            <a:off x="-1054100" y="1671637"/>
            <a:ext cx="11544300" cy="723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b="0" sz="4200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Keep up all minimum payments.</a:t>
            </a:r>
          </a:p>
        </p:txBody>
      </p:sp>
      <p:sp>
        <p:nvSpPr>
          <p:cNvPr id="220" name="Never be late."/>
          <p:cNvSpPr txBox="1"/>
          <p:nvPr/>
        </p:nvSpPr>
        <p:spPr>
          <a:xfrm>
            <a:off x="-2971800" y="2505074"/>
            <a:ext cx="11544300" cy="723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b="0" sz="4200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Never be late.</a:t>
            </a:r>
          </a:p>
        </p:txBody>
      </p:sp>
      <p:sp>
        <p:nvSpPr>
          <p:cNvPr id="221" name="Don’t put in lots of applications close together ."/>
          <p:cNvSpPr txBox="1"/>
          <p:nvPr/>
        </p:nvSpPr>
        <p:spPr>
          <a:xfrm>
            <a:off x="670123" y="3386931"/>
            <a:ext cx="11544301" cy="723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b="0" sz="4200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Don’t put in lots of applications close together .</a:t>
            </a:r>
          </a:p>
        </p:txBody>
      </p:sp>
      <p:sp>
        <p:nvSpPr>
          <p:cNvPr id="222" name="Don’t break a pre-arranged limit."/>
          <p:cNvSpPr txBox="1"/>
          <p:nvPr/>
        </p:nvSpPr>
        <p:spPr>
          <a:xfrm>
            <a:off x="1244600" y="4316412"/>
            <a:ext cx="11544300" cy="723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b="0" sz="4200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Don’t break a pre-arranged limit.</a:t>
            </a:r>
          </a:p>
        </p:txBody>
      </p:sp>
      <p:sp>
        <p:nvSpPr>
          <p:cNvPr id="223" name="Don’t leave a card at it’s limit."/>
          <p:cNvSpPr txBox="1"/>
          <p:nvPr/>
        </p:nvSpPr>
        <p:spPr>
          <a:xfrm>
            <a:off x="1244600" y="5220890"/>
            <a:ext cx="11544300" cy="723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b="0" sz="4200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Don’t leave a card at it’s limit.</a:t>
            </a:r>
          </a:p>
        </p:txBody>
      </p:sp>
      <p:sp>
        <p:nvSpPr>
          <p:cNvPr id="224" name="Don’t use joint accounts."/>
          <p:cNvSpPr txBox="1"/>
          <p:nvPr/>
        </p:nvSpPr>
        <p:spPr>
          <a:xfrm>
            <a:off x="1244600" y="6127749"/>
            <a:ext cx="11544300" cy="723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b="0" sz="4200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Don’t use joint accounts.</a:t>
            </a:r>
          </a:p>
        </p:txBody>
      </p:sp>
      <p:sp>
        <p:nvSpPr>
          <p:cNvPr id="225" name="Cancel unused cards and accounts."/>
          <p:cNvSpPr txBox="1"/>
          <p:nvPr/>
        </p:nvSpPr>
        <p:spPr>
          <a:xfrm>
            <a:off x="1244600" y="7054849"/>
            <a:ext cx="11544300" cy="723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b="0" sz="4200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Cancel unused cards and accounts.</a:t>
            </a:r>
          </a:p>
        </p:txBody>
      </p:sp>
      <p:sp>
        <p:nvSpPr>
          <p:cNvPr id="226" name="Check your credit file regularly."/>
          <p:cNvSpPr txBox="1"/>
          <p:nvPr/>
        </p:nvSpPr>
        <p:spPr>
          <a:xfrm>
            <a:off x="-1054100" y="7981949"/>
            <a:ext cx="11544300" cy="723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b="0" sz="4200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Check your credit file regularly.</a:t>
            </a:r>
          </a:p>
        </p:txBody>
      </p:sp>
      <p:pic>
        <p:nvPicPr>
          <p:cNvPr id="227" name="data-protection.tiff" descr="data-protection.tiff"/>
          <p:cNvPicPr>
            <a:picLocks noChangeAspect="0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9156700" y="4394200"/>
            <a:ext cx="3111500" cy="2641600"/>
          </a:xfrm>
          <a:prstGeom prst="rect">
            <a:avLst/>
          </a:prstGeom>
          <a:effectLst>
            <a:outerShdw sx="100000" sy="100000" kx="0" ky="0" algn="b" rotWithShape="0" blurRad="127000" dist="76200" dir="2700000">
              <a:srgbClr val="000000">
                <a:alpha val="75000"/>
              </a:srgbClr>
            </a:outerShdw>
          </a:effec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advClick="1" p14:dur="1000">
        <p:dissolve/>
      </p:transition>
    </mc:Choice>
    <mc:Fallback>
      <p:transition spd="med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ID="10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7" dur="1000"/>
                                        <p:tgtEl>
                                          <p:spTgt spid="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Class="entr" nodeType="clickEffect" presetID="10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12" dur="1000"/>
                                        <p:tgtEl>
                                          <p:spTgt spid="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ID="10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17" dur="1000"/>
                                        <p:tgtEl>
                                          <p:spTgt spid="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Class="entr" nodeType="clickEffect" presetID="10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22" dur="1000"/>
                                        <p:tgtEl>
                                          <p:spTgt spid="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ID="10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27" dur="1000"/>
                                        <p:tgtEl>
                                          <p:spTgt spid="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Class="entr" nodeType="clickEffect" presetID="10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1" fill="hold"/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32" dur="1000"/>
                                        <p:tgtEl>
                                          <p:spTgt spid="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Class="entr" nodeType="clickEffect" presetID="10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6" fill="hold"/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37" dur="1000"/>
                                        <p:tgtEl>
                                          <p:spTgt spid="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Class="entr" nodeType="clickEffect" presetID="10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1" fill="hold"/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42" dur="1000"/>
                                        <p:tgtEl>
                                          <p:spTgt spid="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22" grpId="4"/>
      <p:bldP build="whole" bldLvl="1" animBg="1" rev="0" advAuto="0" spid="225" grpId="7"/>
      <p:bldP build="whole" bldLvl="1" animBg="1" rev="0" advAuto="0" spid="219" grpId="1"/>
      <p:bldP build="whole" bldLvl="1" animBg="1" rev="0" advAuto="0" spid="223" grpId="5"/>
      <p:bldP build="whole" bldLvl="1" animBg="1" rev="0" advAuto="0" spid="224" grpId="6"/>
      <p:bldP build="whole" bldLvl="1" animBg="1" rev="0" advAuto="0" spid="226" grpId="8"/>
      <p:bldP build="whole" bldLvl="1" animBg="1" rev="0" advAuto="0" spid="220" grpId="2"/>
      <p:bldP build="whole" bldLvl="1" animBg="1" rev="0" advAuto="0" spid="221" grpId="3"/>
    </p:bldLst>
  </p:timing>
</p:sld>
</file>

<file path=ppt/theme/theme1.xml><?xml version="1.0" encoding="utf-8"?>
<a:theme xmlns:a="http://schemas.openxmlformats.org/drawingml/2006/main" xmlns:r="http://schemas.openxmlformats.org/officeDocument/2006/relationships" name="Black">
  <a:themeElements>
    <a:clrScheme name="Black">
      <a:dk1>
        <a:srgbClr val="000000"/>
      </a:dk1>
      <a:lt1>
        <a:srgbClr val="FFFFFF"/>
      </a:lt1>
      <a:dk2>
        <a:srgbClr val="434343"/>
      </a:dk2>
      <a:lt2>
        <a:srgbClr val="A9A9A9"/>
      </a:lt2>
      <a:accent1>
        <a:srgbClr val="0076BA"/>
      </a:accent1>
      <a:accent2>
        <a:srgbClr val="00A89D"/>
      </a:accent2>
      <a:accent3>
        <a:srgbClr val="1DB100"/>
      </a:accent3>
      <a:accent4>
        <a:srgbClr val="F8BA00"/>
      </a:accent4>
      <a:accent5>
        <a:srgbClr val="EE220C"/>
      </a:accent5>
      <a:accent6>
        <a:srgbClr val="CB297B"/>
      </a:accent6>
      <a:hlink>
        <a:srgbClr val="0000FF"/>
      </a:hlink>
      <a:folHlink>
        <a:srgbClr val="FF00FF"/>
      </a:folHlink>
    </a:clrScheme>
    <a:fontScheme name="Black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>
            <a:lumOff val="13529"/>
          </a:schemeClr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Black">
  <a:themeElements>
    <a:clrScheme name="Black">
      <a:dk1>
        <a:srgbClr val="000000"/>
      </a:dk1>
      <a:lt1>
        <a:srgbClr val="FFFFFF"/>
      </a:lt1>
      <a:dk2>
        <a:srgbClr val="434343"/>
      </a:dk2>
      <a:lt2>
        <a:srgbClr val="A9A9A9"/>
      </a:lt2>
      <a:accent1>
        <a:srgbClr val="0076BA"/>
      </a:accent1>
      <a:accent2>
        <a:srgbClr val="00A89D"/>
      </a:accent2>
      <a:accent3>
        <a:srgbClr val="1DB100"/>
      </a:accent3>
      <a:accent4>
        <a:srgbClr val="F8BA00"/>
      </a:accent4>
      <a:accent5>
        <a:srgbClr val="EE220C"/>
      </a:accent5>
      <a:accent6>
        <a:srgbClr val="CB297B"/>
      </a:accent6>
      <a:hlink>
        <a:srgbClr val="0000FF"/>
      </a:hlink>
      <a:folHlink>
        <a:srgbClr val="FF00FF"/>
      </a:folHlink>
    </a:clrScheme>
    <a:fontScheme name="Black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>
            <a:lumOff val="13529"/>
          </a:schemeClr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