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80878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AB1803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B4B4B4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7988A0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D9971A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3600" u="none">
                      <a:solidFill>
                        <a:srgbClr val="000000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3600" u="none">
                      <a:solidFill>
                        <a:srgbClr val="000000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3600" u="none">
                      <a:solidFill>
                        <a:srgbClr val="000000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>
                    <a:defRPr b="0" i="0" strike="noStrike" sz="3600" u="none">
                      <a:solidFill>
                        <a:srgbClr val="000000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>
                    <a:defRPr b="0" i="0" strike="noStrike" sz="3600" u="none">
                      <a:solidFill>
                        <a:srgbClr val="000000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000000"/>
                    </a:solidFill>
                    <a:latin typeface="Gill Sans Light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Sheet1!$B$1:$F$1</c:f>
              <c:strCache>
                <c:ptCount val="4"/>
                <c:pt idx="0">
                  <c:v>Payment history</c:v>
                </c:pt>
                <c:pt idx="1">
                  <c:v>Outstanding debt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35.000000</c:v>
                </c:pt>
                <c:pt idx="1">
                  <c:v>30.000000</c:v>
                </c:pt>
                <c:pt idx="2">
                  <c:v>15.000000</c:v>
                </c:pt>
                <c:pt idx="3">
                  <c:v>10.000000</c:v>
                </c:pt>
                <c:pt idx="4">
                  <c:v>10.000000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1" name="Shape 13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Introduction to credit ratings.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3 main ratings agencies.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Rating continually updated throughout your lifetime.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Good rating = high number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Good habits and credit history = good rating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Exact method used isn’t know but this is the rough breakdown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Higher the score the better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0" name="Shape 1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All of these companies will take an interest in your rating.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Good rating = cheaper credit or easily acquired services.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Bad rating is the opposite.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Shape 1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These are the things that these companies will know about you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4" name="Shape 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These are the things that they won’t know about you.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3" name="Shape 20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If you have a good rating then you will get loans easily and cheaply 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Services such as Sky TV and mobile phone accounts will be readily available.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4" name="Shape 2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Three must do’s by the time you reach 18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Open a bank account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Get on the electoral register - shows you belong somewhere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Run a credit card properly. Doesn’t need to be a big balance.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After that don’t take out loans that you can’t afford or don’t really need.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Never break a credit limit, miss a bill that needs to be paid or miss a repayment on anything.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9" name="Shape 22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Once you have a good rating then protect it!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Keep up all payments and make sure they are on time or early.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One late payment wipes away 6 months hard work.</a:t>
            </a:r>
          </a:p>
          <a:p>
            <a: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Mention all of the other points.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- Dar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</p:spPr>
        <p:txBody>
          <a:bodyPr anchor="b"/>
          <a:lstStyle>
            <a:lvl1pPr>
              <a:defRPr sz="1800">
                <a:solidFill>
                  <a:srgbClr val="23232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- Dar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3232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Relationship Id="rId4" Type="http://schemas.openxmlformats.org/officeDocument/2006/relationships/chart" Target="../charts/char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Relationship Id="rId4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Relationship Id="rId4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4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Credit Ratings"/>
          <p:cNvSpPr txBox="1"/>
          <p:nvPr/>
        </p:nvSpPr>
        <p:spPr>
          <a:xfrm>
            <a:off x="3794695" y="508000"/>
            <a:ext cx="5415410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Credit Ratings</a:t>
            </a:r>
          </a:p>
        </p:txBody>
      </p:sp>
      <p:sp>
        <p:nvSpPr>
          <p:cNvPr id="136" name="You acquire one at 18 when you receive a service before paying for it."/>
          <p:cNvSpPr txBox="1"/>
          <p:nvPr/>
        </p:nvSpPr>
        <p:spPr>
          <a:xfrm>
            <a:off x="730250" y="236220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You acquire one at 18 when you receive a service before paying for it.</a:t>
            </a:r>
          </a:p>
        </p:txBody>
      </p:sp>
      <p:sp>
        <p:nvSpPr>
          <p:cNvPr id="137" name="Your rating is continually updated."/>
          <p:cNvSpPr txBox="1"/>
          <p:nvPr/>
        </p:nvSpPr>
        <p:spPr>
          <a:xfrm>
            <a:off x="730250" y="4079874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Your rating is continually updated.</a:t>
            </a:r>
          </a:p>
        </p:txBody>
      </p:sp>
      <p:sp>
        <p:nvSpPr>
          <p:cNvPr id="138" name="3 main ratings agencies in UK - Experian, Equifax, Callcredit."/>
          <p:cNvSpPr txBox="1"/>
          <p:nvPr/>
        </p:nvSpPr>
        <p:spPr>
          <a:xfrm>
            <a:off x="730250" y="5175250"/>
            <a:ext cx="115443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3 main ratings agencies in UK - Experian, Equifax, Callcredit.</a:t>
            </a:r>
          </a:p>
        </p:txBody>
      </p:sp>
      <p:sp>
        <p:nvSpPr>
          <p:cNvPr id="139" name="Affects your ability to to buy, rent and borrow."/>
          <p:cNvSpPr txBox="1"/>
          <p:nvPr/>
        </p:nvSpPr>
        <p:spPr>
          <a:xfrm>
            <a:off x="730250" y="6892924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Affects your ability to to buy, rent and borrow.</a:t>
            </a:r>
          </a:p>
        </p:txBody>
      </p:sp>
      <p:sp>
        <p:nvSpPr>
          <p:cNvPr id="140" name="Good account management = good rating."/>
          <p:cNvSpPr txBox="1"/>
          <p:nvPr/>
        </p:nvSpPr>
        <p:spPr>
          <a:xfrm>
            <a:off x="723900" y="7988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Good account management = good rating.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6" grpId="1"/>
      <p:bldP build="whole" bldLvl="1" animBg="1" rev="0" advAuto="0" spid="139" grpId="4"/>
      <p:bldP build="whole" bldLvl="1" animBg="1" rev="0" advAuto="0" spid="138" grpId="3"/>
      <p:bldP build="whole" bldLvl="1" animBg="1" rev="0" advAuto="0" spid="140" grpId="5"/>
      <p:bldP build="whole" bldLvl="1" animBg="1" rev="0" advAuto="0" spid="13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lide Number"/>
          <p:cNvSpPr txBox="1"/>
          <p:nvPr>
            <p:ph type="sldNum" sz="quarter" idx="2"/>
          </p:nvPr>
        </p:nvSpPr>
        <p:spPr>
          <a:xfrm>
            <a:off x="6445250" y="9385300"/>
            <a:ext cx="228600" cy="355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5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How is it calculated?"/>
          <p:cNvSpPr txBox="1"/>
          <p:nvPr/>
        </p:nvSpPr>
        <p:spPr>
          <a:xfrm>
            <a:off x="2639913" y="501650"/>
            <a:ext cx="7706321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is it calculated?</a:t>
            </a:r>
          </a:p>
        </p:txBody>
      </p:sp>
      <p:sp>
        <p:nvSpPr>
          <p:cNvPr id="147" name="No one method."/>
          <p:cNvSpPr txBox="1"/>
          <p:nvPr/>
        </p:nvSpPr>
        <p:spPr>
          <a:xfrm>
            <a:off x="518845" y="2520949"/>
            <a:ext cx="11544301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No one method.</a:t>
            </a:r>
          </a:p>
        </p:txBody>
      </p:sp>
      <p:sp>
        <p:nvSpPr>
          <p:cNvPr id="148" name="But roughly."/>
          <p:cNvSpPr txBox="1"/>
          <p:nvPr/>
        </p:nvSpPr>
        <p:spPr>
          <a:xfrm>
            <a:off x="520700" y="3289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But roughly.</a:t>
            </a:r>
          </a:p>
        </p:txBody>
      </p:sp>
      <p:sp>
        <p:nvSpPr>
          <p:cNvPr id="149" name="35% based on payment history"/>
          <p:cNvSpPr txBox="1"/>
          <p:nvPr/>
        </p:nvSpPr>
        <p:spPr>
          <a:xfrm>
            <a:off x="520700" y="4051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35% based on payment history</a:t>
            </a:r>
          </a:p>
        </p:txBody>
      </p:sp>
      <p:sp>
        <p:nvSpPr>
          <p:cNvPr id="150" name="30% based on outstanding debt"/>
          <p:cNvSpPr txBox="1"/>
          <p:nvPr/>
        </p:nvSpPr>
        <p:spPr>
          <a:xfrm>
            <a:off x="520700" y="4813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30% based on outstanding debt</a:t>
            </a:r>
          </a:p>
        </p:txBody>
      </p:sp>
      <p:sp>
        <p:nvSpPr>
          <p:cNvPr id="151" name="15% based on length of credit history"/>
          <p:cNvSpPr txBox="1"/>
          <p:nvPr/>
        </p:nvSpPr>
        <p:spPr>
          <a:xfrm>
            <a:off x="520700" y="5575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15% based on length of credit history</a:t>
            </a:r>
          </a:p>
        </p:txBody>
      </p:sp>
      <p:sp>
        <p:nvSpPr>
          <p:cNvPr id="152" name="10% based on recent enquiries on your report"/>
          <p:cNvSpPr txBox="1"/>
          <p:nvPr/>
        </p:nvSpPr>
        <p:spPr>
          <a:xfrm>
            <a:off x="520700" y="6337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10% based on recent enquiries on your report</a:t>
            </a:r>
          </a:p>
        </p:txBody>
      </p:sp>
      <p:sp>
        <p:nvSpPr>
          <p:cNvPr id="153" name="10% based on types of credit in use"/>
          <p:cNvSpPr txBox="1"/>
          <p:nvPr/>
        </p:nvSpPr>
        <p:spPr>
          <a:xfrm>
            <a:off x="520700" y="7099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10% based on types of credit in use</a:t>
            </a:r>
          </a:p>
        </p:txBody>
      </p:sp>
      <p:graphicFrame>
        <p:nvGraphicFramePr>
          <p:cNvPr id="154" name="2D Pie Chart"/>
          <p:cNvGraphicFramePr/>
          <p:nvPr/>
        </p:nvGraphicFramePr>
        <p:xfrm>
          <a:off x="8505064" y="2340533"/>
          <a:ext cx="3962401" cy="396240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155" name="Highest score is generally 999"/>
          <p:cNvSpPr txBox="1"/>
          <p:nvPr/>
        </p:nvSpPr>
        <p:spPr>
          <a:xfrm>
            <a:off x="520700" y="7861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Highest score is generally 999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  <p:bldP build="whole" bldLvl="1" animBg="1" rev="0" advAuto="0" spid="155" grpId="6"/>
      <p:bldP build="whole" bldLvl="1" animBg="1" rev="0" advAuto="0" spid="153" grpId="5"/>
      <p:bldP build="whole" bldLvl="1" animBg="1" rev="0" advAuto="0" spid="151" grpId="3"/>
      <p:bldP build="whole" bldLvl="1" animBg="1" rev="0" advAuto="0" spid="150" grpId="2"/>
      <p:bldP build="whole" bldLvl="1" animBg="1" rev="0" advAuto="0" spid="152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60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Who is bothered?"/>
          <p:cNvSpPr txBox="1"/>
          <p:nvPr/>
        </p:nvSpPr>
        <p:spPr>
          <a:xfrm>
            <a:off x="3104232" y="311150"/>
            <a:ext cx="6803083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6A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Who is bothered?</a:t>
            </a:r>
          </a:p>
        </p:txBody>
      </p:sp>
      <p:sp>
        <p:nvSpPr>
          <p:cNvPr id="162" name="Banks."/>
          <p:cNvSpPr txBox="1"/>
          <p:nvPr/>
        </p:nvSpPr>
        <p:spPr>
          <a:xfrm>
            <a:off x="733425" y="27812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Banks.</a:t>
            </a:r>
          </a:p>
        </p:txBody>
      </p:sp>
      <p:sp>
        <p:nvSpPr>
          <p:cNvPr id="163" name="Employers."/>
          <p:cNvSpPr txBox="1"/>
          <p:nvPr/>
        </p:nvSpPr>
        <p:spPr>
          <a:xfrm>
            <a:off x="733425" y="3546474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Employers.</a:t>
            </a:r>
          </a:p>
        </p:txBody>
      </p:sp>
      <p:sp>
        <p:nvSpPr>
          <p:cNvPr id="164" name="TV Companies (Sky, Virgin etc)."/>
          <p:cNvSpPr txBox="1"/>
          <p:nvPr/>
        </p:nvSpPr>
        <p:spPr>
          <a:xfrm>
            <a:off x="733425" y="53149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TV Companies (Sky, Virgin etc).</a:t>
            </a:r>
          </a:p>
        </p:txBody>
      </p:sp>
      <p:sp>
        <p:nvSpPr>
          <p:cNvPr id="165" name="Telephone companies."/>
          <p:cNvSpPr txBox="1"/>
          <p:nvPr/>
        </p:nvSpPr>
        <p:spPr>
          <a:xfrm>
            <a:off x="727075" y="62229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Telephone companies.</a:t>
            </a:r>
          </a:p>
        </p:txBody>
      </p:sp>
      <p:sp>
        <p:nvSpPr>
          <p:cNvPr id="166" name="Lenders."/>
          <p:cNvSpPr txBox="1"/>
          <p:nvPr/>
        </p:nvSpPr>
        <p:spPr>
          <a:xfrm>
            <a:off x="733425" y="44068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Lenders.</a:t>
            </a:r>
          </a:p>
        </p:txBody>
      </p:sp>
      <p:sp>
        <p:nvSpPr>
          <p:cNvPr id="167" name="Credit card companies."/>
          <p:cNvSpPr txBox="1"/>
          <p:nvPr/>
        </p:nvSpPr>
        <p:spPr>
          <a:xfrm>
            <a:off x="733425" y="72326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Credit card companies.</a:t>
            </a:r>
          </a:p>
        </p:txBody>
      </p:sp>
      <p:pic>
        <p:nvPicPr>
          <p:cNvPr id="168" name="who-cares.tiff" descr="who-cares.tiff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18500" y="2070100"/>
            <a:ext cx="3708400" cy="23495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4"/>
      <p:bldP build="whole" bldLvl="1" animBg="1" rev="0" advAuto="0" spid="163" grpId="2"/>
      <p:bldP build="whole" bldLvl="1" animBg="1" rev="0" advAuto="0" spid="162" grpId="1"/>
      <p:bldP build="whole" bldLvl="1" animBg="1" rev="0" advAuto="0" spid="165" grpId="5"/>
      <p:bldP build="whole" bldLvl="1" animBg="1" rev="0" advAuto="0" spid="167" grpId="6"/>
      <p:bldP build="whole" bldLvl="1" animBg="1" rev="0" advAuto="0" spid="166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73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What they will know"/>
          <p:cNvSpPr txBox="1"/>
          <p:nvPr/>
        </p:nvSpPr>
        <p:spPr>
          <a:xfrm>
            <a:off x="2564854" y="508000"/>
            <a:ext cx="7875092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What they will know</a:t>
            </a:r>
          </a:p>
        </p:txBody>
      </p:sp>
      <p:sp>
        <p:nvSpPr>
          <p:cNvPr id="175" name="Credit agency files."/>
          <p:cNvSpPr txBox="1"/>
          <p:nvPr/>
        </p:nvSpPr>
        <p:spPr>
          <a:xfrm>
            <a:off x="101600" y="27431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Credit agency files.</a:t>
            </a:r>
          </a:p>
        </p:txBody>
      </p:sp>
      <p:sp>
        <p:nvSpPr>
          <p:cNvPr id="176" name="Payday loan data."/>
          <p:cNvSpPr txBox="1"/>
          <p:nvPr/>
        </p:nvSpPr>
        <p:spPr>
          <a:xfrm>
            <a:off x="-725405" y="4165600"/>
            <a:ext cx="12410908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Payday loan data.</a:t>
            </a:r>
          </a:p>
        </p:txBody>
      </p:sp>
      <p:sp>
        <p:nvSpPr>
          <p:cNvPr id="177" name="History with some…"/>
          <p:cNvSpPr txBox="1"/>
          <p:nvPr/>
        </p:nvSpPr>
        <p:spPr>
          <a:xfrm>
            <a:off x="101600" y="5403850"/>
            <a:ext cx="11544300" cy="134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History with some </a:t>
            </a:r>
          </a:p>
          <a:p>
            <a:pPr algn="r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TV/phone/energy companies.</a:t>
            </a:r>
          </a:p>
        </p:txBody>
      </p:sp>
      <p:pic>
        <p:nvPicPr>
          <p:cNvPr id="178" name="big-ideas.tiff" descr="big-ideas.tiff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3100" y="4546600"/>
            <a:ext cx="3390900" cy="25654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2"/>
      <p:bldP build="whole" bldLvl="1" animBg="1" rev="0" advAuto="0" spid="177" grpId="3"/>
      <p:bldP build="whole" bldLvl="1" animBg="1" rev="0" advAuto="0" spid="17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83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What they won’t know"/>
          <p:cNvSpPr txBox="1"/>
          <p:nvPr/>
        </p:nvSpPr>
        <p:spPr>
          <a:xfrm>
            <a:off x="2163043" y="501650"/>
            <a:ext cx="8685461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What they won’t know</a:t>
            </a:r>
          </a:p>
        </p:txBody>
      </p:sp>
      <p:sp>
        <p:nvSpPr>
          <p:cNvPr id="185" name="Race, religion."/>
          <p:cNvSpPr txBox="1"/>
          <p:nvPr/>
        </p:nvSpPr>
        <p:spPr>
          <a:xfrm>
            <a:off x="-763855" y="3092449"/>
            <a:ext cx="11544301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Race, religion.</a:t>
            </a:r>
          </a:p>
        </p:txBody>
      </p:sp>
      <p:sp>
        <p:nvSpPr>
          <p:cNvPr id="186" name="Income &amp; savings."/>
          <p:cNvSpPr txBox="1"/>
          <p:nvPr/>
        </p:nvSpPr>
        <p:spPr>
          <a:xfrm>
            <a:off x="-762000" y="38607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Income &amp; savings.</a:t>
            </a:r>
          </a:p>
        </p:txBody>
      </p:sp>
      <p:sp>
        <p:nvSpPr>
          <p:cNvPr id="187" name="Parking or driving fines."/>
          <p:cNvSpPr txBox="1"/>
          <p:nvPr/>
        </p:nvSpPr>
        <p:spPr>
          <a:xfrm>
            <a:off x="-762000" y="46227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Parking or driving fines.</a:t>
            </a:r>
          </a:p>
        </p:txBody>
      </p:sp>
      <p:sp>
        <p:nvSpPr>
          <p:cNvPr id="188" name="Medical or criminal history."/>
          <p:cNvSpPr txBox="1"/>
          <p:nvPr/>
        </p:nvSpPr>
        <p:spPr>
          <a:xfrm>
            <a:off x="-1195305" y="5384800"/>
            <a:ext cx="12410908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Medical or criminal history.</a:t>
            </a:r>
          </a:p>
        </p:txBody>
      </p:sp>
      <p:sp>
        <p:nvSpPr>
          <p:cNvPr id="189" name="Student loans."/>
          <p:cNvSpPr txBox="1"/>
          <p:nvPr/>
        </p:nvSpPr>
        <p:spPr>
          <a:xfrm>
            <a:off x="-762000" y="61467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Student loans.</a:t>
            </a:r>
          </a:p>
        </p:txBody>
      </p:sp>
      <p:sp>
        <p:nvSpPr>
          <p:cNvPr id="190" name="Declined applications."/>
          <p:cNvSpPr txBox="1"/>
          <p:nvPr/>
        </p:nvSpPr>
        <p:spPr>
          <a:xfrm>
            <a:off x="-762000" y="76707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Declined applications.</a:t>
            </a:r>
          </a:p>
        </p:txBody>
      </p:sp>
      <p:sp>
        <p:nvSpPr>
          <p:cNvPr id="191" name="Relatives."/>
          <p:cNvSpPr txBox="1"/>
          <p:nvPr/>
        </p:nvSpPr>
        <p:spPr>
          <a:xfrm>
            <a:off x="-762000" y="69087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Relatives.</a:t>
            </a:r>
          </a:p>
        </p:txBody>
      </p:sp>
      <p:pic>
        <p:nvPicPr>
          <p:cNvPr id="192" name="dont_know_face.tiff" descr="dont_know_face.tiff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02600" y="2349500"/>
            <a:ext cx="3911600" cy="22352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3"/>
      <p:bldP build="whole" bldLvl="1" animBg="1" rev="0" advAuto="0" spid="186" grpId="2"/>
      <p:bldP build="whole" bldLvl="1" animBg="1" rev="0" advAuto="0" spid="189" grpId="5"/>
      <p:bldP build="whole" bldLvl="1" animBg="1" rev="0" advAuto="0" spid="190" grpId="7"/>
      <p:bldP build="whole" bldLvl="1" animBg="1" rev="0" advAuto="0" spid="188" grpId="4"/>
      <p:bldP build="whole" bldLvl="1" animBg="1" rev="0" advAuto="0" spid="185" grpId="1"/>
      <p:bldP build="whole" bldLvl="1" animBg="1" rev="0" advAuto="0" spid="191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97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Benefits of a good one"/>
          <p:cNvSpPr txBox="1"/>
          <p:nvPr/>
        </p:nvSpPr>
        <p:spPr>
          <a:xfrm>
            <a:off x="2257276" y="882650"/>
            <a:ext cx="8471595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Benefits of a good one</a:t>
            </a:r>
          </a:p>
        </p:txBody>
      </p:sp>
      <p:sp>
        <p:nvSpPr>
          <p:cNvPr id="199" name="Get loans and pay for goods easily."/>
          <p:cNvSpPr txBox="1"/>
          <p:nvPr/>
        </p:nvSpPr>
        <p:spPr>
          <a:xfrm>
            <a:off x="730250" y="3287712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 loans and pay for goods easily.</a:t>
            </a:r>
          </a:p>
        </p:txBody>
      </p:sp>
      <p:sp>
        <p:nvSpPr>
          <p:cNvPr id="200" name="Get Services when you want them."/>
          <p:cNvSpPr txBox="1"/>
          <p:nvPr/>
        </p:nvSpPr>
        <p:spPr>
          <a:xfrm>
            <a:off x="730250" y="4563268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 Services when you want them.</a:t>
            </a:r>
          </a:p>
        </p:txBody>
      </p:sp>
      <p:sp>
        <p:nvSpPr>
          <p:cNvPr id="201" name="Cheaper interest rates."/>
          <p:cNvSpPr txBox="1"/>
          <p:nvPr/>
        </p:nvSpPr>
        <p:spPr>
          <a:xfrm>
            <a:off x="730250" y="5838824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Cheaper interest rates.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0" grpId="2"/>
      <p:bldP build="whole" bldLvl="1" animBg="1" rev="0" advAuto="0" spid="201" grpId="3"/>
      <p:bldP build="whole" bldLvl="1" animBg="1" rev="0" advAuto="0" spid="19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206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Best way to build one"/>
          <p:cNvSpPr txBox="1"/>
          <p:nvPr/>
        </p:nvSpPr>
        <p:spPr>
          <a:xfrm>
            <a:off x="2431578" y="508000"/>
            <a:ext cx="8141644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Best way to build one</a:t>
            </a:r>
          </a:p>
        </p:txBody>
      </p:sp>
      <p:sp>
        <p:nvSpPr>
          <p:cNvPr id="208" name="Open a bank account early."/>
          <p:cNvSpPr txBox="1"/>
          <p:nvPr/>
        </p:nvSpPr>
        <p:spPr>
          <a:xfrm>
            <a:off x="730250" y="22986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Open a bank account early.</a:t>
            </a:r>
          </a:p>
        </p:txBody>
      </p:sp>
      <p:sp>
        <p:nvSpPr>
          <p:cNvPr id="209" name="Get on the electoral register."/>
          <p:cNvSpPr txBox="1"/>
          <p:nvPr/>
        </p:nvSpPr>
        <p:spPr>
          <a:xfrm>
            <a:off x="730250" y="34035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Get on the electoral register.</a:t>
            </a:r>
          </a:p>
        </p:txBody>
      </p:sp>
      <p:sp>
        <p:nvSpPr>
          <p:cNvPr id="210" name="Run a credit card account perfectly."/>
          <p:cNvSpPr txBox="1"/>
          <p:nvPr/>
        </p:nvSpPr>
        <p:spPr>
          <a:xfrm>
            <a:off x="730250" y="45910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Run a credit card account perfectly.</a:t>
            </a:r>
          </a:p>
        </p:txBody>
      </p:sp>
      <p:sp>
        <p:nvSpPr>
          <p:cNvPr id="211" name="Don’t take out silly loans you can’t repay."/>
          <p:cNvSpPr txBox="1"/>
          <p:nvPr/>
        </p:nvSpPr>
        <p:spPr>
          <a:xfrm>
            <a:off x="730250" y="586739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take out silly loans you can’t repay.</a:t>
            </a:r>
          </a:p>
        </p:txBody>
      </p:sp>
      <p:sp>
        <p:nvSpPr>
          <p:cNvPr id="212" name="Don’t miss a bill or a repayment."/>
          <p:cNvSpPr txBox="1"/>
          <p:nvPr/>
        </p:nvSpPr>
        <p:spPr>
          <a:xfrm>
            <a:off x="730250" y="71437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miss a bill or a repayment.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3"/>
      <p:bldP build="whole" bldLvl="1" animBg="1" rev="0" advAuto="0" spid="209" grpId="2"/>
      <p:bldP build="whole" bldLvl="1" animBg="1" rev="0" advAuto="0" spid="212" grpId="5"/>
      <p:bldP build="whole" bldLvl="1" animBg="1" rev="0" advAuto="0" spid="211" grpId="4"/>
      <p:bldP build="whole" bldLvl="1" animBg="1" rev="0" advAuto="0" spid="20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217" name="GIFTransp_logoColorSmall.gif" descr="GIFTransp_logoColorSmall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19100" y="127000"/>
            <a:ext cx="3175000" cy="1917700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How to protect one"/>
          <p:cNvSpPr txBox="1"/>
          <p:nvPr/>
        </p:nvSpPr>
        <p:spPr>
          <a:xfrm>
            <a:off x="2615455" y="501650"/>
            <a:ext cx="7653637" cy="11557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7200">
                <a:solidFill>
                  <a:srgbClr val="FF401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to protect one</a:t>
            </a:r>
          </a:p>
        </p:txBody>
      </p:sp>
      <p:sp>
        <p:nvSpPr>
          <p:cNvPr id="219" name="Keep up all minimum payments."/>
          <p:cNvSpPr txBox="1"/>
          <p:nvPr/>
        </p:nvSpPr>
        <p:spPr>
          <a:xfrm>
            <a:off x="-1054100" y="1671637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Keep up all minimum payments.</a:t>
            </a:r>
          </a:p>
        </p:txBody>
      </p:sp>
      <p:sp>
        <p:nvSpPr>
          <p:cNvPr id="220" name="Never be late."/>
          <p:cNvSpPr txBox="1"/>
          <p:nvPr/>
        </p:nvSpPr>
        <p:spPr>
          <a:xfrm>
            <a:off x="-2971800" y="2505074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Never be late.</a:t>
            </a:r>
          </a:p>
        </p:txBody>
      </p:sp>
      <p:sp>
        <p:nvSpPr>
          <p:cNvPr id="221" name="Don’t put in lots of applications close together ."/>
          <p:cNvSpPr txBox="1"/>
          <p:nvPr/>
        </p:nvSpPr>
        <p:spPr>
          <a:xfrm>
            <a:off x="670123" y="3386931"/>
            <a:ext cx="11544301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put in lots of applications close together .</a:t>
            </a:r>
          </a:p>
        </p:txBody>
      </p:sp>
      <p:sp>
        <p:nvSpPr>
          <p:cNvPr id="222" name="Don’t break a pre-arranged limit."/>
          <p:cNvSpPr txBox="1"/>
          <p:nvPr/>
        </p:nvSpPr>
        <p:spPr>
          <a:xfrm>
            <a:off x="1244600" y="4316412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break a pre-arranged limit.</a:t>
            </a:r>
          </a:p>
        </p:txBody>
      </p:sp>
      <p:sp>
        <p:nvSpPr>
          <p:cNvPr id="223" name="Don’t leave a card at it’s limit."/>
          <p:cNvSpPr txBox="1"/>
          <p:nvPr/>
        </p:nvSpPr>
        <p:spPr>
          <a:xfrm>
            <a:off x="1244600" y="5220890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leave a card at it’s limit.</a:t>
            </a:r>
          </a:p>
        </p:txBody>
      </p:sp>
      <p:sp>
        <p:nvSpPr>
          <p:cNvPr id="224" name="Don’t use joint accounts."/>
          <p:cNvSpPr txBox="1"/>
          <p:nvPr/>
        </p:nvSpPr>
        <p:spPr>
          <a:xfrm>
            <a:off x="1244600" y="61277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Don’t use joint accounts.</a:t>
            </a:r>
          </a:p>
        </p:txBody>
      </p:sp>
      <p:sp>
        <p:nvSpPr>
          <p:cNvPr id="225" name="Cancel unused cards and accounts."/>
          <p:cNvSpPr txBox="1"/>
          <p:nvPr/>
        </p:nvSpPr>
        <p:spPr>
          <a:xfrm>
            <a:off x="1244600" y="70548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Cancel unused cards and accounts.</a:t>
            </a:r>
          </a:p>
        </p:txBody>
      </p:sp>
      <p:sp>
        <p:nvSpPr>
          <p:cNvPr id="226" name="Check your credit file regularly."/>
          <p:cNvSpPr txBox="1"/>
          <p:nvPr/>
        </p:nvSpPr>
        <p:spPr>
          <a:xfrm>
            <a:off x="-1054100" y="7981949"/>
            <a:ext cx="1154430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Check your credit file regularly.</a:t>
            </a:r>
          </a:p>
        </p:txBody>
      </p:sp>
      <p:pic>
        <p:nvPicPr>
          <p:cNvPr id="227" name="data-protection.tiff" descr="data-protection.tiff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56700" y="4394200"/>
            <a:ext cx="3111500" cy="2641600"/>
          </a:xfrm>
          <a:prstGeom prst="rect">
            <a:avLst/>
          </a:prstGeom>
          <a:effectLst>
            <a:outerShdw sx="100000" sy="100000" kx="0" ky="0" algn="b" rotWithShape="0" blurRad="127000" dist="76200" dir="270000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4"/>
      <p:bldP build="whole" bldLvl="1" animBg="1" rev="0" advAuto="0" spid="225" grpId="7"/>
      <p:bldP build="whole" bldLvl="1" animBg="1" rev="0" advAuto="0" spid="219" grpId="1"/>
      <p:bldP build="whole" bldLvl="1" animBg="1" rev="0" advAuto="0" spid="223" grpId="5"/>
      <p:bldP build="whole" bldLvl="1" animBg="1" rev="0" advAuto="0" spid="224" grpId="6"/>
      <p:bldP build="whole" bldLvl="1" animBg="1" rev="0" advAuto="0" spid="226" grpId="8"/>
      <p:bldP build="whole" bldLvl="1" animBg="1" rev="0" advAuto="0" spid="220" grpId="2"/>
      <p:bldP build="whole" bldLvl="1" animBg="1" rev="0" advAuto="0" spid="221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