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Most university students will have to move out of halls and into a flat in year 2,3 and 4</a:t>
            </a:r>
          </a:p>
          <a:p>
            <a:pPr/>
            <a:r>
              <a:t>Friends you make when flat sharing can be lifelong friends</a:t>
            </a:r>
          </a:p>
          <a:p>
            <a:pPr/>
            <a:r>
              <a:t>Can be miserable if you don’t get on.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hape 2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Landlord can legally make deductions 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Breakages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Cleaning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Unpaid rent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You will need to find a guarantor before moving in.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Guarantor will pay rent if you can’t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If you have a joint tenancy then the guarantor will have to cover ALL people under the joint tenancy.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Make a list of EVERYTHING in the flat with photos</a:t>
            </a:r>
          </a:p>
          <a:p>
            <a:pPr/>
            <a:r>
              <a:t>Put down condition</a:t>
            </a:r>
          </a:p>
          <a:p>
            <a:pPr/>
            <a:r>
              <a:t>Everyone should sign including the landlord</a:t>
            </a:r>
          </a:p>
          <a:p>
            <a:pPr/>
            <a:r>
              <a:t>Beware a ready made sheet from landlord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Deposit will be about 1 month rent and payable in advance</a:t>
            </a:r>
          </a:p>
          <a:p>
            <a:pPr/>
            <a:r>
              <a:t>Money must be paid into the tenancy deposit scheme by landlord</a:t>
            </a:r>
          </a:p>
          <a:p>
            <a:pPr/>
            <a:r>
              <a:t>TDS is government backed</a:t>
            </a:r>
          </a:p>
          <a:p>
            <a:pPr/>
            <a:r>
              <a:t>Beware landlord who isn’t aware of TDS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No legal need for written tenancy agreement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Discuss single tenancy and joint tenancy with students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Go through one or two of these depending on time - not all.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Again go through one or two but you should cover…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If locks and alarms have been left tenant MUST use them when the flat is empty. 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Failure to do so means landlord can prosecute.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hape 2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Go through each point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Shape 22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Talking first means these unlikely to happen.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Avoid confrontation.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23232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Relationship Id="rId4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Relationship Id="rId4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Relationship Id="rId4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Relationship Id="rId4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gif"/><Relationship Id="rId4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g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g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7" name="Flat &amp; House Sharing"/>
          <p:cNvSpPr txBox="1"/>
          <p:nvPr>
            <p:ph type="title" idx="4294967295"/>
          </p:nvPr>
        </p:nvSpPr>
        <p:spPr>
          <a:xfrm>
            <a:off x="355600" y="1957499"/>
            <a:ext cx="12293600" cy="1371601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anchor="b">
            <a:noAutofit/>
          </a:bodyPr>
          <a:lstStyle>
            <a:lvl1pPr>
              <a:defRPr sz="72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Flat &amp; House Sharing</a:t>
            </a:r>
          </a:p>
        </p:txBody>
      </p:sp>
      <p:pic>
        <p:nvPicPr>
          <p:cNvPr id="128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Why?"/>
          <p:cNvSpPr txBox="1"/>
          <p:nvPr/>
        </p:nvSpPr>
        <p:spPr>
          <a:xfrm>
            <a:off x="400301" y="4002199"/>
            <a:ext cx="12204198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Why?</a:t>
            </a:r>
          </a:p>
        </p:txBody>
      </p:sp>
      <p:sp>
        <p:nvSpPr>
          <p:cNvPr id="130" name="Reduce the cost of renting"/>
          <p:cNvSpPr txBox="1"/>
          <p:nvPr/>
        </p:nvSpPr>
        <p:spPr>
          <a:xfrm>
            <a:off x="400311" y="5405549"/>
            <a:ext cx="1220417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b="0" sz="42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Reduce the cost of renting</a:t>
            </a:r>
          </a:p>
        </p:txBody>
      </p:sp>
      <p:sp>
        <p:nvSpPr>
          <p:cNvPr id="131" name="Split living costs"/>
          <p:cNvSpPr txBox="1"/>
          <p:nvPr/>
        </p:nvSpPr>
        <p:spPr>
          <a:xfrm>
            <a:off x="400311" y="6110399"/>
            <a:ext cx="1220417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b="0" sz="42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Split living costs</a:t>
            </a:r>
          </a:p>
        </p:txBody>
      </p:sp>
      <p:sp>
        <p:nvSpPr>
          <p:cNvPr id="132" name="Make new friends"/>
          <p:cNvSpPr txBox="1"/>
          <p:nvPr/>
        </p:nvSpPr>
        <p:spPr>
          <a:xfrm>
            <a:off x="400311" y="6808899"/>
            <a:ext cx="1220417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b="0" sz="42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Make new friends</a:t>
            </a:r>
          </a:p>
        </p:txBody>
      </p:sp>
      <p:pic>
        <p:nvPicPr>
          <p:cNvPr id="133" name="flat-share-glasgow.jpg" descr="flat-share-glasgow.jp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0" y="5867400"/>
            <a:ext cx="4714241" cy="29845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  <p:bldP build="whole" bldLvl="1" animBg="1" rev="0" advAuto="0" spid="131" grpId="3"/>
      <p:bldP build="whole" bldLvl="1" animBg="1" rev="0" advAuto="0" spid="130" grpId="2"/>
      <p:bldP build="whole" bldLvl="1" animBg="1" rev="0" advAuto="0" spid="132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3" name="Before moving out"/>
          <p:cNvSpPr txBox="1"/>
          <p:nvPr>
            <p:ph type="title" idx="4294967295"/>
          </p:nvPr>
        </p:nvSpPr>
        <p:spPr>
          <a:xfrm>
            <a:off x="355600" y="2198860"/>
            <a:ext cx="12293600" cy="1371601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anchor="b">
            <a:noAutofit/>
          </a:bodyPr>
          <a:lstStyle>
            <a:lvl1pPr>
              <a:defRPr sz="72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Before moving out</a:t>
            </a:r>
          </a:p>
        </p:txBody>
      </p:sp>
      <p:pic>
        <p:nvPicPr>
          <p:cNvPr id="224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82800" y="4376030"/>
            <a:ext cx="8839200" cy="4089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8" name="Before moving in"/>
          <p:cNvSpPr txBox="1"/>
          <p:nvPr>
            <p:ph type="title" idx="4294967295"/>
          </p:nvPr>
        </p:nvSpPr>
        <p:spPr>
          <a:xfrm>
            <a:off x="355600" y="1780563"/>
            <a:ext cx="12293600" cy="1371601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anchor="b">
            <a:noAutofit/>
          </a:bodyPr>
          <a:lstStyle>
            <a:lvl1pPr>
              <a:defRPr sz="72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Before moving in</a:t>
            </a:r>
          </a:p>
        </p:txBody>
      </p:sp>
      <p:pic>
        <p:nvPicPr>
          <p:cNvPr id="139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Guarantor"/>
          <p:cNvSpPr txBox="1"/>
          <p:nvPr/>
        </p:nvSpPr>
        <p:spPr>
          <a:xfrm>
            <a:off x="-3963264" y="4164937"/>
            <a:ext cx="125730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Guarantor</a:t>
            </a:r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16250" y="4487679"/>
            <a:ext cx="6972300" cy="378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6" name="Before moving in"/>
          <p:cNvSpPr txBox="1"/>
          <p:nvPr>
            <p:ph type="title" idx="4294967295"/>
          </p:nvPr>
        </p:nvSpPr>
        <p:spPr>
          <a:xfrm>
            <a:off x="355600" y="1354006"/>
            <a:ext cx="12293600" cy="1371601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anchor="b">
            <a:noAutofit/>
          </a:bodyPr>
          <a:lstStyle>
            <a:lvl1pPr>
              <a:defRPr sz="72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Before moving in</a:t>
            </a:r>
          </a:p>
        </p:txBody>
      </p:sp>
      <p:pic>
        <p:nvPicPr>
          <p:cNvPr id="147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56330" y="3118497"/>
            <a:ext cx="6066740" cy="575961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3" name="Before moving in"/>
          <p:cNvSpPr txBox="1"/>
          <p:nvPr>
            <p:ph type="title" idx="4294967295"/>
          </p:nvPr>
        </p:nvSpPr>
        <p:spPr>
          <a:xfrm>
            <a:off x="355600" y="1751073"/>
            <a:ext cx="12293600" cy="1371601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anchor="b">
            <a:noAutofit/>
          </a:bodyPr>
          <a:lstStyle>
            <a:lvl1pPr>
              <a:defRPr sz="72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Before moving in</a:t>
            </a:r>
          </a:p>
        </p:txBody>
      </p:sp>
      <p:pic>
        <p:nvPicPr>
          <p:cNvPr id="154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Deductions"/>
          <p:cNvSpPr txBox="1"/>
          <p:nvPr/>
        </p:nvSpPr>
        <p:spPr>
          <a:xfrm>
            <a:off x="215900" y="5753099"/>
            <a:ext cx="125730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Deductions</a:t>
            </a:r>
          </a:p>
        </p:txBody>
      </p:sp>
      <p:pic>
        <p:nvPicPr>
          <p:cNvPr id="156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51855" y="4120487"/>
            <a:ext cx="9501090" cy="4627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1" name="Before moving in"/>
          <p:cNvSpPr txBox="1"/>
          <p:nvPr>
            <p:ph type="title" idx="4294967295"/>
          </p:nvPr>
        </p:nvSpPr>
        <p:spPr>
          <a:xfrm>
            <a:off x="355600" y="1825027"/>
            <a:ext cx="12293600" cy="1371601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anchor="b">
            <a:noAutofit/>
          </a:bodyPr>
          <a:lstStyle>
            <a:lvl1pPr>
              <a:defRPr sz="72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Before moving in</a:t>
            </a:r>
          </a:p>
        </p:txBody>
      </p:sp>
      <p:pic>
        <p:nvPicPr>
          <p:cNvPr id="162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81349" y="3709067"/>
            <a:ext cx="7842102" cy="5049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8" name="Your Rights"/>
          <p:cNvSpPr txBox="1"/>
          <p:nvPr>
            <p:ph type="title" idx="4294967295"/>
          </p:nvPr>
        </p:nvSpPr>
        <p:spPr>
          <a:xfrm>
            <a:off x="355600" y="571500"/>
            <a:ext cx="12293600" cy="13716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anchor="b">
            <a:noAutofit/>
          </a:bodyPr>
          <a:lstStyle>
            <a:lvl1pPr>
              <a:defRPr sz="72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Your Rights</a:t>
            </a:r>
          </a:p>
        </p:txBody>
      </p:sp>
      <p:pic>
        <p:nvPicPr>
          <p:cNvPr id="169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Fundamental rights don’t change regardless of tenancy agreement"/>
          <p:cNvSpPr txBox="1"/>
          <p:nvPr/>
        </p:nvSpPr>
        <p:spPr>
          <a:xfrm>
            <a:off x="215900" y="1822450"/>
            <a:ext cx="125730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Fundamental rights don’t change regardless of tenancy agreement</a:t>
            </a:r>
          </a:p>
        </p:txBody>
      </p:sp>
      <p:sp>
        <p:nvSpPr>
          <p:cNvPr id="171" name="You must be given contact details of landlord"/>
          <p:cNvSpPr txBox="1"/>
          <p:nvPr/>
        </p:nvSpPr>
        <p:spPr>
          <a:xfrm>
            <a:off x="215900" y="3371850"/>
            <a:ext cx="12573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You must be given contact details of landlord</a:t>
            </a:r>
          </a:p>
        </p:txBody>
      </p:sp>
      <p:sp>
        <p:nvSpPr>
          <p:cNvPr id="172" name="Entitled to notice of entry except in an emergency"/>
          <p:cNvSpPr txBox="1"/>
          <p:nvPr/>
        </p:nvSpPr>
        <p:spPr>
          <a:xfrm>
            <a:off x="215900" y="3848100"/>
            <a:ext cx="12573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Entitled to notice of entry except in an emergency</a:t>
            </a:r>
          </a:p>
        </p:txBody>
      </p:sp>
      <p:sp>
        <p:nvSpPr>
          <p:cNvPr id="173" name="Landlord can’t change locks without notice"/>
          <p:cNvSpPr txBox="1"/>
          <p:nvPr/>
        </p:nvSpPr>
        <p:spPr>
          <a:xfrm>
            <a:off x="215900" y="4305300"/>
            <a:ext cx="12573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Landlord can’t change locks without notice</a:t>
            </a:r>
          </a:p>
        </p:txBody>
      </p:sp>
      <p:sp>
        <p:nvSpPr>
          <p:cNvPr id="174" name="Landlord can’t cut off utilities"/>
          <p:cNvSpPr txBox="1"/>
          <p:nvPr/>
        </p:nvSpPr>
        <p:spPr>
          <a:xfrm>
            <a:off x="215900" y="4826000"/>
            <a:ext cx="12573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Landlord can’t cut off utilities</a:t>
            </a:r>
          </a:p>
        </p:txBody>
      </p:sp>
      <p:sp>
        <p:nvSpPr>
          <p:cNvPr id="175" name="Landlord can’t open your mail"/>
          <p:cNvSpPr txBox="1"/>
          <p:nvPr/>
        </p:nvSpPr>
        <p:spPr>
          <a:xfrm>
            <a:off x="215900" y="5321300"/>
            <a:ext cx="12573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Landlord can’t open your mail</a:t>
            </a:r>
          </a:p>
        </p:txBody>
      </p:sp>
      <p:sp>
        <p:nvSpPr>
          <p:cNvPr id="176" name="Landlord can’t go through your possessions"/>
          <p:cNvSpPr txBox="1"/>
          <p:nvPr/>
        </p:nvSpPr>
        <p:spPr>
          <a:xfrm>
            <a:off x="215900" y="5816600"/>
            <a:ext cx="12573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Landlord can’t go through your possessions</a:t>
            </a:r>
          </a:p>
        </p:txBody>
      </p:sp>
      <p:sp>
        <p:nvSpPr>
          <p:cNvPr id="177" name="Landlord can’t threaten you physically or verbally"/>
          <p:cNvSpPr txBox="1"/>
          <p:nvPr/>
        </p:nvSpPr>
        <p:spPr>
          <a:xfrm>
            <a:off x="215900" y="6299200"/>
            <a:ext cx="12573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Landlord can’t threaten you physically or verbally</a:t>
            </a:r>
          </a:p>
        </p:txBody>
      </p:sp>
      <p:sp>
        <p:nvSpPr>
          <p:cNvPr id="178" name="Property must be clean and safe when you move in"/>
          <p:cNvSpPr txBox="1"/>
          <p:nvPr/>
        </p:nvSpPr>
        <p:spPr>
          <a:xfrm>
            <a:off x="215900" y="6807200"/>
            <a:ext cx="12573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Property must be clean and safe when you move in</a:t>
            </a:r>
          </a:p>
        </p:txBody>
      </p:sp>
      <p:sp>
        <p:nvSpPr>
          <p:cNvPr id="179" name="Building and furniture must be in good repair when you move in"/>
          <p:cNvSpPr txBox="1"/>
          <p:nvPr/>
        </p:nvSpPr>
        <p:spPr>
          <a:xfrm>
            <a:off x="215900" y="7289800"/>
            <a:ext cx="12573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Building and furniture must be in good repair when you move in</a:t>
            </a:r>
          </a:p>
        </p:txBody>
      </p:sp>
      <p:sp>
        <p:nvSpPr>
          <p:cNvPr id="180" name="Furnishings must meet safety regulations"/>
          <p:cNvSpPr txBox="1"/>
          <p:nvPr/>
        </p:nvSpPr>
        <p:spPr>
          <a:xfrm>
            <a:off x="215900" y="7772400"/>
            <a:ext cx="12573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Furnishings must meet safety regulations</a:t>
            </a:r>
          </a:p>
        </p:txBody>
      </p:sp>
      <p:sp>
        <p:nvSpPr>
          <p:cNvPr id="181" name="Landlord must fix all repairs promptly"/>
          <p:cNvSpPr txBox="1"/>
          <p:nvPr/>
        </p:nvSpPr>
        <p:spPr>
          <a:xfrm>
            <a:off x="215900" y="8255000"/>
            <a:ext cx="12573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Landlord must fix all repairs promptly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8" presetID="22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8" presetID="22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8" presetID="22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Subtype="8" presetID="2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8" presetID="22" grpId="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Class="entr" nodeType="afterEffect" presetSubtype="8" presetID="22" grpId="9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Class="entr" nodeType="afterEffect" presetSubtype="8" presetID="22" grpId="10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Class="entr" nodeType="afterEffect" presetSubtype="8" presetID="22" grpId="1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2"/>
      <p:bldP build="whole" bldLvl="1" animBg="1" rev="0" advAuto="0" spid="180" grpId="10"/>
      <p:bldP build="whole" bldLvl="1" animBg="1" rev="0" advAuto="0" spid="176" grpId="6"/>
      <p:bldP build="whole" bldLvl="1" animBg="1" rev="0" advAuto="0" spid="171" grpId="1"/>
      <p:bldP build="whole" bldLvl="1" animBg="1" rev="0" advAuto="0" spid="174" grpId="4"/>
      <p:bldP build="whole" bldLvl="1" animBg="1" rev="0" advAuto="0" spid="179" grpId="9"/>
      <p:bldP build="whole" bldLvl="1" animBg="1" rev="0" advAuto="0" spid="181" grpId="11"/>
      <p:bldP build="whole" bldLvl="1" animBg="1" rev="0" advAuto="0" spid="173" grpId="3"/>
      <p:bldP build="whole" bldLvl="1" animBg="1" rev="0" advAuto="0" spid="175" grpId="5"/>
      <p:bldP build="whole" bldLvl="1" animBg="1" rev="0" advAuto="0" spid="178" grpId="8"/>
      <p:bldP build="whole" bldLvl="1" animBg="1" rev="0" advAuto="0" spid="177" grpId="7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6" name="Your Responsibilities"/>
          <p:cNvSpPr txBox="1"/>
          <p:nvPr>
            <p:ph type="title" idx="4294967295"/>
          </p:nvPr>
        </p:nvSpPr>
        <p:spPr>
          <a:xfrm>
            <a:off x="355600" y="1854286"/>
            <a:ext cx="12293600" cy="1371601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anchor="b">
            <a:noAutofit/>
          </a:bodyPr>
          <a:lstStyle>
            <a:lvl1pPr>
              <a:defRPr sz="72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Your Responsibilities</a:t>
            </a:r>
          </a:p>
        </p:txBody>
      </p:sp>
      <p:pic>
        <p:nvPicPr>
          <p:cNvPr id="187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You must pay your rent on time"/>
          <p:cNvSpPr txBox="1"/>
          <p:nvPr/>
        </p:nvSpPr>
        <p:spPr>
          <a:xfrm>
            <a:off x="215900" y="3740236"/>
            <a:ext cx="125730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You must pay your rent on time</a:t>
            </a:r>
          </a:p>
        </p:txBody>
      </p:sp>
      <p:sp>
        <p:nvSpPr>
          <p:cNvPr id="189" name="You must pay all of your household bills"/>
          <p:cNvSpPr txBox="1"/>
          <p:nvPr/>
        </p:nvSpPr>
        <p:spPr>
          <a:xfrm>
            <a:off x="215900" y="4216486"/>
            <a:ext cx="125730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You must pay all of your household bills</a:t>
            </a:r>
          </a:p>
        </p:txBody>
      </p:sp>
      <p:sp>
        <p:nvSpPr>
          <p:cNvPr id="190" name="You must repair all damages caused by you or those living with you"/>
          <p:cNvSpPr txBox="1"/>
          <p:nvPr/>
        </p:nvSpPr>
        <p:spPr>
          <a:xfrm>
            <a:off x="215900" y="4724486"/>
            <a:ext cx="125730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You must repair all damages caused by you or those living with you</a:t>
            </a:r>
          </a:p>
        </p:txBody>
      </p:sp>
      <p:sp>
        <p:nvSpPr>
          <p:cNvPr id="191" name="You must keep the flat secure, locking windows and doors and setting the alarm"/>
          <p:cNvSpPr txBox="1"/>
          <p:nvPr/>
        </p:nvSpPr>
        <p:spPr>
          <a:xfrm>
            <a:off x="215900" y="5232486"/>
            <a:ext cx="125730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You must keep the flat secure, locking windows and doors and setting the alarm</a:t>
            </a:r>
          </a:p>
        </p:txBody>
      </p:sp>
      <p:sp>
        <p:nvSpPr>
          <p:cNvPr id="192" name="You must keep the flat clean and tidy"/>
          <p:cNvSpPr txBox="1"/>
          <p:nvPr/>
        </p:nvSpPr>
        <p:spPr>
          <a:xfrm>
            <a:off x="215900" y="5740486"/>
            <a:ext cx="125730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You must keep the flat clean and tidy</a:t>
            </a:r>
          </a:p>
        </p:txBody>
      </p:sp>
      <p:sp>
        <p:nvSpPr>
          <p:cNvPr id="193" name="You must return the flat in the same state as you found it at the end of your tenancy"/>
          <p:cNvSpPr txBox="1"/>
          <p:nvPr/>
        </p:nvSpPr>
        <p:spPr>
          <a:xfrm>
            <a:off x="215900" y="6248486"/>
            <a:ext cx="125730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You must return the flat in the same state as you found it at the end of your tenancy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8" presetID="22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8" presetID="22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8" presetID="22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5"/>
      <p:bldP build="whole" bldLvl="1" animBg="1" rev="0" advAuto="0" spid="193" grpId="6"/>
      <p:bldP build="whole" bldLvl="1" animBg="1" rev="0" advAuto="0" spid="188" grpId="1"/>
      <p:bldP build="whole" bldLvl="1" animBg="1" rev="0" advAuto="0" spid="189" grpId="2"/>
      <p:bldP build="whole" bldLvl="1" animBg="1" rev="0" advAuto="0" spid="190" grpId="3"/>
      <p:bldP build="whole" bldLvl="1" animBg="1" rev="0" advAuto="0" spid="191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8" name="Possible problems"/>
          <p:cNvSpPr txBox="1"/>
          <p:nvPr>
            <p:ph type="title" idx="4294967295"/>
          </p:nvPr>
        </p:nvSpPr>
        <p:spPr>
          <a:xfrm>
            <a:off x="355600" y="1373198"/>
            <a:ext cx="12293600" cy="1371601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anchor="b">
            <a:noAutofit/>
          </a:bodyPr>
          <a:lstStyle>
            <a:lvl1pPr>
              <a:defRPr sz="72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Possible problems</a:t>
            </a:r>
          </a:p>
        </p:txBody>
      </p:sp>
      <p:pic>
        <p:nvPicPr>
          <p:cNvPr id="199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ingle or joint tenancy? -"/>
          <p:cNvSpPr txBox="1"/>
          <p:nvPr/>
        </p:nvSpPr>
        <p:spPr>
          <a:xfrm>
            <a:off x="215900" y="3100398"/>
            <a:ext cx="125730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sz="4200">
                <a:latin typeface="Gill Sans"/>
                <a:ea typeface="Gill Sans"/>
                <a:cs typeface="Gill Sans"/>
                <a:sym typeface="Gill Sans"/>
              </a:defRPr>
            </a:pPr>
            <a:r>
              <a:t>Single or joint tenancy? </a:t>
            </a:r>
            <a:r>
              <a:rPr>
                <a:latin typeface="Gill Sans Light"/>
                <a:ea typeface="Gill Sans Light"/>
                <a:cs typeface="Gill Sans Light"/>
                <a:sym typeface="Gill Sans Light"/>
              </a:rPr>
              <a:t>- </a:t>
            </a:r>
          </a:p>
        </p:txBody>
      </p:sp>
      <p:sp>
        <p:nvSpPr>
          <p:cNvPr id="201" name="Whose name on the bill?"/>
          <p:cNvSpPr txBox="1"/>
          <p:nvPr/>
        </p:nvSpPr>
        <p:spPr>
          <a:xfrm>
            <a:off x="215900" y="4021148"/>
            <a:ext cx="125730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Whose name on the bill?</a:t>
            </a:r>
          </a:p>
        </p:txBody>
      </p:sp>
      <p:sp>
        <p:nvSpPr>
          <p:cNvPr id="202" name="Only one TV license?"/>
          <p:cNvSpPr txBox="1"/>
          <p:nvPr/>
        </p:nvSpPr>
        <p:spPr>
          <a:xfrm>
            <a:off x="215900" y="4935548"/>
            <a:ext cx="125730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Only one TV license?</a:t>
            </a:r>
          </a:p>
        </p:txBody>
      </p:sp>
      <p:sp>
        <p:nvSpPr>
          <p:cNvPr id="203" name="Evicting a flat mate"/>
          <p:cNvSpPr txBox="1"/>
          <p:nvPr/>
        </p:nvSpPr>
        <p:spPr>
          <a:xfrm>
            <a:off x="215900" y="5849948"/>
            <a:ext cx="125730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Evicting a flat mate</a:t>
            </a:r>
          </a:p>
        </p:txBody>
      </p:sp>
      <p:sp>
        <p:nvSpPr>
          <p:cNvPr id="204" name="Leaving early"/>
          <p:cNvSpPr txBox="1"/>
          <p:nvPr/>
        </p:nvSpPr>
        <p:spPr>
          <a:xfrm>
            <a:off x="215900" y="6764348"/>
            <a:ext cx="125730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Leaving early</a:t>
            </a:r>
          </a:p>
        </p:txBody>
      </p:sp>
      <p:sp>
        <p:nvSpPr>
          <p:cNvPr id="205" name="Insurance"/>
          <p:cNvSpPr txBox="1"/>
          <p:nvPr/>
        </p:nvSpPr>
        <p:spPr>
          <a:xfrm>
            <a:off x="215900" y="7619999"/>
            <a:ext cx="125730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Insurance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4"/>
      <p:bldP build="whole" bldLvl="1" animBg="1" rev="0" advAuto="0" spid="204" grpId="5"/>
      <p:bldP build="whole" bldLvl="1" animBg="1" rev="0" advAuto="0" spid="202" grpId="3"/>
      <p:bldP build="whole" bldLvl="1" animBg="1" rev="0" advAuto="0" spid="205" grpId="6"/>
      <p:bldP build="whole" bldLvl="1" animBg="1" rev="0" advAuto="0" spid="200" grpId="1"/>
      <p:bldP build="whole" bldLvl="1" animBg="1" rev="0" advAuto="0" spid="20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0" name="Coping with flatmates"/>
          <p:cNvSpPr txBox="1"/>
          <p:nvPr>
            <p:ph type="title" idx="4294967295"/>
          </p:nvPr>
        </p:nvSpPr>
        <p:spPr>
          <a:xfrm>
            <a:off x="355600" y="1898520"/>
            <a:ext cx="12293600" cy="1371601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anchor="b">
            <a:noAutofit/>
          </a:bodyPr>
          <a:lstStyle>
            <a:lvl1pPr>
              <a:defRPr sz="72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Coping with flatmates</a:t>
            </a:r>
          </a:p>
        </p:txBody>
      </p:sp>
      <p:pic>
        <p:nvPicPr>
          <p:cNvPr id="211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ake other people’s habits into consideration"/>
          <p:cNvSpPr txBox="1"/>
          <p:nvPr/>
        </p:nvSpPr>
        <p:spPr>
          <a:xfrm>
            <a:off x="736600" y="3801374"/>
            <a:ext cx="125730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4200">
                <a:latin typeface="Gill Sans"/>
                <a:ea typeface="Gill Sans"/>
                <a:cs typeface="Gill Sans"/>
                <a:sym typeface="Gill Sans"/>
              </a:defRPr>
            </a:pPr>
            <a:r>
              <a:t>Take other people’s habits into consideration</a:t>
            </a:r>
            <a:r>
              <a:rPr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</a:p>
        </p:txBody>
      </p:sp>
      <p:sp>
        <p:nvSpPr>
          <p:cNvPr id="213" name="Sort out a parking arrangement"/>
          <p:cNvSpPr txBox="1"/>
          <p:nvPr/>
        </p:nvSpPr>
        <p:spPr>
          <a:xfrm>
            <a:off x="736600" y="4531624"/>
            <a:ext cx="125730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4200">
                <a:latin typeface="Gill Sans"/>
                <a:ea typeface="Gill Sans"/>
                <a:cs typeface="Gill Sans"/>
                <a:sym typeface="Gill Sans"/>
              </a:defRPr>
            </a:pPr>
            <a:r>
              <a:t>Sort out a parking arrangement</a:t>
            </a:r>
            <a:r>
              <a:rPr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</a:p>
        </p:txBody>
      </p:sp>
      <p:sp>
        <p:nvSpPr>
          <p:cNvPr id="214" name="Having people stay"/>
          <p:cNvSpPr txBox="1"/>
          <p:nvPr/>
        </p:nvSpPr>
        <p:spPr>
          <a:xfrm>
            <a:off x="736600" y="5261874"/>
            <a:ext cx="125730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Having people stay</a:t>
            </a:r>
          </a:p>
        </p:txBody>
      </p:sp>
      <p:sp>
        <p:nvSpPr>
          <p:cNvPr id="215" name="Shopping"/>
          <p:cNvSpPr txBox="1"/>
          <p:nvPr/>
        </p:nvSpPr>
        <p:spPr>
          <a:xfrm>
            <a:off x="736600" y="5985774"/>
            <a:ext cx="125730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Shopping</a:t>
            </a:r>
          </a:p>
        </p:txBody>
      </p:sp>
      <p:sp>
        <p:nvSpPr>
          <p:cNvPr id="216" name="Bills"/>
          <p:cNvSpPr txBox="1"/>
          <p:nvPr/>
        </p:nvSpPr>
        <p:spPr>
          <a:xfrm>
            <a:off x="736600" y="7433574"/>
            <a:ext cx="125730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Bills</a:t>
            </a:r>
          </a:p>
        </p:txBody>
      </p:sp>
      <p:pic>
        <p:nvPicPr>
          <p:cNvPr id="217" name="coping_with_stress.png" descr="coping_with_stress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35900" y="4965700"/>
            <a:ext cx="3492500" cy="25019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218" name="Cleaning"/>
          <p:cNvSpPr txBox="1"/>
          <p:nvPr/>
        </p:nvSpPr>
        <p:spPr>
          <a:xfrm>
            <a:off x="736600" y="6709674"/>
            <a:ext cx="125730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Cleaning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5" grpId="4"/>
      <p:bldP build="whole" bldLvl="1" animBg="1" rev="0" advAuto="0" spid="218" grpId="5"/>
      <p:bldP build="whole" bldLvl="1" animBg="1" rev="0" advAuto="0" spid="216" grpId="6"/>
      <p:bldP build="whole" bldLvl="1" animBg="1" rev="0" advAuto="0" spid="212" grpId="1"/>
      <p:bldP build="whole" bldLvl="1" animBg="1" rev="0" advAuto="0" spid="213" grpId="2"/>
      <p:bldP build="whole" bldLvl="1" animBg="1" rev="0" advAuto="0" spid="214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