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5F7579"/>
        </a:fontRef>
        <a:srgbClr val="5F7579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hape 19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tiamat.org" TargetMode="Externa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hape 2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Around 15% of students leaving school or college will undertake a gap year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Lower this year because of Covid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Shape 25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Check with other people who have made the same trip</a:t>
            </a:r>
          </a:p>
          <a:p>
            <a:pPr/>
            <a:r>
              <a:t>Make sure water is safe to drink - use bottled water if not</a:t>
            </a:r>
          </a:p>
          <a:p>
            <a:pPr/>
            <a:r>
              <a:t>Be careful with alcohol - may be taboo or effects may be different.</a:t>
            </a:r>
          </a:p>
          <a:p>
            <a:pPr/>
            <a:r>
              <a:t>Drugs offences are very serious in many countries and carrying can carry the death penalty - AVOID!</a:t>
            </a:r>
          </a:p>
          <a:p>
            <a:pPr/>
            <a:r>
              <a:t>Ensure you have emergency fund.</a:t>
            </a:r>
          </a:p>
          <a:p>
            <a:pPr/>
            <a:r>
              <a:t>Always let people back home know where you are headed and when you will call next - stick to it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Shape 2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 prepared for culture shock when you arrive.</a:t>
            </a:r>
          </a:p>
          <a:p>
            <a:pPr/>
            <a:r>
              <a:t>Don’t assume everyone will speak English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9" name="Shape 2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Sometimes more difficult coming back to UK</a:t>
            </a:r>
          </a:p>
          <a:p>
            <a:pPr/>
            <a:r>
              <a:t>Friends may have moved on.</a:t>
            </a:r>
          </a:p>
          <a:p>
            <a:pPr/>
            <a:r>
              <a:t>You may have lost or gained new family members</a:t>
            </a:r>
          </a:p>
          <a:p>
            <a:pPr/>
            <a:r>
              <a:t>Remember to update your CV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hape 2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Up to 250,000 people worldwide embark on a gap year every year</a:t>
            </a:r>
          </a:p>
          <a:p>
            <a:pPr/>
            <a:r>
              <a:t>Gap year is a misnomer - can be from 1 to 15 months.</a:t>
            </a:r>
          </a:p>
          <a:p>
            <a:pPr/>
            <a:r>
              <a:t>It’s not a holiday - although travel may be a big part of it</a:t>
            </a:r>
          </a:p>
          <a:p>
            <a:pPr/>
            <a:r>
              <a:t>Most people are aged 18-25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5" name="Shape 21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Most popular time between school and university.</a:t>
            </a:r>
          </a:p>
          <a:p>
            <a:pPr/>
            <a:r>
              <a:t>Goes onto UCAS and CV.</a:t>
            </a:r>
          </a:p>
          <a:p>
            <a:pPr/>
            <a:r>
              <a:t>Offers time to reflect on chosen course - less switches.</a:t>
            </a:r>
          </a:p>
          <a:p>
            <a:pPr/>
            <a:r>
              <a:t>Might be the only opportunity as difficult later in life.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1" name="Shape 2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Some cons…..</a:t>
            </a:r>
          </a:p>
          <a:p>
            <a:pPr/>
            <a:r>
              <a:t>Will be a year behind peers</a:t>
            </a:r>
          </a:p>
          <a:p>
            <a:pPr/>
            <a:r>
              <a:t>Accute studying skills maybe dulled</a:t>
            </a:r>
          </a:p>
          <a:p>
            <a:pPr/>
            <a:r>
              <a:t>University fees may have increased</a:t>
            </a:r>
          </a:p>
          <a:p>
            <a:pPr/>
            <a:r>
              <a:t>It maybe something that you don’t enjoy and you may have wasted a year.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hape 2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There are other times or durations</a:t>
            </a:r>
          </a:p>
          <a:p>
            <a:pPr/>
            <a:r>
              <a:t>A gap between leaving school and starting uni. Perhaps 13 weeks.</a:t>
            </a:r>
          </a:p>
          <a:p>
            <a:pPr/>
            <a:r>
              <a:t>After finishing university and starting work.</a:t>
            </a:r>
          </a:p>
          <a:p>
            <a:pPr/>
            <a:r>
              <a:t>Sabatical during your career.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hape 2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Will need about £5k to start although it may be less if you have paid work lined up.</a:t>
            </a:r>
          </a:p>
          <a:p>
            <a:pPr/>
            <a:r>
              <a:t>This will cover Travel, food, accommodation, insurance. </a:t>
            </a:r>
          </a:p>
          <a:p>
            <a:pPr/>
            <a:r>
              <a:t>Australia/NZ/Canada have a working holiday vida scheme so you can get paid work.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Different types of insurance you may need</a:t>
            </a:r>
          </a:p>
          <a:p>
            <a:pPr/>
            <a:r>
              <a:t>Dangerous sports not generally covered - buy some there.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5" name="Shape 2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Make sure vaccinations are up to date before departure.</a:t>
            </a:r>
          </a:p>
          <a:p>
            <a:pPr/>
            <a:r>
              <a:t>Declare any known medical conditions - failure to do so will invalidate your insurance.</a:t>
            </a:r>
          </a:p>
          <a:p>
            <a:pPr/>
            <a:r>
              <a:t>Pre check the health care where you are going to ensure you can get what you need.</a:t>
            </a:r>
          </a:p>
          <a:p>
            <a:pPr/>
            <a:r>
              <a:rPr u="sng">
                <a:hlinkClick r:id="rId3" invalidUrl="" action="" tgtFrame="" tooltip="" history="1" highlightClick="0" endSnd="0"/>
              </a:rPr>
              <a:t>iamat.org</a:t>
            </a:r>
            <a:r>
              <a:t>  gives health advice on all countries.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1" name="Shape 2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When organising travel prioritise must see from the rest.</a:t>
            </a:r>
          </a:p>
          <a:p>
            <a:pPr/>
            <a:r>
              <a:t>Don’t assume a-b-c-d is cheapest - you might have to travel backwards and forwards to get the best price.</a:t>
            </a:r>
          </a:p>
          <a:p>
            <a:pPr/>
            <a:r>
              <a:t>Use internet and agents to research the best options</a:t>
            </a:r>
          </a:p>
          <a:p>
            <a:pPr/>
            <a:r>
              <a:t>Don’t forget overland</a:t>
            </a:r>
          </a:p>
          <a:p>
            <a:pPr/>
            <a:r>
              <a:t>Worth pre-booking the first couple of nights accommodation in a new place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/>
          <p:nvPr>
            <p:ph type="title"/>
          </p:nvPr>
        </p:nvSpPr>
        <p:spPr>
          <a:xfrm>
            <a:off x="355600" y="3225800"/>
            <a:ext cx="122936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/>
          <p:nvPr>
            <p:ph type="pic" idx="21"/>
          </p:nvPr>
        </p:nvSpPr>
        <p:spPr>
          <a:xfrm>
            <a:off x="1308101" y="520687"/>
            <a:ext cx="10388602" cy="588085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5" name="Title Text"/>
          <p:cNvSpPr txBox="1"/>
          <p:nvPr>
            <p:ph type="title"/>
          </p:nvPr>
        </p:nvSpPr>
        <p:spPr>
          <a:xfrm>
            <a:off x="355600" y="7416800"/>
            <a:ext cx="12293600" cy="1282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Image"/>
          <p:cNvSpPr/>
          <p:nvPr>
            <p:ph type="pic" idx="21"/>
          </p:nvPr>
        </p:nvSpPr>
        <p:spPr>
          <a:xfrm>
            <a:off x="1308101" y="520687"/>
            <a:ext cx="10388602" cy="588085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14" name="Title Text"/>
          <p:cNvSpPr txBox="1"/>
          <p:nvPr>
            <p:ph type="title"/>
          </p:nvPr>
        </p:nvSpPr>
        <p:spPr>
          <a:xfrm>
            <a:off x="355600" y="7416800"/>
            <a:ext cx="12293600" cy="1282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mage"/>
          <p:cNvSpPr/>
          <p:nvPr>
            <p:ph type="pic" sz="half" idx="21"/>
          </p:nvPr>
        </p:nvSpPr>
        <p:spPr>
          <a:xfrm>
            <a:off x="7251700" y="800100"/>
            <a:ext cx="4902200" cy="8286637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23" name="Title Text"/>
          <p:cNvSpPr txBox="1"/>
          <p:nvPr>
            <p:ph type="title"/>
          </p:nvPr>
        </p:nvSpPr>
        <p:spPr>
          <a:xfrm>
            <a:off x="355600" y="1384300"/>
            <a:ext cx="5892800" cy="3505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4" name="Body Level One…"/>
          <p:cNvSpPr txBox="1"/>
          <p:nvPr>
            <p:ph type="body" sz="quarter" idx="1"/>
          </p:nvPr>
        </p:nvSpPr>
        <p:spPr>
          <a:xfrm>
            <a:off x="355600" y="4876800"/>
            <a:ext cx="5892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Image"/>
          <p:cNvSpPr/>
          <p:nvPr>
            <p:ph type="pic" sz="half" idx="21"/>
          </p:nvPr>
        </p:nvSpPr>
        <p:spPr>
          <a:xfrm>
            <a:off x="7251700" y="800100"/>
            <a:ext cx="4902200" cy="8286637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33" name="Title Text"/>
          <p:cNvSpPr txBox="1"/>
          <p:nvPr>
            <p:ph type="title"/>
          </p:nvPr>
        </p:nvSpPr>
        <p:spPr>
          <a:xfrm>
            <a:off x="355600" y="1384300"/>
            <a:ext cx="5892800" cy="3505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34" name="Body Level One…"/>
          <p:cNvSpPr txBox="1"/>
          <p:nvPr>
            <p:ph type="body" sz="quarter" idx="1"/>
          </p:nvPr>
        </p:nvSpPr>
        <p:spPr>
          <a:xfrm>
            <a:off x="355600" y="4876800"/>
            <a:ext cx="5892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/>
          <p:nvPr>
            <p:ph type="pic" sz="quarter" idx="21"/>
          </p:nvPr>
        </p:nvSpPr>
        <p:spPr>
          <a:xfrm>
            <a:off x="7759700" y="2857500"/>
            <a:ext cx="3873500" cy="654773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4" name="Body Level One…"/>
          <p:cNvSpPr txBox="1"/>
          <p:nvPr>
            <p:ph type="body" sz="half" idx="1"/>
          </p:nvPr>
        </p:nvSpPr>
        <p:spPr>
          <a:xfrm>
            <a:off x="355600" y="3187700"/>
            <a:ext cx="58928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3" name="Body Level One…"/>
          <p:cNvSpPr txBox="1"/>
          <p:nvPr>
            <p:ph type="body" sz="half" idx="1"/>
          </p:nvPr>
        </p:nvSpPr>
        <p:spPr>
          <a:xfrm>
            <a:off x="355600" y="3187700"/>
            <a:ext cx="58928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2" name="Body Level One…"/>
          <p:cNvSpPr txBox="1"/>
          <p:nvPr>
            <p:ph type="body" sz="half" idx="1"/>
          </p:nvPr>
        </p:nvSpPr>
        <p:spPr>
          <a:xfrm>
            <a:off x="6756400" y="3187700"/>
            <a:ext cx="58928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resentation Title"/>
          <p:cNvSpPr txBox="1"/>
          <p:nvPr>
            <p:ph type="title" hasCustomPrompt="1"/>
          </p:nvPr>
        </p:nvSpPr>
        <p:spPr>
          <a:xfrm>
            <a:off x="692452" y="3557693"/>
            <a:ext cx="11663681" cy="2506134"/>
          </a:xfrm>
          <a:prstGeom prst="rect">
            <a:avLst/>
          </a:prstGeom>
        </p:spPr>
        <p:txBody>
          <a:bodyPr lIns="27093" tIns="27093" rIns="27093" bIns="27093" anchor="b">
            <a:normAutofit fontScale="100000" lnSpcReduction="0"/>
          </a:bodyPr>
          <a:lstStyle>
            <a:lvl1pPr algn="l" defTabSz="825500">
              <a:lnSpc>
                <a:spcPct val="80000"/>
              </a:lnSpc>
              <a:defRPr b="1" spc="-470" sz="94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71" name="Body Level One…"/>
          <p:cNvSpPr txBox="1"/>
          <p:nvPr>
            <p:ph type="body" sz="quarter" idx="1" hasCustomPrompt="1"/>
          </p:nvPr>
        </p:nvSpPr>
        <p:spPr>
          <a:xfrm>
            <a:off x="692452" y="6162547"/>
            <a:ext cx="11663681" cy="747863"/>
          </a:xfrm>
          <a:prstGeom prst="rect">
            <a:avLst/>
          </a:prstGeom>
        </p:spPr>
        <p:txBody>
          <a:bodyPr lIns="27093" tIns="27093" rIns="27093" bIns="27093" anchor="t">
            <a:normAutofit fontScale="100000" lnSpcReduction="0"/>
          </a:bodyPr>
          <a:lstStyle>
            <a:lvl1pPr marL="0" indent="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2" name="Slide Number"/>
          <p:cNvSpPr txBox="1"/>
          <p:nvPr>
            <p:ph type="sldNum" sz="quarter" idx="2"/>
          </p:nvPr>
        </p:nvSpPr>
        <p:spPr>
          <a:xfrm>
            <a:off x="12139252" y="8101076"/>
            <a:ext cx="231480" cy="255864"/>
          </a:xfrm>
          <a:prstGeom prst="rect">
            <a:avLst/>
          </a:prstGeom>
        </p:spPr>
        <p:txBody>
          <a:bodyPr lIns="27093" tIns="27093" rIns="27093" bIns="27093"/>
          <a:lstStyle>
            <a:lvl1pPr defTabSz="2438339">
              <a:defRPr sz="12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308101" y="520687"/>
            <a:ext cx="10388602" cy="588085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355600" y="6832600"/>
            <a:ext cx="12293600" cy="1257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355600" y="8077200"/>
            <a:ext cx="122936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ection Title"/>
          <p:cNvSpPr txBox="1"/>
          <p:nvPr>
            <p:ph type="title" hasCustomPrompt="1"/>
          </p:nvPr>
        </p:nvSpPr>
        <p:spPr>
          <a:xfrm>
            <a:off x="690879" y="4101550"/>
            <a:ext cx="11663681" cy="1536953"/>
          </a:xfrm>
          <a:prstGeom prst="rect">
            <a:avLst/>
          </a:prstGeom>
        </p:spPr>
        <p:txBody>
          <a:bodyPr lIns="27093" tIns="27093" rIns="27093" bIns="27093">
            <a:normAutofit fontScale="100000" lnSpcReduction="0"/>
          </a:bodyPr>
          <a:lstStyle>
            <a:lvl1pPr algn="l" defTabSz="587022">
              <a:lnSpc>
                <a:spcPct val="80000"/>
              </a:lnSpc>
              <a:defRPr b="1" spc="-288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180" name="Slide Number"/>
          <p:cNvSpPr txBox="1"/>
          <p:nvPr>
            <p:ph type="sldNum" sz="quarter" idx="2"/>
          </p:nvPr>
        </p:nvSpPr>
        <p:spPr>
          <a:xfrm>
            <a:off x="12139252" y="8101076"/>
            <a:ext cx="231480" cy="255864"/>
          </a:xfrm>
          <a:prstGeom prst="rect">
            <a:avLst/>
          </a:prstGeom>
        </p:spPr>
        <p:txBody>
          <a:bodyPr lIns="27093" tIns="27093" rIns="27093" bIns="27093"/>
          <a:lstStyle>
            <a:lvl1pPr defTabSz="2438339">
              <a:defRPr sz="12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1014407370_retouch_4050x2379.jpeg"/>
          <p:cNvSpPr/>
          <p:nvPr>
            <p:ph type="pic" idx="21"/>
          </p:nvPr>
        </p:nvSpPr>
        <p:spPr>
          <a:xfrm>
            <a:off x="-365761" y="-2059094"/>
            <a:ext cx="18240589" cy="1071465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88" name="Presentation Title"/>
          <p:cNvSpPr txBox="1"/>
          <p:nvPr>
            <p:ph type="title" hasCustomPrompt="1"/>
          </p:nvPr>
        </p:nvSpPr>
        <p:spPr>
          <a:xfrm>
            <a:off x="690879" y="3557693"/>
            <a:ext cx="11663681" cy="2506134"/>
          </a:xfrm>
          <a:prstGeom prst="rect">
            <a:avLst/>
          </a:prstGeom>
        </p:spPr>
        <p:txBody>
          <a:bodyPr lIns="27093" tIns="27093" rIns="27093" bIns="27093" anchor="b">
            <a:normAutofit fontScale="100000" lnSpcReduction="0"/>
          </a:bodyPr>
          <a:lstStyle>
            <a:lvl1pPr algn="l" defTabSz="825500">
              <a:lnSpc>
                <a:spcPct val="80000"/>
              </a:lnSpc>
              <a:defRPr b="1" spc="-470" sz="94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89" name="Body Level One…"/>
          <p:cNvSpPr txBox="1"/>
          <p:nvPr>
            <p:ph type="body" sz="quarter" idx="1" hasCustomPrompt="1"/>
          </p:nvPr>
        </p:nvSpPr>
        <p:spPr>
          <a:xfrm>
            <a:off x="690879" y="6162547"/>
            <a:ext cx="11663681" cy="758781"/>
          </a:xfrm>
          <a:prstGeom prst="rect">
            <a:avLst/>
          </a:prstGeom>
        </p:spPr>
        <p:txBody>
          <a:bodyPr lIns="27093" tIns="27093" rIns="27093" bIns="27093" anchor="t">
            <a:normAutofit fontScale="100000" lnSpcReduction="0"/>
          </a:bodyPr>
          <a:lstStyle>
            <a:lvl1pPr marL="0" indent="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90" name="Slide Number"/>
          <p:cNvSpPr txBox="1"/>
          <p:nvPr>
            <p:ph type="sldNum" sz="quarter" idx="2"/>
          </p:nvPr>
        </p:nvSpPr>
        <p:spPr>
          <a:xfrm>
            <a:off x="12139252" y="8101076"/>
            <a:ext cx="231480" cy="255864"/>
          </a:xfrm>
          <a:prstGeom prst="rect">
            <a:avLst/>
          </a:prstGeom>
        </p:spPr>
        <p:txBody>
          <a:bodyPr lIns="27093" tIns="27093" rIns="27093" bIns="27093"/>
          <a:lstStyle>
            <a:lvl1pPr defTabSz="2438339">
              <a:defRPr sz="12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 - Photo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/>
          <p:nvPr>
            <p:ph type="pic" idx="21"/>
          </p:nvPr>
        </p:nvSpPr>
        <p:spPr>
          <a:xfrm>
            <a:off x="1308101" y="520687"/>
            <a:ext cx="10388602" cy="588085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xfrm>
            <a:off x="355600" y="6832600"/>
            <a:ext cx="12293600" cy="1257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355600" y="8077200"/>
            <a:ext cx="122936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idx="1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Body Level One…"/>
          <p:cNvSpPr txBox="1"/>
          <p:nvPr>
            <p:ph type="body" idx="1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numCol="2" spcCol="614680" anchor="t"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355600" y="254000"/>
            <a:ext cx="12293600" cy="923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lide Number"/>
          <p:cNvSpPr txBox="1"/>
          <p:nvPr>
            <p:ph type="sldNum" sz="quarter" idx="2"/>
          </p:nvPr>
        </p:nvSpPr>
        <p:spPr>
          <a:xfrm>
            <a:off x="6324600" y="9271000"/>
            <a:ext cx="3429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304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1pPr>
      <a:lvl2pPr marL="685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2pPr>
      <a:lvl3pPr marL="1066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3pPr>
      <a:lvl4pPr marL="1447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4pPr>
      <a:lvl5pPr marL="1828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5pPr>
      <a:lvl6pPr marL="2209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6pPr>
      <a:lvl7pPr marL="2590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7pPr>
      <a:lvl8pPr marL="2971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8pPr>
      <a:lvl9pPr marL="3352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ap yea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Gap year</a:t>
            </a:r>
          </a:p>
        </p:txBody>
      </p:sp>
      <p:sp>
        <p:nvSpPr>
          <p:cNvPr id="200" name="Invest in experience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Invest in experiences</a:t>
            </a:r>
          </a:p>
        </p:txBody>
      </p:sp>
      <p:pic>
        <p:nvPicPr>
          <p:cNvPr id="201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afety"/>
          <p:cNvSpPr/>
          <p:nvPr/>
        </p:nvSpPr>
        <p:spPr>
          <a:xfrm>
            <a:off x="119856" y="4298950"/>
            <a:ext cx="4675833" cy="1155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Safety</a:t>
            </a:r>
          </a:p>
        </p:txBody>
      </p:sp>
      <p:pic>
        <p:nvPicPr>
          <p:cNvPr id="254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  <p:sp>
        <p:nvSpPr>
          <p:cNvPr id="255" name="Talk to others…"/>
          <p:cNvSpPr txBox="1"/>
          <p:nvPr/>
        </p:nvSpPr>
        <p:spPr>
          <a:xfrm>
            <a:off x="5401636" y="1403350"/>
            <a:ext cx="5534373" cy="694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Talk to others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Check water/food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Alcohol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Drugs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Money for emergencies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Let people know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000"/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Arrival"/>
          <p:cNvSpPr/>
          <p:nvPr/>
        </p:nvSpPr>
        <p:spPr>
          <a:xfrm>
            <a:off x="119856" y="4298950"/>
            <a:ext cx="4675833" cy="1155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Arrival</a:t>
            </a:r>
          </a:p>
        </p:txBody>
      </p:sp>
      <p:pic>
        <p:nvPicPr>
          <p:cNvPr id="260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  <p:sp>
        <p:nvSpPr>
          <p:cNvPr id="261" name="Communication…"/>
          <p:cNvSpPr txBox="1"/>
          <p:nvPr/>
        </p:nvSpPr>
        <p:spPr>
          <a:xfrm>
            <a:off x="5401636" y="3892550"/>
            <a:ext cx="3907607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Communication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Culture shock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turn"/>
          <p:cNvSpPr/>
          <p:nvPr/>
        </p:nvSpPr>
        <p:spPr>
          <a:xfrm>
            <a:off x="119856" y="4298950"/>
            <a:ext cx="4675833" cy="1155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Return</a:t>
            </a:r>
          </a:p>
        </p:txBody>
      </p:sp>
      <p:pic>
        <p:nvPicPr>
          <p:cNvPr id="266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  <p:sp>
        <p:nvSpPr>
          <p:cNvPr id="267" name="Culture shock…"/>
          <p:cNvSpPr txBox="1"/>
          <p:nvPr/>
        </p:nvSpPr>
        <p:spPr>
          <a:xfrm>
            <a:off x="5401636" y="2647950"/>
            <a:ext cx="3893282" cy="445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Culture shock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Friends &amp; family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C.V.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Plans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What is it?"/>
          <p:cNvSpPr/>
          <p:nvPr/>
        </p:nvSpPr>
        <p:spPr>
          <a:xfrm>
            <a:off x="119856" y="4298950"/>
            <a:ext cx="4675833" cy="1155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What is it?</a:t>
            </a:r>
          </a:p>
        </p:txBody>
      </p:sp>
      <p:pic>
        <p:nvPicPr>
          <p:cNvPr id="206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  <p:sp>
        <p:nvSpPr>
          <p:cNvPr id="207" name="250,000 people each year…"/>
          <p:cNvSpPr txBox="1"/>
          <p:nvPr/>
        </p:nvSpPr>
        <p:spPr>
          <a:xfrm>
            <a:off x="4823612" y="2025650"/>
            <a:ext cx="8005776" cy="570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250,000 people each year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For a purpose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Not a holiday although it is a break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No specific time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Mostly 18-25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When?"/>
          <p:cNvSpPr/>
          <p:nvPr/>
        </p:nvSpPr>
        <p:spPr>
          <a:xfrm>
            <a:off x="119856" y="4298950"/>
            <a:ext cx="4675833" cy="1155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When?</a:t>
            </a:r>
          </a:p>
        </p:txBody>
      </p:sp>
      <p:pic>
        <p:nvPicPr>
          <p:cNvPr id="212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  <p:sp>
        <p:nvSpPr>
          <p:cNvPr id="213" name="Most often before university…"/>
          <p:cNvSpPr txBox="1"/>
          <p:nvPr/>
        </p:nvSpPr>
        <p:spPr>
          <a:xfrm>
            <a:off x="4487236" y="1403350"/>
            <a:ext cx="7709124" cy="694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Most often before university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Looks good on UCAS and CV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Time to reflect on chosen course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Improve personal development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Opportunity to try a career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Only chance?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000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But…"/>
          <p:cNvSpPr/>
          <p:nvPr/>
        </p:nvSpPr>
        <p:spPr>
          <a:xfrm>
            <a:off x="119856" y="4298950"/>
            <a:ext cx="4675833" cy="1155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But…</a:t>
            </a:r>
          </a:p>
        </p:txBody>
      </p:sp>
      <p:pic>
        <p:nvPicPr>
          <p:cNvPr id="218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  <p:sp>
        <p:nvSpPr>
          <p:cNvPr id="219" name="Year behind…"/>
          <p:cNvSpPr txBox="1"/>
          <p:nvPr/>
        </p:nvSpPr>
        <p:spPr>
          <a:xfrm>
            <a:off x="4487236" y="1403350"/>
            <a:ext cx="6438652" cy="694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Year behind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Studying skills dulled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Friends may have moved on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Increased fees?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Miss family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May not enjoy it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000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ther times"/>
          <p:cNvSpPr/>
          <p:nvPr/>
        </p:nvSpPr>
        <p:spPr>
          <a:xfrm>
            <a:off x="119856" y="3771899"/>
            <a:ext cx="2887166" cy="2209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Other times</a:t>
            </a:r>
          </a:p>
        </p:txBody>
      </p:sp>
      <p:pic>
        <p:nvPicPr>
          <p:cNvPr id="224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  <p:sp>
        <p:nvSpPr>
          <p:cNvPr id="225" name="Short gap between A levels and Uni…"/>
          <p:cNvSpPr txBox="1"/>
          <p:nvPr/>
        </p:nvSpPr>
        <p:spPr>
          <a:xfrm>
            <a:off x="3649036" y="3270250"/>
            <a:ext cx="8107351" cy="321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Short gap between A levels and Uni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After University before work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During work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Budget"/>
          <p:cNvSpPr/>
          <p:nvPr/>
        </p:nvSpPr>
        <p:spPr>
          <a:xfrm>
            <a:off x="119856" y="4298950"/>
            <a:ext cx="4675833" cy="1155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Budget</a:t>
            </a:r>
          </a:p>
        </p:txBody>
      </p:sp>
      <p:pic>
        <p:nvPicPr>
          <p:cNvPr id="230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  <p:sp>
        <p:nvSpPr>
          <p:cNvPr id="231" name="At least £5,000 to start…"/>
          <p:cNvSpPr txBox="1"/>
          <p:nvPr/>
        </p:nvSpPr>
        <p:spPr>
          <a:xfrm>
            <a:off x="5304610" y="781050"/>
            <a:ext cx="6810835" cy="819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6884" indent="-336884" algn="l">
              <a:lnSpc>
                <a:spcPct val="15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At least £5,000 to start</a:t>
            </a:r>
          </a:p>
          <a:p>
            <a:pPr marL="336884" indent="-336884" algn="l">
              <a:lnSpc>
                <a:spcPct val="15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Travel</a:t>
            </a:r>
          </a:p>
          <a:p>
            <a:pPr marL="336884" indent="-336884" algn="l">
              <a:lnSpc>
                <a:spcPct val="15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Food</a:t>
            </a:r>
          </a:p>
          <a:p>
            <a:pPr marL="336884" indent="-336884" algn="l">
              <a:lnSpc>
                <a:spcPct val="15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Accommodation</a:t>
            </a:r>
          </a:p>
          <a:p>
            <a:pPr marL="336884" indent="-336884" algn="l">
              <a:lnSpc>
                <a:spcPct val="15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Insurance</a:t>
            </a:r>
          </a:p>
          <a:p>
            <a:pPr marL="336884" indent="-336884" algn="l">
              <a:lnSpc>
                <a:spcPct val="15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Working holiday visa scheme:</a:t>
            </a:r>
          </a:p>
          <a:p>
            <a:pPr marL="336884" indent="-336884" algn="l">
              <a:lnSpc>
                <a:spcPct val="15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Australia/N.Z./Canada </a:t>
            </a:r>
          </a:p>
          <a:p>
            <a:pPr marL="336884" indent="-336884" algn="l">
              <a:lnSpc>
                <a:spcPct val="15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Cards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000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000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000"/>
                                        <p:tgtEl>
                                          <p:spTgt spid="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0" dur="1000"/>
                                        <p:tgtEl>
                                          <p:spTgt spid="2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Insurance"/>
          <p:cNvSpPr/>
          <p:nvPr/>
        </p:nvSpPr>
        <p:spPr>
          <a:xfrm>
            <a:off x="119856" y="4298950"/>
            <a:ext cx="4675833" cy="1155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Insurance</a:t>
            </a:r>
          </a:p>
        </p:txBody>
      </p:sp>
      <p:pic>
        <p:nvPicPr>
          <p:cNvPr id="236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  <p:sp>
        <p:nvSpPr>
          <p:cNvPr id="237" name="Health…"/>
          <p:cNvSpPr txBox="1"/>
          <p:nvPr/>
        </p:nvSpPr>
        <p:spPr>
          <a:xfrm>
            <a:off x="5401636" y="2647950"/>
            <a:ext cx="5156200" cy="445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Health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Camera/phone/laptop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All countries visited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Dangerous sports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Health"/>
          <p:cNvSpPr/>
          <p:nvPr/>
        </p:nvSpPr>
        <p:spPr>
          <a:xfrm>
            <a:off x="119856" y="4298950"/>
            <a:ext cx="4675833" cy="1155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Health</a:t>
            </a:r>
          </a:p>
        </p:txBody>
      </p:sp>
      <p:pic>
        <p:nvPicPr>
          <p:cNvPr id="242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  <p:sp>
        <p:nvSpPr>
          <p:cNvPr id="243" name="Vaccinations pre departure…"/>
          <p:cNvSpPr txBox="1"/>
          <p:nvPr/>
        </p:nvSpPr>
        <p:spPr>
          <a:xfrm>
            <a:off x="5401636" y="2647950"/>
            <a:ext cx="6315460" cy="445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Vaccinations pre departure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Declare medical conditions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Pre check facilities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iamat.org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ravel"/>
          <p:cNvSpPr/>
          <p:nvPr/>
        </p:nvSpPr>
        <p:spPr>
          <a:xfrm>
            <a:off x="119856" y="4298950"/>
            <a:ext cx="4675833" cy="1155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Travel</a:t>
            </a:r>
          </a:p>
        </p:txBody>
      </p:sp>
      <p:pic>
        <p:nvPicPr>
          <p:cNvPr id="248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  <p:sp>
        <p:nvSpPr>
          <p:cNvPr id="249" name="Divide must see from rest…"/>
          <p:cNvSpPr txBox="1"/>
          <p:nvPr/>
        </p:nvSpPr>
        <p:spPr>
          <a:xfrm>
            <a:off x="5401636" y="1403350"/>
            <a:ext cx="7697143" cy="694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Divide must see from rest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Don’t assume chain link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Research cheapest options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Build in flexibility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Use agents - free!</a:t>
            </a:r>
          </a:p>
          <a:p>
            <a:pPr marL="336884" indent="-336884" algn="l">
              <a:lnSpc>
                <a:spcPct val="200000"/>
              </a:lnSpc>
              <a:buClr>
                <a:srgbClr val="535353"/>
              </a:buClr>
              <a:buSzPct val="82000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Book first night’s accommodation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000"/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535353"/>
      </a:dk1>
      <a:lt1>
        <a:srgbClr val="340053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35353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35353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