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7.jpeg" ContentType="image/jpeg"/>
  <Override PartName="/ppt/media/image8.jpeg" ContentType="image/jpeg"/>
  <Override PartName="/ppt/media/image9.jpeg" ContentType="image/jpeg"/>
  <Override PartName="/ppt/notesSlides/notesSlide1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1pPr>
    <a:lvl2pPr marL="0" marR="0" indent="457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2pPr>
    <a:lvl3pPr marL="0" marR="0" indent="914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3pPr>
    <a:lvl4pPr marL="0" marR="0" indent="1371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4pPr>
    <a:lvl5pPr marL="0" marR="0" indent="18288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5pPr>
    <a:lvl6pPr marL="0" marR="0" indent="22860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6pPr>
    <a:lvl7pPr marL="0" marR="0" indent="2743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7pPr>
    <a:lvl8pPr marL="0" marR="0" indent="3200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8pPr>
    <a:lvl9pPr marL="0" marR="0" indent="3657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Shape 2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Shape 2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will all pay around £1 million in tax throughout our lives.</a:t>
            </a:r>
          </a:p>
          <a:p>
            <a:pPr/>
            <a:r>
              <a:t>Probably our biggest life ‘spend’</a:t>
            </a:r>
          </a:p>
          <a:p>
            <a:pPr/>
            <a:r>
              <a:t>You’ve been paying it for years.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hape 2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Council tax</a:t>
            </a:r>
          </a:p>
          <a:p>
            <a:pPr/>
            <a:r>
              <a:t>Everyone pays it except students.</a:t>
            </a:r>
          </a:p>
          <a:p>
            <a:pPr/>
            <a:r>
              <a:t>Amount varies with house size and location</a:t>
            </a:r>
          </a:p>
          <a:p>
            <a:pPr/>
            <a:r>
              <a:t>Spent on local amenities</a:t>
            </a:r>
          </a:p>
          <a:p>
            <a:pPr/>
            <a:r>
              <a:t>£34bn pa raised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Shape 2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Corporation tax</a:t>
            </a:r>
          </a:p>
          <a:p>
            <a:pPr/>
            <a:r>
              <a:t>Paid by companies in UK on their profits.</a:t>
            </a:r>
          </a:p>
          <a:p>
            <a:pPr/>
            <a:r>
              <a:t>£55bn pa raised.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9" name="Shape 2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All these taxes can be divided into direct taxes - no individual choice - you earn it you pay it!</a:t>
            </a:r>
          </a:p>
          <a:p>
            <a:pPr/>
            <a:r>
              <a:t>Or indirect taxes. Some personal choice - don’t want to pay it don’t buy or use it!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4" name="Shape 2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Overall income is around £770bn per year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hape 3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Ask students where they think it is spent and then go through one by one.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hape 3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Total spend is over £800bn so more going out than coming in.</a:t>
            </a:r>
          </a:p>
          <a:p>
            <a:pPr/>
            <a:r>
              <a:t>Revenue likely to fall as EVs come to the fore.</a:t>
            </a:r>
          </a:p>
          <a:p>
            <a:pPr/>
            <a:r>
              <a:t>Should this be replaced with other taxes - increase income tax or VAT?</a:t>
            </a:r>
          </a:p>
          <a:p>
            <a:pPr/>
            <a:r>
              <a:t>Should some services be cut to balance the budget?</a:t>
            </a:r>
          </a:p>
          <a:p>
            <a:pPr/>
            <a:r>
              <a:t>Opportunity for class debate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hape 2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Going to start with tax anagrams</a:t>
            </a:r>
          </a:p>
          <a:p>
            <a:pPr/>
            <a:r>
              <a:t>Capital Gains Tax - see if anyone knows what it is.</a:t>
            </a:r>
          </a:p>
          <a:p>
            <a:pPr/>
            <a:r>
              <a:t>Payable on things that you have bought to make a profit - second homes, shares, etc.</a:t>
            </a:r>
          </a:p>
          <a:p>
            <a:pPr/>
            <a:r>
              <a:t>You get an annual allowance</a:t>
            </a:r>
          </a:p>
          <a:p>
            <a:pPr/>
            <a:r>
              <a:t>You only pay tax on the portion above your annual allowance.</a:t>
            </a:r>
          </a:p>
          <a:p>
            <a:pPr/>
            <a:r>
              <a:t>£8bn pa raised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hape 2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Income tax</a:t>
            </a:r>
          </a:p>
          <a:p>
            <a:pPr/>
            <a:r>
              <a:t>Ask how old you have to be to pay it - no age limit - as soon as you earn enough you pay it.</a:t>
            </a:r>
          </a:p>
          <a:p>
            <a:pPr/>
            <a:r>
              <a:t>Explain roughly how it works but there is a whole separate topic on this. </a:t>
            </a:r>
          </a:p>
          <a:p>
            <a:pPr/>
            <a:r>
              <a:t>£185bn pa raised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Shape 2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Stamp duty.</a:t>
            </a:r>
          </a:p>
          <a:p>
            <a:pPr/>
            <a:r>
              <a:t>Payable when you buy a house or shares.</a:t>
            </a:r>
          </a:p>
          <a:p>
            <a:pPr/>
            <a:r>
              <a:t>Amount varies with value.</a:t>
            </a:r>
          </a:p>
          <a:p>
            <a:pPr/>
            <a:r>
              <a:t>£15bn pa raised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hape 2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Inheritance tax</a:t>
            </a:r>
          </a:p>
          <a:p>
            <a:pPr/>
            <a:r>
              <a:t>Odd one out - paid by an estate not an individual.</a:t>
            </a:r>
          </a:p>
          <a:p>
            <a:pPr/>
            <a:r>
              <a:t>There is an allowance - this is bigger on properties than on effects.</a:t>
            </a:r>
          </a:p>
          <a:p>
            <a:pPr/>
            <a:r>
              <a:t>£4bn pa raised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Shape 2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VAT</a:t>
            </a:r>
          </a:p>
          <a:p>
            <a:pPr/>
            <a:r>
              <a:t>Ask what current rate is</a:t>
            </a:r>
          </a:p>
          <a:p>
            <a:pPr/>
            <a:r>
              <a:t>Ask if it payable on all goods.</a:t>
            </a:r>
          </a:p>
          <a:p>
            <a:pPr/>
            <a:r>
              <a:t>£145 bn pa raised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hape 2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Fuel duty</a:t>
            </a:r>
          </a:p>
          <a:p>
            <a:pPr/>
            <a:r>
              <a:t>Included in the cost of petrol and diesel</a:t>
            </a:r>
          </a:p>
          <a:p>
            <a:pPr/>
            <a:r>
              <a:t>Will disappear as we move across to electric vehicles.</a:t>
            </a:r>
          </a:p>
          <a:p>
            <a:pPr/>
            <a:r>
              <a:t>£30bn pa raised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hape 2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Alcohol duty</a:t>
            </a:r>
          </a:p>
          <a:p>
            <a:pPr/>
            <a:r>
              <a:t>Payable on beer, wine and spirits.</a:t>
            </a:r>
          </a:p>
          <a:p>
            <a:pPr/>
            <a:r>
              <a:t>Amount is dependent on volume of alcohol.</a:t>
            </a:r>
          </a:p>
          <a:p>
            <a:pPr/>
            <a:r>
              <a:t>£12.5bn pa raised</a:t>
            </a:r>
          </a:p>
          <a:p>
            <a:pPr/>
            <a:r>
              <a:t>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hape 2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Road fund license</a:t>
            </a:r>
          </a:p>
          <a:p>
            <a:pPr/>
            <a:r>
              <a:t>Payable on all but electric cars annually </a:t>
            </a:r>
          </a:p>
          <a:p>
            <a:pPr/>
            <a:r>
              <a:t>Amount is higher in first year and is determined by CO2 emissions.</a:t>
            </a:r>
          </a:p>
          <a:p>
            <a:pPr/>
            <a:r>
              <a:t>Will disappear as we move across to EVs</a:t>
            </a:r>
          </a:p>
          <a:p>
            <a:pPr/>
            <a:r>
              <a:t>£6bn pa raised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Body Level One…"/>
          <p:cNvSpPr txBox="1"/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b="1" spc="-408" sz="10200">
                <a:latin typeface="+mn-lt"/>
                <a:ea typeface="+mn-ea"/>
                <a:cs typeface="+mn-cs"/>
                <a:sym typeface="Graphik"/>
              </a:defRPr>
            </a:lvl1pPr>
            <a:lvl2pPr algn="ctr" defTabSz="1160859">
              <a:defRPr b="1" spc="-408" sz="10200">
                <a:latin typeface="+mn-lt"/>
                <a:ea typeface="+mn-ea"/>
                <a:cs typeface="+mn-cs"/>
                <a:sym typeface="Graphik"/>
              </a:defRPr>
            </a:lvl2pPr>
            <a:lvl3pPr algn="ctr" defTabSz="1160859">
              <a:defRPr b="1" spc="-408" sz="10200">
                <a:latin typeface="+mn-lt"/>
                <a:ea typeface="+mn-ea"/>
                <a:cs typeface="+mn-cs"/>
                <a:sym typeface="Graphik"/>
              </a:defRPr>
            </a:lvl3pPr>
            <a:lvl4pPr algn="ctr" defTabSz="1160859">
              <a:defRPr b="1" spc="-408" sz="10200">
                <a:latin typeface="+mn-lt"/>
                <a:ea typeface="+mn-ea"/>
                <a:cs typeface="+mn-cs"/>
                <a:sym typeface="Graphik"/>
              </a:defRPr>
            </a:lvl4pPr>
            <a:lvl5pPr algn="ctr" defTabSz="1160859">
              <a:defRPr b="1" spc="-408" sz="10200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Fact information"/>
          <p:cNvSpPr txBox="1"/>
          <p:nvPr>
            <p:ph type="body" sz="quarter" idx="21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90727">
              <a:spcBef>
                <a:spcPts val="2600"/>
              </a:spcBef>
              <a:defRPr spc="-88" sz="2940"/>
            </a:lvl1pPr>
          </a:lstStyle>
          <a:p>
            <a:pPr/>
            <a:r>
              <a:t>Fact information</a:t>
            </a:r>
          </a:p>
        </p:txBody>
      </p:sp>
      <p:sp>
        <p:nvSpPr>
          <p:cNvPr id="119" name="Body Level One…"/>
          <p:cNvSpPr txBox="1"/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Graphik"/>
              </a:defRPr>
            </a:lvl1pPr>
            <a:lvl2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Graphik"/>
              </a:defRPr>
            </a:lvl2pPr>
            <a:lvl3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Graphik"/>
              </a:defRPr>
            </a:lvl3pPr>
            <a:lvl4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Graphik"/>
              </a:defRPr>
            </a:lvl4pPr>
            <a:lvl5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121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Attribution"/>
          <p:cNvSpPr txBox="1"/>
          <p:nvPr>
            <p:ph type="body" sz="quarter" idx="21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84200">
              <a:defRPr spc="-84" sz="2800"/>
            </a:lvl1pPr>
          </a:lstStyle>
          <a:p>
            <a:pPr/>
            <a:r>
              <a:t>Attribution </a:t>
            </a:r>
          </a:p>
        </p:txBody>
      </p:sp>
      <p:sp>
        <p:nvSpPr>
          <p:cNvPr id="13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131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132" name="Body Level One…"/>
          <p:cNvSpPr txBox="1"/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Graphik"/>
              </a:defRPr>
            </a:lvl1pPr>
            <a:lvl2pPr marL="714375" indent="-25717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Graphik"/>
              </a:defRPr>
            </a:lvl2pPr>
            <a:lvl3pPr marL="714375" indent="20002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Graphik"/>
              </a:defRPr>
            </a:lvl3pPr>
            <a:lvl4pPr marL="714375" indent="65722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Graphik"/>
              </a:defRPr>
            </a:lvl4pPr>
            <a:lvl5pPr marL="714375" indent="111442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518839134_3132x2088.jpg"/>
          <p:cNvSpPr/>
          <p:nvPr>
            <p:ph type="pic" idx="21"/>
          </p:nvPr>
        </p:nvSpPr>
        <p:spPr>
          <a:xfrm>
            <a:off x="4076700" y="-3937000"/>
            <a:ext cx="26492200" cy="17661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1" name="766363123_1851x1194.jpg"/>
          <p:cNvSpPr/>
          <p:nvPr>
            <p:ph type="pic" sz="half" idx="22"/>
          </p:nvPr>
        </p:nvSpPr>
        <p:spPr>
          <a:xfrm>
            <a:off x="-1" y="-525805"/>
            <a:ext cx="12065001" cy="77826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2" name="981594838_2460x1641.jpg"/>
          <p:cNvSpPr/>
          <p:nvPr>
            <p:ph type="pic" sz="half" idx="23"/>
          </p:nvPr>
        </p:nvSpPr>
        <p:spPr>
          <a:xfrm>
            <a:off x="-1" y="6384784"/>
            <a:ext cx="12065001" cy="8048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463013163_3048x2031.jpg"/>
          <p:cNvSpPr/>
          <p:nvPr>
            <p:ph type="pic" idx="21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"/>
          <p:cNvSpPr txBox="1"/>
          <p:nvPr>
            <p:ph type="sldNum" sz="quarter" idx="2"/>
          </p:nvPr>
        </p:nvSpPr>
        <p:spPr>
          <a:xfrm>
            <a:off x="11887858" y="13108781"/>
            <a:ext cx="590424" cy="6508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cap="all" sz="3200">
                <a:solidFill>
                  <a:srgbClr val="5C554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400">
                <a:solidFill>
                  <a:srgbClr val="23232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400">
                <a:solidFill>
                  <a:srgbClr val="23232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Text"/>
          <p:cNvSpPr txBox="1"/>
          <p:nvPr>
            <p:ph type="title"/>
          </p:nvPr>
        </p:nvSpPr>
        <p:spPr>
          <a:xfrm>
            <a:off x="4512468" y="2571750"/>
            <a:ext cx="15359064" cy="464343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b="0" spc="360" sz="9000">
                <a:solidFill>
                  <a:srgbClr val="5C554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7" name="Body Level One…"/>
          <p:cNvSpPr txBox="1"/>
          <p:nvPr>
            <p:ph type="body" sz="quarter" idx="1"/>
          </p:nvPr>
        </p:nvSpPr>
        <p:spPr>
          <a:xfrm>
            <a:off x="4512468" y="7375921"/>
            <a:ext cx="15359064" cy="1785939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spcBef>
                <a:spcPts val="1600"/>
              </a:spcBef>
              <a:defRPr spc="0" sz="3800">
                <a:solidFill>
                  <a:srgbClr val="5C554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  <a:lvl2pPr indent="0" algn="ctr" defTabSz="821531">
              <a:spcBef>
                <a:spcPts val="1600"/>
              </a:spcBef>
              <a:defRPr spc="0" sz="3800">
                <a:solidFill>
                  <a:srgbClr val="5C554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2pPr>
            <a:lvl3pPr indent="0" algn="ctr" defTabSz="821531">
              <a:spcBef>
                <a:spcPts val="1600"/>
              </a:spcBef>
              <a:defRPr spc="0" sz="3800">
                <a:solidFill>
                  <a:srgbClr val="5C554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3pPr>
            <a:lvl4pPr indent="0" algn="ctr" defTabSz="821531">
              <a:spcBef>
                <a:spcPts val="1600"/>
              </a:spcBef>
              <a:defRPr spc="0" sz="3800">
                <a:solidFill>
                  <a:srgbClr val="5C554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4pPr>
            <a:lvl5pPr indent="0" algn="ctr" defTabSz="821531">
              <a:spcBef>
                <a:spcPts val="1600"/>
              </a:spcBef>
              <a:defRPr spc="0" sz="3800">
                <a:solidFill>
                  <a:srgbClr val="5C554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xfrm>
            <a:off x="11887858" y="13108781"/>
            <a:ext cx="590424" cy="6508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cap="all" sz="3200">
                <a:solidFill>
                  <a:srgbClr val="5C554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014407370_Retouch_4050x2379.jpg"/>
          <p:cNvSpPr/>
          <p:nvPr>
            <p:ph type="pic" idx="21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Presentation Title"/>
          <p:cNvSpPr txBox="1"/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22" name="Body Level One…"/>
          <p:cNvSpPr txBox="1"/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lide Number"/>
          <p:cNvSpPr txBox="1"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solidFill>
                  <a:srgbClr val="23232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Number"/>
          <p:cNvSpPr txBox="1"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solidFill>
                  <a:srgbClr val="23232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518839134_3132x2088.jpg"/>
          <p:cNvSpPr/>
          <p:nvPr>
            <p:ph type="pic" idx="21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1" name="Slide Title"/>
          <p:cNvSpPr txBox="1"/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32" name="Body Level One…"/>
          <p:cNvSpPr txBox="1"/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hor and Date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5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41" name="Slide Subtitle"/>
          <p:cNvSpPr txBox="1"/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pPr/>
            <a:r>
              <a:t>Slide Subtitle</a:t>
            </a:r>
          </a:p>
        </p:txBody>
      </p:sp>
      <p:sp>
        <p:nvSpPr>
          <p:cNvPr id="4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4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44" name="Slide Title"/>
          <p:cNvSpPr txBox="1"/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Slide Title</a:t>
            </a:r>
          </a:p>
        </p:txBody>
      </p:sp>
      <p:sp>
        <p:nvSpPr>
          <p:cNvPr id="45" name="Body Level One…"/>
          <p:cNvSpPr txBox="1"/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xfrm>
            <a:off x="22793706" y="12981031"/>
            <a:ext cx="361189" cy="40411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hor and Date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5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54" name="Body Level One…"/>
          <p:cNvSpPr txBox="1"/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56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981594838_2460x1641.jpg"/>
          <p:cNvSpPr/>
          <p:nvPr>
            <p:ph type="pic" idx="21"/>
          </p:nvPr>
        </p:nvSpPr>
        <p:spPr>
          <a:xfrm>
            <a:off x="10236489" y="-1"/>
            <a:ext cx="2056146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5" name="Body Level One…"/>
          <p:cNvSpPr txBox="1"/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6" name="Rectangle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67" name="Author and Date"/>
          <p:cNvSpPr txBox="1"/>
          <p:nvPr>
            <p:ph type="body" sz="quarter" idx="22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5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68" name="Slide Title"/>
          <p:cNvSpPr txBox="1"/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Slide Title</a:t>
            </a:r>
          </a:p>
        </p:txBody>
      </p:sp>
      <p:sp>
        <p:nvSpPr>
          <p:cNvPr id="69" name="Slide Subtitle"/>
          <p:cNvSpPr txBox="1"/>
          <p:nvPr>
            <p:ph type="body" sz="quarter" idx="23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66674">
              <a:defRPr spc="-101" sz="3395"/>
            </a:lvl1pPr>
          </a:lstStyle>
          <a:p>
            <a:pPr/>
            <a:r>
              <a:t>Slide Subtitle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ction Title"/>
          <p:cNvSpPr txBox="1"/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pc="-408" sz="10200"/>
            </a:lvl1pPr>
          </a:lstStyle>
          <a:p>
            <a:pPr/>
            <a:r>
              <a:t>Section Title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hor and Date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5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86" name="Slide Subtitle"/>
          <p:cNvSpPr txBox="1"/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pPr/>
            <a:r>
              <a:t>Slide Subtitle </a:t>
            </a:r>
          </a:p>
        </p:txBody>
      </p:sp>
      <p:sp>
        <p:nvSpPr>
          <p:cNvPr id="87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88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89" name="Slide Title"/>
          <p:cNvSpPr txBox="1"/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Slide Title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Author and Date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5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98" name="Agenda Subtitle"/>
          <p:cNvSpPr txBox="1"/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pPr/>
            <a:r>
              <a:t>Agenda Subtitle</a:t>
            </a:r>
          </a:p>
        </p:txBody>
      </p:sp>
      <p:sp>
        <p:nvSpPr>
          <p:cNvPr id="99" name="Body Level One…"/>
          <p:cNvSpPr txBox="1"/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Graphik"/>
              </a:defRPr>
            </a:lvl1pPr>
            <a:lvl2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Graphik"/>
              </a:defRPr>
            </a:lvl2pPr>
            <a:lvl3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Graphik"/>
              </a:defRPr>
            </a:lvl3pPr>
            <a:lvl4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Graphik"/>
              </a:defRPr>
            </a:lvl4pPr>
            <a:lvl5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101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102" name="Agenda Title"/>
          <p:cNvSpPr txBox="1"/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Agenda Title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/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2797516" y="12979146"/>
            <a:ext cx="361189" cy="4041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28914">
              <a:lnSpc>
                <a:spcPct val="100000"/>
              </a:lnSpc>
              <a:spcBef>
                <a:spcPts val="0"/>
              </a:spcBef>
              <a:tabLst/>
              <a:defRPr spc="0" sz="1800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transition xmlns:p14="http://schemas.microsoft.com/office/powerpoint/2010/main" spd="med" advClick="1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tif"/><Relationship Id="rId4" Type="http://schemas.openxmlformats.org/officeDocument/2006/relationships/image" Target="../media/image2.png"/><Relationship Id="rId5" Type="http://schemas.openxmlformats.org/officeDocument/2006/relationships/image" Target="../media/image2.tif"/><Relationship Id="rId6" Type="http://schemas.openxmlformats.org/officeDocument/2006/relationships/image" Target="../media/image3.tif"/><Relationship Id="rId7" Type="http://schemas.openxmlformats.org/officeDocument/2006/relationships/image" Target="../media/image4.tif"/><Relationship Id="rId8" Type="http://schemas.openxmlformats.org/officeDocument/2006/relationships/image" Target="../media/image5.tif"/><Relationship Id="rId9" Type="http://schemas.openxmlformats.org/officeDocument/2006/relationships/image" Target="../media/image6.tif"/><Relationship Id="rId10" Type="http://schemas.openxmlformats.org/officeDocument/2006/relationships/image" Target="../media/image7.jpeg"/><Relationship Id="rId11" Type="http://schemas.openxmlformats.org/officeDocument/2006/relationships/image" Target="../media/image8.jpeg"/><Relationship Id="rId12" Type="http://schemas.openxmlformats.org/officeDocument/2006/relationships/image" Target="../media/image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eneral taxatio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 taxation</a:t>
            </a:r>
          </a:p>
        </p:txBody>
      </p:sp>
      <p:pic>
        <p:nvPicPr>
          <p:cNvPr id="212" name="WFE Logo.jpg" descr="WFE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432" y="569543"/>
            <a:ext cx="4976158" cy="20552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WFE Logo.jpg" descr="WFE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432" y="569543"/>
            <a:ext cx="4976158" cy="20552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73" name="LUCIONC/AXT"/>
          <p:cNvSpPr txBox="1"/>
          <p:nvPr/>
        </p:nvSpPr>
        <p:spPr>
          <a:xfrm>
            <a:off x="9091206" y="7554564"/>
            <a:ext cx="6201588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LUCIONC/AXT</a:t>
            </a:r>
          </a:p>
        </p:txBody>
      </p:sp>
      <p:sp>
        <p:nvSpPr>
          <p:cNvPr id="274" name="COUNCIL TAX"/>
          <p:cNvSpPr txBox="1"/>
          <p:nvPr/>
        </p:nvSpPr>
        <p:spPr>
          <a:xfrm>
            <a:off x="9133268" y="7554564"/>
            <a:ext cx="6117464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COUNCIL TAX</a:t>
            </a:r>
          </a:p>
        </p:txBody>
      </p:sp>
      <p:sp>
        <p:nvSpPr>
          <p:cNvPr id="275" name="Name The Taxes"/>
          <p:cNvSpPr txBox="1"/>
          <p:nvPr/>
        </p:nvSpPr>
        <p:spPr>
          <a:xfrm>
            <a:off x="-539474" y="4219910"/>
            <a:ext cx="13271888" cy="162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100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Name The Taxes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3"/>
      <p:bldP build="whole" bldLvl="1" animBg="1" rev="0" advAuto="0" spid="273" grpId="1"/>
      <p:bldP build="whole" bldLvl="1" animBg="1" rev="0" advAuto="0" spid="273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WFE Logo.jpg" descr="WFE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432" y="569543"/>
            <a:ext cx="4976158" cy="20552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80" name="PITRANOOROC/AXT"/>
          <p:cNvSpPr txBox="1"/>
          <p:nvPr/>
        </p:nvSpPr>
        <p:spPr>
          <a:xfrm>
            <a:off x="7845793" y="7554564"/>
            <a:ext cx="8692414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PITRANOOROC/AXT</a:t>
            </a:r>
          </a:p>
        </p:txBody>
      </p:sp>
      <p:sp>
        <p:nvSpPr>
          <p:cNvPr id="281" name="CORPORATION TAX"/>
          <p:cNvSpPr txBox="1"/>
          <p:nvPr/>
        </p:nvSpPr>
        <p:spPr>
          <a:xfrm>
            <a:off x="7929918" y="7554564"/>
            <a:ext cx="8524165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CORPORATION TAX</a:t>
            </a:r>
          </a:p>
        </p:txBody>
      </p:sp>
      <p:sp>
        <p:nvSpPr>
          <p:cNvPr id="282" name="Name The Taxes"/>
          <p:cNvSpPr txBox="1"/>
          <p:nvPr/>
        </p:nvSpPr>
        <p:spPr>
          <a:xfrm>
            <a:off x="-539474" y="4219910"/>
            <a:ext cx="13271888" cy="162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100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Name The Taxes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" grpId="3"/>
      <p:bldP build="whole" bldLvl="1" animBg="1" rev="0" advAuto="0" spid="280" grpId="1"/>
      <p:bldP build="whole" bldLvl="1" animBg="1" rev="0" advAuto="0" spid="28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" name="Table"/>
          <p:cNvGraphicFramePr/>
          <p:nvPr/>
        </p:nvGraphicFramePr>
        <p:xfrm>
          <a:off x="4610695" y="3875484"/>
          <a:ext cx="15180470" cy="11430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627850"/>
                <a:gridCol w="7539919"/>
              </a:tblGrid>
              <a:tr h="1215231">
                <a:tc>
                  <a:txBody>
                    <a:bodyPr/>
                    <a:lstStyle/>
                    <a:p>
                      <a:pPr defTabSz="821531"/>
                      <a:r>
                        <a:rPr b="1" sz="4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Direct Taxes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1"/>
                      <a:r>
                        <a:rPr b="1" sz="4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Indirect Taxes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266437">
                <a:tc>
                  <a:txBody>
                    <a:bodyPr/>
                    <a:lstStyle/>
                    <a:p>
                      <a:pPr defTabSz="821531"/>
                      <a:r>
                        <a:rPr sz="4300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Income Tax (£185bn)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1"/>
                      <a:r>
                        <a:rPr sz="4300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VAT (£145bn)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338216">
                <a:tc>
                  <a:txBody>
                    <a:bodyPr/>
                    <a:lstStyle/>
                    <a:p>
                      <a:pPr defTabSz="821531"/>
                      <a:r>
                        <a:rPr sz="4300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Capital Gains Tax (£8bn)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1"/>
                      <a:r>
                        <a:rPr sz="4300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Fuel Duty (£30bn)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343581">
                <a:tc>
                  <a:txBody>
                    <a:bodyPr/>
                    <a:lstStyle/>
                    <a:p>
                      <a:pPr defTabSz="821531"/>
                      <a:r>
                        <a:rPr sz="4300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Stamp Duty (£15bn)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1"/>
                      <a:r>
                        <a:rPr sz="4300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Alcohol Duty (£12.5bn)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348297">
                <a:tc>
                  <a:txBody>
                    <a:bodyPr/>
                    <a:lstStyle/>
                    <a:p>
                      <a:pPr defTabSz="821531"/>
                      <a:r>
                        <a:rPr sz="4300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Inheritance Tax (£4bn)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1"/>
                      <a:r>
                        <a:rPr sz="4300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Road Fund License (£6bn)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020270">
                <a:tc>
                  <a:txBody>
                    <a:bodyPr/>
                    <a:lstStyle/>
                    <a:p>
                      <a:pPr defTabSz="821531"/>
                      <a:r>
                        <a:rPr sz="4300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Council Tax (£34 bn)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1">
                        <a:defRPr sz="4300"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258121">
                <a:tc>
                  <a:txBody>
                    <a:bodyPr/>
                    <a:lstStyle/>
                    <a:p>
                      <a:pPr defTabSz="821531"/>
                      <a:r>
                        <a:rPr sz="4300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Corporation Tax (£55bn)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1">
                        <a:defRPr sz="4300"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87" name="WFE Logo.jpg" descr="WFE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432" y="569543"/>
            <a:ext cx="4976158" cy="20552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creen Shot 2018-10-29 at 15.32.24.png" descr="Screen Shot 2018-10-29 at 15.32.24.png"/>
          <p:cNvPicPr>
            <a:picLocks noChangeAspect="1"/>
          </p:cNvPicPr>
          <p:nvPr/>
        </p:nvPicPr>
        <p:blipFill>
          <a:blip r:embed="rId3">
            <a:extLst/>
          </a:blip>
          <a:srcRect l="3652" t="0" r="0" b="0"/>
          <a:stretch>
            <a:fillRect/>
          </a:stretch>
        </p:blipFill>
        <p:spPr>
          <a:xfrm>
            <a:off x="8788783" y="3080036"/>
            <a:ext cx="7074668" cy="9776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WFE Logo.jpg" descr="WFE Log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432" y="569543"/>
            <a:ext cx="4976158" cy="20552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2747" y="3053942"/>
            <a:ext cx="5612868" cy="3152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840000">
            <a:off x="15076916" y="886010"/>
            <a:ext cx="5481225" cy="3871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000000">
            <a:off x="9094200" y="2835686"/>
            <a:ext cx="5481225" cy="3589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95629" y="6617456"/>
            <a:ext cx="5000626" cy="3094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70091" y="9297444"/>
            <a:ext cx="7130056" cy="4040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200000">
            <a:off x="4110004" y="9962126"/>
            <a:ext cx="5000626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200000">
            <a:off x="15184561" y="8358829"/>
            <a:ext cx="4329615" cy="5274658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Where does it go?"/>
          <p:cNvSpPr txBox="1"/>
          <p:nvPr/>
        </p:nvSpPr>
        <p:spPr>
          <a:xfrm>
            <a:off x="8945329" y="7388432"/>
            <a:ext cx="6958174" cy="1146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6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Where does it go?</a:t>
            </a:r>
          </a:p>
        </p:txBody>
      </p:sp>
      <p:pic>
        <p:nvPicPr>
          <p:cNvPr id="304" name="armedforces.jpg" descr="armedforces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131108" y="4631545"/>
            <a:ext cx="5000626" cy="3587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nterest.jpg" descr="interest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250478" y="235114"/>
            <a:ext cx="4632087" cy="2650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s578582257824568881_p56_i1_w465.jpg" descr="s578582257824568881_p56_i1_w465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966118" y="5800855"/>
            <a:ext cx="5483532" cy="3502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4" grpId="10"/>
      <p:bldP build="whole" bldLvl="1" animBg="1" rev="0" advAuto="0" spid="305" grpId="8"/>
      <p:bldP build="whole" bldLvl="1" animBg="1" rev="0" advAuto="0" spid="297" grpId="2"/>
      <p:bldP build="whole" bldLvl="1" animBg="1" rev="0" advAuto="0" spid="301" grpId="7"/>
      <p:bldP build="whole" bldLvl="1" animBg="1" rev="0" advAuto="0" spid="306" grpId="9"/>
      <p:bldP build="whole" bldLvl="1" animBg="1" rev="0" advAuto="0" spid="299" grpId="4"/>
      <p:bldP build="whole" bldLvl="1" animBg="1" rev="0" advAuto="0" spid="300" grpId="5"/>
      <p:bldP build="whole" bldLvl="1" animBg="1" rev="0" advAuto="0" spid="302" grpId="6"/>
      <p:bldP build="whole" bldLvl="1" animBg="1" rev="0" advAuto="0" spid="298" grpId="3"/>
      <p:bldP build="whole" bldLvl="1" animBg="1" rev="0" advAuto="0" spid="29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creen Shot 2018-10-29 at 15.33.06.png" descr="Screen Shot 2018-10-29 at 15.33.06.png"/>
          <p:cNvPicPr>
            <a:picLocks noChangeAspect="1"/>
          </p:cNvPicPr>
          <p:nvPr/>
        </p:nvPicPr>
        <p:blipFill>
          <a:blip r:embed="rId3">
            <a:extLst/>
          </a:blip>
          <a:srcRect l="0" t="5410" r="0" b="5410"/>
          <a:stretch>
            <a:fillRect/>
          </a:stretch>
        </p:blipFill>
        <p:spPr>
          <a:xfrm>
            <a:off x="8686006" y="3567676"/>
            <a:ext cx="7011794" cy="9335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WFE Logo.jpg" descr="WFE Log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432" y="569543"/>
            <a:ext cx="4976158" cy="20552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ICLAAPT/IAGSN/AXT"/>
          <p:cNvSpPr txBox="1"/>
          <p:nvPr/>
        </p:nvSpPr>
        <p:spPr>
          <a:xfrm>
            <a:off x="7769440" y="7554564"/>
            <a:ext cx="8845119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ICLAAPT/IAGSN/AXT</a:t>
            </a:r>
          </a:p>
        </p:txBody>
      </p:sp>
      <p:sp>
        <p:nvSpPr>
          <p:cNvPr id="217" name="CAPITAL GAINS TAX"/>
          <p:cNvSpPr txBox="1"/>
          <p:nvPr/>
        </p:nvSpPr>
        <p:spPr>
          <a:xfrm>
            <a:off x="7853565" y="7554564"/>
            <a:ext cx="8676870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CAPITAL GAINS TAX</a:t>
            </a:r>
          </a:p>
        </p:txBody>
      </p:sp>
      <p:pic>
        <p:nvPicPr>
          <p:cNvPr id="218" name="WFE Logo.jpg" descr="WFE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432" y="569543"/>
            <a:ext cx="4976158" cy="20552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19" name="Name The Taxes"/>
          <p:cNvSpPr txBox="1"/>
          <p:nvPr/>
        </p:nvSpPr>
        <p:spPr>
          <a:xfrm>
            <a:off x="-539474" y="4219910"/>
            <a:ext cx="13271888" cy="162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100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Name The Taxes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3"/>
      <p:bldP build="whole" bldLvl="1" animBg="1" rev="0" advAuto="0" spid="216" grpId="1"/>
      <p:bldP build="whole" bldLvl="1" animBg="1" rev="0" advAuto="0" spid="21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WFE Logo.jpg" descr="WFE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432" y="569543"/>
            <a:ext cx="4976158" cy="20552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24" name="MNOCEI/AXT"/>
          <p:cNvSpPr txBox="1"/>
          <p:nvPr/>
        </p:nvSpPr>
        <p:spPr>
          <a:xfrm>
            <a:off x="9345409" y="7554564"/>
            <a:ext cx="5693182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MNOCEI/AXT</a:t>
            </a:r>
          </a:p>
        </p:txBody>
      </p:sp>
      <p:sp>
        <p:nvSpPr>
          <p:cNvPr id="225" name="INCOME TAX"/>
          <p:cNvSpPr txBox="1"/>
          <p:nvPr/>
        </p:nvSpPr>
        <p:spPr>
          <a:xfrm>
            <a:off x="9387471" y="7554564"/>
            <a:ext cx="5609058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INCOME TAX</a:t>
            </a:r>
          </a:p>
        </p:txBody>
      </p:sp>
      <p:sp>
        <p:nvSpPr>
          <p:cNvPr id="226" name="Name The Taxes"/>
          <p:cNvSpPr txBox="1"/>
          <p:nvPr/>
        </p:nvSpPr>
        <p:spPr>
          <a:xfrm>
            <a:off x="-539474" y="4219910"/>
            <a:ext cx="13271888" cy="162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100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Name The Taxes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2"/>
      <p:bldP build="whole" bldLvl="1" animBg="1" rev="0" advAuto="0" spid="225" grpId="3"/>
      <p:bldP build="whole" bldLvl="1" animBg="1" rev="0" advAuto="0" spid="22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WFE Logo.jpg" descr="WFE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432" y="569543"/>
            <a:ext cx="4976158" cy="20552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31" name="MASTP/UDYT"/>
          <p:cNvSpPr txBox="1"/>
          <p:nvPr/>
        </p:nvSpPr>
        <p:spPr>
          <a:xfrm>
            <a:off x="9294660" y="7440603"/>
            <a:ext cx="5794680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MASTP/UDYT</a:t>
            </a:r>
          </a:p>
        </p:txBody>
      </p:sp>
      <p:sp>
        <p:nvSpPr>
          <p:cNvPr id="232" name="STAMP DUTY"/>
          <p:cNvSpPr txBox="1"/>
          <p:nvPr/>
        </p:nvSpPr>
        <p:spPr>
          <a:xfrm>
            <a:off x="9336722" y="7440603"/>
            <a:ext cx="5710556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STAMP DUTY</a:t>
            </a:r>
          </a:p>
        </p:txBody>
      </p:sp>
      <p:sp>
        <p:nvSpPr>
          <p:cNvPr id="233" name="Name The Taxes"/>
          <p:cNvSpPr txBox="1"/>
          <p:nvPr/>
        </p:nvSpPr>
        <p:spPr>
          <a:xfrm>
            <a:off x="-539474" y="4219910"/>
            <a:ext cx="13271888" cy="162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100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Name The Taxes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2"/>
      <p:bldP build="whole" bldLvl="1" animBg="1" rev="0" advAuto="0" spid="232" grpId="3"/>
      <p:bldP build="whole" bldLvl="1" animBg="1" rev="0" advAuto="0" spid="2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WFE Logo.jpg" descr="WFE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432" y="569543"/>
            <a:ext cx="4976158" cy="20552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38" name="AENHITIECRN/AXT"/>
          <p:cNvSpPr txBox="1"/>
          <p:nvPr/>
        </p:nvSpPr>
        <p:spPr>
          <a:xfrm>
            <a:off x="8151202" y="7440603"/>
            <a:ext cx="8081596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AENHITIECRN/AXT</a:t>
            </a:r>
          </a:p>
        </p:txBody>
      </p:sp>
      <p:sp>
        <p:nvSpPr>
          <p:cNvPr id="239" name="INHERITANCE TAX"/>
          <p:cNvSpPr txBox="1"/>
          <p:nvPr/>
        </p:nvSpPr>
        <p:spPr>
          <a:xfrm>
            <a:off x="8235327" y="7440603"/>
            <a:ext cx="7913346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INHERITANCE TAX</a:t>
            </a:r>
          </a:p>
        </p:txBody>
      </p:sp>
      <p:sp>
        <p:nvSpPr>
          <p:cNvPr id="240" name="Name The Taxes"/>
          <p:cNvSpPr txBox="1"/>
          <p:nvPr/>
        </p:nvSpPr>
        <p:spPr>
          <a:xfrm>
            <a:off x="-539474" y="4219910"/>
            <a:ext cx="13271888" cy="162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100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Name The Taxes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2"/>
      <p:bldP build="whole" bldLvl="1" animBg="1" rev="0" advAuto="0" spid="239" grpId="3"/>
      <p:bldP build="whole" bldLvl="1" animBg="1" rev="0" advAuto="0" spid="23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WFE Logo.jpg" descr="WFE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432" y="569543"/>
            <a:ext cx="4976158" cy="20552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45" name="AVT"/>
          <p:cNvSpPr txBox="1"/>
          <p:nvPr/>
        </p:nvSpPr>
        <p:spPr>
          <a:xfrm>
            <a:off x="11309540" y="7440603"/>
            <a:ext cx="1764920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AVT</a:t>
            </a:r>
          </a:p>
        </p:txBody>
      </p:sp>
      <p:sp>
        <p:nvSpPr>
          <p:cNvPr id="246" name="VAT"/>
          <p:cNvSpPr txBox="1"/>
          <p:nvPr/>
        </p:nvSpPr>
        <p:spPr>
          <a:xfrm>
            <a:off x="11351602" y="7440603"/>
            <a:ext cx="1680796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VAT</a:t>
            </a:r>
          </a:p>
        </p:txBody>
      </p:sp>
      <p:sp>
        <p:nvSpPr>
          <p:cNvPr id="247" name="Name The Taxes"/>
          <p:cNvSpPr txBox="1"/>
          <p:nvPr/>
        </p:nvSpPr>
        <p:spPr>
          <a:xfrm>
            <a:off x="-539474" y="4219910"/>
            <a:ext cx="13271888" cy="162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100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Name The Taxes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5" grpId="1"/>
      <p:bldP build="whole" bldLvl="1" animBg="1" rev="0" advAuto="0" spid="245" grpId="2"/>
      <p:bldP build="whole" bldLvl="1" animBg="1" rev="0" advAuto="0" spid="246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WFE Logo.jpg" descr="WFE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432" y="569543"/>
            <a:ext cx="4976158" cy="20552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52" name="UEFL/UDYT"/>
          <p:cNvSpPr txBox="1"/>
          <p:nvPr/>
        </p:nvSpPr>
        <p:spPr>
          <a:xfrm>
            <a:off x="9675507" y="7440603"/>
            <a:ext cx="5032986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UEFL/UDYT</a:t>
            </a:r>
          </a:p>
        </p:txBody>
      </p:sp>
      <p:sp>
        <p:nvSpPr>
          <p:cNvPr id="253" name="FUEL DUTY"/>
          <p:cNvSpPr txBox="1"/>
          <p:nvPr/>
        </p:nvSpPr>
        <p:spPr>
          <a:xfrm>
            <a:off x="9675507" y="7440603"/>
            <a:ext cx="5032986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FUEL DUTY</a:t>
            </a:r>
          </a:p>
        </p:txBody>
      </p:sp>
      <p:sp>
        <p:nvSpPr>
          <p:cNvPr id="254" name="Name The Taxes"/>
          <p:cNvSpPr txBox="1"/>
          <p:nvPr/>
        </p:nvSpPr>
        <p:spPr>
          <a:xfrm>
            <a:off x="-539474" y="4219910"/>
            <a:ext cx="13271888" cy="162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100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Name The Taxes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3" grpId="3"/>
      <p:bldP build="whole" bldLvl="1" animBg="1" rev="0" advAuto="0" spid="252" grpId="1"/>
      <p:bldP build="whole" bldLvl="1" animBg="1" rev="0" advAuto="0" spid="25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WFE Logo.jpg" descr="WFE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432" y="569543"/>
            <a:ext cx="4976158" cy="20552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59" name="HOAOLLC/UDYT"/>
          <p:cNvSpPr txBox="1"/>
          <p:nvPr/>
        </p:nvSpPr>
        <p:spPr>
          <a:xfrm>
            <a:off x="8608403" y="7440603"/>
            <a:ext cx="7167195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HOAOLLC/UDYT</a:t>
            </a:r>
          </a:p>
        </p:txBody>
      </p:sp>
      <p:sp>
        <p:nvSpPr>
          <p:cNvPr id="260" name="ALCOHOL DUTY"/>
          <p:cNvSpPr txBox="1"/>
          <p:nvPr/>
        </p:nvSpPr>
        <p:spPr>
          <a:xfrm>
            <a:off x="8608403" y="7440603"/>
            <a:ext cx="7167195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ALCOHOL DUTY</a:t>
            </a:r>
          </a:p>
        </p:txBody>
      </p:sp>
      <p:sp>
        <p:nvSpPr>
          <p:cNvPr id="261" name="Name The Taxes"/>
          <p:cNvSpPr txBox="1"/>
          <p:nvPr/>
        </p:nvSpPr>
        <p:spPr>
          <a:xfrm>
            <a:off x="-539474" y="4219910"/>
            <a:ext cx="13271888" cy="162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100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Name The Taxes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9" grpId="1"/>
      <p:bldP build="whole" bldLvl="1" animBg="1" rev="0" advAuto="0" spid="259" grpId="2"/>
      <p:bldP build="whole" bldLvl="1" animBg="1" rev="0" advAuto="0" spid="260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WFE Logo.jpg" descr="WFE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432" y="569543"/>
            <a:ext cx="4976158" cy="20552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66" name="OADR/UNDF/CIENELS"/>
          <p:cNvSpPr txBox="1"/>
          <p:nvPr/>
        </p:nvSpPr>
        <p:spPr>
          <a:xfrm>
            <a:off x="7440256" y="7440603"/>
            <a:ext cx="9503488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OADR/UNDF/CIENELS</a:t>
            </a:r>
          </a:p>
        </p:txBody>
      </p:sp>
      <p:sp>
        <p:nvSpPr>
          <p:cNvPr id="267" name="ROAD FUND LICENSE"/>
          <p:cNvSpPr txBox="1"/>
          <p:nvPr/>
        </p:nvSpPr>
        <p:spPr>
          <a:xfrm>
            <a:off x="7440256" y="7440603"/>
            <a:ext cx="9503488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7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ROAD FUND LICENSE</a:t>
            </a:r>
          </a:p>
        </p:txBody>
      </p:sp>
      <p:sp>
        <p:nvSpPr>
          <p:cNvPr id="268" name="Name The Taxes"/>
          <p:cNvSpPr txBox="1"/>
          <p:nvPr/>
        </p:nvSpPr>
        <p:spPr>
          <a:xfrm>
            <a:off x="-539474" y="4219910"/>
            <a:ext cx="13271888" cy="162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tabLst/>
              <a:defRPr spc="0" sz="100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Name The Taxes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" grpId="2"/>
      <p:bldP build="whole" bldLvl="1" animBg="1" rev="0" advAuto="0" spid="267" grpId="3"/>
      <p:bldP build="whole" bldLvl="1" animBg="1" rev="0" advAuto="0" spid="26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-44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b="0" baseline="0" cap="none" i="0" spc="-26" strike="noStrike" sz="2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 Compact Regular"/>
            <a:ea typeface="Graphik Compact Regular"/>
            <a:cs typeface="Graphik Compact Regular"/>
            <a:sym typeface="Graphik Compac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-44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b="0" baseline="0" cap="none" i="0" spc="-26" strike="noStrike" sz="2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 Compact Regular"/>
            <a:ea typeface="Graphik Compact Regular"/>
            <a:cs typeface="Graphik Compact Regular"/>
            <a:sym typeface="Graphik Compac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