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7.jpeg" ContentType="image/jpeg"/>
  <Override PartName="/ppt/notesSlides/notesSlide7.xml" ContentType="application/vnd.openxmlformats-officedocument.presentationml.notesSlide+xml"/>
  <Override PartName="/ppt/media/image8.jpe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9.jpeg" ContentType="image/jpeg"/>
  <Override PartName="/ppt/notesSlides/notesSlide12.xml" ContentType="application/vnd.openxmlformats-officedocument.presentationml.notesSlide+xml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Cash and contactless payments have been around for a short space of time.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5" name="Shape 2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Up until this point there were 20 shillings in a pound and 12 pennies in a shilling.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Some companies used guineas - very confusing for trade.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 1969 we moved across to current system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Difficult for people to adapt - conversion charts everywhere and shops had to show two prices - old and new money.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Ask students to fill in time line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hape 2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Answers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might be the last generation to use cash.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Ask how much a £20 note is worth.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&lt;1p - so why do we accept its face value?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Shape 2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first transactions done by swapping goods of services - bartering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Longest surviving transactional process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 fixed exchange rate - ie how many shaves of corn = 1 sheep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Wealth couldn’t be stored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Weather could rob people of their crops and ‘money’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Might need to third party if seller does not want buyers goods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hape 2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Tokens started to be used 4,000 years ago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 just pebbles but metal too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Lots of work done on pebbles to make them difficult to copy - counterfeit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These could be stored and swapped for services.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hape 2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People wanted to save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First money box 3,500 years ago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Started life as clay bee hives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Early example of recycling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0" name="Shape 2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Tools became more advanced so counterfeiters able to copy tokens.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So first coins came in 2,500 years ago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Elaborate and had an intrinsic value - hard to copy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Rounded so easier to handle 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Different coins had different values.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hape 2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As wealth grew hoards of coins were very heavy and difficult to transport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1,000 years ago paper money introduced in China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Elaborate but difficult to persuade people to give up silver and gold for paper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Didn’t catch 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Goldsmiths were in UK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Made plates, cutlery, jewellry from precious and precious metals 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These were stored in vaults which were guarded 24/7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Offered to look after peoples money in return for a small fee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made them the first banks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" name="Shape 2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People were still reluctant to use paper money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Government came up with an idea whereby people could exchange paper money for its value in gold.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was the gold standard.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Confidence in paper money grew.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Lasted until 20th century.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xfrm>
            <a:off x="355600" y="3225800"/>
            <a:ext cx="122936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5" name="Title Text"/>
          <p:cNvSpPr txBox="1"/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4" name="Title Text"/>
          <p:cNvSpPr txBox="1"/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/>
          <p:nvPr>
            <p:ph type="pic" sz="half" idx="21"/>
          </p:nvPr>
        </p:nvSpPr>
        <p:spPr>
          <a:xfrm>
            <a:off x="7251700" y="800100"/>
            <a:ext cx="4902200" cy="828663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3" name="Title Text"/>
          <p:cNvSpPr txBox="1"/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mage"/>
          <p:cNvSpPr/>
          <p:nvPr>
            <p:ph type="pic" sz="half" idx="21"/>
          </p:nvPr>
        </p:nvSpPr>
        <p:spPr>
          <a:xfrm>
            <a:off x="7251700" y="800100"/>
            <a:ext cx="4902200" cy="828663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33" name="Title Text"/>
          <p:cNvSpPr txBox="1"/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sz="quarter" idx="21"/>
          </p:nvPr>
        </p:nvSpPr>
        <p:spPr>
          <a:xfrm>
            <a:off x="7759700" y="2857500"/>
            <a:ext cx="3873500" cy="654773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half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resentation Title"/>
          <p:cNvSpPr txBox="1"/>
          <p:nvPr>
            <p:ph type="title" hasCustomPrompt="1"/>
          </p:nvPr>
        </p:nvSpPr>
        <p:spPr>
          <a:xfrm>
            <a:off x="692452" y="3557693"/>
            <a:ext cx="11663681" cy="2506134"/>
          </a:xfrm>
          <a:prstGeom prst="rect">
            <a:avLst/>
          </a:prstGeom>
        </p:spPr>
        <p:txBody>
          <a:bodyPr lIns="27093" tIns="27093" rIns="27093" bIns="27093" anchor="b">
            <a:normAutofit fontScale="100000" lnSpcReduction="0"/>
          </a:bodyPr>
          <a:lstStyle>
            <a:lvl1pPr algn="l" defTabSz="825500">
              <a:lnSpc>
                <a:spcPct val="80000"/>
              </a:lnSpc>
              <a:defRPr b="1" spc="-470" sz="94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71" name="Body Level One…"/>
          <p:cNvSpPr txBox="1"/>
          <p:nvPr>
            <p:ph type="body" sz="quarter" idx="1" hasCustomPrompt="1"/>
          </p:nvPr>
        </p:nvSpPr>
        <p:spPr>
          <a:xfrm>
            <a:off x="692452" y="6162547"/>
            <a:ext cx="11663681" cy="747863"/>
          </a:xfrm>
          <a:prstGeom prst="rect">
            <a:avLst/>
          </a:prstGeom>
        </p:spPr>
        <p:txBody>
          <a:bodyPr lIns="27093" tIns="27093" rIns="27093" bIns="27093" anchor="t">
            <a:normAutofit fontScale="100000" lnSpcReduction="0"/>
          </a:bodyPr>
          <a:lstStyle>
            <a:lvl1pPr marL="0" indent="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12139252" y="8101076"/>
            <a:ext cx="231480" cy="255864"/>
          </a:xfrm>
          <a:prstGeom prst="rect">
            <a:avLst/>
          </a:prstGeom>
        </p:spPr>
        <p:txBody>
          <a:bodyPr lIns="27093" tIns="27093" rIns="27093" bIns="27093"/>
          <a:lstStyle>
            <a:lvl1pPr defTabSz="2438339">
              <a:defRPr sz="1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ection Title"/>
          <p:cNvSpPr txBox="1"/>
          <p:nvPr>
            <p:ph type="title" hasCustomPrompt="1"/>
          </p:nvPr>
        </p:nvSpPr>
        <p:spPr>
          <a:xfrm>
            <a:off x="690879" y="4101550"/>
            <a:ext cx="11663681" cy="1536953"/>
          </a:xfrm>
          <a:prstGeom prst="rect">
            <a:avLst/>
          </a:prstGeom>
        </p:spPr>
        <p:txBody>
          <a:bodyPr lIns="27093" tIns="27093" rIns="27093" bIns="27093">
            <a:normAutofit fontScale="100000" lnSpcReduction="0"/>
          </a:bodyPr>
          <a:lstStyle>
            <a:lvl1pPr algn="l" defTabSz="587022">
              <a:lnSpc>
                <a:spcPct val="80000"/>
              </a:lnSpc>
              <a:defRPr b="1" spc="-28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12139252" y="8101076"/>
            <a:ext cx="231480" cy="255864"/>
          </a:xfrm>
          <a:prstGeom prst="rect">
            <a:avLst/>
          </a:prstGeom>
        </p:spPr>
        <p:txBody>
          <a:bodyPr lIns="27093" tIns="27093" rIns="27093" bIns="27093"/>
          <a:lstStyle>
            <a:lvl1pPr defTabSz="2438339">
              <a:defRPr sz="1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1014407370_retouch_4050x2379.jpeg"/>
          <p:cNvSpPr/>
          <p:nvPr>
            <p:ph type="pic" idx="21"/>
          </p:nvPr>
        </p:nvSpPr>
        <p:spPr>
          <a:xfrm>
            <a:off x="-365761" y="-2059094"/>
            <a:ext cx="18240589" cy="1071465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88" name="Presentation Title"/>
          <p:cNvSpPr txBox="1"/>
          <p:nvPr>
            <p:ph type="title" hasCustomPrompt="1"/>
          </p:nvPr>
        </p:nvSpPr>
        <p:spPr>
          <a:xfrm>
            <a:off x="690879" y="3557693"/>
            <a:ext cx="11663681" cy="2506134"/>
          </a:xfrm>
          <a:prstGeom prst="rect">
            <a:avLst/>
          </a:prstGeom>
        </p:spPr>
        <p:txBody>
          <a:bodyPr lIns="27093" tIns="27093" rIns="27093" bIns="27093" anchor="b">
            <a:normAutofit fontScale="100000" lnSpcReduction="0"/>
          </a:bodyPr>
          <a:lstStyle>
            <a:lvl1pPr algn="l" defTabSz="825500">
              <a:lnSpc>
                <a:spcPct val="80000"/>
              </a:lnSpc>
              <a:defRPr b="1" spc="-470" sz="94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89" name="Body Level One…"/>
          <p:cNvSpPr txBox="1"/>
          <p:nvPr>
            <p:ph type="body" sz="quarter" idx="1" hasCustomPrompt="1"/>
          </p:nvPr>
        </p:nvSpPr>
        <p:spPr>
          <a:xfrm>
            <a:off x="690879" y="6162547"/>
            <a:ext cx="11663681" cy="758781"/>
          </a:xfrm>
          <a:prstGeom prst="rect">
            <a:avLst/>
          </a:prstGeom>
        </p:spPr>
        <p:txBody>
          <a:bodyPr lIns="27093" tIns="27093" rIns="27093" bIns="27093" anchor="t">
            <a:normAutofit fontScale="100000" lnSpcReduction="0"/>
          </a:bodyPr>
          <a:lstStyle>
            <a:lvl1pPr marL="0" indent="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12139252" y="8101076"/>
            <a:ext cx="231480" cy="255864"/>
          </a:xfrm>
          <a:prstGeom prst="rect">
            <a:avLst/>
          </a:prstGeom>
        </p:spPr>
        <p:txBody>
          <a:bodyPr lIns="27093" tIns="27093" rIns="27093" bIns="27093"/>
          <a:lstStyle>
            <a:lvl1pPr defTabSz="2438339">
              <a:defRPr sz="1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/>
          <p:nvPr>
            <p:ph type="title"/>
          </p:nvPr>
        </p:nvSpPr>
        <p:spPr>
          <a:xfrm>
            <a:off x="1041400" y="0"/>
            <a:ext cx="10922000" cy="5130800"/>
          </a:xfrm>
          <a:prstGeom prst="rect">
            <a:avLst/>
          </a:prstGeom>
        </p:spPr>
        <p:txBody>
          <a:bodyPr anchor="b"/>
          <a:lstStyle>
            <a:lvl1pPr defTabSz="914400">
              <a:defRPr cap="none" sz="64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8" name="Body Level One…"/>
          <p:cNvSpPr txBox="1"/>
          <p:nvPr>
            <p:ph type="body" sz="half" idx="1"/>
          </p:nvPr>
        </p:nvSpPr>
        <p:spPr>
          <a:xfrm>
            <a:off x="1041400" y="5245100"/>
            <a:ext cx="10922000" cy="4508500"/>
          </a:xfrm>
          <a:prstGeom prst="rect">
            <a:avLst/>
          </a:prstGeom>
        </p:spPr>
        <p:txBody>
          <a:bodyPr anchor="t"/>
          <a:lstStyle>
            <a:lvl1pPr marL="342900" indent="-342900" algn="ctr" defTabSz="914400">
              <a:lnSpc>
                <a:spcPct val="100000"/>
              </a:lnSpc>
              <a:spcBef>
                <a:spcPts val="1200"/>
              </a:spcBef>
              <a:buClrTx/>
              <a:buSzPct val="100000"/>
              <a:defRPr sz="2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742950" indent="-285750" algn="ctr" defTabSz="91440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–"/>
              <a:defRPr sz="2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1143000" indent="-228600" algn="ctr" defTabSz="914400">
              <a:lnSpc>
                <a:spcPct val="100000"/>
              </a:lnSpc>
              <a:spcBef>
                <a:spcPts val="1200"/>
              </a:spcBef>
              <a:buClrTx/>
              <a:buSzPct val="100000"/>
              <a:defRPr sz="2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1600200" indent="-228600" algn="ctr" defTabSz="91440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–"/>
              <a:defRPr sz="2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2057400" indent="-228600" algn="ctr" defTabSz="91440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»"/>
              <a:defRPr sz="2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6363716" y="9283700"/>
            <a:ext cx="277369" cy="292100"/>
          </a:xfrm>
          <a:prstGeom prst="rect">
            <a:avLst/>
          </a:prstGeom>
        </p:spPr>
        <p:txBody>
          <a:bodyPr anchor="t"/>
          <a:lstStyle>
            <a:lvl1pPr>
              <a:defRPr sz="12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- Photo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numCol="2" spcCol="614680" anchor="t"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04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1pPr>
      <a:lvl2pPr marL="685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2pPr>
      <a:lvl3pPr marL="1066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3pPr>
      <a:lvl4pPr marL="1447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4pPr>
      <a:lvl5pPr marL="1828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5pPr>
      <a:lvl6pPr marL="2209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6pPr>
      <a:lvl7pPr marL="2590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7pPr>
      <a:lvl8pPr marL="2971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8pPr>
      <a:lvl9pPr marL="3352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tif"/><Relationship Id="rId4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Relationship Id="rId4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Relationship Id="rId4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"/><Relationship Id="rId4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"/><Relationship Id="rId4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"/><Relationship Id="rId4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Relationship Id="rId4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Relationship Id="rId4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tif"/><Relationship Id="rId4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tif"/><Relationship Id="rId4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he history of mone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1675">
              <a:defRPr spc="-399" sz="7990"/>
            </a:lvl1pPr>
          </a:lstStyle>
          <a:p>
            <a:pPr/>
            <a:r>
              <a:t>The history of money</a:t>
            </a:r>
          </a:p>
        </p:txBody>
      </p:sp>
      <p:sp>
        <p:nvSpPr>
          <p:cNvPr id="216" name="Changes over tim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Changes over time</a:t>
            </a:r>
          </a:p>
        </p:txBody>
      </p:sp>
      <p:pic>
        <p:nvPicPr>
          <p:cNvPr id="217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4100" y="3652936"/>
            <a:ext cx="8382000" cy="471170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Decimalisation - 1969"/>
          <p:cNvSpPr txBox="1"/>
          <p:nvPr/>
        </p:nvSpPr>
        <p:spPr>
          <a:xfrm>
            <a:off x="3190811" y="2254249"/>
            <a:ext cx="662317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6A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Decimalisation - 1969</a:t>
            </a:r>
          </a:p>
        </p:txBody>
      </p:sp>
      <p:pic>
        <p:nvPicPr>
          <p:cNvPr id="273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584200">
              <a:lnSpc>
                <a:spcPct val="100000"/>
              </a:lnSpc>
              <a:defRPr b="0" spc="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pic>
        <p:nvPicPr>
          <p:cNvPr id="278" name="time line screen shot.jpg" descr="time line screen sho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129085"/>
            <a:ext cx="13004800" cy="812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584200">
              <a:lnSpc>
                <a:spcPct val="100000"/>
              </a:lnSpc>
              <a:defRPr b="0" spc="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pPr>
          </a:p>
        </p:txBody>
      </p:sp>
      <p:pic>
        <p:nvPicPr>
          <p:cNvPr id="284" name="money time line answers ss.jpg" descr="money time line answers s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009427"/>
            <a:ext cx="13004800" cy="812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82F8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Ed.jpg" descr="Ed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20969" b="10124"/>
          <a:stretch>
            <a:fillRect/>
          </a:stretch>
        </p:blipFill>
        <p:spPr>
          <a:xfrm>
            <a:off x="6314626" y="1244552"/>
            <a:ext cx="6962626" cy="7315157"/>
          </a:xfrm>
          <a:prstGeom prst="rect">
            <a:avLst/>
          </a:prstGeom>
        </p:spPr>
      </p:pic>
      <p:sp>
        <p:nvSpPr>
          <p:cNvPr id="290" name="Wizeupfinancialeducation.co.uk"/>
          <p:cNvSpPr txBox="1"/>
          <p:nvPr>
            <p:ph type="title"/>
          </p:nvPr>
        </p:nvSpPr>
        <p:spPr>
          <a:xfrm>
            <a:off x="171335" y="1760551"/>
            <a:ext cx="11663681" cy="758782"/>
          </a:xfrm>
          <a:prstGeom prst="rect">
            <a:avLst/>
          </a:prstGeom>
        </p:spPr>
        <p:txBody>
          <a:bodyPr/>
          <a:lstStyle>
            <a:lvl1pPr defTabSz="734694">
              <a:defRPr spc="-213" sz="4272"/>
            </a:lvl1pPr>
          </a:lstStyle>
          <a:p>
            <a:pPr/>
            <a:r>
              <a:t>Wizeupfinancialeducation.co.uk</a:t>
            </a:r>
          </a:p>
        </p:txBody>
      </p:sp>
      <p:sp>
        <p:nvSpPr>
          <p:cNvPr id="291" name="Twitter: @wizeupme"/>
          <p:cNvSpPr txBox="1"/>
          <p:nvPr>
            <p:ph type="body" sz="quarter" idx="1"/>
          </p:nvPr>
        </p:nvSpPr>
        <p:spPr>
          <a:xfrm>
            <a:off x="171335" y="2674996"/>
            <a:ext cx="11663681" cy="758782"/>
          </a:xfrm>
          <a:prstGeom prst="rect">
            <a:avLst/>
          </a:prstGeom>
        </p:spPr>
        <p:txBody>
          <a:bodyPr/>
          <a:lstStyle/>
          <a:p>
            <a:pPr/>
            <a:r>
              <a:t>Twitter: @wizeupme</a:t>
            </a:r>
          </a:p>
        </p:txBody>
      </p:sp>
      <p:pic>
        <p:nvPicPr>
          <p:cNvPr id="292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791" y="5967245"/>
            <a:ext cx="2032001" cy="203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6939" y="2069839"/>
            <a:ext cx="7010922" cy="701092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22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1881" y="4409703"/>
            <a:ext cx="3175001" cy="339799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97303" y="4246388"/>
            <a:ext cx="3724624" cy="37246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28" name="Barter - about 11,000 years ago"/>
          <p:cNvSpPr txBox="1"/>
          <p:nvPr/>
        </p:nvSpPr>
        <p:spPr>
          <a:xfrm>
            <a:off x="1650422" y="2254249"/>
            <a:ext cx="970395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6A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Barter - about 11,000 years ago</a:t>
            </a:r>
          </a:p>
        </p:txBody>
      </p:sp>
      <p:pic>
        <p:nvPicPr>
          <p:cNvPr id="229" name="WFE Logo.jpg" descr="WFE Log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1"/>
      <p:bldP build="whole" bldLvl="1" animBg="1" rev="0" advAuto="0" spid="227" grpId="2"/>
      <p:bldP build="whole" bldLvl="1" animBg="1" rev="0" advAuto="0" spid="228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okens - about 4,000 years ago"/>
          <p:cNvSpPr txBox="1"/>
          <p:nvPr/>
        </p:nvSpPr>
        <p:spPr>
          <a:xfrm>
            <a:off x="1712347" y="2254249"/>
            <a:ext cx="958010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6A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Tokens - about 4,000 years ago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5050" y="4651375"/>
            <a:ext cx="5880100" cy="31369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35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Money Box - about 3,500 years ago"/>
          <p:cNvSpPr txBox="1"/>
          <p:nvPr/>
        </p:nvSpPr>
        <p:spPr>
          <a:xfrm>
            <a:off x="1076604" y="2254249"/>
            <a:ext cx="1085159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6A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Money Box - about 3,500 years ago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5588" y="3369491"/>
            <a:ext cx="4059024" cy="608853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41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irst Coins - about 2,500 years ago"/>
          <p:cNvSpPr txBox="1"/>
          <p:nvPr/>
        </p:nvSpPr>
        <p:spPr>
          <a:xfrm>
            <a:off x="1170501" y="2254249"/>
            <a:ext cx="1066379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6A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First Coins - about 2,500 years ago</a:t>
            </a:r>
          </a:p>
        </p:txBody>
      </p:sp>
      <p:pic>
        <p:nvPicPr>
          <p:cNvPr id="246" name="Greek Drachm from 2,700 year ago.jpg" descr="Greek Drachm from 2,700 year a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6650" y="3448050"/>
            <a:ext cx="8191500" cy="440702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47" name="greek drachm from 2,500 years ago"/>
          <p:cNvSpPr txBox="1"/>
          <p:nvPr/>
        </p:nvSpPr>
        <p:spPr>
          <a:xfrm>
            <a:off x="1841500" y="7956550"/>
            <a:ext cx="9321800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z="36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r>
              <a:t>greek drachm from 2,500 years ago</a:t>
            </a:r>
          </a:p>
        </p:txBody>
      </p:sp>
      <p:pic>
        <p:nvPicPr>
          <p:cNvPr id="248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2"/>
      <p:bldP build="whole" bldLvl="1" animBg="1" rev="0" advAuto="0" spid="2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First Paper Money - about 1,000 years ago"/>
          <p:cNvSpPr txBox="1"/>
          <p:nvPr/>
        </p:nvSpPr>
        <p:spPr>
          <a:xfrm>
            <a:off x="29597" y="2254249"/>
            <a:ext cx="1294560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6A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First Paper Money - about 1,000 years ago</a:t>
            </a:r>
          </a:p>
        </p:txBody>
      </p:sp>
      <p:pic>
        <p:nvPicPr>
          <p:cNvPr id="253" name="Jiaozi - First banknote.jpg" descr="Jiaozi - First banknot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6350" y="3340100"/>
            <a:ext cx="2832100" cy="494044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54" name="Jiaozi - first banknote"/>
          <p:cNvSpPr txBox="1"/>
          <p:nvPr/>
        </p:nvSpPr>
        <p:spPr>
          <a:xfrm>
            <a:off x="1841500" y="8280400"/>
            <a:ext cx="9321800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z="36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r>
              <a:t>Jiaozi - first banknote</a:t>
            </a:r>
          </a:p>
        </p:txBody>
      </p:sp>
      <p:pic>
        <p:nvPicPr>
          <p:cNvPr id="255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1"/>
      <p:bldP build="whole" bldLvl="1" animBg="1" rev="0" advAuto="0" spid="25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ldsmiths - Earliest Banks - about 500 years ago"/>
          <p:cNvSpPr txBox="1"/>
          <p:nvPr/>
        </p:nvSpPr>
        <p:spPr>
          <a:xfrm>
            <a:off x="404177" y="1847849"/>
            <a:ext cx="12196446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6A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Goldsmiths - Earliest Banks - about 500 years ago </a:t>
            </a:r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1300" y="3992371"/>
            <a:ext cx="4902200" cy="50800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61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7400" y="2574925"/>
            <a:ext cx="6350000" cy="60071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66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67" name="About 500 years ago"/>
          <p:cNvSpPr txBox="1"/>
          <p:nvPr/>
        </p:nvSpPr>
        <p:spPr>
          <a:xfrm>
            <a:off x="3208985" y="1454149"/>
            <a:ext cx="658683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6A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About 500 years ago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35353"/>
      </a:dk1>
      <a:lt1>
        <a:srgbClr val="340053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