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Shape 1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8" name="Shape 18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17999"/>
              </a:lnSpc>
            </a:lvl1pPr>
          </a:lstStyle>
          <a:p>
            <a:pPr/>
            <a:r>
              <a:t>Set the students a task - let them discuss in groups.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Shape 2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7999"/>
              </a:lnSpc>
            </a:pPr>
            <a:r>
              <a:t>Ask students for their ideas on paying for a coffee.</a:t>
            </a:r>
          </a:p>
          <a:p>
            <a:pPr>
              <a:lnSpc>
                <a:spcPct val="117999"/>
              </a:lnSpc>
            </a:pPr>
            <a:r>
              <a:t>Highlight the difference between paying with your own money and somebody else’s.</a:t>
            </a:r>
          </a:p>
          <a:p>
            <a:pPr>
              <a:lnSpc>
                <a:spcPct val="117999"/>
              </a:lnSpc>
            </a:pPr>
            <a:r>
              <a:t>Explain that they will not have the option to use somebody else’s money until 18</a:t>
            </a:r>
          </a:p>
          <a:p>
            <a:pPr>
              <a:lnSpc>
                <a:spcPct val="117999"/>
              </a:lnSpc>
            </a:pPr>
            <a:r>
              <a:t>Go through each one - amend if there are more ideas!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4" name="Shape 2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7999"/>
              </a:lnSpc>
            </a:pPr>
            <a:r>
              <a:t>Ask students for their ideas on paying for their mobile phone when the time comes.</a:t>
            </a:r>
          </a:p>
          <a:p>
            <a:pPr>
              <a:lnSpc>
                <a:spcPct val="117999"/>
              </a:lnSpc>
            </a:pPr>
            <a:r>
              <a:t>Explain a direct debit and an overdraft.</a:t>
            </a:r>
          </a:p>
          <a:p>
            <a:pPr>
              <a:lnSpc>
                <a:spcPct val="117999"/>
              </a:lnSpc>
            </a:pPr>
            <a:r>
              <a:t>Amend if there are more ideas!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7" name="Shape 22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7999"/>
              </a:lnSpc>
            </a:pPr>
            <a:r>
              <a:t>Ask students for their ideas on paying for a laptop.</a:t>
            </a:r>
          </a:p>
          <a:p>
            <a:pPr>
              <a:lnSpc>
                <a:spcPct val="117999"/>
              </a:lnSpc>
            </a:pPr>
            <a:r>
              <a:t>Ask kids what Paypal is - then explain.</a:t>
            </a:r>
          </a:p>
          <a:p>
            <a:pPr>
              <a:lnSpc>
                <a:spcPct val="117999"/>
              </a:lnSpc>
            </a:pPr>
            <a:r>
              <a:t>Introduce the idea of interest and APR.</a:t>
            </a:r>
          </a:p>
          <a:p>
            <a:pPr>
              <a:lnSpc>
                <a:spcPct val="117999"/>
              </a:lnSpc>
            </a:pPr>
            <a:r>
              <a:t>Explain how a standing order works. </a:t>
            </a:r>
          </a:p>
          <a:p>
            <a:pPr>
              <a:lnSpc>
                <a:spcPct val="117999"/>
              </a:lnSpc>
            </a:pPr>
            <a:r>
              <a:t>Go through each one - amend if there are more ideas!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0" name="Shape 2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7999"/>
              </a:lnSpc>
            </a:pPr>
            <a:r>
              <a:t>Ask students for their ideas on paying for a new car.</a:t>
            </a:r>
          </a:p>
          <a:p>
            <a:pPr>
              <a:lnSpc>
                <a:spcPct val="117999"/>
              </a:lnSpc>
            </a:pPr>
            <a:r>
              <a:t>Explain a deposit.</a:t>
            </a:r>
          </a:p>
          <a:p>
            <a:pPr>
              <a:lnSpc>
                <a:spcPct val="117999"/>
              </a:lnSpc>
            </a:pPr>
            <a:r>
              <a:t>Explain how a bank transfer works.</a:t>
            </a:r>
          </a:p>
          <a:p>
            <a:pPr>
              <a:lnSpc>
                <a:spcPct val="117999"/>
              </a:lnSpc>
            </a:pPr>
            <a:r>
              <a:t>Explain difference between PCP, hire purchase and loan.</a:t>
            </a:r>
          </a:p>
          <a:p>
            <a:pPr>
              <a:lnSpc>
                <a:spcPct val="117999"/>
              </a:lnSpc>
            </a:pPr>
            <a:r>
              <a:t>Amend if there are more ideas!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3" name="Shape 2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17999"/>
              </a:lnSpc>
            </a:pPr>
            <a:r>
              <a:t>Ask students for their ideas on paying for a house.</a:t>
            </a:r>
          </a:p>
          <a:p>
            <a:pPr>
              <a:lnSpc>
                <a:spcPct val="117999"/>
              </a:lnSpc>
            </a:pPr>
            <a:r>
              <a:t>Explain not everyone owns their own house - some rent.</a:t>
            </a:r>
          </a:p>
          <a:p>
            <a:pPr>
              <a:lnSpc>
                <a:spcPct val="117999"/>
              </a:lnSpc>
            </a:pPr>
            <a:r>
              <a:t>Explain you still have to save hard for a deposit.</a:t>
            </a:r>
          </a:p>
          <a:p>
            <a:pPr>
              <a:lnSpc>
                <a:spcPct val="117999"/>
              </a:lnSpc>
            </a:pPr>
            <a:r>
              <a:t>Explain a mortgage.</a:t>
            </a:r>
          </a:p>
          <a:p>
            <a:pPr>
              <a:lnSpc>
                <a:spcPct val="117999"/>
              </a:lnSpc>
            </a:pPr>
            <a:r>
              <a:t>Amend if there are more ideas!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ection Title"/>
          <p:cNvSpPr txBox="1"/>
          <p:nvPr>
            <p:ph type="title" hasCustomPrompt="1"/>
          </p:nvPr>
        </p:nvSpPr>
        <p:spPr>
          <a:xfrm>
            <a:off x="1295400" y="5404408"/>
            <a:ext cx="21869400" cy="2881786"/>
          </a:xfrm>
          <a:prstGeom prst="rect">
            <a:avLst/>
          </a:prstGeom>
        </p:spPr>
        <p:txBody>
          <a:bodyPr lIns="45719" tIns="45719" rIns="45719" bIns="45719" anchor="ctr"/>
          <a:lstStyle>
            <a:lvl1pPr defTabSz="825500">
              <a:lnSpc>
                <a:spcPct val="90000"/>
              </a:lnSpc>
              <a:defRPr b="0" spc="-408" sz="10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22294492" y="12881590"/>
            <a:ext cx="413108" cy="39247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 defTabSz="9144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Text"/>
          <p:cNvSpPr txBox="1"/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lIns="45719" tIns="45719" rIns="45719" bIns="45719" anchor="b"/>
          <a:lstStyle>
            <a:lvl1pPr algn="ctr" defTabSz="1828800">
              <a:lnSpc>
                <a:spcPct val="90000"/>
              </a:lnSpc>
              <a:defRPr b="0" spc="0" sz="12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8" name="Body Level One…"/>
          <p:cNvSpPr txBox="1"/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0" indent="9144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marL="0" indent="18288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0" indent="27432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0" indent="3657600" algn="ctr" defTabSz="1828800">
              <a:spcBef>
                <a:spcPts val="2000"/>
              </a:spcBef>
              <a:buSzTx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xfrm>
            <a:off x="22294492" y="12881590"/>
            <a:ext cx="413108" cy="392470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 defTabSz="9144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tif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6"/>
          <p:cNvSpPr/>
          <p:nvPr/>
        </p:nvSpPr>
        <p:spPr>
          <a:xfrm>
            <a:off x="0" y="7025540"/>
            <a:ext cx="24384000" cy="2073351"/>
          </a:xfrm>
          <a:prstGeom prst="rect">
            <a:avLst/>
          </a:prstGeom>
          <a:solidFill>
            <a:srgbClr val="ED7D31"/>
          </a:solidFill>
          <a:ln w="12700">
            <a:solidFill>
              <a:srgbClr val="F8853B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9" name="Student finance"/>
          <p:cNvSpPr txBox="1"/>
          <p:nvPr>
            <p:ph type="title"/>
          </p:nvPr>
        </p:nvSpPr>
        <p:spPr>
          <a:xfrm>
            <a:off x="5377755" y="7110814"/>
            <a:ext cx="14413474" cy="1902804"/>
          </a:xfrm>
          <a:prstGeom prst="rect">
            <a:avLst/>
          </a:prstGeom>
        </p:spPr>
        <p:txBody>
          <a:bodyPr anchor="ctr"/>
          <a:lstStyle>
            <a:lvl1pPr defTabSz="1280159">
              <a:defRPr b="1" sz="7000">
                <a:solidFill>
                  <a:srgbClr val="FFFFFF"/>
                </a:solidFill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HOW WOULD YOU LIKE TO PAY?</a:t>
            </a:r>
          </a:p>
        </p:txBody>
      </p:sp>
      <p:sp>
        <p:nvSpPr>
          <p:cNvPr id="170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1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algn="l" defTabSz="914400"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2" name="A necessary evil ?"/>
          <p:cNvSpPr txBox="1"/>
          <p:nvPr>
            <p:ph type="body" sz="quarter" idx="1"/>
          </p:nvPr>
        </p:nvSpPr>
        <p:spPr>
          <a:xfrm>
            <a:off x="6367214" y="9212102"/>
            <a:ext cx="12434556" cy="772349"/>
          </a:xfrm>
          <a:prstGeom prst="rect">
            <a:avLst/>
          </a:prstGeom>
        </p:spPr>
        <p:txBody>
          <a:bodyPr/>
          <a:lstStyle>
            <a:lvl1pPr defTabSz="1389888">
              <a:spcBef>
                <a:spcPts val="1500"/>
              </a:spcBef>
              <a:defRPr b="1" sz="4560">
                <a:latin typeface="Future bold"/>
                <a:ea typeface="Future bold"/>
                <a:cs typeface="Future bold"/>
                <a:sym typeface="Future bold"/>
              </a:defRPr>
            </a:lvl1pPr>
          </a:lstStyle>
          <a:p>
            <a:pPr/>
            <a:r>
              <a:t>So many choices!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28414" y="1274215"/>
            <a:ext cx="4727173" cy="4727174"/>
          </a:xfrm>
          <a:prstGeom prst="rect">
            <a:avLst/>
          </a:prstGeom>
          <a:ln w="76200">
            <a:solidFill>
              <a:srgbClr val="F96301"/>
            </a:solidFill>
          </a:ln>
        </p:spPr>
      </p:pic>
      <p:sp>
        <p:nvSpPr>
          <p:cNvPr id="174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175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6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177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0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1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182" name="Name The Taxes"/>
          <p:cNvSpPr txBox="1"/>
          <p:nvPr/>
        </p:nvSpPr>
        <p:spPr>
          <a:xfrm>
            <a:off x="8528199" y="306542"/>
            <a:ext cx="7327602" cy="25812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How would you </a:t>
            </a:r>
          </a:p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like to pay ?</a:t>
            </a:r>
          </a:p>
        </p:txBody>
      </p:sp>
      <p:sp>
        <p:nvSpPr>
          <p:cNvPr id="183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4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18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You need to buy and pay for five items.…"/>
          <p:cNvSpPr txBox="1"/>
          <p:nvPr/>
        </p:nvSpPr>
        <p:spPr>
          <a:xfrm>
            <a:off x="4038087" y="3274111"/>
            <a:ext cx="17303091" cy="7643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914400">
              <a:lnSpc>
                <a:spcPct val="120000"/>
              </a:lnSpc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 need to buy and pay for five items.</a:t>
            </a:r>
          </a:p>
          <a:p>
            <a:pPr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Starbucks coffee</a:t>
            </a:r>
          </a:p>
          <a:p>
            <a:pPr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Your mobile phone bill</a:t>
            </a:r>
          </a:p>
          <a:p>
            <a:pPr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new laptop</a:t>
            </a:r>
          </a:p>
          <a:p>
            <a:pPr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new car</a:t>
            </a:r>
          </a:p>
          <a:p>
            <a:pPr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 house</a:t>
            </a:r>
          </a:p>
          <a:p>
            <a:pPr defTabSz="914400">
              <a:lnSpc>
                <a:spcPct val="120000"/>
              </a:lnSpc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 groups of 5 decide how many ways you could do this.</a:t>
            </a:r>
          </a:p>
          <a:p>
            <a:pPr defTabSz="914400">
              <a:lnSpc>
                <a:spcPct val="120000"/>
              </a:lnSpc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 have 5 minutes - make sure you make a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0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0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0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0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0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1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2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193" name="Name The Taxes"/>
          <p:cNvSpPr txBox="1"/>
          <p:nvPr/>
        </p:nvSpPr>
        <p:spPr>
          <a:xfrm>
            <a:off x="8528199" y="306542"/>
            <a:ext cx="7327602" cy="25812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How would you </a:t>
            </a:r>
          </a:p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like to pay ?</a:t>
            </a:r>
          </a:p>
        </p:txBody>
      </p:sp>
      <p:sp>
        <p:nvSpPr>
          <p:cNvPr id="194" name="You might muddle through but……"/>
          <p:cNvSpPr txBox="1"/>
          <p:nvPr/>
        </p:nvSpPr>
        <p:spPr>
          <a:xfrm>
            <a:off x="3565921" y="3857189"/>
            <a:ext cx="17252158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150000"/>
              </a:lnSpc>
              <a:defRPr spc="-59" sz="6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For a Starbucks coffee?</a:t>
            </a:r>
          </a:p>
        </p:txBody>
      </p:sp>
      <p:sp>
        <p:nvSpPr>
          <p:cNvPr id="195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96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197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Your own money…"/>
          <p:cNvSpPr txBox="1"/>
          <p:nvPr/>
        </p:nvSpPr>
        <p:spPr>
          <a:xfrm>
            <a:off x="4155608" y="6443135"/>
            <a:ext cx="5304940" cy="3631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6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Your own money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Cash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Debit card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Apple Pay</a:t>
            </a:r>
          </a:p>
        </p:txBody>
      </p:sp>
      <p:sp>
        <p:nvSpPr>
          <p:cNvPr id="199" name="Somebody else’s money…"/>
          <p:cNvSpPr txBox="1"/>
          <p:nvPr/>
        </p:nvSpPr>
        <p:spPr>
          <a:xfrm>
            <a:off x="12813453" y="6448179"/>
            <a:ext cx="7414938" cy="266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59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Somebody else’s money</a:t>
            </a:r>
          </a:p>
          <a:p>
            <a:pPr algn="l" defTabSz="914400">
              <a:defRPr sz="5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Credit card</a:t>
            </a:r>
          </a:p>
          <a:p>
            <a:pPr algn="l" defTabSz="914400">
              <a:defRPr sz="5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Overdraft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6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Class="entr" nodeType="afterEffect" presetSubtype="16" presetID="23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3"/>
      <p:bldP build="whole" bldLvl="1" animBg="1" rev="0" advAuto="0" spid="194" grpId="1"/>
      <p:bldP build="whole" bldLvl="1" animBg="1" rev="0" advAuto="0" spid="198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4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5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06" name="Name The Taxes"/>
          <p:cNvSpPr txBox="1"/>
          <p:nvPr/>
        </p:nvSpPr>
        <p:spPr>
          <a:xfrm>
            <a:off x="8528199" y="306542"/>
            <a:ext cx="7327602" cy="25812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How would you </a:t>
            </a:r>
          </a:p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like to pay ?</a:t>
            </a:r>
          </a:p>
        </p:txBody>
      </p:sp>
      <p:sp>
        <p:nvSpPr>
          <p:cNvPr id="207" name="You might muddle through but……"/>
          <p:cNvSpPr txBox="1"/>
          <p:nvPr/>
        </p:nvSpPr>
        <p:spPr>
          <a:xfrm>
            <a:off x="3565921" y="3857189"/>
            <a:ext cx="17252158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150000"/>
              </a:lnSpc>
              <a:defRPr spc="-59" sz="6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For your mobile phone?</a:t>
            </a:r>
          </a:p>
        </p:txBody>
      </p:sp>
      <p:sp>
        <p:nvSpPr>
          <p:cNvPr id="208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09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10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Your own money…"/>
          <p:cNvSpPr txBox="1"/>
          <p:nvPr/>
        </p:nvSpPr>
        <p:spPr>
          <a:xfrm>
            <a:off x="3482155" y="6394077"/>
            <a:ext cx="5304940" cy="1777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6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Your own money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Direct Debit</a:t>
            </a:r>
          </a:p>
        </p:txBody>
      </p:sp>
      <p:sp>
        <p:nvSpPr>
          <p:cNvPr id="212" name="Somebody else’s money…"/>
          <p:cNvSpPr txBox="1"/>
          <p:nvPr/>
        </p:nvSpPr>
        <p:spPr>
          <a:xfrm>
            <a:off x="12140000" y="6399121"/>
            <a:ext cx="8761845" cy="1777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6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Somebody else’s money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Overdraft using Direct Debit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7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18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19" name="Name The Taxes"/>
          <p:cNvSpPr txBox="1"/>
          <p:nvPr/>
        </p:nvSpPr>
        <p:spPr>
          <a:xfrm>
            <a:off x="8528199" y="306542"/>
            <a:ext cx="7327602" cy="25812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How would you </a:t>
            </a:r>
          </a:p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like to pay ?</a:t>
            </a:r>
          </a:p>
        </p:txBody>
      </p:sp>
      <p:sp>
        <p:nvSpPr>
          <p:cNvPr id="220" name="You might muddle through but……"/>
          <p:cNvSpPr txBox="1"/>
          <p:nvPr/>
        </p:nvSpPr>
        <p:spPr>
          <a:xfrm>
            <a:off x="3565921" y="3857189"/>
            <a:ext cx="17252158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150000"/>
              </a:lnSpc>
              <a:defRPr spc="-59" sz="6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For a new laptop?</a:t>
            </a:r>
          </a:p>
        </p:txBody>
      </p:sp>
      <p:sp>
        <p:nvSpPr>
          <p:cNvPr id="221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22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23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Your own money…"/>
          <p:cNvSpPr txBox="1"/>
          <p:nvPr/>
        </p:nvSpPr>
        <p:spPr>
          <a:xfrm>
            <a:off x="4400257" y="5545435"/>
            <a:ext cx="4784860" cy="504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5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Your own money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Save up then….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Cash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Debit card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Apple Pay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Paypal</a:t>
            </a:r>
          </a:p>
        </p:txBody>
      </p:sp>
      <p:sp>
        <p:nvSpPr>
          <p:cNvPr id="225" name="Somebody else’s money…"/>
          <p:cNvSpPr txBox="1"/>
          <p:nvPr/>
        </p:nvSpPr>
        <p:spPr>
          <a:xfrm>
            <a:off x="13058102" y="5550479"/>
            <a:ext cx="6925641" cy="50454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54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Somebody else’s money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Credit card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Overdraft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Interest free loan (short)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Loan with interest (long)</a:t>
            </a:r>
          </a:p>
          <a:p>
            <a:pPr algn="l" defTabSz="914400">
              <a:defRPr sz="5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Standing Order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0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1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32" name="Name The Taxes"/>
          <p:cNvSpPr txBox="1"/>
          <p:nvPr/>
        </p:nvSpPr>
        <p:spPr>
          <a:xfrm>
            <a:off x="8528199" y="306542"/>
            <a:ext cx="7327602" cy="25812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How would you </a:t>
            </a:r>
          </a:p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like to pay ?</a:t>
            </a:r>
          </a:p>
        </p:txBody>
      </p:sp>
      <p:sp>
        <p:nvSpPr>
          <p:cNvPr id="233" name="You might muddle through but……"/>
          <p:cNvSpPr txBox="1"/>
          <p:nvPr/>
        </p:nvSpPr>
        <p:spPr>
          <a:xfrm>
            <a:off x="3565921" y="3857189"/>
            <a:ext cx="17252158" cy="97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150000"/>
              </a:lnSpc>
              <a:defRPr spc="-59" sz="6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For a new car?</a:t>
            </a:r>
          </a:p>
        </p:txBody>
      </p:sp>
      <p:sp>
        <p:nvSpPr>
          <p:cNvPr id="234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35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3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Your own money…"/>
          <p:cNvSpPr txBox="1"/>
          <p:nvPr/>
        </p:nvSpPr>
        <p:spPr>
          <a:xfrm>
            <a:off x="4093652" y="6553243"/>
            <a:ext cx="5304940" cy="363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6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Your own money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Save up then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Bank transfer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Debit card</a:t>
            </a:r>
          </a:p>
        </p:txBody>
      </p:sp>
      <p:sp>
        <p:nvSpPr>
          <p:cNvPr id="238" name="Somebody else’s money…"/>
          <p:cNvSpPr txBox="1"/>
          <p:nvPr/>
        </p:nvSpPr>
        <p:spPr>
          <a:xfrm>
            <a:off x="12751498" y="6558286"/>
            <a:ext cx="7538850" cy="363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60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Somebody else’s money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PCP - after a deposit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Hire Purchase</a:t>
            </a:r>
          </a:p>
          <a:p>
            <a:pPr algn="l" defTabSz="914400">
              <a:defRPr sz="6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Car loan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Rectangle 9"/>
          <p:cNvSpPr/>
          <p:nvPr/>
        </p:nvSpPr>
        <p:spPr>
          <a:xfrm>
            <a:off x="0" y="11928564"/>
            <a:ext cx="24384000" cy="1330038"/>
          </a:xfrm>
          <a:prstGeom prst="rect">
            <a:avLst/>
          </a:prstGeom>
          <a:solidFill>
            <a:srgbClr val="35427F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3" name="Straight Connector 10"/>
          <p:cNvSpPr/>
          <p:nvPr/>
        </p:nvSpPr>
        <p:spPr>
          <a:xfrm>
            <a:off x="-1" y="11720945"/>
            <a:ext cx="24384001" cy="1"/>
          </a:xfrm>
          <a:prstGeom prst="line">
            <a:avLst/>
          </a:prstGeom>
          <a:ln w="76200">
            <a:solidFill>
              <a:srgbClr val="F8853B"/>
            </a:solidFill>
            <a:miter/>
          </a:ln>
        </p:spPr>
        <p:txBody>
          <a:bodyPr lIns="45719" rIns="45719"/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4" name="TextBox 7"/>
          <p:cNvSpPr txBox="1"/>
          <p:nvPr/>
        </p:nvSpPr>
        <p:spPr>
          <a:xfrm>
            <a:off x="16295907" y="12165452"/>
            <a:ext cx="753489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8853B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pPr>
            <a:r>
              <a:t>WizeUp</a:t>
            </a:r>
            <a:r>
              <a:rPr>
                <a:solidFill>
                  <a:srgbClr val="FFFFFF"/>
                </a:solidFill>
              </a:rPr>
              <a:t> with Jack Petchey</a:t>
            </a:r>
          </a:p>
        </p:txBody>
      </p:sp>
      <p:sp>
        <p:nvSpPr>
          <p:cNvPr id="245" name="Name The Taxes"/>
          <p:cNvSpPr txBox="1"/>
          <p:nvPr/>
        </p:nvSpPr>
        <p:spPr>
          <a:xfrm>
            <a:off x="8528199" y="306542"/>
            <a:ext cx="7327602" cy="2581275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635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How would you </a:t>
            </a:r>
          </a:p>
          <a:p>
            <a:pPr defTabSz="821530">
              <a:defRPr sz="8000">
                <a:solidFill>
                  <a:srgbClr val="FF6915"/>
                </a:solidFill>
                <a:latin typeface="Future bold"/>
                <a:ea typeface="Future bold"/>
                <a:cs typeface="Future bold"/>
                <a:sym typeface="Future bold"/>
              </a:defRPr>
            </a:pPr>
            <a:r>
              <a:t>like to pay ?</a:t>
            </a:r>
          </a:p>
        </p:txBody>
      </p:sp>
      <p:sp>
        <p:nvSpPr>
          <p:cNvPr id="246" name="You might muddle through but……"/>
          <p:cNvSpPr txBox="1"/>
          <p:nvPr/>
        </p:nvSpPr>
        <p:spPr>
          <a:xfrm>
            <a:off x="3565921" y="3876239"/>
            <a:ext cx="17252158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914400">
              <a:lnSpc>
                <a:spcPct val="150000"/>
              </a:lnSpc>
              <a:defRPr spc="-58" sz="5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For a House?</a:t>
            </a:r>
          </a:p>
        </p:txBody>
      </p:sp>
      <p:sp>
        <p:nvSpPr>
          <p:cNvPr id="247" name="Rectangle 9"/>
          <p:cNvSpPr/>
          <p:nvPr/>
        </p:nvSpPr>
        <p:spPr>
          <a:xfrm>
            <a:off x="-1" y="11914454"/>
            <a:ext cx="24384001" cy="1330038"/>
          </a:xfrm>
          <a:prstGeom prst="rect">
            <a:avLst/>
          </a:prstGeom>
          <a:solidFill>
            <a:srgbClr val="ED7D31"/>
          </a:solidFill>
          <a:ln w="12700">
            <a:solidFill>
              <a:srgbClr val="35427F"/>
            </a:solidFill>
            <a:miter/>
          </a:ln>
        </p:spPr>
        <p:txBody>
          <a:bodyPr lIns="45719" rIns="45719" anchor="ctr"/>
          <a:lstStyle/>
          <a:p>
            <a:pPr defTabSz="914400">
              <a:def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48" name="TextBox 7"/>
          <p:cNvSpPr txBox="1"/>
          <p:nvPr/>
        </p:nvSpPr>
        <p:spPr>
          <a:xfrm>
            <a:off x="15048946" y="12165452"/>
            <a:ext cx="8781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821530">
              <a:lnSpc>
                <a:spcPct val="80000"/>
              </a:lnSpc>
              <a:spcBef>
                <a:spcPts val="400"/>
              </a:spcBef>
              <a:tabLst>
                <a:tab pos="812800" algn="l"/>
              </a:tabLst>
              <a:defRPr spc="-26" sz="4800">
                <a:solidFill>
                  <a:srgbClr val="FFFFFF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</a:lstStyle>
          <a:p>
            <a:pPr/>
            <a:r>
              <a:t>WizeUp Financial Education</a:t>
            </a:r>
          </a:p>
        </p:txBody>
      </p:sp>
      <p:pic>
        <p:nvPicPr>
          <p:cNvPr id="249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4967" y="58726"/>
            <a:ext cx="5928854" cy="2450285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Your own money…"/>
          <p:cNvSpPr txBox="1"/>
          <p:nvPr/>
        </p:nvSpPr>
        <p:spPr>
          <a:xfrm>
            <a:off x="5268627" y="6454488"/>
            <a:ext cx="6014887" cy="2134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46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Your own money</a:t>
            </a:r>
          </a:p>
          <a:p>
            <a:pPr algn="l" defTabSz="914400">
              <a:defRPr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Rental</a:t>
            </a:r>
          </a:p>
          <a:p>
            <a:pPr algn="l" defTabSz="914400">
              <a:defRPr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Save up for deposit (buy)</a:t>
            </a:r>
          </a:p>
        </p:txBody>
      </p:sp>
      <p:sp>
        <p:nvSpPr>
          <p:cNvPr id="251" name="Somebody else’s money…"/>
          <p:cNvSpPr txBox="1"/>
          <p:nvPr/>
        </p:nvSpPr>
        <p:spPr>
          <a:xfrm>
            <a:off x="13926472" y="6459532"/>
            <a:ext cx="5804084" cy="1410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l" defTabSz="914400">
              <a:defRPr sz="46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Somebody else’s money</a:t>
            </a:r>
          </a:p>
          <a:p>
            <a:pPr algn="l" defTabSz="914400">
              <a:defRPr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Mortgage (buy)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