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03097"/>
          <c:y val="0.216743"/>
          <c:w val="0.891903"/>
          <c:h val="0.680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Personal Allowance - 0%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solidFill>
                <a:srgbClr val="5E5E5E"/>
              </a:solidFill>
              <a:prstDash val="solid"/>
              <a:miter lim="400000"/>
            </a:ln>
            <a:effectLst/>
          </c:spPr>
          <c:invertIfNegative val="0"/>
          <c:pictureOptions>
            <c:pictureFormat val="stretch"/>
          </c:pictureOptions>
          <c:dLbls>
            <c:numFmt formatCode="[$£-809]#,##0" sourceLinked="0"/>
            <c:txPr>
              <a:bodyPr/>
              <a:lstStyle/>
              <a:p>
                <a:pPr>
                  <a:defRPr b="0" i="0" strike="noStrike" sz="4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84871" dir="2388334">
                        <a:srgbClr val="000000">
                          <a:alpha val="48275"/>
                        </a:srgbClr>
                      </a:outerShdw>
                    </a:effectLst>
                    <a:latin typeface="Futura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Gross Pay</c:v>
                </c:pt>
                <c:pt idx="1">
                  <c:v>Tax Paid</c:v>
                </c:pt>
                <c:pt idx="2">
                  <c:v>Net Pay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12500.000000</c:v>
                </c:pt>
                <c:pt idx="1">
                  <c:v>0.000000</c:v>
                </c:pt>
                <c:pt idx="2">
                  <c:v>12500.000000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Lower Rate - 20%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solidFill>
                <a:srgbClr val="5E5E5E"/>
              </a:solidFill>
              <a:prstDash val="solid"/>
              <a:miter lim="400000"/>
            </a:ln>
            <a:effectLst/>
          </c:spPr>
          <c:invertIfNegative val="0"/>
          <c:pictureOptions>
            <c:pictureFormat val="stretch"/>
          </c:pictureOptions>
          <c:dLbls>
            <c:numFmt formatCode="[$£-809]#,##0" sourceLinked="0"/>
            <c:txPr>
              <a:bodyPr/>
              <a:lstStyle/>
              <a:p>
                <a:pPr>
                  <a:defRPr b="0" i="0" strike="noStrike" sz="4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84871" dir="2388334">
                        <a:srgbClr val="000000">
                          <a:alpha val="48275"/>
                        </a:srgbClr>
                      </a:outerShdw>
                    </a:effectLst>
                    <a:latin typeface="Futura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Gross Pay</c:v>
                </c:pt>
                <c:pt idx="1">
                  <c:v>Tax Paid</c:v>
                </c:pt>
                <c:pt idx="2">
                  <c:v>Net Pay</c:v>
                </c:pt>
              </c:strCache>
            </c:strRef>
          </c:cat>
          <c:val>
            <c:numRef>
              <c:f>Sheet1!$B$3:$D$3</c:f>
              <c:numCache>
                <c:ptCount val="3"/>
                <c:pt idx="0">
                  <c:v>37500.000000</c:v>
                </c:pt>
                <c:pt idx="1">
                  <c:v>7500.000000</c:v>
                </c:pt>
                <c:pt idx="2">
                  <c:v>30000.000000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Higher Rate - 40%</c:v>
                </c:pt>
              </c:strCache>
            </c:strRef>
          </c:tx>
          <c:spPr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solidFill>
                <a:srgbClr val="5E5E5E"/>
              </a:solidFill>
              <a:prstDash val="solid"/>
              <a:miter lim="400000"/>
            </a:ln>
            <a:effectLst/>
          </c:spPr>
          <c:invertIfNegative val="0"/>
          <c:pictureOptions>
            <c:pictureFormat val="stretch"/>
          </c:pictureOptions>
          <c:dLbls>
            <c:numFmt formatCode="[$£-809]#,##0" sourceLinked="0"/>
            <c:txPr>
              <a:bodyPr/>
              <a:lstStyle/>
              <a:p>
                <a:pPr>
                  <a:defRPr b="0" i="0" strike="noStrike" sz="4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84871" dir="2388334">
                        <a:srgbClr val="000000">
                          <a:alpha val="48275"/>
                        </a:srgbClr>
                      </a:outerShdw>
                    </a:effectLst>
                    <a:latin typeface="Futura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Gross Pay</c:v>
                </c:pt>
                <c:pt idx="1">
                  <c:v>Tax Paid</c:v>
                </c:pt>
                <c:pt idx="2">
                  <c:v>Net Pay</c:v>
                </c:pt>
              </c:strCache>
            </c:strRef>
          </c:cat>
          <c:val>
            <c:numRef>
              <c:f>Sheet1!$B$4:$D$4</c:f>
              <c:numCache>
                <c:ptCount val="3"/>
                <c:pt idx="0">
                  <c:v>12000.000000</c:v>
                </c:pt>
                <c:pt idx="1">
                  <c:v>4800.000000</c:v>
                </c:pt>
                <c:pt idx="2">
                  <c:v>7200.000000</c:v>
                </c:pt>
              </c:numCache>
            </c:numRef>
          </c:val>
        </c:ser>
        <c:gapWidth val="4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Futur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in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Futura"/>
              </a:defRPr>
            </a:pPr>
          </a:p>
        </c:txPr>
        <c:crossAx val="2094734552"/>
        <c:crosses val="autoZero"/>
        <c:crossBetween val="between"/>
        <c:majorUnit val="17500"/>
        <c:minorUnit val="875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147659"/>
          <c:y val="0"/>
          <c:w val="0.973909"/>
          <c:h val="0.079020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800" u="none">
              <a:solidFill>
                <a:srgbClr val="000000"/>
              </a:solidFill>
              <a:latin typeface="Futura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is the largest tax you will pay</a:t>
            </a:r>
          </a:p>
          <a:p>
            <a:pPr/>
            <a:r>
              <a:t>No minimum age to start paying income tax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hape 2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Ask how many people are working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Ask if they look at their payslips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If they do ask them what their tax code is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Tax code tells us what our personal allowance is</a:t>
            </a:r>
          </a:p>
          <a:p>
            <a:pPr/>
            <a:r>
              <a:t>Take off the letter at the end and replace it with a 0</a:t>
            </a:r>
          </a:p>
          <a:p>
            <a:pPr/>
            <a:r>
              <a:t>That’s the amount of money we can earn every year without paying tax</a:t>
            </a:r>
          </a:p>
          <a:p>
            <a:pPr/>
            <a:r>
              <a:t>If it’s wrong it’s you responsibility to get it sorted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1" name="Shape 2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Amount of tax paid goes up with income.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Nothing on amount up to personal allowance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20% on next £37,500 = basic rate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40% on next portion up to £150k = higher rate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45% on anything over £150k = top rate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Bonuses and perks are all taxable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Go through example - find out with show of hands what students think the take home pay will be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Graph showing the same thing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Gross pay is before any stoppages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Net pay is after all stoppages - not just income tax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May have to pay student loan repayments and national insurance too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Shape 2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Tax is deducted by your employer (if you are employed by one)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They do the calculation we have just done and divided the tax due by 12 and then deduct this amount every month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If you are self employed then you have to ensure that you keep enough money back to pay what you owe.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This is deducted by your employer or you have to pay it yourself annually if you are self employed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Can be up to 12% but will be less if you have a company pension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NI goes toward your state pension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Currently starts aged 66 and is about£170 per week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Company or personal pensions are different and can be claimed from 55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Amount varies depending on pot size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ct informatio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Fact information</a:t>
            </a:r>
          </a:p>
        </p:txBody>
      </p:sp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2" name="Body Level One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11887858" y="13108781"/>
            <a:ext cx="590424" cy="6508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cap="all" sz="32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4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4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Text"/>
          <p:cNvSpPr txBox="1"/>
          <p:nvPr>
            <p:ph type="title"/>
          </p:nvPr>
        </p:nvSpPr>
        <p:spPr>
          <a:xfrm>
            <a:off x="4512468" y="2571750"/>
            <a:ext cx="15359064" cy="4643438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821531">
              <a:lnSpc>
                <a:spcPct val="100000"/>
              </a:lnSpc>
              <a:defRPr b="0" spc="360" sz="9000">
                <a:solidFill>
                  <a:srgbClr val="5C554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7" name="Body Level One…"/>
          <p:cNvSpPr txBox="1"/>
          <p:nvPr>
            <p:ph type="body" sz="quarter" idx="1"/>
          </p:nvPr>
        </p:nvSpPr>
        <p:spPr>
          <a:xfrm>
            <a:off x="4512468" y="7375921"/>
            <a:ext cx="15359064" cy="1785939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821531">
              <a:spcBef>
                <a:spcPts val="1600"/>
              </a:spcBef>
              <a:defRPr spc="0" sz="3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indent="0" algn="ctr" defTabSz="821531">
              <a:spcBef>
                <a:spcPts val="1600"/>
              </a:spcBef>
              <a:defRPr spc="0" sz="3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indent="0" algn="ctr" defTabSz="821531">
              <a:spcBef>
                <a:spcPts val="1600"/>
              </a:spcBef>
              <a:defRPr spc="0" sz="3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indent="0" algn="ctr" defTabSz="821531">
              <a:spcBef>
                <a:spcPts val="1600"/>
              </a:spcBef>
              <a:defRPr spc="0" sz="3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indent="0" algn="ctr" defTabSz="821531">
              <a:spcBef>
                <a:spcPts val="1600"/>
              </a:spcBef>
              <a:defRPr spc="0" sz="3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11887858" y="13108781"/>
            <a:ext cx="590424" cy="6508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cap="all" sz="32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4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hor and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69" name="Slide Subtitl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Slide Subtitle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6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8" name="Agenda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Subtitle</a:t>
            </a:r>
          </a:p>
        </p:txBody>
      </p:sp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2" name="Agenda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Relationship Id="rId4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Income tax &amp; national insuran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Income tax &amp; national insurance</a:t>
            </a:r>
          </a:p>
        </p:txBody>
      </p:sp>
      <p:pic>
        <p:nvPicPr>
          <p:cNvPr id="212" name="download.png" descr="downlo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44533" y="632890"/>
            <a:ext cx="4662499" cy="192858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3" name="STG_Logo.png" descr="STG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61115" y="683504"/>
            <a:ext cx="5269572" cy="18273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4" name="WFE Logo.jpg" descr="WFE Log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ncome Tax"/>
          <p:cNvSpPr txBox="1"/>
          <p:nvPr>
            <p:ph type="title"/>
          </p:nvPr>
        </p:nvSpPr>
        <p:spPr>
          <a:xfrm>
            <a:off x="429557" y="3579118"/>
            <a:ext cx="21869401" cy="2881785"/>
          </a:xfrm>
          <a:prstGeom prst="rect">
            <a:avLst/>
          </a:prstGeom>
        </p:spPr>
        <p:txBody>
          <a:bodyPr/>
          <a:lstStyle>
            <a:lvl1pPr>
              <a:defRPr b="0" cap="none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Income Tax</a:t>
            </a:r>
          </a:p>
        </p:txBody>
      </p:sp>
      <p:pic>
        <p:nvPicPr>
          <p:cNvPr id="219" name="1_HrpKu7P8-I3UFTyxxRHs2g.png" descr="1_HrpKu7P8-I3UFTyxxRHs2g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8110" y="6461512"/>
            <a:ext cx="11882975" cy="6731743"/>
          </a:xfrm>
          <a:prstGeom prst="rect">
            <a:avLst/>
          </a:prstGeom>
        </p:spPr>
      </p:pic>
      <p:pic>
        <p:nvPicPr>
          <p:cNvPr id="220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Everyone gets a personal allowance"/>
          <p:cNvSpPr txBox="1"/>
          <p:nvPr/>
        </p:nvSpPr>
        <p:spPr>
          <a:xfrm>
            <a:off x="845555" y="4925119"/>
            <a:ext cx="1623417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809625" indent="-809625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Everyone gets a personal allowance</a:t>
            </a:r>
          </a:p>
        </p:txBody>
      </p:sp>
      <p:sp>
        <p:nvSpPr>
          <p:cNvPr id="225" name="You don’t pay tax on your personal allowance"/>
          <p:cNvSpPr txBox="1"/>
          <p:nvPr/>
        </p:nvSpPr>
        <p:spPr>
          <a:xfrm>
            <a:off x="845555" y="6750201"/>
            <a:ext cx="1623417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809625" indent="-809625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don’t pay tax on your personal allowance</a:t>
            </a:r>
          </a:p>
        </p:txBody>
      </p:sp>
      <p:sp>
        <p:nvSpPr>
          <p:cNvPr id="226" name="Personal allowance"/>
          <p:cNvSpPr txBox="1"/>
          <p:nvPr/>
        </p:nvSpPr>
        <p:spPr>
          <a:xfrm>
            <a:off x="4074914" y="3081230"/>
            <a:ext cx="16234172" cy="13874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8500">
                <a:solidFill>
                  <a:srgbClr val="FF7A1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Personal allowance</a:t>
            </a:r>
          </a:p>
        </p:txBody>
      </p:sp>
      <p:sp>
        <p:nvSpPr>
          <p:cNvPr id="227" name="You can find out how much your personal allowance is through your tax code…"/>
          <p:cNvSpPr txBox="1"/>
          <p:nvPr/>
        </p:nvSpPr>
        <p:spPr>
          <a:xfrm>
            <a:off x="845555" y="8291882"/>
            <a:ext cx="13368902" cy="2771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09625" indent="-809625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pPr>
            <a:r>
              <a:t>You can find out how much your personal allowance is through your tax code</a:t>
            </a:r>
          </a:p>
          <a:p>
            <a:pPr marL="809625" indent="-809625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pPr>
            <a:r>
              <a:t>This year it is £12,500 (Code 1250X)</a:t>
            </a:r>
          </a:p>
        </p:txBody>
      </p:sp>
      <p:pic>
        <p:nvPicPr>
          <p:cNvPr id="228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9" name="1_HrpKu7P8-I3UFTyxxRHs2g.png" descr="1_HrpKu7P8-I3UFTyxxRHs2g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37489" y="7009752"/>
            <a:ext cx="9429235" cy="5336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"/>
      <p:bldP build="whole" bldLvl="1" animBg="1" rev="0" advAuto="0" spid="224" grpId="2"/>
      <p:bldP build="p" bldLvl="5" animBg="1" rev="0" advAuto="0" spid="227" grpId="4"/>
      <p:bldP build="whole" bldLvl="1" animBg="1" rev="0" advAuto="0" spid="22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Depends how much income you have."/>
          <p:cNvSpPr txBox="1"/>
          <p:nvPr/>
        </p:nvSpPr>
        <p:spPr>
          <a:xfrm>
            <a:off x="4073610" y="5151898"/>
            <a:ext cx="1623417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Depends how much income you have.</a:t>
            </a:r>
          </a:p>
        </p:txBody>
      </p:sp>
      <p:sp>
        <p:nvSpPr>
          <p:cNvPr id="234" name="Up to personal allowance = 0%"/>
          <p:cNvSpPr txBox="1"/>
          <p:nvPr/>
        </p:nvSpPr>
        <p:spPr>
          <a:xfrm>
            <a:off x="4076217" y="6375265"/>
            <a:ext cx="1623417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Up to personal allowance = 0%</a:t>
            </a:r>
          </a:p>
        </p:txBody>
      </p:sp>
      <p:sp>
        <p:nvSpPr>
          <p:cNvPr id="235" name="Basic rate on next £37,500= 20%"/>
          <p:cNvSpPr txBox="1"/>
          <p:nvPr/>
        </p:nvSpPr>
        <p:spPr>
          <a:xfrm>
            <a:off x="4076217" y="7643281"/>
            <a:ext cx="1623417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Basic rate on next £37,500= 20%</a:t>
            </a:r>
          </a:p>
        </p:txBody>
      </p:sp>
      <p:sp>
        <p:nvSpPr>
          <p:cNvPr id="236" name="Higher rate on £37,501 - £150,000 over personal allowance  = 40%"/>
          <p:cNvSpPr txBox="1"/>
          <p:nvPr/>
        </p:nvSpPr>
        <p:spPr>
          <a:xfrm>
            <a:off x="4029415" y="8911297"/>
            <a:ext cx="1771045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Higher rate on £37,501 - £150,000 over personal allowance  = 40%</a:t>
            </a:r>
          </a:p>
        </p:txBody>
      </p:sp>
      <p:sp>
        <p:nvSpPr>
          <p:cNvPr id="237" name="Top rate on anything above £150,000 over personal allowance = 45%"/>
          <p:cNvSpPr txBox="1"/>
          <p:nvPr/>
        </p:nvSpPr>
        <p:spPr>
          <a:xfrm>
            <a:off x="3981309" y="10384897"/>
            <a:ext cx="18255173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Top rate on anything above £150,000 over personal allowance = 45%</a:t>
            </a:r>
          </a:p>
        </p:txBody>
      </p:sp>
      <p:pic>
        <p:nvPicPr>
          <p:cNvPr id="238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9" name="How much do you pay?"/>
          <p:cNvSpPr txBox="1"/>
          <p:nvPr/>
        </p:nvSpPr>
        <p:spPr>
          <a:xfrm>
            <a:off x="4074914" y="3002402"/>
            <a:ext cx="16234172" cy="13874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8500">
                <a:solidFill>
                  <a:srgbClr val="FF7A1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How much do you pay?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  <p:bldP build="whole" bldLvl="1" animBg="1" rev="0" advAuto="0" spid="237" grpId="5"/>
      <p:bldP build="whole" bldLvl="1" animBg="1" rev="0" advAuto="0" spid="235" grpId="3"/>
      <p:bldP build="whole" bldLvl="1" animBg="1" rev="0" advAuto="0" spid="236" grpId="4"/>
      <p:bldP build="whole" bldLvl="1" animBg="1" rev="0" advAuto="0" spid="239" grpId="6"/>
      <p:bldP build="whole" bldLvl="1" animBg="1" rev="0" advAuto="0" spid="2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Earnings are £62,000, tax code is 1250L"/>
          <p:cNvSpPr txBox="1"/>
          <p:nvPr/>
        </p:nvSpPr>
        <p:spPr>
          <a:xfrm>
            <a:off x="4074914" y="4508868"/>
            <a:ext cx="16234172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Earnings are £62,000, tax code is 1250L</a:t>
            </a:r>
          </a:p>
        </p:txBody>
      </p:sp>
      <p:sp>
        <p:nvSpPr>
          <p:cNvPr id="244" name="0% on first £12,500 = 0"/>
          <p:cNvSpPr txBox="1"/>
          <p:nvPr/>
        </p:nvSpPr>
        <p:spPr>
          <a:xfrm>
            <a:off x="4074914" y="6083720"/>
            <a:ext cx="16234172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0% on first £12,500 = 0</a:t>
            </a:r>
          </a:p>
        </p:txBody>
      </p:sp>
      <p:sp>
        <p:nvSpPr>
          <p:cNvPr id="245" name="20% on next £37,500 = £7,500"/>
          <p:cNvSpPr txBox="1"/>
          <p:nvPr/>
        </p:nvSpPr>
        <p:spPr>
          <a:xfrm>
            <a:off x="4074914" y="7585550"/>
            <a:ext cx="16234172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20% on next £37,500 = £7,500</a:t>
            </a:r>
          </a:p>
        </p:txBody>
      </p:sp>
      <p:sp>
        <p:nvSpPr>
          <p:cNvPr id="246" name="40% on final £12,000 (£62,000 - £12,500 - £37,500) = £4,800"/>
          <p:cNvSpPr txBox="1"/>
          <p:nvPr/>
        </p:nvSpPr>
        <p:spPr>
          <a:xfrm>
            <a:off x="3601040" y="9233427"/>
            <a:ext cx="1718192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40% on final £12,000 (£62,000 - £12,500 - £37,500) = £4,800</a:t>
            </a:r>
          </a:p>
        </p:txBody>
      </p:sp>
      <p:sp>
        <p:nvSpPr>
          <p:cNvPr id="247" name="So the tax bill for that tax year would be £7,500 + £4,800 = £12,300"/>
          <p:cNvSpPr txBox="1"/>
          <p:nvPr/>
        </p:nvSpPr>
        <p:spPr>
          <a:xfrm>
            <a:off x="1248602" y="10808280"/>
            <a:ext cx="2188679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So the tax bill for that tax year would be £7,500 + £4,800 = £12,300</a:t>
            </a:r>
          </a:p>
        </p:txBody>
      </p:sp>
      <p:sp>
        <p:nvSpPr>
          <p:cNvPr id="248" name="EXAMPLE"/>
          <p:cNvSpPr txBox="1"/>
          <p:nvPr/>
        </p:nvSpPr>
        <p:spPr>
          <a:xfrm>
            <a:off x="9475303" y="1069133"/>
            <a:ext cx="5433394" cy="16033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360000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100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EXAMPLE</a:t>
            </a:r>
          </a:p>
        </p:txBody>
      </p:sp>
      <p:pic>
        <p:nvPicPr>
          <p:cNvPr id="249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5"/>
      <p:bldP build="whole" bldLvl="1" animBg="1" rev="0" advAuto="0" spid="246" grpId="4"/>
      <p:bldP build="whole" bldLvl="1" animBg="1" rev="0" advAuto="0" spid="243" grpId="1"/>
      <p:bldP build="whole" bldLvl="1" animBg="1" rev="0" advAuto="0" spid="244" grpId="2"/>
      <p:bldP build="whole" bldLvl="1" animBg="1" rev="0" advAuto="0" spid="24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2D Stacked Column Chart"/>
          <p:cNvGraphicFramePr/>
          <p:nvPr/>
        </p:nvGraphicFramePr>
        <p:xfrm>
          <a:off x="4279602" y="3513381"/>
          <a:ext cx="15770524" cy="850252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54" name="£62,000"/>
          <p:cNvSpPr txBox="1"/>
          <p:nvPr/>
        </p:nvSpPr>
        <p:spPr>
          <a:xfrm>
            <a:off x="6968533" y="12218040"/>
            <a:ext cx="265723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£62,000</a:t>
            </a:r>
          </a:p>
        </p:txBody>
      </p:sp>
      <p:sp>
        <p:nvSpPr>
          <p:cNvPr id="255" name="£12,300"/>
          <p:cNvSpPr txBox="1"/>
          <p:nvPr/>
        </p:nvSpPr>
        <p:spPr>
          <a:xfrm>
            <a:off x="11851078" y="12218040"/>
            <a:ext cx="225347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£12,300</a:t>
            </a:r>
          </a:p>
        </p:txBody>
      </p:sp>
      <p:sp>
        <p:nvSpPr>
          <p:cNvPr id="256" name="£49,700"/>
          <p:cNvSpPr txBox="1"/>
          <p:nvPr/>
        </p:nvSpPr>
        <p:spPr>
          <a:xfrm>
            <a:off x="16317744" y="12218040"/>
            <a:ext cx="26784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cap="all"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£49,700</a:t>
            </a:r>
          </a:p>
        </p:txBody>
      </p:sp>
      <p:pic>
        <p:nvPicPr>
          <p:cNvPr id="257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3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3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3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3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3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3">
                                            <p:graphicEl>
                                              <a:chart bldStep="ptInSeries" categoryIdx="0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0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0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3">
                                            <p:graphicEl>
                                              <a:chart bldStep="ptInSeries" categoryIdx="1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1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1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53">
                                            <p:graphicEl>
                                              <a:chart bldStep="ptInSeries" categoryIdx="2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2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3">
                                            <p:graphicEl>
                                              <a:chart bldStep="ptInSeries" categoryIdx="2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2"/>
      <p:bldP build="whole" bldLvl="1" animBg="1" rev="0" advAuto="0" spid="256" grpId="4"/>
      <p:bldP build="whole" bldLvl="1" animBg="1" rev="0" advAuto="0" spid="255" grpId="3"/>
      <p:bldGraphic spid="253" grpId="1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If you work for an employer tax will be deducted from salary each month -…"/>
          <p:cNvSpPr txBox="1"/>
          <p:nvPr/>
        </p:nvSpPr>
        <p:spPr>
          <a:xfrm>
            <a:off x="3976687" y="5944989"/>
            <a:ext cx="16430626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pPr>
            <a:r>
              <a:t>If you work for an employer tax will be deducted from salary each month - </a:t>
            </a: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pPr>
            <a:r>
              <a:t>Pay As You Earn (PAYE)</a:t>
            </a:r>
          </a:p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pPr>
            <a:r>
              <a:t>On the example this would be £1,025.00 each month</a:t>
            </a:r>
          </a:p>
        </p:txBody>
      </p:sp>
      <p:pic>
        <p:nvPicPr>
          <p:cNvPr id="262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3" name="PAYE"/>
          <p:cNvSpPr txBox="1"/>
          <p:nvPr/>
        </p:nvSpPr>
        <p:spPr>
          <a:xfrm>
            <a:off x="10154604" y="1529601"/>
            <a:ext cx="4074792" cy="2881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spcBef>
                <a:spcPts val="0"/>
              </a:spcBef>
              <a:tabLst/>
              <a:defRPr spc="-408" sz="10200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PAYE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If you work for an employer it is deducted directly from earnings"/>
          <p:cNvSpPr txBox="1"/>
          <p:nvPr/>
        </p:nvSpPr>
        <p:spPr>
          <a:xfrm>
            <a:off x="7211448" y="3989393"/>
            <a:ext cx="16234173" cy="1893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If you work for an employer it is deducted directly from earnings</a:t>
            </a:r>
          </a:p>
        </p:txBody>
      </p:sp>
      <p:sp>
        <p:nvSpPr>
          <p:cNvPr id="268" name="Go towards your state-pension"/>
          <p:cNvSpPr txBox="1"/>
          <p:nvPr/>
        </p:nvSpPr>
        <p:spPr>
          <a:xfrm>
            <a:off x="7214056" y="5855698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Go towards your state-pension</a:t>
            </a:r>
          </a:p>
        </p:txBody>
      </p:sp>
      <p:sp>
        <p:nvSpPr>
          <p:cNvPr id="269" name="Given a N.I. number at age 16"/>
          <p:cNvSpPr txBox="1"/>
          <p:nvPr/>
        </p:nvSpPr>
        <p:spPr>
          <a:xfrm>
            <a:off x="7196197" y="6971909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Given a N.I. number at age 16</a:t>
            </a:r>
          </a:p>
        </p:txBody>
      </p:sp>
      <p:sp>
        <p:nvSpPr>
          <p:cNvPr id="270" name="Can earn £8,632 without paying N.I."/>
          <p:cNvSpPr txBox="1"/>
          <p:nvPr/>
        </p:nvSpPr>
        <p:spPr>
          <a:xfrm>
            <a:off x="7196197" y="7972034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Can earn £8,632 without paying N.I.</a:t>
            </a:r>
          </a:p>
        </p:txBody>
      </p:sp>
      <p:sp>
        <p:nvSpPr>
          <p:cNvPr id="271" name="12% of earnings between £8,632 and £50,024*"/>
          <p:cNvSpPr txBox="1"/>
          <p:nvPr/>
        </p:nvSpPr>
        <p:spPr>
          <a:xfrm>
            <a:off x="7196197" y="8972159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12% of earnings between £8,632 and £50,024*</a:t>
            </a:r>
          </a:p>
        </p:txBody>
      </p:sp>
      <p:sp>
        <p:nvSpPr>
          <p:cNvPr id="272" name="2% of earnings above £50,024"/>
          <p:cNvSpPr txBox="1"/>
          <p:nvPr/>
        </p:nvSpPr>
        <p:spPr>
          <a:xfrm>
            <a:off x="7196197" y="9972284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2% of earnings above £50,024</a:t>
            </a:r>
          </a:p>
        </p:txBody>
      </p:sp>
      <p:sp>
        <p:nvSpPr>
          <p:cNvPr id="273" name="*You pay a lower rate if you are a member of a company scheme"/>
          <p:cNvSpPr txBox="1"/>
          <p:nvPr/>
        </p:nvSpPr>
        <p:spPr>
          <a:xfrm>
            <a:off x="7178337" y="11070635"/>
            <a:ext cx="16234173" cy="1893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84200">
              <a:lnSpc>
                <a:spcPct val="100000"/>
              </a:lnSpc>
              <a:spcBef>
                <a:spcPts val="3300"/>
              </a:spcBef>
              <a:tabLst/>
              <a:defRPr spc="0" sz="5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*You pay a lower rate if you are a member of a company scheme</a:t>
            </a:r>
          </a:p>
        </p:txBody>
      </p:sp>
      <p:sp>
        <p:nvSpPr>
          <p:cNvPr id="274" name="National Insurance"/>
          <p:cNvSpPr txBox="1"/>
          <p:nvPr>
            <p:ph type="title"/>
          </p:nvPr>
        </p:nvSpPr>
        <p:spPr>
          <a:xfrm>
            <a:off x="6453252" y="884367"/>
            <a:ext cx="11477496" cy="2881785"/>
          </a:xfrm>
          <a:prstGeom prst="rect">
            <a:avLst/>
          </a:prstGeom>
        </p:spPr>
        <p:txBody>
          <a:bodyPr/>
          <a:lstStyle>
            <a:lvl1pPr algn="ctr">
              <a:defRPr b="0" cap="none">
                <a:solidFill>
                  <a:srgbClr val="FF401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National Insurance</a:t>
            </a:r>
          </a:p>
        </p:txBody>
      </p:sp>
      <p:pic>
        <p:nvPicPr>
          <p:cNvPr id="275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7"/>
      <p:bldP build="whole" bldLvl="1" animBg="1" rev="0" advAuto="0" spid="269" grpId="3"/>
      <p:bldP build="whole" bldLvl="1" animBg="1" rev="0" advAuto="0" spid="268" grpId="2"/>
      <p:bldP build="whole" bldLvl="1" animBg="1" rev="0" advAuto="0" spid="271" grpId="5"/>
      <p:bldP build="whole" bldLvl="1" animBg="1" rev="0" advAuto="0" spid="270" grpId="4"/>
      <p:bldP build="whole" bldLvl="1" animBg="1" rev="0" advAuto="0" spid="272" grpId="6"/>
      <p:bldP build="whole" bldLvl="1" animBg="1" rev="0" advAuto="0" spid="2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satOff val="-10148"/>
            <a:lumOff val="3267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Ed.jpg" descr="Ed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20969" b="10124"/>
          <a:stretch>
            <a:fillRect/>
          </a:stretch>
        </p:blipFill>
        <p:spPr>
          <a:xfrm>
            <a:off x="11839924" y="47536"/>
            <a:ext cx="13054923" cy="13715919"/>
          </a:xfrm>
          <a:prstGeom prst="rect">
            <a:avLst/>
          </a:prstGeom>
        </p:spPr>
      </p:pic>
      <p:sp>
        <p:nvSpPr>
          <p:cNvPr id="280" name="Wizeupfinancialeducation.co.uk"/>
          <p:cNvSpPr txBox="1"/>
          <p:nvPr>
            <p:ph type="title"/>
          </p:nvPr>
        </p:nvSpPr>
        <p:spPr>
          <a:xfrm>
            <a:off x="321253" y="1015034"/>
            <a:ext cx="21869401" cy="1422714"/>
          </a:xfrm>
          <a:prstGeom prst="rect">
            <a:avLst/>
          </a:prstGeom>
        </p:spPr>
        <p:txBody>
          <a:bodyPr/>
          <a:lstStyle>
            <a:lvl1pPr>
              <a:defRPr spc="-345" sz="6900"/>
            </a:lvl1pPr>
          </a:lstStyle>
          <a:p>
            <a:pPr/>
            <a:r>
              <a:t>Wizeupfinancialeducation.co.uk</a:t>
            </a:r>
          </a:p>
        </p:txBody>
      </p:sp>
      <p:sp>
        <p:nvSpPr>
          <p:cNvPr id="281" name="Twitter: @wizeupme"/>
          <p:cNvSpPr txBox="1"/>
          <p:nvPr>
            <p:ph type="body" sz="quarter" idx="1"/>
          </p:nvPr>
        </p:nvSpPr>
        <p:spPr>
          <a:xfrm>
            <a:off x="321253" y="2729618"/>
            <a:ext cx="21869401" cy="1422715"/>
          </a:xfrm>
          <a:prstGeom prst="rect">
            <a:avLst/>
          </a:prstGeom>
        </p:spPr>
        <p:txBody>
          <a:bodyPr/>
          <a:lstStyle/>
          <a:p>
            <a:pPr/>
            <a:r>
              <a:t>Twitter: @wizeupme</a:t>
            </a:r>
          </a:p>
        </p:txBody>
      </p:sp>
      <p:pic>
        <p:nvPicPr>
          <p:cNvPr id="282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484" y="8902584"/>
            <a:ext cx="381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