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eg" ContentType="image/jpeg"/>
  <Override PartName="/ppt/notesSlides/notesSlide2.xml" ContentType="application/vnd.openxmlformats-officedocument.presentationml.notesSlide+xml"/>
  <Override PartName="/ppt/media/image6.jpeg" ContentType="image/jpeg"/>
  <Override PartName="/ppt/media/image7.jpeg" ContentType="image/jpeg"/>
  <Override PartName="/ppt/notesSlides/notesSlide3.xml" ContentType="application/vnd.openxmlformats-officedocument.presentationml.notesSlide+xml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b="0" baseline="0" cap="none" i="0" spc="-26" strike="noStrike" sz="2600" u="none" kumimoji="0" normalizeH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 b="def" i="def"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9" name="Shape 17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With perhaps 200 people going for the same job you need to have a strong interview technique to make the most of any opportunity.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Shape 31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These are some of the questions you might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Never look at watch or ask about money until the topic is raised by the interviewer (possibly third interview)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1" name="Shape 3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If you are given business cards lay them out on the desk in front of you in order - then you can use them to remember names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Make personal notes on the back of the card afterwards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Always write to thank them for the opportunity even if it’s a bad interview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students what they think Bob does for a living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students who they would buy a used car off of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Ask students who they would ask back for a second interview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Things that we look for when making a first impression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interviewer will have a copy of your CV so worth re-reading it before you go in</a:t>
            </a:r>
          </a:p>
          <a:p>
            <a:pPr/>
            <a:r>
              <a:t>Think about your skill set and how its suited to the job</a:t>
            </a:r>
          </a:p>
          <a:p>
            <a:pPr/>
            <a:r>
              <a:t>Always know what type of question you might ask</a:t>
            </a:r>
          </a:p>
          <a:p>
            <a:pPr/>
            <a:r>
              <a:t>You will probably be asked to ‘tell us something about yourself’ - be prepared</a:t>
            </a:r>
          </a:p>
          <a:p>
            <a:pPr/>
            <a:r>
              <a:t>Even if it doesn’t go well think about the things you could improve then go and practise them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5" name="Shape 2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Never be late but don’t get to the office too early either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Get to the area early and find a coffee shop to prepare and get ‘in the zone’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Mints in your pocket or bag may help confidence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Nerves are normal - they are not negative - it’s because this matters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Better prepared = less nerves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Don’t take a gamble on too much Jewellery - chance interviewers might take a wrong first impression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Shape 2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Conservative is best - avoid fashion statements (unless you’re after a job in fashion!)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/>
            <a:r>
              <a:t>Go through points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No need to go over all of the questions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or three of these are bound to crop up</a:t>
            </a:r>
          </a:p>
          <a:p>
            <a:pPr defTabSz="584200">
              <a:lnSpc>
                <a:spcPct val="100000"/>
              </a:lnSpc>
              <a:defRPr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Have answers already prepared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 txBox="1"/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b="1" spc="-408" sz="102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act information"/>
          <p:cNvSpPr txBox="1"/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pc="-88" sz="2940"/>
            </a:lvl1pPr>
          </a:lstStyle>
          <a:p>
            <a:pPr/>
            <a:r>
              <a:t>Fact information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b="1" spc="-448" sz="224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ttribution"/>
          <p:cNvSpPr txBox="1"/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pc="-84" sz="2800"/>
            </a:lvl1pPr>
          </a:lstStyle>
          <a:p>
            <a:pPr/>
            <a:r>
              <a:t>Attribution </a:t>
            </a:r>
          </a:p>
        </p:txBody>
      </p:sp>
      <p:sp>
        <p:nvSpPr>
          <p:cNvPr id="13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32" name="Body Level One…"/>
          <p:cNvSpPr txBox="1"/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b="1" i="1" spc="-532" sz="13300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518839134_3132x2088.jpg"/>
          <p:cNvSpPr/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766363123_1851x1194.jpg"/>
          <p:cNvSpPr/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981594838_2460x1641.jpg"/>
          <p:cNvSpPr/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63013163_3048x2031.jpg"/>
          <p:cNvSpPr/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11952882" y="13038931"/>
            <a:ext cx="460376" cy="498476"/>
          </a:xfrm>
          <a:prstGeom prst="rect">
            <a:avLst/>
          </a:prstGeom>
        </p:spPr>
        <p:txBody>
          <a:bodyPr lIns="71437" tIns="71437" rIns="71437" bIns="71437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1952882" y="13037343"/>
            <a:ext cx="460376" cy="498476"/>
          </a:xfrm>
          <a:prstGeom prst="rect">
            <a:avLst/>
          </a:prstGeom>
        </p:spPr>
        <p:txBody>
          <a:bodyPr lIns="71437" tIns="71437" rIns="71437" bIns="71437" anchor="t"/>
          <a:lstStyle>
            <a:lvl1pPr defTabSz="821531">
              <a:defRPr sz="2400">
                <a:solidFill>
                  <a:srgbClr val="232323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014407370_Retouch_4050x2379.jpg"/>
          <p:cNvSpPr/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Presentation Title"/>
          <p:cNvSpPr txBox="1"/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18839134_3132x2088.jpg"/>
          <p:cNvSpPr/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1" name="Slide Title"/>
          <p:cNvSpPr txBox="1"/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41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</a:t>
            </a:r>
          </a:p>
        </p:txBody>
      </p:sp>
      <p:sp>
        <p:nvSpPr>
          <p:cNvPr id="4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45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6" name="Slide Number"/>
          <p:cNvSpPr txBox="1"/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54" name="Body Level One…"/>
          <p:cNvSpPr txBox="1"/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81594838_2460x1641.jpg"/>
          <p:cNvSpPr/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Body Level One…"/>
          <p:cNvSpPr txBox="1"/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cap="none" spc="0" sz="4000"/>
            </a:lvl1pPr>
            <a:lvl2pPr defTabSz="584200">
              <a:spcBef>
                <a:spcPts val="3300"/>
              </a:spcBef>
              <a:defRPr cap="none" spc="0" sz="4000"/>
            </a:lvl2pPr>
            <a:lvl3pPr defTabSz="584200">
              <a:spcBef>
                <a:spcPts val="3300"/>
              </a:spcBef>
              <a:defRPr cap="none" spc="0" sz="4000"/>
            </a:lvl3pPr>
            <a:lvl4pPr defTabSz="584200">
              <a:spcBef>
                <a:spcPts val="3300"/>
              </a:spcBef>
              <a:defRPr cap="none" spc="0" sz="4000"/>
            </a:lvl4pPr>
            <a:lvl5pPr defTabSz="584200">
              <a:spcBef>
                <a:spcPts val="3300"/>
              </a:spcBef>
              <a:defRPr cap="none" spc="0" sz="40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67" name="Author and Date"/>
          <p:cNvSpPr txBox="1"/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68" name="Slide Title"/>
          <p:cNvSpPr txBox="1"/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69" name="Slide Subtitle"/>
          <p:cNvSpPr txBox="1"/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pc="-101" sz="3395"/>
            </a:lvl1pPr>
          </a:lstStyle>
          <a:p>
            <a:pPr/>
            <a:r>
              <a:t>Slide Subtitle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on Title"/>
          <p:cNvSpPr txBox="1"/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pc="-408" sz="10200"/>
            </a:lvl1pPr>
          </a:lstStyle>
          <a:p>
            <a:pPr/>
            <a:r>
              <a:t>Section Title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86" name="Slide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Slide Subtitle </a:t>
            </a:r>
          </a:p>
        </p:txBody>
      </p:sp>
      <p:sp>
        <p:nvSpPr>
          <p:cNvPr id="8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89" name="Slide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Slide Title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hor and Date"/>
          <p:cNvSpPr txBox="1"/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pc="-59" sz="2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98" name="Agenda Subtitle"/>
          <p:cNvSpPr txBox="1"/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pPr/>
            <a:r>
              <a:t>Agenda Subtitle</a:t>
            </a:r>
          </a:p>
        </p:txBody>
      </p:sp>
      <p:sp>
        <p:nvSpPr>
          <p:cNvPr id="99" name="Body Level One…"/>
          <p:cNvSpPr txBox="1"/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b="1" cap="none" spc="-53" sz="5400" u="sng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pc="-44" sz="2200">
                <a:latin typeface="Graphik Semibold"/>
                <a:ea typeface="Graphik Semibold"/>
                <a:cs typeface="Graphik Semibold"/>
                <a:sym typeface="Graphik Semibold"/>
              </a:defRPr>
            </a:pPr>
          </a:p>
        </p:txBody>
      </p:sp>
      <p:sp>
        <p:nvSpPr>
          <p:cNvPr id="102" name="Agenda Title"/>
          <p:cNvSpPr txBox="1"/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pc="-400" sz="10000"/>
            </a:lvl1pPr>
          </a:lstStyle>
          <a:p>
            <a:pPr/>
            <a:r>
              <a:t>Agenda Title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/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pc="0" sz="180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-665" strike="noStrike" sz="13300" u="none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-104" strike="noStrike" sz="35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5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Interview techniqu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Interview technique</a:t>
            </a:r>
          </a:p>
        </p:txBody>
      </p:sp>
      <p:sp>
        <p:nvSpPr>
          <p:cNvPr id="182" name="The importance of first impression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importance of first impressions</a:t>
            </a:r>
          </a:p>
        </p:txBody>
      </p:sp>
      <p:pic>
        <p:nvPicPr>
          <p:cNvPr id="183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What support and guidance be?"/>
          <p:cNvSpPr/>
          <p:nvPr/>
        </p:nvSpPr>
        <p:spPr>
          <a:xfrm>
            <a:off x="9327453" y="4808520"/>
            <a:ext cx="566714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support and guidance be?</a:t>
            </a:r>
          </a:p>
        </p:txBody>
      </p:sp>
      <p:sp>
        <p:nvSpPr>
          <p:cNvPr id="299" name="What would the reporting line be?"/>
          <p:cNvSpPr/>
          <p:nvPr/>
        </p:nvSpPr>
        <p:spPr>
          <a:xfrm>
            <a:off x="9106409" y="5540755"/>
            <a:ext cx="61675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would the reporting line be?</a:t>
            </a:r>
          </a:p>
        </p:txBody>
      </p:sp>
      <p:sp>
        <p:nvSpPr>
          <p:cNvPr id="300" name="What training would there be?"/>
          <p:cNvSpPr/>
          <p:nvPr/>
        </p:nvSpPr>
        <p:spPr>
          <a:xfrm>
            <a:off x="9394740" y="6272989"/>
            <a:ext cx="55917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training would there be? </a:t>
            </a:r>
          </a:p>
        </p:txBody>
      </p:sp>
      <p:sp>
        <p:nvSpPr>
          <p:cNvPr id="301" name="What would the key tasks and responsibilities be?"/>
          <p:cNvSpPr/>
          <p:nvPr/>
        </p:nvSpPr>
        <p:spPr>
          <a:xfrm>
            <a:off x="7642254" y="4076286"/>
            <a:ext cx="878283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would the key tasks and responsibilities be?</a:t>
            </a:r>
          </a:p>
        </p:txBody>
      </p:sp>
      <p:sp>
        <p:nvSpPr>
          <p:cNvPr id="302" name="What are the future strategies for the department or company?"/>
          <p:cNvSpPr/>
          <p:nvPr/>
        </p:nvSpPr>
        <p:spPr>
          <a:xfrm>
            <a:off x="6516276" y="7005223"/>
            <a:ext cx="113512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are the future strategies for the department or company? </a:t>
            </a:r>
          </a:p>
        </p:txBody>
      </p:sp>
      <p:sp>
        <p:nvSpPr>
          <p:cNvPr id="303" name="Questions you shouldn’t ask"/>
          <p:cNvSpPr/>
          <p:nvPr/>
        </p:nvSpPr>
        <p:spPr>
          <a:xfrm>
            <a:off x="3548062" y="8204182"/>
            <a:ext cx="17287876" cy="192881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Questions you shouldn’t ask</a:t>
            </a:r>
          </a:p>
        </p:txBody>
      </p:sp>
      <p:sp>
        <p:nvSpPr>
          <p:cNvPr id="304" name="How long will the interview be?"/>
          <p:cNvSpPr/>
          <p:nvPr/>
        </p:nvSpPr>
        <p:spPr>
          <a:xfrm>
            <a:off x="9506919" y="10970004"/>
            <a:ext cx="56794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How long will the interview be?</a:t>
            </a:r>
          </a:p>
        </p:txBody>
      </p:sp>
      <p:sp>
        <p:nvSpPr>
          <p:cNvPr id="305" name="What is the salary?"/>
          <p:cNvSpPr/>
          <p:nvPr/>
        </p:nvSpPr>
        <p:spPr>
          <a:xfrm>
            <a:off x="10615072" y="11684379"/>
            <a:ext cx="34635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is the salary?</a:t>
            </a:r>
          </a:p>
        </p:txBody>
      </p:sp>
      <p:sp>
        <p:nvSpPr>
          <p:cNvPr id="306" name="How much holiday is there?"/>
          <p:cNvSpPr/>
          <p:nvPr/>
        </p:nvSpPr>
        <p:spPr>
          <a:xfrm>
            <a:off x="9798180" y="12416614"/>
            <a:ext cx="50930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How much holiday is there? </a:t>
            </a:r>
          </a:p>
        </p:txBody>
      </p:sp>
      <p:sp>
        <p:nvSpPr>
          <p:cNvPr id="307" name="Anything controversial"/>
          <p:cNvSpPr/>
          <p:nvPr/>
        </p:nvSpPr>
        <p:spPr>
          <a:xfrm>
            <a:off x="10154984" y="10219911"/>
            <a:ext cx="40700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Anything controversial</a:t>
            </a:r>
          </a:p>
        </p:txBody>
      </p:sp>
      <p:pic>
        <p:nvPicPr>
          <p:cNvPr id="308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09" name="Questions you might ask"/>
          <p:cNvSpPr/>
          <p:nvPr/>
        </p:nvSpPr>
        <p:spPr>
          <a:xfrm>
            <a:off x="3548062" y="1330705"/>
            <a:ext cx="17287876" cy="19288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Questions you might ask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Class="entr" nodeType="after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Class="entr" nodeType="afterEffect" presetSubtype="2" presetID="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Class="entr" nodeType="afterEffect" presetSubtype="2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Class="entr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Class="entr" nodeType="after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6"/>
      <p:bldP build="whole" bldLvl="1" animBg="1" rev="0" advAuto="0" spid="298" grpId="3"/>
      <p:bldP build="whole" bldLvl="1" animBg="1" rev="0" advAuto="0" spid="309" grpId="1"/>
      <p:bldP build="whole" bldLvl="1" animBg="1" rev="0" advAuto="0" spid="304" grpId="9"/>
      <p:bldP build="whole" bldLvl="1" animBg="1" rev="0" advAuto="0" spid="305" grpId="10"/>
      <p:bldP build="whole" bldLvl="1" animBg="1" rev="0" advAuto="0" spid="306" grpId="11"/>
      <p:bldP build="whole" bldLvl="1" animBg="1" rev="0" advAuto="0" spid="301" grpId="2"/>
      <p:bldP build="whole" bldLvl="1" animBg="1" rev="0" advAuto="0" spid="299" grpId="4"/>
      <p:bldP build="whole" bldLvl="1" animBg="1" rev="0" advAuto="0" spid="303" grpId="7"/>
      <p:bldP build="whole" bldLvl="1" animBg="1" rev="0" advAuto="0" spid="300" grpId="5"/>
      <p:bldP build="whole" bldLvl="1" animBg="1" rev="0" advAuto="0" spid="307" grpId="8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Afterwards..."/>
          <p:cNvSpPr txBox="1"/>
          <p:nvPr>
            <p:ph type="title"/>
          </p:nvPr>
        </p:nvSpPr>
        <p:spPr>
          <a:xfrm>
            <a:off x="1257300" y="5417108"/>
            <a:ext cx="21869400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Afterwards...</a:t>
            </a:r>
          </a:p>
        </p:txBody>
      </p:sp>
      <p:sp>
        <p:nvSpPr>
          <p:cNvPr id="314" name="Finish by saying how much you would like the job"/>
          <p:cNvSpPr/>
          <p:nvPr/>
        </p:nvSpPr>
        <p:spPr>
          <a:xfrm>
            <a:off x="7760758" y="4272855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Finish by saying how much you would like the job</a:t>
            </a:r>
          </a:p>
        </p:txBody>
      </p:sp>
      <p:sp>
        <p:nvSpPr>
          <p:cNvPr id="315" name="Get business cards from all of the interviewers"/>
          <p:cNvSpPr/>
          <p:nvPr/>
        </p:nvSpPr>
        <p:spPr>
          <a:xfrm>
            <a:off x="7763366" y="5246191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Get business cards from all of the interviewers</a:t>
            </a:r>
          </a:p>
        </p:txBody>
      </p:sp>
      <p:sp>
        <p:nvSpPr>
          <p:cNvPr id="316" name="Take notes right away"/>
          <p:cNvSpPr/>
          <p:nvPr/>
        </p:nvSpPr>
        <p:spPr>
          <a:xfrm>
            <a:off x="7763366" y="7460753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Take notes right away</a:t>
            </a:r>
          </a:p>
        </p:txBody>
      </p:sp>
      <p:sp>
        <p:nvSpPr>
          <p:cNvPr id="317" name="Write thank you letters within 24 hours"/>
          <p:cNvSpPr/>
          <p:nvPr/>
        </p:nvSpPr>
        <p:spPr>
          <a:xfrm>
            <a:off x="7763366" y="8425160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Write thank you letters within 24 hours</a:t>
            </a:r>
          </a:p>
        </p:txBody>
      </p:sp>
      <p:sp>
        <p:nvSpPr>
          <p:cNvPr id="318" name="Thank the interviewers by name"/>
          <p:cNvSpPr/>
          <p:nvPr/>
        </p:nvSpPr>
        <p:spPr>
          <a:xfrm>
            <a:off x="7763366" y="6353472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Thank the interviewers by name</a:t>
            </a:r>
          </a:p>
        </p:txBody>
      </p:sp>
      <p:pic>
        <p:nvPicPr>
          <p:cNvPr id="319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6"/>
      <p:bldP build="whole" bldLvl="1" animBg="1" rev="0" advAuto="0" spid="314" grpId="2"/>
      <p:bldP build="whole" bldLvl="1" animBg="1" rev="0" advAuto="0" spid="315" grpId="3"/>
      <p:bldP build="whole" bldLvl="1" animBg="1" rev="0" advAuto="0" spid="316" grpId="5"/>
      <p:bldP build="whole" bldLvl="1" animBg="1" rev="0" advAuto="0" spid="313" grpId="1"/>
      <p:bldP build="whole" bldLvl="1" animBg="1" rev="0" advAuto="0" spid="318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satOff val="-10148"/>
            <a:lumOff val="32676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Ed.jpg" descr="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0969" b="10124"/>
          <a:stretch>
            <a:fillRect/>
          </a:stretch>
        </p:blipFill>
        <p:spPr>
          <a:xfrm>
            <a:off x="11839924" y="47536"/>
            <a:ext cx="13054923" cy="13715919"/>
          </a:xfrm>
          <a:prstGeom prst="rect">
            <a:avLst/>
          </a:prstGeom>
        </p:spPr>
      </p:pic>
      <p:sp>
        <p:nvSpPr>
          <p:cNvPr id="324" name="Wizeupfinancialeducation.co.uk"/>
          <p:cNvSpPr txBox="1"/>
          <p:nvPr>
            <p:ph type="title"/>
          </p:nvPr>
        </p:nvSpPr>
        <p:spPr>
          <a:xfrm>
            <a:off x="321253" y="1015034"/>
            <a:ext cx="21869401" cy="1422714"/>
          </a:xfrm>
          <a:prstGeom prst="rect">
            <a:avLst/>
          </a:prstGeom>
        </p:spPr>
        <p:txBody>
          <a:bodyPr/>
          <a:lstStyle>
            <a:lvl1pPr>
              <a:defRPr spc="-345" sz="6900"/>
            </a:lvl1pPr>
          </a:lstStyle>
          <a:p>
            <a:pPr/>
            <a:r>
              <a:t>Wizeupfinancialeducation.co.uk</a:t>
            </a:r>
          </a:p>
        </p:txBody>
      </p:sp>
      <p:sp>
        <p:nvSpPr>
          <p:cNvPr id="325" name="Twitter: @wizeupme"/>
          <p:cNvSpPr txBox="1"/>
          <p:nvPr>
            <p:ph type="body" sz="quarter" idx="1"/>
          </p:nvPr>
        </p:nvSpPr>
        <p:spPr>
          <a:xfrm>
            <a:off x="321253" y="2729618"/>
            <a:ext cx="21869401" cy="1422715"/>
          </a:xfrm>
          <a:prstGeom prst="rect">
            <a:avLst/>
          </a:prstGeom>
        </p:spPr>
        <p:txBody>
          <a:bodyPr/>
          <a:lstStyle/>
          <a:p>
            <a:pPr/>
            <a:r>
              <a:t>Twitter: @wizeupme</a:t>
            </a:r>
          </a:p>
        </p:txBody>
      </p:sp>
      <p:pic>
        <p:nvPicPr>
          <p:cNvPr id="326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484" y="8902584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alesmanSleazy_MI32-resize-380x300.png" descr="SalesmanSleazy_MI32-resize-380x3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66046" y="4589859"/>
            <a:ext cx="6786564" cy="4518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t-takes-a-lot-of-skill-to-become-a-good-salesperson.png" descr="It-takes-a-lot-of-skill-to-become-a-good-salesperso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24296" y="3143250"/>
            <a:ext cx="5161361" cy="7411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bad-interview.png" descr="bad-interview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8921" y="4589859"/>
            <a:ext cx="6482954" cy="453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49414rf1vk9g6ru.png" descr="49414rf1vk9g6ru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38609" y="3286125"/>
            <a:ext cx="4750595" cy="714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Bob1.jpg" descr="Bob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3023" y="4116585"/>
            <a:ext cx="3732610" cy="5482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Bob2.jpg" descr="Bob2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174390" y="4134445"/>
            <a:ext cx="3661173" cy="544711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his is Bob…"/>
          <p:cNvSpPr txBox="1"/>
          <p:nvPr/>
        </p:nvSpPr>
        <p:spPr>
          <a:xfrm>
            <a:off x="11444798" y="5897562"/>
            <a:ext cx="6420273" cy="1920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Helvetica"/>
                <a:ea typeface="Helvetica"/>
                <a:cs typeface="Helvetica"/>
                <a:sym typeface="Helvetica"/>
              </a:defRPr>
            </a:pPr>
            <a:r>
              <a:t>This is Bob</a:t>
            </a:r>
          </a:p>
          <a:p>
            <a: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Helvetica"/>
                <a:ea typeface="Helvetica"/>
                <a:cs typeface="Helvetica"/>
                <a:sym typeface="Helvetica"/>
              </a:defRPr>
            </a:pPr>
            <a:r>
              <a:t>Bob is 42 years old</a:t>
            </a:r>
          </a:p>
        </p:txBody>
      </p:sp>
      <p:pic>
        <p:nvPicPr>
          <p:cNvPr id="194" name="WFE Logo.jpg" descr="WFE Logo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xit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Class="entr" nodeType="afterEffect" presetSubtype="2" presetID="2" grpId="5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Class="entr" nodeType="afterEffect" presetSubtype="2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Class="exit" nodeType="after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Class="entr" nodeType="afterEffect" presetSubtype="4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Class="entr" nodeType="after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xit" nodeType="clickEffect" presetSubtype="4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Class="exit" nodeType="after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  <p:bldP build="whole" bldLvl="1" animBg="1" rev="0" advAuto="0" spid="190" grpId="12"/>
      <p:bldP build="whole" bldLvl="1" animBg="1" rev="0" advAuto="0" spid="191" grpId="4"/>
      <p:bldP build="whole" bldLvl="1" animBg="1" rev="0" advAuto="0" spid="188" grpId="8"/>
      <p:bldP build="whole" bldLvl="1" animBg="1" rev="0" advAuto="0" spid="189" grpId="11"/>
      <p:bldP build="whole" bldLvl="1" animBg="1" rev="0" advAuto="0" spid="188" grpId="10"/>
      <p:bldP build="whole" bldLvl="1" animBg="1" rev="0" advAuto="0" spid="189" grpId="13"/>
      <p:bldP build="whole" bldLvl="1" animBg="1" rev="0" advAuto="0" spid="193" grpId="2"/>
      <p:bldP build="whole" bldLvl="1" animBg="1" rev="0" advAuto="0" spid="193" grpId="3"/>
      <p:bldP build="whole" bldLvl="1" animBg="1" rev="0" advAuto="0" spid="190" grpId="14"/>
      <p:bldP build="whole" bldLvl="1" animBg="1" rev="0" advAuto="0" spid="187" grpId="7"/>
      <p:bldP build="whole" bldLvl="1" animBg="1" rev="0" advAuto="0" spid="187" grpId="9"/>
      <p:bldP build="whole" bldLvl="1" animBg="1" rev="0" advAuto="0" spid="192" grpId="5"/>
      <p:bldP build="whole" bldLvl="1" animBg="1" rev="0" advAuto="0" spid="192" grpId="6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9" name="First impressions formed in first 7 seconds…"/>
          <p:cNvSpPr txBox="1"/>
          <p:nvPr/>
        </p:nvSpPr>
        <p:spPr>
          <a:xfrm>
            <a:off x="4539062" y="3660898"/>
            <a:ext cx="15305877" cy="8450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First impressions formed in first 7 seconds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55% based on appearance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Weak handshake not good -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shyness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Don’t lay your hands on the table -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controlling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Maintain eye contact - </a:t>
            </a:r>
            <a:r>
              <a:rPr>
                <a:solidFill>
                  <a:schemeClr val="accent3">
                    <a:satOff val="-11207"/>
                    <a:lumOff val="-11741"/>
                  </a:schemeClr>
                </a:solidFill>
              </a:rPr>
              <a:t>confident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Don’t stare -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aggressive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Don’t tap or fidget -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nervous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Don’t leave your phone on the table -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lack of engagement</a:t>
            </a:r>
          </a:p>
          <a:p>
            <a:pPr marL="421004" indent="-421004" algn="l">
              <a:lnSpc>
                <a:spcPct val="120000"/>
              </a:lnSpc>
              <a:buClr>
                <a:srgbClr val="000000"/>
              </a:buClr>
              <a:buSzPct val="200000"/>
              <a:buChar char="•"/>
              <a:defRPr spc="-51" sz="5100">
                <a:latin typeface="Gill Sans"/>
                <a:ea typeface="Gill Sans"/>
                <a:cs typeface="Gill Sans"/>
                <a:sym typeface="Gill Sans"/>
              </a:defRPr>
            </a:pPr>
            <a:r>
              <a:t>Don’t run late - </a:t>
            </a:r>
            <a:r>
              <a:rPr>
                <a:solidFill>
                  <a:schemeClr val="accent5">
                    <a:hueOff val="129701"/>
                    <a:lumOff val="-22825"/>
                  </a:schemeClr>
                </a:solidFill>
              </a:rPr>
              <a:t>unreliable and disorganised</a:t>
            </a:r>
          </a:p>
        </p:txBody>
      </p:sp>
      <p:sp>
        <p:nvSpPr>
          <p:cNvPr id="200" name="First impressions"/>
          <p:cNvSpPr txBox="1"/>
          <p:nvPr>
            <p:ph type="title"/>
          </p:nvPr>
        </p:nvSpPr>
        <p:spPr>
          <a:xfrm>
            <a:off x="7228798" y="156288"/>
            <a:ext cx="9926404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First impressions</a:t>
            </a:r>
          </a:p>
        </p:txBody>
      </p:sp>
      <p:pic>
        <p:nvPicPr>
          <p:cNvPr id="201" name="download-4.jpg" descr="download-4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30115" y="1461759"/>
            <a:ext cx="5752791" cy="403554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2" name="download-5.jpg" descr="download-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10865" y="1595347"/>
            <a:ext cx="5791289" cy="385383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3" name="download-6.jpg" descr="download-6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400243" y="1549265"/>
            <a:ext cx="5752790" cy="419975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4" name="download-3.jpg" descr="download-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137885" y="1631374"/>
            <a:ext cx="6277506" cy="4035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download.jpg" descr="download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306937" y="1597965"/>
            <a:ext cx="5999147" cy="410235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6" name="download-7.jpg" descr="download-7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7991889" y="1432937"/>
            <a:ext cx="4569498" cy="443241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7" name="download-8.jpg" descr="download-8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330371" y="1668658"/>
            <a:ext cx="5952277" cy="396097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08" name="download-10.jpg" descr="download-10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399426" y="1734489"/>
            <a:ext cx="5754424" cy="38293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3" dur="1000" fill="hold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1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6" dur="1000" fill="hold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1" dur="1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xit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49" dur="1000" fill="hold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2" dur="1000" fill="hold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1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75" dur="1000" fill="hold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0" dur="1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xit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88" dur="1000" fill="hold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3" dur="1000"/>
                                        <p:tgtEl>
                                          <p:spTgt spid="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9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xit" nodeType="clickEffect" presetID="10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1" dur="1000" fill="hold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6" dur="1000"/>
                                        <p:tgtEl>
                                          <p:spTgt spid="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9" grpId="1"/>
      <p:bldP build="whole" bldLvl="1" animBg="1" rev="0" advAuto="0" spid="206" grpId="12"/>
      <p:bldP build="whole" bldLvl="1" animBg="1" rev="0" advAuto="0" spid="204" grpId="9"/>
      <p:bldP build="whole" bldLvl="1" animBg="1" rev="0" advAuto="0" spid="205" grpId="10"/>
      <p:bldP build="whole" bldLvl="1" animBg="1" rev="0" advAuto="0" spid="205" grpId="11"/>
      <p:bldP build="whole" bldLvl="1" animBg="1" rev="0" advAuto="0" spid="202" grpId="4"/>
      <p:bldP build="whole" bldLvl="1" animBg="1" rev="0" advAuto="0" spid="202" grpId="5"/>
      <p:bldP build="whole" bldLvl="1" animBg="1" rev="0" advAuto="0" spid="204" grpId="8"/>
      <p:bldP build="whole" bldLvl="1" animBg="1" rev="0" advAuto="0" spid="206" grpId="13"/>
      <p:bldP build="whole" bldLvl="1" animBg="1" rev="0" advAuto="0" spid="201" grpId="2"/>
      <p:bldP build="whole" bldLvl="1" animBg="1" rev="0" advAuto="0" spid="201" grpId="3"/>
      <p:bldP build="whole" bldLvl="1" animBg="1" rev="0" advAuto="0" spid="207" grpId="14"/>
      <p:bldP build="whole" bldLvl="1" animBg="1" rev="0" advAuto="0" spid="207" grpId="15"/>
      <p:bldP build="whole" bldLvl="1" animBg="1" rev="0" advAuto="0" spid="208" grpId="16"/>
      <p:bldP build="whole" bldLvl="1" animBg="1" rev="0" advAuto="0" spid="203" grpId="6"/>
      <p:bldP build="whole" bldLvl="1" animBg="1" rev="0" advAuto="0" spid="203" grpId="7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-read your C.V. and covering letter"/>
          <p:cNvSpPr/>
          <p:nvPr/>
        </p:nvSpPr>
        <p:spPr>
          <a:xfrm>
            <a:off x="4065984" y="3741283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Re-read your C.V. and covering letter</a:t>
            </a:r>
          </a:p>
        </p:txBody>
      </p:sp>
      <p:sp>
        <p:nvSpPr>
          <p:cNvPr id="213" name="Think about your skills and how they fit"/>
          <p:cNvSpPr/>
          <p:nvPr/>
        </p:nvSpPr>
        <p:spPr>
          <a:xfrm>
            <a:off x="4065984" y="4929187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Think about your skills and how they fit</a:t>
            </a:r>
          </a:p>
        </p:txBody>
      </p:sp>
      <p:sp>
        <p:nvSpPr>
          <p:cNvPr id="214" name="Research the company"/>
          <p:cNvSpPr/>
          <p:nvPr/>
        </p:nvSpPr>
        <p:spPr>
          <a:xfrm>
            <a:off x="4065984" y="5875734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Research the company</a:t>
            </a:r>
          </a:p>
        </p:txBody>
      </p:sp>
      <p:sp>
        <p:nvSpPr>
          <p:cNvPr id="215" name="Structure, market position, management style, size, income streams, core business, major competitors"/>
          <p:cNvSpPr/>
          <p:nvPr/>
        </p:nvSpPr>
        <p:spPr>
          <a:xfrm>
            <a:off x="4065984" y="6831210"/>
            <a:ext cx="16234173" cy="185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Structure, market position, management style, size, income streams, core business, major competitors</a:t>
            </a:r>
          </a:p>
        </p:txBody>
      </p:sp>
      <p:sp>
        <p:nvSpPr>
          <p:cNvPr id="216" name="Prepare a few general questions"/>
          <p:cNvSpPr/>
          <p:nvPr/>
        </p:nvSpPr>
        <p:spPr>
          <a:xfrm>
            <a:off x="4065984" y="8643937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Prepare a few general questions</a:t>
            </a:r>
          </a:p>
        </p:txBody>
      </p:sp>
      <p:sp>
        <p:nvSpPr>
          <p:cNvPr id="217" name="Prepare a strong 1 min pitch"/>
          <p:cNvSpPr/>
          <p:nvPr/>
        </p:nvSpPr>
        <p:spPr>
          <a:xfrm>
            <a:off x="4065984" y="9590484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Prepare a strong 1 min pitch</a:t>
            </a:r>
          </a:p>
        </p:txBody>
      </p:sp>
      <p:sp>
        <p:nvSpPr>
          <p:cNvPr id="218" name="Think about how you could improve"/>
          <p:cNvSpPr/>
          <p:nvPr/>
        </p:nvSpPr>
        <p:spPr>
          <a:xfrm>
            <a:off x="4065984" y="10554890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Think about how you could improve</a:t>
            </a:r>
          </a:p>
        </p:txBody>
      </p:sp>
      <p:sp>
        <p:nvSpPr>
          <p:cNvPr id="219" name="Practice with dummy interviews"/>
          <p:cNvSpPr/>
          <p:nvPr/>
        </p:nvSpPr>
        <p:spPr>
          <a:xfrm>
            <a:off x="4065984" y="11519296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Practice with dummy interviews</a:t>
            </a:r>
          </a:p>
        </p:txBody>
      </p:sp>
      <p:pic>
        <p:nvPicPr>
          <p:cNvPr id="220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1" name="Before you go…."/>
          <p:cNvSpPr txBox="1"/>
          <p:nvPr>
            <p:ph type="title"/>
          </p:nvPr>
        </p:nvSpPr>
        <p:spPr>
          <a:xfrm>
            <a:off x="7922176" y="297184"/>
            <a:ext cx="8521787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you go….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3"/>
      <p:bldP build="whole" bldLvl="1" animBg="1" rev="0" advAuto="0" spid="213" grpId="2"/>
      <p:bldP build="whole" bldLvl="1" animBg="1" rev="0" advAuto="0" spid="218" grpId="7"/>
      <p:bldP build="whole" bldLvl="1" animBg="1" rev="0" advAuto="0" spid="217" grpId="6"/>
      <p:bldP build="whole" bldLvl="1" animBg="1" rev="0" advAuto="0" spid="219" grpId="8"/>
      <p:bldP build="whole" bldLvl="1" animBg="1" rev="0" advAuto="0" spid="216" grpId="5"/>
      <p:bldP build="whole" bldLvl="1" animBg="1" rev="0" advAuto="0" spid="215" grpId="4"/>
      <p:bldP build="whole" bldLvl="1" animBg="1" rev="0" advAuto="0" spid="2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st the route"/>
          <p:cNvSpPr/>
          <p:nvPr/>
        </p:nvSpPr>
        <p:spPr>
          <a:xfrm>
            <a:off x="4063376" y="3437929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Test the route</a:t>
            </a:r>
          </a:p>
        </p:txBody>
      </p:sp>
      <p:sp>
        <p:nvSpPr>
          <p:cNvPr id="226" name="Check for disruptions"/>
          <p:cNvSpPr/>
          <p:nvPr/>
        </p:nvSpPr>
        <p:spPr>
          <a:xfrm>
            <a:off x="4065984" y="4786312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Check for disruptions</a:t>
            </a:r>
          </a:p>
        </p:txBody>
      </p:sp>
      <p:sp>
        <p:nvSpPr>
          <p:cNvPr id="227" name="Dress smartly &amp; appropriately"/>
          <p:cNvSpPr/>
          <p:nvPr/>
        </p:nvSpPr>
        <p:spPr>
          <a:xfrm>
            <a:off x="4065984" y="6215062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Dress smartly &amp; appropriately</a:t>
            </a:r>
          </a:p>
        </p:txBody>
      </p:sp>
      <p:sp>
        <p:nvSpPr>
          <p:cNvPr id="228" name="Arrive 10 minutes early - no more"/>
          <p:cNvSpPr/>
          <p:nvPr/>
        </p:nvSpPr>
        <p:spPr>
          <a:xfrm>
            <a:off x="4065984" y="9072562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Arrive 10 minutes early - no more</a:t>
            </a:r>
          </a:p>
        </p:txBody>
      </p:sp>
      <p:sp>
        <p:nvSpPr>
          <p:cNvPr id="229" name="Turn off your mobile before you go in"/>
          <p:cNvSpPr/>
          <p:nvPr/>
        </p:nvSpPr>
        <p:spPr>
          <a:xfrm>
            <a:off x="4065984" y="10501312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Turn off your mobile before you go in</a:t>
            </a:r>
          </a:p>
        </p:txBody>
      </p:sp>
      <p:sp>
        <p:nvSpPr>
          <p:cNvPr id="230" name="Don’t worry if you feel a bit nervous"/>
          <p:cNvSpPr/>
          <p:nvPr/>
        </p:nvSpPr>
        <p:spPr>
          <a:xfrm>
            <a:off x="4065984" y="11930062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Don’t worry if you feel a bit nervous</a:t>
            </a:r>
          </a:p>
        </p:txBody>
      </p:sp>
      <p:sp>
        <p:nvSpPr>
          <p:cNvPr id="231" name="Brush your teeth"/>
          <p:cNvSpPr/>
          <p:nvPr/>
        </p:nvSpPr>
        <p:spPr>
          <a:xfrm>
            <a:off x="4065984" y="7643812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Brush your teeth</a:t>
            </a:r>
          </a:p>
        </p:txBody>
      </p:sp>
      <p:pic>
        <p:nvPicPr>
          <p:cNvPr id="232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3" name="Before you go…."/>
          <p:cNvSpPr txBox="1"/>
          <p:nvPr>
            <p:ph type="title"/>
          </p:nvPr>
        </p:nvSpPr>
        <p:spPr>
          <a:xfrm>
            <a:off x="7922176" y="297184"/>
            <a:ext cx="8521787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 you go….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23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32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3"/>
      <p:bldP build="whole" bldLvl="1" animBg="1" rev="0" advAuto="0" spid="229" grpId="6"/>
      <p:bldP build="whole" bldLvl="1" animBg="1" rev="0" advAuto="0" spid="225" grpId="1"/>
      <p:bldP build="whole" bldLvl="1" animBg="1" rev="0" advAuto="0" spid="228" grpId="5"/>
      <p:bldP build="whole" bldLvl="1" animBg="1" rev="0" advAuto="0" spid="230" grpId="7"/>
      <p:bldP build="whole" bldLvl="1" animBg="1" rev="0" advAuto="0" spid="231" grpId="4"/>
      <p:bldP build="whole" bldLvl="1" animBg="1" rev="0" advAuto="0" spid="22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Men"/>
          <p:cNvSpPr/>
          <p:nvPr/>
        </p:nvSpPr>
        <p:spPr>
          <a:xfrm>
            <a:off x="10548937" y="3750270"/>
            <a:ext cx="3268267" cy="1054101"/>
          </a:xfrm>
          <a:prstGeom prst="rect">
            <a:avLst/>
          </a:prstGeom>
          <a:solidFill>
            <a:srgbClr val="94E3FE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Men</a:t>
            </a:r>
          </a:p>
        </p:txBody>
      </p:sp>
      <p:sp>
        <p:nvSpPr>
          <p:cNvPr id="238" name="2 piece suit - in blue, black or dark grey"/>
          <p:cNvSpPr/>
          <p:nvPr/>
        </p:nvSpPr>
        <p:spPr>
          <a:xfrm>
            <a:off x="2414550" y="4945459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2 piece suit - in blue, black or dark grey</a:t>
            </a:r>
          </a:p>
        </p:txBody>
      </p:sp>
      <p:sp>
        <p:nvSpPr>
          <p:cNvPr id="239" name="Plain, long sleeved shirt"/>
          <p:cNvSpPr/>
          <p:nvPr/>
        </p:nvSpPr>
        <p:spPr>
          <a:xfrm>
            <a:off x="9923859" y="5856287"/>
            <a:ext cx="712589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Plain, long sleeved shirt</a:t>
            </a:r>
          </a:p>
        </p:txBody>
      </p:sp>
      <p:sp>
        <p:nvSpPr>
          <p:cNvPr id="240" name="Avoid bright or character tie"/>
          <p:cNvSpPr/>
          <p:nvPr/>
        </p:nvSpPr>
        <p:spPr>
          <a:xfrm>
            <a:off x="7870031" y="6677818"/>
            <a:ext cx="984051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Avoid bright or character tie</a:t>
            </a:r>
          </a:p>
        </p:txBody>
      </p:sp>
      <p:sp>
        <p:nvSpPr>
          <p:cNvPr id="241" name="Dark socks"/>
          <p:cNvSpPr/>
          <p:nvPr/>
        </p:nvSpPr>
        <p:spPr>
          <a:xfrm>
            <a:off x="7262812" y="7624365"/>
            <a:ext cx="984051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Dark socks</a:t>
            </a:r>
          </a:p>
        </p:txBody>
      </p:sp>
      <p:sp>
        <p:nvSpPr>
          <p:cNvPr id="242" name="Black leather shoes"/>
          <p:cNvSpPr/>
          <p:nvPr/>
        </p:nvSpPr>
        <p:spPr>
          <a:xfrm>
            <a:off x="-434579" y="8570912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Black leather shoes</a:t>
            </a:r>
          </a:p>
        </p:txBody>
      </p:sp>
      <p:sp>
        <p:nvSpPr>
          <p:cNvPr id="243" name="Black belt"/>
          <p:cNvSpPr/>
          <p:nvPr/>
        </p:nvSpPr>
        <p:spPr>
          <a:xfrm>
            <a:off x="10066734" y="9535318"/>
            <a:ext cx="712589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Black belt</a:t>
            </a:r>
          </a:p>
        </p:txBody>
      </p:sp>
      <p:sp>
        <p:nvSpPr>
          <p:cNvPr id="244" name="Traditional watch"/>
          <p:cNvSpPr/>
          <p:nvPr/>
        </p:nvSpPr>
        <p:spPr>
          <a:xfrm>
            <a:off x="7441406" y="10446146"/>
            <a:ext cx="984051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Traditional watch</a:t>
            </a:r>
          </a:p>
        </p:txBody>
      </p:sp>
      <p:sp>
        <p:nvSpPr>
          <p:cNvPr id="245" name="Minimal jewellery - certainly no earrings"/>
          <p:cNvSpPr/>
          <p:nvPr/>
        </p:nvSpPr>
        <p:spPr>
          <a:xfrm>
            <a:off x="3048000" y="11356975"/>
            <a:ext cx="17162860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0061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Minimal jewellery - certainly no earrings</a:t>
            </a:r>
          </a:p>
        </p:txBody>
      </p:sp>
      <p:pic>
        <p:nvPicPr>
          <p:cNvPr id="246" name="men.tiff" descr="men.tif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42618" y="7931150"/>
            <a:ext cx="5586811" cy="3086497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</p:pic>
      <p:pic>
        <p:nvPicPr>
          <p:cNvPr id="247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8" name="Dress"/>
          <p:cNvSpPr txBox="1"/>
          <p:nvPr>
            <p:ph type="title"/>
          </p:nvPr>
        </p:nvSpPr>
        <p:spPr>
          <a:xfrm>
            <a:off x="9759247" y="156288"/>
            <a:ext cx="3740365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10" presetID="1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10" presetID="1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9"/>
      <p:bldP build="whole" bldLvl="1" animBg="1" rev="0" advAuto="0" spid="241" grpId="5"/>
      <p:bldP build="whole" bldLvl="1" animBg="1" rev="0" advAuto="0" spid="244" grpId="8"/>
      <p:bldP build="whole" bldLvl="1" animBg="1" rev="0" advAuto="0" spid="238" grpId="2"/>
      <p:bldP build="whole" bldLvl="1" animBg="1" rev="0" advAuto="0" spid="243" grpId="7"/>
      <p:bldP build="whole" bldLvl="1" animBg="1" rev="0" advAuto="0" spid="237" grpId="1"/>
      <p:bldP build="whole" bldLvl="1" animBg="1" rev="0" advAuto="0" spid="242" grpId="6"/>
      <p:bldP build="whole" bldLvl="1" animBg="1" rev="0" advAuto="0" spid="240" grpId="4"/>
      <p:bldP build="whole" bldLvl="1" animBg="1" rev="0" advAuto="0" spid="239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Men"/>
          <p:cNvSpPr/>
          <p:nvPr/>
        </p:nvSpPr>
        <p:spPr>
          <a:xfrm>
            <a:off x="10548937" y="3768328"/>
            <a:ext cx="3268267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Men</a:t>
            </a:r>
          </a:p>
        </p:txBody>
      </p:sp>
      <p:sp>
        <p:nvSpPr>
          <p:cNvPr id="253" name="Trousers are fine"/>
          <p:cNvSpPr/>
          <p:nvPr/>
        </p:nvSpPr>
        <p:spPr>
          <a:xfrm>
            <a:off x="2057362" y="6088459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E63B7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Trousers are fine</a:t>
            </a:r>
          </a:p>
        </p:txBody>
      </p:sp>
      <p:sp>
        <p:nvSpPr>
          <p:cNvPr id="254" name="Women"/>
          <p:cNvSpPr/>
          <p:nvPr/>
        </p:nvSpPr>
        <p:spPr>
          <a:xfrm>
            <a:off x="10548937" y="4714676"/>
            <a:ext cx="3268267" cy="1054101"/>
          </a:xfrm>
          <a:prstGeom prst="rect">
            <a:avLst/>
          </a:prstGeom>
          <a:solidFill>
            <a:srgbClr val="F4A4C0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Women</a:t>
            </a:r>
          </a:p>
        </p:txBody>
      </p:sp>
      <p:sp>
        <p:nvSpPr>
          <p:cNvPr id="255" name="Knee length skirt - no slits"/>
          <p:cNvSpPr/>
          <p:nvPr/>
        </p:nvSpPr>
        <p:spPr>
          <a:xfrm>
            <a:off x="2057362" y="7125543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E63B7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Knee length skirt - no slits</a:t>
            </a:r>
          </a:p>
        </p:txBody>
      </p:sp>
      <p:sp>
        <p:nvSpPr>
          <p:cNvPr id="256" name="Minimal jewellery"/>
          <p:cNvSpPr/>
          <p:nvPr/>
        </p:nvSpPr>
        <p:spPr>
          <a:xfrm>
            <a:off x="2057362" y="8162627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E63B7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Minimal jewellery</a:t>
            </a:r>
          </a:p>
        </p:txBody>
      </p:sp>
      <p:sp>
        <p:nvSpPr>
          <p:cNvPr id="257" name="Business-like footwear. No extremes"/>
          <p:cNvSpPr/>
          <p:nvPr/>
        </p:nvSpPr>
        <p:spPr>
          <a:xfrm>
            <a:off x="2057362" y="9226748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E63B7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Business-like footwear. No extremes</a:t>
            </a:r>
          </a:p>
        </p:txBody>
      </p:sp>
      <p:sp>
        <p:nvSpPr>
          <p:cNvPr id="258" name="Plain tights"/>
          <p:cNvSpPr/>
          <p:nvPr/>
        </p:nvSpPr>
        <p:spPr>
          <a:xfrm>
            <a:off x="2057362" y="10340478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E63B7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Plain tights</a:t>
            </a:r>
          </a:p>
        </p:txBody>
      </p:sp>
      <p:sp>
        <p:nvSpPr>
          <p:cNvPr id="259" name="Small handbag"/>
          <p:cNvSpPr/>
          <p:nvPr/>
        </p:nvSpPr>
        <p:spPr>
          <a:xfrm>
            <a:off x="2057362" y="11454209"/>
            <a:ext cx="17609345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tabLst/>
              <a:defRPr spc="0" sz="5800">
                <a:solidFill>
                  <a:srgbClr val="E63B7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Small handbag</a:t>
            </a:r>
          </a:p>
        </p:txBody>
      </p:sp>
      <p:pic>
        <p:nvPicPr>
          <p:cNvPr id="260" name="business-women1.tiff" descr="business-women1.tif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31915" y="5680868"/>
            <a:ext cx="4747420" cy="3640139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</p:pic>
      <p:pic>
        <p:nvPicPr>
          <p:cNvPr id="261" name="WFE Logo.jpg" descr="WFE 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2" name="Dress"/>
          <p:cNvSpPr txBox="1"/>
          <p:nvPr>
            <p:ph type="title"/>
          </p:nvPr>
        </p:nvSpPr>
        <p:spPr>
          <a:xfrm>
            <a:off x="9759247" y="156288"/>
            <a:ext cx="3740365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Dress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0" presetID="1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0" presetID="1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0" presetID="1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  <p:bldP build="whole" bldLvl="1" animBg="1" rev="0" advAuto="0" spid="256" grpId="4"/>
      <p:bldP build="whole" bldLvl="1" animBg="1" rev="0" advAuto="0" spid="254" grpId="1"/>
      <p:bldP build="whole" bldLvl="1" animBg="1" rev="0" advAuto="0" spid="259" grpId="7"/>
      <p:bldP build="whole" bldLvl="1" animBg="1" rev="0" advAuto="0" spid="257" grpId="5"/>
      <p:bldP build="whole" bldLvl="1" animBg="1" rev="0" advAuto="0" spid="255" grpId="3"/>
      <p:bldP build="whole" bldLvl="1" animBg="1" rev="0" advAuto="0" spid="258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ry to be proactive and ask your own questions"/>
          <p:cNvSpPr/>
          <p:nvPr/>
        </p:nvSpPr>
        <p:spPr>
          <a:xfrm>
            <a:off x="4063376" y="2902148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Try to be proactive and ask your own questions</a:t>
            </a:r>
          </a:p>
        </p:txBody>
      </p:sp>
      <p:sp>
        <p:nvSpPr>
          <p:cNvPr id="267" name="Give the interviewer your full attention"/>
          <p:cNvSpPr/>
          <p:nvPr/>
        </p:nvSpPr>
        <p:spPr>
          <a:xfrm>
            <a:off x="4065984" y="3964781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Give the interviewer your full attention</a:t>
            </a:r>
          </a:p>
        </p:txBody>
      </p:sp>
      <p:sp>
        <p:nvSpPr>
          <p:cNvPr id="268" name="Make sure you understand what has been said"/>
          <p:cNvSpPr/>
          <p:nvPr/>
        </p:nvSpPr>
        <p:spPr>
          <a:xfrm>
            <a:off x="4065984" y="5018484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you understand what has been said</a:t>
            </a:r>
          </a:p>
        </p:txBody>
      </p:sp>
      <p:sp>
        <p:nvSpPr>
          <p:cNvPr id="269" name="Maintain eye contact"/>
          <p:cNvSpPr/>
          <p:nvPr/>
        </p:nvSpPr>
        <p:spPr>
          <a:xfrm>
            <a:off x="4065984" y="6072187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Maintain eye contact</a:t>
            </a:r>
          </a:p>
        </p:txBody>
      </p:sp>
      <p:sp>
        <p:nvSpPr>
          <p:cNvPr id="270" name="Smile, relax, don’t fidget &amp; don’t slouch"/>
          <p:cNvSpPr/>
          <p:nvPr/>
        </p:nvSpPr>
        <p:spPr>
          <a:xfrm>
            <a:off x="4065984" y="7125890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Smile, relax, don’t fidget &amp; don’t slouch</a:t>
            </a:r>
          </a:p>
        </p:txBody>
      </p:sp>
      <p:sp>
        <p:nvSpPr>
          <p:cNvPr id="271" name="Stay alert &amp; confident"/>
          <p:cNvSpPr/>
          <p:nvPr/>
        </p:nvSpPr>
        <p:spPr>
          <a:xfrm>
            <a:off x="4065984" y="8179593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Stay alert &amp; confident</a:t>
            </a:r>
          </a:p>
        </p:txBody>
      </p:sp>
      <p:sp>
        <p:nvSpPr>
          <p:cNvPr id="272" name="Don’t speak in a monotone"/>
          <p:cNvSpPr/>
          <p:nvPr/>
        </p:nvSpPr>
        <p:spPr>
          <a:xfrm>
            <a:off x="4065984" y="9233296"/>
            <a:ext cx="16234173" cy="1017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Don’t speak in a monotone</a:t>
            </a:r>
          </a:p>
        </p:txBody>
      </p:sp>
      <p:sp>
        <p:nvSpPr>
          <p:cNvPr id="273" name="Be clear and precise"/>
          <p:cNvSpPr/>
          <p:nvPr/>
        </p:nvSpPr>
        <p:spPr>
          <a:xfrm>
            <a:off x="4065984" y="10287000"/>
            <a:ext cx="16234173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58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 clear and precise</a:t>
            </a:r>
          </a:p>
        </p:txBody>
      </p:sp>
      <p:pic>
        <p:nvPicPr>
          <p:cNvPr id="274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5" name="In the interview"/>
          <p:cNvSpPr txBox="1"/>
          <p:nvPr>
            <p:ph type="title"/>
          </p:nvPr>
        </p:nvSpPr>
        <p:spPr>
          <a:xfrm>
            <a:off x="7404156" y="156288"/>
            <a:ext cx="9552614" cy="2881785"/>
          </a:xfrm>
          <a:prstGeom prst="rect">
            <a:avLst/>
          </a:prstGeom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 b="0" cap="none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 the interview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1"/>
      <p:bldP build="whole" bldLvl="1" animBg="1" rev="0" advAuto="0" spid="270" grpId="5"/>
      <p:bldP build="whole" bldLvl="1" animBg="1" rev="0" advAuto="0" spid="272" grpId="7"/>
      <p:bldP build="whole" bldLvl="1" animBg="1" rev="0" advAuto="0" spid="267" grpId="2"/>
      <p:bldP build="whole" bldLvl="1" animBg="1" rev="0" advAuto="0" spid="268" grpId="3"/>
      <p:bldP build="whole" bldLvl="1" animBg="1" rev="0" advAuto="0" spid="273" grpId="8"/>
      <p:bldP build="whole" bldLvl="1" animBg="1" rev="0" advAuto="0" spid="269" grpId="4"/>
      <p:bldP build="whole" bldLvl="1" animBg="1" rev="0" advAuto="0" spid="271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What are your greatest strengths and weaknesses?"/>
          <p:cNvSpPr/>
          <p:nvPr/>
        </p:nvSpPr>
        <p:spPr>
          <a:xfrm>
            <a:off x="7679194" y="3498056"/>
            <a:ext cx="89636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are your greatest strengths and weaknesses?</a:t>
            </a:r>
          </a:p>
        </p:txBody>
      </p:sp>
      <p:sp>
        <p:nvSpPr>
          <p:cNvPr id="280" name="What interests you most about the job?"/>
          <p:cNvSpPr/>
          <p:nvPr/>
        </p:nvSpPr>
        <p:spPr>
          <a:xfrm>
            <a:off x="8638961" y="4230290"/>
            <a:ext cx="71024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interests you most about the job?</a:t>
            </a:r>
          </a:p>
        </p:txBody>
      </p:sp>
      <p:sp>
        <p:nvSpPr>
          <p:cNvPr id="281" name="What are your biggest accomplishments?"/>
          <p:cNvSpPr/>
          <p:nvPr/>
        </p:nvSpPr>
        <p:spPr>
          <a:xfrm>
            <a:off x="8497516" y="4962525"/>
            <a:ext cx="73862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are your biggest accomplishments? </a:t>
            </a:r>
          </a:p>
        </p:txBody>
      </p:sp>
      <p:sp>
        <p:nvSpPr>
          <p:cNvPr id="282" name="What experience do you have that will benefit the job?"/>
          <p:cNvSpPr/>
          <p:nvPr/>
        </p:nvSpPr>
        <p:spPr>
          <a:xfrm>
            <a:off x="7180980" y="2765821"/>
            <a:ext cx="970538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experience do you have that will benefit the job?</a:t>
            </a:r>
          </a:p>
        </p:txBody>
      </p:sp>
      <p:sp>
        <p:nvSpPr>
          <p:cNvPr id="283" name="Where do you see yourself in 3-5 years time?"/>
          <p:cNvSpPr/>
          <p:nvPr/>
        </p:nvSpPr>
        <p:spPr>
          <a:xfrm>
            <a:off x="8097145" y="6587728"/>
            <a:ext cx="81895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Where do you see yourself in 3-5 years time? </a:t>
            </a:r>
          </a:p>
        </p:txBody>
      </p:sp>
      <p:sp>
        <p:nvSpPr>
          <p:cNvPr id="284" name="How do you handle criticism?"/>
          <p:cNvSpPr/>
          <p:nvPr/>
        </p:nvSpPr>
        <p:spPr>
          <a:xfrm>
            <a:off x="9476154" y="7319962"/>
            <a:ext cx="543148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How do you handle criticism? </a:t>
            </a:r>
          </a:p>
        </p:txBody>
      </p:sp>
      <p:sp>
        <p:nvSpPr>
          <p:cNvPr id="285" name="How do you take direction?"/>
          <p:cNvSpPr/>
          <p:nvPr/>
        </p:nvSpPr>
        <p:spPr>
          <a:xfrm>
            <a:off x="9634586" y="8820150"/>
            <a:ext cx="5114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How do you take direction? </a:t>
            </a:r>
          </a:p>
        </p:txBody>
      </p:sp>
      <p:sp>
        <p:nvSpPr>
          <p:cNvPr id="286" name="Can you work well under pressure?"/>
          <p:cNvSpPr/>
          <p:nvPr/>
        </p:nvSpPr>
        <p:spPr>
          <a:xfrm>
            <a:off x="8958685" y="5766196"/>
            <a:ext cx="64664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Can you work well under pressure? </a:t>
            </a:r>
          </a:p>
        </p:txBody>
      </p:sp>
      <p:sp>
        <p:nvSpPr>
          <p:cNvPr id="287" name="What can you do for us that somebody else can’t?"/>
          <p:cNvSpPr/>
          <p:nvPr/>
        </p:nvSpPr>
        <p:spPr>
          <a:xfrm>
            <a:off x="7696774" y="8105775"/>
            <a:ext cx="89902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can you do for us that somebody else can’t? </a:t>
            </a:r>
          </a:p>
        </p:txBody>
      </p:sp>
      <p:sp>
        <p:nvSpPr>
          <p:cNvPr id="288" name="Do you prefer working alone or with others?"/>
          <p:cNvSpPr/>
          <p:nvPr/>
        </p:nvSpPr>
        <p:spPr>
          <a:xfrm>
            <a:off x="8128259" y="9534525"/>
            <a:ext cx="81373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 you prefer working alone or with others? </a:t>
            </a:r>
          </a:p>
        </p:txBody>
      </p:sp>
      <p:sp>
        <p:nvSpPr>
          <p:cNvPr id="289" name="Why do you want this job?"/>
          <p:cNvSpPr/>
          <p:nvPr/>
        </p:nvSpPr>
        <p:spPr>
          <a:xfrm>
            <a:off x="9720360" y="10266759"/>
            <a:ext cx="49455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Why do you want this job? </a:t>
            </a:r>
          </a:p>
        </p:txBody>
      </p:sp>
      <p:sp>
        <p:nvSpPr>
          <p:cNvPr id="290" name="What are your career goals?"/>
          <p:cNvSpPr/>
          <p:nvPr/>
        </p:nvSpPr>
        <p:spPr>
          <a:xfrm>
            <a:off x="9590740" y="11766946"/>
            <a:ext cx="52037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are your career goals? </a:t>
            </a:r>
          </a:p>
        </p:txBody>
      </p:sp>
      <p:sp>
        <p:nvSpPr>
          <p:cNvPr id="291" name="What motivates you?"/>
          <p:cNvSpPr/>
          <p:nvPr/>
        </p:nvSpPr>
        <p:spPr>
          <a:xfrm>
            <a:off x="10204272" y="11052571"/>
            <a:ext cx="396457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motivates you? </a:t>
            </a:r>
          </a:p>
        </p:txBody>
      </p:sp>
      <p:sp>
        <p:nvSpPr>
          <p:cNvPr id="292" name="How would you describe yourself?"/>
          <p:cNvSpPr/>
          <p:nvPr/>
        </p:nvSpPr>
        <p:spPr>
          <a:xfrm>
            <a:off x="9012821" y="12463462"/>
            <a:ext cx="62757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How would you describe yourself? </a:t>
            </a:r>
          </a:p>
        </p:txBody>
      </p:sp>
      <p:pic>
        <p:nvPicPr>
          <p:cNvPr id="293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432" y="569543"/>
            <a:ext cx="4976158" cy="2055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4" name="Questions you might be asked"/>
          <p:cNvSpPr/>
          <p:nvPr/>
        </p:nvSpPr>
        <p:spPr>
          <a:xfrm>
            <a:off x="7081636" y="277653"/>
            <a:ext cx="17287876" cy="19288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77800" dist="1016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b"/>
          <a:lstStyle>
            <a:lvl1pPr>
              <a:lnSpc>
                <a:spcPct val="100000"/>
              </a:lnSpc>
              <a:spcBef>
                <a:spcPts val="0"/>
              </a:spcBef>
              <a:tabLst/>
              <a:defRPr spc="0" sz="10000">
                <a:solidFill>
                  <a:srgbClr val="FF6A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Questions you might be asked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8" presetID="22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8" presetID="22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Subtype="8" presetID="2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Subtype="8" presetID="2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Subtype="8" presetID="22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Subtype="8" presetID="22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Subtype="8" presetID="22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Class="entr" nodeType="afterEffect" presetSubtype="8" presetID="22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Class="entr" nodeType="afterEffect" presetSubtype="8" presetID="22" grpId="1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Class="entr" nodeType="afterEffect" presetSubtype="8" presetID="22" grpId="1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15"/>
      <p:bldP build="whole" bldLvl="1" animBg="1" rev="0" advAuto="0" spid="282" grpId="1"/>
      <p:bldP build="whole" bldLvl="1" animBg="1" rev="0" advAuto="0" spid="281" grpId="4"/>
      <p:bldP build="whole" bldLvl="1" animBg="1" rev="0" advAuto="0" spid="279" grpId="2"/>
      <p:bldP build="whole" bldLvl="1" animBg="1" rev="0" advAuto="0" spid="287" grpId="8"/>
      <p:bldP build="whole" bldLvl="1" animBg="1" rev="0" advAuto="0" spid="292" grpId="14"/>
      <p:bldP build="whole" bldLvl="1" animBg="1" rev="0" advAuto="0" spid="285" grpId="9"/>
      <p:bldP build="whole" bldLvl="1" animBg="1" rev="0" advAuto="0" spid="289" grpId="11"/>
      <p:bldP build="whole" bldLvl="1" animBg="1" rev="0" advAuto="0" spid="284" grpId="7"/>
      <p:bldP build="whole" bldLvl="1" animBg="1" rev="0" advAuto="0" spid="291" grpId="12"/>
      <p:bldP build="whole" bldLvl="1" animBg="1" rev="0" advAuto="0" spid="290" grpId="13"/>
      <p:bldP build="whole" bldLvl="1" animBg="1" rev="0" advAuto="0" spid="280" grpId="3"/>
      <p:bldP build="whole" bldLvl="1" animBg="1" rev="0" advAuto="0" spid="283" grpId="6"/>
      <p:bldP build="whole" bldLvl="1" animBg="1" rev="0" advAuto="0" spid="288" grpId="10"/>
      <p:bldP build="whole" bldLvl="1" animBg="1" rev="0" advAuto="0" spid="286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44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b="0" baseline="0" cap="none" i="0" spc="-26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