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media/image1.jpeg" ContentType="image/jpeg"/>
  <Override PartName="/ppt/media/image2.jpeg" ContentType="image/jpe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media/image3.jpeg" ContentType="image/jpeg"/>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media/image4.jpeg" ContentType="image/jpe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1pPr>
    <a:lvl2pPr marL="0" marR="0" indent="4572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2pPr>
    <a:lvl3pPr marL="0" marR="0" indent="9144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3pPr>
    <a:lvl4pPr marL="0" marR="0" indent="13716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4pPr>
    <a:lvl5pPr marL="0" marR="0" indent="18288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5pPr>
    <a:lvl6pPr marL="0" marR="0" indent="22860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6pPr>
    <a:lvl7pPr marL="0" marR="0" indent="27432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7pPr>
    <a:lvl8pPr marL="0" marR="0" indent="32004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8pPr>
    <a:lvl9pPr marL="0" marR="0" indent="36576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b="def" i="def"/>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wholeTbl>
    <a:band2H>
      <a:tcTxStyle b="def" i="def"/>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25400" cap="flat">
              <a:solidFill>
                <a:srgbClr val="000000"/>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firstCol>
    <a:lastRow>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lastRow>
    <a:firstRow>
      <a:tcTxStyle b="on"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solidFill>
            <a:schemeClr val="accent1">
              <a:lumOff val="16847"/>
            </a:schemeClr>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838383"/>
              </a:solidFill>
              <a:prstDash val="solid"/>
              <a:miter lim="400000"/>
            </a:ln>
          </a:left>
          <a:right>
            <a:ln w="12700" cap="flat">
              <a:solidFill>
                <a:srgbClr val="838383"/>
              </a:solidFill>
              <a:prstDash val="solid"/>
              <a:miter lim="400000"/>
            </a:ln>
          </a:right>
          <a:top>
            <a:ln w="12700" cap="flat">
              <a:solidFill>
                <a:srgbClr val="838383"/>
              </a:solidFill>
              <a:prstDash val="solid"/>
              <a:miter lim="400000"/>
            </a:ln>
          </a:top>
          <a:bottom>
            <a:ln w="12700" cap="flat">
              <a:solidFill>
                <a:srgbClr val="838383"/>
              </a:solidFill>
              <a:prstDash val="solid"/>
              <a:miter lim="400000"/>
            </a:ln>
          </a:bottom>
          <a:insideH>
            <a:ln w="12700" cap="flat">
              <a:solidFill>
                <a:srgbClr val="838383"/>
              </a:solidFill>
              <a:prstDash val="solid"/>
              <a:miter lim="400000"/>
            </a:ln>
          </a:insideH>
          <a:insideV>
            <a:ln w="12700" cap="flat">
              <a:solidFill>
                <a:srgbClr val="838383"/>
              </a:solidFill>
              <a:prstDash val="solid"/>
              <a:miter lim="400000"/>
            </a:ln>
          </a:insideV>
        </a:tcBdr>
        <a:fill>
          <a:noFill/>
        </a:fill>
      </a:tcStyle>
    </a:wholeTbl>
    <a:band2H>
      <a:tcTxStyle b="def" i="def"/>
      <a:tcStyle>
        <a:tcBdr/>
        <a:fill>
          <a:solidFill>
            <a:srgbClr val="EDEEEE"/>
          </a:solidFill>
        </a:fill>
      </a:tcStyle>
    </a:band2H>
    <a:firstCol>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808080"/>
              </a:solidFill>
              <a:prstDash val="solid"/>
              <a:miter lim="400000"/>
            </a:ln>
          </a:right>
          <a:top>
            <a:ln w="12700" cap="flat">
              <a:solidFill>
                <a:srgbClr val="808080"/>
              </a:solidFill>
              <a:prstDash val="solid"/>
              <a:miter lim="400000"/>
            </a:ln>
          </a:top>
          <a:bottom>
            <a:ln w="12700" cap="flat">
              <a:solidFill>
                <a:srgbClr val="808080"/>
              </a:solidFill>
              <a:prstDash val="solid"/>
              <a:miter lim="400000"/>
            </a:ln>
          </a:bottom>
          <a:insideH>
            <a:ln w="12700" cap="flat">
              <a:solidFill>
                <a:srgbClr val="808080"/>
              </a:solidFill>
              <a:prstDash val="solid"/>
              <a:miter lim="400000"/>
            </a:ln>
          </a:insideH>
          <a:insideV>
            <a:ln w="12700" cap="flat">
              <a:solidFill>
                <a:srgbClr val="808080"/>
              </a:solidFill>
              <a:prstDash val="solid"/>
              <a:miter lim="400000"/>
            </a:ln>
          </a:insideV>
        </a:tcBdr>
        <a:fill>
          <a:solidFill>
            <a:srgbClr val="88FA4F"/>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chemeClr val="accent3"/>
              </a:solidFill>
              <a:prstDash val="solid"/>
              <a:miter lim="400000"/>
            </a:ln>
          </a:top>
          <a:bottom>
            <a:ln w="12700" cap="flat">
              <a:solidFill>
                <a:srgbClr val="4D4D4D"/>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4D4D4D"/>
              </a:solidFill>
              <a:prstDash val="solid"/>
              <a:miter lim="400000"/>
            </a:ln>
          </a:right>
          <a:top>
            <a:ln w="12700" cap="flat">
              <a:solidFill>
                <a:srgbClr val="4D4D4D"/>
              </a:solidFill>
              <a:prstDash val="solid"/>
              <a:miter lim="400000"/>
            </a:ln>
          </a:top>
          <a:bottom>
            <a:ln w="12700" cap="flat">
              <a:solidFill>
                <a:srgbClr val="4D4D4D"/>
              </a:solidFill>
              <a:prstDash val="solid"/>
              <a:miter lim="400000"/>
            </a:ln>
          </a:bottom>
          <a:insideH>
            <a:ln w="12700" cap="flat">
              <a:solidFill>
                <a:srgbClr val="4D4D4D"/>
              </a:solidFill>
              <a:prstDash val="solid"/>
              <a:miter lim="400000"/>
            </a:ln>
          </a:insideH>
          <a:insideV>
            <a:ln w="12700" cap="flat">
              <a:solidFill>
                <a:srgbClr val="4D4D4D"/>
              </a:solidFill>
              <a:prstDash val="solid"/>
              <a:miter lim="400000"/>
            </a:ln>
          </a:insideV>
        </a:tcBdr>
        <a:fill>
          <a:solidFill>
            <a:srgbClr val="60D937"/>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wholeTbl>
    <a:band2H>
      <a:tcTxStyle b="def" i="def"/>
      <a:tcStyle>
        <a:tcBdr/>
        <a:fill>
          <a:solidFill>
            <a:schemeClr val="accent4">
              <a:hueOff val="348544"/>
              <a:lumOff val="7139"/>
            </a:schemeClr>
          </a:solidFill>
        </a:fill>
      </a:tcStyle>
    </a:band2H>
    <a:firstCol>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8BB00"/>
          </a:solidFill>
        </a:fill>
      </a:tcStyle>
    </a:firstCol>
    <a:la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38100" cap="flat">
              <a:solidFill>
                <a:srgbClr val="F8BA00"/>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lastRow>
    <a:fir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940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464646"/>
              </a:solidFill>
              <a:prstDash val="solid"/>
              <a:miter lim="400000"/>
            </a:ln>
          </a:left>
          <a:right>
            <a:ln w="12700" cap="flat">
              <a:solidFill>
                <a:srgbClr val="464646"/>
              </a:solidFill>
              <a:prstDash val="solid"/>
              <a:miter lim="400000"/>
            </a:ln>
          </a:right>
          <a:top>
            <a:ln w="12700" cap="flat">
              <a:solidFill>
                <a:srgbClr val="464646"/>
              </a:solidFill>
              <a:prstDash val="solid"/>
              <a:miter lim="400000"/>
            </a:ln>
          </a:top>
          <a:bottom>
            <a:ln w="12700" cap="flat">
              <a:solidFill>
                <a:srgbClr val="464646"/>
              </a:solidFill>
              <a:prstDash val="solid"/>
              <a:miter lim="400000"/>
            </a:ln>
          </a:bottom>
          <a:insideH>
            <a:ln w="12700" cap="flat">
              <a:solidFill>
                <a:srgbClr val="464646"/>
              </a:solidFill>
              <a:prstDash val="solid"/>
              <a:miter lim="400000"/>
            </a:ln>
          </a:insideH>
          <a:insideV>
            <a:ln w="12700" cap="flat">
              <a:solidFill>
                <a:srgbClr val="464646"/>
              </a:solidFill>
              <a:prstDash val="solid"/>
              <a:miter lim="400000"/>
            </a:ln>
          </a:insideV>
        </a:tcBdr>
        <a:fill>
          <a:noFill/>
        </a:fill>
      </a:tcStyle>
    </a:wholeTbl>
    <a:band2H>
      <a:tcTxStyle b="def" i="def"/>
      <a:tcStyle>
        <a:tcBdr/>
        <a:fill>
          <a:solidFill>
            <a:srgbClr val="D4D5D5"/>
          </a:solidFill>
        </a:fill>
      </a:tcStyle>
    </a:band2H>
    <a:firstCol>
      <a:tcTxStyle b="on" i="off">
        <a:fontRef idx="minor">
          <a:srgbClr val="FFFFFF"/>
        </a:fontRef>
        <a:srgbClr val="FFFFFF"/>
      </a:tcTxStyle>
      <a:tcStyle>
        <a:tcBdr>
          <a:left>
            <a:ln w="12700" cap="flat">
              <a:solidFill>
                <a:srgbClr val="5E5E5E"/>
              </a:solidFill>
              <a:prstDash val="solid"/>
              <a:miter lim="400000"/>
            </a:ln>
          </a:left>
          <a:right>
            <a:ln w="12700" cap="flat">
              <a:solidFill>
                <a:srgbClr val="A6AAA9"/>
              </a:solidFill>
              <a:prstDash val="solid"/>
              <a:miter lim="400000"/>
            </a:ln>
          </a:right>
          <a:top>
            <a:ln w="12700" cap="flat">
              <a:solidFill>
                <a:srgbClr val="C3C3C3"/>
              </a:solidFill>
              <a:prstDash val="solid"/>
              <a:miter lim="400000"/>
            </a:ln>
          </a:top>
          <a:bottom>
            <a:ln w="12700" cap="flat">
              <a:solidFill>
                <a:srgbClr val="C3C3C3"/>
              </a:solidFill>
              <a:prstDash val="solid"/>
              <a:miter lim="400000"/>
            </a:ln>
          </a:bottom>
          <a:insideH>
            <a:ln w="12700" cap="flat">
              <a:solidFill>
                <a:srgbClr val="C3C3C3"/>
              </a:solidFill>
              <a:prstDash val="solid"/>
              <a:miter lim="400000"/>
            </a:ln>
          </a:insideH>
          <a:insideV>
            <a:ln w="12700" cap="flat">
              <a:solidFill>
                <a:srgbClr val="C3C3C3"/>
              </a:solidFill>
              <a:prstDash val="solid"/>
              <a:miter lim="400000"/>
            </a:ln>
          </a:insideV>
        </a:tcBdr>
        <a:fill>
          <a:solidFill>
            <a:srgbClr val="CB2A7B"/>
          </a:solidFill>
        </a:fill>
      </a:tcStyle>
    </a:firstCol>
    <a:lastRow>
      <a:tcTxStyle b="on" i="off">
        <a:fontRef idx="minor">
          <a:srgbClr val="000000"/>
        </a:fontRef>
        <a:srgbClr val="000000"/>
      </a:tcTxStyle>
      <a:tcStyle>
        <a:tcBdr>
          <a:left>
            <a:ln w="12700" cap="flat">
              <a:solidFill>
                <a:srgbClr val="5E5E5E"/>
              </a:solidFill>
              <a:prstDash val="solid"/>
              <a:miter lim="400000"/>
            </a:ln>
          </a:left>
          <a:right>
            <a:ln w="12700" cap="flat">
              <a:solidFill>
                <a:srgbClr val="5E5E5E"/>
              </a:solidFill>
              <a:prstDash val="solid"/>
              <a:miter lim="400000"/>
            </a:ln>
          </a:right>
          <a:top>
            <a:ln w="38100" cap="flat">
              <a:solidFill>
                <a:srgbClr val="CB297B"/>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rgbClr val="FFFFFF"/>
          </a:solidFill>
        </a:fill>
      </a:tcStyle>
    </a:lastRow>
    <a:firstRow>
      <a:tcTxStyle b="on" i="off">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5E5E5E"/>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991A5F"/>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wholeTbl>
    <a:band2H>
      <a:tcTxStyle b="def" i="def"/>
      <a:tcStyle>
        <a:tcBdr/>
        <a:fill>
          <a:solidFill>
            <a:srgbClr val="EDEEEE"/>
          </a:solidFill>
        </a:fill>
      </a:tcStyle>
    </a:band2H>
    <a:firstCol>
      <a:tcTxStyle b="on" i="off">
        <a:fontRef idx="minor">
          <a:srgbClr val="000000"/>
        </a:fontRef>
        <a:srgbClr val="000000"/>
      </a:tcTxStyle>
      <a:tcStyle>
        <a:tcBdr>
          <a:left>
            <a:ln w="12700" cap="flat">
              <a:solidFill>
                <a:srgbClr val="6C6C6C"/>
              </a:solidFill>
              <a:prstDash val="solid"/>
              <a:miter lim="400000"/>
            </a:ln>
          </a:left>
          <a:right>
            <a:ln w="254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6C6C6C"/>
              </a:solidFill>
              <a:prstDash val="solid"/>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6C6C6C"/>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65" name="Shape 165"/>
          <p:cNvSpPr/>
          <p:nvPr>
            <p:ph type="sldImg"/>
          </p:nvPr>
        </p:nvSpPr>
        <p:spPr>
          <a:xfrm>
            <a:off x="1143000" y="685800"/>
            <a:ext cx="4572000" cy="3429000"/>
          </a:xfrm>
          <a:prstGeom prst="rect">
            <a:avLst/>
          </a:prstGeom>
        </p:spPr>
        <p:txBody>
          <a:bodyPr/>
          <a:lstStyle/>
          <a:p>
            <a:pPr/>
          </a:p>
        </p:txBody>
      </p:sp>
      <p:sp>
        <p:nvSpPr>
          <p:cNvPr id="166" name="Shape 166"/>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notesSlides/_rels/notesSlide1.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Relationships>

</file>

<file path=ppt/notesSlides/_rels/notesSlide10.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Relationships>

</file>

<file path=ppt/notesSlides/_rels/notesSlide11.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Relationships>

</file>

<file path=ppt/notesSlides/_rels/notesSlide2.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Relationships>

</file>

<file path=ppt/notesSlides/_rels/notesSlide3.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Relationships>

</file>

<file path=ppt/notesSlides/_rels/notesSlide4.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Relationships>

</file>

<file path=ppt/notesSlides/_rels/notesSlide5.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Relationships>

</file>

<file path=ppt/notesSlides/_rels/notesSlide6.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Relationships>

</file>

<file path=ppt/notesSlides/_rels/notesSlide7.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Relationships>

</file>

<file path=ppt/notesSlides/_rels/notesSlide8.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Relationships>

</file>

<file path=ppt/notesSlides/_rels/notesSlide9.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7" name="Shape 187"/>
          <p:cNvSpPr/>
          <p:nvPr>
            <p:ph type="sldImg"/>
          </p:nvPr>
        </p:nvSpPr>
        <p:spPr>
          <a:prstGeom prst="rect">
            <a:avLst/>
          </a:prstGeom>
        </p:spPr>
        <p:txBody>
          <a:bodyPr/>
          <a:lstStyle/>
          <a:p>
            <a:pPr/>
          </a:p>
        </p:txBody>
      </p:sp>
      <p:sp>
        <p:nvSpPr>
          <p:cNvPr id="188" name="Shape 188"/>
          <p:cNvSpPr/>
          <p:nvPr>
            <p:ph type="body" sz="quarter" idx="1"/>
          </p:nvPr>
        </p:nvSpPr>
        <p:spPr>
          <a:prstGeom prst="rect">
            <a:avLst/>
          </a:prstGeom>
        </p:spPr>
        <p:txBody>
          <a:bodyPr/>
          <a:lstStyle/>
          <a:p>
            <a:pPr defTabSz="584200">
              <a:lnSpc>
                <a:spcPct val="100000"/>
              </a:lnSpc>
              <a:defRPr>
                <a:latin typeface="Lucida Grande"/>
                <a:ea typeface="Lucida Grande"/>
                <a:cs typeface="Lucida Grande"/>
                <a:sym typeface="Lucida Grande"/>
              </a:defRPr>
            </a:pPr>
            <a:r>
              <a:t>Ask if students have a definition of a pension.</a:t>
            </a:r>
          </a:p>
          <a:p>
            <a:pPr defTabSz="584200">
              <a:lnSpc>
                <a:spcPct val="100000"/>
              </a:lnSpc>
              <a:defRPr>
                <a:latin typeface="Lucida Grande"/>
                <a:ea typeface="Lucida Grande"/>
                <a:cs typeface="Lucida Grande"/>
                <a:sym typeface="Lucida Grande"/>
              </a:defRPr>
            </a:pPr>
            <a:r>
              <a:t>Explain what a pension is.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5" name="Shape 295"/>
          <p:cNvSpPr/>
          <p:nvPr>
            <p:ph type="sldImg"/>
          </p:nvPr>
        </p:nvSpPr>
        <p:spPr>
          <a:prstGeom prst="rect">
            <a:avLst/>
          </a:prstGeom>
        </p:spPr>
        <p:txBody>
          <a:bodyPr/>
          <a:lstStyle/>
          <a:p>
            <a:pPr/>
          </a:p>
        </p:txBody>
      </p:sp>
      <p:sp>
        <p:nvSpPr>
          <p:cNvPr id="296" name="Shape 296"/>
          <p:cNvSpPr/>
          <p:nvPr>
            <p:ph type="body" sz="quarter" idx="1"/>
          </p:nvPr>
        </p:nvSpPr>
        <p:spPr>
          <a:prstGeom prst="rect">
            <a:avLst/>
          </a:prstGeom>
        </p:spPr>
        <p:txBody>
          <a:bodyPr/>
          <a:lstStyle/>
          <a:p>
            <a:pPr defTabSz="584200">
              <a:lnSpc>
                <a:spcPct val="100000"/>
              </a:lnSpc>
              <a:defRPr>
                <a:latin typeface="Lucida Grande"/>
                <a:ea typeface="Lucida Grande"/>
                <a:cs typeface="Lucida Grande"/>
                <a:sym typeface="Lucida Grande"/>
              </a:defRPr>
            </a:pPr>
            <a:r>
              <a:t>Get them to think about the cost of doing these things - class discussion?</a:t>
            </a:r>
          </a:p>
          <a:p>
            <a:pPr defTabSz="584200">
              <a:lnSpc>
                <a:spcPct val="100000"/>
              </a:lnSpc>
              <a:defRPr>
                <a:latin typeface="Lucida Grande"/>
                <a:ea typeface="Lucida Grande"/>
                <a:cs typeface="Lucida Grande"/>
                <a:sym typeface="Lucida Grande"/>
              </a:defRPr>
            </a:pPr>
            <a:r>
              <a:t>Then add everything up.</a:t>
            </a:r>
          </a:p>
          <a:p>
            <a:pPr defTabSz="584200">
              <a:lnSpc>
                <a:spcPct val="100000"/>
              </a:lnSpc>
              <a:defRPr>
                <a:latin typeface="Lucida Grande"/>
                <a:ea typeface="Lucida Grande"/>
                <a:cs typeface="Lucida Grande"/>
                <a:sym typeface="Lucida Grande"/>
              </a:defRPr>
            </a:pPr>
            <a:r>
              <a:t>Multiply by 25 and this is roughly the size of the pension pot they will need.</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12" name="Shape 312"/>
          <p:cNvSpPr/>
          <p:nvPr>
            <p:ph type="sldImg"/>
          </p:nvPr>
        </p:nvSpPr>
        <p:spPr>
          <a:prstGeom prst="rect">
            <a:avLst/>
          </a:prstGeom>
        </p:spPr>
        <p:txBody>
          <a:bodyPr/>
          <a:lstStyle/>
          <a:p>
            <a:pPr/>
          </a:p>
        </p:txBody>
      </p:sp>
      <p:sp>
        <p:nvSpPr>
          <p:cNvPr id="313" name="Shape 313"/>
          <p:cNvSpPr/>
          <p:nvPr>
            <p:ph type="body" sz="quarter" idx="1"/>
          </p:nvPr>
        </p:nvSpPr>
        <p:spPr>
          <a:prstGeom prst="rect">
            <a:avLst/>
          </a:prstGeom>
        </p:spPr>
        <p:txBody>
          <a:bodyPr/>
          <a:lstStyle/>
          <a:p>
            <a:pPr defTabSz="584200">
              <a:lnSpc>
                <a:spcPct val="100000"/>
              </a:lnSpc>
              <a:defRPr>
                <a:latin typeface="Lucida Grande"/>
                <a:ea typeface="Lucida Grande"/>
                <a:cs typeface="Lucida Grande"/>
                <a:sym typeface="Lucida Grande"/>
              </a:defRPr>
            </a:pPr>
            <a:r>
              <a:t>Talk about compounding effect and how this works for you in a pension.</a:t>
            </a:r>
          </a:p>
          <a:p>
            <a:pPr defTabSz="584200">
              <a:lnSpc>
                <a:spcPct val="100000"/>
              </a:lnSpc>
              <a:defRPr>
                <a:latin typeface="Lucida Grande"/>
                <a:ea typeface="Lucida Grande"/>
                <a:cs typeface="Lucida Grande"/>
                <a:sym typeface="Lucida Grande"/>
              </a:defRPr>
            </a:pPr>
            <a:r>
              <a:t>Simple message - earlier you start saving the smaller the monthly contributions are.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8" name="Shape 198"/>
          <p:cNvSpPr/>
          <p:nvPr>
            <p:ph type="sldImg"/>
          </p:nvPr>
        </p:nvSpPr>
        <p:spPr>
          <a:prstGeom prst="rect">
            <a:avLst/>
          </a:prstGeom>
        </p:spPr>
        <p:txBody>
          <a:bodyPr/>
          <a:lstStyle/>
          <a:p>
            <a:pPr/>
          </a:p>
        </p:txBody>
      </p:sp>
      <p:sp>
        <p:nvSpPr>
          <p:cNvPr id="199" name="Shape 199"/>
          <p:cNvSpPr/>
          <p:nvPr>
            <p:ph type="body" sz="quarter" idx="1"/>
          </p:nvPr>
        </p:nvSpPr>
        <p:spPr>
          <a:prstGeom prst="rect">
            <a:avLst/>
          </a:prstGeom>
        </p:spPr>
        <p:txBody>
          <a:bodyPr/>
          <a:lstStyle/>
          <a:p>
            <a:pPr defTabSz="584200">
              <a:lnSpc>
                <a:spcPct val="100000"/>
              </a:lnSpc>
              <a:defRPr>
                <a:latin typeface="Lucida Grande"/>
                <a:ea typeface="Lucida Grande"/>
                <a:cs typeface="Lucida Grande"/>
                <a:sym typeface="Lucida Grande"/>
              </a:defRPr>
            </a:pPr>
            <a:r>
              <a:t>These are the general choices that you might have.</a:t>
            </a:r>
          </a:p>
          <a:p>
            <a:pPr defTabSz="584200">
              <a:lnSpc>
                <a:spcPct val="100000"/>
              </a:lnSpc>
              <a:defRPr>
                <a:latin typeface="Lucida Grande"/>
                <a:ea typeface="Lucida Grande"/>
                <a:cs typeface="Lucida Grande"/>
                <a:sym typeface="Lucida Grande"/>
              </a:defRPr>
            </a:pPr>
            <a:r>
              <a:t>What would you prefer.</a:t>
            </a:r>
          </a:p>
          <a:p>
            <a:pPr defTabSz="584200">
              <a:lnSpc>
                <a:spcPct val="100000"/>
              </a:lnSpc>
              <a:defRPr>
                <a:latin typeface="Lucida Grande"/>
                <a:ea typeface="Lucida Grande"/>
                <a:cs typeface="Lucida Grande"/>
                <a:sym typeface="Lucida Grande"/>
              </a:defRPr>
            </a:pPr>
            <a:r>
              <a:t>The later you leave it to look at your choices the less there will be.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9" name="Shape 209"/>
          <p:cNvSpPr/>
          <p:nvPr>
            <p:ph type="sldImg"/>
          </p:nvPr>
        </p:nvSpPr>
        <p:spPr>
          <a:prstGeom prst="rect">
            <a:avLst/>
          </a:prstGeom>
        </p:spPr>
        <p:txBody>
          <a:bodyPr/>
          <a:lstStyle/>
          <a:p>
            <a:pPr/>
          </a:p>
        </p:txBody>
      </p:sp>
      <p:sp>
        <p:nvSpPr>
          <p:cNvPr id="210" name="Shape 210"/>
          <p:cNvSpPr/>
          <p:nvPr>
            <p:ph type="body" sz="quarter" idx="1"/>
          </p:nvPr>
        </p:nvSpPr>
        <p:spPr>
          <a:prstGeom prst="rect">
            <a:avLst/>
          </a:prstGeom>
        </p:spPr>
        <p:txBody>
          <a:bodyPr/>
          <a:lstStyle/>
          <a:p>
            <a:pPr defTabSz="584200">
              <a:lnSpc>
                <a:spcPct val="100000"/>
              </a:lnSpc>
              <a:defRPr>
                <a:latin typeface="Lucida Grande"/>
                <a:ea typeface="Lucida Grande"/>
                <a:cs typeface="Lucida Grande"/>
                <a:sym typeface="Lucida Grande"/>
              </a:defRPr>
            </a:pPr>
            <a:r>
              <a:t>Explain there are lots of different types of pension.</a:t>
            </a:r>
          </a:p>
          <a:p>
            <a:pPr defTabSz="584200">
              <a:lnSpc>
                <a:spcPct val="100000"/>
              </a:lnSpc>
              <a:defRPr>
                <a:latin typeface="Lucida Grande"/>
                <a:ea typeface="Lucida Grande"/>
                <a:cs typeface="Lucida Grande"/>
                <a:sym typeface="Lucida Grande"/>
              </a:defRPr>
            </a:pPr>
            <a:r>
              <a:t>Everyone can have more than one.</a:t>
            </a:r>
          </a:p>
          <a:p>
            <a:pPr defTabSz="584200">
              <a:lnSpc>
                <a:spcPct val="100000"/>
              </a:lnSpc>
              <a:defRPr>
                <a:latin typeface="Lucida Grande"/>
                <a:ea typeface="Lucida Grande"/>
                <a:cs typeface="Lucida Grande"/>
                <a:sym typeface="Lucida Grande"/>
              </a:defRPr>
            </a:pPr>
            <a:r>
              <a:t>We will look at state pension and workplace pensions including NEST pensions and personal pensions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1" name="Shape 221"/>
          <p:cNvSpPr/>
          <p:nvPr>
            <p:ph type="sldImg"/>
          </p:nvPr>
        </p:nvSpPr>
        <p:spPr>
          <a:prstGeom prst="rect">
            <a:avLst/>
          </a:prstGeom>
        </p:spPr>
        <p:txBody>
          <a:bodyPr/>
          <a:lstStyle/>
          <a:p>
            <a:pPr/>
          </a:p>
        </p:txBody>
      </p:sp>
      <p:sp>
        <p:nvSpPr>
          <p:cNvPr id="222" name="Shape 222"/>
          <p:cNvSpPr/>
          <p:nvPr>
            <p:ph type="body" sz="quarter" idx="1"/>
          </p:nvPr>
        </p:nvSpPr>
        <p:spPr>
          <a:prstGeom prst="rect">
            <a:avLst/>
          </a:prstGeom>
        </p:spPr>
        <p:txBody>
          <a:bodyPr/>
          <a:lstStyle/>
          <a:p>
            <a:pPr>
              <a:lnSpc>
                <a:spcPct val="117999"/>
              </a:lnSpc>
            </a:pPr>
            <a:r>
              <a:t>Almost everyone gets a state pension although not everyone gets the same amount.</a:t>
            </a:r>
          </a:p>
          <a:p>
            <a:pPr>
              <a:lnSpc>
                <a:spcPct val="117999"/>
              </a:lnSpc>
            </a:pPr>
            <a:r>
              <a:t>You pay into your state pension through national insurance contributions which are taken from your salary every month by your employer.</a:t>
            </a:r>
          </a:p>
          <a:p>
            <a:pPr defTabSz="584200">
              <a:lnSpc>
                <a:spcPct val="100000"/>
              </a:lnSpc>
            </a:pPr>
            <a:r>
              <a:t>You need to have paid 35 years of contributions to get a full state pension.</a:t>
            </a:r>
          </a:p>
          <a:p>
            <a:pPr defTabSz="584200">
              <a:lnSpc>
                <a:spcPct val="100000"/>
              </a:lnSpc>
            </a:pPr>
            <a:r>
              <a:t>Ask if anyone knows the state pension amount. Tell them what it is.</a:t>
            </a:r>
          </a:p>
          <a:p>
            <a:pPr defTabSz="584200">
              <a:lnSpc>
                <a:spcPct val="100000"/>
              </a:lnSpc>
            </a:pPr>
            <a:r>
              <a:t>Ask if anyone knows the age at which you can get your state pension. Tell them it is 66 although this age is rising. It is likely to be over 70 by the time these students get there.</a:t>
            </a:r>
          </a:p>
          <a:p>
            <a:pPr defTabSz="584200">
              <a:lnSpc>
                <a:spcPct val="100000"/>
              </a:lnSpc>
            </a:pPr>
            <a:r>
              <a:t>Why is that fair? Life expectancy.</a:t>
            </a:r>
          </a:p>
          <a:p>
            <a:pPr defTabSz="584200">
              <a:lnSpc>
                <a:spcPct val="100000"/>
              </a:lnSpc>
            </a:pPr>
            <a:r>
              <a:t>Not about when you get it - more about how long you receive it for.</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8" name="Shape 238"/>
          <p:cNvSpPr/>
          <p:nvPr>
            <p:ph type="sldImg"/>
          </p:nvPr>
        </p:nvSpPr>
        <p:spPr>
          <a:prstGeom prst="rect">
            <a:avLst/>
          </a:prstGeom>
        </p:spPr>
        <p:txBody>
          <a:bodyPr/>
          <a:lstStyle/>
          <a:p>
            <a:pPr/>
          </a:p>
        </p:txBody>
      </p:sp>
      <p:sp>
        <p:nvSpPr>
          <p:cNvPr id="239" name="Shape 239"/>
          <p:cNvSpPr/>
          <p:nvPr>
            <p:ph type="body" sz="quarter" idx="1"/>
          </p:nvPr>
        </p:nvSpPr>
        <p:spPr>
          <a:prstGeom prst="rect">
            <a:avLst/>
          </a:prstGeom>
        </p:spPr>
        <p:txBody>
          <a:bodyPr/>
          <a:lstStyle/>
          <a:p>
            <a:pPr defTabSz="584200">
              <a:lnSpc>
                <a:spcPct val="100000"/>
              </a:lnSpc>
              <a:defRPr>
                <a:latin typeface="Lucida Grande"/>
                <a:ea typeface="Lucida Grande"/>
                <a:cs typeface="Lucida Grande"/>
                <a:sym typeface="Lucida Grande"/>
              </a:defRPr>
            </a:pPr>
            <a:r>
              <a:t>This is deducted by your employer or you have to pay it yourself annually if you are self employed</a:t>
            </a:r>
          </a:p>
          <a:p>
            <a:pPr defTabSz="584200">
              <a:lnSpc>
                <a:spcPct val="100000"/>
              </a:lnSpc>
              <a:defRPr>
                <a:latin typeface="Lucida Grande"/>
                <a:ea typeface="Lucida Grande"/>
                <a:cs typeface="Lucida Grande"/>
                <a:sym typeface="Lucida Grande"/>
              </a:defRPr>
            </a:pPr>
            <a:r>
              <a:t>Can be up to 12% but will be less if you have a company pension</a:t>
            </a:r>
          </a:p>
          <a:p>
            <a:pPr defTabSz="584200">
              <a:lnSpc>
                <a:spcPct val="100000"/>
              </a:lnSpc>
              <a:defRPr>
                <a:latin typeface="Lucida Grande"/>
                <a:ea typeface="Lucida Grande"/>
                <a:cs typeface="Lucida Grande"/>
                <a:sym typeface="Lucida Grande"/>
              </a:defRPr>
            </a:pPr>
            <a:r>
              <a:t>NI goes toward your state pension</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0" name="Shape 250"/>
          <p:cNvSpPr/>
          <p:nvPr>
            <p:ph type="sldImg"/>
          </p:nvPr>
        </p:nvSpPr>
        <p:spPr>
          <a:prstGeom prst="rect">
            <a:avLst/>
          </a:prstGeom>
        </p:spPr>
        <p:txBody>
          <a:bodyPr/>
          <a:lstStyle/>
          <a:p>
            <a:pPr/>
          </a:p>
        </p:txBody>
      </p:sp>
      <p:sp>
        <p:nvSpPr>
          <p:cNvPr id="251" name="Shape 251"/>
          <p:cNvSpPr/>
          <p:nvPr>
            <p:ph type="body" sz="quarter" idx="1"/>
          </p:nvPr>
        </p:nvSpPr>
        <p:spPr>
          <a:prstGeom prst="rect">
            <a:avLst/>
          </a:prstGeom>
        </p:spPr>
        <p:txBody>
          <a:bodyPr/>
          <a:lstStyle/>
          <a:p>
            <a:pPr defTabSz="584200">
              <a:lnSpc>
                <a:spcPct val="100000"/>
              </a:lnSpc>
              <a:defRPr>
                <a:latin typeface="Lucida Grande"/>
                <a:ea typeface="Lucida Grande"/>
                <a:cs typeface="Lucida Grande"/>
                <a:sym typeface="Lucida Grande"/>
              </a:defRPr>
            </a:pPr>
            <a:r>
              <a:t>Often known as defined contribution scheme.</a:t>
            </a:r>
          </a:p>
          <a:p>
            <a:pPr defTabSz="584200">
              <a:lnSpc>
                <a:spcPct val="100000"/>
              </a:lnSpc>
              <a:defRPr>
                <a:latin typeface="Lucida Grande"/>
                <a:ea typeface="Lucida Grande"/>
                <a:cs typeface="Lucida Grande"/>
                <a:sym typeface="Lucida Grande"/>
              </a:defRPr>
            </a:pPr>
            <a:r>
              <a:t>You pay into the scheme - often employers will match what you put in.</a:t>
            </a:r>
          </a:p>
          <a:p>
            <a:pPr defTabSz="584200">
              <a:lnSpc>
                <a:spcPct val="100000"/>
              </a:lnSpc>
              <a:defRPr>
                <a:latin typeface="Lucida Grande"/>
                <a:ea typeface="Lucida Grande"/>
                <a:cs typeface="Lucida Grande"/>
                <a:sym typeface="Lucida Grande"/>
              </a:defRPr>
            </a:pPr>
            <a:r>
              <a:t>Contributions are tax free.</a:t>
            </a:r>
          </a:p>
          <a:p>
            <a:pPr defTabSz="584200">
              <a:lnSpc>
                <a:spcPct val="100000"/>
              </a:lnSpc>
              <a:defRPr>
                <a:latin typeface="Lucida Grande"/>
                <a:ea typeface="Lucida Grande"/>
                <a:cs typeface="Lucida Grande"/>
                <a:sym typeface="Lucida Grande"/>
              </a:defRPr>
            </a:pPr>
            <a:r>
              <a:t>Employers will deduct your contributions from your monthly salary before tax.</a:t>
            </a:r>
          </a:p>
          <a:p>
            <a:pPr defTabSz="584200">
              <a:lnSpc>
                <a:spcPct val="100000"/>
              </a:lnSpc>
              <a:defRPr>
                <a:latin typeface="Lucida Grande"/>
                <a:ea typeface="Lucida Grande"/>
                <a:cs typeface="Lucida Grande"/>
                <a:sym typeface="Lucida Grande"/>
              </a:defRPr>
            </a:pPr>
            <a:r>
              <a:t>This amount is usually a percentage of your earnings although you can choose to pay more in.</a:t>
            </a:r>
          </a:p>
          <a:p>
            <a:pPr defTabSz="584200">
              <a:lnSpc>
                <a:spcPct val="100000"/>
              </a:lnSpc>
              <a:defRPr>
                <a:latin typeface="Lucida Grande"/>
                <a:ea typeface="Lucida Grande"/>
                <a:cs typeface="Lucida Grande"/>
                <a:sym typeface="Lucida Grande"/>
              </a:defRPr>
            </a:pPr>
            <a:r>
              <a:t>The money is managed by a pension fund on behalf of the company.</a:t>
            </a:r>
          </a:p>
          <a:p>
            <a:pPr defTabSz="584200">
              <a:lnSpc>
                <a:spcPct val="100000"/>
              </a:lnSpc>
              <a:defRPr>
                <a:latin typeface="Lucida Grande"/>
                <a:ea typeface="Lucida Grande"/>
                <a:cs typeface="Lucida Grande"/>
                <a:sym typeface="Lucida Grande"/>
              </a:defRPr>
            </a:pPr>
            <a:r>
              <a:t>The pot size will depend on three things:</a:t>
            </a:r>
          </a:p>
          <a:p>
            <a:pPr defTabSz="584200">
              <a:lnSpc>
                <a:spcPct val="100000"/>
              </a:lnSpc>
              <a:defRPr>
                <a:latin typeface="Lucida Grande"/>
                <a:ea typeface="Lucida Grande"/>
                <a:cs typeface="Lucida Grande"/>
                <a:sym typeface="Lucida Grande"/>
              </a:defRPr>
            </a:pPr>
            <a:r>
              <a:t>Size of your contributions</a:t>
            </a:r>
          </a:p>
          <a:p>
            <a:pPr defTabSz="584200">
              <a:lnSpc>
                <a:spcPct val="100000"/>
              </a:lnSpc>
              <a:defRPr>
                <a:latin typeface="Lucida Grande"/>
                <a:ea typeface="Lucida Grande"/>
                <a:cs typeface="Lucida Grande"/>
                <a:sym typeface="Lucida Grande"/>
              </a:defRPr>
            </a:pPr>
            <a:r>
              <a:t>Size of your employers contributions</a:t>
            </a:r>
          </a:p>
          <a:p>
            <a:pPr defTabSz="584200">
              <a:lnSpc>
                <a:spcPct val="100000"/>
              </a:lnSpc>
              <a:defRPr>
                <a:latin typeface="Lucida Grande"/>
                <a:ea typeface="Lucida Grande"/>
                <a:cs typeface="Lucida Grande"/>
                <a:sym typeface="Lucida Grande"/>
              </a:defRPr>
            </a:pPr>
            <a:r>
              <a:t>Growth of the pension fund.</a:t>
            </a:r>
          </a:p>
          <a:p>
            <a:pPr defTabSz="584200">
              <a:lnSpc>
                <a:spcPct val="100000"/>
              </a:lnSpc>
              <a:defRPr>
                <a:latin typeface="Lucida Grande"/>
                <a:ea typeface="Lucida Grande"/>
                <a:cs typeface="Lucida Grande"/>
                <a:sym typeface="Lucida Grande"/>
              </a:defRPr>
            </a:pPr>
            <a:r>
              <a:t>This money can be drawn down from 55 but not before. </a:t>
            </a:r>
          </a:p>
          <a:p>
            <a:pPr defTabSz="584200">
              <a:lnSpc>
                <a:spcPct val="100000"/>
              </a:lnSpc>
              <a:defRPr>
                <a:latin typeface="Lucida Grande"/>
                <a:ea typeface="Lucida Grande"/>
                <a:cs typeface="Lucida Grande"/>
                <a:sym typeface="Lucida Grande"/>
              </a:defRPr>
            </a:pPr>
            <a:r>
              <a:t>When you draw down your pension (at 55 or later) you can take up to ¼ of your pension pot as a tax free lump sum.</a:t>
            </a:r>
          </a:p>
          <a:p>
            <a:pPr defTabSz="584200">
              <a:lnSpc>
                <a:spcPct val="100000"/>
              </a:lnSpc>
              <a:defRPr>
                <a:latin typeface="Lucida Grande"/>
                <a:ea typeface="Lucida Grande"/>
                <a:cs typeface="Lucida Grande"/>
                <a:sym typeface="Lucida Grande"/>
              </a:defRPr>
            </a:pPr>
            <a:r>
              <a:t>The remainder will be paid as a monthly payment, just like a salary and you will be taxed on this bit in the normal way.</a:t>
            </a:r>
          </a:p>
          <a:p>
            <a:pPr defTabSz="584200">
              <a:lnSpc>
                <a:spcPct val="100000"/>
              </a:lnSpc>
              <a:defRPr>
                <a:latin typeface="Lucida Grande"/>
                <a:ea typeface="Lucida Grande"/>
                <a:cs typeface="Lucida Grande"/>
                <a:sym typeface="Lucida Grande"/>
              </a:defRPr>
            </a:pPr>
            <a:r>
              <a:t>If you leave the company you can do several things with your pension:</a:t>
            </a:r>
          </a:p>
          <a:p>
            <a:pPr defTabSz="584200">
              <a:lnSpc>
                <a:spcPct val="100000"/>
              </a:lnSpc>
              <a:defRPr>
                <a:latin typeface="Lucida Grande"/>
                <a:ea typeface="Lucida Grande"/>
                <a:cs typeface="Lucida Grande"/>
                <a:sym typeface="Lucida Grande"/>
              </a:defRPr>
            </a:pPr>
            <a:r>
              <a:t>Leave it where it is - it will continue to grow.</a:t>
            </a:r>
          </a:p>
          <a:p>
            <a:pPr defTabSz="584200">
              <a:lnSpc>
                <a:spcPct val="100000"/>
              </a:lnSpc>
              <a:defRPr>
                <a:latin typeface="Lucida Grande"/>
                <a:ea typeface="Lucida Grande"/>
                <a:cs typeface="Lucida Grande"/>
                <a:sym typeface="Lucida Grande"/>
              </a:defRPr>
            </a:pPr>
            <a:r>
              <a:t>Move it to your new company scheme.</a:t>
            </a:r>
          </a:p>
          <a:p>
            <a:pPr defTabSz="584200">
              <a:lnSpc>
                <a:spcPct val="100000"/>
              </a:lnSpc>
              <a:defRPr>
                <a:latin typeface="Lucida Grande"/>
                <a:ea typeface="Lucida Grande"/>
                <a:cs typeface="Lucida Grande"/>
                <a:sym typeface="Lucida Grande"/>
              </a:defRPr>
            </a:pPr>
            <a:r>
              <a:t>Transfer it to a personal pension scheme - you can choose the pension fund who manages it.</a:t>
            </a:r>
          </a:p>
          <a:p>
            <a:pPr defTabSz="584200">
              <a:lnSpc>
                <a:spcPct val="100000"/>
              </a:lnSpc>
              <a:defRPr>
                <a:latin typeface="Lucida Grande"/>
                <a:ea typeface="Lucida Grande"/>
                <a:cs typeface="Lucida Grande"/>
                <a:sym typeface="Lucida Grande"/>
              </a:defRPr>
            </a:pPr>
            <a:r>
              <a:t>If a company goes bust you pension pot is safe - it can’t be used to pay off the company debt.</a:t>
            </a:r>
          </a:p>
          <a:p>
            <a:pPr defTabSz="584200">
              <a:lnSpc>
                <a:spcPct val="100000"/>
              </a:lnSpc>
              <a:defRPr>
                <a:latin typeface="Lucida Grande"/>
                <a:ea typeface="Lucida Grande"/>
                <a:cs typeface="Lucida Grande"/>
                <a:sym typeface="Lucida Grande"/>
              </a:defRPr>
            </a:pPr>
            <a:r>
              <a:t>Don’t try to manage it yourself though.</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2" name="Shape 262"/>
          <p:cNvSpPr/>
          <p:nvPr>
            <p:ph type="sldImg"/>
          </p:nvPr>
        </p:nvSpPr>
        <p:spPr>
          <a:prstGeom prst="rect">
            <a:avLst/>
          </a:prstGeom>
        </p:spPr>
        <p:txBody>
          <a:bodyPr/>
          <a:lstStyle/>
          <a:p>
            <a:pPr/>
          </a:p>
        </p:txBody>
      </p:sp>
      <p:sp>
        <p:nvSpPr>
          <p:cNvPr id="263" name="Shape 263"/>
          <p:cNvSpPr/>
          <p:nvPr>
            <p:ph type="body" sz="quarter" idx="1"/>
          </p:nvPr>
        </p:nvSpPr>
        <p:spPr>
          <a:prstGeom prst="rect">
            <a:avLst/>
          </a:prstGeom>
        </p:spPr>
        <p:txBody>
          <a:bodyPr/>
          <a:lstStyle/>
          <a:p>
            <a:pPr defTabSz="584200">
              <a:lnSpc>
                <a:spcPct val="100000"/>
              </a:lnSpc>
              <a:defRPr>
                <a:latin typeface="Lucida Grande"/>
                <a:ea typeface="Lucida Grande"/>
                <a:cs typeface="Lucida Grande"/>
                <a:sym typeface="Lucida Grande"/>
              </a:defRPr>
            </a:pPr>
            <a:r>
              <a:t>These were set up by the government to be used by small employers who don’t run their own pension scheme.</a:t>
            </a:r>
          </a:p>
          <a:p>
            <a:pPr defTabSz="584200">
              <a:lnSpc>
                <a:spcPct val="100000"/>
              </a:lnSpc>
              <a:defRPr>
                <a:latin typeface="Lucida Grande"/>
                <a:ea typeface="Lucida Grande"/>
                <a:cs typeface="Lucida Grande"/>
                <a:sym typeface="Lucida Grande"/>
              </a:defRPr>
            </a:pPr>
            <a:r>
              <a:t>Every employee has to be offered a company scheme or a NEST pension by the time they are 22.</a:t>
            </a:r>
          </a:p>
          <a:p>
            <a:pPr defTabSz="584200">
              <a:lnSpc>
                <a:spcPct val="100000"/>
              </a:lnSpc>
              <a:defRPr>
                <a:latin typeface="Lucida Grande"/>
                <a:ea typeface="Lucida Grande"/>
                <a:cs typeface="Lucida Grande"/>
                <a:sym typeface="Lucida Grande"/>
              </a:defRPr>
            </a:pPr>
            <a:r>
              <a:t>Works in a similar way to the defined contribution scheme we looked at earlier.</a:t>
            </a:r>
          </a:p>
          <a:p>
            <a:pPr defTabSz="584200">
              <a:lnSpc>
                <a:spcPct val="100000"/>
              </a:lnSpc>
              <a:defRPr>
                <a:latin typeface="Lucida Grande"/>
                <a:ea typeface="Lucida Grande"/>
                <a:cs typeface="Lucida Grande"/>
                <a:sym typeface="Lucida Grande"/>
              </a:defRPr>
            </a:pPr>
            <a:r>
              <a:t>You can transfer your pension pot into another scheme when you want.</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3" name="Shape 273"/>
          <p:cNvSpPr/>
          <p:nvPr>
            <p:ph type="sldImg"/>
          </p:nvPr>
        </p:nvSpPr>
        <p:spPr>
          <a:prstGeom prst="rect">
            <a:avLst/>
          </a:prstGeom>
        </p:spPr>
        <p:txBody>
          <a:bodyPr/>
          <a:lstStyle/>
          <a:p>
            <a:pPr/>
          </a:p>
        </p:txBody>
      </p:sp>
      <p:sp>
        <p:nvSpPr>
          <p:cNvPr id="274" name="Shape 274"/>
          <p:cNvSpPr/>
          <p:nvPr>
            <p:ph type="body" sz="quarter" idx="1"/>
          </p:nvPr>
        </p:nvSpPr>
        <p:spPr>
          <a:prstGeom prst="rect">
            <a:avLst/>
          </a:prstGeom>
        </p:spPr>
        <p:txBody>
          <a:bodyPr/>
          <a:lstStyle/>
          <a:p>
            <a:pPr defTabSz="584200">
              <a:lnSpc>
                <a:spcPct val="100000"/>
              </a:lnSpc>
              <a:defRPr>
                <a:latin typeface="Lucida Grande"/>
                <a:ea typeface="Lucida Grande"/>
                <a:cs typeface="Lucida Grande"/>
                <a:sym typeface="Lucida Grande"/>
              </a:defRPr>
            </a:pPr>
            <a:r>
              <a:t>These would be some of the options for people who are self employed.</a:t>
            </a:r>
          </a:p>
          <a:p>
            <a:pPr defTabSz="584200">
              <a:lnSpc>
                <a:spcPct val="100000"/>
              </a:lnSpc>
              <a:defRPr>
                <a:latin typeface="Lucida Grande"/>
                <a:ea typeface="Lucida Grande"/>
                <a:cs typeface="Lucida Grande"/>
                <a:sym typeface="Lucida Grande"/>
              </a:defRPr>
            </a:pPr>
            <a:r>
              <a:t>Stakeholder pensions are very simple - pay in when you have it - don’t pay in when you can’t afford it. </a:t>
            </a:r>
          </a:p>
          <a:p>
            <a:pPr defTabSz="584200">
              <a:lnSpc>
                <a:spcPct val="100000"/>
              </a:lnSpc>
              <a:defRPr>
                <a:latin typeface="Lucida Grande"/>
                <a:ea typeface="Lucida Grande"/>
                <a:cs typeface="Lucida Grande"/>
                <a:sym typeface="Lucida Grande"/>
              </a:defRPr>
            </a:pPr>
            <a:r>
              <a:t>They are cheap to run and popular with self employed people.</a:t>
            </a:r>
          </a:p>
          <a:p>
            <a:pPr defTabSz="584200">
              <a:lnSpc>
                <a:spcPct val="100000"/>
              </a:lnSpc>
              <a:defRPr>
                <a:latin typeface="Lucida Grande"/>
                <a:ea typeface="Lucida Grande"/>
                <a:cs typeface="Lucida Grande"/>
                <a:sym typeface="Lucida Grande"/>
              </a:defRPr>
            </a:pPr>
            <a:r>
              <a:t>SIPP’s are more complicated and expensive but you can buy shares and property to put in your SIPP. </a:t>
            </a:r>
          </a:p>
          <a:p>
            <a:pPr defTabSz="584200">
              <a:lnSpc>
                <a:spcPct val="100000"/>
              </a:lnSpc>
              <a:defRPr>
                <a:latin typeface="Lucida Grande"/>
                <a:ea typeface="Lucida Grande"/>
                <a:cs typeface="Lucida Grande"/>
                <a:sym typeface="Lucida Grande"/>
              </a:defRPr>
            </a:pPr>
            <a:r>
              <a:t>Careful though - you don’t own these things even though you bought them - your pension does.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4" name="Shape 284"/>
          <p:cNvSpPr/>
          <p:nvPr>
            <p:ph type="sldImg"/>
          </p:nvPr>
        </p:nvSpPr>
        <p:spPr>
          <a:prstGeom prst="rect">
            <a:avLst/>
          </a:prstGeom>
        </p:spPr>
        <p:txBody>
          <a:bodyPr/>
          <a:lstStyle/>
          <a:p>
            <a:pPr/>
          </a:p>
        </p:txBody>
      </p:sp>
      <p:sp>
        <p:nvSpPr>
          <p:cNvPr id="285" name="Shape 285"/>
          <p:cNvSpPr/>
          <p:nvPr>
            <p:ph type="body" sz="quarter" idx="1"/>
          </p:nvPr>
        </p:nvSpPr>
        <p:spPr>
          <a:prstGeom prst="rect">
            <a:avLst/>
          </a:prstGeom>
        </p:spPr>
        <p:txBody>
          <a:bodyPr/>
          <a:lstStyle>
            <a:lvl1pPr defTabSz="584200">
              <a:lnSpc>
                <a:spcPct val="100000"/>
              </a:lnSpc>
              <a:defRPr>
                <a:latin typeface="Lucida Grande"/>
                <a:ea typeface="Lucida Grande"/>
                <a:cs typeface="Lucida Grande"/>
                <a:sym typeface="Lucida Grande"/>
              </a:defRPr>
            </a:lvl1pPr>
          </a:lstStyle>
          <a:p>
            <a:pPr/>
            <a:r>
              <a:t>Get students to make a list of the things they think would be nice to do after they retire. </a:t>
            </a:r>
          </a:p>
        </p:txBody>
      </p:sp>
    </p:spTree>
  </p:cSld>
  <p:clrMapOvr>
    <a:masterClrMapping/>
  </p:clrMapOvr>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p:spTree>
      <p:nvGrpSpPr>
        <p:cNvPr id="1" name=""/>
        <p:cNvGrpSpPr/>
        <p:nvPr/>
      </p:nvGrpSpPr>
      <p:grpSpPr>
        <a:xfrm>
          <a:off x="0" y="0"/>
          <a:ext cx="0" cy="0"/>
          <a:chOff x="0" y="0"/>
          <a:chExt cx="0" cy="0"/>
        </a:xfrm>
      </p:grpSpPr>
      <p:sp>
        <p:nvSpPr>
          <p:cNvPr id="11" name="Author and Date"/>
          <p:cNvSpPr txBox="1"/>
          <p:nvPr>
            <p:ph type="body" sz="quarter" idx="21" hasCustomPrompt="1"/>
          </p:nvPr>
        </p:nvSpPr>
        <p:spPr>
          <a:xfrm>
            <a:off x="1201340" y="11859862"/>
            <a:ext cx="21971003" cy="636979"/>
          </a:xfrm>
          <a:prstGeom prst="rect">
            <a:avLst/>
          </a:prstGeom>
        </p:spPr>
        <p:txBody>
          <a:bodyPr lIns="45719" tIns="45719" rIns="45719" bIns="45719"/>
          <a:lstStyle>
            <a:lvl1pPr marL="0" indent="0" defTabSz="825500">
              <a:lnSpc>
                <a:spcPct val="100000"/>
              </a:lnSpc>
              <a:spcBef>
                <a:spcPts val="0"/>
              </a:spcBef>
              <a:buSzTx/>
              <a:buNone/>
              <a:defRPr b="1" sz="3600"/>
            </a:lvl1pPr>
          </a:lstStyle>
          <a:p>
            <a:pPr/>
            <a:r>
              <a:t>Author and Date</a:t>
            </a:r>
          </a:p>
        </p:txBody>
      </p:sp>
      <p:sp>
        <p:nvSpPr>
          <p:cNvPr id="12" name="Presentation Title"/>
          <p:cNvSpPr txBox="1"/>
          <p:nvPr>
            <p:ph type="title" hasCustomPrompt="1"/>
          </p:nvPr>
        </p:nvSpPr>
        <p:spPr>
          <a:xfrm>
            <a:off x="1206496" y="2574991"/>
            <a:ext cx="21971004" cy="4648201"/>
          </a:xfrm>
          <a:prstGeom prst="rect">
            <a:avLst/>
          </a:prstGeom>
        </p:spPr>
        <p:txBody>
          <a:bodyPr anchor="b"/>
          <a:lstStyle>
            <a:lvl1pPr>
              <a:defRPr spc="-232" sz="11600"/>
            </a:lvl1pPr>
          </a:lstStyle>
          <a:p>
            <a:pPr/>
            <a:r>
              <a:t>Presentation Title</a:t>
            </a:r>
          </a:p>
        </p:txBody>
      </p:sp>
      <p:sp>
        <p:nvSpPr>
          <p:cNvPr id="13" name="Body Level One…"/>
          <p:cNvSpPr txBox="1"/>
          <p:nvPr>
            <p:ph type="body" sz="quarter" idx="1" hasCustomPrompt="1"/>
          </p:nvPr>
        </p:nvSpPr>
        <p:spPr>
          <a:xfrm>
            <a:off x="1201342" y="7223190"/>
            <a:ext cx="21971001" cy="1905001"/>
          </a:xfrm>
          <a:prstGeom prst="rect">
            <a:avLst/>
          </a:prstGeom>
        </p:spPr>
        <p:txBody>
          <a:bodyPr/>
          <a:lstStyle>
            <a:lvl1pPr marL="0" indent="0" defTabSz="825500">
              <a:lnSpc>
                <a:spcPct val="100000"/>
              </a:lnSpc>
              <a:spcBef>
                <a:spcPts val="0"/>
              </a:spcBef>
              <a:buSzTx/>
              <a:buNone/>
              <a:defRPr b="1" sz="5500"/>
            </a:lvl1pPr>
            <a:lvl2pPr marL="0" indent="457200" defTabSz="825500">
              <a:lnSpc>
                <a:spcPct val="100000"/>
              </a:lnSpc>
              <a:spcBef>
                <a:spcPts val="0"/>
              </a:spcBef>
              <a:buSzTx/>
              <a:buNone/>
              <a:defRPr b="1" sz="5500"/>
            </a:lvl2pPr>
            <a:lvl3pPr marL="0" indent="914400" defTabSz="825500">
              <a:lnSpc>
                <a:spcPct val="100000"/>
              </a:lnSpc>
              <a:spcBef>
                <a:spcPts val="0"/>
              </a:spcBef>
              <a:buSzTx/>
              <a:buNone/>
              <a:defRPr b="1" sz="5500"/>
            </a:lvl3pPr>
            <a:lvl4pPr marL="0" indent="1371600" defTabSz="825500">
              <a:lnSpc>
                <a:spcPct val="100000"/>
              </a:lnSpc>
              <a:spcBef>
                <a:spcPts val="0"/>
              </a:spcBef>
              <a:buSzTx/>
              <a:buNone/>
              <a:defRPr b="1" sz="5500"/>
            </a:lvl4pPr>
            <a:lvl5pPr marL="0" indent="1828800" defTabSz="825500">
              <a:lnSpc>
                <a:spcPct val="100000"/>
              </a:lnSpc>
              <a:spcBef>
                <a:spcPts val="0"/>
              </a:spcBef>
              <a:buSzTx/>
              <a:buNone/>
              <a:defRPr b="1" sz="5500"/>
            </a:lvl5pPr>
          </a:lstStyle>
          <a:p>
            <a:pPr/>
            <a:r>
              <a:t>Presentation Subtitle</a:t>
            </a:r>
          </a:p>
          <a:p>
            <a:pPr lvl="1"/>
            <a:r>
              <a:t/>
            </a:r>
          </a:p>
          <a:p>
            <a:pPr lvl="2"/>
            <a:r>
              <a:t/>
            </a:r>
          </a:p>
          <a:p>
            <a:pPr lvl="3"/>
            <a:r>
              <a:t/>
            </a:r>
          </a:p>
          <a:p>
            <a:pPr lvl="4"/>
            <a:r>
              <a:t/>
            </a:r>
          </a:p>
        </p:txBody>
      </p:sp>
      <p:sp>
        <p:nvSpPr>
          <p:cNvPr id="1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tatement">
    <p:spTree>
      <p:nvGrpSpPr>
        <p:cNvPr id="1" name=""/>
        <p:cNvGrpSpPr/>
        <p:nvPr/>
      </p:nvGrpSpPr>
      <p:grpSpPr>
        <a:xfrm>
          <a:off x="0" y="0"/>
          <a:ext cx="0" cy="0"/>
          <a:chOff x="0" y="0"/>
          <a:chExt cx="0" cy="0"/>
        </a:xfrm>
      </p:grpSpPr>
      <p:sp>
        <p:nvSpPr>
          <p:cNvPr id="98" name="Body Level One…"/>
          <p:cNvSpPr txBox="1"/>
          <p:nvPr>
            <p:ph type="body" sz="half" idx="1" hasCustomPrompt="1"/>
          </p:nvPr>
        </p:nvSpPr>
        <p:spPr>
          <a:xfrm>
            <a:off x="1206500" y="4920843"/>
            <a:ext cx="21971000" cy="3874314"/>
          </a:xfrm>
          <a:prstGeom prst="rect">
            <a:avLst/>
          </a:prstGeom>
        </p:spPr>
        <p:txBody>
          <a:bodyPr anchor="ctr"/>
          <a:lstStyle>
            <a:lvl1pPr marL="0" indent="0" algn="ctr">
              <a:lnSpc>
                <a:spcPct val="80000"/>
              </a:lnSpc>
              <a:spcBef>
                <a:spcPts val="0"/>
              </a:spcBef>
              <a:buSzTx/>
              <a:buNone/>
              <a:defRPr spc="-232" sz="11600">
                <a:latin typeface="Helvetica Neue Medium"/>
                <a:ea typeface="Helvetica Neue Medium"/>
                <a:cs typeface="Helvetica Neue Medium"/>
                <a:sym typeface="Helvetica Neue Medium"/>
              </a:defRPr>
            </a:lvl1pPr>
            <a:lvl2pPr marL="0" indent="457200" algn="ctr">
              <a:lnSpc>
                <a:spcPct val="80000"/>
              </a:lnSpc>
              <a:spcBef>
                <a:spcPts val="0"/>
              </a:spcBef>
              <a:buSzTx/>
              <a:buNone/>
              <a:defRPr spc="-232" sz="11600">
                <a:latin typeface="Helvetica Neue Medium"/>
                <a:ea typeface="Helvetica Neue Medium"/>
                <a:cs typeface="Helvetica Neue Medium"/>
                <a:sym typeface="Helvetica Neue Medium"/>
              </a:defRPr>
            </a:lvl2pPr>
            <a:lvl3pPr marL="0" indent="914400" algn="ctr">
              <a:lnSpc>
                <a:spcPct val="80000"/>
              </a:lnSpc>
              <a:spcBef>
                <a:spcPts val="0"/>
              </a:spcBef>
              <a:buSzTx/>
              <a:buNone/>
              <a:defRPr spc="-232" sz="11600">
                <a:latin typeface="Helvetica Neue Medium"/>
                <a:ea typeface="Helvetica Neue Medium"/>
                <a:cs typeface="Helvetica Neue Medium"/>
                <a:sym typeface="Helvetica Neue Medium"/>
              </a:defRPr>
            </a:lvl3pPr>
            <a:lvl4pPr marL="0" indent="1371600" algn="ctr">
              <a:lnSpc>
                <a:spcPct val="80000"/>
              </a:lnSpc>
              <a:spcBef>
                <a:spcPts val="0"/>
              </a:spcBef>
              <a:buSzTx/>
              <a:buNone/>
              <a:defRPr spc="-232" sz="11600">
                <a:latin typeface="Helvetica Neue Medium"/>
                <a:ea typeface="Helvetica Neue Medium"/>
                <a:cs typeface="Helvetica Neue Medium"/>
                <a:sym typeface="Helvetica Neue Medium"/>
              </a:defRPr>
            </a:lvl4pPr>
            <a:lvl5pPr marL="0" indent="1828800" algn="ctr">
              <a:lnSpc>
                <a:spcPct val="80000"/>
              </a:lnSpc>
              <a:spcBef>
                <a:spcPts val="0"/>
              </a:spcBef>
              <a:buSzTx/>
              <a:buNone/>
              <a:defRPr spc="-232" sz="11600">
                <a:latin typeface="Helvetica Neue Medium"/>
                <a:ea typeface="Helvetica Neue Medium"/>
                <a:cs typeface="Helvetica Neue Medium"/>
                <a:sym typeface="Helvetica Neue Medium"/>
              </a:defRPr>
            </a:lvl5pPr>
          </a:lstStyle>
          <a:p>
            <a:pPr/>
            <a:r>
              <a:t>Statement</a:t>
            </a:r>
          </a:p>
          <a:p>
            <a:pPr lvl="1"/>
            <a:r>
              <a:t/>
            </a:r>
          </a:p>
          <a:p>
            <a:pPr lvl="2"/>
            <a:r>
              <a:t/>
            </a:r>
          </a:p>
          <a:p>
            <a:pPr lvl="3"/>
            <a:r>
              <a:t/>
            </a:r>
          </a:p>
          <a:p>
            <a:pPr lvl="4"/>
            <a:r>
              <a:t/>
            </a:r>
          </a:p>
        </p:txBody>
      </p:sp>
      <p:sp>
        <p:nvSpPr>
          <p:cNvPr id="9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ig Fact">
    <p:spTree>
      <p:nvGrpSpPr>
        <p:cNvPr id="1" name=""/>
        <p:cNvGrpSpPr/>
        <p:nvPr/>
      </p:nvGrpSpPr>
      <p:grpSpPr>
        <a:xfrm>
          <a:off x="0" y="0"/>
          <a:ext cx="0" cy="0"/>
          <a:chOff x="0" y="0"/>
          <a:chExt cx="0" cy="0"/>
        </a:xfrm>
      </p:grpSpPr>
      <p:sp>
        <p:nvSpPr>
          <p:cNvPr id="106" name="Body Level One…"/>
          <p:cNvSpPr txBox="1"/>
          <p:nvPr>
            <p:ph type="body" idx="1" hasCustomPrompt="1"/>
          </p:nvPr>
        </p:nvSpPr>
        <p:spPr>
          <a:xfrm>
            <a:off x="1206500" y="1075927"/>
            <a:ext cx="21971000" cy="7241584"/>
          </a:xfrm>
          <a:prstGeom prst="rect">
            <a:avLst/>
          </a:prstGeom>
        </p:spPr>
        <p:txBody>
          <a:bodyPr anchor="b"/>
          <a:lstStyle>
            <a:lvl1pPr marL="0" indent="0" algn="ctr">
              <a:lnSpc>
                <a:spcPct val="80000"/>
              </a:lnSpc>
              <a:spcBef>
                <a:spcPts val="0"/>
              </a:spcBef>
              <a:buSzTx/>
              <a:buNone/>
              <a:defRPr b="1" spc="-250" sz="25000"/>
            </a:lvl1pPr>
            <a:lvl2pPr marL="0" indent="457200" algn="ctr">
              <a:lnSpc>
                <a:spcPct val="80000"/>
              </a:lnSpc>
              <a:spcBef>
                <a:spcPts val="0"/>
              </a:spcBef>
              <a:buSzTx/>
              <a:buNone/>
              <a:defRPr b="1" spc="-250" sz="25000"/>
            </a:lvl2pPr>
            <a:lvl3pPr marL="0" indent="914400" algn="ctr">
              <a:lnSpc>
                <a:spcPct val="80000"/>
              </a:lnSpc>
              <a:spcBef>
                <a:spcPts val="0"/>
              </a:spcBef>
              <a:buSzTx/>
              <a:buNone/>
              <a:defRPr b="1" spc="-250" sz="25000"/>
            </a:lvl3pPr>
            <a:lvl4pPr marL="0" indent="1371600" algn="ctr">
              <a:lnSpc>
                <a:spcPct val="80000"/>
              </a:lnSpc>
              <a:spcBef>
                <a:spcPts val="0"/>
              </a:spcBef>
              <a:buSzTx/>
              <a:buNone/>
              <a:defRPr b="1" spc="-250" sz="25000"/>
            </a:lvl4pPr>
            <a:lvl5pPr marL="0" indent="1828800" algn="ctr">
              <a:lnSpc>
                <a:spcPct val="80000"/>
              </a:lnSpc>
              <a:spcBef>
                <a:spcPts val="0"/>
              </a:spcBef>
              <a:buSzTx/>
              <a:buNone/>
              <a:defRPr b="1" spc="-250" sz="25000"/>
            </a:lvl5pPr>
          </a:lstStyle>
          <a:p>
            <a:pPr/>
            <a:r>
              <a:t>100%</a:t>
            </a:r>
          </a:p>
          <a:p>
            <a:pPr lvl="1"/>
            <a:r>
              <a:t/>
            </a:r>
          </a:p>
          <a:p>
            <a:pPr lvl="2"/>
            <a:r>
              <a:t/>
            </a:r>
          </a:p>
          <a:p>
            <a:pPr lvl="3"/>
            <a:r>
              <a:t/>
            </a:r>
          </a:p>
          <a:p>
            <a:pPr lvl="4"/>
            <a:r>
              <a:t/>
            </a:r>
          </a:p>
        </p:txBody>
      </p:sp>
      <p:sp>
        <p:nvSpPr>
          <p:cNvPr id="107" name="Fact information"/>
          <p:cNvSpPr txBox="1"/>
          <p:nvPr>
            <p:ph type="body" sz="quarter" idx="21" hasCustomPrompt="1"/>
          </p:nvPr>
        </p:nvSpPr>
        <p:spPr>
          <a:xfrm>
            <a:off x="1206500" y="8262180"/>
            <a:ext cx="21971000" cy="934780"/>
          </a:xfrm>
          <a:prstGeom prst="rect">
            <a:avLst/>
          </a:prstGeom>
        </p:spPr>
        <p:txBody>
          <a:bodyPr lIns="45719" tIns="45719" rIns="45719" bIns="45719"/>
          <a:lstStyle>
            <a:lvl1pPr marL="0" indent="0" algn="ctr" defTabSz="825500">
              <a:lnSpc>
                <a:spcPct val="100000"/>
              </a:lnSpc>
              <a:spcBef>
                <a:spcPts val="0"/>
              </a:spcBef>
              <a:buSzTx/>
              <a:buNone/>
              <a:defRPr b="1" sz="5500"/>
            </a:lvl1pPr>
          </a:lstStyle>
          <a:p>
            <a:pPr/>
            <a:r>
              <a:t>Fact information</a:t>
            </a:r>
          </a:p>
        </p:txBody>
      </p:sp>
      <p:sp>
        <p:nvSpPr>
          <p:cNvPr id="10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p:spTree>
      <p:nvGrpSpPr>
        <p:cNvPr id="1" name=""/>
        <p:cNvGrpSpPr/>
        <p:nvPr/>
      </p:nvGrpSpPr>
      <p:grpSpPr>
        <a:xfrm>
          <a:off x="0" y="0"/>
          <a:ext cx="0" cy="0"/>
          <a:chOff x="0" y="0"/>
          <a:chExt cx="0" cy="0"/>
        </a:xfrm>
      </p:grpSpPr>
      <p:sp>
        <p:nvSpPr>
          <p:cNvPr id="115" name="Attribution"/>
          <p:cNvSpPr txBox="1"/>
          <p:nvPr>
            <p:ph type="body" sz="quarter" idx="21" hasCustomPrompt="1"/>
          </p:nvPr>
        </p:nvSpPr>
        <p:spPr>
          <a:xfrm>
            <a:off x="2430025" y="10675453"/>
            <a:ext cx="20200052" cy="636979"/>
          </a:xfrm>
          <a:prstGeom prst="rect">
            <a:avLst/>
          </a:prstGeom>
        </p:spPr>
        <p:txBody>
          <a:bodyPr lIns="45719" tIns="45719" rIns="45719" bIns="45719"/>
          <a:lstStyle>
            <a:lvl1pPr marL="0" indent="0" defTabSz="825500">
              <a:lnSpc>
                <a:spcPct val="100000"/>
              </a:lnSpc>
              <a:spcBef>
                <a:spcPts val="0"/>
              </a:spcBef>
              <a:buSzTx/>
              <a:buNone/>
              <a:defRPr b="1" sz="3600"/>
            </a:lvl1pPr>
          </a:lstStyle>
          <a:p>
            <a:pPr/>
            <a:r>
              <a:t>Attribution</a:t>
            </a:r>
          </a:p>
        </p:txBody>
      </p:sp>
      <p:sp>
        <p:nvSpPr>
          <p:cNvPr id="116" name="Body Level One…"/>
          <p:cNvSpPr txBox="1"/>
          <p:nvPr>
            <p:ph type="body" sz="half" idx="1" hasCustomPrompt="1"/>
          </p:nvPr>
        </p:nvSpPr>
        <p:spPr>
          <a:xfrm>
            <a:off x="1753923" y="4939860"/>
            <a:ext cx="20876154" cy="3836280"/>
          </a:xfrm>
          <a:prstGeom prst="rect">
            <a:avLst/>
          </a:prstGeom>
        </p:spPr>
        <p:txBody>
          <a:bodyPr/>
          <a:lstStyle>
            <a:lvl1pPr marL="638923" indent="-469900">
              <a:spcBef>
                <a:spcPts val="0"/>
              </a:spcBef>
              <a:buSzTx/>
              <a:buNone/>
              <a:defRPr spc="-170" sz="8500">
                <a:latin typeface="Helvetica Neue Medium"/>
                <a:ea typeface="Helvetica Neue Medium"/>
                <a:cs typeface="Helvetica Neue Medium"/>
                <a:sym typeface="Helvetica Neue Medium"/>
              </a:defRPr>
            </a:lvl1pPr>
            <a:lvl2pPr marL="638923" indent="-12700">
              <a:spcBef>
                <a:spcPts val="0"/>
              </a:spcBef>
              <a:buSzTx/>
              <a:buNone/>
              <a:defRPr spc="-170" sz="8500">
                <a:latin typeface="Helvetica Neue Medium"/>
                <a:ea typeface="Helvetica Neue Medium"/>
                <a:cs typeface="Helvetica Neue Medium"/>
                <a:sym typeface="Helvetica Neue Medium"/>
              </a:defRPr>
            </a:lvl2pPr>
            <a:lvl3pPr marL="638923" indent="444500">
              <a:spcBef>
                <a:spcPts val="0"/>
              </a:spcBef>
              <a:buSzTx/>
              <a:buNone/>
              <a:defRPr spc="-170" sz="8500">
                <a:latin typeface="Helvetica Neue Medium"/>
                <a:ea typeface="Helvetica Neue Medium"/>
                <a:cs typeface="Helvetica Neue Medium"/>
                <a:sym typeface="Helvetica Neue Medium"/>
              </a:defRPr>
            </a:lvl3pPr>
            <a:lvl4pPr marL="638923" indent="901700">
              <a:spcBef>
                <a:spcPts val="0"/>
              </a:spcBef>
              <a:buSzTx/>
              <a:buNone/>
              <a:defRPr spc="-170" sz="8500">
                <a:latin typeface="Helvetica Neue Medium"/>
                <a:ea typeface="Helvetica Neue Medium"/>
                <a:cs typeface="Helvetica Neue Medium"/>
                <a:sym typeface="Helvetica Neue Medium"/>
              </a:defRPr>
            </a:lvl4pPr>
            <a:lvl5pPr marL="638923" indent="1358900">
              <a:spcBef>
                <a:spcPts val="0"/>
              </a:spcBef>
              <a:buSzTx/>
              <a:buNone/>
              <a:defRPr spc="-170" sz="8500">
                <a:latin typeface="Helvetica Neue Medium"/>
                <a:ea typeface="Helvetica Neue Medium"/>
                <a:cs typeface="Helvetica Neue Medium"/>
                <a:sym typeface="Helvetica Neue Medium"/>
              </a:defRPr>
            </a:lvl5pPr>
          </a:lstStyle>
          <a:p>
            <a:pPr/>
            <a:r>
              <a:t>“Notable Quote”</a:t>
            </a:r>
          </a:p>
          <a:p>
            <a:pPr lvl="1"/>
            <a:r>
              <a:t/>
            </a:r>
          </a:p>
          <a:p>
            <a:pPr lvl="2"/>
            <a:r>
              <a:t/>
            </a:r>
          </a:p>
          <a:p>
            <a:pPr lvl="3"/>
            <a:r>
              <a:t/>
            </a:r>
          </a:p>
          <a:p>
            <a:pPr lvl="4"/>
            <a:r>
              <a:t/>
            </a:r>
          </a:p>
        </p:txBody>
      </p:sp>
      <p:sp>
        <p:nvSpPr>
          <p:cNvPr id="11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3 Up">
    <p:spTree>
      <p:nvGrpSpPr>
        <p:cNvPr id="1" name=""/>
        <p:cNvGrpSpPr/>
        <p:nvPr/>
      </p:nvGrpSpPr>
      <p:grpSpPr>
        <a:xfrm>
          <a:off x="0" y="0"/>
          <a:ext cx="0" cy="0"/>
          <a:chOff x="0" y="0"/>
          <a:chExt cx="0" cy="0"/>
        </a:xfrm>
      </p:grpSpPr>
      <p:sp>
        <p:nvSpPr>
          <p:cNvPr id="124" name="Bowl of salad with fried rice, boiled eggs and chopsticks"/>
          <p:cNvSpPr/>
          <p:nvPr>
            <p:ph type="pic" sz="quarter" idx="21"/>
          </p:nvPr>
        </p:nvSpPr>
        <p:spPr>
          <a:xfrm>
            <a:off x="15760700" y="1016000"/>
            <a:ext cx="7439099" cy="5949678"/>
          </a:xfrm>
          <a:prstGeom prst="rect">
            <a:avLst/>
          </a:prstGeom>
        </p:spPr>
        <p:txBody>
          <a:bodyPr lIns="91439" tIns="45719" rIns="91439" bIns="45719">
            <a:noAutofit/>
          </a:bodyPr>
          <a:lstStyle/>
          <a:p>
            <a:pPr/>
          </a:p>
        </p:txBody>
      </p:sp>
      <p:sp>
        <p:nvSpPr>
          <p:cNvPr id="125" name="Bowl with salmon cakes, salad and houmous "/>
          <p:cNvSpPr/>
          <p:nvPr>
            <p:ph type="pic" sz="half" idx="22"/>
          </p:nvPr>
        </p:nvSpPr>
        <p:spPr>
          <a:xfrm>
            <a:off x="13500100" y="3978275"/>
            <a:ext cx="10439400" cy="12150181"/>
          </a:xfrm>
          <a:prstGeom prst="rect">
            <a:avLst/>
          </a:prstGeom>
        </p:spPr>
        <p:txBody>
          <a:bodyPr lIns="91439" tIns="45719" rIns="91439" bIns="45719">
            <a:noAutofit/>
          </a:bodyPr>
          <a:lstStyle/>
          <a:p>
            <a:pPr/>
          </a:p>
        </p:txBody>
      </p:sp>
      <p:sp>
        <p:nvSpPr>
          <p:cNvPr id="126" name="Bowl of pappardelle pasta with parsley butter, roasted hazelnuts and shaved parmesan cheese"/>
          <p:cNvSpPr/>
          <p:nvPr>
            <p:ph type="pic" idx="23"/>
          </p:nvPr>
        </p:nvSpPr>
        <p:spPr>
          <a:xfrm>
            <a:off x="-139700" y="495300"/>
            <a:ext cx="16611600" cy="12458700"/>
          </a:xfrm>
          <a:prstGeom prst="rect">
            <a:avLst/>
          </a:prstGeom>
        </p:spPr>
        <p:txBody>
          <a:bodyPr lIns="91439" tIns="45719" rIns="91439" bIns="45719">
            <a:noAutofit/>
          </a:bodyPr>
          <a:lstStyle/>
          <a:p>
            <a:pPr/>
          </a:p>
        </p:txBody>
      </p:sp>
      <p:sp>
        <p:nvSpPr>
          <p:cNvPr id="12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34" name="bowl of salad with fried rice, boiled eggs and chopsticks"/>
          <p:cNvSpPr/>
          <p:nvPr>
            <p:ph type="pic" idx="21"/>
          </p:nvPr>
        </p:nvSpPr>
        <p:spPr>
          <a:xfrm>
            <a:off x="-1333500" y="-5524500"/>
            <a:ext cx="27051000" cy="21640800"/>
          </a:xfrm>
          <a:prstGeom prst="rect">
            <a:avLst/>
          </a:prstGeom>
        </p:spPr>
        <p:txBody>
          <a:bodyPr lIns="91439" tIns="45719" rIns="91439" bIns="45719">
            <a:noAutofit/>
          </a:bodyPr>
          <a:lstStyle/>
          <a:p>
            <a:pPr/>
          </a:p>
        </p:txBody>
      </p:sp>
      <p:sp>
        <p:nvSpPr>
          <p:cNvPr id="135" name="Slide Number"/>
          <p:cNvSpPr txBox="1"/>
          <p:nvPr>
            <p:ph type="sldNum" sz="quarter" idx="2"/>
          </p:nvPr>
        </p:nvSpPr>
        <p:spPr>
          <a:prstGeom prst="rect">
            <a:avLst/>
          </a:prstGeom>
        </p:spPr>
        <p:txBody>
          <a:bodyPr/>
          <a:lstStyle>
            <a:lvl1pPr>
              <a:defRPr>
                <a:solidFill>
                  <a:srgbClr val="FFFFFF"/>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14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p:spTree>
      <p:nvGrpSpPr>
        <p:cNvPr id="1" name=""/>
        <p:cNvGrpSpPr/>
        <p:nvPr/>
      </p:nvGrpSpPr>
      <p:grpSpPr>
        <a:xfrm>
          <a:off x="0" y="0"/>
          <a:ext cx="0" cy="0"/>
          <a:chOff x="0" y="0"/>
          <a:chExt cx="0" cy="0"/>
        </a:xfrm>
      </p:grpSpPr>
      <p:sp>
        <p:nvSpPr>
          <p:cNvPr id="149" name="Section Title"/>
          <p:cNvSpPr txBox="1"/>
          <p:nvPr>
            <p:ph type="title" hasCustomPrompt="1"/>
          </p:nvPr>
        </p:nvSpPr>
        <p:spPr>
          <a:xfrm>
            <a:off x="1295400" y="5404408"/>
            <a:ext cx="21869400" cy="2881786"/>
          </a:xfrm>
          <a:prstGeom prst="rect">
            <a:avLst/>
          </a:prstGeom>
        </p:spPr>
        <p:txBody>
          <a:bodyPr lIns="45719" tIns="45719" rIns="45719" bIns="45719" anchor="ctr"/>
          <a:lstStyle>
            <a:lvl1pPr defTabSz="825500">
              <a:lnSpc>
                <a:spcPct val="90000"/>
              </a:lnSpc>
              <a:defRPr b="0" spc="-408" sz="10200">
                <a:latin typeface="Calibri Light"/>
                <a:ea typeface="Calibri Light"/>
                <a:cs typeface="Calibri Light"/>
                <a:sym typeface="Calibri Light"/>
              </a:defRPr>
            </a:lvl1pPr>
          </a:lstStyle>
          <a:p>
            <a:pPr/>
            <a:r>
              <a:t>Section Title</a:t>
            </a:r>
          </a:p>
        </p:txBody>
      </p:sp>
      <p:sp>
        <p:nvSpPr>
          <p:cNvPr id="150" name="Slide Number"/>
          <p:cNvSpPr txBox="1"/>
          <p:nvPr>
            <p:ph type="sldNum" sz="quarter" idx="2"/>
          </p:nvPr>
        </p:nvSpPr>
        <p:spPr>
          <a:xfrm>
            <a:off x="22328428" y="12836779"/>
            <a:ext cx="379173" cy="482092"/>
          </a:xfrm>
          <a:prstGeom prst="rect">
            <a:avLst/>
          </a:prstGeom>
        </p:spPr>
        <p:txBody>
          <a:bodyPr lIns="45719" tIns="45719" rIns="45719" bIns="45719" anchor="ctr"/>
          <a:lstStyle>
            <a:lvl1pPr algn="r" defTabSz="821530">
              <a:lnSpc>
                <a:spcPct val="80000"/>
              </a:lnSpc>
              <a:spcBef>
                <a:spcPts val="400"/>
              </a:spcBef>
              <a:tabLst>
                <a:tab pos="812800" algn="l"/>
              </a:tabLst>
              <a:defRPr spc="-26" sz="2400">
                <a:solidFill>
                  <a:srgbClr val="888888"/>
                </a:solidFill>
                <a:latin typeface="Graphik Compact Regular"/>
                <a:ea typeface="Graphik Compact Regular"/>
                <a:cs typeface="Graphik Compact Regular"/>
                <a:sym typeface="Graphik Compact Regular"/>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Slide">
    <p:spTree>
      <p:nvGrpSpPr>
        <p:cNvPr id="1" name=""/>
        <p:cNvGrpSpPr/>
        <p:nvPr/>
      </p:nvGrpSpPr>
      <p:grpSpPr>
        <a:xfrm>
          <a:off x="0" y="0"/>
          <a:ext cx="0" cy="0"/>
          <a:chOff x="0" y="0"/>
          <a:chExt cx="0" cy="0"/>
        </a:xfrm>
      </p:grpSpPr>
      <p:sp>
        <p:nvSpPr>
          <p:cNvPr id="157" name="Title Text"/>
          <p:cNvSpPr txBox="1"/>
          <p:nvPr>
            <p:ph type="title"/>
          </p:nvPr>
        </p:nvSpPr>
        <p:spPr>
          <a:xfrm>
            <a:off x="3048000" y="2244725"/>
            <a:ext cx="18288000" cy="4775201"/>
          </a:xfrm>
          <a:prstGeom prst="rect">
            <a:avLst/>
          </a:prstGeom>
        </p:spPr>
        <p:txBody>
          <a:bodyPr lIns="45719" tIns="45719" rIns="45719" bIns="45719" anchor="b"/>
          <a:lstStyle>
            <a:lvl1pPr algn="ctr" defTabSz="1828800">
              <a:lnSpc>
                <a:spcPct val="90000"/>
              </a:lnSpc>
              <a:defRPr b="0" spc="0" sz="12000">
                <a:latin typeface="Calibri Light"/>
                <a:ea typeface="Calibri Light"/>
                <a:cs typeface="Calibri Light"/>
                <a:sym typeface="Calibri Light"/>
              </a:defRPr>
            </a:lvl1pPr>
          </a:lstStyle>
          <a:p>
            <a:pPr/>
            <a:r>
              <a:t>Title Text</a:t>
            </a:r>
          </a:p>
        </p:txBody>
      </p:sp>
      <p:sp>
        <p:nvSpPr>
          <p:cNvPr id="158" name="Body Level One…"/>
          <p:cNvSpPr txBox="1"/>
          <p:nvPr>
            <p:ph type="body" sz="quarter" idx="1"/>
          </p:nvPr>
        </p:nvSpPr>
        <p:spPr>
          <a:xfrm>
            <a:off x="3048000" y="7204075"/>
            <a:ext cx="18288000" cy="3311525"/>
          </a:xfrm>
          <a:prstGeom prst="rect">
            <a:avLst/>
          </a:prstGeom>
        </p:spPr>
        <p:txBody>
          <a:bodyPr lIns="45719" tIns="45719" rIns="45719" bIns="45719"/>
          <a:lstStyle>
            <a:lvl1pPr marL="0" indent="0" algn="ctr" defTabSz="1828800">
              <a:spcBef>
                <a:spcPts val="2000"/>
              </a:spcBef>
              <a:buSzTx/>
              <a:buNone/>
              <a:defRPr>
                <a:latin typeface="Calibri"/>
                <a:ea typeface="Calibri"/>
                <a:cs typeface="Calibri"/>
                <a:sym typeface="Calibri"/>
              </a:defRPr>
            </a:lvl1pPr>
            <a:lvl2pPr marL="0" indent="914400" algn="ctr" defTabSz="1828800">
              <a:spcBef>
                <a:spcPts val="2000"/>
              </a:spcBef>
              <a:buSzTx/>
              <a:buNone/>
              <a:defRPr>
                <a:latin typeface="Calibri"/>
                <a:ea typeface="Calibri"/>
                <a:cs typeface="Calibri"/>
                <a:sym typeface="Calibri"/>
              </a:defRPr>
            </a:lvl2pPr>
            <a:lvl3pPr marL="0" indent="1828800" algn="ctr" defTabSz="1828800">
              <a:spcBef>
                <a:spcPts val="2000"/>
              </a:spcBef>
              <a:buSzTx/>
              <a:buNone/>
              <a:defRPr>
                <a:latin typeface="Calibri"/>
                <a:ea typeface="Calibri"/>
                <a:cs typeface="Calibri"/>
                <a:sym typeface="Calibri"/>
              </a:defRPr>
            </a:lvl3pPr>
            <a:lvl4pPr marL="0" indent="2743200" algn="ctr" defTabSz="1828800">
              <a:spcBef>
                <a:spcPts val="2000"/>
              </a:spcBef>
              <a:buSzTx/>
              <a:buNone/>
              <a:defRPr>
                <a:latin typeface="Calibri"/>
                <a:ea typeface="Calibri"/>
                <a:cs typeface="Calibri"/>
                <a:sym typeface="Calibri"/>
              </a:defRPr>
            </a:lvl4pPr>
            <a:lvl5pPr marL="0" indent="3657600" algn="ctr" defTabSz="1828800">
              <a:spcBef>
                <a:spcPts val="2000"/>
              </a:spcBef>
              <a:buSzTx/>
              <a:buNone/>
              <a:defRPr>
                <a:latin typeface="Calibri"/>
                <a:ea typeface="Calibri"/>
                <a:cs typeface="Calibri"/>
                <a:sym typeface="Calibri"/>
              </a:defRPr>
            </a:lvl5pPr>
          </a:lstStyle>
          <a:p>
            <a:pPr/>
            <a:r>
              <a:t>Body Level One</a:t>
            </a:r>
          </a:p>
          <a:p>
            <a:pPr lvl="1"/>
            <a:r>
              <a:t>Body Level Two</a:t>
            </a:r>
          </a:p>
          <a:p>
            <a:pPr lvl="2"/>
            <a:r>
              <a:t>Body Level Three</a:t>
            </a:r>
          </a:p>
          <a:p>
            <a:pPr lvl="3"/>
            <a:r>
              <a:t>Body Level Four</a:t>
            </a:r>
          </a:p>
          <a:p>
            <a:pPr lvl="4"/>
            <a:r>
              <a:t>Body Level Five</a:t>
            </a:r>
          </a:p>
        </p:txBody>
      </p:sp>
      <p:sp>
        <p:nvSpPr>
          <p:cNvPr id="159" name="Slide Number"/>
          <p:cNvSpPr txBox="1"/>
          <p:nvPr>
            <p:ph type="sldNum" sz="quarter" idx="2"/>
          </p:nvPr>
        </p:nvSpPr>
        <p:spPr>
          <a:xfrm>
            <a:off x="22328428" y="12836779"/>
            <a:ext cx="379173" cy="482092"/>
          </a:xfrm>
          <a:prstGeom prst="rect">
            <a:avLst/>
          </a:prstGeom>
        </p:spPr>
        <p:txBody>
          <a:bodyPr lIns="45719" tIns="45719" rIns="45719" bIns="45719" anchor="ctr"/>
          <a:lstStyle>
            <a:lvl1pPr algn="r" defTabSz="821530">
              <a:lnSpc>
                <a:spcPct val="80000"/>
              </a:lnSpc>
              <a:spcBef>
                <a:spcPts val="400"/>
              </a:spcBef>
              <a:tabLst>
                <a:tab pos="812800" algn="l"/>
              </a:tabLst>
              <a:defRPr spc="-26" sz="2400">
                <a:solidFill>
                  <a:srgbClr val="888888"/>
                </a:solidFill>
                <a:latin typeface="Graphik Compact Regular"/>
                <a:ea typeface="Graphik Compact Regular"/>
                <a:cs typeface="Graphik Compact Regular"/>
                <a:sym typeface="Graphik Compact Regular"/>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Photo">
    <p:spTree>
      <p:nvGrpSpPr>
        <p:cNvPr id="1" name=""/>
        <p:cNvGrpSpPr/>
        <p:nvPr/>
      </p:nvGrpSpPr>
      <p:grpSpPr>
        <a:xfrm>
          <a:off x="0" y="0"/>
          <a:ext cx="0" cy="0"/>
          <a:chOff x="0" y="0"/>
          <a:chExt cx="0" cy="0"/>
        </a:xfrm>
      </p:grpSpPr>
      <p:sp>
        <p:nvSpPr>
          <p:cNvPr id="21" name="Avocados and limes"/>
          <p:cNvSpPr/>
          <p:nvPr>
            <p:ph type="pic" idx="21"/>
          </p:nvPr>
        </p:nvSpPr>
        <p:spPr>
          <a:xfrm>
            <a:off x="-1155700" y="-1295400"/>
            <a:ext cx="26746200" cy="16018933"/>
          </a:xfrm>
          <a:prstGeom prst="rect">
            <a:avLst/>
          </a:prstGeom>
        </p:spPr>
        <p:txBody>
          <a:bodyPr lIns="91439" tIns="45719" rIns="91439" bIns="45719">
            <a:noAutofit/>
          </a:bodyPr>
          <a:lstStyle/>
          <a:p>
            <a:pPr/>
          </a:p>
        </p:txBody>
      </p:sp>
      <p:sp>
        <p:nvSpPr>
          <p:cNvPr id="22" name="Presentation Title"/>
          <p:cNvSpPr txBox="1"/>
          <p:nvPr>
            <p:ph type="title" hasCustomPrompt="1"/>
          </p:nvPr>
        </p:nvSpPr>
        <p:spPr>
          <a:xfrm>
            <a:off x="1206500" y="7124700"/>
            <a:ext cx="21971000" cy="4648200"/>
          </a:xfrm>
          <a:prstGeom prst="rect">
            <a:avLst/>
          </a:prstGeom>
        </p:spPr>
        <p:txBody>
          <a:bodyPr anchor="b"/>
          <a:lstStyle>
            <a:lvl1pPr>
              <a:defRPr spc="-232" sz="11600"/>
            </a:lvl1pPr>
          </a:lstStyle>
          <a:p>
            <a:pPr/>
            <a:r>
              <a:t>Presentation Title</a:t>
            </a:r>
          </a:p>
        </p:txBody>
      </p:sp>
      <p:sp>
        <p:nvSpPr>
          <p:cNvPr id="23" name="Author and Date"/>
          <p:cNvSpPr txBox="1"/>
          <p:nvPr>
            <p:ph type="body" sz="quarter" idx="22" hasCustomPrompt="1"/>
          </p:nvPr>
        </p:nvSpPr>
        <p:spPr>
          <a:xfrm>
            <a:off x="1207690" y="1106137"/>
            <a:ext cx="21968621" cy="636979"/>
          </a:xfrm>
          <a:prstGeom prst="rect">
            <a:avLst/>
          </a:prstGeom>
        </p:spPr>
        <p:txBody>
          <a:bodyPr lIns="45719" tIns="45719" rIns="45719" bIns="45719"/>
          <a:lstStyle>
            <a:lvl1pPr marL="0" indent="0" defTabSz="825500">
              <a:lnSpc>
                <a:spcPct val="100000"/>
              </a:lnSpc>
              <a:spcBef>
                <a:spcPts val="0"/>
              </a:spcBef>
              <a:buSzTx/>
              <a:buNone/>
              <a:defRPr b="1" sz="3600"/>
            </a:lvl1pPr>
          </a:lstStyle>
          <a:p>
            <a:pPr/>
            <a:r>
              <a:t>Author and Date</a:t>
            </a:r>
          </a:p>
        </p:txBody>
      </p:sp>
      <p:sp>
        <p:nvSpPr>
          <p:cNvPr id="24" name="Body Level One…"/>
          <p:cNvSpPr txBox="1"/>
          <p:nvPr>
            <p:ph type="body" sz="quarter" idx="1" hasCustomPrompt="1"/>
          </p:nvPr>
        </p:nvSpPr>
        <p:spPr>
          <a:xfrm>
            <a:off x="1206500" y="11609910"/>
            <a:ext cx="21971000" cy="1116952"/>
          </a:xfrm>
          <a:prstGeom prst="rect">
            <a:avLst/>
          </a:prstGeom>
        </p:spPr>
        <p:txBody>
          <a:bodyPr/>
          <a:lstStyle>
            <a:lvl1pPr marL="0" indent="0" defTabSz="825500">
              <a:lnSpc>
                <a:spcPct val="100000"/>
              </a:lnSpc>
              <a:spcBef>
                <a:spcPts val="0"/>
              </a:spcBef>
              <a:buSzTx/>
              <a:buNone/>
              <a:defRPr b="1" sz="5500"/>
            </a:lvl1pPr>
            <a:lvl2pPr marL="0" indent="457200" defTabSz="825500">
              <a:lnSpc>
                <a:spcPct val="100000"/>
              </a:lnSpc>
              <a:spcBef>
                <a:spcPts val="0"/>
              </a:spcBef>
              <a:buSzTx/>
              <a:buNone/>
              <a:defRPr b="1" sz="5500"/>
            </a:lvl2pPr>
            <a:lvl3pPr marL="0" indent="914400" defTabSz="825500">
              <a:lnSpc>
                <a:spcPct val="100000"/>
              </a:lnSpc>
              <a:spcBef>
                <a:spcPts val="0"/>
              </a:spcBef>
              <a:buSzTx/>
              <a:buNone/>
              <a:defRPr b="1" sz="5500"/>
            </a:lvl3pPr>
            <a:lvl4pPr marL="0" indent="1371600" defTabSz="825500">
              <a:lnSpc>
                <a:spcPct val="100000"/>
              </a:lnSpc>
              <a:spcBef>
                <a:spcPts val="0"/>
              </a:spcBef>
              <a:buSzTx/>
              <a:buNone/>
              <a:defRPr b="1" sz="5500"/>
            </a:lvl4pPr>
            <a:lvl5pPr marL="0" indent="1828800" defTabSz="825500">
              <a:lnSpc>
                <a:spcPct val="100000"/>
              </a:lnSpc>
              <a:spcBef>
                <a:spcPts val="0"/>
              </a:spcBef>
              <a:buSzTx/>
              <a:buNone/>
              <a:defRPr b="1" sz="5500"/>
            </a:lvl5pPr>
          </a:lstStyle>
          <a:p>
            <a:pPr/>
            <a:r>
              <a:t>Presentation Subtitle</a:t>
            </a:r>
          </a:p>
          <a:p>
            <a:pPr lvl="1"/>
            <a:r>
              <a:t/>
            </a:r>
          </a:p>
          <a:p>
            <a:pPr lvl="2"/>
            <a:r>
              <a:t/>
            </a:r>
          </a:p>
          <a:p>
            <a:pPr lvl="3"/>
            <a:r>
              <a:t/>
            </a:r>
          </a:p>
          <a:p>
            <a:pPr lvl="4"/>
            <a:r>
              <a:t/>
            </a:r>
          </a:p>
        </p:txBody>
      </p:sp>
      <p:sp>
        <p:nvSpPr>
          <p:cNvPr id="2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Photo Alt">
    <p:spTree>
      <p:nvGrpSpPr>
        <p:cNvPr id="1" name=""/>
        <p:cNvGrpSpPr/>
        <p:nvPr/>
      </p:nvGrpSpPr>
      <p:grpSpPr>
        <a:xfrm>
          <a:off x="0" y="0"/>
          <a:ext cx="0" cy="0"/>
          <a:chOff x="0" y="0"/>
          <a:chExt cx="0" cy="0"/>
        </a:xfrm>
      </p:grpSpPr>
      <p:sp>
        <p:nvSpPr>
          <p:cNvPr id="32" name="Bowl with salmon cakes, salad and houmous"/>
          <p:cNvSpPr/>
          <p:nvPr>
            <p:ph type="pic" idx="21"/>
          </p:nvPr>
        </p:nvSpPr>
        <p:spPr>
          <a:xfrm>
            <a:off x="10972800" y="-203200"/>
            <a:ext cx="12144837" cy="14135100"/>
          </a:xfrm>
          <a:prstGeom prst="rect">
            <a:avLst/>
          </a:prstGeom>
        </p:spPr>
        <p:txBody>
          <a:bodyPr lIns="91439" tIns="45719" rIns="91439" bIns="45719">
            <a:noAutofit/>
          </a:bodyPr>
          <a:lstStyle/>
          <a:p>
            <a:pPr/>
          </a:p>
        </p:txBody>
      </p:sp>
      <p:sp>
        <p:nvSpPr>
          <p:cNvPr id="33" name="Slide Title"/>
          <p:cNvSpPr txBox="1"/>
          <p:nvPr>
            <p:ph type="title" hasCustomPrompt="1"/>
          </p:nvPr>
        </p:nvSpPr>
        <p:spPr>
          <a:xfrm>
            <a:off x="1206500" y="1270000"/>
            <a:ext cx="9779000" cy="5882273"/>
          </a:xfrm>
          <a:prstGeom prst="rect">
            <a:avLst/>
          </a:prstGeom>
        </p:spPr>
        <p:txBody>
          <a:bodyPr anchor="b"/>
          <a:lstStyle/>
          <a:p>
            <a:pPr/>
            <a:r>
              <a:t>Slide Title</a:t>
            </a:r>
          </a:p>
        </p:txBody>
      </p:sp>
      <p:sp>
        <p:nvSpPr>
          <p:cNvPr id="34" name="Body Level One…"/>
          <p:cNvSpPr txBox="1"/>
          <p:nvPr>
            <p:ph type="body" sz="quarter" idx="1" hasCustomPrompt="1"/>
          </p:nvPr>
        </p:nvSpPr>
        <p:spPr>
          <a:xfrm>
            <a:off x="1206500" y="7060576"/>
            <a:ext cx="9779000" cy="5385424"/>
          </a:xfrm>
          <a:prstGeom prst="rect">
            <a:avLst/>
          </a:prstGeom>
        </p:spPr>
        <p:txBody>
          <a:bodyPr/>
          <a:lstStyle>
            <a:lvl1pPr marL="0" indent="0" defTabSz="825500">
              <a:lnSpc>
                <a:spcPct val="100000"/>
              </a:lnSpc>
              <a:spcBef>
                <a:spcPts val="0"/>
              </a:spcBef>
              <a:buSzTx/>
              <a:buNone/>
              <a:defRPr b="1" sz="5500"/>
            </a:lvl1pPr>
            <a:lvl2pPr marL="0" indent="457200" defTabSz="825500">
              <a:lnSpc>
                <a:spcPct val="100000"/>
              </a:lnSpc>
              <a:spcBef>
                <a:spcPts val="0"/>
              </a:spcBef>
              <a:buSzTx/>
              <a:buNone/>
              <a:defRPr b="1" sz="5500"/>
            </a:lvl2pPr>
            <a:lvl3pPr marL="0" indent="914400" defTabSz="825500">
              <a:lnSpc>
                <a:spcPct val="100000"/>
              </a:lnSpc>
              <a:spcBef>
                <a:spcPts val="0"/>
              </a:spcBef>
              <a:buSzTx/>
              <a:buNone/>
              <a:defRPr b="1" sz="5500"/>
            </a:lvl3pPr>
            <a:lvl4pPr marL="0" indent="1371600" defTabSz="825500">
              <a:lnSpc>
                <a:spcPct val="100000"/>
              </a:lnSpc>
              <a:spcBef>
                <a:spcPts val="0"/>
              </a:spcBef>
              <a:buSzTx/>
              <a:buNone/>
              <a:defRPr b="1" sz="5500"/>
            </a:lvl4pPr>
            <a:lvl5pPr marL="0" indent="1828800" defTabSz="825500">
              <a:lnSpc>
                <a:spcPct val="100000"/>
              </a:lnSpc>
              <a:spcBef>
                <a:spcPts val="0"/>
              </a:spcBef>
              <a:buSzTx/>
              <a:buNone/>
              <a:defRPr b="1" sz="5500"/>
            </a:lvl5pPr>
          </a:lstStyle>
          <a:p>
            <a:pPr/>
            <a:r>
              <a:t>Slide Subtitle</a:t>
            </a:r>
          </a:p>
          <a:p>
            <a:pPr lvl="1"/>
            <a:r>
              <a:t/>
            </a:r>
          </a:p>
          <a:p>
            <a:pPr lvl="2"/>
            <a:r>
              <a:t/>
            </a:r>
          </a:p>
          <a:p>
            <a:pPr lvl="3"/>
            <a:r>
              <a:t/>
            </a:r>
          </a:p>
          <a:p>
            <a:pPr lvl="4"/>
            <a:r>
              <a:t/>
            </a:r>
          </a:p>
        </p:txBody>
      </p:sp>
      <p:sp>
        <p:nvSpPr>
          <p:cNvPr id="35" name="Slide Number"/>
          <p:cNvSpPr txBox="1"/>
          <p:nvPr>
            <p:ph type="sldNum" sz="quarter" idx="2"/>
          </p:nvPr>
        </p:nvSpPr>
        <p:spPr>
          <a:xfrm>
            <a:off x="12001499" y="13085233"/>
            <a:ext cx="368505" cy="3746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42" name="Slide Title"/>
          <p:cNvSpPr txBox="1"/>
          <p:nvPr>
            <p:ph type="title" hasCustomPrompt="1"/>
          </p:nvPr>
        </p:nvSpPr>
        <p:spPr>
          <a:prstGeom prst="rect">
            <a:avLst/>
          </a:prstGeom>
        </p:spPr>
        <p:txBody>
          <a:bodyPr/>
          <a:lstStyle/>
          <a:p>
            <a:pPr/>
            <a:r>
              <a:t>Slide Title</a:t>
            </a:r>
          </a:p>
        </p:txBody>
      </p:sp>
      <p:sp>
        <p:nvSpPr>
          <p:cNvPr id="43" name="Slide Subtitle"/>
          <p:cNvSpPr txBox="1"/>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Slide Subtitle</a:t>
            </a:r>
          </a:p>
        </p:txBody>
      </p:sp>
      <p:sp>
        <p:nvSpPr>
          <p:cNvPr id="44" name="Body Level One…"/>
          <p:cNvSpPr txBox="1"/>
          <p:nvPr>
            <p:ph type="body" idx="1" hasCustomPrompt="1"/>
          </p:nvPr>
        </p:nvSpPr>
        <p:spPr>
          <a:prstGeom prst="rect">
            <a:avLst/>
          </a:prstGeom>
        </p:spPr>
        <p:txBody>
          <a:bodyPr/>
          <a:lstStyle/>
          <a:p>
            <a:pPr/>
            <a:r>
              <a:t>Slide bullet text</a:t>
            </a:r>
          </a:p>
          <a:p>
            <a:pPr lvl="1"/>
            <a:r>
              <a:t/>
            </a:r>
          </a:p>
          <a:p>
            <a:pPr lvl="2"/>
            <a:r>
              <a:t/>
            </a:r>
          </a:p>
          <a:p>
            <a:pPr lvl="3"/>
            <a:r>
              <a:t/>
            </a:r>
          </a:p>
          <a:p>
            <a:pPr lvl="4"/>
            <a:r>
              <a:t/>
            </a:r>
          </a:p>
        </p:txBody>
      </p:sp>
      <p:sp>
        <p:nvSpPr>
          <p:cNvPr id="4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spTree>
      <p:nvGrpSpPr>
        <p:cNvPr id="1" name=""/>
        <p:cNvGrpSpPr/>
        <p:nvPr/>
      </p:nvGrpSpPr>
      <p:grpSpPr>
        <a:xfrm>
          <a:off x="0" y="0"/>
          <a:ext cx="0" cy="0"/>
          <a:chOff x="0" y="0"/>
          <a:chExt cx="0" cy="0"/>
        </a:xfrm>
      </p:grpSpPr>
      <p:sp>
        <p:nvSpPr>
          <p:cNvPr id="52" name="Body Level One…"/>
          <p:cNvSpPr txBox="1"/>
          <p:nvPr>
            <p:ph type="body" idx="1" hasCustomPrompt="1"/>
          </p:nvPr>
        </p:nvSpPr>
        <p:spPr>
          <a:prstGeom prst="rect">
            <a:avLst/>
          </a:prstGeom>
        </p:spPr>
        <p:txBody>
          <a:bodyPr numCol="2" spcCol="1098550"/>
          <a:lstStyle/>
          <a:p>
            <a:pPr/>
            <a:r>
              <a:t>Slide bullet text</a:t>
            </a:r>
          </a:p>
          <a:p>
            <a:pPr lvl="1"/>
            <a:r>
              <a:t/>
            </a:r>
          </a:p>
          <a:p>
            <a:pPr lvl="2"/>
            <a:r>
              <a:t/>
            </a:r>
          </a:p>
          <a:p>
            <a:pPr lvl="3"/>
            <a:r>
              <a:t/>
            </a:r>
          </a:p>
          <a:p>
            <a:pPr lvl="4"/>
            <a:r>
              <a:t/>
            </a:r>
          </a:p>
        </p:txBody>
      </p:sp>
      <p:sp>
        <p:nvSpPr>
          <p:cNvPr id="5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spTree>
      <p:nvGrpSpPr>
        <p:cNvPr id="1" name=""/>
        <p:cNvGrpSpPr/>
        <p:nvPr/>
      </p:nvGrpSpPr>
      <p:grpSpPr>
        <a:xfrm>
          <a:off x="0" y="0"/>
          <a:ext cx="0" cy="0"/>
          <a:chOff x="0" y="0"/>
          <a:chExt cx="0" cy="0"/>
        </a:xfrm>
      </p:grpSpPr>
      <p:sp>
        <p:nvSpPr>
          <p:cNvPr id="60" name="Slide Subtitle"/>
          <p:cNvSpPr txBox="1"/>
          <p:nvPr>
            <p:ph type="body" sz="quarter" idx="21" hasCustomPrompt="1"/>
          </p:nvPr>
        </p:nvSpPr>
        <p:spPr>
          <a:xfrm>
            <a:off x="1206500" y="2372962"/>
            <a:ext cx="9779000" cy="934780"/>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Slide Subtitle</a:t>
            </a:r>
          </a:p>
        </p:txBody>
      </p:sp>
      <p:sp>
        <p:nvSpPr>
          <p:cNvPr id="61" name="Body Level One…"/>
          <p:cNvSpPr txBox="1"/>
          <p:nvPr>
            <p:ph type="body" sz="half" idx="1" hasCustomPrompt="1"/>
          </p:nvPr>
        </p:nvSpPr>
        <p:spPr>
          <a:xfrm>
            <a:off x="1206500" y="4248504"/>
            <a:ext cx="9779000" cy="8256630"/>
          </a:xfrm>
          <a:prstGeom prst="rect">
            <a:avLst/>
          </a:prstGeom>
        </p:spPr>
        <p:txBody>
          <a:bodyPr/>
          <a:lstStyle/>
          <a:p>
            <a:pPr/>
            <a:r>
              <a:t>Slide bullet text</a:t>
            </a:r>
          </a:p>
          <a:p>
            <a:pPr lvl="1"/>
            <a:r>
              <a:t/>
            </a:r>
          </a:p>
          <a:p>
            <a:pPr lvl="2"/>
            <a:r>
              <a:t/>
            </a:r>
          </a:p>
          <a:p>
            <a:pPr lvl="3"/>
            <a:r>
              <a:t/>
            </a:r>
          </a:p>
          <a:p>
            <a:pPr lvl="4"/>
            <a:r>
              <a:t/>
            </a:r>
          </a:p>
        </p:txBody>
      </p:sp>
      <p:sp>
        <p:nvSpPr>
          <p:cNvPr id="62" name="Bowl of pappardelle pasta with parsley butter, roasted hazelnuts and shaved parmesan cheese"/>
          <p:cNvSpPr/>
          <p:nvPr>
            <p:ph type="pic" idx="22"/>
          </p:nvPr>
        </p:nvSpPr>
        <p:spPr>
          <a:xfrm>
            <a:off x="12192000" y="-407266"/>
            <a:ext cx="10916874" cy="14555832"/>
          </a:xfrm>
          <a:prstGeom prst="rect">
            <a:avLst/>
          </a:prstGeom>
        </p:spPr>
        <p:txBody>
          <a:bodyPr lIns="91439" tIns="45719" rIns="91439" bIns="45719">
            <a:noAutofit/>
          </a:bodyPr>
          <a:lstStyle/>
          <a:p>
            <a:pPr/>
          </a:p>
        </p:txBody>
      </p:sp>
      <p:sp>
        <p:nvSpPr>
          <p:cNvPr id="63" name="Slide Title"/>
          <p:cNvSpPr txBox="1"/>
          <p:nvPr>
            <p:ph type="title" hasCustomPrompt="1"/>
          </p:nvPr>
        </p:nvSpPr>
        <p:spPr>
          <a:xfrm>
            <a:off x="1206500" y="1079500"/>
            <a:ext cx="9779000" cy="1435100"/>
          </a:xfrm>
          <a:prstGeom prst="rect">
            <a:avLst/>
          </a:prstGeom>
        </p:spPr>
        <p:txBody>
          <a:bodyPr/>
          <a:lstStyle/>
          <a:p>
            <a:pPr/>
            <a:r>
              <a:t>Slide Title</a:t>
            </a:r>
          </a:p>
        </p:txBody>
      </p:sp>
      <p:sp>
        <p:nvSpPr>
          <p:cNvPr id="6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p:spTree>
      <p:nvGrpSpPr>
        <p:cNvPr id="1" name=""/>
        <p:cNvGrpSpPr/>
        <p:nvPr/>
      </p:nvGrpSpPr>
      <p:grpSpPr>
        <a:xfrm>
          <a:off x="0" y="0"/>
          <a:ext cx="0" cy="0"/>
          <a:chOff x="0" y="0"/>
          <a:chExt cx="0" cy="0"/>
        </a:xfrm>
      </p:grpSpPr>
      <p:sp>
        <p:nvSpPr>
          <p:cNvPr id="71" name="Section Title"/>
          <p:cNvSpPr txBox="1"/>
          <p:nvPr>
            <p:ph type="title" hasCustomPrompt="1"/>
          </p:nvPr>
        </p:nvSpPr>
        <p:spPr>
          <a:xfrm>
            <a:off x="1206496" y="4533900"/>
            <a:ext cx="21971004" cy="4648200"/>
          </a:xfrm>
          <a:prstGeom prst="rect">
            <a:avLst/>
          </a:prstGeom>
        </p:spPr>
        <p:txBody>
          <a:bodyPr anchor="ctr"/>
          <a:lstStyle>
            <a:lvl1pPr>
              <a:defRPr b="0" spc="-232" sz="11600">
                <a:latin typeface="Helvetica Neue Medium"/>
                <a:ea typeface="Helvetica Neue Medium"/>
                <a:cs typeface="Helvetica Neue Medium"/>
                <a:sym typeface="Helvetica Neue Medium"/>
              </a:defRPr>
            </a:lvl1pPr>
          </a:lstStyle>
          <a:p>
            <a:pPr/>
            <a:r>
              <a:t>Section Title</a:t>
            </a:r>
          </a:p>
        </p:txBody>
      </p:sp>
      <p:sp>
        <p:nvSpPr>
          <p:cNvPr id="72" name="Slide Number"/>
          <p:cNvSpPr txBox="1"/>
          <p:nvPr>
            <p:ph type="sldNum" sz="quarter" idx="2"/>
          </p:nvPr>
        </p:nvSpPr>
        <p:spPr>
          <a:xfrm>
            <a:off x="12001499" y="13085233"/>
            <a:ext cx="368505" cy="3746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79" name="Slide Title"/>
          <p:cNvSpPr txBox="1"/>
          <p:nvPr>
            <p:ph type="title" hasCustomPrompt="1"/>
          </p:nvPr>
        </p:nvSpPr>
        <p:spPr>
          <a:xfrm>
            <a:off x="1206500" y="1079500"/>
            <a:ext cx="21971000" cy="1434949"/>
          </a:xfrm>
          <a:prstGeom prst="rect">
            <a:avLst/>
          </a:prstGeom>
        </p:spPr>
        <p:txBody>
          <a:bodyPr/>
          <a:lstStyle/>
          <a:p>
            <a:pPr/>
            <a:r>
              <a:t>Slide Title</a:t>
            </a:r>
          </a:p>
        </p:txBody>
      </p:sp>
      <p:sp>
        <p:nvSpPr>
          <p:cNvPr id="80" name="Slide Subtitle"/>
          <p:cNvSpPr txBox="1"/>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Slide Subtitle</a:t>
            </a:r>
          </a:p>
        </p:txBody>
      </p:sp>
      <p:sp>
        <p:nvSpPr>
          <p:cNvPr id="8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Agenda">
    <p:spTree>
      <p:nvGrpSpPr>
        <p:cNvPr id="1" name=""/>
        <p:cNvGrpSpPr/>
        <p:nvPr/>
      </p:nvGrpSpPr>
      <p:grpSpPr>
        <a:xfrm>
          <a:off x="0" y="0"/>
          <a:ext cx="0" cy="0"/>
          <a:chOff x="0" y="0"/>
          <a:chExt cx="0" cy="0"/>
        </a:xfrm>
      </p:grpSpPr>
      <p:sp>
        <p:nvSpPr>
          <p:cNvPr id="88" name="Agenda Title"/>
          <p:cNvSpPr txBox="1"/>
          <p:nvPr>
            <p:ph type="title" hasCustomPrompt="1"/>
          </p:nvPr>
        </p:nvSpPr>
        <p:spPr>
          <a:xfrm>
            <a:off x="1206500" y="1079500"/>
            <a:ext cx="21971000" cy="1435100"/>
          </a:xfrm>
          <a:prstGeom prst="rect">
            <a:avLst/>
          </a:prstGeom>
        </p:spPr>
        <p:txBody>
          <a:bodyPr/>
          <a:lstStyle/>
          <a:p>
            <a:pPr/>
            <a:r>
              <a:t>Agenda Title</a:t>
            </a:r>
          </a:p>
        </p:txBody>
      </p:sp>
      <p:sp>
        <p:nvSpPr>
          <p:cNvPr id="89" name="Agenda Subtitle"/>
          <p:cNvSpPr txBox="1"/>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Agenda Subtitle</a:t>
            </a:r>
          </a:p>
        </p:txBody>
      </p:sp>
      <p:sp>
        <p:nvSpPr>
          <p:cNvPr id="90" name="Body Level One…"/>
          <p:cNvSpPr txBox="1"/>
          <p:nvPr>
            <p:ph type="body" idx="1" hasCustomPrompt="1"/>
          </p:nvPr>
        </p:nvSpPr>
        <p:spPr>
          <a:prstGeom prst="rect">
            <a:avLst/>
          </a:prstGeom>
        </p:spPr>
        <p:txBody>
          <a:bodyPr/>
          <a:lstStyle>
            <a:lvl1pPr marL="0" indent="0" defTabSz="825500">
              <a:lnSpc>
                <a:spcPct val="100000"/>
              </a:lnSpc>
              <a:spcBef>
                <a:spcPts val="1800"/>
              </a:spcBef>
              <a:buSzTx/>
              <a:buNone/>
              <a:defRPr spc="-55" sz="5500"/>
            </a:lvl1pPr>
            <a:lvl2pPr marL="0" indent="457200" defTabSz="825500">
              <a:lnSpc>
                <a:spcPct val="100000"/>
              </a:lnSpc>
              <a:spcBef>
                <a:spcPts val="1800"/>
              </a:spcBef>
              <a:buSzTx/>
              <a:buNone/>
              <a:defRPr spc="-55" sz="5500"/>
            </a:lvl2pPr>
            <a:lvl3pPr marL="0" indent="914400" defTabSz="825500">
              <a:lnSpc>
                <a:spcPct val="100000"/>
              </a:lnSpc>
              <a:spcBef>
                <a:spcPts val="1800"/>
              </a:spcBef>
              <a:buSzTx/>
              <a:buNone/>
              <a:defRPr spc="-55" sz="5500"/>
            </a:lvl3pPr>
            <a:lvl4pPr marL="0" indent="1371600" defTabSz="825500">
              <a:lnSpc>
                <a:spcPct val="100000"/>
              </a:lnSpc>
              <a:spcBef>
                <a:spcPts val="1800"/>
              </a:spcBef>
              <a:buSzTx/>
              <a:buNone/>
              <a:defRPr spc="-55" sz="5500"/>
            </a:lvl4pPr>
            <a:lvl5pPr marL="0" indent="1828800" defTabSz="825500">
              <a:lnSpc>
                <a:spcPct val="100000"/>
              </a:lnSpc>
              <a:spcBef>
                <a:spcPts val="1800"/>
              </a:spcBef>
              <a:buSzTx/>
              <a:buNone/>
              <a:defRPr spc="-55" sz="5500"/>
            </a:lvl5pPr>
          </a:lstStyle>
          <a:p>
            <a:pPr/>
            <a:r>
              <a:t>Agenda Topics</a:t>
            </a:r>
          </a:p>
          <a:p>
            <a:pPr lvl="1"/>
            <a:r>
              <a:t/>
            </a:r>
          </a:p>
          <a:p>
            <a:pPr lvl="2"/>
            <a:r>
              <a:t/>
            </a:r>
          </a:p>
          <a:p>
            <a:pPr lvl="3"/>
            <a:r>
              <a:t/>
            </a:r>
          </a:p>
          <a:p>
            <a:pPr lvl="4"/>
            <a:r>
              <a:t/>
            </a:r>
          </a:p>
        </p:txBody>
      </p:sp>
      <p:sp>
        <p:nvSpPr>
          <p:cNvPr id="9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 Id="rId17" Type="http://schemas.openxmlformats.org/officeDocument/2006/relationships/slideLayout" Target="../slideLayouts/slideLayout16.xml"/><Relationship Id="rId18"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Slide Title"/>
          <p:cNvSpPr txBox="1"/>
          <p:nvPr>
            <p:ph type="title" hasCustomPrompt="1"/>
          </p:nvPr>
        </p:nvSpPr>
        <p:spPr>
          <a:xfrm>
            <a:off x="1206500" y="1079500"/>
            <a:ext cx="21971000" cy="143316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Slide Title</a:t>
            </a:r>
          </a:p>
        </p:txBody>
      </p:sp>
      <p:sp>
        <p:nvSpPr>
          <p:cNvPr id="3" name="Body Level One…"/>
          <p:cNvSpPr txBox="1"/>
          <p:nvPr>
            <p:ph type="body" idx="1" hasCustomPrompt="1"/>
          </p:nvPr>
        </p:nvSpPr>
        <p:spPr>
          <a:xfrm>
            <a:off x="1206500" y="4248504"/>
            <a:ext cx="21971000" cy="825601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Slide bullet text</a:t>
            </a:r>
          </a:p>
          <a:p>
            <a:pPr lvl="1"/>
            <a:r>
              <a:t/>
            </a:r>
          </a:p>
          <a:p>
            <a:pPr lvl="2"/>
            <a:r>
              <a:t/>
            </a:r>
          </a:p>
          <a:p>
            <a:pPr lvl="3"/>
            <a:r>
              <a:t/>
            </a:r>
          </a:p>
          <a:p>
            <a:pPr lvl="4"/>
            <a:r>
              <a:t/>
            </a:r>
          </a:p>
        </p:txBody>
      </p:sp>
      <p:sp>
        <p:nvSpPr>
          <p:cNvPr id="4" name="Slide Number"/>
          <p:cNvSpPr txBox="1"/>
          <p:nvPr>
            <p:ph type="sldNum" sz="quarter" idx="2"/>
          </p:nvPr>
        </p:nvSpPr>
        <p:spPr>
          <a:xfrm>
            <a:off x="12001499" y="13080999"/>
            <a:ext cx="368505" cy="374600"/>
          </a:xfrm>
          <a:prstGeom prst="rect">
            <a:avLst/>
          </a:prstGeom>
          <a:ln w="12700">
            <a:miter lim="400000"/>
          </a:ln>
        </p:spPr>
        <p:txBody>
          <a:bodyPr wrap="none" lIns="50800" tIns="50800" rIns="50800" bIns="50800" anchor="b">
            <a:spAutoFit/>
          </a:bodyPr>
          <a:lstStyle>
            <a:lvl1pPr defTabSz="584200">
              <a:defRPr sz="1800">
                <a:solidFill>
                  <a:srgbClr val="000000"/>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Lst>
  <p:transition xmlns:p14="http://schemas.microsoft.com/office/powerpoint/2010/main" spd="med" advClick="1"/>
  <p:txStyles>
    <p:titleStyle>
      <a:lvl1pPr marL="0" marR="0" indent="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1pPr>
      <a:lvl2pPr marL="0" marR="0" indent="4572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2pPr>
      <a:lvl3pPr marL="0" marR="0" indent="9144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3pPr>
      <a:lvl4pPr marL="0" marR="0" indent="13716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4pPr>
      <a:lvl5pPr marL="0" marR="0" indent="18288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5pPr>
      <a:lvl6pPr marL="0" marR="0" indent="22860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6pPr>
      <a:lvl7pPr marL="0" marR="0" indent="27432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7pPr>
      <a:lvl8pPr marL="0" marR="0" indent="32004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8pPr>
      <a:lvl9pPr marL="0" marR="0" indent="36576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9pPr>
    </p:titleStyle>
    <p:bodyStyle>
      <a:lvl1pPr marL="6096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1pPr>
      <a:lvl2pPr marL="12192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2pPr>
      <a:lvl3pPr marL="18288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3pPr>
      <a:lvl4pPr marL="24384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4pPr>
      <a:lvl5pPr marL="30480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5pPr>
      <a:lvl6pPr marL="36576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6pPr>
      <a:lvl7pPr marL="42672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7pPr>
      <a:lvl8pPr marL="48768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8pPr>
      <a:lvl9pPr marL="54864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1pPr>
      <a:lvl2pPr marL="0" marR="0" indent="4572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2pPr>
      <a:lvl3pPr marL="0" marR="0" indent="9144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3pPr>
      <a:lvl4pPr marL="0" marR="0" indent="13716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4pPr>
      <a:lvl5pPr marL="0" marR="0" indent="18288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5pPr>
      <a:lvl6pPr marL="0" marR="0" indent="22860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6pPr>
      <a:lvl7pPr marL="0" marR="0" indent="27432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7pPr>
      <a:lvl8pPr marL="0" marR="0" indent="32004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8pPr>
      <a:lvl9pPr marL="0" marR="0" indent="36576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1.jpeg"/><Relationship Id="rId3" Type="http://schemas.openxmlformats.org/officeDocument/2006/relationships/image" Target="../media/image2.jpeg"/></Relationships>

</file>

<file path=ppt/slides/_rels/slide10.xml.rels><?xml version="1.0" encoding="UTF-8"?>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9.xml"/><Relationship Id="rId3" Type="http://schemas.openxmlformats.org/officeDocument/2006/relationships/image" Target="../media/image2.jpeg"/></Relationships>

</file>

<file path=ppt/slides/_rels/slide11.xml.rels><?xml version="1.0" encoding="UTF-8"?>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10.xml"/><Relationship Id="rId3" Type="http://schemas.openxmlformats.org/officeDocument/2006/relationships/image" Target="../media/image1.png"/><Relationship Id="rId4" Type="http://schemas.openxmlformats.org/officeDocument/2006/relationships/image" Target="../media/image2.jpeg"/></Relationships>

</file>

<file path=ppt/slides/_rels/slide12.xml.rels><?xml version="1.0" encoding="UTF-8"?>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11.xml"/><Relationship Id="rId3" Type="http://schemas.openxmlformats.org/officeDocument/2006/relationships/image" Target="../media/image2.jpeg"/></Relationships>

</file>

<file path=ppt/slides/_rels/slide2.xml.rels><?xml version="1.0" encoding="UTF-8"?>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jpeg"/></Relationships>

</file>

<file path=ppt/slides/_rels/slide3.xml.rels><?xml version="1.0" encoding="UTF-8"?>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2.xml"/><Relationship Id="rId3" Type="http://schemas.openxmlformats.org/officeDocument/2006/relationships/image" Target="../media/image1.png"/><Relationship Id="rId4" Type="http://schemas.openxmlformats.org/officeDocument/2006/relationships/image" Target="../media/image2.jpeg"/></Relationships>

</file>

<file path=ppt/slides/_rels/slide4.xml.rels><?xml version="1.0" encoding="UTF-8"?>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3.xml"/><Relationship Id="rId3" Type="http://schemas.openxmlformats.org/officeDocument/2006/relationships/image" Target="../media/image1.png"/><Relationship Id="rId4" Type="http://schemas.openxmlformats.org/officeDocument/2006/relationships/hyperlink" Target="https://www.moneyadviceservice.org.uk/en/articles/personal-pensions" TargetMode="External"/><Relationship Id="rId5" Type="http://schemas.openxmlformats.org/officeDocument/2006/relationships/hyperlink" Target="https://www.moneyadviceservice.org.uk/en/articles/stakeholder-pensions" TargetMode="External"/><Relationship Id="rId6" Type="http://schemas.openxmlformats.org/officeDocument/2006/relationships/hyperlink" Target="https://www.moneyadviceservice.org.uk/en/articles/nest-pensions" TargetMode="External"/><Relationship Id="rId7" Type="http://schemas.openxmlformats.org/officeDocument/2006/relationships/hyperlink" Target="https://www.moneyadviceservice.org.uk/en/articles/pensions-for-the-self-employed" TargetMode="External"/><Relationship Id="rId8" Type="http://schemas.openxmlformats.org/officeDocument/2006/relationships/image" Target="../media/image2.jpeg"/></Relationships>

</file>

<file path=ppt/slides/_rels/slide5.xml.rels><?xml version="1.0" encoding="UTF-8"?>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4.xml"/><Relationship Id="rId3" Type="http://schemas.openxmlformats.org/officeDocument/2006/relationships/image" Target="../media/image1.png"/><Relationship Id="rId4" Type="http://schemas.openxmlformats.org/officeDocument/2006/relationships/image" Target="../media/image3.jpeg"/><Relationship Id="rId5" Type="http://schemas.openxmlformats.org/officeDocument/2006/relationships/image" Target="../media/image2.jpeg"/></Relationships>

</file>

<file path=ppt/slides/_rels/slide6.xml.rels><?xml version="1.0" encoding="UTF-8"?>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5.xml"/><Relationship Id="rId3" Type="http://schemas.openxmlformats.org/officeDocument/2006/relationships/image" Target="../media/image1.png"/><Relationship Id="rId4" Type="http://schemas.openxmlformats.org/officeDocument/2006/relationships/image" Target="../media/image2.jpeg"/></Relationships>

</file>

<file path=ppt/slides/_rels/slide7.xml.rels><?xml version="1.0" encoding="UTF-8"?>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6.xml"/><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2.jpeg"/></Relationships>

</file>

<file path=ppt/slides/_rels/slide8.xml.rels><?xml version="1.0" encoding="UTF-8"?>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7.xml"/><Relationship Id="rId3" Type="http://schemas.openxmlformats.org/officeDocument/2006/relationships/image" Target="../media/image4.jpeg"/><Relationship Id="rId4" Type="http://schemas.openxmlformats.org/officeDocument/2006/relationships/image" Target="../media/image1.png"/><Relationship Id="rId5" Type="http://schemas.openxmlformats.org/officeDocument/2006/relationships/image" Target="../media/image2.jpeg"/></Relationships>

</file>

<file path=ppt/slides/_rels/slide9.xml.rels><?xml version="1.0" encoding="UTF-8"?>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8.xml"/><Relationship Id="rId3" Type="http://schemas.openxmlformats.org/officeDocument/2006/relationships/image" Target="../media/image1.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8" name="Rectangle 6"/>
          <p:cNvSpPr/>
          <p:nvPr/>
        </p:nvSpPr>
        <p:spPr>
          <a:xfrm>
            <a:off x="0" y="7025540"/>
            <a:ext cx="24384000" cy="2073351"/>
          </a:xfrm>
          <a:prstGeom prst="rect">
            <a:avLst/>
          </a:prstGeom>
          <a:solidFill>
            <a:srgbClr val="ED7D31"/>
          </a:solidFill>
          <a:ln w="12700">
            <a:solidFill>
              <a:srgbClr val="F8853B"/>
            </a:solidFill>
            <a:miter/>
          </a:ln>
        </p:spPr>
        <p:txBody>
          <a:bodyPr lIns="45719" rIns="45719" anchor="ctr"/>
          <a:lstStyle/>
          <a:p>
            <a:pPr defTabSz="821530">
              <a:lnSpc>
                <a:spcPct val="80000"/>
              </a:lnSpc>
              <a:spcBef>
                <a:spcPts val="400"/>
              </a:spcBef>
              <a:tabLst>
                <a:tab pos="812800" algn="l"/>
              </a:tabLst>
              <a:defRPr spc="-26" sz="2600">
                <a:solidFill>
                  <a:srgbClr val="FFFFFF"/>
                </a:solidFill>
                <a:latin typeface="Calibri"/>
                <a:ea typeface="Calibri"/>
                <a:cs typeface="Calibri"/>
                <a:sym typeface="Calibri"/>
              </a:defRPr>
            </a:pPr>
          </a:p>
        </p:txBody>
      </p:sp>
      <p:sp>
        <p:nvSpPr>
          <p:cNvPr id="169" name="Student finance"/>
          <p:cNvSpPr txBox="1"/>
          <p:nvPr>
            <p:ph type="title"/>
          </p:nvPr>
        </p:nvSpPr>
        <p:spPr>
          <a:xfrm>
            <a:off x="5741394" y="7086237"/>
            <a:ext cx="12490940" cy="1902804"/>
          </a:xfrm>
          <a:prstGeom prst="rect">
            <a:avLst/>
          </a:prstGeom>
        </p:spPr>
        <p:txBody>
          <a:bodyPr/>
          <a:lstStyle>
            <a:lvl1pPr>
              <a:defRPr b="1" sz="10000">
                <a:solidFill>
                  <a:srgbClr val="FFFFFF"/>
                </a:solidFill>
                <a:latin typeface="Future bold"/>
                <a:ea typeface="Future bold"/>
                <a:cs typeface="Future bold"/>
                <a:sym typeface="Future bold"/>
              </a:defRPr>
            </a:lvl1pPr>
          </a:lstStyle>
          <a:p>
            <a:pPr/>
            <a:r>
              <a:t>PENSIONS</a:t>
            </a:r>
          </a:p>
        </p:txBody>
      </p:sp>
      <p:sp>
        <p:nvSpPr>
          <p:cNvPr id="170" name="Rectangle 9"/>
          <p:cNvSpPr/>
          <p:nvPr/>
        </p:nvSpPr>
        <p:spPr>
          <a:xfrm>
            <a:off x="0" y="11928564"/>
            <a:ext cx="24384000" cy="1330038"/>
          </a:xfrm>
          <a:prstGeom prst="rect">
            <a:avLst/>
          </a:prstGeom>
          <a:solidFill>
            <a:srgbClr val="35427F"/>
          </a:solidFill>
          <a:ln w="12700">
            <a:solidFill>
              <a:srgbClr val="35427F"/>
            </a:solidFill>
            <a:miter/>
          </a:ln>
        </p:spPr>
        <p:txBody>
          <a:bodyPr lIns="45719" rIns="45719" anchor="ctr"/>
          <a:lstStyle/>
          <a:p>
            <a:pPr defTabSz="821530">
              <a:lnSpc>
                <a:spcPct val="80000"/>
              </a:lnSpc>
              <a:spcBef>
                <a:spcPts val="400"/>
              </a:spcBef>
              <a:tabLst>
                <a:tab pos="812800" algn="l"/>
              </a:tabLst>
              <a:defRPr spc="-26" sz="2600">
                <a:solidFill>
                  <a:srgbClr val="FFFFFF"/>
                </a:solidFill>
                <a:latin typeface="Calibri"/>
                <a:ea typeface="Calibri"/>
                <a:cs typeface="Calibri"/>
                <a:sym typeface="Calibri"/>
              </a:defRPr>
            </a:pPr>
          </a:p>
        </p:txBody>
      </p:sp>
      <p:sp>
        <p:nvSpPr>
          <p:cNvPr id="171" name="Straight Connector 10"/>
          <p:cNvSpPr/>
          <p:nvPr/>
        </p:nvSpPr>
        <p:spPr>
          <a:xfrm>
            <a:off x="-1" y="11720945"/>
            <a:ext cx="24384001" cy="1"/>
          </a:xfrm>
          <a:prstGeom prst="line">
            <a:avLst/>
          </a:prstGeom>
          <a:ln w="76200">
            <a:solidFill>
              <a:srgbClr val="F8853B"/>
            </a:solidFill>
            <a:miter/>
          </a:ln>
        </p:spPr>
        <p:txBody>
          <a:bodyPr lIns="45719" rIns="45719"/>
          <a:lstStyle/>
          <a:p>
            <a:pPr defTabSz="821530">
              <a:lnSpc>
                <a:spcPct val="80000"/>
              </a:lnSpc>
              <a:spcBef>
                <a:spcPts val="400"/>
              </a:spcBef>
              <a:tabLst>
                <a:tab pos="812800" algn="l"/>
              </a:tabLst>
              <a:defRPr spc="-26" sz="2600">
                <a:solidFill>
                  <a:srgbClr val="000000"/>
                </a:solidFill>
                <a:latin typeface="Calibri"/>
                <a:ea typeface="Calibri"/>
                <a:cs typeface="Calibri"/>
                <a:sym typeface="Calibri"/>
              </a:defRPr>
            </a:pPr>
          </a:p>
        </p:txBody>
      </p:sp>
      <p:sp>
        <p:nvSpPr>
          <p:cNvPr id="172" name="A necessary evil ?"/>
          <p:cNvSpPr txBox="1"/>
          <p:nvPr>
            <p:ph type="body" sz="quarter" idx="1"/>
          </p:nvPr>
        </p:nvSpPr>
        <p:spPr>
          <a:xfrm>
            <a:off x="4576746" y="9306508"/>
            <a:ext cx="15230508" cy="772349"/>
          </a:xfrm>
          <a:prstGeom prst="rect">
            <a:avLst/>
          </a:prstGeom>
        </p:spPr>
        <p:txBody>
          <a:bodyPr/>
          <a:lstStyle>
            <a:lvl1pPr defTabSz="1389888">
              <a:spcBef>
                <a:spcPts val="1500"/>
              </a:spcBef>
              <a:defRPr b="1" sz="4560">
                <a:latin typeface="Future bold"/>
                <a:ea typeface="Future bold"/>
                <a:cs typeface="Future bold"/>
                <a:sym typeface="Future bold"/>
              </a:defRPr>
            </a:lvl1pPr>
          </a:lstStyle>
          <a:p>
            <a:pPr/>
            <a:r>
              <a:t>FROM PERSONAL PENSIONS TO STATE PENSIONS</a:t>
            </a:r>
          </a:p>
        </p:txBody>
      </p:sp>
      <p:pic>
        <p:nvPicPr>
          <p:cNvPr id="173" name="rs=w_776,h_388,cg_true-7.jpeg" descr="rs=w_776,h_388,cg_true-7.jpeg"/>
          <p:cNvPicPr>
            <a:picLocks noChangeAspect="1"/>
          </p:cNvPicPr>
          <p:nvPr/>
        </p:nvPicPr>
        <p:blipFill>
          <a:blip r:embed="rId2">
            <a:extLst/>
          </a:blip>
          <a:srcRect l="7661" t="0" r="7661" b="0"/>
          <a:stretch>
            <a:fillRect/>
          </a:stretch>
        </p:blipFill>
        <p:spPr>
          <a:xfrm>
            <a:off x="8728120" y="1748273"/>
            <a:ext cx="6517484" cy="4863795"/>
          </a:xfrm>
          <a:prstGeom prst="rect">
            <a:avLst/>
          </a:prstGeom>
          <a:ln w="12700">
            <a:miter lim="400000"/>
          </a:ln>
        </p:spPr>
      </p:pic>
      <p:sp>
        <p:nvSpPr>
          <p:cNvPr id="174" name="TextBox 7"/>
          <p:cNvSpPr txBox="1"/>
          <p:nvPr/>
        </p:nvSpPr>
        <p:spPr>
          <a:xfrm>
            <a:off x="16295907" y="12165452"/>
            <a:ext cx="7534898" cy="828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821530">
              <a:lnSpc>
                <a:spcPct val="80000"/>
              </a:lnSpc>
              <a:spcBef>
                <a:spcPts val="400"/>
              </a:spcBef>
              <a:tabLst>
                <a:tab pos="812800" algn="l"/>
              </a:tabLst>
              <a:defRPr spc="-26" sz="4800">
                <a:solidFill>
                  <a:srgbClr val="F8853B"/>
                </a:solidFill>
                <a:latin typeface="Londrina Solid"/>
                <a:ea typeface="Londrina Solid"/>
                <a:cs typeface="Londrina Solid"/>
                <a:sym typeface="Londrina Solid"/>
              </a:defRPr>
            </a:pPr>
            <a:r>
              <a:t>WizeUp</a:t>
            </a:r>
            <a:r>
              <a:rPr>
                <a:solidFill>
                  <a:srgbClr val="FFFFFF"/>
                </a:solidFill>
              </a:rPr>
              <a:t> with Jack Petchey</a:t>
            </a:r>
          </a:p>
        </p:txBody>
      </p:sp>
      <p:pic>
        <p:nvPicPr>
          <p:cNvPr id="175" name="Picture 5" descr="Picture 5"/>
          <p:cNvPicPr>
            <a:picLocks noChangeAspect="1"/>
          </p:cNvPicPr>
          <p:nvPr/>
        </p:nvPicPr>
        <p:blipFill>
          <a:blip r:embed="rId3">
            <a:extLst/>
          </a:blip>
          <a:stretch>
            <a:fillRect/>
          </a:stretch>
        </p:blipFill>
        <p:spPr>
          <a:xfrm>
            <a:off x="294967" y="58726"/>
            <a:ext cx="5928854" cy="2450285"/>
          </a:xfrm>
          <a:prstGeom prst="rect">
            <a:avLst/>
          </a:prstGeom>
          <a:ln w="12700">
            <a:miter lim="400000"/>
          </a:ln>
        </p:spPr>
      </p:pic>
      <p:sp>
        <p:nvSpPr>
          <p:cNvPr id="176" name="Rectangle 9"/>
          <p:cNvSpPr/>
          <p:nvPr/>
        </p:nvSpPr>
        <p:spPr>
          <a:xfrm>
            <a:off x="-1" y="11914454"/>
            <a:ext cx="24384001" cy="1330038"/>
          </a:xfrm>
          <a:prstGeom prst="rect">
            <a:avLst/>
          </a:prstGeom>
          <a:solidFill>
            <a:srgbClr val="ED7D31"/>
          </a:solidFill>
          <a:ln w="12700">
            <a:solidFill>
              <a:srgbClr val="35427F"/>
            </a:solidFill>
            <a:miter/>
          </a:ln>
        </p:spPr>
        <p:txBody>
          <a:bodyPr lIns="45719" rIns="45719" anchor="ctr"/>
          <a:lstStyle/>
          <a:p>
            <a:pPr defTabSz="914400">
              <a:defRPr sz="1800">
                <a:solidFill>
                  <a:srgbClr val="FFFFFF"/>
                </a:solidFill>
                <a:latin typeface="Calibri"/>
                <a:ea typeface="Calibri"/>
                <a:cs typeface="Calibri"/>
                <a:sym typeface="Calibri"/>
              </a:defRPr>
            </a:pPr>
          </a:p>
        </p:txBody>
      </p:sp>
      <p:sp>
        <p:nvSpPr>
          <p:cNvPr id="177" name="TextBox 7"/>
          <p:cNvSpPr txBox="1"/>
          <p:nvPr/>
        </p:nvSpPr>
        <p:spPr>
          <a:xfrm>
            <a:off x="15048946" y="12165452"/>
            <a:ext cx="8781859" cy="828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defTabSz="821530">
              <a:lnSpc>
                <a:spcPct val="80000"/>
              </a:lnSpc>
              <a:spcBef>
                <a:spcPts val="400"/>
              </a:spcBef>
              <a:tabLst>
                <a:tab pos="812800" algn="l"/>
              </a:tabLst>
              <a:defRPr spc="-26" sz="4800">
                <a:solidFill>
                  <a:srgbClr val="FFFFFF"/>
                </a:solidFill>
                <a:latin typeface="Londrina Solid"/>
                <a:ea typeface="Londrina Solid"/>
                <a:cs typeface="Londrina Solid"/>
                <a:sym typeface="Londrina Solid"/>
              </a:defRPr>
            </a:lvl1pPr>
          </a:lstStyle>
          <a:p>
            <a:pPr/>
            <a:r>
              <a:t>WizeUp Financial Education</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6" name="Make a list of what you want to do after you retire…"/>
          <p:cNvSpPr txBox="1"/>
          <p:nvPr/>
        </p:nvSpPr>
        <p:spPr>
          <a:xfrm>
            <a:off x="2069088" y="4939203"/>
            <a:ext cx="20933782" cy="6502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457200">
              <a:lnSpc>
                <a:spcPct val="120000"/>
              </a:lnSpc>
              <a:defRPr sz="6000">
                <a:solidFill>
                  <a:srgbClr val="222222"/>
                </a:solidFill>
                <a:latin typeface="Future bold"/>
                <a:ea typeface="Future bold"/>
                <a:cs typeface="Future bold"/>
                <a:sym typeface="Future bold"/>
              </a:defRPr>
            </a:pPr>
            <a:r>
              <a:t>Make a list of what you want to do after you retire</a:t>
            </a:r>
          </a:p>
          <a:p>
            <a:pPr defTabSz="457200">
              <a:lnSpc>
                <a:spcPct val="120000"/>
              </a:lnSpc>
              <a:defRPr sz="6000">
                <a:solidFill>
                  <a:srgbClr val="222222"/>
                </a:solidFill>
                <a:latin typeface="Future bold"/>
                <a:ea typeface="Future bold"/>
                <a:cs typeface="Future bold"/>
                <a:sym typeface="Future bold"/>
              </a:defRPr>
            </a:pPr>
          </a:p>
          <a:p>
            <a:pPr defTabSz="457200">
              <a:lnSpc>
                <a:spcPct val="120000"/>
              </a:lnSpc>
              <a:defRPr sz="6000">
                <a:solidFill>
                  <a:srgbClr val="222222"/>
                </a:solidFill>
                <a:latin typeface="Future bold"/>
                <a:ea typeface="Future bold"/>
                <a:cs typeface="Future bold"/>
                <a:sym typeface="Future bold"/>
              </a:defRPr>
            </a:pPr>
            <a:r>
              <a:t>Travel?</a:t>
            </a:r>
          </a:p>
          <a:p>
            <a:pPr defTabSz="457200">
              <a:lnSpc>
                <a:spcPct val="120000"/>
              </a:lnSpc>
              <a:defRPr sz="6000">
                <a:solidFill>
                  <a:srgbClr val="222222"/>
                </a:solidFill>
                <a:latin typeface="Future bold"/>
                <a:ea typeface="Future bold"/>
                <a:cs typeface="Future bold"/>
                <a:sym typeface="Future bold"/>
              </a:defRPr>
            </a:pPr>
            <a:r>
              <a:t>Hobbies and interests?</a:t>
            </a:r>
          </a:p>
          <a:p>
            <a:pPr defTabSz="457200">
              <a:lnSpc>
                <a:spcPct val="120000"/>
              </a:lnSpc>
              <a:defRPr sz="6000">
                <a:solidFill>
                  <a:srgbClr val="222222"/>
                </a:solidFill>
                <a:latin typeface="Future bold"/>
                <a:ea typeface="Future bold"/>
                <a:cs typeface="Future bold"/>
                <a:sym typeface="Future bold"/>
              </a:defRPr>
            </a:pPr>
            <a:r>
              <a:t>Family?</a:t>
            </a:r>
          </a:p>
          <a:p>
            <a:pPr defTabSz="457200">
              <a:lnSpc>
                <a:spcPct val="120000"/>
              </a:lnSpc>
              <a:defRPr sz="6000">
                <a:solidFill>
                  <a:srgbClr val="222222"/>
                </a:solidFill>
                <a:latin typeface="Future bold"/>
                <a:ea typeface="Future bold"/>
                <a:cs typeface="Future bold"/>
                <a:sym typeface="Future bold"/>
              </a:defRPr>
            </a:pPr>
            <a:r>
              <a:t>Buy a holiday home?</a:t>
            </a:r>
          </a:p>
        </p:txBody>
      </p:sp>
      <p:sp>
        <p:nvSpPr>
          <p:cNvPr id="277" name="Rectangle 9"/>
          <p:cNvSpPr/>
          <p:nvPr/>
        </p:nvSpPr>
        <p:spPr>
          <a:xfrm>
            <a:off x="0" y="11928564"/>
            <a:ext cx="24384000" cy="1330038"/>
          </a:xfrm>
          <a:prstGeom prst="rect">
            <a:avLst/>
          </a:prstGeom>
          <a:solidFill>
            <a:srgbClr val="35427F"/>
          </a:solidFill>
          <a:ln w="12700">
            <a:solidFill>
              <a:srgbClr val="35427F"/>
            </a:solidFill>
            <a:miter/>
          </a:ln>
        </p:spPr>
        <p:txBody>
          <a:bodyPr lIns="45719" rIns="45719" anchor="ctr"/>
          <a:lstStyle/>
          <a:p>
            <a:pPr defTabSz="821530">
              <a:lnSpc>
                <a:spcPct val="80000"/>
              </a:lnSpc>
              <a:spcBef>
                <a:spcPts val="400"/>
              </a:spcBef>
              <a:tabLst>
                <a:tab pos="812800" algn="l"/>
              </a:tabLst>
              <a:defRPr spc="-26" sz="2600">
                <a:solidFill>
                  <a:srgbClr val="FFFFFF"/>
                </a:solidFill>
                <a:latin typeface="Calibri"/>
                <a:ea typeface="Calibri"/>
                <a:cs typeface="Calibri"/>
                <a:sym typeface="Calibri"/>
              </a:defRPr>
            </a:pPr>
          </a:p>
        </p:txBody>
      </p:sp>
      <p:sp>
        <p:nvSpPr>
          <p:cNvPr id="278" name="Straight Connector 10"/>
          <p:cNvSpPr/>
          <p:nvPr/>
        </p:nvSpPr>
        <p:spPr>
          <a:xfrm>
            <a:off x="-1" y="11720945"/>
            <a:ext cx="24384001" cy="1"/>
          </a:xfrm>
          <a:prstGeom prst="line">
            <a:avLst/>
          </a:prstGeom>
          <a:ln w="76200">
            <a:solidFill>
              <a:srgbClr val="F8853B"/>
            </a:solidFill>
            <a:miter/>
          </a:ln>
        </p:spPr>
        <p:txBody>
          <a:bodyPr lIns="45719" rIns="45719"/>
          <a:lstStyle/>
          <a:p>
            <a:pPr defTabSz="821530">
              <a:lnSpc>
                <a:spcPct val="80000"/>
              </a:lnSpc>
              <a:spcBef>
                <a:spcPts val="400"/>
              </a:spcBef>
              <a:tabLst>
                <a:tab pos="812800" algn="l"/>
              </a:tabLst>
              <a:defRPr spc="-26" sz="2600">
                <a:solidFill>
                  <a:srgbClr val="000000"/>
                </a:solidFill>
                <a:latin typeface="Calibri"/>
                <a:ea typeface="Calibri"/>
                <a:cs typeface="Calibri"/>
                <a:sym typeface="Calibri"/>
              </a:defRPr>
            </a:pPr>
          </a:p>
        </p:txBody>
      </p:sp>
      <p:sp>
        <p:nvSpPr>
          <p:cNvPr id="279" name="TextBox 7"/>
          <p:cNvSpPr txBox="1"/>
          <p:nvPr/>
        </p:nvSpPr>
        <p:spPr>
          <a:xfrm>
            <a:off x="16295907" y="12165452"/>
            <a:ext cx="7534898" cy="828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821530">
              <a:lnSpc>
                <a:spcPct val="80000"/>
              </a:lnSpc>
              <a:spcBef>
                <a:spcPts val="400"/>
              </a:spcBef>
              <a:tabLst>
                <a:tab pos="812800" algn="l"/>
              </a:tabLst>
              <a:defRPr spc="-26" sz="4800">
                <a:solidFill>
                  <a:srgbClr val="F8853B"/>
                </a:solidFill>
                <a:latin typeface="Londrina Solid"/>
                <a:ea typeface="Londrina Solid"/>
                <a:cs typeface="Londrina Solid"/>
                <a:sym typeface="Londrina Solid"/>
              </a:defRPr>
            </a:pPr>
            <a:r>
              <a:t>WizeUp</a:t>
            </a:r>
            <a:r>
              <a:rPr>
                <a:solidFill>
                  <a:srgbClr val="FFFFFF"/>
                </a:solidFill>
              </a:rPr>
              <a:t> with Jack Petchey</a:t>
            </a:r>
          </a:p>
        </p:txBody>
      </p:sp>
      <p:sp>
        <p:nvSpPr>
          <p:cNvPr id="280" name="Name The Taxes"/>
          <p:cNvSpPr txBox="1"/>
          <p:nvPr/>
        </p:nvSpPr>
        <p:spPr>
          <a:xfrm>
            <a:off x="6805513" y="306543"/>
            <a:ext cx="10772974" cy="2581275"/>
          </a:xfrm>
          <a:prstGeom prst="rect">
            <a:avLst/>
          </a:prstGeom>
          <a:ln w="12700">
            <a:miter lim="400000"/>
          </a:ln>
          <a:effectLst>
            <a:outerShdw sx="100000" sy="100000" kx="0" ky="0" algn="b" rotWithShape="0" blurRad="50800" dist="63500" dir="2700000">
              <a:srgbClr val="000000">
                <a:alpha val="50000"/>
              </a:srgbClr>
            </a:outerShdw>
          </a:effectLst>
          <a:extLst>
            <a:ext uri="{C572A759-6A51-4108-AA02-DFA0A04FC94B}">
              <ma14:wrappingTextBoxFlag xmlns:ma14="http://schemas.microsoft.com/office/mac/drawingml/2011/main" val="1"/>
            </a:ext>
          </a:extLst>
        </p:spPr>
        <p:txBody>
          <a:bodyPr wrap="none" lIns="71436" tIns="71436" rIns="71436" bIns="71436" anchor="ctr">
            <a:spAutoFit/>
          </a:bodyPr>
          <a:lstStyle/>
          <a:p>
            <a:pPr defTabSz="821530">
              <a:defRPr sz="8000">
                <a:solidFill>
                  <a:srgbClr val="FF6915"/>
                </a:solidFill>
                <a:latin typeface="Future bold"/>
                <a:ea typeface="Future bold"/>
                <a:cs typeface="Future bold"/>
                <a:sym typeface="Future bold"/>
              </a:defRPr>
            </a:pPr>
            <a:r>
              <a:t>What Are Your Dreams </a:t>
            </a:r>
          </a:p>
          <a:p>
            <a:pPr defTabSz="821530">
              <a:defRPr sz="8000">
                <a:solidFill>
                  <a:srgbClr val="FF6915"/>
                </a:solidFill>
                <a:latin typeface="Future bold"/>
                <a:ea typeface="Future bold"/>
                <a:cs typeface="Future bold"/>
                <a:sym typeface="Future bold"/>
              </a:defRPr>
            </a:pPr>
            <a:r>
              <a:t>For Retirement? </a:t>
            </a:r>
          </a:p>
        </p:txBody>
      </p:sp>
      <p:pic>
        <p:nvPicPr>
          <p:cNvPr id="281" name="Picture 5" descr="Picture 5"/>
          <p:cNvPicPr>
            <a:picLocks noChangeAspect="1"/>
          </p:cNvPicPr>
          <p:nvPr/>
        </p:nvPicPr>
        <p:blipFill>
          <a:blip r:embed="rId3">
            <a:extLst/>
          </a:blip>
          <a:stretch>
            <a:fillRect/>
          </a:stretch>
        </p:blipFill>
        <p:spPr>
          <a:xfrm>
            <a:off x="294967" y="58726"/>
            <a:ext cx="5928854" cy="2450285"/>
          </a:xfrm>
          <a:prstGeom prst="rect">
            <a:avLst/>
          </a:prstGeom>
          <a:ln w="12700">
            <a:miter lim="400000"/>
          </a:ln>
        </p:spPr>
      </p:pic>
      <p:sp>
        <p:nvSpPr>
          <p:cNvPr id="282" name="Rectangle 9"/>
          <p:cNvSpPr/>
          <p:nvPr/>
        </p:nvSpPr>
        <p:spPr>
          <a:xfrm>
            <a:off x="-1" y="11914454"/>
            <a:ext cx="24384001" cy="1330038"/>
          </a:xfrm>
          <a:prstGeom prst="rect">
            <a:avLst/>
          </a:prstGeom>
          <a:solidFill>
            <a:srgbClr val="ED7D31"/>
          </a:solidFill>
          <a:ln w="12700">
            <a:solidFill>
              <a:srgbClr val="35427F"/>
            </a:solidFill>
            <a:miter/>
          </a:ln>
        </p:spPr>
        <p:txBody>
          <a:bodyPr lIns="45719" rIns="45719" anchor="ctr"/>
          <a:lstStyle/>
          <a:p>
            <a:pPr defTabSz="914400">
              <a:defRPr sz="1800">
                <a:solidFill>
                  <a:srgbClr val="FFFFFF"/>
                </a:solidFill>
                <a:latin typeface="Calibri"/>
                <a:ea typeface="Calibri"/>
                <a:cs typeface="Calibri"/>
                <a:sym typeface="Calibri"/>
              </a:defRPr>
            </a:pPr>
          </a:p>
        </p:txBody>
      </p:sp>
      <p:sp>
        <p:nvSpPr>
          <p:cNvPr id="283" name="TextBox 7"/>
          <p:cNvSpPr txBox="1"/>
          <p:nvPr/>
        </p:nvSpPr>
        <p:spPr>
          <a:xfrm>
            <a:off x="15048946" y="12165452"/>
            <a:ext cx="8781859" cy="828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defTabSz="821530">
              <a:lnSpc>
                <a:spcPct val="80000"/>
              </a:lnSpc>
              <a:spcBef>
                <a:spcPts val="400"/>
              </a:spcBef>
              <a:tabLst>
                <a:tab pos="812800" algn="l"/>
              </a:tabLst>
              <a:defRPr spc="-26" sz="4800">
                <a:solidFill>
                  <a:srgbClr val="FFFFFF"/>
                </a:solidFill>
                <a:latin typeface="Londrina Solid"/>
                <a:ea typeface="Londrina Solid"/>
                <a:cs typeface="Londrina Solid"/>
                <a:sym typeface="Londrina Solid"/>
              </a:defRPr>
            </a:lvl1pPr>
          </a:lstStyle>
          <a:p>
            <a:pPr/>
            <a:r>
              <a:t>WizeUp Financial Education</a:t>
            </a:r>
          </a:p>
        </p:txBody>
      </p:sp>
    </p:spTree>
  </p:cSld>
  <p:clrMapOvr>
    <a:masterClrMapping/>
  </p:clrMapOvr>
  <mc:AlternateContent xmlns:mc="http://schemas.openxmlformats.org/markup-compatibility/2006">
    <mc:Choice xmlns:p14="http://schemas.microsoft.com/office/powerpoint/2010/main" Requires="p14">
      <p:transition spd="slow" advClick="1" p14:dur="1200">
        <p:fade/>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7" name="How much per year will that cost?…"/>
          <p:cNvSpPr txBox="1"/>
          <p:nvPr/>
        </p:nvSpPr>
        <p:spPr>
          <a:xfrm>
            <a:off x="2069088" y="5986246"/>
            <a:ext cx="20933782" cy="440831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228600" indent="-228600" algn="l" defTabSz="457200">
              <a:lnSpc>
                <a:spcPct val="200000"/>
              </a:lnSpc>
              <a:buSzPct val="80000"/>
              <a:buBlip>
                <a:blip r:embed="rId3"/>
              </a:buBlip>
              <a:defRPr sz="6000">
                <a:solidFill>
                  <a:srgbClr val="222222"/>
                </a:solidFill>
                <a:latin typeface="Arial"/>
                <a:ea typeface="Arial"/>
                <a:cs typeface="Arial"/>
                <a:sym typeface="Arial"/>
              </a:defRPr>
            </a:pPr>
            <a:r>
              <a:t>How much per year will that cost?</a:t>
            </a:r>
          </a:p>
          <a:p>
            <a:pPr marL="228600" indent="-228600" algn="l" defTabSz="457200">
              <a:lnSpc>
                <a:spcPct val="200000"/>
              </a:lnSpc>
              <a:buSzPct val="80000"/>
              <a:buBlip>
                <a:blip r:embed="rId3"/>
              </a:buBlip>
              <a:defRPr sz="6000">
                <a:solidFill>
                  <a:srgbClr val="222222"/>
                </a:solidFill>
                <a:latin typeface="Arial"/>
                <a:ea typeface="Arial"/>
                <a:cs typeface="Arial"/>
                <a:sym typeface="Arial"/>
              </a:defRPr>
            </a:pPr>
            <a:r>
              <a:t>Multiply that by 25</a:t>
            </a:r>
          </a:p>
          <a:p>
            <a:pPr marL="228600" indent="-228600" algn="l" defTabSz="457200">
              <a:lnSpc>
                <a:spcPct val="200000"/>
              </a:lnSpc>
              <a:buSzPct val="80000"/>
              <a:buBlip>
                <a:blip r:embed="rId3"/>
              </a:buBlip>
              <a:defRPr sz="6000">
                <a:solidFill>
                  <a:srgbClr val="222222"/>
                </a:solidFill>
                <a:latin typeface="Arial"/>
                <a:ea typeface="Arial"/>
                <a:cs typeface="Arial"/>
                <a:sym typeface="Arial"/>
              </a:defRPr>
            </a:pPr>
            <a:r>
              <a:t>Thats roughly how much you will need in your pension pot.</a:t>
            </a:r>
          </a:p>
        </p:txBody>
      </p:sp>
      <p:sp>
        <p:nvSpPr>
          <p:cNvPr id="288" name="Rectangle 9"/>
          <p:cNvSpPr/>
          <p:nvPr/>
        </p:nvSpPr>
        <p:spPr>
          <a:xfrm>
            <a:off x="0" y="11928564"/>
            <a:ext cx="24384000" cy="1330038"/>
          </a:xfrm>
          <a:prstGeom prst="rect">
            <a:avLst/>
          </a:prstGeom>
          <a:solidFill>
            <a:srgbClr val="35427F"/>
          </a:solidFill>
          <a:ln w="12700">
            <a:solidFill>
              <a:srgbClr val="35427F"/>
            </a:solidFill>
            <a:miter/>
          </a:ln>
        </p:spPr>
        <p:txBody>
          <a:bodyPr lIns="45719" rIns="45719" anchor="ctr"/>
          <a:lstStyle/>
          <a:p>
            <a:pPr defTabSz="821530">
              <a:lnSpc>
                <a:spcPct val="80000"/>
              </a:lnSpc>
              <a:spcBef>
                <a:spcPts val="400"/>
              </a:spcBef>
              <a:tabLst>
                <a:tab pos="812800" algn="l"/>
              </a:tabLst>
              <a:defRPr spc="-26" sz="2600">
                <a:solidFill>
                  <a:srgbClr val="FFFFFF"/>
                </a:solidFill>
                <a:latin typeface="Calibri"/>
                <a:ea typeface="Calibri"/>
                <a:cs typeface="Calibri"/>
                <a:sym typeface="Calibri"/>
              </a:defRPr>
            </a:pPr>
          </a:p>
        </p:txBody>
      </p:sp>
      <p:sp>
        <p:nvSpPr>
          <p:cNvPr id="289" name="Straight Connector 10"/>
          <p:cNvSpPr/>
          <p:nvPr/>
        </p:nvSpPr>
        <p:spPr>
          <a:xfrm>
            <a:off x="-1" y="11720945"/>
            <a:ext cx="24384001" cy="1"/>
          </a:xfrm>
          <a:prstGeom prst="line">
            <a:avLst/>
          </a:prstGeom>
          <a:ln w="76200">
            <a:solidFill>
              <a:srgbClr val="F8853B"/>
            </a:solidFill>
            <a:miter/>
          </a:ln>
        </p:spPr>
        <p:txBody>
          <a:bodyPr lIns="45719" rIns="45719"/>
          <a:lstStyle/>
          <a:p>
            <a:pPr defTabSz="821530">
              <a:lnSpc>
                <a:spcPct val="80000"/>
              </a:lnSpc>
              <a:spcBef>
                <a:spcPts val="400"/>
              </a:spcBef>
              <a:tabLst>
                <a:tab pos="812800" algn="l"/>
              </a:tabLst>
              <a:defRPr spc="-26" sz="2600">
                <a:solidFill>
                  <a:srgbClr val="000000"/>
                </a:solidFill>
                <a:latin typeface="Calibri"/>
                <a:ea typeface="Calibri"/>
                <a:cs typeface="Calibri"/>
                <a:sym typeface="Calibri"/>
              </a:defRPr>
            </a:pPr>
          </a:p>
        </p:txBody>
      </p:sp>
      <p:sp>
        <p:nvSpPr>
          <p:cNvPr id="290" name="TextBox 7"/>
          <p:cNvSpPr txBox="1"/>
          <p:nvPr/>
        </p:nvSpPr>
        <p:spPr>
          <a:xfrm>
            <a:off x="16295907" y="12165452"/>
            <a:ext cx="7534898" cy="828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821530">
              <a:lnSpc>
                <a:spcPct val="80000"/>
              </a:lnSpc>
              <a:spcBef>
                <a:spcPts val="400"/>
              </a:spcBef>
              <a:tabLst>
                <a:tab pos="812800" algn="l"/>
              </a:tabLst>
              <a:defRPr spc="-26" sz="4800">
                <a:solidFill>
                  <a:srgbClr val="F8853B"/>
                </a:solidFill>
                <a:latin typeface="Londrina Solid"/>
                <a:ea typeface="Londrina Solid"/>
                <a:cs typeface="Londrina Solid"/>
                <a:sym typeface="Londrina Solid"/>
              </a:defRPr>
            </a:pPr>
            <a:r>
              <a:t>WizeUp</a:t>
            </a:r>
            <a:r>
              <a:rPr>
                <a:solidFill>
                  <a:srgbClr val="FFFFFF"/>
                </a:solidFill>
              </a:rPr>
              <a:t> with Jack Petchey</a:t>
            </a:r>
          </a:p>
        </p:txBody>
      </p:sp>
      <p:sp>
        <p:nvSpPr>
          <p:cNvPr id="291" name="Name The Taxes"/>
          <p:cNvSpPr txBox="1"/>
          <p:nvPr/>
        </p:nvSpPr>
        <p:spPr>
          <a:xfrm>
            <a:off x="6805513" y="306543"/>
            <a:ext cx="10772974" cy="2581275"/>
          </a:xfrm>
          <a:prstGeom prst="rect">
            <a:avLst/>
          </a:prstGeom>
          <a:ln w="12700">
            <a:miter lim="400000"/>
          </a:ln>
          <a:effectLst>
            <a:outerShdw sx="100000" sy="100000" kx="0" ky="0" algn="b" rotWithShape="0" blurRad="50800" dist="63500" dir="2700000">
              <a:srgbClr val="000000">
                <a:alpha val="50000"/>
              </a:srgbClr>
            </a:outerShdw>
          </a:effectLst>
          <a:extLst>
            <a:ext uri="{C572A759-6A51-4108-AA02-DFA0A04FC94B}">
              <ma14:wrappingTextBoxFlag xmlns:ma14="http://schemas.microsoft.com/office/mac/drawingml/2011/main" val="1"/>
            </a:ext>
          </a:extLst>
        </p:spPr>
        <p:txBody>
          <a:bodyPr wrap="none" lIns="71436" tIns="71436" rIns="71436" bIns="71436" anchor="ctr">
            <a:spAutoFit/>
          </a:bodyPr>
          <a:lstStyle/>
          <a:p>
            <a:pPr defTabSz="821530">
              <a:defRPr sz="8000">
                <a:solidFill>
                  <a:srgbClr val="FF6915"/>
                </a:solidFill>
                <a:latin typeface="Future bold"/>
                <a:ea typeface="Future bold"/>
                <a:cs typeface="Future bold"/>
                <a:sym typeface="Future bold"/>
              </a:defRPr>
            </a:pPr>
            <a:r>
              <a:t>What Are Your Dreams </a:t>
            </a:r>
          </a:p>
          <a:p>
            <a:pPr defTabSz="821530">
              <a:defRPr sz="8000">
                <a:solidFill>
                  <a:srgbClr val="FF6915"/>
                </a:solidFill>
                <a:latin typeface="Future bold"/>
                <a:ea typeface="Future bold"/>
                <a:cs typeface="Future bold"/>
                <a:sym typeface="Future bold"/>
              </a:defRPr>
            </a:pPr>
            <a:r>
              <a:t>For Retirement? </a:t>
            </a:r>
          </a:p>
        </p:txBody>
      </p:sp>
      <p:pic>
        <p:nvPicPr>
          <p:cNvPr id="292" name="Picture 5" descr="Picture 5"/>
          <p:cNvPicPr>
            <a:picLocks noChangeAspect="1"/>
          </p:cNvPicPr>
          <p:nvPr/>
        </p:nvPicPr>
        <p:blipFill>
          <a:blip r:embed="rId4">
            <a:extLst/>
          </a:blip>
          <a:stretch>
            <a:fillRect/>
          </a:stretch>
        </p:blipFill>
        <p:spPr>
          <a:xfrm>
            <a:off x="294967" y="58726"/>
            <a:ext cx="5928854" cy="2450285"/>
          </a:xfrm>
          <a:prstGeom prst="rect">
            <a:avLst/>
          </a:prstGeom>
          <a:ln w="12700">
            <a:miter lim="400000"/>
          </a:ln>
        </p:spPr>
      </p:pic>
      <p:sp>
        <p:nvSpPr>
          <p:cNvPr id="293" name="Rectangle 9"/>
          <p:cNvSpPr/>
          <p:nvPr/>
        </p:nvSpPr>
        <p:spPr>
          <a:xfrm>
            <a:off x="-1" y="11914454"/>
            <a:ext cx="24384001" cy="1330038"/>
          </a:xfrm>
          <a:prstGeom prst="rect">
            <a:avLst/>
          </a:prstGeom>
          <a:solidFill>
            <a:srgbClr val="ED7D31"/>
          </a:solidFill>
          <a:ln w="12700">
            <a:solidFill>
              <a:srgbClr val="35427F"/>
            </a:solidFill>
            <a:miter/>
          </a:ln>
        </p:spPr>
        <p:txBody>
          <a:bodyPr lIns="45719" rIns="45719" anchor="ctr"/>
          <a:lstStyle/>
          <a:p>
            <a:pPr defTabSz="914400">
              <a:defRPr sz="1800">
                <a:solidFill>
                  <a:srgbClr val="FFFFFF"/>
                </a:solidFill>
                <a:latin typeface="Calibri"/>
                <a:ea typeface="Calibri"/>
                <a:cs typeface="Calibri"/>
                <a:sym typeface="Calibri"/>
              </a:defRPr>
            </a:pPr>
          </a:p>
        </p:txBody>
      </p:sp>
      <p:sp>
        <p:nvSpPr>
          <p:cNvPr id="294" name="TextBox 7"/>
          <p:cNvSpPr txBox="1"/>
          <p:nvPr/>
        </p:nvSpPr>
        <p:spPr>
          <a:xfrm>
            <a:off x="15048946" y="12165452"/>
            <a:ext cx="8781859" cy="828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defTabSz="821530">
              <a:lnSpc>
                <a:spcPct val="80000"/>
              </a:lnSpc>
              <a:spcBef>
                <a:spcPts val="400"/>
              </a:spcBef>
              <a:tabLst>
                <a:tab pos="812800" algn="l"/>
              </a:tabLst>
              <a:defRPr spc="-26" sz="4800">
                <a:solidFill>
                  <a:srgbClr val="FFFFFF"/>
                </a:solidFill>
                <a:latin typeface="Londrina Solid"/>
                <a:ea typeface="Londrina Solid"/>
                <a:cs typeface="Londrina Solid"/>
                <a:sym typeface="Londrina Solid"/>
              </a:defRPr>
            </a:lvl1pPr>
          </a:lstStyle>
          <a:p>
            <a:pPr/>
            <a:r>
              <a:t>WizeUp Financial Education</a:t>
            </a:r>
          </a:p>
        </p:txBody>
      </p:sp>
    </p:spTree>
  </p:cSld>
  <p:clrMapOvr>
    <a:masterClrMapping/>
  </p:clrMapOvr>
  <mc:AlternateContent xmlns:mc="http://schemas.openxmlformats.org/markup-compatibility/2006">
    <mc:Choice xmlns:p14="http://schemas.microsoft.com/office/powerpoint/2010/main" Requires="p14">
      <p:transition spd="slow" advClick="1" p14:dur="1200">
        <p:fade/>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8" name="Compounding is your friend…"/>
          <p:cNvSpPr txBox="1"/>
          <p:nvPr/>
        </p:nvSpPr>
        <p:spPr>
          <a:xfrm>
            <a:off x="8827938" y="2967440"/>
            <a:ext cx="6728124" cy="2641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defTabSz="821530">
              <a:lnSpc>
                <a:spcPct val="150000"/>
              </a:lnSpc>
              <a:spcBef>
                <a:spcPts val="400"/>
              </a:spcBef>
              <a:tabLst>
                <a:tab pos="812800" algn="l"/>
              </a:tabLst>
              <a:defRPr spc="-39" sz="4000">
                <a:solidFill>
                  <a:srgbClr val="000000"/>
                </a:solidFill>
                <a:latin typeface="Future bold"/>
                <a:ea typeface="Future bold"/>
                <a:cs typeface="Future bold"/>
                <a:sym typeface="Future bold"/>
              </a:defRPr>
            </a:pPr>
            <a:r>
              <a:t>Compounding is your friend</a:t>
            </a:r>
          </a:p>
          <a:p>
            <a:pPr defTabSz="821530">
              <a:lnSpc>
                <a:spcPct val="150000"/>
              </a:lnSpc>
              <a:spcBef>
                <a:spcPts val="400"/>
              </a:spcBef>
              <a:tabLst>
                <a:tab pos="812800" algn="l"/>
              </a:tabLst>
              <a:defRPr spc="-39" sz="4000">
                <a:solidFill>
                  <a:srgbClr val="000000"/>
                </a:solidFill>
                <a:latin typeface="Future bold"/>
                <a:ea typeface="Future bold"/>
                <a:cs typeface="Future bold"/>
                <a:sym typeface="Future bold"/>
              </a:defRPr>
            </a:pPr>
            <a:r>
              <a:t>Start early for maximum effect</a:t>
            </a:r>
          </a:p>
        </p:txBody>
      </p:sp>
      <p:sp>
        <p:nvSpPr>
          <p:cNvPr id="299" name="TO HAVE A PENSION POT OF £400,000 AT AGE 60"/>
          <p:cNvSpPr txBox="1"/>
          <p:nvPr/>
        </p:nvSpPr>
        <p:spPr>
          <a:xfrm>
            <a:off x="6212497" y="4962109"/>
            <a:ext cx="11959006" cy="711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defTabSz="821530">
              <a:lnSpc>
                <a:spcPct val="80000"/>
              </a:lnSpc>
              <a:spcBef>
                <a:spcPts val="400"/>
              </a:spcBef>
              <a:tabLst>
                <a:tab pos="812800" algn="l"/>
              </a:tabLst>
              <a:defRPr spc="-39" sz="4000">
                <a:solidFill>
                  <a:srgbClr val="000000"/>
                </a:solidFill>
                <a:latin typeface="Future bold"/>
                <a:ea typeface="Future bold"/>
                <a:cs typeface="Future bold"/>
                <a:sym typeface="Future bold"/>
              </a:defRPr>
            </a:lvl1pPr>
          </a:lstStyle>
          <a:p>
            <a:pPr/>
            <a:r>
              <a:t>TO HAVE A PENSION POT OF £400,000 AT AGE 60 </a:t>
            </a:r>
          </a:p>
        </p:txBody>
      </p:sp>
      <p:sp>
        <p:nvSpPr>
          <p:cNvPr id="300" name="WILL COST  £230 A MONTH IF YOU START AT 17"/>
          <p:cNvSpPr txBox="1"/>
          <p:nvPr/>
        </p:nvSpPr>
        <p:spPr>
          <a:xfrm>
            <a:off x="6466750" y="6280910"/>
            <a:ext cx="11450500" cy="711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defTabSz="821530">
              <a:lnSpc>
                <a:spcPct val="80000"/>
              </a:lnSpc>
              <a:spcBef>
                <a:spcPts val="400"/>
              </a:spcBef>
              <a:tabLst>
                <a:tab pos="812800" algn="l"/>
              </a:tabLst>
              <a:defRPr spc="-39" sz="4000">
                <a:solidFill>
                  <a:srgbClr val="000000"/>
                </a:solidFill>
                <a:latin typeface="Future bold"/>
                <a:ea typeface="Future bold"/>
                <a:cs typeface="Future bold"/>
                <a:sym typeface="Future bold"/>
              </a:defRPr>
            </a:lvl1pPr>
          </a:lstStyle>
          <a:p>
            <a:pPr/>
            <a:r>
              <a:t>WILL COST  £230 A MONTH IF YOU START AT 17</a:t>
            </a:r>
          </a:p>
        </p:txBody>
      </p:sp>
      <p:sp>
        <p:nvSpPr>
          <p:cNvPr id="301" name="WILL COST  £306 A MONTH IF YOU START AT 22"/>
          <p:cNvSpPr txBox="1"/>
          <p:nvPr/>
        </p:nvSpPr>
        <p:spPr>
          <a:xfrm>
            <a:off x="6466750" y="7142511"/>
            <a:ext cx="11450500" cy="711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defTabSz="821530">
              <a:lnSpc>
                <a:spcPct val="80000"/>
              </a:lnSpc>
              <a:spcBef>
                <a:spcPts val="400"/>
              </a:spcBef>
              <a:tabLst>
                <a:tab pos="812800" algn="l"/>
              </a:tabLst>
              <a:defRPr spc="-39" sz="4000">
                <a:solidFill>
                  <a:srgbClr val="000000"/>
                </a:solidFill>
                <a:latin typeface="Future bold"/>
                <a:ea typeface="Future bold"/>
                <a:cs typeface="Future bold"/>
                <a:sym typeface="Future bold"/>
              </a:defRPr>
            </a:lvl1pPr>
          </a:lstStyle>
          <a:p>
            <a:pPr/>
            <a:r>
              <a:t>WILL COST  £306 A MONTH IF YOU START AT 22</a:t>
            </a:r>
          </a:p>
        </p:txBody>
      </p:sp>
      <p:sp>
        <p:nvSpPr>
          <p:cNvPr id="302" name="WILL COST  £413 A MONTH IF YOU START AT 27"/>
          <p:cNvSpPr txBox="1"/>
          <p:nvPr/>
        </p:nvSpPr>
        <p:spPr>
          <a:xfrm>
            <a:off x="6466750" y="8004111"/>
            <a:ext cx="11450500" cy="711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defTabSz="821530">
              <a:lnSpc>
                <a:spcPct val="80000"/>
              </a:lnSpc>
              <a:spcBef>
                <a:spcPts val="400"/>
              </a:spcBef>
              <a:tabLst>
                <a:tab pos="812800" algn="l"/>
              </a:tabLst>
              <a:defRPr spc="-39" sz="4000">
                <a:solidFill>
                  <a:srgbClr val="000000"/>
                </a:solidFill>
                <a:latin typeface="Future bold"/>
                <a:ea typeface="Future bold"/>
                <a:cs typeface="Future bold"/>
                <a:sym typeface="Future bold"/>
              </a:defRPr>
            </a:lvl1pPr>
          </a:lstStyle>
          <a:p>
            <a:pPr/>
            <a:r>
              <a:t>WILL COST  £413 A MONTH IF YOU START AT 27</a:t>
            </a:r>
          </a:p>
        </p:txBody>
      </p:sp>
      <p:sp>
        <p:nvSpPr>
          <p:cNvPr id="303" name="WILL COST  £568 A MONTH IF YOU START AT 32"/>
          <p:cNvSpPr txBox="1"/>
          <p:nvPr/>
        </p:nvSpPr>
        <p:spPr>
          <a:xfrm>
            <a:off x="6466750" y="8865712"/>
            <a:ext cx="11450500" cy="711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defTabSz="821530">
              <a:lnSpc>
                <a:spcPct val="80000"/>
              </a:lnSpc>
              <a:spcBef>
                <a:spcPts val="400"/>
              </a:spcBef>
              <a:tabLst>
                <a:tab pos="812800" algn="l"/>
              </a:tabLst>
              <a:defRPr spc="-39" sz="4000">
                <a:solidFill>
                  <a:srgbClr val="000000"/>
                </a:solidFill>
                <a:latin typeface="Future bold"/>
                <a:ea typeface="Future bold"/>
                <a:cs typeface="Future bold"/>
                <a:sym typeface="Future bold"/>
              </a:defRPr>
            </a:lvl1pPr>
          </a:lstStyle>
          <a:p>
            <a:pPr/>
            <a:r>
              <a:t>WILL COST  £568 A MONTH IF YOU START AT 32</a:t>
            </a:r>
          </a:p>
        </p:txBody>
      </p:sp>
      <p:sp>
        <p:nvSpPr>
          <p:cNvPr id="304" name="ASSUMES NET 5% RETURN  EVERY YEAR"/>
          <p:cNvSpPr txBox="1"/>
          <p:nvPr/>
        </p:nvSpPr>
        <p:spPr>
          <a:xfrm>
            <a:off x="7084843" y="10588914"/>
            <a:ext cx="10214314" cy="711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defTabSz="821530">
              <a:lnSpc>
                <a:spcPct val="80000"/>
              </a:lnSpc>
              <a:spcBef>
                <a:spcPts val="400"/>
              </a:spcBef>
              <a:tabLst>
                <a:tab pos="812800" algn="l"/>
              </a:tabLst>
              <a:defRPr spc="-39" sz="4000">
                <a:solidFill>
                  <a:srgbClr val="000000"/>
                </a:solidFill>
                <a:latin typeface="Future bold"/>
                <a:ea typeface="Future bold"/>
                <a:cs typeface="Future bold"/>
                <a:sym typeface="Future bold"/>
              </a:defRPr>
            </a:lvl1pPr>
          </a:lstStyle>
          <a:p>
            <a:pPr/>
            <a:r>
              <a:t>ASSUMES NET 5% RETURN  EVERY YEAR</a:t>
            </a:r>
          </a:p>
        </p:txBody>
      </p:sp>
      <p:sp>
        <p:nvSpPr>
          <p:cNvPr id="305" name="Rectangle 9"/>
          <p:cNvSpPr/>
          <p:nvPr/>
        </p:nvSpPr>
        <p:spPr>
          <a:xfrm>
            <a:off x="0" y="11928564"/>
            <a:ext cx="24384000" cy="1330038"/>
          </a:xfrm>
          <a:prstGeom prst="rect">
            <a:avLst/>
          </a:prstGeom>
          <a:solidFill>
            <a:srgbClr val="35427F"/>
          </a:solidFill>
          <a:ln w="12700">
            <a:solidFill>
              <a:srgbClr val="35427F"/>
            </a:solidFill>
            <a:miter/>
          </a:ln>
        </p:spPr>
        <p:txBody>
          <a:bodyPr lIns="45719" rIns="45719" anchor="ctr"/>
          <a:lstStyle/>
          <a:p>
            <a:pPr defTabSz="821530">
              <a:lnSpc>
                <a:spcPct val="80000"/>
              </a:lnSpc>
              <a:spcBef>
                <a:spcPts val="400"/>
              </a:spcBef>
              <a:tabLst>
                <a:tab pos="812800" algn="l"/>
              </a:tabLst>
              <a:defRPr spc="-26" sz="2600">
                <a:solidFill>
                  <a:srgbClr val="FFFFFF"/>
                </a:solidFill>
                <a:latin typeface="Calibri"/>
                <a:ea typeface="Calibri"/>
                <a:cs typeface="Calibri"/>
                <a:sym typeface="Calibri"/>
              </a:defRPr>
            </a:pPr>
          </a:p>
        </p:txBody>
      </p:sp>
      <p:sp>
        <p:nvSpPr>
          <p:cNvPr id="306" name="Straight Connector 10"/>
          <p:cNvSpPr/>
          <p:nvPr/>
        </p:nvSpPr>
        <p:spPr>
          <a:xfrm>
            <a:off x="-1" y="11720945"/>
            <a:ext cx="24384001" cy="1"/>
          </a:xfrm>
          <a:prstGeom prst="line">
            <a:avLst/>
          </a:prstGeom>
          <a:ln w="76200">
            <a:solidFill>
              <a:srgbClr val="F8853B"/>
            </a:solidFill>
            <a:miter/>
          </a:ln>
        </p:spPr>
        <p:txBody>
          <a:bodyPr lIns="45719" rIns="45719"/>
          <a:lstStyle/>
          <a:p>
            <a:pPr defTabSz="821530">
              <a:lnSpc>
                <a:spcPct val="80000"/>
              </a:lnSpc>
              <a:spcBef>
                <a:spcPts val="400"/>
              </a:spcBef>
              <a:tabLst>
                <a:tab pos="812800" algn="l"/>
              </a:tabLst>
              <a:defRPr spc="-26" sz="2600">
                <a:solidFill>
                  <a:srgbClr val="000000"/>
                </a:solidFill>
                <a:latin typeface="Calibri"/>
                <a:ea typeface="Calibri"/>
                <a:cs typeface="Calibri"/>
                <a:sym typeface="Calibri"/>
              </a:defRPr>
            </a:pPr>
          </a:p>
        </p:txBody>
      </p:sp>
      <p:sp>
        <p:nvSpPr>
          <p:cNvPr id="307" name="TextBox 7"/>
          <p:cNvSpPr txBox="1"/>
          <p:nvPr/>
        </p:nvSpPr>
        <p:spPr>
          <a:xfrm>
            <a:off x="16295907" y="12165452"/>
            <a:ext cx="7534898" cy="828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821530">
              <a:lnSpc>
                <a:spcPct val="80000"/>
              </a:lnSpc>
              <a:spcBef>
                <a:spcPts val="400"/>
              </a:spcBef>
              <a:tabLst>
                <a:tab pos="812800" algn="l"/>
              </a:tabLst>
              <a:defRPr spc="-26" sz="4800">
                <a:solidFill>
                  <a:srgbClr val="F8853B"/>
                </a:solidFill>
                <a:latin typeface="Londrina Solid"/>
                <a:ea typeface="Londrina Solid"/>
                <a:cs typeface="Londrina Solid"/>
                <a:sym typeface="Londrina Solid"/>
              </a:defRPr>
            </a:pPr>
            <a:r>
              <a:t>WizeUp</a:t>
            </a:r>
            <a:r>
              <a:rPr>
                <a:solidFill>
                  <a:srgbClr val="FFFFFF"/>
                </a:solidFill>
              </a:rPr>
              <a:t> with Jack Petchey</a:t>
            </a:r>
          </a:p>
        </p:txBody>
      </p:sp>
      <p:sp>
        <p:nvSpPr>
          <p:cNvPr id="308" name="Name The Taxes"/>
          <p:cNvSpPr txBox="1"/>
          <p:nvPr/>
        </p:nvSpPr>
        <p:spPr>
          <a:xfrm>
            <a:off x="7520136" y="916143"/>
            <a:ext cx="9343728" cy="1362075"/>
          </a:xfrm>
          <a:prstGeom prst="rect">
            <a:avLst/>
          </a:prstGeom>
          <a:ln w="12700">
            <a:miter lim="400000"/>
          </a:ln>
          <a:effectLst>
            <a:outerShdw sx="100000" sy="100000" kx="0" ky="0" algn="b" rotWithShape="0" blurRad="50800" dist="63500" dir="2700000">
              <a:srgbClr val="000000">
                <a:alpha val="50000"/>
              </a:srgbClr>
            </a:outerShdw>
          </a:effectLst>
          <a:extLst>
            <a:ext uri="{C572A759-6A51-4108-AA02-DFA0A04FC94B}">
              <ma14:wrappingTextBoxFlag xmlns:ma14="http://schemas.microsoft.com/office/mac/drawingml/2011/main" val="1"/>
            </a:ext>
          </a:extLst>
        </p:spPr>
        <p:txBody>
          <a:bodyPr wrap="none" lIns="71436" tIns="71436" rIns="71436" bIns="71436" anchor="ctr">
            <a:spAutoFit/>
          </a:bodyPr>
          <a:lstStyle>
            <a:lvl1pPr defTabSz="821530">
              <a:defRPr sz="8000">
                <a:solidFill>
                  <a:srgbClr val="FF6915"/>
                </a:solidFill>
                <a:latin typeface="Future bold"/>
                <a:ea typeface="Future bold"/>
                <a:cs typeface="Future bold"/>
                <a:sym typeface="Future bold"/>
              </a:defRPr>
            </a:lvl1pPr>
          </a:lstStyle>
          <a:p>
            <a:pPr/>
            <a:r>
              <a:t>Compounding Effect</a:t>
            </a:r>
          </a:p>
        </p:txBody>
      </p:sp>
      <p:pic>
        <p:nvPicPr>
          <p:cNvPr id="309" name="Picture 5" descr="Picture 5"/>
          <p:cNvPicPr>
            <a:picLocks noChangeAspect="1"/>
          </p:cNvPicPr>
          <p:nvPr/>
        </p:nvPicPr>
        <p:blipFill>
          <a:blip r:embed="rId3">
            <a:extLst/>
          </a:blip>
          <a:stretch>
            <a:fillRect/>
          </a:stretch>
        </p:blipFill>
        <p:spPr>
          <a:xfrm>
            <a:off x="294967" y="58726"/>
            <a:ext cx="5928854" cy="2450285"/>
          </a:xfrm>
          <a:prstGeom prst="rect">
            <a:avLst/>
          </a:prstGeom>
          <a:ln w="12700">
            <a:miter lim="400000"/>
          </a:ln>
        </p:spPr>
      </p:pic>
      <p:sp>
        <p:nvSpPr>
          <p:cNvPr id="310" name="Rectangle 9"/>
          <p:cNvSpPr/>
          <p:nvPr/>
        </p:nvSpPr>
        <p:spPr>
          <a:xfrm>
            <a:off x="-1" y="11914454"/>
            <a:ext cx="24384001" cy="1330038"/>
          </a:xfrm>
          <a:prstGeom prst="rect">
            <a:avLst/>
          </a:prstGeom>
          <a:solidFill>
            <a:srgbClr val="ED7D31"/>
          </a:solidFill>
          <a:ln w="12700">
            <a:solidFill>
              <a:srgbClr val="35427F"/>
            </a:solidFill>
            <a:miter/>
          </a:ln>
        </p:spPr>
        <p:txBody>
          <a:bodyPr lIns="45719" rIns="45719" anchor="ctr"/>
          <a:lstStyle/>
          <a:p>
            <a:pPr defTabSz="914400">
              <a:defRPr sz="1800">
                <a:solidFill>
                  <a:srgbClr val="FFFFFF"/>
                </a:solidFill>
                <a:latin typeface="Calibri"/>
                <a:ea typeface="Calibri"/>
                <a:cs typeface="Calibri"/>
                <a:sym typeface="Calibri"/>
              </a:defRPr>
            </a:pPr>
          </a:p>
        </p:txBody>
      </p:sp>
      <p:sp>
        <p:nvSpPr>
          <p:cNvPr id="311" name="TextBox 7"/>
          <p:cNvSpPr txBox="1"/>
          <p:nvPr/>
        </p:nvSpPr>
        <p:spPr>
          <a:xfrm>
            <a:off x="15048946" y="12165452"/>
            <a:ext cx="8781859" cy="828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defTabSz="821530">
              <a:lnSpc>
                <a:spcPct val="80000"/>
              </a:lnSpc>
              <a:spcBef>
                <a:spcPts val="400"/>
              </a:spcBef>
              <a:tabLst>
                <a:tab pos="812800" algn="l"/>
              </a:tabLst>
              <a:defRPr spc="-26" sz="4800">
                <a:solidFill>
                  <a:srgbClr val="FFFFFF"/>
                </a:solidFill>
                <a:latin typeface="Londrina Solid"/>
                <a:ea typeface="Londrina Solid"/>
                <a:cs typeface="Londrina Solid"/>
                <a:sym typeface="Londrina Solid"/>
              </a:defRPr>
            </a:lvl1pPr>
          </a:lstStyle>
          <a:p>
            <a:pPr/>
            <a:r>
              <a:t>WizeUp Financial Education</a:t>
            </a:r>
          </a:p>
        </p:txBody>
      </p:sp>
    </p:spTree>
  </p:cSld>
  <p:clrMapOvr>
    <a:masterClrMapping/>
  </p:clrMapOvr>
  <mc:AlternateContent xmlns:mc="http://schemas.openxmlformats.org/markup-compatibility/2006">
    <mc:Choice xmlns:p14="http://schemas.microsoft.com/office/powerpoint/2010/main" Requires="p14">
      <p:transition spd="slow" advClick="1" p14:dur="1200">
        <p:fade/>
      </p:transition>
    </mc:Choice>
    <mc:Fallback>
      <p:transition spd="slow">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ID="10" grpId="1" fill="hold">
                                  <p:stCondLst>
                                    <p:cond delay="0"/>
                                  </p:stCondLst>
                                  <p:iterate type="el" backwards="0">
                                    <p:tmAbs val="0"/>
                                  </p:iterate>
                                  <p:childTnLst>
                                    <p:set>
                                      <p:cBhvr>
                                        <p:cTn id="6" fill="hold"/>
                                        <p:tgtEl>
                                          <p:spTgt spid="298">
                                            <p:bg/>
                                          </p:spTgt>
                                        </p:tgtEl>
                                        <p:attrNameLst>
                                          <p:attrName>style.visibility</p:attrName>
                                        </p:attrNameLst>
                                      </p:cBhvr>
                                      <p:to>
                                        <p:strVal val="visible"/>
                                      </p:to>
                                    </p:set>
                                    <p:animEffect filter="fade" transition="in">
                                      <p:cBhvr>
                                        <p:cTn id="7" dur="1000"/>
                                        <p:tgtEl>
                                          <p:spTgt spid="298">
                                            <p:bg/>
                                          </p:spTgt>
                                        </p:tgtEl>
                                      </p:cBhvr>
                                    </p:animEffect>
                                  </p:childTnLst>
                                </p:cTn>
                              </p:par>
                              <p:par>
                                <p:cTn id="8" presetClass="entr" nodeType="withEffect" presetSubtype="0" presetID="10" grpId="1" fill="hold">
                                  <p:stCondLst>
                                    <p:cond delay="0"/>
                                  </p:stCondLst>
                                  <p:iterate type="el" backwards="0">
                                    <p:tmAbs val="0"/>
                                  </p:iterate>
                                  <p:childTnLst>
                                    <p:set>
                                      <p:cBhvr>
                                        <p:cTn id="9" fill="hold"/>
                                        <p:tgtEl>
                                          <p:spTgt spid="298">
                                            <p:txEl>
                                              <p:pRg st="0" end="0"/>
                                            </p:txEl>
                                          </p:spTgt>
                                        </p:tgtEl>
                                        <p:attrNameLst>
                                          <p:attrName>style.visibility</p:attrName>
                                        </p:attrNameLst>
                                      </p:cBhvr>
                                      <p:to>
                                        <p:strVal val="visible"/>
                                      </p:to>
                                    </p:set>
                                    <p:animEffect filter="fade" transition="in">
                                      <p:cBhvr>
                                        <p:cTn id="10" dur="1000"/>
                                        <p:tgtEl>
                                          <p:spTgt spid="298">
                                            <p:txEl>
                                              <p:pRg st="0" end="0"/>
                                            </p:txEl>
                                          </p:spTgt>
                                        </p:tgtEl>
                                      </p:cBhvr>
                                    </p:animEffect>
                                  </p:childTnLst>
                                </p:cTn>
                              </p:par>
                            </p:childTnLst>
                          </p:cTn>
                        </p:par>
                        <p:par>
                          <p:cTn id="11" fill="hold">
                            <p:stCondLst>
                              <p:cond delay="1000"/>
                            </p:stCondLst>
                            <p:childTnLst>
                              <p:par>
                                <p:cTn id="12" presetClass="entr" nodeType="afterEffect" presetID="10" grpId="1" fill="hold">
                                  <p:stCondLst>
                                    <p:cond delay="0"/>
                                  </p:stCondLst>
                                  <p:iterate type="el" backwards="0">
                                    <p:tmAbs val="0"/>
                                  </p:iterate>
                                  <p:childTnLst>
                                    <p:set>
                                      <p:cBhvr>
                                        <p:cTn id="13" fill="hold"/>
                                        <p:tgtEl>
                                          <p:spTgt spid="298">
                                            <p:txEl>
                                              <p:pRg st="1" end="1"/>
                                            </p:txEl>
                                          </p:spTgt>
                                        </p:tgtEl>
                                        <p:attrNameLst>
                                          <p:attrName>style.visibility</p:attrName>
                                        </p:attrNameLst>
                                      </p:cBhvr>
                                      <p:to>
                                        <p:strVal val="visible"/>
                                      </p:to>
                                    </p:set>
                                    <p:animEffect filter="fade" transition="in">
                                      <p:cBhvr>
                                        <p:cTn id="14" dur="1000"/>
                                        <p:tgtEl>
                                          <p:spTgt spid="298">
                                            <p:txEl>
                                              <p:pRg st="1" end="1"/>
                                            </p:txEl>
                                          </p:spTgt>
                                        </p:tgtEl>
                                      </p:cBhvr>
                                    </p:animEffect>
                                  </p:childTnLst>
                                </p:cTn>
                              </p:par>
                            </p:childTnLst>
                          </p:cTn>
                        </p:par>
                        <p:par>
                          <p:cTn id="15" fill="hold">
                            <p:stCondLst>
                              <p:cond delay="2000"/>
                            </p:stCondLst>
                            <p:childTnLst>
                              <p:par>
                                <p:cTn id="16" presetClass="entr" nodeType="afterEffect" presetID="10" grpId="1" fill="hold">
                                  <p:stCondLst>
                                    <p:cond delay="0"/>
                                  </p:stCondLst>
                                  <p:iterate type="el" backwards="0">
                                    <p:tmAbs val="0"/>
                                  </p:iterate>
                                  <p:childTnLst>
                                    <p:set>
                                      <p:cBhvr>
                                        <p:cTn id="17" fill="hold"/>
                                        <p:tgtEl>
                                          <p:spTgt spid="298">
                                            <p:txEl>
                                              <p:pRg st="2" end="2"/>
                                            </p:txEl>
                                          </p:spTgt>
                                        </p:tgtEl>
                                        <p:attrNameLst>
                                          <p:attrName>style.visibility</p:attrName>
                                        </p:attrNameLst>
                                      </p:cBhvr>
                                      <p:to>
                                        <p:strVal val="visible"/>
                                      </p:to>
                                    </p:set>
                                    <p:animEffect filter="fade" transition="in">
                                      <p:cBhvr>
                                        <p:cTn id="18" dur="1000"/>
                                        <p:tgtEl>
                                          <p:spTgt spid="298">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Class="entr" nodeType="clickEffect" presetID="10" grpId="2" fill="hold">
                                  <p:stCondLst>
                                    <p:cond delay="0"/>
                                  </p:stCondLst>
                                  <p:iterate type="el" backwards="0">
                                    <p:tmAbs val="0"/>
                                  </p:iterate>
                                  <p:childTnLst>
                                    <p:set>
                                      <p:cBhvr>
                                        <p:cTn id="22" fill="hold"/>
                                        <p:tgtEl>
                                          <p:spTgt spid="299">
                                            <p:bg/>
                                          </p:spTgt>
                                        </p:tgtEl>
                                        <p:attrNameLst>
                                          <p:attrName>style.visibility</p:attrName>
                                        </p:attrNameLst>
                                      </p:cBhvr>
                                      <p:to>
                                        <p:strVal val="visible"/>
                                      </p:to>
                                    </p:set>
                                    <p:animEffect filter="fade" transition="in">
                                      <p:cBhvr>
                                        <p:cTn id="23" dur="1000"/>
                                        <p:tgtEl>
                                          <p:spTgt spid="299">
                                            <p:bg/>
                                          </p:spTgt>
                                        </p:tgtEl>
                                      </p:cBhvr>
                                    </p:animEffect>
                                  </p:childTnLst>
                                </p:cTn>
                              </p:par>
                              <p:par>
                                <p:cTn id="24" presetClass="entr" nodeType="withEffect" presetSubtype="0" presetID="10" grpId="2" fill="hold">
                                  <p:stCondLst>
                                    <p:cond delay="0"/>
                                  </p:stCondLst>
                                  <p:iterate type="el" backwards="0">
                                    <p:tmAbs val="0"/>
                                  </p:iterate>
                                  <p:childTnLst>
                                    <p:set>
                                      <p:cBhvr>
                                        <p:cTn id="25" fill="hold"/>
                                        <p:tgtEl>
                                          <p:spTgt spid="299">
                                            <p:txEl>
                                              <p:pRg st="0" end="0"/>
                                            </p:txEl>
                                          </p:spTgt>
                                        </p:tgtEl>
                                        <p:attrNameLst>
                                          <p:attrName>style.visibility</p:attrName>
                                        </p:attrNameLst>
                                      </p:cBhvr>
                                      <p:to>
                                        <p:strVal val="visible"/>
                                      </p:to>
                                    </p:set>
                                    <p:animEffect filter="fade" transition="in">
                                      <p:cBhvr>
                                        <p:cTn id="26" dur="1000"/>
                                        <p:tgtEl>
                                          <p:spTgt spid="299">
                                            <p:txEl>
                                              <p:pRg st="0" end="0"/>
                                            </p:txEl>
                                          </p:spTgt>
                                        </p:tgtEl>
                                      </p:cBhvr>
                                    </p:animEffect>
                                  </p:childTnLst>
                                </p:cTn>
                              </p:par>
                            </p:childTnLst>
                          </p:cTn>
                        </p:par>
                        <p:par>
                          <p:cTn id="27" fill="hold">
                            <p:stCondLst>
                              <p:cond delay="1000"/>
                            </p:stCondLst>
                            <p:childTnLst>
                              <p:par>
                                <p:cTn id="28" presetClass="entr" nodeType="afterEffect" presetID="10" grpId="3" fill="hold">
                                  <p:stCondLst>
                                    <p:cond delay="0"/>
                                  </p:stCondLst>
                                  <p:iterate type="el" backwards="0">
                                    <p:tmAbs val="0"/>
                                  </p:iterate>
                                  <p:childTnLst>
                                    <p:set>
                                      <p:cBhvr>
                                        <p:cTn id="29" fill="hold"/>
                                        <p:tgtEl>
                                          <p:spTgt spid="300">
                                            <p:bg/>
                                          </p:spTgt>
                                        </p:tgtEl>
                                        <p:attrNameLst>
                                          <p:attrName>style.visibility</p:attrName>
                                        </p:attrNameLst>
                                      </p:cBhvr>
                                      <p:to>
                                        <p:strVal val="visible"/>
                                      </p:to>
                                    </p:set>
                                    <p:animEffect filter="fade" transition="in">
                                      <p:cBhvr>
                                        <p:cTn id="30" dur="1000"/>
                                        <p:tgtEl>
                                          <p:spTgt spid="300">
                                            <p:bg/>
                                          </p:spTgt>
                                        </p:tgtEl>
                                      </p:cBhvr>
                                    </p:animEffect>
                                  </p:childTnLst>
                                </p:cTn>
                              </p:par>
                              <p:par>
                                <p:cTn id="31" presetClass="entr" nodeType="withEffect" presetSubtype="0" presetID="10" grpId="3" fill="hold">
                                  <p:stCondLst>
                                    <p:cond delay="0"/>
                                  </p:stCondLst>
                                  <p:iterate type="el" backwards="0">
                                    <p:tmAbs val="0"/>
                                  </p:iterate>
                                  <p:childTnLst>
                                    <p:set>
                                      <p:cBhvr>
                                        <p:cTn id="32" fill="hold"/>
                                        <p:tgtEl>
                                          <p:spTgt spid="300">
                                            <p:txEl>
                                              <p:pRg st="0" end="0"/>
                                            </p:txEl>
                                          </p:spTgt>
                                        </p:tgtEl>
                                        <p:attrNameLst>
                                          <p:attrName>style.visibility</p:attrName>
                                        </p:attrNameLst>
                                      </p:cBhvr>
                                      <p:to>
                                        <p:strVal val="visible"/>
                                      </p:to>
                                    </p:set>
                                    <p:animEffect filter="fade" transition="in">
                                      <p:cBhvr>
                                        <p:cTn id="33" dur="1000"/>
                                        <p:tgtEl>
                                          <p:spTgt spid="300">
                                            <p:txEl>
                                              <p:pRg st="0" end="0"/>
                                            </p:txEl>
                                          </p:spTgt>
                                        </p:tgtEl>
                                      </p:cBhvr>
                                    </p:animEffect>
                                  </p:childTnLst>
                                </p:cTn>
                              </p:par>
                            </p:childTnLst>
                          </p:cTn>
                        </p:par>
                      </p:childTnLst>
                    </p:cTn>
                  </p:par>
                  <p:par>
                    <p:cTn id="34" fill="hold">
                      <p:stCondLst>
                        <p:cond delay="indefinite"/>
                      </p:stCondLst>
                      <p:childTnLst>
                        <p:par>
                          <p:cTn id="35" fill="hold">
                            <p:stCondLst>
                              <p:cond delay="0"/>
                            </p:stCondLst>
                            <p:childTnLst>
                              <p:par>
                                <p:cTn id="36" presetClass="entr" nodeType="clickEffect" presetID="10" grpId="4" fill="hold">
                                  <p:stCondLst>
                                    <p:cond delay="0"/>
                                  </p:stCondLst>
                                  <p:iterate type="el" backwards="0">
                                    <p:tmAbs val="0"/>
                                  </p:iterate>
                                  <p:childTnLst>
                                    <p:set>
                                      <p:cBhvr>
                                        <p:cTn id="37" fill="hold"/>
                                        <p:tgtEl>
                                          <p:spTgt spid="301">
                                            <p:bg/>
                                          </p:spTgt>
                                        </p:tgtEl>
                                        <p:attrNameLst>
                                          <p:attrName>style.visibility</p:attrName>
                                        </p:attrNameLst>
                                      </p:cBhvr>
                                      <p:to>
                                        <p:strVal val="visible"/>
                                      </p:to>
                                    </p:set>
                                    <p:animEffect filter="fade" transition="in">
                                      <p:cBhvr>
                                        <p:cTn id="38" dur="1000"/>
                                        <p:tgtEl>
                                          <p:spTgt spid="301">
                                            <p:bg/>
                                          </p:spTgt>
                                        </p:tgtEl>
                                      </p:cBhvr>
                                    </p:animEffect>
                                  </p:childTnLst>
                                </p:cTn>
                              </p:par>
                              <p:par>
                                <p:cTn id="39" presetClass="entr" nodeType="withEffect" presetSubtype="0" presetID="10" grpId="4" fill="hold">
                                  <p:stCondLst>
                                    <p:cond delay="0"/>
                                  </p:stCondLst>
                                  <p:iterate type="el" backwards="0">
                                    <p:tmAbs val="0"/>
                                  </p:iterate>
                                  <p:childTnLst>
                                    <p:set>
                                      <p:cBhvr>
                                        <p:cTn id="40" fill="hold"/>
                                        <p:tgtEl>
                                          <p:spTgt spid="301">
                                            <p:txEl>
                                              <p:pRg st="0" end="0"/>
                                            </p:txEl>
                                          </p:spTgt>
                                        </p:tgtEl>
                                        <p:attrNameLst>
                                          <p:attrName>style.visibility</p:attrName>
                                        </p:attrNameLst>
                                      </p:cBhvr>
                                      <p:to>
                                        <p:strVal val="visible"/>
                                      </p:to>
                                    </p:set>
                                    <p:animEffect filter="fade" transition="in">
                                      <p:cBhvr>
                                        <p:cTn id="41" dur="1000"/>
                                        <p:tgtEl>
                                          <p:spTgt spid="301">
                                            <p:txEl>
                                              <p:pRg st="0" end="0"/>
                                            </p:txEl>
                                          </p:spTgt>
                                        </p:tgtEl>
                                      </p:cBhvr>
                                    </p:animEffect>
                                  </p:childTnLst>
                                </p:cTn>
                              </p:par>
                            </p:childTnLst>
                          </p:cTn>
                        </p:par>
                      </p:childTnLst>
                    </p:cTn>
                  </p:par>
                  <p:par>
                    <p:cTn id="42" fill="hold">
                      <p:stCondLst>
                        <p:cond delay="indefinite"/>
                      </p:stCondLst>
                      <p:childTnLst>
                        <p:par>
                          <p:cTn id="43" fill="hold">
                            <p:stCondLst>
                              <p:cond delay="0"/>
                            </p:stCondLst>
                            <p:childTnLst>
                              <p:par>
                                <p:cTn id="44" presetClass="entr" nodeType="clickEffect" presetID="10" grpId="5" fill="hold">
                                  <p:stCondLst>
                                    <p:cond delay="0"/>
                                  </p:stCondLst>
                                  <p:iterate type="el" backwards="0">
                                    <p:tmAbs val="0"/>
                                  </p:iterate>
                                  <p:childTnLst>
                                    <p:set>
                                      <p:cBhvr>
                                        <p:cTn id="45" fill="hold"/>
                                        <p:tgtEl>
                                          <p:spTgt spid="302">
                                            <p:bg/>
                                          </p:spTgt>
                                        </p:tgtEl>
                                        <p:attrNameLst>
                                          <p:attrName>style.visibility</p:attrName>
                                        </p:attrNameLst>
                                      </p:cBhvr>
                                      <p:to>
                                        <p:strVal val="visible"/>
                                      </p:to>
                                    </p:set>
                                    <p:animEffect filter="fade" transition="in">
                                      <p:cBhvr>
                                        <p:cTn id="46" dur="1000"/>
                                        <p:tgtEl>
                                          <p:spTgt spid="302">
                                            <p:bg/>
                                          </p:spTgt>
                                        </p:tgtEl>
                                      </p:cBhvr>
                                    </p:animEffect>
                                  </p:childTnLst>
                                </p:cTn>
                              </p:par>
                              <p:par>
                                <p:cTn id="47" presetClass="entr" nodeType="withEffect" presetSubtype="0" presetID="10" grpId="5" fill="hold">
                                  <p:stCondLst>
                                    <p:cond delay="0"/>
                                  </p:stCondLst>
                                  <p:iterate type="el" backwards="0">
                                    <p:tmAbs val="0"/>
                                  </p:iterate>
                                  <p:childTnLst>
                                    <p:set>
                                      <p:cBhvr>
                                        <p:cTn id="48" fill="hold"/>
                                        <p:tgtEl>
                                          <p:spTgt spid="302">
                                            <p:txEl>
                                              <p:pRg st="0" end="0"/>
                                            </p:txEl>
                                          </p:spTgt>
                                        </p:tgtEl>
                                        <p:attrNameLst>
                                          <p:attrName>style.visibility</p:attrName>
                                        </p:attrNameLst>
                                      </p:cBhvr>
                                      <p:to>
                                        <p:strVal val="visible"/>
                                      </p:to>
                                    </p:set>
                                    <p:animEffect filter="fade" transition="in">
                                      <p:cBhvr>
                                        <p:cTn id="49" dur="1000"/>
                                        <p:tgtEl>
                                          <p:spTgt spid="302">
                                            <p:txEl>
                                              <p:pRg st="0" end="0"/>
                                            </p:txEl>
                                          </p:spTgt>
                                        </p:tgtEl>
                                      </p:cBhvr>
                                    </p:animEffect>
                                  </p:childTnLst>
                                </p:cTn>
                              </p:par>
                            </p:childTnLst>
                          </p:cTn>
                        </p:par>
                      </p:childTnLst>
                    </p:cTn>
                  </p:par>
                  <p:par>
                    <p:cTn id="50" fill="hold">
                      <p:stCondLst>
                        <p:cond delay="indefinite"/>
                      </p:stCondLst>
                      <p:childTnLst>
                        <p:par>
                          <p:cTn id="51" fill="hold">
                            <p:stCondLst>
                              <p:cond delay="0"/>
                            </p:stCondLst>
                            <p:childTnLst>
                              <p:par>
                                <p:cTn id="52" presetClass="entr" nodeType="clickEffect" presetID="10" grpId="6" fill="hold">
                                  <p:stCondLst>
                                    <p:cond delay="0"/>
                                  </p:stCondLst>
                                  <p:iterate type="el" backwards="0">
                                    <p:tmAbs val="0"/>
                                  </p:iterate>
                                  <p:childTnLst>
                                    <p:set>
                                      <p:cBhvr>
                                        <p:cTn id="53" fill="hold"/>
                                        <p:tgtEl>
                                          <p:spTgt spid="303">
                                            <p:bg/>
                                          </p:spTgt>
                                        </p:tgtEl>
                                        <p:attrNameLst>
                                          <p:attrName>style.visibility</p:attrName>
                                        </p:attrNameLst>
                                      </p:cBhvr>
                                      <p:to>
                                        <p:strVal val="visible"/>
                                      </p:to>
                                    </p:set>
                                    <p:animEffect filter="fade" transition="in">
                                      <p:cBhvr>
                                        <p:cTn id="54" dur="1000"/>
                                        <p:tgtEl>
                                          <p:spTgt spid="303">
                                            <p:bg/>
                                          </p:spTgt>
                                        </p:tgtEl>
                                      </p:cBhvr>
                                    </p:animEffect>
                                  </p:childTnLst>
                                </p:cTn>
                              </p:par>
                              <p:par>
                                <p:cTn id="55" presetClass="entr" nodeType="withEffect" presetSubtype="0" presetID="10" grpId="6" fill="hold">
                                  <p:stCondLst>
                                    <p:cond delay="0"/>
                                  </p:stCondLst>
                                  <p:iterate type="el" backwards="0">
                                    <p:tmAbs val="0"/>
                                  </p:iterate>
                                  <p:childTnLst>
                                    <p:set>
                                      <p:cBhvr>
                                        <p:cTn id="56" fill="hold"/>
                                        <p:tgtEl>
                                          <p:spTgt spid="303">
                                            <p:txEl>
                                              <p:pRg st="0" end="0"/>
                                            </p:txEl>
                                          </p:spTgt>
                                        </p:tgtEl>
                                        <p:attrNameLst>
                                          <p:attrName>style.visibility</p:attrName>
                                        </p:attrNameLst>
                                      </p:cBhvr>
                                      <p:to>
                                        <p:strVal val="visible"/>
                                      </p:to>
                                    </p:set>
                                    <p:animEffect filter="fade" transition="in">
                                      <p:cBhvr>
                                        <p:cTn id="57" dur="1000"/>
                                        <p:tgtEl>
                                          <p:spTgt spid="303">
                                            <p:txEl>
                                              <p:pRg st="0" end="0"/>
                                            </p:txEl>
                                          </p:spTgt>
                                        </p:tgtEl>
                                      </p:cBhvr>
                                    </p:animEffect>
                                  </p:childTnLst>
                                </p:cTn>
                              </p:par>
                            </p:childTnLst>
                          </p:cTn>
                        </p:par>
                      </p:childTnLst>
                    </p:cTn>
                  </p:par>
                  <p:par>
                    <p:cTn id="58" fill="hold">
                      <p:stCondLst>
                        <p:cond delay="indefinite"/>
                      </p:stCondLst>
                      <p:childTnLst>
                        <p:par>
                          <p:cTn id="59" fill="hold">
                            <p:stCondLst>
                              <p:cond delay="0"/>
                            </p:stCondLst>
                            <p:childTnLst>
                              <p:par>
                                <p:cTn id="60" presetClass="entr" nodeType="clickEffect" presetID="10" grpId="7" fill="hold">
                                  <p:stCondLst>
                                    <p:cond delay="0"/>
                                  </p:stCondLst>
                                  <p:iterate type="el" backwards="0">
                                    <p:tmAbs val="0"/>
                                  </p:iterate>
                                  <p:childTnLst>
                                    <p:set>
                                      <p:cBhvr>
                                        <p:cTn id="61" fill="hold"/>
                                        <p:tgtEl>
                                          <p:spTgt spid="304">
                                            <p:bg/>
                                          </p:spTgt>
                                        </p:tgtEl>
                                        <p:attrNameLst>
                                          <p:attrName>style.visibility</p:attrName>
                                        </p:attrNameLst>
                                      </p:cBhvr>
                                      <p:to>
                                        <p:strVal val="visible"/>
                                      </p:to>
                                    </p:set>
                                    <p:animEffect filter="fade" transition="in">
                                      <p:cBhvr>
                                        <p:cTn id="62" dur="1000"/>
                                        <p:tgtEl>
                                          <p:spTgt spid="304">
                                            <p:bg/>
                                          </p:spTgt>
                                        </p:tgtEl>
                                      </p:cBhvr>
                                    </p:animEffect>
                                  </p:childTnLst>
                                </p:cTn>
                              </p:par>
                              <p:par>
                                <p:cTn id="63" presetClass="entr" nodeType="withEffect" presetSubtype="0" presetID="10" grpId="7" fill="hold">
                                  <p:stCondLst>
                                    <p:cond delay="0"/>
                                  </p:stCondLst>
                                  <p:iterate type="el" backwards="0">
                                    <p:tmAbs val="0"/>
                                  </p:iterate>
                                  <p:childTnLst>
                                    <p:set>
                                      <p:cBhvr>
                                        <p:cTn id="64" fill="hold"/>
                                        <p:tgtEl>
                                          <p:spTgt spid="304">
                                            <p:txEl>
                                              <p:pRg st="0" end="0"/>
                                            </p:txEl>
                                          </p:spTgt>
                                        </p:tgtEl>
                                        <p:attrNameLst>
                                          <p:attrName>style.visibility</p:attrName>
                                        </p:attrNameLst>
                                      </p:cBhvr>
                                      <p:to>
                                        <p:strVal val="visible"/>
                                      </p:to>
                                    </p:set>
                                    <p:animEffect filter="fade" transition="in">
                                      <p:cBhvr>
                                        <p:cTn id="65" dur="1000"/>
                                        <p:tgtEl>
                                          <p:spTgt spid="304">
                                            <p:txEl>
                                              <p:pRg st="0" end="0"/>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04" grpId="7"/>
      <p:bldP build="p" bldLvl="5" animBg="1" rev="0" advAuto="0" spid="302" grpId="5"/>
      <p:bldP build="p" bldLvl="5" animBg="1" rev="0" advAuto="0" spid="298" grpId="1"/>
      <p:bldP build="p" bldLvl="5" animBg="1" rev="0" advAuto="0" spid="301" grpId="4"/>
      <p:bldP build="p" bldLvl="5" animBg="1" rev="0" advAuto="0" spid="303" grpId="6"/>
      <p:bldP build="p" bldLvl="5" animBg="1" rev="0" advAuto="0" spid="299" grpId="2"/>
      <p:bldP build="p" bldLvl="5" animBg="1" rev="0" advAuto="0" spid="300" grpId="3"/>
    </p:bldLst>
  </p:timing>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9" name="Its a pot or pots of money which you save whilst you are working which can be used to support yourself after retirement"/>
          <p:cNvSpPr txBox="1"/>
          <p:nvPr/>
        </p:nvSpPr>
        <p:spPr>
          <a:xfrm>
            <a:off x="1310465" y="6159573"/>
            <a:ext cx="20981670" cy="2844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marL="228600" indent="-228600" defTabSz="584200">
              <a:spcBef>
                <a:spcPts val="3300"/>
              </a:spcBef>
              <a:buSzPct val="80000"/>
              <a:buBlip>
                <a:blip r:embed="rId3"/>
              </a:buBlip>
              <a:defRPr sz="6000">
                <a:solidFill>
                  <a:srgbClr val="000000"/>
                </a:solidFill>
                <a:latin typeface="Future bold"/>
                <a:ea typeface="Future bold"/>
                <a:cs typeface="Future bold"/>
                <a:sym typeface="Future bold"/>
              </a:defRPr>
            </a:lvl1pPr>
          </a:lstStyle>
          <a:p>
            <a:pPr/>
            <a:r>
              <a:t>Its a pot or pots of money which you save whilst you are working which can be used to support yourself after retirement</a:t>
            </a:r>
          </a:p>
        </p:txBody>
      </p:sp>
      <p:sp>
        <p:nvSpPr>
          <p:cNvPr id="180" name="Rectangle 9"/>
          <p:cNvSpPr/>
          <p:nvPr/>
        </p:nvSpPr>
        <p:spPr>
          <a:xfrm>
            <a:off x="0" y="11928564"/>
            <a:ext cx="24384000" cy="1330038"/>
          </a:xfrm>
          <a:prstGeom prst="rect">
            <a:avLst/>
          </a:prstGeom>
          <a:solidFill>
            <a:srgbClr val="35427F"/>
          </a:solidFill>
          <a:ln w="12700">
            <a:solidFill>
              <a:srgbClr val="35427F"/>
            </a:solidFill>
            <a:miter/>
          </a:ln>
        </p:spPr>
        <p:txBody>
          <a:bodyPr lIns="45719" rIns="45719" anchor="ctr"/>
          <a:lstStyle/>
          <a:p>
            <a:pPr defTabSz="821530">
              <a:lnSpc>
                <a:spcPct val="80000"/>
              </a:lnSpc>
              <a:spcBef>
                <a:spcPts val="400"/>
              </a:spcBef>
              <a:tabLst>
                <a:tab pos="812800" algn="l"/>
              </a:tabLst>
              <a:defRPr spc="-26" sz="2600">
                <a:solidFill>
                  <a:srgbClr val="FFFFFF"/>
                </a:solidFill>
                <a:latin typeface="Calibri"/>
                <a:ea typeface="Calibri"/>
                <a:cs typeface="Calibri"/>
                <a:sym typeface="Calibri"/>
              </a:defRPr>
            </a:pPr>
          </a:p>
        </p:txBody>
      </p:sp>
      <p:sp>
        <p:nvSpPr>
          <p:cNvPr id="181" name="Straight Connector 10"/>
          <p:cNvSpPr/>
          <p:nvPr/>
        </p:nvSpPr>
        <p:spPr>
          <a:xfrm>
            <a:off x="-1" y="11720945"/>
            <a:ext cx="24384001" cy="1"/>
          </a:xfrm>
          <a:prstGeom prst="line">
            <a:avLst/>
          </a:prstGeom>
          <a:ln w="76200">
            <a:solidFill>
              <a:srgbClr val="F8853B"/>
            </a:solidFill>
            <a:miter/>
          </a:ln>
        </p:spPr>
        <p:txBody>
          <a:bodyPr lIns="45719" rIns="45719"/>
          <a:lstStyle/>
          <a:p>
            <a:pPr defTabSz="821530">
              <a:lnSpc>
                <a:spcPct val="80000"/>
              </a:lnSpc>
              <a:spcBef>
                <a:spcPts val="400"/>
              </a:spcBef>
              <a:tabLst>
                <a:tab pos="812800" algn="l"/>
              </a:tabLst>
              <a:defRPr spc="-26" sz="2600">
                <a:solidFill>
                  <a:srgbClr val="000000"/>
                </a:solidFill>
                <a:latin typeface="Calibri"/>
                <a:ea typeface="Calibri"/>
                <a:cs typeface="Calibri"/>
                <a:sym typeface="Calibri"/>
              </a:defRPr>
            </a:pPr>
          </a:p>
        </p:txBody>
      </p:sp>
      <p:sp>
        <p:nvSpPr>
          <p:cNvPr id="182" name="TextBox 7"/>
          <p:cNvSpPr txBox="1"/>
          <p:nvPr/>
        </p:nvSpPr>
        <p:spPr>
          <a:xfrm>
            <a:off x="16295907" y="12165452"/>
            <a:ext cx="7534898" cy="828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821530">
              <a:lnSpc>
                <a:spcPct val="80000"/>
              </a:lnSpc>
              <a:spcBef>
                <a:spcPts val="400"/>
              </a:spcBef>
              <a:tabLst>
                <a:tab pos="812800" algn="l"/>
              </a:tabLst>
              <a:defRPr spc="-26" sz="4800">
                <a:solidFill>
                  <a:srgbClr val="F8853B"/>
                </a:solidFill>
                <a:latin typeface="Londrina Solid"/>
                <a:ea typeface="Londrina Solid"/>
                <a:cs typeface="Londrina Solid"/>
                <a:sym typeface="Londrina Solid"/>
              </a:defRPr>
            </a:pPr>
            <a:r>
              <a:t>WizeUp</a:t>
            </a:r>
            <a:r>
              <a:rPr>
                <a:solidFill>
                  <a:srgbClr val="FFFFFF"/>
                </a:solidFill>
              </a:rPr>
              <a:t> with Jack Petchey</a:t>
            </a:r>
          </a:p>
        </p:txBody>
      </p:sp>
      <p:sp>
        <p:nvSpPr>
          <p:cNvPr id="183" name="Name The Taxes"/>
          <p:cNvSpPr txBox="1"/>
          <p:nvPr/>
        </p:nvSpPr>
        <p:spPr>
          <a:xfrm>
            <a:off x="7709148" y="916143"/>
            <a:ext cx="8965704" cy="1362075"/>
          </a:xfrm>
          <a:prstGeom prst="rect">
            <a:avLst/>
          </a:prstGeom>
          <a:ln w="12700">
            <a:miter lim="400000"/>
          </a:ln>
          <a:effectLst>
            <a:outerShdw sx="100000" sy="100000" kx="0" ky="0" algn="b" rotWithShape="0" blurRad="50800" dist="63500" dir="2700000">
              <a:srgbClr val="000000">
                <a:alpha val="50000"/>
              </a:srgbClr>
            </a:outerShdw>
          </a:effectLst>
          <a:extLst>
            <a:ext uri="{C572A759-6A51-4108-AA02-DFA0A04FC94B}">
              <ma14:wrappingTextBoxFlag xmlns:ma14="http://schemas.microsoft.com/office/mac/drawingml/2011/main" val="1"/>
            </a:ext>
          </a:extLst>
        </p:spPr>
        <p:txBody>
          <a:bodyPr wrap="none" lIns="71436" tIns="71436" rIns="71436" bIns="71436" anchor="ctr">
            <a:spAutoFit/>
          </a:bodyPr>
          <a:lstStyle>
            <a:lvl1pPr defTabSz="821530">
              <a:defRPr sz="8000">
                <a:solidFill>
                  <a:srgbClr val="FF6915"/>
                </a:solidFill>
                <a:latin typeface="Future bold"/>
                <a:ea typeface="Future bold"/>
                <a:cs typeface="Future bold"/>
                <a:sym typeface="Future bold"/>
              </a:defRPr>
            </a:lvl1pPr>
          </a:lstStyle>
          <a:p>
            <a:pPr/>
            <a:r>
              <a:t>What Is a Pension?</a:t>
            </a:r>
          </a:p>
        </p:txBody>
      </p:sp>
      <p:pic>
        <p:nvPicPr>
          <p:cNvPr id="184" name="Picture 5" descr="Picture 5"/>
          <p:cNvPicPr>
            <a:picLocks noChangeAspect="1"/>
          </p:cNvPicPr>
          <p:nvPr/>
        </p:nvPicPr>
        <p:blipFill>
          <a:blip r:embed="rId4">
            <a:extLst/>
          </a:blip>
          <a:stretch>
            <a:fillRect/>
          </a:stretch>
        </p:blipFill>
        <p:spPr>
          <a:xfrm>
            <a:off x="294967" y="58726"/>
            <a:ext cx="5928854" cy="2450285"/>
          </a:xfrm>
          <a:prstGeom prst="rect">
            <a:avLst/>
          </a:prstGeom>
          <a:ln w="12700">
            <a:miter lim="400000"/>
          </a:ln>
        </p:spPr>
      </p:pic>
      <p:sp>
        <p:nvSpPr>
          <p:cNvPr id="185" name="Rectangle 9"/>
          <p:cNvSpPr/>
          <p:nvPr/>
        </p:nvSpPr>
        <p:spPr>
          <a:xfrm>
            <a:off x="-1" y="11914454"/>
            <a:ext cx="24384001" cy="1330038"/>
          </a:xfrm>
          <a:prstGeom prst="rect">
            <a:avLst/>
          </a:prstGeom>
          <a:solidFill>
            <a:srgbClr val="ED7D31"/>
          </a:solidFill>
          <a:ln w="12700">
            <a:solidFill>
              <a:srgbClr val="35427F"/>
            </a:solidFill>
            <a:miter/>
          </a:ln>
        </p:spPr>
        <p:txBody>
          <a:bodyPr lIns="45719" rIns="45719" anchor="ctr"/>
          <a:lstStyle/>
          <a:p>
            <a:pPr defTabSz="914400">
              <a:defRPr sz="1800">
                <a:solidFill>
                  <a:srgbClr val="FFFFFF"/>
                </a:solidFill>
                <a:latin typeface="Calibri"/>
                <a:ea typeface="Calibri"/>
                <a:cs typeface="Calibri"/>
                <a:sym typeface="Calibri"/>
              </a:defRPr>
            </a:pPr>
          </a:p>
        </p:txBody>
      </p:sp>
      <p:sp>
        <p:nvSpPr>
          <p:cNvPr id="186" name="TextBox 7"/>
          <p:cNvSpPr txBox="1"/>
          <p:nvPr/>
        </p:nvSpPr>
        <p:spPr>
          <a:xfrm>
            <a:off x="15048946" y="12165452"/>
            <a:ext cx="8781859" cy="828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defTabSz="821530">
              <a:lnSpc>
                <a:spcPct val="80000"/>
              </a:lnSpc>
              <a:spcBef>
                <a:spcPts val="400"/>
              </a:spcBef>
              <a:tabLst>
                <a:tab pos="812800" algn="l"/>
              </a:tabLst>
              <a:defRPr spc="-26" sz="4800">
                <a:solidFill>
                  <a:srgbClr val="FFFFFF"/>
                </a:solidFill>
                <a:latin typeface="Londrina Solid"/>
                <a:ea typeface="Londrina Solid"/>
                <a:cs typeface="Londrina Solid"/>
                <a:sym typeface="Londrina Solid"/>
              </a:defRPr>
            </a:lvl1pPr>
          </a:lstStyle>
          <a:p>
            <a:pPr/>
            <a:r>
              <a:t>WizeUp Financial Education</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ID="10" grpId="1" fill="hold">
                                  <p:stCondLst>
                                    <p:cond delay="0"/>
                                  </p:stCondLst>
                                  <p:iterate type="el" backwards="0">
                                    <p:tmAbs val="0"/>
                                  </p:iterate>
                                  <p:childTnLst>
                                    <p:set>
                                      <p:cBhvr>
                                        <p:cTn id="6" fill="hold"/>
                                        <p:tgtEl>
                                          <p:spTgt spid="179"/>
                                        </p:tgtEl>
                                        <p:attrNameLst>
                                          <p:attrName>style.visibility</p:attrName>
                                        </p:attrNameLst>
                                      </p:cBhvr>
                                      <p:to>
                                        <p:strVal val="visible"/>
                                      </p:to>
                                    </p:set>
                                    <p:animEffect filter="fade" transition="in">
                                      <p:cBhvr>
                                        <p:cTn id="7" dur="1000"/>
                                        <p:tgtEl>
                                          <p:spTgt spid="17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79" grpId="1"/>
    </p:bldLst>
  </p:timing>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0" name="Scraping by - State pension…"/>
          <p:cNvSpPr txBox="1"/>
          <p:nvPr/>
        </p:nvSpPr>
        <p:spPr>
          <a:xfrm>
            <a:off x="1975093" y="4224526"/>
            <a:ext cx="20981670" cy="66675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228600" indent="-228600" algn="l" defTabSz="584200">
              <a:spcBef>
                <a:spcPts val="3300"/>
              </a:spcBef>
              <a:buClr>
                <a:srgbClr val="000000"/>
              </a:buClr>
              <a:buSzPct val="80000"/>
              <a:buBlip>
                <a:blip r:embed="rId3"/>
              </a:buBlip>
              <a:defRPr sz="6400">
                <a:solidFill>
                  <a:srgbClr val="000000"/>
                </a:solidFill>
                <a:latin typeface="Future bold"/>
                <a:ea typeface="Future bold"/>
                <a:cs typeface="Future bold"/>
                <a:sym typeface="Future bold"/>
              </a:defRPr>
            </a:pPr>
            <a:r>
              <a:t>Scraping by - State pension</a:t>
            </a:r>
          </a:p>
          <a:p>
            <a:pPr marL="228600" indent="-228600" algn="l" defTabSz="584200">
              <a:spcBef>
                <a:spcPts val="3300"/>
              </a:spcBef>
              <a:buClr>
                <a:srgbClr val="000000"/>
              </a:buClr>
              <a:buSzPct val="80000"/>
              <a:buBlip>
                <a:blip r:embed="rId3"/>
              </a:buBlip>
              <a:defRPr sz="6400">
                <a:solidFill>
                  <a:srgbClr val="000000"/>
                </a:solidFill>
                <a:latin typeface="Future bold"/>
                <a:ea typeface="Future bold"/>
                <a:cs typeface="Future bold"/>
                <a:sym typeface="Future bold"/>
              </a:defRPr>
            </a:pPr>
            <a:r>
              <a:t>Managing - State + small work pension</a:t>
            </a:r>
          </a:p>
          <a:p>
            <a:pPr marL="228600" indent="-228600" algn="l" defTabSz="584200">
              <a:spcBef>
                <a:spcPts val="3300"/>
              </a:spcBef>
              <a:buClr>
                <a:srgbClr val="000000"/>
              </a:buClr>
              <a:buSzPct val="80000"/>
              <a:buBlip>
                <a:blip r:embed="rId3"/>
              </a:buBlip>
              <a:defRPr sz="6400">
                <a:solidFill>
                  <a:srgbClr val="000000"/>
                </a:solidFill>
                <a:latin typeface="Future bold"/>
                <a:ea typeface="Future bold"/>
                <a:cs typeface="Future bold"/>
                <a:sym typeface="Future bold"/>
              </a:defRPr>
            </a:pPr>
            <a:r>
              <a:t>Managing well - State + good work pension</a:t>
            </a:r>
          </a:p>
          <a:p>
            <a:pPr marL="228600" indent="-228600" algn="l" defTabSz="584200">
              <a:spcBef>
                <a:spcPts val="3300"/>
              </a:spcBef>
              <a:buClr>
                <a:srgbClr val="000000"/>
              </a:buClr>
              <a:buSzPct val="80000"/>
              <a:buBlip>
                <a:blip r:embed="rId3"/>
              </a:buBlip>
              <a:defRPr sz="6400">
                <a:solidFill>
                  <a:srgbClr val="000000"/>
                </a:solidFill>
                <a:latin typeface="Future bold"/>
                <a:ea typeface="Future bold"/>
                <a:cs typeface="Future bold"/>
                <a:sym typeface="Future bold"/>
              </a:defRPr>
            </a:pPr>
            <a:r>
              <a:t>Having a fabulous retirement - State + great pensions</a:t>
            </a:r>
          </a:p>
          <a:p>
            <a:pPr marL="228600" indent="-228600" algn="l" defTabSz="584200">
              <a:spcBef>
                <a:spcPts val="3300"/>
              </a:spcBef>
              <a:buClr>
                <a:srgbClr val="000000"/>
              </a:buClr>
              <a:buSzPct val="80000"/>
              <a:buBlip>
                <a:blip r:embed="rId3"/>
              </a:buBlip>
              <a:defRPr sz="6400">
                <a:solidFill>
                  <a:srgbClr val="000000"/>
                </a:solidFill>
                <a:latin typeface="Future bold"/>
                <a:ea typeface="Future bold"/>
                <a:cs typeface="Future bold"/>
                <a:sym typeface="Future bold"/>
              </a:defRPr>
            </a:pPr>
            <a:r>
              <a:t>Helping your children - State + great pensions</a:t>
            </a:r>
          </a:p>
        </p:txBody>
      </p:sp>
      <p:sp>
        <p:nvSpPr>
          <p:cNvPr id="191" name="Rectangle 9"/>
          <p:cNvSpPr/>
          <p:nvPr/>
        </p:nvSpPr>
        <p:spPr>
          <a:xfrm>
            <a:off x="0" y="11928564"/>
            <a:ext cx="24384000" cy="1330038"/>
          </a:xfrm>
          <a:prstGeom prst="rect">
            <a:avLst/>
          </a:prstGeom>
          <a:solidFill>
            <a:srgbClr val="35427F"/>
          </a:solidFill>
          <a:ln w="12700">
            <a:solidFill>
              <a:srgbClr val="35427F"/>
            </a:solidFill>
            <a:miter/>
          </a:ln>
        </p:spPr>
        <p:txBody>
          <a:bodyPr lIns="45719" rIns="45719" anchor="ctr"/>
          <a:lstStyle/>
          <a:p>
            <a:pPr defTabSz="821530">
              <a:lnSpc>
                <a:spcPct val="80000"/>
              </a:lnSpc>
              <a:spcBef>
                <a:spcPts val="400"/>
              </a:spcBef>
              <a:tabLst>
                <a:tab pos="812800" algn="l"/>
              </a:tabLst>
              <a:defRPr spc="-26" sz="2600">
                <a:solidFill>
                  <a:srgbClr val="FFFFFF"/>
                </a:solidFill>
                <a:latin typeface="Calibri"/>
                <a:ea typeface="Calibri"/>
                <a:cs typeface="Calibri"/>
                <a:sym typeface="Calibri"/>
              </a:defRPr>
            </a:pPr>
          </a:p>
        </p:txBody>
      </p:sp>
      <p:sp>
        <p:nvSpPr>
          <p:cNvPr id="192" name="Straight Connector 10"/>
          <p:cNvSpPr/>
          <p:nvPr/>
        </p:nvSpPr>
        <p:spPr>
          <a:xfrm>
            <a:off x="-1" y="11720945"/>
            <a:ext cx="24384001" cy="1"/>
          </a:xfrm>
          <a:prstGeom prst="line">
            <a:avLst/>
          </a:prstGeom>
          <a:ln w="76200">
            <a:solidFill>
              <a:srgbClr val="F8853B"/>
            </a:solidFill>
            <a:miter/>
          </a:ln>
        </p:spPr>
        <p:txBody>
          <a:bodyPr lIns="45719" rIns="45719"/>
          <a:lstStyle/>
          <a:p>
            <a:pPr defTabSz="821530">
              <a:lnSpc>
                <a:spcPct val="80000"/>
              </a:lnSpc>
              <a:spcBef>
                <a:spcPts val="400"/>
              </a:spcBef>
              <a:tabLst>
                <a:tab pos="812800" algn="l"/>
              </a:tabLst>
              <a:defRPr spc="-26" sz="2600">
                <a:solidFill>
                  <a:srgbClr val="000000"/>
                </a:solidFill>
                <a:latin typeface="Calibri"/>
                <a:ea typeface="Calibri"/>
                <a:cs typeface="Calibri"/>
                <a:sym typeface="Calibri"/>
              </a:defRPr>
            </a:pPr>
          </a:p>
        </p:txBody>
      </p:sp>
      <p:sp>
        <p:nvSpPr>
          <p:cNvPr id="193" name="TextBox 7"/>
          <p:cNvSpPr txBox="1"/>
          <p:nvPr/>
        </p:nvSpPr>
        <p:spPr>
          <a:xfrm>
            <a:off x="16295907" y="12165452"/>
            <a:ext cx="7534898" cy="828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821530">
              <a:lnSpc>
                <a:spcPct val="80000"/>
              </a:lnSpc>
              <a:spcBef>
                <a:spcPts val="400"/>
              </a:spcBef>
              <a:tabLst>
                <a:tab pos="812800" algn="l"/>
              </a:tabLst>
              <a:defRPr spc="-26" sz="4800">
                <a:solidFill>
                  <a:srgbClr val="F8853B"/>
                </a:solidFill>
                <a:latin typeface="Londrina Solid"/>
                <a:ea typeface="Londrina Solid"/>
                <a:cs typeface="Londrina Solid"/>
                <a:sym typeface="Londrina Solid"/>
              </a:defRPr>
            </a:pPr>
            <a:r>
              <a:t>WizeUp</a:t>
            </a:r>
            <a:r>
              <a:rPr>
                <a:solidFill>
                  <a:srgbClr val="FFFFFF"/>
                </a:solidFill>
              </a:rPr>
              <a:t> with Jack Petchey</a:t>
            </a:r>
          </a:p>
        </p:txBody>
      </p:sp>
      <p:sp>
        <p:nvSpPr>
          <p:cNvPr id="194" name="Name The Taxes"/>
          <p:cNvSpPr txBox="1"/>
          <p:nvPr/>
        </p:nvSpPr>
        <p:spPr>
          <a:xfrm>
            <a:off x="6467177" y="916143"/>
            <a:ext cx="11449646" cy="1362075"/>
          </a:xfrm>
          <a:prstGeom prst="rect">
            <a:avLst/>
          </a:prstGeom>
          <a:ln w="12700">
            <a:miter lim="400000"/>
          </a:ln>
          <a:effectLst>
            <a:outerShdw sx="100000" sy="100000" kx="0" ky="0" algn="b" rotWithShape="0" blurRad="50800" dist="63500" dir="2700000">
              <a:srgbClr val="000000">
                <a:alpha val="50000"/>
              </a:srgbClr>
            </a:outerShdw>
          </a:effectLst>
          <a:extLst>
            <a:ext uri="{C572A759-6A51-4108-AA02-DFA0A04FC94B}">
              <ma14:wrappingTextBoxFlag xmlns:ma14="http://schemas.microsoft.com/office/mac/drawingml/2011/main" val="1"/>
            </a:ext>
          </a:extLst>
        </p:spPr>
        <p:txBody>
          <a:bodyPr wrap="none" lIns="71436" tIns="71436" rIns="71436" bIns="71436" anchor="ctr">
            <a:spAutoFit/>
          </a:bodyPr>
          <a:lstStyle>
            <a:lvl1pPr defTabSz="821530">
              <a:defRPr sz="8000">
                <a:solidFill>
                  <a:srgbClr val="FF6915"/>
                </a:solidFill>
                <a:latin typeface="Future bold"/>
                <a:ea typeface="Future bold"/>
                <a:cs typeface="Future bold"/>
                <a:sym typeface="Future bold"/>
              </a:defRPr>
            </a:lvl1pPr>
          </a:lstStyle>
          <a:p>
            <a:pPr/>
            <a:r>
              <a:t>Choices After Retirement</a:t>
            </a:r>
          </a:p>
        </p:txBody>
      </p:sp>
      <p:pic>
        <p:nvPicPr>
          <p:cNvPr id="195" name="Picture 5" descr="Picture 5"/>
          <p:cNvPicPr>
            <a:picLocks noChangeAspect="1"/>
          </p:cNvPicPr>
          <p:nvPr/>
        </p:nvPicPr>
        <p:blipFill>
          <a:blip r:embed="rId4">
            <a:extLst/>
          </a:blip>
          <a:stretch>
            <a:fillRect/>
          </a:stretch>
        </p:blipFill>
        <p:spPr>
          <a:xfrm>
            <a:off x="294967" y="58726"/>
            <a:ext cx="5928854" cy="2450285"/>
          </a:xfrm>
          <a:prstGeom prst="rect">
            <a:avLst/>
          </a:prstGeom>
          <a:ln w="12700">
            <a:miter lim="400000"/>
          </a:ln>
        </p:spPr>
      </p:pic>
      <p:sp>
        <p:nvSpPr>
          <p:cNvPr id="196" name="Rectangle 9"/>
          <p:cNvSpPr/>
          <p:nvPr/>
        </p:nvSpPr>
        <p:spPr>
          <a:xfrm>
            <a:off x="-1" y="11914454"/>
            <a:ext cx="24384001" cy="1330038"/>
          </a:xfrm>
          <a:prstGeom prst="rect">
            <a:avLst/>
          </a:prstGeom>
          <a:solidFill>
            <a:srgbClr val="ED7D31"/>
          </a:solidFill>
          <a:ln w="12700">
            <a:solidFill>
              <a:srgbClr val="35427F"/>
            </a:solidFill>
            <a:miter/>
          </a:ln>
        </p:spPr>
        <p:txBody>
          <a:bodyPr lIns="45719" rIns="45719" anchor="ctr"/>
          <a:lstStyle/>
          <a:p>
            <a:pPr defTabSz="914400">
              <a:defRPr sz="1800">
                <a:solidFill>
                  <a:srgbClr val="FFFFFF"/>
                </a:solidFill>
                <a:latin typeface="Calibri"/>
                <a:ea typeface="Calibri"/>
                <a:cs typeface="Calibri"/>
                <a:sym typeface="Calibri"/>
              </a:defRPr>
            </a:pPr>
          </a:p>
        </p:txBody>
      </p:sp>
      <p:sp>
        <p:nvSpPr>
          <p:cNvPr id="197" name="TextBox 7"/>
          <p:cNvSpPr txBox="1"/>
          <p:nvPr/>
        </p:nvSpPr>
        <p:spPr>
          <a:xfrm>
            <a:off x="15048946" y="12165452"/>
            <a:ext cx="8781859" cy="828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defTabSz="821530">
              <a:lnSpc>
                <a:spcPct val="80000"/>
              </a:lnSpc>
              <a:spcBef>
                <a:spcPts val="400"/>
              </a:spcBef>
              <a:tabLst>
                <a:tab pos="812800" algn="l"/>
              </a:tabLst>
              <a:defRPr spc="-26" sz="4800">
                <a:solidFill>
                  <a:srgbClr val="FFFFFF"/>
                </a:solidFill>
                <a:latin typeface="Londrina Solid"/>
                <a:ea typeface="Londrina Solid"/>
                <a:cs typeface="Londrina Solid"/>
                <a:sym typeface="Londrina Solid"/>
              </a:defRPr>
            </a:lvl1pPr>
          </a:lstStyle>
          <a:p>
            <a:pPr/>
            <a:r>
              <a:t>WizeUp Financial Education</a:t>
            </a:r>
          </a:p>
        </p:txBody>
      </p:sp>
    </p:spTree>
  </p:cSld>
  <p:clrMapOvr>
    <a:masterClrMapping/>
  </p:clrMapOvr>
  <mc:AlternateContent xmlns:mc="http://schemas.openxmlformats.org/markup-compatibility/2006">
    <mc:Choice xmlns:p14="http://schemas.microsoft.com/office/powerpoint/2010/main" Requires="p14">
      <p:transition spd="slow" advClick="1" p14:dur="1200">
        <p:fade/>
      </p:transition>
    </mc:Choice>
    <mc:Fallback>
      <p:transition spd="slow">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ID="10" grpId="1" fill="hold">
                                  <p:stCondLst>
                                    <p:cond delay="0"/>
                                  </p:stCondLst>
                                  <p:iterate type="el" backwards="0">
                                    <p:tmAbs val="0"/>
                                  </p:iterate>
                                  <p:childTnLst>
                                    <p:set>
                                      <p:cBhvr>
                                        <p:cTn id="6" fill="hold"/>
                                        <p:tgtEl>
                                          <p:spTgt spid="190"/>
                                        </p:tgtEl>
                                        <p:attrNameLst>
                                          <p:attrName>style.visibility</p:attrName>
                                        </p:attrNameLst>
                                      </p:cBhvr>
                                      <p:to>
                                        <p:strVal val="visible"/>
                                      </p:to>
                                    </p:set>
                                    <p:animEffect filter="fade" transition="in">
                                      <p:cBhvr>
                                        <p:cTn id="7" dur="1000"/>
                                        <p:tgtEl>
                                          <p:spTgt spid="19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90" grpId="1"/>
    </p:bldLst>
  </p:timing>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1" name="State pension…"/>
          <p:cNvSpPr txBox="1"/>
          <p:nvPr/>
        </p:nvSpPr>
        <p:spPr>
          <a:xfrm>
            <a:off x="667026" y="4255044"/>
            <a:ext cx="22747562" cy="708893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numCol="2" spcCol="1137376"/>
          <a:lstStyle/>
          <a:p>
            <a:pPr marL="228600" indent="-228600" algn="l" defTabSz="584200">
              <a:spcBef>
                <a:spcPts val="3300"/>
              </a:spcBef>
              <a:buSzPct val="80000"/>
              <a:buBlip>
                <a:blip r:embed="rId3"/>
              </a:buBlip>
              <a:defRPr sz="5000">
                <a:solidFill>
                  <a:srgbClr val="000000"/>
                </a:solidFill>
                <a:latin typeface="Arial"/>
                <a:ea typeface="Arial"/>
                <a:cs typeface="Arial"/>
                <a:sym typeface="Arial"/>
              </a:defRPr>
            </a:pPr>
            <a:r>
              <a:t>State pension</a:t>
            </a:r>
            <a:endParaRPr b="1"/>
          </a:p>
          <a:p>
            <a:pPr marL="228600" indent="-228600" algn="l" defTabSz="584200">
              <a:spcBef>
                <a:spcPts val="3300"/>
              </a:spcBef>
              <a:buSzPct val="80000"/>
              <a:buBlip>
                <a:blip r:embed="rId3"/>
              </a:buBlip>
              <a:defRPr sz="5000">
                <a:solidFill>
                  <a:srgbClr val="000000"/>
                </a:solidFill>
                <a:latin typeface="Future bold"/>
                <a:ea typeface="Future bold"/>
                <a:cs typeface="Future bold"/>
                <a:sym typeface="Future bold"/>
              </a:defRPr>
            </a:pPr>
            <a:r>
              <a:t>Workplace pension</a:t>
            </a:r>
            <a:endParaRPr b="1">
              <a:solidFill>
                <a:srgbClr val="515151"/>
              </a:solidFill>
              <a:latin typeface="Arial"/>
              <a:ea typeface="Arial"/>
              <a:cs typeface="Arial"/>
              <a:sym typeface="Arial"/>
            </a:endParaRPr>
          </a:p>
          <a:p>
            <a:pPr marL="228600" indent="-228600" algn="l" defTabSz="584200">
              <a:spcBef>
                <a:spcPts val="3300"/>
              </a:spcBef>
              <a:buSzPct val="80000"/>
              <a:buBlip>
                <a:blip r:embed="rId3"/>
              </a:buBlip>
              <a:defRPr sz="5000">
                <a:solidFill>
                  <a:srgbClr val="000000"/>
                </a:solidFill>
                <a:latin typeface="Arial"/>
                <a:ea typeface="Arial"/>
                <a:cs typeface="Arial"/>
                <a:sym typeface="Arial"/>
              </a:defRPr>
            </a:pPr>
            <a:r>
              <a:rPr>
                <a:uFill>
                  <a:solidFill>
                    <a:srgbClr val="0563C1"/>
                  </a:solidFill>
                </a:uFill>
                <a:hlinkClick r:id="rId4" invalidUrl="" action="" tgtFrame="" tooltip="" history="1" highlightClick="0" endSnd="0"/>
              </a:rPr>
              <a:t>Personal pensions</a:t>
            </a:r>
            <a:endParaRPr b="1">
              <a:solidFill>
                <a:srgbClr val="515151"/>
              </a:solidFill>
            </a:endParaRPr>
          </a:p>
          <a:p>
            <a:pPr marL="228600" indent="-228600" algn="l" defTabSz="584200">
              <a:spcBef>
                <a:spcPts val="3300"/>
              </a:spcBef>
              <a:buSzPct val="80000"/>
              <a:buBlip>
                <a:blip r:embed="rId3"/>
              </a:buBlip>
              <a:defRPr sz="5000">
                <a:solidFill>
                  <a:srgbClr val="000000"/>
                </a:solidFill>
                <a:latin typeface="Arial"/>
                <a:ea typeface="Arial"/>
                <a:cs typeface="Arial"/>
                <a:sym typeface="Arial"/>
              </a:defRPr>
            </a:pPr>
            <a:r>
              <a:rPr>
                <a:uFill>
                  <a:solidFill>
                    <a:srgbClr val="0563C1"/>
                  </a:solidFill>
                </a:uFill>
                <a:hlinkClick r:id="rId5" invalidUrl="" action="" tgtFrame="" tooltip="" history="1" highlightClick="0" endSnd="0"/>
              </a:rPr>
              <a:t>Stakeholder pensions</a:t>
            </a:r>
            <a:endParaRPr>
              <a:solidFill>
                <a:srgbClr val="515151"/>
              </a:solidFill>
            </a:endParaRPr>
          </a:p>
          <a:p>
            <a:pPr marL="228600" indent="-228600" algn="l" defTabSz="584200">
              <a:spcBef>
                <a:spcPts val="3300"/>
              </a:spcBef>
              <a:buSzPct val="80000"/>
              <a:buBlip>
                <a:blip r:embed="rId3"/>
              </a:buBlip>
              <a:defRPr sz="5000">
                <a:solidFill>
                  <a:srgbClr val="000000"/>
                </a:solidFill>
                <a:latin typeface="Arial"/>
                <a:ea typeface="Arial"/>
                <a:cs typeface="Arial"/>
                <a:sym typeface="Arial"/>
              </a:defRPr>
            </a:pPr>
            <a:r>
              <a:t>Self-invested personal pensions (SIPPs)</a:t>
            </a:r>
            <a:endParaRPr>
              <a:solidFill>
                <a:srgbClr val="515151"/>
              </a:solidFill>
            </a:endParaRPr>
          </a:p>
          <a:p>
            <a:pPr marL="228600" indent="-228600" algn="l" defTabSz="584200">
              <a:spcBef>
                <a:spcPts val="3300"/>
              </a:spcBef>
              <a:buSzPct val="80000"/>
              <a:buBlip>
                <a:blip r:embed="rId3"/>
              </a:buBlip>
              <a:defRPr sz="5000">
                <a:solidFill>
                  <a:srgbClr val="000000"/>
                </a:solidFill>
                <a:latin typeface="Arial"/>
                <a:ea typeface="Arial"/>
                <a:cs typeface="Arial"/>
                <a:sym typeface="Arial"/>
              </a:defRPr>
            </a:pPr>
            <a:r>
              <a:rPr>
                <a:uFill>
                  <a:solidFill>
                    <a:srgbClr val="0563C1"/>
                  </a:solidFill>
                </a:uFill>
                <a:hlinkClick r:id="rId6" invalidUrl="" action="" tgtFrame="" tooltip="" history="1" highlightClick="0" endSnd="0"/>
              </a:rPr>
              <a:t>NEST pensions</a:t>
            </a:r>
            <a:endParaRPr>
              <a:solidFill>
                <a:srgbClr val="515151"/>
              </a:solidFill>
            </a:endParaRPr>
          </a:p>
          <a:p>
            <a:pPr marL="228600" indent="-228600" algn="l" defTabSz="584200">
              <a:spcBef>
                <a:spcPts val="3300"/>
              </a:spcBef>
              <a:buSzPct val="80000"/>
              <a:buBlip>
                <a:blip r:embed="rId3"/>
              </a:buBlip>
              <a:defRPr sz="5000">
                <a:solidFill>
                  <a:srgbClr val="000000"/>
                </a:solidFill>
                <a:latin typeface="Arial"/>
                <a:ea typeface="Arial"/>
                <a:cs typeface="Arial"/>
                <a:sym typeface="Arial"/>
              </a:defRPr>
            </a:pPr>
            <a:r>
              <a:t>Multi-employer pension schemes</a:t>
            </a:r>
            <a:endParaRPr>
              <a:solidFill>
                <a:srgbClr val="515151"/>
              </a:solidFill>
            </a:endParaRPr>
          </a:p>
          <a:p>
            <a:pPr marL="228600" indent="-228600" algn="l" defTabSz="584200">
              <a:spcBef>
                <a:spcPts val="3300"/>
              </a:spcBef>
              <a:buSzPct val="80000"/>
              <a:buBlip>
                <a:blip r:embed="rId3"/>
              </a:buBlip>
              <a:defRPr sz="5000">
                <a:solidFill>
                  <a:srgbClr val="000000"/>
                </a:solidFill>
                <a:latin typeface="Arial"/>
                <a:ea typeface="Arial"/>
                <a:cs typeface="Arial"/>
                <a:sym typeface="Arial"/>
              </a:defRPr>
            </a:pPr>
            <a:r>
              <a:rPr>
                <a:uFill>
                  <a:solidFill>
                    <a:srgbClr val="0563C1"/>
                  </a:solidFill>
                </a:uFill>
                <a:hlinkClick r:id="rId7" invalidUrl="" action="" tgtFrame="" tooltip="" history="1" highlightClick="0" endSnd="0"/>
              </a:rPr>
              <a:t>Pensions for the self-employed</a:t>
            </a:r>
            <a:endParaRPr>
              <a:solidFill>
                <a:srgbClr val="515151"/>
              </a:solidFill>
            </a:endParaRPr>
          </a:p>
          <a:p>
            <a:pPr marL="228600" indent="-228600" algn="l" defTabSz="584200">
              <a:spcBef>
                <a:spcPts val="3300"/>
              </a:spcBef>
              <a:buSzPct val="80000"/>
              <a:buBlip>
                <a:blip r:embed="rId3"/>
              </a:buBlip>
              <a:defRPr sz="5000">
                <a:solidFill>
                  <a:srgbClr val="000000"/>
                </a:solidFill>
                <a:latin typeface="Arial"/>
                <a:ea typeface="Arial"/>
                <a:cs typeface="Arial"/>
                <a:sym typeface="Arial"/>
              </a:defRPr>
            </a:pPr>
            <a:r>
              <a:t>Your first pension – the options</a:t>
            </a:r>
          </a:p>
        </p:txBody>
      </p:sp>
      <p:sp>
        <p:nvSpPr>
          <p:cNvPr id="202" name="Rectangle 9"/>
          <p:cNvSpPr/>
          <p:nvPr/>
        </p:nvSpPr>
        <p:spPr>
          <a:xfrm>
            <a:off x="0" y="11928564"/>
            <a:ext cx="24384000" cy="1330038"/>
          </a:xfrm>
          <a:prstGeom prst="rect">
            <a:avLst/>
          </a:prstGeom>
          <a:solidFill>
            <a:srgbClr val="35427F"/>
          </a:solidFill>
          <a:ln w="12700">
            <a:solidFill>
              <a:srgbClr val="35427F"/>
            </a:solidFill>
            <a:miter/>
          </a:ln>
        </p:spPr>
        <p:txBody>
          <a:bodyPr lIns="45719" rIns="45719" anchor="ctr"/>
          <a:lstStyle/>
          <a:p>
            <a:pPr defTabSz="821530">
              <a:lnSpc>
                <a:spcPct val="80000"/>
              </a:lnSpc>
              <a:spcBef>
                <a:spcPts val="400"/>
              </a:spcBef>
              <a:tabLst>
                <a:tab pos="812800" algn="l"/>
              </a:tabLst>
              <a:defRPr spc="-26" sz="2600">
                <a:solidFill>
                  <a:srgbClr val="FFFFFF"/>
                </a:solidFill>
                <a:latin typeface="Calibri"/>
                <a:ea typeface="Calibri"/>
                <a:cs typeface="Calibri"/>
                <a:sym typeface="Calibri"/>
              </a:defRPr>
            </a:pPr>
          </a:p>
        </p:txBody>
      </p:sp>
      <p:sp>
        <p:nvSpPr>
          <p:cNvPr id="203" name="Straight Connector 10"/>
          <p:cNvSpPr/>
          <p:nvPr/>
        </p:nvSpPr>
        <p:spPr>
          <a:xfrm>
            <a:off x="-1" y="11720945"/>
            <a:ext cx="24384001" cy="1"/>
          </a:xfrm>
          <a:prstGeom prst="line">
            <a:avLst/>
          </a:prstGeom>
          <a:ln w="76200">
            <a:solidFill>
              <a:srgbClr val="F8853B"/>
            </a:solidFill>
            <a:miter/>
          </a:ln>
        </p:spPr>
        <p:txBody>
          <a:bodyPr lIns="45719" rIns="45719"/>
          <a:lstStyle/>
          <a:p>
            <a:pPr defTabSz="821530">
              <a:lnSpc>
                <a:spcPct val="80000"/>
              </a:lnSpc>
              <a:spcBef>
                <a:spcPts val="400"/>
              </a:spcBef>
              <a:tabLst>
                <a:tab pos="812800" algn="l"/>
              </a:tabLst>
              <a:defRPr spc="-26" sz="2600">
                <a:solidFill>
                  <a:srgbClr val="000000"/>
                </a:solidFill>
                <a:latin typeface="Calibri"/>
                <a:ea typeface="Calibri"/>
                <a:cs typeface="Calibri"/>
                <a:sym typeface="Calibri"/>
              </a:defRPr>
            </a:pPr>
          </a:p>
        </p:txBody>
      </p:sp>
      <p:sp>
        <p:nvSpPr>
          <p:cNvPr id="204" name="TextBox 7"/>
          <p:cNvSpPr txBox="1"/>
          <p:nvPr/>
        </p:nvSpPr>
        <p:spPr>
          <a:xfrm>
            <a:off x="16295907" y="12165452"/>
            <a:ext cx="7534898" cy="828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821530">
              <a:lnSpc>
                <a:spcPct val="80000"/>
              </a:lnSpc>
              <a:spcBef>
                <a:spcPts val="400"/>
              </a:spcBef>
              <a:tabLst>
                <a:tab pos="812800" algn="l"/>
              </a:tabLst>
              <a:defRPr spc="-26" sz="4800">
                <a:solidFill>
                  <a:srgbClr val="F8853B"/>
                </a:solidFill>
                <a:latin typeface="Londrina Solid"/>
                <a:ea typeface="Londrina Solid"/>
                <a:cs typeface="Londrina Solid"/>
                <a:sym typeface="Londrina Solid"/>
              </a:defRPr>
            </a:pPr>
            <a:r>
              <a:t>WizeUp</a:t>
            </a:r>
            <a:r>
              <a:rPr>
                <a:solidFill>
                  <a:srgbClr val="FFFFFF"/>
                </a:solidFill>
              </a:rPr>
              <a:t> with Jack Petchey</a:t>
            </a:r>
          </a:p>
        </p:txBody>
      </p:sp>
      <p:sp>
        <p:nvSpPr>
          <p:cNvPr id="205" name="Name The Taxes"/>
          <p:cNvSpPr txBox="1"/>
          <p:nvPr/>
        </p:nvSpPr>
        <p:spPr>
          <a:xfrm>
            <a:off x="8104287" y="916143"/>
            <a:ext cx="8175426" cy="1362075"/>
          </a:xfrm>
          <a:prstGeom prst="rect">
            <a:avLst/>
          </a:prstGeom>
          <a:ln w="12700">
            <a:miter lim="400000"/>
          </a:ln>
          <a:effectLst>
            <a:outerShdw sx="100000" sy="100000" kx="0" ky="0" algn="b" rotWithShape="0" blurRad="50800" dist="63500" dir="2700000">
              <a:srgbClr val="000000">
                <a:alpha val="50000"/>
              </a:srgbClr>
            </a:outerShdw>
          </a:effectLst>
          <a:extLst>
            <a:ext uri="{C572A759-6A51-4108-AA02-DFA0A04FC94B}">
              <ma14:wrappingTextBoxFlag xmlns:ma14="http://schemas.microsoft.com/office/mac/drawingml/2011/main" val="1"/>
            </a:ext>
          </a:extLst>
        </p:spPr>
        <p:txBody>
          <a:bodyPr wrap="none" lIns="71436" tIns="71436" rIns="71436" bIns="71436" anchor="ctr">
            <a:spAutoFit/>
          </a:bodyPr>
          <a:lstStyle>
            <a:lvl1pPr defTabSz="821530">
              <a:defRPr sz="8000">
                <a:solidFill>
                  <a:srgbClr val="FF6915"/>
                </a:solidFill>
                <a:latin typeface="Future bold"/>
                <a:ea typeface="Future bold"/>
                <a:cs typeface="Future bold"/>
                <a:sym typeface="Future bold"/>
              </a:defRPr>
            </a:lvl1pPr>
          </a:lstStyle>
          <a:p>
            <a:pPr/>
            <a:r>
              <a:t>Types Of Pension</a:t>
            </a:r>
          </a:p>
        </p:txBody>
      </p:sp>
      <p:pic>
        <p:nvPicPr>
          <p:cNvPr id="206" name="Picture 5" descr="Picture 5"/>
          <p:cNvPicPr>
            <a:picLocks noChangeAspect="1"/>
          </p:cNvPicPr>
          <p:nvPr/>
        </p:nvPicPr>
        <p:blipFill>
          <a:blip r:embed="rId8">
            <a:extLst/>
          </a:blip>
          <a:stretch>
            <a:fillRect/>
          </a:stretch>
        </p:blipFill>
        <p:spPr>
          <a:xfrm>
            <a:off x="294967" y="58726"/>
            <a:ext cx="5928854" cy="2450285"/>
          </a:xfrm>
          <a:prstGeom prst="rect">
            <a:avLst/>
          </a:prstGeom>
          <a:ln w="12700">
            <a:miter lim="400000"/>
          </a:ln>
        </p:spPr>
      </p:pic>
      <p:sp>
        <p:nvSpPr>
          <p:cNvPr id="207" name="Rectangle 9"/>
          <p:cNvSpPr/>
          <p:nvPr/>
        </p:nvSpPr>
        <p:spPr>
          <a:xfrm>
            <a:off x="-1" y="11914454"/>
            <a:ext cx="24384001" cy="1330038"/>
          </a:xfrm>
          <a:prstGeom prst="rect">
            <a:avLst/>
          </a:prstGeom>
          <a:solidFill>
            <a:srgbClr val="ED7D31"/>
          </a:solidFill>
          <a:ln w="12700">
            <a:solidFill>
              <a:srgbClr val="35427F"/>
            </a:solidFill>
            <a:miter/>
          </a:ln>
        </p:spPr>
        <p:txBody>
          <a:bodyPr lIns="45719" rIns="45719" anchor="ctr"/>
          <a:lstStyle/>
          <a:p>
            <a:pPr defTabSz="914400">
              <a:defRPr sz="1800">
                <a:solidFill>
                  <a:srgbClr val="FFFFFF"/>
                </a:solidFill>
                <a:latin typeface="Calibri"/>
                <a:ea typeface="Calibri"/>
                <a:cs typeface="Calibri"/>
                <a:sym typeface="Calibri"/>
              </a:defRPr>
            </a:pPr>
          </a:p>
        </p:txBody>
      </p:sp>
      <p:sp>
        <p:nvSpPr>
          <p:cNvPr id="208" name="TextBox 7"/>
          <p:cNvSpPr txBox="1"/>
          <p:nvPr/>
        </p:nvSpPr>
        <p:spPr>
          <a:xfrm>
            <a:off x="15048946" y="12165452"/>
            <a:ext cx="8781859" cy="828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defTabSz="821530">
              <a:lnSpc>
                <a:spcPct val="80000"/>
              </a:lnSpc>
              <a:spcBef>
                <a:spcPts val="400"/>
              </a:spcBef>
              <a:tabLst>
                <a:tab pos="812800" algn="l"/>
              </a:tabLst>
              <a:defRPr spc="-26" sz="4800">
                <a:solidFill>
                  <a:srgbClr val="FFFFFF"/>
                </a:solidFill>
                <a:latin typeface="Londrina Solid"/>
                <a:ea typeface="Londrina Solid"/>
                <a:cs typeface="Londrina Solid"/>
                <a:sym typeface="Londrina Solid"/>
              </a:defRPr>
            </a:lvl1pPr>
          </a:lstStyle>
          <a:p>
            <a:pPr/>
            <a:r>
              <a:t>WizeUp Financial Education</a:t>
            </a:r>
          </a:p>
        </p:txBody>
      </p:sp>
    </p:spTree>
  </p:cSld>
  <p:clrMapOvr>
    <a:masterClrMapping/>
  </p:clrMapOvr>
  <mc:AlternateContent xmlns:mc="http://schemas.openxmlformats.org/markup-compatibility/2006">
    <mc:Choice xmlns:p14="http://schemas.microsoft.com/office/powerpoint/2010/main" Requires="p14">
      <p:transition spd="slow" advClick="1" p14:dur="1200">
        <p:fade/>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2" name="Regular payment…"/>
          <p:cNvSpPr txBox="1"/>
          <p:nvPr/>
        </p:nvSpPr>
        <p:spPr>
          <a:xfrm>
            <a:off x="1369657" y="3747860"/>
            <a:ext cx="20933782" cy="6578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228600" indent="-228600" algn="l" defTabSz="457200">
              <a:lnSpc>
                <a:spcPct val="150000"/>
              </a:lnSpc>
              <a:buClr>
                <a:srgbClr val="000000"/>
              </a:buClr>
              <a:buSzPct val="80000"/>
              <a:buBlip>
                <a:blip r:embed="rId3"/>
              </a:buBlip>
              <a:defRPr sz="5000">
                <a:solidFill>
                  <a:srgbClr val="0B0C0C"/>
                </a:solidFill>
                <a:latin typeface="Future bold"/>
                <a:ea typeface="Future bold"/>
                <a:cs typeface="Future bold"/>
                <a:sym typeface="Future bold"/>
              </a:defRPr>
            </a:pPr>
            <a:r>
              <a:t>Regular payment</a:t>
            </a:r>
          </a:p>
          <a:p>
            <a:pPr marL="228600" indent="-228600" algn="l" defTabSz="457200">
              <a:lnSpc>
                <a:spcPct val="150000"/>
              </a:lnSpc>
              <a:buClr>
                <a:srgbClr val="000000"/>
              </a:buClr>
              <a:buSzPct val="80000"/>
              <a:buBlip>
                <a:blip r:embed="rId3"/>
              </a:buBlip>
              <a:defRPr sz="5000">
                <a:solidFill>
                  <a:srgbClr val="0B0C0C"/>
                </a:solidFill>
                <a:latin typeface="Future bold"/>
                <a:ea typeface="Future bold"/>
                <a:cs typeface="Future bold"/>
                <a:sym typeface="Future bold"/>
              </a:defRPr>
            </a:pPr>
            <a:r>
              <a:t>Amount varies with N.I. contributions</a:t>
            </a:r>
          </a:p>
          <a:p>
            <a:pPr marL="228600" indent="-228600" algn="l" defTabSz="457200">
              <a:lnSpc>
                <a:spcPct val="150000"/>
              </a:lnSpc>
              <a:buClr>
                <a:srgbClr val="000000"/>
              </a:buClr>
              <a:buSzPct val="80000"/>
              <a:buBlip>
                <a:blip r:embed="rId3"/>
              </a:buBlip>
              <a:defRPr sz="5000">
                <a:solidFill>
                  <a:srgbClr val="0B0C0C"/>
                </a:solidFill>
                <a:latin typeface="Future bold"/>
                <a:ea typeface="Future bold"/>
                <a:cs typeface="Future bold"/>
                <a:sym typeface="Future bold"/>
              </a:defRPr>
            </a:pPr>
            <a:r>
              <a:t>35 years for maximum amount</a:t>
            </a:r>
          </a:p>
          <a:p>
            <a:pPr marL="228600" indent="-228600" algn="l" defTabSz="457200">
              <a:lnSpc>
                <a:spcPct val="150000"/>
              </a:lnSpc>
              <a:buClr>
                <a:srgbClr val="000000"/>
              </a:buClr>
              <a:buSzPct val="80000"/>
              <a:buBlip>
                <a:blip r:embed="rId3"/>
              </a:buBlip>
              <a:defRPr sz="5000">
                <a:solidFill>
                  <a:srgbClr val="0B0C0C"/>
                </a:solidFill>
                <a:latin typeface="Future bold"/>
                <a:ea typeface="Future bold"/>
                <a:cs typeface="Future bold"/>
                <a:sym typeface="Future bold"/>
              </a:defRPr>
            </a:pPr>
            <a:r>
              <a:t>£179.60 is maximum amount</a:t>
            </a:r>
          </a:p>
          <a:p>
            <a:pPr marL="228600" indent="-228600" algn="l" defTabSz="457200">
              <a:lnSpc>
                <a:spcPct val="150000"/>
              </a:lnSpc>
              <a:buClr>
                <a:srgbClr val="000000"/>
              </a:buClr>
              <a:buSzPct val="80000"/>
              <a:buBlip>
                <a:blip r:embed="rId3"/>
              </a:buBlip>
              <a:defRPr sz="5000">
                <a:solidFill>
                  <a:srgbClr val="0B0C0C"/>
                </a:solidFill>
                <a:latin typeface="Future bold"/>
                <a:ea typeface="Future bold"/>
                <a:cs typeface="Future bold"/>
                <a:sym typeface="Future bold"/>
              </a:defRPr>
            </a:pPr>
            <a:r>
              <a:t>Currently payable at 66</a:t>
            </a:r>
          </a:p>
          <a:p>
            <a:pPr marL="228600" indent="-228600" algn="l" defTabSz="457200">
              <a:lnSpc>
                <a:spcPct val="150000"/>
              </a:lnSpc>
              <a:buClr>
                <a:srgbClr val="000000"/>
              </a:buClr>
              <a:buSzPct val="80000"/>
              <a:buBlip>
                <a:blip r:embed="rId3"/>
              </a:buBlip>
              <a:defRPr sz="5000">
                <a:solidFill>
                  <a:srgbClr val="0B0C0C"/>
                </a:solidFill>
                <a:latin typeface="Future bold"/>
                <a:ea typeface="Future bold"/>
                <a:cs typeface="Future bold"/>
                <a:sym typeface="Future bold"/>
              </a:defRPr>
            </a:pPr>
            <a:r>
              <a:t>Difficult to live on this alone</a:t>
            </a:r>
          </a:p>
        </p:txBody>
      </p:sp>
      <p:pic>
        <p:nvPicPr>
          <p:cNvPr id="213" name="When-will-I-get-my-state-pension-1345464.jpg" descr="When-will-I-get-my-state-pension-1345464.jpg"/>
          <p:cNvPicPr>
            <a:picLocks noChangeAspect="1"/>
          </p:cNvPicPr>
          <p:nvPr/>
        </p:nvPicPr>
        <p:blipFill>
          <a:blip r:embed="rId4">
            <a:extLst/>
          </a:blip>
          <a:stretch>
            <a:fillRect/>
          </a:stretch>
        </p:blipFill>
        <p:spPr>
          <a:xfrm>
            <a:off x="15068213" y="4814659"/>
            <a:ext cx="7493002" cy="4445002"/>
          </a:xfrm>
          <a:prstGeom prst="rect">
            <a:avLst/>
          </a:prstGeom>
          <a:ln w="12700">
            <a:miter lim="400000"/>
          </a:ln>
        </p:spPr>
      </p:pic>
      <p:sp>
        <p:nvSpPr>
          <p:cNvPr id="214" name="Rectangle 9"/>
          <p:cNvSpPr/>
          <p:nvPr/>
        </p:nvSpPr>
        <p:spPr>
          <a:xfrm>
            <a:off x="0" y="11928564"/>
            <a:ext cx="24384000" cy="1330038"/>
          </a:xfrm>
          <a:prstGeom prst="rect">
            <a:avLst/>
          </a:prstGeom>
          <a:solidFill>
            <a:srgbClr val="35427F"/>
          </a:solidFill>
          <a:ln w="12700">
            <a:solidFill>
              <a:srgbClr val="35427F"/>
            </a:solidFill>
            <a:miter/>
          </a:ln>
        </p:spPr>
        <p:txBody>
          <a:bodyPr lIns="45719" rIns="45719" anchor="ctr"/>
          <a:lstStyle/>
          <a:p>
            <a:pPr defTabSz="821530">
              <a:lnSpc>
                <a:spcPct val="80000"/>
              </a:lnSpc>
              <a:spcBef>
                <a:spcPts val="400"/>
              </a:spcBef>
              <a:tabLst>
                <a:tab pos="812800" algn="l"/>
              </a:tabLst>
              <a:defRPr spc="-26" sz="2600">
                <a:solidFill>
                  <a:srgbClr val="FFFFFF"/>
                </a:solidFill>
                <a:latin typeface="Calibri"/>
                <a:ea typeface="Calibri"/>
                <a:cs typeface="Calibri"/>
                <a:sym typeface="Calibri"/>
              </a:defRPr>
            </a:pPr>
          </a:p>
        </p:txBody>
      </p:sp>
      <p:sp>
        <p:nvSpPr>
          <p:cNvPr id="215" name="Straight Connector 10"/>
          <p:cNvSpPr/>
          <p:nvPr/>
        </p:nvSpPr>
        <p:spPr>
          <a:xfrm>
            <a:off x="-1" y="11720945"/>
            <a:ext cx="24384001" cy="1"/>
          </a:xfrm>
          <a:prstGeom prst="line">
            <a:avLst/>
          </a:prstGeom>
          <a:ln w="76200">
            <a:solidFill>
              <a:srgbClr val="F8853B"/>
            </a:solidFill>
            <a:miter/>
          </a:ln>
        </p:spPr>
        <p:txBody>
          <a:bodyPr lIns="45719" rIns="45719"/>
          <a:lstStyle/>
          <a:p>
            <a:pPr defTabSz="821530">
              <a:lnSpc>
                <a:spcPct val="80000"/>
              </a:lnSpc>
              <a:spcBef>
                <a:spcPts val="400"/>
              </a:spcBef>
              <a:tabLst>
                <a:tab pos="812800" algn="l"/>
              </a:tabLst>
              <a:defRPr spc="-26" sz="2600">
                <a:solidFill>
                  <a:srgbClr val="000000"/>
                </a:solidFill>
                <a:latin typeface="Calibri"/>
                <a:ea typeface="Calibri"/>
                <a:cs typeface="Calibri"/>
                <a:sym typeface="Calibri"/>
              </a:defRPr>
            </a:pPr>
          </a:p>
        </p:txBody>
      </p:sp>
      <p:sp>
        <p:nvSpPr>
          <p:cNvPr id="216" name="TextBox 7"/>
          <p:cNvSpPr txBox="1"/>
          <p:nvPr/>
        </p:nvSpPr>
        <p:spPr>
          <a:xfrm>
            <a:off x="16295907" y="12165452"/>
            <a:ext cx="7534898" cy="828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821530">
              <a:lnSpc>
                <a:spcPct val="80000"/>
              </a:lnSpc>
              <a:spcBef>
                <a:spcPts val="400"/>
              </a:spcBef>
              <a:tabLst>
                <a:tab pos="812800" algn="l"/>
              </a:tabLst>
              <a:defRPr spc="-26" sz="4800">
                <a:solidFill>
                  <a:srgbClr val="F8853B"/>
                </a:solidFill>
                <a:latin typeface="Londrina Solid"/>
                <a:ea typeface="Londrina Solid"/>
                <a:cs typeface="Londrina Solid"/>
                <a:sym typeface="Londrina Solid"/>
              </a:defRPr>
            </a:pPr>
            <a:r>
              <a:t>WizeUp</a:t>
            </a:r>
            <a:r>
              <a:rPr>
                <a:solidFill>
                  <a:srgbClr val="FFFFFF"/>
                </a:solidFill>
              </a:rPr>
              <a:t> with Jack Petchey</a:t>
            </a:r>
          </a:p>
        </p:txBody>
      </p:sp>
      <p:sp>
        <p:nvSpPr>
          <p:cNvPr id="217" name="Name The Taxes"/>
          <p:cNvSpPr txBox="1"/>
          <p:nvPr/>
        </p:nvSpPr>
        <p:spPr>
          <a:xfrm>
            <a:off x="8951119" y="916143"/>
            <a:ext cx="6481762" cy="1362075"/>
          </a:xfrm>
          <a:prstGeom prst="rect">
            <a:avLst/>
          </a:prstGeom>
          <a:ln w="12700">
            <a:miter lim="400000"/>
          </a:ln>
          <a:effectLst>
            <a:outerShdw sx="100000" sy="100000" kx="0" ky="0" algn="b" rotWithShape="0" blurRad="50800" dist="63500" dir="2700000">
              <a:srgbClr val="000000">
                <a:alpha val="50000"/>
              </a:srgbClr>
            </a:outerShdw>
          </a:effectLst>
          <a:extLst>
            <a:ext uri="{C572A759-6A51-4108-AA02-DFA0A04FC94B}">
              <ma14:wrappingTextBoxFlag xmlns:ma14="http://schemas.microsoft.com/office/mac/drawingml/2011/main" val="1"/>
            </a:ext>
          </a:extLst>
        </p:spPr>
        <p:txBody>
          <a:bodyPr wrap="none" lIns="71436" tIns="71436" rIns="71436" bIns="71436" anchor="ctr">
            <a:spAutoFit/>
          </a:bodyPr>
          <a:lstStyle>
            <a:lvl1pPr defTabSz="821530">
              <a:defRPr sz="8000">
                <a:solidFill>
                  <a:srgbClr val="FF6915"/>
                </a:solidFill>
                <a:latin typeface="Future bold"/>
                <a:ea typeface="Future bold"/>
                <a:cs typeface="Future bold"/>
                <a:sym typeface="Future bold"/>
              </a:defRPr>
            </a:lvl1pPr>
          </a:lstStyle>
          <a:p>
            <a:pPr/>
            <a:r>
              <a:t>State Pension</a:t>
            </a:r>
          </a:p>
        </p:txBody>
      </p:sp>
      <p:pic>
        <p:nvPicPr>
          <p:cNvPr id="218" name="Picture 5" descr="Picture 5"/>
          <p:cNvPicPr>
            <a:picLocks noChangeAspect="1"/>
          </p:cNvPicPr>
          <p:nvPr/>
        </p:nvPicPr>
        <p:blipFill>
          <a:blip r:embed="rId5">
            <a:extLst/>
          </a:blip>
          <a:stretch>
            <a:fillRect/>
          </a:stretch>
        </p:blipFill>
        <p:spPr>
          <a:xfrm>
            <a:off x="294967" y="58726"/>
            <a:ext cx="5928854" cy="2450285"/>
          </a:xfrm>
          <a:prstGeom prst="rect">
            <a:avLst/>
          </a:prstGeom>
          <a:ln w="12700">
            <a:miter lim="400000"/>
          </a:ln>
        </p:spPr>
      </p:pic>
      <p:sp>
        <p:nvSpPr>
          <p:cNvPr id="219" name="Rectangle 9"/>
          <p:cNvSpPr/>
          <p:nvPr/>
        </p:nvSpPr>
        <p:spPr>
          <a:xfrm>
            <a:off x="-1" y="11914454"/>
            <a:ext cx="24384001" cy="1330038"/>
          </a:xfrm>
          <a:prstGeom prst="rect">
            <a:avLst/>
          </a:prstGeom>
          <a:solidFill>
            <a:srgbClr val="ED7D31"/>
          </a:solidFill>
          <a:ln w="12700">
            <a:solidFill>
              <a:srgbClr val="35427F"/>
            </a:solidFill>
            <a:miter/>
          </a:ln>
        </p:spPr>
        <p:txBody>
          <a:bodyPr lIns="45719" rIns="45719" anchor="ctr"/>
          <a:lstStyle/>
          <a:p>
            <a:pPr defTabSz="914400">
              <a:defRPr sz="1800">
                <a:solidFill>
                  <a:srgbClr val="FFFFFF"/>
                </a:solidFill>
                <a:latin typeface="Calibri"/>
                <a:ea typeface="Calibri"/>
                <a:cs typeface="Calibri"/>
                <a:sym typeface="Calibri"/>
              </a:defRPr>
            </a:pPr>
          </a:p>
        </p:txBody>
      </p:sp>
      <p:sp>
        <p:nvSpPr>
          <p:cNvPr id="220" name="TextBox 7"/>
          <p:cNvSpPr txBox="1"/>
          <p:nvPr/>
        </p:nvSpPr>
        <p:spPr>
          <a:xfrm>
            <a:off x="15048946" y="12165452"/>
            <a:ext cx="8781859" cy="828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defTabSz="821530">
              <a:lnSpc>
                <a:spcPct val="80000"/>
              </a:lnSpc>
              <a:spcBef>
                <a:spcPts val="400"/>
              </a:spcBef>
              <a:tabLst>
                <a:tab pos="812800" algn="l"/>
              </a:tabLst>
              <a:defRPr spc="-26" sz="4800">
                <a:solidFill>
                  <a:srgbClr val="FFFFFF"/>
                </a:solidFill>
                <a:latin typeface="Londrina Solid"/>
                <a:ea typeface="Londrina Solid"/>
                <a:cs typeface="Londrina Solid"/>
                <a:sym typeface="Londrina Solid"/>
              </a:defRPr>
            </a:lvl1pPr>
          </a:lstStyle>
          <a:p>
            <a:pPr/>
            <a:r>
              <a:t>WizeUp Financial Education</a:t>
            </a:r>
          </a:p>
        </p:txBody>
      </p:sp>
    </p:spTree>
  </p:cSld>
  <p:clrMapOvr>
    <a:masterClrMapping/>
  </p:clrMapOvr>
  <mc:AlternateContent xmlns:mc="http://schemas.openxmlformats.org/markup-compatibility/2006">
    <mc:Choice xmlns:p14="http://schemas.microsoft.com/office/powerpoint/2010/main" Requires="p14">
      <p:transition spd="slow" advClick="1" p14:dur="1200">
        <p:fade/>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4" name="If you work for an employer it is deducted directly from earnings"/>
          <p:cNvSpPr txBox="1"/>
          <p:nvPr/>
        </p:nvSpPr>
        <p:spPr>
          <a:xfrm>
            <a:off x="2813498" y="2862679"/>
            <a:ext cx="16234174" cy="1539875"/>
          </a:xfrm>
          <a:prstGeom prst="rect">
            <a:avLst/>
          </a:prstGeom>
          <a:ln w="12700">
            <a:miter lim="400000"/>
          </a:ln>
          <a:extLst>
            <a:ext uri="{C572A759-6A51-4108-AA02-DFA0A04FC94B}">
              <ma14:wrappingTextBoxFlag xmlns:ma14="http://schemas.microsoft.com/office/mac/drawingml/2011/main" val="1"/>
            </a:ext>
          </a:extLst>
        </p:spPr>
        <p:txBody>
          <a:bodyPr lIns="71436" tIns="71436" rIns="71436" bIns="71436" anchor="ctr">
            <a:spAutoFit/>
          </a:bodyPr>
          <a:lstStyle>
            <a:lvl1pPr marL="228600" indent="-228600" algn="l" defTabSz="584200">
              <a:spcBef>
                <a:spcPts val="3300"/>
              </a:spcBef>
              <a:buClr>
                <a:srgbClr val="000000"/>
              </a:buClr>
              <a:buSzPct val="80000"/>
              <a:buBlip>
                <a:blip r:embed="rId3"/>
              </a:buBlip>
              <a:defRPr sz="4600">
                <a:solidFill>
                  <a:srgbClr val="000000"/>
                </a:solidFill>
                <a:latin typeface="Future bold"/>
                <a:ea typeface="Future bold"/>
                <a:cs typeface="Future bold"/>
                <a:sym typeface="Future bold"/>
              </a:defRPr>
            </a:lvl1pPr>
          </a:lstStyle>
          <a:p>
            <a:pPr/>
            <a:r>
              <a:t>If you work for an employer it is deducted directly from earnings</a:t>
            </a:r>
          </a:p>
        </p:txBody>
      </p:sp>
      <p:sp>
        <p:nvSpPr>
          <p:cNvPr id="225" name="Go towards your state-pension"/>
          <p:cNvSpPr txBox="1"/>
          <p:nvPr/>
        </p:nvSpPr>
        <p:spPr>
          <a:xfrm>
            <a:off x="2816106" y="4640679"/>
            <a:ext cx="16234174" cy="841375"/>
          </a:xfrm>
          <a:prstGeom prst="rect">
            <a:avLst/>
          </a:prstGeom>
          <a:ln w="12700">
            <a:miter lim="400000"/>
          </a:ln>
          <a:extLst>
            <a:ext uri="{C572A759-6A51-4108-AA02-DFA0A04FC94B}">
              <ma14:wrappingTextBoxFlag xmlns:ma14="http://schemas.microsoft.com/office/mac/drawingml/2011/main" val="1"/>
            </a:ext>
          </a:extLst>
        </p:spPr>
        <p:txBody>
          <a:bodyPr lIns="71436" tIns="71436" rIns="71436" bIns="71436" anchor="ctr">
            <a:spAutoFit/>
          </a:bodyPr>
          <a:lstStyle>
            <a:lvl1pPr marL="228600" indent="-228600" algn="l" defTabSz="584200">
              <a:spcBef>
                <a:spcPts val="3300"/>
              </a:spcBef>
              <a:buClr>
                <a:srgbClr val="000000"/>
              </a:buClr>
              <a:buSzPct val="80000"/>
              <a:buBlip>
                <a:blip r:embed="rId3"/>
              </a:buBlip>
              <a:defRPr sz="4600">
                <a:solidFill>
                  <a:srgbClr val="000000"/>
                </a:solidFill>
                <a:latin typeface="Future bold"/>
                <a:ea typeface="Future bold"/>
                <a:cs typeface="Future bold"/>
                <a:sym typeface="Future bold"/>
              </a:defRPr>
            </a:lvl1pPr>
          </a:lstStyle>
          <a:p>
            <a:pPr/>
            <a:r>
              <a:t>Go towards your state-pension</a:t>
            </a:r>
          </a:p>
        </p:txBody>
      </p:sp>
      <p:sp>
        <p:nvSpPr>
          <p:cNvPr id="226" name="Given a N.I. number at age 16"/>
          <p:cNvSpPr txBox="1"/>
          <p:nvPr/>
        </p:nvSpPr>
        <p:spPr>
          <a:xfrm>
            <a:off x="2798246" y="5756890"/>
            <a:ext cx="16234174" cy="841375"/>
          </a:xfrm>
          <a:prstGeom prst="rect">
            <a:avLst/>
          </a:prstGeom>
          <a:ln w="12700">
            <a:miter lim="400000"/>
          </a:ln>
          <a:extLst>
            <a:ext uri="{C572A759-6A51-4108-AA02-DFA0A04FC94B}">
              <ma14:wrappingTextBoxFlag xmlns:ma14="http://schemas.microsoft.com/office/mac/drawingml/2011/main" val="1"/>
            </a:ext>
          </a:extLst>
        </p:spPr>
        <p:txBody>
          <a:bodyPr lIns="71436" tIns="71436" rIns="71436" bIns="71436" anchor="ctr">
            <a:spAutoFit/>
          </a:bodyPr>
          <a:lstStyle>
            <a:lvl1pPr marL="228600" indent="-228600" algn="l" defTabSz="584200">
              <a:spcBef>
                <a:spcPts val="3300"/>
              </a:spcBef>
              <a:buClr>
                <a:srgbClr val="000000"/>
              </a:buClr>
              <a:buSzPct val="80000"/>
              <a:buBlip>
                <a:blip r:embed="rId3"/>
              </a:buBlip>
              <a:defRPr sz="4600">
                <a:solidFill>
                  <a:srgbClr val="000000"/>
                </a:solidFill>
                <a:latin typeface="Future bold"/>
                <a:ea typeface="Future bold"/>
                <a:cs typeface="Future bold"/>
                <a:sym typeface="Future bold"/>
              </a:defRPr>
            </a:lvl1pPr>
          </a:lstStyle>
          <a:p>
            <a:pPr/>
            <a:r>
              <a:t>Given a N.I. number at age 16</a:t>
            </a:r>
          </a:p>
        </p:txBody>
      </p:sp>
      <p:sp>
        <p:nvSpPr>
          <p:cNvPr id="227" name="Can earn up to £8,632 without paying N.I."/>
          <p:cNvSpPr txBox="1"/>
          <p:nvPr/>
        </p:nvSpPr>
        <p:spPr>
          <a:xfrm>
            <a:off x="2798246" y="6757015"/>
            <a:ext cx="16234174" cy="841375"/>
          </a:xfrm>
          <a:prstGeom prst="rect">
            <a:avLst/>
          </a:prstGeom>
          <a:ln w="12700">
            <a:miter lim="400000"/>
          </a:ln>
          <a:extLst>
            <a:ext uri="{C572A759-6A51-4108-AA02-DFA0A04FC94B}">
              <ma14:wrappingTextBoxFlag xmlns:ma14="http://schemas.microsoft.com/office/mac/drawingml/2011/main" val="1"/>
            </a:ext>
          </a:extLst>
        </p:spPr>
        <p:txBody>
          <a:bodyPr lIns="71436" tIns="71436" rIns="71436" bIns="71436" anchor="ctr">
            <a:spAutoFit/>
          </a:bodyPr>
          <a:lstStyle>
            <a:lvl1pPr marL="228600" indent="-228600" algn="l" defTabSz="584200">
              <a:spcBef>
                <a:spcPts val="3300"/>
              </a:spcBef>
              <a:buClr>
                <a:srgbClr val="000000"/>
              </a:buClr>
              <a:buSzPct val="80000"/>
              <a:buBlip>
                <a:blip r:embed="rId3"/>
              </a:buBlip>
              <a:defRPr sz="4600">
                <a:solidFill>
                  <a:srgbClr val="000000"/>
                </a:solidFill>
                <a:latin typeface="Future bold"/>
                <a:ea typeface="Future bold"/>
                <a:cs typeface="Future bold"/>
                <a:sym typeface="Future bold"/>
              </a:defRPr>
            </a:lvl1pPr>
          </a:lstStyle>
          <a:p>
            <a:pPr/>
            <a:r>
              <a:t>Can earn up to £8,632 without paying N.I.</a:t>
            </a:r>
          </a:p>
        </p:txBody>
      </p:sp>
      <p:sp>
        <p:nvSpPr>
          <p:cNvPr id="228" name="12% of earnings between £8,632 and £50,024*"/>
          <p:cNvSpPr txBox="1"/>
          <p:nvPr/>
        </p:nvSpPr>
        <p:spPr>
          <a:xfrm>
            <a:off x="2798246" y="7757140"/>
            <a:ext cx="16234174" cy="841375"/>
          </a:xfrm>
          <a:prstGeom prst="rect">
            <a:avLst/>
          </a:prstGeom>
          <a:ln w="12700">
            <a:miter lim="400000"/>
          </a:ln>
          <a:extLst>
            <a:ext uri="{C572A759-6A51-4108-AA02-DFA0A04FC94B}">
              <ma14:wrappingTextBoxFlag xmlns:ma14="http://schemas.microsoft.com/office/mac/drawingml/2011/main" val="1"/>
            </a:ext>
          </a:extLst>
        </p:spPr>
        <p:txBody>
          <a:bodyPr lIns="71436" tIns="71436" rIns="71436" bIns="71436" anchor="ctr">
            <a:spAutoFit/>
          </a:bodyPr>
          <a:lstStyle>
            <a:lvl1pPr marL="228600" indent="-228600" algn="l" defTabSz="584200">
              <a:spcBef>
                <a:spcPts val="3300"/>
              </a:spcBef>
              <a:buClr>
                <a:srgbClr val="000000"/>
              </a:buClr>
              <a:buSzPct val="80000"/>
              <a:buBlip>
                <a:blip r:embed="rId3"/>
              </a:buBlip>
              <a:defRPr sz="4600">
                <a:solidFill>
                  <a:srgbClr val="000000"/>
                </a:solidFill>
                <a:latin typeface="Future bold"/>
                <a:ea typeface="Future bold"/>
                <a:cs typeface="Future bold"/>
                <a:sym typeface="Future bold"/>
              </a:defRPr>
            </a:lvl1pPr>
          </a:lstStyle>
          <a:p>
            <a:pPr/>
            <a:r>
              <a:t>12% of earnings between £8,632 and £50,024*</a:t>
            </a:r>
          </a:p>
        </p:txBody>
      </p:sp>
      <p:sp>
        <p:nvSpPr>
          <p:cNvPr id="229" name="2% of earnings above £50,024"/>
          <p:cNvSpPr txBox="1"/>
          <p:nvPr/>
        </p:nvSpPr>
        <p:spPr>
          <a:xfrm>
            <a:off x="2798246" y="8757265"/>
            <a:ext cx="16234174" cy="841375"/>
          </a:xfrm>
          <a:prstGeom prst="rect">
            <a:avLst/>
          </a:prstGeom>
          <a:ln w="12700">
            <a:miter lim="400000"/>
          </a:ln>
          <a:extLst>
            <a:ext uri="{C572A759-6A51-4108-AA02-DFA0A04FC94B}">
              <ma14:wrappingTextBoxFlag xmlns:ma14="http://schemas.microsoft.com/office/mac/drawingml/2011/main" val="1"/>
            </a:ext>
          </a:extLst>
        </p:spPr>
        <p:txBody>
          <a:bodyPr lIns="71436" tIns="71436" rIns="71436" bIns="71436" anchor="ctr">
            <a:spAutoFit/>
          </a:bodyPr>
          <a:lstStyle>
            <a:lvl1pPr marL="228600" indent="-228600" algn="l" defTabSz="584200">
              <a:spcBef>
                <a:spcPts val="3300"/>
              </a:spcBef>
              <a:buClr>
                <a:srgbClr val="000000"/>
              </a:buClr>
              <a:buSzPct val="80000"/>
              <a:buBlip>
                <a:blip r:embed="rId3"/>
              </a:buBlip>
              <a:defRPr sz="4600">
                <a:solidFill>
                  <a:srgbClr val="000000"/>
                </a:solidFill>
                <a:latin typeface="Future bold"/>
                <a:ea typeface="Future bold"/>
                <a:cs typeface="Future bold"/>
                <a:sym typeface="Future bold"/>
              </a:defRPr>
            </a:lvl1pPr>
          </a:lstStyle>
          <a:p>
            <a:pPr/>
            <a:r>
              <a:t>2% of earnings above £50,024</a:t>
            </a:r>
          </a:p>
        </p:txBody>
      </p:sp>
      <p:sp>
        <p:nvSpPr>
          <p:cNvPr id="230" name="*You pay a lower rate if you are a member of a company scheme"/>
          <p:cNvSpPr txBox="1"/>
          <p:nvPr/>
        </p:nvSpPr>
        <p:spPr>
          <a:xfrm>
            <a:off x="2780387" y="9943921"/>
            <a:ext cx="16234174" cy="1539875"/>
          </a:xfrm>
          <a:prstGeom prst="rect">
            <a:avLst/>
          </a:prstGeom>
          <a:ln w="12700">
            <a:miter lim="400000"/>
          </a:ln>
          <a:extLst>
            <a:ext uri="{C572A759-6A51-4108-AA02-DFA0A04FC94B}">
              <ma14:wrappingTextBoxFlag xmlns:ma14="http://schemas.microsoft.com/office/mac/drawingml/2011/main" val="1"/>
            </a:ext>
          </a:extLst>
        </p:spPr>
        <p:txBody>
          <a:bodyPr lIns="71436" tIns="71436" rIns="71436" bIns="71436" anchor="ctr">
            <a:spAutoFit/>
          </a:bodyPr>
          <a:lstStyle>
            <a:lvl1pPr algn="l" defTabSz="584200">
              <a:spcBef>
                <a:spcPts val="3300"/>
              </a:spcBef>
              <a:defRPr sz="4600">
                <a:solidFill>
                  <a:srgbClr val="000000"/>
                </a:solidFill>
                <a:latin typeface="Future bold"/>
                <a:ea typeface="Future bold"/>
                <a:cs typeface="Future bold"/>
                <a:sym typeface="Future bold"/>
              </a:defRPr>
            </a:lvl1pPr>
          </a:lstStyle>
          <a:p>
            <a:pPr/>
            <a:r>
              <a:t>*You pay a lower rate if you are a member of a company scheme</a:t>
            </a:r>
          </a:p>
        </p:txBody>
      </p:sp>
      <p:sp>
        <p:nvSpPr>
          <p:cNvPr id="231" name="Rectangle 9"/>
          <p:cNvSpPr/>
          <p:nvPr/>
        </p:nvSpPr>
        <p:spPr>
          <a:xfrm>
            <a:off x="0" y="11928564"/>
            <a:ext cx="24384000" cy="1330038"/>
          </a:xfrm>
          <a:prstGeom prst="rect">
            <a:avLst/>
          </a:prstGeom>
          <a:solidFill>
            <a:srgbClr val="35427F"/>
          </a:solidFill>
          <a:ln w="12700">
            <a:solidFill>
              <a:srgbClr val="35427F"/>
            </a:solidFill>
            <a:miter/>
          </a:ln>
        </p:spPr>
        <p:txBody>
          <a:bodyPr lIns="45719" rIns="45719" anchor="ctr"/>
          <a:lstStyle/>
          <a:p>
            <a:pPr defTabSz="821530">
              <a:lnSpc>
                <a:spcPct val="80000"/>
              </a:lnSpc>
              <a:spcBef>
                <a:spcPts val="400"/>
              </a:spcBef>
              <a:tabLst>
                <a:tab pos="812800" algn="l"/>
              </a:tabLst>
              <a:defRPr spc="-26" sz="2600">
                <a:solidFill>
                  <a:srgbClr val="FFFFFF"/>
                </a:solidFill>
                <a:latin typeface="Calibri"/>
                <a:ea typeface="Calibri"/>
                <a:cs typeface="Calibri"/>
                <a:sym typeface="Calibri"/>
              </a:defRPr>
            </a:pPr>
          </a:p>
        </p:txBody>
      </p:sp>
      <p:sp>
        <p:nvSpPr>
          <p:cNvPr id="232" name="Straight Connector 10"/>
          <p:cNvSpPr/>
          <p:nvPr/>
        </p:nvSpPr>
        <p:spPr>
          <a:xfrm>
            <a:off x="-1" y="11720945"/>
            <a:ext cx="24384001" cy="1"/>
          </a:xfrm>
          <a:prstGeom prst="line">
            <a:avLst/>
          </a:prstGeom>
          <a:ln w="76200">
            <a:solidFill>
              <a:srgbClr val="F8853B"/>
            </a:solidFill>
            <a:miter/>
          </a:ln>
        </p:spPr>
        <p:txBody>
          <a:bodyPr lIns="45719" rIns="45719"/>
          <a:lstStyle/>
          <a:p>
            <a:pPr defTabSz="821530">
              <a:lnSpc>
                <a:spcPct val="80000"/>
              </a:lnSpc>
              <a:spcBef>
                <a:spcPts val="400"/>
              </a:spcBef>
              <a:tabLst>
                <a:tab pos="812800" algn="l"/>
              </a:tabLst>
              <a:defRPr spc="-26" sz="2600">
                <a:solidFill>
                  <a:srgbClr val="000000"/>
                </a:solidFill>
                <a:latin typeface="Calibri"/>
                <a:ea typeface="Calibri"/>
                <a:cs typeface="Calibri"/>
                <a:sym typeface="Calibri"/>
              </a:defRPr>
            </a:pPr>
          </a:p>
        </p:txBody>
      </p:sp>
      <p:sp>
        <p:nvSpPr>
          <p:cNvPr id="233" name="TextBox 7"/>
          <p:cNvSpPr txBox="1"/>
          <p:nvPr/>
        </p:nvSpPr>
        <p:spPr>
          <a:xfrm>
            <a:off x="16295907" y="12165452"/>
            <a:ext cx="7534898" cy="828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821530">
              <a:lnSpc>
                <a:spcPct val="80000"/>
              </a:lnSpc>
              <a:spcBef>
                <a:spcPts val="400"/>
              </a:spcBef>
              <a:tabLst>
                <a:tab pos="812800" algn="l"/>
              </a:tabLst>
              <a:defRPr spc="-26" sz="4800">
                <a:solidFill>
                  <a:srgbClr val="F8853B"/>
                </a:solidFill>
                <a:latin typeface="Londrina Solid"/>
                <a:ea typeface="Londrina Solid"/>
                <a:cs typeface="Londrina Solid"/>
                <a:sym typeface="Londrina Solid"/>
              </a:defRPr>
            </a:pPr>
            <a:r>
              <a:t>WizeUp</a:t>
            </a:r>
            <a:r>
              <a:rPr>
                <a:solidFill>
                  <a:srgbClr val="FFFFFF"/>
                </a:solidFill>
              </a:rPr>
              <a:t> with Jack Petchey</a:t>
            </a:r>
          </a:p>
        </p:txBody>
      </p:sp>
      <p:sp>
        <p:nvSpPr>
          <p:cNvPr id="234" name="Name The Taxes"/>
          <p:cNvSpPr txBox="1"/>
          <p:nvPr/>
        </p:nvSpPr>
        <p:spPr>
          <a:xfrm>
            <a:off x="7878316" y="916143"/>
            <a:ext cx="8627368" cy="1362075"/>
          </a:xfrm>
          <a:prstGeom prst="rect">
            <a:avLst/>
          </a:prstGeom>
          <a:ln w="12700">
            <a:miter lim="400000"/>
          </a:ln>
          <a:effectLst>
            <a:outerShdw sx="100000" sy="100000" kx="0" ky="0" algn="b" rotWithShape="0" blurRad="50800" dist="63500" dir="2700000">
              <a:srgbClr val="000000">
                <a:alpha val="50000"/>
              </a:srgbClr>
            </a:outerShdw>
          </a:effectLst>
          <a:extLst>
            <a:ext uri="{C572A759-6A51-4108-AA02-DFA0A04FC94B}">
              <ma14:wrappingTextBoxFlag xmlns:ma14="http://schemas.microsoft.com/office/mac/drawingml/2011/main" val="1"/>
            </a:ext>
          </a:extLst>
        </p:spPr>
        <p:txBody>
          <a:bodyPr wrap="none" lIns="71436" tIns="71436" rIns="71436" bIns="71436" anchor="ctr">
            <a:spAutoFit/>
          </a:bodyPr>
          <a:lstStyle>
            <a:lvl1pPr defTabSz="821530">
              <a:defRPr sz="8000">
                <a:solidFill>
                  <a:srgbClr val="FF6915"/>
                </a:solidFill>
                <a:latin typeface="Future bold"/>
                <a:ea typeface="Future bold"/>
                <a:cs typeface="Future bold"/>
                <a:sym typeface="Future bold"/>
              </a:defRPr>
            </a:lvl1pPr>
          </a:lstStyle>
          <a:p>
            <a:pPr/>
            <a:r>
              <a:t>National Insurance</a:t>
            </a:r>
          </a:p>
        </p:txBody>
      </p:sp>
      <p:pic>
        <p:nvPicPr>
          <p:cNvPr id="235" name="Picture 5" descr="Picture 5"/>
          <p:cNvPicPr>
            <a:picLocks noChangeAspect="1"/>
          </p:cNvPicPr>
          <p:nvPr/>
        </p:nvPicPr>
        <p:blipFill>
          <a:blip r:embed="rId4">
            <a:extLst/>
          </a:blip>
          <a:stretch>
            <a:fillRect/>
          </a:stretch>
        </p:blipFill>
        <p:spPr>
          <a:xfrm>
            <a:off x="294967" y="58726"/>
            <a:ext cx="5928854" cy="2450285"/>
          </a:xfrm>
          <a:prstGeom prst="rect">
            <a:avLst/>
          </a:prstGeom>
          <a:ln w="12700">
            <a:miter lim="400000"/>
          </a:ln>
        </p:spPr>
      </p:pic>
      <p:sp>
        <p:nvSpPr>
          <p:cNvPr id="236" name="Rectangle 9"/>
          <p:cNvSpPr/>
          <p:nvPr/>
        </p:nvSpPr>
        <p:spPr>
          <a:xfrm>
            <a:off x="-1" y="11914454"/>
            <a:ext cx="24384001" cy="1330038"/>
          </a:xfrm>
          <a:prstGeom prst="rect">
            <a:avLst/>
          </a:prstGeom>
          <a:solidFill>
            <a:srgbClr val="ED7D31"/>
          </a:solidFill>
          <a:ln w="12700">
            <a:solidFill>
              <a:srgbClr val="35427F"/>
            </a:solidFill>
            <a:miter/>
          </a:ln>
        </p:spPr>
        <p:txBody>
          <a:bodyPr lIns="45719" rIns="45719" anchor="ctr"/>
          <a:lstStyle/>
          <a:p>
            <a:pPr defTabSz="914400">
              <a:defRPr sz="1800">
                <a:solidFill>
                  <a:srgbClr val="FFFFFF"/>
                </a:solidFill>
                <a:latin typeface="Calibri"/>
                <a:ea typeface="Calibri"/>
                <a:cs typeface="Calibri"/>
                <a:sym typeface="Calibri"/>
              </a:defRPr>
            </a:pPr>
          </a:p>
        </p:txBody>
      </p:sp>
      <p:sp>
        <p:nvSpPr>
          <p:cNvPr id="237" name="TextBox 7"/>
          <p:cNvSpPr txBox="1"/>
          <p:nvPr/>
        </p:nvSpPr>
        <p:spPr>
          <a:xfrm>
            <a:off x="15048946" y="12165452"/>
            <a:ext cx="8781859" cy="828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defTabSz="821530">
              <a:lnSpc>
                <a:spcPct val="80000"/>
              </a:lnSpc>
              <a:spcBef>
                <a:spcPts val="400"/>
              </a:spcBef>
              <a:tabLst>
                <a:tab pos="812800" algn="l"/>
              </a:tabLst>
              <a:defRPr spc="-26" sz="4800">
                <a:solidFill>
                  <a:srgbClr val="FFFFFF"/>
                </a:solidFill>
                <a:latin typeface="Londrina Solid"/>
                <a:ea typeface="Londrina Solid"/>
                <a:cs typeface="Londrina Solid"/>
                <a:sym typeface="Londrina Solid"/>
              </a:defRPr>
            </a:lvl1pPr>
          </a:lstStyle>
          <a:p>
            <a:pPr/>
            <a:r>
              <a:t>WizeUp Financial Education</a:t>
            </a:r>
          </a:p>
        </p:txBody>
      </p:sp>
    </p:spTree>
  </p:cSld>
  <p:clrMapOvr>
    <a:masterClrMapping/>
  </p:clrMapOvr>
  <mc:AlternateContent xmlns:mc="http://schemas.openxmlformats.org/markup-compatibility/2006">
    <mc:Choice xmlns:p14="http://schemas.microsoft.com/office/powerpoint/2010/main" Requires="p14">
      <p:transition spd="slow" advClick="1" p14:dur="1200">
        <p:fade/>
      </p:transition>
    </mc:Choice>
    <mc:Fallback>
      <p:transition spd="slow">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presetClass="entr" nodeType="afterEffect" presetSubtype="8" presetID="22" grpId="1" fill="hold">
                                  <p:stCondLst>
                                    <p:cond delay="500"/>
                                  </p:stCondLst>
                                  <p:iterate type="el" backwards="0">
                                    <p:tmAbs val="0"/>
                                  </p:iterate>
                                  <p:childTnLst>
                                    <p:set>
                                      <p:cBhvr>
                                        <p:cTn id="6" fill="hold"/>
                                        <p:tgtEl>
                                          <p:spTgt spid="224"/>
                                        </p:tgtEl>
                                        <p:attrNameLst>
                                          <p:attrName>style.visibility</p:attrName>
                                        </p:attrNameLst>
                                      </p:cBhvr>
                                      <p:to>
                                        <p:strVal val="visible"/>
                                      </p:to>
                                    </p:set>
                                    <p:animEffect filter="wipe(left)" transition="in">
                                      <p:cBhvr>
                                        <p:cTn id="7" dur="500"/>
                                        <p:tgtEl>
                                          <p:spTgt spid="224"/>
                                        </p:tgtEl>
                                      </p:cBhvr>
                                    </p:animEffect>
                                  </p:childTnLst>
                                </p:cTn>
                              </p:par>
                            </p:childTnLst>
                          </p:cTn>
                        </p:par>
                      </p:childTnLst>
                    </p:cTn>
                  </p:par>
                  <p:par>
                    <p:cTn id="8" fill="hold">
                      <p:stCondLst>
                        <p:cond delay="indefinite"/>
                      </p:stCondLst>
                      <p:childTnLst>
                        <p:par>
                          <p:cTn id="9" fill="hold">
                            <p:stCondLst>
                              <p:cond delay="0"/>
                            </p:stCondLst>
                            <p:childTnLst>
                              <p:par>
                                <p:cTn id="10" presetClass="entr" nodeType="clickEffect" presetSubtype="8" presetID="22" grpId="2" fill="hold">
                                  <p:stCondLst>
                                    <p:cond delay="0"/>
                                  </p:stCondLst>
                                  <p:iterate type="el" backwards="0">
                                    <p:tmAbs val="0"/>
                                  </p:iterate>
                                  <p:childTnLst>
                                    <p:set>
                                      <p:cBhvr>
                                        <p:cTn id="11" fill="hold"/>
                                        <p:tgtEl>
                                          <p:spTgt spid="225"/>
                                        </p:tgtEl>
                                        <p:attrNameLst>
                                          <p:attrName>style.visibility</p:attrName>
                                        </p:attrNameLst>
                                      </p:cBhvr>
                                      <p:to>
                                        <p:strVal val="visible"/>
                                      </p:to>
                                    </p:set>
                                    <p:animEffect filter="wipe(left)" transition="in">
                                      <p:cBhvr>
                                        <p:cTn id="12" dur="500"/>
                                        <p:tgtEl>
                                          <p:spTgt spid="225"/>
                                        </p:tgtEl>
                                      </p:cBhvr>
                                    </p:animEffec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8" presetID="22" grpId="3" fill="hold">
                                  <p:stCondLst>
                                    <p:cond delay="0"/>
                                  </p:stCondLst>
                                  <p:iterate type="el" backwards="0">
                                    <p:tmAbs val="0"/>
                                  </p:iterate>
                                  <p:childTnLst>
                                    <p:set>
                                      <p:cBhvr>
                                        <p:cTn id="16" fill="hold"/>
                                        <p:tgtEl>
                                          <p:spTgt spid="226"/>
                                        </p:tgtEl>
                                        <p:attrNameLst>
                                          <p:attrName>style.visibility</p:attrName>
                                        </p:attrNameLst>
                                      </p:cBhvr>
                                      <p:to>
                                        <p:strVal val="visible"/>
                                      </p:to>
                                    </p:set>
                                    <p:animEffect filter="wipe(left)" transition="in">
                                      <p:cBhvr>
                                        <p:cTn id="17" dur="500"/>
                                        <p:tgtEl>
                                          <p:spTgt spid="226"/>
                                        </p:tgtEl>
                                      </p:cBhvr>
                                    </p:animEffect>
                                  </p:childTnLst>
                                </p:cTn>
                              </p:par>
                            </p:childTnLst>
                          </p:cTn>
                        </p:par>
                      </p:childTnLst>
                    </p:cTn>
                  </p:par>
                  <p:par>
                    <p:cTn id="18" fill="hold">
                      <p:stCondLst>
                        <p:cond delay="indefinite"/>
                      </p:stCondLst>
                      <p:childTnLst>
                        <p:par>
                          <p:cTn id="19" fill="hold">
                            <p:stCondLst>
                              <p:cond delay="0"/>
                            </p:stCondLst>
                            <p:childTnLst>
                              <p:par>
                                <p:cTn id="20" presetClass="entr" nodeType="clickEffect" presetSubtype="8" presetID="22" grpId="4" fill="hold">
                                  <p:stCondLst>
                                    <p:cond delay="0"/>
                                  </p:stCondLst>
                                  <p:iterate type="el" backwards="0">
                                    <p:tmAbs val="0"/>
                                  </p:iterate>
                                  <p:childTnLst>
                                    <p:set>
                                      <p:cBhvr>
                                        <p:cTn id="21" fill="hold"/>
                                        <p:tgtEl>
                                          <p:spTgt spid="227"/>
                                        </p:tgtEl>
                                        <p:attrNameLst>
                                          <p:attrName>style.visibility</p:attrName>
                                        </p:attrNameLst>
                                      </p:cBhvr>
                                      <p:to>
                                        <p:strVal val="visible"/>
                                      </p:to>
                                    </p:set>
                                    <p:animEffect filter="wipe(left)" transition="in">
                                      <p:cBhvr>
                                        <p:cTn id="22" dur="500"/>
                                        <p:tgtEl>
                                          <p:spTgt spid="227"/>
                                        </p:tgtEl>
                                      </p:cBhvr>
                                    </p:animEffec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8" presetID="22" grpId="5" fill="hold">
                                  <p:stCondLst>
                                    <p:cond delay="0"/>
                                  </p:stCondLst>
                                  <p:iterate type="el" backwards="0">
                                    <p:tmAbs val="0"/>
                                  </p:iterate>
                                  <p:childTnLst>
                                    <p:set>
                                      <p:cBhvr>
                                        <p:cTn id="26" fill="hold"/>
                                        <p:tgtEl>
                                          <p:spTgt spid="228"/>
                                        </p:tgtEl>
                                        <p:attrNameLst>
                                          <p:attrName>style.visibility</p:attrName>
                                        </p:attrNameLst>
                                      </p:cBhvr>
                                      <p:to>
                                        <p:strVal val="visible"/>
                                      </p:to>
                                    </p:set>
                                    <p:animEffect filter="wipe(left)" transition="in">
                                      <p:cBhvr>
                                        <p:cTn id="27" dur="500"/>
                                        <p:tgtEl>
                                          <p:spTgt spid="228"/>
                                        </p:tgtEl>
                                      </p:cBhvr>
                                    </p:animEffect>
                                  </p:childTnLst>
                                </p:cTn>
                              </p:par>
                            </p:childTnLst>
                          </p:cTn>
                        </p:par>
                        <p:par>
                          <p:cTn id="28" fill="hold">
                            <p:stCondLst>
                              <p:cond delay="500"/>
                            </p:stCondLst>
                            <p:childTnLst>
                              <p:par>
                                <p:cTn id="29" presetClass="entr" nodeType="afterEffect" presetSubtype="8" presetID="22" grpId="6" fill="hold">
                                  <p:stCondLst>
                                    <p:cond delay="0"/>
                                  </p:stCondLst>
                                  <p:iterate type="el" backwards="0">
                                    <p:tmAbs val="0"/>
                                  </p:iterate>
                                  <p:childTnLst>
                                    <p:set>
                                      <p:cBhvr>
                                        <p:cTn id="30" fill="hold"/>
                                        <p:tgtEl>
                                          <p:spTgt spid="230"/>
                                        </p:tgtEl>
                                        <p:attrNameLst>
                                          <p:attrName>style.visibility</p:attrName>
                                        </p:attrNameLst>
                                      </p:cBhvr>
                                      <p:to>
                                        <p:strVal val="visible"/>
                                      </p:to>
                                    </p:set>
                                    <p:animEffect filter="wipe(left)" transition="in">
                                      <p:cBhvr>
                                        <p:cTn id="31" dur="500"/>
                                        <p:tgtEl>
                                          <p:spTgt spid="230"/>
                                        </p:tgtEl>
                                      </p:cBhvr>
                                    </p:animEffect>
                                  </p:childTnLst>
                                </p:cTn>
                              </p:par>
                            </p:childTnLst>
                          </p:cTn>
                        </p:par>
                      </p:childTnLst>
                    </p:cTn>
                  </p:par>
                  <p:par>
                    <p:cTn id="32" fill="hold">
                      <p:stCondLst>
                        <p:cond delay="indefinite"/>
                      </p:stCondLst>
                      <p:childTnLst>
                        <p:par>
                          <p:cTn id="33" fill="hold">
                            <p:stCondLst>
                              <p:cond delay="0"/>
                            </p:stCondLst>
                            <p:childTnLst>
                              <p:par>
                                <p:cTn id="34" presetClass="entr" nodeType="clickEffect" presetSubtype="8" presetID="22" grpId="7" fill="hold">
                                  <p:stCondLst>
                                    <p:cond delay="0"/>
                                  </p:stCondLst>
                                  <p:iterate type="el" backwards="0">
                                    <p:tmAbs val="0"/>
                                  </p:iterate>
                                  <p:childTnLst>
                                    <p:set>
                                      <p:cBhvr>
                                        <p:cTn id="35" fill="hold"/>
                                        <p:tgtEl>
                                          <p:spTgt spid="229"/>
                                        </p:tgtEl>
                                        <p:attrNameLst>
                                          <p:attrName>style.visibility</p:attrName>
                                        </p:attrNameLst>
                                      </p:cBhvr>
                                      <p:to>
                                        <p:strVal val="visible"/>
                                      </p:to>
                                    </p:set>
                                    <p:animEffect filter="wipe(left)" transition="in">
                                      <p:cBhvr>
                                        <p:cTn id="36" dur="500"/>
                                        <p:tgtEl>
                                          <p:spTgt spid="22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25" grpId="2"/>
      <p:bldP build="whole" bldLvl="1" animBg="1" rev="0" advAuto="0" spid="227" grpId="4"/>
      <p:bldP build="whole" bldLvl="1" animBg="1" rev="0" advAuto="0" spid="229" grpId="7"/>
      <p:bldP build="whole" bldLvl="1" animBg="1" rev="0" advAuto="0" spid="230" grpId="6"/>
      <p:bldP build="whole" bldLvl="1" animBg="1" rev="0" advAuto="0" spid="224" grpId="1"/>
      <p:bldP build="whole" bldLvl="1" animBg="1" rev="0" advAuto="0" spid="228" grpId="5"/>
      <p:bldP build="whole" bldLvl="1" animBg="1" rev="0" advAuto="0" spid="226" grpId="3"/>
    </p:bldLst>
  </p:timing>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1" name="Pot built up using your contributions and your employer’s contributions.…"/>
          <p:cNvSpPr txBox="1"/>
          <p:nvPr/>
        </p:nvSpPr>
        <p:spPr>
          <a:xfrm>
            <a:off x="2045391" y="2897688"/>
            <a:ext cx="20933782" cy="850900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228600" indent="-228600" algn="l" defTabSz="457200">
              <a:lnSpc>
                <a:spcPct val="120000"/>
              </a:lnSpc>
              <a:spcBef>
                <a:spcPts val="900"/>
              </a:spcBef>
              <a:buClr>
                <a:srgbClr val="000000"/>
              </a:buClr>
              <a:buSzPct val="80000"/>
              <a:buBlip>
                <a:blip r:embed="rId3"/>
              </a:buBlip>
              <a:defRPr sz="4200">
                <a:solidFill>
                  <a:srgbClr val="000000"/>
                </a:solidFill>
                <a:latin typeface="Future bold"/>
                <a:ea typeface="Future bold"/>
                <a:cs typeface="Future bold"/>
                <a:sym typeface="Future bold"/>
              </a:defRPr>
            </a:pPr>
            <a:r>
              <a:t>Pot built up using your contributions and your employer’s contributions.</a:t>
            </a:r>
          </a:p>
          <a:p>
            <a:pPr marL="228600" indent="-228600" algn="l" defTabSz="457200">
              <a:lnSpc>
                <a:spcPct val="120000"/>
              </a:lnSpc>
              <a:spcBef>
                <a:spcPts val="900"/>
              </a:spcBef>
              <a:buClr>
                <a:srgbClr val="000000"/>
              </a:buClr>
              <a:buSzPct val="80000"/>
              <a:buBlip>
                <a:blip r:embed="rId3"/>
              </a:buBlip>
              <a:defRPr sz="4200">
                <a:solidFill>
                  <a:srgbClr val="000000"/>
                </a:solidFill>
                <a:latin typeface="Future bold"/>
                <a:ea typeface="Future bold"/>
                <a:cs typeface="Future bold"/>
                <a:sym typeface="Future bold"/>
              </a:defRPr>
            </a:pPr>
            <a:r>
              <a:t>Your contributions are tax free!</a:t>
            </a:r>
          </a:p>
          <a:p>
            <a:pPr marL="228600" indent="-228600" algn="l" defTabSz="457200">
              <a:lnSpc>
                <a:spcPct val="120000"/>
              </a:lnSpc>
              <a:spcBef>
                <a:spcPts val="900"/>
              </a:spcBef>
              <a:buClr>
                <a:srgbClr val="000000"/>
              </a:buClr>
              <a:buSzPct val="80000"/>
              <a:buBlip>
                <a:blip r:embed="rId3"/>
              </a:buBlip>
              <a:defRPr sz="4200">
                <a:solidFill>
                  <a:srgbClr val="000000"/>
                </a:solidFill>
                <a:latin typeface="Future bold"/>
                <a:ea typeface="Future bold"/>
                <a:cs typeface="Future bold"/>
                <a:sym typeface="Future bold"/>
              </a:defRPr>
            </a:pPr>
            <a:r>
              <a:t>Money is invested by a pension fund.</a:t>
            </a:r>
          </a:p>
          <a:p>
            <a:pPr marL="228600" indent="-228600" algn="l" defTabSz="457200">
              <a:lnSpc>
                <a:spcPct val="120000"/>
              </a:lnSpc>
              <a:spcBef>
                <a:spcPts val="900"/>
              </a:spcBef>
              <a:buClr>
                <a:srgbClr val="000000"/>
              </a:buClr>
              <a:buSzPct val="80000"/>
              <a:buBlip>
                <a:blip r:embed="rId3"/>
              </a:buBlip>
              <a:defRPr sz="4200">
                <a:solidFill>
                  <a:srgbClr val="000000"/>
                </a:solidFill>
                <a:latin typeface="Future bold"/>
                <a:ea typeface="Future bold"/>
                <a:cs typeface="Future bold"/>
                <a:sym typeface="Future bold"/>
              </a:defRPr>
            </a:pPr>
            <a:r>
              <a:t>Size of your pot depends on how much has been </a:t>
            </a:r>
          </a:p>
          <a:p>
            <a:pPr algn="l" defTabSz="457200">
              <a:lnSpc>
                <a:spcPct val="120000"/>
              </a:lnSpc>
              <a:spcBef>
                <a:spcPts val="900"/>
              </a:spcBef>
              <a:buClr>
                <a:srgbClr val="000000"/>
              </a:buClr>
              <a:defRPr sz="4200">
                <a:solidFill>
                  <a:srgbClr val="000000"/>
                </a:solidFill>
                <a:latin typeface="Future bold"/>
                <a:ea typeface="Future bold"/>
                <a:cs typeface="Future bold"/>
                <a:sym typeface="Future bold"/>
              </a:defRPr>
            </a:pPr>
            <a:r>
              <a:t>put in and how the investments have fared.</a:t>
            </a:r>
          </a:p>
          <a:p>
            <a:pPr marL="228600" indent="-228600" algn="l" defTabSz="457200">
              <a:lnSpc>
                <a:spcPct val="120000"/>
              </a:lnSpc>
              <a:spcBef>
                <a:spcPts val="900"/>
              </a:spcBef>
              <a:buClr>
                <a:srgbClr val="000000"/>
              </a:buClr>
              <a:buSzPct val="80000"/>
              <a:buBlip>
                <a:blip r:embed="rId3"/>
              </a:buBlip>
              <a:defRPr sz="4200">
                <a:solidFill>
                  <a:srgbClr val="000000"/>
                </a:solidFill>
                <a:latin typeface="Future bold"/>
                <a:ea typeface="Future bold"/>
                <a:cs typeface="Future bold"/>
                <a:sym typeface="Future bold"/>
              </a:defRPr>
            </a:pPr>
            <a:r>
              <a:t>You can access the money from 55</a:t>
            </a:r>
          </a:p>
          <a:p>
            <a:pPr marL="228600" indent="-228600" algn="l" defTabSz="457200">
              <a:lnSpc>
                <a:spcPct val="120000"/>
              </a:lnSpc>
              <a:spcBef>
                <a:spcPts val="900"/>
              </a:spcBef>
              <a:buClr>
                <a:srgbClr val="000000"/>
              </a:buClr>
              <a:buSzPct val="80000"/>
              <a:buBlip>
                <a:blip r:embed="rId3"/>
              </a:buBlip>
              <a:defRPr sz="4200">
                <a:solidFill>
                  <a:srgbClr val="000000"/>
                </a:solidFill>
                <a:latin typeface="Future bold"/>
                <a:ea typeface="Future bold"/>
                <a:cs typeface="Future bold"/>
                <a:sym typeface="Future bold"/>
              </a:defRPr>
            </a:pPr>
            <a:r>
              <a:t>You can take 25% of pot value as a lump sum tax free</a:t>
            </a:r>
          </a:p>
          <a:p>
            <a:pPr marL="228600" indent="-228600" algn="l" defTabSz="457200">
              <a:lnSpc>
                <a:spcPct val="120000"/>
              </a:lnSpc>
              <a:spcBef>
                <a:spcPts val="900"/>
              </a:spcBef>
              <a:buClr>
                <a:srgbClr val="000000"/>
              </a:buClr>
              <a:buSzPct val="80000"/>
              <a:buBlip>
                <a:blip r:embed="rId3"/>
              </a:buBlip>
              <a:defRPr sz="4200">
                <a:solidFill>
                  <a:srgbClr val="000000"/>
                </a:solidFill>
                <a:latin typeface="Future bold"/>
                <a:ea typeface="Future bold"/>
                <a:cs typeface="Future bold"/>
                <a:sym typeface="Future bold"/>
              </a:defRPr>
            </a:pPr>
            <a:r>
              <a:t>The remainder will be used to pay you a monthly allowance.</a:t>
            </a:r>
          </a:p>
          <a:p>
            <a:pPr marL="228600" indent="-228600" algn="l" defTabSz="457200">
              <a:lnSpc>
                <a:spcPct val="120000"/>
              </a:lnSpc>
              <a:spcBef>
                <a:spcPts val="900"/>
              </a:spcBef>
              <a:buClr>
                <a:srgbClr val="000000"/>
              </a:buClr>
              <a:buSzPct val="80000"/>
              <a:buBlip>
                <a:blip r:embed="rId3"/>
              </a:buBlip>
              <a:defRPr sz="4200">
                <a:solidFill>
                  <a:srgbClr val="000000"/>
                </a:solidFill>
                <a:latin typeface="Future bold"/>
                <a:ea typeface="Future bold"/>
                <a:cs typeface="Future bold"/>
                <a:sym typeface="Future bold"/>
              </a:defRPr>
            </a:pPr>
            <a:r>
              <a:t>If you leave the job before retirement you can leave the pension where it is or transfer it.</a:t>
            </a:r>
          </a:p>
        </p:txBody>
      </p:sp>
      <p:pic>
        <p:nvPicPr>
          <p:cNvPr id="242" name="download.png" descr="download.png"/>
          <p:cNvPicPr>
            <a:picLocks noChangeAspect="1"/>
          </p:cNvPicPr>
          <p:nvPr/>
        </p:nvPicPr>
        <p:blipFill>
          <a:blip r:embed="rId4">
            <a:extLst/>
          </a:blip>
          <a:stretch>
            <a:fillRect/>
          </a:stretch>
        </p:blipFill>
        <p:spPr>
          <a:xfrm>
            <a:off x="17446550" y="4580651"/>
            <a:ext cx="5790647" cy="4554698"/>
          </a:xfrm>
          <a:prstGeom prst="rect">
            <a:avLst/>
          </a:prstGeom>
          <a:ln w="12700">
            <a:miter lim="400000"/>
          </a:ln>
          <a:effectLst>
            <a:outerShdw sx="100000" sy="100000" kx="0" ky="0" algn="b" rotWithShape="0" blurRad="254000" dist="127000" dir="5400000">
              <a:srgbClr val="000000">
                <a:alpha val="70000"/>
              </a:srgbClr>
            </a:outerShdw>
          </a:effectLst>
        </p:spPr>
      </p:pic>
      <p:sp>
        <p:nvSpPr>
          <p:cNvPr id="243" name="Rectangle 9"/>
          <p:cNvSpPr/>
          <p:nvPr/>
        </p:nvSpPr>
        <p:spPr>
          <a:xfrm>
            <a:off x="0" y="11928564"/>
            <a:ext cx="24384000" cy="1330038"/>
          </a:xfrm>
          <a:prstGeom prst="rect">
            <a:avLst/>
          </a:prstGeom>
          <a:solidFill>
            <a:srgbClr val="35427F"/>
          </a:solidFill>
          <a:ln w="12700">
            <a:solidFill>
              <a:srgbClr val="35427F"/>
            </a:solidFill>
            <a:miter/>
          </a:ln>
        </p:spPr>
        <p:txBody>
          <a:bodyPr lIns="45719" rIns="45719" anchor="ctr"/>
          <a:lstStyle/>
          <a:p>
            <a:pPr defTabSz="821530">
              <a:lnSpc>
                <a:spcPct val="80000"/>
              </a:lnSpc>
              <a:spcBef>
                <a:spcPts val="400"/>
              </a:spcBef>
              <a:tabLst>
                <a:tab pos="812800" algn="l"/>
              </a:tabLst>
              <a:defRPr spc="-26" sz="2600">
                <a:solidFill>
                  <a:srgbClr val="FFFFFF"/>
                </a:solidFill>
                <a:latin typeface="Calibri"/>
                <a:ea typeface="Calibri"/>
                <a:cs typeface="Calibri"/>
                <a:sym typeface="Calibri"/>
              </a:defRPr>
            </a:pPr>
          </a:p>
        </p:txBody>
      </p:sp>
      <p:sp>
        <p:nvSpPr>
          <p:cNvPr id="244" name="Straight Connector 10"/>
          <p:cNvSpPr/>
          <p:nvPr/>
        </p:nvSpPr>
        <p:spPr>
          <a:xfrm>
            <a:off x="-1" y="11720945"/>
            <a:ext cx="24384001" cy="1"/>
          </a:xfrm>
          <a:prstGeom prst="line">
            <a:avLst/>
          </a:prstGeom>
          <a:ln w="76200">
            <a:solidFill>
              <a:srgbClr val="F8853B"/>
            </a:solidFill>
            <a:miter/>
          </a:ln>
        </p:spPr>
        <p:txBody>
          <a:bodyPr lIns="45719" rIns="45719"/>
          <a:lstStyle/>
          <a:p>
            <a:pPr defTabSz="821530">
              <a:lnSpc>
                <a:spcPct val="80000"/>
              </a:lnSpc>
              <a:spcBef>
                <a:spcPts val="400"/>
              </a:spcBef>
              <a:tabLst>
                <a:tab pos="812800" algn="l"/>
              </a:tabLst>
              <a:defRPr spc="-26" sz="2600">
                <a:solidFill>
                  <a:srgbClr val="000000"/>
                </a:solidFill>
                <a:latin typeface="Calibri"/>
                <a:ea typeface="Calibri"/>
                <a:cs typeface="Calibri"/>
                <a:sym typeface="Calibri"/>
              </a:defRPr>
            </a:pPr>
          </a:p>
        </p:txBody>
      </p:sp>
      <p:sp>
        <p:nvSpPr>
          <p:cNvPr id="245" name="TextBox 7"/>
          <p:cNvSpPr txBox="1"/>
          <p:nvPr/>
        </p:nvSpPr>
        <p:spPr>
          <a:xfrm>
            <a:off x="16295907" y="12165452"/>
            <a:ext cx="7534898" cy="828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821530">
              <a:lnSpc>
                <a:spcPct val="80000"/>
              </a:lnSpc>
              <a:spcBef>
                <a:spcPts val="400"/>
              </a:spcBef>
              <a:tabLst>
                <a:tab pos="812800" algn="l"/>
              </a:tabLst>
              <a:defRPr spc="-26" sz="4800">
                <a:solidFill>
                  <a:srgbClr val="F8853B"/>
                </a:solidFill>
                <a:latin typeface="Londrina Solid"/>
                <a:ea typeface="Londrina Solid"/>
                <a:cs typeface="Londrina Solid"/>
                <a:sym typeface="Londrina Solid"/>
              </a:defRPr>
            </a:pPr>
            <a:r>
              <a:t>WizeUp</a:t>
            </a:r>
            <a:r>
              <a:rPr>
                <a:solidFill>
                  <a:srgbClr val="FFFFFF"/>
                </a:solidFill>
              </a:rPr>
              <a:t> with Jack Petchey</a:t>
            </a:r>
          </a:p>
        </p:txBody>
      </p:sp>
      <p:sp>
        <p:nvSpPr>
          <p:cNvPr id="246" name="Name The Taxes"/>
          <p:cNvSpPr txBox="1"/>
          <p:nvPr/>
        </p:nvSpPr>
        <p:spPr>
          <a:xfrm>
            <a:off x="7746603" y="916143"/>
            <a:ext cx="8890794" cy="1362075"/>
          </a:xfrm>
          <a:prstGeom prst="rect">
            <a:avLst/>
          </a:prstGeom>
          <a:ln w="12700">
            <a:miter lim="400000"/>
          </a:ln>
          <a:effectLst>
            <a:outerShdw sx="100000" sy="100000" kx="0" ky="0" algn="b" rotWithShape="0" blurRad="50800" dist="63500" dir="2700000">
              <a:srgbClr val="000000">
                <a:alpha val="50000"/>
              </a:srgbClr>
            </a:outerShdw>
          </a:effectLst>
          <a:extLst>
            <a:ext uri="{C572A759-6A51-4108-AA02-DFA0A04FC94B}">
              <ma14:wrappingTextBoxFlag xmlns:ma14="http://schemas.microsoft.com/office/mac/drawingml/2011/main" val="1"/>
            </a:ext>
          </a:extLst>
        </p:spPr>
        <p:txBody>
          <a:bodyPr wrap="none" lIns="71436" tIns="71436" rIns="71436" bIns="71436" anchor="ctr">
            <a:spAutoFit/>
          </a:bodyPr>
          <a:lstStyle>
            <a:lvl1pPr defTabSz="821530">
              <a:defRPr sz="8000">
                <a:solidFill>
                  <a:srgbClr val="FF6915"/>
                </a:solidFill>
                <a:latin typeface="Future bold"/>
                <a:ea typeface="Future bold"/>
                <a:cs typeface="Future bold"/>
                <a:sym typeface="Future bold"/>
              </a:defRPr>
            </a:lvl1pPr>
          </a:lstStyle>
          <a:p>
            <a:pPr/>
            <a:r>
              <a:t>Workplace Pension</a:t>
            </a:r>
          </a:p>
        </p:txBody>
      </p:sp>
      <p:pic>
        <p:nvPicPr>
          <p:cNvPr id="247" name="Picture 5" descr="Picture 5"/>
          <p:cNvPicPr>
            <a:picLocks noChangeAspect="1"/>
          </p:cNvPicPr>
          <p:nvPr/>
        </p:nvPicPr>
        <p:blipFill>
          <a:blip r:embed="rId5">
            <a:extLst/>
          </a:blip>
          <a:stretch>
            <a:fillRect/>
          </a:stretch>
        </p:blipFill>
        <p:spPr>
          <a:xfrm>
            <a:off x="294967" y="58726"/>
            <a:ext cx="5928854" cy="2450285"/>
          </a:xfrm>
          <a:prstGeom prst="rect">
            <a:avLst/>
          </a:prstGeom>
          <a:ln w="12700">
            <a:miter lim="400000"/>
          </a:ln>
        </p:spPr>
      </p:pic>
      <p:sp>
        <p:nvSpPr>
          <p:cNvPr id="248" name="Rectangle 9"/>
          <p:cNvSpPr/>
          <p:nvPr/>
        </p:nvSpPr>
        <p:spPr>
          <a:xfrm>
            <a:off x="-1" y="11914454"/>
            <a:ext cx="24384001" cy="1330038"/>
          </a:xfrm>
          <a:prstGeom prst="rect">
            <a:avLst/>
          </a:prstGeom>
          <a:solidFill>
            <a:srgbClr val="ED7D31"/>
          </a:solidFill>
          <a:ln w="12700">
            <a:solidFill>
              <a:srgbClr val="35427F"/>
            </a:solidFill>
            <a:miter/>
          </a:ln>
        </p:spPr>
        <p:txBody>
          <a:bodyPr lIns="45719" rIns="45719" anchor="ctr"/>
          <a:lstStyle/>
          <a:p>
            <a:pPr defTabSz="914400">
              <a:defRPr sz="1800">
                <a:solidFill>
                  <a:srgbClr val="FFFFFF"/>
                </a:solidFill>
                <a:latin typeface="Calibri"/>
                <a:ea typeface="Calibri"/>
                <a:cs typeface="Calibri"/>
                <a:sym typeface="Calibri"/>
              </a:defRPr>
            </a:pPr>
          </a:p>
        </p:txBody>
      </p:sp>
      <p:sp>
        <p:nvSpPr>
          <p:cNvPr id="249" name="TextBox 7"/>
          <p:cNvSpPr txBox="1"/>
          <p:nvPr/>
        </p:nvSpPr>
        <p:spPr>
          <a:xfrm>
            <a:off x="15048946" y="12165452"/>
            <a:ext cx="8781859" cy="828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defTabSz="821530">
              <a:lnSpc>
                <a:spcPct val="80000"/>
              </a:lnSpc>
              <a:spcBef>
                <a:spcPts val="400"/>
              </a:spcBef>
              <a:tabLst>
                <a:tab pos="812800" algn="l"/>
              </a:tabLst>
              <a:defRPr spc="-26" sz="4800">
                <a:solidFill>
                  <a:srgbClr val="FFFFFF"/>
                </a:solidFill>
                <a:latin typeface="Londrina Solid"/>
                <a:ea typeface="Londrina Solid"/>
                <a:cs typeface="Londrina Solid"/>
                <a:sym typeface="Londrina Solid"/>
              </a:defRPr>
            </a:lvl1pPr>
          </a:lstStyle>
          <a:p>
            <a:pPr/>
            <a:r>
              <a:t>WizeUp Financial Education</a:t>
            </a:r>
          </a:p>
        </p:txBody>
      </p:sp>
    </p:spTree>
  </p:cSld>
  <p:clrMapOvr>
    <a:masterClrMapping/>
  </p:clrMapOvr>
  <mc:AlternateContent xmlns:mc="http://schemas.openxmlformats.org/markup-compatibility/2006">
    <mc:Choice xmlns:p14="http://schemas.microsoft.com/office/powerpoint/2010/main" Requires="p14">
      <p:transition spd="slow" advClick="1" p14:dur="1200">
        <p:fade/>
      </p:transition>
    </mc:Choice>
    <mc:Fallback>
      <p:transition spd="slow">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ID="10" grpId="1" fill="hold">
                                  <p:stCondLst>
                                    <p:cond delay="0"/>
                                  </p:stCondLst>
                                  <p:iterate type="el" backwards="0">
                                    <p:tmAbs val="0"/>
                                  </p:iterate>
                                  <p:childTnLst>
                                    <p:set>
                                      <p:cBhvr>
                                        <p:cTn id="6" fill="hold"/>
                                        <p:tgtEl>
                                          <p:spTgt spid="241">
                                            <p:bg/>
                                          </p:spTgt>
                                        </p:tgtEl>
                                        <p:attrNameLst>
                                          <p:attrName>style.visibility</p:attrName>
                                        </p:attrNameLst>
                                      </p:cBhvr>
                                      <p:to>
                                        <p:strVal val="visible"/>
                                      </p:to>
                                    </p:set>
                                    <p:animEffect filter="fade" transition="in">
                                      <p:cBhvr>
                                        <p:cTn id="7" dur="1000"/>
                                        <p:tgtEl>
                                          <p:spTgt spid="241">
                                            <p:bg/>
                                          </p:spTgt>
                                        </p:tgtEl>
                                      </p:cBhvr>
                                    </p:animEffect>
                                  </p:childTnLst>
                                </p:cTn>
                              </p:par>
                              <p:par>
                                <p:cTn id="8" presetClass="entr" nodeType="withEffect" presetSubtype="0" presetID="10" grpId="1" fill="hold">
                                  <p:stCondLst>
                                    <p:cond delay="0"/>
                                  </p:stCondLst>
                                  <p:iterate type="el" backwards="0">
                                    <p:tmAbs val="0"/>
                                  </p:iterate>
                                  <p:childTnLst>
                                    <p:set>
                                      <p:cBhvr>
                                        <p:cTn id="9" fill="hold"/>
                                        <p:tgtEl>
                                          <p:spTgt spid="241">
                                            <p:txEl>
                                              <p:pRg st="0" end="0"/>
                                            </p:txEl>
                                          </p:spTgt>
                                        </p:tgtEl>
                                        <p:attrNameLst>
                                          <p:attrName>style.visibility</p:attrName>
                                        </p:attrNameLst>
                                      </p:cBhvr>
                                      <p:to>
                                        <p:strVal val="visible"/>
                                      </p:to>
                                    </p:set>
                                    <p:animEffect filter="fade" transition="in">
                                      <p:cBhvr>
                                        <p:cTn id="10" dur="1000"/>
                                        <p:tgtEl>
                                          <p:spTgt spid="241">
                                            <p:txEl>
                                              <p:pRg st="0" end="0"/>
                                            </p:txEl>
                                          </p:spTgt>
                                        </p:tgtEl>
                                      </p:cBhvr>
                                    </p:animEffect>
                                  </p:childTnLst>
                                </p:cTn>
                              </p:par>
                            </p:childTnLst>
                          </p:cTn>
                        </p:par>
                        <p:par>
                          <p:cTn id="11" fill="hold">
                            <p:stCondLst>
                              <p:cond delay="1000"/>
                            </p:stCondLst>
                            <p:childTnLst>
                              <p:par>
                                <p:cTn id="12" presetClass="entr" nodeType="afterEffect" presetID="10" grpId="1" fill="hold">
                                  <p:stCondLst>
                                    <p:cond delay="0"/>
                                  </p:stCondLst>
                                  <p:iterate type="el" backwards="0">
                                    <p:tmAbs val="0"/>
                                  </p:iterate>
                                  <p:childTnLst>
                                    <p:set>
                                      <p:cBhvr>
                                        <p:cTn id="13" fill="hold"/>
                                        <p:tgtEl>
                                          <p:spTgt spid="241">
                                            <p:txEl>
                                              <p:pRg st="1" end="1"/>
                                            </p:txEl>
                                          </p:spTgt>
                                        </p:tgtEl>
                                        <p:attrNameLst>
                                          <p:attrName>style.visibility</p:attrName>
                                        </p:attrNameLst>
                                      </p:cBhvr>
                                      <p:to>
                                        <p:strVal val="visible"/>
                                      </p:to>
                                    </p:set>
                                    <p:animEffect filter="fade" transition="in">
                                      <p:cBhvr>
                                        <p:cTn id="14" dur="1000"/>
                                        <p:tgtEl>
                                          <p:spTgt spid="241">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Class="entr" nodeType="clickEffect" presetID="10" grpId="1" fill="hold">
                                  <p:stCondLst>
                                    <p:cond delay="0"/>
                                  </p:stCondLst>
                                  <p:iterate type="el" backwards="0">
                                    <p:tmAbs val="0"/>
                                  </p:iterate>
                                  <p:childTnLst>
                                    <p:set>
                                      <p:cBhvr>
                                        <p:cTn id="18" fill="hold"/>
                                        <p:tgtEl>
                                          <p:spTgt spid="241">
                                            <p:txEl>
                                              <p:pRg st="2" end="2"/>
                                            </p:txEl>
                                          </p:spTgt>
                                        </p:tgtEl>
                                        <p:attrNameLst>
                                          <p:attrName>style.visibility</p:attrName>
                                        </p:attrNameLst>
                                      </p:cBhvr>
                                      <p:to>
                                        <p:strVal val="visible"/>
                                      </p:to>
                                    </p:set>
                                    <p:animEffect filter="fade" transition="in">
                                      <p:cBhvr>
                                        <p:cTn id="19" dur="1000"/>
                                        <p:tgtEl>
                                          <p:spTgt spid="241">
                                            <p:txEl>
                                              <p:pRg st="2" end="2"/>
                                            </p:txEl>
                                          </p:spTgt>
                                        </p:tgtEl>
                                      </p:cBhvr>
                                    </p:animEffect>
                                  </p:childTnLst>
                                </p:cTn>
                              </p:par>
                            </p:childTnLst>
                          </p:cTn>
                        </p:par>
                        <p:par>
                          <p:cTn id="20" fill="hold">
                            <p:stCondLst>
                              <p:cond delay="1000"/>
                            </p:stCondLst>
                            <p:childTnLst>
                              <p:par>
                                <p:cTn id="21" presetClass="entr" nodeType="afterEffect" presetID="10" grpId="1" fill="hold">
                                  <p:stCondLst>
                                    <p:cond delay="0"/>
                                  </p:stCondLst>
                                  <p:iterate type="el" backwards="0">
                                    <p:tmAbs val="0"/>
                                  </p:iterate>
                                  <p:childTnLst>
                                    <p:set>
                                      <p:cBhvr>
                                        <p:cTn id="22" fill="hold"/>
                                        <p:tgtEl>
                                          <p:spTgt spid="241">
                                            <p:txEl>
                                              <p:pRg st="3" end="3"/>
                                            </p:txEl>
                                          </p:spTgt>
                                        </p:tgtEl>
                                        <p:attrNameLst>
                                          <p:attrName>style.visibility</p:attrName>
                                        </p:attrNameLst>
                                      </p:cBhvr>
                                      <p:to>
                                        <p:strVal val="visible"/>
                                      </p:to>
                                    </p:set>
                                    <p:animEffect filter="fade" transition="in">
                                      <p:cBhvr>
                                        <p:cTn id="23" dur="1000"/>
                                        <p:tgtEl>
                                          <p:spTgt spid="241">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Class="entr" nodeType="clickEffect" presetID="10" grpId="1" fill="hold">
                                  <p:stCondLst>
                                    <p:cond delay="0"/>
                                  </p:stCondLst>
                                  <p:iterate type="el" backwards="0">
                                    <p:tmAbs val="0"/>
                                  </p:iterate>
                                  <p:childTnLst>
                                    <p:set>
                                      <p:cBhvr>
                                        <p:cTn id="27" fill="hold"/>
                                        <p:tgtEl>
                                          <p:spTgt spid="241">
                                            <p:txEl>
                                              <p:pRg st="4" end="4"/>
                                            </p:txEl>
                                          </p:spTgt>
                                        </p:tgtEl>
                                        <p:attrNameLst>
                                          <p:attrName>style.visibility</p:attrName>
                                        </p:attrNameLst>
                                      </p:cBhvr>
                                      <p:to>
                                        <p:strVal val="visible"/>
                                      </p:to>
                                    </p:set>
                                    <p:animEffect filter="fade" transition="in">
                                      <p:cBhvr>
                                        <p:cTn id="28" dur="1000"/>
                                        <p:tgtEl>
                                          <p:spTgt spid="241">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Class="entr" nodeType="clickEffect" presetID="10" grpId="1" fill="hold">
                                  <p:stCondLst>
                                    <p:cond delay="0"/>
                                  </p:stCondLst>
                                  <p:iterate type="el" backwards="0">
                                    <p:tmAbs val="0"/>
                                  </p:iterate>
                                  <p:childTnLst>
                                    <p:set>
                                      <p:cBhvr>
                                        <p:cTn id="32" fill="hold"/>
                                        <p:tgtEl>
                                          <p:spTgt spid="241">
                                            <p:txEl>
                                              <p:pRg st="5" end="5"/>
                                            </p:txEl>
                                          </p:spTgt>
                                        </p:tgtEl>
                                        <p:attrNameLst>
                                          <p:attrName>style.visibility</p:attrName>
                                        </p:attrNameLst>
                                      </p:cBhvr>
                                      <p:to>
                                        <p:strVal val="visible"/>
                                      </p:to>
                                    </p:set>
                                    <p:animEffect filter="fade" transition="in">
                                      <p:cBhvr>
                                        <p:cTn id="33" dur="1000"/>
                                        <p:tgtEl>
                                          <p:spTgt spid="241">
                                            <p:txEl>
                                              <p:pRg st="5" end="5"/>
                                            </p:txEl>
                                          </p:spTgt>
                                        </p:tgtEl>
                                      </p:cBhvr>
                                    </p:animEffect>
                                  </p:childTnLst>
                                </p:cTn>
                              </p:par>
                            </p:childTnLst>
                          </p:cTn>
                        </p:par>
                        <p:par>
                          <p:cTn id="34" fill="hold">
                            <p:stCondLst>
                              <p:cond delay="1000"/>
                            </p:stCondLst>
                            <p:childTnLst>
                              <p:par>
                                <p:cTn id="35" presetClass="entr" nodeType="afterEffect" presetID="10" grpId="1" fill="hold">
                                  <p:stCondLst>
                                    <p:cond delay="0"/>
                                  </p:stCondLst>
                                  <p:iterate type="el" backwards="0">
                                    <p:tmAbs val="0"/>
                                  </p:iterate>
                                  <p:childTnLst>
                                    <p:set>
                                      <p:cBhvr>
                                        <p:cTn id="36" fill="hold"/>
                                        <p:tgtEl>
                                          <p:spTgt spid="241">
                                            <p:txEl>
                                              <p:pRg st="6" end="6"/>
                                            </p:txEl>
                                          </p:spTgt>
                                        </p:tgtEl>
                                        <p:attrNameLst>
                                          <p:attrName>style.visibility</p:attrName>
                                        </p:attrNameLst>
                                      </p:cBhvr>
                                      <p:to>
                                        <p:strVal val="visible"/>
                                      </p:to>
                                    </p:set>
                                    <p:animEffect filter="fade" transition="in">
                                      <p:cBhvr>
                                        <p:cTn id="37" dur="1000"/>
                                        <p:tgtEl>
                                          <p:spTgt spid="241">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Class="entr" nodeType="clickEffect" presetID="10" grpId="1" fill="hold">
                                  <p:stCondLst>
                                    <p:cond delay="0"/>
                                  </p:stCondLst>
                                  <p:iterate type="el" backwards="0">
                                    <p:tmAbs val="0"/>
                                  </p:iterate>
                                  <p:childTnLst>
                                    <p:set>
                                      <p:cBhvr>
                                        <p:cTn id="41" fill="hold"/>
                                        <p:tgtEl>
                                          <p:spTgt spid="241">
                                            <p:txEl>
                                              <p:pRg st="7" end="7"/>
                                            </p:txEl>
                                          </p:spTgt>
                                        </p:tgtEl>
                                        <p:attrNameLst>
                                          <p:attrName>style.visibility</p:attrName>
                                        </p:attrNameLst>
                                      </p:cBhvr>
                                      <p:to>
                                        <p:strVal val="visible"/>
                                      </p:to>
                                    </p:set>
                                    <p:animEffect filter="fade" transition="in">
                                      <p:cBhvr>
                                        <p:cTn id="42" dur="1000"/>
                                        <p:tgtEl>
                                          <p:spTgt spid="241">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Class="entr" nodeType="clickEffect" presetID="10" grpId="1" fill="hold">
                                  <p:stCondLst>
                                    <p:cond delay="0"/>
                                  </p:stCondLst>
                                  <p:iterate type="el" backwards="0">
                                    <p:tmAbs val="0"/>
                                  </p:iterate>
                                  <p:childTnLst>
                                    <p:set>
                                      <p:cBhvr>
                                        <p:cTn id="46" fill="hold"/>
                                        <p:tgtEl>
                                          <p:spTgt spid="241">
                                            <p:txEl>
                                              <p:pRg st="8" end="8"/>
                                            </p:txEl>
                                          </p:spTgt>
                                        </p:tgtEl>
                                        <p:attrNameLst>
                                          <p:attrName>style.visibility</p:attrName>
                                        </p:attrNameLst>
                                      </p:cBhvr>
                                      <p:to>
                                        <p:strVal val="visible"/>
                                      </p:to>
                                    </p:set>
                                    <p:animEffect filter="fade" transition="in">
                                      <p:cBhvr>
                                        <p:cTn id="47" dur="1000"/>
                                        <p:tgtEl>
                                          <p:spTgt spid="241">
                                            <p:txEl>
                                              <p:pRg st="8" end="8"/>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41" grpId="1"/>
    </p:bldLst>
  </p:timing>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53" name="download-3.jpg" descr="download-3.jpg"/>
          <p:cNvPicPr>
            <a:picLocks noChangeAspect="1"/>
          </p:cNvPicPr>
          <p:nvPr/>
        </p:nvPicPr>
        <p:blipFill>
          <a:blip r:embed="rId3">
            <a:extLst/>
          </a:blip>
          <a:stretch>
            <a:fillRect/>
          </a:stretch>
        </p:blipFill>
        <p:spPr>
          <a:xfrm>
            <a:off x="17322116" y="5012408"/>
            <a:ext cx="6287888" cy="3691184"/>
          </a:xfrm>
          <a:prstGeom prst="rect">
            <a:avLst/>
          </a:prstGeom>
          <a:ln w="12700">
            <a:miter lim="400000"/>
          </a:ln>
        </p:spPr>
      </p:pic>
      <p:sp>
        <p:nvSpPr>
          <p:cNvPr id="254" name="NEST is a simple Government backed pension scheme…"/>
          <p:cNvSpPr txBox="1"/>
          <p:nvPr/>
        </p:nvSpPr>
        <p:spPr>
          <a:xfrm>
            <a:off x="1285294" y="3651829"/>
            <a:ext cx="21020526" cy="68707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228600" indent="-228600" algn="l" defTabSz="584200">
              <a:spcBef>
                <a:spcPts val="3300"/>
              </a:spcBef>
              <a:buClr>
                <a:srgbClr val="000000"/>
              </a:buClr>
              <a:buSzPct val="80000"/>
              <a:buBlip>
                <a:blip r:embed="rId4"/>
              </a:buBlip>
              <a:defRPr sz="4200">
                <a:solidFill>
                  <a:srgbClr val="000000"/>
                </a:solidFill>
                <a:latin typeface="Future bold"/>
                <a:ea typeface="Future bold"/>
                <a:cs typeface="Future bold"/>
                <a:sym typeface="Future bold"/>
              </a:defRPr>
            </a:pPr>
            <a:r>
              <a:t>NEST is a simple Government backed pension scheme</a:t>
            </a:r>
          </a:p>
          <a:p>
            <a:pPr marL="228600" indent="-228600" algn="l" defTabSz="584200">
              <a:spcBef>
                <a:spcPts val="3300"/>
              </a:spcBef>
              <a:buClr>
                <a:srgbClr val="000000"/>
              </a:buClr>
              <a:buSzPct val="80000"/>
              <a:buBlip>
                <a:blip r:embed="rId4"/>
              </a:buBlip>
              <a:defRPr sz="4200">
                <a:solidFill>
                  <a:srgbClr val="000000"/>
                </a:solidFill>
                <a:latin typeface="Future bold"/>
                <a:ea typeface="Future bold"/>
                <a:cs typeface="Future bold"/>
                <a:sym typeface="Future bold"/>
              </a:defRPr>
            </a:pPr>
            <a:r>
              <a:t>Both you and your employer contribute to your pension while you are working</a:t>
            </a:r>
          </a:p>
          <a:p>
            <a:pPr marL="228600" indent="-228600" algn="l" defTabSz="457200">
              <a:buClr>
                <a:srgbClr val="000000"/>
              </a:buClr>
              <a:buSzPct val="80000"/>
              <a:buBlip>
                <a:blip r:embed="rId4"/>
              </a:buBlip>
              <a:defRPr sz="4200">
                <a:solidFill>
                  <a:srgbClr val="222222"/>
                </a:solidFill>
                <a:latin typeface="Future bold"/>
                <a:ea typeface="Future bold"/>
                <a:cs typeface="Future bold"/>
                <a:sym typeface="Future bold"/>
              </a:defRPr>
            </a:pPr>
          </a:p>
          <a:p>
            <a:pPr marL="228600" indent="-228600" algn="l" defTabSz="457200">
              <a:buClr>
                <a:srgbClr val="000000"/>
              </a:buClr>
              <a:buSzPct val="80000"/>
              <a:buBlip>
                <a:blip r:embed="rId4"/>
              </a:buBlip>
              <a:defRPr sz="4200">
                <a:solidFill>
                  <a:srgbClr val="222222"/>
                </a:solidFill>
                <a:latin typeface="Future bold"/>
                <a:ea typeface="Future bold"/>
                <a:cs typeface="Future bold"/>
                <a:sym typeface="Future bold"/>
              </a:defRPr>
            </a:pPr>
            <a:r>
              <a:t>Your employer must enrol you in a NEST scheme </a:t>
            </a:r>
          </a:p>
          <a:p>
            <a:pPr algn="l" defTabSz="457200">
              <a:buClr>
                <a:srgbClr val="000000"/>
              </a:buClr>
              <a:defRPr sz="4200">
                <a:solidFill>
                  <a:srgbClr val="222222"/>
                </a:solidFill>
                <a:latin typeface="Future bold"/>
                <a:ea typeface="Future bold"/>
                <a:cs typeface="Future bold"/>
                <a:sym typeface="Future bold"/>
              </a:defRPr>
            </a:pPr>
            <a:r>
              <a:t>if there is no company pension scheme as long </a:t>
            </a:r>
          </a:p>
          <a:p>
            <a:pPr algn="l" defTabSz="457200">
              <a:buClr>
                <a:srgbClr val="000000"/>
              </a:buClr>
              <a:defRPr sz="4200">
                <a:solidFill>
                  <a:srgbClr val="222222"/>
                </a:solidFill>
                <a:latin typeface="Future bold"/>
                <a:ea typeface="Future bold"/>
                <a:cs typeface="Future bold"/>
                <a:sym typeface="Future bold"/>
              </a:defRPr>
            </a:pPr>
            <a:r>
              <a:t>as you are 22 and earning more than £10,000</a:t>
            </a:r>
          </a:p>
          <a:p>
            <a:pPr marL="228600" indent="-228600" algn="l" defTabSz="457200">
              <a:buClr>
                <a:srgbClr val="000000"/>
              </a:buClr>
              <a:buSzPct val="80000"/>
              <a:buBlip>
                <a:blip r:embed="rId4"/>
              </a:buBlip>
              <a:defRPr sz="4200">
                <a:solidFill>
                  <a:srgbClr val="222222"/>
                </a:solidFill>
                <a:latin typeface="Future bold"/>
                <a:ea typeface="Future bold"/>
                <a:cs typeface="Future bold"/>
                <a:sym typeface="Future bold"/>
              </a:defRPr>
            </a:pPr>
          </a:p>
          <a:p>
            <a:pPr marL="228600" indent="-228600" algn="l" defTabSz="457200">
              <a:buClr>
                <a:srgbClr val="000000"/>
              </a:buClr>
              <a:buSzPct val="80000"/>
              <a:buBlip>
                <a:blip r:embed="rId4"/>
              </a:buBlip>
              <a:defRPr sz="4200">
                <a:solidFill>
                  <a:srgbClr val="222222"/>
                </a:solidFill>
                <a:latin typeface="Future bold"/>
                <a:ea typeface="Future bold"/>
                <a:cs typeface="Future bold"/>
                <a:sym typeface="Future bold"/>
              </a:defRPr>
            </a:pPr>
            <a:r>
              <a:t>You can transfer out of a NEST scheme into another pension scheme</a:t>
            </a:r>
          </a:p>
          <a:p>
            <a:pPr marL="228600" indent="-228600" algn="l" defTabSz="457200">
              <a:buClr>
                <a:srgbClr val="000000"/>
              </a:buClr>
              <a:buSzPct val="80000"/>
              <a:buBlip>
                <a:blip r:embed="rId4"/>
              </a:buBlip>
              <a:defRPr sz="4200">
                <a:solidFill>
                  <a:srgbClr val="222222"/>
                </a:solidFill>
                <a:latin typeface="Future bold"/>
                <a:ea typeface="Future bold"/>
                <a:cs typeface="Future bold"/>
                <a:sym typeface="Future bold"/>
              </a:defRPr>
            </a:pPr>
          </a:p>
          <a:p>
            <a:pPr marL="228600" indent="-228600" algn="l" defTabSz="457200">
              <a:buClr>
                <a:srgbClr val="000000"/>
              </a:buClr>
              <a:buSzPct val="80000"/>
              <a:buBlip>
                <a:blip r:embed="rId4"/>
              </a:buBlip>
              <a:defRPr sz="4200">
                <a:solidFill>
                  <a:srgbClr val="222222"/>
                </a:solidFill>
                <a:latin typeface="Future bold"/>
                <a:ea typeface="Future bold"/>
                <a:cs typeface="Future bold"/>
                <a:sym typeface="Future bold"/>
              </a:defRPr>
            </a:pPr>
            <a:r>
              <a:t>You can access your NEST pension at 55 </a:t>
            </a:r>
          </a:p>
        </p:txBody>
      </p:sp>
      <p:sp>
        <p:nvSpPr>
          <p:cNvPr id="255" name="Rectangle 9"/>
          <p:cNvSpPr/>
          <p:nvPr/>
        </p:nvSpPr>
        <p:spPr>
          <a:xfrm>
            <a:off x="0" y="11928564"/>
            <a:ext cx="24384000" cy="1330038"/>
          </a:xfrm>
          <a:prstGeom prst="rect">
            <a:avLst/>
          </a:prstGeom>
          <a:solidFill>
            <a:srgbClr val="35427F"/>
          </a:solidFill>
          <a:ln w="12700">
            <a:solidFill>
              <a:srgbClr val="35427F"/>
            </a:solidFill>
            <a:miter/>
          </a:ln>
        </p:spPr>
        <p:txBody>
          <a:bodyPr lIns="45719" rIns="45719" anchor="ctr"/>
          <a:lstStyle/>
          <a:p>
            <a:pPr defTabSz="821530">
              <a:lnSpc>
                <a:spcPct val="80000"/>
              </a:lnSpc>
              <a:spcBef>
                <a:spcPts val="400"/>
              </a:spcBef>
              <a:tabLst>
                <a:tab pos="812800" algn="l"/>
              </a:tabLst>
              <a:defRPr spc="-26" sz="2600">
                <a:solidFill>
                  <a:srgbClr val="FFFFFF"/>
                </a:solidFill>
                <a:latin typeface="Calibri"/>
                <a:ea typeface="Calibri"/>
                <a:cs typeface="Calibri"/>
                <a:sym typeface="Calibri"/>
              </a:defRPr>
            </a:pPr>
          </a:p>
        </p:txBody>
      </p:sp>
      <p:sp>
        <p:nvSpPr>
          <p:cNvPr id="256" name="Straight Connector 10"/>
          <p:cNvSpPr/>
          <p:nvPr/>
        </p:nvSpPr>
        <p:spPr>
          <a:xfrm>
            <a:off x="-1" y="11720945"/>
            <a:ext cx="24384001" cy="1"/>
          </a:xfrm>
          <a:prstGeom prst="line">
            <a:avLst/>
          </a:prstGeom>
          <a:ln w="76200">
            <a:solidFill>
              <a:srgbClr val="F8853B"/>
            </a:solidFill>
            <a:miter/>
          </a:ln>
        </p:spPr>
        <p:txBody>
          <a:bodyPr lIns="45719" rIns="45719"/>
          <a:lstStyle/>
          <a:p>
            <a:pPr defTabSz="821530">
              <a:lnSpc>
                <a:spcPct val="80000"/>
              </a:lnSpc>
              <a:spcBef>
                <a:spcPts val="400"/>
              </a:spcBef>
              <a:tabLst>
                <a:tab pos="812800" algn="l"/>
              </a:tabLst>
              <a:defRPr spc="-26" sz="2600">
                <a:solidFill>
                  <a:srgbClr val="000000"/>
                </a:solidFill>
                <a:latin typeface="Calibri"/>
                <a:ea typeface="Calibri"/>
                <a:cs typeface="Calibri"/>
                <a:sym typeface="Calibri"/>
              </a:defRPr>
            </a:pPr>
          </a:p>
        </p:txBody>
      </p:sp>
      <p:sp>
        <p:nvSpPr>
          <p:cNvPr id="257" name="TextBox 7"/>
          <p:cNvSpPr txBox="1"/>
          <p:nvPr/>
        </p:nvSpPr>
        <p:spPr>
          <a:xfrm>
            <a:off x="16295907" y="12165452"/>
            <a:ext cx="7534898" cy="828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821530">
              <a:lnSpc>
                <a:spcPct val="80000"/>
              </a:lnSpc>
              <a:spcBef>
                <a:spcPts val="400"/>
              </a:spcBef>
              <a:tabLst>
                <a:tab pos="812800" algn="l"/>
              </a:tabLst>
              <a:defRPr spc="-26" sz="4800">
                <a:solidFill>
                  <a:srgbClr val="F8853B"/>
                </a:solidFill>
                <a:latin typeface="Londrina Solid"/>
                <a:ea typeface="Londrina Solid"/>
                <a:cs typeface="Londrina Solid"/>
                <a:sym typeface="Londrina Solid"/>
              </a:defRPr>
            </a:pPr>
            <a:r>
              <a:t>WizeUp</a:t>
            </a:r>
            <a:r>
              <a:rPr>
                <a:solidFill>
                  <a:srgbClr val="FFFFFF"/>
                </a:solidFill>
              </a:rPr>
              <a:t> with Jack Petchey</a:t>
            </a:r>
          </a:p>
        </p:txBody>
      </p:sp>
      <p:sp>
        <p:nvSpPr>
          <p:cNvPr id="258" name="Name The Taxes"/>
          <p:cNvSpPr txBox="1"/>
          <p:nvPr/>
        </p:nvSpPr>
        <p:spPr>
          <a:xfrm>
            <a:off x="8791377" y="916143"/>
            <a:ext cx="6801246" cy="1362075"/>
          </a:xfrm>
          <a:prstGeom prst="rect">
            <a:avLst/>
          </a:prstGeom>
          <a:ln w="12700">
            <a:miter lim="400000"/>
          </a:ln>
          <a:effectLst>
            <a:outerShdw sx="100000" sy="100000" kx="0" ky="0" algn="b" rotWithShape="0" blurRad="50800" dist="63500" dir="2700000">
              <a:srgbClr val="000000">
                <a:alpha val="50000"/>
              </a:srgbClr>
            </a:outerShdw>
          </a:effectLst>
          <a:extLst>
            <a:ext uri="{C572A759-6A51-4108-AA02-DFA0A04FC94B}">
              <ma14:wrappingTextBoxFlag xmlns:ma14="http://schemas.microsoft.com/office/mac/drawingml/2011/main" val="1"/>
            </a:ext>
          </a:extLst>
        </p:spPr>
        <p:txBody>
          <a:bodyPr wrap="none" lIns="71436" tIns="71436" rIns="71436" bIns="71436" anchor="ctr">
            <a:spAutoFit/>
          </a:bodyPr>
          <a:lstStyle>
            <a:lvl1pPr defTabSz="821530">
              <a:defRPr sz="8000">
                <a:solidFill>
                  <a:srgbClr val="FF6915"/>
                </a:solidFill>
                <a:latin typeface="Future bold"/>
                <a:ea typeface="Future bold"/>
                <a:cs typeface="Future bold"/>
                <a:sym typeface="Future bold"/>
              </a:defRPr>
            </a:lvl1pPr>
          </a:lstStyle>
          <a:p>
            <a:pPr/>
            <a:r>
              <a:t>NEST Pension</a:t>
            </a:r>
          </a:p>
        </p:txBody>
      </p:sp>
      <p:pic>
        <p:nvPicPr>
          <p:cNvPr id="259" name="Picture 5" descr="Picture 5"/>
          <p:cNvPicPr>
            <a:picLocks noChangeAspect="1"/>
          </p:cNvPicPr>
          <p:nvPr/>
        </p:nvPicPr>
        <p:blipFill>
          <a:blip r:embed="rId5">
            <a:extLst/>
          </a:blip>
          <a:stretch>
            <a:fillRect/>
          </a:stretch>
        </p:blipFill>
        <p:spPr>
          <a:xfrm>
            <a:off x="294967" y="58726"/>
            <a:ext cx="5928854" cy="2450285"/>
          </a:xfrm>
          <a:prstGeom prst="rect">
            <a:avLst/>
          </a:prstGeom>
          <a:ln w="12700">
            <a:miter lim="400000"/>
          </a:ln>
        </p:spPr>
      </p:pic>
      <p:sp>
        <p:nvSpPr>
          <p:cNvPr id="260" name="Rectangle 9"/>
          <p:cNvSpPr/>
          <p:nvPr/>
        </p:nvSpPr>
        <p:spPr>
          <a:xfrm>
            <a:off x="-1" y="11914454"/>
            <a:ext cx="24384001" cy="1330038"/>
          </a:xfrm>
          <a:prstGeom prst="rect">
            <a:avLst/>
          </a:prstGeom>
          <a:solidFill>
            <a:srgbClr val="ED7D31"/>
          </a:solidFill>
          <a:ln w="12700">
            <a:solidFill>
              <a:srgbClr val="35427F"/>
            </a:solidFill>
            <a:miter/>
          </a:ln>
        </p:spPr>
        <p:txBody>
          <a:bodyPr lIns="45719" rIns="45719" anchor="ctr"/>
          <a:lstStyle/>
          <a:p>
            <a:pPr defTabSz="914400">
              <a:defRPr sz="1800">
                <a:solidFill>
                  <a:srgbClr val="FFFFFF"/>
                </a:solidFill>
                <a:latin typeface="Calibri"/>
                <a:ea typeface="Calibri"/>
                <a:cs typeface="Calibri"/>
                <a:sym typeface="Calibri"/>
              </a:defRPr>
            </a:pPr>
          </a:p>
        </p:txBody>
      </p:sp>
      <p:sp>
        <p:nvSpPr>
          <p:cNvPr id="261" name="TextBox 7"/>
          <p:cNvSpPr txBox="1"/>
          <p:nvPr/>
        </p:nvSpPr>
        <p:spPr>
          <a:xfrm>
            <a:off x="15048946" y="12165452"/>
            <a:ext cx="8781859" cy="828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defTabSz="821530">
              <a:lnSpc>
                <a:spcPct val="80000"/>
              </a:lnSpc>
              <a:spcBef>
                <a:spcPts val="400"/>
              </a:spcBef>
              <a:tabLst>
                <a:tab pos="812800" algn="l"/>
              </a:tabLst>
              <a:defRPr spc="-26" sz="4800">
                <a:solidFill>
                  <a:srgbClr val="FFFFFF"/>
                </a:solidFill>
                <a:latin typeface="Londrina Solid"/>
                <a:ea typeface="Londrina Solid"/>
                <a:cs typeface="Londrina Solid"/>
                <a:sym typeface="Londrina Solid"/>
              </a:defRPr>
            </a:lvl1pPr>
          </a:lstStyle>
          <a:p>
            <a:pPr/>
            <a:r>
              <a:t>WizeUp Financial Education</a:t>
            </a:r>
          </a:p>
        </p:txBody>
      </p:sp>
    </p:spTree>
  </p:cSld>
  <p:clrMapOvr>
    <a:masterClrMapping/>
  </p:clrMapOvr>
  <mc:AlternateContent xmlns:mc="http://schemas.openxmlformats.org/markup-compatibility/2006">
    <mc:Choice xmlns:p14="http://schemas.microsoft.com/office/powerpoint/2010/main" Requires="p14">
      <p:transition spd="slow" advClick="1" p14:dur="1200">
        <p:fade/>
      </p:transition>
    </mc:Choice>
    <mc:Fallback>
      <p:transition spd="slow">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ID="10" grpId="1" fill="hold">
                                  <p:stCondLst>
                                    <p:cond delay="0"/>
                                  </p:stCondLst>
                                  <p:iterate type="el" backwards="0">
                                    <p:tmAbs val="0"/>
                                  </p:iterate>
                                  <p:childTnLst>
                                    <p:set>
                                      <p:cBhvr>
                                        <p:cTn id="6" fill="hold"/>
                                        <p:tgtEl>
                                          <p:spTgt spid="254">
                                            <p:bg/>
                                          </p:spTgt>
                                        </p:tgtEl>
                                        <p:attrNameLst>
                                          <p:attrName>style.visibility</p:attrName>
                                        </p:attrNameLst>
                                      </p:cBhvr>
                                      <p:to>
                                        <p:strVal val="visible"/>
                                      </p:to>
                                    </p:set>
                                    <p:animEffect filter="fade" transition="in">
                                      <p:cBhvr>
                                        <p:cTn id="7" dur="1000"/>
                                        <p:tgtEl>
                                          <p:spTgt spid="254">
                                            <p:bg/>
                                          </p:spTgt>
                                        </p:tgtEl>
                                      </p:cBhvr>
                                    </p:animEffect>
                                  </p:childTnLst>
                                </p:cTn>
                              </p:par>
                              <p:par>
                                <p:cTn id="8" presetClass="entr" nodeType="withEffect" presetSubtype="0" presetID="10" grpId="1" fill="hold">
                                  <p:stCondLst>
                                    <p:cond delay="0"/>
                                  </p:stCondLst>
                                  <p:iterate type="el" backwards="0">
                                    <p:tmAbs val="0"/>
                                  </p:iterate>
                                  <p:childTnLst>
                                    <p:set>
                                      <p:cBhvr>
                                        <p:cTn id="9" fill="hold"/>
                                        <p:tgtEl>
                                          <p:spTgt spid="254">
                                            <p:txEl>
                                              <p:pRg st="0" end="0"/>
                                            </p:txEl>
                                          </p:spTgt>
                                        </p:tgtEl>
                                        <p:attrNameLst>
                                          <p:attrName>style.visibility</p:attrName>
                                        </p:attrNameLst>
                                      </p:cBhvr>
                                      <p:to>
                                        <p:strVal val="visible"/>
                                      </p:to>
                                    </p:set>
                                    <p:animEffect filter="fade" transition="in">
                                      <p:cBhvr>
                                        <p:cTn id="10" dur="1000"/>
                                        <p:tgtEl>
                                          <p:spTgt spid="254">
                                            <p:txEl>
                                              <p:pRg st="0" end="0"/>
                                            </p:txEl>
                                          </p:spTgt>
                                        </p:tgtEl>
                                      </p:cBhvr>
                                    </p:animEffect>
                                  </p:childTnLst>
                                </p:cTn>
                              </p:par>
                            </p:childTnLst>
                          </p:cTn>
                        </p:par>
                        <p:par>
                          <p:cTn id="11" fill="hold">
                            <p:stCondLst>
                              <p:cond delay="1000"/>
                            </p:stCondLst>
                            <p:childTnLst>
                              <p:par>
                                <p:cTn id="12" presetClass="entr" nodeType="afterEffect" presetID="10" grpId="1" fill="hold">
                                  <p:stCondLst>
                                    <p:cond delay="0"/>
                                  </p:stCondLst>
                                  <p:iterate type="el" backwards="0">
                                    <p:tmAbs val="0"/>
                                  </p:iterate>
                                  <p:childTnLst>
                                    <p:set>
                                      <p:cBhvr>
                                        <p:cTn id="13" fill="hold"/>
                                        <p:tgtEl>
                                          <p:spTgt spid="254">
                                            <p:txEl>
                                              <p:pRg st="1" end="1"/>
                                            </p:txEl>
                                          </p:spTgt>
                                        </p:tgtEl>
                                        <p:attrNameLst>
                                          <p:attrName>style.visibility</p:attrName>
                                        </p:attrNameLst>
                                      </p:cBhvr>
                                      <p:to>
                                        <p:strVal val="visible"/>
                                      </p:to>
                                    </p:set>
                                    <p:animEffect filter="fade" transition="in">
                                      <p:cBhvr>
                                        <p:cTn id="14" dur="1000"/>
                                        <p:tgtEl>
                                          <p:spTgt spid="254">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Class="entr" nodeType="clickEffect" presetID="10" grpId="1" fill="hold">
                                  <p:stCondLst>
                                    <p:cond delay="0"/>
                                  </p:stCondLst>
                                  <p:iterate type="el" backwards="0">
                                    <p:tmAbs val="0"/>
                                  </p:iterate>
                                  <p:childTnLst>
                                    <p:set>
                                      <p:cBhvr>
                                        <p:cTn id="18" fill="hold"/>
                                        <p:tgtEl>
                                          <p:spTgt spid="254">
                                            <p:txEl>
                                              <p:pRg st="2" end="2"/>
                                            </p:txEl>
                                          </p:spTgt>
                                        </p:tgtEl>
                                        <p:attrNameLst>
                                          <p:attrName>style.visibility</p:attrName>
                                        </p:attrNameLst>
                                      </p:cBhvr>
                                      <p:to>
                                        <p:strVal val="visible"/>
                                      </p:to>
                                    </p:set>
                                    <p:animEffect filter="fade" transition="in">
                                      <p:cBhvr>
                                        <p:cTn id="19" dur="1000"/>
                                        <p:tgtEl>
                                          <p:spTgt spid="254">
                                            <p:txEl>
                                              <p:pRg st="2" end="2"/>
                                            </p:txEl>
                                          </p:spTgt>
                                        </p:tgtEl>
                                      </p:cBhvr>
                                    </p:animEffect>
                                  </p:childTnLst>
                                </p:cTn>
                              </p:par>
                            </p:childTnLst>
                          </p:cTn>
                        </p:par>
                        <p:par>
                          <p:cTn id="20" fill="hold">
                            <p:stCondLst>
                              <p:cond delay="1000"/>
                            </p:stCondLst>
                            <p:childTnLst>
                              <p:par>
                                <p:cTn id="21" presetClass="entr" nodeType="afterEffect" presetID="10" grpId="1" fill="hold">
                                  <p:stCondLst>
                                    <p:cond delay="0"/>
                                  </p:stCondLst>
                                  <p:iterate type="el" backwards="0">
                                    <p:tmAbs val="0"/>
                                  </p:iterate>
                                  <p:childTnLst>
                                    <p:set>
                                      <p:cBhvr>
                                        <p:cTn id="22" fill="hold"/>
                                        <p:tgtEl>
                                          <p:spTgt spid="254">
                                            <p:txEl>
                                              <p:pRg st="3" end="3"/>
                                            </p:txEl>
                                          </p:spTgt>
                                        </p:tgtEl>
                                        <p:attrNameLst>
                                          <p:attrName>style.visibility</p:attrName>
                                        </p:attrNameLst>
                                      </p:cBhvr>
                                      <p:to>
                                        <p:strVal val="visible"/>
                                      </p:to>
                                    </p:set>
                                    <p:animEffect filter="fade" transition="in">
                                      <p:cBhvr>
                                        <p:cTn id="23" dur="1000"/>
                                        <p:tgtEl>
                                          <p:spTgt spid="254">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Class="entr" nodeType="clickEffect" presetID="10" grpId="1" fill="hold">
                                  <p:stCondLst>
                                    <p:cond delay="0"/>
                                  </p:stCondLst>
                                  <p:iterate type="el" backwards="0">
                                    <p:tmAbs val="0"/>
                                  </p:iterate>
                                  <p:childTnLst>
                                    <p:set>
                                      <p:cBhvr>
                                        <p:cTn id="27" fill="hold"/>
                                        <p:tgtEl>
                                          <p:spTgt spid="254">
                                            <p:txEl>
                                              <p:pRg st="4" end="4"/>
                                            </p:txEl>
                                          </p:spTgt>
                                        </p:tgtEl>
                                        <p:attrNameLst>
                                          <p:attrName>style.visibility</p:attrName>
                                        </p:attrNameLst>
                                      </p:cBhvr>
                                      <p:to>
                                        <p:strVal val="visible"/>
                                      </p:to>
                                    </p:set>
                                    <p:animEffect filter="fade" transition="in">
                                      <p:cBhvr>
                                        <p:cTn id="28" dur="1000"/>
                                        <p:tgtEl>
                                          <p:spTgt spid="254">
                                            <p:txEl>
                                              <p:pRg st="4" end="4"/>
                                            </p:txEl>
                                          </p:spTgt>
                                        </p:tgtEl>
                                      </p:cBhvr>
                                    </p:animEffect>
                                  </p:childTnLst>
                                </p:cTn>
                              </p:par>
                            </p:childTnLst>
                          </p:cTn>
                        </p:par>
                        <p:par>
                          <p:cTn id="29" fill="hold">
                            <p:stCondLst>
                              <p:cond delay="1000"/>
                            </p:stCondLst>
                            <p:childTnLst>
                              <p:par>
                                <p:cTn id="30" presetClass="entr" nodeType="afterEffect" presetID="10" grpId="1" fill="hold">
                                  <p:stCondLst>
                                    <p:cond delay="0"/>
                                  </p:stCondLst>
                                  <p:iterate type="el" backwards="0">
                                    <p:tmAbs val="0"/>
                                  </p:iterate>
                                  <p:childTnLst>
                                    <p:set>
                                      <p:cBhvr>
                                        <p:cTn id="31" fill="hold"/>
                                        <p:tgtEl>
                                          <p:spTgt spid="254">
                                            <p:txEl>
                                              <p:pRg st="5" end="5"/>
                                            </p:txEl>
                                          </p:spTgt>
                                        </p:tgtEl>
                                        <p:attrNameLst>
                                          <p:attrName>style.visibility</p:attrName>
                                        </p:attrNameLst>
                                      </p:cBhvr>
                                      <p:to>
                                        <p:strVal val="visible"/>
                                      </p:to>
                                    </p:set>
                                    <p:animEffect filter="fade" transition="in">
                                      <p:cBhvr>
                                        <p:cTn id="32" dur="1000"/>
                                        <p:tgtEl>
                                          <p:spTgt spid="254">
                                            <p:txEl>
                                              <p:pRg st="5" end="5"/>
                                            </p:txEl>
                                          </p:spTgt>
                                        </p:tgtEl>
                                      </p:cBhvr>
                                    </p:animEffect>
                                  </p:childTnLst>
                                </p:cTn>
                              </p:par>
                            </p:childTnLst>
                          </p:cTn>
                        </p:par>
                        <p:par>
                          <p:cTn id="33" fill="hold">
                            <p:stCondLst>
                              <p:cond delay="2000"/>
                            </p:stCondLst>
                            <p:childTnLst>
                              <p:par>
                                <p:cTn id="34" presetClass="entr" nodeType="afterEffect" presetID="10" grpId="1" fill="hold">
                                  <p:stCondLst>
                                    <p:cond delay="0"/>
                                  </p:stCondLst>
                                  <p:iterate type="el" backwards="0">
                                    <p:tmAbs val="0"/>
                                  </p:iterate>
                                  <p:childTnLst>
                                    <p:set>
                                      <p:cBhvr>
                                        <p:cTn id="35" fill="hold"/>
                                        <p:tgtEl>
                                          <p:spTgt spid="254">
                                            <p:txEl>
                                              <p:pRg st="6" end="6"/>
                                            </p:txEl>
                                          </p:spTgt>
                                        </p:tgtEl>
                                        <p:attrNameLst>
                                          <p:attrName>style.visibility</p:attrName>
                                        </p:attrNameLst>
                                      </p:cBhvr>
                                      <p:to>
                                        <p:strVal val="visible"/>
                                      </p:to>
                                    </p:set>
                                    <p:animEffect filter="fade" transition="in">
                                      <p:cBhvr>
                                        <p:cTn id="36" dur="1000"/>
                                        <p:tgtEl>
                                          <p:spTgt spid="254">
                                            <p:txEl>
                                              <p:pRg st="6" end="6"/>
                                            </p:txEl>
                                          </p:spTgt>
                                        </p:tgtEl>
                                      </p:cBhvr>
                                    </p:animEffect>
                                  </p:childTnLst>
                                </p:cTn>
                              </p:par>
                            </p:childTnLst>
                          </p:cTn>
                        </p:par>
                        <p:par>
                          <p:cTn id="37" fill="hold">
                            <p:stCondLst>
                              <p:cond delay="3000"/>
                            </p:stCondLst>
                            <p:childTnLst>
                              <p:par>
                                <p:cTn id="38" presetClass="entr" nodeType="afterEffect" presetID="10" grpId="1" fill="hold">
                                  <p:stCondLst>
                                    <p:cond delay="0"/>
                                  </p:stCondLst>
                                  <p:iterate type="el" backwards="0">
                                    <p:tmAbs val="0"/>
                                  </p:iterate>
                                  <p:childTnLst>
                                    <p:set>
                                      <p:cBhvr>
                                        <p:cTn id="39" fill="hold"/>
                                        <p:tgtEl>
                                          <p:spTgt spid="254">
                                            <p:txEl>
                                              <p:pRg st="7" end="7"/>
                                            </p:txEl>
                                          </p:spTgt>
                                        </p:tgtEl>
                                        <p:attrNameLst>
                                          <p:attrName>style.visibility</p:attrName>
                                        </p:attrNameLst>
                                      </p:cBhvr>
                                      <p:to>
                                        <p:strVal val="visible"/>
                                      </p:to>
                                    </p:set>
                                    <p:animEffect filter="fade" transition="in">
                                      <p:cBhvr>
                                        <p:cTn id="40" dur="1000"/>
                                        <p:tgtEl>
                                          <p:spTgt spid="254">
                                            <p:txEl>
                                              <p:pRg st="7" end="7"/>
                                            </p:txEl>
                                          </p:spTgt>
                                        </p:tgtEl>
                                      </p:cBhvr>
                                    </p:animEffect>
                                  </p:childTnLst>
                                </p:cTn>
                              </p:par>
                            </p:childTnLst>
                          </p:cTn>
                        </p:par>
                      </p:childTnLst>
                    </p:cTn>
                  </p:par>
                  <p:par>
                    <p:cTn id="41" fill="hold">
                      <p:stCondLst>
                        <p:cond delay="indefinite"/>
                      </p:stCondLst>
                      <p:childTnLst>
                        <p:par>
                          <p:cTn id="42" fill="hold">
                            <p:stCondLst>
                              <p:cond delay="0"/>
                            </p:stCondLst>
                            <p:childTnLst>
                              <p:par>
                                <p:cTn id="43" presetClass="entr" nodeType="clickEffect" presetID="10" grpId="1" fill="hold">
                                  <p:stCondLst>
                                    <p:cond delay="0"/>
                                  </p:stCondLst>
                                  <p:iterate type="el" backwards="0">
                                    <p:tmAbs val="0"/>
                                  </p:iterate>
                                  <p:childTnLst>
                                    <p:set>
                                      <p:cBhvr>
                                        <p:cTn id="44" fill="hold"/>
                                        <p:tgtEl>
                                          <p:spTgt spid="254">
                                            <p:txEl>
                                              <p:pRg st="8" end="8"/>
                                            </p:txEl>
                                          </p:spTgt>
                                        </p:tgtEl>
                                        <p:attrNameLst>
                                          <p:attrName>style.visibility</p:attrName>
                                        </p:attrNameLst>
                                      </p:cBhvr>
                                      <p:to>
                                        <p:strVal val="visible"/>
                                      </p:to>
                                    </p:set>
                                    <p:animEffect filter="fade" transition="in">
                                      <p:cBhvr>
                                        <p:cTn id="45" dur="1000"/>
                                        <p:tgtEl>
                                          <p:spTgt spid="254">
                                            <p:txEl>
                                              <p:pRg st="8" end="8"/>
                                            </p:txEl>
                                          </p:spTgt>
                                        </p:tgtEl>
                                      </p:cBhvr>
                                    </p:animEffect>
                                  </p:childTnLst>
                                </p:cTn>
                              </p:par>
                            </p:childTnLst>
                          </p:cTn>
                        </p:par>
                        <p:par>
                          <p:cTn id="46" fill="hold">
                            <p:stCondLst>
                              <p:cond delay="1000"/>
                            </p:stCondLst>
                            <p:childTnLst>
                              <p:par>
                                <p:cTn id="47" presetClass="entr" nodeType="afterEffect" presetID="10" grpId="1" fill="hold">
                                  <p:stCondLst>
                                    <p:cond delay="0"/>
                                  </p:stCondLst>
                                  <p:iterate type="el" backwards="0">
                                    <p:tmAbs val="0"/>
                                  </p:iterate>
                                  <p:childTnLst>
                                    <p:set>
                                      <p:cBhvr>
                                        <p:cTn id="48" fill="hold"/>
                                        <p:tgtEl>
                                          <p:spTgt spid="254">
                                            <p:txEl>
                                              <p:pRg st="9" end="9"/>
                                            </p:txEl>
                                          </p:spTgt>
                                        </p:tgtEl>
                                        <p:attrNameLst>
                                          <p:attrName>style.visibility</p:attrName>
                                        </p:attrNameLst>
                                      </p:cBhvr>
                                      <p:to>
                                        <p:strVal val="visible"/>
                                      </p:to>
                                    </p:set>
                                    <p:animEffect filter="fade" transition="in">
                                      <p:cBhvr>
                                        <p:cTn id="49" dur="1000"/>
                                        <p:tgtEl>
                                          <p:spTgt spid="254">
                                            <p:txEl>
                                              <p:pRg st="9" end="9"/>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54" grpId="1"/>
    </p:bldLst>
  </p:timing>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5" name="State - No effort, low income…"/>
          <p:cNvSpPr txBox="1"/>
          <p:nvPr/>
        </p:nvSpPr>
        <p:spPr>
          <a:xfrm>
            <a:off x="1725109" y="3678535"/>
            <a:ext cx="20933782" cy="7086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228600" indent="-228600" algn="l" defTabSz="457200">
              <a:spcBef>
                <a:spcPts val="900"/>
              </a:spcBef>
              <a:buSzPct val="80000"/>
              <a:buBlip>
                <a:blip r:embed="rId3"/>
              </a:buBlip>
              <a:defRPr sz="5200">
                <a:solidFill>
                  <a:srgbClr val="000000"/>
                </a:solidFill>
                <a:latin typeface="Future bold"/>
                <a:ea typeface="Future bold"/>
                <a:cs typeface="Future bold"/>
                <a:sym typeface="Future bold"/>
              </a:defRPr>
            </a:pPr>
            <a:r>
              <a:t>State - No effort, low income</a:t>
            </a:r>
          </a:p>
          <a:p>
            <a:pPr marL="228600" indent="-228600" algn="l" defTabSz="457200">
              <a:spcBef>
                <a:spcPts val="900"/>
              </a:spcBef>
              <a:buSzPct val="80000"/>
              <a:buBlip>
                <a:blip r:embed="rId3"/>
              </a:buBlip>
              <a:defRPr sz="5200">
                <a:solidFill>
                  <a:srgbClr val="000000"/>
                </a:solidFill>
                <a:latin typeface="Future bold"/>
                <a:ea typeface="Future bold"/>
                <a:cs typeface="Future bold"/>
                <a:sym typeface="Future bold"/>
              </a:defRPr>
            </a:pPr>
          </a:p>
          <a:p>
            <a:pPr marL="228600" indent="-228600" algn="l" defTabSz="457200">
              <a:spcBef>
                <a:spcPts val="900"/>
              </a:spcBef>
              <a:buSzPct val="80000"/>
              <a:buBlip>
                <a:blip r:embed="rId3"/>
              </a:buBlip>
              <a:defRPr sz="5200">
                <a:solidFill>
                  <a:srgbClr val="000000"/>
                </a:solidFill>
                <a:latin typeface="Future bold"/>
                <a:ea typeface="Future bold"/>
                <a:cs typeface="Future bold"/>
                <a:sym typeface="Future bold"/>
              </a:defRPr>
            </a:pPr>
            <a:r>
              <a:t>Ordinary personal pensions - common, fairly cheap</a:t>
            </a:r>
          </a:p>
          <a:p>
            <a:pPr marL="228600" indent="-228600" algn="l" defTabSz="457200">
              <a:spcBef>
                <a:spcPts val="900"/>
              </a:spcBef>
              <a:buSzPct val="80000"/>
              <a:buBlip>
                <a:blip r:embed="rId3"/>
              </a:buBlip>
              <a:defRPr sz="5200">
                <a:solidFill>
                  <a:srgbClr val="000000"/>
                </a:solidFill>
                <a:latin typeface="Future bold"/>
                <a:ea typeface="Future bold"/>
                <a:cs typeface="Future bold"/>
                <a:sym typeface="Future bold"/>
              </a:defRPr>
            </a:pPr>
          </a:p>
          <a:p>
            <a:pPr marL="228600" indent="-228600" algn="l" defTabSz="457200">
              <a:spcBef>
                <a:spcPts val="900"/>
              </a:spcBef>
              <a:buSzPct val="80000"/>
              <a:buBlip>
                <a:blip r:embed="rId3"/>
              </a:buBlip>
              <a:defRPr sz="5200">
                <a:solidFill>
                  <a:srgbClr val="000000"/>
                </a:solidFill>
                <a:latin typeface="Future bold"/>
                <a:ea typeface="Future bold"/>
                <a:cs typeface="Future bold"/>
                <a:sym typeface="Future bold"/>
              </a:defRPr>
            </a:pPr>
            <a:r>
              <a:t>Stakeholder pensions - flexible, cheap</a:t>
            </a:r>
          </a:p>
          <a:p>
            <a:pPr marL="228600" indent="-228600" algn="l" defTabSz="457200">
              <a:spcBef>
                <a:spcPts val="900"/>
              </a:spcBef>
              <a:buSzPct val="80000"/>
              <a:buBlip>
                <a:blip r:embed="rId3"/>
              </a:buBlip>
              <a:defRPr sz="5200">
                <a:solidFill>
                  <a:srgbClr val="000000"/>
                </a:solidFill>
                <a:latin typeface="Future bold"/>
                <a:ea typeface="Future bold"/>
                <a:cs typeface="Future bold"/>
                <a:sym typeface="Future bold"/>
              </a:defRPr>
            </a:pPr>
          </a:p>
          <a:p>
            <a:pPr marL="228600" indent="-228600" algn="l" defTabSz="457200">
              <a:spcBef>
                <a:spcPts val="900"/>
              </a:spcBef>
              <a:buSzPct val="80000"/>
              <a:buBlip>
                <a:blip r:embed="rId3"/>
              </a:buBlip>
              <a:defRPr sz="5200">
                <a:solidFill>
                  <a:srgbClr val="000000"/>
                </a:solidFill>
                <a:latin typeface="Future bold"/>
                <a:ea typeface="Future bold"/>
                <a:cs typeface="Future bold"/>
                <a:sym typeface="Future bold"/>
              </a:defRPr>
            </a:pPr>
            <a:r>
              <a:t>Self-invested personal pensions - lots of options, you are in control, expensive</a:t>
            </a:r>
          </a:p>
        </p:txBody>
      </p:sp>
      <p:sp>
        <p:nvSpPr>
          <p:cNvPr id="266" name="Rectangle 9"/>
          <p:cNvSpPr/>
          <p:nvPr/>
        </p:nvSpPr>
        <p:spPr>
          <a:xfrm>
            <a:off x="0" y="11928564"/>
            <a:ext cx="24384000" cy="1330038"/>
          </a:xfrm>
          <a:prstGeom prst="rect">
            <a:avLst/>
          </a:prstGeom>
          <a:solidFill>
            <a:srgbClr val="35427F"/>
          </a:solidFill>
          <a:ln w="12700">
            <a:solidFill>
              <a:srgbClr val="35427F"/>
            </a:solidFill>
            <a:miter/>
          </a:ln>
        </p:spPr>
        <p:txBody>
          <a:bodyPr lIns="45719" rIns="45719" anchor="ctr"/>
          <a:lstStyle/>
          <a:p>
            <a:pPr defTabSz="821530">
              <a:lnSpc>
                <a:spcPct val="80000"/>
              </a:lnSpc>
              <a:spcBef>
                <a:spcPts val="400"/>
              </a:spcBef>
              <a:tabLst>
                <a:tab pos="812800" algn="l"/>
              </a:tabLst>
              <a:defRPr spc="-26" sz="2600">
                <a:solidFill>
                  <a:srgbClr val="FFFFFF"/>
                </a:solidFill>
                <a:latin typeface="Calibri"/>
                <a:ea typeface="Calibri"/>
                <a:cs typeface="Calibri"/>
                <a:sym typeface="Calibri"/>
              </a:defRPr>
            </a:pPr>
          </a:p>
        </p:txBody>
      </p:sp>
      <p:sp>
        <p:nvSpPr>
          <p:cNvPr id="267" name="Straight Connector 10"/>
          <p:cNvSpPr/>
          <p:nvPr/>
        </p:nvSpPr>
        <p:spPr>
          <a:xfrm>
            <a:off x="-1" y="11720945"/>
            <a:ext cx="24384001" cy="1"/>
          </a:xfrm>
          <a:prstGeom prst="line">
            <a:avLst/>
          </a:prstGeom>
          <a:ln w="76200">
            <a:solidFill>
              <a:srgbClr val="F8853B"/>
            </a:solidFill>
            <a:miter/>
          </a:ln>
        </p:spPr>
        <p:txBody>
          <a:bodyPr lIns="45719" rIns="45719"/>
          <a:lstStyle/>
          <a:p>
            <a:pPr defTabSz="821530">
              <a:lnSpc>
                <a:spcPct val="80000"/>
              </a:lnSpc>
              <a:spcBef>
                <a:spcPts val="400"/>
              </a:spcBef>
              <a:tabLst>
                <a:tab pos="812800" algn="l"/>
              </a:tabLst>
              <a:defRPr spc="-26" sz="2600">
                <a:solidFill>
                  <a:srgbClr val="000000"/>
                </a:solidFill>
                <a:latin typeface="Calibri"/>
                <a:ea typeface="Calibri"/>
                <a:cs typeface="Calibri"/>
                <a:sym typeface="Calibri"/>
              </a:defRPr>
            </a:pPr>
          </a:p>
        </p:txBody>
      </p:sp>
      <p:sp>
        <p:nvSpPr>
          <p:cNvPr id="268" name="TextBox 7"/>
          <p:cNvSpPr txBox="1"/>
          <p:nvPr/>
        </p:nvSpPr>
        <p:spPr>
          <a:xfrm>
            <a:off x="16295907" y="12165452"/>
            <a:ext cx="7534898" cy="828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defTabSz="821530">
              <a:lnSpc>
                <a:spcPct val="80000"/>
              </a:lnSpc>
              <a:spcBef>
                <a:spcPts val="400"/>
              </a:spcBef>
              <a:tabLst>
                <a:tab pos="812800" algn="l"/>
              </a:tabLst>
              <a:defRPr spc="-26" sz="4800">
                <a:solidFill>
                  <a:srgbClr val="F8853B"/>
                </a:solidFill>
                <a:latin typeface="Londrina Solid"/>
                <a:ea typeface="Londrina Solid"/>
                <a:cs typeface="Londrina Solid"/>
                <a:sym typeface="Londrina Solid"/>
              </a:defRPr>
            </a:pPr>
            <a:r>
              <a:t>WizeUp</a:t>
            </a:r>
            <a:r>
              <a:rPr>
                <a:solidFill>
                  <a:srgbClr val="FFFFFF"/>
                </a:solidFill>
              </a:rPr>
              <a:t> with Jack Petchey</a:t>
            </a:r>
          </a:p>
        </p:txBody>
      </p:sp>
      <p:sp>
        <p:nvSpPr>
          <p:cNvPr id="269" name="Name The Taxes"/>
          <p:cNvSpPr txBox="1"/>
          <p:nvPr/>
        </p:nvSpPr>
        <p:spPr>
          <a:xfrm>
            <a:off x="7935615" y="306543"/>
            <a:ext cx="8512770" cy="2581275"/>
          </a:xfrm>
          <a:prstGeom prst="rect">
            <a:avLst/>
          </a:prstGeom>
          <a:ln w="12700">
            <a:miter lim="400000"/>
          </a:ln>
          <a:effectLst>
            <a:outerShdw sx="100000" sy="100000" kx="0" ky="0" algn="b" rotWithShape="0" blurRad="50800" dist="63500" dir="2700000">
              <a:srgbClr val="000000">
                <a:alpha val="50000"/>
              </a:srgbClr>
            </a:outerShdw>
          </a:effectLst>
          <a:extLst>
            <a:ext uri="{C572A759-6A51-4108-AA02-DFA0A04FC94B}">
              <ma14:wrappingTextBoxFlag xmlns:ma14="http://schemas.microsoft.com/office/mac/drawingml/2011/main" val="1"/>
            </a:ext>
          </a:extLst>
        </p:spPr>
        <p:txBody>
          <a:bodyPr wrap="none" lIns="71436" tIns="71436" rIns="71436" bIns="71436" anchor="ctr">
            <a:spAutoFit/>
          </a:bodyPr>
          <a:lstStyle/>
          <a:p>
            <a:pPr defTabSz="821530">
              <a:defRPr sz="8000">
                <a:solidFill>
                  <a:srgbClr val="FF6915"/>
                </a:solidFill>
                <a:latin typeface="Future bold"/>
                <a:ea typeface="Future bold"/>
                <a:cs typeface="Future bold"/>
                <a:sym typeface="Future bold"/>
              </a:defRPr>
            </a:pPr>
            <a:r>
              <a:t>Pension Options </a:t>
            </a:r>
          </a:p>
          <a:p>
            <a:pPr defTabSz="821530">
              <a:defRPr sz="8000">
                <a:solidFill>
                  <a:srgbClr val="FF6915"/>
                </a:solidFill>
                <a:latin typeface="Future bold"/>
                <a:ea typeface="Future bold"/>
                <a:cs typeface="Future bold"/>
                <a:sym typeface="Future bold"/>
              </a:defRPr>
            </a:pPr>
            <a:r>
              <a:t>For Self Employed</a:t>
            </a:r>
          </a:p>
        </p:txBody>
      </p:sp>
      <p:pic>
        <p:nvPicPr>
          <p:cNvPr id="270" name="Picture 5" descr="Picture 5"/>
          <p:cNvPicPr>
            <a:picLocks noChangeAspect="1"/>
          </p:cNvPicPr>
          <p:nvPr/>
        </p:nvPicPr>
        <p:blipFill>
          <a:blip r:embed="rId4">
            <a:extLst/>
          </a:blip>
          <a:stretch>
            <a:fillRect/>
          </a:stretch>
        </p:blipFill>
        <p:spPr>
          <a:xfrm>
            <a:off x="294967" y="58726"/>
            <a:ext cx="5928854" cy="2450285"/>
          </a:xfrm>
          <a:prstGeom prst="rect">
            <a:avLst/>
          </a:prstGeom>
          <a:ln w="12700">
            <a:miter lim="400000"/>
          </a:ln>
        </p:spPr>
      </p:pic>
      <p:sp>
        <p:nvSpPr>
          <p:cNvPr id="271" name="Rectangle 9"/>
          <p:cNvSpPr/>
          <p:nvPr/>
        </p:nvSpPr>
        <p:spPr>
          <a:xfrm>
            <a:off x="-1" y="11914454"/>
            <a:ext cx="24384001" cy="1330038"/>
          </a:xfrm>
          <a:prstGeom prst="rect">
            <a:avLst/>
          </a:prstGeom>
          <a:solidFill>
            <a:srgbClr val="ED7D31"/>
          </a:solidFill>
          <a:ln w="12700">
            <a:solidFill>
              <a:srgbClr val="35427F"/>
            </a:solidFill>
            <a:miter/>
          </a:ln>
        </p:spPr>
        <p:txBody>
          <a:bodyPr lIns="45719" rIns="45719" anchor="ctr"/>
          <a:lstStyle/>
          <a:p>
            <a:pPr defTabSz="914400">
              <a:defRPr sz="1800">
                <a:solidFill>
                  <a:srgbClr val="FFFFFF"/>
                </a:solidFill>
                <a:latin typeface="Calibri"/>
                <a:ea typeface="Calibri"/>
                <a:cs typeface="Calibri"/>
                <a:sym typeface="Calibri"/>
              </a:defRPr>
            </a:pPr>
          </a:p>
        </p:txBody>
      </p:sp>
      <p:sp>
        <p:nvSpPr>
          <p:cNvPr id="272" name="TextBox 7"/>
          <p:cNvSpPr txBox="1"/>
          <p:nvPr/>
        </p:nvSpPr>
        <p:spPr>
          <a:xfrm>
            <a:off x="15048946" y="12165452"/>
            <a:ext cx="8781859" cy="828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defTabSz="821530">
              <a:lnSpc>
                <a:spcPct val="80000"/>
              </a:lnSpc>
              <a:spcBef>
                <a:spcPts val="400"/>
              </a:spcBef>
              <a:tabLst>
                <a:tab pos="812800" algn="l"/>
              </a:tabLst>
              <a:defRPr spc="-26" sz="4800">
                <a:solidFill>
                  <a:srgbClr val="FFFFFF"/>
                </a:solidFill>
                <a:latin typeface="Londrina Solid"/>
                <a:ea typeface="Londrina Solid"/>
                <a:cs typeface="Londrina Solid"/>
                <a:sym typeface="Londrina Solid"/>
              </a:defRPr>
            </a:lvl1pPr>
          </a:lstStyle>
          <a:p>
            <a:pPr/>
            <a:r>
              <a:t>WizeUp Financial Education</a:t>
            </a:r>
          </a:p>
        </p:txBody>
      </p:sp>
    </p:spTree>
  </p:cSld>
  <p:clrMapOvr>
    <a:masterClrMapping/>
  </p:clrMapOvr>
  <mc:AlternateContent xmlns:mc="http://schemas.openxmlformats.org/markup-compatibility/2006">
    <mc:Choice xmlns:p14="http://schemas.microsoft.com/office/powerpoint/2010/main" Requires="p14">
      <p:transition spd="slow" advClick="1" p14:dur="1200">
        <p:fade/>
      </p:transition>
    </mc:Choice>
    <mc:Fallback>
      <p:transition spd="slow">
        <p:fade/>
      </p:transition>
    </mc:Fallback>
  </mc:AlternateContent>
</p:sld>
</file>

<file path=ppt/theme/theme1.xml><?xml version="1.0" encoding="utf-8"?>
<a:theme xmlns:a="http://schemas.openxmlformats.org/drawingml/2006/main" xmlns:r="http://schemas.openxmlformats.org/officeDocument/2006/relationships" name="21_BasicWhite">
  <a:themeElements>
    <a:clrScheme name="21_BasicWhite">
      <a:dk1>
        <a:srgbClr val="5E5E5E"/>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