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hape 15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Bowl with salmon cakes, salad and houmo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Bowl of pappardelle pasta with parsley butter, roasted hazelnuts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Text"/>
          <p:cNvSpPr txBox="1"/>
          <p:nvPr>
            <p:ph type="title"/>
          </p:nvPr>
        </p:nvSpPr>
        <p:spPr>
          <a:xfrm>
            <a:off x="3048000" y="2244725"/>
            <a:ext cx="18288000" cy="4775201"/>
          </a:xfrm>
          <a:prstGeom prst="rect">
            <a:avLst/>
          </a:prstGeom>
        </p:spPr>
        <p:txBody>
          <a:bodyPr lIns="45719" tIns="45719" rIns="45719" bIns="45719" anchor="b"/>
          <a:lstStyle>
            <a:lvl1pPr algn="ctr" defTabSz="1828800">
              <a:lnSpc>
                <a:spcPct val="90000"/>
              </a:lnSpc>
              <a:defRPr b="0" spc="0" sz="12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0" name="Body Level One…"/>
          <p:cNvSpPr txBox="1"/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1828800">
              <a:spcBef>
                <a:spcPts val="2000"/>
              </a:spcBef>
              <a:buSzTx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0" indent="914400" algn="ctr" defTabSz="1828800">
              <a:spcBef>
                <a:spcPts val="2000"/>
              </a:spcBef>
              <a:buSzTx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0" indent="1828800" algn="ctr" defTabSz="1828800">
              <a:spcBef>
                <a:spcPts val="2000"/>
              </a:spcBef>
              <a:buSzTx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0" indent="2743200" algn="ctr" defTabSz="1828800">
              <a:spcBef>
                <a:spcPts val="2000"/>
              </a:spcBef>
              <a:buSzTx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0" indent="3657600" algn="ctr" defTabSz="1828800">
              <a:spcBef>
                <a:spcPts val="2000"/>
              </a:spcBef>
              <a:buSzTx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1" name="Slide Number"/>
          <p:cNvSpPr txBox="1"/>
          <p:nvPr>
            <p:ph type="sldNum" sz="quarter" idx="2"/>
          </p:nvPr>
        </p:nvSpPr>
        <p:spPr>
          <a:xfrm>
            <a:off x="22294492" y="12881590"/>
            <a:ext cx="413108" cy="392470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 defTabSz="9144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wl of pappardelle pasta with parsley butter, roasted hazelnuts and shaved parmesan cheese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8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Relationship Id="rId3" Type="http://schemas.openxmlformats.org/officeDocument/2006/relationships/image" Target="../media/image6.png"/><Relationship Id="rId4" Type="http://schemas.openxmlformats.org/officeDocument/2006/relationships/image" Target="../media/image1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Relationship Id="rId3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Rectangle 6"/>
          <p:cNvSpPr/>
          <p:nvPr/>
        </p:nvSpPr>
        <p:spPr>
          <a:xfrm>
            <a:off x="0" y="7025540"/>
            <a:ext cx="24384000" cy="2073351"/>
          </a:xfrm>
          <a:prstGeom prst="rect">
            <a:avLst/>
          </a:prstGeom>
          <a:solidFill>
            <a:srgbClr val="ED7D31"/>
          </a:solidFill>
          <a:ln w="12700">
            <a:solidFill>
              <a:srgbClr val="F8853B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1" name="Student finance"/>
          <p:cNvSpPr txBox="1"/>
          <p:nvPr>
            <p:ph type="title"/>
          </p:nvPr>
        </p:nvSpPr>
        <p:spPr>
          <a:xfrm>
            <a:off x="5741394" y="7086237"/>
            <a:ext cx="12490940" cy="1902804"/>
          </a:xfrm>
          <a:prstGeom prst="rect">
            <a:avLst/>
          </a:prstGeom>
        </p:spPr>
        <p:txBody>
          <a:bodyPr/>
          <a:lstStyle>
            <a:lvl1pPr>
              <a:defRPr b="1" sz="10000">
                <a:solidFill>
                  <a:srgbClr val="FFFFFF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PRESENTING</a:t>
            </a:r>
          </a:p>
        </p:txBody>
      </p:sp>
      <p:sp>
        <p:nvSpPr>
          <p:cNvPr id="162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3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4" name="A necessary evil ?"/>
          <p:cNvSpPr txBox="1"/>
          <p:nvPr>
            <p:ph type="body" sz="quarter" idx="1"/>
          </p:nvPr>
        </p:nvSpPr>
        <p:spPr>
          <a:xfrm>
            <a:off x="6367214" y="9212102"/>
            <a:ext cx="12434556" cy="772349"/>
          </a:xfrm>
          <a:prstGeom prst="rect">
            <a:avLst/>
          </a:prstGeom>
        </p:spPr>
        <p:txBody>
          <a:bodyPr/>
          <a:lstStyle>
            <a:lvl1pPr defTabSz="1389888">
              <a:spcBef>
                <a:spcPts val="1500"/>
              </a:spcBef>
              <a:defRPr b="1" sz="4560"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Make an effective presentation</a:t>
            </a:r>
          </a:p>
        </p:txBody>
      </p:sp>
      <p:pic>
        <p:nvPicPr>
          <p:cNvPr id="165" name="Tips-to-make-a-great-presentation_1200x627.jpg" descr="Tips-to-make-a-great-presentation_1200x627.jp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8796584" y="2379072"/>
            <a:ext cx="6380395" cy="3336036"/>
          </a:xfrm>
          <a:prstGeom prst="rect">
            <a:avLst/>
          </a:prstGeom>
          <a:ln w="76200">
            <a:solidFill>
              <a:srgbClr val="F96301"/>
            </a:solidFill>
          </a:ln>
        </p:spPr>
      </p:pic>
      <p:sp>
        <p:nvSpPr>
          <p:cNvPr id="166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sp>
        <p:nvSpPr>
          <p:cNvPr id="167" name="Rectangle 9"/>
          <p:cNvSpPr/>
          <p:nvPr/>
        </p:nvSpPr>
        <p:spPr>
          <a:xfrm>
            <a:off x="-1" y="11914454"/>
            <a:ext cx="24384001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8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  <p:pic>
        <p:nvPicPr>
          <p:cNvPr id="169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423015" y="-12364"/>
            <a:ext cx="5928853" cy="24502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Rectangle 9"/>
          <p:cNvSpPr/>
          <p:nvPr/>
        </p:nvSpPr>
        <p:spPr>
          <a:xfrm>
            <a:off x="0" y="11928564"/>
            <a:ext cx="24384000" cy="1330039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50800" tIns="50800" rIns="50800" bIns="50800" anchor="ctr"/>
          <a:lstStyle/>
          <a:p>
            <a:pPr defTabSz="821529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9" name="Straight Connector 10"/>
          <p:cNvSpPr/>
          <p:nvPr/>
        </p:nvSpPr>
        <p:spPr>
          <a:xfrm>
            <a:off x="-2" y="11720945"/>
            <a:ext cx="24384004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8" tIns="45718" rIns="45718" bIns="45718"/>
          <a:lstStyle/>
          <a:p>
            <a:pPr defTabSz="2438337"/>
          </a:p>
        </p:txBody>
      </p:sp>
      <p:sp>
        <p:nvSpPr>
          <p:cNvPr id="310" name="TextBox 7"/>
          <p:cNvSpPr txBox="1"/>
          <p:nvPr/>
        </p:nvSpPr>
        <p:spPr>
          <a:xfrm>
            <a:off x="16295907" y="12165452"/>
            <a:ext cx="7534899" cy="82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821529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sp>
        <p:nvSpPr>
          <p:cNvPr id="311" name="Rectangle 9"/>
          <p:cNvSpPr/>
          <p:nvPr/>
        </p:nvSpPr>
        <p:spPr>
          <a:xfrm>
            <a:off x="0" y="11928564"/>
            <a:ext cx="24384000" cy="1330039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50800" tIns="50800" rIns="50800" bIns="50800" anchor="ctr"/>
          <a:lstStyle/>
          <a:p>
            <a:pPr defTabSz="821529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2" name="Straight Connector 10"/>
          <p:cNvSpPr/>
          <p:nvPr/>
        </p:nvSpPr>
        <p:spPr>
          <a:xfrm>
            <a:off x="-2" y="11720945"/>
            <a:ext cx="24384004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8" tIns="45718" rIns="45718" bIns="45718"/>
          <a:lstStyle/>
          <a:p>
            <a:pPr defTabSz="2438337"/>
          </a:p>
        </p:txBody>
      </p:sp>
      <p:sp>
        <p:nvSpPr>
          <p:cNvPr id="313" name="TextBox 7"/>
          <p:cNvSpPr txBox="1"/>
          <p:nvPr/>
        </p:nvSpPr>
        <p:spPr>
          <a:xfrm>
            <a:off x="16295907" y="12165452"/>
            <a:ext cx="7534899" cy="82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821529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sp>
        <p:nvSpPr>
          <p:cNvPr id="314" name="Final prices:"/>
          <p:cNvSpPr txBox="1"/>
          <p:nvPr/>
        </p:nvSpPr>
        <p:spPr>
          <a:xfrm>
            <a:off x="16807229" y="4335877"/>
            <a:ext cx="3488056" cy="795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7">
              <a:defRPr b="1" sz="4600">
                <a:solidFill>
                  <a:srgbClr val="FFFFFF"/>
                </a:solidFill>
              </a:defRPr>
            </a:lvl1pPr>
          </a:lstStyle>
          <a:p>
            <a:pPr/>
            <a:r>
              <a:t>Final prices:</a:t>
            </a:r>
          </a:p>
        </p:txBody>
      </p:sp>
      <p:pic>
        <p:nvPicPr>
          <p:cNvPr id="315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23015" y="-12364"/>
            <a:ext cx="5928853" cy="2450285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7" name="Rectangle 9"/>
          <p:cNvSpPr/>
          <p:nvPr/>
        </p:nvSpPr>
        <p:spPr>
          <a:xfrm>
            <a:off x="-1" y="11914454"/>
            <a:ext cx="24384001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8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  <p:sp>
        <p:nvSpPr>
          <p:cNvPr id="319" name="Delivery"/>
          <p:cNvSpPr/>
          <p:nvPr/>
        </p:nvSpPr>
        <p:spPr>
          <a:xfrm>
            <a:off x="9137732" y="287995"/>
            <a:ext cx="6108536" cy="184956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b="1" spc="-232" sz="11600">
                <a:solidFill>
                  <a:schemeClr val="accent4">
                    <a:hueOff val="-1247790"/>
                    <a:lumOff val="-12326"/>
                  </a:schemeClr>
                </a:solidFill>
              </a:defRPr>
            </a:lvl1pPr>
          </a:lstStyle>
          <a:p>
            <a:pPr/>
            <a:r>
              <a:t>Delivery</a:t>
            </a:r>
          </a:p>
        </p:txBody>
      </p:sp>
      <p:pic>
        <p:nvPicPr>
          <p:cNvPr id="320" name="Relax.tiff" descr="Relax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1266" y="3405784"/>
            <a:ext cx="6698424" cy="504315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smile2.tiff" descr="smile2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64461" y="2833702"/>
            <a:ext cx="8675689" cy="576933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big-impact!-logo_purple_siz.tiff" descr="big-impact!-logo_purple_siz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084920" y="2928536"/>
            <a:ext cx="5852990" cy="5579850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You are well prepared…"/>
          <p:cNvSpPr txBox="1"/>
          <p:nvPr/>
        </p:nvSpPr>
        <p:spPr>
          <a:xfrm>
            <a:off x="1821041" y="9588068"/>
            <a:ext cx="4698874" cy="11809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3500">
                <a:solidFill>
                  <a:srgbClr val="000000"/>
                </a:solidFill>
              </a:defRPr>
            </a:pPr>
            <a:r>
              <a:t>You are well prepared</a:t>
            </a:r>
          </a:p>
          <a:p>
            <a:pPr>
              <a:defRPr b="1" sz="3500">
                <a:solidFill>
                  <a:srgbClr val="000000"/>
                </a:solidFill>
              </a:defRPr>
            </a:pPr>
            <a:r>
              <a:t>Relax and enjoy it!</a:t>
            </a:r>
          </a:p>
        </p:txBody>
      </p:sp>
      <p:sp>
        <p:nvSpPr>
          <p:cNvPr id="324" name="Smile and make eye contact"/>
          <p:cNvSpPr txBox="1"/>
          <p:nvPr/>
        </p:nvSpPr>
        <p:spPr>
          <a:xfrm>
            <a:off x="9753670" y="9861118"/>
            <a:ext cx="6097271" cy="634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500">
                <a:solidFill>
                  <a:srgbClr val="000000"/>
                </a:solidFill>
              </a:defRPr>
            </a:lvl1pPr>
          </a:lstStyle>
          <a:p>
            <a:pPr/>
            <a:r>
              <a:t>Smile and make eye contact</a:t>
            </a:r>
          </a:p>
        </p:txBody>
      </p:sp>
      <p:sp>
        <p:nvSpPr>
          <p:cNvPr id="325" name="Emphasise the things you…"/>
          <p:cNvSpPr txBox="1"/>
          <p:nvPr/>
        </p:nvSpPr>
        <p:spPr>
          <a:xfrm>
            <a:off x="18229986" y="9505070"/>
            <a:ext cx="5562982" cy="1180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3500">
                <a:solidFill>
                  <a:srgbClr val="000000"/>
                </a:solidFill>
              </a:defRPr>
            </a:pPr>
            <a:r>
              <a:t>Emphasise the things you</a:t>
            </a:r>
          </a:p>
          <a:p>
            <a:pPr>
              <a:defRPr b="1" sz="3500">
                <a:solidFill>
                  <a:srgbClr val="000000"/>
                </a:solidFill>
              </a:defRPr>
            </a:pPr>
            <a:r>
              <a:t>do well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2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1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Class="entr" nodeType="after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9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4" grpId="4"/>
      <p:bldP build="whole" bldLvl="1" animBg="1" rev="0" advAuto="0" spid="321" grpId="3"/>
      <p:bldP build="whole" bldLvl="1" animBg="1" rev="0" advAuto="0" spid="320" grpId="1"/>
      <p:bldP build="whole" bldLvl="1" animBg="1" rev="0" advAuto="0" spid="323" grpId="2"/>
      <p:bldP build="whole" bldLvl="1" animBg="1" rev="0" advAuto="0" spid="322" grpId="5"/>
      <p:bldP build="whole" bldLvl="1" animBg="1" rev="0" advAuto="0" spid="325" grpId="6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60;p13"/>
          <p:cNvSpPr/>
          <p:nvPr/>
        </p:nvSpPr>
        <p:spPr>
          <a:xfrm>
            <a:off x="11998611" y="17208"/>
            <a:ext cx="12493220" cy="11714017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1400">
                <a:solidFill>
                  <a:schemeClr val="accent4">
                    <a:hueOff val="-858837"/>
                    <a:lumOff val="-9791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28" name="Rectangle 9"/>
          <p:cNvSpPr/>
          <p:nvPr/>
        </p:nvSpPr>
        <p:spPr>
          <a:xfrm>
            <a:off x="0" y="11928564"/>
            <a:ext cx="24384000" cy="1330039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50800" tIns="50800" rIns="50800" bIns="50800" anchor="ctr"/>
          <a:lstStyle/>
          <a:p>
            <a:pPr defTabSz="821529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9" name="Straight Connector 10"/>
          <p:cNvSpPr/>
          <p:nvPr/>
        </p:nvSpPr>
        <p:spPr>
          <a:xfrm>
            <a:off x="-2" y="11720945"/>
            <a:ext cx="24384004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8" tIns="45718" rIns="45718" bIns="45718"/>
          <a:lstStyle/>
          <a:p>
            <a:pPr defTabSz="2438337"/>
          </a:p>
        </p:txBody>
      </p:sp>
      <p:sp>
        <p:nvSpPr>
          <p:cNvPr id="330" name="TextBox 7"/>
          <p:cNvSpPr txBox="1"/>
          <p:nvPr/>
        </p:nvSpPr>
        <p:spPr>
          <a:xfrm>
            <a:off x="16295907" y="12165452"/>
            <a:ext cx="7534899" cy="82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821529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sp>
        <p:nvSpPr>
          <p:cNvPr id="331" name="Rectangle 9"/>
          <p:cNvSpPr/>
          <p:nvPr/>
        </p:nvSpPr>
        <p:spPr>
          <a:xfrm>
            <a:off x="0" y="11928564"/>
            <a:ext cx="24384000" cy="1330039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50800" tIns="50800" rIns="50800" bIns="50800" anchor="ctr"/>
          <a:lstStyle/>
          <a:p>
            <a:pPr defTabSz="821529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2" name="Straight Connector 10"/>
          <p:cNvSpPr/>
          <p:nvPr/>
        </p:nvSpPr>
        <p:spPr>
          <a:xfrm>
            <a:off x="-2" y="11720945"/>
            <a:ext cx="24384004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8" tIns="45718" rIns="45718" bIns="45718"/>
          <a:lstStyle/>
          <a:p>
            <a:pPr defTabSz="2438337"/>
          </a:p>
        </p:txBody>
      </p:sp>
      <p:sp>
        <p:nvSpPr>
          <p:cNvPr id="333" name="TextBox 7"/>
          <p:cNvSpPr txBox="1"/>
          <p:nvPr/>
        </p:nvSpPr>
        <p:spPr>
          <a:xfrm>
            <a:off x="16295907" y="12165452"/>
            <a:ext cx="7534899" cy="82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821529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pic>
        <p:nvPicPr>
          <p:cNvPr id="334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23015" y="-12364"/>
            <a:ext cx="5928853" cy="2450285"/>
          </a:xfrm>
          <a:prstGeom prst="rect">
            <a:avLst/>
          </a:prstGeom>
          <a:ln w="12700">
            <a:miter lim="400000"/>
          </a:ln>
        </p:spPr>
      </p:pic>
      <p:sp>
        <p:nvSpPr>
          <p:cNvPr id="335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6" name="Rectangle 9"/>
          <p:cNvSpPr/>
          <p:nvPr/>
        </p:nvSpPr>
        <p:spPr>
          <a:xfrm>
            <a:off x="-1" y="11914454"/>
            <a:ext cx="24384001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7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  <p:sp>
        <p:nvSpPr>
          <p:cNvPr id="338" name="Secrets of success"/>
          <p:cNvSpPr/>
          <p:nvPr/>
        </p:nvSpPr>
        <p:spPr>
          <a:xfrm>
            <a:off x="1395022" y="399978"/>
            <a:ext cx="8950453" cy="16256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b="1" spc="-159" sz="8000">
                <a:solidFill>
                  <a:schemeClr val="accent4">
                    <a:hueOff val="-1247790"/>
                    <a:lumOff val="-12326"/>
                  </a:schemeClr>
                </a:solidFill>
              </a:defRPr>
            </a:lvl1pPr>
          </a:lstStyle>
          <a:p>
            <a:pPr/>
            <a:r>
              <a:t>Secrets of success</a:t>
            </a:r>
          </a:p>
        </p:txBody>
      </p:sp>
      <p:sp>
        <p:nvSpPr>
          <p:cNvPr id="339" name="Test the tech…"/>
          <p:cNvSpPr txBox="1"/>
          <p:nvPr>
            <p:ph type="body" sz="half" idx="4294967295"/>
          </p:nvPr>
        </p:nvSpPr>
        <p:spPr>
          <a:xfrm>
            <a:off x="272899" y="2826573"/>
            <a:ext cx="11651250" cy="8294647"/>
          </a:xfrm>
          <a:prstGeom prst="rect">
            <a:avLst/>
          </a:prstGeom>
        </p:spPr>
        <p:txBody>
          <a:bodyPr lIns="91424" tIns="91424" rIns="91424" bIns="91424"/>
          <a:lstStyle/>
          <a:p>
            <a:pPr marL="408940" indent="-408940" defTabSz="2243271">
              <a:lnSpc>
                <a:spcPct val="150000"/>
              </a:lnSpc>
              <a:spcBef>
                <a:spcPts val="0"/>
              </a:spcBef>
              <a:defRPr sz="4048">
                <a:latin typeface="Verdana"/>
                <a:ea typeface="Verdana"/>
                <a:cs typeface="Verdana"/>
                <a:sym typeface="Verdana"/>
              </a:defRPr>
            </a:pPr>
            <a:r>
              <a:t>Test the tech</a:t>
            </a:r>
          </a:p>
          <a:p>
            <a:pPr marL="408940" indent="-408940" defTabSz="2243271">
              <a:lnSpc>
                <a:spcPct val="150000"/>
              </a:lnSpc>
              <a:spcBef>
                <a:spcPts val="0"/>
              </a:spcBef>
              <a:defRPr sz="4048">
                <a:latin typeface="Verdana"/>
                <a:ea typeface="Verdana"/>
                <a:cs typeface="Verdana"/>
                <a:sym typeface="Verdana"/>
              </a:defRPr>
            </a:pPr>
            <a:r>
              <a:t>Relax and be enthusiastic</a:t>
            </a:r>
          </a:p>
          <a:p>
            <a:pPr marL="408940" indent="-408940" defTabSz="2243271">
              <a:lnSpc>
                <a:spcPct val="150000"/>
              </a:lnSpc>
              <a:spcBef>
                <a:spcPts val="0"/>
              </a:spcBef>
              <a:defRPr sz="4048">
                <a:latin typeface="Verdana"/>
                <a:ea typeface="Verdana"/>
                <a:cs typeface="Verdana"/>
                <a:sym typeface="Verdana"/>
              </a:defRPr>
            </a:pPr>
            <a:r>
              <a:t>Take things out of your pockets</a:t>
            </a:r>
          </a:p>
          <a:p>
            <a:pPr marL="408940" indent="-408940" defTabSz="2243271">
              <a:lnSpc>
                <a:spcPct val="150000"/>
              </a:lnSpc>
              <a:spcBef>
                <a:spcPts val="0"/>
              </a:spcBef>
              <a:defRPr sz="4048">
                <a:latin typeface="Verdana"/>
                <a:ea typeface="Verdana"/>
                <a:cs typeface="Verdana"/>
                <a:sym typeface="Verdana"/>
              </a:defRPr>
            </a:pPr>
            <a:r>
              <a:t>Move around </a:t>
            </a:r>
          </a:p>
          <a:p>
            <a:pPr marL="408940" indent="-408940" defTabSz="2243271">
              <a:lnSpc>
                <a:spcPct val="150000"/>
              </a:lnSpc>
              <a:spcBef>
                <a:spcPts val="0"/>
              </a:spcBef>
              <a:defRPr sz="4048">
                <a:latin typeface="Verdana"/>
                <a:ea typeface="Verdana"/>
                <a:cs typeface="Verdana"/>
                <a:sym typeface="Verdana"/>
              </a:defRPr>
            </a:pPr>
            <a:r>
              <a:t>Speak slowly!</a:t>
            </a:r>
          </a:p>
          <a:p>
            <a:pPr marL="408940" indent="-408940" defTabSz="2243271">
              <a:lnSpc>
                <a:spcPct val="150000"/>
              </a:lnSpc>
              <a:spcBef>
                <a:spcPts val="0"/>
              </a:spcBef>
              <a:defRPr sz="4048">
                <a:latin typeface="Verdana"/>
                <a:ea typeface="Verdana"/>
                <a:cs typeface="Verdana"/>
                <a:sym typeface="Verdana"/>
              </a:defRPr>
            </a:pPr>
            <a:r>
              <a:t>Speak to the audience - not the screen</a:t>
            </a:r>
          </a:p>
          <a:p>
            <a:pPr marL="408940" indent="-408940" defTabSz="2243271">
              <a:lnSpc>
                <a:spcPct val="150000"/>
              </a:lnSpc>
              <a:spcBef>
                <a:spcPts val="0"/>
              </a:spcBef>
              <a:defRPr sz="4048">
                <a:latin typeface="Verdana"/>
                <a:ea typeface="Verdana"/>
                <a:cs typeface="Verdana"/>
                <a:sym typeface="Verdana"/>
              </a:defRPr>
            </a:pPr>
            <a:r>
              <a:t>Don’t read from the slides</a:t>
            </a:r>
          </a:p>
          <a:p>
            <a:pPr marL="408940" indent="-408940" defTabSz="2243271">
              <a:lnSpc>
                <a:spcPct val="150000"/>
              </a:lnSpc>
              <a:spcBef>
                <a:spcPts val="0"/>
              </a:spcBef>
              <a:defRPr sz="4048">
                <a:latin typeface="Verdana"/>
                <a:ea typeface="Verdana"/>
                <a:cs typeface="Verdana"/>
                <a:sym typeface="Verdana"/>
              </a:defRPr>
            </a:pPr>
            <a:r>
              <a:t>Try to use names when talking to the audience</a:t>
            </a:r>
          </a:p>
        </p:txBody>
      </p:sp>
      <p:pic>
        <p:nvPicPr>
          <p:cNvPr id="340" name="clare_balding.tiff" descr="clare_balding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14579" y="3953054"/>
            <a:ext cx="6250783" cy="500062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pic>
        <p:nvPicPr>
          <p:cNvPr id="341" name="empty%20pockets.tiff" descr="empty%20pockets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635923" y="3935194"/>
            <a:ext cx="7608095" cy="5036345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pic>
        <p:nvPicPr>
          <p:cNvPr id="342" name="projectors-presentations.tiff" descr="projectors-presentations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653783" y="3804046"/>
            <a:ext cx="7572376" cy="610790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3" name="web_ready_audience-needs_v01.jpeg" descr="web_ready_audience-needs_v01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981196" y="3698631"/>
            <a:ext cx="10917551" cy="65505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3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000"/>
                                        <p:tgtEl>
                                          <p:spTgt spid="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4" dur="1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xit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8" dur="1000" fill="hold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3" dur="1000"/>
                                        <p:tgtEl>
                                          <p:spTgt spid="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xit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1" dur="2000" fill="hold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6" dur="1000"/>
                                        <p:tgtEl>
                                          <p:spTgt spid="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Class="entr" nodeType="after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0" dur="1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xit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44" dur="2000" fill="hold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9" dur="1000"/>
                                        <p:tgtEl>
                                          <p:spTgt spid="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4" dur="1000"/>
                                        <p:tgtEl>
                                          <p:spTgt spid="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9" dur="1000"/>
                                        <p:tgtEl>
                                          <p:spTgt spid="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Class="entr" nodeType="after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3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8" dur="1000"/>
                                        <p:tgtEl>
                                          <p:spTgt spid="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3" dur="1000"/>
                                        <p:tgtEl>
                                          <p:spTgt spid="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1" grpId="7"/>
      <p:bldP build="whole" bldLvl="1" animBg="1" rev="0" advAuto="0" spid="343" grpId="8"/>
      <p:bldP build="whole" bldLvl="1" animBg="1" rev="0" advAuto="0" spid="342" grpId="2"/>
      <p:bldP build="whole" bldLvl="1" animBg="1" rev="0" advAuto="0" spid="342" grpId="3"/>
      <p:bldP build="p" bldLvl="5" animBg="1" rev="0" advAuto="0" spid="339" grpId="1"/>
      <p:bldP build="whole" bldLvl="1" animBg="1" rev="0" advAuto="0" spid="340" grpId="4"/>
      <p:bldP build="whole" bldLvl="1" animBg="1" rev="0" advAuto="0" spid="340" grpId="5"/>
      <p:bldP build="whole" bldLvl="1" animBg="1" rev="0" advAuto="0" spid="341" grpId="6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Rectangle 9"/>
          <p:cNvSpPr/>
          <p:nvPr/>
        </p:nvSpPr>
        <p:spPr>
          <a:xfrm>
            <a:off x="0" y="11928564"/>
            <a:ext cx="24384000" cy="1330039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50800" tIns="50800" rIns="50800" bIns="50800" anchor="ctr"/>
          <a:lstStyle/>
          <a:p>
            <a:pPr defTabSz="821529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6" name="Straight Connector 10"/>
          <p:cNvSpPr/>
          <p:nvPr/>
        </p:nvSpPr>
        <p:spPr>
          <a:xfrm>
            <a:off x="-2" y="11720945"/>
            <a:ext cx="24384004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8" tIns="45718" rIns="45718" bIns="45718"/>
          <a:lstStyle/>
          <a:p>
            <a:pPr defTabSz="2438337"/>
          </a:p>
        </p:txBody>
      </p:sp>
      <p:sp>
        <p:nvSpPr>
          <p:cNvPr id="347" name="TextBox 7"/>
          <p:cNvSpPr txBox="1"/>
          <p:nvPr/>
        </p:nvSpPr>
        <p:spPr>
          <a:xfrm>
            <a:off x="16295907" y="12165452"/>
            <a:ext cx="7534899" cy="82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821529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sp>
        <p:nvSpPr>
          <p:cNvPr id="348" name="Rectangle 9"/>
          <p:cNvSpPr/>
          <p:nvPr/>
        </p:nvSpPr>
        <p:spPr>
          <a:xfrm>
            <a:off x="0" y="11928564"/>
            <a:ext cx="24384000" cy="1330039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50800" tIns="50800" rIns="50800" bIns="50800" anchor="ctr"/>
          <a:lstStyle/>
          <a:p>
            <a:pPr defTabSz="821529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9" name="Straight Connector 10"/>
          <p:cNvSpPr/>
          <p:nvPr/>
        </p:nvSpPr>
        <p:spPr>
          <a:xfrm>
            <a:off x="-2" y="11720945"/>
            <a:ext cx="24384004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8" tIns="45718" rIns="45718" bIns="45718"/>
          <a:lstStyle/>
          <a:p>
            <a:pPr defTabSz="2438337"/>
          </a:p>
        </p:txBody>
      </p:sp>
      <p:sp>
        <p:nvSpPr>
          <p:cNvPr id="350" name="TextBox 7"/>
          <p:cNvSpPr txBox="1"/>
          <p:nvPr/>
        </p:nvSpPr>
        <p:spPr>
          <a:xfrm>
            <a:off x="16295907" y="12165452"/>
            <a:ext cx="7534899" cy="82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821529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sp>
        <p:nvSpPr>
          <p:cNvPr id="351" name="Final prices:"/>
          <p:cNvSpPr txBox="1"/>
          <p:nvPr/>
        </p:nvSpPr>
        <p:spPr>
          <a:xfrm>
            <a:off x="16807229" y="4335877"/>
            <a:ext cx="3488056" cy="795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7">
              <a:defRPr b="1" sz="4600">
                <a:solidFill>
                  <a:srgbClr val="FFFFFF"/>
                </a:solidFill>
              </a:defRPr>
            </a:lvl1pPr>
          </a:lstStyle>
          <a:p>
            <a:pPr/>
            <a:r>
              <a:t>Final prices:</a:t>
            </a:r>
          </a:p>
        </p:txBody>
      </p:sp>
      <p:pic>
        <p:nvPicPr>
          <p:cNvPr id="352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23015" y="-12364"/>
            <a:ext cx="5928853" cy="2450285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54" name="Rectangle 9"/>
          <p:cNvSpPr/>
          <p:nvPr/>
        </p:nvSpPr>
        <p:spPr>
          <a:xfrm>
            <a:off x="-1" y="11914454"/>
            <a:ext cx="24384001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55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  <p:sp>
        <p:nvSpPr>
          <p:cNvPr id="356" name="Finally!"/>
          <p:cNvSpPr/>
          <p:nvPr/>
        </p:nvSpPr>
        <p:spPr>
          <a:xfrm>
            <a:off x="9137732" y="287995"/>
            <a:ext cx="6108536" cy="184956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b="1" spc="-232" sz="11600">
                <a:solidFill>
                  <a:schemeClr val="accent4">
                    <a:hueOff val="-1247790"/>
                    <a:lumOff val="-12326"/>
                  </a:schemeClr>
                </a:solidFill>
              </a:defRPr>
            </a:lvl1pPr>
          </a:lstStyle>
          <a:p>
            <a:pPr/>
            <a:r>
              <a:t>Finally!</a:t>
            </a:r>
          </a:p>
        </p:txBody>
      </p:sp>
      <p:grpSp>
        <p:nvGrpSpPr>
          <p:cNvPr id="359" name="Group"/>
          <p:cNvGrpSpPr/>
          <p:nvPr/>
        </p:nvGrpSpPr>
        <p:grpSpPr>
          <a:xfrm>
            <a:off x="650971" y="3033480"/>
            <a:ext cx="4725858" cy="2951409"/>
            <a:chOff x="0" y="0"/>
            <a:chExt cx="4725856" cy="2951407"/>
          </a:xfrm>
        </p:grpSpPr>
        <p:sp>
          <p:nvSpPr>
            <p:cNvPr id="357" name="Rounded Rectangle"/>
            <p:cNvSpPr/>
            <p:nvPr/>
          </p:nvSpPr>
          <p:spPr>
            <a:xfrm>
              <a:off x="0" y="0"/>
              <a:ext cx="4725857" cy="2951408"/>
            </a:xfrm>
            <a:prstGeom prst="roundRect">
              <a:avLst>
                <a:gd name="adj" fmla="val 15000"/>
              </a:avLst>
            </a:prstGeom>
            <a:solidFill>
              <a:schemeClr val="accent4">
                <a:hueOff val="-1247790"/>
                <a:lumOff val="-12326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58" name="Presentations will generally…"/>
            <p:cNvSpPr/>
            <p:nvPr/>
          </p:nvSpPr>
          <p:spPr>
            <a:xfrm>
              <a:off x="0" y="365184"/>
              <a:ext cx="4725857" cy="2082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34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Presentations will generally </a:t>
              </a:r>
            </a:p>
            <a:p>
              <a:pPr>
                <a:defRPr sz="34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take 20% longer to deliver </a:t>
              </a:r>
            </a:p>
            <a:p>
              <a:pPr>
                <a:defRPr sz="34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than when you rehearse</a:t>
              </a:r>
            </a:p>
          </p:txBody>
        </p:sp>
      </p:grpSp>
      <p:grpSp>
        <p:nvGrpSpPr>
          <p:cNvPr id="362" name="Group"/>
          <p:cNvGrpSpPr/>
          <p:nvPr/>
        </p:nvGrpSpPr>
        <p:grpSpPr>
          <a:xfrm>
            <a:off x="6349136" y="3033480"/>
            <a:ext cx="5491131" cy="2951409"/>
            <a:chOff x="0" y="0"/>
            <a:chExt cx="5491129" cy="2951407"/>
          </a:xfrm>
        </p:grpSpPr>
        <p:sp>
          <p:nvSpPr>
            <p:cNvPr id="360" name="Rounded Rectangle"/>
            <p:cNvSpPr/>
            <p:nvPr/>
          </p:nvSpPr>
          <p:spPr>
            <a:xfrm>
              <a:off x="382635" y="0"/>
              <a:ext cx="4725858" cy="2951408"/>
            </a:xfrm>
            <a:prstGeom prst="roundRect">
              <a:avLst>
                <a:gd name="adj" fmla="val 15000"/>
              </a:avLst>
            </a:prstGeom>
            <a:solidFill>
              <a:schemeClr val="accent4">
                <a:hueOff val="-1247790"/>
                <a:lumOff val="-12326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61" name="People will remember………"/>
            <p:cNvSpPr/>
            <p:nvPr/>
          </p:nvSpPr>
          <p:spPr>
            <a:xfrm>
              <a:off x="0" y="705149"/>
              <a:ext cx="5491130" cy="139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45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People will remember………</a:t>
              </a:r>
            </a:p>
          </p:txBody>
        </p:sp>
      </p:grpSp>
      <p:grpSp>
        <p:nvGrpSpPr>
          <p:cNvPr id="365" name="Group"/>
          <p:cNvGrpSpPr/>
          <p:nvPr/>
        </p:nvGrpSpPr>
        <p:grpSpPr>
          <a:xfrm>
            <a:off x="12812573" y="3033480"/>
            <a:ext cx="4725858" cy="2951409"/>
            <a:chOff x="0" y="0"/>
            <a:chExt cx="4725856" cy="2951407"/>
          </a:xfrm>
        </p:grpSpPr>
        <p:sp>
          <p:nvSpPr>
            <p:cNvPr id="363" name="Rounded Rectangle"/>
            <p:cNvSpPr/>
            <p:nvPr/>
          </p:nvSpPr>
          <p:spPr>
            <a:xfrm>
              <a:off x="0" y="0"/>
              <a:ext cx="4725857" cy="2951408"/>
            </a:xfrm>
            <a:prstGeom prst="roundRect">
              <a:avLst>
                <a:gd name="adj" fmla="val 15000"/>
              </a:avLst>
            </a:prstGeom>
            <a:solidFill>
              <a:schemeClr val="accent4">
                <a:hueOff val="-1247790"/>
                <a:lumOff val="-12326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64" name="10% of what they read"/>
            <p:cNvSpPr/>
            <p:nvPr/>
          </p:nvSpPr>
          <p:spPr>
            <a:xfrm>
              <a:off x="580557" y="734260"/>
              <a:ext cx="3488056" cy="1371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44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10% of what they read</a:t>
              </a:r>
            </a:p>
          </p:txBody>
        </p:sp>
      </p:grpSp>
      <p:grpSp>
        <p:nvGrpSpPr>
          <p:cNvPr id="368" name="Group"/>
          <p:cNvGrpSpPr/>
          <p:nvPr/>
        </p:nvGrpSpPr>
        <p:grpSpPr>
          <a:xfrm>
            <a:off x="19024513" y="3033480"/>
            <a:ext cx="4725858" cy="2951409"/>
            <a:chOff x="0" y="0"/>
            <a:chExt cx="4725856" cy="2951407"/>
          </a:xfrm>
        </p:grpSpPr>
        <p:sp>
          <p:nvSpPr>
            <p:cNvPr id="366" name="Rounded Rectangle"/>
            <p:cNvSpPr/>
            <p:nvPr/>
          </p:nvSpPr>
          <p:spPr>
            <a:xfrm>
              <a:off x="0" y="0"/>
              <a:ext cx="4725857" cy="2951408"/>
            </a:xfrm>
            <a:prstGeom prst="roundRect">
              <a:avLst>
                <a:gd name="adj" fmla="val 15000"/>
              </a:avLst>
            </a:prstGeom>
            <a:solidFill>
              <a:schemeClr val="accent4">
                <a:hueOff val="-1247790"/>
                <a:lumOff val="-12326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67" name="20% of what they hear"/>
            <p:cNvSpPr/>
            <p:nvPr/>
          </p:nvSpPr>
          <p:spPr>
            <a:xfrm>
              <a:off x="88293" y="726650"/>
              <a:ext cx="4549270" cy="1371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44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20% of what they hear </a:t>
              </a:r>
            </a:p>
          </p:txBody>
        </p:sp>
      </p:grpSp>
      <p:grpSp>
        <p:nvGrpSpPr>
          <p:cNvPr id="371" name="Group"/>
          <p:cNvGrpSpPr/>
          <p:nvPr/>
        </p:nvGrpSpPr>
        <p:grpSpPr>
          <a:xfrm>
            <a:off x="557325" y="7166776"/>
            <a:ext cx="4819504" cy="2951409"/>
            <a:chOff x="0" y="0"/>
            <a:chExt cx="4819502" cy="2951407"/>
          </a:xfrm>
        </p:grpSpPr>
        <p:sp>
          <p:nvSpPr>
            <p:cNvPr id="369" name="Rounded Rectangle"/>
            <p:cNvSpPr/>
            <p:nvPr/>
          </p:nvSpPr>
          <p:spPr>
            <a:xfrm>
              <a:off x="93645" y="0"/>
              <a:ext cx="4725858" cy="2951408"/>
            </a:xfrm>
            <a:prstGeom prst="roundRect">
              <a:avLst>
                <a:gd name="adj" fmla="val 15000"/>
              </a:avLst>
            </a:prstGeom>
            <a:solidFill>
              <a:schemeClr val="accent4">
                <a:hueOff val="-1247790"/>
                <a:lumOff val="-12326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70" name="30% of what they see"/>
            <p:cNvSpPr/>
            <p:nvPr/>
          </p:nvSpPr>
          <p:spPr>
            <a:xfrm>
              <a:off x="0" y="789903"/>
              <a:ext cx="4819503" cy="1371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44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30% of what they see</a:t>
              </a:r>
            </a:p>
          </p:txBody>
        </p:sp>
      </p:grpSp>
      <p:grpSp>
        <p:nvGrpSpPr>
          <p:cNvPr id="374" name="Group"/>
          <p:cNvGrpSpPr/>
          <p:nvPr/>
        </p:nvGrpSpPr>
        <p:grpSpPr>
          <a:xfrm>
            <a:off x="6731772" y="7166776"/>
            <a:ext cx="4725858" cy="2951409"/>
            <a:chOff x="0" y="0"/>
            <a:chExt cx="4725856" cy="2951407"/>
          </a:xfrm>
        </p:grpSpPr>
        <p:sp>
          <p:nvSpPr>
            <p:cNvPr id="372" name="Rounded Rectangle"/>
            <p:cNvSpPr/>
            <p:nvPr/>
          </p:nvSpPr>
          <p:spPr>
            <a:xfrm>
              <a:off x="0" y="0"/>
              <a:ext cx="4725857" cy="2951408"/>
            </a:xfrm>
            <a:prstGeom prst="roundRect">
              <a:avLst>
                <a:gd name="adj" fmla="val 15000"/>
              </a:avLst>
            </a:prstGeom>
            <a:solidFill>
              <a:schemeClr val="accent4">
                <a:hueOff val="-1247790"/>
                <a:lumOff val="-12326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73" name="50% of what they hear AND see"/>
            <p:cNvSpPr/>
            <p:nvPr/>
          </p:nvSpPr>
          <p:spPr>
            <a:xfrm>
              <a:off x="618900" y="416761"/>
              <a:ext cx="3488056" cy="2006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44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50% of what they hear AND see </a:t>
              </a:r>
            </a:p>
          </p:txBody>
        </p:sp>
      </p:grpSp>
      <p:grpSp>
        <p:nvGrpSpPr>
          <p:cNvPr id="377" name="Group"/>
          <p:cNvGrpSpPr/>
          <p:nvPr/>
        </p:nvGrpSpPr>
        <p:grpSpPr>
          <a:xfrm>
            <a:off x="12812573" y="7166776"/>
            <a:ext cx="4725858" cy="2951409"/>
            <a:chOff x="0" y="0"/>
            <a:chExt cx="4725856" cy="2951407"/>
          </a:xfrm>
        </p:grpSpPr>
        <p:sp>
          <p:nvSpPr>
            <p:cNvPr id="375" name="Rounded Rectangle"/>
            <p:cNvSpPr/>
            <p:nvPr/>
          </p:nvSpPr>
          <p:spPr>
            <a:xfrm>
              <a:off x="0" y="0"/>
              <a:ext cx="4725857" cy="2951408"/>
            </a:xfrm>
            <a:prstGeom prst="roundRect">
              <a:avLst>
                <a:gd name="adj" fmla="val 15000"/>
              </a:avLst>
            </a:prstGeom>
            <a:solidFill>
              <a:schemeClr val="accent4">
                <a:hueOff val="-1247790"/>
                <a:lumOff val="-12326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76" name="70% of what they say"/>
            <p:cNvSpPr/>
            <p:nvPr/>
          </p:nvSpPr>
          <p:spPr>
            <a:xfrm>
              <a:off x="171039" y="734261"/>
              <a:ext cx="4549270" cy="1371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44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70% of what they say</a:t>
              </a:r>
            </a:p>
          </p:txBody>
        </p:sp>
      </p:grpSp>
      <p:grpSp>
        <p:nvGrpSpPr>
          <p:cNvPr id="380" name="Group"/>
          <p:cNvGrpSpPr/>
          <p:nvPr/>
        </p:nvGrpSpPr>
        <p:grpSpPr>
          <a:xfrm>
            <a:off x="19024513" y="7166776"/>
            <a:ext cx="4725858" cy="2951409"/>
            <a:chOff x="0" y="0"/>
            <a:chExt cx="4725856" cy="2951407"/>
          </a:xfrm>
        </p:grpSpPr>
        <p:sp>
          <p:nvSpPr>
            <p:cNvPr id="378" name="Rounded Rectangle"/>
            <p:cNvSpPr/>
            <p:nvPr/>
          </p:nvSpPr>
          <p:spPr>
            <a:xfrm>
              <a:off x="0" y="0"/>
              <a:ext cx="4725857" cy="2951408"/>
            </a:xfrm>
            <a:prstGeom prst="roundRect">
              <a:avLst>
                <a:gd name="adj" fmla="val 15000"/>
              </a:avLst>
            </a:prstGeom>
            <a:solidFill>
              <a:schemeClr val="accent4">
                <a:hueOff val="-1247790"/>
                <a:lumOff val="-12326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79" name="90% of what they say AND do"/>
            <p:cNvSpPr/>
            <p:nvPr/>
          </p:nvSpPr>
          <p:spPr>
            <a:xfrm>
              <a:off x="88293" y="734261"/>
              <a:ext cx="4549270" cy="1371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44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90% of what they say AND do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6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1"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6"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1"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4" grpId="6"/>
      <p:bldP build="whole" bldLvl="1" animBg="1" rev="0" advAuto="0" spid="377" grpId="7"/>
      <p:bldP build="whole" bldLvl="1" animBg="1" rev="0" advAuto="0" spid="368" grpId="4"/>
      <p:bldP build="whole" bldLvl="1" animBg="1" rev="0" advAuto="0" spid="365" grpId="3"/>
      <p:bldP build="whole" bldLvl="1" animBg="1" rev="0" advAuto="0" spid="359" grpId="1"/>
      <p:bldP build="whole" bldLvl="1" animBg="1" rev="0" advAuto="0" spid="362" grpId="2"/>
      <p:bldP build="whole" bldLvl="1" animBg="1" rev="0" advAuto="0" spid="380" grpId="8"/>
      <p:bldP build="whole" bldLvl="1" animBg="1" rev="0" advAuto="0" spid="371" grpId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ctangle 9"/>
          <p:cNvSpPr/>
          <p:nvPr/>
        </p:nvSpPr>
        <p:spPr>
          <a:xfrm>
            <a:off x="0" y="11928564"/>
            <a:ext cx="24384000" cy="1330039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50800" tIns="50800" rIns="50800" bIns="50800" anchor="ctr"/>
          <a:lstStyle/>
          <a:p>
            <a:pPr defTabSz="821529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2" name="Straight Connector 10"/>
          <p:cNvSpPr/>
          <p:nvPr/>
        </p:nvSpPr>
        <p:spPr>
          <a:xfrm>
            <a:off x="-2" y="11720945"/>
            <a:ext cx="24384004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8" tIns="45718" rIns="45718" bIns="45718"/>
          <a:lstStyle/>
          <a:p>
            <a:pPr defTabSz="2438337"/>
          </a:p>
        </p:txBody>
      </p:sp>
      <p:sp>
        <p:nvSpPr>
          <p:cNvPr id="173" name="TextBox 7"/>
          <p:cNvSpPr txBox="1"/>
          <p:nvPr/>
        </p:nvSpPr>
        <p:spPr>
          <a:xfrm>
            <a:off x="16295907" y="12165452"/>
            <a:ext cx="7534899" cy="82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821529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sp>
        <p:nvSpPr>
          <p:cNvPr id="174" name="Rectangle 9"/>
          <p:cNvSpPr/>
          <p:nvPr/>
        </p:nvSpPr>
        <p:spPr>
          <a:xfrm>
            <a:off x="0" y="11928564"/>
            <a:ext cx="24384000" cy="1330039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50800" tIns="50800" rIns="50800" bIns="50800" anchor="ctr"/>
          <a:lstStyle/>
          <a:p>
            <a:pPr defTabSz="821529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5" name="Straight Connector 10"/>
          <p:cNvSpPr/>
          <p:nvPr/>
        </p:nvSpPr>
        <p:spPr>
          <a:xfrm>
            <a:off x="-2" y="11720945"/>
            <a:ext cx="24384004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8" tIns="45718" rIns="45718" bIns="45718"/>
          <a:lstStyle/>
          <a:p>
            <a:pPr defTabSz="2438337"/>
          </a:p>
        </p:txBody>
      </p:sp>
      <p:sp>
        <p:nvSpPr>
          <p:cNvPr id="176" name="TextBox 7"/>
          <p:cNvSpPr txBox="1"/>
          <p:nvPr/>
        </p:nvSpPr>
        <p:spPr>
          <a:xfrm>
            <a:off x="16295907" y="12165452"/>
            <a:ext cx="7534899" cy="82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821529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sp>
        <p:nvSpPr>
          <p:cNvPr id="177" name="Google Shape;60;p13"/>
          <p:cNvSpPr/>
          <p:nvPr/>
        </p:nvSpPr>
        <p:spPr>
          <a:xfrm>
            <a:off x="-1" y="45029"/>
            <a:ext cx="12493221" cy="11714017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1400">
                <a:solidFill>
                  <a:schemeClr val="accent4">
                    <a:hueOff val="-858837"/>
                    <a:lumOff val="-9791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78" name="Final prices:"/>
          <p:cNvSpPr txBox="1"/>
          <p:nvPr/>
        </p:nvSpPr>
        <p:spPr>
          <a:xfrm>
            <a:off x="16807229" y="4335877"/>
            <a:ext cx="3488056" cy="795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7">
              <a:defRPr b="1" sz="4600">
                <a:solidFill>
                  <a:srgbClr val="FFFFFF"/>
                </a:solidFill>
              </a:defRPr>
            </a:lvl1pPr>
          </a:lstStyle>
          <a:p>
            <a:pPr/>
            <a:r>
              <a:t>Final prices:</a:t>
            </a:r>
          </a:p>
        </p:txBody>
      </p:sp>
      <p:pic>
        <p:nvPicPr>
          <p:cNvPr id="179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23015" y="-12364"/>
            <a:ext cx="5928853" cy="2450285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1" name="Rectangle 9"/>
          <p:cNvSpPr/>
          <p:nvPr/>
        </p:nvSpPr>
        <p:spPr>
          <a:xfrm>
            <a:off x="-1" y="11914454"/>
            <a:ext cx="24384001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2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  <p:sp>
        <p:nvSpPr>
          <p:cNvPr id="183" name="Beforehand"/>
          <p:cNvSpPr/>
          <p:nvPr/>
        </p:nvSpPr>
        <p:spPr>
          <a:xfrm>
            <a:off x="2257488" y="4977254"/>
            <a:ext cx="7978243" cy="184956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b="1" spc="-232" sz="11600">
                <a:solidFill>
                  <a:srgbClr val="FFFFFF"/>
                </a:solidFill>
              </a:defRPr>
            </a:lvl1pPr>
          </a:lstStyle>
          <a:p>
            <a:pPr/>
            <a:r>
              <a:t>Beforehand</a:t>
            </a:r>
          </a:p>
        </p:txBody>
      </p:sp>
      <p:sp>
        <p:nvSpPr>
          <p:cNvPr id="184" name="Understand the subject and don’t be sidetracked…"/>
          <p:cNvSpPr txBox="1"/>
          <p:nvPr>
            <p:ph type="body" sz="half" idx="4294967295"/>
          </p:nvPr>
        </p:nvSpPr>
        <p:spPr>
          <a:xfrm>
            <a:off x="12887786" y="3154363"/>
            <a:ext cx="11326943" cy="8294647"/>
          </a:xfrm>
          <a:prstGeom prst="rect">
            <a:avLst/>
          </a:prstGeom>
        </p:spPr>
        <p:txBody>
          <a:bodyPr lIns="91424" tIns="91424" rIns="91424" bIns="91424"/>
          <a:lstStyle/>
          <a:p>
            <a:pPr marL="417830" indent="-417830" defTabSz="2292038">
              <a:lnSpc>
                <a:spcPct val="150000"/>
              </a:lnSpc>
              <a:spcBef>
                <a:spcPts val="0"/>
              </a:spcBef>
              <a:defRPr sz="3478">
                <a:latin typeface="Verdana"/>
                <a:ea typeface="Verdana"/>
                <a:cs typeface="Verdana"/>
                <a:sym typeface="Verdana"/>
              </a:defRPr>
            </a:pPr>
            <a:r>
              <a:t>Understand the subject and don’t be sidetracked</a:t>
            </a:r>
          </a:p>
          <a:p>
            <a:pPr marL="417830" indent="-417830" defTabSz="2292038">
              <a:lnSpc>
                <a:spcPct val="150000"/>
              </a:lnSpc>
              <a:spcBef>
                <a:spcPts val="0"/>
              </a:spcBef>
              <a:defRPr sz="3478">
                <a:latin typeface="Verdana"/>
                <a:ea typeface="Verdana"/>
                <a:cs typeface="Verdana"/>
                <a:sym typeface="Verdana"/>
              </a:defRPr>
            </a:pPr>
            <a:r>
              <a:t>Have a clear idea of what you are going to say and why</a:t>
            </a:r>
          </a:p>
          <a:p>
            <a:pPr marL="417830" indent="-417830" defTabSz="2292038">
              <a:lnSpc>
                <a:spcPct val="150000"/>
              </a:lnSpc>
              <a:spcBef>
                <a:spcPts val="0"/>
              </a:spcBef>
              <a:defRPr sz="3478">
                <a:latin typeface="Verdana"/>
                <a:ea typeface="Verdana"/>
                <a:cs typeface="Verdana"/>
                <a:sym typeface="Verdana"/>
              </a:defRPr>
            </a:pPr>
            <a:r>
              <a:t>Know your audience</a:t>
            </a:r>
          </a:p>
          <a:p>
            <a:pPr lvl="1" marL="990853" indent="-417830" defTabSz="2292038">
              <a:lnSpc>
                <a:spcPct val="150000"/>
              </a:lnSpc>
              <a:spcBef>
                <a:spcPts val="0"/>
              </a:spcBef>
              <a:defRPr sz="3478">
                <a:latin typeface="Verdana"/>
                <a:ea typeface="Verdana"/>
                <a:cs typeface="Verdana"/>
                <a:sym typeface="Verdana"/>
              </a:defRPr>
            </a:pPr>
            <a:r>
              <a:t>Age: younger = shorter attention span</a:t>
            </a:r>
          </a:p>
          <a:p>
            <a:pPr lvl="1" marL="990853" indent="-417830" defTabSz="2292038">
              <a:lnSpc>
                <a:spcPct val="150000"/>
              </a:lnSpc>
              <a:spcBef>
                <a:spcPts val="0"/>
              </a:spcBef>
              <a:defRPr sz="3478">
                <a:latin typeface="Verdana"/>
                <a:ea typeface="Verdana"/>
                <a:cs typeface="Verdana"/>
                <a:sym typeface="Verdana"/>
              </a:defRPr>
            </a:pPr>
            <a:r>
              <a:t>Size: smaller = longer</a:t>
            </a:r>
          </a:p>
          <a:p>
            <a:pPr lvl="1" marL="990853" indent="-417830" defTabSz="2292038">
              <a:lnSpc>
                <a:spcPct val="150000"/>
              </a:lnSpc>
              <a:spcBef>
                <a:spcPts val="0"/>
              </a:spcBef>
              <a:defRPr sz="3478">
                <a:latin typeface="Verdana"/>
                <a:ea typeface="Verdana"/>
                <a:cs typeface="Verdana"/>
                <a:sym typeface="Verdana"/>
              </a:defRPr>
            </a:pPr>
            <a:r>
              <a:t>Experience: Will they understand the subject matter or will it be too simple or too difficult?</a:t>
            </a:r>
          </a:p>
          <a:p>
            <a:pPr marL="417830" indent="-417830" defTabSz="2292038">
              <a:lnSpc>
                <a:spcPct val="150000"/>
              </a:lnSpc>
              <a:spcBef>
                <a:spcPts val="0"/>
              </a:spcBef>
              <a:defRPr sz="3478">
                <a:latin typeface="Verdana"/>
                <a:ea typeface="Verdana"/>
                <a:cs typeface="Verdana"/>
                <a:sym typeface="Verdana"/>
              </a:defRPr>
            </a:pPr>
            <a:r>
              <a:t>It’s normal to be nervous!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8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0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000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000"/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1000"/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1000"/>
                                        <p:tgtEl>
                                          <p:spTgt spid="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0" dur="1000"/>
                                        <p:tgtEl>
                                          <p:spTgt spid="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ectangle 9"/>
          <p:cNvSpPr/>
          <p:nvPr/>
        </p:nvSpPr>
        <p:spPr>
          <a:xfrm>
            <a:off x="0" y="11928564"/>
            <a:ext cx="24384000" cy="1330039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50800" tIns="50800" rIns="50800" bIns="50800" anchor="ctr"/>
          <a:lstStyle/>
          <a:p>
            <a:pPr defTabSz="821529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7" name="Straight Connector 10"/>
          <p:cNvSpPr/>
          <p:nvPr/>
        </p:nvSpPr>
        <p:spPr>
          <a:xfrm>
            <a:off x="-2" y="11720945"/>
            <a:ext cx="24384004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8" tIns="45718" rIns="45718" bIns="45718"/>
          <a:lstStyle/>
          <a:p>
            <a:pPr defTabSz="2438337"/>
          </a:p>
        </p:txBody>
      </p:sp>
      <p:sp>
        <p:nvSpPr>
          <p:cNvPr id="188" name="TextBox 7"/>
          <p:cNvSpPr txBox="1"/>
          <p:nvPr/>
        </p:nvSpPr>
        <p:spPr>
          <a:xfrm>
            <a:off x="16295907" y="12165452"/>
            <a:ext cx="7534899" cy="82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821529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sp>
        <p:nvSpPr>
          <p:cNvPr id="189" name="Rectangle 9"/>
          <p:cNvSpPr/>
          <p:nvPr/>
        </p:nvSpPr>
        <p:spPr>
          <a:xfrm>
            <a:off x="0" y="11928564"/>
            <a:ext cx="24384000" cy="1330039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50800" tIns="50800" rIns="50800" bIns="50800" anchor="ctr"/>
          <a:lstStyle/>
          <a:p>
            <a:pPr defTabSz="821529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0" name="Straight Connector 10"/>
          <p:cNvSpPr/>
          <p:nvPr/>
        </p:nvSpPr>
        <p:spPr>
          <a:xfrm>
            <a:off x="-2" y="11720945"/>
            <a:ext cx="24384004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8" tIns="45718" rIns="45718" bIns="45718"/>
          <a:lstStyle/>
          <a:p>
            <a:pPr defTabSz="2438337"/>
          </a:p>
        </p:txBody>
      </p:sp>
      <p:sp>
        <p:nvSpPr>
          <p:cNvPr id="191" name="TextBox 7"/>
          <p:cNvSpPr txBox="1"/>
          <p:nvPr/>
        </p:nvSpPr>
        <p:spPr>
          <a:xfrm>
            <a:off x="16295907" y="12165452"/>
            <a:ext cx="7534899" cy="82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821529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sp>
        <p:nvSpPr>
          <p:cNvPr id="192" name="Final prices:"/>
          <p:cNvSpPr txBox="1"/>
          <p:nvPr/>
        </p:nvSpPr>
        <p:spPr>
          <a:xfrm>
            <a:off x="16807229" y="4335877"/>
            <a:ext cx="3488056" cy="795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7">
              <a:defRPr b="1" sz="4600">
                <a:solidFill>
                  <a:srgbClr val="FFFFFF"/>
                </a:solidFill>
              </a:defRPr>
            </a:lvl1pPr>
          </a:lstStyle>
          <a:p>
            <a:pPr/>
            <a:r>
              <a:t>Final prices:</a:t>
            </a:r>
          </a:p>
        </p:txBody>
      </p:sp>
      <p:pic>
        <p:nvPicPr>
          <p:cNvPr id="193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23015" y="-12364"/>
            <a:ext cx="5928853" cy="2450285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5" name="Rectangle 9"/>
          <p:cNvSpPr/>
          <p:nvPr/>
        </p:nvSpPr>
        <p:spPr>
          <a:xfrm>
            <a:off x="-1" y="11914454"/>
            <a:ext cx="24384001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6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  <p:sp>
        <p:nvSpPr>
          <p:cNvPr id="197" name="Preparation"/>
          <p:cNvSpPr/>
          <p:nvPr/>
        </p:nvSpPr>
        <p:spPr>
          <a:xfrm>
            <a:off x="2090559" y="1916889"/>
            <a:ext cx="8001814" cy="184956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b="1" spc="-232" sz="11600">
                <a:solidFill>
                  <a:schemeClr val="accent4">
                    <a:hueOff val="-1247790"/>
                    <a:lumOff val="-12326"/>
                  </a:schemeClr>
                </a:solidFill>
              </a:defRPr>
            </a:lvl1pPr>
          </a:lstStyle>
          <a:p>
            <a:pPr/>
            <a:r>
              <a:t>Preparation</a:t>
            </a:r>
          </a:p>
        </p:txBody>
      </p:sp>
      <p:sp>
        <p:nvSpPr>
          <p:cNvPr id="198" name="Good preparation = planning + practice…"/>
          <p:cNvSpPr txBox="1"/>
          <p:nvPr>
            <p:ph type="body" sz="half" idx="4294967295"/>
          </p:nvPr>
        </p:nvSpPr>
        <p:spPr>
          <a:xfrm>
            <a:off x="12887786" y="3154363"/>
            <a:ext cx="11326943" cy="8294647"/>
          </a:xfrm>
          <a:prstGeom prst="rect">
            <a:avLst/>
          </a:prstGeom>
        </p:spPr>
        <p:txBody>
          <a:bodyPr lIns="91424" tIns="91424" rIns="91424" bIns="91424"/>
          <a:lstStyle/>
          <a:p>
            <a:pPr marL="444500" indent="-444500">
              <a:lnSpc>
                <a:spcPct val="150000"/>
              </a:lnSpc>
              <a:spcBef>
                <a:spcPts val="0"/>
              </a:spcBef>
              <a:defRPr sz="3700">
                <a:latin typeface="Verdana"/>
                <a:ea typeface="Verdana"/>
                <a:cs typeface="Verdana"/>
                <a:sym typeface="Verdana"/>
              </a:defRPr>
            </a:pPr>
            <a:r>
              <a:t>Good preparation = planning + practice</a:t>
            </a:r>
          </a:p>
          <a:p>
            <a:pPr marL="444500" indent="-444500">
              <a:lnSpc>
                <a:spcPct val="150000"/>
              </a:lnSpc>
              <a:spcBef>
                <a:spcPts val="0"/>
              </a:spcBef>
              <a:defRPr sz="3700">
                <a:latin typeface="Verdana"/>
                <a:ea typeface="Verdana"/>
                <a:cs typeface="Verdana"/>
                <a:sym typeface="Verdana"/>
              </a:defRPr>
            </a:pPr>
            <a:r>
              <a:t>This means 75% less nerves and 95% less mistakes</a:t>
            </a:r>
          </a:p>
          <a:p>
            <a:pPr marL="444500" indent="-444500">
              <a:lnSpc>
                <a:spcPct val="150000"/>
              </a:lnSpc>
              <a:spcBef>
                <a:spcPts val="0"/>
              </a:spcBef>
              <a:defRPr sz="3700">
                <a:latin typeface="Verdana"/>
                <a:ea typeface="Verdana"/>
                <a:cs typeface="Verdana"/>
                <a:sym typeface="Verdana"/>
              </a:defRPr>
            </a:pPr>
            <a:r>
              <a:t>Know what you are trying to do</a:t>
            </a:r>
          </a:p>
          <a:p>
            <a:pPr lvl="1" marL="1054100" indent="-444500">
              <a:lnSpc>
                <a:spcPct val="150000"/>
              </a:lnSpc>
              <a:spcBef>
                <a:spcPts val="0"/>
              </a:spcBef>
              <a:defRPr sz="3700">
                <a:latin typeface="Verdana"/>
                <a:ea typeface="Verdana"/>
                <a:cs typeface="Verdana"/>
                <a:sym typeface="Verdana"/>
              </a:defRPr>
            </a:pPr>
            <a:r>
              <a:t>Inform?</a:t>
            </a:r>
          </a:p>
          <a:p>
            <a:pPr lvl="1" marL="1054100" indent="-444500">
              <a:lnSpc>
                <a:spcPct val="150000"/>
              </a:lnSpc>
              <a:spcBef>
                <a:spcPts val="0"/>
              </a:spcBef>
              <a:defRPr sz="3700">
                <a:latin typeface="Verdana"/>
                <a:ea typeface="Verdana"/>
                <a:cs typeface="Verdana"/>
                <a:sym typeface="Verdana"/>
              </a:defRPr>
            </a:pPr>
            <a:r>
              <a:t>Inspire?</a:t>
            </a:r>
          </a:p>
          <a:p>
            <a:pPr lvl="1" marL="1054100" indent="-444500">
              <a:lnSpc>
                <a:spcPct val="150000"/>
              </a:lnSpc>
              <a:spcBef>
                <a:spcPts val="0"/>
              </a:spcBef>
              <a:defRPr sz="3700">
                <a:latin typeface="Verdana"/>
                <a:ea typeface="Verdana"/>
                <a:cs typeface="Verdana"/>
                <a:sym typeface="Verdana"/>
              </a:defRPr>
            </a:pPr>
            <a:r>
              <a:t>Entertain?</a:t>
            </a:r>
          </a:p>
          <a:p>
            <a:pPr lvl="1" marL="1054100" indent="-444500">
              <a:lnSpc>
                <a:spcPct val="150000"/>
              </a:lnSpc>
              <a:spcBef>
                <a:spcPts val="0"/>
              </a:spcBef>
              <a:defRPr sz="3700">
                <a:latin typeface="Verdana"/>
                <a:ea typeface="Verdana"/>
                <a:cs typeface="Verdana"/>
                <a:sym typeface="Verdana"/>
              </a:defRPr>
            </a:pPr>
            <a:r>
              <a:t>Demonstrate?</a:t>
            </a:r>
          </a:p>
          <a:p>
            <a:pPr lvl="1" marL="1054100" indent="-444500">
              <a:lnSpc>
                <a:spcPct val="150000"/>
              </a:lnSpc>
              <a:spcBef>
                <a:spcPts val="0"/>
              </a:spcBef>
              <a:defRPr sz="3700">
                <a:latin typeface="Verdana"/>
                <a:ea typeface="Verdana"/>
                <a:cs typeface="Verdana"/>
                <a:sym typeface="Verdana"/>
              </a:defRPr>
            </a:pPr>
            <a:r>
              <a:t>Persuade?</a:t>
            </a:r>
          </a:p>
        </p:txBody>
      </p:sp>
      <p:pic>
        <p:nvPicPr>
          <p:cNvPr id="199" name="inform.jpg__280x280_q85_crop.tiff" descr="inform.jpg__280x280_q85_crop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92989" y="5747920"/>
            <a:ext cx="3107532" cy="31075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global-common-330x220-inspire-logo.tiff" descr="global-common-330x220-inspire-logo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16106" y="5747921"/>
            <a:ext cx="4661298" cy="3107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please_entertain_me_im_bored_mousepad-p144401817453335723envq7_400.tiff" descr="please_entertain_me_im_bored_mousepad-p144401817453335723envq7_400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83935" y="4738866"/>
            <a:ext cx="5125641" cy="512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g_1973_for_web.tiff" descr="img_1973_for_web.tif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501731" y="4825437"/>
            <a:ext cx="6090048" cy="49524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persuade.tiff" descr="persuade.tif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858919" y="4835291"/>
            <a:ext cx="5375673" cy="49327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000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000"/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000"/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9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4" dur="1000"/>
                                        <p:tgtEl>
                                          <p:spTgt spid="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Class="exit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37" dur="2000" fill="hold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2" dur="1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7" dur="1000"/>
                                        <p:tgtEl>
                                          <p:spTgt spid="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Class="exit" nodeType="after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50" dur="2000" fill="hold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Class="entr" nodeType="after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5" dur="1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0" dur="1000"/>
                                        <p:tgtEl>
                                          <p:spTgt spid="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Class="exit" nodeType="after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63" dur="1000" fill="hold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Class="entr" nodeType="after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8" dur="1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3" dur="1000"/>
                                        <p:tgtEl>
                                          <p:spTgt spid="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Class="exit" nodeType="after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76" dur="1000" fill="hold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Class="entr" nodeType="after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1" dur="1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8" grpId="1"/>
      <p:bldP build="whole" bldLvl="1" animBg="1" rev="0" advAuto="0" spid="201" grpId="6"/>
      <p:bldP build="whole" bldLvl="1" animBg="1" rev="0" advAuto="0" spid="201" grpId="7"/>
      <p:bldP build="whole" bldLvl="1" animBg="1" rev="0" advAuto="0" spid="200" grpId="4"/>
      <p:bldP build="whole" bldLvl="1" animBg="1" rev="0" advAuto="0" spid="199" grpId="2"/>
      <p:bldP build="whole" bldLvl="1" animBg="1" rev="0" advAuto="0" spid="199" grpId="3"/>
      <p:bldP build="whole" bldLvl="1" animBg="1" rev="0" advAuto="0" spid="200" grpId="5"/>
      <p:bldP build="whole" bldLvl="1" animBg="1" rev="0" advAuto="0" spid="202" grpId="8"/>
      <p:bldP build="whole" bldLvl="1" animBg="1" rev="0" advAuto="0" spid="202" grpId="9"/>
      <p:bldP build="whole" bldLvl="1" animBg="1" rev="0" advAuto="0" spid="203" grpId="1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60;p13"/>
          <p:cNvSpPr/>
          <p:nvPr/>
        </p:nvSpPr>
        <p:spPr>
          <a:xfrm>
            <a:off x="11998611" y="17208"/>
            <a:ext cx="12493220" cy="11714017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1400">
                <a:solidFill>
                  <a:schemeClr val="accent4">
                    <a:hueOff val="-858837"/>
                    <a:lumOff val="-9791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06" name="Rectangle 9"/>
          <p:cNvSpPr/>
          <p:nvPr/>
        </p:nvSpPr>
        <p:spPr>
          <a:xfrm>
            <a:off x="0" y="11928564"/>
            <a:ext cx="24384000" cy="1330039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50800" tIns="50800" rIns="50800" bIns="50800" anchor="ctr"/>
          <a:lstStyle/>
          <a:p>
            <a:pPr defTabSz="821529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7" name="Straight Connector 10"/>
          <p:cNvSpPr/>
          <p:nvPr/>
        </p:nvSpPr>
        <p:spPr>
          <a:xfrm>
            <a:off x="-2" y="11720945"/>
            <a:ext cx="24384004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8" tIns="45718" rIns="45718" bIns="45718"/>
          <a:lstStyle/>
          <a:p>
            <a:pPr defTabSz="2438337"/>
          </a:p>
        </p:txBody>
      </p:sp>
      <p:sp>
        <p:nvSpPr>
          <p:cNvPr id="208" name="TextBox 7"/>
          <p:cNvSpPr txBox="1"/>
          <p:nvPr/>
        </p:nvSpPr>
        <p:spPr>
          <a:xfrm>
            <a:off x="16295907" y="12165452"/>
            <a:ext cx="7534899" cy="82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821529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sp>
        <p:nvSpPr>
          <p:cNvPr id="209" name="Rectangle 9"/>
          <p:cNvSpPr/>
          <p:nvPr/>
        </p:nvSpPr>
        <p:spPr>
          <a:xfrm>
            <a:off x="0" y="11928564"/>
            <a:ext cx="24384000" cy="1330039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50800" tIns="50800" rIns="50800" bIns="50800" anchor="ctr"/>
          <a:lstStyle/>
          <a:p>
            <a:pPr defTabSz="821529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0" name="Straight Connector 10"/>
          <p:cNvSpPr/>
          <p:nvPr/>
        </p:nvSpPr>
        <p:spPr>
          <a:xfrm>
            <a:off x="-2" y="11720945"/>
            <a:ext cx="24384004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8" tIns="45718" rIns="45718" bIns="45718"/>
          <a:lstStyle/>
          <a:p>
            <a:pPr defTabSz="2438337"/>
          </a:p>
        </p:txBody>
      </p:sp>
      <p:sp>
        <p:nvSpPr>
          <p:cNvPr id="211" name="TextBox 7"/>
          <p:cNvSpPr txBox="1"/>
          <p:nvPr/>
        </p:nvSpPr>
        <p:spPr>
          <a:xfrm>
            <a:off x="16295907" y="12165452"/>
            <a:ext cx="7534899" cy="82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821529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pic>
        <p:nvPicPr>
          <p:cNvPr id="212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23015" y="-12364"/>
            <a:ext cx="5928853" cy="2450285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4" name="Rectangle 9"/>
          <p:cNvSpPr/>
          <p:nvPr/>
        </p:nvSpPr>
        <p:spPr>
          <a:xfrm>
            <a:off x="-1" y="11914454"/>
            <a:ext cx="24384001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5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  <p:sp>
        <p:nvSpPr>
          <p:cNvPr id="216" name="Research"/>
          <p:cNvSpPr/>
          <p:nvPr/>
        </p:nvSpPr>
        <p:spPr>
          <a:xfrm>
            <a:off x="2090559" y="1916889"/>
            <a:ext cx="6535980" cy="184956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b="1" spc="-232" sz="11600">
                <a:solidFill>
                  <a:schemeClr val="accent4">
                    <a:hueOff val="-1247790"/>
                    <a:lumOff val="-12326"/>
                  </a:schemeClr>
                </a:solidFill>
              </a:defRPr>
            </a:lvl1pPr>
          </a:lstStyle>
          <a:p>
            <a:pPr/>
            <a:r>
              <a:t>Research</a:t>
            </a:r>
          </a:p>
        </p:txBody>
      </p:sp>
      <p:sp>
        <p:nvSpPr>
          <p:cNvPr id="217" name="What are your sources?"/>
          <p:cNvSpPr txBox="1"/>
          <p:nvPr>
            <p:ph type="body" sz="quarter" idx="4294967295"/>
          </p:nvPr>
        </p:nvSpPr>
        <p:spPr>
          <a:xfrm>
            <a:off x="12581749" y="5853595"/>
            <a:ext cx="11326943" cy="2008810"/>
          </a:xfrm>
          <a:prstGeom prst="rect">
            <a:avLst/>
          </a:prstGeom>
        </p:spPr>
        <p:txBody>
          <a:bodyPr lIns="91424" tIns="91424" rIns="91424" bIns="91424" anchor="ctr"/>
          <a:lstStyle>
            <a:lvl1pPr marL="0" indent="0" algn="ctr">
              <a:lnSpc>
                <a:spcPct val="150000"/>
              </a:lnSpc>
              <a:spcBef>
                <a:spcPts val="0"/>
              </a:spcBef>
              <a:buSzTx/>
              <a:buNone/>
              <a:defRPr sz="7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What are your sources?</a:t>
            </a:r>
          </a:p>
        </p:txBody>
      </p:sp>
      <p:pic>
        <p:nvPicPr>
          <p:cNvPr id="218" name="download.jpg" descr="download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48552" y="4653720"/>
            <a:ext cx="7101079" cy="5318955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219" name="download-1.jpg" descr="download-1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66760" y="4642209"/>
            <a:ext cx="7064663" cy="5318955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220" name="download-2.jpg" descr="download-2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79195" y="4912124"/>
            <a:ext cx="7064663" cy="4684179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221" name="download-3.jpg" descr="download-3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26332" y="4621977"/>
            <a:ext cx="9570388" cy="5359419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0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xit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9" dur="1000" fill="hold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xit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8" dur="1000" fill="hold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Class="entr" nodeType="after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3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xit" nodeType="click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7" dur="1000" fill="hold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Class="entr" nodeType="after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2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0" grpId="6"/>
      <p:bldP build="whole" bldLvl="1" animBg="1" rev="0" advAuto="0" spid="220" grpId="7"/>
      <p:bldP build="whole" bldLvl="1" animBg="1" rev="0" advAuto="0" spid="218" grpId="2"/>
      <p:bldP build="whole" bldLvl="1" animBg="1" rev="0" advAuto="0" spid="218" grpId="3"/>
      <p:bldP build="whole" bldLvl="1" animBg="1" rev="0" advAuto="0" spid="221" grpId="8"/>
      <p:bldP build="whole" bldLvl="1" animBg="1" rev="0" advAuto="0" spid="219" grpId="4"/>
      <p:bldP build="whole" bldLvl="1" animBg="1" rev="0" advAuto="0" spid="219" grpId="5"/>
      <p:bldP build="p" bldLvl="5" animBg="1" rev="0" advAuto="0" spid="21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ectangle 9"/>
          <p:cNvSpPr/>
          <p:nvPr/>
        </p:nvSpPr>
        <p:spPr>
          <a:xfrm>
            <a:off x="0" y="11928564"/>
            <a:ext cx="24384000" cy="1330039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50800" tIns="50800" rIns="50800" bIns="50800" anchor="ctr"/>
          <a:lstStyle/>
          <a:p>
            <a:pPr defTabSz="821529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4" name="Straight Connector 10"/>
          <p:cNvSpPr/>
          <p:nvPr/>
        </p:nvSpPr>
        <p:spPr>
          <a:xfrm>
            <a:off x="-2" y="11720945"/>
            <a:ext cx="24384004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8" tIns="45718" rIns="45718" bIns="45718"/>
          <a:lstStyle/>
          <a:p>
            <a:pPr defTabSz="2438337"/>
          </a:p>
        </p:txBody>
      </p:sp>
      <p:sp>
        <p:nvSpPr>
          <p:cNvPr id="225" name="TextBox 7"/>
          <p:cNvSpPr txBox="1"/>
          <p:nvPr/>
        </p:nvSpPr>
        <p:spPr>
          <a:xfrm>
            <a:off x="16295907" y="12165452"/>
            <a:ext cx="7534899" cy="82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821529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sp>
        <p:nvSpPr>
          <p:cNvPr id="226" name="Rectangle 9"/>
          <p:cNvSpPr/>
          <p:nvPr/>
        </p:nvSpPr>
        <p:spPr>
          <a:xfrm>
            <a:off x="0" y="11928564"/>
            <a:ext cx="24384000" cy="1330039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50800" tIns="50800" rIns="50800" bIns="50800" anchor="ctr"/>
          <a:lstStyle/>
          <a:p>
            <a:pPr defTabSz="821529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7" name="Straight Connector 10"/>
          <p:cNvSpPr/>
          <p:nvPr/>
        </p:nvSpPr>
        <p:spPr>
          <a:xfrm>
            <a:off x="-2" y="11720945"/>
            <a:ext cx="24384004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8" tIns="45718" rIns="45718" bIns="45718"/>
          <a:lstStyle/>
          <a:p>
            <a:pPr defTabSz="2438337"/>
          </a:p>
        </p:txBody>
      </p:sp>
      <p:sp>
        <p:nvSpPr>
          <p:cNvPr id="228" name="TextBox 7"/>
          <p:cNvSpPr txBox="1"/>
          <p:nvPr/>
        </p:nvSpPr>
        <p:spPr>
          <a:xfrm>
            <a:off x="16295907" y="12165452"/>
            <a:ext cx="7534899" cy="82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821529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sp>
        <p:nvSpPr>
          <p:cNvPr id="229" name="Google Shape;60;p13"/>
          <p:cNvSpPr/>
          <p:nvPr/>
        </p:nvSpPr>
        <p:spPr>
          <a:xfrm>
            <a:off x="-1" y="45029"/>
            <a:ext cx="12493221" cy="11714017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1400">
                <a:solidFill>
                  <a:schemeClr val="accent4">
                    <a:hueOff val="-858837"/>
                    <a:lumOff val="-9791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30" name="Final prices:"/>
          <p:cNvSpPr txBox="1"/>
          <p:nvPr/>
        </p:nvSpPr>
        <p:spPr>
          <a:xfrm>
            <a:off x="16807229" y="4335877"/>
            <a:ext cx="3488056" cy="795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7">
              <a:defRPr b="1" sz="4600">
                <a:solidFill>
                  <a:srgbClr val="FFFFFF"/>
                </a:solidFill>
              </a:defRPr>
            </a:lvl1pPr>
          </a:lstStyle>
          <a:p>
            <a:pPr/>
            <a:r>
              <a:t>Final prices:</a:t>
            </a:r>
          </a:p>
        </p:txBody>
      </p:sp>
      <p:pic>
        <p:nvPicPr>
          <p:cNvPr id="231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23015" y="-12364"/>
            <a:ext cx="5928853" cy="2450285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3" name="Rectangle 9"/>
          <p:cNvSpPr/>
          <p:nvPr/>
        </p:nvSpPr>
        <p:spPr>
          <a:xfrm>
            <a:off x="-1" y="11914454"/>
            <a:ext cx="24384001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4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  <p:sp>
        <p:nvSpPr>
          <p:cNvPr id="235" name="Brainstorm"/>
          <p:cNvSpPr/>
          <p:nvPr/>
        </p:nvSpPr>
        <p:spPr>
          <a:xfrm>
            <a:off x="2423224" y="664921"/>
            <a:ext cx="7646772" cy="184956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b="1" spc="-232" sz="11600">
                <a:solidFill>
                  <a:srgbClr val="FFFFFF"/>
                </a:solidFill>
              </a:defRPr>
            </a:lvl1pPr>
          </a:lstStyle>
          <a:p>
            <a:pPr/>
            <a:r>
              <a:t>Brainstorm</a:t>
            </a:r>
          </a:p>
        </p:txBody>
      </p:sp>
      <p:sp>
        <p:nvSpPr>
          <p:cNvPr id="236" name="Use a large piece of paper - A3 is good…"/>
          <p:cNvSpPr txBox="1"/>
          <p:nvPr>
            <p:ph type="body" sz="half" idx="4294967295"/>
          </p:nvPr>
        </p:nvSpPr>
        <p:spPr>
          <a:xfrm>
            <a:off x="583138" y="2951344"/>
            <a:ext cx="11835956" cy="8294647"/>
          </a:xfrm>
          <a:prstGeom prst="rect">
            <a:avLst/>
          </a:prstGeom>
        </p:spPr>
        <p:txBody>
          <a:bodyPr lIns="91424" tIns="91424" rIns="91424" bIns="91424"/>
          <a:lstStyle/>
          <a:p>
            <a:pPr marL="444500" indent="-444500">
              <a:lnSpc>
                <a:spcPct val="150000"/>
              </a:lnSpc>
              <a:spcBef>
                <a:spcPts val="0"/>
              </a:spcBef>
              <a:defRPr sz="4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Use a large piece of paper - A3 is good</a:t>
            </a:r>
          </a:p>
          <a:p>
            <a:pPr marL="444500" indent="-444500">
              <a:lnSpc>
                <a:spcPct val="150000"/>
              </a:lnSpc>
              <a:spcBef>
                <a:spcPts val="0"/>
              </a:spcBef>
              <a:defRPr sz="4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Write anything down</a:t>
            </a:r>
          </a:p>
          <a:p>
            <a:pPr marL="444500" indent="-444500">
              <a:lnSpc>
                <a:spcPct val="150000"/>
              </a:lnSpc>
              <a:spcBef>
                <a:spcPts val="0"/>
              </a:spcBef>
              <a:defRPr sz="4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Link similar topics with lines</a:t>
            </a:r>
          </a:p>
          <a:p>
            <a:pPr marL="444500" indent="-444500">
              <a:lnSpc>
                <a:spcPct val="150000"/>
              </a:lnSpc>
              <a:spcBef>
                <a:spcPts val="0"/>
              </a:spcBef>
              <a:defRPr sz="4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Then arrange the material into groups and a logical format</a:t>
            </a:r>
          </a:p>
          <a:p>
            <a:pPr marL="444500" indent="-444500">
              <a:lnSpc>
                <a:spcPct val="150000"/>
              </a:lnSpc>
              <a:spcBef>
                <a:spcPts val="0"/>
              </a:spcBef>
              <a:defRPr sz="4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Make sure you remember an introduction and a finish</a:t>
            </a:r>
          </a:p>
        </p:txBody>
      </p:sp>
      <p:pic>
        <p:nvPicPr>
          <p:cNvPr id="237" name="brainstorm-medium.tiff" descr="brainstorm-medium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035087" y="3614568"/>
            <a:ext cx="9032341" cy="64868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Post-34-Graphic-3.tiff" descr="Post-34-Graphic-3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035087" y="3730480"/>
            <a:ext cx="9032341" cy="62550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000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000"/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1000"/>
                                        <p:tgtEl>
                                          <p:spTgt spid="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xit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6" dur="1000"/>
                                        <p:tgtEl>
                                          <p:spTgt spid="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7" grpId="2"/>
      <p:bldP build="whole" bldLvl="1" animBg="1" rev="0" advAuto="0" spid="237" grpId="3"/>
      <p:bldP build="p" bldLvl="5" animBg="1" rev="0" advAuto="0" spid="236" grpId="1"/>
      <p:bldP build="whole" bldLvl="1" animBg="1" rev="0" advAuto="0" spid="238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60;p13"/>
          <p:cNvSpPr/>
          <p:nvPr/>
        </p:nvSpPr>
        <p:spPr>
          <a:xfrm>
            <a:off x="11998611" y="17208"/>
            <a:ext cx="12493220" cy="11714017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1400">
                <a:solidFill>
                  <a:schemeClr val="accent4">
                    <a:hueOff val="-858837"/>
                    <a:lumOff val="-9791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41" name="Rectangle 9"/>
          <p:cNvSpPr/>
          <p:nvPr/>
        </p:nvSpPr>
        <p:spPr>
          <a:xfrm>
            <a:off x="0" y="11928564"/>
            <a:ext cx="24384000" cy="1330039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50800" tIns="50800" rIns="50800" bIns="50800" anchor="ctr"/>
          <a:lstStyle/>
          <a:p>
            <a:pPr defTabSz="821529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2" name="Straight Connector 10"/>
          <p:cNvSpPr/>
          <p:nvPr/>
        </p:nvSpPr>
        <p:spPr>
          <a:xfrm>
            <a:off x="-2" y="11720945"/>
            <a:ext cx="24384004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8" tIns="45718" rIns="45718" bIns="45718"/>
          <a:lstStyle/>
          <a:p>
            <a:pPr defTabSz="2438337"/>
          </a:p>
        </p:txBody>
      </p:sp>
      <p:sp>
        <p:nvSpPr>
          <p:cNvPr id="243" name="TextBox 7"/>
          <p:cNvSpPr txBox="1"/>
          <p:nvPr/>
        </p:nvSpPr>
        <p:spPr>
          <a:xfrm>
            <a:off x="16295907" y="12165452"/>
            <a:ext cx="7534899" cy="82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821529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sp>
        <p:nvSpPr>
          <p:cNvPr id="244" name="Rectangle 9"/>
          <p:cNvSpPr/>
          <p:nvPr/>
        </p:nvSpPr>
        <p:spPr>
          <a:xfrm>
            <a:off x="0" y="11928564"/>
            <a:ext cx="24384000" cy="1330039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50800" tIns="50800" rIns="50800" bIns="50800" anchor="ctr"/>
          <a:lstStyle/>
          <a:p>
            <a:pPr defTabSz="821529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5" name="Straight Connector 10"/>
          <p:cNvSpPr/>
          <p:nvPr/>
        </p:nvSpPr>
        <p:spPr>
          <a:xfrm>
            <a:off x="-2" y="11720945"/>
            <a:ext cx="24384004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8" tIns="45718" rIns="45718" bIns="45718"/>
          <a:lstStyle/>
          <a:p>
            <a:pPr defTabSz="2438337"/>
          </a:p>
        </p:txBody>
      </p:sp>
      <p:sp>
        <p:nvSpPr>
          <p:cNvPr id="246" name="TextBox 7"/>
          <p:cNvSpPr txBox="1"/>
          <p:nvPr/>
        </p:nvSpPr>
        <p:spPr>
          <a:xfrm>
            <a:off x="16295907" y="12165452"/>
            <a:ext cx="7534899" cy="82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821529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pic>
        <p:nvPicPr>
          <p:cNvPr id="247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23015" y="-12364"/>
            <a:ext cx="5928853" cy="2450285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9" name="Rectangle 9"/>
          <p:cNvSpPr/>
          <p:nvPr/>
        </p:nvSpPr>
        <p:spPr>
          <a:xfrm>
            <a:off x="-1" y="11914454"/>
            <a:ext cx="24384001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0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  <p:sp>
        <p:nvSpPr>
          <p:cNvPr id="251" name="2D Script"/>
          <p:cNvSpPr/>
          <p:nvPr/>
        </p:nvSpPr>
        <p:spPr>
          <a:xfrm>
            <a:off x="2591347" y="5933216"/>
            <a:ext cx="6342990" cy="184956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b="1" spc="-232" sz="11600">
                <a:solidFill>
                  <a:schemeClr val="accent4">
                    <a:hueOff val="-1247790"/>
                    <a:lumOff val="-12326"/>
                  </a:schemeClr>
                </a:solidFill>
              </a:defRPr>
            </a:lvl1pPr>
          </a:lstStyle>
          <a:p>
            <a:pPr/>
            <a:r>
              <a:t>2D Script</a:t>
            </a:r>
          </a:p>
        </p:txBody>
      </p:sp>
      <p:sp>
        <p:nvSpPr>
          <p:cNvPr id="252" name="Don’t include slides, props or presentation techniques…"/>
          <p:cNvSpPr txBox="1"/>
          <p:nvPr>
            <p:ph type="body" sz="half" idx="4294967295"/>
          </p:nvPr>
        </p:nvSpPr>
        <p:spPr>
          <a:xfrm>
            <a:off x="12574206" y="3032744"/>
            <a:ext cx="11835955" cy="8294647"/>
          </a:xfrm>
          <a:prstGeom prst="rect">
            <a:avLst/>
          </a:prstGeom>
        </p:spPr>
        <p:txBody>
          <a:bodyPr lIns="91424" tIns="91424" rIns="91424" bIns="91424"/>
          <a:lstStyle/>
          <a:p>
            <a:pPr marL="444500" indent="-444500">
              <a:lnSpc>
                <a:spcPct val="150000"/>
              </a:lnSpc>
              <a:spcBef>
                <a:spcPts val="0"/>
              </a:spcBef>
              <a:defRPr sz="4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Don’t include slides, props or presentation techniques</a:t>
            </a:r>
          </a:p>
          <a:p>
            <a:pPr marL="444500" indent="-444500">
              <a:lnSpc>
                <a:spcPct val="150000"/>
              </a:lnSpc>
              <a:spcBef>
                <a:spcPts val="0"/>
              </a:spcBef>
              <a:defRPr sz="4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Just write the words!</a:t>
            </a:r>
          </a:p>
          <a:p>
            <a:pPr marL="444500" indent="-444500">
              <a:lnSpc>
                <a:spcPct val="150000"/>
              </a:lnSpc>
              <a:spcBef>
                <a:spcPts val="0"/>
              </a:spcBef>
              <a:defRPr sz="4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Make sure there is a beginning, a middle and an end</a:t>
            </a:r>
          </a:p>
          <a:p>
            <a:pPr marL="444500" indent="-444500">
              <a:lnSpc>
                <a:spcPct val="150000"/>
              </a:lnSpc>
              <a:spcBef>
                <a:spcPts val="0"/>
              </a:spcBef>
              <a:defRPr sz="4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Allow for questions</a:t>
            </a:r>
          </a:p>
          <a:p>
            <a:pPr marL="444500" indent="-444500">
              <a:lnSpc>
                <a:spcPct val="150000"/>
              </a:lnSpc>
              <a:spcBef>
                <a:spcPts val="0"/>
              </a:spcBef>
              <a:defRPr sz="4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Practice this before moving 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000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4" dur="1000"/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8" dur="1000"/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6" dur="1000"/>
                                        <p:tgtEl>
                                          <p:spTgt spid="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5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60;p13"/>
          <p:cNvSpPr/>
          <p:nvPr/>
        </p:nvSpPr>
        <p:spPr>
          <a:xfrm>
            <a:off x="-75921" y="17208"/>
            <a:ext cx="12493221" cy="11714017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1400">
                <a:solidFill>
                  <a:schemeClr val="accent4">
                    <a:hueOff val="-858837"/>
                    <a:lumOff val="-9791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55" name="Rectangle 9"/>
          <p:cNvSpPr/>
          <p:nvPr/>
        </p:nvSpPr>
        <p:spPr>
          <a:xfrm>
            <a:off x="0" y="11928564"/>
            <a:ext cx="24384000" cy="1330039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50800" tIns="50800" rIns="50800" bIns="50800" anchor="ctr"/>
          <a:lstStyle/>
          <a:p>
            <a:pPr defTabSz="821529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6" name="Straight Connector 10"/>
          <p:cNvSpPr/>
          <p:nvPr/>
        </p:nvSpPr>
        <p:spPr>
          <a:xfrm>
            <a:off x="-2" y="11720945"/>
            <a:ext cx="24384004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8" tIns="45718" rIns="45718" bIns="45718"/>
          <a:lstStyle/>
          <a:p>
            <a:pPr defTabSz="2438337"/>
          </a:p>
        </p:txBody>
      </p:sp>
      <p:sp>
        <p:nvSpPr>
          <p:cNvPr id="257" name="TextBox 7"/>
          <p:cNvSpPr txBox="1"/>
          <p:nvPr/>
        </p:nvSpPr>
        <p:spPr>
          <a:xfrm>
            <a:off x="16295907" y="12165452"/>
            <a:ext cx="7534899" cy="82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821529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sp>
        <p:nvSpPr>
          <p:cNvPr id="258" name="Rectangle 9"/>
          <p:cNvSpPr/>
          <p:nvPr/>
        </p:nvSpPr>
        <p:spPr>
          <a:xfrm>
            <a:off x="0" y="11928564"/>
            <a:ext cx="24384000" cy="1330039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50800" tIns="50800" rIns="50800" bIns="50800" anchor="ctr"/>
          <a:lstStyle/>
          <a:p>
            <a:pPr defTabSz="821529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9" name="Straight Connector 10"/>
          <p:cNvSpPr/>
          <p:nvPr/>
        </p:nvSpPr>
        <p:spPr>
          <a:xfrm>
            <a:off x="-2" y="11720945"/>
            <a:ext cx="24384004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8" tIns="45718" rIns="45718" bIns="45718"/>
          <a:lstStyle/>
          <a:p>
            <a:pPr defTabSz="2438337"/>
          </a:p>
        </p:txBody>
      </p:sp>
      <p:sp>
        <p:nvSpPr>
          <p:cNvPr id="260" name="TextBox 7"/>
          <p:cNvSpPr txBox="1"/>
          <p:nvPr/>
        </p:nvSpPr>
        <p:spPr>
          <a:xfrm>
            <a:off x="16295907" y="12165452"/>
            <a:ext cx="7534899" cy="82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821529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pic>
        <p:nvPicPr>
          <p:cNvPr id="261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23015" y="-12364"/>
            <a:ext cx="5928853" cy="2450285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3" name="Rectangle 9"/>
          <p:cNvSpPr/>
          <p:nvPr/>
        </p:nvSpPr>
        <p:spPr>
          <a:xfrm>
            <a:off x="-1" y="11914454"/>
            <a:ext cx="24384001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4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  <p:sp>
        <p:nvSpPr>
          <p:cNvPr id="265" name="3D Script"/>
          <p:cNvSpPr/>
          <p:nvPr/>
        </p:nvSpPr>
        <p:spPr>
          <a:xfrm>
            <a:off x="15417058" y="5710644"/>
            <a:ext cx="6342991" cy="184956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b="1" spc="-232" sz="11600">
                <a:solidFill>
                  <a:schemeClr val="accent4">
                    <a:hueOff val="-1247790"/>
                    <a:lumOff val="-12326"/>
                  </a:schemeClr>
                </a:solidFill>
              </a:defRPr>
            </a:lvl1pPr>
          </a:lstStyle>
          <a:p>
            <a:pPr/>
            <a:r>
              <a:t>3D Script</a:t>
            </a:r>
          </a:p>
        </p:txBody>
      </p:sp>
      <p:grpSp>
        <p:nvGrpSpPr>
          <p:cNvPr id="271" name="Group"/>
          <p:cNvGrpSpPr/>
          <p:nvPr/>
        </p:nvGrpSpPr>
        <p:grpSpPr>
          <a:xfrm>
            <a:off x="-2104489" y="3064094"/>
            <a:ext cx="16550357" cy="5620244"/>
            <a:chOff x="0" y="0"/>
            <a:chExt cx="16550356" cy="5620242"/>
          </a:xfrm>
        </p:grpSpPr>
        <p:sp>
          <p:nvSpPr>
            <p:cNvPr id="266" name="Slides"/>
            <p:cNvSpPr/>
            <p:nvPr/>
          </p:nvSpPr>
          <p:spPr>
            <a:xfrm>
              <a:off x="0" y="-1"/>
              <a:ext cx="16537782" cy="99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</a:defRPr>
              </a:lvl1pPr>
            </a:lstStyle>
            <a:p>
              <a:pPr/>
              <a:r>
                <a:t>Slides</a:t>
              </a:r>
            </a:p>
          </p:txBody>
        </p:sp>
        <p:sp>
          <p:nvSpPr>
            <p:cNvPr id="267" name="Case studies       Stories"/>
            <p:cNvSpPr/>
            <p:nvPr/>
          </p:nvSpPr>
          <p:spPr>
            <a:xfrm>
              <a:off x="12574" y="1250156"/>
              <a:ext cx="16537783" cy="9946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</a:defRPr>
              </a:lvl1pPr>
            </a:lstStyle>
            <a:p>
              <a:pPr/>
              <a:r>
                <a:t>Case studies       Stories</a:t>
              </a:r>
            </a:p>
          </p:txBody>
        </p:sp>
        <p:sp>
          <p:nvSpPr>
            <p:cNvPr id="268" name="Examples       Quotes       Statistics"/>
            <p:cNvSpPr/>
            <p:nvPr/>
          </p:nvSpPr>
          <p:spPr>
            <a:xfrm>
              <a:off x="12574" y="2375297"/>
              <a:ext cx="16537783" cy="9946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</a:defRPr>
              </a:lvl1pPr>
            </a:lstStyle>
            <a:p>
              <a:pPr/>
              <a:r>
                <a:t>Examples       Quotes       Statistics      </a:t>
              </a:r>
            </a:p>
          </p:txBody>
        </p:sp>
        <p:sp>
          <p:nvSpPr>
            <p:cNvPr id="269" name="Props       Questions"/>
            <p:cNvSpPr/>
            <p:nvPr/>
          </p:nvSpPr>
          <p:spPr>
            <a:xfrm>
              <a:off x="12574" y="3500437"/>
              <a:ext cx="16537783" cy="9946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</a:defRPr>
              </a:lvl1pPr>
            </a:lstStyle>
            <a:p>
              <a:pPr/>
              <a:r>
                <a:t>Props       Questions</a:t>
              </a:r>
            </a:p>
          </p:txBody>
        </p:sp>
        <p:sp>
          <p:nvSpPr>
            <p:cNvPr id="270" name="Acronyms"/>
            <p:cNvSpPr/>
            <p:nvPr/>
          </p:nvSpPr>
          <p:spPr>
            <a:xfrm>
              <a:off x="12574" y="4625578"/>
              <a:ext cx="16537783" cy="9946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</a:defRPr>
              </a:lvl1pPr>
            </a:lstStyle>
            <a:p>
              <a:pPr/>
              <a:r>
                <a:t>Acronyms</a:t>
              </a:r>
            </a:p>
          </p:txBody>
        </p:sp>
      </p:grpSp>
      <p:sp>
        <p:nvSpPr>
          <p:cNvPr id="272" name="Blend in your presentation method…"/>
          <p:cNvSpPr txBox="1"/>
          <p:nvPr>
            <p:ph type="body" sz="quarter" idx="4294967295"/>
          </p:nvPr>
        </p:nvSpPr>
        <p:spPr>
          <a:xfrm>
            <a:off x="499674" y="500987"/>
            <a:ext cx="11835955" cy="2450285"/>
          </a:xfrm>
          <a:prstGeom prst="rect">
            <a:avLst/>
          </a:prstGeom>
        </p:spPr>
        <p:txBody>
          <a:bodyPr lIns="91424" tIns="91424" rIns="91424" bIns="91424"/>
          <a:lstStyle/>
          <a:p>
            <a:pPr marL="444500" indent="-444500">
              <a:lnSpc>
                <a:spcPct val="150000"/>
              </a:lnSpc>
              <a:spcBef>
                <a:spcPts val="0"/>
              </a:spcBef>
              <a:defRPr sz="4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Blend in your presentation method</a:t>
            </a:r>
          </a:p>
          <a:p>
            <a:pPr marL="444500" indent="-444500">
              <a:lnSpc>
                <a:spcPct val="150000"/>
              </a:lnSpc>
              <a:spcBef>
                <a:spcPts val="0"/>
              </a:spcBef>
              <a:defRPr sz="4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You can use…….</a:t>
            </a:r>
          </a:p>
        </p:txBody>
      </p:sp>
      <p:sp>
        <p:nvSpPr>
          <p:cNvPr id="273" name="Break it down into small sections with something fun in between"/>
          <p:cNvSpPr txBox="1"/>
          <p:nvPr/>
        </p:nvSpPr>
        <p:spPr>
          <a:xfrm>
            <a:off x="499674" y="9083503"/>
            <a:ext cx="11835955" cy="2450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>
            <a:lvl1pPr marL="444500" indent="-444500" algn="l">
              <a:lnSpc>
                <a:spcPct val="150000"/>
              </a:lnSpc>
              <a:buSzPct val="123000"/>
              <a:buChar char="•"/>
              <a:defRPr sz="4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Break it down into small sections with something fun in between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000"/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" dur="1000"/>
                                        <p:tgtEl>
                                          <p:spTgt spid="2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Class="entr" nodeType="withEffect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000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1" grpId="2"/>
      <p:bldP build="p" bldLvl="5" animBg="1" rev="0" advAuto="0" spid="272" grpId="1"/>
      <p:bldP build="p" bldLvl="5" animBg="1" rev="0" advAuto="0" spid="273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Rectangle 9"/>
          <p:cNvSpPr/>
          <p:nvPr/>
        </p:nvSpPr>
        <p:spPr>
          <a:xfrm>
            <a:off x="0" y="11928564"/>
            <a:ext cx="24384000" cy="1330039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50800" tIns="50800" rIns="50800" bIns="50800" anchor="ctr"/>
          <a:lstStyle/>
          <a:p>
            <a:pPr defTabSz="821529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76" name="Straight Connector 10"/>
          <p:cNvSpPr/>
          <p:nvPr/>
        </p:nvSpPr>
        <p:spPr>
          <a:xfrm>
            <a:off x="-2" y="11720945"/>
            <a:ext cx="24384004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8" tIns="45718" rIns="45718" bIns="45718"/>
          <a:lstStyle/>
          <a:p>
            <a:pPr defTabSz="2438337"/>
          </a:p>
        </p:txBody>
      </p:sp>
      <p:sp>
        <p:nvSpPr>
          <p:cNvPr id="277" name="TextBox 7"/>
          <p:cNvSpPr txBox="1"/>
          <p:nvPr/>
        </p:nvSpPr>
        <p:spPr>
          <a:xfrm>
            <a:off x="16295907" y="12165452"/>
            <a:ext cx="7534899" cy="82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821529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sp>
        <p:nvSpPr>
          <p:cNvPr id="278" name="Rectangle 9"/>
          <p:cNvSpPr/>
          <p:nvPr/>
        </p:nvSpPr>
        <p:spPr>
          <a:xfrm>
            <a:off x="0" y="11928564"/>
            <a:ext cx="24384000" cy="1330039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50800" tIns="50800" rIns="50800" bIns="50800" anchor="ctr"/>
          <a:lstStyle/>
          <a:p>
            <a:pPr defTabSz="821529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79" name="Straight Connector 10"/>
          <p:cNvSpPr/>
          <p:nvPr/>
        </p:nvSpPr>
        <p:spPr>
          <a:xfrm>
            <a:off x="-2" y="11720945"/>
            <a:ext cx="24384004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8" tIns="45718" rIns="45718" bIns="45718"/>
          <a:lstStyle/>
          <a:p>
            <a:pPr defTabSz="2438337"/>
          </a:p>
        </p:txBody>
      </p:sp>
      <p:sp>
        <p:nvSpPr>
          <p:cNvPr id="280" name="TextBox 7"/>
          <p:cNvSpPr txBox="1"/>
          <p:nvPr/>
        </p:nvSpPr>
        <p:spPr>
          <a:xfrm>
            <a:off x="16295907" y="12165452"/>
            <a:ext cx="7534899" cy="82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821529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sp>
        <p:nvSpPr>
          <p:cNvPr id="281" name="Google Shape;60;p13"/>
          <p:cNvSpPr/>
          <p:nvPr/>
        </p:nvSpPr>
        <p:spPr>
          <a:xfrm>
            <a:off x="-1" y="45029"/>
            <a:ext cx="12493221" cy="11714017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1400">
                <a:solidFill>
                  <a:schemeClr val="accent4">
                    <a:hueOff val="-858837"/>
                    <a:lumOff val="-9791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282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23015" y="-12364"/>
            <a:ext cx="5928853" cy="2450285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4" name="Rectangle 9"/>
          <p:cNvSpPr/>
          <p:nvPr/>
        </p:nvSpPr>
        <p:spPr>
          <a:xfrm>
            <a:off x="-1" y="11914454"/>
            <a:ext cx="24384001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5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  <p:sp>
        <p:nvSpPr>
          <p:cNvPr id="286" name="Slides"/>
          <p:cNvSpPr/>
          <p:nvPr/>
        </p:nvSpPr>
        <p:spPr>
          <a:xfrm>
            <a:off x="2957930" y="439663"/>
            <a:ext cx="6108535" cy="184956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b="1" spc="-232" sz="11600">
                <a:solidFill>
                  <a:srgbClr val="FFFFFF"/>
                </a:solidFill>
              </a:defRPr>
            </a:lvl1pPr>
          </a:lstStyle>
          <a:p>
            <a:pPr/>
            <a:r>
              <a:t>Slides</a:t>
            </a:r>
          </a:p>
        </p:txBody>
      </p:sp>
      <p:sp>
        <p:nvSpPr>
          <p:cNvPr id="287" name="Keep to a minimum - no more than 1 every 2 minutes…"/>
          <p:cNvSpPr txBox="1"/>
          <p:nvPr>
            <p:ph type="body" sz="half" idx="4294967295"/>
          </p:nvPr>
        </p:nvSpPr>
        <p:spPr>
          <a:xfrm>
            <a:off x="583138" y="2951344"/>
            <a:ext cx="11835956" cy="8294647"/>
          </a:xfrm>
          <a:prstGeom prst="rect">
            <a:avLst/>
          </a:prstGeom>
        </p:spPr>
        <p:txBody>
          <a:bodyPr lIns="91424" tIns="91424" rIns="91424" bIns="91424"/>
          <a:lstStyle/>
          <a:p>
            <a:pPr marL="408940" indent="-408940" defTabSz="2243271">
              <a:lnSpc>
                <a:spcPct val="150000"/>
              </a:lnSpc>
              <a:spcBef>
                <a:spcPts val="0"/>
              </a:spcBef>
              <a:defRPr sz="4048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Keep to a minimum - no more than 1 every 2 minutes </a:t>
            </a:r>
          </a:p>
          <a:p>
            <a:pPr marL="408940" indent="-408940" defTabSz="2243271">
              <a:lnSpc>
                <a:spcPct val="150000"/>
              </a:lnSpc>
              <a:spcBef>
                <a:spcPts val="0"/>
              </a:spcBef>
              <a:defRPr sz="4048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Keep simple</a:t>
            </a:r>
          </a:p>
          <a:p>
            <a:pPr marL="408940" indent="-408940" defTabSz="2243271">
              <a:lnSpc>
                <a:spcPct val="150000"/>
              </a:lnSpc>
              <a:spcBef>
                <a:spcPts val="0"/>
              </a:spcBef>
              <a:defRPr sz="4048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Minimal text</a:t>
            </a:r>
          </a:p>
          <a:p>
            <a:pPr marL="408940" indent="-408940" defTabSz="2243271">
              <a:lnSpc>
                <a:spcPct val="150000"/>
              </a:lnSpc>
              <a:spcBef>
                <a:spcPts val="0"/>
              </a:spcBef>
              <a:defRPr sz="4048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Use…</a:t>
            </a:r>
          </a:p>
          <a:p>
            <a:pPr lvl="1" marL="969772" indent="-408940" defTabSz="2243271">
              <a:lnSpc>
                <a:spcPct val="150000"/>
              </a:lnSpc>
              <a:spcBef>
                <a:spcPts val="0"/>
              </a:spcBef>
              <a:defRPr sz="4048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Bullet points</a:t>
            </a:r>
          </a:p>
          <a:p>
            <a:pPr lvl="1" marL="969772" indent="-408940" defTabSz="2243271">
              <a:lnSpc>
                <a:spcPct val="150000"/>
              </a:lnSpc>
              <a:spcBef>
                <a:spcPts val="0"/>
              </a:spcBef>
              <a:defRPr sz="4048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solidFill>
                  <a:srgbClr val="E32400"/>
                </a:solidFill>
              </a:rPr>
              <a:t>C</a:t>
            </a:r>
            <a:r>
              <a:rPr>
                <a:solidFill>
                  <a:srgbClr val="0042AA"/>
                </a:solidFill>
              </a:rPr>
              <a:t>o</a:t>
            </a:r>
            <a:r>
              <a:rPr>
                <a:solidFill>
                  <a:srgbClr val="669C35"/>
                </a:solidFill>
              </a:rPr>
              <a:t>l</a:t>
            </a:r>
            <a:r>
              <a:rPr>
                <a:solidFill>
                  <a:srgbClr val="FFA57D"/>
                </a:solidFill>
              </a:rPr>
              <a:t>o</a:t>
            </a:r>
            <a:r>
              <a:rPr>
                <a:solidFill>
                  <a:srgbClr val="7B219F"/>
                </a:solidFill>
              </a:rPr>
              <a:t>u</a:t>
            </a:r>
            <a:r>
              <a:rPr>
                <a:solidFill>
                  <a:srgbClr val="FFFC41"/>
                </a:solidFill>
              </a:rPr>
              <a:t>r </a:t>
            </a:r>
            <a:endParaRPr>
              <a:solidFill>
                <a:srgbClr val="FFFC41"/>
              </a:solidFill>
            </a:endParaRPr>
          </a:p>
          <a:p>
            <a:pPr lvl="1" marL="969772" indent="-408940" defTabSz="2243271">
              <a:lnSpc>
                <a:spcPct val="150000"/>
              </a:lnSpc>
              <a:spcBef>
                <a:spcPts val="0"/>
              </a:spcBef>
              <a:defRPr sz="4048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Pictures</a:t>
            </a:r>
          </a:p>
          <a:p>
            <a:pPr lvl="1" marL="969772" indent="-408940" defTabSz="2243271">
              <a:lnSpc>
                <a:spcPct val="150000"/>
              </a:lnSpc>
              <a:spcBef>
                <a:spcPts val="0"/>
              </a:spcBef>
              <a:defRPr sz="4048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Cartoons</a:t>
            </a:r>
          </a:p>
        </p:txBody>
      </p:sp>
      <p:pic>
        <p:nvPicPr>
          <p:cNvPr id="288" name="021011column_f3.tiff" descr="021011column_f3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570077" y="3116076"/>
            <a:ext cx="9911041" cy="74838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titanic4.tiff" descr="titanic4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115166" y="2800177"/>
            <a:ext cx="10820863" cy="8115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fly_fly1.tiff" descr="fly_fly1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98561" y="3336922"/>
            <a:ext cx="8454073" cy="7042156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Text"/>
          <p:cNvSpPr/>
          <p:nvPr/>
        </p:nvSpPr>
        <p:spPr>
          <a:xfrm>
            <a:off x="8427308" y="10242351"/>
            <a:ext cx="2564478" cy="101798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000"/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000"/>
                                        <p:tgtEl>
                                          <p:spTgt spid="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" dur="1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xit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28" dur="2000" fill="hold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3" dur="1000"/>
                                        <p:tgtEl>
                                          <p:spTgt spid="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8" dur="1000"/>
                                        <p:tgtEl>
                                          <p:spTgt spid="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3" dur="1000"/>
                                        <p:tgtEl>
                                          <p:spTgt spid="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8" dur="1000"/>
                                        <p:tgtEl>
                                          <p:spTgt spid="2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2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xit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56" dur="1000" fill="hold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1" dur="1000"/>
                                        <p:tgtEl>
                                          <p:spTgt spid="2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Class="entr" nodeType="after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5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0" grpId="6"/>
      <p:bldP build="p" bldLvl="5" animBg="1" rev="0" advAuto="0" spid="287" grpId="1"/>
      <p:bldP build="whole" bldLvl="1" animBg="1" rev="0" advAuto="0" spid="288" grpId="2"/>
      <p:bldP build="whole" bldLvl="1" animBg="1" rev="0" advAuto="0" spid="288" grpId="3"/>
      <p:bldP build="whole" bldLvl="1" animBg="1" rev="0" advAuto="0" spid="289" grpId="4"/>
      <p:bldP build="whole" bldLvl="1" animBg="1" rev="0" advAuto="0" spid="289" grpId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Rectangle 9"/>
          <p:cNvSpPr/>
          <p:nvPr/>
        </p:nvSpPr>
        <p:spPr>
          <a:xfrm>
            <a:off x="0" y="11928564"/>
            <a:ext cx="24384000" cy="1330039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50800" tIns="50800" rIns="50800" bIns="50800" anchor="ctr"/>
          <a:lstStyle/>
          <a:p>
            <a:pPr defTabSz="821529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94" name="Straight Connector 10"/>
          <p:cNvSpPr/>
          <p:nvPr/>
        </p:nvSpPr>
        <p:spPr>
          <a:xfrm>
            <a:off x="-2" y="11720945"/>
            <a:ext cx="24384004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8" tIns="45718" rIns="45718" bIns="45718"/>
          <a:lstStyle/>
          <a:p>
            <a:pPr defTabSz="2438337"/>
          </a:p>
        </p:txBody>
      </p:sp>
      <p:sp>
        <p:nvSpPr>
          <p:cNvPr id="295" name="TextBox 7"/>
          <p:cNvSpPr txBox="1"/>
          <p:nvPr/>
        </p:nvSpPr>
        <p:spPr>
          <a:xfrm>
            <a:off x="16295907" y="12165452"/>
            <a:ext cx="7534899" cy="82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821529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sp>
        <p:nvSpPr>
          <p:cNvPr id="296" name="Rectangle 9"/>
          <p:cNvSpPr/>
          <p:nvPr/>
        </p:nvSpPr>
        <p:spPr>
          <a:xfrm>
            <a:off x="0" y="11928564"/>
            <a:ext cx="24384000" cy="1330039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50800" tIns="50800" rIns="50800" bIns="50800" anchor="ctr"/>
          <a:lstStyle/>
          <a:p>
            <a:pPr defTabSz="821529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97" name="Straight Connector 10"/>
          <p:cNvSpPr/>
          <p:nvPr/>
        </p:nvSpPr>
        <p:spPr>
          <a:xfrm>
            <a:off x="-2" y="11720945"/>
            <a:ext cx="24384004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8" tIns="45718" rIns="45718" bIns="45718"/>
          <a:lstStyle/>
          <a:p>
            <a:pPr defTabSz="2438337"/>
          </a:p>
        </p:txBody>
      </p:sp>
      <p:sp>
        <p:nvSpPr>
          <p:cNvPr id="298" name="TextBox 7"/>
          <p:cNvSpPr txBox="1"/>
          <p:nvPr/>
        </p:nvSpPr>
        <p:spPr>
          <a:xfrm>
            <a:off x="16295907" y="12165452"/>
            <a:ext cx="7534899" cy="82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821529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sp>
        <p:nvSpPr>
          <p:cNvPr id="299" name="Final prices:"/>
          <p:cNvSpPr txBox="1"/>
          <p:nvPr/>
        </p:nvSpPr>
        <p:spPr>
          <a:xfrm>
            <a:off x="16807229" y="4335877"/>
            <a:ext cx="3488056" cy="795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7">
              <a:defRPr b="1" sz="4600">
                <a:solidFill>
                  <a:srgbClr val="FFFFFF"/>
                </a:solidFill>
              </a:defRPr>
            </a:lvl1pPr>
          </a:lstStyle>
          <a:p>
            <a:pPr/>
            <a:r>
              <a:t>Final prices:</a:t>
            </a:r>
          </a:p>
        </p:txBody>
      </p:sp>
      <p:pic>
        <p:nvPicPr>
          <p:cNvPr id="300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23015" y="-12364"/>
            <a:ext cx="5928853" cy="2450285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2" name="Rectangle 9"/>
          <p:cNvSpPr/>
          <p:nvPr/>
        </p:nvSpPr>
        <p:spPr>
          <a:xfrm>
            <a:off x="-1" y="11914454"/>
            <a:ext cx="24384001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3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  <p:sp>
        <p:nvSpPr>
          <p:cNvPr id="304" name="Practice!"/>
          <p:cNvSpPr/>
          <p:nvPr/>
        </p:nvSpPr>
        <p:spPr>
          <a:xfrm>
            <a:off x="2798381" y="1916889"/>
            <a:ext cx="6108535" cy="184956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b="1" spc="-232" sz="11600">
                <a:solidFill>
                  <a:schemeClr val="accent4">
                    <a:hueOff val="-1247790"/>
                    <a:lumOff val="-12326"/>
                  </a:schemeClr>
                </a:solidFill>
              </a:defRPr>
            </a:lvl1pPr>
          </a:lstStyle>
          <a:p>
            <a:pPr/>
            <a:r>
              <a:t>Practice!</a:t>
            </a:r>
          </a:p>
        </p:txBody>
      </p:sp>
      <p:sp>
        <p:nvSpPr>
          <p:cNvPr id="305" name="In the 3D form…"/>
          <p:cNvSpPr txBox="1"/>
          <p:nvPr>
            <p:ph type="body" sz="half" idx="4294967295"/>
          </p:nvPr>
        </p:nvSpPr>
        <p:spPr>
          <a:xfrm>
            <a:off x="12887786" y="3154363"/>
            <a:ext cx="11326943" cy="8294647"/>
          </a:xfrm>
          <a:prstGeom prst="rect">
            <a:avLst/>
          </a:prstGeom>
        </p:spPr>
        <p:txBody>
          <a:bodyPr lIns="91424" tIns="91424" rIns="91424" bIns="91424"/>
          <a:lstStyle/>
          <a:p>
            <a:pPr marL="444500" indent="-444500">
              <a:lnSpc>
                <a:spcPct val="150000"/>
              </a:lnSpc>
              <a:spcBef>
                <a:spcPts val="0"/>
              </a:spcBef>
              <a:defRPr sz="3700">
                <a:latin typeface="Verdana"/>
                <a:ea typeface="Verdana"/>
                <a:cs typeface="Verdana"/>
                <a:sym typeface="Verdana"/>
              </a:defRPr>
            </a:pPr>
            <a:r>
              <a:t>In the 3D form</a:t>
            </a:r>
          </a:p>
          <a:p>
            <a:pPr marL="444500" indent="-444500">
              <a:lnSpc>
                <a:spcPct val="150000"/>
              </a:lnSpc>
              <a:spcBef>
                <a:spcPts val="0"/>
              </a:spcBef>
              <a:defRPr sz="3700">
                <a:latin typeface="Verdana"/>
                <a:ea typeface="Verdana"/>
                <a:cs typeface="Verdana"/>
                <a:sym typeface="Verdana"/>
              </a:defRPr>
            </a:pPr>
            <a:r>
              <a:t>You don’t need an audience at first - use your phone to film it</a:t>
            </a:r>
          </a:p>
          <a:p>
            <a:pPr marL="444500" indent="-444500">
              <a:lnSpc>
                <a:spcPct val="150000"/>
              </a:lnSpc>
              <a:spcBef>
                <a:spcPts val="0"/>
              </a:spcBef>
              <a:defRPr sz="3700">
                <a:latin typeface="Verdana"/>
                <a:ea typeface="Verdana"/>
                <a:cs typeface="Verdana"/>
                <a:sym typeface="Verdana"/>
              </a:defRPr>
            </a:pPr>
            <a:r>
              <a:t>Get an idea of timing</a:t>
            </a:r>
          </a:p>
          <a:p>
            <a:pPr marL="444500" indent="-444500">
              <a:lnSpc>
                <a:spcPct val="150000"/>
              </a:lnSpc>
              <a:spcBef>
                <a:spcPts val="0"/>
              </a:spcBef>
              <a:defRPr sz="3700">
                <a:latin typeface="Verdana"/>
                <a:ea typeface="Verdana"/>
                <a:cs typeface="Verdana"/>
                <a:sym typeface="Verdana"/>
              </a:defRPr>
            </a:pPr>
            <a:r>
              <a:t>Use body language</a:t>
            </a:r>
          </a:p>
          <a:p>
            <a:pPr marL="444500" indent="-444500">
              <a:lnSpc>
                <a:spcPct val="150000"/>
              </a:lnSpc>
              <a:spcBef>
                <a:spcPts val="0"/>
              </a:spcBef>
              <a:defRPr sz="3700">
                <a:latin typeface="Verdana"/>
                <a:ea typeface="Verdana"/>
                <a:cs typeface="Verdana"/>
                <a:sym typeface="Verdana"/>
              </a:defRPr>
            </a:pPr>
            <a:r>
              <a:t>When you are ready get a friend to watch</a:t>
            </a:r>
          </a:p>
          <a:p>
            <a:pPr marL="444500" indent="-444500">
              <a:lnSpc>
                <a:spcPct val="150000"/>
              </a:lnSpc>
              <a:spcBef>
                <a:spcPts val="0"/>
              </a:spcBef>
              <a:defRPr sz="3700">
                <a:latin typeface="Verdana"/>
                <a:ea typeface="Verdana"/>
                <a:cs typeface="Verdana"/>
                <a:sym typeface="Verdana"/>
              </a:defRPr>
            </a:pPr>
            <a:r>
              <a:t>Accept criticism and refine the presentation</a:t>
            </a:r>
          </a:p>
        </p:txBody>
      </p:sp>
      <p:pic>
        <p:nvPicPr>
          <p:cNvPr id="306" name="1000x700-practice.jpeg" descr="1000x700-practic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0413" y="4195086"/>
            <a:ext cx="10084470" cy="70591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30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000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4" dur="1000"/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8" dur="1000"/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6" dur="1000"/>
                                        <p:tgtEl>
                                          <p:spTgt spid="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1000"/>
                                        <p:tgtEl>
                                          <p:spTgt spid="3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05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