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Everyone will have to make a presentation at some point.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hape 3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you have prepared it will go well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Talk to the audience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You want them to listen to you not read the slides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Tell them who you are and what you are going to talk about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Tell them when they can ask questions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hape 3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Try to relax and have a conversation with the audience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Don’t have things in your pockets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Don’t read off of the slide - they are there to support what you say not replace it.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Try to use names if possible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hape 3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Test aids before - make sure everything is working.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If possible set up a laptop in front of you so you don’t have to turn around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Move around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5" name="Shape 3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Younger audience means making it more interactive.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Before you start to do anything find out who you are talking to, for how long and about which subject.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Preparation is everything.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List what your aims are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9" name="Shape 2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Decide where you are going to research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1" name="Shape 2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Start to write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Brainstorming brings everything together on one page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Link things after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Then group things after into a logical format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Write a script which doesn’t include slide and props 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It should flow with a logical progression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Don’t lose sight of your aims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4" name="Shape 2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Once script is complete start adding things to bring it alive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will lengthen the presentation by 10-15%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 younger audiences put more activities in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For older audiences put a story in every 15-20 minutes to break it up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5" name="Shape 3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Once you are happy start to practice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This will give you an idea of timing but in reality it will take 25% longer in real life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Get somebody to watch when you feel confident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Get feedback and refine the process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Look for slides that you can get out on if you start to run out of time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hape 3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Keep slides to a minimum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Pictures worth 100 words</a:t>
            </a:r>
          </a:p>
          <a:p>
            <a:pPr defTabSz="457200">
              <a:lnSpc>
                <a:spcPct val="117999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Careful not to make too gaudy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5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4" name="Title Text"/>
          <p:cNvSpPr txBox="1"/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Image"/>
          <p:cNvSpPr/>
          <p:nvPr>
            <p:ph type="pic" sz="half" idx="21"/>
          </p:nvPr>
        </p:nvSpPr>
        <p:spPr>
          <a:xfrm>
            <a:off x="7251700" y="800100"/>
            <a:ext cx="4902200" cy="82866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3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Image"/>
          <p:cNvSpPr/>
          <p:nvPr>
            <p:ph type="pic" sz="half" idx="21"/>
          </p:nvPr>
        </p:nvSpPr>
        <p:spPr>
          <a:xfrm>
            <a:off x="7251700" y="800100"/>
            <a:ext cx="4902200" cy="8286637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33" name="Title Text"/>
          <p:cNvSpPr txBox="1"/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sz="quarter" idx="21"/>
          </p:nvPr>
        </p:nvSpPr>
        <p:spPr>
          <a:xfrm>
            <a:off x="7759700" y="2857500"/>
            <a:ext cx="3873500" cy="654773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4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esentation Title"/>
          <p:cNvSpPr txBox="1"/>
          <p:nvPr>
            <p:ph type="title" hasCustomPrompt="1"/>
          </p:nvPr>
        </p:nvSpPr>
        <p:spPr>
          <a:xfrm>
            <a:off x="692452" y="3557693"/>
            <a:ext cx="11663681" cy="2506134"/>
          </a:xfrm>
          <a:prstGeom prst="rect">
            <a:avLst/>
          </a:prstGeom>
        </p:spPr>
        <p:txBody>
          <a:bodyPr lIns="27093" tIns="27093" rIns="27093" bIns="27093" anchor="b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pc="-470" sz="9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71" name="Body Level One…"/>
          <p:cNvSpPr txBox="1"/>
          <p:nvPr>
            <p:ph type="body" sz="quarter" idx="1" hasCustomPrompt="1"/>
          </p:nvPr>
        </p:nvSpPr>
        <p:spPr>
          <a:xfrm>
            <a:off x="692452" y="6162547"/>
            <a:ext cx="11663681" cy="747863"/>
          </a:xfrm>
          <a:prstGeom prst="rect">
            <a:avLst/>
          </a:prstGeom>
        </p:spPr>
        <p:txBody>
          <a:bodyPr lIns="27093" tIns="27093" rIns="27093" bIns="27093" anchor="t">
            <a:normAutofit fontScale="100000" lnSpcReduction="0"/>
          </a:bodyPr>
          <a:lstStyle>
            <a:lvl1pPr marL="0" indent="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ection Title"/>
          <p:cNvSpPr txBox="1"/>
          <p:nvPr>
            <p:ph type="title" hasCustomPrompt="1"/>
          </p:nvPr>
        </p:nvSpPr>
        <p:spPr>
          <a:xfrm>
            <a:off x="690879" y="4101550"/>
            <a:ext cx="11663681" cy="1536953"/>
          </a:xfrm>
          <a:prstGeom prst="rect">
            <a:avLst/>
          </a:prstGeom>
        </p:spPr>
        <p:txBody>
          <a:bodyPr lIns="27093" tIns="27093" rIns="27093" bIns="27093">
            <a:normAutofit fontScale="100000" lnSpcReduction="0"/>
          </a:bodyPr>
          <a:lstStyle>
            <a:lvl1pPr algn="l" defTabSz="587022">
              <a:lnSpc>
                <a:spcPct val="80000"/>
              </a:lnSpc>
              <a:defRPr b="1" spc="-2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180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1014407370_retouch_4050x2379.jpeg"/>
          <p:cNvSpPr/>
          <p:nvPr>
            <p:ph type="pic" idx="21"/>
          </p:nvPr>
        </p:nvSpPr>
        <p:spPr>
          <a:xfrm>
            <a:off x="-365761" y="-2059094"/>
            <a:ext cx="18240589" cy="1071465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88" name="Presentation Title"/>
          <p:cNvSpPr txBox="1"/>
          <p:nvPr>
            <p:ph type="title" hasCustomPrompt="1"/>
          </p:nvPr>
        </p:nvSpPr>
        <p:spPr>
          <a:xfrm>
            <a:off x="690879" y="3557693"/>
            <a:ext cx="11663681" cy="2506134"/>
          </a:xfrm>
          <a:prstGeom prst="rect">
            <a:avLst/>
          </a:prstGeom>
        </p:spPr>
        <p:txBody>
          <a:bodyPr lIns="27093" tIns="27093" rIns="27093" bIns="27093" anchor="b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pc="-470" sz="94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690879" y="6162547"/>
            <a:ext cx="11663681" cy="758781"/>
          </a:xfrm>
          <a:prstGeom prst="rect">
            <a:avLst/>
          </a:prstGeom>
        </p:spPr>
        <p:txBody>
          <a:bodyPr lIns="27093" tIns="27093" rIns="27093" bIns="27093" anchor="t">
            <a:normAutofit fontScale="100000" lnSpcReduction="0"/>
          </a:bodyPr>
          <a:lstStyle>
            <a:lvl1pPr marL="0" indent="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defTabSz="415431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cap="all" spc="-72" sz="2400">
                <a:solidFill>
                  <a:srgbClr val="000000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Slide Number"/>
          <p:cNvSpPr txBox="1"/>
          <p:nvPr>
            <p:ph type="sldNum" sz="quarter" idx="2"/>
          </p:nvPr>
        </p:nvSpPr>
        <p:spPr>
          <a:xfrm>
            <a:off x="12139252" y="8101076"/>
            <a:ext cx="231480" cy="255864"/>
          </a:xfrm>
          <a:prstGeom prst="rect">
            <a:avLst/>
          </a:prstGeom>
        </p:spPr>
        <p:txBody>
          <a:bodyPr lIns="27093" tIns="27093" rIns="27093" bIns="27093"/>
          <a:lstStyle>
            <a:lvl1pPr defTabSz="2438339">
              <a:defRPr sz="12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Text"/>
          <p:cNvSpPr txBox="1"/>
          <p:nvPr>
            <p:ph type="title"/>
          </p:nvPr>
        </p:nvSpPr>
        <p:spPr>
          <a:xfrm>
            <a:off x="1041400" y="0"/>
            <a:ext cx="10922000" cy="5130800"/>
          </a:xfrm>
          <a:prstGeom prst="rect">
            <a:avLst/>
          </a:prstGeom>
        </p:spPr>
        <p:txBody>
          <a:bodyPr anchor="b"/>
          <a:lstStyle>
            <a:lvl1pPr defTabSz="914400">
              <a:defRPr cap="none" sz="64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" name="Body Level One…"/>
          <p:cNvSpPr txBox="1"/>
          <p:nvPr>
            <p:ph type="body" sz="half" idx="1"/>
          </p:nvPr>
        </p:nvSpPr>
        <p:spPr>
          <a:xfrm>
            <a:off x="1041400" y="5245100"/>
            <a:ext cx="10922000" cy="4508500"/>
          </a:xfrm>
          <a:prstGeom prst="rect">
            <a:avLst/>
          </a:prstGeom>
        </p:spPr>
        <p:txBody>
          <a:bodyPr anchor="t"/>
          <a:lstStyle>
            <a:lvl1pPr marL="342900" indent="-3429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742950" indent="-28575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–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1143000" indent="-2286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1600200" indent="-2286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–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2057400" indent="-228600" algn="ctr" defTabSz="914400">
              <a:lnSpc>
                <a:spcPct val="100000"/>
              </a:lnSpc>
              <a:spcBef>
                <a:spcPts val="1200"/>
              </a:spcBef>
              <a:buClrTx/>
              <a:buSzPct val="100000"/>
              <a:buChar char="»"/>
              <a:defRPr sz="28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6363716" y="9283700"/>
            <a:ext cx="277369" cy="292100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rgbClr val="5B554F"/>
                </a:solidFill>
                <a:uFill>
                  <a:solidFill>
                    <a:srgbClr val="5B554F"/>
                  </a:solidFill>
                </a:u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 - Photo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/>
          <p:nvPr>
            <p:ph type="pic" idx="21"/>
          </p:nvPr>
        </p:nvSpPr>
        <p:spPr>
          <a:xfrm>
            <a:off x="1308101" y="520687"/>
            <a:ext cx="10388602" cy="588085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31" name="Title Text"/>
          <p:cNvSpPr txBox="1"/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</p:spPr>
        <p:txBody>
          <a:bodyPr numCol="2" spcCol="614680" anchor="t"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Dar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b="0" baseline="0" cap="none" i="0" spc="0" strike="noStrike" sz="4600" u="none"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eg"/><Relationship Id="rId4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1.jpeg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esent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Presenting</a:t>
            </a:r>
          </a:p>
        </p:txBody>
      </p:sp>
      <p:sp>
        <p:nvSpPr>
          <p:cNvPr id="216" name="Make an effective presentatio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Make an effective presentation</a:t>
            </a:r>
          </a:p>
        </p:txBody>
      </p:sp>
      <p:pic>
        <p:nvPicPr>
          <p:cNvPr id="217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326" name="Delivery"/>
          <p:cNvSpPr/>
          <p:nvPr/>
        </p:nvSpPr>
        <p:spPr>
          <a:xfrm>
            <a:off x="4877866" y="698500"/>
            <a:ext cx="3249068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Delivery</a:t>
            </a:r>
          </a:p>
        </p:txBody>
      </p:sp>
      <p:sp>
        <p:nvSpPr>
          <p:cNvPr id="327" name="You are well prepared - relax and enjoy it!"/>
          <p:cNvSpPr/>
          <p:nvPr/>
        </p:nvSpPr>
        <p:spPr>
          <a:xfrm>
            <a:off x="1898116" y="2279650"/>
            <a:ext cx="920085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are well prepared - relax and enjoy it!</a:t>
            </a:r>
          </a:p>
        </p:txBody>
      </p:sp>
      <p:sp>
        <p:nvSpPr>
          <p:cNvPr id="328" name="Smile and make eye contact with the audience"/>
          <p:cNvSpPr/>
          <p:nvPr/>
        </p:nvSpPr>
        <p:spPr>
          <a:xfrm>
            <a:off x="1461994" y="3092450"/>
            <a:ext cx="1007309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Smile and make eye contact with the audience</a:t>
            </a:r>
          </a:p>
        </p:txBody>
      </p:sp>
      <p:sp>
        <p:nvSpPr>
          <p:cNvPr id="329" name="Try to make an impact in the first 10-15 seconds"/>
          <p:cNvSpPr/>
          <p:nvPr/>
        </p:nvSpPr>
        <p:spPr>
          <a:xfrm>
            <a:off x="627285" y="390525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Try to make an impact in the first 10-15 seconds</a:t>
            </a:r>
          </a:p>
        </p:txBody>
      </p:sp>
      <p:sp>
        <p:nvSpPr>
          <p:cNvPr id="330" name="Story or funny quote but not a joke"/>
          <p:cNvSpPr/>
          <p:nvPr/>
        </p:nvSpPr>
        <p:spPr>
          <a:xfrm>
            <a:off x="622300" y="4521200"/>
            <a:ext cx="117602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Story or funny quote but not a joke</a:t>
            </a:r>
          </a:p>
        </p:txBody>
      </p:sp>
      <p:sp>
        <p:nvSpPr>
          <p:cNvPr id="331" name="If people chat over you just stop and look at them"/>
          <p:cNvSpPr/>
          <p:nvPr/>
        </p:nvSpPr>
        <p:spPr>
          <a:xfrm>
            <a:off x="622300" y="55054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If people chat over you just stop and look at them     </a:t>
            </a:r>
          </a:p>
        </p:txBody>
      </p:sp>
      <p:sp>
        <p:nvSpPr>
          <p:cNvPr id="332" name="If you can’t answer a question - say so and go back after"/>
          <p:cNvSpPr/>
          <p:nvPr/>
        </p:nvSpPr>
        <p:spPr>
          <a:xfrm>
            <a:off x="622300" y="6299200"/>
            <a:ext cx="117602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If you can’t answer a question - say so and go back after</a:t>
            </a:r>
          </a:p>
        </p:txBody>
      </p:sp>
      <p:sp>
        <p:nvSpPr>
          <p:cNvPr id="333" name="Emphasise the things you do well!"/>
          <p:cNvSpPr/>
          <p:nvPr/>
        </p:nvSpPr>
        <p:spPr>
          <a:xfrm>
            <a:off x="622300" y="765810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Emphasise the things you do well!     </a:t>
            </a:r>
          </a:p>
        </p:txBody>
      </p:sp>
      <p:pic>
        <p:nvPicPr>
          <p:cNvPr id="334" name="Relax.tiff" descr="Relax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46500" y="3429000"/>
            <a:ext cx="5499100" cy="41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smile2.tiff" descr="smile2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2400" y="4406900"/>
            <a:ext cx="5080000" cy="337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big-impact!-logo_purple_siz.tiff" descr="big-impact!-logo_purple_siz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97400" y="5562600"/>
            <a:ext cx="3810000" cy="3632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2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4" dur="2000" fill="hold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6" dur="2000" fill="hold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1" dur="2000" fill="hold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5" grpId="5"/>
      <p:bldP build="whole" bldLvl="1" animBg="1" rev="0" advAuto="0" spid="327" grpId="1"/>
      <p:bldP build="whole" bldLvl="1" animBg="1" rev="0" advAuto="0" spid="336" grpId="10"/>
      <p:bldP build="whole" bldLvl="1" animBg="1" rev="0" advAuto="0" spid="335" grpId="6"/>
      <p:bldP build="whole" bldLvl="1" animBg="1" rev="0" advAuto="0" spid="331" grpId="11"/>
      <p:bldP build="whole" bldLvl="1" animBg="1" rev="0" advAuto="0" spid="336" grpId="9"/>
      <p:bldP build="whole" bldLvl="1" animBg="1" rev="0" advAuto="0" spid="329" grpId="7"/>
      <p:bldP build="whole" bldLvl="1" animBg="1" rev="0" advAuto="0" spid="330" grpId="8"/>
      <p:bldP build="whole" bldLvl="1" animBg="1" rev="0" advAuto="0" spid="333" grpId="13"/>
      <p:bldP build="whole" bldLvl="1" animBg="1" rev="0" advAuto="0" spid="328" grpId="4"/>
      <p:bldP build="whole" bldLvl="1" animBg="1" rev="0" advAuto="0" spid="334" grpId="2"/>
      <p:bldP build="whole" bldLvl="1" animBg="1" rev="0" advAuto="0" spid="334" grpId="3"/>
      <p:bldP build="whole" bldLvl="1" animBg="1" rev="0" advAuto="0" spid="332" grpId="1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341" name="Secrets of success"/>
          <p:cNvSpPr/>
          <p:nvPr/>
        </p:nvSpPr>
        <p:spPr>
          <a:xfrm>
            <a:off x="3101082" y="393700"/>
            <a:ext cx="6802636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Secrets of success</a:t>
            </a:r>
          </a:p>
        </p:txBody>
      </p:sp>
      <p:sp>
        <p:nvSpPr>
          <p:cNvPr id="342" name="Appear relaxed and enthusiastic"/>
          <p:cNvSpPr/>
          <p:nvPr/>
        </p:nvSpPr>
        <p:spPr>
          <a:xfrm>
            <a:off x="2994068" y="2139950"/>
            <a:ext cx="700396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Appear relaxed and enthusiastic</a:t>
            </a:r>
          </a:p>
        </p:txBody>
      </p:sp>
      <p:sp>
        <p:nvSpPr>
          <p:cNvPr id="343" name="Turn off mobile phone!"/>
          <p:cNvSpPr/>
          <p:nvPr/>
        </p:nvSpPr>
        <p:spPr>
          <a:xfrm>
            <a:off x="3962027" y="2952750"/>
            <a:ext cx="506804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Turn off mobile phone!</a:t>
            </a:r>
          </a:p>
        </p:txBody>
      </p:sp>
      <p:sp>
        <p:nvSpPr>
          <p:cNvPr id="344" name="Take things out of your pockets"/>
          <p:cNvSpPr/>
          <p:nvPr/>
        </p:nvSpPr>
        <p:spPr>
          <a:xfrm>
            <a:off x="624792" y="376555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Take things out of your pockets</a:t>
            </a:r>
          </a:p>
        </p:txBody>
      </p:sp>
      <p:sp>
        <p:nvSpPr>
          <p:cNvPr id="345" name="Speak to the audience - not the screen"/>
          <p:cNvSpPr/>
          <p:nvPr/>
        </p:nvSpPr>
        <p:spPr>
          <a:xfrm>
            <a:off x="622300" y="4843326"/>
            <a:ext cx="11760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Speak to the audience - not the screen  </a:t>
            </a:r>
          </a:p>
        </p:txBody>
      </p:sp>
      <p:sp>
        <p:nvSpPr>
          <p:cNvPr id="346" name="Don’t just read the slide!"/>
          <p:cNvSpPr/>
          <p:nvPr/>
        </p:nvSpPr>
        <p:spPr>
          <a:xfrm>
            <a:off x="622300" y="5921102"/>
            <a:ext cx="11760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Don’t just read the slide!  </a:t>
            </a:r>
          </a:p>
        </p:txBody>
      </p:sp>
      <p:sp>
        <p:nvSpPr>
          <p:cNvPr id="347" name="Vary the pitch and tone of your voice"/>
          <p:cNvSpPr/>
          <p:nvPr/>
        </p:nvSpPr>
        <p:spPr>
          <a:xfrm>
            <a:off x="622300" y="6707323"/>
            <a:ext cx="11760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Vary the pitch and tone of your voice  </a:t>
            </a:r>
          </a:p>
        </p:txBody>
      </p:sp>
      <p:sp>
        <p:nvSpPr>
          <p:cNvPr id="348" name="Try to address the audience by name"/>
          <p:cNvSpPr/>
          <p:nvPr/>
        </p:nvSpPr>
        <p:spPr>
          <a:xfrm>
            <a:off x="622300" y="7546702"/>
            <a:ext cx="117602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Try to address the audience by name </a:t>
            </a:r>
          </a:p>
        </p:txBody>
      </p:sp>
      <p:sp>
        <p:nvSpPr>
          <p:cNvPr id="349" name="Use name badges or name plaques"/>
          <p:cNvSpPr/>
          <p:nvPr/>
        </p:nvSpPr>
        <p:spPr>
          <a:xfrm>
            <a:off x="619807" y="8604250"/>
            <a:ext cx="117602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Use name badges or name plaques </a:t>
            </a:r>
          </a:p>
        </p:txBody>
      </p:sp>
      <p:pic>
        <p:nvPicPr>
          <p:cNvPr id="350" name="clare_balding.tiff" descr="clare_balding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77407" y="3898900"/>
            <a:ext cx="4445001" cy="35560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51" name="empty%20pockets.tiff" descr="empty%20pockets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94807" y="5080000"/>
            <a:ext cx="5410201" cy="3581400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xit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16" dur="2000" fill="hold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Class="entr" nodeType="afterEffect" presetSubtype="10" presetID="19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6" dur="2000" fill="hold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Class="entr" nodeType="afterEffect" presetSubtype="10" presetID="19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0" presetID="19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10" presetID="19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0" presetID="19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Class="entr" nodeType="afterEffect" presetSubtype="10" presetID="19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0" grpId="2"/>
      <p:bldP build="whole" bldLvl="1" animBg="1" rev="0" advAuto="0" spid="350" grpId="3"/>
      <p:bldP build="whole" bldLvl="1" animBg="1" rev="0" advAuto="0" spid="342" grpId="1"/>
      <p:bldP build="whole" bldLvl="1" animBg="1" rev="0" advAuto="0" spid="348" grpId="11"/>
      <p:bldP build="whole" bldLvl="1" animBg="1" rev="0" advAuto="0" spid="345" grpId="8"/>
      <p:bldP build="whole" bldLvl="1" animBg="1" rev="0" advAuto="0" spid="343" grpId="4"/>
      <p:bldP build="whole" bldLvl="1" animBg="1" rev="0" advAuto="0" spid="351" grpId="6"/>
      <p:bldP build="whole" bldLvl="1" animBg="1" rev="0" advAuto="0" spid="351" grpId="7"/>
      <p:bldP build="whole" bldLvl="1" animBg="1" rev="0" advAuto="0" spid="347" grpId="10"/>
      <p:bldP build="whole" bldLvl="1" animBg="1" rev="0" advAuto="0" spid="344" grpId="5"/>
      <p:bldP build="whole" bldLvl="1" animBg="1" rev="0" advAuto="0" spid="349" grpId="12"/>
      <p:bldP build="whole" bldLvl="1" animBg="1" rev="0" advAuto="0" spid="346" grpId="9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356" name="Secrets of success"/>
          <p:cNvSpPr/>
          <p:nvPr/>
        </p:nvSpPr>
        <p:spPr>
          <a:xfrm>
            <a:off x="3104455" y="501650"/>
            <a:ext cx="6802637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Secrets of success</a:t>
            </a:r>
          </a:p>
        </p:txBody>
      </p:sp>
      <p:sp>
        <p:nvSpPr>
          <p:cNvPr id="357" name="Move around but don’t block the screen"/>
          <p:cNvSpPr/>
          <p:nvPr/>
        </p:nvSpPr>
        <p:spPr>
          <a:xfrm>
            <a:off x="2086644" y="2368550"/>
            <a:ext cx="881382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Move around but don’t block the screen</a:t>
            </a:r>
          </a:p>
        </p:txBody>
      </p:sp>
      <p:sp>
        <p:nvSpPr>
          <p:cNvPr id="358" name="Leave plenty of time to set up"/>
          <p:cNvSpPr/>
          <p:nvPr/>
        </p:nvSpPr>
        <p:spPr>
          <a:xfrm>
            <a:off x="3214780" y="3181350"/>
            <a:ext cx="655755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Leave plenty of time to set up</a:t>
            </a:r>
          </a:p>
        </p:txBody>
      </p:sp>
      <p:sp>
        <p:nvSpPr>
          <p:cNvPr id="359" name="Test aids first"/>
          <p:cNvSpPr/>
          <p:nvPr/>
        </p:nvSpPr>
        <p:spPr>
          <a:xfrm>
            <a:off x="622300" y="39941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Test aids first</a:t>
            </a:r>
          </a:p>
        </p:txBody>
      </p:sp>
      <p:pic>
        <p:nvPicPr>
          <p:cNvPr id="360" name="projectors-presentations.tiff" descr="projectors-presentations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5014" y="5029200"/>
            <a:ext cx="5384801" cy="4343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0" presetID="19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0" presetID="19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1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9" grpId="3"/>
      <p:bldP build="whole" bldLvl="1" animBg="1" rev="0" advAuto="0" spid="357" grpId="1"/>
      <p:bldP build="whole" bldLvl="1" animBg="1" rev="0" advAuto="0" spid="360" grpId="4"/>
      <p:bldP build="whole" bldLvl="1" animBg="1" rev="0" advAuto="0" spid="358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365" name="Remember...."/>
          <p:cNvSpPr/>
          <p:nvPr/>
        </p:nvSpPr>
        <p:spPr>
          <a:xfrm>
            <a:off x="4045644" y="501650"/>
            <a:ext cx="4920259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Remember....</a:t>
            </a:r>
          </a:p>
        </p:txBody>
      </p:sp>
      <p:sp>
        <p:nvSpPr>
          <p:cNvPr id="366" name="Presentations will generally take 20% longer to deliver than when you rehearse"/>
          <p:cNvSpPr/>
          <p:nvPr/>
        </p:nvSpPr>
        <p:spPr>
          <a:xfrm>
            <a:off x="6350" y="2197100"/>
            <a:ext cx="1299210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Presentations will generally take 20% longer to deliver than when you rehearse</a:t>
            </a:r>
          </a:p>
        </p:txBody>
      </p:sp>
      <p:sp>
        <p:nvSpPr>
          <p:cNvPr id="367" name="People will remember:"/>
          <p:cNvSpPr/>
          <p:nvPr/>
        </p:nvSpPr>
        <p:spPr>
          <a:xfrm>
            <a:off x="631142" y="361315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People will remember:</a:t>
            </a:r>
          </a:p>
        </p:txBody>
      </p:sp>
      <p:sp>
        <p:nvSpPr>
          <p:cNvPr id="368" name="10% of what they read"/>
          <p:cNvSpPr/>
          <p:nvPr/>
        </p:nvSpPr>
        <p:spPr>
          <a:xfrm>
            <a:off x="626157" y="441325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10% of what they read</a:t>
            </a:r>
          </a:p>
        </p:txBody>
      </p:sp>
      <p:sp>
        <p:nvSpPr>
          <p:cNvPr id="369" name="20% of what they hear"/>
          <p:cNvSpPr/>
          <p:nvPr/>
        </p:nvSpPr>
        <p:spPr>
          <a:xfrm>
            <a:off x="874601" y="5194300"/>
            <a:ext cx="11263313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20% of what they hear </a:t>
            </a:r>
          </a:p>
        </p:txBody>
      </p:sp>
      <p:sp>
        <p:nvSpPr>
          <p:cNvPr id="370" name="30% of what they see"/>
          <p:cNvSpPr/>
          <p:nvPr/>
        </p:nvSpPr>
        <p:spPr>
          <a:xfrm>
            <a:off x="626157" y="603250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30% of what they see</a:t>
            </a:r>
          </a:p>
        </p:txBody>
      </p:sp>
      <p:sp>
        <p:nvSpPr>
          <p:cNvPr id="371" name="50% of what they hear AND see"/>
          <p:cNvSpPr/>
          <p:nvPr/>
        </p:nvSpPr>
        <p:spPr>
          <a:xfrm>
            <a:off x="626157" y="681990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50% of what they hear AND see </a:t>
            </a:r>
          </a:p>
        </p:txBody>
      </p:sp>
      <p:sp>
        <p:nvSpPr>
          <p:cNvPr id="372" name="70% of what they say"/>
          <p:cNvSpPr/>
          <p:nvPr/>
        </p:nvSpPr>
        <p:spPr>
          <a:xfrm>
            <a:off x="626157" y="763270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70% of what they say</a:t>
            </a:r>
          </a:p>
        </p:txBody>
      </p:sp>
      <p:sp>
        <p:nvSpPr>
          <p:cNvPr id="373" name="90% of what they say AND do"/>
          <p:cNvSpPr/>
          <p:nvPr/>
        </p:nvSpPr>
        <p:spPr>
          <a:xfrm>
            <a:off x="626157" y="8445500"/>
            <a:ext cx="117602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90% of what they say AND do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Class="entr" nodeType="after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Class="entr" nodeType="after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Class="entr" nodeType="after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Class="entr" nodeType="after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3" grpId="8"/>
      <p:bldP build="whole" bldLvl="1" animBg="1" rev="0" advAuto="0" spid="371" grpId="6"/>
      <p:bldP build="whole" bldLvl="1" animBg="1" rev="0" advAuto="0" spid="367" grpId="2"/>
      <p:bldP build="whole" bldLvl="1" animBg="1" rev="0" advAuto="0" spid="368" grpId="3"/>
      <p:bldP build="whole" bldLvl="1" animBg="1" rev="0" advAuto="0" spid="370" grpId="5"/>
      <p:bldP build="whole" bldLvl="1" animBg="1" rev="0" advAuto="0" spid="369" grpId="4"/>
      <p:bldP build="whole" bldLvl="1" animBg="1" rev="0" advAuto="0" spid="372" grpId="7"/>
      <p:bldP build="whole" bldLvl="1" animBg="1" rev="0" advAuto="0" spid="36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2F8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Ed.jpg" descr="Ed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0969" b="10124"/>
          <a:stretch>
            <a:fillRect/>
          </a:stretch>
        </p:blipFill>
        <p:spPr>
          <a:xfrm>
            <a:off x="6029988" y="1219205"/>
            <a:ext cx="6962626" cy="7315158"/>
          </a:xfrm>
          <a:prstGeom prst="rect">
            <a:avLst/>
          </a:prstGeom>
        </p:spPr>
      </p:pic>
      <p:sp>
        <p:nvSpPr>
          <p:cNvPr id="378" name="Wizeupfinancialeducation.co.uk"/>
          <p:cNvSpPr txBox="1"/>
          <p:nvPr>
            <p:ph type="title"/>
          </p:nvPr>
        </p:nvSpPr>
        <p:spPr>
          <a:xfrm>
            <a:off x="171335" y="1760551"/>
            <a:ext cx="11663681" cy="758782"/>
          </a:xfrm>
          <a:prstGeom prst="rect">
            <a:avLst/>
          </a:prstGeom>
        </p:spPr>
        <p:txBody>
          <a:bodyPr/>
          <a:lstStyle>
            <a:lvl1pPr defTabSz="734694">
              <a:defRPr spc="-213" sz="4272"/>
            </a:lvl1pPr>
          </a:lstStyle>
          <a:p>
            <a:pPr/>
            <a:r>
              <a:t>Wizeupfinancialeducation.co.uk</a:t>
            </a:r>
          </a:p>
        </p:txBody>
      </p:sp>
      <p:sp>
        <p:nvSpPr>
          <p:cNvPr id="379" name="Twitter: @wizeupme"/>
          <p:cNvSpPr txBox="1"/>
          <p:nvPr>
            <p:ph type="body" sz="quarter" idx="1"/>
          </p:nvPr>
        </p:nvSpPr>
        <p:spPr>
          <a:xfrm>
            <a:off x="171335" y="2674996"/>
            <a:ext cx="11663681" cy="758782"/>
          </a:xfrm>
          <a:prstGeom prst="rect">
            <a:avLst/>
          </a:prstGeom>
        </p:spPr>
        <p:txBody>
          <a:bodyPr/>
          <a:lstStyle/>
          <a:p>
            <a:pPr/>
            <a:r>
              <a:t>Twitter: @wizeupme</a:t>
            </a:r>
          </a:p>
        </p:txBody>
      </p:sp>
      <p:pic>
        <p:nvPicPr>
          <p:cNvPr id="380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791" y="5967245"/>
            <a:ext cx="2032001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22" name="Beforehand"/>
          <p:cNvSpPr/>
          <p:nvPr/>
        </p:nvSpPr>
        <p:spPr>
          <a:xfrm>
            <a:off x="4330476" y="680379"/>
            <a:ext cx="4343848" cy="115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Beforehand</a:t>
            </a:r>
          </a:p>
        </p:txBody>
      </p:sp>
      <p:sp>
        <p:nvSpPr>
          <p:cNvPr id="223" name="Have a clear idea of what you are going to say and why"/>
          <p:cNvSpPr/>
          <p:nvPr/>
        </p:nvSpPr>
        <p:spPr>
          <a:xfrm>
            <a:off x="522684" y="3244850"/>
            <a:ext cx="1194077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Have a clear idea of what you are going to say and why</a:t>
            </a:r>
          </a:p>
        </p:txBody>
      </p:sp>
      <p:sp>
        <p:nvSpPr>
          <p:cNvPr id="224" name="Identify the subject and don’t be sidetracked"/>
          <p:cNvSpPr/>
          <p:nvPr/>
        </p:nvSpPr>
        <p:spPr>
          <a:xfrm>
            <a:off x="542987" y="2368550"/>
            <a:ext cx="967591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Identify the subject and don’t be sidetracked</a:t>
            </a:r>
          </a:p>
        </p:txBody>
      </p:sp>
      <p:sp>
        <p:nvSpPr>
          <p:cNvPr id="225" name="Research your audience"/>
          <p:cNvSpPr/>
          <p:nvPr/>
        </p:nvSpPr>
        <p:spPr>
          <a:xfrm>
            <a:off x="564201" y="4121150"/>
            <a:ext cx="526468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Research your audience</a:t>
            </a:r>
          </a:p>
        </p:txBody>
      </p:sp>
      <p:sp>
        <p:nvSpPr>
          <p:cNvPr id="226" name="Age: younger = shorter attention span"/>
          <p:cNvSpPr/>
          <p:nvPr/>
        </p:nvSpPr>
        <p:spPr>
          <a:xfrm>
            <a:off x="2987780" y="5029200"/>
            <a:ext cx="8164526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Age: younger = shorter attention span</a:t>
            </a:r>
          </a:p>
        </p:txBody>
      </p:sp>
      <p:sp>
        <p:nvSpPr>
          <p:cNvPr id="227" name="Size: smaller = longer"/>
          <p:cNvSpPr/>
          <p:nvPr/>
        </p:nvSpPr>
        <p:spPr>
          <a:xfrm>
            <a:off x="2968842" y="5924550"/>
            <a:ext cx="454480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Size: smaller = longer</a:t>
            </a:r>
          </a:p>
        </p:txBody>
      </p:sp>
      <p:sp>
        <p:nvSpPr>
          <p:cNvPr id="228" name="Experience: Will they understand the subject…"/>
          <p:cNvSpPr/>
          <p:nvPr/>
        </p:nvSpPr>
        <p:spPr>
          <a:xfrm>
            <a:off x="1008285" y="6800850"/>
            <a:ext cx="11341101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>
                <a:solidFill>
                  <a:srgbClr val="000000"/>
                </a:solidFill>
              </a:defRPr>
            </a:pPr>
            <a:r>
              <a:t>Experience: Will they understand the subject </a:t>
            </a:r>
          </a:p>
          <a:p>
            <a:pPr algn="r">
              <a:defRPr>
                <a:solidFill>
                  <a:srgbClr val="000000"/>
                </a:solidFill>
              </a:defRPr>
            </a:pPr>
            <a:r>
              <a:t>matter or will it be too simple?</a:t>
            </a:r>
          </a:p>
        </p:txBody>
      </p:sp>
      <p:sp>
        <p:nvSpPr>
          <p:cNvPr id="229" name="It’s normal to be nervous!"/>
          <p:cNvSpPr/>
          <p:nvPr/>
        </p:nvSpPr>
        <p:spPr>
          <a:xfrm>
            <a:off x="568362" y="8204200"/>
            <a:ext cx="570276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It’s normal to be nervous!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6" grpId="4"/>
      <p:bldP build="whole" bldLvl="1" animBg="1" rev="0" advAuto="0" spid="223" grpId="2"/>
      <p:bldP build="whole" bldLvl="1" animBg="1" rev="0" advAuto="0" spid="228" grpId="6"/>
      <p:bldP build="whole" bldLvl="1" animBg="1" rev="0" advAuto="0" spid="225" grpId="3"/>
      <p:bldP build="whole" bldLvl="1" animBg="1" rev="0" advAuto="0" spid="224" grpId="1"/>
      <p:bldP build="whole" bldLvl="1" animBg="1" rev="0" advAuto="0" spid="229" grpId="7"/>
      <p:bldP build="whole" bldLvl="1" animBg="1" rev="0" advAuto="0" spid="227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34" name="Preparation"/>
          <p:cNvSpPr/>
          <p:nvPr/>
        </p:nvSpPr>
        <p:spPr>
          <a:xfrm>
            <a:off x="4288060" y="680379"/>
            <a:ext cx="4428680" cy="115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Preparation</a:t>
            </a:r>
          </a:p>
        </p:txBody>
      </p:sp>
      <p:sp>
        <p:nvSpPr>
          <p:cNvPr id="235" name="Good preparation = 75% less nerves + 95% less mistakes"/>
          <p:cNvSpPr/>
          <p:nvPr/>
        </p:nvSpPr>
        <p:spPr>
          <a:xfrm>
            <a:off x="274023" y="3257550"/>
            <a:ext cx="1246350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Good preparation = 75% less nerves + 95% less mistakes</a:t>
            </a:r>
          </a:p>
        </p:txBody>
      </p:sp>
      <p:sp>
        <p:nvSpPr>
          <p:cNvPr id="236" name="Good preparation = Planning + Practice"/>
          <p:cNvSpPr/>
          <p:nvPr/>
        </p:nvSpPr>
        <p:spPr>
          <a:xfrm>
            <a:off x="2144048" y="2279650"/>
            <a:ext cx="873438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Good preparation = Planning + Practice</a:t>
            </a:r>
          </a:p>
        </p:txBody>
      </p:sp>
      <p:sp>
        <p:nvSpPr>
          <p:cNvPr id="237" name="What are your aims?"/>
          <p:cNvSpPr/>
          <p:nvPr/>
        </p:nvSpPr>
        <p:spPr>
          <a:xfrm>
            <a:off x="4196450" y="4235450"/>
            <a:ext cx="460418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What are your aims?</a:t>
            </a:r>
          </a:p>
        </p:txBody>
      </p:sp>
      <p:sp>
        <p:nvSpPr>
          <p:cNvPr id="238" name="Inform"/>
          <p:cNvSpPr/>
          <p:nvPr/>
        </p:nvSpPr>
        <p:spPr>
          <a:xfrm>
            <a:off x="5748077" y="5219700"/>
            <a:ext cx="1500932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Inform</a:t>
            </a:r>
          </a:p>
        </p:txBody>
      </p:sp>
      <p:sp>
        <p:nvSpPr>
          <p:cNvPr id="239" name="Inspire"/>
          <p:cNvSpPr/>
          <p:nvPr/>
        </p:nvSpPr>
        <p:spPr>
          <a:xfrm>
            <a:off x="5758104" y="5880100"/>
            <a:ext cx="148087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Inspire</a:t>
            </a:r>
          </a:p>
        </p:txBody>
      </p:sp>
      <p:sp>
        <p:nvSpPr>
          <p:cNvPr id="240" name="Entertain"/>
          <p:cNvSpPr/>
          <p:nvPr/>
        </p:nvSpPr>
        <p:spPr>
          <a:xfrm>
            <a:off x="5465985" y="6489700"/>
            <a:ext cx="20701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Entertain</a:t>
            </a:r>
          </a:p>
        </p:txBody>
      </p:sp>
      <p:sp>
        <p:nvSpPr>
          <p:cNvPr id="241" name="Demonstrate"/>
          <p:cNvSpPr/>
          <p:nvPr/>
        </p:nvSpPr>
        <p:spPr>
          <a:xfrm>
            <a:off x="4978400" y="7150100"/>
            <a:ext cx="30607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Demonstrate</a:t>
            </a:r>
          </a:p>
        </p:txBody>
      </p:sp>
      <p:sp>
        <p:nvSpPr>
          <p:cNvPr id="242" name="Persuade"/>
          <p:cNvSpPr/>
          <p:nvPr/>
        </p:nvSpPr>
        <p:spPr>
          <a:xfrm>
            <a:off x="5473700" y="7835900"/>
            <a:ext cx="20701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Persuade</a:t>
            </a:r>
          </a:p>
        </p:txBody>
      </p:sp>
      <p:pic>
        <p:nvPicPr>
          <p:cNvPr id="243" name="inform.jpg__280x280_q85_crop.tiff" descr="inform.jpg__280x280_q85_crop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900" y="4470400"/>
            <a:ext cx="2209800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global-common-330x220-inspire-logo.tiff" descr="global-common-330x220-inspire-logo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3700" y="5130800"/>
            <a:ext cx="3314700" cy="220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lease_entertain_me_im_bored_mousepad-p144401817453335723envq7_400.tiff" descr="please_entertain_me_im_bored_mousepad-p144401817453335723envq7_400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5600" y="5016500"/>
            <a:ext cx="3644900" cy="364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g_1973_for_web.tiff" descr="img_1973_for_web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4500" y="5736523"/>
            <a:ext cx="4330700" cy="3521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ersuade.tiff" descr="persuad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20700" y="5981700"/>
            <a:ext cx="3822700" cy="3507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32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4" dur="2000" fill="hold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Subtype="32" presetID="23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1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48" dur="2000" fill="hold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Class="entr" nodeType="afterEffect" presetSubtype="32" presetID="23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1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2" dur="1000" fill="hold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Class="entr" nodeType="afterEffect" presetSubtype="32" presetID="23" grpId="1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Class="entr" nodeType="after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1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xit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76" dur="1000" fill="hold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Class="entr" nodeType="afterEffect" presetSubtype="32" presetID="23" grpId="1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1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11"/>
      <p:bldP build="whole" bldLvl="1" animBg="1" rev="0" advAuto="0" spid="245" grpId="12"/>
      <p:bldP build="whole" bldLvl="1" animBg="1" rev="0" advAuto="0" spid="239" grpId="7"/>
      <p:bldP build="whole" bldLvl="1" animBg="1" rev="0" advAuto="0" spid="241" grpId="13"/>
      <p:bldP build="whole" bldLvl="1" animBg="1" rev="0" advAuto="0" spid="246" grpId="14"/>
      <p:bldP build="whole" bldLvl="1" animBg="1" rev="0" advAuto="0" spid="246" grpId="15"/>
      <p:bldP build="whole" bldLvl="1" animBg="1" rev="0" advAuto="0" spid="247" grpId="17"/>
      <p:bldP build="whole" bldLvl="1" animBg="1" rev="0" advAuto="0" spid="236" grpId="1"/>
      <p:bldP build="whole" bldLvl="1" animBg="1" rev="0" advAuto="0" spid="243" grpId="5"/>
      <p:bldP build="whole" bldLvl="1" animBg="1" rev="0" advAuto="0" spid="243" grpId="6"/>
      <p:bldP build="whole" bldLvl="1" animBg="1" rev="0" advAuto="0" spid="244" grpId="8"/>
      <p:bldP build="whole" bldLvl="1" animBg="1" rev="0" advAuto="0" spid="244" grpId="9"/>
      <p:bldP build="whole" bldLvl="1" animBg="1" rev="0" advAuto="0" spid="237" grpId="3"/>
      <p:bldP build="whole" bldLvl="1" animBg="1" rev="0" advAuto="0" spid="235" grpId="2"/>
      <p:bldP build="whole" bldLvl="1" animBg="1" rev="0" advAuto="0" spid="242" grpId="16"/>
      <p:bldP build="whole" bldLvl="1" animBg="1" rev="0" advAuto="0" spid="240" grpId="10"/>
      <p:bldP build="whole" bldLvl="1" animBg="1" rev="0" advAuto="0" spid="23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52" name="Research"/>
          <p:cNvSpPr/>
          <p:nvPr/>
        </p:nvSpPr>
        <p:spPr>
          <a:xfrm>
            <a:off x="4761557" y="680379"/>
            <a:ext cx="3481686" cy="115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Research</a:t>
            </a:r>
          </a:p>
        </p:txBody>
      </p:sp>
      <p:sp>
        <p:nvSpPr>
          <p:cNvPr id="253" name="Sources?"/>
          <p:cNvSpPr/>
          <p:nvPr/>
        </p:nvSpPr>
        <p:spPr>
          <a:xfrm>
            <a:off x="5516475" y="2901950"/>
            <a:ext cx="198953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Sources?</a:t>
            </a:r>
          </a:p>
        </p:txBody>
      </p:sp>
      <p:pic>
        <p:nvPicPr>
          <p:cNvPr id="254" name="download.jpg" descr="downloa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77571" y="3965575"/>
            <a:ext cx="5049657" cy="37823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5" name="download-1.jpg" descr="download-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0519" y="3957389"/>
            <a:ext cx="5023762" cy="378236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6" name="download-2.jpg" descr="download-2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9362" y="4149328"/>
            <a:ext cx="5023761" cy="333097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7" name="download-3.jpg" descr="download-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099595" y="3951188"/>
            <a:ext cx="6805610" cy="381114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7" dur="1000" fill="hold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1000" fill="hold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5" dur="1000" fill="hold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4" grpId="2"/>
      <p:bldP build="whole" bldLvl="1" animBg="1" rev="0" advAuto="0" spid="255" grpId="4"/>
      <p:bldP build="whole" bldLvl="1" animBg="1" rev="0" advAuto="0" spid="255" grpId="5"/>
      <p:bldP build="whole" bldLvl="1" animBg="1" rev="0" advAuto="0" spid="256" grpId="6"/>
      <p:bldP build="whole" bldLvl="1" animBg="1" rev="0" advAuto="0" spid="256" grpId="7"/>
      <p:bldP build="whole" bldLvl="1" animBg="1" rev="0" advAuto="0" spid="253" grpId="1"/>
      <p:bldP build="whole" bldLvl="1" animBg="1" rev="0" advAuto="0" spid="254" grpId="3"/>
      <p:bldP build="whole" bldLvl="1" animBg="1" rev="0" advAuto="0" spid="257" grpId="8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62" name="Brainstorm"/>
          <p:cNvSpPr/>
          <p:nvPr/>
        </p:nvSpPr>
        <p:spPr>
          <a:xfrm>
            <a:off x="4377717" y="680379"/>
            <a:ext cx="4267052" cy="115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Brainstorm</a:t>
            </a:r>
          </a:p>
        </p:txBody>
      </p:sp>
      <p:sp>
        <p:nvSpPr>
          <p:cNvPr id="263" name="Use a large piece of paper - A3 is good"/>
          <p:cNvSpPr/>
          <p:nvPr/>
        </p:nvSpPr>
        <p:spPr>
          <a:xfrm>
            <a:off x="2272189" y="2432050"/>
            <a:ext cx="847810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Use a large piece of paper - A3 is good</a:t>
            </a:r>
          </a:p>
        </p:txBody>
      </p:sp>
      <p:sp>
        <p:nvSpPr>
          <p:cNvPr id="264" name="Write anything down!"/>
          <p:cNvSpPr/>
          <p:nvPr/>
        </p:nvSpPr>
        <p:spPr>
          <a:xfrm>
            <a:off x="4163634" y="3251200"/>
            <a:ext cx="4669818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Write anything down!</a:t>
            </a:r>
          </a:p>
        </p:txBody>
      </p:sp>
      <p:sp>
        <p:nvSpPr>
          <p:cNvPr id="265" name="Link like topics with lines"/>
          <p:cNvSpPr/>
          <p:nvPr/>
        </p:nvSpPr>
        <p:spPr>
          <a:xfrm>
            <a:off x="3840385" y="4064000"/>
            <a:ext cx="5321301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Link like topics with lines</a:t>
            </a:r>
          </a:p>
        </p:txBody>
      </p:sp>
      <p:sp>
        <p:nvSpPr>
          <p:cNvPr id="266" name="Arrange into subject matter and then into a logical format"/>
          <p:cNvSpPr/>
          <p:nvPr/>
        </p:nvSpPr>
        <p:spPr>
          <a:xfrm>
            <a:off x="647700" y="4876800"/>
            <a:ext cx="116967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Arrange into subject matter and then into a logical format</a:t>
            </a:r>
          </a:p>
        </p:txBody>
      </p:sp>
      <p:pic>
        <p:nvPicPr>
          <p:cNvPr id="267" name="brainstorm-medium.tiff" descr="brainstorm-medium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5000" y="5682557"/>
            <a:ext cx="5067300" cy="3639243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ext"/>
          <p:cNvSpPr/>
          <p:nvPr/>
        </p:nvSpPr>
        <p:spPr>
          <a:xfrm>
            <a:off x="2552700" y="4546600"/>
            <a:ext cx="127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E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endParaRPr u="sng"/>
          </a:p>
        </p:txBody>
      </p:sp>
      <p:pic>
        <p:nvPicPr>
          <p:cNvPr id="269" name="Post-34-Graphic-3.tiff" descr="Post-34-Graphic-3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81900" y="6157908"/>
            <a:ext cx="4864100" cy="3368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2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4"/>
      <p:bldP build="whole" bldLvl="1" animBg="1" rev="0" advAuto="0" spid="267" grpId="5"/>
      <p:bldP build="whole" bldLvl="1" animBg="1" rev="0" advAuto="0" spid="269" grpId="7"/>
      <p:bldP build="whole" bldLvl="1" animBg="1" rev="0" advAuto="0" spid="264" grpId="2"/>
      <p:bldP build="whole" bldLvl="1" animBg="1" rev="0" advAuto="0" spid="266" grpId="6"/>
      <p:bldP build="whole" bldLvl="1" animBg="1" rev="0" advAuto="0" spid="263" grpId="1"/>
      <p:bldP build="whole" bldLvl="1" animBg="1" rev="0" advAuto="0" spid="265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74" name="2D Script"/>
          <p:cNvSpPr/>
          <p:nvPr/>
        </p:nvSpPr>
        <p:spPr>
          <a:xfrm>
            <a:off x="4674939" y="680379"/>
            <a:ext cx="3654922" cy="115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2D Script</a:t>
            </a:r>
          </a:p>
        </p:txBody>
      </p:sp>
      <p:sp>
        <p:nvSpPr>
          <p:cNvPr id="275" name="Don’t include slides, props or presentation techniques"/>
          <p:cNvSpPr/>
          <p:nvPr/>
        </p:nvSpPr>
        <p:spPr>
          <a:xfrm>
            <a:off x="631229" y="2901950"/>
            <a:ext cx="11760028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Don’t include slides, props or presentation techniques</a:t>
            </a:r>
          </a:p>
        </p:txBody>
      </p:sp>
      <p:sp>
        <p:nvSpPr>
          <p:cNvPr id="276" name="Just write the words!"/>
          <p:cNvSpPr/>
          <p:nvPr/>
        </p:nvSpPr>
        <p:spPr>
          <a:xfrm>
            <a:off x="4164545" y="3714750"/>
            <a:ext cx="466799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Just write the words!</a:t>
            </a:r>
          </a:p>
        </p:txBody>
      </p:sp>
      <p:sp>
        <p:nvSpPr>
          <p:cNvPr id="277" name="Make sure there is a beginning, a middle with headed sections and an end"/>
          <p:cNvSpPr/>
          <p:nvPr/>
        </p:nvSpPr>
        <p:spPr>
          <a:xfrm>
            <a:off x="627285" y="4521199"/>
            <a:ext cx="1176020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Make sure there is a beginning, a middle with headed sections and an end </a:t>
            </a:r>
          </a:p>
        </p:txBody>
      </p:sp>
      <p:sp>
        <p:nvSpPr>
          <p:cNvPr id="278" name="Allow for questions at the end"/>
          <p:cNvSpPr/>
          <p:nvPr/>
        </p:nvSpPr>
        <p:spPr>
          <a:xfrm>
            <a:off x="3072755" y="5956300"/>
            <a:ext cx="6853685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Allow for questions at the end </a:t>
            </a:r>
          </a:p>
        </p:txBody>
      </p:sp>
      <p:sp>
        <p:nvSpPr>
          <p:cNvPr id="279" name="Practice in rough first"/>
          <p:cNvSpPr/>
          <p:nvPr/>
        </p:nvSpPr>
        <p:spPr>
          <a:xfrm>
            <a:off x="4107259" y="6769100"/>
            <a:ext cx="478467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Practice in rough first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4"/>
      <p:bldP build="whole" bldLvl="1" animBg="1" rev="0" advAuto="0" spid="279" grpId="5"/>
      <p:bldP build="whole" bldLvl="1" animBg="1" rev="0" advAuto="0" spid="277" grpId="3"/>
      <p:bldP build="whole" bldLvl="1" animBg="1" rev="0" advAuto="0" spid="276" grpId="2"/>
      <p:bldP build="whole" bldLvl="1" animBg="1" rev="0" advAuto="0" spid="27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84" name="Turn it into a 3D Script"/>
          <p:cNvSpPr/>
          <p:nvPr/>
        </p:nvSpPr>
        <p:spPr>
          <a:xfrm>
            <a:off x="3561333" y="680379"/>
            <a:ext cx="8733681" cy="115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Turn it into a 3D Script</a:t>
            </a:r>
          </a:p>
        </p:txBody>
      </p:sp>
      <p:sp>
        <p:nvSpPr>
          <p:cNvPr id="285" name="Blend in your presentation method"/>
          <p:cNvSpPr/>
          <p:nvPr/>
        </p:nvSpPr>
        <p:spPr>
          <a:xfrm>
            <a:off x="2655763" y="2279650"/>
            <a:ext cx="768556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Blend in your presentation method</a:t>
            </a:r>
          </a:p>
        </p:txBody>
      </p:sp>
      <p:sp>
        <p:nvSpPr>
          <p:cNvPr id="286" name="You can use"/>
          <p:cNvSpPr/>
          <p:nvPr/>
        </p:nvSpPr>
        <p:spPr>
          <a:xfrm>
            <a:off x="5161284" y="3092450"/>
            <a:ext cx="267451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can use</a:t>
            </a:r>
          </a:p>
        </p:txBody>
      </p:sp>
      <p:sp>
        <p:nvSpPr>
          <p:cNvPr id="287" name="Slides"/>
          <p:cNvSpPr/>
          <p:nvPr/>
        </p:nvSpPr>
        <p:spPr>
          <a:xfrm>
            <a:off x="613357" y="3822700"/>
            <a:ext cx="11760201" cy="711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pPr/>
            <a:r>
              <a:t>Slides</a:t>
            </a:r>
          </a:p>
        </p:txBody>
      </p:sp>
      <p:sp>
        <p:nvSpPr>
          <p:cNvPr id="288" name="Case studies       Stories"/>
          <p:cNvSpPr/>
          <p:nvPr/>
        </p:nvSpPr>
        <p:spPr>
          <a:xfrm>
            <a:off x="622300" y="4711700"/>
            <a:ext cx="11760200" cy="711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pPr/>
            <a:r>
              <a:t>Case studies       Stories</a:t>
            </a:r>
          </a:p>
        </p:txBody>
      </p:sp>
      <p:sp>
        <p:nvSpPr>
          <p:cNvPr id="289" name="Examples       Quotes       Statistics"/>
          <p:cNvSpPr/>
          <p:nvPr/>
        </p:nvSpPr>
        <p:spPr>
          <a:xfrm>
            <a:off x="622300" y="5511800"/>
            <a:ext cx="11760200" cy="711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pPr/>
            <a:r>
              <a:t>Examples       Quotes       Statistics      </a:t>
            </a:r>
          </a:p>
        </p:txBody>
      </p:sp>
      <p:sp>
        <p:nvSpPr>
          <p:cNvPr id="290" name="Props       Questions"/>
          <p:cNvSpPr/>
          <p:nvPr/>
        </p:nvSpPr>
        <p:spPr>
          <a:xfrm>
            <a:off x="622300" y="6311900"/>
            <a:ext cx="11760200" cy="711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pPr/>
            <a:r>
              <a:t>Props       Questions</a:t>
            </a:r>
          </a:p>
        </p:txBody>
      </p:sp>
      <p:sp>
        <p:nvSpPr>
          <p:cNvPr id="291" name="Acronyms"/>
          <p:cNvSpPr/>
          <p:nvPr/>
        </p:nvSpPr>
        <p:spPr>
          <a:xfrm>
            <a:off x="622300" y="7112000"/>
            <a:ext cx="11760200" cy="7112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pPr/>
            <a:r>
              <a:t>Acronyms</a:t>
            </a:r>
          </a:p>
        </p:txBody>
      </p:sp>
      <p:sp>
        <p:nvSpPr>
          <p:cNvPr id="292" name="Break it down into small sections with something fun in between"/>
          <p:cNvSpPr/>
          <p:nvPr/>
        </p:nvSpPr>
        <p:spPr>
          <a:xfrm>
            <a:off x="-2593" y="7905750"/>
            <a:ext cx="12992101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Break it down into small sections with something fun in between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32" presetID="23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32" presetID="23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Class="entr" nodeType="afterEffect" presetSubtype="32" presetID="23" grpId="4" fill="hold">
                                  <p:stCondLst>
                                    <p:cond delay="10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Class="entr" nodeType="afterEffect" presetSubtype="32" presetID="23" grpId="5" fill="hold">
                                  <p:stCondLst>
                                    <p:cond delay="100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Class="entr" nodeType="afterEffect" presetSubtype="32" presetID="23" grpId="6" fill="hold">
                                  <p:stCondLst>
                                    <p:cond delay="10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Class="entr" nodeType="afterEffect" presetSubtype="32" presetID="23" grpId="7" fill="hold">
                                  <p:stCondLst>
                                    <p:cond delay="10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1"/>
      <p:bldP build="whole" bldLvl="1" animBg="1" rev="0" advAuto="0" spid="287" grpId="3"/>
      <p:bldP build="whole" bldLvl="1" animBg="1" rev="0" advAuto="0" spid="290" grpId="6"/>
      <p:bldP build="whole" bldLvl="1" animBg="1" rev="0" advAuto="0" spid="289" grpId="5"/>
      <p:bldP build="whole" bldLvl="1" animBg="1" rev="0" advAuto="0" spid="286" grpId="2"/>
      <p:bldP build="whole" bldLvl="1" animBg="1" rev="0" advAuto="0" spid="291" grpId="7"/>
      <p:bldP build="whole" bldLvl="1" animBg="1" rev="0" advAuto="0" spid="288" grpId="4"/>
      <p:bldP build="whole" bldLvl="1" animBg="1" rev="0" advAuto="0" spid="292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297" name="Now practice!"/>
          <p:cNvSpPr/>
          <p:nvPr/>
        </p:nvSpPr>
        <p:spPr>
          <a:xfrm>
            <a:off x="3787353" y="869950"/>
            <a:ext cx="5436841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Now practice!</a:t>
            </a:r>
          </a:p>
        </p:txBody>
      </p:sp>
      <p:sp>
        <p:nvSpPr>
          <p:cNvPr id="298" name="In the 3D form"/>
          <p:cNvSpPr/>
          <p:nvPr/>
        </p:nvSpPr>
        <p:spPr>
          <a:xfrm>
            <a:off x="4813324" y="2495550"/>
            <a:ext cx="3370437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In the 3D form</a:t>
            </a:r>
          </a:p>
        </p:txBody>
      </p:sp>
      <p:sp>
        <p:nvSpPr>
          <p:cNvPr id="299" name="You don’t need an audience at first"/>
          <p:cNvSpPr/>
          <p:nvPr/>
        </p:nvSpPr>
        <p:spPr>
          <a:xfrm>
            <a:off x="2687277" y="3308350"/>
            <a:ext cx="7622531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You don’t need an audience at first</a:t>
            </a:r>
          </a:p>
        </p:txBody>
      </p:sp>
      <p:sp>
        <p:nvSpPr>
          <p:cNvPr id="300" name="Get an idea of timing"/>
          <p:cNvSpPr/>
          <p:nvPr/>
        </p:nvSpPr>
        <p:spPr>
          <a:xfrm>
            <a:off x="622300" y="41084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Get an idea of timing</a:t>
            </a:r>
          </a:p>
        </p:txBody>
      </p:sp>
      <p:sp>
        <p:nvSpPr>
          <p:cNvPr id="301" name="Use body language"/>
          <p:cNvSpPr/>
          <p:nvPr/>
        </p:nvSpPr>
        <p:spPr>
          <a:xfrm>
            <a:off x="622300" y="49212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Use body language</a:t>
            </a:r>
          </a:p>
        </p:txBody>
      </p:sp>
      <p:sp>
        <p:nvSpPr>
          <p:cNvPr id="302" name="When you are happy get a friend to watch"/>
          <p:cNvSpPr/>
          <p:nvPr/>
        </p:nvSpPr>
        <p:spPr>
          <a:xfrm>
            <a:off x="622300" y="57213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When you are happy get a friend to watch     </a:t>
            </a:r>
          </a:p>
        </p:txBody>
      </p:sp>
      <p:sp>
        <p:nvSpPr>
          <p:cNvPr id="303" name="Accept criticism and refine the presentation"/>
          <p:cNvSpPr/>
          <p:nvPr/>
        </p:nvSpPr>
        <p:spPr>
          <a:xfrm>
            <a:off x="622300" y="65214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Accept criticism and refine the presentation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5"/>
      <p:bldP build="whole" bldLvl="1" animBg="1" rev="0" advAuto="0" spid="303" grpId="6"/>
      <p:bldP build="whole" bldLvl="1" animBg="1" rev="0" advAuto="0" spid="300" grpId="3"/>
      <p:bldP build="whole" bldLvl="1" animBg="1" rev="0" advAuto="0" spid="301" grpId="4"/>
      <p:bldP build="whole" bldLvl="1" animBg="1" rev="0" advAuto="0" spid="298" grpId="1"/>
      <p:bldP build="whole" bldLvl="1" animBg="1" rev="0" advAuto="0" spid="29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WFE Logo.jpg" descr="WFE 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463" y="710156"/>
            <a:ext cx="2653952" cy="109614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127000" dist="63500" dir="5400000">
              <a:srgbClr val="000000">
                <a:alpha val="70000"/>
              </a:srgbClr>
            </a:outerShdw>
          </a:effectLst>
        </p:spPr>
      </p:pic>
      <p:sp>
        <p:nvSpPr>
          <p:cNvPr id="308" name="Slides"/>
          <p:cNvSpPr/>
          <p:nvPr/>
        </p:nvSpPr>
        <p:spPr>
          <a:xfrm>
            <a:off x="5410770" y="869950"/>
            <a:ext cx="2190007" cy="11557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200">
                <a:solidFill>
                  <a:srgbClr val="FF401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Slides</a:t>
            </a:r>
          </a:p>
        </p:txBody>
      </p:sp>
      <p:sp>
        <p:nvSpPr>
          <p:cNvPr id="309" name="Keep to a minimum"/>
          <p:cNvSpPr/>
          <p:nvPr/>
        </p:nvSpPr>
        <p:spPr>
          <a:xfrm>
            <a:off x="4323680" y="2279650"/>
            <a:ext cx="434972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Keep to a minimum</a:t>
            </a:r>
          </a:p>
        </p:txBody>
      </p:sp>
      <p:sp>
        <p:nvSpPr>
          <p:cNvPr id="310" name="No more than 2 different fonts"/>
          <p:cNvSpPr/>
          <p:nvPr/>
        </p:nvSpPr>
        <p:spPr>
          <a:xfrm>
            <a:off x="3092927" y="3092450"/>
            <a:ext cx="681123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 more than 2 different fonts</a:t>
            </a:r>
          </a:p>
        </p:txBody>
      </p:sp>
      <p:sp>
        <p:nvSpPr>
          <p:cNvPr id="311" name="Keep simple"/>
          <p:cNvSpPr/>
          <p:nvPr/>
        </p:nvSpPr>
        <p:spPr>
          <a:xfrm>
            <a:off x="622300" y="3832225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Keep simple</a:t>
            </a:r>
          </a:p>
        </p:txBody>
      </p:sp>
      <p:sp>
        <p:nvSpPr>
          <p:cNvPr id="312" name="Not too much text on one slide"/>
          <p:cNvSpPr/>
          <p:nvPr/>
        </p:nvSpPr>
        <p:spPr>
          <a:xfrm>
            <a:off x="622300" y="47053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Not too much text on one slide</a:t>
            </a:r>
          </a:p>
        </p:txBody>
      </p:sp>
      <p:sp>
        <p:nvSpPr>
          <p:cNvPr id="313" name="Use:"/>
          <p:cNvSpPr/>
          <p:nvPr/>
        </p:nvSpPr>
        <p:spPr>
          <a:xfrm>
            <a:off x="736600" y="6089650"/>
            <a:ext cx="117602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Use:    </a:t>
            </a:r>
          </a:p>
        </p:txBody>
      </p:sp>
      <p:pic>
        <p:nvPicPr>
          <p:cNvPr id="314" name="new_fonts_more_1.tiff" descr="new_fonts_more_1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30700" y="4572000"/>
            <a:ext cx="4343400" cy="313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021011column_f3.tiff" descr="021011column_f3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30700" y="5384800"/>
            <a:ext cx="4343400" cy="3279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titanic4.tiff" descr="titanic4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6700" y="3175000"/>
            <a:ext cx="5080000" cy="381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fly_fly1.tiff" descr="fly_fly1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81433" y="3594100"/>
            <a:ext cx="4040267" cy="336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Bullet points"/>
          <p:cNvSpPr/>
          <p:nvPr/>
        </p:nvSpPr>
        <p:spPr>
          <a:xfrm>
            <a:off x="520700" y="7283450"/>
            <a:ext cx="29083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Bullet points   </a:t>
            </a:r>
            <a:r>
              <a:rPr>
                <a:solidFill>
                  <a:srgbClr val="FFFC41"/>
                </a:solidFill>
              </a:rPr>
              <a:t>  </a:t>
            </a:r>
            <a:r>
              <a:t>   </a:t>
            </a:r>
          </a:p>
        </p:txBody>
      </p:sp>
      <p:sp>
        <p:nvSpPr>
          <p:cNvPr id="319" name="Colour"/>
          <p:cNvSpPr/>
          <p:nvPr/>
        </p:nvSpPr>
        <p:spPr>
          <a:xfrm>
            <a:off x="3825285" y="7283450"/>
            <a:ext cx="182363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>
                <a:solidFill>
                  <a:srgbClr val="E32400"/>
                </a:solidFill>
              </a:rPr>
              <a:t>C</a:t>
            </a:r>
            <a:r>
              <a:rPr>
                <a:solidFill>
                  <a:srgbClr val="0042AA"/>
                </a:solidFill>
              </a:rPr>
              <a:t>o</a:t>
            </a:r>
            <a:r>
              <a:rPr>
                <a:solidFill>
                  <a:srgbClr val="669C35"/>
                </a:solidFill>
              </a:rPr>
              <a:t>l</a:t>
            </a:r>
            <a:r>
              <a:rPr>
                <a:solidFill>
                  <a:srgbClr val="FFA57D"/>
                </a:solidFill>
              </a:rPr>
              <a:t>o</a:t>
            </a:r>
            <a:r>
              <a:rPr>
                <a:solidFill>
                  <a:srgbClr val="7B219F"/>
                </a:solidFill>
              </a:rPr>
              <a:t>u</a:t>
            </a:r>
            <a:r>
              <a:rPr>
                <a:solidFill>
                  <a:srgbClr val="FFFC41"/>
                </a:solidFill>
              </a:rPr>
              <a:t>r </a:t>
            </a:r>
          </a:p>
        </p:txBody>
      </p:sp>
      <p:sp>
        <p:nvSpPr>
          <p:cNvPr id="320" name="Pictures"/>
          <p:cNvSpPr/>
          <p:nvPr/>
        </p:nvSpPr>
        <p:spPr>
          <a:xfrm>
            <a:off x="7854509" y="7283450"/>
            <a:ext cx="1842382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Pictures</a:t>
            </a:r>
          </a:p>
        </p:txBody>
      </p:sp>
      <p:sp>
        <p:nvSpPr>
          <p:cNvPr id="321" name="Cartoons"/>
          <p:cNvSpPr/>
          <p:nvPr/>
        </p:nvSpPr>
        <p:spPr>
          <a:xfrm>
            <a:off x="10060768" y="7283450"/>
            <a:ext cx="217966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Cartoons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1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20" dur="2000" fill="hold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1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38" dur="2000" fill="hold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8"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Class="entr" nodeType="after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2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xit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56" dur="1000" fill="hold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Class="entr" nodeType="after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1" dur="2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Class="entr" nodeType="afterEffect" presetSubtype="8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xit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wipe(left)" transition="out">
                                      <p:cBhvr>
                                        <p:cTn id="69" dur="1000" fill="hold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Class="entr" nodeType="afterEffect" presetSubtype="8" presetID="2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4" dur="1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Class="entr" nodeType="afterEffect" presetSubtype="8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8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8" grpId="16"/>
      <p:bldP build="whole" bldLvl="1" animBg="1" rev="0" advAuto="0" spid="309" grpId="1"/>
      <p:bldP build="whole" bldLvl="1" animBg="1" rev="0" advAuto="0" spid="310" grpId="2"/>
      <p:bldP build="whole" bldLvl="1" animBg="1" rev="0" advAuto="0" spid="312" grpId="6"/>
      <p:bldP build="whole" bldLvl="1" animBg="1" rev="0" advAuto="0" spid="315" grpId="7"/>
      <p:bldP build="whole" bldLvl="1" animBg="1" rev="0" advAuto="0" spid="315" grpId="8"/>
      <p:bldP build="whole" bldLvl="1" animBg="1" rev="0" advAuto="0" spid="321" grpId="13"/>
      <p:bldP build="whole" bldLvl="1" animBg="1" rev="0" advAuto="0" spid="313" grpId="9"/>
      <p:bldP build="whole" bldLvl="1" animBg="1" rev="0" advAuto="0" spid="317" grpId="14"/>
      <p:bldP build="whole" bldLvl="1" animBg="1" rev="0" advAuto="0" spid="317" grpId="15"/>
      <p:bldP build="whole" bldLvl="1" animBg="1" rev="0" advAuto="0" spid="311" grpId="5"/>
      <p:bldP build="whole" bldLvl="1" animBg="1" rev="0" advAuto="0" spid="314" grpId="3"/>
      <p:bldP build="whole" bldLvl="1" animBg="1" rev="0" advAuto="0" spid="314" grpId="4"/>
      <p:bldP build="whole" bldLvl="1" animBg="1" rev="0" advAuto="0" spid="319" grpId="17"/>
      <p:bldP build="whole" bldLvl="1" animBg="1" rev="0" advAuto="0" spid="320" grpId="10"/>
      <p:bldP build="whole" bldLvl="1" animBg="1" rev="0" advAuto="0" spid="316" grpId="12"/>
      <p:bldP build="whole" bldLvl="1" animBg="1" rev="0" advAuto="0" spid="316" grpId="1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35353"/>
      </a:dk1>
      <a:lt1>
        <a:srgbClr val="340053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35353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