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6" name="Shape 16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with salmon cakes, salad and houmo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of pappardelle pasta with parsley butter, roasted hazelnuts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ection Title"/>
          <p:cNvSpPr txBox="1"/>
          <p:nvPr>
            <p:ph type="title" hasCustomPrompt="1"/>
          </p:nvPr>
        </p:nvSpPr>
        <p:spPr>
          <a:xfrm>
            <a:off x="1295400" y="5404408"/>
            <a:ext cx="21869400" cy="2881786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825500">
              <a:lnSpc>
                <a:spcPct val="90000"/>
              </a:lnSpc>
              <a:defRPr b="0" spc="-408" sz="10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xfrm>
            <a:off x="22294492" y="12881590"/>
            <a:ext cx="413108" cy="392470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9144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Text"/>
          <p:cNvSpPr txBox="1"/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ctr" defTabSz="1828800">
              <a:lnSpc>
                <a:spcPct val="90000"/>
              </a:lnSpc>
              <a:defRPr b="0" spc="0" sz="12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8" name="Body Level One…"/>
          <p:cNvSpPr txBox="1"/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0" indent="91440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0" indent="182880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0" indent="274320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0" indent="365760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xfrm>
            <a:off x="22294492" y="12881590"/>
            <a:ext cx="413108" cy="392470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9144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png"/><Relationship Id="rId3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png"/><Relationship Id="rId3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6"/>
          <p:cNvSpPr/>
          <p:nvPr/>
        </p:nvSpPr>
        <p:spPr>
          <a:xfrm>
            <a:off x="0" y="7025540"/>
            <a:ext cx="24384000" cy="2073351"/>
          </a:xfrm>
          <a:prstGeom prst="rect">
            <a:avLst/>
          </a:prstGeom>
          <a:solidFill>
            <a:srgbClr val="ED7D31"/>
          </a:solidFill>
          <a:ln w="12700">
            <a:solidFill>
              <a:srgbClr val="F8853B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9" name="Student finance"/>
          <p:cNvSpPr txBox="1"/>
          <p:nvPr>
            <p:ph type="title"/>
          </p:nvPr>
        </p:nvSpPr>
        <p:spPr>
          <a:xfrm>
            <a:off x="4529511" y="7110813"/>
            <a:ext cx="15324976" cy="1902804"/>
          </a:xfrm>
          <a:prstGeom prst="rect">
            <a:avLst/>
          </a:prstGeom>
        </p:spPr>
        <p:txBody>
          <a:bodyPr/>
          <a:lstStyle>
            <a:lvl1pPr defTabSz="1773936">
              <a:defRPr b="1" sz="9700">
                <a:solidFill>
                  <a:srgbClr val="FFFFFF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SETTING UP A BUSINESS</a:t>
            </a:r>
          </a:p>
        </p:txBody>
      </p:sp>
      <p:sp>
        <p:nvSpPr>
          <p:cNvPr id="170" name="The real cost of going to university"/>
          <p:cNvSpPr txBox="1"/>
          <p:nvPr/>
        </p:nvSpPr>
        <p:spPr>
          <a:xfrm>
            <a:off x="1052164" y="9251191"/>
            <a:ext cx="21869402" cy="1402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584200">
              <a:defRPr b="1" cap="all" spc="-200" sz="56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Fail to prepare – prepare to fail</a:t>
            </a:r>
          </a:p>
        </p:txBody>
      </p:sp>
      <p:sp>
        <p:nvSpPr>
          <p:cNvPr id="171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7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15277" t="0" r="10945" b="1499"/>
          <a:stretch>
            <a:fillRect/>
          </a:stretch>
        </p:blipFill>
        <p:spPr>
          <a:xfrm>
            <a:off x="8290956" y="1755906"/>
            <a:ext cx="7391814" cy="4934367"/>
          </a:xfrm>
          <a:prstGeom prst="rect">
            <a:avLst/>
          </a:prstGeom>
          <a:ln w="76200">
            <a:solidFill>
              <a:srgbClr val="F96301"/>
            </a:solidFill>
          </a:ln>
        </p:spPr>
      </p:pic>
      <p:sp>
        <p:nvSpPr>
          <p:cNvPr id="174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pic>
        <p:nvPicPr>
          <p:cNvPr id="175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tangle 5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0" name="Straight Connector 6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1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262" name="Name The Taxes"/>
          <p:cNvSpPr txBox="1"/>
          <p:nvPr/>
        </p:nvSpPr>
        <p:spPr>
          <a:xfrm>
            <a:off x="10024666" y="916143"/>
            <a:ext cx="4334668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Accounts</a:t>
            </a:r>
          </a:p>
        </p:txBody>
      </p:sp>
      <p:graphicFrame>
        <p:nvGraphicFramePr>
          <p:cNvPr id="263" name="Table"/>
          <p:cNvGraphicFramePr/>
          <p:nvPr/>
        </p:nvGraphicFramePr>
        <p:xfrm>
          <a:off x="4617046" y="3147181"/>
          <a:ext cx="15149909" cy="917978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5111448"/>
                <a:gridCol w="10038459"/>
              </a:tblGrid>
              <a:tr h="1244422">
                <a:tc>
                  <a:txBody>
                    <a:bodyPr/>
                    <a:lstStyle/>
                    <a:p>
                      <a:pPr defTabSz="914400">
                        <a:defRPr b="0" sz="4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How are accounts managed?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294945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Sole Trader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By yourself or accountant through self assessment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294945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Partnership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By partners or accountant through self assessments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294945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Limited Company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Generally through accountant. Returns need to be made quarterly.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pic>
        <p:nvPicPr>
          <p:cNvPr id="26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6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Rectangle 5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9" name="Straight Connector 6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0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271" name="Name The Taxes"/>
          <p:cNvSpPr txBox="1"/>
          <p:nvPr/>
        </p:nvSpPr>
        <p:spPr>
          <a:xfrm>
            <a:off x="10278666" y="916143"/>
            <a:ext cx="3826668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Benefits</a:t>
            </a:r>
          </a:p>
        </p:txBody>
      </p:sp>
      <p:graphicFrame>
        <p:nvGraphicFramePr>
          <p:cNvPr id="272" name="Table"/>
          <p:cNvGraphicFramePr/>
          <p:nvPr/>
        </p:nvGraphicFramePr>
        <p:xfrm>
          <a:off x="4617046" y="3108061"/>
          <a:ext cx="15149909" cy="9194253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5111448"/>
                <a:gridCol w="10038459"/>
              </a:tblGrid>
              <a:tr h="1229037">
                <a:tc>
                  <a:txBody>
                    <a:bodyPr/>
                    <a:lstStyle/>
                    <a:p>
                      <a:pPr defTabSz="914400">
                        <a:defRPr b="0" sz="4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What are the benefits?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313113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Sole Trader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Very simple. 
Your decisions. 
Your profits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313113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Partnership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Mutual support.
Complimentary skills.
Share all profits.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313113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Limited Company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Not total liability.
Corporation tax is only 20%.
Offset many costs.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pic>
        <p:nvPicPr>
          <p:cNvPr id="27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5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Rectangle 5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8" name="Straight Connector 6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9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280" name="Name The Taxes"/>
          <p:cNvSpPr txBox="1"/>
          <p:nvPr/>
        </p:nvSpPr>
        <p:spPr>
          <a:xfrm>
            <a:off x="9601746" y="916143"/>
            <a:ext cx="5180508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Drawbacks</a:t>
            </a:r>
          </a:p>
        </p:txBody>
      </p:sp>
      <p:graphicFrame>
        <p:nvGraphicFramePr>
          <p:cNvPr id="281" name="Table"/>
          <p:cNvGraphicFramePr/>
          <p:nvPr/>
        </p:nvGraphicFramePr>
        <p:xfrm>
          <a:off x="4617046" y="3103828"/>
          <a:ext cx="15149907" cy="9194252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5111448"/>
                <a:gridCol w="10038459"/>
              </a:tblGrid>
              <a:tr h="1233271">
                <a:tc>
                  <a:txBody>
                    <a:bodyPr/>
                    <a:lstStyle/>
                    <a:p>
                      <a:pPr defTabSz="914400">
                        <a:defRPr b="0" sz="4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What are the drawbacks?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313113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Sole Trader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Total liability
Could be paying 40% tax on profits
Lonely!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313113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Partnership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Total liability
Could be paying 40% tax on profits
All decisions have to be agreed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313113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Limited Company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All decisions have to be agreed.
Lots of deadlines to meet.
Staff care.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pic>
        <p:nvPicPr>
          <p:cNvPr id="282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4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5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8" name="Straight Connector 6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9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pic>
        <p:nvPicPr>
          <p:cNvPr id="180" name="business-idea-2015.jpg" descr="business-idea-20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75387" y="843212"/>
            <a:ext cx="10433226" cy="10433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3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 5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6" name="Straight Connector 6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7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188" name="Name The Taxes"/>
          <p:cNvSpPr txBox="1"/>
          <p:nvPr/>
        </p:nvSpPr>
        <p:spPr>
          <a:xfrm>
            <a:off x="10956330" y="916143"/>
            <a:ext cx="2471340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Then</a:t>
            </a:r>
          </a:p>
        </p:txBody>
      </p:sp>
      <p:pic>
        <p:nvPicPr>
          <p:cNvPr id="189" name="IDTA-Smart-Trader.png" descr="IDTA-Smart-Trad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02076" y="3386331"/>
            <a:ext cx="10179847" cy="5536409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63500" dist="25400" dir="3600000">
              <a:srgbClr val="000000">
                <a:alpha val="70000"/>
              </a:srgbClr>
            </a:outerShdw>
          </a:effectLst>
        </p:spPr>
      </p:pic>
      <p:pic>
        <p:nvPicPr>
          <p:cNvPr id="190" name="Screen Shot 2019-04-04 at 13.00.15.png" descr="Screen Shot 2019-04-04 at 13.00.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03663" y="2551406"/>
            <a:ext cx="13376675" cy="8858252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63500" dist="25400" dir="3600000">
              <a:srgbClr val="000000">
                <a:alpha val="70000"/>
              </a:srgbClr>
            </a:outerShdw>
          </a:effectLst>
        </p:spPr>
      </p:pic>
      <p:pic>
        <p:nvPicPr>
          <p:cNvPr id="191" name="Screen Shot 2019-04-04 at 13.17.48.png" descr="Screen Shot 2019-04-04 at 13.17.4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68896" y="3846210"/>
            <a:ext cx="8072440" cy="6268643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63500" dist="25400" dir="3600000">
              <a:srgbClr val="000000">
                <a:alpha val="70000"/>
              </a:srgbClr>
            </a:outerShdw>
          </a:effectLst>
        </p:spPr>
      </p:pic>
      <p:pic>
        <p:nvPicPr>
          <p:cNvPr id="192" name="Screen Shot 2019-04-04 at 13.24.43.png" descr="Screen Shot 2019-04-04 at 13.24.4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99169" y="3846210"/>
            <a:ext cx="9411893" cy="6268643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63500" dist="25400" dir="3600000">
              <a:srgbClr val="000000">
                <a:alpha val="70000"/>
              </a:srgbClr>
            </a:outerShdw>
          </a:effectLst>
        </p:spPr>
      </p:pic>
      <p:pic>
        <p:nvPicPr>
          <p:cNvPr id="193" name="Screen Shot 2019-04-04 at 13.21.00.png" descr="Screen Shot 2019-04-04 at 13.21.0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995045" y="3837281"/>
            <a:ext cx="8393910" cy="6286502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63500" dist="25400" dir="3600000">
              <a:srgbClr val="000000">
                <a:alpha val="70000"/>
              </a:srgbClr>
            </a:outerShdw>
          </a:effectLst>
        </p:spPr>
      </p:pic>
      <p:pic>
        <p:nvPicPr>
          <p:cNvPr id="194" name="Screen Shot 2019-04-04 at 13.21.20.png" descr="Screen Shot 2019-04-04 at 13.21.2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82349" y="3280198"/>
            <a:ext cx="9245533" cy="7400668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63500" dist="25400" dir="3600000">
              <a:srgbClr val="000000">
                <a:alpha val="70000"/>
              </a:srgbClr>
            </a:outerShdw>
          </a:effectLst>
        </p:spPr>
      </p:pic>
      <p:pic>
        <p:nvPicPr>
          <p:cNvPr id="195" name="Screen Shot 2019-04-04 at 13.21.42.png" descr="Screen Shot 2019-04-04 at 13.21.42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897345" y="3043479"/>
            <a:ext cx="10589310" cy="7874105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63500" dist="25400" dir="3600000">
              <a:srgbClr val="000000">
                <a:alpha val="70000"/>
              </a:srgbClr>
            </a:outerShdw>
          </a:effectLst>
        </p:spPr>
      </p:pic>
      <p:pic>
        <p:nvPicPr>
          <p:cNvPr id="196" name="Screen Shot 2019-04-04 at 12.58.07.png" descr="Screen Shot 2019-04-04 at 12.58.0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829206" y="3043480"/>
            <a:ext cx="14725588" cy="7673666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63500" dist="25400" dir="3600000">
              <a:srgbClr val="000000">
                <a:alpha val="70000"/>
              </a:srgbClr>
            </a:outerShdw>
          </a:effectLst>
        </p:spPr>
      </p:pic>
      <p:pic>
        <p:nvPicPr>
          <p:cNvPr id="197" name="Picture 5" descr="Picture 5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9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xit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Class="entr" nodeType="after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xit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Class="entr" nodeType="after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xit" nodeType="clickEffect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Class="entr" nodeType="afterEffect" presetSubtype="8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xit" nodeType="clickEffect" presetSubtype="2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Class="entr" nodeType="afterEffect" presetSubtype="8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xit" nodeType="clickEffect" presetSubtype="2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Class="entr" nodeType="afterEffect" presetSubtype="8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xit" nodeType="clickEffect" presetSubtype="2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Class="entr" nodeType="afterEffect" presetSubtype="8" presetID="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5" grpId="13"/>
      <p:bldP build="whole" bldLvl="1" animBg="1" rev="0" advAuto="0" spid="190" grpId="3"/>
      <p:bldP build="whole" bldLvl="1" animBg="1" rev="0" advAuto="0" spid="190" grpId="4"/>
      <p:bldP build="whole" bldLvl="1" animBg="1" rev="0" advAuto="0" spid="195" grpId="14"/>
      <p:bldP build="whole" bldLvl="1" animBg="1" rev="0" advAuto="0" spid="196" grpId="15"/>
      <p:bldP build="whole" bldLvl="1" animBg="1" rev="0" advAuto="0" spid="191" grpId="5"/>
      <p:bldP build="whole" bldLvl="1" animBg="1" rev="0" advAuto="0" spid="193" grpId="10"/>
      <p:bldP build="whole" bldLvl="1" animBg="1" rev="0" advAuto="0" spid="191" grpId="6"/>
      <p:bldP build="whole" bldLvl="1" animBg="1" rev="0" advAuto="0" spid="193" grpId="9"/>
      <p:bldP build="whole" bldLvl="1" animBg="1" rev="0" advAuto="0" spid="194" grpId="11"/>
      <p:bldP build="whole" bldLvl="1" animBg="1" rev="0" advAuto="0" spid="192" grpId="7"/>
      <p:bldP build="whole" bldLvl="1" animBg="1" rev="0" advAuto="0" spid="192" grpId="8"/>
      <p:bldP build="whole" bldLvl="1" animBg="1" rev="0" advAuto="0" spid="194" grpId="12"/>
      <p:bldP build="whole" bldLvl="1" animBg="1" rev="0" advAuto="0" spid="189" grpId="1"/>
      <p:bldP build="whole" bldLvl="1" animBg="1" rev="0" advAuto="0" spid="189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ctangle 5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2" name="Straight Connector 6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3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204" name="Name The Taxes"/>
          <p:cNvSpPr txBox="1"/>
          <p:nvPr/>
        </p:nvSpPr>
        <p:spPr>
          <a:xfrm>
            <a:off x="8895060" y="916143"/>
            <a:ext cx="6593880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Business Plan</a:t>
            </a:r>
          </a:p>
        </p:txBody>
      </p:sp>
      <p:sp>
        <p:nvSpPr>
          <p:cNvPr id="205" name="Summary…"/>
          <p:cNvSpPr txBox="1"/>
          <p:nvPr/>
        </p:nvSpPr>
        <p:spPr>
          <a:xfrm>
            <a:off x="4074913" y="3658656"/>
            <a:ext cx="17666774" cy="6524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883338" anchor="ctr"/>
          <a:lstStyle/>
          <a:p>
            <a:pPr marL="228600" indent="-228600" algn="l" defTabSz="914400">
              <a:lnSpc>
                <a:spcPct val="120000"/>
              </a:lnSpc>
              <a:buSzPct val="80000"/>
              <a:buBlip>
                <a:blip r:embed="rId2"/>
              </a:buBlip>
              <a:defRPr spc="-50" sz="50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Summary</a:t>
            </a:r>
          </a:p>
          <a:p>
            <a:pPr marL="228600" indent="-228600" algn="l" defTabSz="914400">
              <a:lnSpc>
                <a:spcPct val="120000"/>
              </a:lnSpc>
              <a:buSzPct val="80000"/>
              <a:buBlip>
                <a:blip r:embed="rId2"/>
              </a:buBlip>
              <a:defRPr spc="-50" sz="50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Who are you?</a:t>
            </a:r>
          </a:p>
          <a:p>
            <a:pPr marL="228600" indent="-228600" algn="l" defTabSz="914400">
              <a:lnSpc>
                <a:spcPct val="120000"/>
              </a:lnSpc>
              <a:buSzPct val="80000"/>
              <a:buBlip>
                <a:blip r:embed="rId2"/>
              </a:buBlip>
              <a:defRPr spc="-50" sz="50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What are you selling?</a:t>
            </a:r>
          </a:p>
          <a:p>
            <a:pPr marL="228600" indent="-228600" algn="l" defTabSz="914400">
              <a:lnSpc>
                <a:spcPct val="120000"/>
              </a:lnSpc>
              <a:buSzPct val="80000"/>
              <a:buBlip>
                <a:blip r:embed="rId2"/>
              </a:buBlip>
              <a:defRPr spc="-50" sz="50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Who are your customers?</a:t>
            </a:r>
          </a:p>
          <a:p>
            <a:pPr marL="228600" indent="-228600" algn="l" defTabSz="914400">
              <a:lnSpc>
                <a:spcPct val="120000"/>
              </a:lnSpc>
              <a:buSzPct val="80000"/>
              <a:buBlip>
                <a:blip r:embed="rId2"/>
              </a:buBlip>
              <a:defRPr spc="-50" sz="50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Where is your market?</a:t>
            </a:r>
          </a:p>
          <a:p>
            <a:pPr marL="228600" indent="-228600" algn="l" defTabSz="914400">
              <a:lnSpc>
                <a:spcPct val="120000"/>
              </a:lnSpc>
              <a:buSzPct val="80000"/>
              <a:buBlip>
                <a:blip r:embed="rId2"/>
              </a:buBlip>
              <a:defRPr spc="-50" sz="50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Market research</a:t>
            </a:r>
          </a:p>
          <a:p>
            <a:pPr marL="228600" indent="-228600" algn="l" defTabSz="914400">
              <a:lnSpc>
                <a:spcPct val="120000"/>
              </a:lnSpc>
              <a:buSzPct val="80000"/>
              <a:buBlip>
                <a:blip r:embed="rId2"/>
              </a:buBlip>
              <a:defRPr spc="-50" sz="50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Marketing</a:t>
            </a:r>
          </a:p>
          <a:p>
            <a:pPr marL="228600" indent="-228600" algn="l" defTabSz="914400">
              <a:lnSpc>
                <a:spcPct val="120000"/>
              </a:lnSpc>
              <a:buSzPct val="80000"/>
              <a:buBlip>
                <a:blip r:embed="rId2"/>
              </a:buBlip>
              <a:defRPr spc="-50" sz="50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Competition and comparison</a:t>
            </a:r>
          </a:p>
          <a:p>
            <a:pPr marL="228600" indent="-228600" algn="l" defTabSz="914400">
              <a:lnSpc>
                <a:spcPct val="120000"/>
              </a:lnSpc>
              <a:buSzPct val="80000"/>
              <a:buBlip>
                <a:blip r:embed="rId2"/>
              </a:buBlip>
              <a:defRPr spc="-50" sz="50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USP</a:t>
            </a:r>
          </a:p>
          <a:p>
            <a:pPr marL="228600" indent="-228600" algn="l" defTabSz="914400">
              <a:lnSpc>
                <a:spcPct val="120000"/>
              </a:lnSpc>
              <a:buSzPct val="80000"/>
              <a:buBlip>
                <a:blip r:embed="rId2"/>
              </a:buBlip>
              <a:defRPr spc="-50" sz="50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Logistics</a:t>
            </a:r>
          </a:p>
          <a:p>
            <a:pPr marL="228600" indent="-228600" algn="l" defTabSz="914400">
              <a:lnSpc>
                <a:spcPct val="120000"/>
              </a:lnSpc>
              <a:buSzPct val="80000"/>
              <a:buBlip>
                <a:blip r:embed="rId2"/>
              </a:buBlip>
              <a:defRPr spc="-50" sz="50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Costs/Pricing</a:t>
            </a:r>
          </a:p>
          <a:p>
            <a:pPr marL="228600" indent="-228600" algn="l" defTabSz="914400">
              <a:lnSpc>
                <a:spcPct val="120000"/>
              </a:lnSpc>
              <a:buSzPct val="80000"/>
              <a:buBlip>
                <a:blip r:embed="rId2"/>
              </a:buBlip>
              <a:defRPr spc="-50" sz="50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Financial forecasts</a:t>
            </a:r>
          </a:p>
          <a:p>
            <a:pPr marL="228600" indent="-228600" algn="l" defTabSz="914400">
              <a:lnSpc>
                <a:spcPct val="120000"/>
              </a:lnSpc>
              <a:buSzPct val="80000"/>
              <a:buBlip>
                <a:blip r:embed="rId2"/>
              </a:buBlip>
              <a:defRPr spc="-50" sz="50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Back up plan</a:t>
            </a:r>
          </a:p>
        </p:txBody>
      </p:sp>
      <p:pic>
        <p:nvPicPr>
          <p:cNvPr id="206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8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tangle 5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1" name="Straight Connector 6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2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213" name="Name The Taxes"/>
          <p:cNvSpPr txBox="1"/>
          <p:nvPr/>
        </p:nvSpPr>
        <p:spPr>
          <a:xfrm>
            <a:off x="9290447" y="916143"/>
            <a:ext cx="5803106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Getting Help</a:t>
            </a:r>
          </a:p>
        </p:txBody>
      </p:sp>
      <p:pic>
        <p:nvPicPr>
          <p:cNvPr id="214" name="Screen Shot 2019-04-04 at 13.36.26.png" descr="Screen Shot 2019-04-04 at 13.36.2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46769" y="3871019"/>
            <a:ext cx="5322097" cy="52685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Screen Shot 2019-04-04 at 13.43.33.png" descr="Screen Shot 2019-04-04 at 13.43.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25507" y="8409000"/>
            <a:ext cx="6732986" cy="1982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Screen Shot 2019-04-04 at 13.58.13.png" descr="Screen Shot 2019-04-04 at 13.58.1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67314" y="4021532"/>
            <a:ext cx="4982768" cy="18395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Screen Shot 2019-04-04 at 15.19.33.png" descr="Screen Shot 2019-04-04 at 15.19.3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03006" y="3396249"/>
            <a:ext cx="4790838" cy="3469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Screen Shot 2019-04-04 at 15.24.26.png" descr="Screen Shot 2019-04-04 at 15.24.26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14506" y="7270463"/>
            <a:ext cx="6332858" cy="3334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Picture 5" descr="Picture 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1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6" grpId="3"/>
      <p:bldP build="whole" bldLvl="1" animBg="1" rev="0" advAuto="0" spid="218" grpId="5"/>
      <p:bldP build="whole" bldLvl="1" animBg="1" rev="0" advAuto="0" spid="217" grpId="4"/>
      <p:bldP build="whole" bldLvl="1" animBg="1" rev="0" advAuto="0" spid="214" grpId="1"/>
      <p:bldP build="whole" bldLvl="1" animBg="1" rev="0" advAuto="0" spid="21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5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4" name="Straight Connector 6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5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226" name="Name The Taxes"/>
          <p:cNvSpPr txBox="1"/>
          <p:nvPr/>
        </p:nvSpPr>
        <p:spPr>
          <a:xfrm>
            <a:off x="8527951" y="916143"/>
            <a:ext cx="7328098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Getting Finance</a:t>
            </a:r>
          </a:p>
        </p:txBody>
      </p:sp>
      <p:sp>
        <p:nvSpPr>
          <p:cNvPr id="227" name="Bootstrapping…"/>
          <p:cNvSpPr txBox="1"/>
          <p:nvPr/>
        </p:nvSpPr>
        <p:spPr>
          <a:xfrm>
            <a:off x="4074914" y="3027706"/>
            <a:ext cx="16234172" cy="766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811708" anchor="ctr"/>
          <a:lstStyle/>
          <a:p>
            <a:pPr marL="228600" indent="-228600" algn="l" defTabSz="914400">
              <a:buSzPct val="80000"/>
              <a:buBlip>
                <a:blip r:embed="rId2"/>
              </a:buBlip>
              <a:defRPr spc="-50" sz="50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Bootstrapping</a:t>
            </a:r>
          </a:p>
          <a:p>
            <a:pPr marL="228600" indent="-228600" algn="l" defTabSz="914400">
              <a:buSzPct val="80000"/>
              <a:buBlip>
                <a:blip r:embed="rId2"/>
              </a:buBlip>
              <a:defRPr spc="-50" sz="50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</a:p>
          <a:p>
            <a:pPr marL="228600" indent="-228600" algn="l" defTabSz="914400">
              <a:buSzPct val="80000"/>
              <a:buBlip>
                <a:blip r:embed="rId2"/>
              </a:buBlip>
              <a:defRPr spc="-50" sz="50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Friends and family</a:t>
            </a:r>
          </a:p>
          <a:p>
            <a:pPr marL="228600" indent="-228600" algn="l" defTabSz="914400">
              <a:buSzPct val="80000"/>
              <a:buBlip>
                <a:blip r:embed="rId2"/>
              </a:buBlip>
              <a:defRPr spc="-50" sz="50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</a:p>
          <a:p>
            <a:pPr marL="228600" indent="-228600" algn="l" defTabSz="914400">
              <a:buSzPct val="80000"/>
              <a:buBlip>
                <a:blip r:embed="rId2"/>
              </a:buBlip>
              <a:defRPr spc="-50" sz="50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Grants</a:t>
            </a:r>
          </a:p>
          <a:p>
            <a:pPr marL="228600" indent="-228600" algn="l" defTabSz="914400">
              <a:buSzPct val="80000"/>
              <a:buBlip>
                <a:blip r:embed="rId2"/>
              </a:buBlip>
              <a:defRPr spc="-50" sz="50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</a:p>
          <a:p>
            <a:pPr marL="228600" indent="-228600" algn="l" defTabSz="914400">
              <a:buSzPct val="80000"/>
              <a:buBlip>
                <a:blip r:embed="rId2"/>
              </a:buBlip>
              <a:defRPr spc="-50" sz="50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Enterprise agencies</a:t>
            </a:r>
          </a:p>
          <a:p>
            <a:pPr marL="228600" indent="-228600" algn="l" defTabSz="914400">
              <a:buSzPct val="80000"/>
              <a:buBlip>
                <a:blip r:embed="rId2"/>
              </a:buBlip>
              <a:defRPr spc="-50" sz="50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</a:p>
          <a:p>
            <a:pPr marL="228600" indent="-228600" algn="l" defTabSz="914400">
              <a:buSzPct val="80000"/>
              <a:buBlip>
                <a:blip r:embed="rId2"/>
              </a:buBlip>
              <a:defRPr spc="-50" sz="50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</a:p>
          <a:p>
            <a:pPr marL="228600" indent="-228600" algn="l" defTabSz="914400">
              <a:buSzPct val="80000"/>
              <a:buBlip>
                <a:blip r:embed="rId2"/>
              </a:buBlip>
              <a:defRPr spc="-50" sz="50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Micro loans</a:t>
            </a:r>
          </a:p>
          <a:p>
            <a:pPr marL="228600" indent="-228600" algn="l" defTabSz="914400">
              <a:buSzPct val="80000"/>
              <a:buBlip>
                <a:blip r:embed="rId2"/>
              </a:buBlip>
              <a:defRPr spc="-50" sz="50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</a:p>
          <a:p>
            <a:pPr marL="228600" indent="-228600" algn="l" defTabSz="914400">
              <a:buSzPct val="80000"/>
              <a:buBlip>
                <a:blip r:embed="rId2"/>
              </a:buBlip>
              <a:defRPr spc="-50" sz="50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Bank Loans</a:t>
            </a:r>
          </a:p>
          <a:p>
            <a:pPr marL="228600" indent="-228600" algn="l" defTabSz="914400">
              <a:buSzPct val="80000"/>
              <a:buBlip>
                <a:blip r:embed="rId2"/>
              </a:buBlip>
              <a:defRPr spc="-50" sz="50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</a:p>
          <a:p>
            <a:pPr marL="228600" indent="-228600" algn="l" defTabSz="914400">
              <a:buSzPct val="80000"/>
              <a:buBlip>
                <a:blip r:embed="rId2"/>
              </a:buBlip>
              <a:defRPr spc="-50" sz="50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Angels</a:t>
            </a:r>
          </a:p>
          <a:p>
            <a:pPr marL="228600" indent="-228600" algn="l" defTabSz="914400">
              <a:buSzPct val="80000"/>
              <a:buBlip>
                <a:blip r:embed="rId2"/>
              </a:buBlip>
              <a:defRPr spc="-50" sz="50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</a:p>
          <a:p>
            <a:pPr marL="228600" indent="-228600" algn="l" defTabSz="914400">
              <a:buSzPct val="80000"/>
              <a:buBlip>
                <a:blip r:embed="rId2"/>
              </a:buBlip>
              <a:defRPr spc="-50" sz="50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Venture Capital</a:t>
            </a:r>
          </a:p>
          <a:p>
            <a:pPr marL="228600" indent="-228600" algn="l" defTabSz="914400">
              <a:buSzPct val="80000"/>
              <a:buBlip>
                <a:blip r:embed="rId2"/>
              </a:buBlip>
              <a:defRPr spc="-50" sz="50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</a:p>
          <a:p>
            <a:pPr marL="228600" indent="-228600" algn="l" defTabSz="914400">
              <a:buSzPct val="80000"/>
              <a:buBlip>
                <a:blip r:embed="rId2"/>
              </a:buBlip>
              <a:defRPr spc="-50" sz="5000">
                <a:solidFill>
                  <a:srgbClr val="000000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</a:p>
        </p:txBody>
      </p:sp>
      <p:pic>
        <p:nvPicPr>
          <p:cNvPr id="228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0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angle 5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3" name="Straight Connector 6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4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235" name="Name The Taxes"/>
          <p:cNvSpPr txBox="1"/>
          <p:nvPr/>
        </p:nvSpPr>
        <p:spPr>
          <a:xfrm>
            <a:off x="10674548" y="916143"/>
            <a:ext cx="3034904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Profits</a:t>
            </a:r>
          </a:p>
        </p:txBody>
      </p:sp>
      <p:graphicFrame>
        <p:nvGraphicFramePr>
          <p:cNvPr id="236" name="Table"/>
          <p:cNvGraphicFramePr/>
          <p:nvPr/>
        </p:nvGraphicFramePr>
        <p:xfrm>
          <a:off x="4617046" y="3055855"/>
          <a:ext cx="15149907" cy="917978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5111448"/>
                <a:gridCol w="10038459"/>
              </a:tblGrid>
              <a:tr h="1203885">
                <a:tc>
                  <a:txBody>
                    <a:bodyPr/>
                    <a:lstStyle/>
                    <a:p>
                      <a:pPr defTabSz="914400">
                        <a:defRPr b="0" sz="4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What Happens To The Profits?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294945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Sole Trader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Keep them as part of your income and pay tax accordingly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294945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Partnership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Share them with each partner paying their share of tax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294945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Limited Company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Owned by the company - 20% tax on profits - Dividends to share holders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pic>
        <p:nvPicPr>
          <p:cNvPr id="23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9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ectangle 5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2" name="Straight Connector 6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3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244" name="Name The Taxes"/>
          <p:cNvSpPr txBox="1"/>
          <p:nvPr/>
        </p:nvSpPr>
        <p:spPr>
          <a:xfrm>
            <a:off x="11201152" y="916143"/>
            <a:ext cx="1981696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VAT</a:t>
            </a:r>
          </a:p>
        </p:txBody>
      </p:sp>
      <p:graphicFrame>
        <p:nvGraphicFramePr>
          <p:cNvPr id="245" name="Table"/>
          <p:cNvGraphicFramePr/>
          <p:nvPr/>
        </p:nvGraphicFramePr>
        <p:xfrm>
          <a:off x="4617046" y="2944744"/>
          <a:ext cx="15149909" cy="917978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5111448"/>
                <a:gridCol w="10038459"/>
              </a:tblGrid>
              <a:tr h="1426108">
                <a:tc>
                  <a:txBody>
                    <a:bodyPr/>
                    <a:lstStyle/>
                    <a:p>
                      <a:pPr defTabSz="914400">
                        <a:defRPr b="0" sz="4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Do I have to pay VAT?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294945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Sole Trader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Yes - if the turnover is more than £85,000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294945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Partnership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Yes - if the turnover is more than £85,000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294945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Limited Company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Yes - if the turnover is more than £85,000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pic>
        <p:nvPicPr>
          <p:cNvPr id="24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8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Rectangle 5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1" name="Straight Connector 6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2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253" name="Name The Taxes"/>
          <p:cNvSpPr txBox="1"/>
          <p:nvPr/>
        </p:nvSpPr>
        <p:spPr>
          <a:xfrm>
            <a:off x="10222607" y="916143"/>
            <a:ext cx="3938786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Register</a:t>
            </a:r>
          </a:p>
        </p:txBody>
      </p:sp>
      <p:graphicFrame>
        <p:nvGraphicFramePr>
          <p:cNvPr id="254" name="Table"/>
          <p:cNvGraphicFramePr/>
          <p:nvPr/>
        </p:nvGraphicFramePr>
        <p:xfrm>
          <a:off x="4617046" y="3132099"/>
          <a:ext cx="15149908" cy="917978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5111448"/>
                <a:gridCol w="10038459"/>
              </a:tblGrid>
              <a:tr h="1259504">
                <a:tc>
                  <a:txBody>
                    <a:bodyPr/>
                    <a:lstStyle/>
                    <a:p>
                      <a:pPr defTabSz="914400">
                        <a:defRPr b="0" sz="4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Do I have to register the company?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294945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Sole Trader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With HMRC as sole trader 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294945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Partnership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With HMRC as partnership 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294945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Limited Company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With companies house and with HMRC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pic>
        <p:nvPicPr>
          <p:cNvPr id="25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7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