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2.jpeg" ContentType="image/jpe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image3.jpeg" ContentType="image/jpeg"/>
  <Override PartName="/ppt/media/image4.jpeg" ContentType="image/jpeg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" name="Shape 12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2" name="Shape 13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This is for English universities only</a:t>
            </a:r>
          </a:p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Others in uk similar but not the same</a:t>
            </a:r>
          </a:p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Not available for overseas universities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9" name="Shape 22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Other things to increase the amount you can borrow.</a:t>
            </a:r>
          </a:p>
          <a:p>
            <a:pPr marL="305593" indent="-305593" defTabSz="584200">
              <a:lnSpc>
                <a:spcPct val="100000"/>
              </a:lnSpc>
              <a:buSzPct val="145000"/>
              <a:buChar char="-"/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Having own kids</a:t>
            </a:r>
          </a:p>
          <a:p>
            <a:pPr marL="305593" indent="-305593" defTabSz="584200">
              <a:lnSpc>
                <a:spcPct val="100000"/>
              </a:lnSpc>
              <a:buSzPct val="145000"/>
              <a:buChar char="-"/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Being a carer</a:t>
            </a:r>
          </a:p>
          <a:p>
            <a:pPr marL="305593" indent="-305593" defTabSz="584200">
              <a:lnSpc>
                <a:spcPct val="100000"/>
              </a:lnSpc>
              <a:buSzPct val="145000"/>
              <a:buChar char="-"/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Having physical or learning difficulties (more later)</a:t>
            </a:r>
          </a:p>
          <a:p>
            <a:pPr marL="305593" indent="-305593" defTabSz="584200">
              <a:lnSpc>
                <a:spcPct val="100000"/>
              </a:lnSpc>
              <a:buSzPct val="145000"/>
              <a:buChar char="-"/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Living alone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2" name="Shape 24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Will be charged compound interest (interest on interest)</a:t>
            </a:r>
          </a:p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Whilst at uni -</a:t>
            </a:r>
          </a:p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3% over RPI (measure of inflation) - currently 5.6%</a:t>
            </a:r>
          </a:p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This is fixed annually (April for the March RPI) for the following academic year.</a:t>
            </a:r>
          </a:p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Average loan of £45k will cost more than £2.5k at the moment.</a:t>
            </a:r>
          </a:p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Bigger loan = more interest, smaller loan = less interest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3" name="Shape 25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After uni interest amount depends on your earnings before tax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5" name="Shape 26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Have to pay back 9% of earnings over threshold amount</a:t>
            </a:r>
          </a:p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This isn’t voluntary</a:t>
            </a:r>
          </a:p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Obligation to pay still there even if you work abroad.</a:t>
            </a:r>
          </a:p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In real terms you need to be earning &gt;£52k just to cover interest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5" name="Shape 27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Acts like a loan in some ways:</a:t>
            </a:r>
          </a:p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Principal given in expectation of repayment</a:t>
            </a:r>
          </a:p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Interest applied</a:t>
            </a:r>
          </a:p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Doesn’t act like a loan in other ways</a:t>
            </a:r>
          </a:p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Repayment doesn’t increase with increased principal</a:t>
            </a:r>
          </a:p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Has no bearing on credit rating</a:t>
            </a:r>
          </a:p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Better to think of it as a 9% tax on earnings above threshold amount and not a loan that needs to be repaid.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7" name="Shape 28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There is an end date irrespective of outstanding debt.</a:t>
            </a:r>
          </a:p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30 years after graduation outstanding debt is wiped out.</a:t>
            </a:r>
          </a:p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So aged 51 there will be no more student debt</a:t>
            </a:r>
          </a:p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JA and MMC both 51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8" name="Shape 29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/>
            <a:r>
              <a:t>Go through figures on slide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6" name="Shape 30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Scholarships given by faculty of university</a:t>
            </a:r>
          </a:p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Anyone can apply</a:t>
            </a:r>
          </a:p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Unlikely to be 100%</a:t>
            </a:r>
          </a:p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Bursaries given by companies</a:t>
            </a:r>
          </a:p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Work for them from 18 - they put you through university.</a:t>
            </a:r>
          </a:p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Graduate with no debt - cost is having to work for a period of time with same company</a:t>
            </a:r>
          </a:p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Might stifle choices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3" name="Shape 14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Two ways to get support</a:t>
            </a:r>
          </a:p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Loans - repayable from student loan company (government agency)</a:t>
            </a:r>
          </a:p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Bursaries and scholarships - non repayable from companies, universities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4" name="Shape 15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Application process begins the end of the February that your course starts</a:t>
            </a:r>
          </a:p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Usually begins online in school or college</a:t>
            </a:r>
          </a:p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Parents will need to be involved</a:t>
            </a:r>
          </a:p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Application is only for one year - not whole course</a:t>
            </a:r>
          </a:p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Personal details need to be updated as they change</a:t>
            </a:r>
          </a:p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Then just a mouse click for subsequent applications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6" name="Shape 16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Loan will be in 2 parts.</a:t>
            </a:r>
          </a:p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1 to pay for tuition fees and 1 to pay for living costs.</a:t>
            </a:r>
          </a:p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Go through figures.</a:t>
            </a:r>
          </a:p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You can only borrow up to course fee </a:t>
            </a:r>
          </a:p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Universites can’t charge more than these maximums even if they are in TEF.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5" name="Shape 17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Living costs - maintenance loan - there is a maximum and minimum.</a:t>
            </a:r>
          </a:p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Living at home is the most cost effective alternative.</a:t>
            </a:r>
          </a:p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No bills</a:t>
            </a:r>
          </a:p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Good chance that you will get somewhere between these two extremes.</a:t>
            </a:r>
          </a:p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Exactly where depends on household income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4" name="Shape 18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Living away from home but not London.</a:t>
            </a:r>
          </a:p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Have to pay rent, bills, food, travel, entertainment out of this</a:t>
            </a:r>
          </a:p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Rents will vary a lot from place to place</a:t>
            </a:r>
          </a:p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Unlikely to cover real costs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Shape 19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Expensive to live in London</a:t>
            </a:r>
          </a:p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Higher loan amount but higher rents and cost of living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5" name="Shape 20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Go through summary.</a:t>
            </a:r>
          </a:p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This element not available to non UK students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Shape 21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Exact amount of maintenance loan depends on household income.</a:t>
            </a:r>
          </a:p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Household income = salaries, interest on savings, dividends, benefits, pensions - everything except child maintenance payments.</a:t>
            </a:r>
          </a:p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For maximum loan HI needs to be less than £25k</a:t>
            </a:r>
          </a:p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If more than £59k (69k London) then only minimum.</a:t>
            </a:r>
          </a:p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More dependents living at home moves these amounts up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22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21"/>
          </p:nvPr>
        </p:nvSpPr>
        <p:spPr>
          <a:xfrm>
            <a:off x="-949853" y="0"/>
            <a:ext cx="14904506" cy="994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 - Dar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lide Number"/>
          <p:cNvSpPr txBox="1"/>
          <p:nvPr>
            <p:ph type="sldNum" sz="quarter" idx="2"/>
          </p:nvPr>
        </p:nvSpPr>
        <p:spPr>
          <a:xfrm>
            <a:off x="6324600" y="9271000"/>
            <a:ext cx="342900" cy="3556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23232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21"/>
          </p:nvPr>
        </p:nvSpPr>
        <p:spPr>
          <a:xfrm>
            <a:off x="1622088" y="289099"/>
            <a:ext cx="9753603" cy="65057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21"/>
          </p:nvPr>
        </p:nvSpPr>
        <p:spPr>
          <a:xfrm>
            <a:off x="2263775" y="613833"/>
            <a:ext cx="12401550" cy="8267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idx="21"/>
          </p:nvPr>
        </p:nvSpPr>
        <p:spPr>
          <a:xfrm>
            <a:off x="4086225" y="2586566"/>
            <a:ext cx="9429750" cy="628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21"/>
          </p:nvPr>
        </p:nvSpPr>
        <p:spPr>
          <a:xfrm>
            <a:off x="6680200" y="5029200"/>
            <a:ext cx="6054748" cy="4038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22"/>
          </p:nvPr>
        </p:nvSpPr>
        <p:spPr>
          <a:xfrm>
            <a:off x="6502400" y="889000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23"/>
          </p:nvPr>
        </p:nvSpPr>
        <p:spPr>
          <a:xfrm>
            <a:off x="-2374900" y="889000"/>
            <a:ext cx="11982450" cy="7988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gif"/><Relationship Id="rId4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gif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gif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gif"/><Relationship Id="rId4" Type="http://schemas.openxmlformats.org/officeDocument/2006/relationships/image" Target="../media/image1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gif"/><Relationship Id="rId4" Type="http://schemas.openxmlformats.org/officeDocument/2006/relationships/image" Target="../media/image15.png"/><Relationship Id="rId5" Type="http://schemas.openxmlformats.org/officeDocument/2006/relationships/image" Target="../media/image16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gif"/><Relationship Id="rId4" Type="http://schemas.openxmlformats.org/officeDocument/2006/relationships/image" Target="../media/image17.png"/><Relationship Id="rId5" Type="http://schemas.openxmlformats.org/officeDocument/2006/relationships/image" Target="../media/image1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gif"/><Relationship Id="rId4" Type="http://schemas.openxmlformats.org/officeDocument/2006/relationships/image" Target="../media/image19.png"/><Relationship Id="rId5" Type="http://schemas.openxmlformats.org/officeDocument/2006/relationships/image" Target="../media/image3.jpeg"/><Relationship Id="rId6" Type="http://schemas.openxmlformats.org/officeDocument/2006/relationships/image" Target="../media/image4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gif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gif"/><Relationship Id="rId4" Type="http://schemas.openxmlformats.org/officeDocument/2006/relationships/image" Target="../media/image20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hyperlink" Target="mailto:e.flack@wizeup.me" TargetMode="External"/><Relationship Id="rId3" Type="http://schemas.openxmlformats.org/officeDocument/2006/relationships/image" Target="../media/image1.gif"/><Relationship Id="rId4" Type="http://schemas.openxmlformats.org/officeDocument/2006/relationships/hyperlink" Target="http://www.wizeup.me" TargetMode="Externa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gif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g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gif"/><Relationship Id="rId4" Type="http://schemas.openxmlformats.org/officeDocument/2006/relationships/image" Target="../media/image2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gif"/><Relationship Id="rId4" Type="http://schemas.openxmlformats.org/officeDocument/2006/relationships/image" Target="../media/image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gif"/><Relationship Id="rId4" Type="http://schemas.openxmlformats.org/officeDocument/2006/relationships/image" Target="../media/image1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gif"/><Relationship Id="rId4" Type="http://schemas.openxmlformats.org/officeDocument/2006/relationships/image" Target="../media/image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g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gif"/><Relationship Id="rId4" Type="http://schemas.openxmlformats.org/officeDocument/2006/relationships/image" Target="../media/image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7" name="Student Finance"/>
          <p:cNvSpPr txBox="1"/>
          <p:nvPr>
            <p:ph type="title" idx="4294967295"/>
          </p:nvPr>
        </p:nvSpPr>
        <p:spPr>
          <a:xfrm>
            <a:off x="355600" y="406400"/>
            <a:ext cx="12293600" cy="13716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anchor="b">
            <a:noAutofit/>
          </a:bodyPr>
          <a:lstStyle>
            <a:lvl1pPr>
              <a:defRPr sz="7200">
                <a:solidFill>
                  <a:srgbClr val="FF401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Student Finance</a:t>
            </a:r>
          </a:p>
        </p:txBody>
      </p:sp>
      <p:pic>
        <p:nvPicPr>
          <p:cNvPr id="128" name="GIFTransp_logoColorSmall.gif" descr="GIFTransp_logoColorSmall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19100" y="127000"/>
            <a:ext cx="3175000" cy="1917700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Some debts are fun when you are acquiring them but none are fun when you set about retiring them..............…"/>
          <p:cNvSpPr txBox="1"/>
          <p:nvPr/>
        </p:nvSpPr>
        <p:spPr>
          <a:xfrm>
            <a:off x="-2977" y="2451100"/>
            <a:ext cx="12992101" cy="375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0" i="1" sz="6400">
                <a:latin typeface="Gill Sans"/>
                <a:ea typeface="Gill Sans"/>
                <a:cs typeface="Gill Sans"/>
                <a:sym typeface="Gill Sans"/>
              </a:defRPr>
            </a:pPr>
            <a:r>
              <a:t>Some debts are fun when you are acquiring them but none are fun when you set about retiring them..............</a:t>
            </a:r>
          </a:p>
          <a:p>
            <a:pPr algn="r">
              <a:defRPr b="0" i="1" sz="6400">
                <a:latin typeface="Gill Sans"/>
                <a:ea typeface="Gill Sans"/>
                <a:cs typeface="Gill Sans"/>
                <a:sym typeface="Gill Sans"/>
              </a:defRPr>
            </a:pPr>
            <a:r>
              <a:t>Ogden Nash</a:t>
            </a:r>
          </a:p>
        </p:txBody>
      </p:sp>
      <p:pic>
        <p:nvPicPr>
          <p:cNvPr id="130" name="img_student_piggy.png" descr="img_student_piggy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43100" y="5727700"/>
            <a:ext cx="2668155" cy="29972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20" name="Loans for living costs"/>
          <p:cNvSpPr txBox="1"/>
          <p:nvPr>
            <p:ph type="title" idx="4294967295"/>
          </p:nvPr>
        </p:nvSpPr>
        <p:spPr>
          <a:xfrm>
            <a:off x="355600" y="546100"/>
            <a:ext cx="12293600" cy="13716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anchor="b">
            <a:noAutofit/>
          </a:bodyPr>
          <a:lstStyle>
            <a:lvl1pPr>
              <a:defRPr sz="7200">
                <a:solidFill>
                  <a:srgbClr val="FF401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Loans for living costs</a:t>
            </a:r>
          </a:p>
        </p:txBody>
      </p:sp>
      <p:pic>
        <p:nvPicPr>
          <p:cNvPr id="221" name="GIFTransp_logoColorSmall.gif" descr="GIFTransp_logoColorSmall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19100" y="127000"/>
            <a:ext cx="3175000" cy="1917700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Other circumstances which may affect the amount you can borrow are if:"/>
          <p:cNvSpPr txBox="1"/>
          <p:nvPr/>
        </p:nvSpPr>
        <p:spPr>
          <a:xfrm>
            <a:off x="971550" y="711200"/>
            <a:ext cx="11544300" cy="259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0" sz="4200"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>
              <a:defRPr b="0" sz="4200"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>
              <a:defRPr b="0" sz="4200">
                <a:latin typeface="Gill Sans"/>
                <a:ea typeface="Gill Sans"/>
                <a:cs typeface="Gill Sans"/>
                <a:sym typeface="Gill Sans"/>
              </a:defRPr>
            </a:pPr>
            <a:r>
              <a:t>Other circumstances which may affect the amount you can borrow are if:		</a:t>
            </a:r>
          </a:p>
        </p:txBody>
      </p:sp>
      <p:pic>
        <p:nvPicPr>
          <p:cNvPr id="223" name="GIFTransp_logoColorSmall.gif" descr="GIFTransp_logoColorSmall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19100" y="127000"/>
            <a:ext cx="3175000" cy="19177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  <p:pic>
        <p:nvPicPr>
          <p:cNvPr id="22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14006" y="3968774"/>
            <a:ext cx="4376788" cy="4376788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22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42344" y="3914147"/>
            <a:ext cx="6120112" cy="4486042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226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184600" y="3727400"/>
            <a:ext cx="5118200" cy="5118200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227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256856" y="4692513"/>
            <a:ext cx="6973688" cy="3187973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3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xit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7" dur="1000" fill="hold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xit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6" dur="1000" fill="hold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Class="entr" nodeType="after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1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xit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35" dur="1000" fill="hold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Class="entr" nodeType="after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0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6" grpId="7"/>
      <p:bldP build="whole" bldLvl="1" animBg="1" rev="0" advAuto="0" spid="227" grpId="8"/>
      <p:bldP build="whole" bldLvl="1" animBg="1" rev="0" advAuto="0" spid="222" grpId="1"/>
      <p:bldP build="whole" bldLvl="1" animBg="1" rev="0" advAuto="0" spid="225" grpId="4"/>
      <p:bldP build="whole" bldLvl="1" animBg="1" rev="0" advAuto="0" spid="225" grpId="5"/>
      <p:bldP build="whole" bldLvl="1" animBg="1" rev="0" advAuto="0" spid="224" grpId="2"/>
      <p:bldP build="whole" bldLvl="1" animBg="1" rev="0" advAuto="0" spid="224" grpId="3"/>
      <p:bldP build="whole" bldLvl="1" animBg="1" rev="0" advAuto="0" spid="226" grpId="6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32" name="What will it cost?"/>
          <p:cNvSpPr txBox="1"/>
          <p:nvPr>
            <p:ph type="title" idx="4294967295"/>
          </p:nvPr>
        </p:nvSpPr>
        <p:spPr>
          <a:xfrm>
            <a:off x="355600" y="546100"/>
            <a:ext cx="12293600" cy="13716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anchor="b">
            <a:noAutofit/>
          </a:bodyPr>
          <a:lstStyle>
            <a:lvl1pPr>
              <a:defRPr sz="7200">
                <a:solidFill>
                  <a:srgbClr val="FF401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What will it cost?</a:t>
            </a:r>
          </a:p>
        </p:txBody>
      </p:sp>
      <p:pic>
        <p:nvPicPr>
          <p:cNvPr id="233" name="GIFTransp_logoColorSmall.gif" descr="GIFTransp_logoColorSmall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19100" y="127000"/>
            <a:ext cx="3175000" cy="1917700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Currently 2.6% for academic year 2020/21) + 3%…"/>
          <p:cNvSpPr txBox="1"/>
          <p:nvPr/>
        </p:nvSpPr>
        <p:spPr>
          <a:xfrm>
            <a:off x="114300" y="5748312"/>
            <a:ext cx="12776200" cy="196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0" sz="4200">
                <a:latin typeface="Gill Sans"/>
                <a:ea typeface="Gill Sans"/>
                <a:cs typeface="Gill Sans"/>
                <a:sym typeface="Gill Sans"/>
              </a:defRPr>
            </a:pPr>
            <a:r>
              <a:t>Currently 2.6% for academic year 2020/21) + 3%</a:t>
            </a:r>
          </a:p>
          <a:p>
            <a:pPr>
              <a:defRPr b="0" sz="4200">
                <a:latin typeface="Gill Sans"/>
                <a:ea typeface="Gill Sans"/>
                <a:cs typeface="Gill Sans"/>
                <a:sym typeface="Gill Sans"/>
              </a:defRPr>
            </a:pPr>
            <a:r>
              <a:t>This is fixed at March RPI for the following academic year </a:t>
            </a:r>
          </a:p>
        </p:txBody>
      </p:sp>
      <p:sp>
        <p:nvSpPr>
          <p:cNvPr id="235" name="If you take an average loan out of £45,000 it could cost you £2,520 per year just in interest at todays rates!"/>
          <p:cNvSpPr txBox="1"/>
          <p:nvPr/>
        </p:nvSpPr>
        <p:spPr>
          <a:xfrm>
            <a:off x="114300" y="7626350"/>
            <a:ext cx="12776200" cy="134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4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If you take an average loan out of £45,000 it could cost you £2,520 per year just in interest at todays rates!</a:t>
            </a:r>
          </a:p>
        </p:txBody>
      </p:sp>
      <p:pic>
        <p:nvPicPr>
          <p:cNvPr id="23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11786" y="2551967"/>
            <a:ext cx="4581228" cy="2472410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23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65571" y="2302718"/>
            <a:ext cx="4273658" cy="2970908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238" name="RPI +3%"/>
          <p:cNvSpPr txBox="1"/>
          <p:nvPr/>
        </p:nvSpPr>
        <p:spPr>
          <a:xfrm>
            <a:off x="5329615" y="5353050"/>
            <a:ext cx="2345570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>
                <a:solidFill>
                  <a:srgbClr val="C8250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RPI +3%</a:t>
            </a:r>
          </a:p>
        </p:txBody>
      </p:sp>
      <p:pic>
        <p:nvPicPr>
          <p:cNvPr id="23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19955" y="2221774"/>
            <a:ext cx="5310090" cy="3132796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240" name="Whilst at Uni……."/>
          <p:cNvSpPr txBox="1"/>
          <p:nvPr/>
        </p:nvSpPr>
        <p:spPr>
          <a:xfrm>
            <a:off x="6523186" y="3426221"/>
            <a:ext cx="4200228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4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Whilst at Uni…….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xit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6" dur="1000" fill="hold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Class="exit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0" dur="1000" fill="hold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Class="entr" nodeType="after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xit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9" dur="1000" fill="hold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Class="entr" nodeType="after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4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Class="entr" nodeType="after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8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3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clickEffect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8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9" grpId="3"/>
      <p:bldP build="whole" bldLvl="1" animBg="1" rev="0" advAuto="0" spid="240" grpId="4"/>
      <p:bldP build="whole" bldLvl="1" animBg="1" rev="0" advAuto="0" spid="237" grpId="5"/>
      <p:bldP build="whole" bldLvl="1" animBg="1" rev="0" advAuto="0" spid="236" grpId="7"/>
      <p:bldP build="whole" bldLvl="1" animBg="1" rev="0" advAuto="0" spid="238" grpId="8"/>
      <p:bldP build="whole" bldLvl="1" animBg="1" rev="0" advAuto="0" spid="234" grpId="9"/>
      <p:bldP build="whole" bldLvl="1" animBg="1" rev="0" advAuto="0" spid="239" grpId="1"/>
      <p:bldP build="whole" bldLvl="1" animBg="1" rev="0" advAuto="0" spid="235" grpId="10"/>
      <p:bldP build="whole" bldLvl="1" animBg="1" rev="0" advAuto="0" spid="240" grpId="2"/>
      <p:bldP build="whole" bldLvl="1" animBg="1" rev="0" advAuto="0" spid="237" grpId="6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45" name="What will it cost?"/>
          <p:cNvSpPr txBox="1"/>
          <p:nvPr>
            <p:ph type="title" idx="4294967295"/>
          </p:nvPr>
        </p:nvSpPr>
        <p:spPr>
          <a:xfrm>
            <a:off x="355600" y="546100"/>
            <a:ext cx="12293600" cy="13716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anchor="b">
            <a:noAutofit/>
          </a:bodyPr>
          <a:lstStyle>
            <a:lvl1pPr>
              <a:defRPr sz="7200">
                <a:solidFill>
                  <a:srgbClr val="FF401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What will it cost?</a:t>
            </a:r>
          </a:p>
        </p:txBody>
      </p:sp>
      <p:pic>
        <p:nvPicPr>
          <p:cNvPr id="246" name="GIFTransp_logoColorSmall.gif" descr="GIFTransp_logoColorSmall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19100" y="127000"/>
            <a:ext cx="3175000" cy="1917700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After graduation……"/>
          <p:cNvSpPr txBox="1"/>
          <p:nvPr/>
        </p:nvSpPr>
        <p:spPr>
          <a:xfrm>
            <a:off x="5348312" y="3524249"/>
            <a:ext cx="5162799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4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After graduation……</a:t>
            </a:r>
          </a:p>
        </p:txBody>
      </p:sp>
      <p:sp>
        <p:nvSpPr>
          <p:cNvPr id="248" name="Earnings &lt; £26,575 = RPI"/>
          <p:cNvSpPr txBox="1"/>
          <p:nvPr/>
        </p:nvSpPr>
        <p:spPr>
          <a:xfrm>
            <a:off x="114300" y="5514974"/>
            <a:ext cx="12776200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4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Earnings &lt; £26,575 = RPI</a:t>
            </a:r>
          </a:p>
        </p:txBody>
      </p:sp>
      <p:sp>
        <p:nvSpPr>
          <p:cNvPr id="249" name="£26,575 &lt; Earnings &lt; £47,835 = RPI + up to 3%"/>
          <p:cNvSpPr txBox="1"/>
          <p:nvPr/>
        </p:nvSpPr>
        <p:spPr>
          <a:xfrm>
            <a:off x="774947" y="6808787"/>
            <a:ext cx="11454905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4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£26,575 &lt; Earnings &lt; £47,835 = RPI + up to 3%</a:t>
            </a:r>
          </a:p>
        </p:txBody>
      </p:sp>
      <p:sp>
        <p:nvSpPr>
          <p:cNvPr id="250" name="Earnings &gt; £47,835  = RPI + 3%"/>
          <p:cNvSpPr txBox="1"/>
          <p:nvPr/>
        </p:nvSpPr>
        <p:spPr>
          <a:xfrm>
            <a:off x="3023120" y="8102599"/>
            <a:ext cx="6958560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4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Earnings &gt; £47,835  = RPI + 3%</a:t>
            </a:r>
          </a:p>
        </p:txBody>
      </p:sp>
      <p:pic>
        <p:nvPicPr>
          <p:cNvPr id="25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2447" y="2176275"/>
            <a:ext cx="3005863" cy="2808475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" grpId="2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9" grpId="4"/>
      <p:bldP build="whole" bldLvl="1" animBg="1" rev="0" advAuto="0" spid="247" grpId="2"/>
      <p:bldP build="whole" bldLvl="1" animBg="1" rev="0" advAuto="0" spid="250" grpId="5"/>
      <p:bldP build="whole" bldLvl="1" animBg="1" rev="0" advAuto="0" spid="248" grpId="3"/>
      <p:bldP build="whole" bldLvl="1" animBg="1" rev="0" advAuto="0" spid="25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56" name="Repaying the loan"/>
          <p:cNvSpPr txBox="1"/>
          <p:nvPr>
            <p:ph type="title" idx="4294967295"/>
          </p:nvPr>
        </p:nvSpPr>
        <p:spPr>
          <a:xfrm>
            <a:off x="355600" y="406400"/>
            <a:ext cx="12293600" cy="13716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anchor="b">
            <a:noAutofit/>
          </a:bodyPr>
          <a:lstStyle>
            <a:lvl1pPr>
              <a:defRPr sz="7200">
                <a:solidFill>
                  <a:srgbClr val="FF401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Repaying the loan</a:t>
            </a:r>
          </a:p>
        </p:txBody>
      </p:sp>
      <p:pic>
        <p:nvPicPr>
          <p:cNvPr id="257" name="GIFTransp_logoColorSmall.gif" descr="GIFTransp_logoColorSmall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19100" y="127000"/>
            <a:ext cx="3175000" cy="1917700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&lt;£26,575 no repayments"/>
          <p:cNvSpPr txBox="1"/>
          <p:nvPr/>
        </p:nvSpPr>
        <p:spPr>
          <a:xfrm>
            <a:off x="114300" y="6239436"/>
            <a:ext cx="12776200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4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&lt;£26,575 no repayments</a:t>
            </a:r>
          </a:p>
        </p:txBody>
      </p:sp>
      <p:sp>
        <p:nvSpPr>
          <p:cNvPr id="259" name="&gt; £26,575 you will have 9% of your earnings above £26,575 deducted."/>
          <p:cNvSpPr txBox="1"/>
          <p:nvPr/>
        </p:nvSpPr>
        <p:spPr>
          <a:xfrm>
            <a:off x="508000" y="6713818"/>
            <a:ext cx="12776200" cy="196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4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&gt; £26,575 you will have 9% of your earnings above £26,575 deducted.</a:t>
            </a:r>
          </a:p>
        </p:txBody>
      </p:sp>
      <p:sp>
        <p:nvSpPr>
          <p:cNvPr id="260" name="If interest rates remain at current levels you will have you earn &gt; £52,000 before you pay off any principal on a loan of £45,000"/>
          <p:cNvSpPr txBox="1"/>
          <p:nvPr/>
        </p:nvSpPr>
        <p:spPr>
          <a:xfrm>
            <a:off x="114300" y="6985000"/>
            <a:ext cx="12776200" cy="196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4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If interest rates remain at current levels you will have you earn &gt; £52,000 before you pay off any principal on a loan of £45,000</a:t>
            </a:r>
          </a:p>
        </p:txBody>
      </p:sp>
      <p:pic>
        <p:nvPicPr>
          <p:cNvPr id="26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58614" y="2369858"/>
            <a:ext cx="4585445" cy="3439084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26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80200" y="2507127"/>
            <a:ext cx="5069812" cy="3164545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263" name="Depends on………"/>
          <p:cNvSpPr txBox="1"/>
          <p:nvPr/>
        </p:nvSpPr>
        <p:spPr>
          <a:xfrm>
            <a:off x="7352351" y="3727450"/>
            <a:ext cx="4345298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4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Depends on………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xit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5" dur="1000" fill="hold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xit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9" dur="1000" fill="hold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Class="entr" nodeType="after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4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xit" nodeType="click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38" dur="1000" fill="hold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Class="entr" nodeType="after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3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1" grpId="1"/>
      <p:bldP build="whole" bldLvl="1" animBg="1" rev="0" advAuto="0" spid="262" grpId="4"/>
      <p:bldP build="whole" bldLvl="1" animBg="1" rev="0" advAuto="0" spid="259" grpId="8"/>
      <p:bldP build="whole" bldLvl="1" animBg="1" rev="0" advAuto="0" spid="260" grpId="9"/>
      <p:bldP build="whole" bldLvl="1" animBg="1" rev="0" advAuto="0" spid="263" grpId="2"/>
      <p:bldP build="whole" bldLvl="1" animBg="1" rev="0" advAuto="0" spid="263" grpId="3"/>
      <p:bldP build="whole" bldLvl="1" animBg="1" rev="0" advAuto="0" spid="258" grpId="5"/>
      <p:bldP build="whole" bldLvl="1" animBg="1" rev="0" advAuto="0" spid="258" grpId="6"/>
      <p:bldP build="whole" bldLvl="1" animBg="1" rev="0" advAuto="0" spid="259" grpId="7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68" name="GIFTransp_logoColorSmall.gif" descr="GIFTransp_logoColorSmall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19100" y="127000"/>
            <a:ext cx="3175000" cy="1917700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Student Loan"/>
          <p:cNvSpPr txBox="1"/>
          <p:nvPr/>
        </p:nvSpPr>
        <p:spPr>
          <a:xfrm>
            <a:off x="2933700" y="6934200"/>
            <a:ext cx="7137400" cy="13716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/>
          <a:lstStyle>
            <a:lvl1pPr>
              <a:defRPr b="0" sz="7200">
                <a:solidFill>
                  <a:srgbClr val="FF401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Student Loan</a:t>
            </a:r>
          </a:p>
        </p:txBody>
      </p:sp>
      <p:sp>
        <p:nvSpPr>
          <p:cNvPr id="270" name="X"/>
          <p:cNvSpPr txBox="1"/>
          <p:nvPr/>
        </p:nvSpPr>
        <p:spPr>
          <a:xfrm>
            <a:off x="9848056" y="7226300"/>
            <a:ext cx="808435" cy="104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X</a:t>
            </a:r>
          </a:p>
        </p:txBody>
      </p:sp>
      <p:pic>
        <p:nvPicPr>
          <p:cNvPr id="27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92016" y="1704826"/>
            <a:ext cx="4820768" cy="5154514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272" name="Student Tax"/>
          <p:cNvSpPr txBox="1"/>
          <p:nvPr/>
        </p:nvSpPr>
        <p:spPr>
          <a:xfrm>
            <a:off x="2933700" y="6934200"/>
            <a:ext cx="7137400" cy="13716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/>
          <a:lstStyle>
            <a:lvl1pPr>
              <a:defRPr b="0" sz="7200">
                <a:solidFill>
                  <a:srgbClr val="FF401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Student Tax</a:t>
            </a:r>
          </a:p>
        </p:txBody>
      </p:sp>
      <p:pic>
        <p:nvPicPr>
          <p:cNvPr id="27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30876" y="1424582"/>
            <a:ext cx="7343048" cy="5507287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8" presetID="2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xit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left)" transition="out">
                                      <p:cBhvr>
                                        <p:cTn id="21" dur="1000" fill="hold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Class="exit" nodeType="afterEffect" presetSubtype="10" presetID="19" grpId="5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Class="exit" nodeType="afterEffect" presetSubtype="10" presetID="19" grpId="6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Class="entr" nodeType="afterEffect" presetID="10" grpId="7" fill="hold">
                                  <p:stCondLst>
                                    <p:cond delay="60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6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100"/>
                            </p:stCondLst>
                            <p:childTnLst>
                              <p:par>
                                <p:cTn id="38" presetClass="entr" nodeType="after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0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1" grpId="1"/>
      <p:bldP build="whole" bldLvl="1" animBg="1" rev="0" advAuto="0" spid="270" grpId="3"/>
      <p:bldP build="whole" bldLvl="1" animBg="1" rev="0" advAuto="0" spid="271" grpId="4"/>
      <p:bldP build="whole" bldLvl="1" animBg="1" rev="0" advAuto="0" spid="270" grpId="6"/>
      <p:bldP build="whole" bldLvl="1" animBg="1" rev="0" advAuto="0" spid="269" grpId="2"/>
      <p:bldP build="whole" bldLvl="1" animBg="1" rev="0" advAuto="0" spid="269" grpId="5"/>
      <p:bldP build="whole" bldLvl="1" animBg="1" rev="0" advAuto="0" spid="273" grpId="8"/>
      <p:bldP build="whole" bldLvl="1" animBg="1" rev="0" advAuto="0" spid="272" grpId="7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78" name="When will it all end?"/>
          <p:cNvSpPr txBox="1"/>
          <p:nvPr>
            <p:ph type="title" idx="4294967295"/>
          </p:nvPr>
        </p:nvSpPr>
        <p:spPr>
          <a:xfrm>
            <a:off x="355600" y="406400"/>
            <a:ext cx="12293600" cy="13716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anchor="b">
            <a:noAutofit/>
          </a:bodyPr>
          <a:lstStyle>
            <a:lvl1pPr>
              <a:defRPr sz="7200">
                <a:solidFill>
                  <a:srgbClr val="FF401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When will it all end?</a:t>
            </a:r>
          </a:p>
        </p:txBody>
      </p:sp>
      <p:pic>
        <p:nvPicPr>
          <p:cNvPr id="279" name="GIFTransp_logoColorSmall.gif" descr="GIFTransp_logoColorSmall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19100" y="127000"/>
            <a:ext cx="3175000" cy="1917700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30 years after loan repayments are due to commence. (April after graduation.)…"/>
          <p:cNvSpPr txBox="1"/>
          <p:nvPr/>
        </p:nvSpPr>
        <p:spPr>
          <a:xfrm>
            <a:off x="114300" y="7184211"/>
            <a:ext cx="12776200" cy="196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0" sz="4200">
                <a:latin typeface="Gill Sans"/>
                <a:ea typeface="Gill Sans"/>
                <a:cs typeface="Gill Sans"/>
                <a:sym typeface="Gill Sans"/>
              </a:defRPr>
            </a:pPr>
            <a:r>
              <a:t>30 years after loan repayments are due to commence. (April after graduation.) </a:t>
            </a:r>
          </a:p>
          <a:p>
            <a:pPr>
              <a:defRPr b="0" sz="4200">
                <a:latin typeface="Gill Sans"/>
                <a:ea typeface="Gill Sans"/>
                <a:cs typeface="Gill Sans"/>
                <a:sym typeface="Gill Sans"/>
              </a:defRPr>
            </a:pPr>
            <a:r>
              <a:t>At this point the loan is cancelled and the debt wiped out.</a:t>
            </a:r>
          </a:p>
        </p:txBody>
      </p:sp>
      <p:pic>
        <p:nvPicPr>
          <p:cNvPr id="28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35250" y="2417612"/>
            <a:ext cx="6534300" cy="4352849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282" name="Jennifer Aniston"/>
          <p:cNvSpPr txBox="1"/>
          <p:nvPr/>
        </p:nvSpPr>
        <p:spPr>
          <a:xfrm>
            <a:off x="3536187" y="2355850"/>
            <a:ext cx="339242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Jennifer Aniston</a:t>
            </a:r>
          </a:p>
        </p:txBody>
      </p:sp>
      <p:sp>
        <p:nvSpPr>
          <p:cNvPr id="283" name="Matthew McConaughey"/>
          <p:cNvSpPr txBox="1"/>
          <p:nvPr/>
        </p:nvSpPr>
        <p:spPr>
          <a:xfrm>
            <a:off x="4132859" y="6102350"/>
            <a:ext cx="522168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Matthew McConaughey  </a:t>
            </a:r>
          </a:p>
        </p:txBody>
      </p:sp>
      <p:pic>
        <p:nvPicPr>
          <p:cNvPr id="284" name="Matthew-McConaughey-t.jpg" descr="Matthew-McConaughey-t.jpg"/>
          <p:cNvPicPr>
            <a:picLocks noChangeAspect="1"/>
          </p:cNvPicPr>
          <p:nvPr/>
        </p:nvPicPr>
        <p:blipFill>
          <a:blip r:embed="rId5">
            <a:extLst/>
          </a:blip>
          <a:srcRect l="21252" t="0" r="18747" b="0"/>
          <a:stretch>
            <a:fillRect/>
          </a:stretch>
        </p:blipFill>
        <p:spPr>
          <a:xfrm>
            <a:off x="9461874" y="2401489"/>
            <a:ext cx="4385095" cy="43850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030317-jennifer-aniston-lead.jpg" descr="030317-jennifer-aniston-lead.jpg"/>
          <p:cNvPicPr>
            <a:picLocks noChangeAspect="1"/>
          </p:cNvPicPr>
          <p:nvPr/>
        </p:nvPicPr>
        <p:blipFill>
          <a:blip r:embed="rId6">
            <a:extLst/>
          </a:blip>
          <a:srcRect l="9594" t="0" r="5419" b="0"/>
          <a:stretch>
            <a:fillRect/>
          </a:stretch>
        </p:blipFill>
        <p:spPr>
          <a:xfrm>
            <a:off x="249118" y="2405616"/>
            <a:ext cx="3100477" cy="43768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xit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5" dur="1000" fill="hold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8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Class="entr" nodeType="after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Class="entr" nodeType="afterEffect" presetSubtype="2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4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4" grpId="6"/>
      <p:bldP build="whole" bldLvl="1" animBg="1" rev="0" advAuto="0" spid="285" grpId="4"/>
      <p:bldP build="whole" bldLvl="1" animBg="1" rev="0" advAuto="0" spid="281" grpId="1"/>
      <p:bldP build="whole" bldLvl="1" animBg="1" rev="0" advAuto="0" spid="281" grpId="3"/>
      <p:bldP build="whole" bldLvl="1" animBg="1" rev="0" advAuto="0" spid="283" grpId="7"/>
      <p:bldP build="whole" bldLvl="1" animBg="1" rev="0" advAuto="0" spid="280" grpId="2"/>
      <p:bldP build="whole" bldLvl="1" animBg="1" rev="0" advAuto="0" spid="282" grpId="5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90" name="Extra support will be available to those students with a mental health problem, long term illness or any other disability."/>
          <p:cNvSpPr txBox="1"/>
          <p:nvPr/>
        </p:nvSpPr>
        <p:spPr>
          <a:xfrm>
            <a:off x="114300" y="2952750"/>
            <a:ext cx="12776200" cy="3543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4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Extra support will be available to those students with a mental health problem, long term illness or any other disability.</a:t>
            </a:r>
          </a:p>
        </p:txBody>
      </p:sp>
      <p:sp>
        <p:nvSpPr>
          <p:cNvPr id="291" name="Disabled Student Allowance"/>
          <p:cNvSpPr txBox="1"/>
          <p:nvPr>
            <p:ph type="title" idx="4294967295"/>
          </p:nvPr>
        </p:nvSpPr>
        <p:spPr>
          <a:xfrm>
            <a:off x="965200" y="400050"/>
            <a:ext cx="12293600" cy="13716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anchor="b">
            <a:noAutofit/>
          </a:bodyPr>
          <a:lstStyle>
            <a:lvl1pPr>
              <a:defRPr sz="7200">
                <a:solidFill>
                  <a:srgbClr val="FF401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Disabled Student Allowance</a:t>
            </a:r>
          </a:p>
        </p:txBody>
      </p:sp>
      <p:pic>
        <p:nvPicPr>
          <p:cNvPr id="292" name="GIFTransp_logoColorSmall.gif" descr="GIFTransp_logoColorSmall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19100" y="127000"/>
            <a:ext cx="3175000" cy="1917700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Apply via DirectGov"/>
          <p:cNvSpPr txBox="1"/>
          <p:nvPr/>
        </p:nvSpPr>
        <p:spPr>
          <a:xfrm>
            <a:off x="114300" y="2247899"/>
            <a:ext cx="12776200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0" sz="4200">
                <a:latin typeface="Gill Sans"/>
                <a:ea typeface="Gill Sans"/>
                <a:cs typeface="Gill Sans"/>
                <a:sym typeface="Gill Sans"/>
              </a:defRPr>
            </a:pPr>
            <a:r>
              <a:t>Apply via </a:t>
            </a:r>
            <a:r>
              <a:rPr>
                <a:solidFill>
                  <a:srgbClr val="3A88FE"/>
                </a:solidFill>
              </a:rPr>
              <a:t>DirectGov</a:t>
            </a:r>
          </a:p>
        </p:txBody>
      </p:sp>
      <p:pic>
        <p:nvPicPr>
          <p:cNvPr id="294" name="GIFTransp_logoColorSmall.gif" descr="GIFTransp_logoColorSmall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19100" y="127000"/>
            <a:ext cx="3175000" cy="1917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GIFTransp_logoColorSmall.gif" descr="GIFTransp_logoColorSmall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19100" y="127000"/>
            <a:ext cx="3175000" cy="19177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  <p:sp>
        <p:nvSpPr>
          <p:cNvPr id="296" name="Specialist equipment allowance     Up to £5,849 for the whole course…"/>
          <p:cNvSpPr txBox="1"/>
          <p:nvPr/>
        </p:nvSpPr>
        <p:spPr>
          <a:xfrm>
            <a:off x="158452" y="5943600"/>
            <a:ext cx="12687896" cy="264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ts val="6100"/>
              </a:lnSpc>
              <a:defRPr b="0" sz="3500">
                <a:solidFill>
                  <a:srgbClr val="0B0C0C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Specialist equipment allowance     Up to £5,849 for the whole course</a:t>
            </a:r>
          </a:p>
          <a:p>
            <a:pPr algn="l" defTabSz="457200">
              <a:lnSpc>
                <a:spcPts val="6100"/>
              </a:lnSpc>
              <a:defRPr b="0" sz="3500">
                <a:solidFill>
                  <a:srgbClr val="0B0C0C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algn="l" defTabSz="457200">
              <a:lnSpc>
                <a:spcPts val="6100"/>
              </a:lnSpc>
              <a:defRPr b="0" sz="3500">
                <a:solidFill>
                  <a:srgbClr val="0B0C0C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Non-medical helper allowance      Up to £23,258 a year</a:t>
            </a:r>
          </a:p>
          <a:p>
            <a:pPr algn="l" defTabSz="457200">
              <a:lnSpc>
                <a:spcPts val="6100"/>
              </a:lnSpc>
              <a:defRPr b="0" sz="3500">
                <a:solidFill>
                  <a:srgbClr val="0B0C0C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algn="l" defTabSz="457200">
              <a:lnSpc>
                <a:spcPts val="6100"/>
              </a:lnSpc>
              <a:defRPr b="0" sz="3500">
                <a:solidFill>
                  <a:srgbClr val="0B0C0C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General allowance                       Up to £1,954 a year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0" grpId="1"/>
      <p:bldP build="whole" bldLvl="1" animBg="1" rev="0" advAuto="0" spid="290" grpId="2"/>
      <p:bldP build="whole" bldLvl="1" animBg="1" rev="0" advAuto="0" spid="296" grpId="3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01" name="Bursary/Scholarship"/>
          <p:cNvSpPr txBox="1"/>
          <p:nvPr>
            <p:ph type="title" idx="4294967295"/>
          </p:nvPr>
        </p:nvSpPr>
        <p:spPr>
          <a:xfrm>
            <a:off x="355600" y="406400"/>
            <a:ext cx="12293600" cy="13716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anchor="b">
            <a:noAutofit/>
          </a:bodyPr>
          <a:lstStyle>
            <a:lvl1pPr>
              <a:defRPr sz="7200">
                <a:solidFill>
                  <a:srgbClr val="FF401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Bursary/Scholarship</a:t>
            </a:r>
          </a:p>
        </p:txBody>
      </p:sp>
      <p:pic>
        <p:nvPicPr>
          <p:cNvPr id="302" name="GIFTransp_logoColorSmall.gif" descr="GIFTransp_logoColorSmall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19100" y="127000"/>
            <a:ext cx="3175000" cy="1917700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College…"/>
          <p:cNvSpPr txBox="1"/>
          <p:nvPr/>
        </p:nvSpPr>
        <p:spPr>
          <a:xfrm>
            <a:off x="3683768" y="6454080"/>
            <a:ext cx="5637264" cy="196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0" sz="4200">
                <a:latin typeface="Gill Sans"/>
                <a:ea typeface="Gill Sans"/>
                <a:cs typeface="Gill Sans"/>
                <a:sym typeface="Gill Sans"/>
              </a:defRPr>
            </a:pPr>
            <a:r>
              <a:rPr>
                <a:solidFill>
                  <a:srgbClr val="3A88FE"/>
                </a:solidFill>
              </a:rPr>
              <a:t>College</a:t>
            </a:r>
          </a:p>
          <a:p>
            <a:pPr>
              <a:defRPr b="0" sz="4200">
                <a:latin typeface="Gill Sans"/>
                <a:ea typeface="Gill Sans"/>
                <a:cs typeface="Gill Sans"/>
                <a:sym typeface="Gill Sans"/>
              </a:defRPr>
            </a:pPr>
            <a:r>
              <a:rPr>
                <a:solidFill>
                  <a:srgbClr val="3A88FE"/>
                </a:solidFill>
              </a:rPr>
              <a:t>University</a:t>
            </a:r>
            <a:endParaRPr>
              <a:solidFill>
                <a:srgbClr val="3A88FE"/>
              </a:solidFill>
            </a:endParaRPr>
          </a:p>
          <a:p>
            <a:pPr>
              <a:defRPr b="0" sz="4200">
                <a:latin typeface="Gill Sans"/>
                <a:ea typeface="Gill Sans"/>
                <a:cs typeface="Gill Sans"/>
                <a:sym typeface="Gill Sans"/>
              </a:defRPr>
            </a:pPr>
            <a:r>
              <a:rPr>
                <a:solidFill>
                  <a:srgbClr val="3A88FE"/>
                </a:solidFill>
              </a:rPr>
              <a:t>Employer</a:t>
            </a:r>
          </a:p>
        </p:txBody>
      </p:sp>
      <p:pic>
        <p:nvPicPr>
          <p:cNvPr id="30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75608" y="2357239"/>
            <a:ext cx="4853584" cy="3235722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0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500"/>
                                        <p:tgtEl>
                                          <p:spTgt spid="30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Class="entr" nodeType="withEffect" presetSubtype="8" presetID="22" grpId="2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4" dur="500"/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Class="entr" nodeType="afterEffect" presetSubtype="8" presetID="22" grpId="2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8" dur="500"/>
                                        <p:tgtEl>
                                          <p:spTgt spid="3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Class="entr" nodeType="afterEffect" presetSubtype="8" presetID="22" grpId="2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500"/>
                                        <p:tgtEl>
                                          <p:spTgt spid="3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4" grpId="1"/>
      <p:bldP build="p" bldLvl="5" animBg="1" rev="0" advAuto="0" spid="303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09" name="Ed Flack - e.flack@wizeup.me"/>
          <p:cNvSpPr txBox="1"/>
          <p:nvPr>
            <p:ph type="title" idx="4294967295"/>
          </p:nvPr>
        </p:nvSpPr>
        <p:spPr>
          <a:xfrm>
            <a:off x="457200" y="4191000"/>
            <a:ext cx="12293600" cy="137160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7200">
                <a:solidFill>
                  <a:srgbClr val="FF4013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Ed Flack - </a:t>
            </a:r>
            <a:r>
              <a:rPr u="sng">
                <a:hlinkClick r:id="rId2" invalidUrl="" action="" tgtFrame="" tooltip="" history="1" highlightClick="0" endSnd="0"/>
              </a:rPr>
              <a:t>e.flack@wizeup.me</a:t>
            </a:r>
          </a:p>
        </p:txBody>
      </p:sp>
      <p:pic>
        <p:nvPicPr>
          <p:cNvPr id="310" name="GIFTransp_logoColorSmall.gif" descr="GIFTransp_logoColorSmall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19100" y="127000"/>
            <a:ext cx="3175000" cy="1917700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www.wizeup.me"/>
          <p:cNvSpPr txBox="1"/>
          <p:nvPr/>
        </p:nvSpPr>
        <p:spPr>
          <a:xfrm>
            <a:off x="457200" y="5638800"/>
            <a:ext cx="12293600" cy="137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/>
          <a:lstStyle>
            <a:lvl1pPr>
              <a:defRPr b="0" sz="7200" u="sng">
                <a:solidFill>
                  <a:srgbClr val="FF4013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  <a:hlinkClick r:id="rId4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4" invalidUrl="" action="" tgtFrame="" tooltip="" history="1" highlightClick="0" endSnd="0"/>
              </a:rPr>
              <a:t>www.wizeup.me</a:t>
            </a:r>
          </a:p>
        </p:txBody>
      </p:sp>
      <p:sp>
        <p:nvSpPr>
          <p:cNvPr id="312" name="THANK YOU!"/>
          <p:cNvSpPr txBox="1"/>
          <p:nvPr/>
        </p:nvSpPr>
        <p:spPr>
          <a:xfrm>
            <a:off x="355600" y="2120900"/>
            <a:ext cx="12293600" cy="137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/>
          <a:lstStyle>
            <a:lvl1pPr>
              <a:defRPr b="0" sz="7200">
                <a:solidFill>
                  <a:srgbClr val="FF4013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THANK YOU!</a:t>
            </a:r>
          </a:p>
        </p:txBody>
      </p:sp>
      <p:sp>
        <p:nvSpPr>
          <p:cNvPr id="313" name="Twitter - @wizeupme"/>
          <p:cNvSpPr txBox="1"/>
          <p:nvPr/>
        </p:nvSpPr>
        <p:spPr>
          <a:xfrm>
            <a:off x="457200" y="7086600"/>
            <a:ext cx="12293600" cy="137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/>
          <a:lstStyle>
            <a:lvl1pPr>
              <a:defRPr b="0" sz="7200" u="sng">
                <a:solidFill>
                  <a:srgbClr val="FF4013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  <a:hlinkClick r:id="rId4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4" invalidUrl="" action="" tgtFrame="" tooltip="" history="1" highlightClick="0" endSnd="0"/>
              </a:rPr>
              <a:t>Twitter - @wizeupme</a:t>
            </a:r>
          </a:p>
        </p:txBody>
      </p:sp>
      <p:pic>
        <p:nvPicPr>
          <p:cNvPr id="314" name="GIFTransp_logoColorSmall.gif" descr="GIFTransp_logoColorSmall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19100" y="127000"/>
            <a:ext cx="3175000" cy="19177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  <p:pic>
        <p:nvPicPr>
          <p:cNvPr id="315" name="GIFTransp_logoColorSmall.gif" descr="GIFTransp_logoColorSmall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19100" y="127000"/>
            <a:ext cx="3175000" cy="1917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GIFTransp_logoColorSmall.gif" descr="GIFTransp_logoColorSmall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19100" y="127000"/>
            <a:ext cx="3175000" cy="19177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5" name="Student Finance"/>
          <p:cNvSpPr txBox="1"/>
          <p:nvPr>
            <p:ph type="title" idx="4294967295"/>
          </p:nvPr>
        </p:nvSpPr>
        <p:spPr>
          <a:xfrm>
            <a:off x="355600" y="419100"/>
            <a:ext cx="12293600" cy="13716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anchor="b">
            <a:noAutofit/>
          </a:bodyPr>
          <a:lstStyle>
            <a:lvl1pPr>
              <a:defRPr sz="7200">
                <a:solidFill>
                  <a:srgbClr val="FF401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Student Finance </a:t>
            </a:r>
          </a:p>
        </p:txBody>
      </p:sp>
      <p:pic>
        <p:nvPicPr>
          <p:cNvPr id="136" name="GIFTransp_logoColorSmall.gif" descr="GIFTransp_logoColorSmall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19100" y="127000"/>
            <a:ext cx="3175000" cy="1917700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Two types of financial support for students"/>
          <p:cNvSpPr txBox="1"/>
          <p:nvPr/>
        </p:nvSpPr>
        <p:spPr>
          <a:xfrm>
            <a:off x="722045" y="2495549"/>
            <a:ext cx="11544301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4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Two types of financial support for students</a:t>
            </a:r>
          </a:p>
        </p:txBody>
      </p:sp>
      <p:sp>
        <p:nvSpPr>
          <p:cNvPr id="138" name="Loans - repayable"/>
          <p:cNvSpPr txBox="1"/>
          <p:nvPr/>
        </p:nvSpPr>
        <p:spPr>
          <a:xfrm>
            <a:off x="723900" y="3822699"/>
            <a:ext cx="11544300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0" sz="4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Loans - repayable </a:t>
            </a:r>
          </a:p>
        </p:txBody>
      </p:sp>
      <p:sp>
        <p:nvSpPr>
          <p:cNvPr id="139" name="Bursary/Scholarship - non-repayable"/>
          <p:cNvSpPr txBox="1"/>
          <p:nvPr/>
        </p:nvSpPr>
        <p:spPr>
          <a:xfrm>
            <a:off x="4425950" y="7715250"/>
            <a:ext cx="11544300" cy="134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0" sz="4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Bursary/Scholarship - non-repayable </a:t>
            </a:r>
          </a:p>
        </p:txBody>
      </p:sp>
      <p:pic>
        <p:nvPicPr>
          <p:cNvPr id="14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15956" y="3683000"/>
            <a:ext cx="4135935" cy="3423786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14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89359" y="4867749"/>
            <a:ext cx="4677262" cy="3034352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" grpId="1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8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1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Class="entr" nodeType="after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8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7" grpId="1"/>
      <p:bldP build="whole" bldLvl="1" animBg="1" rev="0" advAuto="0" spid="140" grpId="3"/>
      <p:bldP build="whole" bldLvl="1" animBg="1" rev="0" advAuto="0" spid="139" grpId="4"/>
      <p:bldP build="whole" bldLvl="1" animBg="1" rev="0" advAuto="0" spid="138" grpId="2"/>
      <p:bldP build="whole" bldLvl="1" animBg="1" rev="0" advAuto="0" spid="141" grpId="5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6" name="Applying"/>
          <p:cNvSpPr txBox="1"/>
          <p:nvPr>
            <p:ph type="title" idx="4294967295"/>
          </p:nvPr>
        </p:nvSpPr>
        <p:spPr>
          <a:xfrm>
            <a:off x="355600" y="406400"/>
            <a:ext cx="12293600" cy="13716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anchor="b">
            <a:noAutofit/>
          </a:bodyPr>
          <a:lstStyle>
            <a:lvl1pPr>
              <a:defRPr sz="7200">
                <a:solidFill>
                  <a:srgbClr val="FF401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 Applying</a:t>
            </a:r>
          </a:p>
        </p:txBody>
      </p:sp>
      <p:pic>
        <p:nvPicPr>
          <p:cNvPr id="147" name="GIFTransp_logoColorSmall.gif" descr="GIFTransp_logoColorSmall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19100" y="127000"/>
            <a:ext cx="3175000" cy="1917700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When?…"/>
          <p:cNvSpPr txBox="1"/>
          <p:nvPr/>
        </p:nvSpPr>
        <p:spPr>
          <a:xfrm>
            <a:off x="556945" y="2317750"/>
            <a:ext cx="11887201" cy="196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0" sz="4200">
                <a:latin typeface="Gill Sans"/>
                <a:ea typeface="Gill Sans"/>
                <a:cs typeface="Gill Sans"/>
                <a:sym typeface="Gill Sans"/>
              </a:defRPr>
            </a:pPr>
            <a:r>
              <a:rPr>
                <a:solidFill>
                  <a:srgbClr val="FF4013"/>
                </a:solidFill>
              </a:rPr>
              <a:t>When?</a:t>
            </a:r>
          </a:p>
          <a:p>
            <a:pPr>
              <a:defRPr b="0" sz="4200">
                <a:latin typeface="Gill Sans"/>
                <a:ea typeface="Gill Sans"/>
                <a:cs typeface="Gill Sans"/>
                <a:sym typeface="Gill Sans"/>
              </a:defRPr>
            </a:pPr>
            <a:r>
              <a:t> Earliest - February for that year, Latest - 9 months after the start of the academic year</a:t>
            </a:r>
          </a:p>
        </p:txBody>
      </p:sp>
      <p:sp>
        <p:nvSpPr>
          <p:cNvPr id="149" name="Where?…"/>
          <p:cNvSpPr txBox="1"/>
          <p:nvPr/>
        </p:nvSpPr>
        <p:spPr>
          <a:xfrm>
            <a:off x="558800" y="4845050"/>
            <a:ext cx="11887200" cy="134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0" sz="4200">
                <a:latin typeface="Gill Sans"/>
                <a:ea typeface="Gill Sans"/>
                <a:cs typeface="Gill Sans"/>
                <a:sym typeface="Gill Sans"/>
              </a:defRPr>
            </a:pPr>
            <a:r>
              <a:rPr>
                <a:solidFill>
                  <a:srgbClr val="FF4013"/>
                </a:solidFill>
              </a:rPr>
              <a:t>Where?</a:t>
            </a:r>
          </a:p>
          <a:p>
            <a:pPr>
              <a:defRPr b="0" sz="4200">
                <a:latin typeface="Gill Sans"/>
                <a:ea typeface="Gill Sans"/>
                <a:cs typeface="Gill Sans"/>
                <a:sym typeface="Gill Sans"/>
              </a:defRPr>
            </a:pPr>
            <a:r>
              <a:t>Online</a:t>
            </a:r>
          </a:p>
        </p:txBody>
      </p:sp>
      <p:sp>
        <p:nvSpPr>
          <p:cNvPr id="150" name="How often?…"/>
          <p:cNvSpPr txBox="1"/>
          <p:nvPr/>
        </p:nvSpPr>
        <p:spPr>
          <a:xfrm>
            <a:off x="558800" y="6781800"/>
            <a:ext cx="11887200" cy="196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0" sz="4200">
                <a:latin typeface="Gill Sans"/>
                <a:ea typeface="Gill Sans"/>
                <a:cs typeface="Gill Sans"/>
                <a:sym typeface="Gill Sans"/>
              </a:defRPr>
            </a:pPr>
            <a:r>
              <a:rPr>
                <a:solidFill>
                  <a:srgbClr val="FF4013"/>
                </a:solidFill>
              </a:rPr>
              <a:t>How often?</a:t>
            </a:r>
          </a:p>
          <a:p>
            <a:pPr>
              <a:defRPr b="0" sz="4200">
                <a:latin typeface="Gill Sans"/>
                <a:ea typeface="Gill Sans"/>
                <a:cs typeface="Gill Sans"/>
                <a:sym typeface="Gill Sans"/>
              </a:defRPr>
            </a:pPr>
            <a:r>
              <a:t>Every year - but if circumstances haven’t changed its one click online not the full process.</a:t>
            </a:r>
          </a:p>
        </p:txBody>
      </p:sp>
      <p:pic>
        <p:nvPicPr>
          <p:cNvPr id="151" name="GIFTransp_logoColorSmall.gif" descr="GIFTransp_logoColorSmall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19100" y="127000"/>
            <a:ext cx="3175000" cy="19177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  <p:pic>
        <p:nvPicPr>
          <p:cNvPr id="152" name="GIFTransp_logoColorSmall.gif" descr="GIFTransp_logoColorSmall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19100" y="127000"/>
            <a:ext cx="3175000" cy="19177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8" grpId="1"/>
      <p:bldP build="whole" bldLvl="1" animBg="1" rev="0" advAuto="0" spid="149" grpId="2"/>
      <p:bldP build="whole" bldLvl="1" animBg="1" rev="0" advAuto="0" spid="150" grpId="3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7" name="Loans for tuition fees"/>
          <p:cNvSpPr txBox="1"/>
          <p:nvPr>
            <p:ph type="title" idx="4294967295"/>
          </p:nvPr>
        </p:nvSpPr>
        <p:spPr>
          <a:xfrm>
            <a:off x="355600" y="546100"/>
            <a:ext cx="12293600" cy="13716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anchor="b">
            <a:noAutofit/>
          </a:bodyPr>
          <a:lstStyle>
            <a:lvl1pPr>
              <a:defRPr sz="7200">
                <a:solidFill>
                  <a:srgbClr val="FF401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Loans for tuition fees</a:t>
            </a:r>
          </a:p>
        </p:txBody>
      </p:sp>
      <p:pic>
        <p:nvPicPr>
          <p:cNvPr id="158" name="GIFTransp_logoColorSmall.gif" descr="GIFTransp_logoColorSmall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19100" y="127000"/>
            <a:ext cx="3175000" cy="1917700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Maximum £9,250 per year…"/>
          <p:cNvSpPr txBox="1"/>
          <p:nvPr/>
        </p:nvSpPr>
        <p:spPr>
          <a:xfrm>
            <a:off x="4267200" y="1968500"/>
            <a:ext cx="5901730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0" sz="4200">
                <a:latin typeface="Gill Sans"/>
                <a:ea typeface="Gill Sans"/>
                <a:cs typeface="Gill Sans"/>
                <a:sym typeface="Gill Sans"/>
              </a:defRPr>
            </a:pPr>
            <a:r>
              <a:rPr>
                <a:solidFill>
                  <a:srgbClr val="4F7A28"/>
                </a:solidFill>
              </a:rPr>
              <a:t>Maximum</a:t>
            </a:r>
            <a:r>
              <a:t> £9,250 per year </a:t>
            </a:r>
          </a:p>
          <a:p>
            <a:pPr>
              <a:defRPr b="0" sz="4200">
                <a:latin typeface="Gill Sans"/>
                <a:ea typeface="Gill Sans"/>
                <a:cs typeface="Gill Sans"/>
                <a:sym typeface="Gill Sans"/>
              </a:defRPr>
            </a:pPr>
            <a:r>
              <a:t>Full time</a:t>
            </a:r>
          </a:p>
        </p:txBody>
      </p:sp>
      <p:sp>
        <p:nvSpPr>
          <p:cNvPr id="160" name="Maximum £6,935 per year…"/>
          <p:cNvSpPr txBox="1"/>
          <p:nvPr/>
        </p:nvSpPr>
        <p:spPr>
          <a:xfrm>
            <a:off x="4267200" y="4408189"/>
            <a:ext cx="5901730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0" sz="4200">
                <a:latin typeface="Gill Sans"/>
                <a:ea typeface="Gill Sans"/>
                <a:cs typeface="Gill Sans"/>
                <a:sym typeface="Gill Sans"/>
              </a:defRPr>
            </a:pPr>
            <a:r>
              <a:rPr>
                <a:solidFill>
                  <a:srgbClr val="4F7A28"/>
                </a:solidFill>
              </a:rPr>
              <a:t>Maximum</a:t>
            </a:r>
            <a:r>
              <a:t> £6,935 per year</a:t>
            </a:r>
          </a:p>
          <a:p>
            <a:pPr>
              <a:defRPr b="0" sz="4200">
                <a:latin typeface="Gill Sans"/>
                <a:ea typeface="Gill Sans"/>
                <a:cs typeface="Gill Sans"/>
                <a:sym typeface="Gill Sans"/>
              </a:defRPr>
            </a:pPr>
            <a:r>
              <a:t>Part time</a:t>
            </a:r>
          </a:p>
        </p:txBody>
      </p:sp>
      <p:sp>
        <p:nvSpPr>
          <p:cNvPr id="161" name="Paid directly to your college or university each term…"/>
          <p:cNvSpPr txBox="1"/>
          <p:nvPr/>
        </p:nvSpPr>
        <p:spPr>
          <a:xfrm>
            <a:off x="730250" y="7837189"/>
            <a:ext cx="11544300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0" sz="4200">
                <a:latin typeface="Gill Sans"/>
                <a:ea typeface="Gill Sans"/>
                <a:cs typeface="Gill Sans"/>
                <a:sym typeface="Gill Sans"/>
              </a:defRPr>
            </a:pPr>
            <a:r>
              <a:t>Paid directly to your college or university each term</a:t>
            </a:r>
          </a:p>
          <a:p>
            <a:pPr>
              <a:defRPr b="0" sz="4200">
                <a:latin typeface="Gill Sans"/>
                <a:ea typeface="Gill Sans"/>
                <a:cs typeface="Gill Sans"/>
                <a:sym typeface="Gill Sans"/>
              </a:defRPr>
            </a:pPr>
            <a:r>
              <a:t>25% - 25% - 50%</a:t>
            </a:r>
          </a:p>
        </p:txBody>
      </p:sp>
      <p:sp>
        <p:nvSpPr>
          <p:cNvPr id="162" name="Universities achieving TEF (Teaching Excellence Framework) status will be allowed to increase their fees in line with inflation - capped at £9,250 for 2020/21"/>
          <p:cNvSpPr txBox="1"/>
          <p:nvPr/>
        </p:nvSpPr>
        <p:spPr>
          <a:xfrm>
            <a:off x="355600" y="5781079"/>
            <a:ext cx="12293601" cy="196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4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Universities achieving TEF (Teaching Excellence Framework) status will be allowed to increase their fees in line with inflation - capped at £9,250 for 2020/21</a:t>
            </a:r>
          </a:p>
        </p:txBody>
      </p:sp>
      <p:pic>
        <p:nvPicPr>
          <p:cNvPr id="163" name="images.jpg" descr="images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6981" y="2750839"/>
            <a:ext cx="3492501" cy="2324101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164" name="Maximum £11,100 per year…"/>
          <p:cNvSpPr txBox="1"/>
          <p:nvPr/>
        </p:nvSpPr>
        <p:spPr>
          <a:xfrm>
            <a:off x="4267200" y="3176289"/>
            <a:ext cx="6105327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0" sz="4200">
                <a:latin typeface="Gill Sans"/>
                <a:ea typeface="Gill Sans"/>
                <a:cs typeface="Gill Sans"/>
                <a:sym typeface="Gill Sans"/>
              </a:defRPr>
            </a:pPr>
            <a:r>
              <a:rPr>
                <a:solidFill>
                  <a:srgbClr val="4F7A28"/>
                </a:solidFill>
              </a:rPr>
              <a:t>Maximum</a:t>
            </a:r>
            <a:r>
              <a:t> £11,100 per year </a:t>
            </a:r>
          </a:p>
          <a:p>
            <a:pPr>
              <a:defRPr b="0" sz="4200">
                <a:latin typeface="Gill Sans"/>
                <a:ea typeface="Gill Sans"/>
                <a:cs typeface="Gill Sans"/>
                <a:sym typeface="Gill Sans"/>
              </a:defRPr>
            </a:pPr>
            <a:r>
              <a:t>Accelerated course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0" grpId="3"/>
      <p:bldP build="whole" bldLvl="1" animBg="1" rev="0" advAuto="0" spid="164" grpId="2"/>
      <p:bldP build="whole" bldLvl="1" animBg="1" rev="0" advAuto="0" spid="162" grpId="4"/>
      <p:bldP build="whole" bldLvl="1" animBg="1" rev="0" advAuto="0" spid="159" grpId="1"/>
      <p:bldP build="whole" bldLvl="1" animBg="1" rev="0" advAuto="0" spid="161" grpId="5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9" name="Loans for living costs"/>
          <p:cNvSpPr txBox="1"/>
          <p:nvPr>
            <p:ph type="title" idx="4294967295"/>
          </p:nvPr>
        </p:nvSpPr>
        <p:spPr>
          <a:xfrm>
            <a:off x="368300" y="558800"/>
            <a:ext cx="12293600" cy="13716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anchor="b">
            <a:noAutofit/>
          </a:bodyPr>
          <a:lstStyle>
            <a:lvl1pPr>
              <a:defRPr sz="7200">
                <a:solidFill>
                  <a:srgbClr val="FF401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Loans for living costs</a:t>
            </a:r>
          </a:p>
        </p:txBody>
      </p:sp>
      <p:pic>
        <p:nvPicPr>
          <p:cNvPr id="170" name="GIFTransp_logoColorSmall.gif" descr="GIFTransp_logoColorSmall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19100" y="127000"/>
            <a:ext cx="3175000" cy="1917700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Maximum £7,747 per year…"/>
          <p:cNvSpPr txBox="1"/>
          <p:nvPr/>
        </p:nvSpPr>
        <p:spPr>
          <a:xfrm>
            <a:off x="3532807" y="6315967"/>
            <a:ext cx="5964585" cy="196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0" sz="4200">
                <a:latin typeface="Gill Sans"/>
                <a:ea typeface="Gill Sans"/>
                <a:cs typeface="Gill Sans"/>
                <a:sym typeface="Gill Sans"/>
              </a:defRPr>
            </a:pPr>
            <a:r>
              <a:rPr>
                <a:solidFill>
                  <a:srgbClr val="4F7A28"/>
                </a:solidFill>
              </a:rPr>
              <a:t>Maximum</a:t>
            </a:r>
            <a:r>
              <a:t> £7,747 per year</a:t>
            </a:r>
          </a:p>
          <a:p>
            <a:pPr>
              <a:defRPr b="0" sz="4200"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>
              <a:defRPr b="0" sz="4200">
                <a:latin typeface="Gill Sans"/>
                <a:ea typeface="Gill Sans"/>
                <a:cs typeface="Gill Sans"/>
                <a:sym typeface="Gill Sans"/>
              </a:defRPr>
            </a:pPr>
            <a:r>
              <a:rPr>
                <a:solidFill>
                  <a:srgbClr val="FF2600"/>
                </a:solidFill>
              </a:rPr>
              <a:t>Minimum</a:t>
            </a:r>
            <a:r>
              <a:t> £3,410 per year</a:t>
            </a:r>
          </a:p>
        </p:txBody>
      </p:sp>
      <p:pic>
        <p:nvPicPr>
          <p:cNvPr id="172" name="GIFTransp_logoColorSmall.gif" descr="GIFTransp_logoColorSmall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19100" y="127000"/>
            <a:ext cx="3175000" cy="19177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  <p:pic>
        <p:nvPicPr>
          <p:cNvPr id="17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71428" y="2508823"/>
            <a:ext cx="6061944" cy="3463969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Class="entr" nodeType="with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3" grpId="1"/>
      <p:bldP build="p" bldLvl="5" animBg="1" rev="0" advAuto="0" spid="171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78" name="Loans for living costs"/>
          <p:cNvSpPr txBox="1"/>
          <p:nvPr>
            <p:ph type="title" idx="4294967295"/>
          </p:nvPr>
        </p:nvSpPr>
        <p:spPr>
          <a:xfrm>
            <a:off x="368300" y="558800"/>
            <a:ext cx="12293600" cy="13716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anchor="b">
            <a:noAutofit/>
          </a:bodyPr>
          <a:lstStyle>
            <a:lvl1pPr>
              <a:defRPr sz="7200">
                <a:solidFill>
                  <a:srgbClr val="FF401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Loans for living costs</a:t>
            </a:r>
          </a:p>
        </p:txBody>
      </p:sp>
      <p:pic>
        <p:nvPicPr>
          <p:cNvPr id="179" name="GIFTransp_logoColorSmall.gif" descr="GIFTransp_logoColorSmall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19100" y="127000"/>
            <a:ext cx="3175000" cy="191770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Maximum £9,203 per year…"/>
          <p:cNvSpPr txBox="1"/>
          <p:nvPr/>
        </p:nvSpPr>
        <p:spPr>
          <a:xfrm>
            <a:off x="114300" y="6940816"/>
            <a:ext cx="12776200" cy="196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0" sz="4200">
                <a:latin typeface="Gill Sans"/>
                <a:ea typeface="Gill Sans"/>
                <a:cs typeface="Gill Sans"/>
                <a:sym typeface="Gill Sans"/>
              </a:defRPr>
            </a:pPr>
            <a:r>
              <a:rPr>
                <a:solidFill>
                  <a:srgbClr val="4F7A28"/>
                </a:solidFill>
              </a:rPr>
              <a:t>Maximum</a:t>
            </a:r>
            <a:r>
              <a:t> £9,203 per year</a:t>
            </a:r>
          </a:p>
          <a:p>
            <a:pPr>
              <a:defRPr b="0" sz="4200"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>
              <a:defRPr b="0" sz="4200">
                <a:latin typeface="Gill Sans"/>
                <a:ea typeface="Gill Sans"/>
                <a:cs typeface="Gill Sans"/>
                <a:sym typeface="Gill Sans"/>
              </a:defRPr>
            </a:pPr>
            <a:r>
              <a:rPr>
                <a:solidFill>
                  <a:srgbClr val="FF2600"/>
                </a:solidFill>
              </a:rPr>
              <a:t>Minimum</a:t>
            </a:r>
            <a:r>
              <a:t> £4,289 per year</a:t>
            </a:r>
          </a:p>
        </p:txBody>
      </p:sp>
      <p:pic>
        <p:nvPicPr>
          <p:cNvPr id="181" name="GIFTransp_logoColorSmall.gif" descr="GIFTransp_logoColorSmall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19100" y="127000"/>
            <a:ext cx="3175000" cy="19177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  <p:pic>
        <p:nvPicPr>
          <p:cNvPr id="18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61298" y="2543145"/>
            <a:ext cx="5682205" cy="3784927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8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87" name="Loans for living costs"/>
          <p:cNvSpPr txBox="1"/>
          <p:nvPr>
            <p:ph type="title" idx="4294967295"/>
          </p:nvPr>
        </p:nvSpPr>
        <p:spPr>
          <a:xfrm>
            <a:off x="368300" y="558800"/>
            <a:ext cx="12293600" cy="13716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anchor="b">
            <a:noAutofit/>
          </a:bodyPr>
          <a:lstStyle>
            <a:lvl1pPr>
              <a:defRPr sz="7200">
                <a:solidFill>
                  <a:srgbClr val="FF401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Loans for living costs</a:t>
            </a:r>
          </a:p>
        </p:txBody>
      </p:sp>
      <p:pic>
        <p:nvPicPr>
          <p:cNvPr id="188" name="GIFTransp_logoColorSmall.gif" descr="GIFTransp_logoColorSmall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19100" y="127000"/>
            <a:ext cx="3175000" cy="1917700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Maximum £12,010 per year…"/>
          <p:cNvSpPr txBox="1"/>
          <p:nvPr/>
        </p:nvSpPr>
        <p:spPr>
          <a:xfrm>
            <a:off x="127000" y="6851649"/>
            <a:ext cx="12776200" cy="196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0" sz="4200">
                <a:latin typeface="Gill Sans"/>
                <a:ea typeface="Gill Sans"/>
                <a:cs typeface="Gill Sans"/>
                <a:sym typeface="Gill Sans"/>
              </a:defRPr>
            </a:pPr>
            <a:r>
              <a:rPr>
                <a:solidFill>
                  <a:srgbClr val="4F7A28"/>
                </a:solidFill>
              </a:rPr>
              <a:t>Maximum</a:t>
            </a:r>
            <a:r>
              <a:t> £12,010 per year </a:t>
            </a:r>
          </a:p>
          <a:p>
            <a:pPr>
              <a:defRPr b="0" sz="4200"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>
              <a:defRPr b="0" sz="4200">
                <a:latin typeface="Gill Sans"/>
                <a:ea typeface="Gill Sans"/>
                <a:cs typeface="Gill Sans"/>
                <a:sym typeface="Gill Sans"/>
              </a:defRPr>
            </a:pPr>
            <a:r>
              <a:rPr>
                <a:solidFill>
                  <a:srgbClr val="FF2600"/>
                </a:solidFill>
              </a:rPr>
              <a:t>Minimum</a:t>
            </a:r>
            <a:r>
              <a:t> £5,981 per year</a:t>
            </a:r>
          </a:p>
        </p:txBody>
      </p:sp>
      <p:pic>
        <p:nvPicPr>
          <p:cNvPr id="190" name="GIFTransp_logoColorSmall.gif" descr="GIFTransp_logoColorSmall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19100" y="127000"/>
            <a:ext cx="3175000" cy="19177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  <p:pic>
        <p:nvPicPr>
          <p:cNvPr id="19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92057" y="2433091"/>
            <a:ext cx="10420686" cy="3967709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8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96" name="Loans for living costs"/>
          <p:cNvSpPr txBox="1"/>
          <p:nvPr>
            <p:ph type="title" idx="4294967295"/>
          </p:nvPr>
        </p:nvSpPr>
        <p:spPr>
          <a:xfrm>
            <a:off x="368300" y="558800"/>
            <a:ext cx="12293600" cy="13716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anchor="b">
            <a:noAutofit/>
          </a:bodyPr>
          <a:lstStyle>
            <a:lvl1pPr>
              <a:defRPr sz="7200">
                <a:solidFill>
                  <a:srgbClr val="FF401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Loans for living costs</a:t>
            </a:r>
          </a:p>
        </p:txBody>
      </p:sp>
      <p:pic>
        <p:nvPicPr>
          <p:cNvPr id="197" name="GIFTransp_logoColorSmall.gif" descr="GIFTransp_logoColorSmall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19100" y="127000"/>
            <a:ext cx="3175000" cy="1917700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Summary from April 2020"/>
          <p:cNvSpPr txBox="1"/>
          <p:nvPr/>
        </p:nvSpPr>
        <p:spPr>
          <a:xfrm>
            <a:off x="114300" y="1663700"/>
            <a:ext cx="12776200" cy="134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4200" u="sng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Summary from April 2020</a:t>
            </a:r>
          </a:p>
        </p:txBody>
      </p:sp>
      <p:sp>
        <p:nvSpPr>
          <p:cNvPr id="199" name="Living at home…"/>
          <p:cNvSpPr txBox="1"/>
          <p:nvPr/>
        </p:nvSpPr>
        <p:spPr>
          <a:xfrm>
            <a:off x="730250" y="2781300"/>
            <a:ext cx="11544300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0" sz="4200">
                <a:latin typeface="Gill Sans"/>
                <a:ea typeface="Gill Sans"/>
                <a:cs typeface="Gill Sans"/>
                <a:sym typeface="Gill Sans"/>
              </a:defRPr>
            </a:pPr>
            <a:r>
              <a:t>Living at home</a:t>
            </a:r>
          </a:p>
          <a:p>
            <a:pPr>
              <a:defRPr b="0" sz="4200">
                <a:latin typeface="Gill Sans"/>
                <a:ea typeface="Gill Sans"/>
                <a:cs typeface="Gill Sans"/>
                <a:sym typeface="Gill Sans"/>
              </a:defRPr>
            </a:pPr>
            <a:r>
              <a:rPr>
                <a:solidFill>
                  <a:srgbClr val="4F7A28"/>
                </a:solidFill>
              </a:rPr>
              <a:t>Maximum</a:t>
            </a:r>
            <a:r>
              <a:t> £7,747 </a:t>
            </a:r>
            <a:r>
              <a:rPr>
                <a:solidFill>
                  <a:srgbClr val="FF2600"/>
                </a:solidFill>
              </a:rPr>
              <a:t>Minimum</a:t>
            </a:r>
            <a:r>
              <a:t> £3,224 per year</a:t>
            </a:r>
          </a:p>
        </p:txBody>
      </p:sp>
      <p:sp>
        <p:nvSpPr>
          <p:cNvPr id="200" name="Paid directly to your bank account - ⅓ each term"/>
          <p:cNvSpPr txBox="1"/>
          <p:nvPr/>
        </p:nvSpPr>
        <p:spPr>
          <a:xfrm>
            <a:off x="730250" y="7583041"/>
            <a:ext cx="11544300" cy="747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4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Paid directly to your bank account - ⅓ each term</a:t>
            </a:r>
          </a:p>
        </p:txBody>
      </p:sp>
      <p:sp>
        <p:nvSpPr>
          <p:cNvPr id="201" name="Living and studying outside London…"/>
          <p:cNvSpPr txBox="1"/>
          <p:nvPr/>
        </p:nvSpPr>
        <p:spPr>
          <a:xfrm>
            <a:off x="114300" y="4432300"/>
            <a:ext cx="12776200" cy="134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0" sz="4200">
                <a:latin typeface="Gill Sans"/>
                <a:ea typeface="Gill Sans"/>
                <a:cs typeface="Gill Sans"/>
                <a:sym typeface="Gill Sans"/>
              </a:defRPr>
            </a:pPr>
            <a:r>
              <a:t>Living and studying outside London</a:t>
            </a:r>
          </a:p>
          <a:p>
            <a:pPr>
              <a:defRPr b="0" sz="4200">
                <a:latin typeface="Gill Sans"/>
                <a:ea typeface="Gill Sans"/>
                <a:cs typeface="Gill Sans"/>
                <a:sym typeface="Gill Sans"/>
              </a:defRPr>
            </a:pPr>
            <a:r>
              <a:rPr>
                <a:solidFill>
                  <a:srgbClr val="4F7A28"/>
                </a:solidFill>
              </a:rPr>
              <a:t>Maximum</a:t>
            </a:r>
            <a:r>
              <a:t> £9,203 </a:t>
            </a:r>
            <a:r>
              <a:rPr>
                <a:solidFill>
                  <a:srgbClr val="FF2600"/>
                </a:solidFill>
              </a:rPr>
              <a:t>Minimum</a:t>
            </a:r>
            <a:r>
              <a:t> £4,289 per year</a:t>
            </a:r>
          </a:p>
        </p:txBody>
      </p:sp>
      <p:sp>
        <p:nvSpPr>
          <p:cNvPr id="202" name="Living and studying in London…"/>
          <p:cNvSpPr txBox="1"/>
          <p:nvPr/>
        </p:nvSpPr>
        <p:spPr>
          <a:xfrm>
            <a:off x="114300" y="6108699"/>
            <a:ext cx="12776200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0" sz="4200">
                <a:latin typeface="Gill Sans"/>
                <a:ea typeface="Gill Sans"/>
                <a:cs typeface="Gill Sans"/>
                <a:sym typeface="Gill Sans"/>
              </a:defRPr>
            </a:pPr>
            <a:r>
              <a:t>Living and studying in London</a:t>
            </a:r>
          </a:p>
          <a:p>
            <a:pPr>
              <a:defRPr b="0" sz="4200">
                <a:latin typeface="Gill Sans"/>
                <a:ea typeface="Gill Sans"/>
                <a:cs typeface="Gill Sans"/>
                <a:sym typeface="Gill Sans"/>
              </a:defRPr>
            </a:pPr>
            <a:r>
              <a:rPr>
                <a:solidFill>
                  <a:srgbClr val="4F7A28"/>
                </a:solidFill>
              </a:rPr>
              <a:t>Maximum</a:t>
            </a:r>
            <a:r>
              <a:t> £12,010 </a:t>
            </a:r>
            <a:r>
              <a:rPr>
                <a:solidFill>
                  <a:srgbClr val="FF2600"/>
                </a:solidFill>
              </a:rPr>
              <a:t>Minimum</a:t>
            </a:r>
            <a:r>
              <a:t> £5,981 per year</a:t>
            </a:r>
          </a:p>
        </p:txBody>
      </p:sp>
      <p:pic>
        <p:nvPicPr>
          <p:cNvPr id="203" name="GIFTransp_logoColorSmall.gif" descr="GIFTransp_logoColorSmall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19100" y="127000"/>
            <a:ext cx="3175000" cy="19177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" grpId="1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2" grpId="4"/>
      <p:bldP build="whole" bldLvl="1" animBg="1" rev="0" advAuto="0" spid="201" grpId="3"/>
      <p:bldP build="whole" bldLvl="1" animBg="1" rev="0" advAuto="0" spid="199" grpId="2"/>
      <p:bldP build="whole" bldLvl="1" animBg="1" rev="0" advAuto="0" spid="198" grpId="1"/>
      <p:bldP build="whole" bldLvl="1" animBg="1" rev="0" advAuto="0" spid="200" grpId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08" name="Loans for living costs"/>
          <p:cNvSpPr txBox="1"/>
          <p:nvPr>
            <p:ph type="title" idx="4294967295"/>
          </p:nvPr>
        </p:nvSpPr>
        <p:spPr>
          <a:xfrm>
            <a:off x="355600" y="546100"/>
            <a:ext cx="12293600" cy="13716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anchor="b">
            <a:noAutofit/>
          </a:bodyPr>
          <a:lstStyle>
            <a:lvl1pPr>
              <a:defRPr sz="7200">
                <a:solidFill>
                  <a:srgbClr val="FF401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Loans for living costs</a:t>
            </a:r>
          </a:p>
        </p:txBody>
      </p:sp>
      <p:pic>
        <p:nvPicPr>
          <p:cNvPr id="209" name="GIFTransp_logoColorSmall.gif" descr="GIFTransp_logoColorSmall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19100" y="127000"/>
            <a:ext cx="3175000" cy="1917700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If combined household…"/>
          <p:cNvSpPr txBox="1"/>
          <p:nvPr/>
        </p:nvSpPr>
        <p:spPr>
          <a:xfrm>
            <a:off x="6550719" y="2459608"/>
            <a:ext cx="5444431" cy="259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0" sz="4200">
                <a:latin typeface="Gill Sans"/>
                <a:ea typeface="Gill Sans"/>
                <a:cs typeface="Gill Sans"/>
                <a:sym typeface="Gill Sans"/>
              </a:defRPr>
            </a:pPr>
            <a:r>
              <a:t>If combined household </a:t>
            </a:r>
          </a:p>
          <a:p>
            <a:pPr>
              <a:defRPr b="0" sz="4200">
                <a:latin typeface="Gill Sans"/>
                <a:ea typeface="Gill Sans"/>
                <a:cs typeface="Gill Sans"/>
                <a:sym typeface="Gill Sans"/>
              </a:defRPr>
            </a:pPr>
            <a:r>
              <a:t>income of</a:t>
            </a:r>
          </a:p>
          <a:p>
            <a:pPr>
              <a:defRPr b="0" sz="4200">
                <a:latin typeface="Gill Sans"/>
                <a:ea typeface="Gill Sans"/>
                <a:cs typeface="Gill Sans"/>
                <a:sym typeface="Gill Sans"/>
              </a:defRPr>
            </a:pPr>
            <a:r>
              <a:t> &lt;£25,000</a:t>
            </a:r>
          </a:p>
        </p:txBody>
      </p:sp>
      <p:pic>
        <p:nvPicPr>
          <p:cNvPr id="211" name="GIFTransp_logoColorSmall.gif" descr="GIFTransp_logoColorSmall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19100" y="127000"/>
            <a:ext cx="3175000" cy="19177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  <p:pic>
        <p:nvPicPr>
          <p:cNvPr id="21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8671" y="3263751"/>
            <a:ext cx="5783858" cy="4337894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213" name="Arrow"/>
          <p:cNvSpPr/>
          <p:nvPr/>
        </p:nvSpPr>
        <p:spPr>
          <a:xfrm>
            <a:off x="2248570" y="3644900"/>
            <a:ext cx="5329014" cy="10076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311" y="13696"/>
                </a:moveTo>
                <a:lnTo>
                  <a:pt x="3311" y="21600"/>
                </a:lnTo>
                <a:lnTo>
                  <a:pt x="0" y="10800"/>
                </a:lnTo>
                <a:lnTo>
                  <a:pt x="3311" y="0"/>
                </a:lnTo>
                <a:lnTo>
                  <a:pt x="3311" y="7904"/>
                </a:lnTo>
                <a:lnTo>
                  <a:pt x="21600" y="7904"/>
                </a:lnTo>
                <a:lnTo>
                  <a:pt x="21600" y="13696"/>
                </a:lnTo>
                <a:close/>
              </a:path>
            </a:pathLst>
          </a:custGeom>
          <a:solidFill>
            <a:srgbClr val="C8250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360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</a:p>
        </p:txBody>
      </p:sp>
      <p:sp>
        <p:nvSpPr>
          <p:cNvPr id="214" name="If combined household…"/>
          <p:cNvSpPr txBox="1"/>
          <p:nvPr/>
        </p:nvSpPr>
        <p:spPr>
          <a:xfrm>
            <a:off x="6682525" y="5469508"/>
            <a:ext cx="5180820" cy="259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4200"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>
              <a:defRPr b="0" sz="4200">
                <a:latin typeface="Gill Sans"/>
                <a:ea typeface="Gill Sans"/>
                <a:cs typeface="Gill Sans"/>
                <a:sym typeface="Gill Sans"/>
              </a:defRPr>
            </a:pPr>
            <a:r>
              <a:t>If combined household </a:t>
            </a:r>
          </a:p>
          <a:p>
            <a:pPr>
              <a:defRPr b="0" sz="4200">
                <a:latin typeface="Gill Sans"/>
                <a:ea typeface="Gill Sans"/>
                <a:cs typeface="Gill Sans"/>
                <a:sym typeface="Gill Sans"/>
              </a:defRPr>
            </a:pPr>
            <a:r>
              <a:t>income of </a:t>
            </a:r>
          </a:p>
          <a:p>
            <a:pPr>
              <a:defRPr b="0" sz="4200">
                <a:latin typeface="Gill Sans"/>
                <a:ea typeface="Gill Sans"/>
                <a:cs typeface="Gill Sans"/>
                <a:sym typeface="Gill Sans"/>
              </a:defRPr>
            </a:pPr>
            <a:r>
              <a:t>&gt;£69,000 (varies)</a:t>
            </a:r>
          </a:p>
        </p:txBody>
      </p:sp>
      <p:sp>
        <p:nvSpPr>
          <p:cNvPr id="215" name="Arrow"/>
          <p:cNvSpPr/>
          <p:nvPr/>
        </p:nvSpPr>
        <p:spPr>
          <a:xfrm>
            <a:off x="5427216" y="6656895"/>
            <a:ext cx="2150368" cy="10076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204" y="13696"/>
                </a:moveTo>
                <a:lnTo>
                  <a:pt x="8204" y="21600"/>
                </a:lnTo>
                <a:lnTo>
                  <a:pt x="0" y="10800"/>
                </a:lnTo>
                <a:lnTo>
                  <a:pt x="8204" y="0"/>
                </a:lnTo>
                <a:lnTo>
                  <a:pt x="8204" y="7904"/>
                </a:lnTo>
                <a:lnTo>
                  <a:pt x="21600" y="7904"/>
                </a:lnTo>
                <a:lnTo>
                  <a:pt x="21600" y="13696"/>
                </a:lnTo>
                <a:close/>
              </a:path>
            </a:pathLst>
          </a:custGeom>
          <a:solidFill>
            <a:srgbClr val="C8250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360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Class="entr" nodeType="after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3" grpId="3"/>
      <p:bldP build="whole" bldLvl="1" animBg="1" rev="0" advAuto="0" spid="215" grpId="5"/>
      <p:bldP build="whole" bldLvl="1" animBg="1" rev="0" advAuto="0" spid="212" grpId="1"/>
      <p:bldP build="whole" bldLvl="1" animBg="1" rev="0" advAuto="0" spid="210" grpId="2"/>
      <p:bldP build="whole" bldLvl="1" animBg="1" rev="0" advAuto="0" spid="214" grpId="4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