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ov" ContentType="video/unknown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9"/>
          <p:cNvSpPr/>
          <p:nvPr/>
        </p:nvSpPr>
        <p:spPr>
          <a:xfrm>
            <a:off x="-35525655" y="11911255"/>
            <a:ext cx="65024001" cy="1786882"/>
          </a:xfrm>
          <a:prstGeom prst="rect">
            <a:avLst/>
          </a:prstGeom>
          <a:solidFill>
            <a:srgbClr val="35427F"/>
          </a:solidFill>
          <a:ln w="25400">
            <a:solidFill>
              <a:srgbClr val="35427F"/>
            </a:solidFill>
            <a:miter/>
          </a:ln>
        </p:spPr>
        <p:txBody>
          <a:bodyPr lIns="121919" tIns="121919" rIns="121919" bIns="121919" anchor="ctr"/>
          <a:lstStyle/>
          <a:p>
            <a:pPr defTabSz="2438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" name="WizeUp with Jack Petchey"/>
          <p:cNvSpPr txBox="1"/>
          <p:nvPr/>
        </p:nvSpPr>
        <p:spPr>
          <a:xfrm>
            <a:off x="14824853" y="12381363"/>
            <a:ext cx="875091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2438400">
              <a:defRPr sz="5600">
                <a:solidFill>
                  <a:srgbClr val="ED7D3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 </a:t>
            </a:r>
            <a:r>
              <a:rPr>
                <a:solidFill>
                  <a:srgbClr val="FFFFFF"/>
                </a:solidFill>
              </a:rPr>
              <a:t>with Jack Petchey</a:t>
            </a:r>
          </a:p>
        </p:txBody>
      </p:sp>
      <p:sp>
        <p:nvSpPr>
          <p:cNvPr id="151" name="Straight Connector 10"/>
          <p:cNvSpPr/>
          <p:nvPr/>
        </p:nvSpPr>
        <p:spPr>
          <a:xfrm>
            <a:off x="-25819918" y="11721469"/>
            <a:ext cx="65024003" cy="1"/>
          </a:xfrm>
          <a:prstGeom prst="line">
            <a:avLst/>
          </a:prstGeom>
          <a:ln w="101600">
            <a:solidFill>
              <a:srgbClr val="F8853B"/>
            </a:solidFill>
            <a:miter/>
          </a:ln>
        </p:spPr>
        <p:txBody>
          <a:bodyPr lIns="121919" tIns="121919" rIns="121919" bIns="121919"/>
          <a:lstStyle/>
          <a:p>
            <a:pPr algn="l" defTabSz="2438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52" name="WizeUp with Jack Petchey.png" descr="WizeUp with Jack Petche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49008" y="-71144"/>
            <a:ext cx="2929877" cy="2929877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785599" y="12272049"/>
            <a:ext cx="5689601" cy="881301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r" defTabSz="2438400">
              <a:defRPr sz="26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1014407370_Retouch_4050x2379.jpg"/>
          <p:cNvSpPr/>
          <p:nvPr>
            <p:ph type="pic" idx="21"/>
          </p:nvPr>
        </p:nvSpPr>
        <p:spPr>
          <a:xfrm>
            <a:off x="-685801" y="-6146801"/>
            <a:ext cx="34201101" cy="200899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1" name="Presentation Title"/>
          <p:cNvSpPr txBox="1"/>
          <p:nvPr>
            <p:ph type="title" hasCustomPrompt="1"/>
          </p:nvPr>
        </p:nvSpPr>
        <p:spPr>
          <a:xfrm>
            <a:off x="1295399" y="4384675"/>
            <a:ext cx="21869401" cy="4699000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1828800">
              <a:lnSpc>
                <a:spcPct val="90000"/>
              </a:lnSpc>
              <a:defRPr b="0" spc="0" sz="8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62" name="Body Level One…"/>
          <p:cNvSpPr txBox="1"/>
          <p:nvPr>
            <p:ph type="body" sz="quarter" idx="1" hasCustomPrompt="1"/>
          </p:nvPr>
        </p:nvSpPr>
        <p:spPr>
          <a:xfrm>
            <a:off x="1295399" y="9268776"/>
            <a:ext cx="21869401" cy="1422715"/>
          </a:xfrm>
          <a:prstGeom prst="rect">
            <a:avLst/>
          </a:prstGeom>
        </p:spPr>
        <p:txBody>
          <a:bodyPr lIns="45719" tIns="45719" rIns="45719" bIns="45719"/>
          <a:lstStyle>
            <a:lvl1pPr marL="424542" indent="-424542" defTabSz="1828800">
              <a:spcBef>
                <a:spcPts val="20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marL="1409700" indent="-495300" defTabSz="1828800">
              <a:spcBef>
                <a:spcPts val="20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2pPr>
            <a:lvl3pPr marL="2423160" indent="-594360" defTabSz="1828800">
              <a:spcBef>
                <a:spcPts val="20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3pPr>
            <a:lvl4pPr marL="3403600" indent="-660400" defTabSz="1828800">
              <a:spcBef>
                <a:spcPts val="20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4pPr>
            <a:lvl5pPr marL="4318000" indent="-660400" defTabSz="1828800">
              <a:spcBef>
                <a:spcPts val="20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22328428" y="12836779"/>
            <a:ext cx="379172" cy="482092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400">
                <a:solidFill>
                  <a:srgbClr val="888888"/>
                </a:solidFill>
                <a:latin typeface="Graphik Compact Regular"/>
                <a:ea typeface="Graphik Compact Regular"/>
                <a:cs typeface="Graphik Compact Regular"/>
                <a:sym typeface="Graphik Compac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9"/>
          <p:cNvSpPr/>
          <p:nvPr/>
        </p:nvSpPr>
        <p:spPr>
          <a:xfrm>
            <a:off x="-35525655" y="11911255"/>
            <a:ext cx="65024001" cy="1786883"/>
          </a:xfrm>
          <a:prstGeom prst="rect">
            <a:avLst/>
          </a:prstGeom>
          <a:solidFill>
            <a:srgbClr val="35427F"/>
          </a:solidFill>
          <a:ln w="25400">
            <a:solidFill>
              <a:srgbClr val="35427F"/>
            </a:solidFill>
            <a:miter/>
          </a:ln>
        </p:spPr>
        <p:txBody>
          <a:bodyPr lIns="50800" tIns="50800" rIns="50800" bIns="50800" anchor="ctr"/>
          <a:lstStyle/>
          <a:p>
            <a:pPr defTabSz="24384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WizeUp with Jack Petchey"/>
          <p:cNvSpPr txBox="1"/>
          <p:nvPr/>
        </p:nvSpPr>
        <p:spPr>
          <a:xfrm>
            <a:off x="14824853" y="12381362"/>
            <a:ext cx="875091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2438400">
              <a:defRPr sz="5600">
                <a:solidFill>
                  <a:srgbClr val="ED7D3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 </a:t>
            </a:r>
            <a:r>
              <a:rPr>
                <a:solidFill>
                  <a:srgbClr val="FFFFFF"/>
                </a:solidFill>
              </a:rPr>
              <a:t>with Jack Petchey</a:t>
            </a:r>
          </a:p>
        </p:txBody>
      </p:sp>
      <p:sp>
        <p:nvSpPr>
          <p:cNvPr id="172" name="Straight Connector 10"/>
          <p:cNvSpPr/>
          <p:nvPr/>
        </p:nvSpPr>
        <p:spPr>
          <a:xfrm>
            <a:off x="-25819919" y="11721469"/>
            <a:ext cx="65024001" cy="1"/>
          </a:xfrm>
          <a:prstGeom prst="line">
            <a:avLst/>
          </a:prstGeom>
          <a:ln w="101600">
            <a:solidFill>
              <a:srgbClr val="F8853B"/>
            </a:solidFill>
            <a:miter/>
          </a:ln>
        </p:spPr>
        <p:txBody>
          <a:bodyPr lIns="45718" tIns="45718" rIns="45718" bIns="45718"/>
          <a:lstStyle/>
          <a:p>
            <a:pPr defTabSz="2438337"/>
          </a:p>
        </p:txBody>
      </p:sp>
      <p:pic>
        <p:nvPicPr>
          <p:cNvPr id="173" name="WizeUp with Jack Petchey.png" descr="WizeUp with Jack Petche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49008" y="-71144"/>
            <a:ext cx="2929878" cy="292987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16607620" y="12272051"/>
            <a:ext cx="867582" cy="881299"/>
          </a:xfrm>
          <a:prstGeom prst="rect">
            <a:avLst/>
          </a:prstGeom>
        </p:spPr>
        <p:txBody>
          <a:bodyPr lIns="243798" tIns="243798" rIns="243798" bIns="243798" anchor="ctr"/>
          <a:lstStyle>
            <a:lvl1pPr algn="r" defTabSz="2438400">
              <a:defRPr sz="26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ection Title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cap="all" spc="-408" sz="10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22797516" y="12979146"/>
            <a:ext cx="361189" cy="404115"/>
          </a:xfrm>
          <a:prstGeom prst="rect">
            <a:avLst/>
          </a:prstGeom>
        </p:spPr>
        <p:txBody>
          <a:bodyPr/>
          <a:lstStyle>
            <a:lvl1pPr defTabSz="3428914"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6.png"/><Relationship Id="rId4" Type="http://schemas.openxmlformats.org/officeDocument/2006/relationships/hyperlink" Target="http://www.wizeupfinancialeducation.co.uk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3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194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5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197" name="Your life after retirement"/>
          <p:cNvSpPr txBox="1"/>
          <p:nvPr>
            <p:ph type="body" sz="quarter" idx="4294967295"/>
          </p:nvPr>
        </p:nvSpPr>
        <p:spPr>
          <a:xfrm>
            <a:off x="6814935" y="9964916"/>
            <a:ext cx="10408060" cy="1554761"/>
          </a:xfrm>
          <a:prstGeom prst="rect">
            <a:avLst/>
          </a:prstGeom>
        </p:spPr>
        <p:txBody>
          <a:bodyPr lIns="45719" tIns="45719" rIns="45719" bIns="45719" anchor="ctr"/>
          <a:lstStyle>
            <a:lvl1pPr marL="0" indent="0" algn="ctr" defTabSz="1828800">
              <a:spcBef>
                <a:spcPts val="2000"/>
              </a:spcBef>
              <a:buSzTx/>
              <a:buNone/>
              <a:defRPr b="1" spc="-158" sz="5000"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Your life after retirement</a:t>
            </a:r>
          </a:p>
        </p:txBody>
      </p:sp>
      <p:sp>
        <p:nvSpPr>
          <p:cNvPr id="198" name="Rectangle 15"/>
          <p:cNvSpPr/>
          <p:nvPr/>
        </p:nvSpPr>
        <p:spPr>
          <a:xfrm>
            <a:off x="-173034" y="8584165"/>
            <a:ext cx="24557033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F8853B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" name="Credit cards &amp; credit ratings"/>
          <p:cNvSpPr txBox="1"/>
          <p:nvPr/>
        </p:nvSpPr>
        <p:spPr>
          <a:xfrm>
            <a:off x="5650982" y="8327087"/>
            <a:ext cx="12735966" cy="1844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03097">
              <a:defRPr b="1" cap="all" spc="-200" sz="6000">
                <a:solidFill>
                  <a:srgbClr val="FFFFFF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Pensions</a:t>
            </a:r>
          </a:p>
        </p:txBody>
      </p:sp>
      <p:pic>
        <p:nvPicPr>
          <p:cNvPr id="200" name="Google Shape;76;p17" descr="Google Shape;76;p17"/>
          <p:cNvPicPr>
            <a:picLocks noChangeAspect="1"/>
          </p:cNvPicPr>
          <p:nvPr/>
        </p:nvPicPr>
        <p:blipFill>
          <a:blip r:embed="rId2">
            <a:extLst/>
          </a:blip>
          <a:srcRect l="0" t="27398" r="0" b="13550"/>
          <a:stretch>
            <a:fillRect/>
          </a:stretch>
        </p:blipFill>
        <p:spPr>
          <a:xfrm>
            <a:off x="9004897" y="3632298"/>
            <a:ext cx="6028143" cy="4026796"/>
          </a:xfrm>
          <a:prstGeom prst="rect">
            <a:avLst/>
          </a:prstGeom>
          <a:ln>
            <a:solidFill>
              <a:srgbClr val="ED7D31"/>
            </a:solidFill>
          </a:ln>
          <a:effectLst>
            <a:outerShdw sx="100000" sy="100000" kx="0" ky="0" algn="b" rotWithShape="0" blurRad="63500" dist="57150" dir="2640000">
              <a:srgbClr val="ED7D31">
                <a:alpha val="62000"/>
              </a:srgbClr>
            </a:outerShdw>
          </a:effectLst>
        </p:spPr>
      </p:pic>
      <p:pic>
        <p:nvPicPr>
          <p:cNvPr id="20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2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3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364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5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6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367" name="Name The Taxes"/>
          <p:cNvSpPr txBox="1"/>
          <p:nvPr/>
        </p:nvSpPr>
        <p:spPr>
          <a:xfrm>
            <a:off x="5988462" y="646041"/>
            <a:ext cx="12407076" cy="11334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65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Pension calculator - starting at 30</a:t>
            </a:r>
          </a:p>
        </p:txBody>
      </p:sp>
      <p:pic>
        <p:nvPicPr>
          <p:cNvPr id="368" name="Google Shape;179;p27" descr="Google Shape;179;p27"/>
          <p:cNvPicPr>
            <a:picLocks noChangeAspect="1"/>
          </p:cNvPicPr>
          <p:nvPr/>
        </p:nvPicPr>
        <p:blipFill>
          <a:blip r:embed="rId2">
            <a:extLst/>
          </a:blip>
          <a:srcRect l="13186" t="19816" r="11844" b="9179"/>
          <a:stretch>
            <a:fillRect/>
          </a:stretch>
        </p:blipFill>
        <p:spPr>
          <a:xfrm>
            <a:off x="685298" y="2893116"/>
            <a:ext cx="14912423" cy="7940976"/>
          </a:xfrm>
          <a:prstGeom prst="rect">
            <a:avLst/>
          </a:prstGeom>
          <a:ln>
            <a:solidFill>
              <a:srgbClr val="353535"/>
            </a:solidFill>
          </a:ln>
        </p:spPr>
      </p:pic>
      <p:grpSp>
        <p:nvGrpSpPr>
          <p:cNvPr id="371" name="Google Shape;178;p27"/>
          <p:cNvGrpSpPr/>
          <p:nvPr/>
        </p:nvGrpSpPr>
        <p:grpSpPr>
          <a:xfrm>
            <a:off x="16096560" y="2910983"/>
            <a:ext cx="7934811" cy="7956139"/>
            <a:chOff x="0" y="0"/>
            <a:chExt cx="7934810" cy="7956137"/>
          </a:xfrm>
        </p:grpSpPr>
        <p:sp>
          <p:nvSpPr>
            <p:cNvPr id="369" name="Rectangle"/>
            <p:cNvSpPr/>
            <p:nvPr/>
          </p:nvSpPr>
          <p:spPr>
            <a:xfrm>
              <a:off x="0" y="0"/>
              <a:ext cx="7934811" cy="7956139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spcBef>
                  <a:spcPts val="1000"/>
                </a:spcBef>
                <a:defRPr b="1" i="1" sz="1200">
                  <a:solidFill>
                    <a:srgbClr val="ED7D31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70" name="Retirement age: 70…"/>
            <p:cNvSpPr txBox="1"/>
            <p:nvPr/>
          </p:nvSpPr>
          <p:spPr>
            <a:xfrm>
              <a:off x="0" y="630867"/>
              <a:ext cx="7934811" cy="66944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25" tIns="9125" rIns="9125" bIns="9125" numCol="1" anchor="ctr">
              <a:noAutofit/>
            </a:bodyPr>
            <a:lstStyle/>
            <a:p>
              <a:pPr algn="l" defTabSz="914400"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Retirement age: 70</a:t>
              </a:r>
            </a:p>
            <a:p>
              <a:pPr algn="l" defTabSz="914400">
                <a:spcBef>
                  <a:spcPts val="1000"/>
                </a:spcBef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Pot goal: £50,000</a:t>
              </a:r>
            </a:p>
            <a:p>
              <a:pPr algn="l" defTabSz="914400">
                <a:spcBef>
                  <a:spcPts val="1000"/>
                </a:spcBef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Annual return: 7%</a:t>
              </a:r>
            </a:p>
            <a:p>
              <a:pPr algn="l" defTabSz="914400">
                <a:spcBef>
                  <a:spcPts val="1000"/>
                </a:spcBef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Starting age: </a:t>
              </a:r>
              <a:r>
                <a:rPr b="1">
                  <a:solidFill>
                    <a:srgbClr val="ED7D31"/>
                  </a:solidFill>
                </a:rPr>
                <a:t>30</a:t>
              </a:r>
            </a:p>
            <a:p>
              <a:pPr algn="l" defTabSz="914400">
                <a:spcBef>
                  <a:spcPts val="1000"/>
                </a:spcBef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Contribution: </a:t>
              </a:r>
              <a:r>
                <a:rPr b="1">
                  <a:solidFill>
                    <a:srgbClr val="ED7D31"/>
                  </a:solidFill>
                </a:rPr>
                <a:t>£917/m</a:t>
              </a:r>
              <a:endParaRPr b="1"/>
            </a:p>
            <a:p>
              <a:pPr algn="l" defTabSz="914400">
                <a:spcBef>
                  <a:spcPts val="1000"/>
                </a:spcBef>
                <a:defRPr b="1" i="1" sz="4900">
                  <a:solidFill>
                    <a:srgbClr val="ED7D31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Increase of £368/m</a:t>
              </a:r>
            </a:p>
          </p:txBody>
        </p:sp>
      </p:grpSp>
      <p:sp>
        <p:nvSpPr>
          <p:cNvPr id="372" name="Rectangle"/>
          <p:cNvSpPr/>
          <p:nvPr/>
        </p:nvSpPr>
        <p:spPr>
          <a:xfrm>
            <a:off x="6509583" y="4090288"/>
            <a:ext cx="1865712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3" name="Rectangle"/>
          <p:cNvSpPr/>
          <p:nvPr/>
        </p:nvSpPr>
        <p:spPr>
          <a:xfrm>
            <a:off x="12845143" y="2961358"/>
            <a:ext cx="1865712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4" name="Rectangle"/>
          <p:cNvSpPr/>
          <p:nvPr/>
        </p:nvSpPr>
        <p:spPr>
          <a:xfrm>
            <a:off x="9593725" y="2961358"/>
            <a:ext cx="1865712" cy="10251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7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8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1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2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383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4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5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386" name="Name The Taxes"/>
          <p:cNvSpPr txBox="1"/>
          <p:nvPr/>
        </p:nvSpPr>
        <p:spPr>
          <a:xfrm>
            <a:off x="6343839" y="125341"/>
            <a:ext cx="11696322" cy="21748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Activity</a:t>
            </a:r>
          </a:p>
          <a:p>
            <a: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 What have we learned so far?</a:t>
            </a:r>
          </a:p>
        </p:txBody>
      </p:sp>
      <p:grpSp>
        <p:nvGrpSpPr>
          <p:cNvPr id="401" name="Group"/>
          <p:cNvGrpSpPr/>
          <p:nvPr/>
        </p:nvGrpSpPr>
        <p:grpSpPr>
          <a:xfrm>
            <a:off x="2395575" y="2977469"/>
            <a:ext cx="19592851" cy="7761062"/>
            <a:chOff x="0" y="0"/>
            <a:chExt cx="19592851" cy="7761061"/>
          </a:xfrm>
        </p:grpSpPr>
        <p:sp>
          <p:nvSpPr>
            <p:cNvPr id="387" name="Shape"/>
            <p:cNvSpPr/>
            <p:nvPr/>
          </p:nvSpPr>
          <p:spPr>
            <a:xfrm>
              <a:off x="7223143" y="968975"/>
              <a:ext cx="5777736" cy="582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solidFill>
              <a:srgbClr val="3542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b="1"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88" name="PENSIONS"/>
            <p:cNvSpPr txBox="1"/>
            <p:nvPr/>
          </p:nvSpPr>
          <p:spPr>
            <a:xfrm>
              <a:off x="8460809" y="3341768"/>
              <a:ext cx="3229915" cy="71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25" tIns="9125" rIns="9125" bIns="9125" numCol="1" anchor="ctr">
              <a:noAutofit/>
            </a:bodyPr>
            <a:lstStyle>
              <a:lvl1pPr defTabSz="914400">
                <a:defRPr b="1"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PENSIONS</a:t>
              </a:r>
            </a:p>
          </p:txBody>
        </p:sp>
        <p:sp>
          <p:nvSpPr>
            <p:cNvPr id="389" name="Google Shape;186;p28"/>
            <p:cNvSpPr/>
            <p:nvPr/>
          </p:nvSpPr>
          <p:spPr>
            <a:xfrm>
              <a:off x="12197752" y="968975"/>
              <a:ext cx="3416836" cy="86182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90" name="Google Shape;187;p28"/>
            <p:cNvSpPr/>
            <p:nvPr/>
          </p:nvSpPr>
          <p:spPr>
            <a:xfrm>
              <a:off x="12197752" y="5930325"/>
              <a:ext cx="3416836" cy="861820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91" name="Google Shape;188;p28"/>
            <p:cNvSpPr/>
            <p:nvPr/>
          </p:nvSpPr>
          <p:spPr>
            <a:xfrm>
              <a:off x="3998814" y="968975"/>
              <a:ext cx="3416836" cy="86182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92" name="Google Shape;189;p28"/>
            <p:cNvSpPr/>
            <p:nvPr/>
          </p:nvSpPr>
          <p:spPr>
            <a:xfrm>
              <a:off x="3998814" y="5930325"/>
              <a:ext cx="3416836" cy="861820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93" name="Google Shape;190;p28"/>
            <p:cNvSpPr/>
            <p:nvPr/>
          </p:nvSpPr>
          <p:spPr>
            <a:xfrm>
              <a:off x="16176015" y="0"/>
              <a:ext cx="3416837" cy="279965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94" name="Google Shape;191;p28"/>
            <p:cNvSpPr/>
            <p:nvPr/>
          </p:nvSpPr>
          <p:spPr>
            <a:xfrm>
              <a:off x="16176015" y="4961410"/>
              <a:ext cx="3416837" cy="2799652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95" name="Google Shape;192;p28"/>
            <p:cNvSpPr/>
            <p:nvPr/>
          </p:nvSpPr>
          <p:spPr>
            <a:xfrm>
              <a:off x="0" y="0"/>
              <a:ext cx="3416836" cy="279965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96" name="Google Shape;193;p28"/>
            <p:cNvSpPr/>
            <p:nvPr/>
          </p:nvSpPr>
          <p:spPr>
            <a:xfrm>
              <a:off x="0" y="4961410"/>
              <a:ext cx="3416836" cy="2799652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97" name="Google Shape;194;p28"/>
            <p:cNvSpPr/>
            <p:nvPr/>
          </p:nvSpPr>
          <p:spPr>
            <a:xfrm>
              <a:off x="3432276" y="72"/>
              <a:ext cx="615736" cy="279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51"/>
                    <a:pt x="10800" y="561"/>
                  </a:cubicBezTo>
                  <a:lnTo>
                    <a:pt x="10800" y="10239"/>
                  </a:lnTo>
                  <a:cubicBezTo>
                    <a:pt x="10800" y="10549"/>
                    <a:pt x="15635" y="10800"/>
                    <a:pt x="21600" y="10800"/>
                  </a:cubicBezTo>
                  <a:cubicBezTo>
                    <a:pt x="15635" y="10800"/>
                    <a:pt x="10800" y="11051"/>
                    <a:pt x="10800" y="11361"/>
                  </a:cubicBezTo>
                  <a:lnTo>
                    <a:pt x="10800" y="21039"/>
                  </a:lnTo>
                  <a:cubicBezTo>
                    <a:pt x="10800" y="21349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35427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195;p28"/>
            <p:cNvSpPr/>
            <p:nvPr/>
          </p:nvSpPr>
          <p:spPr>
            <a:xfrm>
              <a:off x="3432276" y="4961410"/>
              <a:ext cx="615736" cy="279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51"/>
                    <a:pt x="10800" y="561"/>
                  </a:cubicBezTo>
                  <a:lnTo>
                    <a:pt x="10800" y="10239"/>
                  </a:lnTo>
                  <a:cubicBezTo>
                    <a:pt x="10800" y="10549"/>
                    <a:pt x="15635" y="10800"/>
                    <a:pt x="21600" y="10800"/>
                  </a:cubicBezTo>
                  <a:cubicBezTo>
                    <a:pt x="15635" y="10800"/>
                    <a:pt x="10800" y="11051"/>
                    <a:pt x="10800" y="11361"/>
                  </a:cubicBezTo>
                  <a:lnTo>
                    <a:pt x="10800" y="21039"/>
                  </a:lnTo>
                  <a:cubicBezTo>
                    <a:pt x="10800" y="21349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35427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196;p28"/>
            <p:cNvSpPr/>
            <p:nvPr/>
          </p:nvSpPr>
          <p:spPr>
            <a:xfrm flipH="1">
              <a:off x="15614584" y="72"/>
              <a:ext cx="615736" cy="279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51"/>
                    <a:pt x="10800" y="561"/>
                  </a:cubicBezTo>
                  <a:lnTo>
                    <a:pt x="10800" y="10239"/>
                  </a:lnTo>
                  <a:cubicBezTo>
                    <a:pt x="10800" y="10549"/>
                    <a:pt x="15635" y="10800"/>
                    <a:pt x="21600" y="10800"/>
                  </a:cubicBezTo>
                  <a:cubicBezTo>
                    <a:pt x="15635" y="10800"/>
                    <a:pt x="10800" y="11051"/>
                    <a:pt x="10800" y="11361"/>
                  </a:cubicBezTo>
                  <a:lnTo>
                    <a:pt x="10800" y="21039"/>
                  </a:lnTo>
                  <a:cubicBezTo>
                    <a:pt x="10800" y="21349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35427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0" name="Google Shape;197;p28"/>
            <p:cNvSpPr/>
            <p:nvPr/>
          </p:nvSpPr>
          <p:spPr>
            <a:xfrm flipH="1">
              <a:off x="15614584" y="4961410"/>
              <a:ext cx="615736" cy="279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51"/>
                    <a:pt x="10800" y="561"/>
                  </a:cubicBezTo>
                  <a:lnTo>
                    <a:pt x="10800" y="10239"/>
                  </a:lnTo>
                  <a:cubicBezTo>
                    <a:pt x="10800" y="10549"/>
                    <a:pt x="15635" y="10800"/>
                    <a:pt x="21600" y="10800"/>
                  </a:cubicBezTo>
                  <a:cubicBezTo>
                    <a:pt x="15635" y="10800"/>
                    <a:pt x="10800" y="11051"/>
                    <a:pt x="10800" y="11361"/>
                  </a:cubicBezTo>
                  <a:lnTo>
                    <a:pt x="10800" y="21039"/>
                  </a:lnTo>
                  <a:cubicBezTo>
                    <a:pt x="10800" y="21349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35427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0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4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8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9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410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1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2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413" name="Name The Taxes"/>
          <p:cNvSpPr txBox="1"/>
          <p:nvPr/>
        </p:nvSpPr>
        <p:spPr>
          <a:xfrm>
            <a:off x="8595547" y="125341"/>
            <a:ext cx="7155141" cy="21748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You should have </a:t>
            </a:r>
          </a:p>
          <a:p>
            <a: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something like this</a:t>
            </a:r>
          </a:p>
        </p:txBody>
      </p:sp>
      <p:grpSp>
        <p:nvGrpSpPr>
          <p:cNvPr id="430" name="Group"/>
          <p:cNvGrpSpPr/>
          <p:nvPr/>
        </p:nvGrpSpPr>
        <p:grpSpPr>
          <a:xfrm>
            <a:off x="2357809" y="2977469"/>
            <a:ext cx="19630618" cy="8279485"/>
            <a:chOff x="0" y="0"/>
            <a:chExt cx="19630616" cy="8279483"/>
          </a:xfrm>
        </p:grpSpPr>
        <p:sp>
          <p:nvSpPr>
            <p:cNvPr id="414" name="Shape"/>
            <p:cNvSpPr/>
            <p:nvPr/>
          </p:nvSpPr>
          <p:spPr>
            <a:xfrm>
              <a:off x="7260908" y="968975"/>
              <a:ext cx="5777736" cy="582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solidFill>
              <a:srgbClr val="35427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b="1"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415" name="PENSIONS"/>
            <p:cNvSpPr txBox="1"/>
            <p:nvPr/>
          </p:nvSpPr>
          <p:spPr>
            <a:xfrm>
              <a:off x="8498574" y="3341768"/>
              <a:ext cx="3229916" cy="71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25" tIns="9125" rIns="9125" bIns="9125" numCol="1" anchor="ctr">
              <a:noAutofit/>
            </a:bodyPr>
            <a:lstStyle>
              <a:lvl1pPr defTabSz="914400">
                <a:defRPr b="1"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PENSIONS</a:t>
              </a:r>
            </a:p>
          </p:txBody>
        </p:sp>
        <p:sp>
          <p:nvSpPr>
            <p:cNvPr id="416" name="Google Shape;186;p28"/>
            <p:cNvSpPr/>
            <p:nvPr/>
          </p:nvSpPr>
          <p:spPr>
            <a:xfrm>
              <a:off x="12235517" y="968975"/>
              <a:ext cx="3416837" cy="86182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Workplace pension</a:t>
              </a:r>
            </a:p>
          </p:txBody>
        </p:sp>
        <p:sp>
          <p:nvSpPr>
            <p:cNvPr id="417" name="Google Shape;187;p28"/>
            <p:cNvSpPr/>
            <p:nvPr/>
          </p:nvSpPr>
          <p:spPr>
            <a:xfrm>
              <a:off x="12235517" y="5930325"/>
              <a:ext cx="3416837" cy="861820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Self-employed pension</a:t>
              </a:r>
            </a:p>
          </p:txBody>
        </p:sp>
        <p:sp>
          <p:nvSpPr>
            <p:cNvPr id="418" name="Google Shape;188;p28"/>
            <p:cNvSpPr/>
            <p:nvPr/>
          </p:nvSpPr>
          <p:spPr>
            <a:xfrm>
              <a:off x="4036579" y="968975"/>
              <a:ext cx="3416836" cy="86182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sz="27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State pension</a:t>
              </a:r>
            </a:p>
          </p:txBody>
        </p:sp>
        <p:sp>
          <p:nvSpPr>
            <p:cNvPr id="419" name="Google Shape;189;p28"/>
            <p:cNvSpPr/>
            <p:nvPr/>
          </p:nvSpPr>
          <p:spPr>
            <a:xfrm>
              <a:off x="4036579" y="5930325"/>
              <a:ext cx="3416836" cy="861820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420" name="Google Shape;190;p28"/>
            <p:cNvSpPr/>
            <p:nvPr/>
          </p:nvSpPr>
          <p:spPr>
            <a:xfrm>
              <a:off x="16213781" y="0"/>
              <a:ext cx="3416836" cy="279965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421" name="Google Shape;191;p28"/>
            <p:cNvSpPr/>
            <p:nvPr/>
          </p:nvSpPr>
          <p:spPr>
            <a:xfrm>
              <a:off x="16213781" y="4961410"/>
              <a:ext cx="3416836" cy="3318074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422" name="Google Shape;192;p28"/>
            <p:cNvSpPr/>
            <p:nvPr/>
          </p:nvSpPr>
          <p:spPr>
            <a:xfrm>
              <a:off x="37765" y="0"/>
              <a:ext cx="3416836" cy="279965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423" name="Google Shape;193;p28"/>
            <p:cNvSpPr/>
            <p:nvPr/>
          </p:nvSpPr>
          <p:spPr>
            <a:xfrm>
              <a:off x="37765" y="4961410"/>
              <a:ext cx="3416836" cy="2799652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424" name="Google Shape;194;p28"/>
            <p:cNvSpPr/>
            <p:nvPr/>
          </p:nvSpPr>
          <p:spPr>
            <a:xfrm>
              <a:off x="3470041" y="72"/>
              <a:ext cx="615736" cy="279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51"/>
                    <a:pt x="10800" y="561"/>
                  </a:cubicBezTo>
                  <a:lnTo>
                    <a:pt x="10800" y="10239"/>
                  </a:lnTo>
                  <a:cubicBezTo>
                    <a:pt x="10800" y="10549"/>
                    <a:pt x="15635" y="10800"/>
                    <a:pt x="21600" y="10800"/>
                  </a:cubicBezTo>
                  <a:cubicBezTo>
                    <a:pt x="15635" y="10800"/>
                    <a:pt x="10800" y="11051"/>
                    <a:pt x="10800" y="11361"/>
                  </a:cubicBezTo>
                  <a:lnTo>
                    <a:pt x="10800" y="21039"/>
                  </a:lnTo>
                  <a:cubicBezTo>
                    <a:pt x="10800" y="21349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35427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5" name="Google Shape;195;p28"/>
            <p:cNvSpPr/>
            <p:nvPr/>
          </p:nvSpPr>
          <p:spPr>
            <a:xfrm>
              <a:off x="3470041" y="4961410"/>
              <a:ext cx="615736" cy="279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51"/>
                    <a:pt x="10800" y="561"/>
                  </a:cubicBezTo>
                  <a:lnTo>
                    <a:pt x="10800" y="10239"/>
                  </a:lnTo>
                  <a:cubicBezTo>
                    <a:pt x="10800" y="10549"/>
                    <a:pt x="15635" y="10800"/>
                    <a:pt x="21600" y="10800"/>
                  </a:cubicBezTo>
                  <a:cubicBezTo>
                    <a:pt x="15635" y="10800"/>
                    <a:pt x="10800" y="11051"/>
                    <a:pt x="10800" y="11361"/>
                  </a:cubicBezTo>
                  <a:lnTo>
                    <a:pt x="10800" y="21039"/>
                  </a:lnTo>
                  <a:cubicBezTo>
                    <a:pt x="10800" y="21349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35427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Google Shape;196;p28"/>
            <p:cNvSpPr/>
            <p:nvPr/>
          </p:nvSpPr>
          <p:spPr>
            <a:xfrm flipH="1">
              <a:off x="15652350" y="72"/>
              <a:ext cx="615736" cy="279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51"/>
                    <a:pt x="10800" y="561"/>
                  </a:cubicBezTo>
                  <a:lnTo>
                    <a:pt x="10800" y="10239"/>
                  </a:lnTo>
                  <a:cubicBezTo>
                    <a:pt x="10800" y="10549"/>
                    <a:pt x="15635" y="10800"/>
                    <a:pt x="21600" y="10800"/>
                  </a:cubicBezTo>
                  <a:cubicBezTo>
                    <a:pt x="15635" y="10800"/>
                    <a:pt x="10800" y="11051"/>
                    <a:pt x="10800" y="11361"/>
                  </a:cubicBezTo>
                  <a:lnTo>
                    <a:pt x="10800" y="21039"/>
                  </a:lnTo>
                  <a:cubicBezTo>
                    <a:pt x="10800" y="21349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35427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7" name="Google Shape;197;p28"/>
            <p:cNvSpPr/>
            <p:nvPr/>
          </p:nvSpPr>
          <p:spPr>
            <a:xfrm flipH="1">
              <a:off x="15652350" y="4961410"/>
              <a:ext cx="615736" cy="279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51"/>
                    <a:pt x="10800" y="561"/>
                  </a:cubicBezTo>
                  <a:lnTo>
                    <a:pt x="10800" y="10239"/>
                  </a:lnTo>
                  <a:cubicBezTo>
                    <a:pt x="10800" y="10549"/>
                    <a:pt x="15635" y="10800"/>
                    <a:pt x="21600" y="10800"/>
                  </a:cubicBezTo>
                  <a:cubicBezTo>
                    <a:pt x="15635" y="10800"/>
                    <a:pt x="10800" y="11051"/>
                    <a:pt x="10800" y="11361"/>
                  </a:cubicBezTo>
                  <a:lnTo>
                    <a:pt x="10800" y="21039"/>
                  </a:lnTo>
                  <a:cubicBezTo>
                    <a:pt x="10800" y="21349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35427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188;p28"/>
            <p:cNvSpPr/>
            <p:nvPr/>
          </p:nvSpPr>
          <p:spPr>
            <a:xfrm>
              <a:off x="4036579" y="968975"/>
              <a:ext cx="3416836" cy="861821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sz="27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State pension</a:t>
              </a:r>
            </a:p>
          </p:txBody>
        </p:sp>
        <p:sp>
          <p:nvSpPr>
            <p:cNvPr id="429" name="Government backed scheme…"/>
            <p:cNvSpPr/>
            <p:nvPr/>
          </p:nvSpPr>
          <p:spPr>
            <a:xfrm>
              <a:off x="0" y="6361235"/>
              <a:ext cx="349236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ct val="100000"/>
                <a:buFont typeface="Verdana"/>
                <a:buChar char="•"/>
                <a:defRPr i="1" sz="23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Government backed scheme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ct val="100000"/>
                <a:buFont typeface="Verdana"/>
                <a:buChar char="•"/>
                <a:defRPr i="1" sz="23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Eligible for 22+ earning £10k+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ct val="100000"/>
                <a:buFont typeface="Verdana"/>
                <a:buChar char="•"/>
                <a:defRPr i="1" sz="23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Access at 55</a:t>
              </a:r>
            </a:p>
          </p:txBody>
        </p:sp>
      </p:grpSp>
      <p:sp>
        <p:nvSpPr>
          <p:cNvPr id="431" name="Regular payment…"/>
          <p:cNvSpPr txBox="1"/>
          <p:nvPr/>
        </p:nvSpPr>
        <p:spPr>
          <a:xfrm>
            <a:off x="2390291" y="3198906"/>
            <a:ext cx="3564368" cy="2982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25" tIns="9125" rIns="9125" bIns="9125"/>
          <a:lstStyle/>
          <a:p>
            <a:pPr marL="457200" indent="-304800" algn="l" defTabSz="914400">
              <a:buClr>
                <a:srgbClr val="000000"/>
              </a:buClr>
              <a:buSzPts val="2300"/>
              <a:buFont typeface="Verdana"/>
              <a:buChar char="●"/>
              <a:defRPr i="1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Regular payment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300"/>
              <a:buFont typeface="Verdana"/>
              <a:buChar char="●"/>
              <a:defRPr i="1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Can withdraw at 66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300"/>
              <a:buFont typeface="Verdana"/>
              <a:buChar char="●"/>
              <a:defRPr i="1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Amount varies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300"/>
              <a:buFont typeface="Verdana"/>
              <a:buChar char="●"/>
              <a:defRPr i="1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35 years for max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300"/>
              <a:buFont typeface="Verdana"/>
              <a:buChar char="●"/>
              <a:defRPr i="1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Currently ~ £9,500 p.a.</a:t>
            </a:r>
          </a:p>
        </p:txBody>
      </p:sp>
      <p:sp>
        <p:nvSpPr>
          <p:cNvPr id="432" name="Google Shape;188;p28"/>
          <p:cNvSpPr/>
          <p:nvPr/>
        </p:nvSpPr>
        <p:spPr>
          <a:xfrm>
            <a:off x="6379207" y="8883894"/>
            <a:ext cx="3416837" cy="861820"/>
          </a:xfrm>
          <a:prstGeom prst="rect">
            <a:avLst/>
          </a:prstGeom>
          <a:solidFill>
            <a:srgbClr val="EFEFE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14400">
              <a:defRPr sz="27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NEST Pension</a:t>
            </a:r>
          </a:p>
        </p:txBody>
      </p:sp>
      <p:sp>
        <p:nvSpPr>
          <p:cNvPr id="433" name="Google Shape;126;p24"/>
          <p:cNvSpPr txBox="1"/>
          <p:nvPr/>
        </p:nvSpPr>
        <p:spPr>
          <a:xfrm>
            <a:off x="18618172" y="3104119"/>
            <a:ext cx="3350238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25" tIns="9125" rIns="9125" bIns="9125"/>
          <a:lstStyle/>
          <a:p>
            <a:pPr marL="457200" indent="-304800" algn="l" defTabSz="914400"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You and your employer contribute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Tax free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Access at 55 (25% lump sum)</a:t>
            </a:r>
          </a:p>
        </p:txBody>
      </p:sp>
      <p:sp>
        <p:nvSpPr>
          <p:cNvPr id="434" name="Google Shape;127;p24"/>
          <p:cNvSpPr txBox="1"/>
          <p:nvPr/>
        </p:nvSpPr>
        <p:spPr>
          <a:xfrm>
            <a:off x="18453492" y="7915514"/>
            <a:ext cx="3679599" cy="3195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25" tIns="9125" rIns="9125" bIns="9125"/>
          <a:lstStyle/>
          <a:p>
            <a:pPr marL="457200" indent="-304800" algn="l" defTabSz="914400"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State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Personal pension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Stakeholder pension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SIPPs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Tax free</a:t>
            </a:r>
          </a:p>
          <a:p>
            <a:pPr marL="457200" indent="-304800" algn="l" defTabSz="914400">
              <a:spcBef>
                <a:spcPts val="300"/>
              </a:spcBef>
              <a:buClr>
                <a:srgbClr val="000000"/>
              </a:buClr>
              <a:buSzPts val="2500"/>
              <a:buFont typeface="Verdana"/>
              <a:buChar char="●"/>
              <a:defRPr i="1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Access at 55 (25% lump sum)</a:t>
            </a:r>
          </a:p>
        </p:txBody>
      </p:sp>
      <p:pic>
        <p:nvPicPr>
          <p:cNvPr id="43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7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8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1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2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443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4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5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446" name="Name The Taxes"/>
          <p:cNvSpPr txBox="1"/>
          <p:nvPr/>
        </p:nvSpPr>
        <p:spPr>
          <a:xfrm>
            <a:off x="6705721" y="633341"/>
            <a:ext cx="10972558" cy="11588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Inflation affects your pension</a:t>
            </a:r>
          </a:p>
        </p:txBody>
      </p:sp>
      <p:pic>
        <p:nvPicPr>
          <p:cNvPr id="447" name="Google Shape;205;p29" descr="Google Shape;205;p29"/>
          <p:cNvPicPr>
            <a:picLocks noChangeAspect="1"/>
          </p:cNvPicPr>
          <p:nvPr/>
        </p:nvPicPr>
        <p:blipFill>
          <a:blip r:embed="rId2">
            <a:extLst/>
          </a:blip>
          <a:srcRect l="0" t="14252" r="0" b="25738"/>
          <a:stretch>
            <a:fillRect/>
          </a:stretch>
        </p:blipFill>
        <p:spPr>
          <a:xfrm>
            <a:off x="0" y="2973949"/>
            <a:ext cx="9675525" cy="8709282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Remember…"/>
          <p:cNvSpPr txBox="1"/>
          <p:nvPr>
            <p:ph type="body" sz="half" idx="4294967295"/>
          </p:nvPr>
        </p:nvSpPr>
        <p:spPr>
          <a:xfrm>
            <a:off x="12107580" y="2979843"/>
            <a:ext cx="11522751" cy="8296596"/>
          </a:xfrm>
          <a:prstGeom prst="rect">
            <a:avLst/>
          </a:prstGeom>
        </p:spPr>
        <p:txBody>
          <a:bodyPr lIns="91424" tIns="91424" rIns="91424" bIns="91424"/>
          <a:lstStyle/>
          <a:p>
            <a:pPr marL="0" indent="0" defTabSz="91440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Tx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pPr>
            <a:r>
              <a:t>Remember</a:t>
            </a:r>
          </a:p>
          <a:p>
            <a:pPr marL="457200" indent="-342900" defTabSz="914400">
              <a:lnSpc>
                <a:spcPct val="120000"/>
              </a:lnSpc>
              <a:spcBef>
                <a:spcPts val="1000"/>
              </a:spcBef>
              <a:buClr>
                <a:srgbClr val="000000"/>
              </a:buClr>
              <a:buSzPts val="48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Inflation amount varies over time</a:t>
            </a:r>
          </a:p>
          <a:p>
            <a:pPr marL="457200" indent="-342900" defTabSz="914400">
              <a:lnSpc>
                <a:spcPct val="120000"/>
              </a:lnSpc>
              <a:spcBef>
                <a:spcPts val="1000"/>
              </a:spcBef>
              <a:buClr>
                <a:srgbClr val="000000"/>
              </a:buClr>
              <a:buSzPts val="48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Your pension pot will NOT have the same value when you retire as it does in today’s money</a:t>
            </a:r>
          </a:p>
          <a:p>
            <a:pPr marL="457200" indent="-342900" defTabSz="914400">
              <a:lnSpc>
                <a:spcPct val="120000"/>
              </a:lnSpc>
              <a:spcBef>
                <a:spcPts val="1000"/>
              </a:spcBef>
              <a:buClr>
                <a:srgbClr val="000000"/>
              </a:buClr>
              <a:buSzPts val="48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Consider this as part of your overall investment and retirement strategy</a:t>
            </a:r>
          </a:p>
        </p:txBody>
      </p:sp>
      <p:pic>
        <p:nvPicPr>
          <p:cNvPr id="44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1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2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ensions 480.mov" descr="Pensions 48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7513" y="-21102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0" fill="hold"/>
                                        <p:tgtEl>
                                          <p:spTgt spid="4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5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5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Ed.jpg" descr="E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920" t="37663" r="26698" b="19047"/>
          <a:stretch>
            <a:fillRect/>
          </a:stretch>
        </p:blipFill>
        <p:spPr>
          <a:xfrm>
            <a:off x="-14685" y="19050"/>
            <a:ext cx="24413498" cy="13677900"/>
          </a:xfrm>
          <a:prstGeom prst="rect">
            <a:avLst/>
          </a:prstGeom>
        </p:spPr>
      </p:pic>
      <p:sp>
        <p:nvSpPr>
          <p:cNvPr id="457" name="Wizeupfinancialeducation.co.uk"/>
          <p:cNvSpPr txBox="1"/>
          <p:nvPr>
            <p:ph type="title"/>
          </p:nvPr>
        </p:nvSpPr>
        <p:spPr>
          <a:xfrm>
            <a:off x="1065062" y="989266"/>
            <a:ext cx="11164575" cy="1422715"/>
          </a:xfrm>
          <a:prstGeom prst="rect">
            <a:avLst/>
          </a:prstGeom>
        </p:spPr>
        <p:txBody>
          <a:bodyPr/>
          <a:lstStyle/>
          <a:p>
            <a:pPr>
              <a:defRPr b="1" spc="-368" sz="5800">
                <a:solidFill>
                  <a:srgbClr val="FFFFFF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w</a:t>
            </a:r>
            <a:r>
              <a:t>ize</a:t>
            </a:r>
            <a:r>
              <a:t>u</a:t>
            </a:r>
            <a:r>
              <a:t>pfinancialeducation.co.uk</a:t>
            </a:r>
          </a:p>
        </p:txBody>
      </p:sp>
      <p:sp>
        <p:nvSpPr>
          <p:cNvPr id="458" name="Rectangle 8"/>
          <p:cNvSpPr/>
          <p:nvPr/>
        </p:nvSpPr>
        <p:spPr>
          <a:xfrm>
            <a:off x="-29498" y="989266"/>
            <a:ext cx="12259134" cy="2971484"/>
          </a:xfrm>
          <a:prstGeom prst="rect">
            <a:avLst/>
          </a:prstGeom>
          <a:solidFill>
            <a:srgbClr val="ED7D31"/>
          </a:solidFill>
          <a:ln w="3175">
            <a:solidFill>
              <a:srgbClr val="F8853B"/>
            </a:solidFill>
            <a:miter/>
          </a:ln>
        </p:spPr>
        <p:txBody>
          <a:bodyPr lIns="45719" tIns="45719" rIns="45719" b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59" name="frame.png" descr="frame.png"/>
          <p:cNvPicPr>
            <a:picLocks noChangeAspect="1"/>
          </p:cNvPicPr>
          <p:nvPr/>
        </p:nvPicPr>
        <p:blipFill>
          <a:blip r:embed="rId3">
            <a:extLst/>
          </a:blip>
          <a:srcRect l="8642" t="8971" r="7450" b="7903"/>
          <a:stretch>
            <a:fillRect/>
          </a:stretch>
        </p:blipFill>
        <p:spPr>
          <a:xfrm>
            <a:off x="15956960" y="4308474"/>
            <a:ext cx="5147179" cy="5099075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Rectangle 5"/>
          <p:cNvSpPr/>
          <p:nvPr/>
        </p:nvSpPr>
        <p:spPr>
          <a:xfrm>
            <a:off x="-1" y="11928564"/>
            <a:ext cx="24384001" cy="1330038"/>
          </a:xfrm>
          <a:prstGeom prst="rect">
            <a:avLst/>
          </a:prstGeom>
          <a:solidFill>
            <a:srgbClr val="35427F"/>
          </a:solidFill>
          <a:ln w="3175">
            <a:solidFill>
              <a:srgbClr val="35427F"/>
            </a:solidFill>
            <a:miter/>
          </a:ln>
        </p:spPr>
        <p:txBody>
          <a:bodyPr lIns="45719" tIns="45719" rIns="45719" b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1" name="Straight Connector 6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63500">
            <a:solidFill>
              <a:srgbClr val="F8853B"/>
            </a:solidFill>
            <a:miter/>
          </a:ln>
        </p:spPr>
        <p:txBody>
          <a:bodyPr lIns="45719" tIns="45719" rIns="45719" b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2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463" name="Wizeupfinancialeducation.co.uk"/>
          <p:cNvSpPr txBox="1"/>
          <p:nvPr/>
        </p:nvSpPr>
        <p:spPr>
          <a:xfrm>
            <a:off x="563503" y="1121188"/>
            <a:ext cx="11073134" cy="270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1828800">
              <a:lnSpc>
                <a:spcPct val="90000"/>
              </a:lnSpc>
              <a:defRPr b="1" spc="-941" sz="17200">
                <a:solidFill>
                  <a:srgbClr val="FFFFFF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Thanks!</a:t>
            </a:r>
          </a:p>
        </p:txBody>
      </p:sp>
      <p:sp>
        <p:nvSpPr>
          <p:cNvPr id="464" name="Rectangle 8"/>
          <p:cNvSpPr/>
          <p:nvPr/>
        </p:nvSpPr>
        <p:spPr>
          <a:xfrm>
            <a:off x="-29498" y="5372258"/>
            <a:ext cx="12259135" cy="2971484"/>
          </a:xfrm>
          <a:prstGeom prst="rect">
            <a:avLst/>
          </a:prstGeom>
          <a:solidFill>
            <a:srgbClr val="ED7D31"/>
          </a:solidFill>
          <a:ln w="3175">
            <a:solidFill>
              <a:srgbClr val="F8853B"/>
            </a:solidFill>
            <a:miter/>
          </a:ln>
        </p:spPr>
        <p:txBody>
          <a:bodyPr lIns="45719" tIns="45719" rIns="45719" b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5" name="For more resources see…"/>
          <p:cNvSpPr txBox="1"/>
          <p:nvPr/>
        </p:nvSpPr>
        <p:spPr>
          <a:xfrm>
            <a:off x="197192" y="6010835"/>
            <a:ext cx="11556148" cy="1502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2438400"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more resources see</a:t>
            </a:r>
          </a:p>
          <a:p>
            <a:pPr algn="l" defTabSz="2438400"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0277BD"/>
                  </a:solidFill>
                </a:uFill>
                <a:hlinkClick r:id="rId4" invalidUrl="" action="" tgtFrame="" tooltip="" history="1" highlightClick="0" endSnd="0"/>
              </a:rPr>
              <a:t>www.wizeupfinancialeducation.co.uk</a:t>
            </a:r>
          </a:p>
        </p:txBody>
      </p:sp>
      <p:sp>
        <p:nvSpPr>
          <p:cNvPr id="466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7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8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09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1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12" name="Rectangle"/>
          <p:cNvSpPr/>
          <p:nvPr/>
        </p:nvSpPr>
        <p:spPr>
          <a:xfrm>
            <a:off x="-7035" y="-52500"/>
            <a:ext cx="12765338" cy="1179329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Let’s think about the future for a minute"/>
          <p:cNvSpPr txBox="1"/>
          <p:nvPr>
            <p:ph type="title" idx="4294967295"/>
          </p:nvPr>
        </p:nvSpPr>
        <p:spPr>
          <a:xfrm>
            <a:off x="2014834" y="2690272"/>
            <a:ext cx="8721599" cy="6970009"/>
          </a:xfrm>
          <a:prstGeom prst="rect">
            <a:avLst/>
          </a:prstGeom>
        </p:spPr>
        <p:txBody>
          <a:bodyPr lIns="91424" tIns="91424" rIns="91424" bIns="91424" anchor="ctr"/>
          <a:lstStyle>
            <a:lvl1pPr algn="ctr" defTabSz="914400">
              <a:lnSpc>
                <a:spcPct val="100000"/>
              </a:lnSpc>
              <a:defRPr b="0" spc="0" sz="6500">
                <a:solidFill>
                  <a:srgbClr val="ED7D31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Let’s think about the future for a minute</a:t>
            </a:r>
          </a:p>
        </p:txBody>
      </p:sp>
      <p:sp>
        <p:nvSpPr>
          <p:cNvPr id="214" name="Google Shape;82;p18"/>
          <p:cNvSpPr txBox="1"/>
          <p:nvPr/>
        </p:nvSpPr>
        <p:spPr>
          <a:xfrm>
            <a:off x="13442863" y="2404913"/>
            <a:ext cx="9779746" cy="853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42900" algn="l" defTabSz="914400">
              <a:lnSpc>
                <a:spcPct val="150000"/>
              </a:lnSpc>
              <a:buClr>
                <a:srgbClr val="000000"/>
              </a:buClr>
              <a:buSzPts val="4300"/>
              <a:buFont typeface="Verdana"/>
              <a:buChar char="●"/>
              <a:defRPr sz="4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Who wants to retire?</a:t>
            </a:r>
          </a:p>
          <a:p>
            <a:pPr marL="457200" indent="-342900" algn="l" defTabSz="914400">
              <a:lnSpc>
                <a:spcPct val="150000"/>
              </a:lnSpc>
              <a:spcBef>
                <a:spcPts val="1500"/>
              </a:spcBef>
              <a:buClr>
                <a:srgbClr val="000000"/>
              </a:buClr>
              <a:buSzPts val="4300"/>
              <a:buFont typeface="Verdana"/>
              <a:buChar char="●"/>
              <a:defRPr sz="4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How much money do you want to have when you retire?</a:t>
            </a:r>
          </a:p>
          <a:p>
            <a:pPr marL="457200" indent="-342900" algn="l" defTabSz="914400">
              <a:lnSpc>
                <a:spcPct val="150000"/>
              </a:lnSpc>
              <a:spcBef>
                <a:spcPts val="1500"/>
              </a:spcBef>
              <a:buClr>
                <a:srgbClr val="000000"/>
              </a:buClr>
              <a:buSzPts val="4300"/>
              <a:buFont typeface="Verdana"/>
              <a:buChar char="●"/>
              <a:defRPr sz="4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What do you want to do once you retire?</a:t>
            </a:r>
          </a:p>
          <a:p>
            <a:pPr marL="457200" indent="-342900" algn="l" defTabSz="914400">
              <a:lnSpc>
                <a:spcPct val="150000"/>
              </a:lnSpc>
              <a:spcBef>
                <a:spcPts val="1500"/>
              </a:spcBef>
              <a:buClr>
                <a:srgbClr val="000000"/>
              </a:buClr>
              <a:buSzPts val="4300"/>
              <a:buFont typeface="Verdana"/>
              <a:buChar char="●"/>
              <a:defRPr sz="4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When do you want to retire?</a:t>
            </a:r>
          </a:p>
          <a:p>
            <a:pPr marL="457200" indent="-342900" algn="l" defTabSz="914400">
              <a:lnSpc>
                <a:spcPct val="150000"/>
              </a:lnSpc>
              <a:spcBef>
                <a:spcPts val="1500"/>
              </a:spcBef>
              <a:buClr>
                <a:srgbClr val="000000"/>
              </a:buClr>
              <a:buSzPts val="4300"/>
              <a:buFont typeface="Verdana"/>
              <a:buChar char="●"/>
              <a:defRPr sz="4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When do you think you need to think about pensions?</a:t>
            </a:r>
          </a:p>
        </p:txBody>
      </p:sp>
      <p:pic>
        <p:nvPicPr>
          <p:cNvPr id="21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7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8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1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2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23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26" name="Rectangle"/>
          <p:cNvSpPr/>
          <p:nvPr/>
        </p:nvSpPr>
        <p:spPr>
          <a:xfrm>
            <a:off x="-7035" y="14440"/>
            <a:ext cx="12765338" cy="11726355"/>
          </a:xfrm>
          <a:prstGeom prst="rect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" name="What is a pension?…"/>
          <p:cNvSpPr txBox="1"/>
          <p:nvPr>
            <p:ph type="body" sz="half" idx="4294967295"/>
          </p:nvPr>
        </p:nvSpPr>
        <p:spPr>
          <a:xfrm>
            <a:off x="651861" y="1559896"/>
            <a:ext cx="10730279" cy="9716543"/>
          </a:xfrm>
          <a:prstGeom prst="rect">
            <a:avLst/>
          </a:prstGeom>
        </p:spPr>
        <p:txBody>
          <a:bodyPr lIns="91424" tIns="91424" rIns="91424" bIns="91424" anchor="ctr"/>
          <a:lstStyle/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ts val="5000"/>
              <a:buFont typeface="Verdana"/>
              <a:buChar char="●"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What is a pension?</a:t>
            </a:r>
          </a:p>
          <a:p>
            <a:pPr marL="457200" indent="-45720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SzPts val="5000"/>
              <a:buFont typeface="Verdana"/>
              <a:buChar char="●"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Why should you care?</a:t>
            </a:r>
          </a:p>
          <a:p>
            <a:pPr marL="457200" indent="-45720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SzPts val="5000"/>
              <a:buFont typeface="Verdana"/>
              <a:buChar char="●"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Types of pensions</a:t>
            </a:r>
          </a:p>
          <a:p>
            <a:pPr marL="457200" indent="-45720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SzPts val="5000"/>
              <a:buFont typeface="Verdana"/>
              <a:buChar char="●"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Pension calculator</a:t>
            </a:r>
          </a:p>
          <a:p>
            <a:pPr marL="457200" indent="-45720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SzPts val="5000"/>
              <a:buFont typeface="Verdana"/>
              <a:buChar char="●"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Effect of inflation</a:t>
            </a:r>
          </a:p>
          <a:p>
            <a:pPr marL="436418" indent="-436418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SzPts val="5000"/>
              <a:buFont typeface="Verdana"/>
              <a:buChar char="●"/>
              <a:defRPr i="1"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Types of pensions: details</a:t>
            </a:r>
          </a:p>
        </p:txBody>
      </p:sp>
      <p:sp>
        <p:nvSpPr>
          <p:cNvPr id="228" name="Here’s what we’ll cover today"/>
          <p:cNvSpPr txBox="1"/>
          <p:nvPr>
            <p:ph type="title" idx="4294967295"/>
          </p:nvPr>
        </p:nvSpPr>
        <p:spPr>
          <a:xfrm>
            <a:off x="14117928" y="3925667"/>
            <a:ext cx="9383167" cy="4985001"/>
          </a:xfrm>
          <a:prstGeom prst="rect">
            <a:avLst/>
          </a:prstGeom>
        </p:spPr>
        <p:txBody>
          <a:bodyPr lIns="91424" tIns="91424" rIns="91424" bIns="91424" anchor="ctr"/>
          <a:lstStyle>
            <a:lvl1pPr algn="ctr" defTabSz="914400">
              <a:lnSpc>
                <a:spcPct val="100000"/>
              </a:lnSpc>
              <a:defRPr b="0" spc="0" sz="8000">
                <a:solidFill>
                  <a:srgbClr val="ED7D31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Here’s what we’ll cover today</a:t>
            </a:r>
          </a:p>
        </p:txBody>
      </p:sp>
      <p:pic>
        <p:nvPicPr>
          <p:cNvPr id="22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1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2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37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40" name="Name The Taxes"/>
          <p:cNvSpPr txBox="1"/>
          <p:nvPr/>
        </p:nvSpPr>
        <p:spPr>
          <a:xfrm>
            <a:off x="8302954" y="239641"/>
            <a:ext cx="7778092" cy="19462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defRPr sz="59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What is a pension and </a:t>
            </a:r>
          </a:p>
          <a:p>
            <a:pPr defTabSz="821530">
              <a:defRPr sz="59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why should you care?</a:t>
            </a:r>
          </a:p>
        </p:txBody>
      </p:sp>
      <p:sp>
        <p:nvSpPr>
          <p:cNvPr id="241" name="What it is……"/>
          <p:cNvSpPr txBox="1"/>
          <p:nvPr>
            <p:ph type="body" sz="quarter" idx="4294967295"/>
          </p:nvPr>
        </p:nvSpPr>
        <p:spPr>
          <a:xfrm>
            <a:off x="2202783" y="3906478"/>
            <a:ext cx="7177061" cy="5903044"/>
          </a:xfrm>
          <a:prstGeom prst="rect">
            <a:avLst/>
          </a:prstGeom>
        </p:spPr>
        <p:txBody>
          <a:bodyPr lIns="91424" tIns="91424" rIns="91424" bIns="91424"/>
          <a:lstStyle/>
          <a:p>
            <a:pPr marL="0" indent="0" defTabSz="832104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Verdana"/>
              <a:buNone/>
              <a:defRPr b="1" sz="4550">
                <a:latin typeface="Verdana"/>
                <a:ea typeface="Verdana"/>
                <a:cs typeface="Verdana"/>
                <a:sym typeface="Verdana"/>
              </a:defRPr>
            </a:pPr>
            <a:r>
              <a:t>What it is…</a:t>
            </a:r>
          </a:p>
          <a:p>
            <a:pPr marL="0" indent="0" defTabSz="832104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Tx/>
              <a:buFont typeface="Verdana"/>
              <a:buNone/>
              <a:defRPr sz="4550">
                <a:latin typeface="Verdana"/>
                <a:ea typeface="Verdana"/>
                <a:cs typeface="Verdana"/>
                <a:sym typeface="Verdana"/>
              </a:defRPr>
            </a:pPr>
            <a:r>
              <a:t>Money that you store away while you work so that you can contribute towards supporting yourself and your family once you retire</a:t>
            </a:r>
          </a:p>
        </p:txBody>
      </p:sp>
      <p:sp>
        <p:nvSpPr>
          <p:cNvPr id="242" name="Google Shape;95;p20"/>
          <p:cNvSpPr txBox="1"/>
          <p:nvPr/>
        </p:nvSpPr>
        <p:spPr>
          <a:xfrm>
            <a:off x="11646434" y="2780724"/>
            <a:ext cx="12302809" cy="815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l" defTabSz="914400">
              <a:buClr>
                <a:srgbClr val="000000"/>
              </a:buClr>
              <a:buFont typeface="Verdana"/>
              <a:defRPr b="1"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Why you should care…</a:t>
            </a:r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Retirement age: 66</a:t>
            </a:r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Payment: £200/m (employer matched)</a:t>
            </a:r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i="1"/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i="1"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Starting age: 21</a:t>
            </a:r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i="1"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Pension pot at 66: ~ £267k</a:t>
            </a:r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i="1"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Using £50k per year: lasts until 71</a:t>
            </a:r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i="1"/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i="1"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Starting age: 35</a:t>
            </a:r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i="1"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Pension pot at 66: ~£170k</a:t>
            </a:r>
          </a:p>
          <a:p>
            <a:pPr algn="l" defTabSz="914400">
              <a:spcBef>
                <a:spcPts val="600"/>
              </a:spcBef>
              <a:buClr>
                <a:srgbClr val="000000"/>
              </a:buClr>
              <a:buFont typeface="Verdana"/>
              <a:defRPr i="1"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Using £50k per year: lasts until 69</a:t>
            </a:r>
          </a:p>
        </p:txBody>
      </p:sp>
      <p:pic>
        <p:nvPicPr>
          <p:cNvPr id="24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5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000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1000"/>
                                        <p:tgtEl>
                                          <p:spTgt spid="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1000"/>
                                        <p:tgtEl>
                                          <p:spTgt spid="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1000"/>
                                        <p:tgtEl>
                                          <p:spTgt spid="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1000"/>
                                        <p:tgtEl>
                                          <p:spTgt spid="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2" grpId="2"/>
      <p:bldP build="whole" bldLvl="1" animBg="1" rev="0" advAuto="0" spid="2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9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0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51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2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3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54" name="Name The Taxes"/>
          <p:cNvSpPr txBox="1"/>
          <p:nvPr/>
        </p:nvSpPr>
        <p:spPr>
          <a:xfrm>
            <a:off x="5895538" y="1017743"/>
            <a:ext cx="12592924" cy="11588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Remember your retirement plans</a:t>
            </a:r>
          </a:p>
        </p:txBody>
      </p:sp>
      <p:pic>
        <p:nvPicPr>
          <p:cNvPr id="255" name="Google Shape;108;p22" descr="Google Shape;108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2282" y="2935218"/>
            <a:ext cx="11658757" cy="8744067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How much do you think it will cost?…"/>
          <p:cNvSpPr txBox="1"/>
          <p:nvPr>
            <p:ph type="body" sz="half" idx="4294967295"/>
          </p:nvPr>
        </p:nvSpPr>
        <p:spPr>
          <a:xfrm>
            <a:off x="1792614" y="2897637"/>
            <a:ext cx="8876768" cy="8303558"/>
          </a:xfrm>
          <a:prstGeom prst="rect">
            <a:avLst/>
          </a:prstGeom>
        </p:spPr>
        <p:txBody>
          <a:bodyPr lIns="91424" tIns="91424" rIns="91424" bIns="91424"/>
          <a:lstStyle/>
          <a:p>
            <a:pPr marL="228600" indent="-228600" defTabSz="9144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500"/>
              <a:buFont typeface="Verdana"/>
              <a:buChar char="●"/>
              <a:defRPr sz="4500">
                <a:latin typeface="Verdana"/>
                <a:ea typeface="Verdana"/>
                <a:cs typeface="Verdana"/>
                <a:sym typeface="Verdana"/>
              </a:defRPr>
            </a:pPr>
            <a:r>
              <a:t>How much do you think it will cost?</a:t>
            </a:r>
          </a:p>
          <a:p>
            <a:pPr marL="228600" indent="-228600" defTabSz="9144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500"/>
              <a:buFont typeface="Verdana"/>
              <a:buChar char="●"/>
              <a:defRPr sz="4500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228600" indent="-228600" defTabSz="914400">
              <a:lnSpc>
                <a:spcPct val="150000"/>
              </a:lnSpc>
              <a:spcBef>
                <a:spcPts val="1500"/>
              </a:spcBef>
              <a:buClr>
                <a:srgbClr val="000000"/>
              </a:buClr>
              <a:buSzPts val="4500"/>
              <a:buFont typeface="Verdana"/>
              <a:buChar char="●"/>
              <a:defRPr sz="4500">
                <a:latin typeface="Verdana"/>
                <a:ea typeface="Verdana"/>
                <a:cs typeface="Verdana"/>
                <a:sym typeface="Verdana"/>
              </a:defRPr>
            </a:pPr>
            <a:r>
              <a:t>Multiply that number by 25…</a:t>
            </a:r>
          </a:p>
          <a:p>
            <a:pPr marL="228600" indent="-228600" defTabSz="91440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4500"/>
              <a:buFont typeface="Verdana"/>
              <a:buChar char="●"/>
              <a:defRPr sz="4500">
                <a:latin typeface="Verdana"/>
                <a:ea typeface="Verdana"/>
                <a:cs typeface="Verdana"/>
                <a:sym typeface="Verdana"/>
              </a:defRPr>
            </a:pPr>
            <a:r>
              <a:t>That is how much money you will need in your pension pot when you retire</a:t>
            </a:r>
          </a:p>
          <a:p>
            <a:pPr marL="228600" indent="-228600" defTabSz="91440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4500"/>
              <a:buFont typeface="Verdana"/>
              <a:buChar char="●"/>
              <a:defRPr sz="4500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228600" indent="-228600" defTabSz="914400">
              <a:lnSpc>
                <a:spcPct val="150000"/>
              </a:lnSpc>
              <a:spcBef>
                <a:spcPts val="1500"/>
              </a:spcBef>
              <a:buClr>
                <a:srgbClr val="000000"/>
              </a:buClr>
              <a:buSzPts val="4500"/>
              <a:buFont typeface="Verdana"/>
              <a:buChar char="●"/>
              <a:defRPr sz="4500">
                <a:latin typeface="Verdana"/>
                <a:ea typeface="Verdana"/>
                <a:cs typeface="Verdana"/>
                <a:sym typeface="Verdana"/>
              </a:defRPr>
            </a:pPr>
            <a:r>
              <a:t>What’s your number?</a:t>
            </a:r>
          </a:p>
        </p:txBody>
      </p:sp>
      <p:pic>
        <p:nvPicPr>
          <p:cNvPr id="25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9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0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000"/>
                                        <p:tgtEl>
                                          <p:spTgt spid="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65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6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7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68" name="Name The Taxes"/>
          <p:cNvSpPr txBox="1"/>
          <p:nvPr/>
        </p:nvSpPr>
        <p:spPr>
          <a:xfrm>
            <a:off x="8321725" y="125341"/>
            <a:ext cx="7740550" cy="21748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You have 3 choices </a:t>
            </a:r>
          </a:p>
          <a:p>
            <a: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pPr>
            <a:r>
              <a:t>after retirement</a:t>
            </a:r>
          </a:p>
        </p:txBody>
      </p:sp>
      <p:sp>
        <p:nvSpPr>
          <p:cNvPr id="269" name="Google Shape;114;p23"/>
          <p:cNvSpPr txBox="1"/>
          <p:nvPr/>
        </p:nvSpPr>
        <p:spPr>
          <a:xfrm>
            <a:off x="4471114" y="8477096"/>
            <a:ext cx="4115349" cy="117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r" defTabSz="914400">
              <a:lnSpc>
                <a:spcPct val="90000"/>
              </a:lnSpc>
              <a:defRPr sz="7000">
                <a:solidFill>
                  <a:srgbClr val="ED7D3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Thrive</a:t>
            </a:r>
          </a:p>
        </p:txBody>
      </p:sp>
      <p:grpSp>
        <p:nvGrpSpPr>
          <p:cNvPr id="272" name="Google Shape;115;p23"/>
          <p:cNvGrpSpPr/>
          <p:nvPr/>
        </p:nvGrpSpPr>
        <p:grpSpPr>
          <a:xfrm>
            <a:off x="11117673" y="8302309"/>
            <a:ext cx="8890000" cy="1520475"/>
            <a:chOff x="0" y="0"/>
            <a:chExt cx="8889999" cy="1520474"/>
          </a:xfrm>
        </p:grpSpPr>
        <p:sp>
          <p:nvSpPr>
            <p:cNvPr id="270" name="Rectangle"/>
            <p:cNvSpPr/>
            <p:nvPr/>
          </p:nvSpPr>
          <p:spPr>
            <a:xfrm>
              <a:off x="-1" y="-1"/>
              <a:ext cx="8890001" cy="1520476"/>
            </a:xfrm>
            <a:prstGeom prst="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71" name="State + great pensions"/>
            <p:cNvSpPr txBox="1"/>
            <p:nvPr/>
          </p:nvSpPr>
          <p:spPr>
            <a:xfrm>
              <a:off x="117304" y="440952"/>
              <a:ext cx="8655392" cy="638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>
              <a:lvl1pPr algn="l" defTabSz="914400">
                <a:defRPr sz="3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State + great pensions</a:t>
              </a:r>
            </a:p>
          </p:txBody>
        </p:sp>
      </p:grpSp>
      <p:sp>
        <p:nvSpPr>
          <p:cNvPr id="273" name="Google Shape;116;p23"/>
          <p:cNvSpPr txBox="1"/>
          <p:nvPr/>
        </p:nvSpPr>
        <p:spPr>
          <a:xfrm>
            <a:off x="4376327" y="6398766"/>
            <a:ext cx="4809419" cy="117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r" defTabSz="914400">
              <a:lnSpc>
                <a:spcPct val="90000"/>
              </a:lnSpc>
              <a:defRPr sz="7000">
                <a:solidFill>
                  <a:srgbClr val="F6B26B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Manage</a:t>
            </a:r>
          </a:p>
        </p:txBody>
      </p:sp>
      <p:grpSp>
        <p:nvGrpSpPr>
          <p:cNvPr id="276" name="Google Shape;117;p23"/>
          <p:cNvGrpSpPr/>
          <p:nvPr/>
        </p:nvGrpSpPr>
        <p:grpSpPr>
          <a:xfrm>
            <a:off x="11156434" y="6221032"/>
            <a:ext cx="6991337" cy="1526368"/>
            <a:chOff x="0" y="0"/>
            <a:chExt cx="6991336" cy="1526367"/>
          </a:xfrm>
        </p:grpSpPr>
        <p:sp>
          <p:nvSpPr>
            <p:cNvPr id="274" name="Rectangle"/>
            <p:cNvSpPr/>
            <p:nvPr/>
          </p:nvSpPr>
          <p:spPr>
            <a:xfrm>
              <a:off x="0" y="-1"/>
              <a:ext cx="6991337" cy="1526368"/>
            </a:xfrm>
            <a:prstGeom prst="rect">
              <a:avLst/>
            </a:prstGeom>
            <a:solidFill>
              <a:srgbClr val="F6B26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75" name="State + (good) work pension"/>
            <p:cNvSpPr txBox="1"/>
            <p:nvPr/>
          </p:nvSpPr>
          <p:spPr>
            <a:xfrm>
              <a:off x="86263" y="431463"/>
              <a:ext cx="6836176" cy="624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>
              <a:lvl1pPr algn="l" defTabSz="914400">
                <a:defRPr sz="3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State + (good) work pension</a:t>
              </a:r>
            </a:p>
          </p:txBody>
        </p:sp>
      </p:grpSp>
      <p:sp>
        <p:nvSpPr>
          <p:cNvPr id="277" name="Google Shape;118;p23"/>
          <p:cNvSpPr txBox="1"/>
          <p:nvPr/>
        </p:nvSpPr>
        <p:spPr>
          <a:xfrm>
            <a:off x="4755167" y="4451158"/>
            <a:ext cx="5567036" cy="117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r" defTabSz="914400">
              <a:lnSpc>
                <a:spcPct val="90000"/>
              </a:lnSpc>
              <a:defRPr sz="7000">
                <a:solidFill>
                  <a:srgbClr val="FFAE8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Scrape-by</a:t>
            </a:r>
          </a:p>
        </p:txBody>
      </p:sp>
      <p:grpSp>
        <p:nvGrpSpPr>
          <p:cNvPr id="280" name="Google Shape;119;p23"/>
          <p:cNvGrpSpPr/>
          <p:nvPr/>
        </p:nvGrpSpPr>
        <p:grpSpPr>
          <a:xfrm>
            <a:off x="11196219" y="4276048"/>
            <a:ext cx="5081381" cy="1521122"/>
            <a:chOff x="0" y="0"/>
            <a:chExt cx="5081379" cy="1521120"/>
          </a:xfrm>
        </p:grpSpPr>
        <p:sp>
          <p:nvSpPr>
            <p:cNvPr id="278" name="Rectangle"/>
            <p:cNvSpPr/>
            <p:nvPr/>
          </p:nvSpPr>
          <p:spPr>
            <a:xfrm>
              <a:off x="0" y="-1"/>
              <a:ext cx="5081380" cy="1521122"/>
            </a:xfrm>
            <a:prstGeom prst="rect">
              <a:avLst/>
            </a:prstGeom>
            <a:solidFill>
              <a:srgbClr val="FFAE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79" name="State pension"/>
            <p:cNvSpPr txBox="1"/>
            <p:nvPr/>
          </p:nvSpPr>
          <p:spPr>
            <a:xfrm>
              <a:off x="77837" y="441139"/>
              <a:ext cx="4925705" cy="638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>
              <a:lvl1pPr algn="l" defTabSz="914400">
                <a:defRPr sz="3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State pension</a:t>
              </a:r>
            </a:p>
          </p:txBody>
        </p:sp>
      </p:grpSp>
      <p:sp>
        <p:nvSpPr>
          <p:cNvPr id="281" name="Google Shape;120;p23"/>
          <p:cNvSpPr txBox="1"/>
          <p:nvPr/>
        </p:nvSpPr>
        <p:spPr>
          <a:xfrm>
            <a:off x="7641827" y="10803426"/>
            <a:ext cx="9100345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914400">
              <a:defRPr b="1" sz="3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Which one would you choose?</a:t>
            </a:r>
          </a:p>
        </p:txBody>
      </p:sp>
      <p:pic>
        <p:nvPicPr>
          <p:cNvPr id="28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8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Subtype="8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  <p:bldP build="whole" bldLvl="1" animBg="1" rev="0" advAuto="0" spid="281" grpId="7"/>
      <p:bldP build="whole" bldLvl="1" animBg="1" rev="0" advAuto="0" spid="276" grpId="3"/>
      <p:bldP build="whole" bldLvl="1" animBg="1" rev="0" advAuto="0" spid="273" grpId="4"/>
      <p:bldP build="whole" bldLvl="1" animBg="1" rev="0" advAuto="0" spid="269" grpId="6"/>
      <p:bldP build="whole" bldLvl="1" animBg="1" rev="0" advAuto="0" spid="272" grpId="5"/>
      <p:bldP build="whole" bldLvl="1" animBg="1" rev="0" advAuto="0" spid="27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157;p24"/>
          <p:cNvSpPr/>
          <p:nvPr/>
        </p:nvSpPr>
        <p:spPr>
          <a:xfrm>
            <a:off x="15162857" y="9381252"/>
            <a:ext cx="2982033" cy="1"/>
          </a:xfrm>
          <a:prstGeom prst="line">
            <a:avLst/>
          </a:prstGeom>
          <a:ln w="50800">
            <a:solidFill>
              <a:srgbClr val="353535"/>
            </a:solidFill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8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9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91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2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3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294" name="Name The Taxes"/>
          <p:cNvSpPr txBox="1"/>
          <p:nvPr/>
        </p:nvSpPr>
        <p:spPr>
          <a:xfrm>
            <a:off x="8850213" y="633341"/>
            <a:ext cx="6683574" cy="11588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Types of Pension</a:t>
            </a:r>
          </a:p>
        </p:txBody>
      </p:sp>
      <p:grpSp>
        <p:nvGrpSpPr>
          <p:cNvPr id="297" name="Google Shape;126;p24"/>
          <p:cNvGrpSpPr/>
          <p:nvPr/>
        </p:nvGrpSpPr>
        <p:grpSpPr>
          <a:xfrm>
            <a:off x="17883571" y="3957203"/>
            <a:ext cx="4948504" cy="2540001"/>
            <a:chOff x="0" y="0"/>
            <a:chExt cx="4948502" cy="2540000"/>
          </a:xfrm>
        </p:grpSpPr>
        <p:sp>
          <p:nvSpPr>
            <p:cNvPr id="295" name="Rectangle"/>
            <p:cNvSpPr/>
            <p:nvPr/>
          </p:nvSpPr>
          <p:spPr>
            <a:xfrm>
              <a:off x="0" y="0"/>
              <a:ext cx="4948503" cy="2505914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spcBef>
                  <a:spcPts val="300"/>
                </a:spcBef>
                <a:defRPr i="1" sz="1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96" name="You and your employer contribute…"/>
            <p:cNvSpPr txBox="1"/>
            <p:nvPr/>
          </p:nvSpPr>
          <p:spPr>
            <a:xfrm>
              <a:off x="0" y="0"/>
              <a:ext cx="4948503" cy="2540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25" tIns="9125" rIns="9125" bIns="9125" numCol="1" anchor="t">
              <a:noAutofit/>
            </a:bodyPr>
            <a:lstStyle/>
            <a:p>
              <a:pPr marL="457200" indent="-304800" algn="l" defTabSz="914400"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You and your employer contribute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Tax free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Access at 55 (25% lump sum)</a:t>
              </a:r>
            </a:p>
          </p:txBody>
        </p:sp>
      </p:grpSp>
      <p:grpSp>
        <p:nvGrpSpPr>
          <p:cNvPr id="300" name="Google Shape;127;p24"/>
          <p:cNvGrpSpPr/>
          <p:nvPr/>
        </p:nvGrpSpPr>
        <p:grpSpPr>
          <a:xfrm>
            <a:off x="17963974" y="8242000"/>
            <a:ext cx="5754237" cy="3034439"/>
            <a:chOff x="0" y="0"/>
            <a:chExt cx="5754236" cy="3034438"/>
          </a:xfrm>
        </p:grpSpPr>
        <p:sp>
          <p:nvSpPr>
            <p:cNvPr id="298" name="Rectangle"/>
            <p:cNvSpPr/>
            <p:nvPr/>
          </p:nvSpPr>
          <p:spPr>
            <a:xfrm>
              <a:off x="0" y="-1"/>
              <a:ext cx="5754237" cy="2913937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spcBef>
                  <a:spcPts val="300"/>
                </a:spcBef>
                <a:defRPr i="1" sz="1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99" name="State…"/>
            <p:cNvSpPr txBox="1"/>
            <p:nvPr/>
          </p:nvSpPr>
          <p:spPr>
            <a:xfrm>
              <a:off x="0" y="-1"/>
              <a:ext cx="5754237" cy="3034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25" tIns="9125" rIns="9125" bIns="9125" numCol="1" anchor="t">
              <a:noAutofit/>
            </a:bodyPr>
            <a:lstStyle/>
            <a:p>
              <a:pPr marL="457200" indent="-304800" algn="l" defTabSz="914400"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State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Personal pension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Stakeholder pension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SIPPs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Tax free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Access at 55 (25% lump sum)</a:t>
              </a:r>
            </a:p>
          </p:txBody>
        </p:sp>
      </p:grpSp>
      <p:grpSp>
        <p:nvGrpSpPr>
          <p:cNvPr id="303" name="Google Shape;128;p24"/>
          <p:cNvGrpSpPr/>
          <p:nvPr/>
        </p:nvGrpSpPr>
        <p:grpSpPr>
          <a:xfrm>
            <a:off x="2011143" y="3957203"/>
            <a:ext cx="4952315" cy="2540001"/>
            <a:chOff x="0" y="0"/>
            <a:chExt cx="4952314" cy="2540000"/>
          </a:xfrm>
        </p:grpSpPr>
        <p:sp>
          <p:nvSpPr>
            <p:cNvPr id="301" name="Rectangle"/>
            <p:cNvSpPr/>
            <p:nvPr/>
          </p:nvSpPr>
          <p:spPr>
            <a:xfrm>
              <a:off x="0" y="-1"/>
              <a:ext cx="4952315" cy="2540001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spcBef>
                  <a:spcPts val="300"/>
                </a:spcBef>
                <a:defRPr i="1" sz="1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02" name="Regular payment…"/>
            <p:cNvSpPr txBox="1"/>
            <p:nvPr/>
          </p:nvSpPr>
          <p:spPr>
            <a:xfrm>
              <a:off x="0" y="-1"/>
              <a:ext cx="4952315" cy="2199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25" tIns="9125" rIns="9125" bIns="9125" numCol="1" anchor="t">
              <a:noAutofit/>
            </a:bodyPr>
            <a:lstStyle/>
            <a:p>
              <a:pPr marL="457200" indent="-304800" algn="l" defTabSz="914400"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Regular payment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Can withdraw at 66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Amount varies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35 years for max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Currently ~ £9,500 p.a.</a:t>
              </a:r>
            </a:p>
          </p:txBody>
        </p:sp>
      </p:grpSp>
      <p:grpSp>
        <p:nvGrpSpPr>
          <p:cNvPr id="306" name="Google Shape;129;p24"/>
          <p:cNvGrpSpPr/>
          <p:nvPr/>
        </p:nvGrpSpPr>
        <p:grpSpPr>
          <a:xfrm>
            <a:off x="2008409" y="8108871"/>
            <a:ext cx="4957783" cy="2544764"/>
            <a:chOff x="0" y="0"/>
            <a:chExt cx="4957781" cy="2544762"/>
          </a:xfrm>
        </p:grpSpPr>
        <p:sp>
          <p:nvSpPr>
            <p:cNvPr id="304" name="Rectangle"/>
            <p:cNvSpPr/>
            <p:nvPr/>
          </p:nvSpPr>
          <p:spPr>
            <a:xfrm>
              <a:off x="0" y="0"/>
              <a:ext cx="4957782" cy="2510612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spcBef>
                  <a:spcPts val="300"/>
                </a:spcBef>
                <a:defRPr i="1" sz="1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05" name="Government backed scheme…"/>
            <p:cNvSpPr txBox="1"/>
            <p:nvPr/>
          </p:nvSpPr>
          <p:spPr>
            <a:xfrm>
              <a:off x="0" y="0"/>
              <a:ext cx="4957782" cy="254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25" tIns="9125" rIns="9125" bIns="9125" numCol="1" anchor="t">
              <a:noAutofit/>
            </a:bodyPr>
            <a:lstStyle/>
            <a:p>
              <a:pPr marL="457200" indent="-304800" algn="l" defTabSz="914400"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Government backed scheme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Eligible for 22+ earning £10k+</a:t>
              </a:r>
            </a:p>
            <a:p>
              <a:pPr marL="457200" indent="-304800" algn="l" defTabSz="914400">
                <a:spcBef>
                  <a:spcPts val="300"/>
                </a:spcBef>
                <a:buClr>
                  <a:srgbClr val="000000"/>
                </a:buClr>
                <a:buSzPts val="2500"/>
                <a:buFont typeface="Verdana"/>
                <a:buChar char="●"/>
                <a:defRPr i="1" sz="2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Access at 55</a:t>
              </a:r>
            </a:p>
          </p:txBody>
        </p:sp>
      </p:grpSp>
      <p:sp>
        <p:nvSpPr>
          <p:cNvPr id="307" name="Google Shape;157;p24"/>
          <p:cNvSpPr/>
          <p:nvPr/>
        </p:nvSpPr>
        <p:spPr>
          <a:xfrm>
            <a:off x="15690347" y="5227203"/>
            <a:ext cx="2179591" cy="1"/>
          </a:xfrm>
          <a:prstGeom prst="line">
            <a:avLst/>
          </a:prstGeom>
          <a:ln w="50800">
            <a:solidFill>
              <a:srgbClr val="353535"/>
            </a:solidFill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8" name="Google Shape;157;p24"/>
          <p:cNvSpPr/>
          <p:nvPr/>
        </p:nvSpPr>
        <p:spPr>
          <a:xfrm>
            <a:off x="6952974" y="5227203"/>
            <a:ext cx="2179590" cy="1"/>
          </a:xfrm>
          <a:prstGeom prst="line">
            <a:avLst/>
          </a:prstGeom>
          <a:ln w="50800">
            <a:solidFill>
              <a:srgbClr val="353535"/>
            </a:solidFill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9" name="Google Shape;157;p24"/>
          <p:cNvSpPr/>
          <p:nvPr/>
        </p:nvSpPr>
        <p:spPr>
          <a:xfrm>
            <a:off x="6952974" y="9381252"/>
            <a:ext cx="2707079" cy="1"/>
          </a:xfrm>
          <a:prstGeom prst="line">
            <a:avLst/>
          </a:prstGeom>
          <a:ln w="50800">
            <a:solidFill>
              <a:srgbClr val="353535"/>
            </a:solidFill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0" name="Google Shape;130;p24"/>
          <p:cNvSpPr/>
          <p:nvPr/>
        </p:nvSpPr>
        <p:spPr>
          <a:xfrm>
            <a:off x="11119711" y="5469768"/>
            <a:ext cx="2679365" cy="2767783"/>
          </a:xfrm>
          <a:prstGeom prst="ellipse">
            <a:avLst/>
          </a:prstGeom>
          <a:solidFill>
            <a:srgbClr val="C9DAF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11" name="Google Shape;132;p24"/>
          <p:cNvSpPr/>
          <p:nvPr/>
        </p:nvSpPr>
        <p:spPr>
          <a:xfrm>
            <a:off x="8624070" y="2966302"/>
            <a:ext cx="3281088" cy="450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65" y="18607"/>
                </a:moveTo>
                <a:cubicBezTo>
                  <a:pt x="2765" y="10214"/>
                  <a:pt x="10973" y="3188"/>
                  <a:pt x="21600" y="1887"/>
                </a:cubicBezTo>
                <a:cubicBezTo>
                  <a:pt x="21168" y="1236"/>
                  <a:pt x="20650" y="586"/>
                  <a:pt x="20045" y="0"/>
                </a:cubicBezTo>
                <a:cubicBezTo>
                  <a:pt x="8640" y="1822"/>
                  <a:pt x="0" y="9434"/>
                  <a:pt x="0" y="18607"/>
                </a:cubicBezTo>
                <a:cubicBezTo>
                  <a:pt x="0" y="19648"/>
                  <a:pt x="86" y="20624"/>
                  <a:pt x="259" y="21600"/>
                </a:cubicBezTo>
                <a:cubicBezTo>
                  <a:pt x="1123" y="21145"/>
                  <a:pt x="1987" y="20754"/>
                  <a:pt x="2851" y="20429"/>
                </a:cubicBezTo>
                <a:cubicBezTo>
                  <a:pt x="2851" y="19843"/>
                  <a:pt x="2765" y="19258"/>
                  <a:pt x="2765" y="18607"/>
                </a:cubicBezTo>
                <a:close/>
              </a:path>
            </a:pathLst>
          </a:custGeom>
          <a:solidFill>
            <a:srgbClr val="C9DAF8"/>
          </a:solidFill>
          <a:ln>
            <a:solidFill>
              <a:srgbClr val="FFFFFF"/>
            </a:solidFill>
            <a:miter lim="8000"/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12" name="Google Shape;133;p24"/>
          <p:cNvSpPr/>
          <p:nvPr/>
        </p:nvSpPr>
        <p:spPr>
          <a:xfrm>
            <a:off x="9180858" y="3505562"/>
            <a:ext cx="3189223" cy="3709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08" y="11596"/>
                </a:moveTo>
                <a:cubicBezTo>
                  <a:pt x="18454" y="10838"/>
                  <a:pt x="20069" y="10383"/>
                  <a:pt x="21600" y="10307"/>
                </a:cubicBezTo>
                <a:cubicBezTo>
                  <a:pt x="21515" y="6594"/>
                  <a:pt x="20409" y="3107"/>
                  <a:pt x="18539" y="0"/>
                </a:cubicBezTo>
                <a:cubicBezTo>
                  <a:pt x="8079" y="1516"/>
                  <a:pt x="0" y="9701"/>
                  <a:pt x="0" y="19478"/>
                </a:cubicBezTo>
                <a:cubicBezTo>
                  <a:pt x="0" y="20236"/>
                  <a:pt x="85" y="20918"/>
                  <a:pt x="85" y="21600"/>
                </a:cubicBezTo>
                <a:cubicBezTo>
                  <a:pt x="3657" y="19933"/>
                  <a:pt x="7654" y="19023"/>
                  <a:pt x="11906" y="18947"/>
                </a:cubicBezTo>
                <a:cubicBezTo>
                  <a:pt x="12076" y="15992"/>
                  <a:pt x="13946" y="13187"/>
                  <a:pt x="17008" y="11596"/>
                </a:cubicBezTo>
                <a:close/>
              </a:path>
            </a:pathLst>
          </a:custGeom>
          <a:solidFill>
            <a:srgbClr val="35427F"/>
          </a:solidFill>
          <a:ln>
            <a:solidFill>
              <a:srgbClr val="FFFFFF"/>
            </a:solidFill>
            <a:miter lim="8000"/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13" name="Google Shape;134;p24"/>
          <p:cNvSpPr/>
          <p:nvPr/>
        </p:nvSpPr>
        <p:spPr>
          <a:xfrm rot="18816854">
            <a:off x="9314543" y="4436934"/>
            <a:ext cx="3017238" cy="1550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526" y="283"/>
                </a:lnTo>
                <a:lnTo>
                  <a:pt x="21600" y="21600"/>
                </a:lnTo>
                <a:lnTo>
                  <a:pt x="74" y="2131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defTabSz="914400">
              <a:defRPr sz="2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State Pension</a:t>
            </a:r>
          </a:p>
        </p:txBody>
      </p:sp>
      <p:sp>
        <p:nvSpPr>
          <p:cNvPr id="314" name="Google Shape;136;p24"/>
          <p:cNvSpPr/>
          <p:nvPr/>
        </p:nvSpPr>
        <p:spPr>
          <a:xfrm>
            <a:off x="8702190" y="7431561"/>
            <a:ext cx="4359154" cy="339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16" y="18835"/>
                </a:moveTo>
                <a:cubicBezTo>
                  <a:pt x="10184" y="18835"/>
                  <a:pt x="3243" y="10714"/>
                  <a:pt x="1946" y="0"/>
                </a:cubicBezTo>
                <a:cubicBezTo>
                  <a:pt x="1232" y="432"/>
                  <a:pt x="649" y="950"/>
                  <a:pt x="0" y="1555"/>
                </a:cubicBezTo>
                <a:cubicBezTo>
                  <a:pt x="1816" y="13046"/>
                  <a:pt x="9470" y="21600"/>
                  <a:pt x="18616" y="21600"/>
                </a:cubicBezTo>
                <a:cubicBezTo>
                  <a:pt x="19589" y="21600"/>
                  <a:pt x="20627" y="21514"/>
                  <a:pt x="21600" y="21341"/>
                </a:cubicBezTo>
                <a:cubicBezTo>
                  <a:pt x="21146" y="20477"/>
                  <a:pt x="20757" y="19613"/>
                  <a:pt x="20432" y="18749"/>
                </a:cubicBezTo>
                <a:cubicBezTo>
                  <a:pt x="19849" y="18835"/>
                  <a:pt x="19200" y="18835"/>
                  <a:pt x="18616" y="18835"/>
                </a:cubicBezTo>
                <a:close/>
              </a:path>
            </a:pathLst>
          </a:custGeom>
          <a:solidFill>
            <a:srgbClr val="C9DAF8"/>
          </a:solidFill>
          <a:ln>
            <a:solidFill>
              <a:srgbClr val="FFFFFF"/>
            </a:solidFill>
            <a:miter lim="8000"/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15" name="Google Shape;137;p24"/>
          <p:cNvSpPr/>
          <p:nvPr/>
        </p:nvSpPr>
        <p:spPr>
          <a:xfrm>
            <a:off x="9240749" y="6946144"/>
            <a:ext cx="3571030" cy="3297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20" y="4592"/>
                </a:moveTo>
                <a:cubicBezTo>
                  <a:pt x="10762" y="3146"/>
                  <a:pt x="10383" y="1616"/>
                  <a:pt x="10307" y="0"/>
                </a:cubicBezTo>
                <a:cubicBezTo>
                  <a:pt x="6518" y="85"/>
                  <a:pt x="3032" y="1191"/>
                  <a:pt x="0" y="3061"/>
                </a:cubicBezTo>
                <a:cubicBezTo>
                  <a:pt x="1516" y="13606"/>
                  <a:pt x="9625" y="21600"/>
                  <a:pt x="19478" y="21600"/>
                </a:cubicBezTo>
                <a:cubicBezTo>
                  <a:pt x="20160" y="21600"/>
                  <a:pt x="20918" y="21600"/>
                  <a:pt x="21600" y="21515"/>
                </a:cubicBezTo>
                <a:cubicBezTo>
                  <a:pt x="19933" y="17943"/>
                  <a:pt x="19023" y="13946"/>
                  <a:pt x="18947" y="9780"/>
                </a:cubicBezTo>
                <a:cubicBezTo>
                  <a:pt x="15916" y="9524"/>
                  <a:pt x="13112" y="7739"/>
                  <a:pt x="11520" y="4592"/>
                </a:cubicBezTo>
                <a:close/>
              </a:path>
            </a:pathLst>
          </a:custGeom>
          <a:solidFill>
            <a:srgbClr val="35427F"/>
          </a:solidFill>
          <a:ln>
            <a:solidFill>
              <a:srgbClr val="FFFFFF"/>
            </a:solidFill>
            <a:miter lim="8000"/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16" name="Google Shape;138;p24"/>
          <p:cNvSpPr/>
          <p:nvPr/>
        </p:nvSpPr>
        <p:spPr>
          <a:xfrm rot="2783146">
            <a:off x="9288522" y="7752891"/>
            <a:ext cx="3017237" cy="1550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" y="283"/>
                </a:moveTo>
                <a:lnTo>
                  <a:pt x="21600" y="0"/>
                </a:lnTo>
                <a:lnTo>
                  <a:pt x="21526" y="21317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defTabSz="914400">
              <a:defRPr sz="2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NEST Pension</a:t>
            </a:r>
          </a:p>
        </p:txBody>
      </p:sp>
      <p:sp>
        <p:nvSpPr>
          <p:cNvPr id="317" name="Google Shape;140;p24"/>
          <p:cNvSpPr/>
          <p:nvPr/>
        </p:nvSpPr>
        <p:spPr>
          <a:xfrm>
            <a:off x="13030100" y="6240651"/>
            <a:ext cx="3273263" cy="450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35" y="2928"/>
                </a:moveTo>
                <a:cubicBezTo>
                  <a:pt x="18835" y="11386"/>
                  <a:pt x="10627" y="18347"/>
                  <a:pt x="0" y="19713"/>
                </a:cubicBezTo>
                <a:cubicBezTo>
                  <a:pt x="432" y="20364"/>
                  <a:pt x="950" y="21014"/>
                  <a:pt x="1555" y="21600"/>
                </a:cubicBezTo>
                <a:cubicBezTo>
                  <a:pt x="12960" y="19778"/>
                  <a:pt x="21600" y="12101"/>
                  <a:pt x="21600" y="2928"/>
                </a:cubicBezTo>
                <a:cubicBezTo>
                  <a:pt x="21600" y="1952"/>
                  <a:pt x="21427" y="976"/>
                  <a:pt x="21254" y="0"/>
                </a:cubicBezTo>
                <a:cubicBezTo>
                  <a:pt x="20477" y="390"/>
                  <a:pt x="19526" y="781"/>
                  <a:pt x="18662" y="1171"/>
                </a:cubicBezTo>
                <a:cubicBezTo>
                  <a:pt x="18749" y="1757"/>
                  <a:pt x="18835" y="2342"/>
                  <a:pt x="18835" y="2928"/>
                </a:cubicBezTo>
                <a:close/>
              </a:path>
            </a:pathLst>
          </a:custGeom>
          <a:solidFill>
            <a:srgbClr val="C9DAF8"/>
          </a:solidFill>
          <a:ln>
            <a:solidFill>
              <a:srgbClr val="FFFFFF"/>
            </a:solidFill>
            <a:miter lim="8000"/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18" name="Google Shape;141;p24"/>
          <p:cNvSpPr/>
          <p:nvPr/>
        </p:nvSpPr>
        <p:spPr>
          <a:xfrm>
            <a:off x="12549752" y="6501380"/>
            <a:ext cx="3196704" cy="3700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07" y="10080"/>
                </a:moveTo>
                <a:cubicBezTo>
                  <a:pt x="3146" y="10762"/>
                  <a:pt x="1531" y="11217"/>
                  <a:pt x="0" y="11293"/>
                </a:cubicBezTo>
                <a:cubicBezTo>
                  <a:pt x="85" y="15006"/>
                  <a:pt x="1191" y="18493"/>
                  <a:pt x="3061" y="21600"/>
                </a:cubicBezTo>
                <a:cubicBezTo>
                  <a:pt x="13521" y="20008"/>
                  <a:pt x="21600" y="11899"/>
                  <a:pt x="21600" y="2046"/>
                </a:cubicBezTo>
                <a:cubicBezTo>
                  <a:pt x="21600" y="1364"/>
                  <a:pt x="21515" y="682"/>
                  <a:pt x="21430" y="0"/>
                </a:cubicBezTo>
                <a:cubicBezTo>
                  <a:pt x="17943" y="1592"/>
                  <a:pt x="13946" y="2577"/>
                  <a:pt x="9694" y="2577"/>
                </a:cubicBezTo>
                <a:cubicBezTo>
                  <a:pt x="9524" y="5608"/>
                  <a:pt x="7654" y="8413"/>
                  <a:pt x="4507" y="10080"/>
                </a:cubicBezTo>
                <a:close/>
              </a:path>
            </a:pathLst>
          </a:custGeom>
          <a:solidFill>
            <a:srgbClr val="35427F"/>
          </a:solidFill>
          <a:ln>
            <a:solidFill>
              <a:srgbClr val="FFFFFF"/>
            </a:solidFill>
            <a:miter lim="8000"/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19" name="Google Shape;142;p24"/>
          <p:cNvSpPr/>
          <p:nvPr/>
        </p:nvSpPr>
        <p:spPr>
          <a:xfrm rot="18816854">
            <a:off x="12470558" y="7572521"/>
            <a:ext cx="3663600" cy="155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539" y="343"/>
                </a:lnTo>
                <a:lnTo>
                  <a:pt x="21600" y="21600"/>
                </a:lnTo>
                <a:lnTo>
                  <a:pt x="61" y="212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defTabSz="914400">
              <a:defRPr sz="2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Self-employed Pension</a:t>
            </a:r>
          </a:p>
        </p:txBody>
      </p:sp>
      <p:sp>
        <p:nvSpPr>
          <p:cNvPr id="320" name="Google Shape;144;p24"/>
          <p:cNvSpPr/>
          <p:nvPr/>
        </p:nvSpPr>
        <p:spPr>
          <a:xfrm>
            <a:off x="11873906" y="2886838"/>
            <a:ext cx="4335709" cy="338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37" y="2776"/>
                </a:moveTo>
                <a:cubicBezTo>
                  <a:pt x="11355" y="2776"/>
                  <a:pt x="18337" y="10930"/>
                  <a:pt x="19708" y="21600"/>
                </a:cubicBezTo>
                <a:cubicBezTo>
                  <a:pt x="20360" y="21166"/>
                  <a:pt x="21013" y="20646"/>
                  <a:pt x="21600" y="20039"/>
                </a:cubicBezTo>
                <a:cubicBezTo>
                  <a:pt x="19773" y="8588"/>
                  <a:pt x="12138" y="0"/>
                  <a:pt x="2937" y="0"/>
                </a:cubicBezTo>
                <a:cubicBezTo>
                  <a:pt x="1892" y="0"/>
                  <a:pt x="914" y="87"/>
                  <a:pt x="0" y="260"/>
                </a:cubicBezTo>
                <a:cubicBezTo>
                  <a:pt x="392" y="1128"/>
                  <a:pt x="783" y="1995"/>
                  <a:pt x="1109" y="2863"/>
                </a:cubicBezTo>
                <a:cubicBezTo>
                  <a:pt x="1697" y="2776"/>
                  <a:pt x="2349" y="2776"/>
                  <a:pt x="2937" y="2776"/>
                </a:cubicBezTo>
                <a:close/>
              </a:path>
            </a:pathLst>
          </a:custGeom>
          <a:solidFill>
            <a:srgbClr val="C9DAF8"/>
          </a:solidFill>
          <a:ln>
            <a:solidFill>
              <a:srgbClr val="FFFFFF"/>
            </a:solidFill>
            <a:miter lim="8000"/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21" name="Google Shape;145;p24"/>
          <p:cNvSpPr/>
          <p:nvPr/>
        </p:nvSpPr>
        <p:spPr>
          <a:xfrm>
            <a:off x="12108059" y="3463595"/>
            <a:ext cx="3578517" cy="3297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22" y="0"/>
                </a:moveTo>
                <a:cubicBezTo>
                  <a:pt x="1440" y="0"/>
                  <a:pt x="682" y="0"/>
                  <a:pt x="0" y="85"/>
                </a:cubicBezTo>
                <a:cubicBezTo>
                  <a:pt x="1667" y="3671"/>
                  <a:pt x="2577" y="7684"/>
                  <a:pt x="2653" y="11953"/>
                </a:cubicBezTo>
                <a:cubicBezTo>
                  <a:pt x="5608" y="12123"/>
                  <a:pt x="8488" y="13916"/>
                  <a:pt x="10080" y="17075"/>
                </a:cubicBezTo>
                <a:cubicBezTo>
                  <a:pt x="10838" y="18526"/>
                  <a:pt x="11217" y="20063"/>
                  <a:pt x="11293" y="21600"/>
                </a:cubicBezTo>
                <a:cubicBezTo>
                  <a:pt x="15006" y="21515"/>
                  <a:pt x="18493" y="20405"/>
                  <a:pt x="21600" y="18526"/>
                </a:cubicBezTo>
                <a:cubicBezTo>
                  <a:pt x="20008" y="8025"/>
                  <a:pt x="11899" y="0"/>
                  <a:pt x="2122" y="0"/>
                </a:cubicBezTo>
                <a:close/>
              </a:path>
            </a:pathLst>
          </a:custGeom>
          <a:solidFill>
            <a:srgbClr val="35427F"/>
          </a:solidFill>
          <a:ln>
            <a:solidFill>
              <a:srgbClr val="FFFFFF"/>
            </a:solidFill>
            <a:miter lim="8000"/>
          </a:ln>
        </p:spPr>
        <p:txBody>
          <a:bodyPr lIns="0" tIns="0" rIns="0" bIns="0"/>
          <a:lstStyle/>
          <a:p>
            <a:pPr algn="l" defTabSz="914400"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22" name="Google Shape;146;p24"/>
          <p:cNvSpPr/>
          <p:nvPr/>
        </p:nvSpPr>
        <p:spPr>
          <a:xfrm rot="2783146">
            <a:off x="12543204" y="4382627"/>
            <a:ext cx="3017236" cy="1550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" y="283"/>
                </a:moveTo>
                <a:lnTo>
                  <a:pt x="21600" y="0"/>
                </a:lnTo>
                <a:lnTo>
                  <a:pt x="21526" y="21317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defTabSz="914400">
              <a:defRPr sz="2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Workplace Pension</a:t>
            </a:r>
          </a:p>
        </p:txBody>
      </p:sp>
      <p:pic>
        <p:nvPicPr>
          <p:cNvPr id="32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"/>
      <p:bldP build="whole" bldLvl="1" animBg="1" rev="0" advAuto="0" spid="300" grpId="7"/>
      <p:bldP build="whole" bldLvl="1" animBg="1" rev="0" advAuto="0" spid="316" grpId="5"/>
      <p:bldP build="whole" bldLvl="1" animBg="1" rev="0" advAuto="0" spid="322" grpId="4"/>
      <p:bldP build="whole" bldLvl="1" animBg="1" rev="0" advAuto="0" spid="319" grpId="8"/>
      <p:bldP build="whole" bldLvl="1" animBg="1" rev="0" advAuto="0" spid="306" grpId="6"/>
      <p:bldP build="whole" bldLvl="1" animBg="1" rev="0" advAuto="0" spid="297" grpId="3"/>
      <p:bldP build="whole" bldLvl="1" animBg="1" rev="0" advAuto="0" spid="31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0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331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2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3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334" name="Name The Taxes"/>
          <p:cNvSpPr txBox="1"/>
          <p:nvPr/>
        </p:nvSpPr>
        <p:spPr>
          <a:xfrm>
            <a:off x="6036177" y="633341"/>
            <a:ext cx="12311646" cy="11588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67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National Insurance contributions</a:t>
            </a:r>
          </a:p>
        </p:txBody>
      </p:sp>
      <p:pic>
        <p:nvPicPr>
          <p:cNvPr id="335" name="Google Shape;165;p25" descr="Google Shape;165;p25"/>
          <p:cNvPicPr>
            <a:picLocks noChangeAspect="1"/>
          </p:cNvPicPr>
          <p:nvPr/>
        </p:nvPicPr>
        <p:blipFill>
          <a:blip r:embed="rId2">
            <a:extLst/>
          </a:blip>
          <a:srcRect l="5285" t="0" r="0" b="0"/>
          <a:stretch>
            <a:fillRect/>
          </a:stretch>
        </p:blipFill>
        <p:spPr>
          <a:xfrm>
            <a:off x="12646109" y="3417138"/>
            <a:ext cx="11734929" cy="8262964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Linked to National Insurance number…"/>
          <p:cNvSpPr txBox="1"/>
          <p:nvPr>
            <p:ph type="body" sz="half" idx="4294967295"/>
          </p:nvPr>
        </p:nvSpPr>
        <p:spPr>
          <a:xfrm>
            <a:off x="1389768" y="2979984"/>
            <a:ext cx="10502200" cy="7899495"/>
          </a:xfrm>
          <a:prstGeom prst="rect">
            <a:avLst/>
          </a:prstGeom>
        </p:spPr>
        <p:txBody>
          <a:bodyPr lIns="91424" tIns="91424" rIns="91424" bIns="91424"/>
          <a:lstStyle/>
          <a:p>
            <a:pPr marL="402336" indent="-301752" defTabSz="804672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4300"/>
              <a:buFont typeface="Verdana"/>
              <a:buChar char="●"/>
              <a:defRPr sz="4400">
                <a:latin typeface="Verdana"/>
                <a:ea typeface="Verdana"/>
                <a:cs typeface="Verdana"/>
                <a:sym typeface="Verdana"/>
              </a:defRPr>
            </a:pPr>
            <a:r>
              <a:t>Linked to National Insurance number</a:t>
            </a:r>
          </a:p>
          <a:p>
            <a:pPr marL="402336" indent="-301752" defTabSz="804672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SzPts val="4300"/>
              <a:buFont typeface="Verdana"/>
              <a:buChar char="●"/>
              <a:defRPr sz="4400">
                <a:latin typeface="Verdana"/>
                <a:ea typeface="Verdana"/>
                <a:cs typeface="Verdana"/>
                <a:sym typeface="Verdana"/>
              </a:defRPr>
            </a:pPr>
            <a:r>
              <a:t>Contribute to state pension</a:t>
            </a:r>
          </a:p>
          <a:p>
            <a:pPr marL="402336" indent="-301752" defTabSz="804672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SzPts val="4300"/>
              <a:buFont typeface="Verdana"/>
              <a:buChar char="●"/>
              <a:defRPr sz="4400">
                <a:latin typeface="Verdana"/>
                <a:ea typeface="Verdana"/>
                <a:cs typeface="Verdana"/>
                <a:sym typeface="Verdana"/>
              </a:defRPr>
            </a:pPr>
            <a:r>
              <a:t>Deducted automatically by employer</a:t>
            </a:r>
          </a:p>
          <a:p>
            <a:pPr marL="402336" indent="-301752" defTabSz="804672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SzPts val="4300"/>
              <a:buFont typeface="Verdana"/>
              <a:buChar char="●"/>
              <a:defRPr sz="4400">
                <a:latin typeface="Verdana"/>
                <a:ea typeface="Verdana"/>
                <a:cs typeface="Verdana"/>
                <a:sym typeface="Verdana"/>
              </a:defRPr>
            </a:pPr>
            <a:r>
              <a:t>12% NI on earnings £12,750 to £50,024 (unless in company scheme)</a:t>
            </a:r>
          </a:p>
          <a:p>
            <a:pPr marL="402336" indent="-301752" defTabSz="804672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SzPts val="4300"/>
              <a:buFont typeface="Verdana"/>
              <a:buChar char="●"/>
              <a:defRPr sz="4400">
                <a:latin typeface="Verdana"/>
                <a:ea typeface="Verdana"/>
                <a:cs typeface="Verdana"/>
                <a:sym typeface="Verdana"/>
              </a:defRPr>
            </a:pPr>
            <a:r>
              <a:t>2% NI on earnings &gt;£50,024</a:t>
            </a:r>
          </a:p>
        </p:txBody>
      </p:sp>
      <p:pic>
        <p:nvPicPr>
          <p:cNvPr id="33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4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345" name="Rectangle 9"/>
          <p:cNvSpPr/>
          <p:nvPr/>
        </p:nvSpPr>
        <p:spPr>
          <a:xfrm>
            <a:off x="0" y="11928564"/>
            <a:ext cx="24384000" cy="1330038"/>
          </a:xfrm>
          <a:prstGeom prst="rect">
            <a:avLst/>
          </a:prstGeom>
          <a:solidFill>
            <a:srgbClr val="35427F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6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7" name="TextBox 7"/>
          <p:cNvSpPr txBox="1"/>
          <p:nvPr/>
        </p:nvSpPr>
        <p:spPr>
          <a:xfrm>
            <a:off x="16295907" y="12165452"/>
            <a:ext cx="753489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8853B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pPr>
            <a:r>
              <a:t>WizeUp</a:t>
            </a:r>
            <a:r>
              <a:rPr>
                <a:solidFill>
                  <a:srgbClr val="FFFFFF"/>
                </a:solidFill>
              </a:rPr>
              <a:t> with Jack Petchey</a:t>
            </a:r>
          </a:p>
        </p:txBody>
      </p:sp>
      <p:sp>
        <p:nvSpPr>
          <p:cNvPr id="348" name="Name The Taxes"/>
          <p:cNvSpPr txBox="1"/>
          <p:nvPr/>
        </p:nvSpPr>
        <p:spPr>
          <a:xfrm>
            <a:off x="6149290" y="646041"/>
            <a:ext cx="12085420" cy="11334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6500">
                <a:solidFill>
                  <a:srgbClr val="FF6915"/>
                </a:solidFill>
                <a:latin typeface="Future bold"/>
                <a:ea typeface="Future bold"/>
                <a:cs typeface="Future bold"/>
                <a:sym typeface="Future bold"/>
              </a:defRPr>
            </a:lvl1pPr>
          </a:lstStyle>
          <a:p>
            <a:pPr/>
            <a:r>
              <a:t>Pension calculator - starting now</a:t>
            </a:r>
          </a:p>
        </p:txBody>
      </p:sp>
      <p:pic>
        <p:nvPicPr>
          <p:cNvPr id="349" name="Google Shape;171;p26" descr="Google Shape;171;p26"/>
          <p:cNvPicPr>
            <a:picLocks noChangeAspect="1"/>
          </p:cNvPicPr>
          <p:nvPr/>
        </p:nvPicPr>
        <p:blipFill>
          <a:blip r:embed="rId2">
            <a:extLst/>
          </a:blip>
          <a:srcRect l="13194" t="19215" r="10845" b="8899"/>
          <a:stretch>
            <a:fillRect/>
          </a:stretch>
        </p:blipFill>
        <p:spPr>
          <a:xfrm>
            <a:off x="686076" y="2890242"/>
            <a:ext cx="14913177" cy="7935408"/>
          </a:xfrm>
          <a:prstGeom prst="rect">
            <a:avLst/>
          </a:prstGeom>
          <a:ln>
            <a:solidFill>
              <a:srgbClr val="353535"/>
            </a:solidFill>
          </a:ln>
        </p:spPr>
      </p:pic>
      <p:grpSp>
        <p:nvGrpSpPr>
          <p:cNvPr id="352" name="Google Shape;172;p26"/>
          <p:cNvGrpSpPr/>
          <p:nvPr/>
        </p:nvGrpSpPr>
        <p:grpSpPr>
          <a:xfrm>
            <a:off x="16086363" y="2911418"/>
            <a:ext cx="7953986" cy="7943964"/>
            <a:chOff x="0" y="0"/>
            <a:chExt cx="7953984" cy="7943963"/>
          </a:xfrm>
        </p:grpSpPr>
        <p:sp>
          <p:nvSpPr>
            <p:cNvPr id="350" name="Square"/>
            <p:cNvSpPr/>
            <p:nvPr/>
          </p:nvSpPr>
          <p:spPr>
            <a:xfrm>
              <a:off x="0" y="-1"/>
              <a:ext cx="7953985" cy="7943964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spcBef>
                  <a:spcPts val="1000"/>
                </a:spcBef>
                <a:defRPr i="1" sz="1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51" name="Retirement age: 70…"/>
            <p:cNvSpPr txBox="1"/>
            <p:nvPr/>
          </p:nvSpPr>
          <p:spPr>
            <a:xfrm>
              <a:off x="0" y="517754"/>
              <a:ext cx="7953985" cy="6908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25" tIns="9125" rIns="9125" bIns="9125" numCol="1" anchor="ctr">
              <a:noAutofit/>
            </a:bodyPr>
            <a:lstStyle/>
            <a:p>
              <a:pPr algn="l" defTabSz="914400"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Retirement age: 70</a:t>
              </a:r>
            </a:p>
            <a:p>
              <a:pPr algn="l" defTabSz="914400">
                <a:spcBef>
                  <a:spcPts val="1000"/>
                </a:spcBef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Annual pension: £50,000</a:t>
              </a:r>
            </a:p>
            <a:p>
              <a:pPr algn="l" defTabSz="914400">
                <a:spcBef>
                  <a:spcPts val="1000"/>
                </a:spcBef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Annual return: 7%</a:t>
              </a:r>
            </a:p>
            <a:p>
              <a:pPr algn="l" defTabSz="914400">
                <a:spcBef>
                  <a:spcPts val="1000"/>
                </a:spcBef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Starting age: 18</a:t>
              </a:r>
            </a:p>
            <a:p>
              <a:pPr algn="l" defTabSz="914400">
                <a:spcBef>
                  <a:spcPts val="1000"/>
                </a:spcBef>
                <a:defRPr i="1" sz="49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Contribution: £549 /m</a:t>
              </a:r>
            </a:p>
          </p:txBody>
        </p:sp>
      </p:grpSp>
      <p:sp>
        <p:nvSpPr>
          <p:cNvPr id="353" name="Rectangle"/>
          <p:cNvSpPr/>
          <p:nvPr/>
        </p:nvSpPr>
        <p:spPr>
          <a:xfrm>
            <a:off x="6509583" y="4090288"/>
            <a:ext cx="1865712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4" name="Rectangle"/>
          <p:cNvSpPr/>
          <p:nvPr/>
        </p:nvSpPr>
        <p:spPr>
          <a:xfrm>
            <a:off x="12702962" y="2890268"/>
            <a:ext cx="186571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5" name="Rectangle"/>
          <p:cNvSpPr/>
          <p:nvPr/>
        </p:nvSpPr>
        <p:spPr>
          <a:xfrm>
            <a:off x="9593725" y="2961358"/>
            <a:ext cx="1865712" cy="10251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5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3015" y="-12364"/>
            <a:ext cx="5928853" cy="2450285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traight Connector 10"/>
          <p:cNvSpPr/>
          <p:nvPr/>
        </p:nvSpPr>
        <p:spPr>
          <a:xfrm>
            <a:off x="-1" y="11720945"/>
            <a:ext cx="24384001" cy="1"/>
          </a:xfrm>
          <a:prstGeom prst="line">
            <a:avLst/>
          </a:prstGeom>
          <a:ln w="76200">
            <a:solidFill>
              <a:srgbClr val="F8853B"/>
            </a:solidFill>
            <a:miter/>
          </a:ln>
        </p:spPr>
        <p:txBody>
          <a:bodyPr lIns="45719" rIns="45719"/>
          <a:lstStyle/>
          <a:p>
            <a: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8" name="Rectangle 9"/>
          <p:cNvSpPr/>
          <p:nvPr/>
        </p:nvSpPr>
        <p:spPr>
          <a:xfrm>
            <a:off x="-1" y="11914454"/>
            <a:ext cx="24384001" cy="1330038"/>
          </a:xfrm>
          <a:prstGeom prst="rect">
            <a:avLst/>
          </a:prstGeom>
          <a:solidFill>
            <a:srgbClr val="ED7D31"/>
          </a:solidFill>
          <a:ln w="12700">
            <a:solidFill>
              <a:srgbClr val="35427F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9" name="TextBox 7"/>
          <p:cNvSpPr txBox="1"/>
          <p:nvPr/>
        </p:nvSpPr>
        <p:spPr>
          <a:xfrm>
            <a:off x="15048946" y="12165452"/>
            <a:ext cx="878185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0">
              <a:lnSpc>
                <a:spcPct val="80000"/>
              </a:lnSpc>
              <a:spcBef>
                <a:spcPts val="400"/>
              </a:spcBef>
              <a:tabLst>
                <a:tab pos="812800" algn="l"/>
              </a:tabLst>
              <a:defRPr spc="-26" sz="48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pPr/>
            <a:r>
              <a:t>WizeUp Financial Education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