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charts/chart1.xml" ContentType="application/vnd.openxmlformats-officedocument.drawingml.chart+xml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FABE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2FABE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F8853B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DC804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F96301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35427F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Gill Sans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Gill Sans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Gill Sans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Gill Sans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5000" u="none">
                      <a:solidFill>
                        <a:srgbClr val="000000"/>
                      </a:solidFill>
                      <a:latin typeface="Gill Sans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000000"/>
                    </a:solidFill>
                    <a:latin typeface="Gill Sans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Sheet1!$B$1:$F$1</c:f>
              <c:strCache>
                <c:ptCount val="4"/>
                <c:pt idx="0">
                  <c:v>Payment history</c:v>
                </c:pt>
                <c:pt idx="1">
                  <c:v>Outstanding debt</c:v>
                </c:pt>
                <c:pt idx="3">
                  <c:v>2010</c:v>
                </c:pt>
                <c:pt idx="4">
                  <c:v>2011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35.000000</c:v>
                </c:pt>
                <c:pt idx="1">
                  <c:v>30.000000</c:v>
                </c:pt>
                <c:pt idx="2">
                  <c:v>15.000000</c:v>
                </c:pt>
                <c:pt idx="3">
                  <c:v>10.000000</c:v>
                </c:pt>
                <c:pt idx="4">
                  <c:v>10.000000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Lots of different credit cards on the market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914400" algn="ctr">
              <a:buSzTx/>
              <a:buFontTx/>
              <a:buNone/>
              <a:defRPr sz="4800"/>
            </a:lvl2pPr>
            <a:lvl3pPr marL="0" indent="1828800" algn="ctr">
              <a:buSzTx/>
              <a:buFontTx/>
              <a:buNone/>
              <a:defRPr sz="4800"/>
            </a:lvl3pPr>
            <a:lvl4pPr marL="0" indent="2743200" algn="ctr">
              <a:buSzTx/>
              <a:buFontTx/>
              <a:buNone/>
              <a:defRPr sz="4800"/>
            </a:lvl4pPr>
            <a:lvl5pPr marL="0" indent="3657600" algn="ctr"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94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5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663700" y="3419476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663700" y="9178927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27432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36576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679575" y="730251"/>
            <a:ext cx="21031201" cy="26511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679576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4800"/>
            </a:lvl1pPr>
            <a:lvl2pPr marL="0" indent="914400">
              <a:buSzTx/>
              <a:buFontTx/>
              <a:buNone/>
              <a:defRPr b="1" sz="4800"/>
            </a:lvl2pPr>
            <a:lvl3pPr marL="0" indent="1828800">
              <a:buSzTx/>
              <a:buFontTx/>
              <a:buNone/>
              <a:defRPr b="1" sz="4800"/>
            </a:lvl3pPr>
            <a:lvl4pPr marL="0" indent="2743200">
              <a:buSzTx/>
              <a:buFontTx/>
              <a:buNone/>
              <a:defRPr b="1" sz="4800"/>
            </a:lvl4pPr>
            <a:lvl5pPr marL="0" indent="3657600">
              <a:buSzTx/>
              <a:buFont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4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1436914" indent="-522514">
              <a:defRPr sz="6400"/>
            </a:lvl2pPr>
            <a:lvl3pPr marL="2438400" indent="-609600">
              <a:defRPr sz="6400"/>
            </a:lvl3pPr>
            <a:lvl4pPr marL="3474720" indent="-731520">
              <a:defRPr sz="6400"/>
            </a:lvl4pPr>
            <a:lvl5pPr marL="4389120" indent="-731520"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679576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914400">
              <a:buSzTx/>
              <a:buFontTx/>
              <a:buNone/>
              <a:defRPr sz="3200"/>
            </a:lvl2pPr>
            <a:lvl3pPr marL="0" indent="1828800">
              <a:buSzTx/>
              <a:buFontTx/>
              <a:buNone/>
              <a:defRPr sz="3200"/>
            </a:lvl3pPr>
            <a:lvl4pPr marL="0" indent="2743200">
              <a:buSzTx/>
              <a:buFontTx/>
              <a:buNone/>
              <a:defRPr sz="3200"/>
            </a:lvl4pPr>
            <a:lvl5pPr marL="0" indent="36576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4688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chart" Target="../charts/char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5.png"/><Relationship Id="rId8" Type="http://schemas.openxmlformats.org/officeDocument/2006/relationships/image" Target="../media/image8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9.jpeg"/><Relationship Id="rId1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5"/>
          <p:cNvSpPr/>
          <p:nvPr/>
        </p:nvSpPr>
        <p:spPr>
          <a:xfrm>
            <a:off x="1" y="9514885"/>
            <a:ext cx="13308379" cy="133003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13" name="Year 13"/>
          <p:cNvSpPr txBox="1"/>
          <p:nvPr>
            <p:ph type="subTitle" sz="quarter" idx="1"/>
          </p:nvPr>
        </p:nvSpPr>
        <p:spPr>
          <a:xfrm>
            <a:off x="960536" y="7885216"/>
            <a:ext cx="5928853" cy="1554761"/>
          </a:xfrm>
          <a:prstGeom prst="rect">
            <a:avLst/>
          </a:prstGeom>
        </p:spPr>
        <p:txBody>
          <a:bodyPr anchor="ctr"/>
          <a:lstStyle>
            <a:lvl1pPr algn="l" defTabSz="1645919">
              <a:spcBef>
                <a:spcPts val="1800"/>
              </a:spcBef>
              <a:defRPr b="1" spc="-171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Year 13 - Session 2</a:t>
            </a:r>
          </a:p>
        </p:txBody>
      </p:sp>
      <p:sp>
        <p:nvSpPr>
          <p:cNvPr id="114" name="Credit cards &amp; credit ratings"/>
          <p:cNvSpPr txBox="1"/>
          <p:nvPr/>
        </p:nvSpPr>
        <p:spPr>
          <a:xfrm>
            <a:off x="421607" y="9257807"/>
            <a:ext cx="13190932" cy="1844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03097">
              <a:defRPr b="1" cap="all" spc="-200" sz="6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Credit cards &amp; credit scores</a:t>
            </a:r>
          </a:p>
        </p:txBody>
      </p:sp>
      <p:sp>
        <p:nvSpPr>
          <p:cNvPr id="115" name="Rectangle 1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16" name="Straight Connector 3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967" y="58726"/>
            <a:ext cx="5928854" cy="245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0977" y="497910"/>
            <a:ext cx="5425546" cy="194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6077" t="11359" r="5498" b="10753"/>
          <a:stretch>
            <a:fillRect/>
          </a:stretch>
        </p:blipFill>
        <p:spPr>
          <a:xfrm>
            <a:off x="8478968" y="123402"/>
            <a:ext cx="7426062" cy="654109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ame The Taxes"/>
          <p:cNvSpPr txBox="1"/>
          <p:nvPr/>
        </p:nvSpPr>
        <p:spPr>
          <a:xfrm>
            <a:off x="9545687" y="916143"/>
            <a:ext cx="529262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D.D. v S.O.</a:t>
            </a:r>
          </a:p>
        </p:txBody>
      </p:sp>
      <p:sp>
        <p:nvSpPr>
          <p:cNvPr id="201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02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03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Direct Debit for decreasing minimum payment.…"/>
          <p:cNvSpPr txBox="1"/>
          <p:nvPr/>
        </p:nvSpPr>
        <p:spPr>
          <a:xfrm>
            <a:off x="4074913" y="6529593"/>
            <a:ext cx="16234174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Direct Debit for decreasing minimum payment.</a:t>
            </a:r>
          </a:p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12 years 10 months</a:t>
            </a:r>
          </a:p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</a:p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Interest costs - </a:t>
            </a:r>
            <a:r>
              <a:rPr>
                <a:solidFill>
                  <a:srgbClr val="FF6915"/>
                </a:solidFill>
              </a:rPr>
              <a:t>£571.</a:t>
            </a:r>
          </a:p>
        </p:txBody>
      </p:sp>
      <p:sp>
        <p:nvSpPr>
          <p:cNvPr id="206" name="If only the minimum payment is made each month how long does it take to repay the debt and how much interest is paid?"/>
          <p:cNvSpPr txBox="1"/>
          <p:nvPr/>
        </p:nvSpPr>
        <p:spPr>
          <a:xfrm>
            <a:off x="4074914" y="3205141"/>
            <a:ext cx="1623417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If only the minimum payment is made each month how long does it take to repay the debt and how much interest is paid?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2"/>
      <p:bldP build="whole" bldLvl="1" animBg="1" rev="0" advAuto="0" spid="20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ame The Taxes"/>
          <p:cNvSpPr txBox="1"/>
          <p:nvPr/>
        </p:nvSpPr>
        <p:spPr>
          <a:xfrm>
            <a:off x="9545687" y="916143"/>
            <a:ext cx="529262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D.D. v S.O.</a:t>
            </a:r>
          </a:p>
        </p:txBody>
      </p:sp>
      <p:sp>
        <p:nvSpPr>
          <p:cNvPr id="20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1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1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me to repay now is 4 years 9 months."/>
          <p:cNvSpPr txBox="1"/>
          <p:nvPr/>
        </p:nvSpPr>
        <p:spPr>
          <a:xfrm>
            <a:off x="4173139" y="7110214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Time to repay now is 4 years 9 months.</a:t>
            </a:r>
          </a:p>
        </p:txBody>
      </p:sp>
      <p:sp>
        <p:nvSpPr>
          <p:cNvPr id="214" name="Interest costs are now - £249."/>
          <p:cNvSpPr txBox="1"/>
          <p:nvPr/>
        </p:nvSpPr>
        <p:spPr>
          <a:xfrm>
            <a:off x="4173139" y="9387733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Interest costs are now - </a:t>
            </a:r>
            <a:r>
              <a:rPr>
                <a:solidFill>
                  <a:srgbClr val="FF6915"/>
                </a:solidFill>
              </a:rPr>
              <a:t>£249</a:t>
            </a:r>
          </a:p>
        </p:txBody>
      </p:sp>
      <p:sp>
        <p:nvSpPr>
          <p:cNvPr id="215" name="What happens if the direct debit is cancelled an a standing order is set up for £13.33 each month?"/>
          <p:cNvSpPr txBox="1"/>
          <p:nvPr/>
        </p:nvSpPr>
        <p:spPr>
          <a:xfrm>
            <a:off x="4074914" y="3469680"/>
            <a:ext cx="1623417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happens if the direct debit is cancelled an a standing order is set up for £13.33 each month?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1"/>
      <p:bldP build="whole" bldLvl="1" animBg="1" rev="0" advAuto="0" spid="213" grpId="2"/>
      <p:bldP build="whole" bldLvl="1" animBg="1" rev="0" advAuto="0" spid="21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Name The Taxes"/>
          <p:cNvSpPr txBox="1"/>
          <p:nvPr/>
        </p:nvSpPr>
        <p:spPr>
          <a:xfrm>
            <a:off x="9545687" y="916143"/>
            <a:ext cx="529262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D.D. v S.O.</a:t>
            </a:r>
          </a:p>
        </p:txBody>
      </p:sp>
      <p:sp>
        <p:nvSpPr>
          <p:cNvPr id="218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19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20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What happens if the Standing Order is for fixed payment of £20 per month?"/>
          <p:cNvSpPr txBox="1"/>
          <p:nvPr/>
        </p:nvSpPr>
        <p:spPr>
          <a:xfrm>
            <a:off x="4065983" y="3115666"/>
            <a:ext cx="1623417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happens if the Standing Order is for fixed payment of £20 per month?</a:t>
            </a:r>
          </a:p>
        </p:txBody>
      </p:sp>
      <p:sp>
        <p:nvSpPr>
          <p:cNvPr id="223" name="2 years 8 months.…"/>
          <p:cNvSpPr txBox="1"/>
          <p:nvPr/>
        </p:nvSpPr>
        <p:spPr>
          <a:xfrm>
            <a:off x="4065983" y="5633839"/>
            <a:ext cx="1623417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2 years 8 months.</a:t>
            </a:r>
          </a:p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Interest costs - </a:t>
            </a:r>
            <a:r>
              <a:rPr>
                <a:solidFill>
                  <a:srgbClr val="E32400"/>
                </a:solidFill>
              </a:rPr>
              <a:t>£135</a:t>
            </a:r>
            <a:r>
              <a:t>.</a:t>
            </a:r>
          </a:p>
        </p:txBody>
      </p:sp>
      <p:sp>
        <p:nvSpPr>
          <p:cNvPr id="224" name="1 years 8 months.…"/>
          <p:cNvSpPr txBox="1"/>
          <p:nvPr/>
        </p:nvSpPr>
        <p:spPr>
          <a:xfrm>
            <a:off x="4065983" y="5633839"/>
            <a:ext cx="1623417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1 years 8 months.</a:t>
            </a:r>
          </a:p>
          <a:p>
            <a:pPr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Interest costs - </a:t>
            </a:r>
            <a:r>
              <a:rPr>
                <a:solidFill>
                  <a:srgbClr val="E32400"/>
                </a:solidFill>
              </a:rPr>
              <a:t>£82</a:t>
            </a:r>
            <a:r>
              <a:t>.</a:t>
            </a:r>
          </a:p>
        </p:txBody>
      </p:sp>
      <p:sp>
        <p:nvSpPr>
          <p:cNvPr id="225" name="What happens if the Standing Order is for fixed payment of £30 per month?"/>
          <p:cNvSpPr txBox="1"/>
          <p:nvPr/>
        </p:nvSpPr>
        <p:spPr>
          <a:xfrm>
            <a:off x="4065983" y="3115666"/>
            <a:ext cx="1623417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happens if the Standing Order is for fixed payment of £30 per month?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000" fill="hold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" dur="1000" fill="hold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"/>
      <p:bldP build="whole" bldLvl="1" animBg="1" rev="0" advAuto="0" spid="223" grpId="3"/>
      <p:bldP build="whole" bldLvl="1" animBg="1" rev="0" advAuto="0" spid="222" grpId="2"/>
      <p:bldP build="whole" bldLvl="1" animBg="1" rev="0" advAuto="0" spid="224" grpId="5"/>
      <p:bldP build="whole" bldLvl="1" animBg="1" rev="0" advAuto="0" spid="225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28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2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 well run account will increase your credit rating quicker than anything else......."/>
          <p:cNvSpPr txBox="1"/>
          <p:nvPr/>
        </p:nvSpPr>
        <p:spPr>
          <a:xfrm>
            <a:off x="3043813" y="4503340"/>
            <a:ext cx="18270142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pc="-100" sz="10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 well run account will increase your credit rating quicker than anything else.......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4" name="Student finance"/>
          <p:cNvSpPr txBox="1"/>
          <p:nvPr>
            <p:ph type="ctr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/>
          <a:lstStyle>
            <a:lvl1pPr>
              <a:defRPr b="1" sz="10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CREDIT SCORES</a:t>
            </a:r>
          </a:p>
        </p:txBody>
      </p:sp>
      <p:sp>
        <p:nvSpPr>
          <p:cNvPr id="23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7" name="A necessary evil ?"/>
          <p:cNvSpPr txBox="1"/>
          <p:nvPr>
            <p:ph type="subTitle" sz="quarter" idx="1"/>
          </p:nvPr>
        </p:nvSpPr>
        <p:spPr>
          <a:xfrm>
            <a:off x="9001091" y="9534382"/>
            <a:ext cx="6653507" cy="772349"/>
          </a:xfrm>
          <a:prstGeom prst="rect">
            <a:avLst/>
          </a:prstGeom>
        </p:spPr>
        <p:txBody>
          <a:bodyPr/>
          <a:lstStyle>
            <a:lvl1pPr defTabSz="1115568">
              <a:spcBef>
                <a:spcPts val="1200"/>
              </a:spcBef>
              <a:defRPr b="1" sz="366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Keep your eye on the number</a:t>
            </a:r>
          </a:p>
        </p:txBody>
      </p:sp>
      <p:pic>
        <p:nvPicPr>
          <p:cNvPr id="238" name="good-credit-score-1200px-by-628px.png" descr="good-credit-score-1200px-by-628px.png"/>
          <p:cNvPicPr>
            <a:picLocks noChangeAspect="1"/>
          </p:cNvPicPr>
          <p:nvPr/>
        </p:nvPicPr>
        <p:blipFill>
          <a:blip r:embed="rId2">
            <a:extLst/>
          </a:blip>
          <a:srcRect l="3902" t="0" r="6049" b="0"/>
          <a:stretch>
            <a:fillRect/>
          </a:stretch>
        </p:blipFill>
        <p:spPr>
          <a:xfrm>
            <a:off x="7999858" y="1385216"/>
            <a:ext cx="8955708" cy="5204833"/>
          </a:xfrm>
          <a:prstGeom prst="rect">
            <a:avLst/>
          </a:prstGeom>
          <a:ln w="76200">
            <a:solidFill>
              <a:srgbClr val="F8853B"/>
            </a:solidFill>
            <a:miter lim="400000"/>
          </a:ln>
        </p:spPr>
      </p:pic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Name The Taxes"/>
          <p:cNvSpPr txBox="1"/>
          <p:nvPr/>
        </p:nvSpPr>
        <p:spPr>
          <a:xfrm>
            <a:off x="9036943" y="916143"/>
            <a:ext cx="6310114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Credit Scores</a:t>
            </a:r>
          </a:p>
        </p:txBody>
      </p:sp>
      <p:sp>
        <p:nvSpPr>
          <p:cNvPr id="24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4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4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You acquire one at 18 when you receive a service before paying for it."/>
          <p:cNvSpPr txBox="1"/>
          <p:nvPr/>
        </p:nvSpPr>
        <p:spPr>
          <a:xfrm>
            <a:off x="4074914" y="2838229"/>
            <a:ext cx="1623417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You acquire one at 18 when you receive a service before paying for it.</a:t>
            </a:r>
          </a:p>
        </p:txBody>
      </p:sp>
      <p:sp>
        <p:nvSpPr>
          <p:cNvPr id="248" name="Your rating is continually updated."/>
          <p:cNvSpPr txBox="1"/>
          <p:nvPr/>
        </p:nvSpPr>
        <p:spPr>
          <a:xfrm>
            <a:off x="4065984" y="4980018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Your rating is continually updated.</a:t>
            </a:r>
          </a:p>
        </p:txBody>
      </p:sp>
      <p:sp>
        <p:nvSpPr>
          <p:cNvPr id="249" name="3 main ratings agencies in UK - Experian, Equifax, Callcredit."/>
          <p:cNvSpPr txBox="1"/>
          <p:nvPr/>
        </p:nvSpPr>
        <p:spPr>
          <a:xfrm>
            <a:off x="4065984" y="6308483"/>
            <a:ext cx="16234173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3 main ratings agencies in UK - Experian, Equifax, Callcredit.</a:t>
            </a:r>
          </a:p>
        </p:txBody>
      </p:sp>
      <p:sp>
        <p:nvSpPr>
          <p:cNvPr id="250" name="Affects your ability to to buy, rent and borrow."/>
          <p:cNvSpPr txBox="1"/>
          <p:nvPr/>
        </p:nvSpPr>
        <p:spPr>
          <a:xfrm>
            <a:off x="4065984" y="8697819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Affects your ability to to buy, rent and borrow.</a:t>
            </a:r>
          </a:p>
        </p:txBody>
      </p:sp>
      <p:sp>
        <p:nvSpPr>
          <p:cNvPr id="251" name="Good account management = good rating."/>
          <p:cNvSpPr txBox="1"/>
          <p:nvPr/>
        </p:nvSpPr>
        <p:spPr>
          <a:xfrm>
            <a:off x="4065983" y="10172756"/>
            <a:ext cx="1623417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Good account management = good rating.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48" grpId="2"/>
      <p:bldP build="whole" bldLvl="1" animBg="1" rev="0" advAuto="0" spid="249" grpId="3"/>
      <p:bldP build="whole" bldLvl="1" animBg="1" rev="0" advAuto="0" spid="250" grpId="4"/>
      <p:bldP build="whole" bldLvl="1" animBg="1" rev="0" advAuto="0" spid="251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ame The Taxes"/>
          <p:cNvSpPr txBox="1"/>
          <p:nvPr/>
        </p:nvSpPr>
        <p:spPr>
          <a:xfrm>
            <a:off x="7314258" y="916143"/>
            <a:ext cx="9755485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How Is It Calculated?</a:t>
            </a:r>
          </a:p>
        </p:txBody>
      </p:sp>
      <p:sp>
        <p:nvSpPr>
          <p:cNvPr id="25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5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5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No one method."/>
          <p:cNvSpPr txBox="1"/>
          <p:nvPr/>
        </p:nvSpPr>
        <p:spPr>
          <a:xfrm>
            <a:off x="691043" y="3124804"/>
            <a:ext cx="16234175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No one method.</a:t>
            </a:r>
          </a:p>
        </p:txBody>
      </p:sp>
      <p:sp>
        <p:nvSpPr>
          <p:cNvPr id="259" name="But roughly."/>
          <p:cNvSpPr txBox="1"/>
          <p:nvPr/>
        </p:nvSpPr>
        <p:spPr>
          <a:xfrm>
            <a:off x="691045" y="4092693"/>
            <a:ext cx="1623417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But roughly.</a:t>
            </a:r>
          </a:p>
        </p:txBody>
      </p:sp>
      <p:sp>
        <p:nvSpPr>
          <p:cNvPr id="260" name="35% based on payment history"/>
          <p:cNvSpPr txBox="1"/>
          <p:nvPr/>
        </p:nvSpPr>
        <p:spPr>
          <a:xfrm>
            <a:off x="691045" y="5129395"/>
            <a:ext cx="1623417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35% based on payment history</a:t>
            </a:r>
          </a:p>
        </p:txBody>
      </p:sp>
      <p:sp>
        <p:nvSpPr>
          <p:cNvPr id="261" name="30% based on outstanding debt"/>
          <p:cNvSpPr txBox="1"/>
          <p:nvPr/>
        </p:nvSpPr>
        <p:spPr>
          <a:xfrm>
            <a:off x="691043" y="6142723"/>
            <a:ext cx="16234175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30% based on outstanding debt</a:t>
            </a:r>
          </a:p>
        </p:txBody>
      </p:sp>
      <p:sp>
        <p:nvSpPr>
          <p:cNvPr id="262" name="15% based on length of credit history"/>
          <p:cNvSpPr txBox="1"/>
          <p:nvPr/>
        </p:nvSpPr>
        <p:spPr>
          <a:xfrm>
            <a:off x="691044" y="7195948"/>
            <a:ext cx="1623417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15% based on length of credit history</a:t>
            </a:r>
          </a:p>
        </p:txBody>
      </p:sp>
      <p:sp>
        <p:nvSpPr>
          <p:cNvPr id="263" name="10% based on recent enquiries on your report"/>
          <p:cNvSpPr txBox="1"/>
          <p:nvPr/>
        </p:nvSpPr>
        <p:spPr>
          <a:xfrm>
            <a:off x="691044" y="8190567"/>
            <a:ext cx="1623417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10% based on recent enquiries on your report</a:t>
            </a:r>
          </a:p>
        </p:txBody>
      </p:sp>
      <p:sp>
        <p:nvSpPr>
          <p:cNvPr id="264" name="10% based on types of credit in use"/>
          <p:cNvSpPr txBox="1"/>
          <p:nvPr/>
        </p:nvSpPr>
        <p:spPr>
          <a:xfrm>
            <a:off x="691044" y="9185187"/>
            <a:ext cx="1623417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10% based on types of credit in use</a:t>
            </a:r>
          </a:p>
        </p:txBody>
      </p:sp>
      <p:graphicFrame>
        <p:nvGraphicFramePr>
          <p:cNvPr id="265" name="2D Pie Chart"/>
          <p:cNvGraphicFramePr/>
          <p:nvPr/>
        </p:nvGraphicFramePr>
        <p:xfrm>
          <a:off x="15893558" y="3279331"/>
          <a:ext cx="7446488" cy="744648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66" name="Highest score is generally 999"/>
          <p:cNvSpPr txBox="1"/>
          <p:nvPr/>
        </p:nvSpPr>
        <p:spPr>
          <a:xfrm>
            <a:off x="691044" y="10091342"/>
            <a:ext cx="1623417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5" sz="54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Highest score is generally 999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6"/>
      <p:bldP build="whole" bldLvl="1" animBg="1" rev="0" advAuto="0" spid="263" grpId="4"/>
      <p:bldP build="whole" bldLvl="1" animBg="1" rev="0" advAuto="0" spid="261" grpId="2"/>
      <p:bldP build="whole" bldLvl="1" animBg="1" rev="0" advAuto="0" spid="260" grpId="1"/>
      <p:bldP build="whole" bldLvl="1" animBg="1" rev="0" advAuto="0" spid="262" grpId="3"/>
      <p:bldP build="whole" bldLvl="1" animBg="1" rev="0" advAuto="0" spid="264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Name The Taxes"/>
          <p:cNvSpPr txBox="1"/>
          <p:nvPr/>
        </p:nvSpPr>
        <p:spPr>
          <a:xfrm>
            <a:off x="8047980" y="916143"/>
            <a:ext cx="828804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Who Is Bothered?</a:t>
            </a:r>
          </a:p>
        </p:txBody>
      </p:sp>
      <p:sp>
        <p:nvSpPr>
          <p:cNvPr id="26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7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7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Banks."/>
          <p:cNvSpPr txBox="1"/>
          <p:nvPr/>
        </p:nvSpPr>
        <p:spPr>
          <a:xfrm>
            <a:off x="1834590" y="3896835"/>
            <a:ext cx="1623417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8" sz="58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Banks.</a:t>
            </a:r>
          </a:p>
        </p:txBody>
      </p:sp>
      <p:sp>
        <p:nvSpPr>
          <p:cNvPr id="274" name="Employers."/>
          <p:cNvSpPr txBox="1"/>
          <p:nvPr/>
        </p:nvSpPr>
        <p:spPr>
          <a:xfrm>
            <a:off x="1834590" y="4972862"/>
            <a:ext cx="1623417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8" sz="58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Employers.</a:t>
            </a:r>
          </a:p>
        </p:txBody>
      </p:sp>
      <p:sp>
        <p:nvSpPr>
          <p:cNvPr id="275" name="TV Companies (Sky, Virgin etc)."/>
          <p:cNvSpPr txBox="1"/>
          <p:nvPr/>
        </p:nvSpPr>
        <p:spPr>
          <a:xfrm>
            <a:off x="1834590" y="7459781"/>
            <a:ext cx="1623417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8" sz="58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TV Companies (Sky, Virgin etc).</a:t>
            </a:r>
          </a:p>
        </p:txBody>
      </p:sp>
      <p:sp>
        <p:nvSpPr>
          <p:cNvPr id="276" name="Telephone companies."/>
          <p:cNvSpPr txBox="1"/>
          <p:nvPr/>
        </p:nvSpPr>
        <p:spPr>
          <a:xfrm>
            <a:off x="1825662" y="8736726"/>
            <a:ext cx="1623417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8" sz="58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Telephone companies.</a:t>
            </a:r>
          </a:p>
        </p:txBody>
      </p:sp>
      <p:sp>
        <p:nvSpPr>
          <p:cNvPr id="277" name="Lenders."/>
          <p:cNvSpPr txBox="1"/>
          <p:nvPr/>
        </p:nvSpPr>
        <p:spPr>
          <a:xfrm>
            <a:off x="1834590" y="6182835"/>
            <a:ext cx="1623417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8" sz="58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Lenders.</a:t>
            </a:r>
          </a:p>
        </p:txBody>
      </p:sp>
      <p:sp>
        <p:nvSpPr>
          <p:cNvPr id="278" name="Credit card companies."/>
          <p:cNvSpPr txBox="1"/>
          <p:nvPr/>
        </p:nvSpPr>
        <p:spPr>
          <a:xfrm>
            <a:off x="1834590" y="10156545"/>
            <a:ext cx="1623417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8" sz="58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Credit card companies.</a:t>
            </a:r>
          </a:p>
        </p:txBody>
      </p:sp>
      <p:pic>
        <p:nvPicPr>
          <p:cNvPr id="279" name="who-cares.tiff" descr="who-cares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81732" y="4933443"/>
            <a:ext cx="8222297" cy="5177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6"/>
      <p:bldP build="whole" bldLvl="1" animBg="1" rev="0" advAuto="0" spid="274" grpId="2"/>
      <p:bldP build="whole" bldLvl="1" animBg="1" rev="0" advAuto="0" spid="277" grpId="3"/>
      <p:bldP build="whole" bldLvl="1" animBg="1" rev="0" advAuto="0" spid="275" grpId="4"/>
      <p:bldP build="whole" bldLvl="1" animBg="1" rev="0" advAuto="0" spid="273" grpId="1"/>
      <p:bldP build="whole" bldLvl="1" animBg="1" rev="0" advAuto="0" spid="276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Name The Taxes"/>
          <p:cNvSpPr txBox="1"/>
          <p:nvPr/>
        </p:nvSpPr>
        <p:spPr>
          <a:xfrm>
            <a:off x="7013377" y="916143"/>
            <a:ext cx="10357247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Will They Know?</a:t>
            </a:r>
          </a:p>
        </p:txBody>
      </p:sp>
      <p:sp>
        <p:nvSpPr>
          <p:cNvPr id="28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8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84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Credit agency files."/>
          <p:cNvSpPr txBox="1"/>
          <p:nvPr/>
        </p:nvSpPr>
        <p:spPr>
          <a:xfrm>
            <a:off x="1451165" y="4242653"/>
            <a:ext cx="162341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Credit agency files.</a:t>
            </a:r>
          </a:p>
        </p:txBody>
      </p:sp>
      <p:sp>
        <p:nvSpPr>
          <p:cNvPr id="287" name="Payday loan data."/>
          <p:cNvSpPr txBox="1"/>
          <p:nvPr/>
        </p:nvSpPr>
        <p:spPr>
          <a:xfrm>
            <a:off x="1494761" y="6099909"/>
            <a:ext cx="1745284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Payday loan data.</a:t>
            </a:r>
          </a:p>
        </p:txBody>
      </p:sp>
      <p:sp>
        <p:nvSpPr>
          <p:cNvPr id="288" name="History with some…"/>
          <p:cNvSpPr txBox="1"/>
          <p:nvPr/>
        </p:nvSpPr>
        <p:spPr>
          <a:xfrm>
            <a:off x="1451165" y="8158270"/>
            <a:ext cx="1623417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History with some TV/phone/energy companies.</a:t>
            </a:r>
          </a:p>
        </p:txBody>
      </p:sp>
      <p:pic>
        <p:nvPicPr>
          <p:cNvPr id="289" name="big-ideas.tiff" descr="big-ideas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23336" y="4335158"/>
            <a:ext cx="7660917" cy="57733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3"/>
      <p:bldP build="whole" bldLvl="1" animBg="1" rev="0" advAuto="0" spid="287" grpId="2"/>
      <p:bldP build="whole" bldLvl="1" animBg="1" rev="0" advAuto="0" spid="2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Name The Taxes"/>
          <p:cNvSpPr txBox="1"/>
          <p:nvPr/>
        </p:nvSpPr>
        <p:spPr>
          <a:xfrm>
            <a:off x="6541840" y="916143"/>
            <a:ext cx="11300321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What Won’t They Know?</a:t>
            </a:r>
          </a:p>
        </p:txBody>
      </p:sp>
      <p:sp>
        <p:nvSpPr>
          <p:cNvPr id="292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293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294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2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ace, religion."/>
          <p:cNvSpPr txBox="1"/>
          <p:nvPr/>
        </p:nvSpPr>
        <p:spPr>
          <a:xfrm>
            <a:off x="1215532" y="3130848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Race, religion.</a:t>
            </a:r>
          </a:p>
        </p:txBody>
      </p:sp>
      <p:sp>
        <p:nvSpPr>
          <p:cNvPr id="297" name="Income &amp; savings."/>
          <p:cNvSpPr txBox="1"/>
          <p:nvPr/>
        </p:nvSpPr>
        <p:spPr>
          <a:xfrm>
            <a:off x="1218139" y="4211340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Income &amp; savings.</a:t>
            </a:r>
          </a:p>
        </p:txBody>
      </p:sp>
      <p:sp>
        <p:nvSpPr>
          <p:cNvPr id="298" name="Parking or driving fines."/>
          <p:cNvSpPr txBox="1"/>
          <p:nvPr/>
        </p:nvSpPr>
        <p:spPr>
          <a:xfrm>
            <a:off x="1218139" y="5282901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Parking or driving fines.</a:t>
            </a:r>
          </a:p>
        </p:txBody>
      </p:sp>
      <p:sp>
        <p:nvSpPr>
          <p:cNvPr id="299" name="Medical or criminal history."/>
          <p:cNvSpPr txBox="1"/>
          <p:nvPr/>
        </p:nvSpPr>
        <p:spPr>
          <a:xfrm>
            <a:off x="1198061" y="6354464"/>
            <a:ext cx="1745284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Medical or criminal history.</a:t>
            </a:r>
          </a:p>
        </p:txBody>
      </p:sp>
      <p:sp>
        <p:nvSpPr>
          <p:cNvPr id="300" name="Student loans."/>
          <p:cNvSpPr txBox="1"/>
          <p:nvPr/>
        </p:nvSpPr>
        <p:spPr>
          <a:xfrm>
            <a:off x="1218139" y="7426026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Student loans.</a:t>
            </a:r>
          </a:p>
        </p:txBody>
      </p:sp>
      <p:sp>
        <p:nvSpPr>
          <p:cNvPr id="301" name="Declined applications."/>
          <p:cNvSpPr txBox="1"/>
          <p:nvPr/>
        </p:nvSpPr>
        <p:spPr>
          <a:xfrm>
            <a:off x="1218139" y="9569151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Declined applications.</a:t>
            </a:r>
          </a:p>
        </p:txBody>
      </p:sp>
      <p:sp>
        <p:nvSpPr>
          <p:cNvPr id="302" name="Relatives."/>
          <p:cNvSpPr txBox="1"/>
          <p:nvPr/>
        </p:nvSpPr>
        <p:spPr>
          <a:xfrm>
            <a:off x="1218139" y="8497589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Relatives.</a:t>
            </a:r>
          </a:p>
        </p:txBody>
      </p:sp>
      <p:pic>
        <p:nvPicPr>
          <p:cNvPr id="303" name="dont_know_face.tiff" descr="dont_know_fac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65177" y="4522547"/>
            <a:ext cx="8668748" cy="49159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4"/>
      <p:bldP build="whole" bldLvl="1" animBg="1" rev="0" advAuto="0" spid="302" grpId="6"/>
      <p:bldP build="whole" bldLvl="1" animBg="1" rev="0" advAuto="0" spid="298" grpId="3"/>
      <p:bldP build="whole" bldLvl="1" animBg="1" rev="0" advAuto="0" spid="300" grpId="5"/>
      <p:bldP build="whole" bldLvl="1" animBg="1" rev="0" advAuto="0" spid="297" grpId="2"/>
      <p:bldP build="whole" bldLvl="1" animBg="1" rev="0" advAuto="0" spid="296" grpId="1"/>
      <p:bldP build="whole" bldLvl="1" animBg="1" rev="0" advAuto="0" spid="301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Ed.jpg" descr="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920" t="37663" r="26698" b="19046"/>
          <a:stretch>
            <a:fillRect/>
          </a:stretch>
        </p:blipFill>
        <p:spPr>
          <a:xfrm>
            <a:off x="-29498" y="0"/>
            <a:ext cx="24413499" cy="13677901"/>
          </a:xfrm>
          <a:prstGeom prst="rect">
            <a:avLst/>
          </a:prstGeom>
        </p:spPr>
      </p:pic>
      <p:sp>
        <p:nvSpPr>
          <p:cNvPr id="123" name="Rectangle 8"/>
          <p:cNvSpPr/>
          <p:nvPr/>
        </p:nvSpPr>
        <p:spPr>
          <a:xfrm>
            <a:off x="-29498" y="989267"/>
            <a:ext cx="12259135" cy="133003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Wizeupfinancialeducation.co.uk"/>
          <p:cNvSpPr txBox="1"/>
          <p:nvPr>
            <p:ph type="title"/>
          </p:nvPr>
        </p:nvSpPr>
        <p:spPr>
          <a:xfrm>
            <a:off x="1065063" y="989267"/>
            <a:ext cx="11164573" cy="1422715"/>
          </a:xfrm>
          <a:prstGeom prst="rect">
            <a:avLst/>
          </a:prstGeom>
        </p:spPr>
        <p:txBody>
          <a:bodyPr/>
          <a:lstStyle/>
          <a:p>
            <a:pPr>
              <a:defRPr b="1" spc="-400" sz="63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</a:t>
            </a:r>
            <a:r>
              <a:t>ize</a:t>
            </a:r>
            <a:r>
              <a:t>u</a:t>
            </a:r>
            <a:r>
              <a:t>pfinancialeducation.co.uk</a:t>
            </a:r>
          </a:p>
        </p:txBody>
      </p:sp>
      <p:sp>
        <p:nvSpPr>
          <p:cNvPr id="125" name="Twitter: @wizeupme"/>
          <p:cNvSpPr txBox="1"/>
          <p:nvPr>
            <p:ph type="body" sz="quarter" idx="1"/>
          </p:nvPr>
        </p:nvSpPr>
        <p:spPr>
          <a:xfrm>
            <a:off x="1949868" y="2452809"/>
            <a:ext cx="7223533" cy="997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Twitter: @wizeupme</a:t>
            </a:r>
          </a:p>
        </p:txBody>
      </p:sp>
      <p:pic>
        <p:nvPicPr>
          <p:cNvPr id="126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rcRect l="8642" t="8971" r="7450" b="7903"/>
          <a:stretch>
            <a:fillRect/>
          </a:stretch>
        </p:blipFill>
        <p:spPr>
          <a:xfrm>
            <a:off x="1094559" y="3837383"/>
            <a:ext cx="7430009" cy="736057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29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560" y="2441132"/>
            <a:ext cx="985427" cy="98542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Name The Taxes"/>
          <p:cNvSpPr txBox="1"/>
          <p:nvPr/>
        </p:nvSpPr>
        <p:spPr>
          <a:xfrm>
            <a:off x="6918374" y="916143"/>
            <a:ext cx="10547251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Best Way To Build One</a:t>
            </a:r>
          </a:p>
        </p:txBody>
      </p:sp>
      <p:sp>
        <p:nvSpPr>
          <p:cNvPr id="306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307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308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3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Open a bank account early."/>
          <p:cNvSpPr txBox="1"/>
          <p:nvPr/>
        </p:nvSpPr>
        <p:spPr>
          <a:xfrm>
            <a:off x="2084383" y="3182466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Open a bank account early.</a:t>
            </a:r>
          </a:p>
        </p:txBody>
      </p:sp>
      <p:sp>
        <p:nvSpPr>
          <p:cNvPr id="311" name="Get on the electoral register."/>
          <p:cNvSpPr txBox="1"/>
          <p:nvPr/>
        </p:nvSpPr>
        <p:spPr>
          <a:xfrm>
            <a:off x="2084383" y="4286275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Get on the electoral register.</a:t>
            </a:r>
          </a:p>
        </p:txBody>
      </p:sp>
      <p:sp>
        <p:nvSpPr>
          <p:cNvPr id="312" name="Run a credit card account perfectly."/>
          <p:cNvSpPr txBox="1"/>
          <p:nvPr/>
        </p:nvSpPr>
        <p:spPr>
          <a:xfrm>
            <a:off x="2084383" y="5603481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Run a credit card account perfectly.</a:t>
            </a:r>
          </a:p>
        </p:txBody>
      </p:sp>
      <p:sp>
        <p:nvSpPr>
          <p:cNvPr id="313" name="Don’t take out silly loans you can’t repay."/>
          <p:cNvSpPr txBox="1"/>
          <p:nvPr/>
        </p:nvSpPr>
        <p:spPr>
          <a:xfrm>
            <a:off x="2084383" y="6920686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take out silly loans you can’t repay.</a:t>
            </a:r>
          </a:p>
        </p:txBody>
      </p:sp>
      <p:sp>
        <p:nvSpPr>
          <p:cNvPr id="314" name="Don’t miss a bill or a repayment."/>
          <p:cNvSpPr txBox="1"/>
          <p:nvPr/>
        </p:nvSpPr>
        <p:spPr>
          <a:xfrm>
            <a:off x="2084383" y="8237893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miss a bill or a repayment.</a:t>
            </a:r>
          </a:p>
        </p:txBody>
      </p:sp>
      <p:sp>
        <p:nvSpPr>
          <p:cNvPr id="315" name="Check your score regularly"/>
          <p:cNvSpPr txBox="1"/>
          <p:nvPr/>
        </p:nvSpPr>
        <p:spPr>
          <a:xfrm>
            <a:off x="2084383" y="9517533"/>
            <a:ext cx="162341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Check your score regularly</a:t>
            </a:r>
          </a:p>
        </p:txBody>
      </p:sp>
      <p:pic>
        <p:nvPicPr>
          <p:cNvPr id="316" name="Feature-cost-to-build-a-brick-wall.jpg" descr="Feature-cost-to-build-a-brick-wal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72923" y="3397767"/>
            <a:ext cx="5580865" cy="3720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  <p:bldP build="whole" bldLvl="1" animBg="1" rev="0" advAuto="0" spid="312" grpId="3"/>
      <p:bldP build="whole" bldLvl="1" animBg="1" rev="0" advAuto="0" spid="311" grpId="2"/>
      <p:bldP build="whole" bldLvl="1" animBg="1" rev="0" advAuto="0" spid="313" grpId="4"/>
      <p:bldP build="whole" bldLvl="1" animBg="1" rev="0" advAuto="0" spid="314" grpId="5"/>
      <p:bldP build="whole" bldLvl="1" animBg="1" rev="0" advAuto="0" spid="315" grpId="6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ame The Taxes"/>
          <p:cNvSpPr txBox="1"/>
          <p:nvPr/>
        </p:nvSpPr>
        <p:spPr>
          <a:xfrm>
            <a:off x="6691660" y="916143"/>
            <a:ext cx="1100068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Benefits Of A Good One</a:t>
            </a:r>
          </a:p>
        </p:txBody>
      </p:sp>
      <p:sp>
        <p:nvSpPr>
          <p:cNvPr id="319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320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321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32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Get loans and pay for goods easily."/>
          <p:cNvSpPr txBox="1"/>
          <p:nvPr/>
        </p:nvSpPr>
        <p:spPr>
          <a:xfrm>
            <a:off x="4074914" y="4624337"/>
            <a:ext cx="162341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599" indent="-228599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Get loans and pay for goods easily.</a:t>
            </a:r>
          </a:p>
        </p:txBody>
      </p:sp>
      <p:sp>
        <p:nvSpPr>
          <p:cNvPr id="324" name="Get Services when you want them."/>
          <p:cNvSpPr txBox="1"/>
          <p:nvPr/>
        </p:nvSpPr>
        <p:spPr>
          <a:xfrm>
            <a:off x="4074914" y="6418088"/>
            <a:ext cx="162341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599" indent="-228599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Get Services when you want them.</a:t>
            </a:r>
          </a:p>
        </p:txBody>
      </p:sp>
      <p:sp>
        <p:nvSpPr>
          <p:cNvPr id="325" name="Cheaper interest rates."/>
          <p:cNvSpPr txBox="1"/>
          <p:nvPr/>
        </p:nvSpPr>
        <p:spPr>
          <a:xfrm>
            <a:off x="4074914" y="8211839"/>
            <a:ext cx="162341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599" indent="-228599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Cheaper interest rates.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  <p:bldP build="whole" bldLvl="1" animBg="1" rev="0" advAuto="0" spid="324" grpId="2"/>
      <p:bldP build="whole" bldLvl="1" animBg="1" rev="0" advAuto="0" spid="32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Name The Taxes"/>
          <p:cNvSpPr txBox="1"/>
          <p:nvPr/>
        </p:nvSpPr>
        <p:spPr>
          <a:xfrm>
            <a:off x="7577435" y="916143"/>
            <a:ext cx="922913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How To Protect One</a:t>
            </a:r>
          </a:p>
        </p:txBody>
      </p:sp>
      <p:sp>
        <p:nvSpPr>
          <p:cNvPr id="328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329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330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3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Keep up all minimum payments."/>
          <p:cNvSpPr txBox="1"/>
          <p:nvPr/>
        </p:nvSpPr>
        <p:spPr>
          <a:xfrm>
            <a:off x="1106706" y="2321981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Keep up all minimum payments.</a:t>
            </a:r>
          </a:p>
        </p:txBody>
      </p:sp>
      <p:sp>
        <p:nvSpPr>
          <p:cNvPr id="333" name="Never be late."/>
          <p:cNvSpPr txBox="1"/>
          <p:nvPr/>
        </p:nvSpPr>
        <p:spPr>
          <a:xfrm>
            <a:off x="1106706" y="3425357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Never be late.</a:t>
            </a:r>
          </a:p>
        </p:txBody>
      </p:sp>
      <p:sp>
        <p:nvSpPr>
          <p:cNvPr id="334" name="Don’t put in lots of applications close together ."/>
          <p:cNvSpPr txBox="1"/>
          <p:nvPr/>
        </p:nvSpPr>
        <p:spPr>
          <a:xfrm>
            <a:off x="1106706" y="4528734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put in lots of applications close together .</a:t>
            </a:r>
          </a:p>
        </p:txBody>
      </p:sp>
      <p:sp>
        <p:nvSpPr>
          <p:cNvPr id="335" name="Don’t break a pre-arranged limit."/>
          <p:cNvSpPr txBox="1"/>
          <p:nvPr/>
        </p:nvSpPr>
        <p:spPr>
          <a:xfrm>
            <a:off x="1106706" y="5632110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break a pre-arranged limit.</a:t>
            </a:r>
          </a:p>
        </p:txBody>
      </p:sp>
      <p:sp>
        <p:nvSpPr>
          <p:cNvPr id="336" name="Don’t leave a card at it’s limit."/>
          <p:cNvSpPr txBox="1"/>
          <p:nvPr/>
        </p:nvSpPr>
        <p:spPr>
          <a:xfrm>
            <a:off x="1106706" y="6743996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leave a card at it’s limit.</a:t>
            </a:r>
          </a:p>
        </p:txBody>
      </p:sp>
      <p:sp>
        <p:nvSpPr>
          <p:cNvPr id="337" name="Don’t use joint accounts."/>
          <p:cNvSpPr txBox="1"/>
          <p:nvPr/>
        </p:nvSpPr>
        <p:spPr>
          <a:xfrm>
            <a:off x="1106706" y="7946274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Don’t use joint accounts.</a:t>
            </a:r>
          </a:p>
        </p:txBody>
      </p:sp>
      <p:sp>
        <p:nvSpPr>
          <p:cNvPr id="338" name="Cancel unused cards and accounts."/>
          <p:cNvSpPr txBox="1"/>
          <p:nvPr/>
        </p:nvSpPr>
        <p:spPr>
          <a:xfrm>
            <a:off x="1106706" y="9148552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Cancel unused cards and accounts.</a:t>
            </a:r>
          </a:p>
        </p:txBody>
      </p:sp>
      <p:sp>
        <p:nvSpPr>
          <p:cNvPr id="339" name="Check your credit file regularly."/>
          <p:cNvSpPr txBox="1"/>
          <p:nvPr/>
        </p:nvSpPr>
        <p:spPr>
          <a:xfrm>
            <a:off x="1106706" y="10260438"/>
            <a:ext cx="162341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Check your credit file regularly.</a:t>
            </a:r>
          </a:p>
        </p:txBody>
      </p:sp>
      <p:pic>
        <p:nvPicPr>
          <p:cNvPr id="340" name="hqdefault.jpg" descr="hq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24054" y="5667485"/>
            <a:ext cx="7478605" cy="5608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3"/>
      <p:bldP build="whole" bldLvl="1" animBg="1" rev="0" advAuto="0" spid="337" grpId="6"/>
      <p:bldP build="whole" bldLvl="1" animBg="1" rev="0" advAuto="0" spid="336" grpId="5"/>
      <p:bldP build="whole" bldLvl="1" animBg="1" rev="0" advAuto="0" spid="333" grpId="2"/>
      <p:bldP build="whole" bldLvl="1" animBg="1" rev="0" advAuto="0" spid="339" grpId="8"/>
      <p:bldP build="whole" bldLvl="1" animBg="1" rev="0" advAuto="0" spid="338" grpId="7"/>
      <p:bldP build="whole" bldLvl="1" animBg="1" rev="0" advAuto="0" spid="335" grpId="4"/>
      <p:bldP build="whole" bldLvl="1" animBg="1" rev="0" advAuto="0" spid="3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tudy-notebooks.jpg" descr="study-noteboo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8651" y="-2521026"/>
            <a:ext cx="29728384" cy="1982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QRCode for Year 13 quiz on credit cards and ratings, student finance and starting a business.png" descr="QRCode for Year 13 quiz on credit cards and ratings, student finance and starting a business.p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20629" r="0" b="20629"/>
          <a:stretch>
            <a:fillRect/>
          </a:stretch>
        </p:blipFill>
        <p:spPr>
          <a:xfrm>
            <a:off x="1136792" y="4655383"/>
            <a:ext cx="10129280" cy="5950014"/>
          </a:xfrm>
          <a:prstGeom prst="rect">
            <a:avLst/>
          </a:prstGeom>
        </p:spPr>
      </p:pic>
      <p:sp>
        <p:nvSpPr>
          <p:cNvPr id="344" name="Year 13 Quiz on Student Finance, Starting a Business,…"/>
          <p:cNvSpPr txBox="1"/>
          <p:nvPr/>
        </p:nvSpPr>
        <p:spPr>
          <a:xfrm>
            <a:off x="3900433" y="691273"/>
            <a:ext cx="16583135" cy="1615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5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Year 13 Quiz on Student Finance, Starting a Business, </a:t>
            </a:r>
          </a:p>
          <a:p>
            <a:pPr algn="ctr" defTabSz="457200">
              <a:defRPr b="1" sz="5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Credit Cards and Credit Ratings</a:t>
            </a:r>
          </a:p>
        </p:txBody>
      </p:sp>
      <p:sp>
        <p:nvSpPr>
          <p:cNvPr id="345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346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347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sp>
        <p:nvSpPr>
          <p:cNvPr id="348" name="Rectangle 8"/>
          <p:cNvSpPr/>
          <p:nvPr/>
        </p:nvSpPr>
        <p:spPr>
          <a:xfrm>
            <a:off x="71946" y="2600649"/>
            <a:ext cx="14690875" cy="133003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349" name="https://forms.office.com/r/m2568YVzYr"/>
          <p:cNvSpPr txBox="1"/>
          <p:nvPr/>
        </p:nvSpPr>
        <p:spPr>
          <a:xfrm>
            <a:off x="291800" y="2783248"/>
            <a:ext cx="14251166" cy="96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828800">
              <a:lnSpc>
                <a:spcPct val="90000"/>
              </a:lnSpc>
              <a:defRPr sz="69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https://forms.office.com/r/m2568YVzYr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Ed.jpg" descr="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920" t="37663" r="26698" b="19046"/>
          <a:stretch>
            <a:fillRect/>
          </a:stretch>
        </p:blipFill>
        <p:spPr>
          <a:xfrm>
            <a:off x="-29498" y="0"/>
            <a:ext cx="24413499" cy="13677901"/>
          </a:xfrm>
          <a:prstGeom prst="rect">
            <a:avLst/>
          </a:prstGeom>
        </p:spPr>
      </p:pic>
      <p:sp>
        <p:nvSpPr>
          <p:cNvPr id="352" name="Rectangle 8"/>
          <p:cNvSpPr/>
          <p:nvPr/>
        </p:nvSpPr>
        <p:spPr>
          <a:xfrm>
            <a:off x="-29498" y="989267"/>
            <a:ext cx="12259135" cy="1330038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Wizeupfinancialeducation.co.uk"/>
          <p:cNvSpPr txBox="1"/>
          <p:nvPr>
            <p:ph type="title"/>
          </p:nvPr>
        </p:nvSpPr>
        <p:spPr>
          <a:xfrm>
            <a:off x="1065063" y="989267"/>
            <a:ext cx="11164573" cy="1422715"/>
          </a:xfrm>
          <a:prstGeom prst="rect">
            <a:avLst/>
          </a:prstGeom>
        </p:spPr>
        <p:txBody>
          <a:bodyPr/>
          <a:lstStyle/>
          <a:p>
            <a:pPr>
              <a:defRPr b="1" spc="-400" sz="63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pPr>
            <a:r>
              <a:t>w</a:t>
            </a:r>
            <a:r>
              <a:t>ize</a:t>
            </a:r>
            <a:r>
              <a:t>u</a:t>
            </a:r>
            <a:r>
              <a:t>pfinancialeducation.co.uk</a:t>
            </a:r>
          </a:p>
        </p:txBody>
      </p:sp>
      <p:sp>
        <p:nvSpPr>
          <p:cNvPr id="354" name="Twitter: @wizeupme"/>
          <p:cNvSpPr txBox="1"/>
          <p:nvPr>
            <p:ph type="body" sz="quarter" idx="1"/>
          </p:nvPr>
        </p:nvSpPr>
        <p:spPr>
          <a:xfrm>
            <a:off x="1949868" y="2452809"/>
            <a:ext cx="7223533" cy="997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Twitter: @wizeupme</a:t>
            </a:r>
          </a:p>
        </p:txBody>
      </p:sp>
      <p:pic>
        <p:nvPicPr>
          <p:cNvPr id="355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rcRect l="8642" t="8971" r="7450" b="7903"/>
          <a:stretch>
            <a:fillRect/>
          </a:stretch>
        </p:blipFill>
        <p:spPr>
          <a:xfrm>
            <a:off x="1094559" y="3837383"/>
            <a:ext cx="7430009" cy="736057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Rectangle 5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Straight Connector 6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58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4560" y="2441132"/>
            <a:ext cx="985427" cy="985427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6"/>
          <p:cNvSpPr/>
          <p:nvPr/>
        </p:nvSpPr>
        <p:spPr>
          <a:xfrm>
            <a:off x="0" y="7025540"/>
            <a:ext cx="24384000" cy="207335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8853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tudent finance"/>
          <p:cNvSpPr txBox="1"/>
          <p:nvPr>
            <p:ph type="ctrTitle"/>
          </p:nvPr>
        </p:nvSpPr>
        <p:spPr>
          <a:xfrm>
            <a:off x="5741394" y="7086237"/>
            <a:ext cx="12490940" cy="1902804"/>
          </a:xfrm>
          <a:prstGeom prst="rect">
            <a:avLst/>
          </a:prstGeom>
        </p:spPr>
        <p:txBody>
          <a:bodyPr/>
          <a:lstStyle>
            <a:lvl1pPr>
              <a:defRPr b="1" sz="10000">
                <a:solidFill>
                  <a:srgbClr val="FFFFFF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CREDIT CARDS</a:t>
            </a:r>
          </a:p>
        </p:txBody>
      </p:sp>
      <p:sp>
        <p:nvSpPr>
          <p:cNvPr id="13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A necessary evil ?"/>
          <p:cNvSpPr txBox="1"/>
          <p:nvPr>
            <p:ph type="subTitle" sz="quarter" idx="1"/>
          </p:nvPr>
        </p:nvSpPr>
        <p:spPr>
          <a:xfrm>
            <a:off x="9001091" y="9534382"/>
            <a:ext cx="6653507" cy="772349"/>
          </a:xfrm>
          <a:prstGeom prst="rect">
            <a:avLst/>
          </a:prstGeom>
        </p:spPr>
        <p:txBody>
          <a:bodyPr/>
          <a:lstStyle>
            <a:lvl1pPr defTabSz="1389888">
              <a:spcBef>
                <a:spcPts val="1500"/>
              </a:spcBef>
              <a:defRPr b="1" sz="456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 necessary evil?</a:t>
            </a:r>
          </a:p>
        </p:txBody>
      </p:sp>
      <p:pic>
        <p:nvPicPr>
          <p:cNvPr id="137" name="Credit-Cards.jpg" descr="Credit-Card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9784" y="1385216"/>
            <a:ext cx="7749416" cy="5204833"/>
          </a:xfrm>
          <a:prstGeom prst="rect">
            <a:avLst/>
          </a:prstGeom>
          <a:ln w="76200">
            <a:solidFill>
              <a:srgbClr val="F8853B"/>
            </a:solidFill>
            <a:miter lim="400000"/>
          </a:ln>
        </p:spPr>
      </p:pic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ownload.jpg" descr="downloa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20000">
            <a:off x="4771402" y="2342140"/>
            <a:ext cx="5072065" cy="3178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wnload.jpg" descr="downloa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560000">
            <a:off x="18349405" y="7277217"/>
            <a:ext cx="5317878" cy="3418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download.jpg" descr="download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46609">
            <a:off x="14849048" y="5179759"/>
            <a:ext cx="5321686" cy="337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download.jpg" descr="download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15141" y="1467813"/>
            <a:ext cx="5036346" cy="3196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ownload.jpg" descr="download.jpg"/>
          <p:cNvPicPr>
            <a:picLocks noChangeAspect="1"/>
          </p:cNvPicPr>
          <p:nvPr/>
        </p:nvPicPr>
        <p:blipFill>
          <a:blip r:embed="rId7">
            <a:extLst/>
          </a:blip>
          <a:srcRect l="0" t="0" r="281" b="14530"/>
          <a:stretch>
            <a:fillRect/>
          </a:stretch>
        </p:blipFill>
        <p:spPr>
          <a:xfrm rot="562255">
            <a:off x="13963741" y="1881376"/>
            <a:ext cx="5795170" cy="3720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s.jpg" descr="images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00000">
            <a:off x="9796009" y="3979459"/>
            <a:ext cx="5000627" cy="321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s.jpg" descr="images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61460" y="4926214"/>
            <a:ext cx="5286377" cy="3036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s.jpg" descr="images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20000">
            <a:off x="9803738" y="6366762"/>
            <a:ext cx="5774000" cy="5007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s.jpg" descr="images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600000">
            <a:off x="4990022" y="7755949"/>
            <a:ext cx="5000628" cy="321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s.jpg" descr="images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1300000">
            <a:off x="183839" y="3737336"/>
            <a:ext cx="5733344" cy="3698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ownload.jpg" descr="download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256965">
            <a:off x="18821497" y="4203335"/>
            <a:ext cx="5054205" cy="3178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14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Straight Connector 15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14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8" grpId="8"/>
      <p:bldP build="whole" bldLvl="1" animBg="1" rev="0" advAuto="0" spid="146" grpId="3"/>
      <p:bldP build="whole" bldLvl="1" animBg="1" rev="0" advAuto="0" spid="144" grpId="4"/>
      <p:bldP build="whole" bldLvl="1" animBg="1" rev="0" advAuto="0" spid="141" grpId="1"/>
      <p:bldP build="whole" bldLvl="1" animBg="1" rev="0" advAuto="0" spid="150" grpId="5"/>
      <p:bldP build="whole" bldLvl="1" animBg="1" rev="0" advAuto="0" spid="143" grpId="7"/>
      <p:bldP build="whole" bldLvl="1" animBg="1" rev="0" advAuto="0" spid="149" grpId="6"/>
      <p:bldP build="whole" bldLvl="1" animBg="1" rev="0" advAuto="0" spid="147" grpId="11"/>
      <p:bldP build="whole" bldLvl="1" animBg="1" rev="0" advAuto="0" spid="151" grpId="10"/>
      <p:bldP build="whole" bldLvl="1" animBg="1" rev="0" advAuto="0" spid="145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ame The Taxes"/>
          <p:cNvSpPr txBox="1"/>
          <p:nvPr/>
        </p:nvSpPr>
        <p:spPr>
          <a:xfrm>
            <a:off x="9601746" y="916143"/>
            <a:ext cx="5180508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Remember</a:t>
            </a:r>
          </a:p>
        </p:txBody>
      </p:sp>
      <p:sp>
        <p:nvSpPr>
          <p:cNvPr id="160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61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162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Box 1"/>
          <p:cNvSpPr txBox="1"/>
          <p:nvPr/>
        </p:nvSpPr>
        <p:spPr>
          <a:xfrm>
            <a:off x="4155603" y="4191611"/>
            <a:ext cx="16072794" cy="649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You won’t get one before you are 18</a:t>
            </a:r>
          </a:p>
          <a:p>
            <a:pPr marL="685800" indent="-685800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APR likely to be high</a:t>
            </a:r>
          </a:p>
          <a:p>
            <a:pPr marL="685800" indent="-685800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Almost certainly a low initial credit limit</a:t>
            </a:r>
          </a:p>
          <a:p>
            <a:pPr marL="685800" indent="-685800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Minimum payment likely to be higher than on a standard credit card</a:t>
            </a:r>
          </a:p>
          <a:p>
            <a:pPr marL="685800" indent="-685800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Purchase protection on items &gt; £100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Name The Taxes"/>
          <p:cNvSpPr txBox="1"/>
          <p:nvPr/>
        </p:nvSpPr>
        <p:spPr>
          <a:xfrm>
            <a:off x="6775500" y="916143"/>
            <a:ext cx="10833000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Managing Your Account</a:t>
            </a:r>
          </a:p>
        </p:txBody>
      </p:sp>
      <p:sp>
        <p:nvSpPr>
          <p:cNvPr id="167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68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169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 2"/>
          <p:cNvSpPr txBox="1"/>
          <p:nvPr/>
        </p:nvSpPr>
        <p:spPr>
          <a:xfrm>
            <a:off x="3364586" y="3427075"/>
            <a:ext cx="17654828" cy="758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49" indent="-285749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Paying off outstanding balance means no interest charges</a:t>
            </a:r>
          </a:p>
          <a:p>
            <a:pPr marL="285749" indent="-285749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Minimum payment goes down along with your balance </a:t>
            </a:r>
          </a:p>
          <a:p>
            <a:pPr marL="285749" indent="-285749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You will be asked to set up a direct debit for the minimum payment</a:t>
            </a:r>
          </a:p>
          <a:p>
            <a:pPr marL="285749" indent="-285749">
              <a:lnSpc>
                <a:spcPct val="120000"/>
              </a:lnSpc>
              <a:buSzPct val="100000"/>
              <a:buBlip>
                <a:blip r:embed="rId3"/>
              </a:buBlip>
              <a:defRPr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Cancel unused cards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Name The Taxes"/>
          <p:cNvSpPr txBox="1"/>
          <p:nvPr/>
        </p:nvSpPr>
        <p:spPr>
          <a:xfrm>
            <a:off x="9460607" y="916143"/>
            <a:ext cx="546278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Direct Debit</a:t>
            </a:r>
          </a:p>
        </p:txBody>
      </p:sp>
      <p:sp>
        <p:nvSpPr>
          <p:cNvPr id="174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75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176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llows the company you have set up the direct debit with to approach your bank and ask for a sum of money"/>
          <p:cNvSpPr txBox="1"/>
          <p:nvPr/>
        </p:nvSpPr>
        <p:spPr>
          <a:xfrm>
            <a:off x="3056929" y="3919096"/>
            <a:ext cx="1827014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Allows the company you have set up the direct debit with to approach your bank and ask for a sum of money</a:t>
            </a:r>
          </a:p>
        </p:txBody>
      </p:sp>
      <p:sp>
        <p:nvSpPr>
          <p:cNvPr id="179" name="Provided you have the money in your account your bank will pay the company"/>
          <p:cNvSpPr txBox="1"/>
          <p:nvPr/>
        </p:nvSpPr>
        <p:spPr>
          <a:xfrm>
            <a:off x="3056928" y="7114385"/>
            <a:ext cx="1827014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Provided you have the money in your account your bank will pay the company</a:t>
            </a:r>
          </a:p>
        </p:txBody>
      </p:sp>
      <p:sp>
        <p:nvSpPr>
          <p:cNvPr id="180" name="Used to pay a regular non-standard bill eg Phone"/>
          <p:cNvSpPr txBox="1"/>
          <p:nvPr/>
        </p:nvSpPr>
        <p:spPr>
          <a:xfrm>
            <a:off x="3056928" y="9736443"/>
            <a:ext cx="1827014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Used to pay a regular non-standard bill eg Phone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79" grpId="2"/>
      <p:bldP build="whole" bldLvl="1" animBg="1" rev="0" advAuto="0" spid="18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Name The Taxes"/>
          <p:cNvSpPr txBox="1"/>
          <p:nvPr/>
        </p:nvSpPr>
        <p:spPr>
          <a:xfrm>
            <a:off x="8415089" y="916143"/>
            <a:ext cx="7553821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Standing Orders</a:t>
            </a:r>
          </a:p>
        </p:txBody>
      </p:sp>
      <p:sp>
        <p:nvSpPr>
          <p:cNvPr id="18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8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18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By setting one up you will pay the same amount at the same time each period to the same company"/>
          <p:cNvSpPr txBox="1"/>
          <p:nvPr/>
        </p:nvSpPr>
        <p:spPr>
          <a:xfrm>
            <a:off x="3056928" y="2820766"/>
            <a:ext cx="1827014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By setting one up you will pay the same amount at the same time each period to the same company</a:t>
            </a:r>
          </a:p>
        </p:txBody>
      </p:sp>
      <p:sp>
        <p:nvSpPr>
          <p:cNvPr id="188" name="It will only be paid as long as you are below your overdraft limit"/>
          <p:cNvSpPr txBox="1"/>
          <p:nvPr/>
        </p:nvSpPr>
        <p:spPr>
          <a:xfrm>
            <a:off x="3056928" y="5063597"/>
            <a:ext cx="1827014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It will only be paid as long as you are below your overdraft limit</a:t>
            </a:r>
          </a:p>
        </p:txBody>
      </p:sp>
      <p:sp>
        <p:nvSpPr>
          <p:cNvPr id="189" name="Typically used to make regular payments eg mortgage, savings"/>
          <p:cNvSpPr txBox="1"/>
          <p:nvPr/>
        </p:nvSpPr>
        <p:spPr>
          <a:xfrm>
            <a:off x="3056928" y="7191368"/>
            <a:ext cx="1827014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Typically used to make regular payments eg mortgage, savings</a:t>
            </a:r>
          </a:p>
        </p:txBody>
      </p:sp>
      <p:sp>
        <p:nvSpPr>
          <p:cNvPr id="190" name="You need to know the other parties bank details - account name, number, bank and sort-code"/>
          <p:cNvSpPr txBox="1"/>
          <p:nvPr/>
        </p:nvSpPr>
        <p:spPr>
          <a:xfrm>
            <a:off x="3056928" y="9319139"/>
            <a:ext cx="1827014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You need to know the other parties bank details - account name, number, bank and sort-code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4"/>
      <p:bldP build="whole" bldLvl="1" animBg="1" rev="0" advAuto="0" spid="189" grpId="3"/>
      <p:bldP build="whole" bldLvl="1" animBg="1" rev="0" advAuto="0" spid="187" grpId="1"/>
      <p:bldP build="whole" bldLvl="1" animBg="1" rev="0" advAuto="0" spid="18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ame The Taxes"/>
          <p:cNvSpPr txBox="1"/>
          <p:nvPr/>
        </p:nvSpPr>
        <p:spPr>
          <a:xfrm>
            <a:off x="9545687" y="916143"/>
            <a:ext cx="5292626" cy="1362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algn="ctr" defTabSz="821530">
              <a:defRPr sz="8000">
                <a:solidFill>
                  <a:srgbClr val="FF6915"/>
                </a:solidFill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D.D. v S.O.</a:t>
            </a:r>
          </a:p>
        </p:txBody>
      </p:sp>
      <p:sp>
        <p:nvSpPr>
          <p:cNvPr id="193" name="Rectangle 9"/>
          <p:cNvSpPr/>
          <p:nvPr/>
        </p:nvSpPr>
        <p:spPr>
          <a:xfrm>
            <a:off x="0" y="11928564"/>
            <a:ext cx="24384000" cy="1330038"/>
          </a:xfrm>
          <a:prstGeom prst="rect">
            <a:avLst/>
          </a:prstGeom>
          <a:solidFill>
            <a:srgbClr val="35427F"/>
          </a:solidFill>
          <a:ln w="12700">
            <a:solidFill>
              <a:srgbClr val="35427F"/>
            </a:solidFill>
            <a:miter/>
          </a:ln>
        </p:spPr>
        <p:txBody>
          <a:bodyPr lIns="45719" rIns="45719" anchor="ctr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>
                <a:solidFill>
                  <a:srgbClr val="FFFFFF"/>
                </a:solidFill>
              </a:defRPr>
            </a:pPr>
          </a:p>
        </p:txBody>
      </p:sp>
      <p:sp>
        <p:nvSpPr>
          <p:cNvPr id="194" name="Straight Connector 10"/>
          <p:cNvSpPr/>
          <p:nvPr/>
        </p:nvSpPr>
        <p:spPr>
          <a:xfrm>
            <a:off x="-1" y="11720945"/>
            <a:ext cx="24384001" cy="1"/>
          </a:xfrm>
          <a:prstGeom prst="line">
            <a:avLst/>
          </a:prstGeom>
          <a:ln w="76200">
            <a:solidFill>
              <a:srgbClr val="F8853B"/>
            </a:solidFill>
            <a:miter/>
          </a:ln>
        </p:spPr>
        <p:txBody>
          <a:bodyPr lIns="45719" rIns="45719"/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2600"/>
            </a:pPr>
          </a:p>
        </p:txBody>
      </p:sp>
      <p:sp>
        <p:nvSpPr>
          <p:cNvPr id="195" name="TextBox 7"/>
          <p:cNvSpPr txBox="1"/>
          <p:nvPr/>
        </p:nvSpPr>
        <p:spPr>
          <a:xfrm>
            <a:off x="16295907" y="12165452"/>
            <a:ext cx="75348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821530">
              <a:lnSpc>
                <a:spcPct val="80000"/>
              </a:lnSpc>
              <a:spcBef>
                <a:spcPts val="400"/>
              </a:spcBef>
              <a:tabLst>
                <a:tab pos="812800" algn="l"/>
              </a:tabLst>
              <a:defRPr spc="-26" sz="4800">
                <a:solidFill>
                  <a:srgbClr val="F8853B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pPr>
            <a:r>
              <a:t>WizeUp</a:t>
            </a:r>
            <a:r>
              <a:rPr>
                <a:solidFill>
                  <a:srgbClr val="FFFFFF"/>
                </a:solidFill>
              </a:rPr>
              <a:t> with Jack Petchey</a:t>
            </a:r>
          </a:p>
        </p:txBody>
      </p:sp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077" t="11359" r="5498" b="10753"/>
          <a:stretch>
            <a:fillRect/>
          </a:stretch>
        </p:blipFill>
        <p:spPr>
          <a:xfrm>
            <a:off x="20353003" y="123384"/>
            <a:ext cx="3346330" cy="294754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Example - £500 balance, 20% APR, minimum repayment 1% of balance + interest, 2.25% of balance or £5"/>
          <p:cNvSpPr txBox="1"/>
          <p:nvPr/>
        </p:nvSpPr>
        <p:spPr>
          <a:xfrm>
            <a:off x="4074913" y="3936038"/>
            <a:ext cx="16234174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lvl1pPr>
          </a:lstStyle>
          <a:p>
            <a:pPr/>
            <a:r>
              <a:t>Example - £500 balance, 20% APR, minimum repayment 1% of balance + interest, 2.25% of balance or £5</a:t>
            </a:r>
          </a:p>
        </p:txBody>
      </p:sp>
      <p:sp>
        <p:nvSpPr>
          <p:cNvPr id="198" name="1% of balance + interest = £5 + £8.33 = £13.33…"/>
          <p:cNvSpPr txBox="1"/>
          <p:nvPr/>
        </p:nvSpPr>
        <p:spPr>
          <a:xfrm>
            <a:off x="4076216" y="7790391"/>
            <a:ext cx="16234175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1% of balance + interest = £5 + £8.33 = </a:t>
            </a:r>
            <a:r>
              <a:rPr>
                <a:solidFill>
                  <a:srgbClr val="FF6915"/>
                </a:solidFill>
              </a:rPr>
              <a:t>£13.33</a:t>
            </a:r>
          </a:p>
          <a:p>
            <a:pPr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2.25% of balance = </a:t>
            </a:r>
            <a:r>
              <a:rPr>
                <a:solidFill>
                  <a:srgbClr val="FF6915"/>
                </a:solidFill>
              </a:rPr>
              <a:t>£11.25</a:t>
            </a:r>
            <a:endParaRPr>
              <a:solidFill>
                <a:srgbClr val="FF6915"/>
              </a:solidFill>
            </a:endParaRPr>
          </a:p>
          <a:p>
            <a:pPr>
              <a:defRPr i="1" spc="-59" sz="6000">
                <a:latin typeface="Future bold"/>
                <a:ea typeface="Future bold"/>
                <a:cs typeface="Future bold"/>
                <a:sym typeface="Future bold"/>
              </a:defRPr>
            </a:pPr>
            <a:r>
              <a:t> or </a:t>
            </a:r>
            <a:r>
              <a:rPr>
                <a:solidFill>
                  <a:srgbClr val="FF6915"/>
                </a:solidFill>
              </a:rPr>
              <a:t>£5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19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