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62" r:id="rId4"/>
    <p:sldId id="267" r:id="rId5"/>
    <p:sldId id="273" r:id="rId6"/>
    <p:sldId id="272" r:id="rId7"/>
    <p:sldId id="275" r:id="rId8"/>
    <p:sldId id="276" r:id="rId9"/>
    <p:sldId id="277" r:id="rId10"/>
    <p:sldId id="269" r:id="rId11"/>
    <p:sldId id="257" r:id="rId12"/>
    <p:sldId id="258" r:id="rId13"/>
    <p:sldId id="259" r:id="rId14"/>
    <p:sldId id="261"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AE76B-544F-4A50-90A9-58D06AB0FCFC}" v="8" dt="2025-09-02T10:19:28.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462" autoAdjust="0"/>
  </p:normalViewPr>
  <p:slideViewPr>
    <p:cSldViewPr snapToGrid="0">
      <p:cViewPr varScale="1">
        <p:scale>
          <a:sx n="95" d="100"/>
          <a:sy n="95" d="100"/>
        </p:scale>
        <p:origin x="123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Bell" userId="7897985c61ff388b" providerId="LiveId" clId="{03CAE76B-544F-4A50-90A9-58D06AB0FCFC}"/>
    <pc:docChg chg="undo custSel addSld delSld modSld sldOrd">
      <pc:chgData name="Tracy Bell" userId="7897985c61ff388b" providerId="LiveId" clId="{03CAE76B-544F-4A50-90A9-58D06AB0FCFC}" dt="2025-09-02T10:23:08.146" v="1180" actId="20577"/>
      <pc:docMkLst>
        <pc:docMk/>
      </pc:docMkLst>
      <pc:sldChg chg="modSp mod ord">
        <pc:chgData name="Tracy Bell" userId="7897985c61ff388b" providerId="LiveId" clId="{03CAE76B-544F-4A50-90A9-58D06AB0FCFC}" dt="2025-09-02T10:23:08.146" v="1180" actId="20577"/>
        <pc:sldMkLst>
          <pc:docMk/>
          <pc:sldMk cId="1524669324" sldId="262"/>
        </pc:sldMkLst>
        <pc:spChg chg="mod">
          <ac:chgData name="Tracy Bell" userId="7897985c61ff388b" providerId="LiveId" clId="{03CAE76B-544F-4A50-90A9-58D06AB0FCFC}" dt="2025-09-02T10:22:03.277" v="1072" actId="6549"/>
          <ac:spMkLst>
            <pc:docMk/>
            <pc:sldMk cId="1524669324" sldId="262"/>
            <ac:spMk id="2" creationId="{B62F5384-0A0D-F5BD-068C-836B4D128425}"/>
          </ac:spMkLst>
        </pc:spChg>
        <pc:spChg chg="mod">
          <ac:chgData name="Tracy Bell" userId="7897985c61ff388b" providerId="LiveId" clId="{03CAE76B-544F-4A50-90A9-58D06AB0FCFC}" dt="2025-09-02T10:23:08.146" v="1180" actId="20577"/>
          <ac:spMkLst>
            <pc:docMk/>
            <pc:sldMk cId="1524669324" sldId="262"/>
            <ac:spMk id="3" creationId="{634AAA88-8B67-CFC0-AFAC-F5DBD06B33E7}"/>
          </ac:spMkLst>
        </pc:spChg>
      </pc:sldChg>
      <pc:sldChg chg="del ord">
        <pc:chgData name="Tracy Bell" userId="7897985c61ff388b" providerId="LiveId" clId="{03CAE76B-544F-4A50-90A9-58D06AB0FCFC}" dt="2025-09-02T09:31:37.224" v="662" actId="2696"/>
        <pc:sldMkLst>
          <pc:docMk/>
          <pc:sldMk cId="360742117" sldId="266"/>
        </pc:sldMkLst>
      </pc:sldChg>
      <pc:sldChg chg="del">
        <pc:chgData name="Tracy Bell" userId="7897985c61ff388b" providerId="LiveId" clId="{03CAE76B-544F-4A50-90A9-58D06AB0FCFC}" dt="2025-09-02T09:29:59.668" v="661" actId="2696"/>
        <pc:sldMkLst>
          <pc:docMk/>
          <pc:sldMk cId="4203723857" sldId="270"/>
        </pc:sldMkLst>
      </pc:sldChg>
      <pc:sldChg chg="addSp delSp modSp del mod">
        <pc:chgData name="Tracy Bell" userId="7897985c61ff388b" providerId="LiveId" clId="{03CAE76B-544F-4A50-90A9-58D06AB0FCFC}" dt="2025-09-02T10:19:40.092" v="1043" actId="47"/>
        <pc:sldMkLst>
          <pc:docMk/>
          <pc:sldMk cId="3834502499" sldId="271"/>
        </pc:sldMkLst>
        <pc:graphicFrameChg chg="add mod">
          <ac:chgData name="Tracy Bell" userId="7897985c61ff388b" providerId="LiveId" clId="{03CAE76B-544F-4A50-90A9-58D06AB0FCFC}" dt="2025-09-02T09:38:29.494" v="664"/>
          <ac:graphicFrameMkLst>
            <pc:docMk/>
            <pc:sldMk cId="3834502499" sldId="271"/>
            <ac:graphicFrameMk id="5" creationId="{C36E3241-E625-AEB7-4145-2BB00291827B}"/>
          </ac:graphicFrameMkLst>
        </pc:graphicFrameChg>
        <pc:graphicFrameChg chg="add mod">
          <ac:chgData name="Tracy Bell" userId="7897985c61ff388b" providerId="LiveId" clId="{03CAE76B-544F-4A50-90A9-58D06AB0FCFC}" dt="2025-09-02T09:39:51.770" v="675"/>
          <ac:graphicFrameMkLst>
            <pc:docMk/>
            <pc:sldMk cId="3834502499" sldId="271"/>
            <ac:graphicFrameMk id="8" creationId="{6C1B0EB8-03A5-D313-370D-F86B727A28D4}"/>
          </ac:graphicFrameMkLst>
        </pc:graphicFrameChg>
        <pc:graphicFrameChg chg="add mod modGraphic">
          <ac:chgData name="Tracy Bell" userId="7897985c61ff388b" providerId="LiveId" clId="{03CAE76B-544F-4A50-90A9-58D06AB0FCFC}" dt="2025-09-02T09:40:29.909" v="681" actId="14734"/>
          <ac:graphicFrameMkLst>
            <pc:docMk/>
            <pc:sldMk cId="3834502499" sldId="271"/>
            <ac:graphicFrameMk id="9" creationId="{1E6CBAE3-C82C-3896-225B-8583963D045D}"/>
          </ac:graphicFrameMkLst>
        </pc:graphicFrameChg>
        <pc:picChg chg="mod">
          <ac:chgData name="Tracy Bell" userId="7897985c61ff388b" providerId="LiveId" clId="{03CAE76B-544F-4A50-90A9-58D06AB0FCFC}" dt="2025-09-02T09:31:49.837" v="663" actId="1076"/>
          <ac:picMkLst>
            <pc:docMk/>
            <pc:sldMk cId="3834502499" sldId="271"/>
            <ac:picMk id="4" creationId="{EFBE565A-CE2B-F0EE-B0D7-8F33B15C4741}"/>
          </ac:picMkLst>
        </pc:picChg>
        <pc:picChg chg="add del mod">
          <ac:chgData name="Tracy Bell" userId="7897985c61ff388b" providerId="LiveId" clId="{03CAE76B-544F-4A50-90A9-58D06AB0FCFC}" dt="2025-09-02T09:39:49.878" v="674" actId="478"/>
          <ac:picMkLst>
            <pc:docMk/>
            <pc:sldMk cId="3834502499" sldId="271"/>
            <ac:picMk id="7" creationId="{AC284571-FC0C-CE52-CFD9-04C9B2DDAFA5}"/>
          </ac:picMkLst>
        </pc:picChg>
      </pc:sldChg>
      <pc:sldChg chg="modSp mod">
        <pc:chgData name="Tracy Bell" userId="7897985c61ff388b" providerId="LiveId" clId="{03CAE76B-544F-4A50-90A9-58D06AB0FCFC}" dt="2025-09-02T09:21:45.726" v="5" actId="27636"/>
        <pc:sldMkLst>
          <pc:docMk/>
          <pc:sldMk cId="2478717696" sldId="272"/>
        </pc:sldMkLst>
        <pc:spChg chg="mod">
          <ac:chgData name="Tracy Bell" userId="7897985c61ff388b" providerId="LiveId" clId="{03CAE76B-544F-4A50-90A9-58D06AB0FCFC}" dt="2025-09-02T09:21:45.726" v="5" actId="27636"/>
          <ac:spMkLst>
            <pc:docMk/>
            <pc:sldMk cId="2478717696" sldId="272"/>
            <ac:spMk id="10" creationId="{D7E660AA-893A-7D69-EF6C-781EF2194469}"/>
          </ac:spMkLst>
        </pc:spChg>
      </pc:sldChg>
      <pc:sldChg chg="modSp mod ord">
        <pc:chgData name="Tracy Bell" userId="7897985c61ff388b" providerId="LiveId" clId="{03CAE76B-544F-4A50-90A9-58D06AB0FCFC}" dt="2025-09-02T09:50:08.355" v="997" actId="6549"/>
        <pc:sldMkLst>
          <pc:docMk/>
          <pc:sldMk cId="1748120123" sldId="274"/>
        </pc:sldMkLst>
        <pc:spChg chg="mod">
          <ac:chgData name="Tracy Bell" userId="7897985c61ff388b" providerId="LiveId" clId="{03CAE76B-544F-4A50-90A9-58D06AB0FCFC}" dt="2025-09-02T09:48:36.082" v="778" actId="6549"/>
          <ac:spMkLst>
            <pc:docMk/>
            <pc:sldMk cId="1748120123" sldId="274"/>
            <ac:spMk id="2" creationId="{51BCEBBE-D7DE-755A-5565-ACA4CE904741}"/>
          </ac:spMkLst>
        </pc:spChg>
        <pc:spChg chg="mod">
          <ac:chgData name="Tracy Bell" userId="7897985c61ff388b" providerId="LiveId" clId="{03CAE76B-544F-4A50-90A9-58D06AB0FCFC}" dt="2025-09-02T09:50:08.355" v="997" actId="6549"/>
          <ac:spMkLst>
            <pc:docMk/>
            <pc:sldMk cId="1748120123" sldId="274"/>
            <ac:spMk id="3" creationId="{3627D2D4-D24E-8C41-42D1-A3A1C5B0C2FA}"/>
          </ac:spMkLst>
        </pc:spChg>
      </pc:sldChg>
      <pc:sldChg chg="delSp add setBg delDesignElem">
        <pc:chgData name="Tracy Bell" userId="7897985c61ff388b" providerId="LiveId" clId="{03CAE76B-544F-4A50-90A9-58D06AB0FCFC}" dt="2025-09-02T10:19:28.254" v="1042"/>
        <pc:sldMkLst>
          <pc:docMk/>
          <pc:sldMk cId="2851876939" sldId="275"/>
        </pc:sldMkLst>
        <pc:spChg chg="del">
          <ac:chgData name="Tracy Bell" userId="7897985c61ff388b" providerId="LiveId" clId="{03CAE76B-544F-4A50-90A9-58D06AB0FCFC}" dt="2025-09-02T10:19:28.254" v="1042"/>
          <ac:spMkLst>
            <pc:docMk/>
            <pc:sldMk cId="2851876939" sldId="275"/>
            <ac:spMk id="17" creationId="{D3C0C83D-28FA-A2A1-E0AC-CB4B77B2768E}"/>
          </ac:spMkLst>
        </pc:spChg>
        <pc:spChg chg="del">
          <ac:chgData name="Tracy Bell" userId="7897985c61ff388b" providerId="LiveId" clId="{03CAE76B-544F-4A50-90A9-58D06AB0FCFC}" dt="2025-09-02T10:19:28.254" v="1042"/>
          <ac:spMkLst>
            <pc:docMk/>
            <pc:sldMk cId="2851876939" sldId="275"/>
            <ac:spMk id="18" creationId="{84ABC881-E64A-4050-2AF9-4B17D4B4B7EA}"/>
          </ac:spMkLst>
        </pc:spChg>
        <pc:spChg chg="del">
          <ac:chgData name="Tracy Bell" userId="7897985c61ff388b" providerId="LiveId" clId="{03CAE76B-544F-4A50-90A9-58D06AB0FCFC}" dt="2025-09-02T10:19:28.254" v="1042"/>
          <ac:spMkLst>
            <pc:docMk/>
            <pc:sldMk cId="2851876939" sldId="275"/>
            <ac:spMk id="19" creationId="{144EDF5A-EEC3-E3F9-59AB-5F4986A561FA}"/>
          </ac:spMkLst>
        </pc:spChg>
        <pc:spChg chg="del">
          <ac:chgData name="Tracy Bell" userId="7897985c61ff388b" providerId="LiveId" clId="{03CAE76B-544F-4A50-90A9-58D06AB0FCFC}" dt="2025-09-02T10:19:28.254" v="1042"/>
          <ac:spMkLst>
            <pc:docMk/>
            <pc:sldMk cId="2851876939" sldId="275"/>
            <ac:spMk id="20" creationId="{96EF2C8E-B165-143E-B74C-5E4B7F74693C}"/>
          </ac:spMkLst>
        </pc:spChg>
        <pc:spChg chg="del">
          <ac:chgData name="Tracy Bell" userId="7897985c61ff388b" providerId="LiveId" clId="{03CAE76B-544F-4A50-90A9-58D06AB0FCFC}" dt="2025-09-02T10:19:28.254" v="1042"/>
          <ac:spMkLst>
            <pc:docMk/>
            <pc:sldMk cId="2851876939" sldId="275"/>
            <ac:spMk id="21" creationId="{7CED2DEE-C4D7-229E-865C-36F10FC87CA9}"/>
          </ac:spMkLst>
        </pc:spChg>
      </pc:sldChg>
      <pc:sldChg chg="add">
        <pc:chgData name="Tracy Bell" userId="7897985c61ff388b" providerId="LiveId" clId="{03CAE76B-544F-4A50-90A9-58D06AB0FCFC}" dt="2025-09-02T10:19:28.254" v="1042"/>
        <pc:sldMkLst>
          <pc:docMk/>
          <pc:sldMk cId="329718860" sldId="276"/>
        </pc:sldMkLst>
      </pc:sldChg>
      <pc:sldChg chg="add">
        <pc:chgData name="Tracy Bell" userId="7897985c61ff388b" providerId="LiveId" clId="{03CAE76B-544F-4A50-90A9-58D06AB0FCFC}" dt="2025-09-02T10:19:28.254" v="1042"/>
        <pc:sldMkLst>
          <pc:docMk/>
          <pc:sldMk cId="3742868471"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9198C-DD82-4969-BF81-121B9F50BF78}"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7487-4E72-4E74-AA65-F31A1CE6BC86}" type="slidenum">
              <a:rPr lang="en-GB" smtClean="0"/>
              <a:t>‹#›</a:t>
            </a:fld>
            <a:endParaRPr lang="en-GB"/>
          </a:p>
        </p:txBody>
      </p:sp>
    </p:spTree>
    <p:extLst>
      <p:ext uri="{BB962C8B-B14F-4D97-AF65-F5344CB8AC3E}">
        <p14:creationId xmlns:p14="http://schemas.microsoft.com/office/powerpoint/2010/main" val="162265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687487-4E72-4E74-AA65-F31A1CE6BC86}" type="slidenum">
              <a:rPr lang="en-GB" smtClean="0"/>
              <a:t>4</a:t>
            </a:fld>
            <a:endParaRPr lang="en-GB"/>
          </a:p>
        </p:txBody>
      </p:sp>
    </p:spTree>
    <p:extLst>
      <p:ext uri="{BB962C8B-B14F-4D97-AF65-F5344CB8AC3E}">
        <p14:creationId xmlns:p14="http://schemas.microsoft.com/office/powerpoint/2010/main" val="299394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00F15-E1FF-FD52-E153-521D5E56E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E2202-1B48-DA0C-775F-1A00390E8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01C8D-447E-7220-43D7-F9C32ECCAF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DA19E4-A7A1-3627-7D80-BA52A17AF9A5}"/>
              </a:ext>
            </a:extLst>
          </p:cNvPr>
          <p:cNvSpPr>
            <a:spLocks noGrp="1"/>
          </p:cNvSpPr>
          <p:nvPr>
            <p:ph type="sldNum" sz="quarter" idx="5"/>
          </p:nvPr>
        </p:nvSpPr>
        <p:spPr/>
        <p:txBody>
          <a:bodyPr/>
          <a:lstStyle/>
          <a:p>
            <a:fld id="{21687487-4E72-4E74-AA65-F31A1CE6BC86}" type="slidenum">
              <a:rPr lang="en-GB" smtClean="0"/>
              <a:t>5</a:t>
            </a:fld>
            <a:endParaRPr lang="en-GB"/>
          </a:p>
        </p:txBody>
      </p:sp>
    </p:spTree>
    <p:extLst>
      <p:ext uri="{BB962C8B-B14F-4D97-AF65-F5344CB8AC3E}">
        <p14:creationId xmlns:p14="http://schemas.microsoft.com/office/powerpoint/2010/main" val="133956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8E6CD-2589-8E49-68A8-DD089C677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C0AF1-BC26-6E07-B513-C53FF1564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3F413-B081-F6C6-A128-DEE8E53F99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32D80A-C7C3-CFD6-11BF-8E64700AFCF7}"/>
              </a:ext>
            </a:extLst>
          </p:cNvPr>
          <p:cNvSpPr>
            <a:spLocks noGrp="1"/>
          </p:cNvSpPr>
          <p:nvPr>
            <p:ph type="sldNum" sz="quarter" idx="5"/>
          </p:nvPr>
        </p:nvSpPr>
        <p:spPr/>
        <p:txBody>
          <a:bodyPr/>
          <a:lstStyle/>
          <a:p>
            <a:fld id="{21687487-4E72-4E74-AA65-F31A1CE6BC86}" type="slidenum">
              <a:rPr lang="en-GB" smtClean="0"/>
              <a:t>6</a:t>
            </a:fld>
            <a:endParaRPr lang="en-GB"/>
          </a:p>
        </p:txBody>
      </p:sp>
    </p:spTree>
    <p:extLst>
      <p:ext uri="{BB962C8B-B14F-4D97-AF65-F5344CB8AC3E}">
        <p14:creationId xmlns:p14="http://schemas.microsoft.com/office/powerpoint/2010/main" val="336584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3C2C8-AE55-3826-4068-D48E207A7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36B07-1D62-5A4D-C088-0E3B6C08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326CD-C3E3-232B-385D-D42E69569E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1FE07F-34B8-85F7-0808-C47C36F03EEE}"/>
              </a:ext>
            </a:extLst>
          </p:cNvPr>
          <p:cNvSpPr>
            <a:spLocks noGrp="1"/>
          </p:cNvSpPr>
          <p:nvPr>
            <p:ph type="sldNum" sz="quarter" idx="5"/>
          </p:nvPr>
        </p:nvSpPr>
        <p:spPr/>
        <p:txBody>
          <a:bodyPr/>
          <a:lstStyle/>
          <a:p>
            <a:fld id="{21687487-4E72-4E74-AA65-F31A1CE6BC86}" type="slidenum">
              <a:rPr lang="en-GB" smtClean="0"/>
              <a:t>7</a:t>
            </a:fld>
            <a:endParaRPr lang="en-GB"/>
          </a:p>
        </p:txBody>
      </p:sp>
    </p:spTree>
    <p:extLst>
      <p:ext uri="{BB962C8B-B14F-4D97-AF65-F5344CB8AC3E}">
        <p14:creationId xmlns:p14="http://schemas.microsoft.com/office/powerpoint/2010/main" val="241558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687487-4E72-4E74-AA65-F31A1CE6BC86}" type="slidenum">
              <a:rPr lang="en-GB" smtClean="0"/>
              <a:t>10</a:t>
            </a:fld>
            <a:endParaRPr lang="en-GB"/>
          </a:p>
        </p:txBody>
      </p:sp>
    </p:spTree>
    <p:extLst>
      <p:ext uri="{BB962C8B-B14F-4D97-AF65-F5344CB8AC3E}">
        <p14:creationId xmlns:p14="http://schemas.microsoft.com/office/powerpoint/2010/main" val="183494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687487-4E72-4E74-AA65-F31A1CE6BC86}" type="slidenum">
              <a:rPr lang="en-GB" smtClean="0"/>
              <a:t>15</a:t>
            </a:fld>
            <a:endParaRPr lang="en-GB"/>
          </a:p>
        </p:txBody>
      </p:sp>
    </p:spTree>
    <p:extLst>
      <p:ext uri="{BB962C8B-B14F-4D97-AF65-F5344CB8AC3E}">
        <p14:creationId xmlns:p14="http://schemas.microsoft.com/office/powerpoint/2010/main" val="192600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8907-BFBF-E191-6ABA-57B5D7701F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27DF6E-B6F1-A938-DEE4-CA0C5F5C3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4374B7-612C-CF49-5974-404A6541458E}"/>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5" name="Footer Placeholder 4">
            <a:extLst>
              <a:ext uri="{FF2B5EF4-FFF2-40B4-BE49-F238E27FC236}">
                <a16:creationId xmlns:a16="http://schemas.microsoft.com/office/drawing/2014/main" id="{1A544F40-9122-AE7F-1115-D4C4F5570C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7CE604-27AB-A146-AE14-C01B897049DF}"/>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154876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6B-937F-830C-0CD2-678ECD7EC7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8B891-8F70-87E5-EDAC-3B18FE61BA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7E5D7-08F4-F496-B73D-09BE4B3799D9}"/>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5" name="Footer Placeholder 4">
            <a:extLst>
              <a:ext uri="{FF2B5EF4-FFF2-40B4-BE49-F238E27FC236}">
                <a16:creationId xmlns:a16="http://schemas.microsoft.com/office/drawing/2014/main" id="{021F7E59-58AC-2564-A6C1-9BE61D4AB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23AD1B-4F67-9F01-E8F8-8627B784190C}"/>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124555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2C259-CCC2-8529-E698-1A22B1DD92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C34289-1E72-E752-B49B-20D104ABEC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0F8558-96B0-B459-0A76-C5FB9666921C}"/>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5" name="Footer Placeholder 4">
            <a:extLst>
              <a:ext uri="{FF2B5EF4-FFF2-40B4-BE49-F238E27FC236}">
                <a16:creationId xmlns:a16="http://schemas.microsoft.com/office/drawing/2014/main" id="{361D31D4-DEE7-1092-6817-F1674F715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14E157-FE0E-7614-F654-AEABDD7B500B}"/>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425151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E911-0479-E9EE-D6F2-7BB1C11475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82A05E-CCF2-D526-D4C8-0493A6A39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CC48B-A03B-2130-24E2-48E1D9543B9F}"/>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5" name="Footer Placeholder 4">
            <a:extLst>
              <a:ext uri="{FF2B5EF4-FFF2-40B4-BE49-F238E27FC236}">
                <a16:creationId xmlns:a16="http://schemas.microsoft.com/office/drawing/2014/main" id="{0F950E0E-4E4D-E04A-A169-DFF1D9AF3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2AE3A-5820-5900-809A-E30A86712EA5}"/>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282653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45C5-9F4E-5D97-A09E-85D572719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E70D4F-38D7-1867-525E-FEF91EE9D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3FBEE-B7F1-33CE-F063-7DBD9F1094C9}"/>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5" name="Footer Placeholder 4">
            <a:extLst>
              <a:ext uri="{FF2B5EF4-FFF2-40B4-BE49-F238E27FC236}">
                <a16:creationId xmlns:a16="http://schemas.microsoft.com/office/drawing/2014/main" id="{EA32FA8F-5078-EBFD-DEE7-138EBA6C0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A999D6-D346-6BD5-7C17-631976E053DB}"/>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223809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1557-B39F-E62E-D0F1-903591C115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ACDE26-1CF1-5534-2B1A-CCF0897EEB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92146D-37EC-646B-8959-C715DCB473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B25716-F553-8FD0-9DEB-CAB6099F4AE1}"/>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6" name="Footer Placeholder 5">
            <a:extLst>
              <a:ext uri="{FF2B5EF4-FFF2-40B4-BE49-F238E27FC236}">
                <a16:creationId xmlns:a16="http://schemas.microsoft.com/office/drawing/2014/main" id="{7C9D0F38-B97B-5829-6557-452BC02E9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D13743-D8CC-0538-0299-CA9629467606}"/>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205906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9A5F-D264-3833-F82E-C758377CEF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BBA8E-2BAB-6907-665F-84ACD47CF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EED7E9-D305-4F19-3123-EFE4483020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EFF00F-667D-7005-EC92-1458AC2D6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A6090-8531-E0F4-72A4-E3F61D4B75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5ADE29-6775-F4EA-1DAE-C440CDB845FA}"/>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8" name="Footer Placeholder 7">
            <a:extLst>
              <a:ext uri="{FF2B5EF4-FFF2-40B4-BE49-F238E27FC236}">
                <a16:creationId xmlns:a16="http://schemas.microsoft.com/office/drawing/2014/main" id="{E1A359F8-B3CD-FBC8-FB8A-ABAD65C563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0519A7-A7F6-C207-773D-31E70C399E9F}"/>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165516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88FC-48D0-7962-386E-035B241E15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8A1BDC-7A42-7F15-BAEC-B06A3C730516}"/>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4" name="Footer Placeholder 3">
            <a:extLst>
              <a:ext uri="{FF2B5EF4-FFF2-40B4-BE49-F238E27FC236}">
                <a16:creationId xmlns:a16="http://schemas.microsoft.com/office/drawing/2014/main" id="{00970730-58E3-374E-FD2F-609CD588BD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1776EE-CA2E-F0B7-DAD0-779ED02322A0}"/>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215521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136BE-8B7E-30C7-4EB5-379484D3AC6A}"/>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3" name="Footer Placeholder 2">
            <a:extLst>
              <a:ext uri="{FF2B5EF4-FFF2-40B4-BE49-F238E27FC236}">
                <a16:creationId xmlns:a16="http://schemas.microsoft.com/office/drawing/2014/main" id="{27A768FA-49D1-7C86-1C8C-E5524E4387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C0C294-18C1-A061-A4A4-C7A31D8AF8CE}"/>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220402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3EAE-A407-5361-9459-FE3D028B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2A37A5-0F70-F49D-ADE9-5DE3F7819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6AD876-F8C1-0A0B-698A-498049DD7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33248-A630-F6B9-5598-0CF629344C32}"/>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6" name="Footer Placeholder 5">
            <a:extLst>
              <a:ext uri="{FF2B5EF4-FFF2-40B4-BE49-F238E27FC236}">
                <a16:creationId xmlns:a16="http://schemas.microsoft.com/office/drawing/2014/main" id="{0EDC63BD-7302-BCD3-1DD7-3431AE2C27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41069-B5EB-848E-F15A-709294CF1477}"/>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184703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530D-10F7-E096-23D6-1681843FB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91B248-E426-42E3-419F-EB2F84D1F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22BB7B-9566-E8E0-13AA-12D103759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63819-1155-9ADC-119C-63617A1BE2AC}"/>
              </a:ext>
            </a:extLst>
          </p:cNvPr>
          <p:cNvSpPr>
            <a:spLocks noGrp="1"/>
          </p:cNvSpPr>
          <p:nvPr>
            <p:ph type="dt" sz="half" idx="10"/>
          </p:nvPr>
        </p:nvSpPr>
        <p:spPr/>
        <p:txBody>
          <a:bodyPr/>
          <a:lstStyle/>
          <a:p>
            <a:fld id="{1C517372-182D-436B-8D9F-D90B36B92891}" type="datetimeFigureOut">
              <a:rPr lang="en-GB" smtClean="0"/>
              <a:t>02/09/2025</a:t>
            </a:fld>
            <a:endParaRPr lang="en-GB"/>
          </a:p>
        </p:txBody>
      </p:sp>
      <p:sp>
        <p:nvSpPr>
          <p:cNvPr id="6" name="Footer Placeholder 5">
            <a:extLst>
              <a:ext uri="{FF2B5EF4-FFF2-40B4-BE49-F238E27FC236}">
                <a16:creationId xmlns:a16="http://schemas.microsoft.com/office/drawing/2014/main" id="{6AEB8B7A-B22A-6B7B-1E2B-E2E9C85164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910C58-1BFA-3DB3-B366-73E8A72062C3}"/>
              </a:ext>
            </a:extLst>
          </p:cNvPr>
          <p:cNvSpPr>
            <a:spLocks noGrp="1"/>
          </p:cNvSpPr>
          <p:nvPr>
            <p:ph type="sldNum" sz="quarter" idx="12"/>
          </p:nvPr>
        </p:nvSpPr>
        <p:spPr/>
        <p:txBody>
          <a:bodyPr/>
          <a:lstStyle/>
          <a:p>
            <a:fld id="{E02B88D0-09D1-40D6-9FB3-B492D77D32E0}" type="slidenum">
              <a:rPr lang="en-GB" smtClean="0"/>
              <a:t>‹#›</a:t>
            </a:fld>
            <a:endParaRPr lang="en-GB"/>
          </a:p>
        </p:txBody>
      </p:sp>
    </p:spTree>
    <p:extLst>
      <p:ext uri="{BB962C8B-B14F-4D97-AF65-F5344CB8AC3E}">
        <p14:creationId xmlns:p14="http://schemas.microsoft.com/office/powerpoint/2010/main" val="278719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84978-7D9C-10CC-2FBE-878E787C7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548647-2AC6-7255-847A-9C961DC7F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863F2-CEF1-B66E-E3A7-FF2205C4B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517372-182D-436B-8D9F-D90B36B92891}" type="datetimeFigureOut">
              <a:rPr lang="en-GB" smtClean="0"/>
              <a:t>02/09/2025</a:t>
            </a:fld>
            <a:endParaRPr lang="en-GB"/>
          </a:p>
        </p:txBody>
      </p:sp>
      <p:sp>
        <p:nvSpPr>
          <p:cNvPr id="5" name="Footer Placeholder 4">
            <a:extLst>
              <a:ext uri="{FF2B5EF4-FFF2-40B4-BE49-F238E27FC236}">
                <a16:creationId xmlns:a16="http://schemas.microsoft.com/office/drawing/2014/main" id="{399EE1B6-C89B-96EC-D13A-5FD8FED32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2B7DF80-D7B1-FC2C-4DC7-25D74D85D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2B88D0-09D1-40D6-9FB3-B492D77D32E0}" type="slidenum">
              <a:rPr lang="en-GB" smtClean="0"/>
              <a:t>‹#›</a:t>
            </a:fld>
            <a:endParaRPr lang="en-GB"/>
          </a:p>
        </p:txBody>
      </p:sp>
      <p:sp>
        <p:nvSpPr>
          <p:cNvPr id="8" name="TextBox 7">
            <a:extLst>
              <a:ext uri="{FF2B5EF4-FFF2-40B4-BE49-F238E27FC236}">
                <a16:creationId xmlns:a16="http://schemas.microsoft.com/office/drawing/2014/main" id="{B18A0477-D302-6023-A939-53CB2B94DF1E}"/>
              </a:ext>
            </a:extLst>
          </p:cNvPr>
          <p:cNvSpPr txBox="1"/>
          <p:nvPr userDrawn="1">
            <p:extLst>
              <p:ext uri="{1162E1C5-73C7-4A58-AE30-91384D911F3F}">
                <p184:classification xmlns:p184="http://schemas.microsoft.com/office/powerpoint/2018/4/main" val="hdr"/>
              </p:ext>
            </p:extLst>
          </p:nvPr>
        </p:nvSpPr>
        <p:spPr>
          <a:xfrm>
            <a:off x="63500" y="63500"/>
            <a:ext cx="865188"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Classification: Public</a:t>
            </a:r>
          </a:p>
        </p:txBody>
      </p:sp>
    </p:spTree>
    <p:extLst>
      <p:ext uri="{BB962C8B-B14F-4D97-AF65-F5344CB8AC3E}">
        <p14:creationId xmlns:p14="http://schemas.microsoft.com/office/powerpoint/2010/main" val="268820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tel-lechatelet.com/en-G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oking.com/Share-cp6dxr" TargetMode="External"/><Relationship Id="rId2" Type="http://schemas.openxmlformats.org/officeDocument/2006/relationships/hyperlink" Target="https://www.booking.com/Share-IgcCqA" TargetMode="External"/><Relationship Id="rId1" Type="http://schemas.openxmlformats.org/officeDocument/2006/relationships/slideLayout" Target="../slideLayouts/slideLayout2.xml"/><Relationship Id="rId5" Type="http://schemas.openxmlformats.org/officeDocument/2006/relationships/hyperlink" Target="https://www.booking.com/Share-Whr1T8" TargetMode="External"/><Relationship Id="rId4" Type="http://schemas.openxmlformats.org/officeDocument/2006/relationships/hyperlink" Target="https://www.booking.com/Share-dcGTwID"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booking.com/Share-NVMeDW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ooking.com/Share-XhQnjU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uropcar.co.uk/en-g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ourismefenouilledes.com/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AD48A-1B5E-6834-6952-759826E19AE5}"/>
              </a:ext>
            </a:extLst>
          </p:cNvPr>
          <p:cNvSpPr>
            <a:spLocks noGrp="1"/>
          </p:cNvSpPr>
          <p:nvPr>
            <p:ph type="ctrTitle"/>
          </p:nvPr>
        </p:nvSpPr>
        <p:spPr>
          <a:xfrm>
            <a:off x="699714" y="5490971"/>
            <a:ext cx="6962072" cy="1159200"/>
          </a:xfrm>
        </p:spPr>
        <p:txBody>
          <a:bodyPr anchor="ctr">
            <a:normAutofit/>
          </a:bodyPr>
          <a:lstStyle/>
          <a:p>
            <a:pPr algn="l"/>
            <a:r>
              <a:rPr lang="en-GB" sz="3700" dirty="0">
                <a:solidFill>
                  <a:srgbClr val="FFFFFF"/>
                </a:solidFill>
              </a:rPr>
              <a:t>Sing Out Strong </a:t>
            </a:r>
            <a:br>
              <a:rPr lang="en-GB" sz="3700" dirty="0">
                <a:solidFill>
                  <a:srgbClr val="FFFFFF"/>
                </a:solidFill>
              </a:rPr>
            </a:br>
            <a:r>
              <a:rPr lang="en-GB" sz="3700" dirty="0">
                <a:solidFill>
                  <a:srgbClr val="FFFFFF"/>
                </a:solidFill>
              </a:rPr>
              <a:t>Go to France 2026</a:t>
            </a:r>
          </a:p>
        </p:txBody>
      </p:sp>
      <p:pic>
        <p:nvPicPr>
          <p:cNvPr id="4" name="Picture 3" descr="A red white and blue flag&#10;&#10;AI-generated content may be incorrect.">
            <a:extLst>
              <a:ext uri="{FF2B5EF4-FFF2-40B4-BE49-F238E27FC236}">
                <a16:creationId xmlns:a16="http://schemas.microsoft.com/office/drawing/2014/main" id="{352C9238-BDAB-B976-8B28-17A95AB2D555}"/>
              </a:ext>
            </a:extLst>
          </p:cNvPr>
          <p:cNvPicPr>
            <a:picLocks noChangeAspect="1"/>
          </p:cNvPicPr>
          <p:nvPr/>
        </p:nvPicPr>
        <p:blipFill>
          <a:blip r:embed="rId2"/>
          <a:stretch>
            <a:fillRect/>
          </a:stretch>
        </p:blipFill>
        <p:spPr>
          <a:xfrm>
            <a:off x="478535" y="498155"/>
            <a:ext cx="11327549" cy="4304468"/>
          </a:xfrm>
          <a:prstGeom prst="rect">
            <a:avLst/>
          </a:prstGeom>
        </p:spPr>
      </p:pic>
    </p:spTree>
    <p:extLst>
      <p:ext uri="{BB962C8B-B14F-4D97-AF65-F5344CB8AC3E}">
        <p14:creationId xmlns:p14="http://schemas.microsoft.com/office/powerpoint/2010/main" val="146200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2F5384-0A0D-F5BD-068C-836B4D128425}"/>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dirty="0"/>
              <a:t>Accommodation </a:t>
            </a:r>
            <a:r>
              <a:rPr lang="en-US" kern="1200" dirty="0">
                <a:solidFill>
                  <a:schemeClr val="tx1"/>
                </a:solidFill>
                <a:latin typeface="+mj-lt"/>
                <a:ea typeface="+mj-ea"/>
                <a:cs typeface="+mj-cs"/>
              </a:rPr>
              <a:t> </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9BDFF68C-FC04-439C-4E5C-678F922988C1}"/>
              </a:ext>
            </a:extLst>
          </p:cNvPr>
          <p:cNvSpPr txBox="1"/>
          <p:nvPr/>
        </p:nvSpPr>
        <p:spPr>
          <a:xfrm>
            <a:off x="5894962" y="1984443"/>
            <a:ext cx="5458838" cy="419252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7172939C-EC66-20C0-CCD7-FA2477A29D72}"/>
              </a:ext>
            </a:extLst>
          </p:cNvPr>
          <p:cNvSpPr>
            <a:spLocks noGrp="1"/>
          </p:cNvSpPr>
          <p:nvPr>
            <p:ph idx="1"/>
          </p:nvPr>
        </p:nvSpPr>
        <p:spPr/>
        <p:txBody>
          <a:bodyPr/>
          <a:lstStyle/>
          <a:p>
            <a:r>
              <a:rPr lang="en-GB" dirty="0"/>
              <a:t>Nice hotel, just out of town. hasn’t opened bookings for next year yet. 15 rooms : </a:t>
            </a:r>
            <a:r>
              <a:rPr lang="fr-FR" dirty="0">
                <a:hlinkClick r:id="rId3"/>
              </a:rPr>
              <a:t>Le Chatelet - ST PAUL DE FENOUILLET – France</a:t>
            </a:r>
            <a:endParaRPr lang="fr-FR" dirty="0"/>
          </a:p>
          <a:p>
            <a:pPr marL="0" indent="0">
              <a:buNone/>
            </a:pPr>
            <a:endParaRPr lang="fr-FR" dirty="0"/>
          </a:p>
          <a:p>
            <a:pPr lvl="1"/>
            <a:r>
              <a:rPr lang="en-GB" dirty="0"/>
              <a:t>We would look at this hotel and staying with families </a:t>
            </a:r>
          </a:p>
          <a:p>
            <a:pPr lvl="2"/>
            <a:r>
              <a:rPr lang="en-GB" dirty="0"/>
              <a:t>There are other stunning properties, but you would need to consider your own transport  </a:t>
            </a:r>
          </a:p>
        </p:txBody>
      </p:sp>
    </p:spTree>
    <p:extLst>
      <p:ext uri="{BB962C8B-B14F-4D97-AF65-F5344CB8AC3E}">
        <p14:creationId xmlns:p14="http://schemas.microsoft.com/office/powerpoint/2010/main" val="279771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68012-D44A-EDD5-FBD2-FAEFD7EA7130}"/>
              </a:ext>
            </a:extLst>
          </p:cNvPr>
          <p:cNvSpPr>
            <a:spLocks noGrp="1"/>
          </p:cNvSpPr>
          <p:nvPr>
            <p:ph type="title"/>
          </p:nvPr>
        </p:nvSpPr>
        <p:spPr>
          <a:xfrm>
            <a:off x="1171074" y="1396686"/>
            <a:ext cx="3240506" cy="4064628"/>
          </a:xfrm>
        </p:spPr>
        <p:txBody>
          <a:bodyPr>
            <a:normAutofit/>
          </a:bodyPr>
          <a:lstStyle/>
          <a:p>
            <a:r>
              <a:rPr lang="en-GB" sz="3400">
                <a:solidFill>
                  <a:srgbClr val="FFFFFF"/>
                </a:solidFill>
              </a:rPr>
              <a:t>Accommodation Options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383A9A-A48F-35B6-0450-4AAEB227F40B}"/>
              </a:ext>
            </a:extLst>
          </p:cNvPr>
          <p:cNvSpPr>
            <a:spLocks noGrp="1"/>
          </p:cNvSpPr>
          <p:nvPr>
            <p:ph idx="1"/>
          </p:nvPr>
        </p:nvSpPr>
        <p:spPr>
          <a:xfrm>
            <a:off x="5370153" y="1526033"/>
            <a:ext cx="5536397" cy="3935281"/>
          </a:xfrm>
        </p:spPr>
        <p:txBody>
          <a:bodyPr>
            <a:normAutofit/>
          </a:bodyPr>
          <a:lstStyle/>
          <a:p>
            <a:r>
              <a:rPr lang="en-GB" dirty="0"/>
              <a:t>Hotels</a:t>
            </a:r>
          </a:p>
          <a:p>
            <a:r>
              <a:rPr lang="en-GB" dirty="0"/>
              <a:t>Small apartments in the centre of Saint-Paul-de-Fenouillet</a:t>
            </a:r>
          </a:p>
          <a:p>
            <a:r>
              <a:rPr lang="en-GB" dirty="0"/>
              <a:t>Large villas outside of the centre</a:t>
            </a:r>
          </a:p>
          <a:p>
            <a:r>
              <a:rPr lang="en-GB" dirty="0"/>
              <a:t>Limited hotels</a:t>
            </a:r>
          </a:p>
          <a:p>
            <a:endParaRPr lang="en-GB" dirty="0"/>
          </a:p>
        </p:txBody>
      </p:sp>
    </p:spTree>
    <p:extLst>
      <p:ext uri="{BB962C8B-B14F-4D97-AF65-F5344CB8AC3E}">
        <p14:creationId xmlns:p14="http://schemas.microsoft.com/office/powerpoint/2010/main" val="249018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9CA25-55B1-0329-1230-B4BC843FE40A}"/>
              </a:ext>
            </a:extLst>
          </p:cNvPr>
          <p:cNvSpPr>
            <a:spLocks noGrp="1"/>
          </p:cNvSpPr>
          <p:nvPr>
            <p:ph type="title"/>
          </p:nvPr>
        </p:nvSpPr>
        <p:spPr>
          <a:xfrm>
            <a:off x="686834" y="1153572"/>
            <a:ext cx="3200400" cy="4461163"/>
          </a:xfrm>
        </p:spPr>
        <p:txBody>
          <a:bodyPr>
            <a:normAutofit/>
          </a:bodyPr>
          <a:lstStyle/>
          <a:p>
            <a:r>
              <a:rPr lang="en-GB">
                <a:solidFill>
                  <a:srgbClr val="FFFFFF"/>
                </a:solidFill>
              </a:rPr>
              <a:t>Small apartments in town</a:t>
            </a:r>
            <a:br>
              <a:rPr lang="en-GB">
                <a:solidFill>
                  <a:srgbClr val="FFFFFF"/>
                </a:solidFill>
              </a:rPr>
            </a:br>
            <a:r>
              <a:rPr lang="en-GB">
                <a:solidFill>
                  <a:srgbClr val="FFFFFF"/>
                </a:solidFill>
              </a:rPr>
              <a:t>Sleeping 2-4 people</a:t>
            </a:r>
            <a:br>
              <a:rPr lang="en-GB">
                <a:solidFill>
                  <a:srgbClr val="FFFFFF"/>
                </a:solidFill>
              </a:rPr>
            </a:br>
            <a:r>
              <a:rPr lang="en-GB">
                <a:solidFill>
                  <a:srgbClr val="FFFFFF"/>
                </a:solidFill>
              </a:rPr>
              <a:t>Prices from £140 - £461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F4F7D2-85C1-85AD-5680-D724E8273821}"/>
              </a:ext>
            </a:extLst>
          </p:cNvPr>
          <p:cNvSpPr>
            <a:spLocks noGrp="1"/>
          </p:cNvSpPr>
          <p:nvPr>
            <p:ph idx="1"/>
          </p:nvPr>
        </p:nvSpPr>
        <p:spPr>
          <a:xfrm>
            <a:off x="4447308" y="591344"/>
            <a:ext cx="6906491" cy="5585619"/>
          </a:xfrm>
        </p:spPr>
        <p:txBody>
          <a:bodyPr anchor="ctr">
            <a:normAutofit/>
          </a:bodyPr>
          <a:lstStyle/>
          <a:p>
            <a:r>
              <a:rPr lang="en-GB">
                <a:hlinkClick r:id="rId2"/>
              </a:rPr>
              <a:t>https://www.booking.com/Share-IgcCqA</a:t>
            </a:r>
            <a:endParaRPr lang="en-GB"/>
          </a:p>
          <a:p>
            <a:r>
              <a:rPr lang="en-GB">
                <a:hlinkClick r:id="rId3"/>
              </a:rPr>
              <a:t>https://www.booking.com/Share-cp6dxr</a:t>
            </a:r>
            <a:endParaRPr lang="en-GB"/>
          </a:p>
          <a:p>
            <a:r>
              <a:rPr lang="en-GB">
                <a:hlinkClick r:id="rId4"/>
              </a:rPr>
              <a:t>https://www.booking.com/Share-dcGTwID</a:t>
            </a:r>
            <a:endParaRPr lang="en-GB"/>
          </a:p>
          <a:p>
            <a:r>
              <a:rPr lang="en-GB">
                <a:hlinkClick r:id="rId5"/>
              </a:rPr>
              <a:t>https://www.booking.com/Share-Whr1T8</a:t>
            </a:r>
            <a:endParaRPr lang="en-GB"/>
          </a:p>
          <a:p>
            <a:endParaRPr lang="en-GB"/>
          </a:p>
          <a:p>
            <a:endParaRPr lang="en-GB" dirty="0"/>
          </a:p>
          <a:p>
            <a:endParaRPr lang="en-GB" dirty="0"/>
          </a:p>
        </p:txBody>
      </p:sp>
    </p:spTree>
    <p:extLst>
      <p:ext uri="{BB962C8B-B14F-4D97-AF65-F5344CB8AC3E}">
        <p14:creationId xmlns:p14="http://schemas.microsoft.com/office/powerpoint/2010/main" val="39370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67797C-2326-8E88-F05C-41C87AC17C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DE175-FE00-456F-4AA4-764E3217BA76}"/>
              </a:ext>
            </a:extLst>
          </p:cNvPr>
          <p:cNvSpPr>
            <a:spLocks noGrp="1"/>
          </p:cNvSpPr>
          <p:nvPr>
            <p:ph type="title"/>
          </p:nvPr>
        </p:nvSpPr>
        <p:spPr>
          <a:xfrm>
            <a:off x="686834" y="1153572"/>
            <a:ext cx="3200400" cy="4461163"/>
          </a:xfrm>
        </p:spPr>
        <p:txBody>
          <a:bodyPr>
            <a:normAutofit/>
          </a:bodyPr>
          <a:lstStyle/>
          <a:p>
            <a:r>
              <a:rPr lang="en-GB">
                <a:solidFill>
                  <a:srgbClr val="FFFFFF"/>
                </a:solidFill>
              </a:rPr>
              <a:t>Small Properties – 3.5-6 miles out of town</a:t>
            </a:r>
            <a:br>
              <a:rPr lang="en-GB">
                <a:solidFill>
                  <a:srgbClr val="FFFFFF"/>
                </a:solidFill>
              </a:rPr>
            </a:br>
            <a:r>
              <a:rPr lang="en-GB">
                <a:solidFill>
                  <a:srgbClr val="FFFFFF"/>
                </a:solidFill>
              </a:rPr>
              <a:t>Sleeping 2-4 people</a:t>
            </a:r>
            <a:br>
              <a:rPr lang="en-GB">
                <a:solidFill>
                  <a:srgbClr val="FFFFFF"/>
                </a:solidFill>
              </a:rPr>
            </a:br>
            <a:r>
              <a:rPr lang="en-GB">
                <a:solidFill>
                  <a:srgbClr val="FFFFFF"/>
                </a:solidFill>
              </a:rPr>
              <a:t>Prices from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6C76E3-706F-F8B2-7FA6-830622A1750C}"/>
              </a:ext>
            </a:extLst>
          </p:cNvPr>
          <p:cNvSpPr>
            <a:spLocks noGrp="1"/>
          </p:cNvSpPr>
          <p:nvPr>
            <p:ph idx="1"/>
          </p:nvPr>
        </p:nvSpPr>
        <p:spPr>
          <a:xfrm>
            <a:off x="4447308" y="591344"/>
            <a:ext cx="6906491" cy="5585619"/>
          </a:xfrm>
        </p:spPr>
        <p:txBody>
          <a:bodyPr anchor="ctr">
            <a:normAutofit/>
          </a:bodyPr>
          <a:lstStyle/>
          <a:p>
            <a:r>
              <a:rPr lang="en-GB">
                <a:hlinkClick r:id="rId2"/>
              </a:rPr>
              <a:t>https://www.booking.com/Share-NVMeDWe</a:t>
            </a:r>
            <a:endParaRPr lang="en-GB"/>
          </a:p>
          <a:p>
            <a:endParaRPr lang="en-GB"/>
          </a:p>
          <a:p>
            <a:endParaRPr lang="en-GB" dirty="0"/>
          </a:p>
          <a:p>
            <a:endParaRPr lang="en-GB" dirty="0"/>
          </a:p>
        </p:txBody>
      </p:sp>
    </p:spTree>
    <p:extLst>
      <p:ext uri="{BB962C8B-B14F-4D97-AF65-F5344CB8AC3E}">
        <p14:creationId xmlns:p14="http://schemas.microsoft.com/office/powerpoint/2010/main" val="63362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42C1D-7BFC-AE8C-00F4-04C5BE81C760}"/>
              </a:ext>
            </a:extLst>
          </p:cNvPr>
          <p:cNvSpPr>
            <a:spLocks noGrp="1"/>
          </p:cNvSpPr>
          <p:nvPr>
            <p:ph type="title"/>
          </p:nvPr>
        </p:nvSpPr>
        <p:spPr>
          <a:xfrm>
            <a:off x="686834" y="591344"/>
            <a:ext cx="3200400" cy="5585619"/>
          </a:xfrm>
        </p:spPr>
        <p:txBody>
          <a:bodyPr>
            <a:normAutofit/>
          </a:bodyPr>
          <a:lstStyle/>
          <a:p>
            <a:r>
              <a:rPr lang="en-GB">
                <a:solidFill>
                  <a:srgbClr val="FFFFFF"/>
                </a:solidFill>
              </a:rPr>
              <a:t>Apartments &amp; Villas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87B706-2AD7-8F7C-3657-4BCDF065DBA3}"/>
              </a:ext>
            </a:extLst>
          </p:cNvPr>
          <p:cNvSpPr>
            <a:spLocks noGrp="1"/>
          </p:cNvSpPr>
          <p:nvPr>
            <p:ph idx="1"/>
          </p:nvPr>
        </p:nvSpPr>
        <p:spPr>
          <a:xfrm>
            <a:off x="4447308" y="591344"/>
            <a:ext cx="6906491" cy="5585619"/>
          </a:xfrm>
        </p:spPr>
        <p:txBody>
          <a:bodyPr anchor="ctr">
            <a:normAutofit/>
          </a:bodyPr>
          <a:lstStyle/>
          <a:p>
            <a:r>
              <a:rPr lang="en-GB" dirty="0"/>
              <a:t>Set of 4 apartments. Sleeping : 10 in total</a:t>
            </a:r>
          </a:p>
          <a:p>
            <a:pPr marL="0" indent="0">
              <a:buNone/>
            </a:pPr>
            <a:r>
              <a:rPr lang="en-GB" dirty="0"/>
              <a:t>Pyrenees Mon Amour - Holiday Rental near </a:t>
            </a:r>
            <a:r>
              <a:rPr lang="en-GB" dirty="0" err="1"/>
              <a:t>Galamus</a:t>
            </a:r>
            <a:r>
              <a:rPr lang="en-GB" dirty="0"/>
              <a:t> Gorges &amp; Cathar Castle | </a:t>
            </a:r>
            <a:r>
              <a:rPr lang="en-GB" dirty="0" err="1"/>
              <a:t>Pyrénées</a:t>
            </a:r>
            <a:r>
              <a:rPr lang="en-GB" dirty="0"/>
              <a:t> Mon Amour - Holiday Rental near </a:t>
            </a:r>
            <a:r>
              <a:rPr lang="en-GB" dirty="0" err="1"/>
              <a:t>Galamus</a:t>
            </a:r>
            <a:r>
              <a:rPr lang="en-GB" dirty="0"/>
              <a:t> Gorges &amp; Cathar Castle</a:t>
            </a:r>
          </a:p>
          <a:p>
            <a:r>
              <a:rPr lang="en-GB" dirty="0"/>
              <a:t>Villa : 6 miles away : £2746  – 3 Double Rooms, 1 : 1 Double, 4 single : </a:t>
            </a:r>
            <a:r>
              <a:rPr lang="en-GB" dirty="0">
                <a:hlinkClick r:id="rId2"/>
              </a:rPr>
              <a:t>https://www.booking.com/Share-XhQnjUg</a:t>
            </a:r>
            <a:endParaRPr lang="en-GB" dirty="0"/>
          </a:p>
          <a:p>
            <a:endParaRPr lang="en-GB" dirty="0"/>
          </a:p>
        </p:txBody>
      </p:sp>
    </p:spTree>
    <p:extLst>
      <p:ext uri="{BB962C8B-B14F-4D97-AF65-F5344CB8AC3E}">
        <p14:creationId xmlns:p14="http://schemas.microsoft.com/office/powerpoint/2010/main" val="125694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F5384-0A0D-F5BD-068C-836B4D128425}"/>
              </a:ext>
            </a:extLst>
          </p:cNvPr>
          <p:cNvSpPr>
            <a:spLocks noGrp="1"/>
          </p:cNvSpPr>
          <p:nvPr>
            <p:ph type="title"/>
          </p:nvPr>
        </p:nvSpPr>
        <p:spPr>
          <a:xfrm>
            <a:off x="686834" y="1153572"/>
            <a:ext cx="3200400" cy="4461163"/>
          </a:xfrm>
        </p:spPr>
        <p:txBody>
          <a:bodyPr>
            <a:normAutofit/>
          </a:bodyPr>
          <a:lstStyle/>
          <a:p>
            <a:r>
              <a:rPr lang="en-GB">
                <a:solidFill>
                  <a:srgbClr val="FFFFFF"/>
                </a:solidFill>
              </a:rPr>
              <a:t>Car Hire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4AAA88-8B67-CFC0-AFAC-F5DBD06B33E7}"/>
              </a:ext>
            </a:extLst>
          </p:cNvPr>
          <p:cNvSpPr>
            <a:spLocks noGrp="1"/>
          </p:cNvSpPr>
          <p:nvPr>
            <p:ph idx="1"/>
          </p:nvPr>
        </p:nvSpPr>
        <p:spPr>
          <a:xfrm>
            <a:off x="4447308" y="591344"/>
            <a:ext cx="6906491" cy="5585619"/>
          </a:xfrm>
        </p:spPr>
        <p:txBody>
          <a:bodyPr anchor="ctr">
            <a:normAutofit fontScale="92500" lnSpcReduction="20000"/>
          </a:bodyPr>
          <a:lstStyle/>
          <a:p>
            <a:pPr marL="0" indent="0">
              <a:buNone/>
            </a:pPr>
            <a:endParaRPr lang="en-GB" sz="2400" dirty="0">
              <a:hlinkClick r:id="rId3"/>
            </a:endParaRPr>
          </a:p>
          <a:p>
            <a:pPr marL="0" indent="0">
              <a:buNone/>
            </a:pPr>
            <a:endParaRPr lang="en-GB" sz="2400" dirty="0">
              <a:hlinkClick r:id="rId3"/>
            </a:endParaRPr>
          </a:p>
          <a:p>
            <a:pPr marL="0" indent="0">
              <a:buNone/>
            </a:pPr>
            <a:r>
              <a:rPr lang="en-GB" sz="2400" dirty="0">
                <a:hlinkClick r:id="rId3"/>
              </a:rPr>
              <a:t>https://www.europcar.co.uk/en-gb</a:t>
            </a:r>
            <a:endParaRPr lang="en-GB" sz="2400" dirty="0"/>
          </a:p>
          <a:p>
            <a:r>
              <a:rPr lang="en-GB" sz="2400" dirty="0"/>
              <a:t>Things to consider </a:t>
            </a:r>
          </a:p>
          <a:p>
            <a:pPr marL="0" indent="0">
              <a:buNone/>
            </a:pPr>
            <a:r>
              <a:rPr lang="en-GB" sz="2400" dirty="0"/>
              <a:t>	Most will require drivers to be over 26 </a:t>
            </a:r>
          </a:p>
          <a:p>
            <a:pPr marL="0" indent="0">
              <a:buNone/>
            </a:pPr>
            <a:r>
              <a:rPr lang="en-GB" sz="2400" dirty="0"/>
              <a:t>		All drivers will need to be named </a:t>
            </a:r>
          </a:p>
          <a:p>
            <a:pPr marL="0" indent="0">
              <a:buNone/>
            </a:pPr>
            <a:r>
              <a:rPr lang="en-GB" sz="2400" dirty="0"/>
              <a:t>	Consider: </a:t>
            </a:r>
          </a:p>
          <a:p>
            <a:pPr marL="0" indent="0">
              <a:buNone/>
            </a:pPr>
            <a:r>
              <a:rPr lang="en-GB" sz="2400" dirty="0"/>
              <a:t>		The level of cover you have, </a:t>
            </a:r>
          </a:p>
          <a:p>
            <a:pPr marL="0" indent="0">
              <a:buNone/>
            </a:pPr>
            <a:r>
              <a:rPr lang="en-GB" sz="2400" dirty="0"/>
              <a:t>	Including Excess, 			           	Breakdown insurance ;</a:t>
            </a:r>
          </a:p>
          <a:p>
            <a:pPr marL="0" indent="0">
              <a:buNone/>
            </a:pPr>
            <a:r>
              <a:rPr lang="en-GB" sz="2400" dirty="0"/>
              <a:t>	Glass; theft etc </a:t>
            </a:r>
          </a:p>
          <a:p>
            <a:pPr marL="0" indent="0">
              <a:buNone/>
            </a:pPr>
            <a:r>
              <a:rPr lang="en-GB" sz="2400" dirty="0"/>
              <a:t>	How much luggage space you’ll have </a:t>
            </a:r>
          </a:p>
          <a:p>
            <a:pPr marL="0" indent="0">
              <a:buNone/>
            </a:pPr>
            <a:endParaRPr lang="en-GB" sz="2400" dirty="0"/>
          </a:p>
          <a:p>
            <a:pPr marL="0" indent="0">
              <a:buNone/>
            </a:pPr>
            <a:r>
              <a:rPr lang="en-GB" sz="2400" dirty="0"/>
              <a:t>Full cover would be circa £100 per day  for a standard car size for 4 people  excluding fuel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83550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2F5384-0A0D-F5BD-068C-836B4D128425}"/>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Tourist Information Sites</a:t>
            </a:r>
          </a:p>
        </p:txBody>
      </p:sp>
      <p:sp>
        <p:nvSpPr>
          <p:cNvPr id="3" name="Content Placeholder 2">
            <a:extLst>
              <a:ext uri="{FF2B5EF4-FFF2-40B4-BE49-F238E27FC236}">
                <a16:creationId xmlns:a16="http://schemas.microsoft.com/office/drawing/2014/main" id="{634AAA88-8B67-CFC0-AFAC-F5DBD06B33E7}"/>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a:solidFill>
                  <a:schemeClr val="tx1"/>
                </a:solidFill>
                <a:latin typeface="+mn-lt"/>
                <a:ea typeface="+mn-ea"/>
                <a:cs typeface="+mn-cs"/>
                <a:hlinkClick r:id="rId2"/>
              </a:rPr>
              <a:t>Agly Fenouillèdes Tourisme</a:t>
            </a: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51600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74ED45-F7A6-7F87-7353-7EE0C26D1CD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5C721C-7870-EEE6-93FC-D1B823E8C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587C9FA-A132-4C0B-0180-BDCFF7C06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CEBBE-D7DE-755A-5565-ACA4CE90474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What We know So Far </a:t>
            </a:r>
          </a:p>
        </p:txBody>
      </p:sp>
      <p:sp>
        <p:nvSpPr>
          <p:cNvPr id="12" name="Arc 11">
            <a:extLst>
              <a:ext uri="{FF2B5EF4-FFF2-40B4-BE49-F238E27FC236}">
                <a16:creationId xmlns:a16="http://schemas.microsoft.com/office/drawing/2014/main" id="{34E4C493-E81E-9749-3783-F01D43044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27D2D4-D24E-8C41-42D1-A3A1C5B0C2FA}"/>
              </a:ext>
            </a:extLst>
          </p:cNvPr>
          <p:cNvSpPr>
            <a:spLocks noGrp="1"/>
          </p:cNvSpPr>
          <p:nvPr>
            <p:ph idx="1"/>
          </p:nvPr>
        </p:nvSpPr>
        <p:spPr>
          <a:xfrm>
            <a:off x="4447308" y="591344"/>
            <a:ext cx="6906491" cy="5585619"/>
          </a:xfrm>
        </p:spPr>
        <p:txBody>
          <a:bodyPr anchor="ctr">
            <a:normAutofit/>
          </a:bodyPr>
          <a:lstStyle/>
          <a:p>
            <a:r>
              <a:rPr lang="en-GB" sz="2000" dirty="0">
                <a:latin typeface="Aptos" panose="020B0004020202020204" pitchFamily="34" charset="0"/>
                <a:ea typeface="Aptos" panose="020B0004020202020204" pitchFamily="34" charset="0"/>
                <a:cs typeface="Aptos" panose="020B0004020202020204" pitchFamily="34" charset="0"/>
              </a:rPr>
              <a:t>Due to the complexities around booking flights, we will not be offering the option of group travel booking</a:t>
            </a:r>
          </a:p>
          <a:p>
            <a:r>
              <a:rPr lang="en-GB" sz="2000" dirty="0">
                <a:latin typeface="Aptos" panose="020B0004020202020204" pitchFamily="34" charset="0"/>
                <a:ea typeface="Aptos" panose="020B0004020202020204" pitchFamily="34" charset="0"/>
                <a:cs typeface="Aptos" panose="020B0004020202020204" pitchFamily="34" charset="0"/>
              </a:rPr>
              <a:t>There are a number of hosted rooms available. </a:t>
            </a:r>
          </a:p>
          <a:p>
            <a:r>
              <a:rPr lang="en-GB" sz="2000" dirty="0">
                <a:latin typeface="Aptos" panose="020B0004020202020204" pitchFamily="34" charset="0"/>
                <a:ea typeface="Aptos" panose="020B0004020202020204" pitchFamily="34" charset="0"/>
                <a:cs typeface="Aptos" panose="020B0004020202020204" pitchFamily="34" charset="0"/>
              </a:rPr>
              <a:t>If you wish to stay in a hotel or gite/apartment you will need to book this </a:t>
            </a:r>
            <a:r>
              <a:rPr lang="en-GB" sz="2000" dirty="0" err="1">
                <a:latin typeface="Aptos" panose="020B0004020202020204" pitchFamily="34" charset="0"/>
                <a:ea typeface="Aptos" panose="020B0004020202020204" pitchFamily="34" charset="0"/>
                <a:cs typeface="Aptos" panose="020B0004020202020204" pitchFamily="34" charset="0"/>
              </a:rPr>
              <a:t>indepenently</a:t>
            </a:r>
            <a:endParaRPr lang="en-GB" sz="2000" dirty="0">
              <a:latin typeface="Aptos" panose="020B0004020202020204" pitchFamily="34" charset="0"/>
              <a:ea typeface="Aptos" panose="020B0004020202020204" pitchFamily="34" charset="0"/>
              <a:cs typeface="Aptos" panose="020B0004020202020204" pitchFamily="34" charset="0"/>
            </a:endParaRPr>
          </a:p>
          <a:p>
            <a:r>
              <a:rPr lang="en-GB" sz="2000" dirty="0">
                <a:latin typeface="Aptos" panose="020B0004020202020204" pitchFamily="34" charset="0"/>
                <a:ea typeface="Aptos" panose="020B0004020202020204" pitchFamily="34" charset="0"/>
                <a:cs typeface="Aptos" panose="020B0004020202020204" pitchFamily="34" charset="0"/>
              </a:rPr>
              <a:t>All participants who wish to attend will need to pay their Performance Fee to hold their place for the weekend. This will be £XXXX. </a:t>
            </a:r>
          </a:p>
          <a:p>
            <a:r>
              <a:rPr lang="en-GB" sz="2000" dirty="0">
                <a:latin typeface="Aptos" panose="020B0004020202020204" pitchFamily="34" charset="0"/>
                <a:ea typeface="Aptos" panose="020B0004020202020204" pitchFamily="34" charset="0"/>
                <a:cs typeface="Aptos" panose="020B0004020202020204" pitchFamily="34" charset="0"/>
              </a:rPr>
              <a:t>All participants wishing to be hosted by a family need to confirm when booking to allow a family to be allocated</a:t>
            </a:r>
          </a:p>
          <a:p>
            <a:r>
              <a:rPr lang="en-GB" sz="2000" dirty="0">
                <a:effectLst/>
                <a:latin typeface="Aptos" panose="020B0004020202020204" pitchFamily="34" charset="0"/>
                <a:ea typeface="Aptos" panose="020B0004020202020204" pitchFamily="34" charset="0"/>
                <a:cs typeface="Aptos" panose="020B0004020202020204" pitchFamily="34" charset="0"/>
              </a:rPr>
              <a:t>Once everyone has </a:t>
            </a:r>
            <a:r>
              <a:rPr lang="en-GB" sz="2000" dirty="0">
                <a:latin typeface="Aptos" panose="020B0004020202020204" pitchFamily="34" charset="0"/>
                <a:ea typeface="Aptos" panose="020B0004020202020204" pitchFamily="34" charset="0"/>
                <a:cs typeface="Aptos" panose="020B0004020202020204" pitchFamily="34" charset="0"/>
              </a:rPr>
              <a:t>confirmed their travel details, we will support booking transportation to and from the relevant airports</a:t>
            </a:r>
            <a:r>
              <a:rPr lang="en-GB" sz="2000" dirty="0">
                <a:effectLst/>
                <a:latin typeface="Aptos" panose="020B0004020202020204" pitchFamily="34" charset="0"/>
                <a:ea typeface="Aptos" panose="020B0004020202020204" pitchFamily="34" charset="0"/>
                <a:cs typeface="Aptos" panose="020B0004020202020204" pitchFamily="34" charset="0"/>
              </a:rPr>
              <a:t> </a:t>
            </a:r>
          </a:p>
          <a:p>
            <a:r>
              <a:rPr lang="en-GB" sz="2000" dirty="0">
                <a:latin typeface="Aptos" panose="020B0004020202020204" pitchFamily="34" charset="0"/>
                <a:ea typeface="Aptos" panose="020B0004020202020204" pitchFamily="34" charset="0"/>
                <a:cs typeface="Aptos" panose="020B0004020202020204" pitchFamily="34" charset="0"/>
              </a:rPr>
              <a:t>You will be responsible for your own travel insurance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000" dirty="0"/>
          </a:p>
        </p:txBody>
      </p:sp>
    </p:spTree>
    <p:extLst>
      <p:ext uri="{BB962C8B-B14F-4D97-AF65-F5344CB8AC3E}">
        <p14:creationId xmlns:p14="http://schemas.microsoft.com/office/powerpoint/2010/main" val="174812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F5384-0A0D-F5BD-068C-836B4D128425}"/>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Travel Options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4AAA88-8B67-CFC0-AFAC-F5DBD06B33E7}"/>
              </a:ext>
            </a:extLst>
          </p:cNvPr>
          <p:cNvSpPr>
            <a:spLocks noGrp="1"/>
          </p:cNvSpPr>
          <p:nvPr>
            <p:ph idx="1"/>
          </p:nvPr>
        </p:nvSpPr>
        <p:spPr>
          <a:xfrm>
            <a:off x="4447308" y="591344"/>
            <a:ext cx="6906491" cy="5585619"/>
          </a:xfrm>
        </p:spPr>
        <p:txBody>
          <a:bodyPr anchor="ctr">
            <a:normAutofit fontScale="92500" lnSpcReduction="10000"/>
          </a:bodyPr>
          <a:lstStyle/>
          <a:p>
            <a:r>
              <a:rPr lang="en-GB" sz="2000" dirty="0">
                <a:effectLst/>
                <a:latin typeface="Aptos" panose="020B0004020202020204" pitchFamily="34" charset="0"/>
                <a:ea typeface="Aptos" panose="020B0004020202020204" pitchFamily="34" charset="0"/>
                <a:cs typeface="Aptos" panose="020B0004020202020204" pitchFamily="34" charset="0"/>
              </a:rPr>
              <a:t>Eurostar – 9 months in advance </a:t>
            </a:r>
          </a:p>
          <a:p>
            <a:r>
              <a:rPr lang="en-GB" sz="2000" dirty="0">
                <a:effectLst/>
                <a:latin typeface="Aptos" panose="020B0004020202020204" pitchFamily="34" charset="0"/>
                <a:ea typeface="Aptos" panose="020B0004020202020204" pitchFamily="34" charset="0"/>
                <a:cs typeface="Aptos" panose="020B0004020202020204" pitchFamily="34" charset="0"/>
              </a:rPr>
              <a:t>EasyJet – 12 months in advance </a:t>
            </a:r>
          </a:p>
          <a:p>
            <a:r>
              <a:rPr lang="en-GB" sz="2000" dirty="0">
                <a:effectLst/>
                <a:latin typeface="Aptos" panose="020B0004020202020204" pitchFamily="34" charset="0"/>
                <a:ea typeface="Aptos" panose="020B0004020202020204" pitchFamily="34" charset="0"/>
                <a:cs typeface="Aptos" panose="020B0004020202020204" pitchFamily="34" charset="0"/>
              </a:rPr>
              <a:t>Ryanair – 9 months in advance </a:t>
            </a:r>
          </a:p>
          <a:p>
            <a:r>
              <a:rPr lang="en-GB" sz="2000" dirty="0">
                <a:effectLst/>
                <a:latin typeface="Aptos" panose="020B0004020202020204" pitchFamily="34" charset="0"/>
                <a:ea typeface="Aptos" panose="020B0004020202020204" pitchFamily="34" charset="0"/>
                <a:cs typeface="Aptos" panose="020B0004020202020204" pitchFamily="34" charset="0"/>
              </a:rPr>
              <a:t>Non budget airlines – 11 months in advance</a:t>
            </a:r>
          </a:p>
          <a:p>
            <a:r>
              <a:rPr lang="en-GB" sz="2000" dirty="0">
                <a:effectLst/>
                <a:latin typeface="Aptos" panose="020B0004020202020204" pitchFamily="34" charset="0"/>
                <a:ea typeface="Aptos" panose="020B0004020202020204" pitchFamily="34" charset="0"/>
                <a:cs typeface="Aptos" panose="020B0004020202020204" pitchFamily="34" charset="0"/>
              </a:rPr>
              <a:t>BA Flights, Jet2 and EasyJet have been released (see following slides)</a:t>
            </a:r>
          </a:p>
          <a:p>
            <a:r>
              <a:rPr lang="en-GB" sz="2000" dirty="0">
                <a:effectLst/>
                <a:latin typeface="Aptos" panose="020B0004020202020204" pitchFamily="34" charset="0"/>
                <a:ea typeface="Aptos" panose="020B0004020202020204" pitchFamily="34" charset="0"/>
                <a:cs typeface="Aptos" panose="020B0004020202020204" pitchFamily="34" charset="0"/>
              </a:rPr>
              <a:t>It’s really hard with the budget airlines to predict what they are going to do as their routes and timings change every year as they move with travel trends or change routes and airports if the airport or countries changes their fees/taxes etc. i.e. they added a lot of routes from Bristol this year but they also took away 3 or 4! So it does make forward planning almost impossible. </a:t>
            </a:r>
          </a:p>
          <a:p>
            <a:r>
              <a:rPr lang="en-GB" sz="2000" dirty="0">
                <a:effectLst/>
                <a:latin typeface="Aptos" panose="020B0004020202020204" pitchFamily="34" charset="0"/>
                <a:ea typeface="Aptos" panose="020B0004020202020204" pitchFamily="34" charset="0"/>
                <a:cs typeface="Aptos" panose="020B0004020202020204" pitchFamily="34" charset="0"/>
              </a:rPr>
              <a:t>Eurostar is far more predictable but again we need to wait to get the timetable and fares.</a:t>
            </a:r>
          </a:p>
          <a:p>
            <a:r>
              <a:rPr lang="en-GB" sz="2000" dirty="0">
                <a:effectLst/>
                <a:latin typeface="Aptos" panose="020B0004020202020204" pitchFamily="34" charset="0"/>
                <a:ea typeface="Aptos" panose="020B0004020202020204" pitchFamily="34" charset="0"/>
                <a:cs typeface="Aptos" panose="020B0004020202020204" pitchFamily="34" charset="0"/>
              </a:rPr>
              <a:t>Ferry Crossings for July 2026 have not yet </a:t>
            </a:r>
            <a:r>
              <a:rPr lang="en-GB" sz="2000">
                <a:effectLst/>
                <a:latin typeface="Aptos" panose="020B0004020202020204" pitchFamily="34" charset="0"/>
                <a:ea typeface="Aptos" panose="020B0004020202020204" pitchFamily="34" charset="0"/>
                <a:cs typeface="Aptos" panose="020B0004020202020204" pitchFamily="34" charset="0"/>
              </a:rPr>
              <a:t>been released</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Aptos" panose="020B0004020202020204" pitchFamily="34" charset="0"/>
                <a:ea typeface="Aptos" panose="020B0004020202020204" pitchFamily="34" charset="0"/>
                <a:cs typeface="Aptos" panose="020B0004020202020204" pitchFamily="34" charset="0"/>
              </a:rPr>
              <a:t> The scheduled airlines such as KLM or Aer Lingus might be an option with an indirect flight from Bristol or Birmingham airport to Perpignan – journey around 8 hours. </a:t>
            </a:r>
          </a:p>
          <a:p>
            <a:pPr marL="0" indent="0">
              <a:buNone/>
            </a:pPr>
            <a:endParaRPr lang="en-GB" sz="2000" dirty="0"/>
          </a:p>
        </p:txBody>
      </p:sp>
    </p:spTree>
    <p:extLst>
      <p:ext uri="{BB962C8B-B14F-4D97-AF65-F5344CB8AC3E}">
        <p14:creationId xmlns:p14="http://schemas.microsoft.com/office/powerpoint/2010/main" val="152466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2F5384-0A0D-F5BD-068C-836B4D128425}"/>
              </a:ext>
            </a:extLst>
          </p:cNvPr>
          <p:cNvSpPr>
            <a:spLocks noGrp="1"/>
          </p:cNvSpPr>
          <p:nvPr>
            <p:ph type="title"/>
          </p:nvPr>
        </p:nvSpPr>
        <p:spPr>
          <a:xfrm>
            <a:off x="0" y="13597"/>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BA Flight Options </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Content Placeholder 15">
            <a:extLst>
              <a:ext uri="{FF2B5EF4-FFF2-40B4-BE49-F238E27FC236}">
                <a16:creationId xmlns:a16="http://schemas.microsoft.com/office/drawing/2014/main" id="{3FBC0EA3-DC9D-61BA-6359-BAE2EAEEE622}"/>
              </a:ext>
            </a:extLst>
          </p:cNvPr>
          <p:cNvPicPr>
            <a:picLocks noGrp="1" noChangeAspect="1"/>
          </p:cNvPicPr>
          <p:nvPr>
            <p:ph idx="1"/>
          </p:nvPr>
        </p:nvPicPr>
        <p:blipFill>
          <a:blip r:embed="rId3"/>
          <a:stretch>
            <a:fillRect/>
          </a:stretch>
        </p:blipFill>
        <p:spPr>
          <a:xfrm>
            <a:off x="303236" y="1282542"/>
            <a:ext cx="5458838" cy="4174357"/>
          </a:xfrm>
          <a:prstGeom prst="rect">
            <a:avLst/>
          </a:prstGeom>
        </p:spPr>
      </p:pic>
      <p:pic>
        <p:nvPicPr>
          <p:cNvPr id="20" name="Picture 19">
            <a:extLst>
              <a:ext uri="{FF2B5EF4-FFF2-40B4-BE49-F238E27FC236}">
                <a16:creationId xmlns:a16="http://schemas.microsoft.com/office/drawing/2014/main" id="{AA30BB5D-10FD-05E9-9E18-EE17921BE9B5}"/>
              </a:ext>
            </a:extLst>
          </p:cNvPr>
          <p:cNvPicPr>
            <a:picLocks noChangeAspect="1"/>
          </p:cNvPicPr>
          <p:nvPr/>
        </p:nvPicPr>
        <p:blipFill>
          <a:blip r:embed="rId4"/>
          <a:stretch>
            <a:fillRect/>
          </a:stretch>
        </p:blipFill>
        <p:spPr>
          <a:xfrm>
            <a:off x="5762074" y="1272711"/>
            <a:ext cx="6360607" cy="4174356"/>
          </a:xfrm>
          <a:prstGeom prst="rect">
            <a:avLst/>
          </a:prstGeom>
        </p:spPr>
      </p:pic>
      <p:sp>
        <p:nvSpPr>
          <p:cNvPr id="21" name="TextBox 20">
            <a:extLst>
              <a:ext uri="{FF2B5EF4-FFF2-40B4-BE49-F238E27FC236}">
                <a16:creationId xmlns:a16="http://schemas.microsoft.com/office/drawing/2014/main" id="{6BC22EEE-2C0F-6F27-4A4E-FF6038A0E7EE}"/>
              </a:ext>
            </a:extLst>
          </p:cNvPr>
          <p:cNvSpPr txBox="1"/>
          <p:nvPr/>
        </p:nvSpPr>
        <p:spPr>
          <a:xfrm>
            <a:off x="501445" y="943897"/>
            <a:ext cx="4957393" cy="369332"/>
          </a:xfrm>
          <a:prstGeom prst="rect">
            <a:avLst/>
          </a:prstGeom>
          <a:noFill/>
        </p:spPr>
        <p:txBody>
          <a:bodyPr wrap="square" rtlCol="0">
            <a:spAutoFit/>
          </a:bodyPr>
          <a:lstStyle/>
          <a:p>
            <a:r>
              <a:rPr lang="en-GB" dirty="0"/>
              <a:t>Heathrow to Toulouse Option</a:t>
            </a:r>
          </a:p>
        </p:txBody>
      </p:sp>
      <p:sp>
        <p:nvSpPr>
          <p:cNvPr id="23" name="TextBox 22">
            <a:extLst>
              <a:ext uri="{FF2B5EF4-FFF2-40B4-BE49-F238E27FC236}">
                <a16:creationId xmlns:a16="http://schemas.microsoft.com/office/drawing/2014/main" id="{1F84A2C8-A71B-6122-156C-5B66FD310F2F}"/>
              </a:ext>
            </a:extLst>
          </p:cNvPr>
          <p:cNvSpPr txBox="1"/>
          <p:nvPr/>
        </p:nvSpPr>
        <p:spPr>
          <a:xfrm>
            <a:off x="5762074" y="943897"/>
            <a:ext cx="4957393" cy="369332"/>
          </a:xfrm>
          <a:prstGeom prst="rect">
            <a:avLst/>
          </a:prstGeom>
          <a:noFill/>
        </p:spPr>
        <p:txBody>
          <a:bodyPr wrap="square" rtlCol="0">
            <a:spAutoFit/>
          </a:bodyPr>
          <a:lstStyle/>
          <a:p>
            <a:r>
              <a:rPr lang="en-GB" dirty="0"/>
              <a:t>Toulouse to Heathrow Options</a:t>
            </a:r>
          </a:p>
        </p:txBody>
      </p:sp>
      <p:sp>
        <p:nvSpPr>
          <p:cNvPr id="24" name="TextBox 23">
            <a:extLst>
              <a:ext uri="{FF2B5EF4-FFF2-40B4-BE49-F238E27FC236}">
                <a16:creationId xmlns:a16="http://schemas.microsoft.com/office/drawing/2014/main" id="{2958EB62-888D-73A6-0C5A-0F1B5AE658BE}"/>
              </a:ext>
            </a:extLst>
          </p:cNvPr>
          <p:cNvSpPr txBox="1"/>
          <p:nvPr/>
        </p:nvSpPr>
        <p:spPr>
          <a:xfrm>
            <a:off x="3032655" y="5771535"/>
            <a:ext cx="8972532" cy="369332"/>
          </a:xfrm>
          <a:prstGeom prst="rect">
            <a:avLst/>
          </a:prstGeom>
          <a:noFill/>
        </p:spPr>
        <p:txBody>
          <a:bodyPr wrap="square" rtlCol="0">
            <a:spAutoFit/>
          </a:bodyPr>
          <a:lstStyle/>
          <a:p>
            <a:r>
              <a:rPr lang="en-GB" dirty="0"/>
              <a:t>Note : These prices will change as flight prices change based on the number of seats left</a:t>
            </a:r>
          </a:p>
        </p:txBody>
      </p:sp>
    </p:spTree>
    <p:extLst>
      <p:ext uri="{BB962C8B-B14F-4D97-AF65-F5344CB8AC3E}">
        <p14:creationId xmlns:p14="http://schemas.microsoft.com/office/powerpoint/2010/main" val="224013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6174A1-0665-C189-ED40-3C6FE2F977E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C5CB7A7-3FD6-BA5A-8905-AE75926AF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AD1546DA-7419-9727-F5D5-22612908B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56578A-CE84-86EB-4B86-ACD3F3CA2E04}"/>
              </a:ext>
            </a:extLst>
          </p:cNvPr>
          <p:cNvSpPr>
            <a:spLocks noGrp="1"/>
          </p:cNvSpPr>
          <p:nvPr>
            <p:ph type="title"/>
          </p:nvPr>
        </p:nvSpPr>
        <p:spPr>
          <a:xfrm>
            <a:off x="0" y="13597"/>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Example BA Flights</a:t>
            </a:r>
          </a:p>
        </p:txBody>
      </p:sp>
      <p:sp>
        <p:nvSpPr>
          <p:cNvPr id="19" name="Freeform: Shape 18">
            <a:extLst>
              <a:ext uri="{FF2B5EF4-FFF2-40B4-BE49-F238E27FC236}">
                <a16:creationId xmlns:a16="http://schemas.microsoft.com/office/drawing/2014/main" id="{BDE081BF-557A-EC65-3132-610B290E2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Content Placeholder 5">
            <a:extLst>
              <a:ext uri="{FF2B5EF4-FFF2-40B4-BE49-F238E27FC236}">
                <a16:creationId xmlns:a16="http://schemas.microsoft.com/office/drawing/2014/main" id="{A631B042-F22C-1AF6-BB59-ABC7CB456C99}"/>
              </a:ext>
            </a:extLst>
          </p:cNvPr>
          <p:cNvPicPr>
            <a:picLocks noGrp="1" noChangeAspect="1"/>
          </p:cNvPicPr>
          <p:nvPr>
            <p:ph idx="1"/>
          </p:nvPr>
        </p:nvPicPr>
        <p:blipFill>
          <a:blip r:embed="rId3"/>
          <a:stretch>
            <a:fillRect/>
          </a:stretch>
        </p:blipFill>
        <p:spPr>
          <a:xfrm>
            <a:off x="95857" y="2145331"/>
            <a:ext cx="5458838" cy="3941691"/>
          </a:xfrm>
          <a:prstGeom prst="rect">
            <a:avLst/>
          </a:prstGeom>
        </p:spPr>
      </p:pic>
      <p:pic>
        <p:nvPicPr>
          <p:cNvPr id="4" name="Picture 3">
            <a:extLst>
              <a:ext uri="{FF2B5EF4-FFF2-40B4-BE49-F238E27FC236}">
                <a16:creationId xmlns:a16="http://schemas.microsoft.com/office/drawing/2014/main" id="{8C4819C3-0B03-3EA1-C9AF-BE0983C01944}"/>
              </a:ext>
            </a:extLst>
          </p:cNvPr>
          <p:cNvPicPr>
            <a:picLocks noChangeAspect="1"/>
          </p:cNvPicPr>
          <p:nvPr/>
        </p:nvPicPr>
        <p:blipFill>
          <a:blip r:embed="rId4"/>
          <a:stretch>
            <a:fillRect/>
          </a:stretch>
        </p:blipFill>
        <p:spPr>
          <a:xfrm>
            <a:off x="5628306" y="2145331"/>
            <a:ext cx="6277327" cy="3773689"/>
          </a:xfrm>
          <a:prstGeom prst="rect">
            <a:avLst/>
          </a:prstGeom>
        </p:spPr>
      </p:pic>
      <p:sp>
        <p:nvSpPr>
          <p:cNvPr id="5" name="TextBox 4">
            <a:extLst>
              <a:ext uri="{FF2B5EF4-FFF2-40B4-BE49-F238E27FC236}">
                <a16:creationId xmlns:a16="http://schemas.microsoft.com/office/drawing/2014/main" id="{8B9A057A-C71F-443B-D026-A8C10D98AE01}"/>
              </a:ext>
            </a:extLst>
          </p:cNvPr>
          <p:cNvSpPr txBox="1"/>
          <p:nvPr/>
        </p:nvSpPr>
        <p:spPr>
          <a:xfrm>
            <a:off x="130286" y="1339160"/>
            <a:ext cx="5458838" cy="338554"/>
          </a:xfrm>
          <a:prstGeom prst="rect">
            <a:avLst/>
          </a:prstGeom>
          <a:noFill/>
        </p:spPr>
        <p:txBody>
          <a:bodyPr wrap="square" rtlCol="0">
            <a:spAutoFit/>
          </a:bodyPr>
          <a:lstStyle/>
          <a:p>
            <a:r>
              <a:rPr lang="en-GB" sz="1600" dirty="0"/>
              <a:t>Leaving Friday 24</a:t>
            </a:r>
            <a:r>
              <a:rPr lang="en-GB" sz="1600" baseline="30000" dirty="0"/>
              <a:t>th </a:t>
            </a:r>
            <a:r>
              <a:rPr lang="en-GB" sz="1600" dirty="0"/>
              <a:t> July : Returning Monday morning 27</a:t>
            </a:r>
            <a:r>
              <a:rPr lang="en-GB" sz="1600" baseline="30000" dirty="0"/>
              <a:t>th</a:t>
            </a:r>
            <a:r>
              <a:rPr lang="en-GB" sz="1600" dirty="0"/>
              <a:t> July</a:t>
            </a:r>
          </a:p>
        </p:txBody>
      </p:sp>
      <p:sp>
        <p:nvSpPr>
          <p:cNvPr id="6" name="TextBox 5">
            <a:extLst>
              <a:ext uri="{FF2B5EF4-FFF2-40B4-BE49-F238E27FC236}">
                <a16:creationId xmlns:a16="http://schemas.microsoft.com/office/drawing/2014/main" id="{1ECF9F0A-E356-CBA3-62AC-4ED12C6C62BF}"/>
              </a:ext>
            </a:extLst>
          </p:cNvPr>
          <p:cNvSpPr txBox="1"/>
          <p:nvPr/>
        </p:nvSpPr>
        <p:spPr>
          <a:xfrm>
            <a:off x="5684980" y="1339160"/>
            <a:ext cx="5789265" cy="338554"/>
          </a:xfrm>
          <a:prstGeom prst="rect">
            <a:avLst/>
          </a:prstGeom>
          <a:noFill/>
        </p:spPr>
        <p:txBody>
          <a:bodyPr wrap="square" rtlCol="0">
            <a:spAutoFit/>
          </a:bodyPr>
          <a:lstStyle/>
          <a:p>
            <a:r>
              <a:rPr lang="en-GB" sz="1600" dirty="0"/>
              <a:t>Leaving Thursday 23rd</a:t>
            </a:r>
            <a:r>
              <a:rPr lang="en-GB" sz="1600" baseline="30000" dirty="0"/>
              <a:t> </a:t>
            </a:r>
            <a:r>
              <a:rPr lang="en-GB" sz="1600" dirty="0"/>
              <a:t> July : Returning Monday evening  27</a:t>
            </a:r>
            <a:r>
              <a:rPr lang="en-GB" sz="1600" baseline="30000" dirty="0"/>
              <a:t>th</a:t>
            </a:r>
            <a:r>
              <a:rPr lang="en-GB" sz="1600" dirty="0"/>
              <a:t> July</a:t>
            </a:r>
          </a:p>
        </p:txBody>
      </p:sp>
    </p:spTree>
    <p:extLst>
      <p:ext uri="{BB962C8B-B14F-4D97-AF65-F5344CB8AC3E}">
        <p14:creationId xmlns:p14="http://schemas.microsoft.com/office/powerpoint/2010/main" val="360415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211BB5-0029-621E-E4C8-B1E4DFE569F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CA1611-6769-B86B-BC27-C95E75C21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B1C10C11-64C1-9872-E517-0885EEAE5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12CB4F-F37A-80C4-88F4-BD3463853C0E}"/>
              </a:ext>
            </a:extLst>
          </p:cNvPr>
          <p:cNvSpPr>
            <a:spLocks noGrp="1"/>
          </p:cNvSpPr>
          <p:nvPr>
            <p:ph type="title"/>
          </p:nvPr>
        </p:nvSpPr>
        <p:spPr>
          <a:xfrm>
            <a:off x="0" y="13597"/>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BA Flight</a:t>
            </a:r>
          </a:p>
        </p:txBody>
      </p:sp>
      <p:sp>
        <p:nvSpPr>
          <p:cNvPr id="19" name="Freeform: Shape 18">
            <a:extLst>
              <a:ext uri="{FF2B5EF4-FFF2-40B4-BE49-F238E27FC236}">
                <a16:creationId xmlns:a16="http://schemas.microsoft.com/office/drawing/2014/main" id="{4BB88007-4F21-40C0-3A56-6DF02D9A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D7E660AA-893A-7D69-EF6C-781EF2194469}"/>
              </a:ext>
            </a:extLst>
          </p:cNvPr>
          <p:cNvSpPr txBox="1"/>
          <p:nvPr/>
        </p:nvSpPr>
        <p:spPr>
          <a:xfrm>
            <a:off x="508811" y="1205272"/>
            <a:ext cx="9067808" cy="3769851"/>
          </a:xfrm>
          <a:prstGeom prst="rect">
            <a:avLst/>
          </a:prstGeom>
        </p:spPr>
        <p:txBody>
          <a:bodyPr vert="horz" lIns="91440" tIns="45720" rIns="91440" bIns="45720" rtlCol="0">
            <a:normAutofit lnSpcReduction="10000"/>
          </a:bodyPr>
          <a:lstStyle/>
          <a:p>
            <a:pPr marL="342900" indent="-285750">
              <a:lnSpc>
                <a:spcPct val="90000"/>
              </a:lnSpc>
              <a:spcAft>
                <a:spcPts val="600"/>
              </a:spcAft>
              <a:buFont typeface="Wingdings" panose="05000000000000000000" pitchFamily="2" charset="2"/>
              <a:buChar char="q"/>
            </a:pPr>
            <a:r>
              <a:rPr lang="en-US" dirty="0"/>
              <a:t>Option to cost checked baggage and seat selection</a:t>
            </a:r>
          </a:p>
          <a:p>
            <a:pPr marL="342900" indent="-285750">
              <a:lnSpc>
                <a:spcPct val="90000"/>
              </a:lnSpc>
              <a:spcAft>
                <a:spcPts val="600"/>
              </a:spcAft>
              <a:buFont typeface="Wingdings" panose="05000000000000000000" pitchFamily="2" charset="2"/>
              <a:buChar char="q"/>
            </a:pPr>
            <a:r>
              <a:rPr lang="en-US" dirty="0"/>
              <a:t>Excluding transport cost to Heathrow </a:t>
            </a:r>
          </a:p>
          <a:p>
            <a:pPr marL="342900" indent="-285750">
              <a:lnSpc>
                <a:spcPct val="90000"/>
              </a:lnSpc>
              <a:spcAft>
                <a:spcPts val="600"/>
              </a:spcAft>
              <a:buFont typeface="Wingdings" panose="05000000000000000000" pitchFamily="2" charset="2"/>
              <a:buChar char="q"/>
            </a:pPr>
            <a:r>
              <a:rPr lang="en-US" dirty="0"/>
              <a:t>Excluding transport cost from Heathrow </a:t>
            </a:r>
          </a:p>
          <a:p>
            <a:pPr marL="342900" indent="-285750">
              <a:lnSpc>
                <a:spcPct val="90000"/>
              </a:lnSpc>
              <a:spcAft>
                <a:spcPts val="600"/>
              </a:spcAft>
              <a:buFont typeface="Wingdings" panose="05000000000000000000" pitchFamily="2" charset="2"/>
              <a:buChar char="q"/>
            </a:pPr>
            <a:r>
              <a:rPr lang="en-US" dirty="0"/>
              <a:t>Excluding transport cost from Toulouse</a:t>
            </a:r>
          </a:p>
          <a:p>
            <a:pPr marL="342900" indent="-285750">
              <a:lnSpc>
                <a:spcPct val="90000"/>
              </a:lnSpc>
              <a:spcAft>
                <a:spcPts val="600"/>
              </a:spcAft>
              <a:buFont typeface="Wingdings" panose="05000000000000000000" pitchFamily="2" charset="2"/>
              <a:buChar char="q"/>
            </a:pPr>
            <a:r>
              <a:rPr lang="en-US" dirty="0"/>
              <a:t>Excluding  transport cost to Toulouse </a:t>
            </a:r>
          </a:p>
          <a:p>
            <a:pPr marL="342900" indent="-285750">
              <a:lnSpc>
                <a:spcPct val="90000"/>
              </a:lnSpc>
              <a:spcAft>
                <a:spcPts val="600"/>
              </a:spcAft>
              <a:buFont typeface="Wingdings" panose="05000000000000000000" pitchFamily="2" charset="2"/>
              <a:buChar char="q"/>
            </a:pPr>
            <a:r>
              <a:rPr lang="en-US" dirty="0"/>
              <a:t>Excluding accommodation </a:t>
            </a:r>
          </a:p>
          <a:p>
            <a:pPr marL="342900" indent="-285750">
              <a:lnSpc>
                <a:spcPct val="90000"/>
              </a:lnSpc>
              <a:spcAft>
                <a:spcPts val="600"/>
              </a:spcAft>
              <a:buFont typeface="Wingdings" panose="05000000000000000000" pitchFamily="2" charset="2"/>
              <a:buChar char="q"/>
            </a:pPr>
            <a:endParaRPr lang="en-US" dirty="0"/>
          </a:p>
          <a:p>
            <a:pPr marL="285750" indent="-285750">
              <a:buFont typeface="Wingdings" panose="05000000000000000000" pitchFamily="2" charset="2"/>
              <a:buChar char="v"/>
            </a:pPr>
            <a:r>
              <a:rPr lang="en-GB" dirty="0"/>
              <a:t>Coach from Herefordshire would need to depart around 1:00am  in the morning to Heathrow </a:t>
            </a:r>
          </a:p>
          <a:p>
            <a:pPr marL="285750" indent="-285750">
              <a:buFont typeface="Wingdings" panose="05000000000000000000" pitchFamily="2" charset="2"/>
              <a:buChar char="v"/>
            </a:pPr>
            <a:r>
              <a:rPr lang="en-GB" dirty="0"/>
              <a:t>Check in 3 hours before flight  </a:t>
            </a:r>
          </a:p>
          <a:p>
            <a:pPr marL="285750" indent="-285750">
              <a:buFont typeface="Wingdings" panose="05000000000000000000" pitchFamily="2" charset="2"/>
              <a:buChar char="v"/>
            </a:pPr>
            <a:r>
              <a:rPr lang="en-GB" dirty="0"/>
              <a:t>Flight duration 1 hour 45 mins</a:t>
            </a:r>
          </a:p>
          <a:p>
            <a:pPr marL="285750" indent="-285750">
              <a:buFont typeface="Wingdings" panose="05000000000000000000" pitchFamily="2" charset="2"/>
              <a:buChar char="v"/>
            </a:pPr>
            <a:r>
              <a:rPr lang="en-GB" dirty="0"/>
              <a:t>Arrive Toulouse 10:35   allow 1 hour through security </a:t>
            </a:r>
          </a:p>
          <a:p>
            <a:pPr marL="285750" indent="-285750">
              <a:buFont typeface="Wingdings" panose="05000000000000000000" pitchFamily="2" charset="2"/>
              <a:buChar char="v"/>
            </a:pPr>
            <a:r>
              <a:rPr lang="en-GB" dirty="0"/>
              <a:t>11:35 Coach from Toulouse to per circa 2 ½ hours arrive in Perpignan 2:00pm </a:t>
            </a:r>
          </a:p>
          <a:p>
            <a:pPr marL="342900" indent="-285750">
              <a:lnSpc>
                <a:spcPct val="90000"/>
              </a:lnSpc>
              <a:spcAft>
                <a:spcPts val="600"/>
              </a:spcAft>
              <a:buFont typeface="Wingdings" panose="05000000000000000000" pitchFamily="2" charset="2"/>
              <a:buChar char="q"/>
            </a:pPr>
            <a:endParaRPr lang="en-US" dirty="0"/>
          </a:p>
          <a:p>
            <a:pPr marL="342900" indent="-285750">
              <a:lnSpc>
                <a:spcPct val="90000"/>
              </a:lnSpc>
              <a:spcAft>
                <a:spcPts val="600"/>
              </a:spcAft>
              <a:buFont typeface="Wingdings" panose="05000000000000000000" pitchFamily="2" charset="2"/>
              <a:buChar char="q"/>
            </a:pPr>
            <a:endParaRPr lang="en-US" dirty="0"/>
          </a:p>
          <a:p>
            <a:pPr marL="28575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7871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AC530-6FA4-A6BA-4BFE-1EBB17A30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9BCB8-8117-0D61-AD5D-24A65FEB0D9B}"/>
              </a:ext>
            </a:extLst>
          </p:cNvPr>
          <p:cNvSpPr>
            <a:spLocks noGrp="1"/>
          </p:cNvSpPr>
          <p:nvPr>
            <p:ph type="title"/>
          </p:nvPr>
        </p:nvSpPr>
        <p:spPr>
          <a:xfrm>
            <a:off x="371094" y="1161288"/>
            <a:ext cx="3438144" cy="1239012"/>
          </a:xfrm>
        </p:spPr>
        <p:txBody>
          <a:bodyPr vert="horz" lIns="91440" tIns="45720" rIns="91440" bIns="45720" rtlCol="0" anchor="ctr">
            <a:normAutofit fontScale="90000"/>
          </a:bodyPr>
          <a:lstStyle/>
          <a:p>
            <a:r>
              <a:rPr lang="en-US" sz="2400" kern="1200" dirty="0">
                <a:solidFill>
                  <a:schemeClr val="tx1"/>
                </a:solidFill>
                <a:latin typeface="+mj-lt"/>
                <a:ea typeface="+mj-ea"/>
                <a:cs typeface="+mj-cs"/>
              </a:rPr>
              <a:t>Routing based on what we know for 2025 but some routes for 2026 not released yet  </a:t>
            </a:r>
          </a:p>
        </p:txBody>
      </p:sp>
      <p:sp>
        <p:nvSpPr>
          <p:cNvPr id="6" name="TextBox 5">
            <a:extLst>
              <a:ext uri="{FF2B5EF4-FFF2-40B4-BE49-F238E27FC236}">
                <a16:creationId xmlns:a16="http://schemas.microsoft.com/office/drawing/2014/main" id="{A0E1406B-C817-9ED0-5E1B-A86C1B0199F1}"/>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effectLst/>
              </a:rPr>
              <a:t>Eurostar – 9 months in advance </a:t>
            </a:r>
          </a:p>
          <a:p>
            <a:pPr indent="-228600">
              <a:lnSpc>
                <a:spcPct val="90000"/>
              </a:lnSpc>
              <a:spcAft>
                <a:spcPts val="600"/>
              </a:spcAft>
              <a:buFont typeface="Arial" panose="020B0604020202020204" pitchFamily="34" charset="0"/>
              <a:buChar char="•"/>
            </a:pPr>
            <a:r>
              <a:rPr lang="en-US" sz="1700" dirty="0">
                <a:effectLst/>
              </a:rPr>
              <a:t>EasyJet – 10 months in advance </a:t>
            </a:r>
          </a:p>
          <a:p>
            <a:pPr indent="-228600">
              <a:lnSpc>
                <a:spcPct val="90000"/>
              </a:lnSpc>
              <a:spcAft>
                <a:spcPts val="600"/>
              </a:spcAft>
              <a:buFont typeface="Arial" panose="020B0604020202020204" pitchFamily="34" charset="0"/>
              <a:buChar char="•"/>
            </a:pPr>
            <a:r>
              <a:rPr lang="en-US" sz="1700" dirty="0">
                <a:effectLst/>
              </a:rPr>
              <a:t>Ryanair – 9 months in advance </a:t>
            </a:r>
          </a:p>
          <a:p>
            <a:pPr indent="-228600">
              <a:lnSpc>
                <a:spcPct val="90000"/>
              </a:lnSpc>
              <a:spcAft>
                <a:spcPts val="600"/>
              </a:spcAft>
              <a:buFont typeface="Arial" panose="020B0604020202020204" pitchFamily="34" charset="0"/>
              <a:buChar char="•"/>
            </a:pPr>
            <a:r>
              <a:rPr lang="en-US" sz="1700" dirty="0">
                <a:effectLst/>
              </a:rPr>
              <a:t>Non budget airlines – 11 months in advance</a:t>
            </a:r>
          </a:p>
        </p:txBody>
      </p:sp>
      <p:pic>
        <p:nvPicPr>
          <p:cNvPr id="4" name="Content Placeholder 3">
            <a:extLst>
              <a:ext uri="{FF2B5EF4-FFF2-40B4-BE49-F238E27FC236}">
                <a16:creationId xmlns:a16="http://schemas.microsoft.com/office/drawing/2014/main" id="{EFBE565A-CE2B-F0EE-B0D7-8F33B15C4741}"/>
              </a:ext>
            </a:extLst>
          </p:cNvPr>
          <p:cNvPicPr>
            <a:picLocks noGrp="1" noChangeAspect="1"/>
          </p:cNvPicPr>
          <p:nvPr>
            <p:ph idx="1"/>
          </p:nvPr>
        </p:nvPicPr>
        <p:blipFill>
          <a:blip r:embed="rId3"/>
          <a:stretch>
            <a:fillRect/>
          </a:stretch>
        </p:blipFill>
        <p:spPr>
          <a:xfrm>
            <a:off x="4901184" y="1037751"/>
            <a:ext cx="6922008" cy="4883081"/>
          </a:xfrm>
          <a:prstGeom prst="rect">
            <a:avLst/>
          </a:prstGeom>
        </p:spPr>
      </p:pic>
      <p:sp>
        <p:nvSpPr>
          <p:cNvPr id="3" name="Title 1">
            <a:extLst>
              <a:ext uri="{FF2B5EF4-FFF2-40B4-BE49-F238E27FC236}">
                <a16:creationId xmlns:a16="http://schemas.microsoft.com/office/drawing/2014/main" id="{383DD175-AE5B-3AD5-400D-D340E448FEFB}"/>
              </a:ext>
            </a:extLst>
          </p:cNvPr>
          <p:cNvSpPr txBox="1">
            <a:spLocks/>
          </p:cNvSpPr>
          <p:nvPr/>
        </p:nvSpPr>
        <p:spPr>
          <a:xfrm>
            <a:off x="0" y="13597"/>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Other Flight Options</a:t>
            </a:r>
          </a:p>
        </p:txBody>
      </p:sp>
    </p:spTree>
    <p:extLst>
      <p:ext uri="{BB962C8B-B14F-4D97-AF65-F5344CB8AC3E}">
        <p14:creationId xmlns:p14="http://schemas.microsoft.com/office/powerpoint/2010/main" val="285187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51BE-9BC0-1D94-04BF-61059E59144C}"/>
              </a:ext>
            </a:extLst>
          </p:cNvPr>
          <p:cNvSpPr>
            <a:spLocks noGrp="1"/>
          </p:cNvSpPr>
          <p:nvPr>
            <p:ph type="title"/>
          </p:nvPr>
        </p:nvSpPr>
        <p:spPr>
          <a:xfrm>
            <a:off x="838200" y="131445"/>
            <a:ext cx="10515600" cy="1325563"/>
          </a:xfrm>
        </p:spPr>
        <p:txBody>
          <a:bodyPr/>
          <a:lstStyle/>
          <a:p>
            <a:r>
              <a:rPr lang="en-GB" dirty="0"/>
              <a:t>Jet2 Options to Girona </a:t>
            </a:r>
            <a:br>
              <a:rPr lang="en-GB" dirty="0"/>
            </a:br>
            <a:r>
              <a:rPr lang="en-GB" sz="1200" dirty="0"/>
              <a:t>Note : checked baggage not included</a:t>
            </a:r>
          </a:p>
        </p:txBody>
      </p:sp>
      <p:pic>
        <p:nvPicPr>
          <p:cNvPr id="5" name="Content Placeholder 4">
            <a:extLst>
              <a:ext uri="{FF2B5EF4-FFF2-40B4-BE49-F238E27FC236}">
                <a16:creationId xmlns:a16="http://schemas.microsoft.com/office/drawing/2014/main" id="{D7671CE7-45DD-B97D-2588-9A28FA5A0305}"/>
              </a:ext>
            </a:extLst>
          </p:cNvPr>
          <p:cNvPicPr>
            <a:picLocks noGrp="1" noChangeAspect="1"/>
          </p:cNvPicPr>
          <p:nvPr>
            <p:ph idx="1"/>
          </p:nvPr>
        </p:nvPicPr>
        <p:blipFill>
          <a:blip r:embed="rId2"/>
          <a:stretch>
            <a:fillRect/>
          </a:stretch>
        </p:blipFill>
        <p:spPr>
          <a:xfrm>
            <a:off x="838200" y="1314768"/>
            <a:ext cx="10515600" cy="1632615"/>
          </a:xfrm>
          <a:prstGeom prst="rect">
            <a:avLst/>
          </a:prstGeom>
        </p:spPr>
      </p:pic>
      <p:pic>
        <p:nvPicPr>
          <p:cNvPr id="7" name="Picture 6">
            <a:extLst>
              <a:ext uri="{FF2B5EF4-FFF2-40B4-BE49-F238E27FC236}">
                <a16:creationId xmlns:a16="http://schemas.microsoft.com/office/drawing/2014/main" id="{4CA2B0E1-F3F9-B581-B640-EE2DA0992DAF}"/>
              </a:ext>
            </a:extLst>
          </p:cNvPr>
          <p:cNvPicPr>
            <a:picLocks noChangeAspect="1"/>
          </p:cNvPicPr>
          <p:nvPr/>
        </p:nvPicPr>
        <p:blipFill>
          <a:blip r:embed="rId3"/>
          <a:stretch>
            <a:fillRect/>
          </a:stretch>
        </p:blipFill>
        <p:spPr>
          <a:xfrm>
            <a:off x="838200" y="3041462"/>
            <a:ext cx="10515600" cy="1738312"/>
          </a:xfrm>
          <a:prstGeom prst="rect">
            <a:avLst/>
          </a:prstGeom>
        </p:spPr>
      </p:pic>
      <p:pic>
        <p:nvPicPr>
          <p:cNvPr id="9" name="Picture 8">
            <a:extLst>
              <a:ext uri="{FF2B5EF4-FFF2-40B4-BE49-F238E27FC236}">
                <a16:creationId xmlns:a16="http://schemas.microsoft.com/office/drawing/2014/main" id="{3540ABBD-4F58-7D27-4B24-19BBE20C4290}"/>
              </a:ext>
            </a:extLst>
          </p:cNvPr>
          <p:cNvPicPr>
            <a:picLocks noChangeAspect="1"/>
          </p:cNvPicPr>
          <p:nvPr/>
        </p:nvPicPr>
        <p:blipFill>
          <a:blip r:embed="rId4"/>
          <a:stretch>
            <a:fillRect/>
          </a:stretch>
        </p:blipFill>
        <p:spPr>
          <a:xfrm>
            <a:off x="830563" y="4779774"/>
            <a:ext cx="10523237" cy="2088941"/>
          </a:xfrm>
          <a:prstGeom prst="rect">
            <a:avLst/>
          </a:prstGeom>
        </p:spPr>
      </p:pic>
    </p:spTree>
    <p:extLst>
      <p:ext uri="{BB962C8B-B14F-4D97-AF65-F5344CB8AC3E}">
        <p14:creationId xmlns:p14="http://schemas.microsoft.com/office/powerpoint/2010/main" val="32971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781F-3229-D5A1-D8DA-8D8034F57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F0B7A-3DF9-713A-B1FE-A74A6AD04CCA}"/>
              </a:ext>
            </a:extLst>
          </p:cNvPr>
          <p:cNvSpPr>
            <a:spLocks noGrp="1"/>
          </p:cNvSpPr>
          <p:nvPr>
            <p:ph type="title"/>
          </p:nvPr>
        </p:nvSpPr>
        <p:spPr>
          <a:xfrm>
            <a:off x="838200" y="131445"/>
            <a:ext cx="10515600" cy="1325563"/>
          </a:xfrm>
        </p:spPr>
        <p:txBody>
          <a:bodyPr/>
          <a:lstStyle/>
          <a:p>
            <a:r>
              <a:rPr lang="en-GB" dirty="0"/>
              <a:t>EasyJet Options</a:t>
            </a:r>
            <a:br>
              <a:rPr lang="en-GB" dirty="0"/>
            </a:br>
            <a:r>
              <a:rPr lang="en-GB" sz="1200" dirty="0"/>
              <a:t>Note : checked baggage not included</a:t>
            </a:r>
          </a:p>
        </p:txBody>
      </p:sp>
      <p:pic>
        <p:nvPicPr>
          <p:cNvPr id="8" name="Picture 7">
            <a:extLst>
              <a:ext uri="{FF2B5EF4-FFF2-40B4-BE49-F238E27FC236}">
                <a16:creationId xmlns:a16="http://schemas.microsoft.com/office/drawing/2014/main" id="{F266003E-0A1B-164B-4716-09F0B689F4F2}"/>
              </a:ext>
            </a:extLst>
          </p:cNvPr>
          <p:cNvPicPr>
            <a:picLocks noChangeAspect="1"/>
          </p:cNvPicPr>
          <p:nvPr/>
        </p:nvPicPr>
        <p:blipFill>
          <a:blip r:embed="rId2"/>
          <a:stretch>
            <a:fillRect/>
          </a:stretch>
        </p:blipFill>
        <p:spPr>
          <a:xfrm>
            <a:off x="830563" y="1244367"/>
            <a:ext cx="10335277" cy="2301474"/>
          </a:xfrm>
          <a:prstGeom prst="rect">
            <a:avLst/>
          </a:prstGeom>
        </p:spPr>
      </p:pic>
    </p:spTree>
    <p:extLst>
      <p:ext uri="{BB962C8B-B14F-4D97-AF65-F5344CB8AC3E}">
        <p14:creationId xmlns:p14="http://schemas.microsoft.com/office/powerpoint/2010/main" val="3742868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6466</TotalTime>
  <Words>828</Words>
  <Application>Microsoft Office PowerPoint</Application>
  <PresentationFormat>Widescreen</PresentationFormat>
  <Paragraphs>95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Wingdings</vt:lpstr>
      <vt:lpstr>Office Theme</vt:lpstr>
      <vt:lpstr>Sing Out Strong  Go to France 2026</vt:lpstr>
      <vt:lpstr>What We know So Far </vt:lpstr>
      <vt:lpstr>Travel Options</vt:lpstr>
      <vt:lpstr>BA Flight Options </vt:lpstr>
      <vt:lpstr>Example BA Flights</vt:lpstr>
      <vt:lpstr>BA Flight</vt:lpstr>
      <vt:lpstr>Routing based on what we know for 2025 but some routes for 2026 not released yet  </vt:lpstr>
      <vt:lpstr>Jet2 Options to Girona  Note : checked baggage not included</vt:lpstr>
      <vt:lpstr>EasyJet Options Note : checked baggage not included</vt:lpstr>
      <vt:lpstr>Accommodation  </vt:lpstr>
      <vt:lpstr>Accommodation Options</vt:lpstr>
      <vt:lpstr>Small apartments in town Sleeping 2-4 people Prices from £140 - £461 </vt:lpstr>
      <vt:lpstr>Small Properties – 3.5-6 miles out of town Sleeping 2-4 people Prices from </vt:lpstr>
      <vt:lpstr>Apartments &amp; Villas</vt:lpstr>
      <vt:lpstr>Car Hire</vt:lpstr>
      <vt:lpstr>Tourist Information 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 Out Strong  Go to France 2026</dc:title>
  <dc:creator>Tracy Bell</dc:creator>
  <cp:lastModifiedBy>Tracy Bell</cp:lastModifiedBy>
  <cp:revision>4</cp:revision>
  <dcterms:created xsi:type="dcterms:W3CDTF">2025-06-07T09:28:39Z</dcterms:created>
  <dcterms:modified xsi:type="dcterms:W3CDTF">2025-09-02T10:23:14Z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29c046-5a07-4e28-b56f-038f60af06a6_Enabled">
    <vt:lpwstr>true</vt:lpwstr>
  </property>
  <property fmtid="{D5CDD505-2E9C-101B-9397-08002B2CF9AE}" pid="3" name="MSIP_Label_5029c046-5a07-4e28-b56f-038f60af06a6_SetDate">
    <vt:lpwstr>2025-08-19T19:08:42Z</vt:lpwstr>
  </property>
  <property fmtid="{D5CDD505-2E9C-101B-9397-08002B2CF9AE}" pid="4" name="MSIP_Label_5029c046-5a07-4e28-b56f-038f60af06a6_Method">
    <vt:lpwstr>Privileged</vt:lpwstr>
  </property>
  <property fmtid="{D5CDD505-2E9C-101B-9397-08002B2CF9AE}" pid="5" name="MSIP_Label_5029c046-5a07-4e28-b56f-038f60af06a6_Name">
    <vt:lpwstr>5029c046-5a07-4e28-b56f-038f60af06a6</vt:lpwstr>
  </property>
  <property fmtid="{D5CDD505-2E9C-101B-9397-08002B2CF9AE}" pid="6" name="MSIP_Label_5029c046-5a07-4e28-b56f-038f60af06a6_SiteId">
    <vt:lpwstr>14893f40-93e4-40c1-8c36-8a84aaa1c773</vt:lpwstr>
  </property>
  <property fmtid="{D5CDD505-2E9C-101B-9397-08002B2CF9AE}" pid="7" name="MSIP_Label_5029c046-5a07-4e28-b56f-038f60af06a6_ActionId">
    <vt:lpwstr>056fd178-b5e5-4485-8ffc-911f36deb20a</vt:lpwstr>
  </property>
  <property fmtid="{D5CDD505-2E9C-101B-9397-08002B2CF9AE}" pid="8" name="MSIP_Label_5029c046-5a07-4e28-b56f-038f60af06a6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Classification: Public</vt:lpwstr>
  </property>
</Properties>
</file>