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2" r:id="rId1"/>
  </p:sldMasterIdLst>
  <p:notesMasterIdLst>
    <p:notesMasterId r:id="rId54"/>
  </p:notesMasterIdLst>
  <p:sldIdLst>
    <p:sldId id="663" r:id="rId2"/>
    <p:sldId id="664" r:id="rId3"/>
    <p:sldId id="744" r:id="rId4"/>
    <p:sldId id="703" r:id="rId5"/>
    <p:sldId id="694" r:id="rId6"/>
    <p:sldId id="704" r:id="rId7"/>
    <p:sldId id="705" r:id="rId8"/>
    <p:sldId id="706" r:id="rId9"/>
    <p:sldId id="707" r:id="rId10"/>
    <p:sldId id="708" r:id="rId11"/>
    <p:sldId id="710" r:id="rId12"/>
    <p:sldId id="711" r:id="rId13"/>
    <p:sldId id="712" r:id="rId14"/>
    <p:sldId id="713" r:id="rId15"/>
    <p:sldId id="714" r:id="rId16"/>
    <p:sldId id="715" r:id="rId17"/>
    <p:sldId id="716" r:id="rId18"/>
    <p:sldId id="717" r:id="rId19"/>
    <p:sldId id="745" r:id="rId20"/>
    <p:sldId id="718" r:id="rId21"/>
    <p:sldId id="719" r:id="rId22"/>
    <p:sldId id="746" r:id="rId23"/>
    <p:sldId id="720" r:id="rId24"/>
    <p:sldId id="721" r:id="rId25"/>
    <p:sldId id="723" r:id="rId26"/>
    <p:sldId id="724" r:id="rId27"/>
    <p:sldId id="722" r:id="rId28"/>
    <p:sldId id="725" r:id="rId29"/>
    <p:sldId id="726" r:id="rId30"/>
    <p:sldId id="693" r:id="rId31"/>
    <p:sldId id="727" r:id="rId32"/>
    <p:sldId id="728" r:id="rId33"/>
    <p:sldId id="729" r:id="rId34"/>
    <p:sldId id="731" r:id="rId35"/>
    <p:sldId id="730" r:id="rId36"/>
    <p:sldId id="732" r:id="rId37"/>
    <p:sldId id="697" r:id="rId38"/>
    <p:sldId id="733" r:id="rId39"/>
    <p:sldId id="734" r:id="rId40"/>
    <p:sldId id="696" r:id="rId41"/>
    <p:sldId id="735" r:id="rId42"/>
    <p:sldId id="700" r:id="rId43"/>
    <p:sldId id="736" r:id="rId44"/>
    <p:sldId id="695" r:id="rId45"/>
    <p:sldId id="737" r:id="rId46"/>
    <p:sldId id="738" r:id="rId47"/>
    <p:sldId id="739" r:id="rId48"/>
    <p:sldId id="740" r:id="rId49"/>
    <p:sldId id="741" r:id="rId50"/>
    <p:sldId id="742" r:id="rId51"/>
    <p:sldId id="702" r:id="rId52"/>
    <p:sldId id="743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6" userDrawn="1">
          <p15:clr>
            <a:srgbClr val="A4A3A4"/>
          </p15:clr>
        </p15:guide>
        <p15:guide id="2" pos="7417" userDrawn="1">
          <p15:clr>
            <a:srgbClr val="A4A3A4"/>
          </p15:clr>
        </p15:guide>
        <p15:guide id="3" pos="263" userDrawn="1">
          <p15:clr>
            <a:srgbClr val="A4A3A4"/>
          </p15:clr>
        </p15:guide>
        <p15:guide id="5" orient="horz" pos="264" userDrawn="1">
          <p15:clr>
            <a:srgbClr val="A4A3A4"/>
          </p15:clr>
        </p15:guide>
        <p15:guide id="41" pos="3840" userDrawn="1">
          <p15:clr>
            <a:srgbClr val="A4A3A4"/>
          </p15:clr>
        </p15:guide>
        <p15:guide id="46" orient="horz" pos="21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2278F"/>
    <a:srgbClr val="B2332B"/>
    <a:srgbClr val="88BD4B"/>
    <a:srgbClr val="000082"/>
    <a:srgbClr val="000099"/>
    <a:srgbClr val="463670"/>
    <a:srgbClr val="504370"/>
    <a:srgbClr val="564382"/>
    <a:srgbClr val="412C73"/>
    <a:srgbClr val="89B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7" autoAdjust="0"/>
    <p:restoredTop sz="74101" autoAdjust="0"/>
  </p:normalViewPr>
  <p:slideViewPr>
    <p:cSldViewPr snapToGrid="0" snapToObjects="1">
      <p:cViewPr varScale="1">
        <p:scale>
          <a:sx n="61" d="100"/>
          <a:sy n="61" d="100"/>
        </p:scale>
        <p:origin x="1090" y="58"/>
      </p:cViewPr>
      <p:guideLst>
        <p:guide orient="horz" pos="4056"/>
        <p:guide pos="7417"/>
        <p:guide pos="263"/>
        <p:guide orient="horz" pos="264"/>
        <p:guide pos="3840"/>
        <p:guide orient="horz" pos="21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1pPr>
    <a:lvl2pPr marL="457109" algn="l" defTabSz="457109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2pPr>
    <a:lvl3pPr marL="914217" algn="l" defTabSz="457109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3pPr>
    <a:lvl4pPr marL="1371326" algn="l" defTabSz="457109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4pPr>
    <a:lvl5pPr marL="1828434" algn="l" defTabSz="457109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5pPr>
    <a:lvl6pPr marL="2285543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62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47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25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24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31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06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18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34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41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47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06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15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09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06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72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71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29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69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90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9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743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0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729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90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095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98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398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405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017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644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76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19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04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89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14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36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4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1A69-CE6F-2440-BAE4-5A4B3040CF2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AD81-3AD4-9C46-856E-C08CF118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8711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1A69-CE6F-2440-BAE4-5A4B3040CF2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AD81-3AD4-9C46-856E-C08CF118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6969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1A69-CE6F-2440-BAE4-5A4B3040CF2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AD81-3AD4-9C46-856E-C08CF118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9735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950156" y="0"/>
            <a:ext cx="924184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24673" y="2291374"/>
            <a:ext cx="1974775" cy="3499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70611" y="2375700"/>
            <a:ext cx="2508128" cy="3328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652006" y="2545545"/>
            <a:ext cx="4630065" cy="29115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1A69-CE6F-2440-BAE4-5A4B3040CF2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AD81-3AD4-9C46-856E-C08CF118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2949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1A69-CE6F-2440-BAE4-5A4B3040CF2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AD81-3AD4-9C46-856E-C08CF118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5323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1A69-CE6F-2440-BAE4-5A4B3040CF2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AD81-3AD4-9C46-856E-C08CF118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222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1A69-CE6F-2440-BAE4-5A4B3040CF2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AD81-3AD4-9C46-856E-C08CF118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5878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1A69-CE6F-2440-BAE4-5A4B3040CF2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AD81-3AD4-9C46-856E-C08CF118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0071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1A69-CE6F-2440-BAE4-5A4B3040CF2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AD81-3AD4-9C46-856E-C08CF118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24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1A69-CE6F-2440-BAE4-5A4B3040CF2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AD81-3AD4-9C46-856E-C08CF118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4871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21A69-CE6F-2440-BAE4-5A4B3040CF2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AD81-3AD4-9C46-856E-C08CF118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77" r:id="rId13"/>
    <p:sldLayoutId id="2147484079" r:id="rId14"/>
    <p:sldLayoutId id="2147484080" r:id="rId15"/>
    <p:sldLayoutId id="214748408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hyperlink" Target="mailto:worldboard@na.or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hyperlink" Target="mailto:worldboard@na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88" y="-19686"/>
            <a:ext cx="12188825" cy="6858000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1" name="TextBox 20"/>
          <p:cNvSpPr txBox="1"/>
          <p:nvPr/>
        </p:nvSpPr>
        <p:spPr>
          <a:xfrm>
            <a:off x="1487035" y="3811012"/>
            <a:ext cx="50475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The following is a summary of the 2020 CAT material.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For more information and the complete CAT, visit: </a:t>
            </a:r>
            <a:r>
              <a:rPr lang="en-US" sz="2800" b="1" u="sng" dirty="0" err="1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www.na.org</a:t>
            </a:r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/conference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86" y="3100705"/>
            <a:ext cx="12188827" cy="30861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461122" y="312343"/>
            <a:ext cx="705479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2020 Conference Approval Track (CAT) Material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ED86EB-BFED-1249-9284-B8C5FA601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07699" y="-3079350"/>
            <a:ext cx="176605" cy="121888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85" y="3418279"/>
            <a:ext cx="12188827" cy="82958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C0C45-9D01-5045-BED5-E6D8E5F9D7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2750">
            <a:off x="7231192" y="515074"/>
            <a:ext cx="4308248" cy="557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1342004" y="549846"/>
            <a:ext cx="1008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Project Plan Highlights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71465" y="433653"/>
            <a:ext cx="1518948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96D4A6-BDAF-2D4F-B172-03004FCDDBE3}"/>
              </a:ext>
            </a:extLst>
          </p:cNvPr>
          <p:cNvSpPr/>
          <p:nvPr/>
        </p:nvSpPr>
        <p:spPr>
          <a:xfrm>
            <a:off x="568181" y="1488521"/>
            <a:ext cx="5683683" cy="13100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>
              <a:spcBef>
                <a:spcPts val="900"/>
              </a:spcBef>
              <a:buClr>
                <a:srgbClr val="89BD4B"/>
              </a:buClr>
              <a:buSzPct val="105000"/>
              <a:buFont typeface="Wingdings" pitchFamily="2" charset="2"/>
              <a:buChar char="Ø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Literature projects</a:t>
            </a:r>
          </a:p>
          <a:p>
            <a:pPr marL="457200" indent="-457200">
              <a:spcBef>
                <a:spcPts val="900"/>
              </a:spcBef>
              <a:buClr>
                <a:srgbClr val="89BD4B"/>
              </a:buClr>
              <a:buSzPct val="105000"/>
              <a:buFont typeface="Wingdings" pitchFamily="2" charset="2"/>
              <a:buChar char="Ø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Issue Discussion Topics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buClr>
                <a:srgbClr val="89BD4B"/>
              </a:buClr>
              <a:buSzPct val="105000"/>
            </a:pP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CB0ED-BEAA-CB4B-9122-2400D3AC4303}"/>
              </a:ext>
            </a:extLst>
          </p:cNvPr>
          <p:cNvSpPr txBox="1"/>
          <p:nvPr/>
        </p:nvSpPr>
        <p:spPr>
          <a:xfrm>
            <a:off x="6453188" y="1479406"/>
            <a:ext cx="5572558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900"/>
              </a:spcBef>
              <a:buClr>
                <a:srgbClr val="89BD4B"/>
              </a:buClr>
              <a:buSzPct val="105000"/>
              <a:buFont typeface="Wingdings" pitchFamily="2" charset="2"/>
              <a:buChar char="Ø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Service Material Project</a:t>
            </a:r>
          </a:p>
          <a:p>
            <a:pPr marL="457200" indent="-457200">
              <a:spcBef>
                <a:spcPts val="900"/>
              </a:spcBef>
              <a:buClr>
                <a:srgbClr val="89BD4B"/>
              </a:buClr>
              <a:buSzPct val="105000"/>
              <a:buFont typeface="Wingdings" pitchFamily="2" charset="2"/>
              <a:buChar char="Ø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The Role of Zones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C32569-A1D1-CB44-826D-C5EFA1D93B39}"/>
              </a:ext>
            </a:extLst>
          </p:cNvPr>
          <p:cNvSpPr/>
          <p:nvPr/>
        </p:nvSpPr>
        <p:spPr>
          <a:xfrm>
            <a:off x="526616" y="4302281"/>
            <a:ext cx="10307638" cy="25557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914400" indent="-457200">
              <a:spcBef>
                <a:spcPts val="900"/>
              </a:spcBef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Only Spiritual Principle a Day Project plans in-person workgroup </a:t>
            </a:r>
          </a:p>
          <a:p>
            <a:pPr marL="914400" indent="-457200">
              <a:spcBef>
                <a:spcPts val="900"/>
              </a:spcBef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Other projects: virtual workgroups, focus groups, web meetings open to any interested member, or some combination thereof </a:t>
            </a:r>
          </a:p>
          <a:p>
            <a:pPr marL="914400" indent="-457200">
              <a:spcBef>
                <a:spcPts val="900"/>
              </a:spcBef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buClr>
                <a:srgbClr val="89BD4B"/>
              </a:buClr>
              <a:buSzPct val="105000"/>
            </a:pP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15EB59-6135-7D4B-BEAA-2F465FAF0486}"/>
              </a:ext>
            </a:extLst>
          </p:cNvPr>
          <p:cNvSpPr txBox="1"/>
          <p:nvPr/>
        </p:nvSpPr>
        <p:spPr>
          <a:xfrm>
            <a:off x="1814945" y="2837155"/>
            <a:ext cx="8922327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900"/>
              </a:spcBef>
              <a:buClr>
                <a:srgbClr val="89BD4B"/>
              </a:buClr>
              <a:buSzPct val="105000"/>
              <a:buFont typeface="Wingdings" pitchFamily="2" charset="2"/>
              <a:buChar char="Ø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Revision of the</a:t>
            </a:r>
            <a:r>
              <a:rPr lang="en-US" sz="3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Fellowship Intellectual</a:t>
            </a:r>
            <a:br>
              <a:rPr lang="en-US" sz="3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3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Property Trust </a:t>
            </a: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if </a:t>
            </a:r>
            <a:r>
              <a:rPr lang="en-US" sz="3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CAR</a:t>
            </a: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motion #5 passes.</a:t>
            </a:r>
          </a:p>
          <a:p>
            <a:pPr marL="457200" indent="-457200">
              <a:spcBef>
                <a:spcPts val="900"/>
              </a:spcBef>
              <a:buClr>
                <a:srgbClr val="89BD4B"/>
              </a:buClr>
              <a:buSzPct val="105000"/>
              <a:buFont typeface="Wingdings" pitchFamily="2" charset="2"/>
              <a:buChar char="Ø"/>
            </a:pPr>
            <a:endParaRPr lang="en-US" sz="3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8237920" y="642063"/>
            <a:ext cx="241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CAT pages 15-23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201F3BC-AC16-B148-827C-1092EE31F6FE}"/>
              </a:ext>
            </a:extLst>
          </p:cNvPr>
          <p:cNvSpPr txBox="1">
            <a:spLocks/>
          </p:cNvSpPr>
          <p:nvPr/>
        </p:nvSpPr>
        <p:spPr>
          <a:xfrm>
            <a:off x="533400" y="512615"/>
            <a:ext cx="10515600" cy="1011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Recovery Literature Project Plans</a:t>
            </a:r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7FF02145-F269-D44E-B985-AC1AC7D8E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634809"/>
              </p:ext>
            </p:extLst>
          </p:nvPr>
        </p:nvGraphicFramePr>
        <p:xfrm>
          <a:off x="568036" y="1561467"/>
          <a:ext cx="11471564" cy="5082477"/>
        </p:xfrm>
        <a:graphic>
          <a:graphicData uri="http://schemas.openxmlformats.org/drawingml/2006/table">
            <a:tbl>
              <a:tblPr/>
              <a:tblGrid>
                <a:gridCol w="11471564">
                  <a:extLst>
                    <a:ext uri="{9D8B030D-6E8A-4147-A177-3AD203B41FA5}">
                      <a16:colId xmlns:a16="http://schemas.microsoft.com/office/drawing/2014/main" val="2239537795"/>
                    </a:ext>
                  </a:extLst>
                </a:gridCol>
              </a:tblGrid>
              <a:tr h="4332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Issue: </a:t>
                      </a:r>
                      <a:r>
                        <a:rPr lang="en-US" sz="2400" b="1" cap="all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literature development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400" b="1" cap="small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Objective</a:t>
                      </a:r>
                      <a:r>
                        <a:rPr lang="en-US" sz="2400" b="1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7: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Prioritize and develop new recovery literature to meet the changing needs of the Fellowship.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cap="small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Objective</a:t>
                      </a:r>
                      <a:r>
                        <a:rPr lang="en-US" sz="2400" b="1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8: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Prioritize and revise existing literature on a regularly scheduled basis.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small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Approaches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Create a list of possible topics for IP development, including those forwarded through regional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</a:t>
                      </a:r>
                      <a:r>
                        <a:rPr lang="en-US" sz="24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motions that were previously adopted, and have the WSC prioritize the list using the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</a:t>
                      </a:r>
                      <a:r>
                        <a:rPr lang="en-US" sz="24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survey as a resource.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 phase two of the Spiritual Principle a Day Project, with an approval draft in the 2022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</a:t>
                      </a:r>
                      <a:r>
                        <a:rPr lang="en-US" sz="24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 a minimum of one IP per cycle.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897230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DD6E91C7-E13D-844D-BCC1-8D1AD030401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83" y="390412"/>
            <a:ext cx="1064895" cy="88011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B538648-03F6-3847-8ED3-63371EAC9841}"/>
              </a:ext>
            </a:extLst>
          </p:cNvPr>
          <p:cNvSpPr/>
          <p:nvPr/>
        </p:nvSpPr>
        <p:spPr>
          <a:xfrm>
            <a:off x="623455" y="1302326"/>
            <a:ext cx="11568545" cy="180109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321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201F3BC-AC16-B148-827C-1092EE31F6FE}"/>
              </a:ext>
            </a:extLst>
          </p:cNvPr>
          <p:cNvSpPr txBox="1">
            <a:spLocks/>
          </p:cNvSpPr>
          <p:nvPr/>
        </p:nvSpPr>
        <p:spPr>
          <a:xfrm>
            <a:off x="533400" y="512615"/>
            <a:ext cx="10515600" cy="1011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Spiritual Principle a Day Book Project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538648-03F6-3847-8ED3-63371EAC9841}"/>
              </a:ext>
            </a:extLst>
          </p:cNvPr>
          <p:cNvSpPr/>
          <p:nvPr/>
        </p:nvSpPr>
        <p:spPr>
          <a:xfrm>
            <a:off x="623455" y="1302326"/>
            <a:ext cx="11568545" cy="180109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680EB-B8A9-1F44-A700-025D93EFDE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169" y="106208"/>
            <a:ext cx="2096341" cy="11961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582ED4-71DD-CA48-87CA-F45DCB5D8104}"/>
              </a:ext>
            </a:extLst>
          </p:cNvPr>
          <p:cNvSpPr/>
          <p:nvPr/>
        </p:nvSpPr>
        <p:spPr>
          <a:xfrm>
            <a:off x="498907" y="1566453"/>
            <a:ext cx="11596111" cy="36290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Workgroup: Created after WSC 2018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 be completed in the 2020–2022 cycle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Approval draft for 2022 CAR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Two batches of review and input material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completed</a:t>
            </a:r>
            <a:b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so far, with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four more planned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buClr>
                <a:srgbClr val="89BD4B"/>
              </a:buClr>
              <a:buSzPct val="105000"/>
            </a:pP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96FE36A-E0B5-AD4D-B75B-55F5FDADB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460389"/>
              </p:ext>
            </p:extLst>
          </p:nvPr>
        </p:nvGraphicFramePr>
        <p:xfrm>
          <a:off x="1124989" y="4633620"/>
          <a:ext cx="9742515" cy="1870360"/>
        </p:xfrm>
        <a:graphic>
          <a:graphicData uri="http://schemas.openxmlformats.org/drawingml/2006/table">
            <a:tbl>
              <a:tblPr firstRow="1" firstCol="1" bandRow="1"/>
              <a:tblGrid>
                <a:gridCol w="4870695">
                  <a:extLst>
                    <a:ext uri="{9D8B030D-6E8A-4147-A177-3AD203B41FA5}">
                      <a16:colId xmlns:a16="http://schemas.microsoft.com/office/drawing/2014/main" val="1469925829"/>
                    </a:ext>
                  </a:extLst>
                </a:gridCol>
                <a:gridCol w="4871820">
                  <a:extLst>
                    <a:ext uri="{9D8B030D-6E8A-4147-A177-3AD203B41FA5}">
                      <a16:colId xmlns:a16="http://schemas.microsoft.com/office/drawing/2014/main" val="497213668"/>
                    </a:ext>
                  </a:extLst>
                </a:gridCol>
              </a:tblGrid>
              <a:tr h="46759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 panose="05040102010807070707" pitchFamily="18" charset="2"/>
                        <a:buNone/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Batch 3 with approximately 60 entries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spc="-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April to July 2020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05673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 panose="05040102010807070707" pitchFamily="18" charset="2"/>
                        <a:buNone/>
                      </a:pPr>
                      <a:r>
                        <a:rPr lang="en-US" sz="2200" spc="-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Batch 4 with approximately 65 entries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spc="-2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to October 2020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25739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 panose="05040102010807070707" pitchFamily="18" charset="2"/>
                        <a:buNone/>
                      </a:pPr>
                      <a:r>
                        <a:rPr lang="en-US" sz="2200" spc="-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Batch 5 with approximately 70 entries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spc="-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October 2020 to January 2021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008779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 panose="05040102010807070707" pitchFamily="18" charset="2"/>
                        <a:buNone/>
                      </a:pPr>
                      <a:r>
                        <a:rPr lang="en-US" sz="2200" spc="-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Batch 6 with approximately 80 entries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spc="-2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January to April 2021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74413"/>
                  </a:ext>
                </a:extLst>
              </a:tr>
            </a:tbl>
          </a:graphicData>
        </a:graphic>
      </p:graphicFrame>
      <p:sp>
        <p:nvSpPr>
          <p:cNvPr id="9" name="TextBox 2"/>
          <p:cNvSpPr txBox="1"/>
          <p:nvPr/>
        </p:nvSpPr>
        <p:spPr>
          <a:xfrm>
            <a:off x="9855661" y="1486195"/>
            <a:ext cx="223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CAT pages 16-17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45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055D2-2815-CC40-81F6-BA7F0D3B4496}"/>
              </a:ext>
            </a:extLst>
          </p:cNvPr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Decision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943DF7-B380-6743-AF24-FCDCED7B695C}"/>
              </a:ext>
            </a:extLst>
          </p:cNvPr>
          <p:cNvSpPr/>
          <p:nvPr/>
        </p:nvSpPr>
        <p:spPr>
          <a:xfrm>
            <a:off x="1288616" y="1460812"/>
            <a:ext cx="9573348" cy="42056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Motion 18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 approve the project plan for the Spiritual Principle a Day Book for inclusion in the 2020–2022 Narcotics Anonymous World Services, Inc., Budget.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3600" dirty="0">
              <a:solidFill>
                <a:srgbClr val="922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68BCF0-E689-1E43-A4BD-AA9A887C8696}"/>
              </a:ext>
            </a:extLst>
          </p:cNvPr>
          <p:cNvSpPr/>
          <p:nvPr/>
        </p:nvSpPr>
        <p:spPr>
          <a:xfrm>
            <a:off x="10671465" y="433652"/>
            <a:ext cx="1518948" cy="6424348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E06A97-87BA-BD4A-978F-223AEADDDA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435600"/>
            <a:ext cx="130175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201F3BC-AC16-B148-827C-1092EE31F6FE}"/>
              </a:ext>
            </a:extLst>
          </p:cNvPr>
          <p:cNvSpPr txBox="1">
            <a:spLocks/>
          </p:cNvSpPr>
          <p:nvPr/>
        </p:nvSpPr>
        <p:spPr>
          <a:xfrm>
            <a:off x="533400" y="512615"/>
            <a:ext cx="10515600" cy="1011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IP and Service Materials Project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538648-03F6-3847-8ED3-63371EAC9841}"/>
              </a:ext>
            </a:extLst>
          </p:cNvPr>
          <p:cNvSpPr/>
          <p:nvPr/>
        </p:nvSpPr>
        <p:spPr>
          <a:xfrm>
            <a:off x="623455" y="1302326"/>
            <a:ext cx="11568545" cy="180109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82ED4-71DD-CA48-87CA-F45DCB5D8104}"/>
              </a:ext>
            </a:extLst>
          </p:cNvPr>
          <p:cNvSpPr/>
          <p:nvPr/>
        </p:nvSpPr>
        <p:spPr>
          <a:xfrm>
            <a:off x="498907" y="1566453"/>
            <a:ext cx="11596111" cy="36290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Conference participants surveyed about new approach for IP and service materials project </a:t>
            </a:r>
          </a:p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The specific topic or focus of IP and service material project plans to be determined by the WSC </a:t>
            </a:r>
          </a:p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Allows Conference to look at all ideas for IPS and service material and prioritize.  </a:t>
            </a:r>
          </a:p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17 IP ideas included in the </a:t>
            </a:r>
            <a:r>
              <a:rPr lang="en-US" sz="3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CAR</a:t>
            </a: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survey 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buClr>
                <a:srgbClr val="89BD4B"/>
              </a:buClr>
              <a:buSzPct val="105000"/>
            </a:pP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9929321" y="873942"/>
            <a:ext cx="223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CAT pages 17-18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2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055D2-2815-CC40-81F6-BA7F0D3B4496}"/>
              </a:ext>
            </a:extLst>
          </p:cNvPr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Decision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943DF7-B380-6743-AF24-FCDCED7B695C}"/>
              </a:ext>
            </a:extLst>
          </p:cNvPr>
          <p:cNvSpPr/>
          <p:nvPr/>
        </p:nvSpPr>
        <p:spPr>
          <a:xfrm>
            <a:off x="1288616" y="1460812"/>
            <a:ext cx="7883093" cy="42056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Motion 19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 approve the project plan for New Recovery Informational Pamphlets.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F09E29-3D92-914F-8CC4-43D85FB51515}"/>
              </a:ext>
            </a:extLst>
          </p:cNvPr>
          <p:cNvSpPr/>
          <p:nvPr/>
        </p:nvSpPr>
        <p:spPr>
          <a:xfrm>
            <a:off x="10671465" y="433652"/>
            <a:ext cx="1518948" cy="6424348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676D74-2E83-EB49-A617-06E2A54C32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435600"/>
            <a:ext cx="130175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201F3BC-AC16-B148-827C-1092EE31F6FE}"/>
              </a:ext>
            </a:extLst>
          </p:cNvPr>
          <p:cNvSpPr txBox="1">
            <a:spLocks/>
          </p:cNvSpPr>
          <p:nvPr/>
        </p:nvSpPr>
        <p:spPr>
          <a:xfrm>
            <a:off x="533400" y="512615"/>
            <a:ext cx="11658600" cy="1011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Revise Existing Recovery Informational Pamphlets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538648-03F6-3847-8ED3-63371EAC9841}"/>
              </a:ext>
            </a:extLst>
          </p:cNvPr>
          <p:cNvSpPr/>
          <p:nvPr/>
        </p:nvSpPr>
        <p:spPr>
          <a:xfrm>
            <a:off x="623455" y="1302326"/>
            <a:ext cx="11568545" cy="180109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82ED4-71DD-CA48-87CA-F45DCB5D8104}"/>
              </a:ext>
            </a:extLst>
          </p:cNvPr>
          <p:cNvSpPr/>
          <p:nvPr/>
        </p:nvSpPr>
        <p:spPr>
          <a:xfrm>
            <a:off x="498908" y="1566452"/>
            <a:ext cx="10099820" cy="42663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Many IPs have never been </a:t>
            </a:r>
            <a:r>
              <a:rPr lang="en-US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revised</a:t>
            </a:r>
            <a:br>
              <a:rPr lang="en-US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or </a:t>
            </a: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touched in decades</a:t>
            </a:r>
          </a:p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Example: </a:t>
            </a:r>
            <a:r>
              <a:rPr lang="en-US" sz="3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The Loner </a:t>
            </a: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written in 1986, long before internet and technology made </a:t>
            </a:r>
            <a:b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online and virtual connections possible</a:t>
            </a:r>
          </a:p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Choose at least one IP for revision </a:t>
            </a:r>
            <a:b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this cycle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0BEC3F-08CB-A14B-ADBB-CB5B748E6C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846">
            <a:off x="9471452" y="2476500"/>
            <a:ext cx="1953374" cy="403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2"/>
          <p:cNvSpPr txBox="1"/>
          <p:nvPr/>
        </p:nvSpPr>
        <p:spPr>
          <a:xfrm>
            <a:off x="9803473" y="1433925"/>
            <a:ext cx="223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CAT pages 18-19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21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055D2-2815-CC40-81F6-BA7F0D3B4496}"/>
              </a:ext>
            </a:extLst>
          </p:cNvPr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Decision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943DF7-B380-6743-AF24-FCDCED7B695C}"/>
              </a:ext>
            </a:extLst>
          </p:cNvPr>
          <p:cNvSpPr/>
          <p:nvPr/>
        </p:nvSpPr>
        <p:spPr>
          <a:xfrm>
            <a:off x="1288616" y="1460812"/>
            <a:ext cx="7883093" cy="42056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Motion 20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 approve the project plan for Revising Existing Recovery Informational Pamphlets.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ADE899-A9B1-1D43-866D-ED8A7257C81F}"/>
              </a:ext>
            </a:extLst>
          </p:cNvPr>
          <p:cNvSpPr/>
          <p:nvPr/>
        </p:nvSpPr>
        <p:spPr>
          <a:xfrm>
            <a:off x="10671465" y="433652"/>
            <a:ext cx="1518948" cy="6424348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A73AEC-EAE2-7B49-9C54-9872135B2C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435600"/>
            <a:ext cx="130175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201F3BC-AC16-B148-827C-1092EE31F6FE}"/>
              </a:ext>
            </a:extLst>
          </p:cNvPr>
          <p:cNvSpPr txBox="1">
            <a:spLocks/>
          </p:cNvSpPr>
          <p:nvPr/>
        </p:nvSpPr>
        <p:spPr>
          <a:xfrm>
            <a:off x="533400" y="512615"/>
            <a:ext cx="10515600" cy="1011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Issue Discussion Topics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538648-03F6-3847-8ED3-63371EAC9841}"/>
              </a:ext>
            </a:extLst>
          </p:cNvPr>
          <p:cNvSpPr/>
          <p:nvPr/>
        </p:nvSpPr>
        <p:spPr>
          <a:xfrm>
            <a:off x="623455" y="1302326"/>
            <a:ext cx="11568545" cy="180109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889055-2CED-164C-84C6-8ED68B12A1D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46" y="140480"/>
            <a:ext cx="1094510" cy="1094510"/>
          </a:xfrm>
          <a:prstGeom prst="rect">
            <a:avLst/>
          </a:prstGeom>
        </p:spPr>
      </p:pic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678D907-7915-2F44-942B-8F5F924BFE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582435"/>
              </p:ext>
            </p:extLst>
          </p:nvPr>
        </p:nvGraphicFramePr>
        <p:xfrm>
          <a:off x="567459" y="1755430"/>
          <a:ext cx="10515600" cy="4332424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239537795"/>
                    </a:ext>
                  </a:extLst>
                </a:gridCol>
              </a:tblGrid>
              <a:tr h="4332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Issue: </a:t>
                      </a:r>
                      <a:r>
                        <a:rPr lang="en-US" sz="2400" b="1" cap="all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DRT/MAT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400" b="1" cap="small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Objective</a:t>
                      </a:r>
                      <a:r>
                        <a:rPr lang="en-US" sz="2400" b="1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6: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Support existing</a:t>
                      </a:r>
                      <a:r>
                        <a:rPr lang="en-US" sz="2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potential members on DRT/MAT in successfully engaging with NA as a program of recovery.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small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Approaches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Further the discussion on how to address DRT/MAT as a Fellowship in a piece of recovery literature. The original intent of the motion to create or revise a piece of literature to address DRT/MAT asked for a “unified Fellowship position,” and what was received as input focuses primarily on welcoming new potential members.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897230"/>
                  </a:ext>
                </a:extLst>
              </a:tr>
            </a:tbl>
          </a:graphicData>
        </a:graphic>
      </p:graphicFrame>
      <p:sp>
        <p:nvSpPr>
          <p:cNvPr id="8" name="TextBox 2"/>
          <p:cNvSpPr txBox="1"/>
          <p:nvPr/>
        </p:nvSpPr>
        <p:spPr>
          <a:xfrm>
            <a:off x="9908523" y="1417489"/>
            <a:ext cx="223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CAT pages 19-20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43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201F3BC-AC16-B148-827C-1092EE31F6FE}"/>
              </a:ext>
            </a:extLst>
          </p:cNvPr>
          <p:cNvSpPr txBox="1">
            <a:spLocks/>
          </p:cNvSpPr>
          <p:nvPr/>
        </p:nvSpPr>
        <p:spPr>
          <a:xfrm>
            <a:off x="533400" y="512615"/>
            <a:ext cx="10515600" cy="1011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Issue Discussion Topics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538648-03F6-3847-8ED3-63371EAC9841}"/>
              </a:ext>
            </a:extLst>
          </p:cNvPr>
          <p:cNvSpPr/>
          <p:nvPr/>
        </p:nvSpPr>
        <p:spPr>
          <a:xfrm>
            <a:off x="623455" y="1302326"/>
            <a:ext cx="11568545" cy="180109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82ED4-71DD-CA48-87CA-F45DCB5D8104}"/>
              </a:ext>
            </a:extLst>
          </p:cNvPr>
          <p:cNvSpPr/>
          <p:nvPr/>
        </p:nvSpPr>
        <p:spPr>
          <a:xfrm>
            <a:off x="498907" y="1566453"/>
            <a:ext cx="11596111" cy="36290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Conference participants will select them using the </a:t>
            </a:r>
            <a:r>
              <a:rPr lang="en-US" sz="3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CAR</a:t>
            </a: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survey results as a resource</a:t>
            </a:r>
          </a:p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We are asking for DRT/MAT to be one of the IDTs</a:t>
            </a:r>
          </a:p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 variety of topics makes sense—some group-focused, some focused on Conference issues</a:t>
            </a:r>
          </a:p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Session materials will be distributed after WSC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buClr>
                <a:srgbClr val="89BD4B"/>
              </a:buClr>
              <a:buSzPct val="105000"/>
            </a:pP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8ED86EB-BFED-1249-9284-B8C5FA601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96709" y="-5495121"/>
            <a:ext cx="1198582" cy="12188824"/>
          </a:xfrm>
          <a:prstGeom prst="rect">
            <a:avLst/>
          </a:prstGeom>
        </p:spPr>
      </p:pic>
      <p:sp>
        <p:nvSpPr>
          <p:cNvPr id="27" name="Flowchart: Data 26"/>
          <p:cNvSpPr/>
          <p:nvPr/>
        </p:nvSpPr>
        <p:spPr>
          <a:xfrm rot="11559312">
            <a:off x="10377565" y="5900978"/>
            <a:ext cx="1751076" cy="850392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Flowchart: Data 27"/>
          <p:cNvSpPr/>
          <p:nvPr/>
        </p:nvSpPr>
        <p:spPr>
          <a:xfrm rot="11712559">
            <a:off x="10369771" y="5544822"/>
            <a:ext cx="1750065" cy="848781"/>
          </a:xfrm>
          <a:prstGeom prst="flowChartInputOutput">
            <a:avLst/>
          </a:prstGeom>
          <a:solidFill>
            <a:srgbClr val="89BD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Flowchart: Data 28"/>
          <p:cNvSpPr/>
          <p:nvPr/>
        </p:nvSpPr>
        <p:spPr>
          <a:xfrm rot="11622275">
            <a:off x="10374826" y="5131570"/>
            <a:ext cx="1750065" cy="848781"/>
          </a:xfrm>
          <a:prstGeom prst="flowChartInputOutput">
            <a:avLst/>
          </a:prstGeom>
          <a:solidFill>
            <a:srgbClr val="9227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C69C8-B729-AC40-904A-7086EDA9A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0118">
            <a:off x="197002" y="311044"/>
            <a:ext cx="3018994" cy="28217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886895">
            <a:off x="224255" y="504672"/>
            <a:ext cx="2833657" cy="249312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>
              <a:lnSpc>
                <a:spcPct val="114000"/>
              </a:lnSpc>
              <a:buClr>
                <a:srgbClr val="89BD4B"/>
              </a:buClr>
              <a:buSzPct val="105000"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Lato" charset="0"/>
                <a:cs typeface="Lato" charset="0"/>
              </a:rPr>
              <a:t>CAT </a:t>
            </a:r>
            <a:r>
              <a:rPr lang="en-US" sz="4400" b="1" spc="-4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Lato" charset="0"/>
                <a:cs typeface="Lato" charset="0"/>
              </a:rPr>
              <a:t>PowerPoint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Lato" charset="0"/>
                <a:cs typeface="Lato" charset="0"/>
              </a:rPr>
              <a:t> Contents</a:t>
            </a:r>
            <a:endParaRPr lang="en-US" sz="4400" b="1" dirty="0">
              <a:solidFill>
                <a:schemeClr val="tx2"/>
              </a:solidFill>
              <a:latin typeface="Ink Free" panose="03080402000500000000" pitchFamily="66" charset="0"/>
              <a:ea typeface="Lato" charset="0"/>
              <a:cs typeface="Lato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B96234-5CB1-464F-9B7E-0393336AF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9173" y="343770"/>
            <a:ext cx="727944" cy="7448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245009" y="1360449"/>
            <a:ext cx="9035596" cy="53971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2020–2022 Strategic Plan and Proposed Project Plans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2020–2022 Proposed Budget and Budget Explanation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WSC 2020 Seating Report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 Motion Related to Zonal Seating 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2020–2022 Travel Reimbursement Policy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Proposed </a:t>
            </a:r>
            <a:r>
              <a:rPr lang="en-US" sz="2600" b="1" i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GWSNA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Revisions: WSC Decision Making &amp; Rules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Proposed Revisions to </a:t>
            </a:r>
            <a:r>
              <a:rPr lang="en-US" sz="2600" b="1" i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 Guide to World Services </a:t>
            </a:r>
            <a:br>
              <a:rPr lang="en-US" sz="2600" b="1" i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2600" b="1" i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in NA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Regional Ideas Submitted for Conference Consideration</a:t>
            </a:r>
          </a:p>
          <a:p>
            <a:pPr marL="342900" indent="-342900"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88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055D2-2815-CC40-81F6-BA7F0D3B4496}"/>
              </a:ext>
            </a:extLst>
          </p:cNvPr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Decision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943DF7-B380-6743-AF24-FCDCED7B695C}"/>
              </a:ext>
            </a:extLst>
          </p:cNvPr>
          <p:cNvSpPr/>
          <p:nvPr/>
        </p:nvSpPr>
        <p:spPr>
          <a:xfrm>
            <a:off x="1288617" y="1460812"/>
            <a:ext cx="7398184" cy="42056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Motion 21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 approve the project plan for Issue Discussion Topics.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20C654-4E97-D746-B1CE-5B4549B3F314}"/>
              </a:ext>
            </a:extLst>
          </p:cNvPr>
          <p:cNvSpPr/>
          <p:nvPr/>
        </p:nvSpPr>
        <p:spPr>
          <a:xfrm>
            <a:off x="10671465" y="433652"/>
            <a:ext cx="1518948" cy="6424348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630C7C-D2B7-8440-A06D-3923C9F5EC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435600"/>
            <a:ext cx="130175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201F3BC-AC16-B148-827C-1092EE31F6FE}"/>
              </a:ext>
            </a:extLst>
          </p:cNvPr>
          <p:cNvSpPr txBox="1">
            <a:spLocks/>
          </p:cNvSpPr>
          <p:nvPr/>
        </p:nvSpPr>
        <p:spPr>
          <a:xfrm>
            <a:off x="533400" y="512615"/>
            <a:ext cx="10515600" cy="1011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Service Toolbox Project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538648-03F6-3847-8ED3-63371EAC9841}"/>
              </a:ext>
            </a:extLst>
          </p:cNvPr>
          <p:cNvSpPr/>
          <p:nvPr/>
        </p:nvSpPr>
        <p:spPr>
          <a:xfrm>
            <a:off x="623455" y="1302326"/>
            <a:ext cx="11568545" cy="180109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7AAC95-D0F6-D74F-93A4-B4C32FBB625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23" y="183284"/>
            <a:ext cx="1107235" cy="1007025"/>
          </a:xfrm>
          <a:prstGeom prst="rect">
            <a:avLst/>
          </a:prstGeom>
        </p:spPr>
      </p:pic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5F818A04-0328-EE4E-9F51-2D2F235300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159740"/>
              </p:ext>
            </p:extLst>
          </p:nvPr>
        </p:nvGraphicFramePr>
        <p:xfrm>
          <a:off x="553603" y="1616883"/>
          <a:ext cx="11776941" cy="5626291"/>
        </p:xfrm>
        <a:graphic>
          <a:graphicData uri="http://schemas.openxmlformats.org/drawingml/2006/table">
            <a:tbl>
              <a:tblPr/>
              <a:tblGrid>
                <a:gridCol w="11776941">
                  <a:extLst>
                    <a:ext uri="{9D8B030D-6E8A-4147-A177-3AD203B41FA5}">
                      <a16:colId xmlns:a16="http://schemas.microsoft.com/office/drawing/2014/main" val="2239537795"/>
                    </a:ext>
                  </a:extLst>
                </a:gridCol>
              </a:tblGrid>
              <a:tr h="51856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Issue: </a:t>
                      </a:r>
                      <a:r>
                        <a:rPr lang="en-US" sz="2400" b="1" cap="all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Fellowship development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400" b="1" cap="small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Objective</a:t>
                      </a:r>
                      <a:r>
                        <a:rPr lang="en-US" sz="2400" b="1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1: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 in</a:t>
                      </a:r>
                      <a:r>
                        <a:rPr lang="en-US" sz="2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collaboration with the WSC, including regions and zones, to better understand Fellowship growth trends, identify potential, and improve our Fellowship Development strategies.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cap="small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Objective</a:t>
                      </a:r>
                      <a:r>
                        <a:rPr lang="en-US" sz="2400" b="1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2: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Better meet the demand for new meetings and service delivery through training and support of trusted</a:t>
                      </a:r>
                      <a:r>
                        <a:rPr lang="en-US" sz="2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servants (e.g. bite-sized tools, how-to videos)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small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Approaches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Frame and conduct a dialog with Conference participants on trends in the growth of NA and areas of potential. Use insights gained to identify factors that drive success in Fellowship development.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Capture best practices in Fellowship development through continuing work with zones.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Create a list of possible topics for the Local Service Toolbox Project, and have the WSC prioritize the list using the 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</a:t>
                      </a: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survey as a resource.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897230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10019062" y="1482435"/>
            <a:ext cx="223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CAT pages 20-21</a:t>
            </a:r>
          </a:p>
        </p:txBody>
      </p:sp>
    </p:spTree>
    <p:extLst>
      <p:ext uri="{BB962C8B-B14F-4D97-AF65-F5344CB8AC3E}">
        <p14:creationId xmlns:p14="http://schemas.microsoft.com/office/powerpoint/2010/main" val="19910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201F3BC-AC16-B148-827C-1092EE31F6FE}"/>
              </a:ext>
            </a:extLst>
          </p:cNvPr>
          <p:cNvSpPr txBox="1">
            <a:spLocks/>
          </p:cNvSpPr>
          <p:nvPr/>
        </p:nvSpPr>
        <p:spPr>
          <a:xfrm>
            <a:off x="533400" y="512615"/>
            <a:ext cx="10515600" cy="1011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Service Toolbox Project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538648-03F6-3847-8ED3-63371EAC9841}"/>
              </a:ext>
            </a:extLst>
          </p:cNvPr>
          <p:cNvSpPr/>
          <p:nvPr/>
        </p:nvSpPr>
        <p:spPr>
          <a:xfrm>
            <a:off x="623455" y="1302326"/>
            <a:ext cx="11568545" cy="180109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82ED4-71DD-CA48-87CA-F45DCB5D8104}"/>
              </a:ext>
            </a:extLst>
          </p:cNvPr>
          <p:cNvSpPr/>
          <p:nvPr/>
        </p:nvSpPr>
        <p:spPr>
          <a:xfrm>
            <a:off x="498907" y="1566453"/>
            <a:ext cx="11596111" cy="36290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Conference participants will select the specific topics/focus of the project using the </a:t>
            </a:r>
            <a:r>
              <a:rPr lang="en-US" sz="3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CAR</a:t>
            </a: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survey results as a resource</a:t>
            </a:r>
          </a:p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The approach to the work, whether focus groups, virtual workgroup, open web meetings, etc., depends upon the topics chosen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buClr>
                <a:srgbClr val="89BD4B"/>
              </a:buClr>
              <a:buSzPct val="105000"/>
            </a:pP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055D2-2815-CC40-81F6-BA7F0D3B4496}"/>
              </a:ext>
            </a:extLst>
          </p:cNvPr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Decision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943DF7-B380-6743-AF24-FCDCED7B695C}"/>
              </a:ext>
            </a:extLst>
          </p:cNvPr>
          <p:cNvSpPr/>
          <p:nvPr/>
        </p:nvSpPr>
        <p:spPr>
          <a:xfrm>
            <a:off x="1288617" y="1460812"/>
            <a:ext cx="6566910" cy="42056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Motion 22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 approve the project plan for the Local Service Toolbox.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3600" dirty="0">
              <a:solidFill>
                <a:srgbClr val="922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C8C84C-ECE4-774C-8C49-48E07183744C}"/>
              </a:ext>
            </a:extLst>
          </p:cNvPr>
          <p:cNvSpPr/>
          <p:nvPr/>
        </p:nvSpPr>
        <p:spPr>
          <a:xfrm>
            <a:off x="10671465" y="433652"/>
            <a:ext cx="1518948" cy="6424348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FDF9E9-332D-B84A-B727-F6795B14B9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435600"/>
            <a:ext cx="130175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201F3BC-AC16-B148-827C-1092EE31F6FE}"/>
              </a:ext>
            </a:extLst>
          </p:cNvPr>
          <p:cNvSpPr txBox="1">
            <a:spLocks/>
          </p:cNvSpPr>
          <p:nvPr/>
        </p:nvSpPr>
        <p:spPr>
          <a:xfrm>
            <a:off x="533400" y="512615"/>
            <a:ext cx="10515600" cy="1011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Role of Zones Project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538648-03F6-3847-8ED3-63371EAC9841}"/>
              </a:ext>
            </a:extLst>
          </p:cNvPr>
          <p:cNvSpPr/>
          <p:nvPr/>
        </p:nvSpPr>
        <p:spPr>
          <a:xfrm>
            <a:off x="623455" y="1302326"/>
            <a:ext cx="11568545" cy="180109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7CD219-66AF-6448-8C2C-BAC023C000C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360" y="260496"/>
            <a:ext cx="947026" cy="947026"/>
          </a:xfrm>
          <a:prstGeom prst="rect">
            <a:avLst/>
          </a:prstGeom>
        </p:spPr>
      </p:pic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3A7583C9-0A02-CB42-9E17-12E0505C65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64567"/>
              </p:ext>
            </p:extLst>
          </p:nvPr>
        </p:nvGraphicFramePr>
        <p:xfrm>
          <a:off x="609600" y="1533758"/>
          <a:ext cx="10695709" cy="4614990"/>
        </p:xfrm>
        <a:graphic>
          <a:graphicData uri="http://schemas.openxmlformats.org/drawingml/2006/table">
            <a:tbl>
              <a:tblPr/>
              <a:tblGrid>
                <a:gridCol w="10695709">
                  <a:extLst>
                    <a:ext uri="{9D8B030D-6E8A-4147-A177-3AD203B41FA5}">
                      <a16:colId xmlns:a16="http://schemas.microsoft.com/office/drawing/2014/main" val="2239537795"/>
                    </a:ext>
                  </a:extLst>
                </a:gridCol>
              </a:tblGrid>
              <a:tr h="4332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Issue: </a:t>
                      </a:r>
                      <a:r>
                        <a:rPr lang="en-US" sz="2400" b="1" cap="all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WSC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400" b="1" cap="small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Objective</a:t>
                      </a:r>
                      <a:r>
                        <a:rPr lang="en-US" sz="2400" b="1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12: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Reassess the mission of the Conference and ensure that the focus, format, timing, and use of resources before, during, and after the Conference best support its purpose.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small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Approaches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Continue</a:t>
                      </a:r>
                      <a:r>
                        <a:rPr lang="en-US" sz="2000" b="1" i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the conversation about WSC effectiveness and sustainability with the aim of building consensus.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i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Reexamine the WSC Mission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i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 the Role of Zones project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i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Continue to collaborate with Conference participants in the NAWS strategic planning process.</a:t>
                      </a: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897230"/>
                  </a:ext>
                </a:extLst>
              </a:tr>
            </a:tbl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9998195" y="1484613"/>
            <a:ext cx="223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CAT pages 21-22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53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201F3BC-AC16-B148-827C-1092EE31F6FE}"/>
              </a:ext>
            </a:extLst>
          </p:cNvPr>
          <p:cNvSpPr txBox="1">
            <a:spLocks/>
          </p:cNvSpPr>
          <p:nvPr/>
        </p:nvSpPr>
        <p:spPr>
          <a:xfrm>
            <a:off x="533400" y="512615"/>
            <a:ext cx="10515600" cy="1011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Role of Zones Project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538648-03F6-3847-8ED3-63371EAC9841}"/>
              </a:ext>
            </a:extLst>
          </p:cNvPr>
          <p:cNvSpPr/>
          <p:nvPr/>
        </p:nvSpPr>
        <p:spPr>
          <a:xfrm>
            <a:off x="623455" y="1302326"/>
            <a:ext cx="11568545" cy="180109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7CD219-66AF-6448-8C2C-BAC023C000C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360" y="260496"/>
            <a:ext cx="947026" cy="947026"/>
          </a:xfrm>
          <a:prstGeom prst="rect">
            <a:avLst/>
          </a:prstGeom>
        </p:spPr>
      </p:pic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87E9BB46-016E-0E42-962B-C9BE2A1F81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731580"/>
              </p:ext>
            </p:extLst>
          </p:nvPr>
        </p:nvGraphicFramePr>
        <p:xfrm>
          <a:off x="637310" y="1533758"/>
          <a:ext cx="10903526" cy="5539105"/>
        </p:xfrm>
        <a:graphic>
          <a:graphicData uri="http://schemas.openxmlformats.org/drawingml/2006/table">
            <a:tbl>
              <a:tblPr/>
              <a:tblGrid>
                <a:gridCol w="10903526">
                  <a:extLst>
                    <a:ext uri="{9D8B030D-6E8A-4147-A177-3AD203B41FA5}">
                      <a16:colId xmlns:a16="http://schemas.microsoft.com/office/drawing/2014/main" val="2239537795"/>
                    </a:ext>
                  </a:extLst>
                </a:gridCol>
              </a:tblGrid>
              <a:tr h="4332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Issue: </a:t>
                      </a:r>
                      <a:r>
                        <a:rPr lang="en-US" sz="2400" b="1" cap="all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Fellowship development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400" b="1" cap="small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Objective</a:t>
                      </a:r>
                      <a:r>
                        <a:rPr lang="en-US" sz="2400" b="1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1: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 in</a:t>
                      </a:r>
                      <a:r>
                        <a:rPr lang="en-US" sz="2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collaboration with the WSC, including regions and zones, to better understand Fellowship growth trends, identify potential, and improve our Fellowship Development strategies.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cap="small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Objective</a:t>
                      </a:r>
                      <a:r>
                        <a:rPr lang="en-US" sz="2400" b="1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2: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Better meet the demand for new meetings and service delivery through training and support of trusted</a:t>
                      </a:r>
                      <a:r>
                        <a:rPr lang="en-US" sz="2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servants (e.g. bite-sized tools, how-to videos)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small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Approaches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Frame and conduct a dialog with Conference participants on trends in the growth of NA and areas of potential. Use insights gained to identify factors that drive success in Fellowship development.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Capture best practices in Fellowship development through continuing work with zones.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897230"/>
                  </a:ext>
                </a:extLst>
              </a:tr>
            </a:tbl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9998195" y="1484613"/>
            <a:ext cx="223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CAT pages 21-22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3618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201F3BC-AC16-B148-827C-1092EE31F6FE}"/>
              </a:ext>
            </a:extLst>
          </p:cNvPr>
          <p:cNvSpPr txBox="1">
            <a:spLocks/>
          </p:cNvSpPr>
          <p:nvPr/>
        </p:nvSpPr>
        <p:spPr>
          <a:xfrm>
            <a:off x="533400" y="512615"/>
            <a:ext cx="10515600" cy="1011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Role of Zones Project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538648-03F6-3847-8ED3-63371EAC9841}"/>
              </a:ext>
            </a:extLst>
          </p:cNvPr>
          <p:cNvSpPr/>
          <p:nvPr/>
        </p:nvSpPr>
        <p:spPr>
          <a:xfrm>
            <a:off x="623455" y="1302326"/>
            <a:ext cx="11568545" cy="180109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7CD219-66AF-6448-8C2C-BAC023C000C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360" y="260496"/>
            <a:ext cx="947026" cy="9470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B29B5A-E6A6-2C4E-B27E-E3BD1E69FAF9}"/>
              </a:ext>
            </a:extLst>
          </p:cNvPr>
          <p:cNvSpPr/>
          <p:nvPr/>
        </p:nvSpPr>
        <p:spPr>
          <a:xfrm>
            <a:off x="498908" y="1566452"/>
            <a:ext cx="10099820" cy="42663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Recommend a virtual workgroup</a:t>
            </a:r>
          </a:p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Plan to build on WSC of the Future Workgroup’s efforts</a:t>
            </a:r>
          </a:p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Primary focuses:</a:t>
            </a:r>
          </a:p>
          <a:p>
            <a:pPr marL="914400" indent="-457200">
              <a:spcBef>
                <a:spcPts val="900"/>
              </a:spcBef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Gather and share ideas and experience to help zones become more effective service bodies</a:t>
            </a:r>
          </a:p>
          <a:p>
            <a:pPr marL="914400" indent="-457200">
              <a:spcBef>
                <a:spcPts val="900"/>
              </a:spcBef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Focus on the relationship of zones to the wider Fellowship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buClr>
                <a:srgbClr val="89BD4B"/>
              </a:buClr>
              <a:buSzPct val="105000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3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BA808-7A2B-7942-AF49-66CA50A7A698}"/>
              </a:ext>
            </a:extLst>
          </p:cNvPr>
          <p:cNvSpPr/>
          <p:nvPr/>
        </p:nvSpPr>
        <p:spPr>
          <a:xfrm>
            <a:off x="2299999" y="7348993"/>
            <a:ext cx="8469746" cy="51114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9998195" y="1484613"/>
            <a:ext cx="223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CAT pages 21-22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9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055D2-2815-CC40-81F6-BA7F0D3B4496}"/>
              </a:ext>
            </a:extLst>
          </p:cNvPr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Decision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943DF7-B380-6743-AF24-FCDCED7B695C}"/>
              </a:ext>
            </a:extLst>
          </p:cNvPr>
          <p:cNvSpPr/>
          <p:nvPr/>
        </p:nvSpPr>
        <p:spPr>
          <a:xfrm>
            <a:off x="1288617" y="1460812"/>
            <a:ext cx="6566910" cy="42056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Motion 23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 approve the project plan for the Role of Zones.</a:t>
            </a: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2985DE-18C2-3640-BA2C-9E50D75B17EF}"/>
              </a:ext>
            </a:extLst>
          </p:cNvPr>
          <p:cNvSpPr/>
          <p:nvPr/>
        </p:nvSpPr>
        <p:spPr>
          <a:xfrm>
            <a:off x="10671465" y="433652"/>
            <a:ext cx="1518948" cy="6424348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2D28AA-A26F-8C44-B5E6-1AA69206EB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435600"/>
            <a:ext cx="130175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201F3BC-AC16-B148-827C-1092EE31F6FE}"/>
              </a:ext>
            </a:extLst>
          </p:cNvPr>
          <p:cNvSpPr txBox="1">
            <a:spLocks/>
          </p:cNvSpPr>
          <p:nvPr/>
        </p:nvSpPr>
        <p:spPr>
          <a:xfrm>
            <a:off x="533400" y="318649"/>
            <a:ext cx="10515600" cy="1011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Fellowship Intellectual Property Trust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FIPT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Revision Project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538648-03F6-3847-8ED3-63371EAC9841}"/>
              </a:ext>
            </a:extLst>
          </p:cNvPr>
          <p:cNvSpPr/>
          <p:nvPr/>
        </p:nvSpPr>
        <p:spPr>
          <a:xfrm>
            <a:off x="623455" y="1676394"/>
            <a:ext cx="11568545" cy="180109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B29B5A-E6A6-2C4E-B27E-E3BD1E69FAF9}"/>
              </a:ext>
            </a:extLst>
          </p:cNvPr>
          <p:cNvSpPr/>
          <p:nvPr/>
        </p:nvSpPr>
        <p:spPr>
          <a:xfrm>
            <a:off x="237506" y="1856503"/>
            <a:ext cx="11774385" cy="45988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Bef>
                <a:spcPts val="6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Scope will depend on </a:t>
            </a:r>
            <a:r>
              <a:rPr lang="en-US" sz="33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CAR</a:t>
            </a: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Motions 3, 4, and 5</a:t>
            </a:r>
          </a:p>
          <a:p>
            <a:pPr marL="342900" indent="-342900">
              <a:spcBef>
                <a:spcPts val="6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Propose revising </a:t>
            </a:r>
            <a:r>
              <a:rPr lang="en-US" sz="33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FIPT</a:t>
            </a: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to </a:t>
            </a:r>
            <a:r>
              <a:rPr lang="en-US" sz="3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reflect that </a:t>
            </a: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zonal </a:t>
            </a:r>
            <a:r>
              <a:rPr lang="en-US" sz="3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delegates are </a:t>
            </a: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Conference participants  </a:t>
            </a:r>
          </a:p>
          <a:p>
            <a:pPr marL="342900" indent="-342900">
              <a:spcBef>
                <a:spcPts val="6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If Motion 5 and this project plan are adopted: </a:t>
            </a:r>
          </a:p>
          <a:p>
            <a:pPr marL="914400" indent="-457200"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Create a virtual workgroup</a:t>
            </a:r>
          </a:p>
          <a:p>
            <a:pPr marL="914400" indent="-457200"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Survey Fellowship to see if members want other changes  considered </a:t>
            </a:r>
          </a:p>
          <a:p>
            <a:pPr marL="914400" indent="-457200"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Create &amp; release review draft for at least 6 months</a:t>
            </a:r>
          </a:p>
          <a:p>
            <a:pPr marL="914400" indent="-457200"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Create an approval draft for the 2022 </a:t>
            </a:r>
            <a:r>
              <a:rPr lang="en-US" sz="3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CAR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</a:t>
            </a:r>
            <a:endParaRPr lang="en-US" sz="31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buClr>
                <a:srgbClr val="89BD4B"/>
              </a:buClr>
              <a:buSzPct val="105000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3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BA808-7A2B-7942-AF49-66CA50A7A698}"/>
              </a:ext>
            </a:extLst>
          </p:cNvPr>
          <p:cNvSpPr/>
          <p:nvPr/>
        </p:nvSpPr>
        <p:spPr>
          <a:xfrm>
            <a:off x="2299999" y="7348993"/>
            <a:ext cx="8469746" cy="51114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9772534" y="1240386"/>
            <a:ext cx="223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CAT pages 22-23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96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055D2-2815-CC40-81F6-BA7F0D3B4496}"/>
              </a:ext>
            </a:extLst>
          </p:cNvPr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Decision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943DF7-B380-6743-AF24-FCDCED7B695C}"/>
              </a:ext>
            </a:extLst>
          </p:cNvPr>
          <p:cNvSpPr/>
          <p:nvPr/>
        </p:nvSpPr>
        <p:spPr>
          <a:xfrm>
            <a:off x="1288617" y="1460812"/>
            <a:ext cx="6566910" cy="42056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Motion 24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 approve the project plan for the </a:t>
            </a:r>
            <a:r>
              <a:rPr lang="en-US" sz="3600" i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Fellowship Intellectual Property Trust </a:t>
            </a: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Revision.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3600" dirty="0">
              <a:solidFill>
                <a:srgbClr val="922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80BC1A-304A-BA4C-9C4D-4EE4AEB14665}"/>
              </a:ext>
            </a:extLst>
          </p:cNvPr>
          <p:cNvSpPr/>
          <p:nvPr/>
        </p:nvSpPr>
        <p:spPr>
          <a:xfrm>
            <a:off x="10671465" y="433652"/>
            <a:ext cx="1518948" cy="6424348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F66390-C2C3-FB42-8030-C7DC6B84E2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435600"/>
            <a:ext cx="130175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34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Also mailed with CAT materials: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71465" y="433653"/>
            <a:ext cx="1518948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87457-F5A7-6947-B167-39EDA984FAB2}"/>
              </a:ext>
            </a:extLst>
          </p:cNvPr>
          <p:cNvSpPr/>
          <p:nvPr/>
        </p:nvSpPr>
        <p:spPr>
          <a:xfrm>
            <a:off x="1288617" y="1460812"/>
            <a:ext cx="9035596" cy="205856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Regional Ideas for WSC Consideration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Delegates Sharing Newsletter</a:t>
            </a:r>
          </a:p>
          <a:p>
            <a:pPr>
              <a:buClr>
                <a:srgbClr val="89BD4B"/>
              </a:buClr>
              <a:buSzPct val="105000"/>
            </a:pP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BF3593-D0A8-5B4B-9D2B-F641854F811C}"/>
              </a:ext>
            </a:extLst>
          </p:cNvPr>
          <p:cNvSpPr/>
          <p:nvPr/>
        </p:nvSpPr>
        <p:spPr>
          <a:xfrm>
            <a:off x="6314374" y="4356100"/>
            <a:ext cx="5877626" cy="20699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600" b="1" dirty="0">
                <a:solidFill>
                  <a:srgbClr val="92D050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Visit </a:t>
            </a:r>
            <a:r>
              <a:rPr lang="en-US" sz="3600" b="1" u="sng" dirty="0" err="1">
                <a:solidFill>
                  <a:srgbClr val="92D050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www.na.org</a:t>
            </a:r>
            <a:r>
              <a:rPr lang="en-US" sz="3600" b="1" u="sng" dirty="0">
                <a:solidFill>
                  <a:srgbClr val="92D050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/conference </a:t>
            </a:r>
            <a:r>
              <a:rPr lang="en-US" sz="3600" b="1" dirty="0">
                <a:solidFill>
                  <a:srgbClr val="92D050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 access these materials, the CAT, and more.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</a:pPr>
            <a:endParaRPr lang="en-US" sz="3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618CD8-1AEB-C64F-852A-7F37585E92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172">
            <a:off x="482599" y="3863108"/>
            <a:ext cx="3251200" cy="2512291"/>
          </a:xfrm>
          <a:prstGeom prst="rect">
            <a:avLst/>
          </a:prstGeom>
          <a:ln w="3175">
            <a:solidFill>
              <a:srgbClr val="00008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24E0EA-3B5D-8247-9F8A-5DF605BD4F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7356">
            <a:off x="3060700" y="3723408"/>
            <a:ext cx="3251200" cy="2512291"/>
          </a:xfrm>
          <a:prstGeom prst="rect">
            <a:avLst/>
          </a:prstGeom>
          <a:ln w="3175">
            <a:solidFill>
              <a:srgbClr val="00008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3189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54088" y="3186591"/>
            <a:ext cx="10763250" cy="33185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14000"/>
              </a:lnSpc>
            </a:pPr>
            <a:endParaRPr lang="en-US" sz="900" b="1" dirty="0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8ED86EB-BFED-1249-9284-B8C5FA601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96709" y="-5495121"/>
            <a:ext cx="1198582" cy="12188824"/>
          </a:xfrm>
          <a:prstGeom prst="rect">
            <a:avLst/>
          </a:prstGeom>
        </p:spPr>
      </p:pic>
      <p:sp>
        <p:nvSpPr>
          <p:cNvPr id="27" name="Flowchart: Data 26"/>
          <p:cNvSpPr/>
          <p:nvPr/>
        </p:nvSpPr>
        <p:spPr>
          <a:xfrm rot="11559312">
            <a:off x="10377565" y="5900978"/>
            <a:ext cx="1751076" cy="850392"/>
          </a:xfrm>
          <a:prstGeom prst="flowChartInputOutp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Flowchart: Data 27"/>
          <p:cNvSpPr/>
          <p:nvPr/>
        </p:nvSpPr>
        <p:spPr>
          <a:xfrm rot="11712559">
            <a:off x="10369771" y="5544822"/>
            <a:ext cx="1750065" cy="848781"/>
          </a:xfrm>
          <a:prstGeom prst="flowChartInputOutput">
            <a:avLst/>
          </a:prstGeom>
          <a:solidFill>
            <a:srgbClr val="89BD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Flowchart: Data 28"/>
          <p:cNvSpPr/>
          <p:nvPr/>
        </p:nvSpPr>
        <p:spPr>
          <a:xfrm rot="11622275">
            <a:off x="10374826" y="5131570"/>
            <a:ext cx="1750065" cy="848781"/>
          </a:xfrm>
          <a:prstGeom prst="flowChartInputOutput">
            <a:avLst/>
          </a:prstGeom>
          <a:solidFill>
            <a:srgbClr val="9227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C69C8-B729-AC40-904A-7086EDA9A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0118">
            <a:off x="276353" y="329553"/>
            <a:ext cx="2752950" cy="28217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886895">
            <a:off x="259236" y="416490"/>
            <a:ext cx="2474279" cy="18676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3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Lato" charset="0"/>
                <a:cs typeface="Lato" charset="0"/>
              </a:rPr>
              <a:t>Proposed Budget and Budget Explanation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AF6F88-1849-4744-BB53-91B9C873F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9173" y="343770"/>
            <a:ext cx="727944" cy="7448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198965-A73D-0F46-80A7-437E54B291B7}"/>
              </a:ext>
            </a:extLst>
          </p:cNvPr>
          <p:cNvSpPr/>
          <p:nvPr/>
        </p:nvSpPr>
        <p:spPr>
          <a:xfrm>
            <a:off x="3297382" y="1399310"/>
            <a:ext cx="8618399" cy="52647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Understanding the Proposed NAWS Budget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The 2020-2022 budget forecasts income &amp; expenditures for:</a:t>
            </a:r>
          </a:p>
          <a:p>
            <a:pPr marL="914400" lvl="1" indent="-457200">
              <a:spcBef>
                <a:spcPts val="900"/>
              </a:spcBef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Fiscal year 2021 (1 July 2020 through 30 June 2021)</a:t>
            </a:r>
          </a:p>
          <a:p>
            <a:pPr marL="914400" lvl="1" indent="-457200"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Fiscal year 2022 (1 July 2021 through 30 June 2022)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Budget projections are based on experience and previous cycles’ figures (budget &amp; actual) 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The draft budget includes 2018 and 2019 </a:t>
            </a:r>
            <a:b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fiscal year actual income and expense </a:t>
            </a:r>
            <a:b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in the first two columns.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920" y="3196025"/>
            <a:ext cx="223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CAT pages 25-42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Fiscal Year 2019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71465" y="433653"/>
            <a:ext cx="1518948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87457-F5A7-6947-B167-39EDA984FAB2}"/>
              </a:ext>
            </a:extLst>
          </p:cNvPr>
          <p:cNvSpPr/>
          <p:nvPr/>
        </p:nvSpPr>
        <p:spPr>
          <a:xfrm>
            <a:off x="1288616" y="1460812"/>
            <a:ext cx="9434802" cy="51114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Fiscal year (FY) 2019 has excess expense over revenue, before WCNA 37, of $1,399,269</a:t>
            </a:r>
          </a:p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With income from WCNA 37 factored in, expense over income changes to $300,025</a:t>
            </a:r>
          </a:p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It is important to understand FY 2019 because it serves as much of the basis for our forecast for 2020–2022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67BBE0-AB65-4040-9675-F6FF963E3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B384CD-DB84-E54D-88DB-7F62BFB554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486" y="2093843"/>
            <a:ext cx="1743765" cy="17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So…What Changed?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71465" y="433653"/>
            <a:ext cx="1518948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87457-F5A7-6947-B167-39EDA984FAB2}"/>
              </a:ext>
            </a:extLst>
          </p:cNvPr>
          <p:cNvSpPr/>
          <p:nvPr/>
        </p:nvSpPr>
        <p:spPr>
          <a:xfrm>
            <a:off x="387926" y="1460811"/>
            <a:ext cx="11804073" cy="552477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Why were the final figures so different than 2018–2020 budget? 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71% of excess expense over revenue for  FY 2019 (before WCNA 37 is factored in) is the result of three factors: </a:t>
            </a:r>
          </a:p>
          <a:p>
            <a:pPr marL="914400" indent="-457200">
              <a:spcBef>
                <a:spcPts val="900"/>
              </a:spcBef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Recovery literature income: 5% less than budgeted</a:t>
            </a:r>
          </a:p>
          <a:p>
            <a:pPr marL="914400" indent="-457200"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Contributions: 27% less than budgeted</a:t>
            </a:r>
          </a:p>
          <a:p>
            <a:pPr marL="914400" indent="-457200"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Total free and subsidized literature: 68% more than budgeted—a record high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Other factors:</a:t>
            </a:r>
          </a:p>
          <a:p>
            <a:pPr marL="914400" indent="-457200">
              <a:spcBef>
                <a:spcPts val="900"/>
              </a:spcBef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All allocated expenses—accounting, personnel, overhead, and technology—came in over 10% over budget, an increase of fixed expenses the last two years.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buClr>
                <a:srgbClr val="89BD4B"/>
              </a:buClr>
              <a:buSzPct val="105000"/>
            </a:pP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58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 Deficit Budget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71465" y="433653"/>
            <a:ext cx="1518948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87457-F5A7-6947-B167-39EDA984FAB2}"/>
              </a:ext>
            </a:extLst>
          </p:cNvPr>
          <p:cNvSpPr/>
          <p:nvPr/>
        </p:nvSpPr>
        <p:spPr>
          <a:xfrm>
            <a:off x="1288616" y="1460812"/>
            <a:ext cx="10687484" cy="51114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The 2020–2022 budget reflects a deficit for the cycle</a:t>
            </a:r>
          </a:p>
          <a:p>
            <a:pPr marL="342900" indent="-342900">
              <a:spcBef>
                <a:spcPts val="15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Although this is concerning, it is exactly why we have reserves </a:t>
            </a:r>
          </a:p>
          <a:p>
            <a:pPr marL="342900" indent="-342900">
              <a:spcBef>
                <a:spcPts val="15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At WSC 2020, the World Board will discuss with Conference participants the budget, ideas we have, and trends we see</a:t>
            </a:r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n-US" sz="2600" dirty="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Suggestion: “Understanding the Proposed Budget for 2020–2022” answers most general budget questions and explains the spreadsheets.</a:t>
            </a:r>
          </a:p>
          <a:p>
            <a:pPr>
              <a:lnSpc>
                <a:spcPct val="114000"/>
              </a:lnSpc>
            </a:pPr>
            <a:endParaRPr lang="en-US" sz="2600" dirty="0"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326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Three Kinds of Expenses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71465" y="433653"/>
            <a:ext cx="1518948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87457-F5A7-6947-B167-39EDA984FAB2}"/>
              </a:ext>
            </a:extLst>
          </p:cNvPr>
          <p:cNvSpPr/>
          <p:nvPr/>
        </p:nvSpPr>
        <p:spPr>
          <a:xfrm>
            <a:off x="1288616" y="1460812"/>
            <a:ext cx="8960284" cy="51114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Fixed Operational Costs: expenses that are ongoing, repeated or regular</a:t>
            </a:r>
          </a:p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Variable Operations: project expenses</a:t>
            </a:r>
          </a:p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Reserve: an operational fund set aside for the unexpected</a:t>
            </a:r>
            <a:endParaRPr lang="en-US" sz="2600" dirty="0"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1532B-EE2C-744A-8344-DDDD35F7C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0182">
            <a:off x="9696024" y="5049507"/>
            <a:ext cx="1165348" cy="11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83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1342004" y="549846"/>
            <a:ext cx="945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Fixed Costs Across Four Activity Areas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71465" y="433653"/>
            <a:ext cx="1518948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87457-F5A7-6947-B167-39EDA984FAB2}"/>
              </a:ext>
            </a:extLst>
          </p:cNvPr>
          <p:cNvSpPr/>
          <p:nvPr/>
        </p:nvSpPr>
        <p:spPr>
          <a:xfrm>
            <a:off x="1288616" y="1460812"/>
            <a:ext cx="10725584" cy="12315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2100"/>
              </a:spcBef>
              <a:buClr>
                <a:srgbClr val="89BD4B"/>
              </a:buClr>
              <a:buSzPct val="105000"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Percentages indicate the proportion of operational costs assigned to each area.</a:t>
            </a:r>
            <a:endParaRPr lang="en-US" sz="2600" dirty="0"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E42B06-01F9-2347-9D13-C38AB4FD0D9A}"/>
              </a:ext>
            </a:extLst>
          </p:cNvPr>
          <p:cNvSpPr txBox="1"/>
          <p:nvPr/>
        </p:nvSpPr>
        <p:spPr>
          <a:xfrm>
            <a:off x="7759700" y="4673600"/>
            <a:ext cx="40005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See page 32 of the 2020 CAT for a snapshot of what’s included in each activity area.</a:t>
            </a:r>
          </a:p>
          <a:p>
            <a:endParaRPr lang="en-US" sz="2600" dirty="0"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CE323C-E46F-C14D-87AF-D9C16F0FE30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65" y="2741442"/>
            <a:ext cx="5470294" cy="37853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5705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055D2-2815-CC40-81F6-BA7F0D3B4496}"/>
              </a:ext>
            </a:extLst>
          </p:cNvPr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Decision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943DF7-B380-6743-AF24-FCDCED7B695C}"/>
              </a:ext>
            </a:extLst>
          </p:cNvPr>
          <p:cNvSpPr/>
          <p:nvPr/>
        </p:nvSpPr>
        <p:spPr>
          <a:xfrm>
            <a:off x="1288617" y="1460812"/>
            <a:ext cx="6566910" cy="42056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Motion 25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 approve the 2020–2022 Narcotics Anonymous World Services, Inc., Budget.</a:t>
            </a: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008804-09F9-9D4E-850C-649D4C922AA8}"/>
              </a:ext>
            </a:extLst>
          </p:cNvPr>
          <p:cNvSpPr/>
          <p:nvPr/>
        </p:nvSpPr>
        <p:spPr>
          <a:xfrm>
            <a:off x="10671465" y="433652"/>
            <a:ext cx="1518948" cy="6424348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27C75E-BBB1-6046-AA45-3D20AA78C1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435600"/>
            <a:ext cx="130175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54088" y="3186591"/>
            <a:ext cx="10763250" cy="33185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14000"/>
              </a:lnSpc>
            </a:pPr>
            <a:endParaRPr lang="en-US" sz="900" b="1" dirty="0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8ED86EB-BFED-1249-9284-B8C5FA601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96709" y="-5495121"/>
            <a:ext cx="1198582" cy="12188824"/>
          </a:xfrm>
          <a:prstGeom prst="rect">
            <a:avLst/>
          </a:prstGeom>
        </p:spPr>
      </p:pic>
      <p:sp>
        <p:nvSpPr>
          <p:cNvPr id="27" name="Flowchart: Data 26"/>
          <p:cNvSpPr/>
          <p:nvPr/>
        </p:nvSpPr>
        <p:spPr>
          <a:xfrm rot="11559312">
            <a:off x="10377565" y="5900978"/>
            <a:ext cx="1751076" cy="850392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Flowchart: Data 27"/>
          <p:cNvSpPr/>
          <p:nvPr/>
        </p:nvSpPr>
        <p:spPr>
          <a:xfrm rot="11712559">
            <a:off x="10369771" y="5544822"/>
            <a:ext cx="1750065" cy="848781"/>
          </a:xfrm>
          <a:prstGeom prst="flowChartInputOutput">
            <a:avLst/>
          </a:prstGeom>
          <a:solidFill>
            <a:srgbClr val="89BD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Flowchart: Data 28"/>
          <p:cNvSpPr/>
          <p:nvPr/>
        </p:nvSpPr>
        <p:spPr>
          <a:xfrm rot="11622275">
            <a:off x="10374826" y="5131570"/>
            <a:ext cx="1750065" cy="848781"/>
          </a:xfrm>
          <a:prstGeom prst="flowChartInputOutput">
            <a:avLst/>
          </a:prstGeom>
          <a:solidFill>
            <a:srgbClr val="9227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C69C8-B729-AC40-904A-7086EDA9A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0118">
            <a:off x="276353" y="329553"/>
            <a:ext cx="2752950" cy="28217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886895">
            <a:off x="271174" y="789346"/>
            <a:ext cx="2675286" cy="18812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525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Lato" charset="0"/>
                <a:cs typeface="Lato" charset="0"/>
              </a:rPr>
              <a:t>WSC 2020 Seating </a:t>
            </a:r>
            <a:br>
              <a:rPr lang="en-US" sz="2525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Lato" charset="0"/>
                <a:cs typeface="Lato" charset="0"/>
              </a:rPr>
            </a:br>
            <a:r>
              <a:rPr lang="en-US" sz="2525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Lato" charset="0"/>
                <a:cs typeface="Lato" charset="0"/>
              </a:rPr>
              <a:t>Report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F24220-D6AF-7C47-8146-95022A8E3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9173" y="343770"/>
            <a:ext cx="727944" cy="7448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4A999DB-AFD4-DD47-89E9-A4A43B69F19F}"/>
              </a:ext>
            </a:extLst>
          </p:cNvPr>
          <p:cNvSpPr/>
          <p:nvPr/>
        </p:nvSpPr>
        <p:spPr>
          <a:xfrm>
            <a:off x="3297382" y="1399310"/>
            <a:ext cx="8618399" cy="52647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WSC Seating Requests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and WB Recommendations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Five regions applied for seating by the deadline:</a:t>
            </a:r>
          </a:p>
          <a:p>
            <a:pPr lvl="1">
              <a:buClr>
                <a:srgbClr val="89BD4B"/>
              </a:buClr>
              <a:buSzPct val="105000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Brazil Central, Brazil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Nordeste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, Minas (Brazil), North-West Russia, &amp; Thailand</a:t>
            </a:r>
          </a:p>
          <a:p>
            <a:pPr marL="342900" indent="-342900">
              <a:spcBef>
                <a:spcPts val="15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The Seating Workgroup (3 RDs and 1 WB member) evaluated each according to the seating criteria</a:t>
            </a:r>
          </a:p>
          <a:p>
            <a:pPr marL="342900" indent="-342900">
              <a:spcBef>
                <a:spcPts val="15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Workgroup’s recommendation: Seat two applicants</a:t>
            </a:r>
          </a:p>
          <a:p>
            <a:pPr marL="342900" indent="-342900">
              <a:spcBef>
                <a:spcPts val="15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The WB agrees with the workgroup’s recommendations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920" y="3196025"/>
            <a:ext cx="223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CAT pages 43-84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Seating Report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71465" y="433653"/>
            <a:ext cx="1518948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87457-F5A7-6947-B167-39EDA984FAB2}"/>
              </a:ext>
            </a:extLst>
          </p:cNvPr>
          <p:cNvSpPr/>
          <p:nvPr/>
        </p:nvSpPr>
        <p:spPr>
          <a:xfrm>
            <a:off x="940955" y="1876447"/>
            <a:ext cx="10807699" cy="552477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Seating report (CAT, p 43) includes:</a:t>
            </a:r>
          </a:p>
          <a:p>
            <a:pPr marL="914400" indent="-457200">
              <a:spcBef>
                <a:spcPts val="900"/>
              </a:spcBef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Board and workgroup’s further thoughts on seating process</a:t>
            </a:r>
          </a:p>
          <a:p>
            <a:pPr marL="914400" indent="-457200">
              <a:spcBef>
                <a:spcPts val="900"/>
              </a:spcBef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Background and recent Conference seating decisions</a:t>
            </a:r>
          </a:p>
          <a:p>
            <a:pPr marL="914400" indent="-457200">
              <a:spcBef>
                <a:spcPts val="900"/>
              </a:spcBef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New Conference participant seating criteria from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GWSNA</a:t>
            </a:r>
          </a:p>
          <a:p>
            <a:pPr marL="914400" indent="-457200">
              <a:spcBef>
                <a:spcPts val="900"/>
              </a:spcBef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Seating requests from each region and background information about Brazil</a:t>
            </a:r>
          </a:p>
        </p:txBody>
      </p:sp>
    </p:spTree>
    <p:extLst>
      <p:ext uri="{BB962C8B-B14F-4D97-AF65-F5344CB8AC3E}">
        <p14:creationId xmlns:p14="http://schemas.microsoft.com/office/powerpoint/2010/main" val="42419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055D2-2815-CC40-81F6-BA7F0D3B4496}"/>
              </a:ext>
            </a:extLst>
          </p:cNvPr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err="1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DecisionS</a:t>
            </a:r>
            <a:endParaRPr lang="en-US" sz="3600" b="1" cap="all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943DF7-B380-6743-AF24-FCDCED7B695C}"/>
              </a:ext>
            </a:extLst>
          </p:cNvPr>
          <p:cNvSpPr/>
          <p:nvPr/>
        </p:nvSpPr>
        <p:spPr>
          <a:xfrm>
            <a:off x="1288616" y="1460812"/>
            <a:ext cx="9849283" cy="53971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Motion 26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 seat the Minas Region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3600" dirty="0">
              <a:solidFill>
                <a:srgbClr val="922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Motion 27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 seat the North-West Russia Region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3600" dirty="0">
              <a:solidFill>
                <a:srgbClr val="922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3600" dirty="0">
              <a:solidFill>
                <a:srgbClr val="922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7C70ED-E04E-694B-8687-CB2B83C3A800}"/>
              </a:ext>
            </a:extLst>
          </p:cNvPr>
          <p:cNvSpPr/>
          <p:nvPr/>
        </p:nvSpPr>
        <p:spPr>
          <a:xfrm>
            <a:off x="10671465" y="433652"/>
            <a:ext cx="1518948" cy="6424348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938B41-DA93-164C-9173-920744445E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435600"/>
            <a:ext cx="130175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The CAT + WSC 2020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71465" y="433653"/>
            <a:ext cx="1518948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87457-F5A7-6947-B167-39EDA984FAB2}"/>
              </a:ext>
            </a:extLst>
          </p:cNvPr>
          <p:cNvSpPr/>
          <p:nvPr/>
        </p:nvSpPr>
        <p:spPr>
          <a:xfrm>
            <a:off x="1288617" y="1460812"/>
            <a:ext cx="8469746" cy="51114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Most CAT items are considered during the CAT-Related Discussion and Decisions session.</a:t>
            </a:r>
          </a:p>
          <a:p>
            <a:pPr marL="914400" indent="-457200">
              <a:spcBef>
                <a:spcPts val="900"/>
              </a:spcBef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Exception: Motions #32 and #33 regarding WSC “rules and tools” will be introduced at the beginning of the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CAR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-Related Discussion and Decisions session because they are being proposed for use at the 2020 Conference.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buClr>
                <a:srgbClr val="89BD4B"/>
              </a:buClr>
              <a:buSzPct val="105000"/>
            </a:pP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893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54088" y="3186591"/>
            <a:ext cx="10763250" cy="33185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14000"/>
              </a:lnSpc>
            </a:pPr>
            <a:endParaRPr lang="en-US" sz="900" b="1" dirty="0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8ED86EB-BFED-1249-9284-B8C5FA601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96709" y="-5495121"/>
            <a:ext cx="1198582" cy="12188824"/>
          </a:xfrm>
          <a:prstGeom prst="rect">
            <a:avLst/>
          </a:prstGeom>
        </p:spPr>
      </p:pic>
      <p:sp>
        <p:nvSpPr>
          <p:cNvPr id="27" name="Flowchart: Data 26"/>
          <p:cNvSpPr/>
          <p:nvPr/>
        </p:nvSpPr>
        <p:spPr>
          <a:xfrm rot="11559312">
            <a:off x="10377565" y="5900978"/>
            <a:ext cx="1751076" cy="850392"/>
          </a:xfrm>
          <a:prstGeom prst="flowChartInputOutp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Flowchart: Data 27"/>
          <p:cNvSpPr/>
          <p:nvPr/>
        </p:nvSpPr>
        <p:spPr>
          <a:xfrm rot="11712559">
            <a:off x="10369771" y="5544822"/>
            <a:ext cx="1750065" cy="848781"/>
          </a:xfrm>
          <a:prstGeom prst="flowChartInputOutput">
            <a:avLst/>
          </a:prstGeom>
          <a:solidFill>
            <a:srgbClr val="89BD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Flowchart: Data 28"/>
          <p:cNvSpPr/>
          <p:nvPr/>
        </p:nvSpPr>
        <p:spPr>
          <a:xfrm rot="11622275">
            <a:off x="10374826" y="5131570"/>
            <a:ext cx="1750065" cy="848781"/>
          </a:xfrm>
          <a:prstGeom prst="flowChartInputOutput">
            <a:avLst/>
          </a:prstGeom>
          <a:solidFill>
            <a:srgbClr val="9227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C69C8-B729-AC40-904A-7086EDA9A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0118">
            <a:off x="274103" y="297368"/>
            <a:ext cx="3215584" cy="28217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886895">
            <a:off x="252314" y="603996"/>
            <a:ext cx="3120007" cy="18676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3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Lato" charset="0"/>
                <a:cs typeface="Lato" charset="0"/>
              </a:rPr>
              <a:t>Zonal </a:t>
            </a:r>
            <a:br>
              <a:rPr lang="en-US" sz="3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Lato" charset="0"/>
                <a:cs typeface="Lato" charset="0"/>
              </a:rPr>
            </a:br>
            <a:r>
              <a:rPr lang="en-US" sz="3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Lato" charset="0"/>
                <a:cs typeface="Lato" charset="0"/>
              </a:rPr>
              <a:t>Seating </a:t>
            </a:r>
            <a:r>
              <a:rPr lang="en-US" sz="3300" b="1" spc="-3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Lato" charset="0"/>
                <a:cs typeface="Lato" charset="0"/>
              </a:rPr>
              <a:t>Recommendation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8255C2-8301-704A-BD9C-000924D674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9069" y="450645"/>
            <a:ext cx="727944" cy="7448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7BCE2A-3699-D740-95C6-654CFB85DAB7}"/>
              </a:ext>
            </a:extLst>
          </p:cNvPr>
          <p:cNvSpPr/>
          <p:nvPr/>
        </p:nvSpPr>
        <p:spPr>
          <a:xfrm>
            <a:off x="3623048" y="1301352"/>
            <a:ext cx="8432800" cy="432018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spcAft>
                <a:spcPts val="1200"/>
              </a:spcAft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 Motion Related to Zonal Seating</a:t>
            </a:r>
          </a:p>
          <a:p>
            <a:pPr marL="342900" indent="-342900">
              <a:spcBef>
                <a:spcPts val="12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WSC 2018 passed motions allowing zones with two or more unseated regions or communities to send zonal delegate (ZD) and alternate to WSC </a:t>
            </a:r>
          </a:p>
          <a:p>
            <a:pPr marL="342900" indent="-342900">
              <a:spcBef>
                <a:spcPts val="12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Board recommends a pause on zonal seating to give the WSC an opportunity to experience zones as Conference participants before making further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decisions</a:t>
            </a:r>
          </a:p>
          <a:p>
            <a:pPr marL="342900" indent="-342900">
              <a:spcBef>
                <a:spcPts val="12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Board will be asking Conference participants to help frame a discussion about seating for WSC 2022 during the upcoming Conference cycle</a:t>
            </a:r>
          </a:p>
          <a:p>
            <a:pPr marL="342900" indent="-342900">
              <a:spcBef>
                <a:spcPts val="12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8773237" y="781157"/>
            <a:ext cx="197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CAT pages 2-3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54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055D2-2815-CC40-81F6-BA7F0D3B4496}"/>
              </a:ext>
            </a:extLst>
          </p:cNvPr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Decision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943DF7-B380-6743-AF24-FCDCED7B695C}"/>
              </a:ext>
            </a:extLst>
          </p:cNvPr>
          <p:cNvSpPr/>
          <p:nvPr/>
        </p:nvSpPr>
        <p:spPr>
          <a:xfrm>
            <a:off x="1288617" y="1460812"/>
            <a:ext cx="9468283" cy="53971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Motion 28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 pause zonal seating by not considering seating requests from zones formed after WSC 2018 until after zonal seating criteria or a process for zonal seating is established by the WSC. </a:t>
            </a:r>
          </a:p>
          <a:p>
            <a:pPr lvl="1"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Intent: To give the WSC an opportunity to experience zones as Conference participants before making further decisions about zonal seating.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3600" dirty="0">
              <a:solidFill>
                <a:srgbClr val="922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3600" dirty="0">
              <a:solidFill>
                <a:srgbClr val="922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56E406-2C00-F842-A1B4-B44E75627221}"/>
              </a:ext>
            </a:extLst>
          </p:cNvPr>
          <p:cNvSpPr/>
          <p:nvPr/>
        </p:nvSpPr>
        <p:spPr>
          <a:xfrm>
            <a:off x="10671465" y="433652"/>
            <a:ext cx="1518948" cy="6424348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FB2587-5A77-0E46-A55A-A24989D6C5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435600"/>
            <a:ext cx="130175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54088" y="3186591"/>
            <a:ext cx="10763250" cy="33185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14000"/>
              </a:lnSpc>
            </a:pPr>
            <a:endParaRPr lang="en-US" sz="900" b="1" dirty="0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8ED86EB-BFED-1249-9284-B8C5FA601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96709" y="-5495121"/>
            <a:ext cx="1198582" cy="12188824"/>
          </a:xfrm>
          <a:prstGeom prst="rect">
            <a:avLst/>
          </a:prstGeom>
        </p:spPr>
      </p:pic>
      <p:sp>
        <p:nvSpPr>
          <p:cNvPr id="27" name="Flowchart: Data 26"/>
          <p:cNvSpPr/>
          <p:nvPr/>
        </p:nvSpPr>
        <p:spPr>
          <a:xfrm rot="11559312">
            <a:off x="10377565" y="5900978"/>
            <a:ext cx="1751076" cy="850392"/>
          </a:xfrm>
          <a:prstGeom prst="flowChartInputOutp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Flowchart: Data 27"/>
          <p:cNvSpPr/>
          <p:nvPr/>
        </p:nvSpPr>
        <p:spPr>
          <a:xfrm rot="11712559">
            <a:off x="10369771" y="5544822"/>
            <a:ext cx="1750065" cy="848781"/>
          </a:xfrm>
          <a:prstGeom prst="flowChartInputOutput">
            <a:avLst/>
          </a:prstGeom>
          <a:solidFill>
            <a:srgbClr val="89BD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Flowchart: Data 28"/>
          <p:cNvSpPr/>
          <p:nvPr/>
        </p:nvSpPr>
        <p:spPr>
          <a:xfrm rot="11622275">
            <a:off x="10374826" y="5131570"/>
            <a:ext cx="1750065" cy="848781"/>
          </a:xfrm>
          <a:prstGeom prst="flowChartInputOutput">
            <a:avLst/>
          </a:prstGeom>
          <a:solidFill>
            <a:srgbClr val="9227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C69C8-B729-AC40-904A-7086EDA9A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0118">
            <a:off x="276353" y="329553"/>
            <a:ext cx="2752950" cy="28217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886895">
            <a:off x="259236" y="416490"/>
            <a:ext cx="2474279" cy="18676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Lato" charset="0"/>
                <a:cs typeface="Lato" charset="0"/>
              </a:rPr>
              <a:t>2020–2022 Travel Reimbursement Policy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8876A4-990E-514A-867F-47FB25938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9173" y="343770"/>
            <a:ext cx="727944" cy="7448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37481B-B344-4D46-907A-2B33091D0CF8}"/>
              </a:ext>
            </a:extLst>
          </p:cNvPr>
          <p:cNvSpPr/>
          <p:nvPr/>
        </p:nvSpPr>
        <p:spPr>
          <a:xfrm>
            <a:off x="3297383" y="1399310"/>
            <a:ext cx="7789718" cy="52647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Travel Reimbursement Policy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Each WSC approves this policy for the upcoming cycle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Outlines covered expenses and policy for NAWS travelers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Proposed policy is unchanged except for increased mileage reimbursement according to US Internal Revenue Service rates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920" y="3196025"/>
            <a:ext cx="223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CAT pages 85-89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Rectangle 10"/>
          <p:cNvSpPr/>
          <p:nvPr/>
        </p:nvSpPr>
        <p:spPr>
          <a:xfrm>
            <a:off x="10671465" y="433652"/>
            <a:ext cx="1518948" cy="6424348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055D2-2815-CC40-81F6-BA7F0D3B4496}"/>
              </a:ext>
            </a:extLst>
          </p:cNvPr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Decision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943DF7-B380-6743-AF24-FCDCED7B695C}"/>
              </a:ext>
            </a:extLst>
          </p:cNvPr>
          <p:cNvSpPr/>
          <p:nvPr/>
        </p:nvSpPr>
        <p:spPr>
          <a:xfrm>
            <a:off x="1288617" y="1460812"/>
            <a:ext cx="7372783" cy="43938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Motion 31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 adopt the 2020–2022 Reimbursement Policy.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3600" dirty="0">
              <a:solidFill>
                <a:srgbClr val="922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3600" dirty="0">
              <a:solidFill>
                <a:srgbClr val="922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3600" dirty="0">
              <a:solidFill>
                <a:srgbClr val="922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67F75-15AD-DE4D-A276-66D3E1AD5C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435600"/>
            <a:ext cx="130175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54088" y="3186591"/>
            <a:ext cx="10763250" cy="33185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14000"/>
              </a:lnSpc>
            </a:pPr>
            <a:endParaRPr lang="en-US" sz="900" b="1" dirty="0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8ED86EB-BFED-1249-9284-B8C5FA601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96709" y="-5495121"/>
            <a:ext cx="1198582" cy="12188824"/>
          </a:xfrm>
          <a:prstGeom prst="rect">
            <a:avLst/>
          </a:prstGeom>
        </p:spPr>
      </p:pic>
      <p:sp>
        <p:nvSpPr>
          <p:cNvPr id="27" name="Flowchart: Data 26"/>
          <p:cNvSpPr/>
          <p:nvPr/>
        </p:nvSpPr>
        <p:spPr>
          <a:xfrm rot="11559312">
            <a:off x="10377565" y="5900978"/>
            <a:ext cx="1751076" cy="850392"/>
          </a:xfrm>
          <a:prstGeom prst="flowChartInputOutp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Flowchart: Data 27"/>
          <p:cNvSpPr/>
          <p:nvPr/>
        </p:nvSpPr>
        <p:spPr>
          <a:xfrm rot="11712559">
            <a:off x="10369771" y="5544822"/>
            <a:ext cx="1750065" cy="848781"/>
          </a:xfrm>
          <a:prstGeom prst="flowChartInputOutput">
            <a:avLst/>
          </a:prstGeom>
          <a:solidFill>
            <a:srgbClr val="89BD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Flowchart: Data 28"/>
          <p:cNvSpPr/>
          <p:nvPr/>
        </p:nvSpPr>
        <p:spPr>
          <a:xfrm rot="11622275">
            <a:off x="10374826" y="5131570"/>
            <a:ext cx="1750065" cy="848781"/>
          </a:xfrm>
          <a:prstGeom prst="flowChartInputOutput">
            <a:avLst/>
          </a:prstGeom>
          <a:solidFill>
            <a:srgbClr val="9227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C69C8-B729-AC40-904A-7086EDA9A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0118">
            <a:off x="298596" y="327998"/>
            <a:ext cx="2752950" cy="31414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886895">
            <a:off x="259236" y="416490"/>
            <a:ext cx="2474279" cy="18676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Lato" charset="0"/>
                <a:cs typeface="Lato" charset="0"/>
              </a:rPr>
              <a:t>Proposed Changes to </a:t>
            </a:r>
            <a:r>
              <a:rPr lang="en-US" sz="2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Lato" charset="0"/>
                <a:cs typeface="Lato" charset="0"/>
              </a:rPr>
              <a:t>GWSNA</a:t>
            </a: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Lato" charset="0"/>
                <a:cs typeface="Lato" charset="0"/>
              </a:rPr>
              <a:t>, WSC Decision-Making Processes, and New Idea Discussions</a:t>
            </a:r>
            <a:endParaRPr lang="en-US" sz="2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  <a:ea typeface="Lato" charset="0"/>
              <a:cs typeface="Lato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1AD4A1-DA71-FE43-8DB4-305ED9283D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9173" y="343770"/>
            <a:ext cx="727944" cy="7448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B6F0E0-E46D-D14C-8E67-BD8BB99BDBEB}"/>
              </a:ext>
            </a:extLst>
          </p:cNvPr>
          <p:cNvSpPr/>
          <p:nvPr/>
        </p:nvSpPr>
        <p:spPr>
          <a:xfrm>
            <a:off x="3297382" y="1399310"/>
            <a:ext cx="8618399" cy="52647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Recommended 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GWSNA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Revisions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2020 CAT Material includes a cover memo (p 90) and full </a:t>
            </a:r>
            <a:r>
              <a:rPr lang="en-US" sz="2600" b="1" i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GWSNA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(p 101) text with recommended changes in color: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600" b="1" u="sng" dirty="0">
                <a:solidFill>
                  <a:srgbClr val="FF0000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Board suggested changes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: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To reflect current policy and practice on</a:t>
            </a:r>
          </a:p>
          <a:p>
            <a:pPr marL="800100" lvl="1" indent="-342900"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WSC decision-making</a:t>
            </a:r>
          </a:p>
          <a:p>
            <a:pPr marL="800100" lvl="1" indent="-342900"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Definition of Conference participant, and </a:t>
            </a:r>
          </a:p>
          <a:p>
            <a:pPr marL="800100" lvl="1" indent="-342900"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Reflect that WSC work happens throughout the cycle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600" b="1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HRP suggested changes: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Changes to Election Procedures and World Pool Membership sections as directed by Motion #57 at WSC 2018. 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963" y="3616415"/>
            <a:ext cx="243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CAT pages 90-182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055D2-2815-CC40-81F6-BA7F0D3B4496}"/>
              </a:ext>
            </a:extLst>
          </p:cNvPr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Decision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943DF7-B380-6743-AF24-FCDCED7B695C}"/>
              </a:ext>
            </a:extLst>
          </p:cNvPr>
          <p:cNvSpPr/>
          <p:nvPr/>
        </p:nvSpPr>
        <p:spPr>
          <a:xfrm>
            <a:off x="1288617" y="1460812"/>
            <a:ext cx="7804583" cy="53971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Motion 29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 approve the proposed changes to </a:t>
            </a:r>
            <a:r>
              <a:rPr lang="en-US" sz="3600" i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 Guide to World Services in NA </a:t>
            </a: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as provided in the 2020 CAT and indicated in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red</a:t>
            </a: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3600" dirty="0">
              <a:solidFill>
                <a:srgbClr val="922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 lvl="1"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Intent: To update the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GWSNA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text to reflect current policy and practice.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3600" dirty="0">
              <a:solidFill>
                <a:srgbClr val="922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3600" dirty="0">
              <a:solidFill>
                <a:srgbClr val="922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160711-6792-4E48-8E14-D24364277BB1}"/>
              </a:ext>
            </a:extLst>
          </p:cNvPr>
          <p:cNvSpPr/>
          <p:nvPr/>
        </p:nvSpPr>
        <p:spPr>
          <a:xfrm>
            <a:off x="10671465" y="433652"/>
            <a:ext cx="1518948" cy="6424348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717028-076B-264D-AC1B-8FA19C576F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435600"/>
            <a:ext cx="130175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055D2-2815-CC40-81F6-BA7F0D3B4496}"/>
              </a:ext>
            </a:extLst>
          </p:cNvPr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Decision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943DF7-B380-6743-AF24-FCDCED7B695C}"/>
              </a:ext>
            </a:extLst>
          </p:cNvPr>
          <p:cNvSpPr/>
          <p:nvPr/>
        </p:nvSpPr>
        <p:spPr>
          <a:xfrm>
            <a:off x="1288617" y="1460812"/>
            <a:ext cx="8744384" cy="53971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Motion 30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 approve the proposed changes </a:t>
            </a:r>
            <a:r>
              <a:rPr lang="en-US" sz="3600" i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 </a:t>
            </a:r>
            <a:br>
              <a:rPr lang="en-US" sz="3600" i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3600" i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 Guide to World Services in NA</a:t>
            </a: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as provided in the 2020 CAT and indicated </a:t>
            </a:r>
            <a:b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in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red and highlighted.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3600" dirty="0">
              <a:solidFill>
                <a:srgbClr val="922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 lvl="1"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Intent: To make the changes in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GWSNA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called for in Motion #57 to update the description of World Pool, election, and nomination policies.</a:t>
            </a:r>
            <a:endParaRPr lang="en-US" sz="3600" dirty="0">
              <a:solidFill>
                <a:srgbClr val="922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3600" dirty="0">
              <a:solidFill>
                <a:srgbClr val="922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22AC6E-3A17-2D49-9723-6A7DB7FF927B}"/>
              </a:ext>
            </a:extLst>
          </p:cNvPr>
          <p:cNvSpPr/>
          <p:nvPr/>
        </p:nvSpPr>
        <p:spPr>
          <a:xfrm>
            <a:off x="10671465" y="433652"/>
            <a:ext cx="1518948" cy="6424348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1CBA08-2CBA-3449-A28C-86B7F7DD1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435600"/>
            <a:ext cx="130175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Rectangle 10"/>
          <p:cNvSpPr/>
          <p:nvPr/>
        </p:nvSpPr>
        <p:spPr>
          <a:xfrm>
            <a:off x="10671465" y="433653"/>
            <a:ext cx="1518948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87457-F5A7-6947-B167-39EDA984FAB2}"/>
              </a:ext>
            </a:extLst>
          </p:cNvPr>
          <p:cNvSpPr/>
          <p:nvPr/>
        </p:nvSpPr>
        <p:spPr>
          <a:xfrm>
            <a:off x="1384301" y="1460811"/>
            <a:ext cx="9944100" cy="51939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Last several Conferences, we tried new discussion and decision-making processes for one Conference. Participants can adopt as new policy at end of WSC. 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Two suggestions for WSC 2020:</a:t>
            </a:r>
          </a:p>
          <a:p>
            <a:pPr marL="914400" indent="-457200">
              <a:spcBef>
                <a:spcPts val="900"/>
              </a:spcBef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Eliminate use of abstentions in votes or straw polls </a:t>
            </a:r>
            <a:r>
              <a:rPr lang="en-US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beginning after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CAR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decisions</a:t>
            </a:r>
          </a:p>
          <a:p>
            <a:pPr marL="914400" indent="-457200">
              <a:spcBef>
                <a:spcPts val="900"/>
              </a:spcBef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Build on WSC 2018 process to discuss new ideas—redesigned form, intend to group by topic, commit to one new idea circulated throughout cycle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4904" y="499046"/>
            <a:ext cx="10849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4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WSC Decision-Making &amp; New Idea Discussions</a:t>
            </a:r>
          </a:p>
        </p:txBody>
      </p:sp>
    </p:spTree>
    <p:extLst>
      <p:ext uri="{BB962C8B-B14F-4D97-AF65-F5344CB8AC3E}">
        <p14:creationId xmlns:p14="http://schemas.microsoft.com/office/powerpoint/2010/main" val="205619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055D2-2815-CC40-81F6-BA7F0D3B4496}"/>
              </a:ext>
            </a:extLst>
          </p:cNvPr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Decision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943DF7-B380-6743-AF24-FCDCED7B695C}"/>
              </a:ext>
            </a:extLst>
          </p:cNvPr>
          <p:cNvSpPr/>
          <p:nvPr/>
        </p:nvSpPr>
        <p:spPr>
          <a:xfrm>
            <a:off x="1288617" y="1460812"/>
            <a:ext cx="8490383" cy="53971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Motion 32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 eliminate abstentions when voting or taking straw polls, for WSC 2020 only beginning after </a:t>
            </a:r>
            <a:r>
              <a:rPr lang="en-US" sz="3600" i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CAR</a:t>
            </a: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-Related Discussion and Decisions.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3600" dirty="0">
              <a:solidFill>
                <a:srgbClr val="922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 lvl="1"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Intent: To simplify the voting and polling process and eliminate an option that has the same effect as a no vote.</a:t>
            </a:r>
            <a:endParaRPr lang="en-US" sz="3600" dirty="0">
              <a:solidFill>
                <a:srgbClr val="922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3E5042-80AB-7D48-9F4D-05925ECDF273}"/>
              </a:ext>
            </a:extLst>
          </p:cNvPr>
          <p:cNvSpPr/>
          <p:nvPr/>
        </p:nvSpPr>
        <p:spPr>
          <a:xfrm>
            <a:off x="10671465" y="433652"/>
            <a:ext cx="1518948" cy="6424348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3D021-16D0-BE40-AD24-8DBAC55B7C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435600"/>
            <a:ext cx="130175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055D2-2815-CC40-81F6-BA7F0D3B4496}"/>
              </a:ext>
            </a:extLst>
          </p:cNvPr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Decision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943DF7-B380-6743-AF24-FCDCED7B695C}"/>
              </a:ext>
            </a:extLst>
          </p:cNvPr>
          <p:cNvSpPr/>
          <p:nvPr/>
        </p:nvSpPr>
        <p:spPr>
          <a:xfrm>
            <a:off x="1288617" y="1460812"/>
            <a:ext cx="8172883" cy="53971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Motion 33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 adopt, for WSC 2020 only, the following approaches to New Idea Discussions: 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3600" dirty="0">
              <a:solidFill>
                <a:srgbClr val="9227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90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The full motion is on pages 6 &amp; 7 of the CAT and offers changes intended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 more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effectively frame New Ideas small-group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discussions.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F76D82-5EA1-BF40-88A9-A6126F141E1F}"/>
              </a:ext>
            </a:extLst>
          </p:cNvPr>
          <p:cNvSpPr/>
          <p:nvPr/>
        </p:nvSpPr>
        <p:spPr>
          <a:xfrm>
            <a:off x="10671465" y="433652"/>
            <a:ext cx="1518948" cy="6424348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0843FF-5BE7-9D4A-A65A-9C9A507FD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435600"/>
            <a:ext cx="130175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54088" y="3186591"/>
            <a:ext cx="10763250" cy="33185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14000"/>
              </a:lnSpc>
            </a:pPr>
            <a:endParaRPr lang="en-US" sz="900" b="1" dirty="0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8ED86EB-BFED-1249-9284-B8C5FA601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96709" y="-5495121"/>
            <a:ext cx="1198582" cy="12188824"/>
          </a:xfrm>
          <a:prstGeom prst="rect">
            <a:avLst/>
          </a:prstGeom>
        </p:spPr>
      </p:pic>
      <p:sp>
        <p:nvSpPr>
          <p:cNvPr id="27" name="Flowchart: Data 26"/>
          <p:cNvSpPr/>
          <p:nvPr/>
        </p:nvSpPr>
        <p:spPr>
          <a:xfrm rot="11559312">
            <a:off x="10377565" y="5900978"/>
            <a:ext cx="1751076" cy="850392"/>
          </a:xfrm>
          <a:prstGeom prst="flowChartInputOutp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Flowchart: Data 27"/>
          <p:cNvSpPr/>
          <p:nvPr/>
        </p:nvSpPr>
        <p:spPr>
          <a:xfrm rot="11712559">
            <a:off x="10369771" y="5544822"/>
            <a:ext cx="1750065" cy="848781"/>
          </a:xfrm>
          <a:prstGeom prst="flowChartInputOutput">
            <a:avLst/>
          </a:prstGeom>
          <a:solidFill>
            <a:srgbClr val="89BD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Flowchart: Data 28"/>
          <p:cNvSpPr/>
          <p:nvPr/>
        </p:nvSpPr>
        <p:spPr>
          <a:xfrm rot="11622275">
            <a:off x="10374826" y="5131570"/>
            <a:ext cx="1750065" cy="848781"/>
          </a:xfrm>
          <a:prstGeom prst="flowChartInputOutput">
            <a:avLst/>
          </a:prstGeom>
          <a:solidFill>
            <a:srgbClr val="9227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C69C8-B729-AC40-904A-7086EDA9A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0118">
            <a:off x="276353" y="329553"/>
            <a:ext cx="2752950" cy="28217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886895">
            <a:off x="259236" y="416490"/>
            <a:ext cx="2474279" cy="18676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3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Lato" charset="0"/>
                <a:cs typeface="Lato" charset="0"/>
              </a:rPr>
              <a:t>Strategic Plan and Proposed Project Plans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1199D4-4CC8-2241-8AC8-C814229B6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9173" y="343770"/>
            <a:ext cx="727944" cy="7448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07A501-43BE-FE46-8BDD-4DAEC040DA31}"/>
              </a:ext>
            </a:extLst>
          </p:cNvPr>
          <p:cNvSpPr/>
          <p:nvPr/>
        </p:nvSpPr>
        <p:spPr>
          <a:xfrm>
            <a:off x="3416465" y="1660493"/>
            <a:ext cx="8499316" cy="22542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Strategic Plan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Before each Conference cycle, we set specific objectives to focus our work toward long-term goals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980C3-B08F-CA48-BF3A-6F8BBE2E9B0E}"/>
              </a:ext>
            </a:extLst>
          </p:cNvPr>
          <p:cNvSpPr txBox="1"/>
          <p:nvPr/>
        </p:nvSpPr>
        <p:spPr>
          <a:xfrm>
            <a:off x="3600456" y="4271968"/>
            <a:ext cx="707231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 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Objectives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000" b="1" u="sng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+ Approaches 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  Activity over the next two years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9494" y="1166270"/>
            <a:ext cx="223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CAT pages </a:t>
            </a:r>
            <a:r>
              <a:rPr lang="en-US" sz="2400" dirty="0" smtClean="0">
                <a:solidFill>
                  <a:schemeClr val="bg1"/>
                </a:solidFill>
              </a:rPr>
              <a:t>9-14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9930" y="1840494"/>
            <a:ext cx="2354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(CAT pages 9-14)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Rectangle 10"/>
          <p:cNvSpPr/>
          <p:nvPr/>
        </p:nvSpPr>
        <p:spPr>
          <a:xfrm>
            <a:off x="10671465" y="433653"/>
            <a:ext cx="1518948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87457-F5A7-6947-B167-39EDA984FAB2}"/>
              </a:ext>
            </a:extLst>
          </p:cNvPr>
          <p:cNvSpPr/>
          <p:nvPr/>
        </p:nvSpPr>
        <p:spPr>
          <a:xfrm>
            <a:off x="1384301" y="1460811"/>
            <a:ext cx="9944100" cy="51939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Northern New England Region submitted an idea for pre-WSC consideration: </a:t>
            </a:r>
          </a:p>
          <a:p>
            <a:pPr marL="914400" indent="-457200">
              <a:spcBef>
                <a:spcPts val="900"/>
              </a:spcBef>
              <a:buClr>
                <a:srgbClr val="89BD4B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Proposed process to advance New Ideas for Discussion</a:t>
            </a:r>
          </a:p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Regional ideas are not CAT-related business per </a:t>
            </a:r>
            <a:r>
              <a:rPr lang="en-US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GWSNA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, so they are included in the mailing under a separate cover to avoid confusion</a:t>
            </a:r>
          </a:p>
          <a:p>
            <a:pPr marL="342900" indent="-342900">
              <a:spcBef>
                <a:spcPts val="21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We have also posted it with the CAT material at: </a:t>
            </a:r>
            <a:r>
              <a:rPr lang="en-US" sz="32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www.na.org</a:t>
            </a:r>
            <a:r>
              <a:rPr lang="en-US" sz="3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/conference 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3200" y="499046"/>
            <a:ext cx="979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40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Regional Ideas Circulating with the CAT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A5C6D7-E098-CF45-B75F-AD6727A6B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0485">
            <a:off x="90977" y="4705786"/>
            <a:ext cx="1072767" cy="10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F450D8-00E0-A945-9949-8632BBA19193}"/>
              </a:ext>
            </a:extLst>
          </p:cNvPr>
          <p:cNvSpPr/>
          <p:nvPr/>
        </p:nvSpPr>
        <p:spPr>
          <a:xfrm>
            <a:off x="1588" y="-19686"/>
            <a:ext cx="12188825" cy="6858000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F6E301-2221-CB44-BFC7-31AC7471025B}"/>
              </a:ext>
            </a:extLst>
          </p:cNvPr>
          <p:cNvSpPr txBox="1"/>
          <p:nvPr/>
        </p:nvSpPr>
        <p:spPr>
          <a:xfrm>
            <a:off x="1487034" y="2184400"/>
            <a:ext cx="92698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Visit </a:t>
            </a:r>
            <a:r>
              <a:rPr lang="en-US" sz="2800" b="1" u="sng" dirty="0" err="1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www.na.org</a:t>
            </a:r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/conference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for everything WSC!</a:t>
            </a: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 marL="731520" lvl="1" indent="-36576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Conference Agenda Report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CAR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)</a:t>
            </a:r>
          </a:p>
          <a:p>
            <a:pPr marL="731520" lvl="1" indent="-36576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Conference Approval Track (CAT) Materials</a:t>
            </a:r>
          </a:p>
          <a:p>
            <a:pPr marL="731520" lvl="1" indent="-36576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PowerPoints and videos</a:t>
            </a:r>
          </a:p>
          <a:p>
            <a:pPr marL="731520" lvl="1" indent="-36576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Important Dates &amp; Deadlines</a:t>
            </a:r>
          </a:p>
          <a:p>
            <a:pPr marL="731520" lvl="1" indent="-36576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GWSNA</a:t>
            </a:r>
          </a:p>
          <a:p>
            <a:pPr marL="731520" lvl="1" indent="-36576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Delegates Sharing Newsletters</a:t>
            </a: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F1B58B-ED33-6344-8BCF-8C866573E237}"/>
              </a:ext>
            </a:extLst>
          </p:cNvPr>
          <p:cNvSpPr/>
          <p:nvPr/>
        </p:nvSpPr>
        <p:spPr>
          <a:xfrm>
            <a:off x="1586" y="1411605"/>
            <a:ext cx="12188827" cy="30861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6F57A2-6E2B-C543-8EBF-55F6A62146A3}"/>
              </a:ext>
            </a:extLst>
          </p:cNvPr>
          <p:cNvSpPr txBox="1"/>
          <p:nvPr/>
        </p:nvSpPr>
        <p:spPr>
          <a:xfrm>
            <a:off x="270622" y="236143"/>
            <a:ext cx="1181977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WSC 2020 Further Reading &amp; Prep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827B24E-94EE-E141-9D95-003AA0470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07699" y="-4768450"/>
            <a:ext cx="176605" cy="1218882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A7E735-38D9-7C42-B931-57FBF0578DDF}"/>
              </a:ext>
            </a:extLst>
          </p:cNvPr>
          <p:cNvSpPr/>
          <p:nvPr/>
        </p:nvSpPr>
        <p:spPr>
          <a:xfrm>
            <a:off x="1585" y="1729179"/>
            <a:ext cx="12188827" cy="82958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C532E9-6FF5-C549-94E7-28119FF8228D}"/>
              </a:ext>
            </a:extLst>
          </p:cNvPr>
          <p:cNvSpPr/>
          <p:nvPr/>
        </p:nvSpPr>
        <p:spPr>
          <a:xfrm>
            <a:off x="5999698" y="5769739"/>
            <a:ext cx="5981125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41427B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</a:t>
            </a:r>
            <a:r>
              <a:rPr lang="en-US" sz="2800" dirty="0">
                <a:solidFill>
                  <a:srgbClr val="414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Questions, Comments, Ideas: </a:t>
            </a:r>
          </a:p>
          <a:p>
            <a:pPr algn="ctr"/>
            <a:r>
              <a:rPr lang="en-US" sz="2800" dirty="0">
                <a:solidFill>
                  <a:srgbClr val="41427B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worldboard@na.org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3A611F9-93F2-8E48-B960-F0FE23CD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1356" y="3734055"/>
            <a:ext cx="1760609" cy="177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F450D8-00E0-A945-9949-8632BBA19193}"/>
              </a:ext>
            </a:extLst>
          </p:cNvPr>
          <p:cNvSpPr/>
          <p:nvPr/>
        </p:nvSpPr>
        <p:spPr>
          <a:xfrm>
            <a:off x="1588" y="-19686"/>
            <a:ext cx="12188825" cy="6858000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F6E301-2221-CB44-BFC7-31AC7471025B}"/>
              </a:ext>
            </a:extLst>
          </p:cNvPr>
          <p:cNvSpPr txBox="1"/>
          <p:nvPr/>
        </p:nvSpPr>
        <p:spPr>
          <a:xfrm>
            <a:off x="469900" y="2425700"/>
            <a:ext cx="11341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15 February 2020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Regional and zonal reports deadline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Last call for regional and zonal submissions to the 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Conference Report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1 March 2020: WSC Registration Deadline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15 March 2020: WSC travel arrangement deadline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1 April 2020: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CAR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survey responses from members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16 April 2020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Amendments to 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CAR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motions, 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CAR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survey results from regions and zones.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F1B58B-ED33-6344-8BCF-8C866573E237}"/>
              </a:ext>
            </a:extLst>
          </p:cNvPr>
          <p:cNvSpPr/>
          <p:nvPr/>
        </p:nvSpPr>
        <p:spPr>
          <a:xfrm>
            <a:off x="1586" y="1970405"/>
            <a:ext cx="12188827" cy="30861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6F57A2-6E2B-C543-8EBF-55F6A62146A3}"/>
              </a:ext>
            </a:extLst>
          </p:cNvPr>
          <p:cNvSpPr txBox="1"/>
          <p:nvPr/>
        </p:nvSpPr>
        <p:spPr>
          <a:xfrm>
            <a:off x="270622" y="58343"/>
            <a:ext cx="118197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WSC 2020 Important Dates/Deadlines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827B24E-94EE-E141-9D95-003AA0470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07699" y="-4209650"/>
            <a:ext cx="176605" cy="1218882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A7E735-38D9-7C42-B931-57FBF0578DDF}"/>
              </a:ext>
            </a:extLst>
          </p:cNvPr>
          <p:cNvSpPr/>
          <p:nvPr/>
        </p:nvSpPr>
        <p:spPr>
          <a:xfrm>
            <a:off x="1585" y="2287979"/>
            <a:ext cx="12188827" cy="82958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C532E9-6FF5-C549-94E7-28119FF8228D}"/>
              </a:ext>
            </a:extLst>
          </p:cNvPr>
          <p:cNvSpPr/>
          <p:nvPr/>
        </p:nvSpPr>
        <p:spPr>
          <a:xfrm>
            <a:off x="5999698" y="5769739"/>
            <a:ext cx="5981125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41427B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</a:t>
            </a:r>
            <a:r>
              <a:rPr lang="en-US" sz="2800" dirty="0">
                <a:solidFill>
                  <a:srgbClr val="414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Questions, Comments, Ideas: </a:t>
            </a:r>
          </a:p>
          <a:p>
            <a:pPr algn="ctr"/>
            <a:r>
              <a:rPr lang="en-US" sz="2800" dirty="0">
                <a:solidFill>
                  <a:srgbClr val="41427B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worldboard@na.org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C06D82-58F3-BE47-9EB7-D2E8FF7D1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2236" y="565559"/>
            <a:ext cx="937899" cy="8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Strategic Plan Input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71465" y="433653"/>
            <a:ext cx="1518948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34F878-5DF3-FC45-8A15-5AB6F40AC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017" y="1480282"/>
            <a:ext cx="3104058" cy="42611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287457-F5A7-6947-B167-39EDA984FAB2}"/>
              </a:ext>
            </a:extLst>
          </p:cNvPr>
          <p:cNvSpPr/>
          <p:nvPr/>
        </p:nvSpPr>
        <p:spPr>
          <a:xfrm>
            <a:off x="1288617" y="1460812"/>
            <a:ext cx="9841346" cy="52257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Input from several sources influences </a:t>
            </a:r>
            <a:b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and shapes the Strategic Plan: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 Vision for NA Service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NAWS Long-Term Goals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Conference participant input to the </a:t>
            </a:r>
            <a:b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environmental scan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Interactions with members around the world at </a:t>
            </a:r>
            <a:b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workshops and events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Correspondence with members from around the world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Strategic Plan Updates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71465" y="433653"/>
            <a:ext cx="1518948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E6534-F73E-F740-BF97-63C9D72A1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r="3585"/>
          <a:stretch/>
        </p:blipFill>
        <p:spPr>
          <a:xfrm>
            <a:off x="7023652" y="2515582"/>
            <a:ext cx="5168348" cy="43424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287457-F5A7-6947-B167-39EDA984FAB2}"/>
              </a:ext>
            </a:extLst>
          </p:cNvPr>
          <p:cNvSpPr/>
          <p:nvPr/>
        </p:nvSpPr>
        <p:spPr>
          <a:xfrm>
            <a:off x="1288617" y="1460812"/>
            <a:ext cx="6887974" cy="29540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For the first time, we are asking the Conference to approve:</a:t>
            </a:r>
          </a:p>
          <a:p>
            <a:pPr marL="1257300" lvl="2" indent="-342900">
              <a:spcBef>
                <a:spcPts val="15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NAWS Long-Term Goals </a:t>
            </a:r>
            <a:b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(</a:t>
            </a:r>
            <a:r>
              <a:rPr lang="en-US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CAR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Motion #1) </a:t>
            </a:r>
          </a:p>
          <a:p>
            <a:pPr marL="1257300" lvl="2" indent="-342900">
              <a:spcBef>
                <a:spcPts val="15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The Strategic Plan </a:t>
            </a:r>
            <a:b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(CAT Motion #17)</a:t>
            </a: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FF77ED-390E-6045-9DFD-30F63E4636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244">
            <a:off x="427611" y="3347802"/>
            <a:ext cx="2028352" cy="2677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787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00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1342004" y="549846"/>
            <a:ext cx="1008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Strategic Plan Objectives &amp; Approaches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71465" y="433653"/>
            <a:ext cx="1518948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87457-F5A7-6947-B167-39EDA984FAB2}"/>
              </a:ext>
            </a:extLst>
          </p:cNvPr>
          <p:cNvSpPr/>
          <p:nvPr/>
        </p:nvSpPr>
        <p:spPr>
          <a:xfrm>
            <a:off x="1288617" y="1460812"/>
            <a:ext cx="8083983" cy="11966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The objectives and approaches address the following issues: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900"/>
              </a:spcBef>
              <a:buClr>
                <a:srgbClr val="89BD4B"/>
              </a:buClr>
              <a:buSzPct val="105000"/>
              <a:buFont typeface="Wingdings" panose="05000000000000000000" pitchFamily="2" charset="2"/>
              <a:buChar char="ü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1980485-CCA8-6A49-A5E2-848809FF7004}"/>
              </a:ext>
            </a:extLst>
          </p:cNvPr>
          <p:cNvSpPr txBox="1">
            <a:spLocks/>
          </p:cNvSpPr>
          <p:nvPr/>
        </p:nvSpPr>
        <p:spPr>
          <a:xfrm>
            <a:off x="2219326" y="2862262"/>
            <a:ext cx="3538537" cy="399573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Fellowship Development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Outreach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DRT/MAT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Literature Development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FA7106D-F01E-D147-999A-B386FF5C612C}"/>
              </a:ext>
            </a:extLst>
          </p:cNvPr>
          <p:cNvSpPr txBox="1">
            <a:spLocks/>
          </p:cNvSpPr>
          <p:nvPr/>
        </p:nvSpPr>
        <p:spPr>
          <a:xfrm>
            <a:off x="7634287" y="2862262"/>
            <a:ext cx="3876675" cy="399573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Literature Translation and Production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WSC</a:t>
            </a:r>
          </a:p>
          <a:p>
            <a:pPr marL="0" indent="0">
              <a:spcBef>
                <a:spcPts val="2200"/>
              </a:spcBef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NAWS Operations</a:t>
            </a:r>
          </a:p>
          <a:p>
            <a:pPr marL="0" indent="0">
              <a:spcBef>
                <a:spcPts val="1600"/>
              </a:spcBef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World Board Development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09D4B4-1070-1145-8433-C1773068ABB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43" y="5687168"/>
            <a:ext cx="868680" cy="713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DE887E-2864-3147-B856-CD0CF7D9111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43" y="4795343"/>
            <a:ext cx="713232" cy="713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899F0C-381A-7B4B-A19A-0830B532EA0D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71" y="2821777"/>
            <a:ext cx="877824" cy="713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B0249A-78FD-2547-A6AF-812BC080319D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19" y="3763963"/>
            <a:ext cx="713232" cy="713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B08608-943C-A64D-801B-B4575B0A7AD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3814763"/>
            <a:ext cx="833439" cy="8334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5FFD41-11FB-F74B-ACF6-CA5573ECDB3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2767011"/>
            <a:ext cx="771526" cy="7715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32375F-3C5E-B84F-859A-E42D3636D27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2" y="4540703"/>
            <a:ext cx="957263" cy="6837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BF707-B08B-AE44-8B83-E343FBB237B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384" y="5443537"/>
            <a:ext cx="711653" cy="99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419100" y="433653"/>
            <a:ext cx="10252364" cy="809772"/>
          </a:xfrm>
          <a:prstGeom prst="rect">
            <a:avLst/>
          </a:prstGeom>
          <a:solidFill>
            <a:srgbClr val="88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055D2-2815-CC40-81F6-BA7F0D3B4496}"/>
              </a:ext>
            </a:extLst>
          </p:cNvPr>
          <p:cNvSpPr txBox="1"/>
          <p:nvPr/>
        </p:nvSpPr>
        <p:spPr>
          <a:xfrm>
            <a:off x="1342004" y="549846"/>
            <a:ext cx="72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Decision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943DF7-B380-6743-AF24-FCDCED7B695C}"/>
              </a:ext>
            </a:extLst>
          </p:cNvPr>
          <p:cNvSpPr/>
          <p:nvPr/>
        </p:nvSpPr>
        <p:spPr>
          <a:xfrm>
            <a:off x="1288616" y="1460812"/>
            <a:ext cx="5940859" cy="29111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4000" b="1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Motion 17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r>
              <a:rPr lang="en-US" sz="3600" dirty="0">
                <a:solidFill>
                  <a:srgbClr val="9227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To approve the 2020–2022 NAWS Strategic Plan.</a:t>
            </a: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89BD4B"/>
              </a:buClr>
              <a:buSzPct val="105000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4A8EC7-C131-154B-BA5B-A7D3105B4B87}"/>
              </a:ext>
            </a:extLst>
          </p:cNvPr>
          <p:cNvSpPr/>
          <p:nvPr/>
        </p:nvSpPr>
        <p:spPr>
          <a:xfrm>
            <a:off x="10671465" y="433652"/>
            <a:ext cx="1518948" cy="6424348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D427AD3-2DFB-7D43-AA5E-9730DE3A00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435600"/>
            <a:ext cx="130175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35803</TotalTime>
  <Words>2766</Words>
  <Application>Microsoft Office PowerPoint</Application>
  <PresentationFormat>Widescreen</PresentationFormat>
  <Paragraphs>376</Paragraphs>
  <Slides>52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Calibri</vt:lpstr>
      <vt:lpstr>Calibri Light</vt:lpstr>
      <vt:lpstr>Ink Free</vt:lpstr>
      <vt:lpstr>Lato</vt:lpstr>
      <vt:lpstr>Lato Regular</vt:lpstr>
      <vt:lpstr>Symbol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Presentations</dc:title>
  <dc:subject/>
  <dc:creator>De Jenkins</dc:creator>
  <cp:keywords/>
  <dc:description/>
  <cp:lastModifiedBy>Travis Koplow</cp:lastModifiedBy>
  <cp:revision>8141</cp:revision>
  <dcterms:created xsi:type="dcterms:W3CDTF">2014-11-12T21:47:38Z</dcterms:created>
  <dcterms:modified xsi:type="dcterms:W3CDTF">2020-01-28T01:32:27Z</dcterms:modified>
  <cp:category/>
</cp:coreProperties>
</file>