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71.jpg" ContentType="image/png"/>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99"/>
  </p:notesMasterIdLst>
  <p:handoutMasterIdLst>
    <p:handoutMasterId r:id="rId100"/>
  </p:handoutMasterIdLst>
  <p:sldIdLst>
    <p:sldId id="328" r:id="rId2"/>
    <p:sldId id="314" r:id="rId3"/>
    <p:sldId id="295" r:id="rId4"/>
    <p:sldId id="359" r:id="rId5"/>
    <p:sldId id="475" r:id="rId6"/>
    <p:sldId id="360" r:id="rId7"/>
    <p:sldId id="361" r:id="rId8"/>
    <p:sldId id="345" r:id="rId9"/>
    <p:sldId id="362" r:id="rId10"/>
    <p:sldId id="349" r:id="rId11"/>
    <p:sldId id="382" r:id="rId12"/>
    <p:sldId id="357" r:id="rId13"/>
    <p:sldId id="336" r:id="rId14"/>
    <p:sldId id="472" r:id="rId15"/>
    <p:sldId id="340" r:id="rId16"/>
    <p:sldId id="468" r:id="rId17"/>
    <p:sldId id="406" r:id="rId18"/>
    <p:sldId id="467" r:id="rId19"/>
    <p:sldId id="473" r:id="rId20"/>
    <p:sldId id="474" r:id="rId21"/>
    <p:sldId id="395" r:id="rId22"/>
    <p:sldId id="396" r:id="rId23"/>
    <p:sldId id="464" r:id="rId24"/>
    <p:sldId id="465" r:id="rId25"/>
    <p:sldId id="461" r:id="rId26"/>
    <p:sldId id="462" r:id="rId27"/>
    <p:sldId id="354" r:id="rId28"/>
    <p:sldId id="463" r:id="rId29"/>
    <p:sldId id="383" r:id="rId30"/>
    <p:sldId id="369" r:id="rId31"/>
    <p:sldId id="387" r:id="rId32"/>
    <p:sldId id="388" r:id="rId33"/>
    <p:sldId id="470" r:id="rId34"/>
    <p:sldId id="296" r:id="rId35"/>
    <p:sldId id="386" r:id="rId36"/>
    <p:sldId id="384" r:id="rId37"/>
    <p:sldId id="385" r:id="rId38"/>
    <p:sldId id="373" r:id="rId39"/>
    <p:sldId id="374" r:id="rId40"/>
    <p:sldId id="469" r:id="rId41"/>
    <p:sldId id="454" r:id="rId42"/>
    <p:sldId id="375" r:id="rId43"/>
    <p:sldId id="317" r:id="rId44"/>
    <p:sldId id="455" r:id="rId45"/>
    <p:sldId id="456" r:id="rId46"/>
    <p:sldId id="390" r:id="rId47"/>
    <p:sldId id="376" r:id="rId48"/>
    <p:sldId id="363" r:id="rId49"/>
    <p:sldId id="391" r:id="rId50"/>
    <p:sldId id="377" r:id="rId51"/>
    <p:sldId id="471" r:id="rId52"/>
    <p:sldId id="457" r:id="rId53"/>
    <p:sldId id="379" r:id="rId54"/>
    <p:sldId id="372" r:id="rId55"/>
    <p:sldId id="378" r:id="rId56"/>
    <p:sldId id="322" r:id="rId57"/>
    <p:sldId id="389" r:id="rId58"/>
    <p:sldId id="450" r:id="rId59"/>
    <p:sldId id="333" r:id="rId60"/>
    <p:sldId id="282" r:id="rId61"/>
    <p:sldId id="451" r:id="rId62"/>
    <p:sldId id="466" r:id="rId63"/>
    <p:sldId id="343" r:id="rId64"/>
    <p:sldId id="341" r:id="rId65"/>
    <p:sldId id="351" r:id="rId66"/>
    <p:sldId id="346" r:id="rId67"/>
    <p:sldId id="344" r:id="rId68"/>
    <p:sldId id="453" r:id="rId69"/>
    <p:sldId id="348" r:id="rId70"/>
    <p:sldId id="329" r:id="rId71"/>
    <p:sldId id="444" r:id="rId72"/>
    <p:sldId id="326" r:id="rId73"/>
    <p:sldId id="327" r:id="rId74"/>
    <p:sldId id="258" r:id="rId75"/>
    <p:sldId id="459" r:id="rId76"/>
    <p:sldId id="458" r:id="rId77"/>
    <p:sldId id="342" r:id="rId78"/>
    <p:sldId id="392" r:id="rId79"/>
    <p:sldId id="347" r:id="rId80"/>
    <p:sldId id="447" r:id="rId81"/>
    <p:sldId id="448" r:id="rId82"/>
    <p:sldId id="449" r:id="rId83"/>
    <p:sldId id="265" r:id="rId84"/>
    <p:sldId id="423" r:id="rId85"/>
    <p:sldId id="424" r:id="rId86"/>
    <p:sldId id="425" r:id="rId87"/>
    <p:sldId id="417" r:id="rId88"/>
    <p:sldId id="426" r:id="rId89"/>
    <p:sldId id="427" r:id="rId90"/>
    <p:sldId id="428" r:id="rId91"/>
    <p:sldId id="429" r:id="rId92"/>
    <p:sldId id="430" r:id="rId93"/>
    <p:sldId id="431" r:id="rId94"/>
    <p:sldId id="432" r:id="rId95"/>
    <p:sldId id="433" r:id="rId96"/>
    <p:sldId id="434" r:id="rId97"/>
    <p:sldId id="330" r:id="rId98"/>
  </p:sldIdLst>
  <p:sldSz cx="9144000" cy="6858000" type="screen4x3"/>
  <p:notesSz cx="7034213"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 Barron" initials="AB" lastIdx="1" clrIdx="0">
    <p:extLst>
      <p:ext uri="{19B8F6BF-5375-455C-9EA6-DF929625EA0E}">
        <p15:presenceInfo xmlns:p15="http://schemas.microsoft.com/office/powerpoint/2012/main" userId="3954dee407ac4b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7" d="100"/>
          <a:sy n="117" d="100"/>
        </p:scale>
        <p:origin x="1434"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8000"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84625" y="0"/>
            <a:ext cx="3048000" cy="463550"/>
          </a:xfrm>
          <a:prstGeom prst="rect">
            <a:avLst/>
          </a:prstGeom>
        </p:spPr>
        <p:txBody>
          <a:bodyPr vert="horz" lIns="91440" tIns="45720" rIns="91440" bIns="45720" rtlCol="0"/>
          <a:lstStyle>
            <a:lvl1pPr algn="r">
              <a:defRPr sz="1200"/>
            </a:lvl1pPr>
          </a:lstStyle>
          <a:p>
            <a:endParaRPr lang="en-US"/>
          </a:p>
        </p:txBody>
      </p:sp>
      <p:sp>
        <p:nvSpPr>
          <p:cNvPr id="4" name="Footer Placeholder 3"/>
          <p:cNvSpPr>
            <a:spLocks noGrp="1"/>
          </p:cNvSpPr>
          <p:nvPr>
            <p:ph type="ftr" sz="quarter" idx="2"/>
          </p:nvPr>
        </p:nvSpPr>
        <p:spPr>
          <a:xfrm>
            <a:off x="0" y="8818563"/>
            <a:ext cx="3048000"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84625" y="8818563"/>
            <a:ext cx="3048000" cy="463550"/>
          </a:xfrm>
          <a:prstGeom prst="rect">
            <a:avLst/>
          </a:prstGeom>
        </p:spPr>
        <p:txBody>
          <a:bodyPr vert="horz" lIns="91440" tIns="45720" rIns="91440" bIns="45720" rtlCol="0" anchor="b"/>
          <a:lstStyle>
            <a:lvl1pPr algn="r">
              <a:defRPr sz="1200"/>
            </a:lvl1pPr>
          </a:lstStyle>
          <a:p>
            <a:fld id="{5922E26A-A423-443F-A8B5-210823BD9356}" type="slidenum">
              <a:rPr lang="en-US" smtClean="0"/>
              <a:pPr/>
              <a:t>‹#›</a:t>
            </a:fld>
            <a:endParaRPr lang="en-US"/>
          </a:p>
        </p:txBody>
      </p:sp>
    </p:spTree>
    <p:extLst>
      <p:ext uri="{BB962C8B-B14F-4D97-AF65-F5344CB8AC3E}">
        <p14:creationId xmlns:p14="http://schemas.microsoft.com/office/powerpoint/2010/main" val="393890216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8000"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84625" y="0"/>
            <a:ext cx="3048000" cy="463550"/>
          </a:xfrm>
          <a:prstGeom prst="rect">
            <a:avLst/>
          </a:prstGeom>
        </p:spPr>
        <p:txBody>
          <a:bodyPr vert="horz" lIns="91440" tIns="45720" rIns="91440" bIns="45720" rtlCol="0"/>
          <a:lstStyle>
            <a:lvl1pPr algn="r">
              <a:defRPr sz="1200"/>
            </a:lvl1pPr>
          </a:lstStyle>
          <a:p>
            <a:endParaRPr lang="en-US"/>
          </a:p>
        </p:txBody>
      </p:sp>
      <p:sp>
        <p:nvSpPr>
          <p:cNvPr id="4" name="Slide Image Placeholder 3"/>
          <p:cNvSpPr>
            <a:spLocks noGrp="1" noRot="1" noChangeAspect="1"/>
          </p:cNvSpPr>
          <p:nvPr>
            <p:ph type="sldImg" idx="2"/>
          </p:nvPr>
        </p:nvSpPr>
        <p:spPr>
          <a:xfrm>
            <a:off x="1196975" y="696913"/>
            <a:ext cx="4641850" cy="3481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3263" y="4410075"/>
            <a:ext cx="5627687" cy="41767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8563"/>
            <a:ext cx="3048000"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84625" y="8818563"/>
            <a:ext cx="3048000" cy="463550"/>
          </a:xfrm>
          <a:prstGeom prst="rect">
            <a:avLst/>
          </a:prstGeom>
        </p:spPr>
        <p:txBody>
          <a:bodyPr vert="horz" lIns="91440" tIns="45720" rIns="91440" bIns="45720" rtlCol="0" anchor="b"/>
          <a:lstStyle>
            <a:lvl1pPr algn="r">
              <a:defRPr sz="1200"/>
            </a:lvl1pPr>
          </a:lstStyle>
          <a:p>
            <a:fld id="{7436D8C6-31D5-45B3-B6A9-64E87E5F8D97}" type="slidenum">
              <a:rPr lang="en-US" smtClean="0"/>
              <a:pPr/>
              <a:t>‹#›</a:t>
            </a:fld>
            <a:endParaRPr lang="en-US"/>
          </a:p>
        </p:txBody>
      </p:sp>
    </p:spTree>
    <p:extLst>
      <p:ext uri="{BB962C8B-B14F-4D97-AF65-F5344CB8AC3E}">
        <p14:creationId xmlns:p14="http://schemas.microsoft.com/office/powerpoint/2010/main" val="426459286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982470-861C-4C4B-8651-8BE062D2B531}" type="slidenum">
              <a:rPr lang="en-US" smtClean="0"/>
              <a:pPr/>
              <a:t>87</a:t>
            </a:fld>
            <a:endParaRPr lang="en-US"/>
          </a:p>
        </p:txBody>
      </p:sp>
    </p:spTree>
    <p:extLst>
      <p:ext uri="{BB962C8B-B14F-4D97-AF65-F5344CB8AC3E}">
        <p14:creationId xmlns:p14="http://schemas.microsoft.com/office/powerpoint/2010/main" val="2095848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1CB65E-8984-4B2D-8EAB-DAB4EE628FEC}" type="datetime1">
              <a:rPr lang="en-US" smtClean="0"/>
              <a:pPr/>
              <a:t>5/7/2024</a:t>
            </a:fld>
            <a:endParaRPr lang="en-US"/>
          </a:p>
        </p:txBody>
      </p:sp>
      <p:sp>
        <p:nvSpPr>
          <p:cNvPr id="5" name="Footer Placeholder 4"/>
          <p:cNvSpPr>
            <a:spLocks noGrp="1"/>
          </p:cNvSpPr>
          <p:nvPr>
            <p:ph type="ftr" sz="quarter" idx="11"/>
          </p:nvPr>
        </p:nvSpPr>
        <p:spPr/>
        <p:txBody>
          <a:bodyPr/>
          <a:lstStyle/>
          <a:p>
            <a:r>
              <a:rPr lang="en-US" dirty="0"/>
              <a:t>© Alex </a:t>
            </a:r>
            <a:r>
              <a:rPr lang="en-US" dirty="0" err="1"/>
              <a:t>Barrón</a:t>
            </a:r>
            <a:r>
              <a:rPr lang="en-US" dirty="0"/>
              <a:t> 2024</a:t>
            </a:r>
          </a:p>
        </p:txBody>
      </p:sp>
      <p:sp>
        <p:nvSpPr>
          <p:cNvPr id="6" name="Slide Number Placeholder 5"/>
          <p:cNvSpPr>
            <a:spLocks noGrp="1"/>
          </p:cNvSpPr>
          <p:nvPr>
            <p:ph type="sldNum" sz="quarter" idx="12"/>
          </p:nvPr>
        </p:nvSpPr>
        <p:spPr/>
        <p:txBody>
          <a:bodyPr/>
          <a:lstStyle/>
          <a:p>
            <a:fld id="{26992660-07D7-4D1A-9A00-6246F487EF94}" type="slidenum">
              <a:rPr lang="en-US" smtClean="0"/>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A97917-B44C-4CC7-8FAB-AD519586504B}" type="datetime1">
              <a:rPr lang="en-US" smtClean="0"/>
              <a:pPr/>
              <a:t>5/7/2024</a:t>
            </a:fld>
            <a:endParaRPr lang="en-US"/>
          </a:p>
        </p:txBody>
      </p:sp>
      <p:sp>
        <p:nvSpPr>
          <p:cNvPr id="5" name="Footer Placeholder 4"/>
          <p:cNvSpPr>
            <a:spLocks noGrp="1"/>
          </p:cNvSpPr>
          <p:nvPr>
            <p:ph type="ftr" sz="quarter" idx="11"/>
          </p:nvPr>
        </p:nvSpPr>
        <p:spPr/>
        <p:txBody>
          <a:bodyPr/>
          <a:lstStyle/>
          <a:p>
            <a:r>
              <a:rPr lang="en-US" dirty="0"/>
              <a:t>© Alex </a:t>
            </a:r>
            <a:r>
              <a:rPr lang="en-US" dirty="0" err="1"/>
              <a:t>Barrón</a:t>
            </a:r>
            <a:r>
              <a:rPr lang="en-US" dirty="0"/>
              <a:t> 2024</a:t>
            </a:r>
          </a:p>
        </p:txBody>
      </p:sp>
      <p:sp>
        <p:nvSpPr>
          <p:cNvPr id="6" name="Slide Number Placeholder 5"/>
          <p:cNvSpPr>
            <a:spLocks noGrp="1"/>
          </p:cNvSpPr>
          <p:nvPr>
            <p:ph type="sldNum" sz="quarter" idx="12"/>
          </p:nvPr>
        </p:nvSpPr>
        <p:spPr/>
        <p:txBody>
          <a:bodyPr/>
          <a:lstStyle/>
          <a:p>
            <a:fld id="{26992660-07D7-4D1A-9A00-6246F487EF94}" type="slidenum">
              <a:rPr lang="en-US" smtClean="0"/>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43FF12-27C4-4199-842C-8D1902FDF073}" type="datetime1">
              <a:rPr lang="en-US" smtClean="0"/>
              <a:pPr/>
              <a:t>5/7/2024</a:t>
            </a:fld>
            <a:endParaRPr lang="en-US"/>
          </a:p>
        </p:txBody>
      </p:sp>
      <p:sp>
        <p:nvSpPr>
          <p:cNvPr id="5" name="Footer Placeholder 4"/>
          <p:cNvSpPr>
            <a:spLocks noGrp="1"/>
          </p:cNvSpPr>
          <p:nvPr>
            <p:ph type="ftr" sz="quarter" idx="11"/>
          </p:nvPr>
        </p:nvSpPr>
        <p:spPr/>
        <p:txBody>
          <a:bodyPr/>
          <a:lstStyle/>
          <a:p>
            <a:r>
              <a:rPr lang="en-US" dirty="0"/>
              <a:t>© Alex </a:t>
            </a:r>
            <a:r>
              <a:rPr lang="en-US" dirty="0" err="1"/>
              <a:t>Barrón</a:t>
            </a:r>
            <a:r>
              <a:rPr lang="en-US" dirty="0"/>
              <a:t> 2024</a:t>
            </a:r>
          </a:p>
        </p:txBody>
      </p:sp>
      <p:sp>
        <p:nvSpPr>
          <p:cNvPr id="6" name="Slide Number Placeholder 5"/>
          <p:cNvSpPr>
            <a:spLocks noGrp="1"/>
          </p:cNvSpPr>
          <p:nvPr>
            <p:ph type="sldNum" sz="quarter" idx="12"/>
          </p:nvPr>
        </p:nvSpPr>
        <p:spPr/>
        <p:txBody>
          <a:bodyPr/>
          <a:lstStyle/>
          <a:p>
            <a:fld id="{26992660-07D7-4D1A-9A00-6246F487EF94}" type="slidenum">
              <a:rPr lang="en-US" smtClean="0"/>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D4FC4C-3160-40B1-9D6D-07A955B186D0}" type="datetime1">
              <a:rPr lang="en-US" smtClean="0"/>
              <a:pPr/>
              <a:t>5/7/2024</a:t>
            </a:fld>
            <a:endParaRPr lang="en-US"/>
          </a:p>
        </p:txBody>
      </p:sp>
      <p:sp>
        <p:nvSpPr>
          <p:cNvPr id="5" name="Footer Placeholder 4"/>
          <p:cNvSpPr>
            <a:spLocks noGrp="1"/>
          </p:cNvSpPr>
          <p:nvPr>
            <p:ph type="ftr" sz="quarter" idx="11"/>
          </p:nvPr>
        </p:nvSpPr>
        <p:spPr/>
        <p:txBody>
          <a:bodyPr/>
          <a:lstStyle/>
          <a:p>
            <a:r>
              <a:rPr lang="en-US" dirty="0"/>
              <a:t>© Alex </a:t>
            </a:r>
            <a:r>
              <a:rPr lang="en-US" dirty="0" err="1"/>
              <a:t>Barrón</a:t>
            </a:r>
            <a:r>
              <a:rPr lang="en-US" dirty="0"/>
              <a:t> 2024</a:t>
            </a:r>
          </a:p>
        </p:txBody>
      </p:sp>
      <p:sp>
        <p:nvSpPr>
          <p:cNvPr id="6" name="Slide Number Placeholder 5"/>
          <p:cNvSpPr>
            <a:spLocks noGrp="1"/>
          </p:cNvSpPr>
          <p:nvPr>
            <p:ph type="sldNum" sz="quarter" idx="12"/>
          </p:nvPr>
        </p:nvSpPr>
        <p:spPr/>
        <p:txBody>
          <a:bodyPr/>
          <a:lstStyle/>
          <a:p>
            <a:fld id="{26992660-07D7-4D1A-9A00-6246F487EF94}" type="slidenum">
              <a:rPr lang="en-US" smtClean="0"/>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ED52DB-C3A5-4A68-8413-D4E658136DB4}" type="datetime1">
              <a:rPr lang="en-US" smtClean="0"/>
              <a:pPr/>
              <a:t>5/7/2024</a:t>
            </a:fld>
            <a:endParaRPr lang="en-US"/>
          </a:p>
        </p:txBody>
      </p:sp>
      <p:sp>
        <p:nvSpPr>
          <p:cNvPr id="5" name="Footer Placeholder 4"/>
          <p:cNvSpPr>
            <a:spLocks noGrp="1"/>
          </p:cNvSpPr>
          <p:nvPr>
            <p:ph type="ftr" sz="quarter" idx="11"/>
          </p:nvPr>
        </p:nvSpPr>
        <p:spPr/>
        <p:txBody>
          <a:bodyPr/>
          <a:lstStyle/>
          <a:p>
            <a:r>
              <a:rPr lang="en-US" dirty="0"/>
              <a:t>© Alex </a:t>
            </a:r>
            <a:r>
              <a:rPr lang="en-US" dirty="0" err="1"/>
              <a:t>Barrón</a:t>
            </a:r>
            <a:r>
              <a:rPr lang="en-US" dirty="0"/>
              <a:t> 2024</a:t>
            </a:r>
          </a:p>
        </p:txBody>
      </p:sp>
      <p:sp>
        <p:nvSpPr>
          <p:cNvPr id="6" name="Slide Number Placeholder 5"/>
          <p:cNvSpPr>
            <a:spLocks noGrp="1"/>
          </p:cNvSpPr>
          <p:nvPr>
            <p:ph type="sldNum" sz="quarter" idx="12"/>
          </p:nvPr>
        </p:nvSpPr>
        <p:spPr/>
        <p:txBody>
          <a:bodyPr/>
          <a:lstStyle/>
          <a:p>
            <a:fld id="{26992660-07D7-4D1A-9A00-6246F487EF94}" type="slidenum">
              <a:rPr lang="en-US" smtClean="0"/>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416C01-ED84-4625-9425-E81AA196092C}" type="datetime1">
              <a:rPr lang="en-US" smtClean="0"/>
              <a:pPr/>
              <a:t>5/7/2024</a:t>
            </a:fld>
            <a:endParaRPr lang="en-US"/>
          </a:p>
        </p:txBody>
      </p:sp>
      <p:sp>
        <p:nvSpPr>
          <p:cNvPr id="6" name="Footer Placeholder 5"/>
          <p:cNvSpPr>
            <a:spLocks noGrp="1"/>
          </p:cNvSpPr>
          <p:nvPr>
            <p:ph type="ftr" sz="quarter" idx="11"/>
          </p:nvPr>
        </p:nvSpPr>
        <p:spPr/>
        <p:txBody>
          <a:bodyPr/>
          <a:lstStyle/>
          <a:p>
            <a:r>
              <a:rPr lang="en-US" dirty="0"/>
              <a:t>© Alex </a:t>
            </a:r>
            <a:r>
              <a:rPr lang="en-US" dirty="0" err="1"/>
              <a:t>Barrón</a:t>
            </a:r>
            <a:r>
              <a:rPr lang="en-US" dirty="0"/>
              <a:t> 2024</a:t>
            </a:r>
          </a:p>
        </p:txBody>
      </p:sp>
      <p:sp>
        <p:nvSpPr>
          <p:cNvPr id="7" name="Slide Number Placeholder 6"/>
          <p:cNvSpPr>
            <a:spLocks noGrp="1"/>
          </p:cNvSpPr>
          <p:nvPr>
            <p:ph type="sldNum" sz="quarter" idx="12"/>
          </p:nvPr>
        </p:nvSpPr>
        <p:spPr/>
        <p:txBody>
          <a:bodyPr/>
          <a:lstStyle/>
          <a:p>
            <a:fld id="{26992660-07D7-4D1A-9A00-6246F487EF94}" type="slidenum">
              <a:rPr lang="en-US" smtClean="0"/>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F701685-17F5-409D-877C-2E7D9B69A474}" type="datetime1">
              <a:rPr lang="en-US" smtClean="0"/>
              <a:pPr/>
              <a:t>5/7/2024</a:t>
            </a:fld>
            <a:endParaRPr lang="en-US"/>
          </a:p>
        </p:txBody>
      </p:sp>
      <p:sp>
        <p:nvSpPr>
          <p:cNvPr id="8" name="Footer Placeholder 7"/>
          <p:cNvSpPr>
            <a:spLocks noGrp="1"/>
          </p:cNvSpPr>
          <p:nvPr>
            <p:ph type="ftr" sz="quarter" idx="11"/>
          </p:nvPr>
        </p:nvSpPr>
        <p:spPr/>
        <p:txBody>
          <a:bodyPr/>
          <a:lstStyle/>
          <a:p>
            <a:r>
              <a:rPr lang="en-US" dirty="0"/>
              <a:t>© Alex </a:t>
            </a:r>
            <a:r>
              <a:rPr lang="en-US" dirty="0" err="1"/>
              <a:t>Barrón</a:t>
            </a:r>
            <a:r>
              <a:rPr lang="en-US" dirty="0"/>
              <a:t> 2024</a:t>
            </a:r>
          </a:p>
        </p:txBody>
      </p:sp>
      <p:sp>
        <p:nvSpPr>
          <p:cNvPr id="9" name="Slide Number Placeholder 8"/>
          <p:cNvSpPr>
            <a:spLocks noGrp="1"/>
          </p:cNvSpPr>
          <p:nvPr>
            <p:ph type="sldNum" sz="quarter" idx="12"/>
          </p:nvPr>
        </p:nvSpPr>
        <p:spPr/>
        <p:txBody>
          <a:bodyPr/>
          <a:lstStyle/>
          <a:p>
            <a:fld id="{26992660-07D7-4D1A-9A00-6246F487EF94}" type="slidenum">
              <a:rPr lang="en-US" smtClean="0"/>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82D321-6E58-49B2-8E9D-76185AF26AD8}" type="datetime1">
              <a:rPr lang="en-US" smtClean="0"/>
              <a:pPr/>
              <a:t>5/7/2024</a:t>
            </a:fld>
            <a:endParaRPr lang="en-US"/>
          </a:p>
        </p:txBody>
      </p:sp>
      <p:sp>
        <p:nvSpPr>
          <p:cNvPr id="4" name="Footer Placeholder 3"/>
          <p:cNvSpPr>
            <a:spLocks noGrp="1"/>
          </p:cNvSpPr>
          <p:nvPr>
            <p:ph type="ftr" sz="quarter" idx="11"/>
          </p:nvPr>
        </p:nvSpPr>
        <p:spPr/>
        <p:txBody>
          <a:bodyPr/>
          <a:lstStyle/>
          <a:p>
            <a:r>
              <a:rPr lang="en-US" dirty="0"/>
              <a:t>© Alex </a:t>
            </a:r>
            <a:r>
              <a:rPr lang="en-US" dirty="0" err="1"/>
              <a:t>Barrón</a:t>
            </a:r>
            <a:r>
              <a:rPr lang="en-US" dirty="0"/>
              <a:t> 2024</a:t>
            </a:r>
          </a:p>
        </p:txBody>
      </p:sp>
      <p:sp>
        <p:nvSpPr>
          <p:cNvPr id="5" name="Slide Number Placeholder 4"/>
          <p:cNvSpPr>
            <a:spLocks noGrp="1"/>
          </p:cNvSpPr>
          <p:nvPr>
            <p:ph type="sldNum" sz="quarter" idx="12"/>
          </p:nvPr>
        </p:nvSpPr>
        <p:spPr/>
        <p:txBody>
          <a:bodyPr/>
          <a:lstStyle/>
          <a:p>
            <a:fld id="{26992660-07D7-4D1A-9A00-6246F487EF94}" type="slidenum">
              <a:rPr lang="en-US" smtClean="0"/>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575562-5773-4541-993D-948DB7505667}" type="datetime1">
              <a:rPr lang="en-US" smtClean="0"/>
              <a:pPr/>
              <a:t>5/7/2024</a:t>
            </a:fld>
            <a:endParaRPr lang="en-US"/>
          </a:p>
        </p:txBody>
      </p:sp>
      <p:sp>
        <p:nvSpPr>
          <p:cNvPr id="3" name="Footer Placeholder 2"/>
          <p:cNvSpPr>
            <a:spLocks noGrp="1"/>
          </p:cNvSpPr>
          <p:nvPr>
            <p:ph type="ftr" sz="quarter" idx="11"/>
          </p:nvPr>
        </p:nvSpPr>
        <p:spPr/>
        <p:txBody>
          <a:bodyPr/>
          <a:lstStyle/>
          <a:p>
            <a:r>
              <a:rPr lang="en-US" dirty="0"/>
              <a:t>© Alex </a:t>
            </a:r>
            <a:r>
              <a:rPr lang="en-US" dirty="0" err="1"/>
              <a:t>Barrón</a:t>
            </a:r>
            <a:r>
              <a:rPr lang="en-US" dirty="0"/>
              <a:t> 2024</a:t>
            </a:r>
          </a:p>
        </p:txBody>
      </p:sp>
      <p:sp>
        <p:nvSpPr>
          <p:cNvPr id="4" name="Slide Number Placeholder 3"/>
          <p:cNvSpPr>
            <a:spLocks noGrp="1"/>
          </p:cNvSpPr>
          <p:nvPr>
            <p:ph type="sldNum" sz="quarter" idx="12"/>
          </p:nvPr>
        </p:nvSpPr>
        <p:spPr/>
        <p:txBody>
          <a:bodyPr/>
          <a:lstStyle/>
          <a:p>
            <a:fld id="{26992660-07D7-4D1A-9A00-6246F487EF94}" type="slidenum">
              <a:rPr lang="en-US" smtClean="0"/>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B9B8F9-F63B-4A11-AE8E-6C80C0C94210}" type="datetime1">
              <a:rPr lang="en-US" smtClean="0"/>
              <a:pPr/>
              <a:t>5/7/2024</a:t>
            </a:fld>
            <a:endParaRPr lang="en-US"/>
          </a:p>
        </p:txBody>
      </p:sp>
      <p:sp>
        <p:nvSpPr>
          <p:cNvPr id="6" name="Footer Placeholder 5"/>
          <p:cNvSpPr>
            <a:spLocks noGrp="1"/>
          </p:cNvSpPr>
          <p:nvPr>
            <p:ph type="ftr" sz="quarter" idx="11"/>
          </p:nvPr>
        </p:nvSpPr>
        <p:spPr/>
        <p:txBody>
          <a:bodyPr/>
          <a:lstStyle/>
          <a:p>
            <a:r>
              <a:rPr lang="en-US" dirty="0"/>
              <a:t>© Alex </a:t>
            </a:r>
            <a:r>
              <a:rPr lang="en-US" dirty="0" err="1"/>
              <a:t>Barrón</a:t>
            </a:r>
            <a:r>
              <a:rPr lang="en-US" dirty="0"/>
              <a:t> 2024</a:t>
            </a:r>
          </a:p>
        </p:txBody>
      </p:sp>
      <p:sp>
        <p:nvSpPr>
          <p:cNvPr id="7" name="Slide Number Placeholder 6"/>
          <p:cNvSpPr>
            <a:spLocks noGrp="1"/>
          </p:cNvSpPr>
          <p:nvPr>
            <p:ph type="sldNum" sz="quarter" idx="12"/>
          </p:nvPr>
        </p:nvSpPr>
        <p:spPr/>
        <p:txBody>
          <a:bodyPr/>
          <a:lstStyle/>
          <a:p>
            <a:fld id="{26992660-07D7-4D1A-9A00-6246F487EF94}" type="slidenum">
              <a:rPr lang="en-US" smtClean="0"/>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2537F6-861D-4583-BBFE-871A61E2FFF4}" type="datetime1">
              <a:rPr lang="en-US" smtClean="0"/>
              <a:pPr/>
              <a:t>5/7/2024</a:t>
            </a:fld>
            <a:endParaRPr lang="en-US"/>
          </a:p>
        </p:txBody>
      </p:sp>
      <p:sp>
        <p:nvSpPr>
          <p:cNvPr id="6" name="Footer Placeholder 5"/>
          <p:cNvSpPr>
            <a:spLocks noGrp="1"/>
          </p:cNvSpPr>
          <p:nvPr>
            <p:ph type="ftr" sz="quarter" idx="11"/>
          </p:nvPr>
        </p:nvSpPr>
        <p:spPr/>
        <p:txBody>
          <a:bodyPr/>
          <a:lstStyle/>
          <a:p>
            <a:r>
              <a:rPr lang="en-US" dirty="0"/>
              <a:t>© Alex </a:t>
            </a:r>
            <a:r>
              <a:rPr lang="en-US" dirty="0" err="1"/>
              <a:t>Barrón</a:t>
            </a:r>
            <a:r>
              <a:rPr lang="en-US" dirty="0"/>
              <a:t> 2024</a:t>
            </a:r>
          </a:p>
        </p:txBody>
      </p:sp>
      <p:sp>
        <p:nvSpPr>
          <p:cNvPr id="7" name="Slide Number Placeholder 6"/>
          <p:cNvSpPr>
            <a:spLocks noGrp="1"/>
          </p:cNvSpPr>
          <p:nvPr>
            <p:ph type="sldNum" sz="quarter" idx="12"/>
          </p:nvPr>
        </p:nvSpPr>
        <p:spPr/>
        <p:txBody>
          <a:bodyPr/>
          <a:lstStyle/>
          <a:p>
            <a:fld id="{26992660-07D7-4D1A-9A00-6246F487EF94}" type="slidenum">
              <a:rPr lang="en-US" smtClean="0"/>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5BE770-F9F8-4E8B-9D03-9E4028AAD8F1}" type="datetime1">
              <a:rPr lang="en-US" smtClean="0"/>
              <a:pPr/>
              <a:t>5/7/2024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 Alex </a:t>
            </a:r>
            <a:r>
              <a:rPr lang="en-US" dirty="0" err="1"/>
              <a:t>Barrón</a:t>
            </a:r>
            <a:r>
              <a:rPr lang="en-US" dirty="0"/>
              <a:t> 2024</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992660-07D7-4D1A-9A00-6246F487EF9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1.png"/><Relationship Id="rId2" Type="http://schemas.openxmlformats.org/officeDocument/2006/relationships/image" Target="../media/image61.jpeg"/><Relationship Id="rId1" Type="http://schemas.openxmlformats.org/officeDocument/2006/relationships/slideLayout" Target="../slideLayouts/slideLayout1.xml"/><Relationship Id="rId6" Type="http://schemas.openxmlformats.org/officeDocument/2006/relationships/image" Target="../media/image65.jpg"/><Relationship Id="rId5" Type="http://schemas.openxmlformats.org/officeDocument/2006/relationships/image" Target="../media/image64.jpeg"/><Relationship Id="rId4" Type="http://schemas.openxmlformats.org/officeDocument/2006/relationships/image" Target="../media/image63.jpeg"/></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7.jpeg"/><Relationship Id="rId7" Type="http://schemas.openxmlformats.org/officeDocument/2006/relationships/image" Target="../media/image71.jpg"/><Relationship Id="rId2" Type="http://schemas.openxmlformats.org/officeDocument/2006/relationships/image" Target="../media/image66.jpeg"/><Relationship Id="rId1" Type="http://schemas.openxmlformats.org/officeDocument/2006/relationships/slideLayout" Target="../slideLayouts/slideLayout1.xml"/><Relationship Id="rId6" Type="http://schemas.openxmlformats.org/officeDocument/2006/relationships/image" Target="../media/image70.JPG"/><Relationship Id="rId5" Type="http://schemas.openxmlformats.org/officeDocument/2006/relationships/image" Target="../media/image69.jpeg"/><Relationship Id="rId4" Type="http://schemas.openxmlformats.org/officeDocument/2006/relationships/image" Target="../media/image68.jpeg"/></Relationships>
</file>

<file path=ppt/slides/_rels/slide17.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jpeg"/><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74.emf"/></Relationships>
</file>

<file path=ppt/slides/_rels/slide1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8.jpeg"/><Relationship Id="rId7" Type="http://schemas.openxmlformats.org/officeDocument/2006/relationships/image" Target="../media/image82.gif"/><Relationship Id="rId2" Type="http://schemas.openxmlformats.org/officeDocument/2006/relationships/image" Target="../media/image77.jpeg"/><Relationship Id="rId1" Type="http://schemas.openxmlformats.org/officeDocument/2006/relationships/slideLayout" Target="../slideLayouts/slideLayout5.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1.png"/><Relationship Id="rId2" Type="http://schemas.openxmlformats.org/officeDocument/2006/relationships/image" Target="../media/image83.jpeg"/><Relationship Id="rId1" Type="http://schemas.openxmlformats.org/officeDocument/2006/relationships/slideLayout" Target="../slideLayouts/slideLayout6.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png"/></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2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97.jpeg"/><Relationship Id="rId4" Type="http://schemas.openxmlformats.org/officeDocument/2006/relationships/image" Target="../media/image96.jpeg"/></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2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103.png"/></Relationships>
</file>

<file path=ppt/slides/_rels/slide2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105.jpeg"/></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6.jpeg"/><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media/image109.jpeg"/><Relationship Id="rId4" Type="http://schemas.openxmlformats.org/officeDocument/2006/relationships/image" Target="../media/image107.jpeg"/></Relationships>
</file>

<file path=ppt/slides/_rels/slide3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3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eg"/><Relationship Id="rId7" Type="http://schemas.openxmlformats.org/officeDocument/2006/relationships/image" Target="../media/image13.jp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jpeg"/></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0.jpeg"/><Relationship Id="rId2" Type="http://schemas.openxmlformats.org/officeDocument/2006/relationships/image" Target="../media/image16.jpeg"/><Relationship Id="rId1" Type="http://schemas.openxmlformats.org/officeDocument/2006/relationships/slideLayout" Target="../slideLayouts/slideLayout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mailto:seminars@financial-freedom.org" TargetMode="External"/><Relationship Id="rId2" Type="http://schemas.openxmlformats.org/officeDocument/2006/relationships/hyperlink" Target="https://www.facebook.com/daretoprosper1/"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118.jpeg"/><Relationship Id="rId4" Type="http://schemas.openxmlformats.org/officeDocument/2006/relationships/image" Target="../media/image117.jpe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image" Target="../media/image120.png"/><Relationship Id="rId1" Type="http://schemas.openxmlformats.org/officeDocument/2006/relationships/slideLayout" Target="../slideLayouts/slideLayout6.xml"/><Relationship Id="rId6" Type="http://schemas.openxmlformats.org/officeDocument/2006/relationships/image" Target="../media/image124.png"/><Relationship Id="rId11" Type="http://schemas.openxmlformats.org/officeDocument/2006/relationships/image" Target="../media/image2.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s>
</file>

<file path=ppt/slides/_rels/slide5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27.png"/><Relationship Id="rId4" Type="http://schemas.openxmlformats.org/officeDocument/2006/relationships/image" Target="../media/image126.pn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jpeg"/><Relationship Id="rId7" Type="http://schemas.openxmlformats.org/officeDocument/2006/relationships/image" Target="../media/image25.jpeg"/><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1.png"/><Relationship Id="rId9" Type="http://schemas.openxmlformats.org/officeDocument/2006/relationships/image" Target="../media/image27.jpe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9.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9.jpe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image" Target="../media/image1.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jpeg"/><Relationship Id="rId9" Type="http://schemas.openxmlformats.org/officeDocument/2006/relationships/image" Target="../media/image35.jpeg"/></Relationships>
</file>

<file path=ppt/slides/_rels/slide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2.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3.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ana@financial-freedom.org"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38.jpeg"/></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1.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eg"/></Relationships>
</file>

<file path=ppt/slides/_rels/slide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41.gif"/></Relationships>
</file>

<file path=ppt/slides/_rels/slide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3.jpeg"/><Relationship Id="rId7" Type="http://schemas.openxmlformats.org/officeDocument/2006/relationships/image" Target="../media/image46.jpeg"/><Relationship Id="rId12" Type="http://schemas.openxmlformats.org/officeDocument/2006/relationships/image" Target="../media/image1.png"/><Relationship Id="rId2" Type="http://schemas.openxmlformats.org/officeDocument/2006/relationships/image" Target="../media/image42.jpeg"/><Relationship Id="rId1" Type="http://schemas.openxmlformats.org/officeDocument/2006/relationships/slideLayout" Target="../slideLayouts/slideLayout6.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39.jpeg"/><Relationship Id="rId9" Type="http://schemas.openxmlformats.org/officeDocument/2006/relationships/image" Target="../media/image48.jpeg"/></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3.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3.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49.png"/><Relationship Id="rId4" Type="http://schemas.openxmlformats.org/officeDocument/2006/relationships/image" Target="../media/image1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2829" y="152400"/>
            <a:ext cx="6362179" cy="2111077"/>
          </a:xfrm>
        </p:spPr>
        <p:txBody>
          <a:bodyPr>
            <a:normAutofit/>
          </a:bodyPr>
          <a:lstStyle/>
          <a:p>
            <a:r>
              <a:rPr lang="en-US" b="1" dirty="0"/>
              <a:t>Financial Freedom  Challenge</a:t>
            </a:r>
            <a:endParaRPr lang="en-US" dirty="0"/>
          </a:p>
        </p:txBody>
      </p:sp>
      <p:sp>
        <p:nvSpPr>
          <p:cNvPr id="3" name="Subtitle 2"/>
          <p:cNvSpPr>
            <a:spLocks noGrp="1"/>
          </p:cNvSpPr>
          <p:nvPr>
            <p:ph type="subTitle" idx="1"/>
          </p:nvPr>
        </p:nvSpPr>
        <p:spPr>
          <a:xfrm>
            <a:off x="0" y="5107792"/>
            <a:ext cx="2854596" cy="1185598"/>
          </a:xfrm>
        </p:spPr>
        <p:txBody>
          <a:bodyPr/>
          <a:lstStyle/>
          <a:p>
            <a:r>
              <a:rPr lang="en-US" dirty="0"/>
              <a:t>By</a:t>
            </a:r>
          </a:p>
          <a:p>
            <a:r>
              <a:rPr lang="en-US" dirty="0"/>
              <a:t>Alex </a:t>
            </a:r>
            <a:r>
              <a:rPr lang="en-US" dirty="0" err="1"/>
              <a:t>Barrón</a:t>
            </a:r>
            <a:endParaRPr lang="en-US" dirty="0"/>
          </a:p>
        </p:txBody>
      </p:sp>
      <p:pic>
        <p:nvPicPr>
          <p:cNvPr id="6" name="Picture 5">
            <a:extLst>
              <a:ext uri="{FF2B5EF4-FFF2-40B4-BE49-F238E27FC236}">
                <a16:creationId xmlns:a16="http://schemas.microsoft.com/office/drawing/2014/main" id="{AAC6B934-8BFA-F196-B3B5-B79081EEA4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176" y="103038"/>
            <a:ext cx="2209800" cy="2209800"/>
          </a:xfrm>
          <a:prstGeom prst="rect">
            <a:avLst/>
          </a:prstGeom>
        </p:spPr>
      </p:pic>
      <p:pic>
        <p:nvPicPr>
          <p:cNvPr id="4" name="Picture 3">
            <a:extLst>
              <a:ext uri="{FF2B5EF4-FFF2-40B4-BE49-F238E27FC236}">
                <a16:creationId xmlns:a16="http://schemas.microsoft.com/office/drawing/2014/main" id="{58237E8C-F641-36F5-5CE9-66F30E061162}"/>
              </a:ext>
            </a:extLst>
          </p:cNvPr>
          <p:cNvPicPr>
            <a:picLocks noChangeAspect="1"/>
          </p:cNvPicPr>
          <p:nvPr/>
        </p:nvPicPr>
        <p:blipFill>
          <a:blip r:embed="rId3"/>
          <a:stretch>
            <a:fillRect/>
          </a:stretch>
        </p:blipFill>
        <p:spPr>
          <a:xfrm>
            <a:off x="54381" y="3128864"/>
            <a:ext cx="2745833" cy="1744177"/>
          </a:xfrm>
          <a:prstGeom prst="rect">
            <a:avLst/>
          </a:prstGeom>
        </p:spPr>
      </p:pic>
      <p:pic>
        <p:nvPicPr>
          <p:cNvPr id="6146" name="Picture 2" descr="What is athletics? Know all the track and field events">
            <a:extLst>
              <a:ext uri="{FF2B5EF4-FFF2-40B4-BE49-F238E27FC236}">
                <a16:creationId xmlns:a16="http://schemas.microsoft.com/office/drawing/2014/main" id="{735D1E35-707A-4C48-1BBE-06739EE263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4595" y="2177949"/>
            <a:ext cx="2908178" cy="163205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s the indoor Track and Field season wraps up, the Winona State University  team finishes on a fast note – The Winonan">
            <a:extLst>
              <a:ext uri="{FF2B5EF4-FFF2-40B4-BE49-F238E27FC236}">
                <a16:creationId xmlns:a16="http://schemas.microsoft.com/office/drawing/2014/main" id="{19B74D21-2C52-CF93-C98E-E27C86B9C44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2687" y="2177949"/>
            <a:ext cx="2902859" cy="163205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rossing Life's Finish Lines | Maria's Farm Country Kitchen">
            <a:extLst>
              <a:ext uri="{FF2B5EF4-FFF2-40B4-BE49-F238E27FC236}">
                <a16:creationId xmlns:a16="http://schemas.microsoft.com/office/drawing/2014/main" id="{16D62BB5-069F-6EFD-0AFB-0EA1C53B93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4595" y="4163279"/>
            <a:ext cx="2908178" cy="1817611"/>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Look: 2A, 5A athletes compete in 2022 Texas (UIL) Track &amp; Field State  Championships - Sports Illustrated High School News, Analysis and More">
            <a:extLst>
              <a:ext uri="{FF2B5EF4-FFF2-40B4-BE49-F238E27FC236}">
                <a16:creationId xmlns:a16="http://schemas.microsoft.com/office/drawing/2014/main" id="{46F5B090-5140-83C4-EFC0-CB41F44757F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92688" y="4043384"/>
            <a:ext cx="2902930" cy="2128816"/>
          </a:xfrm>
          <a:prstGeom prst="rect">
            <a:avLst/>
          </a:prstGeom>
          <a:noFill/>
          <a:extLst>
            <a:ext uri="{909E8E84-426E-40DD-AFC4-6F175D3DCCD1}">
              <a14:hiddenFill xmlns:a14="http://schemas.microsoft.com/office/drawing/2010/main">
                <a:solidFill>
                  <a:srgbClr val="FFFFFF"/>
                </a:solidFill>
              </a14:hiddenFill>
            </a:ext>
          </a:extLst>
        </p:spPr>
      </p:pic>
      <p:sp>
        <p:nvSpPr>
          <p:cNvPr id="8" name="Subtitle 2">
            <a:extLst>
              <a:ext uri="{FF2B5EF4-FFF2-40B4-BE49-F238E27FC236}">
                <a16:creationId xmlns:a16="http://schemas.microsoft.com/office/drawing/2014/main" id="{FE3C7390-C5DC-F418-2CB1-CA904031814A}"/>
              </a:ext>
            </a:extLst>
          </p:cNvPr>
          <p:cNvSpPr txBox="1">
            <a:spLocks/>
          </p:cNvSpPr>
          <p:nvPr/>
        </p:nvSpPr>
        <p:spPr>
          <a:xfrm>
            <a:off x="-19462" y="2404963"/>
            <a:ext cx="2854595" cy="63177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a:t>Presents</a:t>
            </a:r>
          </a:p>
        </p:txBody>
      </p:sp>
    </p:spTree>
    <p:extLst>
      <p:ext uri="{BB962C8B-B14F-4D97-AF65-F5344CB8AC3E}">
        <p14:creationId xmlns:p14="http://schemas.microsoft.com/office/powerpoint/2010/main" val="351536790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731982"/>
          </a:xfrm>
        </p:spPr>
        <p:txBody>
          <a:bodyPr>
            <a:normAutofit fontScale="90000"/>
          </a:bodyPr>
          <a:lstStyle/>
          <a:p>
            <a:r>
              <a:rPr lang="en-US" b="1" dirty="0"/>
              <a:t>After 20 Years of Study</a:t>
            </a:r>
          </a:p>
        </p:txBody>
      </p:sp>
      <p:sp>
        <p:nvSpPr>
          <p:cNvPr id="3" name="Footer Placeholder 2"/>
          <p:cNvSpPr>
            <a:spLocks noGrp="1"/>
          </p:cNvSpPr>
          <p:nvPr>
            <p:ph type="ftr" sz="quarter" idx="11"/>
          </p:nvPr>
        </p:nvSpPr>
        <p:spPr/>
        <p:txBody>
          <a:bodyPr/>
          <a:lstStyle/>
          <a:p>
            <a:r>
              <a:rPr lang="en-US" dirty="0"/>
              <a:t>© Alex </a:t>
            </a:r>
            <a:r>
              <a:rPr lang="en-US" dirty="0" err="1"/>
              <a:t>Barrón</a:t>
            </a:r>
            <a:r>
              <a:rPr lang="en-US" dirty="0"/>
              <a:t> 2024</a:t>
            </a:r>
          </a:p>
        </p:txBody>
      </p:sp>
      <p:sp>
        <p:nvSpPr>
          <p:cNvPr id="4" name="Slide Number Placeholder 3"/>
          <p:cNvSpPr>
            <a:spLocks noGrp="1"/>
          </p:cNvSpPr>
          <p:nvPr>
            <p:ph type="sldNum" sz="quarter" idx="12"/>
          </p:nvPr>
        </p:nvSpPr>
        <p:spPr/>
        <p:txBody>
          <a:bodyPr/>
          <a:lstStyle/>
          <a:p>
            <a:fld id="{26992660-07D7-4D1A-9A00-6246F487EF94}" type="slidenum">
              <a:rPr lang="en-US" smtClean="0"/>
              <a:pPr/>
              <a:t>10</a:t>
            </a:fld>
            <a:endParaRPr lang="en-US"/>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99" y="1406215"/>
            <a:ext cx="5358039" cy="531526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0254" y="1928219"/>
            <a:ext cx="3195145" cy="4260193"/>
          </a:xfrm>
          <a:prstGeom prst="rect">
            <a:avLst/>
          </a:prstGeom>
        </p:spPr>
      </p:pic>
      <p:pic>
        <p:nvPicPr>
          <p:cNvPr id="5" name="Picture 4">
            <a:extLst>
              <a:ext uri="{FF2B5EF4-FFF2-40B4-BE49-F238E27FC236}">
                <a16:creationId xmlns:a16="http://schemas.microsoft.com/office/drawing/2014/main" id="{E8FDCC05-BC94-CA79-2496-5E1A4BB50E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109472" cy="1109472"/>
          </a:xfrm>
          <a:prstGeom prst="rect">
            <a:avLst/>
          </a:prstGeom>
        </p:spPr>
      </p:pic>
    </p:spTree>
    <p:extLst>
      <p:ext uri="{BB962C8B-B14F-4D97-AF65-F5344CB8AC3E}">
        <p14:creationId xmlns:p14="http://schemas.microsoft.com/office/powerpoint/2010/main" val="91669473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BED51-2D1D-FD49-305D-63D9717E1E08}"/>
              </a:ext>
            </a:extLst>
          </p:cNvPr>
          <p:cNvSpPr>
            <a:spLocks noGrp="1"/>
          </p:cNvSpPr>
          <p:nvPr>
            <p:ph type="title"/>
          </p:nvPr>
        </p:nvSpPr>
        <p:spPr/>
        <p:txBody>
          <a:bodyPr/>
          <a:lstStyle/>
          <a:p>
            <a:r>
              <a:rPr lang="en-US" dirty="0"/>
              <a:t>Warrior Week 51 Graduate</a:t>
            </a:r>
          </a:p>
        </p:txBody>
      </p:sp>
      <p:sp>
        <p:nvSpPr>
          <p:cNvPr id="5" name="Slide Number Placeholder 4">
            <a:extLst>
              <a:ext uri="{FF2B5EF4-FFF2-40B4-BE49-F238E27FC236}">
                <a16:creationId xmlns:a16="http://schemas.microsoft.com/office/drawing/2014/main" id="{570EF17E-38E1-0626-BBCC-E4587C6EE19C}"/>
              </a:ext>
            </a:extLst>
          </p:cNvPr>
          <p:cNvSpPr>
            <a:spLocks noGrp="1"/>
          </p:cNvSpPr>
          <p:nvPr>
            <p:ph type="sldNum" sz="quarter" idx="12"/>
          </p:nvPr>
        </p:nvSpPr>
        <p:spPr/>
        <p:txBody>
          <a:bodyPr/>
          <a:lstStyle/>
          <a:p>
            <a:fld id="{26992660-07D7-4D1A-9A00-6246F487EF94}" type="slidenum">
              <a:rPr lang="en-US" smtClean="0"/>
              <a:pPr/>
              <a:t>11</a:t>
            </a:fld>
            <a:endParaRPr lang="en-US"/>
          </a:p>
        </p:txBody>
      </p:sp>
      <p:pic>
        <p:nvPicPr>
          <p:cNvPr id="7" name="Picture 6">
            <a:extLst>
              <a:ext uri="{FF2B5EF4-FFF2-40B4-BE49-F238E27FC236}">
                <a16:creationId xmlns:a16="http://schemas.microsoft.com/office/drawing/2014/main" id="{40C2FADF-77EC-2FB6-02D3-8A95DEEED7BC}"/>
              </a:ext>
            </a:extLst>
          </p:cNvPr>
          <p:cNvPicPr>
            <a:picLocks noChangeAspect="1"/>
          </p:cNvPicPr>
          <p:nvPr/>
        </p:nvPicPr>
        <p:blipFill>
          <a:blip r:embed="rId2"/>
          <a:stretch>
            <a:fillRect/>
          </a:stretch>
        </p:blipFill>
        <p:spPr>
          <a:xfrm>
            <a:off x="1017302" y="4424544"/>
            <a:ext cx="2168019" cy="1626015"/>
          </a:xfrm>
          <a:prstGeom prst="rect">
            <a:avLst/>
          </a:prstGeom>
        </p:spPr>
      </p:pic>
      <p:pic>
        <p:nvPicPr>
          <p:cNvPr id="2050" name="Picture 2" descr="No photo description available.">
            <a:extLst>
              <a:ext uri="{FF2B5EF4-FFF2-40B4-BE49-F238E27FC236}">
                <a16:creationId xmlns:a16="http://schemas.microsoft.com/office/drawing/2014/main" id="{DB0CE74A-A088-BB49-168D-4C1EB26BD3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6428" y="1435927"/>
            <a:ext cx="2158893" cy="28785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o photo description available.">
            <a:extLst>
              <a:ext uri="{FF2B5EF4-FFF2-40B4-BE49-F238E27FC236}">
                <a16:creationId xmlns:a16="http://schemas.microsoft.com/office/drawing/2014/main" id="{0EF20C5A-A17B-1778-E9AC-E102699545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2082" y="1435926"/>
            <a:ext cx="1892138" cy="25228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E7430BE-A8F9-82C9-7DEB-11815E748C7E}"/>
              </a:ext>
            </a:extLst>
          </p:cNvPr>
          <p:cNvPicPr>
            <a:picLocks noChangeAspect="1"/>
          </p:cNvPicPr>
          <p:nvPr/>
        </p:nvPicPr>
        <p:blipFill>
          <a:blip r:embed="rId5"/>
          <a:stretch>
            <a:fillRect/>
          </a:stretch>
        </p:blipFill>
        <p:spPr>
          <a:xfrm>
            <a:off x="6172200" y="4092552"/>
            <a:ext cx="1993428" cy="1958007"/>
          </a:xfrm>
          <a:prstGeom prst="rect">
            <a:avLst/>
          </a:prstGeom>
        </p:spPr>
      </p:pic>
      <p:pic>
        <p:nvPicPr>
          <p:cNvPr id="13" name="Picture 12" descr="A person carrying a log&#10;&#10;Description automatically generated">
            <a:extLst>
              <a:ext uri="{FF2B5EF4-FFF2-40B4-BE49-F238E27FC236}">
                <a16:creationId xmlns:a16="http://schemas.microsoft.com/office/drawing/2014/main" id="{08872DE2-66A9-4CE4-FB69-E1D9A0D70B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48420" y="1435926"/>
            <a:ext cx="2840990" cy="1499475"/>
          </a:xfrm>
          <a:prstGeom prst="rect">
            <a:avLst/>
          </a:prstGeom>
        </p:spPr>
      </p:pic>
      <p:pic>
        <p:nvPicPr>
          <p:cNvPr id="17" name="Picture 16" descr="A group of men in black shirts&#10;&#10;Description automatically generated">
            <a:extLst>
              <a:ext uri="{FF2B5EF4-FFF2-40B4-BE49-F238E27FC236}">
                <a16:creationId xmlns:a16="http://schemas.microsoft.com/office/drawing/2014/main" id="{25A7A860-9131-4D46-07E4-28D950E3A6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47599" y="3006037"/>
            <a:ext cx="2840990" cy="1494167"/>
          </a:xfrm>
          <a:prstGeom prst="rect">
            <a:avLst/>
          </a:prstGeom>
        </p:spPr>
      </p:pic>
      <p:pic>
        <p:nvPicPr>
          <p:cNvPr id="19" name="Picture 18" descr="A person with a blindfold on his eyes&#10;&#10;Description automatically generated">
            <a:extLst>
              <a:ext uri="{FF2B5EF4-FFF2-40B4-BE49-F238E27FC236}">
                <a16:creationId xmlns:a16="http://schemas.microsoft.com/office/drawing/2014/main" id="{52B7BD3F-BFF6-7847-FDED-A0A1F26814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47598" y="4550829"/>
            <a:ext cx="2840989" cy="1499730"/>
          </a:xfrm>
          <a:prstGeom prst="rect">
            <a:avLst/>
          </a:prstGeom>
        </p:spPr>
      </p:pic>
    </p:spTree>
    <p:extLst>
      <p:ext uri="{BB962C8B-B14F-4D97-AF65-F5344CB8AC3E}">
        <p14:creationId xmlns:p14="http://schemas.microsoft.com/office/powerpoint/2010/main" val="425682852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10754"/>
            <a:ext cx="8610600" cy="1143000"/>
          </a:xfrm>
        </p:spPr>
        <p:txBody>
          <a:bodyPr>
            <a:normAutofit fontScale="90000"/>
          </a:bodyPr>
          <a:lstStyle/>
          <a:p>
            <a:r>
              <a:rPr lang="en-US" b="1" dirty="0"/>
              <a:t>Financial Freedom</a:t>
            </a:r>
            <a:br>
              <a:rPr lang="en-US" b="1" dirty="0"/>
            </a:br>
            <a:r>
              <a:rPr lang="en-US" b="1" dirty="0"/>
              <a:t>Seminar Began in 2012</a:t>
            </a:r>
          </a:p>
        </p:txBody>
      </p:sp>
      <p:sp>
        <p:nvSpPr>
          <p:cNvPr id="4" name="Slide Number Placeholder 3"/>
          <p:cNvSpPr>
            <a:spLocks noGrp="1"/>
          </p:cNvSpPr>
          <p:nvPr>
            <p:ph type="sldNum" sz="quarter" idx="12"/>
          </p:nvPr>
        </p:nvSpPr>
        <p:spPr/>
        <p:txBody>
          <a:bodyPr/>
          <a:lstStyle/>
          <a:p>
            <a:fld id="{26992660-07D7-4D1A-9A00-6246F487EF94}" type="slidenum">
              <a:rPr lang="en-US" smtClean="0"/>
              <a:pPr/>
              <a:t>12</a:t>
            </a:fld>
            <a:endParaRPr lang="en-US"/>
          </a:p>
        </p:txBody>
      </p:sp>
      <p:pic>
        <p:nvPicPr>
          <p:cNvPr id="11" name="Picture 10" descr="A bird flying in the sky&#10;&#10;Description automatically generated">
            <a:extLst>
              <a:ext uri="{FF2B5EF4-FFF2-40B4-BE49-F238E27FC236}">
                <a16:creationId xmlns:a16="http://schemas.microsoft.com/office/drawing/2014/main" id="{55349F72-E89F-475F-B4D0-FF6E2CD758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1479260"/>
            <a:ext cx="4026371" cy="4877090"/>
          </a:xfrm>
          <a:prstGeom prst="rect">
            <a:avLst/>
          </a:prstGeom>
        </p:spPr>
      </p:pic>
      <p:pic>
        <p:nvPicPr>
          <p:cNvPr id="5" name="Picture 4">
            <a:extLst>
              <a:ext uri="{FF2B5EF4-FFF2-40B4-BE49-F238E27FC236}">
                <a16:creationId xmlns:a16="http://schemas.microsoft.com/office/drawing/2014/main" id="{ED32A303-5047-7037-61B9-B3D34F65C8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09472" cy="1109472"/>
          </a:xfrm>
          <a:prstGeom prst="rect">
            <a:avLst/>
          </a:prstGeom>
        </p:spPr>
      </p:pic>
    </p:spTree>
    <p:extLst>
      <p:ext uri="{BB962C8B-B14F-4D97-AF65-F5344CB8AC3E}">
        <p14:creationId xmlns:p14="http://schemas.microsoft.com/office/powerpoint/2010/main" val="214953103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1608"/>
            <a:ext cx="8229600" cy="1143000"/>
          </a:xfrm>
        </p:spPr>
        <p:txBody>
          <a:bodyPr/>
          <a:lstStyle/>
          <a:p>
            <a:r>
              <a:rPr lang="en-US" b="1" dirty="0"/>
              <a:t>Our Seminars </a:t>
            </a:r>
          </a:p>
        </p:txBody>
      </p:sp>
      <p:sp>
        <p:nvSpPr>
          <p:cNvPr id="3" name="Content Placeholder 2"/>
          <p:cNvSpPr>
            <a:spLocks noGrp="1"/>
          </p:cNvSpPr>
          <p:nvPr>
            <p:ph idx="1"/>
          </p:nvPr>
        </p:nvSpPr>
        <p:spPr>
          <a:xfrm>
            <a:off x="412730" y="1164608"/>
            <a:ext cx="8686800" cy="1578592"/>
          </a:xfrm>
        </p:spPr>
        <p:txBody>
          <a:bodyPr>
            <a:normAutofit/>
          </a:bodyPr>
          <a:lstStyle/>
          <a:p>
            <a:r>
              <a:rPr lang="en-US" dirty="0"/>
              <a:t>Our purpose is to share Financial Freedom thru Educational seminars to help people fulfill their calling and live the life they always dreamed of.</a:t>
            </a:r>
          </a:p>
        </p:txBody>
      </p:sp>
      <p:sp>
        <p:nvSpPr>
          <p:cNvPr id="5" name="Text Placeholder 2">
            <a:extLst>
              <a:ext uri="{FF2B5EF4-FFF2-40B4-BE49-F238E27FC236}">
                <a16:creationId xmlns:a16="http://schemas.microsoft.com/office/drawing/2014/main" id="{91FA4AD1-21C5-48D0-ABFC-802B5A018AE4}"/>
              </a:ext>
            </a:extLst>
          </p:cNvPr>
          <p:cNvSpPr txBox="1">
            <a:spLocks/>
          </p:cNvSpPr>
          <p:nvPr/>
        </p:nvSpPr>
        <p:spPr>
          <a:xfrm>
            <a:off x="427868" y="2679048"/>
            <a:ext cx="4040188" cy="6397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u="sng" dirty="0"/>
              <a:t>Financial Seminars</a:t>
            </a:r>
          </a:p>
        </p:txBody>
      </p:sp>
      <p:sp>
        <p:nvSpPr>
          <p:cNvPr id="7" name="Content Placeholder 5">
            <a:extLst>
              <a:ext uri="{FF2B5EF4-FFF2-40B4-BE49-F238E27FC236}">
                <a16:creationId xmlns:a16="http://schemas.microsoft.com/office/drawing/2014/main" id="{F7808F78-DCB5-4030-883A-C870AC1E2C76}"/>
              </a:ext>
            </a:extLst>
          </p:cNvPr>
          <p:cNvSpPr txBox="1">
            <a:spLocks/>
          </p:cNvSpPr>
          <p:nvPr/>
        </p:nvSpPr>
        <p:spPr>
          <a:xfrm>
            <a:off x="4607854" y="3328111"/>
            <a:ext cx="4041775" cy="3311527"/>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t>1.) University of Success</a:t>
            </a:r>
          </a:p>
          <a:p>
            <a:r>
              <a:rPr lang="en-US" sz="2800" dirty="0"/>
              <a:t>2.) Annual Success Conference Cruise</a:t>
            </a:r>
          </a:p>
          <a:p>
            <a:r>
              <a:rPr lang="en-US" sz="2800" dirty="0"/>
              <a:t>3.) Destiny of the 3</a:t>
            </a:r>
            <a:r>
              <a:rPr lang="en-US" sz="2800" baseline="30000" dirty="0"/>
              <a:t>rd</a:t>
            </a:r>
            <a:r>
              <a:rPr lang="en-US" sz="2800" dirty="0"/>
              <a:t> Millennium</a:t>
            </a:r>
          </a:p>
          <a:p>
            <a:r>
              <a:rPr lang="en-US" sz="2800" dirty="0"/>
              <a:t>4.) Millionaire with a Purpose</a:t>
            </a:r>
          </a:p>
          <a:p>
            <a:endParaRPr lang="en-US" dirty="0"/>
          </a:p>
          <a:p>
            <a:endParaRPr lang="en-US" dirty="0"/>
          </a:p>
        </p:txBody>
      </p:sp>
      <p:sp>
        <p:nvSpPr>
          <p:cNvPr id="8" name="Text Placeholder 4">
            <a:extLst>
              <a:ext uri="{FF2B5EF4-FFF2-40B4-BE49-F238E27FC236}">
                <a16:creationId xmlns:a16="http://schemas.microsoft.com/office/drawing/2014/main" id="{002BCDB2-BCDB-490D-8640-B5199FC7DB47}"/>
              </a:ext>
            </a:extLst>
          </p:cNvPr>
          <p:cNvSpPr txBox="1">
            <a:spLocks/>
          </p:cNvSpPr>
          <p:nvPr/>
        </p:nvSpPr>
        <p:spPr>
          <a:xfrm>
            <a:off x="4577576" y="2682773"/>
            <a:ext cx="4041775" cy="63976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u="sng" dirty="0"/>
              <a:t>Personal Development</a:t>
            </a:r>
          </a:p>
        </p:txBody>
      </p:sp>
      <p:sp>
        <p:nvSpPr>
          <p:cNvPr id="4" name="Content Placeholder 5">
            <a:extLst>
              <a:ext uri="{FF2B5EF4-FFF2-40B4-BE49-F238E27FC236}">
                <a16:creationId xmlns:a16="http://schemas.microsoft.com/office/drawing/2014/main" id="{0F0F43AE-FE9D-4075-96EA-2C04E560E4F8}"/>
              </a:ext>
            </a:extLst>
          </p:cNvPr>
          <p:cNvSpPr txBox="1">
            <a:spLocks/>
          </p:cNvSpPr>
          <p:nvPr/>
        </p:nvSpPr>
        <p:spPr>
          <a:xfrm>
            <a:off x="481903" y="3445727"/>
            <a:ext cx="4041775" cy="3311527"/>
          </a:xfrm>
          <a:prstGeom prst="rect">
            <a:avLst/>
          </a:prstGeom>
        </p:spPr>
        <p:txBody>
          <a:bodyPr>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000" dirty="0"/>
              <a:t>1.) Financial Freedom Seminar</a:t>
            </a:r>
          </a:p>
          <a:p>
            <a:r>
              <a:rPr lang="en-US" sz="3000" dirty="0"/>
              <a:t>2.) Financial Security Seminar</a:t>
            </a:r>
          </a:p>
          <a:p>
            <a:r>
              <a:rPr lang="en-US" sz="3000" dirty="0"/>
              <a:t>3.) Wall Street Investments Seminar</a:t>
            </a:r>
          </a:p>
          <a:p>
            <a:r>
              <a:rPr lang="en-US" sz="3000" dirty="0"/>
              <a:t>4.) Roadmap to Financial Success for Entrepreneurs</a:t>
            </a:r>
          </a:p>
          <a:p>
            <a:r>
              <a:rPr lang="en-US" sz="3000" dirty="0"/>
              <a:t>5.) Financial Freedom Challenge</a:t>
            </a:r>
          </a:p>
          <a:p>
            <a:endParaRPr lang="en-US" dirty="0"/>
          </a:p>
          <a:p>
            <a:endParaRPr lang="en-US" dirty="0"/>
          </a:p>
        </p:txBody>
      </p:sp>
      <p:pic>
        <p:nvPicPr>
          <p:cNvPr id="9" name="Picture 8">
            <a:extLst>
              <a:ext uri="{FF2B5EF4-FFF2-40B4-BE49-F238E27FC236}">
                <a16:creationId xmlns:a16="http://schemas.microsoft.com/office/drawing/2014/main" id="{E7213056-7B93-0A8E-B4F2-234E6A61A4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109472" cy="1109472"/>
          </a:xfrm>
          <a:prstGeom prst="rect">
            <a:avLst/>
          </a:prstGeom>
        </p:spPr>
      </p:pic>
    </p:spTree>
    <p:extLst>
      <p:ext uri="{BB962C8B-B14F-4D97-AF65-F5344CB8AC3E}">
        <p14:creationId xmlns:p14="http://schemas.microsoft.com/office/powerpoint/2010/main" val="380959825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392776B-D1E2-5AB3-B965-A600C6C55FE5}"/>
              </a:ext>
            </a:extLst>
          </p:cNvPr>
          <p:cNvSpPr>
            <a:spLocks noGrp="1"/>
          </p:cNvSpPr>
          <p:nvPr>
            <p:ph type="ftr" sz="quarter" idx="11"/>
          </p:nvPr>
        </p:nvSpPr>
        <p:spPr/>
        <p:txBody>
          <a:bodyPr/>
          <a:lstStyle/>
          <a:p>
            <a:r>
              <a:rPr lang="en-US"/>
              <a:t>© Alex Barrón 2024</a:t>
            </a:r>
            <a:endParaRPr lang="en-US" dirty="0"/>
          </a:p>
        </p:txBody>
      </p:sp>
      <p:sp>
        <p:nvSpPr>
          <p:cNvPr id="3" name="Slide Number Placeholder 2">
            <a:extLst>
              <a:ext uri="{FF2B5EF4-FFF2-40B4-BE49-F238E27FC236}">
                <a16:creationId xmlns:a16="http://schemas.microsoft.com/office/drawing/2014/main" id="{C807EC65-F53E-004D-1441-1E508CF7471D}"/>
              </a:ext>
            </a:extLst>
          </p:cNvPr>
          <p:cNvSpPr>
            <a:spLocks noGrp="1"/>
          </p:cNvSpPr>
          <p:nvPr>
            <p:ph type="sldNum" sz="quarter" idx="12"/>
          </p:nvPr>
        </p:nvSpPr>
        <p:spPr/>
        <p:txBody>
          <a:bodyPr/>
          <a:lstStyle/>
          <a:p>
            <a:fld id="{26992660-07D7-4D1A-9A00-6246F487EF94}" type="slidenum">
              <a:rPr lang="en-US" smtClean="0"/>
              <a:pPr/>
              <a:t>14</a:t>
            </a:fld>
            <a:endParaRPr lang="en-US"/>
          </a:p>
        </p:txBody>
      </p:sp>
    </p:spTree>
    <p:extLst>
      <p:ext uri="{BB962C8B-B14F-4D97-AF65-F5344CB8AC3E}">
        <p14:creationId xmlns:p14="http://schemas.microsoft.com/office/powerpoint/2010/main" val="329283129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990600"/>
          </a:xfrm>
        </p:spPr>
        <p:txBody>
          <a:bodyPr>
            <a:normAutofit/>
          </a:bodyPr>
          <a:lstStyle/>
          <a:p>
            <a:r>
              <a:rPr lang="en-US" b="1" dirty="0"/>
              <a:t>THE AMERICAN DREAM</a:t>
            </a:r>
            <a:endParaRPr lang="en-US" dirty="0"/>
          </a:p>
        </p:txBody>
      </p:sp>
      <p:sp>
        <p:nvSpPr>
          <p:cNvPr id="8" name="Subtitle 7"/>
          <p:cNvSpPr>
            <a:spLocks noGrp="1"/>
          </p:cNvSpPr>
          <p:nvPr>
            <p:ph type="subTitle" idx="1"/>
          </p:nvPr>
        </p:nvSpPr>
        <p:spPr>
          <a:xfrm>
            <a:off x="1333500" y="5943599"/>
            <a:ext cx="6400800" cy="1000727"/>
          </a:xfrm>
        </p:spPr>
        <p:txBody>
          <a:bodyPr>
            <a:normAutofit lnSpcReduction="10000"/>
          </a:bodyPr>
          <a:lstStyle/>
          <a:p>
            <a:r>
              <a:rPr lang="es-ES" sz="2800" b="1" dirty="0"/>
              <a:t>Be </a:t>
            </a:r>
            <a:r>
              <a:rPr lang="es-ES" sz="2800" b="1" dirty="0" err="1"/>
              <a:t>Successful</a:t>
            </a:r>
            <a:r>
              <a:rPr lang="es-ES" sz="2800" b="1" dirty="0"/>
              <a:t> in </a:t>
            </a:r>
            <a:r>
              <a:rPr lang="es-ES" sz="2800" b="1" dirty="0" err="1"/>
              <a:t>Life</a:t>
            </a:r>
            <a:r>
              <a:rPr lang="es-ES" sz="2800" b="1" dirty="0"/>
              <a:t> and </a:t>
            </a:r>
          </a:p>
          <a:p>
            <a:r>
              <a:rPr lang="es-ES" sz="2800" b="1" dirty="0"/>
              <a:t>Be </a:t>
            </a:r>
            <a:r>
              <a:rPr lang="es-ES" sz="2800" b="1" dirty="0" err="1"/>
              <a:t>Financially</a:t>
            </a:r>
            <a:r>
              <a:rPr lang="es-ES" sz="2800" b="1" dirty="0"/>
              <a:t> Free!</a:t>
            </a:r>
            <a:endParaRPr lang="en-US" sz="2800" dirty="0"/>
          </a:p>
        </p:txBody>
      </p:sp>
      <p:pic>
        <p:nvPicPr>
          <p:cNvPr id="9" name="Picture 8" descr="gold-and-money-877 - Copy.jpg"/>
          <p:cNvPicPr/>
          <p:nvPr/>
        </p:nvPicPr>
        <p:blipFill>
          <a:blip r:embed="rId2" cstate="print"/>
          <a:stretch>
            <a:fillRect/>
          </a:stretch>
        </p:blipFill>
        <p:spPr>
          <a:xfrm>
            <a:off x="762000" y="1066800"/>
            <a:ext cx="2743200" cy="1905000"/>
          </a:xfrm>
          <a:prstGeom prst="rect">
            <a:avLst/>
          </a:prstGeom>
        </p:spPr>
      </p:pic>
      <p:pic>
        <p:nvPicPr>
          <p:cNvPr id="11" name="Picture 10" descr="dream home and cars.jpg"/>
          <p:cNvPicPr>
            <a:picLocks noChangeAspect="1"/>
          </p:cNvPicPr>
          <p:nvPr/>
        </p:nvPicPr>
        <p:blipFill>
          <a:blip r:embed="rId3" cstate="print"/>
          <a:stretch>
            <a:fillRect/>
          </a:stretch>
        </p:blipFill>
        <p:spPr>
          <a:xfrm>
            <a:off x="5410200" y="1066800"/>
            <a:ext cx="2743200" cy="1728787"/>
          </a:xfrm>
          <a:prstGeom prst="rect">
            <a:avLst/>
          </a:prstGeom>
        </p:spPr>
      </p:pic>
      <p:pic>
        <p:nvPicPr>
          <p:cNvPr id="12" name="Content Placeholder 6" descr="Beach-Holidays.jpg"/>
          <p:cNvPicPr>
            <a:picLocks/>
          </p:cNvPicPr>
          <p:nvPr/>
        </p:nvPicPr>
        <p:blipFill>
          <a:blip r:embed="rId4" cstate="print"/>
          <a:stretch>
            <a:fillRect/>
          </a:stretch>
        </p:blipFill>
        <p:spPr>
          <a:xfrm>
            <a:off x="5638800" y="3657600"/>
            <a:ext cx="2610387" cy="1752600"/>
          </a:xfrm>
          <a:prstGeom prst="rect">
            <a:avLst/>
          </a:prstGeom>
        </p:spPr>
      </p:pic>
      <p:pic>
        <p:nvPicPr>
          <p:cNvPr id="10" name="Picture 9" descr="family-psychology.jpg"/>
          <p:cNvPicPr/>
          <p:nvPr/>
        </p:nvPicPr>
        <p:blipFill>
          <a:blip r:embed="rId5" cstate="print"/>
          <a:stretch>
            <a:fillRect/>
          </a:stretch>
        </p:blipFill>
        <p:spPr>
          <a:xfrm>
            <a:off x="762000" y="3657600"/>
            <a:ext cx="2819400" cy="1828800"/>
          </a:xfrm>
          <a:prstGeom prst="rect">
            <a:avLst/>
          </a:prstGeom>
        </p:spPr>
      </p:pic>
      <p:sp>
        <p:nvSpPr>
          <p:cNvPr id="14" name="TextBox 13"/>
          <p:cNvSpPr txBox="1"/>
          <p:nvPr/>
        </p:nvSpPr>
        <p:spPr>
          <a:xfrm>
            <a:off x="5105400" y="5410200"/>
            <a:ext cx="3143786" cy="646331"/>
          </a:xfrm>
          <a:prstGeom prst="rect">
            <a:avLst/>
          </a:prstGeom>
          <a:noFill/>
        </p:spPr>
        <p:txBody>
          <a:bodyPr wrap="square" rtlCol="0">
            <a:spAutoFit/>
          </a:bodyPr>
          <a:lstStyle/>
          <a:p>
            <a:pPr algn="r"/>
            <a:r>
              <a:rPr lang="en-US" b="1" dirty="0"/>
              <a:t>Enjoy a Pleasant Retirement </a:t>
            </a:r>
          </a:p>
          <a:p>
            <a:pPr algn="r"/>
            <a:r>
              <a:rPr lang="en-US" b="1" dirty="0"/>
              <a:t>Without Worrying about $$</a:t>
            </a:r>
          </a:p>
        </p:txBody>
      </p:sp>
      <p:sp>
        <p:nvSpPr>
          <p:cNvPr id="15" name="TextBox 14"/>
          <p:cNvSpPr txBox="1"/>
          <p:nvPr/>
        </p:nvSpPr>
        <p:spPr>
          <a:xfrm>
            <a:off x="6172200" y="2743200"/>
            <a:ext cx="1981200" cy="923330"/>
          </a:xfrm>
          <a:prstGeom prst="rect">
            <a:avLst/>
          </a:prstGeom>
          <a:noFill/>
        </p:spPr>
        <p:txBody>
          <a:bodyPr wrap="square" rtlCol="0">
            <a:spAutoFit/>
          </a:bodyPr>
          <a:lstStyle/>
          <a:p>
            <a:pPr algn="r"/>
            <a:r>
              <a:rPr lang="en-US" b="1" dirty="0"/>
              <a:t>Buy the House and Car of Your Dreams</a:t>
            </a:r>
          </a:p>
        </p:txBody>
      </p:sp>
      <p:sp>
        <p:nvSpPr>
          <p:cNvPr id="16" name="TextBox 15"/>
          <p:cNvSpPr txBox="1"/>
          <p:nvPr/>
        </p:nvSpPr>
        <p:spPr>
          <a:xfrm>
            <a:off x="762000" y="5486400"/>
            <a:ext cx="2514600" cy="646331"/>
          </a:xfrm>
          <a:prstGeom prst="rect">
            <a:avLst/>
          </a:prstGeom>
          <a:noFill/>
        </p:spPr>
        <p:txBody>
          <a:bodyPr wrap="square" rtlCol="0">
            <a:spAutoFit/>
          </a:bodyPr>
          <a:lstStyle/>
          <a:p>
            <a:r>
              <a:rPr lang="en-US" b="1" dirty="0"/>
              <a:t>Give Your Family a Better Life</a:t>
            </a:r>
          </a:p>
        </p:txBody>
      </p:sp>
      <p:sp>
        <p:nvSpPr>
          <p:cNvPr id="17" name="TextBox 16"/>
          <p:cNvSpPr txBox="1"/>
          <p:nvPr/>
        </p:nvSpPr>
        <p:spPr>
          <a:xfrm>
            <a:off x="3810000" y="4139504"/>
            <a:ext cx="1447800" cy="646331"/>
          </a:xfrm>
          <a:prstGeom prst="rect">
            <a:avLst/>
          </a:prstGeom>
          <a:noFill/>
        </p:spPr>
        <p:txBody>
          <a:bodyPr wrap="square" rtlCol="0">
            <a:spAutoFit/>
          </a:bodyPr>
          <a:lstStyle/>
          <a:p>
            <a:pPr algn="ctr"/>
            <a:r>
              <a:rPr lang="en-US" b="1" dirty="0"/>
              <a:t>Happy Relationship</a:t>
            </a:r>
          </a:p>
        </p:txBody>
      </p:sp>
      <p:sp>
        <p:nvSpPr>
          <p:cNvPr id="18" name="TextBox 17"/>
          <p:cNvSpPr txBox="1"/>
          <p:nvPr/>
        </p:nvSpPr>
        <p:spPr>
          <a:xfrm>
            <a:off x="762000" y="2971800"/>
            <a:ext cx="2362200" cy="646331"/>
          </a:xfrm>
          <a:prstGeom prst="rect">
            <a:avLst/>
          </a:prstGeom>
          <a:noFill/>
        </p:spPr>
        <p:txBody>
          <a:bodyPr wrap="square" rtlCol="0">
            <a:spAutoFit/>
          </a:bodyPr>
          <a:lstStyle/>
          <a:p>
            <a:r>
              <a:rPr lang="en-US" b="1" dirty="0"/>
              <a:t>Enjoy Financial Freedom &amp; Success</a:t>
            </a:r>
          </a:p>
        </p:txBody>
      </p:sp>
      <p:pic>
        <p:nvPicPr>
          <p:cNvPr id="19" name="Picture 18">
            <a:extLst>
              <a:ext uri="{FF2B5EF4-FFF2-40B4-BE49-F238E27FC236}">
                <a16:creationId xmlns:a16="http://schemas.microsoft.com/office/drawing/2014/main" id="{091835F3-F70E-45E2-8BD4-FA9DE26DDA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04309" y="1924394"/>
            <a:ext cx="2581275" cy="2257675"/>
          </a:xfrm>
          <a:prstGeom prst="rect">
            <a:avLst/>
          </a:prstGeom>
        </p:spPr>
      </p:pic>
      <p:pic>
        <p:nvPicPr>
          <p:cNvPr id="3" name="Picture 2">
            <a:extLst>
              <a:ext uri="{FF2B5EF4-FFF2-40B4-BE49-F238E27FC236}">
                <a16:creationId xmlns:a16="http://schemas.microsoft.com/office/drawing/2014/main" id="{D637EADB-32A2-AFBC-349D-6A309AC25B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109472" cy="1109472"/>
          </a:xfrm>
          <a:prstGeom prst="rect">
            <a:avLst/>
          </a:prstGeom>
        </p:spPr>
      </p:pic>
    </p:spTree>
    <p:extLst>
      <p:ext uri="{BB962C8B-B14F-4D97-AF65-F5344CB8AC3E}">
        <p14:creationId xmlns:p14="http://schemas.microsoft.com/office/powerpoint/2010/main" val="252248248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990600"/>
          </a:xfrm>
        </p:spPr>
        <p:txBody>
          <a:bodyPr>
            <a:normAutofit/>
          </a:bodyPr>
          <a:lstStyle/>
          <a:p>
            <a:r>
              <a:rPr lang="en-US" b="1" dirty="0"/>
              <a:t>THE SAD REALITY</a:t>
            </a:r>
            <a:endParaRPr lang="en-US" dirty="0"/>
          </a:p>
        </p:txBody>
      </p:sp>
      <p:sp>
        <p:nvSpPr>
          <p:cNvPr id="8" name="Subtitle 7"/>
          <p:cNvSpPr>
            <a:spLocks noGrp="1"/>
          </p:cNvSpPr>
          <p:nvPr>
            <p:ph type="subTitle" idx="1"/>
          </p:nvPr>
        </p:nvSpPr>
        <p:spPr>
          <a:xfrm>
            <a:off x="1333500" y="5943599"/>
            <a:ext cx="6400800" cy="1000727"/>
          </a:xfrm>
        </p:spPr>
        <p:txBody>
          <a:bodyPr>
            <a:normAutofit lnSpcReduction="10000"/>
          </a:bodyPr>
          <a:lstStyle/>
          <a:p>
            <a:r>
              <a:rPr lang="es-ES" sz="2800" b="1" dirty="0" err="1"/>
              <a:t>Uncertainty</a:t>
            </a:r>
            <a:r>
              <a:rPr lang="es-ES" sz="2800" b="1" dirty="0"/>
              <a:t> and </a:t>
            </a:r>
          </a:p>
          <a:p>
            <a:r>
              <a:rPr lang="es-ES" sz="2800" b="1" dirty="0" err="1"/>
              <a:t>Financial</a:t>
            </a:r>
            <a:r>
              <a:rPr lang="es-ES" sz="2800" b="1" dirty="0"/>
              <a:t> </a:t>
            </a:r>
            <a:r>
              <a:rPr lang="es-ES" sz="2800" b="1" dirty="0" err="1"/>
              <a:t>Slavery</a:t>
            </a:r>
            <a:r>
              <a:rPr lang="es-ES" sz="2800" b="1" dirty="0"/>
              <a:t>!</a:t>
            </a:r>
            <a:endParaRPr lang="en-US" sz="2800" dirty="0"/>
          </a:p>
        </p:txBody>
      </p:sp>
      <p:sp>
        <p:nvSpPr>
          <p:cNvPr id="14" name="TextBox 13"/>
          <p:cNvSpPr txBox="1"/>
          <p:nvPr/>
        </p:nvSpPr>
        <p:spPr>
          <a:xfrm>
            <a:off x="4377574" y="5463250"/>
            <a:ext cx="3981986" cy="923330"/>
          </a:xfrm>
          <a:prstGeom prst="rect">
            <a:avLst/>
          </a:prstGeom>
          <a:noFill/>
        </p:spPr>
        <p:txBody>
          <a:bodyPr wrap="square" rtlCol="0">
            <a:spAutoFit/>
          </a:bodyPr>
          <a:lstStyle/>
          <a:p>
            <a:pPr algn="r"/>
            <a:r>
              <a:rPr lang="en-US" b="1" dirty="0"/>
              <a:t>Don’t have a </a:t>
            </a:r>
          </a:p>
          <a:p>
            <a:pPr algn="r"/>
            <a:r>
              <a:rPr lang="en-US" b="1" dirty="0"/>
              <a:t>Stable Retirement Income</a:t>
            </a:r>
          </a:p>
          <a:p>
            <a:pPr algn="r"/>
            <a:r>
              <a:rPr lang="en-US" b="1" dirty="0"/>
              <a:t> and Worry about $$</a:t>
            </a:r>
          </a:p>
        </p:txBody>
      </p:sp>
      <p:sp>
        <p:nvSpPr>
          <p:cNvPr id="15" name="TextBox 14"/>
          <p:cNvSpPr txBox="1"/>
          <p:nvPr/>
        </p:nvSpPr>
        <p:spPr>
          <a:xfrm>
            <a:off x="5674194" y="2743200"/>
            <a:ext cx="2685366" cy="923330"/>
          </a:xfrm>
          <a:prstGeom prst="rect">
            <a:avLst/>
          </a:prstGeom>
          <a:noFill/>
        </p:spPr>
        <p:txBody>
          <a:bodyPr wrap="square" rtlCol="0">
            <a:spAutoFit/>
          </a:bodyPr>
          <a:lstStyle/>
          <a:p>
            <a:pPr algn="r"/>
            <a:r>
              <a:rPr lang="en-US" b="1" dirty="0"/>
              <a:t>They Owe their Cars, Home, Credit Cards and Student Loans</a:t>
            </a:r>
          </a:p>
        </p:txBody>
      </p:sp>
      <p:sp>
        <p:nvSpPr>
          <p:cNvPr id="16" name="TextBox 15"/>
          <p:cNvSpPr txBox="1"/>
          <p:nvPr/>
        </p:nvSpPr>
        <p:spPr>
          <a:xfrm>
            <a:off x="762000" y="5486400"/>
            <a:ext cx="2514600" cy="923330"/>
          </a:xfrm>
          <a:prstGeom prst="rect">
            <a:avLst/>
          </a:prstGeom>
          <a:noFill/>
        </p:spPr>
        <p:txBody>
          <a:bodyPr wrap="square" rtlCol="0">
            <a:spAutoFit/>
          </a:bodyPr>
          <a:lstStyle/>
          <a:p>
            <a:r>
              <a:rPr lang="en-US" b="1" dirty="0"/>
              <a:t>Work a lot and Spend Little time with the Family</a:t>
            </a:r>
          </a:p>
        </p:txBody>
      </p:sp>
      <p:sp>
        <p:nvSpPr>
          <p:cNvPr id="18" name="TextBox 17"/>
          <p:cNvSpPr txBox="1"/>
          <p:nvPr/>
        </p:nvSpPr>
        <p:spPr>
          <a:xfrm>
            <a:off x="762000" y="2971800"/>
            <a:ext cx="2667000" cy="646331"/>
          </a:xfrm>
          <a:prstGeom prst="rect">
            <a:avLst/>
          </a:prstGeom>
          <a:noFill/>
        </p:spPr>
        <p:txBody>
          <a:bodyPr wrap="square" rtlCol="0">
            <a:spAutoFit/>
          </a:bodyPr>
          <a:lstStyle/>
          <a:p>
            <a:r>
              <a:rPr lang="en-US" b="1" dirty="0"/>
              <a:t>They are Educated but They Don’t Make Enough</a:t>
            </a:r>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7698" y="976177"/>
            <a:ext cx="1905000" cy="1905000"/>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7242" y="971813"/>
            <a:ext cx="2685366" cy="1778508"/>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698" y="3808512"/>
            <a:ext cx="2515603" cy="1677888"/>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7242" y="3868008"/>
            <a:ext cx="2553430" cy="1558895"/>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8550" y="3618131"/>
            <a:ext cx="1809750" cy="2168285"/>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2342" y="1194662"/>
            <a:ext cx="1769758" cy="1468029"/>
          </a:xfrm>
          <a:prstGeom prst="rect">
            <a:avLst/>
          </a:prstGeom>
        </p:spPr>
      </p:pic>
      <p:sp>
        <p:nvSpPr>
          <p:cNvPr id="17" name="TextBox 16"/>
          <p:cNvSpPr txBox="1"/>
          <p:nvPr/>
        </p:nvSpPr>
        <p:spPr>
          <a:xfrm>
            <a:off x="3687121" y="2698735"/>
            <a:ext cx="1600200" cy="1200329"/>
          </a:xfrm>
          <a:prstGeom prst="rect">
            <a:avLst/>
          </a:prstGeom>
          <a:noFill/>
        </p:spPr>
        <p:txBody>
          <a:bodyPr wrap="square" rtlCol="0">
            <a:spAutoFit/>
          </a:bodyPr>
          <a:lstStyle/>
          <a:p>
            <a:pPr algn="ctr"/>
            <a:r>
              <a:rPr lang="en-US" b="1" dirty="0"/>
              <a:t>Couples Fight Over Money</a:t>
            </a:r>
          </a:p>
          <a:p>
            <a:pPr algn="ctr"/>
            <a:r>
              <a:rPr lang="en-US" b="1" dirty="0"/>
              <a:t>&amp; Eventually Divorce</a:t>
            </a:r>
          </a:p>
        </p:txBody>
      </p:sp>
      <p:pic>
        <p:nvPicPr>
          <p:cNvPr id="3" name="Picture 2">
            <a:extLst>
              <a:ext uri="{FF2B5EF4-FFF2-40B4-BE49-F238E27FC236}">
                <a16:creationId xmlns:a16="http://schemas.microsoft.com/office/drawing/2014/main" id="{66CF7D44-CD7E-A233-BDF3-E222DCB775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1109472" cy="1109472"/>
          </a:xfrm>
          <a:prstGeom prst="rect">
            <a:avLst/>
          </a:prstGeom>
        </p:spPr>
      </p:pic>
    </p:spTree>
    <p:extLst>
      <p:ext uri="{BB962C8B-B14F-4D97-AF65-F5344CB8AC3E}">
        <p14:creationId xmlns:p14="http://schemas.microsoft.com/office/powerpoint/2010/main" val="102313995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 y="5491989"/>
            <a:ext cx="5450845" cy="1143000"/>
          </a:xfrm>
        </p:spPr>
        <p:txBody>
          <a:bodyPr>
            <a:normAutofit fontScale="90000"/>
          </a:bodyPr>
          <a:lstStyle/>
          <a:p>
            <a:r>
              <a:rPr lang="en-US" b="1" dirty="0"/>
              <a:t>Why do So Few Make It?</a:t>
            </a:r>
          </a:p>
        </p:txBody>
      </p:sp>
      <p:sp>
        <p:nvSpPr>
          <p:cNvPr id="4" name="Right Arrow 3"/>
          <p:cNvSpPr/>
          <p:nvPr/>
        </p:nvSpPr>
        <p:spPr>
          <a:xfrm rot="19954456">
            <a:off x="3889651" y="2802527"/>
            <a:ext cx="1480803"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608066">
            <a:off x="3972286" y="4047179"/>
            <a:ext cx="1480803"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886200" y="1674426"/>
            <a:ext cx="1447800" cy="830997"/>
          </a:xfrm>
          <a:prstGeom prst="rect">
            <a:avLst/>
          </a:prstGeom>
          <a:noFill/>
        </p:spPr>
        <p:txBody>
          <a:bodyPr wrap="square" rtlCol="0">
            <a:spAutoFit/>
          </a:bodyPr>
          <a:lstStyle/>
          <a:p>
            <a:r>
              <a:rPr lang="en-US" sz="4800" b="1" dirty="0">
                <a:solidFill>
                  <a:srgbClr val="3333FF"/>
                </a:solidFill>
              </a:rPr>
              <a:t>5%?</a:t>
            </a:r>
          </a:p>
        </p:txBody>
      </p:sp>
      <p:sp>
        <p:nvSpPr>
          <p:cNvPr id="9" name="TextBox 8"/>
          <p:cNvSpPr txBox="1"/>
          <p:nvPr/>
        </p:nvSpPr>
        <p:spPr>
          <a:xfrm>
            <a:off x="3913151" y="4741559"/>
            <a:ext cx="1801849" cy="830997"/>
          </a:xfrm>
          <a:prstGeom prst="rect">
            <a:avLst/>
          </a:prstGeom>
          <a:noFill/>
        </p:spPr>
        <p:txBody>
          <a:bodyPr wrap="square" rtlCol="0">
            <a:spAutoFit/>
          </a:bodyPr>
          <a:lstStyle/>
          <a:p>
            <a:r>
              <a:rPr lang="en-US" sz="4800" b="1" dirty="0">
                <a:solidFill>
                  <a:srgbClr val="FF0000"/>
                </a:solidFill>
              </a:rPr>
              <a:t>95%?</a:t>
            </a:r>
          </a:p>
        </p:txBody>
      </p:sp>
      <p:pic>
        <p:nvPicPr>
          <p:cNvPr id="12" name="Picture 11">
            <a:extLst>
              <a:ext uri="{FF2B5EF4-FFF2-40B4-BE49-F238E27FC236}">
                <a16:creationId xmlns:a16="http://schemas.microsoft.com/office/drawing/2014/main" id="{C87D189A-00CE-4B4C-AB01-1B5AEBA380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169" y="2513546"/>
            <a:ext cx="3505200" cy="2324100"/>
          </a:xfrm>
          <a:prstGeom prst="rect">
            <a:avLst/>
          </a:prstGeom>
        </p:spPr>
      </p:pic>
      <p:sp>
        <p:nvSpPr>
          <p:cNvPr id="13" name="Title 1"/>
          <p:cNvSpPr txBox="1">
            <a:spLocks/>
          </p:cNvSpPr>
          <p:nvPr/>
        </p:nvSpPr>
        <p:spPr>
          <a:xfrm>
            <a:off x="597887" y="1143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How Did We Get Here?</a:t>
            </a:r>
          </a:p>
        </p:txBody>
      </p:sp>
      <p:pic>
        <p:nvPicPr>
          <p:cNvPr id="6" name="Picture 5">
            <a:extLst>
              <a:ext uri="{FF2B5EF4-FFF2-40B4-BE49-F238E27FC236}">
                <a16:creationId xmlns:a16="http://schemas.microsoft.com/office/drawing/2014/main" id="{171A24E0-671F-45D2-ACD5-8C5E73605238}"/>
              </a:ext>
            </a:extLst>
          </p:cNvPr>
          <p:cNvPicPr>
            <a:picLocks noChangeAspect="1"/>
          </p:cNvPicPr>
          <p:nvPr/>
        </p:nvPicPr>
        <p:blipFill>
          <a:blip r:embed="rId3"/>
          <a:stretch>
            <a:fillRect/>
          </a:stretch>
        </p:blipFill>
        <p:spPr>
          <a:xfrm>
            <a:off x="5613638" y="4084743"/>
            <a:ext cx="3406779" cy="2550246"/>
          </a:xfrm>
          <a:prstGeom prst="rect">
            <a:avLst/>
          </a:prstGeom>
        </p:spPr>
      </p:pic>
      <p:pic>
        <p:nvPicPr>
          <p:cNvPr id="8" name="Picture 7">
            <a:extLst>
              <a:ext uri="{FF2B5EF4-FFF2-40B4-BE49-F238E27FC236}">
                <a16:creationId xmlns:a16="http://schemas.microsoft.com/office/drawing/2014/main" id="{D9DB1361-7F58-432C-826B-B07276F80DCC}"/>
              </a:ext>
            </a:extLst>
          </p:cNvPr>
          <p:cNvPicPr>
            <a:picLocks noChangeAspect="1"/>
          </p:cNvPicPr>
          <p:nvPr/>
        </p:nvPicPr>
        <p:blipFill>
          <a:blip r:embed="rId4"/>
          <a:stretch>
            <a:fillRect/>
          </a:stretch>
        </p:blipFill>
        <p:spPr>
          <a:xfrm>
            <a:off x="5508761" y="1125628"/>
            <a:ext cx="3626283" cy="2714562"/>
          </a:xfrm>
          <a:prstGeom prst="rect">
            <a:avLst/>
          </a:prstGeom>
        </p:spPr>
      </p:pic>
      <p:pic>
        <p:nvPicPr>
          <p:cNvPr id="3" name="Picture 2">
            <a:extLst>
              <a:ext uri="{FF2B5EF4-FFF2-40B4-BE49-F238E27FC236}">
                <a16:creationId xmlns:a16="http://schemas.microsoft.com/office/drawing/2014/main" id="{4A58A9CD-85FD-86CE-67EC-C161294628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109472" cy="1109472"/>
          </a:xfrm>
          <a:prstGeom prst="rect">
            <a:avLst/>
          </a:prstGeom>
        </p:spPr>
      </p:pic>
    </p:spTree>
    <p:extLst>
      <p:ext uri="{BB962C8B-B14F-4D97-AF65-F5344CB8AC3E}">
        <p14:creationId xmlns:p14="http://schemas.microsoft.com/office/powerpoint/2010/main" val="21506477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30C57-6F7A-F4FF-2BB7-D3E0F46D90D0}"/>
              </a:ext>
            </a:extLst>
          </p:cNvPr>
          <p:cNvSpPr>
            <a:spLocks noGrp="1"/>
          </p:cNvSpPr>
          <p:nvPr>
            <p:ph type="title"/>
          </p:nvPr>
        </p:nvSpPr>
        <p:spPr/>
        <p:txBody>
          <a:bodyPr/>
          <a:lstStyle/>
          <a:p>
            <a:r>
              <a:rPr lang="en-US" b="1" dirty="0"/>
              <a:t>Today’s Problems</a:t>
            </a:r>
          </a:p>
        </p:txBody>
      </p:sp>
      <p:sp>
        <p:nvSpPr>
          <p:cNvPr id="3" name="Content Placeholder 2">
            <a:extLst>
              <a:ext uri="{FF2B5EF4-FFF2-40B4-BE49-F238E27FC236}">
                <a16:creationId xmlns:a16="http://schemas.microsoft.com/office/drawing/2014/main" id="{C4F5D80F-CAC7-62BD-CD41-615D17360171}"/>
              </a:ext>
            </a:extLst>
          </p:cNvPr>
          <p:cNvSpPr>
            <a:spLocks noGrp="1"/>
          </p:cNvSpPr>
          <p:nvPr>
            <p:ph idx="1"/>
          </p:nvPr>
        </p:nvSpPr>
        <p:spPr>
          <a:xfrm>
            <a:off x="304800" y="1600201"/>
            <a:ext cx="5453200" cy="4756149"/>
          </a:xfrm>
        </p:spPr>
        <p:txBody>
          <a:bodyPr/>
          <a:lstStyle/>
          <a:p>
            <a:r>
              <a:rPr lang="en-US" dirty="0"/>
              <a:t>Fed printing money</a:t>
            </a:r>
          </a:p>
          <a:p>
            <a:r>
              <a:rPr lang="en-US" dirty="0"/>
              <a:t>Government deficit spending</a:t>
            </a:r>
          </a:p>
          <a:p>
            <a:r>
              <a:rPr lang="en-US" dirty="0"/>
              <a:t>National debt going way up</a:t>
            </a:r>
          </a:p>
          <a:p>
            <a:r>
              <a:rPr lang="en-US" dirty="0"/>
              <a:t>Inflation is Rampant</a:t>
            </a:r>
          </a:p>
          <a:p>
            <a:r>
              <a:rPr lang="en-US" dirty="0"/>
              <a:t>Interest rates are High</a:t>
            </a:r>
          </a:p>
          <a:p>
            <a:r>
              <a:rPr lang="en-US" dirty="0"/>
              <a:t>Housing is unaffordable</a:t>
            </a:r>
          </a:p>
          <a:p>
            <a:r>
              <a:rPr lang="en-US" dirty="0"/>
              <a:t>Is University degree worth</a:t>
            </a:r>
          </a:p>
          <a:p>
            <a:pPr marL="0" indent="0">
              <a:buNone/>
            </a:pPr>
            <a:r>
              <a:rPr lang="en-US" dirty="0"/>
              <a:t>    it anymore?</a:t>
            </a:r>
          </a:p>
        </p:txBody>
      </p:sp>
      <p:sp>
        <p:nvSpPr>
          <p:cNvPr id="4" name="Footer Placeholder 3">
            <a:extLst>
              <a:ext uri="{FF2B5EF4-FFF2-40B4-BE49-F238E27FC236}">
                <a16:creationId xmlns:a16="http://schemas.microsoft.com/office/drawing/2014/main" id="{52F69675-EFF3-65DF-05E1-1EBC2E3D93A5}"/>
              </a:ext>
            </a:extLst>
          </p:cNvPr>
          <p:cNvSpPr>
            <a:spLocks noGrp="1"/>
          </p:cNvSpPr>
          <p:nvPr>
            <p:ph type="ftr" sz="quarter" idx="11"/>
          </p:nvPr>
        </p:nvSpPr>
        <p:spPr/>
        <p:txBody>
          <a:bodyPr/>
          <a:lstStyle/>
          <a:p>
            <a:r>
              <a:rPr lang="en-US" dirty="0"/>
              <a:t>© Alex </a:t>
            </a:r>
            <a:r>
              <a:rPr lang="en-US" dirty="0" err="1"/>
              <a:t>Barrón</a:t>
            </a:r>
            <a:r>
              <a:rPr lang="en-US" dirty="0"/>
              <a:t> 2024</a:t>
            </a:r>
          </a:p>
        </p:txBody>
      </p:sp>
      <p:sp>
        <p:nvSpPr>
          <p:cNvPr id="5" name="Slide Number Placeholder 4">
            <a:extLst>
              <a:ext uri="{FF2B5EF4-FFF2-40B4-BE49-F238E27FC236}">
                <a16:creationId xmlns:a16="http://schemas.microsoft.com/office/drawing/2014/main" id="{47F4C8DD-0EA2-C9CF-0DDF-0472D2D6B0BD}"/>
              </a:ext>
            </a:extLst>
          </p:cNvPr>
          <p:cNvSpPr>
            <a:spLocks noGrp="1"/>
          </p:cNvSpPr>
          <p:nvPr>
            <p:ph type="sldNum" sz="quarter" idx="12"/>
          </p:nvPr>
        </p:nvSpPr>
        <p:spPr/>
        <p:txBody>
          <a:bodyPr/>
          <a:lstStyle/>
          <a:p>
            <a:fld id="{26992660-07D7-4D1A-9A00-6246F487EF94}" type="slidenum">
              <a:rPr lang="en-US" smtClean="0"/>
              <a:pPr/>
              <a:t>18</a:t>
            </a:fld>
            <a:endParaRPr lang="en-US"/>
          </a:p>
        </p:txBody>
      </p:sp>
      <p:pic>
        <p:nvPicPr>
          <p:cNvPr id="6" name="Picture 5">
            <a:extLst>
              <a:ext uri="{FF2B5EF4-FFF2-40B4-BE49-F238E27FC236}">
                <a16:creationId xmlns:a16="http://schemas.microsoft.com/office/drawing/2014/main" id="{0C3C0EEE-D95F-F14D-13EE-085DE8AB95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109472" cy="1109472"/>
          </a:xfrm>
          <a:prstGeom prst="rect">
            <a:avLst/>
          </a:prstGeom>
        </p:spPr>
      </p:pic>
      <p:pic>
        <p:nvPicPr>
          <p:cNvPr id="3074" name="Picture 2" descr="What Actually Constitutes Money Printing?">
            <a:extLst>
              <a:ext uri="{FF2B5EF4-FFF2-40B4-BE49-F238E27FC236}">
                <a16:creationId xmlns:a16="http://schemas.microsoft.com/office/drawing/2014/main" id="{D1F7EA7C-8C16-E8EC-A193-C224489C24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0400" y="1600200"/>
            <a:ext cx="3217333" cy="1809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989D942-1413-04B1-3570-3F28B17B503E}"/>
              </a:ext>
            </a:extLst>
          </p:cNvPr>
          <p:cNvPicPr>
            <a:picLocks noChangeAspect="1"/>
          </p:cNvPicPr>
          <p:nvPr/>
        </p:nvPicPr>
        <p:blipFill>
          <a:blip r:embed="rId4"/>
          <a:stretch>
            <a:fillRect/>
          </a:stretch>
        </p:blipFill>
        <p:spPr>
          <a:xfrm>
            <a:off x="5208017" y="3640137"/>
            <a:ext cx="3919716" cy="2289515"/>
          </a:xfrm>
          <a:prstGeom prst="rect">
            <a:avLst/>
          </a:prstGeom>
        </p:spPr>
      </p:pic>
    </p:spTree>
    <p:extLst>
      <p:ext uri="{BB962C8B-B14F-4D97-AF65-F5344CB8AC3E}">
        <p14:creationId xmlns:p14="http://schemas.microsoft.com/office/powerpoint/2010/main" val="91934359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s-ES" sz="4000" b="1" dirty="0" err="1"/>
              <a:t>Is</a:t>
            </a:r>
            <a:r>
              <a:rPr lang="es-ES" sz="4000" b="1" dirty="0"/>
              <a:t> </a:t>
            </a:r>
            <a:r>
              <a:rPr lang="es-ES" sz="4000" b="1" dirty="0" err="1"/>
              <a:t>This</a:t>
            </a:r>
            <a:r>
              <a:rPr lang="es-ES" sz="4000" b="1" dirty="0"/>
              <a:t> </a:t>
            </a:r>
            <a:r>
              <a:rPr lang="es-ES" sz="4000" b="1" dirty="0" err="1"/>
              <a:t>What</a:t>
            </a:r>
            <a:r>
              <a:rPr lang="es-ES" sz="4000" b="1" dirty="0"/>
              <a:t> </a:t>
            </a:r>
            <a:r>
              <a:rPr lang="es-ES" sz="4000" b="1" dirty="0" err="1"/>
              <a:t>the</a:t>
            </a:r>
            <a:r>
              <a:rPr lang="es-ES" sz="4000" b="1" dirty="0"/>
              <a:t> </a:t>
            </a:r>
            <a:br>
              <a:rPr lang="es-ES" sz="4000" b="1" dirty="0"/>
            </a:br>
            <a:r>
              <a:rPr lang="en-US" sz="4000" b="1" dirty="0"/>
              <a:t>American Dream is all about?</a:t>
            </a:r>
          </a:p>
        </p:txBody>
      </p:sp>
      <p:sp>
        <p:nvSpPr>
          <p:cNvPr id="3" name="Text Placeholder 2"/>
          <p:cNvSpPr>
            <a:spLocks noGrp="1"/>
          </p:cNvSpPr>
          <p:nvPr>
            <p:ph type="body" idx="1"/>
          </p:nvPr>
        </p:nvSpPr>
        <p:spPr>
          <a:xfrm>
            <a:off x="3276600" y="1569891"/>
            <a:ext cx="1944254" cy="639762"/>
          </a:xfrm>
        </p:spPr>
        <p:txBody>
          <a:bodyPr>
            <a:normAutofit fontScale="85000" lnSpcReduction="20000"/>
          </a:bodyPr>
          <a:lstStyle/>
          <a:p>
            <a:pPr algn="ctr"/>
            <a:r>
              <a:rPr lang="en-US" dirty="0"/>
              <a:t>They Work Hard with No Rest</a:t>
            </a:r>
          </a:p>
        </p:txBody>
      </p:sp>
      <p:sp>
        <p:nvSpPr>
          <p:cNvPr id="5" name="Text Placeholder 4"/>
          <p:cNvSpPr>
            <a:spLocks noGrp="1"/>
          </p:cNvSpPr>
          <p:nvPr>
            <p:ph type="body" sz="quarter" idx="3"/>
          </p:nvPr>
        </p:nvSpPr>
        <p:spPr>
          <a:xfrm>
            <a:off x="228601" y="4114801"/>
            <a:ext cx="3030246" cy="609600"/>
          </a:xfrm>
        </p:spPr>
        <p:txBody>
          <a:bodyPr>
            <a:normAutofit fontScale="85000" lnSpcReduction="20000"/>
          </a:bodyPr>
          <a:lstStyle/>
          <a:p>
            <a:pPr algn="ctr"/>
            <a:r>
              <a:rPr lang="es-ES" dirty="0"/>
              <a:t>S</a:t>
            </a:r>
            <a:r>
              <a:rPr lang="en-US" dirty="0" err="1"/>
              <a:t>tressed</a:t>
            </a:r>
            <a:r>
              <a:rPr lang="en-US" dirty="0"/>
              <a:t> about Finances?</a:t>
            </a:r>
          </a:p>
        </p:txBody>
      </p:sp>
      <p:pic>
        <p:nvPicPr>
          <p:cNvPr id="8" name="Content Placeholder 7" descr="debt-slave.jpg"/>
          <p:cNvPicPr>
            <a:picLocks noGrp="1"/>
          </p:cNvPicPr>
          <p:nvPr>
            <p:ph sz="quarter" idx="4"/>
          </p:nvPr>
        </p:nvPicPr>
        <p:blipFill>
          <a:blip r:embed="rId2" cstate="print"/>
          <a:stretch>
            <a:fillRect/>
          </a:stretch>
        </p:blipFill>
        <p:spPr>
          <a:xfrm>
            <a:off x="474301" y="2421236"/>
            <a:ext cx="2514600" cy="149629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4722297"/>
            <a:ext cx="2853602" cy="172928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0819" y="2216881"/>
            <a:ext cx="1465958" cy="1905001"/>
          </a:xfrm>
          <a:prstGeom prst="rect">
            <a:avLst/>
          </a:prstGeom>
        </p:spPr>
      </p:pic>
      <p:sp>
        <p:nvSpPr>
          <p:cNvPr id="9" name="Text Placeholder 2"/>
          <p:cNvSpPr txBox="1">
            <a:spLocks/>
          </p:cNvSpPr>
          <p:nvPr/>
        </p:nvSpPr>
        <p:spPr>
          <a:xfrm>
            <a:off x="6248401" y="1569891"/>
            <a:ext cx="2514600" cy="639762"/>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en-US" sz="2000" dirty="0"/>
              <a:t>How to Save for Children’s Education?</a:t>
            </a:r>
          </a:p>
        </p:txBody>
      </p:sp>
      <p:sp>
        <p:nvSpPr>
          <p:cNvPr id="10" name="Text Placeholder 4"/>
          <p:cNvSpPr txBox="1">
            <a:spLocks/>
          </p:cNvSpPr>
          <p:nvPr/>
        </p:nvSpPr>
        <p:spPr>
          <a:xfrm>
            <a:off x="457202" y="1569891"/>
            <a:ext cx="2635608" cy="817731"/>
          </a:xfrm>
          <a:prstGeom prst="rect">
            <a:avLst/>
          </a:prstGeom>
        </p:spPr>
        <p:txBody>
          <a:bodyPr vert="horz" lIns="91440" tIns="45720" rIns="91440" bIns="45720" rtlCol="0" anchor="b">
            <a:normAutofit fontScale="77500" lnSpcReduction="20000"/>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es-ES" dirty="0" err="1"/>
              <a:t>They</a:t>
            </a:r>
            <a:r>
              <a:rPr lang="es-ES" dirty="0"/>
              <a:t> </a:t>
            </a:r>
            <a:r>
              <a:rPr lang="es-ES" dirty="0" err="1"/>
              <a:t>Have</a:t>
            </a:r>
            <a:r>
              <a:rPr lang="es-ES" dirty="0"/>
              <a:t> </a:t>
            </a:r>
            <a:r>
              <a:rPr lang="es-ES" dirty="0" err="1"/>
              <a:t>Many</a:t>
            </a:r>
            <a:r>
              <a:rPr lang="es-ES" dirty="0"/>
              <a:t> </a:t>
            </a:r>
            <a:r>
              <a:rPr lang="es-ES" dirty="0" err="1"/>
              <a:t>Debts</a:t>
            </a:r>
            <a:r>
              <a:rPr lang="es-ES" dirty="0"/>
              <a:t> and Money </a:t>
            </a:r>
            <a:r>
              <a:rPr lang="es-ES" dirty="0" err="1"/>
              <a:t>is</a:t>
            </a:r>
            <a:r>
              <a:rPr lang="es-ES" dirty="0"/>
              <a:t> </a:t>
            </a:r>
            <a:r>
              <a:rPr lang="es-ES" dirty="0" err="1"/>
              <a:t>Never</a:t>
            </a:r>
            <a:r>
              <a:rPr lang="es-ES" dirty="0"/>
              <a:t> </a:t>
            </a:r>
            <a:r>
              <a:rPr lang="es-ES" dirty="0" err="1"/>
              <a:t>Enough</a:t>
            </a:r>
            <a:endParaRPr lang="en-US" dirty="0"/>
          </a:p>
        </p:txBody>
      </p:sp>
      <p:sp>
        <p:nvSpPr>
          <p:cNvPr id="12" name="Text Placeholder 4"/>
          <p:cNvSpPr txBox="1">
            <a:spLocks/>
          </p:cNvSpPr>
          <p:nvPr/>
        </p:nvSpPr>
        <p:spPr>
          <a:xfrm>
            <a:off x="3367344" y="4148601"/>
            <a:ext cx="2543175" cy="609600"/>
          </a:xfrm>
          <a:prstGeom prst="rect">
            <a:avLst/>
          </a:prstGeom>
        </p:spPr>
        <p:txBody>
          <a:bodyPr vert="horz" lIns="91440" tIns="45720" rIns="91440" bIns="45720" rtlCol="0" anchor="b">
            <a:normAutofit fontScale="85000" lnSpcReduction="20000"/>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en-US" dirty="0"/>
              <a:t>Investments Are Not Working?</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2200" y="4708707"/>
            <a:ext cx="2590800" cy="1728090"/>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7344" y="4722297"/>
            <a:ext cx="2543175" cy="1714500"/>
          </a:xfrm>
          <a:prstGeom prst="rect">
            <a:avLst/>
          </a:prstGeom>
        </p:spPr>
      </p:pic>
      <p:pic>
        <p:nvPicPr>
          <p:cNvPr id="16" name="Content Placeholder 15"/>
          <p:cNvPicPr>
            <a:picLocks noGrp="1" noChangeAspect="1"/>
          </p:cNvPicPr>
          <p:nvPr>
            <p:ph sz="half" idx="2"/>
          </p:nvPr>
        </p:nvPicPr>
        <p:blipFill>
          <a:blip r:embed="rId7" cstate="print">
            <a:extLst>
              <a:ext uri="{28A0092B-C50C-407E-A947-70E740481C1C}">
                <a14:useLocalDpi xmlns:a14="http://schemas.microsoft.com/office/drawing/2010/main" val="0"/>
              </a:ext>
            </a:extLst>
          </a:blip>
          <a:stretch>
            <a:fillRect/>
          </a:stretch>
        </p:blipFill>
        <p:spPr>
          <a:xfrm>
            <a:off x="3397362" y="2211127"/>
            <a:ext cx="1923304" cy="1903527"/>
          </a:xfrm>
        </p:spPr>
      </p:pic>
      <p:sp>
        <p:nvSpPr>
          <p:cNvPr id="17" name="Text Placeholder 4"/>
          <p:cNvSpPr txBox="1">
            <a:spLocks/>
          </p:cNvSpPr>
          <p:nvPr/>
        </p:nvSpPr>
        <p:spPr>
          <a:xfrm>
            <a:off x="6172200" y="4008144"/>
            <a:ext cx="2743199" cy="750057"/>
          </a:xfrm>
          <a:prstGeom prst="rect">
            <a:avLst/>
          </a:prstGeom>
        </p:spPr>
        <p:txBody>
          <a:bodyPr vert="horz" lIns="91440" tIns="45720" rIns="91440" bIns="45720" rtlCol="0" anchor="b">
            <a:normAutofit fontScale="85000" lnSpcReduction="10000"/>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es-ES" dirty="0" err="1"/>
              <a:t>Worried</a:t>
            </a:r>
            <a:r>
              <a:rPr lang="es-ES" dirty="0"/>
              <a:t> </a:t>
            </a:r>
            <a:r>
              <a:rPr lang="es-ES" dirty="0" err="1"/>
              <a:t>About</a:t>
            </a:r>
            <a:r>
              <a:rPr lang="es-ES" dirty="0"/>
              <a:t> </a:t>
            </a:r>
            <a:r>
              <a:rPr lang="es-ES" dirty="0" err="1"/>
              <a:t>Having</a:t>
            </a:r>
            <a:r>
              <a:rPr lang="es-ES" dirty="0"/>
              <a:t> </a:t>
            </a:r>
            <a:r>
              <a:rPr lang="es-ES" dirty="0" err="1"/>
              <a:t>Enough</a:t>
            </a:r>
            <a:r>
              <a:rPr lang="es-ES" dirty="0"/>
              <a:t> </a:t>
            </a:r>
            <a:r>
              <a:rPr lang="es-ES" dirty="0" err="1"/>
              <a:t>for</a:t>
            </a:r>
            <a:r>
              <a:rPr lang="es-ES" dirty="0"/>
              <a:t> </a:t>
            </a:r>
            <a:r>
              <a:rPr lang="es-ES" dirty="0" err="1"/>
              <a:t>Retirement</a:t>
            </a:r>
            <a:r>
              <a:rPr lang="en-US" dirty="0"/>
              <a:t>?</a:t>
            </a:r>
          </a:p>
        </p:txBody>
      </p:sp>
      <p:pic>
        <p:nvPicPr>
          <p:cNvPr id="7" name="Picture 6">
            <a:extLst>
              <a:ext uri="{FF2B5EF4-FFF2-40B4-BE49-F238E27FC236}">
                <a16:creationId xmlns:a16="http://schemas.microsoft.com/office/drawing/2014/main" id="{8F42C5AB-63E3-B059-AE6B-5B0A851174E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1109472" cy="1109472"/>
          </a:xfrm>
          <a:prstGeom prst="rect">
            <a:avLst/>
          </a:prstGeom>
        </p:spPr>
      </p:pic>
    </p:spTree>
    <p:extLst>
      <p:ext uri="{BB962C8B-B14F-4D97-AF65-F5344CB8AC3E}">
        <p14:creationId xmlns:p14="http://schemas.microsoft.com/office/powerpoint/2010/main" val="150778544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Welcome! </a:t>
            </a:r>
          </a:p>
        </p:txBody>
      </p:sp>
      <p:sp>
        <p:nvSpPr>
          <p:cNvPr id="3" name="Content Placeholder 2"/>
          <p:cNvSpPr>
            <a:spLocks noGrp="1"/>
          </p:cNvSpPr>
          <p:nvPr>
            <p:ph idx="1"/>
          </p:nvPr>
        </p:nvSpPr>
        <p:spPr/>
        <p:txBody>
          <a:bodyPr/>
          <a:lstStyle/>
          <a:p>
            <a:r>
              <a:rPr lang="en-US" dirty="0"/>
              <a:t>We want to welcome you to the Financial Freedom Challenge!</a:t>
            </a:r>
          </a:p>
          <a:p>
            <a:pPr marL="0" indent="0">
              <a:buNone/>
            </a:pPr>
            <a:endParaRPr lang="en-US" dirty="0"/>
          </a:p>
        </p:txBody>
      </p:sp>
      <p:pic>
        <p:nvPicPr>
          <p:cNvPr id="4" name="Picture 3">
            <a:extLst>
              <a:ext uri="{FF2B5EF4-FFF2-40B4-BE49-F238E27FC236}">
                <a16:creationId xmlns:a16="http://schemas.microsoft.com/office/drawing/2014/main" id="{1CCF39F6-41BB-93CB-487D-86BABE0CD0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109472" cy="1109472"/>
          </a:xfrm>
          <a:prstGeom prst="rect">
            <a:avLst/>
          </a:prstGeom>
        </p:spPr>
      </p:pic>
      <p:pic>
        <p:nvPicPr>
          <p:cNvPr id="6" name="Picture 5" descr="A white text with confetti&#10;&#10;Description automatically generated">
            <a:extLst>
              <a:ext uri="{FF2B5EF4-FFF2-40B4-BE49-F238E27FC236}">
                <a16:creationId xmlns:a16="http://schemas.microsoft.com/office/drawing/2014/main" id="{606756D3-FFBF-3976-3DAA-FCC8BEF822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2895600"/>
            <a:ext cx="6555080" cy="3565525"/>
          </a:xfrm>
          <a:prstGeom prst="rect">
            <a:avLst/>
          </a:prstGeom>
        </p:spPr>
      </p:pic>
    </p:spTree>
    <p:extLst>
      <p:ext uri="{BB962C8B-B14F-4D97-AF65-F5344CB8AC3E}">
        <p14:creationId xmlns:p14="http://schemas.microsoft.com/office/powerpoint/2010/main" val="385475832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0753F-901A-47C8-B421-F377C3BD2F99}"/>
              </a:ext>
            </a:extLst>
          </p:cNvPr>
          <p:cNvSpPr>
            <a:spLocks noGrp="1"/>
          </p:cNvSpPr>
          <p:nvPr>
            <p:ph type="title"/>
          </p:nvPr>
        </p:nvSpPr>
        <p:spPr>
          <a:xfrm>
            <a:off x="457200" y="534686"/>
            <a:ext cx="8229600" cy="882951"/>
          </a:xfrm>
        </p:spPr>
        <p:txBody>
          <a:bodyPr>
            <a:normAutofit/>
          </a:bodyPr>
          <a:lstStyle/>
          <a:p>
            <a:r>
              <a:rPr lang="en-US" b="1" dirty="0"/>
              <a:t>People are Full of Debts</a:t>
            </a:r>
          </a:p>
        </p:txBody>
      </p:sp>
      <p:pic>
        <p:nvPicPr>
          <p:cNvPr id="4" name="Picture 3">
            <a:extLst>
              <a:ext uri="{FF2B5EF4-FFF2-40B4-BE49-F238E27FC236}">
                <a16:creationId xmlns:a16="http://schemas.microsoft.com/office/drawing/2014/main" id="{E3006A14-C32A-4983-90EC-51A152149B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273" y="1872107"/>
            <a:ext cx="2761708" cy="1580255"/>
          </a:xfrm>
          <a:prstGeom prst="rect">
            <a:avLst/>
          </a:prstGeom>
        </p:spPr>
      </p:pic>
      <p:pic>
        <p:nvPicPr>
          <p:cNvPr id="6" name="Picture 5">
            <a:extLst>
              <a:ext uri="{FF2B5EF4-FFF2-40B4-BE49-F238E27FC236}">
                <a16:creationId xmlns:a16="http://schemas.microsoft.com/office/drawing/2014/main" id="{1FCDD487-22F2-4FCD-83DF-1A1F796440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37" y="1872108"/>
            <a:ext cx="2627751" cy="1743075"/>
          </a:xfrm>
          <a:prstGeom prst="rect">
            <a:avLst/>
          </a:prstGeom>
        </p:spPr>
      </p:pic>
      <p:pic>
        <p:nvPicPr>
          <p:cNvPr id="8" name="Picture 7">
            <a:extLst>
              <a:ext uri="{FF2B5EF4-FFF2-40B4-BE49-F238E27FC236}">
                <a16:creationId xmlns:a16="http://schemas.microsoft.com/office/drawing/2014/main" id="{8ADF9D6D-1D6C-46F9-BC60-FF1237A7B0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5114924"/>
            <a:ext cx="2832497" cy="1743075"/>
          </a:xfrm>
          <a:prstGeom prst="rect">
            <a:avLst/>
          </a:prstGeom>
        </p:spPr>
      </p:pic>
      <p:pic>
        <p:nvPicPr>
          <p:cNvPr id="10" name="Picture 9">
            <a:extLst>
              <a:ext uri="{FF2B5EF4-FFF2-40B4-BE49-F238E27FC236}">
                <a16:creationId xmlns:a16="http://schemas.microsoft.com/office/drawing/2014/main" id="{C6CC3646-94C7-4AB6-9F6E-7E95DA65C2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6655" y="4800600"/>
            <a:ext cx="3051471" cy="2033587"/>
          </a:xfrm>
          <a:prstGeom prst="rect">
            <a:avLst/>
          </a:prstGeom>
        </p:spPr>
      </p:pic>
      <p:pic>
        <p:nvPicPr>
          <p:cNvPr id="12" name="Picture 11">
            <a:extLst>
              <a:ext uri="{FF2B5EF4-FFF2-40B4-BE49-F238E27FC236}">
                <a16:creationId xmlns:a16="http://schemas.microsoft.com/office/drawing/2014/main" id="{6ACA71DF-D3A0-4CFB-B730-3F4ABE356D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7000" y="2911349"/>
            <a:ext cx="3657273" cy="2435744"/>
          </a:xfrm>
          <a:prstGeom prst="rect">
            <a:avLst/>
          </a:prstGeom>
        </p:spPr>
      </p:pic>
      <p:sp>
        <p:nvSpPr>
          <p:cNvPr id="3" name="TextBox 2">
            <a:extLst>
              <a:ext uri="{FF2B5EF4-FFF2-40B4-BE49-F238E27FC236}">
                <a16:creationId xmlns:a16="http://schemas.microsoft.com/office/drawing/2014/main" id="{E5EC2786-085E-4250-A8CD-1AC0EE317E38}"/>
              </a:ext>
            </a:extLst>
          </p:cNvPr>
          <p:cNvSpPr txBox="1"/>
          <p:nvPr/>
        </p:nvSpPr>
        <p:spPr>
          <a:xfrm>
            <a:off x="152400" y="1524000"/>
            <a:ext cx="2286000" cy="369332"/>
          </a:xfrm>
          <a:prstGeom prst="rect">
            <a:avLst/>
          </a:prstGeom>
          <a:noFill/>
        </p:spPr>
        <p:txBody>
          <a:bodyPr wrap="square" rtlCol="0">
            <a:spAutoFit/>
          </a:bodyPr>
          <a:lstStyle/>
          <a:p>
            <a:r>
              <a:rPr lang="en-US" b="1" dirty="0"/>
              <a:t>Credit Cards</a:t>
            </a:r>
          </a:p>
        </p:txBody>
      </p:sp>
      <p:sp>
        <p:nvSpPr>
          <p:cNvPr id="11" name="TextBox 10">
            <a:extLst>
              <a:ext uri="{FF2B5EF4-FFF2-40B4-BE49-F238E27FC236}">
                <a16:creationId xmlns:a16="http://schemas.microsoft.com/office/drawing/2014/main" id="{0D4755CB-B2B5-4384-B2D6-B73284A9CFF2}"/>
              </a:ext>
            </a:extLst>
          </p:cNvPr>
          <p:cNvSpPr txBox="1"/>
          <p:nvPr/>
        </p:nvSpPr>
        <p:spPr>
          <a:xfrm>
            <a:off x="161826" y="4659868"/>
            <a:ext cx="2500461" cy="369332"/>
          </a:xfrm>
          <a:prstGeom prst="rect">
            <a:avLst/>
          </a:prstGeom>
          <a:noFill/>
        </p:spPr>
        <p:txBody>
          <a:bodyPr wrap="square" rtlCol="0">
            <a:spAutoFit/>
          </a:bodyPr>
          <a:lstStyle/>
          <a:p>
            <a:r>
              <a:rPr lang="en-US" b="1" dirty="0"/>
              <a:t>Student Loans</a:t>
            </a:r>
          </a:p>
        </p:txBody>
      </p:sp>
      <p:sp>
        <p:nvSpPr>
          <p:cNvPr id="14" name="TextBox 13">
            <a:extLst>
              <a:ext uri="{FF2B5EF4-FFF2-40B4-BE49-F238E27FC236}">
                <a16:creationId xmlns:a16="http://schemas.microsoft.com/office/drawing/2014/main" id="{424C8FE6-AC2B-4AC5-9705-8C452D59ACFF}"/>
              </a:ext>
            </a:extLst>
          </p:cNvPr>
          <p:cNvSpPr txBox="1"/>
          <p:nvPr/>
        </p:nvSpPr>
        <p:spPr>
          <a:xfrm>
            <a:off x="3114782" y="2133712"/>
            <a:ext cx="2761708" cy="646331"/>
          </a:xfrm>
          <a:prstGeom prst="rect">
            <a:avLst/>
          </a:prstGeom>
          <a:noFill/>
        </p:spPr>
        <p:txBody>
          <a:bodyPr wrap="square" rtlCol="0">
            <a:spAutoFit/>
          </a:bodyPr>
          <a:lstStyle/>
          <a:p>
            <a:r>
              <a:rPr lang="en-US" b="1" dirty="0"/>
              <a:t>There is Not Enough Money – Financial Stress</a:t>
            </a:r>
          </a:p>
        </p:txBody>
      </p:sp>
      <p:sp>
        <p:nvSpPr>
          <p:cNvPr id="15" name="TextBox 14">
            <a:extLst>
              <a:ext uri="{FF2B5EF4-FFF2-40B4-BE49-F238E27FC236}">
                <a16:creationId xmlns:a16="http://schemas.microsoft.com/office/drawing/2014/main" id="{C1CCD9C2-B4D0-4B1F-824B-1001E3704A8C}"/>
              </a:ext>
            </a:extLst>
          </p:cNvPr>
          <p:cNvSpPr txBox="1"/>
          <p:nvPr/>
        </p:nvSpPr>
        <p:spPr>
          <a:xfrm>
            <a:off x="6553200" y="1407426"/>
            <a:ext cx="2286000" cy="369332"/>
          </a:xfrm>
          <a:prstGeom prst="rect">
            <a:avLst/>
          </a:prstGeom>
          <a:noFill/>
        </p:spPr>
        <p:txBody>
          <a:bodyPr wrap="square" rtlCol="0">
            <a:spAutoFit/>
          </a:bodyPr>
          <a:lstStyle/>
          <a:p>
            <a:r>
              <a:rPr lang="en-US" b="1" dirty="0"/>
              <a:t>Auto Loans</a:t>
            </a:r>
          </a:p>
        </p:txBody>
      </p:sp>
      <p:sp>
        <p:nvSpPr>
          <p:cNvPr id="16" name="TextBox 15">
            <a:extLst>
              <a:ext uri="{FF2B5EF4-FFF2-40B4-BE49-F238E27FC236}">
                <a16:creationId xmlns:a16="http://schemas.microsoft.com/office/drawing/2014/main" id="{D57EB06F-D0AD-45BD-8C7C-B2CCDA182759}"/>
              </a:ext>
            </a:extLst>
          </p:cNvPr>
          <p:cNvSpPr txBox="1"/>
          <p:nvPr/>
        </p:nvSpPr>
        <p:spPr>
          <a:xfrm>
            <a:off x="6400800" y="4325101"/>
            <a:ext cx="2286000" cy="369332"/>
          </a:xfrm>
          <a:prstGeom prst="rect">
            <a:avLst/>
          </a:prstGeom>
          <a:noFill/>
        </p:spPr>
        <p:txBody>
          <a:bodyPr wrap="square" rtlCol="0">
            <a:spAutoFit/>
          </a:bodyPr>
          <a:lstStyle/>
          <a:p>
            <a:r>
              <a:rPr lang="en-US" b="1" dirty="0"/>
              <a:t>Home Mortgage</a:t>
            </a:r>
          </a:p>
        </p:txBody>
      </p:sp>
      <p:pic>
        <p:nvPicPr>
          <p:cNvPr id="7" name="Picture 6">
            <a:extLst>
              <a:ext uri="{FF2B5EF4-FFF2-40B4-BE49-F238E27FC236}">
                <a16:creationId xmlns:a16="http://schemas.microsoft.com/office/drawing/2014/main" id="{F3B75698-ED13-846F-D167-7D19861D16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109472" cy="1109472"/>
          </a:xfrm>
          <a:prstGeom prst="rect">
            <a:avLst/>
          </a:prstGeom>
        </p:spPr>
      </p:pic>
    </p:spTree>
    <p:extLst>
      <p:ext uri="{BB962C8B-B14F-4D97-AF65-F5344CB8AC3E}">
        <p14:creationId xmlns:p14="http://schemas.microsoft.com/office/powerpoint/2010/main" val="320521210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F8003-1DB2-4AA2-A82A-653C7E94F88D}"/>
              </a:ext>
            </a:extLst>
          </p:cNvPr>
          <p:cNvSpPr>
            <a:spLocks noGrp="1"/>
          </p:cNvSpPr>
          <p:nvPr>
            <p:ph type="title"/>
          </p:nvPr>
        </p:nvSpPr>
        <p:spPr>
          <a:xfrm>
            <a:off x="838200" y="187236"/>
            <a:ext cx="8305800" cy="1143000"/>
          </a:xfrm>
        </p:spPr>
        <p:txBody>
          <a:bodyPr>
            <a:normAutofit fontScale="90000"/>
          </a:bodyPr>
          <a:lstStyle/>
          <a:p>
            <a:r>
              <a:rPr lang="en-US" b="1" dirty="0"/>
              <a:t>Many think the solution is simply </a:t>
            </a:r>
            <a:br>
              <a:rPr lang="en-US" b="1" dirty="0"/>
            </a:br>
            <a:r>
              <a:rPr lang="en-US" b="1" dirty="0"/>
              <a:t>Making More Money</a:t>
            </a:r>
          </a:p>
        </p:txBody>
      </p:sp>
      <p:sp>
        <p:nvSpPr>
          <p:cNvPr id="3" name="Content Placeholder 2">
            <a:extLst>
              <a:ext uri="{FF2B5EF4-FFF2-40B4-BE49-F238E27FC236}">
                <a16:creationId xmlns:a16="http://schemas.microsoft.com/office/drawing/2014/main" id="{1592FEE1-942D-4B91-8E41-10871E4E6AA8}"/>
              </a:ext>
            </a:extLst>
          </p:cNvPr>
          <p:cNvSpPr>
            <a:spLocks noGrp="1"/>
          </p:cNvSpPr>
          <p:nvPr>
            <p:ph idx="1"/>
          </p:nvPr>
        </p:nvSpPr>
        <p:spPr>
          <a:xfrm>
            <a:off x="457200" y="5678483"/>
            <a:ext cx="8229600" cy="953355"/>
          </a:xfrm>
        </p:spPr>
        <p:txBody>
          <a:bodyPr>
            <a:normAutofit fontScale="47500" lnSpcReduction="20000"/>
          </a:bodyPr>
          <a:lstStyle/>
          <a:p>
            <a:r>
              <a:rPr lang="en-US" sz="5100" dirty="0"/>
              <a:t>They believe it is a matter of having “good luck”.</a:t>
            </a:r>
          </a:p>
          <a:p>
            <a:r>
              <a:rPr lang="en-US" sz="5100" dirty="0"/>
              <a:t>But more money without understanding is soon gone.</a:t>
            </a:r>
          </a:p>
          <a:p>
            <a:endParaRPr lang="en-US" dirty="0"/>
          </a:p>
        </p:txBody>
      </p:sp>
      <p:pic>
        <p:nvPicPr>
          <p:cNvPr id="5" name="Picture 4">
            <a:extLst>
              <a:ext uri="{FF2B5EF4-FFF2-40B4-BE49-F238E27FC236}">
                <a16:creationId xmlns:a16="http://schemas.microsoft.com/office/drawing/2014/main" id="{FFB1DF02-C044-4E4A-BEDD-9E1B005045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427" y="1779568"/>
            <a:ext cx="2619375" cy="1743075"/>
          </a:xfrm>
          <a:prstGeom prst="rect">
            <a:avLst/>
          </a:prstGeom>
        </p:spPr>
      </p:pic>
      <p:pic>
        <p:nvPicPr>
          <p:cNvPr id="7" name="Picture 6">
            <a:extLst>
              <a:ext uri="{FF2B5EF4-FFF2-40B4-BE49-F238E27FC236}">
                <a16:creationId xmlns:a16="http://schemas.microsoft.com/office/drawing/2014/main" id="{9B9168F8-26EB-4282-A425-69F38BB46F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0000" y="1820172"/>
            <a:ext cx="2867025" cy="1590675"/>
          </a:xfrm>
          <a:prstGeom prst="rect">
            <a:avLst/>
          </a:prstGeom>
        </p:spPr>
      </p:pic>
      <p:pic>
        <p:nvPicPr>
          <p:cNvPr id="9" name="Picture 8">
            <a:extLst>
              <a:ext uri="{FF2B5EF4-FFF2-40B4-BE49-F238E27FC236}">
                <a16:creationId xmlns:a16="http://schemas.microsoft.com/office/drawing/2014/main" id="{B4E23270-C18F-4A95-B27A-C46A7BDCF2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2485" y="3900137"/>
            <a:ext cx="3173061" cy="1289056"/>
          </a:xfrm>
          <a:prstGeom prst="rect">
            <a:avLst/>
          </a:prstGeom>
        </p:spPr>
      </p:pic>
      <p:pic>
        <p:nvPicPr>
          <p:cNvPr id="11" name="Picture 10">
            <a:extLst>
              <a:ext uri="{FF2B5EF4-FFF2-40B4-BE49-F238E27FC236}">
                <a16:creationId xmlns:a16="http://schemas.microsoft.com/office/drawing/2014/main" id="{859C2BA0-4DDB-4844-839A-60255F1268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5600" y="1810523"/>
            <a:ext cx="3132602" cy="1681163"/>
          </a:xfrm>
          <a:prstGeom prst="rect">
            <a:avLst/>
          </a:prstGeom>
        </p:spPr>
      </p:pic>
      <p:pic>
        <p:nvPicPr>
          <p:cNvPr id="13" name="Picture 12">
            <a:extLst>
              <a:ext uri="{FF2B5EF4-FFF2-40B4-BE49-F238E27FC236}">
                <a16:creationId xmlns:a16="http://schemas.microsoft.com/office/drawing/2014/main" id="{F8709C0A-1208-4470-9A22-BBD5C25504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427" y="3633012"/>
            <a:ext cx="2898854" cy="1823307"/>
          </a:xfrm>
          <a:prstGeom prst="rect">
            <a:avLst/>
          </a:prstGeom>
        </p:spPr>
      </p:pic>
      <p:pic>
        <p:nvPicPr>
          <p:cNvPr id="15" name="Picture 14">
            <a:extLst>
              <a:ext uri="{FF2B5EF4-FFF2-40B4-BE49-F238E27FC236}">
                <a16:creationId xmlns:a16="http://schemas.microsoft.com/office/drawing/2014/main" id="{04FD2E07-D242-4C2B-8438-9B2DE20712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65750" y="3658840"/>
            <a:ext cx="2581275" cy="1771650"/>
          </a:xfrm>
          <a:prstGeom prst="rect">
            <a:avLst/>
          </a:prstGeom>
        </p:spPr>
      </p:pic>
      <p:pic>
        <p:nvPicPr>
          <p:cNvPr id="4" name="Picture 3">
            <a:extLst>
              <a:ext uri="{FF2B5EF4-FFF2-40B4-BE49-F238E27FC236}">
                <a16:creationId xmlns:a16="http://schemas.microsoft.com/office/drawing/2014/main" id="{258C9EAE-FF39-A1B5-98DE-62F68786DD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1109472" cy="1109472"/>
          </a:xfrm>
          <a:prstGeom prst="rect">
            <a:avLst/>
          </a:prstGeom>
        </p:spPr>
      </p:pic>
    </p:spTree>
    <p:extLst>
      <p:ext uri="{BB962C8B-B14F-4D97-AF65-F5344CB8AC3E}">
        <p14:creationId xmlns:p14="http://schemas.microsoft.com/office/powerpoint/2010/main" val="131012676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5675A-8818-4753-8EE5-D878A1A832D2}"/>
              </a:ext>
            </a:extLst>
          </p:cNvPr>
          <p:cNvSpPr>
            <a:spLocks noGrp="1"/>
          </p:cNvSpPr>
          <p:nvPr>
            <p:ph type="title"/>
          </p:nvPr>
        </p:nvSpPr>
        <p:spPr>
          <a:xfrm>
            <a:off x="0" y="274638"/>
            <a:ext cx="9144000" cy="1143000"/>
          </a:xfrm>
        </p:spPr>
        <p:txBody>
          <a:bodyPr>
            <a:normAutofit fontScale="90000"/>
          </a:bodyPr>
          <a:lstStyle/>
          <a:p>
            <a:r>
              <a:rPr lang="en-US" b="1" dirty="0"/>
              <a:t>What Should I Invest In?</a:t>
            </a:r>
            <a:br>
              <a:rPr lang="en-US" b="1" dirty="0"/>
            </a:br>
            <a:r>
              <a:rPr lang="en-US" b="1" dirty="0"/>
              <a:t>Stock Market? Cryptos? Real Estate? </a:t>
            </a:r>
            <a:endParaRPr lang="en-US" dirty="0"/>
          </a:p>
        </p:txBody>
      </p:sp>
      <p:pic>
        <p:nvPicPr>
          <p:cNvPr id="7" name="Picture 6">
            <a:extLst>
              <a:ext uri="{FF2B5EF4-FFF2-40B4-BE49-F238E27FC236}">
                <a16:creationId xmlns:a16="http://schemas.microsoft.com/office/drawing/2014/main" id="{74C32F40-CCAC-45EE-88AD-57A03ACF9A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595165"/>
            <a:ext cx="3862414" cy="2577980"/>
          </a:xfrm>
          <a:prstGeom prst="rect">
            <a:avLst/>
          </a:prstGeom>
        </p:spPr>
      </p:pic>
      <p:pic>
        <p:nvPicPr>
          <p:cNvPr id="9" name="Picture 8">
            <a:extLst>
              <a:ext uri="{FF2B5EF4-FFF2-40B4-BE49-F238E27FC236}">
                <a16:creationId xmlns:a16="http://schemas.microsoft.com/office/drawing/2014/main" id="{03CA7D3E-7B56-4822-96E8-993C291FE4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4486547"/>
            <a:ext cx="3862414" cy="2030882"/>
          </a:xfrm>
          <a:prstGeom prst="rect">
            <a:avLst/>
          </a:prstGeom>
        </p:spPr>
      </p:pic>
      <p:pic>
        <p:nvPicPr>
          <p:cNvPr id="8" name="Picture 7">
            <a:extLst>
              <a:ext uri="{FF2B5EF4-FFF2-40B4-BE49-F238E27FC236}">
                <a16:creationId xmlns:a16="http://schemas.microsoft.com/office/drawing/2014/main" id="{2A158EBB-B864-4B33-A605-A762358233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1025" y="1611063"/>
            <a:ext cx="4371975" cy="2542883"/>
          </a:xfrm>
          <a:prstGeom prst="rect">
            <a:avLst/>
          </a:prstGeom>
        </p:spPr>
      </p:pic>
      <p:pic>
        <p:nvPicPr>
          <p:cNvPr id="11" name="Picture 10">
            <a:extLst>
              <a:ext uri="{FF2B5EF4-FFF2-40B4-BE49-F238E27FC236}">
                <a16:creationId xmlns:a16="http://schemas.microsoft.com/office/drawing/2014/main" id="{18F3DE78-92B6-401A-83E8-F4F00611A0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9146" y="4197558"/>
            <a:ext cx="3862414" cy="2556809"/>
          </a:xfrm>
          <a:prstGeom prst="rect">
            <a:avLst/>
          </a:prstGeom>
        </p:spPr>
      </p:pic>
      <p:pic>
        <p:nvPicPr>
          <p:cNvPr id="4" name="Picture 3">
            <a:extLst>
              <a:ext uri="{FF2B5EF4-FFF2-40B4-BE49-F238E27FC236}">
                <a16:creationId xmlns:a16="http://schemas.microsoft.com/office/drawing/2014/main" id="{124DB5DD-D0D5-EDA5-549C-998EF81873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109472" cy="1109472"/>
          </a:xfrm>
          <a:prstGeom prst="rect">
            <a:avLst/>
          </a:prstGeom>
        </p:spPr>
      </p:pic>
    </p:spTree>
    <p:extLst>
      <p:ext uri="{BB962C8B-B14F-4D97-AF65-F5344CB8AC3E}">
        <p14:creationId xmlns:p14="http://schemas.microsoft.com/office/powerpoint/2010/main" val="50386456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AAA66-23A1-2A1B-D09E-45FD1FE4A12A}"/>
              </a:ext>
            </a:extLst>
          </p:cNvPr>
          <p:cNvSpPr>
            <a:spLocks noGrp="1"/>
          </p:cNvSpPr>
          <p:nvPr>
            <p:ph type="title"/>
          </p:nvPr>
        </p:nvSpPr>
        <p:spPr/>
        <p:txBody>
          <a:bodyPr/>
          <a:lstStyle/>
          <a:p>
            <a:r>
              <a:rPr lang="en-US" b="1" dirty="0"/>
              <a:t>Traditional Financial Advice</a:t>
            </a:r>
          </a:p>
        </p:txBody>
      </p:sp>
      <p:sp>
        <p:nvSpPr>
          <p:cNvPr id="4" name="Footer Placeholder 3">
            <a:extLst>
              <a:ext uri="{FF2B5EF4-FFF2-40B4-BE49-F238E27FC236}">
                <a16:creationId xmlns:a16="http://schemas.microsoft.com/office/drawing/2014/main" id="{4B0F0413-DBBA-5E31-1E29-2FB2AB2F567D}"/>
              </a:ext>
            </a:extLst>
          </p:cNvPr>
          <p:cNvSpPr>
            <a:spLocks noGrp="1"/>
          </p:cNvSpPr>
          <p:nvPr>
            <p:ph type="ftr" sz="quarter" idx="11"/>
          </p:nvPr>
        </p:nvSpPr>
        <p:spPr/>
        <p:txBody>
          <a:bodyPr/>
          <a:lstStyle/>
          <a:p>
            <a:r>
              <a:rPr lang="en-US" dirty="0"/>
              <a:t>© Alex </a:t>
            </a:r>
            <a:r>
              <a:rPr lang="en-US" dirty="0" err="1"/>
              <a:t>Barrón</a:t>
            </a:r>
            <a:r>
              <a:rPr lang="en-US" dirty="0"/>
              <a:t> 2024</a:t>
            </a:r>
          </a:p>
        </p:txBody>
      </p:sp>
      <p:sp>
        <p:nvSpPr>
          <p:cNvPr id="5" name="Slide Number Placeholder 4">
            <a:extLst>
              <a:ext uri="{FF2B5EF4-FFF2-40B4-BE49-F238E27FC236}">
                <a16:creationId xmlns:a16="http://schemas.microsoft.com/office/drawing/2014/main" id="{685E4EC6-C34D-5EE2-F974-ACD6AF2D695D}"/>
              </a:ext>
            </a:extLst>
          </p:cNvPr>
          <p:cNvSpPr>
            <a:spLocks noGrp="1"/>
          </p:cNvSpPr>
          <p:nvPr>
            <p:ph type="sldNum" sz="quarter" idx="12"/>
          </p:nvPr>
        </p:nvSpPr>
        <p:spPr/>
        <p:txBody>
          <a:bodyPr/>
          <a:lstStyle/>
          <a:p>
            <a:fld id="{26992660-07D7-4D1A-9A00-6246F487EF94}" type="slidenum">
              <a:rPr lang="en-US" smtClean="0"/>
              <a:pPr/>
              <a:t>23</a:t>
            </a:fld>
            <a:endParaRPr lang="en-US"/>
          </a:p>
        </p:txBody>
      </p:sp>
      <p:sp>
        <p:nvSpPr>
          <p:cNvPr id="8" name="Content Placeholder 7">
            <a:extLst>
              <a:ext uri="{FF2B5EF4-FFF2-40B4-BE49-F238E27FC236}">
                <a16:creationId xmlns:a16="http://schemas.microsoft.com/office/drawing/2014/main" id="{AC55415D-9A3C-3CFB-7DAD-FADA617AEBBE}"/>
              </a:ext>
            </a:extLst>
          </p:cNvPr>
          <p:cNvSpPr>
            <a:spLocks noGrp="1"/>
          </p:cNvSpPr>
          <p:nvPr>
            <p:ph idx="1"/>
          </p:nvPr>
        </p:nvSpPr>
        <p:spPr/>
        <p:txBody>
          <a:bodyPr>
            <a:normAutofit/>
          </a:bodyPr>
          <a:lstStyle/>
          <a:p>
            <a:r>
              <a:rPr lang="en-US" dirty="0"/>
              <a:t>Focused on Financial Products where the advisor gets paid a fee or commission</a:t>
            </a:r>
          </a:p>
          <a:p>
            <a:r>
              <a:rPr lang="en-US" dirty="0"/>
              <a:t>Mutual Funds, IRA’s, </a:t>
            </a:r>
            <a:r>
              <a:rPr lang="en-US" dirty="0" err="1"/>
              <a:t>401ks</a:t>
            </a:r>
            <a:r>
              <a:rPr lang="en-US" dirty="0"/>
              <a:t>, </a:t>
            </a:r>
            <a:r>
              <a:rPr lang="en-US" dirty="0" err="1"/>
              <a:t>403b</a:t>
            </a:r>
            <a:r>
              <a:rPr lang="en-US" dirty="0"/>
              <a:t>, 529 plans</a:t>
            </a:r>
          </a:p>
          <a:p>
            <a:r>
              <a:rPr lang="en-US" dirty="0"/>
              <a:t>Life Insurance – Term, Whole, </a:t>
            </a:r>
            <a:r>
              <a:rPr lang="en-US" dirty="0" err="1"/>
              <a:t>IUL</a:t>
            </a:r>
            <a:endParaRPr lang="en-US" dirty="0"/>
          </a:p>
          <a:p>
            <a:r>
              <a:rPr lang="en-US" dirty="0"/>
              <a:t>Annuities</a:t>
            </a:r>
          </a:p>
          <a:p>
            <a:r>
              <a:rPr lang="en-US" dirty="0"/>
              <a:t>Offered by 99.9% Financial Advisors</a:t>
            </a:r>
          </a:p>
          <a:p>
            <a:r>
              <a:rPr lang="en-US" dirty="0"/>
              <a:t>Without any proof or evidence in their own life of where it will get you</a:t>
            </a:r>
          </a:p>
          <a:p>
            <a:endParaRPr lang="en-US" dirty="0"/>
          </a:p>
        </p:txBody>
      </p:sp>
      <p:pic>
        <p:nvPicPr>
          <p:cNvPr id="9" name="Picture 8">
            <a:extLst>
              <a:ext uri="{FF2B5EF4-FFF2-40B4-BE49-F238E27FC236}">
                <a16:creationId xmlns:a16="http://schemas.microsoft.com/office/drawing/2014/main" id="{4D430BD6-2F4D-FA27-965A-2A5C6BAF56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109472" cy="1109472"/>
          </a:xfrm>
          <a:prstGeom prst="rect">
            <a:avLst/>
          </a:prstGeom>
        </p:spPr>
      </p:pic>
    </p:spTree>
    <p:extLst>
      <p:ext uri="{BB962C8B-B14F-4D97-AF65-F5344CB8AC3E}">
        <p14:creationId xmlns:p14="http://schemas.microsoft.com/office/powerpoint/2010/main" val="298224214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AAA66-23A1-2A1B-D09E-45FD1FE4A12A}"/>
              </a:ext>
            </a:extLst>
          </p:cNvPr>
          <p:cNvSpPr>
            <a:spLocks noGrp="1"/>
          </p:cNvSpPr>
          <p:nvPr>
            <p:ph type="title"/>
          </p:nvPr>
        </p:nvSpPr>
        <p:spPr/>
        <p:txBody>
          <a:bodyPr/>
          <a:lstStyle/>
          <a:p>
            <a:r>
              <a:rPr lang="en-US" b="1" dirty="0"/>
              <a:t>Modern Financial Gurus</a:t>
            </a:r>
          </a:p>
        </p:txBody>
      </p:sp>
      <p:sp>
        <p:nvSpPr>
          <p:cNvPr id="4" name="Footer Placeholder 3">
            <a:extLst>
              <a:ext uri="{FF2B5EF4-FFF2-40B4-BE49-F238E27FC236}">
                <a16:creationId xmlns:a16="http://schemas.microsoft.com/office/drawing/2014/main" id="{4B0F0413-DBBA-5E31-1E29-2FB2AB2F567D}"/>
              </a:ext>
            </a:extLst>
          </p:cNvPr>
          <p:cNvSpPr>
            <a:spLocks noGrp="1"/>
          </p:cNvSpPr>
          <p:nvPr>
            <p:ph type="ftr" sz="quarter" idx="11"/>
          </p:nvPr>
        </p:nvSpPr>
        <p:spPr/>
        <p:txBody>
          <a:bodyPr/>
          <a:lstStyle/>
          <a:p>
            <a:r>
              <a:rPr lang="en-US" dirty="0"/>
              <a:t>© Alex </a:t>
            </a:r>
            <a:r>
              <a:rPr lang="en-US" dirty="0" err="1"/>
              <a:t>Barrón</a:t>
            </a:r>
            <a:r>
              <a:rPr lang="en-US" dirty="0"/>
              <a:t> 2024</a:t>
            </a:r>
          </a:p>
        </p:txBody>
      </p:sp>
      <p:sp>
        <p:nvSpPr>
          <p:cNvPr id="5" name="Slide Number Placeholder 4">
            <a:extLst>
              <a:ext uri="{FF2B5EF4-FFF2-40B4-BE49-F238E27FC236}">
                <a16:creationId xmlns:a16="http://schemas.microsoft.com/office/drawing/2014/main" id="{685E4EC6-C34D-5EE2-F974-ACD6AF2D695D}"/>
              </a:ext>
            </a:extLst>
          </p:cNvPr>
          <p:cNvSpPr>
            <a:spLocks noGrp="1"/>
          </p:cNvSpPr>
          <p:nvPr>
            <p:ph type="sldNum" sz="quarter" idx="12"/>
          </p:nvPr>
        </p:nvSpPr>
        <p:spPr/>
        <p:txBody>
          <a:bodyPr/>
          <a:lstStyle/>
          <a:p>
            <a:fld id="{26992660-07D7-4D1A-9A00-6246F487EF94}" type="slidenum">
              <a:rPr lang="en-US" smtClean="0"/>
              <a:pPr/>
              <a:t>24</a:t>
            </a:fld>
            <a:endParaRPr lang="en-US"/>
          </a:p>
        </p:txBody>
      </p:sp>
      <p:sp>
        <p:nvSpPr>
          <p:cNvPr id="8" name="Content Placeholder 7">
            <a:extLst>
              <a:ext uri="{FF2B5EF4-FFF2-40B4-BE49-F238E27FC236}">
                <a16:creationId xmlns:a16="http://schemas.microsoft.com/office/drawing/2014/main" id="{AC55415D-9A3C-3CFB-7DAD-FADA617AEBBE}"/>
              </a:ext>
            </a:extLst>
          </p:cNvPr>
          <p:cNvSpPr>
            <a:spLocks noGrp="1"/>
          </p:cNvSpPr>
          <p:nvPr>
            <p:ph idx="1"/>
          </p:nvPr>
        </p:nvSpPr>
        <p:spPr/>
        <p:txBody>
          <a:bodyPr>
            <a:normAutofit fontScale="85000" lnSpcReduction="20000"/>
          </a:bodyPr>
          <a:lstStyle/>
          <a:p>
            <a:r>
              <a:rPr lang="en-US" dirty="0"/>
              <a:t>Sell you books</a:t>
            </a:r>
          </a:p>
          <a:p>
            <a:r>
              <a:rPr lang="en-US" dirty="0"/>
              <a:t>Sell you videos</a:t>
            </a:r>
          </a:p>
          <a:p>
            <a:r>
              <a:rPr lang="en-US" dirty="0"/>
              <a:t>Sell you courses</a:t>
            </a:r>
          </a:p>
          <a:p>
            <a:r>
              <a:rPr lang="en-US" dirty="0"/>
              <a:t>Upsell you to more courses</a:t>
            </a:r>
          </a:p>
          <a:p>
            <a:r>
              <a:rPr lang="en-US" dirty="0"/>
              <a:t>Masterclasses</a:t>
            </a:r>
          </a:p>
          <a:p>
            <a:r>
              <a:rPr lang="en-US" dirty="0"/>
              <a:t>Masterminds</a:t>
            </a:r>
          </a:p>
          <a:p>
            <a:r>
              <a:rPr lang="en-US" dirty="0"/>
              <a:t>But at the end of the day you have to figure it out on your own</a:t>
            </a:r>
          </a:p>
          <a:p>
            <a:r>
              <a:rPr lang="en-US" dirty="0"/>
              <a:t>No evidence of how they “did it” other than selling books and courses</a:t>
            </a:r>
          </a:p>
          <a:p>
            <a:r>
              <a:rPr lang="en-US" dirty="0"/>
              <a:t>No/False guarantees that it will work for you</a:t>
            </a:r>
          </a:p>
        </p:txBody>
      </p:sp>
      <p:pic>
        <p:nvPicPr>
          <p:cNvPr id="9" name="Picture 8">
            <a:extLst>
              <a:ext uri="{FF2B5EF4-FFF2-40B4-BE49-F238E27FC236}">
                <a16:creationId xmlns:a16="http://schemas.microsoft.com/office/drawing/2014/main" id="{4D430BD6-2F4D-FA27-965A-2A5C6BAF56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109472" cy="1109472"/>
          </a:xfrm>
          <a:prstGeom prst="rect">
            <a:avLst/>
          </a:prstGeom>
        </p:spPr>
      </p:pic>
      <p:pic>
        <p:nvPicPr>
          <p:cNvPr id="4098" name="Picture 2" descr="Amazon.com: Dave Ramsey: books ...">
            <a:extLst>
              <a:ext uri="{FF2B5EF4-FFF2-40B4-BE49-F238E27FC236}">
                <a16:creationId xmlns:a16="http://schemas.microsoft.com/office/drawing/2014/main" id="{B2F6BCF9-3641-14CC-D08D-0C7267775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6339" y="1563544"/>
            <a:ext cx="1153600" cy="11536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bert Kiyosaki - Vancouver Resource ...">
            <a:extLst>
              <a:ext uri="{FF2B5EF4-FFF2-40B4-BE49-F238E27FC236}">
                <a16:creationId xmlns:a16="http://schemas.microsoft.com/office/drawing/2014/main" id="{56965384-C90B-3E69-04F3-51560A3110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139" y="1563543"/>
            <a:ext cx="1175861" cy="117586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YouTube Ad to “Good Copywriting ...">
            <a:extLst>
              <a:ext uri="{FF2B5EF4-FFF2-40B4-BE49-F238E27FC236}">
                <a16:creationId xmlns:a16="http://schemas.microsoft.com/office/drawing/2014/main" id="{132FC26A-9F2E-F7A6-5B6B-AB74521393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9539" y="2863049"/>
            <a:ext cx="2133600" cy="116890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uze Orman">
            <a:extLst>
              <a:ext uri="{FF2B5EF4-FFF2-40B4-BE49-F238E27FC236}">
                <a16:creationId xmlns:a16="http://schemas.microsoft.com/office/drawing/2014/main" id="{CAD562F9-CBF9-30E1-6C26-BFE924659A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4200" y="1558394"/>
            <a:ext cx="1153600" cy="115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435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A0E4E-E418-4F1F-9AD7-EB3FAFCE9C7A}"/>
              </a:ext>
            </a:extLst>
          </p:cNvPr>
          <p:cNvSpPr>
            <a:spLocks noGrp="1"/>
          </p:cNvSpPr>
          <p:nvPr>
            <p:ph type="title"/>
          </p:nvPr>
        </p:nvSpPr>
        <p:spPr>
          <a:xfrm>
            <a:off x="1109472" y="36375"/>
            <a:ext cx="8034528" cy="1143000"/>
          </a:xfrm>
        </p:spPr>
        <p:txBody>
          <a:bodyPr>
            <a:normAutofit fontScale="90000"/>
          </a:bodyPr>
          <a:lstStyle/>
          <a:p>
            <a:r>
              <a:rPr lang="en-US" sz="4400" b="1" dirty="0"/>
              <a:t>What is Financial Freedom Challenge?</a:t>
            </a:r>
            <a:endParaRPr lang="en-US" dirty="0"/>
          </a:p>
        </p:txBody>
      </p:sp>
      <p:sp>
        <p:nvSpPr>
          <p:cNvPr id="3" name="Text Placeholder 2">
            <a:extLst>
              <a:ext uri="{FF2B5EF4-FFF2-40B4-BE49-F238E27FC236}">
                <a16:creationId xmlns:a16="http://schemas.microsoft.com/office/drawing/2014/main" id="{CEEF55D6-EF60-1BC3-5166-C91E38F7A516}"/>
              </a:ext>
            </a:extLst>
          </p:cNvPr>
          <p:cNvSpPr>
            <a:spLocks noGrp="1"/>
          </p:cNvSpPr>
          <p:nvPr>
            <p:ph type="body" idx="1"/>
          </p:nvPr>
        </p:nvSpPr>
        <p:spPr/>
        <p:txBody>
          <a:bodyPr>
            <a:normAutofit fontScale="92500" lnSpcReduction="20000"/>
          </a:bodyPr>
          <a:lstStyle/>
          <a:p>
            <a:r>
              <a:rPr lang="en-US" dirty="0"/>
              <a:t>I Can Sell You a Map to Your Destination</a:t>
            </a:r>
          </a:p>
        </p:txBody>
      </p:sp>
      <p:sp>
        <p:nvSpPr>
          <p:cNvPr id="5" name="Text Placeholder 4">
            <a:extLst>
              <a:ext uri="{FF2B5EF4-FFF2-40B4-BE49-F238E27FC236}">
                <a16:creationId xmlns:a16="http://schemas.microsoft.com/office/drawing/2014/main" id="{48D9B057-A0C9-C281-5F71-830F80C02DC8}"/>
              </a:ext>
            </a:extLst>
          </p:cNvPr>
          <p:cNvSpPr>
            <a:spLocks noGrp="1"/>
          </p:cNvSpPr>
          <p:nvPr>
            <p:ph type="body" sz="quarter" idx="3"/>
          </p:nvPr>
        </p:nvSpPr>
        <p:spPr/>
        <p:txBody>
          <a:bodyPr>
            <a:normAutofit fontScale="92500" lnSpcReduction="20000"/>
          </a:bodyPr>
          <a:lstStyle/>
          <a:p>
            <a:r>
              <a:rPr lang="en-US" dirty="0"/>
              <a:t>OR I Can Be Your Tour Guide and Help Take You There</a:t>
            </a:r>
          </a:p>
        </p:txBody>
      </p:sp>
      <p:sp>
        <p:nvSpPr>
          <p:cNvPr id="7" name="Footer Placeholder 6">
            <a:extLst>
              <a:ext uri="{FF2B5EF4-FFF2-40B4-BE49-F238E27FC236}">
                <a16:creationId xmlns:a16="http://schemas.microsoft.com/office/drawing/2014/main" id="{6CD9C254-26C3-8912-A35B-40C17EE2818E}"/>
              </a:ext>
            </a:extLst>
          </p:cNvPr>
          <p:cNvSpPr>
            <a:spLocks noGrp="1"/>
          </p:cNvSpPr>
          <p:nvPr>
            <p:ph type="ftr" sz="quarter" idx="11"/>
          </p:nvPr>
        </p:nvSpPr>
        <p:spPr/>
        <p:txBody>
          <a:bodyPr/>
          <a:lstStyle/>
          <a:p>
            <a:r>
              <a:rPr lang="en-US" dirty="0"/>
              <a:t>© Alex </a:t>
            </a:r>
            <a:r>
              <a:rPr lang="en-US" dirty="0" err="1"/>
              <a:t>Barrón</a:t>
            </a:r>
            <a:r>
              <a:rPr lang="en-US" dirty="0"/>
              <a:t> 2024</a:t>
            </a:r>
          </a:p>
        </p:txBody>
      </p:sp>
      <p:sp>
        <p:nvSpPr>
          <p:cNvPr id="8" name="Slide Number Placeholder 7">
            <a:extLst>
              <a:ext uri="{FF2B5EF4-FFF2-40B4-BE49-F238E27FC236}">
                <a16:creationId xmlns:a16="http://schemas.microsoft.com/office/drawing/2014/main" id="{E970B230-DBF9-D177-B973-AD117F07E2D7}"/>
              </a:ext>
            </a:extLst>
          </p:cNvPr>
          <p:cNvSpPr>
            <a:spLocks noGrp="1"/>
          </p:cNvSpPr>
          <p:nvPr>
            <p:ph type="sldNum" sz="quarter" idx="12"/>
          </p:nvPr>
        </p:nvSpPr>
        <p:spPr/>
        <p:txBody>
          <a:bodyPr/>
          <a:lstStyle/>
          <a:p>
            <a:fld id="{26992660-07D7-4D1A-9A00-6246F487EF94}" type="slidenum">
              <a:rPr lang="en-US" smtClean="0"/>
              <a:pPr/>
              <a:t>25</a:t>
            </a:fld>
            <a:endParaRPr lang="en-US" dirty="0"/>
          </a:p>
        </p:txBody>
      </p:sp>
      <p:pic>
        <p:nvPicPr>
          <p:cNvPr id="9" name="Picture 8">
            <a:extLst>
              <a:ext uri="{FF2B5EF4-FFF2-40B4-BE49-F238E27FC236}">
                <a16:creationId xmlns:a16="http://schemas.microsoft.com/office/drawing/2014/main" id="{D3347CBE-763B-313F-82DD-6F2406B4A5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109472" cy="1109472"/>
          </a:xfrm>
          <a:prstGeom prst="rect">
            <a:avLst/>
          </a:prstGeom>
        </p:spPr>
      </p:pic>
      <p:pic>
        <p:nvPicPr>
          <p:cNvPr id="1026" name="Picture 2" descr="Private Chichen Itza &amp; Valladolid | Journey Mexico">
            <a:extLst>
              <a:ext uri="{FF2B5EF4-FFF2-40B4-BE49-F238E27FC236}">
                <a16:creationId xmlns:a16="http://schemas.microsoft.com/office/drawing/2014/main" id="{991BB405-F19C-AB2B-ACC2-18A4BEF18FE7}"/>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645025" y="2607116"/>
            <a:ext cx="4041775" cy="2395125"/>
          </a:xfrm>
          <a:prstGeom prst="rect">
            <a:avLst/>
          </a:prstGeom>
          <a:noFill/>
          <a:extLst>
            <a:ext uri="{909E8E84-426E-40DD-AFC4-6F175D3DCCD1}">
              <a14:hiddenFill xmlns:a14="http://schemas.microsoft.com/office/drawing/2010/main">
                <a:solidFill>
                  <a:srgbClr val="FFFFFF"/>
                </a:solidFill>
              </a14:hiddenFill>
            </a:ext>
          </a:extLst>
        </p:spPr>
      </p:pic>
      <p:pic>
        <p:nvPicPr>
          <p:cNvPr id="15" name="Content Placeholder 11">
            <a:extLst>
              <a:ext uri="{FF2B5EF4-FFF2-40B4-BE49-F238E27FC236}">
                <a16:creationId xmlns:a16="http://schemas.microsoft.com/office/drawing/2014/main" id="{913CCB29-B37F-36B3-18E7-A1115C4D84AD}"/>
              </a:ext>
            </a:extLst>
          </p:cNvPr>
          <p:cNvPicPr>
            <a:picLocks noChangeAspect="1"/>
          </p:cNvPicPr>
          <p:nvPr/>
        </p:nvPicPr>
        <p:blipFill>
          <a:blip r:embed="rId4"/>
          <a:stretch>
            <a:fillRect/>
          </a:stretch>
        </p:blipFill>
        <p:spPr>
          <a:xfrm>
            <a:off x="457200" y="2540512"/>
            <a:ext cx="4040188" cy="2528333"/>
          </a:xfrm>
          <a:prstGeom prst="rect">
            <a:avLst/>
          </a:prstGeom>
        </p:spPr>
      </p:pic>
    </p:spTree>
    <p:extLst>
      <p:ext uri="{BB962C8B-B14F-4D97-AF65-F5344CB8AC3E}">
        <p14:creationId xmlns:p14="http://schemas.microsoft.com/office/powerpoint/2010/main" val="77345106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A0E4E-E418-4F1F-9AD7-EB3FAFCE9C7A}"/>
              </a:ext>
            </a:extLst>
          </p:cNvPr>
          <p:cNvSpPr>
            <a:spLocks noGrp="1"/>
          </p:cNvSpPr>
          <p:nvPr>
            <p:ph type="title"/>
          </p:nvPr>
        </p:nvSpPr>
        <p:spPr>
          <a:xfrm>
            <a:off x="1109472" y="36375"/>
            <a:ext cx="8034528" cy="1143000"/>
          </a:xfrm>
        </p:spPr>
        <p:txBody>
          <a:bodyPr>
            <a:normAutofit fontScale="90000"/>
          </a:bodyPr>
          <a:lstStyle/>
          <a:p>
            <a:r>
              <a:rPr lang="en-US" sz="4400" b="1" dirty="0"/>
              <a:t>What is Financial Freedom Challenge?</a:t>
            </a:r>
            <a:endParaRPr lang="en-US" dirty="0"/>
          </a:p>
        </p:txBody>
      </p:sp>
      <p:sp>
        <p:nvSpPr>
          <p:cNvPr id="3" name="Text Placeholder 2">
            <a:extLst>
              <a:ext uri="{FF2B5EF4-FFF2-40B4-BE49-F238E27FC236}">
                <a16:creationId xmlns:a16="http://schemas.microsoft.com/office/drawing/2014/main" id="{CEEF55D6-EF60-1BC3-5166-C91E38F7A516}"/>
              </a:ext>
            </a:extLst>
          </p:cNvPr>
          <p:cNvSpPr>
            <a:spLocks noGrp="1"/>
          </p:cNvSpPr>
          <p:nvPr>
            <p:ph type="body" idx="1"/>
          </p:nvPr>
        </p:nvSpPr>
        <p:spPr>
          <a:xfrm>
            <a:off x="215603" y="1793694"/>
            <a:ext cx="4040188" cy="639762"/>
          </a:xfrm>
        </p:spPr>
        <p:txBody>
          <a:bodyPr>
            <a:normAutofit fontScale="92500" lnSpcReduction="20000"/>
          </a:bodyPr>
          <a:lstStyle/>
          <a:p>
            <a:r>
              <a:rPr lang="en-US" dirty="0"/>
              <a:t>It is like a Hurdles Race or Obstacle Course</a:t>
            </a:r>
          </a:p>
        </p:txBody>
      </p:sp>
      <p:sp>
        <p:nvSpPr>
          <p:cNvPr id="5" name="Text Placeholder 4">
            <a:extLst>
              <a:ext uri="{FF2B5EF4-FFF2-40B4-BE49-F238E27FC236}">
                <a16:creationId xmlns:a16="http://schemas.microsoft.com/office/drawing/2014/main" id="{48D9B057-A0C9-C281-5F71-830F80C02DC8}"/>
              </a:ext>
            </a:extLst>
          </p:cNvPr>
          <p:cNvSpPr>
            <a:spLocks noGrp="1"/>
          </p:cNvSpPr>
          <p:nvPr>
            <p:ph type="body" sz="quarter" idx="3"/>
          </p:nvPr>
        </p:nvSpPr>
        <p:spPr/>
        <p:txBody>
          <a:bodyPr>
            <a:normAutofit fontScale="92500" lnSpcReduction="20000"/>
          </a:bodyPr>
          <a:lstStyle/>
          <a:p>
            <a:r>
              <a:rPr lang="en-US" dirty="0"/>
              <a:t>With a Coach by Your Side</a:t>
            </a:r>
          </a:p>
        </p:txBody>
      </p:sp>
      <p:sp>
        <p:nvSpPr>
          <p:cNvPr id="7" name="Footer Placeholder 6">
            <a:extLst>
              <a:ext uri="{FF2B5EF4-FFF2-40B4-BE49-F238E27FC236}">
                <a16:creationId xmlns:a16="http://schemas.microsoft.com/office/drawing/2014/main" id="{6CD9C254-26C3-8912-A35B-40C17EE2818E}"/>
              </a:ext>
            </a:extLst>
          </p:cNvPr>
          <p:cNvSpPr>
            <a:spLocks noGrp="1"/>
          </p:cNvSpPr>
          <p:nvPr>
            <p:ph type="ftr" sz="quarter" idx="11"/>
          </p:nvPr>
        </p:nvSpPr>
        <p:spPr/>
        <p:txBody>
          <a:bodyPr/>
          <a:lstStyle/>
          <a:p>
            <a:r>
              <a:rPr lang="en-US" dirty="0"/>
              <a:t>© Alex </a:t>
            </a:r>
            <a:r>
              <a:rPr lang="en-US" dirty="0" err="1"/>
              <a:t>Barrón</a:t>
            </a:r>
            <a:r>
              <a:rPr lang="en-US" dirty="0"/>
              <a:t> 2024</a:t>
            </a:r>
          </a:p>
        </p:txBody>
      </p:sp>
      <p:sp>
        <p:nvSpPr>
          <p:cNvPr id="8" name="Slide Number Placeholder 7">
            <a:extLst>
              <a:ext uri="{FF2B5EF4-FFF2-40B4-BE49-F238E27FC236}">
                <a16:creationId xmlns:a16="http://schemas.microsoft.com/office/drawing/2014/main" id="{E970B230-DBF9-D177-B973-AD117F07E2D7}"/>
              </a:ext>
            </a:extLst>
          </p:cNvPr>
          <p:cNvSpPr>
            <a:spLocks noGrp="1"/>
          </p:cNvSpPr>
          <p:nvPr>
            <p:ph type="sldNum" sz="quarter" idx="12"/>
          </p:nvPr>
        </p:nvSpPr>
        <p:spPr/>
        <p:txBody>
          <a:bodyPr/>
          <a:lstStyle/>
          <a:p>
            <a:fld id="{26992660-07D7-4D1A-9A00-6246F487EF94}" type="slidenum">
              <a:rPr lang="en-US" smtClean="0"/>
              <a:pPr/>
              <a:t>26</a:t>
            </a:fld>
            <a:endParaRPr lang="en-US"/>
          </a:p>
        </p:txBody>
      </p:sp>
      <p:pic>
        <p:nvPicPr>
          <p:cNvPr id="9" name="Picture 8">
            <a:extLst>
              <a:ext uri="{FF2B5EF4-FFF2-40B4-BE49-F238E27FC236}">
                <a16:creationId xmlns:a16="http://schemas.microsoft.com/office/drawing/2014/main" id="{D3347CBE-763B-313F-82DD-6F2406B4A5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109472" cy="1109472"/>
          </a:xfrm>
          <a:prstGeom prst="rect">
            <a:avLst/>
          </a:prstGeom>
        </p:spPr>
      </p:pic>
      <p:pic>
        <p:nvPicPr>
          <p:cNvPr id="2050" name="Picture 2" descr="110 metres hurdles - Wikipedia">
            <a:extLst>
              <a:ext uri="{FF2B5EF4-FFF2-40B4-BE49-F238E27FC236}">
                <a16:creationId xmlns:a16="http://schemas.microsoft.com/office/drawing/2014/main" id="{0AE485DB-30DC-2BED-F95E-E56120FBB06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04800" y="2861974"/>
            <a:ext cx="3861794" cy="242897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n Coach's Turf, Lagat Aims for Olympic Gold - The New York Times">
            <a:extLst>
              <a:ext uri="{FF2B5EF4-FFF2-40B4-BE49-F238E27FC236}">
                <a16:creationId xmlns:a16="http://schemas.microsoft.com/office/drawing/2014/main" id="{76182586-C275-E7C6-2E94-6B1E801346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861974"/>
            <a:ext cx="4716027" cy="2468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36263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1220" y="-16764"/>
            <a:ext cx="7925656" cy="1312164"/>
          </a:xfrm>
        </p:spPr>
        <p:txBody>
          <a:bodyPr>
            <a:normAutofit/>
          </a:bodyPr>
          <a:lstStyle/>
          <a:p>
            <a:r>
              <a:rPr lang="en-US" sz="4000" b="1" dirty="0"/>
              <a:t>What is Financial Freedom Challenge?</a:t>
            </a:r>
          </a:p>
        </p:txBody>
      </p:sp>
      <p:sp>
        <p:nvSpPr>
          <p:cNvPr id="3" name="Content Placeholder 2"/>
          <p:cNvSpPr>
            <a:spLocks noGrp="1"/>
          </p:cNvSpPr>
          <p:nvPr>
            <p:ph idx="1"/>
          </p:nvPr>
        </p:nvSpPr>
        <p:spPr>
          <a:xfrm>
            <a:off x="457200" y="1354836"/>
            <a:ext cx="8458200" cy="5503164"/>
          </a:xfrm>
        </p:spPr>
        <p:txBody>
          <a:bodyPr>
            <a:normAutofit lnSpcReduction="10000"/>
          </a:bodyPr>
          <a:lstStyle/>
          <a:p>
            <a:pPr marL="0" indent="0">
              <a:buNone/>
            </a:pPr>
            <a:r>
              <a:rPr lang="en-US" sz="2800" dirty="0"/>
              <a:t>Financial Freedom Challenge is:</a:t>
            </a:r>
          </a:p>
          <a:p>
            <a:r>
              <a:rPr lang="en-US" sz="2800" dirty="0"/>
              <a:t>A mental Framework of How Money Works to help you manage your money better.</a:t>
            </a:r>
          </a:p>
          <a:p>
            <a:r>
              <a:rPr lang="en-US" sz="2800" dirty="0"/>
              <a:t>A Proven System to help you Take Control of your Finances.</a:t>
            </a:r>
          </a:p>
          <a:p>
            <a:r>
              <a:rPr lang="en-US" sz="2800" dirty="0"/>
              <a:t>A Mindset to help you Make Better Financial Decisions.</a:t>
            </a:r>
          </a:p>
          <a:p>
            <a:r>
              <a:rPr lang="en-US" sz="2800" dirty="0"/>
              <a:t>A Mathematical Formula to help you Get out of Debt ASAP and save you tens or hundreds of thousands of dollars!</a:t>
            </a:r>
          </a:p>
          <a:p>
            <a:r>
              <a:rPr lang="en-US" sz="2800" dirty="0"/>
              <a:t>It is the fastest way to get onto the Road to Financial Freedom!</a:t>
            </a:r>
          </a:p>
        </p:txBody>
      </p:sp>
      <p:pic>
        <p:nvPicPr>
          <p:cNvPr id="4" name="Picture 3">
            <a:extLst>
              <a:ext uri="{FF2B5EF4-FFF2-40B4-BE49-F238E27FC236}">
                <a16:creationId xmlns:a16="http://schemas.microsoft.com/office/drawing/2014/main" id="{D1A4BD54-22BB-A725-B814-9B45190655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109472" cy="1109472"/>
          </a:xfrm>
          <a:prstGeom prst="rect">
            <a:avLst/>
          </a:prstGeom>
        </p:spPr>
      </p:pic>
    </p:spTree>
    <p:extLst>
      <p:ext uri="{BB962C8B-B14F-4D97-AF65-F5344CB8AC3E}">
        <p14:creationId xmlns:p14="http://schemas.microsoft.com/office/powerpoint/2010/main" val="212962807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256" y="211836"/>
            <a:ext cx="8229600" cy="1143000"/>
          </a:xfrm>
        </p:spPr>
        <p:txBody>
          <a:bodyPr>
            <a:normAutofit/>
          </a:bodyPr>
          <a:lstStyle/>
          <a:p>
            <a:r>
              <a:rPr lang="en-US" sz="4000" b="1" dirty="0"/>
              <a:t>What is Financial Freedom Challenge?</a:t>
            </a:r>
          </a:p>
        </p:txBody>
      </p:sp>
      <p:sp>
        <p:nvSpPr>
          <p:cNvPr id="3" name="Content Placeholder 2"/>
          <p:cNvSpPr>
            <a:spLocks noGrp="1"/>
          </p:cNvSpPr>
          <p:nvPr>
            <p:ph idx="1"/>
          </p:nvPr>
        </p:nvSpPr>
        <p:spPr>
          <a:xfrm>
            <a:off x="457200" y="1354836"/>
            <a:ext cx="8458200" cy="5503164"/>
          </a:xfrm>
        </p:spPr>
        <p:txBody>
          <a:bodyPr>
            <a:normAutofit/>
          </a:bodyPr>
          <a:lstStyle/>
          <a:p>
            <a:pPr marL="0" indent="0">
              <a:buNone/>
            </a:pPr>
            <a:r>
              <a:rPr lang="en-US" sz="2800" dirty="0"/>
              <a:t>Financial Freedom Challenge is:</a:t>
            </a:r>
          </a:p>
          <a:p>
            <a:r>
              <a:rPr lang="en-US" sz="2800" dirty="0"/>
              <a:t>A set of Tools &amp; Challenges designed to help you figure out how to achieve your financial goals and measure your progress.</a:t>
            </a:r>
          </a:p>
          <a:p>
            <a:r>
              <a:rPr lang="en-US" sz="2800" dirty="0"/>
              <a:t>A Roadmap of How to Achieve Financial Freedom and Financial Success, step by step!</a:t>
            </a:r>
          </a:p>
          <a:p>
            <a:r>
              <a:rPr lang="en-US" sz="2800" dirty="0"/>
              <a:t>A Manifesto of how Life Insurance, Investments and Entrepreneurship/Business can help provide you the Wealth you desire to change the world.</a:t>
            </a:r>
          </a:p>
          <a:p>
            <a:r>
              <a:rPr lang="en-US" sz="2800" dirty="0"/>
              <a:t>An Opportunity to work with a Financial Coach 1:1 to help you achieve your personal and business goals.</a:t>
            </a:r>
          </a:p>
          <a:p>
            <a:endParaRPr lang="en-US" sz="2800" dirty="0"/>
          </a:p>
        </p:txBody>
      </p:sp>
      <p:pic>
        <p:nvPicPr>
          <p:cNvPr id="4" name="Picture 3">
            <a:extLst>
              <a:ext uri="{FF2B5EF4-FFF2-40B4-BE49-F238E27FC236}">
                <a16:creationId xmlns:a16="http://schemas.microsoft.com/office/drawing/2014/main" id="{D1A4BD54-22BB-A725-B814-9B45190655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109472" cy="1109472"/>
          </a:xfrm>
          <a:prstGeom prst="rect">
            <a:avLst/>
          </a:prstGeom>
        </p:spPr>
      </p:pic>
    </p:spTree>
    <p:extLst>
      <p:ext uri="{BB962C8B-B14F-4D97-AF65-F5344CB8AC3E}">
        <p14:creationId xmlns:p14="http://schemas.microsoft.com/office/powerpoint/2010/main" val="163463996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86BF-9EB9-29CD-FB11-6DDA52519F33}"/>
              </a:ext>
            </a:extLst>
          </p:cNvPr>
          <p:cNvSpPr>
            <a:spLocks noGrp="1"/>
          </p:cNvSpPr>
          <p:nvPr>
            <p:ph type="title"/>
          </p:nvPr>
        </p:nvSpPr>
        <p:spPr/>
        <p:txBody>
          <a:bodyPr/>
          <a:lstStyle/>
          <a:p>
            <a:r>
              <a:rPr lang="en-US" b="1" dirty="0"/>
              <a:t>Who is this For?</a:t>
            </a:r>
          </a:p>
        </p:txBody>
      </p:sp>
      <p:sp>
        <p:nvSpPr>
          <p:cNvPr id="3" name="Content Placeholder 2">
            <a:extLst>
              <a:ext uri="{FF2B5EF4-FFF2-40B4-BE49-F238E27FC236}">
                <a16:creationId xmlns:a16="http://schemas.microsoft.com/office/drawing/2014/main" id="{CF4F39A8-D1D7-42C4-4F5D-BE18DBCD390E}"/>
              </a:ext>
            </a:extLst>
          </p:cNvPr>
          <p:cNvSpPr>
            <a:spLocks noGrp="1"/>
          </p:cNvSpPr>
          <p:nvPr>
            <p:ph idx="1"/>
          </p:nvPr>
        </p:nvSpPr>
        <p:spPr/>
        <p:txBody>
          <a:bodyPr>
            <a:normAutofit fontScale="92500" lnSpcReduction="10000"/>
          </a:bodyPr>
          <a:lstStyle/>
          <a:p>
            <a:pPr marL="0" indent="0">
              <a:buNone/>
            </a:pPr>
            <a:r>
              <a:rPr lang="en-US" dirty="0"/>
              <a:t>This course is for any individual, couple, or business owner who:</a:t>
            </a:r>
          </a:p>
          <a:p>
            <a:r>
              <a:rPr lang="en-US" dirty="0"/>
              <a:t>Wants to maximize their chances of financial success and minimize chances of failure</a:t>
            </a:r>
          </a:p>
          <a:p>
            <a:r>
              <a:rPr lang="en-US" dirty="0"/>
              <a:t>Wants to reach their financial goals</a:t>
            </a:r>
          </a:p>
          <a:p>
            <a:r>
              <a:rPr lang="en-US" dirty="0"/>
              <a:t>Wants to exit the rat race of life</a:t>
            </a:r>
          </a:p>
          <a:p>
            <a:r>
              <a:rPr lang="en-US" dirty="0"/>
              <a:t>Wants to leave scarcity behind and wants to grow their wealth consistently to reach prosperity</a:t>
            </a:r>
          </a:p>
          <a:p>
            <a:r>
              <a:rPr lang="en-US" dirty="0"/>
              <a:t>Wants to invest in themselves to grow</a:t>
            </a:r>
          </a:p>
        </p:txBody>
      </p:sp>
      <p:sp>
        <p:nvSpPr>
          <p:cNvPr id="5" name="Slide Number Placeholder 4">
            <a:extLst>
              <a:ext uri="{FF2B5EF4-FFF2-40B4-BE49-F238E27FC236}">
                <a16:creationId xmlns:a16="http://schemas.microsoft.com/office/drawing/2014/main" id="{AF89F625-CA00-9075-1C54-5408798ECFD7}"/>
              </a:ext>
            </a:extLst>
          </p:cNvPr>
          <p:cNvSpPr>
            <a:spLocks noGrp="1"/>
          </p:cNvSpPr>
          <p:nvPr>
            <p:ph type="sldNum" sz="quarter" idx="12"/>
          </p:nvPr>
        </p:nvSpPr>
        <p:spPr/>
        <p:txBody>
          <a:bodyPr/>
          <a:lstStyle/>
          <a:p>
            <a:fld id="{26992660-07D7-4D1A-9A00-6246F487EF94}" type="slidenum">
              <a:rPr lang="en-US" smtClean="0"/>
              <a:pPr/>
              <a:t>29</a:t>
            </a:fld>
            <a:endParaRPr lang="en-US"/>
          </a:p>
        </p:txBody>
      </p:sp>
      <p:pic>
        <p:nvPicPr>
          <p:cNvPr id="6" name="Picture 5">
            <a:extLst>
              <a:ext uri="{FF2B5EF4-FFF2-40B4-BE49-F238E27FC236}">
                <a16:creationId xmlns:a16="http://schemas.microsoft.com/office/drawing/2014/main" id="{7A15CD13-904E-EFD9-2C7B-211224C039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109472" cy="1109472"/>
          </a:xfrm>
          <a:prstGeom prst="rect">
            <a:avLst/>
          </a:prstGeom>
        </p:spPr>
      </p:pic>
    </p:spTree>
    <p:extLst>
      <p:ext uri="{BB962C8B-B14F-4D97-AF65-F5344CB8AC3E}">
        <p14:creationId xmlns:p14="http://schemas.microsoft.com/office/powerpoint/2010/main" val="411581437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b="1" dirty="0"/>
              <a:t>Who is Alex </a:t>
            </a:r>
            <a:r>
              <a:rPr lang="en-US" b="1" dirty="0" err="1"/>
              <a:t>Barrón</a:t>
            </a:r>
            <a:r>
              <a:rPr lang="en-US" b="1" dirty="0"/>
              <a:t>?</a:t>
            </a:r>
          </a:p>
        </p:txBody>
      </p:sp>
      <p:sp>
        <p:nvSpPr>
          <p:cNvPr id="6" name="Content Placeholder 5"/>
          <p:cNvSpPr>
            <a:spLocks noGrp="1"/>
          </p:cNvSpPr>
          <p:nvPr>
            <p:ph sz="quarter" idx="4"/>
          </p:nvPr>
        </p:nvSpPr>
        <p:spPr>
          <a:xfrm>
            <a:off x="4114800" y="1384300"/>
            <a:ext cx="4876800" cy="5334000"/>
          </a:xfrm>
        </p:spPr>
        <p:txBody>
          <a:bodyPr>
            <a:normAutofit fontScale="62500" lnSpcReduction="20000"/>
          </a:bodyPr>
          <a:lstStyle/>
          <a:p>
            <a:pPr marL="0" indent="0">
              <a:buNone/>
            </a:pPr>
            <a:r>
              <a:rPr lang="en-US" b="1" dirty="0"/>
              <a:t>Origin</a:t>
            </a:r>
            <a:endParaRPr lang="en-US" dirty="0"/>
          </a:p>
          <a:p>
            <a:r>
              <a:rPr lang="en-US" dirty="0"/>
              <a:t>Born in El Paso, TX 1973. Lived in Cd. Juárez, Mexico, El Paso, TX and Bay Area, CA</a:t>
            </a:r>
          </a:p>
          <a:p>
            <a:pPr>
              <a:buNone/>
            </a:pPr>
            <a:r>
              <a:rPr lang="en-US" b="1" dirty="0"/>
              <a:t>Education – 1990-2001</a:t>
            </a:r>
          </a:p>
          <a:p>
            <a:r>
              <a:rPr lang="en-US" dirty="0"/>
              <a:t>1990 – Agape Christian Academy</a:t>
            </a:r>
          </a:p>
          <a:p>
            <a:r>
              <a:rPr lang="en-US" dirty="0"/>
              <a:t>1995 – UTEP 4.0 GPA Civil Engineering, Top 10 Senior </a:t>
            </a:r>
          </a:p>
          <a:p>
            <a:r>
              <a:rPr lang="en-US" dirty="0"/>
              <a:t>1996 – Stanford University – M.S. Structural Engineering</a:t>
            </a:r>
          </a:p>
          <a:p>
            <a:r>
              <a:rPr lang="en-US" dirty="0"/>
              <a:t>2001 – Stanford University – Eng. Construction </a:t>
            </a:r>
            <a:r>
              <a:rPr lang="en-US" dirty="0" err="1"/>
              <a:t>Mgmt</a:t>
            </a:r>
            <a:endParaRPr lang="en-US" dirty="0"/>
          </a:p>
          <a:p>
            <a:pPr>
              <a:buNone/>
            </a:pPr>
            <a:r>
              <a:rPr lang="en-US" b="1" dirty="0"/>
              <a:t>Wall Street Career – 2001-Present</a:t>
            </a:r>
          </a:p>
          <a:p>
            <a:r>
              <a:rPr lang="en-US" dirty="0"/>
              <a:t>2001-2003 - Franklin Templeton Investments</a:t>
            </a:r>
          </a:p>
          <a:p>
            <a:r>
              <a:rPr lang="en-US" dirty="0"/>
              <a:t>2004-2007 - JMP Securities</a:t>
            </a:r>
          </a:p>
          <a:p>
            <a:r>
              <a:rPr lang="en-US" dirty="0"/>
              <a:t>2007-2009 - Agency Trading Group</a:t>
            </a:r>
          </a:p>
          <a:p>
            <a:r>
              <a:rPr lang="en-US" dirty="0"/>
              <a:t>2010- Present - Housing Research Center LLC </a:t>
            </a:r>
          </a:p>
          <a:p>
            <a:r>
              <a:rPr lang="en-US" dirty="0"/>
              <a:t>2017 – Present – Diamond Crest Capital LLC</a:t>
            </a:r>
          </a:p>
          <a:p>
            <a:pPr>
              <a:buNone/>
            </a:pPr>
            <a:r>
              <a:rPr lang="en-US" b="1" dirty="0"/>
              <a:t>President &amp; Founder</a:t>
            </a:r>
          </a:p>
          <a:p>
            <a:r>
              <a:rPr lang="en-US" dirty="0"/>
              <a:t>2012 - Dare to Dream Foundation</a:t>
            </a:r>
          </a:p>
          <a:p>
            <a:r>
              <a:rPr lang="en-US" dirty="0"/>
              <a:t>2014 - Financial Freedom &amp; Success Institute LLC</a:t>
            </a:r>
          </a:p>
          <a:p>
            <a:pPr>
              <a:buNone/>
            </a:pPr>
            <a:r>
              <a:rPr lang="en-US" b="1" dirty="0"/>
              <a:t>Interests</a:t>
            </a:r>
          </a:p>
          <a:p>
            <a:r>
              <a:rPr lang="en-US" dirty="0"/>
              <a:t>Finances &amp; Investments, Personal Development</a:t>
            </a:r>
          </a:p>
          <a:p>
            <a:r>
              <a:rPr lang="en-US" dirty="0"/>
              <a:t>Compassionate Capitalism, Financial Freedom, </a:t>
            </a:r>
          </a:p>
          <a:p>
            <a:r>
              <a:rPr lang="en-US" dirty="0"/>
              <a:t>Exotic Cars, Traveling, Music, Dancing</a:t>
            </a:r>
          </a:p>
          <a:p>
            <a:r>
              <a:rPr lang="en-US" dirty="0"/>
              <a:t>Personal Motto – “Dare to Dream!”</a:t>
            </a:r>
          </a:p>
        </p:txBody>
      </p:sp>
      <p:sp>
        <p:nvSpPr>
          <p:cNvPr id="8" name="Slide Number Placeholder 7"/>
          <p:cNvSpPr>
            <a:spLocks noGrp="1"/>
          </p:cNvSpPr>
          <p:nvPr>
            <p:ph type="sldNum" sz="quarter" idx="12"/>
          </p:nvPr>
        </p:nvSpPr>
        <p:spPr>
          <a:xfrm>
            <a:off x="6781800" y="6324600"/>
            <a:ext cx="2133600" cy="365125"/>
          </a:xfrm>
        </p:spPr>
        <p:txBody>
          <a:bodyPr/>
          <a:lstStyle/>
          <a:p>
            <a:fld id="{26992660-07D7-4D1A-9A00-6246F487EF94}" type="slidenum">
              <a:rPr lang="en-US" smtClean="0"/>
              <a:pPr/>
              <a:t>3</a:t>
            </a:fld>
            <a:endParaRPr lang="en-US" dirty="0"/>
          </a:p>
        </p:txBody>
      </p:sp>
      <p:pic>
        <p:nvPicPr>
          <p:cNvPr id="12" name="Content Placeholder 11" descr="F_CA16646.jpg"/>
          <p:cNvPicPr>
            <a:picLocks noGrp="1" noChangeAspect="1"/>
          </p:cNvPicPr>
          <p:nvPr>
            <p:ph sz="half" idx="2"/>
          </p:nvPr>
        </p:nvPicPr>
        <p:blipFill>
          <a:blip r:embed="rId2" cstate="print"/>
          <a:stretch>
            <a:fillRect/>
          </a:stretch>
        </p:blipFill>
        <p:spPr>
          <a:xfrm>
            <a:off x="914400" y="1796030"/>
            <a:ext cx="2874313" cy="4330133"/>
          </a:xfrm>
        </p:spPr>
      </p:pic>
      <p:pic>
        <p:nvPicPr>
          <p:cNvPr id="3" name="Picture 2">
            <a:extLst>
              <a:ext uri="{FF2B5EF4-FFF2-40B4-BE49-F238E27FC236}">
                <a16:creationId xmlns:a16="http://schemas.microsoft.com/office/drawing/2014/main" id="{1038871F-7BB9-8535-D9C9-04CF831F78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09472" cy="1109472"/>
          </a:xfrm>
          <a:prstGeom prst="rect">
            <a:avLst/>
          </a:prstGeom>
        </p:spPr>
      </p:pic>
    </p:spTree>
    <p:extLst>
      <p:ext uri="{BB962C8B-B14F-4D97-AF65-F5344CB8AC3E}">
        <p14:creationId xmlns:p14="http://schemas.microsoft.com/office/powerpoint/2010/main" val="132872513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43BC-94F5-44E8-B124-0E1A4AFA30C8}"/>
              </a:ext>
            </a:extLst>
          </p:cNvPr>
          <p:cNvSpPr>
            <a:spLocks noGrp="1"/>
          </p:cNvSpPr>
          <p:nvPr>
            <p:ph type="title"/>
          </p:nvPr>
        </p:nvSpPr>
        <p:spPr/>
        <p:txBody>
          <a:bodyPr/>
          <a:lstStyle/>
          <a:p>
            <a:r>
              <a:rPr lang="en-US" b="1" dirty="0"/>
              <a:t>How This Can Help You</a:t>
            </a:r>
          </a:p>
        </p:txBody>
      </p:sp>
      <p:sp>
        <p:nvSpPr>
          <p:cNvPr id="3" name="Text Placeholder 2">
            <a:extLst>
              <a:ext uri="{FF2B5EF4-FFF2-40B4-BE49-F238E27FC236}">
                <a16:creationId xmlns:a16="http://schemas.microsoft.com/office/drawing/2014/main" id="{239CF90A-D89D-4BE7-9F65-893E67D3B09F}"/>
              </a:ext>
            </a:extLst>
          </p:cNvPr>
          <p:cNvSpPr>
            <a:spLocks noGrp="1"/>
          </p:cNvSpPr>
          <p:nvPr>
            <p:ph type="body" idx="1"/>
          </p:nvPr>
        </p:nvSpPr>
        <p:spPr/>
        <p:txBody>
          <a:bodyPr>
            <a:normAutofit/>
          </a:bodyPr>
          <a:lstStyle/>
          <a:p>
            <a:r>
              <a:rPr lang="en-US" dirty="0"/>
              <a:t>Without Financial Education</a:t>
            </a:r>
          </a:p>
        </p:txBody>
      </p:sp>
      <p:sp>
        <p:nvSpPr>
          <p:cNvPr id="5" name="Text Placeholder 4">
            <a:extLst>
              <a:ext uri="{FF2B5EF4-FFF2-40B4-BE49-F238E27FC236}">
                <a16:creationId xmlns:a16="http://schemas.microsoft.com/office/drawing/2014/main" id="{0064619C-1586-4B85-B193-1DC78CBDFC85}"/>
              </a:ext>
            </a:extLst>
          </p:cNvPr>
          <p:cNvSpPr>
            <a:spLocks noGrp="1"/>
          </p:cNvSpPr>
          <p:nvPr>
            <p:ph type="body" sz="quarter" idx="3"/>
          </p:nvPr>
        </p:nvSpPr>
        <p:spPr/>
        <p:txBody>
          <a:bodyPr>
            <a:normAutofit/>
          </a:bodyPr>
          <a:lstStyle/>
          <a:p>
            <a:r>
              <a:rPr lang="en-US" dirty="0"/>
              <a:t>No Control Over Money</a:t>
            </a:r>
          </a:p>
        </p:txBody>
      </p:sp>
      <p:sp>
        <p:nvSpPr>
          <p:cNvPr id="8" name="Slide Number Placeholder 7">
            <a:extLst>
              <a:ext uri="{FF2B5EF4-FFF2-40B4-BE49-F238E27FC236}">
                <a16:creationId xmlns:a16="http://schemas.microsoft.com/office/drawing/2014/main" id="{DA00CAB4-289C-46A5-9368-6D24246F5F88}"/>
              </a:ext>
            </a:extLst>
          </p:cNvPr>
          <p:cNvSpPr>
            <a:spLocks noGrp="1"/>
          </p:cNvSpPr>
          <p:nvPr>
            <p:ph type="sldNum" sz="quarter" idx="12"/>
          </p:nvPr>
        </p:nvSpPr>
        <p:spPr/>
        <p:txBody>
          <a:bodyPr/>
          <a:lstStyle/>
          <a:p>
            <a:fld id="{26992660-07D7-4D1A-9A00-6246F487EF94}" type="slidenum">
              <a:rPr lang="en-US" smtClean="0"/>
              <a:pPr/>
              <a:t>30</a:t>
            </a:fld>
            <a:endParaRPr lang="en-US" dirty="0"/>
          </a:p>
        </p:txBody>
      </p:sp>
      <p:pic>
        <p:nvPicPr>
          <p:cNvPr id="14" name="Content Placeholder 13" descr="A person wearing a suit and tie&#10;&#10;Description automatically generated">
            <a:extLst>
              <a:ext uri="{FF2B5EF4-FFF2-40B4-BE49-F238E27FC236}">
                <a16:creationId xmlns:a16="http://schemas.microsoft.com/office/drawing/2014/main" id="{28E68528-F305-4FAB-A67D-A1617164935B}"/>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83029" y="2282652"/>
            <a:ext cx="3124200" cy="2368346"/>
          </a:xfrm>
        </p:spPr>
      </p:pic>
      <p:pic>
        <p:nvPicPr>
          <p:cNvPr id="17" name="Picture 16" descr="Floating in sea of life.jpg">
            <a:extLst>
              <a:ext uri="{FF2B5EF4-FFF2-40B4-BE49-F238E27FC236}">
                <a16:creationId xmlns:a16="http://schemas.microsoft.com/office/drawing/2014/main" id="{37121BB9-37F8-4030-88CA-16D879DC644B}"/>
              </a:ext>
            </a:extLst>
          </p:cNvPr>
          <p:cNvPicPr>
            <a:picLocks noChangeAspect="1"/>
          </p:cNvPicPr>
          <p:nvPr/>
        </p:nvPicPr>
        <p:blipFill>
          <a:blip r:embed="rId3" cstate="print"/>
          <a:stretch>
            <a:fillRect/>
          </a:stretch>
        </p:blipFill>
        <p:spPr>
          <a:xfrm>
            <a:off x="1066800" y="4722447"/>
            <a:ext cx="2286000" cy="1897224"/>
          </a:xfrm>
          <a:prstGeom prst="rect">
            <a:avLst/>
          </a:prstGeom>
        </p:spPr>
      </p:pic>
      <p:sp>
        <p:nvSpPr>
          <p:cNvPr id="6" name="Content Placeholder 5">
            <a:extLst>
              <a:ext uri="{FF2B5EF4-FFF2-40B4-BE49-F238E27FC236}">
                <a16:creationId xmlns:a16="http://schemas.microsoft.com/office/drawing/2014/main" id="{76B2CF7F-E126-4D7D-8E4D-82AC23805F2E}"/>
              </a:ext>
            </a:extLst>
          </p:cNvPr>
          <p:cNvSpPr>
            <a:spLocks noGrp="1"/>
          </p:cNvSpPr>
          <p:nvPr>
            <p:ph sz="quarter" idx="4"/>
          </p:nvPr>
        </p:nvSpPr>
        <p:spPr/>
        <p:txBody>
          <a:bodyPr>
            <a:normAutofit fontScale="77500" lnSpcReduction="20000"/>
          </a:bodyPr>
          <a:lstStyle/>
          <a:p>
            <a:r>
              <a:rPr lang="es-ES" dirty="0" err="1"/>
              <a:t>Driving</a:t>
            </a:r>
            <a:r>
              <a:rPr lang="es-ES" dirty="0"/>
              <a:t> </a:t>
            </a:r>
            <a:r>
              <a:rPr lang="es-ES" dirty="0" err="1"/>
              <a:t>without</a:t>
            </a:r>
            <a:r>
              <a:rPr lang="es-ES" dirty="0"/>
              <a:t> a </a:t>
            </a:r>
            <a:r>
              <a:rPr lang="es-ES" dirty="0" err="1"/>
              <a:t>dashboard</a:t>
            </a:r>
            <a:endParaRPr lang="es-ES" dirty="0"/>
          </a:p>
          <a:p>
            <a:r>
              <a:rPr lang="es-ES" dirty="0" err="1"/>
              <a:t>Without</a:t>
            </a:r>
            <a:r>
              <a:rPr lang="es-ES" dirty="0"/>
              <a:t> a GPS, at </a:t>
            </a:r>
            <a:r>
              <a:rPr lang="es-ES" dirty="0" err="1"/>
              <a:t>random</a:t>
            </a:r>
            <a:r>
              <a:rPr lang="es-ES" dirty="0"/>
              <a:t>. </a:t>
            </a:r>
          </a:p>
          <a:p>
            <a:r>
              <a:rPr lang="es-ES" dirty="0"/>
              <a:t>1.) </a:t>
            </a:r>
            <a:r>
              <a:rPr lang="es-ES" dirty="0" err="1"/>
              <a:t>Don’t</a:t>
            </a:r>
            <a:r>
              <a:rPr lang="es-ES" dirty="0"/>
              <a:t> </a:t>
            </a:r>
            <a:r>
              <a:rPr lang="es-ES" dirty="0" err="1"/>
              <a:t>know</a:t>
            </a:r>
            <a:r>
              <a:rPr lang="es-ES" dirty="0"/>
              <a:t> </a:t>
            </a:r>
            <a:r>
              <a:rPr lang="es-ES" dirty="0" err="1"/>
              <a:t>where</a:t>
            </a:r>
            <a:r>
              <a:rPr lang="es-ES" dirty="0"/>
              <a:t> </a:t>
            </a:r>
            <a:r>
              <a:rPr lang="es-ES" dirty="0" err="1"/>
              <a:t>you</a:t>
            </a:r>
            <a:r>
              <a:rPr lang="es-ES" dirty="0"/>
              <a:t> are.</a:t>
            </a:r>
          </a:p>
          <a:p>
            <a:r>
              <a:rPr lang="es-ES" dirty="0"/>
              <a:t>2.) </a:t>
            </a:r>
            <a:r>
              <a:rPr lang="es-ES" dirty="0" err="1"/>
              <a:t>Don’t</a:t>
            </a:r>
            <a:r>
              <a:rPr lang="es-ES" dirty="0"/>
              <a:t> </a:t>
            </a:r>
            <a:r>
              <a:rPr lang="es-ES" dirty="0" err="1"/>
              <a:t>know</a:t>
            </a:r>
            <a:r>
              <a:rPr lang="es-ES" dirty="0"/>
              <a:t> </a:t>
            </a:r>
            <a:r>
              <a:rPr lang="es-ES" dirty="0" err="1"/>
              <a:t>where</a:t>
            </a:r>
            <a:r>
              <a:rPr lang="es-ES" dirty="0"/>
              <a:t> </a:t>
            </a:r>
            <a:r>
              <a:rPr lang="es-ES" dirty="0" err="1"/>
              <a:t>you</a:t>
            </a:r>
            <a:r>
              <a:rPr lang="es-ES" dirty="0"/>
              <a:t> are </a:t>
            </a:r>
            <a:r>
              <a:rPr lang="es-ES" dirty="0" err="1"/>
              <a:t>going</a:t>
            </a:r>
            <a:r>
              <a:rPr lang="es-ES" dirty="0"/>
              <a:t>. </a:t>
            </a:r>
          </a:p>
          <a:p>
            <a:r>
              <a:rPr lang="es-ES" dirty="0"/>
              <a:t>3.) </a:t>
            </a:r>
            <a:r>
              <a:rPr lang="es-ES" dirty="0" err="1"/>
              <a:t>Don’t</a:t>
            </a:r>
            <a:r>
              <a:rPr lang="es-ES" dirty="0"/>
              <a:t> </a:t>
            </a:r>
            <a:r>
              <a:rPr lang="es-ES" dirty="0" err="1"/>
              <a:t>know</a:t>
            </a:r>
            <a:r>
              <a:rPr lang="es-ES" dirty="0"/>
              <a:t> </a:t>
            </a:r>
            <a:r>
              <a:rPr lang="es-ES" dirty="0" err="1"/>
              <a:t>how</a:t>
            </a:r>
            <a:r>
              <a:rPr lang="es-ES" dirty="0"/>
              <a:t> </a:t>
            </a:r>
            <a:r>
              <a:rPr lang="es-ES" dirty="0" err="1"/>
              <a:t>to</a:t>
            </a:r>
            <a:r>
              <a:rPr lang="es-ES" dirty="0"/>
              <a:t> </a:t>
            </a:r>
            <a:r>
              <a:rPr lang="es-ES" dirty="0" err="1"/>
              <a:t>get</a:t>
            </a:r>
            <a:r>
              <a:rPr lang="es-ES" dirty="0"/>
              <a:t> </a:t>
            </a:r>
            <a:r>
              <a:rPr lang="es-ES" dirty="0" err="1"/>
              <a:t>there</a:t>
            </a:r>
            <a:r>
              <a:rPr lang="es-ES" dirty="0"/>
              <a:t>.</a:t>
            </a:r>
          </a:p>
          <a:p>
            <a:r>
              <a:rPr lang="es-ES" dirty="0"/>
              <a:t>4.) No idea </a:t>
            </a:r>
            <a:r>
              <a:rPr lang="es-ES" dirty="0" err="1"/>
              <a:t>how</a:t>
            </a:r>
            <a:r>
              <a:rPr lang="es-ES" dirty="0"/>
              <a:t> </a:t>
            </a:r>
            <a:r>
              <a:rPr lang="es-ES" dirty="0" err="1"/>
              <a:t>fast</a:t>
            </a:r>
            <a:r>
              <a:rPr lang="es-ES" dirty="0"/>
              <a:t> </a:t>
            </a:r>
            <a:r>
              <a:rPr lang="es-ES" dirty="0" err="1"/>
              <a:t>you</a:t>
            </a:r>
            <a:r>
              <a:rPr lang="es-ES" dirty="0"/>
              <a:t> are </a:t>
            </a:r>
            <a:r>
              <a:rPr lang="es-ES" dirty="0" err="1"/>
              <a:t>going</a:t>
            </a:r>
            <a:r>
              <a:rPr lang="es-ES" dirty="0"/>
              <a:t>.</a:t>
            </a:r>
          </a:p>
          <a:p>
            <a:r>
              <a:rPr lang="es-ES" dirty="0"/>
              <a:t> 5.) No idea </a:t>
            </a:r>
            <a:r>
              <a:rPr lang="es-ES" dirty="0" err="1"/>
              <a:t>how</a:t>
            </a:r>
            <a:r>
              <a:rPr lang="es-ES" dirty="0"/>
              <a:t> </a:t>
            </a:r>
            <a:r>
              <a:rPr lang="es-ES" dirty="0" err="1"/>
              <a:t>much</a:t>
            </a:r>
            <a:r>
              <a:rPr lang="es-ES" dirty="0"/>
              <a:t> gas </a:t>
            </a:r>
            <a:r>
              <a:rPr lang="es-ES" dirty="0" err="1"/>
              <a:t>you</a:t>
            </a:r>
            <a:r>
              <a:rPr lang="es-ES" dirty="0"/>
              <a:t> </a:t>
            </a:r>
            <a:r>
              <a:rPr lang="es-ES" dirty="0" err="1"/>
              <a:t>have</a:t>
            </a:r>
            <a:r>
              <a:rPr lang="es-ES" dirty="0"/>
              <a:t> </a:t>
            </a:r>
            <a:r>
              <a:rPr lang="es-ES" dirty="0" err="1"/>
              <a:t>left</a:t>
            </a:r>
            <a:r>
              <a:rPr lang="es-ES" dirty="0"/>
              <a:t>. </a:t>
            </a:r>
          </a:p>
          <a:p>
            <a:r>
              <a:rPr lang="es-ES" dirty="0"/>
              <a:t>6.) </a:t>
            </a:r>
            <a:r>
              <a:rPr lang="es-ES" dirty="0" err="1"/>
              <a:t>Don’t</a:t>
            </a:r>
            <a:r>
              <a:rPr lang="es-ES" dirty="0"/>
              <a:t> </a:t>
            </a:r>
            <a:r>
              <a:rPr lang="es-ES" dirty="0" err="1"/>
              <a:t>know</a:t>
            </a:r>
            <a:r>
              <a:rPr lang="es-ES" dirty="0"/>
              <a:t> </a:t>
            </a:r>
            <a:r>
              <a:rPr lang="es-ES" dirty="0" err="1"/>
              <a:t>how</a:t>
            </a:r>
            <a:r>
              <a:rPr lang="es-ES" dirty="0"/>
              <a:t> </a:t>
            </a:r>
            <a:r>
              <a:rPr lang="es-ES" dirty="0" err="1"/>
              <a:t>far</a:t>
            </a:r>
            <a:r>
              <a:rPr lang="es-ES" dirty="0"/>
              <a:t> </a:t>
            </a:r>
            <a:r>
              <a:rPr lang="es-ES" dirty="0" err="1"/>
              <a:t>you</a:t>
            </a:r>
            <a:r>
              <a:rPr lang="es-ES" dirty="0"/>
              <a:t> </a:t>
            </a:r>
            <a:r>
              <a:rPr lang="es-ES" dirty="0" err="1"/>
              <a:t>have</a:t>
            </a:r>
            <a:r>
              <a:rPr lang="es-ES" dirty="0"/>
              <a:t> </a:t>
            </a:r>
            <a:r>
              <a:rPr lang="es-ES" dirty="0" err="1"/>
              <a:t>traveled</a:t>
            </a:r>
            <a:r>
              <a:rPr lang="es-ES" dirty="0"/>
              <a:t>. </a:t>
            </a:r>
          </a:p>
          <a:p>
            <a:r>
              <a:rPr lang="es-ES" dirty="0"/>
              <a:t>7.) No </a:t>
            </a:r>
            <a:r>
              <a:rPr lang="es-ES" dirty="0" err="1"/>
              <a:t>visibility</a:t>
            </a:r>
            <a:r>
              <a:rPr lang="es-ES" dirty="0"/>
              <a:t> </a:t>
            </a:r>
            <a:r>
              <a:rPr lang="es-ES" dirty="0" err="1"/>
              <a:t>how</a:t>
            </a:r>
            <a:r>
              <a:rPr lang="es-ES" dirty="0"/>
              <a:t> </a:t>
            </a:r>
            <a:r>
              <a:rPr lang="es-ES" dirty="0" err="1"/>
              <a:t>much</a:t>
            </a:r>
            <a:r>
              <a:rPr lang="es-ES" dirty="0"/>
              <a:t> </a:t>
            </a:r>
            <a:r>
              <a:rPr lang="es-ES" dirty="0" err="1"/>
              <a:t>longer</a:t>
            </a:r>
            <a:r>
              <a:rPr lang="es-ES" dirty="0"/>
              <a:t> </a:t>
            </a:r>
            <a:r>
              <a:rPr lang="es-ES" dirty="0" err="1"/>
              <a:t>it</a:t>
            </a:r>
            <a:r>
              <a:rPr lang="es-ES" dirty="0"/>
              <a:t> </a:t>
            </a:r>
            <a:r>
              <a:rPr lang="es-ES" dirty="0" err="1"/>
              <a:t>will</a:t>
            </a:r>
            <a:r>
              <a:rPr lang="es-ES" dirty="0"/>
              <a:t> </a:t>
            </a:r>
            <a:r>
              <a:rPr lang="es-ES" dirty="0" err="1"/>
              <a:t>take</a:t>
            </a:r>
            <a:r>
              <a:rPr lang="es-ES" dirty="0"/>
              <a:t> </a:t>
            </a:r>
            <a:r>
              <a:rPr lang="es-ES" dirty="0" err="1"/>
              <a:t>to</a:t>
            </a:r>
            <a:r>
              <a:rPr lang="es-ES" dirty="0"/>
              <a:t> </a:t>
            </a:r>
            <a:r>
              <a:rPr lang="es-ES" dirty="0" err="1"/>
              <a:t>reach</a:t>
            </a:r>
            <a:r>
              <a:rPr lang="es-ES" dirty="0"/>
              <a:t> </a:t>
            </a:r>
            <a:r>
              <a:rPr lang="es-ES" dirty="0" err="1"/>
              <a:t>your</a:t>
            </a:r>
            <a:r>
              <a:rPr lang="es-ES" dirty="0"/>
              <a:t> </a:t>
            </a:r>
            <a:r>
              <a:rPr lang="es-ES" dirty="0" err="1"/>
              <a:t>destination</a:t>
            </a:r>
            <a:r>
              <a:rPr lang="es-ES" dirty="0"/>
              <a:t>.</a:t>
            </a:r>
            <a:endParaRPr lang="en-US" dirty="0"/>
          </a:p>
          <a:p>
            <a:endParaRPr lang="en-US" dirty="0"/>
          </a:p>
        </p:txBody>
      </p:sp>
      <p:pic>
        <p:nvPicPr>
          <p:cNvPr id="4" name="Picture 3">
            <a:extLst>
              <a:ext uri="{FF2B5EF4-FFF2-40B4-BE49-F238E27FC236}">
                <a16:creationId xmlns:a16="http://schemas.microsoft.com/office/drawing/2014/main" id="{CB120184-418B-817E-A90E-41614553FC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109472" cy="1109472"/>
          </a:xfrm>
          <a:prstGeom prst="rect">
            <a:avLst/>
          </a:prstGeom>
        </p:spPr>
      </p:pic>
    </p:spTree>
    <p:extLst>
      <p:ext uri="{BB962C8B-B14F-4D97-AF65-F5344CB8AC3E}">
        <p14:creationId xmlns:p14="http://schemas.microsoft.com/office/powerpoint/2010/main" val="95758989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43BC-94F5-44E8-B124-0E1A4AFA30C8}"/>
              </a:ext>
            </a:extLst>
          </p:cNvPr>
          <p:cNvSpPr>
            <a:spLocks noGrp="1"/>
          </p:cNvSpPr>
          <p:nvPr>
            <p:ph type="title"/>
          </p:nvPr>
        </p:nvSpPr>
        <p:spPr>
          <a:xfrm>
            <a:off x="761999" y="-18288"/>
            <a:ext cx="8229600" cy="1143000"/>
          </a:xfrm>
        </p:spPr>
        <p:txBody>
          <a:bodyPr/>
          <a:lstStyle/>
          <a:p>
            <a:r>
              <a:rPr lang="en-US" b="1" dirty="0"/>
              <a:t>How This Will Help You</a:t>
            </a:r>
          </a:p>
        </p:txBody>
      </p:sp>
      <p:sp>
        <p:nvSpPr>
          <p:cNvPr id="3" name="Text Placeholder 2">
            <a:extLst>
              <a:ext uri="{FF2B5EF4-FFF2-40B4-BE49-F238E27FC236}">
                <a16:creationId xmlns:a16="http://schemas.microsoft.com/office/drawing/2014/main" id="{239CF90A-D89D-4BE7-9F65-893E67D3B09F}"/>
              </a:ext>
            </a:extLst>
          </p:cNvPr>
          <p:cNvSpPr>
            <a:spLocks noGrp="1"/>
          </p:cNvSpPr>
          <p:nvPr>
            <p:ph type="body" idx="1"/>
          </p:nvPr>
        </p:nvSpPr>
        <p:spPr>
          <a:xfrm>
            <a:off x="457200" y="1143000"/>
            <a:ext cx="4040188" cy="944562"/>
          </a:xfrm>
        </p:spPr>
        <p:txBody>
          <a:bodyPr>
            <a:noAutofit/>
          </a:bodyPr>
          <a:lstStyle/>
          <a:p>
            <a:pPr algn="ctr"/>
            <a:r>
              <a:rPr lang="en-US" dirty="0"/>
              <a:t>After Financial Freedom Challenge</a:t>
            </a:r>
          </a:p>
        </p:txBody>
      </p:sp>
      <p:sp>
        <p:nvSpPr>
          <p:cNvPr id="4" name="Content Placeholder 3">
            <a:extLst>
              <a:ext uri="{FF2B5EF4-FFF2-40B4-BE49-F238E27FC236}">
                <a16:creationId xmlns:a16="http://schemas.microsoft.com/office/drawing/2014/main" id="{0D8D496C-5287-4EE9-9A14-0CD52D2ACE85}"/>
              </a:ext>
            </a:extLst>
          </p:cNvPr>
          <p:cNvSpPr>
            <a:spLocks noGrp="1"/>
          </p:cNvSpPr>
          <p:nvPr>
            <p:ph sz="half" idx="2"/>
          </p:nvPr>
        </p:nvSpPr>
        <p:spPr>
          <a:xfrm>
            <a:off x="457200" y="2174874"/>
            <a:ext cx="4040188" cy="4835525"/>
          </a:xfrm>
        </p:spPr>
        <p:txBody>
          <a:bodyPr>
            <a:normAutofit fontScale="92500" lnSpcReduction="10000"/>
          </a:bodyPr>
          <a:lstStyle/>
          <a:p>
            <a:r>
              <a:rPr lang="es-ES" dirty="0"/>
              <a:t>Drive </a:t>
            </a:r>
            <a:r>
              <a:rPr lang="es-ES" dirty="0" err="1"/>
              <a:t>WITH</a:t>
            </a:r>
            <a:r>
              <a:rPr lang="es-ES" dirty="0"/>
              <a:t> a </a:t>
            </a:r>
            <a:r>
              <a:rPr lang="es-ES" dirty="0" err="1"/>
              <a:t>dashboard</a:t>
            </a:r>
            <a:r>
              <a:rPr lang="es-ES" dirty="0"/>
              <a:t> &amp; GPS – </a:t>
            </a:r>
            <a:r>
              <a:rPr lang="es-ES" dirty="0" err="1"/>
              <a:t>You</a:t>
            </a:r>
            <a:r>
              <a:rPr lang="es-ES" dirty="0"/>
              <a:t> are </a:t>
            </a:r>
            <a:r>
              <a:rPr lang="es-ES" dirty="0" err="1"/>
              <a:t>the</a:t>
            </a:r>
            <a:r>
              <a:rPr lang="es-ES" dirty="0"/>
              <a:t> Captain </a:t>
            </a:r>
            <a:r>
              <a:rPr lang="es-ES" dirty="0" err="1"/>
              <a:t>of</a:t>
            </a:r>
            <a:r>
              <a:rPr lang="es-ES" dirty="0"/>
              <a:t> </a:t>
            </a:r>
            <a:r>
              <a:rPr lang="es-ES" dirty="0" err="1"/>
              <a:t>your</a:t>
            </a:r>
            <a:r>
              <a:rPr lang="es-ES" dirty="0"/>
              <a:t> </a:t>
            </a:r>
            <a:r>
              <a:rPr lang="es-ES" dirty="0" err="1"/>
              <a:t>Cruise</a:t>
            </a:r>
            <a:r>
              <a:rPr lang="es-ES" dirty="0"/>
              <a:t> </a:t>
            </a:r>
            <a:r>
              <a:rPr lang="es-ES" dirty="0" err="1"/>
              <a:t>ship</a:t>
            </a:r>
            <a:r>
              <a:rPr lang="es-ES" dirty="0"/>
              <a:t>. </a:t>
            </a:r>
          </a:p>
          <a:p>
            <a:r>
              <a:rPr lang="es-ES" dirty="0"/>
              <a:t>1.) </a:t>
            </a:r>
            <a:r>
              <a:rPr lang="es-ES" dirty="0" err="1"/>
              <a:t>Know</a:t>
            </a:r>
            <a:r>
              <a:rPr lang="es-ES" dirty="0"/>
              <a:t> </a:t>
            </a:r>
            <a:r>
              <a:rPr lang="es-ES" dirty="0" err="1"/>
              <a:t>where</a:t>
            </a:r>
            <a:r>
              <a:rPr lang="es-ES" dirty="0"/>
              <a:t> </a:t>
            </a:r>
            <a:r>
              <a:rPr lang="es-ES" dirty="0" err="1"/>
              <a:t>you</a:t>
            </a:r>
            <a:r>
              <a:rPr lang="es-ES" dirty="0"/>
              <a:t> are.</a:t>
            </a:r>
          </a:p>
          <a:p>
            <a:r>
              <a:rPr lang="es-ES" dirty="0"/>
              <a:t> 2.) </a:t>
            </a:r>
            <a:r>
              <a:rPr lang="es-ES" dirty="0" err="1"/>
              <a:t>Know</a:t>
            </a:r>
            <a:r>
              <a:rPr lang="es-ES" dirty="0"/>
              <a:t> </a:t>
            </a:r>
            <a:r>
              <a:rPr lang="es-ES" dirty="0" err="1"/>
              <a:t>where</a:t>
            </a:r>
            <a:r>
              <a:rPr lang="es-ES" dirty="0"/>
              <a:t> </a:t>
            </a:r>
            <a:r>
              <a:rPr lang="es-ES" dirty="0" err="1"/>
              <a:t>you</a:t>
            </a:r>
            <a:r>
              <a:rPr lang="es-ES" dirty="0"/>
              <a:t> are </a:t>
            </a:r>
            <a:r>
              <a:rPr lang="es-ES" dirty="0" err="1"/>
              <a:t>going</a:t>
            </a:r>
            <a:r>
              <a:rPr lang="es-ES" dirty="0"/>
              <a:t>. </a:t>
            </a:r>
          </a:p>
          <a:p>
            <a:r>
              <a:rPr lang="es-ES" dirty="0"/>
              <a:t>3.) </a:t>
            </a:r>
            <a:r>
              <a:rPr lang="es-ES" dirty="0" err="1"/>
              <a:t>Know</a:t>
            </a:r>
            <a:r>
              <a:rPr lang="es-ES" dirty="0"/>
              <a:t> </a:t>
            </a:r>
            <a:r>
              <a:rPr lang="es-ES" dirty="0" err="1"/>
              <a:t>how</a:t>
            </a:r>
            <a:r>
              <a:rPr lang="es-ES" dirty="0"/>
              <a:t> </a:t>
            </a:r>
            <a:r>
              <a:rPr lang="es-ES" dirty="0" err="1"/>
              <a:t>to</a:t>
            </a:r>
            <a:r>
              <a:rPr lang="es-ES" dirty="0"/>
              <a:t> </a:t>
            </a:r>
            <a:r>
              <a:rPr lang="es-ES" dirty="0" err="1"/>
              <a:t>get</a:t>
            </a:r>
            <a:r>
              <a:rPr lang="es-ES" dirty="0"/>
              <a:t> </a:t>
            </a:r>
            <a:r>
              <a:rPr lang="es-ES" dirty="0" err="1"/>
              <a:t>there</a:t>
            </a:r>
            <a:r>
              <a:rPr lang="es-ES" dirty="0"/>
              <a:t>.</a:t>
            </a:r>
          </a:p>
          <a:p>
            <a:r>
              <a:rPr lang="es-ES" dirty="0"/>
              <a:t> 4.) </a:t>
            </a:r>
            <a:r>
              <a:rPr lang="es-ES" dirty="0" err="1"/>
              <a:t>Know</a:t>
            </a:r>
            <a:r>
              <a:rPr lang="es-ES" dirty="0"/>
              <a:t> </a:t>
            </a:r>
            <a:r>
              <a:rPr lang="es-ES" dirty="0" err="1"/>
              <a:t>how</a:t>
            </a:r>
            <a:r>
              <a:rPr lang="es-ES" dirty="0"/>
              <a:t> </a:t>
            </a:r>
            <a:r>
              <a:rPr lang="es-ES" dirty="0" err="1"/>
              <a:t>fast</a:t>
            </a:r>
            <a:r>
              <a:rPr lang="es-ES" dirty="0"/>
              <a:t> </a:t>
            </a:r>
            <a:r>
              <a:rPr lang="es-ES" dirty="0" err="1"/>
              <a:t>you</a:t>
            </a:r>
            <a:r>
              <a:rPr lang="es-ES" dirty="0"/>
              <a:t> are </a:t>
            </a:r>
            <a:r>
              <a:rPr lang="es-ES" dirty="0" err="1"/>
              <a:t>going</a:t>
            </a:r>
            <a:r>
              <a:rPr lang="es-ES" dirty="0"/>
              <a:t>. </a:t>
            </a:r>
          </a:p>
          <a:p>
            <a:r>
              <a:rPr lang="es-ES" dirty="0"/>
              <a:t>5.) </a:t>
            </a:r>
            <a:r>
              <a:rPr lang="es-ES" dirty="0" err="1"/>
              <a:t>Know</a:t>
            </a:r>
            <a:r>
              <a:rPr lang="es-ES" dirty="0"/>
              <a:t> </a:t>
            </a:r>
            <a:r>
              <a:rPr lang="es-ES" dirty="0" err="1"/>
              <a:t>how</a:t>
            </a:r>
            <a:r>
              <a:rPr lang="es-ES" dirty="0"/>
              <a:t> </a:t>
            </a:r>
            <a:r>
              <a:rPr lang="es-ES" dirty="0" err="1"/>
              <a:t>much</a:t>
            </a:r>
            <a:r>
              <a:rPr lang="es-ES" dirty="0"/>
              <a:t> gas </a:t>
            </a:r>
            <a:r>
              <a:rPr lang="es-ES" dirty="0" err="1"/>
              <a:t>is</a:t>
            </a:r>
            <a:r>
              <a:rPr lang="es-ES" dirty="0"/>
              <a:t> </a:t>
            </a:r>
            <a:r>
              <a:rPr lang="es-ES" dirty="0" err="1"/>
              <a:t>left</a:t>
            </a:r>
            <a:r>
              <a:rPr lang="es-ES" dirty="0"/>
              <a:t>.</a:t>
            </a:r>
          </a:p>
          <a:p>
            <a:r>
              <a:rPr lang="es-ES" dirty="0"/>
              <a:t> 6.) </a:t>
            </a:r>
            <a:r>
              <a:rPr lang="es-ES" dirty="0" err="1"/>
              <a:t>Know</a:t>
            </a:r>
            <a:r>
              <a:rPr lang="es-ES" dirty="0"/>
              <a:t> </a:t>
            </a:r>
            <a:r>
              <a:rPr lang="es-ES" dirty="0" err="1"/>
              <a:t>how</a:t>
            </a:r>
            <a:r>
              <a:rPr lang="es-ES" dirty="0"/>
              <a:t> </a:t>
            </a:r>
            <a:r>
              <a:rPr lang="es-ES" dirty="0" err="1"/>
              <a:t>long</a:t>
            </a:r>
            <a:r>
              <a:rPr lang="es-ES" dirty="0"/>
              <a:t> </a:t>
            </a:r>
            <a:r>
              <a:rPr lang="es-ES" dirty="0" err="1"/>
              <a:t>it</a:t>
            </a:r>
            <a:r>
              <a:rPr lang="es-ES" dirty="0"/>
              <a:t> </a:t>
            </a:r>
            <a:r>
              <a:rPr lang="es-ES" dirty="0" err="1"/>
              <a:t>will</a:t>
            </a:r>
            <a:r>
              <a:rPr lang="es-ES" dirty="0"/>
              <a:t> </a:t>
            </a:r>
            <a:r>
              <a:rPr lang="es-ES" dirty="0" err="1"/>
              <a:t>take</a:t>
            </a:r>
            <a:r>
              <a:rPr lang="es-ES" dirty="0"/>
              <a:t> </a:t>
            </a:r>
            <a:r>
              <a:rPr lang="es-ES" dirty="0" err="1"/>
              <a:t>to</a:t>
            </a:r>
            <a:r>
              <a:rPr lang="es-ES" dirty="0"/>
              <a:t> </a:t>
            </a:r>
            <a:r>
              <a:rPr lang="es-ES" dirty="0" err="1"/>
              <a:t>get</a:t>
            </a:r>
            <a:r>
              <a:rPr lang="es-ES" dirty="0"/>
              <a:t> </a:t>
            </a:r>
            <a:r>
              <a:rPr lang="es-ES" dirty="0" err="1"/>
              <a:t>there</a:t>
            </a:r>
            <a:r>
              <a:rPr lang="es-ES" dirty="0"/>
              <a:t>.</a:t>
            </a:r>
          </a:p>
          <a:p>
            <a:r>
              <a:rPr lang="es-ES" dirty="0"/>
              <a:t> 7.) </a:t>
            </a:r>
            <a:r>
              <a:rPr lang="es-ES" dirty="0" err="1"/>
              <a:t>Have</a:t>
            </a:r>
            <a:r>
              <a:rPr lang="es-ES" dirty="0"/>
              <a:t> </a:t>
            </a:r>
            <a:r>
              <a:rPr lang="es-ES" dirty="0" err="1"/>
              <a:t>greater</a:t>
            </a:r>
            <a:r>
              <a:rPr lang="es-ES" dirty="0"/>
              <a:t> </a:t>
            </a:r>
            <a:r>
              <a:rPr lang="es-ES" dirty="0" err="1"/>
              <a:t>clarity</a:t>
            </a:r>
            <a:r>
              <a:rPr lang="es-ES" dirty="0"/>
              <a:t> </a:t>
            </a:r>
            <a:r>
              <a:rPr lang="es-ES" dirty="0" err="1"/>
              <a:t>about</a:t>
            </a:r>
            <a:r>
              <a:rPr lang="es-ES" dirty="0"/>
              <a:t> </a:t>
            </a:r>
            <a:r>
              <a:rPr lang="es-ES" dirty="0" err="1"/>
              <a:t>your</a:t>
            </a:r>
            <a:r>
              <a:rPr lang="es-ES" dirty="0"/>
              <a:t> </a:t>
            </a:r>
            <a:r>
              <a:rPr lang="es-ES" dirty="0" err="1"/>
              <a:t>numbers</a:t>
            </a:r>
            <a:r>
              <a:rPr lang="es-ES" dirty="0"/>
              <a:t> and </a:t>
            </a:r>
            <a:r>
              <a:rPr lang="es-ES" dirty="0" err="1"/>
              <a:t>direction</a:t>
            </a:r>
            <a:r>
              <a:rPr lang="es-ES" dirty="0"/>
              <a:t>.</a:t>
            </a:r>
            <a:endParaRPr lang="en-US" dirty="0"/>
          </a:p>
        </p:txBody>
      </p:sp>
      <p:sp>
        <p:nvSpPr>
          <p:cNvPr id="5" name="Text Placeholder 4">
            <a:extLst>
              <a:ext uri="{FF2B5EF4-FFF2-40B4-BE49-F238E27FC236}">
                <a16:creationId xmlns:a16="http://schemas.microsoft.com/office/drawing/2014/main" id="{0064619C-1586-4B85-B193-1DC78CBDFC85}"/>
              </a:ext>
            </a:extLst>
          </p:cNvPr>
          <p:cNvSpPr>
            <a:spLocks noGrp="1"/>
          </p:cNvSpPr>
          <p:nvPr>
            <p:ph type="body" sz="quarter" idx="3"/>
          </p:nvPr>
        </p:nvSpPr>
        <p:spPr>
          <a:xfrm>
            <a:off x="4645025" y="1458610"/>
            <a:ext cx="3660775" cy="639762"/>
          </a:xfrm>
        </p:spPr>
        <p:txBody>
          <a:bodyPr>
            <a:normAutofit/>
          </a:bodyPr>
          <a:lstStyle/>
          <a:p>
            <a:pPr algn="ctr"/>
            <a:r>
              <a:rPr lang="en-US" dirty="0"/>
              <a:t>With Financial Education</a:t>
            </a:r>
          </a:p>
        </p:txBody>
      </p:sp>
      <p:sp>
        <p:nvSpPr>
          <p:cNvPr id="7" name="Footer Placeholder 6">
            <a:extLst>
              <a:ext uri="{FF2B5EF4-FFF2-40B4-BE49-F238E27FC236}">
                <a16:creationId xmlns:a16="http://schemas.microsoft.com/office/drawing/2014/main" id="{77492451-829B-4284-84AD-D7DC0661F04F}"/>
              </a:ext>
            </a:extLst>
          </p:cNvPr>
          <p:cNvSpPr>
            <a:spLocks noGrp="1"/>
          </p:cNvSpPr>
          <p:nvPr>
            <p:ph type="ftr" sz="quarter" idx="11"/>
          </p:nvPr>
        </p:nvSpPr>
        <p:spPr>
          <a:xfrm>
            <a:off x="4876800" y="6538912"/>
            <a:ext cx="2895600" cy="365125"/>
          </a:xfrm>
        </p:spPr>
        <p:txBody>
          <a:bodyPr/>
          <a:lstStyle/>
          <a:p>
            <a:r>
              <a:rPr lang="en-US" dirty="0"/>
              <a:t>© Alex </a:t>
            </a:r>
            <a:r>
              <a:rPr lang="en-US" dirty="0" err="1"/>
              <a:t>Barrón</a:t>
            </a:r>
            <a:r>
              <a:rPr lang="en-US" dirty="0"/>
              <a:t> 2024</a:t>
            </a:r>
          </a:p>
        </p:txBody>
      </p:sp>
      <p:sp>
        <p:nvSpPr>
          <p:cNvPr id="8" name="Slide Number Placeholder 7">
            <a:extLst>
              <a:ext uri="{FF2B5EF4-FFF2-40B4-BE49-F238E27FC236}">
                <a16:creationId xmlns:a16="http://schemas.microsoft.com/office/drawing/2014/main" id="{DA00CAB4-289C-46A5-9368-6D24246F5F88}"/>
              </a:ext>
            </a:extLst>
          </p:cNvPr>
          <p:cNvSpPr>
            <a:spLocks noGrp="1"/>
          </p:cNvSpPr>
          <p:nvPr>
            <p:ph type="sldNum" sz="quarter" idx="12"/>
          </p:nvPr>
        </p:nvSpPr>
        <p:spPr/>
        <p:txBody>
          <a:bodyPr/>
          <a:lstStyle/>
          <a:p>
            <a:fld id="{26992660-07D7-4D1A-9A00-6246F487EF94}" type="slidenum">
              <a:rPr lang="en-US" smtClean="0"/>
              <a:pPr/>
              <a:t>31</a:t>
            </a:fld>
            <a:endParaRPr lang="en-US"/>
          </a:p>
        </p:txBody>
      </p:sp>
      <p:pic>
        <p:nvPicPr>
          <p:cNvPr id="11" name="Content Placeholder 15" descr="A close up of a car&#10;&#10;Description automatically generated">
            <a:extLst>
              <a:ext uri="{FF2B5EF4-FFF2-40B4-BE49-F238E27FC236}">
                <a16:creationId xmlns:a16="http://schemas.microsoft.com/office/drawing/2014/main" id="{7D8A17E4-ECB2-438B-9EBD-4D8B212F18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799" y="2133600"/>
            <a:ext cx="3160713" cy="2367944"/>
          </a:xfrm>
          <a:prstGeom prst="rect">
            <a:avLst/>
          </a:prstGeom>
        </p:spPr>
      </p:pic>
      <p:pic>
        <p:nvPicPr>
          <p:cNvPr id="12" name="Content Placeholder 11" descr="carnival-cruise_ship.jpg">
            <a:extLst>
              <a:ext uri="{FF2B5EF4-FFF2-40B4-BE49-F238E27FC236}">
                <a16:creationId xmlns:a16="http://schemas.microsoft.com/office/drawing/2014/main" id="{B0FC18A7-4AEB-4672-BAC4-D9163039C6D0}"/>
              </a:ext>
            </a:extLst>
          </p:cNvPr>
          <p:cNvPicPr>
            <a:picLocks noChangeAspect="1"/>
          </p:cNvPicPr>
          <p:nvPr/>
        </p:nvPicPr>
        <p:blipFill>
          <a:blip r:embed="rId3" cstate="print"/>
          <a:stretch>
            <a:fillRect/>
          </a:stretch>
        </p:blipFill>
        <p:spPr>
          <a:xfrm>
            <a:off x="4933155" y="4572000"/>
            <a:ext cx="3047999" cy="2285999"/>
          </a:xfrm>
          <a:prstGeom prst="rect">
            <a:avLst/>
          </a:prstGeom>
        </p:spPr>
      </p:pic>
      <p:pic>
        <p:nvPicPr>
          <p:cNvPr id="6" name="Picture 5">
            <a:extLst>
              <a:ext uri="{FF2B5EF4-FFF2-40B4-BE49-F238E27FC236}">
                <a16:creationId xmlns:a16="http://schemas.microsoft.com/office/drawing/2014/main" id="{DF60C4E4-DFEF-4B23-25B1-58F0288137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109472" cy="1109472"/>
          </a:xfrm>
          <a:prstGeom prst="rect">
            <a:avLst/>
          </a:prstGeom>
        </p:spPr>
      </p:pic>
    </p:spTree>
    <p:extLst>
      <p:ext uri="{BB962C8B-B14F-4D97-AF65-F5344CB8AC3E}">
        <p14:creationId xmlns:p14="http://schemas.microsoft.com/office/powerpoint/2010/main" val="310402821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43BC-94F5-44E8-B124-0E1A4AFA30C8}"/>
              </a:ext>
            </a:extLst>
          </p:cNvPr>
          <p:cNvSpPr>
            <a:spLocks noGrp="1"/>
          </p:cNvSpPr>
          <p:nvPr>
            <p:ph type="title"/>
          </p:nvPr>
        </p:nvSpPr>
        <p:spPr>
          <a:xfrm>
            <a:off x="460248" y="0"/>
            <a:ext cx="8229600" cy="1143000"/>
          </a:xfrm>
        </p:spPr>
        <p:txBody>
          <a:bodyPr/>
          <a:lstStyle/>
          <a:p>
            <a:r>
              <a:rPr lang="en-US" b="1" dirty="0"/>
              <a:t>How This Will Help You</a:t>
            </a:r>
          </a:p>
        </p:txBody>
      </p:sp>
      <p:sp>
        <p:nvSpPr>
          <p:cNvPr id="3" name="Text Placeholder 2">
            <a:extLst>
              <a:ext uri="{FF2B5EF4-FFF2-40B4-BE49-F238E27FC236}">
                <a16:creationId xmlns:a16="http://schemas.microsoft.com/office/drawing/2014/main" id="{239CF90A-D89D-4BE7-9F65-893E67D3B09F}"/>
              </a:ext>
            </a:extLst>
          </p:cNvPr>
          <p:cNvSpPr>
            <a:spLocks noGrp="1"/>
          </p:cNvSpPr>
          <p:nvPr>
            <p:ph type="body" idx="1"/>
          </p:nvPr>
        </p:nvSpPr>
        <p:spPr/>
        <p:txBody>
          <a:bodyPr>
            <a:normAutofit/>
          </a:bodyPr>
          <a:lstStyle/>
          <a:p>
            <a:r>
              <a:rPr lang="en-US" dirty="0"/>
              <a:t>Without Financial Education</a:t>
            </a:r>
          </a:p>
        </p:txBody>
      </p:sp>
      <p:sp>
        <p:nvSpPr>
          <p:cNvPr id="5" name="Text Placeholder 4">
            <a:extLst>
              <a:ext uri="{FF2B5EF4-FFF2-40B4-BE49-F238E27FC236}">
                <a16:creationId xmlns:a16="http://schemas.microsoft.com/office/drawing/2014/main" id="{0064619C-1586-4B85-B193-1DC78CBDFC85}"/>
              </a:ext>
            </a:extLst>
          </p:cNvPr>
          <p:cNvSpPr>
            <a:spLocks noGrp="1"/>
          </p:cNvSpPr>
          <p:nvPr>
            <p:ph type="body" sz="quarter" idx="3"/>
          </p:nvPr>
        </p:nvSpPr>
        <p:spPr>
          <a:xfrm>
            <a:off x="4645025" y="1295400"/>
            <a:ext cx="4041775" cy="879475"/>
          </a:xfrm>
        </p:spPr>
        <p:txBody>
          <a:bodyPr>
            <a:noAutofit/>
          </a:bodyPr>
          <a:lstStyle/>
          <a:p>
            <a:pPr algn="ctr"/>
            <a:r>
              <a:rPr lang="en-US" dirty="0"/>
              <a:t>After Financial Freedom Challenge</a:t>
            </a:r>
          </a:p>
        </p:txBody>
      </p:sp>
      <p:sp>
        <p:nvSpPr>
          <p:cNvPr id="7" name="Footer Placeholder 6">
            <a:extLst>
              <a:ext uri="{FF2B5EF4-FFF2-40B4-BE49-F238E27FC236}">
                <a16:creationId xmlns:a16="http://schemas.microsoft.com/office/drawing/2014/main" id="{77492451-829B-4284-84AD-D7DC0661F04F}"/>
              </a:ext>
            </a:extLst>
          </p:cNvPr>
          <p:cNvSpPr>
            <a:spLocks noGrp="1"/>
          </p:cNvSpPr>
          <p:nvPr>
            <p:ph type="ftr" sz="quarter" idx="11"/>
          </p:nvPr>
        </p:nvSpPr>
        <p:spPr>
          <a:xfrm>
            <a:off x="683029" y="6572760"/>
            <a:ext cx="2895600" cy="365125"/>
          </a:xfrm>
        </p:spPr>
        <p:txBody>
          <a:bodyPr/>
          <a:lstStyle/>
          <a:p>
            <a:r>
              <a:rPr lang="en-US" dirty="0"/>
              <a:t>© Alex </a:t>
            </a:r>
            <a:r>
              <a:rPr lang="en-US" dirty="0" err="1"/>
              <a:t>Barrón</a:t>
            </a:r>
            <a:r>
              <a:rPr lang="en-US" dirty="0"/>
              <a:t> 2024</a:t>
            </a:r>
          </a:p>
        </p:txBody>
      </p:sp>
      <p:sp>
        <p:nvSpPr>
          <p:cNvPr id="8" name="Slide Number Placeholder 7">
            <a:extLst>
              <a:ext uri="{FF2B5EF4-FFF2-40B4-BE49-F238E27FC236}">
                <a16:creationId xmlns:a16="http://schemas.microsoft.com/office/drawing/2014/main" id="{DA00CAB4-289C-46A5-9368-6D24246F5F88}"/>
              </a:ext>
            </a:extLst>
          </p:cNvPr>
          <p:cNvSpPr>
            <a:spLocks noGrp="1"/>
          </p:cNvSpPr>
          <p:nvPr>
            <p:ph type="sldNum" sz="quarter" idx="12"/>
          </p:nvPr>
        </p:nvSpPr>
        <p:spPr/>
        <p:txBody>
          <a:bodyPr/>
          <a:lstStyle/>
          <a:p>
            <a:fld id="{26992660-07D7-4D1A-9A00-6246F487EF94}" type="slidenum">
              <a:rPr lang="en-US" smtClean="0"/>
              <a:pPr/>
              <a:t>32</a:t>
            </a:fld>
            <a:endParaRPr lang="en-US"/>
          </a:p>
        </p:txBody>
      </p:sp>
      <p:pic>
        <p:nvPicPr>
          <p:cNvPr id="14" name="Content Placeholder 13" descr="A person wearing a suit and tie&#10;&#10;Description automatically generated">
            <a:extLst>
              <a:ext uri="{FF2B5EF4-FFF2-40B4-BE49-F238E27FC236}">
                <a16:creationId xmlns:a16="http://schemas.microsoft.com/office/drawing/2014/main" id="{28E68528-F305-4FAB-A67D-A1617164935B}"/>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83029" y="2282652"/>
            <a:ext cx="3124200" cy="2368346"/>
          </a:xfrm>
        </p:spPr>
      </p:pic>
      <p:pic>
        <p:nvPicPr>
          <p:cNvPr id="16" name="Content Placeholder 15" descr="A close up of a car&#10;&#10;Description automatically generated">
            <a:extLst>
              <a:ext uri="{FF2B5EF4-FFF2-40B4-BE49-F238E27FC236}">
                <a16:creationId xmlns:a16="http://schemas.microsoft.com/office/drawing/2014/main" id="{E5757995-AF47-4DBD-8247-1D09D776507D}"/>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986177" y="2215544"/>
            <a:ext cx="3051335" cy="2286000"/>
          </a:xfrm>
        </p:spPr>
      </p:pic>
      <p:pic>
        <p:nvPicPr>
          <p:cNvPr id="17" name="Picture 16" descr="Floating in sea of life.jpg">
            <a:extLst>
              <a:ext uri="{FF2B5EF4-FFF2-40B4-BE49-F238E27FC236}">
                <a16:creationId xmlns:a16="http://schemas.microsoft.com/office/drawing/2014/main" id="{37121BB9-37F8-4030-88CA-16D879DC644B}"/>
              </a:ext>
            </a:extLst>
          </p:cNvPr>
          <p:cNvPicPr>
            <a:picLocks noChangeAspect="1"/>
          </p:cNvPicPr>
          <p:nvPr/>
        </p:nvPicPr>
        <p:blipFill>
          <a:blip r:embed="rId4" cstate="print"/>
          <a:stretch>
            <a:fillRect/>
          </a:stretch>
        </p:blipFill>
        <p:spPr>
          <a:xfrm>
            <a:off x="1066800" y="4722447"/>
            <a:ext cx="2286000" cy="1897224"/>
          </a:xfrm>
          <a:prstGeom prst="rect">
            <a:avLst/>
          </a:prstGeom>
        </p:spPr>
      </p:pic>
      <p:pic>
        <p:nvPicPr>
          <p:cNvPr id="18" name="Content Placeholder 11" descr="carnival-cruise_ship.jpg">
            <a:extLst>
              <a:ext uri="{FF2B5EF4-FFF2-40B4-BE49-F238E27FC236}">
                <a16:creationId xmlns:a16="http://schemas.microsoft.com/office/drawing/2014/main" id="{C226E388-8F60-4AF8-8742-EB546597C937}"/>
              </a:ext>
            </a:extLst>
          </p:cNvPr>
          <p:cNvPicPr>
            <a:picLocks noChangeAspect="1"/>
          </p:cNvPicPr>
          <p:nvPr/>
        </p:nvPicPr>
        <p:blipFill>
          <a:blip r:embed="rId5" cstate="print"/>
          <a:stretch>
            <a:fillRect/>
          </a:stretch>
        </p:blipFill>
        <p:spPr>
          <a:xfrm>
            <a:off x="4994488" y="4571999"/>
            <a:ext cx="3047999" cy="2285999"/>
          </a:xfrm>
          <a:prstGeom prst="rect">
            <a:avLst/>
          </a:prstGeom>
        </p:spPr>
      </p:pic>
      <p:pic>
        <p:nvPicPr>
          <p:cNvPr id="4" name="Picture 3">
            <a:extLst>
              <a:ext uri="{FF2B5EF4-FFF2-40B4-BE49-F238E27FC236}">
                <a16:creationId xmlns:a16="http://schemas.microsoft.com/office/drawing/2014/main" id="{AFBB117D-2D98-51DE-E62A-8AB4B8E8BB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109472" cy="1109472"/>
          </a:xfrm>
          <a:prstGeom prst="rect">
            <a:avLst/>
          </a:prstGeom>
        </p:spPr>
      </p:pic>
    </p:spTree>
    <p:extLst>
      <p:ext uri="{BB962C8B-B14F-4D97-AF65-F5344CB8AC3E}">
        <p14:creationId xmlns:p14="http://schemas.microsoft.com/office/powerpoint/2010/main" val="427958516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A090F-E3C0-BED6-8584-2D89D938AD3E}"/>
              </a:ext>
            </a:extLst>
          </p:cNvPr>
          <p:cNvSpPr>
            <a:spLocks noGrp="1"/>
          </p:cNvSpPr>
          <p:nvPr>
            <p:ph type="title"/>
          </p:nvPr>
        </p:nvSpPr>
        <p:spPr/>
        <p:txBody>
          <a:bodyPr/>
          <a:lstStyle/>
          <a:p>
            <a:r>
              <a:rPr lang="en-US" b="1" dirty="0"/>
              <a:t>The Real Benefits</a:t>
            </a:r>
          </a:p>
        </p:txBody>
      </p:sp>
      <p:sp>
        <p:nvSpPr>
          <p:cNvPr id="3" name="Content Placeholder 2">
            <a:extLst>
              <a:ext uri="{FF2B5EF4-FFF2-40B4-BE49-F238E27FC236}">
                <a16:creationId xmlns:a16="http://schemas.microsoft.com/office/drawing/2014/main" id="{44EF41E1-DC15-2196-C379-507BDFEE3FDA}"/>
              </a:ext>
            </a:extLst>
          </p:cNvPr>
          <p:cNvSpPr>
            <a:spLocks noGrp="1"/>
          </p:cNvSpPr>
          <p:nvPr>
            <p:ph idx="1"/>
          </p:nvPr>
        </p:nvSpPr>
        <p:spPr>
          <a:xfrm>
            <a:off x="457200" y="1600200"/>
            <a:ext cx="8229600" cy="5121275"/>
          </a:xfrm>
        </p:spPr>
        <p:txBody>
          <a:bodyPr>
            <a:normAutofit fontScale="92500" lnSpcReduction="20000"/>
          </a:bodyPr>
          <a:lstStyle/>
          <a:p>
            <a:r>
              <a:rPr lang="en-US" dirty="0"/>
              <a:t>Greater Clarity of Direction</a:t>
            </a:r>
          </a:p>
          <a:p>
            <a:r>
              <a:rPr lang="en-US" dirty="0"/>
              <a:t>Peace of Mind</a:t>
            </a:r>
          </a:p>
          <a:p>
            <a:r>
              <a:rPr lang="en-US" dirty="0"/>
              <a:t>Unity with your Spouse</a:t>
            </a:r>
          </a:p>
          <a:p>
            <a:r>
              <a:rPr lang="en-US" dirty="0"/>
              <a:t>Vision of the Future</a:t>
            </a:r>
          </a:p>
          <a:p>
            <a:r>
              <a:rPr lang="en-US" dirty="0"/>
              <a:t>Sense of Purpose and Destiny</a:t>
            </a:r>
          </a:p>
          <a:p>
            <a:r>
              <a:rPr lang="en-US" dirty="0"/>
              <a:t>Ability to Measure Progress</a:t>
            </a:r>
          </a:p>
          <a:p>
            <a:r>
              <a:rPr lang="en-US" dirty="0"/>
              <a:t>Greater Joy for Living</a:t>
            </a:r>
          </a:p>
          <a:p>
            <a:r>
              <a:rPr lang="en-US" dirty="0"/>
              <a:t>Less Money Wasted on Interest and More Money Working for You!</a:t>
            </a:r>
          </a:p>
          <a:p>
            <a:r>
              <a:rPr lang="en-US" dirty="0"/>
              <a:t>Increase in Earnings, Cash Flow, Net Worth and Wealth Heritage!</a:t>
            </a:r>
          </a:p>
        </p:txBody>
      </p:sp>
      <p:sp>
        <p:nvSpPr>
          <p:cNvPr id="4" name="Footer Placeholder 3">
            <a:extLst>
              <a:ext uri="{FF2B5EF4-FFF2-40B4-BE49-F238E27FC236}">
                <a16:creationId xmlns:a16="http://schemas.microsoft.com/office/drawing/2014/main" id="{1A748F6A-482C-AB62-A3A6-7E82337B5E79}"/>
              </a:ext>
            </a:extLst>
          </p:cNvPr>
          <p:cNvSpPr>
            <a:spLocks noGrp="1"/>
          </p:cNvSpPr>
          <p:nvPr>
            <p:ph type="ftr" sz="quarter" idx="11"/>
          </p:nvPr>
        </p:nvSpPr>
        <p:spPr/>
        <p:txBody>
          <a:bodyPr/>
          <a:lstStyle/>
          <a:p>
            <a:r>
              <a:rPr lang="en-US" dirty="0"/>
              <a:t>© Alex </a:t>
            </a:r>
            <a:r>
              <a:rPr lang="en-US" dirty="0" err="1"/>
              <a:t>Barrón</a:t>
            </a:r>
            <a:r>
              <a:rPr lang="en-US" dirty="0"/>
              <a:t> 2024</a:t>
            </a:r>
          </a:p>
        </p:txBody>
      </p:sp>
      <p:sp>
        <p:nvSpPr>
          <p:cNvPr id="5" name="Slide Number Placeholder 4">
            <a:extLst>
              <a:ext uri="{FF2B5EF4-FFF2-40B4-BE49-F238E27FC236}">
                <a16:creationId xmlns:a16="http://schemas.microsoft.com/office/drawing/2014/main" id="{2ACAF08E-81A1-BBDE-E30D-4B173958E20D}"/>
              </a:ext>
            </a:extLst>
          </p:cNvPr>
          <p:cNvSpPr>
            <a:spLocks noGrp="1"/>
          </p:cNvSpPr>
          <p:nvPr>
            <p:ph type="sldNum" sz="quarter" idx="12"/>
          </p:nvPr>
        </p:nvSpPr>
        <p:spPr/>
        <p:txBody>
          <a:bodyPr/>
          <a:lstStyle/>
          <a:p>
            <a:fld id="{26992660-07D7-4D1A-9A00-6246F487EF94}" type="slidenum">
              <a:rPr lang="en-US" smtClean="0"/>
              <a:pPr/>
              <a:t>33</a:t>
            </a:fld>
            <a:endParaRPr lang="en-US"/>
          </a:p>
        </p:txBody>
      </p:sp>
      <p:pic>
        <p:nvPicPr>
          <p:cNvPr id="6" name="Picture 5">
            <a:extLst>
              <a:ext uri="{FF2B5EF4-FFF2-40B4-BE49-F238E27FC236}">
                <a16:creationId xmlns:a16="http://schemas.microsoft.com/office/drawing/2014/main" id="{1BE0F0C6-C888-91E0-FFA4-A598AEBAA1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109472" cy="1109472"/>
          </a:xfrm>
          <a:prstGeom prst="rect">
            <a:avLst/>
          </a:prstGeom>
        </p:spPr>
      </p:pic>
      <p:pic>
        <p:nvPicPr>
          <p:cNvPr id="7" name="Picture 6">
            <a:extLst>
              <a:ext uri="{FF2B5EF4-FFF2-40B4-BE49-F238E27FC236}">
                <a16:creationId xmlns:a16="http://schemas.microsoft.com/office/drawing/2014/main" id="{843BEE8F-AB68-CBB0-E3D2-E4B250CE949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3140379"/>
            <a:ext cx="2400300" cy="1600200"/>
          </a:xfrm>
          <a:prstGeom prst="rect">
            <a:avLst/>
          </a:prstGeom>
          <a:noFill/>
          <a:ln>
            <a:noFill/>
          </a:ln>
        </p:spPr>
      </p:pic>
      <p:pic>
        <p:nvPicPr>
          <p:cNvPr id="8" name="Picture 7" descr="How an Abundance Mindset Results in Raising More Money | The Better  Fundraising Company">
            <a:extLst>
              <a:ext uri="{FF2B5EF4-FFF2-40B4-BE49-F238E27FC236}">
                <a16:creationId xmlns:a16="http://schemas.microsoft.com/office/drawing/2014/main" id="{7E5AB90C-2715-D2CE-B881-E1CE0530E99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494936"/>
            <a:ext cx="2400300" cy="1568145"/>
          </a:xfrm>
          <a:prstGeom prst="rect">
            <a:avLst/>
          </a:prstGeom>
          <a:noFill/>
          <a:ln>
            <a:noFill/>
          </a:ln>
        </p:spPr>
      </p:pic>
    </p:spTree>
    <p:extLst>
      <p:ext uri="{BB962C8B-B14F-4D97-AF65-F5344CB8AC3E}">
        <p14:creationId xmlns:p14="http://schemas.microsoft.com/office/powerpoint/2010/main" val="38328893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496" y="9525"/>
            <a:ext cx="8229600" cy="1143000"/>
          </a:xfrm>
        </p:spPr>
        <p:txBody>
          <a:bodyPr>
            <a:normAutofit fontScale="90000"/>
          </a:bodyPr>
          <a:lstStyle/>
          <a:p>
            <a:r>
              <a:rPr lang="en-US" sz="4000" b="1" dirty="0"/>
              <a:t>The Possibility RoadMap From</a:t>
            </a:r>
            <a:br>
              <a:rPr lang="en-US" sz="4000" b="1" dirty="0"/>
            </a:br>
            <a:r>
              <a:rPr lang="en-US" sz="4000" b="1" dirty="0"/>
              <a:t>Financial Slavery to Freedom &amp; Success</a:t>
            </a:r>
          </a:p>
        </p:txBody>
      </p:sp>
      <p:cxnSp>
        <p:nvCxnSpPr>
          <p:cNvPr id="14" name="Elbow Connector 13"/>
          <p:cNvCxnSpPr/>
          <p:nvPr/>
        </p:nvCxnSpPr>
        <p:spPr>
          <a:xfrm rot="16200000" flipH="1">
            <a:off x="1939584" y="4375637"/>
            <a:ext cx="685800" cy="304800"/>
          </a:xfrm>
          <a:prstGeom prst="bentConnector3">
            <a:avLst>
              <a:gd name="adj1" fmla="val 769"/>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57667" y="4196682"/>
            <a:ext cx="7543800" cy="0"/>
          </a:xfrm>
          <a:prstGeom prst="straightConnector1">
            <a:avLst/>
          </a:prstGeom>
          <a:ln w="25400">
            <a:solidFill>
              <a:srgbClr val="3333FF"/>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8174666" y="3971945"/>
            <a:ext cx="1010168" cy="461665"/>
          </a:xfrm>
          <a:prstGeom prst="rect">
            <a:avLst/>
          </a:prstGeom>
          <a:noFill/>
        </p:spPr>
        <p:txBody>
          <a:bodyPr wrap="square" rtlCol="0">
            <a:spAutoFit/>
          </a:bodyPr>
          <a:lstStyle/>
          <a:p>
            <a:pPr algn="ctr"/>
            <a:r>
              <a:rPr lang="en-US" sz="2400" dirty="0">
                <a:solidFill>
                  <a:srgbClr val="0000FF"/>
                </a:solidFill>
              </a:rPr>
              <a:t>time</a:t>
            </a:r>
          </a:p>
        </p:txBody>
      </p:sp>
      <p:cxnSp>
        <p:nvCxnSpPr>
          <p:cNvPr id="25" name="Straight Arrow Connector 24"/>
          <p:cNvCxnSpPr/>
          <p:nvPr/>
        </p:nvCxnSpPr>
        <p:spPr>
          <a:xfrm>
            <a:off x="626012" y="4163246"/>
            <a:ext cx="0" cy="234599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626012" y="533400"/>
            <a:ext cx="0" cy="37338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0" y="5867400"/>
            <a:ext cx="657667" cy="523220"/>
          </a:xfrm>
          <a:prstGeom prst="rect">
            <a:avLst/>
          </a:prstGeom>
          <a:noFill/>
        </p:spPr>
        <p:txBody>
          <a:bodyPr wrap="square" rtlCol="0">
            <a:spAutoFit/>
          </a:bodyPr>
          <a:lstStyle/>
          <a:p>
            <a:r>
              <a:rPr lang="en-US" sz="2800" b="1" dirty="0">
                <a:solidFill>
                  <a:srgbClr val="FF0000"/>
                </a:solidFill>
              </a:rPr>
              <a:t>-$</a:t>
            </a:r>
          </a:p>
        </p:txBody>
      </p:sp>
      <p:sp>
        <p:nvSpPr>
          <p:cNvPr id="30" name="TextBox 29"/>
          <p:cNvSpPr txBox="1"/>
          <p:nvPr/>
        </p:nvSpPr>
        <p:spPr>
          <a:xfrm>
            <a:off x="1" y="695980"/>
            <a:ext cx="670062" cy="523220"/>
          </a:xfrm>
          <a:prstGeom prst="rect">
            <a:avLst/>
          </a:prstGeom>
          <a:noFill/>
        </p:spPr>
        <p:txBody>
          <a:bodyPr wrap="square" rtlCol="0">
            <a:spAutoFit/>
          </a:bodyPr>
          <a:lstStyle/>
          <a:p>
            <a:r>
              <a:rPr lang="en-US" sz="2800" b="1" dirty="0">
                <a:solidFill>
                  <a:srgbClr val="00B050"/>
                </a:solidFill>
              </a:rPr>
              <a:t>+$</a:t>
            </a:r>
          </a:p>
        </p:txBody>
      </p:sp>
      <p:sp>
        <p:nvSpPr>
          <p:cNvPr id="31" name="TextBox 30"/>
          <p:cNvSpPr txBox="1"/>
          <p:nvPr/>
        </p:nvSpPr>
        <p:spPr>
          <a:xfrm>
            <a:off x="2061913" y="3723472"/>
            <a:ext cx="762000" cy="461665"/>
          </a:xfrm>
          <a:prstGeom prst="rect">
            <a:avLst/>
          </a:prstGeom>
          <a:noFill/>
        </p:spPr>
        <p:txBody>
          <a:bodyPr wrap="square" rtlCol="0">
            <a:spAutoFit/>
          </a:bodyPr>
          <a:lstStyle/>
          <a:p>
            <a:pPr algn="ctr"/>
            <a:r>
              <a:rPr lang="en-US" sz="2400" b="1" dirty="0"/>
              <a:t>18</a:t>
            </a:r>
          </a:p>
        </p:txBody>
      </p:sp>
      <p:sp>
        <p:nvSpPr>
          <p:cNvPr id="32" name="TextBox 31"/>
          <p:cNvSpPr txBox="1"/>
          <p:nvPr/>
        </p:nvSpPr>
        <p:spPr>
          <a:xfrm>
            <a:off x="6934199" y="3735017"/>
            <a:ext cx="762000" cy="461665"/>
          </a:xfrm>
          <a:prstGeom prst="rect">
            <a:avLst/>
          </a:prstGeom>
          <a:noFill/>
        </p:spPr>
        <p:txBody>
          <a:bodyPr wrap="square" rtlCol="0">
            <a:spAutoFit/>
          </a:bodyPr>
          <a:lstStyle/>
          <a:p>
            <a:pPr algn="ctr"/>
            <a:r>
              <a:rPr lang="en-US" sz="2400" b="1" dirty="0"/>
              <a:t>65</a:t>
            </a:r>
          </a:p>
        </p:txBody>
      </p:sp>
      <p:cxnSp>
        <p:nvCxnSpPr>
          <p:cNvPr id="33" name="Elbow Connector 32"/>
          <p:cNvCxnSpPr/>
          <p:nvPr/>
        </p:nvCxnSpPr>
        <p:spPr>
          <a:xfrm rot="16200000" flipH="1">
            <a:off x="2252413" y="5029199"/>
            <a:ext cx="685800" cy="304800"/>
          </a:xfrm>
          <a:prstGeom prst="bentConnector3">
            <a:avLst>
              <a:gd name="adj1" fmla="val 769"/>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Elbow Connector 33"/>
          <p:cNvCxnSpPr/>
          <p:nvPr/>
        </p:nvCxnSpPr>
        <p:spPr>
          <a:xfrm rot="16200000" flipH="1">
            <a:off x="2557214" y="5680363"/>
            <a:ext cx="685800" cy="304800"/>
          </a:xfrm>
          <a:prstGeom prst="bentConnector3">
            <a:avLst>
              <a:gd name="adj1" fmla="val 769"/>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321110" y="5061764"/>
            <a:ext cx="1891226" cy="1200329"/>
          </a:xfrm>
          <a:prstGeom prst="rect">
            <a:avLst/>
          </a:prstGeom>
          <a:noFill/>
        </p:spPr>
        <p:txBody>
          <a:bodyPr wrap="square" rtlCol="0">
            <a:spAutoFit/>
          </a:bodyPr>
          <a:lstStyle/>
          <a:p>
            <a:pPr algn="r"/>
            <a:r>
              <a:rPr lang="en-US" b="1" dirty="0">
                <a:solidFill>
                  <a:srgbClr val="0070C0"/>
                </a:solidFill>
              </a:rPr>
              <a:t>Traditional Solution?</a:t>
            </a:r>
          </a:p>
          <a:p>
            <a:pPr algn="r"/>
            <a:r>
              <a:rPr lang="en-US" b="1" dirty="0">
                <a:solidFill>
                  <a:srgbClr val="0070C0"/>
                </a:solidFill>
              </a:rPr>
              <a:t>Buy Term, Invest in 401k, IRA</a:t>
            </a:r>
          </a:p>
        </p:txBody>
      </p:sp>
      <p:sp>
        <p:nvSpPr>
          <p:cNvPr id="3" name="TextBox 2"/>
          <p:cNvSpPr txBox="1"/>
          <p:nvPr/>
        </p:nvSpPr>
        <p:spPr>
          <a:xfrm>
            <a:off x="2688375" y="3810463"/>
            <a:ext cx="2286000" cy="369332"/>
          </a:xfrm>
          <a:prstGeom prst="rect">
            <a:avLst/>
          </a:prstGeom>
          <a:noFill/>
        </p:spPr>
        <p:txBody>
          <a:bodyPr wrap="square" rtlCol="0">
            <a:spAutoFit/>
          </a:bodyPr>
          <a:lstStyle/>
          <a:p>
            <a:r>
              <a:rPr lang="en-US" i="1" dirty="0"/>
              <a:t>Critical Decisions!</a:t>
            </a:r>
          </a:p>
        </p:txBody>
      </p:sp>
      <p:sp>
        <p:nvSpPr>
          <p:cNvPr id="28" name="TextBox 27"/>
          <p:cNvSpPr txBox="1"/>
          <p:nvPr/>
        </p:nvSpPr>
        <p:spPr>
          <a:xfrm>
            <a:off x="1665906" y="3193749"/>
            <a:ext cx="1580519" cy="646331"/>
          </a:xfrm>
          <a:prstGeom prst="rect">
            <a:avLst/>
          </a:prstGeom>
          <a:noFill/>
        </p:spPr>
        <p:txBody>
          <a:bodyPr wrap="square" rtlCol="0">
            <a:spAutoFit/>
          </a:bodyPr>
          <a:lstStyle/>
          <a:p>
            <a:pPr algn="ctr"/>
            <a:r>
              <a:rPr lang="en-US" b="1" dirty="0">
                <a:solidFill>
                  <a:srgbClr val="FF0000"/>
                </a:solidFill>
              </a:rPr>
              <a:t>The Debt Trap!</a:t>
            </a:r>
          </a:p>
        </p:txBody>
      </p:sp>
      <p:sp>
        <p:nvSpPr>
          <p:cNvPr id="43" name="TextBox 42"/>
          <p:cNvSpPr txBox="1"/>
          <p:nvPr/>
        </p:nvSpPr>
        <p:spPr>
          <a:xfrm>
            <a:off x="1396291" y="6211669"/>
            <a:ext cx="1857061" cy="646331"/>
          </a:xfrm>
          <a:prstGeom prst="rect">
            <a:avLst/>
          </a:prstGeom>
          <a:noFill/>
        </p:spPr>
        <p:txBody>
          <a:bodyPr wrap="square" rtlCol="0">
            <a:spAutoFit/>
          </a:bodyPr>
          <a:lstStyle/>
          <a:p>
            <a:pPr algn="r"/>
            <a:r>
              <a:rPr lang="en-US" b="1" dirty="0">
                <a:solidFill>
                  <a:srgbClr val="FF0000"/>
                </a:solidFill>
              </a:rPr>
              <a:t>The Pit of Desperation</a:t>
            </a:r>
          </a:p>
        </p:txBody>
      </p:sp>
      <p:sp>
        <p:nvSpPr>
          <p:cNvPr id="6" name="Arc 5"/>
          <p:cNvSpPr/>
          <p:nvPr/>
        </p:nvSpPr>
        <p:spPr>
          <a:xfrm flipV="1">
            <a:off x="-1062286" y="4612194"/>
            <a:ext cx="8229599" cy="1563469"/>
          </a:xfrm>
          <a:prstGeom prst="arc">
            <a:avLst/>
          </a:prstGeom>
          <a:ln w="25400">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Arc 43"/>
          <p:cNvSpPr/>
          <p:nvPr/>
        </p:nvSpPr>
        <p:spPr>
          <a:xfrm flipV="1">
            <a:off x="1231796" y="2209799"/>
            <a:ext cx="3641435" cy="3939992"/>
          </a:xfrm>
          <a:prstGeom prst="arc">
            <a:avLst/>
          </a:prstGeom>
          <a:ln w="254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Arc 44"/>
          <p:cNvSpPr/>
          <p:nvPr/>
        </p:nvSpPr>
        <p:spPr>
          <a:xfrm flipV="1">
            <a:off x="3413263" y="-136909"/>
            <a:ext cx="2919936" cy="4329035"/>
          </a:xfrm>
          <a:prstGeom prst="arc">
            <a:avLst/>
          </a:prstGeom>
          <a:ln w="254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Arc 45"/>
          <p:cNvSpPr/>
          <p:nvPr/>
        </p:nvSpPr>
        <p:spPr>
          <a:xfrm flipV="1">
            <a:off x="4163600" y="314325"/>
            <a:ext cx="4343400" cy="1749588"/>
          </a:xfrm>
          <a:prstGeom prst="arc">
            <a:avLst/>
          </a:prstGeom>
          <a:ln w="254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p:cNvSpPr txBox="1"/>
          <p:nvPr/>
        </p:nvSpPr>
        <p:spPr>
          <a:xfrm>
            <a:off x="6041346" y="2625297"/>
            <a:ext cx="2915618" cy="646331"/>
          </a:xfrm>
          <a:prstGeom prst="rect">
            <a:avLst/>
          </a:prstGeom>
          <a:noFill/>
        </p:spPr>
        <p:txBody>
          <a:bodyPr wrap="square" rtlCol="0">
            <a:spAutoFit/>
          </a:bodyPr>
          <a:lstStyle/>
          <a:p>
            <a:pPr algn="r"/>
            <a:r>
              <a:rPr lang="en-US" b="1" dirty="0"/>
              <a:t>Financial Freedom!</a:t>
            </a:r>
          </a:p>
          <a:p>
            <a:pPr algn="r"/>
            <a:r>
              <a:rPr lang="en-US" b="1" dirty="0"/>
              <a:t>Passive Income &gt; Expenses</a:t>
            </a:r>
          </a:p>
        </p:txBody>
      </p:sp>
      <p:sp>
        <p:nvSpPr>
          <p:cNvPr id="48" name="TextBox 47"/>
          <p:cNvSpPr txBox="1"/>
          <p:nvPr/>
        </p:nvSpPr>
        <p:spPr>
          <a:xfrm>
            <a:off x="4823690" y="4238534"/>
            <a:ext cx="2262910" cy="923330"/>
          </a:xfrm>
          <a:prstGeom prst="rect">
            <a:avLst/>
          </a:prstGeom>
          <a:noFill/>
        </p:spPr>
        <p:txBody>
          <a:bodyPr wrap="square" rtlCol="0">
            <a:spAutoFit/>
          </a:bodyPr>
          <a:lstStyle/>
          <a:p>
            <a:pPr algn="r"/>
            <a:r>
              <a:rPr lang="en-US" b="1" dirty="0"/>
              <a:t>Financial Security!</a:t>
            </a:r>
          </a:p>
          <a:p>
            <a:pPr algn="r"/>
            <a:r>
              <a:rPr lang="en-US" b="1" dirty="0"/>
              <a:t>Debt Free!</a:t>
            </a:r>
          </a:p>
          <a:p>
            <a:pPr algn="r"/>
            <a:r>
              <a:rPr lang="en-US" b="1" dirty="0"/>
              <a:t>Net Interest = 0</a:t>
            </a:r>
          </a:p>
        </p:txBody>
      </p:sp>
      <p:sp>
        <p:nvSpPr>
          <p:cNvPr id="49" name="TextBox 48"/>
          <p:cNvSpPr txBox="1"/>
          <p:nvPr/>
        </p:nvSpPr>
        <p:spPr>
          <a:xfrm>
            <a:off x="7167313" y="1701967"/>
            <a:ext cx="1984807" cy="646331"/>
          </a:xfrm>
          <a:prstGeom prst="rect">
            <a:avLst/>
          </a:prstGeom>
          <a:noFill/>
        </p:spPr>
        <p:txBody>
          <a:bodyPr wrap="square" rtlCol="0">
            <a:spAutoFit/>
          </a:bodyPr>
          <a:lstStyle/>
          <a:p>
            <a:pPr algn="r"/>
            <a:r>
              <a:rPr lang="en-US" b="1" dirty="0"/>
              <a:t>Impact</a:t>
            </a:r>
          </a:p>
          <a:p>
            <a:pPr algn="r"/>
            <a:r>
              <a:rPr lang="en-US" b="1" dirty="0"/>
              <a:t>Wealth Heritage</a:t>
            </a:r>
          </a:p>
        </p:txBody>
      </p:sp>
      <p:sp>
        <p:nvSpPr>
          <p:cNvPr id="50" name="TextBox 49"/>
          <p:cNvSpPr txBox="1"/>
          <p:nvPr/>
        </p:nvSpPr>
        <p:spPr>
          <a:xfrm>
            <a:off x="533400" y="4890312"/>
            <a:ext cx="2061913" cy="646331"/>
          </a:xfrm>
          <a:prstGeom prst="rect">
            <a:avLst/>
          </a:prstGeom>
          <a:noFill/>
        </p:spPr>
        <p:txBody>
          <a:bodyPr wrap="square" rtlCol="0">
            <a:spAutoFit/>
          </a:bodyPr>
          <a:lstStyle/>
          <a:p>
            <a:pPr algn="r"/>
            <a:r>
              <a:rPr lang="en-US" b="1" dirty="0"/>
              <a:t>Financial  Slavery!</a:t>
            </a:r>
          </a:p>
          <a:p>
            <a:pPr algn="r"/>
            <a:r>
              <a:rPr lang="en-US" b="1" dirty="0"/>
              <a:t>Net Income &lt; 0</a:t>
            </a:r>
          </a:p>
        </p:txBody>
      </p:sp>
      <p:cxnSp>
        <p:nvCxnSpPr>
          <p:cNvPr id="9" name="Straight Arrow Connector 8"/>
          <p:cNvCxnSpPr/>
          <p:nvPr/>
        </p:nvCxnSpPr>
        <p:spPr>
          <a:xfrm flipH="1" flipV="1">
            <a:off x="4953000" y="4267200"/>
            <a:ext cx="609600"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flipV="1">
            <a:off x="3234984" y="6211669"/>
            <a:ext cx="1194583" cy="32990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4133582" y="6218407"/>
            <a:ext cx="2635476" cy="646331"/>
          </a:xfrm>
          <a:prstGeom prst="rect">
            <a:avLst/>
          </a:prstGeom>
          <a:noFill/>
        </p:spPr>
        <p:txBody>
          <a:bodyPr wrap="square" rtlCol="0">
            <a:spAutoFit/>
          </a:bodyPr>
          <a:lstStyle/>
          <a:p>
            <a:pPr algn="r"/>
            <a:r>
              <a:rPr lang="en-US" b="1" dirty="0"/>
              <a:t>Pay Yourself First! </a:t>
            </a:r>
          </a:p>
          <a:p>
            <a:pPr algn="r"/>
            <a:r>
              <a:rPr lang="en-US" b="1" dirty="0"/>
              <a:t>Net Income &gt; 0</a:t>
            </a:r>
          </a:p>
        </p:txBody>
      </p:sp>
      <p:sp>
        <p:nvSpPr>
          <p:cNvPr id="53" name="TextBox 52"/>
          <p:cNvSpPr txBox="1"/>
          <p:nvPr/>
        </p:nvSpPr>
        <p:spPr>
          <a:xfrm>
            <a:off x="2595313" y="4196682"/>
            <a:ext cx="1880688" cy="1754326"/>
          </a:xfrm>
          <a:prstGeom prst="rect">
            <a:avLst/>
          </a:prstGeom>
          <a:noFill/>
        </p:spPr>
        <p:txBody>
          <a:bodyPr wrap="square" rtlCol="0">
            <a:spAutoFit/>
          </a:bodyPr>
          <a:lstStyle/>
          <a:p>
            <a:pPr algn="r"/>
            <a:r>
              <a:rPr lang="en-US" b="1" u="sng" dirty="0">
                <a:solidFill>
                  <a:srgbClr val="00B050"/>
                </a:solidFill>
              </a:rPr>
              <a:t>ABUNDANCE!</a:t>
            </a:r>
          </a:p>
          <a:p>
            <a:pPr marL="285750" indent="-285750" algn="r">
              <a:buFont typeface="Arial" panose="020B0604020202020204" pitchFamily="34" charset="0"/>
              <a:buChar char="•"/>
            </a:pPr>
            <a:r>
              <a:rPr lang="en-US" b="1" dirty="0">
                <a:solidFill>
                  <a:srgbClr val="00B050"/>
                </a:solidFill>
              </a:rPr>
              <a:t>Invest in Yourself</a:t>
            </a:r>
          </a:p>
          <a:p>
            <a:pPr marL="285750" indent="-285750" algn="r">
              <a:buFont typeface="Arial" panose="020B0604020202020204" pitchFamily="34" charset="0"/>
              <a:buChar char="•"/>
            </a:pPr>
            <a:r>
              <a:rPr lang="en-US" b="1" dirty="0">
                <a:solidFill>
                  <a:srgbClr val="00B050"/>
                </a:solidFill>
              </a:rPr>
              <a:t>Save</a:t>
            </a:r>
          </a:p>
          <a:p>
            <a:pPr marL="285750" indent="-285750" algn="r">
              <a:buFont typeface="Arial" panose="020B0604020202020204" pitchFamily="34" charset="0"/>
              <a:buChar char="•"/>
            </a:pPr>
            <a:r>
              <a:rPr lang="en-US" b="1" dirty="0">
                <a:solidFill>
                  <a:srgbClr val="00B050"/>
                </a:solidFill>
              </a:rPr>
              <a:t>Get out of Debt </a:t>
            </a:r>
          </a:p>
        </p:txBody>
      </p:sp>
      <p:sp>
        <p:nvSpPr>
          <p:cNvPr id="54" name="TextBox 53"/>
          <p:cNvSpPr txBox="1"/>
          <p:nvPr/>
        </p:nvSpPr>
        <p:spPr>
          <a:xfrm>
            <a:off x="2651430" y="2209799"/>
            <a:ext cx="3303715" cy="1477328"/>
          </a:xfrm>
          <a:prstGeom prst="rect">
            <a:avLst/>
          </a:prstGeom>
          <a:noFill/>
        </p:spPr>
        <p:txBody>
          <a:bodyPr wrap="square" rtlCol="0">
            <a:spAutoFit/>
          </a:bodyPr>
          <a:lstStyle/>
          <a:p>
            <a:pPr algn="r"/>
            <a:r>
              <a:rPr lang="en-US" b="1" u="sng" dirty="0">
                <a:solidFill>
                  <a:srgbClr val="00B050"/>
                </a:solidFill>
              </a:rPr>
              <a:t>PROSPERITY!</a:t>
            </a:r>
          </a:p>
          <a:p>
            <a:pPr marL="285750" indent="-285750" algn="r">
              <a:buFont typeface="Arial" panose="020B0604020202020204" pitchFamily="34" charset="0"/>
              <a:buChar char="•"/>
            </a:pPr>
            <a:r>
              <a:rPr lang="en-US" b="1" dirty="0">
                <a:solidFill>
                  <a:srgbClr val="00B050"/>
                </a:solidFill>
              </a:rPr>
              <a:t>Become Your Own Bank </a:t>
            </a:r>
          </a:p>
          <a:p>
            <a:pPr marL="285750" indent="-285750" algn="r">
              <a:buFont typeface="Arial" panose="020B0604020202020204" pitchFamily="34" charset="0"/>
              <a:buChar char="•"/>
            </a:pPr>
            <a:r>
              <a:rPr lang="en-US" b="1" dirty="0">
                <a:solidFill>
                  <a:srgbClr val="00B050"/>
                </a:solidFill>
              </a:rPr>
              <a:t>Think and Grow Wealthy </a:t>
            </a:r>
          </a:p>
          <a:p>
            <a:pPr marL="285750" indent="-285750" algn="r">
              <a:buFont typeface="Arial" panose="020B0604020202020204" pitchFamily="34" charset="0"/>
              <a:buChar char="•"/>
            </a:pPr>
            <a:r>
              <a:rPr lang="en-US" b="1" dirty="0">
                <a:solidFill>
                  <a:srgbClr val="00B050"/>
                </a:solidFill>
              </a:rPr>
              <a:t>Business</a:t>
            </a:r>
          </a:p>
          <a:p>
            <a:pPr marL="285750" indent="-285750" algn="r">
              <a:buFont typeface="Arial" panose="020B0604020202020204" pitchFamily="34" charset="0"/>
              <a:buChar char="•"/>
            </a:pPr>
            <a:r>
              <a:rPr lang="en-US" b="1" dirty="0">
                <a:solidFill>
                  <a:srgbClr val="00B050"/>
                </a:solidFill>
              </a:rPr>
              <a:t>Investments</a:t>
            </a:r>
          </a:p>
        </p:txBody>
      </p:sp>
      <p:sp>
        <p:nvSpPr>
          <p:cNvPr id="55" name="TextBox 54"/>
          <p:cNvSpPr txBox="1"/>
          <p:nvPr/>
        </p:nvSpPr>
        <p:spPr>
          <a:xfrm>
            <a:off x="4823690" y="1219200"/>
            <a:ext cx="3143517" cy="646331"/>
          </a:xfrm>
          <a:prstGeom prst="rect">
            <a:avLst/>
          </a:prstGeom>
          <a:noFill/>
        </p:spPr>
        <p:txBody>
          <a:bodyPr wrap="square" rtlCol="0">
            <a:spAutoFit/>
          </a:bodyPr>
          <a:lstStyle/>
          <a:p>
            <a:pPr algn="r"/>
            <a:r>
              <a:rPr lang="en-US" b="1" u="sng" dirty="0">
                <a:solidFill>
                  <a:srgbClr val="00B050"/>
                </a:solidFill>
              </a:rPr>
              <a:t>FREEDOM!</a:t>
            </a:r>
          </a:p>
          <a:p>
            <a:pPr algn="r"/>
            <a:r>
              <a:rPr lang="en-US" b="1" dirty="0">
                <a:solidFill>
                  <a:srgbClr val="00B050"/>
                </a:solidFill>
              </a:rPr>
              <a:t>Enjoy it All, Share with Others </a:t>
            </a:r>
          </a:p>
        </p:txBody>
      </p:sp>
      <p:cxnSp>
        <p:nvCxnSpPr>
          <p:cNvPr id="56" name="Straight Arrow Connector 55"/>
          <p:cNvCxnSpPr/>
          <p:nvPr/>
        </p:nvCxnSpPr>
        <p:spPr>
          <a:xfrm flipH="1" flipV="1">
            <a:off x="6370144" y="2082643"/>
            <a:ext cx="407726" cy="54265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flipV="1">
            <a:off x="8610600" y="1300300"/>
            <a:ext cx="190500" cy="40166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6267377" y="647056"/>
            <a:ext cx="2915618" cy="646331"/>
          </a:xfrm>
          <a:prstGeom prst="rect">
            <a:avLst/>
          </a:prstGeom>
          <a:noFill/>
        </p:spPr>
        <p:txBody>
          <a:bodyPr wrap="square" rtlCol="0">
            <a:spAutoFit/>
          </a:bodyPr>
          <a:lstStyle/>
          <a:p>
            <a:pPr algn="r"/>
            <a:r>
              <a:rPr lang="en-US" b="1" dirty="0">
                <a:solidFill>
                  <a:srgbClr val="00B050"/>
                </a:solidFill>
              </a:rPr>
              <a:t>LEGACY!</a:t>
            </a:r>
          </a:p>
          <a:p>
            <a:pPr algn="r"/>
            <a:r>
              <a:rPr lang="en-US" b="1" dirty="0">
                <a:solidFill>
                  <a:srgbClr val="00B050"/>
                </a:solidFill>
              </a:rPr>
              <a:t>Foundation</a:t>
            </a:r>
          </a:p>
        </p:txBody>
      </p:sp>
      <p:pic>
        <p:nvPicPr>
          <p:cNvPr id="4" name="Picture 3">
            <a:extLst>
              <a:ext uri="{FF2B5EF4-FFF2-40B4-BE49-F238E27FC236}">
                <a16:creationId xmlns:a16="http://schemas.microsoft.com/office/drawing/2014/main" id="{E1450DB8-E6F7-0899-2782-026937ABE8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2790" y="5867399"/>
            <a:ext cx="987137" cy="987137"/>
          </a:xfrm>
          <a:prstGeom prst="rect">
            <a:avLst/>
          </a:prstGeom>
        </p:spPr>
      </p:pic>
    </p:spTree>
    <p:extLst>
      <p:ext uri="{BB962C8B-B14F-4D97-AF65-F5344CB8AC3E}">
        <p14:creationId xmlns:p14="http://schemas.microsoft.com/office/powerpoint/2010/main" val="188049852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86BF-9EB9-29CD-FB11-6DDA52519F33}"/>
              </a:ext>
            </a:extLst>
          </p:cNvPr>
          <p:cNvSpPr>
            <a:spLocks noGrp="1"/>
          </p:cNvSpPr>
          <p:nvPr>
            <p:ph type="title"/>
          </p:nvPr>
        </p:nvSpPr>
        <p:spPr/>
        <p:txBody>
          <a:bodyPr/>
          <a:lstStyle/>
          <a:p>
            <a:r>
              <a:rPr lang="en-US" b="1" dirty="0"/>
              <a:t>What is the Value?</a:t>
            </a:r>
          </a:p>
        </p:txBody>
      </p:sp>
      <p:sp>
        <p:nvSpPr>
          <p:cNvPr id="3" name="Content Placeholder 2">
            <a:extLst>
              <a:ext uri="{FF2B5EF4-FFF2-40B4-BE49-F238E27FC236}">
                <a16:creationId xmlns:a16="http://schemas.microsoft.com/office/drawing/2014/main" id="{CF4F39A8-D1D7-42C4-4F5D-BE18DBCD390E}"/>
              </a:ext>
            </a:extLst>
          </p:cNvPr>
          <p:cNvSpPr>
            <a:spLocks noGrp="1"/>
          </p:cNvSpPr>
          <p:nvPr>
            <p:ph idx="1"/>
          </p:nvPr>
        </p:nvSpPr>
        <p:spPr>
          <a:xfrm>
            <a:off x="457200" y="1600200"/>
            <a:ext cx="8534400" cy="4756150"/>
          </a:xfrm>
        </p:spPr>
        <p:txBody>
          <a:bodyPr>
            <a:normAutofit fontScale="77500" lnSpcReduction="20000"/>
          </a:bodyPr>
          <a:lstStyle/>
          <a:p>
            <a:pPr marL="0" indent="0">
              <a:buNone/>
            </a:pPr>
            <a:r>
              <a:rPr lang="en-US" dirty="0"/>
              <a:t>Upon completing this course you will receive the following:</a:t>
            </a:r>
          </a:p>
          <a:p>
            <a:r>
              <a:rPr lang="en-US" dirty="0"/>
              <a:t>Life lessons from a successful entrepreneur learned over 30 years of education, business and investment experience.</a:t>
            </a:r>
          </a:p>
          <a:p>
            <a:r>
              <a:rPr lang="en-US" dirty="0"/>
              <a:t>Clear Understanding of How Money Works.</a:t>
            </a:r>
          </a:p>
          <a:p>
            <a:r>
              <a:rPr lang="en-US" dirty="0"/>
              <a:t>Frameworks to better manage your finances and ensure Success.</a:t>
            </a:r>
          </a:p>
          <a:p>
            <a:r>
              <a:rPr lang="en-US" dirty="0"/>
              <a:t>Ability to make better Decisions in life.</a:t>
            </a:r>
          </a:p>
          <a:p>
            <a:r>
              <a:rPr lang="en-US" dirty="0"/>
              <a:t>Certainty that you are exchanging your life for something of lasting value and permanence to leave a legacy.</a:t>
            </a:r>
          </a:p>
          <a:p>
            <a:r>
              <a:rPr lang="en-US" dirty="0"/>
              <a:t>Clarity of the Direction you are taking. </a:t>
            </a:r>
          </a:p>
          <a:p>
            <a:r>
              <a:rPr lang="en-US" dirty="0"/>
              <a:t>Confidence to achieve your Goals and Life Vision.</a:t>
            </a:r>
          </a:p>
          <a:p>
            <a:r>
              <a:rPr lang="en-US" dirty="0"/>
              <a:t>Happier personal, marriage, family and spiritual life.</a:t>
            </a:r>
          </a:p>
          <a:p>
            <a:r>
              <a:rPr lang="en-US" dirty="0"/>
              <a:t>Value: $$?</a:t>
            </a:r>
          </a:p>
        </p:txBody>
      </p:sp>
      <p:sp>
        <p:nvSpPr>
          <p:cNvPr id="5" name="Slide Number Placeholder 4">
            <a:extLst>
              <a:ext uri="{FF2B5EF4-FFF2-40B4-BE49-F238E27FC236}">
                <a16:creationId xmlns:a16="http://schemas.microsoft.com/office/drawing/2014/main" id="{AF89F625-CA00-9075-1C54-5408798ECFD7}"/>
              </a:ext>
            </a:extLst>
          </p:cNvPr>
          <p:cNvSpPr>
            <a:spLocks noGrp="1"/>
          </p:cNvSpPr>
          <p:nvPr>
            <p:ph type="sldNum" sz="quarter" idx="12"/>
          </p:nvPr>
        </p:nvSpPr>
        <p:spPr/>
        <p:txBody>
          <a:bodyPr/>
          <a:lstStyle/>
          <a:p>
            <a:fld id="{26992660-07D7-4D1A-9A00-6246F487EF94}" type="slidenum">
              <a:rPr lang="en-US" smtClean="0"/>
              <a:pPr/>
              <a:t>35</a:t>
            </a:fld>
            <a:endParaRPr lang="en-US"/>
          </a:p>
        </p:txBody>
      </p:sp>
      <p:pic>
        <p:nvPicPr>
          <p:cNvPr id="6" name="Picture 5">
            <a:extLst>
              <a:ext uri="{FF2B5EF4-FFF2-40B4-BE49-F238E27FC236}">
                <a16:creationId xmlns:a16="http://schemas.microsoft.com/office/drawing/2014/main" id="{7A15CD13-904E-EFD9-2C7B-211224C039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109472" cy="1109472"/>
          </a:xfrm>
          <a:prstGeom prst="rect">
            <a:avLst/>
          </a:prstGeom>
        </p:spPr>
      </p:pic>
    </p:spTree>
    <p:extLst>
      <p:ext uri="{BB962C8B-B14F-4D97-AF65-F5344CB8AC3E}">
        <p14:creationId xmlns:p14="http://schemas.microsoft.com/office/powerpoint/2010/main" val="216327877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86BF-9EB9-29CD-FB11-6DDA52519F33}"/>
              </a:ext>
            </a:extLst>
          </p:cNvPr>
          <p:cNvSpPr>
            <a:spLocks noGrp="1"/>
          </p:cNvSpPr>
          <p:nvPr>
            <p:ph type="title"/>
          </p:nvPr>
        </p:nvSpPr>
        <p:spPr/>
        <p:txBody>
          <a:bodyPr/>
          <a:lstStyle/>
          <a:p>
            <a:r>
              <a:rPr lang="en-US" b="1" dirty="0"/>
              <a:t>What is the Investment?</a:t>
            </a:r>
          </a:p>
        </p:txBody>
      </p:sp>
      <p:sp>
        <p:nvSpPr>
          <p:cNvPr id="3" name="Content Placeholder 2">
            <a:extLst>
              <a:ext uri="{FF2B5EF4-FFF2-40B4-BE49-F238E27FC236}">
                <a16:creationId xmlns:a16="http://schemas.microsoft.com/office/drawing/2014/main" id="{CF4F39A8-D1D7-42C4-4F5D-BE18DBCD390E}"/>
              </a:ext>
            </a:extLst>
          </p:cNvPr>
          <p:cNvSpPr>
            <a:spLocks noGrp="1"/>
          </p:cNvSpPr>
          <p:nvPr>
            <p:ph idx="1"/>
          </p:nvPr>
        </p:nvSpPr>
        <p:spPr>
          <a:xfrm>
            <a:off x="457200" y="1600200"/>
            <a:ext cx="8458200" cy="5257800"/>
          </a:xfrm>
        </p:spPr>
        <p:txBody>
          <a:bodyPr>
            <a:normAutofit fontScale="70000" lnSpcReduction="20000"/>
          </a:bodyPr>
          <a:lstStyle/>
          <a:p>
            <a:pPr marL="0" indent="0">
              <a:buNone/>
            </a:pPr>
            <a:r>
              <a:rPr lang="en-US" dirty="0"/>
              <a:t>There are 5 investments you need to be ready to make:</a:t>
            </a:r>
          </a:p>
          <a:p>
            <a:pPr marL="514350" indent="-514350">
              <a:buFont typeface="+mj-lt"/>
              <a:buAutoNum type="arabicPeriod"/>
            </a:pPr>
            <a:r>
              <a:rPr lang="en-US" b="1" dirty="0"/>
              <a:t>Time</a:t>
            </a:r>
            <a:r>
              <a:rPr lang="en-US" dirty="0"/>
              <a:t>: 12 Weeks – 2 Hours of Class Time</a:t>
            </a:r>
          </a:p>
          <a:p>
            <a:pPr marL="514350" indent="-514350">
              <a:buFont typeface="+mj-lt"/>
              <a:buAutoNum type="arabicPeriod"/>
            </a:pPr>
            <a:r>
              <a:rPr lang="en-US" b="1" dirty="0"/>
              <a:t>Energy</a:t>
            </a:r>
            <a:r>
              <a:rPr lang="en-US" dirty="0"/>
              <a:t>: Complete Homework Assignments &amp; 20 Challenges – the more you put in, the more you get out</a:t>
            </a:r>
          </a:p>
          <a:p>
            <a:pPr marL="514350" indent="-514350">
              <a:buFont typeface="+mj-lt"/>
              <a:buAutoNum type="arabicPeriod"/>
            </a:pPr>
            <a:r>
              <a:rPr lang="en-US" b="1" dirty="0"/>
              <a:t>Coaching</a:t>
            </a:r>
            <a:r>
              <a:rPr lang="en-US" dirty="0"/>
              <a:t>: 7 x 1-2 Hour Coaching Sessions 1:1 – My standard consulting rate is $1,000/Hour (Value $10,000+)</a:t>
            </a:r>
          </a:p>
          <a:p>
            <a:pPr marL="514350" indent="-514350">
              <a:buFont typeface="+mj-lt"/>
              <a:buAutoNum type="arabicPeriod"/>
            </a:pPr>
            <a:r>
              <a:rPr lang="en-US" b="1" dirty="0"/>
              <a:t>Willingness to Change</a:t>
            </a:r>
            <a:r>
              <a:rPr lang="en-US" dirty="0"/>
              <a:t>: Make Hard Decisions &amp; Commitments along the way – this is how you grow</a:t>
            </a:r>
          </a:p>
          <a:p>
            <a:pPr marL="514350" indent="-514350">
              <a:buFont typeface="+mj-lt"/>
              <a:buAutoNum type="arabicPeriod"/>
            </a:pPr>
            <a:r>
              <a:rPr lang="en-US" b="1" dirty="0"/>
              <a:t>Money</a:t>
            </a:r>
            <a:r>
              <a:rPr lang="en-US" dirty="0"/>
              <a:t>: 3 Options – </a:t>
            </a:r>
          </a:p>
          <a:p>
            <a:pPr marL="914400" lvl="1" indent="-514350">
              <a:buFont typeface="Arial" panose="020B0604020202020204" pitchFamily="34" charset="0"/>
              <a:buChar char="•"/>
            </a:pPr>
            <a:r>
              <a:rPr lang="en-US" dirty="0"/>
              <a:t>Course Only - $1,000 or 4 payments of $300/</a:t>
            </a:r>
            <a:r>
              <a:rPr lang="en-US" dirty="0" err="1"/>
              <a:t>mo</a:t>
            </a:r>
            <a:r>
              <a:rPr lang="en-US" dirty="0"/>
              <a:t> or 12 payments of $100/</a:t>
            </a:r>
            <a:r>
              <a:rPr lang="en-US" dirty="0" err="1"/>
              <a:t>mo</a:t>
            </a:r>
            <a:endParaRPr lang="en-US" dirty="0"/>
          </a:p>
          <a:p>
            <a:pPr marL="914400" lvl="1" indent="-514350">
              <a:buFont typeface="Arial" panose="020B0604020202020204" pitchFamily="34" charset="0"/>
              <a:buChar char="•"/>
            </a:pPr>
            <a:r>
              <a:rPr lang="en-US" dirty="0"/>
              <a:t>Personal Coaching - $2,500 or 4 payments of $700/</a:t>
            </a:r>
            <a:r>
              <a:rPr lang="en-US" dirty="0" err="1"/>
              <a:t>mo</a:t>
            </a:r>
            <a:r>
              <a:rPr lang="en-US" dirty="0"/>
              <a:t> or 12 payments of $250/</a:t>
            </a:r>
            <a:r>
              <a:rPr lang="en-US" dirty="0" err="1"/>
              <a:t>mo</a:t>
            </a:r>
            <a:endParaRPr lang="en-US" dirty="0"/>
          </a:p>
          <a:p>
            <a:pPr marL="914400" lvl="1" indent="-514350">
              <a:buFont typeface="Arial" panose="020B0604020202020204" pitchFamily="34" charset="0"/>
              <a:buChar char="•"/>
            </a:pPr>
            <a:r>
              <a:rPr lang="en-US" dirty="0"/>
              <a:t>Personal &amp; Business Coaching - $5,000 or 4 payments of $1,400/</a:t>
            </a:r>
            <a:r>
              <a:rPr lang="en-US" dirty="0" err="1"/>
              <a:t>mo</a:t>
            </a:r>
            <a:r>
              <a:rPr lang="en-US" dirty="0"/>
              <a:t> or 12 payments of $500/</a:t>
            </a:r>
            <a:r>
              <a:rPr lang="en-US" dirty="0" err="1"/>
              <a:t>mo</a:t>
            </a:r>
            <a:endParaRPr lang="en-US" dirty="0"/>
          </a:p>
          <a:p>
            <a:pPr marL="0" indent="0">
              <a:buNone/>
            </a:pPr>
            <a:endParaRPr lang="en-US" dirty="0"/>
          </a:p>
          <a:p>
            <a:pPr marL="0" indent="0">
              <a:buNone/>
            </a:pPr>
            <a:r>
              <a:rPr lang="en-US" b="1" dirty="0"/>
              <a:t>The Return?: </a:t>
            </a:r>
            <a:r>
              <a:rPr lang="en-US" dirty="0"/>
              <a:t>Invaluable!</a:t>
            </a:r>
          </a:p>
        </p:txBody>
      </p:sp>
      <p:sp>
        <p:nvSpPr>
          <p:cNvPr id="5" name="Slide Number Placeholder 4">
            <a:extLst>
              <a:ext uri="{FF2B5EF4-FFF2-40B4-BE49-F238E27FC236}">
                <a16:creationId xmlns:a16="http://schemas.microsoft.com/office/drawing/2014/main" id="{AF89F625-CA00-9075-1C54-5408798ECFD7}"/>
              </a:ext>
            </a:extLst>
          </p:cNvPr>
          <p:cNvSpPr>
            <a:spLocks noGrp="1"/>
          </p:cNvSpPr>
          <p:nvPr>
            <p:ph type="sldNum" sz="quarter" idx="12"/>
          </p:nvPr>
        </p:nvSpPr>
        <p:spPr/>
        <p:txBody>
          <a:bodyPr/>
          <a:lstStyle/>
          <a:p>
            <a:fld id="{26992660-07D7-4D1A-9A00-6246F487EF94}" type="slidenum">
              <a:rPr lang="en-US" smtClean="0"/>
              <a:pPr/>
              <a:t>36</a:t>
            </a:fld>
            <a:endParaRPr lang="en-US"/>
          </a:p>
        </p:txBody>
      </p:sp>
      <p:pic>
        <p:nvPicPr>
          <p:cNvPr id="6" name="Picture 5">
            <a:extLst>
              <a:ext uri="{FF2B5EF4-FFF2-40B4-BE49-F238E27FC236}">
                <a16:creationId xmlns:a16="http://schemas.microsoft.com/office/drawing/2014/main" id="{7A15CD13-904E-EFD9-2C7B-211224C039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109472" cy="1109472"/>
          </a:xfrm>
          <a:prstGeom prst="rect">
            <a:avLst/>
          </a:prstGeom>
        </p:spPr>
      </p:pic>
    </p:spTree>
    <p:extLst>
      <p:ext uri="{BB962C8B-B14F-4D97-AF65-F5344CB8AC3E}">
        <p14:creationId xmlns:p14="http://schemas.microsoft.com/office/powerpoint/2010/main" val="153201549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86BF-9EB9-29CD-FB11-6DDA52519F33}"/>
              </a:ext>
            </a:extLst>
          </p:cNvPr>
          <p:cNvSpPr>
            <a:spLocks noGrp="1"/>
          </p:cNvSpPr>
          <p:nvPr>
            <p:ph type="title"/>
          </p:nvPr>
        </p:nvSpPr>
        <p:spPr/>
        <p:txBody>
          <a:bodyPr/>
          <a:lstStyle/>
          <a:p>
            <a:r>
              <a:rPr lang="en-US" b="1" dirty="0"/>
              <a:t>What is the Guarantee?</a:t>
            </a:r>
          </a:p>
        </p:txBody>
      </p:sp>
      <p:sp>
        <p:nvSpPr>
          <p:cNvPr id="3" name="Content Placeholder 2">
            <a:extLst>
              <a:ext uri="{FF2B5EF4-FFF2-40B4-BE49-F238E27FC236}">
                <a16:creationId xmlns:a16="http://schemas.microsoft.com/office/drawing/2014/main" id="{CF4F39A8-D1D7-42C4-4F5D-BE18DBCD390E}"/>
              </a:ext>
            </a:extLst>
          </p:cNvPr>
          <p:cNvSpPr>
            <a:spLocks noGrp="1"/>
          </p:cNvSpPr>
          <p:nvPr>
            <p:ph idx="1"/>
          </p:nvPr>
        </p:nvSpPr>
        <p:spPr>
          <a:xfrm>
            <a:off x="457200" y="1600200"/>
            <a:ext cx="4343400" cy="5121275"/>
          </a:xfrm>
        </p:spPr>
        <p:txBody>
          <a:bodyPr>
            <a:normAutofit/>
          </a:bodyPr>
          <a:lstStyle/>
          <a:p>
            <a:r>
              <a:rPr lang="en-US" dirty="0"/>
              <a:t>If you feel this is not for you simply ask for a 100% refund before May 31. </a:t>
            </a:r>
          </a:p>
          <a:p>
            <a:r>
              <a:rPr lang="en-US" dirty="0"/>
              <a:t>No questions asked.</a:t>
            </a:r>
          </a:p>
          <a:p>
            <a:pPr marL="0" indent="0">
              <a:buNone/>
            </a:pPr>
            <a:endParaRPr lang="en-US" dirty="0"/>
          </a:p>
        </p:txBody>
      </p:sp>
      <p:sp>
        <p:nvSpPr>
          <p:cNvPr id="5" name="Slide Number Placeholder 4">
            <a:extLst>
              <a:ext uri="{FF2B5EF4-FFF2-40B4-BE49-F238E27FC236}">
                <a16:creationId xmlns:a16="http://schemas.microsoft.com/office/drawing/2014/main" id="{AF89F625-CA00-9075-1C54-5408798ECFD7}"/>
              </a:ext>
            </a:extLst>
          </p:cNvPr>
          <p:cNvSpPr>
            <a:spLocks noGrp="1"/>
          </p:cNvSpPr>
          <p:nvPr>
            <p:ph type="sldNum" sz="quarter" idx="12"/>
          </p:nvPr>
        </p:nvSpPr>
        <p:spPr/>
        <p:txBody>
          <a:bodyPr/>
          <a:lstStyle/>
          <a:p>
            <a:fld id="{26992660-07D7-4D1A-9A00-6246F487EF94}" type="slidenum">
              <a:rPr lang="en-US" smtClean="0"/>
              <a:pPr/>
              <a:t>37</a:t>
            </a:fld>
            <a:endParaRPr lang="en-US"/>
          </a:p>
        </p:txBody>
      </p:sp>
      <p:pic>
        <p:nvPicPr>
          <p:cNvPr id="6" name="Picture 5">
            <a:extLst>
              <a:ext uri="{FF2B5EF4-FFF2-40B4-BE49-F238E27FC236}">
                <a16:creationId xmlns:a16="http://schemas.microsoft.com/office/drawing/2014/main" id="{7A15CD13-904E-EFD9-2C7B-211224C039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109472" cy="1109472"/>
          </a:xfrm>
          <a:prstGeom prst="rect">
            <a:avLst/>
          </a:prstGeom>
        </p:spPr>
      </p:pic>
      <p:pic>
        <p:nvPicPr>
          <p:cNvPr id="3074" name="Picture 2" descr="100% Satisfaction Guarantee | What exactly do we as Mvix mean?">
            <a:extLst>
              <a:ext uri="{FF2B5EF4-FFF2-40B4-BE49-F238E27FC236}">
                <a16:creationId xmlns:a16="http://schemas.microsoft.com/office/drawing/2014/main" id="{961DBAEF-E3F9-E70B-F2FA-F0A539DBE0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747837"/>
            <a:ext cx="3810000" cy="3362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62235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6701"/>
            <a:ext cx="8229600" cy="1143000"/>
          </a:xfrm>
        </p:spPr>
        <p:txBody>
          <a:bodyPr>
            <a:normAutofit fontScale="90000"/>
          </a:bodyPr>
          <a:lstStyle/>
          <a:p>
            <a:r>
              <a:rPr lang="en-US" b="1" dirty="0"/>
              <a:t>What You Will Get With </a:t>
            </a:r>
            <a:br>
              <a:rPr lang="en-US" b="1" dirty="0"/>
            </a:br>
            <a:r>
              <a:rPr lang="en-US" b="1" dirty="0"/>
              <a:t>Financial Freedom Challenge</a:t>
            </a:r>
            <a:endParaRPr lang="en-US" dirty="0"/>
          </a:p>
        </p:txBody>
      </p:sp>
      <p:sp>
        <p:nvSpPr>
          <p:cNvPr id="3" name="Text Placeholder 2"/>
          <p:cNvSpPr>
            <a:spLocks noGrp="1"/>
          </p:cNvSpPr>
          <p:nvPr>
            <p:ph type="body" idx="1"/>
          </p:nvPr>
        </p:nvSpPr>
        <p:spPr>
          <a:xfrm>
            <a:off x="457200" y="2514600"/>
            <a:ext cx="4040188" cy="639762"/>
          </a:xfrm>
        </p:spPr>
        <p:txBody>
          <a:bodyPr/>
          <a:lstStyle/>
          <a:p>
            <a:r>
              <a:rPr lang="en-US" u="sng" dirty="0"/>
              <a:t>Who is it For?</a:t>
            </a:r>
          </a:p>
        </p:txBody>
      </p:sp>
      <p:sp>
        <p:nvSpPr>
          <p:cNvPr id="4" name="Content Placeholder 3"/>
          <p:cNvSpPr>
            <a:spLocks noGrp="1"/>
          </p:cNvSpPr>
          <p:nvPr>
            <p:ph sz="half" idx="2"/>
          </p:nvPr>
        </p:nvSpPr>
        <p:spPr>
          <a:xfrm>
            <a:off x="457200" y="3200399"/>
            <a:ext cx="4040188" cy="3155951"/>
          </a:xfrm>
        </p:spPr>
        <p:txBody>
          <a:bodyPr>
            <a:normAutofit fontScale="92500" lnSpcReduction="20000"/>
          </a:bodyPr>
          <a:lstStyle/>
          <a:p>
            <a:r>
              <a:rPr lang="en-US" dirty="0"/>
              <a:t>People of all ages.</a:t>
            </a:r>
          </a:p>
          <a:p>
            <a:r>
              <a:rPr lang="en-US" dirty="0"/>
              <a:t>Normal People - You don't need to know about finance, accounting or economics.</a:t>
            </a:r>
          </a:p>
          <a:p>
            <a:r>
              <a:rPr lang="en-US" dirty="0"/>
              <a:t>Anyone in debt who has a desire to learn how to be debt free quickly.</a:t>
            </a:r>
          </a:p>
          <a:p>
            <a:r>
              <a:rPr lang="en-US" dirty="0"/>
              <a:t>People who have a desire to prosper and get ahead.</a:t>
            </a:r>
          </a:p>
          <a:p>
            <a:r>
              <a:rPr lang="en-US" dirty="0"/>
              <a:t>Entrepreneurs and Investors. </a:t>
            </a:r>
          </a:p>
        </p:txBody>
      </p:sp>
      <p:sp>
        <p:nvSpPr>
          <p:cNvPr id="5" name="Text Placeholder 4"/>
          <p:cNvSpPr>
            <a:spLocks noGrp="1"/>
          </p:cNvSpPr>
          <p:nvPr>
            <p:ph type="body" sz="quarter" idx="3"/>
          </p:nvPr>
        </p:nvSpPr>
        <p:spPr>
          <a:xfrm>
            <a:off x="4648200" y="2514600"/>
            <a:ext cx="4041775" cy="639762"/>
          </a:xfrm>
        </p:spPr>
        <p:txBody>
          <a:bodyPr/>
          <a:lstStyle/>
          <a:p>
            <a:r>
              <a:rPr lang="en-US" u="sng" dirty="0"/>
              <a:t>Benefits</a:t>
            </a:r>
          </a:p>
        </p:txBody>
      </p:sp>
      <p:sp>
        <p:nvSpPr>
          <p:cNvPr id="6" name="Content Placeholder 5"/>
          <p:cNvSpPr>
            <a:spLocks noGrp="1"/>
          </p:cNvSpPr>
          <p:nvPr>
            <p:ph sz="quarter" idx="4"/>
          </p:nvPr>
        </p:nvSpPr>
        <p:spPr>
          <a:xfrm>
            <a:off x="4645025" y="3200399"/>
            <a:ext cx="4041775" cy="3505201"/>
          </a:xfrm>
        </p:spPr>
        <p:txBody>
          <a:bodyPr>
            <a:normAutofit fontScale="92500" lnSpcReduction="20000"/>
          </a:bodyPr>
          <a:lstStyle/>
          <a:p>
            <a:r>
              <a:rPr lang="en-US" dirty="0"/>
              <a:t>How Money Works.</a:t>
            </a:r>
          </a:p>
          <a:p>
            <a:r>
              <a:rPr lang="en-US" dirty="0"/>
              <a:t>How To Increase Your Income.</a:t>
            </a:r>
          </a:p>
          <a:p>
            <a:r>
              <a:rPr lang="en-US" dirty="0"/>
              <a:t>How to Control Your Expenses.</a:t>
            </a:r>
          </a:p>
          <a:p>
            <a:r>
              <a:rPr lang="en-US" dirty="0"/>
              <a:t>The Formula To Get Out of Debt In A Short Time And Save Tens of Thousands Of Dollars.</a:t>
            </a:r>
          </a:p>
          <a:p>
            <a:r>
              <a:rPr lang="en-US" dirty="0"/>
              <a:t>How To Achieve All Your Financial Goals!</a:t>
            </a:r>
          </a:p>
          <a:p>
            <a:r>
              <a:rPr lang="en-US" dirty="0"/>
              <a:t>The Secret to Financial Success and More!</a:t>
            </a:r>
          </a:p>
          <a:p>
            <a:endParaRPr lang="en-US" dirty="0"/>
          </a:p>
        </p:txBody>
      </p:sp>
      <p:sp>
        <p:nvSpPr>
          <p:cNvPr id="7" name="Footer Placeholder 6"/>
          <p:cNvSpPr>
            <a:spLocks noGrp="1"/>
          </p:cNvSpPr>
          <p:nvPr>
            <p:ph type="ftr" sz="quarter" idx="11"/>
          </p:nvPr>
        </p:nvSpPr>
        <p:spPr>
          <a:xfrm>
            <a:off x="0" y="6489827"/>
            <a:ext cx="2895600" cy="365125"/>
          </a:xfrm>
        </p:spPr>
        <p:txBody>
          <a:bodyPr/>
          <a:lstStyle/>
          <a:p>
            <a:pPr algn="l"/>
            <a:r>
              <a:rPr lang="en-US" dirty="0"/>
              <a:t>© Alex </a:t>
            </a:r>
            <a:r>
              <a:rPr lang="en-US" dirty="0" err="1"/>
              <a:t>Barrón</a:t>
            </a:r>
            <a:r>
              <a:rPr lang="en-US" dirty="0"/>
              <a:t> 2024</a:t>
            </a:r>
          </a:p>
        </p:txBody>
      </p:sp>
      <p:sp>
        <p:nvSpPr>
          <p:cNvPr id="8" name="Slide Number Placeholder 7"/>
          <p:cNvSpPr>
            <a:spLocks noGrp="1"/>
          </p:cNvSpPr>
          <p:nvPr>
            <p:ph type="sldNum" sz="quarter" idx="12"/>
          </p:nvPr>
        </p:nvSpPr>
        <p:spPr/>
        <p:txBody>
          <a:bodyPr/>
          <a:lstStyle/>
          <a:p>
            <a:fld id="{26992660-07D7-4D1A-9A00-6246F487EF94}" type="slidenum">
              <a:rPr lang="en-US" smtClean="0"/>
              <a:pPr/>
              <a:t>38</a:t>
            </a:fld>
            <a:endParaRPr lang="en-US" dirty="0"/>
          </a:p>
        </p:txBody>
      </p:sp>
      <p:sp>
        <p:nvSpPr>
          <p:cNvPr id="10" name="Text Placeholder 2"/>
          <p:cNvSpPr txBox="1">
            <a:spLocks/>
          </p:cNvSpPr>
          <p:nvPr/>
        </p:nvSpPr>
        <p:spPr>
          <a:xfrm>
            <a:off x="478536" y="1676400"/>
            <a:ext cx="8208264" cy="990600"/>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sz="2800" dirty="0">
                <a:solidFill>
                  <a:srgbClr val="0000FF"/>
                </a:solidFill>
              </a:rPr>
              <a:t>An Intensive Course That Can Transform the Rest of Your Life Through Financial Education</a:t>
            </a:r>
          </a:p>
        </p:txBody>
      </p:sp>
      <p:pic>
        <p:nvPicPr>
          <p:cNvPr id="11" name="Picture 10">
            <a:extLst>
              <a:ext uri="{FF2B5EF4-FFF2-40B4-BE49-F238E27FC236}">
                <a16:creationId xmlns:a16="http://schemas.microsoft.com/office/drawing/2014/main" id="{EE984DCB-B52B-018E-261D-F3444E8F96E0}"/>
              </a:ext>
            </a:extLst>
          </p:cNvPr>
          <p:cNvPicPr>
            <a:picLocks noChangeAspect="1"/>
          </p:cNvPicPr>
          <p:nvPr/>
        </p:nvPicPr>
        <p:blipFill>
          <a:blip r:embed="rId2"/>
          <a:stretch>
            <a:fillRect/>
          </a:stretch>
        </p:blipFill>
        <p:spPr>
          <a:xfrm>
            <a:off x="0" y="1660"/>
            <a:ext cx="1556874" cy="988940"/>
          </a:xfrm>
          <a:prstGeom prst="rect">
            <a:avLst/>
          </a:prstGeom>
        </p:spPr>
      </p:pic>
    </p:spTree>
    <p:extLst>
      <p:ext uri="{BB962C8B-B14F-4D97-AF65-F5344CB8AC3E}">
        <p14:creationId xmlns:p14="http://schemas.microsoft.com/office/powerpoint/2010/main" val="413961958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67653"/>
            <a:ext cx="8229600" cy="1143000"/>
          </a:xfrm>
        </p:spPr>
        <p:txBody>
          <a:bodyPr>
            <a:normAutofit fontScale="90000"/>
          </a:bodyPr>
          <a:lstStyle/>
          <a:p>
            <a:r>
              <a:rPr lang="en-US" b="1" dirty="0"/>
              <a:t>What you will Learn in</a:t>
            </a:r>
            <a:br>
              <a:rPr lang="en-US" b="1" dirty="0"/>
            </a:br>
            <a:r>
              <a:rPr lang="en-US" b="1" dirty="0"/>
              <a:t>Financial Freedom Challenge</a:t>
            </a:r>
            <a:endParaRPr lang="en-US" dirty="0"/>
          </a:p>
        </p:txBody>
      </p:sp>
      <p:sp>
        <p:nvSpPr>
          <p:cNvPr id="3" name="Content Placeholder 2"/>
          <p:cNvSpPr>
            <a:spLocks noGrp="1"/>
          </p:cNvSpPr>
          <p:nvPr>
            <p:ph idx="1"/>
          </p:nvPr>
        </p:nvSpPr>
        <p:spPr>
          <a:xfrm>
            <a:off x="457200" y="1600200"/>
            <a:ext cx="8610600" cy="5334000"/>
          </a:xfrm>
        </p:spPr>
        <p:txBody>
          <a:bodyPr>
            <a:normAutofit fontScale="85000" lnSpcReduction="20000"/>
          </a:bodyPr>
          <a:lstStyle/>
          <a:p>
            <a:pPr marL="0" indent="0">
              <a:buNone/>
            </a:pPr>
            <a:r>
              <a:rPr lang="en-US" b="1" dirty="0"/>
              <a:t>You Will Learn</a:t>
            </a:r>
            <a:r>
              <a:rPr lang="en-US" dirty="0"/>
              <a:t>:  </a:t>
            </a:r>
          </a:p>
          <a:p>
            <a:pPr marL="0" indent="0">
              <a:buNone/>
            </a:pPr>
            <a:r>
              <a:rPr lang="en-US" b="1" u="sng" dirty="0">
                <a:solidFill>
                  <a:srgbClr val="0000FF"/>
                </a:solidFill>
              </a:rPr>
              <a:t>INTRODUCTION: THE PROBLEM AND THE POSSIBILITY</a:t>
            </a:r>
          </a:p>
          <a:p>
            <a:r>
              <a:rPr lang="en-US" dirty="0"/>
              <a:t>The American Dream vs. The Sad Reality</a:t>
            </a:r>
          </a:p>
          <a:p>
            <a:r>
              <a:rPr lang="en-US" dirty="0"/>
              <a:t>Are You Drifting or In Control?</a:t>
            </a:r>
          </a:p>
          <a:p>
            <a:r>
              <a:rPr lang="en-US" dirty="0"/>
              <a:t>Why the Traditional Script Does Not Work</a:t>
            </a:r>
          </a:p>
          <a:p>
            <a:r>
              <a:rPr lang="en-US" dirty="0"/>
              <a:t>How most people get into Debt &amp; Why they never get out of debt.</a:t>
            </a:r>
          </a:p>
          <a:p>
            <a:r>
              <a:rPr lang="en-US" dirty="0"/>
              <a:t>The Possibility Map to become Financially Free and Prosperous!</a:t>
            </a:r>
          </a:p>
          <a:p>
            <a:r>
              <a:rPr lang="en-US" dirty="0"/>
              <a:t>How to Achieve Financial Freedom – the 12 Requirements.</a:t>
            </a:r>
          </a:p>
          <a:p>
            <a:r>
              <a:rPr lang="en-US" dirty="0"/>
              <a:t>The Financial Framework of How Money Works</a:t>
            </a:r>
          </a:p>
          <a:p>
            <a:r>
              <a:rPr lang="en-US" dirty="0"/>
              <a:t>The 5 Investments Required to Succeed</a:t>
            </a:r>
          </a:p>
          <a:p>
            <a:pPr marL="0" indent="0">
              <a:buNone/>
            </a:pPr>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a:xfrm>
            <a:off x="6096000" y="6555422"/>
            <a:ext cx="2895600" cy="365125"/>
          </a:xfrm>
        </p:spPr>
        <p:txBody>
          <a:bodyPr/>
          <a:lstStyle/>
          <a:p>
            <a:r>
              <a:rPr lang="en-US" dirty="0"/>
              <a:t>© Alex </a:t>
            </a:r>
            <a:r>
              <a:rPr lang="en-US" dirty="0" err="1"/>
              <a:t>Barrón</a:t>
            </a:r>
            <a:r>
              <a:rPr lang="en-US" dirty="0"/>
              <a:t> 2024</a:t>
            </a:r>
          </a:p>
        </p:txBody>
      </p:sp>
      <p:sp>
        <p:nvSpPr>
          <p:cNvPr id="5" name="Slide Number Placeholder 4"/>
          <p:cNvSpPr>
            <a:spLocks noGrp="1"/>
          </p:cNvSpPr>
          <p:nvPr>
            <p:ph type="sldNum" sz="quarter" idx="12"/>
          </p:nvPr>
        </p:nvSpPr>
        <p:spPr/>
        <p:txBody>
          <a:bodyPr/>
          <a:lstStyle/>
          <a:p>
            <a:fld id="{26992660-07D7-4D1A-9A00-6246F487EF94}" type="slidenum">
              <a:rPr lang="en-US" smtClean="0"/>
              <a:pPr/>
              <a:t>39</a:t>
            </a:fld>
            <a:endParaRPr lang="en-US" dirty="0"/>
          </a:p>
        </p:txBody>
      </p:sp>
      <p:pic>
        <p:nvPicPr>
          <p:cNvPr id="6" name="Picture 5">
            <a:extLst>
              <a:ext uri="{FF2B5EF4-FFF2-40B4-BE49-F238E27FC236}">
                <a16:creationId xmlns:a16="http://schemas.microsoft.com/office/drawing/2014/main" id="{76B9546C-E820-4E52-7E01-6FA12ED8AD66}"/>
              </a:ext>
            </a:extLst>
          </p:cNvPr>
          <p:cNvPicPr>
            <a:picLocks noChangeAspect="1"/>
          </p:cNvPicPr>
          <p:nvPr/>
        </p:nvPicPr>
        <p:blipFill>
          <a:blip r:embed="rId2"/>
          <a:stretch>
            <a:fillRect/>
          </a:stretch>
        </p:blipFill>
        <p:spPr>
          <a:xfrm>
            <a:off x="0" y="1660"/>
            <a:ext cx="1556874" cy="988940"/>
          </a:xfrm>
          <a:prstGeom prst="rect">
            <a:avLst/>
          </a:prstGeom>
        </p:spPr>
      </p:pic>
    </p:spTree>
    <p:extLst>
      <p:ext uri="{BB962C8B-B14F-4D97-AF65-F5344CB8AC3E}">
        <p14:creationId xmlns:p14="http://schemas.microsoft.com/office/powerpoint/2010/main" val="133411323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9473" y="12526"/>
            <a:ext cx="8034528" cy="1054274"/>
          </a:xfrm>
        </p:spPr>
        <p:txBody>
          <a:bodyPr>
            <a:normAutofit/>
          </a:bodyPr>
          <a:lstStyle/>
          <a:p>
            <a:r>
              <a:rPr lang="en-US" b="1" dirty="0"/>
              <a:t>Alex </a:t>
            </a:r>
            <a:r>
              <a:rPr lang="en-US" b="1" dirty="0" err="1"/>
              <a:t>Barrón’s</a:t>
            </a:r>
            <a:r>
              <a:rPr lang="en-US" b="1" dirty="0"/>
              <a:t> Story</a:t>
            </a:r>
            <a:endParaRPr lang="en-US" sz="3600" b="1" dirty="0"/>
          </a:p>
        </p:txBody>
      </p:sp>
      <p:sp>
        <p:nvSpPr>
          <p:cNvPr id="8" name="Slide Number Placeholder 7"/>
          <p:cNvSpPr>
            <a:spLocks noGrp="1"/>
          </p:cNvSpPr>
          <p:nvPr>
            <p:ph type="sldNum" sz="quarter" idx="12"/>
          </p:nvPr>
        </p:nvSpPr>
        <p:spPr>
          <a:xfrm>
            <a:off x="6367045" y="5906514"/>
            <a:ext cx="2133600" cy="365125"/>
          </a:xfrm>
        </p:spPr>
        <p:txBody>
          <a:bodyPr/>
          <a:lstStyle/>
          <a:p>
            <a:fld id="{26992660-07D7-4D1A-9A00-6246F487EF94}" type="slidenum">
              <a:rPr lang="en-US" smtClean="0"/>
              <a:pPr/>
              <a:t>4</a:t>
            </a:fld>
            <a:endParaRPr lang="en-US" dirty="0"/>
          </a:p>
        </p:txBody>
      </p:sp>
      <p:sp>
        <p:nvSpPr>
          <p:cNvPr id="16" name="TextBox 15"/>
          <p:cNvSpPr txBox="1"/>
          <p:nvPr/>
        </p:nvSpPr>
        <p:spPr>
          <a:xfrm>
            <a:off x="179113" y="5190031"/>
            <a:ext cx="4343400"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t>Born in El Paso, TX 1973. </a:t>
            </a:r>
          </a:p>
          <a:p>
            <a:pPr marL="285750" indent="-285750">
              <a:buFont typeface="Arial" panose="020B0604020202020204" pitchFamily="34" charset="0"/>
              <a:buChar char="•"/>
            </a:pPr>
            <a:r>
              <a:rPr lang="en-US" sz="1600" dirty="0"/>
              <a:t>Agape Christian Academy – High School, 1990</a:t>
            </a:r>
          </a:p>
          <a:p>
            <a:pPr marL="285750" indent="-285750">
              <a:buFont typeface="Arial" panose="020B0604020202020204" pitchFamily="34" charset="0"/>
              <a:buChar char="•"/>
            </a:pPr>
            <a:r>
              <a:rPr lang="en-US" sz="1600" dirty="0"/>
              <a:t>UTEP – Civil Engineering, Top 10 Senior, 4.0 GPA </a:t>
            </a:r>
          </a:p>
          <a:p>
            <a:pPr marL="285750" indent="-285750">
              <a:buFont typeface="Arial" panose="020B0604020202020204" pitchFamily="34" charset="0"/>
              <a:buChar char="•"/>
            </a:pPr>
            <a:r>
              <a:rPr lang="en-US" sz="1600" dirty="0"/>
              <a:t>Stanford University – Masters, 1996, Eng. 2001</a:t>
            </a:r>
          </a:p>
          <a:p>
            <a:endParaRPr lang="en-US" sz="1600" dirty="0"/>
          </a:p>
        </p:txBody>
      </p:sp>
      <p:sp>
        <p:nvSpPr>
          <p:cNvPr id="30" name="Text Placeholder 4">
            <a:extLst>
              <a:ext uri="{FF2B5EF4-FFF2-40B4-BE49-F238E27FC236}">
                <a16:creationId xmlns:a16="http://schemas.microsoft.com/office/drawing/2014/main" id="{FA1DE93C-567A-434E-8534-A43D98172F23}"/>
              </a:ext>
            </a:extLst>
          </p:cNvPr>
          <p:cNvSpPr txBox="1">
            <a:spLocks/>
          </p:cNvSpPr>
          <p:nvPr/>
        </p:nvSpPr>
        <p:spPr>
          <a:xfrm>
            <a:off x="398144" y="1790904"/>
            <a:ext cx="3181350" cy="457200"/>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sz="2000" dirty="0"/>
              <a:t>Graduate at UTEP, Stanford</a:t>
            </a:r>
          </a:p>
        </p:txBody>
      </p:sp>
      <p:sp>
        <p:nvSpPr>
          <p:cNvPr id="5" name="TextBox 4">
            <a:extLst>
              <a:ext uri="{FF2B5EF4-FFF2-40B4-BE49-F238E27FC236}">
                <a16:creationId xmlns:a16="http://schemas.microsoft.com/office/drawing/2014/main" id="{BA66F801-76F8-8A6D-14E4-F9051E1199AA}"/>
              </a:ext>
            </a:extLst>
          </p:cNvPr>
          <p:cNvSpPr txBox="1"/>
          <p:nvPr/>
        </p:nvSpPr>
        <p:spPr>
          <a:xfrm>
            <a:off x="228601" y="1132602"/>
            <a:ext cx="8730616" cy="584775"/>
          </a:xfrm>
          <a:prstGeom prst="rect">
            <a:avLst/>
          </a:prstGeom>
          <a:noFill/>
        </p:spPr>
        <p:txBody>
          <a:bodyPr wrap="square" rtlCol="0">
            <a:spAutoFit/>
          </a:bodyPr>
          <a:lstStyle/>
          <a:p>
            <a:r>
              <a:rPr lang="en-US" sz="3200" b="1" dirty="0"/>
              <a:t>  Student → Graduate  	Single → Family Man</a:t>
            </a:r>
            <a:endParaRPr lang="en-US" sz="3200" dirty="0"/>
          </a:p>
        </p:txBody>
      </p:sp>
      <p:pic>
        <p:nvPicPr>
          <p:cNvPr id="6" name="Picture 5">
            <a:extLst>
              <a:ext uri="{FF2B5EF4-FFF2-40B4-BE49-F238E27FC236}">
                <a16:creationId xmlns:a16="http://schemas.microsoft.com/office/drawing/2014/main" id="{0E934B7B-26D8-F820-F313-C38FD279C7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109472" cy="1109472"/>
          </a:xfrm>
          <a:prstGeom prst="rect">
            <a:avLst/>
          </a:prstGeom>
        </p:spPr>
      </p:pic>
      <p:sp>
        <p:nvSpPr>
          <p:cNvPr id="7" name="Text Placeholder 4">
            <a:extLst>
              <a:ext uri="{FF2B5EF4-FFF2-40B4-BE49-F238E27FC236}">
                <a16:creationId xmlns:a16="http://schemas.microsoft.com/office/drawing/2014/main" id="{85604431-32AE-D30C-4663-34054E7B9FA5}"/>
              </a:ext>
            </a:extLst>
          </p:cNvPr>
          <p:cNvSpPr txBox="1">
            <a:spLocks/>
          </p:cNvSpPr>
          <p:nvPr/>
        </p:nvSpPr>
        <p:spPr>
          <a:xfrm>
            <a:off x="4843934" y="1812029"/>
            <a:ext cx="2819400" cy="457200"/>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sz="2000" dirty="0"/>
              <a:t>Family Man</a:t>
            </a:r>
          </a:p>
        </p:txBody>
      </p:sp>
      <p:pic>
        <p:nvPicPr>
          <p:cNvPr id="9" name="Picture 8">
            <a:extLst>
              <a:ext uri="{FF2B5EF4-FFF2-40B4-BE49-F238E27FC236}">
                <a16:creationId xmlns:a16="http://schemas.microsoft.com/office/drawing/2014/main" id="{25B8EA6C-486C-BE31-6196-1DB8FF3CCE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3934" y="2438400"/>
            <a:ext cx="2428022" cy="1613623"/>
          </a:xfrm>
          <a:prstGeom prst="rect">
            <a:avLst/>
          </a:prstGeom>
        </p:spPr>
      </p:pic>
      <p:sp>
        <p:nvSpPr>
          <p:cNvPr id="10" name="TextBox 9">
            <a:extLst>
              <a:ext uri="{FF2B5EF4-FFF2-40B4-BE49-F238E27FC236}">
                <a16:creationId xmlns:a16="http://schemas.microsoft.com/office/drawing/2014/main" id="{E1D5716B-4C49-F0E4-C441-22613D51F431}"/>
              </a:ext>
            </a:extLst>
          </p:cNvPr>
          <p:cNvSpPr txBox="1"/>
          <p:nvPr/>
        </p:nvSpPr>
        <p:spPr>
          <a:xfrm>
            <a:off x="4717585" y="6174861"/>
            <a:ext cx="3733800" cy="338554"/>
          </a:xfrm>
          <a:prstGeom prst="rect">
            <a:avLst/>
          </a:prstGeom>
          <a:noFill/>
        </p:spPr>
        <p:txBody>
          <a:bodyPr wrap="square" rtlCol="0">
            <a:spAutoFit/>
          </a:bodyPr>
          <a:lstStyle/>
          <a:p>
            <a:r>
              <a:rPr lang="en-US" sz="1600" dirty="0"/>
              <a:t>Proud Son, Loving Husband, Happy Father</a:t>
            </a:r>
          </a:p>
        </p:txBody>
      </p:sp>
      <p:pic>
        <p:nvPicPr>
          <p:cNvPr id="11" name="Picture 10">
            <a:extLst>
              <a:ext uri="{FF2B5EF4-FFF2-40B4-BE49-F238E27FC236}">
                <a16:creationId xmlns:a16="http://schemas.microsoft.com/office/drawing/2014/main" id="{654313DA-EC05-DC39-69A2-1ECFE1332F28}"/>
              </a:ext>
            </a:extLst>
          </p:cNvPr>
          <p:cNvPicPr>
            <a:picLocks noChangeAspect="1"/>
          </p:cNvPicPr>
          <p:nvPr/>
        </p:nvPicPr>
        <p:blipFill>
          <a:blip r:embed="rId4"/>
          <a:stretch>
            <a:fillRect/>
          </a:stretch>
        </p:blipFill>
        <p:spPr>
          <a:xfrm>
            <a:off x="4801210" y="4332925"/>
            <a:ext cx="2447369" cy="1641936"/>
          </a:xfrm>
          <a:prstGeom prst="rect">
            <a:avLst/>
          </a:prstGeom>
        </p:spPr>
      </p:pic>
      <p:pic>
        <p:nvPicPr>
          <p:cNvPr id="13" name="Picture 12">
            <a:extLst>
              <a:ext uri="{FF2B5EF4-FFF2-40B4-BE49-F238E27FC236}">
                <a16:creationId xmlns:a16="http://schemas.microsoft.com/office/drawing/2014/main" id="{76DD7505-6133-8581-DBED-EE3D010BEEDF}"/>
              </a:ext>
            </a:extLst>
          </p:cNvPr>
          <p:cNvPicPr>
            <a:picLocks noChangeAspect="1"/>
          </p:cNvPicPr>
          <p:nvPr/>
        </p:nvPicPr>
        <p:blipFill>
          <a:blip r:embed="rId5"/>
          <a:stretch>
            <a:fillRect/>
          </a:stretch>
        </p:blipFill>
        <p:spPr>
          <a:xfrm>
            <a:off x="7387363" y="4237142"/>
            <a:ext cx="1314450" cy="1752600"/>
          </a:xfrm>
          <a:prstGeom prst="rect">
            <a:avLst/>
          </a:prstGeom>
        </p:spPr>
      </p:pic>
      <p:pic>
        <p:nvPicPr>
          <p:cNvPr id="14" name="Picture 13">
            <a:extLst>
              <a:ext uri="{FF2B5EF4-FFF2-40B4-BE49-F238E27FC236}">
                <a16:creationId xmlns:a16="http://schemas.microsoft.com/office/drawing/2014/main" id="{8AFD7A26-668D-CDDB-8AD3-DE8D5E76C3E9}"/>
              </a:ext>
            </a:extLst>
          </p:cNvPr>
          <p:cNvPicPr>
            <a:picLocks noChangeAspect="1"/>
          </p:cNvPicPr>
          <p:nvPr/>
        </p:nvPicPr>
        <p:blipFill>
          <a:blip r:embed="rId6"/>
          <a:stretch>
            <a:fillRect/>
          </a:stretch>
        </p:blipFill>
        <p:spPr>
          <a:xfrm>
            <a:off x="7387363" y="2437869"/>
            <a:ext cx="1314450" cy="1752600"/>
          </a:xfrm>
          <a:prstGeom prst="rect">
            <a:avLst/>
          </a:prstGeom>
        </p:spPr>
      </p:pic>
      <p:pic>
        <p:nvPicPr>
          <p:cNvPr id="18" name="Picture 17" descr="A person in a graduation gown&#10;&#10;Description automatically generated">
            <a:extLst>
              <a:ext uri="{FF2B5EF4-FFF2-40B4-BE49-F238E27FC236}">
                <a16:creationId xmlns:a16="http://schemas.microsoft.com/office/drawing/2014/main" id="{74FFF5FA-4B0B-98C6-C65E-4563D135BE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177" y="2499216"/>
            <a:ext cx="1604711" cy="2077236"/>
          </a:xfrm>
          <a:prstGeom prst="rect">
            <a:avLst/>
          </a:prstGeom>
        </p:spPr>
      </p:pic>
      <p:pic>
        <p:nvPicPr>
          <p:cNvPr id="20" name="Picture 19" descr="A group of people posing for a photo&#10;&#10;Description automatically generated">
            <a:extLst>
              <a:ext uri="{FF2B5EF4-FFF2-40B4-BE49-F238E27FC236}">
                <a16:creationId xmlns:a16="http://schemas.microsoft.com/office/drawing/2014/main" id="{AD2EE66B-274B-84E0-838A-7AF9D4F256E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95609" y="4088076"/>
            <a:ext cx="1647182" cy="1235387"/>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28533" y="2501366"/>
            <a:ext cx="2593980" cy="1689103"/>
          </a:xfrm>
          <a:prstGeom prst="rect">
            <a:avLst/>
          </a:prstGeom>
        </p:spPr>
      </p:pic>
    </p:spTree>
    <p:extLst>
      <p:ext uri="{BB962C8B-B14F-4D97-AF65-F5344CB8AC3E}">
        <p14:creationId xmlns:p14="http://schemas.microsoft.com/office/powerpoint/2010/main" val="142163305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67653"/>
            <a:ext cx="8229600" cy="1143000"/>
          </a:xfrm>
        </p:spPr>
        <p:txBody>
          <a:bodyPr>
            <a:normAutofit fontScale="90000"/>
          </a:bodyPr>
          <a:lstStyle/>
          <a:p>
            <a:r>
              <a:rPr lang="en-US" b="1" dirty="0"/>
              <a:t>What you will Learn in</a:t>
            </a:r>
            <a:br>
              <a:rPr lang="en-US" b="1" dirty="0"/>
            </a:br>
            <a:r>
              <a:rPr lang="en-US" b="1" dirty="0"/>
              <a:t>Financial Freedom Challenge</a:t>
            </a:r>
            <a:endParaRPr lang="en-US" dirty="0"/>
          </a:p>
        </p:txBody>
      </p:sp>
      <p:sp>
        <p:nvSpPr>
          <p:cNvPr id="3" name="Content Placeholder 2"/>
          <p:cNvSpPr>
            <a:spLocks noGrp="1"/>
          </p:cNvSpPr>
          <p:nvPr>
            <p:ph idx="1"/>
          </p:nvPr>
        </p:nvSpPr>
        <p:spPr>
          <a:xfrm>
            <a:off x="457200" y="1600200"/>
            <a:ext cx="8610600" cy="5334000"/>
          </a:xfrm>
        </p:spPr>
        <p:txBody>
          <a:bodyPr>
            <a:normAutofit fontScale="70000" lnSpcReduction="20000"/>
          </a:bodyPr>
          <a:lstStyle/>
          <a:p>
            <a:pPr marL="0" indent="0">
              <a:buNone/>
            </a:pPr>
            <a:r>
              <a:rPr lang="en-US" b="1" dirty="0"/>
              <a:t>You Will Learn</a:t>
            </a:r>
            <a:r>
              <a:rPr lang="en-US" dirty="0"/>
              <a:t>:  </a:t>
            </a:r>
          </a:p>
          <a:p>
            <a:pPr marL="0" indent="0">
              <a:buNone/>
            </a:pPr>
            <a:r>
              <a:rPr lang="en-US" b="1" u="sng" dirty="0">
                <a:solidFill>
                  <a:srgbClr val="0000FF"/>
                </a:solidFill>
              </a:rPr>
              <a:t>WEEK 1: YOUR FINANCIAL MINDSET - THE ROLE OF MONEY IN YOUR LIFE</a:t>
            </a:r>
          </a:p>
          <a:p>
            <a:r>
              <a:rPr lang="en-US" dirty="0"/>
              <a:t>Why is Money Important?</a:t>
            </a:r>
          </a:p>
          <a:p>
            <a:r>
              <a:rPr lang="en-US" dirty="0"/>
              <a:t>What is Money? </a:t>
            </a:r>
          </a:p>
          <a:p>
            <a:r>
              <a:rPr lang="en-US" dirty="0"/>
              <a:t>The History of Money</a:t>
            </a:r>
          </a:p>
          <a:p>
            <a:r>
              <a:rPr lang="en-US" dirty="0"/>
              <a:t>Why it is Essential to Change your Financial Mindset</a:t>
            </a:r>
          </a:p>
          <a:p>
            <a:r>
              <a:rPr lang="en-US" dirty="0"/>
              <a:t>Your Financial Foundation – Your Core Beliefs Around Money</a:t>
            </a:r>
          </a:p>
          <a:p>
            <a:r>
              <a:rPr lang="en-US" dirty="0"/>
              <a:t>Are God and Money Compatible?</a:t>
            </a:r>
          </a:p>
          <a:p>
            <a:r>
              <a:rPr lang="en-US" dirty="0"/>
              <a:t>Getting Clear about your Purpose, Values and Priorities in Life</a:t>
            </a:r>
          </a:p>
          <a:p>
            <a:r>
              <a:rPr lang="en-US" dirty="0"/>
              <a:t>The Stages of Financial Progress</a:t>
            </a:r>
          </a:p>
          <a:p>
            <a:endParaRPr lang="en-US" dirty="0"/>
          </a:p>
          <a:p>
            <a:pPr>
              <a:buFont typeface="Wingdings" panose="05000000000000000000" pitchFamily="2" charset="2"/>
              <a:buChar char="Ø"/>
            </a:pPr>
            <a:r>
              <a:rPr lang="en-US" dirty="0">
                <a:solidFill>
                  <a:srgbClr val="FF0000"/>
                </a:solidFill>
              </a:rPr>
              <a:t>CHALLENGE No. 1: Don’t Miss Any Classes &amp; Do ALL </a:t>
            </a:r>
            <a:r>
              <a:rPr lang="en-US" dirty="0" err="1">
                <a:solidFill>
                  <a:srgbClr val="FF0000"/>
                </a:solidFill>
              </a:rPr>
              <a:t>Homeworks</a:t>
            </a:r>
            <a:endParaRPr lang="en-US" dirty="0">
              <a:solidFill>
                <a:srgbClr val="FF0000"/>
              </a:solidFill>
            </a:endParaRPr>
          </a:p>
          <a:p>
            <a:pPr>
              <a:buFont typeface="Wingdings" panose="05000000000000000000" pitchFamily="2" charset="2"/>
              <a:buChar char="Ø"/>
            </a:pPr>
            <a:r>
              <a:rPr lang="en-US" dirty="0">
                <a:solidFill>
                  <a:srgbClr val="FF0000"/>
                </a:solidFill>
              </a:rPr>
              <a:t>CHALLENGE No. 2: Your Intro Interview &amp; Financial Assessment</a:t>
            </a:r>
          </a:p>
          <a:p>
            <a:endParaRPr lang="en-US" dirty="0">
              <a:solidFill>
                <a:srgbClr val="FF0000"/>
              </a:solidFill>
            </a:endParaRPr>
          </a:p>
          <a:p>
            <a:endParaRPr lang="en-US" dirty="0"/>
          </a:p>
          <a:p>
            <a:pPr marL="0" indent="0">
              <a:buNone/>
            </a:pPr>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a:xfrm>
            <a:off x="6096000" y="6555422"/>
            <a:ext cx="2895600" cy="365125"/>
          </a:xfrm>
        </p:spPr>
        <p:txBody>
          <a:bodyPr/>
          <a:lstStyle/>
          <a:p>
            <a:r>
              <a:rPr lang="en-US" dirty="0"/>
              <a:t>© Alex </a:t>
            </a:r>
            <a:r>
              <a:rPr lang="en-US" dirty="0" err="1"/>
              <a:t>Barrón</a:t>
            </a:r>
            <a:r>
              <a:rPr lang="en-US" dirty="0"/>
              <a:t> 2024</a:t>
            </a:r>
          </a:p>
        </p:txBody>
      </p:sp>
      <p:sp>
        <p:nvSpPr>
          <p:cNvPr id="5" name="Slide Number Placeholder 4"/>
          <p:cNvSpPr>
            <a:spLocks noGrp="1"/>
          </p:cNvSpPr>
          <p:nvPr>
            <p:ph type="sldNum" sz="quarter" idx="12"/>
          </p:nvPr>
        </p:nvSpPr>
        <p:spPr/>
        <p:txBody>
          <a:bodyPr/>
          <a:lstStyle/>
          <a:p>
            <a:fld id="{26992660-07D7-4D1A-9A00-6246F487EF94}" type="slidenum">
              <a:rPr lang="en-US" smtClean="0"/>
              <a:pPr/>
              <a:t>40</a:t>
            </a:fld>
            <a:endParaRPr lang="en-US" dirty="0"/>
          </a:p>
        </p:txBody>
      </p:sp>
      <p:pic>
        <p:nvPicPr>
          <p:cNvPr id="6" name="Picture 5">
            <a:extLst>
              <a:ext uri="{FF2B5EF4-FFF2-40B4-BE49-F238E27FC236}">
                <a16:creationId xmlns:a16="http://schemas.microsoft.com/office/drawing/2014/main" id="{76B9546C-E820-4E52-7E01-6FA12ED8AD66}"/>
              </a:ext>
            </a:extLst>
          </p:cNvPr>
          <p:cNvPicPr>
            <a:picLocks noChangeAspect="1"/>
          </p:cNvPicPr>
          <p:nvPr/>
        </p:nvPicPr>
        <p:blipFill>
          <a:blip r:embed="rId2"/>
          <a:stretch>
            <a:fillRect/>
          </a:stretch>
        </p:blipFill>
        <p:spPr>
          <a:xfrm>
            <a:off x="0" y="1660"/>
            <a:ext cx="1556874" cy="988940"/>
          </a:xfrm>
          <a:prstGeom prst="rect">
            <a:avLst/>
          </a:prstGeom>
        </p:spPr>
      </p:pic>
    </p:spTree>
    <p:extLst>
      <p:ext uri="{BB962C8B-B14F-4D97-AF65-F5344CB8AC3E}">
        <p14:creationId xmlns:p14="http://schemas.microsoft.com/office/powerpoint/2010/main" val="236392533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67653"/>
            <a:ext cx="8229600" cy="1143000"/>
          </a:xfrm>
        </p:spPr>
        <p:txBody>
          <a:bodyPr>
            <a:normAutofit fontScale="90000"/>
          </a:bodyPr>
          <a:lstStyle/>
          <a:p>
            <a:r>
              <a:rPr lang="en-US" b="1" dirty="0"/>
              <a:t>What you will Learn in</a:t>
            </a:r>
            <a:br>
              <a:rPr lang="en-US" b="1" dirty="0"/>
            </a:br>
            <a:r>
              <a:rPr lang="en-US" b="1" dirty="0"/>
              <a:t>Financial Freedom Challenge</a:t>
            </a:r>
            <a:endParaRPr lang="en-US" dirty="0"/>
          </a:p>
        </p:txBody>
      </p:sp>
      <p:sp>
        <p:nvSpPr>
          <p:cNvPr id="3" name="Content Placeholder 2"/>
          <p:cNvSpPr>
            <a:spLocks noGrp="1"/>
          </p:cNvSpPr>
          <p:nvPr>
            <p:ph idx="1"/>
          </p:nvPr>
        </p:nvSpPr>
        <p:spPr>
          <a:xfrm>
            <a:off x="457200" y="1600200"/>
            <a:ext cx="8610600" cy="5334000"/>
          </a:xfrm>
        </p:spPr>
        <p:txBody>
          <a:bodyPr>
            <a:normAutofit fontScale="70000" lnSpcReduction="20000"/>
          </a:bodyPr>
          <a:lstStyle/>
          <a:p>
            <a:pPr marL="0" indent="0">
              <a:buNone/>
            </a:pPr>
            <a:r>
              <a:rPr lang="en-US" b="1" dirty="0"/>
              <a:t>You Will Learn</a:t>
            </a:r>
            <a:r>
              <a:rPr lang="en-US" dirty="0"/>
              <a:t>:  </a:t>
            </a:r>
          </a:p>
          <a:p>
            <a:pPr marL="0" indent="0">
              <a:buNone/>
            </a:pPr>
            <a:r>
              <a:rPr lang="en-US" b="1" u="sng" dirty="0">
                <a:solidFill>
                  <a:srgbClr val="0000FF"/>
                </a:solidFill>
              </a:rPr>
              <a:t>WEEK 2: MONEY IS A GAME – UNDERSTANDING THE BIG PICTURE</a:t>
            </a:r>
          </a:p>
          <a:p>
            <a:pPr marL="0" indent="0">
              <a:buNone/>
            </a:pPr>
            <a:r>
              <a:rPr lang="en-US" b="1" u="sng" dirty="0">
                <a:solidFill>
                  <a:srgbClr val="00B050"/>
                </a:solidFill>
              </a:rPr>
              <a:t>WHERE ARE YOU? Your Starting Point</a:t>
            </a:r>
          </a:p>
          <a:p>
            <a:r>
              <a:rPr lang="en-US" dirty="0"/>
              <a:t>The Game of Life and how to win in Finances.</a:t>
            </a:r>
          </a:p>
          <a:p>
            <a:r>
              <a:rPr lang="en-US" dirty="0"/>
              <a:t>Your Balance Sheet – Assets vs. Liabilities.</a:t>
            </a:r>
          </a:p>
          <a:p>
            <a:pPr>
              <a:buFont typeface="Wingdings" panose="05000000000000000000" pitchFamily="2" charset="2"/>
              <a:buChar char="Ø"/>
            </a:pPr>
            <a:r>
              <a:rPr lang="en-US" dirty="0">
                <a:solidFill>
                  <a:srgbClr val="FF0000"/>
                </a:solidFill>
              </a:rPr>
              <a:t>CHALLENGE No. 3: Get Your Financials In Order - Your Initial Balance Sheet &amp; Income Statement</a:t>
            </a:r>
          </a:p>
          <a:p>
            <a:pPr marL="0" indent="0">
              <a:buNone/>
            </a:pPr>
            <a:br>
              <a:rPr lang="en-US" dirty="0">
                <a:solidFill>
                  <a:srgbClr val="FF0000"/>
                </a:solidFill>
              </a:rPr>
            </a:br>
            <a:r>
              <a:rPr lang="en-US" b="1" u="sng" dirty="0">
                <a:solidFill>
                  <a:srgbClr val="00B050"/>
                </a:solidFill>
              </a:rPr>
              <a:t>WHERE DO YOU WANT TO GO? – Your Ideal Vision</a:t>
            </a:r>
          </a:p>
          <a:p>
            <a:r>
              <a:rPr lang="en-US" dirty="0"/>
              <a:t>The Vision – What is Financial Freedom for You?</a:t>
            </a:r>
          </a:p>
          <a:p>
            <a:r>
              <a:rPr lang="en-US" dirty="0"/>
              <a:t>Designing a Financial Vision for Your Future </a:t>
            </a:r>
          </a:p>
          <a:p>
            <a:r>
              <a:rPr lang="en-US" dirty="0"/>
              <a:t>The 6 Steps to Achieve Anything you Desire.</a:t>
            </a:r>
          </a:p>
          <a:p>
            <a:r>
              <a:rPr lang="en-US" dirty="0"/>
              <a:t>How to Reach Your Dreams, Desires and Goals in Life.</a:t>
            </a:r>
          </a:p>
          <a:p>
            <a:pPr>
              <a:buFont typeface="Wingdings" panose="05000000000000000000" pitchFamily="2" charset="2"/>
              <a:buChar char="Ø"/>
            </a:pPr>
            <a:r>
              <a:rPr lang="en-US" dirty="0">
                <a:solidFill>
                  <a:srgbClr val="FF0000"/>
                </a:solidFill>
              </a:rPr>
              <a:t>CHALLENGE No. 4: Find Ways to Generate 10% Margin</a:t>
            </a:r>
          </a:p>
          <a:p>
            <a:pPr>
              <a:buFont typeface="Wingdings" panose="05000000000000000000" pitchFamily="2" charset="2"/>
              <a:buChar char="Ø"/>
            </a:pPr>
            <a:r>
              <a:rPr lang="en-US" dirty="0">
                <a:solidFill>
                  <a:srgbClr val="FF0000"/>
                </a:solidFill>
              </a:rPr>
              <a:t>CHALLENGE No. 5: Identify Assets to Liquidate</a:t>
            </a:r>
          </a:p>
          <a:p>
            <a:pPr marL="0" indent="0">
              <a:buNone/>
            </a:pPr>
            <a:endParaRPr lang="en-US" dirty="0">
              <a:solidFill>
                <a:srgbClr val="FF0000"/>
              </a:solidFill>
            </a:endParaRPr>
          </a:p>
          <a:p>
            <a:endParaRPr lang="en-US" b="1" dirty="0"/>
          </a:p>
          <a:p>
            <a:pPr marL="0" indent="0">
              <a:buNone/>
            </a:pPr>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a:xfrm>
            <a:off x="6096000" y="6555422"/>
            <a:ext cx="2895600" cy="365125"/>
          </a:xfrm>
        </p:spPr>
        <p:txBody>
          <a:bodyPr/>
          <a:lstStyle/>
          <a:p>
            <a:r>
              <a:rPr lang="en-US" dirty="0"/>
              <a:t>© Alex </a:t>
            </a:r>
            <a:r>
              <a:rPr lang="en-US" dirty="0" err="1"/>
              <a:t>Barrón</a:t>
            </a:r>
            <a:r>
              <a:rPr lang="en-US" dirty="0"/>
              <a:t> 2024</a:t>
            </a:r>
          </a:p>
        </p:txBody>
      </p:sp>
      <p:sp>
        <p:nvSpPr>
          <p:cNvPr id="5" name="Slide Number Placeholder 4"/>
          <p:cNvSpPr>
            <a:spLocks noGrp="1"/>
          </p:cNvSpPr>
          <p:nvPr>
            <p:ph type="sldNum" sz="quarter" idx="12"/>
          </p:nvPr>
        </p:nvSpPr>
        <p:spPr/>
        <p:txBody>
          <a:bodyPr/>
          <a:lstStyle/>
          <a:p>
            <a:fld id="{26992660-07D7-4D1A-9A00-6246F487EF94}" type="slidenum">
              <a:rPr lang="en-US" smtClean="0"/>
              <a:pPr/>
              <a:t>41</a:t>
            </a:fld>
            <a:endParaRPr lang="en-US"/>
          </a:p>
        </p:txBody>
      </p:sp>
      <p:pic>
        <p:nvPicPr>
          <p:cNvPr id="6" name="Picture 5">
            <a:extLst>
              <a:ext uri="{FF2B5EF4-FFF2-40B4-BE49-F238E27FC236}">
                <a16:creationId xmlns:a16="http://schemas.microsoft.com/office/drawing/2014/main" id="{D86B2FDC-FF47-A4B9-4E30-DDA5B784FF48}"/>
              </a:ext>
            </a:extLst>
          </p:cNvPr>
          <p:cNvPicPr>
            <a:picLocks noChangeAspect="1"/>
          </p:cNvPicPr>
          <p:nvPr/>
        </p:nvPicPr>
        <p:blipFill>
          <a:blip r:embed="rId2"/>
          <a:stretch>
            <a:fillRect/>
          </a:stretch>
        </p:blipFill>
        <p:spPr>
          <a:xfrm>
            <a:off x="0" y="1660"/>
            <a:ext cx="1556874" cy="988940"/>
          </a:xfrm>
          <a:prstGeom prst="rect">
            <a:avLst/>
          </a:prstGeom>
        </p:spPr>
      </p:pic>
    </p:spTree>
    <p:extLst>
      <p:ext uri="{BB962C8B-B14F-4D97-AF65-F5344CB8AC3E}">
        <p14:creationId xmlns:p14="http://schemas.microsoft.com/office/powerpoint/2010/main" val="9267492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en-US" b="1" dirty="0"/>
              <a:t>What you will Learn in</a:t>
            </a:r>
            <a:br>
              <a:rPr lang="en-US" b="1" dirty="0"/>
            </a:br>
            <a:r>
              <a:rPr lang="en-US" b="1" dirty="0"/>
              <a:t>Financial Freedom Challenge</a:t>
            </a:r>
            <a:endParaRPr lang="en-US" dirty="0"/>
          </a:p>
        </p:txBody>
      </p:sp>
      <p:sp>
        <p:nvSpPr>
          <p:cNvPr id="3" name="Content Placeholder 2"/>
          <p:cNvSpPr>
            <a:spLocks noGrp="1"/>
          </p:cNvSpPr>
          <p:nvPr>
            <p:ph idx="1"/>
          </p:nvPr>
        </p:nvSpPr>
        <p:spPr>
          <a:xfrm>
            <a:off x="0" y="1600200"/>
            <a:ext cx="9448800" cy="1524000"/>
          </a:xfrm>
        </p:spPr>
        <p:txBody>
          <a:bodyPr>
            <a:normAutofit/>
          </a:bodyPr>
          <a:lstStyle/>
          <a:p>
            <a:pPr marL="0" indent="0">
              <a:buNone/>
            </a:pPr>
            <a:r>
              <a:rPr lang="en-US" b="1" dirty="0"/>
              <a:t>You Will Learn </a:t>
            </a:r>
            <a:r>
              <a:rPr lang="en-US" dirty="0"/>
              <a:t>:  </a:t>
            </a:r>
          </a:p>
          <a:p>
            <a:pPr marL="0" indent="0">
              <a:buNone/>
            </a:pPr>
            <a:r>
              <a:rPr lang="en-US" sz="2800" b="1" u="sng" dirty="0">
                <a:solidFill>
                  <a:srgbClr val="0000FF"/>
                </a:solidFill>
              </a:rPr>
              <a:t>WEEK 3: HOW MONEY WORKS – 12 AREAS OF $ FOCUS</a:t>
            </a:r>
          </a:p>
          <a:p>
            <a:pPr marL="514350" indent="-514350">
              <a:buAutoNum type="arabicPeriod"/>
            </a:pPr>
            <a:endParaRPr lang="en-US" dirty="0"/>
          </a:p>
          <a:p>
            <a:endParaRPr lang="en-US" dirty="0"/>
          </a:p>
          <a:p>
            <a:pPr marL="0" indent="0">
              <a:buNone/>
            </a:pPr>
            <a:endParaRPr lang="en-US" dirty="0"/>
          </a:p>
        </p:txBody>
      </p:sp>
      <p:sp>
        <p:nvSpPr>
          <p:cNvPr id="4" name="Footer Placeholder 3"/>
          <p:cNvSpPr>
            <a:spLocks noGrp="1"/>
          </p:cNvSpPr>
          <p:nvPr>
            <p:ph type="ftr" sz="quarter" idx="11"/>
          </p:nvPr>
        </p:nvSpPr>
        <p:spPr>
          <a:xfrm>
            <a:off x="6589222" y="6504911"/>
            <a:ext cx="1837113" cy="365125"/>
          </a:xfrm>
        </p:spPr>
        <p:txBody>
          <a:bodyPr/>
          <a:lstStyle/>
          <a:p>
            <a:r>
              <a:rPr lang="en-US" dirty="0"/>
              <a:t>© Alex </a:t>
            </a:r>
            <a:r>
              <a:rPr lang="en-US" dirty="0" err="1"/>
              <a:t>Barrón</a:t>
            </a:r>
            <a:r>
              <a:rPr lang="en-US" dirty="0"/>
              <a:t> 2024</a:t>
            </a:r>
          </a:p>
        </p:txBody>
      </p:sp>
      <p:sp>
        <p:nvSpPr>
          <p:cNvPr id="5" name="Slide Number Placeholder 4"/>
          <p:cNvSpPr>
            <a:spLocks noGrp="1"/>
          </p:cNvSpPr>
          <p:nvPr>
            <p:ph type="sldNum" sz="quarter" idx="12"/>
          </p:nvPr>
        </p:nvSpPr>
        <p:spPr/>
        <p:txBody>
          <a:bodyPr/>
          <a:lstStyle/>
          <a:p>
            <a:fld id="{26992660-07D7-4D1A-9A00-6246F487EF94}" type="slidenum">
              <a:rPr lang="en-US" smtClean="0"/>
              <a:pPr/>
              <a:t>42</a:t>
            </a:fld>
            <a:endParaRPr lang="en-US" dirty="0"/>
          </a:p>
        </p:txBody>
      </p:sp>
      <p:sp>
        <p:nvSpPr>
          <p:cNvPr id="7" name="Content Placeholder 2">
            <a:extLst>
              <a:ext uri="{FF2B5EF4-FFF2-40B4-BE49-F238E27FC236}">
                <a16:creationId xmlns:a16="http://schemas.microsoft.com/office/drawing/2014/main" id="{CBEA1858-9319-4D57-87B9-3A490659734C}"/>
              </a:ext>
            </a:extLst>
          </p:cNvPr>
          <p:cNvSpPr txBox="1">
            <a:spLocks/>
          </p:cNvSpPr>
          <p:nvPr/>
        </p:nvSpPr>
        <p:spPr>
          <a:xfrm>
            <a:off x="228599" y="2667000"/>
            <a:ext cx="3962400" cy="38862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Arial" pitchFamily="34" charset="0"/>
              <a:buAutoNum type="arabicPeriod"/>
            </a:pPr>
            <a:r>
              <a:rPr lang="en-US" dirty="0"/>
              <a:t>YOUR SELF</a:t>
            </a:r>
          </a:p>
          <a:p>
            <a:pPr marL="514350" indent="-514350">
              <a:buFont typeface="Arial" pitchFamily="34" charset="0"/>
              <a:buAutoNum type="arabicPeriod"/>
            </a:pPr>
            <a:r>
              <a:rPr lang="en-US" dirty="0"/>
              <a:t>YOUR SPOUSE &amp; FAMILY</a:t>
            </a:r>
          </a:p>
          <a:p>
            <a:pPr marL="514350" indent="-514350">
              <a:buFont typeface="Arial" pitchFamily="34" charset="0"/>
              <a:buAutoNum type="arabicPeriod"/>
            </a:pPr>
            <a:r>
              <a:rPr lang="en-US" dirty="0"/>
              <a:t>YOUR RESULTS &amp; MAJOR PURCHASES</a:t>
            </a:r>
          </a:p>
          <a:p>
            <a:pPr marL="514350" indent="-514350">
              <a:buFont typeface="Arial" pitchFamily="34" charset="0"/>
              <a:buAutoNum type="arabicPeriod"/>
            </a:pPr>
            <a:r>
              <a:rPr lang="en-US" dirty="0"/>
              <a:t>BANKS &amp; DEBTS</a:t>
            </a:r>
          </a:p>
          <a:p>
            <a:pPr marL="514350" indent="-514350">
              <a:buFont typeface="Arial" pitchFamily="34" charset="0"/>
              <a:buAutoNum type="arabicPeriod"/>
            </a:pPr>
            <a:r>
              <a:rPr lang="en-US" dirty="0"/>
              <a:t>PROTECTION &amp; INSURANCE</a:t>
            </a:r>
          </a:p>
          <a:p>
            <a:pPr marL="514350" indent="-514350">
              <a:buFont typeface="Arial" pitchFamily="34" charset="0"/>
              <a:buAutoNum type="arabicPeriod"/>
            </a:pPr>
            <a:r>
              <a:rPr lang="en-US" dirty="0"/>
              <a:t>RESERVES</a:t>
            </a:r>
          </a:p>
          <a:p>
            <a:pPr marL="514350" indent="-514350">
              <a:buFont typeface="Arial" pitchFamily="34" charset="0"/>
              <a:buAutoNum type="arabicPeriod"/>
            </a:pPr>
            <a:endParaRPr lang="en-US" dirty="0"/>
          </a:p>
          <a:p>
            <a:endParaRPr lang="en-US" dirty="0"/>
          </a:p>
          <a:p>
            <a:endParaRPr lang="en-US" dirty="0"/>
          </a:p>
          <a:p>
            <a:endParaRPr lang="en-US" dirty="0"/>
          </a:p>
        </p:txBody>
      </p:sp>
      <p:sp>
        <p:nvSpPr>
          <p:cNvPr id="9" name="Content Placeholder 2">
            <a:extLst>
              <a:ext uri="{FF2B5EF4-FFF2-40B4-BE49-F238E27FC236}">
                <a16:creationId xmlns:a16="http://schemas.microsoft.com/office/drawing/2014/main" id="{DF41DE81-4CA6-4B8E-954D-94E7A9948C4D}"/>
              </a:ext>
            </a:extLst>
          </p:cNvPr>
          <p:cNvSpPr txBox="1">
            <a:spLocks/>
          </p:cNvSpPr>
          <p:nvPr/>
        </p:nvSpPr>
        <p:spPr>
          <a:xfrm>
            <a:off x="4876800" y="2743200"/>
            <a:ext cx="3962400" cy="37338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7. LIFE INSURANCE</a:t>
            </a:r>
          </a:p>
          <a:p>
            <a:pPr marL="0" indent="0">
              <a:buNone/>
            </a:pPr>
            <a:r>
              <a:rPr lang="en-US" dirty="0"/>
              <a:t>8. YOUR INVESTMENTS</a:t>
            </a:r>
          </a:p>
          <a:p>
            <a:pPr marL="0" indent="0">
              <a:buNone/>
            </a:pPr>
            <a:r>
              <a:rPr lang="en-US" dirty="0"/>
              <a:t>9. YOUR BUSINESS</a:t>
            </a:r>
          </a:p>
          <a:p>
            <a:pPr marL="0" indent="0">
              <a:buNone/>
            </a:pPr>
            <a:r>
              <a:rPr lang="en-US" dirty="0"/>
              <a:t>10. LEGAL, ACCOUNTING &amp; TAXES</a:t>
            </a:r>
          </a:p>
          <a:p>
            <a:pPr marL="0" indent="0">
              <a:buNone/>
            </a:pPr>
            <a:r>
              <a:rPr lang="en-US" dirty="0"/>
              <a:t>11. YOUR GIVING</a:t>
            </a:r>
          </a:p>
          <a:p>
            <a:pPr marL="0" indent="0">
              <a:buNone/>
            </a:pPr>
            <a:r>
              <a:rPr lang="en-US" dirty="0"/>
              <a:t>12. YOUR ESTATE &amp; LEGACY</a:t>
            </a:r>
          </a:p>
        </p:txBody>
      </p:sp>
      <p:pic>
        <p:nvPicPr>
          <p:cNvPr id="6" name="Picture 5">
            <a:extLst>
              <a:ext uri="{FF2B5EF4-FFF2-40B4-BE49-F238E27FC236}">
                <a16:creationId xmlns:a16="http://schemas.microsoft.com/office/drawing/2014/main" id="{872A9F58-F4C6-267D-A81F-9E65DB89D308}"/>
              </a:ext>
            </a:extLst>
          </p:cNvPr>
          <p:cNvPicPr>
            <a:picLocks noChangeAspect="1"/>
          </p:cNvPicPr>
          <p:nvPr/>
        </p:nvPicPr>
        <p:blipFill>
          <a:blip r:embed="rId2"/>
          <a:stretch>
            <a:fillRect/>
          </a:stretch>
        </p:blipFill>
        <p:spPr>
          <a:xfrm>
            <a:off x="0" y="1660"/>
            <a:ext cx="1556874" cy="988940"/>
          </a:xfrm>
          <a:prstGeom prst="rect">
            <a:avLst/>
          </a:prstGeom>
        </p:spPr>
      </p:pic>
    </p:spTree>
    <p:extLst>
      <p:ext uri="{BB962C8B-B14F-4D97-AF65-F5344CB8AC3E}">
        <p14:creationId xmlns:p14="http://schemas.microsoft.com/office/powerpoint/2010/main" val="265939474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2829"/>
            <a:ext cx="8229600" cy="1143000"/>
          </a:xfrm>
        </p:spPr>
        <p:txBody>
          <a:bodyPr>
            <a:normAutofit fontScale="90000"/>
          </a:bodyPr>
          <a:lstStyle/>
          <a:p>
            <a:r>
              <a:rPr lang="en-US" b="1" dirty="0"/>
              <a:t>What you will Learn in</a:t>
            </a:r>
            <a:br>
              <a:rPr lang="en-US" b="1" dirty="0"/>
            </a:br>
            <a:r>
              <a:rPr lang="en-US" b="1" dirty="0"/>
              <a:t>Financial Freedom Challenge</a:t>
            </a:r>
            <a:endParaRPr lang="en-US" dirty="0"/>
          </a:p>
        </p:txBody>
      </p:sp>
      <p:sp>
        <p:nvSpPr>
          <p:cNvPr id="3" name="Content Placeholder 2"/>
          <p:cNvSpPr>
            <a:spLocks noGrp="1"/>
          </p:cNvSpPr>
          <p:nvPr>
            <p:ph idx="1"/>
          </p:nvPr>
        </p:nvSpPr>
        <p:spPr>
          <a:xfrm>
            <a:off x="457200" y="1600200"/>
            <a:ext cx="8610600" cy="5334000"/>
          </a:xfrm>
        </p:spPr>
        <p:txBody>
          <a:bodyPr>
            <a:normAutofit fontScale="85000" lnSpcReduction="20000"/>
          </a:bodyPr>
          <a:lstStyle/>
          <a:p>
            <a:pPr marL="0" indent="0">
              <a:buNone/>
            </a:pPr>
            <a:r>
              <a:rPr lang="en-US" b="1" dirty="0"/>
              <a:t>You Will Learn</a:t>
            </a:r>
            <a:r>
              <a:rPr lang="en-US" dirty="0"/>
              <a:t>:  </a:t>
            </a:r>
          </a:p>
          <a:p>
            <a:pPr marL="0" indent="0">
              <a:buNone/>
            </a:pPr>
            <a:r>
              <a:rPr lang="en-US" b="1" u="sng" dirty="0">
                <a:solidFill>
                  <a:srgbClr val="0000FF"/>
                </a:solidFill>
              </a:rPr>
              <a:t>WEEK 3: HOW TO GET THERE</a:t>
            </a:r>
          </a:p>
          <a:p>
            <a:r>
              <a:rPr lang="en-US" dirty="0"/>
              <a:t>The Secret of Financial Success.</a:t>
            </a:r>
          </a:p>
          <a:p>
            <a:r>
              <a:rPr lang="en-US" dirty="0"/>
              <a:t>How and Why You Should Pay Yourself First.</a:t>
            </a:r>
          </a:p>
          <a:p>
            <a:r>
              <a:rPr lang="en-US" dirty="0"/>
              <a:t>How to Make More Money.</a:t>
            </a:r>
          </a:p>
          <a:p>
            <a:r>
              <a:rPr lang="en-US" dirty="0"/>
              <a:t>4 Levels of Creating Wealth.</a:t>
            </a:r>
          </a:p>
          <a:p>
            <a:r>
              <a:rPr lang="en-US" dirty="0"/>
              <a:t>How to Spend Money More Effectively.</a:t>
            </a:r>
          </a:p>
          <a:p>
            <a:r>
              <a:rPr lang="en-US" dirty="0"/>
              <a:t>The Relationship Between Balance Sheet &amp; Income Statement</a:t>
            </a:r>
          </a:p>
          <a:p>
            <a:r>
              <a:rPr lang="en-US" dirty="0"/>
              <a:t>How to Increase Your Net Worth Consistently.</a:t>
            </a:r>
          </a:p>
          <a:p>
            <a:pPr>
              <a:buFont typeface="Wingdings" panose="05000000000000000000" pitchFamily="2" charset="2"/>
              <a:buChar char="Ø"/>
            </a:pPr>
            <a:r>
              <a:rPr lang="en-US" dirty="0">
                <a:solidFill>
                  <a:srgbClr val="FF0000"/>
                </a:solidFill>
              </a:rPr>
              <a:t>CHALLENGE No. 6: Set Up Pay Your Self First Account</a:t>
            </a:r>
          </a:p>
          <a:p>
            <a:pPr>
              <a:buFont typeface="Wingdings" panose="05000000000000000000" pitchFamily="2" charset="2"/>
              <a:buChar char="Ø"/>
            </a:pPr>
            <a:r>
              <a:rPr lang="en-US" dirty="0">
                <a:solidFill>
                  <a:srgbClr val="FF0000"/>
                </a:solidFill>
              </a:rPr>
              <a:t>CHALLENGE No. 7: Pay Yourself 10% Minimum</a:t>
            </a:r>
          </a:p>
          <a:p>
            <a:pPr>
              <a:buFont typeface="Wingdings" panose="05000000000000000000" pitchFamily="2" charset="2"/>
              <a:buChar char="Ø"/>
            </a:pPr>
            <a:r>
              <a:rPr lang="en-US" dirty="0">
                <a:solidFill>
                  <a:srgbClr val="FF0000"/>
                </a:solidFill>
              </a:rPr>
              <a:t>CHALLENGE No. 8: Buy a Gold/Silver Coin Every Paycheck</a:t>
            </a:r>
          </a:p>
          <a:p>
            <a:pPr>
              <a:buFont typeface="Wingdings" panose="05000000000000000000" pitchFamily="2" charset="2"/>
              <a:buChar char="Ø"/>
            </a:pPr>
            <a:endParaRPr lang="en-US" dirty="0"/>
          </a:p>
          <a:p>
            <a:pPr>
              <a:buFont typeface="Wingdings" panose="05000000000000000000" pitchFamily="2" charset="2"/>
              <a:buChar char="Ø"/>
            </a:pPr>
            <a:endParaRPr lang="en-US" dirty="0"/>
          </a:p>
          <a:p>
            <a:endParaRPr lang="en-US" dirty="0"/>
          </a:p>
        </p:txBody>
      </p:sp>
      <p:sp>
        <p:nvSpPr>
          <p:cNvPr id="4" name="Footer Placeholder 3"/>
          <p:cNvSpPr>
            <a:spLocks noGrp="1"/>
          </p:cNvSpPr>
          <p:nvPr>
            <p:ph type="ftr" sz="quarter" idx="11"/>
          </p:nvPr>
        </p:nvSpPr>
        <p:spPr>
          <a:xfrm>
            <a:off x="6589222" y="6504911"/>
            <a:ext cx="1837113" cy="365125"/>
          </a:xfrm>
        </p:spPr>
        <p:txBody>
          <a:bodyPr/>
          <a:lstStyle/>
          <a:p>
            <a:r>
              <a:rPr lang="en-US" dirty="0"/>
              <a:t>© Alex </a:t>
            </a:r>
            <a:r>
              <a:rPr lang="en-US" dirty="0" err="1"/>
              <a:t>Barrón</a:t>
            </a:r>
            <a:r>
              <a:rPr lang="en-US" dirty="0"/>
              <a:t> 2024</a:t>
            </a:r>
          </a:p>
        </p:txBody>
      </p:sp>
      <p:sp>
        <p:nvSpPr>
          <p:cNvPr id="5" name="Slide Number Placeholder 4"/>
          <p:cNvSpPr>
            <a:spLocks noGrp="1"/>
          </p:cNvSpPr>
          <p:nvPr>
            <p:ph type="sldNum" sz="quarter" idx="12"/>
          </p:nvPr>
        </p:nvSpPr>
        <p:spPr/>
        <p:txBody>
          <a:bodyPr/>
          <a:lstStyle/>
          <a:p>
            <a:fld id="{26992660-07D7-4D1A-9A00-6246F487EF94}" type="slidenum">
              <a:rPr lang="en-US" smtClean="0"/>
              <a:pPr/>
              <a:t>43</a:t>
            </a:fld>
            <a:endParaRPr lang="en-US" dirty="0"/>
          </a:p>
        </p:txBody>
      </p:sp>
      <p:pic>
        <p:nvPicPr>
          <p:cNvPr id="6" name="Picture 5">
            <a:extLst>
              <a:ext uri="{FF2B5EF4-FFF2-40B4-BE49-F238E27FC236}">
                <a16:creationId xmlns:a16="http://schemas.microsoft.com/office/drawing/2014/main" id="{A9C81376-BA67-BAB2-F74F-037A9CFFF171}"/>
              </a:ext>
            </a:extLst>
          </p:cNvPr>
          <p:cNvPicPr>
            <a:picLocks noChangeAspect="1"/>
          </p:cNvPicPr>
          <p:nvPr/>
        </p:nvPicPr>
        <p:blipFill>
          <a:blip r:embed="rId2"/>
          <a:stretch>
            <a:fillRect/>
          </a:stretch>
        </p:blipFill>
        <p:spPr>
          <a:xfrm>
            <a:off x="0" y="1660"/>
            <a:ext cx="1556874" cy="988940"/>
          </a:xfrm>
          <a:prstGeom prst="rect">
            <a:avLst/>
          </a:prstGeom>
        </p:spPr>
      </p:pic>
    </p:spTree>
    <p:extLst>
      <p:ext uri="{BB962C8B-B14F-4D97-AF65-F5344CB8AC3E}">
        <p14:creationId xmlns:p14="http://schemas.microsoft.com/office/powerpoint/2010/main" val="120640650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en-US" b="1" dirty="0"/>
              <a:t>What you will Learn in</a:t>
            </a:r>
            <a:br>
              <a:rPr lang="en-US" b="1" dirty="0"/>
            </a:br>
            <a:r>
              <a:rPr lang="en-US" b="1" dirty="0"/>
              <a:t>Financial Freedom Challenge</a:t>
            </a:r>
            <a:endParaRPr lang="en-US" dirty="0"/>
          </a:p>
        </p:txBody>
      </p:sp>
      <p:sp>
        <p:nvSpPr>
          <p:cNvPr id="3" name="Content Placeholder 2"/>
          <p:cNvSpPr>
            <a:spLocks noGrp="1"/>
          </p:cNvSpPr>
          <p:nvPr>
            <p:ph idx="1"/>
          </p:nvPr>
        </p:nvSpPr>
        <p:spPr>
          <a:xfrm>
            <a:off x="457200" y="1600200"/>
            <a:ext cx="8610600" cy="5334000"/>
          </a:xfrm>
        </p:spPr>
        <p:txBody>
          <a:bodyPr>
            <a:normAutofit fontScale="70000" lnSpcReduction="20000"/>
          </a:bodyPr>
          <a:lstStyle/>
          <a:p>
            <a:pPr marL="0" indent="0">
              <a:buNone/>
            </a:pPr>
            <a:r>
              <a:rPr lang="en-US" b="1" dirty="0"/>
              <a:t>WEEK 3</a:t>
            </a:r>
            <a:r>
              <a:rPr lang="en-US" dirty="0"/>
              <a:t>:  </a:t>
            </a:r>
          </a:p>
          <a:p>
            <a:pPr marL="0" indent="0">
              <a:buNone/>
            </a:pPr>
            <a:r>
              <a:rPr lang="en-US" b="1" u="sng" dirty="0">
                <a:solidFill>
                  <a:srgbClr val="0000FF"/>
                </a:solidFill>
              </a:rPr>
              <a:t>WHY YOU MUST INVEST IN YOUR SELF &amp; PAY YOURSELF FIRST</a:t>
            </a:r>
          </a:p>
          <a:p>
            <a:r>
              <a:rPr lang="en-US" dirty="0"/>
              <a:t>The Most Important Asset.</a:t>
            </a:r>
          </a:p>
          <a:p>
            <a:r>
              <a:rPr lang="en-US" dirty="0"/>
              <a:t>The Secret of Financial Success.</a:t>
            </a:r>
          </a:p>
          <a:p>
            <a:r>
              <a:rPr lang="en-US" dirty="0"/>
              <a:t>How and Why You Should Pay Yourself First.</a:t>
            </a:r>
          </a:p>
          <a:p>
            <a:r>
              <a:rPr lang="en-US" dirty="0"/>
              <a:t>How To Make More Money.</a:t>
            </a:r>
          </a:p>
          <a:p>
            <a:r>
              <a:rPr lang="en-US" dirty="0"/>
              <a:t>How To Increase Your Net Worth Constantly.</a:t>
            </a:r>
          </a:p>
          <a:p>
            <a:r>
              <a:rPr lang="en-US" dirty="0">
                <a:solidFill>
                  <a:srgbClr val="FF0000"/>
                </a:solidFill>
              </a:rPr>
              <a:t>QUESTION: What is Your Ideal Vision for Your Personal Life?</a:t>
            </a:r>
          </a:p>
          <a:p>
            <a:endParaRPr lang="en-US" dirty="0"/>
          </a:p>
          <a:p>
            <a:pPr marL="0" indent="0">
              <a:buNone/>
            </a:pPr>
            <a:r>
              <a:rPr lang="en-US" b="1" u="sng" dirty="0">
                <a:solidFill>
                  <a:srgbClr val="0000FF"/>
                </a:solidFill>
              </a:rPr>
              <a:t>WHY YOU SHOULD INVEST IN YOUR RELATIONSHIPS</a:t>
            </a:r>
          </a:p>
          <a:p>
            <a:r>
              <a:rPr lang="en-US" dirty="0"/>
              <a:t>How to Invest in Your Marriage.</a:t>
            </a:r>
          </a:p>
          <a:p>
            <a:r>
              <a:rPr lang="en-US" dirty="0"/>
              <a:t>How to Invest in Your Children.</a:t>
            </a:r>
          </a:p>
          <a:p>
            <a:r>
              <a:rPr lang="en-US" dirty="0"/>
              <a:t>How to Invest in Your Parents.</a:t>
            </a:r>
          </a:p>
          <a:p>
            <a:r>
              <a:rPr lang="en-US" dirty="0"/>
              <a:t>How to Spend Money Effectively.</a:t>
            </a:r>
          </a:p>
          <a:p>
            <a:r>
              <a:rPr lang="en-US" dirty="0">
                <a:solidFill>
                  <a:srgbClr val="FF0000"/>
                </a:solidFill>
              </a:rPr>
              <a:t>QUESTION: What is Your Ideal Vision for Your Family?</a:t>
            </a:r>
          </a:p>
          <a:p>
            <a:endParaRPr lang="en-US" dirty="0"/>
          </a:p>
          <a:p>
            <a:endParaRPr lang="en-US" dirty="0"/>
          </a:p>
          <a:p>
            <a:pPr marL="0" indent="0">
              <a:buNone/>
            </a:pPr>
            <a:endParaRPr lang="en-US" b="1" u="sng" dirty="0">
              <a:solidFill>
                <a:srgbClr val="0000FF"/>
              </a:solidFill>
            </a:endParaRPr>
          </a:p>
          <a:p>
            <a:pPr marL="0" indent="0">
              <a:buNone/>
            </a:pPr>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a:xfrm>
            <a:off x="6589222" y="6504911"/>
            <a:ext cx="1837113" cy="365125"/>
          </a:xfrm>
        </p:spPr>
        <p:txBody>
          <a:bodyPr/>
          <a:lstStyle/>
          <a:p>
            <a:r>
              <a:rPr lang="en-US" dirty="0"/>
              <a:t>© Alex </a:t>
            </a:r>
            <a:r>
              <a:rPr lang="en-US" dirty="0" err="1"/>
              <a:t>Barrón</a:t>
            </a:r>
            <a:r>
              <a:rPr lang="en-US" dirty="0"/>
              <a:t> 2024</a:t>
            </a:r>
          </a:p>
        </p:txBody>
      </p:sp>
      <p:sp>
        <p:nvSpPr>
          <p:cNvPr id="5" name="Slide Number Placeholder 4"/>
          <p:cNvSpPr>
            <a:spLocks noGrp="1"/>
          </p:cNvSpPr>
          <p:nvPr>
            <p:ph type="sldNum" sz="quarter" idx="12"/>
          </p:nvPr>
        </p:nvSpPr>
        <p:spPr/>
        <p:txBody>
          <a:bodyPr/>
          <a:lstStyle/>
          <a:p>
            <a:fld id="{26992660-07D7-4D1A-9A00-6246F487EF94}" type="slidenum">
              <a:rPr lang="en-US" smtClean="0"/>
              <a:pPr/>
              <a:t>44</a:t>
            </a:fld>
            <a:endParaRPr lang="en-US" dirty="0"/>
          </a:p>
        </p:txBody>
      </p:sp>
      <p:pic>
        <p:nvPicPr>
          <p:cNvPr id="8" name="Picture 7">
            <a:extLst>
              <a:ext uri="{FF2B5EF4-FFF2-40B4-BE49-F238E27FC236}">
                <a16:creationId xmlns:a16="http://schemas.microsoft.com/office/drawing/2014/main" id="{DF1582EB-B23B-40F8-A787-FC72A4153A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0886"/>
            <a:ext cx="1981200" cy="1030579"/>
          </a:xfrm>
          <a:prstGeom prst="rect">
            <a:avLst/>
          </a:prstGeom>
        </p:spPr>
      </p:pic>
    </p:spTree>
    <p:extLst>
      <p:ext uri="{BB962C8B-B14F-4D97-AF65-F5344CB8AC3E}">
        <p14:creationId xmlns:p14="http://schemas.microsoft.com/office/powerpoint/2010/main" val="415114602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en-US" b="1" dirty="0"/>
              <a:t>What you will Learn in</a:t>
            </a:r>
            <a:br>
              <a:rPr lang="en-US" b="1" dirty="0"/>
            </a:br>
            <a:r>
              <a:rPr lang="en-US" b="1" dirty="0"/>
              <a:t>Financial Freedom Challenge</a:t>
            </a:r>
            <a:endParaRPr lang="en-US" dirty="0"/>
          </a:p>
        </p:txBody>
      </p:sp>
      <p:sp>
        <p:nvSpPr>
          <p:cNvPr id="3" name="Content Placeholder 2"/>
          <p:cNvSpPr>
            <a:spLocks noGrp="1"/>
          </p:cNvSpPr>
          <p:nvPr>
            <p:ph idx="1"/>
          </p:nvPr>
        </p:nvSpPr>
        <p:spPr>
          <a:xfrm>
            <a:off x="457200" y="1600200"/>
            <a:ext cx="8610600" cy="5334000"/>
          </a:xfrm>
        </p:spPr>
        <p:txBody>
          <a:bodyPr>
            <a:normAutofit fontScale="92500" lnSpcReduction="20000"/>
          </a:bodyPr>
          <a:lstStyle/>
          <a:p>
            <a:pPr marL="0" indent="0">
              <a:buNone/>
            </a:pPr>
            <a:r>
              <a:rPr lang="en-US" b="1" dirty="0"/>
              <a:t>WEEK 4</a:t>
            </a:r>
            <a:r>
              <a:rPr lang="en-US" dirty="0"/>
              <a:t>:  </a:t>
            </a:r>
            <a:r>
              <a:rPr lang="en-US" b="1" dirty="0"/>
              <a:t>WHY WE GET INTO DEBT</a:t>
            </a:r>
          </a:p>
          <a:p>
            <a:pPr marL="0" indent="0">
              <a:buNone/>
            </a:pPr>
            <a:r>
              <a:rPr lang="en-US" b="1" u="sng" dirty="0">
                <a:solidFill>
                  <a:srgbClr val="0000FF"/>
                </a:solidFill>
              </a:rPr>
              <a:t>YOUR EXPENSES &amp; MAJOR PURCHASES</a:t>
            </a:r>
          </a:p>
          <a:p>
            <a:r>
              <a:rPr lang="en-US" dirty="0"/>
              <a:t>The Money Script and the Pit of Desperation</a:t>
            </a:r>
          </a:p>
          <a:p>
            <a:r>
              <a:rPr lang="en-US" dirty="0"/>
              <a:t>Why We Get into Debt</a:t>
            </a:r>
          </a:p>
          <a:p>
            <a:r>
              <a:rPr lang="en-US" dirty="0"/>
              <a:t>How to Spend Money Effectively.</a:t>
            </a:r>
          </a:p>
          <a:p>
            <a:r>
              <a:rPr lang="en-US" dirty="0"/>
              <a:t>How to make a Budget that works.</a:t>
            </a:r>
          </a:p>
          <a:p>
            <a:r>
              <a:rPr lang="en-US" dirty="0"/>
              <a:t>How to Keep Control of your Money.</a:t>
            </a:r>
          </a:p>
          <a:p>
            <a:r>
              <a:rPr lang="en-US" dirty="0"/>
              <a:t>How to Buy a house.</a:t>
            </a:r>
          </a:p>
          <a:p>
            <a:r>
              <a:rPr lang="en-US" dirty="0"/>
              <a:t>How to Buy a Car.</a:t>
            </a:r>
          </a:p>
          <a:p>
            <a:pPr>
              <a:buFont typeface="Wingdings" panose="05000000000000000000" pitchFamily="2" charset="2"/>
              <a:buChar char="Ø"/>
            </a:pPr>
            <a:r>
              <a:rPr lang="en-US" dirty="0">
                <a:solidFill>
                  <a:srgbClr val="FF0000"/>
                </a:solidFill>
              </a:rPr>
              <a:t>CHALLENGE No. 9: Self Reflection – How You Got Here</a:t>
            </a:r>
          </a:p>
          <a:p>
            <a:pPr marL="0" indent="0">
              <a:buNone/>
            </a:pPr>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a:xfrm>
            <a:off x="6589222" y="6504911"/>
            <a:ext cx="1837113" cy="365125"/>
          </a:xfrm>
        </p:spPr>
        <p:txBody>
          <a:bodyPr/>
          <a:lstStyle/>
          <a:p>
            <a:r>
              <a:rPr lang="en-US" dirty="0"/>
              <a:t>© Alex </a:t>
            </a:r>
            <a:r>
              <a:rPr lang="en-US" dirty="0" err="1"/>
              <a:t>Barrón</a:t>
            </a:r>
            <a:r>
              <a:rPr lang="en-US" dirty="0"/>
              <a:t> 2024</a:t>
            </a:r>
          </a:p>
        </p:txBody>
      </p:sp>
      <p:sp>
        <p:nvSpPr>
          <p:cNvPr id="5" name="Slide Number Placeholder 4"/>
          <p:cNvSpPr>
            <a:spLocks noGrp="1"/>
          </p:cNvSpPr>
          <p:nvPr>
            <p:ph type="sldNum" sz="quarter" idx="12"/>
          </p:nvPr>
        </p:nvSpPr>
        <p:spPr/>
        <p:txBody>
          <a:bodyPr/>
          <a:lstStyle/>
          <a:p>
            <a:fld id="{26992660-07D7-4D1A-9A00-6246F487EF94}" type="slidenum">
              <a:rPr lang="en-US" smtClean="0"/>
              <a:pPr/>
              <a:t>45</a:t>
            </a:fld>
            <a:endParaRPr lang="en-US" dirty="0"/>
          </a:p>
        </p:txBody>
      </p:sp>
      <p:pic>
        <p:nvPicPr>
          <p:cNvPr id="6" name="Picture 5">
            <a:extLst>
              <a:ext uri="{FF2B5EF4-FFF2-40B4-BE49-F238E27FC236}">
                <a16:creationId xmlns:a16="http://schemas.microsoft.com/office/drawing/2014/main" id="{6E46C814-6215-2E51-044E-07F7DCFA5461}"/>
              </a:ext>
            </a:extLst>
          </p:cNvPr>
          <p:cNvPicPr>
            <a:picLocks noChangeAspect="1"/>
          </p:cNvPicPr>
          <p:nvPr/>
        </p:nvPicPr>
        <p:blipFill>
          <a:blip r:embed="rId2"/>
          <a:stretch>
            <a:fillRect/>
          </a:stretch>
        </p:blipFill>
        <p:spPr>
          <a:xfrm>
            <a:off x="0" y="1660"/>
            <a:ext cx="1556874" cy="988940"/>
          </a:xfrm>
          <a:prstGeom prst="rect">
            <a:avLst/>
          </a:prstGeom>
        </p:spPr>
      </p:pic>
    </p:spTree>
    <p:extLst>
      <p:ext uri="{BB962C8B-B14F-4D97-AF65-F5344CB8AC3E}">
        <p14:creationId xmlns:p14="http://schemas.microsoft.com/office/powerpoint/2010/main" val="133814149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en-US" b="1" dirty="0"/>
              <a:t>What you will Learn in</a:t>
            </a:r>
            <a:br>
              <a:rPr lang="en-US" b="1" dirty="0"/>
            </a:br>
            <a:r>
              <a:rPr lang="en-US" b="1" dirty="0"/>
              <a:t>Financial Freedom Challenge</a:t>
            </a:r>
            <a:endParaRPr lang="en-US" dirty="0"/>
          </a:p>
        </p:txBody>
      </p:sp>
      <p:sp>
        <p:nvSpPr>
          <p:cNvPr id="3" name="Content Placeholder 2"/>
          <p:cNvSpPr>
            <a:spLocks noGrp="1"/>
          </p:cNvSpPr>
          <p:nvPr>
            <p:ph idx="1"/>
          </p:nvPr>
        </p:nvSpPr>
        <p:spPr>
          <a:xfrm>
            <a:off x="457200" y="1600200"/>
            <a:ext cx="8610600" cy="5334000"/>
          </a:xfrm>
        </p:spPr>
        <p:txBody>
          <a:bodyPr>
            <a:normAutofit lnSpcReduction="10000"/>
          </a:bodyPr>
          <a:lstStyle/>
          <a:p>
            <a:pPr marL="0" indent="0">
              <a:buNone/>
            </a:pPr>
            <a:r>
              <a:rPr lang="en-US" b="1" dirty="0"/>
              <a:t>WEEK 5</a:t>
            </a:r>
            <a:r>
              <a:rPr lang="en-US" dirty="0"/>
              <a:t>:  </a:t>
            </a:r>
            <a:r>
              <a:rPr lang="en-US" b="1" dirty="0"/>
              <a:t>HOW TO GET OUT OF DEBT ASAP</a:t>
            </a:r>
          </a:p>
          <a:p>
            <a:pPr marL="0" indent="0">
              <a:buNone/>
            </a:pPr>
            <a:r>
              <a:rPr lang="en-US" b="1" u="sng" dirty="0">
                <a:solidFill>
                  <a:srgbClr val="0000FF"/>
                </a:solidFill>
              </a:rPr>
              <a:t>BANKS &amp; DEBTS; RESERVES</a:t>
            </a:r>
          </a:p>
          <a:p>
            <a:r>
              <a:rPr lang="en-US" dirty="0"/>
              <a:t>The Clay Tablets</a:t>
            </a:r>
          </a:p>
          <a:p>
            <a:r>
              <a:rPr lang="en-US" dirty="0"/>
              <a:t>The Purpose of Reserves</a:t>
            </a:r>
          </a:p>
          <a:p>
            <a:r>
              <a:rPr lang="en-US" dirty="0"/>
              <a:t>How Debt Works and Why It Is So Difficult To Get Out Of It.</a:t>
            </a:r>
          </a:p>
          <a:p>
            <a:r>
              <a:rPr lang="en-US" dirty="0"/>
              <a:t>The Formula to Get Out of Debt ASAP.</a:t>
            </a:r>
          </a:p>
          <a:p>
            <a:r>
              <a:rPr lang="en-US" dirty="0"/>
              <a:t>Examples from Real Life.</a:t>
            </a:r>
          </a:p>
          <a:p>
            <a:pPr>
              <a:buFont typeface="Wingdings" panose="05000000000000000000" pitchFamily="2" charset="2"/>
              <a:buChar char="Ø"/>
            </a:pPr>
            <a:r>
              <a:rPr lang="en-US" dirty="0">
                <a:solidFill>
                  <a:srgbClr val="FF0000"/>
                </a:solidFill>
              </a:rPr>
              <a:t>CHALLENGE No. 10: Create Your Debt Freedom Plan; Pay Off Debt No. 1, Set 10-Year Goals</a:t>
            </a:r>
          </a:p>
          <a:p>
            <a:pPr marL="0" indent="0">
              <a:buNone/>
            </a:pPr>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a:xfrm>
            <a:off x="6589222" y="6504911"/>
            <a:ext cx="1837113" cy="365125"/>
          </a:xfrm>
        </p:spPr>
        <p:txBody>
          <a:bodyPr/>
          <a:lstStyle/>
          <a:p>
            <a:r>
              <a:rPr lang="en-US" dirty="0"/>
              <a:t>© Alex </a:t>
            </a:r>
            <a:r>
              <a:rPr lang="en-US" dirty="0" err="1"/>
              <a:t>Barrón</a:t>
            </a:r>
            <a:r>
              <a:rPr lang="en-US" dirty="0"/>
              <a:t> 2024</a:t>
            </a:r>
          </a:p>
        </p:txBody>
      </p:sp>
      <p:sp>
        <p:nvSpPr>
          <p:cNvPr id="5" name="Slide Number Placeholder 4"/>
          <p:cNvSpPr>
            <a:spLocks noGrp="1"/>
          </p:cNvSpPr>
          <p:nvPr>
            <p:ph type="sldNum" sz="quarter" idx="12"/>
          </p:nvPr>
        </p:nvSpPr>
        <p:spPr/>
        <p:txBody>
          <a:bodyPr/>
          <a:lstStyle/>
          <a:p>
            <a:fld id="{26992660-07D7-4D1A-9A00-6246F487EF94}" type="slidenum">
              <a:rPr lang="en-US" smtClean="0"/>
              <a:pPr/>
              <a:t>46</a:t>
            </a:fld>
            <a:endParaRPr lang="en-US" dirty="0"/>
          </a:p>
        </p:txBody>
      </p:sp>
      <p:pic>
        <p:nvPicPr>
          <p:cNvPr id="6" name="Picture 5">
            <a:extLst>
              <a:ext uri="{FF2B5EF4-FFF2-40B4-BE49-F238E27FC236}">
                <a16:creationId xmlns:a16="http://schemas.microsoft.com/office/drawing/2014/main" id="{7BF96D20-34E5-A567-C8E4-3367399E0660}"/>
              </a:ext>
            </a:extLst>
          </p:cNvPr>
          <p:cNvPicPr>
            <a:picLocks noChangeAspect="1"/>
          </p:cNvPicPr>
          <p:nvPr/>
        </p:nvPicPr>
        <p:blipFill>
          <a:blip r:embed="rId2"/>
          <a:stretch>
            <a:fillRect/>
          </a:stretch>
        </p:blipFill>
        <p:spPr>
          <a:xfrm>
            <a:off x="0" y="1660"/>
            <a:ext cx="1556874" cy="988940"/>
          </a:xfrm>
          <a:prstGeom prst="rect">
            <a:avLst/>
          </a:prstGeom>
        </p:spPr>
      </p:pic>
    </p:spTree>
    <p:extLst>
      <p:ext uri="{BB962C8B-B14F-4D97-AF65-F5344CB8AC3E}">
        <p14:creationId xmlns:p14="http://schemas.microsoft.com/office/powerpoint/2010/main" val="187946413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3776" y="74904"/>
            <a:ext cx="8229600" cy="1143000"/>
          </a:xfrm>
        </p:spPr>
        <p:txBody>
          <a:bodyPr>
            <a:normAutofit fontScale="90000"/>
          </a:bodyPr>
          <a:lstStyle/>
          <a:p>
            <a:r>
              <a:rPr lang="en-US" b="1" dirty="0"/>
              <a:t>What you will Learn in</a:t>
            </a:r>
            <a:br>
              <a:rPr lang="en-US" b="1" dirty="0"/>
            </a:br>
            <a:r>
              <a:rPr lang="en-US" b="1" dirty="0"/>
              <a:t>Financial Freedom Challenge</a:t>
            </a:r>
            <a:endParaRPr lang="en-US" dirty="0"/>
          </a:p>
        </p:txBody>
      </p:sp>
      <p:sp>
        <p:nvSpPr>
          <p:cNvPr id="3" name="Content Placeholder 2"/>
          <p:cNvSpPr>
            <a:spLocks noGrp="1"/>
          </p:cNvSpPr>
          <p:nvPr>
            <p:ph idx="1"/>
          </p:nvPr>
        </p:nvSpPr>
        <p:spPr>
          <a:xfrm>
            <a:off x="457200" y="1600200"/>
            <a:ext cx="8610600" cy="5334000"/>
          </a:xfrm>
        </p:spPr>
        <p:txBody>
          <a:bodyPr>
            <a:normAutofit fontScale="70000" lnSpcReduction="20000"/>
          </a:bodyPr>
          <a:lstStyle/>
          <a:p>
            <a:pPr marL="0" indent="0">
              <a:buNone/>
            </a:pPr>
            <a:r>
              <a:rPr lang="en-US" b="1" dirty="0"/>
              <a:t>WEEKS 6-7:  HOW AND WHY BECOME YOUR OWN BANK</a:t>
            </a:r>
          </a:p>
          <a:p>
            <a:pPr marL="0" indent="0">
              <a:buNone/>
            </a:pPr>
            <a:r>
              <a:rPr lang="en-US" b="1" u="sng" dirty="0">
                <a:solidFill>
                  <a:srgbClr val="0000FF"/>
                </a:solidFill>
              </a:rPr>
              <a:t>PROTECTION &amp; INSURANCE</a:t>
            </a:r>
          </a:p>
          <a:p>
            <a:r>
              <a:rPr lang="en-US" dirty="0"/>
              <a:t>Defining your Family Values.</a:t>
            </a:r>
          </a:p>
          <a:p>
            <a:r>
              <a:rPr lang="en-US" dirty="0"/>
              <a:t>How to Protect Your Assets.</a:t>
            </a:r>
          </a:p>
          <a:p>
            <a:r>
              <a:rPr lang="en-US" dirty="0"/>
              <a:t>How to Protect Your Family &amp; Leave a Heritage. </a:t>
            </a:r>
          </a:p>
          <a:p>
            <a:r>
              <a:rPr lang="en-US" dirty="0"/>
              <a:t>How to Transfer Your Assets.</a:t>
            </a:r>
          </a:p>
          <a:p>
            <a:r>
              <a:rPr lang="en-US" dirty="0"/>
              <a:t>How to Make Your Life Count &amp; Change the World.</a:t>
            </a:r>
          </a:p>
          <a:p>
            <a:endParaRPr lang="en-US" dirty="0"/>
          </a:p>
          <a:p>
            <a:pPr marL="0" indent="0">
              <a:buNone/>
            </a:pPr>
            <a:r>
              <a:rPr lang="en-US" b="1" u="sng" dirty="0">
                <a:solidFill>
                  <a:srgbClr val="0000FF"/>
                </a:solidFill>
              </a:rPr>
              <a:t>HOW TO BECOME YOUR OWN BANK</a:t>
            </a:r>
          </a:p>
          <a:p>
            <a:r>
              <a:rPr lang="en-US" dirty="0"/>
              <a:t>How to Replace Your Bank and Become Your Own Bank.</a:t>
            </a:r>
          </a:p>
          <a:p>
            <a:r>
              <a:rPr lang="en-US" dirty="0"/>
              <a:t>How to Grow Your Wealth Consistently.</a:t>
            </a:r>
          </a:p>
          <a:p>
            <a:r>
              <a:rPr lang="en-US" dirty="0"/>
              <a:t>How to Create Generational Wealth &amp; Impact Future Generations.</a:t>
            </a:r>
          </a:p>
          <a:p>
            <a:r>
              <a:rPr lang="en-US" dirty="0"/>
              <a:t>How to maximize your PUA.</a:t>
            </a:r>
          </a:p>
          <a:p>
            <a:r>
              <a:rPr lang="en-US" dirty="0"/>
              <a:t>Real Life Cases and Testimonials.</a:t>
            </a:r>
          </a:p>
          <a:p>
            <a:r>
              <a:rPr lang="en-US" dirty="0">
                <a:solidFill>
                  <a:srgbClr val="FF0000"/>
                </a:solidFill>
              </a:rPr>
              <a:t>CHALLENGE No. 11: Your Wealth Heritage Plan</a:t>
            </a:r>
          </a:p>
          <a:p>
            <a:pPr marL="0" indent="0">
              <a:buNone/>
            </a:pPr>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a:xfrm>
            <a:off x="6589222" y="6504911"/>
            <a:ext cx="1837113" cy="365125"/>
          </a:xfrm>
        </p:spPr>
        <p:txBody>
          <a:bodyPr/>
          <a:lstStyle/>
          <a:p>
            <a:r>
              <a:rPr lang="en-US" dirty="0"/>
              <a:t>© Alex </a:t>
            </a:r>
            <a:r>
              <a:rPr lang="en-US" dirty="0" err="1"/>
              <a:t>Barrón</a:t>
            </a:r>
            <a:r>
              <a:rPr lang="en-US" dirty="0"/>
              <a:t> 2024</a:t>
            </a:r>
          </a:p>
        </p:txBody>
      </p:sp>
      <p:sp>
        <p:nvSpPr>
          <p:cNvPr id="5" name="Slide Number Placeholder 4"/>
          <p:cNvSpPr>
            <a:spLocks noGrp="1"/>
          </p:cNvSpPr>
          <p:nvPr>
            <p:ph type="sldNum" sz="quarter" idx="12"/>
          </p:nvPr>
        </p:nvSpPr>
        <p:spPr/>
        <p:txBody>
          <a:bodyPr/>
          <a:lstStyle/>
          <a:p>
            <a:fld id="{26992660-07D7-4D1A-9A00-6246F487EF94}" type="slidenum">
              <a:rPr lang="en-US" smtClean="0"/>
              <a:pPr/>
              <a:t>47</a:t>
            </a:fld>
            <a:endParaRPr lang="en-US" dirty="0"/>
          </a:p>
        </p:txBody>
      </p:sp>
      <p:pic>
        <p:nvPicPr>
          <p:cNvPr id="6" name="Picture 5">
            <a:extLst>
              <a:ext uri="{FF2B5EF4-FFF2-40B4-BE49-F238E27FC236}">
                <a16:creationId xmlns:a16="http://schemas.microsoft.com/office/drawing/2014/main" id="{790A49C1-D39A-DEDE-39A7-89859C340C23}"/>
              </a:ext>
            </a:extLst>
          </p:cNvPr>
          <p:cNvPicPr>
            <a:picLocks noChangeAspect="1"/>
          </p:cNvPicPr>
          <p:nvPr/>
        </p:nvPicPr>
        <p:blipFill>
          <a:blip r:embed="rId2"/>
          <a:stretch>
            <a:fillRect/>
          </a:stretch>
        </p:blipFill>
        <p:spPr>
          <a:xfrm>
            <a:off x="0" y="1660"/>
            <a:ext cx="1556874" cy="988940"/>
          </a:xfrm>
          <a:prstGeom prst="rect">
            <a:avLst/>
          </a:prstGeom>
        </p:spPr>
      </p:pic>
    </p:spTree>
    <p:extLst>
      <p:ext uri="{BB962C8B-B14F-4D97-AF65-F5344CB8AC3E}">
        <p14:creationId xmlns:p14="http://schemas.microsoft.com/office/powerpoint/2010/main" val="76270535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What you will Learn in</a:t>
            </a:r>
            <a:br>
              <a:rPr lang="en-US" b="1" dirty="0"/>
            </a:br>
            <a:r>
              <a:rPr lang="en-US" b="1" dirty="0"/>
              <a:t>Financial Freedom Challenge</a:t>
            </a:r>
            <a:endParaRPr lang="en-US" dirty="0"/>
          </a:p>
        </p:txBody>
      </p:sp>
      <p:sp>
        <p:nvSpPr>
          <p:cNvPr id="3" name="Content Placeholder 2"/>
          <p:cNvSpPr>
            <a:spLocks noGrp="1"/>
          </p:cNvSpPr>
          <p:nvPr>
            <p:ph idx="1"/>
          </p:nvPr>
        </p:nvSpPr>
        <p:spPr>
          <a:xfrm>
            <a:off x="457200" y="1600200"/>
            <a:ext cx="8610600" cy="5334000"/>
          </a:xfrm>
        </p:spPr>
        <p:txBody>
          <a:bodyPr>
            <a:normAutofit fontScale="92500" lnSpcReduction="20000"/>
          </a:bodyPr>
          <a:lstStyle/>
          <a:p>
            <a:pPr marL="0" indent="0">
              <a:buNone/>
            </a:pPr>
            <a:r>
              <a:rPr lang="en-US" b="1" dirty="0"/>
              <a:t>WEEK 8</a:t>
            </a:r>
            <a:r>
              <a:rPr lang="en-US" dirty="0"/>
              <a:t>:  </a:t>
            </a:r>
            <a:r>
              <a:rPr lang="en-US" b="1" dirty="0"/>
              <a:t>MAKE MONEY WORK FOR YOU</a:t>
            </a:r>
          </a:p>
          <a:p>
            <a:pPr marL="0" indent="0">
              <a:buNone/>
            </a:pPr>
            <a:r>
              <a:rPr lang="en-US" b="1" u="sng" dirty="0">
                <a:solidFill>
                  <a:srgbClr val="0000FF"/>
                </a:solidFill>
              </a:rPr>
              <a:t>YOUR INVESTMENTS</a:t>
            </a:r>
          </a:p>
          <a:p>
            <a:r>
              <a:rPr lang="en-US" dirty="0"/>
              <a:t>15 Essential Principles Before You Invest</a:t>
            </a:r>
          </a:p>
          <a:p>
            <a:r>
              <a:rPr lang="en-US" dirty="0"/>
              <a:t>4 Types of Investments</a:t>
            </a:r>
          </a:p>
          <a:p>
            <a:r>
              <a:rPr lang="en-US" dirty="0"/>
              <a:t>How to Grow Your Capital</a:t>
            </a:r>
          </a:p>
          <a:p>
            <a:r>
              <a:rPr lang="en-US" dirty="0"/>
              <a:t>How to Choose Your Investments</a:t>
            </a:r>
          </a:p>
          <a:p>
            <a:r>
              <a:rPr lang="en-US" dirty="0"/>
              <a:t>How to Accelerate Your Financial Freedom</a:t>
            </a:r>
          </a:p>
          <a:p>
            <a:r>
              <a:rPr lang="en-US" dirty="0"/>
              <a:t>How to Generate Passive Income &amp; Make Money Work for You</a:t>
            </a:r>
          </a:p>
          <a:p>
            <a:pPr>
              <a:buFont typeface="Wingdings" panose="05000000000000000000" pitchFamily="2" charset="2"/>
              <a:buChar char="Ø"/>
            </a:pPr>
            <a:r>
              <a:rPr lang="en-US" dirty="0">
                <a:solidFill>
                  <a:srgbClr val="FF0000"/>
                </a:solidFill>
              </a:rPr>
              <a:t>CHALLENGE No. 12: Define Your Investment Plan</a:t>
            </a:r>
          </a:p>
          <a:p>
            <a:pPr>
              <a:buFont typeface="Wingdings" panose="05000000000000000000" pitchFamily="2" charset="2"/>
              <a:buChar char="Ø"/>
            </a:pPr>
            <a:r>
              <a:rPr lang="en-US" dirty="0">
                <a:solidFill>
                  <a:srgbClr val="FF0000"/>
                </a:solidFill>
              </a:rPr>
              <a:t>CHALLENGE No. 13: Find 10 Ways to Make More $ / Sign up for a Course</a:t>
            </a:r>
          </a:p>
          <a:p>
            <a:pPr marL="0" indent="0">
              <a:buNone/>
            </a:pPr>
            <a:endParaRPr lang="en-US" dirty="0"/>
          </a:p>
          <a:p>
            <a:endParaRPr lang="en-US" dirty="0"/>
          </a:p>
          <a:p>
            <a:endParaRPr lang="en-US" dirty="0"/>
          </a:p>
        </p:txBody>
      </p:sp>
      <p:sp>
        <p:nvSpPr>
          <p:cNvPr id="4" name="Footer Placeholder 3"/>
          <p:cNvSpPr>
            <a:spLocks noGrp="1"/>
          </p:cNvSpPr>
          <p:nvPr>
            <p:ph type="ftr" sz="quarter" idx="11"/>
          </p:nvPr>
        </p:nvSpPr>
        <p:spPr>
          <a:xfrm>
            <a:off x="6589222" y="6504911"/>
            <a:ext cx="1837113" cy="365125"/>
          </a:xfrm>
        </p:spPr>
        <p:txBody>
          <a:bodyPr/>
          <a:lstStyle/>
          <a:p>
            <a:r>
              <a:rPr lang="en-US" dirty="0"/>
              <a:t>© Alex </a:t>
            </a:r>
            <a:r>
              <a:rPr lang="en-US" dirty="0" err="1"/>
              <a:t>Barrón</a:t>
            </a:r>
            <a:r>
              <a:rPr lang="en-US" dirty="0"/>
              <a:t> 2024</a:t>
            </a:r>
          </a:p>
        </p:txBody>
      </p:sp>
      <p:sp>
        <p:nvSpPr>
          <p:cNvPr id="5" name="Slide Number Placeholder 4"/>
          <p:cNvSpPr>
            <a:spLocks noGrp="1"/>
          </p:cNvSpPr>
          <p:nvPr>
            <p:ph type="sldNum" sz="quarter" idx="12"/>
          </p:nvPr>
        </p:nvSpPr>
        <p:spPr/>
        <p:txBody>
          <a:bodyPr/>
          <a:lstStyle/>
          <a:p>
            <a:fld id="{26992660-07D7-4D1A-9A00-6246F487EF94}" type="slidenum">
              <a:rPr lang="en-US" smtClean="0"/>
              <a:pPr/>
              <a:t>48</a:t>
            </a:fld>
            <a:endParaRPr lang="en-US" dirty="0"/>
          </a:p>
        </p:txBody>
      </p:sp>
      <p:pic>
        <p:nvPicPr>
          <p:cNvPr id="6" name="Picture 5">
            <a:extLst>
              <a:ext uri="{FF2B5EF4-FFF2-40B4-BE49-F238E27FC236}">
                <a16:creationId xmlns:a16="http://schemas.microsoft.com/office/drawing/2014/main" id="{30CAF71C-1979-C3D0-67AA-A4F6AF2D8806}"/>
              </a:ext>
            </a:extLst>
          </p:cNvPr>
          <p:cNvPicPr>
            <a:picLocks noChangeAspect="1"/>
          </p:cNvPicPr>
          <p:nvPr/>
        </p:nvPicPr>
        <p:blipFill>
          <a:blip r:embed="rId2"/>
          <a:stretch>
            <a:fillRect/>
          </a:stretch>
        </p:blipFill>
        <p:spPr>
          <a:xfrm>
            <a:off x="0" y="1660"/>
            <a:ext cx="1556874" cy="988940"/>
          </a:xfrm>
          <a:prstGeom prst="rect">
            <a:avLst/>
          </a:prstGeom>
        </p:spPr>
      </p:pic>
    </p:spTree>
    <p:extLst>
      <p:ext uri="{BB962C8B-B14F-4D97-AF65-F5344CB8AC3E}">
        <p14:creationId xmlns:p14="http://schemas.microsoft.com/office/powerpoint/2010/main" val="58312833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371" y="244475"/>
            <a:ext cx="8229600" cy="1143000"/>
          </a:xfrm>
        </p:spPr>
        <p:txBody>
          <a:bodyPr>
            <a:normAutofit fontScale="90000"/>
          </a:bodyPr>
          <a:lstStyle/>
          <a:p>
            <a:r>
              <a:rPr lang="en-US" b="1" dirty="0"/>
              <a:t>What you will Learn in</a:t>
            </a:r>
            <a:br>
              <a:rPr lang="en-US" b="1" dirty="0"/>
            </a:br>
            <a:r>
              <a:rPr lang="en-US" b="1" dirty="0"/>
              <a:t>Financial Freedom Challenge</a:t>
            </a:r>
            <a:endParaRPr lang="en-US" dirty="0"/>
          </a:p>
        </p:txBody>
      </p:sp>
      <p:sp>
        <p:nvSpPr>
          <p:cNvPr id="3" name="Content Placeholder 2"/>
          <p:cNvSpPr>
            <a:spLocks noGrp="1"/>
          </p:cNvSpPr>
          <p:nvPr>
            <p:ph idx="1"/>
          </p:nvPr>
        </p:nvSpPr>
        <p:spPr>
          <a:xfrm>
            <a:off x="457200" y="1600200"/>
            <a:ext cx="8610600" cy="5334000"/>
          </a:xfrm>
        </p:spPr>
        <p:txBody>
          <a:bodyPr>
            <a:normAutofit fontScale="92500" lnSpcReduction="20000"/>
          </a:bodyPr>
          <a:lstStyle/>
          <a:p>
            <a:pPr marL="0" indent="0">
              <a:buNone/>
            </a:pPr>
            <a:r>
              <a:rPr lang="en-US" b="1" dirty="0"/>
              <a:t>WEEK 9</a:t>
            </a:r>
            <a:r>
              <a:rPr lang="en-US" dirty="0"/>
              <a:t>:  </a:t>
            </a:r>
            <a:r>
              <a:rPr lang="en-US" b="1" dirty="0"/>
              <a:t>BECOME/ GROW AS AN ENTREPRENEUR</a:t>
            </a:r>
          </a:p>
          <a:p>
            <a:pPr marL="0" indent="0">
              <a:buNone/>
            </a:pPr>
            <a:r>
              <a:rPr lang="en-US" b="1" u="sng" dirty="0">
                <a:solidFill>
                  <a:srgbClr val="0000FF"/>
                </a:solidFill>
              </a:rPr>
              <a:t>YOUR BUSINESSES</a:t>
            </a:r>
          </a:p>
          <a:p>
            <a:r>
              <a:rPr lang="en-US" dirty="0"/>
              <a:t>The Benefits of Owning Your Own Business.</a:t>
            </a:r>
          </a:p>
          <a:p>
            <a:r>
              <a:rPr lang="en-US" dirty="0"/>
              <a:t>The Differences Between an Employee and a Business Owner.</a:t>
            </a:r>
          </a:p>
          <a:p>
            <a:r>
              <a:rPr lang="en-US" dirty="0"/>
              <a:t>How to Start your Business.</a:t>
            </a:r>
          </a:p>
          <a:p>
            <a:r>
              <a:rPr lang="en-US" dirty="0"/>
              <a:t>How to Get Financing for Your Business.</a:t>
            </a:r>
          </a:p>
          <a:p>
            <a:r>
              <a:rPr lang="en-US" dirty="0"/>
              <a:t>How to Grow Your Business.</a:t>
            </a:r>
          </a:p>
          <a:p>
            <a:pPr>
              <a:buFont typeface="Wingdings" panose="05000000000000000000" pitchFamily="2" charset="2"/>
              <a:buChar char="Ø"/>
            </a:pPr>
            <a:r>
              <a:rPr lang="en-US" dirty="0">
                <a:solidFill>
                  <a:srgbClr val="FF0000"/>
                </a:solidFill>
              </a:rPr>
              <a:t>CHALLENGE No. 14: Think of 10 New Ways to Grow Your Business – Update Your Business Plan</a:t>
            </a:r>
          </a:p>
          <a:p>
            <a:pPr>
              <a:buFont typeface="Wingdings" panose="05000000000000000000" pitchFamily="2" charset="2"/>
              <a:buChar char="Ø"/>
            </a:pPr>
            <a:r>
              <a:rPr lang="en-US" dirty="0">
                <a:solidFill>
                  <a:srgbClr val="FF0000"/>
                </a:solidFill>
              </a:rPr>
              <a:t>CHALLENGE No. 15: Find a Mentor/Role Model and Listen/Read for 30 days</a:t>
            </a:r>
          </a:p>
          <a:p>
            <a:pPr marL="0" indent="0">
              <a:buNone/>
            </a:pPr>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a:xfrm>
            <a:off x="6589222" y="6504911"/>
            <a:ext cx="1837113" cy="365125"/>
          </a:xfrm>
        </p:spPr>
        <p:txBody>
          <a:bodyPr/>
          <a:lstStyle/>
          <a:p>
            <a:r>
              <a:rPr lang="en-US" dirty="0"/>
              <a:t>© Alex </a:t>
            </a:r>
            <a:r>
              <a:rPr lang="en-US" dirty="0" err="1"/>
              <a:t>Barrón</a:t>
            </a:r>
            <a:r>
              <a:rPr lang="en-US" dirty="0"/>
              <a:t> 2024</a:t>
            </a:r>
          </a:p>
        </p:txBody>
      </p:sp>
      <p:sp>
        <p:nvSpPr>
          <p:cNvPr id="5" name="Slide Number Placeholder 4"/>
          <p:cNvSpPr>
            <a:spLocks noGrp="1"/>
          </p:cNvSpPr>
          <p:nvPr>
            <p:ph type="sldNum" sz="quarter" idx="12"/>
          </p:nvPr>
        </p:nvSpPr>
        <p:spPr/>
        <p:txBody>
          <a:bodyPr/>
          <a:lstStyle/>
          <a:p>
            <a:fld id="{26992660-07D7-4D1A-9A00-6246F487EF94}" type="slidenum">
              <a:rPr lang="en-US" smtClean="0"/>
              <a:pPr/>
              <a:t>49</a:t>
            </a:fld>
            <a:endParaRPr lang="en-US" dirty="0"/>
          </a:p>
        </p:txBody>
      </p:sp>
      <p:pic>
        <p:nvPicPr>
          <p:cNvPr id="6" name="Picture 5">
            <a:extLst>
              <a:ext uri="{FF2B5EF4-FFF2-40B4-BE49-F238E27FC236}">
                <a16:creationId xmlns:a16="http://schemas.microsoft.com/office/drawing/2014/main" id="{23928081-8B71-6B5B-3C82-BFD4A044540F}"/>
              </a:ext>
            </a:extLst>
          </p:cNvPr>
          <p:cNvPicPr>
            <a:picLocks noChangeAspect="1"/>
          </p:cNvPicPr>
          <p:nvPr/>
        </p:nvPicPr>
        <p:blipFill>
          <a:blip r:embed="rId2"/>
          <a:stretch>
            <a:fillRect/>
          </a:stretch>
        </p:blipFill>
        <p:spPr>
          <a:xfrm>
            <a:off x="0" y="1660"/>
            <a:ext cx="1556874" cy="988940"/>
          </a:xfrm>
          <a:prstGeom prst="rect">
            <a:avLst/>
          </a:prstGeom>
        </p:spPr>
      </p:pic>
    </p:spTree>
    <p:extLst>
      <p:ext uri="{BB962C8B-B14F-4D97-AF65-F5344CB8AC3E}">
        <p14:creationId xmlns:p14="http://schemas.microsoft.com/office/powerpoint/2010/main" val="141546972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9473" y="12526"/>
            <a:ext cx="8034528" cy="1054274"/>
          </a:xfrm>
        </p:spPr>
        <p:txBody>
          <a:bodyPr>
            <a:normAutofit/>
          </a:bodyPr>
          <a:lstStyle/>
          <a:p>
            <a:r>
              <a:rPr lang="en-US" b="1" dirty="0"/>
              <a:t>Alex </a:t>
            </a:r>
            <a:r>
              <a:rPr lang="en-US" b="1" dirty="0" err="1"/>
              <a:t>Barrón’s</a:t>
            </a:r>
            <a:r>
              <a:rPr lang="en-US" b="1" dirty="0"/>
              <a:t> Story</a:t>
            </a:r>
            <a:endParaRPr lang="en-US" sz="3600" b="1" dirty="0"/>
          </a:p>
        </p:txBody>
      </p:sp>
      <p:sp>
        <p:nvSpPr>
          <p:cNvPr id="8" name="Slide Number Placeholder 7"/>
          <p:cNvSpPr>
            <a:spLocks noGrp="1"/>
          </p:cNvSpPr>
          <p:nvPr>
            <p:ph type="sldNum" sz="quarter" idx="12"/>
          </p:nvPr>
        </p:nvSpPr>
        <p:spPr>
          <a:xfrm>
            <a:off x="6781800" y="6324600"/>
            <a:ext cx="2133600" cy="365125"/>
          </a:xfrm>
        </p:spPr>
        <p:txBody>
          <a:bodyPr/>
          <a:lstStyle/>
          <a:p>
            <a:fld id="{26992660-07D7-4D1A-9A00-6246F487EF94}" type="slidenum">
              <a:rPr lang="en-US" smtClean="0"/>
              <a:pPr/>
              <a:t>5</a:t>
            </a:fld>
            <a:endParaRPr lang="en-US" dirty="0"/>
          </a:p>
        </p:txBody>
      </p:sp>
      <p:sp>
        <p:nvSpPr>
          <p:cNvPr id="12" name="Text Placeholder 4"/>
          <p:cNvSpPr txBox="1">
            <a:spLocks/>
          </p:cNvSpPr>
          <p:nvPr/>
        </p:nvSpPr>
        <p:spPr>
          <a:xfrm>
            <a:off x="414195" y="1746801"/>
            <a:ext cx="4343400" cy="457200"/>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sz="2000" dirty="0"/>
              <a:t>Wall Street Employee -&gt; Entrepreneur</a:t>
            </a:r>
          </a:p>
        </p:txBody>
      </p:sp>
      <p:sp>
        <p:nvSpPr>
          <p:cNvPr id="16" name="TextBox 15"/>
          <p:cNvSpPr txBox="1"/>
          <p:nvPr/>
        </p:nvSpPr>
        <p:spPr>
          <a:xfrm>
            <a:off x="4516192" y="5768256"/>
            <a:ext cx="4343400"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t>Options 12 Investment Club</a:t>
            </a:r>
          </a:p>
          <a:p>
            <a:pPr marL="285750" indent="-285750">
              <a:buFont typeface="Arial" panose="020B0604020202020204" pitchFamily="34" charset="0"/>
              <a:buChar char="•"/>
            </a:pPr>
            <a:r>
              <a:rPr lang="en-US" sz="1600" dirty="0"/>
              <a:t>Financial Freedom Seminar</a:t>
            </a:r>
          </a:p>
          <a:p>
            <a:pPr marL="285750" indent="-285750">
              <a:buFont typeface="Arial" panose="020B0604020202020204" pitchFamily="34" charset="0"/>
              <a:buChar char="•"/>
            </a:pPr>
            <a:r>
              <a:rPr lang="en-US" sz="1600" dirty="0"/>
              <a:t>Wall Street Investments Course</a:t>
            </a:r>
          </a:p>
          <a:p>
            <a:endParaRPr lang="en-US" sz="1600" dirty="0"/>
          </a:p>
        </p:txBody>
      </p:sp>
      <p:sp>
        <p:nvSpPr>
          <p:cNvPr id="30" name="Text Placeholder 4">
            <a:extLst>
              <a:ext uri="{FF2B5EF4-FFF2-40B4-BE49-F238E27FC236}">
                <a16:creationId xmlns:a16="http://schemas.microsoft.com/office/drawing/2014/main" id="{FA1DE93C-567A-434E-8534-A43D98172F23}"/>
              </a:ext>
            </a:extLst>
          </p:cNvPr>
          <p:cNvSpPr txBox="1">
            <a:spLocks/>
          </p:cNvSpPr>
          <p:nvPr/>
        </p:nvSpPr>
        <p:spPr>
          <a:xfrm>
            <a:off x="4876800" y="1740507"/>
            <a:ext cx="3181350" cy="457200"/>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sz="2000" dirty="0"/>
              <a:t>Investor -&gt; Mentor</a:t>
            </a:r>
          </a:p>
        </p:txBody>
      </p:sp>
      <p:pic>
        <p:nvPicPr>
          <p:cNvPr id="3" name="Picture 2" descr="Alex Wall Street.jpg">
            <a:extLst>
              <a:ext uri="{FF2B5EF4-FFF2-40B4-BE49-F238E27FC236}">
                <a16:creationId xmlns:a16="http://schemas.microsoft.com/office/drawing/2014/main" id="{C63F7531-ACD3-A7A1-83EB-8E3F9CECD129}"/>
              </a:ext>
            </a:extLst>
          </p:cNvPr>
          <p:cNvPicPr>
            <a:picLocks noChangeAspect="1"/>
          </p:cNvPicPr>
          <p:nvPr/>
        </p:nvPicPr>
        <p:blipFill>
          <a:blip r:embed="rId2" cstate="print"/>
          <a:stretch>
            <a:fillRect/>
          </a:stretch>
        </p:blipFill>
        <p:spPr>
          <a:xfrm>
            <a:off x="414195" y="2312487"/>
            <a:ext cx="3972212" cy="2520549"/>
          </a:xfrm>
          <a:prstGeom prst="rect">
            <a:avLst/>
          </a:prstGeom>
        </p:spPr>
      </p:pic>
      <p:sp>
        <p:nvSpPr>
          <p:cNvPr id="4" name="TextBox 3">
            <a:extLst>
              <a:ext uri="{FF2B5EF4-FFF2-40B4-BE49-F238E27FC236}">
                <a16:creationId xmlns:a16="http://schemas.microsoft.com/office/drawing/2014/main" id="{8FC1ABFF-0D9B-EFE9-D47C-653F033BF559}"/>
              </a:ext>
            </a:extLst>
          </p:cNvPr>
          <p:cNvSpPr txBox="1"/>
          <p:nvPr/>
        </p:nvSpPr>
        <p:spPr>
          <a:xfrm>
            <a:off x="314509" y="5001161"/>
            <a:ext cx="4171584"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t>Franklin Templeton Investments: 2001-2003</a:t>
            </a:r>
          </a:p>
          <a:p>
            <a:pPr marL="285750" indent="-285750">
              <a:buFont typeface="Arial" panose="020B0604020202020204" pitchFamily="34" charset="0"/>
              <a:buChar char="•"/>
            </a:pPr>
            <a:r>
              <a:rPr lang="en-US" sz="1600" dirty="0"/>
              <a:t>JMP Securities: 2004-2007 </a:t>
            </a:r>
          </a:p>
          <a:p>
            <a:pPr marL="285750" indent="-285750">
              <a:buFont typeface="Arial" panose="020B0604020202020204" pitchFamily="34" charset="0"/>
              <a:buChar char="•"/>
            </a:pPr>
            <a:r>
              <a:rPr lang="en-US" sz="1600" dirty="0"/>
              <a:t>Agency Trading Group: 2007-2009</a:t>
            </a:r>
          </a:p>
          <a:p>
            <a:pPr marL="285750" indent="-285750">
              <a:buFont typeface="Arial" panose="020B0604020202020204" pitchFamily="34" charset="0"/>
              <a:buChar char="•"/>
            </a:pPr>
            <a:r>
              <a:rPr lang="en-US" sz="1600" b="1" dirty="0"/>
              <a:t>Housing Research Center: </a:t>
            </a:r>
            <a:r>
              <a:rPr lang="en-US" sz="1600" dirty="0"/>
              <a:t>2010 - Present</a:t>
            </a:r>
          </a:p>
          <a:p>
            <a:pPr marL="285750" indent="-285750">
              <a:buFont typeface="Arial" panose="020B0604020202020204" pitchFamily="34" charset="0"/>
              <a:buChar char="•"/>
            </a:pPr>
            <a:r>
              <a:rPr lang="en-US" sz="1600" b="1" dirty="0"/>
              <a:t>Diamond Crest Capital</a:t>
            </a:r>
            <a:r>
              <a:rPr lang="en-US" sz="1600" dirty="0"/>
              <a:t>: 2017-Present</a:t>
            </a:r>
          </a:p>
        </p:txBody>
      </p:sp>
      <p:sp>
        <p:nvSpPr>
          <p:cNvPr id="5" name="TextBox 4">
            <a:extLst>
              <a:ext uri="{FF2B5EF4-FFF2-40B4-BE49-F238E27FC236}">
                <a16:creationId xmlns:a16="http://schemas.microsoft.com/office/drawing/2014/main" id="{BA66F801-76F8-8A6D-14E4-F9051E1199AA}"/>
              </a:ext>
            </a:extLst>
          </p:cNvPr>
          <p:cNvSpPr txBox="1"/>
          <p:nvPr/>
        </p:nvSpPr>
        <p:spPr>
          <a:xfrm>
            <a:off x="228601" y="1132602"/>
            <a:ext cx="8730616" cy="584775"/>
          </a:xfrm>
          <a:prstGeom prst="rect">
            <a:avLst/>
          </a:prstGeom>
          <a:noFill/>
        </p:spPr>
        <p:txBody>
          <a:bodyPr wrap="square" rtlCol="0">
            <a:spAutoFit/>
          </a:bodyPr>
          <a:lstStyle/>
          <a:p>
            <a:r>
              <a:rPr lang="en-US" sz="3200" b="1" dirty="0"/>
              <a:t>Employee → Entrepreneur → Investor → Teacher</a:t>
            </a:r>
            <a:endParaRPr lang="en-US" sz="3200" dirty="0"/>
          </a:p>
        </p:txBody>
      </p:sp>
      <p:pic>
        <p:nvPicPr>
          <p:cNvPr id="6" name="Picture 5">
            <a:extLst>
              <a:ext uri="{FF2B5EF4-FFF2-40B4-BE49-F238E27FC236}">
                <a16:creationId xmlns:a16="http://schemas.microsoft.com/office/drawing/2014/main" id="{0E934B7B-26D8-F820-F313-C38FD279C7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09472" cy="1109472"/>
          </a:xfrm>
          <a:prstGeom prst="rect">
            <a:avLst/>
          </a:prstGeom>
        </p:spPr>
      </p:pic>
      <p:pic>
        <p:nvPicPr>
          <p:cNvPr id="10242" name="Picture 2">
            <a:extLst>
              <a:ext uri="{FF2B5EF4-FFF2-40B4-BE49-F238E27FC236}">
                <a16:creationId xmlns:a16="http://schemas.microsoft.com/office/drawing/2014/main" id="{D126D6E4-0FF6-30D2-9BED-D231D120B5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3950" y="2439020"/>
            <a:ext cx="2000250" cy="149984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38816D28-36C8-2C2A-2C86-60FC2F34B0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38929" y="4017938"/>
            <a:ext cx="1203181" cy="1604736"/>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2A0989DE-54D9-2F26-2CAF-581169F9DEA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88008" y="2413201"/>
            <a:ext cx="1203181" cy="1604737"/>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a:extLst>
              <a:ext uri="{FF2B5EF4-FFF2-40B4-BE49-F238E27FC236}">
                <a16:creationId xmlns:a16="http://schemas.microsoft.com/office/drawing/2014/main" id="{9EBA7321-8ED8-758A-9BC0-0109639279D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79038" y="4097016"/>
            <a:ext cx="2021122" cy="1515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583881"/>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615" y="177833"/>
            <a:ext cx="8229600" cy="1143000"/>
          </a:xfrm>
        </p:spPr>
        <p:txBody>
          <a:bodyPr>
            <a:normAutofit fontScale="90000"/>
          </a:bodyPr>
          <a:lstStyle/>
          <a:p>
            <a:r>
              <a:rPr lang="en-US" b="1" dirty="0"/>
              <a:t>What you will Learn in</a:t>
            </a:r>
            <a:br>
              <a:rPr lang="en-US" b="1" dirty="0"/>
            </a:br>
            <a:r>
              <a:rPr lang="en-US" b="1" dirty="0"/>
              <a:t>Financial Freedom Challenge</a:t>
            </a:r>
            <a:endParaRPr lang="en-US" dirty="0"/>
          </a:p>
        </p:txBody>
      </p:sp>
      <p:sp>
        <p:nvSpPr>
          <p:cNvPr id="3" name="Content Placeholder 2"/>
          <p:cNvSpPr>
            <a:spLocks noGrp="1"/>
          </p:cNvSpPr>
          <p:nvPr>
            <p:ph idx="1"/>
          </p:nvPr>
        </p:nvSpPr>
        <p:spPr>
          <a:xfrm>
            <a:off x="457200" y="1600200"/>
            <a:ext cx="8610600" cy="5334000"/>
          </a:xfrm>
        </p:spPr>
        <p:txBody>
          <a:bodyPr>
            <a:normAutofit fontScale="77500" lnSpcReduction="20000"/>
          </a:bodyPr>
          <a:lstStyle/>
          <a:p>
            <a:pPr marL="0" indent="0">
              <a:buNone/>
            </a:pPr>
            <a:r>
              <a:rPr lang="en-US" b="1" dirty="0"/>
              <a:t>WEEK 10</a:t>
            </a:r>
            <a:r>
              <a:rPr lang="en-US" dirty="0"/>
              <a:t>: </a:t>
            </a:r>
            <a:r>
              <a:rPr lang="en-US" b="1" dirty="0"/>
              <a:t>ACCOUNTING, TAXES, LEGAL</a:t>
            </a:r>
          </a:p>
          <a:p>
            <a:pPr marL="0" indent="0">
              <a:buNone/>
            </a:pPr>
            <a:r>
              <a:rPr lang="en-US" b="1" u="sng" dirty="0">
                <a:solidFill>
                  <a:srgbClr val="0000FF"/>
                </a:solidFill>
              </a:rPr>
              <a:t>GOVERNMENT &amp; TAXES</a:t>
            </a:r>
          </a:p>
          <a:p>
            <a:r>
              <a:rPr lang="en-US" dirty="0"/>
              <a:t>Our Responsibilities as Citizens</a:t>
            </a:r>
          </a:p>
          <a:p>
            <a:r>
              <a:rPr lang="en-US" dirty="0"/>
              <a:t>Capitalism vs. Socialism</a:t>
            </a:r>
          </a:p>
          <a:p>
            <a:pPr marL="0" indent="0">
              <a:buNone/>
            </a:pPr>
            <a:r>
              <a:rPr lang="en-US" b="1" u="sng" dirty="0">
                <a:solidFill>
                  <a:srgbClr val="0000FF"/>
                </a:solidFill>
              </a:rPr>
              <a:t>ACCOUNTING</a:t>
            </a:r>
          </a:p>
          <a:p>
            <a:r>
              <a:rPr lang="en-US" dirty="0"/>
              <a:t>Why Having a Book keeper is essential</a:t>
            </a:r>
          </a:p>
          <a:p>
            <a:r>
              <a:rPr lang="en-US" dirty="0"/>
              <a:t>How to Stay on Top of Your Financials</a:t>
            </a:r>
          </a:p>
          <a:p>
            <a:r>
              <a:rPr lang="en-US" dirty="0"/>
              <a:t>Cash Flow Projections</a:t>
            </a:r>
          </a:p>
          <a:p>
            <a:pPr marL="0" indent="0">
              <a:buNone/>
            </a:pPr>
            <a:r>
              <a:rPr lang="en-US" b="1" u="sng" dirty="0">
                <a:solidFill>
                  <a:srgbClr val="0000FF"/>
                </a:solidFill>
              </a:rPr>
              <a:t>YOUR ESTATE &amp; YOUR LEGACY</a:t>
            </a:r>
          </a:p>
          <a:p>
            <a:r>
              <a:rPr lang="en-US" dirty="0"/>
              <a:t>Estate Planning 101 – Wills &amp; Trusts</a:t>
            </a:r>
          </a:p>
          <a:p>
            <a:r>
              <a:rPr lang="en-US" dirty="0"/>
              <a:t>What is your final Destiny</a:t>
            </a:r>
          </a:p>
          <a:p>
            <a:r>
              <a:rPr lang="en-US" dirty="0"/>
              <a:t>What will be your Legacy to the world</a:t>
            </a:r>
          </a:p>
          <a:p>
            <a:pPr>
              <a:buFont typeface="Wingdings" panose="05000000000000000000" pitchFamily="2" charset="2"/>
              <a:buChar char="Ø"/>
            </a:pPr>
            <a:r>
              <a:rPr lang="en-US" dirty="0">
                <a:solidFill>
                  <a:srgbClr val="FF0000"/>
                </a:solidFill>
              </a:rPr>
              <a:t>CHALLENGE No. 16: Set up an Appointment with Professionals – CPA, Attorney, Estate Planning Consultant</a:t>
            </a:r>
          </a:p>
          <a:p>
            <a:pPr marL="0" indent="0">
              <a:buNone/>
            </a:pPr>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a:xfrm>
            <a:off x="6589222" y="6504911"/>
            <a:ext cx="1837113" cy="365125"/>
          </a:xfrm>
        </p:spPr>
        <p:txBody>
          <a:bodyPr/>
          <a:lstStyle/>
          <a:p>
            <a:r>
              <a:rPr lang="en-US" dirty="0"/>
              <a:t>© Alex </a:t>
            </a:r>
            <a:r>
              <a:rPr lang="en-US" dirty="0" err="1"/>
              <a:t>Barrón</a:t>
            </a:r>
            <a:r>
              <a:rPr lang="en-US" dirty="0"/>
              <a:t> 2024</a:t>
            </a:r>
          </a:p>
        </p:txBody>
      </p:sp>
      <p:sp>
        <p:nvSpPr>
          <p:cNvPr id="5" name="Slide Number Placeholder 4"/>
          <p:cNvSpPr>
            <a:spLocks noGrp="1"/>
          </p:cNvSpPr>
          <p:nvPr>
            <p:ph type="sldNum" sz="quarter" idx="12"/>
          </p:nvPr>
        </p:nvSpPr>
        <p:spPr/>
        <p:txBody>
          <a:bodyPr/>
          <a:lstStyle/>
          <a:p>
            <a:fld id="{26992660-07D7-4D1A-9A00-6246F487EF94}" type="slidenum">
              <a:rPr lang="en-US" smtClean="0"/>
              <a:pPr/>
              <a:t>50</a:t>
            </a:fld>
            <a:endParaRPr lang="en-US" dirty="0"/>
          </a:p>
        </p:txBody>
      </p:sp>
      <p:pic>
        <p:nvPicPr>
          <p:cNvPr id="6" name="Picture 5">
            <a:extLst>
              <a:ext uri="{FF2B5EF4-FFF2-40B4-BE49-F238E27FC236}">
                <a16:creationId xmlns:a16="http://schemas.microsoft.com/office/drawing/2014/main" id="{718326CC-E455-DAC3-3A06-E6E58F0E2D1F}"/>
              </a:ext>
            </a:extLst>
          </p:cNvPr>
          <p:cNvPicPr>
            <a:picLocks noChangeAspect="1"/>
          </p:cNvPicPr>
          <p:nvPr/>
        </p:nvPicPr>
        <p:blipFill>
          <a:blip r:embed="rId2"/>
          <a:stretch>
            <a:fillRect/>
          </a:stretch>
        </p:blipFill>
        <p:spPr>
          <a:xfrm>
            <a:off x="0" y="1660"/>
            <a:ext cx="1556874" cy="988940"/>
          </a:xfrm>
          <a:prstGeom prst="rect">
            <a:avLst/>
          </a:prstGeom>
        </p:spPr>
      </p:pic>
    </p:spTree>
    <p:extLst>
      <p:ext uri="{BB962C8B-B14F-4D97-AF65-F5344CB8AC3E}">
        <p14:creationId xmlns:p14="http://schemas.microsoft.com/office/powerpoint/2010/main" val="378918290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615" y="177833"/>
            <a:ext cx="8229600" cy="1143000"/>
          </a:xfrm>
        </p:spPr>
        <p:txBody>
          <a:bodyPr>
            <a:normAutofit fontScale="90000"/>
          </a:bodyPr>
          <a:lstStyle/>
          <a:p>
            <a:r>
              <a:rPr lang="en-US" b="1" dirty="0"/>
              <a:t>What you will Learn in</a:t>
            </a:r>
            <a:br>
              <a:rPr lang="en-US" b="1" dirty="0"/>
            </a:br>
            <a:r>
              <a:rPr lang="en-US" b="1" dirty="0"/>
              <a:t>Financial Freedom Challenge</a:t>
            </a:r>
            <a:endParaRPr lang="en-US" dirty="0"/>
          </a:p>
        </p:txBody>
      </p:sp>
      <p:sp>
        <p:nvSpPr>
          <p:cNvPr id="3" name="Content Placeholder 2"/>
          <p:cNvSpPr>
            <a:spLocks noGrp="1"/>
          </p:cNvSpPr>
          <p:nvPr>
            <p:ph idx="1"/>
          </p:nvPr>
        </p:nvSpPr>
        <p:spPr>
          <a:xfrm>
            <a:off x="457200" y="1600200"/>
            <a:ext cx="8610600" cy="5334000"/>
          </a:xfrm>
        </p:spPr>
        <p:txBody>
          <a:bodyPr>
            <a:normAutofit fontScale="92500" lnSpcReduction="10000"/>
          </a:bodyPr>
          <a:lstStyle/>
          <a:p>
            <a:pPr marL="0" indent="0">
              <a:buNone/>
            </a:pPr>
            <a:r>
              <a:rPr lang="en-US" b="1" dirty="0"/>
              <a:t>WEEK 11</a:t>
            </a:r>
            <a:r>
              <a:rPr lang="en-US" dirty="0"/>
              <a:t>: </a:t>
            </a:r>
            <a:r>
              <a:rPr lang="en-US" b="1" dirty="0"/>
              <a:t>THE JOY OF GIVING</a:t>
            </a:r>
          </a:p>
          <a:p>
            <a:pPr marL="0" indent="0">
              <a:buNone/>
            </a:pPr>
            <a:r>
              <a:rPr lang="en-US" b="1" u="sng" dirty="0">
                <a:solidFill>
                  <a:srgbClr val="0000FF"/>
                </a:solidFill>
              </a:rPr>
              <a:t>HOW TO GIVE GENEROUSLY</a:t>
            </a:r>
          </a:p>
          <a:p>
            <a:r>
              <a:rPr lang="en-US" dirty="0"/>
              <a:t>Why We Need to be Thankful and Help Others.</a:t>
            </a:r>
          </a:p>
          <a:p>
            <a:r>
              <a:rPr lang="en-US" dirty="0"/>
              <a:t>How to Give Effectively.</a:t>
            </a:r>
          </a:p>
          <a:p>
            <a:r>
              <a:rPr lang="en-US" dirty="0"/>
              <a:t>When to Give</a:t>
            </a:r>
          </a:p>
          <a:p>
            <a:r>
              <a:rPr lang="en-US" dirty="0"/>
              <a:t>Tithing vs. Giving from a Biblical perspective</a:t>
            </a:r>
          </a:p>
          <a:p>
            <a:r>
              <a:rPr lang="en-US" dirty="0"/>
              <a:t>Pay it Forward!</a:t>
            </a:r>
          </a:p>
          <a:p>
            <a:pPr>
              <a:buFont typeface="Wingdings" panose="05000000000000000000" pitchFamily="2" charset="2"/>
              <a:buChar char="Ø"/>
            </a:pPr>
            <a:r>
              <a:rPr lang="en-US" dirty="0">
                <a:solidFill>
                  <a:srgbClr val="FF0000"/>
                </a:solidFill>
              </a:rPr>
              <a:t>CHALLENGE No. 17: Give to a Cause that Inspires You</a:t>
            </a:r>
          </a:p>
          <a:p>
            <a:pPr>
              <a:buFont typeface="Wingdings" panose="05000000000000000000" pitchFamily="2" charset="2"/>
              <a:buChar char="Ø"/>
            </a:pPr>
            <a:r>
              <a:rPr lang="en-US" dirty="0">
                <a:solidFill>
                  <a:srgbClr val="FF0000"/>
                </a:solidFill>
              </a:rPr>
              <a:t>CHALLENGE No. 18: Work on Financial Vision Board</a:t>
            </a:r>
          </a:p>
          <a:p>
            <a:pPr marL="0" indent="0">
              <a:buNone/>
            </a:pPr>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a:xfrm>
            <a:off x="6589222" y="6504911"/>
            <a:ext cx="1837113" cy="365125"/>
          </a:xfrm>
        </p:spPr>
        <p:txBody>
          <a:bodyPr/>
          <a:lstStyle/>
          <a:p>
            <a:r>
              <a:rPr lang="en-US" dirty="0"/>
              <a:t>© Alex </a:t>
            </a:r>
            <a:r>
              <a:rPr lang="en-US" dirty="0" err="1"/>
              <a:t>Barrón</a:t>
            </a:r>
            <a:r>
              <a:rPr lang="en-US" dirty="0"/>
              <a:t> 2024</a:t>
            </a:r>
          </a:p>
        </p:txBody>
      </p:sp>
      <p:sp>
        <p:nvSpPr>
          <p:cNvPr id="5" name="Slide Number Placeholder 4"/>
          <p:cNvSpPr>
            <a:spLocks noGrp="1"/>
          </p:cNvSpPr>
          <p:nvPr>
            <p:ph type="sldNum" sz="quarter" idx="12"/>
          </p:nvPr>
        </p:nvSpPr>
        <p:spPr/>
        <p:txBody>
          <a:bodyPr/>
          <a:lstStyle/>
          <a:p>
            <a:fld id="{26992660-07D7-4D1A-9A00-6246F487EF94}" type="slidenum">
              <a:rPr lang="en-US" smtClean="0"/>
              <a:pPr/>
              <a:t>51</a:t>
            </a:fld>
            <a:endParaRPr lang="en-US" dirty="0"/>
          </a:p>
        </p:txBody>
      </p:sp>
      <p:pic>
        <p:nvPicPr>
          <p:cNvPr id="6" name="Picture 5">
            <a:extLst>
              <a:ext uri="{FF2B5EF4-FFF2-40B4-BE49-F238E27FC236}">
                <a16:creationId xmlns:a16="http://schemas.microsoft.com/office/drawing/2014/main" id="{718326CC-E455-DAC3-3A06-E6E58F0E2D1F}"/>
              </a:ext>
            </a:extLst>
          </p:cNvPr>
          <p:cNvPicPr>
            <a:picLocks noChangeAspect="1"/>
          </p:cNvPicPr>
          <p:nvPr/>
        </p:nvPicPr>
        <p:blipFill>
          <a:blip r:embed="rId2"/>
          <a:stretch>
            <a:fillRect/>
          </a:stretch>
        </p:blipFill>
        <p:spPr>
          <a:xfrm>
            <a:off x="0" y="1660"/>
            <a:ext cx="1556874" cy="988940"/>
          </a:xfrm>
          <a:prstGeom prst="rect">
            <a:avLst/>
          </a:prstGeom>
        </p:spPr>
      </p:pic>
    </p:spTree>
    <p:extLst>
      <p:ext uri="{BB962C8B-B14F-4D97-AF65-F5344CB8AC3E}">
        <p14:creationId xmlns:p14="http://schemas.microsoft.com/office/powerpoint/2010/main" val="291671889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What you will Learn in</a:t>
            </a:r>
            <a:br>
              <a:rPr lang="en-US" b="1" dirty="0"/>
            </a:br>
            <a:r>
              <a:rPr lang="en-US" b="1" dirty="0"/>
              <a:t>Financial Freedom Challenge</a:t>
            </a:r>
            <a:endParaRPr lang="en-US" dirty="0"/>
          </a:p>
        </p:txBody>
      </p:sp>
      <p:sp>
        <p:nvSpPr>
          <p:cNvPr id="3" name="Content Placeholder 2"/>
          <p:cNvSpPr>
            <a:spLocks noGrp="1"/>
          </p:cNvSpPr>
          <p:nvPr>
            <p:ph idx="1"/>
          </p:nvPr>
        </p:nvSpPr>
        <p:spPr>
          <a:xfrm>
            <a:off x="457200" y="1513114"/>
            <a:ext cx="8610600" cy="5334000"/>
          </a:xfrm>
        </p:spPr>
        <p:txBody>
          <a:bodyPr>
            <a:normAutofit fontScale="92500" lnSpcReduction="20000"/>
          </a:bodyPr>
          <a:lstStyle/>
          <a:p>
            <a:pPr marL="0" indent="0">
              <a:buNone/>
            </a:pPr>
            <a:r>
              <a:rPr lang="en-US" b="1" dirty="0"/>
              <a:t>WEEK 12</a:t>
            </a:r>
            <a:r>
              <a:rPr lang="en-US" dirty="0"/>
              <a:t>:  </a:t>
            </a:r>
            <a:r>
              <a:rPr lang="en-US" b="1" u="sng" dirty="0">
                <a:solidFill>
                  <a:srgbClr val="0000FF"/>
                </a:solidFill>
              </a:rPr>
              <a:t>SUMMARY: HOW TO ACHIEVE FINANCIAL FREEDOM</a:t>
            </a:r>
          </a:p>
          <a:p>
            <a:r>
              <a:rPr lang="en-US" dirty="0"/>
              <a:t>Review of Financial Freedom Concepts.</a:t>
            </a:r>
          </a:p>
          <a:p>
            <a:r>
              <a:rPr lang="en-US" dirty="0"/>
              <a:t>The Best Way to Share Financial Freedom.</a:t>
            </a:r>
          </a:p>
          <a:p>
            <a:r>
              <a:rPr lang="en-US" dirty="0"/>
              <a:t>Testimonials &amp; Reflection.</a:t>
            </a:r>
          </a:p>
          <a:p>
            <a:r>
              <a:rPr lang="en-US" dirty="0"/>
              <a:t>Graduation Ceremony – Financial Freedom Challenge #1</a:t>
            </a:r>
          </a:p>
          <a:p>
            <a:pPr marL="0" indent="0">
              <a:buNone/>
            </a:pPr>
            <a:r>
              <a:rPr lang="en-US" b="1" dirty="0"/>
              <a:t>Conclusion</a:t>
            </a:r>
            <a:r>
              <a:rPr lang="en-US" dirty="0"/>
              <a:t>: </a:t>
            </a:r>
          </a:p>
          <a:p>
            <a:r>
              <a:rPr lang="en-US" dirty="0"/>
              <a:t>Next Steps to Achieve Financial Freedom</a:t>
            </a:r>
          </a:p>
          <a:p>
            <a:pPr>
              <a:buFont typeface="Wingdings" panose="05000000000000000000" pitchFamily="2" charset="2"/>
              <a:buChar char="Ø"/>
            </a:pPr>
            <a:r>
              <a:rPr lang="en-US" dirty="0">
                <a:solidFill>
                  <a:srgbClr val="FF0000"/>
                </a:solidFill>
              </a:rPr>
              <a:t>CHALLENGE No. 19: Set Overall Financial Goals</a:t>
            </a:r>
          </a:p>
          <a:p>
            <a:pPr>
              <a:buFont typeface="Wingdings" panose="05000000000000000000" pitchFamily="2" charset="2"/>
              <a:buChar char="Ø"/>
            </a:pPr>
            <a:r>
              <a:rPr lang="en-US" dirty="0">
                <a:solidFill>
                  <a:srgbClr val="FF0000"/>
                </a:solidFill>
              </a:rPr>
              <a:t>CHALLENGE No. 20: Exit Interview &amp; Results Achieved</a:t>
            </a:r>
          </a:p>
          <a:p>
            <a:pPr marL="0" indent="0">
              <a:buNone/>
            </a:pPr>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a:xfrm>
            <a:off x="6477000" y="6569845"/>
            <a:ext cx="1837113" cy="365125"/>
          </a:xfrm>
        </p:spPr>
        <p:txBody>
          <a:bodyPr/>
          <a:lstStyle/>
          <a:p>
            <a:r>
              <a:rPr lang="en-US" dirty="0"/>
              <a:t>© Alex </a:t>
            </a:r>
            <a:r>
              <a:rPr lang="en-US" dirty="0" err="1"/>
              <a:t>Barrón</a:t>
            </a:r>
            <a:r>
              <a:rPr lang="en-US" dirty="0"/>
              <a:t> 2024</a:t>
            </a:r>
          </a:p>
        </p:txBody>
      </p:sp>
      <p:sp>
        <p:nvSpPr>
          <p:cNvPr id="5" name="Slide Number Placeholder 4"/>
          <p:cNvSpPr>
            <a:spLocks noGrp="1"/>
          </p:cNvSpPr>
          <p:nvPr>
            <p:ph type="sldNum" sz="quarter" idx="12"/>
          </p:nvPr>
        </p:nvSpPr>
        <p:spPr>
          <a:xfrm>
            <a:off x="7018020" y="6471544"/>
            <a:ext cx="2133600" cy="365125"/>
          </a:xfrm>
        </p:spPr>
        <p:txBody>
          <a:bodyPr/>
          <a:lstStyle/>
          <a:p>
            <a:fld id="{26992660-07D7-4D1A-9A00-6246F487EF94}" type="slidenum">
              <a:rPr lang="en-US" smtClean="0"/>
              <a:pPr/>
              <a:t>52</a:t>
            </a:fld>
            <a:endParaRPr lang="en-US" dirty="0"/>
          </a:p>
        </p:txBody>
      </p:sp>
      <p:pic>
        <p:nvPicPr>
          <p:cNvPr id="6" name="Picture 5">
            <a:extLst>
              <a:ext uri="{FF2B5EF4-FFF2-40B4-BE49-F238E27FC236}">
                <a16:creationId xmlns:a16="http://schemas.microsoft.com/office/drawing/2014/main" id="{BFBF89BF-0B47-F37D-4614-ED7D1A98D8A4}"/>
              </a:ext>
            </a:extLst>
          </p:cNvPr>
          <p:cNvPicPr>
            <a:picLocks noChangeAspect="1"/>
          </p:cNvPicPr>
          <p:nvPr/>
        </p:nvPicPr>
        <p:blipFill>
          <a:blip r:embed="rId2"/>
          <a:stretch>
            <a:fillRect/>
          </a:stretch>
        </p:blipFill>
        <p:spPr>
          <a:xfrm>
            <a:off x="0" y="1660"/>
            <a:ext cx="1556874" cy="988940"/>
          </a:xfrm>
          <a:prstGeom prst="rect">
            <a:avLst/>
          </a:prstGeom>
        </p:spPr>
      </p:pic>
    </p:spTree>
    <p:extLst>
      <p:ext uri="{BB962C8B-B14F-4D97-AF65-F5344CB8AC3E}">
        <p14:creationId xmlns:p14="http://schemas.microsoft.com/office/powerpoint/2010/main" val="96521061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95072"/>
            <a:ext cx="7848600" cy="914400"/>
          </a:xfrm>
        </p:spPr>
        <p:txBody>
          <a:bodyPr>
            <a:normAutofit/>
          </a:bodyPr>
          <a:lstStyle/>
          <a:p>
            <a:r>
              <a:rPr lang="en-US" sz="3600" b="1" dirty="0"/>
              <a:t>Financial Freedom &amp; Success Institute</a:t>
            </a:r>
          </a:p>
        </p:txBody>
      </p:sp>
      <p:sp>
        <p:nvSpPr>
          <p:cNvPr id="3" name="Content Placeholder 2"/>
          <p:cNvSpPr>
            <a:spLocks noGrp="1"/>
          </p:cNvSpPr>
          <p:nvPr>
            <p:ph idx="1"/>
          </p:nvPr>
        </p:nvSpPr>
        <p:spPr>
          <a:xfrm>
            <a:off x="457200" y="1600200"/>
            <a:ext cx="8610600" cy="5029200"/>
          </a:xfrm>
        </p:spPr>
        <p:txBody>
          <a:bodyPr>
            <a:normAutofit lnSpcReduction="10000"/>
          </a:bodyPr>
          <a:lstStyle/>
          <a:p>
            <a:r>
              <a:rPr lang="en-US" dirty="0"/>
              <a:t>Founded in 2014 by Alex </a:t>
            </a:r>
            <a:r>
              <a:rPr lang="en-US" dirty="0" err="1"/>
              <a:t>Barrón</a:t>
            </a:r>
            <a:endParaRPr lang="en-US" dirty="0"/>
          </a:p>
          <a:p>
            <a:r>
              <a:rPr lang="en-US" dirty="0"/>
              <a:t>Slogan: </a:t>
            </a:r>
            <a:r>
              <a:rPr lang="en-US" i="1" dirty="0"/>
              <a:t>“¡Dare to Prosper!”</a:t>
            </a:r>
          </a:p>
          <a:p>
            <a:r>
              <a:rPr lang="en-US" dirty="0"/>
              <a:t>Web: </a:t>
            </a:r>
            <a:r>
              <a:rPr lang="en-US" dirty="0" err="1"/>
              <a:t>alexbarron.com</a:t>
            </a:r>
            <a:r>
              <a:rPr lang="en-US" dirty="0"/>
              <a:t>/</a:t>
            </a:r>
          </a:p>
          <a:p>
            <a:r>
              <a:rPr lang="en-US" dirty="0"/>
              <a:t>Facebook: </a:t>
            </a:r>
            <a:r>
              <a:rPr lang="en-US" dirty="0">
                <a:hlinkClick r:id="rId2"/>
              </a:rPr>
              <a:t>https://</a:t>
            </a:r>
            <a:r>
              <a:rPr lang="en-US" dirty="0" err="1">
                <a:hlinkClick r:id="rId2"/>
              </a:rPr>
              <a:t>www.facebook.com</a:t>
            </a:r>
            <a:r>
              <a:rPr lang="en-US" dirty="0">
                <a:hlinkClick r:id="rId2"/>
              </a:rPr>
              <a:t>/</a:t>
            </a:r>
            <a:r>
              <a:rPr lang="en-US" dirty="0" err="1">
                <a:hlinkClick r:id="rId2"/>
              </a:rPr>
              <a:t>daretoprosper1</a:t>
            </a:r>
            <a:r>
              <a:rPr lang="en-US" dirty="0">
                <a:hlinkClick r:id="rId2"/>
              </a:rPr>
              <a:t>/</a:t>
            </a:r>
            <a:endParaRPr lang="en-US" dirty="0"/>
          </a:p>
          <a:p>
            <a:r>
              <a:rPr lang="en-US" dirty="0"/>
              <a:t>Twitter: @</a:t>
            </a:r>
            <a:r>
              <a:rPr lang="en-US" dirty="0" err="1"/>
              <a:t>daretoprosper</a:t>
            </a:r>
            <a:endParaRPr lang="en-US" dirty="0"/>
          </a:p>
          <a:p>
            <a:r>
              <a:rPr lang="en-US" dirty="0"/>
              <a:t>Telephone: (415) 425-6434</a:t>
            </a:r>
          </a:p>
          <a:p>
            <a:r>
              <a:rPr lang="en-US" dirty="0"/>
              <a:t>Email: </a:t>
            </a:r>
            <a:r>
              <a:rPr lang="en-US" u="sng" dirty="0" err="1">
                <a:solidFill>
                  <a:srgbClr val="0000FF"/>
                </a:solidFill>
              </a:rPr>
              <a:t>abarron@</a:t>
            </a:r>
            <a:r>
              <a:rPr lang="en-US" u="sng" dirty="0" err="1">
                <a:solidFill>
                  <a:srgbClr val="0000FF"/>
                </a:solidFill>
                <a:hlinkClick r:id="rId3">
                  <a:extLst>
                    <a:ext uri="{A12FA001-AC4F-418D-AE19-62706E023703}">
                      <ahyp:hlinkClr xmlns:ahyp="http://schemas.microsoft.com/office/drawing/2018/hyperlinkcolor" val="tx"/>
                    </a:ext>
                  </a:extLst>
                </a:hlinkClick>
              </a:rPr>
              <a:t>a</a:t>
            </a:r>
            <a:r>
              <a:rPr lang="en-US" dirty="0" err="1">
                <a:hlinkClick r:id="rId3"/>
              </a:rPr>
              <a:t>lexbarron.com</a:t>
            </a:r>
            <a:endParaRPr lang="en-US" dirty="0"/>
          </a:p>
          <a:p>
            <a:r>
              <a:rPr lang="en-US" dirty="0"/>
              <a:t>Office: 11 Diamond Crest, El Paso TX 79902</a:t>
            </a:r>
          </a:p>
          <a:p>
            <a:endParaRPr lang="en-US" dirty="0"/>
          </a:p>
        </p:txBody>
      </p:sp>
      <p:pic>
        <p:nvPicPr>
          <p:cNvPr id="5" name="Picture 4">
            <a:extLst>
              <a:ext uri="{FF2B5EF4-FFF2-40B4-BE49-F238E27FC236}">
                <a16:creationId xmlns:a16="http://schemas.microsoft.com/office/drawing/2014/main" id="{452A3F74-DE9F-49F3-AC92-BE3A0E5C04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109472" cy="1109472"/>
          </a:xfrm>
          <a:prstGeom prst="rect">
            <a:avLst/>
          </a:prstGeom>
        </p:spPr>
      </p:pic>
    </p:spTree>
    <p:extLst>
      <p:ext uri="{BB962C8B-B14F-4D97-AF65-F5344CB8AC3E}">
        <p14:creationId xmlns:p14="http://schemas.microsoft.com/office/powerpoint/2010/main" val="36542463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Reviews</a:t>
            </a:r>
          </a:p>
        </p:txBody>
      </p:sp>
      <p:sp>
        <p:nvSpPr>
          <p:cNvPr id="3" name="Content Placeholder 2"/>
          <p:cNvSpPr>
            <a:spLocks noGrp="1"/>
          </p:cNvSpPr>
          <p:nvPr>
            <p:ph idx="1"/>
          </p:nvPr>
        </p:nvSpPr>
        <p:spPr>
          <a:xfrm>
            <a:off x="457200" y="1600200"/>
            <a:ext cx="8229600" cy="4953000"/>
          </a:xfrm>
        </p:spPr>
        <p:txBody>
          <a:bodyPr>
            <a:normAutofit lnSpcReduction="10000"/>
          </a:bodyPr>
          <a:lstStyle/>
          <a:p>
            <a:r>
              <a:rPr lang="en-US" dirty="0"/>
              <a:t>“Very motivating – you think differently about how to manage your money to reach your goals”</a:t>
            </a:r>
          </a:p>
          <a:p>
            <a:r>
              <a:rPr lang="en-US" dirty="0"/>
              <a:t>“Worth the investment of time – 100% recommended.”</a:t>
            </a:r>
          </a:p>
          <a:p>
            <a:r>
              <a:rPr lang="en-US" dirty="0"/>
              <a:t>“Everyone should take this seminar.”</a:t>
            </a:r>
          </a:p>
          <a:p>
            <a:r>
              <a:rPr lang="en-US" dirty="0"/>
              <a:t>“Excellent seminar – very profound but practical.”</a:t>
            </a:r>
          </a:p>
          <a:p>
            <a:r>
              <a:rPr lang="en-US" dirty="0"/>
              <a:t>“The best investment of your time!! You will get a great return on your investment.” </a:t>
            </a:r>
          </a:p>
          <a:p>
            <a:pPr marL="0" indent="0">
              <a:buNone/>
            </a:pPr>
            <a:endParaRPr lang="en-US" dirty="0"/>
          </a:p>
        </p:txBody>
      </p:sp>
      <p:sp>
        <p:nvSpPr>
          <p:cNvPr id="5" name="Slide Number Placeholder 4"/>
          <p:cNvSpPr>
            <a:spLocks noGrp="1"/>
          </p:cNvSpPr>
          <p:nvPr>
            <p:ph type="sldNum" sz="quarter" idx="12"/>
          </p:nvPr>
        </p:nvSpPr>
        <p:spPr/>
        <p:txBody>
          <a:bodyPr/>
          <a:lstStyle/>
          <a:p>
            <a:fld id="{26992660-07D7-4D1A-9A00-6246F487EF94}" type="slidenum">
              <a:rPr lang="en-US" smtClean="0"/>
              <a:pPr/>
              <a:t>54</a:t>
            </a:fld>
            <a:endParaRPr lang="en-US"/>
          </a:p>
        </p:txBody>
      </p:sp>
      <p:pic>
        <p:nvPicPr>
          <p:cNvPr id="6" name="Picture 5">
            <a:extLst>
              <a:ext uri="{FF2B5EF4-FFF2-40B4-BE49-F238E27FC236}">
                <a16:creationId xmlns:a16="http://schemas.microsoft.com/office/drawing/2014/main" id="{834FD6CE-2170-D41D-C30B-5C65F91C84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109472" cy="1109472"/>
          </a:xfrm>
          <a:prstGeom prst="rect">
            <a:avLst/>
          </a:prstGeom>
        </p:spPr>
      </p:pic>
    </p:spTree>
    <p:extLst>
      <p:ext uri="{BB962C8B-B14F-4D97-AF65-F5344CB8AC3E}">
        <p14:creationId xmlns:p14="http://schemas.microsoft.com/office/powerpoint/2010/main" val="245789716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 y="0"/>
            <a:ext cx="9144000" cy="1143000"/>
          </a:xfrm>
        </p:spPr>
        <p:txBody>
          <a:bodyPr>
            <a:normAutofit fontScale="90000"/>
          </a:bodyPr>
          <a:lstStyle/>
          <a:p>
            <a:r>
              <a:rPr lang="es-ES" b="1" dirty="0"/>
              <a:t>Are </a:t>
            </a:r>
            <a:r>
              <a:rPr lang="es-ES" b="1" dirty="0" err="1"/>
              <a:t>you</a:t>
            </a:r>
            <a:r>
              <a:rPr lang="es-ES" b="1" dirty="0"/>
              <a:t> </a:t>
            </a:r>
            <a:r>
              <a:rPr lang="es-ES" b="1" dirty="0" err="1"/>
              <a:t>Ready</a:t>
            </a:r>
            <a:r>
              <a:rPr lang="es-ES" b="1" dirty="0"/>
              <a:t> </a:t>
            </a:r>
            <a:r>
              <a:rPr lang="es-ES" b="1" dirty="0" err="1"/>
              <a:t>to</a:t>
            </a:r>
            <a:r>
              <a:rPr lang="es-ES" b="1" dirty="0"/>
              <a:t> </a:t>
            </a:r>
            <a:r>
              <a:rPr lang="es-ES" b="1" dirty="0" err="1"/>
              <a:t>Get</a:t>
            </a:r>
            <a:r>
              <a:rPr lang="es-ES" b="1" dirty="0"/>
              <a:t> </a:t>
            </a:r>
            <a:r>
              <a:rPr lang="es-ES" b="1" dirty="0" err="1"/>
              <a:t>on</a:t>
            </a:r>
            <a:r>
              <a:rPr lang="es-ES" b="1" dirty="0"/>
              <a:t> </a:t>
            </a:r>
            <a:r>
              <a:rPr lang="es-ES" b="1" dirty="0" err="1"/>
              <a:t>the</a:t>
            </a:r>
            <a:r>
              <a:rPr lang="es-ES" b="1" dirty="0"/>
              <a:t> </a:t>
            </a:r>
            <a:br>
              <a:rPr lang="es-ES" b="1" dirty="0"/>
            </a:br>
            <a:r>
              <a:rPr lang="es-ES" b="1" dirty="0"/>
              <a:t>Road </a:t>
            </a:r>
            <a:r>
              <a:rPr lang="es-ES" b="1" dirty="0" err="1"/>
              <a:t>to</a:t>
            </a:r>
            <a:r>
              <a:rPr lang="es-ES" b="1" dirty="0"/>
              <a:t> </a:t>
            </a:r>
            <a:r>
              <a:rPr lang="es-ES" b="1" dirty="0" err="1"/>
              <a:t>Your</a:t>
            </a:r>
            <a:r>
              <a:rPr lang="es-ES" b="1" dirty="0"/>
              <a:t> </a:t>
            </a:r>
            <a:r>
              <a:rPr lang="es-ES" b="1" dirty="0" err="1"/>
              <a:t>Financial</a:t>
            </a:r>
            <a:r>
              <a:rPr lang="es-ES" b="1" dirty="0"/>
              <a:t> </a:t>
            </a:r>
            <a:r>
              <a:rPr lang="es-ES" b="1" dirty="0" err="1"/>
              <a:t>Freedom</a:t>
            </a:r>
            <a:r>
              <a:rPr lang="es-ES" b="1" dirty="0"/>
              <a:t>?</a:t>
            </a:r>
            <a:endParaRPr lang="en-US" b="1" dirty="0"/>
          </a:p>
        </p:txBody>
      </p:sp>
      <p:sp>
        <p:nvSpPr>
          <p:cNvPr id="3" name="Footer Placeholder 2"/>
          <p:cNvSpPr>
            <a:spLocks noGrp="1"/>
          </p:cNvSpPr>
          <p:nvPr>
            <p:ph type="ftr" sz="quarter" idx="11"/>
          </p:nvPr>
        </p:nvSpPr>
        <p:spPr/>
        <p:txBody>
          <a:bodyPr/>
          <a:lstStyle/>
          <a:p>
            <a:r>
              <a:rPr lang="en-US" dirty="0"/>
              <a:t>© Alex </a:t>
            </a:r>
            <a:r>
              <a:rPr lang="en-US" dirty="0" err="1"/>
              <a:t>Barrón</a:t>
            </a:r>
            <a:r>
              <a:rPr lang="en-US" dirty="0"/>
              <a:t> 2024</a:t>
            </a:r>
          </a:p>
        </p:txBody>
      </p:sp>
      <p:sp>
        <p:nvSpPr>
          <p:cNvPr id="4" name="Slide Number Placeholder 3"/>
          <p:cNvSpPr>
            <a:spLocks noGrp="1"/>
          </p:cNvSpPr>
          <p:nvPr>
            <p:ph type="sldNum" sz="quarter" idx="12"/>
          </p:nvPr>
        </p:nvSpPr>
        <p:spPr/>
        <p:txBody>
          <a:bodyPr/>
          <a:lstStyle/>
          <a:p>
            <a:fld id="{26992660-07D7-4D1A-9A00-6246F487EF94}" type="slidenum">
              <a:rPr lang="en-US" smtClean="0"/>
              <a:pPr/>
              <a:t>55</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1402" y="1600201"/>
            <a:ext cx="3856258" cy="227869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4198461"/>
            <a:ext cx="4548468" cy="16764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803" y="4198461"/>
            <a:ext cx="3352800" cy="16764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653" y="1600200"/>
            <a:ext cx="3557235" cy="2286794"/>
          </a:xfrm>
          <a:prstGeom prst="rect">
            <a:avLst/>
          </a:prstGeom>
        </p:spPr>
      </p:pic>
      <p:pic>
        <p:nvPicPr>
          <p:cNvPr id="10" name="Picture 9">
            <a:extLst>
              <a:ext uri="{FF2B5EF4-FFF2-40B4-BE49-F238E27FC236}">
                <a16:creationId xmlns:a16="http://schemas.microsoft.com/office/drawing/2014/main" id="{345F5ED7-B8FC-A2A6-9D7E-1845BB84D9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109472" cy="1109472"/>
          </a:xfrm>
          <a:prstGeom prst="rect">
            <a:avLst/>
          </a:prstGeom>
        </p:spPr>
      </p:pic>
    </p:spTree>
    <p:extLst>
      <p:ext uri="{BB962C8B-B14F-4D97-AF65-F5344CB8AC3E}">
        <p14:creationId xmlns:p14="http://schemas.microsoft.com/office/powerpoint/2010/main" val="338396350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Questions?</a:t>
            </a:r>
          </a:p>
        </p:txBody>
      </p:sp>
      <p:pic>
        <p:nvPicPr>
          <p:cNvPr id="4" name="Content Placeholder 3" descr="SAP-HANA-Questions.jpg"/>
          <p:cNvPicPr>
            <a:picLocks noGrp="1" noChangeAspect="1"/>
          </p:cNvPicPr>
          <p:nvPr>
            <p:ph idx="1"/>
          </p:nvPr>
        </p:nvPicPr>
        <p:blipFill>
          <a:blip r:embed="rId2" cstate="print"/>
          <a:stretch>
            <a:fillRect/>
          </a:stretch>
        </p:blipFill>
        <p:spPr>
          <a:xfrm>
            <a:off x="1447800" y="1752600"/>
            <a:ext cx="6201382" cy="4114800"/>
          </a:xfrm>
        </p:spPr>
      </p:pic>
      <p:pic>
        <p:nvPicPr>
          <p:cNvPr id="3" name="Picture 2">
            <a:extLst>
              <a:ext uri="{FF2B5EF4-FFF2-40B4-BE49-F238E27FC236}">
                <a16:creationId xmlns:a16="http://schemas.microsoft.com/office/drawing/2014/main" id="{C69CA912-94DB-E1EE-F617-DD50D37711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09472" cy="1109472"/>
          </a:xfrm>
          <a:prstGeom prst="rect">
            <a:avLst/>
          </a:prstGeom>
        </p:spPr>
      </p:pic>
    </p:spTree>
    <p:extLst>
      <p:ext uri="{BB962C8B-B14F-4D97-AF65-F5344CB8AC3E}">
        <p14:creationId xmlns:p14="http://schemas.microsoft.com/office/powerpoint/2010/main" val="94702322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C8D68-BA81-BA0A-0A09-9E1AF6F91964}"/>
              </a:ext>
            </a:extLst>
          </p:cNvPr>
          <p:cNvSpPr>
            <a:spLocks noGrp="1"/>
          </p:cNvSpPr>
          <p:nvPr>
            <p:ph type="ctrTitle"/>
          </p:nvPr>
        </p:nvSpPr>
        <p:spPr>
          <a:xfrm>
            <a:off x="685800" y="2812473"/>
            <a:ext cx="7772400" cy="1470025"/>
          </a:xfrm>
        </p:spPr>
        <p:txBody>
          <a:bodyPr/>
          <a:lstStyle/>
          <a:p>
            <a:r>
              <a:rPr lang="en-US" dirty="0"/>
              <a:t>Financial Education is the Key</a:t>
            </a:r>
          </a:p>
        </p:txBody>
      </p:sp>
      <p:sp>
        <p:nvSpPr>
          <p:cNvPr id="3" name="Subtitle 2">
            <a:extLst>
              <a:ext uri="{FF2B5EF4-FFF2-40B4-BE49-F238E27FC236}">
                <a16:creationId xmlns:a16="http://schemas.microsoft.com/office/drawing/2014/main" id="{7ACF8199-BFD5-EDB0-9D64-46553FB77FC8}"/>
              </a:ext>
            </a:extLst>
          </p:cNvPr>
          <p:cNvSpPr>
            <a:spLocks noGrp="1"/>
          </p:cNvSpPr>
          <p:nvPr>
            <p:ph type="subTitle" idx="1"/>
          </p:nvPr>
        </p:nvSpPr>
        <p:spPr>
          <a:xfrm>
            <a:off x="1371600" y="4648200"/>
            <a:ext cx="6400800" cy="1752600"/>
          </a:xfrm>
        </p:spPr>
        <p:txBody>
          <a:bodyPr/>
          <a:lstStyle/>
          <a:p>
            <a:r>
              <a:rPr lang="en-US" dirty="0"/>
              <a:t>You Need to Learn </a:t>
            </a:r>
          </a:p>
          <a:p>
            <a:r>
              <a:rPr lang="en-US" dirty="0"/>
              <a:t>How Money Works!</a:t>
            </a:r>
          </a:p>
        </p:txBody>
      </p:sp>
      <p:pic>
        <p:nvPicPr>
          <p:cNvPr id="4" name="Picture 3">
            <a:extLst>
              <a:ext uri="{FF2B5EF4-FFF2-40B4-BE49-F238E27FC236}">
                <a16:creationId xmlns:a16="http://schemas.microsoft.com/office/drawing/2014/main" id="{F595C563-2F9B-813F-506D-81D44C7FD7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03038"/>
            <a:ext cx="1905000" cy="1905000"/>
          </a:xfrm>
          <a:prstGeom prst="rect">
            <a:avLst/>
          </a:prstGeom>
        </p:spPr>
      </p:pic>
      <p:pic>
        <p:nvPicPr>
          <p:cNvPr id="9" name="Picture 8">
            <a:extLst>
              <a:ext uri="{FF2B5EF4-FFF2-40B4-BE49-F238E27FC236}">
                <a16:creationId xmlns:a16="http://schemas.microsoft.com/office/drawing/2014/main" id="{05C87257-4F0B-F5C3-8ED5-DF3B0AFC253D}"/>
              </a:ext>
            </a:extLst>
          </p:cNvPr>
          <p:cNvPicPr>
            <a:picLocks noChangeAspect="1"/>
          </p:cNvPicPr>
          <p:nvPr/>
        </p:nvPicPr>
        <p:blipFill>
          <a:blip r:embed="rId3"/>
          <a:stretch>
            <a:fillRect/>
          </a:stretch>
        </p:blipFill>
        <p:spPr>
          <a:xfrm>
            <a:off x="2514600" y="0"/>
            <a:ext cx="4427637" cy="2812473"/>
          </a:xfrm>
          <a:prstGeom prst="rect">
            <a:avLst/>
          </a:prstGeom>
        </p:spPr>
      </p:pic>
    </p:spTree>
    <p:extLst>
      <p:ext uri="{BB962C8B-B14F-4D97-AF65-F5344CB8AC3E}">
        <p14:creationId xmlns:p14="http://schemas.microsoft.com/office/powerpoint/2010/main" val="90780653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lose up of a toy&#10;&#10;Description automatically generated">
            <a:extLst>
              <a:ext uri="{FF2B5EF4-FFF2-40B4-BE49-F238E27FC236}">
                <a16:creationId xmlns:a16="http://schemas.microsoft.com/office/drawing/2014/main" id="{EE53CE9B-A6E2-4176-ABB2-94557FC5B0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582" y="4919680"/>
            <a:ext cx="846497" cy="722282"/>
          </a:xfrm>
          <a:prstGeom prst="rect">
            <a:avLst/>
          </a:prstGeom>
        </p:spPr>
      </p:pic>
      <p:sp>
        <p:nvSpPr>
          <p:cNvPr id="2" name="Title 1"/>
          <p:cNvSpPr>
            <a:spLocks noGrp="1"/>
          </p:cNvSpPr>
          <p:nvPr>
            <p:ph type="title"/>
          </p:nvPr>
        </p:nvSpPr>
        <p:spPr>
          <a:xfrm>
            <a:off x="765055" y="857250"/>
            <a:ext cx="8173205" cy="857250"/>
          </a:xfrm>
        </p:spPr>
        <p:txBody>
          <a:bodyPr/>
          <a:lstStyle/>
          <a:p>
            <a:r>
              <a:rPr lang="en-US" b="1" dirty="0"/>
              <a:t>The Stages of Life</a:t>
            </a:r>
          </a:p>
        </p:txBody>
      </p:sp>
      <p:cxnSp>
        <p:nvCxnSpPr>
          <p:cNvPr id="18" name="Straight Arrow Connector 17"/>
          <p:cNvCxnSpPr>
            <a:cxnSpLocks/>
          </p:cNvCxnSpPr>
          <p:nvPr/>
        </p:nvCxnSpPr>
        <p:spPr>
          <a:xfrm flipV="1">
            <a:off x="584266" y="5632757"/>
            <a:ext cx="8224454" cy="39311"/>
          </a:xfrm>
          <a:prstGeom prst="straightConnector1">
            <a:avLst/>
          </a:prstGeom>
          <a:ln w="25400">
            <a:solidFill>
              <a:srgbClr val="3333FF"/>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385391" y="5664015"/>
            <a:ext cx="1085850" cy="369332"/>
          </a:xfrm>
          <a:prstGeom prst="rect">
            <a:avLst/>
          </a:prstGeom>
          <a:noFill/>
        </p:spPr>
        <p:txBody>
          <a:bodyPr wrap="square" rtlCol="0">
            <a:spAutoFit/>
          </a:bodyPr>
          <a:lstStyle/>
          <a:p>
            <a:pPr algn="ctr"/>
            <a:r>
              <a:rPr lang="en-US" dirty="0">
                <a:solidFill>
                  <a:srgbClr val="0000FF"/>
                </a:solidFill>
              </a:rPr>
              <a:t>time</a:t>
            </a:r>
          </a:p>
        </p:txBody>
      </p:sp>
      <p:cxnSp>
        <p:nvCxnSpPr>
          <p:cNvPr id="27" name="Straight Arrow Connector 26"/>
          <p:cNvCxnSpPr>
            <a:cxnSpLocks/>
          </p:cNvCxnSpPr>
          <p:nvPr/>
        </p:nvCxnSpPr>
        <p:spPr>
          <a:xfrm flipV="1">
            <a:off x="560798" y="1328247"/>
            <a:ext cx="23468" cy="4398661"/>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30568" y="5334492"/>
            <a:ext cx="420369" cy="415498"/>
          </a:xfrm>
          <a:prstGeom prst="rect">
            <a:avLst/>
          </a:prstGeom>
          <a:noFill/>
        </p:spPr>
        <p:txBody>
          <a:bodyPr wrap="square" rtlCol="0">
            <a:spAutoFit/>
          </a:bodyPr>
          <a:lstStyle/>
          <a:p>
            <a:r>
              <a:rPr lang="en-US" sz="2100" b="1" dirty="0">
                <a:solidFill>
                  <a:srgbClr val="FF0000"/>
                </a:solidFill>
              </a:rPr>
              <a:t>-$</a:t>
            </a:r>
          </a:p>
        </p:txBody>
      </p:sp>
      <p:sp>
        <p:nvSpPr>
          <p:cNvPr id="30" name="TextBox 29"/>
          <p:cNvSpPr txBox="1"/>
          <p:nvPr/>
        </p:nvSpPr>
        <p:spPr>
          <a:xfrm>
            <a:off x="81719" y="1459842"/>
            <a:ext cx="502547" cy="415498"/>
          </a:xfrm>
          <a:prstGeom prst="rect">
            <a:avLst/>
          </a:prstGeom>
          <a:noFill/>
        </p:spPr>
        <p:txBody>
          <a:bodyPr wrap="square" rtlCol="0">
            <a:spAutoFit/>
          </a:bodyPr>
          <a:lstStyle/>
          <a:p>
            <a:r>
              <a:rPr lang="en-US" sz="2100" b="1" dirty="0">
                <a:solidFill>
                  <a:srgbClr val="00B050"/>
                </a:solidFill>
              </a:rPr>
              <a:t>+$</a:t>
            </a:r>
          </a:p>
        </p:txBody>
      </p:sp>
      <p:sp>
        <p:nvSpPr>
          <p:cNvPr id="31" name="TextBox 30"/>
          <p:cNvSpPr txBox="1"/>
          <p:nvPr/>
        </p:nvSpPr>
        <p:spPr>
          <a:xfrm>
            <a:off x="1951085" y="5690703"/>
            <a:ext cx="571500" cy="369332"/>
          </a:xfrm>
          <a:prstGeom prst="rect">
            <a:avLst/>
          </a:prstGeom>
          <a:noFill/>
        </p:spPr>
        <p:txBody>
          <a:bodyPr wrap="square" rtlCol="0">
            <a:spAutoFit/>
          </a:bodyPr>
          <a:lstStyle/>
          <a:p>
            <a:pPr algn="ctr"/>
            <a:r>
              <a:rPr lang="en-US" b="1" dirty="0"/>
              <a:t>18</a:t>
            </a:r>
          </a:p>
        </p:txBody>
      </p:sp>
      <p:sp>
        <p:nvSpPr>
          <p:cNvPr id="35" name="TextBox 34"/>
          <p:cNvSpPr txBox="1"/>
          <p:nvPr/>
        </p:nvSpPr>
        <p:spPr>
          <a:xfrm>
            <a:off x="2394119" y="4316338"/>
            <a:ext cx="1353165" cy="507831"/>
          </a:xfrm>
          <a:prstGeom prst="rect">
            <a:avLst/>
          </a:prstGeom>
          <a:noFill/>
        </p:spPr>
        <p:txBody>
          <a:bodyPr wrap="square" rtlCol="0">
            <a:spAutoFit/>
          </a:bodyPr>
          <a:lstStyle/>
          <a:p>
            <a:r>
              <a:rPr lang="en-US" sz="1350" b="1" dirty="0"/>
              <a:t>2. Education</a:t>
            </a:r>
          </a:p>
          <a:p>
            <a:r>
              <a:rPr lang="en-US" sz="1350" b="1" dirty="0"/>
              <a:t>&amp; Preparation</a:t>
            </a:r>
          </a:p>
        </p:txBody>
      </p:sp>
      <p:sp>
        <p:nvSpPr>
          <p:cNvPr id="37" name="TextBox 36"/>
          <p:cNvSpPr txBox="1"/>
          <p:nvPr/>
        </p:nvSpPr>
        <p:spPr>
          <a:xfrm>
            <a:off x="6568534" y="3001243"/>
            <a:ext cx="1344526" cy="507831"/>
          </a:xfrm>
          <a:prstGeom prst="rect">
            <a:avLst/>
          </a:prstGeom>
          <a:noFill/>
        </p:spPr>
        <p:txBody>
          <a:bodyPr wrap="square" rtlCol="0">
            <a:spAutoFit/>
          </a:bodyPr>
          <a:lstStyle/>
          <a:p>
            <a:r>
              <a:rPr lang="en-US" sz="1350" b="1" dirty="0"/>
              <a:t>4. Retirement &amp;</a:t>
            </a:r>
          </a:p>
          <a:p>
            <a:r>
              <a:rPr lang="en-US" sz="1350" b="1" dirty="0"/>
              <a:t>    Enjoy Life</a:t>
            </a:r>
          </a:p>
        </p:txBody>
      </p:sp>
      <p:sp>
        <p:nvSpPr>
          <p:cNvPr id="41" name="TextBox 40"/>
          <p:cNvSpPr txBox="1"/>
          <p:nvPr/>
        </p:nvSpPr>
        <p:spPr>
          <a:xfrm>
            <a:off x="4127735" y="3622288"/>
            <a:ext cx="1924408" cy="507831"/>
          </a:xfrm>
          <a:prstGeom prst="rect">
            <a:avLst/>
          </a:prstGeom>
          <a:noFill/>
        </p:spPr>
        <p:txBody>
          <a:bodyPr wrap="square" rtlCol="0">
            <a:spAutoFit/>
          </a:bodyPr>
          <a:lstStyle/>
          <a:p>
            <a:r>
              <a:rPr lang="en-US" sz="1350" b="1" dirty="0"/>
              <a:t>3. Work, Earn $, </a:t>
            </a:r>
          </a:p>
          <a:p>
            <a:r>
              <a:rPr lang="en-US" sz="1350" b="1" dirty="0"/>
              <a:t>    Save &amp; Invest</a:t>
            </a:r>
          </a:p>
        </p:txBody>
      </p:sp>
      <p:sp>
        <p:nvSpPr>
          <p:cNvPr id="3" name="TextBox 2"/>
          <p:cNvSpPr txBox="1"/>
          <p:nvPr/>
        </p:nvSpPr>
        <p:spPr>
          <a:xfrm>
            <a:off x="6198671" y="4210075"/>
            <a:ext cx="2084251" cy="507831"/>
          </a:xfrm>
          <a:prstGeom prst="rect">
            <a:avLst/>
          </a:prstGeom>
          <a:noFill/>
        </p:spPr>
        <p:txBody>
          <a:bodyPr wrap="square" rtlCol="0">
            <a:spAutoFit/>
          </a:bodyPr>
          <a:lstStyle/>
          <a:p>
            <a:r>
              <a:rPr lang="en-US" sz="1350" i="1" dirty="0"/>
              <a:t>The Goal is to Be Prepared for the Next Stage in Life</a:t>
            </a:r>
          </a:p>
        </p:txBody>
      </p:sp>
      <p:cxnSp>
        <p:nvCxnSpPr>
          <p:cNvPr id="10" name="Connector: Elbow 9">
            <a:extLst>
              <a:ext uri="{FF2B5EF4-FFF2-40B4-BE49-F238E27FC236}">
                <a16:creationId xmlns:a16="http://schemas.microsoft.com/office/drawing/2014/main" id="{96038C9A-158A-4D1B-9A3A-8141413928A5}"/>
              </a:ext>
            </a:extLst>
          </p:cNvPr>
          <p:cNvCxnSpPr>
            <a:cxnSpLocks/>
          </p:cNvCxnSpPr>
          <p:nvPr/>
        </p:nvCxnSpPr>
        <p:spPr>
          <a:xfrm flipV="1">
            <a:off x="534197" y="4287554"/>
            <a:ext cx="2619850" cy="632126"/>
          </a:xfrm>
          <a:prstGeom prst="bentConnector3">
            <a:avLst>
              <a:gd name="adj1" fmla="val 65111"/>
            </a:avLst>
          </a:prstGeom>
        </p:spPr>
        <p:style>
          <a:lnRef idx="3">
            <a:schemeClr val="dk1"/>
          </a:lnRef>
          <a:fillRef idx="0">
            <a:schemeClr val="dk1"/>
          </a:fillRef>
          <a:effectRef idx="2">
            <a:schemeClr val="dk1"/>
          </a:effectRef>
          <a:fontRef idx="minor">
            <a:schemeClr val="tx1"/>
          </a:fontRef>
        </p:style>
      </p:cxnSp>
      <p:sp>
        <p:nvSpPr>
          <p:cNvPr id="42" name="TextBox 41">
            <a:extLst>
              <a:ext uri="{FF2B5EF4-FFF2-40B4-BE49-F238E27FC236}">
                <a16:creationId xmlns:a16="http://schemas.microsoft.com/office/drawing/2014/main" id="{415278D1-D6FE-465A-B685-73511136A586}"/>
              </a:ext>
            </a:extLst>
          </p:cNvPr>
          <p:cNvSpPr txBox="1"/>
          <p:nvPr/>
        </p:nvSpPr>
        <p:spPr>
          <a:xfrm>
            <a:off x="723880" y="4627618"/>
            <a:ext cx="1471113" cy="300082"/>
          </a:xfrm>
          <a:prstGeom prst="rect">
            <a:avLst/>
          </a:prstGeom>
          <a:noFill/>
        </p:spPr>
        <p:txBody>
          <a:bodyPr wrap="square" rtlCol="0">
            <a:spAutoFit/>
          </a:bodyPr>
          <a:lstStyle/>
          <a:p>
            <a:r>
              <a:rPr lang="en-US" sz="1350" b="1" dirty="0"/>
              <a:t>1. Formation</a:t>
            </a:r>
          </a:p>
        </p:txBody>
      </p:sp>
      <p:cxnSp>
        <p:nvCxnSpPr>
          <p:cNvPr id="45" name="Connector: Elbow 44">
            <a:extLst>
              <a:ext uri="{FF2B5EF4-FFF2-40B4-BE49-F238E27FC236}">
                <a16:creationId xmlns:a16="http://schemas.microsoft.com/office/drawing/2014/main" id="{5E0BB2D0-3686-46BD-A35E-8DFDA1A577C3}"/>
              </a:ext>
            </a:extLst>
          </p:cNvPr>
          <p:cNvCxnSpPr>
            <a:cxnSpLocks/>
          </p:cNvCxnSpPr>
          <p:nvPr/>
        </p:nvCxnSpPr>
        <p:spPr>
          <a:xfrm flipV="1">
            <a:off x="2530731" y="3582176"/>
            <a:ext cx="3575111" cy="705378"/>
          </a:xfrm>
          <a:prstGeom prst="bentConnector3">
            <a:avLst>
              <a:gd name="adj1" fmla="val 33375"/>
            </a:avLst>
          </a:prstGeom>
        </p:spPr>
        <p:style>
          <a:lnRef idx="3">
            <a:schemeClr val="dk1"/>
          </a:lnRef>
          <a:fillRef idx="0">
            <a:schemeClr val="dk1"/>
          </a:fillRef>
          <a:effectRef idx="2">
            <a:schemeClr val="dk1"/>
          </a:effectRef>
          <a:fontRef idx="minor">
            <a:schemeClr val="tx1"/>
          </a:fontRef>
        </p:style>
      </p:cxnSp>
      <p:cxnSp>
        <p:nvCxnSpPr>
          <p:cNvPr id="46" name="Connector: Elbow 45">
            <a:extLst>
              <a:ext uri="{FF2B5EF4-FFF2-40B4-BE49-F238E27FC236}">
                <a16:creationId xmlns:a16="http://schemas.microsoft.com/office/drawing/2014/main" id="{34E97EF6-A4B2-4BEC-BE51-06CD03772D2D}"/>
              </a:ext>
            </a:extLst>
          </p:cNvPr>
          <p:cNvCxnSpPr>
            <a:cxnSpLocks/>
          </p:cNvCxnSpPr>
          <p:nvPr/>
        </p:nvCxnSpPr>
        <p:spPr>
          <a:xfrm flipV="1">
            <a:off x="5509164" y="2949536"/>
            <a:ext cx="1389592" cy="638418"/>
          </a:xfrm>
          <a:prstGeom prst="bentConnector3">
            <a:avLst>
              <a:gd name="adj1" fmla="val 50000"/>
            </a:avLst>
          </a:prstGeom>
        </p:spPr>
        <p:style>
          <a:lnRef idx="3">
            <a:schemeClr val="dk1"/>
          </a:lnRef>
          <a:fillRef idx="0">
            <a:schemeClr val="dk1"/>
          </a:fillRef>
          <a:effectRef idx="2">
            <a:schemeClr val="dk1"/>
          </a:effectRef>
          <a:fontRef idx="minor">
            <a:schemeClr val="tx1"/>
          </a:fontRef>
        </p:style>
      </p:cxnSp>
      <p:sp>
        <p:nvSpPr>
          <p:cNvPr id="47" name="TextBox 46">
            <a:extLst>
              <a:ext uri="{FF2B5EF4-FFF2-40B4-BE49-F238E27FC236}">
                <a16:creationId xmlns:a16="http://schemas.microsoft.com/office/drawing/2014/main" id="{6406410D-3044-4145-8D7E-4A493EBB1F27}"/>
              </a:ext>
            </a:extLst>
          </p:cNvPr>
          <p:cNvSpPr txBox="1"/>
          <p:nvPr/>
        </p:nvSpPr>
        <p:spPr>
          <a:xfrm>
            <a:off x="3414151" y="5655962"/>
            <a:ext cx="571500" cy="369332"/>
          </a:xfrm>
          <a:prstGeom prst="rect">
            <a:avLst/>
          </a:prstGeom>
          <a:noFill/>
        </p:spPr>
        <p:txBody>
          <a:bodyPr wrap="square" rtlCol="0">
            <a:spAutoFit/>
          </a:bodyPr>
          <a:lstStyle/>
          <a:p>
            <a:pPr algn="ctr"/>
            <a:r>
              <a:rPr lang="en-US" b="1" dirty="0"/>
              <a:t>25</a:t>
            </a:r>
          </a:p>
        </p:txBody>
      </p:sp>
      <p:sp>
        <p:nvSpPr>
          <p:cNvPr id="48" name="TextBox 47">
            <a:extLst>
              <a:ext uri="{FF2B5EF4-FFF2-40B4-BE49-F238E27FC236}">
                <a16:creationId xmlns:a16="http://schemas.microsoft.com/office/drawing/2014/main" id="{DAE6A2B9-6AFD-49C5-94C0-1BEF4A670527}"/>
              </a:ext>
            </a:extLst>
          </p:cNvPr>
          <p:cNvSpPr txBox="1"/>
          <p:nvPr/>
        </p:nvSpPr>
        <p:spPr>
          <a:xfrm>
            <a:off x="6025900" y="5641962"/>
            <a:ext cx="571500" cy="369332"/>
          </a:xfrm>
          <a:prstGeom prst="rect">
            <a:avLst/>
          </a:prstGeom>
          <a:noFill/>
        </p:spPr>
        <p:txBody>
          <a:bodyPr wrap="square" rtlCol="0">
            <a:spAutoFit/>
          </a:bodyPr>
          <a:lstStyle/>
          <a:p>
            <a:pPr algn="ctr"/>
            <a:r>
              <a:rPr lang="en-US" b="1" dirty="0"/>
              <a:t>65</a:t>
            </a:r>
          </a:p>
        </p:txBody>
      </p:sp>
      <p:sp>
        <p:nvSpPr>
          <p:cNvPr id="49" name="TextBox 48">
            <a:extLst>
              <a:ext uri="{FF2B5EF4-FFF2-40B4-BE49-F238E27FC236}">
                <a16:creationId xmlns:a16="http://schemas.microsoft.com/office/drawing/2014/main" id="{E746BA80-7137-4107-8CDB-08EC694F86AC}"/>
              </a:ext>
            </a:extLst>
          </p:cNvPr>
          <p:cNvSpPr txBox="1"/>
          <p:nvPr/>
        </p:nvSpPr>
        <p:spPr>
          <a:xfrm>
            <a:off x="7627310" y="5641962"/>
            <a:ext cx="571500" cy="369332"/>
          </a:xfrm>
          <a:prstGeom prst="rect">
            <a:avLst/>
          </a:prstGeom>
          <a:noFill/>
        </p:spPr>
        <p:txBody>
          <a:bodyPr wrap="square" rtlCol="0">
            <a:spAutoFit/>
          </a:bodyPr>
          <a:lstStyle/>
          <a:p>
            <a:pPr algn="ctr"/>
            <a:r>
              <a:rPr lang="en-US" b="1" dirty="0"/>
              <a:t>85</a:t>
            </a:r>
          </a:p>
        </p:txBody>
      </p:sp>
      <p:pic>
        <p:nvPicPr>
          <p:cNvPr id="24" name="Picture 23" descr="A close up of a toy&#10;&#10;Description automatically generated">
            <a:extLst>
              <a:ext uri="{FF2B5EF4-FFF2-40B4-BE49-F238E27FC236}">
                <a16:creationId xmlns:a16="http://schemas.microsoft.com/office/drawing/2014/main" id="{D910C25A-A6C0-4FCA-BE75-720A8E139A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649" y="3840713"/>
            <a:ext cx="951181" cy="717999"/>
          </a:xfrm>
          <a:prstGeom prst="rect">
            <a:avLst/>
          </a:prstGeom>
        </p:spPr>
      </p:pic>
      <p:pic>
        <p:nvPicPr>
          <p:cNvPr id="50" name="Picture 49" descr="A picture containing toy, doll&#10;&#10;Description automatically generated">
            <a:extLst>
              <a:ext uri="{FF2B5EF4-FFF2-40B4-BE49-F238E27FC236}">
                <a16:creationId xmlns:a16="http://schemas.microsoft.com/office/drawing/2014/main" id="{0E63C1EA-7F70-4F9B-A053-FBC750EB6D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7940" y="3526666"/>
            <a:ext cx="340802" cy="728150"/>
          </a:xfrm>
          <a:prstGeom prst="rect">
            <a:avLst/>
          </a:prstGeom>
        </p:spPr>
      </p:pic>
      <p:pic>
        <p:nvPicPr>
          <p:cNvPr id="52" name="Picture 51" descr="A close up of a logo&#10;&#10;Description automatically generated">
            <a:extLst>
              <a:ext uri="{FF2B5EF4-FFF2-40B4-BE49-F238E27FC236}">
                <a16:creationId xmlns:a16="http://schemas.microsoft.com/office/drawing/2014/main" id="{B03EABD1-AA13-4752-B3EC-D497DD9636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2927" y="3461182"/>
            <a:ext cx="309444" cy="797154"/>
          </a:xfrm>
          <a:prstGeom prst="rect">
            <a:avLst/>
          </a:prstGeom>
        </p:spPr>
      </p:pic>
      <p:pic>
        <p:nvPicPr>
          <p:cNvPr id="61" name="Picture 60" descr="A person posing for the camera&#10;&#10;Description automatically generated">
            <a:extLst>
              <a:ext uri="{FF2B5EF4-FFF2-40B4-BE49-F238E27FC236}">
                <a16:creationId xmlns:a16="http://schemas.microsoft.com/office/drawing/2014/main" id="{3EA65DB1-4ED1-492B-A7AB-16651DD8F0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2258" y="2646355"/>
            <a:ext cx="943326" cy="839323"/>
          </a:xfrm>
          <a:prstGeom prst="rect">
            <a:avLst/>
          </a:prstGeom>
        </p:spPr>
      </p:pic>
      <p:pic>
        <p:nvPicPr>
          <p:cNvPr id="63" name="Picture 62" descr="A picture containing clothing&#10;&#10;Description automatically generated">
            <a:extLst>
              <a:ext uri="{FF2B5EF4-FFF2-40B4-BE49-F238E27FC236}">
                <a16:creationId xmlns:a16="http://schemas.microsoft.com/office/drawing/2014/main" id="{A3F8CA8E-5570-423A-83C0-E83E1D0A15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87556" y="2656833"/>
            <a:ext cx="905969" cy="784936"/>
          </a:xfrm>
          <a:prstGeom prst="rect">
            <a:avLst/>
          </a:prstGeom>
        </p:spPr>
      </p:pic>
      <p:sp>
        <p:nvSpPr>
          <p:cNvPr id="64" name="TextBox 63">
            <a:extLst>
              <a:ext uri="{FF2B5EF4-FFF2-40B4-BE49-F238E27FC236}">
                <a16:creationId xmlns:a16="http://schemas.microsoft.com/office/drawing/2014/main" id="{DD21D752-53C1-47C7-AF78-81D0DE6A012A}"/>
              </a:ext>
            </a:extLst>
          </p:cNvPr>
          <p:cNvSpPr txBox="1"/>
          <p:nvPr/>
        </p:nvSpPr>
        <p:spPr>
          <a:xfrm>
            <a:off x="8172006" y="2352966"/>
            <a:ext cx="978137" cy="300082"/>
          </a:xfrm>
          <a:prstGeom prst="rect">
            <a:avLst/>
          </a:prstGeom>
          <a:noFill/>
        </p:spPr>
        <p:txBody>
          <a:bodyPr wrap="square" rtlCol="0">
            <a:spAutoFit/>
          </a:bodyPr>
          <a:lstStyle/>
          <a:p>
            <a:r>
              <a:rPr lang="en-US" sz="1350" b="1" dirty="0"/>
              <a:t>5. Legacy</a:t>
            </a:r>
          </a:p>
        </p:txBody>
      </p:sp>
      <p:pic>
        <p:nvPicPr>
          <p:cNvPr id="67" name="Picture 66" descr="A picture containing clothing&#10;&#10;Description automatically generated">
            <a:extLst>
              <a:ext uri="{FF2B5EF4-FFF2-40B4-BE49-F238E27FC236}">
                <a16:creationId xmlns:a16="http://schemas.microsoft.com/office/drawing/2014/main" id="{C4913A89-D4F7-434B-A54D-545934B6804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04557" y="2027527"/>
            <a:ext cx="614555" cy="827917"/>
          </a:xfrm>
          <a:prstGeom prst="rect">
            <a:avLst/>
          </a:prstGeom>
        </p:spPr>
      </p:pic>
      <p:pic>
        <p:nvPicPr>
          <p:cNvPr id="73" name="Picture 72" descr="A person wearing a suit and tie&#10;&#10;Description automatically generated">
            <a:extLst>
              <a:ext uri="{FF2B5EF4-FFF2-40B4-BE49-F238E27FC236}">
                <a16:creationId xmlns:a16="http://schemas.microsoft.com/office/drawing/2014/main" id="{92753735-6F08-4B4B-91A8-65CF9CE57BD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53894" y="2053537"/>
            <a:ext cx="575995" cy="807798"/>
          </a:xfrm>
          <a:prstGeom prst="rect">
            <a:avLst/>
          </a:prstGeom>
        </p:spPr>
      </p:pic>
      <p:cxnSp>
        <p:nvCxnSpPr>
          <p:cNvPr id="82" name="Connector: Elbow 81">
            <a:extLst>
              <a:ext uri="{FF2B5EF4-FFF2-40B4-BE49-F238E27FC236}">
                <a16:creationId xmlns:a16="http://schemas.microsoft.com/office/drawing/2014/main" id="{90B829AC-C0B7-44C5-AEAD-3448B2991999}"/>
              </a:ext>
            </a:extLst>
          </p:cNvPr>
          <p:cNvCxnSpPr>
            <a:cxnSpLocks/>
          </p:cNvCxnSpPr>
          <p:nvPr/>
        </p:nvCxnSpPr>
        <p:spPr>
          <a:xfrm flipV="1">
            <a:off x="6513919" y="2302387"/>
            <a:ext cx="2485259" cy="648462"/>
          </a:xfrm>
          <a:prstGeom prst="bentConnector3">
            <a:avLst>
              <a:gd name="adj1" fmla="val 60731"/>
            </a:avLst>
          </a:prstGeom>
        </p:spPr>
        <p:style>
          <a:lnRef idx="3">
            <a:schemeClr val="dk1"/>
          </a:lnRef>
          <a:fillRef idx="0">
            <a:schemeClr val="dk1"/>
          </a:fillRef>
          <a:effectRef idx="2">
            <a:schemeClr val="dk1"/>
          </a:effectRef>
          <a:fontRef idx="minor">
            <a:schemeClr val="tx1"/>
          </a:fontRef>
        </p:style>
      </p:cxnSp>
      <p:pic>
        <p:nvPicPr>
          <p:cNvPr id="84" name="Picture 83" descr="A picture containing object&#10;&#10;Description automatically generated">
            <a:extLst>
              <a:ext uri="{FF2B5EF4-FFF2-40B4-BE49-F238E27FC236}">
                <a16:creationId xmlns:a16="http://schemas.microsoft.com/office/drawing/2014/main" id="{830A95ED-6E18-42CD-BBDC-BEB908C423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50953" y="1702619"/>
            <a:ext cx="457228" cy="425271"/>
          </a:xfrm>
          <a:prstGeom prst="rect">
            <a:avLst/>
          </a:prstGeom>
        </p:spPr>
      </p:pic>
      <p:sp>
        <p:nvSpPr>
          <p:cNvPr id="85" name="Footer Placeholder 7">
            <a:extLst>
              <a:ext uri="{FF2B5EF4-FFF2-40B4-BE49-F238E27FC236}">
                <a16:creationId xmlns:a16="http://schemas.microsoft.com/office/drawing/2014/main" id="{7AFA7FA0-BD2A-4FB7-A31E-BAF082FC3EAE}"/>
              </a:ext>
            </a:extLst>
          </p:cNvPr>
          <p:cNvSpPr>
            <a:spLocks noGrp="1"/>
          </p:cNvSpPr>
          <p:nvPr>
            <p:ph type="ftr" sz="quarter" idx="11"/>
          </p:nvPr>
        </p:nvSpPr>
        <p:spPr>
          <a:xfrm>
            <a:off x="7557510" y="6389767"/>
            <a:ext cx="1543050" cy="273844"/>
          </a:xfrm>
        </p:spPr>
        <p:txBody>
          <a:bodyPr/>
          <a:lstStyle/>
          <a:p>
            <a:pPr algn="l">
              <a:defRPr/>
            </a:pPr>
            <a:r>
              <a:rPr lang="en-US" dirty="0"/>
              <a:t>© Alex </a:t>
            </a:r>
            <a:r>
              <a:rPr lang="en-US" dirty="0" err="1"/>
              <a:t>Barrón</a:t>
            </a:r>
            <a:r>
              <a:rPr lang="en-US" dirty="0"/>
              <a:t> 2024</a:t>
            </a:r>
          </a:p>
        </p:txBody>
      </p:sp>
      <p:sp>
        <p:nvSpPr>
          <p:cNvPr id="88" name="TextBox 87">
            <a:extLst>
              <a:ext uri="{FF2B5EF4-FFF2-40B4-BE49-F238E27FC236}">
                <a16:creationId xmlns:a16="http://schemas.microsoft.com/office/drawing/2014/main" id="{BE4A21F6-4D13-42EB-9EAA-E01D7BCB9814}"/>
              </a:ext>
            </a:extLst>
          </p:cNvPr>
          <p:cNvSpPr txBox="1"/>
          <p:nvPr/>
        </p:nvSpPr>
        <p:spPr>
          <a:xfrm>
            <a:off x="328639" y="5690704"/>
            <a:ext cx="571500" cy="369332"/>
          </a:xfrm>
          <a:prstGeom prst="rect">
            <a:avLst/>
          </a:prstGeom>
          <a:noFill/>
        </p:spPr>
        <p:txBody>
          <a:bodyPr wrap="square" rtlCol="0">
            <a:spAutoFit/>
          </a:bodyPr>
          <a:lstStyle/>
          <a:p>
            <a:pPr algn="ctr"/>
            <a:r>
              <a:rPr lang="en-US" b="1" dirty="0"/>
              <a:t>0</a:t>
            </a:r>
          </a:p>
        </p:txBody>
      </p:sp>
      <p:pic>
        <p:nvPicPr>
          <p:cNvPr id="6" name="Picture 5">
            <a:extLst>
              <a:ext uri="{FF2B5EF4-FFF2-40B4-BE49-F238E27FC236}">
                <a16:creationId xmlns:a16="http://schemas.microsoft.com/office/drawing/2014/main" id="{2270040E-1C78-2B77-812C-3CFD2D7C8930}"/>
              </a:ext>
            </a:extLst>
          </p:cNvPr>
          <p:cNvPicPr>
            <a:picLocks noChangeAspect="1"/>
          </p:cNvPicPr>
          <p:nvPr/>
        </p:nvPicPr>
        <p:blipFill>
          <a:blip r:embed="rId11"/>
          <a:stretch>
            <a:fillRect/>
          </a:stretch>
        </p:blipFill>
        <p:spPr>
          <a:xfrm>
            <a:off x="0" y="1660"/>
            <a:ext cx="1556874" cy="988940"/>
          </a:xfrm>
          <a:prstGeom prst="rect">
            <a:avLst/>
          </a:prstGeom>
        </p:spPr>
      </p:pic>
    </p:spTree>
    <p:extLst>
      <p:ext uri="{BB962C8B-B14F-4D97-AF65-F5344CB8AC3E}">
        <p14:creationId xmlns:p14="http://schemas.microsoft.com/office/powerpoint/2010/main" val="212575819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055" y="857250"/>
            <a:ext cx="8173205" cy="857250"/>
          </a:xfrm>
        </p:spPr>
        <p:txBody>
          <a:bodyPr>
            <a:normAutofit fontScale="90000"/>
          </a:bodyPr>
          <a:lstStyle/>
          <a:p>
            <a:r>
              <a:rPr lang="en-US" b="1" dirty="0"/>
              <a:t>The Two Primary Phases of Money</a:t>
            </a:r>
          </a:p>
        </p:txBody>
      </p:sp>
      <p:cxnSp>
        <p:nvCxnSpPr>
          <p:cNvPr id="18" name="Straight Arrow Connector 17"/>
          <p:cNvCxnSpPr>
            <a:cxnSpLocks/>
          </p:cNvCxnSpPr>
          <p:nvPr/>
        </p:nvCxnSpPr>
        <p:spPr>
          <a:xfrm flipV="1">
            <a:off x="584266" y="5632757"/>
            <a:ext cx="8224454" cy="39311"/>
          </a:xfrm>
          <a:prstGeom prst="straightConnector1">
            <a:avLst/>
          </a:prstGeom>
          <a:ln w="25400">
            <a:solidFill>
              <a:srgbClr val="3333FF"/>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385391" y="5664015"/>
            <a:ext cx="1085850" cy="369332"/>
          </a:xfrm>
          <a:prstGeom prst="rect">
            <a:avLst/>
          </a:prstGeom>
          <a:noFill/>
        </p:spPr>
        <p:txBody>
          <a:bodyPr wrap="square" rtlCol="0">
            <a:spAutoFit/>
          </a:bodyPr>
          <a:lstStyle/>
          <a:p>
            <a:pPr algn="ctr"/>
            <a:r>
              <a:rPr lang="en-US" dirty="0">
                <a:solidFill>
                  <a:srgbClr val="0000FF"/>
                </a:solidFill>
              </a:rPr>
              <a:t>time</a:t>
            </a:r>
          </a:p>
        </p:txBody>
      </p:sp>
      <p:cxnSp>
        <p:nvCxnSpPr>
          <p:cNvPr id="27" name="Straight Arrow Connector 26"/>
          <p:cNvCxnSpPr>
            <a:cxnSpLocks/>
          </p:cNvCxnSpPr>
          <p:nvPr/>
        </p:nvCxnSpPr>
        <p:spPr>
          <a:xfrm flipV="1">
            <a:off x="560798" y="1328247"/>
            <a:ext cx="23468" cy="4398661"/>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30568" y="5334492"/>
            <a:ext cx="420369" cy="415498"/>
          </a:xfrm>
          <a:prstGeom prst="rect">
            <a:avLst/>
          </a:prstGeom>
          <a:noFill/>
        </p:spPr>
        <p:txBody>
          <a:bodyPr wrap="square" rtlCol="0">
            <a:spAutoFit/>
          </a:bodyPr>
          <a:lstStyle/>
          <a:p>
            <a:r>
              <a:rPr lang="en-US" sz="2100" b="1" dirty="0">
                <a:solidFill>
                  <a:srgbClr val="FF0000"/>
                </a:solidFill>
              </a:rPr>
              <a:t>-$</a:t>
            </a:r>
          </a:p>
        </p:txBody>
      </p:sp>
      <p:sp>
        <p:nvSpPr>
          <p:cNvPr id="30" name="TextBox 29"/>
          <p:cNvSpPr txBox="1"/>
          <p:nvPr/>
        </p:nvSpPr>
        <p:spPr>
          <a:xfrm>
            <a:off x="81719" y="1459842"/>
            <a:ext cx="502547" cy="415498"/>
          </a:xfrm>
          <a:prstGeom prst="rect">
            <a:avLst/>
          </a:prstGeom>
          <a:noFill/>
        </p:spPr>
        <p:txBody>
          <a:bodyPr wrap="square" rtlCol="0">
            <a:spAutoFit/>
          </a:bodyPr>
          <a:lstStyle/>
          <a:p>
            <a:r>
              <a:rPr lang="en-US" sz="2100" b="1" dirty="0">
                <a:solidFill>
                  <a:srgbClr val="00B050"/>
                </a:solidFill>
              </a:rPr>
              <a:t>+$</a:t>
            </a:r>
          </a:p>
        </p:txBody>
      </p:sp>
      <p:sp>
        <p:nvSpPr>
          <p:cNvPr id="31" name="TextBox 30"/>
          <p:cNvSpPr txBox="1"/>
          <p:nvPr/>
        </p:nvSpPr>
        <p:spPr>
          <a:xfrm>
            <a:off x="1951085" y="5690703"/>
            <a:ext cx="571500" cy="369332"/>
          </a:xfrm>
          <a:prstGeom prst="rect">
            <a:avLst/>
          </a:prstGeom>
          <a:noFill/>
        </p:spPr>
        <p:txBody>
          <a:bodyPr wrap="square" rtlCol="0">
            <a:spAutoFit/>
          </a:bodyPr>
          <a:lstStyle/>
          <a:p>
            <a:pPr algn="ctr"/>
            <a:r>
              <a:rPr lang="en-US" b="1" dirty="0"/>
              <a:t>18</a:t>
            </a:r>
          </a:p>
        </p:txBody>
      </p:sp>
      <p:sp>
        <p:nvSpPr>
          <p:cNvPr id="37" name="TextBox 36"/>
          <p:cNvSpPr txBox="1"/>
          <p:nvPr/>
        </p:nvSpPr>
        <p:spPr>
          <a:xfrm>
            <a:off x="5438132" y="2349359"/>
            <a:ext cx="2504173" cy="461665"/>
          </a:xfrm>
          <a:prstGeom prst="rect">
            <a:avLst/>
          </a:prstGeom>
          <a:noFill/>
        </p:spPr>
        <p:txBody>
          <a:bodyPr wrap="square" rtlCol="0">
            <a:spAutoFit/>
          </a:bodyPr>
          <a:lstStyle/>
          <a:p>
            <a:r>
              <a:rPr lang="en-US" sz="2400" b="1" dirty="0">
                <a:latin typeface="+mj-lt"/>
              </a:rPr>
              <a:t>2. DISTRIBUTION</a:t>
            </a:r>
          </a:p>
        </p:txBody>
      </p:sp>
      <p:sp>
        <p:nvSpPr>
          <p:cNvPr id="41" name="TextBox 40"/>
          <p:cNvSpPr txBox="1"/>
          <p:nvPr/>
        </p:nvSpPr>
        <p:spPr>
          <a:xfrm>
            <a:off x="2077565" y="3139743"/>
            <a:ext cx="3049693" cy="461665"/>
          </a:xfrm>
          <a:prstGeom prst="rect">
            <a:avLst/>
          </a:prstGeom>
          <a:noFill/>
        </p:spPr>
        <p:txBody>
          <a:bodyPr wrap="square" rtlCol="0">
            <a:spAutoFit/>
          </a:bodyPr>
          <a:lstStyle/>
          <a:p>
            <a:r>
              <a:rPr lang="en-US" sz="2400" b="1" dirty="0">
                <a:latin typeface="+mj-lt"/>
              </a:rPr>
              <a:t>1. ACCUMULATION</a:t>
            </a:r>
          </a:p>
        </p:txBody>
      </p:sp>
      <p:sp>
        <p:nvSpPr>
          <p:cNvPr id="3" name="TextBox 2"/>
          <p:cNvSpPr txBox="1"/>
          <p:nvPr/>
        </p:nvSpPr>
        <p:spPr>
          <a:xfrm>
            <a:off x="1259577" y="1852439"/>
            <a:ext cx="2084251" cy="715581"/>
          </a:xfrm>
          <a:prstGeom prst="rect">
            <a:avLst/>
          </a:prstGeom>
          <a:noFill/>
        </p:spPr>
        <p:txBody>
          <a:bodyPr wrap="square" rtlCol="0">
            <a:spAutoFit/>
          </a:bodyPr>
          <a:lstStyle/>
          <a:p>
            <a:r>
              <a:rPr lang="en-US" sz="1350" i="1" dirty="0"/>
              <a:t>The Goal is to Make Sure There is More than Enough in Retirement</a:t>
            </a:r>
          </a:p>
        </p:txBody>
      </p:sp>
      <p:sp>
        <p:nvSpPr>
          <p:cNvPr id="47" name="TextBox 46">
            <a:extLst>
              <a:ext uri="{FF2B5EF4-FFF2-40B4-BE49-F238E27FC236}">
                <a16:creationId xmlns:a16="http://schemas.microsoft.com/office/drawing/2014/main" id="{6406410D-3044-4145-8D7E-4A493EBB1F27}"/>
              </a:ext>
            </a:extLst>
          </p:cNvPr>
          <p:cNvSpPr txBox="1"/>
          <p:nvPr/>
        </p:nvSpPr>
        <p:spPr>
          <a:xfrm>
            <a:off x="3414151" y="5655962"/>
            <a:ext cx="571500" cy="369332"/>
          </a:xfrm>
          <a:prstGeom prst="rect">
            <a:avLst/>
          </a:prstGeom>
          <a:noFill/>
        </p:spPr>
        <p:txBody>
          <a:bodyPr wrap="square" rtlCol="0">
            <a:spAutoFit/>
          </a:bodyPr>
          <a:lstStyle/>
          <a:p>
            <a:pPr algn="ctr"/>
            <a:r>
              <a:rPr lang="en-US" b="1" dirty="0"/>
              <a:t>25</a:t>
            </a:r>
          </a:p>
        </p:txBody>
      </p:sp>
      <p:sp>
        <p:nvSpPr>
          <p:cNvPr id="48" name="TextBox 47">
            <a:extLst>
              <a:ext uri="{FF2B5EF4-FFF2-40B4-BE49-F238E27FC236}">
                <a16:creationId xmlns:a16="http://schemas.microsoft.com/office/drawing/2014/main" id="{DAE6A2B9-6AFD-49C5-94C0-1BEF4A670527}"/>
              </a:ext>
            </a:extLst>
          </p:cNvPr>
          <p:cNvSpPr txBox="1"/>
          <p:nvPr/>
        </p:nvSpPr>
        <p:spPr>
          <a:xfrm>
            <a:off x="6025900" y="5641962"/>
            <a:ext cx="571500" cy="369332"/>
          </a:xfrm>
          <a:prstGeom prst="rect">
            <a:avLst/>
          </a:prstGeom>
          <a:noFill/>
        </p:spPr>
        <p:txBody>
          <a:bodyPr wrap="square" rtlCol="0">
            <a:spAutoFit/>
          </a:bodyPr>
          <a:lstStyle/>
          <a:p>
            <a:pPr algn="ctr"/>
            <a:r>
              <a:rPr lang="en-US" b="1" dirty="0"/>
              <a:t>65</a:t>
            </a:r>
          </a:p>
        </p:txBody>
      </p:sp>
      <p:sp>
        <p:nvSpPr>
          <p:cNvPr id="49" name="TextBox 48">
            <a:extLst>
              <a:ext uri="{FF2B5EF4-FFF2-40B4-BE49-F238E27FC236}">
                <a16:creationId xmlns:a16="http://schemas.microsoft.com/office/drawing/2014/main" id="{E746BA80-7137-4107-8CDB-08EC694F86AC}"/>
              </a:ext>
            </a:extLst>
          </p:cNvPr>
          <p:cNvSpPr txBox="1"/>
          <p:nvPr/>
        </p:nvSpPr>
        <p:spPr>
          <a:xfrm>
            <a:off x="7627310" y="5641962"/>
            <a:ext cx="571500" cy="369332"/>
          </a:xfrm>
          <a:prstGeom prst="rect">
            <a:avLst/>
          </a:prstGeom>
          <a:noFill/>
        </p:spPr>
        <p:txBody>
          <a:bodyPr wrap="square" rtlCol="0">
            <a:spAutoFit/>
          </a:bodyPr>
          <a:lstStyle/>
          <a:p>
            <a:pPr algn="ctr"/>
            <a:r>
              <a:rPr lang="en-US" b="1" dirty="0"/>
              <a:t>85</a:t>
            </a:r>
          </a:p>
        </p:txBody>
      </p:sp>
      <p:pic>
        <p:nvPicPr>
          <p:cNvPr id="61" name="Picture 60" descr="A person posing for the camera&#10;&#10;Description automatically generated">
            <a:extLst>
              <a:ext uri="{FF2B5EF4-FFF2-40B4-BE49-F238E27FC236}">
                <a16:creationId xmlns:a16="http://schemas.microsoft.com/office/drawing/2014/main" id="{3EA65DB1-4ED1-492B-A7AB-16651DD8F0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2677" y="3948464"/>
            <a:ext cx="943326" cy="839323"/>
          </a:xfrm>
          <a:prstGeom prst="rect">
            <a:avLst/>
          </a:prstGeom>
        </p:spPr>
      </p:pic>
      <p:pic>
        <p:nvPicPr>
          <p:cNvPr id="63" name="Picture 62" descr="A picture containing clothing&#10;&#10;Description automatically generated">
            <a:extLst>
              <a:ext uri="{FF2B5EF4-FFF2-40B4-BE49-F238E27FC236}">
                <a16:creationId xmlns:a16="http://schemas.microsoft.com/office/drawing/2014/main" id="{A3F8CA8E-5570-423A-83C0-E83E1D0A15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0866" y="4804386"/>
            <a:ext cx="905969" cy="784936"/>
          </a:xfrm>
          <a:prstGeom prst="rect">
            <a:avLst/>
          </a:prstGeom>
        </p:spPr>
      </p:pic>
      <p:pic>
        <p:nvPicPr>
          <p:cNvPr id="67" name="Picture 66" descr="A picture containing clothing&#10;&#10;Description automatically generated">
            <a:extLst>
              <a:ext uri="{FF2B5EF4-FFF2-40B4-BE49-F238E27FC236}">
                <a16:creationId xmlns:a16="http://schemas.microsoft.com/office/drawing/2014/main" id="{C4913A89-D4F7-434B-A54D-545934B680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7815" y="4275372"/>
            <a:ext cx="614555" cy="827917"/>
          </a:xfrm>
          <a:prstGeom prst="rect">
            <a:avLst/>
          </a:prstGeom>
        </p:spPr>
      </p:pic>
      <p:pic>
        <p:nvPicPr>
          <p:cNvPr id="73" name="Picture 72" descr="A person wearing a suit and tie&#10;&#10;Description automatically generated">
            <a:extLst>
              <a:ext uri="{FF2B5EF4-FFF2-40B4-BE49-F238E27FC236}">
                <a16:creationId xmlns:a16="http://schemas.microsoft.com/office/drawing/2014/main" id="{92753735-6F08-4B4B-91A8-65CF9CE57B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2104" y="3527576"/>
            <a:ext cx="575995" cy="807798"/>
          </a:xfrm>
          <a:prstGeom prst="rect">
            <a:avLst/>
          </a:prstGeom>
        </p:spPr>
      </p:pic>
      <p:sp>
        <p:nvSpPr>
          <p:cNvPr id="85" name="Footer Placeholder 7">
            <a:extLst>
              <a:ext uri="{FF2B5EF4-FFF2-40B4-BE49-F238E27FC236}">
                <a16:creationId xmlns:a16="http://schemas.microsoft.com/office/drawing/2014/main" id="{7AFA7FA0-BD2A-4FB7-A31E-BAF082FC3EAE}"/>
              </a:ext>
            </a:extLst>
          </p:cNvPr>
          <p:cNvSpPr>
            <a:spLocks noGrp="1"/>
          </p:cNvSpPr>
          <p:nvPr>
            <p:ph type="ftr" sz="quarter" idx="11"/>
          </p:nvPr>
        </p:nvSpPr>
        <p:spPr>
          <a:xfrm>
            <a:off x="81719" y="6519911"/>
            <a:ext cx="1543050" cy="273844"/>
          </a:xfrm>
        </p:spPr>
        <p:txBody>
          <a:bodyPr/>
          <a:lstStyle/>
          <a:p>
            <a:pPr algn="l">
              <a:defRPr/>
            </a:pPr>
            <a:r>
              <a:rPr lang="en-US" dirty="0"/>
              <a:t>© Alex </a:t>
            </a:r>
            <a:r>
              <a:rPr lang="en-US" dirty="0" err="1"/>
              <a:t>Barrón</a:t>
            </a:r>
            <a:r>
              <a:rPr lang="en-US" dirty="0"/>
              <a:t> 2024</a:t>
            </a:r>
          </a:p>
        </p:txBody>
      </p:sp>
      <p:sp>
        <p:nvSpPr>
          <p:cNvPr id="88" name="TextBox 87">
            <a:extLst>
              <a:ext uri="{FF2B5EF4-FFF2-40B4-BE49-F238E27FC236}">
                <a16:creationId xmlns:a16="http://schemas.microsoft.com/office/drawing/2014/main" id="{BE4A21F6-4D13-42EB-9EAA-E01D7BCB9814}"/>
              </a:ext>
            </a:extLst>
          </p:cNvPr>
          <p:cNvSpPr txBox="1"/>
          <p:nvPr/>
        </p:nvSpPr>
        <p:spPr>
          <a:xfrm>
            <a:off x="328639" y="5690704"/>
            <a:ext cx="571500" cy="369332"/>
          </a:xfrm>
          <a:prstGeom prst="rect">
            <a:avLst/>
          </a:prstGeom>
          <a:noFill/>
        </p:spPr>
        <p:txBody>
          <a:bodyPr wrap="square" rtlCol="0">
            <a:spAutoFit/>
          </a:bodyPr>
          <a:lstStyle/>
          <a:p>
            <a:pPr algn="ctr"/>
            <a:r>
              <a:rPr lang="en-US" b="1" dirty="0"/>
              <a:t>0</a:t>
            </a:r>
          </a:p>
        </p:txBody>
      </p:sp>
      <p:sp>
        <p:nvSpPr>
          <p:cNvPr id="33" name="Arc 32">
            <a:extLst>
              <a:ext uri="{FF2B5EF4-FFF2-40B4-BE49-F238E27FC236}">
                <a16:creationId xmlns:a16="http://schemas.microsoft.com/office/drawing/2014/main" id="{0BBC11A0-A5BC-4770-A349-9E92FDF11E4E}"/>
              </a:ext>
            </a:extLst>
          </p:cNvPr>
          <p:cNvSpPr/>
          <p:nvPr/>
        </p:nvSpPr>
        <p:spPr>
          <a:xfrm flipV="1">
            <a:off x="-2198763" y="1383030"/>
            <a:ext cx="8552657" cy="3573955"/>
          </a:xfrm>
          <a:prstGeom prst="arc">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4" name="Arc 33">
            <a:extLst>
              <a:ext uri="{FF2B5EF4-FFF2-40B4-BE49-F238E27FC236}">
                <a16:creationId xmlns:a16="http://schemas.microsoft.com/office/drawing/2014/main" id="{0241EEAF-62BB-4B2E-B2E0-23364C9A4703}"/>
              </a:ext>
            </a:extLst>
          </p:cNvPr>
          <p:cNvSpPr/>
          <p:nvPr/>
        </p:nvSpPr>
        <p:spPr>
          <a:xfrm>
            <a:off x="4367143" y="3168470"/>
            <a:ext cx="3936874" cy="4431269"/>
          </a:xfrm>
          <a:prstGeom prst="arc">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6" name="Arc 35">
            <a:extLst>
              <a:ext uri="{FF2B5EF4-FFF2-40B4-BE49-F238E27FC236}">
                <a16:creationId xmlns:a16="http://schemas.microsoft.com/office/drawing/2014/main" id="{D7BA31B4-87A9-4123-BA40-1EBA22AF9B69}"/>
              </a:ext>
            </a:extLst>
          </p:cNvPr>
          <p:cNvSpPr/>
          <p:nvPr/>
        </p:nvSpPr>
        <p:spPr>
          <a:xfrm flipV="1">
            <a:off x="4063260" y="1592111"/>
            <a:ext cx="4571117" cy="1548968"/>
          </a:xfrm>
          <a:prstGeom prst="arc">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cxnSp>
        <p:nvCxnSpPr>
          <p:cNvPr id="25" name="Straight Arrow Connector 24">
            <a:extLst>
              <a:ext uri="{FF2B5EF4-FFF2-40B4-BE49-F238E27FC236}">
                <a16:creationId xmlns:a16="http://schemas.microsoft.com/office/drawing/2014/main" id="{F6A10320-C0F8-4E66-9F2D-DE28994F1947}"/>
              </a:ext>
            </a:extLst>
          </p:cNvPr>
          <p:cNvCxnSpPr>
            <a:cxnSpLocks/>
          </p:cNvCxnSpPr>
          <p:nvPr/>
        </p:nvCxnSpPr>
        <p:spPr>
          <a:xfrm>
            <a:off x="2236835" y="6310910"/>
            <a:ext cx="4005214" cy="0"/>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D79E2CD5-8AB0-40E0-A9F0-425D0765DEFC}"/>
              </a:ext>
            </a:extLst>
          </p:cNvPr>
          <p:cNvSpPr txBox="1"/>
          <p:nvPr/>
        </p:nvSpPr>
        <p:spPr>
          <a:xfrm>
            <a:off x="3141625" y="6318963"/>
            <a:ext cx="2584449" cy="461665"/>
          </a:xfrm>
          <a:prstGeom prst="rect">
            <a:avLst/>
          </a:prstGeom>
          <a:noFill/>
        </p:spPr>
        <p:txBody>
          <a:bodyPr wrap="square" rtlCol="0">
            <a:spAutoFit/>
          </a:bodyPr>
          <a:lstStyle/>
          <a:p>
            <a:r>
              <a:rPr lang="en-US" sz="2400" b="1" dirty="0">
                <a:latin typeface="+mj-lt"/>
              </a:rPr>
              <a:t>Active Income $</a:t>
            </a:r>
          </a:p>
        </p:txBody>
      </p:sp>
      <p:cxnSp>
        <p:nvCxnSpPr>
          <p:cNvPr id="28" name="Straight Arrow Connector 27">
            <a:extLst>
              <a:ext uri="{FF2B5EF4-FFF2-40B4-BE49-F238E27FC236}">
                <a16:creationId xmlns:a16="http://schemas.microsoft.com/office/drawing/2014/main" id="{14DC59D8-5D9A-4F75-8386-E35BD490CD37}"/>
              </a:ext>
            </a:extLst>
          </p:cNvPr>
          <p:cNvCxnSpPr>
            <a:cxnSpLocks/>
          </p:cNvCxnSpPr>
          <p:nvPr/>
        </p:nvCxnSpPr>
        <p:spPr>
          <a:xfrm>
            <a:off x="6398089" y="6310910"/>
            <a:ext cx="1905928" cy="0"/>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D055A085-A399-4F2A-AB6B-96399AA0D998}"/>
              </a:ext>
            </a:extLst>
          </p:cNvPr>
          <p:cNvSpPr txBox="1"/>
          <p:nvPr/>
        </p:nvSpPr>
        <p:spPr>
          <a:xfrm>
            <a:off x="6398088" y="6310910"/>
            <a:ext cx="2745911" cy="461665"/>
          </a:xfrm>
          <a:prstGeom prst="rect">
            <a:avLst/>
          </a:prstGeom>
          <a:noFill/>
        </p:spPr>
        <p:txBody>
          <a:bodyPr wrap="square" rtlCol="0">
            <a:spAutoFit/>
          </a:bodyPr>
          <a:lstStyle/>
          <a:p>
            <a:r>
              <a:rPr lang="en-US" sz="2400" b="1" dirty="0">
                <a:latin typeface="+mj-lt"/>
              </a:rPr>
              <a:t>Passive Income $</a:t>
            </a:r>
          </a:p>
        </p:txBody>
      </p:sp>
      <p:cxnSp>
        <p:nvCxnSpPr>
          <p:cNvPr id="35" name="Straight Connector 34">
            <a:extLst>
              <a:ext uri="{FF2B5EF4-FFF2-40B4-BE49-F238E27FC236}">
                <a16:creationId xmlns:a16="http://schemas.microsoft.com/office/drawing/2014/main" id="{854B5D20-9088-4501-BD87-9FE8FC478DAD}"/>
              </a:ext>
            </a:extLst>
          </p:cNvPr>
          <p:cNvCxnSpPr>
            <a:cxnSpLocks/>
          </p:cNvCxnSpPr>
          <p:nvPr/>
        </p:nvCxnSpPr>
        <p:spPr>
          <a:xfrm>
            <a:off x="6303128" y="6046345"/>
            <a:ext cx="0" cy="559406"/>
          </a:xfrm>
          <a:prstGeom prst="line">
            <a:avLst/>
          </a:prstGeom>
          <a:ln/>
        </p:spPr>
        <p:style>
          <a:lnRef idx="3">
            <a:schemeClr val="dk1"/>
          </a:lnRef>
          <a:fillRef idx="0">
            <a:schemeClr val="dk1"/>
          </a:fillRef>
          <a:effectRef idx="2">
            <a:schemeClr val="dk1"/>
          </a:effectRef>
          <a:fontRef idx="minor">
            <a:schemeClr val="tx1"/>
          </a:fontRef>
        </p:style>
      </p:cxnSp>
      <p:sp>
        <p:nvSpPr>
          <p:cNvPr id="4" name="TextBox 3">
            <a:extLst>
              <a:ext uri="{FF2B5EF4-FFF2-40B4-BE49-F238E27FC236}">
                <a16:creationId xmlns:a16="http://schemas.microsoft.com/office/drawing/2014/main" id="{F1F4B238-8A4A-4495-9203-493B5C98CC70}"/>
              </a:ext>
            </a:extLst>
          </p:cNvPr>
          <p:cNvSpPr txBox="1"/>
          <p:nvPr/>
        </p:nvSpPr>
        <p:spPr>
          <a:xfrm>
            <a:off x="7942305" y="3244855"/>
            <a:ext cx="1190943" cy="1338828"/>
          </a:xfrm>
          <a:prstGeom prst="rect">
            <a:avLst/>
          </a:prstGeom>
          <a:noFill/>
        </p:spPr>
        <p:txBody>
          <a:bodyPr wrap="square" rtlCol="0">
            <a:spAutoFit/>
          </a:bodyPr>
          <a:lstStyle/>
          <a:p>
            <a:pPr algn="r"/>
            <a:r>
              <a:rPr lang="en-US" sz="1350" i="1" dirty="0"/>
              <a:t>The Goal of Retirement is having a secure income without losing your savings</a:t>
            </a:r>
          </a:p>
        </p:txBody>
      </p:sp>
      <p:sp>
        <p:nvSpPr>
          <p:cNvPr id="5" name="TextBox 4">
            <a:extLst>
              <a:ext uri="{FF2B5EF4-FFF2-40B4-BE49-F238E27FC236}">
                <a16:creationId xmlns:a16="http://schemas.microsoft.com/office/drawing/2014/main" id="{5076610E-C38B-5521-F4A9-E74C3A937347}"/>
              </a:ext>
            </a:extLst>
          </p:cNvPr>
          <p:cNvSpPr txBox="1"/>
          <p:nvPr/>
        </p:nvSpPr>
        <p:spPr>
          <a:xfrm>
            <a:off x="7847193" y="4995630"/>
            <a:ext cx="1531778" cy="646331"/>
          </a:xfrm>
          <a:prstGeom prst="rect">
            <a:avLst/>
          </a:prstGeom>
          <a:noFill/>
        </p:spPr>
        <p:txBody>
          <a:bodyPr wrap="square" rtlCol="0">
            <a:spAutoFit/>
          </a:bodyPr>
          <a:lstStyle/>
          <a:p>
            <a:r>
              <a:rPr lang="en-US" b="1" dirty="0">
                <a:latin typeface="+mj-lt"/>
              </a:rPr>
              <a:t>FINANCIAL INSECURITY?</a:t>
            </a:r>
          </a:p>
        </p:txBody>
      </p:sp>
      <p:sp>
        <p:nvSpPr>
          <p:cNvPr id="6" name="TextBox 5">
            <a:extLst>
              <a:ext uri="{FF2B5EF4-FFF2-40B4-BE49-F238E27FC236}">
                <a16:creationId xmlns:a16="http://schemas.microsoft.com/office/drawing/2014/main" id="{8C479284-24B0-8D38-7634-75737AD656B2}"/>
              </a:ext>
            </a:extLst>
          </p:cNvPr>
          <p:cNvSpPr txBox="1"/>
          <p:nvPr/>
        </p:nvSpPr>
        <p:spPr>
          <a:xfrm>
            <a:off x="7868487" y="1752959"/>
            <a:ext cx="1531778" cy="646331"/>
          </a:xfrm>
          <a:prstGeom prst="rect">
            <a:avLst/>
          </a:prstGeom>
          <a:noFill/>
        </p:spPr>
        <p:txBody>
          <a:bodyPr wrap="square" rtlCol="0">
            <a:spAutoFit/>
          </a:bodyPr>
          <a:lstStyle/>
          <a:p>
            <a:r>
              <a:rPr lang="en-US" b="1" dirty="0">
                <a:latin typeface="+mj-lt"/>
              </a:rPr>
              <a:t>FINANCIAL FREEDOM?</a:t>
            </a:r>
          </a:p>
        </p:txBody>
      </p:sp>
      <p:pic>
        <p:nvPicPr>
          <p:cNvPr id="11" name="Picture 10">
            <a:extLst>
              <a:ext uri="{FF2B5EF4-FFF2-40B4-BE49-F238E27FC236}">
                <a16:creationId xmlns:a16="http://schemas.microsoft.com/office/drawing/2014/main" id="{AD5CC867-A308-E1D3-1627-F5ED70081164}"/>
              </a:ext>
            </a:extLst>
          </p:cNvPr>
          <p:cNvPicPr>
            <a:picLocks noChangeAspect="1"/>
          </p:cNvPicPr>
          <p:nvPr/>
        </p:nvPicPr>
        <p:blipFill>
          <a:blip r:embed="rId6"/>
          <a:stretch>
            <a:fillRect/>
          </a:stretch>
        </p:blipFill>
        <p:spPr>
          <a:xfrm>
            <a:off x="0" y="1660"/>
            <a:ext cx="1556874" cy="988940"/>
          </a:xfrm>
          <a:prstGeom prst="rect">
            <a:avLst/>
          </a:prstGeom>
        </p:spPr>
      </p:pic>
    </p:spTree>
    <p:extLst>
      <p:ext uri="{BB962C8B-B14F-4D97-AF65-F5344CB8AC3E}">
        <p14:creationId xmlns:p14="http://schemas.microsoft.com/office/powerpoint/2010/main" val="252114155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35E5464-A158-0377-0C10-3D4CCCCEE450}"/>
              </a:ext>
            </a:extLst>
          </p:cNvPr>
          <p:cNvPicPr>
            <a:picLocks noChangeAspect="1"/>
          </p:cNvPicPr>
          <p:nvPr/>
        </p:nvPicPr>
        <p:blipFill>
          <a:blip r:embed="rId2"/>
          <a:stretch>
            <a:fillRect/>
          </a:stretch>
        </p:blipFill>
        <p:spPr>
          <a:xfrm>
            <a:off x="-95076" y="4716105"/>
            <a:ext cx="2093200" cy="1569900"/>
          </a:xfrm>
          <a:prstGeom prst="rect">
            <a:avLst/>
          </a:prstGeom>
        </p:spPr>
      </p:pic>
      <p:sp>
        <p:nvSpPr>
          <p:cNvPr id="2" name="Title 1"/>
          <p:cNvSpPr>
            <a:spLocks noGrp="1"/>
          </p:cNvSpPr>
          <p:nvPr>
            <p:ph type="title"/>
          </p:nvPr>
        </p:nvSpPr>
        <p:spPr>
          <a:xfrm>
            <a:off x="1109472" y="0"/>
            <a:ext cx="8034529" cy="908424"/>
          </a:xfrm>
        </p:spPr>
        <p:txBody>
          <a:bodyPr>
            <a:normAutofit/>
          </a:bodyPr>
          <a:lstStyle/>
          <a:p>
            <a:r>
              <a:rPr lang="en-US" b="1" dirty="0"/>
              <a:t>Alex </a:t>
            </a:r>
            <a:r>
              <a:rPr lang="en-US" b="1" dirty="0" err="1"/>
              <a:t>Barrón’s</a:t>
            </a:r>
            <a:r>
              <a:rPr lang="en-US" b="1" dirty="0"/>
              <a:t> Story</a:t>
            </a:r>
            <a:endParaRPr lang="en-US" sz="3600" b="1" dirty="0"/>
          </a:p>
        </p:txBody>
      </p:sp>
      <p:sp>
        <p:nvSpPr>
          <p:cNvPr id="3" name="Text Placeholder 2"/>
          <p:cNvSpPr>
            <a:spLocks noGrp="1"/>
          </p:cNvSpPr>
          <p:nvPr>
            <p:ph type="body" idx="1"/>
          </p:nvPr>
        </p:nvSpPr>
        <p:spPr>
          <a:xfrm>
            <a:off x="4308744" y="1598708"/>
            <a:ext cx="4530456" cy="639762"/>
          </a:xfrm>
        </p:spPr>
        <p:txBody>
          <a:bodyPr>
            <a:normAutofit/>
          </a:bodyPr>
          <a:lstStyle/>
          <a:p>
            <a:r>
              <a:rPr lang="en-US" sz="2000" dirty="0"/>
              <a:t>Turning Dreams &amp; Goals Into Reality</a:t>
            </a:r>
          </a:p>
        </p:txBody>
      </p:sp>
      <p:sp>
        <p:nvSpPr>
          <p:cNvPr id="8" name="Slide Number Placeholder 7"/>
          <p:cNvSpPr>
            <a:spLocks noGrp="1"/>
          </p:cNvSpPr>
          <p:nvPr>
            <p:ph type="sldNum" sz="quarter" idx="12"/>
          </p:nvPr>
        </p:nvSpPr>
        <p:spPr>
          <a:xfrm>
            <a:off x="6781800" y="6324600"/>
            <a:ext cx="2133600" cy="365125"/>
          </a:xfrm>
        </p:spPr>
        <p:txBody>
          <a:bodyPr/>
          <a:lstStyle/>
          <a:p>
            <a:fld id="{26992660-07D7-4D1A-9A00-6246F487EF94}" type="slidenum">
              <a:rPr lang="en-US" smtClean="0"/>
              <a:pPr/>
              <a:t>6</a:t>
            </a:fld>
            <a:endParaRPr lang="en-US" dirty="0"/>
          </a:p>
        </p:txBody>
      </p:sp>
      <p:sp>
        <p:nvSpPr>
          <p:cNvPr id="10" name="Text Placeholder 4"/>
          <p:cNvSpPr txBox="1">
            <a:spLocks/>
          </p:cNvSpPr>
          <p:nvPr/>
        </p:nvSpPr>
        <p:spPr>
          <a:xfrm>
            <a:off x="304800" y="1772127"/>
            <a:ext cx="2819400" cy="457200"/>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sz="2000" dirty="0"/>
              <a:t>World Travel, Exotic Cars</a:t>
            </a:r>
          </a:p>
        </p:txBody>
      </p:sp>
      <p:sp>
        <p:nvSpPr>
          <p:cNvPr id="24" name="TextBox 23"/>
          <p:cNvSpPr txBox="1"/>
          <p:nvPr/>
        </p:nvSpPr>
        <p:spPr>
          <a:xfrm>
            <a:off x="4288282" y="6158490"/>
            <a:ext cx="4530456" cy="584775"/>
          </a:xfrm>
          <a:prstGeom prst="rect">
            <a:avLst/>
          </a:prstGeom>
          <a:noFill/>
        </p:spPr>
        <p:txBody>
          <a:bodyPr wrap="square" rtlCol="0">
            <a:spAutoFit/>
          </a:bodyPr>
          <a:lstStyle/>
          <a:p>
            <a:r>
              <a:rPr lang="en-US" sz="1600" dirty="0"/>
              <a:t>Built 10,000 SF, Dream Home at 40 – Now working on HQ</a:t>
            </a:r>
          </a:p>
        </p:txBody>
      </p:sp>
      <p:sp>
        <p:nvSpPr>
          <p:cNvPr id="6" name="TextBox 5">
            <a:extLst>
              <a:ext uri="{FF2B5EF4-FFF2-40B4-BE49-F238E27FC236}">
                <a16:creationId xmlns:a16="http://schemas.microsoft.com/office/drawing/2014/main" id="{DB5B5B6C-464D-B5CE-EE20-CE7C018C532D}"/>
              </a:ext>
            </a:extLst>
          </p:cNvPr>
          <p:cNvSpPr txBox="1"/>
          <p:nvPr/>
        </p:nvSpPr>
        <p:spPr>
          <a:xfrm>
            <a:off x="11414" y="6255981"/>
            <a:ext cx="3733800" cy="584775"/>
          </a:xfrm>
          <a:prstGeom prst="rect">
            <a:avLst/>
          </a:prstGeom>
          <a:noFill/>
        </p:spPr>
        <p:txBody>
          <a:bodyPr wrap="square" rtlCol="0">
            <a:spAutoFit/>
          </a:bodyPr>
          <a:lstStyle/>
          <a:p>
            <a:r>
              <a:rPr lang="en-US" sz="1600" dirty="0"/>
              <a:t>Travelled the World (over 50 countries), Own Exotic Cars since age 35, </a:t>
            </a:r>
          </a:p>
        </p:txBody>
      </p:sp>
      <p:sp>
        <p:nvSpPr>
          <p:cNvPr id="23" name="TextBox 22">
            <a:extLst>
              <a:ext uri="{FF2B5EF4-FFF2-40B4-BE49-F238E27FC236}">
                <a16:creationId xmlns:a16="http://schemas.microsoft.com/office/drawing/2014/main" id="{EBD182A4-E1ED-DD16-487E-5BF954541D7C}"/>
              </a:ext>
            </a:extLst>
          </p:cNvPr>
          <p:cNvSpPr txBox="1"/>
          <p:nvPr/>
        </p:nvSpPr>
        <p:spPr>
          <a:xfrm>
            <a:off x="228600" y="1094892"/>
            <a:ext cx="8752451" cy="584775"/>
          </a:xfrm>
          <a:prstGeom prst="rect">
            <a:avLst/>
          </a:prstGeom>
          <a:noFill/>
        </p:spPr>
        <p:txBody>
          <a:bodyPr wrap="square" rtlCol="0">
            <a:spAutoFit/>
          </a:bodyPr>
          <a:lstStyle/>
          <a:p>
            <a:r>
              <a:rPr lang="en-US" sz="3200" b="1" dirty="0"/>
              <a:t>Family Man with a Great Vision to Reach Life Goals</a:t>
            </a:r>
            <a:endParaRPr lang="en-US" sz="3200" dirty="0"/>
          </a:p>
        </p:txBody>
      </p:sp>
      <p:pic>
        <p:nvPicPr>
          <p:cNvPr id="1028" name="Picture 4" descr="May be an image of 2 people and child">
            <a:extLst>
              <a:ext uri="{FF2B5EF4-FFF2-40B4-BE49-F238E27FC236}">
                <a16:creationId xmlns:a16="http://schemas.microsoft.com/office/drawing/2014/main" id="{81716C7D-89C8-4008-A967-BF8F5349F7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9468" y="2315915"/>
            <a:ext cx="2209586" cy="16571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9468123-A6D2-690A-A177-A889EAFF06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109472" cy="1109472"/>
          </a:xfrm>
          <a:prstGeom prst="rect">
            <a:avLst/>
          </a:prstGeom>
        </p:spPr>
      </p:pic>
      <p:pic>
        <p:nvPicPr>
          <p:cNvPr id="12" name="Picture 11" descr="A person standing in front of a group of cars&#10;&#10;Description automatically generated">
            <a:extLst>
              <a:ext uri="{FF2B5EF4-FFF2-40B4-BE49-F238E27FC236}">
                <a16:creationId xmlns:a16="http://schemas.microsoft.com/office/drawing/2014/main" id="{917E03F3-8795-F830-5692-651BECC267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9420" y="4716105"/>
            <a:ext cx="2365043" cy="1569900"/>
          </a:xfrm>
          <a:prstGeom prst="rect">
            <a:avLst/>
          </a:prstGeom>
        </p:spPr>
      </p:pic>
      <p:pic>
        <p:nvPicPr>
          <p:cNvPr id="15" name="Picture 14" descr="A collage of people posing for the camera&#10;&#10;Description automatically generated">
            <a:extLst>
              <a:ext uri="{FF2B5EF4-FFF2-40B4-BE49-F238E27FC236}">
                <a16:creationId xmlns:a16="http://schemas.microsoft.com/office/drawing/2014/main" id="{C47D3327-A18E-7372-706E-4E68837079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48" y="2229327"/>
            <a:ext cx="4179981" cy="2437499"/>
          </a:xfrm>
          <a:prstGeom prst="rect">
            <a:avLst/>
          </a:prstGeom>
        </p:spPr>
      </p:pic>
      <p:pic>
        <p:nvPicPr>
          <p:cNvPr id="20" name="Picture 3" descr="IMG00737-20111022-0856.jpg">
            <a:extLst>
              <a:ext uri="{FF2B5EF4-FFF2-40B4-BE49-F238E27FC236}">
                <a16:creationId xmlns:a16="http://schemas.microsoft.com/office/drawing/2014/main" id="{6DFA9A25-E0B4-949D-D837-3EAEC53CC17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19600" y="2277099"/>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image005.png">
            <a:extLst>
              <a:ext uri="{FF2B5EF4-FFF2-40B4-BE49-F238E27FC236}">
                <a16:creationId xmlns:a16="http://schemas.microsoft.com/office/drawing/2014/main" id="{998264D8-2C53-626A-2016-45D51F49131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08744" y="4453421"/>
            <a:ext cx="2527168" cy="1431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 descr="https://scontent-dfw1-1.xx.fbcdn.net/hphotos-xpt1/v/t1.0-9/11704922_10153401935540902_8134743741090898012_n.jpg?oh=b439ae0098ad72e80ba42b027280a94d&amp;oe=56243BC8">
            <a:extLst>
              <a:ext uri="{FF2B5EF4-FFF2-40B4-BE49-F238E27FC236}">
                <a16:creationId xmlns:a16="http://schemas.microsoft.com/office/drawing/2014/main" id="{90BA3593-FCAD-C588-3562-DA1B4CBE4EB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06351" y="4296318"/>
            <a:ext cx="2273782" cy="1705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833444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1"/>
          <p:cNvSpPr>
            <a:spLocks noGrp="1"/>
          </p:cNvSpPr>
          <p:nvPr>
            <p:ph type="title"/>
          </p:nvPr>
        </p:nvSpPr>
        <p:spPr/>
        <p:txBody>
          <a:bodyPr>
            <a:normAutofit fontScale="90000"/>
          </a:bodyPr>
          <a:lstStyle/>
          <a:p>
            <a:pPr eaLnBrk="1" hangingPunct="1"/>
            <a:r>
              <a:rPr lang="en-US" altLang="es-MX" b="1" dirty="0"/>
              <a:t>How did we get here?</a:t>
            </a:r>
            <a:br>
              <a:rPr lang="en-US" altLang="es-MX" b="1" dirty="0"/>
            </a:br>
            <a:r>
              <a:rPr lang="en-US" altLang="es-MX" b="1" dirty="0"/>
              <a:t>Bad Programming!</a:t>
            </a:r>
          </a:p>
        </p:txBody>
      </p:sp>
      <p:sp>
        <p:nvSpPr>
          <p:cNvPr id="8" name="Footer Placeholder 7"/>
          <p:cNvSpPr>
            <a:spLocks noGrp="1"/>
          </p:cNvSpPr>
          <p:nvPr>
            <p:ph type="ftr" sz="quarter" idx="11"/>
          </p:nvPr>
        </p:nvSpPr>
        <p:spPr>
          <a:xfrm>
            <a:off x="0" y="6492875"/>
            <a:ext cx="2895600" cy="365125"/>
          </a:xfrm>
        </p:spPr>
        <p:txBody>
          <a:bodyPr/>
          <a:lstStyle/>
          <a:p>
            <a:pPr algn="l">
              <a:defRPr/>
            </a:pPr>
            <a:r>
              <a:rPr lang="en-US" dirty="0"/>
              <a:t>© Alex </a:t>
            </a:r>
            <a:r>
              <a:rPr lang="en-US" dirty="0" err="1"/>
              <a:t>Barrón</a:t>
            </a:r>
            <a:r>
              <a:rPr lang="en-US" dirty="0"/>
              <a:t> 2024</a:t>
            </a:r>
          </a:p>
        </p:txBody>
      </p:sp>
      <p:sp>
        <p:nvSpPr>
          <p:cNvPr id="7174" name="Slide Number Placeholder 8"/>
          <p:cNvSpPr>
            <a:spLocks noGrp="1"/>
          </p:cNvSpPr>
          <p:nvPr>
            <p:ph type="sldNum" sz="quarter" idx="12"/>
          </p:nvPr>
        </p:nvSpPr>
        <p:spPr bwMode="auto">
          <a:xfrm>
            <a:off x="7010400" y="6492875"/>
            <a:ext cx="2133600" cy="365125"/>
          </a:xfrm>
          <a:noFill/>
          <a:ln>
            <a:miter lim="800000"/>
            <a:headEnd/>
            <a:tailEnd/>
          </a:ln>
        </p:spPr>
        <p:txBody>
          <a:bodyPr/>
          <a:lstStyle/>
          <a:p>
            <a:fld id="{8CFF08C4-3E39-431D-B42C-F88B9D5CF8C7}" type="slidenum">
              <a:rPr lang="en-US" altLang="es-MX"/>
              <a:pPr/>
              <a:t>60</a:t>
            </a:fld>
            <a:endParaRPr lang="en-US" altLang="es-MX"/>
          </a:p>
        </p:txBody>
      </p:sp>
      <p:sp>
        <p:nvSpPr>
          <p:cNvPr id="10" name="Content Placeholder 9"/>
          <p:cNvSpPr>
            <a:spLocks noGrp="1"/>
          </p:cNvSpPr>
          <p:nvPr>
            <p:ph sz="half" idx="1"/>
          </p:nvPr>
        </p:nvSpPr>
        <p:spPr>
          <a:xfrm>
            <a:off x="609600" y="1600200"/>
            <a:ext cx="4191000" cy="4953000"/>
          </a:xfrm>
        </p:spPr>
        <p:txBody>
          <a:bodyPr rtlCol="0">
            <a:normAutofit fontScale="92500"/>
          </a:bodyPr>
          <a:lstStyle/>
          <a:p>
            <a:pPr eaLnBrk="1" fontAlgn="auto" hangingPunct="1">
              <a:spcAft>
                <a:spcPts val="0"/>
              </a:spcAft>
              <a:buNone/>
              <a:defRPr/>
            </a:pPr>
            <a:r>
              <a:rPr lang="en-US" dirty="0"/>
              <a:t>We are programmed since were young! We were given a Script!</a:t>
            </a:r>
          </a:p>
          <a:p>
            <a:pPr eaLnBrk="1" fontAlgn="auto" hangingPunct="1">
              <a:spcAft>
                <a:spcPts val="0"/>
              </a:spcAft>
              <a:buNone/>
              <a:defRPr/>
            </a:pPr>
            <a:r>
              <a:rPr lang="en-US" dirty="0"/>
              <a:t>By Who? Parents, Religion, School, Government, Friends, Society</a:t>
            </a:r>
          </a:p>
        </p:txBody>
      </p:sp>
      <p:sp>
        <p:nvSpPr>
          <p:cNvPr id="3" name="Content Placeholder 2"/>
          <p:cNvSpPr>
            <a:spLocks noGrp="1"/>
          </p:cNvSpPr>
          <p:nvPr>
            <p:ph sz="half" idx="2"/>
          </p:nvPr>
        </p:nvSpPr>
        <p:spPr>
          <a:xfrm>
            <a:off x="4876800" y="1600200"/>
            <a:ext cx="4038600" cy="5257800"/>
          </a:xfrm>
        </p:spPr>
        <p:txBody>
          <a:bodyPr>
            <a:normAutofit fontScale="92500"/>
          </a:bodyPr>
          <a:lstStyle/>
          <a:p>
            <a:pPr eaLnBrk="1" fontAlgn="auto" hangingPunct="1">
              <a:spcAft>
                <a:spcPts val="0"/>
              </a:spcAft>
              <a:buFont typeface="Arial" panose="020B0604020202020204" pitchFamily="34" charset="0"/>
              <a:buNone/>
              <a:defRPr/>
            </a:pPr>
            <a:r>
              <a:rPr lang="en-US" sz="2400" dirty="0"/>
              <a:t>They tell us to be successful we must:</a:t>
            </a:r>
          </a:p>
          <a:p>
            <a:pPr eaLnBrk="1" fontAlgn="auto" hangingPunct="1">
              <a:spcAft>
                <a:spcPts val="0"/>
              </a:spcAft>
              <a:buFont typeface="Arial" panose="020B0604020202020204" pitchFamily="34" charset="0"/>
              <a:buChar char="•"/>
              <a:defRPr/>
            </a:pPr>
            <a:r>
              <a:rPr lang="en-US" sz="2400" dirty="0"/>
              <a:t>Go to school and Study hard</a:t>
            </a:r>
          </a:p>
          <a:p>
            <a:pPr eaLnBrk="1" fontAlgn="auto" hangingPunct="1">
              <a:spcAft>
                <a:spcPts val="0"/>
              </a:spcAft>
              <a:buFont typeface="Arial" panose="020B0604020202020204" pitchFamily="34" charset="0"/>
              <a:buChar char="•"/>
              <a:defRPr/>
            </a:pPr>
            <a:r>
              <a:rPr lang="en-US" sz="2400" dirty="0"/>
              <a:t>Get good grades</a:t>
            </a:r>
          </a:p>
          <a:p>
            <a:pPr eaLnBrk="1" fontAlgn="auto" hangingPunct="1">
              <a:spcAft>
                <a:spcPts val="0"/>
              </a:spcAft>
              <a:buFont typeface="Arial" panose="020B0604020202020204" pitchFamily="34" charset="0"/>
              <a:buChar char="•"/>
              <a:defRPr/>
            </a:pPr>
            <a:r>
              <a:rPr lang="en-US" sz="2400" dirty="0"/>
              <a:t>Get a good job</a:t>
            </a:r>
          </a:p>
          <a:p>
            <a:pPr>
              <a:defRPr/>
            </a:pPr>
            <a:r>
              <a:rPr lang="en-US" sz="2400" dirty="0"/>
              <a:t>Work hard</a:t>
            </a:r>
          </a:p>
          <a:p>
            <a:pPr>
              <a:defRPr/>
            </a:pPr>
            <a:r>
              <a:rPr lang="en-US" sz="2400" dirty="0"/>
              <a:t>Make money &amp; pay taxes</a:t>
            </a:r>
          </a:p>
          <a:p>
            <a:pPr eaLnBrk="1" fontAlgn="auto" hangingPunct="1">
              <a:spcAft>
                <a:spcPts val="0"/>
              </a:spcAft>
              <a:buFont typeface="Arial" panose="020B0604020202020204" pitchFamily="34" charset="0"/>
              <a:buChar char="•"/>
              <a:defRPr/>
            </a:pPr>
            <a:r>
              <a:rPr lang="en-US" sz="2400" dirty="0"/>
              <a:t>Buy whatever makes us happy</a:t>
            </a:r>
          </a:p>
          <a:p>
            <a:pPr eaLnBrk="1" fontAlgn="auto" hangingPunct="1">
              <a:spcAft>
                <a:spcPts val="0"/>
              </a:spcAft>
              <a:buFont typeface="Arial" panose="020B0604020202020204" pitchFamily="34" charset="0"/>
              <a:buChar char="•"/>
              <a:defRPr/>
            </a:pPr>
            <a:r>
              <a:rPr lang="en-US" sz="2400" dirty="0"/>
              <a:t>Maintain a good credit score</a:t>
            </a:r>
          </a:p>
          <a:p>
            <a:pPr eaLnBrk="1" fontAlgn="auto" hangingPunct="1">
              <a:spcAft>
                <a:spcPts val="0"/>
              </a:spcAft>
              <a:buFont typeface="Arial" panose="020B0604020202020204" pitchFamily="34" charset="0"/>
              <a:buChar char="•"/>
              <a:defRPr/>
            </a:pPr>
            <a:r>
              <a:rPr lang="en-US" sz="2400" dirty="0"/>
              <a:t>Don’t pay off your home – interest is tax deductible</a:t>
            </a:r>
          </a:p>
          <a:p>
            <a:pPr eaLnBrk="1" fontAlgn="auto" hangingPunct="1">
              <a:spcAft>
                <a:spcPts val="0"/>
              </a:spcAft>
              <a:buFont typeface="Arial" panose="020B0604020202020204" pitchFamily="34" charset="0"/>
              <a:buChar char="•"/>
              <a:defRPr/>
            </a:pPr>
            <a:r>
              <a:rPr lang="en-US" sz="2400" dirty="0"/>
              <a:t>Use “good debt” to get ahead in life</a:t>
            </a:r>
          </a:p>
          <a:p>
            <a:endParaRPr lang="en-US" sz="2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4343400"/>
            <a:ext cx="4030133" cy="2266950"/>
          </a:xfrm>
          <a:prstGeom prst="rect">
            <a:avLst/>
          </a:prstGeom>
        </p:spPr>
      </p:pic>
      <p:pic>
        <p:nvPicPr>
          <p:cNvPr id="2" name="Picture 1">
            <a:extLst>
              <a:ext uri="{FF2B5EF4-FFF2-40B4-BE49-F238E27FC236}">
                <a16:creationId xmlns:a16="http://schemas.microsoft.com/office/drawing/2014/main" id="{BE1B4F3B-0A84-719B-2C59-1F4863D25D50}"/>
              </a:ext>
            </a:extLst>
          </p:cNvPr>
          <p:cNvPicPr>
            <a:picLocks noChangeAspect="1"/>
          </p:cNvPicPr>
          <p:nvPr/>
        </p:nvPicPr>
        <p:blipFill>
          <a:blip r:embed="rId3"/>
          <a:stretch>
            <a:fillRect/>
          </a:stretch>
        </p:blipFill>
        <p:spPr>
          <a:xfrm>
            <a:off x="0" y="1660"/>
            <a:ext cx="1556874" cy="988940"/>
          </a:xfrm>
          <a:prstGeom prst="rect">
            <a:avLst/>
          </a:prstGeom>
        </p:spPr>
      </p:pic>
    </p:spTree>
    <p:extLst>
      <p:ext uri="{BB962C8B-B14F-4D97-AF65-F5344CB8AC3E}">
        <p14:creationId xmlns:p14="http://schemas.microsoft.com/office/powerpoint/2010/main" val="136577726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Debt Trap</a:t>
            </a:r>
          </a:p>
        </p:txBody>
      </p:sp>
      <p:cxnSp>
        <p:nvCxnSpPr>
          <p:cNvPr id="4" name="Elbow Connector 3"/>
          <p:cNvCxnSpPr/>
          <p:nvPr/>
        </p:nvCxnSpPr>
        <p:spPr>
          <a:xfrm rot="16200000" flipH="1">
            <a:off x="1409700" y="2095500"/>
            <a:ext cx="685800" cy="304800"/>
          </a:xfrm>
          <a:prstGeom prst="bentConnector3">
            <a:avLst>
              <a:gd name="adj1" fmla="val 769"/>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Elbow Connector 10"/>
          <p:cNvCxnSpPr/>
          <p:nvPr/>
        </p:nvCxnSpPr>
        <p:spPr>
          <a:xfrm rot="16200000" flipH="1">
            <a:off x="1714500" y="2736166"/>
            <a:ext cx="685800" cy="304800"/>
          </a:xfrm>
          <a:prstGeom prst="bentConnector3">
            <a:avLst>
              <a:gd name="adj1" fmla="val 769"/>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rot="16200000" flipH="1">
            <a:off x="2019300" y="3390900"/>
            <a:ext cx="685800" cy="304800"/>
          </a:xfrm>
          <a:prstGeom prst="bentConnector3">
            <a:avLst>
              <a:gd name="adj1" fmla="val 769"/>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Elbow Connector 12"/>
          <p:cNvCxnSpPr/>
          <p:nvPr/>
        </p:nvCxnSpPr>
        <p:spPr>
          <a:xfrm rot="16200000" flipH="1">
            <a:off x="2324100" y="4032737"/>
            <a:ext cx="685800" cy="304800"/>
          </a:xfrm>
          <a:prstGeom prst="bentConnector3">
            <a:avLst>
              <a:gd name="adj1" fmla="val 769"/>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Elbow Connector 13"/>
          <p:cNvCxnSpPr/>
          <p:nvPr/>
        </p:nvCxnSpPr>
        <p:spPr>
          <a:xfrm rot="16200000" flipH="1">
            <a:off x="2628901" y="4718537"/>
            <a:ext cx="685800" cy="304800"/>
          </a:xfrm>
          <a:prstGeom prst="bentConnector3">
            <a:avLst>
              <a:gd name="adj1" fmla="val 769"/>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09600" y="1905000"/>
            <a:ext cx="7543800" cy="0"/>
          </a:xfrm>
          <a:prstGeom prst="straightConnector1">
            <a:avLst/>
          </a:prstGeom>
          <a:ln w="25400">
            <a:solidFill>
              <a:srgbClr val="3333FF"/>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515100" y="1905000"/>
            <a:ext cx="1447800" cy="461665"/>
          </a:xfrm>
          <a:prstGeom prst="rect">
            <a:avLst/>
          </a:prstGeom>
          <a:noFill/>
        </p:spPr>
        <p:txBody>
          <a:bodyPr wrap="square" rtlCol="0">
            <a:spAutoFit/>
          </a:bodyPr>
          <a:lstStyle/>
          <a:p>
            <a:pPr algn="ctr"/>
            <a:r>
              <a:rPr lang="en-US" sz="2400" dirty="0">
                <a:solidFill>
                  <a:srgbClr val="0000FF"/>
                </a:solidFill>
              </a:rPr>
              <a:t>time</a:t>
            </a:r>
          </a:p>
        </p:txBody>
      </p:sp>
      <p:cxnSp>
        <p:nvCxnSpPr>
          <p:cNvPr id="25" name="Straight Arrow Connector 24"/>
          <p:cNvCxnSpPr/>
          <p:nvPr/>
        </p:nvCxnSpPr>
        <p:spPr>
          <a:xfrm>
            <a:off x="626012" y="1861037"/>
            <a:ext cx="0" cy="4648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626012" y="533400"/>
            <a:ext cx="0" cy="13716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0" y="5867400"/>
            <a:ext cx="657667" cy="523220"/>
          </a:xfrm>
          <a:prstGeom prst="rect">
            <a:avLst/>
          </a:prstGeom>
          <a:noFill/>
        </p:spPr>
        <p:txBody>
          <a:bodyPr wrap="square" rtlCol="0">
            <a:spAutoFit/>
          </a:bodyPr>
          <a:lstStyle/>
          <a:p>
            <a:r>
              <a:rPr lang="en-US" sz="2800" b="1" dirty="0">
                <a:solidFill>
                  <a:srgbClr val="FF0000"/>
                </a:solidFill>
              </a:rPr>
              <a:t>-$</a:t>
            </a:r>
          </a:p>
        </p:txBody>
      </p:sp>
      <p:sp>
        <p:nvSpPr>
          <p:cNvPr id="30" name="TextBox 29"/>
          <p:cNvSpPr txBox="1"/>
          <p:nvPr/>
        </p:nvSpPr>
        <p:spPr>
          <a:xfrm>
            <a:off x="1" y="695980"/>
            <a:ext cx="670062" cy="523220"/>
          </a:xfrm>
          <a:prstGeom prst="rect">
            <a:avLst/>
          </a:prstGeom>
          <a:noFill/>
        </p:spPr>
        <p:txBody>
          <a:bodyPr wrap="square" rtlCol="0">
            <a:spAutoFit/>
          </a:bodyPr>
          <a:lstStyle/>
          <a:p>
            <a:r>
              <a:rPr lang="en-US" sz="2800" b="1" dirty="0">
                <a:solidFill>
                  <a:srgbClr val="00B050"/>
                </a:solidFill>
              </a:rPr>
              <a:t>+$</a:t>
            </a:r>
          </a:p>
        </p:txBody>
      </p:sp>
      <p:sp>
        <p:nvSpPr>
          <p:cNvPr id="31" name="TextBox 30"/>
          <p:cNvSpPr txBox="1"/>
          <p:nvPr/>
        </p:nvSpPr>
        <p:spPr>
          <a:xfrm>
            <a:off x="1600200" y="1399372"/>
            <a:ext cx="762000" cy="461665"/>
          </a:xfrm>
          <a:prstGeom prst="rect">
            <a:avLst/>
          </a:prstGeom>
          <a:noFill/>
        </p:spPr>
        <p:txBody>
          <a:bodyPr wrap="square" rtlCol="0">
            <a:spAutoFit/>
          </a:bodyPr>
          <a:lstStyle/>
          <a:p>
            <a:pPr algn="ctr"/>
            <a:r>
              <a:rPr lang="en-US" sz="2400" b="1" dirty="0"/>
              <a:t>18</a:t>
            </a:r>
          </a:p>
        </p:txBody>
      </p:sp>
      <p:sp>
        <p:nvSpPr>
          <p:cNvPr id="32" name="TextBox 31"/>
          <p:cNvSpPr txBox="1"/>
          <p:nvPr/>
        </p:nvSpPr>
        <p:spPr>
          <a:xfrm>
            <a:off x="5763651" y="1399372"/>
            <a:ext cx="762000" cy="461665"/>
          </a:xfrm>
          <a:prstGeom prst="rect">
            <a:avLst/>
          </a:prstGeom>
          <a:noFill/>
        </p:spPr>
        <p:txBody>
          <a:bodyPr wrap="square" rtlCol="0">
            <a:spAutoFit/>
          </a:bodyPr>
          <a:lstStyle/>
          <a:p>
            <a:pPr algn="ctr"/>
            <a:r>
              <a:rPr lang="en-US" sz="2400" b="1" dirty="0"/>
              <a:t>65</a:t>
            </a:r>
          </a:p>
        </p:txBody>
      </p:sp>
      <p:cxnSp>
        <p:nvCxnSpPr>
          <p:cNvPr id="33" name="Elbow Connector 32"/>
          <p:cNvCxnSpPr/>
          <p:nvPr/>
        </p:nvCxnSpPr>
        <p:spPr>
          <a:xfrm rot="16200000" flipH="1">
            <a:off x="2933701" y="5372100"/>
            <a:ext cx="685800" cy="304800"/>
          </a:xfrm>
          <a:prstGeom prst="bentConnector3">
            <a:avLst>
              <a:gd name="adj1" fmla="val 769"/>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Elbow Connector 33"/>
          <p:cNvCxnSpPr/>
          <p:nvPr/>
        </p:nvCxnSpPr>
        <p:spPr>
          <a:xfrm rot="16200000" flipH="1">
            <a:off x="3238501" y="6057900"/>
            <a:ext cx="685800" cy="304800"/>
          </a:xfrm>
          <a:prstGeom prst="bentConnector3">
            <a:avLst>
              <a:gd name="adj1" fmla="val 769"/>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209800" y="2191908"/>
            <a:ext cx="3553851" cy="369332"/>
          </a:xfrm>
          <a:prstGeom prst="rect">
            <a:avLst/>
          </a:prstGeom>
          <a:noFill/>
        </p:spPr>
        <p:txBody>
          <a:bodyPr wrap="square" rtlCol="0">
            <a:spAutoFit/>
          </a:bodyPr>
          <a:lstStyle/>
          <a:p>
            <a:r>
              <a:rPr lang="en-US" b="1" dirty="0"/>
              <a:t>Student Loan</a:t>
            </a:r>
          </a:p>
        </p:txBody>
      </p:sp>
      <p:sp>
        <p:nvSpPr>
          <p:cNvPr id="36" name="TextBox 35"/>
          <p:cNvSpPr txBox="1"/>
          <p:nvPr/>
        </p:nvSpPr>
        <p:spPr>
          <a:xfrm>
            <a:off x="3865538" y="6028296"/>
            <a:ext cx="4558226" cy="369332"/>
          </a:xfrm>
          <a:prstGeom prst="rect">
            <a:avLst/>
          </a:prstGeom>
          <a:noFill/>
        </p:spPr>
        <p:txBody>
          <a:bodyPr wrap="square" rtlCol="0">
            <a:spAutoFit/>
          </a:bodyPr>
          <a:lstStyle/>
          <a:p>
            <a:r>
              <a:rPr lang="en-US" b="1" dirty="0"/>
              <a:t>Consolidation Loan</a:t>
            </a:r>
          </a:p>
        </p:txBody>
      </p:sp>
      <p:sp>
        <p:nvSpPr>
          <p:cNvPr id="37" name="TextBox 36"/>
          <p:cNvSpPr txBox="1"/>
          <p:nvPr/>
        </p:nvSpPr>
        <p:spPr>
          <a:xfrm>
            <a:off x="2657957" y="3332249"/>
            <a:ext cx="4468251" cy="369332"/>
          </a:xfrm>
          <a:prstGeom prst="rect">
            <a:avLst/>
          </a:prstGeom>
          <a:noFill/>
        </p:spPr>
        <p:txBody>
          <a:bodyPr wrap="square" rtlCol="0">
            <a:spAutoFit/>
          </a:bodyPr>
          <a:lstStyle/>
          <a:p>
            <a:r>
              <a:rPr lang="en-US" b="1" dirty="0"/>
              <a:t>Wedding and Honeymoon – Credit Card</a:t>
            </a:r>
          </a:p>
        </p:txBody>
      </p:sp>
      <p:sp>
        <p:nvSpPr>
          <p:cNvPr id="38" name="TextBox 37"/>
          <p:cNvSpPr txBox="1"/>
          <p:nvPr/>
        </p:nvSpPr>
        <p:spPr>
          <a:xfrm>
            <a:off x="2438400" y="2707110"/>
            <a:ext cx="5410199" cy="369332"/>
          </a:xfrm>
          <a:prstGeom prst="rect">
            <a:avLst/>
          </a:prstGeom>
          <a:noFill/>
        </p:spPr>
        <p:txBody>
          <a:bodyPr wrap="square" rtlCol="0">
            <a:spAutoFit/>
          </a:bodyPr>
          <a:lstStyle/>
          <a:p>
            <a:r>
              <a:rPr lang="en-US" b="1" dirty="0"/>
              <a:t>Consumption – Credit Cards</a:t>
            </a:r>
          </a:p>
        </p:txBody>
      </p:sp>
      <p:sp>
        <p:nvSpPr>
          <p:cNvPr id="39" name="TextBox 38"/>
          <p:cNvSpPr txBox="1"/>
          <p:nvPr/>
        </p:nvSpPr>
        <p:spPr>
          <a:xfrm>
            <a:off x="3352800" y="4661356"/>
            <a:ext cx="3553851" cy="369332"/>
          </a:xfrm>
          <a:prstGeom prst="rect">
            <a:avLst/>
          </a:prstGeom>
          <a:noFill/>
        </p:spPr>
        <p:txBody>
          <a:bodyPr wrap="square" rtlCol="0">
            <a:spAutoFit/>
          </a:bodyPr>
          <a:lstStyle/>
          <a:p>
            <a:r>
              <a:rPr lang="en-US" b="1" dirty="0"/>
              <a:t>New Home Mortgage</a:t>
            </a:r>
          </a:p>
        </p:txBody>
      </p:sp>
      <p:sp>
        <p:nvSpPr>
          <p:cNvPr id="40" name="TextBox 39"/>
          <p:cNvSpPr txBox="1"/>
          <p:nvPr/>
        </p:nvSpPr>
        <p:spPr>
          <a:xfrm>
            <a:off x="3592287" y="5360207"/>
            <a:ext cx="4038599" cy="369332"/>
          </a:xfrm>
          <a:prstGeom prst="rect">
            <a:avLst/>
          </a:prstGeom>
          <a:noFill/>
        </p:spPr>
        <p:txBody>
          <a:bodyPr wrap="square" rtlCol="0">
            <a:spAutoFit/>
          </a:bodyPr>
          <a:lstStyle/>
          <a:p>
            <a:r>
              <a:rPr lang="en-US" b="1" dirty="0"/>
              <a:t>Small Business Loan</a:t>
            </a:r>
          </a:p>
        </p:txBody>
      </p:sp>
      <p:sp>
        <p:nvSpPr>
          <p:cNvPr id="41" name="TextBox 40"/>
          <p:cNvSpPr txBox="1"/>
          <p:nvPr/>
        </p:nvSpPr>
        <p:spPr>
          <a:xfrm>
            <a:off x="2961249" y="3943066"/>
            <a:ext cx="3553851" cy="369332"/>
          </a:xfrm>
          <a:prstGeom prst="rect">
            <a:avLst/>
          </a:prstGeom>
          <a:noFill/>
        </p:spPr>
        <p:txBody>
          <a:bodyPr wrap="square" rtlCol="0">
            <a:spAutoFit/>
          </a:bodyPr>
          <a:lstStyle/>
          <a:p>
            <a:r>
              <a:rPr lang="en-US" b="1" dirty="0"/>
              <a:t>Car Loan</a:t>
            </a:r>
          </a:p>
        </p:txBody>
      </p:sp>
      <p:sp>
        <p:nvSpPr>
          <p:cNvPr id="3" name="TextBox 2"/>
          <p:cNvSpPr txBox="1"/>
          <p:nvPr/>
        </p:nvSpPr>
        <p:spPr>
          <a:xfrm>
            <a:off x="2282484" y="1445538"/>
            <a:ext cx="2286000" cy="369332"/>
          </a:xfrm>
          <a:prstGeom prst="rect">
            <a:avLst/>
          </a:prstGeom>
          <a:noFill/>
        </p:spPr>
        <p:txBody>
          <a:bodyPr wrap="square" rtlCol="0">
            <a:spAutoFit/>
          </a:bodyPr>
          <a:lstStyle/>
          <a:p>
            <a:r>
              <a:rPr lang="en-US" i="1" dirty="0"/>
              <a:t>Critical Decisions!</a:t>
            </a:r>
          </a:p>
        </p:txBody>
      </p:sp>
      <p:sp>
        <p:nvSpPr>
          <p:cNvPr id="28" name="TextBox 27"/>
          <p:cNvSpPr txBox="1"/>
          <p:nvPr/>
        </p:nvSpPr>
        <p:spPr>
          <a:xfrm>
            <a:off x="701965" y="3516915"/>
            <a:ext cx="1580519" cy="646331"/>
          </a:xfrm>
          <a:prstGeom prst="rect">
            <a:avLst/>
          </a:prstGeom>
          <a:noFill/>
        </p:spPr>
        <p:txBody>
          <a:bodyPr wrap="square" rtlCol="0">
            <a:spAutoFit/>
          </a:bodyPr>
          <a:lstStyle/>
          <a:p>
            <a:pPr algn="ctr"/>
            <a:r>
              <a:rPr lang="en-US" b="1" dirty="0">
                <a:solidFill>
                  <a:srgbClr val="FF0000"/>
                </a:solidFill>
              </a:rPr>
              <a:t>The Debt Trap!</a:t>
            </a:r>
          </a:p>
        </p:txBody>
      </p:sp>
      <p:sp>
        <p:nvSpPr>
          <p:cNvPr id="43" name="TextBox 42"/>
          <p:cNvSpPr txBox="1"/>
          <p:nvPr/>
        </p:nvSpPr>
        <p:spPr>
          <a:xfrm>
            <a:off x="1787723" y="6175176"/>
            <a:ext cx="1857061" cy="646331"/>
          </a:xfrm>
          <a:prstGeom prst="rect">
            <a:avLst/>
          </a:prstGeom>
          <a:noFill/>
        </p:spPr>
        <p:txBody>
          <a:bodyPr wrap="square" rtlCol="0">
            <a:spAutoFit/>
          </a:bodyPr>
          <a:lstStyle/>
          <a:p>
            <a:pPr algn="ctr"/>
            <a:r>
              <a:rPr lang="en-US" b="1" dirty="0">
                <a:solidFill>
                  <a:srgbClr val="FF0000"/>
                </a:solidFill>
              </a:rPr>
              <a:t>The Pit of Desperation</a:t>
            </a:r>
          </a:p>
        </p:txBody>
      </p:sp>
      <p:sp>
        <p:nvSpPr>
          <p:cNvPr id="6" name="Arc 5"/>
          <p:cNvSpPr/>
          <p:nvPr/>
        </p:nvSpPr>
        <p:spPr>
          <a:xfrm flipV="1">
            <a:off x="0" y="3666068"/>
            <a:ext cx="8229599" cy="2840770"/>
          </a:xfrm>
          <a:prstGeom prst="arc">
            <a:avLst/>
          </a:prstGeom>
          <a:ln w="25400">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AA0C8114-2F97-EBAE-23EE-AA80E00485FD}"/>
              </a:ext>
            </a:extLst>
          </p:cNvPr>
          <p:cNvSpPr txBox="1"/>
          <p:nvPr/>
        </p:nvSpPr>
        <p:spPr>
          <a:xfrm>
            <a:off x="6219019" y="3619706"/>
            <a:ext cx="2960290" cy="1477328"/>
          </a:xfrm>
          <a:prstGeom prst="rect">
            <a:avLst/>
          </a:prstGeom>
          <a:noFill/>
        </p:spPr>
        <p:txBody>
          <a:bodyPr wrap="square" rtlCol="0">
            <a:spAutoFit/>
          </a:bodyPr>
          <a:lstStyle/>
          <a:p>
            <a:pPr algn="r"/>
            <a:r>
              <a:rPr lang="en-US" b="1" dirty="0">
                <a:solidFill>
                  <a:srgbClr val="0070C0"/>
                </a:solidFill>
              </a:rPr>
              <a:t>Traditional Solution?</a:t>
            </a:r>
          </a:p>
          <a:p>
            <a:pPr algn="r"/>
            <a:r>
              <a:rPr lang="en-US" b="1" dirty="0">
                <a:solidFill>
                  <a:srgbClr val="0070C0"/>
                </a:solidFill>
              </a:rPr>
              <a:t>Work for 40 years and Retire</a:t>
            </a:r>
          </a:p>
          <a:p>
            <a:pPr algn="r"/>
            <a:r>
              <a:rPr lang="en-US" b="1" dirty="0">
                <a:solidFill>
                  <a:srgbClr val="0070C0"/>
                </a:solidFill>
              </a:rPr>
              <a:t>Buy Term, Invest the difference in mutual funds, 401k, IRA</a:t>
            </a:r>
          </a:p>
        </p:txBody>
      </p:sp>
      <p:pic>
        <p:nvPicPr>
          <p:cNvPr id="7" name="Picture 6">
            <a:extLst>
              <a:ext uri="{FF2B5EF4-FFF2-40B4-BE49-F238E27FC236}">
                <a16:creationId xmlns:a16="http://schemas.microsoft.com/office/drawing/2014/main" id="{9E72F7B6-2965-9AB9-0C22-1EAFF92CD869}"/>
              </a:ext>
            </a:extLst>
          </p:cNvPr>
          <p:cNvPicPr>
            <a:picLocks noChangeAspect="1"/>
          </p:cNvPicPr>
          <p:nvPr/>
        </p:nvPicPr>
        <p:blipFill>
          <a:blip r:embed="rId2"/>
          <a:stretch>
            <a:fillRect/>
          </a:stretch>
        </p:blipFill>
        <p:spPr>
          <a:xfrm>
            <a:off x="7579420" y="11465"/>
            <a:ext cx="1556874" cy="988940"/>
          </a:xfrm>
          <a:prstGeom prst="rect">
            <a:avLst/>
          </a:prstGeom>
        </p:spPr>
      </p:pic>
    </p:spTree>
    <p:extLst>
      <p:ext uri="{BB962C8B-B14F-4D97-AF65-F5344CB8AC3E}">
        <p14:creationId xmlns:p14="http://schemas.microsoft.com/office/powerpoint/2010/main" val="101399457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496" y="9525"/>
            <a:ext cx="8229600" cy="1143000"/>
          </a:xfrm>
        </p:spPr>
        <p:txBody>
          <a:bodyPr>
            <a:normAutofit fontScale="90000"/>
          </a:bodyPr>
          <a:lstStyle/>
          <a:p>
            <a:r>
              <a:rPr lang="en-US" sz="4000" b="1" dirty="0"/>
              <a:t>The Possibility RoadMap From</a:t>
            </a:r>
            <a:br>
              <a:rPr lang="en-US" sz="4000" b="1" dirty="0"/>
            </a:br>
            <a:r>
              <a:rPr lang="en-US" sz="4000" b="1" dirty="0"/>
              <a:t>Financial Slavery to Freedom &amp; Success</a:t>
            </a:r>
          </a:p>
        </p:txBody>
      </p:sp>
      <p:cxnSp>
        <p:nvCxnSpPr>
          <p:cNvPr id="14" name="Elbow Connector 13"/>
          <p:cNvCxnSpPr/>
          <p:nvPr/>
        </p:nvCxnSpPr>
        <p:spPr>
          <a:xfrm rot="16200000" flipH="1">
            <a:off x="1939584" y="4375637"/>
            <a:ext cx="685800" cy="304800"/>
          </a:xfrm>
          <a:prstGeom prst="bentConnector3">
            <a:avLst>
              <a:gd name="adj1" fmla="val 769"/>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57667" y="4196682"/>
            <a:ext cx="7543800" cy="0"/>
          </a:xfrm>
          <a:prstGeom prst="straightConnector1">
            <a:avLst/>
          </a:prstGeom>
          <a:ln w="25400">
            <a:solidFill>
              <a:srgbClr val="3333FF"/>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8174666" y="3971945"/>
            <a:ext cx="1010168" cy="461665"/>
          </a:xfrm>
          <a:prstGeom prst="rect">
            <a:avLst/>
          </a:prstGeom>
          <a:noFill/>
        </p:spPr>
        <p:txBody>
          <a:bodyPr wrap="square" rtlCol="0">
            <a:spAutoFit/>
          </a:bodyPr>
          <a:lstStyle/>
          <a:p>
            <a:pPr algn="ctr"/>
            <a:r>
              <a:rPr lang="en-US" sz="2400" dirty="0">
                <a:solidFill>
                  <a:srgbClr val="0000FF"/>
                </a:solidFill>
              </a:rPr>
              <a:t>time</a:t>
            </a:r>
          </a:p>
        </p:txBody>
      </p:sp>
      <p:cxnSp>
        <p:nvCxnSpPr>
          <p:cNvPr id="25" name="Straight Arrow Connector 24"/>
          <p:cNvCxnSpPr/>
          <p:nvPr/>
        </p:nvCxnSpPr>
        <p:spPr>
          <a:xfrm>
            <a:off x="626012" y="4163246"/>
            <a:ext cx="0" cy="234599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626012" y="533400"/>
            <a:ext cx="0" cy="37338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0" y="5867400"/>
            <a:ext cx="657667" cy="523220"/>
          </a:xfrm>
          <a:prstGeom prst="rect">
            <a:avLst/>
          </a:prstGeom>
          <a:noFill/>
        </p:spPr>
        <p:txBody>
          <a:bodyPr wrap="square" rtlCol="0">
            <a:spAutoFit/>
          </a:bodyPr>
          <a:lstStyle/>
          <a:p>
            <a:r>
              <a:rPr lang="en-US" sz="2800" b="1" dirty="0">
                <a:solidFill>
                  <a:srgbClr val="FF0000"/>
                </a:solidFill>
              </a:rPr>
              <a:t>-$</a:t>
            </a:r>
          </a:p>
        </p:txBody>
      </p:sp>
      <p:sp>
        <p:nvSpPr>
          <p:cNvPr id="30" name="TextBox 29"/>
          <p:cNvSpPr txBox="1"/>
          <p:nvPr/>
        </p:nvSpPr>
        <p:spPr>
          <a:xfrm>
            <a:off x="1" y="695980"/>
            <a:ext cx="670062" cy="523220"/>
          </a:xfrm>
          <a:prstGeom prst="rect">
            <a:avLst/>
          </a:prstGeom>
          <a:noFill/>
        </p:spPr>
        <p:txBody>
          <a:bodyPr wrap="square" rtlCol="0">
            <a:spAutoFit/>
          </a:bodyPr>
          <a:lstStyle/>
          <a:p>
            <a:r>
              <a:rPr lang="en-US" sz="2800" b="1" dirty="0">
                <a:solidFill>
                  <a:srgbClr val="00B050"/>
                </a:solidFill>
              </a:rPr>
              <a:t>+$</a:t>
            </a:r>
          </a:p>
        </p:txBody>
      </p:sp>
      <p:sp>
        <p:nvSpPr>
          <p:cNvPr id="31" name="TextBox 30"/>
          <p:cNvSpPr txBox="1"/>
          <p:nvPr/>
        </p:nvSpPr>
        <p:spPr>
          <a:xfrm>
            <a:off x="2061913" y="3723472"/>
            <a:ext cx="762000" cy="461665"/>
          </a:xfrm>
          <a:prstGeom prst="rect">
            <a:avLst/>
          </a:prstGeom>
          <a:noFill/>
        </p:spPr>
        <p:txBody>
          <a:bodyPr wrap="square" rtlCol="0">
            <a:spAutoFit/>
          </a:bodyPr>
          <a:lstStyle/>
          <a:p>
            <a:pPr algn="ctr"/>
            <a:r>
              <a:rPr lang="en-US" sz="2400" b="1" dirty="0"/>
              <a:t>18</a:t>
            </a:r>
          </a:p>
        </p:txBody>
      </p:sp>
      <p:sp>
        <p:nvSpPr>
          <p:cNvPr id="32" name="TextBox 31"/>
          <p:cNvSpPr txBox="1"/>
          <p:nvPr/>
        </p:nvSpPr>
        <p:spPr>
          <a:xfrm>
            <a:off x="6934199" y="3735017"/>
            <a:ext cx="762000" cy="461665"/>
          </a:xfrm>
          <a:prstGeom prst="rect">
            <a:avLst/>
          </a:prstGeom>
          <a:noFill/>
        </p:spPr>
        <p:txBody>
          <a:bodyPr wrap="square" rtlCol="0">
            <a:spAutoFit/>
          </a:bodyPr>
          <a:lstStyle/>
          <a:p>
            <a:pPr algn="ctr"/>
            <a:r>
              <a:rPr lang="en-US" sz="2400" b="1" dirty="0"/>
              <a:t>65</a:t>
            </a:r>
          </a:p>
        </p:txBody>
      </p:sp>
      <p:cxnSp>
        <p:nvCxnSpPr>
          <p:cNvPr id="33" name="Elbow Connector 32"/>
          <p:cNvCxnSpPr/>
          <p:nvPr/>
        </p:nvCxnSpPr>
        <p:spPr>
          <a:xfrm rot="16200000" flipH="1">
            <a:off x="2252413" y="5029199"/>
            <a:ext cx="685800" cy="304800"/>
          </a:xfrm>
          <a:prstGeom prst="bentConnector3">
            <a:avLst>
              <a:gd name="adj1" fmla="val 769"/>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Elbow Connector 33"/>
          <p:cNvCxnSpPr/>
          <p:nvPr/>
        </p:nvCxnSpPr>
        <p:spPr>
          <a:xfrm rot="16200000" flipH="1">
            <a:off x="2557214" y="5680363"/>
            <a:ext cx="685800" cy="304800"/>
          </a:xfrm>
          <a:prstGeom prst="bentConnector3">
            <a:avLst>
              <a:gd name="adj1" fmla="val 769"/>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321110" y="5061764"/>
            <a:ext cx="1891226" cy="1477328"/>
          </a:xfrm>
          <a:prstGeom prst="rect">
            <a:avLst/>
          </a:prstGeom>
          <a:noFill/>
        </p:spPr>
        <p:txBody>
          <a:bodyPr wrap="square" rtlCol="0">
            <a:spAutoFit/>
          </a:bodyPr>
          <a:lstStyle/>
          <a:p>
            <a:pPr algn="r"/>
            <a:r>
              <a:rPr lang="en-US" b="1" dirty="0">
                <a:solidFill>
                  <a:srgbClr val="0070C0"/>
                </a:solidFill>
              </a:rPr>
              <a:t>Traditional Solution?</a:t>
            </a:r>
          </a:p>
          <a:p>
            <a:pPr algn="r"/>
            <a:r>
              <a:rPr lang="en-US" b="1" dirty="0">
                <a:solidFill>
                  <a:srgbClr val="0070C0"/>
                </a:solidFill>
              </a:rPr>
              <a:t>Buy Term, Invest in Mutual Funds, 401k, IRA</a:t>
            </a:r>
          </a:p>
        </p:txBody>
      </p:sp>
      <p:sp>
        <p:nvSpPr>
          <p:cNvPr id="3" name="TextBox 2"/>
          <p:cNvSpPr txBox="1"/>
          <p:nvPr/>
        </p:nvSpPr>
        <p:spPr>
          <a:xfrm>
            <a:off x="2688375" y="3810463"/>
            <a:ext cx="2286000" cy="369332"/>
          </a:xfrm>
          <a:prstGeom prst="rect">
            <a:avLst/>
          </a:prstGeom>
          <a:noFill/>
        </p:spPr>
        <p:txBody>
          <a:bodyPr wrap="square" rtlCol="0">
            <a:spAutoFit/>
          </a:bodyPr>
          <a:lstStyle/>
          <a:p>
            <a:r>
              <a:rPr lang="en-US" i="1" dirty="0"/>
              <a:t>Critical Decisions!</a:t>
            </a:r>
          </a:p>
        </p:txBody>
      </p:sp>
      <p:sp>
        <p:nvSpPr>
          <p:cNvPr id="28" name="TextBox 27"/>
          <p:cNvSpPr txBox="1"/>
          <p:nvPr/>
        </p:nvSpPr>
        <p:spPr>
          <a:xfrm>
            <a:off x="1665906" y="3193749"/>
            <a:ext cx="1580519" cy="646331"/>
          </a:xfrm>
          <a:prstGeom prst="rect">
            <a:avLst/>
          </a:prstGeom>
          <a:noFill/>
        </p:spPr>
        <p:txBody>
          <a:bodyPr wrap="square" rtlCol="0">
            <a:spAutoFit/>
          </a:bodyPr>
          <a:lstStyle/>
          <a:p>
            <a:pPr algn="ctr"/>
            <a:r>
              <a:rPr lang="en-US" b="1" dirty="0">
                <a:solidFill>
                  <a:srgbClr val="FF0000"/>
                </a:solidFill>
              </a:rPr>
              <a:t>The Debt Trap!</a:t>
            </a:r>
          </a:p>
        </p:txBody>
      </p:sp>
      <p:sp>
        <p:nvSpPr>
          <p:cNvPr id="43" name="TextBox 42"/>
          <p:cNvSpPr txBox="1"/>
          <p:nvPr/>
        </p:nvSpPr>
        <p:spPr>
          <a:xfrm>
            <a:off x="1396291" y="6211669"/>
            <a:ext cx="1857061" cy="646331"/>
          </a:xfrm>
          <a:prstGeom prst="rect">
            <a:avLst/>
          </a:prstGeom>
          <a:noFill/>
        </p:spPr>
        <p:txBody>
          <a:bodyPr wrap="square" rtlCol="0">
            <a:spAutoFit/>
          </a:bodyPr>
          <a:lstStyle/>
          <a:p>
            <a:pPr algn="r"/>
            <a:r>
              <a:rPr lang="en-US" b="1" dirty="0">
                <a:solidFill>
                  <a:srgbClr val="FF0000"/>
                </a:solidFill>
              </a:rPr>
              <a:t>The Pit of Desperation</a:t>
            </a:r>
          </a:p>
        </p:txBody>
      </p:sp>
      <p:sp>
        <p:nvSpPr>
          <p:cNvPr id="6" name="Arc 5"/>
          <p:cNvSpPr/>
          <p:nvPr/>
        </p:nvSpPr>
        <p:spPr>
          <a:xfrm flipV="1">
            <a:off x="-1062286" y="4612194"/>
            <a:ext cx="8229599" cy="1563469"/>
          </a:xfrm>
          <a:prstGeom prst="arc">
            <a:avLst/>
          </a:prstGeom>
          <a:ln w="25400">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Arc 43"/>
          <p:cNvSpPr/>
          <p:nvPr/>
        </p:nvSpPr>
        <p:spPr>
          <a:xfrm flipV="1">
            <a:off x="1231796" y="2209799"/>
            <a:ext cx="3641435" cy="3939992"/>
          </a:xfrm>
          <a:prstGeom prst="arc">
            <a:avLst/>
          </a:prstGeom>
          <a:ln w="254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Arc 44"/>
          <p:cNvSpPr/>
          <p:nvPr/>
        </p:nvSpPr>
        <p:spPr>
          <a:xfrm flipV="1">
            <a:off x="3413263" y="-136909"/>
            <a:ext cx="2919936" cy="4329035"/>
          </a:xfrm>
          <a:prstGeom prst="arc">
            <a:avLst/>
          </a:prstGeom>
          <a:ln w="254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Arc 45"/>
          <p:cNvSpPr/>
          <p:nvPr/>
        </p:nvSpPr>
        <p:spPr>
          <a:xfrm flipV="1">
            <a:off x="4163600" y="314325"/>
            <a:ext cx="4343400" cy="1749588"/>
          </a:xfrm>
          <a:prstGeom prst="arc">
            <a:avLst/>
          </a:prstGeom>
          <a:ln w="254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p:cNvSpPr txBox="1"/>
          <p:nvPr/>
        </p:nvSpPr>
        <p:spPr>
          <a:xfrm>
            <a:off x="6041346" y="2625297"/>
            <a:ext cx="2915618" cy="646331"/>
          </a:xfrm>
          <a:prstGeom prst="rect">
            <a:avLst/>
          </a:prstGeom>
          <a:noFill/>
        </p:spPr>
        <p:txBody>
          <a:bodyPr wrap="square" rtlCol="0">
            <a:spAutoFit/>
          </a:bodyPr>
          <a:lstStyle/>
          <a:p>
            <a:pPr algn="r"/>
            <a:r>
              <a:rPr lang="en-US" b="1" dirty="0"/>
              <a:t>Financial Freedom!</a:t>
            </a:r>
          </a:p>
          <a:p>
            <a:pPr algn="r"/>
            <a:r>
              <a:rPr lang="en-US" b="1" dirty="0"/>
              <a:t>Passive Income &gt; Expenses</a:t>
            </a:r>
          </a:p>
        </p:txBody>
      </p:sp>
      <p:sp>
        <p:nvSpPr>
          <p:cNvPr id="48" name="TextBox 47"/>
          <p:cNvSpPr txBox="1"/>
          <p:nvPr/>
        </p:nvSpPr>
        <p:spPr>
          <a:xfrm>
            <a:off x="4823690" y="4238534"/>
            <a:ext cx="2262910" cy="923330"/>
          </a:xfrm>
          <a:prstGeom prst="rect">
            <a:avLst/>
          </a:prstGeom>
          <a:noFill/>
        </p:spPr>
        <p:txBody>
          <a:bodyPr wrap="square" rtlCol="0">
            <a:spAutoFit/>
          </a:bodyPr>
          <a:lstStyle/>
          <a:p>
            <a:pPr algn="r"/>
            <a:r>
              <a:rPr lang="en-US" b="1" dirty="0"/>
              <a:t>Financial Security!</a:t>
            </a:r>
          </a:p>
          <a:p>
            <a:pPr algn="r"/>
            <a:r>
              <a:rPr lang="en-US" b="1" dirty="0"/>
              <a:t>Debt Free!</a:t>
            </a:r>
          </a:p>
          <a:p>
            <a:pPr algn="r"/>
            <a:r>
              <a:rPr lang="en-US" b="1" dirty="0"/>
              <a:t>Net Interest = 0</a:t>
            </a:r>
          </a:p>
        </p:txBody>
      </p:sp>
      <p:sp>
        <p:nvSpPr>
          <p:cNvPr id="49" name="TextBox 48"/>
          <p:cNvSpPr txBox="1"/>
          <p:nvPr/>
        </p:nvSpPr>
        <p:spPr>
          <a:xfrm>
            <a:off x="7167313" y="1701967"/>
            <a:ext cx="1984807" cy="646331"/>
          </a:xfrm>
          <a:prstGeom prst="rect">
            <a:avLst/>
          </a:prstGeom>
          <a:noFill/>
        </p:spPr>
        <p:txBody>
          <a:bodyPr wrap="square" rtlCol="0">
            <a:spAutoFit/>
          </a:bodyPr>
          <a:lstStyle/>
          <a:p>
            <a:pPr algn="r"/>
            <a:r>
              <a:rPr lang="en-US" b="1" dirty="0"/>
              <a:t>Impact</a:t>
            </a:r>
          </a:p>
          <a:p>
            <a:pPr algn="r"/>
            <a:r>
              <a:rPr lang="en-US" b="1" dirty="0"/>
              <a:t>Wealth Heritage</a:t>
            </a:r>
          </a:p>
        </p:txBody>
      </p:sp>
      <p:sp>
        <p:nvSpPr>
          <p:cNvPr id="50" name="TextBox 49"/>
          <p:cNvSpPr txBox="1"/>
          <p:nvPr/>
        </p:nvSpPr>
        <p:spPr>
          <a:xfrm>
            <a:off x="533400" y="4890312"/>
            <a:ext cx="2061913" cy="646331"/>
          </a:xfrm>
          <a:prstGeom prst="rect">
            <a:avLst/>
          </a:prstGeom>
          <a:noFill/>
        </p:spPr>
        <p:txBody>
          <a:bodyPr wrap="square" rtlCol="0">
            <a:spAutoFit/>
          </a:bodyPr>
          <a:lstStyle/>
          <a:p>
            <a:pPr algn="r"/>
            <a:r>
              <a:rPr lang="en-US" b="1" dirty="0"/>
              <a:t>Financial  Slavery!</a:t>
            </a:r>
          </a:p>
          <a:p>
            <a:pPr algn="r"/>
            <a:r>
              <a:rPr lang="en-US" b="1" dirty="0"/>
              <a:t>Net Income &lt; 0</a:t>
            </a:r>
          </a:p>
        </p:txBody>
      </p:sp>
      <p:cxnSp>
        <p:nvCxnSpPr>
          <p:cNvPr id="9" name="Straight Arrow Connector 8"/>
          <p:cNvCxnSpPr/>
          <p:nvPr/>
        </p:nvCxnSpPr>
        <p:spPr>
          <a:xfrm flipH="1" flipV="1">
            <a:off x="4953000" y="4267200"/>
            <a:ext cx="609600"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flipV="1">
            <a:off x="3234984" y="6211669"/>
            <a:ext cx="1194583" cy="32990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4133582" y="6218407"/>
            <a:ext cx="2635476" cy="646331"/>
          </a:xfrm>
          <a:prstGeom prst="rect">
            <a:avLst/>
          </a:prstGeom>
          <a:noFill/>
        </p:spPr>
        <p:txBody>
          <a:bodyPr wrap="square" rtlCol="0">
            <a:spAutoFit/>
          </a:bodyPr>
          <a:lstStyle/>
          <a:p>
            <a:pPr algn="r"/>
            <a:r>
              <a:rPr lang="en-US" b="1" dirty="0"/>
              <a:t>Pay Yourself First! </a:t>
            </a:r>
          </a:p>
          <a:p>
            <a:pPr algn="r"/>
            <a:r>
              <a:rPr lang="en-US" b="1" dirty="0"/>
              <a:t>Net Income &gt; 0</a:t>
            </a:r>
          </a:p>
        </p:txBody>
      </p:sp>
      <p:sp>
        <p:nvSpPr>
          <p:cNvPr id="53" name="TextBox 52"/>
          <p:cNvSpPr txBox="1"/>
          <p:nvPr/>
        </p:nvSpPr>
        <p:spPr>
          <a:xfrm>
            <a:off x="2595313" y="4196682"/>
            <a:ext cx="1880688" cy="1754326"/>
          </a:xfrm>
          <a:prstGeom prst="rect">
            <a:avLst/>
          </a:prstGeom>
          <a:noFill/>
        </p:spPr>
        <p:txBody>
          <a:bodyPr wrap="square" rtlCol="0">
            <a:spAutoFit/>
          </a:bodyPr>
          <a:lstStyle/>
          <a:p>
            <a:pPr algn="r"/>
            <a:r>
              <a:rPr lang="en-US" b="1" u="sng" dirty="0">
                <a:solidFill>
                  <a:srgbClr val="00B050"/>
                </a:solidFill>
              </a:rPr>
              <a:t>ABUNDANCE!</a:t>
            </a:r>
          </a:p>
          <a:p>
            <a:pPr marL="285750" indent="-285750" algn="r">
              <a:buFont typeface="Arial" panose="020B0604020202020204" pitchFamily="34" charset="0"/>
              <a:buChar char="•"/>
            </a:pPr>
            <a:r>
              <a:rPr lang="en-US" b="1" dirty="0">
                <a:solidFill>
                  <a:srgbClr val="00B050"/>
                </a:solidFill>
              </a:rPr>
              <a:t>Invest in Yourself</a:t>
            </a:r>
          </a:p>
          <a:p>
            <a:pPr marL="285750" indent="-285750" algn="r">
              <a:buFont typeface="Arial" panose="020B0604020202020204" pitchFamily="34" charset="0"/>
              <a:buChar char="•"/>
            </a:pPr>
            <a:r>
              <a:rPr lang="en-US" b="1" dirty="0">
                <a:solidFill>
                  <a:srgbClr val="00B050"/>
                </a:solidFill>
              </a:rPr>
              <a:t>Save</a:t>
            </a:r>
          </a:p>
          <a:p>
            <a:pPr marL="285750" indent="-285750" algn="r">
              <a:buFont typeface="Arial" panose="020B0604020202020204" pitchFamily="34" charset="0"/>
              <a:buChar char="•"/>
            </a:pPr>
            <a:r>
              <a:rPr lang="en-US" b="1" dirty="0">
                <a:solidFill>
                  <a:srgbClr val="00B050"/>
                </a:solidFill>
              </a:rPr>
              <a:t>Get out of Debt </a:t>
            </a:r>
          </a:p>
        </p:txBody>
      </p:sp>
      <p:sp>
        <p:nvSpPr>
          <p:cNvPr id="54" name="TextBox 53"/>
          <p:cNvSpPr txBox="1"/>
          <p:nvPr/>
        </p:nvSpPr>
        <p:spPr>
          <a:xfrm>
            <a:off x="2651430" y="2209799"/>
            <a:ext cx="3303715" cy="1477328"/>
          </a:xfrm>
          <a:prstGeom prst="rect">
            <a:avLst/>
          </a:prstGeom>
          <a:noFill/>
        </p:spPr>
        <p:txBody>
          <a:bodyPr wrap="square" rtlCol="0">
            <a:spAutoFit/>
          </a:bodyPr>
          <a:lstStyle/>
          <a:p>
            <a:pPr algn="r"/>
            <a:r>
              <a:rPr lang="en-US" b="1" u="sng" dirty="0">
                <a:solidFill>
                  <a:srgbClr val="00B050"/>
                </a:solidFill>
              </a:rPr>
              <a:t>PROSPERITY!</a:t>
            </a:r>
          </a:p>
          <a:p>
            <a:pPr marL="285750" indent="-285750" algn="r">
              <a:buFont typeface="Arial" panose="020B0604020202020204" pitchFamily="34" charset="0"/>
              <a:buChar char="•"/>
            </a:pPr>
            <a:r>
              <a:rPr lang="en-US" b="1" dirty="0">
                <a:solidFill>
                  <a:srgbClr val="00B050"/>
                </a:solidFill>
              </a:rPr>
              <a:t>Become Your Own Bank </a:t>
            </a:r>
          </a:p>
          <a:p>
            <a:pPr marL="285750" indent="-285750" algn="r">
              <a:buFont typeface="Arial" panose="020B0604020202020204" pitchFamily="34" charset="0"/>
              <a:buChar char="•"/>
            </a:pPr>
            <a:r>
              <a:rPr lang="en-US" b="1" dirty="0">
                <a:solidFill>
                  <a:srgbClr val="00B050"/>
                </a:solidFill>
              </a:rPr>
              <a:t>Think and Grow Wealthy </a:t>
            </a:r>
          </a:p>
          <a:p>
            <a:pPr marL="285750" indent="-285750" algn="r">
              <a:buFont typeface="Arial" panose="020B0604020202020204" pitchFamily="34" charset="0"/>
              <a:buChar char="•"/>
            </a:pPr>
            <a:r>
              <a:rPr lang="en-US" b="1" dirty="0">
                <a:solidFill>
                  <a:srgbClr val="00B050"/>
                </a:solidFill>
              </a:rPr>
              <a:t>Business</a:t>
            </a:r>
          </a:p>
          <a:p>
            <a:pPr marL="285750" indent="-285750" algn="r">
              <a:buFont typeface="Arial" panose="020B0604020202020204" pitchFamily="34" charset="0"/>
              <a:buChar char="•"/>
            </a:pPr>
            <a:r>
              <a:rPr lang="en-US" b="1" dirty="0">
                <a:solidFill>
                  <a:srgbClr val="00B050"/>
                </a:solidFill>
              </a:rPr>
              <a:t>Investments</a:t>
            </a:r>
          </a:p>
        </p:txBody>
      </p:sp>
      <p:sp>
        <p:nvSpPr>
          <p:cNvPr id="55" name="TextBox 54"/>
          <p:cNvSpPr txBox="1"/>
          <p:nvPr/>
        </p:nvSpPr>
        <p:spPr>
          <a:xfrm>
            <a:off x="4823690" y="1219200"/>
            <a:ext cx="3143517" cy="646331"/>
          </a:xfrm>
          <a:prstGeom prst="rect">
            <a:avLst/>
          </a:prstGeom>
          <a:noFill/>
        </p:spPr>
        <p:txBody>
          <a:bodyPr wrap="square" rtlCol="0">
            <a:spAutoFit/>
          </a:bodyPr>
          <a:lstStyle/>
          <a:p>
            <a:pPr algn="r"/>
            <a:r>
              <a:rPr lang="en-US" b="1" u="sng" dirty="0">
                <a:solidFill>
                  <a:srgbClr val="00B050"/>
                </a:solidFill>
              </a:rPr>
              <a:t>FREEDOM!</a:t>
            </a:r>
          </a:p>
          <a:p>
            <a:pPr algn="r"/>
            <a:r>
              <a:rPr lang="en-US" b="1" dirty="0">
                <a:solidFill>
                  <a:srgbClr val="00B050"/>
                </a:solidFill>
              </a:rPr>
              <a:t>Enjoy it All, Share with Others </a:t>
            </a:r>
          </a:p>
        </p:txBody>
      </p:sp>
      <p:cxnSp>
        <p:nvCxnSpPr>
          <p:cNvPr id="56" name="Straight Arrow Connector 55"/>
          <p:cNvCxnSpPr/>
          <p:nvPr/>
        </p:nvCxnSpPr>
        <p:spPr>
          <a:xfrm flipH="1" flipV="1">
            <a:off x="6370144" y="2082643"/>
            <a:ext cx="407726" cy="54265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flipV="1">
            <a:off x="8610600" y="1300300"/>
            <a:ext cx="190500" cy="40166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6267377" y="647056"/>
            <a:ext cx="2915618" cy="646331"/>
          </a:xfrm>
          <a:prstGeom prst="rect">
            <a:avLst/>
          </a:prstGeom>
          <a:noFill/>
        </p:spPr>
        <p:txBody>
          <a:bodyPr wrap="square" rtlCol="0">
            <a:spAutoFit/>
          </a:bodyPr>
          <a:lstStyle/>
          <a:p>
            <a:pPr algn="r"/>
            <a:r>
              <a:rPr lang="en-US" b="1" dirty="0">
                <a:solidFill>
                  <a:srgbClr val="00B050"/>
                </a:solidFill>
              </a:rPr>
              <a:t>LEGACY!</a:t>
            </a:r>
          </a:p>
          <a:p>
            <a:pPr algn="r"/>
            <a:r>
              <a:rPr lang="en-US" b="1" dirty="0">
                <a:solidFill>
                  <a:srgbClr val="00B050"/>
                </a:solidFill>
              </a:rPr>
              <a:t>Foundation</a:t>
            </a:r>
          </a:p>
        </p:txBody>
      </p:sp>
      <p:pic>
        <p:nvPicPr>
          <p:cNvPr id="4" name="Picture 3">
            <a:extLst>
              <a:ext uri="{FF2B5EF4-FFF2-40B4-BE49-F238E27FC236}">
                <a16:creationId xmlns:a16="http://schemas.microsoft.com/office/drawing/2014/main" id="{E1450DB8-E6F7-0899-2782-026937ABE8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2790" y="5867399"/>
            <a:ext cx="987137" cy="987137"/>
          </a:xfrm>
          <a:prstGeom prst="rect">
            <a:avLst/>
          </a:prstGeom>
        </p:spPr>
      </p:pic>
    </p:spTree>
    <p:extLst>
      <p:ext uri="{BB962C8B-B14F-4D97-AF65-F5344CB8AC3E}">
        <p14:creationId xmlns:p14="http://schemas.microsoft.com/office/powerpoint/2010/main" val="1562715700"/>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63A82-154A-4BB0-AB4D-520DCCA4F920}"/>
              </a:ext>
            </a:extLst>
          </p:cNvPr>
          <p:cNvSpPr>
            <a:spLocks noGrp="1"/>
          </p:cNvSpPr>
          <p:nvPr>
            <p:ph type="title"/>
          </p:nvPr>
        </p:nvSpPr>
        <p:spPr>
          <a:xfrm>
            <a:off x="609600" y="69851"/>
            <a:ext cx="8534400" cy="1143000"/>
          </a:xfrm>
        </p:spPr>
        <p:txBody>
          <a:bodyPr>
            <a:normAutofit fontScale="90000"/>
          </a:bodyPr>
          <a:lstStyle/>
          <a:p>
            <a:r>
              <a:rPr lang="en-US" b="1" dirty="0"/>
              <a:t>SOLUTION: We Need to Take </a:t>
            </a:r>
            <a:br>
              <a:rPr lang="en-US" b="1" dirty="0"/>
            </a:br>
            <a:r>
              <a:rPr lang="en-US" b="1" dirty="0"/>
              <a:t>Control of our Life &amp; Finances</a:t>
            </a:r>
          </a:p>
        </p:txBody>
      </p:sp>
      <p:sp>
        <p:nvSpPr>
          <p:cNvPr id="3" name="Text Placeholder 2">
            <a:extLst>
              <a:ext uri="{FF2B5EF4-FFF2-40B4-BE49-F238E27FC236}">
                <a16:creationId xmlns:a16="http://schemas.microsoft.com/office/drawing/2014/main" id="{27E4DA68-1E66-4FB0-945A-8493FD8A5F54}"/>
              </a:ext>
            </a:extLst>
          </p:cNvPr>
          <p:cNvSpPr>
            <a:spLocks noGrp="1"/>
          </p:cNvSpPr>
          <p:nvPr>
            <p:ph type="body" idx="1"/>
          </p:nvPr>
        </p:nvSpPr>
        <p:spPr/>
        <p:txBody>
          <a:bodyPr/>
          <a:lstStyle/>
          <a:p>
            <a:r>
              <a:rPr lang="en-US" dirty="0"/>
              <a:t>Asleep, Drifting thru Life</a:t>
            </a:r>
          </a:p>
        </p:txBody>
      </p:sp>
      <p:sp>
        <p:nvSpPr>
          <p:cNvPr id="4" name="Content Placeholder 3">
            <a:extLst>
              <a:ext uri="{FF2B5EF4-FFF2-40B4-BE49-F238E27FC236}">
                <a16:creationId xmlns:a16="http://schemas.microsoft.com/office/drawing/2014/main" id="{7541AF8E-CBE9-462A-8006-4153FB740006}"/>
              </a:ext>
            </a:extLst>
          </p:cNvPr>
          <p:cNvSpPr>
            <a:spLocks noGrp="1"/>
          </p:cNvSpPr>
          <p:nvPr>
            <p:ph sz="half" idx="2"/>
          </p:nvPr>
        </p:nvSpPr>
        <p:spPr/>
        <p:txBody>
          <a:bodyPr/>
          <a:lstStyle/>
          <a:p>
            <a:r>
              <a:rPr lang="en-US" dirty="0"/>
              <a:t>We followed the script they gave us…</a:t>
            </a:r>
          </a:p>
          <a:p>
            <a:r>
              <a:rPr lang="en-US" dirty="0"/>
              <a:t>We go drifting thru life.</a:t>
            </a:r>
          </a:p>
        </p:txBody>
      </p:sp>
      <p:sp>
        <p:nvSpPr>
          <p:cNvPr id="5" name="Text Placeholder 4">
            <a:extLst>
              <a:ext uri="{FF2B5EF4-FFF2-40B4-BE49-F238E27FC236}">
                <a16:creationId xmlns:a16="http://schemas.microsoft.com/office/drawing/2014/main" id="{E15F73C8-2E30-4EA4-A0FE-7DBB5977869F}"/>
              </a:ext>
            </a:extLst>
          </p:cNvPr>
          <p:cNvSpPr>
            <a:spLocks noGrp="1"/>
          </p:cNvSpPr>
          <p:nvPr>
            <p:ph type="body" sz="quarter" idx="3"/>
          </p:nvPr>
        </p:nvSpPr>
        <p:spPr/>
        <p:txBody>
          <a:bodyPr/>
          <a:lstStyle/>
          <a:p>
            <a:r>
              <a:rPr lang="en-US" dirty="0"/>
              <a:t>Awake, Taking Control</a:t>
            </a:r>
          </a:p>
        </p:txBody>
      </p:sp>
      <p:sp>
        <p:nvSpPr>
          <p:cNvPr id="6" name="Content Placeholder 5">
            <a:extLst>
              <a:ext uri="{FF2B5EF4-FFF2-40B4-BE49-F238E27FC236}">
                <a16:creationId xmlns:a16="http://schemas.microsoft.com/office/drawing/2014/main" id="{CD3797D7-0BE7-4881-8909-9418F63050B1}"/>
              </a:ext>
            </a:extLst>
          </p:cNvPr>
          <p:cNvSpPr>
            <a:spLocks noGrp="1"/>
          </p:cNvSpPr>
          <p:nvPr>
            <p:ph sz="quarter" idx="4"/>
          </p:nvPr>
        </p:nvSpPr>
        <p:spPr/>
        <p:txBody>
          <a:bodyPr/>
          <a:lstStyle/>
          <a:p>
            <a:r>
              <a:rPr lang="en-US" dirty="0"/>
              <a:t>We need to wake up</a:t>
            </a:r>
          </a:p>
          <a:p>
            <a:r>
              <a:rPr lang="en-US" dirty="0"/>
              <a:t>And take control of our life.</a:t>
            </a:r>
          </a:p>
        </p:txBody>
      </p:sp>
      <p:pic>
        <p:nvPicPr>
          <p:cNvPr id="8" name="Content Placeholder 11" descr="carnival-cruise_ship.jpg">
            <a:extLst>
              <a:ext uri="{FF2B5EF4-FFF2-40B4-BE49-F238E27FC236}">
                <a16:creationId xmlns:a16="http://schemas.microsoft.com/office/drawing/2014/main" id="{7676F4A5-F52C-4444-9204-11F0B013F522}"/>
              </a:ext>
            </a:extLst>
          </p:cNvPr>
          <p:cNvPicPr>
            <a:picLocks noChangeAspect="1"/>
          </p:cNvPicPr>
          <p:nvPr/>
        </p:nvPicPr>
        <p:blipFill>
          <a:blip r:embed="rId2" cstate="print"/>
          <a:stretch>
            <a:fillRect/>
          </a:stretch>
        </p:blipFill>
        <p:spPr bwMode="auto">
          <a:xfrm>
            <a:off x="4953000" y="3810000"/>
            <a:ext cx="3352800" cy="2514600"/>
          </a:xfrm>
          <a:prstGeom prst="rect">
            <a:avLst/>
          </a:prstGeom>
          <a:noFill/>
          <a:ln w="9525">
            <a:noFill/>
            <a:miter lim="800000"/>
            <a:headEnd/>
            <a:tailEnd/>
          </a:ln>
        </p:spPr>
      </p:pic>
      <p:pic>
        <p:nvPicPr>
          <p:cNvPr id="9" name="Picture 8" descr="Floating in sea of life.jpg">
            <a:extLst>
              <a:ext uri="{FF2B5EF4-FFF2-40B4-BE49-F238E27FC236}">
                <a16:creationId xmlns:a16="http://schemas.microsoft.com/office/drawing/2014/main" id="{20878CE7-C5D0-4841-B10B-7CE185B1FA85}"/>
              </a:ext>
            </a:extLst>
          </p:cNvPr>
          <p:cNvPicPr>
            <a:picLocks noChangeAspect="1"/>
          </p:cNvPicPr>
          <p:nvPr/>
        </p:nvPicPr>
        <p:blipFill>
          <a:blip r:embed="rId3" cstate="print"/>
          <a:stretch>
            <a:fillRect/>
          </a:stretch>
        </p:blipFill>
        <p:spPr>
          <a:xfrm>
            <a:off x="838200" y="3962399"/>
            <a:ext cx="2895600" cy="2403151"/>
          </a:xfrm>
          <a:prstGeom prst="rect">
            <a:avLst/>
          </a:prstGeom>
        </p:spPr>
      </p:pic>
      <p:sp>
        <p:nvSpPr>
          <p:cNvPr id="10" name="Arrow: Right 9">
            <a:extLst>
              <a:ext uri="{FF2B5EF4-FFF2-40B4-BE49-F238E27FC236}">
                <a16:creationId xmlns:a16="http://schemas.microsoft.com/office/drawing/2014/main" id="{6BF51BD1-1E2D-47B8-BC89-6967E800997D}"/>
              </a:ext>
            </a:extLst>
          </p:cNvPr>
          <p:cNvSpPr/>
          <p:nvPr/>
        </p:nvSpPr>
        <p:spPr>
          <a:xfrm>
            <a:off x="4038600" y="5029200"/>
            <a:ext cx="685800" cy="4572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B80465C-78AC-0F4F-D430-2EE0786FE220}"/>
              </a:ext>
            </a:extLst>
          </p:cNvPr>
          <p:cNvPicPr>
            <a:picLocks noChangeAspect="1"/>
          </p:cNvPicPr>
          <p:nvPr/>
        </p:nvPicPr>
        <p:blipFill>
          <a:blip r:embed="rId4"/>
          <a:stretch>
            <a:fillRect/>
          </a:stretch>
        </p:blipFill>
        <p:spPr>
          <a:xfrm>
            <a:off x="0" y="1660"/>
            <a:ext cx="1556874" cy="988940"/>
          </a:xfrm>
          <a:prstGeom prst="rect">
            <a:avLst/>
          </a:prstGeom>
        </p:spPr>
      </p:pic>
    </p:spTree>
    <p:extLst>
      <p:ext uri="{BB962C8B-B14F-4D97-AF65-F5344CB8AC3E}">
        <p14:creationId xmlns:p14="http://schemas.microsoft.com/office/powerpoint/2010/main" val="380311773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D6F09-E700-4C64-99E3-0E919E485B3E}"/>
              </a:ext>
            </a:extLst>
          </p:cNvPr>
          <p:cNvSpPr>
            <a:spLocks noGrp="1"/>
          </p:cNvSpPr>
          <p:nvPr>
            <p:ph type="title"/>
          </p:nvPr>
        </p:nvSpPr>
        <p:spPr>
          <a:xfrm>
            <a:off x="457200" y="0"/>
            <a:ext cx="8229600" cy="838200"/>
          </a:xfrm>
        </p:spPr>
        <p:txBody>
          <a:bodyPr/>
          <a:lstStyle/>
          <a:p>
            <a:r>
              <a:rPr lang="en-US" b="1" dirty="0"/>
              <a:t>The Requirements</a:t>
            </a:r>
          </a:p>
        </p:txBody>
      </p:sp>
      <p:sp>
        <p:nvSpPr>
          <p:cNvPr id="3" name="Content Placeholder 2">
            <a:extLst>
              <a:ext uri="{FF2B5EF4-FFF2-40B4-BE49-F238E27FC236}">
                <a16:creationId xmlns:a16="http://schemas.microsoft.com/office/drawing/2014/main" id="{9970A747-BD9B-4BF2-AEA1-F4A1D2BDC2E4}"/>
              </a:ext>
            </a:extLst>
          </p:cNvPr>
          <p:cNvSpPr>
            <a:spLocks noGrp="1"/>
          </p:cNvSpPr>
          <p:nvPr>
            <p:ph idx="1"/>
          </p:nvPr>
        </p:nvSpPr>
        <p:spPr>
          <a:xfrm>
            <a:off x="457200" y="853440"/>
            <a:ext cx="8534400" cy="5562600"/>
          </a:xfrm>
        </p:spPr>
        <p:txBody>
          <a:bodyPr>
            <a:normAutofit lnSpcReduction="10000"/>
          </a:bodyPr>
          <a:lstStyle/>
          <a:p>
            <a:pPr marL="0" indent="0">
              <a:buNone/>
            </a:pPr>
            <a:r>
              <a:rPr lang="en-US" sz="2400" dirty="0"/>
              <a:t>What you Need to Do is:</a:t>
            </a:r>
          </a:p>
          <a:p>
            <a:pPr marL="0" indent="0">
              <a:buNone/>
            </a:pPr>
            <a:r>
              <a:rPr lang="en-US" sz="2400" dirty="0"/>
              <a:t>1.) </a:t>
            </a:r>
            <a:r>
              <a:rPr lang="en-US" sz="2400" b="1" dirty="0"/>
              <a:t>Wake Up &amp; Take Control: </a:t>
            </a:r>
            <a:r>
              <a:rPr lang="en-US" sz="2400" dirty="0"/>
              <a:t>Realize you have been drifting in your financial life, without any plan or direction. Then wake up and decide to take back control of your financial life.  </a:t>
            </a:r>
          </a:p>
          <a:p>
            <a:pPr marL="0" indent="0">
              <a:buNone/>
            </a:pPr>
            <a:r>
              <a:rPr lang="en-US" sz="2400" dirty="0"/>
              <a:t>2.) </a:t>
            </a:r>
            <a:r>
              <a:rPr lang="en-US" sz="2400" b="1" dirty="0"/>
              <a:t>Develop Burning Desire &amp; New Mindset</a:t>
            </a:r>
            <a:r>
              <a:rPr lang="en-US" sz="2400" dirty="0"/>
              <a:t>: Develop desire to change direction, desire to become financially free, and adopt a new attitude and mindset that no one will stop you.</a:t>
            </a:r>
          </a:p>
          <a:p>
            <a:pPr marL="0" indent="0">
              <a:buNone/>
            </a:pPr>
            <a:r>
              <a:rPr lang="en-US" sz="2400" dirty="0"/>
              <a:t>3.) </a:t>
            </a:r>
            <a:r>
              <a:rPr lang="en-US" sz="2400" b="1" dirty="0"/>
              <a:t>Assess Your Current Position</a:t>
            </a:r>
            <a:r>
              <a:rPr lang="en-US" sz="2400" dirty="0"/>
              <a:t>: Understand where you are, and how you got here. </a:t>
            </a:r>
          </a:p>
          <a:p>
            <a:pPr marL="0" indent="0">
              <a:buNone/>
            </a:pPr>
            <a:r>
              <a:rPr lang="en-US" sz="2400" dirty="0"/>
              <a:t>4.) </a:t>
            </a:r>
            <a:r>
              <a:rPr lang="en-US" sz="2400" b="1" dirty="0"/>
              <a:t>Set Financial Vision &amp; Goals: </a:t>
            </a:r>
            <a:r>
              <a:rPr lang="en-US" sz="2400" dirty="0"/>
              <a:t>Have a clear idea where you want to go, what you want &amp; why you want it. </a:t>
            </a:r>
          </a:p>
          <a:p>
            <a:pPr marL="0" indent="0">
              <a:buNone/>
            </a:pPr>
            <a:r>
              <a:rPr lang="en-US" sz="2400" dirty="0"/>
              <a:t>5.) </a:t>
            </a:r>
            <a:r>
              <a:rPr lang="en-US" sz="2400" b="1" dirty="0"/>
              <a:t>Mind the Gap &amp; Count the Cost</a:t>
            </a:r>
            <a:r>
              <a:rPr lang="en-US" sz="2400" dirty="0"/>
              <a:t>: Understand the distance you need to travel and be willing to pay the price to achieve it. </a:t>
            </a:r>
          </a:p>
          <a:p>
            <a:pPr marL="0" indent="0">
              <a:buNone/>
            </a:pPr>
            <a:r>
              <a:rPr lang="en-US" sz="2400" dirty="0"/>
              <a:t>6.) </a:t>
            </a:r>
            <a:r>
              <a:rPr lang="en-US" sz="2400" b="1" dirty="0"/>
              <a:t>Make the Commitment</a:t>
            </a:r>
            <a:r>
              <a:rPr lang="en-US" sz="2400" dirty="0"/>
              <a:t>: Then have courage, make the commitment and have the persistence to make it a reality.</a:t>
            </a:r>
          </a:p>
        </p:txBody>
      </p:sp>
      <p:pic>
        <p:nvPicPr>
          <p:cNvPr id="6" name="Picture 5">
            <a:extLst>
              <a:ext uri="{FF2B5EF4-FFF2-40B4-BE49-F238E27FC236}">
                <a16:creationId xmlns:a16="http://schemas.microsoft.com/office/drawing/2014/main" id="{B6882935-B52A-4721-ACA7-66B743E749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 y="0"/>
            <a:ext cx="1464880" cy="762000"/>
          </a:xfrm>
          <a:prstGeom prst="rect">
            <a:avLst/>
          </a:prstGeom>
        </p:spPr>
      </p:pic>
    </p:spTree>
    <p:extLst>
      <p:ext uri="{BB962C8B-B14F-4D97-AF65-F5344CB8AC3E}">
        <p14:creationId xmlns:p14="http://schemas.microsoft.com/office/powerpoint/2010/main" val="32705395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D6F09-E700-4C64-99E3-0E919E485B3E}"/>
              </a:ext>
            </a:extLst>
          </p:cNvPr>
          <p:cNvSpPr>
            <a:spLocks noGrp="1"/>
          </p:cNvSpPr>
          <p:nvPr>
            <p:ph type="title"/>
          </p:nvPr>
        </p:nvSpPr>
        <p:spPr>
          <a:xfrm>
            <a:off x="457200" y="0"/>
            <a:ext cx="8229600" cy="838200"/>
          </a:xfrm>
        </p:spPr>
        <p:txBody>
          <a:bodyPr/>
          <a:lstStyle/>
          <a:p>
            <a:r>
              <a:rPr lang="en-US" b="1" dirty="0"/>
              <a:t>The Requirements</a:t>
            </a:r>
          </a:p>
        </p:txBody>
      </p:sp>
      <p:sp>
        <p:nvSpPr>
          <p:cNvPr id="3" name="Content Placeholder 2">
            <a:extLst>
              <a:ext uri="{FF2B5EF4-FFF2-40B4-BE49-F238E27FC236}">
                <a16:creationId xmlns:a16="http://schemas.microsoft.com/office/drawing/2014/main" id="{9970A747-BD9B-4BF2-AEA1-F4A1D2BDC2E4}"/>
              </a:ext>
            </a:extLst>
          </p:cNvPr>
          <p:cNvSpPr>
            <a:spLocks noGrp="1"/>
          </p:cNvSpPr>
          <p:nvPr>
            <p:ph idx="1"/>
          </p:nvPr>
        </p:nvSpPr>
        <p:spPr>
          <a:xfrm>
            <a:off x="457200" y="853440"/>
            <a:ext cx="8534400" cy="5562600"/>
          </a:xfrm>
        </p:spPr>
        <p:txBody>
          <a:bodyPr>
            <a:normAutofit lnSpcReduction="10000"/>
          </a:bodyPr>
          <a:lstStyle/>
          <a:p>
            <a:pPr marL="0" indent="0">
              <a:buNone/>
            </a:pPr>
            <a:r>
              <a:rPr lang="en-US" sz="2400" dirty="0"/>
              <a:t>What you Need to Do is:</a:t>
            </a:r>
          </a:p>
          <a:p>
            <a:pPr marL="0" indent="0">
              <a:buNone/>
            </a:pPr>
            <a:r>
              <a:rPr lang="en-US" sz="2400" dirty="0"/>
              <a:t>7.) </a:t>
            </a:r>
            <a:r>
              <a:rPr lang="en-US" sz="2400" b="1" dirty="0"/>
              <a:t>Financial Education</a:t>
            </a:r>
            <a:r>
              <a:rPr lang="en-US" sz="2400" dirty="0"/>
              <a:t>: Understand &amp; learn how money works.</a:t>
            </a:r>
          </a:p>
          <a:p>
            <a:pPr marL="0" indent="0">
              <a:buNone/>
            </a:pPr>
            <a:r>
              <a:rPr lang="en-US" sz="2400" dirty="0"/>
              <a:t>8.) </a:t>
            </a:r>
            <a:r>
              <a:rPr lang="en-US" sz="2400" b="1" dirty="0"/>
              <a:t>Adopt New Script</a:t>
            </a:r>
            <a:r>
              <a:rPr lang="en-US" sz="2400" dirty="0"/>
              <a:t>: Replace your old script with a new one that will serve you.</a:t>
            </a:r>
          </a:p>
          <a:p>
            <a:pPr marL="0" indent="0">
              <a:buNone/>
            </a:pPr>
            <a:r>
              <a:rPr lang="en-US" sz="2400" dirty="0"/>
              <a:t>9.) </a:t>
            </a:r>
            <a:r>
              <a:rPr lang="en-US" sz="2400" b="1" dirty="0"/>
              <a:t>Financial Plan</a:t>
            </a:r>
            <a:r>
              <a:rPr lang="en-US" sz="2400" dirty="0"/>
              <a:t>: Develop a step by step plan to achieve Financial Freedom.</a:t>
            </a:r>
          </a:p>
          <a:p>
            <a:pPr marL="0" indent="0">
              <a:buNone/>
            </a:pPr>
            <a:r>
              <a:rPr lang="en-US" sz="2400" dirty="0"/>
              <a:t>10.) </a:t>
            </a:r>
            <a:r>
              <a:rPr lang="en-US" sz="2400" b="1" dirty="0"/>
              <a:t>New Decisions</a:t>
            </a:r>
            <a:r>
              <a:rPr lang="en-US" sz="2400" dirty="0"/>
              <a:t>: Make better decisions every day that lead you forward. </a:t>
            </a:r>
          </a:p>
          <a:p>
            <a:pPr marL="0" indent="0">
              <a:buNone/>
            </a:pPr>
            <a:r>
              <a:rPr lang="en-US" sz="2400" dirty="0"/>
              <a:t>11.) </a:t>
            </a:r>
            <a:r>
              <a:rPr lang="en-US" sz="2400" b="1" dirty="0"/>
              <a:t>Take Daily Action:  </a:t>
            </a:r>
            <a:r>
              <a:rPr lang="en-US" sz="2400" dirty="0"/>
              <a:t>You need to make progress every day towards your goals until you achieve Financial Freedom.</a:t>
            </a:r>
          </a:p>
          <a:p>
            <a:pPr marL="0" indent="0">
              <a:buNone/>
            </a:pPr>
            <a:r>
              <a:rPr lang="en-US" sz="2400" dirty="0"/>
              <a:t>12.) </a:t>
            </a:r>
            <a:r>
              <a:rPr lang="en-US" sz="2400" b="1" dirty="0"/>
              <a:t>Celebrate Your Results &amp; Wins:  </a:t>
            </a:r>
            <a:r>
              <a:rPr lang="en-US" sz="2400" dirty="0"/>
              <a:t>Financial Freedom is a process, a lifestyle, a journey, not just a destination. Celebrate your victories along the way!</a:t>
            </a:r>
          </a:p>
          <a:p>
            <a:pPr marL="0" indent="0">
              <a:buNone/>
            </a:pPr>
            <a:r>
              <a:rPr lang="en-US" sz="2400" dirty="0"/>
              <a:t>This is what the Financial Freedom Seminar is all about. It is a roadmap towards a new life! </a:t>
            </a:r>
          </a:p>
          <a:p>
            <a:endParaRPr lang="en-US" dirty="0"/>
          </a:p>
        </p:txBody>
      </p:sp>
      <p:pic>
        <p:nvPicPr>
          <p:cNvPr id="6" name="Picture 5">
            <a:extLst>
              <a:ext uri="{FF2B5EF4-FFF2-40B4-BE49-F238E27FC236}">
                <a16:creationId xmlns:a16="http://schemas.microsoft.com/office/drawing/2014/main" id="{B6882935-B52A-4721-ACA7-66B743E749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 y="0"/>
            <a:ext cx="1464880" cy="762000"/>
          </a:xfrm>
          <a:prstGeom prst="rect">
            <a:avLst/>
          </a:prstGeom>
        </p:spPr>
      </p:pic>
    </p:spTree>
    <p:extLst>
      <p:ext uri="{BB962C8B-B14F-4D97-AF65-F5344CB8AC3E}">
        <p14:creationId xmlns:p14="http://schemas.microsoft.com/office/powerpoint/2010/main" val="383117528"/>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We need a new Script!</a:t>
            </a:r>
          </a:p>
        </p:txBody>
      </p:sp>
      <p:pic>
        <p:nvPicPr>
          <p:cNvPr id="1026" name="Picture 2" descr="Image result for hacer lo mismo y esperar resultados diferen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391314"/>
            <a:ext cx="6791325" cy="50387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802313B-914C-4FBD-A28B-015D72E300D5}"/>
              </a:ext>
            </a:extLst>
          </p:cNvPr>
          <p:cNvSpPr txBox="1"/>
          <p:nvPr/>
        </p:nvSpPr>
        <p:spPr>
          <a:xfrm>
            <a:off x="4648200" y="1905000"/>
            <a:ext cx="2514600" cy="1477328"/>
          </a:xfrm>
          <a:prstGeom prst="rect">
            <a:avLst/>
          </a:prstGeom>
          <a:solidFill>
            <a:schemeClr val="bg1"/>
          </a:solidFill>
        </p:spPr>
        <p:txBody>
          <a:bodyPr wrap="square" rtlCol="0">
            <a:spAutoFit/>
          </a:bodyPr>
          <a:lstStyle/>
          <a:p>
            <a:r>
              <a:rPr lang="en-US" dirty="0"/>
              <a:t>Insanity if doing the same thing over and over again and expecting a different result</a:t>
            </a:r>
          </a:p>
        </p:txBody>
      </p:sp>
      <p:sp>
        <p:nvSpPr>
          <p:cNvPr id="6" name="TextBox 5">
            <a:extLst>
              <a:ext uri="{FF2B5EF4-FFF2-40B4-BE49-F238E27FC236}">
                <a16:creationId xmlns:a16="http://schemas.microsoft.com/office/drawing/2014/main" id="{F678CF8B-7E00-4977-84AE-0A108C497479}"/>
              </a:ext>
            </a:extLst>
          </p:cNvPr>
          <p:cNvSpPr txBox="1"/>
          <p:nvPr/>
        </p:nvSpPr>
        <p:spPr>
          <a:xfrm>
            <a:off x="7162800" y="2274332"/>
            <a:ext cx="990600" cy="646331"/>
          </a:xfrm>
          <a:prstGeom prst="rect">
            <a:avLst/>
          </a:prstGeom>
          <a:solidFill>
            <a:schemeClr val="bg1"/>
          </a:solidFill>
        </p:spPr>
        <p:txBody>
          <a:bodyPr wrap="square" rtlCol="0">
            <a:spAutoFit/>
          </a:bodyPr>
          <a:lstStyle/>
          <a:p>
            <a:endParaRPr lang="en-US" dirty="0"/>
          </a:p>
          <a:p>
            <a:r>
              <a:rPr lang="en-US" dirty="0"/>
              <a:t>.</a:t>
            </a:r>
          </a:p>
        </p:txBody>
      </p:sp>
      <p:pic>
        <p:nvPicPr>
          <p:cNvPr id="4" name="Picture 3">
            <a:extLst>
              <a:ext uri="{FF2B5EF4-FFF2-40B4-BE49-F238E27FC236}">
                <a16:creationId xmlns:a16="http://schemas.microsoft.com/office/drawing/2014/main" id="{FF38D1F6-B771-CAF0-9ECC-CDC964C6E3BE}"/>
              </a:ext>
            </a:extLst>
          </p:cNvPr>
          <p:cNvPicPr>
            <a:picLocks noChangeAspect="1"/>
          </p:cNvPicPr>
          <p:nvPr/>
        </p:nvPicPr>
        <p:blipFill>
          <a:blip r:embed="rId3"/>
          <a:stretch>
            <a:fillRect/>
          </a:stretch>
        </p:blipFill>
        <p:spPr>
          <a:xfrm>
            <a:off x="0" y="1660"/>
            <a:ext cx="1556874" cy="988940"/>
          </a:xfrm>
          <a:prstGeom prst="rect">
            <a:avLst/>
          </a:prstGeom>
        </p:spPr>
      </p:pic>
    </p:spTree>
    <p:extLst>
      <p:ext uri="{BB962C8B-B14F-4D97-AF65-F5344CB8AC3E}">
        <p14:creationId xmlns:p14="http://schemas.microsoft.com/office/powerpoint/2010/main" val="1423364839"/>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We Need a New Script!</a:t>
            </a:r>
          </a:p>
        </p:txBody>
      </p:sp>
      <p:sp>
        <p:nvSpPr>
          <p:cNvPr id="3" name="Content Placeholder 2"/>
          <p:cNvSpPr>
            <a:spLocks noGrp="1"/>
          </p:cNvSpPr>
          <p:nvPr>
            <p:ph idx="1"/>
          </p:nvPr>
        </p:nvSpPr>
        <p:spPr>
          <a:xfrm>
            <a:off x="76200" y="1371600"/>
            <a:ext cx="3962400" cy="5486400"/>
          </a:xfrm>
        </p:spPr>
        <p:txBody>
          <a:bodyPr>
            <a:noAutofit/>
          </a:bodyPr>
          <a:lstStyle/>
          <a:p>
            <a:pPr marL="0" indent="0">
              <a:buNone/>
            </a:pPr>
            <a:r>
              <a:rPr lang="en-US" sz="2400" b="1" dirty="0"/>
              <a:t>To Get Ahead in Life = </a:t>
            </a:r>
            <a:r>
              <a:rPr lang="en-US" sz="2400" b="1" strike="sngStrike" dirty="0">
                <a:solidFill>
                  <a:srgbClr val="FF0000"/>
                </a:solidFill>
              </a:rPr>
              <a:t>SPEND AND GET IN DEBT!!!</a:t>
            </a:r>
          </a:p>
          <a:p>
            <a:r>
              <a:rPr lang="en-US" sz="2000" b="1" strike="sngStrike" dirty="0">
                <a:solidFill>
                  <a:srgbClr val="FF0000"/>
                </a:solidFill>
              </a:rPr>
              <a:t>GO TO UNIVERSITY </a:t>
            </a:r>
            <a:r>
              <a:rPr lang="en-US" sz="2000" strike="sngStrike" dirty="0">
                <a:solidFill>
                  <a:srgbClr val="FF0000"/>
                </a:solidFill>
              </a:rPr>
              <a:t>= Student Loans</a:t>
            </a:r>
          </a:p>
          <a:p>
            <a:r>
              <a:rPr lang="en-US" sz="2000" b="1" strike="sngStrike" dirty="0">
                <a:solidFill>
                  <a:srgbClr val="FF0000"/>
                </a:solidFill>
              </a:rPr>
              <a:t>CONSUME</a:t>
            </a:r>
            <a:r>
              <a:rPr lang="en-US" sz="2000" strike="sngStrike" dirty="0">
                <a:solidFill>
                  <a:srgbClr val="FF0000"/>
                </a:solidFill>
              </a:rPr>
              <a:t> = I Earn to Spend </a:t>
            </a:r>
          </a:p>
          <a:p>
            <a:r>
              <a:rPr lang="en-US" sz="2000" b="1" strike="sngStrike" dirty="0">
                <a:solidFill>
                  <a:srgbClr val="FF0000"/>
                </a:solidFill>
              </a:rPr>
              <a:t>BORROW</a:t>
            </a:r>
            <a:r>
              <a:rPr lang="en-US" sz="2000" strike="sngStrike" dirty="0">
                <a:solidFill>
                  <a:srgbClr val="FF0000"/>
                </a:solidFill>
              </a:rPr>
              <a:t> = Get into Credit Card Debt &amp; Make Minimum Payments</a:t>
            </a:r>
          </a:p>
          <a:p>
            <a:r>
              <a:rPr lang="en-US" sz="2000" b="1" strike="sngStrike" dirty="0">
                <a:solidFill>
                  <a:srgbClr val="FF0000"/>
                </a:solidFill>
              </a:rPr>
              <a:t>GET A JOB </a:t>
            </a:r>
            <a:r>
              <a:rPr lang="en-US" sz="2000" strike="sngStrike" dirty="0">
                <a:solidFill>
                  <a:srgbClr val="FF0000"/>
                </a:solidFill>
              </a:rPr>
              <a:t>= Limited Income and Pay Taxes</a:t>
            </a:r>
          </a:p>
          <a:p>
            <a:pPr marL="0" indent="0">
              <a:buNone/>
            </a:pPr>
            <a:endParaRPr lang="en-US" sz="2000" strike="sngStrike" dirty="0">
              <a:solidFill>
                <a:srgbClr val="FF0000"/>
              </a:solidFill>
            </a:endParaRPr>
          </a:p>
          <a:p>
            <a:r>
              <a:rPr lang="en-US" sz="2000" b="1" strike="sngStrike" dirty="0">
                <a:solidFill>
                  <a:srgbClr val="FF0000"/>
                </a:solidFill>
              </a:rPr>
              <a:t>BUY A NEW CAR </a:t>
            </a:r>
            <a:r>
              <a:rPr lang="en-US" sz="2000" strike="sngStrike" dirty="0">
                <a:solidFill>
                  <a:srgbClr val="FF0000"/>
                </a:solidFill>
              </a:rPr>
              <a:t>= Get a Car Loan</a:t>
            </a:r>
          </a:p>
          <a:p>
            <a:r>
              <a:rPr lang="en-US" sz="2000" b="1" strike="sngStrike" dirty="0">
                <a:solidFill>
                  <a:srgbClr val="FF0000"/>
                </a:solidFill>
              </a:rPr>
              <a:t>BUY A NEW HOME </a:t>
            </a:r>
            <a:r>
              <a:rPr lang="en-US" sz="2000" strike="sngStrike" dirty="0">
                <a:solidFill>
                  <a:srgbClr val="FF0000"/>
                </a:solidFill>
              </a:rPr>
              <a:t>= Get a 30 Year Mortgage</a:t>
            </a:r>
          </a:p>
          <a:p>
            <a:pPr marL="0" indent="0">
              <a:buNone/>
            </a:pPr>
            <a:endParaRPr lang="en-US" sz="2000" strike="sngStrike" dirty="0">
              <a:solidFill>
                <a:srgbClr val="FF0000"/>
              </a:solidFill>
            </a:endParaRPr>
          </a:p>
          <a:p>
            <a:endParaRPr lang="en-US" sz="2400" dirty="0"/>
          </a:p>
        </p:txBody>
      </p:sp>
      <p:sp>
        <p:nvSpPr>
          <p:cNvPr id="6" name="Content Placeholder 2">
            <a:extLst>
              <a:ext uri="{FF2B5EF4-FFF2-40B4-BE49-F238E27FC236}">
                <a16:creationId xmlns:a16="http://schemas.microsoft.com/office/drawing/2014/main" id="{31C93A6D-CC39-4F0A-A14F-568C10E806CE}"/>
              </a:ext>
            </a:extLst>
          </p:cNvPr>
          <p:cNvSpPr txBox="1">
            <a:spLocks/>
          </p:cNvSpPr>
          <p:nvPr/>
        </p:nvSpPr>
        <p:spPr bwMode="auto">
          <a:xfrm>
            <a:off x="3962399" y="1371600"/>
            <a:ext cx="5172075"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dirty="0"/>
              <a:t>To Get Ahead in Life = </a:t>
            </a:r>
            <a:r>
              <a:rPr lang="en-US" sz="2000" b="1" dirty="0">
                <a:solidFill>
                  <a:srgbClr val="0000FF"/>
                </a:solidFill>
              </a:rPr>
              <a:t>PRODUCE, DARE TO PROSPER AND BE FINANCIALLY FREE!</a:t>
            </a:r>
          </a:p>
          <a:p>
            <a:r>
              <a:rPr lang="en-US" sz="2000" b="1" dirty="0">
                <a:solidFill>
                  <a:srgbClr val="0000FF"/>
                </a:solidFill>
              </a:rPr>
              <a:t>INVEST IN YOUR SELF</a:t>
            </a:r>
            <a:r>
              <a:rPr lang="en-US" sz="2000" dirty="0"/>
              <a:t> =  I Go to University of Success to Learn Principles to Succeed in Life</a:t>
            </a:r>
          </a:p>
          <a:p>
            <a:r>
              <a:rPr lang="en-US" sz="2000" b="1" dirty="0">
                <a:solidFill>
                  <a:srgbClr val="0000FF"/>
                </a:solidFill>
              </a:rPr>
              <a:t>BE A PRODUCER</a:t>
            </a:r>
            <a:r>
              <a:rPr lang="en-US" sz="2000" dirty="0"/>
              <a:t> = I Focus on Creating something of Value. </a:t>
            </a:r>
          </a:p>
          <a:p>
            <a:r>
              <a:rPr lang="en-US" sz="2000" b="1" dirty="0">
                <a:solidFill>
                  <a:srgbClr val="0000FF"/>
                </a:solidFill>
              </a:rPr>
              <a:t>PAY YOURSELF FIRST </a:t>
            </a:r>
            <a:r>
              <a:rPr lang="en-US" sz="2000" dirty="0"/>
              <a:t>= A Part of All I Earn is Mine to Keep; I Save &amp; Succeed</a:t>
            </a:r>
          </a:p>
          <a:p>
            <a:r>
              <a:rPr lang="en-US" sz="2000" b="1" dirty="0">
                <a:solidFill>
                  <a:srgbClr val="0000FF"/>
                </a:solidFill>
              </a:rPr>
              <a:t>BE YOUR OWN BOSS</a:t>
            </a:r>
            <a:r>
              <a:rPr lang="en-US" sz="2000" dirty="0"/>
              <a:t> = I Believe in Myself; I Work for Yourself, My Own Business provides me Unlimited Income</a:t>
            </a:r>
          </a:p>
          <a:p>
            <a:r>
              <a:rPr lang="en-US" sz="2000" b="1" dirty="0">
                <a:solidFill>
                  <a:srgbClr val="0000FF"/>
                </a:solidFill>
              </a:rPr>
              <a:t>BE YOUR OWN BANK</a:t>
            </a:r>
            <a:r>
              <a:rPr lang="en-US" sz="2000" dirty="0"/>
              <a:t> =</a:t>
            </a:r>
            <a:r>
              <a:rPr lang="en-US" sz="2000" dirty="0">
                <a:solidFill>
                  <a:srgbClr val="0000FF"/>
                </a:solidFill>
              </a:rPr>
              <a:t> </a:t>
            </a:r>
            <a:r>
              <a:rPr lang="en-US" sz="2000" dirty="0"/>
              <a:t>I am My Own Bank.  I Finance my Major Purchases and Pay the Interest to Myself.</a:t>
            </a:r>
          </a:p>
          <a:p>
            <a:r>
              <a:rPr lang="en-US" sz="2000" b="1" dirty="0">
                <a:solidFill>
                  <a:srgbClr val="0000FF"/>
                </a:solidFill>
              </a:rPr>
              <a:t>BECOME DEBT FREE</a:t>
            </a:r>
            <a:r>
              <a:rPr lang="en-US" sz="2000" dirty="0"/>
              <a:t> </a:t>
            </a:r>
            <a:r>
              <a:rPr lang="en-US" sz="2000" b="1" dirty="0">
                <a:solidFill>
                  <a:srgbClr val="0000FF"/>
                </a:solidFill>
              </a:rPr>
              <a:t>ASAP</a:t>
            </a:r>
            <a:r>
              <a:rPr lang="en-US" sz="2000" dirty="0"/>
              <a:t> = I Focus on Paying Debt Quickly and Staying Debt Free.</a:t>
            </a:r>
          </a:p>
          <a:p>
            <a:pPr marL="0" indent="0">
              <a:buNone/>
            </a:pPr>
            <a:endParaRPr lang="en-US" sz="2000" dirty="0"/>
          </a:p>
          <a:p>
            <a:endParaRPr lang="en-US" sz="2000" dirty="0"/>
          </a:p>
        </p:txBody>
      </p:sp>
      <p:pic>
        <p:nvPicPr>
          <p:cNvPr id="4" name="Picture 3">
            <a:extLst>
              <a:ext uri="{FF2B5EF4-FFF2-40B4-BE49-F238E27FC236}">
                <a16:creationId xmlns:a16="http://schemas.microsoft.com/office/drawing/2014/main" id="{346156A8-D693-B8E2-7A3B-8ADFC433BCA0}"/>
              </a:ext>
            </a:extLst>
          </p:cNvPr>
          <p:cNvPicPr>
            <a:picLocks noChangeAspect="1"/>
          </p:cNvPicPr>
          <p:nvPr/>
        </p:nvPicPr>
        <p:blipFill>
          <a:blip r:embed="rId2"/>
          <a:stretch>
            <a:fillRect/>
          </a:stretch>
        </p:blipFill>
        <p:spPr>
          <a:xfrm>
            <a:off x="0" y="1660"/>
            <a:ext cx="1556874" cy="988940"/>
          </a:xfrm>
          <a:prstGeom prst="rect">
            <a:avLst/>
          </a:prstGeom>
        </p:spPr>
      </p:pic>
    </p:spTree>
    <p:extLst>
      <p:ext uri="{BB962C8B-B14F-4D97-AF65-F5344CB8AC3E}">
        <p14:creationId xmlns:p14="http://schemas.microsoft.com/office/powerpoint/2010/main" val="380393191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8001000" cy="1143000"/>
          </a:xfrm>
        </p:spPr>
        <p:txBody>
          <a:bodyPr/>
          <a:lstStyle/>
          <a:p>
            <a:r>
              <a:rPr lang="en-US" b="1" dirty="0"/>
              <a:t>We Need a New Script!</a:t>
            </a:r>
          </a:p>
        </p:txBody>
      </p:sp>
      <p:sp>
        <p:nvSpPr>
          <p:cNvPr id="3" name="Content Placeholder 2"/>
          <p:cNvSpPr>
            <a:spLocks noGrp="1"/>
          </p:cNvSpPr>
          <p:nvPr>
            <p:ph idx="1"/>
          </p:nvPr>
        </p:nvSpPr>
        <p:spPr>
          <a:xfrm>
            <a:off x="0" y="916259"/>
            <a:ext cx="3962400" cy="5334000"/>
          </a:xfrm>
        </p:spPr>
        <p:txBody>
          <a:bodyPr>
            <a:normAutofit/>
          </a:bodyPr>
          <a:lstStyle/>
          <a:p>
            <a:pPr marL="0" indent="0">
              <a:buNone/>
            </a:pPr>
            <a:r>
              <a:rPr lang="en-US" sz="2000" b="1" dirty="0"/>
              <a:t>To Get Ahead in Life = </a:t>
            </a:r>
            <a:r>
              <a:rPr lang="en-US" sz="2000" b="1" strike="sngStrike" dirty="0">
                <a:solidFill>
                  <a:srgbClr val="FF0000"/>
                </a:solidFill>
              </a:rPr>
              <a:t>SPEND AND GET INTO DEBT!!!</a:t>
            </a:r>
          </a:p>
          <a:p>
            <a:pPr marL="0" indent="0">
              <a:buNone/>
            </a:pPr>
            <a:endParaRPr lang="en-US" sz="2000" b="1" strike="sngStrike" dirty="0">
              <a:solidFill>
                <a:srgbClr val="FF0000"/>
              </a:solidFill>
            </a:endParaRPr>
          </a:p>
          <a:p>
            <a:r>
              <a:rPr lang="en-US" sz="2000" b="1" strike="sngStrike" dirty="0">
                <a:solidFill>
                  <a:srgbClr val="FF0000"/>
                </a:solidFill>
              </a:rPr>
              <a:t>¿NOT MAKING ENOUGH MONEY? </a:t>
            </a:r>
            <a:r>
              <a:rPr lang="en-US" sz="2000" strike="sngStrike" dirty="0">
                <a:solidFill>
                  <a:srgbClr val="FF0000"/>
                </a:solidFill>
              </a:rPr>
              <a:t>= Study a Masters</a:t>
            </a:r>
          </a:p>
          <a:p>
            <a:r>
              <a:rPr lang="en-US" sz="2000" b="1" strike="sngStrike" dirty="0">
                <a:solidFill>
                  <a:srgbClr val="FF0000"/>
                </a:solidFill>
              </a:rPr>
              <a:t>HAVE KIDS </a:t>
            </a:r>
            <a:r>
              <a:rPr lang="en-US" sz="2000" strike="sngStrike" dirty="0">
                <a:solidFill>
                  <a:srgbClr val="FF0000"/>
                </a:solidFill>
              </a:rPr>
              <a:t>= Pay their School, University, Weddings</a:t>
            </a:r>
          </a:p>
          <a:p>
            <a:r>
              <a:rPr lang="en-US" sz="2000" b="1" strike="sngStrike" dirty="0">
                <a:solidFill>
                  <a:srgbClr val="FF0000"/>
                </a:solidFill>
              </a:rPr>
              <a:t>PROTECT YOUR FAMILY </a:t>
            </a:r>
            <a:r>
              <a:rPr lang="en-US" sz="2000" strike="sngStrike" dirty="0">
                <a:solidFill>
                  <a:srgbClr val="FF0000"/>
                </a:solidFill>
              </a:rPr>
              <a:t>= Use a Term Insurance, Whole Life, Universal Life, or Indexed Life</a:t>
            </a:r>
          </a:p>
          <a:p>
            <a:r>
              <a:rPr lang="en-US" sz="2000" b="1" strike="sngStrike" dirty="0">
                <a:solidFill>
                  <a:srgbClr val="FF0000"/>
                </a:solidFill>
              </a:rPr>
              <a:t>INVESTMENT</a:t>
            </a:r>
            <a:r>
              <a:rPr lang="en-US" sz="2000" strike="sngStrike" dirty="0">
                <a:solidFill>
                  <a:srgbClr val="FF0000"/>
                </a:solidFill>
              </a:rPr>
              <a:t> = Invest in the stock market or real estate with borrowed money</a:t>
            </a:r>
          </a:p>
          <a:p>
            <a:r>
              <a:rPr lang="en-US" sz="2000" b="1" strike="sngStrike" dirty="0">
                <a:solidFill>
                  <a:srgbClr val="FF0000"/>
                </a:solidFill>
              </a:rPr>
              <a:t>RETIREMENT PLAN </a:t>
            </a:r>
            <a:r>
              <a:rPr lang="en-US" sz="2000" strike="sngStrike" dirty="0">
                <a:solidFill>
                  <a:srgbClr val="FF0000"/>
                </a:solidFill>
              </a:rPr>
              <a:t>= Use a 401k, IRA, y depend on social security</a:t>
            </a:r>
          </a:p>
          <a:p>
            <a:pPr marL="0" indent="0">
              <a:buNone/>
            </a:pPr>
            <a:endParaRPr lang="en-US" sz="2000" strike="sngStrike" dirty="0">
              <a:solidFill>
                <a:srgbClr val="FF0000"/>
              </a:solidFill>
            </a:endParaRPr>
          </a:p>
          <a:p>
            <a:endParaRPr lang="en-US" sz="2400" dirty="0">
              <a:solidFill>
                <a:srgbClr val="FF0000"/>
              </a:solidFill>
            </a:endParaRPr>
          </a:p>
        </p:txBody>
      </p:sp>
      <p:sp>
        <p:nvSpPr>
          <p:cNvPr id="6" name="Content Placeholder 2">
            <a:extLst>
              <a:ext uri="{FF2B5EF4-FFF2-40B4-BE49-F238E27FC236}">
                <a16:creationId xmlns:a16="http://schemas.microsoft.com/office/drawing/2014/main" id="{31C93A6D-CC39-4F0A-A14F-568C10E806CE}"/>
              </a:ext>
            </a:extLst>
          </p:cNvPr>
          <p:cNvSpPr txBox="1">
            <a:spLocks/>
          </p:cNvSpPr>
          <p:nvPr/>
        </p:nvSpPr>
        <p:spPr bwMode="auto">
          <a:xfrm>
            <a:off x="3850888" y="914400"/>
            <a:ext cx="5257800" cy="5638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dirty="0"/>
              <a:t>To Get Ahead in Life = </a:t>
            </a:r>
            <a:r>
              <a:rPr lang="en-US" sz="2000" b="1" dirty="0">
                <a:solidFill>
                  <a:srgbClr val="0000FF"/>
                </a:solidFill>
              </a:rPr>
              <a:t>PRODUCE, DARE TO PROSPER &amp; BE FINANCIALLY FREE</a:t>
            </a:r>
            <a:r>
              <a:rPr lang="en-US" sz="2000" b="1" dirty="0">
                <a:solidFill>
                  <a:srgbClr val="3333FF"/>
                </a:solidFill>
              </a:rPr>
              <a:t>!!</a:t>
            </a:r>
          </a:p>
          <a:p>
            <a:endParaRPr lang="en-US" sz="1800" b="1" dirty="0">
              <a:solidFill>
                <a:srgbClr val="0000FF"/>
              </a:solidFill>
            </a:endParaRPr>
          </a:p>
          <a:p>
            <a:r>
              <a:rPr lang="en-US" sz="1800" b="1" dirty="0">
                <a:solidFill>
                  <a:srgbClr val="0000FF"/>
                </a:solidFill>
              </a:rPr>
              <a:t>THINK AND GROW RICH </a:t>
            </a:r>
            <a:r>
              <a:rPr lang="en-US" sz="1800" dirty="0"/>
              <a:t>= I Develop New Mindsets &amp; Skillsets, Ideas &amp; Abilities; I Turn on My Dream Machine; I Sell on Commission</a:t>
            </a:r>
          </a:p>
          <a:p>
            <a:r>
              <a:rPr lang="en-US" sz="1800" b="1" dirty="0">
                <a:solidFill>
                  <a:srgbClr val="0000FF"/>
                </a:solidFill>
              </a:rPr>
              <a:t>BE AN EXAMPLE </a:t>
            </a:r>
            <a:r>
              <a:rPr lang="en-US" sz="1800" dirty="0"/>
              <a:t>= I Invest Time into My Family, I am a Role Model and Example; I provide for my children’s Education &amp; Teach Them to be Financially Free.</a:t>
            </a:r>
          </a:p>
          <a:p>
            <a:r>
              <a:rPr lang="en-US" sz="1800" b="1" dirty="0">
                <a:solidFill>
                  <a:srgbClr val="0000FF"/>
                </a:solidFill>
              </a:rPr>
              <a:t>PROTECT YOUR FAMILY AND ESTATE </a:t>
            </a:r>
            <a:r>
              <a:rPr lang="en-US" sz="1800" dirty="0"/>
              <a:t>= I am a Provider and Protect my Family. I Will Leave a Wealth Heritage That Will Last for Many Generations</a:t>
            </a:r>
          </a:p>
          <a:p>
            <a:r>
              <a:rPr lang="en-US" sz="1800" b="1" dirty="0">
                <a:solidFill>
                  <a:srgbClr val="0000FF"/>
                </a:solidFill>
              </a:rPr>
              <a:t>INVEST IN YOUR OWN BUSINESS </a:t>
            </a:r>
            <a:r>
              <a:rPr lang="en-US" sz="1800" dirty="0"/>
              <a:t>= I Don’t Risk My Money. I Take Control of My Finances and Invest In My Own Business First. I Don’t Speculate with Leverage. </a:t>
            </a:r>
          </a:p>
          <a:p>
            <a:r>
              <a:rPr lang="en-US" sz="1800" b="1" dirty="0">
                <a:solidFill>
                  <a:srgbClr val="0000FF"/>
                </a:solidFill>
              </a:rPr>
              <a:t>BECOME FINANCIALLY FREE </a:t>
            </a:r>
            <a:r>
              <a:rPr lang="en-US" sz="1800" b="1" dirty="0"/>
              <a:t>=</a:t>
            </a:r>
            <a:r>
              <a:rPr lang="en-US" sz="1800" dirty="0"/>
              <a:t> I Generate Passive Income &gt; Expenses; I Focus on Legacy &amp; Impact</a:t>
            </a:r>
          </a:p>
          <a:p>
            <a:endParaRPr lang="en-US" sz="2000" dirty="0"/>
          </a:p>
        </p:txBody>
      </p:sp>
      <p:pic>
        <p:nvPicPr>
          <p:cNvPr id="4" name="Picture 3">
            <a:extLst>
              <a:ext uri="{FF2B5EF4-FFF2-40B4-BE49-F238E27FC236}">
                <a16:creationId xmlns:a16="http://schemas.microsoft.com/office/drawing/2014/main" id="{E97E3A1F-C8B5-BF68-0D17-045209C84E6D}"/>
              </a:ext>
            </a:extLst>
          </p:cNvPr>
          <p:cNvPicPr>
            <a:picLocks noChangeAspect="1"/>
          </p:cNvPicPr>
          <p:nvPr/>
        </p:nvPicPr>
        <p:blipFill>
          <a:blip r:embed="rId2"/>
          <a:stretch>
            <a:fillRect/>
          </a:stretch>
        </p:blipFill>
        <p:spPr>
          <a:xfrm>
            <a:off x="0" y="1660"/>
            <a:ext cx="1556874" cy="988940"/>
          </a:xfrm>
          <a:prstGeom prst="rect">
            <a:avLst/>
          </a:prstGeom>
        </p:spPr>
      </p:pic>
    </p:spTree>
    <p:extLst>
      <p:ext uri="{BB962C8B-B14F-4D97-AF65-F5344CB8AC3E}">
        <p14:creationId xmlns:p14="http://schemas.microsoft.com/office/powerpoint/2010/main" val="3450546434"/>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8001000" cy="762000"/>
          </a:xfrm>
        </p:spPr>
        <p:txBody>
          <a:bodyPr/>
          <a:lstStyle/>
          <a:p>
            <a:r>
              <a:rPr lang="en-US" b="1" dirty="0"/>
              <a:t>A New Script!</a:t>
            </a:r>
          </a:p>
        </p:txBody>
      </p:sp>
      <p:sp>
        <p:nvSpPr>
          <p:cNvPr id="4" name="Content Placeholder 3"/>
          <p:cNvSpPr>
            <a:spLocks noGrp="1"/>
          </p:cNvSpPr>
          <p:nvPr>
            <p:ph idx="1"/>
          </p:nvPr>
        </p:nvSpPr>
        <p:spPr>
          <a:xfrm>
            <a:off x="381000" y="685800"/>
            <a:ext cx="8534400" cy="6096000"/>
          </a:xfrm>
        </p:spPr>
        <p:txBody>
          <a:bodyPr/>
          <a:lstStyle/>
          <a:p>
            <a:pPr marL="0" indent="0">
              <a:buNone/>
            </a:pPr>
            <a:r>
              <a:rPr lang="en-US" sz="2000" b="1" u="sng" dirty="0"/>
              <a:t>I AM A PRODUCER</a:t>
            </a:r>
          </a:p>
          <a:p>
            <a:r>
              <a:rPr lang="en-US" sz="1800" dirty="0"/>
              <a:t>God gave me Dominion – Control over my Self: Thoughts, Emotions, Actions</a:t>
            </a:r>
          </a:p>
          <a:p>
            <a:r>
              <a:rPr lang="en-US" sz="1800" dirty="0"/>
              <a:t>God gave me the Power to Decide, Act &amp; to Speak</a:t>
            </a:r>
          </a:p>
          <a:p>
            <a:r>
              <a:rPr lang="en-US" sz="1800" dirty="0"/>
              <a:t>God gave me the Power to Create Wealth – to Produce, Multiply and Grow</a:t>
            </a:r>
          </a:p>
          <a:p>
            <a:r>
              <a:rPr lang="en-US" sz="1800" dirty="0"/>
              <a:t>God gave me a Mind that has infinite creative capacity and can generate Wealth beyond my wildest dreams.</a:t>
            </a:r>
          </a:p>
          <a:p>
            <a:pPr marL="0" indent="0">
              <a:buNone/>
            </a:pPr>
            <a:r>
              <a:rPr lang="en-US" sz="2000" b="1" u="sng" dirty="0"/>
              <a:t>I AM MY NO. 1 INVESTMENT</a:t>
            </a:r>
          </a:p>
          <a:p>
            <a:r>
              <a:rPr lang="en-US" sz="1800" dirty="0"/>
              <a:t>I invest in My Self first every day</a:t>
            </a:r>
          </a:p>
          <a:p>
            <a:r>
              <a:rPr lang="en-US" sz="1800" dirty="0"/>
              <a:t>I am worth investing in because I produce the highest ROI</a:t>
            </a:r>
          </a:p>
          <a:p>
            <a:r>
              <a:rPr lang="en-US" sz="1800" dirty="0"/>
              <a:t>I am Committed to my development</a:t>
            </a:r>
          </a:p>
          <a:p>
            <a:pPr marL="0" indent="0">
              <a:buNone/>
            </a:pPr>
            <a:r>
              <a:rPr lang="en-US" sz="2000" b="1" u="sng" dirty="0"/>
              <a:t>I AM MY OWN BOSS</a:t>
            </a:r>
          </a:p>
          <a:p>
            <a:r>
              <a:rPr lang="en-US" sz="1800" dirty="0"/>
              <a:t>I believe in myself, I work for myself</a:t>
            </a:r>
          </a:p>
          <a:p>
            <a:r>
              <a:rPr lang="en-US" sz="1800" dirty="0"/>
              <a:t>I am a Leader, I Market Myself</a:t>
            </a:r>
          </a:p>
          <a:p>
            <a:r>
              <a:rPr lang="en-US" sz="1800" dirty="0"/>
              <a:t>I Invest in my Business first</a:t>
            </a:r>
          </a:p>
          <a:p>
            <a:pPr marL="0" indent="0">
              <a:buNone/>
            </a:pPr>
            <a:r>
              <a:rPr lang="en-US" sz="2000" b="1" u="sng" dirty="0"/>
              <a:t>I AM FINANCIALLY FREE</a:t>
            </a:r>
          </a:p>
          <a:p>
            <a:r>
              <a:rPr lang="en-US" sz="1800" dirty="0"/>
              <a:t>I Dare to Prosper</a:t>
            </a:r>
          </a:p>
          <a:p>
            <a:r>
              <a:rPr lang="en-US" sz="1800" dirty="0"/>
              <a:t>I am Debt Free</a:t>
            </a:r>
          </a:p>
          <a:p>
            <a:r>
              <a:rPr lang="en-US" sz="1800" dirty="0"/>
              <a:t>I am Financially Free!</a:t>
            </a:r>
          </a:p>
          <a:p>
            <a:endParaRPr lang="en-US" sz="2000" dirty="0"/>
          </a:p>
        </p:txBody>
      </p:sp>
      <p:sp>
        <p:nvSpPr>
          <p:cNvPr id="9" name="TextBox 8"/>
          <p:cNvSpPr txBox="1"/>
          <p:nvPr/>
        </p:nvSpPr>
        <p:spPr>
          <a:xfrm>
            <a:off x="4419600" y="3962400"/>
            <a:ext cx="3502429" cy="3200876"/>
          </a:xfrm>
          <a:prstGeom prst="rect">
            <a:avLst/>
          </a:prstGeom>
          <a:noFill/>
        </p:spPr>
        <p:txBody>
          <a:bodyPr wrap="square" rtlCol="0">
            <a:spAutoFit/>
          </a:bodyPr>
          <a:lstStyle/>
          <a:p>
            <a:pPr marL="0" indent="0">
              <a:buNone/>
            </a:pPr>
            <a:r>
              <a:rPr lang="en-US" sz="2000" b="1" u="sng" dirty="0">
                <a:latin typeface="+mj-lt"/>
              </a:rPr>
              <a:t>I AM MY OWN BANK</a:t>
            </a:r>
          </a:p>
          <a:p>
            <a:pPr marL="285750" indent="-285750">
              <a:buFont typeface="Arial" panose="020B0604020202020204" pitchFamily="34" charset="0"/>
              <a:buChar char="•"/>
            </a:pPr>
            <a:r>
              <a:rPr lang="en-US" dirty="0">
                <a:latin typeface="+mj-lt"/>
              </a:rPr>
              <a:t>I pay myself first</a:t>
            </a:r>
          </a:p>
          <a:p>
            <a:pPr marL="285750" indent="-285750">
              <a:buFont typeface="Arial" panose="020B0604020202020204" pitchFamily="34" charset="0"/>
              <a:buChar char="•"/>
            </a:pPr>
            <a:r>
              <a:rPr lang="en-US" dirty="0">
                <a:latin typeface="+mj-lt"/>
              </a:rPr>
              <a:t>I am a protector, I am a role model</a:t>
            </a:r>
          </a:p>
          <a:p>
            <a:pPr marL="285750" indent="-285750">
              <a:buFont typeface="Arial" panose="020B0604020202020204" pitchFamily="34" charset="0"/>
              <a:buChar char="•"/>
            </a:pPr>
            <a:r>
              <a:rPr lang="en-US" dirty="0">
                <a:latin typeface="+mj-lt"/>
              </a:rPr>
              <a:t>I am a saver, and my own banker</a:t>
            </a:r>
          </a:p>
          <a:p>
            <a:pPr marL="0" indent="0">
              <a:buNone/>
            </a:pPr>
            <a:r>
              <a:rPr lang="en-US" sz="2000" b="1" u="sng" dirty="0">
                <a:latin typeface="+mj-lt"/>
              </a:rPr>
              <a:t>I AM A GENEROUS GIVER</a:t>
            </a:r>
          </a:p>
          <a:p>
            <a:pPr marL="285750" indent="-285750">
              <a:buFont typeface="Arial" panose="020B0604020202020204" pitchFamily="34" charset="0"/>
              <a:buChar char="•"/>
            </a:pPr>
            <a:r>
              <a:rPr lang="en-US" dirty="0">
                <a:latin typeface="+mj-lt"/>
              </a:rPr>
              <a:t>I honor the Lord with the </a:t>
            </a:r>
            <a:r>
              <a:rPr lang="en-US" dirty="0" err="1">
                <a:latin typeface="+mj-lt"/>
              </a:rPr>
              <a:t>firstfruits</a:t>
            </a:r>
            <a:r>
              <a:rPr lang="en-US" dirty="0">
                <a:latin typeface="+mj-lt"/>
              </a:rPr>
              <a:t> of all my increase</a:t>
            </a:r>
          </a:p>
          <a:p>
            <a:pPr marL="285750" indent="-285750">
              <a:buFont typeface="Arial" panose="020B0604020202020204" pitchFamily="34" charset="0"/>
              <a:buChar char="•"/>
            </a:pPr>
            <a:r>
              <a:rPr lang="en-US" dirty="0">
                <a:latin typeface="+mj-lt"/>
              </a:rPr>
              <a:t>God has blessed me so I can be a blessing</a:t>
            </a:r>
          </a:p>
          <a:p>
            <a:endParaRPr lang="en-US" dirty="0"/>
          </a:p>
        </p:txBody>
      </p:sp>
      <p:pic>
        <p:nvPicPr>
          <p:cNvPr id="3" name="Picture 2">
            <a:extLst>
              <a:ext uri="{FF2B5EF4-FFF2-40B4-BE49-F238E27FC236}">
                <a16:creationId xmlns:a16="http://schemas.microsoft.com/office/drawing/2014/main" id="{3AC9085D-345E-41A9-FBFB-5168FD7EE8D1}"/>
              </a:ext>
            </a:extLst>
          </p:cNvPr>
          <p:cNvPicPr>
            <a:picLocks noChangeAspect="1"/>
          </p:cNvPicPr>
          <p:nvPr/>
        </p:nvPicPr>
        <p:blipFill>
          <a:blip r:embed="rId2"/>
          <a:stretch>
            <a:fillRect/>
          </a:stretch>
        </p:blipFill>
        <p:spPr>
          <a:xfrm>
            <a:off x="7587126" y="0"/>
            <a:ext cx="1556874" cy="988940"/>
          </a:xfrm>
          <a:prstGeom prst="rect">
            <a:avLst/>
          </a:prstGeom>
        </p:spPr>
      </p:pic>
    </p:spTree>
    <p:extLst>
      <p:ext uri="{BB962C8B-B14F-4D97-AF65-F5344CB8AC3E}">
        <p14:creationId xmlns:p14="http://schemas.microsoft.com/office/powerpoint/2010/main" val="92765834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9472" y="-1"/>
            <a:ext cx="8034529" cy="1096921"/>
          </a:xfrm>
        </p:spPr>
        <p:txBody>
          <a:bodyPr>
            <a:normAutofit/>
          </a:bodyPr>
          <a:lstStyle/>
          <a:p>
            <a:r>
              <a:rPr lang="en-US" b="1" dirty="0"/>
              <a:t>Alex </a:t>
            </a:r>
            <a:r>
              <a:rPr lang="en-US" b="1" dirty="0" err="1"/>
              <a:t>Barrón’s</a:t>
            </a:r>
            <a:r>
              <a:rPr lang="en-US" b="1" dirty="0"/>
              <a:t> Story</a:t>
            </a:r>
            <a:endParaRPr lang="en-US" sz="3600" b="1" dirty="0"/>
          </a:p>
        </p:txBody>
      </p:sp>
      <p:sp>
        <p:nvSpPr>
          <p:cNvPr id="6" name="Content Placeholder 5"/>
          <p:cNvSpPr>
            <a:spLocks noGrp="1"/>
          </p:cNvSpPr>
          <p:nvPr>
            <p:ph sz="quarter" idx="4"/>
          </p:nvPr>
        </p:nvSpPr>
        <p:spPr>
          <a:xfrm>
            <a:off x="475488" y="5218967"/>
            <a:ext cx="4629912" cy="1574768"/>
          </a:xfrm>
        </p:spPr>
        <p:txBody>
          <a:bodyPr>
            <a:noAutofit/>
          </a:bodyPr>
          <a:lstStyle/>
          <a:p>
            <a:pPr marL="0" indent="0">
              <a:buNone/>
            </a:pPr>
            <a:r>
              <a:rPr lang="en-US" sz="1600" b="1" dirty="0"/>
              <a:t>Financial Freedom &amp; Success Institute </a:t>
            </a:r>
          </a:p>
          <a:p>
            <a:pPr marL="0" indent="0">
              <a:buNone/>
            </a:pPr>
            <a:r>
              <a:rPr lang="en-US" sz="1600" dirty="0"/>
              <a:t>Bank on Yourself Professional, Wealth Heritage</a:t>
            </a:r>
          </a:p>
          <a:p>
            <a:pPr marL="0" indent="0">
              <a:buNone/>
            </a:pPr>
            <a:r>
              <a:rPr lang="en-US" sz="1600" dirty="0"/>
              <a:t>Teach Financial Freedom, Teach Entrepreneurship</a:t>
            </a:r>
          </a:p>
          <a:p>
            <a:pPr marL="0" indent="0">
              <a:buNone/>
            </a:pPr>
            <a:r>
              <a:rPr lang="en-US" sz="1600" dirty="0"/>
              <a:t>University of Success, Success Conference Cruise</a:t>
            </a:r>
          </a:p>
        </p:txBody>
      </p:sp>
      <p:sp>
        <p:nvSpPr>
          <p:cNvPr id="8" name="Slide Number Placeholder 7"/>
          <p:cNvSpPr>
            <a:spLocks noGrp="1"/>
          </p:cNvSpPr>
          <p:nvPr>
            <p:ph type="sldNum" sz="quarter" idx="12"/>
          </p:nvPr>
        </p:nvSpPr>
        <p:spPr>
          <a:xfrm>
            <a:off x="6781800" y="6324600"/>
            <a:ext cx="2133600" cy="365125"/>
          </a:xfrm>
        </p:spPr>
        <p:txBody>
          <a:bodyPr/>
          <a:lstStyle/>
          <a:p>
            <a:fld id="{26992660-07D7-4D1A-9A00-6246F487EF94}" type="slidenum">
              <a:rPr lang="en-US" smtClean="0"/>
              <a:pPr/>
              <a:t>7</a:t>
            </a:fld>
            <a:endParaRPr lang="en-US" dirty="0"/>
          </a:p>
        </p:txBody>
      </p:sp>
      <p:sp>
        <p:nvSpPr>
          <p:cNvPr id="19" name="Content Placeholder 18"/>
          <p:cNvSpPr>
            <a:spLocks noGrp="1"/>
          </p:cNvSpPr>
          <p:nvPr>
            <p:ph sz="half" idx="2"/>
          </p:nvPr>
        </p:nvSpPr>
        <p:spPr>
          <a:xfrm>
            <a:off x="5365649" y="1639033"/>
            <a:ext cx="3745017" cy="704636"/>
          </a:xfrm>
        </p:spPr>
        <p:txBody>
          <a:bodyPr>
            <a:noAutofit/>
          </a:bodyPr>
          <a:lstStyle/>
          <a:p>
            <a:pPr marL="0" indent="0">
              <a:buNone/>
            </a:pPr>
            <a:r>
              <a:rPr lang="en-US" sz="2000" b="1" dirty="0"/>
              <a:t>Fulfill the Great Commission and help Children Escape Poverty</a:t>
            </a:r>
          </a:p>
        </p:txBody>
      </p:sp>
      <p:sp>
        <p:nvSpPr>
          <p:cNvPr id="21" name="Content Placeholder 18"/>
          <p:cNvSpPr txBox="1">
            <a:spLocks/>
          </p:cNvSpPr>
          <p:nvPr/>
        </p:nvSpPr>
        <p:spPr>
          <a:xfrm>
            <a:off x="457200" y="1639033"/>
            <a:ext cx="4114800" cy="5880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r>
              <a:rPr lang="en-US" sz="2000" b="1" dirty="0"/>
              <a:t>Share Financial Freedom and Success Principles with the World</a:t>
            </a:r>
          </a:p>
        </p:txBody>
      </p:sp>
      <p:sp>
        <p:nvSpPr>
          <p:cNvPr id="22" name="TextBox 21"/>
          <p:cNvSpPr txBox="1"/>
          <p:nvPr/>
        </p:nvSpPr>
        <p:spPr>
          <a:xfrm>
            <a:off x="5410200" y="5205173"/>
            <a:ext cx="3200400" cy="1569660"/>
          </a:xfrm>
          <a:prstGeom prst="rect">
            <a:avLst/>
          </a:prstGeom>
          <a:noFill/>
        </p:spPr>
        <p:txBody>
          <a:bodyPr wrap="square" rtlCol="0">
            <a:spAutoFit/>
          </a:bodyPr>
          <a:lstStyle/>
          <a:p>
            <a:r>
              <a:rPr lang="en-US" sz="1600" b="1" dirty="0"/>
              <a:t>Dare to Dream Foundation</a:t>
            </a:r>
          </a:p>
          <a:p>
            <a:r>
              <a:rPr lang="en-US" sz="1600" dirty="0"/>
              <a:t>Fulfill the Great Commission, Compassionate Capitalism, </a:t>
            </a:r>
          </a:p>
          <a:p>
            <a:r>
              <a:rPr lang="en-US" sz="1600" dirty="0"/>
              <a:t>Help Poor Children, Bring Education,</a:t>
            </a:r>
          </a:p>
          <a:p>
            <a:r>
              <a:rPr lang="en-US" sz="1600" dirty="0"/>
              <a:t>Personal Motto – “Dare to Dream!”</a:t>
            </a:r>
          </a:p>
          <a:p>
            <a:endParaRPr lang="en-US" sz="1600" dirty="0"/>
          </a:p>
        </p:txBody>
      </p: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5650" y="2525734"/>
            <a:ext cx="1822580" cy="1366935"/>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282" y="2498302"/>
            <a:ext cx="2629949" cy="1415027"/>
          </a:xfrm>
          <a:prstGeom prst="rect">
            <a:avLst/>
          </a:prstGeom>
        </p:spPr>
      </p:pic>
      <p:sp>
        <p:nvSpPr>
          <p:cNvPr id="3" name="TextBox 2">
            <a:extLst>
              <a:ext uri="{FF2B5EF4-FFF2-40B4-BE49-F238E27FC236}">
                <a16:creationId xmlns:a16="http://schemas.microsoft.com/office/drawing/2014/main" id="{6667A0EA-6C86-F403-2D5F-D37EA12B5FF8}"/>
              </a:ext>
            </a:extLst>
          </p:cNvPr>
          <p:cNvSpPr txBox="1"/>
          <p:nvPr/>
        </p:nvSpPr>
        <p:spPr>
          <a:xfrm>
            <a:off x="1109472" y="987604"/>
            <a:ext cx="7805928" cy="584775"/>
          </a:xfrm>
          <a:prstGeom prst="rect">
            <a:avLst/>
          </a:prstGeom>
          <a:noFill/>
        </p:spPr>
        <p:txBody>
          <a:bodyPr wrap="square" rtlCol="0">
            <a:spAutoFit/>
          </a:bodyPr>
          <a:lstStyle/>
          <a:p>
            <a:r>
              <a:rPr lang="en-US" sz="3200" b="1" dirty="0"/>
              <a:t>Christian Capitalist on a Mission and Destiny</a:t>
            </a:r>
            <a:endParaRPr lang="en-US" sz="3200" dirty="0"/>
          </a:p>
        </p:txBody>
      </p:sp>
      <p:pic>
        <p:nvPicPr>
          <p:cNvPr id="5" name="Picture 4" descr="A group of people holding a potted plant&#10;&#10;Description automatically generated">
            <a:extLst>
              <a:ext uri="{FF2B5EF4-FFF2-40B4-BE49-F238E27FC236}">
                <a16:creationId xmlns:a16="http://schemas.microsoft.com/office/drawing/2014/main" id="{F06F5F99-10F8-8B32-1EA8-2D2A5888AD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1008" y="2545522"/>
            <a:ext cx="1939659" cy="1291843"/>
          </a:xfrm>
          <a:prstGeom prst="rect">
            <a:avLst/>
          </a:prstGeom>
        </p:spPr>
      </p:pic>
      <p:pic>
        <p:nvPicPr>
          <p:cNvPr id="9" name="Picture 8" descr="A person holding a book&#10;&#10;Description automatically generated">
            <a:extLst>
              <a:ext uri="{FF2B5EF4-FFF2-40B4-BE49-F238E27FC236}">
                <a16:creationId xmlns:a16="http://schemas.microsoft.com/office/drawing/2014/main" id="{7AD5086A-BF08-4F42-EDE7-2756101FB0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3663" y="2498302"/>
            <a:ext cx="2122541" cy="1415027"/>
          </a:xfrm>
          <a:prstGeom prst="rect">
            <a:avLst/>
          </a:prstGeom>
        </p:spPr>
      </p:pic>
      <p:pic>
        <p:nvPicPr>
          <p:cNvPr id="12" name="Picture 11">
            <a:extLst>
              <a:ext uri="{FF2B5EF4-FFF2-40B4-BE49-F238E27FC236}">
                <a16:creationId xmlns:a16="http://schemas.microsoft.com/office/drawing/2014/main" id="{2659277F-914F-6636-62FC-1492407D1B47}"/>
              </a:ext>
            </a:extLst>
          </p:cNvPr>
          <p:cNvPicPr>
            <a:picLocks noChangeAspect="1"/>
          </p:cNvPicPr>
          <p:nvPr/>
        </p:nvPicPr>
        <p:blipFill>
          <a:blip r:embed="rId6"/>
          <a:stretch>
            <a:fillRect/>
          </a:stretch>
        </p:blipFill>
        <p:spPr>
          <a:xfrm>
            <a:off x="3529764" y="3961238"/>
            <a:ext cx="1658580" cy="1243935"/>
          </a:xfrm>
          <a:prstGeom prst="rect">
            <a:avLst/>
          </a:prstGeom>
        </p:spPr>
      </p:pic>
      <p:pic>
        <p:nvPicPr>
          <p:cNvPr id="14" name="Picture 13" descr="A cloud with text and arrows pointing to the word&#10;&#10;Description automatically generated">
            <a:extLst>
              <a:ext uri="{FF2B5EF4-FFF2-40B4-BE49-F238E27FC236}">
                <a16:creationId xmlns:a16="http://schemas.microsoft.com/office/drawing/2014/main" id="{C575122C-C8A7-E31F-DC13-BB09F24165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6517" y="3961238"/>
            <a:ext cx="1889900" cy="1257728"/>
          </a:xfrm>
          <a:prstGeom prst="rect">
            <a:avLst/>
          </a:prstGeom>
        </p:spPr>
      </p:pic>
      <p:pic>
        <p:nvPicPr>
          <p:cNvPr id="16" name="Picture 15" descr="A bird flying in the sky&#10;&#10;Description automatically generated">
            <a:extLst>
              <a:ext uri="{FF2B5EF4-FFF2-40B4-BE49-F238E27FC236}">
                <a16:creationId xmlns:a16="http://schemas.microsoft.com/office/drawing/2014/main" id="{8F878AFE-61C5-F4E0-5649-8AD03D08EB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5488" y="3937274"/>
            <a:ext cx="1058126" cy="1281694"/>
          </a:xfrm>
          <a:prstGeom prst="rect">
            <a:avLst/>
          </a:prstGeom>
        </p:spPr>
      </p:pic>
      <p:pic>
        <p:nvPicPr>
          <p:cNvPr id="20" name="Picture 19" descr="A group of people posing for a photo&#10;&#10;Description automatically generated">
            <a:extLst>
              <a:ext uri="{FF2B5EF4-FFF2-40B4-BE49-F238E27FC236}">
                <a16:creationId xmlns:a16="http://schemas.microsoft.com/office/drawing/2014/main" id="{0A94F36A-6E01-9B3C-15F2-8C13811B5B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87853" y="3913329"/>
            <a:ext cx="1939660" cy="1291844"/>
          </a:xfrm>
          <a:prstGeom prst="rect">
            <a:avLst/>
          </a:prstGeom>
        </p:spPr>
      </p:pic>
      <p:pic>
        <p:nvPicPr>
          <p:cNvPr id="26" name="Picture 25">
            <a:extLst>
              <a:ext uri="{FF2B5EF4-FFF2-40B4-BE49-F238E27FC236}">
                <a16:creationId xmlns:a16="http://schemas.microsoft.com/office/drawing/2014/main" id="{37B6FAD0-C3A1-8934-5FBB-02627B8EA54C}"/>
              </a:ext>
            </a:extLst>
          </p:cNvPr>
          <p:cNvPicPr>
            <a:picLocks noChangeAspect="1"/>
          </p:cNvPicPr>
          <p:nvPr/>
        </p:nvPicPr>
        <p:blipFill>
          <a:blip r:embed="rId10"/>
          <a:stretch>
            <a:fillRect/>
          </a:stretch>
        </p:blipFill>
        <p:spPr>
          <a:xfrm>
            <a:off x="7240713" y="3847367"/>
            <a:ext cx="1828800" cy="1371600"/>
          </a:xfrm>
          <a:prstGeom prst="rect">
            <a:avLst/>
          </a:prstGeom>
        </p:spPr>
      </p:pic>
      <p:pic>
        <p:nvPicPr>
          <p:cNvPr id="27" name="Picture 26">
            <a:extLst>
              <a:ext uri="{FF2B5EF4-FFF2-40B4-BE49-F238E27FC236}">
                <a16:creationId xmlns:a16="http://schemas.microsoft.com/office/drawing/2014/main" id="{5178DF23-4BBA-2C7C-B1B8-5A338D11364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0"/>
            <a:ext cx="1109472" cy="1109472"/>
          </a:xfrm>
          <a:prstGeom prst="rect">
            <a:avLst/>
          </a:prstGeom>
        </p:spPr>
      </p:pic>
    </p:spTree>
    <p:extLst>
      <p:ext uri="{BB962C8B-B14F-4D97-AF65-F5344CB8AC3E}">
        <p14:creationId xmlns:p14="http://schemas.microsoft.com/office/powerpoint/2010/main" val="3985926024"/>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0131" y="269166"/>
            <a:ext cx="5715000" cy="857250"/>
          </a:xfrm>
        </p:spPr>
        <p:txBody>
          <a:bodyPr>
            <a:normAutofit/>
          </a:bodyPr>
          <a:lstStyle/>
          <a:p>
            <a:r>
              <a:rPr lang="en-US" b="1" dirty="0"/>
              <a:t>The 12 Areas of Life</a:t>
            </a:r>
          </a:p>
        </p:txBody>
      </p:sp>
      <p:sp>
        <p:nvSpPr>
          <p:cNvPr id="3" name="Content Placeholder 2"/>
          <p:cNvSpPr>
            <a:spLocks noGrp="1"/>
          </p:cNvSpPr>
          <p:nvPr>
            <p:ph idx="1"/>
          </p:nvPr>
        </p:nvSpPr>
        <p:spPr>
          <a:xfrm>
            <a:off x="1494262" y="2000250"/>
            <a:ext cx="6506738" cy="1428750"/>
          </a:xfrm>
        </p:spPr>
        <p:txBody>
          <a:bodyPr>
            <a:normAutofit fontScale="85000" lnSpcReduction="10000"/>
          </a:bodyPr>
          <a:lstStyle/>
          <a:p>
            <a:pPr marL="0" indent="0">
              <a:buNone/>
            </a:pPr>
            <a:r>
              <a:rPr lang="en-US" b="1" dirty="0"/>
              <a:t>We can Break Down Life into 12 Main Areas.</a:t>
            </a:r>
          </a:p>
          <a:p>
            <a:pPr marL="0" indent="0">
              <a:buNone/>
            </a:pPr>
            <a:endParaRPr lang="en-US" b="1" dirty="0"/>
          </a:p>
          <a:p>
            <a:pPr marL="0" indent="0">
              <a:buNone/>
            </a:pPr>
            <a:r>
              <a:rPr lang="en-US" b="1" dirty="0"/>
              <a:t>Each Area May have more Categories.</a:t>
            </a:r>
          </a:p>
        </p:txBody>
      </p:sp>
      <p:sp>
        <p:nvSpPr>
          <p:cNvPr id="5" name="Content Placeholder 2"/>
          <p:cNvSpPr txBox="1">
            <a:spLocks/>
          </p:cNvSpPr>
          <p:nvPr/>
        </p:nvSpPr>
        <p:spPr>
          <a:xfrm>
            <a:off x="1257301" y="3546087"/>
            <a:ext cx="1728356" cy="371892"/>
          </a:xfrm>
          <a:prstGeom prst="rect">
            <a:avLst/>
          </a:prstGeom>
          <a:solidFill>
            <a:srgbClr val="FF0066"/>
          </a:solidFill>
          <a:ln w="25400">
            <a:solidFill>
              <a:schemeClr val="tx1"/>
            </a:solidFill>
          </a:ln>
        </p:spPr>
        <p:txBody>
          <a:bodyPr vert="horz" lIns="68580" tIns="34290" rIns="68580" bIns="3429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100" b="1" dirty="0"/>
              <a:t>YOUR SELF</a:t>
            </a:r>
          </a:p>
          <a:p>
            <a:pPr marL="0" indent="0" algn="ctr">
              <a:buNone/>
            </a:pPr>
            <a:endParaRPr lang="en-US" sz="2400" b="1" dirty="0"/>
          </a:p>
        </p:txBody>
      </p:sp>
      <p:sp>
        <p:nvSpPr>
          <p:cNvPr id="6" name="Content Placeholder 2"/>
          <p:cNvSpPr txBox="1">
            <a:spLocks/>
          </p:cNvSpPr>
          <p:nvPr/>
        </p:nvSpPr>
        <p:spPr>
          <a:xfrm>
            <a:off x="3514439" y="3546087"/>
            <a:ext cx="2008444" cy="624839"/>
          </a:xfrm>
          <a:prstGeom prst="rect">
            <a:avLst/>
          </a:prstGeom>
          <a:solidFill>
            <a:srgbClr val="FFFF00"/>
          </a:solidFill>
          <a:ln w="25400">
            <a:solidFill>
              <a:schemeClr val="tx1"/>
            </a:solidFill>
          </a:ln>
        </p:spPr>
        <p:txBody>
          <a:bodyPr vert="horz" lIns="68580" tIns="34290" rIns="68580" bIns="3429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100" b="1" dirty="0"/>
              <a:t>BANKING &amp; FINANCING</a:t>
            </a:r>
          </a:p>
          <a:p>
            <a:pPr marL="0" indent="0" algn="ctr">
              <a:buNone/>
            </a:pPr>
            <a:endParaRPr lang="en-US" sz="2400" b="1" dirty="0"/>
          </a:p>
        </p:txBody>
      </p:sp>
      <p:sp>
        <p:nvSpPr>
          <p:cNvPr id="8" name="Content Placeholder 2"/>
          <p:cNvSpPr txBox="1">
            <a:spLocks/>
          </p:cNvSpPr>
          <p:nvPr/>
        </p:nvSpPr>
        <p:spPr>
          <a:xfrm>
            <a:off x="6046695" y="3588853"/>
            <a:ext cx="1855817" cy="474734"/>
          </a:xfrm>
          <a:prstGeom prst="rect">
            <a:avLst/>
          </a:prstGeom>
          <a:solidFill>
            <a:srgbClr val="99FF33"/>
          </a:solidFill>
          <a:ln w="25400">
            <a:solidFill>
              <a:schemeClr val="tx1"/>
            </a:solidFill>
          </a:ln>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100" b="1" dirty="0"/>
              <a:t>BUSINESS</a:t>
            </a:r>
          </a:p>
          <a:p>
            <a:pPr marL="0" indent="0" algn="ctr">
              <a:buNone/>
            </a:pPr>
            <a:endParaRPr lang="en-US" sz="2400" b="1" dirty="0"/>
          </a:p>
        </p:txBody>
      </p:sp>
      <p:sp>
        <p:nvSpPr>
          <p:cNvPr id="7" name="Content Placeholder 2">
            <a:extLst>
              <a:ext uri="{FF2B5EF4-FFF2-40B4-BE49-F238E27FC236}">
                <a16:creationId xmlns:a16="http://schemas.microsoft.com/office/drawing/2014/main" id="{465B92A5-67C0-41BC-A665-6F34AEC63D2F}"/>
              </a:ext>
            </a:extLst>
          </p:cNvPr>
          <p:cNvSpPr txBox="1">
            <a:spLocks/>
          </p:cNvSpPr>
          <p:nvPr/>
        </p:nvSpPr>
        <p:spPr>
          <a:xfrm>
            <a:off x="1268209" y="4063587"/>
            <a:ext cx="1728356" cy="371892"/>
          </a:xfrm>
          <a:prstGeom prst="rect">
            <a:avLst/>
          </a:prstGeom>
          <a:solidFill>
            <a:srgbClr val="FF0066"/>
          </a:solidFill>
          <a:ln w="25400">
            <a:solidFill>
              <a:schemeClr val="tx1"/>
            </a:solidFill>
          </a:ln>
        </p:spPr>
        <p:txBody>
          <a:bodyPr vert="horz" lIns="68580" tIns="34290" rIns="68580" bIns="3429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100" b="1" dirty="0"/>
              <a:t>FAMILY</a:t>
            </a:r>
          </a:p>
          <a:p>
            <a:pPr marL="0" indent="0" algn="ctr">
              <a:buNone/>
            </a:pPr>
            <a:endParaRPr lang="en-US" sz="2400" b="1" dirty="0"/>
          </a:p>
        </p:txBody>
      </p:sp>
      <p:sp>
        <p:nvSpPr>
          <p:cNvPr id="9" name="Content Placeholder 2">
            <a:extLst>
              <a:ext uri="{FF2B5EF4-FFF2-40B4-BE49-F238E27FC236}">
                <a16:creationId xmlns:a16="http://schemas.microsoft.com/office/drawing/2014/main" id="{C10294D8-A74B-44FE-965C-F451972AC9FD}"/>
              </a:ext>
            </a:extLst>
          </p:cNvPr>
          <p:cNvSpPr txBox="1">
            <a:spLocks/>
          </p:cNvSpPr>
          <p:nvPr/>
        </p:nvSpPr>
        <p:spPr>
          <a:xfrm>
            <a:off x="1283129" y="4552567"/>
            <a:ext cx="1702528" cy="550802"/>
          </a:xfrm>
          <a:prstGeom prst="rect">
            <a:avLst/>
          </a:prstGeom>
          <a:solidFill>
            <a:srgbClr val="FF0066"/>
          </a:solidFill>
          <a:ln w="25400">
            <a:solidFill>
              <a:schemeClr val="tx1"/>
            </a:solidFill>
          </a:ln>
        </p:spPr>
        <p:txBody>
          <a:bodyPr vert="horz" lIns="68580" tIns="34290" rIns="68580" bIns="3429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100" b="1" dirty="0"/>
              <a:t>LIFESTYLE &amp; PURCHASES</a:t>
            </a:r>
          </a:p>
          <a:p>
            <a:pPr marL="0" indent="0" algn="ctr">
              <a:buNone/>
            </a:pPr>
            <a:endParaRPr lang="en-US" sz="2400" b="1" dirty="0"/>
          </a:p>
        </p:txBody>
      </p:sp>
      <p:sp>
        <p:nvSpPr>
          <p:cNvPr id="15" name="Content Placeholder 2">
            <a:extLst>
              <a:ext uri="{FF2B5EF4-FFF2-40B4-BE49-F238E27FC236}">
                <a16:creationId xmlns:a16="http://schemas.microsoft.com/office/drawing/2014/main" id="{90C61D80-54F9-49E1-A9F0-83ACB67062D9}"/>
              </a:ext>
            </a:extLst>
          </p:cNvPr>
          <p:cNvSpPr txBox="1">
            <a:spLocks/>
          </p:cNvSpPr>
          <p:nvPr/>
        </p:nvSpPr>
        <p:spPr>
          <a:xfrm>
            <a:off x="3513942" y="4319418"/>
            <a:ext cx="2008444" cy="371892"/>
          </a:xfrm>
          <a:prstGeom prst="rect">
            <a:avLst/>
          </a:prstGeom>
          <a:solidFill>
            <a:srgbClr val="FFFF00"/>
          </a:solidFill>
          <a:ln w="25400">
            <a:solidFill>
              <a:schemeClr val="tx1"/>
            </a:solidFill>
          </a:ln>
        </p:spPr>
        <p:txBody>
          <a:bodyPr vert="horz" lIns="68580" tIns="34290" rIns="68580" bIns="3429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100" b="1" dirty="0"/>
              <a:t>RESERVES</a:t>
            </a:r>
          </a:p>
          <a:p>
            <a:pPr marL="0" indent="0" algn="ctr">
              <a:buNone/>
            </a:pPr>
            <a:endParaRPr lang="en-US" sz="2400" b="1" dirty="0"/>
          </a:p>
        </p:txBody>
      </p:sp>
      <p:sp>
        <p:nvSpPr>
          <p:cNvPr id="19" name="Content Placeholder 2">
            <a:extLst>
              <a:ext uri="{FF2B5EF4-FFF2-40B4-BE49-F238E27FC236}">
                <a16:creationId xmlns:a16="http://schemas.microsoft.com/office/drawing/2014/main" id="{AA1B3AAD-AA56-43B2-B331-8F93EF8E24D8}"/>
              </a:ext>
            </a:extLst>
          </p:cNvPr>
          <p:cNvSpPr txBox="1">
            <a:spLocks/>
          </p:cNvSpPr>
          <p:nvPr/>
        </p:nvSpPr>
        <p:spPr>
          <a:xfrm>
            <a:off x="6035788" y="4157104"/>
            <a:ext cx="1855817" cy="474734"/>
          </a:xfrm>
          <a:prstGeom prst="rect">
            <a:avLst/>
          </a:prstGeom>
          <a:solidFill>
            <a:srgbClr val="99FF33"/>
          </a:solidFill>
          <a:ln w="25400">
            <a:solidFill>
              <a:schemeClr val="tx1"/>
            </a:solidFill>
          </a:ln>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100" b="1" dirty="0"/>
              <a:t>INVESTMENTS</a:t>
            </a:r>
          </a:p>
          <a:p>
            <a:pPr marL="0" indent="0" algn="ctr">
              <a:buNone/>
            </a:pPr>
            <a:endParaRPr lang="en-US" sz="2400" b="1" dirty="0"/>
          </a:p>
        </p:txBody>
      </p:sp>
      <p:sp>
        <p:nvSpPr>
          <p:cNvPr id="21" name="Content Placeholder 2">
            <a:extLst>
              <a:ext uri="{FF2B5EF4-FFF2-40B4-BE49-F238E27FC236}">
                <a16:creationId xmlns:a16="http://schemas.microsoft.com/office/drawing/2014/main" id="{4F383184-92A0-4BF5-90CE-4EABFF55026F}"/>
              </a:ext>
            </a:extLst>
          </p:cNvPr>
          <p:cNvSpPr txBox="1">
            <a:spLocks/>
          </p:cNvSpPr>
          <p:nvPr/>
        </p:nvSpPr>
        <p:spPr>
          <a:xfrm>
            <a:off x="6035788" y="4694830"/>
            <a:ext cx="1855817" cy="624839"/>
          </a:xfrm>
          <a:prstGeom prst="rect">
            <a:avLst/>
          </a:prstGeom>
          <a:solidFill>
            <a:srgbClr val="99FF33"/>
          </a:solidFill>
          <a:ln w="25400">
            <a:solidFill>
              <a:schemeClr val="tx1"/>
            </a:solidFill>
          </a:ln>
        </p:spPr>
        <p:txBody>
          <a:bodyPr vert="horz" lIns="68580" tIns="34290" rIns="68580" bIns="3429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100" b="1" dirty="0"/>
              <a:t>LEGAL &amp;</a:t>
            </a:r>
          </a:p>
          <a:p>
            <a:pPr marL="0" indent="0" algn="ctr">
              <a:buNone/>
            </a:pPr>
            <a:r>
              <a:rPr lang="en-US" sz="2100" b="1" dirty="0"/>
              <a:t>TAXES</a:t>
            </a:r>
          </a:p>
          <a:p>
            <a:pPr marL="0" indent="0" algn="ctr">
              <a:buNone/>
            </a:pPr>
            <a:endParaRPr lang="en-US" sz="2400" b="1" dirty="0"/>
          </a:p>
        </p:txBody>
      </p:sp>
      <p:sp>
        <p:nvSpPr>
          <p:cNvPr id="23" name="Content Placeholder 2">
            <a:extLst>
              <a:ext uri="{FF2B5EF4-FFF2-40B4-BE49-F238E27FC236}">
                <a16:creationId xmlns:a16="http://schemas.microsoft.com/office/drawing/2014/main" id="{60A132D5-4675-4701-BE5C-854684F90D1E}"/>
              </a:ext>
            </a:extLst>
          </p:cNvPr>
          <p:cNvSpPr txBox="1">
            <a:spLocks/>
          </p:cNvSpPr>
          <p:nvPr/>
        </p:nvSpPr>
        <p:spPr>
          <a:xfrm>
            <a:off x="6036788" y="5382661"/>
            <a:ext cx="1855817" cy="474734"/>
          </a:xfrm>
          <a:prstGeom prst="rect">
            <a:avLst/>
          </a:prstGeom>
          <a:solidFill>
            <a:srgbClr val="99FF33"/>
          </a:solidFill>
          <a:ln w="25400">
            <a:solidFill>
              <a:schemeClr val="tx1"/>
            </a:solidFill>
          </a:ln>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100" b="1" dirty="0"/>
              <a:t>GIVING</a:t>
            </a:r>
          </a:p>
          <a:p>
            <a:pPr marL="0" indent="0" algn="ctr">
              <a:buNone/>
            </a:pPr>
            <a:endParaRPr lang="en-US" sz="2400" b="1" dirty="0"/>
          </a:p>
        </p:txBody>
      </p:sp>
      <p:sp>
        <p:nvSpPr>
          <p:cNvPr id="25" name="Content Placeholder 2">
            <a:extLst>
              <a:ext uri="{FF2B5EF4-FFF2-40B4-BE49-F238E27FC236}">
                <a16:creationId xmlns:a16="http://schemas.microsoft.com/office/drawing/2014/main" id="{03CBC0A6-9DDF-4CFE-AE6F-F6D69001ADA2}"/>
              </a:ext>
            </a:extLst>
          </p:cNvPr>
          <p:cNvSpPr txBox="1">
            <a:spLocks/>
          </p:cNvSpPr>
          <p:nvPr/>
        </p:nvSpPr>
        <p:spPr>
          <a:xfrm>
            <a:off x="1257302" y="5226707"/>
            <a:ext cx="1702528" cy="568065"/>
          </a:xfrm>
          <a:prstGeom prst="rect">
            <a:avLst/>
          </a:prstGeom>
          <a:solidFill>
            <a:srgbClr val="FF0066"/>
          </a:solidFill>
          <a:ln w="25400">
            <a:solidFill>
              <a:schemeClr val="tx1"/>
            </a:solidFill>
          </a:ln>
        </p:spPr>
        <p:txBody>
          <a:bodyPr vert="horz" lIns="68580" tIns="34290" rIns="68580" bIns="3429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100" b="1" dirty="0"/>
              <a:t>ESTATE &amp; </a:t>
            </a:r>
          </a:p>
          <a:p>
            <a:pPr marL="0" indent="0" algn="ctr">
              <a:buNone/>
            </a:pPr>
            <a:r>
              <a:rPr lang="en-US" sz="2100" b="1" dirty="0"/>
              <a:t>LEGACY</a:t>
            </a:r>
          </a:p>
          <a:p>
            <a:pPr marL="0" indent="0" algn="ctr">
              <a:buNone/>
            </a:pPr>
            <a:endParaRPr lang="en-US" sz="2400" b="1" dirty="0"/>
          </a:p>
        </p:txBody>
      </p:sp>
      <p:sp>
        <p:nvSpPr>
          <p:cNvPr id="10" name="Content Placeholder 2">
            <a:extLst>
              <a:ext uri="{FF2B5EF4-FFF2-40B4-BE49-F238E27FC236}">
                <a16:creationId xmlns:a16="http://schemas.microsoft.com/office/drawing/2014/main" id="{F27AD298-C504-4EBC-86E0-0D1CF7B5E638}"/>
              </a:ext>
            </a:extLst>
          </p:cNvPr>
          <p:cNvSpPr txBox="1">
            <a:spLocks/>
          </p:cNvSpPr>
          <p:nvPr/>
        </p:nvSpPr>
        <p:spPr>
          <a:xfrm>
            <a:off x="3513942" y="4875398"/>
            <a:ext cx="2008444" cy="371892"/>
          </a:xfrm>
          <a:prstGeom prst="rect">
            <a:avLst/>
          </a:prstGeom>
          <a:solidFill>
            <a:srgbClr val="FFFF00"/>
          </a:solidFill>
          <a:ln w="25400">
            <a:solidFill>
              <a:schemeClr val="tx1"/>
            </a:solidFill>
          </a:ln>
        </p:spPr>
        <p:txBody>
          <a:bodyPr vert="horz" lIns="68580" tIns="34290" rIns="68580" bIns="3429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100" b="1" dirty="0"/>
              <a:t>PROTECTION</a:t>
            </a:r>
          </a:p>
          <a:p>
            <a:pPr marL="0" indent="0" algn="ctr">
              <a:buNone/>
            </a:pPr>
            <a:endParaRPr lang="en-US" sz="2400" b="1" dirty="0"/>
          </a:p>
        </p:txBody>
      </p:sp>
      <p:sp>
        <p:nvSpPr>
          <p:cNvPr id="11" name="Content Placeholder 2">
            <a:extLst>
              <a:ext uri="{FF2B5EF4-FFF2-40B4-BE49-F238E27FC236}">
                <a16:creationId xmlns:a16="http://schemas.microsoft.com/office/drawing/2014/main" id="{CE5776E2-808C-4B20-92E1-476C449330A1}"/>
              </a:ext>
            </a:extLst>
          </p:cNvPr>
          <p:cNvSpPr txBox="1">
            <a:spLocks/>
          </p:cNvSpPr>
          <p:nvPr/>
        </p:nvSpPr>
        <p:spPr>
          <a:xfrm>
            <a:off x="3513942" y="5440188"/>
            <a:ext cx="2008444" cy="371892"/>
          </a:xfrm>
          <a:prstGeom prst="rect">
            <a:avLst/>
          </a:prstGeom>
          <a:solidFill>
            <a:srgbClr val="FFFF00"/>
          </a:solidFill>
          <a:ln w="25400">
            <a:solidFill>
              <a:schemeClr val="tx1"/>
            </a:solidFill>
          </a:ln>
        </p:spPr>
        <p:txBody>
          <a:bodyPr vert="horz" lIns="68580" tIns="34290" rIns="68580" bIns="3429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100" b="1" dirty="0"/>
              <a:t>YOUR OWN BANK</a:t>
            </a:r>
          </a:p>
          <a:p>
            <a:pPr marL="0" indent="0" algn="ctr">
              <a:buNone/>
            </a:pPr>
            <a:endParaRPr lang="en-US" sz="2400" b="1" dirty="0"/>
          </a:p>
        </p:txBody>
      </p:sp>
      <p:pic>
        <p:nvPicPr>
          <p:cNvPr id="12" name="Picture 11">
            <a:extLst>
              <a:ext uri="{FF2B5EF4-FFF2-40B4-BE49-F238E27FC236}">
                <a16:creationId xmlns:a16="http://schemas.microsoft.com/office/drawing/2014/main" id="{67204528-83EA-5673-9093-9CE09B4B8255}"/>
              </a:ext>
            </a:extLst>
          </p:cNvPr>
          <p:cNvPicPr>
            <a:picLocks noChangeAspect="1"/>
          </p:cNvPicPr>
          <p:nvPr/>
        </p:nvPicPr>
        <p:blipFill>
          <a:blip r:embed="rId2"/>
          <a:stretch>
            <a:fillRect/>
          </a:stretch>
        </p:blipFill>
        <p:spPr>
          <a:xfrm>
            <a:off x="0" y="1660"/>
            <a:ext cx="1556874" cy="988940"/>
          </a:xfrm>
          <a:prstGeom prst="rect">
            <a:avLst/>
          </a:prstGeom>
        </p:spPr>
      </p:pic>
    </p:spTree>
    <p:extLst>
      <p:ext uri="{BB962C8B-B14F-4D97-AF65-F5344CB8AC3E}">
        <p14:creationId xmlns:p14="http://schemas.microsoft.com/office/powerpoint/2010/main" val="19368554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CC7B2-28C0-E473-606E-31B7732E275F}"/>
              </a:ext>
            </a:extLst>
          </p:cNvPr>
          <p:cNvSpPr>
            <a:spLocks noGrp="1"/>
          </p:cNvSpPr>
          <p:nvPr>
            <p:ph type="title"/>
          </p:nvPr>
        </p:nvSpPr>
        <p:spPr/>
        <p:txBody>
          <a:bodyPr/>
          <a:lstStyle/>
          <a:p>
            <a:r>
              <a:rPr lang="en-US" b="1" dirty="0"/>
              <a:t>Hierarchy of Needs</a:t>
            </a:r>
          </a:p>
        </p:txBody>
      </p:sp>
      <p:sp>
        <p:nvSpPr>
          <p:cNvPr id="3" name="Content Placeholder 2">
            <a:extLst>
              <a:ext uri="{FF2B5EF4-FFF2-40B4-BE49-F238E27FC236}">
                <a16:creationId xmlns:a16="http://schemas.microsoft.com/office/drawing/2014/main" id="{7F1E1C62-C06D-69A4-C193-629B7CA4334E}"/>
              </a:ext>
            </a:extLst>
          </p:cNvPr>
          <p:cNvSpPr>
            <a:spLocks noGrp="1"/>
          </p:cNvSpPr>
          <p:nvPr>
            <p:ph sz="half" idx="1"/>
          </p:nvPr>
        </p:nvSpPr>
        <p:spPr/>
        <p:txBody>
          <a:bodyPr/>
          <a:lstStyle/>
          <a:p>
            <a:r>
              <a:rPr lang="en-US" dirty="0"/>
              <a:t>Maslow’s Hierarchy of Needs</a:t>
            </a:r>
          </a:p>
        </p:txBody>
      </p:sp>
      <p:sp>
        <p:nvSpPr>
          <p:cNvPr id="4" name="Content Placeholder 3">
            <a:extLst>
              <a:ext uri="{FF2B5EF4-FFF2-40B4-BE49-F238E27FC236}">
                <a16:creationId xmlns:a16="http://schemas.microsoft.com/office/drawing/2014/main" id="{8CC7AAEB-1692-8729-5A8D-B11A641CCB3B}"/>
              </a:ext>
            </a:extLst>
          </p:cNvPr>
          <p:cNvSpPr>
            <a:spLocks noGrp="1"/>
          </p:cNvSpPr>
          <p:nvPr>
            <p:ph sz="half" idx="2"/>
          </p:nvPr>
        </p:nvSpPr>
        <p:spPr/>
        <p:txBody>
          <a:bodyPr/>
          <a:lstStyle/>
          <a:p>
            <a:r>
              <a:rPr lang="en-US" dirty="0"/>
              <a:t>Financial Hierarchy of Needs</a:t>
            </a:r>
          </a:p>
        </p:txBody>
      </p:sp>
      <p:pic>
        <p:nvPicPr>
          <p:cNvPr id="1026" name="Picture 2" descr="Maslow's Hierarchy of Needs - Simply Psychology">
            <a:extLst>
              <a:ext uri="{FF2B5EF4-FFF2-40B4-BE49-F238E27FC236}">
                <a16:creationId xmlns:a16="http://schemas.microsoft.com/office/drawing/2014/main" id="{76BC4CBD-75AC-4869-C2E9-EECC1B25CE6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 y="2806008"/>
            <a:ext cx="3743213" cy="27851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aslow's Hierarchy of Needs - Simply Psychology">
            <a:extLst>
              <a:ext uri="{FF2B5EF4-FFF2-40B4-BE49-F238E27FC236}">
                <a16:creationId xmlns:a16="http://schemas.microsoft.com/office/drawing/2014/main" id="{8D2388E2-4E73-BC28-CC1D-D8FCC331A09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2137" y="2752093"/>
            <a:ext cx="3743213" cy="27851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6500EAB-1157-45BA-D16A-5DB237A41627}"/>
              </a:ext>
            </a:extLst>
          </p:cNvPr>
          <p:cNvSpPr txBox="1"/>
          <p:nvPr/>
        </p:nvSpPr>
        <p:spPr>
          <a:xfrm>
            <a:off x="5454051" y="5115630"/>
            <a:ext cx="2284496" cy="392415"/>
          </a:xfrm>
          <a:prstGeom prst="rect">
            <a:avLst/>
          </a:prstGeom>
          <a:solidFill>
            <a:srgbClr val="CC99FF"/>
          </a:solidFill>
        </p:spPr>
        <p:txBody>
          <a:bodyPr wrap="square" rtlCol="0">
            <a:spAutoFit/>
          </a:bodyPr>
          <a:lstStyle/>
          <a:p>
            <a:pPr algn="ctr"/>
            <a:r>
              <a:rPr lang="en-US" sz="1050" b="1" dirty="0"/>
              <a:t>Survival</a:t>
            </a:r>
          </a:p>
          <a:p>
            <a:pPr algn="ctr"/>
            <a:r>
              <a:rPr lang="en-US" sz="900" dirty="0"/>
              <a:t>Begging money to eat &amp; basic needs</a:t>
            </a:r>
          </a:p>
        </p:txBody>
      </p:sp>
      <p:sp>
        <p:nvSpPr>
          <p:cNvPr id="7" name="TextBox 6">
            <a:extLst>
              <a:ext uri="{FF2B5EF4-FFF2-40B4-BE49-F238E27FC236}">
                <a16:creationId xmlns:a16="http://schemas.microsoft.com/office/drawing/2014/main" id="{2CA39EBE-5255-1F93-C47F-354B44EFD3C3}"/>
              </a:ext>
            </a:extLst>
          </p:cNvPr>
          <p:cNvSpPr txBox="1"/>
          <p:nvPr/>
        </p:nvSpPr>
        <p:spPr>
          <a:xfrm>
            <a:off x="5331125" y="4710209"/>
            <a:ext cx="2407422" cy="392415"/>
          </a:xfrm>
          <a:prstGeom prst="rect">
            <a:avLst/>
          </a:prstGeom>
          <a:solidFill>
            <a:schemeClr val="accent6">
              <a:lumMod val="60000"/>
              <a:lumOff val="40000"/>
            </a:schemeClr>
          </a:solidFill>
        </p:spPr>
        <p:txBody>
          <a:bodyPr wrap="square" rtlCol="0">
            <a:spAutoFit/>
          </a:bodyPr>
          <a:lstStyle/>
          <a:p>
            <a:pPr algn="ctr"/>
            <a:r>
              <a:rPr lang="en-US" sz="1050" b="1" dirty="0"/>
              <a:t>Security</a:t>
            </a:r>
          </a:p>
          <a:p>
            <a:pPr algn="ctr"/>
            <a:r>
              <a:rPr lang="en-US" sz="900" dirty="0"/>
              <a:t>Steady income - Living paycheck to paycheck</a:t>
            </a:r>
          </a:p>
        </p:txBody>
      </p:sp>
      <p:sp>
        <p:nvSpPr>
          <p:cNvPr id="8" name="TextBox 7">
            <a:extLst>
              <a:ext uri="{FF2B5EF4-FFF2-40B4-BE49-F238E27FC236}">
                <a16:creationId xmlns:a16="http://schemas.microsoft.com/office/drawing/2014/main" id="{5069C17A-1023-A4FA-56A0-04F0B9C6E097}"/>
              </a:ext>
            </a:extLst>
          </p:cNvPr>
          <p:cNvSpPr txBox="1"/>
          <p:nvPr/>
        </p:nvSpPr>
        <p:spPr>
          <a:xfrm>
            <a:off x="5454052" y="4345207"/>
            <a:ext cx="2284496" cy="392415"/>
          </a:xfrm>
          <a:prstGeom prst="rect">
            <a:avLst/>
          </a:prstGeom>
          <a:solidFill>
            <a:schemeClr val="accent4">
              <a:lumMod val="60000"/>
              <a:lumOff val="40000"/>
            </a:schemeClr>
          </a:solidFill>
        </p:spPr>
        <p:txBody>
          <a:bodyPr wrap="square" rtlCol="0">
            <a:spAutoFit/>
          </a:bodyPr>
          <a:lstStyle/>
          <a:p>
            <a:pPr algn="ctr"/>
            <a:r>
              <a:rPr lang="en-US" sz="1050" b="1" dirty="0"/>
              <a:t>Abundance</a:t>
            </a:r>
          </a:p>
          <a:p>
            <a:pPr algn="ctr"/>
            <a:r>
              <a:rPr lang="en-US" sz="900" dirty="0"/>
              <a:t>I make more than enough – I can save</a:t>
            </a:r>
          </a:p>
        </p:txBody>
      </p:sp>
      <p:sp>
        <p:nvSpPr>
          <p:cNvPr id="9" name="TextBox 8">
            <a:extLst>
              <a:ext uri="{FF2B5EF4-FFF2-40B4-BE49-F238E27FC236}">
                <a16:creationId xmlns:a16="http://schemas.microsoft.com/office/drawing/2014/main" id="{3EA727A5-CCDE-17B0-8DF3-BA6B89CF25B9}"/>
              </a:ext>
            </a:extLst>
          </p:cNvPr>
          <p:cNvSpPr txBox="1"/>
          <p:nvPr/>
        </p:nvSpPr>
        <p:spPr>
          <a:xfrm>
            <a:off x="5708530" y="3962714"/>
            <a:ext cx="1727440" cy="392415"/>
          </a:xfrm>
          <a:prstGeom prst="rect">
            <a:avLst/>
          </a:prstGeom>
          <a:solidFill>
            <a:srgbClr val="99CCFF"/>
          </a:solidFill>
        </p:spPr>
        <p:txBody>
          <a:bodyPr wrap="square" rtlCol="0">
            <a:spAutoFit/>
          </a:bodyPr>
          <a:lstStyle/>
          <a:p>
            <a:pPr algn="ctr"/>
            <a:r>
              <a:rPr lang="en-US" sz="1050" b="1" dirty="0"/>
              <a:t>Prosperity</a:t>
            </a:r>
          </a:p>
          <a:p>
            <a:pPr algn="ctr"/>
            <a:r>
              <a:rPr lang="en-US" sz="900" dirty="0"/>
              <a:t>My assets &amp; income are growing</a:t>
            </a:r>
          </a:p>
        </p:txBody>
      </p:sp>
      <p:sp>
        <p:nvSpPr>
          <p:cNvPr id="10" name="TextBox 9">
            <a:extLst>
              <a:ext uri="{FF2B5EF4-FFF2-40B4-BE49-F238E27FC236}">
                <a16:creationId xmlns:a16="http://schemas.microsoft.com/office/drawing/2014/main" id="{BDF2B246-D4A7-5CA4-B167-D693DD0949AB}"/>
              </a:ext>
            </a:extLst>
          </p:cNvPr>
          <p:cNvSpPr txBox="1"/>
          <p:nvPr/>
        </p:nvSpPr>
        <p:spPr>
          <a:xfrm>
            <a:off x="5899765" y="3577503"/>
            <a:ext cx="1344968" cy="392415"/>
          </a:xfrm>
          <a:prstGeom prst="rect">
            <a:avLst/>
          </a:prstGeom>
          <a:solidFill>
            <a:schemeClr val="accent2">
              <a:lumMod val="60000"/>
              <a:lumOff val="40000"/>
            </a:schemeClr>
          </a:solidFill>
        </p:spPr>
        <p:txBody>
          <a:bodyPr wrap="square" rtlCol="0">
            <a:spAutoFit/>
          </a:bodyPr>
          <a:lstStyle/>
          <a:p>
            <a:pPr algn="ctr"/>
            <a:r>
              <a:rPr lang="en-US" sz="1050" b="1" dirty="0"/>
              <a:t>Financial Freedom</a:t>
            </a:r>
          </a:p>
          <a:p>
            <a:pPr algn="ctr"/>
            <a:r>
              <a:rPr lang="en-US" sz="900" dirty="0"/>
              <a:t>My money works for me</a:t>
            </a:r>
          </a:p>
        </p:txBody>
      </p:sp>
      <p:sp>
        <p:nvSpPr>
          <p:cNvPr id="11" name="TextBox 10">
            <a:extLst>
              <a:ext uri="{FF2B5EF4-FFF2-40B4-BE49-F238E27FC236}">
                <a16:creationId xmlns:a16="http://schemas.microsoft.com/office/drawing/2014/main" id="{14967D6D-0317-32D9-BF57-1A5DAD86EA24}"/>
              </a:ext>
            </a:extLst>
          </p:cNvPr>
          <p:cNvSpPr txBox="1"/>
          <p:nvPr/>
        </p:nvSpPr>
        <p:spPr>
          <a:xfrm>
            <a:off x="6175327" y="3061943"/>
            <a:ext cx="721492" cy="530915"/>
          </a:xfrm>
          <a:prstGeom prst="rect">
            <a:avLst/>
          </a:prstGeom>
          <a:solidFill>
            <a:schemeClr val="bg1">
              <a:lumMod val="95000"/>
            </a:schemeClr>
          </a:solidFill>
        </p:spPr>
        <p:txBody>
          <a:bodyPr wrap="square" rtlCol="0">
            <a:spAutoFit/>
          </a:bodyPr>
          <a:lstStyle/>
          <a:p>
            <a:pPr algn="ctr"/>
            <a:r>
              <a:rPr lang="en-US" sz="1050" b="1" dirty="0"/>
              <a:t>Legacy</a:t>
            </a:r>
          </a:p>
          <a:p>
            <a:pPr algn="ctr"/>
            <a:r>
              <a:rPr lang="en-US" sz="900" dirty="0"/>
              <a:t>Giving for Impact</a:t>
            </a:r>
          </a:p>
        </p:txBody>
      </p:sp>
      <p:pic>
        <p:nvPicPr>
          <p:cNvPr id="12" name="Picture 11">
            <a:extLst>
              <a:ext uri="{FF2B5EF4-FFF2-40B4-BE49-F238E27FC236}">
                <a16:creationId xmlns:a16="http://schemas.microsoft.com/office/drawing/2014/main" id="{84E1C9E8-9965-433D-41E7-2C9B02D1B043}"/>
              </a:ext>
            </a:extLst>
          </p:cNvPr>
          <p:cNvPicPr>
            <a:picLocks noChangeAspect="1"/>
          </p:cNvPicPr>
          <p:nvPr/>
        </p:nvPicPr>
        <p:blipFill>
          <a:blip r:embed="rId3"/>
          <a:stretch>
            <a:fillRect/>
          </a:stretch>
        </p:blipFill>
        <p:spPr>
          <a:xfrm>
            <a:off x="0" y="1660"/>
            <a:ext cx="1556874" cy="988940"/>
          </a:xfrm>
          <a:prstGeom prst="rect">
            <a:avLst/>
          </a:prstGeom>
        </p:spPr>
      </p:pic>
    </p:spTree>
    <p:extLst>
      <p:ext uri="{BB962C8B-B14F-4D97-AF65-F5344CB8AC3E}">
        <p14:creationId xmlns:p14="http://schemas.microsoft.com/office/powerpoint/2010/main" val="981838289"/>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1556" y="628456"/>
            <a:ext cx="5715000" cy="857250"/>
          </a:xfrm>
        </p:spPr>
        <p:txBody>
          <a:bodyPr>
            <a:normAutofit fontScale="90000"/>
          </a:bodyPr>
          <a:lstStyle/>
          <a:p>
            <a:r>
              <a:rPr lang="en-US" b="1" dirty="0"/>
              <a:t>The Dimension of Money</a:t>
            </a:r>
          </a:p>
        </p:txBody>
      </p:sp>
      <p:sp>
        <p:nvSpPr>
          <p:cNvPr id="3" name="Content Placeholder 2"/>
          <p:cNvSpPr>
            <a:spLocks noGrp="1"/>
          </p:cNvSpPr>
          <p:nvPr>
            <p:ph idx="1"/>
          </p:nvPr>
        </p:nvSpPr>
        <p:spPr>
          <a:xfrm>
            <a:off x="1494262" y="2000250"/>
            <a:ext cx="6449588" cy="1428750"/>
          </a:xfrm>
        </p:spPr>
        <p:txBody>
          <a:bodyPr>
            <a:normAutofit fontScale="70000" lnSpcReduction="20000"/>
          </a:bodyPr>
          <a:lstStyle/>
          <a:p>
            <a:pPr marL="0" indent="0">
              <a:buNone/>
            </a:pPr>
            <a:r>
              <a:rPr lang="en-US" b="1" dirty="0"/>
              <a:t>The Dimension of MONEY is critical to understand:</a:t>
            </a:r>
          </a:p>
          <a:p>
            <a:pPr marL="0" indent="0">
              <a:buNone/>
            </a:pPr>
            <a:endParaRPr lang="en-US" b="1" dirty="0"/>
          </a:p>
          <a:p>
            <a:pPr marL="0" indent="0">
              <a:buNone/>
            </a:pPr>
            <a:r>
              <a:rPr lang="en-US" b="1" dirty="0"/>
              <a:t>There are 3 Key Financial Statements that are</a:t>
            </a:r>
          </a:p>
          <a:p>
            <a:pPr marL="0" indent="0">
              <a:buNone/>
            </a:pPr>
            <a:r>
              <a:rPr lang="en-US" b="1" dirty="0"/>
              <a:t>interconnected.</a:t>
            </a:r>
          </a:p>
        </p:txBody>
      </p:sp>
      <p:sp>
        <p:nvSpPr>
          <p:cNvPr id="5" name="Content Placeholder 2"/>
          <p:cNvSpPr txBox="1">
            <a:spLocks/>
          </p:cNvSpPr>
          <p:nvPr/>
        </p:nvSpPr>
        <p:spPr>
          <a:xfrm>
            <a:off x="1503685" y="3546087"/>
            <a:ext cx="1485900" cy="1768863"/>
          </a:xfrm>
          <a:prstGeom prst="rect">
            <a:avLst/>
          </a:prstGeom>
          <a:solidFill>
            <a:srgbClr val="FFFF00"/>
          </a:solidFill>
          <a:ln w="25400">
            <a:solidFill>
              <a:schemeClr val="tx1"/>
            </a:solidFill>
          </a:ln>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2400" b="1" dirty="0"/>
          </a:p>
          <a:p>
            <a:pPr marL="0" indent="0" algn="ctr">
              <a:buNone/>
            </a:pPr>
            <a:r>
              <a:rPr lang="en-US" sz="2400" b="1" dirty="0"/>
              <a:t>Cash Flow</a:t>
            </a:r>
          </a:p>
          <a:p>
            <a:pPr marL="0" indent="0" algn="ctr">
              <a:buNone/>
            </a:pPr>
            <a:r>
              <a:rPr lang="en-US" sz="2400" b="1" dirty="0"/>
              <a:t>Statement</a:t>
            </a:r>
          </a:p>
          <a:p>
            <a:pPr marL="0" indent="0" algn="ctr">
              <a:buNone/>
            </a:pPr>
            <a:endParaRPr lang="en-US" sz="2400" b="1" dirty="0"/>
          </a:p>
          <a:p>
            <a:pPr marL="0" indent="0" algn="ctr">
              <a:buNone/>
            </a:pPr>
            <a:endParaRPr lang="en-US" sz="2400" b="1" dirty="0"/>
          </a:p>
        </p:txBody>
      </p:sp>
      <p:sp>
        <p:nvSpPr>
          <p:cNvPr id="6" name="Content Placeholder 2"/>
          <p:cNvSpPr txBox="1">
            <a:spLocks/>
          </p:cNvSpPr>
          <p:nvPr/>
        </p:nvSpPr>
        <p:spPr>
          <a:xfrm>
            <a:off x="3868079" y="3581060"/>
            <a:ext cx="1587655" cy="1741682"/>
          </a:xfrm>
          <a:prstGeom prst="rect">
            <a:avLst/>
          </a:prstGeom>
          <a:solidFill>
            <a:srgbClr val="FF0000"/>
          </a:solidFill>
          <a:ln w="25400">
            <a:solidFill>
              <a:schemeClr val="tx1"/>
            </a:solidFill>
          </a:ln>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2400" b="1" dirty="0"/>
          </a:p>
          <a:p>
            <a:pPr marL="0" indent="0" algn="ctr">
              <a:buNone/>
            </a:pPr>
            <a:r>
              <a:rPr lang="en-US" sz="2400" b="1" dirty="0"/>
              <a:t>Balance Sheet</a:t>
            </a:r>
          </a:p>
        </p:txBody>
      </p:sp>
      <p:sp>
        <p:nvSpPr>
          <p:cNvPr id="8" name="Content Placeholder 2"/>
          <p:cNvSpPr txBox="1">
            <a:spLocks/>
          </p:cNvSpPr>
          <p:nvPr/>
        </p:nvSpPr>
        <p:spPr>
          <a:xfrm>
            <a:off x="6170871" y="3588853"/>
            <a:ext cx="1587655" cy="1726097"/>
          </a:xfrm>
          <a:prstGeom prst="rect">
            <a:avLst/>
          </a:prstGeom>
          <a:solidFill>
            <a:srgbClr val="99FF33"/>
          </a:solidFill>
          <a:ln w="25400">
            <a:solidFill>
              <a:schemeClr val="tx1"/>
            </a:solidFill>
          </a:ln>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2400" b="1" dirty="0"/>
          </a:p>
          <a:p>
            <a:pPr marL="0" indent="0" algn="ctr">
              <a:buNone/>
            </a:pPr>
            <a:r>
              <a:rPr lang="en-US" sz="2400" b="1" dirty="0"/>
              <a:t>Income</a:t>
            </a:r>
          </a:p>
          <a:p>
            <a:pPr marL="0" indent="0" algn="ctr">
              <a:buNone/>
            </a:pPr>
            <a:r>
              <a:rPr lang="en-US" sz="2400" b="1" dirty="0"/>
              <a:t>Statement</a:t>
            </a:r>
          </a:p>
          <a:p>
            <a:pPr marL="0" indent="0" algn="ctr">
              <a:buNone/>
            </a:pPr>
            <a:endParaRPr lang="en-US" sz="2400" b="1" dirty="0"/>
          </a:p>
        </p:txBody>
      </p:sp>
      <p:sp>
        <p:nvSpPr>
          <p:cNvPr id="11" name="Arrow: Right 10">
            <a:extLst>
              <a:ext uri="{FF2B5EF4-FFF2-40B4-BE49-F238E27FC236}">
                <a16:creationId xmlns:a16="http://schemas.microsoft.com/office/drawing/2014/main" id="{1CC2F7AC-B0BA-41D9-B8BA-552A59AAF623}"/>
              </a:ext>
            </a:extLst>
          </p:cNvPr>
          <p:cNvSpPr/>
          <p:nvPr/>
        </p:nvSpPr>
        <p:spPr>
          <a:xfrm>
            <a:off x="5605353" y="4280452"/>
            <a:ext cx="503026" cy="342901"/>
          </a:xfrm>
          <a:prstGeom prst="rightArrow">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Arrow: Right 6">
            <a:extLst>
              <a:ext uri="{FF2B5EF4-FFF2-40B4-BE49-F238E27FC236}">
                <a16:creationId xmlns:a16="http://schemas.microsoft.com/office/drawing/2014/main" id="{973CC8ED-D18E-4FCC-B5D4-6909945A4F19}"/>
              </a:ext>
            </a:extLst>
          </p:cNvPr>
          <p:cNvSpPr/>
          <p:nvPr/>
        </p:nvSpPr>
        <p:spPr>
          <a:xfrm>
            <a:off x="3215434" y="4273309"/>
            <a:ext cx="503026" cy="342901"/>
          </a:xfrm>
          <a:prstGeom prst="rightArrow">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Connector: Elbow 14">
            <a:extLst>
              <a:ext uri="{FF2B5EF4-FFF2-40B4-BE49-F238E27FC236}">
                <a16:creationId xmlns:a16="http://schemas.microsoft.com/office/drawing/2014/main" id="{5C13A398-973A-4BA1-B829-98E7265D6902}"/>
              </a:ext>
            </a:extLst>
          </p:cNvPr>
          <p:cNvCxnSpPr>
            <a:cxnSpLocks/>
            <a:stCxn id="8" idx="2"/>
            <a:endCxn id="5" idx="1"/>
          </p:cNvCxnSpPr>
          <p:nvPr/>
        </p:nvCxnSpPr>
        <p:spPr>
          <a:xfrm rot="5400000" flipH="1">
            <a:off x="3791975" y="2142228"/>
            <a:ext cx="884432" cy="5461013"/>
          </a:xfrm>
          <a:prstGeom prst="bentConnector4">
            <a:avLst>
              <a:gd name="adj1" fmla="val -19385"/>
              <a:gd name="adj2" fmla="val 103140"/>
            </a:avLst>
          </a:prstGeom>
          <a:ln>
            <a:solidFill>
              <a:srgbClr val="3333FF"/>
            </a:solidFill>
            <a:tailEnd type="triangle"/>
          </a:ln>
        </p:spPr>
        <p:style>
          <a:lnRef idx="3">
            <a:schemeClr val="dk1"/>
          </a:lnRef>
          <a:fillRef idx="0">
            <a:schemeClr val="dk1"/>
          </a:fillRef>
          <a:effectRef idx="2">
            <a:schemeClr val="dk1"/>
          </a:effectRef>
          <a:fontRef idx="minor">
            <a:schemeClr val="tx1"/>
          </a:fontRef>
        </p:style>
      </p:cxnSp>
      <p:pic>
        <p:nvPicPr>
          <p:cNvPr id="9" name="Picture 8">
            <a:extLst>
              <a:ext uri="{FF2B5EF4-FFF2-40B4-BE49-F238E27FC236}">
                <a16:creationId xmlns:a16="http://schemas.microsoft.com/office/drawing/2014/main" id="{1397CF86-6F89-3E5B-F581-76C2446098A4}"/>
              </a:ext>
            </a:extLst>
          </p:cNvPr>
          <p:cNvPicPr>
            <a:picLocks noChangeAspect="1"/>
          </p:cNvPicPr>
          <p:nvPr/>
        </p:nvPicPr>
        <p:blipFill>
          <a:blip r:embed="rId2"/>
          <a:stretch>
            <a:fillRect/>
          </a:stretch>
        </p:blipFill>
        <p:spPr>
          <a:xfrm>
            <a:off x="0" y="1660"/>
            <a:ext cx="1556874" cy="988940"/>
          </a:xfrm>
          <a:prstGeom prst="rect">
            <a:avLst/>
          </a:prstGeom>
        </p:spPr>
      </p:pic>
    </p:spTree>
    <p:extLst>
      <p:ext uri="{BB962C8B-B14F-4D97-AF65-F5344CB8AC3E}">
        <p14:creationId xmlns:p14="http://schemas.microsoft.com/office/powerpoint/2010/main" val="153973673"/>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056"/>
            <a:ext cx="6634574" cy="857250"/>
          </a:xfrm>
        </p:spPr>
        <p:txBody>
          <a:bodyPr>
            <a:normAutofit/>
          </a:bodyPr>
          <a:lstStyle/>
          <a:p>
            <a:r>
              <a:rPr lang="en-US" b="1" dirty="0"/>
              <a:t>The 3 Financial Statements</a:t>
            </a:r>
          </a:p>
        </p:txBody>
      </p:sp>
      <p:sp>
        <p:nvSpPr>
          <p:cNvPr id="3" name="Content Placeholder 2"/>
          <p:cNvSpPr>
            <a:spLocks noGrp="1"/>
          </p:cNvSpPr>
          <p:nvPr>
            <p:ph idx="1"/>
          </p:nvPr>
        </p:nvSpPr>
        <p:spPr>
          <a:xfrm>
            <a:off x="1422487" y="1936862"/>
            <a:ext cx="6349163" cy="857250"/>
          </a:xfrm>
        </p:spPr>
        <p:txBody>
          <a:bodyPr>
            <a:normAutofit fontScale="92500" lnSpcReduction="20000"/>
          </a:bodyPr>
          <a:lstStyle/>
          <a:p>
            <a:pPr marL="0" indent="0">
              <a:buNone/>
            </a:pPr>
            <a:r>
              <a:rPr lang="en-US" b="1" dirty="0"/>
              <a:t>Each of the 3 Financial Statements has 3 parts.</a:t>
            </a:r>
          </a:p>
        </p:txBody>
      </p:sp>
      <p:sp>
        <p:nvSpPr>
          <p:cNvPr id="5" name="Content Placeholder 2"/>
          <p:cNvSpPr txBox="1">
            <a:spLocks/>
          </p:cNvSpPr>
          <p:nvPr/>
        </p:nvSpPr>
        <p:spPr>
          <a:xfrm>
            <a:off x="1385475" y="3546088"/>
            <a:ext cx="1986375" cy="2054612"/>
          </a:xfrm>
          <a:prstGeom prst="rect">
            <a:avLst/>
          </a:prstGeom>
          <a:solidFill>
            <a:schemeClr val="bg1"/>
          </a:solidFill>
          <a:ln w="25400">
            <a:solidFill>
              <a:schemeClr val="tx1"/>
            </a:solidFill>
          </a:ln>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2400" b="1" dirty="0"/>
          </a:p>
          <a:p>
            <a:pPr marL="0" indent="0" algn="ctr">
              <a:buNone/>
            </a:pPr>
            <a:r>
              <a:rPr lang="en-US" sz="2400" b="1" dirty="0"/>
              <a:t>INVESTMENTS</a:t>
            </a:r>
          </a:p>
          <a:p>
            <a:pPr marL="0" indent="0" algn="ctr">
              <a:buNone/>
            </a:pPr>
            <a:r>
              <a:rPr lang="en-US" sz="2400" b="1" dirty="0"/>
              <a:t>FINANCING</a:t>
            </a:r>
          </a:p>
          <a:p>
            <a:pPr marL="0" indent="0" algn="ctr">
              <a:buNone/>
            </a:pPr>
            <a:r>
              <a:rPr lang="en-US" sz="2400" b="1" dirty="0"/>
              <a:t>OPERATIONS</a:t>
            </a:r>
          </a:p>
          <a:p>
            <a:pPr marL="0" indent="0" algn="ctr">
              <a:buNone/>
            </a:pPr>
            <a:endParaRPr lang="en-US" sz="2400" b="1" dirty="0"/>
          </a:p>
          <a:p>
            <a:pPr marL="0" indent="0" algn="ctr">
              <a:buNone/>
            </a:pPr>
            <a:endParaRPr lang="en-US" sz="2400" b="1" dirty="0"/>
          </a:p>
        </p:txBody>
      </p:sp>
      <p:sp>
        <p:nvSpPr>
          <p:cNvPr id="6" name="Content Placeholder 2"/>
          <p:cNvSpPr txBox="1">
            <a:spLocks/>
          </p:cNvSpPr>
          <p:nvPr/>
        </p:nvSpPr>
        <p:spPr>
          <a:xfrm>
            <a:off x="3965720" y="3573508"/>
            <a:ext cx="1587655" cy="2019640"/>
          </a:xfrm>
          <a:prstGeom prst="rect">
            <a:avLst/>
          </a:prstGeom>
          <a:solidFill>
            <a:schemeClr val="bg1"/>
          </a:solidFill>
          <a:ln w="25400">
            <a:solidFill>
              <a:schemeClr val="tx1"/>
            </a:solidFill>
          </a:ln>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2400" b="1" dirty="0"/>
          </a:p>
          <a:p>
            <a:pPr marL="0" indent="0" algn="ctr">
              <a:buNone/>
            </a:pPr>
            <a:r>
              <a:rPr lang="en-US" sz="2400" b="1" dirty="0"/>
              <a:t>ASSETS -</a:t>
            </a:r>
          </a:p>
          <a:p>
            <a:pPr marL="0" indent="0" algn="ctr">
              <a:buNone/>
            </a:pPr>
            <a:r>
              <a:rPr lang="en-US" sz="2400" b="1" dirty="0"/>
              <a:t>LIABILITIES</a:t>
            </a:r>
          </a:p>
          <a:p>
            <a:pPr marL="0" indent="0" algn="ctr">
              <a:buNone/>
            </a:pPr>
            <a:r>
              <a:rPr lang="en-US" sz="2400" b="1" dirty="0"/>
              <a:t>= EQUITY</a:t>
            </a:r>
          </a:p>
          <a:p>
            <a:pPr marL="0" indent="0" algn="ctr">
              <a:buNone/>
            </a:pPr>
            <a:endParaRPr lang="en-US" sz="2400" b="1" dirty="0"/>
          </a:p>
        </p:txBody>
      </p:sp>
      <p:sp>
        <p:nvSpPr>
          <p:cNvPr id="8" name="Content Placeholder 2"/>
          <p:cNvSpPr txBox="1">
            <a:spLocks/>
          </p:cNvSpPr>
          <p:nvPr/>
        </p:nvSpPr>
        <p:spPr>
          <a:xfrm>
            <a:off x="6170871" y="3588854"/>
            <a:ext cx="1587655" cy="2019640"/>
          </a:xfrm>
          <a:prstGeom prst="rect">
            <a:avLst/>
          </a:prstGeom>
          <a:solidFill>
            <a:schemeClr val="bg1"/>
          </a:solidFill>
          <a:ln w="25400">
            <a:solidFill>
              <a:schemeClr val="tx1"/>
            </a:solidFill>
          </a:ln>
        </p:spPr>
        <p:txBody>
          <a:bodyPr vert="horz" lIns="68580" tIns="34290" rIns="68580" bIns="3429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2400" b="1" dirty="0"/>
          </a:p>
          <a:p>
            <a:pPr marL="0" indent="0" algn="ctr">
              <a:buNone/>
            </a:pPr>
            <a:r>
              <a:rPr lang="en-US" sz="2400" b="1" dirty="0"/>
              <a:t>INCOME</a:t>
            </a:r>
          </a:p>
          <a:p>
            <a:pPr marL="0" indent="0" algn="ctr">
              <a:buNone/>
            </a:pPr>
            <a:r>
              <a:rPr lang="en-US" sz="2400" b="1" dirty="0"/>
              <a:t>- EXPENSES</a:t>
            </a:r>
          </a:p>
          <a:p>
            <a:pPr marL="0" indent="0" algn="ctr">
              <a:buNone/>
            </a:pPr>
            <a:r>
              <a:rPr lang="en-US" sz="2400" b="1" dirty="0"/>
              <a:t>= NET INCOME</a:t>
            </a:r>
          </a:p>
          <a:p>
            <a:pPr marL="0" indent="0" algn="ctr">
              <a:buNone/>
            </a:pPr>
            <a:endParaRPr lang="en-US" sz="2400" b="1" dirty="0"/>
          </a:p>
          <a:p>
            <a:pPr marL="0" indent="0" algn="ctr">
              <a:buNone/>
            </a:pPr>
            <a:endParaRPr lang="en-US" sz="2400" b="1" dirty="0"/>
          </a:p>
        </p:txBody>
      </p:sp>
      <p:sp>
        <p:nvSpPr>
          <p:cNvPr id="11" name="Arrow: Right 10">
            <a:extLst>
              <a:ext uri="{FF2B5EF4-FFF2-40B4-BE49-F238E27FC236}">
                <a16:creationId xmlns:a16="http://schemas.microsoft.com/office/drawing/2014/main" id="{1CC2F7AC-B0BA-41D9-B8BA-552A59AAF623}"/>
              </a:ext>
            </a:extLst>
          </p:cNvPr>
          <p:cNvSpPr/>
          <p:nvPr/>
        </p:nvSpPr>
        <p:spPr>
          <a:xfrm>
            <a:off x="5610609" y="4129688"/>
            <a:ext cx="503026" cy="177249"/>
          </a:xfrm>
          <a:prstGeom prst="rightArrow">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Arrow: Right 6">
            <a:extLst>
              <a:ext uri="{FF2B5EF4-FFF2-40B4-BE49-F238E27FC236}">
                <a16:creationId xmlns:a16="http://schemas.microsoft.com/office/drawing/2014/main" id="{973CC8ED-D18E-4FCC-B5D4-6909945A4F19}"/>
              </a:ext>
            </a:extLst>
          </p:cNvPr>
          <p:cNvSpPr/>
          <p:nvPr/>
        </p:nvSpPr>
        <p:spPr>
          <a:xfrm>
            <a:off x="3417273" y="4057930"/>
            <a:ext cx="503026" cy="145889"/>
          </a:xfrm>
          <a:prstGeom prst="rightArrow">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Connector: Elbow 14">
            <a:extLst>
              <a:ext uri="{FF2B5EF4-FFF2-40B4-BE49-F238E27FC236}">
                <a16:creationId xmlns:a16="http://schemas.microsoft.com/office/drawing/2014/main" id="{5C13A398-973A-4BA1-B829-98E7265D6902}"/>
              </a:ext>
            </a:extLst>
          </p:cNvPr>
          <p:cNvCxnSpPr>
            <a:cxnSpLocks/>
            <a:stCxn id="8" idx="2"/>
            <a:endCxn id="5" idx="1"/>
          </p:cNvCxnSpPr>
          <p:nvPr/>
        </p:nvCxnSpPr>
        <p:spPr>
          <a:xfrm rot="5400000" flipH="1">
            <a:off x="3657537" y="2301334"/>
            <a:ext cx="1035100" cy="5579222"/>
          </a:xfrm>
          <a:prstGeom prst="bentConnector4">
            <a:avLst>
              <a:gd name="adj1" fmla="val -16564"/>
              <a:gd name="adj2" fmla="val 103073"/>
            </a:avLst>
          </a:prstGeom>
          <a:ln>
            <a:solidFill>
              <a:srgbClr val="3333FF"/>
            </a:solidFill>
            <a:tailEnd type="triangle"/>
          </a:ln>
        </p:spPr>
        <p:style>
          <a:lnRef idx="3">
            <a:schemeClr val="dk1"/>
          </a:lnRef>
          <a:fillRef idx="0">
            <a:schemeClr val="dk1"/>
          </a:fillRef>
          <a:effectRef idx="2">
            <a:schemeClr val="dk1"/>
          </a:effectRef>
          <a:fontRef idx="minor">
            <a:schemeClr val="tx1"/>
          </a:fontRef>
        </p:style>
      </p:cxnSp>
      <p:sp>
        <p:nvSpPr>
          <p:cNvPr id="9" name="Content Placeholder 2">
            <a:extLst>
              <a:ext uri="{FF2B5EF4-FFF2-40B4-BE49-F238E27FC236}">
                <a16:creationId xmlns:a16="http://schemas.microsoft.com/office/drawing/2014/main" id="{8C0038AA-BBF3-4BCA-9DC3-C7A416FCB82D}"/>
              </a:ext>
            </a:extLst>
          </p:cNvPr>
          <p:cNvSpPr txBox="1">
            <a:spLocks/>
          </p:cNvSpPr>
          <p:nvPr/>
        </p:nvSpPr>
        <p:spPr>
          <a:xfrm>
            <a:off x="3965720" y="2801310"/>
            <a:ext cx="1587655" cy="772197"/>
          </a:xfrm>
          <a:prstGeom prst="rect">
            <a:avLst/>
          </a:prstGeom>
          <a:solidFill>
            <a:srgbClr val="FF0000"/>
          </a:solidFill>
          <a:ln w="25400">
            <a:solidFill>
              <a:schemeClr val="tx1"/>
            </a:solidFill>
          </a:ln>
        </p:spPr>
        <p:txBody>
          <a:bodyPr vert="horz" lIns="68580" tIns="34290" rIns="68580" bIns="3429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b="1" dirty="0"/>
              <a:t>Balance Sheet</a:t>
            </a:r>
          </a:p>
        </p:txBody>
      </p:sp>
      <p:sp>
        <p:nvSpPr>
          <p:cNvPr id="13" name="Content Placeholder 2">
            <a:extLst>
              <a:ext uri="{FF2B5EF4-FFF2-40B4-BE49-F238E27FC236}">
                <a16:creationId xmlns:a16="http://schemas.microsoft.com/office/drawing/2014/main" id="{EBA457A3-6474-4D94-BFFD-876600A28352}"/>
              </a:ext>
            </a:extLst>
          </p:cNvPr>
          <p:cNvSpPr txBox="1">
            <a:spLocks/>
          </p:cNvSpPr>
          <p:nvPr/>
        </p:nvSpPr>
        <p:spPr>
          <a:xfrm>
            <a:off x="6180285" y="2769170"/>
            <a:ext cx="1587655" cy="824505"/>
          </a:xfrm>
          <a:prstGeom prst="rect">
            <a:avLst/>
          </a:prstGeom>
          <a:solidFill>
            <a:srgbClr val="99FF33"/>
          </a:solidFill>
          <a:ln w="25400">
            <a:solidFill>
              <a:schemeClr val="tx1"/>
            </a:solidFill>
          </a:ln>
        </p:spPr>
        <p:txBody>
          <a:bodyPr vert="horz" lIns="68580" tIns="34290" rIns="68580" bIns="3429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b="1" dirty="0"/>
              <a:t>Income</a:t>
            </a:r>
          </a:p>
          <a:p>
            <a:pPr marL="0" indent="0" algn="ctr">
              <a:buNone/>
            </a:pPr>
            <a:r>
              <a:rPr lang="en-US" sz="2400" b="1" dirty="0"/>
              <a:t>Statement</a:t>
            </a:r>
          </a:p>
          <a:p>
            <a:pPr marL="0" indent="0" algn="ctr">
              <a:buNone/>
            </a:pPr>
            <a:endParaRPr lang="en-US" sz="2400" b="1" dirty="0"/>
          </a:p>
        </p:txBody>
      </p:sp>
      <p:sp>
        <p:nvSpPr>
          <p:cNvPr id="18" name="Content Placeholder 2">
            <a:extLst>
              <a:ext uri="{FF2B5EF4-FFF2-40B4-BE49-F238E27FC236}">
                <a16:creationId xmlns:a16="http://schemas.microsoft.com/office/drawing/2014/main" id="{8CDCEB80-49AC-4F86-8CDD-27B38F3D7993}"/>
              </a:ext>
            </a:extLst>
          </p:cNvPr>
          <p:cNvSpPr txBox="1">
            <a:spLocks/>
          </p:cNvSpPr>
          <p:nvPr/>
        </p:nvSpPr>
        <p:spPr>
          <a:xfrm>
            <a:off x="1376053" y="2858478"/>
            <a:ext cx="2005211" cy="687610"/>
          </a:xfrm>
          <a:prstGeom prst="rect">
            <a:avLst/>
          </a:prstGeom>
          <a:solidFill>
            <a:srgbClr val="FFFF00"/>
          </a:solidFill>
          <a:ln w="25400">
            <a:solidFill>
              <a:schemeClr val="tx1"/>
            </a:solidFill>
          </a:ln>
        </p:spPr>
        <p:txBody>
          <a:bodyPr vert="horz" lIns="68580" tIns="34290" rIns="68580" bIns="3429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b="1" dirty="0"/>
              <a:t>Cash Flow</a:t>
            </a:r>
          </a:p>
          <a:p>
            <a:pPr marL="0" indent="0" algn="ctr">
              <a:buNone/>
            </a:pPr>
            <a:r>
              <a:rPr lang="en-US" sz="2400" b="1" dirty="0"/>
              <a:t>Statement</a:t>
            </a:r>
          </a:p>
          <a:p>
            <a:pPr marL="0" indent="0" algn="ctr">
              <a:buNone/>
            </a:pPr>
            <a:endParaRPr lang="en-US" sz="2400" b="1" dirty="0"/>
          </a:p>
        </p:txBody>
      </p:sp>
      <p:sp>
        <p:nvSpPr>
          <p:cNvPr id="10" name="Arrow: Right 9">
            <a:extLst>
              <a:ext uri="{FF2B5EF4-FFF2-40B4-BE49-F238E27FC236}">
                <a16:creationId xmlns:a16="http://schemas.microsoft.com/office/drawing/2014/main" id="{6E6E2992-20F0-4B24-BC43-00DEED97D39D}"/>
              </a:ext>
            </a:extLst>
          </p:cNvPr>
          <p:cNvSpPr/>
          <p:nvPr/>
        </p:nvSpPr>
        <p:spPr>
          <a:xfrm>
            <a:off x="5610609" y="4573392"/>
            <a:ext cx="503026" cy="177249"/>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Arrow: Right 11">
            <a:extLst>
              <a:ext uri="{FF2B5EF4-FFF2-40B4-BE49-F238E27FC236}">
                <a16:creationId xmlns:a16="http://schemas.microsoft.com/office/drawing/2014/main" id="{90B687B2-3425-4B86-8754-A7D6D46E8C1A}"/>
              </a:ext>
            </a:extLst>
          </p:cNvPr>
          <p:cNvSpPr/>
          <p:nvPr/>
        </p:nvSpPr>
        <p:spPr>
          <a:xfrm>
            <a:off x="3405459" y="4510048"/>
            <a:ext cx="503026" cy="177249"/>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Arrow: Right 16">
            <a:extLst>
              <a:ext uri="{FF2B5EF4-FFF2-40B4-BE49-F238E27FC236}">
                <a16:creationId xmlns:a16="http://schemas.microsoft.com/office/drawing/2014/main" id="{41048106-4A3A-4A3B-AC04-760CD8A2ECD3}"/>
              </a:ext>
            </a:extLst>
          </p:cNvPr>
          <p:cNvSpPr/>
          <p:nvPr/>
        </p:nvSpPr>
        <p:spPr>
          <a:xfrm flipH="1">
            <a:off x="5616788" y="5002319"/>
            <a:ext cx="503026" cy="177249"/>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Arrow: Right 20">
            <a:extLst>
              <a:ext uri="{FF2B5EF4-FFF2-40B4-BE49-F238E27FC236}">
                <a16:creationId xmlns:a16="http://schemas.microsoft.com/office/drawing/2014/main" id="{0CF25533-A87A-403B-B68F-7D598DCE0D2E}"/>
              </a:ext>
            </a:extLst>
          </p:cNvPr>
          <p:cNvSpPr/>
          <p:nvPr/>
        </p:nvSpPr>
        <p:spPr>
          <a:xfrm>
            <a:off x="3417273" y="4992674"/>
            <a:ext cx="503026" cy="177249"/>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Arrow: Right 22">
            <a:extLst>
              <a:ext uri="{FF2B5EF4-FFF2-40B4-BE49-F238E27FC236}">
                <a16:creationId xmlns:a16="http://schemas.microsoft.com/office/drawing/2014/main" id="{680C23B2-79D4-4978-9D65-ABD54E247F8C}"/>
              </a:ext>
            </a:extLst>
          </p:cNvPr>
          <p:cNvSpPr/>
          <p:nvPr/>
        </p:nvSpPr>
        <p:spPr>
          <a:xfrm flipH="1">
            <a:off x="3416728" y="4229365"/>
            <a:ext cx="491756" cy="145889"/>
          </a:xfrm>
          <a:prstGeom prst="rightArrow">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Arrow: Right 24">
            <a:extLst>
              <a:ext uri="{FF2B5EF4-FFF2-40B4-BE49-F238E27FC236}">
                <a16:creationId xmlns:a16="http://schemas.microsoft.com/office/drawing/2014/main" id="{F815013D-5D3C-41BA-84CC-DB9755E6CF71}"/>
              </a:ext>
            </a:extLst>
          </p:cNvPr>
          <p:cNvSpPr/>
          <p:nvPr/>
        </p:nvSpPr>
        <p:spPr>
          <a:xfrm flipH="1">
            <a:off x="3401626" y="4707865"/>
            <a:ext cx="479569" cy="17625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Arrow: Right 26">
            <a:extLst>
              <a:ext uri="{FF2B5EF4-FFF2-40B4-BE49-F238E27FC236}">
                <a16:creationId xmlns:a16="http://schemas.microsoft.com/office/drawing/2014/main" id="{EA61BD82-D970-416B-8EC9-3096AF3CC7F9}"/>
              </a:ext>
            </a:extLst>
          </p:cNvPr>
          <p:cNvSpPr/>
          <p:nvPr/>
        </p:nvSpPr>
        <p:spPr>
          <a:xfrm flipH="1">
            <a:off x="3405459" y="5166167"/>
            <a:ext cx="496847" cy="176252"/>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13">
            <a:extLst>
              <a:ext uri="{FF2B5EF4-FFF2-40B4-BE49-F238E27FC236}">
                <a16:creationId xmlns:a16="http://schemas.microsoft.com/office/drawing/2014/main" id="{23FA67EC-43E9-B451-F015-7D1DAD5A23EC}"/>
              </a:ext>
            </a:extLst>
          </p:cNvPr>
          <p:cNvPicPr>
            <a:picLocks noChangeAspect="1"/>
          </p:cNvPicPr>
          <p:nvPr/>
        </p:nvPicPr>
        <p:blipFill>
          <a:blip r:embed="rId2"/>
          <a:stretch>
            <a:fillRect/>
          </a:stretch>
        </p:blipFill>
        <p:spPr>
          <a:xfrm>
            <a:off x="0" y="1660"/>
            <a:ext cx="1556874" cy="988940"/>
          </a:xfrm>
          <a:prstGeom prst="rect">
            <a:avLst/>
          </a:prstGeom>
        </p:spPr>
      </p:pic>
    </p:spTree>
    <p:extLst>
      <p:ext uri="{BB962C8B-B14F-4D97-AF65-F5344CB8AC3E}">
        <p14:creationId xmlns:p14="http://schemas.microsoft.com/office/powerpoint/2010/main" val="3128022148"/>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609600"/>
            <a:ext cx="7772400" cy="1165225"/>
          </a:xfrm>
        </p:spPr>
        <p:txBody>
          <a:bodyPr>
            <a:normAutofit/>
          </a:bodyPr>
          <a:lstStyle/>
          <a:p>
            <a:r>
              <a:rPr lang="en-US" b="1" dirty="0"/>
              <a:t>WHO ARE YOU?</a:t>
            </a:r>
          </a:p>
        </p:txBody>
      </p:sp>
      <p:sp>
        <p:nvSpPr>
          <p:cNvPr id="7" name="Footer Placeholder 7"/>
          <p:cNvSpPr>
            <a:spLocks noGrp="1"/>
          </p:cNvSpPr>
          <p:nvPr>
            <p:ph type="ftr" sz="quarter" idx="11"/>
          </p:nvPr>
        </p:nvSpPr>
        <p:spPr>
          <a:xfrm>
            <a:off x="0" y="6492875"/>
            <a:ext cx="2895600" cy="365125"/>
          </a:xfrm>
        </p:spPr>
        <p:txBody>
          <a:bodyPr/>
          <a:lstStyle/>
          <a:p>
            <a:pPr algn="l"/>
            <a:r>
              <a:rPr lang="en-US" dirty="0"/>
              <a:t>© Alex </a:t>
            </a:r>
            <a:r>
              <a:rPr lang="en-US" dirty="0" err="1"/>
              <a:t>Barrón</a:t>
            </a:r>
            <a:r>
              <a:rPr lang="en-US" dirty="0"/>
              <a:t> 2024</a:t>
            </a:r>
          </a:p>
        </p:txBody>
      </p:sp>
      <p:sp>
        <p:nvSpPr>
          <p:cNvPr id="8" name="Slide Number Placeholder 8"/>
          <p:cNvSpPr>
            <a:spLocks noGrp="1"/>
          </p:cNvSpPr>
          <p:nvPr>
            <p:ph type="sldNum" sz="quarter" idx="12"/>
          </p:nvPr>
        </p:nvSpPr>
        <p:spPr>
          <a:xfrm>
            <a:off x="7010400" y="6492875"/>
            <a:ext cx="2133600" cy="365125"/>
          </a:xfrm>
        </p:spPr>
        <p:txBody>
          <a:bodyPr/>
          <a:lstStyle/>
          <a:p>
            <a:fld id="{26992660-07D7-4D1A-9A00-6246F487EF94}" type="slidenum">
              <a:rPr lang="en-US" smtClean="0"/>
              <a:pPr/>
              <a:t>74</a:t>
            </a:fld>
            <a:endParaRPr lang="en-US" dirty="0"/>
          </a:p>
        </p:txBody>
      </p:sp>
      <p:pic>
        <p:nvPicPr>
          <p:cNvPr id="4" name="Picture 3" descr="A cat that is looking at the camera&#10;&#10;Description automatically generated">
            <a:extLst>
              <a:ext uri="{FF2B5EF4-FFF2-40B4-BE49-F238E27FC236}">
                <a16:creationId xmlns:a16="http://schemas.microsoft.com/office/drawing/2014/main" id="{C615F167-8B42-44EF-9BF1-44541338C0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700" y="1632471"/>
            <a:ext cx="6324600" cy="4160921"/>
          </a:xfrm>
          <a:prstGeom prst="rect">
            <a:avLst/>
          </a:prstGeom>
        </p:spPr>
      </p:pic>
      <p:sp>
        <p:nvSpPr>
          <p:cNvPr id="5" name="Title 1">
            <a:extLst>
              <a:ext uri="{FF2B5EF4-FFF2-40B4-BE49-F238E27FC236}">
                <a16:creationId xmlns:a16="http://schemas.microsoft.com/office/drawing/2014/main" id="{953A5CE9-A3B4-4AC1-AFED-FA0EC6F80AC5}"/>
              </a:ext>
            </a:extLst>
          </p:cNvPr>
          <p:cNvSpPr txBox="1">
            <a:spLocks/>
          </p:cNvSpPr>
          <p:nvPr/>
        </p:nvSpPr>
        <p:spPr>
          <a:xfrm>
            <a:off x="762000" y="5793392"/>
            <a:ext cx="7772400" cy="9144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WHO DO YOU HAVE TO BECOME?</a:t>
            </a:r>
            <a:endParaRPr lang="en-US" dirty="0"/>
          </a:p>
        </p:txBody>
      </p:sp>
      <p:pic>
        <p:nvPicPr>
          <p:cNvPr id="6" name="Picture 5">
            <a:extLst>
              <a:ext uri="{FF2B5EF4-FFF2-40B4-BE49-F238E27FC236}">
                <a16:creationId xmlns:a16="http://schemas.microsoft.com/office/drawing/2014/main" id="{A6CB63B6-603A-EEAA-E58E-1F04CB93E4B0}"/>
              </a:ext>
            </a:extLst>
          </p:cNvPr>
          <p:cNvPicPr>
            <a:picLocks noChangeAspect="1"/>
          </p:cNvPicPr>
          <p:nvPr/>
        </p:nvPicPr>
        <p:blipFill>
          <a:blip r:embed="rId3"/>
          <a:stretch>
            <a:fillRect/>
          </a:stretch>
        </p:blipFill>
        <p:spPr>
          <a:xfrm>
            <a:off x="0" y="1660"/>
            <a:ext cx="1556874" cy="988940"/>
          </a:xfrm>
          <a:prstGeom prst="rect">
            <a:avLst/>
          </a:prstGeom>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8B75E-D9DC-0E4C-C351-3EDF90460813}"/>
              </a:ext>
            </a:extLst>
          </p:cNvPr>
          <p:cNvSpPr>
            <a:spLocks noGrp="1"/>
          </p:cNvSpPr>
          <p:nvPr>
            <p:ph type="title"/>
          </p:nvPr>
        </p:nvSpPr>
        <p:spPr/>
        <p:txBody>
          <a:bodyPr/>
          <a:lstStyle/>
          <a:p>
            <a:r>
              <a:rPr lang="en-US" b="1" dirty="0"/>
              <a:t>The “Success Formula”</a:t>
            </a:r>
          </a:p>
        </p:txBody>
      </p:sp>
      <p:sp>
        <p:nvSpPr>
          <p:cNvPr id="3" name="Content Placeholder 2">
            <a:extLst>
              <a:ext uri="{FF2B5EF4-FFF2-40B4-BE49-F238E27FC236}">
                <a16:creationId xmlns:a16="http://schemas.microsoft.com/office/drawing/2014/main" id="{69F30C98-2C07-EBFE-3F79-9BCA1CD9C6E0}"/>
              </a:ext>
            </a:extLst>
          </p:cNvPr>
          <p:cNvSpPr>
            <a:spLocks noGrp="1"/>
          </p:cNvSpPr>
          <p:nvPr>
            <p:ph idx="1"/>
          </p:nvPr>
        </p:nvSpPr>
        <p:spPr>
          <a:xfrm>
            <a:off x="457200" y="1354611"/>
            <a:ext cx="8686800" cy="5121275"/>
          </a:xfrm>
        </p:spPr>
        <p:txBody>
          <a:bodyPr>
            <a:normAutofit fontScale="62500" lnSpcReduction="20000"/>
          </a:bodyPr>
          <a:lstStyle/>
          <a:p>
            <a:r>
              <a:rPr lang="en-US" dirty="0"/>
              <a:t>Most gurus say: BE -&gt; DO -&gt; HAVE</a:t>
            </a:r>
          </a:p>
          <a:p>
            <a:endParaRPr lang="en-US" dirty="0"/>
          </a:p>
          <a:p>
            <a:pPr marL="0" indent="0">
              <a:buNone/>
            </a:pPr>
            <a:r>
              <a:rPr lang="en-US" dirty="0"/>
              <a:t>But it is not so simple</a:t>
            </a:r>
          </a:p>
          <a:p>
            <a:endParaRPr lang="en-US" dirty="0"/>
          </a:p>
          <a:p>
            <a:r>
              <a:rPr lang="en-US" dirty="0"/>
              <a:t>Who do I need to BECOME? Change the Script / Self-Image</a:t>
            </a:r>
          </a:p>
          <a:p>
            <a:r>
              <a:rPr lang="en-US" dirty="0"/>
              <a:t>What do I need to BELIEVE? Change the Paradigm</a:t>
            </a:r>
          </a:p>
          <a:p>
            <a:r>
              <a:rPr lang="en-US" dirty="0"/>
              <a:t>What do I need to KNOW? Acquire a Correct Mental Framework</a:t>
            </a:r>
          </a:p>
          <a:p>
            <a:r>
              <a:rPr lang="en-US" dirty="0"/>
              <a:t>How do I need to THINK? Acquire the Right Mindset</a:t>
            </a:r>
          </a:p>
          <a:p>
            <a:r>
              <a:rPr lang="en-US" dirty="0"/>
              <a:t>WHAT do I WANT?  Develop a Clear Burning Desire and Vision</a:t>
            </a:r>
          </a:p>
          <a:p>
            <a:r>
              <a:rPr lang="en-US" dirty="0"/>
              <a:t>WHY do I Want it? Have a Clear Purpose and Motivation</a:t>
            </a:r>
          </a:p>
          <a:p>
            <a:r>
              <a:rPr lang="en-US" dirty="0"/>
              <a:t>Am I COMMITTED to Getting it?  This is the KEY to Transformation!</a:t>
            </a:r>
          </a:p>
          <a:p>
            <a:r>
              <a:rPr lang="en-US" dirty="0"/>
              <a:t>Do I have a PLAN in place that is Possible? Can you see the way?</a:t>
            </a:r>
          </a:p>
          <a:p>
            <a:r>
              <a:rPr lang="en-US" dirty="0"/>
              <a:t>Have I set GOALS, Milestones with detailed Activities? These are the steps to get to your destination.</a:t>
            </a:r>
          </a:p>
          <a:p>
            <a:r>
              <a:rPr lang="en-US" dirty="0"/>
              <a:t>Am I Doing the Daily WORK required? Take Massive Action Daily!</a:t>
            </a:r>
          </a:p>
          <a:p>
            <a:r>
              <a:rPr lang="en-US" dirty="0"/>
              <a:t>This will guarantee RESULTS!!!  The only thing that matters is Results!</a:t>
            </a:r>
          </a:p>
        </p:txBody>
      </p:sp>
      <p:sp>
        <p:nvSpPr>
          <p:cNvPr id="4" name="Footer Placeholder 3">
            <a:extLst>
              <a:ext uri="{FF2B5EF4-FFF2-40B4-BE49-F238E27FC236}">
                <a16:creationId xmlns:a16="http://schemas.microsoft.com/office/drawing/2014/main" id="{449C0054-1DE8-355F-7D1B-8A845A146DB3}"/>
              </a:ext>
            </a:extLst>
          </p:cNvPr>
          <p:cNvSpPr>
            <a:spLocks noGrp="1"/>
          </p:cNvSpPr>
          <p:nvPr>
            <p:ph type="ftr" sz="quarter" idx="11"/>
          </p:nvPr>
        </p:nvSpPr>
        <p:spPr/>
        <p:txBody>
          <a:bodyPr/>
          <a:lstStyle/>
          <a:p>
            <a:r>
              <a:rPr lang="en-US" dirty="0"/>
              <a:t>© Alex </a:t>
            </a:r>
            <a:r>
              <a:rPr lang="en-US" dirty="0" err="1"/>
              <a:t>Barrón</a:t>
            </a:r>
            <a:r>
              <a:rPr lang="en-US" dirty="0"/>
              <a:t> 2024</a:t>
            </a:r>
          </a:p>
        </p:txBody>
      </p:sp>
      <p:sp>
        <p:nvSpPr>
          <p:cNvPr id="5" name="Slide Number Placeholder 4">
            <a:extLst>
              <a:ext uri="{FF2B5EF4-FFF2-40B4-BE49-F238E27FC236}">
                <a16:creationId xmlns:a16="http://schemas.microsoft.com/office/drawing/2014/main" id="{296EF099-F772-1CC8-BB9D-51E8A99EE00D}"/>
              </a:ext>
            </a:extLst>
          </p:cNvPr>
          <p:cNvSpPr>
            <a:spLocks noGrp="1"/>
          </p:cNvSpPr>
          <p:nvPr>
            <p:ph type="sldNum" sz="quarter" idx="12"/>
          </p:nvPr>
        </p:nvSpPr>
        <p:spPr/>
        <p:txBody>
          <a:bodyPr/>
          <a:lstStyle/>
          <a:p>
            <a:fld id="{26992660-07D7-4D1A-9A00-6246F487EF94}" type="slidenum">
              <a:rPr lang="en-US" smtClean="0"/>
              <a:pPr/>
              <a:t>75</a:t>
            </a:fld>
            <a:endParaRPr lang="en-US"/>
          </a:p>
        </p:txBody>
      </p:sp>
      <p:pic>
        <p:nvPicPr>
          <p:cNvPr id="6" name="Picture 5">
            <a:extLst>
              <a:ext uri="{FF2B5EF4-FFF2-40B4-BE49-F238E27FC236}">
                <a16:creationId xmlns:a16="http://schemas.microsoft.com/office/drawing/2014/main" id="{91B43401-072F-E4B8-9F3F-9720030E6057}"/>
              </a:ext>
            </a:extLst>
          </p:cNvPr>
          <p:cNvPicPr>
            <a:picLocks noChangeAspect="1"/>
          </p:cNvPicPr>
          <p:nvPr/>
        </p:nvPicPr>
        <p:blipFill>
          <a:blip r:embed="rId2"/>
          <a:stretch>
            <a:fillRect/>
          </a:stretch>
        </p:blipFill>
        <p:spPr>
          <a:xfrm>
            <a:off x="0" y="1660"/>
            <a:ext cx="1556874" cy="988940"/>
          </a:xfrm>
          <a:prstGeom prst="rect">
            <a:avLst/>
          </a:prstGeom>
        </p:spPr>
      </p:pic>
    </p:spTree>
    <p:extLst>
      <p:ext uri="{BB962C8B-B14F-4D97-AF65-F5344CB8AC3E}">
        <p14:creationId xmlns:p14="http://schemas.microsoft.com/office/powerpoint/2010/main" val="246570301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0D6D7-D4B6-77B5-4376-96E2595F2225}"/>
              </a:ext>
            </a:extLst>
          </p:cNvPr>
          <p:cNvSpPr>
            <a:spLocks noGrp="1"/>
          </p:cNvSpPr>
          <p:nvPr>
            <p:ph type="title"/>
          </p:nvPr>
        </p:nvSpPr>
        <p:spPr/>
        <p:txBody>
          <a:bodyPr/>
          <a:lstStyle/>
          <a:p>
            <a:r>
              <a:rPr lang="en-US" b="1" dirty="0"/>
              <a:t>Key Questions</a:t>
            </a:r>
          </a:p>
        </p:txBody>
      </p:sp>
      <p:sp>
        <p:nvSpPr>
          <p:cNvPr id="3" name="Content Placeholder 2">
            <a:extLst>
              <a:ext uri="{FF2B5EF4-FFF2-40B4-BE49-F238E27FC236}">
                <a16:creationId xmlns:a16="http://schemas.microsoft.com/office/drawing/2014/main" id="{7487F853-761E-3C93-CD5C-FCBE8E7D5206}"/>
              </a:ext>
            </a:extLst>
          </p:cNvPr>
          <p:cNvSpPr>
            <a:spLocks noGrp="1"/>
          </p:cNvSpPr>
          <p:nvPr>
            <p:ph idx="1"/>
          </p:nvPr>
        </p:nvSpPr>
        <p:spPr/>
        <p:txBody>
          <a:bodyPr>
            <a:normAutofit fontScale="85000" lnSpcReduction="10000"/>
          </a:bodyPr>
          <a:lstStyle/>
          <a:p>
            <a:r>
              <a:rPr lang="en-US" b="1" dirty="0"/>
              <a:t>Am I Able?  </a:t>
            </a:r>
            <a:r>
              <a:rPr lang="en-US" dirty="0"/>
              <a:t>You have the Potential. With 1:1 Coaching we will make sure you do the assignments – we will do them together.</a:t>
            </a:r>
          </a:p>
          <a:p>
            <a:r>
              <a:rPr lang="en-US" b="1" dirty="0"/>
              <a:t>Am I Willing to Pay the Price? </a:t>
            </a:r>
            <a:r>
              <a:rPr lang="en-US" dirty="0"/>
              <a:t>That is up to you. Only you can decide what is best for you and decide to do the work.</a:t>
            </a:r>
          </a:p>
          <a:p>
            <a:r>
              <a:rPr lang="en-US" b="1" dirty="0"/>
              <a:t>Can I Succeed? YES!! </a:t>
            </a:r>
            <a:r>
              <a:rPr lang="en-US" dirty="0"/>
              <a:t>Our focus will be on getting you Proven Measurable RESULTS!</a:t>
            </a:r>
          </a:p>
          <a:p>
            <a:endParaRPr lang="en-US" dirty="0"/>
          </a:p>
          <a:p>
            <a:pPr>
              <a:buFont typeface="Wingdings" panose="05000000000000000000" pitchFamily="2" charset="2"/>
              <a:buChar char="Ø"/>
            </a:pPr>
            <a:r>
              <a:rPr lang="en-US" b="1" dirty="0"/>
              <a:t>Alone vs. Coaching?  </a:t>
            </a:r>
            <a:r>
              <a:rPr lang="en-US" dirty="0"/>
              <a:t>I Believe Working with a Coach is better than going it alone – the choice is yours…</a:t>
            </a:r>
          </a:p>
        </p:txBody>
      </p:sp>
      <p:sp>
        <p:nvSpPr>
          <p:cNvPr id="4" name="Footer Placeholder 3">
            <a:extLst>
              <a:ext uri="{FF2B5EF4-FFF2-40B4-BE49-F238E27FC236}">
                <a16:creationId xmlns:a16="http://schemas.microsoft.com/office/drawing/2014/main" id="{C0884C97-31A0-F4D0-ED77-BB1C96611F9E}"/>
              </a:ext>
            </a:extLst>
          </p:cNvPr>
          <p:cNvSpPr>
            <a:spLocks noGrp="1"/>
          </p:cNvSpPr>
          <p:nvPr>
            <p:ph type="ftr" sz="quarter" idx="11"/>
          </p:nvPr>
        </p:nvSpPr>
        <p:spPr/>
        <p:txBody>
          <a:bodyPr/>
          <a:lstStyle/>
          <a:p>
            <a:r>
              <a:rPr lang="en-US" dirty="0"/>
              <a:t>© Alex </a:t>
            </a:r>
            <a:r>
              <a:rPr lang="en-US" dirty="0" err="1"/>
              <a:t>Barrón</a:t>
            </a:r>
            <a:r>
              <a:rPr lang="en-US" dirty="0"/>
              <a:t> 2024</a:t>
            </a:r>
          </a:p>
        </p:txBody>
      </p:sp>
      <p:sp>
        <p:nvSpPr>
          <p:cNvPr id="5" name="Slide Number Placeholder 4">
            <a:extLst>
              <a:ext uri="{FF2B5EF4-FFF2-40B4-BE49-F238E27FC236}">
                <a16:creationId xmlns:a16="http://schemas.microsoft.com/office/drawing/2014/main" id="{99877B97-7A0F-D734-D164-F1E1520DC2B8}"/>
              </a:ext>
            </a:extLst>
          </p:cNvPr>
          <p:cNvSpPr>
            <a:spLocks noGrp="1"/>
          </p:cNvSpPr>
          <p:nvPr>
            <p:ph type="sldNum" sz="quarter" idx="12"/>
          </p:nvPr>
        </p:nvSpPr>
        <p:spPr/>
        <p:txBody>
          <a:bodyPr/>
          <a:lstStyle/>
          <a:p>
            <a:fld id="{26992660-07D7-4D1A-9A00-6246F487EF94}" type="slidenum">
              <a:rPr lang="en-US" smtClean="0"/>
              <a:pPr/>
              <a:t>76</a:t>
            </a:fld>
            <a:endParaRPr lang="en-US"/>
          </a:p>
        </p:txBody>
      </p:sp>
      <p:pic>
        <p:nvPicPr>
          <p:cNvPr id="6" name="Picture 5">
            <a:extLst>
              <a:ext uri="{FF2B5EF4-FFF2-40B4-BE49-F238E27FC236}">
                <a16:creationId xmlns:a16="http://schemas.microsoft.com/office/drawing/2014/main" id="{400B6FB9-CF23-7148-69D3-85CDA4877DB7}"/>
              </a:ext>
            </a:extLst>
          </p:cNvPr>
          <p:cNvPicPr>
            <a:picLocks noChangeAspect="1"/>
          </p:cNvPicPr>
          <p:nvPr/>
        </p:nvPicPr>
        <p:blipFill>
          <a:blip r:embed="rId2"/>
          <a:stretch>
            <a:fillRect/>
          </a:stretch>
        </p:blipFill>
        <p:spPr>
          <a:xfrm>
            <a:off x="0" y="1660"/>
            <a:ext cx="1556874" cy="988940"/>
          </a:xfrm>
          <a:prstGeom prst="rect">
            <a:avLst/>
          </a:prstGeom>
        </p:spPr>
      </p:pic>
    </p:spTree>
    <p:extLst>
      <p:ext uri="{BB962C8B-B14F-4D97-AF65-F5344CB8AC3E}">
        <p14:creationId xmlns:p14="http://schemas.microsoft.com/office/powerpoint/2010/main" val="990867796"/>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4985392"/>
            <a:ext cx="4038600" cy="1492384"/>
          </a:xfrm>
          <a:prstGeom prst="rect">
            <a:avLst/>
          </a:prstGeom>
        </p:spPr>
      </p:pic>
      <p:sp>
        <p:nvSpPr>
          <p:cNvPr id="2" name="Title 1"/>
          <p:cNvSpPr>
            <a:spLocks noGrp="1"/>
          </p:cNvSpPr>
          <p:nvPr>
            <p:ph type="title"/>
          </p:nvPr>
        </p:nvSpPr>
        <p:spPr>
          <a:xfrm>
            <a:off x="457200" y="136525"/>
            <a:ext cx="8229600" cy="1093787"/>
          </a:xfrm>
        </p:spPr>
        <p:txBody>
          <a:bodyPr>
            <a:normAutofit fontScale="90000"/>
          </a:bodyPr>
          <a:lstStyle/>
          <a:p>
            <a:r>
              <a:rPr lang="en-US" b="1" dirty="0"/>
              <a:t>Are You Interested? </a:t>
            </a:r>
            <a:br>
              <a:rPr lang="en-US" b="1" dirty="0"/>
            </a:br>
            <a:r>
              <a:rPr lang="en-US" b="1" dirty="0"/>
              <a:t>¿Or are you Committed?</a:t>
            </a:r>
          </a:p>
        </p:txBody>
      </p:sp>
      <p:sp>
        <p:nvSpPr>
          <p:cNvPr id="3" name="Text Placeholder 2"/>
          <p:cNvSpPr>
            <a:spLocks noGrp="1"/>
          </p:cNvSpPr>
          <p:nvPr>
            <p:ph type="body" idx="1"/>
          </p:nvPr>
        </p:nvSpPr>
        <p:spPr>
          <a:xfrm>
            <a:off x="457200" y="1066800"/>
            <a:ext cx="4040188" cy="639762"/>
          </a:xfrm>
        </p:spPr>
        <p:txBody>
          <a:bodyPr/>
          <a:lstStyle/>
          <a:p>
            <a:r>
              <a:rPr lang="en-US" dirty="0"/>
              <a:t>Someone Interested</a:t>
            </a:r>
          </a:p>
        </p:txBody>
      </p:sp>
      <p:sp>
        <p:nvSpPr>
          <p:cNvPr id="4" name="Content Placeholder 3"/>
          <p:cNvSpPr>
            <a:spLocks noGrp="1"/>
          </p:cNvSpPr>
          <p:nvPr>
            <p:ph sz="half" idx="2"/>
          </p:nvPr>
        </p:nvSpPr>
        <p:spPr>
          <a:xfrm>
            <a:off x="457200" y="1676400"/>
            <a:ext cx="4040188" cy="3951288"/>
          </a:xfrm>
        </p:spPr>
        <p:txBody>
          <a:bodyPr/>
          <a:lstStyle/>
          <a:p>
            <a:r>
              <a:rPr lang="en-US" dirty="0"/>
              <a:t>Will do whatever is Convenient.</a:t>
            </a:r>
          </a:p>
          <a:p>
            <a:r>
              <a:rPr lang="en-US" dirty="0"/>
              <a:t>Is willing as long as it is easy and it costs nothing.</a:t>
            </a:r>
          </a:p>
          <a:p>
            <a:r>
              <a:rPr lang="en-US" dirty="0"/>
              <a:t>Is in his comfort zone and not willing to change.</a:t>
            </a:r>
          </a:p>
          <a:p>
            <a:r>
              <a:rPr lang="en-US" dirty="0"/>
              <a:t>Does not take risks and plays not to lose.</a:t>
            </a:r>
          </a:p>
          <a:p>
            <a:endParaRPr lang="en-US" dirty="0"/>
          </a:p>
          <a:p>
            <a:endParaRPr lang="en-US" dirty="0"/>
          </a:p>
        </p:txBody>
      </p:sp>
      <p:sp>
        <p:nvSpPr>
          <p:cNvPr id="5" name="Text Placeholder 4"/>
          <p:cNvSpPr>
            <a:spLocks noGrp="1"/>
          </p:cNvSpPr>
          <p:nvPr>
            <p:ph type="body" sz="quarter" idx="3"/>
          </p:nvPr>
        </p:nvSpPr>
        <p:spPr>
          <a:xfrm>
            <a:off x="4724400" y="1066800"/>
            <a:ext cx="4041775" cy="639762"/>
          </a:xfrm>
        </p:spPr>
        <p:txBody>
          <a:bodyPr/>
          <a:lstStyle/>
          <a:p>
            <a:r>
              <a:rPr lang="en-US" dirty="0"/>
              <a:t>Someone Committed</a:t>
            </a:r>
          </a:p>
        </p:txBody>
      </p:sp>
      <p:sp>
        <p:nvSpPr>
          <p:cNvPr id="6" name="Content Placeholder 5"/>
          <p:cNvSpPr>
            <a:spLocks noGrp="1"/>
          </p:cNvSpPr>
          <p:nvPr>
            <p:ph sz="quarter" idx="4"/>
          </p:nvPr>
        </p:nvSpPr>
        <p:spPr>
          <a:xfrm>
            <a:off x="4648200" y="1676400"/>
            <a:ext cx="4270375" cy="3951288"/>
          </a:xfrm>
        </p:spPr>
        <p:txBody>
          <a:bodyPr>
            <a:normAutofit lnSpcReduction="10000"/>
          </a:bodyPr>
          <a:lstStyle/>
          <a:p>
            <a:r>
              <a:rPr lang="en-US" dirty="0"/>
              <a:t>Will Do Whatever is Necessary.</a:t>
            </a:r>
          </a:p>
          <a:p>
            <a:r>
              <a:rPr lang="en-US" dirty="0"/>
              <a:t>Is willing to pay the Price of Success to achieve his Dreams and Goals in life!</a:t>
            </a:r>
          </a:p>
          <a:p>
            <a:r>
              <a:rPr lang="en-US" dirty="0"/>
              <a:t>Gets out of his comfort zone on purpose – willing to make the necessary changes. </a:t>
            </a:r>
          </a:p>
          <a:p>
            <a:r>
              <a:rPr lang="en-US" dirty="0"/>
              <a:t>Takes Calculated Risks and Wins!</a:t>
            </a:r>
          </a:p>
        </p:txBody>
      </p:sp>
      <p:sp>
        <p:nvSpPr>
          <p:cNvPr id="7" name="Footer Placeholder 6"/>
          <p:cNvSpPr>
            <a:spLocks noGrp="1"/>
          </p:cNvSpPr>
          <p:nvPr>
            <p:ph type="ftr" sz="quarter" idx="11"/>
          </p:nvPr>
        </p:nvSpPr>
        <p:spPr/>
        <p:txBody>
          <a:bodyPr/>
          <a:lstStyle/>
          <a:p>
            <a:r>
              <a:rPr lang="en-US" dirty="0"/>
              <a:t>© Alex </a:t>
            </a:r>
            <a:r>
              <a:rPr lang="en-US" dirty="0" err="1"/>
              <a:t>Barrón</a:t>
            </a:r>
            <a:r>
              <a:rPr lang="en-US" dirty="0"/>
              <a:t> 2024</a:t>
            </a:r>
          </a:p>
        </p:txBody>
      </p:sp>
      <p:sp>
        <p:nvSpPr>
          <p:cNvPr id="8" name="Slide Number Placeholder 7"/>
          <p:cNvSpPr>
            <a:spLocks noGrp="1"/>
          </p:cNvSpPr>
          <p:nvPr>
            <p:ph type="sldNum" sz="quarter" idx="12"/>
          </p:nvPr>
        </p:nvSpPr>
        <p:spPr/>
        <p:txBody>
          <a:bodyPr/>
          <a:lstStyle/>
          <a:p>
            <a:fld id="{26992660-07D7-4D1A-9A00-6246F487EF94}" type="slidenum">
              <a:rPr lang="en-US" smtClean="0"/>
              <a:pPr/>
              <a:t>77</a:t>
            </a:fld>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5105400"/>
            <a:ext cx="2819400" cy="1585913"/>
          </a:xfrm>
          <a:prstGeom prst="rect">
            <a:avLst/>
          </a:prstGeom>
        </p:spPr>
      </p:pic>
      <p:sp>
        <p:nvSpPr>
          <p:cNvPr id="12" name="TextBox 11">
            <a:extLst>
              <a:ext uri="{FF2B5EF4-FFF2-40B4-BE49-F238E27FC236}">
                <a16:creationId xmlns:a16="http://schemas.microsoft.com/office/drawing/2014/main" id="{6B8EB5AB-DC8D-40F4-8F64-AF2DC2DD05CA}"/>
              </a:ext>
            </a:extLst>
          </p:cNvPr>
          <p:cNvSpPr txBox="1"/>
          <p:nvPr/>
        </p:nvSpPr>
        <p:spPr>
          <a:xfrm>
            <a:off x="5984672" y="5068400"/>
            <a:ext cx="2703513" cy="1077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3200" dirty="0"/>
              <a:t>Are You Committed?</a:t>
            </a:r>
          </a:p>
        </p:txBody>
      </p:sp>
      <p:pic>
        <p:nvPicPr>
          <p:cNvPr id="9" name="Picture 8">
            <a:extLst>
              <a:ext uri="{FF2B5EF4-FFF2-40B4-BE49-F238E27FC236}">
                <a16:creationId xmlns:a16="http://schemas.microsoft.com/office/drawing/2014/main" id="{FAC45F37-987B-7A15-17A8-D2A892CCF942}"/>
              </a:ext>
            </a:extLst>
          </p:cNvPr>
          <p:cNvPicPr>
            <a:picLocks noChangeAspect="1"/>
          </p:cNvPicPr>
          <p:nvPr/>
        </p:nvPicPr>
        <p:blipFill>
          <a:blip r:embed="rId4"/>
          <a:stretch>
            <a:fillRect/>
          </a:stretch>
        </p:blipFill>
        <p:spPr>
          <a:xfrm>
            <a:off x="0" y="1660"/>
            <a:ext cx="1556874" cy="988940"/>
          </a:xfrm>
          <a:prstGeom prst="rect">
            <a:avLst/>
          </a:prstGeom>
        </p:spPr>
      </p:pic>
    </p:spTree>
    <p:extLst>
      <p:ext uri="{BB962C8B-B14F-4D97-AF65-F5344CB8AC3E}">
        <p14:creationId xmlns:p14="http://schemas.microsoft.com/office/powerpoint/2010/main" val="2124582084"/>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4A767-55E8-4DCE-86A5-E0D6D8DD6700}"/>
              </a:ext>
            </a:extLst>
          </p:cNvPr>
          <p:cNvSpPr>
            <a:spLocks noGrp="1"/>
          </p:cNvSpPr>
          <p:nvPr>
            <p:ph type="title"/>
          </p:nvPr>
        </p:nvSpPr>
        <p:spPr/>
        <p:txBody>
          <a:bodyPr/>
          <a:lstStyle/>
          <a:p>
            <a:r>
              <a:rPr lang="en-US" b="1" dirty="0"/>
              <a:t>Next Steps – SIGN UP!</a:t>
            </a:r>
          </a:p>
        </p:txBody>
      </p:sp>
      <p:sp>
        <p:nvSpPr>
          <p:cNvPr id="3" name="Content Placeholder 2">
            <a:extLst>
              <a:ext uri="{FF2B5EF4-FFF2-40B4-BE49-F238E27FC236}">
                <a16:creationId xmlns:a16="http://schemas.microsoft.com/office/drawing/2014/main" id="{968476F0-2687-4649-A9D7-D8D411482C9A}"/>
              </a:ext>
            </a:extLst>
          </p:cNvPr>
          <p:cNvSpPr>
            <a:spLocks noGrp="1"/>
          </p:cNvSpPr>
          <p:nvPr>
            <p:ph idx="1"/>
          </p:nvPr>
        </p:nvSpPr>
        <p:spPr>
          <a:xfrm>
            <a:off x="457200" y="1371600"/>
            <a:ext cx="8229600" cy="4525963"/>
          </a:xfrm>
        </p:spPr>
        <p:txBody>
          <a:bodyPr>
            <a:normAutofit/>
          </a:bodyPr>
          <a:lstStyle/>
          <a:p>
            <a:pPr marL="0" indent="0">
              <a:buNone/>
            </a:pPr>
            <a:r>
              <a:rPr lang="en-US" dirty="0"/>
              <a:t>1.) Decide if you want to Register for the 12-week class.</a:t>
            </a:r>
          </a:p>
          <a:p>
            <a:pPr marL="0" indent="0">
              <a:buNone/>
            </a:pPr>
            <a:r>
              <a:rPr lang="en-US" dirty="0"/>
              <a:t>2.) Choose a Payment Plan -1x or 3-</a:t>
            </a:r>
            <a:r>
              <a:rPr lang="en-US" dirty="0" err="1"/>
              <a:t>mo</a:t>
            </a:r>
            <a:r>
              <a:rPr lang="en-US" dirty="0"/>
              <a:t> or 12-</a:t>
            </a:r>
            <a:r>
              <a:rPr lang="en-US" dirty="0" err="1"/>
              <a:t>mo</a:t>
            </a:r>
            <a:endParaRPr lang="en-US" dirty="0"/>
          </a:p>
          <a:p>
            <a:pPr marL="0" indent="0">
              <a:buNone/>
            </a:pPr>
            <a:endParaRPr lang="en-US" dirty="0"/>
          </a:p>
          <a:p>
            <a:pPr marL="0" indent="0">
              <a:buNone/>
            </a:pPr>
            <a:r>
              <a:rPr lang="en-US" dirty="0"/>
              <a:t>3.) Register with Ana – </a:t>
            </a:r>
            <a:r>
              <a:rPr lang="en-US" dirty="0" err="1">
                <a:hlinkClick r:id="rId2"/>
              </a:rPr>
              <a:t>ana@financial-freedom.org</a:t>
            </a:r>
            <a:r>
              <a:rPr lang="en-US" dirty="0"/>
              <a:t> or (915) 504-4225</a:t>
            </a:r>
          </a:p>
          <a:p>
            <a:pPr marL="0" indent="0">
              <a:buNone/>
            </a:pPr>
            <a:endParaRPr lang="en-US" dirty="0"/>
          </a:p>
          <a:p>
            <a:pPr marL="0" indent="0">
              <a:buNone/>
            </a:pPr>
            <a:r>
              <a:rPr lang="en-US" b="1" u="sng" dirty="0">
                <a:solidFill>
                  <a:srgbClr val="FF0000"/>
                </a:solidFill>
              </a:rPr>
              <a:t>4.) Set up your Initial Interview this Week!</a:t>
            </a:r>
          </a:p>
          <a:p>
            <a:endParaRPr lang="en-US" dirty="0"/>
          </a:p>
          <a:p>
            <a:endParaRPr lang="en-US" dirty="0"/>
          </a:p>
        </p:txBody>
      </p:sp>
      <p:pic>
        <p:nvPicPr>
          <p:cNvPr id="4" name="Picture 3">
            <a:extLst>
              <a:ext uri="{FF2B5EF4-FFF2-40B4-BE49-F238E27FC236}">
                <a16:creationId xmlns:a16="http://schemas.microsoft.com/office/drawing/2014/main" id="{37EDF698-FBE1-C84C-C84B-093CDB8F977D}"/>
              </a:ext>
            </a:extLst>
          </p:cNvPr>
          <p:cNvPicPr>
            <a:picLocks noChangeAspect="1"/>
          </p:cNvPicPr>
          <p:nvPr/>
        </p:nvPicPr>
        <p:blipFill>
          <a:blip r:embed="rId3"/>
          <a:stretch>
            <a:fillRect/>
          </a:stretch>
        </p:blipFill>
        <p:spPr>
          <a:xfrm>
            <a:off x="0" y="1660"/>
            <a:ext cx="1556874" cy="988940"/>
          </a:xfrm>
          <a:prstGeom prst="rect">
            <a:avLst/>
          </a:prstGeom>
        </p:spPr>
      </p:pic>
    </p:spTree>
    <p:extLst>
      <p:ext uri="{BB962C8B-B14F-4D97-AF65-F5344CB8AC3E}">
        <p14:creationId xmlns:p14="http://schemas.microsoft.com/office/powerpoint/2010/main" val="1253777581"/>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Questions? Comments?</a:t>
            </a:r>
          </a:p>
        </p:txBody>
      </p:sp>
      <p:sp>
        <p:nvSpPr>
          <p:cNvPr id="3" name="Content Placeholder 2"/>
          <p:cNvSpPr>
            <a:spLocks noGrp="1"/>
          </p:cNvSpPr>
          <p:nvPr>
            <p:ph idx="1"/>
          </p:nvPr>
        </p:nvSpPr>
        <p:spPr/>
        <p:txBody>
          <a:bodyPr/>
          <a:lstStyle/>
          <a:p>
            <a:endParaRPr lang="en-US" dirty="0"/>
          </a:p>
          <a:p>
            <a:endParaRPr lang="en-US" dirty="0"/>
          </a:p>
        </p:txBody>
      </p:sp>
      <p:pic>
        <p:nvPicPr>
          <p:cNvPr id="4" name="Picture 3" descr="questionscomments.png"/>
          <p:cNvPicPr>
            <a:picLocks noChangeAspect="1"/>
          </p:cNvPicPr>
          <p:nvPr/>
        </p:nvPicPr>
        <p:blipFill>
          <a:blip r:embed="rId2" cstate="print"/>
          <a:stretch>
            <a:fillRect/>
          </a:stretch>
        </p:blipFill>
        <p:spPr>
          <a:xfrm>
            <a:off x="2667000" y="1524000"/>
            <a:ext cx="6129358" cy="2235709"/>
          </a:xfrm>
          <a:prstGeom prst="rect">
            <a:avLst/>
          </a:prstGeom>
        </p:spPr>
      </p:pic>
      <p:pic>
        <p:nvPicPr>
          <p:cNvPr id="5" name="Picture 4" descr="visitor-information.jpg"/>
          <p:cNvPicPr>
            <a:picLocks noChangeAspect="1"/>
          </p:cNvPicPr>
          <p:nvPr/>
        </p:nvPicPr>
        <p:blipFill>
          <a:blip r:embed="rId3" cstate="print"/>
          <a:stretch>
            <a:fillRect/>
          </a:stretch>
        </p:blipFill>
        <p:spPr>
          <a:xfrm>
            <a:off x="228600" y="3581400"/>
            <a:ext cx="3153103" cy="2971800"/>
          </a:xfrm>
          <a:prstGeom prst="rect">
            <a:avLst/>
          </a:prstGeom>
        </p:spPr>
      </p:pic>
      <p:pic>
        <p:nvPicPr>
          <p:cNvPr id="6" name="Picture 5" descr="questions comments bubbles.jpg"/>
          <p:cNvPicPr>
            <a:picLocks noChangeAspect="1"/>
          </p:cNvPicPr>
          <p:nvPr/>
        </p:nvPicPr>
        <p:blipFill>
          <a:blip r:embed="rId4" cstate="print"/>
          <a:stretch>
            <a:fillRect/>
          </a:stretch>
        </p:blipFill>
        <p:spPr>
          <a:xfrm>
            <a:off x="457200" y="1676400"/>
            <a:ext cx="2628900" cy="1733550"/>
          </a:xfrm>
          <a:prstGeom prst="rect">
            <a:avLst/>
          </a:prstGeom>
        </p:spPr>
      </p:pic>
      <p:pic>
        <p:nvPicPr>
          <p:cNvPr id="7" name="Picture 6">
            <a:extLst>
              <a:ext uri="{FF2B5EF4-FFF2-40B4-BE49-F238E27FC236}">
                <a16:creationId xmlns:a16="http://schemas.microsoft.com/office/drawing/2014/main" id="{B5608E69-04F3-76CD-DC9A-C87C5FD91925}"/>
              </a:ext>
            </a:extLst>
          </p:cNvPr>
          <p:cNvPicPr>
            <a:picLocks noChangeAspect="1"/>
          </p:cNvPicPr>
          <p:nvPr/>
        </p:nvPicPr>
        <p:blipFill>
          <a:blip r:embed="rId5"/>
          <a:stretch>
            <a:fillRect/>
          </a:stretch>
        </p:blipFill>
        <p:spPr>
          <a:xfrm>
            <a:off x="0" y="1660"/>
            <a:ext cx="1556874" cy="988940"/>
          </a:xfrm>
          <a:prstGeom prst="rect">
            <a:avLst/>
          </a:prstGeom>
        </p:spPr>
      </p:pic>
    </p:spTree>
    <p:extLst>
      <p:ext uri="{BB962C8B-B14F-4D97-AF65-F5344CB8AC3E}">
        <p14:creationId xmlns:p14="http://schemas.microsoft.com/office/powerpoint/2010/main" val="101677366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247" y="97536"/>
            <a:ext cx="7848600" cy="914400"/>
          </a:xfrm>
        </p:spPr>
        <p:txBody>
          <a:bodyPr>
            <a:normAutofit/>
          </a:bodyPr>
          <a:lstStyle/>
          <a:p>
            <a:r>
              <a:rPr lang="en-US" sz="3600" b="1" dirty="0"/>
              <a:t>How it All Began?</a:t>
            </a:r>
          </a:p>
        </p:txBody>
      </p:sp>
      <p:sp>
        <p:nvSpPr>
          <p:cNvPr id="3" name="Content Placeholder 2"/>
          <p:cNvSpPr>
            <a:spLocks noGrp="1"/>
          </p:cNvSpPr>
          <p:nvPr>
            <p:ph idx="1"/>
          </p:nvPr>
        </p:nvSpPr>
        <p:spPr>
          <a:xfrm>
            <a:off x="46124" y="1207008"/>
            <a:ext cx="4347938" cy="3898392"/>
          </a:xfrm>
        </p:spPr>
        <p:txBody>
          <a:bodyPr>
            <a:normAutofit fontScale="85000" lnSpcReduction="20000"/>
          </a:bodyPr>
          <a:lstStyle/>
          <a:p>
            <a:r>
              <a:rPr lang="en-US" dirty="0"/>
              <a:t>Alex attended Success Seminar by Peter J. Daniels - 1994</a:t>
            </a:r>
          </a:p>
          <a:p>
            <a:r>
              <a:rPr lang="en-US" dirty="0"/>
              <a:t>Illiterate poor bricklayer at age 26</a:t>
            </a:r>
          </a:p>
          <a:p>
            <a:r>
              <a:rPr lang="en-US" dirty="0"/>
              <a:t>Went out of business </a:t>
            </a:r>
            <a:r>
              <a:rPr lang="en-US" dirty="0" err="1"/>
              <a:t>3x</a:t>
            </a:r>
            <a:r>
              <a:rPr lang="en-US" dirty="0"/>
              <a:t>!</a:t>
            </a:r>
          </a:p>
          <a:p>
            <a:r>
              <a:rPr lang="en-US" dirty="0"/>
              <a:t>Became a multi millionaire real estate businessman at age 38!</a:t>
            </a:r>
          </a:p>
          <a:p>
            <a:r>
              <a:rPr lang="en-US" dirty="0"/>
              <a:t>How did he do it???</a:t>
            </a:r>
          </a:p>
          <a:p>
            <a:endParaRPr lang="en-US" dirty="0"/>
          </a:p>
          <a:p>
            <a:endParaRPr lang="en-US" dirty="0"/>
          </a:p>
          <a:p>
            <a:endParaRPr lang="en-US"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9600" y="1600200"/>
            <a:ext cx="3825223" cy="191261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569" y="5105400"/>
            <a:ext cx="3444265" cy="152294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9847" y="4204557"/>
            <a:ext cx="1794153" cy="2442642"/>
          </a:xfrm>
          <a:prstGeom prst="rect">
            <a:avLst/>
          </a:prstGeom>
        </p:spPr>
      </p:pic>
      <p:sp>
        <p:nvSpPr>
          <p:cNvPr id="10" name="TextBox 9"/>
          <p:cNvSpPr txBox="1"/>
          <p:nvPr/>
        </p:nvSpPr>
        <p:spPr>
          <a:xfrm>
            <a:off x="4610099" y="3512812"/>
            <a:ext cx="3444223" cy="369332"/>
          </a:xfrm>
          <a:prstGeom prst="rect">
            <a:avLst/>
          </a:prstGeom>
          <a:noFill/>
        </p:spPr>
        <p:txBody>
          <a:bodyPr wrap="square" rtlCol="0">
            <a:spAutoFit/>
          </a:bodyPr>
          <a:lstStyle/>
          <a:p>
            <a:pPr algn="ctr"/>
            <a:r>
              <a:rPr lang="en-US" dirty="0" err="1"/>
              <a:t>www.peterjdaniels.org</a:t>
            </a:r>
            <a:endParaRPr lang="en-US" dirty="0"/>
          </a:p>
        </p:txBody>
      </p:sp>
      <p:pic>
        <p:nvPicPr>
          <p:cNvPr id="13" name="Picture 12">
            <a:extLst>
              <a:ext uri="{FF2B5EF4-FFF2-40B4-BE49-F238E27FC236}">
                <a16:creationId xmlns:a16="http://schemas.microsoft.com/office/drawing/2014/main" id="{43EC4608-A808-4086-913E-84604BB4F2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3704" y="4177649"/>
            <a:ext cx="1530604" cy="2495550"/>
          </a:xfrm>
          <a:prstGeom prst="rect">
            <a:avLst/>
          </a:prstGeom>
        </p:spPr>
      </p:pic>
      <p:pic>
        <p:nvPicPr>
          <p:cNvPr id="15" name="Picture 14">
            <a:extLst>
              <a:ext uri="{FF2B5EF4-FFF2-40B4-BE49-F238E27FC236}">
                <a16:creationId xmlns:a16="http://schemas.microsoft.com/office/drawing/2014/main" id="{D2272A95-2D76-4FFD-B25D-7D0DEFB020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56930" y="4177649"/>
            <a:ext cx="1711235" cy="2495550"/>
          </a:xfrm>
          <a:prstGeom prst="rect">
            <a:avLst/>
          </a:prstGeom>
        </p:spPr>
      </p:pic>
      <p:pic>
        <p:nvPicPr>
          <p:cNvPr id="5" name="Picture 4">
            <a:extLst>
              <a:ext uri="{FF2B5EF4-FFF2-40B4-BE49-F238E27FC236}">
                <a16:creationId xmlns:a16="http://schemas.microsoft.com/office/drawing/2014/main" id="{67D458AC-A7AC-A481-DC17-0ECA5F5F19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109472" cy="1109472"/>
          </a:xfrm>
          <a:prstGeom prst="rect">
            <a:avLst/>
          </a:prstGeom>
        </p:spPr>
      </p:pic>
    </p:spTree>
    <p:extLst>
      <p:ext uri="{BB962C8B-B14F-4D97-AF65-F5344CB8AC3E}">
        <p14:creationId xmlns:p14="http://schemas.microsoft.com/office/powerpoint/2010/main" val="41730561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12A57628-6DA3-4A18-9AC6-E56A09538FB5}"/>
              </a:ext>
            </a:extLst>
          </p:cNvPr>
          <p:cNvSpPr>
            <a:spLocks noGrp="1"/>
          </p:cNvSpPr>
          <p:nvPr>
            <p:ph type="title"/>
          </p:nvPr>
        </p:nvSpPr>
        <p:spPr>
          <a:xfrm>
            <a:off x="1709144" y="141686"/>
            <a:ext cx="6942534" cy="857250"/>
          </a:xfrm>
        </p:spPr>
        <p:txBody>
          <a:bodyPr>
            <a:normAutofit fontScale="90000"/>
          </a:bodyPr>
          <a:lstStyle/>
          <a:p>
            <a:r>
              <a:rPr lang="en-US" altLang="en-US" b="1" dirty="0"/>
              <a:t>Why People Don’t Succeed in $</a:t>
            </a:r>
          </a:p>
        </p:txBody>
      </p:sp>
      <p:sp>
        <p:nvSpPr>
          <p:cNvPr id="3" name="Content Placeholder 2">
            <a:extLst>
              <a:ext uri="{FF2B5EF4-FFF2-40B4-BE49-F238E27FC236}">
                <a16:creationId xmlns:a16="http://schemas.microsoft.com/office/drawing/2014/main" id="{DFF41C01-5E04-49B7-8903-79BC942F6C1C}"/>
              </a:ext>
            </a:extLst>
          </p:cNvPr>
          <p:cNvSpPr>
            <a:spLocks noGrp="1"/>
          </p:cNvSpPr>
          <p:nvPr>
            <p:ph idx="1"/>
          </p:nvPr>
        </p:nvSpPr>
        <p:spPr>
          <a:xfrm>
            <a:off x="1409914" y="1147763"/>
            <a:ext cx="6596063" cy="596503"/>
          </a:xfrm>
        </p:spPr>
        <p:txBody>
          <a:bodyPr>
            <a:normAutofit fontScale="55000" lnSpcReduction="20000"/>
          </a:bodyPr>
          <a:lstStyle/>
          <a:p>
            <a:pPr marL="0" indent="0">
              <a:buNone/>
              <a:defRPr/>
            </a:pPr>
            <a:r>
              <a:rPr lang="en-US" b="1" dirty="0"/>
              <a:t>If we Increase our Liabilities our Expenses will Go up.</a:t>
            </a:r>
          </a:p>
          <a:p>
            <a:pPr marL="0" indent="0">
              <a:buNone/>
              <a:defRPr/>
            </a:pPr>
            <a:r>
              <a:rPr lang="en-US" b="1" dirty="0"/>
              <a:t>If we Increase our Expenses our Liabilities will Never go Down.</a:t>
            </a:r>
          </a:p>
        </p:txBody>
      </p:sp>
      <p:sp>
        <p:nvSpPr>
          <p:cNvPr id="5" name="Content Placeholder 2">
            <a:extLst>
              <a:ext uri="{FF2B5EF4-FFF2-40B4-BE49-F238E27FC236}">
                <a16:creationId xmlns:a16="http://schemas.microsoft.com/office/drawing/2014/main" id="{4B05F9F7-3989-4E91-A2CD-95D34A42AB38}"/>
              </a:ext>
            </a:extLst>
          </p:cNvPr>
          <p:cNvSpPr txBox="1">
            <a:spLocks/>
          </p:cNvSpPr>
          <p:nvPr/>
        </p:nvSpPr>
        <p:spPr>
          <a:xfrm>
            <a:off x="1428750" y="3009901"/>
            <a:ext cx="2005013" cy="2526506"/>
          </a:xfrm>
          <a:prstGeom prst="rect">
            <a:avLst/>
          </a:prstGeom>
          <a:solidFill>
            <a:schemeClr val="bg1"/>
          </a:solidFill>
          <a:ln w="25400">
            <a:solidFill>
              <a:schemeClr val="tx1"/>
            </a:solidFill>
          </a:ln>
        </p:spPr>
        <p:txBody>
          <a:bodyPr>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2100" b="1" dirty="0"/>
              <a:t>INVESTMENTS</a:t>
            </a:r>
          </a:p>
          <a:p>
            <a:pPr marL="0" indent="0">
              <a:buNone/>
              <a:defRPr/>
            </a:pPr>
            <a:r>
              <a:rPr lang="en-US" sz="2100" b="1" dirty="0">
                <a:solidFill>
                  <a:srgbClr val="0000FF"/>
                </a:solidFill>
              </a:rPr>
              <a:t>+ SELF</a:t>
            </a:r>
          </a:p>
          <a:p>
            <a:pPr marL="0" indent="0">
              <a:buNone/>
              <a:defRPr/>
            </a:pPr>
            <a:r>
              <a:rPr lang="en-US" sz="2100" b="1" dirty="0">
                <a:solidFill>
                  <a:srgbClr val="0000FF"/>
                </a:solidFill>
              </a:rPr>
              <a:t>+ BANK</a:t>
            </a:r>
          </a:p>
          <a:p>
            <a:pPr>
              <a:defRPr/>
            </a:pPr>
            <a:r>
              <a:rPr lang="en-US" sz="2100" b="1" dirty="0">
                <a:solidFill>
                  <a:srgbClr val="FF0000"/>
                </a:solidFill>
              </a:rPr>
              <a:t>Checking</a:t>
            </a:r>
          </a:p>
          <a:p>
            <a:pPr>
              <a:defRPr/>
            </a:pPr>
            <a:r>
              <a:rPr lang="en-US" sz="2100" b="1" dirty="0">
                <a:solidFill>
                  <a:srgbClr val="0000FF"/>
                </a:solidFill>
              </a:rPr>
              <a:t>Savings</a:t>
            </a:r>
          </a:p>
          <a:p>
            <a:pPr marL="0" indent="0">
              <a:buNone/>
              <a:defRPr/>
            </a:pPr>
            <a:r>
              <a:rPr lang="en-US" sz="2100" b="1" dirty="0">
                <a:solidFill>
                  <a:srgbClr val="0000FF"/>
                </a:solidFill>
              </a:rPr>
              <a:t>+ YOUR FAMILY</a:t>
            </a:r>
          </a:p>
          <a:p>
            <a:pPr marL="0" indent="0">
              <a:buNone/>
              <a:defRPr/>
            </a:pPr>
            <a:r>
              <a:rPr lang="en-US" sz="2100" b="1" dirty="0">
                <a:solidFill>
                  <a:srgbClr val="0000FF"/>
                </a:solidFill>
              </a:rPr>
              <a:t>+ PURCHASES</a:t>
            </a:r>
          </a:p>
          <a:p>
            <a:pPr marL="0" indent="0">
              <a:buNone/>
              <a:defRPr/>
            </a:pPr>
            <a:r>
              <a:rPr lang="en-US" sz="2100" b="1" dirty="0"/>
              <a:t>FINANCING</a:t>
            </a:r>
          </a:p>
          <a:p>
            <a:pPr>
              <a:buFontTx/>
              <a:buChar char="-"/>
              <a:defRPr/>
            </a:pPr>
            <a:r>
              <a:rPr lang="en-US" sz="1800" b="1" dirty="0">
                <a:solidFill>
                  <a:srgbClr val="FF0000"/>
                </a:solidFill>
              </a:rPr>
              <a:t>Credit Cards</a:t>
            </a:r>
          </a:p>
          <a:p>
            <a:pPr>
              <a:buFontTx/>
              <a:buChar char="-"/>
              <a:defRPr/>
            </a:pPr>
            <a:r>
              <a:rPr lang="en-US" sz="1800" b="1" dirty="0">
                <a:solidFill>
                  <a:srgbClr val="FF0000"/>
                </a:solidFill>
              </a:rPr>
              <a:t>Store Credit</a:t>
            </a:r>
          </a:p>
          <a:p>
            <a:pPr marL="0" indent="0" algn="ctr">
              <a:buNone/>
              <a:defRPr/>
            </a:pPr>
            <a:endParaRPr lang="en-US" sz="2400" b="1" dirty="0"/>
          </a:p>
        </p:txBody>
      </p:sp>
      <p:sp>
        <p:nvSpPr>
          <p:cNvPr id="6" name="Content Placeholder 2">
            <a:extLst>
              <a:ext uri="{FF2B5EF4-FFF2-40B4-BE49-F238E27FC236}">
                <a16:creationId xmlns:a16="http://schemas.microsoft.com/office/drawing/2014/main" id="{A6E8E071-A858-4F46-8CA7-3EE16D0CA4D0}"/>
              </a:ext>
            </a:extLst>
          </p:cNvPr>
          <p:cNvSpPr txBox="1">
            <a:spLocks/>
          </p:cNvSpPr>
          <p:nvPr/>
        </p:nvSpPr>
        <p:spPr>
          <a:xfrm>
            <a:off x="4029075" y="3007520"/>
            <a:ext cx="1587104" cy="2374106"/>
          </a:xfrm>
          <a:prstGeom prst="rect">
            <a:avLst/>
          </a:prstGeom>
          <a:solidFill>
            <a:schemeClr val="bg1"/>
          </a:solidFill>
          <a:ln w="25400">
            <a:solidFill>
              <a:schemeClr val="tx1"/>
            </a:solidFill>
          </a:ln>
        </p:spPr>
        <p:txBody>
          <a:bodyPr>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2475" b="1" dirty="0"/>
              <a:t>ASSETS</a:t>
            </a:r>
          </a:p>
          <a:p>
            <a:pPr marL="0" indent="0">
              <a:buNone/>
              <a:defRPr/>
            </a:pPr>
            <a:r>
              <a:rPr lang="en-US" sz="1800" b="1" dirty="0">
                <a:solidFill>
                  <a:srgbClr val="0000FF"/>
                </a:solidFill>
              </a:rPr>
              <a:t>YOUR SELF</a:t>
            </a:r>
          </a:p>
          <a:p>
            <a:pPr marL="0" indent="0">
              <a:buNone/>
              <a:defRPr/>
            </a:pPr>
            <a:r>
              <a:rPr lang="en-US" sz="1800" b="1" dirty="0">
                <a:solidFill>
                  <a:srgbClr val="0000FF"/>
                </a:solidFill>
              </a:rPr>
              <a:t>BANK </a:t>
            </a:r>
          </a:p>
          <a:p>
            <a:pPr marL="0" indent="0">
              <a:buNone/>
              <a:defRPr/>
            </a:pPr>
            <a:r>
              <a:rPr lang="en-US" sz="1800" b="1" dirty="0">
                <a:solidFill>
                  <a:srgbClr val="0000FF"/>
                </a:solidFill>
              </a:rPr>
              <a:t>YOUR FAMILY</a:t>
            </a:r>
          </a:p>
          <a:p>
            <a:pPr marL="0" indent="0">
              <a:buNone/>
              <a:defRPr/>
            </a:pPr>
            <a:r>
              <a:rPr lang="en-US" sz="1800" b="1" dirty="0">
                <a:solidFill>
                  <a:srgbClr val="0000FF"/>
                </a:solidFill>
              </a:rPr>
              <a:t>PURCHASES</a:t>
            </a:r>
          </a:p>
          <a:p>
            <a:pPr marL="0" indent="0">
              <a:buNone/>
              <a:defRPr/>
            </a:pPr>
            <a:r>
              <a:rPr lang="en-US" sz="2475" b="1" dirty="0"/>
              <a:t>LIABILITIES</a:t>
            </a:r>
          </a:p>
          <a:p>
            <a:pPr>
              <a:defRPr/>
            </a:pPr>
            <a:r>
              <a:rPr lang="en-US" sz="1800" b="1" dirty="0">
                <a:solidFill>
                  <a:srgbClr val="FF0000"/>
                </a:solidFill>
              </a:rPr>
              <a:t>Mortgage</a:t>
            </a:r>
          </a:p>
          <a:p>
            <a:pPr>
              <a:defRPr/>
            </a:pPr>
            <a:r>
              <a:rPr lang="en-US" sz="1800" b="1" dirty="0">
                <a:solidFill>
                  <a:srgbClr val="FF0000"/>
                </a:solidFill>
              </a:rPr>
              <a:t>Car Loans</a:t>
            </a:r>
          </a:p>
          <a:p>
            <a:pPr>
              <a:defRPr/>
            </a:pPr>
            <a:r>
              <a:rPr lang="en-US" sz="1800" b="1" dirty="0">
                <a:solidFill>
                  <a:srgbClr val="FF0000"/>
                </a:solidFill>
              </a:rPr>
              <a:t>Children’s Education</a:t>
            </a:r>
          </a:p>
          <a:p>
            <a:pPr>
              <a:defRPr/>
            </a:pPr>
            <a:endParaRPr lang="en-US" sz="1800" b="1" dirty="0"/>
          </a:p>
          <a:p>
            <a:pPr algn="ctr">
              <a:defRPr/>
            </a:pPr>
            <a:endParaRPr lang="en-US" sz="1800" b="1" dirty="0"/>
          </a:p>
          <a:p>
            <a:pPr marL="0" indent="0" algn="ctr">
              <a:buNone/>
              <a:defRPr/>
            </a:pPr>
            <a:endParaRPr lang="en-US" sz="2400" b="1" dirty="0"/>
          </a:p>
        </p:txBody>
      </p:sp>
      <p:sp>
        <p:nvSpPr>
          <p:cNvPr id="32775" name="Content Placeholder 2">
            <a:extLst>
              <a:ext uri="{FF2B5EF4-FFF2-40B4-BE49-F238E27FC236}">
                <a16:creationId xmlns:a16="http://schemas.microsoft.com/office/drawing/2014/main" id="{D8A1506F-919F-49F6-801B-84EEC4EF4214}"/>
              </a:ext>
            </a:extLst>
          </p:cNvPr>
          <p:cNvSpPr txBox="1">
            <a:spLocks/>
          </p:cNvSpPr>
          <p:nvPr/>
        </p:nvSpPr>
        <p:spPr bwMode="auto">
          <a:xfrm>
            <a:off x="6222207" y="3044430"/>
            <a:ext cx="1588294" cy="2491978"/>
          </a:xfrm>
          <a:prstGeom prst="rect">
            <a:avLst/>
          </a:prstGeom>
          <a:solidFill>
            <a:schemeClr val="bg1"/>
          </a:solidFill>
          <a:ln w="25400">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Arial" panose="020B0604020202020204" pitchFamily="34" charset="0"/>
              <a:buNone/>
              <a:defRPr/>
            </a:pPr>
            <a:r>
              <a:rPr lang="en-US" altLang="en-US" sz="2100" b="1" dirty="0"/>
              <a:t>INCOME</a:t>
            </a:r>
          </a:p>
          <a:p>
            <a:pPr marL="342900" indent="-342900">
              <a:defRPr/>
            </a:pPr>
            <a:r>
              <a:rPr lang="en-US" altLang="en-US" sz="1800" b="1" dirty="0">
                <a:solidFill>
                  <a:srgbClr val="00B050"/>
                </a:solidFill>
              </a:rPr>
              <a:t>Salary</a:t>
            </a:r>
          </a:p>
          <a:p>
            <a:pPr eaLnBrk="1" hangingPunct="1">
              <a:buFont typeface="Arial" panose="020B0604020202020204" pitchFamily="34" charset="0"/>
              <a:buNone/>
              <a:defRPr/>
            </a:pPr>
            <a:r>
              <a:rPr lang="en-US" altLang="en-US" sz="2100" b="1" dirty="0"/>
              <a:t>- EXPENSES</a:t>
            </a:r>
          </a:p>
          <a:p>
            <a:pPr marL="257175" indent="-257175">
              <a:buFontTx/>
              <a:buChar char="-"/>
              <a:defRPr/>
            </a:pPr>
            <a:r>
              <a:rPr lang="en-US" altLang="en-US" sz="1800" b="1" dirty="0">
                <a:solidFill>
                  <a:srgbClr val="FF0000"/>
                </a:solidFill>
              </a:rPr>
              <a:t>Expenses</a:t>
            </a:r>
          </a:p>
          <a:p>
            <a:pPr marL="257175" indent="-257175">
              <a:buFontTx/>
              <a:buChar char="-"/>
              <a:defRPr/>
            </a:pPr>
            <a:r>
              <a:rPr lang="en-US" altLang="en-US" sz="1350" dirty="0">
                <a:solidFill>
                  <a:srgbClr val="FF0000"/>
                </a:solidFill>
              </a:rPr>
              <a:t>Basic Living</a:t>
            </a:r>
          </a:p>
          <a:p>
            <a:pPr marL="257175" indent="-257175">
              <a:buFontTx/>
              <a:buChar char="-"/>
              <a:defRPr/>
            </a:pPr>
            <a:r>
              <a:rPr lang="en-US" altLang="en-US" sz="1350" dirty="0">
                <a:solidFill>
                  <a:srgbClr val="FF0000"/>
                </a:solidFill>
              </a:rPr>
              <a:t>Quality of Life</a:t>
            </a:r>
          </a:p>
          <a:p>
            <a:pPr marL="257175" indent="-257175">
              <a:buFontTx/>
              <a:buChar char="-"/>
              <a:defRPr/>
            </a:pPr>
            <a:r>
              <a:rPr lang="en-US" altLang="en-US" sz="1350" dirty="0">
                <a:solidFill>
                  <a:srgbClr val="FF0000"/>
                </a:solidFill>
              </a:rPr>
              <a:t>Family</a:t>
            </a:r>
          </a:p>
          <a:p>
            <a:pPr eaLnBrk="1" hangingPunct="1">
              <a:buFont typeface="Arial" panose="020B0604020202020204" pitchFamily="34" charset="0"/>
              <a:buNone/>
              <a:defRPr/>
            </a:pPr>
            <a:r>
              <a:rPr lang="en-US" altLang="en-US" sz="1800" b="1" dirty="0">
                <a:solidFill>
                  <a:srgbClr val="FF0000"/>
                </a:solidFill>
              </a:rPr>
              <a:t>- Purchases</a:t>
            </a:r>
          </a:p>
        </p:txBody>
      </p:sp>
      <p:sp>
        <p:nvSpPr>
          <p:cNvPr id="11" name="Arrow: Right 10">
            <a:extLst>
              <a:ext uri="{FF2B5EF4-FFF2-40B4-BE49-F238E27FC236}">
                <a16:creationId xmlns:a16="http://schemas.microsoft.com/office/drawing/2014/main" id="{054D2BA8-76AE-46E1-A607-268914D197E2}"/>
              </a:ext>
            </a:extLst>
          </p:cNvPr>
          <p:cNvSpPr/>
          <p:nvPr/>
        </p:nvSpPr>
        <p:spPr>
          <a:xfrm>
            <a:off x="5639992" y="3608785"/>
            <a:ext cx="502444" cy="176213"/>
          </a:xfrm>
          <a:prstGeom prst="rightArrow">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7" name="Arrow: Right 6">
            <a:extLst>
              <a:ext uri="{FF2B5EF4-FFF2-40B4-BE49-F238E27FC236}">
                <a16:creationId xmlns:a16="http://schemas.microsoft.com/office/drawing/2014/main" id="{DB3D1257-C26F-4084-861B-BBF5F95A741C}"/>
              </a:ext>
            </a:extLst>
          </p:cNvPr>
          <p:cNvSpPr/>
          <p:nvPr/>
        </p:nvSpPr>
        <p:spPr>
          <a:xfrm>
            <a:off x="3474245" y="3434953"/>
            <a:ext cx="503635" cy="146447"/>
          </a:xfrm>
          <a:prstGeom prst="rightArrow">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cxnSp>
        <p:nvCxnSpPr>
          <p:cNvPr id="15" name="Connector: Elbow 14">
            <a:extLst>
              <a:ext uri="{FF2B5EF4-FFF2-40B4-BE49-F238E27FC236}">
                <a16:creationId xmlns:a16="http://schemas.microsoft.com/office/drawing/2014/main" id="{287EFF69-15DB-4C7D-B638-7DFB09FEA7BD}"/>
              </a:ext>
            </a:extLst>
          </p:cNvPr>
          <p:cNvCxnSpPr>
            <a:cxnSpLocks/>
            <a:stCxn id="34" idx="2"/>
            <a:endCxn id="5" idx="1"/>
          </p:cNvCxnSpPr>
          <p:nvPr/>
        </p:nvCxnSpPr>
        <p:spPr>
          <a:xfrm rot="5400000" flipH="1">
            <a:off x="3422452" y="2279452"/>
            <a:ext cx="1599009" cy="5586413"/>
          </a:xfrm>
          <a:prstGeom prst="bentConnector4">
            <a:avLst>
              <a:gd name="adj1" fmla="val -4794"/>
              <a:gd name="adj2" fmla="val 103069"/>
            </a:avLst>
          </a:prstGeom>
          <a:ln>
            <a:solidFill>
              <a:srgbClr val="3333FF"/>
            </a:solidFill>
            <a:tailEnd type="triangle"/>
          </a:ln>
        </p:spPr>
        <p:style>
          <a:lnRef idx="3">
            <a:schemeClr val="dk1"/>
          </a:lnRef>
          <a:fillRef idx="0">
            <a:schemeClr val="dk1"/>
          </a:fillRef>
          <a:effectRef idx="2">
            <a:schemeClr val="dk1"/>
          </a:effectRef>
          <a:fontRef idx="minor">
            <a:schemeClr val="tx1"/>
          </a:fontRef>
        </p:style>
      </p:cxnSp>
      <p:sp>
        <p:nvSpPr>
          <p:cNvPr id="9" name="Content Placeholder 2">
            <a:extLst>
              <a:ext uri="{FF2B5EF4-FFF2-40B4-BE49-F238E27FC236}">
                <a16:creationId xmlns:a16="http://schemas.microsoft.com/office/drawing/2014/main" id="{865B4AE0-CAB5-4A51-845D-64FE6866A5AD}"/>
              </a:ext>
            </a:extLst>
          </p:cNvPr>
          <p:cNvSpPr txBox="1">
            <a:spLocks/>
          </p:cNvSpPr>
          <p:nvPr/>
        </p:nvSpPr>
        <p:spPr>
          <a:xfrm>
            <a:off x="4025505" y="2228850"/>
            <a:ext cx="1587103" cy="771525"/>
          </a:xfrm>
          <a:prstGeom prst="rect">
            <a:avLst/>
          </a:prstGeom>
          <a:solidFill>
            <a:srgbClr val="FF0000"/>
          </a:solidFill>
          <a:ln w="25400">
            <a:solidFill>
              <a:schemeClr val="tx1"/>
            </a:solidFill>
          </a:ln>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en-US" sz="2400" b="1" dirty="0"/>
              <a:t>Balance Sheet</a:t>
            </a:r>
          </a:p>
        </p:txBody>
      </p:sp>
      <p:sp>
        <p:nvSpPr>
          <p:cNvPr id="13" name="Content Placeholder 2">
            <a:extLst>
              <a:ext uri="{FF2B5EF4-FFF2-40B4-BE49-F238E27FC236}">
                <a16:creationId xmlns:a16="http://schemas.microsoft.com/office/drawing/2014/main" id="{35854E7E-A746-4936-BD69-F1EFE1310A29}"/>
              </a:ext>
            </a:extLst>
          </p:cNvPr>
          <p:cNvSpPr txBox="1">
            <a:spLocks/>
          </p:cNvSpPr>
          <p:nvPr/>
        </p:nvSpPr>
        <p:spPr>
          <a:xfrm>
            <a:off x="6222206" y="2227660"/>
            <a:ext cx="1587104" cy="819150"/>
          </a:xfrm>
          <a:prstGeom prst="rect">
            <a:avLst/>
          </a:prstGeom>
          <a:solidFill>
            <a:srgbClr val="99FF33"/>
          </a:solidFill>
          <a:ln w="25400">
            <a:solidFill>
              <a:schemeClr val="tx1"/>
            </a:solidFill>
          </a:ln>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en-US" sz="2400" b="1" dirty="0"/>
              <a:t>Income</a:t>
            </a:r>
          </a:p>
          <a:p>
            <a:pPr marL="0" indent="0" algn="ctr">
              <a:buNone/>
              <a:defRPr/>
            </a:pPr>
            <a:r>
              <a:rPr lang="en-US" sz="2400" b="1" dirty="0"/>
              <a:t>Statement</a:t>
            </a:r>
          </a:p>
        </p:txBody>
      </p:sp>
      <p:sp>
        <p:nvSpPr>
          <p:cNvPr id="18" name="Content Placeholder 2">
            <a:extLst>
              <a:ext uri="{FF2B5EF4-FFF2-40B4-BE49-F238E27FC236}">
                <a16:creationId xmlns:a16="http://schemas.microsoft.com/office/drawing/2014/main" id="{B36C26B6-FA18-4B74-943B-15D5B55924BE}"/>
              </a:ext>
            </a:extLst>
          </p:cNvPr>
          <p:cNvSpPr txBox="1">
            <a:spLocks/>
          </p:cNvSpPr>
          <p:nvPr/>
        </p:nvSpPr>
        <p:spPr>
          <a:xfrm>
            <a:off x="1428750" y="2321720"/>
            <a:ext cx="2005013" cy="688181"/>
          </a:xfrm>
          <a:prstGeom prst="rect">
            <a:avLst/>
          </a:prstGeom>
          <a:solidFill>
            <a:srgbClr val="FFFF00"/>
          </a:solidFill>
          <a:ln w="25400">
            <a:solidFill>
              <a:schemeClr val="tx1"/>
            </a:solidFill>
          </a:ln>
        </p:spPr>
        <p:txBody>
          <a:bodyPr>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en-US" sz="2400" b="1" dirty="0"/>
              <a:t>Cash Flow</a:t>
            </a:r>
          </a:p>
          <a:p>
            <a:pPr marL="0" indent="0" algn="ctr">
              <a:buNone/>
              <a:defRPr/>
            </a:pPr>
            <a:r>
              <a:rPr lang="en-US" sz="2400" b="1" dirty="0"/>
              <a:t>Statement</a:t>
            </a:r>
          </a:p>
          <a:p>
            <a:pPr marL="0" indent="0" algn="ctr">
              <a:buNone/>
              <a:defRPr/>
            </a:pPr>
            <a:endParaRPr lang="en-US" sz="2400" b="1" dirty="0"/>
          </a:p>
        </p:txBody>
      </p:sp>
      <p:sp>
        <p:nvSpPr>
          <p:cNvPr id="32" name="Arrow: Right 31">
            <a:extLst>
              <a:ext uri="{FF2B5EF4-FFF2-40B4-BE49-F238E27FC236}">
                <a16:creationId xmlns:a16="http://schemas.microsoft.com/office/drawing/2014/main" id="{E5210F3B-B3B5-48FB-B59B-C7DBA9A5561A}"/>
              </a:ext>
            </a:extLst>
          </p:cNvPr>
          <p:cNvSpPr/>
          <p:nvPr/>
        </p:nvSpPr>
        <p:spPr>
          <a:xfrm>
            <a:off x="5662614" y="5045869"/>
            <a:ext cx="502444" cy="17740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34" name="Content Placeholder 2">
            <a:extLst>
              <a:ext uri="{FF2B5EF4-FFF2-40B4-BE49-F238E27FC236}">
                <a16:creationId xmlns:a16="http://schemas.microsoft.com/office/drawing/2014/main" id="{978ED0F8-4F73-4123-9D79-7052459CC7D3}"/>
              </a:ext>
            </a:extLst>
          </p:cNvPr>
          <p:cNvSpPr txBox="1">
            <a:spLocks/>
          </p:cNvSpPr>
          <p:nvPr/>
        </p:nvSpPr>
        <p:spPr>
          <a:xfrm>
            <a:off x="6221017" y="5536408"/>
            <a:ext cx="1588294" cy="335756"/>
          </a:xfrm>
          <a:prstGeom prst="rect">
            <a:avLst/>
          </a:prstGeom>
          <a:solidFill>
            <a:schemeClr val="bg1"/>
          </a:solidFill>
          <a:ln w="25400">
            <a:solidFill>
              <a:schemeClr val="tx1"/>
            </a:solidFill>
          </a:ln>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2100" b="1" dirty="0"/>
              <a:t>NET INCOME</a:t>
            </a:r>
          </a:p>
        </p:txBody>
      </p:sp>
      <p:sp>
        <p:nvSpPr>
          <p:cNvPr id="41" name="Content Placeholder 2">
            <a:extLst>
              <a:ext uri="{FF2B5EF4-FFF2-40B4-BE49-F238E27FC236}">
                <a16:creationId xmlns:a16="http://schemas.microsoft.com/office/drawing/2014/main" id="{C032D262-DCC6-442B-92AC-C0F6CC875666}"/>
              </a:ext>
            </a:extLst>
          </p:cNvPr>
          <p:cNvSpPr txBox="1">
            <a:spLocks/>
          </p:cNvSpPr>
          <p:nvPr/>
        </p:nvSpPr>
        <p:spPr>
          <a:xfrm>
            <a:off x="4032648" y="5385199"/>
            <a:ext cx="1588294" cy="334565"/>
          </a:xfrm>
          <a:prstGeom prst="rect">
            <a:avLst/>
          </a:prstGeom>
          <a:solidFill>
            <a:schemeClr val="bg1"/>
          </a:solidFill>
          <a:ln w="25400">
            <a:solidFill>
              <a:schemeClr val="tx1"/>
            </a:solidFill>
          </a:ln>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2100" b="1" dirty="0"/>
              <a:t>EQUITY</a:t>
            </a:r>
          </a:p>
        </p:txBody>
      </p:sp>
      <p:sp>
        <p:nvSpPr>
          <p:cNvPr id="44" name="Arrow: Right 43">
            <a:extLst>
              <a:ext uri="{FF2B5EF4-FFF2-40B4-BE49-F238E27FC236}">
                <a16:creationId xmlns:a16="http://schemas.microsoft.com/office/drawing/2014/main" id="{95BDE185-561D-4AD9-B92A-093C39ED1079}"/>
              </a:ext>
            </a:extLst>
          </p:cNvPr>
          <p:cNvSpPr/>
          <p:nvPr/>
        </p:nvSpPr>
        <p:spPr>
          <a:xfrm>
            <a:off x="3469482" y="5139930"/>
            <a:ext cx="502444" cy="17740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0" name="Arrow: Right 9">
            <a:extLst>
              <a:ext uri="{FF2B5EF4-FFF2-40B4-BE49-F238E27FC236}">
                <a16:creationId xmlns:a16="http://schemas.microsoft.com/office/drawing/2014/main" id="{F14468A6-7B3D-47E3-9FF8-DB3EBB000810}"/>
              </a:ext>
            </a:extLst>
          </p:cNvPr>
          <p:cNvSpPr/>
          <p:nvPr/>
        </p:nvSpPr>
        <p:spPr>
          <a:xfrm>
            <a:off x="3462339" y="3836195"/>
            <a:ext cx="502444" cy="146447"/>
          </a:xfrm>
          <a:prstGeom prst="rightArrow">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4" name="Arrow: Right 13">
            <a:extLst>
              <a:ext uri="{FF2B5EF4-FFF2-40B4-BE49-F238E27FC236}">
                <a16:creationId xmlns:a16="http://schemas.microsoft.com/office/drawing/2014/main" id="{E5744560-85A5-46A6-86A2-AB9B6957CA81}"/>
              </a:ext>
            </a:extLst>
          </p:cNvPr>
          <p:cNvSpPr/>
          <p:nvPr/>
        </p:nvSpPr>
        <p:spPr>
          <a:xfrm>
            <a:off x="3462339" y="4113611"/>
            <a:ext cx="502444" cy="145256"/>
          </a:xfrm>
          <a:prstGeom prst="rightArrow">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Right Arrow 33">
            <a:extLst>
              <a:ext uri="{FF2B5EF4-FFF2-40B4-BE49-F238E27FC236}">
                <a16:creationId xmlns:a16="http://schemas.microsoft.com/office/drawing/2014/main" id="{0FDCA4EC-42E2-4344-B3EB-E0FA214A5383}"/>
              </a:ext>
            </a:extLst>
          </p:cNvPr>
          <p:cNvSpPr/>
          <p:nvPr/>
        </p:nvSpPr>
        <p:spPr>
          <a:xfrm rot="16200000">
            <a:off x="5042893" y="4657131"/>
            <a:ext cx="747713" cy="34409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4" name="Right Arrow 33">
            <a:extLst>
              <a:ext uri="{FF2B5EF4-FFF2-40B4-BE49-F238E27FC236}">
                <a16:creationId xmlns:a16="http://schemas.microsoft.com/office/drawing/2014/main" id="{7C5CA19C-BAAD-4F77-904D-ADE32B5ED06B}"/>
              </a:ext>
            </a:extLst>
          </p:cNvPr>
          <p:cNvSpPr/>
          <p:nvPr/>
        </p:nvSpPr>
        <p:spPr>
          <a:xfrm rot="16200000">
            <a:off x="7294961" y="4601767"/>
            <a:ext cx="748903" cy="34409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8" name="Left Arrow 35">
            <a:extLst>
              <a:ext uri="{FF2B5EF4-FFF2-40B4-BE49-F238E27FC236}">
                <a16:creationId xmlns:a16="http://schemas.microsoft.com/office/drawing/2014/main" id="{F80D6F1D-0A4D-4E6F-8ACD-54880D4A2807}"/>
              </a:ext>
            </a:extLst>
          </p:cNvPr>
          <p:cNvSpPr/>
          <p:nvPr/>
        </p:nvSpPr>
        <p:spPr>
          <a:xfrm rot="5400000" flipH="1">
            <a:off x="7622383" y="5628086"/>
            <a:ext cx="259556" cy="16430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2" name="Right Arrow 31">
            <a:extLst>
              <a:ext uri="{FF2B5EF4-FFF2-40B4-BE49-F238E27FC236}">
                <a16:creationId xmlns:a16="http://schemas.microsoft.com/office/drawing/2014/main" id="{05AC3960-1FC7-4F3C-8BC8-6BCFA38E84FF}"/>
              </a:ext>
            </a:extLst>
          </p:cNvPr>
          <p:cNvSpPr/>
          <p:nvPr/>
        </p:nvSpPr>
        <p:spPr>
          <a:xfrm rot="16200000">
            <a:off x="7494389" y="3524845"/>
            <a:ext cx="219075" cy="120254"/>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6" name="Right Arrow 16">
            <a:extLst>
              <a:ext uri="{FF2B5EF4-FFF2-40B4-BE49-F238E27FC236}">
                <a16:creationId xmlns:a16="http://schemas.microsoft.com/office/drawing/2014/main" id="{E32278DA-C7A9-47BB-99C6-07493622CBAA}"/>
              </a:ext>
            </a:extLst>
          </p:cNvPr>
          <p:cNvSpPr/>
          <p:nvPr/>
        </p:nvSpPr>
        <p:spPr>
          <a:xfrm rot="16200000">
            <a:off x="5129214" y="3342086"/>
            <a:ext cx="236935" cy="13454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pic>
        <p:nvPicPr>
          <p:cNvPr id="17" name="Picture 16">
            <a:extLst>
              <a:ext uri="{FF2B5EF4-FFF2-40B4-BE49-F238E27FC236}">
                <a16:creationId xmlns:a16="http://schemas.microsoft.com/office/drawing/2014/main" id="{8A028A25-7279-6B5F-DBAE-EED5E095F86F}"/>
              </a:ext>
            </a:extLst>
          </p:cNvPr>
          <p:cNvPicPr>
            <a:picLocks noChangeAspect="1"/>
          </p:cNvPicPr>
          <p:nvPr/>
        </p:nvPicPr>
        <p:blipFill>
          <a:blip r:embed="rId2"/>
          <a:stretch>
            <a:fillRect/>
          </a:stretch>
        </p:blipFill>
        <p:spPr>
          <a:xfrm>
            <a:off x="0" y="1660"/>
            <a:ext cx="1556874" cy="988940"/>
          </a:xfrm>
          <a:prstGeom prst="rect">
            <a:avLst/>
          </a:prstGeom>
        </p:spPr>
      </p:pic>
    </p:spTree>
    <p:extLst>
      <p:ext uri="{BB962C8B-B14F-4D97-AF65-F5344CB8AC3E}">
        <p14:creationId xmlns:p14="http://schemas.microsoft.com/office/powerpoint/2010/main" val="4271691936"/>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893302C9-5F34-404D-B27B-FD0C52734913}"/>
              </a:ext>
            </a:extLst>
          </p:cNvPr>
          <p:cNvSpPr>
            <a:spLocks noGrp="1"/>
          </p:cNvSpPr>
          <p:nvPr>
            <p:ph type="title"/>
          </p:nvPr>
        </p:nvSpPr>
        <p:spPr>
          <a:xfrm>
            <a:off x="1441218" y="219632"/>
            <a:ext cx="6940781" cy="857250"/>
          </a:xfrm>
        </p:spPr>
        <p:txBody>
          <a:bodyPr>
            <a:normAutofit/>
          </a:bodyPr>
          <a:lstStyle/>
          <a:p>
            <a:r>
              <a:rPr lang="en-US" altLang="en-US" b="1" dirty="0"/>
              <a:t>The Key to Financial Success</a:t>
            </a:r>
          </a:p>
        </p:txBody>
      </p:sp>
      <p:sp>
        <p:nvSpPr>
          <p:cNvPr id="3" name="Content Placeholder 2">
            <a:extLst>
              <a:ext uri="{FF2B5EF4-FFF2-40B4-BE49-F238E27FC236}">
                <a16:creationId xmlns:a16="http://schemas.microsoft.com/office/drawing/2014/main" id="{BEE89812-0704-4CC7-8B26-EF5CC8172BC0}"/>
              </a:ext>
            </a:extLst>
          </p:cNvPr>
          <p:cNvSpPr>
            <a:spLocks noGrp="1"/>
          </p:cNvSpPr>
          <p:nvPr>
            <p:ph idx="1"/>
          </p:nvPr>
        </p:nvSpPr>
        <p:spPr>
          <a:xfrm>
            <a:off x="1466556" y="1275757"/>
            <a:ext cx="6686844" cy="771525"/>
          </a:xfrm>
        </p:spPr>
        <p:txBody>
          <a:bodyPr>
            <a:normAutofit fontScale="85000" lnSpcReduction="20000"/>
          </a:bodyPr>
          <a:lstStyle/>
          <a:p>
            <a:pPr marL="0" indent="0">
              <a:buNone/>
              <a:defRPr/>
            </a:pPr>
            <a:r>
              <a:rPr lang="en-US" b="1" dirty="0"/>
              <a:t>If we Increase our Income and Decrease our Expenses our Net Income will Go up</a:t>
            </a:r>
          </a:p>
        </p:txBody>
      </p:sp>
      <p:sp>
        <p:nvSpPr>
          <p:cNvPr id="5" name="Content Placeholder 2">
            <a:extLst>
              <a:ext uri="{FF2B5EF4-FFF2-40B4-BE49-F238E27FC236}">
                <a16:creationId xmlns:a16="http://schemas.microsoft.com/office/drawing/2014/main" id="{FCD3A2CD-CDC1-4F81-BEAA-7F32081EEF56}"/>
              </a:ext>
            </a:extLst>
          </p:cNvPr>
          <p:cNvSpPr txBox="1">
            <a:spLocks/>
          </p:cNvSpPr>
          <p:nvPr/>
        </p:nvSpPr>
        <p:spPr>
          <a:xfrm>
            <a:off x="1428750" y="3009901"/>
            <a:ext cx="2005013" cy="2526506"/>
          </a:xfrm>
          <a:prstGeom prst="rect">
            <a:avLst/>
          </a:prstGeom>
          <a:solidFill>
            <a:schemeClr val="bg1"/>
          </a:solidFill>
          <a:ln w="25400">
            <a:solidFill>
              <a:schemeClr val="tx1"/>
            </a:solidFill>
          </a:ln>
        </p:spPr>
        <p:txBody>
          <a:bodyPr>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2100" b="1" dirty="0"/>
              <a:t>INVESTMENTS</a:t>
            </a:r>
          </a:p>
          <a:p>
            <a:pPr marL="0" indent="0">
              <a:buNone/>
              <a:defRPr/>
            </a:pPr>
            <a:r>
              <a:rPr lang="en-US" sz="2100" b="1" dirty="0">
                <a:solidFill>
                  <a:srgbClr val="0000FF"/>
                </a:solidFill>
              </a:rPr>
              <a:t>+ SELF</a:t>
            </a:r>
          </a:p>
          <a:p>
            <a:pPr marL="0" indent="0">
              <a:buNone/>
              <a:defRPr/>
            </a:pPr>
            <a:r>
              <a:rPr lang="en-US" sz="2100" b="1" dirty="0">
                <a:solidFill>
                  <a:srgbClr val="0000FF"/>
                </a:solidFill>
              </a:rPr>
              <a:t>+ BANK</a:t>
            </a:r>
          </a:p>
          <a:p>
            <a:pPr>
              <a:defRPr/>
            </a:pPr>
            <a:r>
              <a:rPr lang="en-US" sz="2100" b="1" dirty="0">
                <a:solidFill>
                  <a:srgbClr val="FF0000"/>
                </a:solidFill>
              </a:rPr>
              <a:t>Checking</a:t>
            </a:r>
          </a:p>
          <a:p>
            <a:pPr>
              <a:defRPr/>
            </a:pPr>
            <a:r>
              <a:rPr lang="en-US" sz="2100" b="1" dirty="0">
                <a:solidFill>
                  <a:srgbClr val="0000FF"/>
                </a:solidFill>
              </a:rPr>
              <a:t>Savings</a:t>
            </a:r>
          </a:p>
          <a:p>
            <a:pPr marL="0" indent="0">
              <a:buNone/>
              <a:defRPr/>
            </a:pPr>
            <a:r>
              <a:rPr lang="en-US" sz="2100" b="1" dirty="0">
                <a:solidFill>
                  <a:srgbClr val="0000FF"/>
                </a:solidFill>
              </a:rPr>
              <a:t>+ YOUR FAMILY</a:t>
            </a:r>
          </a:p>
          <a:p>
            <a:pPr marL="0" indent="0">
              <a:buNone/>
              <a:defRPr/>
            </a:pPr>
            <a:r>
              <a:rPr lang="en-US" sz="2100" b="1" dirty="0">
                <a:solidFill>
                  <a:srgbClr val="0000FF"/>
                </a:solidFill>
              </a:rPr>
              <a:t>+ PURCHASES</a:t>
            </a:r>
          </a:p>
          <a:p>
            <a:pPr marL="0" indent="0">
              <a:buNone/>
              <a:defRPr/>
            </a:pPr>
            <a:r>
              <a:rPr lang="en-US" sz="2100" b="1" dirty="0"/>
              <a:t>FINANCING</a:t>
            </a:r>
          </a:p>
          <a:p>
            <a:pPr>
              <a:buFontTx/>
              <a:buChar char="-"/>
              <a:defRPr/>
            </a:pPr>
            <a:r>
              <a:rPr lang="en-US" sz="1800" b="1" dirty="0">
                <a:solidFill>
                  <a:srgbClr val="FF0000"/>
                </a:solidFill>
              </a:rPr>
              <a:t>Credit Cards</a:t>
            </a:r>
          </a:p>
          <a:p>
            <a:pPr>
              <a:buFontTx/>
              <a:buChar char="-"/>
              <a:defRPr/>
            </a:pPr>
            <a:r>
              <a:rPr lang="en-US" sz="1800" b="1" dirty="0">
                <a:solidFill>
                  <a:srgbClr val="FF0000"/>
                </a:solidFill>
              </a:rPr>
              <a:t>Store Credit</a:t>
            </a:r>
          </a:p>
          <a:p>
            <a:pPr marL="0" indent="0" algn="ctr">
              <a:buNone/>
              <a:defRPr/>
            </a:pPr>
            <a:endParaRPr lang="en-US" sz="2400" b="1" dirty="0"/>
          </a:p>
        </p:txBody>
      </p:sp>
      <p:sp>
        <p:nvSpPr>
          <p:cNvPr id="6" name="Content Placeholder 2">
            <a:extLst>
              <a:ext uri="{FF2B5EF4-FFF2-40B4-BE49-F238E27FC236}">
                <a16:creationId xmlns:a16="http://schemas.microsoft.com/office/drawing/2014/main" id="{29C6ABD2-AEBF-4DB4-8A96-1CF3256763C1}"/>
              </a:ext>
            </a:extLst>
          </p:cNvPr>
          <p:cNvSpPr txBox="1">
            <a:spLocks/>
          </p:cNvSpPr>
          <p:nvPr/>
        </p:nvSpPr>
        <p:spPr>
          <a:xfrm>
            <a:off x="4029075" y="3007520"/>
            <a:ext cx="1587104" cy="2374106"/>
          </a:xfrm>
          <a:prstGeom prst="rect">
            <a:avLst/>
          </a:prstGeom>
          <a:solidFill>
            <a:schemeClr val="bg1"/>
          </a:solidFill>
          <a:ln w="25400">
            <a:solidFill>
              <a:schemeClr val="tx1"/>
            </a:solidFill>
          </a:ln>
        </p:spPr>
        <p:txBody>
          <a:bodyPr>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2475" b="1" dirty="0"/>
              <a:t>ASSETS</a:t>
            </a:r>
          </a:p>
          <a:p>
            <a:pPr marL="0" indent="0">
              <a:buNone/>
              <a:defRPr/>
            </a:pPr>
            <a:r>
              <a:rPr lang="en-US" sz="1800" b="1" dirty="0">
                <a:solidFill>
                  <a:srgbClr val="0000FF"/>
                </a:solidFill>
              </a:rPr>
              <a:t>YOUR SELF</a:t>
            </a:r>
          </a:p>
          <a:p>
            <a:pPr marL="0" indent="0">
              <a:buNone/>
              <a:defRPr/>
            </a:pPr>
            <a:r>
              <a:rPr lang="en-US" sz="1800" b="1" dirty="0">
                <a:solidFill>
                  <a:srgbClr val="0000FF"/>
                </a:solidFill>
              </a:rPr>
              <a:t>BANK </a:t>
            </a:r>
          </a:p>
          <a:p>
            <a:pPr marL="0" indent="0">
              <a:buNone/>
              <a:defRPr/>
            </a:pPr>
            <a:r>
              <a:rPr lang="en-US" sz="1800" b="1" dirty="0">
                <a:solidFill>
                  <a:srgbClr val="0000FF"/>
                </a:solidFill>
              </a:rPr>
              <a:t>YOUR FAMILY</a:t>
            </a:r>
          </a:p>
          <a:p>
            <a:pPr marL="0" indent="0">
              <a:buNone/>
              <a:defRPr/>
            </a:pPr>
            <a:r>
              <a:rPr lang="en-US" sz="1800" b="1" dirty="0">
                <a:solidFill>
                  <a:srgbClr val="0000FF"/>
                </a:solidFill>
              </a:rPr>
              <a:t>PURCHASES</a:t>
            </a:r>
          </a:p>
          <a:p>
            <a:pPr marL="0" indent="0">
              <a:buNone/>
              <a:defRPr/>
            </a:pPr>
            <a:r>
              <a:rPr lang="en-US" sz="2475" b="1" dirty="0"/>
              <a:t>LIABILITIES</a:t>
            </a:r>
          </a:p>
          <a:p>
            <a:pPr>
              <a:defRPr/>
            </a:pPr>
            <a:r>
              <a:rPr lang="en-US" sz="1800" b="1" dirty="0">
                <a:solidFill>
                  <a:srgbClr val="FF0000"/>
                </a:solidFill>
              </a:rPr>
              <a:t>Mortgage</a:t>
            </a:r>
          </a:p>
          <a:p>
            <a:pPr>
              <a:defRPr/>
            </a:pPr>
            <a:r>
              <a:rPr lang="en-US" sz="1800" b="1" dirty="0">
                <a:solidFill>
                  <a:srgbClr val="FF0000"/>
                </a:solidFill>
              </a:rPr>
              <a:t>Car Loans</a:t>
            </a:r>
          </a:p>
          <a:p>
            <a:pPr>
              <a:defRPr/>
            </a:pPr>
            <a:r>
              <a:rPr lang="en-US" sz="1800" b="1" dirty="0">
                <a:solidFill>
                  <a:srgbClr val="FF0000"/>
                </a:solidFill>
              </a:rPr>
              <a:t>Children’s Education</a:t>
            </a:r>
          </a:p>
          <a:p>
            <a:pPr>
              <a:defRPr/>
            </a:pPr>
            <a:endParaRPr lang="en-US" sz="1800" b="1" dirty="0"/>
          </a:p>
          <a:p>
            <a:pPr algn="ctr">
              <a:defRPr/>
            </a:pPr>
            <a:endParaRPr lang="en-US" sz="1800" b="1" dirty="0"/>
          </a:p>
          <a:p>
            <a:pPr marL="0" indent="0" algn="ctr">
              <a:buNone/>
              <a:defRPr/>
            </a:pPr>
            <a:endParaRPr lang="en-US" sz="2400" b="1" dirty="0"/>
          </a:p>
        </p:txBody>
      </p:sp>
      <p:sp>
        <p:nvSpPr>
          <p:cNvPr id="32775" name="Content Placeholder 2">
            <a:extLst>
              <a:ext uri="{FF2B5EF4-FFF2-40B4-BE49-F238E27FC236}">
                <a16:creationId xmlns:a16="http://schemas.microsoft.com/office/drawing/2014/main" id="{2F389CE7-3256-42A2-BA20-E29A3CAFB98F}"/>
              </a:ext>
            </a:extLst>
          </p:cNvPr>
          <p:cNvSpPr txBox="1">
            <a:spLocks/>
          </p:cNvSpPr>
          <p:nvPr/>
        </p:nvSpPr>
        <p:spPr bwMode="auto">
          <a:xfrm>
            <a:off x="6222207" y="3044430"/>
            <a:ext cx="1588294" cy="2491978"/>
          </a:xfrm>
          <a:prstGeom prst="rect">
            <a:avLst/>
          </a:prstGeom>
          <a:solidFill>
            <a:schemeClr val="bg1"/>
          </a:solidFill>
          <a:ln w="25400">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Arial" panose="020B0604020202020204" pitchFamily="34" charset="0"/>
              <a:buNone/>
              <a:defRPr/>
            </a:pPr>
            <a:r>
              <a:rPr lang="en-US" altLang="en-US" sz="2100" b="1" dirty="0"/>
              <a:t>INCOME</a:t>
            </a:r>
          </a:p>
          <a:p>
            <a:pPr marL="342900" indent="-342900">
              <a:defRPr/>
            </a:pPr>
            <a:r>
              <a:rPr lang="en-US" altLang="en-US" sz="1800" b="1" dirty="0">
                <a:solidFill>
                  <a:srgbClr val="00B050"/>
                </a:solidFill>
              </a:rPr>
              <a:t>Salary</a:t>
            </a:r>
          </a:p>
          <a:p>
            <a:pPr eaLnBrk="1" hangingPunct="1">
              <a:buFont typeface="Arial" panose="020B0604020202020204" pitchFamily="34" charset="0"/>
              <a:buNone/>
              <a:defRPr/>
            </a:pPr>
            <a:r>
              <a:rPr lang="en-US" altLang="en-US" sz="2100" b="1" dirty="0"/>
              <a:t>- EXPENSES</a:t>
            </a:r>
          </a:p>
          <a:p>
            <a:pPr marL="257175" indent="-257175">
              <a:buFontTx/>
              <a:buChar char="-"/>
              <a:defRPr/>
            </a:pPr>
            <a:r>
              <a:rPr lang="en-US" altLang="en-US" sz="1800" b="1" dirty="0">
                <a:solidFill>
                  <a:srgbClr val="FF0000"/>
                </a:solidFill>
              </a:rPr>
              <a:t>Expenses</a:t>
            </a:r>
          </a:p>
          <a:p>
            <a:pPr marL="257175" indent="-257175">
              <a:buFontTx/>
              <a:buChar char="-"/>
              <a:defRPr/>
            </a:pPr>
            <a:r>
              <a:rPr lang="en-US" altLang="en-US" sz="1350" dirty="0">
                <a:solidFill>
                  <a:srgbClr val="FF0000"/>
                </a:solidFill>
              </a:rPr>
              <a:t>Basic Living</a:t>
            </a:r>
          </a:p>
          <a:p>
            <a:pPr marL="257175" indent="-257175">
              <a:buFontTx/>
              <a:buChar char="-"/>
              <a:defRPr/>
            </a:pPr>
            <a:r>
              <a:rPr lang="en-US" altLang="en-US" sz="1350" dirty="0">
                <a:solidFill>
                  <a:srgbClr val="FF0000"/>
                </a:solidFill>
              </a:rPr>
              <a:t>Quality of Life</a:t>
            </a:r>
          </a:p>
          <a:p>
            <a:pPr marL="257175" indent="-257175">
              <a:buFontTx/>
              <a:buChar char="-"/>
              <a:defRPr/>
            </a:pPr>
            <a:r>
              <a:rPr lang="en-US" altLang="en-US" sz="1350" dirty="0">
                <a:solidFill>
                  <a:srgbClr val="FF0000"/>
                </a:solidFill>
              </a:rPr>
              <a:t>Family</a:t>
            </a:r>
          </a:p>
          <a:p>
            <a:pPr eaLnBrk="1" hangingPunct="1">
              <a:buFont typeface="Arial" panose="020B0604020202020204" pitchFamily="34" charset="0"/>
              <a:buNone/>
              <a:defRPr/>
            </a:pPr>
            <a:r>
              <a:rPr lang="en-US" altLang="en-US" sz="1800" b="1" dirty="0">
                <a:solidFill>
                  <a:srgbClr val="FF0000"/>
                </a:solidFill>
              </a:rPr>
              <a:t>- Purchases</a:t>
            </a:r>
          </a:p>
        </p:txBody>
      </p:sp>
      <p:sp>
        <p:nvSpPr>
          <p:cNvPr id="11" name="Arrow: Right 10">
            <a:extLst>
              <a:ext uri="{FF2B5EF4-FFF2-40B4-BE49-F238E27FC236}">
                <a16:creationId xmlns:a16="http://schemas.microsoft.com/office/drawing/2014/main" id="{9348A72B-84CC-4B41-BBD4-9F2ACF566D3A}"/>
              </a:ext>
            </a:extLst>
          </p:cNvPr>
          <p:cNvSpPr/>
          <p:nvPr/>
        </p:nvSpPr>
        <p:spPr>
          <a:xfrm>
            <a:off x="5639992" y="3608785"/>
            <a:ext cx="502444" cy="176213"/>
          </a:xfrm>
          <a:prstGeom prst="rightArrow">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7" name="Arrow: Right 6">
            <a:extLst>
              <a:ext uri="{FF2B5EF4-FFF2-40B4-BE49-F238E27FC236}">
                <a16:creationId xmlns:a16="http://schemas.microsoft.com/office/drawing/2014/main" id="{83909289-A891-44C8-8F97-997EF3940597}"/>
              </a:ext>
            </a:extLst>
          </p:cNvPr>
          <p:cNvSpPr/>
          <p:nvPr/>
        </p:nvSpPr>
        <p:spPr>
          <a:xfrm>
            <a:off x="3474245" y="3434953"/>
            <a:ext cx="503635" cy="146447"/>
          </a:xfrm>
          <a:prstGeom prst="rightArrow">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cxnSp>
        <p:nvCxnSpPr>
          <p:cNvPr id="15" name="Connector: Elbow 14">
            <a:extLst>
              <a:ext uri="{FF2B5EF4-FFF2-40B4-BE49-F238E27FC236}">
                <a16:creationId xmlns:a16="http://schemas.microsoft.com/office/drawing/2014/main" id="{DC3B69B9-0E94-4613-B56A-46E89926AE98}"/>
              </a:ext>
            </a:extLst>
          </p:cNvPr>
          <p:cNvCxnSpPr>
            <a:cxnSpLocks/>
            <a:stCxn id="34" idx="2"/>
            <a:endCxn id="5" idx="1"/>
          </p:cNvCxnSpPr>
          <p:nvPr/>
        </p:nvCxnSpPr>
        <p:spPr>
          <a:xfrm rot="5400000" flipH="1">
            <a:off x="3422452" y="2279452"/>
            <a:ext cx="1599009" cy="5586413"/>
          </a:xfrm>
          <a:prstGeom prst="bentConnector4">
            <a:avLst>
              <a:gd name="adj1" fmla="val -4794"/>
              <a:gd name="adj2" fmla="val 103069"/>
            </a:avLst>
          </a:prstGeom>
          <a:ln>
            <a:solidFill>
              <a:srgbClr val="3333FF"/>
            </a:solidFill>
            <a:tailEnd type="triangle"/>
          </a:ln>
        </p:spPr>
        <p:style>
          <a:lnRef idx="3">
            <a:schemeClr val="dk1"/>
          </a:lnRef>
          <a:fillRef idx="0">
            <a:schemeClr val="dk1"/>
          </a:fillRef>
          <a:effectRef idx="2">
            <a:schemeClr val="dk1"/>
          </a:effectRef>
          <a:fontRef idx="minor">
            <a:schemeClr val="tx1"/>
          </a:fontRef>
        </p:style>
      </p:cxnSp>
      <p:sp>
        <p:nvSpPr>
          <p:cNvPr id="9" name="Content Placeholder 2">
            <a:extLst>
              <a:ext uri="{FF2B5EF4-FFF2-40B4-BE49-F238E27FC236}">
                <a16:creationId xmlns:a16="http://schemas.microsoft.com/office/drawing/2014/main" id="{99FA9723-1E26-4C13-880D-7528D7E8029B}"/>
              </a:ext>
            </a:extLst>
          </p:cNvPr>
          <p:cNvSpPr txBox="1">
            <a:spLocks/>
          </p:cNvSpPr>
          <p:nvPr/>
        </p:nvSpPr>
        <p:spPr>
          <a:xfrm>
            <a:off x="4025505" y="2228850"/>
            <a:ext cx="1587103" cy="771525"/>
          </a:xfrm>
          <a:prstGeom prst="rect">
            <a:avLst/>
          </a:prstGeom>
          <a:solidFill>
            <a:srgbClr val="FF0000"/>
          </a:solidFill>
          <a:ln w="25400">
            <a:solidFill>
              <a:schemeClr val="tx1"/>
            </a:solidFill>
          </a:ln>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en-US" sz="2400" b="1" dirty="0"/>
              <a:t>Balance Sheet</a:t>
            </a:r>
          </a:p>
        </p:txBody>
      </p:sp>
      <p:sp>
        <p:nvSpPr>
          <p:cNvPr id="13" name="Content Placeholder 2">
            <a:extLst>
              <a:ext uri="{FF2B5EF4-FFF2-40B4-BE49-F238E27FC236}">
                <a16:creationId xmlns:a16="http://schemas.microsoft.com/office/drawing/2014/main" id="{DEFAA56E-768B-4169-87F3-5C4E9E650EA4}"/>
              </a:ext>
            </a:extLst>
          </p:cNvPr>
          <p:cNvSpPr txBox="1">
            <a:spLocks/>
          </p:cNvSpPr>
          <p:nvPr/>
        </p:nvSpPr>
        <p:spPr>
          <a:xfrm>
            <a:off x="6222206" y="2227660"/>
            <a:ext cx="1587104" cy="819150"/>
          </a:xfrm>
          <a:prstGeom prst="rect">
            <a:avLst/>
          </a:prstGeom>
          <a:solidFill>
            <a:srgbClr val="99FF33"/>
          </a:solidFill>
          <a:ln w="25400">
            <a:solidFill>
              <a:schemeClr val="tx1"/>
            </a:solidFill>
          </a:ln>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en-US" sz="2400" b="1" dirty="0"/>
              <a:t>Income</a:t>
            </a:r>
          </a:p>
          <a:p>
            <a:pPr marL="0" indent="0" algn="ctr">
              <a:buNone/>
              <a:defRPr/>
            </a:pPr>
            <a:r>
              <a:rPr lang="en-US" sz="2400" b="1" dirty="0"/>
              <a:t>Statement</a:t>
            </a:r>
          </a:p>
        </p:txBody>
      </p:sp>
      <p:sp>
        <p:nvSpPr>
          <p:cNvPr id="18" name="Content Placeholder 2">
            <a:extLst>
              <a:ext uri="{FF2B5EF4-FFF2-40B4-BE49-F238E27FC236}">
                <a16:creationId xmlns:a16="http://schemas.microsoft.com/office/drawing/2014/main" id="{6B5FFD69-C894-40A2-8392-9EFB890CC6FB}"/>
              </a:ext>
            </a:extLst>
          </p:cNvPr>
          <p:cNvSpPr txBox="1">
            <a:spLocks/>
          </p:cNvSpPr>
          <p:nvPr/>
        </p:nvSpPr>
        <p:spPr>
          <a:xfrm>
            <a:off x="1428750" y="2321720"/>
            <a:ext cx="2005013" cy="688181"/>
          </a:xfrm>
          <a:prstGeom prst="rect">
            <a:avLst/>
          </a:prstGeom>
          <a:solidFill>
            <a:srgbClr val="FFFF00"/>
          </a:solidFill>
          <a:ln w="25400">
            <a:solidFill>
              <a:schemeClr val="tx1"/>
            </a:solidFill>
          </a:ln>
        </p:spPr>
        <p:txBody>
          <a:bodyPr>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en-US" sz="2400" b="1" dirty="0"/>
              <a:t>Cash Flow</a:t>
            </a:r>
          </a:p>
          <a:p>
            <a:pPr marL="0" indent="0" algn="ctr">
              <a:buNone/>
              <a:defRPr/>
            </a:pPr>
            <a:r>
              <a:rPr lang="en-US" sz="2400" b="1" dirty="0"/>
              <a:t>Statement</a:t>
            </a:r>
          </a:p>
          <a:p>
            <a:pPr marL="0" indent="0" algn="ctr">
              <a:buNone/>
              <a:defRPr/>
            </a:pPr>
            <a:endParaRPr lang="en-US" sz="2400" b="1" dirty="0"/>
          </a:p>
        </p:txBody>
      </p:sp>
      <p:sp>
        <p:nvSpPr>
          <p:cNvPr id="32" name="Arrow: Right 31">
            <a:extLst>
              <a:ext uri="{FF2B5EF4-FFF2-40B4-BE49-F238E27FC236}">
                <a16:creationId xmlns:a16="http://schemas.microsoft.com/office/drawing/2014/main" id="{6FCEA02E-B49D-42C9-9DB5-81EBB1F7CE0E}"/>
              </a:ext>
            </a:extLst>
          </p:cNvPr>
          <p:cNvSpPr/>
          <p:nvPr/>
        </p:nvSpPr>
        <p:spPr>
          <a:xfrm>
            <a:off x="5662614" y="5045869"/>
            <a:ext cx="502444" cy="17740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34" name="Content Placeholder 2">
            <a:extLst>
              <a:ext uri="{FF2B5EF4-FFF2-40B4-BE49-F238E27FC236}">
                <a16:creationId xmlns:a16="http://schemas.microsoft.com/office/drawing/2014/main" id="{C5C5C54C-10D4-4BDE-988B-91EBBA722465}"/>
              </a:ext>
            </a:extLst>
          </p:cNvPr>
          <p:cNvSpPr txBox="1">
            <a:spLocks/>
          </p:cNvSpPr>
          <p:nvPr/>
        </p:nvSpPr>
        <p:spPr>
          <a:xfrm>
            <a:off x="6221017" y="5536408"/>
            <a:ext cx="1588294" cy="335756"/>
          </a:xfrm>
          <a:prstGeom prst="rect">
            <a:avLst/>
          </a:prstGeom>
          <a:solidFill>
            <a:schemeClr val="bg1"/>
          </a:solidFill>
          <a:ln w="25400">
            <a:solidFill>
              <a:schemeClr val="tx1"/>
            </a:solidFill>
          </a:ln>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2100" b="1" dirty="0"/>
              <a:t>NET INCOME</a:t>
            </a:r>
          </a:p>
        </p:txBody>
      </p:sp>
      <p:sp>
        <p:nvSpPr>
          <p:cNvPr id="41" name="Content Placeholder 2">
            <a:extLst>
              <a:ext uri="{FF2B5EF4-FFF2-40B4-BE49-F238E27FC236}">
                <a16:creationId xmlns:a16="http://schemas.microsoft.com/office/drawing/2014/main" id="{AB11A4D3-BB0A-4D06-BDFC-797E9AB7E6E6}"/>
              </a:ext>
            </a:extLst>
          </p:cNvPr>
          <p:cNvSpPr txBox="1">
            <a:spLocks/>
          </p:cNvSpPr>
          <p:nvPr/>
        </p:nvSpPr>
        <p:spPr>
          <a:xfrm>
            <a:off x="4032648" y="5385199"/>
            <a:ext cx="1588294" cy="334565"/>
          </a:xfrm>
          <a:prstGeom prst="rect">
            <a:avLst/>
          </a:prstGeom>
          <a:solidFill>
            <a:schemeClr val="bg1"/>
          </a:solidFill>
          <a:ln w="25400">
            <a:solidFill>
              <a:schemeClr val="tx1"/>
            </a:solidFill>
          </a:ln>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2100" b="1" dirty="0"/>
              <a:t>EQUITY</a:t>
            </a:r>
          </a:p>
        </p:txBody>
      </p:sp>
      <p:sp>
        <p:nvSpPr>
          <p:cNvPr id="44" name="Arrow: Right 43">
            <a:extLst>
              <a:ext uri="{FF2B5EF4-FFF2-40B4-BE49-F238E27FC236}">
                <a16:creationId xmlns:a16="http://schemas.microsoft.com/office/drawing/2014/main" id="{3A859887-B82D-4C99-8612-E743002D7887}"/>
              </a:ext>
            </a:extLst>
          </p:cNvPr>
          <p:cNvSpPr/>
          <p:nvPr/>
        </p:nvSpPr>
        <p:spPr>
          <a:xfrm>
            <a:off x="3469482" y="5139930"/>
            <a:ext cx="502444" cy="17740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0" name="Arrow: Right 9">
            <a:extLst>
              <a:ext uri="{FF2B5EF4-FFF2-40B4-BE49-F238E27FC236}">
                <a16:creationId xmlns:a16="http://schemas.microsoft.com/office/drawing/2014/main" id="{1849CC57-3E87-401C-8D30-BA517CEF53EA}"/>
              </a:ext>
            </a:extLst>
          </p:cNvPr>
          <p:cNvSpPr/>
          <p:nvPr/>
        </p:nvSpPr>
        <p:spPr>
          <a:xfrm>
            <a:off x="3462339" y="3836195"/>
            <a:ext cx="502444" cy="146447"/>
          </a:xfrm>
          <a:prstGeom prst="rightArrow">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4" name="Arrow: Right 13">
            <a:extLst>
              <a:ext uri="{FF2B5EF4-FFF2-40B4-BE49-F238E27FC236}">
                <a16:creationId xmlns:a16="http://schemas.microsoft.com/office/drawing/2014/main" id="{E517C7BF-228F-40C1-A735-1D592E9F7479}"/>
              </a:ext>
            </a:extLst>
          </p:cNvPr>
          <p:cNvSpPr/>
          <p:nvPr/>
        </p:nvSpPr>
        <p:spPr>
          <a:xfrm>
            <a:off x="3462339" y="4113611"/>
            <a:ext cx="502444" cy="145256"/>
          </a:xfrm>
          <a:prstGeom prst="rightArrow">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Right Arrow 33">
            <a:extLst>
              <a:ext uri="{FF2B5EF4-FFF2-40B4-BE49-F238E27FC236}">
                <a16:creationId xmlns:a16="http://schemas.microsoft.com/office/drawing/2014/main" id="{D25002A8-2F13-4F34-B825-3CA33BB8F449}"/>
              </a:ext>
            </a:extLst>
          </p:cNvPr>
          <p:cNvSpPr/>
          <p:nvPr/>
        </p:nvSpPr>
        <p:spPr>
          <a:xfrm rot="16200000" flipH="1">
            <a:off x="5058370" y="4639271"/>
            <a:ext cx="517922" cy="21907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4" name="Right Arrow 33">
            <a:extLst>
              <a:ext uri="{FF2B5EF4-FFF2-40B4-BE49-F238E27FC236}">
                <a16:creationId xmlns:a16="http://schemas.microsoft.com/office/drawing/2014/main" id="{D70D6EDC-FD65-4D25-ADB0-21ED294B546C}"/>
              </a:ext>
            </a:extLst>
          </p:cNvPr>
          <p:cNvSpPr/>
          <p:nvPr/>
        </p:nvSpPr>
        <p:spPr>
          <a:xfrm rot="16200000" flipH="1">
            <a:off x="7452124" y="4620817"/>
            <a:ext cx="488156" cy="22621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2" name="Right Arrow 31">
            <a:extLst>
              <a:ext uri="{FF2B5EF4-FFF2-40B4-BE49-F238E27FC236}">
                <a16:creationId xmlns:a16="http://schemas.microsoft.com/office/drawing/2014/main" id="{722C48E5-50FB-4E26-A3E8-FB555FD91FDE}"/>
              </a:ext>
            </a:extLst>
          </p:cNvPr>
          <p:cNvSpPr/>
          <p:nvPr/>
        </p:nvSpPr>
        <p:spPr>
          <a:xfrm rot="16200000">
            <a:off x="7505106" y="3429597"/>
            <a:ext cx="303610" cy="226219"/>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6" name="Right Arrow 16">
            <a:extLst>
              <a:ext uri="{FF2B5EF4-FFF2-40B4-BE49-F238E27FC236}">
                <a16:creationId xmlns:a16="http://schemas.microsoft.com/office/drawing/2014/main" id="{7175FADD-2DAF-486E-B0ED-9B3689B7AEEE}"/>
              </a:ext>
            </a:extLst>
          </p:cNvPr>
          <p:cNvSpPr/>
          <p:nvPr/>
        </p:nvSpPr>
        <p:spPr>
          <a:xfrm rot="16200000">
            <a:off x="5148264" y="3323036"/>
            <a:ext cx="317897" cy="253603"/>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7" name="Right Arrow 31">
            <a:extLst>
              <a:ext uri="{FF2B5EF4-FFF2-40B4-BE49-F238E27FC236}">
                <a16:creationId xmlns:a16="http://schemas.microsoft.com/office/drawing/2014/main" id="{3034B519-93DC-470C-9AF6-7B2DEE730BC8}"/>
              </a:ext>
            </a:extLst>
          </p:cNvPr>
          <p:cNvSpPr/>
          <p:nvPr/>
        </p:nvSpPr>
        <p:spPr>
          <a:xfrm rot="16200000">
            <a:off x="7563446" y="5603677"/>
            <a:ext cx="296466" cy="195263"/>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9" name="Right Arrow 31">
            <a:extLst>
              <a:ext uri="{FF2B5EF4-FFF2-40B4-BE49-F238E27FC236}">
                <a16:creationId xmlns:a16="http://schemas.microsoft.com/office/drawing/2014/main" id="{F2D5901F-9DDE-4D1B-A501-CFF6AFA839FB}"/>
              </a:ext>
            </a:extLst>
          </p:cNvPr>
          <p:cNvSpPr/>
          <p:nvPr/>
        </p:nvSpPr>
        <p:spPr>
          <a:xfrm rot="16200000">
            <a:off x="5165527" y="5438181"/>
            <a:ext cx="310754" cy="226219"/>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0" name="Left Arrow 38">
            <a:extLst>
              <a:ext uri="{FF2B5EF4-FFF2-40B4-BE49-F238E27FC236}">
                <a16:creationId xmlns:a16="http://schemas.microsoft.com/office/drawing/2014/main" id="{9D450B0E-B87F-42BD-A3E8-896479ED873B}"/>
              </a:ext>
            </a:extLst>
          </p:cNvPr>
          <p:cNvSpPr/>
          <p:nvPr/>
        </p:nvSpPr>
        <p:spPr>
          <a:xfrm>
            <a:off x="3355181" y="5700714"/>
            <a:ext cx="490538" cy="165497"/>
          </a:xfrm>
          <a:prstGeom prst="leftArrow">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32795" name="TextBox 20">
            <a:extLst>
              <a:ext uri="{FF2B5EF4-FFF2-40B4-BE49-F238E27FC236}">
                <a16:creationId xmlns:a16="http://schemas.microsoft.com/office/drawing/2014/main" id="{4C3470ED-5CFC-4780-9BC2-187CA83E6296}"/>
              </a:ext>
            </a:extLst>
          </p:cNvPr>
          <p:cNvSpPr txBox="1">
            <a:spLocks noChangeArrowheads="1"/>
          </p:cNvSpPr>
          <p:nvPr/>
        </p:nvSpPr>
        <p:spPr bwMode="auto">
          <a:xfrm>
            <a:off x="4277916" y="5672138"/>
            <a:ext cx="191333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500" b="1">
                <a:solidFill>
                  <a:srgbClr val="3333FF"/>
                </a:solidFill>
                <a:latin typeface="Arial" panose="020B0604020202020204" pitchFamily="34" charset="0"/>
              </a:rPr>
              <a:t>Pay Yourself First!</a:t>
            </a:r>
          </a:p>
        </p:txBody>
      </p:sp>
      <p:pic>
        <p:nvPicPr>
          <p:cNvPr id="8" name="Picture 7">
            <a:extLst>
              <a:ext uri="{FF2B5EF4-FFF2-40B4-BE49-F238E27FC236}">
                <a16:creationId xmlns:a16="http://schemas.microsoft.com/office/drawing/2014/main" id="{7CB0943B-7EC3-149C-2B45-55CE4C83382F}"/>
              </a:ext>
            </a:extLst>
          </p:cNvPr>
          <p:cNvPicPr>
            <a:picLocks noChangeAspect="1"/>
          </p:cNvPicPr>
          <p:nvPr/>
        </p:nvPicPr>
        <p:blipFill>
          <a:blip r:embed="rId2"/>
          <a:stretch>
            <a:fillRect/>
          </a:stretch>
        </p:blipFill>
        <p:spPr>
          <a:xfrm>
            <a:off x="0" y="1660"/>
            <a:ext cx="1556874" cy="988940"/>
          </a:xfrm>
          <a:prstGeom prst="rect">
            <a:avLst/>
          </a:prstGeom>
        </p:spPr>
      </p:pic>
    </p:spTree>
    <p:extLst>
      <p:ext uri="{BB962C8B-B14F-4D97-AF65-F5344CB8AC3E}">
        <p14:creationId xmlns:p14="http://schemas.microsoft.com/office/powerpoint/2010/main" val="3602512623"/>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B725E7BB-C6DC-48C8-8BA5-6F431F1C6682}"/>
              </a:ext>
            </a:extLst>
          </p:cNvPr>
          <p:cNvSpPr>
            <a:spLocks noGrp="1"/>
          </p:cNvSpPr>
          <p:nvPr>
            <p:ph type="title"/>
          </p:nvPr>
        </p:nvSpPr>
        <p:spPr>
          <a:xfrm>
            <a:off x="1600200" y="259886"/>
            <a:ext cx="6477000" cy="857250"/>
          </a:xfrm>
        </p:spPr>
        <p:txBody>
          <a:bodyPr>
            <a:normAutofit fontScale="90000"/>
          </a:bodyPr>
          <a:lstStyle/>
          <a:p>
            <a:r>
              <a:rPr lang="en-US" altLang="en-US" b="1" dirty="0"/>
              <a:t>The Ultimate Goal</a:t>
            </a:r>
            <a:br>
              <a:rPr lang="en-US" altLang="en-US" b="1" dirty="0"/>
            </a:br>
            <a:r>
              <a:rPr lang="en-US" altLang="en-US" b="1" dirty="0"/>
              <a:t> of Financial Freedom</a:t>
            </a:r>
          </a:p>
        </p:txBody>
      </p:sp>
      <p:sp>
        <p:nvSpPr>
          <p:cNvPr id="3" name="Content Placeholder 2">
            <a:extLst>
              <a:ext uri="{FF2B5EF4-FFF2-40B4-BE49-F238E27FC236}">
                <a16:creationId xmlns:a16="http://schemas.microsoft.com/office/drawing/2014/main" id="{B2A441B8-269F-4102-8C93-2047CFA821FB}"/>
              </a:ext>
            </a:extLst>
          </p:cNvPr>
          <p:cNvSpPr>
            <a:spLocks noGrp="1"/>
          </p:cNvSpPr>
          <p:nvPr>
            <p:ph idx="1"/>
          </p:nvPr>
        </p:nvSpPr>
        <p:spPr>
          <a:xfrm>
            <a:off x="1459707" y="1503165"/>
            <a:ext cx="6349603" cy="432197"/>
          </a:xfrm>
        </p:spPr>
        <p:txBody>
          <a:bodyPr>
            <a:normAutofit fontScale="70000" lnSpcReduction="20000"/>
          </a:bodyPr>
          <a:lstStyle/>
          <a:p>
            <a:pPr marL="0" indent="0">
              <a:buNone/>
              <a:defRPr/>
            </a:pPr>
            <a:r>
              <a:rPr lang="en-US" b="1" dirty="0"/>
              <a:t>Eliminate your Liabilities &amp; Maximize Net Income</a:t>
            </a:r>
          </a:p>
        </p:txBody>
      </p:sp>
      <p:sp>
        <p:nvSpPr>
          <p:cNvPr id="5" name="Content Placeholder 2">
            <a:extLst>
              <a:ext uri="{FF2B5EF4-FFF2-40B4-BE49-F238E27FC236}">
                <a16:creationId xmlns:a16="http://schemas.microsoft.com/office/drawing/2014/main" id="{4BAEC4AE-9054-4832-AB01-494D41A92381}"/>
              </a:ext>
            </a:extLst>
          </p:cNvPr>
          <p:cNvSpPr txBox="1">
            <a:spLocks/>
          </p:cNvSpPr>
          <p:nvPr/>
        </p:nvSpPr>
        <p:spPr>
          <a:xfrm>
            <a:off x="1428750" y="3009901"/>
            <a:ext cx="2005013" cy="2526506"/>
          </a:xfrm>
          <a:prstGeom prst="rect">
            <a:avLst/>
          </a:prstGeom>
          <a:solidFill>
            <a:schemeClr val="bg1"/>
          </a:solidFill>
          <a:ln w="25400">
            <a:solidFill>
              <a:schemeClr val="tx1"/>
            </a:solidFill>
          </a:ln>
        </p:spPr>
        <p:txBody>
          <a:bodyPr>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2100" b="1" dirty="0"/>
              <a:t>INVESTMENTS</a:t>
            </a:r>
          </a:p>
          <a:p>
            <a:pPr marL="0" indent="0">
              <a:buNone/>
              <a:defRPr/>
            </a:pPr>
            <a:r>
              <a:rPr lang="en-US" sz="2100" b="1" dirty="0">
                <a:solidFill>
                  <a:srgbClr val="0000FF"/>
                </a:solidFill>
              </a:rPr>
              <a:t>+ SELF</a:t>
            </a:r>
          </a:p>
          <a:p>
            <a:pPr marL="0" indent="0">
              <a:buNone/>
              <a:defRPr/>
            </a:pPr>
            <a:r>
              <a:rPr lang="en-US" sz="2100" b="1" dirty="0">
                <a:solidFill>
                  <a:srgbClr val="0000FF"/>
                </a:solidFill>
              </a:rPr>
              <a:t>+ BANK</a:t>
            </a:r>
          </a:p>
          <a:p>
            <a:pPr>
              <a:defRPr/>
            </a:pPr>
            <a:r>
              <a:rPr lang="en-US" sz="2100" b="1" dirty="0">
                <a:solidFill>
                  <a:srgbClr val="FF0000"/>
                </a:solidFill>
              </a:rPr>
              <a:t>Checking</a:t>
            </a:r>
          </a:p>
          <a:p>
            <a:pPr>
              <a:defRPr/>
            </a:pPr>
            <a:r>
              <a:rPr lang="en-US" sz="2100" b="1" dirty="0">
                <a:solidFill>
                  <a:srgbClr val="0000FF"/>
                </a:solidFill>
              </a:rPr>
              <a:t>Savings</a:t>
            </a:r>
          </a:p>
          <a:p>
            <a:pPr marL="0" indent="0">
              <a:buNone/>
              <a:defRPr/>
            </a:pPr>
            <a:r>
              <a:rPr lang="en-US" sz="2100" b="1" dirty="0">
                <a:solidFill>
                  <a:srgbClr val="0000FF"/>
                </a:solidFill>
              </a:rPr>
              <a:t>+ YOUR FAMILY</a:t>
            </a:r>
          </a:p>
          <a:p>
            <a:pPr marL="0" indent="0">
              <a:buNone/>
              <a:defRPr/>
            </a:pPr>
            <a:r>
              <a:rPr lang="en-US" sz="2100" b="1" dirty="0">
                <a:solidFill>
                  <a:srgbClr val="0000FF"/>
                </a:solidFill>
              </a:rPr>
              <a:t>+ PURCHASES</a:t>
            </a:r>
          </a:p>
          <a:p>
            <a:pPr marL="0" indent="0">
              <a:buNone/>
              <a:defRPr/>
            </a:pPr>
            <a:r>
              <a:rPr lang="en-US" sz="2100" b="1" dirty="0"/>
              <a:t>FINANCING</a:t>
            </a:r>
          </a:p>
          <a:p>
            <a:pPr>
              <a:buFontTx/>
              <a:buChar char="-"/>
              <a:defRPr/>
            </a:pPr>
            <a:r>
              <a:rPr lang="en-US" sz="1800" b="1" strike="sngStrike" dirty="0">
                <a:solidFill>
                  <a:srgbClr val="FF0000"/>
                </a:solidFill>
              </a:rPr>
              <a:t>Credit Cards</a:t>
            </a:r>
          </a:p>
          <a:p>
            <a:pPr>
              <a:buFontTx/>
              <a:buChar char="-"/>
              <a:defRPr/>
            </a:pPr>
            <a:r>
              <a:rPr lang="en-US" sz="1800" b="1" strike="sngStrike" dirty="0">
                <a:solidFill>
                  <a:srgbClr val="FF0000"/>
                </a:solidFill>
              </a:rPr>
              <a:t>Store Credit</a:t>
            </a:r>
          </a:p>
          <a:p>
            <a:pPr marL="0" indent="0" algn="ctr">
              <a:buNone/>
              <a:defRPr/>
            </a:pPr>
            <a:endParaRPr lang="en-US" sz="2400" b="1" dirty="0"/>
          </a:p>
        </p:txBody>
      </p:sp>
      <p:sp>
        <p:nvSpPr>
          <p:cNvPr id="6" name="Content Placeholder 2">
            <a:extLst>
              <a:ext uri="{FF2B5EF4-FFF2-40B4-BE49-F238E27FC236}">
                <a16:creationId xmlns:a16="http://schemas.microsoft.com/office/drawing/2014/main" id="{06276490-B7F9-49ED-957B-19BFFCEB5858}"/>
              </a:ext>
            </a:extLst>
          </p:cNvPr>
          <p:cNvSpPr txBox="1">
            <a:spLocks/>
          </p:cNvSpPr>
          <p:nvPr/>
        </p:nvSpPr>
        <p:spPr>
          <a:xfrm>
            <a:off x="4029076" y="3008014"/>
            <a:ext cx="1587103" cy="2374106"/>
          </a:xfrm>
          <a:prstGeom prst="rect">
            <a:avLst/>
          </a:prstGeom>
          <a:solidFill>
            <a:schemeClr val="bg1"/>
          </a:solidFill>
          <a:ln w="25400">
            <a:solidFill>
              <a:schemeClr val="tx1"/>
            </a:solidFill>
          </a:ln>
        </p:spPr>
        <p:txBody>
          <a:bodyPr>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2475" b="1" dirty="0"/>
              <a:t>ASSETS</a:t>
            </a:r>
          </a:p>
          <a:p>
            <a:pPr marL="0" indent="0">
              <a:buNone/>
              <a:defRPr/>
            </a:pPr>
            <a:r>
              <a:rPr lang="en-US" sz="1800" b="1" dirty="0">
                <a:solidFill>
                  <a:srgbClr val="0000FF"/>
                </a:solidFill>
              </a:rPr>
              <a:t>YOUR SELF</a:t>
            </a:r>
          </a:p>
          <a:p>
            <a:pPr marL="0" indent="0">
              <a:buNone/>
              <a:defRPr/>
            </a:pPr>
            <a:r>
              <a:rPr lang="en-US" sz="1800" b="1" dirty="0">
                <a:solidFill>
                  <a:srgbClr val="0000FF"/>
                </a:solidFill>
              </a:rPr>
              <a:t>BANK </a:t>
            </a:r>
          </a:p>
          <a:p>
            <a:pPr marL="0" indent="0">
              <a:buNone/>
              <a:defRPr/>
            </a:pPr>
            <a:r>
              <a:rPr lang="en-US" sz="1800" b="1" dirty="0">
                <a:solidFill>
                  <a:srgbClr val="0000FF"/>
                </a:solidFill>
              </a:rPr>
              <a:t>YOUR FAMILY</a:t>
            </a:r>
          </a:p>
          <a:p>
            <a:pPr marL="0" indent="0">
              <a:buNone/>
              <a:defRPr/>
            </a:pPr>
            <a:r>
              <a:rPr lang="en-US" sz="1800" b="1" dirty="0">
                <a:solidFill>
                  <a:srgbClr val="0000FF"/>
                </a:solidFill>
              </a:rPr>
              <a:t>PURCHASES</a:t>
            </a:r>
          </a:p>
          <a:p>
            <a:pPr marL="0" indent="0">
              <a:buNone/>
              <a:defRPr/>
            </a:pPr>
            <a:r>
              <a:rPr lang="en-US" sz="2475" b="1" dirty="0"/>
              <a:t>LIABILITIES</a:t>
            </a:r>
          </a:p>
          <a:p>
            <a:pPr>
              <a:defRPr/>
            </a:pPr>
            <a:r>
              <a:rPr lang="en-US" sz="1800" b="1" strike="sngStrike" dirty="0">
                <a:solidFill>
                  <a:srgbClr val="FF0000"/>
                </a:solidFill>
              </a:rPr>
              <a:t>Mortgage</a:t>
            </a:r>
          </a:p>
          <a:p>
            <a:pPr>
              <a:defRPr/>
            </a:pPr>
            <a:r>
              <a:rPr lang="en-US" sz="1800" b="1" strike="sngStrike" dirty="0">
                <a:solidFill>
                  <a:srgbClr val="FF0000"/>
                </a:solidFill>
              </a:rPr>
              <a:t>Car Loans</a:t>
            </a:r>
          </a:p>
          <a:p>
            <a:pPr>
              <a:defRPr/>
            </a:pPr>
            <a:r>
              <a:rPr lang="en-US" sz="1800" b="1" strike="sngStrike" dirty="0">
                <a:solidFill>
                  <a:srgbClr val="FF0000"/>
                </a:solidFill>
              </a:rPr>
              <a:t>Children’s Education</a:t>
            </a:r>
          </a:p>
          <a:p>
            <a:pPr>
              <a:defRPr/>
            </a:pPr>
            <a:endParaRPr lang="en-US" sz="1800" b="1" dirty="0"/>
          </a:p>
          <a:p>
            <a:pPr algn="ctr">
              <a:defRPr/>
            </a:pPr>
            <a:endParaRPr lang="en-US" sz="1800" b="1" dirty="0"/>
          </a:p>
          <a:p>
            <a:pPr marL="0" indent="0" algn="ctr">
              <a:buNone/>
              <a:defRPr/>
            </a:pPr>
            <a:endParaRPr lang="en-US" sz="2400" b="1" dirty="0"/>
          </a:p>
        </p:txBody>
      </p:sp>
      <p:sp>
        <p:nvSpPr>
          <p:cNvPr id="32775" name="Content Placeholder 2">
            <a:extLst>
              <a:ext uri="{FF2B5EF4-FFF2-40B4-BE49-F238E27FC236}">
                <a16:creationId xmlns:a16="http://schemas.microsoft.com/office/drawing/2014/main" id="{01FB01DF-3B3F-4CA0-8C02-263AEAC55CC6}"/>
              </a:ext>
            </a:extLst>
          </p:cNvPr>
          <p:cNvSpPr txBox="1">
            <a:spLocks/>
          </p:cNvSpPr>
          <p:nvPr/>
        </p:nvSpPr>
        <p:spPr bwMode="auto">
          <a:xfrm>
            <a:off x="6222207" y="3044430"/>
            <a:ext cx="1588294" cy="2491978"/>
          </a:xfrm>
          <a:prstGeom prst="rect">
            <a:avLst/>
          </a:prstGeom>
          <a:solidFill>
            <a:schemeClr val="bg1"/>
          </a:solidFill>
          <a:ln w="25400">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Arial" panose="020B0604020202020204" pitchFamily="34" charset="0"/>
              <a:buNone/>
              <a:defRPr/>
            </a:pPr>
            <a:r>
              <a:rPr lang="en-US" altLang="en-US" sz="2100" b="1" dirty="0"/>
              <a:t>INCOME</a:t>
            </a:r>
          </a:p>
          <a:p>
            <a:pPr marL="342900" indent="-342900">
              <a:defRPr/>
            </a:pPr>
            <a:r>
              <a:rPr lang="en-US" altLang="en-US" sz="1800" b="1" dirty="0">
                <a:solidFill>
                  <a:srgbClr val="00B050"/>
                </a:solidFill>
              </a:rPr>
              <a:t>Salary</a:t>
            </a:r>
          </a:p>
          <a:p>
            <a:pPr eaLnBrk="1" hangingPunct="1">
              <a:buFont typeface="Arial" panose="020B0604020202020204" pitchFamily="34" charset="0"/>
              <a:buNone/>
              <a:defRPr/>
            </a:pPr>
            <a:r>
              <a:rPr lang="en-US" altLang="en-US" sz="2100" b="1" dirty="0"/>
              <a:t>- EXPENSES</a:t>
            </a:r>
          </a:p>
          <a:p>
            <a:pPr marL="257175" indent="-257175">
              <a:buFontTx/>
              <a:buChar char="-"/>
              <a:defRPr/>
            </a:pPr>
            <a:r>
              <a:rPr lang="en-US" altLang="en-US" sz="1800" b="1" dirty="0">
                <a:solidFill>
                  <a:srgbClr val="FF0000"/>
                </a:solidFill>
              </a:rPr>
              <a:t>Expenses</a:t>
            </a:r>
          </a:p>
          <a:p>
            <a:pPr marL="257175" indent="-257175">
              <a:buFontTx/>
              <a:buChar char="-"/>
              <a:defRPr/>
            </a:pPr>
            <a:r>
              <a:rPr lang="en-US" altLang="en-US" sz="1350" dirty="0">
                <a:solidFill>
                  <a:srgbClr val="FF0000"/>
                </a:solidFill>
              </a:rPr>
              <a:t>Basic Living</a:t>
            </a:r>
          </a:p>
          <a:p>
            <a:pPr marL="257175" indent="-257175">
              <a:buFontTx/>
              <a:buChar char="-"/>
              <a:defRPr/>
            </a:pPr>
            <a:r>
              <a:rPr lang="en-US" altLang="en-US" sz="1350" dirty="0">
                <a:solidFill>
                  <a:srgbClr val="FF0000"/>
                </a:solidFill>
              </a:rPr>
              <a:t>Quality of Life</a:t>
            </a:r>
          </a:p>
          <a:p>
            <a:pPr marL="257175" indent="-257175">
              <a:buFontTx/>
              <a:buChar char="-"/>
              <a:defRPr/>
            </a:pPr>
            <a:r>
              <a:rPr lang="en-US" altLang="en-US" sz="1350" dirty="0">
                <a:solidFill>
                  <a:srgbClr val="FF0000"/>
                </a:solidFill>
              </a:rPr>
              <a:t>Family</a:t>
            </a:r>
          </a:p>
          <a:p>
            <a:pPr eaLnBrk="1" hangingPunct="1">
              <a:buFont typeface="Arial" panose="020B0604020202020204" pitchFamily="34" charset="0"/>
              <a:buNone/>
              <a:defRPr/>
            </a:pPr>
            <a:r>
              <a:rPr lang="en-US" altLang="en-US" sz="1800" b="1" dirty="0">
                <a:solidFill>
                  <a:srgbClr val="FF0000"/>
                </a:solidFill>
              </a:rPr>
              <a:t>- Purchases</a:t>
            </a:r>
          </a:p>
        </p:txBody>
      </p:sp>
      <p:sp>
        <p:nvSpPr>
          <p:cNvPr id="11" name="Arrow: Right 10">
            <a:extLst>
              <a:ext uri="{FF2B5EF4-FFF2-40B4-BE49-F238E27FC236}">
                <a16:creationId xmlns:a16="http://schemas.microsoft.com/office/drawing/2014/main" id="{B03BCB11-ACD2-4E35-967E-E9EEF51C5467}"/>
              </a:ext>
            </a:extLst>
          </p:cNvPr>
          <p:cNvSpPr/>
          <p:nvPr/>
        </p:nvSpPr>
        <p:spPr>
          <a:xfrm>
            <a:off x="5639992" y="3608785"/>
            <a:ext cx="502444" cy="176213"/>
          </a:xfrm>
          <a:prstGeom prst="rightArrow">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7" name="Arrow: Right 6">
            <a:extLst>
              <a:ext uri="{FF2B5EF4-FFF2-40B4-BE49-F238E27FC236}">
                <a16:creationId xmlns:a16="http://schemas.microsoft.com/office/drawing/2014/main" id="{E998044C-2888-4391-9CF1-C6D4EDD8EB0F}"/>
              </a:ext>
            </a:extLst>
          </p:cNvPr>
          <p:cNvSpPr/>
          <p:nvPr/>
        </p:nvSpPr>
        <p:spPr>
          <a:xfrm>
            <a:off x="3474245" y="3434953"/>
            <a:ext cx="503635" cy="146447"/>
          </a:xfrm>
          <a:prstGeom prst="rightArrow">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cxnSp>
        <p:nvCxnSpPr>
          <p:cNvPr id="15" name="Connector: Elbow 14">
            <a:extLst>
              <a:ext uri="{FF2B5EF4-FFF2-40B4-BE49-F238E27FC236}">
                <a16:creationId xmlns:a16="http://schemas.microsoft.com/office/drawing/2014/main" id="{87EF8D39-328F-47E0-8CB7-5AE21D3F5108}"/>
              </a:ext>
            </a:extLst>
          </p:cNvPr>
          <p:cNvCxnSpPr>
            <a:cxnSpLocks/>
            <a:stCxn id="34" idx="2"/>
            <a:endCxn id="5" idx="1"/>
          </p:cNvCxnSpPr>
          <p:nvPr/>
        </p:nvCxnSpPr>
        <p:spPr>
          <a:xfrm rot="5400000" flipH="1">
            <a:off x="3422452" y="2279452"/>
            <a:ext cx="1599009" cy="5586413"/>
          </a:xfrm>
          <a:prstGeom prst="bentConnector4">
            <a:avLst>
              <a:gd name="adj1" fmla="val -4794"/>
              <a:gd name="adj2" fmla="val 103069"/>
            </a:avLst>
          </a:prstGeom>
          <a:ln>
            <a:solidFill>
              <a:srgbClr val="3333FF"/>
            </a:solidFill>
            <a:tailEnd type="triangle"/>
          </a:ln>
        </p:spPr>
        <p:style>
          <a:lnRef idx="3">
            <a:schemeClr val="dk1"/>
          </a:lnRef>
          <a:fillRef idx="0">
            <a:schemeClr val="dk1"/>
          </a:fillRef>
          <a:effectRef idx="2">
            <a:schemeClr val="dk1"/>
          </a:effectRef>
          <a:fontRef idx="minor">
            <a:schemeClr val="tx1"/>
          </a:fontRef>
        </p:style>
      </p:cxnSp>
      <p:sp>
        <p:nvSpPr>
          <p:cNvPr id="9" name="Content Placeholder 2">
            <a:extLst>
              <a:ext uri="{FF2B5EF4-FFF2-40B4-BE49-F238E27FC236}">
                <a16:creationId xmlns:a16="http://schemas.microsoft.com/office/drawing/2014/main" id="{4B5EC7FF-A79E-472F-99B4-47D87B1BC34D}"/>
              </a:ext>
            </a:extLst>
          </p:cNvPr>
          <p:cNvSpPr txBox="1">
            <a:spLocks/>
          </p:cNvSpPr>
          <p:nvPr/>
        </p:nvSpPr>
        <p:spPr>
          <a:xfrm>
            <a:off x="4025505" y="2228850"/>
            <a:ext cx="1587103" cy="771525"/>
          </a:xfrm>
          <a:prstGeom prst="rect">
            <a:avLst/>
          </a:prstGeom>
          <a:solidFill>
            <a:srgbClr val="FF0000"/>
          </a:solidFill>
          <a:ln w="25400">
            <a:solidFill>
              <a:schemeClr val="tx1"/>
            </a:solidFill>
          </a:ln>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en-US" sz="2400" b="1" dirty="0"/>
              <a:t>Balance Sheet</a:t>
            </a:r>
          </a:p>
        </p:txBody>
      </p:sp>
      <p:sp>
        <p:nvSpPr>
          <p:cNvPr id="13" name="Content Placeholder 2">
            <a:extLst>
              <a:ext uri="{FF2B5EF4-FFF2-40B4-BE49-F238E27FC236}">
                <a16:creationId xmlns:a16="http://schemas.microsoft.com/office/drawing/2014/main" id="{4D16DF7D-3225-480A-8739-5F289EE6C0CB}"/>
              </a:ext>
            </a:extLst>
          </p:cNvPr>
          <p:cNvSpPr txBox="1">
            <a:spLocks/>
          </p:cNvSpPr>
          <p:nvPr/>
        </p:nvSpPr>
        <p:spPr>
          <a:xfrm>
            <a:off x="6222206" y="2227660"/>
            <a:ext cx="1587104" cy="819150"/>
          </a:xfrm>
          <a:prstGeom prst="rect">
            <a:avLst/>
          </a:prstGeom>
          <a:solidFill>
            <a:srgbClr val="99FF33"/>
          </a:solidFill>
          <a:ln w="25400">
            <a:solidFill>
              <a:schemeClr val="tx1"/>
            </a:solidFill>
          </a:ln>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en-US" sz="2400" b="1" dirty="0"/>
              <a:t>Income</a:t>
            </a:r>
          </a:p>
          <a:p>
            <a:pPr marL="0" indent="0" algn="ctr">
              <a:buNone/>
              <a:defRPr/>
            </a:pPr>
            <a:r>
              <a:rPr lang="en-US" sz="2400" b="1" dirty="0"/>
              <a:t>Statement</a:t>
            </a:r>
          </a:p>
        </p:txBody>
      </p:sp>
      <p:sp>
        <p:nvSpPr>
          <p:cNvPr id="18" name="Content Placeholder 2">
            <a:extLst>
              <a:ext uri="{FF2B5EF4-FFF2-40B4-BE49-F238E27FC236}">
                <a16:creationId xmlns:a16="http://schemas.microsoft.com/office/drawing/2014/main" id="{797A3666-4A47-40AB-804D-F9A59303183C}"/>
              </a:ext>
            </a:extLst>
          </p:cNvPr>
          <p:cNvSpPr txBox="1">
            <a:spLocks/>
          </p:cNvSpPr>
          <p:nvPr/>
        </p:nvSpPr>
        <p:spPr>
          <a:xfrm>
            <a:off x="1428750" y="2321720"/>
            <a:ext cx="2005013" cy="688181"/>
          </a:xfrm>
          <a:prstGeom prst="rect">
            <a:avLst/>
          </a:prstGeom>
          <a:solidFill>
            <a:srgbClr val="FFFF00"/>
          </a:solidFill>
          <a:ln w="25400">
            <a:solidFill>
              <a:schemeClr val="tx1"/>
            </a:solidFill>
          </a:ln>
        </p:spPr>
        <p:txBody>
          <a:bodyPr>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en-US" sz="2400" b="1" dirty="0"/>
              <a:t>Cash Flow</a:t>
            </a:r>
          </a:p>
          <a:p>
            <a:pPr marL="0" indent="0" algn="ctr">
              <a:buNone/>
              <a:defRPr/>
            </a:pPr>
            <a:r>
              <a:rPr lang="en-US" sz="2400" b="1" dirty="0"/>
              <a:t>Statement</a:t>
            </a:r>
          </a:p>
          <a:p>
            <a:pPr marL="0" indent="0" algn="ctr">
              <a:buNone/>
              <a:defRPr/>
            </a:pPr>
            <a:endParaRPr lang="en-US" sz="2400" b="1" dirty="0"/>
          </a:p>
        </p:txBody>
      </p:sp>
      <p:sp>
        <p:nvSpPr>
          <p:cNvPr id="32" name="Arrow: Right 31">
            <a:extLst>
              <a:ext uri="{FF2B5EF4-FFF2-40B4-BE49-F238E27FC236}">
                <a16:creationId xmlns:a16="http://schemas.microsoft.com/office/drawing/2014/main" id="{292A649F-2652-4767-85BA-715FA15E49F9}"/>
              </a:ext>
            </a:extLst>
          </p:cNvPr>
          <p:cNvSpPr/>
          <p:nvPr/>
        </p:nvSpPr>
        <p:spPr>
          <a:xfrm>
            <a:off x="5662614" y="5045869"/>
            <a:ext cx="502444" cy="17740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34" name="Content Placeholder 2">
            <a:extLst>
              <a:ext uri="{FF2B5EF4-FFF2-40B4-BE49-F238E27FC236}">
                <a16:creationId xmlns:a16="http://schemas.microsoft.com/office/drawing/2014/main" id="{1840DCD1-8C35-4BDE-8CA1-444E51366987}"/>
              </a:ext>
            </a:extLst>
          </p:cNvPr>
          <p:cNvSpPr txBox="1">
            <a:spLocks/>
          </p:cNvSpPr>
          <p:nvPr/>
        </p:nvSpPr>
        <p:spPr>
          <a:xfrm>
            <a:off x="6221017" y="5536408"/>
            <a:ext cx="1588294" cy="335756"/>
          </a:xfrm>
          <a:prstGeom prst="rect">
            <a:avLst/>
          </a:prstGeom>
          <a:solidFill>
            <a:schemeClr val="bg1"/>
          </a:solidFill>
          <a:ln w="25400">
            <a:solidFill>
              <a:schemeClr val="tx1"/>
            </a:solidFill>
          </a:ln>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2100" b="1" dirty="0"/>
              <a:t>NET INCOME</a:t>
            </a:r>
          </a:p>
        </p:txBody>
      </p:sp>
      <p:sp>
        <p:nvSpPr>
          <p:cNvPr id="41" name="Content Placeholder 2">
            <a:extLst>
              <a:ext uri="{FF2B5EF4-FFF2-40B4-BE49-F238E27FC236}">
                <a16:creationId xmlns:a16="http://schemas.microsoft.com/office/drawing/2014/main" id="{6DE4B831-632F-4978-9DFF-493E1F955A3C}"/>
              </a:ext>
            </a:extLst>
          </p:cNvPr>
          <p:cNvSpPr txBox="1">
            <a:spLocks/>
          </p:cNvSpPr>
          <p:nvPr/>
        </p:nvSpPr>
        <p:spPr>
          <a:xfrm>
            <a:off x="4032648" y="5385199"/>
            <a:ext cx="1588294" cy="334565"/>
          </a:xfrm>
          <a:prstGeom prst="rect">
            <a:avLst/>
          </a:prstGeom>
          <a:solidFill>
            <a:schemeClr val="bg1"/>
          </a:solidFill>
          <a:ln w="25400">
            <a:solidFill>
              <a:schemeClr val="tx1"/>
            </a:solidFill>
          </a:ln>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2100" b="1" dirty="0"/>
              <a:t>EQUITY</a:t>
            </a:r>
          </a:p>
        </p:txBody>
      </p:sp>
      <p:sp>
        <p:nvSpPr>
          <p:cNvPr id="44" name="Arrow: Right 43">
            <a:extLst>
              <a:ext uri="{FF2B5EF4-FFF2-40B4-BE49-F238E27FC236}">
                <a16:creationId xmlns:a16="http://schemas.microsoft.com/office/drawing/2014/main" id="{E3DFBAE3-4681-40D6-89AF-75C70B3A13B7}"/>
              </a:ext>
            </a:extLst>
          </p:cNvPr>
          <p:cNvSpPr/>
          <p:nvPr/>
        </p:nvSpPr>
        <p:spPr>
          <a:xfrm>
            <a:off x="3469482" y="5139930"/>
            <a:ext cx="502444" cy="17740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0" name="Arrow: Right 9">
            <a:extLst>
              <a:ext uri="{FF2B5EF4-FFF2-40B4-BE49-F238E27FC236}">
                <a16:creationId xmlns:a16="http://schemas.microsoft.com/office/drawing/2014/main" id="{00FEF4FB-8463-4C78-8ECF-8098E336F568}"/>
              </a:ext>
            </a:extLst>
          </p:cNvPr>
          <p:cNvSpPr/>
          <p:nvPr/>
        </p:nvSpPr>
        <p:spPr>
          <a:xfrm>
            <a:off x="3462339" y="3836195"/>
            <a:ext cx="502444" cy="146447"/>
          </a:xfrm>
          <a:prstGeom prst="rightArrow">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4" name="Arrow: Right 13">
            <a:extLst>
              <a:ext uri="{FF2B5EF4-FFF2-40B4-BE49-F238E27FC236}">
                <a16:creationId xmlns:a16="http://schemas.microsoft.com/office/drawing/2014/main" id="{8F882036-7857-49CC-BBFD-1B013AFEFDD4}"/>
              </a:ext>
            </a:extLst>
          </p:cNvPr>
          <p:cNvSpPr/>
          <p:nvPr/>
        </p:nvSpPr>
        <p:spPr>
          <a:xfrm>
            <a:off x="3462339" y="4113611"/>
            <a:ext cx="502444" cy="145256"/>
          </a:xfrm>
          <a:prstGeom prst="rightArrow">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Right Arrow 33">
            <a:extLst>
              <a:ext uri="{FF2B5EF4-FFF2-40B4-BE49-F238E27FC236}">
                <a16:creationId xmlns:a16="http://schemas.microsoft.com/office/drawing/2014/main" id="{83F8AB49-25CB-4552-BDB3-76CF8CE52A5F}"/>
              </a:ext>
            </a:extLst>
          </p:cNvPr>
          <p:cNvSpPr/>
          <p:nvPr/>
        </p:nvSpPr>
        <p:spPr>
          <a:xfrm rot="16200000" flipH="1">
            <a:off x="5221487" y="4761905"/>
            <a:ext cx="397669" cy="19169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4" name="Right Arrow 33">
            <a:extLst>
              <a:ext uri="{FF2B5EF4-FFF2-40B4-BE49-F238E27FC236}">
                <a16:creationId xmlns:a16="http://schemas.microsoft.com/office/drawing/2014/main" id="{52D401FE-4143-47F5-B3F8-9C74EBE2B628}"/>
              </a:ext>
            </a:extLst>
          </p:cNvPr>
          <p:cNvSpPr/>
          <p:nvPr/>
        </p:nvSpPr>
        <p:spPr>
          <a:xfrm rot="16200000" flipH="1">
            <a:off x="7477722" y="4728568"/>
            <a:ext cx="411956" cy="19407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2" name="Right Arrow 31">
            <a:extLst>
              <a:ext uri="{FF2B5EF4-FFF2-40B4-BE49-F238E27FC236}">
                <a16:creationId xmlns:a16="http://schemas.microsoft.com/office/drawing/2014/main" id="{B3EAA4BE-A735-4457-8044-83F1E57AC529}"/>
              </a:ext>
            </a:extLst>
          </p:cNvPr>
          <p:cNvSpPr/>
          <p:nvPr/>
        </p:nvSpPr>
        <p:spPr>
          <a:xfrm rot="16200000">
            <a:off x="7296151" y="3508772"/>
            <a:ext cx="731044" cy="29527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6" name="Right Arrow 16">
            <a:extLst>
              <a:ext uri="{FF2B5EF4-FFF2-40B4-BE49-F238E27FC236}">
                <a16:creationId xmlns:a16="http://schemas.microsoft.com/office/drawing/2014/main" id="{45741C0C-159F-4CE3-8668-F77E005A5907}"/>
              </a:ext>
            </a:extLst>
          </p:cNvPr>
          <p:cNvSpPr/>
          <p:nvPr/>
        </p:nvSpPr>
        <p:spPr>
          <a:xfrm rot="16200000">
            <a:off x="4933355" y="3537943"/>
            <a:ext cx="829866" cy="33575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7" name="Right Arrow 31">
            <a:extLst>
              <a:ext uri="{FF2B5EF4-FFF2-40B4-BE49-F238E27FC236}">
                <a16:creationId xmlns:a16="http://schemas.microsoft.com/office/drawing/2014/main" id="{2F5C4D47-5773-492D-8705-C3C1AF2FC86A}"/>
              </a:ext>
            </a:extLst>
          </p:cNvPr>
          <p:cNvSpPr/>
          <p:nvPr/>
        </p:nvSpPr>
        <p:spPr>
          <a:xfrm rot="16200000">
            <a:off x="7422356" y="5410200"/>
            <a:ext cx="581025" cy="252413"/>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9" name="Right Arrow 31">
            <a:extLst>
              <a:ext uri="{FF2B5EF4-FFF2-40B4-BE49-F238E27FC236}">
                <a16:creationId xmlns:a16="http://schemas.microsoft.com/office/drawing/2014/main" id="{1D514386-6861-42DB-BF4F-820831D3A01A}"/>
              </a:ext>
            </a:extLst>
          </p:cNvPr>
          <p:cNvSpPr/>
          <p:nvPr/>
        </p:nvSpPr>
        <p:spPr>
          <a:xfrm rot="16200000">
            <a:off x="5078611" y="5269112"/>
            <a:ext cx="566738" cy="30837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0" name="Left Arrow 38">
            <a:extLst>
              <a:ext uri="{FF2B5EF4-FFF2-40B4-BE49-F238E27FC236}">
                <a16:creationId xmlns:a16="http://schemas.microsoft.com/office/drawing/2014/main" id="{AE9F2D1F-4013-4258-B451-1E41844BF75E}"/>
              </a:ext>
            </a:extLst>
          </p:cNvPr>
          <p:cNvSpPr/>
          <p:nvPr/>
        </p:nvSpPr>
        <p:spPr>
          <a:xfrm>
            <a:off x="3355181" y="5700714"/>
            <a:ext cx="490538" cy="165497"/>
          </a:xfrm>
          <a:prstGeom prst="leftArrow">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33819" name="TextBox 20">
            <a:extLst>
              <a:ext uri="{FF2B5EF4-FFF2-40B4-BE49-F238E27FC236}">
                <a16:creationId xmlns:a16="http://schemas.microsoft.com/office/drawing/2014/main" id="{AEC85BE1-941E-4C19-81EC-97E1E3FF7AC1}"/>
              </a:ext>
            </a:extLst>
          </p:cNvPr>
          <p:cNvSpPr txBox="1">
            <a:spLocks noChangeArrowheads="1"/>
          </p:cNvSpPr>
          <p:nvPr/>
        </p:nvSpPr>
        <p:spPr bwMode="auto">
          <a:xfrm>
            <a:off x="4277916" y="5672138"/>
            <a:ext cx="191333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500" b="1">
                <a:solidFill>
                  <a:srgbClr val="3333FF"/>
                </a:solidFill>
                <a:latin typeface="Arial" panose="020B0604020202020204" pitchFamily="34" charset="0"/>
              </a:rPr>
              <a:t>Pay Yourself First!</a:t>
            </a:r>
          </a:p>
        </p:txBody>
      </p:sp>
      <p:pic>
        <p:nvPicPr>
          <p:cNvPr id="8" name="Picture 7">
            <a:extLst>
              <a:ext uri="{FF2B5EF4-FFF2-40B4-BE49-F238E27FC236}">
                <a16:creationId xmlns:a16="http://schemas.microsoft.com/office/drawing/2014/main" id="{B724FEF8-E9E3-099C-8C2B-AFA000DD0A79}"/>
              </a:ext>
            </a:extLst>
          </p:cNvPr>
          <p:cNvPicPr>
            <a:picLocks noChangeAspect="1"/>
          </p:cNvPicPr>
          <p:nvPr/>
        </p:nvPicPr>
        <p:blipFill>
          <a:blip r:embed="rId2"/>
          <a:stretch>
            <a:fillRect/>
          </a:stretch>
        </p:blipFill>
        <p:spPr>
          <a:xfrm>
            <a:off x="0" y="1660"/>
            <a:ext cx="1556874" cy="988940"/>
          </a:xfrm>
          <a:prstGeom prst="rect">
            <a:avLst/>
          </a:prstGeom>
        </p:spPr>
      </p:pic>
    </p:spTree>
    <p:extLst>
      <p:ext uri="{BB962C8B-B14F-4D97-AF65-F5344CB8AC3E}">
        <p14:creationId xmlns:p14="http://schemas.microsoft.com/office/powerpoint/2010/main" val="3134805799"/>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64470"/>
            <a:ext cx="6321175" cy="857250"/>
          </a:xfrm>
        </p:spPr>
        <p:txBody>
          <a:bodyPr>
            <a:normAutofit fontScale="90000"/>
          </a:bodyPr>
          <a:lstStyle/>
          <a:p>
            <a:r>
              <a:rPr lang="en-US" b="1" dirty="0"/>
              <a:t>What is the Problem with the Banks?</a:t>
            </a:r>
          </a:p>
        </p:txBody>
      </p:sp>
      <p:sp>
        <p:nvSpPr>
          <p:cNvPr id="3" name="Content Placeholder 2"/>
          <p:cNvSpPr>
            <a:spLocks noGrp="1"/>
          </p:cNvSpPr>
          <p:nvPr>
            <p:ph idx="1"/>
          </p:nvPr>
        </p:nvSpPr>
        <p:spPr>
          <a:xfrm>
            <a:off x="1257301" y="1600200"/>
            <a:ext cx="4587446" cy="3200400"/>
          </a:xfrm>
        </p:spPr>
        <p:txBody>
          <a:bodyPr vert="horz" lIns="68580" tIns="34290" rIns="68580" bIns="34290" rtlCol="0" anchor="t">
            <a:noAutofit/>
          </a:bodyPr>
          <a:lstStyle/>
          <a:p>
            <a:pPr>
              <a:buNone/>
            </a:pPr>
            <a:r>
              <a:rPr lang="en-US" sz="1350" b="1" dirty="0">
                <a:solidFill>
                  <a:srgbClr val="FF0000"/>
                </a:solidFill>
              </a:rPr>
              <a:t>Banks control your life through interest!</a:t>
            </a:r>
          </a:p>
          <a:p>
            <a:pPr>
              <a:buNone/>
            </a:pPr>
            <a:r>
              <a:rPr lang="en-US" sz="1350" b="1" u="sng" dirty="0"/>
              <a:t>Have you ever tried to qualify for a loan</a:t>
            </a:r>
          </a:p>
          <a:p>
            <a:r>
              <a:rPr lang="en-US" sz="1350" dirty="0"/>
              <a:t>You need a job</a:t>
            </a:r>
          </a:p>
          <a:p>
            <a:pPr lvl="0"/>
            <a:r>
              <a:rPr lang="en-US" sz="1350" dirty="0"/>
              <a:t>You need enough income </a:t>
            </a:r>
          </a:p>
          <a:p>
            <a:pPr lvl="0"/>
            <a:r>
              <a:rPr lang="en-US" sz="1350" dirty="0"/>
              <a:t>You need a good credit score and good credit history </a:t>
            </a:r>
          </a:p>
          <a:p>
            <a:pPr lvl="0"/>
            <a:r>
              <a:rPr lang="en-US" sz="1350" dirty="0"/>
              <a:t>You need a W-2 and paystubs</a:t>
            </a:r>
          </a:p>
          <a:p>
            <a:r>
              <a:rPr lang="en-US" sz="1350" dirty="0"/>
              <a:t>Provide other documentation – </a:t>
            </a:r>
            <a:r>
              <a:rPr lang="es-ES" sz="1350" dirty="0"/>
              <a:t>Bank </a:t>
            </a:r>
            <a:r>
              <a:rPr lang="es-ES" sz="1350" dirty="0" err="1"/>
              <a:t>Statements</a:t>
            </a:r>
            <a:r>
              <a:rPr lang="en-US" sz="1350" dirty="0"/>
              <a:t>, K-1’s, 1099’s, tax returns, etc.</a:t>
            </a:r>
            <a:endParaRPr lang="en-US" sz="1350" dirty="0">
              <a:cs typeface="Calibri"/>
            </a:endParaRPr>
          </a:p>
          <a:p>
            <a:r>
              <a:rPr lang="en-US" sz="1350" dirty="0">
                <a:ea typeface="+mn-lt"/>
                <a:cs typeface="+mn-lt"/>
              </a:rPr>
              <a:t>Subjective Review (bank-to-bank human standards) Requirements package is not flexible or business-friendly</a:t>
            </a:r>
            <a:r>
              <a:rPr lang="en-US" sz="1350" dirty="0"/>
              <a:t>.</a:t>
            </a:r>
            <a:endParaRPr lang="en-US" sz="1350" dirty="0">
              <a:cs typeface="Calibri"/>
            </a:endParaRPr>
          </a:p>
          <a:p>
            <a:r>
              <a:rPr lang="en-US" sz="1350" dirty="0">
                <a:ea typeface="+mn-lt"/>
                <a:cs typeface="+mn-lt"/>
              </a:rPr>
              <a:t>An Appraisal - in the case of buying a house</a:t>
            </a:r>
            <a:r>
              <a:rPr lang="en-US" sz="1350" dirty="0"/>
              <a:t>.</a:t>
            </a:r>
            <a:endParaRPr lang="en-US" sz="1350" dirty="0">
              <a:cs typeface="Calibri"/>
            </a:endParaRPr>
          </a:p>
          <a:p>
            <a:r>
              <a:rPr lang="en-US" sz="1350" dirty="0">
                <a:ea typeface="+mn-lt"/>
                <a:cs typeface="+mn-lt"/>
              </a:rPr>
              <a:t>Money in hand to pay for closing costs, liquidity.</a:t>
            </a:r>
          </a:p>
          <a:p>
            <a:r>
              <a:rPr lang="es-ES" sz="1350" dirty="0"/>
              <a:t>Title costs, closing costs, etc.</a:t>
            </a:r>
            <a:endParaRPr lang="en-US" sz="1350" dirty="0"/>
          </a:p>
          <a:p>
            <a:endParaRPr lang="en-US" sz="1350" dirty="0"/>
          </a:p>
        </p:txBody>
      </p:sp>
      <p:sp>
        <p:nvSpPr>
          <p:cNvPr id="5" name="Content Placeholder 2"/>
          <p:cNvSpPr txBox="1">
            <a:spLocks/>
          </p:cNvSpPr>
          <p:nvPr/>
        </p:nvSpPr>
        <p:spPr>
          <a:xfrm>
            <a:off x="1371600" y="5143499"/>
            <a:ext cx="6629400" cy="857251"/>
          </a:xfrm>
          <a:prstGeom prst="rect">
            <a:avLst/>
          </a:prstGeom>
        </p:spPr>
        <p:txBody>
          <a:bodyPr vert="horz" lIns="68580" tIns="34290" rIns="68580" bIns="34290" rtlCol="0">
            <a:noAutofit/>
          </a:bodyPr>
          <a:lstStyle/>
          <a:p>
            <a:pPr>
              <a:buNone/>
            </a:pPr>
            <a:r>
              <a:rPr lang="en-US" sz="1200" i="1" dirty="0">
                <a:solidFill>
                  <a:srgbClr val="00B050"/>
                </a:solidFill>
              </a:rPr>
              <a:t>“Getting a loan from your financial institution is a process that requires time and a lot of documentation. You go through a lot to be able to meet all the requirements that your lender asks of you to be able to use their money. You borrow from others and pay their fees, service charges and possibly high interest rates because you don't have access to your own money.” </a:t>
            </a:r>
            <a:r>
              <a:rPr lang="en-US" sz="1200" dirty="0">
                <a:solidFill>
                  <a:srgbClr val="00B050"/>
                </a:solidFill>
              </a:rPr>
              <a:t>– Dwayne Burnell</a:t>
            </a:r>
          </a:p>
        </p:txBody>
      </p:sp>
      <p:pic>
        <p:nvPicPr>
          <p:cNvPr id="7" name="Picture 6" descr="banker.jpg"/>
          <p:cNvPicPr>
            <a:picLocks noChangeAspect="1"/>
          </p:cNvPicPr>
          <p:nvPr/>
        </p:nvPicPr>
        <p:blipFill>
          <a:blip r:embed="rId2" cstate="print"/>
          <a:stretch>
            <a:fillRect/>
          </a:stretch>
        </p:blipFill>
        <p:spPr>
          <a:xfrm>
            <a:off x="5844748" y="1657351"/>
            <a:ext cx="2000249" cy="1125140"/>
          </a:xfrm>
          <a:prstGeom prst="rect">
            <a:avLst/>
          </a:prstGeom>
        </p:spPr>
      </p:pic>
      <p:pic>
        <p:nvPicPr>
          <p:cNvPr id="4" name="Picture 3">
            <a:extLst>
              <a:ext uri="{FF2B5EF4-FFF2-40B4-BE49-F238E27FC236}">
                <a16:creationId xmlns:a16="http://schemas.microsoft.com/office/drawing/2014/main" id="{4A504E46-FB53-8E18-098B-6F592EAEB2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3856" y="3409291"/>
            <a:ext cx="2058706" cy="1520275"/>
          </a:xfrm>
          <a:prstGeom prst="rect">
            <a:avLst/>
          </a:prstGeom>
        </p:spPr>
      </p:pic>
      <p:pic>
        <p:nvPicPr>
          <p:cNvPr id="9" name="Picture 8" descr="rat-race-wheel.gif">
            <a:extLst>
              <a:ext uri="{FF2B5EF4-FFF2-40B4-BE49-F238E27FC236}">
                <a16:creationId xmlns:a16="http://schemas.microsoft.com/office/drawing/2014/main" id="{4954ED5B-0CC9-4230-02AD-980301877EFC}"/>
              </a:ext>
            </a:extLst>
          </p:cNvPr>
          <p:cNvPicPr>
            <a:picLocks noChangeAspect="1"/>
          </p:cNvPicPr>
          <p:nvPr/>
        </p:nvPicPr>
        <p:blipFill>
          <a:blip r:embed="rId4" cstate="print"/>
          <a:stretch>
            <a:fillRect/>
          </a:stretch>
        </p:blipFill>
        <p:spPr>
          <a:xfrm>
            <a:off x="5539740" y="3138789"/>
            <a:ext cx="1645920" cy="1905000"/>
          </a:xfrm>
          <a:prstGeom prst="rect">
            <a:avLst/>
          </a:prstGeom>
        </p:spPr>
      </p:pic>
      <p:pic>
        <p:nvPicPr>
          <p:cNvPr id="6" name="Picture 5">
            <a:extLst>
              <a:ext uri="{FF2B5EF4-FFF2-40B4-BE49-F238E27FC236}">
                <a16:creationId xmlns:a16="http://schemas.microsoft.com/office/drawing/2014/main" id="{3E052527-D4AC-37EA-864C-19873440C29E}"/>
              </a:ext>
            </a:extLst>
          </p:cNvPr>
          <p:cNvPicPr>
            <a:picLocks noChangeAspect="1"/>
          </p:cNvPicPr>
          <p:nvPr/>
        </p:nvPicPr>
        <p:blipFill>
          <a:blip r:embed="rId5"/>
          <a:stretch>
            <a:fillRect/>
          </a:stretch>
        </p:blipFill>
        <p:spPr>
          <a:xfrm>
            <a:off x="0" y="1660"/>
            <a:ext cx="1556874" cy="988940"/>
          </a:xfrm>
          <a:prstGeom prst="rect">
            <a:avLst/>
          </a:prstGeom>
        </p:spPr>
      </p:pic>
    </p:spTree>
    <p:extLst>
      <p:ext uri="{BB962C8B-B14F-4D97-AF65-F5344CB8AC3E}">
        <p14:creationId xmlns:p14="http://schemas.microsoft.com/office/powerpoint/2010/main" val="319214299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7237"/>
            <a:ext cx="8435202" cy="1780614"/>
          </a:xfrm>
        </p:spPr>
        <p:txBody>
          <a:bodyPr>
            <a:normAutofit fontScale="90000"/>
          </a:bodyPr>
          <a:lstStyle/>
          <a:p>
            <a:pPr>
              <a:defRPr/>
            </a:pPr>
            <a:r>
              <a:rPr lang="en-US" b="1" dirty="0"/>
              <a:t>Most People try to Save, Invest, </a:t>
            </a:r>
            <a:br>
              <a:rPr lang="en-US" b="1" dirty="0"/>
            </a:br>
            <a:r>
              <a:rPr lang="en-US" b="1" dirty="0"/>
              <a:t>Spend and Get out of Debt in many separate places at the same time</a:t>
            </a:r>
          </a:p>
        </p:txBody>
      </p:sp>
      <p:sp>
        <p:nvSpPr>
          <p:cNvPr id="27651" name="TextBox 3"/>
          <p:cNvSpPr txBox="1">
            <a:spLocks noChangeArrowheads="1"/>
          </p:cNvSpPr>
          <p:nvPr/>
        </p:nvSpPr>
        <p:spPr bwMode="auto">
          <a:xfrm>
            <a:off x="3786188" y="3307556"/>
            <a:ext cx="1257300" cy="154657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endParaRPr lang="en-US" altLang="en-US" sz="1350">
              <a:latin typeface="Arial" charset="0"/>
            </a:endParaRPr>
          </a:p>
          <a:p>
            <a:pPr algn="ctr">
              <a:spcBef>
                <a:spcPct val="0"/>
              </a:spcBef>
              <a:buFontTx/>
              <a:buNone/>
            </a:pPr>
            <a:endParaRPr lang="en-US" altLang="en-US" sz="1350">
              <a:latin typeface="Arial" charset="0"/>
            </a:endParaRPr>
          </a:p>
          <a:p>
            <a:pPr algn="ctr">
              <a:spcBef>
                <a:spcPct val="0"/>
              </a:spcBef>
              <a:buFontTx/>
              <a:buNone/>
            </a:pPr>
            <a:r>
              <a:rPr lang="en-US" altLang="en-US" sz="1350">
                <a:latin typeface="Arial" charset="0"/>
              </a:rPr>
              <a:t>BANK CHECKING ACCOUNT</a:t>
            </a:r>
          </a:p>
          <a:p>
            <a:pPr algn="ctr">
              <a:spcBef>
                <a:spcPct val="0"/>
              </a:spcBef>
              <a:buFontTx/>
              <a:buNone/>
            </a:pPr>
            <a:endParaRPr lang="en-US" altLang="en-US" sz="1350">
              <a:latin typeface="Arial" charset="0"/>
            </a:endParaRPr>
          </a:p>
          <a:p>
            <a:pPr algn="ctr">
              <a:spcBef>
                <a:spcPct val="0"/>
              </a:spcBef>
              <a:buFontTx/>
              <a:buNone/>
            </a:pPr>
            <a:endParaRPr lang="en-US" altLang="en-US" sz="1350">
              <a:latin typeface="Arial" charset="0"/>
            </a:endParaRPr>
          </a:p>
        </p:txBody>
      </p:sp>
      <p:sp>
        <p:nvSpPr>
          <p:cNvPr id="27652" name="TextBox 4"/>
          <p:cNvSpPr txBox="1">
            <a:spLocks noChangeArrowheads="1"/>
          </p:cNvSpPr>
          <p:nvPr/>
        </p:nvSpPr>
        <p:spPr bwMode="auto">
          <a:xfrm>
            <a:off x="5924551" y="4210051"/>
            <a:ext cx="1778794" cy="507831"/>
          </a:xfrm>
          <a:prstGeom prst="rect">
            <a:avLst/>
          </a:prstGeom>
          <a:solidFill>
            <a:srgbClr val="00B0F0"/>
          </a:solidFill>
          <a:ln w="25400">
            <a:solidFill>
              <a:schemeClr val="tx1"/>
            </a:solidFill>
            <a:miter lim="800000"/>
            <a:headEnd/>
            <a:tailEnd/>
          </a:ln>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350">
                <a:latin typeface="Arial" charset="0"/>
              </a:rPr>
              <a:t>STOCK MARKET INVESTMENT</a:t>
            </a:r>
          </a:p>
        </p:txBody>
      </p:sp>
      <p:cxnSp>
        <p:nvCxnSpPr>
          <p:cNvPr id="7" name="Straight Arrow Connector 11"/>
          <p:cNvCxnSpPr>
            <a:cxnSpLocks/>
            <a:stCxn id="27651" idx="3"/>
            <a:endCxn id="27655" idx="1"/>
          </p:cNvCxnSpPr>
          <p:nvPr/>
        </p:nvCxnSpPr>
        <p:spPr>
          <a:xfrm flipV="1">
            <a:off x="5043488" y="2911391"/>
            <a:ext cx="851297" cy="1169454"/>
          </a:xfrm>
          <a:prstGeom prst="bentConnector3">
            <a:avLst>
              <a:gd name="adj1" fmla="val 50000"/>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1" name="Elbow Connector 10"/>
          <p:cNvCxnSpPr>
            <a:stCxn id="27651" idx="1"/>
            <a:endCxn id="27667" idx="3"/>
          </p:cNvCxnSpPr>
          <p:nvPr/>
        </p:nvCxnSpPr>
        <p:spPr>
          <a:xfrm rot="10800000">
            <a:off x="3155158" y="2356271"/>
            <a:ext cx="631030" cy="1724575"/>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655" name="TextBox 21"/>
          <p:cNvSpPr txBox="1">
            <a:spLocks noChangeArrowheads="1"/>
          </p:cNvSpPr>
          <p:nvPr/>
        </p:nvSpPr>
        <p:spPr bwMode="auto">
          <a:xfrm>
            <a:off x="5894785" y="2657475"/>
            <a:ext cx="1828800" cy="507831"/>
          </a:xfrm>
          <a:prstGeom prst="rect">
            <a:avLst/>
          </a:prstGeom>
          <a:solidFill>
            <a:srgbClr val="00B0F0"/>
          </a:solidFill>
          <a:ln w="25400">
            <a:solidFill>
              <a:schemeClr val="tx1"/>
            </a:solidFill>
            <a:miter lim="800000"/>
            <a:headEnd/>
            <a:tailEnd/>
          </a:ln>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350">
                <a:latin typeface="Arial" charset="0"/>
              </a:rPr>
              <a:t>RETIREMENT (401k)</a:t>
            </a:r>
          </a:p>
        </p:txBody>
      </p:sp>
      <p:sp>
        <p:nvSpPr>
          <p:cNvPr id="27656" name="TextBox 22"/>
          <p:cNvSpPr txBox="1">
            <a:spLocks noChangeArrowheads="1"/>
          </p:cNvSpPr>
          <p:nvPr/>
        </p:nvSpPr>
        <p:spPr bwMode="auto">
          <a:xfrm>
            <a:off x="5909072" y="3138487"/>
            <a:ext cx="1828800" cy="300082"/>
          </a:xfrm>
          <a:prstGeom prst="rect">
            <a:avLst/>
          </a:prstGeom>
          <a:solidFill>
            <a:srgbClr val="00B0F0"/>
          </a:solidFill>
          <a:ln w="25400">
            <a:solidFill>
              <a:schemeClr val="tx1"/>
            </a:solidFill>
            <a:miter lim="800000"/>
            <a:headEnd/>
            <a:tailEnd/>
          </a:ln>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350">
                <a:latin typeface="Arial" charset="0"/>
              </a:rPr>
              <a:t>RETIREMENT (IRA)</a:t>
            </a:r>
          </a:p>
        </p:txBody>
      </p:sp>
      <p:sp>
        <p:nvSpPr>
          <p:cNvPr id="27657" name="TextBox 23"/>
          <p:cNvSpPr txBox="1">
            <a:spLocks noChangeArrowheads="1"/>
          </p:cNvSpPr>
          <p:nvPr/>
        </p:nvSpPr>
        <p:spPr bwMode="auto">
          <a:xfrm>
            <a:off x="5909073" y="3584973"/>
            <a:ext cx="1778794" cy="507831"/>
          </a:xfrm>
          <a:prstGeom prst="rect">
            <a:avLst/>
          </a:prstGeom>
          <a:solidFill>
            <a:srgbClr val="00B0F0"/>
          </a:solidFill>
          <a:ln w="25400">
            <a:solidFill>
              <a:schemeClr val="tx1"/>
            </a:solidFill>
            <a:miter lim="800000"/>
            <a:headEnd/>
            <a:tailEnd/>
          </a:ln>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350">
                <a:latin typeface="Arial" charset="0"/>
              </a:rPr>
              <a:t>PERMANENT LIFE INSURANCE</a:t>
            </a:r>
          </a:p>
        </p:txBody>
      </p:sp>
      <p:sp>
        <p:nvSpPr>
          <p:cNvPr id="27658" name="TextBox 24"/>
          <p:cNvSpPr txBox="1">
            <a:spLocks noChangeArrowheads="1"/>
          </p:cNvSpPr>
          <p:nvPr/>
        </p:nvSpPr>
        <p:spPr bwMode="auto">
          <a:xfrm>
            <a:off x="1338264" y="3592117"/>
            <a:ext cx="1835944" cy="300082"/>
          </a:xfrm>
          <a:prstGeom prst="rect">
            <a:avLst/>
          </a:prstGeom>
          <a:solidFill>
            <a:srgbClr val="FF0000"/>
          </a:solidFill>
          <a:ln w="25400">
            <a:solidFill>
              <a:schemeClr val="tx1"/>
            </a:solidFill>
            <a:miter lim="800000"/>
            <a:headEnd/>
            <a:tailEnd/>
          </a:ln>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350">
                <a:latin typeface="Arial" charset="0"/>
              </a:rPr>
              <a:t>STUDENT LOANS</a:t>
            </a:r>
          </a:p>
        </p:txBody>
      </p:sp>
      <p:sp>
        <p:nvSpPr>
          <p:cNvPr id="26" name="TextBox 25"/>
          <p:cNvSpPr txBox="1"/>
          <p:nvPr/>
        </p:nvSpPr>
        <p:spPr>
          <a:xfrm>
            <a:off x="1347789" y="4795837"/>
            <a:ext cx="1835944" cy="300082"/>
          </a:xfrm>
          <a:prstGeom prst="rect">
            <a:avLst/>
          </a:prstGeom>
          <a:solidFill>
            <a:schemeClr val="accent4">
              <a:lumMod val="60000"/>
              <a:lumOff val="40000"/>
            </a:schemeClr>
          </a:solidFill>
          <a:ln w="25400">
            <a:solidFill>
              <a:schemeClr val="tx1"/>
            </a:solidFill>
          </a:ln>
        </p:spPr>
        <p:txBody>
          <a:bodyPr>
            <a:spAutoFit/>
          </a:bodyPr>
          <a:lstStyle/>
          <a:p>
            <a:pPr algn="ctr">
              <a:defRPr/>
            </a:pPr>
            <a:r>
              <a:rPr lang="en-US" sz="1350" dirty="0"/>
              <a:t>CAR LOAN</a:t>
            </a:r>
          </a:p>
        </p:txBody>
      </p:sp>
      <p:sp>
        <p:nvSpPr>
          <p:cNvPr id="27660" name="TextBox 33"/>
          <p:cNvSpPr txBox="1">
            <a:spLocks noChangeArrowheads="1"/>
          </p:cNvSpPr>
          <p:nvPr/>
        </p:nvSpPr>
        <p:spPr bwMode="auto">
          <a:xfrm>
            <a:off x="5909072" y="2206229"/>
            <a:ext cx="1828800" cy="300082"/>
          </a:xfrm>
          <a:prstGeom prst="rect">
            <a:avLst/>
          </a:prstGeom>
          <a:solidFill>
            <a:srgbClr val="00B0F0"/>
          </a:solidFill>
          <a:ln w="25400">
            <a:solidFill>
              <a:schemeClr val="tx1"/>
            </a:solidFill>
            <a:miter lim="800000"/>
            <a:headEnd/>
            <a:tailEnd/>
          </a:ln>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350">
                <a:latin typeface="Arial" charset="0"/>
              </a:rPr>
              <a:t>UNIVERSITY (529)</a:t>
            </a:r>
          </a:p>
        </p:txBody>
      </p:sp>
      <p:cxnSp>
        <p:nvCxnSpPr>
          <p:cNvPr id="37" name="Straight Arrow Connector 11"/>
          <p:cNvCxnSpPr>
            <a:cxnSpLocks/>
            <a:stCxn id="27651" idx="3"/>
            <a:endCxn id="27660" idx="1"/>
          </p:cNvCxnSpPr>
          <p:nvPr/>
        </p:nvCxnSpPr>
        <p:spPr>
          <a:xfrm flipV="1">
            <a:off x="5043488" y="2356270"/>
            <a:ext cx="865584" cy="1724575"/>
          </a:xfrm>
          <a:prstGeom prst="bentConnector3">
            <a:avLst>
              <a:gd name="adj1" fmla="val 50000"/>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7662" name="TextBox 40"/>
          <p:cNvSpPr txBox="1">
            <a:spLocks noChangeArrowheads="1"/>
          </p:cNvSpPr>
          <p:nvPr/>
        </p:nvSpPr>
        <p:spPr bwMode="auto">
          <a:xfrm>
            <a:off x="5924551" y="4868467"/>
            <a:ext cx="1778794" cy="300082"/>
          </a:xfrm>
          <a:prstGeom prst="rect">
            <a:avLst/>
          </a:prstGeom>
          <a:solidFill>
            <a:srgbClr val="00B0F0"/>
          </a:solidFill>
          <a:ln w="25400">
            <a:solidFill>
              <a:schemeClr val="tx1"/>
            </a:solidFill>
            <a:miter lim="800000"/>
            <a:headEnd/>
            <a:tailEnd/>
          </a:ln>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350">
                <a:latin typeface="Arial" charset="0"/>
              </a:rPr>
              <a:t>BUSINESS</a:t>
            </a:r>
          </a:p>
        </p:txBody>
      </p:sp>
      <p:cxnSp>
        <p:nvCxnSpPr>
          <p:cNvPr id="46" name="Straight Arrow Connector 11"/>
          <p:cNvCxnSpPr>
            <a:cxnSpLocks/>
            <a:stCxn id="27651" idx="3"/>
            <a:endCxn id="27656" idx="1"/>
          </p:cNvCxnSpPr>
          <p:nvPr/>
        </p:nvCxnSpPr>
        <p:spPr>
          <a:xfrm flipV="1">
            <a:off x="5043488" y="3288528"/>
            <a:ext cx="865584" cy="792317"/>
          </a:xfrm>
          <a:prstGeom prst="bentConnector3">
            <a:avLst>
              <a:gd name="adj1" fmla="val 50000"/>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11"/>
          <p:cNvCxnSpPr>
            <a:cxnSpLocks/>
            <a:stCxn id="27651" idx="3"/>
            <a:endCxn id="27657" idx="1"/>
          </p:cNvCxnSpPr>
          <p:nvPr/>
        </p:nvCxnSpPr>
        <p:spPr>
          <a:xfrm flipV="1">
            <a:off x="5043488" y="3838889"/>
            <a:ext cx="865585" cy="241956"/>
          </a:xfrm>
          <a:prstGeom prst="bentConnector3">
            <a:avLst>
              <a:gd name="adj1" fmla="val 50000"/>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11"/>
          <p:cNvCxnSpPr>
            <a:cxnSpLocks/>
            <a:stCxn id="27651" idx="3"/>
            <a:endCxn id="27652" idx="1"/>
          </p:cNvCxnSpPr>
          <p:nvPr/>
        </p:nvCxnSpPr>
        <p:spPr>
          <a:xfrm>
            <a:off x="5043488" y="4080845"/>
            <a:ext cx="881063" cy="383122"/>
          </a:xfrm>
          <a:prstGeom prst="bentConnector3">
            <a:avLst>
              <a:gd name="adj1" fmla="val 50000"/>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11"/>
          <p:cNvCxnSpPr>
            <a:cxnSpLocks/>
            <a:stCxn id="27651" idx="3"/>
            <a:endCxn id="27662" idx="1"/>
          </p:cNvCxnSpPr>
          <p:nvPr/>
        </p:nvCxnSpPr>
        <p:spPr>
          <a:xfrm>
            <a:off x="5043488" y="4080845"/>
            <a:ext cx="881063" cy="937663"/>
          </a:xfrm>
          <a:prstGeom prst="bentConnector3">
            <a:avLst>
              <a:gd name="adj1" fmla="val 50000"/>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7667" name="TextBox 59"/>
          <p:cNvSpPr txBox="1">
            <a:spLocks noChangeArrowheads="1"/>
          </p:cNvSpPr>
          <p:nvPr/>
        </p:nvSpPr>
        <p:spPr bwMode="auto">
          <a:xfrm>
            <a:off x="1319214" y="2206229"/>
            <a:ext cx="1835944" cy="300082"/>
          </a:xfrm>
          <a:prstGeom prst="rect">
            <a:avLst/>
          </a:prstGeom>
          <a:solidFill>
            <a:srgbClr val="FF0000"/>
          </a:solidFill>
          <a:ln w="25400">
            <a:solidFill>
              <a:schemeClr val="tx1"/>
            </a:solidFill>
            <a:miter lim="800000"/>
            <a:headEnd/>
            <a:tailEnd/>
          </a:ln>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350">
                <a:latin typeface="Arial" charset="0"/>
              </a:rPr>
              <a:t>CREDIT CARD</a:t>
            </a:r>
          </a:p>
        </p:txBody>
      </p:sp>
      <p:sp>
        <p:nvSpPr>
          <p:cNvPr id="27668" name="TextBox 60"/>
          <p:cNvSpPr txBox="1">
            <a:spLocks noChangeArrowheads="1"/>
          </p:cNvSpPr>
          <p:nvPr/>
        </p:nvSpPr>
        <p:spPr bwMode="auto">
          <a:xfrm>
            <a:off x="1319214" y="2621756"/>
            <a:ext cx="1835944" cy="300082"/>
          </a:xfrm>
          <a:prstGeom prst="rect">
            <a:avLst/>
          </a:prstGeom>
          <a:solidFill>
            <a:srgbClr val="FF0000"/>
          </a:solidFill>
          <a:ln w="25400">
            <a:solidFill>
              <a:schemeClr val="tx1"/>
            </a:solidFill>
            <a:miter lim="800000"/>
            <a:headEnd/>
            <a:tailEnd/>
          </a:ln>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350">
                <a:latin typeface="Arial" charset="0"/>
              </a:rPr>
              <a:t>CREDIT CARD 2</a:t>
            </a:r>
          </a:p>
        </p:txBody>
      </p:sp>
      <p:sp>
        <p:nvSpPr>
          <p:cNvPr id="27669" name="TextBox 61"/>
          <p:cNvSpPr txBox="1">
            <a:spLocks noChangeArrowheads="1"/>
          </p:cNvSpPr>
          <p:nvPr/>
        </p:nvSpPr>
        <p:spPr bwMode="auto">
          <a:xfrm>
            <a:off x="1319214" y="3080148"/>
            <a:ext cx="1835944" cy="300082"/>
          </a:xfrm>
          <a:prstGeom prst="rect">
            <a:avLst/>
          </a:prstGeom>
          <a:solidFill>
            <a:srgbClr val="FF0000"/>
          </a:solidFill>
          <a:ln w="25400">
            <a:solidFill>
              <a:schemeClr val="tx1"/>
            </a:solidFill>
            <a:miter lim="800000"/>
            <a:headEnd/>
            <a:tailEnd/>
          </a:ln>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350">
                <a:latin typeface="Arial" charset="0"/>
              </a:rPr>
              <a:t>LINE OF CREDIT</a:t>
            </a:r>
          </a:p>
        </p:txBody>
      </p:sp>
      <p:sp>
        <p:nvSpPr>
          <p:cNvPr id="63" name="TextBox 62"/>
          <p:cNvSpPr txBox="1"/>
          <p:nvPr/>
        </p:nvSpPr>
        <p:spPr>
          <a:xfrm>
            <a:off x="1319214" y="5181600"/>
            <a:ext cx="1835944" cy="300082"/>
          </a:xfrm>
          <a:prstGeom prst="rect">
            <a:avLst/>
          </a:prstGeom>
          <a:solidFill>
            <a:schemeClr val="accent4">
              <a:lumMod val="60000"/>
              <a:lumOff val="40000"/>
            </a:schemeClr>
          </a:solidFill>
          <a:ln w="25400">
            <a:solidFill>
              <a:schemeClr val="tx1"/>
            </a:solidFill>
          </a:ln>
        </p:spPr>
        <p:txBody>
          <a:bodyPr>
            <a:spAutoFit/>
          </a:bodyPr>
          <a:lstStyle/>
          <a:p>
            <a:pPr algn="ctr">
              <a:defRPr/>
            </a:pPr>
            <a:r>
              <a:rPr lang="en-US" sz="1350" dirty="0"/>
              <a:t>CAR LOAN 2</a:t>
            </a:r>
          </a:p>
        </p:txBody>
      </p:sp>
      <p:sp>
        <p:nvSpPr>
          <p:cNvPr id="64" name="TextBox 63"/>
          <p:cNvSpPr txBox="1"/>
          <p:nvPr/>
        </p:nvSpPr>
        <p:spPr>
          <a:xfrm>
            <a:off x="1319214" y="5600700"/>
            <a:ext cx="1835944" cy="300082"/>
          </a:xfrm>
          <a:prstGeom prst="rect">
            <a:avLst/>
          </a:prstGeom>
          <a:solidFill>
            <a:schemeClr val="accent4">
              <a:lumMod val="60000"/>
              <a:lumOff val="40000"/>
            </a:schemeClr>
          </a:solidFill>
          <a:ln w="25400">
            <a:solidFill>
              <a:schemeClr val="tx1"/>
            </a:solidFill>
          </a:ln>
        </p:spPr>
        <p:txBody>
          <a:bodyPr>
            <a:spAutoFit/>
          </a:bodyPr>
          <a:lstStyle/>
          <a:p>
            <a:pPr algn="ctr">
              <a:defRPr/>
            </a:pPr>
            <a:r>
              <a:rPr lang="en-US" sz="1350" dirty="0"/>
              <a:t>HOME MORTGAGE</a:t>
            </a:r>
          </a:p>
        </p:txBody>
      </p:sp>
      <p:sp>
        <p:nvSpPr>
          <p:cNvPr id="27672" name="TextBox 64"/>
          <p:cNvSpPr txBox="1">
            <a:spLocks noChangeArrowheads="1"/>
          </p:cNvSpPr>
          <p:nvPr/>
        </p:nvSpPr>
        <p:spPr bwMode="auto">
          <a:xfrm>
            <a:off x="1293019" y="4113610"/>
            <a:ext cx="1862138" cy="507831"/>
          </a:xfrm>
          <a:prstGeom prst="rect">
            <a:avLst/>
          </a:prstGeom>
          <a:solidFill>
            <a:srgbClr val="FF0000"/>
          </a:solidFill>
          <a:ln w="25400">
            <a:solidFill>
              <a:schemeClr val="tx1"/>
            </a:solidFill>
            <a:miter lim="800000"/>
            <a:headEnd/>
            <a:tailEnd/>
          </a:ln>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350">
                <a:latin typeface="Arial" charset="0"/>
              </a:rPr>
              <a:t>TERM LIFE INSURANCE</a:t>
            </a:r>
          </a:p>
        </p:txBody>
      </p:sp>
      <p:cxnSp>
        <p:nvCxnSpPr>
          <p:cNvPr id="73" name="Elbow Connector 72"/>
          <p:cNvCxnSpPr>
            <a:stCxn id="27651" idx="1"/>
            <a:endCxn id="27669" idx="3"/>
          </p:cNvCxnSpPr>
          <p:nvPr/>
        </p:nvCxnSpPr>
        <p:spPr>
          <a:xfrm rot="10800000">
            <a:off x="3155158" y="3230189"/>
            <a:ext cx="631030" cy="850656"/>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6" name="Elbow Connector 75"/>
          <p:cNvCxnSpPr>
            <a:stCxn id="27651" idx="1"/>
            <a:endCxn id="27658" idx="3"/>
          </p:cNvCxnSpPr>
          <p:nvPr/>
        </p:nvCxnSpPr>
        <p:spPr>
          <a:xfrm rot="10800000">
            <a:off x="3174208" y="3742159"/>
            <a:ext cx="611980" cy="338687"/>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9" name="Elbow Connector 78"/>
          <p:cNvCxnSpPr>
            <a:stCxn id="27651" idx="1"/>
            <a:endCxn id="26" idx="3"/>
          </p:cNvCxnSpPr>
          <p:nvPr/>
        </p:nvCxnSpPr>
        <p:spPr>
          <a:xfrm rot="10800000" flipV="1">
            <a:off x="3183734" y="4080844"/>
            <a:ext cx="602455" cy="865033"/>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2" name="Elbow Connector 81"/>
          <p:cNvCxnSpPr>
            <a:stCxn id="27651" idx="1"/>
            <a:endCxn id="63" idx="3"/>
          </p:cNvCxnSpPr>
          <p:nvPr/>
        </p:nvCxnSpPr>
        <p:spPr>
          <a:xfrm rot="10800000" flipV="1">
            <a:off x="3155158" y="4080845"/>
            <a:ext cx="631030" cy="1250796"/>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5" name="Elbow Connector 84"/>
          <p:cNvCxnSpPr>
            <a:stCxn id="27651" idx="1"/>
            <a:endCxn id="64" idx="3"/>
          </p:cNvCxnSpPr>
          <p:nvPr/>
        </p:nvCxnSpPr>
        <p:spPr>
          <a:xfrm rot="10800000" flipV="1">
            <a:off x="3155158" y="4080845"/>
            <a:ext cx="631030" cy="1669896"/>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8" name="Elbow Connector 87"/>
          <p:cNvCxnSpPr>
            <a:stCxn id="27651" idx="1"/>
            <a:endCxn id="27672" idx="3"/>
          </p:cNvCxnSpPr>
          <p:nvPr/>
        </p:nvCxnSpPr>
        <p:spPr>
          <a:xfrm rot="10800000" flipV="1">
            <a:off x="3155158" y="4080844"/>
            <a:ext cx="631031" cy="286681"/>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679" name="TextBox 34"/>
          <p:cNvSpPr txBox="1">
            <a:spLocks noChangeArrowheads="1"/>
          </p:cNvSpPr>
          <p:nvPr/>
        </p:nvSpPr>
        <p:spPr bwMode="auto">
          <a:xfrm>
            <a:off x="3786188" y="2206230"/>
            <a:ext cx="1257300" cy="715581"/>
          </a:xfrm>
          <a:prstGeom prst="rect">
            <a:avLst/>
          </a:prstGeom>
          <a:solidFill>
            <a:srgbClr val="92D050"/>
          </a:solidFill>
          <a:ln w="25400">
            <a:solidFill>
              <a:schemeClr val="tx1"/>
            </a:solidFill>
            <a:miter lim="800000"/>
            <a:headEnd/>
            <a:tailEnd/>
          </a:ln>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endParaRPr lang="en-US" altLang="en-US" sz="1350">
              <a:latin typeface="Arial" charset="0"/>
            </a:endParaRPr>
          </a:p>
          <a:p>
            <a:pPr algn="ctr">
              <a:spcBef>
                <a:spcPct val="0"/>
              </a:spcBef>
              <a:buFontTx/>
              <a:buNone/>
            </a:pPr>
            <a:r>
              <a:rPr lang="en-US" altLang="en-US" sz="1350">
                <a:latin typeface="Arial" charset="0"/>
              </a:rPr>
              <a:t>INCOME</a:t>
            </a:r>
          </a:p>
          <a:p>
            <a:pPr algn="ctr">
              <a:spcBef>
                <a:spcPct val="0"/>
              </a:spcBef>
              <a:buFontTx/>
              <a:buNone/>
            </a:pPr>
            <a:endParaRPr lang="en-US" altLang="en-US" sz="1350">
              <a:latin typeface="Arial" charset="0"/>
            </a:endParaRPr>
          </a:p>
        </p:txBody>
      </p:sp>
      <p:cxnSp>
        <p:nvCxnSpPr>
          <p:cNvPr id="12" name="Straight Arrow Connector 11"/>
          <p:cNvCxnSpPr>
            <a:stCxn id="27679" idx="2"/>
            <a:endCxn id="27651" idx="0"/>
          </p:cNvCxnSpPr>
          <p:nvPr/>
        </p:nvCxnSpPr>
        <p:spPr>
          <a:xfrm>
            <a:off x="4414838" y="2921811"/>
            <a:ext cx="0" cy="3857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681" name="TextBox 39"/>
          <p:cNvSpPr txBox="1">
            <a:spLocks noChangeArrowheads="1"/>
          </p:cNvSpPr>
          <p:nvPr/>
        </p:nvSpPr>
        <p:spPr bwMode="auto">
          <a:xfrm>
            <a:off x="3714750" y="5072064"/>
            <a:ext cx="1485900" cy="715581"/>
          </a:xfrm>
          <a:prstGeom prst="rect">
            <a:avLst/>
          </a:prstGeom>
          <a:solidFill>
            <a:srgbClr val="FFFF00"/>
          </a:solidFill>
          <a:ln w="25400">
            <a:solidFill>
              <a:schemeClr val="tx1"/>
            </a:solidFill>
            <a:miter lim="800000"/>
            <a:headEnd/>
            <a:tailEnd/>
          </a:ln>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350">
                <a:latin typeface="Arial" charset="0"/>
              </a:rPr>
              <a:t>BILLS</a:t>
            </a:r>
          </a:p>
          <a:p>
            <a:pPr algn="ctr">
              <a:spcBef>
                <a:spcPct val="0"/>
              </a:spcBef>
              <a:buFontTx/>
              <a:buNone/>
            </a:pPr>
            <a:r>
              <a:rPr lang="en-US" altLang="en-US" sz="1350">
                <a:latin typeface="Arial" charset="0"/>
              </a:rPr>
              <a:t>WANTS</a:t>
            </a:r>
          </a:p>
          <a:p>
            <a:pPr algn="ctr">
              <a:spcBef>
                <a:spcPct val="0"/>
              </a:spcBef>
              <a:buFontTx/>
              <a:buNone/>
            </a:pPr>
            <a:r>
              <a:rPr lang="en-US" altLang="en-US" sz="1350">
                <a:latin typeface="Arial" charset="0"/>
              </a:rPr>
              <a:t>CONSUMPTION</a:t>
            </a:r>
          </a:p>
        </p:txBody>
      </p:sp>
      <p:cxnSp>
        <p:nvCxnSpPr>
          <p:cNvPr id="42" name="Straight Arrow Connector 41"/>
          <p:cNvCxnSpPr>
            <a:stCxn id="27651" idx="2"/>
          </p:cNvCxnSpPr>
          <p:nvPr/>
        </p:nvCxnSpPr>
        <p:spPr>
          <a:xfrm>
            <a:off x="4414838" y="4854133"/>
            <a:ext cx="0" cy="2179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683" name="TextBox 125"/>
          <p:cNvSpPr txBox="1">
            <a:spLocks noChangeArrowheads="1"/>
          </p:cNvSpPr>
          <p:nvPr/>
        </p:nvSpPr>
        <p:spPr bwMode="auto">
          <a:xfrm>
            <a:off x="5959080" y="5323285"/>
            <a:ext cx="1778794" cy="507831"/>
          </a:xfrm>
          <a:prstGeom prst="rect">
            <a:avLst/>
          </a:prstGeom>
          <a:solidFill>
            <a:srgbClr val="00B0F0"/>
          </a:solidFill>
          <a:ln w="25400">
            <a:solidFill>
              <a:schemeClr val="tx1"/>
            </a:solidFill>
            <a:miter lim="800000"/>
            <a:headEnd/>
            <a:tailEnd/>
          </a:ln>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350">
                <a:latin typeface="Arial" charset="0"/>
              </a:rPr>
              <a:t>REAL ESTATE INVESTMENT</a:t>
            </a:r>
          </a:p>
        </p:txBody>
      </p:sp>
      <p:cxnSp>
        <p:nvCxnSpPr>
          <p:cNvPr id="127" name="Straight Arrow Connector 11"/>
          <p:cNvCxnSpPr>
            <a:cxnSpLocks/>
            <a:stCxn id="27651" idx="3"/>
            <a:endCxn id="27683" idx="1"/>
          </p:cNvCxnSpPr>
          <p:nvPr/>
        </p:nvCxnSpPr>
        <p:spPr>
          <a:xfrm>
            <a:off x="5043488" y="4080845"/>
            <a:ext cx="915592" cy="1496356"/>
          </a:xfrm>
          <a:prstGeom prst="bentConnector3">
            <a:avLst>
              <a:gd name="adj1" fmla="val 50000"/>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E6097B9-1A6A-DE90-A363-D2CD7D715846}"/>
              </a:ext>
            </a:extLst>
          </p:cNvPr>
          <p:cNvPicPr>
            <a:picLocks noChangeAspect="1"/>
          </p:cNvPicPr>
          <p:nvPr/>
        </p:nvPicPr>
        <p:blipFill>
          <a:blip r:embed="rId2"/>
          <a:stretch>
            <a:fillRect/>
          </a:stretch>
        </p:blipFill>
        <p:spPr>
          <a:xfrm>
            <a:off x="0" y="1660"/>
            <a:ext cx="1556874" cy="988940"/>
          </a:xfrm>
          <a:prstGeom prst="rect">
            <a:avLst/>
          </a:prstGeom>
        </p:spPr>
      </p:pic>
    </p:spTree>
    <p:extLst>
      <p:ext uri="{BB962C8B-B14F-4D97-AF65-F5344CB8AC3E}">
        <p14:creationId xmlns:p14="http://schemas.microsoft.com/office/powerpoint/2010/main" val="307615220"/>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899" y="231084"/>
            <a:ext cx="6274231" cy="1715505"/>
          </a:xfrm>
        </p:spPr>
        <p:txBody>
          <a:bodyPr>
            <a:normAutofit fontScale="90000"/>
          </a:bodyPr>
          <a:lstStyle/>
          <a:p>
            <a:pPr>
              <a:defRPr/>
            </a:pPr>
            <a:r>
              <a:rPr lang="en-US" b="1" dirty="0"/>
              <a:t>Key Lesson #1 is to </a:t>
            </a:r>
            <a:br>
              <a:rPr lang="en-US" b="1" dirty="0"/>
            </a:br>
            <a:r>
              <a:rPr lang="en-US" b="1" dirty="0"/>
              <a:t>Pay Yourself First!</a:t>
            </a:r>
            <a:br>
              <a:rPr lang="en-US" b="1" dirty="0"/>
            </a:br>
            <a:r>
              <a:rPr lang="en-US" b="1" dirty="0"/>
              <a:t>Save Before You Spend</a:t>
            </a:r>
          </a:p>
        </p:txBody>
      </p:sp>
      <p:sp>
        <p:nvSpPr>
          <p:cNvPr id="25603" name="TextBox 3"/>
          <p:cNvSpPr txBox="1">
            <a:spLocks noChangeArrowheads="1"/>
          </p:cNvSpPr>
          <p:nvPr/>
        </p:nvSpPr>
        <p:spPr bwMode="auto">
          <a:xfrm>
            <a:off x="2571751" y="3185688"/>
            <a:ext cx="1257300" cy="1546577"/>
          </a:xfrm>
          <a:prstGeom prst="rect">
            <a:avLst/>
          </a:prstGeom>
          <a:solidFill>
            <a:srgbClr val="FF0000"/>
          </a:solidFill>
          <a:ln w="25400">
            <a:solidFill>
              <a:schemeClr val="tx1"/>
            </a:solidFill>
            <a:miter lim="800000"/>
            <a:headEnd/>
            <a:tailEnd/>
          </a:ln>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endParaRPr lang="en-US" altLang="en-US" sz="1350">
              <a:latin typeface="Arial" charset="0"/>
            </a:endParaRPr>
          </a:p>
          <a:p>
            <a:pPr algn="ctr">
              <a:spcBef>
                <a:spcPct val="0"/>
              </a:spcBef>
              <a:buFontTx/>
              <a:buNone/>
            </a:pPr>
            <a:endParaRPr lang="en-US" altLang="en-US" sz="1350">
              <a:latin typeface="Arial" charset="0"/>
            </a:endParaRPr>
          </a:p>
          <a:p>
            <a:pPr algn="ctr">
              <a:spcBef>
                <a:spcPct val="0"/>
              </a:spcBef>
              <a:buFontTx/>
              <a:buNone/>
            </a:pPr>
            <a:r>
              <a:rPr lang="en-US" altLang="en-US" sz="1350">
                <a:latin typeface="Arial" charset="0"/>
              </a:rPr>
              <a:t>BANK CHECKING ACCOUNT</a:t>
            </a:r>
          </a:p>
          <a:p>
            <a:pPr algn="ctr">
              <a:spcBef>
                <a:spcPct val="0"/>
              </a:spcBef>
              <a:buFontTx/>
              <a:buNone/>
            </a:pPr>
            <a:endParaRPr lang="en-US" altLang="en-US" sz="1350">
              <a:latin typeface="Arial" charset="0"/>
            </a:endParaRPr>
          </a:p>
          <a:p>
            <a:pPr algn="ctr">
              <a:spcBef>
                <a:spcPct val="0"/>
              </a:spcBef>
              <a:buFontTx/>
              <a:buNone/>
            </a:pPr>
            <a:endParaRPr lang="en-US" altLang="en-US" sz="1350">
              <a:latin typeface="Arial" charset="0"/>
            </a:endParaRPr>
          </a:p>
        </p:txBody>
      </p:sp>
      <p:sp>
        <p:nvSpPr>
          <p:cNvPr id="25604" name="TextBox 34"/>
          <p:cNvSpPr txBox="1">
            <a:spLocks noChangeArrowheads="1"/>
          </p:cNvSpPr>
          <p:nvPr/>
        </p:nvSpPr>
        <p:spPr bwMode="auto">
          <a:xfrm>
            <a:off x="3200400" y="2072454"/>
            <a:ext cx="1528763" cy="715581"/>
          </a:xfrm>
          <a:prstGeom prst="rect">
            <a:avLst/>
          </a:prstGeom>
          <a:solidFill>
            <a:srgbClr val="92D050"/>
          </a:solidFill>
          <a:ln w="25400">
            <a:solidFill>
              <a:schemeClr val="tx1"/>
            </a:solidFill>
            <a:miter lim="800000"/>
            <a:headEnd/>
            <a:tailEnd/>
          </a:ln>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endParaRPr lang="en-US" altLang="en-US" sz="1350">
              <a:latin typeface="Arial" charset="0"/>
            </a:endParaRPr>
          </a:p>
          <a:p>
            <a:pPr algn="ctr">
              <a:spcBef>
                <a:spcPct val="0"/>
              </a:spcBef>
              <a:buFontTx/>
              <a:buNone/>
            </a:pPr>
            <a:r>
              <a:rPr lang="en-US" altLang="en-US" sz="1350">
                <a:latin typeface="Arial" charset="0"/>
              </a:rPr>
              <a:t>INCOME</a:t>
            </a:r>
          </a:p>
          <a:p>
            <a:pPr algn="ctr">
              <a:spcBef>
                <a:spcPct val="0"/>
              </a:spcBef>
              <a:buFontTx/>
              <a:buNone/>
            </a:pPr>
            <a:endParaRPr lang="en-US" altLang="en-US" sz="1350">
              <a:latin typeface="Arial" charset="0"/>
            </a:endParaRPr>
          </a:p>
        </p:txBody>
      </p:sp>
      <p:sp>
        <p:nvSpPr>
          <p:cNvPr id="25606" name="TextBox 18"/>
          <p:cNvSpPr txBox="1">
            <a:spLocks noChangeArrowheads="1"/>
          </p:cNvSpPr>
          <p:nvPr/>
        </p:nvSpPr>
        <p:spPr bwMode="auto">
          <a:xfrm>
            <a:off x="4100513" y="3185688"/>
            <a:ext cx="1257300" cy="1546577"/>
          </a:xfrm>
          <a:prstGeom prst="rect">
            <a:avLst/>
          </a:prstGeom>
          <a:solidFill>
            <a:srgbClr val="00B0F0"/>
          </a:solidFill>
          <a:ln w="25400">
            <a:solidFill>
              <a:schemeClr val="tx1"/>
            </a:solidFill>
            <a:miter lim="800000"/>
            <a:headEnd/>
            <a:tailEnd/>
          </a:ln>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endParaRPr lang="en-US" altLang="en-US" sz="1350" dirty="0">
              <a:latin typeface="Arial" charset="0"/>
            </a:endParaRPr>
          </a:p>
          <a:p>
            <a:pPr algn="ctr">
              <a:spcBef>
                <a:spcPct val="0"/>
              </a:spcBef>
              <a:buFontTx/>
              <a:buNone/>
            </a:pPr>
            <a:endParaRPr lang="en-US" altLang="en-US" sz="1350" dirty="0">
              <a:latin typeface="Arial" charset="0"/>
            </a:endParaRPr>
          </a:p>
          <a:p>
            <a:pPr algn="ctr">
              <a:spcBef>
                <a:spcPct val="0"/>
              </a:spcBef>
              <a:buFontTx/>
              <a:buNone/>
            </a:pPr>
            <a:r>
              <a:rPr lang="en-US" altLang="en-US" sz="1350" dirty="0">
                <a:latin typeface="Arial" charset="0"/>
              </a:rPr>
              <a:t>BANK SAVINGS ACCOUNT</a:t>
            </a:r>
          </a:p>
          <a:p>
            <a:pPr algn="ctr">
              <a:spcBef>
                <a:spcPct val="0"/>
              </a:spcBef>
              <a:buFontTx/>
              <a:buNone/>
            </a:pPr>
            <a:endParaRPr lang="en-US" altLang="en-US" sz="1350" dirty="0">
              <a:latin typeface="Arial" charset="0"/>
            </a:endParaRPr>
          </a:p>
          <a:p>
            <a:pPr algn="ctr">
              <a:spcBef>
                <a:spcPct val="0"/>
              </a:spcBef>
              <a:buFontTx/>
              <a:buNone/>
            </a:pPr>
            <a:endParaRPr lang="en-US" altLang="en-US" sz="1350" dirty="0">
              <a:latin typeface="Arial" charset="0"/>
            </a:endParaRPr>
          </a:p>
        </p:txBody>
      </p:sp>
      <p:cxnSp>
        <p:nvCxnSpPr>
          <p:cNvPr id="15" name="Elbow Connector 14"/>
          <p:cNvCxnSpPr>
            <a:stCxn id="25604" idx="2"/>
            <a:endCxn id="25603" idx="0"/>
          </p:cNvCxnSpPr>
          <p:nvPr/>
        </p:nvCxnSpPr>
        <p:spPr>
          <a:xfrm rot="5400000">
            <a:off x="3383766" y="2604671"/>
            <a:ext cx="397653" cy="764381"/>
          </a:xfrm>
          <a:prstGeom prst="bentConnector3">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25604" idx="2"/>
            <a:endCxn id="25606" idx="0"/>
          </p:cNvCxnSpPr>
          <p:nvPr/>
        </p:nvCxnSpPr>
        <p:spPr>
          <a:xfrm rot="16200000" flipH="1">
            <a:off x="4148146" y="2604670"/>
            <a:ext cx="397653" cy="764381"/>
          </a:xfrm>
          <a:prstGeom prst="bentConnector3">
            <a:avLst>
              <a:gd name="adj1" fmla="val 50000"/>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609" name="TextBox 25"/>
          <p:cNvSpPr txBox="1">
            <a:spLocks noChangeArrowheads="1"/>
          </p:cNvSpPr>
          <p:nvPr/>
        </p:nvSpPr>
        <p:spPr bwMode="auto">
          <a:xfrm>
            <a:off x="4100514" y="4815654"/>
            <a:ext cx="150256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350">
                <a:latin typeface="Arial" charset="0"/>
              </a:rPr>
              <a:t>For Long-Term</a:t>
            </a:r>
          </a:p>
          <a:p>
            <a:pPr>
              <a:spcBef>
                <a:spcPct val="0"/>
              </a:spcBef>
              <a:buFontTx/>
              <a:buNone/>
            </a:pPr>
            <a:r>
              <a:rPr lang="en-US" altLang="en-US" sz="1350">
                <a:latin typeface="Arial" charset="0"/>
              </a:rPr>
              <a:t>Needs &amp; Wants</a:t>
            </a:r>
          </a:p>
        </p:txBody>
      </p:sp>
      <p:sp>
        <p:nvSpPr>
          <p:cNvPr id="25610" name="TextBox 27"/>
          <p:cNvSpPr txBox="1">
            <a:spLocks noChangeArrowheads="1"/>
          </p:cNvSpPr>
          <p:nvPr/>
        </p:nvSpPr>
        <p:spPr bwMode="auto">
          <a:xfrm>
            <a:off x="5419727" y="3185688"/>
            <a:ext cx="1397794"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pPr>
            <a:r>
              <a:rPr lang="en-US" altLang="en-US" sz="1350">
                <a:latin typeface="Arial" charset="0"/>
              </a:rPr>
              <a:t>Pay Yourself </a:t>
            </a:r>
          </a:p>
          <a:p>
            <a:pPr>
              <a:spcBef>
                <a:spcPct val="0"/>
              </a:spcBef>
            </a:pPr>
            <a:r>
              <a:rPr lang="en-US" altLang="en-US" sz="1350">
                <a:latin typeface="Arial" charset="0"/>
              </a:rPr>
              <a:t>FIRST!</a:t>
            </a:r>
          </a:p>
        </p:txBody>
      </p:sp>
      <p:sp>
        <p:nvSpPr>
          <p:cNvPr id="25611" name="TextBox 27"/>
          <p:cNvSpPr txBox="1">
            <a:spLocks noChangeArrowheads="1"/>
          </p:cNvSpPr>
          <p:nvPr/>
        </p:nvSpPr>
        <p:spPr bwMode="auto">
          <a:xfrm>
            <a:off x="5603082" y="3751235"/>
            <a:ext cx="86320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2100" b="1" dirty="0">
                <a:latin typeface="Arial" charset="0"/>
              </a:rPr>
              <a:t>10%+</a:t>
            </a:r>
          </a:p>
        </p:txBody>
      </p:sp>
      <p:sp>
        <p:nvSpPr>
          <p:cNvPr id="25612" name="TextBox 25"/>
          <p:cNvSpPr txBox="1">
            <a:spLocks noChangeArrowheads="1"/>
          </p:cNvSpPr>
          <p:nvPr/>
        </p:nvSpPr>
        <p:spPr bwMode="auto">
          <a:xfrm>
            <a:off x="2326483" y="4815654"/>
            <a:ext cx="150256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a:spcBef>
                <a:spcPct val="0"/>
              </a:spcBef>
              <a:buFontTx/>
              <a:buNone/>
            </a:pPr>
            <a:r>
              <a:rPr lang="en-US" altLang="en-US" sz="1350">
                <a:latin typeface="Arial" charset="0"/>
              </a:rPr>
              <a:t>For Short-Term</a:t>
            </a:r>
          </a:p>
          <a:p>
            <a:pPr algn="r">
              <a:spcBef>
                <a:spcPct val="0"/>
              </a:spcBef>
              <a:buFontTx/>
              <a:buNone/>
            </a:pPr>
            <a:r>
              <a:rPr lang="en-US" altLang="en-US" sz="1350">
                <a:latin typeface="Arial" charset="0"/>
              </a:rPr>
              <a:t>Needs &amp; Wants</a:t>
            </a:r>
          </a:p>
        </p:txBody>
      </p:sp>
      <p:sp>
        <p:nvSpPr>
          <p:cNvPr id="14" name="Title 1"/>
          <p:cNvSpPr txBox="1">
            <a:spLocks/>
          </p:cNvSpPr>
          <p:nvPr/>
        </p:nvSpPr>
        <p:spPr>
          <a:xfrm>
            <a:off x="933812" y="5742638"/>
            <a:ext cx="6826319" cy="658415"/>
          </a:xfrm>
          <a:prstGeom prst="rect">
            <a:avLst/>
          </a:prstGeom>
        </p:spPr>
        <p:txBody>
          <a:bodyPr vert="horz" lIns="68580" tIns="34290" rIns="68580" bIns="3429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300" b="1" dirty="0"/>
              <a:t>Use 2 Separate Accounts</a:t>
            </a:r>
          </a:p>
        </p:txBody>
      </p:sp>
      <p:pic>
        <p:nvPicPr>
          <p:cNvPr id="2050" name="Picture 2" descr="Book Summary: The Richest Man in Babylon by George Clason">
            <a:extLst>
              <a:ext uri="{FF2B5EF4-FFF2-40B4-BE49-F238E27FC236}">
                <a16:creationId xmlns:a16="http://schemas.microsoft.com/office/drawing/2014/main" id="{CCAD2C0D-973F-410F-94AE-679E6FFA36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9876" y="2313384"/>
            <a:ext cx="1894647" cy="33408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0B25BAA-80F3-8C66-A283-CA7BB70084DD}"/>
              </a:ext>
            </a:extLst>
          </p:cNvPr>
          <p:cNvPicPr>
            <a:picLocks noChangeAspect="1"/>
          </p:cNvPicPr>
          <p:nvPr/>
        </p:nvPicPr>
        <p:blipFill>
          <a:blip r:embed="rId3"/>
          <a:stretch>
            <a:fillRect/>
          </a:stretch>
        </p:blipFill>
        <p:spPr>
          <a:xfrm>
            <a:off x="0" y="1660"/>
            <a:ext cx="1556874" cy="988940"/>
          </a:xfrm>
          <a:prstGeom prst="rect">
            <a:avLst/>
          </a:prstGeom>
        </p:spPr>
      </p:pic>
    </p:spTree>
    <p:extLst>
      <p:ext uri="{BB962C8B-B14F-4D97-AF65-F5344CB8AC3E}">
        <p14:creationId xmlns:p14="http://schemas.microsoft.com/office/powerpoint/2010/main" val="616416115"/>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2743636"/>
          </a:xfrm>
        </p:spPr>
        <p:txBody>
          <a:bodyPr>
            <a:normAutofit fontScale="90000"/>
          </a:bodyPr>
          <a:lstStyle/>
          <a:p>
            <a:pPr>
              <a:defRPr/>
            </a:pPr>
            <a:r>
              <a:rPr lang="en-US" b="1" dirty="0"/>
              <a:t>Key Lesson #2: </a:t>
            </a:r>
            <a:br>
              <a:rPr lang="en-US" b="1" dirty="0"/>
            </a:br>
            <a:r>
              <a:rPr lang="en-US" b="1" dirty="0"/>
              <a:t>Become Your Own Bank</a:t>
            </a:r>
            <a:br>
              <a:rPr lang="en-US" b="1" dirty="0"/>
            </a:br>
            <a:r>
              <a:rPr lang="en-US" b="1" dirty="0"/>
              <a:t>Concentrate Your Assets </a:t>
            </a:r>
            <a:br>
              <a:rPr lang="en-US" b="1" dirty="0"/>
            </a:br>
            <a:r>
              <a:rPr lang="en-US" b="1" dirty="0"/>
              <a:t>into One “Wealth Heritage” Account</a:t>
            </a:r>
          </a:p>
        </p:txBody>
      </p:sp>
      <p:sp>
        <p:nvSpPr>
          <p:cNvPr id="27652" name="TextBox 4"/>
          <p:cNvSpPr txBox="1">
            <a:spLocks noChangeArrowheads="1"/>
          </p:cNvSpPr>
          <p:nvPr/>
        </p:nvSpPr>
        <p:spPr bwMode="auto">
          <a:xfrm>
            <a:off x="1856499" y="4914590"/>
            <a:ext cx="1799035" cy="507831"/>
          </a:xfrm>
          <a:prstGeom prst="rect">
            <a:avLst/>
          </a:prstGeom>
          <a:solidFill>
            <a:srgbClr val="00B0F0"/>
          </a:solidFill>
          <a:ln w="25400">
            <a:solidFill>
              <a:schemeClr val="tx1"/>
            </a:solidFill>
            <a:miter lim="800000"/>
            <a:headEnd/>
            <a:tailEnd/>
          </a:ln>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350">
                <a:latin typeface="Arial" charset="0"/>
              </a:rPr>
              <a:t>STOCK MARKET INVESTMENT</a:t>
            </a:r>
          </a:p>
        </p:txBody>
      </p:sp>
      <p:cxnSp>
        <p:nvCxnSpPr>
          <p:cNvPr id="7" name="Straight Arrow Connector 11"/>
          <p:cNvCxnSpPr>
            <a:cxnSpLocks/>
            <a:stCxn id="27655" idx="3"/>
            <a:endCxn id="53" idx="1"/>
          </p:cNvCxnSpPr>
          <p:nvPr/>
        </p:nvCxnSpPr>
        <p:spPr>
          <a:xfrm>
            <a:off x="3655533" y="3615930"/>
            <a:ext cx="593294" cy="526073"/>
          </a:xfrm>
          <a:prstGeom prst="bentConnector3">
            <a:avLst>
              <a:gd name="adj1" fmla="val 50000"/>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7655" name="TextBox 21"/>
          <p:cNvSpPr txBox="1">
            <a:spLocks noChangeArrowheads="1"/>
          </p:cNvSpPr>
          <p:nvPr/>
        </p:nvSpPr>
        <p:spPr bwMode="auto">
          <a:xfrm>
            <a:off x="1826733" y="3362014"/>
            <a:ext cx="1828800" cy="507831"/>
          </a:xfrm>
          <a:prstGeom prst="rect">
            <a:avLst/>
          </a:prstGeom>
          <a:solidFill>
            <a:srgbClr val="00B0F0"/>
          </a:solidFill>
          <a:ln w="25400">
            <a:solidFill>
              <a:schemeClr val="tx1"/>
            </a:solidFill>
            <a:miter lim="800000"/>
            <a:headEnd/>
            <a:tailEnd/>
          </a:ln>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350">
                <a:latin typeface="Arial" charset="0"/>
              </a:rPr>
              <a:t>RETIREMENT (401k)</a:t>
            </a:r>
          </a:p>
        </p:txBody>
      </p:sp>
      <p:sp>
        <p:nvSpPr>
          <p:cNvPr id="27656" name="TextBox 22"/>
          <p:cNvSpPr txBox="1">
            <a:spLocks noChangeArrowheads="1"/>
          </p:cNvSpPr>
          <p:nvPr/>
        </p:nvSpPr>
        <p:spPr bwMode="auto">
          <a:xfrm>
            <a:off x="1841020" y="3843026"/>
            <a:ext cx="1828800" cy="300082"/>
          </a:xfrm>
          <a:prstGeom prst="rect">
            <a:avLst/>
          </a:prstGeom>
          <a:solidFill>
            <a:srgbClr val="00B0F0"/>
          </a:solidFill>
          <a:ln w="25400">
            <a:solidFill>
              <a:schemeClr val="tx1"/>
            </a:solidFill>
            <a:miter lim="800000"/>
            <a:headEnd/>
            <a:tailEnd/>
          </a:ln>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350">
                <a:latin typeface="Arial" charset="0"/>
              </a:rPr>
              <a:t>RETIREMENT (IRA)</a:t>
            </a:r>
          </a:p>
        </p:txBody>
      </p:sp>
      <p:sp>
        <p:nvSpPr>
          <p:cNvPr id="27657" name="TextBox 23"/>
          <p:cNvSpPr txBox="1">
            <a:spLocks noChangeArrowheads="1"/>
          </p:cNvSpPr>
          <p:nvPr/>
        </p:nvSpPr>
        <p:spPr bwMode="auto">
          <a:xfrm>
            <a:off x="1841020" y="4289512"/>
            <a:ext cx="1814513" cy="507831"/>
          </a:xfrm>
          <a:prstGeom prst="rect">
            <a:avLst/>
          </a:prstGeom>
          <a:solidFill>
            <a:srgbClr val="00B0F0"/>
          </a:solidFill>
          <a:ln w="25400">
            <a:solidFill>
              <a:schemeClr val="tx1"/>
            </a:solidFill>
            <a:miter lim="800000"/>
            <a:headEnd/>
            <a:tailEnd/>
          </a:ln>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350">
                <a:latin typeface="Arial" charset="0"/>
              </a:rPr>
              <a:t>PERMANENT LIFE INSURANCE</a:t>
            </a:r>
          </a:p>
        </p:txBody>
      </p:sp>
      <p:sp>
        <p:nvSpPr>
          <p:cNvPr id="27660" name="TextBox 33"/>
          <p:cNvSpPr txBox="1">
            <a:spLocks noChangeArrowheads="1"/>
          </p:cNvSpPr>
          <p:nvPr/>
        </p:nvSpPr>
        <p:spPr bwMode="auto">
          <a:xfrm>
            <a:off x="1841020" y="2910768"/>
            <a:ext cx="1828800" cy="300082"/>
          </a:xfrm>
          <a:prstGeom prst="rect">
            <a:avLst/>
          </a:prstGeom>
          <a:solidFill>
            <a:srgbClr val="00B0F0"/>
          </a:solidFill>
          <a:ln w="25400">
            <a:solidFill>
              <a:schemeClr val="tx1"/>
            </a:solidFill>
            <a:miter lim="800000"/>
            <a:headEnd/>
            <a:tailEnd/>
          </a:ln>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350">
                <a:latin typeface="Arial" charset="0"/>
              </a:rPr>
              <a:t>UNIVERSITY (529)</a:t>
            </a:r>
          </a:p>
        </p:txBody>
      </p:sp>
      <p:cxnSp>
        <p:nvCxnSpPr>
          <p:cNvPr id="37" name="Straight Arrow Connector 11"/>
          <p:cNvCxnSpPr>
            <a:cxnSpLocks/>
            <a:stCxn id="27660" idx="3"/>
            <a:endCxn id="53" idx="1"/>
          </p:cNvCxnSpPr>
          <p:nvPr/>
        </p:nvCxnSpPr>
        <p:spPr>
          <a:xfrm>
            <a:off x="3669820" y="3060809"/>
            <a:ext cx="579007" cy="1081194"/>
          </a:xfrm>
          <a:prstGeom prst="bentConnector3">
            <a:avLst>
              <a:gd name="adj1" fmla="val 50000"/>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11"/>
          <p:cNvCxnSpPr>
            <a:cxnSpLocks/>
            <a:stCxn id="27656" idx="3"/>
            <a:endCxn id="53" idx="1"/>
          </p:cNvCxnSpPr>
          <p:nvPr/>
        </p:nvCxnSpPr>
        <p:spPr>
          <a:xfrm>
            <a:off x="3669820" y="3993067"/>
            <a:ext cx="579007" cy="148936"/>
          </a:xfrm>
          <a:prstGeom prst="bentConnector3">
            <a:avLst>
              <a:gd name="adj1" fmla="val 50000"/>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11"/>
          <p:cNvCxnSpPr>
            <a:cxnSpLocks/>
            <a:stCxn id="27657" idx="3"/>
            <a:endCxn id="53" idx="1"/>
          </p:cNvCxnSpPr>
          <p:nvPr/>
        </p:nvCxnSpPr>
        <p:spPr>
          <a:xfrm flipV="1">
            <a:off x="3655533" y="4142003"/>
            <a:ext cx="593294" cy="401425"/>
          </a:xfrm>
          <a:prstGeom prst="bentConnector3">
            <a:avLst>
              <a:gd name="adj1" fmla="val 50000"/>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11"/>
          <p:cNvCxnSpPr>
            <a:cxnSpLocks/>
            <a:stCxn id="27652" idx="3"/>
            <a:endCxn id="53" idx="1"/>
          </p:cNvCxnSpPr>
          <p:nvPr/>
        </p:nvCxnSpPr>
        <p:spPr>
          <a:xfrm flipV="1">
            <a:off x="3655534" y="4142003"/>
            <a:ext cx="593293" cy="1026503"/>
          </a:xfrm>
          <a:prstGeom prst="bentConnector3">
            <a:avLst>
              <a:gd name="adj1" fmla="val 50000"/>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2"/>
          <p:cNvSpPr txBox="1">
            <a:spLocks noChangeArrowheads="1"/>
          </p:cNvSpPr>
          <p:nvPr/>
        </p:nvSpPr>
        <p:spPr bwMode="auto">
          <a:xfrm>
            <a:off x="6070120" y="3784243"/>
            <a:ext cx="1537097" cy="715581"/>
          </a:xfrm>
          <a:prstGeom prst="rect">
            <a:avLst/>
          </a:prstGeom>
          <a:solidFill>
            <a:srgbClr val="FFC000"/>
          </a:solidFill>
          <a:ln w="25400">
            <a:solidFill>
              <a:schemeClr val="tx1"/>
            </a:solidFill>
            <a:miter lim="800000"/>
            <a:headEnd/>
            <a:tailEnd/>
          </a:ln>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350" dirty="0">
                <a:latin typeface="Arial" charset="0"/>
              </a:rPr>
              <a:t>YOUR “WEALTH HERITAGE” ACCOUNT</a:t>
            </a:r>
          </a:p>
        </p:txBody>
      </p:sp>
      <p:sp>
        <p:nvSpPr>
          <p:cNvPr id="53" name="TextBox 18"/>
          <p:cNvSpPr txBox="1">
            <a:spLocks noChangeArrowheads="1"/>
          </p:cNvSpPr>
          <p:nvPr/>
        </p:nvSpPr>
        <p:spPr bwMode="auto">
          <a:xfrm>
            <a:off x="4248827" y="3368714"/>
            <a:ext cx="1257300" cy="1546577"/>
          </a:xfrm>
          <a:prstGeom prst="rect">
            <a:avLst/>
          </a:prstGeom>
          <a:solidFill>
            <a:srgbClr val="00B0F0"/>
          </a:solidFill>
          <a:ln w="25400">
            <a:solidFill>
              <a:schemeClr val="tx1"/>
            </a:solidFill>
            <a:miter lim="800000"/>
            <a:headEnd/>
            <a:tailEnd/>
          </a:ln>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endParaRPr lang="en-US" altLang="en-US" sz="1350">
              <a:latin typeface="Arial" charset="0"/>
            </a:endParaRPr>
          </a:p>
          <a:p>
            <a:pPr algn="ctr">
              <a:spcBef>
                <a:spcPct val="0"/>
              </a:spcBef>
              <a:buFontTx/>
              <a:buNone/>
            </a:pPr>
            <a:endParaRPr lang="en-US" altLang="en-US" sz="1350">
              <a:latin typeface="Arial" charset="0"/>
            </a:endParaRPr>
          </a:p>
          <a:p>
            <a:pPr algn="ctr">
              <a:spcBef>
                <a:spcPct val="0"/>
              </a:spcBef>
              <a:buFontTx/>
              <a:buNone/>
            </a:pPr>
            <a:r>
              <a:rPr lang="en-US" altLang="en-US" sz="1350">
                <a:latin typeface="Arial" charset="0"/>
              </a:rPr>
              <a:t>BANK SAVINGS ACCOUNT</a:t>
            </a:r>
          </a:p>
          <a:p>
            <a:pPr algn="ctr">
              <a:spcBef>
                <a:spcPct val="0"/>
              </a:spcBef>
              <a:buFontTx/>
              <a:buNone/>
            </a:pPr>
            <a:endParaRPr lang="en-US" altLang="en-US" sz="1350">
              <a:latin typeface="Arial" charset="0"/>
            </a:endParaRPr>
          </a:p>
          <a:p>
            <a:pPr algn="ctr">
              <a:spcBef>
                <a:spcPct val="0"/>
              </a:spcBef>
              <a:buFontTx/>
              <a:buNone/>
            </a:pPr>
            <a:endParaRPr lang="en-US" altLang="en-US" sz="1350">
              <a:latin typeface="Arial" charset="0"/>
            </a:endParaRPr>
          </a:p>
        </p:txBody>
      </p:sp>
      <p:cxnSp>
        <p:nvCxnSpPr>
          <p:cNvPr id="68" name="Straight Arrow Connector 11"/>
          <p:cNvCxnSpPr>
            <a:cxnSpLocks/>
            <a:stCxn id="53" idx="3"/>
            <a:endCxn id="38" idx="1"/>
          </p:cNvCxnSpPr>
          <p:nvPr/>
        </p:nvCxnSpPr>
        <p:spPr>
          <a:xfrm>
            <a:off x="5506127" y="4142003"/>
            <a:ext cx="563993" cy="31"/>
          </a:xfrm>
          <a:prstGeom prst="bentConnector3">
            <a:avLst>
              <a:gd name="adj1" fmla="val 50000"/>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72" name="Picture 7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2393" y="3252588"/>
            <a:ext cx="1352549" cy="400050"/>
          </a:xfrm>
          <a:prstGeom prst="rect">
            <a:avLst/>
          </a:prstGeom>
        </p:spPr>
      </p:pic>
      <p:sp>
        <p:nvSpPr>
          <p:cNvPr id="74" name="Title 1"/>
          <p:cNvSpPr txBox="1">
            <a:spLocks/>
          </p:cNvSpPr>
          <p:nvPr/>
        </p:nvSpPr>
        <p:spPr>
          <a:xfrm>
            <a:off x="5930973" y="4447504"/>
            <a:ext cx="2082870" cy="1419882"/>
          </a:xfrm>
          <a:prstGeom prst="rect">
            <a:avLst/>
          </a:prstGeom>
        </p:spPr>
        <p:txBody>
          <a:bodyPr vert="horz" lIns="68580" tIns="34290" rIns="68580" bIns="3429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1800" b="1" dirty="0"/>
              <a:t>We will call it the “Wealth Heritage” Account</a:t>
            </a:r>
          </a:p>
        </p:txBody>
      </p:sp>
      <p:pic>
        <p:nvPicPr>
          <p:cNvPr id="3" name="Picture 2">
            <a:extLst>
              <a:ext uri="{FF2B5EF4-FFF2-40B4-BE49-F238E27FC236}">
                <a16:creationId xmlns:a16="http://schemas.microsoft.com/office/drawing/2014/main" id="{7947F252-AC4A-FCF2-4126-4A51B7D1C10C}"/>
              </a:ext>
            </a:extLst>
          </p:cNvPr>
          <p:cNvPicPr>
            <a:picLocks noChangeAspect="1"/>
          </p:cNvPicPr>
          <p:nvPr/>
        </p:nvPicPr>
        <p:blipFill>
          <a:blip r:embed="rId3"/>
          <a:stretch>
            <a:fillRect/>
          </a:stretch>
        </p:blipFill>
        <p:spPr>
          <a:xfrm>
            <a:off x="0" y="1660"/>
            <a:ext cx="1556874" cy="988940"/>
          </a:xfrm>
          <a:prstGeom prst="rect">
            <a:avLst/>
          </a:prstGeom>
        </p:spPr>
      </p:pic>
    </p:spTree>
    <p:extLst>
      <p:ext uri="{BB962C8B-B14F-4D97-AF65-F5344CB8AC3E}">
        <p14:creationId xmlns:p14="http://schemas.microsoft.com/office/powerpoint/2010/main" val="160799209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599" y="167294"/>
            <a:ext cx="7767263" cy="1722811"/>
          </a:xfrm>
        </p:spPr>
        <p:txBody>
          <a:bodyPr>
            <a:normAutofit fontScale="90000"/>
          </a:bodyPr>
          <a:lstStyle/>
          <a:p>
            <a:r>
              <a:rPr lang="en-US" b="1" dirty="0"/>
              <a:t>The Infinite Banking Concept:</a:t>
            </a:r>
            <a:br>
              <a:rPr lang="en-US" b="1" dirty="0"/>
            </a:br>
            <a:r>
              <a:rPr lang="en-US" b="1" dirty="0"/>
              <a:t>It’s About Financing &amp; Control, Not Investing</a:t>
            </a:r>
          </a:p>
        </p:txBody>
      </p:sp>
      <p:sp>
        <p:nvSpPr>
          <p:cNvPr id="3" name="Content Placeholder 2"/>
          <p:cNvSpPr>
            <a:spLocks noGrp="1"/>
          </p:cNvSpPr>
          <p:nvPr>
            <p:ph idx="1"/>
          </p:nvPr>
        </p:nvSpPr>
        <p:spPr>
          <a:xfrm>
            <a:off x="1371600" y="2114550"/>
            <a:ext cx="4000500" cy="3714750"/>
          </a:xfrm>
        </p:spPr>
        <p:txBody>
          <a:bodyPr>
            <a:noAutofit/>
          </a:bodyPr>
          <a:lstStyle/>
          <a:p>
            <a:r>
              <a:rPr lang="en-US" sz="1500" i="1" dirty="0"/>
              <a:t>“This is not about investing. It's about how we finance things in life. It is not a "get rich" quick procedure. On the contrary, it requires a lot of planning. Learn to think beyond that of the current generation.” </a:t>
            </a:r>
          </a:p>
          <a:p>
            <a:pPr algn="r">
              <a:buNone/>
            </a:pPr>
            <a:r>
              <a:rPr lang="en-US" sz="1500" i="1" dirty="0"/>
              <a:t>– R. Nelson Nash</a:t>
            </a:r>
            <a:endParaRPr lang="en-US" sz="1500" dirty="0"/>
          </a:p>
          <a:p>
            <a:pPr>
              <a:buNone/>
            </a:pPr>
            <a:r>
              <a:rPr lang="en-US" sz="1500" i="1" dirty="0"/>
              <a:t>“The whole truth goes through three stages. First, they ridicule it. Second, it is violently opposed. Third, it is accepted as obvious.” </a:t>
            </a:r>
            <a:endParaRPr lang="en-US" sz="1500" dirty="0"/>
          </a:p>
          <a:p>
            <a:pPr algn="r">
              <a:buFontTx/>
              <a:buChar char="-"/>
            </a:pPr>
            <a:r>
              <a:rPr lang="en-US" sz="1500" i="1" dirty="0"/>
              <a:t>Arthur Schopenhauer</a:t>
            </a:r>
          </a:p>
          <a:p>
            <a:pPr algn="r">
              <a:buFontTx/>
              <a:buChar char="-"/>
            </a:pPr>
            <a:r>
              <a:rPr lang="en-US" sz="1500" i="1" dirty="0"/>
              <a:t>www.infinitebanking.org</a:t>
            </a:r>
          </a:p>
        </p:txBody>
      </p:sp>
      <p:pic>
        <p:nvPicPr>
          <p:cNvPr id="1026" name="Picture 2" descr="Becoming Your Own Banker : The Infinite Banking Concept, 4th Edition">
            <a:extLst>
              <a:ext uri="{FF2B5EF4-FFF2-40B4-BE49-F238E27FC236}">
                <a16:creationId xmlns:a16="http://schemas.microsoft.com/office/drawing/2014/main" id="{EDD867D4-2908-3FA8-FD3A-698F44EFDF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2114550"/>
            <a:ext cx="2744929" cy="3505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9203B71-3963-259D-9B62-9F908331F6B3}"/>
              </a:ext>
            </a:extLst>
          </p:cNvPr>
          <p:cNvPicPr>
            <a:picLocks noChangeAspect="1"/>
          </p:cNvPicPr>
          <p:nvPr/>
        </p:nvPicPr>
        <p:blipFill>
          <a:blip r:embed="rId4"/>
          <a:stretch>
            <a:fillRect/>
          </a:stretch>
        </p:blipFill>
        <p:spPr>
          <a:xfrm>
            <a:off x="0" y="1660"/>
            <a:ext cx="1556874" cy="988940"/>
          </a:xfrm>
          <a:prstGeom prst="rect">
            <a:avLst/>
          </a:prstGeom>
        </p:spPr>
      </p:pic>
    </p:spTree>
    <p:extLst>
      <p:ext uri="{BB962C8B-B14F-4D97-AF65-F5344CB8AC3E}">
        <p14:creationId xmlns:p14="http://schemas.microsoft.com/office/powerpoint/2010/main" val="1056009588"/>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2"/>
          <p:cNvSpPr txBox="1">
            <a:spLocks noChangeArrowheads="1"/>
          </p:cNvSpPr>
          <p:nvPr/>
        </p:nvSpPr>
        <p:spPr bwMode="auto">
          <a:xfrm>
            <a:off x="3829049" y="2279852"/>
            <a:ext cx="1771650" cy="3000821"/>
          </a:xfrm>
          <a:prstGeom prst="rect">
            <a:avLst/>
          </a:prstGeom>
          <a:solidFill>
            <a:srgbClr val="FFC000"/>
          </a:solidFill>
          <a:ln w="25400">
            <a:solidFill>
              <a:schemeClr val="tx1"/>
            </a:solidFill>
            <a:miter lim="800000"/>
            <a:headEnd/>
            <a:tailEnd/>
          </a:ln>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350" dirty="0">
                <a:latin typeface="Arial" charset="0"/>
              </a:rPr>
              <a:t>YOUR “WEALTH HERITAGE” ACCOUNT</a:t>
            </a:r>
          </a:p>
          <a:p>
            <a:pPr algn="ctr">
              <a:spcBef>
                <a:spcPct val="0"/>
              </a:spcBef>
              <a:buFontTx/>
              <a:buNone/>
            </a:pPr>
            <a:endParaRPr lang="en-US" altLang="en-US" sz="1350" dirty="0">
              <a:latin typeface="Arial" charset="0"/>
            </a:endParaRPr>
          </a:p>
          <a:p>
            <a:pPr algn="ctr">
              <a:spcBef>
                <a:spcPct val="0"/>
              </a:spcBef>
              <a:buFontTx/>
              <a:buNone/>
            </a:pPr>
            <a:endParaRPr lang="en-US" altLang="en-US" sz="1350" dirty="0">
              <a:latin typeface="Arial" charset="0"/>
            </a:endParaRPr>
          </a:p>
          <a:p>
            <a:pPr algn="ctr">
              <a:spcBef>
                <a:spcPct val="0"/>
              </a:spcBef>
              <a:buFontTx/>
              <a:buNone/>
            </a:pPr>
            <a:endParaRPr lang="en-US" altLang="en-US" sz="1350" dirty="0">
              <a:latin typeface="Arial" charset="0"/>
            </a:endParaRPr>
          </a:p>
          <a:p>
            <a:pPr algn="ctr">
              <a:spcBef>
                <a:spcPct val="0"/>
              </a:spcBef>
              <a:buFontTx/>
              <a:buNone/>
            </a:pPr>
            <a:endParaRPr lang="en-US" altLang="en-US" sz="1350" dirty="0">
              <a:latin typeface="Arial" charset="0"/>
            </a:endParaRPr>
          </a:p>
          <a:p>
            <a:pPr algn="ctr">
              <a:spcBef>
                <a:spcPct val="0"/>
              </a:spcBef>
              <a:buFontTx/>
              <a:buNone/>
            </a:pPr>
            <a:endParaRPr lang="en-US" altLang="en-US" sz="1350" dirty="0">
              <a:latin typeface="Arial" charset="0"/>
            </a:endParaRPr>
          </a:p>
          <a:p>
            <a:pPr algn="ctr">
              <a:spcBef>
                <a:spcPct val="0"/>
              </a:spcBef>
              <a:buFontTx/>
              <a:buNone/>
            </a:pPr>
            <a:endParaRPr lang="en-US" altLang="en-US" sz="1350" dirty="0">
              <a:latin typeface="Arial" charset="0"/>
            </a:endParaRPr>
          </a:p>
          <a:p>
            <a:pPr algn="ctr">
              <a:spcBef>
                <a:spcPct val="0"/>
              </a:spcBef>
              <a:buFontTx/>
              <a:buNone/>
            </a:pPr>
            <a:endParaRPr lang="en-US" altLang="en-US" sz="1350" dirty="0">
              <a:latin typeface="Arial" charset="0"/>
            </a:endParaRPr>
          </a:p>
          <a:p>
            <a:pPr algn="ctr">
              <a:spcBef>
                <a:spcPct val="0"/>
              </a:spcBef>
              <a:buFontTx/>
              <a:buNone/>
            </a:pPr>
            <a:endParaRPr lang="en-US" altLang="en-US" sz="1350" dirty="0">
              <a:latin typeface="Arial" charset="0"/>
            </a:endParaRPr>
          </a:p>
          <a:p>
            <a:pPr algn="ctr">
              <a:spcBef>
                <a:spcPct val="0"/>
              </a:spcBef>
              <a:buFontTx/>
              <a:buNone/>
            </a:pPr>
            <a:endParaRPr lang="en-US" altLang="en-US" sz="1350" dirty="0">
              <a:latin typeface="Arial" charset="0"/>
            </a:endParaRPr>
          </a:p>
          <a:p>
            <a:pPr algn="ctr">
              <a:spcBef>
                <a:spcPct val="0"/>
              </a:spcBef>
              <a:buFontTx/>
              <a:buNone/>
            </a:pPr>
            <a:endParaRPr lang="en-US" altLang="en-US" sz="1350" dirty="0">
              <a:latin typeface="Arial" charset="0"/>
            </a:endParaRPr>
          </a:p>
          <a:p>
            <a:pPr algn="ctr">
              <a:spcBef>
                <a:spcPct val="0"/>
              </a:spcBef>
              <a:buFontTx/>
              <a:buNone/>
            </a:pPr>
            <a:endParaRPr lang="en-US" altLang="en-US" sz="1350" dirty="0">
              <a:latin typeface="Arial" charset="0"/>
            </a:endParaRPr>
          </a:p>
        </p:txBody>
      </p:sp>
      <p:sp>
        <p:nvSpPr>
          <p:cNvPr id="2" name="Title 1"/>
          <p:cNvSpPr>
            <a:spLocks noGrp="1"/>
          </p:cNvSpPr>
          <p:nvPr>
            <p:ph type="title"/>
          </p:nvPr>
        </p:nvSpPr>
        <p:spPr>
          <a:xfrm>
            <a:off x="1828800" y="963216"/>
            <a:ext cx="6172200" cy="857250"/>
          </a:xfrm>
        </p:spPr>
        <p:txBody>
          <a:bodyPr>
            <a:normAutofit fontScale="90000"/>
          </a:bodyPr>
          <a:lstStyle/>
          <a:p>
            <a:pPr>
              <a:defRPr/>
            </a:pPr>
            <a:r>
              <a:rPr lang="en-US" b="1" dirty="0"/>
              <a:t>Your “Wealth Heritage” </a:t>
            </a:r>
            <a:br>
              <a:rPr lang="en-US" b="1" dirty="0"/>
            </a:br>
            <a:r>
              <a:rPr lang="en-US" b="1" dirty="0"/>
              <a:t>Account has 3 Functions</a:t>
            </a:r>
          </a:p>
        </p:txBody>
      </p:sp>
      <p:sp>
        <p:nvSpPr>
          <p:cNvPr id="27656" name="TextBox 22"/>
          <p:cNvSpPr txBox="1">
            <a:spLocks noChangeArrowheads="1"/>
          </p:cNvSpPr>
          <p:nvPr/>
        </p:nvSpPr>
        <p:spPr bwMode="auto">
          <a:xfrm>
            <a:off x="4035054" y="3195575"/>
            <a:ext cx="1359643" cy="507831"/>
          </a:xfrm>
          <a:prstGeom prst="rect">
            <a:avLst/>
          </a:prstGeom>
          <a:solidFill>
            <a:srgbClr val="00B050"/>
          </a:solidFill>
          <a:ln w="25400">
            <a:solidFill>
              <a:schemeClr val="tx1"/>
            </a:solidFill>
            <a:miter lim="800000"/>
            <a:headEnd/>
            <a:tailEnd/>
          </a:ln>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350" dirty="0">
                <a:latin typeface="Arial" charset="0"/>
              </a:rPr>
              <a:t>1. PROTECTION</a:t>
            </a:r>
          </a:p>
        </p:txBody>
      </p:sp>
      <p:sp>
        <p:nvSpPr>
          <p:cNvPr id="27660" name="TextBox 33"/>
          <p:cNvSpPr txBox="1">
            <a:spLocks noChangeArrowheads="1"/>
          </p:cNvSpPr>
          <p:nvPr/>
        </p:nvSpPr>
        <p:spPr bwMode="auto">
          <a:xfrm>
            <a:off x="4035054" y="3779280"/>
            <a:ext cx="1359643" cy="507831"/>
          </a:xfrm>
          <a:prstGeom prst="rect">
            <a:avLst/>
          </a:prstGeom>
          <a:solidFill>
            <a:srgbClr val="00B0F0"/>
          </a:solidFill>
          <a:ln w="25400">
            <a:solidFill>
              <a:schemeClr val="tx1"/>
            </a:solidFill>
            <a:miter lim="800000"/>
            <a:headEnd/>
            <a:tailEnd/>
          </a:ln>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350" dirty="0">
                <a:latin typeface="Arial" charset="0"/>
              </a:rPr>
              <a:t>2. </a:t>
            </a:r>
          </a:p>
          <a:p>
            <a:pPr algn="ctr">
              <a:spcBef>
                <a:spcPct val="0"/>
              </a:spcBef>
              <a:buFontTx/>
              <a:buNone/>
            </a:pPr>
            <a:r>
              <a:rPr lang="en-US" altLang="en-US" sz="1350" dirty="0">
                <a:latin typeface="Arial" charset="0"/>
              </a:rPr>
              <a:t>SAVINGS</a:t>
            </a:r>
          </a:p>
        </p:txBody>
      </p:sp>
      <p:sp>
        <p:nvSpPr>
          <p:cNvPr id="19" name="TextBox 33"/>
          <p:cNvSpPr txBox="1">
            <a:spLocks noChangeArrowheads="1"/>
          </p:cNvSpPr>
          <p:nvPr/>
        </p:nvSpPr>
        <p:spPr bwMode="auto">
          <a:xfrm>
            <a:off x="4035054" y="4362549"/>
            <a:ext cx="1359643" cy="715581"/>
          </a:xfrm>
          <a:prstGeom prst="rect">
            <a:avLst/>
          </a:prstGeom>
          <a:solidFill>
            <a:schemeClr val="accent4">
              <a:lumMod val="60000"/>
              <a:lumOff val="40000"/>
            </a:schemeClr>
          </a:solidFill>
          <a:ln w="25400">
            <a:solidFill>
              <a:schemeClr val="tx1"/>
            </a:solidFill>
            <a:miter lim="800000"/>
            <a:headEnd/>
            <a:tailEnd/>
          </a:ln>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350" dirty="0">
                <a:latin typeface="Arial" charset="0"/>
              </a:rPr>
              <a:t>3. </a:t>
            </a:r>
          </a:p>
          <a:p>
            <a:pPr algn="ctr">
              <a:spcBef>
                <a:spcPct val="0"/>
              </a:spcBef>
              <a:buFontTx/>
              <a:buNone/>
            </a:pPr>
            <a:r>
              <a:rPr lang="en-US" altLang="en-US" sz="1350" dirty="0">
                <a:latin typeface="Arial" charset="0"/>
              </a:rPr>
              <a:t>LINE OF CREDIT</a:t>
            </a:r>
          </a:p>
        </p:txBody>
      </p:sp>
      <p:sp>
        <p:nvSpPr>
          <p:cNvPr id="20" name="Title 1"/>
          <p:cNvSpPr txBox="1">
            <a:spLocks/>
          </p:cNvSpPr>
          <p:nvPr/>
        </p:nvSpPr>
        <p:spPr>
          <a:xfrm>
            <a:off x="1143000" y="2279852"/>
            <a:ext cx="2082870" cy="1871148"/>
          </a:xfrm>
          <a:prstGeom prst="rect">
            <a:avLst/>
          </a:prstGeom>
        </p:spPr>
        <p:txBody>
          <a:bodyPr vert="horz" lIns="68580" tIns="34290" rIns="68580" bIns="3429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1800" b="1" dirty="0"/>
              <a:t>1. PROTECTION – This Comes From Life Insurance:</a:t>
            </a:r>
          </a:p>
          <a:p>
            <a:pPr>
              <a:defRPr/>
            </a:pPr>
            <a:r>
              <a:rPr lang="en-US" sz="1800" b="1" dirty="0"/>
              <a:t>Whole + Term + Paid Up Additions (PUA)</a:t>
            </a:r>
          </a:p>
        </p:txBody>
      </p:sp>
      <p:sp>
        <p:nvSpPr>
          <p:cNvPr id="21" name="Title 1"/>
          <p:cNvSpPr txBox="1">
            <a:spLocks/>
          </p:cNvSpPr>
          <p:nvPr/>
        </p:nvSpPr>
        <p:spPr>
          <a:xfrm>
            <a:off x="1257300" y="4021652"/>
            <a:ext cx="2082870" cy="1871148"/>
          </a:xfrm>
          <a:prstGeom prst="rect">
            <a:avLst/>
          </a:prstGeom>
        </p:spPr>
        <p:txBody>
          <a:bodyPr vert="horz" lIns="68580" tIns="34290" rIns="68580" bIns="3429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1800" b="1" dirty="0"/>
              <a:t>2. SAVINGS – This Replaces the Need for Bank Savings Accounts, College Savings Accounts &amp; Retirement Accounts</a:t>
            </a:r>
          </a:p>
        </p:txBody>
      </p:sp>
      <p:sp>
        <p:nvSpPr>
          <p:cNvPr id="22" name="Title 1"/>
          <p:cNvSpPr txBox="1">
            <a:spLocks/>
          </p:cNvSpPr>
          <p:nvPr/>
        </p:nvSpPr>
        <p:spPr>
          <a:xfrm>
            <a:off x="5747303" y="2260001"/>
            <a:ext cx="2082870" cy="1871148"/>
          </a:xfrm>
          <a:prstGeom prst="rect">
            <a:avLst/>
          </a:prstGeom>
        </p:spPr>
        <p:txBody>
          <a:bodyPr vert="horz" lIns="68580" tIns="34290" rIns="68580" bIns="3429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1800" b="1" dirty="0"/>
              <a:t>3. LINE OF CREDIT - This Replaces the Need for Borrowing From Commercial Banks</a:t>
            </a:r>
          </a:p>
        </p:txBody>
      </p:sp>
      <p:sp>
        <p:nvSpPr>
          <p:cNvPr id="23" name="Title 1"/>
          <p:cNvSpPr txBox="1">
            <a:spLocks/>
          </p:cNvSpPr>
          <p:nvPr/>
        </p:nvSpPr>
        <p:spPr>
          <a:xfrm>
            <a:off x="5861603" y="4009368"/>
            <a:ext cx="2082870" cy="1871148"/>
          </a:xfrm>
          <a:prstGeom prst="rect">
            <a:avLst/>
          </a:prstGeom>
        </p:spPr>
        <p:txBody>
          <a:bodyPr vert="horz" lIns="68580" tIns="34290" rIns="68580" bIns="3429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57175" indent="-257175" algn="l">
              <a:buFont typeface="Wingdings" panose="05000000000000000000" pitchFamily="2" charset="2"/>
              <a:buChar char="Ø"/>
              <a:defRPr/>
            </a:pPr>
            <a:r>
              <a:rPr lang="en-US" sz="1800" b="1" dirty="0"/>
              <a:t>This “Wealth Heritage” Account becomes the Foundation of your Financial Security Strategy</a:t>
            </a:r>
          </a:p>
        </p:txBody>
      </p:sp>
      <p:pic>
        <p:nvPicPr>
          <p:cNvPr id="3" name="Picture 2">
            <a:extLst>
              <a:ext uri="{FF2B5EF4-FFF2-40B4-BE49-F238E27FC236}">
                <a16:creationId xmlns:a16="http://schemas.microsoft.com/office/drawing/2014/main" id="{3F21FB77-EAE8-7F1D-250E-4B70BC66263E}"/>
              </a:ext>
            </a:extLst>
          </p:cNvPr>
          <p:cNvPicPr>
            <a:picLocks noChangeAspect="1"/>
          </p:cNvPicPr>
          <p:nvPr/>
        </p:nvPicPr>
        <p:blipFill>
          <a:blip r:embed="rId2"/>
          <a:stretch>
            <a:fillRect/>
          </a:stretch>
        </p:blipFill>
        <p:spPr>
          <a:xfrm>
            <a:off x="0" y="1660"/>
            <a:ext cx="1556874" cy="988940"/>
          </a:xfrm>
          <a:prstGeom prst="rect">
            <a:avLst/>
          </a:prstGeom>
        </p:spPr>
      </p:pic>
    </p:spTree>
    <p:extLst>
      <p:ext uri="{BB962C8B-B14F-4D97-AF65-F5344CB8AC3E}">
        <p14:creationId xmlns:p14="http://schemas.microsoft.com/office/powerpoint/2010/main" val="2418918556"/>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4195" y="234802"/>
            <a:ext cx="6944544" cy="1457648"/>
          </a:xfrm>
        </p:spPr>
        <p:txBody>
          <a:bodyPr>
            <a:normAutofit/>
          </a:bodyPr>
          <a:lstStyle/>
          <a:p>
            <a:pPr>
              <a:defRPr/>
            </a:pPr>
            <a:r>
              <a:rPr lang="en-US" b="1" dirty="0"/>
              <a:t>Turn your IBC Account into</a:t>
            </a:r>
            <a:br>
              <a:rPr lang="en-US" b="1" dirty="0"/>
            </a:br>
            <a:r>
              <a:rPr lang="en-US" b="1" dirty="0"/>
              <a:t> “Your Own Bank”</a:t>
            </a:r>
          </a:p>
        </p:txBody>
      </p:sp>
      <p:sp>
        <p:nvSpPr>
          <p:cNvPr id="28675" name="TextBox 3"/>
          <p:cNvSpPr txBox="1">
            <a:spLocks noChangeArrowheads="1"/>
          </p:cNvSpPr>
          <p:nvPr/>
        </p:nvSpPr>
        <p:spPr bwMode="auto">
          <a:xfrm>
            <a:off x="2562476" y="3218860"/>
            <a:ext cx="1257300" cy="1546577"/>
          </a:xfrm>
          <a:prstGeom prst="rect">
            <a:avLst/>
          </a:prstGeom>
          <a:solidFill>
            <a:srgbClr val="FF0000"/>
          </a:solidFill>
          <a:ln w="25400">
            <a:solidFill>
              <a:schemeClr val="tx1"/>
            </a:solidFill>
            <a:miter lim="800000"/>
            <a:headEnd/>
            <a:tailEnd/>
          </a:ln>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endParaRPr lang="en-US" altLang="en-US" sz="1350">
              <a:latin typeface="Arial" charset="0"/>
            </a:endParaRPr>
          </a:p>
          <a:p>
            <a:pPr algn="ctr">
              <a:spcBef>
                <a:spcPct val="0"/>
              </a:spcBef>
              <a:buFontTx/>
              <a:buNone/>
            </a:pPr>
            <a:endParaRPr lang="en-US" altLang="en-US" sz="1350">
              <a:latin typeface="Arial" charset="0"/>
            </a:endParaRPr>
          </a:p>
          <a:p>
            <a:pPr algn="ctr">
              <a:spcBef>
                <a:spcPct val="0"/>
              </a:spcBef>
              <a:buFontTx/>
              <a:buNone/>
            </a:pPr>
            <a:r>
              <a:rPr lang="en-US" altLang="en-US" sz="1350">
                <a:latin typeface="Arial" charset="0"/>
              </a:rPr>
              <a:t>BANK CHECKING ACCOUNT</a:t>
            </a:r>
          </a:p>
          <a:p>
            <a:pPr algn="ctr">
              <a:spcBef>
                <a:spcPct val="0"/>
              </a:spcBef>
              <a:buFontTx/>
              <a:buNone/>
            </a:pPr>
            <a:endParaRPr lang="en-US" altLang="en-US" sz="1350">
              <a:latin typeface="Arial" charset="0"/>
            </a:endParaRPr>
          </a:p>
          <a:p>
            <a:pPr algn="ctr">
              <a:spcBef>
                <a:spcPct val="0"/>
              </a:spcBef>
              <a:buFontTx/>
              <a:buNone/>
            </a:pPr>
            <a:endParaRPr lang="en-US" altLang="en-US" sz="1350">
              <a:latin typeface="Arial" charset="0"/>
            </a:endParaRPr>
          </a:p>
        </p:txBody>
      </p:sp>
      <p:sp>
        <p:nvSpPr>
          <p:cNvPr id="28676" name="TextBox 5"/>
          <p:cNvSpPr txBox="1">
            <a:spLocks noChangeArrowheads="1"/>
          </p:cNvSpPr>
          <p:nvPr/>
        </p:nvSpPr>
        <p:spPr bwMode="auto">
          <a:xfrm>
            <a:off x="3446174" y="5072508"/>
            <a:ext cx="1273697" cy="715581"/>
          </a:xfrm>
          <a:prstGeom prst="rect">
            <a:avLst/>
          </a:prstGeom>
          <a:solidFill>
            <a:srgbClr val="FF0000"/>
          </a:solidFill>
          <a:ln w="25400">
            <a:solidFill>
              <a:schemeClr val="tx1"/>
            </a:solidFill>
            <a:miter lim="800000"/>
            <a:headEnd/>
            <a:tailEnd/>
          </a:ln>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350" dirty="0">
                <a:latin typeface="Arial" charset="0"/>
              </a:rPr>
              <a:t>PAY INTEREST AND DEBT</a:t>
            </a:r>
          </a:p>
        </p:txBody>
      </p:sp>
      <p:sp>
        <p:nvSpPr>
          <p:cNvPr id="28677" name="TextBox 32"/>
          <p:cNvSpPr txBox="1">
            <a:spLocks noChangeArrowheads="1"/>
          </p:cNvSpPr>
          <p:nvPr/>
        </p:nvSpPr>
        <p:spPr bwMode="auto">
          <a:xfrm>
            <a:off x="6224199" y="3073816"/>
            <a:ext cx="1537097" cy="715581"/>
          </a:xfrm>
          <a:prstGeom prst="rect">
            <a:avLst/>
          </a:prstGeom>
          <a:solidFill>
            <a:srgbClr val="FFC000"/>
          </a:solidFill>
          <a:ln w="25400">
            <a:solidFill>
              <a:schemeClr val="tx1"/>
            </a:solidFill>
            <a:miter lim="800000"/>
            <a:headEnd/>
            <a:tailEnd/>
          </a:ln>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350">
                <a:latin typeface="Arial" charset="0"/>
              </a:rPr>
              <a:t>YOUR “WEALTH HERITAGE” ACCOUNT</a:t>
            </a:r>
          </a:p>
        </p:txBody>
      </p:sp>
      <p:cxnSp>
        <p:nvCxnSpPr>
          <p:cNvPr id="46" name="Straight Arrow Connector 11"/>
          <p:cNvCxnSpPr>
            <a:cxnSpLocks/>
            <a:stCxn id="28685" idx="3"/>
            <a:endCxn id="28677" idx="1"/>
          </p:cNvCxnSpPr>
          <p:nvPr/>
        </p:nvCxnSpPr>
        <p:spPr>
          <a:xfrm flipV="1">
            <a:off x="5829300" y="3431607"/>
            <a:ext cx="394899" cy="560542"/>
          </a:xfrm>
          <a:prstGeom prst="bentConnector3">
            <a:avLst>
              <a:gd name="adj1" fmla="val 50000"/>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6" name="Elbow Connector 75"/>
          <p:cNvCxnSpPr>
            <a:stCxn id="28675" idx="2"/>
            <a:endCxn id="28676" idx="0"/>
          </p:cNvCxnSpPr>
          <p:nvPr/>
        </p:nvCxnSpPr>
        <p:spPr>
          <a:xfrm rot="16200000" flipH="1">
            <a:off x="3483539" y="4473023"/>
            <a:ext cx="307071" cy="891897"/>
          </a:xfrm>
          <a:prstGeom prst="bent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680" name="TextBox 34"/>
          <p:cNvSpPr txBox="1">
            <a:spLocks noChangeArrowheads="1"/>
          </p:cNvSpPr>
          <p:nvPr/>
        </p:nvSpPr>
        <p:spPr bwMode="auto">
          <a:xfrm>
            <a:off x="3446174" y="2000250"/>
            <a:ext cx="1528763" cy="715581"/>
          </a:xfrm>
          <a:prstGeom prst="rect">
            <a:avLst/>
          </a:prstGeom>
          <a:solidFill>
            <a:srgbClr val="92D050"/>
          </a:solidFill>
          <a:ln w="25400">
            <a:solidFill>
              <a:schemeClr val="tx1"/>
            </a:solidFill>
            <a:miter lim="800000"/>
            <a:headEnd/>
            <a:tailEnd/>
          </a:ln>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endParaRPr lang="en-US" altLang="en-US" sz="1350">
              <a:latin typeface="Arial" charset="0"/>
            </a:endParaRPr>
          </a:p>
          <a:p>
            <a:pPr algn="ctr">
              <a:spcBef>
                <a:spcPct val="0"/>
              </a:spcBef>
              <a:buFontTx/>
              <a:buNone/>
            </a:pPr>
            <a:r>
              <a:rPr lang="en-US" altLang="en-US" sz="1350">
                <a:latin typeface="Arial" charset="0"/>
              </a:rPr>
              <a:t>INCOME</a:t>
            </a:r>
          </a:p>
          <a:p>
            <a:pPr algn="ctr">
              <a:spcBef>
                <a:spcPct val="0"/>
              </a:spcBef>
              <a:buFontTx/>
              <a:buNone/>
            </a:pPr>
            <a:endParaRPr lang="en-US" altLang="en-US" sz="1350">
              <a:latin typeface="Arial" charset="0"/>
            </a:endParaRPr>
          </a:p>
        </p:txBody>
      </p:sp>
      <p:sp>
        <p:nvSpPr>
          <p:cNvPr id="28681" name="TextBox 39"/>
          <p:cNvSpPr txBox="1">
            <a:spLocks noChangeArrowheads="1"/>
          </p:cNvSpPr>
          <p:nvPr/>
        </p:nvSpPr>
        <p:spPr bwMode="auto">
          <a:xfrm>
            <a:off x="1428750" y="5072062"/>
            <a:ext cx="1485900" cy="715581"/>
          </a:xfrm>
          <a:prstGeom prst="rect">
            <a:avLst/>
          </a:prstGeom>
          <a:solidFill>
            <a:srgbClr val="FFFF00"/>
          </a:solidFill>
          <a:ln w="25400">
            <a:solidFill>
              <a:schemeClr val="tx1"/>
            </a:solidFill>
            <a:miter lim="800000"/>
            <a:headEnd/>
            <a:tailEnd/>
          </a:ln>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350">
                <a:latin typeface="Arial" charset="0"/>
              </a:rPr>
              <a:t>BILLS</a:t>
            </a:r>
          </a:p>
          <a:p>
            <a:pPr algn="ctr">
              <a:spcBef>
                <a:spcPct val="0"/>
              </a:spcBef>
              <a:buFontTx/>
              <a:buNone/>
            </a:pPr>
            <a:r>
              <a:rPr lang="en-US" altLang="en-US" sz="1350">
                <a:latin typeface="Arial" charset="0"/>
              </a:rPr>
              <a:t>WANTS</a:t>
            </a:r>
          </a:p>
          <a:p>
            <a:pPr algn="ctr">
              <a:spcBef>
                <a:spcPct val="0"/>
              </a:spcBef>
              <a:buFontTx/>
              <a:buNone/>
            </a:pPr>
            <a:r>
              <a:rPr lang="en-US" altLang="en-US" sz="1350">
                <a:latin typeface="Arial" charset="0"/>
              </a:rPr>
              <a:t>CONSUMPTION</a:t>
            </a:r>
          </a:p>
        </p:txBody>
      </p:sp>
      <p:sp>
        <p:nvSpPr>
          <p:cNvPr id="50" name="TextBox 49"/>
          <p:cNvSpPr txBox="1"/>
          <p:nvPr/>
        </p:nvSpPr>
        <p:spPr>
          <a:xfrm>
            <a:off x="5098929" y="5072061"/>
            <a:ext cx="1257300" cy="784830"/>
          </a:xfrm>
          <a:prstGeom prst="rect">
            <a:avLst/>
          </a:prstGeom>
          <a:solidFill>
            <a:schemeClr val="accent4">
              <a:lumMod val="60000"/>
              <a:lumOff val="40000"/>
            </a:schemeClr>
          </a:solidFill>
          <a:ln w="25400">
            <a:solidFill>
              <a:schemeClr val="tx1"/>
            </a:solidFill>
          </a:ln>
        </p:spPr>
        <p:txBody>
          <a:bodyPr wrap="square">
            <a:spAutoFit/>
          </a:bodyPr>
          <a:lstStyle/>
          <a:p>
            <a:pPr algn="ctr">
              <a:defRPr/>
            </a:pPr>
            <a:r>
              <a:rPr lang="en-US" sz="1500" dirty="0"/>
              <a:t>PAY DOWN DEBT ON PURCHASES</a:t>
            </a:r>
          </a:p>
        </p:txBody>
      </p:sp>
      <p:sp>
        <p:nvSpPr>
          <p:cNvPr id="28685" name="TextBox 18"/>
          <p:cNvSpPr txBox="1">
            <a:spLocks noChangeArrowheads="1"/>
          </p:cNvSpPr>
          <p:nvPr/>
        </p:nvSpPr>
        <p:spPr bwMode="auto">
          <a:xfrm>
            <a:off x="4572000" y="3218860"/>
            <a:ext cx="1257300" cy="1546577"/>
          </a:xfrm>
          <a:prstGeom prst="rect">
            <a:avLst/>
          </a:prstGeom>
          <a:solidFill>
            <a:srgbClr val="00B0F0"/>
          </a:solidFill>
          <a:ln w="25400">
            <a:solidFill>
              <a:schemeClr val="tx1"/>
            </a:solidFill>
            <a:miter lim="800000"/>
            <a:headEnd/>
            <a:tailEnd/>
          </a:ln>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endParaRPr lang="en-US" altLang="en-US" sz="1350">
              <a:latin typeface="Arial" charset="0"/>
            </a:endParaRPr>
          </a:p>
          <a:p>
            <a:pPr algn="ctr">
              <a:spcBef>
                <a:spcPct val="0"/>
              </a:spcBef>
              <a:buFontTx/>
              <a:buNone/>
            </a:pPr>
            <a:endParaRPr lang="en-US" altLang="en-US" sz="1350">
              <a:latin typeface="Arial" charset="0"/>
            </a:endParaRPr>
          </a:p>
          <a:p>
            <a:pPr algn="ctr">
              <a:spcBef>
                <a:spcPct val="0"/>
              </a:spcBef>
              <a:buFontTx/>
              <a:buNone/>
            </a:pPr>
            <a:r>
              <a:rPr lang="en-US" altLang="en-US" sz="1350">
                <a:latin typeface="Arial" charset="0"/>
              </a:rPr>
              <a:t>BANK SAVINGS ACCOUNT</a:t>
            </a:r>
          </a:p>
          <a:p>
            <a:pPr algn="ctr">
              <a:spcBef>
                <a:spcPct val="0"/>
              </a:spcBef>
              <a:buFontTx/>
              <a:buNone/>
            </a:pPr>
            <a:endParaRPr lang="en-US" altLang="en-US" sz="1350">
              <a:latin typeface="Arial" charset="0"/>
            </a:endParaRPr>
          </a:p>
          <a:p>
            <a:pPr algn="ctr">
              <a:spcBef>
                <a:spcPct val="0"/>
              </a:spcBef>
              <a:buFontTx/>
              <a:buNone/>
            </a:pPr>
            <a:endParaRPr lang="en-US" altLang="en-US" sz="1350">
              <a:latin typeface="Arial" charset="0"/>
            </a:endParaRPr>
          </a:p>
        </p:txBody>
      </p:sp>
      <p:cxnSp>
        <p:nvCxnSpPr>
          <p:cNvPr id="15" name="Elbow Connector 14"/>
          <p:cNvCxnSpPr>
            <a:stCxn id="28680" idx="2"/>
            <a:endCxn id="28675" idx="0"/>
          </p:cNvCxnSpPr>
          <p:nvPr/>
        </p:nvCxnSpPr>
        <p:spPr>
          <a:xfrm rot="5400000">
            <a:off x="3449327" y="2457630"/>
            <a:ext cx="503029" cy="1019430"/>
          </a:xfrm>
          <a:prstGeom prst="bentConnector3">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28680" idx="2"/>
            <a:endCxn id="28685" idx="0"/>
          </p:cNvCxnSpPr>
          <p:nvPr/>
        </p:nvCxnSpPr>
        <p:spPr>
          <a:xfrm rot="16200000" flipH="1">
            <a:off x="4454089" y="2472298"/>
            <a:ext cx="503029" cy="990094"/>
          </a:xfrm>
          <a:prstGeom prst="bentConnector3">
            <a:avLst>
              <a:gd name="adj1" fmla="val 50000"/>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Elbow Connector 15"/>
          <p:cNvCxnSpPr>
            <a:stCxn id="28675" idx="2"/>
            <a:endCxn id="28681" idx="0"/>
          </p:cNvCxnSpPr>
          <p:nvPr/>
        </p:nvCxnSpPr>
        <p:spPr>
          <a:xfrm rot="5400000">
            <a:off x="2528101" y="4409036"/>
            <a:ext cx="306625" cy="1019426"/>
          </a:xfrm>
          <a:prstGeom prst="bent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689" name="TextBox 27"/>
          <p:cNvSpPr txBox="1">
            <a:spLocks noChangeArrowheads="1"/>
          </p:cNvSpPr>
          <p:nvPr/>
        </p:nvSpPr>
        <p:spPr bwMode="auto">
          <a:xfrm>
            <a:off x="5240408" y="2570585"/>
            <a:ext cx="212764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indent="0">
              <a:spcBef>
                <a:spcPct val="0"/>
              </a:spcBef>
              <a:buNone/>
            </a:pPr>
            <a:r>
              <a:rPr lang="en-US" altLang="en-US" sz="1350" b="1" dirty="0">
                <a:latin typeface="Arial" charset="0"/>
              </a:rPr>
              <a:t>1.) Pay Yourself FIRST!</a:t>
            </a:r>
          </a:p>
        </p:txBody>
      </p:sp>
      <p:cxnSp>
        <p:nvCxnSpPr>
          <p:cNvPr id="60" name="Straight Arrow Connector 11"/>
          <p:cNvCxnSpPr>
            <a:cxnSpLocks/>
            <a:stCxn id="28685" idx="2"/>
            <a:endCxn id="50" idx="0"/>
          </p:cNvCxnSpPr>
          <p:nvPr/>
        </p:nvCxnSpPr>
        <p:spPr>
          <a:xfrm rot="16200000" flipH="1">
            <a:off x="5310802" y="4655284"/>
            <a:ext cx="306624" cy="526929"/>
          </a:xfrm>
          <a:prstGeom prst="bentConnector3">
            <a:avLst>
              <a:gd name="adj1" fmla="val 50000"/>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9" name="TextBox 27"/>
          <p:cNvSpPr txBox="1">
            <a:spLocks noChangeArrowheads="1"/>
          </p:cNvSpPr>
          <p:nvPr/>
        </p:nvSpPr>
        <p:spPr bwMode="auto">
          <a:xfrm>
            <a:off x="7137796" y="2496740"/>
            <a:ext cx="86320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2100" b="1" dirty="0">
                <a:latin typeface="Arial" charset="0"/>
              </a:rPr>
              <a:t>10%+</a:t>
            </a:r>
          </a:p>
        </p:txBody>
      </p:sp>
      <p:cxnSp>
        <p:nvCxnSpPr>
          <p:cNvPr id="23" name="Straight Arrow Connector 11"/>
          <p:cNvCxnSpPr>
            <a:cxnSpLocks/>
            <a:stCxn id="28677" idx="2"/>
          </p:cNvCxnSpPr>
          <p:nvPr/>
        </p:nvCxnSpPr>
        <p:spPr>
          <a:xfrm rot="5400000">
            <a:off x="6178319" y="3440380"/>
            <a:ext cx="465413" cy="1163446"/>
          </a:xfrm>
          <a:prstGeom prst="bentConnector2">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78" name="TextBox 27"/>
          <p:cNvSpPr txBox="1">
            <a:spLocks noChangeArrowheads="1"/>
          </p:cNvSpPr>
          <p:nvPr/>
        </p:nvSpPr>
        <p:spPr bwMode="auto">
          <a:xfrm>
            <a:off x="5960572" y="4256430"/>
            <a:ext cx="160882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indent="0">
              <a:spcBef>
                <a:spcPct val="0"/>
              </a:spcBef>
              <a:buNone/>
            </a:pPr>
            <a:r>
              <a:rPr lang="en-US" altLang="en-US" sz="1350" b="1" dirty="0">
                <a:latin typeface="Arial" charset="0"/>
              </a:rPr>
              <a:t>2.) Borrow From Yourself</a:t>
            </a:r>
          </a:p>
        </p:txBody>
      </p:sp>
      <p:cxnSp>
        <p:nvCxnSpPr>
          <p:cNvPr id="81" name="Straight Arrow Connector 11"/>
          <p:cNvCxnSpPr>
            <a:cxnSpLocks/>
            <a:stCxn id="28685" idx="2"/>
            <a:endCxn id="50" idx="3"/>
          </p:cNvCxnSpPr>
          <p:nvPr/>
        </p:nvCxnSpPr>
        <p:spPr>
          <a:xfrm rot="16200000" flipH="1">
            <a:off x="5428920" y="4537166"/>
            <a:ext cx="699039" cy="1155579"/>
          </a:xfrm>
          <a:prstGeom prst="bentConnector4">
            <a:avLst>
              <a:gd name="adj1" fmla="val 21932"/>
              <a:gd name="adj2" fmla="val 119782"/>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85" name="TextBox 27"/>
          <p:cNvSpPr txBox="1">
            <a:spLocks noChangeArrowheads="1"/>
          </p:cNvSpPr>
          <p:nvPr/>
        </p:nvSpPr>
        <p:spPr bwMode="auto">
          <a:xfrm>
            <a:off x="6629400" y="4941687"/>
            <a:ext cx="1236015"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indent="0">
              <a:spcBef>
                <a:spcPct val="0"/>
              </a:spcBef>
              <a:buNone/>
            </a:pPr>
            <a:r>
              <a:rPr lang="en-US" altLang="en-US" sz="1350" b="1" dirty="0">
                <a:latin typeface="Arial" charset="0"/>
              </a:rPr>
              <a:t>3.) Pay Extra Principal Each Month</a:t>
            </a:r>
          </a:p>
        </p:txBody>
      </p:sp>
      <p:cxnSp>
        <p:nvCxnSpPr>
          <p:cNvPr id="88" name="Straight Arrow Connector 11"/>
          <p:cNvCxnSpPr>
            <a:cxnSpLocks/>
            <a:endCxn id="28676" idx="3"/>
          </p:cNvCxnSpPr>
          <p:nvPr/>
        </p:nvCxnSpPr>
        <p:spPr>
          <a:xfrm rot="5400000">
            <a:off x="4503686" y="4959044"/>
            <a:ext cx="687441" cy="255069"/>
          </a:xfrm>
          <a:prstGeom prst="bentConnector2">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4079F0B-B636-6844-17FF-8E2D9201FABC}"/>
              </a:ext>
            </a:extLst>
          </p:cNvPr>
          <p:cNvPicPr>
            <a:picLocks noChangeAspect="1"/>
          </p:cNvPicPr>
          <p:nvPr/>
        </p:nvPicPr>
        <p:blipFill>
          <a:blip r:embed="rId2"/>
          <a:stretch>
            <a:fillRect/>
          </a:stretch>
        </p:blipFill>
        <p:spPr>
          <a:xfrm>
            <a:off x="0" y="1660"/>
            <a:ext cx="1556874" cy="988940"/>
          </a:xfrm>
          <a:prstGeom prst="rect">
            <a:avLst/>
          </a:prstGeom>
        </p:spPr>
      </p:pic>
    </p:spTree>
    <p:extLst>
      <p:ext uri="{BB962C8B-B14F-4D97-AF65-F5344CB8AC3E}">
        <p14:creationId xmlns:p14="http://schemas.microsoft.com/office/powerpoint/2010/main" val="100389499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254" y="457200"/>
            <a:ext cx="8229600" cy="802062"/>
          </a:xfrm>
        </p:spPr>
        <p:txBody>
          <a:bodyPr>
            <a:normAutofit/>
          </a:bodyPr>
          <a:lstStyle/>
          <a:p>
            <a:r>
              <a:rPr lang="en-US" b="1" dirty="0"/>
              <a:t>I Started Investing in Myself</a:t>
            </a:r>
          </a:p>
        </p:txBody>
      </p:sp>
      <p:sp>
        <p:nvSpPr>
          <p:cNvPr id="3" name="Footer Placeholder 2"/>
          <p:cNvSpPr>
            <a:spLocks noGrp="1"/>
          </p:cNvSpPr>
          <p:nvPr>
            <p:ph type="ftr" sz="quarter" idx="11"/>
          </p:nvPr>
        </p:nvSpPr>
        <p:spPr>
          <a:xfrm>
            <a:off x="6281295" y="6492875"/>
            <a:ext cx="2895600" cy="365125"/>
          </a:xfrm>
        </p:spPr>
        <p:txBody>
          <a:bodyPr/>
          <a:lstStyle/>
          <a:p>
            <a:r>
              <a:rPr lang="en-US" dirty="0"/>
              <a:t>© Alex </a:t>
            </a:r>
            <a:r>
              <a:rPr lang="en-US" dirty="0" err="1"/>
              <a:t>Barrón</a:t>
            </a:r>
            <a:r>
              <a:rPr lang="en-US" dirty="0"/>
              <a:t> 2024</a:t>
            </a:r>
          </a:p>
        </p:txBody>
      </p:sp>
      <p:sp>
        <p:nvSpPr>
          <p:cNvPr id="4" name="Slide Number Placeholder 3"/>
          <p:cNvSpPr>
            <a:spLocks noGrp="1"/>
          </p:cNvSpPr>
          <p:nvPr>
            <p:ph type="sldNum" sz="quarter" idx="12"/>
          </p:nvPr>
        </p:nvSpPr>
        <p:spPr/>
        <p:txBody>
          <a:bodyPr/>
          <a:lstStyle/>
          <a:p>
            <a:fld id="{26992660-07D7-4D1A-9A00-6246F487EF94}" type="slidenum">
              <a:rPr lang="en-US" smtClean="0"/>
              <a:pPr/>
              <a:t>9</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494" y="1448300"/>
            <a:ext cx="1646382" cy="24554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1486854"/>
            <a:ext cx="1565994" cy="241691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0" y="1523248"/>
            <a:ext cx="1720755" cy="234271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494" y="4153898"/>
            <a:ext cx="1606142" cy="2416861"/>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7400" y="4146183"/>
            <a:ext cx="1565994" cy="2432289"/>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7600" y="1523248"/>
            <a:ext cx="1565994" cy="2446866"/>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10000" y="4183284"/>
            <a:ext cx="1542108" cy="2358088"/>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6994" y="1520973"/>
            <a:ext cx="1527908" cy="2344990"/>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42209" y="4131152"/>
            <a:ext cx="1439013" cy="2410220"/>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17159" y="4067947"/>
            <a:ext cx="1666875" cy="2571750"/>
          </a:xfrm>
          <a:prstGeom prst="rect">
            <a:avLst/>
          </a:prstGeom>
        </p:spPr>
      </p:pic>
      <p:pic>
        <p:nvPicPr>
          <p:cNvPr id="9" name="Picture 8">
            <a:extLst>
              <a:ext uri="{FF2B5EF4-FFF2-40B4-BE49-F238E27FC236}">
                <a16:creationId xmlns:a16="http://schemas.microsoft.com/office/drawing/2014/main" id="{93664103-C1FF-5942-4603-277A656E46F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0"/>
            <a:ext cx="1109472" cy="1109472"/>
          </a:xfrm>
          <a:prstGeom prst="rect">
            <a:avLst/>
          </a:prstGeom>
        </p:spPr>
      </p:pic>
    </p:spTree>
    <p:extLst>
      <p:ext uri="{BB962C8B-B14F-4D97-AF65-F5344CB8AC3E}">
        <p14:creationId xmlns:p14="http://schemas.microsoft.com/office/powerpoint/2010/main" val="3095343901"/>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5356894" y="1929091"/>
            <a:ext cx="1578769" cy="1569660"/>
          </a:xfrm>
          <a:prstGeom prst="rect">
            <a:avLst/>
          </a:prstGeom>
          <a:solidFill>
            <a:srgbClr val="FFC000"/>
          </a:solidFill>
          <a:ln w="25400">
            <a:solidFill>
              <a:schemeClr val="tx1"/>
            </a:solidFill>
          </a:ln>
        </p:spPr>
        <p:txBody>
          <a:bodyPr wrap="square" rtlCol="0">
            <a:spAutoFit/>
          </a:bodyPr>
          <a:lstStyle/>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p:txBody>
      </p:sp>
      <p:sp>
        <p:nvSpPr>
          <p:cNvPr id="2" name="Title 1"/>
          <p:cNvSpPr>
            <a:spLocks noGrp="1"/>
          </p:cNvSpPr>
          <p:nvPr>
            <p:ph type="title"/>
          </p:nvPr>
        </p:nvSpPr>
        <p:spPr>
          <a:xfrm>
            <a:off x="1654963" y="51236"/>
            <a:ext cx="6832025" cy="1710136"/>
          </a:xfrm>
        </p:spPr>
        <p:txBody>
          <a:bodyPr>
            <a:normAutofit fontScale="90000"/>
          </a:bodyPr>
          <a:lstStyle/>
          <a:p>
            <a:r>
              <a:rPr lang="en-US" b="1" dirty="0"/>
              <a:t>Key Lesson #3: Lend to Yourself and Focus On Paying Off One Debt at </a:t>
            </a:r>
            <a:r>
              <a:rPr lang="en-US" b="1" dirty="0" err="1"/>
              <a:t>at</a:t>
            </a:r>
            <a:r>
              <a:rPr lang="en-US" b="1" dirty="0"/>
              <a:t> Time</a:t>
            </a:r>
          </a:p>
        </p:txBody>
      </p:sp>
      <p:sp>
        <p:nvSpPr>
          <p:cNvPr id="5" name="TextBox 4"/>
          <p:cNvSpPr txBox="1"/>
          <p:nvPr/>
        </p:nvSpPr>
        <p:spPr>
          <a:xfrm>
            <a:off x="5467454" y="3957298"/>
            <a:ext cx="1543050" cy="300082"/>
          </a:xfrm>
          <a:prstGeom prst="rect">
            <a:avLst/>
          </a:prstGeom>
          <a:noFill/>
        </p:spPr>
        <p:txBody>
          <a:bodyPr wrap="square" rtlCol="0">
            <a:spAutoFit/>
          </a:bodyPr>
          <a:lstStyle/>
          <a:p>
            <a:pPr algn="ctr"/>
            <a:r>
              <a:rPr lang="en-US" sz="1350" b="1" dirty="0"/>
              <a:t>EXPENSES</a:t>
            </a:r>
          </a:p>
        </p:txBody>
      </p:sp>
      <p:sp>
        <p:nvSpPr>
          <p:cNvPr id="9" name="TextBox 8"/>
          <p:cNvSpPr txBox="1"/>
          <p:nvPr/>
        </p:nvSpPr>
        <p:spPr>
          <a:xfrm>
            <a:off x="1390741" y="3570433"/>
            <a:ext cx="1163666" cy="300082"/>
          </a:xfrm>
          <a:prstGeom prst="rect">
            <a:avLst/>
          </a:prstGeom>
          <a:solidFill>
            <a:srgbClr val="92D050"/>
          </a:solidFill>
          <a:ln>
            <a:solidFill>
              <a:schemeClr val="tx1"/>
            </a:solidFill>
          </a:ln>
        </p:spPr>
        <p:txBody>
          <a:bodyPr wrap="square" rtlCol="0">
            <a:spAutoFit/>
          </a:bodyPr>
          <a:lstStyle/>
          <a:p>
            <a:pPr algn="ctr"/>
            <a:r>
              <a:rPr lang="en-US" sz="1350" b="1" dirty="0"/>
              <a:t>INCOME</a:t>
            </a:r>
          </a:p>
        </p:txBody>
      </p:sp>
      <p:sp>
        <p:nvSpPr>
          <p:cNvPr id="10" name="TextBox 9"/>
          <p:cNvSpPr txBox="1"/>
          <p:nvPr/>
        </p:nvSpPr>
        <p:spPr>
          <a:xfrm>
            <a:off x="3531498" y="4266124"/>
            <a:ext cx="1257300" cy="1131079"/>
          </a:xfrm>
          <a:prstGeom prst="rect">
            <a:avLst/>
          </a:prstGeom>
          <a:solidFill>
            <a:srgbClr val="FF0000"/>
          </a:solidFill>
          <a:ln w="25400">
            <a:solidFill>
              <a:schemeClr val="tx1"/>
            </a:solidFill>
          </a:ln>
        </p:spPr>
        <p:txBody>
          <a:bodyPr wrap="square" rtlCol="0">
            <a:spAutoFit/>
          </a:bodyPr>
          <a:lstStyle/>
          <a:p>
            <a:pPr algn="ctr"/>
            <a:endParaRPr lang="en-US" sz="1350" dirty="0"/>
          </a:p>
          <a:p>
            <a:pPr algn="ctr"/>
            <a:endParaRPr lang="en-US" sz="1350" dirty="0"/>
          </a:p>
          <a:p>
            <a:pPr algn="ctr"/>
            <a:r>
              <a:rPr lang="en-US" sz="1350" b="1" dirty="0"/>
              <a:t>CHECKING</a:t>
            </a:r>
          </a:p>
          <a:p>
            <a:pPr algn="ctr"/>
            <a:endParaRPr lang="en-US" sz="1350" dirty="0"/>
          </a:p>
          <a:p>
            <a:pPr algn="ctr"/>
            <a:endParaRPr lang="en-US" sz="1350" dirty="0"/>
          </a:p>
        </p:txBody>
      </p:sp>
      <p:cxnSp>
        <p:nvCxnSpPr>
          <p:cNvPr id="15" name="Elbow Connector 14"/>
          <p:cNvCxnSpPr>
            <a:stCxn id="9" idx="3"/>
            <a:endCxn id="10" idx="1"/>
          </p:cNvCxnSpPr>
          <p:nvPr/>
        </p:nvCxnSpPr>
        <p:spPr>
          <a:xfrm>
            <a:off x="2554407" y="3720474"/>
            <a:ext cx="977091" cy="1111190"/>
          </a:xfrm>
          <a:prstGeom prst="bent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353154" y="4510819"/>
            <a:ext cx="2000250" cy="300082"/>
          </a:xfrm>
          <a:prstGeom prst="rect">
            <a:avLst/>
          </a:prstGeom>
          <a:noFill/>
        </p:spPr>
        <p:txBody>
          <a:bodyPr wrap="square" rtlCol="0">
            <a:spAutoFit/>
          </a:bodyPr>
          <a:lstStyle/>
          <a:p>
            <a:pPr marL="214313" indent="-214313">
              <a:buFont typeface="Arial" panose="020B0604020202020204" pitchFamily="34" charset="0"/>
              <a:buChar char="•"/>
            </a:pPr>
            <a:r>
              <a:rPr lang="en-US" sz="1350" dirty="0"/>
              <a:t>Car Loans</a:t>
            </a:r>
          </a:p>
        </p:txBody>
      </p:sp>
      <p:sp>
        <p:nvSpPr>
          <p:cNvPr id="25" name="TextBox 24"/>
          <p:cNvSpPr txBox="1"/>
          <p:nvPr/>
        </p:nvSpPr>
        <p:spPr>
          <a:xfrm>
            <a:off x="5356894" y="4810816"/>
            <a:ext cx="1996511" cy="300082"/>
          </a:xfrm>
          <a:prstGeom prst="rect">
            <a:avLst/>
          </a:prstGeom>
          <a:noFill/>
        </p:spPr>
        <p:txBody>
          <a:bodyPr wrap="square" rtlCol="0">
            <a:spAutoFit/>
          </a:bodyPr>
          <a:lstStyle/>
          <a:p>
            <a:pPr marL="214313" indent="-214313">
              <a:buFont typeface="Arial" panose="020B0604020202020204" pitchFamily="34" charset="0"/>
              <a:buChar char="•"/>
            </a:pPr>
            <a:r>
              <a:rPr lang="en-US" sz="1350" dirty="0"/>
              <a:t>Student Loans</a:t>
            </a:r>
          </a:p>
        </p:txBody>
      </p:sp>
      <p:sp>
        <p:nvSpPr>
          <p:cNvPr id="26" name="TextBox 25"/>
          <p:cNvSpPr txBox="1"/>
          <p:nvPr/>
        </p:nvSpPr>
        <p:spPr>
          <a:xfrm>
            <a:off x="5356893" y="4193220"/>
            <a:ext cx="2000250" cy="300082"/>
          </a:xfrm>
          <a:prstGeom prst="rect">
            <a:avLst/>
          </a:prstGeom>
          <a:noFill/>
        </p:spPr>
        <p:txBody>
          <a:bodyPr wrap="square" rtlCol="0">
            <a:spAutoFit/>
          </a:bodyPr>
          <a:lstStyle/>
          <a:p>
            <a:pPr marL="214313" indent="-214313">
              <a:buFont typeface="Arial" panose="020B0604020202020204" pitchFamily="34" charset="0"/>
              <a:buChar char="•"/>
            </a:pPr>
            <a:r>
              <a:rPr lang="en-US" sz="1350" strike="sngStrike" dirty="0">
                <a:solidFill>
                  <a:srgbClr val="FF0000"/>
                </a:solidFill>
              </a:rPr>
              <a:t>Credit Cards</a:t>
            </a:r>
          </a:p>
        </p:txBody>
      </p:sp>
      <p:sp>
        <p:nvSpPr>
          <p:cNvPr id="27" name="TextBox 26"/>
          <p:cNvSpPr txBox="1"/>
          <p:nvPr/>
        </p:nvSpPr>
        <p:spPr>
          <a:xfrm>
            <a:off x="5375943" y="5099095"/>
            <a:ext cx="2000250" cy="300082"/>
          </a:xfrm>
          <a:prstGeom prst="rect">
            <a:avLst/>
          </a:prstGeom>
          <a:noFill/>
        </p:spPr>
        <p:txBody>
          <a:bodyPr wrap="square" rtlCol="0">
            <a:spAutoFit/>
          </a:bodyPr>
          <a:lstStyle/>
          <a:p>
            <a:pPr marL="214313" indent="-214313">
              <a:buFont typeface="Arial" panose="020B0604020202020204" pitchFamily="34" charset="0"/>
              <a:buChar char="•"/>
            </a:pPr>
            <a:r>
              <a:rPr lang="en-US" sz="1350" dirty="0"/>
              <a:t>Mortgage</a:t>
            </a:r>
          </a:p>
        </p:txBody>
      </p:sp>
      <p:cxnSp>
        <p:nvCxnSpPr>
          <p:cNvPr id="32" name="Elbow Connector 31"/>
          <p:cNvCxnSpPr>
            <a:stCxn id="10" idx="3"/>
            <a:endCxn id="26" idx="1"/>
          </p:cNvCxnSpPr>
          <p:nvPr/>
        </p:nvCxnSpPr>
        <p:spPr>
          <a:xfrm flipV="1">
            <a:off x="4788798" y="4343261"/>
            <a:ext cx="568095" cy="488403"/>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Elbow Connector 35"/>
          <p:cNvCxnSpPr>
            <a:stCxn id="10" idx="3"/>
            <a:endCxn id="24" idx="1"/>
          </p:cNvCxnSpPr>
          <p:nvPr/>
        </p:nvCxnSpPr>
        <p:spPr>
          <a:xfrm flipV="1">
            <a:off x="4788798" y="4660860"/>
            <a:ext cx="564356" cy="170804"/>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10" idx="3"/>
            <a:endCxn id="25" idx="1"/>
          </p:cNvCxnSpPr>
          <p:nvPr/>
        </p:nvCxnSpPr>
        <p:spPr>
          <a:xfrm>
            <a:off x="4788798" y="4831664"/>
            <a:ext cx="568096" cy="129193"/>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Elbow Connector 41"/>
          <p:cNvCxnSpPr>
            <a:stCxn id="10" idx="3"/>
            <a:endCxn id="27" idx="1"/>
          </p:cNvCxnSpPr>
          <p:nvPr/>
        </p:nvCxnSpPr>
        <p:spPr>
          <a:xfrm>
            <a:off x="4788798" y="4831664"/>
            <a:ext cx="587145" cy="417472"/>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531498" y="2590308"/>
            <a:ext cx="1257300" cy="1131079"/>
          </a:xfrm>
          <a:prstGeom prst="rect">
            <a:avLst/>
          </a:prstGeom>
          <a:solidFill>
            <a:srgbClr val="00B0F0"/>
          </a:solidFill>
          <a:ln w="25400">
            <a:solidFill>
              <a:schemeClr val="tx1"/>
            </a:solidFill>
          </a:ln>
        </p:spPr>
        <p:txBody>
          <a:bodyPr wrap="square" rtlCol="0">
            <a:spAutoFit/>
          </a:bodyPr>
          <a:lstStyle/>
          <a:p>
            <a:pPr algn="ctr"/>
            <a:endParaRPr lang="en-US" sz="1350" dirty="0"/>
          </a:p>
          <a:p>
            <a:pPr algn="ctr"/>
            <a:endParaRPr lang="en-US" sz="1350" dirty="0"/>
          </a:p>
          <a:p>
            <a:pPr algn="ctr"/>
            <a:r>
              <a:rPr lang="en-US" sz="1350" b="1" dirty="0"/>
              <a:t>SAVINGS</a:t>
            </a:r>
          </a:p>
          <a:p>
            <a:pPr algn="ctr"/>
            <a:endParaRPr lang="en-US" sz="1350" dirty="0"/>
          </a:p>
          <a:p>
            <a:pPr algn="ctr"/>
            <a:endParaRPr lang="en-US" sz="1350" dirty="0"/>
          </a:p>
        </p:txBody>
      </p:sp>
      <p:cxnSp>
        <p:nvCxnSpPr>
          <p:cNvPr id="20" name="Elbow Connector 19"/>
          <p:cNvCxnSpPr>
            <a:stCxn id="9" idx="3"/>
            <a:endCxn id="19" idx="1"/>
          </p:cNvCxnSpPr>
          <p:nvPr/>
        </p:nvCxnSpPr>
        <p:spPr>
          <a:xfrm flipV="1">
            <a:off x="2554407" y="3155848"/>
            <a:ext cx="977091" cy="564626"/>
          </a:xfrm>
          <a:prstGeom prst="bentConnector3">
            <a:avLst>
              <a:gd name="adj1" fmla="val 50000"/>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19" idx="3"/>
            <a:endCxn id="31" idx="1"/>
          </p:cNvCxnSpPr>
          <p:nvPr/>
        </p:nvCxnSpPr>
        <p:spPr>
          <a:xfrm flipV="1">
            <a:off x="4788798" y="2713921"/>
            <a:ext cx="568096" cy="441927"/>
          </a:xfrm>
          <a:prstGeom prst="bentConnector3">
            <a:avLst>
              <a:gd name="adj1" fmla="val 50000"/>
            </a:avLst>
          </a:prstGeom>
          <a:ln w="25400">
            <a:solidFill>
              <a:srgbClr val="3333FF"/>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353154" y="1982833"/>
            <a:ext cx="1543050" cy="507831"/>
          </a:xfrm>
          <a:prstGeom prst="rect">
            <a:avLst/>
          </a:prstGeom>
          <a:noFill/>
        </p:spPr>
        <p:txBody>
          <a:bodyPr wrap="square" rtlCol="0">
            <a:spAutoFit/>
          </a:bodyPr>
          <a:lstStyle/>
          <a:p>
            <a:pPr algn="ctr"/>
            <a:r>
              <a:rPr lang="en-US" sz="1350" b="1" dirty="0"/>
              <a:t>“YOUR OWN BANK”</a:t>
            </a:r>
          </a:p>
        </p:txBody>
      </p:sp>
      <p:cxnSp>
        <p:nvCxnSpPr>
          <p:cNvPr id="41" name="Elbow Connector 40"/>
          <p:cNvCxnSpPr>
            <a:stCxn id="31" idx="3"/>
            <a:endCxn id="26" idx="3"/>
          </p:cNvCxnSpPr>
          <p:nvPr/>
        </p:nvCxnSpPr>
        <p:spPr>
          <a:xfrm>
            <a:off x="6935663" y="2713921"/>
            <a:ext cx="421480" cy="1629340"/>
          </a:xfrm>
          <a:prstGeom prst="bentConnector3">
            <a:avLst>
              <a:gd name="adj1" fmla="val 154237"/>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6935663" y="2196220"/>
            <a:ext cx="726178" cy="507831"/>
          </a:xfrm>
          <a:prstGeom prst="rect">
            <a:avLst/>
          </a:prstGeom>
          <a:noFill/>
        </p:spPr>
        <p:txBody>
          <a:bodyPr wrap="square" rtlCol="0">
            <a:spAutoFit/>
          </a:bodyPr>
          <a:lstStyle/>
          <a:p>
            <a:pPr algn="ctr"/>
            <a:r>
              <a:rPr lang="en-US" sz="1350" b="1" dirty="0">
                <a:solidFill>
                  <a:srgbClr val="7030A0"/>
                </a:solidFill>
              </a:rPr>
              <a:t>Policy Loans</a:t>
            </a:r>
          </a:p>
        </p:txBody>
      </p:sp>
      <p:sp>
        <p:nvSpPr>
          <p:cNvPr id="62" name="TextBox 61"/>
          <p:cNvSpPr txBox="1"/>
          <p:nvPr/>
        </p:nvSpPr>
        <p:spPr>
          <a:xfrm>
            <a:off x="6979445" y="4188150"/>
            <a:ext cx="392906" cy="300082"/>
          </a:xfrm>
          <a:prstGeom prst="rect">
            <a:avLst/>
          </a:prstGeom>
          <a:noFill/>
        </p:spPr>
        <p:txBody>
          <a:bodyPr wrap="square" rtlCol="0">
            <a:spAutoFit/>
          </a:bodyPr>
          <a:lstStyle/>
          <a:p>
            <a:pPr algn="ctr"/>
            <a:r>
              <a:rPr lang="en-US" sz="1350" b="1" dirty="0">
                <a:solidFill>
                  <a:srgbClr val="FF0000"/>
                </a:solidFill>
              </a:rPr>
              <a:t>X</a:t>
            </a:r>
          </a:p>
        </p:txBody>
      </p:sp>
      <p:sp>
        <p:nvSpPr>
          <p:cNvPr id="75" name="TextBox 74"/>
          <p:cNvSpPr txBox="1"/>
          <p:nvPr/>
        </p:nvSpPr>
        <p:spPr>
          <a:xfrm>
            <a:off x="1085850" y="4828140"/>
            <a:ext cx="2571750" cy="1131079"/>
          </a:xfrm>
          <a:prstGeom prst="rect">
            <a:avLst/>
          </a:prstGeom>
          <a:noFill/>
        </p:spPr>
        <p:txBody>
          <a:bodyPr wrap="square" rtlCol="0">
            <a:spAutoFit/>
          </a:bodyPr>
          <a:lstStyle/>
          <a:p>
            <a:pPr marL="257175" indent="-257175">
              <a:buFont typeface="+mj-lt"/>
              <a:buAutoNum type="arabicPeriod"/>
            </a:pPr>
            <a:r>
              <a:rPr lang="en-US" sz="1350" b="1" dirty="0">
                <a:solidFill>
                  <a:srgbClr val="7030A0"/>
                </a:solidFill>
              </a:rPr>
              <a:t>Ask for a loan on “Your Own Bank” so that you eliminate debts faster.</a:t>
            </a:r>
          </a:p>
          <a:p>
            <a:pPr marL="257175" indent="-257175">
              <a:buFont typeface="+mj-lt"/>
              <a:buAutoNum type="arabicPeriod"/>
            </a:pPr>
            <a:r>
              <a:rPr lang="en-US" sz="1350" b="1" dirty="0">
                <a:solidFill>
                  <a:srgbClr val="CC00CC"/>
                </a:solidFill>
              </a:rPr>
              <a:t>Pay your loans to “Your Own Bank” later.</a:t>
            </a:r>
          </a:p>
        </p:txBody>
      </p:sp>
      <p:sp>
        <p:nvSpPr>
          <p:cNvPr id="40" name="TextBox 22"/>
          <p:cNvSpPr txBox="1">
            <a:spLocks noChangeArrowheads="1"/>
          </p:cNvSpPr>
          <p:nvPr/>
        </p:nvSpPr>
        <p:spPr bwMode="auto">
          <a:xfrm>
            <a:off x="5487333" y="2518999"/>
            <a:ext cx="1359643" cy="253916"/>
          </a:xfrm>
          <a:prstGeom prst="rect">
            <a:avLst/>
          </a:prstGeom>
          <a:solidFill>
            <a:srgbClr val="00B050"/>
          </a:solidFill>
          <a:ln w="25400">
            <a:solidFill>
              <a:schemeClr val="tx1"/>
            </a:solidFill>
            <a:miter lim="800000"/>
            <a:headEnd/>
            <a:tailEnd/>
          </a:ln>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050" dirty="0">
                <a:latin typeface="Arial" charset="0"/>
              </a:rPr>
              <a:t>1. PROTECTION</a:t>
            </a:r>
          </a:p>
        </p:txBody>
      </p:sp>
      <p:sp>
        <p:nvSpPr>
          <p:cNvPr id="43" name="TextBox 33"/>
          <p:cNvSpPr txBox="1">
            <a:spLocks noChangeArrowheads="1"/>
          </p:cNvSpPr>
          <p:nvPr/>
        </p:nvSpPr>
        <p:spPr bwMode="auto">
          <a:xfrm>
            <a:off x="5487332" y="2857501"/>
            <a:ext cx="1359643" cy="253916"/>
          </a:xfrm>
          <a:prstGeom prst="rect">
            <a:avLst/>
          </a:prstGeom>
          <a:solidFill>
            <a:srgbClr val="00B0F0"/>
          </a:solidFill>
          <a:ln w="25400">
            <a:solidFill>
              <a:schemeClr val="tx1"/>
            </a:solidFill>
            <a:miter lim="800000"/>
            <a:headEnd/>
            <a:tailEnd/>
          </a:ln>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050" dirty="0">
                <a:latin typeface="Arial" charset="0"/>
              </a:rPr>
              <a:t>2. SAVINGS</a:t>
            </a:r>
          </a:p>
        </p:txBody>
      </p:sp>
      <p:sp>
        <p:nvSpPr>
          <p:cNvPr id="53" name="TextBox 33"/>
          <p:cNvSpPr txBox="1">
            <a:spLocks noChangeArrowheads="1"/>
          </p:cNvSpPr>
          <p:nvPr/>
        </p:nvSpPr>
        <p:spPr bwMode="auto">
          <a:xfrm>
            <a:off x="5466456" y="3197383"/>
            <a:ext cx="1359643" cy="415498"/>
          </a:xfrm>
          <a:prstGeom prst="rect">
            <a:avLst/>
          </a:prstGeom>
          <a:solidFill>
            <a:schemeClr val="accent4">
              <a:lumMod val="60000"/>
              <a:lumOff val="40000"/>
            </a:schemeClr>
          </a:solidFill>
          <a:ln w="25400">
            <a:solidFill>
              <a:schemeClr val="tx1"/>
            </a:solidFill>
            <a:miter lim="800000"/>
            <a:headEnd/>
            <a:tailEnd/>
          </a:ln>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050" dirty="0">
                <a:latin typeface="Arial" charset="0"/>
              </a:rPr>
              <a:t>3. LINE OF CREDIT</a:t>
            </a:r>
          </a:p>
        </p:txBody>
      </p:sp>
      <p:pic>
        <p:nvPicPr>
          <p:cNvPr id="37"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2477" y="5600700"/>
            <a:ext cx="1352549" cy="400050"/>
          </a:xfrm>
          <a:prstGeom prst="rect">
            <a:avLst/>
          </a:prstGeom>
        </p:spPr>
      </p:pic>
      <p:pic>
        <p:nvPicPr>
          <p:cNvPr id="3" name="Picture 2">
            <a:extLst>
              <a:ext uri="{FF2B5EF4-FFF2-40B4-BE49-F238E27FC236}">
                <a16:creationId xmlns:a16="http://schemas.microsoft.com/office/drawing/2014/main" id="{4244D4BB-458D-62E5-6A12-713CA0A0C299}"/>
              </a:ext>
            </a:extLst>
          </p:cNvPr>
          <p:cNvPicPr>
            <a:picLocks noChangeAspect="1"/>
          </p:cNvPicPr>
          <p:nvPr/>
        </p:nvPicPr>
        <p:blipFill>
          <a:blip r:embed="rId3"/>
          <a:stretch>
            <a:fillRect/>
          </a:stretch>
        </p:blipFill>
        <p:spPr>
          <a:xfrm>
            <a:off x="0" y="1660"/>
            <a:ext cx="1556874" cy="988940"/>
          </a:xfrm>
          <a:prstGeom prst="rect">
            <a:avLst/>
          </a:prstGeom>
        </p:spPr>
      </p:pic>
    </p:spTree>
    <p:extLst>
      <p:ext uri="{BB962C8B-B14F-4D97-AF65-F5344CB8AC3E}">
        <p14:creationId xmlns:p14="http://schemas.microsoft.com/office/powerpoint/2010/main" val="1467751561"/>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5356894" y="1929091"/>
            <a:ext cx="1578769" cy="1569660"/>
          </a:xfrm>
          <a:prstGeom prst="rect">
            <a:avLst/>
          </a:prstGeom>
          <a:solidFill>
            <a:srgbClr val="FFC000"/>
          </a:solidFill>
          <a:ln w="25400">
            <a:solidFill>
              <a:schemeClr val="tx1"/>
            </a:solidFill>
          </a:ln>
        </p:spPr>
        <p:txBody>
          <a:bodyPr wrap="square" rtlCol="0">
            <a:spAutoFit/>
          </a:bodyPr>
          <a:lstStyle/>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p:txBody>
      </p:sp>
      <p:sp>
        <p:nvSpPr>
          <p:cNvPr id="2" name="Title 1"/>
          <p:cNvSpPr>
            <a:spLocks noGrp="1"/>
          </p:cNvSpPr>
          <p:nvPr>
            <p:ph type="title"/>
          </p:nvPr>
        </p:nvSpPr>
        <p:spPr>
          <a:xfrm>
            <a:off x="1556874" y="41982"/>
            <a:ext cx="6833153" cy="1753393"/>
          </a:xfrm>
        </p:spPr>
        <p:txBody>
          <a:bodyPr>
            <a:normAutofit fontScale="90000"/>
          </a:bodyPr>
          <a:lstStyle/>
          <a:p>
            <a:r>
              <a:rPr lang="en-US" b="1" dirty="0"/>
              <a:t>Key Lesson #3: Lend to Yourself and Focus On Paying Off One Debt at </a:t>
            </a:r>
            <a:r>
              <a:rPr lang="en-US" b="1" dirty="0" err="1"/>
              <a:t>at</a:t>
            </a:r>
            <a:r>
              <a:rPr lang="en-US" b="1" dirty="0"/>
              <a:t> Time</a:t>
            </a:r>
          </a:p>
        </p:txBody>
      </p:sp>
      <p:sp>
        <p:nvSpPr>
          <p:cNvPr id="5" name="TextBox 4"/>
          <p:cNvSpPr txBox="1"/>
          <p:nvPr/>
        </p:nvSpPr>
        <p:spPr>
          <a:xfrm>
            <a:off x="5467454" y="3957298"/>
            <a:ext cx="1543050" cy="300082"/>
          </a:xfrm>
          <a:prstGeom prst="rect">
            <a:avLst/>
          </a:prstGeom>
          <a:noFill/>
        </p:spPr>
        <p:txBody>
          <a:bodyPr wrap="square" rtlCol="0">
            <a:spAutoFit/>
          </a:bodyPr>
          <a:lstStyle/>
          <a:p>
            <a:pPr algn="ctr"/>
            <a:r>
              <a:rPr lang="en-US" sz="1350" b="1" dirty="0"/>
              <a:t>EXPENSES</a:t>
            </a:r>
          </a:p>
        </p:txBody>
      </p:sp>
      <p:sp>
        <p:nvSpPr>
          <p:cNvPr id="9" name="TextBox 8"/>
          <p:cNvSpPr txBox="1"/>
          <p:nvPr/>
        </p:nvSpPr>
        <p:spPr>
          <a:xfrm>
            <a:off x="1390741" y="3570433"/>
            <a:ext cx="1163666" cy="300082"/>
          </a:xfrm>
          <a:prstGeom prst="rect">
            <a:avLst/>
          </a:prstGeom>
          <a:solidFill>
            <a:srgbClr val="92D050"/>
          </a:solidFill>
          <a:ln>
            <a:solidFill>
              <a:schemeClr val="tx1"/>
            </a:solidFill>
          </a:ln>
        </p:spPr>
        <p:txBody>
          <a:bodyPr wrap="square" rtlCol="0">
            <a:spAutoFit/>
          </a:bodyPr>
          <a:lstStyle/>
          <a:p>
            <a:pPr algn="ctr"/>
            <a:r>
              <a:rPr lang="en-US" sz="1350" b="1" dirty="0"/>
              <a:t>INCOME</a:t>
            </a:r>
          </a:p>
        </p:txBody>
      </p:sp>
      <p:sp>
        <p:nvSpPr>
          <p:cNvPr id="10" name="TextBox 9"/>
          <p:cNvSpPr txBox="1"/>
          <p:nvPr/>
        </p:nvSpPr>
        <p:spPr>
          <a:xfrm>
            <a:off x="3531498" y="4266124"/>
            <a:ext cx="1257300" cy="1131079"/>
          </a:xfrm>
          <a:prstGeom prst="rect">
            <a:avLst/>
          </a:prstGeom>
          <a:solidFill>
            <a:srgbClr val="FF0000"/>
          </a:solidFill>
          <a:ln w="25400">
            <a:solidFill>
              <a:schemeClr val="tx1"/>
            </a:solidFill>
          </a:ln>
        </p:spPr>
        <p:txBody>
          <a:bodyPr wrap="square" rtlCol="0">
            <a:spAutoFit/>
          </a:bodyPr>
          <a:lstStyle/>
          <a:p>
            <a:pPr algn="ctr"/>
            <a:endParaRPr lang="en-US" sz="1350" dirty="0"/>
          </a:p>
          <a:p>
            <a:pPr algn="ctr"/>
            <a:endParaRPr lang="en-US" sz="1350" dirty="0"/>
          </a:p>
          <a:p>
            <a:pPr algn="ctr"/>
            <a:r>
              <a:rPr lang="en-US" sz="1350" b="1" dirty="0"/>
              <a:t>EXPENSES</a:t>
            </a:r>
          </a:p>
          <a:p>
            <a:pPr algn="ctr"/>
            <a:endParaRPr lang="en-US" sz="1350" dirty="0"/>
          </a:p>
          <a:p>
            <a:pPr algn="ctr"/>
            <a:endParaRPr lang="en-US" sz="1350" dirty="0"/>
          </a:p>
        </p:txBody>
      </p:sp>
      <p:cxnSp>
        <p:nvCxnSpPr>
          <p:cNvPr id="15" name="Elbow Connector 14"/>
          <p:cNvCxnSpPr>
            <a:stCxn id="9" idx="3"/>
            <a:endCxn id="10" idx="1"/>
          </p:cNvCxnSpPr>
          <p:nvPr/>
        </p:nvCxnSpPr>
        <p:spPr>
          <a:xfrm>
            <a:off x="2554407" y="3720474"/>
            <a:ext cx="977091" cy="1111190"/>
          </a:xfrm>
          <a:prstGeom prst="bent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353154" y="4510819"/>
            <a:ext cx="2000250" cy="300082"/>
          </a:xfrm>
          <a:prstGeom prst="rect">
            <a:avLst/>
          </a:prstGeom>
          <a:noFill/>
        </p:spPr>
        <p:txBody>
          <a:bodyPr wrap="square" rtlCol="0">
            <a:spAutoFit/>
          </a:bodyPr>
          <a:lstStyle/>
          <a:p>
            <a:pPr marL="214313" indent="-214313">
              <a:buFont typeface="Arial" panose="020B0604020202020204" pitchFamily="34" charset="0"/>
              <a:buChar char="•"/>
            </a:pPr>
            <a:r>
              <a:rPr lang="en-US" sz="1350" strike="sngStrike" dirty="0">
                <a:solidFill>
                  <a:srgbClr val="FF0000"/>
                </a:solidFill>
              </a:rPr>
              <a:t>Car Loans</a:t>
            </a:r>
          </a:p>
        </p:txBody>
      </p:sp>
      <p:sp>
        <p:nvSpPr>
          <p:cNvPr id="25" name="TextBox 24"/>
          <p:cNvSpPr txBox="1"/>
          <p:nvPr/>
        </p:nvSpPr>
        <p:spPr>
          <a:xfrm>
            <a:off x="5356894" y="4810816"/>
            <a:ext cx="1996511" cy="300082"/>
          </a:xfrm>
          <a:prstGeom prst="rect">
            <a:avLst/>
          </a:prstGeom>
          <a:noFill/>
        </p:spPr>
        <p:txBody>
          <a:bodyPr wrap="square" rtlCol="0">
            <a:spAutoFit/>
          </a:bodyPr>
          <a:lstStyle/>
          <a:p>
            <a:pPr marL="214313" indent="-214313">
              <a:buFont typeface="Arial" panose="020B0604020202020204" pitchFamily="34" charset="0"/>
              <a:buChar char="•"/>
            </a:pPr>
            <a:r>
              <a:rPr lang="en-US" sz="1350" dirty="0"/>
              <a:t>Student Loans</a:t>
            </a:r>
          </a:p>
        </p:txBody>
      </p:sp>
      <p:sp>
        <p:nvSpPr>
          <p:cNvPr id="26" name="TextBox 25"/>
          <p:cNvSpPr txBox="1"/>
          <p:nvPr/>
        </p:nvSpPr>
        <p:spPr>
          <a:xfrm>
            <a:off x="5356893" y="4193220"/>
            <a:ext cx="2000250" cy="300082"/>
          </a:xfrm>
          <a:prstGeom prst="rect">
            <a:avLst/>
          </a:prstGeom>
          <a:noFill/>
        </p:spPr>
        <p:txBody>
          <a:bodyPr wrap="square" rtlCol="0">
            <a:spAutoFit/>
          </a:bodyPr>
          <a:lstStyle/>
          <a:p>
            <a:pPr marL="214313" indent="-214313">
              <a:buFont typeface="Arial" panose="020B0604020202020204" pitchFamily="34" charset="0"/>
              <a:buChar char="•"/>
            </a:pPr>
            <a:r>
              <a:rPr lang="en-US" sz="1350" strike="sngStrike" dirty="0">
                <a:solidFill>
                  <a:srgbClr val="FF0000"/>
                </a:solidFill>
              </a:rPr>
              <a:t>Credit Cards</a:t>
            </a:r>
          </a:p>
        </p:txBody>
      </p:sp>
      <p:sp>
        <p:nvSpPr>
          <p:cNvPr id="27" name="TextBox 26"/>
          <p:cNvSpPr txBox="1"/>
          <p:nvPr/>
        </p:nvSpPr>
        <p:spPr>
          <a:xfrm>
            <a:off x="5375943" y="5099095"/>
            <a:ext cx="2000250" cy="300082"/>
          </a:xfrm>
          <a:prstGeom prst="rect">
            <a:avLst/>
          </a:prstGeom>
          <a:noFill/>
        </p:spPr>
        <p:txBody>
          <a:bodyPr wrap="square" rtlCol="0">
            <a:spAutoFit/>
          </a:bodyPr>
          <a:lstStyle/>
          <a:p>
            <a:pPr marL="214313" indent="-214313">
              <a:buFont typeface="Arial" panose="020B0604020202020204" pitchFamily="34" charset="0"/>
              <a:buChar char="•"/>
            </a:pPr>
            <a:r>
              <a:rPr lang="en-US" sz="1350" dirty="0"/>
              <a:t>Mortgage</a:t>
            </a:r>
          </a:p>
        </p:txBody>
      </p:sp>
      <p:cxnSp>
        <p:nvCxnSpPr>
          <p:cNvPr id="32" name="Elbow Connector 31"/>
          <p:cNvCxnSpPr>
            <a:stCxn id="10" idx="3"/>
            <a:endCxn id="26" idx="1"/>
          </p:cNvCxnSpPr>
          <p:nvPr/>
        </p:nvCxnSpPr>
        <p:spPr>
          <a:xfrm flipV="1">
            <a:off x="4788798" y="4343261"/>
            <a:ext cx="568095" cy="488403"/>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Elbow Connector 35"/>
          <p:cNvCxnSpPr>
            <a:stCxn id="10" idx="3"/>
            <a:endCxn id="24" idx="1"/>
          </p:cNvCxnSpPr>
          <p:nvPr/>
        </p:nvCxnSpPr>
        <p:spPr>
          <a:xfrm flipV="1">
            <a:off x="4788798" y="4660860"/>
            <a:ext cx="564356" cy="170804"/>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10" idx="3"/>
            <a:endCxn id="25" idx="1"/>
          </p:cNvCxnSpPr>
          <p:nvPr/>
        </p:nvCxnSpPr>
        <p:spPr>
          <a:xfrm>
            <a:off x="4788798" y="4831664"/>
            <a:ext cx="568096" cy="129193"/>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Elbow Connector 41"/>
          <p:cNvCxnSpPr>
            <a:stCxn id="10" idx="3"/>
            <a:endCxn id="27" idx="1"/>
          </p:cNvCxnSpPr>
          <p:nvPr/>
        </p:nvCxnSpPr>
        <p:spPr>
          <a:xfrm>
            <a:off x="4788798" y="4831664"/>
            <a:ext cx="587145" cy="417472"/>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531498" y="2590308"/>
            <a:ext cx="1257300" cy="1131079"/>
          </a:xfrm>
          <a:prstGeom prst="rect">
            <a:avLst/>
          </a:prstGeom>
          <a:solidFill>
            <a:srgbClr val="00B0F0"/>
          </a:solidFill>
          <a:ln w="25400">
            <a:solidFill>
              <a:schemeClr val="tx1"/>
            </a:solidFill>
          </a:ln>
        </p:spPr>
        <p:txBody>
          <a:bodyPr wrap="square" rtlCol="0">
            <a:spAutoFit/>
          </a:bodyPr>
          <a:lstStyle/>
          <a:p>
            <a:pPr algn="ctr"/>
            <a:endParaRPr lang="en-US" sz="1350" dirty="0"/>
          </a:p>
          <a:p>
            <a:pPr algn="ctr"/>
            <a:endParaRPr lang="en-US" sz="1350" dirty="0"/>
          </a:p>
          <a:p>
            <a:pPr algn="ctr"/>
            <a:r>
              <a:rPr lang="en-US" sz="1350" b="1" dirty="0"/>
              <a:t>SAVINGS</a:t>
            </a:r>
          </a:p>
          <a:p>
            <a:pPr algn="ctr"/>
            <a:endParaRPr lang="en-US" sz="1350" dirty="0"/>
          </a:p>
          <a:p>
            <a:pPr algn="ctr"/>
            <a:endParaRPr lang="en-US" sz="1350" dirty="0"/>
          </a:p>
        </p:txBody>
      </p:sp>
      <p:cxnSp>
        <p:nvCxnSpPr>
          <p:cNvPr id="20" name="Elbow Connector 19"/>
          <p:cNvCxnSpPr>
            <a:stCxn id="9" idx="3"/>
            <a:endCxn id="19" idx="1"/>
          </p:cNvCxnSpPr>
          <p:nvPr/>
        </p:nvCxnSpPr>
        <p:spPr>
          <a:xfrm flipV="1">
            <a:off x="2554407" y="3155848"/>
            <a:ext cx="977091" cy="564626"/>
          </a:xfrm>
          <a:prstGeom prst="bentConnector3">
            <a:avLst>
              <a:gd name="adj1" fmla="val 50000"/>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19" idx="3"/>
            <a:endCxn id="31" idx="1"/>
          </p:cNvCxnSpPr>
          <p:nvPr/>
        </p:nvCxnSpPr>
        <p:spPr>
          <a:xfrm flipV="1">
            <a:off x="4788798" y="2713921"/>
            <a:ext cx="568096" cy="441927"/>
          </a:xfrm>
          <a:prstGeom prst="bentConnector3">
            <a:avLst>
              <a:gd name="adj1" fmla="val 50000"/>
            </a:avLst>
          </a:prstGeom>
          <a:ln w="25400">
            <a:solidFill>
              <a:srgbClr val="3333FF"/>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353154" y="1982833"/>
            <a:ext cx="1543050" cy="507831"/>
          </a:xfrm>
          <a:prstGeom prst="rect">
            <a:avLst/>
          </a:prstGeom>
          <a:noFill/>
        </p:spPr>
        <p:txBody>
          <a:bodyPr wrap="square" rtlCol="0">
            <a:spAutoFit/>
          </a:bodyPr>
          <a:lstStyle/>
          <a:p>
            <a:pPr algn="ctr"/>
            <a:r>
              <a:rPr lang="en-US" sz="1350" b="1" dirty="0"/>
              <a:t>“YOUR OWN BANK”</a:t>
            </a:r>
          </a:p>
        </p:txBody>
      </p:sp>
      <p:cxnSp>
        <p:nvCxnSpPr>
          <p:cNvPr id="41" name="Elbow Connector 40"/>
          <p:cNvCxnSpPr>
            <a:stCxn id="31" idx="3"/>
            <a:endCxn id="26" idx="3"/>
          </p:cNvCxnSpPr>
          <p:nvPr/>
        </p:nvCxnSpPr>
        <p:spPr>
          <a:xfrm>
            <a:off x="6935663" y="2713921"/>
            <a:ext cx="421480" cy="1629340"/>
          </a:xfrm>
          <a:prstGeom prst="bentConnector3">
            <a:avLst>
              <a:gd name="adj1" fmla="val 154237"/>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6994055" y="2160628"/>
            <a:ext cx="726178" cy="507831"/>
          </a:xfrm>
          <a:prstGeom prst="rect">
            <a:avLst/>
          </a:prstGeom>
          <a:noFill/>
        </p:spPr>
        <p:txBody>
          <a:bodyPr wrap="square" rtlCol="0">
            <a:spAutoFit/>
          </a:bodyPr>
          <a:lstStyle/>
          <a:p>
            <a:pPr algn="ctr"/>
            <a:r>
              <a:rPr lang="en-US" sz="1350" b="1" dirty="0">
                <a:solidFill>
                  <a:srgbClr val="7030A0"/>
                </a:solidFill>
              </a:rPr>
              <a:t>Policy Loans</a:t>
            </a:r>
          </a:p>
        </p:txBody>
      </p:sp>
      <p:sp>
        <p:nvSpPr>
          <p:cNvPr id="62" name="TextBox 61"/>
          <p:cNvSpPr txBox="1"/>
          <p:nvPr/>
        </p:nvSpPr>
        <p:spPr>
          <a:xfrm>
            <a:off x="6979445" y="4188150"/>
            <a:ext cx="392906" cy="300082"/>
          </a:xfrm>
          <a:prstGeom prst="rect">
            <a:avLst/>
          </a:prstGeom>
          <a:noFill/>
        </p:spPr>
        <p:txBody>
          <a:bodyPr wrap="square" rtlCol="0">
            <a:spAutoFit/>
          </a:bodyPr>
          <a:lstStyle/>
          <a:p>
            <a:pPr algn="ctr"/>
            <a:r>
              <a:rPr lang="en-US" sz="1350" b="1" dirty="0">
                <a:solidFill>
                  <a:srgbClr val="FF0000"/>
                </a:solidFill>
              </a:rPr>
              <a:t>X</a:t>
            </a:r>
          </a:p>
        </p:txBody>
      </p:sp>
      <p:sp>
        <p:nvSpPr>
          <p:cNvPr id="63" name="TextBox 62"/>
          <p:cNvSpPr txBox="1"/>
          <p:nvPr/>
        </p:nvSpPr>
        <p:spPr>
          <a:xfrm>
            <a:off x="6979445" y="4518735"/>
            <a:ext cx="392906" cy="300082"/>
          </a:xfrm>
          <a:prstGeom prst="rect">
            <a:avLst/>
          </a:prstGeom>
          <a:noFill/>
        </p:spPr>
        <p:txBody>
          <a:bodyPr wrap="square" rtlCol="0">
            <a:spAutoFit/>
          </a:bodyPr>
          <a:lstStyle/>
          <a:p>
            <a:pPr algn="ctr"/>
            <a:r>
              <a:rPr lang="en-US" sz="1350" b="1" dirty="0">
                <a:solidFill>
                  <a:srgbClr val="FF0000"/>
                </a:solidFill>
              </a:rPr>
              <a:t>X</a:t>
            </a:r>
          </a:p>
        </p:txBody>
      </p:sp>
      <p:sp>
        <p:nvSpPr>
          <p:cNvPr id="75" name="TextBox 74"/>
          <p:cNvSpPr txBox="1"/>
          <p:nvPr/>
        </p:nvSpPr>
        <p:spPr>
          <a:xfrm>
            <a:off x="1085850" y="4828140"/>
            <a:ext cx="2571750" cy="1131079"/>
          </a:xfrm>
          <a:prstGeom prst="rect">
            <a:avLst/>
          </a:prstGeom>
          <a:noFill/>
        </p:spPr>
        <p:txBody>
          <a:bodyPr wrap="square" rtlCol="0">
            <a:spAutoFit/>
          </a:bodyPr>
          <a:lstStyle/>
          <a:p>
            <a:pPr marL="257175" indent="-257175">
              <a:buFont typeface="+mj-lt"/>
              <a:buAutoNum type="arabicPeriod"/>
            </a:pPr>
            <a:r>
              <a:rPr lang="en-US" sz="1350" b="1" dirty="0">
                <a:solidFill>
                  <a:srgbClr val="7030A0"/>
                </a:solidFill>
              </a:rPr>
              <a:t>Ask for a loan on “Your Own Bank” so that you eliminate debts faster.</a:t>
            </a:r>
          </a:p>
          <a:p>
            <a:pPr marL="257175" indent="-257175">
              <a:buFont typeface="+mj-lt"/>
              <a:buAutoNum type="arabicPeriod"/>
            </a:pPr>
            <a:r>
              <a:rPr lang="en-US" sz="1350" b="1" dirty="0">
                <a:solidFill>
                  <a:srgbClr val="CC00CC"/>
                </a:solidFill>
              </a:rPr>
              <a:t>Pay your loans to “Your Own Bank” later.</a:t>
            </a:r>
          </a:p>
        </p:txBody>
      </p:sp>
      <p:sp>
        <p:nvSpPr>
          <p:cNvPr id="40" name="TextBox 22"/>
          <p:cNvSpPr txBox="1">
            <a:spLocks noChangeArrowheads="1"/>
          </p:cNvSpPr>
          <p:nvPr/>
        </p:nvSpPr>
        <p:spPr bwMode="auto">
          <a:xfrm>
            <a:off x="5487333" y="2518999"/>
            <a:ext cx="1359643" cy="253916"/>
          </a:xfrm>
          <a:prstGeom prst="rect">
            <a:avLst/>
          </a:prstGeom>
          <a:solidFill>
            <a:srgbClr val="00B050"/>
          </a:solidFill>
          <a:ln w="25400">
            <a:solidFill>
              <a:schemeClr val="tx1"/>
            </a:solidFill>
            <a:miter lim="800000"/>
            <a:headEnd/>
            <a:tailEnd/>
          </a:ln>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050" dirty="0">
                <a:latin typeface="Arial" charset="0"/>
              </a:rPr>
              <a:t>1. PROTECTION</a:t>
            </a:r>
          </a:p>
        </p:txBody>
      </p:sp>
      <p:sp>
        <p:nvSpPr>
          <p:cNvPr id="43" name="TextBox 33"/>
          <p:cNvSpPr txBox="1">
            <a:spLocks noChangeArrowheads="1"/>
          </p:cNvSpPr>
          <p:nvPr/>
        </p:nvSpPr>
        <p:spPr bwMode="auto">
          <a:xfrm>
            <a:off x="5487332" y="2857501"/>
            <a:ext cx="1359643" cy="253916"/>
          </a:xfrm>
          <a:prstGeom prst="rect">
            <a:avLst/>
          </a:prstGeom>
          <a:solidFill>
            <a:srgbClr val="00B0F0"/>
          </a:solidFill>
          <a:ln w="25400">
            <a:solidFill>
              <a:schemeClr val="tx1"/>
            </a:solidFill>
            <a:miter lim="800000"/>
            <a:headEnd/>
            <a:tailEnd/>
          </a:ln>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050" dirty="0">
                <a:latin typeface="Arial" charset="0"/>
              </a:rPr>
              <a:t>2. SAVINGS</a:t>
            </a:r>
          </a:p>
        </p:txBody>
      </p:sp>
      <p:sp>
        <p:nvSpPr>
          <p:cNvPr id="53" name="TextBox 33"/>
          <p:cNvSpPr txBox="1">
            <a:spLocks noChangeArrowheads="1"/>
          </p:cNvSpPr>
          <p:nvPr/>
        </p:nvSpPr>
        <p:spPr bwMode="auto">
          <a:xfrm>
            <a:off x="5466456" y="3197383"/>
            <a:ext cx="1359643" cy="415498"/>
          </a:xfrm>
          <a:prstGeom prst="rect">
            <a:avLst/>
          </a:prstGeom>
          <a:solidFill>
            <a:schemeClr val="accent4">
              <a:lumMod val="60000"/>
              <a:lumOff val="40000"/>
            </a:schemeClr>
          </a:solidFill>
          <a:ln w="25400">
            <a:solidFill>
              <a:schemeClr val="tx1"/>
            </a:solidFill>
            <a:miter lim="800000"/>
            <a:headEnd/>
            <a:tailEnd/>
          </a:ln>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050" dirty="0">
                <a:latin typeface="Arial" charset="0"/>
              </a:rPr>
              <a:t>3. LINE OF CREDIT</a:t>
            </a:r>
          </a:p>
        </p:txBody>
      </p:sp>
      <p:cxnSp>
        <p:nvCxnSpPr>
          <p:cNvPr id="30" name="Elbow Connector 29"/>
          <p:cNvCxnSpPr>
            <a:stCxn id="31" idx="3"/>
            <a:endCxn id="24" idx="3"/>
          </p:cNvCxnSpPr>
          <p:nvPr/>
        </p:nvCxnSpPr>
        <p:spPr>
          <a:xfrm>
            <a:off x="6935663" y="2713921"/>
            <a:ext cx="417741" cy="1946939"/>
          </a:xfrm>
          <a:prstGeom prst="bentConnector3">
            <a:avLst>
              <a:gd name="adj1" fmla="val 154723"/>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54271AD-7C03-EE9D-02D5-B2093F6A1136}"/>
              </a:ext>
            </a:extLst>
          </p:cNvPr>
          <p:cNvPicPr>
            <a:picLocks noChangeAspect="1"/>
          </p:cNvPicPr>
          <p:nvPr/>
        </p:nvPicPr>
        <p:blipFill>
          <a:blip r:embed="rId2"/>
          <a:stretch>
            <a:fillRect/>
          </a:stretch>
        </p:blipFill>
        <p:spPr>
          <a:xfrm>
            <a:off x="0" y="1660"/>
            <a:ext cx="1556874" cy="988940"/>
          </a:xfrm>
          <a:prstGeom prst="rect">
            <a:avLst/>
          </a:prstGeom>
        </p:spPr>
      </p:pic>
    </p:spTree>
    <p:extLst>
      <p:ext uri="{BB962C8B-B14F-4D97-AF65-F5344CB8AC3E}">
        <p14:creationId xmlns:p14="http://schemas.microsoft.com/office/powerpoint/2010/main" val="1351498258"/>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5356894" y="1929091"/>
            <a:ext cx="1578769" cy="1569660"/>
          </a:xfrm>
          <a:prstGeom prst="rect">
            <a:avLst/>
          </a:prstGeom>
          <a:solidFill>
            <a:srgbClr val="FFC000"/>
          </a:solidFill>
          <a:ln w="25400">
            <a:solidFill>
              <a:schemeClr val="tx1"/>
            </a:solidFill>
          </a:ln>
        </p:spPr>
        <p:txBody>
          <a:bodyPr wrap="square" rtlCol="0">
            <a:spAutoFit/>
          </a:bodyPr>
          <a:lstStyle/>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p:txBody>
      </p:sp>
      <p:sp>
        <p:nvSpPr>
          <p:cNvPr id="2" name="Title 1"/>
          <p:cNvSpPr>
            <a:spLocks noGrp="1"/>
          </p:cNvSpPr>
          <p:nvPr>
            <p:ph type="title"/>
          </p:nvPr>
        </p:nvSpPr>
        <p:spPr>
          <a:xfrm>
            <a:off x="1556874" y="4272"/>
            <a:ext cx="6833153" cy="1784680"/>
          </a:xfrm>
        </p:spPr>
        <p:txBody>
          <a:bodyPr>
            <a:normAutofit fontScale="90000"/>
          </a:bodyPr>
          <a:lstStyle/>
          <a:p>
            <a:r>
              <a:rPr lang="en-US" b="1" dirty="0"/>
              <a:t>Key Lesson #3: Lend to Yourself and Focus On Paying Off One Debt at </a:t>
            </a:r>
            <a:r>
              <a:rPr lang="en-US" b="1" dirty="0" err="1"/>
              <a:t>at</a:t>
            </a:r>
            <a:r>
              <a:rPr lang="en-US" b="1" dirty="0"/>
              <a:t> Time</a:t>
            </a:r>
          </a:p>
        </p:txBody>
      </p:sp>
      <p:sp>
        <p:nvSpPr>
          <p:cNvPr id="5" name="TextBox 4"/>
          <p:cNvSpPr txBox="1"/>
          <p:nvPr/>
        </p:nvSpPr>
        <p:spPr>
          <a:xfrm>
            <a:off x="5467454" y="3957298"/>
            <a:ext cx="1543050" cy="300082"/>
          </a:xfrm>
          <a:prstGeom prst="rect">
            <a:avLst/>
          </a:prstGeom>
          <a:noFill/>
        </p:spPr>
        <p:txBody>
          <a:bodyPr wrap="square" rtlCol="0">
            <a:spAutoFit/>
          </a:bodyPr>
          <a:lstStyle/>
          <a:p>
            <a:pPr algn="ctr"/>
            <a:r>
              <a:rPr lang="en-US" sz="1350" b="1" dirty="0"/>
              <a:t>EXPENSES</a:t>
            </a:r>
          </a:p>
        </p:txBody>
      </p:sp>
      <p:sp>
        <p:nvSpPr>
          <p:cNvPr id="9" name="TextBox 8"/>
          <p:cNvSpPr txBox="1"/>
          <p:nvPr/>
        </p:nvSpPr>
        <p:spPr>
          <a:xfrm>
            <a:off x="1390741" y="3570433"/>
            <a:ext cx="1163666" cy="300082"/>
          </a:xfrm>
          <a:prstGeom prst="rect">
            <a:avLst/>
          </a:prstGeom>
          <a:solidFill>
            <a:srgbClr val="92D050"/>
          </a:solidFill>
          <a:ln>
            <a:solidFill>
              <a:schemeClr val="tx1"/>
            </a:solidFill>
          </a:ln>
        </p:spPr>
        <p:txBody>
          <a:bodyPr wrap="square" rtlCol="0">
            <a:spAutoFit/>
          </a:bodyPr>
          <a:lstStyle/>
          <a:p>
            <a:pPr algn="ctr"/>
            <a:r>
              <a:rPr lang="en-US" sz="1350" b="1" dirty="0"/>
              <a:t>INCOME</a:t>
            </a:r>
          </a:p>
        </p:txBody>
      </p:sp>
      <p:sp>
        <p:nvSpPr>
          <p:cNvPr id="10" name="TextBox 9"/>
          <p:cNvSpPr txBox="1"/>
          <p:nvPr/>
        </p:nvSpPr>
        <p:spPr>
          <a:xfrm>
            <a:off x="3531498" y="4266124"/>
            <a:ext cx="1257300" cy="1131079"/>
          </a:xfrm>
          <a:prstGeom prst="rect">
            <a:avLst/>
          </a:prstGeom>
          <a:solidFill>
            <a:srgbClr val="FF0000"/>
          </a:solidFill>
          <a:ln w="25400">
            <a:solidFill>
              <a:schemeClr val="tx1"/>
            </a:solidFill>
          </a:ln>
        </p:spPr>
        <p:txBody>
          <a:bodyPr wrap="square" rtlCol="0">
            <a:spAutoFit/>
          </a:bodyPr>
          <a:lstStyle/>
          <a:p>
            <a:pPr algn="ctr"/>
            <a:endParaRPr lang="en-US" sz="1350" dirty="0"/>
          </a:p>
          <a:p>
            <a:pPr algn="ctr"/>
            <a:endParaRPr lang="en-US" sz="1350" dirty="0"/>
          </a:p>
          <a:p>
            <a:pPr algn="ctr"/>
            <a:r>
              <a:rPr lang="en-US" sz="1350" b="1" dirty="0"/>
              <a:t>EXPENSES</a:t>
            </a:r>
          </a:p>
          <a:p>
            <a:pPr algn="ctr"/>
            <a:endParaRPr lang="en-US" sz="1350" dirty="0"/>
          </a:p>
          <a:p>
            <a:pPr algn="ctr"/>
            <a:endParaRPr lang="en-US" sz="1350" dirty="0"/>
          </a:p>
        </p:txBody>
      </p:sp>
      <p:cxnSp>
        <p:nvCxnSpPr>
          <p:cNvPr id="15" name="Elbow Connector 14"/>
          <p:cNvCxnSpPr>
            <a:stCxn id="9" idx="3"/>
            <a:endCxn id="10" idx="1"/>
          </p:cNvCxnSpPr>
          <p:nvPr/>
        </p:nvCxnSpPr>
        <p:spPr>
          <a:xfrm>
            <a:off x="2554407" y="3720474"/>
            <a:ext cx="977091" cy="1111190"/>
          </a:xfrm>
          <a:prstGeom prst="bent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353154" y="4510819"/>
            <a:ext cx="2000250" cy="300082"/>
          </a:xfrm>
          <a:prstGeom prst="rect">
            <a:avLst/>
          </a:prstGeom>
          <a:noFill/>
        </p:spPr>
        <p:txBody>
          <a:bodyPr wrap="square" rtlCol="0">
            <a:spAutoFit/>
          </a:bodyPr>
          <a:lstStyle/>
          <a:p>
            <a:pPr marL="214313" indent="-214313">
              <a:buFont typeface="Arial" panose="020B0604020202020204" pitchFamily="34" charset="0"/>
              <a:buChar char="•"/>
            </a:pPr>
            <a:r>
              <a:rPr lang="en-US" sz="1350" strike="sngStrike" dirty="0">
                <a:solidFill>
                  <a:srgbClr val="FF0000"/>
                </a:solidFill>
              </a:rPr>
              <a:t>Car Loans</a:t>
            </a:r>
          </a:p>
        </p:txBody>
      </p:sp>
      <p:sp>
        <p:nvSpPr>
          <p:cNvPr id="25" name="TextBox 24"/>
          <p:cNvSpPr txBox="1"/>
          <p:nvPr/>
        </p:nvSpPr>
        <p:spPr>
          <a:xfrm>
            <a:off x="5356894" y="4810816"/>
            <a:ext cx="1996511" cy="300082"/>
          </a:xfrm>
          <a:prstGeom prst="rect">
            <a:avLst/>
          </a:prstGeom>
          <a:noFill/>
        </p:spPr>
        <p:txBody>
          <a:bodyPr wrap="square" rtlCol="0">
            <a:spAutoFit/>
          </a:bodyPr>
          <a:lstStyle/>
          <a:p>
            <a:pPr marL="214313" indent="-214313">
              <a:buFont typeface="Arial" panose="020B0604020202020204" pitchFamily="34" charset="0"/>
              <a:buChar char="•"/>
            </a:pPr>
            <a:r>
              <a:rPr lang="en-US" sz="1350" strike="sngStrike" dirty="0">
                <a:solidFill>
                  <a:srgbClr val="FF0000"/>
                </a:solidFill>
              </a:rPr>
              <a:t>Student Loans</a:t>
            </a:r>
          </a:p>
        </p:txBody>
      </p:sp>
      <p:sp>
        <p:nvSpPr>
          <p:cNvPr id="26" name="TextBox 25"/>
          <p:cNvSpPr txBox="1"/>
          <p:nvPr/>
        </p:nvSpPr>
        <p:spPr>
          <a:xfrm>
            <a:off x="5356893" y="4193220"/>
            <a:ext cx="2000250" cy="300082"/>
          </a:xfrm>
          <a:prstGeom prst="rect">
            <a:avLst/>
          </a:prstGeom>
          <a:noFill/>
        </p:spPr>
        <p:txBody>
          <a:bodyPr wrap="square" rtlCol="0">
            <a:spAutoFit/>
          </a:bodyPr>
          <a:lstStyle/>
          <a:p>
            <a:pPr marL="214313" indent="-214313">
              <a:buFont typeface="Arial" panose="020B0604020202020204" pitchFamily="34" charset="0"/>
              <a:buChar char="•"/>
            </a:pPr>
            <a:r>
              <a:rPr lang="en-US" sz="1350" strike="sngStrike" dirty="0">
                <a:solidFill>
                  <a:srgbClr val="FF0000"/>
                </a:solidFill>
              </a:rPr>
              <a:t>Credit Cards</a:t>
            </a:r>
          </a:p>
        </p:txBody>
      </p:sp>
      <p:sp>
        <p:nvSpPr>
          <p:cNvPr id="27" name="TextBox 26"/>
          <p:cNvSpPr txBox="1"/>
          <p:nvPr/>
        </p:nvSpPr>
        <p:spPr>
          <a:xfrm>
            <a:off x="5375943" y="5099095"/>
            <a:ext cx="2000250" cy="300082"/>
          </a:xfrm>
          <a:prstGeom prst="rect">
            <a:avLst/>
          </a:prstGeom>
          <a:noFill/>
        </p:spPr>
        <p:txBody>
          <a:bodyPr wrap="square" rtlCol="0">
            <a:spAutoFit/>
          </a:bodyPr>
          <a:lstStyle/>
          <a:p>
            <a:pPr marL="214313" indent="-214313">
              <a:buFont typeface="Arial" panose="020B0604020202020204" pitchFamily="34" charset="0"/>
              <a:buChar char="•"/>
            </a:pPr>
            <a:r>
              <a:rPr lang="en-US" sz="1350" dirty="0"/>
              <a:t>Mortgage</a:t>
            </a:r>
          </a:p>
        </p:txBody>
      </p:sp>
      <p:cxnSp>
        <p:nvCxnSpPr>
          <p:cNvPr id="32" name="Elbow Connector 31"/>
          <p:cNvCxnSpPr>
            <a:stCxn id="10" idx="3"/>
            <a:endCxn id="26" idx="1"/>
          </p:cNvCxnSpPr>
          <p:nvPr/>
        </p:nvCxnSpPr>
        <p:spPr>
          <a:xfrm flipV="1">
            <a:off x="4788798" y="4343261"/>
            <a:ext cx="568095" cy="488403"/>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Elbow Connector 35"/>
          <p:cNvCxnSpPr>
            <a:stCxn id="10" idx="3"/>
            <a:endCxn id="24" idx="1"/>
          </p:cNvCxnSpPr>
          <p:nvPr/>
        </p:nvCxnSpPr>
        <p:spPr>
          <a:xfrm flipV="1">
            <a:off x="4788798" y="4660860"/>
            <a:ext cx="564356" cy="170804"/>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10" idx="3"/>
            <a:endCxn id="25" idx="1"/>
          </p:cNvCxnSpPr>
          <p:nvPr/>
        </p:nvCxnSpPr>
        <p:spPr>
          <a:xfrm>
            <a:off x="4788798" y="4831664"/>
            <a:ext cx="568096" cy="129193"/>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Elbow Connector 41"/>
          <p:cNvCxnSpPr>
            <a:stCxn id="10" idx="3"/>
            <a:endCxn id="27" idx="1"/>
          </p:cNvCxnSpPr>
          <p:nvPr/>
        </p:nvCxnSpPr>
        <p:spPr>
          <a:xfrm>
            <a:off x="4788798" y="4831664"/>
            <a:ext cx="587145" cy="417472"/>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531498" y="2590308"/>
            <a:ext cx="1257300" cy="1131079"/>
          </a:xfrm>
          <a:prstGeom prst="rect">
            <a:avLst/>
          </a:prstGeom>
          <a:solidFill>
            <a:srgbClr val="00B0F0"/>
          </a:solidFill>
          <a:ln w="25400">
            <a:solidFill>
              <a:schemeClr val="tx1"/>
            </a:solidFill>
          </a:ln>
        </p:spPr>
        <p:txBody>
          <a:bodyPr wrap="square" rtlCol="0">
            <a:spAutoFit/>
          </a:bodyPr>
          <a:lstStyle/>
          <a:p>
            <a:pPr algn="ctr"/>
            <a:endParaRPr lang="en-US" sz="1350" dirty="0"/>
          </a:p>
          <a:p>
            <a:pPr algn="ctr"/>
            <a:endParaRPr lang="en-US" sz="1350" dirty="0"/>
          </a:p>
          <a:p>
            <a:pPr algn="ctr"/>
            <a:r>
              <a:rPr lang="en-US" sz="1350" b="1" dirty="0"/>
              <a:t>SAVINGS</a:t>
            </a:r>
          </a:p>
          <a:p>
            <a:pPr algn="ctr"/>
            <a:endParaRPr lang="en-US" sz="1350" dirty="0"/>
          </a:p>
          <a:p>
            <a:pPr algn="ctr"/>
            <a:endParaRPr lang="en-US" sz="1350" dirty="0"/>
          </a:p>
        </p:txBody>
      </p:sp>
      <p:cxnSp>
        <p:nvCxnSpPr>
          <p:cNvPr id="20" name="Elbow Connector 19"/>
          <p:cNvCxnSpPr>
            <a:stCxn id="9" idx="3"/>
            <a:endCxn id="19" idx="1"/>
          </p:cNvCxnSpPr>
          <p:nvPr/>
        </p:nvCxnSpPr>
        <p:spPr>
          <a:xfrm flipV="1">
            <a:off x="2554407" y="3155848"/>
            <a:ext cx="977091" cy="564626"/>
          </a:xfrm>
          <a:prstGeom prst="bentConnector3">
            <a:avLst>
              <a:gd name="adj1" fmla="val 50000"/>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19" idx="3"/>
            <a:endCxn id="31" idx="1"/>
          </p:cNvCxnSpPr>
          <p:nvPr/>
        </p:nvCxnSpPr>
        <p:spPr>
          <a:xfrm flipV="1">
            <a:off x="4788798" y="2713921"/>
            <a:ext cx="568096" cy="441927"/>
          </a:xfrm>
          <a:prstGeom prst="bentConnector3">
            <a:avLst>
              <a:gd name="adj1" fmla="val 50000"/>
            </a:avLst>
          </a:prstGeom>
          <a:ln w="25400">
            <a:solidFill>
              <a:srgbClr val="3333FF"/>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353154" y="1982833"/>
            <a:ext cx="1543050" cy="507831"/>
          </a:xfrm>
          <a:prstGeom prst="rect">
            <a:avLst/>
          </a:prstGeom>
          <a:noFill/>
        </p:spPr>
        <p:txBody>
          <a:bodyPr wrap="square" rtlCol="0">
            <a:spAutoFit/>
          </a:bodyPr>
          <a:lstStyle/>
          <a:p>
            <a:pPr algn="ctr"/>
            <a:r>
              <a:rPr lang="en-US" sz="1350" b="1" dirty="0"/>
              <a:t>“YOUR OWN BANK”</a:t>
            </a:r>
          </a:p>
        </p:txBody>
      </p:sp>
      <p:cxnSp>
        <p:nvCxnSpPr>
          <p:cNvPr id="41" name="Elbow Connector 40"/>
          <p:cNvCxnSpPr>
            <a:stCxn id="31" idx="3"/>
            <a:endCxn id="26" idx="3"/>
          </p:cNvCxnSpPr>
          <p:nvPr/>
        </p:nvCxnSpPr>
        <p:spPr>
          <a:xfrm>
            <a:off x="6935663" y="2713921"/>
            <a:ext cx="421480" cy="1629340"/>
          </a:xfrm>
          <a:prstGeom prst="bentConnector3">
            <a:avLst>
              <a:gd name="adj1" fmla="val 154237"/>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7017960" y="2187303"/>
            <a:ext cx="726178" cy="507831"/>
          </a:xfrm>
          <a:prstGeom prst="rect">
            <a:avLst/>
          </a:prstGeom>
          <a:noFill/>
        </p:spPr>
        <p:txBody>
          <a:bodyPr wrap="square" rtlCol="0">
            <a:spAutoFit/>
          </a:bodyPr>
          <a:lstStyle/>
          <a:p>
            <a:pPr algn="ctr"/>
            <a:r>
              <a:rPr lang="en-US" sz="1350" b="1" dirty="0">
                <a:solidFill>
                  <a:srgbClr val="7030A0"/>
                </a:solidFill>
              </a:rPr>
              <a:t>Policy Loans</a:t>
            </a:r>
          </a:p>
        </p:txBody>
      </p:sp>
      <p:sp>
        <p:nvSpPr>
          <p:cNvPr id="62" name="TextBox 61"/>
          <p:cNvSpPr txBox="1"/>
          <p:nvPr/>
        </p:nvSpPr>
        <p:spPr>
          <a:xfrm>
            <a:off x="6979445" y="4188150"/>
            <a:ext cx="392906" cy="300082"/>
          </a:xfrm>
          <a:prstGeom prst="rect">
            <a:avLst/>
          </a:prstGeom>
          <a:noFill/>
        </p:spPr>
        <p:txBody>
          <a:bodyPr wrap="square" rtlCol="0">
            <a:spAutoFit/>
          </a:bodyPr>
          <a:lstStyle/>
          <a:p>
            <a:pPr algn="ctr"/>
            <a:r>
              <a:rPr lang="en-US" sz="1350" b="1" dirty="0">
                <a:solidFill>
                  <a:srgbClr val="FF0000"/>
                </a:solidFill>
              </a:rPr>
              <a:t>X</a:t>
            </a:r>
          </a:p>
        </p:txBody>
      </p:sp>
      <p:sp>
        <p:nvSpPr>
          <p:cNvPr id="63" name="TextBox 62"/>
          <p:cNvSpPr txBox="1"/>
          <p:nvPr/>
        </p:nvSpPr>
        <p:spPr>
          <a:xfrm>
            <a:off x="6979445" y="4518735"/>
            <a:ext cx="392906" cy="300082"/>
          </a:xfrm>
          <a:prstGeom prst="rect">
            <a:avLst/>
          </a:prstGeom>
          <a:noFill/>
        </p:spPr>
        <p:txBody>
          <a:bodyPr wrap="square" rtlCol="0">
            <a:spAutoFit/>
          </a:bodyPr>
          <a:lstStyle/>
          <a:p>
            <a:pPr algn="ctr"/>
            <a:r>
              <a:rPr lang="en-US" sz="1350" b="1" dirty="0">
                <a:solidFill>
                  <a:srgbClr val="FF0000"/>
                </a:solidFill>
              </a:rPr>
              <a:t>X</a:t>
            </a:r>
          </a:p>
        </p:txBody>
      </p:sp>
      <p:sp>
        <p:nvSpPr>
          <p:cNvPr id="75" name="TextBox 74"/>
          <p:cNvSpPr txBox="1"/>
          <p:nvPr/>
        </p:nvSpPr>
        <p:spPr>
          <a:xfrm>
            <a:off x="1085850" y="4828140"/>
            <a:ext cx="2571750" cy="1131079"/>
          </a:xfrm>
          <a:prstGeom prst="rect">
            <a:avLst/>
          </a:prstGeom>
          <a:noFill/>
        </p:spPr>
        <p:txBody>
          <a:bodyPr wrap="square" rtlCol="0">
            <a:spAutoFit/>
          </a:bodyPr>
          <a:lstStyle/>
          <a:p>
            <a:pPr marL="257175" indent="-257175">
              <a:buFont typeface="+mj-lt"/>
              <a:buAutoNum type="arabicPeriod"/>
            </a:pPr>
            <a:r>
              <a:rPr lang="en-US" sz="1350" b="1" dirty="0">
                <a:solidFill>
                  <a:srgbClr val="7030A0"/>
                </a:solidFill>
              </a:rPr>
              <a:t>Ask for a loan on “Your Own Bank” so that you eliminate debts faster.</a:t>
            </a:r>
          </a:p>
          <a:p>
            <a:pPr marL="257175" indent="-257175">
              <a:buFont typeface="+mj-lt"/>
              <a:buAutoNum type="arabicPeriod"/>
            </a:pPr>
            <a:r>
              <a:rPr lang="en-US" sz="1350" b="1" dirty="0">
                <a:solidFill>
                  <a:srgbClr val="CC00CC"/>
                </a:solidFill>
              </a:rPr>
              <a:t>Pay your loans to “Your Own Bank” later.</a:t>
            </a:r>
          </a:p>
        </p:txBody>
      </p:sp>
      <p:sp>
        <p:nvSpPr>
          <p:cNvPr id="40" name="TextBox 22"/>
          <p:cNvSpPr txBox="1">
            <a:spLocks noChangeArrowheads="1"/>
          </p:cNvSpPr>
          <p:nvPr/>
        </p:nvSpPr>
        <p:spPr bwMode="auto">
          <a:xfrm>
            <a:off x="5487333" y="2518999"/>
            <a:ext cx="1359643" cy="253916"/>
          </a:xfrm>
          <a:prstGeom prst="rect">
            <a:avLst/>
          </a:prstGeom>
          <a:solidFill>
            <a:srgbClr val="00B050"/>
          </a:solidFill>
          <a:ln w="25400">
            <a:solidFill>
              <a:schemeClr val="tx1"/>
            </a:solidFill>
            <a:miter lim="800000"/>
            <a:headEnd/>
            <a:tailEnd/>
          </a:ln>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050" dirty="0">
                <a:latin typeface="Arial" charset="0"/>
              </a:rPr>
              <a:t>1. PROTECTION</a:t>
            </a:r>
          </a:p>
        </p:txBody>
      </p:sp>
      <p:sp>
        <p:nvSpPr>
          <p:cNvPr id="43" name="TextBox 33"/>
          <p:cNvSpPr txBox="1">
            <a:spLocks noChangeArrowheads="1"/>
          </p:cNvSpPr>
          <p:nvPr/>
        </p:nvSpPr>
        <p:spPr bwMode="auto">
          <a:xfrm>
            <a:off x="5487332" y="2857501"/>
            <a:ext cx="1359643" cy="253916"/>
          </a:xfrm>
          <a:prstGeom prst="rect">
            <a:avLst/>
          </a:prstGeom>
          <a:solidFill>
            <a:srgbClr val="00B0F0"/>
          </a:solidFill>
          <a:ln w="25400">
            <a:solidFill>
              <a:schemeClr val="tx1"/>
            </a:solidFill>
            <a:miter lim="800000"/>
            <a:headEnd/>
            <a:tailEnd/>
          </a:ln>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050" dirty="0">
                <a:latin typeface="Arial" charset="0"/>
              </a:rPr>
              <a:t>2. SAVINGS</a:t>
            </a:r>
          </a:p>
        </p:txBody>
      </p:sp>
      <p:sp>
        <p:nvSpPr>
          <p:cNvPr id="53" name="TextBox 33"/>
          <p:cNvSpPr txBox="1">
            <a:spLocks noChangeArrowheads="1"/>
          </p:cNvSpPr>
          <p:nvPr/>
        </p:nvSpPr>
        <p:spPr bwMode="auto">
          <a:xfrm>
            <a:off x="5466456" y="3197383"/>
            <a:ext cx="1359643" cy="415498"/>
          </a:xfrm>
          <a:prstGeom prst="rect">
            <a:avLst/>
          </a:prstGeom>
          <a:solidFill>
            <a:schemeClr val="accent4">
              <a:lumMod val="60000"/>
              <a:lumOff val="40000"/>
            </a:schemeClr>
          </a:solidFill>
          <a:ln w="25400">
            <a:solidFill>
              <a:schemeClr val="tx1"/>
            </a:solidFill>
            <a:miter lim="800000"/>
            <a:headEnd/>
            <a:tailEnd/>
          </a:ln>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050" dirty="0">
                <a:latin typeface="Arial" charset="0"/>
              </a:rPr>
              <a:t>3. LINE OF CREDIT</a:t>
            </a:r>
          </a:p>
        </p:txBody>
      </p:sp>
      <p:cxnSp>
        <p:nvCxnSpPr>
          <p:cNvPr id="30" name="Elbow Connector 29"/>
          <p:cNvCxnSpPr>
            <a:stCxn id="31" idx="3"/>
            <a:endCxn id="24" idx="3"/>
          </p:cNvCxnSpPr>
          <p:nvPr/>
        </p:nvCxnSpPr>
        <p:spPr>
          <a:xfrm>
            <a:off x="6935663" y="2713921"/>
            <a:ext cx="417741" cy="1946939"/>
          </a:xfrm>
          <a:prstGeom prst="bentConnector3">
            <a:avLst>
              <a:gd name="adj1" fmla="val 154723"/>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983288" y="4804840"/>
            <a:ext cx="392906" cy="300082"/>
          </a:xfrm>
          <a:prstGeom prst="rect">
            <a:avLst/>
          </a:prstGeom>
          <a:noFill/>
        </p:spPr>
        <p:txBody>
          <a:bodyPr wrap="square" rtlCol="0">
            <a:spAutoFit/>
          </a:bodyPr>
          <a:lstStyle/>
          <a:p>
            <a:pPr algn="ctr"/>
            <a:r>
              <a:rPr lang="en-US" sz="1350" b="1" dirty="0">
                <a:solidFill>
                  <a:srgbClr val="FF0000"/>
                </a:solidFill>
              </a:rPr>
              <a:t>X</a:t>
            </a:r>
          </a:p>
        </p:txBody>
      </p:sp>
      <p:cxnSp>
        <p:nvCxnSpPr>
          <p:cNvPr id="34" name="Elbow Connector 33"/>
          <p:cNvCxnSpPr>
            <a:stCxn id="31" idx="3"/>
            <a:endCxn id="25" idx="3"/>
          </p:cNvCxnSpPr>
          <p:nvPr/>
        </p:nvCxnSpPr>
        <p:spPr>
          <a:xfrm>
            <a:off x="6935663" y="2713921"/>
            <a:ext cx="417742" cy="2246936"/>
          </a:xfrm>
          <a:prstGeom prst="bentConnector3">
            <a:avLst>
              <a:gd name="adj1" fmla="val 154723"/>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A696E63-027E-E288-AD9E-1FC538F6D936}"/>
              </a:ext>
            </a:extLst>
          </p:cNvPr>
          <p:cNvPicPr>
            <a:picLocks noChangeAspect="1"/>
          </p:cNvPicPr>
          <p:nvPr/>
        </p:nvPicPr>
        <p:blipFill>
          <a:blip r:embed="rId2"/>
          <a:stretch>
            <a:fillRect/>
          </a:stretch>
        </p:blipFill>
        <p:spPr>
          <a:xfrm>
            <a:off x="0" y="1660"/>
            <a:ext cx="1556874" cy="988940"/>
          </a:xfrm>
          <a:prstGeom prst="rect">
            <a:avLst/>
          </a:prstGeom>
        </p:spPr>
      </p:pic>
    </p:spTree>
    <p:extLst>
      <p:ext uri="{BB962C8B-B14F-4D97-AF65-F5344CB8AC3E}">
        <p14:creationId xmlns:p14="http://schemas.microsoft.com/office/powerpoint/2010/main" val="1201481982"/>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5356894" y="1929091"/>
            <a:ext cx="1578769" cy="1569660"/>
          </a:xfrm>
          <a:prstGeom prst="rect">
            <a:avLst/>
          </a:prstGeom>
          <a:solidFill>
            <a:srgbClr val="FFC000"/>
          </a:solidFill>
          <a:ln w="25400">
            <a:solidFill>
              <a:schemeClr val="tx1"/>
            </a:solidFill>
          </a:ln>
        </p:spPr>
        <p:txBody>
          <a:bodyPr wrap="square" rtlCol="0">
            <a:spAutoFit/>
          </a:bodyPr>
          <a:lstStyle/>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p:txBody>
      </p:sp>
      <p:sp>
        <p:nvSpPr>
          <p:cNvPr id="2" name="Title 1"/>
          <p:cNvSpPr>
            <a:spLocks noGrp="1"/>
          </p:cNvSpPr>
          <p:nvPr>
            <p:ph type="title"/>
          </p:nvPr>
        </p:nvSpPr>
        <p:spPr>
          <a:xfrm>
            <a:off x="1556874" y="3887"/>
            <a:ext cx="6858000" cy="1928260"/>
          </a:xfrm>
        </p:spPr>
        <p:txBody>
          <a:bodyPr>
            <a:normAutofit fontScale="90000"/>
          </a:bodyPr>
          <a:lstStyle/>
          <a:p>
            <a:r>
              <a:rPr lang="en-US" b="1" dirty="0"/>
              <a:t>Key Lesson #3: Lend to Yourself and Focus On Paying Off One Debt at </a:t>
            </a:r>
            <a:r>
              <a:rPr lang="en-US" b="1" dirty="0" err="1"/>
              <a:t>at</a:t>
            </a:r>
            <a:r>
              <a:rPr lang="en-US" b="1" dirty="0"/>
              <a:t> Time</a:t>
            </a:r>
          </a:p>
        </p:txBody>
      </p:sp>
      <p:sp>
        <p:nvSpPr>
          <p:cNvPr id="5" name="TextBox 4"/>
          <p:cNvSpPr txBox="1"/>
          <p:nvPr/>
        </p:nvSpPr>
        <p:spPr>
          <a:xfrm>
            <a:off x="5467454" y="3957298"/>
            <a:ext cx="1543050" cy="300082"/>
          </a:xfrm>
          <a:prstGeom prst="rect">
            <a:avLst/>
          </a:prstGeom>
          <a:noFill/>
        </p:spPr>
        <p:txBody>
          <a:bodyPr wrap="square" rtlCol="0">
            <a:spAutoFit/>
          </a:bodyPr>
          <a:lstStyle/>
          <a:p>
            <a:pPr algn="ctr"/>
            <a:r>
              <a:rPr lang="en-US" sz="1350" b="1" dirty="0"/>
              <a:t>EXPENSES</a:t>
            </a:r>
          </a:p>
        </p:txBody>
      </p:sp>
      <p:sp>
        <p:nvSpPr>
          <p:cNvPr id="9" name="TextBox 8"/>
          <p:cNvSpPr txBox="1"/>
          <p:nvPr/>
        </p:nvSpPr>
        <p:spPr>
          <a:xfrm>
            <a:off x="1390741" y="3570433"/>
            <a:ext cx="1163666" cy="300082"/>
          </a:xfrm>
          <a:prstGeom prst="rect">
            <a:avLst/>
          </a:prstGeom>
          <a:solidFill>
            <a:srgbClr val="92D050"/>
          </a:solidFill>
          <a:ln>
            <a:solidFill>
              <a:schemeClr val="tx1"/>
            </a:solidFill>
          </a:ln>
        </p:spPr>
        <p:txBody>
          <a:bodyPr wrap="square" rtlCol="0">
            <a:spAutoFit/>
          </a:bodyPr>
          <a:lstStyle/>
          <a:p>
            <a:pPr algn="ctr"/>
            <a:r>
              <a:rPr lang="en-US" sz="1350" b="1" dirty="0"/>
              <a:t>INCOME</a:t>
            </a:r>
          </a:p>
        </p:txBody>
      </p:sp>
      <p:sp>
        <p:nvSpPr>
          <p:cNvPr id="10" name="TextBox 9"/>
          <p:cNvSpPr txBox="1"/>
          <p:nvPr/>
        </p:nvSpPr>
        <p:spPr>
          <a:xfrm>
            <a:off x="3531498" y="4266124"/>
            <a:ext cx="1257300" cy="1131079"/>
          </a:xfrm>
          <a:prstGeom prst="rect">
            <a:avLst/>
          </a:prstGeom>
          <a:solidFill>
            <a:srgbClr val="FF0000"/>
          </a:solidFill>
          <a:ln w="25400">
            <a:solidFill>
              <a:schemeClr val="tx1"/>
            </a:solidFill>
          </a:ln>
        </p:spPr>
        <p:txBody>
          <a:bodyPr wrap="square" rtlCol="0">
            <a:spAutoFit/>
          </a:bodyPr>
          <a:lstStyle/>
          <a:p>
            <a:pPr algn="ctr"/>
            <a:endParaRPr lang="en-US" sz="1350" dirty="0"/>
          </a:p>
          <a:p>
            <a:pPr algn="ctr"/>
            <a:endParaRPr lang="en-US" sz="1350" dirty="0"/>
          </a:p>
          <a:p>
            <a:pPr algn="ctr"/>
            <a:r>
              <a:rPr lang="en-US" sz="1350" b="1" dirty="0"/>
              <a:t>EXPENSES</a:t>
            </a:r>
          </a:p>
          <a:p>
            <a:pPr algn="ctr"/>
            <a:endParaRPr lang="en-US" sz="1350" dirty="0"/>
          </a:p>
          <a:p>
            <a:pPr algn="ctr"/>
            <a:endParaRPr lang="en-US" sz="1350" dirty="0"/>
          </a:p>
        </p:txBody>
      </p:sp>
      <p:cxnSp>
        <p:nvCxnSpPr>
          <p:cNvPr id="15" name="Elbow Connector 14"/>
          <p:cNvCxnSpPr>
            <a:stCxn id="9" idx="3"/>
            <a:endCxn id="10" idx="1"/>
          </p:cNvCxnSpPr>
          <p:nvPr/>
        </p:nvCxnSpPr>
        <p:spPr>
          <a:xfrm>
            <a:off x="2554407" y="3720474"/>
            <a:ext cx="977091" cy="1111190"/>
          </a:xfrm>
          <a:prstGeom prst="bent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353154" y="4510819"/>
            <a:ext cx="2000250" cy="300082"/>
          </a:xfrm>
          <a:prstGeom prst="rect">
            <a:avLst/>
          </a:prstGeom>
          <a:noFill/>
        </p:spPr>
        <p:txBody>
          <a:bodyPr wrap="square" rtlCol="0">
            <a:spAutoFit/>
          </a:bodyPr>
          <a:lstStyle/>
          <a:p>
            <a:pPr marL="214313" indent="-214313">
              <a:buFont typeface="Arial" panose="020B0604020202020204" pitchFamily="34" charset="0"/>
              <a:buChar char="•"/>
            </a:pPr>
            <a:r>
              <a:rPr lang="en-US" sz="1350" strike="sngStrike" dirty="0">
                <a:solidFill>
                  <a:srgbClr val="FF0000"/>
                </a:solidFill>
              </a:rPr>
              <a:t>Car Loans</a:t>
            </a:r>
          </a:p>
        </p:txBody>
      </p:sp>
      <p:sp>
        <p:nvSpPr>
          <p:cNvPr id="25" name="TextBox 24"/>
          <p:cNvSpPr txBox="1"/>
          <p:nvPr/>
        </p:nvSpPr>
        <p:spPr>
          <a:xfrm>
            <a:off x="5356894" y="4810816"/>
            <a:ext cx="1996511" cy="300082"/>
          </a:xfrm>
          <a:prstGeom prst="rect">
            <a:avLst/>
          </a:prstGeom>
          <a:noFill/>
        </p:spPr>
        <p:txBody>
          <a:bodyPr wrap="square" rtlCol="0">
            <a:spAutoFit/>
          </a:bodyPr>
          <a:lstStyle/>
          <a:p>
            <a:pPr marL="214313" indent="-214313">
              <a:buFont typeface="Arial" panose="020B0604020202020204" pitchFamily="34" charset="0"/>
              <a:buChar char="•"/>
            </a:pPr>
            <a:r>
              <a:rPr lang="en-US" sz="1350" strike="sngStrike" dirty="0">
                <a:solidFill>
                  <a:srgbClr val="FF0000"/>
                </a:solidFill>
              </a:rPr>
              <a:t>Student Loans</a:t>
            </a:r>
          </a:p>
        </p:txBody>
      </p:sp>
      <p:sp>
        <p:nvSpPr>
          <p:cNvPr id="26" name="TextBox 25"/>
          <p:cNvSpPr txBox="1"/>
          <p:nvPr/>
        </p:nvSpPr>
        <p:spPr>
          <a:xfrm>
            <a:off x="5356893" y="4193220"/>
            <a:ext cx="2000250" cy="300082"/>
          </a:xfrm>
          <a:prstGeom prst="rect">
            <a:avLst/>
          </a:prstGeom>
          <a:noFill/>
        </p:spPr>
        <p:txBody>
          <a:bodyPr wrap="square" rtlCol="0">
            <a:spAutoFit/>
          </a:bodyPr>
          <a:lstStyle/>
          <a:p>
            <a:pPr marL="214313" indent="-214313">
              <a:buFont typeface="Arial" panose="020B0604020202020204" pitchFamily="34" charset="0"/>
              <a:buChar char="•"/>
            </a:pPr>
            <a:r>
              <a:rPr lang="en-US" sz="1350" strike="sngStrike" dirty="0">
                <a:solidFill>
                  <a:srgbClr val="FF0000"/>
                </a:solidFill>
              </a:rPr>
              <a:t>Credit Cards</a:t>
            </a:r>
          </a:p>
        </p:txBody>
      </p:sp>
      <p:sp>
        <p:nvSpPr>
          <p:cNvPr id="27" name="TextBox 26"/>
          <p:cNvSpPr txBox="1"/>
          <p:nvPr/>
        </p:nvSpPr>
        <p:spPr>
          <a:xfrm>
            <a:off x="5375943" y="5099095"/>
            <a:ext cx="2000250" cy="300082"/>
          </a:xfrm>
          <a:prstGeom prst="rect">
            <a:avLst/>
          </a:prstGeom>
          <a:noFill/>
        </p:spPr>
        <p:txBody>
          <a:bodyPr wrap="square" rtlCol="0">
            <a:spAutoFit/>
          </a:bodyPr>
          <a:lstStyle/>
          <a:p>
            <a:pPr marL="214313" indent="-214313">
              <a:buFont typeface="Arial" panose="020B0604020202020204" pitchFamily="34" charset="0"/>
              <a:buChar char="•"/>
            </a:pPr>
            <a:r>
              <a:rPr lang="en-US" sz="1350" strike="sngStrike" dirty="0">
                <a:solidFill>
                  <a:srgbClr val="FF0000"/>
                </a:solidFill>
              </a:rPr>
              <a:t>Mortgage</a:t>
            </a:r>
          </a:p>
        </p:txBody>
      </p:sp>
      <p:cxnSp>
        <p:nvCxnSpPr>
          <p:cNvPr id="32" name="Elbow Connector 31"/>
          <p:cNvCxnSpPr>
            <a:stCxn id="10" idx="3"/>
            <a:endCxn id="26" idx="1"/>
          </p:cNvCxnSpPr>
          <p:nvPr/>
        </p:nvCxnSpPr>
        <p:spPr>
          <a:xfrm flipV="1">
            <a:off x="4788798" y="4343261"/>
            <a:ext cx="568095" cy="488403"/>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Elbow Connector 35"/>
          <p:cNvCxnSpPr>
            <a:stCxn id="10" idx="3"/>
            <a:endCxn id="24" idx="1"/>
          </p:cNvCxnSpPr>
          <p:nvPr/>
        </p:nvCxnSpPr>
        <p:spPr>
          <a:xfrm flipV="1">
            <a:off x="4788798" y="4660860"/>
            <a:ext cx="564356" cy="170804"/>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10" idx="3"/>
            <a:endCxn id="25" idx="1"/>
          </p:cNvCxnSpPr>
          <p:nvPr/>
        </p:nvCxnSpPr>
        <p:spPr>
          <a:xfrm>
            <a:off x="4788798" y="4831664"/>
            <a:ext cx="568096" cy="129193"/>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Elbow Connector 41"/>
          <p:cNvCxnSpPr>
            <a:stCxn id="10" idx="3"/>
            <a:endCxn id="27" idx="1"/>
          </p:cNvCxnSpPr>
          <p:nvPr/>
        </p:nvCxnSpPr>
        <p:spPr>
          <a:xfrm>
            <a:off x="4788798" y="4831664"/>
            <a:ext cx="587145" cy="417472"/>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531498" y="2590308"/>
            <a:ext cx="1257300" cy="1131079"/>
          </a:xfrm>
          <a:prstGeom prst="rect">
            <a:avLst/>
          </a:prstGeom>
          <a:solidFill>
            <a:srgbClr val="00B0F0"/>
          </a:solidFill>
          <a:ln w="25400">
            <a:solidFill>
              <a:schemeClr val="tx1"/>
            </a:solidFill>
          </a:ln>
        </p:spPr>
        <p:txBody>
          <a:bodyPr wrap="square" rtlCol="0">
            <a:spAutoFit/>
          </a:bodyPr>
          <a:lstStyle/>
          <a:p>
            <a:pPr algn="ctr"/>
            <a:endParaRPr lang="en-US" sz="1350" dirty="0"/>
          </a:p>
          <a:p>
            <a:pPr algn="ctr"/>
            <a:endParaRPr lang="en-US" sz="1350" dirty="0"/>
          </a:p>
          <a:p>
            <a:pPr algn="ctr"/>
            <a:r>
              <a:rPr lang="en-US" sz="1350" b="1" dirty="0"/>
              <a:t>SAVINGS</a:t>
            </a:r>
          </a:p>
          <a:p>
            <a:pPr algn="ctr"/>
            <a:endParaRPr lang="en-US" sz="1350" dirty="0"/>
          </a:p>
          <a:p>
            <a:pPr algn="ctr"/>
            <a:endParaRPr lang="en-US" sz="1350" dirty="0"/>
          </a:p>
        </p:txBody>
      </p:sp>
      <p:cxnSp>
        <p:nvCxnSpPr>
          <p:cNvPr id="20" name="Elbow Connector 19"/>
          <p:cNvCxnSpPr>
            <a:stCxn id="9" idx="3"/>
            <a:endCxn id="19" idx="1"/>
          </p:cNvCxnSpPr>
          <p:nvPr/>
        </p:nvCxnSpPr>
        <p:spPr>
          <a:xfrm flipV="1">
            <a:off x="2554407" y="3155848"/>
            <a:ext cx="977091" cy="564626"/>
          </a:xfrm>
          <a:prstGeom prst="bentConnector3">
            <a:avLst>
              <a:gd name="adj1" fmla="val 50000"/>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19" idx="3"/>
            <a:endCxn id="31" idx="1"/>
          </p:cNvCxnSpPr>
          <p:nvPr/>
        </p:nvCxnSpPr>
        <p:spPr>
          <a:xfrm flipV="1">
            <a:off x="4788798" y="2713921"/>
            <a:ext cx="568096" cy="441927"/>
          </a:xfrm>
          <a:prstGeom prst="bentConnector3">
            <a:avLst>
              <a:gd name="adj1" fmla="val 50000"/>
            </a:avLst>
          </a:prstGeom>
          <a:ln w="25400">
            <a:solidFill>
              <a:srgbClr val="3333FF"/>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353154" y="1982833"/>
            <a:ext cx="1543050" cy="507831"/>
          </a:xfrm>
          <a:prstGeom prst="rect">
            <a:avLst/>
          </a:prstGeom>
          <a:noFill/>
        </p:spPr>
        <p:txBody>
          <a:bodyPr wrap="square" rtlCol="0">
            <a:spAutoFit/>
          </a:bodyPr>
          <a:lstStyle/>
          <a:p>
            <a:pPr algn="ctr"/>
            <a:r>
              <a:rPr lang="en-US" sz="1350" b="1" dirty="0"/>
              <a:t>“YOUR OWN BANK”</a:t>
            </a:r>
          </a:p>
        </p:txBody>
      </p:sp>
      <p:cxnSp>
        <p:nvCxnSpPr>
          <p:cNvPr id="41" name="Elbow Connector 40"/>
          <p:cNvCxnSpPr>
            <a:stCxn id="31" idx="3"/>
            <a:endCxn id="26" idx="3"/>
          </p:cNvCxnSpPr>
          <p:nvPr/>
        </p:nvCxnSpPr>
        <p:spPr>
          <a:xfrm>
            <a:off x="6935663" y="2713921"/>
            <a:ext cx="421480" cy="1629340"/>
          </a:xfrm>
          <a:prstGeom prst="bentConnector3">
            <a:avLst>
              <a:gd name="adj1" fmla="val 154237"/>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7017960" y="2187303"/>
            <a:ext cx="726178" cy="507831"/>
          </a:xfrm>
          <a:prstGeom prst="rect">
            <a:avLst/>
          </a:prstGeom>
          <a:noFill/>
        </p:spPr>
        <p:txBody>
          <a:bodyPr wrap="square" rtlCol="0">
            <a:spAutoFit/>
          </a:bodyPr>
          <a:lstStyle/>
          <a:p>
            <a:pPr algn="ctr"/>
            <a:r>
              <a:rPr lang="en-US" sz="1350" b="1" dirty="0">
                <a:solidFill>
                  <a:srgbClr val="7030A0"/>
                </a:solidFill>
              </a:rPr>
              <a:t>Policy Loans</a:t>
            </a:r>
          </a:p>
        </p:txBody>
      </p:sp>
      <p:sp>
        <p:nvSpPr>
          <p:cNvPr id="62" name="TextBox 61"/>
          <p:cNvSpPr txBox="1"/>
          <p:nvPr/>
        </p:nvSpPr>
        <p:spPr>
          <a:xfrm>
            <a:off x="6979445" y="4188150"/>
            <a:ext cx="392906" cy="300082"/>
          </a:xfrm>
          <a:prstGeom prst="rect">
            <a:avLst/>
          </a:prstGeom>
          <a:noFill/>
        </p:spPr>
        <p:txBody>
          <a:bodyPr wrap="square" rtlCol="0">
            <a:spAutoFit/>
          </a:bodyPr>
          <a:lstStyle/>
          <a:p>
            <a:pPr algn="ctr"/>
            <a:r>
              <a:rPr lang="en-US" sz="1350" b="1" dirty="0">
                <a:solidFill>
                  <a:srgbClr val="FF0000"/>
                </a:solidFill>
              </a:rPr>
              <a:t>X</a:t>
            </a:r>
          </a:p>
        </p:txBody>
      </p:sp>
      <p:sp>
        <p:nvSpPr>
          <p:cNvPr id="63" name="TextBox 62"/>
          <p:cNvSpPr txBox="1"/>
          <p:nvPr/>
        </p:nvSpPr>
        <p:spPr>
          <a:xfrm>
            <a:off x="6979445" y="4518735"/>
            <a:ext cx="392906" cy="300082"/>
          </a:xfrm>
          <a:prstGeom prst="rect">
            <a:avLst/>
          </a:prstGeom>
          <a:noFill/>
        </p:spPr>
        <p:txBody>
          <a:bodyPr wrap="square" rtlCol="0">
            <a:spAutoFit/>
          </a:bodyPr>
          <a:lstStyle/>
          <a:p>
            <a:pPr algn="ctr"/>
            <a:r>
              <a:rPr lang="en-US" sz="1350" b="1" dirty="0">
                <a:solidFill>
                  <a:srgbClr val="FF0000"/>
                </a:solidFill>
              </a:rPr>
              <a:t>X</a:t>
            </a:r>
          </a:p>
        </p:txBody>
      </p:sp>
      <p:sp>
        <p:nvSpPr>
          <p:cNvPr id="75" name="TextBox 74"/>
          <p:cNvSpPr txBox="1"/>
          <p:nvPr/>
        </p:nvSpPr>
        <p:spPr>
          <a:xfrm>
            <a:off x="1085850" y="4828140"/>
            <a:ext cx="2571750" cy="1131079"/>
          </a:xfrm>
          <a:prstGeom prst="rect">
            <a:avLst/>
          </a:prstGeom>
          <a:noFill/>
        </p:spPr>
        <p:txBody>
          <a:bodyPr wrap="square" rtlCol="0">
            <a:spAutoFit/>
          </a:bodyPr>
          <a:lstStyle/>
          <a:p>
            <a:pPr marL="257175" indent="-257175">
              <a:buFont typeface="+mj-lt"/>
              <a:buAutoNum type="arabicPeriod"/>
            </a:pPr>
            <a:r>
              <a:rPr lang="en-US" sz="1350" b="1" dirty="0">
                <a:solidFill>
                  <a:srgbClr val="7030A0"/>
                </a:solidFill>
              </a:rPr>
              <a:t>Ask for a loan on “Your Own Bank” so that you eliminate debts faster.</a:t>
            </a:r>
          </a:p>
          <a:p>
            <a:pPr marL="257175" indent="-257175">
              <a:buFont typeface="+mj-lt"/>
              <a:buAutoNum type="arabicPeriod"/>
            </a:pPr>
            <a:r>
              <a:rPr lang="en-US" sz="1350" b="1" dirty="0">
                <a:solidFill>
                  <a:srgbClr val="CC00CC"/>
                </a:solidFill>
              </a:rPr>
              <a:t>Pay your loans to “Your Own Bank” later.</a:t>
            </a:r>
          </a:p>
        </p:txBody>
      </p:sp>
      <p:sp>
        <p:nvSpPr>
          <p:cNvPr id="40" name="TextBox 22"/>
          <p:cNvSpPr txBox="1">
            <a:spLocks noChangeArrowheads="1"/>
          </p:cNvSpPr>
          <p:nvPr/>
        </p:nvSpPr>
        <p:spPr bwMode="auto">
          <a:xfrm>
            <a:off x="5487333" y="2518999"/>
            <a:ext cx="1359643" cy="253916"/>
          </a:xfrm>
          <a:prstGeom prst="rect">
            <a:avLst/>
          </a:prstGeom>
          <a:solidFill>
            <a:srgbClr val="00B050"/>
          </a:solidFill>
          <a:ln w="25400">
            <a:solidFill>
              <a:schemeClr val="tx1"/>
            </a:solidFill>
            <a:miter lim="800000"/>
            <a:headEnd/>
            <a:tailEnd/>
          </a:ln>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050" dirty="0">
                <a:latin typeface="Arial" charset="0"/>
              </a:rPr>
              <a:t>1. PROTECTION</a:t>
            </a:r>
          </a:p>
        </p:txBody>
      </p:sp>
      <p:sp>
        <p:nvSpPr>
          <p:cNvPr id="43" name="TextBox 33"/>
          <p:cNvSpPr txBox="1">
            <a:spLocks noChangeArrowheads="1"/>
          </p:cNvSpPr>
          <p:nvPr/>
        </p:nvSpPr>
        <p:spPr bwMode="auto">
          <a:xfrm>
            <a:off x="5487332" y="2857501"/>
            <a:ext cx="1359643" cy="253916"/>
          </a:xfrm>
          <a:prstGeom prst="rect">
            <a:avLst/>
          </a:prstGeom>
          <a:solidFill>
            <a:srgbClr val="00B0F0"/>
          </a:solidFill>
          <a:ln w="25400">
            <a:solidFill>
              <a:schemeClr val="tx1"/>
            </a:solidFill>
            <a:miter lim="800000"/>
            <a:headEnd/>
            <a:tailEnd/>
          </a:ln>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050" dirty="0">
                <a:latin typeface="Arial" charset="0"/>
              </a:rPr>
              <a:t>2. SAVINGS</a:t>
            </a:r>
          </a:p>
        </p:txBody>
      </p:sp>
      <p:sp>
        <p:nvSpPr>
          <p:cNvPr id="53" name="TextBox 33"/>
          <p:cNvSpPr txBox="1">
            <a:spLocks noChangeArrowheads="1"/>
          </p:cNvSpPr>
          <p:nvPr/>
        </p:nvSpPr>
        <p:spPr bwMode="auto">
          <a:xfrm>
            <a:off x="5466456" y="3197383"/>
            <a:ext cx="1359643" cy="415498"/>
          </a:xfrm>
          <a:prstGeom prst="rect">
            <a:avLst/>
          </a:prstGeom>
          <a:solidFill>
            <a:schemeClr val="accent4">
              <a:lumMod val="60000"/>
              <a:lumOff val="40000"/>
            </a:schemeClr>
          </a:solidFill>
          <a:ln w="25400">
            <a:solidFill>
              <a:schemeClr val="tx1"/>
            </a:solidFill>
            <a:miter lim="800000"/>
            <a:headEnd/>
            <a:tailEnd/>
          </a:ln>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050" dirty="0">
                <a:latin typeface="Arial" charset="0"/>
              </a:rPr>
              <a:t>3. LINE OF CREDIT</a:t>
            </a:r>
          </a:p>
        </p:txBody>
      </p:sp>
      <p:cxnSp>
        <p:nvCxnSpPr>
          <p:cNvPr id="30" name="Elbow Connector 29"/>
          <p:cNvCxnSpPr>
            <a:stCxn id="31" idx="3"/>
            <a:endCxn id="24" idx="3"/>
          </p:cNvCxnSpPr>
          <p:nvPr/>
        </p:nvCxnSpPr>
        <p:spPr>
          <a:xfrm>
            <a:off x="6935663" y="2713921"/>
            <a:ext cx="417741" cy="1946939"/>
          </a:xfrm>
          <a:prstGeom prst="bentConnector3">
            <a:avLst>
              <a:gd name="adj1" fmla="val 154723"/>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983288" y="4804840"/>
            <a:ext cx="392906" cy="300082"/>
          </a:xfrm>
          <a:prstGeom prst="rect">
            <a:avLst/>
          </a:prstGeom>
          <a:noFill/>
        </p:spPr>
        <p:txBody>
          <a:bodyPr wrap="square" rtlCol="0">
            <a:spAutoFit/>
          </a:bodyPr>
          <a:lstStyle/>
          <a:p>
            <a:pPr algn="ctr"/>
            <a:r>
              <a:rPr lang="en-US" sz="1350" b="1" dirty="0">
                <a:solidFill>
                  <a:srgbClr val="FF0000"/>
                </a:solidFill>
              </a:rPr>
              <a:t>X</a:t>
            </a:r>
          </a:p>
        </p:txBody>
      </p:sp>
      <p:cxnSp>
        <p:nvCxnSpPr>
          <p:cNvPr id="34" name="Elbow Connector 33"/>
          <p:cNvCxnSpPr>
            <a:stCxn id="31" idx="3"/>
            <a:endCxn id="25" idx="3"/>
          </p:cNvCxnSpPr>
          <p:nvPr/>
        </p:nvCxnSpPr>
        <p:spPr>
          <a:xfrm>
            <a:off x="6935663" y="2713921"/>
            <a:ext cx="417742" cy="2246936"/>
          </a:xfrm>
          <a:prstGeom prst="bentConnector3">
            <a:avLst>
              <a:gd name="adj1" fmla="val 154723"/>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972301" y="5086350"/>
            <a:ext cx="392906" cy="300082"/>
          </a:xfrm>
          <a:prstGeom prst="rect">
            <a:avLst/>
          </a:prstGeom>
          <a:noFill/>
        </p:spPr>
        <p:txBody>
          <a:bodyPr wrap="square" rtlCol="0">
            <a:spAutoFit/>
          </a:bodyPr>
          <a:lstStyle/>
          <a:p>
            <a:pPr algn="ctr"/>
            <a:r>
              <a:rPr lang="en-US" sz="1350" b="1" dirty="0">
                <a:solidFill>
                  <a:srgbClr val="FF0000"/>
                </a:solidFill>
              </a:rPr>
              <a:t>X</a:t>
            </a:r>
          </a:p>
        </p:txBody>
      </p:sp>
      <p:cxnSp>
        <p:nvCxnSpPr>
          <p:cNvPr id="37" name="Elbow Connector 36"/>
          <p:cNvCxnSpPr>
            <a:stCxn id="31" idx="3"/>
            <a:endCxn id="35" idx="3"/>
          </p:cNvCxnSpPr>
          <p:nvPr/>
        </p:nvCxnSpPr>
        <p:spPr>
          <a:xfrm>
            <a:off x="6935663" y="2713921"/>
            <a:ext cx="429544" cy="2522470"/>
          </a:xfrm>
          <a:prstGeom prst="bentConnector3">
            <a:avLst>
              <a:gd name="adj1" fmla="val 153219"/>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3605" y="5600700"/>
            <a:ext cx="1352549" cy="400050"/>
          </a:xfrm>
          <a:prstGeom prst="rect">
            <a:avLst/>
          </a:prstGeom>
        </p:spPr>
      </p:pic>
      <p:pic>
        <p:nvPicPr>
          <p:cNvPr id="3" name="Picture 2">
            <a:extLst>
              <a:ext uri="{FF2B5EF4-FFF2-40B4-BE49-F238E27FC236}">
                <a16:creationId xmlns:a16="http://schemas.microsoft.com/office/drawing/2014/main" id="{C819D7A1-59E7-0ACD-08B2-C254BE533414}"/>
              </a:ext>
            </a:extLst>
          </p:cNvPr>
          <p:cNvPicPr>
            <a:picLocks noChangeAspect="1"/>
          </p:cNvPicPr>
          <p:nvPr/>
        </p:nvPicPr>
        <p:blipFill>
          <a:blip r:embed="rId3"/>
          <a:stretch>
            <a:fillRect/>
          </a:stretch>
        </p:blipFill>
        <p:spPr>
          <a:xfrm>
            <a:off x="0" y="1660"/>
            <a:ext cx="1556874" cy="988940"/>
          </a:xfrm>
          <a:prstGeom prst="rect">
            <a:avLst/>
          </a:prstGeom>
        </p:spPr>
      </p:pic>
    </p:spTree>
    <p:extLst>
      <p:ext uri="{BB962C8B-B14F-4D97-AF65-F5344CB8AC3E}">
        <p14:creationId xmlns:p14="http://schemas.microsoft.com/office/powerpoint/2010/main" val="3885207734"/>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5356894" y="1929091"/>
            <a:ext cx="1578769" cy="1569660"/>
          </a:xfrm>
          <a:prstGeom prst="rect">
            <a:avLst/>
          </a:prstGeom>
          <a:solidFill>
            <a:srgbClr val="FFC000"/>
          </a:solidFill>
          <a:ln w="25400">
            <a:solidFill>
              <a:schemeClr val="tx1"/>
            </a:solidFill>
          </a:ln>
        </p:spPr>
        <p:txBody>
          <a:bodyPr wrap="square" rtlCol="0">
            <a:spAutoFit/>
          </a:bodyPr>
          <a:lstStyle/>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p:txBody>
      </p:sp>
      <p:sp>
        <p:nvSpPr>
          <p:cNvPr id="2" name="Title 1"/>
          <p:cNvSpPr>
            <a:spLocks noGrp="1"/>
          </p:cNvSpPr>
          <p:nvPr>
            <p:ph type="title"/>
          </p:nvPr>
        </p:nvSpPr>
        <p:spPr>
          <a:xfrm>
            <a:off x="1752600" y="17996"/>
            <a:ext cx="6172200" cy="2010297"/>
          </a:xfrm>
        </p:spPr>
        <p:txBody>
          <a:bodyPr>
            <a:normAutofit fontScale="90000"/>
          </a:bodyPr>
          <a:lstStyle/>
          <a:p>
            <a:r>
              <a:rPr lang="en-US" b="1" dirty="0"/>
              <a:t>Key Lesson #4: Once you are Bank Debt Free, Repay the Policy Loan</a:t>
            </a:r>
          </a:p>
        </p:txBody>
      </p:sp>
      <p:sp>
        <p:nvSpPr>
          <p:cNvPr id="9" name="TextBox 8"/>
          <p:cNvSpPr txBox="1"/>
          <p:nvPr/>
        </p:nvSpPr>
        <p:spPr>
          <a:xfrm>
            <a:off x="1390741" y="3570433"/>
            <a:ext cx="1163666" cy="300082"/>
          </a:xfrm>
          <a:prstGeom prst="rect">
            <a:avLst/>
          </a:prstGeom>
          <a:solidFill>
            <a:srgbClr val="92D050"/>
          </a:solidFill>
          <a:ln>
            <a:solidFill>
              <a:schemeClr val="tx1"/>
            </a:solidFill>
          </a:ln>
        </p:spPr>
        <p:txBody>
          <a:bodyPr wrap="square" rtlCol="0">
            <a:spAutoFit/>
          </a:bodyPr>
          <a:lstStyle/>
          <a:p>
            <a:pPr algn="ctr"/>
            <a:r>
              <a:rPr lang="en-US" sz="1350" b="1" dirty="0"/>
              <a:t>INCOME</a:t>
            </a:r>
          </a:p>
        </p:txBody>
      </p:sp>
      <p:sp>
        <p:nvSpPr>
          <p:cNvPr id="10" name="TextBox 9"/>
          <p:cNvSpPr txBox="1"/>
          <p:nvPr/>
        </p:nvSpPr>
        <p:spPr>
          <a:xfrm>
            <a:off x="3531498" y="4266124"/>
            <a:ext cx="1257300" cy="1131079"/>
          </a:xfrm>
          <a:prstGeom prst="rect">
            <a:avLst/>
          </a:prstGeom>
          <a:solidFill>
            <a:srgbClr val="FF0000"/>
          </a:solidFill>
          <a:ln w="25400">
            <a:solidFill>
              <a:schemeClr val="tx1"/>
            </a:solidFill>
          </a:ln>
        </p:spPr>
        <p:txBody>
          <a:bodyPr wrap="square" rtlCol="0">
            <a:spAutoFit/>
          </a:bodyPr>
          <a:lstStyle/>
          <a:p>
            <a:pPr algn="ctr"/>
            <a:endParaRPr lang="en-US" sz="1350" dirty="0"/>
          </a:p>
          <a:p>
            <a:pPr algn="ctr"/>
            <a:endParaRPr lang="en-US" sz="1350" dirty="0"/>
          </a:p>
          <a:p>
            <a:pPr algn="ctr"/>
            <a:r>
              <a:rPr lang="en-US" sz="1350" b="1" dirty="0"/>
              <a:t>EXPENSES</a:t>
            </a:r>
          </a:p>
          <a:p>
            <a:pPr algn="ctr"/>
            <a:endParaRPr lang="en-US" sz="1350" dirty="0"/>
          </a:p>
          <a:p>
            <a:pPr algn="ctr"/>
            <a:endParaRPr lang="en-US" sz="1350" dirty="0"/>
          </a:p>
        </p:txBody>
      </p:sp>
      <p:cxnSp>
        <p:nvCxnSpPr>
          <p:cNvPr id="15" name="Elbow Connector 14"/>
          <p:cNvCxnSpPr>
            <a:stCxn id="9" idx="3"/>
            <a:endCxn id="10" idx="1"/>
          </p:cNvCxnSpPr>
          <p:nvPr/>
        </p:nvCxnSpPr>
        <p:spPr>
          <a:xfrm>
            <a:off x="2554407" y="3720474"/>
            <a:ext cx="977091" cy="1111190"/>
          </a:xfrm>
          <a:prstGeom prst="bent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531498" y="2590308"/>
            <a:ext cx="1257300" cy="1131079"/>
          </a:xfrm>
          <a:prstGeom prst="rect">
            <a:avLst/>
          </a:prstGeom>
          <a:solidFill>
            <a:srgbClr val="00B0F0"/>
          </a:solidFill>
          <a:ln w="25400">
            <a:solidFill>
              <a:schemeClr val="tx1"/>
            </a:solidFill>
          </a:ln>
        </p:spPr>
        <p:txBody>
          <a:bodyPr wrap="square" rtlCol="0">
            <a:spAutoFit/>
          </a:bodyPr>
          <a:lstStyle/>
          <a:p>
            <a:pPr algn="ctr"/>
            <a:endParaRPr lang="en-US" sz="1350" dirty="0"/>
          </a:p>
          <a:p>
            <a:pPr algn="ctr"/>
            <a:endParaRPr lang="en-US" sz="1350" dirty="0"/>
          </a:p>
          <a:p>
            <a:pPr algn="ctr"/>
            <a:r>
              <a:rPr lang="en-US" sz="1350" b="1" dirty="0"/>
              <a:t>SAVINGS</a:t>
            </a:r>
          </a:p>
          <a:p>
            <a:pPr algn="ctr"/>
            <a:endParaRPr lang="en-US" sz="1350" dirty="0"/>
          </a:p>
          <a:p>
            <a:pPr algn="ctr"/>
            <a:endParaRPr lang="en-US" sz="1350" dirty="0"/>
          </a:p>
        </p:txBody>
      </p:sp>
      <p:cxnSp>
        <p:nvCxnSpPr>
          <p:cNvPr id="20" name="Elbow Connector 19"/>
          <p:cNvCxnSpPr>
            <a:stCxn id="9" idx="3"/>
            <a:endCxn id="19" idx="1"/>
          </p:cNvCxnSpPr>
          <p:nvPr/>
        </p:nvCxnSpPr>
        <p:spPr>
          <a:xfrm flipV="1">
            <a:off x="2554407" y="3155848"/>
            <a:ext cx="977091" cy="564626"/>
          </a:xfrm>
          <a:prstGeom prst="bentConnector3">
            <a:avLst>
              <a:gd name="adj1" fmla="val 50000"/>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19" idx="3"/>
            <a:endCxn id="31" idx="1"/>
          </p:cNvCxnSpPr>
          <p:nvPr/>
        </p:nvCxnSpPr>
        <p:spPr>
          <a:xfrm flipV="1">
            <a:off x="4788798" y="2713921"/>
            <a:ext cx="568096" cy="441927"/>
          </a:xfrm>
          <a:prstGeom prst="bentConnector3">
            <a:avLst>
              <a:gd name="adj1" fmla="val 50000"/>
            </a:avLst>
          </a:prstGeom>
          <a:ln w="25400">
            <a:solidFill>
              <a:srgbClr val="3333FF"/>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353154" y="1982833"/>
            <a:ext cx="1543050" cy="507831"/>
          </a:xfrm>
          <a:prstGeom prst="rect">
            <a:avLst/>
          </a:prstGeom>
          <a:noFill/>
        </p:spPr>
        <p:txBody>
          <a:bodyPr wrap="square" rtlCol="0">
            <a:spAutoFit/>
          </a:bodyPr>
          <a:lstStyle/>
          <a:p>
            <a:pPr algn="ctr"/>
            <a:r>
              <a:rPr lang="en-US" sz="1350" b="1" dirty="0"/>
              <a:t>“YOUR OWN BANK”</a:t>
            </a:r>
          </a:p>
        </p:txBody>
      </p:sp>
      <p:sp>
        <p:nvSpPr>
          <p:cNvPr id="55" name="TextBox 54"/>
          <p:cNvSpPr txBox="1"/>
          <p:nvPr/>
        </p:nvSpPr>
        <p:spPr>
          <a:xfrm>
            <a:off x="6177482" y="4125832"/>
            <a:ext cx="726178" cy="715581"/>
          </a:xfrm>
          <a:prstGeom prst="rect">
            <a:avLst/>
          </a:prstGeom>
          <a:noFill/>
        </p:spPr>
        <p:txBody>
          <a:bodyPr wrap="square" rtlCol="0">
            <a:spAutoFit/>
          </a:bodyPr>
          <a:lstStyle/>
          <a:p>
            <a:pPr algn="ctr"/>
            <a:r>
              <a:rPr lang="en-US" sz="1350" b="1" dirty="0">
                <a:solidFill>
                  <a:srgbClr val="FF00FF"/>
                </a:solidFill>
              </a:rPr>
              <a:t>Repay Policy Loans</a:t>
            </a:r>
          </a:p>
        </p:txBody>
      </p:sp>
      <p:sp>
        <p:nvSpPr>
          <p:cNvPr id="75" name="TextBox 74"/>
          <p:cNvSpPr txBox="1"/>
          <p:nvPr/>
        </p:nvSpPr>
        <p:spPr>
          <a:xfrm>
            <a:off x="1085850" y="4828139"/>
            <a:ext cx="2571750" cy="1131079"/>
          </a:xfrm>
          <a:prstGeom prst="rect">
            <a:avLst/>
          </a:prstGeom>
          <a:noFill/>
        </p:spPr>
        <p:txBody>
          <a:bodyPr wrap="square" rtlCol="0">
            <a:spAutoFit/>
          </a:bodyPr>
          <a:lstStyle/>
          <a:p>
            <a:pPr marL="257175" indent="-257175">
              <a:buFont typeface="+mj-lt"/>
              <a:buAutoNum type="arabicPeriod"/>
            </a:pPr>
            <a:r>
              <a:rPr lang="en-US" sz="1350" b="1" dirty="0">
                <a:solidFill>
                  <a:srgbClr val="7030A0"/>
                </a:solidFill>
              </a:rPr>
              <a:t>Ask for a loan on “Your Own Bank” so that you eliminate debts faster.</a:t>
            </a:r>
          </a:p>
          <a:p>
            <a:pPr marL="257175" indent="-257175">
              <a:buFont typeface="+mj-lt"/>
              <a:buAutoNum type="arabicPeriod"/>
            </a:pPr>
            <a:r>
              <a:rPr lang="en-US" sz="1350" b="1" dirty="0">
                <a:solidFill>
                  <a:srgbClr val="CC00CC"/>
                </a:solidFill>
              </a:rPr>
              <a:t>Repay your loans back to “Your Own Bank” later.</a:t>
            </a:r>
          </a:p>
        </p:txBody>
      </p:sp>
      <p:sp>
        <p:nvSpPr>
          <p:cNvPr id="40" name="TextBox 22"/>
          <p:cNvSpPr txBox="1">
            <a:spLocks noChangeArrowheads="1"/>
          </p:cNvSpPr>
          <p:nvPr/>
        </p:nvSpPr>
        <p:spPr bwMode="auto">
          <a:xfrm>
            <a:off x="5487333" y="2518999"/>
            <a:ext cx="1359643" cy="253916"/>
          </a:xfrm>
          <a:prstGeom prst="rect">
            <a:avLst/>
          </a:prstGeom>
          <a:solidFill>
            <a:srgbClr val="00B050"/>
          </a:solidFill>
          <a:ln w="25400">
            <a:solidFill>
              <a:schemeClr val="tx1"/>
            </a:solidFill>
            <a:miter lim="800000"/>
            <a:headEnd/>
            <a:tailEnd/>
          </a:ln>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050" dirty="0">
                <a:latin typeface="Arial" charset="0"/>
              </a:rPr>
              <a:t>1. PROTECTION</a:t>
            </a:r>
          </a:p>
        </p:txBody>
      </p:sp>
      <p:sp>
        <p:nvSpPr>
          <p:cNvPr id="43" name="TextBox 33"/>
          <p:cNvSpPr txBox="1">
            <a:spLocks noChangeArrowheads="1"/>
          </p:cNvSpPr>
          <p:nvPr/>
        </p:nvSpPr>
        <p:spPr bwMode="auto">
          <a:xfrm>
            <a:off x="5487332" y="2857501"/>
            <a:ext cx="1359643" cy="253916"/>
          </a:xfrm>
          <a:prstGeom prst="rect">
            <a:avLst/>
          </a:prstGeom>
          <a:solidFill>
            <a:srgbClr val="00B0F0"/>
          </a:solidFill>
          <a:ln w="25400">
            <a:solidFill>
              <a:schemeClr val="tx1"/>
            </a:solidFill>
            <a:miter lim="800000"/>
            <a:headEnd/>
            <a:tailEnd/>
          </a:ln>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050" dirty="0">
                <a:latin typeface="Arial" charset="0"/>
              </a:rPr>
              <a:t>2. SAVINGS</a:t>
            </a:r>
          </a:p>
        </p:txBody>
      </p:sp>
      <p:sp>
        <p:nvSpPr>
          <p:cNvPr id="53" name="TextBox 33"/>
          <p:cNvSpPr txBox="1">
            <a:spLocks noChangeArrowheads="1"/>
          </p:cNvSpPr>
          <p:nvPr/>
        </p:nvSpPr>
        <p:spPr bwMode="auto">
          <a:xfrm>
            <a:off x="5466456" y="3197383"/>
            <a:ext cx="1359643" cy="415498"/>
          </a:xfrm>
          <a:prstGeom prst="rect">
            <a:avLst/>
          </a:prstGeom>
          <a:solidFill>
            <a:schemeClr val="accent4">
              <a:lumMod val="60000"/>
              <a:lumOff val="40000"/>
            </a:schemeClr>
          </a:solidFill>
          <a:ln w="25400">
            <a:solidFill>
              <a:schemeClr val="tx1"/>
            </a:solidFill>
            <a:miter lim="800000"/>
            <a:headEnd/>
            <a:tailEnd/>
          </a:ln>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050" dirty="0">
                <a:latin typeface="Arial" charset="0"/>
              </a:rPr>
              <a:t>3. LINE OF CREDIT</a:t>
            </a:r>
          </a:p>
        </p:txBody>
      </p:sp>
      <p:cxnSp>
        <p:nvCxnSpPr>
          <p:cNvPr id="38" name="Elbow Connector 37"/>
          <p:cNvCxnSpPr>
            <a:stCxn id="10" idx="3"/>
            <a:endCxn id="31" idx="2"/>
          </p:cNvCxnSpPr>
          <p:nvPr/>
        </p:nvCxnSpPr>
        <p:spPr>
          <a:xfrm flipV="1">
            <a:off x="4788798" y="3498751"/>
            <a:ext cx="1357481" cy="1332913"/>
          </a:xfrm>
          <a:prstGeom prst="bentConnector2">
            <a:avLst/>
          </a:prstGeom>
          <a:ln w="25400">
            <a:solidFill>
              <a:srgbClr val="FF00FF"/>
            </a:solidFill>
            <a:tailEnd type="arrow"/>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6A03A38-3AFB-013D-2A54-B493B300AE1B}"/>
              </a:ext>
            </a:extLst>
          </p:cNvPr>
          <p:cNvPicPr>
            <a:picLocks noChangeAspect="1"/>
          </p:cNvPicPr>
          <p:nvPr/>
        </p:nvPicPr>
        <p:blipFill>
          <a:blip r:embed="rId2"/>
          <a:stretch>
            <a:fillRect/>
          </a:stretch>
        </p:blipFill>
        <p:spPr>
          <a:xfrm>
            <a:off x="0" y="1660"/>
            <a:ext cx="1556874" cy="988940"/>
          </a:xfrm>
          <a:prstGeom prst="rect">
            <a:avLst/>
          </a:prstGeom>
        </p:spPr>
      </p:pic>
    </p:spTree>
    <p:extLst>
      <p:ext uri="{BB962C8B-B14F-4D97-AF65-F5344CB8AC3E}">
        <p14:creationId xmlns:p14="http://schemas.microsoft.com/office/powerpoint/2010/main" val="3922125277"/>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75" y="762000"/>
            <a:ext cx="8229600" cy="1143000"/>
          </a:xfrm>
        </p:spPr>
        <p:txBody>
          <a:bodyPr>
            <a:normAutofit fontScale="90000"/>
          </a:bodyPr>
          <a:lstStyle/>
          <a:p>
            <a:r>
              <a:rPr lang="en-US" b="1" dirty="0"/>
              <a:t>Benefits of “Become Your Own Bank"</a:t>
            </a:r>
            <a:endParaRPr lang="en-US" dirty="0"/>
          </a:p>
        </p:txBody>
      </p:sp>
      <p:sp>
        <p:nvSpPr>
          <p:cNvPr id="3" name="Content Placeholder 2"/>
          <p:cNvSpPr>
            <a:spLocks noGrp="1"/>
          </p:cNvSpPr>
          <p:nvPr>
            <p:ph idx="1"/>
          </p:nvPr>
        </p:nvSpPr>
        <p:spPr>
          <a:xfrm>
            <a:off x="453775" y="2209800"/>
            <a:ext cx="8229600" cy="4525963"/>
          </a:xfrm>
        </p:spPr>
        <p:txBody>
          <a:bodyPr>
            <a:normAutofit fontScale="92500" lnSpcReduction="10000"/>
          </a:bodyPr>
          <a:lstStyle/>
          <a:p>
            <a:pPr>
              <a:buFont typeface="+mj-lt"/>
              <a:buAutoNum type="arabicPeriod"/>
            </a:pPr>
            <a:r>
              <a:rPr lang="en-US" b="1" dirty="0">
                <a:solidFill>
                  <a:srgbClr val="00B050"/>
                </a:solidFill>
              </a:rPr>
              <a:t>The Initial Benefit is Protecting your Family.</a:t>
            </a:r>
          </a:p>
          <a:p>
            <a:pPr>
              <a:buFont typeface="+mj-lt"/>
              <a:buAutoNum type="arabicPeriod"/>
            </a:pPr>
            <a:r>
              <a:rPr lang="en-US" b="1" dirty="0">
                <a:solidFill>
                  <a:srgbClr val="0000FF"/>
                </a:solidFill>
              </a:rPr>
              <a:t>Your Savings Will Grow Constantly and will Pay you Dividends and Interest.</a:t>
            </a:r>
          </a:p>
          <a:p>
            <a:pPr>
              <a:buFont typeface="+mj-lt"/>
              <a:buAutoNum type="arabicPeriod"/>
            </a:pPr>
            <a:r>
              <a:rPr lang="en-US" b="1" dirty="0">
                <a:solidFill>
                  <a:srgbClr val="7030A0"/>
                </a:solidFill>
              </a:rPr>
              <a:t>Your Line of Credit will Replace your Bank Loan and Save you Interest.</a:t>
            </a:r>
          </a:p>
          <a:p>
            <a:pPr>
              <a:buFont typeface="+mj-lt"/>
              <a:buAutoNum type="arabicPeriod"/>
            </a:pPr>
            <a:r>
              <a:rPr lang="en-US" b="1" dirty="0">
                <a:solidFill>
                  <a:srgbClr val="FF0000"/>
                </a:solidFill>
              </a:rPr>
              <a:t>Your Debt starts to get eliminated and this Accelerates the Process to Get Out of Debt!</a:t>
            </a:r>
          </a:p>
          <a:p>
            <a:pPr>
              <a:buFont typeface="+mj-lt"/>
              <a:buAutoNum type="arabicPeriod"/>
            </a:pPr>
            <a:r>
              <a:rPr lang="en-US" b="1" dirty="0"/>
              <a:t>Your “Wealth Heritage” account Replaces your Bank and from here on out you don’t need it.</a:t>
            </a:r>
          </a:p>
          <a:p>
            <a:endParaRPr lang="en-US" dirty="0"/>
          </a:p>
        </p:txBody>
      </p:sp>
      <p:pic>
        <p:nvPicPr>
          <p:cNvPr id="4" name="Picture 3">
            <a:extLst>
              <a:ext uri="{FF2B5EF4-FFF2-40B4-BE49-F238E27FC236}">
                <a16:creationId xmlns:a16="http://schemas.microsoft.com/office/drawing/2014/main" id="{0F816C4B-C1AA-85FD-8E68-460ABFA5BB48}"/>
              </a:ext>
            </a:extLst>
          </p:cNvPr>
          <p:cNvPicPr>
            <a:picLocks noChangeAspect="1"/>
          </p:cNvPicPr>
          <p:nvPr/>
        </p:nvPicPr>
        <p:blipFill>
          <a:blip r:embed="rId2"/>
          <a:stretch>
            <a:fillRect/>
          </a:stretch>
        </p:blipFill>
        <p:spPr>
          <a:xfrm>
            <a:off x="0" y="1660"/>
            <a:ext cx="1556874" cy="988940"/>
          </a:xfrm>
          <a:prstGeom prst="rect">
            <a:avLst/>
          </a:prstGeom>
        </p:spPr>
      </p:pic>
    </p:spTree>
    <p:extLst>
      <p:ext uri="{BB962C8B-B14F-4D97-AF65-F5344CB8AC3E}">
        <p14:creationId xmlns:p14="http://schemas.microsoft.com/office/powerpoint/2010/main" val="1184494858"/>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2"/>
          <p:cNvSpPr txBox="1">
            <a:spLocks noChangeArrowheads="1"/>
          </p:cNvSpPr>
          <p:nvPr/>
        </p:nvSpPr>
        <p:spPr bwMode="auto">
          <a:xfrm>
            <a:off x="3829049" y="2279852"/>
            <a:ext cx="1771650" cy="3000821"/>
          </a:xfrm>
          <a:prstGeom prst="rect">
            <a:avLst/>
          </a:prstGeom>
          <a:solidFill>
            <a:srgbClr val="FFC000"/>
          </a:solidFill>
          <a:ln w="25400">
            <a:solidFill>
              <a:schemeClr val="tx1"/>
            </a:solidFill>
            <a:miter lim="800000"/>
            <a:headEnd/>
            <a:tailEnd/>
          </a:ln>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350" dirty="0">
                <a:latin typeface="Arial" charset="0"/>
              </a:rPr>
              <a:t>YOUR “WEALTH HERITAGE” ACCOUNT</a:t>
            </a:r>
          </a:p>
          <a:p>
            <a:pPr algn="ctr">
              <a:spcBef>
                <a:spcPct val="0"/>
              </a:spcBef>
              <a:buFontTx/>
              <a:buNone/>
            </a:pPr>
            <a:endParaRPr lang="en-US" altLang="en-US" sz="1350" dirty="0">
              <a:latin typeface="Arial" charset="0"/>
            </a:endParaRPr>
          </a:p>
          <a:p>
            <a:pPr algn="ctr">
              <a:spcBef>
                <a:spcPct val="0"/>
              </a:spcBef>
              <a:buFontTx/>
              <a:buNone/>
            </a:pPr>
            <a:endParaRPr lang="en-US" altLang="en-US" sz="1350" dirty="0">
              <a:latin typeface="Arial" charset="0"/>
            </a:endParaRPr>
          </a:p>
          <a:p>
            <a:pPr algn="ctr">
              <a:spcBef>
                <a:spcPct val="0"/>
              </a:spcBef>
              <a:buFontTx/>
              <a:buNone/>
            </a:pPr>
            <a:endParaRPr lang="en-US" altLang="en-US" sz="1350" dirty="0">
              <a:latin typeface="Arial" charset="0"/>
            </a:endParaRPr>
          </a:p>
          <a:p>
            <a:pPr algn="ctr">
              <a:spcBef>
                <a:spcPct val="0"/>
              </a:spcBef>
              <a:buFontTx/>
              <a:buNone/>
            </a:pPr>
            <a:endParaRPr lang="en-US" altLang="en-US" sz="1350" dirty="0">
              <a:latin typeface="Arial" charset="0"/>
            </a:endParaRPr>
          </a:p>
          <a:p>
            <a:pPr algn="ctr">
              <a:spcBef>
                <a:spcPct val="0"/>
              </a:spcBef>
              <a:buFontTx/>
              <a:buNone/>
            </a:pPr>
            <a:endParaRPr lang="en-US" altLang="en-US" sz="1350" dirty="0">
              <a:latin typeface="Arial" charset="0"/>
            </a:endParaRPr>
          </a:p>
          <a:p>
            <a:pPr algn="ctr">
              <a:spcBef>
                <a:spcPct val="0"/>
              </a:spcBef>
              <a:buFontTx/>
              <a:buNone/>
            </a:pPr>
            <a:endParaRPr lang="en-US" altLang="en-US" sz="1350" dirty="0">
              <a:latin typeface="Arial" charset="0"/>
            </a:endParaRPr>
          </a:p>
          <a:p>
            <a:pPr algn="ctr">
              <a:spcBef>
                <a:spcPct val="0"/>
              </a:spcBef>
              <a:buFontTx/>
              <a:buNone/>
            </a:pPr>
            <a:endParaRPr lang="en-US" altLang="en-US" sz="1350" dirty="0">
              <a:latin typeface="Arial" charset="0"/>
            </a:endParaRPr>
          </a:p>
          <a:p>
            <a:pPr algn="ctr">
              <a:spcBef>
                <a:spcPct val="0"/>
              </a:spcBef>
              <a:buFontTx/>
              <a:buNone/>
            </a:pPr>
            <a:endParaRPr lang="en-US" altLang="en-US" sz="1350" dirty="0">
              <a:latin typeface="Arial" charset="0"/>
            </a:endParaRPr>
          </a:p>
          <a:p>
            <a:pPr algn="ctr">
              <a:spcBef>
                <a:spcPct val="0"/>
              </a:spcBef>
              <a:buFontTx/>
              <a:buNone/>
            </a:pPr>
            <a:endParaRPr lang="en-US" altLang="en-US" sz="1350" dirty="0">
              <a:latin typeface="Arial" charset="0"/>
            </a:endParaRPr>
          </a:p>
          <a:p>
            <a:pPr algn="ctr">
              <a:spcBef>
                <a:spcPct val="0"/>
              </a:spcBef>
              <a:buFontTx/>
              <a:buNone/>
            </a:pPr>
            <a:endParaRPr lang="en-US" altLang="en-US" sz="1350" dirty="0">
              <a:latin typeface="Arial" charset="0"/>
            </a:endParaRPr>
          </a:p>
          <a:p>
            <a:pPr algn="ctr">
              <a:spcBef>
                <a:spcPct val="0"/>
              </a:spcBef>
              <a:buFontTx/>
              <a:buNone/>
            </a:pPr>
            <a:endParaRPr lang="en-US" altLang="en-US" sz="1350" dirty="0">
              <a:latin typeface="Arial" charset="0"/>
            </a:endParaRPr>
          </a:p>
        </p:txBody>
      </p:sp>
      <p:sp>
        <p:nvSpPr>
          <p:cNvPr id="2" name="Title 1"/>
          <p:cNvSpPr>
            <a:spLocks noGrp="1"/>
          </p:cNvSpPr>
          <p:nvPr>
            <p:ph type="title"/>
          </p:nvPr>
        </p:nvSpPr>
        <p:spPr>
          <a:xfrm>
            <a:off x="1905000" y="193348"/>
            <a:ext cx="6172200" cy="1134666"/>
          </a:xfrm>
        </p:spPr>
        <p:txBody>
          <a:bodyPr>
            <a:normAutofit fontScale="90000"/>
          </a:bodyPr>
          <a:lstStyle/>
          <a:p>
            <a:pPr>
              <a:defRPr/>
            </a:pPr>
            <a:r>
              <a:rPr lang="en-US" b="1" dirty="0"/>
              <a:t>Your “Wealth Heritage” </a:t>
            </a:r>
            <a:br>
              <a:rPr lang="en-US" b="1" dirty="0"/>
            </a:br>
            <a:r>
              <a:rPr lang="en-US" b="1" dirty="0"/>
              <a:t>Account Grows Over Time</a:t>
            </a:r>
          </a:p>
        </p:txBody>
      </p:sp>
      <p:sp>
        <p:nvSpPr>
          <p:cNvPr id="27656" name="TextBox 22"/>
          <p:cNvSpPr txBox="1">
            <a:spLocks noChangeArrowheads="1"/>
          </p:cNvSpPr>
          <p:nvPr/>
        </p:nvSpPr>
        <p:spPr bwMode="auto">
          <a:xfrm>
            <a:off x="4035054" y="3195575"/>
            <a:ext cx="1359643" cy="507831"/>
          </a:xfrm>
          <a:prstGeom prst="rect">
            <a:avLst/>
          </a:prstGeom>
          <a:solidFill>
            <a:srgbClr val="00B050"/>
          </a:solidFill>
          <a:ln w="25400">
            <a:solidFill>
              <a:schemeClr val="tx1"/>
            </a:solidFill>
            <a:miter lim="800000"/>
            <a:headEnd/>
            <a:tailEnd/>
          </a:ln>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350" dirty="0">
                <a:latin typeface="Arial" charset="0"/>
              </a:rPr>
              <a:t>1. PROTECTION</a:t>
            </a:r>
          </a:p>
        </p:txBody>
      </p:sp>
      <p:sp>
        <p:nvSpPr>
          <p:cNvPr id="27660" name="TextBox 33"/>
          <p:cNvSpPr txBox="1">
            <a:spLocks noChangeArrowheads="1"/>
          </p:cNvSpPr>
          <p:nvPr/>
        </p:nvSpPr>
        <p:spPr bwMode="auto">
          <a:xfrm>
            <a:off x="4035054" y="3779280"/>
            <a:ext cx="1359643" cy="507831"/>
          </a:xfrm>
          <a:prstGeom prst="rect">
            <a:avLst/>
          </a:prstGeom>
          <a:solidFill>
            <a:srgbClr val="00B0F0"/>
          </a:solidFill>
          <a:ln w="25400">
            <a:solidFill>
              <a:schemeClr val="tx1"/>
            </a:solidFill>
            <a:miter lim="800000"/>
            <a:headEnd/>
            <a:tailEnd/>
          </a:ln>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350" dirty="0">
                <a:latin typeface="Arial" charset="0"/>
              </a:rPr>
              <a:t>2. </a:t>
            </a:r>
          </a:p>
          <a:p>
            <a:pPr algn="ctr">
              <a:spcBef>
                <a:spcPct val="0"/>
              </a:spcBef>
              <a:buFontTx/>
              <a:buNone/>
            </a:pPr>
            <a:r>
              <a:rPr lang="en-US" altLang="en-US" sz="1350" dirty="0">
                <a:latin typeface="Arial" charset="0"/>
              </a:rPr>
              <a:t>SAVINGS</a:t>
            </a:r>
          </a:p>
        </p:txBody>
      </p:sp>
      <p:sp>
        <p:nvSpPr>
          <p:cNvPr id="19" name="TextBox 33"/>
          <p:cNvSpPr txBox="1">
            <a:spLocks noChangeArrowheads="1"/>
          </p:cNvSpPr>
          <p:nvPr/>
        </p:nvSpPr>
        <p:spPr bwMode="auto">
          <a:xfrm>
            <a:off x="4035054" y="4362549"/>
            <a:ext cx="1359643" cy="715581"/>
          </a:xfrm>
          <a:prstGeom prst="rect">
            <a:avLst/>
          </a:prstGeom>
          <a:solidFill>
            <a:schemeClr val="accent4">
              <a:lumMod val="60000"/>
              <a:lumOff val="40000"/>
            </a:schemeClr>
          </a:solidFill>
          <a:ln w="25400">
            <a:solidFill>
              <a:schemeClr val="tx1"/>
            </a:solidFill>
            <a:miter lim="800000"/>
            <a:headEnd/>
            <a:tailEnd/>
          </a:ln>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350" dirty="0">
                <a:latin typeface="Arial" charset="0"/>
              </a:rPr>
              <a:t>3. </a:t>
            </a:r>
          </a:p>
          <a:p>
            <a:pPr algn="ctr">
              <a:spcBef>
                <a:spcPct val="0"/>
              </a:spcBef>
              <a:buFontTx/>
              <a:buNone/>
            </a:pPr>
            <a:r>
              <a:rPr lang="en-US" altLang="en-US" sz="1350" dirty="0">
                <a:latin typeface="Arial" charset="0"/>
              </a:rPr>
              <a:t>LINE OF CREDIT</a:t>
            </a:r>
          </a:p>
        </p:txBody>
      </p:sp>
      <p:sp>
        <p:nvSpPr>
          <p:cNvPr id="20" name="Title 1"/>
          <p:cNvSpPr txBox="1">
            <a:spLocks/>
          </p:cNvSpPr>
          <p:nvPr/>
        </p:nvSpPr>
        <p:spPr>
          <a:xfrm>
            <a:off x="1157288" y="1959300"/>
            <a:ext cx="2082870" cy="1584001"/>
          </a:xfrm>
          <a:prstGeom prst="rect">
            <a:avLst/>
          </a:prstGeom>
        </p:spPr>
        <p:txBody>
          <a:bodyPr vert="horz" lIns="68580" tIns="34290" rIns="68580" bIns="3429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1800" b="1" dirty="0"/>
              <a:t>1. PROTECTION – As Time Goes By Your Life Insurance Will Grow</a:t>
            </a:r>
          </a:p>
        </p:txBody>
      </p:sp>
      <p:sp>
        <p:nvSpPr>
          <p:cNvPr id="21" name="Title 1"/>
          <p:cNvSpPr txBox="1">
            <a:spLocks/>
          </p:cNvSpPr>
          <p:nvPr/>
        </p:nvSpPr>
        <p:spPr>
          <a:xfrm>
            <a:off x="1167227" y="3649006"/>
            <a:ext cx="2082870" cy="1871148"/>
          </a:xfrm>
          <a:prstGeom prst="rect">
            <a:avLst/>
          </a:prstGeom>
        </p:spPr>
        <p:txBody>
          <a:bodyPr vert="horz" lIns="68580" tIns="34290" rIns="68580" bIns="3429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1800" b="1" dirty="0"/>
              <a:t>2. SAVINGS – As Time Goes By Your Savings (Cash Value) Will Grow</a:t>
            </a:r>
          </a:p>
        </p:txBody>
      </p:sp>
      <p:sp>
        <p:nvSpPr>
          <p:cNvPr id="22" name="Title 1"/>
          <p:cNvSpPr txBox="1">
            <a:spLocks/>
          </p:cNvSpPr>
          <p:nvPr/>
        </p:nvSpPr>
        <p:spPr>
          <a:xfrm>
            <a:off x="5763899" y="1883522"/>
            <a:ext cx="2082870" cy="1871148"/>
          </a:xfrm>
          <a:prstGeom prst="rect">
            <a:avLst/>
          </a:prstGeom>
        </p:spPr>
        <p:txBody>
          <a:bodyPr vert="horz" lIns="68580" tIns="34290" rIns="68580" bIns="3429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1800" b="1" dirty="0"/>
              <a:t>3. LINE OF CREDIT – As Time Goes By Your Ability to Borrow Will Grow</a:t>
            </a:r>
          </a:p>
        </p:txBody>
      </p:sp>
      <p:sp>
        <p:nvSpPr>
          <p:cNvPr id="23" name="Title 1"/>
          <p:cNvSpPr txBox="1">
            <a:spLocks/>
          </p:cNvSpPr>
          <p:nvPr/>
        </p:nvSpPr>
        <p:spPr>
          <a:xfrm>
            <a:off x="5854148" y="3973316"/>
            <a:ext cx="2082870" cy="923290"/>
          </a:xfrm>
          <a:prstGeom prst="rect">
            <a:avLst/>
          </a:prstGeom>
        </p:spPr>
        <p:txBody>
          <a:bodyPr vert="horz" lIns="68580" tIns="34290" rIns="68580" bIns="3429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57175" indent="-257175" algn="l">
              <a:buFont typeface="Wingdings" panose="05000000000000000000" pitchFamily="2" charset="2"/>
              <a:buChar char="Ø"/>
              <a:defRPr/>
            </a:pPr>
            <a:r>
              <a:rPr lang="en-US" sz="1800" b="1" dirty="0"/>
              <a:t>Your “Tree of Wealth” Account Grows and Grows!</a:t>
            </a:r>
          </a:p>
        </p:txBody>
      </p:sp>
      <p:sp>
        <p:nvSpPr>
          <p:cNvPr id="12" name="Up Arrow 11"/>
          <p:cNvSpPr/>
          <p:nvPr/>
        </p:nvSpPr>
        <p:spPr>
          <a:xfrm>
            <a:off x="3429000" y="3215426"/>
            <a:ext cx="206027" cy="433580"/>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Up Arrow 12"/>
          <p:cNvSpPr/>
          <p:nvPr/>
        </p:nvSpPr>
        <p:spPr>
          <a:xfrm>
            <a:off x="3429000" y="3830447"/>
            <a:ext cx="206027" cy="43358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Up Arrow 13"/>
          <p:cNvSpPr/>
          <p:nvPr/>
        </p:nvSpPr>
        <p:spPr>
          <a:xfrm>
            <a:off x="3429000" y="4467910"/>
            <a:ext cx="206027" cy="433580"/>
          </a:xfrm>
          <a:prstGeom prst="up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Content Placeholder 4"/>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6209783" y="4860458"/>
            <a:ext cx="1371600" cy="1057275"/>
          </a:xfrm>
          <a:prstGeom prst="rect">
            <a:avLst/>
          </a:prstGeom>
        </p:spPr>
      </p:pic>
      <p:pic>
        <p:nvPicPr>
          <p:cNvPr id="3" name="Picture 2">
            <a:extLst>
              <a:ext uri="{FF2B5EF4-FFF2-40B4-BE49-F238E27FC236}">
                <a16:creationId xmlns:a16="http://schemas.microsoft.com/office/drawing/2014/main" id="{2D25C66A-B6D3-F26C-E38D-2C01610B23A5}"/>
              </a:ext>
            </a:extLst>
          </p:cNvPr>
          <p:cNvPicPr>
            <a:picLocks noChangeAspect="1"/>
          </p:cNvPicPr>
          <p:nvPr/>
        </p:nvPicPr>
        <p:blipFill>
          <a:blip r:embed="rId3"/>
          <a:stretch>
            <a:fillRect/>
          </a:stretch>
        </p:blipFill>
        <p:spPr>
          <a:xfrm>
            <a:off x="0" y="1660"/>
            <a:ext cx="1556874" cy="988940"/>
          </a:xfrm>
          <a:prstGeom prst="rect">
            <a:avLst/>
          </a:prstGeom>
        </p:spPr>
      </p:pic>
    </p:spTree>
    <p:extLst>
      <p:ext uri="{BB962C8B-B14F-4D97-AF65-F5344CB8AC3E}">
        <p14:creationId xmlns:p14="http://schemas.microsoft.com/office/powerpoint/2010/main" val="3787254863"/>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77291"/>
            <a:ext cx="6172200" cy="1426618"/>
          </a:xfrm>
        </p:spPr>
        <p:txBody>
          <a:bodyPr>
            <a:normAutofit fontScale="90000"/>
          </a:bodyPr>
          <a:lstStyle/>
          <a:p>
            <a:r>
              <a:rPr lang="en-US" b="0" i="0" dirty="0">
                <a:solidFill>
                  <a:srgbClr val="000000"/>
                </a:solidFill>
                <a:effectLst/>
                <a:latin typeface="+mn-lt"/>
              </a:rPr>
              <a:t>3 Components of Your Own Bank Insurance </a:t>
            </a:r>
            <a:endParaRPr lang="en-US" b="1" dirty="0">
              <a:latin typeface="+mn-l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94" y="1883818"/>
            <a:ext cx="3429000" cy="207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087" y="3923944"/>
            <a:ext cx="3429000" cy="207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0795" y="1883818"/>
            <a:ext cx="3429000" cy="207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906032"/>
            <a:ext cx="3429000" cy="207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61C63870-31AC-55B9-C82D-80F8F46CD6C5}"/>
              </a:ext>
            </a:extLst>
          </p:cNvPr>
          <p:cNvPicPr>
            <a:picLocks noChangeAspect="1"/>
          </p:cNvPicPr>
          <p:nvPr/>
        </p:nvPicPr>
        <p:blipFill>
          <a:blip r:embed="rId6"/>
          <a:stretch>
            <a:fillRect/>
          </a:stretch>
        </p:blipFill>
        <p:spPr>
          <a:xfrm>
            <a:off x="0" y="1660"/>
            <a:ext cx="1556874" cy="988940"/>
          </a:xfrm>
          <a:prstGeom prst="rect">
            <a:avLst/>
          </a:prstGeom>
        </p:spPr>
      </p:pic>
    </p:spTree>
    <p:extLst>
      <p:ext uri="{BB962C8B-B14F-4D97-AF65-F5344CB8AC3E}">
        <p14:creationId xmlns:p14="http://schemas.microsoft.com/office/powerpoint/2010/main" val="3009639706"/>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26999</TotalTime>
  <Words>7100</Words>
  <Application>Microsoft Office PowerPoint</Application>
  <PresentationFormat>On-screen Show (4:3)</PresentationFormat>
  <Paragraphs>1288</Paragraphs>
  <Slides>97</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97</vt:i4>
      </vt:variant>
    </vt:vector>
  </HeadingPairs>
  <TitlesOfParts>
    <vt:vector size="101" baseType="lpstr">
      <vt:lpstr>Arial</vt:lpstr>
      <vt:lpstr>Calibri</vt:lpstr>
      <vt:lpstr>Wingdings</vt:lpstr>
      <vt:lpstr>Office Theme</vt:lpstr>
      <vt:lpstr>Financial Freedom  Challenge</vt:lpstr>
      <vt:lpstr>Welcome! </vt:lpstr>
      <vt:lpstr>Who is Alex Barrón?</vt:lpstr>
      <vt:lpstr>Alex Barrón’s Story</vt:lpstr>
      <vt:lpstr>Alex Barrón’s Story</vt:lpstr>
      <vt:lpstr>Alex Barrón’s Story</vt:lpstr>
      <vt:lpstr>Alex Barrón’s Story</vt:lpstr>
      <vt:lpstr>How it All Began?</vt:lpstr>
      <vt:lpstr>I Started Investing in Myself</vt:lpstr>
      <vt:lpstr>After 20 Years of Study</vt:lpstr>
      <vt:lpstr>Warrior Week 51 Graduate</vt:lpstr>
      <vt:lpstr>Financial Freedom Seminar Began in 2012</vt:lpstr>
      <vt:lpstr>Our Seminars </vt:lpstr>
      <vt:lpstr>PowerPoint Presentation</vt:lpstr>
      <vt:lpstr>THE AMERICAN DREAM</vt:lpstr>
      <vt:lpstr>THE SAD REALITY</vt:lpstr>
      <vt:lpstr>Why do So Few Make It?</vt:lpstr>
      <vt:lpstr>Today’s Problems</vt:lpstr>
      <vt:lpstr>Is This What the  American Dream is all about?</vt:lpstr>
      <vt:lpstr>People are Full of Debts</vt:lpstr>
      <vt:lpstr>Many think the solution is simply  Making More Money</vt:lpstr>
      <vt:lpstr>What Should I Invest In? Stock Market? Cryptos? Real Estate? </vt:lpstr>
      <vt:lpstr>Traditional Financial Advice</vt:lpstr>
      <vt:lpstr>Modern Financial Gurus</vt:lpstr>
      <vt:lpstr>What is Financial Freedom Challenge?</vt:lpstr>
      <vt:lpstr>What is Financial Freedom Challenge?</vt:lpstr>
      <vt:lpstr>What is Financial Freedom Challenge?</vt:lpstr>
      <vt:lpstr>What is Financial Freedom Challenge?</vt:lpstr>
      <vt:lpstr>Who is this For?</vt:lpstr>
      <vt:lpstr>How This Can Help You</vt:lpstr>
      <vt:lpstr>How This Will Help You</vt:lpstr>
      <vt:lpstr>How This Will Help You</vt:lpstr>
      <vt:lpstr>The Real Benefits</vt:lpstr>
      <vt:lpstr>The Possibility RoadMap From Financial Slavery to Freedom &amp; Success</vt:lpstr>
      <vt:lpstr>What is the Value?</vt:lpstr>
      <vt:lpstr>What is the Investment?</vt:lpstr>
      <vt:lpstr>What is the Guarantee?</vt:lpstr>
      <vt:lpstr>What You Will Get With  Financial Freedom Challenge</vt:lpstr>
      <vt:lpstr>What you will Learn in Financial Freedom Challenge</vt:lpstr>
      <vt:lpstr>What you will Learn in Financial Freedom Challenge</vt:lpstr>
      <vt:lpstr>What you will Learn in Financial Freedom Challenge</vt:lpstr>
      <vt:lpstr>What you will Learn in Financial Freedom Challenge</vt:lpstr>
      <vt:lpstr>What you will Learn in Financial Freedom Challenge</vt:lpstr>
      <vt:lpstr>What you will Learn in Financial Freedom Challenge</vt:lpstr>
      <vt:lpstr>What you will Learn in Financial Freedom Challenge</vt:lpstr>
      <vt:lpstr>What you will Learn in Financial Freedom Challenge</vt:lpstr>
      <vt:lpstr>What you will Learn in Financial Freedom Challenge</vt:lpstr>
      <vt:lpstr>What you will Learn in Financial Freedom Challenge</vt:lpstr>
      <vt:lpstr>What you will Learn in Financial Freedom Challenge</vt:lpstr>
      <vt:lpstr>What you will Learn in Financial Freedom Challenge</vt:lpstr>
      <vt:lpstr>What you will Learn in Financial Freedom Challenge</vt:lpstr>
      <vt:lpstr>What you will Learn in Financial Freedom Challenge</vt:lpstr>
      <vt:lpstr>Financial Freedom &amp; Success Institute</vt:lpstr>
      <vt:lpstr>Reviews</vt:lpstr>
      <vt:lpstr>Are you Ready to Get on the  Road to Your Financial Freedom?</vt:lpstr>
      <vt:lpstr>Questions?</vt:lpstr>
      <vt:lpstr>Financial Education is the Key</vt:lpstr>
      <vt:lpstr>The Stages of Life</vt:lpstr>
      <vt:lpstr>The Two Primary Phases of Money</vt:lpstr>
      <vt:lpstr>How did we get here? Bad Programming!</vt:lpstr>
      <vt:lpstr>The Debt Trap</vt:lpstr>
      <vt:lpstr>The Possibility RoadMap From Financial Slavery to Freedom &amp; Success</vt:lpstr>
      <vt:lpstr>SOLUTION: We Need to Take  Control of our Life &amp; Finances</vt:lpstr>
      <vt:lpstr>The Requirements</vt:lpstr>
      <vt:lpstr>The Requirements</vt:lpstr>
      <vt:lpstr>We need a new Script!</vt:lpstr>
      <vt:lpstr>We Need a New Script!</vt:lpstr>
      <vt:lpstr>We Need a New Script!</vt:lpstr>
      <vt:lpstr>A New Script!</vt:lpstr>
      <vt:lpstr>The 12 Areas of Life</vt:lpstr>
      <vt:lpstr>Hierarchy of Needs</vt:lpstr>
      <vt:lpstr>The Dimension of Money</vt:lpstr>
      <vt:lpstr>The 3 Financial Statements</vt:lpstr>
      <vt:lpstr>WHO ARE YOU?</vt:lpstr>
      <vt:lpstr>The “Success Formula”</vt:lpstr>
      <vt:lpstr>Key Questions</vt:lpstr>
      <vt:lpstr>Are You Interested?  ¿Or are you Committed?</vt:lpstr>
      <vt:lpstr>Next Steps – SIGN UP!</vt:lpstr>
      <vt:lpstr>Questions? Comments?</vt:lpstr>
      <vt:lpstr>Why People Don’t Succeed in $</vt:lpstr>
      <vt:lpstr>The Key to Financial Success</vt:lpstr>
      <vt:lpstr>The Ultimate Goal  of Financial Freedom</vt:lpstr>
      <vt:lpstr>What is the Problem with the Banks?</vt:lpstr>
      <vt:lpstr>Most People try to Save, Invest,  Spend and Get out of Debt in many separate places at the same time</vt:lpstr>
      <vt:lpstr>Key Lesson #1 is to  Pay Yourself First! Save Before You Spend</vt:lpstr>
      <vt:lpstr>Key Lesson #2:  Become Your Own Bank Concentrate Your Assets  into One “Wealth Heritage” Account</vt:lpstr>
      <vt:lpstr>The Infinite Banking Concept: It’s About Financing &amp; Control, Not Investing</vt:lpstr>
      <vt:lpstr>Your “Wealth Heritage”  Account has 3 Functions</vt:lpstr>
      <vt:lpstr>Turn your IBC Account into  “Your Own Bank”</vt:lpstr>
      <vt:lpstr>Key Lesson #3: Lend to Yourself and Focus On Paying Off One Debt at at Time</vt:lpstr>
      <vt:lpstr>Key Lesson #3: Lend to Yourself and Focus On Paying Off One Debt at at Time</vt:lpstr>
      <vt:lpstr>Key Lesson #3: Lend to Yourself and Focus On Paying Off One Debt at at Time</vt:lpstr>
      <vt:lpstr>Key Lesson #3: Lend to Yourself and Focus On Paying Off One Debt at at Time</vt:lpstr>
      <vt:lpstr>Key Lesson #4: Once you are Bank Debt Free, Repay the Policy Loan</vt:lpstr>
      <vt:lpstr>Benefits of “Become Your Own Bank"</vt:lpstr>
      <vt:lpstr>Your “Wealth Heritage”  Account Grows Over Time</vt:lpstr>
      <vt:lpstr>3 Components of Your Own Bank Insurance </vt:lpstr>
    </vt:vector>
  </TitlesOfParts>
  <Company>Multiple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Freedom 101 Seminar</dc:title>
  <dc:creator>abarron</dc:creator>
  <cp:lastModifiedBy>Alex Barron</cp:lastModifiedBy>
  <cp:revision>192</cp:revision>
  <dcterms:created xsi:type="dcterms:W3CDTF">2012-01-28T06:48:17Z</dcterms:created>
  <dcterms:modified xsi:type="dcterms:W3CDTF">2024-05-08T01:37:32Z</dcterms:modified>
</cp:coreProperties>
</file>