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2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421" r:id="rId2"/>
    <p:sldId id="314" r:id="rId3"/>
    <p:sldId id="295" r:id="rId4"/>
    <p:sldId id="488" r:id="rId5"/>
    <p:sldId id="489" r:id="rId6"/>
    <p:sldId id="360" r:id="rId7"/>
    <p:sldId id="347" r:id="rId8"/>
    <p:sldId id="348" r:id="rId9"/>
    <p:sldId id="349" r:id="rId10"/>
    <p:sldId id="350" r:id="rId11"/>
    <p:sldId id="382" r:id="rId12"/>
    <p:sldId id="357" r:id="rId13"/>
    <p:sldId id="336" r:id="rId14"/>
    <p:sldId id="490" r:id="rId15"/>
    <p:sldId id="390" r:id="rId16"/>
    <p:sldId id="391" r:id="rId17"/>
    <p:sldId id="406" r:id="rId18"/>
    <p:sldId id="467" r:id="rId19"/>
    <p:sldId id="397" r:id="rId20"/>
    <p:sldId id="392" r:id="rId21"/>
    <p:sldId id="395" r:id="rId22"/>
    <p:sldId id="396" r:id="rId23"/>
    <p:sldId id="464" r:id="rId24"/>
    <p:sldId id="465" r:id="rId25"/>
    <p:sldId id="461" r:id="rId26"/>
    <p:sldId id="462" r:id="rId27"/>
    <p:sldId id="354" r:id="rId28"/>
    <p:sldId id="463" r:id="rId29"/>
    <p:sldId id="383" r:id="rId30"/>
    <p:sldId id="369" r:id="rId31"/>
    <p:sldId id="387" r:id="rId32"/>
    <p:sldId id="388" r:id="rId33"/>
    <p:sldId id="470" r:id="rId34"/>
    <p:sldId id="299" r:id="rId35"/>
    <p:sldId id="386" r:id="rId36"/>
    <p:sldId id="384" r:id="rId37"/>
    <p:sldId id="385" r:id="rId38"/>
    <p:sldId id="358" r:id="rId39"/>
    <p:sldId id="374" r:id="rId40"/>
    <p:sldId id="491" r:id="rId41"/>
    <p:sldId id="477" r:id="rId42"/>
    <p:sldId id="375" r:id="rId43"/>
    <p:sldId id="317" r:id="rId44"/>
    <p:sldId id="478" r:id="rId45"/>
    <p:sldId id="492" r:id="rId46"/>
    <p:sldId id="479" r:id="rId47"/>
    <p:sldId id="376" r:id="rId48"/>
    <p:sldId id="481" r:id="rId49"/>
    <p:sldId id="480" r:id="rId50"/>
    <p:sldId id="377" r:id="rId51"/>
    <p:sldId id="493" r:id="rId52"/>
    <p:sldId id="482" r:id="rId53"/>
    <p:sldId id="355" r:id="rId54"/>
    <p:sldId id="372" r:id="rId55"/>
    <p:sldId id="483" r:id="rId56"/>
    <p:sldId id="381" r:id="rId57"/>
    <p:sldId id="484" r:id="rId58"/>
    <p:sldId id="331" r:id="rId59"/>
    <p:sldId id="427" r:id="rId60"/>
    <p:sldId id="471" r:id="rId61"/>
    <p:sldId id="472" r:id="rId62"/>
    <p:sldId id="473" r:id="rId63"/>
    <p:sldId id="343" r:id="rId64"/>
    <p:sldId id="351" r:id="rId65"/>
    <p:sldId id="352" r:id="rId66"/>
    <p:sldId id="474" r:id="rId67"/>
    <p:sldId id="344" r:id="rId68"/>
    <p:sldId id="475" r:id="rId69"/>
    <p:sldId id="476" r:id="rId70"/>
    <p:sldId id="329" r:id="rId71"/>
    <p:sldId id="444" r:id="rId72"/>
    <p:sldId id="326" r:id="rId73"/>
    <p:sldId id="485" r:id="rId74"/>
    <p:sldId id="258" r:id="rId75"/>
    <p:sldId id="459" r:id="rId76"/>
    <p:sldId id="458" r:id="rId77"/>
    <p:sldId id="342" r:id="rId78"/>
    <p:sldId id="486" r:id="rId79"/>
    <p:sldId id="487" r:id="rId80"/>
    <p:sldId id="418" r:id="rId81"/>
    <p:sldId id="419" r:id="rId82"/>
    <p:sldId id="420" r:id="rId83"/>
    <p:sldId id="259" r:id="rId84"/>
    <p:sldId id="407" r:id="rId85"/>
    <p:sldId id="279" r:id="rId86"/>
    <p:sldId id="409" r:id="rId87"/>
    <p:sldId id="281" r:id="rId88"/>
    <p:sldId id="282" r:id="rId89"/>
    <p:sldId id="283" r:id="rId90"/>
    <p:sldId id="414" r:id="rId91"/>
    <p:sldId id="306" r:id="rId92"/>
    <p:sldId id="408" r:id="rId93"/>
    <p:sldId id="378" r:id="rId94"/>
    <p:sldId id="410" r:id="rId95"/>
    <p:sldId id="307" r:id="rId96"/>
    <p:sldId id="416" r:id="rId97"/>
    <p:sldId id="308" r:id="rId98"/>
    <p:sldId id="286" r:id="rId99"/>
    <p:sldId id="288" r:id="rId100"/>
    <p:sldId id="289" r:id="rId101"/>
    <p:sldId id="287" r:id="rId102"/>
    <p:sldId id="290" r:id="rId103"/>
    <p:sldId id="262" r:id="rId104"/>
    <p:sldId id="277" r:id="rId105"/>
    <p:sldId id="417" r:id="rId106"/>
    <p:sldId id="302" r:id="rId107"/>
    <p:sldId id="304" r:id="rId108"/>
    <p:sldId id="325" r:id="rId109"/>
    <p:sldId id="327" r:id="rId110"/>
    <p:sldId id="393" r:id="rId111"/>
    <p:sldId id="394" r:id="rId1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3" autoAdjust="0"/>
    <p:restoredTop sz="94660"/>
  </p:normalViewPr>
  <p:slideViewPr>
    <p:cSldViewPr>
      <p:cViewPr varScale="1">
        <p:scale>
          <a:sx n="124" d="100"/>
          <a:sy n="124" d="100"/>
        </p:scale>
        <p:origin x="97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36" y="0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36" y="8830627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C3E14-D351-4955-A275-17B9F5A1AB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9330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36" y="0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82" y="4416108"/>
            <a:ext cx="5608636" cy="4182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36" y="8830627"/>
            <a:ext cx="3037682" cy="4641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6D8C6-31D5-45B3-B6A9-64E87E5F8D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223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DF526-8CAA-4AB8-BDF4-61BEE10184A8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5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A8F6-5312-4B72-A6CC-2729725A0D8E}" type="slidenum">
              <a:rPr lang="en-US" altLang="es-MX" smtClean="0"/>
              <a:pPr/>
              <a:t>103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8322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A8F6-5312-4B72-A6CC-2729725A0D8E}" type="slidenum">
              <a:rPr lang="en-US" altLang="es-MX" smtClean="0"/>
              <a:pPr/>
              <a:t>107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1947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CB65E-8984-4B2D-8EAB-DAB4EE628FEC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97917-B44C-4CC7-8FAB-AD519586504B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3FF12-27C4-4199-842C-8D1902FDF073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4FC4C-3160-40B1-9D6D-07A955B186D0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D52DB-C3A5-4A68-8413-D4E658136DB4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6C01-ED84-4625-9425-E81AA196092C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01685-17F5-409D-877C-2E7D9B69A474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D321-6E58-49B2-8E9D-76185AF26AD8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75562-5773-4541-993D-948DB7505667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8F9-F63B-4A11-AE8E-6C80C0C94210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537F6-861D-4583-BBFE-871A61E2FFF4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BE770-F9F8-4E8B-9D03-9E4028AAD8F1}" type="datetime1">
              <a:rPr lang="en-US" smtClean="0"/>
              <a:pPr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92660-07D7-4D1A-9A00-6246F487EF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4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67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9.jpeg"/><Relationship Id="rId7" Type="http://schemas.openxmlformats.org/officeDocument/2006/relationships/image" Target="../media/image83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111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aretoprosper1/" TargetMode="External"/><Relationship Id="rId2" Type="http://schemas.openxmlformats.org/officeDocument/2006/relationships/hyperlink" Target="http://www.atreveteaprospera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5.png"/><Relationship Id="rId4" Type="http://schemas.openxmlformats.org/officeDocument/2006/relationships/hyperlink" Target="mailto:ana@financial-freedom.org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11" Type="http://schemas.openxmlformats.org/officeDocument/2006/relationships/image" Target="../media/image6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.png"/><Relationship Id="rId9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na@financial-freedom.org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95.png"/><Relationship Id="rId4" Type="http://schemas.openxmlformats.org/officeDocument/2006/relationships/image" Target="../media/image1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1.jpeg"/><Relationship Id="rId9" Type="http://schemas.openxmlformats.org/officeDocument/2006/relationships/image" Target="../media/image4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54.jpeg"/><Relationship Id="rId4" Type="http://schemas.openxmlformats.org/officeDocument/2006/relationships/image" Target="../media/image153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8.jpeg"/><Relationship Id="rId4" Type="http://schemas.openxmlformats.org/officeDocument/2006/relationships/image" Target="../media/image157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829" y="152400"/>
            <a:ext cx="6362179" cy="2111077"/>
          </a:xfrm>
        </p:spPr>
        <p:txBody>
          <a:bodyPr>
            <a:normAutofit/>
          </a:bodyPr>
          <a:lstStyle/>
          <a:p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07792"/>
            <a:ext cx="2854596" cy="1185598"/>
          </a:xfrm>
        </p:spPr>
        <p:txBody>
          <a:bodyPr/>
          <a:lstStyle/>
          <a:p>
            <a:r>
              <a:rPr lang="en-US" dirty="0" err="1"/>
              <a:t>por</a:t>
            </a:r>
            <a:endParaRPr lang="en-US" dirty="0"/>
          </a:p>
          <a:p>
            <a:r>
              <a:rPr lang="en-US" dirty="0"/>
              <a:t>Alex </a:t>
            </a:r>
            <a:r>
              <a:rPr lang="en-US" dirty="0" err="1"/>
              <a:t>Barrón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6B934-8BFA-F196-B3B5-B79081EEA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6" y="103038"/>
            <a:ext cx="2209800" cy="2209800"/>
          </a:xfrm>
          <a:prstGeom prst="rect">
            <a:avLst/>
          </a:prstGeom>
        </p:spPr>
      </p:pic>
      <p:pic>
        <p:nvPicPr>
          <p:cNvPr id="6146" name="Picture 2" descr="What is athletics? Know all the track and field events">
            <a:extLst>
              <a:ext uri="{FF2B5EF4-FFF2-40B4-BE49-F238E27FC236}">
                <a16:creationId xmlns:a16="http://schemas.microsoft.com/office/drawing/2014/main" id="{735D1E35-707A-4C48-1BBE-06739EE2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95" y="2177949"/>
            <a:ext cx="2908178" cy="16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s the indoor Track and Field season wraps up, the Winona State University  team finishes on a fast note – The Winonan">
            <a:extLst>
              <a:ext uri="{FF2B5EF4-FFF2-40B4-BE49-F238E27FC236}">
                <a16:creationId xmlns:a16="http://schemas.microsoft.com/office/drawing/2014/main" id="{19B74D21-2C52-CF93-C98E-E27C86B9C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87" y="2177949"/>
            <a:ext cx="2902859" cy="16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rossing Life's Finish Lines | Maria's Farm Country Kitchen">
            <a:extLst>
              <a:ext uri="{FF2B5EF4-FFF2-40B4-BE49-F238E27FC236}">
                <a16:creationId xmlns:a16="http://schemas.microsoft.com/office/drawing/2014/main" id="{16D62BB5-069F-6EFD-0AFB-0EA1C53B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95" y="4163279"/>
            <a:ext cx="2908178" cy="181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Look: 2A, 5A athletes compete in 2022 Texas (UIL) Track &amp; Field State  Championships - Sports Illustrated High School News, Analysis and More">
            <a:extLst>
              <a:ext uri="{FF2B5EF4-FFF2-40B4-BE49-F238E27FC236}">
                <a16:creationId xmlns:a16="http://schemas.microsoft.com/office/drawing/2014/main" id="{46F5B090-5140-83C4-EFC0-CB41F447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88" y="4043384"/>
            <a:ext cx="2902930" cy="212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E3C7390-C5DC-F418-2CB1-CA904031814A}"/>
              </a:ext>
            </a:extLst>
          </p:cNvPr>
          <p:cNvSpPr txBox="1">
            <a:spLocks/>
          </p:cNvSpPr>
          <p:nvPr/>
        </p:nvSpPr>
        <p:spPr>
          <a:xfrm>
            <a:off x="-19462" y="2404963"/>
            <a:ext cx="2854595" cy="631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Presenta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EE313-FD1C-94FC-4FC5-43FBFB312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9" y="3622023"/>
            <a:ext cx="2731851" cy="8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79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8826"/>
            <a:ext cx="9144000" cy="73198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Después</a:t>
            </a:r>
            <a:r>
              <a:rPr lang="en-US" b="1" dirty="0"/>
              <a:t> de </a:t>
            </a:r>
            <a:r>
              <a:rPr lang="en-US" b="1" dirty="0" err="1"/>
              <a:t>Más</a:t>
            </a:r>
            <a:r>
              <a:rPr lang="en-US" b="1" dirty="0"/>
              <a:t> de 20 </a:t>
            </a:r>
            <a:r>
              <a:rPr lang="en-US" b="1" dirty="0" err="1"/>
              <a:t>Años</a:t>
            </a:r>
            <a:r>
              <a:rPr lang="en-US" b="1" dirty="0"/>
              <a:t> de </a:t>
            </a:r>
            <a:r>
              <a:rPr lang="en-US" b="1" dirty="0" err="1"/>
              <a:t>Estudio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6215"/>
            <a:ext cx="4706518" cy="4668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0601" y="1295400"/>
            <a:ext cx="42741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 SU LIBRO LIBERTAD FINANCIERA ALEX BARRON HA ENSAMBLADO LA FORMULA PASO A PASO PARA AQUELLOS QUE BUSCAN LA LIBERTAD ECONOMICA Y EL ÉXITO. SU METODO ANALITICO A ESTE TEMA DESCUBRE UN TESORO DE NUEVOS PENSAMIENTOS E IDEAS QUE EXPANDERAN TU MANERA DE PENSAR. TENLO A LA MANO PARA REFERENCIA Y DALE UNO A UN AMIGO. TE LO RECOMIENDO. </a:t>
            </a:r>
          </a:p>
          <a:p>
            <a:r>
              <a:rPr lang="en-US" sz="1400" dirty="0"/>
              <a:t>DR. PETER J DANIELS, FUNDADOR Y PRESIDENTE DEL CENTRO MUNDIAL DE ESTUDIOS EMPRESARIALES.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32644"/>
            <a:ext cx="2362200" cy="314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4FA86-9253-7531-E62A-095E50581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515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ES" sz="4000" b="1" dirty="0"/>
              <a:t>¿ </a:t>
            </a:r>
            <a:r>
              <a:rPr lang="en-US" sz="3900" b="1" dirty="0" err="1"/>
              <a:t>Cuál</a:t>
            </a:r>
            <a:r>
              <a:rPr lang="en-US" sz="3900" b="1" dirty="0"/>
              <a:t> </a:t>
            </a:r>
            <a:r>
              <a:rPr lang="en-US" sz="3900" b="1" dirty="0" err="1"/>
              <a:t>es</a:t>
            </a:r>
            <a:r>
              <a:rPr lang="en-US" sz="3900" b="1" dirty="0"/>
              <a:t> el </a:t>
            </a:r>
            <a:r>
              <a:rPr lang="en-US" sz="3900" b="1" dirty="0" err="1"/>
              <a:t>Costo</a:t>
            </a:r>
            <a:r>
              <a:rPr lang="en-US" sz="3900" b="1" dirty="0"/>
              <a:t> de </a:t>
            </a:r>
            <a:r>
              <a:rPr lang="en-US" sz="3900" b="1" dirty="0" err="1"/>
              <a:t>Ser</a:t>
            </a:r>
            <a:r>
              <a:rPr lang="en-US" sz="3900" b="1" dirty="0"/>
              <a:t> </a:t>
            </a:r>
            <a:br>
              <a:rPr lang="en-US" sz="3900" b="1" dirty="0"/>
            </a:br>
            <a:r>
              <a:rPr lang="en-US" sz="3900" b="1" dirty="0"/>
              <a:t>un </a:t>
            </a:r>
            <a:r>
              <a:rPr lang="en-US" sz="3900" b="1" dirty="0" err="1"/>
              <a:t>Esclavo</a:t>
            </a:r>
            <a:r>
              <a:rPr lang="en-US" sz="3900" b="1" dirty="0"/>
              <a:t> </a:t>
            </a:r>
            <a:r>
              <a:rPr lang="en-US" sz="3900" b="1" dirty="0" err="1"/>
              <a:t>Financiero</a:t>
            </a:r>
            <a:r>
              <a:rPr lang="en-US" sz="3900" b="1" dirty="0"/>
              <a:t> </a:t>
            </a:r>
            <a:r>
              <a:rPr lang="en-US" sz="3900" b="1" dirty="0" err="1"/>
              <a:t>Moderno</a:t>
            </a:r>
            <a:r>
              <a:rPr lang="en-US" sz="39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5257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dinero</a:t>
            </a:r>
            <a:r>
              <a:rPr lang="en-US" dirty="0"/>
              <a:t> se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en:</a:t>
            </a:r>
          </a:p>
          <a:p>
            <a:r>
              <a:rPr lang="en-US" dirty="0" err="1"/>
              <a:t>Colegiatura</a:t>
            </a:r>
            <a:endParaRPr lang="en-US" dirty="0"/>
          </a:p>
          <a:p>
            <a:r>
              <a:rPr lang="en-US" dirty="0" err="1"/>
              <a:t>Impuestos</a:t>
            </a:r>
            <a:endParaRPr lang="en-US" dirty="0"/>
          </a:p>
          <a:p>
            <a:r>
              <a:rPr lang="en-US" dirty="0" err="1"/>
              <a:t>Compras</a:t>
            </a:r>
            <a:endParaRPr lang="en-US" dirty="0"/>
          </a:p>
          <a:p>
            <a:r>
              <a:rPr lang="en-US" dirty="0" err="1"/>
              <a:t>Consumo</a:t>
            </a:r>
            <a:endParaRPr lang="en-US" dirty="0"/>
          </a:p>
          <a:p>
            <a:r>
              <a:rPr lang="en-US" dirty="0" err="1"/>
              <a:t>Primas</a:t>
            </a:r>
            <a:endParaRPr lang="en-US" dirty="0"/>
          </a:p>
          <a:p>
            <a:r>
              <a:rPr lang="en-US" dirty="0" err="1"/>
              <a:t>Intereses</a:t>
            </a:r>
            <a:endParaRPr lang="en-US" dirty="0"/>
          </a:p>
          <a:p>
            <a:r>
              <a:rPr lang="en-US" dirty="0" err="1"/>
              <a:t>Cuotas</a:t>
            </a:r>
            <a:r>
              <a:rPr lang="en-US" dirty="0"/>
              <a:t> de </a:t>
            </a:r>
            <a:r>
              <a:rPr lang="en-US" dirty="0" err="1"/>
              <a:t>Inversión</a:t>
            </a:r>
            <a:endParaRPr lang="en-US" dirty="0"/>
          </a:p>
          <a:p>
            <a:r>
              <a:rPr lang="en-US" dirty="0" err="1"/>
              <a:t>Pérdidas</a:t>
            </a:r>
            <a:r>
              <a:rPr lang="en-US" dirty="0"/>
              <a:t> de </a:t>
            </a:r>
            <a:r>
              <a:rPr lang="en-US" dirty="0" err="1"/>
              <a:t>Costo</a:t>
            </a:r>
            <a:r>
              <a:rPr lang="en-US" dirty="0"/>
              <a:t> de </a:t>
            </a:r>
            <a:r>
              <a:rPr lang="en-US" dirty="0" err="1"/>
              <a:t>Oportunidad</a:t>
            </a:r>
            <a:endParaRPr lang="en-US" dirty="0"/>
          </a:p>
          <a:p>
            <a:r>
              <a:rPr lang="en-US" dirty="0" err="1"/>
              <a:t>Diezmos</a:t>
            </a:r>
            <a:endParaRPr lang="en-US" dirty="0"/>
          </a:p>
          <a:p>
            <a:pPr>
              <a:buNone/>
            </a:pPr>
            <a:r>
              <a:rPr lang="es-ES" dirty="0"/>
              <a:t>¿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debt is slav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4648200"/>
            <a:ext cx="3429000" cy="1896169"/>
          </a:xfrm>
          <a:prstGeom prst="rect">
            <a:avLst/>
          </a:prstGeom>
        </p:spPr>
      </p:pic>
      <p:pic>
        <p:nvPicPr>
          <p:cNvPr id="8" name="Content Placeholder 7" descr="statists-slaver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34200" y="1524000"/>
            <a:ext cx="1885742" cy="2924175"/>
          </a:xfrm>
        </p:spPr>
      </p:pic>
      <p:pic>
        <p:nvPicPr>
          <p:cNvPr id="10" name="Picture 9" descr="slave2money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2209800"/>
            <a:ext cx="3152775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1EABB-F8D7-9757-E41F-3F76B7DB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146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Guión</a:t>
            </a:r>
            <a:r>
              <a:rPr lang="en-US" b="1" dirty="0"/>
              <a:t> </a:t>
            </a:r>
            <a:r>
              <a:rPr lang="en-US" b="1" dirty="0" err="1"/>
              <a:t>Tradicional</a:t>
            </a:r>
            <a:r>
              <a:rPr lang="en-US" b="1" dirty="0"/>
              <a:t> No </a:t>
            </a:r>
            <a:r>
              <a:rPr lang="en-US" b="1" dirty="0" err="1"/>
              <a:t>Funciona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Para </a:t>
            </a:r>
            <a:r>
              <a:rPr lang="en-US" b="1" dirty="0" err="1"/>
              <a:t>Salir</a:t>
            </a:r>
            <a:r>
              <a:rPr lang="en-US" b="1" dirty="0"/>
              <a:t> Adelante </a:t>
            </a:r>
            <a:r>
              <a:rPr lang="en-US" b="1" dirty="0" err="1"/>
              <a:t>en</a:t>
            </a:r>
            <a:r>
              <a:rPr lang="en-US" b="1" dirty="0"/>
              <a:t> la Vida = GASTA Y METETE EN DEUDA!!!</a:t>
            </a:r>
          </a:p>
          <a:p>
            <a:r>
              <a:rPr lang="en-US" dirty="0" err="1"/>
              <a:t>Ve</a:t>
            </a:r>
            <a:r>
              <a:rPr lang="en-US" dirty="0"/>
              <a:t> a la Universidad = </a:t>
            </a:r>
            <a:r>
              <a:rPr lang="en-US" dirty="0" err="1"/>
              <a:t>Préstamos</a:t>
            </a:r>
            <a:r>
              <a:rPr lang="en-US" dirty="0"/>
              <a:t> </a:t>
            </a:r>
            <a:r>
              <a:rPr lang="en-US" dirty="0" err="1"/>
              <a:t>Estudiantiles</a:t>
            </a:r>
            <a:endParaRPr lang="en-US" dirty="0"/>
          </a:p>
          <a:p>
            <a:r>
              <a:rPr lang="en-US" dirty="0" err="1"/>
              <a:t>Consigue</a:t>
            </a:r>
            <a:r>
              <a:rPr lang="en-US" dirty="0"/>
              <a:t> un </a:t>
            </a:r>
            <a:r>
              <a:rPr lang="en-US" dirty="0" err="1"/>
              <a:t>Trabajo</a:t>
            </a:r>
            <a:r>
              <a:rPr lang="en-US" dirty="0"/>
              <a:t> = </a:t>
            </a:r>
            <a:r>
              <a:rPr lang="en-US" dirty="0" err="1"/>
              <a:t>Ingreso</a:t>
            </a:r>
            <a:r>
              <a:rPr lang="en-US" dirty="0"/>
              <a:t> </a:t>
            </a:r>
            <a:r>
              <a:rPr lang="en-US" dirty="0" err="1"/>
              <a:t>Limitado</a:t>
            </a:r>
            <a:r>
              <a:rPr lang="en-US" dirty="0"/>
              <a:t> y </a:t>
            </a:r>
            <a:r>
              <a:rPr lang="en-US" dirty="0" err="1"/>
              <a:t>Paga</a:t>
            </a:r>
            <a:r>
              <a:rPr lang="en-US" dirty="0"/>
              <a:t> </a:t>
            </a:r>
            <a:r>
              <a:rPr lang="en-US" dirty="0" err="1"/>
              <a:t>Impuestos</a:t>
            </a:r>
            <a:endParaRPr lang="en-US" dirty="0"/>
          </a:p>
          <a:p>
            <a:r>
              <a:rPr lang="en-US" dirty="0" err="1"/>
              <a:t>Compra</a:t>
            </a:r>
            <a:r>
              <a:rPr lang="en-US" dirty="0"/>
              <a:t> un </a:t>
            </a:r>
            <a:r>
              <a:rPr lang="en-US" dirty="0" err="1"/>
              <a:t>Carro</a:t>
            </a:r>
            <a:r>
              <a:rPr lang="en-US" dirty="0"/>
              <a:t> Nuevo = </a:t>
            </a:r>
            <a:r>
              <a:rPr lang="en-US" dirty="0" err="1"/>
              <a:t>Préstamo</a:t>
            </a:r>
            <a:r>
              <a:rPr lang="en-US" dirty="0"/>
              <a:t> de </a:t>
            </a:r>
            <a:r>
              <a:rPr lang="en-US" dirty="0" err="1"/>
              <a:t>Carro</a:t>
            </a:r>
            <a:endParaRPr lang="en-US" dirty="0"/>
          </a:p>
          <a:p>
            <a:r>
              <a:rPr lang="en-US" dirty="0"/>
              <a:t>Consume = </a:t>
            </a:r>
            <a:r>
              <a:rPr lang="en-US" dirty="0" err="1"/>
              <a:t>Tarjetas</a:t>
            </a:r>
            <a:r>
              <a:rPr lang="en-US" dirty="0"/>
              <a:t> de </a:t>
            </a:r>
            <a:r>
              <a:rPr lang="en-US" dirty="0" err="1"/>
              <a:t>Crédito</a:t>
            </a:r>
            <a:endParaRPr lang="en-US" dirty="0"/>
          </a:p>
          <a:p>
            <a:r>
              <a:rPr lang="en-US" dirty="0" err="1"/>
              <a:t>Compra</a:t>
            </a:r>
            <a:r>
              <a:rPr lang="en-US" dirty="0"/>
              <a:t> Casa Nueva = </a:t>
            </a:r>
            <a:r>
              <a:rPr lang="en-US" dirty="0" err="1"/>
              <a:t>Hipoteca</a:t>
            </a:r>
            <a:endParaRPr lang="en-US" dirty="0"/>
          </a:p>
          <a:p>
            <a:r>
              <a:rPr lang="en-US" dirty="0"/>
              <a:t>¿No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Alcanza</a:t>
            </a:r>
            <a:r>
              <a:rPr lang="en-US" dirty="0"/>
              <a:t> el </a:t>
            </a:r>
            <a:r>
              <a:rPr lang="en-US" dirty="0" err="1"/>
              <a:t>Dinero</a:t>
            </a:r>
            <a:r>
              <a:rPr lang="en-US" dirty="0"/>
              <a:t>? = </a:t>
            </a:r>
            <a:r>
              <a:rPr lang="en-US" dirty="0" err="1"/>
              <a:t>Estudia</a:t>
            </a:r>
            <a:r>
              <a:rPr lang="en-US" dirty="0"/>
              <a:t> </a:t>
            </a:r>
            <a:r>
              <a:rPr lang="en-US" dirty="0" err="1"/>
              <a:t>Maestría</a:t>
            </a:r>
            <a:r>
              <a:rPr lang="en-US" dirty="0"/>
              <a:t>, </a:t>
            </a:r>
            <a:r>
              <a:rPr lang="en-US" dirty="0" err="1"/>
              <a:t>Doctorado</a:t>
            </a:r>
            <a:r>
              <a:rPr lang="en-US" dirty="0"/>
              <a:t>, </a:t>
            </a:r>
            <a:r>
              <a:rPr lang="en-US" dirty="0" err="1"/>
              <a:t>Otra</a:t>
            </a:r>
            <a:r>
              <a:rPr lang="en-US" dirty="0"/>
              <a:t> Carrera </a:t>
            </a:r>
            <a:r>
              <a:rPr lang="en-US" dirty="0" err="1"/>
              <a:t>Diferente</a:t>
            </a:r>
            <a:endParaRPr lang="en-US" dirty="0"/>
          </a:p>
          <a:p>
            <a:r>
              <a:rPr lang="en-US" dirty="0" err="1"/>
              <a:t>Tienes</a:t>
            </a:r>
            <a:r>
              <a:rPr lang="en-US" dirty="0"/>
              <a:t> </a:t>
            </a:r>
            <a:r>
              <a:rPr lang="en-US" dirty="0" err="1"/>
              <a:t>Hijos</a:t>
            </a:r>
            <a:r>
              <a:rPr lang="en-US" dirty="0"/>
              <a:t> =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Escuela</a:t>
            </a:r>
            <a:r>
              <a:rPr lang="en-US" dirty="0"/>
              <a:t>, Universidad, </a:t>
            </a:r>
            <a:r>
              <a:rPr lang="en-US" dirty="0" err="1"/>
              <a:t>Bodas</a:t>
            </a:r>
            <a:endParaRPr lang="en-US" dirty="0"/>
          </a:p>
          <a:p>
            <a:r>
              <a:rPr lang="en-US" dirty="0"/>
              <a:t>Plan de </a:t>
            </a:r>
            <a:r>
              <a:rPr lang="en-US" dirty="0" err="1"/>
              <a:t>Retiro</a:t>
            </a:r>
            <a:r>
              <a:rPr lang="en-US" dirty="0"/>
              <a:t> = 401k, IRA, </a:t>
            </a:r>
            <a:r>
              <a:rPr lang="en-US" dirty="0" err="1"/>
              <a:t>fondos</a:t>
            </a:r>
            <a:r>
              <a:rPr lang="en-US" dirty="0"/>
              <a:t> </a:t>
            </a:r>
            <a:r>
              <a:rPr lang="en-US" dirty="0" err="1"/>
              <a:t>mutuos</a:t>
            </a:r>
            <a:endParaRPr lang="en-US" dirty="0"/>
          </a:p>
          <a:p>
            <a:r>
              <a:rPr lang="en-US" dirty="0" err="1"/>
              <a:t>Muerte</a:t>
            </a:r>
            <a:r>
              <a:rPr lang="en-US" dirty="0"/>
              <a:t> </a:t>
            </a:r>
            <a:r>
              <a:rPr lang="en-US" dirty="0" err="1"/>
              <a:t>Prematura</a:t>
            </a:r>
            <a:r>
              <a:rPr lang="en-US" dirty="0"/>
              <a:t> = </a:t>
            </a:r>
            <a:r>
              <a:rPr lang="en-US" dirty="0" err="1"/>
              <a:t>Seguro</a:t>
            </a:r>
            <a:r>
              <a:rPr lang="en-US" dirty="0"/>
              <a:t> Temporal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826A4-089A-4E3C-CBDF-6CDD0661D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6156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Cuánto</a:t>
            </a:r>
            <a:r>
              <a:rPr lang="en-US" b="1" dirty="0"/>
              <a:t> Te </a:t>
            </a:r>
            <a:r>
              <a:rPr lang="en-US" b="1" dirty="0" err="1"/>
              <a:t>Queda</a:t>
            </a:r>
            <a:r>
              <a:rPr lang="en-US" b="1" dirty="0"/>
              <a:t> a Ti?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r>
              <a:rPr lang="en-US" dirty="0"/>
              <a:t>¿Para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Casa?</a:t>
            </a:r>
          </a:p>
          <a:p>
            <a:r>
              <a:rPr lang="en-US" dirty="0"/>
              <a:t>¿Para </a:t>
            </a:r>
            <a:r>
              <a:rPr lang="en-US" dirty="0" err="1"/>
              <a:t>Abrir</a:t>
            </a:r>
            <a:r>
              <a:rPr lang="en-US" dirty="0"/>
              <a:t> un </a:t>
            </a:r>
            <a:r>
              <a:rPr lang="en-US" dirty="0" err="1"/>
              <a:t>Negocio</a:t>
            </a:r>
            <a:r>
              <a:rPr lang="en-US" dirty="0"/>
              <a:t>?</a:t>
            </a:r>
          </a:p>
          <a:p>
            <a:r>
              <a:rPr lang="en-US" dirty="0"/>
              <a:t>¿Para </a:t>
            </a:r>
            <a:r>
              <a:rPr lang="en-US" dirty="0" err="1"/>
              <a:t>Invertir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Oportunidades</a:t>
            </a:r>
            <a:r>
              <a:rPr lang="en-US" dirty="0"/>
              <a:t>?</a:t>
            </a:r>
          </a:p>
          <a:p>
            <a:r>
              <a:rPr lang="en-US" dirty="0"/>
              <a:t>¿Para </a:t>
            </a:r>
            <a:r>
              <a:rPr lang="en-US" dirty="0" err="1"/>
              <a:t>Viajar</a:t>
            </a:r>
            <a:r>
              <a:rPr lang="en-US" dirty="0"/>
              <a:t>?</a:t>
            </a:r>
          </a:p>
          <a:p>
            <a:r>
              <a:rPr lang="en-US" dirty="0"/>
              <a:t>¿Para </a:t>
            </a:r>
            <a:r>
              <a:rPr lang="en-US" dirty="0" err="1"/>
              <a:t>Disfrutar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Retiro</a:t>
            </a:r>
            <a:r>
              <a:rPr lang="en-US" dirty="0"/>
              <a:t>?</a:t>
            </a:r>
          </a:p>
          <a:p>
            <a:r>
              <a:rPr lang="en-US" dirty="0"/>
              <a:t>¿Para </a:t>
            </a:r>
            <a:r>
              <a:rPr lang="en-US" dirty="0" err="1"/>
              <a:t>Ayudar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Demas?</a:t>
            </a:r>
          </a:p>
          <a:p>
            <a:r>
              <a:rPr lang="en-US" dirty="0"/>
              <a:t>¿Para </a:t>
            </a:r>
            <a:r>
              <a:rPr lang="en-US" dirty="0" err="1"/>
              <a:t>Dejar</a:t>
            </a:r>
            <a:r>
              <a:rPr lang="en-US" dirty="0"/>
              <a:t> Una </a:t>
            </a:r>
            <a:r>
              <a:rPr lang="en-US" dirty="0" err="1"/>
              <a:t>Herencia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3780997" cy="2185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C3B03-250F-4F84-2A62-954CE103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569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s-MX" b="1" dirty="0" err="1"/>
              <a:t>Meterse</a:t>
            </a:r>
            <a:r>
              <a:rPr lang="en-US" altLang="es-MX" b="1" dirty="0"/>
              <a:t> </a:t>
            </a:r>
            <a:r>
              <a:rPr lang="en-US" altLang="es-MX" b="1" dirty="0" err="1"/>
              <a:t>En</a:t>
            </a:r>
            <a:r>
              <a:rPr lang="en-US" altLang="es-MX" b="1" dirty="0"/>
              <a:t> </a:t>
            </a:r>
            <a:r>
              <a:rPr lang="en-US" altLang="es-MX" b="1" dirty="0" err="1"/>
              <a:t>Deuda</a:t>
            </a:r>
            <a:r>
              <a:rPr lang="en-US" altLang="es-MX" b="1" dirty="0"/>
              <a:t> </a:t>
            </a:r>
            <a:r>
              <a:rPr lang="en-US" altLang="es-MX" b="1" dirty="0" err="1"/>
              <a:t>es</a:t>
            </a:r>
            <a:r>
              <a:rPr lang="en-US" altLang="es-MX" b="1" dirty="0"/>
              <a:t> </a:t>
            </a:r>
            <a:r>
              <a:rPr lang="en-US" altLang="es-MX" b="1" dirty="0" err="1"/>
              <a:t>Fácil</a:t>
            </a:r>
            <a:endParaRPr lang="en-US" altLang="es-MX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876800" cy="5334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s-MX" b="1" dirty="0"/>
              <a:t>¿</a:t>
            </a:r>
            <a:r>
              <a:rPr lang="en-US" altLang="es-MX" b="1" dirty="0" err="1"/>
              <a:t>Qué</a:t>
            </a:r>
            <a:r>
              <a:rPr lang="en-US" altLang="es-MX" b="1" dirty="0"/>
              <a:t> </a:t>
            </a:r>
            <a:r>
              <a:rPr lang="en-US" altLang="es-MX" b="1" dirty="0" err="1"/>
              <a:t>es</a:t>
            </a:r>
            <a:r>
              <a:rPr lang="en-US" altLang="es-MX" b="1" dirty="0"/>
              <a:t> la </a:t>
            </a:r>
            <a:r>
              <a:rPr lang="en-US" altLang="es-MX" b="1" dirty="0" err="1"/>
              <a:t>Deuda</a:t>
            </a:r>
            <a:r>
              <a:rPr lang="en-US" altLang="es-MX" b="1" dirty="0"/>
              <a:t>? </a:t>
            </a:r>
            <a:r>
              <a:rPr lang="en-US" altLang="es-MX" dirty="0" err="1"/>
              <a:t>Pedir</a:t>
            </a:r>
            <a:r>
              <a:rPr lang="en-US" altLang="es-MX" dirty="0"/>
              <a:t> </a:t>
            </a:r>
            <a:r>
              <a:rPr lang="en-US" altLang="es-MX" dirty="0" err="1"/>
              <a:t>dinero</a:t>
            </a:r>
            <a:r>
              <a:rPr lang="en-US" altLang="es-MX" dirty="0"/>
              <a:t> </a:t>
            </a:r>
            <a:r>
              <a:rPr lang="en-US" altLang="es-MX" dirty="0" err="1"/>
              <a:t>prestado</a:t>
            </a:r>
            <a:r>
              <a:rPr lang="en-US" altLang="es-MX" dirty="0"/>
              <a:t> para </a:t>
            </a:r>
            <a:r>
              <a:rPr lang="en-US" altLang="es-MX" dirty="0" err="1"/>
              <a:t>comprar</a:t>
            </a:r>
            <a:r>
              <a:rPr lang="en-US" altLang="es-MX" dirty="0"/>
              <a:t> hoy con la </a:t>
            </a:r>
            <a:r>
              <a:rPr lang="en-US" altLang="es-MX" dirty="0" err="1"/>
              <a:t>promesa</a:t>
            </a:r>
            <a:r>
              <a:rPr lang="en-US" altLang="es-MX" dirty="0"/>
              <a:t> de </a:t>
            </a:r>
            <a:r>
              <a:rPr lang="en-US" altLang="es-MX" dirty="0" err="1"/>
              <a:t>volver</a:t>
            </a:r>
            <a:r>
              <a:rPr lang="en-US" altLang="es-MX" dirty="0"/>
              <a:t> a </a:t>
            </a:r>
            <a:r>
              <a:rPr lang="en-US" altLang="es-MX" dirty="0" err="1"/>
              <a:t>pagar</a:t>
            </a:r>
            <a:r>
              <a:rPr lang="en-US" altLang="es-MX" dirty="0"/>
              <a:t> </a:t>
            </a:r>
            <a:r>
              <a:rPr lang="en-US" altLang="es-MX" dirty="0" err="1"/>
              <a:t>en</a:t>
            </a:r>
            <a:r>
              <a:rPr lang="en-US" altLang="es-MX" dirty="0"/>
              <a:t> el </a:t>
            </a:r>
            <a:r>
              <a:rPr lang="en-US" altLang="es-MX" dirty="0" err="1"/>
              <a:t>futuro</a:t>
            </a:r>
            <a:r>
              <a:rPr lang="en-US" altLang="es-MX" dirty="0"/>
              <a:t> con </a:t>
            </a:r>
            <a:r>
              <a:rPr lang="en-US" altLang="es-MX" dirty="0" err="1"/>
              <a:t>intereses</a:t>
            </a:r>
            <a:r>
              <a:rPr lang="en-US" altLang="es-MX" dirty="0"/>
              <a:t>.</a:t>
            </a:r>
          </a:p>
          <a:p>
            <a:pPr eaLnBrk="1" hangingPunct="1"/>
            <a:r>
              <a:rPr lang="en-US" altLang="es-MX" dirty="0" err="1"/>
              <a:t>Secuencia</a:t>
            </a:r>
            <a:r>
              <a:rPr lang="en-US" altLang="es-MX" dirty="0"/>
              <a:t> </a:t>
            </a:r>
            <a:r>
              <a:rPr lang="en-US" altLang="es-MX" dirty="0" err="1"/>
              <a:t>Típica</a:t>
            </a:r>
            <a:r>
              <a:rPr lang="en-US" altLang="es-MX" dirty="0"/>
              <a:t> de </a:t>
            </a:r>
            <a:r>
              <a:rPr lang="en-US" altLang="es-MX" dirty="0" err="1"/>
              <a:t>Deuda</a:t>
            </a:r>
            <a:r>
              <a:rPr lang="en-US" altLang="es-MX" dirty="0"/>
              <a:t>:</a:t>
            </a:r>
          </a:p>
          <a:p>
            <a:pPr lvl="1" eaLnBrk="1" hangingPunct="1"/>
            <a:r>
              <a:rPr lang="en-US" altLang="es-MX" dirty="0" err="1"/>
              <a:t>Préstamo</a:t>
            </a:r>
            <a:r>
              <a:rPr lang="en-US" altLang="es-MX" dirty="0"/>
              <a:t> Escolar</a:t>
            </a:r>
          </a:p>
          <a:p>
            <a:pPr lvl="1" eaLnBrk="1" hangingPunct="1"/>
            <a:r>
              <a:rPr lang="en-US" altLang="es-MX" dirty="0" err="1"/>
              <a:t>Préstamo</a:t>
            </a:r>
            <a:r>
              <a:rPr lang="en-US" altLang="es-MX" dirty="0"/>
              <a:t> de </a:t>
            </a:r>
            <a:r>
              <a:rPr lang="en-US" altLang="es-MX" dirty="0" err="1"/>
              <a:t>Carro</a:t>
            </a:r>
            <a:endParaRPr lang="en-US" altLang="es-MX" dirty="0"/>
          </a:p>
          <a:p>
            <a:pPr lvl="1" eaLnBrk="1" hangingPunct="1"/>
            <a:r>
              <a:rPr lang="en-US" altLang="es-MX" dirty="0" err="1"/>
              <a:t>Tarjetas</a:t>
            </a:r>
            <a:r>
              <a:rPr lang="en-US" altLang="es-MX" dirty="0"/>
              <a:t> de </a:t>
            </a:r>
            <a:r>
              <a:rPr lang="en-US" altLang="es-MX" dirty="0" err="1"/>
              <a:t>Crédito</a:t>
            </a:r>
            <a:endParaRPr lang="en-US" altLang="es-MX" dirty="0"/>
          </a:p>
          <a:p>
            <a:pPr lvl="1" eaLnBrk="1" hangingPunct="1"/>
            <a:r>
              <a:rPr lang="en-US" altLang="es-MX" dirty="0" err="1"/>
              <a:t>Hipoteca</a:t>
            </a:r>
            <a:r>
              <a:rPr lang="en-US" altLang="es-MX" dirty="0"/>
              <a:t> de Casa</a:t>
            </a:r>
          </a:p>
          <a:p>
            <a:pPr lvl="1" eaLnBrk="1" hangingPunct="1"/>
            <a:r>
              <a:rPr lang="en-US" altLang="es-MX" dirty="0" err="1"/>
              <a:t>Crédito</a:t>
            </a:r>
            <a:r>
              <a:rPr lang="en-US" altLang="es-MX" dirty="0"/>
              <a:t> </a:t>
            </a:r>
            <a:r>
              <a:rPr lang="en-US" altLang="es-MX" dirty="0" err="1"/>
              <a:t>en</a:t>
            </a:r>
            <a:r>
              <a:rPr lang="en-US" altLang="es-MX" dirty="0"/>
              <a:t> la </a:t>
            </a:r>
            <a:r>
              <a:rPr lang="en-US" altLang="es-MX" dirty="0" err="1"/>
              <a:t>Tienda</a:t>
            </a:r>
            <a:endParaRPr lang="en-US" altLang="es-MX" dirty="0"/>
          </a:p>
          <a:p>
            <a:pPr lvl="1" eaLnBrk="1" hangingPunct="1"/>
            <a:r>
              <a:rPr lang="en-US" altLang="es-MX" dirty="0" err="1"/>
              <a:t>Préstamo</a:t>
            </a:r>
            <a:r>
              <a:rPr lang="en-US" altLang="es-MX" dirty="0"/>
              <a:t> de </a:t>
            </a:r>
            <a:r>
              <a:rPr lang="en-US" altLang="es-MX" dirty="0" err="1"/>
              <a:t>Negocio</a:t>
            </a:r>
            <a:r>
              <a:rPr lang="en-US" altLang="es-MX" dirty="0"/>
              <a:t> </a:t>
            </a:r>
            <a:r>
              <a:rPr lang="en-US" altLang="es-MX" dirty="0" err="1"/>
              <a:t>Pequeño</a:t>
            </a:r>
            <a:endParaRPr lang="en-US" alt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2014</a:t>
            </a:r>
          </a:p>
        </p:txBody>
      </p:sp>
      <p:sp>
        <p:nvSpPr>
          <p:cNvPr id="10245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41BC06E-9AD4-461D-BC96-7F39CA15D45D}" type="slidenum">
              <a:rPr lang="en-US" altLang="es-MX"/>
              <a:pPr/>
              <a:t>103</a:t>
            </a:fld>
            <a:endParaRPr lang="en-US" altLang="es-MX"/>
          </a:p>
        </p:txBody>
      </p:sp>
      <p:sp>
        <p:nvSpPr>
          <p:cNvPr id="10247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5410200"/>
            <a:ext cx="4572000" cy="1143000"/>
          </a:xfrm>
        </p:spPr>
        <p:txBody>
          <a:bodyPr>
            <a:normAutofit fontScale="92500" lnSpcReduction="10000"/>
          </a:bodyPr>
          <a:lstStyle/>
          <a:p>
            <a:pPr lvl="1" eaLnBrk="1" hangingPunct="1"/>
            <a:r>
              <a:rPr lang="en-US" altLang="es-MX" dirty="0" err="1"/>
              <a:t>Contrato</a:t>
            </a:r>
            <a:r>
              <a:rPr lang="en-US" altLang="es-MX" dirty="0"/>
              <a:t> de </a:t>
            </a:r>
            <a:r>
              <a:rPr lang="en-US" altLang="es-MX" dirty="0" err="1"/>
              <a:t>Renta</a:t>
            </a:r>
            <a:r>
              <a:rPr lang="en-US" altLang="es-MX" dirty="0"/>
              <a:t> </a:t>
            </a:r>
            <a:r>
              <a:rPr lang="en-US" altLang="es-MX" dirty="0" err="1"/>
              <a:t>Comercial</a:t>
            </a:r>
            <a:endParaRPr lang="en-US" altLang="es-MX" dirty="0"/>
          </a:p>
          <a:p>
            <a:pPr lvl="1" eaLnBrk="1" hangingPunct="1"/>
            <a:r>
              <a:rPr lang="en-US" altLang="es-MX" dirty="0" err="1"/>
              <a:t>Préstamo</a:t>
            </a:r>
            <a:r>
              <a:rPr lang="en-US" altLang="es-MX" dirty="0"/>
              <a:t> Para </a:t>
            </a:r>
            <a:r>
              <a:rPr lang="en-US" altLang="es-MX" dirty="0" err="1"/>
              <a:t>Construcción</a:t>
            </a:r>
            <a:r>
              <a:rPr lang="en-US" altLang="es-MX" dirty="0"/>
              <a:t> </a:t>
            </a:r>
            <a:r>
              <a:rPr lang="en-US" altLang="es-MX" dirty="0" err="1"/>
              <a:t>Comercial</a:t>
            </a:r>
            <a:endParaRPr lang="en-US" altLang="es-MX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66453"/>
            <a:ext cx="3136900" cy="2316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371600"/>
            <a:ext cx="3214688" cy="16600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4812" y="3311604"/>
            <a:ext cx="3200400" cy="1107996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  <a:sp3d extrusionH="76200">
            <a:bevelT prst="slope"/>
            <a:bevelB prst="slope"/>
            <a:extrusionClr>
              <a:schemeClr val="tx1">
                <a:lumMod val="50000"/>
                <a:lumOff val="50000"/>
              </a:schemeClr>
            </a:extrusionClr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6600" dirty="0"/>
              <a:t>DEUDA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52E30-54C8-7CB6-B275-D45FB0298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1742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6200000" flipH="1">
            <a:off x="2019300" y="3390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H="1">
            <a:off x="2324100" y="40327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2628901" y="47185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933701" y="53721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3238501" y="6057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976174" y="6129010"/>
            <a:ext cx="45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Pagar</a:t>
            </a:r>
            <a:r>
              <a:rPr lang="en-US" b="1" dirty="0"/>
              <a:t> </a:t>
            </a:r>
            <a:r>
              <a:rPr lang="en-US" b="1" dirty="0" err="1"/>
              <a:t>Otro</a:t>
            </a:r>
            <a:r>
              <a:rPr lang="en-US" b="1" dirty="0"/>
              <a:t> </a:t>
            </a:r>
            <a:r>
              <a:rPr lang="en-US" b="1" dirty="0" err="1"/>
              <a:t>Préstamo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27250" y="4000471"/>
            <a:ext cx="44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Boda</a:t>
            </a:r>
            <a:r>
              <a:rPr lang="en-US" b="1" dirty="0"/>
              <a:t> y Luna de </a:t>
            </a:r>
            <a:r>
              <a:rPr lang="en-US" b="1" dirty="0" err="1"/>
              <a:t>Miel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27693" y="2778251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425484" y="4798199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Casa Nueva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33801" y="5498067"/>
            <a:ext cx="403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Abrir</a:t>
            </a:r>
            <a:r>
              <a:rPr lang="en-US" b="1" dirty="0"/>
              <a:t> un </a:t>
            </a:r>
            <a:r>
              <a:rPr lang="en-US" b="1" dirty="0" err="1"/>
              <a:t>Negocio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840737" y="3358680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Auto Nuevo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965" y="3516915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87723" y="6175176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El </a:t>
            </a:r>
            <a:r>
              <a:rPr lang="en-US" b="1" dirty="0" err="1">
                <a:solidFill>
                  <a:srgbClr val="FF0000"/>
                </a:solidFill>
              </a:rPr>
              <a:t>Pozo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Desesperación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0" y="3666068"/>
            <a:ext cx="8229599" cy="2840770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3C8BC-BAEE-C6B0-DB46-99D91B63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53842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err="1"/>
              <a:t>Momento</a:t>
            </a:r>
            <a:r>
              <a:rPr lang="en-US" b="1" dirty="0"/>
              <a:t> de </a:t>
            </a:r>
            <a:r>
              <a:rPr lang="en-US" b="1" dirty="0" err="1"/>
              <a:t>Reflexión</a:t>
            </a:r>
            <a:br>
              <a:rPr lang="en-US" b="1" dirty="0"/>
            </a:br>
            <a:r>
              <a:rPr lang="en-US" b="1" dirty="0"/>
              <a:t>¿POR QUÉ </a:t>
            </a:r>
            <a:r>
              <a:rPr lang="en-US" b="1" dirty="0" err="1"/>
              <a:t>Estas</a:t>
            </a:r>
            <a:r>
              <a:rPr lang="en-US" b="1" dirty="0"/>
              <a:t> </a:t>
            </a:r>
            <a:r>
              <a:rPr lang="en-US" b="1" dirty="0" err="1"/>
              <a:t>Aquí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27651" name="Content Placeholder 2"/>
          <p:cNvSpPr txBox="1">
            <a:spLocks/>
          </p:cNvSpPr>
          <p:nvPr/>
        </p:nvSpPr>
        <p:spPr bwMode="auto">
          <a:xfrm>
            <a:off x="304800" y="15240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dirty="0" err="1">
                <a:cs typeface="Arial" pitchFamily="34" charset="0"/>
              </a:rPr>
              <a:t>Tómate</a:t>
            </a:r>
            <a:r>
              <a:rPr lang="en-US" sz="2800" dirty="0">
                <a:cs typeface="Arial" pitchFamily="34" charset="0"/>
              </a:rPr>
              <a:t> el </a:t>
            </a:r>
            <a:r>
              <a:rPr lang="en-US" sz="2800" dirty="0" err="1">
                <a:cs typeface="Arial" pitchFamily="34" charset="0"/>
              </a:rPr>
              <a:t>tiempo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momento</a:t>
            </a:r>
            <a:r>
              <a:rPr lang="en-US" sz="2800" dirty="0">
                <a:cs typeface="Arial" pitchFamily="34" charset="0"/>
              </a:rPr>
              <a:t> para: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Pensar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sobre</a:t>
            </a:r>
            <a:r>
              <a:rPr lang="en-US" sz="2800" dirty="0">
                <a:cs typeface="Arial" pitchFamily="34" charset="0"/>
              </a:rPr>
              <a:t> el ¿</a:t>
            </a:r>
            <a:r>
              <a:rPr lang="en-US" sz="2800" dirty="0" err="1">
                <a:cs typeface="Arial" pitchFamily="34" charset="0"/>
              </a:rPr>
              <a:t>Por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qué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estas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interesado</a:t>
            </a:r>
            <a:r>
              <a:rPr lang="en-US" sz="2800" dirty="0">
                <a:cs typeface="Arial" pitchFamily="34" charset="0"/>
              </a:rPr>
              <a:t> en </a:t>
            </a:r>
            <a:r>
              <a:rPr lang="en-US" sz="2800" dirty="0" err="1">
                <a:cs typeface="Arial" pitchFamily="34" charset="0"/>
              </a:rPr>
              <a:t>aprender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sobre</a:t>
            </a:r>
            <a:r>
              <a:rPr lang="en-US" sz="2800" dirty="0">
                <a:cs typeface="Arial" pitchFamily="34" charset="0"/>
              </a:rPr>
              <a:t> el </a:t>
            </a:r>
            <a:r>
              <a:rPr lang="en-US" sz="2800" dirty="0" err="1">
                <a:cs typeface="Arial" pitchFamily="34" charset="0"/>
              </a:rPr>
              <a:t>dinero</a:t>
            </a:r>
            <a:r>
              <a:rPr lang="en-US" sz="2800" dirty="0">
                <a:cs typeface="Arial" pitchFamily="34" charset="0"/>
              </a:rPr>
              <a:t>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 Escribe </a:t>
            </a:r>
            <a:r>
              <a:rPr lang="en-US" sz="2800" dirty="0" err="1">
                <a:cs typeface="Arial" pitchFamily="34" charset="0"/>
              </a:rPr>
              <a:t>sobre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dónde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estas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ahorita</a:t>
            </a:r>
            <a:r>
              <a:rPr lang="en-US" sz="2800" dirty="0">
                <a:cs typeface="Arial" pitchFamily="34" charset="0"/>
              </a:rPr>
              <a:t> – ¿</a:t>
            </a:r>
            <a:r>
              <a:rPr lang="en-US" sz="2800" dirty="0" err="1">
                <a:cs typeface="Arial" pitchFamily="34" charset="0"/>
              </a:rPr>
              <a:t>Cuáles</a:t>
            </a:r>
            <a:r>
              <a:rPr lang="en-US" sz="2800" dirty="0">
                <a:cs typeface="Arial" pitchFamily="34" charset="0"/>
              </a:rPr>
              <a:t> son las </a:t>
            </a:r>
            <a:r>
              <a:rPr lang="en-US" sz="2800" dirty="0" err="1">
                <a:cs typeface="Arial" pitchFamily="34" charset="0"/>
              </a:rPr>
              <a:t>cosas</a:t>
            </a:r>
            <a:r>
              <a:rPr lang="en-US" sz="2800" dirty="0">
                <a:cs typeface="Arial" pitchFamily="34" charset="0"/>
              </a:rPr>
              <a:t> con las que </a:t>
            </a:r>
            <a:r>
              <a:rPr lang="en-US" sz="2800" dirty="0" err="1">
                <a:cs typeface="Arial" pitchFamily="34" charset="0"/>
              </a:rPr>
              <a:t>estas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luchando</a:t>
            </a:r>
            <a:r>
              <a:rPr lang="en-US" sz="2800" dirty="0">
                <a:cs typeface="Arial" pitchFamily="34" charset="0"/>
              </a:rPr>
              <a:t>?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¿</a:t>
            </a:r>
            <a:r>
              <a:rPr lang="en-US" sz="2800" dirty="0" err="1">
                <a:cs typeface="Arial" pitchFamily="34" charset="0"/>
              </a:rPr>
              <a:t>Qué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</a:t>
            </a:r>
            <a:r>
              <a:rPr lang="en-US" sz="2800" dirty="0">
                <a:cs typeface="Arial" pitchFamily="34" charset="0"/>
              </a:rPr>
              <a:t> lo que </a:t>
            </a:r>
            <a:r>
              <a:rPr lang="en-US" sz="2800" dirty="0" err="1">
                <a:cs typeface="Arial" pitchFamily="34" charset="0"/>
              </a:rPr>
              <a:t>te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esta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motivando</a:t>
            </a:r>
            <a:r>
              <a:rPr lang="en-US" sz="2800" dirty="0">
                <a:cs typeface="Arial" pitchFamily="34" charset="0"/>
              </a:rPr>
              <a:t> a </a:t>
            </a:r>
            <a:r>
              <a:rPr lang="en-US" sz="2800" dirty="0" err="1">
                <a:cs typeface="Arial" pitchFamily="34" charset="0"/>
              </a:rPr>
              <a:t>querer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tomar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seminario</a:t>
            </a:r>
            <a:r>
              <a:rPr lang="en-US" sz="2800" dirty="0">
                <a:cs typeface="Arial" pitchFamily="34" charset="0"/>
              </a:rPr>
              <a:t>?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pitchFamily="34" charset="0"/>
              </a:rPr>
              <a:t> Escribe ¿</a:t>
            </a:r>
            <a:r>
              <a:rPr lang="en-US" sz="2800" dirty="0" err="1">
                <a:cs typeface="Arial" pitchFamily="34" charset="0"/>
              </a:rPr>
              <a:t>Qué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</a:t>
            </a:r>
            <a:r>
              <a:rPr lang="en-US" sz="2800" dirty="0">
                <a:cs typeface="Arial" pitchFamily="34" charset="0"/>
              </a:rPr>
              <a:t> lo que </a:t>
            </a:r>
            <a:r>
              <a:rPr lang="en-US" sz="2800" dirty="0" err="1">
                <a:cs typeface="Arial" pitchFamily="34" charset="0"/>
              </a:rPr>
              <a:t>esperas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aprender</a:t>
            </a:r>
            <a:r>
              <a:rPr lang="en-US" sz="2800" dirty="0">
                <a:cs typeface="Arial" pitchFamily="34" charset="0"/>
              </a:rPr>
              <a:t> para </a:t>
            </a:r>
            <a:r>
              <a:rPr lang="en-US" sz="2800" dirty="0" err="1">
                <a:cs typeface="Arial" pitchFamily="34" charset="0"/>
              </a:rPr>
              <a:t>cuando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termines</a:t>
            </a:r>
            <a:r>
              <a:rPr lang="en-US" sz="2800" dirty="0">
                <a:cs typeface="Arial" pitchFamily="34" charset="0"/>
              </a:rPr>
              <a:t> de </a:t>
            </a:r>
            <a:r>
              <a:rPr lang="en-US" sz="2800" dirty="0" err="1">
                <a:cs typeface="Arial" pitchFamily="34" charset="0"/>
              </a:rPr>
              <a:t>tomar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este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seminario</a:t>
            </a:r>
            <a:r>
              <a:rPr lang="en-US" sz="2800" dirty="0">
                <a:cs typeface="Arial" pitchFamily="34" charset="0"/>
              </a:rPr>
              <a:t>?</a:t>
            </a:r>
          </a:p>
          <a:p>
            <a:endParaRPr lang="en-US" sz="2800" dirty="0">
              <a:cs typeface="Arial" pitchFamily="34" charset="0"/>
            </a:endParaRPr>
          </a:p>
          <a:p>
            <a:r>
              <a:rPr lang="en-US" sz="2800" b="1" dirty="0">
                <a:cs typeface="Arial" pitchFamily="34" charset="0"/>
              </a:rPr>
              <a:t> 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3C1CAE35-13CE-4807-BDC9-5B0B57052589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FD78F-9E9E-C717-95FB-D8D89558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5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12"/>
            <a:ext cx="8229600" cy="981626"/>
          </a:xfrm>
        </p:spPr>
        <p:txBody>
          <a:bodyPr/>
          <a:lstStyle/>
          <a:p>
            <a:r>
              <a:rPr lang="en-US" b="1" dirty="0"/>
              <a:t>¿Por </a:t>
            </a:r>
            <a:r>
              <a:rPr lang="en-US" b="1" dirty="0" err="1"/>
              <a:t>Qué</a:t>
            </a:r>
            <a:r>
              <a:rPr lang="en-US" b="1" dirty="0"/>
              <a:t> Tan </a:t>
            </a:r>
            <a:r>
              <a:rPr lang="en-US" b="1" dirty="0" err="1"/>
              <a:t>Pocos</a:t>
            </a:r>
            <a:r>
              <a:rPr lang="en-US" b="1" dirty="0"/>
              <a:t> Lo </a:t>
            </a:r>
            <a:r>
              <a:rPr lang="en-US" b="1" dirty="0" err="1"/>
              <a:t>Logran</a:t>
            </a:r>
            <a:r>
              <a:rPr lang="en-US" b="1" dirty="0"/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73" y="1195959"/>
            <a:ext cx="3290733" cy="24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55" y="3962400"/>
            <a:ext cx="3379752" cy="25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9954456">
            <a:off x="3889651" y="2802527"/>
            <a:ext cx="1480803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08066">
            <a:off x="3972286" y="4047179"/>
            <a:ext cx="1480803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6200" y="1674426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5%?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3151" y="4741559"/>
            <a:ext cx="1801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95%?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7D189A-00CE-4B4C-AB01-1B5AEBA38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" y="2513546"/>
            <a:ext cx="3505200" cy="2324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DF337-5F95-2040-9D90-707FB4A92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4665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es-ES" b="1" dirty="0"/>
            </a:br>
            <a:r>
              <a:rPr lang="es-ES" b="1" dirty="0"/>
              <a:t>¿En </a:t>
            </a:r>
            <a:r>
              <a:rPr lang="en-US" b="1" dirty="0" err="1"/>
              <a:t>dónde</a:t>
            </a:r>
            <a:r>
              <a:rPr lang="en-US" b="1" dirty="0"/>
              <a:t> </a:t>
            </a:r>
            <a:r>
              <a:rPr lang="en-US" b="1" dirty="0" err="1"/>
              <a:t>quieres</a:t>
            </a:r>
            <a:r>
              <a:rPr lang="en-US" b="1" dirty="0"/>
              <a:t> </a:t>
            </a:r>
            <a:r>
              <a:rPr lang="en-US" b="1" dirty="0" err="1"/>
              <a:t>acabar</a:t>
            </a:r>
            <a:r>
              <a:rPr lang="en-US" b="1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52600"/>
            <a:ext cx="3352800" cy="1888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5257800" cy="5029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/>
              <a:t>Nuestra</a:t>
            </a:r>
            <a:r>
              <a:rPr lang="en-US" dirty="0"/>
              <a:t> meta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TÚ </a:t>
            </a:r>
            <a:r>
              <a:rPr lang="en-US" dirty="0" err="1"/>
              <a:t>estés</a:t>
            </a:r>
            <a:r>
              <a:rPr lang="en-US" dirty="0"/>
              <a:t> en el primer </a:t>
            </a:r>
            <a:r>
              <a:rPr lang="en-US" altLang="es-MX" dirty="0"/>
              <a:t>5% que </a:t>
            </a:r>
            <a:r>
              <a:rPr lang="en-US" altLang="es-MX" dirty="0" err="1"/>
              <a:t>vivirá</a:t>
            </a:r>
            <a:r>
              <a:rPr lang="en-US" altLang="es-MX" dirty="0"/>
              <a:t> </a:t>
            </a:r>
            <a:r>
              <a:rPr lang="en-US" altLang="es-MX" dirty="0" err="1"/>
              <a:t>verdaderamente</a:t>
            </a:r>
            <a:r>
              <a:rPr lang="en-US" altLang="es-MX" dirty="0"/>
              <a:t> </a:t>
            </a:r>
            <a:r>
              <a:rPr lang="en-US" altLang="es-MX" dirty="0" err="1"/>
              <a:t>financieramente</a:t>
            </a:r>
            <a:r>
              <a:rPr lang="en-US" altLang="es-MX" dirty="0"/>
              <a:t> </a:t>
            </a:r>
            <a:r>
              <a:rPr lang="en-US" altLang="es-MX" dirty="0" err="1"/>
              <a:t>libre</a:t>
            </a:r>
            <a:r>
              <a:rPr lang="en-US" altLang="es-MX" dirty="0"/>
              <a:t>!</a:t>
            </a:r>
          </a:p>
          <a:p>
            <a:pPr lvl="1" eaLnBrk="1" hangingPunct="1"/>
            <a:r>
              <a:rPr lang="en-US" altLang="es-MX" dirty="0"/>
              <a:t>Hay Esperanza!</a:t>
            </a:r>
          </a:p>
          <a:p>
            <a:pPr lvl="1" eaLnBrk="1" hangingPunct="1"/>
            <a:r>
              <a:rPr lang="en-US" altLang="es-MX" dirty="0"/>
              <a:t>No </a:t>
            </a:r>
            <a:r>
              <a:rPr lang="en-US" altLang="es-MX" dirty="0" err="1"/>
              <a:t>te</a:t>
            </a:r>
            <a:r>
              <a:rPr lang="en-US" altLang="es-MX" dirty="0"/>
              <a:t> des </a:t>
            </a:r>
            <a:r>
              <a:rPr lang="en-US" altLang="es-MX" dirty="0" err="1"/>
              <a:t>por</a:t>
            </a:r>
            <a:r>
              <a:rPr lang="en-US" altLang="es-MX" dirty="0"/>
              <a:t> </a:t>
            </a:r>
            <a:r>
              <a:rPr lang="en-US" altLang="es-MX" dirty="0" err="1"/>
              <a:t>vencido</a:t>
            </a:r>
            <a:r>
              <a:rPr lang="en-US" altLang="es-MX" dirty="0"/>
              <a:t>!</a:t>
            </a:r>
          </a:p>
          <a:p>
            <a:pPr lvl="1" eaLnBrk="1" hangingPunct="1"/>
            <a:r>
              <a:rPr lang="en-US" altLang="es-MX" dirty="0"/>
              <a:t>La </a:t>
            </a:r>
            <a:r>
              <a:rPr lang="en-US" altLang="es-MX" dirty="0" err="1"/>
              <a:t>ayuda</a:t>
            </a:r>
            <a:r>
              <a:rPr lang="en-US" altLang="es-MX" dirty="0"/>
              <a:t> </a:t>
            </a:r>
            <a:r>
              <a:rPr lang="en-US" altLang="es-MX" dirty="0" err="1"/>
              <a:t>esta</a:t>
            </a:r>
            <a:r>
              <a:rPr lang="en-US" altLang="es-MX" dirty="0"/>
              <a:t> a la </a:t>
            </a:r>
            <a:r>
              <a:rPr lang="en-US" altLang="es-MX" dirty="0" err="1"/>
              <a:t>vuelta</a:t>
            </a:r>
            <a:r>
              <a:rPr lang="en-US" altLang="es-MX" dirty="0"/>
              <a:t>!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82088"/>
            <a:ext cx="3352800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81B49-5FD6-1383-F1D0-E37E13140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76260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012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La </a:t>
            </a:r>
            <a:r>
              <a:rPr lang="en-US" sz="3600" b="1" dirty="0" err="1"/>
              <a:t>Solución</a:t>
            </a:r>
            <a:r>
              <a:rPr lang="en-US" sz="3600" b="1" dirty="0"/>
              <a:t>: </a:t>
            </a:r>
            <a:r>
              <a:rPr lang="en-US" sz="3600" b="1" dirty="0" err="1"/>
              <a:t>Educación</a:t>
            </a:r>
            <a:r>
              <a:rPr lang="en-US" sz="3600" b="1" dirty="0"/>
              <a:t> Moral </a:t>
            </a:r>
            <a:br>
              <a:rPr lang="en-US" sz="3600" b="1" dirty="0"/>
            </a:br>
            <a:r>
              <a:rPr lang="en-US" sz="3600" b="1" dirty="0"/>
              <a:t>y </a:t>
            </a:r>
            <a:r>
              <a:rPr lang="en-US" sz="3600" b="1" dirty="0" err="1"/>
              <a:t>Económica</a:t>
            </a:r>
            <a:r>
              <a:rPr lang="en-US" sz="3600" b="1" dirty="0"/>
              <a:t> y Desarrollo 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1054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La </a:t>
            </a:r>
            <a:r>
              <a:rPr lang="en-US" dirty="0" err="1"/>
              <a:t>única</a:t>
            </a:r>
            <a:r>
              <a:rPr lang="en-US" dirty="0"/>
              <a:t> </a:t>
            </a:r>
            <a:r>
              <a:rPr lang="en-US" dirty="0" err="1"/>
              <a:t>esperanza</a:t>
            </a:r>
            <a:r>
              <a:rPr lang="en-US" dirty="0"/>
              <a:t> para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Jesús</a:t>
            </a:r>
            <a:r>
              <a:rPr lang="en-US" dirty="0"/>
              <a:t>.</a:t>
            </a:r>
          </a:p>
          <a:p>
            <a:r>
              <a:rPr lang="en-US" i="1" dirty="0">
                <a:solidFill>
                  <a:srgbClr val="0000FF"/>
                </a:solidFill>
              </a:rPr>
              <a:t>“Amado </a:t>
            </a:r>
            <a:r>
              <a:rPr lang="en-US" i="1" dirty="0" err="1">
                <a:solidFill>
                  <a:srgbClr val="0000FF"/>
                </a:solidFill>
              </a:rPr>
              <a:t>yo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deseo</a:t>
            </a:r>
            <a:r>
              <a:rPr lang="en-US" i="1" dirty="0">
                <a:solidFill>
                  <a:srgbClr val="0000FF"/>
                </a:solidFill>
              </a:rPr>
              <a:t> que </a:t>
            </a:r>
            <a:r>
              <a:rPr lang="en-US" i="1" dirty="0" err="1">
                <a:solidFill>
                  <a:srgbClr val="0000FF"/>
                </a:solidFill>
              </a:rPr>
              <a:t>tú</a:t>
            </a:r>
            <a:r>
              <a:rPr lang="en-US" i="1" dirty="0">
                <a:solidFill>
                  <a:srgbClr val="0000FF"/>
                </a:solidFill>
              </a:rPr>
              <a:t> seas </a:t>
            </a:r>
            <a:r>
              <a:rPr lang="en-US" i="1" dirty="0" err="1">
                <a:solidFill>
                  <a:srgbClr val="0000FF"/>
                </a:solidFill>
              </a:rPr>
              <a:t>prosperado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en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todas</a:t>
            </a:r>
            <a:r>
              <a:rPr lang="en-US" i="1" dirty="0">
                <a:solidFill>
                  <a:srgbClr val="0000FF"/>
                </a:solidFill>
              </a:rPr>
              <a:t>, y que </a:t>
            </a:r>
            <a:r>
              <a:rPr lang="en-US" i="1" dirty="0" err="1">
                <a:solidFill>
                  <a:srgbClr val="0000FF"/>
                </a:solidFill>
              </a:rPr>
              <a:t>tengas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salud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así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como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prospera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tu</a:t>
            </a:r>
            <a:r>
              <a:rPr lang="en-US" i="1" dirty="0">
                <a:solidFill>
                  <a:srgbClr val="0000FF"/>
                </a:solidFill>
              </a:rPr>
              <a:t> alma.” 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0000FF"/>
                </a:solidFill>
              </a:rPr>
              <a:t>– 3 Juan 2</a:t>
            </a:r>
          </a:p>
          <a:p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solución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b="1" dirty="0" err="1"/>
              <a:t>Crear</a:t>
            </a:r>
            <a:r>
              <a:rPr lang="en-US" b="1" dirty="0"/>
              <a:t> </a:t>
            </a:r>
            <a:r>
              <a:rPr lang="en-US" b="1" dirty="0" err="1"/>
              <a:t>Prosperidad</a:t>
            </a:r>
            <a:r>
              <a:rPr lang="en-US" b="1" dirty="0"/>
              <a:t> </a:t>
            </a:r>
            <a:r>
              <a:rPr lang="en-US" dirty="0"/>
              <a:t>a </a:t>
            </a:r>
            <a:r>
              <a:rPr lang="en-US" dirty="0" err="1"/>
              <a:t>través</a:t>
            </a:r>
            <a:r>
              <a:rPr lang="en-US" dirty="0"/>
              <a:t> de la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 y Moral, y el </a:t>
            </a:r>
            <a:r>
              <a:rPr lang="en-US" dirty="0" err="1"/>
              <a:t>Desarrollo</a:t>
            </a:r>
            <a:r>
              <a:rPr lang="en-US" dirty="0"/>
              <a:t> Personal –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resultará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nueva</a:t>
            </a:r>
            <a:r>
              <a:rPr lang="en-US" dirty="0"/>
              <a:t> </a:t>
            </a:r>
            <a:r>
              <a:rPr lang="en-US" dirty="0" err="1"/>
              <a:t>mentalidad</a:t>
            </a:r>
            <a:r>
              <a:rPr lang="en-US" dirty="0"/>
              <a:t> y </a:t>
            </a:r>
            <a:r>
              <a:rPr lang="en-US" dirty="0" err="1"/>
              <a:t>actitud</a:t>
            </a:r>
            <a:r>
              <a:rPr lang="en-US" dirty="0"/>
              <a:t> </a:t>
            </a:r>
            <a:r>
              <a:rPr lang="en-US" dirty="0" err="1"/>
              <a:t>positiva</a:t>
            </a:r>
            <a:r>
              <a:rPr lang="en-US" dirty="0"/>
              <a:t>.</a:t>
            </a:r>
          </a:p>
          <a:p>
            <a:r>
              <a:rPr lang="en-US" dirty="0" err="1"/>
              <a:t>Creemos</a:t>
            </a:r>
            <a:r>
              <a:rPr lang="en-US" dirty="0"/>
              <a:t> que al </a:t>
            </a:r>
            <a:r>
              <a:rPr lang="en-US" dirty="0" err="1"/>
              <a:t>compartir</a:t>
            </a:r>
            <a:r>
              <a:rPr lang="en-US" dirty="0"/>
              <a:t> un </a:t>
            </a:r>
            <a:r>
              <a:rPr lang="en-US" dirty="0" err="1"/>
              <a:t>mensaje</a:t>
            </a:r>
            <a:r>
              <a:rPr lang="en-US" dirty="0"/>
              <a:t> </a:t>
            </a:r>
            <a:r>
              <a:rPr lang="en-US" dirty="0" err="1"/>
              <a:t>positivo</a:t>
            </a:r>
            <a:r>
              <a:rPr lang="en-US" dirty="0"/>
              <a:t>, </a:t>
            </a:r>
            <a:r>
              <a:rPr lang="en-US" dirty="0" err="1"/>
              <a:t>práctico</a:t>
            </a:r>
            <a:r>
              <a:rPr lang="en-US" dirty="0"/>
              <a:t>, </a:t>
            </a:r>
            <a:r>
              <a:rPr lang="en-US" dirty="0" err="1"/>
              <a:t>lógico</a:t>
            </a:r>
            <a:r>
              <a:rPr lang="en-US" dirty="0"/>
              <a:t> y moral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tomar</a:t>
            </a:r>
            <a:r>
              <a:rPr lang="en-US" dirty="0"/>
              <a:t> el control de </a:t>
            </a:r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mentes</a:t>
            </a:r>
            <a:r>
              <a:rPr lang="en-US" dirty="0"/>
              <a:t> y </a:t>
            </a:r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propias</a:t>
            </a:r>
            <a:r>
              <a:rPr lang="en-US" dirty="0"/>
              <a:t> </a:t>
            </a:r>
            <a:r>
              <a:rPr lang="en-US" dirty="0" err="1"/>
              <a:t>finanzas</a:t>
            </a:r>
            <a:r>
              <a:rPr lang="en-US" dirty="0"/>
              <a:t> y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cambiar</a:t>
            </a:r>
            <a:r>
              <a:rPr lang="en-US" dirty="0"/>
              <a:t> al </a:t>
            </a:r>
            <a:r>
              <a:rPr lang="en-US" dirty="0" err="1"/>
              <a:t>mundo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persona a la </a:t>
            </a:r>
            <a:r>
              <a:rPr lang="en-US" dirty="0" err="1"/>
              <a:t>vez</a:t>
            </a:r>
            <a:r>
              <a:rPr lang="en-US" dirty="0"/>
              <a:t> –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resultará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Prosperidad</a:t>
            </a:r>
            <a:r>
              <a:rPr lang="en-US" dirty="0"/>
              <a:t> Personal, Mayor </a:t>
            </a:r>
            <a:r>
              <a:rPr lang="en-US" dirty="0" err="1"/>
              <a:t>Felicidad</a:t>
            </a:r>
            <a:r>
              <a:rPr lang="en-US" dirty="0"/>
              <a:t> y Libertad </a:t>
            </a:r>
            <a:r>
              <a:rPr lang="en-US" dirty="0" err="1"/>
              <a:t>Financiera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3875A-1B16-4F05-FA94-287457C4D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612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Dios </a:t>
            </a:r>
            <a:r>
              <a:rPr lang="en-US" sz="3600" b="1" dirty="0" err="1"/>
              <a:t>Quiere</a:t>
            </a:r>
            <a:r>
              <a:rPr lang="en-US" sz="3600" b="1" dirty="0"/>
              <a:t>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Prosperes</a:t>
            </a:r>
            <a:r>
              <a:rPr lang="en-US" sz="3600" b="1" dirty="0"/>
              <a:t>, y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Tengas</a:t>
            </a:r>
            <a:r>
              <a:rPr lang="en-US" sz="3600" b="1" dirty="0"/>
              <a:t> </a:t>
            </a:r>
            <a:r>
              <a:rPr lang="en-US" sz="3600" b="1" dirty="0" err="1"/>
              <a:t>Salud</a:t>
            </a:r>
            <a:r>
              <a:rPr lang="en-US" sz="3600" b="1" dirty="0"/>
              <a:t> </a:t>
            </a:r>
            <a:r>
              <a:rPr lang="en-US" sz="3600" b="1" dirty="0" err="1"/>
              <a:t>Asi</a:t>
            </a:r>
            <a:r>
              <a:rPr lang="en-US" sz="3600" b="1" dirty="0"/>
              <a:t> Como </a:t>
            </a:r>
            <a:r>
              <a:rPr lang="en-US" sz="3600" b="1" dirty="0" err="1"/>
              <a:t>Prospera</a:t>
            </a:r>
            <a:r>
              <a:rPr lang="en-US" sz="3600" b="1" dirty="0"/>
              <a:t> </a:t>
            </a:r>
            <a:r>
              <a:rPr lang="en-US" sz="3600" b="1" dirty="0" err="1"/>
              <a:t>Tu</a:t>
            </a:r>
            <a:r>
              <a:rPr lang="en-US" sz="3600" b="1" dirty="0"/>
              <a:t> Alma</a:t>
            </a:r>
          </a:p>
        </p:txBody>
      </p:sp>
      <p:sp>
        <p:nvSpPr>
          <p:cNvPr id="3" name="Oval 2"/>
          <p:cNvSpPr/>
          <p:nvPr/>
        </p:nvSpPr>
        <p:spPr>
          <a:xfrm>
            <a:off x="1676400" y="1524000"/>
            <a:ext cx="5943600" cy="5334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05200" y="3200400"/>
            <a:ext cx="2133600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038600" y="3733800"/>
            <a:ext cx="1066800" cy="9115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0" y="466942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PERSONAL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3352800"/>
            <a:ext cx="26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DESARROLLO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486400" y="2514600"/>
            <a:ext cx="14478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133600" y="2819400"/>
            <a:ext cx="1524000" cy="9143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" idx="4"/>
          </p:cNvCxnSpPr>
          <p:nvPr/>
        </p:nvCxnSpPr>
        <p:spPr>
          <a:xfrm flipH="1" flipV="1">
            <a:off x="4572000" y="5257802"/>
            <a:ext cx="76200" cy="1600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5486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PROSPERIDAD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7600" y="5410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SALUD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2400" y="1066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ALMA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2971800" y="1981200"/>
            <a:ext cx="99060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038600" y="1600200"/>
            <a:ext cx="3810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181600" y="1905000"/>
            <a:ext cx="91440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00600" y="1600200"/>
            <a:ext cx="304800" cy="1600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3880366" y="22156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ESPIRITUAL</a:t>
            </a:r>
          </a:p>
        </p:txBody>
      </p:sp>
      <p:sp>
        <p:nvSpPr>
          <p:cNvPr id="35" name="TextBox 34"/>
          <p:cNvSpPr txBox="1"/>
          <p:nvPr/>
        </p:nvSpPr>
        <p:spPr>
          <a:xfrm rot="17328615">
            <a:off x="4561114" y="238891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SOCIAL</a:t>
            </a:r>
          </a:p>
        </p:txBody>
      </p:sp>
      <p:sp>
        <p:nvSpPr>
          <p:cNvPr id="36" name="TextBox 35"/>
          <p:cNvSpPr txBox="1"/>
          <p:nvPr/>
        </p:nvSpPr>
        <p:spPr>
          <a:xfrm rot="18640346">
            <a:off x="5221950" y="269452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EDUCACION</a:t>
            </a:r>
          </a:p>
        </p:txBody>
      </p:sp>
      <p:sp>
        <p:nvSpPr>
          <p:cNvPr id="37" name="TextBox 36"/>
          <p:cNvSpPr txBox="1"/>
          <p:nvPr/>
        </p:nvSpPr>
        <p:spPr>
          <a:xfrm rot="3985329">
            <a:off x="3167020" y="238081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RECREACION</a:t>
            </a:r>
          </a:p>
        </p:txBody>
      </p:sp>
      <p:sp>
        <p:nvSpPr>
          <p:cNvPr id="38" name="TextBox 37"/>
          <p:cNvSpPr txBox="1"/>
          <p:nvPr/>
        </p:nvSpPr>
        <p:spPr>
          <a:xfrm rot="2783592">
            <a:off x="2429705" y="27471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PERSONAL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5105400" y="5181600"/>
            <a:ext cx="685800" cy="1447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410200" y="4876800"/>
            <a:ext cx="1371600" cy="1143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5638800" y="4495800"/>
            <a:ext cx="1905000" cy="381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638800" y="3581400"/>
            <a:ext cx="19050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20266883">
            <a:off x="5807278" y="330802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MENTAL</a:t>
            </a:r>
          </a:p>
        </p:txBody>
      </p:sp>
      <p:sp>
        <p:nvSpPr>
          <p:cNvPr id="66" name="TextBox 65"/>
          <p:cNvSpPr txBox="1"/>
          <p:nvPr/>
        </p:nvSpPr>
        <p:spPr>
          <a:xfrm rot="21396506">
            <a:off x="6029457" y="40811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IDENTIDAD</a:t>
            </a:r>
          </a:p>
        </p:txBody>
      </p:sp>
      <p:sp>
        <p:nvSpPr>
          <p:cNvPr id="67" name="TextBox 66"/>
          <p:cNvSpPr txBox="1"/>
          <p:nvPr/>
        </p:nvSpPr>
        <p:spPr>
          <a:xfrm rot="1492414">
            <a:off x="5725523" y="49355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EMOCIONAL</a:t>
            </a:r>
          </a:p>
        </p:txBody>
      </p:sp>
      <p:sp>
        <p:nvSpPr>
          <p:cNvPr id="68" name="TextBox 67"/>
          <p:cNvSpPr txBox="1"/>
          <p:nvPr/>
        </p:nvSpPr>
        <p:spPr>
          <a:xfrm rot="3398097">
            <a:off x="4957374" y="5572251"/>
            <a:ext cx="1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RELACIONES</a:t>
            </a:r>
          </a:p>
        </p:txBody>
      </p:sp>
      <p:sp>
        <p:nvSpPr>
          <p:cNvPr id="69" name="TextBox 68"/>
          <p:cNvSpPr txBox="1"/>
          <p:nvPr/>
        </p:nvSpPr>
        <p:spPr>
          <a:xfrm rot="4603931">
            <a:off x="4346375" y="582009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FISICA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H="1" flipV="1">
            <a:off x="1676400" y="3886200"/>
            <a:ext cx="1828800" cy="228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828800" y="4572000"/>
            <a:ext cx="1752600" cy="533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3" idx="3"/>
            <a:endCxn id="4" idx="3"/>
          </p:cNvCxnSpPr>
          <p:nvPr/>
        </p:nvCxnSpPr>
        <p:spPr>
          <a:xfrm flipV="1">
            <a:off x="2546821" y="4956501"/>
            <a:ext cx="1270838" cy="11203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3581400" y="5181600"/>
            <a:ext cx="533400" cy="1524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492414">
            <a:off x="1915523" y="333535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CARRERA</a:t>
            </a:r>
          </a:p>
        </p:txBody>
      </p:sp>
      <p:sp>
        <p:nvSpPr>
          <p:cNvPr id="83" name="TextBox 82"/>
          <p:cNvSpPr txBox="1"/>
          <p:nvPr/>
        </p:nvSpPr>
        <p:spPr>
          <a:xfrm rot="21396506">
            <a:off x="1838457" y="42335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FINANCIERA</a:t>
            </a:r>
          </a:p>
        </p:txBody>
      </p:sp>
      <p:sp>
        <p:nvSpPr>
          <p:cNvPr id="84" name="TextBox 83"/>
          <p:cNvSpPr txBox="1"/>
          <p:nvPr/>
        </p:nvSpPr>
        <p:spPr>
          <a:xfrm rot="19684447">
            <a:off x="2067057" y="507170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NEGOCIO</a:t>
            </a:r>
          </a:p>
        </p:txBody>
      </p:sp>
      <p:sp>
        <p:nvSpPr>
          <p:cNvPr id="85" name="TextBox 84"/>
          <p:cNvSpPr txBox="1"/>
          <p:nvPr/>
        </p:nvSpPr>
        <p:spPr>
          <a:xfrm rot="16618989">
            <a:off x="3509806" y="589031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DAR</a:t>
            </a:r>
          </a:p>
        </p:txBody>
      </p:sp>
      <p:sp>
        <p:nvSpPr>
          <p:cNvPr id="86" name="TextBox 85"/>
          <p:cNvSpPr txBox="1"/>
          <p:nvPr/>
        </p:nvSpPr>
        <p:spPr>
          <a:xfrm rot="18045746">
            <a:off x="2743455" y="549337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ECONOMICA/POLITICA</a:t>
            </a:r>
          </a:p>
        </p:txBody>
      </p:sp>
      <p:pic>
        <p:nvPicPr>
          <p:cNvPr id="42" name="Picture 41" descr="Seminario Libertad Financiera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3300" y="6285355"/>
            <a:ext cx="1676400" cy="5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021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ED51-2D1D-FD49-305D-63D9717E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dirty="0" err="1"/>
              <a:t>Graduado</a:t>
            </a:r>
            <a:r>
              <a:rPr lang="en-US" dirty="0"/>
              <a:t> de Warrior Week 51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EF17E-38E1-0626-BBCC-E4587C6E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2FADF-77EC-2FB6-02D3-8A95DEEE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02" y="4424544"/>
            <a:ext cx="2168019" cy="1626015"/>
          </a:xfrm>
          <a:prstGeom prst="rect">
            <a:avLst/>
          </a:prstGeom>
        </p:spPr>
      </p:pic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DB0CE74A-A088-BB49-168D-4C1EB26B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8" y="1435927"/>
            <a:ext cx="2158893" cy="28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0EF20C5A-A17B-1778-E9AC-E1026995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82" y="1435926"/>
            <a:ext cx="1892138" cy="25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430BE-A8F9-82C9-7DEB-11815E748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092552"/>
            <a:ext cx="1993428" cy="1958007"/>
          </a:xfrm>
          <a:prstGeom prst="rect">
            <a:avLst/>
          </a:prstGeom>
        </p:spPr>
      </p:pic>
      <p:pic>
        <p:nvPicPr>
          <p:cNvPr id="13" name="Picture 12" descr="A person carrying a log&#10;&#10;Description automatically generated">
            <a:extLst>
              <a:ext uri="{FF2B5EF4-FFF2-40B4-BE49-F238E27FC236}">
                <a16:creationId xmlns:a16="http://schemas.microsoft.com/office/drawing/2014/main" id="{08872DE2-66A9-4CE4-FB69-E1D9A0D70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20" y="1435926"/>
            <a:ext cx="2840990" cy="1499475"/>
          </a:xfrm>
          <a:prstGeom prst="rect">
            <a:avLst/>
          </a:prstGeom>
        </p:spPr>
      </p:pic>
      <p:pic>
        <p:nvPicPr>
          <p:cNvPr id="17" name="Picture 16" descr="A group of men in black shirts&#10;&#10;Description automatically generated">
            <a:extLst>
              <a:ext uri="{FF2B5EF4-FFF2-40B4-BE49-F238E27FC236}">
                <a16:creationId xmlns:a16="http://schemas.microsoft.com/office/drawing/2014/main" id="{25A7A860-9131-4D46-07E4-28D950E3A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99" y="3006037"/>
            <a:ext cx="2840990" cy="1494167"/>
          </a:xfrm>
          <a:prstGeom prst="rect">
            <a:avLst/>
          </a:prstGeom>
        </p:spPr>
      </p:pic>
      <p:pic>
        <p:nvPicPr>
          <p:cNvPr id="19" name="Picture 18" descr="A person with a blindfold on his eyes&#10;&#10;Description automatically generated">
            <a:extLst>
              <a:ext uri="{FF2B5EF4-FFF2-40B4-BE49-F238E27FC236}">
                <a16:creationId xmlns:a16="http://schemas.microsoft.com/office/drawing/2014/main" id="{52B7BD3F-BFF6-7847-FDED-A0A1F2681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98" y="4550829"/>
            <a:ext cx="2840989" cy="1499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07AAE-872A-A006-AC7E-B7C72A374F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28529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5409-F6FD-4001-858A-E6B76131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175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Puedo</a:t>
            </a:r>
            <a:r>
              <a:rPr lang="en-US" b="1" dirty="0"/>
              <a:t> </a:t>
            </a:r>
            <a:r>
              <a:rPr lang="en-US" b="1" dirty="0" err="1"/>
              <a:t>Pagar</a:t>
            </a:r>
            <a:r>
              <a:rPr lang="en-US" b="1" dirty="0"/>
              <a:t> mi </a:t>
            </a:r>
            <a:r>
              <a:rPr lang="en-US" b="1" dirty="0" err="1"/>
              <a:t>Prestamo</a:t>
            </a:r>
            <a:br>
              <a:rPr lang="en-US" b="1" dirty="0"/>
            </a:br>
            <a:r>
              <a:rPr lang="en-US" b="1" dirty="0"/>
              <a:t>de </a:t>
            </a:r>
            <a:r>
              <a:rPr lang="en-US" b="1" dirty="0" err="1"/>
              <a:t>Educación</a:t>
            </a:r>
            <a:r>
              <a:rPr lang="en-US" b="1" dirty="0"/>
              <a:t> o </a:t>
            </a:r>
            <a:r>
              <a:rPr lang="en-US" b="1" dirty="0" err="1"/>
              <a:t>el</a:t>
            </a:r>
            <a:r>
              <a:rPr lang="en-US" b="1" dirty="0"/>
              <a:t> de mis </a:t>
            </a:r>
            <a:r>
              <a:rPr lang="en-US" b="1" dirty="0" err="1"/>
              <a:t>Hijos</a:t>
            </a:r>
            <a:r>
              <a:rPr lang="en-US" b="1" dirty="0"/>
              <a:t>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D52E3-0B70-4285-91A0-EDDEDECC2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" y="2014379"/>
            <a:ext cx="35052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4D8145-A78C-4B63-A5F7-F5C840C29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6" y="4572000"/>
            <a:ext cx="3687096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2E3EB-7814-48F9-816B-C338343BE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48179"/>
            <a:ext cx="5410200" cy="4508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A12713-DC91-0238-1914-07665942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062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675A-8818-4753-8EE5-D878A1A8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1" y="685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Puedo</a:t>
            </a:r>
            <a:r>
              <a:rPr lang="en-US" b="1" dirty="0"/>
              <a:t> Tener </a:t>
            </a:r>
            <a:r>
              <a:rPr lang="en-US" b="1" dirty="0" err="1"/>
              <a:t>Suficiente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Pasivo</a:t>
            </a:r>
            <a:r>
              <a:rPr lang="en-US" b="1" dirty="0"/>
              <a:t> Para Un </a:t>
            </a:r>
            <a:r>
              <a:rPr lang="en-US" b="1" dirty="0" err="1"/>
              <a:t>Retiro</a:t>
            </a:r>
            <a:r>
              <a:rPr lang="en-US" b="1" dirty="0"/>
              <a:t> Comodo?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9E3F7-2F2E-46FF-B0B7-CF34555D6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96" y="4191000"/>
            <a:ext cx="3862414" cy="2576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BF2DD-AE3E-4A02-9570-6ECF33DF1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96571"/>
            <a:ext cx="374441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FEE832-3BCA-43D5-8F73-3FA2A815C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96571"/>
            <a:ext cx="4007005" cy="213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C532D-D3DE-4602-A018-A322E5847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7" y="4309104"/>
            <a:ext cx="3632778" cy="2386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288B31-9422-F964-0C7C-A438E0424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167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0754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Seminario</a:t>
            </a:r>
            <a:r>
              <a:rPr lang="en-US" b="1" dirty="0"/>
              <a:t> Libertad </a:t>
            </a:r>
            <a:br>
              <a:rPr lang="en-US" b="1" dirty="0"/>
            </a:br>
            <a:r>
              <a:rPr lang="en-US" b="1" dirty="0" err="1"/>
              <a:t>Financiera</a:t>
            </a:r>
            <a:r>
              <a:rPr lang="en-US" b="1" dirty="0"/>
              <a:t> </a:t>
            </a:r>
            <a:r>
              <a:rPr lang="en-US" b="1" dirty="0" err="1"/>
              <a:t>Comenzó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37731"/>
            <a:ext cx="3810000" cy="5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637731"/>
            <a:ext cx="3837629" cy="50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BB498-F102-F5AB-5A25-DC7C41792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811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608"/>
            <a:ext cx="8229600" cy="1143000"/>
          </a:xfrm>
        </p:spPr>
        <p:txBody>
          <a:bodyPr/>
          <a:lstStyle/>
          <a:p>
            <a:r>
              <a:rPr lang="en-US" b="1" dirty="0" err="1"/>
              <a:t>Nuestros</a:t>
            </a:r>
            <a:r>
              <a:rPr lang="en-US" b="1" dirty="0"/>
              <a:t> </a:t>
            </a:r>
            <a:r>
              <a:rPr lang="en-US" b="1" dirty="0" err="1"/>
              <a:t>Seminarios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730" y="1164608"/>
            <a:ext cx="8686800" cy="1578592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Nuestro propósito es compartir Libertad Financiera a través de seminarios educativos para ayudar a las personas a cumplir su llamado y vivir la vida que siempre soñaron</a:t>
            </a:r>
            <a:r>
              <a:rPr lang="en-US" dirty="0"/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FA4AD1-21C5-48D0-ABFC-802B5A018AE4}"/>
              </a:ext>
            </a:extLst>
          </p:cNvPr>
          <p:cNvSpPr txBox="1">
            <a:spLocks/>
          </p:cNvSpPr>
          <p:nvPr/>
        </p:nvSpPr>
        <p:spPr>
          <a:xfrm>
            <a:off x="427868" y="2679048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 err="1"/>
              <a:t>Seminarios</a:t>
            </a:r>
            <a:r>
              <a:rPr lang="en-US" b="1" u="sng" dirty="0"/>
              <a:t> </a:t>
            </a:r>
            <a:r>
              <a:rPr lang="en-US" b="1" u="sng" dirty="0" err="1"/>
              <a:t>Financieros</a:t>
            </a:r>
            <a:endParaRPr lang="en-US" b="1" u="sng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7808F78-DCB5-4030-883A-C870AC1E2C76}"/>
              </a:ext>
            </a:extLst>
          </p:cNvPr>
          <p:cNvSpPr txBox="1">
            <a:spLocks/>
          </p:cNvSpPr>
          <p:nvPr/>
        </p:nvSpPr>
        <p:spPr>
          <a:xfrm>
            <a:off x="4607854" y="3328111"/>
            <a:ext cx="4041775" cy="33115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1.) Universidad del Éxito</a:t>
            </a:r>
          </a:p>
          <a:p>
            <a:r>
              <a:rPr lang="es-ES" sz="2800" dirty="0"/>
              <a:t>2.) Conferencia Anual del Éxito en Crucero</a:t>
            </a:r>
          </a:p>
          <a:p>
            <a:r>
              <a:rPr lang="es-ES" sz="2800" dirty="0"/>
              <a:t>3.) Destino del Tercer Milenio</a:t>
            </a:r>
          </a:p>
          <a:p>
            <a:r>
              <a:rPr lang="es-ES" sz="2800" dirty="0"/>
              <a:t>4.) Millonario con un Propósito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BCDB2-BCDB-490D-8640-B5199FC7DB47}"/>
              </a:ext>
            </a:extLst>
          </p:cNvPr>
          <p:cNvSpPr txBox="1">
            <a:spLocks/>
          </p:cNvSpPr>
          <p:nvPr/>
        </p:nvSpPr>
        <p:spPr>
          <a:xfrm>
            <a:off x="4577576" y="2682773"/>
            <a:ext cx="4041775" cy="6397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Desarrollo Personal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0F43AE-FE9D-4075-96EA-2C04E560E4F8}"/>
              </a:ext>
            </a:extLst>
          </p:cNvPr>
          <p:cNvSpPr txBox="1">
            <a:spLocks/>
          </p:cNvSpPr>
          <p:nvPr/>
        </p:nvSpPr>
        <p:spPr>
          <a:xfrm>
            <a:off x="481903" y="3445727"/>
            <a:ext cx="4041775" cy="331152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dirty="0"/>
              <a:t>1.) Seminario Libertad Financiera</a:t>
            </a:r>
          </a:p>
          <a:p>
            <a:r>
              <a:rPr lang="es-ES" sz="3000" dirty="0"/>
              <a:t>2.) Seminario Seguridad Financiera</a:t>
            </a:r>
          </a:p>
          <a:p>
            <a:r>
              <a:rPr lang="es-ES" sz="3000" dirty="0"/>
              <a:t>3.) Seminario de Inversiones en Wall Street</a:t>
            </a:r>
          </a:p>
          <a:p>
            <a:r>
              <a:rPr lang="es-ES" sz="3000" dirty="0"/>
              <a:t>4.) Camino hacia el Éxito Financiero para Emprendedores</a:t>
            </a:r>
          </a:p>
          <a:p>
            <a:r>
              <a:rPr lang="es-ES" sz="3000" dirty="0"/>
              <a:t>5.) Reto Libertad Financiera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9AB0D-962E-FBA6-41F4-C67203F9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82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741852-0DDB-8FE1-8A7F-DEC9098B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Alex Barrón 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ED3851-D753-6121-9FA0-5763C53D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51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8534400" cy="990600"/>
          </a:xfrm>
        </p:spPr>
        <p:txBody>
          <a:bodyPr>
            <a:normAutofit/>
          </a:bodyPr>
          <a:lstStyle/>
          <a:p>
            <a:r>
              <a:rPr lang="en-US" b="1" dirty="0"/>
              <a:t>EL SUEÑO AMERICANO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33500" y="5943599"/>
            <a:ext cx="6400800" cy="1000727"/>
          </a:xfrm>
        </p:spPr>
        <p:txBody>
          <a:bodyPr>
            <a:normAutofit/>
          </a:bodyPr>
          <a:lstStyle/>
          <a:p>
            <a:r>
              <a:rPr lang="es-ES" sz="2800" b="1" dirty="0"/>
              <a:t>Tener Éxito En La Vida y Ser Financieramente Libre!</a:t>
            </a:r>
            <a:endParaRPr lang="en-US" sz="2800" dirty="0"/>
          </a:p>
        </p:txBody>
      </p:sp>
      <p:pic>
        <p:nvPicPr>
          <p:cNvPr id="9" name="Picture 8" descr="gold-and-money-877 - Cop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2743200" cy="1905000"/>
          </a:xfrm>
          <a:prstGeom prst="rect">
            <a:avLst/>
          </a:prstGeom>
        </p:spPr>
      </p:pic>
      <p:pic>
        <p:nvPicPr>
          <p:cNvPr id="11" name="Picture 10" descr="dream home and ca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066800"/>
            <a:ext cx="2743200" cy="1728787"/>
          </a:xfrm>
          <a:prstGeom prst="rect">
            <a:avLst/>
          </a:prstGeom>
        </p:spPr>
      </p:pic>
      <p:pic>
        <p:nvPicPr>
          <p:cNvPr id="12" name="Content Placeholder 6" descr="Beach-Holidays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3657600"/>
            <a:ext cx="2610387" cy="1752600"/>
          </a:xfrm>
          <a:prstGeom prst="rect">
            <a:avLst/>
          </a:prstGeom>
        </p:spPr>
      </p:pic>
      <p:pic>
        <p:nvPicPr>
          <p:cNvPr id="10" name="Picture 9" descr="family-psychology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00" y="3657600"/>
            <a:ext cx="2819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05400" y="5410200"/>
            <a:ext cx="314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Disfrutar</a:t>
            </a:r>
            <a:r>
              <a:rPr lang="en-US" b="1" dirty="0"/>
              <a:t> un </a:t>
            </a:r>
            <a:r>
              <a:rPr lang="en-US" b="1" dirty="0" err="1"/>
              <a:t>Retiro</a:t>
            </a:r>
            <a:r>
              <a:rPr lang="en-US" b="1" dirty="0"/>
              <a:t> </a:t>
            </a:r>
            <a:r>
              <a:rPr lang="en-US" b="1" dirty="0" err="1"/>
              <a:t>Placentero</a:t>
            </a:r>
            <a:r>
              <a:rPr lang="en-US" b="1" dirty="0"/>
              <a:t> </a:t>
            </a:r>
          </a:p>
          <a:p>
            <a:pPr algn="r"/>
            <a:r>
              <a:rPr lang="en-US" b="1" dirty="0"/>
              <a:t>y Sin </a:t>
            </a:r>
            <a:r>
              <a:rPr lang="en-US" b="1" dirty="0" err="1"/>
              <a:t>Preocupaciones</a:t>
            </a:r>
            <a:r>
              <a:rPr lang="en-US" b="1" dirty="0"/>
              <a:t> de $$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200" y="2743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Comprar</a:t>
            </a:r>
            <a:r>
              <a:rPr lang="en-US" b="1" dirty="0"/>
              <a:t> la Casa y </a:t>
            </a:r>
            <a:r>
              <a:rPr lang="en-US" b="1" dirty="0" err="1"/>
              <a:t>Carro</a:t>
            </a:r>
            <a:r>
              <a:rPr lang="en-US" b="1" dirty="0"/>
              <a:t> de </a:t>
            </a:r>
            <a:r>
              <a:rPr lang="en-US" b="1" dirty="0" err="1"/>
              <a:t>tus</a:t>
            </a:r>
            <a:r>
              <a:rPr lang="en-US" b="1" dirty="0"/>
              <a:t> </a:t>
            </a:r>
            <a:r>
              <a:rPr lang="en-US" b="1" dirty="0" err="1"/>
              <a:t>Sueños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548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Darle</a:t>
            </a:r>
            <a:r>
              <a:rPr lang="en-US" b="1" dirty="0"/>
              <a:t> a </a:t>
            </a:r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Familia</a:t>
            </a:r>
            <a:r>
              <a:rPr lang="en-US" b="1" dirty="0"/>
              <a:t> Una </a:t>
            </a:r>
            <a:r>
              <a:rPr lang="en-US" b="1" dirty="0" err="1"/>
              <a:t>Mejor</a:t>
            </a:r>
            <a:r>
              <a:rPr lang="en-US" b="1" dirty="0"/>
              <a:t> Vida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2971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Tener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 Y </a:t>
            </a:r>
            <a:r>
              <a:rPr lang="en-US" b="1" dirty="0" err="1"/>
              <a:t>Éxito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14325"/>
            <a:ext cx="2581275" cy="2257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F2EC37-AC10-9C2F-6675-3957084AC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707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600"/>
          </a:xfrm>
        </p:spPr>
        <p:txBody>
          <a:bodyPr>
            <a:normAutofit/>
          </a:bodyPr>
          <a:lstStyle/>
          <a:p>
            <a:r>
              <a:rPr lang="en-US" b="1" dirty="0"/>
              <a:t>LA TRISTE REALIDAD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33500" y="5943599"/>
            <a:ext cx="6400800" cy="1000727"/>
          </a:xfrm>
        </p:spPr>
        <p:txBody>
          <a:bodyPr>
            <a:normAutofit lnSpcReduction="10000"/>
          </a:bodyPr>
          <a:lstStyle/>
          <a:p>
            <a:r>
              <a:rPr lang="es-ES" sz="2800" b="1" dirty="0"/>
              <a:t>Incertidumbre y </a:t>
            </a:r>
          </a:p>
          <a:p>
            <a:r>
              <a:rPr lang="es-ES" sz="2800" b="1" dirty="0"/>
              <a:t>Esclavitud Financiera!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77574" y="5463250"/>
            <a:ext cx="398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No </a:t>
            </a:r>
            <a:r>
              <a:rPr lang="en-US" b="1" dirty="0" err="1"/>
              <a:t>Tienen</a:t>
            </a:r>
            <a:r>
              <a:rPr lang="en-US" b="1" dirty="0"/>
              <a:t> un </a:t>
            </a:r>
            <a:r>
              <a:rPr lang="en-US" b="1" dirty="0" err="1"/>
              <a:t>Retiro</a:t>
            </a:r>
            <a:r>
              <a:rPr lang="en-US" b="1" dirty="0"/>
              <a:t> </a:t>
            </a:r>
            <a:r>
              <a:rPr lang="en-US" b="1" dirty="0" err="1"/>
              <a:t>Seguro</a:t>
            </a:r>
            <a:r>
              <a:rPr lang="en-US" b="1" dirty="0"/>
              <a:t>  </a:t>
            </a:r>
          </a:p>
          <a:p>
            <a:pPr algn="r"/>
            <a:r>
              <a:rPr lang="en-US" b="1" dirty="0"/>
              <a:t>y </a:t>
            </a:r>
            <a:r>
              <a:rPr lang="en-US" b="1" dirty="0" err="1"/>
              <a:t>Estarán</a:t>
            </a:r>
            <a:r>
              <a:rPr lang="en-US" b="1" dirty="0"/>
              <a:t> </a:t>
            </a:r>
            <a:r>
              <a:rPr lang="en-US" b="1" dirty="0" err="1"/>
              <a:t>Preocupados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el $$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200" y="2743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Deben </a:t>
            </a:r>
            <a:r>
              <a:rPr lang="en-US" b="1" dirty="0" err="1"/>
              <a:t>su</a:t>
            </a:r>
            <a:r>
              <a:rPr lang="en-US" b="1" dirty="0"/>
              <a:t> Casa y </a:t>
            </a:r>
            <a:r>
              <a:rPr lang="en-US" b="1" dirty="0" err="1"/>
              <a:t>sus</a:t>
            </a:r>
            <a:r>
              <a:rPr lang="en-US" b="1" dirty="0"/>
              <a:t> </a:t>
            </a:r>
            <a:r>
              <a:rPr lang="en-US" b="1" dirty="0" err="1"/>
              <a:t>Carros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54864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Trabajan</a:t>
            </a:r>
            <a:r>
              <a:rPr lang="en-US" b="1" dirty="0"/>
              <a:t> Mucho y  No </a:t>
            </a:r>
            <a:r>
              <a:rPr lang="en-US" b="1" dirty="0" err="1"/>
              <a:t>Pasan</a:t>
            </a:r>
            <a:r>
              <a:rPr lang="en-US" b="1" dirty="0"/>
              <a:t> Mucho </a:t>
            </a:r>
            <a:r>
              <a:rPr lang="en-US" b="1" dirty="0" err="1"/>
              <a:t>Tiempo</a:t>
            </a:r>
            <a:r>
              <a:rPr lang="en-US" b="1" dirty="0"/>
              <a:t> Con la </a:t>
            </a:r>
            <a:r>
              <a:rPr lang="en-US" b="1" dirty="0" err="1"/>
              <a:t>Familia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87121" y="2698735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Parejas</a:t>
            </a:r>
            <a:r>
              <a:rPr lang="en-US" b="1" dirty="0"/>
              <a:t> </a:t>
            </a:r>
            <a:r>
              <a:rPr lang="en-US" b="1" dirty="0" err="1"/>
              <a:t>Pelean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el </a:t>
            </a:r>
            <a:r>
              <a:rPr lang="en-US" b="1" dirty="0" err="1"/>
              <a:t>Dinero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29718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Tiene</a:t>
            </a:r>
            <a:r>
              <a:rPr lang="en-US" b="1" dirty="0"/>
              <a:t> </a:t>
            </a:r>
            <a:r>
              <a:rPr lang="en-US" b="1" dirty="0" err="1"/>
              <a:t>Deudas</a:t>
            </a:r>
            <a:r>
              <a:rPr lang="en-US" b="1" dirty="0"/>
              <a:t> Y </a:t>
            </a:r>
            <a:r>
              <a:rPr lang="en-US" b="1" dirty="0" err="1"/>
              <a:t>Frustracion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endParaRPr lang="en-US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8" y="976177"/>
            <a:ext cx="19050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42" y="971813"/>
            <a:ext cx="2685366" cy="17785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98" y="3808512"/>
            <a:ext cx="2515603" cy="1677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42" y="3868008"/>
            <a:ext cx="2553430" cy="1558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3618131"/>
            <a:ext cx="1809750" cy="216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342" y="1194662"/>
            <a:ext cx="1769758" cy="1468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11236-D5ED-138E-F304-F1E6C93CA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99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5491989"/>
            <a:ext cx="5450845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Qué</a:t>
            </a:r>
            <a:r>
              <a:rPr lang="en-US" b="1" dirty="0"/>
              <a:t> Tan </a:t>
            </a:r>
            <a:r>
              <a:rPr lang="en-US" b="1" dirty="0" err="1"/>
              <a:t>Pocos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Lo </a:t>
            </a:r>
            <a:r>
              <a:rPr lang="en-US" b="1" dirty="0" err="1"/>
              <a:t>Logran</a:t>
            </a:r>
            <a:r>
              <a:rPr lang="en-US" b="1" dirty="0"/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73" y="1195959"/>
            <a:ext cx="3290733" cy="246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9954456">
            <a:off x="3889651" y="2802527"/>
            <a:ext cx="1480803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08066">
            <a:off x="3972286" y="4047179"/>
            <a:ext cx="1480803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6200" y="1674426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3333FF"/>
                </a:solidFill>
              </a:rPr>
              <a:t>5%?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3151" y="4741559"/>
            <a:ext cx="1801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95%?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7D189A-00CE-4B4C-AB01-1B5AEBA38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9" y="2513546"/>
            <a:ext cx="3505200" cy="23241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990599" y="114300"/>
            <a:ext cx="78368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¿Como </a:t>
            </a:r>
            <a:r>
              <a:rPr lang="en-US" b="1" dirty="0" err="1"/>
              <a:t>Llegamos</a:t>
            </a:r>
            <a:r>
              <a:rPr lang="en-US" b="1" dirty="0"/>
              <a:t> </a:t>
            </a:r>
            <a:r>
              <a:rPr lang="en-US" b="1" dirty="0" err="1"/>
              <a:t>Aqui</a:t>
            </a:r>
            <a:r>
              <a:rPr lang="en-US" b="1" dirty="0"/>
              <a:t>?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605" y="4114800"/>
            <a:ext cx="3215171" cy="241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D87D6-3CB7-9FC6-2218-88D57B895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9379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0C57-6F7A-F4FF-2BB7-D3E0F46D9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Los </a:t>
            </a:r>
            <a:r>
              <a:rPr lang="en-US" b="1" dirty="0" err="1"/>
              <a:t>Problemas</a:t>
            </a:r>
            <a:r>
              <a:rPr lang="en-US" b="1" dirty="0"/>
              <a:t> de Hoy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5D80F-CAC7-62BD-CD41-615D1736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1"/>
            <a:ext cx="5453200" cy="4756149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El Fed imprimiendo dinero</a:t>
            </a:r>
          </a:p>
          <a:p>
            <a:r>
              <a:rPr lang="es-ES" dirty="0"/>
              <a:t>El Gobierno gasta con </a:t>
            </a:r>
            <a:r>
              <a:rPr lang="es-ES" dirty="0" err="1"/>
              <a:t>deficit</a:t>
            </a:r>
            <a:endParaRPr lang="es-ES" dirty="0"/>
          </a:p>
          <a:p>
            <a:r>
              <a:rPr lang="es-ES" dirty="0"/>
              <a:t>La Deuda nacional va en aumento</a:t>
            </a:r>
          </a:p>
          <a:p>
            <a:r>
              <a:rPr lang="es-ES" dirty="0"/>
              <a:t>La inflación esta fuera de control</a:t>
            </a:r>
          </a:p>
          <a:p>
            <a:r>
              <a:rPr lang="es-ES" dirty="0"/>
              <a:t>Las tasas de interés </a:t>
            </a:r>
            <a:r>
              <a:rPr lang="es-ES" dirty="0" err="1"/>
              <a:t>estan</a:t>
            </a:r>
            <a:r>
              <a:rPr lang="es-ES" dirty="0"/>
              <a:t> altas</a:t>
            </a:r>
          </a:p>
          <a:p>
            <a:r>
              <a:rPr lang="es-ES" dirty="0"/>
              <a:t>La vivienda es inasequible</a:t>
            </a:r>
          </a:p>
          <a:p>
            <a:r>
              <a:rPr lang="es-ES" dirty="0"/>
              <a:t>¿Vale la pena un título universitario?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69675-EFF3-65DF-05E1-1EBC2E3D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4C8DD-0EA2-C9CF-0DDF-0472D2D6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 descr="What Actually Constitutes Money Printing?">
            <a:extLst>
              <a:ext uri="{FF2B5EF4-FFF2-40B4-BE49-F238E27FC236}">
                <a16:creationId xmlns:a16="http://schemas.microsoft.com/office/drawing/2014/main" id="{D1F7EA7C-8C16-E8EC-A193-C224489C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00" y="1600200"/>
            <a:ext cx="3217333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9D942-1413-04B1-3570-3F28B17B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017" y="3640137"/>
            <a:ext cx="3919716" cy="2289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45C6B-D7B3-934C-3293-36571F2E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435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sz="4000" b="1" dirty="0"/>
              <a:t>¿</a:t>
            </a:r>
            <a:r>
              <a:rPr lang="en-US" sz="4000" b="1" dirty="0" err="1"/>
              <a:t>Es</a:t>
            </a:r>
            <a:r>
              <a:rPr lang="en-US" sz="4000" b="1" dirty="0"/>
              <a:t> </a:t>
            </a:r>
            <a:r>
              <a:rPr lang="en-US" sz="4000" b="1" dirty="0" err="1"/>
              <a:t>ésto</a:t>
            </a:r>
            <a:r>
              <a:rPr lang="en-US" sz="4000" b="1" dirty="0"/>
              <a:t> de lo que </a:t>
            </a:r>
            <a:r>
              <a:rPr lang="en-US" sz="4000" b="1" dirty="0" err="1"/>
              <a:t>trata</a:t>
            </a:r>
            <a:r>
              <a:rPr lang="en-US" sz="4000" b="1" dirty="0"/>
              <a:t> el </a:t>
            </a:r>
            <a:r>
              <a:rPr lang="en-US" sz="4000" b="1" dirty="0" err="1"/>
              <a:t>sueño</a:t>
            </a:r>
            <a:r>
              <a:rPr lang="en-US" sz="4000" b="1" dirty="0"/>
              <a:t> Americano?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6600" y="1569891"/>
            <a:ext cx="1944254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dirty="0"/>
              <a:t>¿</a:t>
            </a:r>
            <a:r>
              <a:rPr lang="en-US" dirty="0"/>
              <a:t>La Carrera de la Rata?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8601" y="4114801"/>
            <a:ext cx="3030246" cy="6096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ES" dirty="0"/>
              <a:t>¿</a:t>
            </a:r>
            <a:r>
              <a:rPr lang="en-US" dirty="0" err="1"/>
              <a:t>Estresado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las </a:t>
            </a:r>
            <a:r>
              <a:rPr lang="en-US" dirty="0" err="1"/>
              <a:t>Finanzas</a:t>
            </a:r>
            <a:r>
              <a:rPr lang="en-US" dirty="0"/>
              <a:t>?</a:t>
            </a:r>
          </a:p>
        </p:txBody>
      </p:sp>
      <p:pic>
        <p:nvPicPr>
          <p:cNvPr id="8" name="Content Placeholder 7" descr="debt-slave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943601" y="2414008"/>
            <a:ext cx="2514600" cy="1496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22297"/>
            <a:ext cx="2853602" cy="1729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20" y="2209653"/>
            <a:ext cx="1465958" cy="1905001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457200" y="1569891"/>
            <a:ext cx="2285999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¿</a:t>
            </a:r>
            <a:r>
              <a:rPr lang="en-US" dirty="0"/>
              <a:t>La </a:t>
            </a:r>
            <a:r>
              <a:rPr lang="en-US" dirty="0" err="1"/>
              <a:t>Educación</a:t>
            </a:r>
            <a:r>
              <a:rPr lang="en-US" dirty="0"/>
              <a:t> Cuesta Mucho?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867401" y="1676400"/>
            <a:ext cx="25908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¿</a:t>
            </a:r>
            <a:r>
              <a:rPr lang="en-US" dirty="0"/>
              <a:t>El </a:t>
            </a:r>
            <a:r>
              <a:rPr lang="en-US" dirty="0" err="1"/>
              <a:t>Dinero</a:t>
            </a:r>
            <a:r>
              <a:rPr lang="en-US" dirty="0"/>
              <a:t> No </a:t>
            </a:r>
            <a:r>
              <a:rPr lang="en-US" dirty="0" err="1"/>
              <a:t>Alcanza</a:t>
            </a:r>
            <a:r>
              <a:rPr lang="en-US" dirty="0"/>
              <a:t>?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3367344" y="4148601"/>
            <a:ext cx="2543175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¿</a:t>
            </a:r>
            <a:r>
              <a:rPr lang="en-US" dirty="0"/>
              <a:t>Las </a:t>
            </a:r>
            <a:r>
              <a:rPr lang="en-US" dirty="0" err="1"/>
              <a:t>Inversiones</a:t>
            </a:r>
            <a:r>
              <a:rPr lang="en-US" dirty="0"/>
              <a:t> No </a:t>
            </a:r>
            <a:r>
              <a:rPr lang="en-US" dirty="0" err="1"/>
              <a:t>Funcionan</a:t>
            </a:r>
            <a:r>
              <a:rPr lang="en-US" dirty="0"/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708707"/>
            <a:ext cx="2590800" cy="1728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44" y="4722297"/>
            <a:ext cx="2543175" cy="1714500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62" y="2211127"/>
            <a:ext cx="1923304" cy="1903527"/>
          </a:xfr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6324599" y="4148601"/>
            <a:ext cx="2438401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/>
              <a:t>¿</a:t>
            </a:r>
            <a:r>
              <a:rPr lang="en-US" dirty="0" err="1"/>
              <a:t>Preocupado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Retiro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6312B-3604-0DE8-5B99-810A852A2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4381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Bienvenidos</a:t>
            </a:r>
            <a:r>
              <a:rPr lang="en-US" b="1" dirty="0"/>
              <a:t>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Quiero</a:t>
            </a:r>
            <a:r>
              <a:rPr lang="en-US" dirty="0"/>
              <a:t> </a:t>
            </a:r>
            <a:r>
              <a:rPr lang="en-US" dirty="0" err="1"/>
              <a:t>darles</a:t>
            </a:r>
            <a:r>
              <a:rPr lang="en-US" dirty="0"/>
              <a:t> la </a:t>
            </a:r>
            <a:r>
              <a:rPr lang="en-US" dirty="0" err="1"/>
              <a:t>bienvenida</a:t>
            </a:r>
            <a:r>
              <a:rPr lang="en-US" dirty="0"/>
              <a:t> a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Reto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F39F6-41BB-93CB-487D-86BABE0CD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ED25A2-C237-33BD-E565-96D813A00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998835"/>
            <a:ext cx="5559694" cy="31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832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753F-901A-47C8-B421-F377C3BD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686"/>
            <a:ext cx="8229600" cy="882951"/>
          </a:xfrm>
        </p:spPr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Gente</a:t>
            </a:r>
            <a:r>
              <a:rPr lang="en-US" b="1" dirty="0"/>
              <a:t> </a:t>
            </a:r>
            <a:r>
              <a:rPr lang="en-US" b="1" dirty="0" err="1"/>
              <a:t>Esta</a:t>
            </a:r>
            <a:r>
              <a:rPr lang="en-US" b="1" dirty="0"/>
              <a:t> </a:t>
            </a:r>
            <a:r>
              <a:rPr lang="en-US" b="1" dirty="0" err="1"/>
              <a:t>Llena</a:t>
            </a:r>
            <a:r>
              <a:rPr lang="en-US" b="1" dirty="0"/>
              <a:t> de </a:t>
            </a:r>
            <a:r>
              <a:rPr lang="en-US" b="1" dirty="0" err="1"/>
              <a:t>Deudas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06A14-C32A-4983-90EC-51A152149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73" y="1872107"/>
            <a:ext cx="2761708" cy="1580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DD487-22F2-4FCD-83DF-1A1F796440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" y="1872108"/>
            <a:ext cx="2627751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F9D6D-1D6C-46F9-BC60-FF1237A7B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14924"/>
            <a:ext cx="2832497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CC3646-94C7-4AB6-9F6E-7E95DA65C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55" y="4800600"/>
            <a:ext cx="3051471" cy="2033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A71DF-D3A0-4CFB-B730-3F4ABE356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911349"/>
            <a:ext cx="3657273" cy="2435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C2786-085E-4250-A8CD-1AC0EE317E38}"/>
              </a:ext>
            </a:extLst>
          </p:cNvPr>
          <p:cNvSpPr txBox="1"/>
          <p:nvPr/>
        </p:nvSpPr>
        <p:spPr>
          <a:xfrm>
            <a:off x="152400" y="1524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Credito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4755CB-B2B5-4384-B2D6-B73284A9CFF2}"/>
              </a:ext>
            </a:extLst>
          </p:cNvPr>
          <p:cNvSpPr txBox="1"/>
          <p:nvPr/>
        </p:nvSpPr>
        <p:spPr>
          <a:xfrm>
            <a:off x="161826" y="4659868"/>
            <a:ext cx="250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Prestamos</a:t>
            </a:r>
            <a:r>
              <a:rPr lang="en-US" b="1" dirty="0"/>
              <a:t> </a:t>
            </a:r>
            <a:r>
              <a:rPr lang="en-US" b="1" dirty="0" err="1"/>
              <a:t>Estudiantiles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C8FE6-AC2B-4AC5-9705-8C452D59ACFF}"/>
              </a:ext>
            </a:extLst>
          </p:cNvPr>
          <p:cNvSpPr txBox="1"/>
          <p:nvPr/>
        </p:nvSpPr>
        <p:spPr>
          <a:xfrm>
            <a:off x="3124200" y="2292902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 </a:t>
            </a:r>
            <a:r>
              <a:rPr lang="en-US" b="1" dirty="0" err="1"/>
              <a:t>Dinero</a:t>
            </a:r>
            <a:r>
              <a:rPr lang="en-US" b="1" dirty="0"/>
              <a:t> No </a:t>
            </a:r>
            <a:r>
              <a:rPr lang="en-US" b="1" dirty="0" err="1"/>
              <a:t>Alcanza</a:t>
            </a:r>
            <a:r>
              <a:rPr lang="en-US" b="1" dirty="0"/>
              <a:t> - </a:t>
            </a:r>
            <a:r>
              <a:rPr lang="en-US" b="1" dirty="0" err="1"/>
              <a:t>Estres</a:t>
            </a:r>
            <a:r>
              <a:rPr lang="en-US" b="1" dirty="0"/>
              <a:t> </a:t>
            </a:r>
            <a:r>
              <a:rPr lang="en-US" b="1" dirty="0" err="1"/>
              <a:t>Financiero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CD9C2-B4D0-4B1F-824B-1001E3704A8C}"/>
              </a:ext>
            </a:extLst>
          </p:cNvPr>
          <p:cNvSpPr txBox="1"/>
          <p:nvPr/>
        </p:nvSpPr>
        <p:spPr>
          <a:xfrm>
            <a:off x="6553200" y="140742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Prestamos</a:t>
            </a:r>
            <a:r>
              <a:rPr lang="en-US" b="1" dirty="0"/>
              <a:t> de Autos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7EB06F-D0AD-45BD-8C7C-B2CCDA182759}"/>
              </a:ext>
            </a:extLst>
          </p:cNvPr>
          <p:cNvSpPr txBox="1"/>
          <p:nvPr/>
        </p:nvSpPr>
        <p:spPr>
          <a:xfrm>
            <a:off x="6400800" y="43251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Prestamos</a:t>
            </a:r>
            <a:r>
              <a:rPr lang="en-US" b="1" dirty="0"/>
              <a:t> de Casa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80860-3412-3006-922E-5F5B7C3EF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21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8003-1DB2-4AA2-A82A-653C7E94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Por lo </a:t>
            </a:r>
            <a:r>
              <a:rPr lang="en-US" b="1" dirty="0" err="1"/>
              <a:t>tanto</a:t>
            </a:r>
            <a:r>
              <a:rPr lang="en-US" b="1" dirty="0"/>
              <a:t> </a:t>
            </a:r>
            <a:r>
              <a:rPr lang="en-US" b="1" dirty="0" err="1"/>
              <a:t>mucha</a:t>
            </a:r>
            <a:r>
              <a:rPr lang="en-US" b="1" dirty="0"/>
              <a:t> </a:t>
            </a:r>
            <a:r>
              <a:rPr lang="en-US" b="1" dirty="0" err="1"/>
              <a:t>gente</a:t>
            </a:r>
            <a:r>
              <a:rPr lang="en-US" b="1" dirty="0"/>
              <a:t> </a:t>
            </a:r>
            <a:r>
              <a:rPr lang="en-US" b="1" dirty="0" err="1"/>
              <a:t>cree</a:t>
            </a:r>
            <a:r>
              <a:rPr lang="en-US" b="1" dirty="0"/>
              <a:t> que la </a:t>
            </a:r>
            <a:r>
              <a:rPr lang="en-US" b="1" dirty="0" err="1"/>
              <a:t>Solución</a:t>
            </a:r>
            <a:r>
              <a:rPr lang="en-US" b="1" dirty="0"/>
              <a:t> </a:t>
            </a:r>
            <a:r>
              <a:rPr lang="en-US" b="1" dirty="0" err="1"/>
              <a:t>solamente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ganar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Dinero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FEE1-942D-4B91-8E41-10871E4E6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93665"/>
            <a:ext cx="8229600" cy="953355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err="1"/>
              <a:t>Creen</a:t>
            </a:r>
            <a:r>
              <a:rPr lang="en-US" sz="5100" dirty="0"/>
              <a:t> que </a:t>
            </a:r>
            <a:r>
              <a:rPr lang="en-US" sz="5100" dirty="0" err="1"/>
              <a:t>es</a:t>
            </a:r>
            <a:r>
              <a:rPr lang="en-US" sz="5100" dirty="0"/>
              <a:t> </a:t>
            </a:r>
            <a:r>
              <a:rPr lang="en-US" sz="5100" dirty="0" err="1"/>
              <a:t>cuestión</a:t>
            </a:r>
            <a:r>
              <a:rPr lang="en-US" sz="5100" dirty="0"/>
              <a:t> de </a:t>
            </a:r>
            <a:r>
              <a:rPr lang="en-US" sz="5100" dirty="0" err="1"/>
              <a:t>tener</a:t>
            </a:r>
            <a:r>
              <a:rPr lang="en-US" sz="5100" dirty="0"/>
              <a:t> “</a:t>
            </a:r>
            <a:r>
              <a:rPr lang="en-US" sz="5100" dirty="0" err="1"/>
              <a:t>buena</a:t>
            </a:r>
            <a:r>
              <a:rPr lang="en-US" sz="5100" dirty="0"/>
              <a:t> </a:t>
            </a:r>
            <a:r>
              <a:rPr lang="en-US" sz="5100" dirty="0" err="1"/>
              <a:t>suerte</a:t>
            </a:r>
            <a:r>
              <a:rPr lang="en-US" sz="5100" dirty="0"/>
              <a:t>”.</a:t>
            </a:r>
          </a:p>
          <a:p>
            <a:r>
              <a:rPr lang="en-US" sz="5100" dirty="0" err="1"/>
              <a:t>Pero</a:t>
            </a:r>
            <a:r>
              <a:rPr lang="en-US" sz="5100" dirty="0"/>
              <a:t> </a:t>
            </a:r>
            <a:r>
              <a:rPr lang="en-US" sz="5100" dirty="0" err="1"/>
              <a:t>más</a:t>
            </a:r>
            <a:r>
              <a:rPr lang="en-US" sz="5100" dirty="0"/>
              <a:t> </a:t>
            </a:r>
            <a:r>
              <a:rPr lang="en-US" sz="5100" dirty="0" err="1"/>
              <a:t>dinero</a:t>
            </a:r>
            <a:r>
              <a:rPr lang="en-US" sz="5100" dirty="0"/>
              <a:t> sin </a:t>
            </a:r>
            <a:r>
              <a:rPr lang="en-US" sz="5100" dirty="0" err="1"/>
              <a:t>entendimiento</a:t>
            </a:r>
            <a:r>
              <a:rPr lang="en-US" sz="5100" dirty="0"/>
              <a:t> de nada </a:t>
            </a:r>
            <a:r>
              <a:rPr lang="en-US" sz="5100" dirty="0" err="1"/>
              <a:t>sirve</a:t>
            </a:r>
            <a:r>
              <a:rPr lang="en-US" sz="5100" dirty="0"/>
              <a:t>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B1DF02-C044-4E4A-BEDD-9E1B00504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896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168F8-26EB-4282-A425-69F38BB46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73" y="2290500"/>
            <a:ext cx="2867025" cy="159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23270-C18F-4A95-B27A-C46A7BDCF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8" y="4370465"/>
            <a:ext cx="3173061" cy="1289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C2BA0-4DDB-4844-839A-60255F126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73" y="2280851"/>
            <a:ext cx="3132602" cy="1681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709C0A-1208-4470-9A22-BBD5C2550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03340"/>
            <a:ext cx="2898854" cy="1823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FD2E07-D242-4C2B-8438-9B2DE20712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23" y="4129168"/>
            <a:ext cx="2581275" cy="177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F4D9C-9F00-9A6F-73DD-C3A9401D10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2676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5675A-8818-4753-8EE5-D878A1A8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¿En 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Debo</a:t>
            </a:r>
            <a:r>
              <a:rPr lang="en-US" b="1" dirty="0"/>
              <a:t> </a:t>
            </a:r>
            <a:r>
              <a:rPr lang="en-US" b="1" dirty="0" err="1"/>
              <a:t>Invertir</a:t>
            </a:r>
            <a:r>
              <a:rPr lang="en-US" b="1" dirty="0"/>
              <a:t>?</a:t>
            </a:r>
            <a:br>
              <a:rPr lang="en-US" b="1" dirty="0"/>
            </a:br>
            <a:r>
              <a:rPr lang="en-US" b="1" dirty="0"/>
              <a:t>Bolsa de </a:t>
            </a:r>
            <a:r>
              <a:rPr lang="en-US" b="1" dirty="0" err="1"/>
              <a:t>Valores</a:t>
            </a:r>
            <a:r>
              <a:rPr lang="en-US" b="1" dirty="0"/>
              <a:t>? Bitcoin? </a:t>
            </a:r>
            <a:r>
              <a:rPr lang="en-US" b="1" dirty="0" err="1"/>
              <a:t>Bienes</a:t>
            </a:r>
            <a:r>
              <a:rPr lang="en-US" b="1" dirty="0"/>
              <a:t> </a:t>
            </a:r>
            <a:r>
              <a:rPr lang="en-US" b="1" dirty="0" err="1"/>
              <a:t>Raíces</a:t>
            </a:r>
            <a:r>
              <a:rPr lang="en-US" b="1" dirty="0"/>
              <a:t>? </a:t>
            </a:r>
            <a:endParaRPr lang="en-US" dirty="0"/>
          </a:p>
        </p:txBody>
      </p:sp>
      <p:pic>
        <p:nvPicPr>
          <p:cNvPr id="3" name="Picture 2" descr="Seminario Libertad Financiera logo.png">
            <a:extLst>
              <a:ext uri="{FF2B5EF4-FFF2-40B4-BE49-F238E27FC236}">
                <a16:creationId xmlns:a16="http://schemas.microsoft.com/office/drawing/2014/main" id="{BC4DD3EB-B56E-436C-9CC2-E0C63F4771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40831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32F40-CCAC-45EE-88AD-57A03ACF9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95165"/>
            <a:ext cx="3862414" cy="2577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A7D3E-7B56-4822-96E8-993C291FE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86547"/>
            <a:ext cx="3862414" cy="2030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58EBB-B864-4B33-A605-A762358233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1611063"/>
            <a:ext cx="4371975" cy="254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3DE78-92B6-401A-83E8-F4F00611A0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46" y="4197558"/>
            <a:ext cx="3862414" cy="25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645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AA66-23A1-2A1B-D09E-45FD1FE4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Asesoria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 </a:t>
            </a:r>
            <a:r>
              <a:rPr lang="en-US" b="1" dirty="0" err="1"/>
              <a:t>Tradicional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F0413-DBBA-5E31-1E29-2FB2AB2F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E4EC6-C34D-5EE2-F974-ACD6AF2D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55415D-9A3C-3CFB-7DAD-FADA617AE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Enfocada en Productos Financieros donde al asesor se le paga una comisión o salario.</a:t>
            </a:r>
          </a:p>
          <a:p>
            <a:r>
              <a:rPr lang="es-ES" dirty="0"/>
              <a:t>Fondos mutuos, IRA, planes </a:t>
            </a:r>
            <a:r>
              <a:rPr lang="es-ES" dirty="0" err="1"/>
              <a:t>401ks</a:t>
            </a:r>
            <a:r>
              <a:rPr lang="es-ES" dirty="0"/>
              <a:t>, </a:t>
            </a:r>
            <a:r>
              <a:rPr lang="es-ES" dirty="0" err="1"/>
              <a:t>403b</a:t>
            </a:r>
            <a:r>
              <a:rPr lang="es-ES" dirty="0"/>
              <a:t>, 529</a:t>
            </a:r>
          </a:p>
          <a:p>
            <a:r>
              <a:rPr lang="es-ES" dirty="0"/>
              <a:t>Seguros de vida: temporal, vida entera, </a:t>
            </a:r>
            <a:r>
              <a:rPr lang="es-ES" dirty="0" err="1"/>
              <a:t>IUL</a:t>
            </a:r>
            <a:endParaRPr lang="es-ES" dirty="0"/>
          </a:p>
          <a:p>
            <a:r>
              <a:rPr lang="es-ES" dirty="0"/>
              <a:t>Anualidades</a:t>
            </a:r>
          </a:p>
          <a:p>
            <a:r>
              <a:rPr lang="es-ES" dirty="0"/>
              <a:t>Ofrecidos por 99.9% de asesores financieros</a:t>
            </a:r>
          </a:p>
          <a:p>
            <a:r>
              <a:rPr lang="es-ES" dirty="0"/>
              <a:t>Sin ninguna prueba o evidencia en su propia vida de adónde te llevará.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5DBB5-AA79-E2AA-8A6A-7A9D289E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214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AA66-23A1-2A1B-D09E-45FD1FE4A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87" y="609599"/>
            <a:ext cx="8229600" cy="815859"/>
          </a:xfrm>
        </p:spPr>
        <p:txBody>
          <a:bodyPr/>
          <a:lstStyle/>
          <a:p>
            <a:r>
              <a:rPr lang="en-US" b="1" dirty="0"/>
              <a:t>Los Gurus </a:t>
            </a:r>
            <a:r>
              <a:rPr lang="en-US" b="1" dirty="0" err="1"/>
              <a:t>Financieros</a:t>
            </a:r>
            <a:r>
              <a:rPr lang="en-US" b="1" dirty="0"/>
              <a:t> </a:t>
            </a:r>
            <a:r>
              <a:rPr lang="en-US" b="1" dirty="0" err="1"/>
              <a:t>Modernos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F0413-DBBA-5E31-1E29-2FB2AB2F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E4EC6-C34D-5EE2-F974-ACD6AF2D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55415D-9A3C-3CFB-7DAD-FADA617AE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Te venden libros</a:t>
            </a:r>
          </a:p>
          <a:p>
            <a:r>
              <a:rPr lang="es-ES" dirty="0"/>
              <a:t>Te venden vídeos</a:t>
            </a:r>
          </a:p>
          <a:p>
            <a:r>
              <a:rPr lang="es-ES" dirty="0"/>
              <a:t>Te venden sus cursos</a:t>
            </a:r>
          </a:p>
          <a:p>
            <a:r>
              <a:rPr lang="es-ES" dirty="0"/>
              <a:t>Para venderte más cursos</a:t>
            </a:r>
          </a:p>
          <a:p>
            <a:r>
              <a:rPr lang="es-ES" dirty="0"/>
              <a:t>Masterclass</a:t>
            </a:r>
          </a:p>
          <a:p>
            <a:r>
              <a:rPr lang="es-ES" dirty="0"/>
              <a:t>Mentes maestras</a:t>
            </a:r>
          </a:p>
          <a:p>
            <a:r>
              <a:rPr lang="es-ES" dirty="0"/>
              <a:t>Pero al final del día tú tienes que resolver tus problemas por tu cuenta.</a:t>
            </a:r>
          </a:p>
          <a:p>
            <a:r>
              <a:rPr lang="es-ES" dirty="0"/>
              <a:t>No hay evidencia de cómo lo "hicieron" aparte de vender libros y cursos.</a:t>
            </a:r>
          </a:p>
          <a:p>
            <a:r>
              <a:rPr lang="es-ES" dirty="0"/>
              <a:t>No ofrecen garantías de que funcionará para ti o son falsas</a:t>
            </a:r>
            <a:endParaRPr lang="en-US" dirty="0"/>
          </a:p>
        </p:txBody>
      </p:sp>
      <p:pic>
        <p:nvPicPr>
          <p:cNvPr id="4098" name="Picture 2" descr="Amazon.com: Dave Ramsey: books ...">
            <a:extLst>
              <a:ext uri="{FF2B5EF4-FFF2-40B4-BE49-F238E27FC236}">
                <a16:creationId xmlns:a16="http://schemas.microsoft.com/office/drawing/2014/main" id="{B2F6BCF9-3641-14CC-D08D-0C726777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39" y="1563544"/>
            <a:ext cx="1153600" cy="11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bert Kiyosaki - Vancouver Resource ...">
            <a:extLst>
              <a:ext uri="{FF2B5EF4-FFF2-40B4-BE49-F238E27FC236}">
                <a16:creationId xmlns:a16="http://schemas.microsoft.com/office/drawing/2014/main" id="{56965384-C90B-3E69-04F3-51560A3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39" y="1563543"/>
            <a:ext cx="1175861" cy="11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YouTube Ad to “Good Copywriting ...">
            <a:extLst>
              <a:ext uri="{FF2B5EF4-FFF2-40B4-BE49-F238E27FC236}">
                <a16:creationId xmlns:a16="http://schemas.microsoft.com/office/drawing/2014/main" id="{132FC26A-9F2E-F7A6-5B6B-AB745213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39" y="2863049"/>
            <a:ext cx="2133600" cy="11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uze Orman">
            <a:extLst>
              <a:ext uri="{FF2B5EF4-FFF2-40B4-BE49-F238E27FC236}">
                <a16:creationId xmlns:a16="http://schemas.microsoft.com/office/drawing/2014/main" id="{CAD562F9-CBF9-30E1-6C26-BFE924659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00" y="1558394"/>
            <a:ext cx="1153600" cy="1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DF7CC8-DEE3-CFCD-04A2-C64204646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0E4E-E418-4F1F-9AD7-EB3FAFCE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72" y="36375"/>
            <a:ext cx="8034528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¿</a:t>
            </a:r>
            <a:r>
              <a:rPr lang="en-US" sz="4400" b="1" dirty="0" err="1"/>
              <a:t>Qué</a:t>
            </a:r>
            <a:r>
              <a:rPr lang="en-US" sz="4400" b="1" dirty="0"/>
              <a:t> es </a:t>
            </a:r>
            <a:r>
              <a:rPr lang="en-US" sz="4400" b="1" dirty="0" err="1"/>
              <a:t>el</a:t>
            </a:r>
            <a:r>
              <a:rPr lang="en-US" sz="4400" b="1" dirty="0"/>
              <a:t> </a:t>
            </a:r>
            <a:r>
              <a:rPr lang="en-US" sz="4400" b="1" dirty="0" err="1"/>
              <a:t>Reto</a:t>
            </a:r>
            <a:r>
              <a:rPr lang="en-US" sz="4400" b="1" dirty="0"/>
              <a:t> Libertad </a:t>
            </a:r>
            <a:r>
              <a:rPr lang="en-US" sz="4400" b="1" dirty="0" err="1"/>
              <a:t>Financiera</a:t>
            </a:r>
            <a:r>
              <a:rPr lang="en-US" sz="4400" b="1" dirty="0"/>
              <a:t>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F55D6-EF60-1BC3-5166-C91E38F7A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Puedo</a:t>
            </a:r>
            <a:r>
              <a:rPr lang="en-US" dirty="0"/>
              <a:t> Vender un Mapa a Tu </a:t>
            </a:r>
            <a:r>
              <a:rPr lang="en-US" dirty="0" err="1"/>
              <a:t>Destino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9B057-A0C9-C281-5F71-830F80C02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 </a:t>
            </a:r>
            <a:r>
              <a:rPr lang="en-US" dirty="0" err="1"/>
              <a:t>Puedo</a:t>
            </a:r>
            <a:r>
              <a:rPr lang="en-US" dirty="0"/>
              <a:t> Ser Tu </a:t>
            </a:r>
            <a:r>
              <a:rPr lang="en-US" dirty="0" err="1"/>
              <a:t>Guia</a:t>
            </a:r>
            <a:r>
              <a:rPr lang="en-US" dirty="0"/>
              <a:t> y </a:t>
            </a:r>
            <a:r>
              <a:rPr lang="en-US" dirty="0" err="1"/>
              <a:t>Ayudarte</a:t>
            </a:r>
            <a:r>
              <a:rPr lang="en-US" dirty="0"/>
              <a:t> a </a:t>
            </a:r>
            <a:r>
              <a:rPr lang="en-US" dirty="0" err="1"/>
              <a:t>Llegar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D9C254-26C3-8912-A35B-40C17EE2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70B230-DBF9-D177-B973-AD117F07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47CBE-763B-313F-82DD-6F2406B4A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1026" name="Picture 2" descr="Private Chichen Itza &amp; Valladolid | Journey Mexico">
            <a:extLst>
              <a:ext uri="{FF2B5EF4-FFF2-40B4-BE49-F238E27FC236}">
                <a16:creationId xmlns:a16="http://schemas.microsoft.com/office/drawing/2014/main" id="{991BB405-F19C-AB2B-ACC2-18A4BEF18FE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07116"/>
            <a:ext cx="4041775" cy="23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913CCB29-B37F-36B3-18E7-A1115C4D8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540512"/>
            <a:ext cx="4040188" cy="252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510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A0E4E-E418-4F1F-9AD7-EB3FAFCE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472" y="36375"/>
            <a:ext cx="8034528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¿</a:t>
            </a:r>
            <a:r>
              <a:rPr lang="en-US" sz="4400" b="1" dirty="0" err="1"/>
              <a:t>Qué</a:t>
            </a:r>
            <a:r>
              <a:rPr lang="en-US" sz="4400" b="1" dirty="0"/>
              <a:t> es </a:t>
            </a:r>
            <a:r>
              <a:rPr lang="en-US" sz="4400" b="1" dirty="0" err="1"/>
              <a:t>el</a:t>
            </a:r>
            <a:r>
              <a:rPr lang="en-US" sz="4400" b="1" dirty="0"/>
              <a:t> </a:t>
            </a:r>
            <a:r>
              <a:rPr lang="en-US" sz="4400" b="1" dirty="0" err="1"/>
              <a:t>Reto</a:t>
            </a:r>
            <a:r>
              <a:rPr lang="en-US" sz="4400" b="1" dirty="0"/>
              <a:t> Libertad </a:t>
            </a:r>
            <a:r>
              <a:rPr lang="en-US" sz="4400" b="1" dirty="0" err="1"/>
              <a:t>Financiera</a:t>
            </a:r>
            <a:r>
              <a:rPr lang="en-US" sz="4400" b="1" dirty="0"/>
              <a:t>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F55D6-EF60-1BC3-5166-C91E38F7A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603" y="1793694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Es </a:t>
            </a:r>
            <a:r>
              <a:rPr lang="en-US" dirty="0" err="1"/>
              <a:t>como</a:t>
            </a:r>
            <a:r>
              <a:rPr lang="en-US" dirty="0"/>
              <a:t>  </a:t>
            </a:r>
            <a:r>
              <a:rPr lang="en-US" dirty="0" err="1"/>
              <a:t>una</a:t>
            </a:r>
            <a:r>
              <a:rPr lang="en-US" dirty="0"/>
              <a:t> Carrera de </a:t>
            </a:r>
            <a:r>
              <a:rPr lang="en-US" dirty="0" err="1"/>
              <a:t>Vallas</a:t>
            </a:r>
            <a:r>
              <a:rPr lang="en-US" dirty="0"/>
              <a:t> o </a:t>
            </a:r>
            <a:r>
              <a:rPr lang="en-US" dirty="0" err="1"/>
              <a:t>Curso</a:t>
            </a:r>
            <a:r>
              <a:rPr lang="en-US" dirty="0"/>
              <a:t> de </a:t>
            </a:r>
            <a:r>
              <a:rPr lang="en-US" dirty="0" err="1"/>
              <a:t>Obstaculos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9B057-A0C9-C281-5F71-830F80C02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 un Coach a Tu Lado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D9C254-26C3-8912-A35B-40C17EE28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70B230-DBF9-D177-B973-AD117F07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47CBE-763B-313F-82DD-6F2406B4A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2050" name="Picture 2" descr="110 metres hurdles - Wikipedia">
            <a:extLst>
              <a:ext uri="{FF2B5EF4-FFF2-40B4-BE49-F238E27FC236}">
                <a16:creationId xmlns:a16="http://schemas.microsoft.com/office/drawing/2014/main" id="{0AE485DB-30DC-2BED-F95E-E56120FBB0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61974"/>
            <a:ext cx="3861794" cy="24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n Coach's Turf, Lagat Aims for Olympic Gold - The New York Times">
            <a:extLst>
              <a:ext uri="{FF2B5EF4-FFF2-40B4-BE49-F238E27FC236}">
                <a16:creationId xmlns:a16="http://schemas.microsoft.com/office/drawing/2014/main" id="{76182586-C275-E7C6-2E94-6B1E8013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61974"/>
            <a:ext cx="4716027" cy="24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3626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220" y="-16764"/>
            <a:ext cx="7925656" cy="1312164"/>
          </a:xfrm>
        </p:spPr>
        <p:txBody>
          <a:bodyPr>
            <a:normAutofit/>
          </a:bodyPr>
          <a:lstStyle/>
          <a:p>
            <a:r>
              <a:rPr lang="en-US" sz="4000" b="1" dirty="0"/>
              <a:t>¿</a:t>
            </a:r>
            <a:r>
              <a:rPr lang="en-US" sz="4000" b="1" dirty="0" err="1"/>
              <a:t>Qué</a:t>
            </a:r>
            <a:r>
              <a:rPr lang="en-US" sz="4000" b="1" dirty="0"/>
              <a:t> es </a:t>
            </a:r>
            <a:r>
              <a:rPr lang="en-US" sz="4000" b="1" dirty="0" err="1"/>
              <a:t>el</a:t>
            </a:r>
            <a:r>
              <a:rPr lang="en-US" sz="4000" b="1" dirty="0"/>
              <a:t> </a:t>
            </a:r>
            <a:r>
              <a:rPr lang="en-US" sz="4000" b="1" dirty="0" err="1"/>
              <a:t>Reto</a:t>
            </a:r>
            <a:r>
              <a:rPr lang="en-US" sz="4000" b="1" dirty="0"/>
              <a:t> Libertad </a:t>
            </a:r>
            <a:r>
              <a:rPr lang="en-US" sz="4000" b="1" dirty="0" err="1"/>
              <a:t>Financiera</a:t>
            </a:r>
            <a:r>
              <a:rPr lang="en-US" sz="40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4836"/>
            <a:ext cx="8458200" cy="55031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800" dirty="0"/>
              <a:t>El Reto Libertad Financiera es:</a:t>
            </a:r>
          </a:p>
          <a:p>
            <a:r>
              <a:rPr lang="es-ES" sz="2800" dirty="0"/>
              <a:t>Un Marco Mental de Cómo Funciona el Dinero para ayudarte a administrar mejor tu dinero.</a:t>
            </a:r>
          </a:p>
          <a:p>
            <a:r>
              <a:rPr lang="es-ES" sz="2800" dirty="0"/>
              <a:t>Un Sistema Comprobado para ayudarte a tomar el Control de tus finanzas.</a:t>
            </a:r>
          </a:p>
          <a:p>
            <a:r>
              <a:rPr lang="es-ES" sz="2800" dirty="0"/>
              <a:t>Una Mentalidad que te ayudará a tomar mejores decisiones financieras.</a:t>
            </a:r>
          </a:p>
          <a:p>
            <a:r>
              <a:rPr lang="es-ES" sz="2800" dirty="0"/>
              <a:t>¡Una fórmula matemática que te ayudará a salir de tus deudas lo antes posible y ahorrarte decenas o cientos de miles de dólares!</a:t>
            </a:r>
          </a:p>
          <a:p>
            <a:r>
              <a:rPr lang="es-ES" sz="2800" dirty="0"/>
              <a:t>¡Es la forma más rápida de emprender el Camino hacia la Libertad Financiera!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4BD54-22BB-A725-B814-9B4519065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807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56" y="21183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¿</a:t>
            </a:r>
            <a:r>
              <a:rPr lang="en-US" sz="4000" b="1" dirty="0" err="1"/>
              <a:t>Qué</a:t>
            </a:r>
            <a:r>
              <a:rPr lang="en-US" sz="4000" b="1" dirty="0"/>
              <a:t> es </a:t>
            </a:r>
            <a:r>
              <a:rPr lang="en-US" sz="4000" b="1" dirty="0" err="1"/>
              <a:t>el</a:t>
            </a:r>
            <a:r>
              <a:rPr lang="en-US" sz="4000" b="1" dirty="0"/>
              <a:t> </a:t>
            </a:r>
            <a:r>
              <a:rPr lang="en-US" sz="4000" b="1" dirty="0" err="1"/>
              <a:t>Reto</a:t>
            </a:r>
            <a:r>
              <a:rPr lang="en-US" sz="4000" b="1" dirty="0"/>
              <a:t> Libertad </a:t>
            </a:r>
            <a:r>
              <a:rPr lang="en-US" sz="4000" b="1" dirty="0" err="1"/>
              <a:t>Financiera</a:t>
            </a:r>
            <a:r>
              <a:rPr lang="en-US" sz="40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4836"/>
            <a:ext cx="8458200" cy="55031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800" dirty="0"/>
              <a:t>El Reto Libertad Financiera es:</a:t>
            </a:r>
          </a:p>
          <a:p>
            <a:r>
              <a:rPr lang="es-ES" sz="2800" dirty="0"/>
              <a:t>Un conjunto de Herramientas y Retos diseñados para ayudarte a descubrir cómo alcanzar sus objetivos financieros y medir tu progreso.</a:t>
            </a:r>
          </a:p>
          <a:p>
            <a:r>
              <a:rPr lang="es-ES" sz="2800" dirty="0"/>
              <a:t>Una hoja de ruta sobre cómo Lograr la Libertad Financiera y el Éxito Financiero, ¡paso a paso!</a:t>
            </a:r>
          </a:p>
          <a:p>
            <a:r>
              <a:rPr lang="es-ES" sz="2800" dirty="0"/>
              <a:t>Un Manifiesto de cómo los seguros de vida, las inversiones y el emprendimiento/negocios pueden ayudar a brindarte la riqueza que deseas para cambiar el mundo.</a:t>
            </a:r>
          </a:p>
          <a:p>
            <a:r>
              <a:rPr lang="es-ES" sz="2800" dirty="0"/>
              <a:t>Una oportunidad de trabajar con un coach financiero 1:1 para ayudarte a alcanzar tus objetivos personales y comerciales.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4BD54-22BB-A725-B814-9B4519065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3996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¿Para </a:t>
            </a:r>
            <a:r>
              <a:rPr lang="en-US" b="1" dirty="0" err="1"/>
              <a:t>Quien</a:t>
            </a:r>
            <a:r>
              <a:rPr lang="en-US" b="1" dirty="0"/>
              <a:t> 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Este </a:t>
            </a:r>
            <a:r>
              <a:rPr lang="en-US" dirty="0" err="1"/>
              <a:t>curso</a:t>
            </a:r>
            <a:r>
              <a:rPr lang="en-US" dirty="0"/>
              <a:t> es para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s-ES" dirty="0"/>
              <a:t>individuo, pareja o propietario de un negocio que:</a:t>
            </a:r>
          </a:p>
          <a:p>
            <a:r>
              <a:rPr lang="es-ES" dirty="0"/>
              <a:t>Quiere maximizar sus posibilidades de éxito financiero y minimizar las posibilidades de fracaso.</a:t>
            </a:r>
          </a:p>
          <a:p>
            <a:r>
              <a:rPr lang="es-ES" dirty="0"/>
              <a:t>Quiere alcanzar sus objetivos financieros.</a:t>
            </a:r>
          </a:p>
          <a:p>
            <a:r>
              <a:rPr lang="es-ES" dirty="0"/>
              <a:t>Quiere salir de la carrera de ratas de la vida.</a:t>
            </a:r>
          </a:p>
          <a:p>
            <a:r>
              <a:rPr lang="es-ES" dirty="0"/>
              <a:t>Quiere dejar atrás la escasez y quiere aumentar su riqueza de manera constante para alcanzar la prosperidad.</a:t>
            </a:r>
          </a:p>
          <a:p>
            <a:r>
              <a:rPr lang="es-ES" dirty="0"/>
              <a:t>Quiere invertir en sí mismo para crecer.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14D55-EC3F-8E7C-AED3-7DAD7D3F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43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Quien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14800" y="1384300"/>
            <a:ext cx="4876800" cy="5334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Origen</a:t>
            </a:r>
            <a:endParaRPr lang="en-US" dirty="0"/>
          </a:p>
          <a:p>
            <a:r>
              <a:rPr lang="en-US" dirty="0"/>
              <a:t>Nacio </a:t>
            </a:r>
            <a:r>
              <a:rPr lang="en-US" dirty="0" err="1"/>
              <a:t>en</a:t>
            </a:r>
            <a:r>
              <a:rPr lang="en-US" dirty="0"/>
              <a:t> El Paso, TX 1973. </a:t>
            </a:r>
            <a:r>
              <a:rPr lang="en-US" dirty="0" err="1"/>
              <a:t>Vivio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Cd. Juárez, Mexico, El Paso, TX y Bay Area, CA</a:t>
            </a:r>
          </a:p>
          <a:p>
            <a:pPr>
              <a:buNone/>
            </a:pPr>
            <a:r>
              <a:rPr lang="en-US" b="1" dirty="0" err="1"/>
              <a:t>Educación</a:t>
            </a:r>
            <a:r>
              <a:rPr lang="en-US" b="1" dirty="0"/>
              <a:t> – 1990-2001</a:t>
            </a:r>
          </a:p>
          <a:p>
            <a:r>
              <a:rPr lang="en-US" dirty="0"/>
              <a:t>1990 – Agape Christian Academy</a:t>
            </a:r>
          </a:p>
          <a:p>
            <a:r>
              <a:rPr lang="en-US" dirty="0"/>
              <a:t>1995 – UTEP 4.0 GPA Civil Engineering, Top 10 Senior </a:t>
            </a:r>
          </a:p>
          <a:p>
            <a:r>
              <a:rPr lang="en-US" dirty="0"/>
              <a:t>1996 – Stanford University – M.S. Structural Engineering</a:t>
            </a:r>
          </a:p>
          <a:p>
            <a:r>
              <a:rPr lang="en-US" dirty="0"/>
              <a:t>2001 – Stanford University – Eng. Construction </a:t>
            </a:r>
            <a:r>
              <a:rPr lang="en-US" dirty="0" err="1"/>
              <a:t>Mgmt</a:t>
            </a:r>
            <a:endParaRPr lang="en-US" dirty="0"/>
          </a:p>
          <a:p>
            <a:pPr>
              <a:buNone/>
            </a:pPr>
            <a:r>
              <a:rPr lang="en-US" b="1" dirty="0"/>
              <a:t>Carrera </a:t>
            </a:r>
            <a:r>
              <a:rPr lang="en-US" b="1" dirty="0" err="1"/>
              <a:t>en</a:t>
            </a:r>
            <a:r>
              <a:rPr lang="en-US" b="1" dirty="0"/>
              <a:t> Wall Street – 2001-</a:t>
            </a:r>
            <a:r>
              <a:rPr lang="en-US" b="1" dirty="0" err="1"/>
              <a:t>Presente</a:t>
            </a:r>
            <a:endParaRPr lang="en-US" b="1" dirty="0"/>
          </a:p>
          <a:p>
            <a:r>
              <a:rPr lang="en-US" dirty="0"/>
              <a:t>2001-2003 - Franklin Templeton Investments</a:t>
            </a:r>
          </a:p>
          <a:p>
            <a:r>
              <a:rPr lang="en-US" dirty="0"/>
              <a:t>2004-2007 - JMP Securities</a:t>
            </a:r>
          </a:p>
          <a:p>
            <a:r>
              <a:rPr lang="en-US" dirty="0"/>
              <a:t>2007-2009 - Agency Trading Group</a:t>
            </a:r>
          </a:p>
          <a:p>
            <a:r>
              <a:rPr lang="en-US" dirty="0"/>
              <a:t>2010- </a:t>
            </a:r>
            <a:r>
              <a:rPr lang="en-US" dirty="0" err="1"/>
              <a:t>Presente</a:t>
            </a:r>
            <a:r>
              <a:rPr lang="en-US" dirty="0"/>
              <a:t> - Housing Research Center LLC </a:t>
            </a:r>
          </a:p>
          <a:p>
            <a:r>
              <a:rPr lang="en-US" dirty="0"/>
              <a:t>2017 – </a:t>
            </a:r>
            <a:r>
              <a:rPr lang="en-US" dirty="0" err="1"/>
              <a:t>Presente</a:t>
            </a:r>
            <a:r>
              <a:rPr lang="en-US" dirty="0"/>
              <a:t> – Diamond Crest Capital LLC</a:t>
            </a:r>
          </a:p>
          <a:p>
            <a:pPr>
              <a:buNone/>
            </a:pPr>
            <a:r>
              <a:rPr lang="en-US" b="1" dirty="0"/>
              <a:t>Presidente &amp; </a:t>
            </a:r>
            <a:r>
              <a:rPr lang="en-US" b="1" dirty="0" err="1"/>
              <a:t>Fundador</a:t>
            </a:r>
            <a:endParaRPr lang="en-US" b="1" dirty="0"/>
          </a:p>
          <a:p>
            <a:r>
              <a:rPr lang="en-US" dirty="0"/>
              <a:t>2012 - Fundación </a:t>
            </a:r>
            <a:r>
              <a:rPr lang="en-US" dirty="0" err="1"/>
              <a:t>Atrevete</a:t>
            </a:r>
            <a:r>
              <a:rPr lang="en-US" dirty="0"/>
              <a:t> a </a:t>
            </a:r>
            <a:r>
              <a:rPr lang="en-US" dirty="0" err="1"/>
              <a:t>Soñar</a:t>
            </a:r>
            <a:endParaRPr lang="en-US" dirty="0"/>
          </a:p>
          <a:p>
            <a:r>
              <a:rPr lang="en-US" dirty="0"/>
              <a:t>2014 - Instituto de </a:t>
            </a:r>
            <a:r>
              <a:rPr lang="en-US" dirty="0" err="1"/>
              <a:t>Éxito</a:t>
            </a:r>
            <a:r>
              <a:rPr lang="en-US" dirty="0"/>
              <a:t> y Libertad </a:t>
            </a:r>
            <a:r>
              <a:rPr lang="en-US" dirty="0" err="1"/>
              <a:t>Financiera</a:t>
            </a:r>
            <a:r>
              <a:rPr lang="en-US" dirty="0"/>
              <a:t> LLC</a:t>
            </a:r>
          </a:p>
          <a:p>
            <a:pPr>
              <a:buNone/>
            </a:pPr>
            <a:r>
              <a:rPr lang="en-US" b="1" dirty="0" err="1"/>
              <a:t>Intereses</a:t>
            </a:r>
            <a:endParaRPr lang="en-US" b="1" dirty="0"/>
          </a:p>
          <a:p>
            <a:r>
              <a:rPr lang="en-US" dirty="0" err="1"/>
              <a:t>Finanzas</a:t>
            </a:r>
            <a:r>
              <a:rPr lang="en-US" dirty="0"/>
              <a:t> &amp; </a:t>
            </a:r>
            <a:r>
              <a:rPr lang="en-US" dirty="0" err="1"/>
              <a:t>Inversiones</a:t>
            </a:r>
            <a:r>
              <a:rPr lang="en-US" dirty="0"/>
              <a:t>, Desarrollo Personal</a:t>
            </a:r>
          </a:p>
          <a:p>
            <a:r>
              <a:rPr lang="en-US" dirty="0" err="1"/>
              <a:t>Capitalismo</a:t>
            </a:r>
            <a:r>
              <a:rPr lang="en-US" dirty="0"/>
              <a:t> </a:t>
            </a:r>
            <a:r>
              <a:rPr lang="en-US" dirty="0" err="1"/>
              <a:t>Compasivo</a:t>
            </a:r>
            <a:r>
              <a:rPr lang="en-US" dirty="0"/>
              <a:t>, Libertad </a:t>
            </a:r>
            <a:r>
              <a:rPr lang="en-US" dirty="0" err="1"/>
              <a:t>Financiera</a:t>
            </a:r>
            <a:r>
              <a:rPr lang="en-US" dirty="0"/>
              <a:t>, </a:t>
            </a:r>
          </a:p>
          <a:p>
            <a:r>
              <a:rPr lang="en-US" dirty="0" err="1"/>
              <a:t>Carros</a:t>
            </a:r>
            <a:r>
              <a:rPr lang="en-US" dirty="0"/>
              <a:t> </a:t>
            </a:r>
            <a:r>
              <a:rPr lang="en-US" dirty="0" err="1"/>
              <a:t>Exoticos</a:t>
            </a:r>
            <a:r>
              <a:rPr lang="en-US" dirty="0"/>
              <a:t>, </a:t>
            </a:r>
            <a:r>
              <a:rPr lang="en-US" dirty="0" err="1"/>
              <a:t>Viajar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Mundo, Musica, Bailar</a:t>
            </a:r>
          </a:p>
          <a:p>
            <a:r>
              <a:rPr lang="en-US" dirty="0" err="1"/>
              <a:t>Lema</a:t>
            </a:r>
            <a:r>
              <a:rPr lang="en-US" dirty="0"/>
              <a:t> Personal – “</a:t>
            </a:r>
            <a:r>
              <a:rPr lang="en-US" dirty="0" err="1"/>
              <a:t>Atrevete</a:t>
            </a:r>
            <a:r>
              <a:rPr lang="en-US" dirty="0"/>
              <a:t> a </a:t>
            </a:r>
            <a:r>
              <a:rPr lang="en-US" dirty="0" err="1"/>
              <a:t>Soñar</a:t>
            </a:r>
            <a:r>
              <a:rPr lang="en-US" dirty="0"/>
              <a:t>!”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Content Placeholder 11" descr="F_CA166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4400" y="1796030"/>
            <a:ext cx="2874313" cy="433013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38871F-7BB9-8535-D9C9-04CF831F7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251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esto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ayudarte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Sin Control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Dinero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4" name="Content Placeholder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8E68528-F305-4FAB-A67D-A16171649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" y="2282652"/>
            <a:ext cx="3124200" cy="2368346"/>
          </a:xfrm>
        </p:spPr>
      </p:pic>
      <p:pic>
        <p:nvPicPr>
          <p:cNvPr id="17" name="Picture 16" descr="Floating in sea of life.jpg">
            <a:extLst>
              <a:ext uri="{FF2B5EF4-FFF2-40B4-BE49-F238E27FC236}">
                <a16:creationId xmlns:a16="http://schemas.microsoft.com/office/drawing/2014/main" id="{37121BB9-37F8-4030-88CA-16D879DC64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722447"/>
            <a:ext cx="2286000" cy="18972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B2CF7F-E126-4D7D-8E4D-82AC23805F2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Conducir sin tablero, Sin GPS, al azar.</a:t>
            </a:r>
          </a:p>
          <a:p>
            <a:r>
              <a:rPr lang="es-ES" dirty="0"/>
              <a:t>1.) No sabes dónde estás.</a:t>
            </a:r>
          </a:p>
          <a:p>
            <a:r>
              <a:rPr lang="es-ES" dirty="0"/>
              <a:t>2.) No sabes adónde vas.</a:t>
            </a:r>
          </a:p>
          <a:p>
            <a:r>
              <a:rPr lang="es-ES" dirty="0"/>
              <a:t>3.) No sabes cómo llegar.</a:t>
            </a:r>
          </a:p>
          <a:p>
            <a:r>
              <a:rPr lang="es-ES" dirty="0"/>
              <a:t>4.) No tienes idea de qué tan rápido vas.  </a:t>
            </a:r>
          </a:p>
          <a:p>
            <a:r>
              <a:rPr lang="es-ES" dirty="0"/>
              <a:t>5.) No tienes idea de cuánta gasolina te queda.</a:t>
            </a:r>
          </a:p>
          <a:p>
            <a:r>
              <a:rPr lang="es-ES" dirty="0"/>
              <a:t>6.) No sabes qué tan lejos has viajado.</a:t>
            </a:r>
          </a:p>
          <a:p>
            <a:r>
              <a:rPr lang="es-ES" dirty="0"/>
              <a:t>7.) No hay visibilidad de cuánto tiempo tardarás en llegar a tu destino.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FAD1D-1A4A-27D0-C6F4-7840226C9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8989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1411"/>
            <a:ext cx="8229600" cy="845918"/>
          </a:xfrm>
        </p:spPr>
        <p:txBody>
          <a:bodyPr/>
          <a:lstStyle/>
          <a:p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esto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ayudarte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944562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Despues</a:t>
            </a:r>
            <a:r>
              <a:rPr lang="en-US" dirty="0"/>
              <a:t> del </a:t>
            </a:r>
            <a:r>
              <a:rPr lang="en-US" dirty="0" err="1"/>
              <a:t>Reto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D496C-5287-4EE9-9A14-0CD52D2AC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835525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Conducir CON un tablero y GPS: eres el capitán de tu crucero.</a:t>
            </a:r>
          </a:p>
          <a:p>
            <a:r>
              <a:rPr lang="es-ES" dirty="0"/>
              <a:t>1.) Sabes dónde te encuentras.  </a:t>
            </a:r>
          </a:p>
          <a:p>
            <a:r>
              <a:rPr lang="es-ES" dirty="0"/>
              <a:t>2.) Sabes hacia dónde te diriges.</a:t>
            </a:r>
          </a:p>
          <a:p>
            <a:r>
              <a:rPr lang="es-ES" dirty="0"/>
              <a:t>3.) Sabes cómo llegar.  </a:t>
            </a:r>
          </a:p>
          <a:p>
            <a:r>
              <a:rPr lang="es-ES" dirty="0"/>
              <a:t>4.) Sabes qué tan rápido vas.</a:t>
            </a:r>
          </a:p>
          <a:p>
            <a:r>
              <a:rPr lang="es-ES" dirty="0"/>
              <a:t>5.) Sabes cuánta gasolina queda.  </a:t>
            </a:r>
          </a:p>
          <a:p>
            <a:r>
              <a:rPr lang="es-ES" dirty="0"/>
              <a:t>6.) Sabes cuánto tiempo tomará llegar allí.  </a:t>
            </a:r>
          </a:p>
          <a:p>
            <a:r>
              <a:rPr lang="es-ES" dirty="0"/>
              <a:t>7.) </a:t>
            </a:r>
            <a:r>
              <a:rPr lang="es-ES" dirty="0" err="1"/>
              <a:t>Tendras</a:t>
            </a:r>
            <a:r>
              <a:rPr lang="es-ES" dirty="0"/>
              <a:t> mayor claridad sobre tus números y dirección.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458610"/>
            <a:ext cx="3660775" cy="639762"/>
          </a:xfrm>
        </p:spPr>
        <p:txBody>
          <a:bodyPr>
            <a:normAutofit/>
          </a:bodyPr>
          <a:lstStyle/>
          <a:p>
            <a:r>
              <a:rPr lang="en-US" dirty="0"/>
              <a:t>Con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492451-829B-4284-84AD-D7DC066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538912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1" name="Content Placeholder 15" descr="A close up of a car&#10;&#10;Description automatically generated">
            <a:extLst>
              <a:ext uri="{FF2B5EF4-FFF2-40B4-BE49-F238E27FC236}">
                <a16:creationId xmlns:a16="http://schemas.microsoft.com/office/drawing/2014/main" id="{7D8A17E4-ECB2-438B-9EBD-4D8B212F1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2133600"/>
            <a:ext cx="3160713" cy="2367944"/>
          </a:xfrm>
          <a:prstGeom prst="rect">
            <a:avLst/>
          </a:prstGeom>
        </p:spPr>
      </p:pic>
      <p:pic>
        <p:nvPicPr>
          <p:cNvPr id="12" name="Content Placeholder 11" descr="carnival-cruise_ship.jpg">
            <a:extLst>
              <a:ext uri="{FF2B5EF4-FFF2-40B4-BE49-F238E27FC236}">
                <a16:creationId xmlns:a16="http://schemas.microsoft.com/office/drawing/2014/main" id="{B0FC18A7-4AEB-4672-BAC4-D9163039C6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155" y="4572000"/>
            <a:ext cx="3047999" cy="2285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791C56-12EE-6E12-89CA-4F123E57A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821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43BC-94F5-44E8-B124-0E1A4AFA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144"/>
            <a:ext cx="8229600" cy="67136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Cómo</a:t>
            </a:r>
            <a:r>
              <a:rPr lang="en-US" b="1" dirty="0"/>
              <a:t> </a:t>
            </a:r>
            <a:r>
              <a:rPr lang="en-US" b="1" dirty="0" err="1"/>
              <a:t>esto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 </a:t>
            </a:r>
            <a:r>
              <a:rPr lang="en-US" b="1" dirty="0" err="1"/>
              <a:t>ayudarte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CF90A-D89D-4BE7-9F65-893E67D3B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Sin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4619C-1586-4B85-B193-1DC78CBD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879475"/>
          </a:xfrm>
        </p:spPr>
        <p:txBody>
          <a:bodyPr>
            <a:noAutofit/>
          </a:bodyPr>
          <a:lstStyle/>
          <a:p>
            <a:pPr algn="ctr"/>
            <a:r>
              <a:rPr lang="en-US" dirty="0" err="1"/>
              <a:t>Despues</a:t>
            </a:r>
            <a:r>
              <a:rPr lang="en-US" dirty="0"/>
              <a:t> del </a:t>
            </a:r>
            <a:r>
              <a:rPr lang="en-US" dirty="0" err="1"/>
              <a:t>Reto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492451-829B-4284-84AD-D7DC0661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029" y="6572760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00CAB4-289C-46A5-9368-6D24246F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" name="Content Placeholder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8E68528-F305-4FAB-A67D-A16171649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" y="2282652"/>
            <a:ext cx="3124200" cy="2368346"/>
          </a:xfrm>
        </p:spPr>
      </p:pic>
      <p:pic>
        <p:nvPicPr>
          <p:cNvPr id="16" name="Content Placeholder 15" descr="A close up of a car&#10;&#10;Description automatically generated">
            <a:extLst>
              <a:ext uri="{FF2B5EF4-FFF2-40B4-BE49-F238E27FC236}">
                <a16:creationId xmlns:a16="http://schemas.microsoft.com/office/drawing/2014/main" id="{E5757995-AF47-4DBD-8247-1D09D77650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77" y="2215544"/>
            <a:ext cx="3051335" cy="2286000"/>
          </a:xfrm>
        </p:spPr>
      </p:pic>
      <p:pic>
        <p:nvPicPr>
          <p:cNvPr id="17" name="Picture 16" descr="Floating in sea of life.jpg">
            <a:extLst>
              <a:ext uri="{FF2B5EF4-FFF2-40B4-BE49-F238E27FC236}">
                <a16:creationId xmlns:a16="http://schemas.microsoft.com/office/drawing/2014/main" id="{37121BB9-37F8-4030-88CA-16D879DC64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722447"/>
            <a:ext cx="2286000" cy="1897224"/>
          </a:xfrm>
          <a:prstGeom prst="rect">
            <a:avLst/>
          </a:prstGeom>
        </p:spPr>
      </p:pic>
      <p:pic>
        <p:nvPicPr>
          <p:cNvPr id="18" name="Content Placeholder 11" descr="carnival-cruise_ship.jpg">
            <a:extLst>
              <a:ext uri="{FF2B5EF4-FFF2-40B4-BE49-F238E27FC236}">
                <a16:creationId xmlns:a16="http://schemas.microsoft.com/office/drawing/2014/main" id="{C226E388-8F60-4AF8-8742-EB546597C9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4488" y="4571999"/>
            <a:ext cx="3047999" cy="22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385EB-9D7B-8A12-3712-D4A2C191E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516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090F-E3C0-BED6-8584-2D89D938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/>
              <a:t>Los </a:t>
            </a:r>
            <a:r>
              <a:rPr lang="en-US" b="1" dirty="0" err="1"/>
              <a:t>Verdaderos</a:t>
            </a:r>
            <a:r>
              <a:rPr lang="en-US" b="1" dirty="0"/>
              <a:t> </a:t>
            </a:r>
            <a:r>
              <a:rPr lang="en-US" b="1" dirty="0" err="1"/>
              <a:t>Beneficios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F41E1-DC15-2196-C379-507BDFEE3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Mayor claridad de dirección</a:t>
            </a:r>
          </a:p>
          <a:p>
            <a:r>
              <a:rPr lang="es-ES" dirty="0"/>
              <a:t>Paz interior</a:t>
            </a:r>
          </a:p>
          <a:p>
            <a:r>
              <a:rPr lang="es-ES" dirty="0"/>
              <a:t>Unidad con tu cónyuge</a:t>
            </a:r>
          </a:p>
          <a:p>
            <a:r>
              <a:rPr lang="es-ES" dirty="0"/>
              <a:t>Visión del futuro</a:t>
            </a:r>
          </a:p>
          <a:p>
            <a:r>
              <a:rPr lang="es-ES" dirty="0"/>
              <a:t>Sentido de propósito y destino</a:t>
            </a:r>
          </a:p>
          <a:p>
            <a:r>
              <a:rPr lang="es-ES" dirty="0"/>
              <a:t>Capacidad para medir el progreso</a:t>
            </a:r>
          </a:p>
          <a:p>
            <a:r>
              <a:rPr lang="es-ES" dirty="0"/>
              <a:t>Mayor alegría de vivir</a:t>
            </a:r>
          </a:p>
          <a:p>
            <a:r>
              <a:rPr lang="es-ES" dirty="0"/>
              <a:t>¡Menos dinero desperdiciado en intereses y más dinero trabajando para ti!</a:t>
            </a:r>
          </a:p>
          <a:p>
            <a:r>
              <a:rPr lang="es-ES" dirty="0"/>
              <a:t>¡Aumento de ganancias, flujo de caja, patrimonio neto y patrimonio patrimonial!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48F6A-482C-AB62-A3A6-7E82337B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AF08E-81A1-BBDE-E30D-4B173958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BEE8F-AB68-CBB0-E3D2-E4B250CE9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75" y="3168345"/>
            <a:ext cx="24003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ow an Abundance Mindset Results in Raising More Money | The Better  Fundraising Company">
            <a:extLst>
              <a:ext uri="{FF2B5EF4-FFF2-40B4-BE49-F238E27FC236}">
                <a16:creationId xmlns:a16="http://schemas.microsoft.com/office/drawing/2014/main" id="{7E5AB90C-2715-D2CE-B881-E1CE0530E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47" y="1508919"/>
            <a:ext cx="2400300" cy="1568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20732-E4DD-3523-027A-D598056E0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93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96" y="9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El </a:t>
            </a:r>
            <a:r>
              <a:rPr lang="en-US" sz="4000" b="1" dirty="0" err="1"/>
              <a:t>Mapa</a:t>
            </a:r>
            <a:r>
              <a:rPr lang="en-US" sz="4000" b="1" dirty="0"/>
              <a:t> de </a:t>
            </a:r>
            <a:r>
              <a:rPr lang="en-US" sz="4000" b="1" dirty="0" err="1"/>
              <a:t>Posibilidad</a:t>
            </a:r>
            <a:br>
              <a:rPr lang="en-US" sz="4000" b="1" dirty="0"/>
            </a:br>
            <a:r>
              <a:rPr lang="en-US" sz="4000" b="1" dirty="0"/>
              <a:t>De </a:t>
            </a:r>
            <a:r>
              <a:rPr lang="en-US" sz="4000" b="1" dirty="0" err="1"/>
              <a:t>Esclavitud</a:t>
            </a:r>
            <a:r>
              <a:rPr lang="en-US" sz="4000" b="1" dirty="0"/>
              <a:t> a la Libertad</a:t>
            </a:r>
          </a:p>
        </p:txBody>
      </p:sp>
      <p:cxnSp>
        <p:nvCxnSpPr>
          <p:cNvPr id="14" name="Elbow Connector 13"/>
          <p:cNvCxnSpPr/>
          <p:nvPr/>
        </p:nvCxnSpPr>
        <p:spPr>
          <a:xfrm rot="16200000" flipH="1">
            <a:off x="1939584" y="43756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7667" y="4196682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73108" y="429720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4163246"/>
            <a:ext cx="0" cy="2345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1913" y="37234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4199" y="37350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252413" y="5029199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2557214" y="5680363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77870" y="5201333"/>
            <a:ext cx="1891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70C0"/>
                </a:solidFill>
              </a:rPr>
              <a:t>Soluciónes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Tradicionales</a:t>
            </a:r>
            <a:r>
              <a:rPr lang="en-US" b="1" dirty="0">
                <a:solidFill>
                  <a:srgbClr val="0070C0"/>
                </a:solidFill>
              </a:rPr>
              <a:t>?</a:t>
            </a:r>
          </a:p>
          <a:p>
            <a:pPr algn="r"/>
            <a:r>
              <a:rPr lang="en-US" b="1" dirty="0">
                <a:solidFill>
                  <a:srgbClr val="0070C0"/>
                </a:solidFill>
              </a:rPr>
              <a:t>Seguro Temporal, </a:t>
            </a:r>
            <a:r>
              <a:rPr lang="en-US" b="1" dirty="0" err="1">
                <a:solidFill>
                  <a:srgbClr val="0070C0"/>
                </a:solidFill>
              </a:rPr>
              <a:t>Inversiones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en</a:t>
            </a:r>
            <a:r>
              <a:rPr lang="en-US" b="1" dirty="0">
                <a:solidFill>
                  <a:srgbClr val="0070C0"/>
                </a:solidFill>
              </a:rPr>
              <a:t> 401k, IRA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375" y="38104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5906" y="3193749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96291" y="6211669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El </a:t>
            </a:r>
            <a:r>
              <a:rPr lang="en-US" b="1" dirty="0" err="1">
                <a:solidFill>
                  <a:srgbClr val="FF0000"/>
                </a:solidFill>
              </a:rPr>
              <a:t>Pozo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Desesperación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-1062286" y="4612194"/>
            <a:ext cx="8229599" cy="1563469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flipV="1">
            <a:off x="1231796" y="2209799"/>
            <a:ext cx="3641435" cy="3939992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flipV="1">
            <a:off x="3413263" y="-136909"/>
            <a:ext cx="2919936" cy="4329035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V="1">
            <a:off x="4163600" y="314325"/>
            <a:ext cx="4343400" cy="1749588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41346" y="2625297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Pasivo</a:t>
            </a:r>
            <a:r>
              <a:rPr lang="en-US" b="1" dirty="0"/>
              <a:t> &gt; </a:t>
            </a:r>
            <a:r>
              <a:rPr lang="en-US" b="1" dirty="0" err="1"/>
              <a:t>Gastos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823690" y="4238534"/>
            <a:ext cx="226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Seguridad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Libre</a:t>
            </a:r>
            <a:r>
              <a:rPr lang="en-US" b="1" dirty="0"/>
              <a:t> de </a:t>
            </a:r>
            <a:r>
              <a:rPr lang="en-US" b="1" dirty="0" err="1"/>
              <a:t>Deuda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Intereses</a:t>
            </a:r>
            <a:r>
              <a:rPr lang="en-US" b="1" dirty="0"/>
              <a:t> </a:t>
            </a:r>
            <a:r>
              <a:rPr lang="en-US" b="1" dirty="0" err="1"/>
              <a:t>Netos</a:t>
            </a:r>
            <a:r>
              <a:rPr lang="en-US" b="1" dirty="0"/>
              <a:t>=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67313" y="1701967"/>
            <a:ext cx="198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Impacto</a:t>
            </a:r>
            <a:endParaRPr lang="en-US" b="1" dirty="0"/>
          </a:p>
          <a:p>
            <a:pPr algn="r"/>
            <a:r>
              <a:rPr lang="en-US" b="1" dirty="0" err="1"/>
              <a:t>Herencia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4890312"/>
            <a:ext cx="206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Esclavitud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&lt; 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53000" y="42672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234984" y="6211669"/>
            <a:ext cx="1194583" cy="329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33582" y="6218407"/>
            <a:ext cx="263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Págate</a:t>
            </a:r>
            <a:r>
              <a:rPr lang="en-US" b="1" dirty="0"/>
              <a:t> a Ti </a:t>
            </a:r>
            <a:r>
              <a:rPr lang="en-US" b="1" dirty="0" err="1"/>
              <a:t>Mismo</a:t>
            </a:r>
            <a:r>
              <a:rPr lang="en-US" b="1" dirty="0"/>
              <a:t>! 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&gt;0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95313" y="4196682"/>
            <a:ext cx="1880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ABUNDANCIA!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en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Ti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Ahorrar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Salir</a:t>
            </a:r>
            <a:r>
              <a:rPr lang="en-US" b="1" dirty="0">
                <a:solidFill>
                  <a:srgbClr val="00B050"/>
                </a:solidFill>
              </a:rPr>
              <a:t> de </a:t>
            </a:r>
            <a:r>
              <a:rPr lang="en-US" b="1" dirty="0" err="1">
                <a:solidFill>
                  <a:srgbClr val="00B050"/>
                </a:solidFill>
              </a:rPr>
              <a:t>Deuda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51430" y="2209799"/>
            <a:ext cx="33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PROSPERIDAD!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r>
              <a:rPr lang="en-US" b="1" dirty="0">
                <a:solidFill>
                  <a:srgbClr val="00B050"/>
                </a:solidFill>
              </a:rPr>
              <a:t> Banco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Arriesgar</a:t>
            </a:r>
            <a:r>
              <a:rPr lang="en-US" b="1" dirty="0">
                <a:solidFill>
                  <a:srgbClr val="00B050"/>
                </a:solidFill>
              </a:rPr>
              <a:t> y </a:t>
            </a:r>
            <a:r>
              <a:rPr lang="en-US" b="1" dirty="0" err="1">
                <a:solidFill>
                  <a:srgbClr val="00B050"/>
                </a:solidFill>
              </a:rPr>
              <a:t>Crecer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Negocio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Inversión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23690" y="1219200"/>
            <a:ext cx="314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LIBERTAD!</a:t>
            </a:r>
          </a:p>
          <a:p>
            <a:pPr algn="r"/>
            <a:r>
              <a:rPr lang="en-US" b="1" dirty="0" err="1">
                <a:solidFill>
                  <a:srgbClr val="00B050"/>
                </a:solidFill>
              </a:rPr>
              <a:t>Disfrutar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Compartir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370144" y="2082643"/>
            <a:ext cx="407726" cy="5426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8610600" y="1300300"/>
            <a:ext cx="190500" cy="4016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265674" y="585539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LEGADO!</a:t>
            </a:r>
          </a:p>
          <a:p>
            <a:pPr algn="r"/>
            <a:r>
              <a:rPr lang="en-US" b="1" dirty="0" err="1">
                <a:solidFill>
                  <a:srgbClr val="00B050"/>
                </a:solidFill>
              </a:rPr>
              <a:t>Fundación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981D3-4F77-49F3-C388-09D7857E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3733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45512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Cual</a:t>
            </a:r>
            <a:r>
              <a:rPr lang="en-US" b="1" dirty="0"/>
              <a:t> es </a:t>
            </a:r>
            <a:r>
              <a:rPr lang="en-US" b="1" dirty="0" err="1"/>
              <a:t>el</a:t>
            </a:r>
            <a:r>
              <a:rPr lang="en-US" b="1" dirty="0"/>
              <a:t> Valor?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7561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/>
              <a:t>Al completar este curso recibirás lo siguiente:</a:t>
            </a:r>
          </a:p>
          <a:p>
            <a:r>
              <a:rPr lang="es-ES" dirty="0"/>
              <a:t>Lecciones de vida de un emprendedor exitoso aprendidas durante 30 años de experiencia en educación, negocios e inversiones.</a:t>
            </a:r>
          </a:p>
          <a:p>
            <a:r>
              <a:rPr lang="es-ES" dirty="0"/>
              <a:t>Comprensión clara de cómo funciona el dinero.</a:t>
            </a:r>
          </a:p>
          <a:p>
            <a:r>
              <a:rPr lang="es-ES" dirty="0"/>
              <a:t>Marcos para gestionar mejor tus finanzas y garantizar el éxito.</a:t>
            </a:r>
          </a:p>
          <a:p>
            <a:r>
              <a:rPr lang="es-ES" dirty="0"/>
              <a:t>Capacidad para tomar mejores decisiones en la vida.</a:t>
            </a:r>
          </a:p>
          <a:p>
            <a:r>
              <a:rPr lang="es-ES" dirty="0"/>
              <a:t>Certeza de que estás cambiando tu vida por algo de valor duradero y permanente para dejar un legado.</a:t>
            </a:r>
          </a:p>
          <a:p>
            <a:r>
              <a:rPr lang="es-ES" dirty="0"/>
              <a:t>Claridad de la dirección que estás tomando.</a:t>
            </a:r>
          </a:p>
          <a:p>
            <a:r>
              <a:rPr lang="es-ES" dirty="0"/>
              <a:t>Confianza para alcanzar tus Metas y Visión de Vida.</a:t>
            </a:r>
          </a:p>
          <a:p>
            <a:r>
              <a:rPr lang="es-ES" dirty="0"/>
              <a:t>Vida personal, matrimonial, familiar y espiritual más feliz.</a:t>
            </a:r>
          </a:p>
          <a:p>
            <a:r>
              <a:rPr lang="es-ES" dirty="0"/>
              <a:t>Valor: </a:t>
            </a:r>
            <a:r>
              <a:rPr lang="en-US" dirty="0"/>
              <a:t>$$?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6A3A3-1765-8371-45EC-1ABEA08B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877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Cual</a:t>
            </a:r>
            <a:r>
              <a:rPr lang="en-US" b="1" dirty="0"/>
              <a:t> es la </a:t>
            </a:r>
            <a:r>
              <a:rPr lang="en-US" b="1" dirty="0" err="1"/>
              <a:t>Inversión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/>
              <a:t>Hay 5 inversiones que debes estar preparado para realizar</a:t>
            </a:r>
            <a:r>
              <a:rPr lang="en-US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/>
              <a:t>Tiempo</a:t>
            </a:r>
            <a:r>
              <a:rPr lang="en-US" dirty="0"/>
              <a:t>: 12 </a:t>
            </a:r>
            <a:r>
              <a:rPr lang="es-ES" dirty="0"/>
              <a:t>semanas – 2 horas de clase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Energía</a:t>
            </a:r>
            <a:r>
              <a:rPr lang="en-US" dirty="0"/>
              <a:t>: </a:t>
            </a:r>
            <a:r>
              <a:rPr lang="es-ES" dirty="0"/>
              <a:t>completar tareas y 20 retos: cuanto más pones, más obtienes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Coaching</a:t>
            </a:r>
            <a:r>
              <a:rPr lang="en-US" dirty="0"/>
              <a:t>: </a:t>
            </a:r>
            <a:r>
              <a:rPr lang="es-ES" dirty="0"/>
              <a:t>7 sesiones de coaching de 1 a 2 horas 1:1. Mi tarifa de consultoría estándar es de $1,000/hora (Valor de $10,000+)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err="1"/>
              <a:t>Dispocisión</a:t>
            </a:r>
            <a:r>
              <a:rPr lang="en-US" b="1" dirty="0"/>
              <a:t> a </a:t>
            </a:r>
            <a:r>
              <a:rPr lang="en-US" b="1" dirty="0" err="1"/>
              <a:t>Cambiar</a:t>
            </a:r>
            <a:r>
              <a:rPr lang="en-US" dirty="0"/>
              <a:t>: T</a:t>
            </a:r>
            <a:r>
              <a:rPr lang="es-ES" dirty="0" err="1"/>
              <a:t>omar</a:t>
            </a:r>
            <a:r>
              <a:rPr lang="es-ES" dirty="0"/>
              <a:t> decisiones difíciles y </a:t>
            </a:r>
            <a:r>
              <a:rPr lang="es-ES" dirty="0" err="1"/>
              <a:t>comprométerte</a:t>
            </a:r>
            <a:r>
              <a:rPr lang="es-ES" dirty="0"/>
              <a:t> a lo largo del camino: así es como se crece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Dinero</a:t>
            </a:r>
            <a:r>
              <a:rPr lang="en-US" dirty="0"/>
              <a:t>: 3 </a:t>
            </a:r>
            <a:r>
              <a:rPr lang="en-US" dirty="0" err="1"/>
              <a:t>Opciones</a:t>
            </a:r>
            <a:r>
              <a:rPr lang="en-US" dirty="0"/>
              <a:t> –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/>
              <a:t>Solo </a:t>
            </a:r>
            <a:r>
              <a:rPr lang="en-US" dirty="0" err="1"/>
              <a:t>curso</a:t>
            </a:r>
            <a:r>
              <a:rPr lang="en-US" dirty="0"/>
              <a:t>: $1,000 o 4 </a:t>
            </a:r>
            <a:r>
              <a:rPr lang="en-US" dirty="0" err="1"/>
              <a:t>pagos</a:t>
            </a:r>
            <a:r>
              <a:rPr lang="en-US" dirty="0"/>
              <a:t> de $300/</a:t>
            </a:r>
            <a:r>
              <a:rPr lang="en-US" dirty="0" err="1"/>
              <a:t>mes</a:t>
            </a:r>
            <a:r>
              <a:rPr lang="en-US" dirty="0"/>
              <a:t> o 12 </a:t>
            </a:r>
            <a:r>
              <a:rPr lang="en-US" dirty="0" err="1"/>
              <a:t>pagos</a:t>
            </a:r>
            <a:r>
              <a:rPr lang="en-US" dirty="0"/>
              <a:t> de $100/</a:t>
            </a:r>
            <a:r>
              <a:rPr lang="en-US" dirty="0" err="1"/>
              <a:t>mes</a:t>
            </a:r>
            <a:endParaRPr lang="en-US" dirty="0"/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 err="1"/>
              <a:t>Entrenamiento</a:t>
            </a:r>
            <a:r>
              <a:rPr lang="en-US" dirty="0"/>
              <a:t> personal: $2,500 o 4 </a:t>
            </a:r>
            <a:r>
              <a:rPr lang="en-US" dirty="0" err="1"/>
              <a:t>pagos</a:t>
            </a:r>
            <a:r>
              <a:rPr lang="en-US" dirty="0"/>
              <a:t> de $700/</a:t>
            </a:r>
            <a:r>
              <a:rPr lang="en-US" dirty="0" err="1"/>
              <a:t>mes</a:t>
            </a:r>
            <a:r>
              <a:rPr lang="en-US" dirty="0"/>
              <a:t> o 12 </a:t>
            </a:r>
            <a:r>
              <a:rPr lang="en-US" dirty="0" err="1"/>
              <a:t>pagos</a:t>
            </a:r>
            <a:r>
              <a:rPr lang="en-US" dirty="0"/>
              <a:t> de $250/</a:t>
            </a:r>
            <a:r>
              <a:rPr lang="en-US" dirty="0" err="1"/>
              <a:t>mes</a:t>
            </a:r>
            <a:endParaRPr lang="en-US" dirty="0"/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 err="1"/>
              <a:t>Asesoramiento</a:t>
            </a:r>
            <a:r>
              <a:rPr lang="en-US" dirty="0"/>
              <a:t> personal y </a:t>
            </a:r>
            <a:r>
              <a:rPr lang="en-US" dirty="0" err="1"/>
              <a:t>empresarial</a:t>
            </a:r>
            <a:r>
              <a:rPr lang="en-US" dirty="0"/>
              <a:t>: $5,000 o 4 </a:t>
            </a:r>
            <a:r>
              <a:rPr lang="en-US" dirty="0" err="1"/>
              <a:t>pagos</a:t>
            </a:r>
            <a:r>
              <a:rPr lang="en-US" dirty="0"/>
              <a:t> de $1,400/</a:t>
            </a:r>
            <a:r>
              <a:rPr lang="en-US" dirty="0" err="1"/>
              <a:t>mes</a:t>
            </a:r>
            <a:r>
              <a:rPr lang="en-US" dirty="0"/>
              <a:t> o 12 </a:t>
            </a:r>
            <a:r>
              <a:rPr lang="en-US" dirty="0" err="1"/>
              <a:t>pagos</a:t>
            </a:r>
            <a:r>
              <a:rPr lang="en-US" dirty="0"/>
              <a:t> de $500/</a:t>
            </a:r>
            <a:r>
              <a:rPr lang="en-US" dirty="0" err="1"/>
              <a:t>mes</a:t>
            </a:r>
            <a:endParaRPr lang="en-US" dirty="0"/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b="1" dirty="0"/>
              <a:t>¿El retorno?:  </a:t>
            </a:r>
            <a:r>
              <a:rPr lang="es-ES" dirty="0"/>
              <a:t>Inestimable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D9B90-6A83-2846-5E1F-1FAF17247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54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786BF-9EB9-29CD-FB11-6DDA5251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es la </a:t>
            </a:r>
            <a:r>
              <a:rPr lang="en-US" b="1" dirty="0" err="1"/>
              <a:t>Garantía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39A8-D1D7-42C4-4F5D-BE18DBCD3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5121275"/>
          </a:xfrm>
        </p:spPr>
        <p:txBody>
          <a:bodyPr>
            <a:normAutofit/>
          </a:bodyPr>
          <a:lstStyle/>
          <a:p>
            <a:r>
              <a:rPr lang="es-ES" dirty="0"/>
              <a:t>Si crees que esto no es para ti, simplemente solicita un reembolso del 100% antes del 31 de mayo.</a:t>
            </a:r>
          </a:p>
          <a:p>
            <a:r>
              <a:rPr lang="es-ES" dirty="0"/>
              <a:t>No se </a:t>
            </a:r>
            <a:r>
              <a:rPr lang="es-ES" dirty="0" err="1"/>
              <a:t>haran</a:t>
            </a:r>
            <a:r>
              <a:rPr lang="es-ES" dirty="0"/>
              <a:t> preguntas.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9F625-CA00-9075-1C54-5408798E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 descr="100% Satisfaction Guarantee | What exactly do we as Mvix mean?">
            <a:extLst>
              <a:ext uri="{FF2B5EF4-FFF2-40B4-BE49-F238E27FC236}">
                <a16:creationId xmlns:a16="http://schemas.microsoft.com/office/drawing/2014/main" id="{961DBAEF-E3F9-E70B-F2FA-F0A539DB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47837"/>
            <a:ext cx="38100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15AF78-37B0-1E00-E828-B6BF64F8E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235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134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Recibiras</a:t>
            </a:r>
            <a:r>
              <a:rPr lang="en-US" b="1" dirty="0"/>
              <a:t> con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Reto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4040188" cy="639762"/>
          </a:xfrm>
        </p:spPr>
        <p:txBody>
          <a:bodyPr/>
          <a:lstStyle/>
          <a:p>
            <a:r>
              <a:rPr lang="en-US" u="sng" dirty="0"/>
              <a:t>¿Para </a:t>
            </a:r>
            <a:r>
              <a:rPr lang="en-US" u="sng" dirty="0" err="1"/>
              <a:t>Quién</a:t>
            </a:r>
            <a:r>
              <a:rPr lang="en-US" u="sng" dirty="0"/>
              <a:t> 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00399"/>
            <a:ext cx="4040188" cy="315595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Gente</a:t>
            </a:r>
            <a:r>
              <a:rPr lang="en-US" dirty="0"/>
              <a:t> de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Edades</a:t>
            </a:r>
            <a:r>
              <a:rPr lang="en-US" dirty="0"/>
              <a:t>.</a:t>
            </a:r>
          </a:p>
          <a:p>
            <a:r>
              <a:rPr lang="en-US" dirty="0" err="1"/>
              <a:t>Gente</a:t>
            </a:r>
            <a:r>
              <a:rPr lang="en-US" dirty="0"/>
              <a:t> Normal – No </a:t>
            </a:r>
            <a:r>
              <a:rPr lang="en-US" dirty="0" err="1"/>
              <a:t>necesitas</a:t>
            </a:r>
            <a:r>
              <a:rPr lang="en-US" dirty="0"/>
              <a:t> saber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finanzas</a:t>
            </a:r>
            <a:r>
              <a:rPr lang="en-US" dirty="0"/>
              <a:t>, </a:t>
            </a:r>
            <a:r>
              <a:rPr lang="en-US" dirty="0" err="1"/>
              <a:t>contabilidad</a:t>
            </a:r>
            <a:r>
              <a:rPr lang="en-US" dirty="0"/>
              <a:t> o </a:t>
            </a:r>
            <a:r>
              <a:rPr lang="en-US" dirty="0" err="1"/>
              <a:t>economía</a:t>
            </a:r>
            <a:r>
              <a:rPr lang="en-US" dirty="0"/>
              <a:t>.</a:t>
            </a:r>
          </a:p>
          <a:p>
            <a:r>
              <a:rPr lang="en-US" dirty="0" err="1"/>
              <a:t>Alguien</a:t>
            </a:r>
            <a:r>
              <a:rPr lang="en-US" dirty="0"/>
              <a:t> que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y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deseo</a:t>
            </a:r>
            <a:r>
              <a:rPr lang="en-US" dirty="0"/>
              <a:t> de </a:t>
            </a:r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ser libre </a:t>
            </a:r>
            <a:r>
              <a:rPr lang="en-US" dirty="0" err="1"/>
              <a:t>rápidamente</a:t>
            </a:r>
            <a:r>
              <a:rPr lang="en-US" dirty="0"/>
              <a:t>.</a:t>
            </a:r>
          </a:p>
          <a:p>
            <a:r>
              <a:rPr lang="en-US" dirty="0" err="1"/>
              <a:t>Gente</a:t>
            </a:r>
            <a:r>
              <a:rPr lang="en-US" dirty="0"/>
              <a:t> que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deseo</a:t>
            </a:r>
            <a:r>
              <a:rPr lang="en-US" dirty="0"/>
              <a:t> de </a:t>
            </a:r>
            <a:r>
              <a:rPr lang="en-US" dirty="0" err="1"/>
              <a:t>prosperar</a:t>
            </a:r>
            <a:r>
              <a:rPr lang="en-US" dirty="0"/>
              <a:t> y </a:t>
            </a:r>
            <a:r>
              <a:rPr lang="en-US" dirty="0" err="1"/>
              <a:t>salir</a:t>
            </a:r>
            <a:r>
              <a:rPr lang="en-US" dirty="0"/>
              <a:t> </a:t>
            </a:r>
            <a:r>
              <a:rPr lang="en-US" dirty="0" err="1"/>
              <a:t>adelante</a:t>
            </a:r>
            <a:r>
              <a:rPr lang="en-US" dirty="0"/>
              <a:t>.</a:t>
            </a:r>
          </a:p>
          <a:p>
            <a:r>
              <a:rPr lang="en-US" dirty="0"/>
              <a:t>Empresarios e </a:t>
            </a:r>
            <a:r>
              <a:rPr lang="en-US" dirty="0" err="1"/>
              <a:t>Inversionistas</a:t>
            </a:r>
            <a:r>
              <a:rPr lang="en-US" dirty="0"/>
              <a:t>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514600"/>
            <a:ext cx="4041775" cy="639762"/>
          </a:xfrm>
        </p:spPr>
        <p:txBody>
          <a:bodyPr/>
          <a:lstStyle/>
          <a:p>
            <a:r>
              <a:rPr lang="en-US" u="sng" dirty="0" err="1"/>
              <a:t>Beneficios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00399"/>
            <a:ext cx="4041775" cy="3505201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Funciona</a:t>
            </a:r>
            <a:r>
              <a:rPr lang="en-US" sz="2400" dirty="0"/>
              <a:t> El </a:t>
            </a:r>
            <a:r>
              <a:rPr lang="en-US" sz="2400" dirty="0" err="1"/>
              <a:t>Dinero</a:t>
            </a:r>
            <a:r>
              <a:rPr lang="en-US" sz="2400" dirty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Aumentar</a:t>
            </a:r>
            <a:r>
              <a:rPr lang="en-US" sz="2400" dirty="0"/>
              <a:t> Tus </a:t>
            </a:r>
            <a:r>
              <a:rPr lang="en-US" sz="2400" dirty="0" err="1"/>
              <a:t>Ingresos</a:t>
            </a:r>
            <a:r>
              <a:rPr lang="en-US" sz="2400" dirty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Controlar</a:t>
            </a:r>
            <a:r>
              <a:rPr lang="en-US" sz="2400" dirty="0"/>
              <a:t> Tus </a:t>
            </a:r>
            <a:r>
              <a:rPr lang="en-US" sz="2400" dirty="0" err="1"/>
              <a:t>Gastos</a:t>
            </a:r>
            <a:r>
              <a:rPr lang="en-US" sz="2400" dirty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La Formula Para </a:t>
            </a:r>
            <a:r>
              <a:rPr lang="en-US" sz="2400" dirty="0" err="1"/>
              <a:t>Salir</a:t>
            </a:r>
            <a:r>
              <a:rPr lang="en-US" sz="2400" dirty="0"/>
              <a:t> de </a:t>
            </a:r>
            <a:r>
              <a:rPr lang="en-US" sz="2400" dirty="0" err="1"/>
              <a:t>Deuda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Poco </a:t>
            </a:r>
            <a:r>
              <a:rPr lang="en-US" sz="2400" dirty="0" err="1"/>
              <a:t>Tiempo</a:t>
            </a:r>
            <a:r>
              <a:rPr lang="en-US" sz="2400" dirty="0"/>
              <a:t> y </a:t>
            </a:r>
            <a:r>
              <a:rPr lang="en-US" sz="2400" dirty="0" err="1"/>
              <a:t>Ahorrar</a:t>
            </a:r>
            <a:r>
              <a:rPr lang="en-US" sz="2400" dirty="0"/>
              <a:t> Miles de </a:t>
            </a:r>
            <a:r>
              <a:rPr lang="en-US" sz="2400" dirty="0" err="1"/>
              <a:t>Dólares</a:t>
            </a:r>
            <a:r>
              <a:rPr lang="en-US" sz="2400" dirty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Como </a:t>
            </a:r>
            <a:r>
              <a:rPr lang="en-US" sz="2400" dirty="0" err="1"/>
              <a:t>Alcanzar</a:t>
            </a:r>
            <a:r>
              <a:rPr lang="en-US" sz="2400" dirty="0"/>
              <a:t> </a:t>
            </a:r>
            <a:r>
              <a:rPr lang="en-US" sz="2400" dirty="0" err="1"/>
              <a:t>Todas</a:t>
            </a:r>
            <a:r>
              <a:rPr lang="en-US" sz="2400" dirty="0"/>
              <a:t> Tus </a:t>
            </a:r>
            <a:r>
              <a:rPr lang="en-US" sz="2400" dirty="0" err="1"/>
              <a:t>Metas</a:t>
            </a:r>
            <a:r>
              <a:rPr lang="en-US" sz="2400" dirty="0"/>
              <a:t> </a:t>
            </a:r>
            <a:r>
              <a:rPr lang="en-US" sz="2400" dirty="0" err="1"/>
              <a:t>Financieras</a:t>
            </a:r>
            <a:r>
              <a:rPr lang="en-US" sz="2400" dirty="0"/>
              <a:t>!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El </a:t>
            </a:r>
            <a:r>
              <a:rPr lang="en-US" sz="2400" dirty="0" err="1"/>
              <a:t>Secreto</a:t>
            </a:r>
            <a:r>
              <a:rPr lang="en-US" sz="2400" dirty="0"/>
              <a:t> del </a:t>
            </a:r>
            <a:r>
              <a:rPr lang="en-US" sz="2400" dirty="0" err="1"/>
              <a:t>Éxito</a:t>
            </a:r>
            <a:r>
              <a:rPr lang="en-US" sz="2400" dirty="0"/>
              <a:t> </a:t>
            </a:r>
            <a:r>
              <a:rPr lang="en-US" sz="2400" dirty="0" err="1"/>
              <a:t>Financiero</a:t>
            </a:r>
            <a:r>
              <a:rPr lang="en-US" sz="2400" dirty="0"/>
              <a:t> y </a:t>
            </a:r>
            <a:r>
              <a:rPr lang="en-US" sz="2400" dirty="0" err="1"/>
              <a:t>Más</a:t>
            </a:r>
            <a:r>
              <a:rPr lang="en-US" sz="2400" dirty="0"/>
              <a:t>!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489827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78536" y="1676400"/>
            <a:ext cx="8208264" cy="990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</a:rPr>
              <a:t>Un </a:t>
            </a:r>
            <a:r>
              <a:rPr lang="en-US" sz="2800" dirty="0" err="1">
                <a:solidFill>
                  <a:srgbClr val="0000FF"/>
                </a:solidFill>
              </a:rPr>
              <a:t>Curso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Intensivo</a:t>
            </a:r>
            <a:r>
              <a:rPr lang="en-US" sz="2800" dirty="0">
                <a:solidFill>
                  <a:srgbClr val="0000FF"/>
                </a:solidFill>
              </a:rPr>
              <a:t> Que </a:t>
            </a:r>
            <a:r>
              <a:rPr lang="en-US" sz="2800" dirty="0" err="1">
                <a:solidFill>
                  <a:srgbClr val="0000FF"/>
                </a:solidFill>
              </a:rPr>
              <a:t>Puede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Transformar</a:t>
            </a:r>
            <a:r>
              <a:rPr lang="en-US" sz="2800" dirty="0">
                <a:solidFill>
                  <a:srgbClr val="0000FF"/>
                </a:solidFill>
              </a:rPr>
              <a:t> el resto de </a:t>
            </a:r>
            <a:r>
              <a:rPr lang="en-US" sz="2800" dirty="0" err="1">
                <a:solidFill>
                  <a:srgbClr val="0000FF"/>
                </a:solidFill>
              </a:rPr>
              <a:t>tu</a:t>
            </a:r>
            <a:r>
              <a:rPr lang="en-US" sz="2800" dirty="0">
                <a:solidFill>
                  <a:srgbClr val="0000FF"/>
                </a:solidFill>
              </a:rPr>
              <a:t> Vida a </a:t>
            </a:r>
            <a:r>
              <a:rPr lang="en-US" sz="2800" dirty="0" err="1">
                <a:solidFill>
                  <a:srgbClr val="0000FF"/>
                </a:solidFill>
              </a:rPr>
              <a:t>través</a:t>
            </a:r>
            <a:r>
              <a:rPr lang="en-US" sz="2800" dirty="0">
                <a:solidFill>
                  <a:srgbClr val="0000FF"/>
                </a:solidFill>
              </a:rPr>
              <a:t> de </a:t>
            </a:r>
            <a:r>
              <a:rPr lang="en-US" sz="2800" dirty="0" err="1">
                <a:solidFill>
                  <a:srgbClr val="0000FF"/>
                </a:solidFill>
              </a:rPr>
              <a:t>Educación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Financiera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499FA7-B008-7B19-BDF8-AE0D4D69F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0764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Aprenderás</a:t>
            </a:r>
            <a:r>
              <a:rPr lang="en-US" dirty="0"/>
              <a:t>: 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INTRODUCCIÓN: EL PROBLEMA Y LA POSIBILIDAD</a:t>
            </a:r>
          </a:p>
          <a:p>
            <a:r>
              <a:rPr lang="es-ES" dirty="0"/>
              <a:t>El sueño americano contra la triste realidad. </a:t>
            </a:r>
          </a:p>
          <a:p>
            <a:r>
              <a:rPr lang="es-ES" dirty="0"/>
              <a:t>¿Estás a la deriva o tienes el control?</a:t>
            </a:r>
          </a:p>
          <a:p>
            <a:r>
              <a:rPr lang="es-ES" dirty="0"/>
              <a:t>Por qué el guion tradicional no funciona</a:t>
            </a:r>
          </a:p>
          <a:p>
            <a:r>
              <a:rPr lang="es-ES" dirty="0"/>
              <a:t>Cómo se endeuda la mayoría de las personas y por qué nunca salen de sus deudas.</a:t>
            </a:r>
          </a:p>
          <a:p>
            <a:r>
              <a:rPr lang="es-ES" dirty="0"/>
              <a:t>¡El mapa de posibilidades para ser financieramente libre y próspero!</a:t>
            </a:r>
          </a:p>
          <a:p>
            <a:r>
              <a:rPr lang="es-ES" dirty="0"/>
              <a:t>Cómo lograr la libertad financiera: los 12 requisitos.</a:t>
            </a:r>
          </a:p>
          <a:p>
            <a:r>
              <a:rPr lang="es-ES" dirty="0"/>
              <a:t>El marco financiero de cómo funciona el dinero</a:t>
            </a:r>
          </a:p>
          <a:p>
            <a:r>
              <a:rPr lang="es-ES" dirty="0"/>
              <a:t>Las 5 inversiones necesarias para tener éxito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6555422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98486-495E-587F-C154-C2D720FC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1387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3" y="12526"/>
            <a:ext cx="8034528" cy="1054274"/>
          </a:xfrm>
        </p:spPr>
        <p:txBody>
          <a:bodyPr>
            <a:normAutofit/>
          </a:bodyPr>
          <a:lstStyle/>
          <a:p>
            <a:r>
              <a:rPr lang="en-US" b="1" dirty="0"/>
              <a:t>La Historia de Alex </a:t>
            </a:r>
            <a:r>
              <a:rPr lang="en-US" b="1" dirty="0" err="1"/>
              <a:t>Barrón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367045" y="5906514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9113" y="5190031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Nacio </a:t>
            </a:r>
            <a:r>
              <a:rPr lang="en-US" sz="1600" dirty="0" err="1"/>
              <a:t>en</a:t>
            </a:r>
            <a:r>
              <a:rPr lang="en-US" sz="1600" dirty="0"/>
              <a:t> El Paso, TX 1973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Agape Christian Academy – High School, 1990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UTEP – Civil Engineering, Top 10 Senior, 4.0 GPA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Stanford University – Masters, 1996, Eng. 2001</a:t>
            </a:r>
          </a:p>
          <a:p>
            <a:endParaRPr lang="en-US" sz="1600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1DE93C-567A-434E-8534-A43D98172F23}"/>
              </a:ext>
            </a:extLst>
          </p:cNvPr>
          <p:cNvSpPr txBox="1">
            <a:spLocks/>
          </p:cNvSpPr>
          <p:nvPr/>
        </p:nvSpPr>
        <p:spPr>
          <a:xfrm>
            <a:off x="398144" y="1790904"/>
            <a:ext cx="318135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Graduado</a:t>
            </a:r>
            <a:r>
              <a:rPr lang="en-US" sz="2000" dirty="0"/>
              <a:t> de UTEP, Stanford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6F801-76F8-8A6D-14E4-F9051E1199AA}"/>
              </a:ext>
            </a:extLst>
          </p:cNvPr>
          <p:cNvSpPr txBox="1"/>
          <p:nvPr/>
        </p:nvSpPr>
        <p:spPr>
          <a:xfrm>
            <a:off x="0" y="113260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</a:t>
            </a:r>
            <a:r>
              <a:rPr lang="en-US" sz="2800" b="1" dirty="0" err="1"/>
              <a:t>Estudiante</a:t>
            </a:r>
            <a:r>
              <a:rPr lang="en-US" sz="2800" b="1" dirty="0"/>
              <a:t> → </a:t>
            </a:r>
            <a:r>
              <a:rPr lang="en-US" sz="2800" b="1" dirty="0" err="1"/>
              <a:t>Graduado</a:t>
            </a:r>
            <a:r>
              <a:rPr lang="en-US" sz="2800" b="1" dirty="0"/>
              <a:t>  	</a:t>
            </a:r>
            <a:r>
              <a:rPr lang="en-US" sz="2800" b="1" dirty="0" err="1"/>
              <a:t>Soltero</a:t>
            </a:r>
            <a:r>
              <a:rPr lang="en-US" sz="2800" b="1" dirty="0"/>
              <a:t> → Hombre de Familia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34B7B-26D8-F820-F313-C38FD279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604431-32AE-D30C-4663-34054E7B9FA5}"/>
              </a:ext>
            </a:extLst>
          </p:cNvPr>
          <p:cNvSpPr txBox="1">
            <a:spLocks/>
          </p:cNvSpPr>
          <p:nvPr/>
        </p:nvSpPr>
        <p:spPr>
          <a:xfrm>
            <a:off x="4843934" y="1812029"/>
            <a:ext cx="2819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Hombre de Familia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8EA6C-486C-BE31-6196-1DB8FF3CC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34" y="2438400"/>
            <a:ext cx="2428022" cy="1613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5716B-4C49-F0E4-C441-22613D51F431}"/>
              </a:ext>
            </a:extLst>
          </p:cNvPr>
          <p:cNvSpPr txBox="1"/>
          <p:nvPr/>
        </p:nvSpPr>
        <p:spPr>
          <a:xfrm>
            <a:off x="4717585" y="6174861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HIjo</a:t>
            </a:r>
            <a:r>
              <a:rPr lang="en-US" sz="1600" dirty="0"/>
              <a:t>, </a:t>
            </a:r>
            <a:r>
              <a:rPr lang="en-US" sz="1600" dirty="0" err="1"/>
              <a:t>Esposo</a:t>
            </a:r>
            <a:r>
              <a:rPr lang="en-US" sz="1600" dirty="0"/>
              <a:t>, Padre Feliz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4313DA-EC05-DC39-69A2-1ECFE1332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210" y="4332925"/>
            <a:ext cx="2447369" cy="1641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DD7505-6133-8581-DBED-EE3D010BE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363" y="4237142"/>
            <a:ext cx="1314450" cy="175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FD7A26-668D-CDDB-8AD3-DE8D5E76C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363" y="2437869"/>
            <a:ext cx="1314450" cy="1752600"/>
          </a:xfrm>
          <a:prstGeom prst="rect">
            <a:avLst/>
          </a:prstGeom>
        </p:spPr>
      </p:pic>
      <p:pic>
        <p:nvPicPr>
          <p:cNvPr id="18" name="Picture 17" descr="A person in a graduation gown&#10;&#10;Description automatically generated">
            <a:extLst>
              <a:ext uri="{FF2B5EF4-FFF2-40B4-BE49-F238E27FC236}">
                <a16:creationId xmlns:a16="http://schemas.microsoft.com/office/drawing/2014/main" id="{74FFF5FA-4B0B-98C6-C65E-4563D135B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7" y="2462218"/>
            <a:ext cx="1604711" cy="2077236"/>
          </a:xfrm>
          <a:prstGeom prst="rect">
            <a:avLst/>
          </a:prstGeom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2EE66B-274B-84E0-838A-7AF9D4F256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09" y="4088076"/>
            <a:ext cx="1647182" cy="1235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68" y="2501366"/>
            <a:ext cx="2641645" cy="17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305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Aprenderás</a:t>
            </a:r>
            <a:r>
              <a:rPr lang="en-US" dirty="0"/>
              <a:t>:  </a:t>
            </a:r>
          </a:p>
          <a:p>
            <a:pPr>
              <a:buNone/>
            </a:pPr>
            <a:r>
              <a:rPr lang="en-US" b="1" u="sng" dirty="0">
                <a:solidFill>
                  <a:srgbClr val="0000FF"/>
                </a:solidFill>
              </a:rPr>
              <a:t>SEMANA 1: TU </a:t>
            </a:r>
            <a:r>
              <a:rPr lang="en-US" b="1" u="sng" dirty="0" err="1">
                <a:solidFill>
                  <a:srgbClr val="0000FF"/>
                </a:solidFill>
              </a:rPr>
              <a:t>MENTALIDAD</a:t>
            </a:r>
            <a:r>
              <a:rPr lang="en-US" b="1" u="sng" dirty="0">
                <a:solidFill>
                  <a:srgbClr val="0000FF"/>
                </a:solidFill>
              </a:rPr>
              <a:t> </a:t>
            </a:r>
            <a:r>
              <a:rPr lang="en-US" b="1" u="sng" dirty="0" err="1">
                <a:solidFill>
                  <a:srgbClr val="0000FF"/>
                </a:solidFill>
              </a:rPr>
              <a:t>FINANCIERA</a:t>
            </a:r>
            <a:r>
              <a:rPr lang="en-US" b="1" u="sng" dirty="0">
                <a:solidFill>
                  <a:srgbClr val="0000FF"/>
                </a:solidFill>
              </a:rPr>
              <a:t> - EL PAPEL DEL DINERO EN TU VIDA</a:t>
            </a:r>
          </a:p>
          <a:p>
            <a:r>
              <a:rPr lang="en-US" dirty="0" err="1"/>
              <a:t>Porqué</a:t>
            </a:r>
            <a:r>
              <a:rPr lang="en-US" dirty="0"/>
              <a:t> es </a:t>
            </a:r>
            <a:r>
              <a:rPr lang="en-US" dirty="0" err="1"/>
              <a:t>Importante</a:t>
            </a:r>
            <a:r>
              <a:rPr lang="en-US" dirty="0"/>
              <a:t> el Dinero</a:t>
            </a:r>
            <a:endParaRPr lang="es-ES" dirty="0"/>
          </a:p>
          <a:p>
            <a:r>
              <a:rPr lang="es-ES" dirty="0"/>
              <a:t>Qué es el Dinero?</a:t>
            </a:r>
          </a:p>
          <a:p>
            <a:r>
              <a:rPr lang="es-ES" dirty="0"/>
              <a:t>La Historia del Dinero</a:t>
            </a:r>
          </a:p>
          <a:p>
            <a:r>
              <a:rPr lang="es-ES" dirty="0"/>
              <a:t>Por qué es esencial cambiar tu mentalidad financiera</a:t>
            </a:r>
          </a:p>
          <a:p>
            <a:r>
              <a:rPr lang="es-ES" dirty="0"/>
              <a:t>Tu fundamento financiero: tus creencias fundamentales sobre el dinero</a:t>
            </a:r>
          </a:p>
          <a:p>
            <a:r>
              <a:rPr lang="es-ES" dirty="0"/>
              <a:t>¿Son compatibles Dios y el dinero?</a:t>
            </a:r>
          </a:p>
          <a:p>
            <a:r>
              <a:rPr lang="es-ES" dirty="0"/>
              <a:t>Tener claro tu propósito, valores y prioridades en la vida</a:t>
            </a:r>
          </a:p>
          <a:p>
            <a:r>
              <a:rPr lang="es-ES" dirty="0"/>
              <a:t>Las etapas del progreso financiero</a:t>
            </a:r>
          </a:p>
          <a:p>
            <a:endParaRPr lang="es-E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</a:rPr>
              <a:t>RETO No. 1: No te pierdas ninguna clase y haz TODAS las tareas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</a:rPr>
              <a:t>RETO No. 2: Tu entrevista introductoria y evaluación financiera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6555422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898486-495E-587F-C154-C2D720FC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649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err="1"/>
              <a:t>Aprenderás</a:t>
            </a:r>
            <a:r>
              <a:rPr lang="en-US" dirty="0"/>
              <a:t>:  </a:t>
            </a:r>
          </a:p>
          <a:p>
            <a:pPr>
              <a:buNone/>
            </a:pPr>
            <a:r>
              <a:rPr lang="en-US" b="1" u="sng" dirty="0">
                <a:solidFill>
                  <a:srgbClr val="0000FF"/>
                </a:solidFill>
              </a:rPr>
              <a:t>SEMANA 2: EL DINERO ES UN </a:t>
            </a:r>
            <a:r>
              <a:rPr lang="en-US" b="1" u="sng" dirty="0" err="1">
                <a:solidFill>
                  <a:srgbClr val="0000FF"/>
                </a:solidFill>
              </a:rPr>
              <a:t>JUEGO</a:t>
            </a:r>
            <a:r>
              <a:rPr lang="en-US" b="1" u="sng" dirty="0">
                <a:solidFill>
                  <a:srgbClr val="0000FF"/>
                </a:solidFill>
              </a:rPr>
              <a:t> – </a:t>
            </a:r>
            <a:r>
              <a:rPr lang="en-US" b="1" u="sng" dirty="0" err="1">
                <a:solidFill>
                  <a:srgbClr val="0000FF"/>
                </a:solidFill>
              </a:rPr>
              <a:t>ENTENDIENDO</a:t>
            </a:r>
            <a:r>
              <a:rPr lang="en-US" b="1" u="sng" dirty="0">
                <a:solidFill>
                  <a:srgbClr val="0000FF"/>
                </a:solidFill>
              </a:rPr>
              <a:t> EL PANORAMA GRANDE</a:t>
            </a:r>
          </a:p>
          <a:p>
            <a:pPr>
              <a:buNone/>
            </a:pPr>
            <a:r>
              <a:rPr lang="en-US" b="1" u="sng" dirty="0">
                <a:solidFill>
                  <a:srgbClr val="00B050"/>
                </a:solidFill>
              </a:rPr>
              <a:t>¿DÓNDE ESTAS? – Tu Punto </a:t>
            </a:r>
            <a:r>
              <a:rPr lang="en-US" b="1" u="sng" dirty="0" err="1">
                <a:solidFill>
                  <a:srgbClr val="00B050"/>
                </a:solidFill>
              </a:rPr>
              <a:t>Inicial</a:t>
            </a:r>
            <a:endParaRPr lang="en-US" b="1" u="sng" dirty="0">
              <a:solidFill>
                <a:srgbClr val="00B050"/>
              </a:solidFill>
            </a:endParaRPr>
          </a:p>
          <a:p>
            <a:r>
              <a:rPr lang="es-ES" dirty="0"/>
              <a:t>El juego de la vida y como ganar en las finanzas.</a:t>
            </a:r>
          </a:p>
          <a:p>
            <a:r>
              <a:rPr lang="es-ES" dirty="0"/>
              <a:t>Tu hoja de balance - Activos vs. Pasivos.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</a:rPr>
              <a:t>RETO No. 3: Ponga en orden sus finanzas: su balance inicial y su estado de resultados</a:t>
            </a:r>
            <a:endParaRPr lang="es-ES" dirty="0"/>
          </a:p>
          <a:p>
            <a:pPr marL="0" indent="0">
              <a:buNone/>
            </a:pPr>
            <a:r>
              <a:rPr lang="en-US" b="1" u="sng" dirty="0">
                <a:solidFill>
                  <a:srgbClr val="00B050"/>
                </a:solidFill>
              </a:rPr>
              <a:t>¿A DÓNDE QUIERES LLEGAR? – Tu </a:t>
            </a:r>
            <a:r>
              <a:rPr lang="en-US" b="1" u="sng" dirty="0" err="1">
                <a:solidFill>
                  <a:srgbClr val="00B050"/>
                </a:solidFill>
              </a:rPr>
              <a:t>Visi</a:t>
            </a:r>
            <a:r>
              <a:rPr lang="el-GR" b="1" u="sng" dirty="0">
                <a:solidFill>
                  <a:srgbClr val="00B050"/>
                </a:solidFill>
              </a:rPr>
              <a:t>ό</a:t>
            </a:r>
            <a:r>
              <a:rPr lang="en-US" b="1" u="sng" dirty="0">
                <a:solidFill>
                  <a:srgbClr val="00B050"/>
                </a:solidFill>
              </a:rPr>
              <a:t>n Ideal</a:t>
            </a:r>
          </a:p>
          <a:p>
            <a:r>
              <a:rPr lang="es-ES" dirty="0"/>
              <a:t>Tu </a:t>
            </a:r>
            <a:r>
              <a:rPr lang="es-ES" dirty="0" err="1"/>
              <a:t>Visi</a:t>
            </a:r>
            <a:r>
              <a:rPr lang="el-GR" dirty="0"/>
              <a:t>ό</a:t>
            </a:r>
            <a:r>
              <a:rPr lang="es-ES" dirty="0"/>
              <a:t>n – ¿Qué significa la Libertad Financiera Para Ti?</a:t>
            </a:r>
          </a:p>
          <a:p>
            <a:r>
              <a:rPr lang="es-ES" dirty="0"/>
              <a:t>Diseñando una </a:t>
            </a:r>
            <a:r>
              <a:rPr lang="es-ES" dirty="0" err="1"/>
              <a:t>Vision</a:t>
            </a:r>
            <a:r>
              <a:rPr lang="es-ES" dirty="0"/>
              <a:t> Financiera para Tu Futuro</a:t>
            </a:r>
          </a:p>
          <a:p>
            <a:r>
              <a:rPr lang="es-ES" dirty="0"/>
              <a:t>Los 6 Pasos Para Tener Todo lo que Deseas.</a:t>
            </a:r>
          </a:p>
          <a:p>
            <a:r>
              <a:rPr lang="es-ES" dirty="0"/>
              <a:t>Cómo alcanzar tus sueños, deseos y metas en la vida.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100" dirty="0">
                <a:solidFill>
                  <a:srgbClr val="FF0000"/>
                </a:solidFill>
              </a:rPr>
              <a:t>RETO No. 4: Encontrar maneras de generar un margen del 10%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3100" dirty="0">
                <a:solidFill>
                  <a:srgbClr val="FF0000"/>
                </a:solidFill>
              </a:rPr>
              <a:t>RETO No. 5: Identificar Activos a Liquidar</a:t>
            </a:r>
            <a:endParaRPr lang="en-US" sz="3100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05600" y="6555422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12511-63C0-E1E9-F302-D4EE2B04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2354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220200" cy="152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Aprenderás</a:t>
            </a:r>
            <a:r>
              <a:rPr lang="en-US" dirty="0"/>
              <a:t>: 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SEMANA 3: CÓMO FUNCIONA EL DINERO – 12 AREAS DE </a:t>
            </a:r>
            <a:r>
              <a:rPr lang="en-US" b="1" u="sng" dirty="0" err="1">
                <a:solidFill>
                  <a:srgbClr val="0000FF"/>
                </a:solidFill>
              </a:rPr>
              <a:t>ENFOQUE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EA1858-9319-4D57-87B9-3A490659734C}"/>
              </a:ext>
            </a:extLst>
          </p:cNvPr>
          <p:cNvSpPr txBox="1">
            <a:spLocks/>
          </p:cNvSpPr>
          <p:nvPr/>
        </p:nvSpPr>
        <p:spPr>
          <a:xfrm>
            <a:off x="152400" y="3094432"/>
            <a:ext cx="39624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/>
              <a:t>TU PERSONA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/>
              <a:t>TUS PAREJA Y FAMILIA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/>
              <a:t>TUS RESULTADOS Y COMPRAS MAYORES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/>
              <a:t>BANCOS Y DEUDAS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/>
              <a:t>PROTECCIÓN Y </a:t>
            </a:r>
            <a:r>
              <a:rPr lang="en-US" sz="3000" dirty="0" err="1"/>
              <a:t>SEGUROS</a:t>
            </a:r>
            <a:endParaRPr lang="en-US" sz="3000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3000" dirty="0" err="1"/>
              <a:t>RESERVAS</a:t>
            </a:r>
            <a:endParaRPr lang="en-US" sz="3000" dirty="0"/>
          </a:p>
          <a:p>
            <a:pPr marL="514350" indent="-514350">
              <a:buFont typeface="Arial" pitchFamily="34" charset="0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41DE81-4CA6-4B8E-954D-94E7A9948C4D}"/>
              </a:ext>
            </a:extLst>
          </p:cNvPr>
          <p:cNvSpPr txBox="1">
            <a:spLocks/>
          </p:cNvSpPr>
          <p:nvPr/>
        </p:nvSpPr>
        <p:spPr>
          <a:xfrm>
            <a:off x="4876800" y="3094432"/>
            <a:ext cx="39624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 dirty="0"/>
              <a:t>7. SEGURO DE VIDA</a:t>
            </a:r>
          </a:p>
          <a:p>
            <a:pPr marL="0" indent="0">
              <a:buNone/>
            </a:pPr>
            <a:r>
              <a:rPr lang="en-US" sz="3300" dirty="0"/>
              <a:t>8. TUS </a:t>
            </a:r>
            <a:r>
              <a:rPr lang="en-US" sz="3300" dirty="0" err="1"/>
              <a:t>INVERSIONES</a:t>
            </a:r>
            <a:r>
              <a:rPr lang="en-US" sz="3300" dirty="0"/>
              <a:t> </a:t>
            </a:r>
          </a:p>
          <a:p>
            <a:pPr marL="0" indent="0">
              <a:buNone/>
            </a:pPr>
            <a:r>
              <a:rPr lang="en-US" sz="3300" dirty="0"/>
              <a:t>9. TUS </a:t>
            </a:r>
            <a:r>
              <a:rPr lang="en-US" sz="3300" dirty="0" err="1"/>
              <a:t>NEGOCIOS</a:t>
            </a:r>
            <a:endParaRPr lang="en-US" sz="3300" dirty="0"/>
          </a:p>
          <a:p>
            <a:pPr marL="0" indent="0">
              <a:buNone/>
            </a:pPr>
            <a:r>
              <a:rPr lang="en-US" sz="3300" dirty="0"/>
              <a:t>10. LEGAL, </a:t>
            </a:r>
            <a:r>
              <a:rPr lang="en-US" sz="3300" dirty="0" err="1"/>
              <a:t>CONTABILIDAD</a:t>
            </a:r>
            <a:r>
              <a:rPr lang="en-US" sz="3300" dirty="0"/>
              <a:t> Y LOS IMPUESTOS</a:t>
            </a:r>
          </a:p>
          <a:p>
            <a:pPr marL="0" indent="0">
              <a:buNone/>
            </a:pPr>
            <a:r>
              <a:rPr lang="en-US" sz="3300" dirty="0"/>
              <a:t>11. TUS DONACIONES</a:t>
            </a:r>
          </a:p>
          <a:p>
            <a:pPr marL="0" indent="0">
              <a:buNone/>
            </a:pPr>
            <a:r>
              <a:rPr lang="en-US" sz="3300" dirty="0"/>
              <a:t>12. TU PATRIMONIO Y</a:t>
            </a:r>
          </a:p>
          <a:p>
            <a:pPr marL="0" indent="0">
              <a:buNone/>
            </a:pPr>
            <a:r>
              <a:rPr lang="en-US" sz="3300" dirty="0"/>
              <a:t>      LEGADO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9D455-1776-2691-FB91-F2856856D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861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28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err="1"/>
              <a:t>Aprenderás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SEMANA 3: POR </a:t>
            </a:r>
            <a:r>
              <a:rPr lang="en-US" b="1" u="sng" dirty="0" err="1">
                <a:solidFill>
                  <a:srgbClr val="0000FF"/>
                </a:solidFill>
              </a:rPr>
              <a:t>DONDE</a:t>
            </a:r>
            <a:r>
              <a:rPr lang="en-US" b="1" u="sng" dirty="0">
                <a:solidFill>
                  <a:srgbClr val="0000FF"/>
                </a:solidFill>
              </a:rPr>
              <a:t> </a:t>
            </a:r>
            <a:r>
              <a:rPr lang="en-US" b="1" u="sng" dirty="0" err="1">
                <a:solidFill>
                  <a:srgbClr val="0000FF"/>
                </a:solidFill>
              </a:rPr>
              <a:t>COMENZAR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s-ES" dirty="0"/>
              <a:t>El secreto del éxito financiero.</a:t>
            </a:r>
          </a:p>
          <a:p>
            <a:r>
              <a:rPr lang="es-ES" dirty="0"/>
              <a:t>Cómo y por qué deberías pagarte a ti mismo primero.</a:t>
            </a:r>
          </a:p>
          <a:p>
            <a:r>
              <a:rPr lang="es-ES" dirty="0"/>
              <a:t>Cómo ganar más dinero.</a:t>
            </a:r>
          </a:p>
          <a:p>
            <a:r>
              <a:rPr lang="es-ES" dirty="0"/>
              <a:t>4 niveles de creación de riqueza.</a:t>
            </a:r>
          </a:p>
          <a:p>
            <a:r>
              <a:rPr lang="es-ES" dirty="0"/>
              <a:t>Cómo gastar dinero de forma más eficaz.</a:t>
            </a:r>
          </a:p>
          <a:p>
            <a:r>
              <a:rPr lang="es-ES" dirty="0"/>
              <a:t>La relación entre balance y estado de resultados</a:t>
            </a:r>
          </a:p>
          <a:p>
            <a:r>
              <a:rPr lang="es-ES" dirty="0"/>
              <a:t>Cómo aumentar su patrimonio neto de manera constante.</a:t>
            </a:r>
            <a:endParaRPr lang="en-US" dirty="0"/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RETO No. 6: Configura una cuenta </a:t>
            </a:r>
            <a:r>
              <a:rPr lang="es-ES" dirty="0" err="1">
                <a:solidFill>
                  <a:srgbClr val="FF0000"/>
                </a:solidFill>
              </a:rPr>
              <a:t>Pagate</a:t>
            </a:r>
            <a:r>
              <a:rPr lang="es-ES" dirty="0">
                <a:solidFill>
                  <a:srgbClr val="FF0000"/>
                </a:solidFill>
              </a:rPr>
              <a:t> a Ti Mismo Primero</a:t>
            </a: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RETO No. 7: Págate 10% Mínimo</a:t>
            </a: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</a:rPr>
              <a:t>RETO No. 8: Compra una moneda de oro/plata con cada cheque de pago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5F444-4C50-906E-0D1C-00DC50E6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650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SEMANA 3</a:t>
            </a:r>
            <a:r>
              <a:rPr lang="en-US" dirty="0"/>
              <a:t>:  </a:t>
            </a:r>
          </a:p>
          <a:p>
            <a:pPr marL="0" indent="0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PORQUÉ</a:t>
            </a:r>
            <a:r>
              <a:rPr lang="en-US" b="1" u="sng" dirty="0">
                <a:solidFill>
                  <a:srgbClr val="0000FF"/>
                </a:solidFill>
              </a:rPr>
              <a:t> DEBES INVERTIR EN TI </a:t>
            </a:r>
            <a:r>
              <a:rPr lang="en-US" b="1" u="sng" dirty="0" err="1">
                <a:solidFill>
                  <a:srgbClr val="0000FF"/>
                </a:solidFill>
              </a:rPr>
              <a:t>MISMO</a:t>
            </a:r>
            <a:r>
              <a:rPr lang="en-US" b="1" u="sng" dirty="0">
                <a:solidFill>
                  <a:srgbClr val="0000FF"/>
                </a:solidFill>
              </a:rPr>
              <a:t> Y </a:t>
            </a:r>
            <a:r>
              <a:rPr lang="en-US" b="1" u="sng" dirty="0" err="1">
                <a:solidFill>
                  <a:srgbClr val="0000FF"/>
                </a:solidFill>
              </a:rPr>
              <a:t>PAGARTE</a:t>
            </a:r>
            <a:r>
              <a:rPr lang="en-US" b="1" u="sng" dirty="0">
                <a:solidFill>
                  <a:srgbClr val="0000FF"/>
                </a:solidFill>
              </a:rPr>
              <a:t> A TI </a:t>
            </a:r>
            <a:r>
              <a:rPr lang="en-US" b="1" u="sng" dirty="0" err="1">
                <a:solidFill>
                  <a:srgbClr val="0000FF"/>
                </a:solidFill>
              </a:rPr>
              <a:t>MISMO</a:t>
            </a:r>
            <a:r>
              <a:rPr lang="en-US" b="1" u="sng" dirty="0">
                <a:solidFill>
                  <a:srgbClr val="0000FF"/>
                </a:solidFill>
              </a:rPr>
              <a:t> PRIMERO</a:t>
            </a:r>
          </a:p>
          <a:p>
            <a:r>
              <a:rPr lang="en-US" dirty="0"/>
              <a:t>El </a:t>
            </a:r>
            <a:r>
              <a:rPr lang="en-US" dirty="0" err="1"/>
              <a:t>Activo</a:t>
            </a:r>
            <a:r>
              <a:rPr lang="en-US" dirty="0"/>
              <a:t> Más </a:t>
            </a:r>
            <a:r>
              <a:rPr lang="en-US" dirty="0" err="1"/>
              <a:t>Importante</a:t>
            </a:r>
            <a:r>
              <a:rPr lang="en-US" dirty="0"/>
              <a:t>.</a:t>
            </a:r>
          </a:p>
          <a:p>
            <a:r>
              <a:rPr lang="en-US" dirty="0"/>
              <a:t>El </a:t>
            </a:r>
            <a:r>
              <a:rPr lang="en-US" dirty="0" err="1"/>
              <a:t>Secreto</a:t>
            </a:r>
            <a:r>
              <a:rPr lang="en-US" dirty="0"/>
              <a:t> del </a:t>
            </a:r>
            <a:r>
              <a:rPr lang="en-US" dirty="0" err="1"/>
              <a:t>Éxito</a:t>
            </a:r>
            <a:r>
              <a:rPr lang="en-US" dirty="0"/>
              <a:t> </a:t>
            </a:r>
            <a:r>
              <a:rPr lang="en-US" dirty="0" err="1"/>
              <a:t>Financiero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y </a:t>
            </a:r>
            <a:r>
              <a:rPr lang="en-US" dirty="0" err="1"/>
              <a:t>Porqué</a:t>
            </a:r>
            <a:r>
              <a:rPr lang="en-US" dirty="0"/>
              <a:t> </a:t>
            </a:r>
            <a:r>
              <a:rPr lang="en-US" dirty="0" err="1"/>
              <a:t>Debes</a:t>
            </a:r>
            <a:r>
              <a:rPr lang="en-US" dirty="0"/>
              <a:t> </a:t>
            </a:r>
            <a:r>
              <a:rPr lang="en-US" dirty="0" err="1"/>
              <a:t>Pagarte</a:t>
            </a:r>
            <a:r>
              <a:rPr lang="en-US" dirty="0"/>
              <a:t> a Ti </a:t>
            </a:r>
            <a:r>
              <a:rPr lang="en-US" dirty="0" err="1"/>
              <a:t>Mismo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Más Dinero.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Aumentar</a:t>
            </a:r>
            <a:r>
              <a:rPr lang="en-US" dirty="0"/>
              <a:t> Tu Valor Neto </a:t>
            </a:r>
            <a:r>
              <a:rPr lang="en-US" dirty="0" err="1"/>
              <a:t>Constantemente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PREGUNTA</a:t>
            </a:r>
            <a:r>
              <a:rPr lang="en-US" dirty="0">
                <a:solidFill>
                  <a:srgbClr val="FF0000"/>
                </a:solidFill>
              </a:rPr>
              <a:t>: ¿</a:t>
            </a:r>
            <a:r>
              <a:rPr lang="en-US" dirty="0" err="1">
                <a:solidFill>
                  <a:srgbClr val="FF0000"/>
                </a:solidFill>
              </a:rPr>
              <a:t>Cuál</a:t>
            </a:r>
            <a:r>
              <a:rPr lang="en-US" dirty="0">
                <a:solidFill>
                  <a:srgbClr val="FF0000"/>
                </a:solidFill>
              </a:rPr>
              <a:t> es </a:t>
            </a:r>
            <a:r>
              <a:rPr lang="en-US" dirty="0" err="1">
                <a:solidFill>
                  <a:srgbClr val="FF0000"/>
                </a:solidFill>
              </a:rPr>
              <a:t>tu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Visión</a:t>
            </a:r>
            <a:r>
              <a:rPr lang="en-US" dirty="0">
                <a:solidFill>
                  <a:srgbClr val="FF0000"/>
                </a:solidFill>
              </a:rPr>
              <a:t> Ideal para Tu Vida Personal?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PORQUÉ</a:t>
            </a:r>
            <a:r>
              <a:rPr lang="en-US" b="1" u="sng" dirty="0">
                <a:solidFill>
                  <a:srgbClr val="0000FF"/>
                </a:solidFill>
              </a:rPr>
              <a:t> DEBES INVERTIR EN TUS </a:t>
            </a:r>
            <a:r>
              <a:rPr lang="en-US" b="1" u="sng" dirty="0" err="1">
                <a:solidFill>
                  <a:srgbClr val="0000FF"/>
                </a:solidFill>
              </a:rPr>
              <a:t>RELACIONES</a:t>
            </a:r>
            <a:r>
              <a:rPr lang="en-US" b="1" u="sng" dirty="0">
                <a:solidFill>
                  <a:srgbClr val="0000FF"/>
                </a:solidFill>
              </a:rPr>
              <a:t> </a:t>
            </a:r>
            <a:r>
              <a:rPr lang="en-US" b="1" u="sng" dirty="0" err="1">
                <a:solidFill>
                  <a:srgbClr val="0000FF"/>
                </a:solidFill>
              </a:rPr>
              <a:t>FAMILIARES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Invertir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Tu </a:t>
            </a:r>
            <a:r>
              <a:rPr lang="en-US" dirty="0" err="1"/>
              <a:t>Matrimonio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Invertir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Tus </a:t>
            </a:r>
            <a:r>
              <a:rPr lang="en-US" dirty="0" err="1"/>
              <a:t>Hijos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Invertir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Tus Padres</a:t>
            </a:r>
          </a:p>
          <a:p>
            <a:r>
              <a:rPr lang="en-US" dirty="0" err="1"/>
              <a:t>Coómo</a:t>
            </a:r>
            <a:r>
              <a:rPr lang="en-US" dirty="0"/>
              <a:t> </a:t>
            </a:r>
            <a:r>
              <a:rPr lang="en-US" dirty="0" err="1"/>
              <a:t>Gastar</a:t>
            </a:r>
            <a:r>
              <a:rPr lang="en-US" dirty="0"/>
              <a:t> Dinero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Efectiva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PREGUNTA</a:t>
            </a:r>
            <a:r>
              <a:rPr lang="en-US" dirty="0">
                <a:solidFill>
                  <a:srgbClr val="FF0000"/>
                </a:solidFill>
              </a:rPr>
              <a:t>: ¿</a:t>
            </a:r>
            <a:r>
              <a:rPr lang="en-US" dirty="0" err="1">
                <a:solidFill>
                  <a:srgbClr val="FF0000"/>
                </a:solidFill>
              </a:rPr>
              <a:t>Cuál</a:t>
            </a:r>
            <a:r>
              <a:rPr lang="en-US" dirty="0">
                <a:solidFill>
                  <a:srgbClr val="FF0000"/>
                </a:solidFill>
              </a:rPr>
              <a:t> es </a:t>
            </a:r>
            <a:r>
              <a:rPr lang="en-US" dirty="0" err="1">
                <a:solidFill>
                  <a:srgbClr val="FF0000"/>
                </a:solidFill>
              </a:rPr>
              <a:t>tu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Visión</a:t>
            </a:r>
            <a:r>
              <a:rPr lang="en-US" dirty="0">
                <a:solidFill>
                  <a:srgbClr val="FF0000"/>
                </a:solidFill>
              </a:rPr>
              <a:t> Ideal para Tu Familia?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u="sng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8CD5E-1003-1F79-2183-6FB06CDD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7576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334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SEMANA 4</a:t>
            </a:r>
            <a:r>
              <a:rPr lang="en-US" dirty="0"/>
              <a:t>:  </a:t>
            </a:r>
            <a:r>
              <a:rPr lang="en-US" b="1" dirty="0"/>
              <a:t>POR </a:t>
            </a:r>
            <a:r>
              <a:rPr lang="en-US" b="1" dirty="0" err="1"/>
              <a:t>QUÉ</a:t>
            </a:r>
            <a:r>
              <a:rPr lang="en-US" b="1" dirty="0"/>
              <a:t> NOS </a:t>
            </a:r>
            <a:r>
              <a:rPr lang="en-US" b="1" dirty="0" err="1"/>
              <a:t>METEMOS</a:t>
            </a:r>
            <a:r>
              <a:rPr lang="en-US" b="1" dirty="0"/>
              <a:t> EN </a:t>
            </a:r>
            <a:r>
              <a:rPr lang="en-US" b="1" dirty="0" err="1"/>
              <a:t>DEUDA</a:t>
            </a:r>
            <a:endParaRPr lang="en-US" b="1" dirty="0"/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TUS GASTOS Y TUS COMPRAS MAYORES</a:t>
            </a:r>
          </a:p>
          <a:p>
            <a:r>
              <a:rPr lang="en-US" dirty="0"/>
              <a:t>El Guion del Dinero y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Pozo</a:t>
            </a:r>
            <a:r>
              <a:rPr lang="en-US" dirty="0"/>
              <a:t> de </a:t>
            </a:r>
            <a:r>
              <a:rPr lang="en-US" dirty="0" err="1"/>
              <a:t>Desesperación</a:t>
            </a:r>
            <a:endParaRPr lang="en-US" dirty="0"/>
          </a:p>
          <a:p>
            <a:r>
              <a:rPr lang="en-US" dirty="0"/>
              <a:t>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Metemos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Deuda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Gastar</a:t>
            </a:r>
            <a:r>
              <a:rPr lang="en-US" dirty="0"/>
              <a:t> Dinero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Efectiva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un </a:t>
            </a:r>
            <a:r>
              <a:rPr lang="en-US" dirty="0" err="1"/>
              <a:t>Presupuesto</a:t>
            </a:r>
            <a:r>
              <a:rPr lang="en-US" dirty="0"/>
              <a:t> que </a:t>
            </a:r>
            <a:r>
              <a:rPr lang="en-US" dirty="0" err="1"/>
              <a:t>Funcione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Llevar</a:t>
            </a:r>
            <a:r>
              <a:rPr lang="en-US" dirty="0"/>
              <a:t> Control de </a:t>
            </a:r>
            <a:r>
              <a:rPr lang="en-US" dirty="0" err="1"/>
              <a:t>tu</a:t>
            </a:r>
            <a:r>
              <a:rPr lang="en-US" dirty="0"/>
              <a:t> Dinero.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Comprar</a:t>
            </a:r>
            <a:r>
              <a:rPr lang="en-US" dirty="0"/>
              <a:t> una Casa.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Comprar</a:t>
            </a:r>
            <a:r>
              <a:rPr lang="en-US" dirty="0"/>
              <a:t> un </a:t>
            </a:r>
            <a:r>
              <a:rPr lang="en-US" dirty="0" err="1"/>
              <a:t>Carro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9: Auto </a:t>
            </a:r>
            <a:r>
              <a:rPr lang="en-US" dirty="0" err="1">
                <a:solidFill>
                  <a:srgbClr val="FF0000"/>
                </a:solidFill>
              </a:rPr>
              <a:t>Reflección</a:t>
            </a:r>
            <a:r>
              <a:rPr lang="en-US" dirty="0">
                <a:solidFill>
                  <a:srgbClr val="FF0000"/>
                </a:solidFill>
              </a:rPr>
              <a:t> – ¿Como </a:t>
            </a:r>
            <a:r>
              <a:rPr lang="en-US" dirty="0" err="1">
                <a:solidFill>
                  <a:srgbClr val="FF0000"/>
                </a:solidFill>
              </a:rPr>
              <a:t>Llegamos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Aqui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86106-94D4-1589-955A-7A57FABD9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26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SEMANA 5</a:t>
            </a:r>
            <a:r>
              <a:rPr lang="en-US" dirty="0"/>
              <a:t>:  </a:t>
            </a:r>
          </a:p>
          <a:p>
            <a:pPr marL="0" indent="0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BANCOS</a:t>
            </a:r>
            <a:r>
              <a:rPr lang="en-US" b="1" u="sng" dirty="0">
                <a:solidFill>
                  <a:srgbClr val="0000FF"/>
                </a:solidFill>
              </a:rPr>
              <a:t> Y </a:t>
            </a:r>
            <a:r>
              <a:rPr lang="en-US" b="1" u="sng" dirty="0" err="1">
                <a:solidFill>
                  <a:srgbClr val="0000FF"/>
                </a:solidFill>
              </a:rPr>
              <a:t>DEUDAS</a:t>
            </a:r>
            <a:r>
              <a:rPr lang="en-US" b="1" u="sng" dirty="0">
                <a:solidFill>
                  <a:srgbClr val="0000FF"/>
                </a:solidFill>
              </a:rPr>
              <a:t>; </a:t>
            </a:r>
            <a:r>
              <a:rPr lang="en-US" b="1" u="sng" dirty="0" err="1">
                <a:solidFill>
                  <a:srgbClr val="0000FF"/>
                </a:solidFill>
              </a:rPr>
              <a:t>RESERVAS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n-US" dirty="0"/>
              <a:t>Las </a:t>
            </a:r>
            <a:r>
              <a:rPr lang="en-US" dirty="0" err="1"/>
              <a:t>Tabletas</a:t>
            </a:r>
            <a:r>
              <a:rPr lang="en-US" dirty="0"/>
              <a:t> de Barro</a:t>
            </a:r>
          </a:p>
          <a:p>
            <a:r>
              <a:rPr lang="en-US" dirty="0"/>
              <a:t>El </a:t>
            </a:r>
            <a:r>
              <a:rPr lang="en-US" dirty="0" err="1"/>
              <a:t>Propósito</a:t>
            </a:r>
            <a:r>
              <a:rPr lang="en-US" dirty="0"/>
              <a:t> de las </a:t>
            </a:r>
            <a:r>
              <a:rPr lang="en-US" dirty="0" err="1"/>
              <a:t>Reservas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Funciona</a:t>
            </a:r>
            <a:r>
              <a:rPr lang="en-US" dirty="0"/>
              <a:t> la </a:t>
            </a:r>
            <a:r>
              <a:rPr lang="en-US" dirty="0" err="1"/>
              <a:t>Deuda</a:t>
            </a:r>
            <a:r>
              <a:rPr lang="en-US" dirty="0"/>
              <a:t> y </a:t>
            </a:r>
            <a:r>
              <a:rPr lang="en-US" dirty="0" err="1"/>
              <a:t>Porqué</a:t>
            </a:r>
            <a:r>
              <a:rPr lang="en-US" dirty="0"/>
              <a:t> es Tan </a:t>
            </a:r>
            <a:r>
              <a:rPr lang="en-US" dirty="0" err="1"/>
              <a:t>Difícil</a:t>
            </a:r>
            <a:r>
              <a:rPr lang="en-US" dirty="0"/>
              <a:t> </a:t>
            </a:r>
            <a:r>
              <a:rPr lang="en-US" dirty="0" err="1"/>
              <a:t>Salir</a:t>
            </a:r>
            <a:r>
              <a:rPr lang="en-US" dirty="0"/>
              <a:t> de Ella.</a:t>
            </a:r>
          </a:p>
          <a:p>
            <a:r>
              <a:rPr lang="en-US" dirty="0"/>
              <a:t>La </a:t>
            </a:r>
            <a:r>
              <a:rPr lang="en-US" dirty="0" err="1"/>
              <a:t>Fórmula</a:t>
            </a:r>
            <a:r>
              <a:rPr lang="en-US" dirty="0"/>
              <a:t> para </a:t>
            </a:r>
            <a:r>
              <a:rPr lang="en-US" dirty="0" err="1"/>
              <a:t>Salir</a:t>
            </a:r>
            <a:r>
              <a:rPr lang="en-US" dirty="0"/>
              <a:t> de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Rápidamente</a:t>
            </a:r>
            <a:r>
              <a:rPr lang="en-US" dirty="0"/>
              <a:t>.</a:t>
            </a:r>
          </a:p>
          <a:p>
            <a:r>
              <a:rPr lang="en-US" dirty="0" err="1"/>
              <a:t>Ejemplos</a:t>
            </a:r>
            <a:r>
              <a:rPr lang="en-US" dirty="0"/>
              <a:t> de la Vida Real.</a:t>
            </a: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10: </a:t>
            </a:r>
            <a:r>
              <a:rPr lang="en-US" dirty="0" err="1">
                <a:solidFill>
                  <a:srgbClr val="FF0000"/>
                </a:solidFill>
              </a:rPr>
              <a:t>Crear</a:t>
            </a:r>
            <a:r>
              <a:rPr lang="en-US" dirty="0">
                <a:solidFill>
                  <a:srgbClr val="FF0000"/>
                </a:solidFill>
              </a:rPr>
              <a:t> Tu Plan de Libertad de </a:t>
            </a:r>
            <a:r>
              <a:rPr lang="en-US" dirty="0" err="1">
                <a:solidFill>
                  <a:srgbClr val="FF0000"/>
                </a:solidFill>
              </a:rPr>
              <a:t>Deuda</a:t>
            </a:r>
            <a:r>
              <a:rPr lang="en-US" dirty="0">
                <a:solidFill>
                  <a:srgbClr val="FF0000"/>
                </a:solidFill>
              </a:rPr>
              <a:t>; Pagar la </a:t>
            </a:r>
            <a:r>
              <a:rPr lang="en-US" dirty="0" err="1">
                <a:solidFill>
                  <a:srgbClr val="FF0000"/>
                </a:solidFill>
              </a:rPr>
              <a:t>Deuda</a:t>
            </a:r>
            <a:r>
              <a:rPr lang="en-US" dirty="0">
                <a:solidFill>
                  <a:srgbClr val="FF0000"/>
                </a:solidFill>
              </a:rPr>
              <a:t> No. 1, </a:t>
            </a:r>
            <a:r>
              <a:rPr lang="en-US" dirty="0" err="1">
                <a:solidFill>
                  <a:srgbClr val="FF0000"/>
                </a:solidFill>
              </a:rPr>
              <a:t>Hacer</a:t>
            </a:r>
            <a:r>
              <a:rPr lang="en-US" dirty="0">
                <a:solidFill>
                  <a:srgbClr val="FF0000"/>
                </a:solidFill>
              </a:rPr>
              <a:t> Metas de 10 </a:t>
            </a:r>
            <a:r>
              <a:rPr lang="en-US" dirty="0" err="1">
                <a:solidFill>
                  <a:srgbClr val="FF0000"/>
                </a:solidFill>
              </a:rPr>
              <a:t>Años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CE117-237E-483F-08A7-5285250A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3945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SEMANAS 6-7</a:t>
            </a:r>
            <a:r>
              <a:rPr lang="en-US" dirty="0"/>
              <a:t>: </a:t>
            </a:r>
            <a:r>
              <a:rPr lang="en-US" b="1" dirty="0"/>
              <a:t>COMO Y POR QUE SER TU </a:t>
            </a:r>
            <a:r>
              <a:rPr lang="en-US" b="1" dirty="0" err="1"/>
              <a:t>PROPIO</a:t>
            </a:r>
            <a:r>
              <a:rPr lang="en-US" b="1" dirty="0"/>
              <a:t> BANCO  </a:t>
            </a:r>
          </a:p>
          <a:p>
            <a:pPr marL="0" indent="0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PROTECCIÓN</a:t>
            </a:r>
            <a:r>
              <a:rPr lang="en-US" b="1" u="sng" dirty="0">
                <a:solidFill>
                  <a:srgbClr val="0000FF"/>
                </a:solidFill>
              </a:rPr>
              <a:t> Y SEGUROS</a:t>
            </a:r>
          </a:p>
          <a:p>
            <a:r>
              <a:rPr lang="en-US" dirty="0" err="1"/>
              <a:t>Definiendo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Familiares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Proteger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Activos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Proteger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Familia &amp; </a:t>
            </a:r>
            <a:r>
              <a:rPr lang="en-US" dirty="0" err="1"/>
              <a:t>Dejar</a:t>
            </a:r>
            <a:r>
              <a:rPr lang="en-US" dirty="0"/>
              <a:t> una </a:t>
            </a:r>
            <a:r>
              <a:rPr lang="en-US" dirty="0" err="1"/>
              <a:t>Herencia</a:t>
            </a:r>
            <a:r>
              <a:rPr lang="en-US" dirty="0"/>
              <a:t>.</a:t>
            </a:r>
          </a:p>
          <a:p>
            <a:r>
              <a:rPr lang="en-US" dirty="0"/>
              <a:t>Como </a:t>
            </a:r>
            <a:r>
              <a:rPr lang="en-US" dirty="0" err="1"/>
              <a:t>Transferir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Activos</a:t>
            </a:r>
            <a:endParaRPr lang="en-US" dirty="0"/>
          </a:p>
          <a:p>
            <a:r>
              <a:rPr lang="en-US" dirty="0"/>
              <a:t>Como </a:t>
            </a:r>
            <a:r>
              <a:rPr lang="en-US" dirty="0" err="1"/>
              <a:t>Hacer</a:t>
            </a:r>
            <a:r>
              <a:rPr lang="en-US" dirty="0"/>
              <a:t> que Tu Vida </a:t>
            </a:r>
            <a:r>
              <a:rPr lang="en-US" dirty="0" err="1"/>
              <a:t>Valga</a:t>
            </a:r>
            <a:r>
              <a:rPr lang="en-US" dirty="0"/>
              <a:t> y </a:t>
            </a:r>
            <a:r>
              <a:rPr lang="en-US" dirty="0" err="1"/>
              <a:t>Cambiar</a:t>
            </a:r>
            <a:r>
              <a:rPr lang="en-US" dirty="0"/>
              <a:t> al Mundo.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COMO SER TU PROPIO BANCO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Reemplazar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Banco y Ser Tu </a:t>
            </a:r>
            <a:r>
              <a:rPr lang="en-US" dirty="0" err="1"/>
              <a:t>Propio</a:t>
            </a:r>
            <a:r>
              <a:rPr lang="en-US" dirty="0"/>
              <a:t> Banco.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Crecer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Riqueza</a:t>
            </a:r>
            <a:r>
              <a:rPr lang="en-US" dirty="0"/>
              <a:t> </a:t>
            </a:r>
            <a:r>
              <a:rPr lang="en-US" dirty="0" err="1"/>
              <a:t>Constantemente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Riqueza</a:t>
            </a:r>
            <a:r>
              <a:rPr lang="en-US" dirty="0"/>
              <a:t> </a:t>
            </a:r>
            <a:r>
              <a:rPr lang="en-US" dirty="0" err="1"/>
              <a:t>Generacional</a:t>
            </a:r>
            <a:r>
              <a:rPr lang="en-US" dirty="0"/>
              <a:t> &amp; </a:t>
            </a:r>
            <a:r>
              <a:rPr lang="en-US" dirty="0" err="1"/>
              <a:t>Impactar</a:t>
            </a:r>
            <a:r>
              <a:rPr lang="en-US" dirty="0"/>
              <a:t> </a:t>
            </a:r>
            <a:r>
              <a:rPr lang="en-US" dirty="0" err="1"/>
              <a:t>Futuras</a:t>
            </a:r>
            <a:r>
              <a:rPr lang="en-US" dirty="0"/>
              <a:t> </a:t>
            </a:r>
            <a:r>
              <a:rPr lang="en-US" dirty="0" err="1"/>
              <a:t>Generaciones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Maximizar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PUA</a:t>
            </a:r>
          </a:p>
          <a:p>
            <a:r>
              <a:rPr lang="en-US" dirty="0"/>
              <a:t>Casos de la Vida Real y Testimonios.</a:t>
            </a: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11: Tu Plan de </a:t>
            </a:r>
            <a:r>
              <a:rPr lang="en-US" dirty="0" err="1">
                <a:solidFill>
                  <a:srgbClr val="FF0000"/>
                </a:solidFill>
              </a:rPr>
              <a:t>Riqueza</a:t>
            </a:r>
            <a:r>
              <a:rPr lang="en-US" dirty="0">
                <a:solidFill>
                  <a:srgbClr val="FF0000"/>
                </a:solidFill>
              </a:rPr>
              <a:t> Patrimonial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993E0-5969-274F-5077-B5D4B6A0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566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SEMANA 8</a:t>
            </a:r>
            <a:r>
              <a:rPr lang="en-US" dirty="0"/>
              <a:t>:  </a:t>
            </a:r>
            <a:r>
              <a:rPr lang="en-US" b="1" dirty="0" err="1"/>
              <a:t>HACER</a:t>
            </a:r>
            <a:r>
              <a:rPr lang="en-US" b="1" dirty="0"/>
              <a:t> EL DINERO </a:t>
            </a:r>
            <a:r>
              <a:rPr lang="en-US" b="1" dirty="0" err="1"/>
              <a:t>TRABAJAR</a:t>
            </a:r>
            <a:r>
              <a:rPr lang="en-US" b="1" dirty="0"/>
              <a:t> PARA TI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TUS INVERSIONES</a:t>
            </a:r>
          </a:p>
          <a:p>
            <a:r>
              <a:rPr lang="en-US" dirty="0"/>
              <a:t>15 </a:t>
            </a:r>
            <a:r>
              <a:rPr lang="en-US" dirty="0" err="1"/>
              <a:t>Principios</a:t>
            </a:r>
            <a:r>
              <a:rPr lang="en-US" dirty="0"/>
              <a:t> </a:t>
            </a:r>
            <a:r>
              <a:rPr lang="en-US" dirty="0" err="1"/>
              <a:t>Esenciales</a:t>
            </a:r>
            <a:r>
              <a:rPr lang="en-US" dirty="0"/>
              <a:t> Antes de que </a:t>
            </a:r>
            <a:r>
              <a:rPr lang="en-US" dirty="0" err="1"/>
              <a:t>Inviertas</a:t>
            </a:r>
            <a:r>
              <a:rPr lang="en-US" dirty="0"/>
              <a:t>.</a:t>
            </a:r>
          </a:p>
          <a:p>
            <a:r>
              <a:rPr lang="en-US" dirty="0"/>
              <a:t>4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Inversi</a:t>
            </a:r>
            <a:r>
              <a:rPr lang="el-GR" dirty="0"/>
              <a:t>ό</a:t>
            </a:r>
            <a:r>
              <a:rPr lang="en-US" dirty="0"/>
              <a:t>n.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Incrementar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Capital.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Escoger</a:t>
            </a:r>
            <a:r>
              <a:rPr lang="en-US" dirty="0"/>
              <a:t> Tus </a:t>
            </a:r>
            <a:r>
              <a:rPr lang="en-US" dirty="0" err="1"/>
              <a:t>Inversiones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Acelerar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r>
              <a:rPr lang="en-US" dirty="0"/>
              <a:t>.</a:t>
            </a:r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Generar</a:t>
            </a:r>
            <a:r>
              <a:rPr lang="en-US" dirty="0"/>
              <a:t> </a:t>
            </a:r>
            <a:r>
              <a:rPr lang="en-US" dirty="0" err="1"/>
              <a:t>Ingresos</a:t>
            </a:r>
            <a:r>
              <a:rPr lang="en-US" dirty="0"/>
              <a:t> </a:t>
            </a:r>
            <a:r>
              <a:rPr lang="en-US" dirty="0" err="1"/>
              <a:t>Pasivos</a:t>
            </a:r>
            <a:r>
              <a:rPr lang="en-US" dirty="0"/>
              <a:t> y </a:t>
            </a:r>
            <a:r>
              <a:rPr lang="en-US" dirty="0" err="1"/>
              <a:t>Hacer</a:t>
            </a:r>
            <a:r>
              <a:rPr lang="en-US" dirty="0"/>
              <a:t> que el Dinero </a:t>
            </a:r>
            <a:r>
              <a:rPr lang="en-US" dirty="0" err="1"/>
              <a:t>Trabaje</a:t>
            </a:r>
            <a:r>
              <a:rPr lang="en-US" dirty="0"/>
              <a:t> para </a:t>
            </a:r>
            <a:r>
              <a:rPr lang="en-US" dirty="0" err="1"/>
              <a:t>Ti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12: </a:t>
            </a:r>
            <a:r>
              <a:rPr lang="en-US" dirty="0" err="1">
                <a:solidFill>
                  <a:srgbClr val="FF0000"/>
                </a:solidFill>
              </a:rPr>
              <a:t>Definir</a:t>
            </a:r>
            <a:r>
              <a:rPr lang="en-US" dirty="0">
                <a:solidFill>
                  <a:srgbClr val="FF0000"/>
                </a:solidFill>
              </a:rPr>
              <a:t> Tu Plan de </a:t>
            </a:r>
            <a:r>
              <a:rPr lang="en-US" dirty="0" err="1">
                <a:solidFill>
                  <a:srgbClr val="FF0000"/>
                </a:solidFill>
              </a:rPr>
              <a:t>Inversiones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13: </a:t>
            </a:r>
            <a:r>
              <a:rPr lang="en-US" dirty="0" err="1">
                <a:solidFill>
                  <a:srgbClr val="FF0000"/>
                </a:solidFill>
              </a:rPr>
              <a:t>Encontrar</a:t>
            </a:r>
            <a:r>
              <a:rPr lang="en-US" dirty="0">
                <a:solidFill>
                  <a:srgbClr val="FF0000"/>
                </a:solidFill>
              </a:rPr>
              <a:t> 10 </a:t>
            </a:r>
            <a:r>
              <a:rPr lang="en-US" dirty="0" err="1">
                <a:solidFill>
                  <a:srgbClr val="FF0000"/>
                </a:solidFill>
              </a:rPr>
              <a:t>Maneras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Hacer</a:t>
            </a:r>
            <a:r>
              <a:rPr lang="en-US" dirty="0">
                <a:solidFill>
                  <a:srgbClr val="FF0000"/>
                </a:solidFill>
              </a:rPr>
              <a:t> Mas $ / </a:t>
            </a:r>
            <a:r>
              <a:rPr lang="en-US" dirty="0" err="1">
                <a:solidFill>
                  <a:srgbClr val="FF0000"/>
                </a:solidFill>
              </a:rPr>
              <a:t>Apuntarte</a:t>
            </a:r>
            <a:r>
              <a:rPr lang="en-US" dirty="0">
                <a:solidFill>
                  <a:srgbClr val="FF0000"/>
                </a:solidFill>
              </a:rPr>
              <a:t> a un </a:t>
            </a:r>
            <a:r>
              <a:rPr lang="en-US" dirty="0" err="1">
                <a:solidFill>
                  <a:srgbClr val="FF0000"/>
                </a:solidFill>
              </a:rPr>
              <a:t>Curso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BD52E-41C6-D293-BC14-191B028C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645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SEMANA 9</a:t>
            </a:r>
            <a:r>
              <a:rPr lang="en-US" dirty="0"/>
              <a:t>:  </a:t>
            </a:r>
            <a:r>
              <a:rPr lang="en-US" b="1" dirty="0" err="1"/>
              <a:t>CONVERTIRTE</a:t>
            </a:r>
            <a:r>
              <a:rPr lang="en-US" b="1" dirty="0"/>
              <a:t> EN / </a:t>
            </a:r>
            <a:r>
              <a:rPr lang="en-US" b="1" dirty="0" err="1"/>
              <a:t>CRECER</a:t>
            </a:r>
            <a:r>
              <a:rPr lang="en-US" b="1" dirty="0"/>
              <a:t> COMO </a:t>
            </a:r>
            <a:r>
              <a:rPr lang="en-US" b="1" dirty="0" err="1"/>
              <a:t>EMPRENDEDOR</a:t>
            </a:r>
            <a:endParaRPr lang="en-US" b="1" dirty="0"/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TUS NEGOCIOS</a:t>
            </a:r>
          </a:p>
          <a:p>
            <a:r>
              <a:rPr lang="en-US" dirty="0"/>
              <a:t>Los </a:t>
            </a:r>
            <a:r>
              <a:rPr lang="en-US" dirty="0" err="1"/>
              <a:t>Beneficios</a:t>
            </a:r>
            <a:r>
              <a:rPr lang="en-US" dirty="0"/>
              <a:t> de Tener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Negocio</a:t>
            </a:r>
            <a:r>
              <a:rPr lang="en-US" dirty="0"/>
              <a:t> </a:t>
            </a:r>
            <a:r>
              <a:rPr lang="en-US" dirty="0" err="1"/>
              <a:t>Propio</a:t>
            </a:r>
            <a:endParaRPr lang="en-US" dirty="0"/>
          </a:p>
          <a:p>
            <a:r>
              <a:rPr lang="en-US" dirty="0"/>
              <a:t>Las </a:t>
            </a:r>
            <a:r>
              <a:rPr lang="en-US" dirty="0" err="1"/>
              <a:t>Diferencias</a:t>
            </a:r>
            <a:r>
              <a:rPr lang="en-US" dirty="0"/>
              <a:t> Entre un </a:t>
            </a:r>
            <a:r>
              <a:rPr lang="en-US" dirty="0" err="1"/>
              <a:t>Empleado</a:t>
            </a:r>
            <a:r>
              <a:rPr lang="en-US" dirty="0"/>
              <a:t> y un </a:t>
            </a:r>
            <a:r>
              <a:rPr lang="en-US" dirty="0" err="1"/>
              <a:t>Dueño</a:t>
            </a:r>
            <a:r>
              <a:rPr lang="en-US" dirty="0"/>
              <a:t> de </a:t>
            </a:r>
            <a:r>
              <a:rPr lang="en-US" dirty="0" err="1"/>
              <a:t>Negocio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Comenzar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Negocio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Obtener</a:t>
            </a:r>
            <a:r>
              <a:rPr lang="en-US" dirty="0"/>
              <a:t> </a:t>
            </a:r>
            <a:r>
              <a:rPr lang="en-US" dirty="0" err="1"/>
              <a:t>Financiamiento</a:t>
            </a:r>
            <a:r>
              <a:rPr lang="en-US" dirty="0"/>
              <a:t> para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Negocio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Crecer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Negocio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</a:rPr>
              <a:t>RETO No. 14: Piensa en 10 nuevas formas de hacer crecer tu negocio: actualiza tu plan de negocios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dirty="0">
                <a:solidFill>
                  <a:srgbClr val="FF0000"/>
                </a:solidFill>
              </a:rPr>
              <a:t>RETO No. 15: Encuentra un mentor/modelo a seguir y escucha/lee durante 30 días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957F6-DC58-BD1C-C613-FB2DE7838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8691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3" y="12526"/>
            <a:ext cx="8034528" cy="1054274"/>
          </a:xfrm>
        </p:spPr>
        <p:txBody>
          <a:bodyPr>
            <a:normAutofit/>
          </a:bodyPr>
          <a:lstStyle/>
          <a:p>
            <a:r>
              <a:rPr lang="en-US" b="1" dirty="0"/>
              <a:t>La Historia de Alex </a:t>
            </a:r>
            <a:r>
              <a:rPr lang="en-US" b="1" dirty="0" err="1"/>
              <a:t>Barrón</a:t>
            </a:r>
            <a:endParaRPr lang="en-US" sz="36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14195" y="1746801"/>
            <a:ext cx="43434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Analista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Wall Street -&gt; </a:t>
            </a:r>
            <a:r>
              <a:rPr lang="en-US" sz="2000" dirty="0" err="1"/>
              <a:t>Emprendedor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16192" y="5768256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Options 12 Investment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Seminario</a:t>
            </a:r>
            <a:r>
              <a:rPr lang="en-US" sz="1600" dirty="0"/>
              <a:t> Libertad </a:t>
            </a:r>
            <a:r>
              <a:rPr lang="en-US" sz="1600" dirty="0" err="1"/>
              <a:t>Financiera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Curso</a:t>
            </a:r>
            <a:r>
              <a:rPr lang="en-US" sz="1600" dirty="0"/>
              <a:t> de </a:t>
            </a:r>
            <a:r>
              <a:rPr lang="en-US" sz="1600" dirty="0" err="1"/>
              <a:t>Inversiones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Wall Street</a:t>
            </a:r>
          </a:p>
          <a:p>
            <a:endParaRPr lang="en-US" sz="1600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A1DE93C-567A-434E-8534-A43D98172F23}"/>
              </a:ext>
            </a:extLst>
          </p:cNvPr>
          <p:cNvSpPr txBox="1">
            <a:spLocks/>
          </p:cNvSpPr>
          <p:nvPr/>
        </p:nvSpPr>
        <p:spPr>
          <a:xfrm>
            <a:off x="4876800" y="1740507"/>
            <a:ext cx="402336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Inversionista</a:t>
            </a:r>
            <a:r>
              <a:rPr lang="en-US" sz="2000" dirty="0"/>
              <a:t> -&gt; Maestro y Mentor</a:t>
            </a:r>
          </a:p>
        </p:txBody>
      </p:sp>
      <p:pic>
        <p:nvPicPr>
          <p:cNvPr id="3" name="Picture 2" descr="Alex Wall Street.jpg">
            <a:extLst>
              <a:ext uri="{FF2B5EF4-FFF2-40B4-BE49-F238E27FC236}">
                <a16:creationId xmlns:a16="http://schemas.microsoft.com/office/drawing/2014/main" id="{C63F7531-ACD3-A7A1-83EB-8E3F9CECD1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195" y="2312487"/>
            <a:ext cx="3972212" cy="2520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C1ABFF-0D9B-EFE9-D47C-653F033BF559}"/>
              </a:ext>
            </a:extLst>
          </p:cNvPr>
          <p:cNvSpPr txBox="1"/>
          <p:nvPr/>
        </p:nvSpPr>
        <p:spPr>
          <a:xfrm>
            <a:off x="314509" y="5001161"/>
            <a:ext cx="417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Franklin Templeton Investments: 2001-2003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JMP Securities: 2004-2007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Agency Trading Group: 2007-2009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Housing Research Center: </a:t>
            </a:r>
            <a:r>
              <a:rPr lang="en-US" sz="1600" dirty="0"/>
              <a:t>2010 - </a:t>
            </a:r>
            <a:r>
              <a:rPr lang="en-US" sz="1600" dirty="0" err="1"/>
              <a:t>Presente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Diamond Crest Capital</a:t>
            </a:r>
            <a:r>
              <a:rPr lang="en-US" sz="1600" dirty="0"/>
              <a:t>: 2017-</a:t>
            </a:r>
            <a:r>
              <a:rPr lang="en-US" sz="1600" dirty="0" err="1"/>
              <a:t>Presente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6F801-76F8-8A6D-14E4-F9051E1199AA}"/>
              </a:ext>
            </a:extLst>
          </p:cNvPr>
          <p:cNvSpPr txBox="1"/>
          <p:nvPr/>
        </p:nvSpPr>
        <p:spPr>
          <a:xfrm>
            <a:off x="0" y="113260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Empleado</a:t>
            </a:r>
            <a:r>
              <a:rPr lang="en-US" sz="3200" b="1" dirty="0"/>
              <a:t> → Empresario → </a:t>
            </a:r>
            <a:r>
              <a:rPr lang="en-US" sz="3200" b="1" dirty="0" err="1"/>
              <a:t>Inversionista</a:t>
            </a:r>
            <a:r>
              <a:rPr lang="en-US" sz="3200" b="1" dirty="0"/>
              <a:t> → Maestro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34B7B-26D8-F820-F313-C38FD279C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D126D6E4-0FF6-30D2-9BED-D231D120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439020"/>
            <a:ext cx="2000250" cy="14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8816D28-36C8-2C2A-2C86-60FC2F34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29" y="4017938"/>
            <a:ext cx="1203181" cy="16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2A0989DE-54D9-2F26-2CAF-581169F9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08" y="2413201"/>
            <a:ext cx="1203181" cy="16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9EBA7321-8ED8-758A-9BC0-01096392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38" y="4097016"/>
            <a:ext cx="2021122" cy="15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8388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SEMANA 10</a:t>
            </a:r>
            <a:r>
              <a:rPr lang="en-US" dirty="0"/>
              <a:t>: </a:t>
            </a:r>
            <a:r>
              <a:rPr lang="en-US" b="1" dirty="0" err="1"/>
              <a:t>CONTABILIDAD</a:t>
            </a:r>
            <a:r>
              <a:rPr lang="en-US" b="1" dirty="0"/>
              <a:t>, </a:t>
            </a:r>
            <a:r>
              <a:rPr lang="en-US" b="1" dirty="0" err="1"/>
              <a:t>IMPUESTOS</a:t>
            </a:r>
            <a:r>
              <a:rPr lang="en-US" b="1" dirty="0"/>
              <a:t>, LEGAL 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EL GOBIERNO Y LOS IMPUESTOS</a:t>
            </a:r>
          </a:p>
          <a:p>
            <a:r>
              <a:rPr lang="en-US" dirty="0"/>
              <a:t>Nuestra </a:t>
            </a:r>
            <a:r>
              <a:rPr lang="en-US" dirty="0" err="1"/>
              <a:t>responsabilidad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ciudadanos</a:t>
            </a:r>
            <a:endParaRPr lang="en-US" dirty="0"/>
          </a:p>
          <a:p>
            <a:r>
              <a:rPr lang="en-US" dirty="0" err="1"/>
              <a:t>Capitalismo</a:t>
            </a:r>
            <a:r>
              <a:rPr lang="en-US" dirty="0"/>
              <a:t> vs. </a:t>
            </a:r>
            <a:r>
              <a:rPr lang="en-US" dirty="0" err="1"/>
              <a:t>Socialismo</a:t>
            </a:r>
            <a:endParaRPr lang="en-US" dirty="0"/>
          </a:p>
          <a:p>
            <a:pPr marL="0" indent="0">
              <a:buNone/>
            </a:pPr>
            <a:r>
              <a:rPr lang="en-US" b="1" u="sng" dirty="0" err="1">
                <a:solidFill>
                  <a:srgbClr val="0000FF"/>
                </a:solidFill>
              </a:rPr>
              <a:t>CONTABILIDAD</a:t>
            </a:r>
            <a:endParaRPr lang="en-US" b="1" u="sng" dirty="0">
              <a:solidFill>
                <a:srgbClr val="0000FF"/>
              </a:solidFill>
            </a:endParaRPr>
          </a:p>
          <a:p>
            <a:r>
              <a:rPr lang="es-ES" dirty="0"/>
              <a:t>Por qué tener alguien que te lleve las cuentas es esencial</a:t>
            </a:r>
          </a:p>
          <a:p>
            <a:r>
              <a:rPr lang="es-ES" dirty="0"/>
              <a:t>Cómo mantenerte al tanto de tus finanzas</a:t>
            </a:r>
          </a:p>
          <a:p>
            <a:r>
              <a:rPr lang="es-ES" dirty="0"/>
              <a:t>Proyecciones de flujo de caja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TU PATRIMONIO Y TU LEGADO</a:t>
            </a:r>
          </a:p>
          <a:p>
            <a:r>
              <a:rPr lang="en-US" dirty="0" err="1"/>
              <a:t>Planeación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Patrimonio</a:t>
            </a:r>
            <a:endParaRPr lang="en-US" dirty="0"/>
          </a:p>
          <a:p>
            <a:r>
              <a:rPr lang="en-US" dirty="0" err="1"/>
              <a:t>Cuál</a:t>
            </a:r>
            <a:r>
              <a:rPr lang="en-US" dirty="0"/>
              <a:t> es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Destino</a:t>
            </a:r>
            <a:r>
              <a:rPr lang="en-US" dirty="0"/>
              <a:t> Final</a:t>
            </a:r>
          </a:p>
          <a:p>
            <a:r>
              <a:rPr lang="en-US" dirty="0" err="1"/>
              <a:t>Cuál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Tu </a:t>
            </a:r>
            <a:r>
              <a:rPr lang="en-US" dirty="0" err="1"/>
              <a:t>Legado</a:t>
            </a:r>
            <a:r>
              <a:rPr lang="en-US" dirty="0"/>
              <a:t> Para el Mundo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16: </a:t>
            </a:r>
            <a:r>
              <a:rPr lang="es-ES" dirty="0">
                <a:solidFill>
                  <a:srgbClr val="FF0000"/>
                </a:solidFill>
              </a:rPr>
              <a:t>Programa una cita con profesionales: contador público certificado, abogado, consultor de planificación patrimonial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E3B79-ADEF-6157-2DC6-5CFB1A83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589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SEMANA 11</a:t>
            </a:r>
            <a:r>
              <a:rPr lang="en-US" dirty="0"/>
              <a:t>: </a:t>
            </a:r>
            <a:r>
              <a:rPr lang="en-US" b="1" dirty="0"/>
              <a:t>EL GOZO DE DAR 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COMO DAR GENEROSAMENTE</a:t>
            </a:r>
          </a:p>
          <a:p>
            <a:r>
              <a:rPr lang="en-US" dirty="0"/>
              <a:t>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debemos</a:t>
            </a:r>
            <a:r>
              <a:rPr lang="en-US" dirty="0"/>
              <a:t> ser </a:t>
            </a:r>
            <a:r>
              <a:rPr lang="en-US" dirty="0" err="1"/>
              <a:t>Agradecidos</a:t>
            </a:r>
            <a:endParaRPr lang="en-US" dirty="0"/>
          </a:p>
          <a:p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Ayudar</a:t>
            </a:r>
            <a:r>
              <a:rPr lang="en-US" dirty="0"/>
              <a:t> a los Demas.</a:t>
            </a:r>
          </a:p>
          <a:p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Debemos</a:t>
            </a:r>
            <a:r>
              <a:rPr lang="en-US" dirty="0"/>
              <a:t> Dar</a:t>
            </a:r>
          </a:p>
          <a:p>
            <a:r>
              <a:rPr lang="en-US" dirty="0" err="1"/>
              <a:t>Cómo</a:t>
            </a:r>
            <a:r>
              <a:rPr lang="en-US" dirty="0"/>
              <a:t> Dar </a:t>
            </a:r>
            <a:r>
              <a:rPr lang="en-US" dirty="0" err="1"/>
              <a:t>Efectivamente</a:t>
            </a:r>
            <a:r>
              <a:rPr lang="en-US" dirty="0"/>
              <a:t>.</a:t>
            </a:r>
          </a:p>
          <a:p>
            <a:r>
              <a:rPr lang="en-US" dirty="0" err="1"/>
              <a:t>Qué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Diezmos</a:t>
            </a:r>
            <a:r>
              <a:rPr lang="en-US" dirty="0"/>
              <a:t> vs. Dar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perspectiva</a:t>
            </a:r>
            <a:r>
              <a:rPr lang="en-US" dirty="0"/>
              <a:t> Biblica</a:t>
            </a:r>
          </a:p>
          <a:p>
            <a:r>
              <a:rPr lang="en-US" dirty="0" err="1"/>
              <a:t>Pagalo</a:t>
            </a:r>
            <a:r>
              <a:rPr lang="en-US" dirty="0"/>
              <a:t> para Adelante!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17: Da a </a:t>
            </a:r>
            <a:r>
              <a:rPr lang="en-US" dirty="0" err="1">
                <a:solidFill>
                  <a:srgbClr val="FF0000"/>
                </a:solidFill>
              </a:rPr>
              <a:t>una</a:t>
            </a:r>
            <a:r>
              <a:rPr lang="en-US" dirty="0">
                <a:solidFill>
                  <a:srgbClr val="FF0000"/>
                </a:solidFill>
              </a:rPr>
              <a:t> Causa que </a:t>
            </a:r>
            <a:r>
              <a:rPr lang="en-US" dirty="0" err="1">
                <a:solidFill>
                  <a:srgbClr val="FF0000"/>
                </a:solidFill>
              </a:rPr>
              <a:t>te</a:t>
            </a:r>
            <a:r>
              <a:rPr lang="en-US" dirty="0">
                <a:solidFill>
                  <a:srgbClr val="FF0000"/>
                </a:solidFill>
              </a:rPr>
              <a:t> Inspire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18: </a:t>
            </a:r>
            <a:r>
              <a:rPr lang="en-US" dirty="0" err="1">
                <a:solidFill>
                  <a:srgbClr val="FF0000"/>
                </a:solidFill>
              </a:rPr>
              <a:t>Trabaja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Tablero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Visión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Financiera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E3B79-ADEF-6157-2DC6-5CFB1A83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329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Aprenderás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el</a:t>
            </a:r>
            <a:br>
              <a:rPr lang="en-US" b="1" dirty="0"/>
            </a:br>
            <a:r>
              <a:rPr lang="en-US" b="1" dirty="0" err="1"/>
              <a:t>Reto</a:t>
            </a:r>
            <a:r>
              <a:rPr lang="en-US" b="1" dirty="0"/>
              <a:t> Libertad </a:t>
            </a:r>
            <a:r>
              <a:rPr lang="en-US" b="1" dirty="0" err="1"/>
              <a:t>Financiera</a:t>
            </a:r>
            <a:r>
              <a:rPr lang="en-US" b="1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3340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SEMANA 12</a:t>
            </a:r>
            <a:r>
              <a:rPr lang="en-US" dirty="0"/>
              <a:t>:  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0000FF"/>
                </a:solidFill>
              </a:rPr>
              <a:t>RESUMEN: CÓMO ALCANZAR LIBERTAD FINANCIERA</a:t>
            </a:r>
          </a:p>
          <a:p>
            <a:r>
              <a:rPr lang="en-US" dirty="0" err="1"/>
              <a:t>Repaso</a:t>
            </a:r>
            <a:r>
              <a:rPr lang="en-US" dirty="0"/>
              <a:t> de </a:t>
            </a:r>
            <a:r>
              <a:rPr lang="en-US" dirty="0" err="1"/>
              <a:t>Conceptos</a:t>
            </a:r>
            <a:r>
              <a:rPr lang="en-US" dirty="0"/>
              <a:t> de Libertad </a:t>
            </a:r>
            <a:r>
              <a:rPr lang="en-US" dirty="0" err="1"/>
              <a:t>Financiera</a:t>
            </a:r>
            <a:r>
              <a:rPr lang="en-US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de </a:t>
            </a:r>
            <a:r>
              <a:rPr lang="en-US" dirty="0" err="1"/>
              <a:t>Compartir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r>
              <a:rPr lang="en-US" dirty="0"/>
              <a:t>.</a:t>
            </a:r>
          </a:p>
          <a:p>
            <a:r>
              <a:rPr lang="en-US" dirty="0" err="1"/>
              <a:t>Testimonios</a:t>
            </a:r>
            <a:r>
              <a:rPr lang="en-US" dirty="0"/>
              <a:t> &amp; </a:t>
            </a:r>
            <a:r>
              <a:rPr lang="en-US" dirty="0" err="1"/>
              <a:t>Reflexión</a:t>
            </a:r>
            <a:r>
              <a:rPr lang="en-US" dirty="0"/>
              <a:t>.</a:t>
            </a:r>
          </a:p>
          <a:p>
            <a:r>
              <a:rPr lang="en-US" dirty="0" err="1"/>
              <a:t>Ceremonia</a:t>
            </a:r>
            <a:r>
              <a:rPr lang="en-US" dirty="0"/>
              <a:t> de </a:t>
            </a:r>
            <a:r>
              <a:rPr lang="en-US" dirty="0" err="1"/>
              <a:t>Graduación</a:t>
            </a:r>
            <a:r>
              <a:rPr lang="en-US" dirty="0"/>
              <a:t> - </a:t>
            </a:r>
            <a:r>
              <a:rPr lang="en-US" dirty="0" err="1"/>
              <a:t>Reto</a:t>
            </a:r>
            <a:r>
              <a:rPr lang="en-US" dirty="0"/>
              <a:t> Libertad </a:t>
            </a:r>
            <a:r>
              <a:rPr lang="en-US" dirty="0" err="1"/>
              <a:t>Financiera</a:t>
            </a:r>
            <a:r>
              <a:rPr lang="en-US" dirty="0"/>
              <a:t> #1</a:t>
            </a:r>
          </a:p>
          <a:p>
            <a:pPr marL="0" indent="0">
              <a:buNone/>
            </a:pPr>
            <a:r>
              <a:rPr lang="en-US" b="1" dirty="0" err="1"/>
              <a:t>Conclusión</a:t>
            </a:r>
            <a:r>
              <a:rPr lang="en-US" dirty="0"/>
              <a:t>: </a:t>
            </a:r>
          </a:p>
          <a:p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Pasos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Alcanzar</a:t>
            </a:r>
            <a:r>
              <a:rPr lang="en-US" dirty="0"/>
              <a:t> la Libertad </a:t>
            </a:r>
            <a:r>
              <a:rPr lang="en-US" dirty="0" err="1"/>
              <a:t>Financiera</a:t>
            </a:r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19: </a:t>
            </a:r>
            <a:r>
              <a:rPr lang="en-US" dirty="0" err="1">
                <a:solidFill>
                  <a:srgbClr val="FF0000"/>
                </a:solidFill>
              </a:rPr>
              <a:t>Poner</a:t>
            </a:r>
            <a:r>
              <a:rPr lang="en-US" dirty="0">
                <a:solidFill>
                  <a:srgbClr val="FF0000"/>
                </a:solidFill>
              </a:rPr>
              <a:t> Metas Y </a:t>
            </a:r>
            <a:r>
              <a:rPr lang="en-US" dirty="0" err="1">
                <a:solidFill>
                  <a:srgbClr val="FF0000"/>
                </a:solidFill>
              </a:rPr>
              <a:t>Evaluar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Progreso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Financiero</a:t>
            </a:r>
            <a:r>
              <a:rPr lang="en-US" dirty="0">
                <a:solidFill>
                  <a:srgbClr val="FF0000"/>
                </a:solidFill>
              </a:rPr>
              <a:t> de 3 Meses</a:t>
            </a:r>
          </a:p>
          <a:p>
            <a:r>
              <a:rPr lang="en-US" dirty="0" err="1">
                <a:solidFill>
                  <a:srgbClr val="FF0000"/>
                </a:solidFill>
              </a:rPr>
              <a:t>RETO</a:t>
            </a:r>
            <a:r>
              <a:rPr lang="en-US" dirty="0">
                <a:solidFill>
                  <a:srgbClr val="FF0000"/>
                </a:solidFill>
              </a:rPr>
              <a:t> No. 20: </a:t>
            </a:r>
            <a:r>
              <a:rPr lang="en-US" dirty="0" err="1">
                <a:solidFill>
                  <a:srgbClr val="FF0000"/>
                </a:solidFill>
              </a:rPr>
              <a:t>Entrevista</a:t>
            </a:r>
            <a:r>
              <a:rPr lang="en-US" dirty="0">
                <a:solidFill>
                  <a:srgbClr val="FF0000"/>
                </a:solidFill>
              </a:rPr>
              <a:t> Final &amp; </a:t>
            </a:r>
            <a:r>
              <a:rPr lang="en-US" dirty="0" err="1">
                <a:solidFill>
                  <a:srgbClr val="FF0000"/>
                </a:solidFill>
              </a:rPr>
              <a:t>Resultados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Logrados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89222" y="6504911"/>
            <a:ext cx="1837113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985661-458A-B00B-1DCC-E663FF45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600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90500"/>
            <a:ext cx="4292759" cy="1143000"/>
          </a:xfrm>
        </p:spPr>
        <p:txBody>
          <a:bodyPr>
            <a:noAutofit/>
          </a:bodyPr>
          <a:lstStyle/>
          <a:p>
            <a:r>
              <a:rPr lang="en-US" sz="3600" b="1" dirty="0" err="1"/>
              <a:t>Instituto</a:t>
            </a:r>
            <a:r>
              <a:rPr lang="en-US" sz="3600" b="1" dirty="0"/>
              <a:t> de </a:t>
            </a:r>
            <a:r>
              <a:rPr lang="en-US" sz="3600" b="1" dirty="0" err="1"/>
              <a:t>Éxito</a:t>
            </a:r>
            <a:r>
              <a:rPr lang="en-US" sz="3600" b="1" dirty="0"/>
              <a:t> y Libertad </a:t>
            </a:r>
            <a:r>
              <a:rPr lang="en-US" sz="3600" b="1" dirty="0" err="1"/>
              <a:t>Financiera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029200"/>
          </a:xfrm>
        </p:spPr>
        <p:txBody>
          <a:bodyPr>
            <a:normAutofit/>
          </a:bodyPr>
          <a:lstStyle/>
          <a:p>
            <a:r>
              <a:rPr lang="en-US" b="1" dirty="0" err="1"/>
              <a:t>Fundado</a:t>
            </a:r>
            <a:r>
              <a:rPr lang="en-US" dirty="0"/>
              <a:t>: 2014 </a:t>
            </a:r>
            <a:r>
              <a:rPr lang="en-US" dirty="0" err="1"/>
              <a:t>por</a:t>
            </a:r>
            <a:r>
              <a:rPr lang="en-US" dirty="0"/>
              <a:t> Alex </a:t>
            </a:r>
            <a:r>
              <a:rPr lang="en-US" dirty="0" err="1"/>
              <a:t>Barrón</a:t>
            </a:r>
            <a:endParaRPr lang="en-US" dirty="0"/>
          </a:p>
          <a:p>
            <a:r>
              <a:rPr lang="en-US" b="1" dirty="0" err="1"/>
              <a:t>Lema</a:t>
            </a:r>
            <a:r>
              <a:rPr lang="en-US" dirty="0"/>
              <a:t>: </a:t>
            </a:r>
            <a:r>
              <a:rPr lang="en-US" i="1" dirty="0"/>
              <a:t>“¡</a:t>
            </a:r>
            <a:r>
              <a:rPr lang="en-US" i="1" dirty="0" err="1"/>
              <a:t>Atrévete</a:t>
            </a:r>
            <a:r>
              <a:rPr lang="en-US" i="1" dirty="0"/>
              <a:t> a </a:t>
            </a:r>
            <a:r>
              <a:rPr lang="en-US" i="1" dirty="0" err="1"/>
              <a:t>Prosperar</a:t>
            </a:r>
            <a:r>
              <a:rPr lang="en-US" i="1" dirty="0"/>
              <a:t>!”</a:t>
            </a:r>
          </a:p>
          <a:p>
            <a:r>
              <a:rPr lang="en-US" b="1" dirty="0"/>
              <a:t>Web</a:t>
            </a:r>
            <a:r>
              <a:rPr lang="en-US" dirty="0"/>
              <a:t>: </a:t>
            </a:r>
            <a:r>
              <a:rPr lang="en-US" dirty="0" err="1">
                <a:hlinkClick r:id="rId2"/>
              </a:rPr>
              <a:t>www.alexbarron.com</a:t>
            </a:r>
            <a:endParaRPr lang="en-US" dirty="0"/>
          </a:p>
          <a:p>
            <a:r>
              <a:rPr lang="en-US" b="1" dirty="0"/>
              <a:t>Facebook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www.facebook.com/daretoprosper1/</a:t>
            </a:r>
            <a:endParaRPr lang="en-US" dirty="0"/>
          </a:p>
          <a:p>
            <a:r>
              <a:rPr lang="en-US" b="1" dirty="0"/>
              <a:t>Twitter</a:t>
            </a:r>
            <a:r>
              <a:rPr lang="en-US" dirty="0"/>
              <a:t>: @</a:t>
            </a:r>
            <a:r>
              <a:rPr lang="en-US" dirty="0" err="1"/>
              <a:t>daretoprosper</a:t>
            </a:r>
            <a:endParaRPr lang="en-US" dirty="0"/>
          </a:p>
          <a:p>
            <a:r>
              <a:rPr lang="en-US" b="1" dirty="0" err="1"/>
              <a:t>Telefono</a:t>
            </a:r>
            <a:r>
              <a:rPr lang="en-US" dirty="0"/>
              <a:t>: (415) 425-6434</a:t>
            </a:r>
          </a:p>
          <a:p>
            <a:r>
              <a:rPr lang="en-US" b="1" dirty="0"/>
              <a:t>Email</a:t>
            </a:r>
            <a:r>
              <a:rPr lang="en-US" dirty="0"/>
              <a:t>: </a:t>
            </a:r>
            <a:r>
              <a:rPr lang="en-US" dirty="0" err="1">
                <a:hlinkClick r:id="rId4"/>
              </a:rPr>
              <a:t>ana@financial-freedom.org</a:t>
            </a:r>
            <a:endParaRPr lang="en-US" dirty="0"/>
          </a:p>
          <a:p>
            <a:r>
              <a:rPr lang="en-US" b="1" dirty="0" err="1"/>
              <a:t>Oficina</a:t>
            </a:r>
            <a:r>
              <a:rPr lang="en-US" dirty="0"/>
              <a:t>: 11 Diamond Crest, El Paso TX 79902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777683" cy="1777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ABFFE-4845-2F26-029D-DEB633150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784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motivador</a:t>
            </a:r>
            <a:r>
              <a:rPr lang="en-US" dirty="0"/>
              <a:t>– </a:t>
            </a:r>
            <a:r>
              <a:rPr lang="en-US" dirty="0" err="1"/>
              <a:t>piensas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diferente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administrar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dinero</a:t>
            </a:r>
            <a:r>
              <a:rPr lang="en-US" dirty="0"/>
              <a:t> para </a:t>
            </a:r>
            <a:r>
              <a:rPr lang="en-US" dirty="0" err="1"/>
              <a:t>alcanzar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”</a:t>
            </a:r>
          </a:p>
          <a:p>
            <a:r>
              <a:rPr lang="en-US" dirty="0"/>
              <a:t>“Vale la </a:t>
            </a:r>
            <a:r>
              <a:rPr lang="en-US" dirty="0" err="1"/>
              <a:t>pena</a:t>
            </a:r>
            <a:r>
              <a:rPr lang="en-US" dirty="0"/>
              <a:t> la </a:t>
            </a:r>
            <a:r>
              <a:rPr lang="en-US" dirty="0" err="1"/>
              <a:t>inversión</a:t>
            </a:r>
            <a:r>
              <a:rPr lang="en-US" dirty="0"/>
              <a:t> de </a:t>
            </a:r>
            <a:r>
              <a:rPr lang="en-US" dirty="0" err="1"/>
              <a:t>tiempo</a:t>
            </a:r>
            <a:r>
              <a:rPr lang="en-US" dirty="0"/>
              <a:t> – 100% </a:t>
            </a:r>
            <a:r>
              <a:rPr lang="en-US" dirty="0" err="1"/>
              <a:t>recomendado</a:t>
            </a:r>
            <a:r>
              <a:rPr lang="en-US" dirty="0"/>
              <a:t>.”</a:t>
            </a:r>
          </a:p>
          <a:p>
            <a:r>
              <a:rPr lang="en-US" dirty="0"/>
              <a:t>“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deberían</a:t>
            </a:r>
            <a:r>
              <a:rPr lang="en-US" dirty="0"/>
              <a:t> </a:t>
            </a:r>
            <a:r>
              <a:rPr lang="en-US" dirty="0" err="1"/>
              <a:t>tomer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seminario</a:t>
            </a:r>
            <a:r>
              <a:rPr lang="en-US" dirty="0"/>
              <a:t> – </a:t>
            </a:r>
            <a:r>
              <a:rPr lang="en-US" dirty="0" err="1"/>
              <a:t>Especialmente</a:t>
            </a:r>
            <a:r>
              <a:rPr lang="en-US" dirty="0"/>
              <a:t> los </a:t>
            </a:r>
            <a:r>
              <a:rPr lang="en-US" dirty="0" err="1"/>
              <a:t>jóvenes</a:t>
            </a:r>
            <a:r>
              <a:rPr lang="en-US" dirty="0"/>
              <a:t> .”</a:t>
            </a:r>
          </a:p>
          <a:p>
            <a:r>
              <a:rPr lang="en-US" dirty="0"/>
              <a:t>“</a:t>
            </a:r>
            <a:r>
              <a:rPr lang="en-US" dirty="0" err="1"/>
              <a:t>Excelente</a:t>
            </a:r>
            <a:r>
              <a:rPr lang="en-US" dirty="0"/>
              <a:t> </a:t>
            </a:r>
            <a:r>
              <a:rPr lang="en-US" dirty="0" err="1"/>
              <a:t>seminario</a:t>
            </a:r>
            <a:r>
              <a:rPr lang="en-US" dirty="0"/>
              <a:t>–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profundo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práctico</a:t>
            </a:r>
            <a:r>
              <a:rPr lang="en-US" dirty="0"/>
              <a:t>.”</a:t>
            </a:r>
          </a:p>
          <a:p>
            <a:r>
              <a:rPr lang="en-US" dirty="0"/>
              <a:t>“La </a:t>
            </a:r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inversión</a:t>
            </a:r>
            <a:r>
              <a:rPr lang="en-US" dirty="0"/>
              <a:t> de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!! </a:t>
            </a:r>
            <a:r>
              <a:rPr lang="en-US" dirty="0" err="1"/>
              <a:t>Ahorrarás</a:t>
            </a:r>
            <a:r>
              <a:rPr lang="en-US" dirty="0"/>
              <a:t> miles de </a:t>
            </a:r>
            <a:r>
              <a:rPr lang="en-US" dirty="0" err="1"/>
              <a:t>dolares</a:t>
            </a:r>
            <a:r>
              <a:rPr lang="en-US" dirty="0"/>
              <a:t>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92322C-C43F-E5D4-437C-EFFC20186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9716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75218"/>
            <a:ext cx="7391400" cy="97258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¿Estás listo para ponerte en el Camino a la libertad financiera?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02" y="1600201"/>
            <a:ext cx="3856258" cy="2278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198461"/>
            <a:ext cx="4548468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3" y="4198461"/>
            <a:ext cx="335280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3" y="1600200"/>
            <a:ext cx="3557235" cy="2286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03196-D2B2-38A4-B092-A2EE7EBA1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443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</a:t>
            </a:r>
            <a:r>
              <a:rPr lang="en-US" b="1" dirty="0" err="1"/>
              <a:t>Preguntas</a:t>
            </a:r>
            <a:r>
              <a:rPr lang="en-US" b="1" dirty="0"/>
              <a:t>? </a:t>
            </a:r>
            <a:r>
              <a:rPr lang="es-ES" b="1" dirty="0"/>
              <a:t>¿</a:t>
            </a:r>
            <a:r>
              <a:rPr lang="en-US" b="1" dirty="0" err="1"/>
              <a:t>Comentarios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questionscomme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524000"/>
            <a:ext cx="6129358" cy="2235709"/>
          </a:xfrm>
          <a:prstGeom prst="rect">
            <a:avLst/>
          </a:prstGeom>
        </p:spPr>
      </p:pic>
      <p:pic>
        <p:nvPicPr>
          <p:cNvPr id="5" name="Picture 4" descr="visitor-inform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3153103" cy="2971800"/>
          </a:xfrm>
          <a:prstGeom prst="rect">
            <a:avLst/>
          </a:prstGeom>
        </p:spPr>
      </p:pic>
      <p:pic>
        <p:nvPicPr>
          <p:cNvPr id="6" name="Picture 5" descr="questions comments bubb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76400"/>
            <a:ext cx="2628900" cy="173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AE34E-9363-4C84-8E2B-B9F9A9DC0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1019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8D68-BA81-BA0A-0A09-9E1AF6F91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812473"/>
            <a:ext cx="8915400" cy="1470025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Financiera</a:t>
            </a:r>
            <a:r>
              <a:rPr lang="en-US" dirty="0"/>
              <a:t> es la Clave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F8199-BFD5-EDB0-9D64-46553FB77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r>
              <a:rPr lang="en-US" dirty="0" err="1"/>
              <a:t>Tienes</a:t>
            </a:r>
            <a:r>
              <a:rPr lang="en-US" dirty="0"/>
              <a:t> Que </a:t>
            </a:r>
            <a:r>
              <a:rPr lang="en-US" dirty="0" err="1"/>
              <a:t>Aprender</a:t>
            </a:r>
            <a:r>
              <a:rPr lang="en-US" dirty="0"/>
              <a:t> </a:t>
            </a:r>
          </a:p>
          <a:p>
            <a:r>
              <a:rPr lang="en-US" dirty="0"/>
              <a:t>Como </a:t>
            </a:r>
            <a:r>
              <a:rPr lang="en-US" dirty="0" err="1"/>
              <a:t>Funciona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Dinero!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5C563-2F9B-813F-506D-81D44C7FD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038"/>
            <a:ext cx="1905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489A5B-7FFC-5DBD-C8D8-54C4DCD23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5173308" cy="16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0653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toy&#10;&#10;Description automatically generated">
            <a:extLst>
              <a:ext uri="{FF2B5EF4-FFF2-40B4-BE49-F238E27FC236}">
                <a16:creationId xmlns:a16="http://schemas.microsoft.com/office/drawing/2014/main" id="{EE53CE9B-A6E2-4176-ABB2-94557FC5B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" y="4919680"/>
            <a:ext cx="846497" cy="722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5" y="857250"/>
            <a:ext cx="8173205" cy="857250"/>
          </a:xfrm>
        </p:spPr>
        <p:txBody>
          <a:bodyPr/>
          <a:lstStyle/>
          <a:p>
            <a:r>
              <a:rPr lang="en-US" b="1" dirty="0"/>
              <a:t>Las </a:t>
            </a:r>
            <a:r>
              <a:rPr lang="en-US" b="1" dirty="0" err="1"/>
              <a:t>Etapas</a:t>
            </a:r>
            <a:r>
              <a:rPr lang="en-US" b="1" dirty="0"/>
              <a:t> de la Vida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584266" y="5632757"/>
            <a:ext cx="8224454" cy="39311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85391" y="566401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tiempo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560798" y="1328247"/>
            <a:ext cx="23468" cy="439866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568" y="5334492"/>
            <a:ext cx="4203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19" y="1459842"/>
            <a:ext cx="5025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51085" y="5690703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94119" y="4316338"/>
            <a:ext cx="13531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2. </a:t>
            </a:r>
            <a:r>
              <a:rPr lang="en-US" sz="1350" b="1" dirty="0" err="1"/>
              <a:t>Educaci</a:t>
            </a:r>
            <a:r>
              <a:rPr lang="el-GR" sz="1350" b="1" dirty="0"/>
              <a:t>ό</a:t>
            </a:r>
            <a:r>
              <a:rPr lang="en-US" sz="1350" b="1" dirty="0"/>
              <a:t>n</a:t>
            </a:r>
          </a:p>
          <a:p>
            <a:r>
              <a:rPr lang="en-US" sz="1350" b="1" dirty="0"/>
              <a:t>&amp; </a:t>
            </a:r>
            <a:r>
              <a:rPr lang="en-US" sz="1350" b="1" dirty="0" err="1"/>
              <a:t>Preparaci</a:t>
            </a:r>
            <a:r>
              <a:rPr lang="el-GR" sz="1350" b="1" dirty="0"/>
              <a:t>ό</a:t>
            </a:r>
            <a:r>
              <a:rPr lang="en-US" sz="1350" b="1" dirty="0"/>
              <a:t>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68534" y="3001243"/>
            <a:ext cx="13445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4. </a:t>
            </a:r>
            <a:r>
              <a:rPr lang="en-US" sz="1350" b="1" dirty="0" err="1"/>
              <a:t>Retiro</a:t>
            </a:r>
            <a:r>
              <a:rPr lang="en-US" sz="1350" b="1" dirty="0"/>
              <a:t> &amp;</a:t>
            </a:r>
          </a:p>
          <a:p>
            <a:r>
              <a:rPr lang="en-US" sz="1350" b="1" dirty="0"/>
              <a:t>    </a:t>
            </a:r>
            <a:r>
              <a:rPr lang="en-US" sz="1350" b="1" dirty="0" err="1"/>
              <a:t>Disfrutar</a:t>
            </a:r>
            <a:r>
              <a:rPr lang="en-US" sz="1350" b="1" dirty="0"/>
              <a:t> Vida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27735" y="3622288"/>
            <a:ext cx="1924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3. </a:t>
            </a:r>
            <a:r>
              <a:rPr lang="en-US" sz="1350" b="1" dirty="0" err="1"/>
              <a:t>Trabajar</a:t>
            </a:r>
            <a:r>
              <a:rPr lang="en-US" sz="1350" b="1" dirty="0"/>
              <a:t>, </a:t>
            </a:r>
            <a:r>
              <a:rPr lang="en-US" sz="1350" b="1" dirty="0" err="1"/>
              <a:t>Ganar</a:t>
            </a:r>
            <a:r>
              <a:rPr lang="en-US" sz="1350" b="1" dirty="0"/>
              <a:t> $, </a:t>
            </a:r>
          </a:p>
          <a:p>
            <a:r>
              <a:rPr lang="en-US" sz="1350" b="1" dirty="0"/>
              <a:t>    </a:t>
            </a:r>
            <a:r>
              <a:rPr lang="en-US" sz="1350" b="1" dirty="0" err="1"/>
              <a:t>Ahorrar</a:t>
            </a:r>
            <a:r>
              <a:rPr lang="en-US" sz="1350" b="1" dirty="0"/>
              <a:t> &amp; </a:t>
            </a:r>
            <a:r>
              <a:rPr lang="en-US" sz="1350" b="1" dirty="0" err="1"/>
              <a:t>Invertir</a:t>
            </a:r>
            <a:endParaRPr lang="en-US" sz="135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98671" y="4210075"/>
            <a:ext cx="20842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La Meta es </a:t>
            </a:r>
            <a:r>
              <a:rPr lang="en-US" sz="1350" i="1" dirty="0" err="1"/>
              <a:t>Estar</a:t>
            </a:r>
            <a:r>
              <a:rPr lang="en-US" sz="1350" i="1" dirty="0"/>
              <a:t> </a:t>
            </a:r>
            <a:r>
              <a:rPr lang="en-US" sz="1350" i="1" dirty="0" err="1"/>
              <a:t>Preparado</a:t>
            </a:r>
            <a:r>
              <a:rPr lang="en-US" sz="1350" i="1" dirty="0"/>
              <a:t> para la </a:t>
            </a:r>
            <a:r>
              <a:rPr lang="en-US" sz="1350" i="1" dirty="0" err="1"/>
              <a:t>Siguiente</a:t>
            </a:r>
            <a:r>
              <a:rPr lang="en-US" sz="1350" i="1" dirty="0"/>
              <a:t> Etapa </a:t>
            </a:r>
            <a:r>
              <a:rPr lang="en-US" sz="1350" i="1" dirty="0" err="1"/>
              <a:t>en</a:t>
            </a:r>
            <a:r>
              <a:rPr lang="en-US" sz="1350" i="1" dirty="0"/>
              <a:t> la Vida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6038C9A-158A-4D1B-9A3A-8141413928A5}"/>
              </a:ext>
            </a:extLst>
          </p:cNvPr>
          <p:cNvCxnSpPr>
            <a:cxnSpLocks/>
          </p:cNvCxnSpPr>
          <p:nvPr/>
        </p:nvCxnSpPr>
        <p:spPr>
          <a:xfrm flipV="1">
            <a:off x="534197" y="4287554"/>
            <a:ext cx="2619850" cy="632126"/>
          </a:xfrm>
          <a:prstGeom prst="bentConnector3">
            <a:avLst>
              <a:gd name="adj1" fmla="val 65111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15278D1-D6FE-465A-B685-73511136A586}"/>
              </a:ext>
            </a:extLst>
          </p:cNvPr>
          <p:cNvSpPr txBox="1"/>
          <p:nvPr/>
        </p:nvSpPr>
        <p:spPr>
          <a:xfrm>
            <a:off x="723880" y="4627618"/>
            <a:ext cx="14711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1. </a:t>
            </a:r>
            <a:r>
              <a:rPr lang="en-US" sz="1350" b="1" dirty="0" err="1"/>
              <a:t>Formaci</a:t>
            </a:r>
            <a:r>
              <a:rPr lang="el-GR" sz="1350" b="1" dirty="0"/>
              <a:t>ό</a:t>
            </a:r>
            <a:r>
              <a:rPr lang="en-US" sz="1350" b="1" dirty="0"/>
              <a:t>n</a:t>
            </a: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E0BB2D0-3686-46BD-A35E-8DFDA1A577C3}"/>
              </a:ext>
            </a:extLst>
          </p:cNvPr>
          <p:cNvCxnSpPr>
            <a:cxnSpLocks/>
          </p:cNvCxnSpPr>
          <p:nvPr/>
        </p:nvCxnSpPr>
        <p:spPr>
          <a:xfrm flipV="1">
            <a:off x="2530731" y="3582176"/>
            <a:ext cx="3575111" cy="705378"/>
          </a:xfrm>
          <a:prstGeom prst="bentConnector3">
            <a:avLst>
              <a:gd name="adj1" fmla="val 3337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4E97EF6-A4B2-4BEC-BE51-06CD03772D2D}"/>
              </a:ext>
            </a:extLst>
          </p:cNvPr>
          <p:cNvCxnSpPr>
            <a:cxnSpLocks/>
          </p:cNvCxnSpPr>
          <p:nvPr/>
        </p:nvCxnSpPr>
        <p:spPr>
          <a:xfrm flipV="1">
            <a:off x="5509164" y="2949536"/>
            <a:ext cx="1389592" cy="63841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406410D-3044-4145-8D7E-4A493EBB1F27}"/>
              </a:ext>
            </a:extLst>
          </p:cNvPr>
          <p:cNvSpPr txBox="1"/>
          <p:nvPr/>
        </p:nvSpPr>
        <p:spPr>
          <a:xfrm>
            <a:off x="3414151" y="5655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E6A2B9-6AFD-49C5-94C0-1BEF4A670527}"/>
              </a:ext>
            </a:extLst>
          </p:cNvPr>
          <p:cNvSpPr txBox="1"/>
          <p:nvPr/>
        </p:nvSpPr>
        <p:spPr>
          <a:xfrm>
            <a:off x="6025900" y="5641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46BA80-7137-4107-8CDB-08EC694F86AC}"/>
              </a:ext>
            </a:extLst>
          </p:cNvPr>
          <p:cNvSpPr txBox="1"/>
          <p:nvPr/>
        </p:nvSpPr>
        <p:spPr>
          <a:xfrm>
            <a:off x="7627310" y="5641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85</a:t>
            </a:r>
          </a:p>
        </p:txBody>
      </p:sp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D910C25A-A6C0-4FCA-BE75-720A8E139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9" y="3840713"/>
            <a:ext cx="951181" cy="717999"/>
          </a:xfrm>
          <a:prstGeom prst="rect">
            <a:avLst/>
          </a:prstGeom>
        </p:spPr>
      </p:pic>
      <p:pic>
        <p:nvPicPr>
          <p:cNvPr id="50" name="Picture 4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E63C1EA-7F70-4F9B-A053-FBC750EB6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40" y="3526666"/>
            <a:ext cx="340802" cy="728150"/>
          </a:xfrm>
          <a:prstGeom prst="rect">
            <a:avLst/>
          </a:prstGeom>
        </p:spPr>
      </p:pic>
      <p:pic>
        <p:nvPicPr>
          <p:cNvPr id="52" name="Picture 51" descr="A close up of a logo&#10;&#10;Description automatically generated">
            <a:extLst>
              <a:ext uri="{FF2B5EF4-FFF2-40B4-BE49-F238E27FC236}">
                <a16:creationId xmlns:a16="http://schemas.microsoft.com/office/drawing/2014/main" id="{B03EABD1-AA13-4752-B3EC-D497DD963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27" y="3461182"/>
            <a:ext cx="309444" cy="797154"/>
          </a:xfrm>
          <a:prstGeom prst="rect">
            <a:avLst/>
          </a:prstGeom>
        </p:spPr>
      </p:pic>
      <p:pic>
        <p:nvPicPr>
          <p:cNvPr id="61" name="Picture 6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EA65DB1-4ED1-492B-A7AB-16651DD8F0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58" y="2646355"/>
            <a:ext cx="943326" cy="839323"/>
          </a:xfrm>
          <a:prstGeom prst="rect">
            <a:avLst/>
          </a:prstGeom>
        </p:spPr>
      </p:pic>
      <p:pic>
        <p:nvPicPr>
          <p:cNvPr id="63" name="Picture 6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A3F8CA8E-5570-423A-83C0-E83E1D0A15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56" y="2656833"/>
            <a:ext cx="905969" cy="78493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D21D752-53C1-47C7-AF78-81D0DE6A012A}"/>
              </a:ext>
            </a:extLst>
          </p:cNvPr>
          <p:cNvSpPr txBox="1"/>
          <p:nvPr/>
        </p:nvSpPr>
        <p:spPr>
          <a:xfrm>
            <a:off x="8172006" y="2352966"/>
            <a:ext cx="978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5. </a:t>
            </a:r>
            <a:r>
              <a:rPr lang="en-US" sz="1350" b="1" dirty="0" err="1"/>
              <a:t>Legado</a:t>
            </a:r>
            <a:endParaRPr lang="en-US" sz="1350" b="1" dirty="0"/>
          </a:p>
        </p:txBody>
      </p:sp>
      <p:pic>
        <p:nvPicPr>
          <p:cNvPr id="67" name="Picture 6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4913A89-D4F7-434B-A54D-545934B68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57" y="2027527"/>
            <a:ext cx="614555" cy="827917"/>
          </a:xfrm>
          <a:prstGeom prst="rect">
            <a:avLst/>
          </a:prstGeom>
        </p:spPr>
      </p:pic>
      <p:pic>
        <p:nvPicPr>
          <p:cNvPr id="73" name="Picture 7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2753735-6F08-4B4B-91A8-65CF9CE57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4" y="2053537"/>
            <a:ext cx="575995" cy="807798"/>
          </a:xfrm>
          <a:prstGeom prst="rect">
            <a:avLst/>
          </a:prstGeom>
        </p:spPr>
      </p:pic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90B829AC-C0B7-44C5-AEAD-3448B2991999}"/>
              </a:ext>
            </a:extLst>
          </p:cNvPr>
          <p:cNvCxnSpPr>
            <a:cxnSpLocks/>
          </p:cNvCxnSpPr>
          <p:nvPr/>
        </p:nvCxnSpPr>
        <p:spPr>
          <a:xfrm flipV="1">
            <a:off x="6513919" y="2302387"/>
            <a:ext cx="2485259" cy="648462"/>
          </a:xfrm>
          <a:prstGeom prst="bentConnector3">
            <a:avLst>
              <a:gd name="adj1" fmla="val 60731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4" name="Picture 83" descr="A picture containing object&#10;&#10;Description automatically generated">
            <a:extLst>
              <a:ext uri="{FF2B5EF4-FFF2-40B4-BE49-F238E27FC236}">
                <a16:creationId xmlns:a16="http://schemas.microsoft.com/office/drawing/2014/main" id="{830A95ED-6E18-42CD-BBDC-BEB908C42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53" y="1702619"/>
            <a:ext cx="457228" cy="425271"/>
          </a:xfrm>
          <a:prstGeom prst="rect">
            <a:avLst/>
          </a:prstGeom>
        </p:spPr>
      </p:pic>
      <p:sp>
        <p:nvSpPr>
          <p:cNvPr id="85" name="Footer Placeholder 7">
            <a:extLst>
              <a:ext uri="{FF2B5EF4-FFF2-40B4-BE49-F238E27FC236}">
                <a16:creationId xmlns:a16="http://schemas.microsoft.com/office/drawing/2014/main" id="{7AFA7FA0-BD2A-4FB7-A31E-BAF082FC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1834" y="6248223"/>
            <a:ext cx="1543050" cy="273844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E4A21F6-4D13-42EB-9EAA-E01D7BCB9814}"/>
              </a:ext>
            </a:extLst>
          </p:cNvPr>
          <p:cNvSpPr txBox="1"/>
          <p:nvPr/>
        </p:nvSpPr>
        <p:spPr>
          <a:xfrm>
            <a:off x="328639" y="569070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786C3-0B68-0AF6-5621-4AF77E2F1A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6955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5" y="857250"/>
            <a:ext cx="8173205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Las Dos </a:t>
            </a:r>
            <a:r>
              <a:rPr lang="en-US" b="1" dirty="0" err="1"/>
              <a:t>Fases</a:t>
            </a:r>
            <a:r>
              <a:rPr lang="en-US" b="1" dirty="0"/>
              <a:t> </a:t>
            </a:r>
            <a:r>
              <a:rPr lang="en-US" b="1" dirty="0" err="1"/>
              <a:t>Principales</a:t>
            </a:r>
            <a:r>
              <a:rPr lang="en-US" b="1" dirty="0"/>
              <a:t> del </a:t>
            </a:r>
            <a:r>
              <a:rPr lang="en-US" b="1" dirty="0" err="1"/>
              <a:t>Dinero</a:t>
            </a:r>
            <a:endParaRPr lang="en-US" b="1" dirty="0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584266" y="5632757"/>
            <a:ext cx="8224454" cy="39311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85391" y="5664015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tiempo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560798" y="1328247"/>
            <a:ext cx="23468" cy="4398661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568" y="5334492"/>
            <a:ext cx="4203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719" y="1459842"/>
            <a:ext cx="5025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51085" y="5690703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42049" y="1918607"/>
            <a:ext cx="2504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2. DISTRIBUCIÓN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77565" y="3139743"/>
            <a:ext cx="304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1. ACUMULACIÓN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9577" y="1852439"/>
            <a:ext cx="20842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i="1" dirty="0"/>
              <a:t>La Meta es </a:t>
            </a:r>
            <a:r>
              <a:rPr lang="en-US" sz="1350" i="1" dirty="0" err="1"/>
              <a:t>Asegurar</a:t>
            </a:r>
            <a:r>
              <a:rPr lang="en-US" sz="1350" i="1" dirty="0"/>
              <a:t> que </a:t>
            </a:r>
            <a:r>
              <a:rPr lang="en-US" sz="1350" i="1" dirty="0" err="1"/>
              <a:t>Habrá</a:t>
            </a:r>
            <a:r>
              <a:rPr lang="en-US" sz="1350" i="1" dirty="0"/>
              <a:t> </a:t>
            </a:r>
            <a:r>
              <a:rPr lang="en-US" sz="1350" i="1" dirty="0" err="1"/>
              <a:t>más</a:t>
            </a:r>
            <a:r>
              <a:rPr lang="en-US" sz="1350" i="1" dirty="0"/>
              <a:t> que </a:t>
            </a:r>
            <a:r>
              <a:rPr lang="en-US" sz="1350" i="1" dirty="0" err="1"/>
              <a:t>Suficiente</a:t>
            </a:r>
            <a:r>
              <a:rPr lang="en-US" sz="1350" i="1" dirty="0"/>
              <a:t> </a:t>
            </a:r>
            <a:r>
              <a:rPr lang="en-US" sz="1350" i="1" dirty="0" err="1"/>
              <a:t>durante</a:t>
            </a:r>
            <a:r>
              <a:rPr lang="en-US" sz="1350" i="1" dirty="0"/>
              <a:t> el </a:t>
            </a:r>
            <a:r>
              <a:rPr lang="en-US" sz="1350" i="1" dirty="0" err="1"/>
              <a:t>Retiro</a:t>
            </a:r>
            <a:endParaRPr lang="en-US" sz="1350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06410D-3044-4145-8D7E-4A493EBB1F27}"/>
              </a:ext>
            </a:extLst>
          </p:cNvPr>
          <p:cNvSpPr txBox="1"/>
          <p:nvPr/>
        </p:nvSpPr>
        <p:spPr>
          <a:xfrm>
            <a:off x="3414151" y="5655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E6A2B9-6AFD-49C5-94C0-1BEF4A670527}"/>
              </a:ext>
            </a:extLst>
          </p:cNvPr>
          <p:cNvSpPr txBox="1"/>
          <p:nvPr/>
        </p:nvSpPr>
        <p:spPr>
          <a:xfrm>
            <a:off x="6025900" y="5641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65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46BA80-7137-4107-8CDB-08EC694F86AC}"/>
              </a:ext>
            </a:extLst>
          </p:cNvPr>
          <p:cNvSpPr txBox="1"/>
          <p:nvPr/>
        </p:nvSpPr>
        <p:spPr>
          <a:xfrm>
            <a:off x="7627310" y="564196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85</a:t>
            </a:r>
          </a:p>
        </p:txBody>
      </p:sp>
      <p:pic>
        <p:nvPicPr>
          <p:cNvPr id="61" name="Picture 6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EA65DB1-4ED1-492B-A7AB-16651DD8F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77" y="3948464"/>
            <a:ext cx="943326" cy="839323"/>
          </a:xfrm>
          <a:prstGeom prst="rect">
            <a:avLst/>
          </a:prstGeom>
        </p:spPr>
      </p:pic>
      <p:pic>
        <p:nvPicPr>
          <p:cNvPr id="63" name="Picture 62" descr="A picture containing clothing&#10;&#10;Description automatically generated">
            <a:extLst>
              <a:ext uri="{FF2B5EF4-FFF2-40B4-BE49-F238E27FC236}">
                <a16:creationId xmlns:a16="http://schemas.microsoft.com/office/drawing/2014/main" id="{A3F8CA8E-5570-423A-83C0-E83E1D0A1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66" y="4804386"/>
            <a:ext cx="905969" cy="784936"/>
          </a:xfrm>
          <a:prstGeom prst="rect">
            <a:avLst/>
          </a:prstGeom>
        </p:spPr>
      </p:pic>
      <p:pic>
        <p:nvPicPr>
          <p:cNvPr id="67" name="Picture 6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4913A89-D4F7-434B-A54D-545934B68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15" y="4275372"/>
            <a:ext cx="614555" cy="827917"/>
          </a:xfrm>
          <a:prstGeom prst="rect">
            <a:avLst/>
          </a:prstGeom>
        </p:spPr>
      </p:pic>
      <p:pic>
        <p:nvPicPr>
          <p:cNvPr id="73" name="Picture 7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2753735-6F08-4B4B-91A8-65CF9CE57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04" y="3527576"/>
            <a:ext cx="575995" cy="807798"/>
          </a:xfrm>
          <a:prstGeom prst="rect">
            <a:avLst/>
          </a:prstGeom>
        </p:spPr>
      </p:pic>
      <p:sp>
        <p:nvSpPr>
          <p:cNvPr id="85" name="Footer Placeholder 7">
            <a:extLst>
              <a:ext uri="{FF2B5EF4-FFF2-40B4-BE49-F238E27FC236}">
                <a16:creationId xmlns:a16="http://schemas.microsoft.com/office/drawing/2014/main" id="{7AFA7FA0-BD2A-4FB7-A31E-BAF082FC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470" y="6585879"/>
            <a:ext cx="1543050" cy="273844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E4A21F6-4D13-42EB-9EAA-E01D7BCB9814}"/>
              </a:ext>
            </a:extLst>
          </p:cNvPr>
          <p:cNvSpPr txBox="1"/>
          <p:nvPr/>
        </p:nvSpPr>
        <p:spPr>
          <a:xfrm>
            <a:off x="328639" y="5690704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BBC11A0-A5BC-4770-A349-9E92FDF11E4E}"/>
              </a:ext>
            </a:extLst>
          </p:cNvPr>
          <p:cNvSpPr/>
          <p:nvPr/>
        </p:nvSpPr>
        <p:spPr>
          <a:xfrm flipV="1">
            <a:off x="-2198763" y="1383030"/>
            <a:ext cx="8552657" cy="3573955"/>
          </a:xfrm>
          <a:prstGeom prst="arc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241EEAF-62BB-4B2E-B2E0-23364C9A4703}"/>
              </a:ext>
            </a:extLst>
          </p:cNvPr>
          <p:cNvSpPr/>
          <p:nvPr/>
        </p:nvSpPr>
        <p:spPr>
          <a:xfrm>
            <a:off x="4367143" y="3168470"/>
            <a:ext cx="3936874" cy="4431269"/>
          </a:xfrm>
          <a:prstGeom prst="arc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D7BA31B4-87A9-4123-BA40-1EBA22AF9B69}"/>
              </a:ext>
            </a:extLst>
          </p:cNvPr>
          <p:cNvSpPr/>
          <p:nvPr/>
        </p:nvSpPr>
        <p:spPr>
          <a:xfrm flipV="1">
            <a:off x="4063260" y="1592111"/>
            <a:ext cx="4571117" cy="1548968"/>
          </a:xfrm>
          <a:prstGeom prst="arc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1EE957-195D-46BF-9BC3-82F735D789CE}"/>
              </a:ext>
            </a:extLst>
          </p:cNvPr>
          <p:cNvCxnSpPr>
            <a:cxnSpLocks/>
          </p:cNvCxnSpPr>
          <p:nvPr/>
        </p:nvCxnSpPr>
        <p:spPr>
          <a:xfrm>
            <a:off x="2236835" y="6310910"/>
            <a:ext cx="4005214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05582C0-5943-451D-B9D1-287F27F454D9}"/>
              </a:ext>
            </a:extLst>
          </p:cNvPr>
          <p:cNvSpPr txBox="1"/>
          <p:nvPr/>
        </p:nvSpPr>
        <p:spPr>
          <a:xfrm>
            <a:off x="3141625" y="6318963"/>
            <a:ext cx="258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Ingreso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Activo</a:t>
            </a:r>
            <a:r>
              <a:rPr lang="en-US" sz="2400" b="1" dirty="0">
                <a:latin typeface="+mj-lt"/>
              </a:rPr>
              <a:t> $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F6D78C4-310B-4A9E-8BAB-3F13134AB855}"/>
              </a:ext>
            </a:extLst>
          </p:cNvPr>
          <p:cNvCxnSpPr>
            <a:cxnSpLocks/>
          </p:cNvCxnSpPr>
          <p:nvPr/>
        </p:nvCxnSpPr>
        <p:spPr>
          <a:xfrm>
            <a:off x="6398089" y="6310910"/>
            <a:ext cx="190592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DE57F8-5A41-4141-879B-1FF2B68A7CDD}"/>
              </a:ext>
            </a:extLst>
          </p:cNvPr>
          <p:cNvSpPr txBox="1"/>
          <p:nvPr/>
        </p:nvSpPr>
        <p:spPr>
          <a:xfrm>
            <a:off x="6398088" y="6310910"/>
            <a:ext cx="274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Ingreso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Pasivo</a:t>
            </a:r>
            <a:r>
              <a:rPr lang="en-US" sz="2400" b="1" dirty="0">
                <a:latin typeface="+mj-lt"/>
              </a:rPr>
              <a:t> $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2C5E4E3-AA87-4475-AEBD-388C11D7BF5A}"/>
              </a:ext>
            </a:extLst>
          </p:cNvPr>
          <p:cNvCxnSpPr>
            <a:cxnSpLocks/>
          </p:cNvCxnSpPr>
          <p:nvPr/>
        </p:nvCxnSpPr>
        <p:spPr>
          <a:xfrm>
            <a:off x="6303128" y="6046345"/>
            <a:ext cx="0" cy="55940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F8D087-E913-49B8-A4F5-5A046EFA4E55}"/>
              </a:ext>
            </a:extLst>
          </p:cNvPr>
          <p:cNvSpPr txBox="1"/>
          <p:nvPr/>
        </p:nvSpPr>
        <p:spPr>
          <a:xfrm>
            <a:off x="7833404" y="3179326"/>
            <a:ext cx="11909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i="1" dirty="0"/>
              <a:t>La Meta del </a:t>
            </a:r>
            <a:r>
              <a:rPr lang="en-US" sz="1350" i="1" dirty="0" err="1"/>
              <a:t>retiro</a:t>
            </a:r>
            <a:r>
              <a:rPr lang="en-US" sz="1350" i="1" dirty="0"/>
              <a:t> es </a:t>
            </a:r>
            <a:r>
              <a:rPr lang="en-US" sz="1350" i="1" dirty="0" err="1"/>
              <a:t>seguridad</a:t>
            </a:r>
            <a:r>
              <a:rPr lang="en-US" sz="1350" i="1" dirty="0"/>
              <a:t> de </a:t>
            </a:r>
            <a:r>
              <a:rPr lang="en-US" sz="1350" i="1" dirty="0" err="1"/>
              <a:t>ingresos</a:t>
            </a:r>
            <a:r>
              <a:rPr lang="en-US" sz="1350" i="1" dirty="0"/>
              <a:t> sin que </a:t>
            </a:r>
            <a:r>
              <a:rPr lang="en-US" sz="1350" i="1" dirty="0" err="1"/>
              <a:t>baje</a:t>
            </a:r>
            <a:r>
              <a:rPr lang="en-US" sz="1350" i="1" dirty="0"/>
              <a:t> el capital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56B77-809A-3B57-AE4F-D196AEFE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15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35E5464-A158-0377-0C10-3D4CCCCE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76" y="4716105"/>
            <a:ext cx="2093200" cy="156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472" y="0"/>
            <a:ext cx="8034529" cy="908424"/>
          </a:xfrm>
        </p:spPr>
        <p:txBody>
          <a:bodyPr>
            <a:normAutofit/>
          </a:bodyPr>
          <a:lstStyle/>
          <a:p>
            <a:r>
              <a:rPr lang="en-US" b="1" dirty="0"/>
              <a:t>La Historia de Alex </a:t>
            </a:r>
            <a:r>
              <a:rPr lang="en-US" b="1" dirty="0" err="1"/>
              <a:t>Barrón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08744" y="1598708"/>
            <a:ext cx="4786408" cy="639762"/>
          </a:xfrm>
        </p:spPr>
        <p:txBody>
          <a:bodyPr>
            <a:normAutofit fontScale="92500"/>
          </a:bodyPr>
          <a:lstStyle/>
          <a:p>
            <a:r>
              <a:rPr lang="en-US" sz="2000" dirty="0" err="1"/>
              <a:t>Transformando</a:t>
            </a:r>
            <a:r>
              <a:rPr lang="en-US" sz="2000" dirty="0"/>
              <a:t> </a:t>
            </a:r>
            <a:r>
              <a:rPr lang="en-US" sz="2000" dirty="0" err="1"/>
              <a:t>Sueños</a:t>
            </a:r>
            <a:r>
              <a:rPr lang="en-US" sz="2000" dirty="0"/>
              <a:t> y Metas En </a:t>
            </a:r>
            <a:r>
              <a:rPr lang="en-US" sz="2000" dirty="0" err="1"/>
              <a:t>Realidad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04800" y="1772127"/>
            <a:ext cx="36576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Viajar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Mundo, </a:t>
            </a:r>
            <a:r>
              <a:rPr lang="en-US" sz="2000" dirty="0" err="1"/>
              <a:t>Carros</a:t>
            </a:r>
            <a:r>
              <a:rPr lang="en-US" sz="2000" dirty="0"/>
              <a:t> </a:t>
            </a:r>
            <a:r>
              <a:rPr lang="en-US" sz="2000" dirty="0" err="1"/>
              <a:t>Exoticos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4288282" y="6158490"/>
            <a:ext cx="4530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Construi</a:t>
            </a:r>
            <a:r>
              <a:rPr lang="en-US" sz="1600" dirty="0"/>
              <a:t> Casa </a:t>
            </a:r>
            <a:r>
              <a:rPr lang="en-US" sz="1600" dirty="0" err="1"/>
              <a:t>Sueño</a:t>
            </a:r>
            <a:r>
              <a:rPr lang="en-US" sz="1600" dirty="0"/>
              <a:t> de 10,000 SF a </a:t>
            </a:r>
            <a:r>
              <a:rPr lang="en-US" sz="1600" dirty="0" err="1"/>
              <a:t>los</a:t>
            </a:r>
            <a:r>
              <a:rPr lang="en-US" sz="1600" dirty="0"/>
              <a:t> 40 </a:t>
            </a:r>
            <a:r>
              <a:rPr lang="en-US" sz="1600" dirty="0" err="1"/>
              <a:t>años</a:t>
            </a:r>
            <a:r>
              <a:rPr lang="en-US" sz="1600" dirty="0"/>
              <a:t> – </a:t>
            </a:r>
            <a:r>
              <a:rPr lang="en-US" sz="1600" dirty="0" err="1"/>
              <a:t>Ahora</a:t>
            </a:r>
            <a:r>
              <a:rPr lang="en-US" sz="1600" dirty="0"/>
              <a:t> </a:t>
            </a:r>
            <a:r>
              <a:rPr lang="en-US" sz="1600" dirty="0" err="1"/>
              <a:t>trabajando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HQ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B5B6C-464D-B5CE-EE20-CE7C018C532D}"/>
              </a:ext>
            </a:extLst>
          </p:cNvPr>
          <p:cNvSpPr txBox="1"/>
          <p:nvPr/>
        </p:nvSpPr>
        <p:spPr>
          <a:xfrm>
            <a:off x="11414" y="6255981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 </a:t>
            </a:r>
            <a:r>
              <a:rPr lang="en-US" sz="1600" dirty="0" err="1"/>
              <a:t>viajado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mas de 50 </a:t>
            </a:r>
            <a:r>
              <a:rPr lang="en-US" sz="1600" dirty="0" err="1"/>
              <a:t>paises</a:t>
            </a:r>
            <a:r>
              <a:rPr lang="en-US" sz="1600" dirty="0"/>
              <a:t>, He </a:t>
            </a:r>
            <a:r>
              <a:rPr lang="en-US" sz="1600" dirty="0" err="1"/>
              <a:t>sido</a:t>
            </a:r>
            <a:r>
              <a:rPr lang="en-US" sz="1600" dirty="0"/>
              <a:t> </a:t>
            </a:r>
            <a:r>
              <a:rPr lang="en-US" sz="1600" dirty="0" err="1"/>
              <a:t>dueño</a:t>
            </a:r>
            <a:r>
              <a:rPr lang="en-US" sz="1600" dirty="0"/>
              <a:t> de </a:t>
            </a:r>
            <a:r>
              <a:rPr lang="en-US" sz="1600" dirty="0" err="1"/>
              <a:t>carros</a:t>
            </a:r>
            <a:r>
              <a:rPr lang="en-US" sz="1600" dirty="0"/>
              <a:t> </a:t>
            </a:r>
            <a:r>
              <a:rPr lang="en-US" sz="1600" dirty="0" err="1"/>
              <a:t>Exoticos</a:t>
            </a:r>
            <a:r>
              <a:rPr lang="en-US" sz="1600" dirty="0"/>
              <a:t> </a:t>
            </a:r>
            <a:r>
              <a:rPr lang="en-US" sz="1600" dirty="0" err="1"/>
              <a:t>desde</a:t>
            </a:r>
            <a:r>
              <a:rPr lang="en-US" sz="1600" dirty="0"/>
              <a:t> lo 35 </a:t>
            </a:r>
            <a:r>
              <a:rPr lang="en-US" sz="1600" dirty="0" err="1"/>
              <a:t>años</a:t>
            </a:r>
            <a:r>
              <a:rPr lang="en-US" sz="16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182A4-E1ED-DD16-487E-5BF954541D7C}"/>
              </a:ext>
            </a:extLst>
          </p:cNvPr>
          <p:cNvSpPr txBox="1"/>
          <p:nvPr/>
        </p:nvSpPr>
        <p:spPr>
          <a:xfrm>
            <a:off x="228600" y="1094892"/>
            <a:ext cx="8752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Hombre con </a:t>
            </a:r>
            <a:r>
              <a:rPr lang="en-US" sz="3200" b="1" dirty="0" err="1"/>
              <a:t>una</a:t>
            </a:r>
            <a:r>
              <a:rPr lang="en-US" sz="3200" b="1" dirty="0"/>
              <a:t> Gran </a:t>
            </a:r>
            <a:r>
              <a:rPr lang="en-US" sz="3200" b="1" dirty="0" err="1"/>
              <a:t>Visión</a:t>
            </a:r>
            <a:r>
              <a:rPr lang="en-US" sz="3200" b="1" dirty="0"/>
              <a:t> para </a:t>
            </a:r>
            <a:r>
              <a:rPr lang="en-US" sz="3200" b="1" dirty="0" err="1"/>
              <a:t>Alcanzar</a:t>
            </a:r>
            <a:r>
              <a:rPr lang="en-US" sz="3200" b="1" dirty="0"/>
              <a:t> Metas</a:t>
            </a:r>
            <a:endParaRPr lang="en-US" sz="3200" dirty="0"/>
          </a:p>
        </p:txBody>
      </p:sp>
      <p:pic>
        <p:nvPicPr>
          <p:cNvPr id="1028" name="Picture 4" descr="May be an image of 2 people and child">
            <a:extLst>
              <a:ext uri="{FF2B5EF4-FFF2-40B4-BE49-F238E27FC236}">
                <a16:creationId xmlns:a16="http://schemas.microsoft.com/office/drawing/2014/main" id="{81716C7D-89C8-4008-A967-BF8F5349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77" y="4399032"/>
            <a:ext cx="2100974" cy="15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68123-A6D2-690A-A177-A889EAFF0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9472" cy="1109472"/>
          </a:xfrm>
          <a:prstGeom prst="rect">
            <a:avLst/>
          </a:prstGeom>
        </p:spPr>
      </p:pic>
      <p:pic>
        <p:nvPicPr>
          <p:cNvPr id="12" name="Picture 11" descr="A person standing in front of a group of cars&#10;&#10;Description automatically generated">
            <a:extLst>
              <a:ext uri="{FF2B5EF4-FFF2-40B4-BE49-F238E27FC236}">
                <a16:creationId xmlns:a16="http://schemas.microsoft.com/office/drawing/2014/main" id="{917E03F3-8795-F830-5692-651BECC26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20" y="4716105"/>
            <a:ext cx="2365043" cy="1569900"/>
          </a:xfrm>
          <a:prstGeom prst="rect">
            <a:avLst/>
          </a:prstGeom>
        </p:spPr>
      </p:pic>
      <p:pic>
        <p:nvPicPr>
          <p:cNvPr id="15" name="Picture 14" descr="A collage of people posing for the camera&#10;&#10;Description automatically generated">
            <a:extLst>
              <a:ext uri="{FF2B5EF4-FFF2-40B4-BE49-F238E27FC236}">
                <a16:creationId xmlns:a16="http://schemas.microsoft.com/office/drawing/2014/main" id="{C47D3327-A18E-7372-706E-4E68837079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" y="2229327"/>
            <a:ext cx="4179981" cy="2437499"/>
          </a:xfrm>
          <a:prstGeom prst="rect">
            <a:avLst/>
          </a:prstGeom>
        </p:spPr>
      </p:pic>
      <p:pic>
        <p:nvPicPr>
          <p:cNvPr id="20" name="Picture 3" descr="IMG00737-20111022-0856.jpg">
            <a:extLst>
              <a:ext uri="{FF2B5EF4-FFF2-40B4-BE49-F238E27FC236}">
                <a16:creationId xmlns:a16="http://schemas.microsoft.com/office/drawing/2014/main" id="{6DFA9A25-E0B4-949D-D837-3EAEC53CC1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77099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image005.png">
            <a:extLst>
              <a:ext uri="{FF2B5EF4-FFF2-40B4-BE49-F238E27FC236}">
                <a16:creationId xmlns:a16="http://schemas.microsoft.com/office/drawing/2014/main" id="{998264D8-2C53-626A-2016-45D51F4913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692" y="2443209"/>
            <a:ext cx="2226460" cy="126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https://scontent-dfw1-1.xx.fbcdn.net/hphotos-xpt1/v/t1.0-9/11704922_10153401935540902_8134743741090898012_n.jpg?oh=b439ae0098ad72e80ba42b027280a94d&amp;oe=56243BC8">
            <a:extLst>
              <a:ext uri="{FF2B5EF4-FFF2-40B4-BE49-F238E27FC236}">
                <a16:creationId xmlns:a16="http://schemas.microsoft.com/office/drawing/2014/main" id="{90BA3593-FCAD-C588-3562-DA1B4CBE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09" y="4294523"/>
            <a:ext cx="2273782" cy="170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3444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s-MX" b="1" dirty="0"/>
              <a:t>¿</a:t>
            </a:r>
            <a:r>
              <a:rPr lang="en-US" altLang="es-MX" b="1" dirty="0" err="1"/>
              <a:t>Cómo</a:t>
            </a:r>
            <a:r>
              <a:rPr lang="en-US" altLang="es-MX" b="1" dirty="0"/>
              <a:t> </a:t>
            </a:r>
            <a:r>
              <a:rPr lang="en-US" altLang="es-MX" b="1" dirty="0" err="1"/>
              <a:t>Llegamos</a:t>
            </a:r>
            <a:r>
              <a:rPr lang="en-US" altLang="es-MX" b="1" dirty="0"/>
              <a:t> </a:t>
            </a:r>
            <a:r>
              <a:rPr lang="en-US" altLang="es-MX" b="1" dirty="0" err="1"/>
              <a:t>Aquí</a:t>
            </a:r>
            <a:r>
              <a:rPr lang="en-US" altLang="es-MX" b="1" dirty="0"/>
              <a:t>?</a:t>
            </a:r>
            <a:br>
              <a:rPr lang="en-US" altLang="es-MX" b="1" dirty="0"/>
            </a:br>
            <a:r>
              <a:rPr lang="en-US" altLang="es-MX" b="1" dirty="0"/>
              <a:t>Mala </a:t>
            </a:r>
            <a:r>
              <a:rPr lang="en-US" altLang="es-MX" b="1" dirty="0" err="1"/>
              <a:t>Programación</a:t>
            </a:r>
            <a:r>
              <a:rPr lang="en-US" altLang="es-MX" b="1" dirty="0"/>
              <a:t>!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2014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CFF08C4-3E39-431D-B42C-F88B9D5CF8C7}" type="slidenum">
              <a:rPr lang="en-US" altLang="es-MX"/>
              <a:pPr/>
              <a:t>60</a:t>
            </a:fld>
            <a:endParaRPr lang="en-US" altLang="es-MX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191000" cy="49530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¡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programados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chicos</a:t>
            </a:r>
            <a:r>
              <a:rPr lang="en-US" dirty="0"/>
              <a:t>! Nos </a:t>
            </a:r>
            <a:r>
              <a:rPr lang="en-US" dirty="0" err="1"/>
              <a:t>han</a:t>
            </a:r>
            <a:r>
              <a:rPr lang="en-US" dirty="0"/>
              <a:t> dado un </a:t>
            </a:r>
            <a:r>
              <a:rPr lang="en-US" dirty="0" err="1"/>
              <a:t>Guión</a:t>
            </a:r>
            <a:r>
              <a:rPr lang="en-US" dirty="0"/>
              <a:t>!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¿</a:t>
            </a:r>
            <a:r>
              <a:rPr lang="en-US" dirty="0" err="1"/>
              <a:t>Quién</a:t>
            </a:r>
            <a:r>
              <a:rPr lang="en-US" dirty="0"/>
              <a:t>? Padres, </a:t>
            </a:r>
            <a:r>
              <a:rPr lang="en-US" dirty="0" err="1"/>
              <a:t>Religión</a:t>
            </a:r>
            <a:r>
              <a:rPr lang="en-US" dirty="0"/>
              <a:t>, </a:t>
            </a:r>
            <a:r>
              <a:rPr lang="en-US" dirty="0" err="1"/>
              <a:t>Escuela</a:t>
            </a:r>
            <a:r>
              <a:rPr lang="en-US" dirty="0"/>
              <a:t>, </a:t>
            </a:r>
            <a:r>
              <a:rPr lang="en-US" dirty="0" err="1"/>
              <a:t>Gobierno</a:t>
            </a:r>
            <a:r>
              <a:rPr lang="en-US" dirty="0"/>
              <a:t>, Amigos, </a:t>
            </a:r>
            <a:r>
              <a:rPr lang="en-US" dirty="0" err="1"/>
              <a:t>Sociedad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5257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Nos </a:t>
            </a:r>
            <a:r>
              <a:rPr lang="en-US" sz="2400" dirty="0" err="1"/>
              <a:t>dicen</a:t>
            </a:r>
            <a:r>
              <a:rPr lang="en-US" sz="2400" dirty="0"/>
              <a:t> que para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éxito</a:t>
            </a:r>
            <a:r>
              <a:rPr lang="en-US" sz="2400" dirty="0"/>
              <a:t> </a:t>
            </a:r>
            <a:r>
              <a:rPr lang="en-US" sz="2400" dirty="0" err="1"/>
              <a:t>debemos</a:t>
            </a:r>
            <a:r>
              <a:rPr lang="en-US" sz="24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Ir</a:t>
            </a:r>
            <a:r>
              <a:rPr lang="en-US" sz="2400" dirty="0"/>
              <a:t> a la </a:t>
            </a:r>
            <a:r>
              <a:rPr lang="en-US" sz="2400" dirty="0" err="1"/>
              <a:t>escuela</a:t>
            </a:r>
            <a:r>
              <a:rPr lang="en-US" sz="2400" dirty="0"/>
              <a:t> y Universidad y </a:t>
            </a:r>
            <a:r>
              <a:rPr lang="en-US" sz="2400" dirty="0" err="1"/>
              <a:t>Estudiar</a:t>
            </a:r>
            <a:r>
              <a:rPr lang="en-US" sz="2400" dirty="0"/>
              <a:t> </a:t>
            </a:r>
            <a:r>
              <a:rPr lang="en-US" sz="2400" dirty="0" err="1"/>
              <a:t>duro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Sacar</a:t>
            </a:r>
            <a:r>
              <a:rPr lang="en-US" sz="2400" dirty="0"/>
              <a:t> </a:t>
            </a:r>
            <a:r>
              <a:rPr lang="en-US" sz="2400" dirty="0" err="1"/>
              <a:t>buenas</a:t>
            </a:r>
            <a:r>
              <a:rPr lang="en-US" sz="2400" dirty="0"/>
              <a:t> </a:t>
            </a:r>
            <a:r>
              <a:rPr lang="en-US" sz="2400" dirty="0" err="1"/>
              <a:t>calificaciones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Conseguir</a:t>
            </a:r>
            <a:r>
              <a:rPr lang="en-US" sz="2400" dirty="0"/>
              <a:t> un </a:t>
            </a:r>
            <a:r>
              <a:rPr lang="en-US" sz="2400" dirty="0" err="1"/>
              <a:t>trabajo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Trabajar</a:t>
            </a:r>
            <a:r>
              <a:rPr lang="en-US" sz="2400" dirty="0"/>
              <a:t> </a:t>
            </a:r>
            <a:r>
              <a:rPr lang="en-US" sz="2400" dirty="0" err="1"/>
              <a:t>duro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Ganar</a:t>
            </a:r>
            <a:r>
              <a:rPr lang="en-US" sz="2400" dirty="0"/>
              <a:t> dinero y </a:t>
            </a:r>
            <a:r>
              <a:rPr lang="en-US" sz="2400" dirty="0" err="1"/>
              <a:t>pagar</a:t>
            </a:r>
            <a:r>
              <a:rPr lang="en-US" sz="2400" dirty="0"/>
              <a:t> </a:t>
            </a:r>
            <a:r>
              <a:rPr lang="en-US" sz="2400" dirty="0" err="1"/>
              <a:t>impuestos</a:t>
            </a:r>
            <a:endParaRPr lang="en-US" sz="2400" dirty="0"/>
          </a:p>
          <a:p>
            <a:pPr>
              <a:defRPr/>
            </a:pPr>
            <a:r>
              <a:rPr lang="en-US" sz="2400" dirty="0" err="1"/>
              <a:t>Comprar</a:t>
            </a:r>
            <a:r>
              <a:rPr lang="en-US" sz="2400" dirty="0"/>
              <a:t> lo que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hace</a:t>
            </a:r>
            <a:r>
              <a:rPr lang="en-US" sz="2400" dirty="0"/>
              <a:t> </a:t>
            </a:r>
            <a:r>
              <a:rPr lang="en-US" sz="2400" dirty="0" err="1"/>
              <a:t>feliz</a:t>
            </a:r>
            <a:endParaRPr lang="en-US" sz="2400" dirty="0"/>
          </a:p>
          <a:p>
            <a:r>
              <a:rPr lang="en-US" sz="2400" dirty="0" err="1"/>
              <a:t>Manten</a:t>
            </a:r>
            <a:r>
              <a:rPr lang="en-US" sz="2400" dirty="0"/>
              <a:t> un </a:t>
            </a:r>
            <a:r>
              <a:rPr lang="en-US" sz="2400" dirty="0" err="1"/>
              <a:t>buen</a:t>
            </a:r>
            <a:r>
              <a:rPr lang="en-US" sz="2400" dirty="0"/>
              <a:t> </a:t>
            </a:r>
            <a:r>
              <a:rPr lang="en-US" sz="2400" dirty="0" err="1"/>
              <a:t>indice</a:t>
            </a:r>
            <a:r>
              <a:rPr lang="en-US" sz="2400" dirty="0"/>
              <a:t> </a:t>
            </a:r>
            <a:r>
              <a:rPr lang="en-US" sz="2400" dirty="0" err="1"/>
              <a:t>crediticio</a:t>
            </a:r>
            <a:endParaRPr lang="en-US" sz="2400" dirty="0"/>
          </a:p>
          <a:p>
            <a:r>
              <a:rPr lang="en-US" sz="2400" dirty="0"/>
              <a:t>No </a:t>
            </a:r>
            <a:r>
              <a:rPr lang="en-US" sz="2400" dirty="0" err="1"/>
              <a:t>pagues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casa pronto –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interes</a:t>
            </a:r>
            <a:r>
              <a:rPr lang="en-US" sz="2400" dirty="0"/>
              <a:t> es deducible</a:t>
            </a:r>
          </a:p>
          <a:p>
            <a:r>
              <a:rPr lang="en-US" sz="2400" dirty="0" err="1"/>
              <a:t>Usa</a:t>
            </a:r>
            <a:r>
              <a:rPr lang="en-US" sz="2400" dirty="0"/>
              <a:t> la “</a:t>
            </a:r>
            <a:r>
              <a:rPr lang="en-US" sz="2400" dirty="0" err="1"/>
              <a:t>deuda</a:t>
            </a:r>
            <a:r>
              <a:rPr lang="en-US" sz="2400" dirty="0"/>
              <a:t> </a:t>
            </a:r>
            <a:r>
              <a:rPr lang="en-US" sz="2400" dirty="0" err="1"/>
              <a:t>buena</a:t>
            </a:r>
            <a:r>
              <a:rPr lang="en-US" sz="2400" dirty="0"/>
              <a:t>” para </a:t>
            </a:r>
            <a:r>
              <a:rPr lang="en-US" sz="2400" dirty="0" err="1"/>
              <a:t>salir</a:t>
            </a:r>
            <a:r>
              <a:rPr lang="en-US" sz="2400" dirty="0"/>
              <a:t> </a:t>
            </a:r>
            <a:r>
              <a:rPr lang="en-US" sz="2400" dirty="0" err="1"/>
              <a:t>adelante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3400"/>
            <a:ext cx="4030133" cy="226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FFE13A-4015-D56B-D248-D9BAD6EE5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730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6200000" flipH="1">
            <a:off x="2019300" y="3390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H="1">
            <a:off x="2324100" y="40327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2628901" y="47185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933701" y="53721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3238501" y="6057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976174" y="6129010"/>
            <a:ext cx="45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Pagar</a:t>
            </a:r>
            <a:r>
              <a:rPr lang="en-US" b="1" dirty="0"/>
              <a:t> </a:t>
            </a:r>
            <a:r>
              <a:rPr lang="en-US" b="1" dirty="0" err="1"/>
              <a:t>Otro</a:t>
            </a:r>
            <a:r>
              <a:rPr lang="en-US" b="1" dirty="0"/>
              <a:t> </a:t>
            </a:r>
            <a:r>
              <a:rPr lang="en-US" b="1" dirty="0" err="1"/>
              <a:t>Préstamo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27250" y="4000471"/>
            <a:ext cx="44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Boda</a:t>
            </a:r>
            <a:r>
              <a:rPr lang="en-US" b="1" dirty="0"/>
              <a:t> y Luna de </a:t>
            </a:r>
            <a:r>
              <a:rPr lang="en-US" b="1" dirty="0" err="1"/>
              <a:t>Miel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27693" y="2778251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425484" y="4798199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Casa Nueva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33801" y="5498067"/>
            <a:ext cx="403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Abrir</a:t>
            </a:r>
            <a:r>
              <a:rPr lang="en-US" b="1" dirty="0"/>
              <a:t> un </a:t>
            </a:r>
            <a:r>
              <a:rPr lang="en-US" b="1" dirty="0" err="1"/>
              <a:t>Negocio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840737" y="3358680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Auto Nuevo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965" y="3516915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87723" y="6175176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El </a:t>
            </a:r>
            <a:r>
              <a:rPr lang="en-US" b="1" dirty="0" err="1">
                <a:solidFill>
                  <a:srgbClr val="FF0000"/>
                </a:solidFill>
              </a:rPr>
              <a:t>Pozo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Desesperación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0" y="3666068"/>
            <a:ext cx="8229599" cy="2840770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B3274-335B-6DCA-A9EF-FD09443B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7962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96" y="9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El </a:t>
            </a:r>
            <a:r>
              <a:rPr lang="en-US" sz="4000" b="1" dirty="0" err="1"/>
              <a:t>Mapa</a:t>
            </a:r>
            <a:r>
              <a:rPr lang="en-US" sz="4000" b="1" dirty="0"/>
              <a:t> de </a:t>
            </a:r>
            <a:r>
              <a:rPr lang="en-US" sz="4000" b="1" dirty="0" err="1"/>
              <a:t>Posibilidad</a:t>
            </a:r>
            <a:br>
              <a:rPr lang="en-US" sz="4000" b="1" dirty="0"/>
            </a:br>
            <a:r>
              <a:rPr lang="en-US" sz="4000" b="1" dirty="0"/>
              <a:t>De </a:t>
            </a:r>
            <a:r>
              <a:rPr lang="en-US" sz="4000" b="1" dirty="0" err="1"/>
              <a:t>Esclavitud</a:t>
            </a:r>
            <a:r>
              <a:rPr lang="en-US" sz="4000" b="1" dirty="0"/>
              <a:t> a la Libertad</a:t>
            </a:r>
          </a:p>
        </p:txBody>
      </p:sp>
      <p:cxnSp>
        <p:nvCxnSpPr>
          <p:cNvPr id="14" name="Elbow Connector 13"/>
          <p:cNvCxnSpPr/>
          <p:nvPr/>
        </p:nvCxnSpPr>
        <p:spPr>
          <a:xfrm rot="16200000" flipH="1">
            <a:off x="1939584" y="43756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7667" y="4196682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73108" y="429720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4163246"/>
            <a:ext cx="0" cy="2345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61913" y="37234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34199" y="373501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cxnSp>
        <p:nvCxnSpPr>
          <p:cNvPr id="33" name="Elbow Connector 32"/>
          <p:cNvCxnSpPr/>
          <p:nvPr/>
        </p:nvCxnSpPr>
        <p:spPr>
          <a:xfrm rot="16200000" flipH="1">
            <a:off x="2252413" y="5029199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2557214" y="5680363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934199" y="5048781"/>
            <a:ext cx="2179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70C0"/>
                </a:solidFill>
              </a:rPr>
              <a:t>Solucion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Tradicional</a:t>
            </a:r>
            <a:r>
              <a:rPr lang="en-US" b="1" dirty="0">
                <a:solidFill>
                  <a:srgbClr val="0070C0"/>
                </a:solidFill>
              </a:rPr>
              <a:t>?</a:t>
            </a:r>
          </a:p>
          <a:p>
            <a:pPr algn="r"/>
            <a:r>
              <a:rPr lang="en-US" b="1" dirty="0">
                <a:solidFill>
                  <a:srgbClr val="0070C0"/>
                </a:solidFill>
              </a:rPr>
              <a:t>Seguro Temporal, </a:t>
            </a:r>
            <a:r>
              <a:rPr lang="en-US" b="1" dirty="0" err="1">
                <a:solidFill>
                  <a:srgbClr val="0070C0"/>
                </a:solidFill>
              </a:rPr>
              <a:t>Invierte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Fondos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Mutuos</a:t>
            </a:r>
            <a:r>
              <a:rPr lang="en-US" b="1" dirty="0">
                <a:solidFill>
                  <a:srgbClr val="0070C0"/>
                </a:solidFill>
              </a:rPr>
              <a:t>, 401k, IRA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8375" y="381046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5906" y="3193749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96291" y="6211669"/>
            <a:ext cx="185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El </a:t>
            </a:r>
            <a:r>
              <a:rPr lang="en-US" b="1" dirty="0" err="1">
                <a:solidFill>
                  <a:srgbClr val="FF0000"/>
                </a:solidFill>
              </a:rPr>
              <a:t>Pozo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Desesperación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 flipV="1">
            <a:off x="-1062286" y="4612194"/>
            <a:ext cx="8229599" cy="1563469"/>
          </a:xfrm>
          <a:prstGeom prst="arc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43"/>
          <p:cNvSpPr/>
          <p:nvPr/>
        </p:nvSpPr>
        <p:spPr>
          <a:xfrm flipV="1">
            <a:off x="1231796" y="2209799"/>
            <a:ext cx="3641435" cy="3939992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flipV="1">
            <a:off x="3413263" y="-136909"/>
            <a:ext cx="2919936" cy="4329035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/>
          <p:cNvSpPr/>
          <p:nvPr/>
        </p:nvSpPr>
        <p:spPr>
          <a:xfrm flipV="1">
            <a:off x="4163600" y="314325"/>
            <a:ext cx="4343400" cy="1749588"/>
          </a:xfrm>
          <a:prstGeom prst="arc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41346" y="2625297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Libertad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Pasivo</a:t>
            </a:r>
            <a:r>
              <a:rPr lang="en-US" b="1" dirty="0"/>
              <a:t> &gt; </a:t>
            </a:r>
            <a:r>
              <a:rPr lang="en-US" b="1" dirty="0" err="1"/>
              <a:t>Gastos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823690" y="4238534"/>
            <a:ext cx="226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Seguridad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Libre</a:t>
            </a:r>
            <a:r>
              <a:rPr lang="en-US" b="1" dirty="0"/>
              <a:t> de </a:t>
            </a:r>
            <a:r>
              <a:rPr lang="en-US" b="1" dirty="0" err="1"/>
              <a:t>Deuda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Intereses</a:t>
            </a:r>
            <a:r>
              <a:rPr lang="en-US" b="1" dirty="0"/>
              <a:t> </a:t>
            </a:r>
            <a:r>
              <a:rPr lang="en-US" b="1" dirty="0" err="1"/>
              <a:t>Netos</a:t>
            </a:r>
            <a:r>
              <a:rPr lang="en-US" b="1" dirty="0"/>
              <a:t>=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67313" y="1701967"/>
            <a:ext cx="1984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Impacto</a:t>
            </a:r>
            <a:endParaRPr lang="en-US" b="1" dirty="0"/>
          </a:p>
          <a:p>
            <a:pPr algn="r"/>
            <a:r>
              <a:rPr lang="en-US" b="1" dirty="0" err="1"/>
              <a:t>Herencia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33400" y="4890312"/>
            <a:ext cx="206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Esclavitud</a:t>
            </a:r>
            <a:r>
              <a:rPr lang="en-US" b="1" dirty="0"/>
              <a:t> </a:t>
            </a:r>
            <a:r>
              <a:rPr lang="en-US" b="1" dirty="0" err="1"/>
              <a:t>Financiera</a:t>
            </a:r>
            <a:r>
              <a:rPr lang="en-US" b="1" dirty="0"/>
              <a:t>!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&lt; 0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53000" y="42672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3234984" y="6211669"/>
            <a:ext cx="1194583" cy="3299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133582" y="6218407"/>
            <a:ext cx="263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Pagate</a:t>
            </a:r>
            <a:r>
              <a:rPr lang="en-US" b="1" dirty="0"/>
              <a:t> a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Mismo</a:t>
            </a:r>
            <a:r>
              <a:rPr lang="en-US" b="1" dirty="0"/>
              <a:t>! </a:t>
            </a:r>
          </a:p>
          <a:p>
            <a:pPr algn="r"/>
            <a:r>
              <a:rPr lang="en-US" b="1" dirty="0" err="1"/>
              <a:t>Ingreso</a:t>
            </a:r>
            <a:r>
              <a:rPr lang="en-US" b="1" dirty="0"/>
              <a:t> </a:t>
            </a:r>
            <a:r>
              <a:rPr lang="en-US" b="1" dirty="0" err="1"/>
              <a:t>Neto</a:t>
            </a:r>
            <a:r>
              <a:rPr lang="en-US" b="1" dirty="0"/>
              <a:t> &gt;0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95313" y="4196682"/>
            <a:ext cx="1880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ABUNDANCIA!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en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Ti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Ahorrar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Salir</a:t>
            </a:r>
            <a:r>
              <a:rPr lang="en-US" b="1" dirty="0">
                <a:solidFill>
                  <a:srgbClr val="00B050"/>
                </a:solidFill>
              </a:rPr>
              <a:t> de </a:t>
            </a:r>
            <a:r>
              <a:rPr lang="en-US" b="1" dirty="0" err="1">
                <a:solidFill>
                  <a:srgbClr val="00B050"/>
                </a:solidFill>
              </a:rPr>
              <a:t>Deuda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51430" y="2209799"/>
            <a:ext cx="33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PROSPERIDAD!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Ser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r>
              <a:rPr lang="en-US" b="1" dirty="0">
                <a:solidFill>
                  <a:srgbClr val="00B050"/>
                </a:solidFill>
              </a:rPr>
              <a:t> Banco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Arriesgar</a:t>
            </a:r>
            <a:r>
              <a:rPr lang="en-US" b="1" dirty="0">
                <a:solidFill>
                  <a:srgbClr val="00B050"/>
                </a:solidFill>
              </a:rPr>
              <a:t> y </a:t>
            </a:r>
            <a:r>
              <a:rPr lang="en-US" b="1" dirty="0" err="1">
                <a:solidFill>
                  <a:srgbClr val="00B050"/>
                </a:solidFill>
              </a:rPr>
              <a:t>Crecer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Negocio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Propio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50"/>
                </a:solidFill>
              </a:rPr>
              <a:t>Inversión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23690" y="1219200"/>
            <a:ext cx="3143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rgbClr val="00B050"/>
                </a:solidFill>
              </a:rPr>
              <a:t>LIBERTAD!</a:t>
            </a:r>
          </a:p>
          <a:p>
            <a:pPr algn="r"/>
            <a:r>
              <a:rPr lang="en-US" b="1" dirty="0" err="1">
                <a:solidFill>
                  <a:srgbClr val="00B050"/>
                </a:solidFill>
              </a:rPr>
              <a:t>Disfrutar</a:t>
            </a:r>
            <a:r>
              <a:rPr lang="en-US" b="1" dirty="0">
                <a:solidFill>
                  <a:srgbClr val="00B050"/>
                </a:solidFill>
              </a:rPr>
              <a:t>, </a:t>
            </a:r>
            <a:r>
              <a:rPr lang="en-US" b="1" dirty="0" err="1">
                <a:solidFill>
                  <a:srgbClr val="00B050"/>
                </a:solidFill>
              </a:rPr>
              <a:t>Compartir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6370144" y="2082643"/>
            <a:ext cx="407726" cy="54265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8610600" y="1300300"/>
            <a:ext cx="190500" cy="40166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265674" y="585539"/>
            <a:ext cx="291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B050"/>
                </a:solidFill>
              </a:rPr>
              <a:t>LEGADO!</a:t>
            </a:r>
          </a:p>
          <a:p>
            <a:pPr algn="r"/>
            <a:r>
              <a:rPr lang="en-US" b="1" dirty="0">
                <a:solidFill>
                  <a:srgbClr val="00B050"/>
                </a:solidFill>
              </a:rPr>
              <a:t>Fundación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D4A1F-982E-0114-567B-4416C07E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" y="-2919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37338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53861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3A82-154A-4BB0-AB4D-520DCCA4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98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SOLUCIÓN</a:t>
            </a:r>
            <a:r>
              <a:rPr lang="en-US" b="1" dirty="0"/>
              <a:t>: </a:t>
            </a:r>
            <a:r>
              <a:rPr lang="en-US" b="1" dirty="0" err="1"/>
              <a:t>Necesitamos</a:t>
            </a:r>
            <a:r>
              <a:rPr lang="en-US" b="1" dirty="0"/>
              <a:t> Tomar </a:t>
            </a:r>
            <a:br>
              <a:rPr lang="en-US" b="1" dirty="0"/>
            </a:br>
            <a:r>
              <a:rPr lang="en-US" b="1" dirty="0"/>
              <a:t>el Control de Nuestra Vida y </a:t>
            </a:r>
            <a:r>
              <a:rPr lang="en-US" b="1" dirty="0" err="1"/>
              <a:t>Finanzas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4DA68-1E66-4FB0-945A-8493FD8A5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252" y="1686784"/>
            <a:ext cx="4040188" cy="639762"/>
          </a:xfrm>
        </p:spPr>
        <p:txBody>
          <a:bodyPr/>
          <a:lstStyle/>
          <a:p>
            <a:r>
              <a:rPr lang="en-US" dirty="0" err="1"/>
              <a:t>Dormido</a:t>
            </a:r>
            <a:r>
              <a:rPr lang="en-US" dirty="0"/>
              <a:t>, A la </a:t>
            </a:r>
            <a:r>
              <a:rPr lang="en-US" dirty="0" err="1"/>
              <a:t>Deriva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1AF8E-CBE9-462A-8006-4153FB740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51993"/>
            <a:ext cx="4040188" cy="3674169"/>
          </a:xfrm>
        </p:spPr>
        <p:txBody>
          <a:bodyPr/>
          <a:lstStyle/>
          <a:p>
            <a:r>
              <a:rPr lang="en-US" dirty="0" err="1"/>
              <a:t>Hemos</a:t>
            </a:r>
            <a:r>
              <a:rPr lang="en-US" dirty="0"/>
              <a:t> </a:t>
            </a:r>
            <a:r>
              <a:rPr lang="en-US" dirty="0" err="1"/>
              <a:t>seguido</a:t>
            </a:r>
            <a:r>
              <a:rPr lang="en-US" dirty="0"/>
              <a:t> el </a:t>
            </a:r>
            <a:r>
              <a:rPr lang="en-US" dirty="0" err="1"/>
              <a:t>guión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dieron</a:t>
            </a:r>
            <a:r>
              <a:rPr lang="en-US" dirty="0"/>
              <a:t>…</a:t>
            </a:r>
          </a:p>
          <a:p>
            <a:r>
              <a:rPr lang="en-US" dirty="0" err="1"/>
              <a:t>Vamos</a:t>
            </a:r>
            <a:r>
              <a:rPr lang="en-US" dirty="0"/>
              <a:t> </a:t>
            </a:r>
            <a:r>
              <a:rPr lang="en-US" dirty="0" err="1"/>
              <a:t>flotando</a:t>
            </a:r>
            <a:r>
              <a:rPr lang="en-US" dirty="0"/>
              <a:t> por la </a:t>
            </a:r>
            <a:r>
              <a:rPr lang="en-US" dirty="0" err="1"/>
              <a:t>vida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5F73C8-2E30-4EA4-A0FE-7DBB59778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757493"/>
            <a:ext cx="4041775" cy="639762"/>
          </a:xfrm>
        </p:spPr>
        <p:txBody>
          <a:bodyPr/>
          <a:lstStyle/>
          <a:p>
            <a:r>
              <a:rPr lang="en-US" dirty="0" err="1"/>
              <a:t>Despierta</a:t>
            </a:r>
            <a:r>
              <a:rPr lang="en-US" dirty="0"/>
              <a:t>, Toma el Control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3797D7-0BE7-4881-8909-9418F6305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451993"/>
            <a:ext cx="4041775" cy="3674170"/>
          </a:xfrm>
        </p:spPr>
        <p:txBody>
          <a:bodyPr/>
          <a:lstStyle/>
          <a:p>
            <a:r>
              <a:rPr lang="en-US" dirty="0" err="1"/>
              <a:t>Necesitamos</a:t>
            </a:r>
            <a:r>
              <a:rPr lang="en-US" dirty="0"/>
              <a:t> </a:t>
            </a:r>
            <a:r>
              <a:rPr lang="en-US" dirty="0" err="1"/>
              <a:t>despertar</a:t>
            </a:r>
            <a:endParaRPr lang="en-US" dirty="0"/>
          </a:p>
          <a:p>
            <a:r>
              <a:rPr lang="en-US" dirty="0"/>
              <a:t>Y </a:t>
            </a:r>
            <a:r>
              <a:rPr lang="en-US" dirty="0" err="1"/>
              <a:t>tomar</a:t>
            </a:r>
            <a:r>
              <a:rPr lang="en-US" dirty="0"/>
              <a:t> el control de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.</a:t>
            </a:r>
          </a:p>
        </p:txBody>
      </p:sp>
      <p:pic>
        <p:nvPicPr>
          <p:cNvPr id="8" name="Content Placeholder 11" descr="carnival-cruise_ship.jpg">
            <a:extLst>
              <a:ext uri="{FF2B5EF4-FFF2-40B4-BE49-F238E27FC236}">
                <a16:creationId xmlns:a16="http://schemas.microsoft.com/office/drawing/2014/main" id="{7676F4A5-F52C-4444-9204-11F0B013F5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38100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loating in sea of life.jpg">
            <a:extLst>
              <a:ext uri="{FF2B5EF4-FFF2-40B4-BE49-F238E27FC236}">
                <a16:creationId xmlns:a16="http://schemas.microsoft.com/office/drawing/2014/main" id="{20878CE7-C5D0-4841-B10B-7CE185B1FA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3962399"/>
            <a:ext cx="2895600" cy="240315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BF51BD1-1E2D-47B8-BC89-6967E800997D}"/>
              </a:ext>
            </a:extLst>
          </p:cNvPr>
          <p:cNvSpPr/>
          <p:nvPr/>
        </p:nvSpPr>
        <p:spPr>
          <a:xfrm>
            <a:off x="4038600" y="5029200"/>
            <a:ext cx="685800" cy="4572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5D698-05E1-77F7-67F9-405AE7A2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1773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6F09-E700-4C64-99E3-0E919E48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/>
              <a:t>Los </a:t>
            </a:r>
            <a:r>
              <a:rPr lang="en-US" b="1" dirty="0" err="1"/>
              <a:t>Requerimientos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A747-BD9B-4BF2-AEA1-F4A1D2BD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3440"/>
            <a:ext cx="8534400" cy="55626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Lo que </a:t>
            </a:r>
            <a:r>
              <a:rPr lang="en-US" sz="2200" dirty="0" err="1"/>
              <a:t>Necesitas</a:t>
            </a:r>
            <a:r>
              <a:rPr lang="en-US" sz="2200" dirty="0"/>
              <a:t> </a:t>
            </a:r>
            <a:r>
              <a:rPr lang="en-US" sz="2200" dirty="0" err="1"/>
              <a:t>Hacer</a:t>
            </a:r>
            <a:r>
              <a:rPr lang="en-US" sz="2200" dirty="0"/>
              <a:t> es:</a:t>
            </a:r>
          </a:p>
          <a:p>
            <a:pPr marL="0" indent="0">
              <a:buNone/>
            </a:pPr>
            <a:r>
              <a:rPr lang="en-US" sz="2200" dirty="0"/>
              <a:t>1.) </a:t>
            </a:r>
            <a:r>
              <a:rPr lang="en-US" sz="2200" b="1" dirty="0" err="1"/>
              <a:t>Despertar</a:t>
            </a:r>
            <a:r>
              <a:rPr lang="en-US" sz="2200" b="1" dirty="0"/>
              <a:t> &amp; </a:t>
            </a:r>
            <a:r>
              <a:rPr lang="en-US" sz="2200" b="1" dirty="0" err="1"/>
              <a:t>Tomar</a:t>
            </a:r>
            <a:r>
              <a:rPr lang="en-US" sz="2200" b="1" dirty="0"/>
              <a:t> Control: </a:t>
            </a:r>
            <a:r>
              <a:rPr lang="es-ES" sz="2200" dirty="0"/>
              <a:t>Date cuenta de que has estado a la deriva en tu vida financiera, sin ningún plan o dirección. Luego despierta y decide retomar el control de tu vida financiera</a:t>
            </a:r>
            <a:r>
              <a:rPr lang="en-US" sz="2200" dirty="0"/>
              <a:t>.  </a:t>
            </a:r>
          </a:p>
          <a:p>
            <a:pPr marL="0" indent="0">
              <a:buNone/>
            </a:pPr>
            <a:r>
              <a:rPr lang="en-US" sz="2200" dirty="0"/>
              <a:t>2.) </a:t>
            </a:r>
            <a:r>
              <a:rPr lang="en-US" sz="2200" b="1" dirty="0" err="1"/>
              <a:t>Desarrolla</a:t>
            </a:r>
            <a:r>
              <a:rPr lang="en-US" sz="2200" b="1" dirty="0"/>
              <a:t> un </a:t>
            </a:r>
            <a:r>
              <a:rPr lang="en-US" sz="2200" b="1" dirty="0" err="1"/>
              <a:t>Deseo</a:t>
            </a:r>
            <a:r>
              <a:rPr lang="en-US" sz="2200" b="1" dirty="0"/>
              <a:t> </a:t>
            </a:r>
            <a:r>
              <a:rPr lang="en-US" sz="2200" b="1" dirty="0" err="1"/>
              <a:t>Ardiente</a:t>
            </a:r>
            <a:r>
              <a:rPr lang="en-US" sz="2200" b="1" dirty="0"/>
              <a:t> &amp; Nueva </a:t>
            </a:r>
            <a:r>
              <a:rPr lang="en-US" sz="2200" b="1" dirty="0" err="1"/>
              <a:t>Mentalidad</a:t>
            </a:r>
            <a:r>
              <a:rPr lang="en-US" sz="2200" dirty="0"/>
              <a:t>: </a:t>
            </a:r>
            <a:r>
              <a:rPr lang="es-ES" sz="2200" dirty="0"/>
              <a:t>Desarrolla el deseo de cambiar de dirección, el deseo de ser financieramente libre y adopta una nueva actitud y mentalidad para que nadie te detenga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3.) </a:t>
            </a:r>
            <a:r>
              <a:rPr lang="en-US" sz="2200" b="1" dirty="0" err="1"/>
              <a:t>Evalúa</a:t>
            </a:r>
            <a:r>
              <a:rPr lang="en-US" sz="2200" b="1" dirty="0"/>
              <a:t> </a:t>
            </a:r>
            <a:r>
              <a:rPr lang="en-US" sz="2200" b="1" dirty="0" err="1"/>
              <a:t>tu</a:t>
            </a:r>
            <a:r>
              <a:rPr lang="en-US" sz="2200" b="1" dirty="0"/>
              <a:t> </a:t>
            </a:r>
            <a:r>
              <a:rPr lang="en-US" sz="2200" b="1" dirty="0" err="1"/>
              <a:t>Posición</a:t>
            </a:r>
            <a:r>
              <a:rPr lang="en-US" sz="2200" b="1" dirty="0"/>
              <a:t> Actual</a:t>
            </a:r>
            <a:r>
              <a:rPr lang="en-US" sz="2200" dirty="0"/>
              <a:t>: </a:t>
            </a:r>
            <a:r>
              <a:rPr lang="es-ES" sz="2200" dirty="0"/>
              <a:t>Comprende dónde estás y cómo llegaste aquí</a:t>
            </a:r>
            <a:r>
              <a:rPr lang="en-US" sz="2200" dirty="0"/>
              <a:t>. </a:t>
            </a:r>
          </a:p>
          <a:p>
            <a:pPr marL="0" indent="0">
              <a:buNone/>
            </a:pPr>
            <a:r>
              <a:rPr lang="en-US" sz="2200" dirty="0"/>
              <a:t>4.) </a:t>
            </a:r>
            <a:r>
              <a:rPr lang="es-ES" sz="2200" b="1" dirty="0"/>
              <a:t>Establece Visión Financiera y Metas</a:t>
            </a:r>
            <a:r>
              <a:rPr lang="en-US" sz="2200" b="1" dirty="0"/>
              <a:t>: </a:t>
            </a:r>
            <a:r>
              <a:rPr lang="es-ES" sz="2200" dirty="0"/>
              <a:t>Ten una idea clara de dónde quieres ir, qué quieres y por qué lo quieres</a:t>
            </a:r>
            <a:r>
              <a:rPr lang="en-US" sz="2200" dirty="0"/>
              <a:t>. </a:t>
            </a:r>
          </a:p>
          <a:p>
            <a:pPr marL="0" indent="0">
              <a:buNone/>
            </a:pPr>
            <a:r>
              <a:rPr lang="en-US" sz="2200" dirty="0"/>
              <a:t>5.) </a:t>
            </a:r>
            <a:r>
              <a:rPr lang="en-US" sz="2200" b="1" dirty="0" err="1"/>
              <a:t>Cuánto</a:t>
            </a:r>
            <a:r>
              <a:rPr lang="en-US" sz="2200" b="1" dirty="0"/>
              <a:t> </a:t>
            </a:r>
            <a:r>
              <a:rPr lang="en-US" sz="2200" b="1" dirty="0" err="1"/>
              <a:t>te</a:t>
            </a:r>
            <a:r>
              <a:rPr lang="en-US" sz="2200" b="1" dirty="0"/>
              <a:t> Falta &amp; </a:t>
            </a:r>
            <a:r>
              <a:rPr lang="en-US" sz="2200" b="1" dirty="0" err="1"/>
              <a:t>Cuenta</a:t>
            </a:r>
            <a:r>
              <a:rPr lang="en-US" sz="2200" b="1" dirty="0"/>
              <a:t> el </a:t>
            </a:r>
            <a:r>
              <a:rPr lang="en-US" sz="2200" b="1" dirty="0" err="1"/>
              <a:t>Costo</a:t>
            </a:r>
            <a:r>
              <a:rPr lang="en-US" sz="2200" dirty="0"/>
              <a:t>: </a:t>
            </a:r>
            <a:r>
              <a:rPr lang="en-US" sz="2200" dirty="0" err="1"/>
              <a:t>Entiende</a:t>
            </a:r>
            <a:r>
              <a:rPr lang="en-US" sz="2200" dirty="0"/>
              <a:t> </a:t>
            </a:r>
            <a:r>
              <a:rPr lang="es-ES" sz="2200" dirty="0"/>
              <a:t>la distancia que necesitas viajar y está dispuesto a pagar el precio para lograrlo</a:t>
            </a:r>
            <a:r>
              <a:rPr lang="en-US" sz="2200" dirty="0"/>
              <a:t>. </a:t>
            </a:r>
          </a:p>
          <a:p>
            <a:pPr marL="0" indent="0">
              <a:buNone/>
            </a:pPr>
            <a:r>
              <a:rPr lang="en-US" sz="2200" dirty="0"/>
              <a:t>6.) </a:t>
            </a:r>
            <a:r>
              <a:rPr lang="en-US" sz="2200" b="1" dirty="0"/>
              <a:t>Haz el </a:t>
            </a:r>
            <a:r>
              <a:rPr lang="en-US" sz="2200" b="1" dirty="0" err="1"/>
              <a:t>Compromiso</a:t>
            </a:r>
            <a:r>
              <a:rPr lang="en-US" sz="2200" dirty="0"/>
              <a:t>: </a:t>
            </a:r>
            <a:r>
              <a:rPr lang="es-ES" sz="2200" dirty="0"/>
              <a:t>Entonces ten valor, haz el compromiso y ten la persistencia para hacerlo realidad</a:t>
            </a:r>
            <a:r>
              <a:rPr lang="en-US" sz="2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27E71-542D-1B64-259A-8706195F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193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6F09-E700-4C64-99E3-0E919E48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/>
              <a:t>Los </a:t>
            </a:r>
            <a:r>
              <a:rPr lang="en-US" b="1" dirty="0" err="1"/>
              <a:t>Requerimientos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0A747-BD9B-4BF2-AEA1-F4A1D2BDC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3440"/>
            <a:ext cx="8534400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Lo que </a:t>
            </a:r>
            <a:r>
              <a:rPr lang="en-US" sz="2200" dirty="0" err="1"/>
              <a:t>Necesitas</a:t>
            </a:r>
            <a:r>
              <a:rPr lang="en-US" sz="2200" dirty="0"/>
              <a:t> </a:t>
            </a:r>
            <a:r>
              <a:rPr lang="en-US" sz="2200" dirty="0" err="1"/>
              <a:t>Hacer</a:t>
            </a:r>
            <a:r>
              <a:rPr lang="en-US" sz="2200" dirty="0"/>
              <a:t> es:</a:t>
            </a:r>
          </a:p>
          <a:p>
            <a:pPr marL="0" indent="0">
              <a:buNone/>
            </a:pPr>
            <a:r>
              <a:rPr lang="en-US" sz="2200" dirty="0"/>
              <a:t>7.) </a:t>
            </a:r>
            <a:r>
              <a:rPr lang="en-US" sz="2200" b="1" dirty="0" err="1"/>
              <a:t>Educaci</a:t>
            </a:r>
            <a:r>
              <a:rPr lang="el-GR" sz="2200" b="1" dirty="0"/>
              <a:t>ό</a:t>
            </a:r>
            <a:r>
              <a:rPr lang="en-US" sz="2200" b="1" dirty="0"/>
              <a:t>n </a:t>
            </a:r>
            <a:r>
              <a:rPr lang="en-US" sz="2200" b="1" dirty="0" err="1"/>
              <a:t>Financiera</a:t>
            </a:r>
            <a:r>
              <a:rPr lang="en-US" sz="2200" dirty="0"/>
              <a:t>: </a:t>
            </a:r>
            <a:r>
              <a:rPr lang="es-ES" sz="2200" dirty="0"/>
              <a:t>Comprende y aprende cómo funciona el dinero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8.) </a:t>
            </a:r>
            <a:r>
              <a:rPr lang="en-US" sz="2200" b="1" dirty="0" err="1"/>
              <a:t>Adopta</a:t>
            </a:r>
            <a:r>
              <a:rPr lang="en-US" sz="2200" b="1" dirty="0"/>
              <a:t> un Nuevo </a:t>
            </a:r>
            <a:r>
              <a:rPr lang="en-US" sz="2200" b="1" dirty="0" err="1"/>
              <a:t>Gui</a:t>
            </a:r>
            <a:r>
              <a:rPr lang="el-GR" sz="2200" b="1" dirty="0"/>
              <a:t>ό</a:t>
            </a:r>
            <a:r>
              <a:rPr lang="en-US" sz="2200" b="1" dirty="0"/>
              <a:t>n</a:t>
            </a:r>
            <a:r>
              <a:rPr lang="en-US" sz="2200" dirty="0"/>
              <a:t>: </a:t>
            </a:r>
            <a:r>
              <a:rPr lang="es-ES" sz="2200" dirty="0"/>
              <a:t>Reemplaza tu </a:t>
            </a:r>
            <a:r>
              <a:rPr lang="es-ES" sz="2200" dirty="0" err="1"/>
              <a:t>gui</a:t>
            </a:r>
            <a:r>
              <a:rPr lang="el-GR" sz="2200" dirty="0"/>
              <a:t>ό</a:t>
            </a:r>
            <a:r>
              <a:rPr lang="es-ES" sz="2200" dirty="0"/>
              <a:t>n antiguo por uno nuevo que te servirá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9.) </a:t>
            </a:r>
            <a:r>
              <a:rPr lang="en-US" sz="2200" b="1" dirty="0"/>
              <a:t>Plan </a:t>
            </a:r>
            <a:r>
              <a:rPr lang="en-US" sz="2200" b="1" dirty="0" err="1"/>
              <a:t>Financiero</a:t>
            </a:r>
            <a:r>
              <a:rPr lang="en-US" sz="2200" dirty="0"/>
              <a:t>: </a:t>
            </a:r>
            <a:r>
              <a:rPr lang="es-ES" sz="2200" dirty="0"/>
              <a:t>Desarrolla un plan paso a paso para lograr la Libertad Financiera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10.) </a:t>
            </a:r>
            <a:r>
              <a:rPr lang="en-US" sz="2200" b="1" dirty="0" err="1"/>
              <a:t>Nuevas</a:t>
            </a:r>
            <a:r>
              <a:rPr lang="en-US" sz="2200" b="1" dirty="0"/>
              <a:t> </a:t>
            </a:r>
            <a:r>
              <a:rPr lang="en-US" sz="2200" b="1" dirty="0" err="1"/>
              <a:t>Decisiones</a:t>
            </a:r>
            <a:r>
              <a:rPr lang="en-US" sz="2200" dirty="0"/>
              <a:t>: </a:t>
            </a:r>
            <a:r>
              <a:rPr lang="es-ES" sz="2200" dirty="0"/>
              <a:t>Toma mejores decisiones todos los días que te lleven hacia adelante</a:t>
            </a:r>
            <a:r>
              <a:rPr lang="en-US" sz="2200" dirty="0"/>
              <a:t>. </a:t>
            </a:r>
          </a:p>
          <a:p>
            <a:pPr marL="0" indent="0">
              <a:buNone/>
            </a:pPr>
            <a:r>
              <a:rPr lang="en-US" sz="2200" dirty="0"/>
              <a:t>11.) </a:t>
            </a:r>
            <a:r>
              <a:rPr lang="en-US" sz="2200" b="1" dirty="0" err="1"/>
              <a:t>Tomar</a:t>
            </a:r>
            <a:r>
              <a:rPr lang="en-US" sz="2200" b="1" dirty="0"/>
              <a:t> </a:t>
            </a:r>
            <a:r>
              <a:rPr lang="en-US" sz="2200" b="1" dirty="0" err="1"/>
              <a:t>Acci</a:t>
            </a:r>
            <a:r>
              <a:rPr lang="el-GR" sz="2200" b="1" dirty="0"/>
              <a:t>ό</a:t>
            </a:r>
            <a:r>
              <a:rPr lang="en-US" sz="2200" b="1" dirty="0"/>
              <a:t>n </a:t>
            </a:r>
            <a:r>
              <a:rPr lang="en-US" sz="2200" b="1" dirty="0" err="1"/>
              <a:t>Diaria</a:t>
            </a:r>
            <a:r>
              <a:rPr lang="en-US" sz="2200" b="1" dirty="0"/>
              <a:t>: </a:t>
            </a:r>
            <a:r>
              <a:rPr lang="es-ES" sz="2200" dirty="0"/>
              <a:t>Debes progresar todos los días hacia tus objetivos hasta lograr la Libertad Financiera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/>
              <a:t>12.) </a:t>
            </a:r>
            <a:r>
              <a:rPr lang="en-US" sz="2200" b="1" dirty="0" err="1"/>
              <a:t>Celebra</a:t>
            </a:r>
            <a:r>
              <a:rPr lang="en-US" sz="2200" b="1" dirty="0"/>
              <a:t> Tus </a:t>
            </a:r>
            <a:r>
              <a:rPr lang="en-US" sz="2200" b="1" dirty="0" err="1"/>
              <a:t>Resultados</a:t>
            </a:r>
            <a:r>
              <a:rPr lang="en-US" sz="2200" b="1" dirty="0"/>
              <a:t> &amp; </a:t>
            </a:r>
            <a:r>
              <a:rPr lang="en-US" sz="2200" b="1" dirty="0" err="1"/>
              <a:t>Victorias</a:t>
            </a:r>
            <a:r>
              <a:rPr lang="en-US" sz="2200" b="1" dirty="0"/>
              <a:t>: </a:t>
            </a:r>
            <a:r>
              <a:rPr lang="es-ES" sz="2200" dirty="0"/>
              <a:t>La libertad financiera es un proceso, un estilo de vida, un viaje, no solo un destino. ¡Celebra tus victorias en el camino!</a:t>
            </a:r>
            <a:r>
              <a:rPr lang="en-US" sz="2200" dirty="0"/>
              <a:t>!</a:t>
            </a:r>
          </a:p>
          <a:p>
            <a:pPr marL="0" indent="0">
              <a:buNone/>
            </a:pPr>
            <a:r>
              <a:rPr lang="es-ES" sz="2200" dirty="0"/>
              <a:t>De esto se trata el Reto Libertad Financiera. ¡Es una mapa hacia una nueva vida!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F224C-472B-C24A-D5A7-DB4C12F9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52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Necesitamos</a:t>
            </a:r>
            <a:r>
              <a:rPr lang="en-US" b="1" dirty="0"/>
              <a:t> Un Nuevo </a:t>
            </a:r>
            <a:r>
              <a:rPr lang="en-US" b="1" dirty="0" err="1"/>
              <a:t>Guión</a:t>
            </a:r>
            <a:r>
              <a:rPr lang="en-US" b="1" dirty="0"/>
              <a:t>!</a:t>
            </a:r>
          </a:p>
        </p:txBody>
      </p:sp>
      <p:pic>
        <p:nvPicPr>
          <p:cNvPr id="1026" name="Picture 2" descr="Image result for hacer lo mismo y esperar resultados diferen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59408"/>
            <a:ext cx="6791325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287F8-7ABC-F5F1-B159-D693189E8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4839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b="1" dirty="0" err="1"/>
              <a:t>Necesitamos</a:t>
            </a:r>
            <a:r>
              <a:rPr lang="en-US" b="1" dirty="0"/>
              <a:t> Un Nuevo </a:t>
            </a:r>
            <a:r>
              <a:rPr lang="en-US" b="1" dirty="0" err="1"/>
              <a:t>Guión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3962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Para </a:t>
            </a:r>
            <a:r>
              <a:rPr lang="en-US" sz="2400" b="1" dirty="0" err="1"/>
              <a:t>Salir</a:t>
            </a:r>
            <a:r>
              <a:rPr lang="en-US" sz="2400" b="1" dirty="0"/>
              <a:t> Adelante </a:t>
            </a:r>
            <a:r>
              <a:rPr lang="en-US" sz="2400" b="1" dirty="0" err="1"/>
              <a:t>en</a:t>
            </a:r>
            <a:r>
              <a:rPr lang="en-US" sz="2400" b="1" dirty="0"/>
              <a:t> la Vida = </a:t>
            </a:r>
            <a:r>
              <a:rPr lang="en-US" sz="2400" b="1" strike="sngStrike" dirty="0">
                <a:solidFill>
                  <a:srgbClr val="FF0000"/>
                </a:solidFill>
              </a:rPr>
              <a:t>GASTA Y METETE EN DEUDA!!!</a:t>
            </a: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VE A LA UNIVERSIDAD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Préstamos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Estudiantiles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CONSUME</a:t>
            </a:r>
            <a:r>
              <a:rPr lang="en-US" sz="2000" strike="sngStrike" dirty="0">
                <a:solidFill>
                  <a:srgbClr val="FF0000"/>
                </a:solidFill>
              </a:rPr>
              <a:t> = </a:t>
            </a:r>
            <a:r>
              <a:rPr lang="en-US" sz="2000" strike="sngStrike" dirty="0" err="1">
                <a:solidFill>
                  <a:srgbClr val="FF0000"/>
                </a:solidFill>
              </a:rPr>
              <a:t>Gasta</a:t>
            </a:r>
            <a:r>
              <a:rPr lang="en-US" sz="2000" strike="sngStrike" dirty="0">
                <a:solidFill>
                  <a:srgbClr val="FF0000"/>
                </a:solidFill>
              </a:rPr>
              <a:t> y </a:t>
            </a:r>
            <a:r>
              <a:rPr lang="en-US" sz="2000" strike="sngStrike" dirty="0" err="1">
                <a:solidFill>
                  <a:srgbClr val="FF0000"/>
                </a:solidFill>
              </a:rPr>
              <a:t>Pide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Prestado</a:t>
            </a:r>
            <a:r>
              <a:rPr lang="en-US" sz="2000" strike="sngStrike" dirty="0">
                <a:solidFill>
                  <a:srgbClr val="FF0000"/>
                </a:solidFill>
              </a:rPr>
              <a:t> con </a:t>
            </a:r>
            <a:r>
              <a:rPr lang="en-US" sz="2000" strike="sngStrike" dirty="0" err="1">
                <a:solidFill>
                  <a:srgbClr val="FF0000"/>
                </a:solidFill>
              </a:rPr>
              <a:t>Tarjetas</a:t>
            </a:r>
            <a:r>
              <a:rPr lang="en-US" sz="2000" strike="sngStrike" dirty="0">
                <a:solidFill>
                  <a:srgbClr val="FF0000"/>
                </a:solidFill>
              </a:rPr>
              <a:t> de </a:t>
            </a:r>
            <a:r>
              <a:rPr lang="en-US" sz="2000" strike="sngStrike" dirty="0" err="1">
                <a:solidFill>
                  <a:srgbClr val="FF0000"/>
                </a:solidFill>
              </a:rPr>
              <a:t>Crédito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CONSIGUE UN TRABAJO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Ingreso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Limitado</a:t>
            </a:r>
            <a:r>
              <a:rPr lang="en-US" sz="2000" strike="sngStrike" dirty="0">
                <a:solidFill>
                  <a:srgbClr val="FF0000"/>
                </a:solidFill>
              </a:rPr>
              <a:t> y </a:t>
            </a:r>
            <a:r>
              <a:rPr lang="en-US" sz="2000" strike="sngStrike" dirty="0" err="1">
                <a:solidFill>
                  <a:srgbClr val="FF0000"/>
                </a:solidFill>
              </a:rPr>
              <a:t>Paga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Impuestos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COMPRA UN CARRO NUEVO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Pide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Préstamo</a:t>
            </a:r>
            <a:r>
              <a:rPr lang="en-US" sz="2000" strike="sngStrike" dirty="0">
                <a:solidFill>
                  <a:srgbClr val="FF0000"/>
                </a:solidFill>
              </a:rPr>
              <a:t> para </a:t>
            </a:r>
            <a:r>
              <a:rPr lang="en-US" sz="2000" strike="sngStrike" dirty="0" err="1">
                <a:solidFill>
                  <a:srgbClr val="FF0000"/>
                </a:solidFill>
              </a:rPr>
              <a:t>Carro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93A6D-CC39-4F0A-A14F-568C10E806CE}"/>
              </a:ext>
            </a:extLst>
          </p:cNvPr>
          <p:cNvSpPr txBox="1">
            <a:spLocks/>
          </p:cNvSpPr>
          <p:nvPr/>
        </p:nvSpPr>
        <p:spPr bwMode="auto">
          <a:xfrm>
            <a:off x="4419600" y="1371600"/>
            <a:ext cx="4495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Para </a:t>
            </a:r>
            <a:r>
              <a:rPr lang="en-US" sz="2000" b="1" dirty="0" err="1"/>
              <a:t>Salir</a:t>
            </a:r>
            <a:r>
              <a:rPr lang="en-US" sz="2000" b="1" dirty="0"/>
              <a:t> Adelante </a:t>
            </a:r>
            <a:r>
              <a:rPr lang="en-US" sz="2000" b="1" dirty="0" err="1"/>
              <a:t>en</a:t>
            </a:r>
            <a:r>
              <a:rPr lang="en-US" sz="2000" b="1" dirty="0"/>
              <a:t> la Vida = </a:t>
            </a:r>
            <a:r>
              <a:rPr lang="en-US" sz="2000" b="1" dirty="0">
                <a:solidFill>
                  <a:srgbClr val="0000FF"/>
                </a:solidFill>
              </a:rPr>
              <a:t>PRODUCE, ATRÉVETE A PROSPERAR Y SE LIBRE FINANCIERAMENTE!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INVIERTE EN TI MISMO: </a:t>
            </a:r>
            <a:r>
              <a:rPr lang="en-US" sz="2000" dirty="0" err="1"/>
              <a:t>Voy</a:t>
            </a:r>
            <a:r>
              <a:rPr lang="en-US" sz="2000" dirty="0"/>
              <a:t> a la Universidad del </a:t>
            </a:r>
            <a:r>
              <a:rPr lang="en-US" sz="2000" dirty="0" err="1"/>
              <a:t>Éxito</a:t>
            </a:r>
            <a:r>
              <a:rPr lang="en-US" sz="2000" dirty="0"/>
              <a:t> para </a:t>
            </a:r>
            <a:r>
              <a:rPr lang="en-US" sz="2000" dirty="0" err="1"/>
              <a:t>aprender</a:t>
            </a:r>
            <a:r>
              <a:rPr lang="en-US" sz="2000" dirty="0"/>
              <a:t> </a:t>
            </a:r>
            <a:r>
              <a:rPr lang="en-US" sz="2000" dirty="0" err="1"/>
              <a:t>Principios</a:t>
            </a:r>
            <a:r>
              <a:rPr lang="en-US" sz="2000" dirty="0"/>
              <a:t> Para Tener </a:t>
            </a:r>
            <a:r>
              <a:rPr lang="en-US" sz="2000" dirty="0" err="1"/>
              <a:t>Éxito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Vida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PRODUCE:</a:t>
            </a:r>
            <a:r>
              <a:rPr lang="en-US" sz="2000" dirty="0"/>
              <a:t> Me </a:t>
            </a:r>
            <a:r>
              <a:rPr lang="en-US" sz="2000" dirty="0" err="1"/>
              <a:t>Enfoco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Crear</a:t>
            </a:r>
            <a:r>
              <a:rPr lang="en-US" sz="2000" dirty="0"/>
              <a:t> algo de Valor.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PÁGATE A TI MISMO PRIMERO: </a:t>
            </a:r>
            <a:r>
              <a:rPr lang="en-US" sz="2000" dirty="0"/>
              <a:t>= Una </a:t>
            </a:r>
            <a:r>
              <a:rPr lang="en-US" sz="2000" dirty="0" err="1"/>
              <a:t>Parte</a:t>
            </a:r>
            <a:r>
              <a:rPr lang="en-US" sz="2000" dirty="0"/>
              <a:t> de </a:t>
            </a:r>
            <a:r>
              <a:rPr lang="en-US" sz="2000" dirty="0" err="1"/>
              <a:t>Todo</a:t>
            </a:r>
            <a:r>
              <a:rPr lang="en-US" sz="2000" dirty="0"/>
              <a:t> lo que </a:t>
            </a:r>
            <a:r>
              <a:rPr lang="en-US" sz="2000" dirty="0" err="1"/>
              <a:t>Gano</a:t>
            </a:r>
            <a:r>
              <a:rPr lang="en-US" sz="2000" dirty="0"/>
              <a:t> me </a:t>
            </a:r>
            <a:r>
              <a:rPr lang="en-US" sz="2000" dirty="0" err="1"/>
              <a:t>Pertenece</a:t>
            </a:r>
            <a:r>
              <a:rPr lang="en-US" sz="2000" dirty="0"/>
              <a:t>; </a:t>
            </a:r>
            <a:r>
              <a:rPr lang="en-US" sz="2000" dirty="0" err="1"/>
              <a:t>Ahorro</a:t>
            </a:r>
            <a:r>
              <a:rPr lang="en-US" sz="2000" dirty="0"/>
              <a:t> &amp; Tengo </a:t>
            </a:r>
            <a:r>
              <a:rPr lang="en-US" sz="2000" dirty="0" err="1"/>
              <a:t>Éxito</a:t>
            </a:r>
            <a:endParaRPr lang="en-US" sz="2000" dirty="0"/>
          </a:p>
          <a:p>
            <a:r>
              <a:rPr lang="en-US" sz="2000" b="1" dirty="0">
                <a:solidFill>
                  <a:srgbClr val="0000FF"/>
                </a:solidFill>
              </a:rPr>
              <a:t>SE TU PROPIO JEFE: </a:t>
            </a:r>
            <a:r>
              <a:rPr lang="en-US" sz="2000" dirty="0"/>
              <a:t>=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Creo </a:t>
            </a:r>
            <a:r>
              <a:rPr lang="en-US" sz="2000" dirty="0" err="1"/>
              <a:t>en</a:t>
            </a:r>
            <a:r>
              <a:rPr lang="en-US" sz="2000" dirty="0"/>
              <a:t> Mi </a:t>
            </a:r>
            <a:r>
              <a:rPr lang="en-US" sz="2000" dirty="0" err="1"/>
              <a:t>Mismo</a:t>
            </a:r>
            <a:r>
              <a:rPr lang="en-US" sz="2000" dirty="0"/>
              <a:t>; </a:t>
            </a:r>
            <a:r>
              <a:rPr lang="en-US" sz="2000" dirty="0" err="1"/>
              <a:t>Trabajo</a:t>
            </a:r>
            <a:r>
              <a:rPr lang="en-US" sz="2000" dirty="0"/>
              <a:t> para Mi </a:t>
            </a:r>
            <a:r>
              <a:rPr lang="en-US" sz="2000" dirty="0" err="1"/>
              <a:t>Mismo</a:t>
            </a:r>
            <a:r>
              <a:rPr lang="en-US" sz="2000" dirty="0"/>
              <a:t>, Tengo </a:t>
            </a:r>
            <a:r>
              <a:rPr lang="en-US" sz="2000" dirty="0" err="1"/>
              <a:t>Ingreso</a:t>
            </a:r>
            <a:r>
              <a:rPr lang="en-US" sz="2000" dirty="0"/>
              <a:t> Sin </a:t>
            </a:r>
            <a:r>
              <a:rPr lang="en-US" sz="2000" dirty="0" err="1"/>
              <a:t>Limites</a:t>
            </a:r>
            <a:r>
              <a:rPr lang="en-US" sz="2000" dirty="0"/>
              <a:t>; Soy Mi </a:t>
            </a:r>
            <a:r>
              <a:rPr lang="en-US" sz="2000" dirty="0" err="1"/>
              <a:t>Propio</a:t>
            </a:r>
            <a:r>
              <a:rPr lang="en-US" sz="2000" dirty="0"/>
              <a:t> Jefe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SE TU PROPIO BANCO: </a:t>
            </a:r>
            <a:r>
              <a:rPr lang="en-US" sz="2000" dirty="0" err="1"/>
              <a:t>Yo</a:t>
            </a:r>
            <a:r>
              <a:rPr lang="en-US" sz="2000" dirty="0"/>
              <a:t> Soy mi </a:t>
            </a:r>
            <a:r>
              <a:rPr lang="en-US" sz="2000" dirty="0" err="1"/>
              <a:t>Propio</a:t>
            </a:r>
            <a:r>
              <a:rPr lang="en-US" sz="2000" dirty="0"/>
              <a:t> Banco.</a:t>
            </a:r>
            <a:r>
              <a:rPr lang="en-US" sz="2000" b="1" dirty="0"/>
              <a:t> </a:t>
            </a:r>
            <a:r>
              <a:rPr lang="en-US" sz="2000" dirty="0" err="1"/>
              <a:t>Yo</a:t>
            </a:r>
            <a:r>
              <a:rPr lang="en-US" sz="2000" dirty="0"/>
              <a:t> </a:t>
            </a:r>
            <a:r>
              <a:rPr lang="en-US" sz="2000" dirty="0" err="1"/>
              <a:t>Financío</a:t>
            </a:r>
            <a:r>
              <a:rPr lang="en-US" sz="2000" dirty="0"/>
              <a:t> mis </a:t>
            </a:r>
            <a:r>
              <a:rPr lang="en-US" sz="2000" dirty="0" err="1"/>
              <a:t>Compras</a:t>
            </a:r>
            <a:r>
              <a:rPr lang="en-US" sz="2000" dirty="0"/>
              <a:t> y Me Pago el </a:t>
            </a:r>
            <a:r>
              <a:rPr lang="en-US" sz="2000" dirty="0" err="1"/>
              <a:t>Interés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46277-10CC-A78A-9D33-8347255F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3191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r>
              <a:rPr lang="en-US" b="1" dirty="0" err="1"/>
              <a:t>Necesitamos</a:t>
            </a:r>
            <a:r>
              <a:rPr lang="en-US" b="1" dirty="0"/>
              <a:t> Un Nuevo </a:t>
            </a:r>
            <a:r>
              <a:rPr lang="en-US" b="1" dirty="0" err="1"/>
              <a:t>Guión</a:t>
            </a:r>
            <a:r>
              <a:rPr lang="en-US" b="1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919" y="938561"/>
            <a:ext cx="39624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Para </a:t>
            </a:r>
            <a:r>
              <a:rPr lang="en-US" sz="2000" b="1" dirty="0" err="1"/>
              <a:t>Salir</a:t>
            </a:r>
            <a:r>
              <a:rPr lang="en-US" sz="2000" b="1" dirty="0"/>
              <a:t> Adelante </a:t>
            </a:r>
            <a:r>
              <a:rPr lang="en-US" sz="2000" b="1" dirty="0" err="1"/>
              <a:t>en</a:t>
            </a:r>
            <a:r>
              <a:rPr lang="en-US" sz="2000" b="1" dirty="0"/>
              <a:t> la Vida = </a:t>
            </a:r>
            <a:r>
              <a:rPr lang="en-US" sz="2000" b="1" strike="sngStrike" dirty="0">
                <a:solidFill>
                  <a:srgbClr val="FF0000"/>
                </a:solidFill>
              </a:rPr>
              <a:t>GASTA Y METETE EN DEUDA!!!</a:t>
            </a:r>
          </a:p>
          <a:p>
            <a:pPr marL="0" indent="0">
              <a:buNone/>
            </a:pPr>
            <a:endParaRPr lang="en-US" sz="2000" b="1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COMPRA CASA NUEVA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Hipoteca</a:t>
            </a:r>
            <a:r>
              <a:rPr lang="en-US" sz="2000" strike="sngStrike" dirty="0">
                <a:solidFill>
                  <a:srgbClr val="FF0000"/>
                </a:solidFill>
              </a:rPr>
              <a:t> por 30 </a:t>
            </a:r>
            <a:r>
              <a:rPr lang="en-US" sz="2000" strike="sngStrike" dirty="0" err="1">
                <a:solidFill>
                  <a:srgbClr val="FF0000"/>
                </a:solidFill>
              </a:rPr>
              <a:t>Años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¿NO TE ALCANZA EL DINERO?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Estudia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Maestría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TIENES HIJOS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Pagales</a:t>
            </a:r>
            <a:r>
              <a:rPr lang="en-US" sz="2000" strike="sngStrike" dirty="0">
                <a:solidFill>
                  <a:srgbClr val="FF0000"/>
                </a:solidFill>
              </a:rPr>
              <a:t> la </a:t>
            </a:r>
            <a:r>
              <a:rPr lang="en-US" sz="2000" strike="sngStrike" dirty="0" err="1">
                <a:solidFill>
                  <a:srgbClr val="FF0000"/>
                </a:solidFill>
              </a:rPr>
              <a:t>Escuela</a:t>
            </a:r>
            <a:r>
              <a:rPr lang="en-US" sz="2000" strike="sngStrike" dirty="0">
                <a:solidFill>
                  <a:srgbClr val="FF0000"/>
                </a:solidFill>
              </a:rPr>
              <a:t>, Universidad, </a:t>
            </a:r>
            <a:r>
              <a:rPr lang="en-US" sz="2000" strike="sngStrike" dirty="0" err="1">
                <a:solidFill>
                  <a:srgbClr val="FF0000"/>
                </a:solidFill>
              </a:rPr>
              <a:t>Bodas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PROTEGE A TU FAMILIA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Usa</a:t>
            </a:r>
            <a:r>
              <a:rPr lang="en-US" sz="2000" strike="sngStrike" dirty="0">
                <a:solidFill>
                  <a:srgbClr val="FF0000"/>
                </a:solidFill>
              </a:rPr>
              <a:t> un Seguro Temporal, Vida </a:t>
            </a:r>
            <a:r>
              <a:rPr lang="en-US" sz="2000" strike="sngStrike" dirty="0" err="1">
                <a:solidFill>
                  <a:srgbClr val="FF0000"/>
                </a:solidFill>
              </a:rPr>
              <a:t>Entera</a:t>
            </a:r>
            <a:r>
              <a:rPr lang="en-US" sz="2000" strike="sngStrike" dirty="0">
                <a:solidFill>
                  <a:srgbClr val="FF0000"/>
                </a:solidFill>
              </a:rPr>
              <a:t> o un Universal</a:t>
            </a: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PLAN DE RETIRO </a:t>
            </a:r>
            <a:r>
              <a:rPr lang="en-US" sz="2000" strike="sngStrike" dirty="0">
                <a:solidFill>
                  <a:srgbClr val="FF0000"/>
                </a:solidFill>
              </a:rPr>
              <a:t>= </a:t>
            </a:r>
            <a:r>
              <a:rPr lang="en-US" sz="2000" strike="sngStrike" dirty="0" err="1">
                <a:solidFill>
                  <a:srgbClr val="FF0000"/>
                </a:solidFill>
              </a:rPr>
              <a:t>Usa</a:t>
            </a:r>
            <a:r>
              <a:rPr lang="en-US" sz="2000" strike="sngStrike" dirty="0">
                <a:solidFill>
                  <a:srgbClr val="FF0000"/>
                </a:solidFill>
              </a:rPr>
              <a:t> un 401k, IRA, y </a:t>
            </a:r>
            <a:r>
              <a:rPr lang="en-US" sz="2000" strike="sngStrike" dirty="0" err="1">
                <a:solidFill>
                  <a:srgbClr val="FF0000"/>
                </a:solidFill>
              </a:rPr>
              <a:t>depende</a:t>
            </a:r>
            <a:r>
              <a:rPr lang="en-US" sz="2000" strike="sngStrike" dirty="0">
                <a:solidFill>
                  <a:srgbClr val="FF0000"/>
                </a:solidFill>
              </a:rPr>
              <a:t> del </a:t>
            </a:r>
            <a:r>
              <a:rPr lang="en-US" sz="2000" strike="sngStrike" dirty="0" err="1">
                <a:solidFill>
                  <a:srgbClr val="FF0000"/>
                </a:solidFill>
              </a:rPr>
              <a:t>seguro</a:t>
            </a:r>
            <a:r>
              <a:rPr lang="en-US" sz="2000" strike="sngStrike" dirty="0">
                <a:solidFill>
                  <a:srgbClr val="FF0000"/>
                </a:solidFill>
              </a:rPr>
              <a:t> social</a:t>
            </a:r>
          </a:p>
          <a:p>
            <a:r>
              <a:rPr lang="en-US" sz="2000" b="1" strike="sngStrike" dirty="0">
                <a:solidFill>
                  <a:srgbClr val="FF0000"/>
                </a:solidFill>
              </a:rPr>
              <a:t>INVERSION</a:t>
            </a:r>
            <a:r>
              <a:rPr lang="en-US" sz="2000" strike="sngStrike" dirty="0">
                <a:solidFill>
                  <a:srgbClr val="FF0000"/>
                </a:solidFill>
              </a:rPr>
              <a:t> = </a:t>
            </a:r>
            <a:r>
              <a:rPr lang="en-US" sz="2000" strike="sngStrike" dirty="0" err="1">
                <a:solidFill>
                  <a:srgbClr val="FF0000"/>
                </a:solidFill>
              </a:rPr>
              <a:t>Invierte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en</a:t>
            </a:r>
            <a:r>
              <a:rPr lang="en-US" sz="2000" strike="sngStrike" dirty="0">
                <a:solidFill>
                  <a:srgbClr val="FF0000"/>
                </a:solidFill>
              </a:rPr>
              <a:t> la </a:t>
            </a:r>
            <a:r>
              <a:rPr lang="en-US" sz="2000" strike="sngStrike" dirty="0" err="1">
                <a:solidFill>
                  <a:srgbClr val="FF0000"/>
                </a:solidFill>
              </a:rPr>
              <a:t>bolsa</a:t>
            </a:r>
            <a:r>
              <a:rPr lang="en-US" sz="2000" strike="sngStrike" dirty="0">
                <a:solidFill>
                  <a:srgbClr val="FF0000"/>
                </a:solidFill>
              </a:rPr>
              <a:t> o </a:t>
            </a:r>
            <a:r>
              <a:rPr lang="en-US" sz="2000" strike="sngStrike" dirty="0" err="1">
                <a:solidFill>
                  <a:srgbClr val="FF0000"/>
                </a:solidFill>
              </a:rPr>
              <a:t>bienes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raices</a:t>
            </a:r>
            <a:r>
              <a:rPr lang="en-US" sz="2000" strike="sngStrike" dirty="0">
                <a:solidFill>
                  <a:srgbClr val="FF0000"/>
                </a:solidFill>
              </a:rPr>
              <a:t> con </a:t>
            </a:r>
            <a:r>
              <a:rPr lang="en-US" sz="2000" strike="sngStrike" dirty="0" err="1">
                <a:solidFill>
                  <a:srgbClr val="FF0000"/>
                </a:solidFill>
              </a:rPr>
              <a:t>dinero</a:t>
            </a:r>
            <a:r>
              <a:rPr lang="en-US" sz="2000" strike="sngStrike" dirty="0">
                <a:solidFill>
                  <a:srgbClr val="FF0000"/>
                </a:solidFill>
              </a:rPr>
              <a:t> </a:t>
            </a:r>
            <a:r>
              <a:rPr lang="en-US" sz="2000" strike="sngStrike" dirty="0" err="1">
                <a:solidFill>
                  <a:srgbClr val="FF0000"/>
                </a:solidFill>
              </a:rPr>
              <a:t>prestado</a:t>
            </a:r>
            <a:endParaRPr lang="en-US" sz="2000" strike="sngStrike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C93A6D-CC39-4F0A-A14F-568C10E806CE}"/>
              </a:ext>
            </a:extLst>
          </p:cNvPr>
          <p:cNvSpPr txBox="1">
            <a:spLocks/>
          </p:cNvSpPr>
          <p:nvPr/>
        </p:nvSpPr>
        <p:spPr bwMode="auto">
          <a:xfrm>
            <a:off x="3733800" y="914400"/>
            <a:ext cx="540648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Para </a:t>
            </a:r>
            <a:r>
              <a:rPr lang="en-US" sz="2000" b="1" dirty="0" err="1"/>
              <a:t>Salir</a:t>
            </a:r>
            <a:r>
              <a:rPr lang="en-US" sz="2000" b="1" dirty="0"/>
              <a:t> Adelante </a:t>
            </a:r>
            <a:r>
              <a:rPr lang="en-US" sz="2000" b="1" dirty="0" err="1"/>
              <a:t>en</a:t>
            </a:r>
            <a:r>
              <a:rPr lang="en-US" sz="2000" b="1" dirty="0"/>
              <a:t> la Vida = </a:t>
            </a:r>
            <a:r>
              <a:rPr lang="en-US" sz="2000" b="1" dirty="0">
                <a:solidFill>
                  <a:srgbClr val="0000FF"/>
                </a:solidFill>
              </a:rPr>
              <a:t>PRODUCE, ATRÉVETE A PROSPERAR Y SE LIBRE FINANCIERAMENTE</a:t>
            </a:r>
            <a:r>
              <a:rPr lang="en-US" sz="2000" b="1" dirty="0">
                <a:solidFill>
                  <a:srgbClr val="3333FF"/>
                </a:solidFill>
              </a:rPr>
              <a:t>!!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SOY LIBRE DE DEUDA</a:t>
            </a:r>
            <a:r>
              <a:rPr lang="en-US" sz="1800" dirty="0"/>
              <a:t>: </a:t>
            </a:r>
            <a:r>
              <a:rPr lang="en-US" sz="1800" dirty="0" err="1"/>
              <a:t>Yo</a:t>
            </a:r>
            <a:r>
              <a:rPr lang="en-US" sz="1800" dirty="0"/>
              <a:t> No </a:t>
            </a:r>
            <a:r>
              <a:rPr lang="en-US" sz="1800" dirty="0" err="1"/>
              <a:t>Debo</a:t>
            </a:r>
            <a:r>
              <a:rPr lang="en-US" sz="1800" dirty="0"/>
              <a:t> a </a:t>
            </a:r>
            <a:r>
              <a:rPr lang="en-US" sz="1800" dirty="0" err="1"/>
              <a:t>Nadie</a:t>
            </a:r>
            <a:r>
              <a:rPr lang="en-US" sz="1800" dirty="0"/>
              <a:t> Nada y Pago mis </a:t>
            </a:r>
            <a:r>
              <a:rPr lang="en-US" sz="1800" dirty="0" err="1"/>
              <a:t>Deudas</a:t>
            </a:r>
            <a:r>
              <a:rPr lang="en-US" sz="1800" dirty="0"/>
              <a:t> al 100%.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PIENSO Y ME HAGO RICO: </a:t>
            </a:r>
            <a:r>
              <a:rPr lang="en-US" sz="1800" dirty="0"/>
              <a:t>= </a:t>
            </a:r>
            <a:r>
              <a:rPr lang="en-US" sz="1800" dirty="0" err="1"/>
              <a:t>Yo</a:t>
            </a:r>
            <a:r>
              <a:rPr lang="en-US" sz="1800" dirty="0"/>
              <a:t> Desarrollo una Nueva </a:t>
            </a:r>
            <a:r>
              <a:rPr lang="en-US" sz="1800" dirty="0" err="1"/>
              <a:t>Mentalidad</a:t>
            </a:r>
            <a:r>
              <a:rPr lang="en-US" sz="1800" dirty="0"/>
              <a:t>, Ideas y </a:t>
            </a:r>
            <a:r>
              <a:rPr lang="en-US" sz="1800" dirty="0" err="1"/>
              <a:t>Habilidades</a:t>
            </a:r>
            <a:r>
              <a:rPr lang="en-US" sz="1800" dirty="0"/>
              <a:t>; </a:t>
            </a:r>
            <a:r>
              <a:rPr lang="en-US" sz="1800" dirty="0" err="1"/>
              <a:t>Hecho</a:t>
            </a:r>
            <a:r>
              <a:rPr lang="en-US" sz="1800" dirty="0"/>
              <a:t> a Andar mi </a:t>
            </a:r>
            <a:r>
              <a:rPr lang="en-US" sz="1800" dirty="0" err="1"/>
              <a:t>Máquina</a:t>
            </a:r>
            <a:r>
              <a:rPr lang="en-US" sz="1800" dirty="0"/>
              <a:t> de </a:t>
            </a:r>
            <a:r>
              <a:rPr lang="en-US" sz="1800" dirty="0" err="1"/>
              <a:t>Sueños</a:t>
            </a:r>
            <a:r>
              <a:rPr lang="en-US" sz="1800" dirty="0"/>
              <a:t>; Se Vender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SOY UN EJEMPLO: </a:t>
            </a:r>
            <a:r>
              <a:rPr lang="en-US" sz="1800" dirty="0"/>
              <a:t>= </a:t>
            </a:r>
            <a:r>
              <a:rPr lang="en-US" sz="1800" dirty="0" err="1"/>
              <a:t>Invierto</a:t>
            </a:r>
            <a:r>
              <a:rPr lang="en-US" sz="1800" dirty="0"/>
              <a:t> </a:t>
            </a:r>
            <a:r>
              <a:rPr lang="en-US" sz="1800" dirty="0" err="1"/>
              <a:t>Tiempo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mis Familia, Soy un </a:t>
            </a:r>
            <a:r>
              <a:rPr lang="en-US" sz="1800" dirty="0" err="1"/>
              <a:t>Ejemplo</a:t>
            </a:r>
            <a:r>
              <a:rPr lang="en-US" sz="1800" dirty="0"/>
              <a:t>; </a:t>
            </a:r>
            <a:r>
              <a:rPr lang="en-US" sz="1800" dirty="0" err="1"/>
              <a:t>Proveo</a:t>
            </a:r>
            <a:r>
              <a:rPr lang="en-US" sz="1800" dirty="0"/>
              <a:t> para la </a:t>
            </a:r>
            <a:r>
              <a:rPr lang="en-US" sz="1800" dirty="0" err="1"/>
              <a:t>Educación</a:t>
            </a:r>
            <a:r>
              <a:rPr lang="en-US" sz="1800" dirty="0"/>
              <a:t> de mis </a:t>
            </a:r>
            <a:r>
              <a:rPr lang="en-US" sz="1800" dirty="0" err="1"/>
              <a:t>hijos</a:t>
            </a:r>
            <a:r>
              <a:rPr lang="en-US" sz="1800" dirty="0"/>
              <a:t>, Y les </a:t>
            </a:r>
            <a:r>
              <a:rPr lang="en-US" sz="1800" dirty="0" err="1"/>
              <a:t>Enseño</a:t>
            </a:r>
            <a:r>
              <a:rPr lang="en-US" sz="1800" dirty="0"/>
              <a:t> a Ser </a:t>
            </a:r>
            <a:r>
              <a:rPr lang="en-US" sz="1800" dirty="0" err="1"/>
              <a:t>Financieramente</a:t>
            </a:r>
            <a:r>
              <a:rPr lang="en-US" sz="1800" dirty="0"/>
              <a:t> </a:t>
            </a:r>
            <a:r>
              <a:rPr lang="en-US" sz="1800" dirty="0" err="1"/>
              <a:t>Libres</a:t>
            </a:r>
            <a:endParaRPr lang="en-US" sz="1800" dirty="0"/>
          </a:p>
          <a:p>
            <a:r>
              <a:rPr lang="en-US" sz="1800" b="1" dirty="0">
                <a:solidFill>
                  <a:srgbClr val="0000FF"/>
                </a:solidFill>
              </a:rPr>
              <a:t>PROTÉGO A MI FAMILIA Y PATRIMONIO: </a:t>
            </a:r>
            <a:r>
              <a:rPr lang="en-US" sz="1800" dirty="0"/>
              <a:t>= </a:t>
            </a:r>
            <a:r>
              <a:rPr lang="en-US" sz="1800" dirty="0" err="1"/>
              <a:t>Yo</a:t>
            </a:r>
            <a:r>
              <a:rPr lang="en-US" sz="1800" dirty="0"/>
              <a:t> Soy un </a:t>
            </a:r>
            <a:r>
              <a:rPr lang="en-US" sz="1800" dirty="0" err="1"/>
              <a:t>Proveedor</a:t>
            </a:r>
            <a:r>
              <a:rPr lang="en-US" sz="1800" dirty="0"/>
              <a:t> y Protector. Les </a:t>
            </a:r>
            <a:r>
              <a:rPr lang="en-US" sz="1800" dirty="0" err="1"/>
              <a:t>dejaré</a:t>
            </a:r>
            <a:r>
              <a:rPr lang="en-US" sz="1800" dirty="0"/>
              <a:t> un </a:t>
            </a:r>
            <a:r>
              <a:rPr lang="en-US" sz="1800" dirty="0" err="1"/>
              <a:t>Legado</a:t>
            </a:r>
            <a:r>
              <a:rPr lang="en-US" sz="1800" dirty="0"/>
              <a:t> de </a:t>
            </a:r>
            <a:r>
              <a:rPr lang="en-US" sz="1800" dirty="0" err="1"/>
              <a:t>Riqueza</a:t>
            </a:r>
            <a:r>
              <a:rPr lang="en-US" sz="1800" dirty="0"/>
              <a:t> que </a:t>
            </a:r>
            <a:r>
              <a:rPr lang="en-US" sz="1800" dirty="0" err="1"/>
              <a:t>Durará</a:t>
            </a:r>
            <a:r>
              <a:rPr lang="en-US" sz="1800" dirty="0"/>
              <a:t> por </a:t>
            </a:r>
            <a:r>
              <a:rPr lang="en-US" sz="1800" dirty="0" err="1"/>
              <a:t>Muchas</a:t>
            </a:r>
            <a:r>
              <a:rPr lang="en-US" sz="1800" dirty="0"/>
              <a:t> </a:t>
            </a:r>
            <a:r>
              <a:rPr lang="en-US" sz="1800" dirty="0" err="1"/>
              <a:t>Generaciones</a:t>
            </a:r>
            <a:endParaRPr lang="en-US" sz="1800" dirty="0"/>
          </a:p>
          <a:p>
            <a:r>
              <a:rPr lang="en-US" sz="1800" b="1" dirty="0">
                <a:solidFill>
                  <a:srgbClr val="0000FF"/>
                </a:solidFill>
              </a:rPr>
              <a:t>INVIERTO EN MI PROPIO NEGOCIO: </a:t>
            </a:r>
            <a:r>
              <a:rPr lang="en-US" sz="1800" dirty="0"/>
              <a:t>= No </a:t>
            </a:r>
            <a:r>
              <a:rPr lang="en-US" sz="1800" dirty="0" err="1"/>
              <a:t>Arriesgo</a:t>
            </a:r>
            <a:r>
              <a:rPr lang="en-US" sz="1800" dirty="0"/>
              <a:t> mi Dinero. </a:t>
            </a:r>
            <a:r>
              <a:rPr lang="en-US" sz="1800" dirty="0" err="1"/>
              <a:t>Tomo</a:t>
            </a:r>
            <a:r>
              <a:rPr lang="en-US" sz="1800" dirty="0"/>
              <a:t> Control de mis </a:t>
            </a:r>
            <a:r>
              <a:rPr lang="en-US" sz="1800" dirty="0" err="1"/>
              <a:t>Finanzas</a:t>
            </a:r>
            <a:r>
              <a:rPr lang="en-US" sz="1800" dirty="0"/>
              <a:t> e </a:t>
            </a:r>
            <a:r>
              <a:rPr lang="en-US" sz="1800" dirty="0" err="1"/>
              <a:t>invierto</a:t>
            </a:r>
            <a:r>
              <a:rPr lang="en-US" sz="1800" dirty="0"/>
              <a:t> primero </a:t>
            </a:r>
            <a:r>
              <a:rPr lang="en-US" sz="1800" dirty="0" err="1"/>
              <a:t>en</a:t>
            </a:r>
            <a:r>
              <a:rPr lang="en-US" sz="1800" dirty="0"/>
              <a:t> mi </a:t>
            </a:r>
            <a:r>
              <a:rPr lang="en-US" sz="1800" dirty="0" err="1"/>
              <a:t>Negocio</a:t>
            </a:r>
            <a:r>
              <a:rPr lang="en-US" sz="1800" dirty="0"/>
              <a:t>. No </a:t>
            </a:r>
            <a:r>
              <a:rPr lang="en-US" sz="1800" dirty="0" err="1"/>
              <a:t>especulo</a:t>
            </a:r>
            <a:r>
              <a:rPr lang="en-US" sz="1800" dirty="0"/>
              <a:t> con </a:t>
            </a:r>
            <a:r>
              <a:rPr lang="en-US" sz="1800" dirty="0" err="1"/>
              <a:t>Deuda</a:t>
            </a:r>
            <a:r>
              <a:rPr lang="en-US" sz="1800" dirty="0"/>
              <a:t>.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SOY FINANCIERAMENTE LIBRE</a:t>
            </a:r>
            <a:r>
              <a:rPr lang="en-US" sz="1800" b="1" dirty="0"/>
              <a:t>: </a:t>
            </a:r>
            <a:r>
              <a:rPr lang="en-US" sz="1800" dirty="0"/>
              <a:t>= </a:t>
            </a:r>
            <a:r>
              <a:rPr lang="en-US" sz="1800" dirty="0" err="1"/>
              <a:t>Yo</a:t>
            </a:r>
            <a:r>
              <a:rPr lang="en-US" sz="1800" dirty="0"/>
              <a:t> </a:t>
            </a:r>
            <a:r>
              <a:rPr lang="en-US" sz="1800" dirty="0" err="1"/>
              <a:t>Genero</a:t>
            </a:r>
            <a:r>
              <a:rPr lang="en-US" sz="1800" dirty="0"/>
              <a:t> </a:t>
            </a:r>
            <a:r>
              <a:rPr lang="en-US" sz="1800" dirty="0" err="1"/>
              <a:t>Ingreso</a:t>
            </a:r>
            <a:r>
              <a:rPr lang="en-US" sz="1800" dirty="0"/>
              <a:t> </a:t>
            </a:r>
            <a:r>
              <a:rPr lang="en-US" sz="1800" dirty="0" err="1"/>
              <a:t>Pasivo</a:t>
            </a:r>
            <a:r>
              <a:rPr lang="en-US" sz="1800" dirty="0"/>
              <a:t> &gt; </a:t>
            </a:r>
            <a:r>
              <a:rPr lang="en-US" sz="1800" dirty="0" err="1"/>
              <a:t>Gastos</a:t>
            </a:r>
            <a:r>
              <a:rPr lang="en-US" sz="1800" dirty="0"/>
              <a:t>; Me </a:t>
            </a:r>
            <a:r>
              <a:rPr lang="en-US" sz="1800" dirty="0" err="1"/>
              <a:t>Enfoco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Legado</a:t>
            </a:r>
            <a:r>
              <a:rPr lang="en-US" sz="1800" dirty="0"/>
              <a:t> e </a:t>
            </a:r>
            <a:r>
              <a:rPr lang="en-US" sz="1800" dirty="0" err="1"/>
              <a:t>Impacto</a:t>
            </a:r>
            <a:r>
              <a:rPr lang="en-US" sz="1800" dirty="0"/>
              <a:t>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1089C-3E82-1C23-A9CA-FB53FE08F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4"/>
            <a:ext cx="1447799" cy="4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43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762000"/>
          </a:xfrm>
        </p:spPr>
        <p:txBody>
          <a:bodyPr/>
          <a:lstStyle/>
          <a:p>
            <a:r>
              <a:rPr lang="en-US" b="1" dirty="0"/>
              <a:t>Un Nuevo </a:t>
            </a:r>
            <a:r>
              <a:rPr lang="en-US" b="1" dirty="0" err="1"/>
              <a:t>Gui</a:t>
            </a:r>
            <a:r>
              <a:rPr lang="el-GR" b="1" dirty="0"/>
              <a:t>ό</a:t>
            </a:r>
            <a:r>
              <a:rPr lang="en-US" b="1" dirty="0"/>
              <a:t>n!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685800"/>
            <a:ext cx="8534400" cy="6096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YO SOY UN PRODUCTOR</a:t>
            </a:r>
          </a:p>
          <a:p>
            <a:r>
              <a:rPr lang="es-ES" sz="1800" dirty="0"/>
              <a:t>Dios me dio Dominio - Control sobre mi Ser: Pensamientos, Emociones, y Acciones</a:t>
            </a:r>
          </a:p>
          <a:p>
            <a:r>
              <a:rPr lang="es-ES" sz="1800" dirty="0"/>
              <a:t>Dios me dio Poder - el Poder de Decidir, Actuar y Hablar</a:t>
            </a:r>
          </a:p>
          <a:p>
            <a:r>
              <a:rPr lang="es-ES" sz="1800" dirty="0"/>
              <a:t>Dios me dio el Poder de Crear Riqueza -  Producir, Multiplicar y Crecer</a:t>
            </a:r>
          </a:p>
          <a:p>
            <a:r>
              <a:rPr lang="es-ES" sz="1800" dirty="0"/>
              <a:t>Dios me dio una Mente que tiene una Capacidad Creativa Infinita y Puede Generar Riqueza más allá de mis sueños más grandes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2000" b="1" u="sng" dirty="0"/>
              <a:t>YO SOY MI INVERSIÓN NO. 1</a:t>
            </a:r>
          </a:p>
          <a:p>
            <a:r>
              <a:rPr lang="es-ES" sz="1800" dirty="0"/>
              <a:t>Invierto en Mi Mismo primero todos los días</a:t>
            </a:r>
          </a:p>
          <a:p>
            <a:r>
              <a:rPr lang="es-ES" sz="1800" dirty="0"/>
              <a:t>Vale la pena invertir en mi porque produzco el Retorno de la inversión más alto</a:t>
            </a:r>
          </a:p>
          <a:p>
            <a:r>
              <a:rPr lang="es-ES" sz="1800" dirty="0"/>
              <a:t>Estoy Comprometido con mi desarrollo</a:t>
            </a:r>
          </a:p>
          <a:p>
            <a:pPr marL="0" indent="0">
              <a:buNone/>
            </a:pPr>
            <a:r>
              <a:rPr lang="en-US" sz="2000" b="1" u="sng" dirty="0"/>
              <a:t>YO SOY MI PROMPIO JEFE</a:t>
            </a:r>
          </a:p>
          <a:p>
            <a:r>
              <a:rPr lang="es-ES" sz="1800" dirty="0"/>
              <a:t>Creo en mi mismo, trabajo para mi</a:t>
            </a:r>
          </a:p>
          <a:p>
            <a:r>
              <a:rPr lang="es-ES" sz="1800" dirty="0"/>
              <a:t>Soy un líder, me comercializo</a:t>
            </a:r>
          </a:p>
          <a:p>
            <a:r>
              <a:rPr lang="es-ES" sz="1800" dirty="0"/>
              <a:t>Primero invierto en mi negocio</a:t>
            </a:r>
          </a:p>
          <a:p>
            <a:pPr marL="0" indent="0">
              <a:buNone/>
            </a:pPr>
            <a:r>
              <a:rPr lang="en-US" sz="2000" b="1" u="sng" dirty="0"/>
              <a:t>YO SOY FINANCIERAMENTE LIBRE</a:t>
            </a:r>
          </a:p>
          <a:p>
            <a:r>
              <a:rPr lang="es-ES" sz="1800" dirty="0"/>
              <a:t>Me atrevo a prosperar</a:t>
            </a:r>
          </a:p>
          <a:p>
            <a:r>
              <a:rPr lang="es-ES" sz="1800" dirty="0"/>
              <a:t>Estoy libre de deudas</a:t>
            </a:r>
          </a:p>
          <a:p>
            <a:r>
              <a:rPr lang="es-ES" sz="1800" dirty="0"/>
              <a:t>¡Soy financieramente libre!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3962400"/>
            <a:ext cx="4191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+mj-lt"/>
              </a:rPr>
              <a:t>YO SOY MI PROPIO BANCO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Me pago a mi mismo primero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Soy un protector, soy un modelo a seguir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Soy un ahorrador y mi propio banquero</a:t>
            </a:r>
          </a:p>
          <a:p>
            <a:r>
              <a:rPr lang="en-US" sz="2000" b="1" u="sng" dirty="0">
                <a:latin typeface="+mj-lt"/>
              </a:rPr>
              <a:t>YO SOY UN </a:t>
            </a:r>
            <a:r>
              <a:rPr lang="en-US" sz="2000" b="1" u="sng" dirty="0" err="1">
                <a:latin typeface="+mj-lt"/>
              </a:rPr>
              <a:t>DADOR</a:t>
            </a:r>
            <a:r>
              <a:rPr lang="en-US" sz="2000" b="1" u="sng" dirty="0">
                <a:latin typeface="+mj-lt"/>
              </a:rPr>
              <a:t> GENEROSO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Honro al Señor con las primicias de todo mi aumento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</a:rPr>
              <a:t>Dios me ha bendecido para que pueda ser una bendición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8B95D-61D4-ABFF-687C-EA8DE449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83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1"/>
            <a:ext cx="8077201" cy="1096921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es Alex </a:t>
            </a:r>
            <a:r>
              <a:rPr lang="en-US" b="1" dirty="0" err="1"/>
              <a:t>Barrón</a:t>
            </a:r>
            <a:r>
              <a:rPr lang="en-US" b="1" dirty="0"/>
              <a:t>?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" y="4978432"/>
            <a:ext cx="3810000" cy="15747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/>
              <a:t>Instituto</a:t>
            </a:r>
            <a:r>
              <a:rPr lang="en-US" sz="1600" b="1" dirty="0"/>
              <a:t> de </a:t>
            </a:r>
            <a:r>
              <a:rPr lang="en-US" sz="1600" b="1" dirty="0" err="1"/>
              <a:t>Éxito</a:t>
            </a:r>
            <a:r>
              <a:rPr lang="en-US" sz="1600" b="1" dirty="0"/>
              <a:t> y Libertad </a:t>
            </a:r>
            <a:r>
              <a:rPr lang="en-US" sz="1600" b="1" dirty="0" err="1"/>
              <a:t>Financiera</a:t>
            </a:r>
            <a:endParaRPr lang="en-US" sz="1600" b="1" dirty="0"/>
          </a:p>
          <a:p>
            <a:pPr marL="0" indent="0">
              <a:buNone/>
            </a:pPr>
            <a:r>
              <a:rPr lang="en-US" sz="1600" dirty="0" err="1"/>
              <a:t>Seminario</a:t>
            </a:r>
            <a:r>
              <a:rPr lang="en-US" sz="1600" dirty="0"/>
              <a:t> Libertad </a:t>
            </a:r>
            <a:r>
              <a:rPr lang="en-US" sz="1600" dirty="0" err="1"/>
              <a:t>Financiera</a:t>
            </a:r>
            <a:r>
              <a:rPr lang="en-US" sz="1600" dirty="0"/>
              <a:t>,</a:t>
            </a:r>
          </a:p>
          <a:p>
            <a:pPr marL="0" indent="0">
              <a:buNone/>
            </a:pPr>
            <a:r>
              <a:rPr lang="en-US" sz="1600" dirty="0" err="1"/>
              <a:t>Seminario</a:t>
            </a:r>
            <a:r>
              <a:rPr lang="en-US" sz="1600" dirty="0"/>
              <a:t> </a:t>
            </a:r>
            <a:r>
              <a:rPr lang="en-US" sz="1600" dirty="0" err="1"/>
              <a:t>Seguridad</a:t>
            </a:r>
            <a:r>
              <a:rPr lang="en-US" sz="1600" dirty="0"/>
              <a:t> </a:t>
            </a:r>
            <a:r>
              <a:rPr lang="en-US" sz="1600" dirty="0" err="1"/>
              <a:t>Financiera</a:t>
            </a:r>
            <a:r>
              <a:rPr lang="en-US" sz="1600" dirty="0"/>
              <a:t>,</a:t>
            </a:r>
          </a:p>
          <a:p>
            <a:pPr marL="0" indent="0">
              <a:buNone/>
            </a:pPr>
            <a:r>
              <a:rPr lang="en-US" sz="1600" dirty="0"/>
              <a:t>Universidad del </a:t>
            </a:r>
            <a:r>
              <a:rPr lang="en-US" sz="1600" dirty="0" err="1"/>
              <a:t>Exito</a:t>
            </a:r>
            <a:r>
              <a:rPr lang="en-US" sz="1600" dirty="0"/>
              <a:t>, </a:t>
            </a:r>
          </a:p>
          <a:p>
            <a:pPr marL="0" indent="0">
              <a:buNone/>
            </a:pPr>
            <a:r>
              <a:rPr lang="en-US" sz="1600" dirty="0" err="1"/>
              <a:t>Dedicado</a:t>
            </a:r>
            <a:r>
              <a:rPr lang="en-US" sz="1600" dirty="0"/>
              <a:t> a </a:t>
            </a:r>
            <a:r>
              <a:rPr lang="en-US" sz="1600" dirty="0" err="1"/>
              <a:t>Enseñar</a:t>
            </a:r>
            <a:r>
              <a:rPr lang="en-US" sz="1600" dirty="0"/>
              <a:t> Libertad </a:t>
            </a:r>
            <a:r>
              <a:rPr lang="en-US" sz="1600" dirty="0" err="1"/>
              <a:t>Financiera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5583519" y="1650031"/>
            <a:ext cx="2603807" cy="411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err="1"/>
              <a:t>Apoya</a:t>
            </a:r>
            <a:r>
              <a:rPr lang="en-US" sz="2000" b="1" dirty="0"/>
              <a:t> a la </a:t>
            </a:r>
            <a:r>
              <a:rPr lang="en-US" sz="2000" b="1" dirty="0" err="1"/>
              <a:t>Comunidad</a:t>
            </a:r>
            <a:endParaRPr lang="en-US" sz="2000" b="1" dirty="0"/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457200" y="1639033"/>
            <a:ext cx="4114800" cy="58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/>
              <a:t>Comparte</a:t>
            </a:r>
            <a:r>
              <a:rPr lang="en-US" sz="2000" b="1" dirty="0"/>
              <a:t> Libertad </a:t>
            </a:r>
            <a:r>
              <a:rPr lang="en-US" sz="2000" b="1" dirty="0" err="1"/>
              <a:t>Financiera</a:t>
            </a:r>
            <a:r>
              <a:rPr lang="en-US" sz="2000" b="1" dirty="0"/>
              <a:t> y </a:t>
            </a:r>
            <a:r>
              <a:rPr lang="en-US" sz="2000" b="1" dirty="0" err="1"/>
              <a:t>Éxito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5007498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Fundacion</a:t>
            </a:r>
            <a:r>
              <a:rPr lang="en-US" sz="1600" b="1" dirty="0"/>
              <a:t> </a:t>
            </a:r>
            <a:r>
              <a:rPr lang="en-US" sz="1600" b="1" dirty="0" err="1"/>
              <a:t>Atrevete</a:t>
            </a:r>
            <a:r>
              <a:rPr lang="en-US" sz="1600" b="1" dirty="0"/>
              <a:t> a </a:t>
            </a:r>
            <a:r>
              <a:rPr lang="en-US" sz="1600" b="1" dirty="0" err="1"/>
              <a:t>Soñar</a:t>
            </a:r>
            <a:endParaRPr lang="en-US" sz="1600" b="1" dirty="0"/>
          </a:p>
          <a:p>
            <a:r>
              <a:rPr lang="en-US" sz="1600" dirty="0" err="1"/>
              <a:t>Dedicado</a:t>
            </a:r>
            <a:r>
              <a:rPr lang="en-US" sz="1600" dirty="0"/>
              <a:t> a la Gran </a:t>
            </a:r>
            <a:r>
              <a:rPr lang="en-US" sz="1600" dirty="0" err="1"/>
              <a:t>Comisión</a:t>
            </a:r>
            <a:r>
              <a:rPr lang="en-US" sz="1600" dirty="0"/>
              <a:t>, </a:t>
            </a:r>
            <a:r>
              <a:rPr lang="en-US" sz="1600" dirty="0" err="1"/>
              <a:t>Capitalismo</a:t>
            </a:r>
            <a:r>
              <a:rPr lang="en-US" sz="1600" dirty="0"/>
              <a:t> </a:t>
            </a:r>
            <a:r>
              <a:rPr lang="en-US" sz="1600" dirty="0" err="1"/>
              <a:t>Compasivo</a:t>
            </a:r>
            <a:r>
              <a:rPr lang="en-US" sz="1600" dirty="0"/>
              <a:t>, </a:t>
            </a:r>
            <a:r>
              <a:rPr lang="en-US" sz="1600" dirty="0" err="1"/>
              <a:t>Ayudar</a:t>
            </a:r>
            <a:r>
              <a:rPr lang="en-US" sz="1600" dirty="0"/>
              <a:t> a </a:t>
            </a:r>
            <a:r>
              <a:rPr lang="en-US" sz="1600" dirty="0" err="1"/>
              <a:t>Niños</a:t>
            </a:r>
            <a:r>
              <a:rPr lang="en-US" sz="1600" dirty="0"/>
              <a:t> </a:t>
            </a:r>
            <a:r>
              <a:rPr lang="en-US" sz="1600" dirty="0" err="1"/>
              <a:t>Pobres</a:t>
            </a:r>
            <a:r>
              <a:rPr lang="en-US" sz="1600" dirty="0"/>
              <a:t>, </a:t>
            </a:r>
            <a:r>
              <a:rPr lang="en-US" sz="1600" dirty="0" err="1"/>
              <a:t>Educación</a:t>
            </a:r>
            <a:r>
              <a:rPr lang="en-US" sz="1600" dirty="0"/>
              <a:t>, </a:t>
            </a:r>
            <a:r>
              <a:rPr lang="en-US" sz="1600" dirty="0" err="1"/>
              <a:t>Orfanatorios</a:t>
            </a:r>
            <a:endParaRPr lang="en-US" sz="1600" dirty="0"/>
          </a:p>
          <a:p>
            <a:r>
              <a:rPr lang="en-US" sz="1600" dirty="0" err="1"/>
              <a:t>Lema</a:t>
            </a:r>
            <a:r>
              <a:rPr lang="en-US" sz="1600" dirty="0"/>
              <a:t> personal– “</a:t>
            </a:r>
            <a:r>
              <a:rPr lang="en-US" sz="1600" dirty="0" err="1"/>
              <a:t>Atrévete</a:t>
            </a:r>
            <a:r>
              <a:rPr lang="en-US" sz="1600" dirty="0"/>
              <a:t> a </a:t>
            </a:r>
            <a:r>
              <a:rPr lang="en-US" sz="1600" dirty="0" err="1"/>
              <a:t>Soñar</a:t>
            </a:r>
            <a:r>
              <a:rPr lang="en-US" sz="1600" dirty="0"/>
              <a:t>!”</a:t>
            </a:r>
          </a:p>
          <a:p>
            <a:endParaRPr 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024A88-8762-4E93-8666-4F55C3A89767}"/>
              </a:ext>
            </a:extLst>
          </p:cNvPr>
          <p:cNvSpPr txBox="1">
            <a:spLocks/>
          </p:cNvSpPr>
          <p:nvPr/>
        </p:nvSpPr>
        <p:spPr>
          <a:xfrm>
            <a:off x="0" y="934094"/>
            <a:ext cx="9144000" cy="805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Capitalista</a:t>
            </a:r>
            <a:r>
              <a:rPr lang="en-US" sz="3600" b="1" dirty="0"/>
              <a:t> Cristiano Con Una </a:t>
            </a:r>
            <a:r>
              <a:rPr lang="en-US" sz="3600" b="1" dirty="0" err="1"/>
              <a:t>Misión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AD35C-DF69-F49A-203D-EE1D32CB3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4"/>
            <a:ext cx="2209800" cy="713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B3A55A-652B-1253-4F36-A0BD5982A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15" y="2172379"/>
            <a:ext cx="1822580" cy="136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6191A2-7622-FE52-4671-E9F768F5E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7" y="2144947"/>
            <a:ext cx="2629949" cy="1415027"/>
          </a:xfrm>
          <a:prstGeom prst="rect">
            <a:avLst/>
          </a:prstGeom>
        </p:spPr>
      </p:pic>
      <p:pic>
        <p:nvPicPr>
          <p:cNvPr id="7" name="Picture 6" descr="A group of people holding a potted plant&#10;&#10;Description automatically generated">
            <a:extLst>
              <a:ext uri="{FF2B5EF4-FFF2-40B4-BE49-F238E27FC236}">
                <a16:creationId xmlns:a16="http://schemas.microsoft.com/office/drawing/2014/main" id="{AD9210DB-DA9E-5FA0-B572-96E46DBFC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73" y="2192167"/>
            <a:ext cx="1939659" cy="1291843"/>
          </a:xfrm>
          <a:prstGeom prst="rect">
            <a:avLst/>
          </a:prstGeom>
        </p:spPr>
      </p:pic>
      <p:pic>
        <p:nvPicPr>
          <p:cNvPr id="9" name="Picture 8" descr="A person holding a book&#10;&#10;Description automatically generated">
            <a:extLst>
              <a:ext uri="{FF2B5EF4-FFF2-40B4-BE49-F238E27FC236}">
                <a16:creationId xmlns:a16="http://schemas.microsoft.com/office/drawing/2014/main" id="{1E1983B3-EB63-FC23-9A6C-A92083F3B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28" y="2144947"/>
            <a:ext cx="2122541" cy="1415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A2260-5303-5073-3A4D-C375B8DAE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829" y="3607883"/>
            <a:ext cx="1658580" cy="1243935"/>
          </a:xfrm>
          <a:prstGeom prst="rect">
            <a:avLst/>
          </a:prstGeom>
        </p:spPr>
      </p:pic>
      <p:pic>
        <p:nvPicPr>
          <p:cNvPr id="12" name="Picture 11" descr="A cloud with text and arrows pointing to the word&#10;&#10;Description automatically generated">
            <a:extLst>
              <a:ext uri="{FF2B5EF4-FFF2-40B4-BE49-F238E27FC236}">
                <a16:creationId xmlns:a16="http://schemas.microsoft.com/office/drawing/2014/main" id="{7DA6D785-245B-5C53-DB72-6FAF73A0AC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82" y="3607883"/>
            <a:ext cx="1889900" cy="1257728"/>
          </a:xfrm>
          <a:prstGeom prst="rect">
            <a:avLst/>
          </a:prstGeom>
        </p:spPr>
      </p:pic>
      <p:pic>
        <p:nvPicPr>
          <p:cNvPr id="13" name="Picture 12" descr="A bird flying in the sky&#10;&#10;Description automatically generated">
            <a:extLst>
              <a:ext uri="{FF2B5EF4-FFF2-40B4-BE49-F238E27FC236}">
                <a16:creationId xmlns:a16="http://schemas.microsoft.com/office/drawing/2014/main" id="{5774C57D-CE77-8FF2-4CCA-F63AFBC79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3" y="3583919"/>
            <a:ext cx="1058126" cy="1281694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162FDF-21EC-F669-2571-F6972A78C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18" y="3559974"/>
            <a:ext cx="1939660" cy="12918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F6B52D-5925-BC87-43CB-3B706A33AF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9778" y="3494012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745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131" y="269166"/>
            <a:ext cx="5715000" cy="857250"/>
          </a:xfrm>
        </p:spPr>
        <p:txBody>
          <a:bodyPr>
            <a:normAutofit/>
          </a:bodyPr>
          <a:lstStyle/>
          <a:p>
            <a:r>
              <a:rPr lang="en-US" b="1" dirty="0"/>
              <a:t>Las 12 Areas de la Vida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262" y="2000250"/>
            <a:ext cx="6506738" cy="14287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Podemos Ver 12 Areas </a:t>
            </a:r>
            <a:r>
              <a:rPr lang="en-US" b="1" dirty="0" err="1"/>
              <a:t>Principales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Vida.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err="1"/>
              <a:t>Cada</a:t>
            </a:r>
            <a:r>
              <a:rPr lang="en-US" b="1" dirty="0"/>
              <a:t> Area </a:t>
            </a:r>
            <a:r>
              <a:rPr lang="en-US" b="1" dirty="0" err="1"/>
              <a:t>Puede</a:t>
            </a:r>
            <a:r>
              <a:rPr lang="en-US" b="1" dirty="0"/>
              <a:t> Tener Mas </a:t>
            </a:r>
            <a:r>
              <a:rPr lang="en-US" b="1" dirty="0" err="1"/>
              <a:t>Categorias</a:t>
            </a:r>
            <a:r>
              <a:rPr lang="en-US" b="1" dirty="0"/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57301" y="3546087"/>
            <a:ext cx="1728356" cy="371892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TU </a:t>
            </a:r>
            <a:r>
              <a:rPr lang="en-US" sz="2100" b="1" dirty="0" err="1"/>
              <a:t>MISMO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14439" y="3546087"/>
            <a:ext cx="2008444" cy="62483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BANCOS</a:t>
            </a:r>
            <a:r>
              <a:rPr lang="en-US" sz="2100" b="1" dirty="0"/>
              <a:t> &amp; </a:t>
            </a:r>
            <a:r>
              <a:rPr lang="en-US" sz="2100" b="1" dirty="0" err="1"/>
              <a:t>FINANCIAMIENTO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46695" y="3588853"/>
            <a:ext cx="1855817" cy="474734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NEGOCIOS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5B92A5-67C0-41BC-A665-6F34AEC63D2F}"/>
              </a:ext>
            </a:extLst>
          </p:cNvPr>
          <p:cNvSpPr txBox="1">
            <a:spLocks/>
          </p:cNvSpPr>
          <p:nvPr/>
        </p:nvSpPr>
        <p:spPr>
          <a:xfrm>
            <a:off x="1268209" y="4063587"/>
            <a:ext cx="1728356" cy="371892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FAMILIA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10294D8-A74B-44FE-965C-F451972AC9FD}"/>
              </a:ext>
            </a:extLst>
          </p:cNvPr>
          <p:cNvSpPr txBox="1">
            <a:spLocks/>
          </p:cNvSpPr>
          <p:nvPr/>
        </p:nvSpPr>
        <p:spPr>
          <a:xfrm>
            <a:off x="1283129" y="4552567"/>
            <a:ext cx="1702528" cy="550802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ESTILO</a:t>
            </a:r>
            <a:r>
              <a:rPr lang="en-US" sz="2100" b="1" dirty="0"/>
              <a:t> DE VIDA &amp; </a:t>
            </a:r>
            <a:r>
              <a:rPr lang="en-US" sz="2100" b="1" dirty="0" err="1"/>
              <a:t>COMPRAS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C61D80-54F9-49E1-A9F0-83ACB67062D9}"/>
              </a:ext>
            </a:extLst>
          </p:cNvPr>
          <p:cNvSpPr txBox="1">
            <a:spLocks/>
          </p:cNvSpPr>
          <p:nvPr/>
        </p:nvSpPr>
        <p:spPr>
          <a:xfrm>
            <a:off x="3513942" y="4319418"/>
            <a:ext cx="2008444" cy="37189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RESERVAS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1B3AAD-AA56-43B2-B331-8F93EF8E24D8}"/>
              </a:ext>
            </a:extLst>
          </p:cNvPr>
          <p:cNvSpPr txBox="1">
            <a:spLocks/>
          </p:cNvSpPr>
          <p:nvPr/>
        </p:nvSpPr>
        <p:spPr>
          <a:xfrm>
            <a:off x="6035788" y="4157104"/>
            <a:ext cx="1855817" cy="474734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INVERSIONES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F383184-92A0-4BF5-90CE-4EABFF55026F}"/>
              </a:ext>
            </a:extLst>
          </p:cNvPr>
          <p:cNvSpPr txBox="1">
            <a:spLocks/>
          </p:cNvSpPr>
          <p:nvPr/>
        </p:nvSpPr>
        <p:spPr>
          <a:xfrm>
            <a:off x="6035788" y="4694830"/>
            <a:ext cx="1855817" cy="624839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LEGAL &amp;</a:t>
            </a:r>
          </a:p>
          <a:p>
            <a:pPr marL="0" indent="0" algn="ctr">
              <a:buNone/>
            </a:pPr>
            <a:r>
              <a:rPr lang="en-US" sz="2100" b="1" dirty="0"/>
              <a:t>TAXES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0A132D5-4675-4701-BE5C-854684F90D1E}"/>
              </a:ext>
            </a:extLst>
          </p:cNvPr>
          <p:cNvSpPr txBox="1">
            <a:spLocks/>
          </p:cNvSpPr>
          <p:nvPr/>
        </p:nvSpPr>
        <p:spPr>
          <a:xfrm>
            <a:off x="6036788" y="5382661"/>
            <a:ext cx="1855817" cy="474734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DAR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3CBC0A6-9DDF-4CFE-AE6F-F6D69001ADA2}"/>
              </a:ext>
            </a:extLst>
          </p:cNvPr>
          <p:cNvSpPr txBox="1">
            <a:spLocks/>
          </p:cNvSpPr>
          <p:nvPr/>
        </p:nvSpPr>
        <p:spPr>
          <a:xfrm>
            <a:off x="1257302" y="5226707"/>
            <a:ext cx="1702528" cy="568065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PATRIMONIO</a:t>
            </a:r>
            <a:r>
              <a:rPr lang="en-US" sz="2100" b="1" dirty="0"/>
              <a:t> &amp; </a:t>
            </a:r>
          </a:p>
          <a:p>
            <a:pPr marL="0" indent="0" algn="ctr">
              <a:buNone/>
            </a:pPr>
            <a:r>
              <a:rPr lang="en-US" sz="2100" b="1" dirty="0"/>
              <a:t>LEGADO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7AD298-C504-4EBC-86E0-0D1CF7B5E638}"/>
              </a:ext>
            </a:extLst>
          </p:cNvPr>
          <p:cNvSpPr txBox="1">
            <a:spLocks/>
          </p:cNvSpPr>
          <p:nvPr/>
        </p:nvSpPr>
        <p:spPr>
          <a:xfrm>
            <a:off x="3513942" y="4875398"/>
            <a:ext cx="2008444" cy="37189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 err="1"/>
              <a:t>PROTECCIÓN</a:t>
            </a:r>
            <a:endParaRPr lang="en-US" sz="21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5776E2-808C-4B20-92E1-476C449330A1}"/>
              </a:ext>
            </a:extLst>
          </p:cNvPr>
          <p:cNvSpPr txBox="1">
            <a:spLocks/>
          </p:cNvSpPr>
          <p:nvPr/>
        </p:nvSpPr>
        <p:spPr>
          <a:xfrm>
            <a:off x="3513942" y="5440188"/>
            <a:ext cx="2008444" cy="371892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/>
              <a:t>TU </a:t>
            </a:r>
            <a:r>
              <a:rPr lang="en-US" sz="2100" b="1" dirty="0" err="1"/>
              <a:t>PROPIO</a:t>
            </a:r>
            <a:r>
              <a:rPr lang="en-US" sz="2100" b="1" dirty="0"/>
              <a:t> BANCO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6029D-75CC-3A03-F6FE-72D447A7F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554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C7B2-28C0-E473-606E-31B7732E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b="1" dirty="0" err="1"/>
              <a:t>Jerarquía</a:t>
            </a:r>
            <a:r>
              <a:rPr lang="en-US" b="1" dirty="0"/>
              <a:t> de </a:t>
            </a:r>
            <a:r>
              <a:rPr lang="en-US" b="1" dirty="0" err="1"/>
              <a:t>Necesidades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E1C62-C06D-69A4-C193-629B7CA433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14937" cy="4525963"/>
          </a:xfrm>
        </p:spPr>
        <p:txBody>
          <a:bodyPr/>
          <a:lstStyle/>
          <a:p>
            <a:r>
              <a:rPr lang="en-US" dirty="0" err="1"/>
              <a:t>Jerarquía</a:t>
            </a:r>
            <a:r>
              <a:rPr lang="en-US" dirty="0"/>
              <a:t> de  </a:t>
            </a:r>
            <a:r>
              <a:rPr lang="en-US" dirty="0" err="1"/>
              <a:t>Necesidades</a:t>
            </a:r>
            <a:r>
              <a:rPr lang="en-US" dirty="0"/>
              <a:t> de Maslow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7AAEB-1692-8729-5A8D-B11A641CCB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Jerarquía</a:t>
            </a:r>
            <a:r>
              <a:rPr lang="en-US" dirty="0"/>
              <a:t> de </a:t>
            </a:r>
            <a:r>
              <a:rPr lang="en-US" dirty="0" err="1"/>
              <a:t>Necesidades</a:t>
            </a:r>
            <a:r>
              <a:rPr lang="en-US" dirty="0"/>
              <a:t> </a:t>
            </a:r>
            <a:r>
              <a:rPr lang="en-US" dirty="0" err="1"/>
              <a:t>Financieras</a:t>
            </a:r>
            <a:endParaRPr lang="en-US" dirty="0"/>
          </a:p>
        </p:txBody>
      </p:sp>
      <p:pic>
        <p:nvPicPr>
          <p:cNvPr id="1026" name="Picture 2" descr="Maslow's Hierarchy of Needs - Simply Psychology">
            <a:extLst>
              <a:ext uri="{FF2B5EF4-FFF2-40B4-BE49-F238E27FC236}">
                <a16:creationId xmlns:a16="http://schemas.microsoft.com/office/drawing/2014/main" id="{76BC4CBD-75AC-4869-C2E9-EECC1B25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806008"/>
            <a:ext cx="3743213" cy="27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aslow's Hierarchy of Needs - Simply Psychology">
            <a:extLst>
              <a:ext uri="{FF2B5EF4-FFF2-40B4-BE49-F238E27FC236}">
                <a16:creationId xmlns:a16="http://schemas.microsoft.com/office/drawing/2014/main" id="{8D2388E2-4E73-BC28-CC1D-D8FCC331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37" y="2752093"/>
            <a:ext cx="3743213" cy="27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00EAB-1157-45BA-D16A-5DB237A41627}"/>
              </a:ext>
            </a:extLst>
          </p:cNvPr>
          <p:cNvSpPr txBox="1"/>
          <p:nvPr/>
        </p:nvSpPr>
        <p:spPr>
          <a:xfrm>
            <a:off x="5162774" y="5115630"/>
            <a:ext cx="2838226" cy="39241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Subrevivir</a:t>
            </a:r>
            <a:endParaRPr lang="en-US" sz="1050" b="1" dirty="0"/>
          </a:p>
          <a:p>
            <a:pPr algn="ctr"/>
            <a:r>
              <a:rPr lang="en-US" sz="900" dirty="0" err="1"/>
              <a:t>Pido</a:t>
            </a:r>
            <a:r>
              <a:rPr lang="en-US" sz="900" dirty="0"/>
              <a:t> dinero para comer &amp; </a:t>
            </a:r>
            <a:r>
              <a:rPr lang="en-US" sz="900" dirty="0" err="1"/>
              <a:t>necesidades</a:t>
            </a:r>
            <a:r>
              <a:rPr lang="en-US" sz="900" dirty="0"/>
              <a:t> </a:t>
            </a:r>
            <a:r>
              <a:rPr lang="en-US" sz="900" dirty="0" err="1"/>
              <a:t>basicas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39EBE-5255-1F93-C47F-354B44EFD3C3}"/>
              </a:ext>
            </a:extLst>
          </p:cNvPr>
          <p:cNvSpPr txBox="1"/>
          <p:nvPr/>
        </p:nvSpPr>
        <p:spPr>
          <a:xfrm>
            <a:off x="5331125" y="4710209"/>
            <a:ext cx="2407422" cy="3924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Securidad</a:t>
            </a:r>
            <a:endParaRPr lang="en-US" sz="1050" b="1" dirty="0"/>
          </a:p>
          <a:p>
            <a:pPr algn="ctr"/>
            <a:r>
              <a:rPr lang="en-US" sz="900" dirty="0" err="1"/>
              <a:t>Ingreso</a:t>
            </a:r>
            <a:r>
              <a:rPr lang="en-US" sz="900" dirty="0"/>
              <a:t> </a:t>
            </a:r>
            <a:r>
              <a:rPr lang="en-US" sz="900" dirty="0" err="1"/>
              <a:t>estable</a:t>
            </a:r>
            <a:r>
              <a:rPr lang="en-US" sz="900" dirty="0"/>
              <a:t> - </a:t>
            </a:r>
            <a:r>
              <a:rPr lang="en-US" sz="900" dirty="0" err="1"/>
              <a:t>Viviendo</a:t>
            </a:r>
            <a:r>
              <a:rPr lang="en-US" sz="900" dirty="0"/>
              <a:t> cheque a cheque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9C17A-1023-A4FA-56A0-04F0B9C6E097}"/>
              </a:ext>
            </a:extLst>
          </p:cNvPr>
          <p:cNvSpPr txBox="1"/>
          <p:nvPr/>
        </p:nvSpPr>
        <p:spPr>
          <a:xfrm>
            <a:off x="5331124" y="4345207"/>
            <a:ext cx="2407422" cy="3924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Abundancia</a:t>
            </a:r>
            <a:endParaRPr lang="en-US" sz="1050" b="1" dirty="0"/>
          </a:p>
          <a:p>
            <a:pPr algn="ctr"/>
            <a:r>
              <a:rPr lang="en-US" sz="900" dirty="0" err="1"/>
              <a:t>Yo</a:t>
            </a:r>
            <a:r>
              <a:rPr lang="en-US" sz="900" dirty="0"/>
              <a:t> </a:t>
            </a:r>
            <a:r>
              <a:rPr lang="en-US" sz="900" dirty="0" err="1"/>
              <a:t>gano</a:t>
            </a:r>
            <a:r>
              <a:rPr lang="en-US" sz="900" dirty="0"/>
              <a:t> mas de lo </a:t>
            </a:r>
            <a:r>
              <a:rPr lang="en-US" sz="900" dirty="0" err="1"/>
              <a:t>suficiente</a:t>
            </a:r>
            <a:r>
              <a:rPr lang="en-US" sz="900" dirty="0"/>
              <a:t> – </a:t>
            </a:r>
            <a:r>
              <a:rPr lang="en-US" sz="900" dirty="0" err="1"/>
              <a:t>Puedo</a:t>
            </a:r>
            <a:r>
              <a:rPr lang="en-US" sz="900" dirty="0"/>
              <a:t> </a:t>
            </a:r>
            <a:r>
              <a:rPr lang="en-US" sz="900" dirty="0" err="1"/>
              <a:t>ahorrar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A727A5-CCDE-17B0-8DF3-BA6B89CF25B9}"/>
              </a:ext>
            </a:extLst>
          </p:cNvPr>
          <p:cNvSpPr txBox="1"/>
          <p:nvPr/>
        </p:nvSpPr>
        <p:spPr>
          <a:xfrm>
            <a:off x="5521232" y="3961417"/>
            <a:ext cx="2027207" cy="39241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/>
              <a:t>Prosperidad</a:t>
            </a:r>
            <a:endParaRPr lang="en-US" sz="1050" b="1" dirty="0"/>
          </a:p>
          <a:p>
            <a:pPr algn="ctr"/>
            <a:r>
              <a:rPr lang="en-US" sz="900" dirty="0"/>
              <a:t>Mis </a:t>
            </a:r>
            <a:r>
              <a:rPr lang="en-US" sz="900" dirty="0" err="1"/>
              <a:t>activos</a:t>
            </a:r>
            <a:r>
              <a:rPr lang="en-US" sz="900" dirty="0"/>
              <a:t> &amp; </a:t>
            </a:r>
            <a:r>
              <a:rPr lang="en-US" sz="900" dirty="0" err="1"/>
              <a:t>ingresos</a:t>
            </a:r>
            <a:r>
              <a:rPr lang="en-US" sz="900" dirty="0"/>
              <a:t> </a:t>
            </a:r>
            <a:r>
              <a:rPr lang="en-US" sz="900" dirty="0" err="1"/>
              <a:t>estan</a:t>
            </a:r>
            <a:r>
              <a:rPr lang="en-US" sz="900" dirty="0"/>
              <a:t> </a:t>
            </a:r>
            <a:r>
              <a:rPr lang="en-US" sz="900" dirty="0" err="1"/>
              <a:t>creciendo</a:t>
            </a:r>
            <a:endParaRPr lang="en-US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2B246-D4A7-5CA4-B167-D693DD0949AB}"/>
              </a:ext>
            </a:extLst>
          </p:cNvPr>
          <p:cNvSpPr txBox="1"/>
          <p:nvPr/>
        </p:nvSpPr>
        <p:spPr>
          <a:xfrm>
            <a:off x="5899765" y="3577503"/>
            <a:ext cx="1344968" cy="3924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Libertad </a:t>
            </a:r>
            <a:r>
              <a:rPr lang="en-US" sz="1050" b="1" dirty="0" err="1"/>
              <a:t>Financiera</a:t>
            </a:r>
            <a:endParaRPr lang="en-US" sz="1050" b="1" dirty="0"/>
          </a:p>
          <a:p>
            <a:pPr algn="ctr"/>
            <a:r>
              <a:rPr lang="en-US" sz="900" dirty="0"/>
              <a:t>Mi dinero </a:t>
            </a:r>
            <a:r>
              <a:rPr lang="en-US" sz="900" dirty="0" err="1"/>
              <a:t>trabaja</a:t>
            </a:r>
            <a:r>
              <a:rPr lang="en-US" sz="900" dirty="0"/>
              <a:t> </a:t>
            </a:r>
            <a:r>
              <a:rPr lang="en-US" sz="900" dirty="0" err="1"/>
              <a:t>por</a:t>
            </a:r>
            <a:r>
              <a:rPr lang="en-US" sz="900" dirty="0"/>
              <a:t>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67D6D-0317-32D9-BF57-1A5DAD86EA24}"/>
              </a:ext>
            </a:extLst>
          </p:cNvPr>
          <p:cNvSpPr txBox="1"/>
          <p:nvPr/>
        </p:nvSpPr>
        <p:spPr>
          <a:xfrm>
            <a:off x="6096000" y="3061943"/>
            <a:ext cx="914399" cy="530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Legado</a:t>
            </a:r>
          </a:p>
          <a:p>
            <a:pPr algn="ctr"/>
            <a:r>
              <a:rPr lang="en-US" sz="900" dirty="0"/>
              <a:t>Dar para </a:t>
            </a:r>
            <a:r>
              <a:rPr lang="en-US" sz="900" dirty="0" err="1"/>
              <a:t>tener</a:t>
            </a:r>
            <a:r>
              <a:rPr lang="en-US" sz="900" dirty="0"/>
              <a:t> </a:t>
            </a:r>
            <a:r>
              <a:rPr lang="en-US" sz="900" dirty="0" err="1"/>
              <a:t>Impacto</a:t>
            </a: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075BAA-11CD-606C-5B6F-4AF99FAD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828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556" y="628456"/>
            <a:ext cx="5715000" cy="8572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 Dimension del Dinero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262" y="2000250"/>
            <a:ext cx="6449588" cy="14287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b="1" dirty="0"/>
              <a:t>Es critico comprender la dimensión del DINERO</a:t>
            </a:r>
            <a:r>
              <a:rPr lang="en-US" b="1" dirty="0"/>
              <a:t>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s-ES" b="1" dirty="0"/>
              <a:t>Hay 3 estados financieros clave que </a:t>
            </a:r>
            <a:r>
              <a:rPr lang="es-ES" b="1" dirty="0" err="1"/>
              <a:t>estan</a:t>
            </a:r>
            <a:r>
              <a:rPr lang="es-ES" b="1" dirty="0"/>
              <a:t> interconectados.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03685" y="3546087"/>
            <a:ext cx="1485900" cy="176886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Estado de </a:t>
            </a:r>
            <a:r>
              <a:rPr lang="en-US" sz="2400" b="1" dirty="0" err="1"/>
              <a:t>Flujo</a:t>
            </a:r>
            <a:r>
              <a:rPr lang="en-US" sz="2400" b="1" dirty="0"/>
              <a:t> de </a:t>
            </a:r>
            <a:r>
              <a:rPr lang="en-US" sz="2400" b="1" dirty="0" err="1"/>
              <a:t>Caja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68079" y="3581060"/>
            <a:ext cx="1587655" cy="174168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Hoja de Balance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0871" y="3588853"/>
            <a:ext cx="1587655" cy="1726097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Estado de </a:t>
            </a:r>
            <a:r>
              <a:rPr lang="en-US" sz="2400" b="1" dirty="0" err="1"/>
              <a:t>Resultados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C2F7AC-B0BA-41D9-B8BA-552A59AAF623}"/>
              </a:ext>
            </a:extLst>
          </p:cNvPr>
          <p:cNvSpPr/>
          <p:nvPr/>
        </p:nvSpPr>
        <p:spPr>
          <a:xfrm>
            <a:off x="5605353" y="4280452"/>
            <a:ext cx="503026" cy="342901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73CC8ED-D18E-4FCC-B5D4-6909945A4F19}"/>
              </a:ext>
            </a:extLst>
          </p:cNvPr>
          <p:cNvSpPr/>
          <p:nvPr/>
        </p:nvSpPr>
        <p:spPr>
          <a:xfrm>
            <a:off x="3215434" y="4273309"/>
            <a:ext cx="503026" cy="342901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C13A398-973A-4BA1-B829-98E7265D6902}"/>
              </a:ext>
            </a:extLst>
          </p:cNvPr>
          <p:cNvCxnSpPr>
            <a:cxnSpLocks/>
            <a:stCxn id="8" idx="2"/>
            <a:endCxn id="5" idx="1"/>
          </p:cNvCxnSpPr>
          <p:nvPr/>
        </p:nvCxnSpPr>
        <p:spPr>
          <a:xfrm rot="5400000" flipH="1">
            <a:off x="3791975" y="2142228"/>
            <a:ext cx="884432" cy="5461013"/>
          </a:xfrm>
          <a:prstGeom prst="bentConnector4">
            <a:avLst>
              <a:gd name="adj1" fmla="val -19385"/>
              <a:gd name="adj2" fmla="val 103140"/>
            </a:avLst>
          </a:prstGeom>
          <a:ln>
            <a:solidFill>
              <a:srgbClr val="3333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37BF736-6EE9-7D08-0C20-82F72F2F6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67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056"/>
            <a:ext cx="6634574" cy="857250"/>
          </a:xfrm>
        </p:spPr>
        <p:txBody>
          <a:bodyPr>
            <a:normAutofit/>
          </a:bodyPr>
          <a:lstStyle/>
          <a:p>
            <a:r>
              <a:rPr lang="en-US" b="1" dirty="0"/>
              <a:t>Los 3 </a:t>
            </a:r>
            <a:r>
              <a:rPr lang="en-US" b="1" dirty="0" err="1"/>
              <a:t>Estados</a:t>
            </a:r>
            <a:r>
              <a:rPr lang="en-US" b="1" dirty="0"/>
              <a:t> </a:t>
            </a:r>
            <a:r>
              <a:rPr lang="en-US" b="1" dirty="0" err="1"/>
              <a:t>Financieros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87" y="1936862"/>
            <a:ext cx="6349163" cy="85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Cada</a:t>
            </a:r>
            <a:r>
              <a:rPr lang="en-US" b="1" dirty="0"/>
              <a:t> uno de </a:t>
            </a:r>
            <a:r>
              <a:rPr lang="en-US" b="1" dirty="0" err="1"/>
              <a:t>los</a:t>
            </a:r>
            <a:r>
              <a:rPr lang="en-US" b="1" dirty="0"/>
              <a:t> 3 </a:t>
            </a:r>
            <a:r>
              <a:rPr lang="en-US" b="1" dirty="0" err="1"/>
              <a:t>Estados</a:t>
            </a:r>
            <a:r>
              <a:rPr lang="en-US" b="1" dirty="0"/>
              <a:t> </a:t>
            </a:r>
            <a:r>
              <a:rPr lang="en-US" b="1" dirty="0" err="1"/>
              <a:t>Financieros</a:t>
            </a:r>
            <a:r>
              <a:rPr lang="en-US" b="1" dirty="0"/>
              <a:t> </a:t>
            </a:r>
            <a:r>
              <a:rPr lang="en-US" b="1" dirty="0" err="1"/>
              <a:t>tiene</a:t>
            </a:r>
            <a:r>
              <a:rPr lang="en-US" b="1" dirty="0"/>
              <a:t> 3 partes.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401" y="3546088"/>
            <a:ext cx="2457450" cy="205461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err="1"/>
              <a:t>INVERSIONES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 err="1"/>
              <a:t>FINANCIAMIENTO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 err="1"/>
              <a:t>OPERACIONES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65720" y="3573508"/>
            <a:ext cx="1587655" cy="20196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err="1"/>
              <a:t>ACTIVOS</a:t>
            </a:r>
            <a:r>
              <a:rPr lang="en-US" sz="2400" b="1" dirty="0"/>
              <a:t> -</a:t>
            </a:r>
          </a:p>
          <a:p>
            <a:pPr marL="0" indent="0" algn="ctr">
              <a:buNone/>
            </a:pPr>
            <a:r>
              <a:rPr lang="en-US" sz="2400" b="1" dirty="0" err="1"/>
              <a:t>PASIVOS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= CAPITAL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0871" y="3588854"/>
            <a:ext cx="1587655" cy="20196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 err="1"/>
              <a:t>INGRESOS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- </a:t>
            </a:r>
            <a:r>
              <a:rPr lang="en-US" sz="2400" b="1" dirty="0" err="1"/>
              <a:t>GASTOS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= </a:t>
            </a:r>
            <a:r>
              <a:rPr lang="en-US" sz="2400" b="1" dirty="0" err="1"/>
              <a:t>INGRESO</a:t>
            </a:r>
            <a:r>
              <a:rPr lang="en-US" sz="2400" b="1" dirty="0"/>
              <a:t> NETO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CC2F7AC-B0BA-41D9-B8BA-552A59AAF623}"/>
              </a:ext>
            </a:extLst>
          </p:cNvPr>
          <p:cNvSpPr/>
          <p:nvPr/>
        </p:nvSpPr>
        <p:spPr>
          <a:xfrm>
            <a:off x="5610609" y="4129688"/>
            <a:ext cx="503026" cy="177249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73CC8ED-D18E-4FCC-B5D4-6909945A4F19}"/>
              </a:ext>
            </a:extLst>
          </p:cNvPr>
          <p:cNvSpPr/>
          <p:nvPr/>
        </p:nvSpPr>
        <p:spPr>
          <a:xfrm>
            <a:off x="3417273" y="4057930"/>
            <a:ext cx="503026" cy="145889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C13A398-973A-4BA1-B829-98E7265D6902}"/>
              </a:ext>
            </a:extLst>
          </p:cNvPr>
          <p:cNvCxnSpPr>
            <a:cxnSpLocks/>
            <a:stCxn id="8" idx="2"/>
            <a:endCxn id="5" idx="1"/>
          </p:cNvCxnSpPr>
          <p:nvPr/>
        </p:nvCxnSpPr>
        <p:spPr>
          <a:xfrm rot="5400000" flipH="1">
            <a:off x="3422000" y="2065795"/>
            <a:ext cx="1035100" cy="6050298"/>
          </a:xfrm>
          <a:prstGeom prst="bentConnector4">
            <a:avLst>
              <a:gd name="adj1" fmla="val -22085"/>
              <a:gd name="adj2" fmla="val 103778"/>
            </a:avLst>
          </a:prstGeom>
          <a:ln>
            <a:solidFill>
              <a:srgbClr val="3333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0038AA-BBF3-4BCA-9DC3-C7A416FCB82D}"/>
              </a:ext>
            </a:extLst>
          </p:cNvPr>
          <p:cNvSpPr txBox="1">
            <a:spLocks/>
          </p:cNvSpPr>
          <p:nvPr/>
        </p:nvSpPr>
        <p:spPr>
          <a:xfrm>
            <a:off x="3965720" y="2801310"/>
            <a:ext cx="1587655" cy="772197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Hoja de Balance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BA457A3-6474-4D94-BFFD-876600A28352}"/>
              </a:ext>
            </a:extLst>
          </p:cNvPr>
          <p:cNvSpPr txBox="1">
            <a:spLocks/>
          </p:cNvSpPr>
          <p:nvPr/>
        </p:nvSpPr>
        <p:spPr>
          <a:xfrm>
            <a:off x="6180285" y="2769170"/>
            <a:ext cx="1587655" cy="824505"/>
          </a:xfrm>
          <a:prstGeom prst="rect">
            <a:avLst/>
          </a:prstGeom>
          <a:solidFill>
            <a:srgbClr val="99FF33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Estado de </a:t>
            </a:r>
            <a:r>
              <a:rPr lang="en-US" sz="2400" b="1" dirty="0" err="1"/>
              <a:t>Resultados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DCEB80-49AC-4F86-8CDD-27B38F3D7993}"/>
              </a:ext>
            </a:extLst>
          </p:cNvPr>
          <p:cNvSpPr txBox="1">
            <a:spLocks/>
          </p:cNvSpPr>
          <p:nvPr/>
        </p:nvSpPr>
        <p:spPr>
          <a:xfrm>
            <a:off x="923815" y="2858478"/>
            <a:ext cx="2457449" cy="68761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Estado de </a:t>
            </a:r>
            <a:r>
              <a:rPr lang="en-US" sz="2400" b="1" dirty="0" err="1"/>
              <a:t>Flujo</a:t>
            </a:r>
            <a:r>
              <a:rPr lang="en-US" sz="2400" b="1" dirty="0"/>
              <a:t> de </a:t>
            </a:r>
            <a:r>
              <a:rPr lang="en-US" sz="2400" b="1" dirty="0" err="1"/>
              <a:t>Caja</a:t>
            </a: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6E2992-20F0-4B24-BC43-00DEED97D39D}"/>
              </a:ext>
            </a:extLst>
          </p:cNvPr>
          <p:cNvSpPr/>
          <p:nvPr/>
        </p:nvSpPr>
        <p:spPr>
          <a:xfrm>
            <a:off x="5610609" y="4573392"/>
            <a:ext cx="503026" cy="17724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0B687B2-3425-4B86-8754-A7D6D46E8C1A}"/>
              </a:ext>
            </a:extLst>
          </p:cNvPr>
          <p:cNvSpPr/>
          <p:nvPr/>
        </p:nvSpPr>
        <p:spPr>
          <a:xfrm>
            <a:off x="3405459" y="4510048"/>
            <a:ext cx="503026" cy="17724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1048106-4A3A-4A3B-AC04-760CD8A2ECD3}"/>
              </a:ext>
            </a:extLst>
          </p:cNvPr>
          <p:cNvSpPr/>
          <p:nvPr/>
        </p:nvSpPr>
        <p:spPr>
          <a:xfrm flipH="1">
            <a:off x="5616788" y="5002319"/>
            <a:ext cx="503026" cy="177249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CF25533-A87A-403B-B68F-7D598DCE0D2E}"/>
              </a:ext>
            </a:extLst>
          </p:cNvPr>
          <p:cNvSpPr/>
          <p:nvPr/>
        </p:nvSpPr>
        <p:spPr>
          <a:xfrm>
            <a:off x="3417273" y="4992674"/>
            <a:ext cx="503026" cy="177249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80C23B2-79D4-4978-9D65-ABD54E247F8C}"/>
              </a:ext>
            </a:extLst>
          </p:cNvPr>
          <p:cNvSpPr/>
          <p:nvPr/>
        </p:nvSpPr>
        <p:spPr>
          <a:xfrm flipH="1">
            <a:off x="3416728" y="4229365"/>
            <a:ext cx="491756" cy="145889"/>
          </a:xfrm>
          <a:prstGeom prst="rightArrow">
            <a:avLst/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815013D-5D3C-41BA-84CC-DB9755E6CF71}"/>
              </a:ext>
            </a:extLst>
          </p:cNvPr>
          <p:cNvSpPr/>
          <p:nvPr/>
        </p:nvSpPr>
        <p:spPr>
          <a:xfrm flipH="1">
            <a:off x="3401626" y="4707865"/>
            <a:ext cx="479569" cy="17625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A61BD82-D970-416B-8EC9-3096AF3CC7F9}"/>
              </a:ext>
            </a:extLst>
          </p:cNvPr>
          <p:cNvSpPr/>
          <p:nvPr/>
        </p:nvSpPr>
        <p:spPr>
          <a:xfrm flipH="1">
            <a:off x="3405459" y="5166167"/>
            <a:ext cx="496847" cy="17625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CE84C3-E98C-F17C-1F30-7E5218043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214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1165225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QUIÉN</a:t>
            </a:r>
            <a:r>
              <a:rPr lang="en-US" b="1" dirty="0"/>
              <a:t> ERES?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" name="Picture 3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C615F167-8B42-44EF-9BF1-44541338C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632471"/>
            <a:ext cx="6324600" cy="41609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3A5CE9-A3B4-4AC1-AFED-FA0EC6F80AC5}"/>
              </a:ext>
            </a:extLst>
          </p:cNvPr>
          <p:cNvSpPr txBox="1">
            <a:spLocks/>
          </p:cNvSpPr>
          <p:nvPr/>
        </p:nvSpPr>
        <p:spPr>
          <a:xfrm>
            <a:off x="762000" y="5793392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¿EN QUIÉN TIENES QUE CONVERTIRTE?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AEFE9-CE53-3273-19CE-D208CE123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B75E-D9DC-0E4C-C351-3EDF90460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“Formula del </a:t>
            </a:r>
            <a:r>
              <a:rPr lang="en-US" b="1" dirty="0" err="1"/>
              <a:t>Éxito</a:t>
            </a:r>
            <a:r>
              <a:rPr lang="en-US" b="1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30C98-2C07-EBFE-3F79-9BCA1CD9C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4611"/>
            <a:ext cx="8686800" cy="5121275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La mayoría de los gurús dicen: SER -&gt; HACER -&gt; TENER</a:t>
            </a:r>
          </a:p>
          <a:p>
            <a:endParaRPr lang="en-US" dirty="0"/>
          </a:p>
          <a:p>
            <a:pPr marL="0" indent="0">
              <a:buNone/>
            </a:pPr>
            <a:r>
              <a:rPr lang="es-ES" dirty="0"/>
              <a:t>Pero no es tan simple</a:t>
            </a:r>
          </a:p>
          <a:p>
            <a:pPr marL="0" indent="0">
              <a:buNone/>
            </a:pPr>
            <a:endParaRPr lang="en-US" dirty="0"/>
          </a:p>
          <a:p>
            <a:r>
              <a:rPr lang="es-ES" dirty="0"/>
              <a:t>¿En quién necesito CONVERTIRME? Cambiar el </a:t>
            </a:r>
            <a:r>
              <a:rPr lang="es-ES" dirty="0" err="1"/>
              <a:t>guión</a:t>
            </a:r>
            <a:r>
              <a:rPr lang="es-ES" dirty="0"/>
              <a:t>/autoimagen</a:t>
            </a:r>
          </a:p>
          <a:p>
            <a:r>
              <a:rPr lang="es-ES" dirty="0"/>
              <a:t>¿Qué necesito para CREER? Cambiar el paradigma</a:t>
            </a:r>
          </a:p>
          <a:p>
            <a:r>
              <a:rPr lang="es-ES" dirty="0"/>
              <a:t>¿Qué necesito SABER? Adquirir un marco mental correcto</a:t>
            </a:r>
          </a:p>
          <a:p>
            <a:r>
              <a:rPr lang="es-ES" dirty="0"/>
              <a:t>¿Cómo necesito PENSAR? Adquiera la mentalidad adecuada</a:t>
            </a:r>
          </a:p>
          <a:p>
            <a:r>
              <a:rPr lang="es-ES" dirty="0"/>
              <a:t>¿Qué QUIERO? Desarrollar un deseo y una visión claros y ardientes</a:t>
            </a:r>
          </a:p>
          <a:p>
            <a:r>
              <a:rPr lang="es-ES" dirty="0"/>
              <a:t>¿POR QUÉ lo quiero? Ten un propósito y una motivación claros</a:t>
            </a:r>
          </a:p>
          <a:p>
            <a:r>
              <a:rPr lang="es-ES" dirty="0"/>
              <a:t>¿Estoy COMPROMETIDO a conseguirlo? ¡Esta es la LLAVE para la Transformación!</a:t>
            </a:r>
          </a:p>
          <a:p>
            <a:r>
              <a:rPr lang="es-ES" dirty="0"/>
              <a:t>¿Tengo un PLAN que sea posible? ¿Puedes ver el camino?</a:t>
            </a:r>
          </a:p>
          <a:p>
            <a:r>
              <a:rPr lang="es-ES" dirty="0"/>
              <a:t>¿He establecido METAS, Hitos con actividades detalladas? Estos son los pasos para llegar a tu destino.</a:t>
            </a:r>
          </a:p>
          <a:p>
            <a:r>
              <a:rPr lang="es-ES" dirty="0"/>
              <a:t>¿Estoy haciendo el TRABAJO diario requerido? ¡Tome ACCIÓN masiva diariamente!</a:t>
            </a:r>
          </a:p>
          <a:p>
            <a:r>
              <a:rPr lang="es-ES" dirty="0"/>
              <a:t>Esto garantizará RESULTADOS!!! ¡Lo único que importa son los resultados!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C0054-1DE8-355F-7D1B-8A845A14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EF099-F772-1CC8-BB9D-51E8A99E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4243D-E3CF-D06B-E79C-DB19E20A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301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D6D7-D4B6-77B5-4376-96E2595F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Preguntas</a:t>
            </a:r>
            <a:r>
              <a:rPr lang="en-US" b="1" dirty="0"/>
              <a:t> Clave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7F853-761E-3C93-CD5C-FCBE8E7D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/>
              <a:t>¿Tengo la Habilidad? </a:t>
            </a:r>
            <a:r>
              <a:rPr lang="es-ES" dirty="0"/>
              <a:t>Tienes el potencial. Con el Coaching 1:1 nos aseguraremos de que usted haga las tareas; las haremos juntos.</a:t>
            </a:r>
          </a:p>
          <a:p>
            <a:r>
              <a:rPr lang="es-ES" b="1" dirty="0"/>
              <a:t>¿Estoy dispuesto a pagar el precio? </a:t>
            </a:r>
            <a:r>
              <a:rPr lang="es-ES" dirty="0"/>
              <a:t>Eso depende de ti. Sólo usted puede decidir qué es mejor para usted y decidir hacer el trabajo.</a:t>
            </a:r>
            <a:endParaRPr lang="en-US" dirty="0"/>
          </a:p>
          <a:p>
            <a:r>
              <a:rPr lang="es-ES" b="1" dirty="0"/>
              <a:t>¿Puedo tener éxito? ¡¡SÍ!! </a:t>
            </a:r>
            <a:r>
              <a:rPr lang="es-ES" dirty="0"/>
              <a:t>¡Nuestro objetivo será conseguirle RESULTADOS comprobados medibles!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s-ES" b="1" dirty="0"/>
              <a:t>¿Solo o con Coach? </a:t>
            </a:r>
            <a:r>
              <a:rPr lang="es-ES" dirty="0"/>
              <a:t>Creo que trabajar con un coach es mejor que hacerlo solo: la elección es tuya..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84C97-31A0-F4D0-ED77-BB1C96611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77B97-7A0F-D734-D164-F1E1520D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63292-62F6-6F3F-63B5-0197F0C0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79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85392"/>
            <a:ext cx="4038600" cy="1492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¿</a:t>
            </a:r>
            <a:r>
              <a:rPr lang="en-US" b="1" dirty="0" err="1"/>
              <a:t>Estás</a:t>
            </a:r>
            <a:r>
              <a:rPr lang="en-US" b="1" dirty="0"/>
              <a:t> </a:t>
            </a:r>
            <a:r>
              <a:rPr lang="en-US" b="1" dirty="0" err="1"/>
              <a:t>Interesado</a:t>
            </a:r>
            <a:r>
              <a:rPr lang="en-US" b="1" dirty="0"/>
              <a:t>? </a:t>
            </a:r>
            <a:br>
              <a:rPr lang="en-US" b="1" dirty="0"/>
            </a:br>
            <a:r>
              <a:rPr lang="en-US" b="1" dirty="0"/>
              <a:t>¿O </a:t>
            </a:r>
            <a:r>
              <a:rPr lang="en-US" b="1" dirty="0" err="1"/>
              <a:t>Comprometido</a:t>
            </a:r>
            <a:r>
              <a:rPr lang="en-US" b="1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</p:spPr>
        <p:txBody>
          <a:bodyPr/>
          <a:lstStyle/>
          <a:p>
            <a:r>
              <a:rPr lang="en-US" dirty="0" err="1"/>
              <a:t>Alguien</a:t>
            </a:r>
            <a:r>
              <a:rPr lang="en-US" dirty="0"/>
              <a:t> </a:t>
            </a:r>
            <a:r>
              <a:rPr lang="en-US" dirty="0" err="1"/>
              <a:t>Interesado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3951288"/>
          </a:xfrm>
        </p:spPr>
        <p:txBody>
          <a:bodyPr/>
          <a:lstStyle/>
          <a:p>
            <a:r>
              <a:rPr lang="en-US" dirty="0" err="1"/>
              <a:t>Hará</a:t>
            </a:r>
            <a:r>
              <a:rPr lang="en-US" dirty="0"/>
              <a:t> lo que sea </a:t>
            </a:r>
            <a:r>
              <a:rPr lang="en-US" dirty="0" err="1"/>
              <a:t>Conveniente</a:t>
            </a:r>
            <a:r>
              <a:rPr lang="en-US" dirty="0"/>
              <a:t>.</a:t>
            </a:r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</a:t>
            </a:r>
            <a:r>
              <a:rPr lang="en-US" dirty="0" err="1"/>
              <a:t>mientras</a:t>
            </a:r>
            <a:r>
              <a:rPr lang="en-US" dirty="0"/>
              <a:t> sea </a:t>
            </a:r>
            <a:r>
              <a:rPr lang="en-US" dirty="0" err="1"/>
              <a:t>fácil</a:t>
            </a:r>
            <a:r>
              <a:rPr lang="en-US" dirty="0"/>
              <a:t> y no </a:t>
            </a:r>
            <a:r>
              <a:rPr lang="en-US" dirty="0" err="1"/>
              <a:t>cueste</a:t>
            </a:r>
            <a:r>
              <a:rPr lang="en-US" dirty="0"/>
              <a:t> nada.</a:t>
            </a:r>
          </a:p>
          <a:p>
            <a:r>
              <a:rPr lang="en-US" dirty="0" err="1"/>
              <a:t>Está</a:t>
            </a:r>
            <a:r>
              <a:rPr lang="en-US" dirty="0"/>
              <a:t> en </a:t>
            </a:r>
            <a:r>
              <a:rPr lang="en-US" dirty="0" err="1"/>
              <a:t>su</a:t>
            </a:r>
            <a:r>
              <a:rPr lang="en-US" dirty="0"/>
              <a:t> zona de </a:t>
            </a:r>
            <a:r>
              <a:rPr lang="en-US" dirty="0" err="1"/>
              <a:t>confort</a:t>
            </a:r>
            <a:r>
              <a:rPr lang="en-US" dirty="0"/>
              <a:t> y no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cambiar</a:t>
            </a:r>
            <a:r>
              <a:rPr lang="en-US" dirty="0"/>
              <a:t>.</a:t>
            </a:r>
          </a:p>
          <a:p>
            <a:r>
              <a:rPr lang="en-US" dirty="0"/>
              <a:t>No </a:t>
            </a:r>
            <a:r>
              <a:rPr lang="en-US" dirty="0" err="1"/>
              <a:t>toma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para no </a:t>
            </a:r>
            <a:r>
              <a:rPr lang="en-US" dirty="0" err="1"/>
              <a:t>perder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066800"/>
            <a:ext cx="4041775" cy="639762"/>
          </a:xfrm>
        </p:spPr>
        <p:txBody>
          <a:bodyPr/>
          <a:lstStyle/>
          <a:p>
            <a:r>
              <a:rPr lang="en-US" dirty="0" err="1"/>
              <a:t>Alguien</a:t>
            </a:r>
            <a:r>
              <a:rPr lang="en-US" dirty="0"/>
              <a:t> </a:t>
            </a:r>
            <a:r>
              <a:rPr lang="en-US" dirty="0" err="1"/>
              <a:t>Comprometido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676400"/>
            <a:ext cx="4270375" cy="3951288"/>
          </a:xfrm>
        </p:spPr>
        <p:txBody>
          <a:bodyPr>
            <a:normAutofit/>
          </a:bodyPr>
          <a:lstStyle/>
          <a:p>
            <a:r>
              <a:rPr lang="en-US" dirty="0" err="1"/>
              <a:t>Hace</a:t>
            </a:r>
            <a:r>
              <a:rPr lang="en-US" dirty="0"/>
              <a:t> lo que sea </a:t>
            </a:r>
            <a:r>
              <a:rPr lang="en-US" dirty="0" err="1"/>
              <a:t>Necesario</a:t>
            </a:r>
            <a:r>
              <a:rPr lang="en-US" dirty="0"/>
              <a:t>.</a:t>
            </a:r>
          </a:p>
          <a:p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pagar</a:t>
            </a:r>
            <a:r>
              <a:rPr lang="en-US" dirty="0"/>
              <a:t> el </a:t>
            </a:r>
            <a:r>
              <a:rPr lang="en-US" dirty="0" err="1"/>
              <a:t>precio</a:t>
            </a:r>
            <a:r>
              <a:rPr lang="en-US" dirty="0"/>
              <a:t> del </a:t>
            </a:r>
            <a:r>
              <a:rPr lang="en-US" dirty="0" err="1"/>
              <a:t>Éxito</a:t>
            </a:r>
            <a:r>
              <a:rPr lang="en-US" dirty="0"/>
              <a:t> para </a:t>
            </a:r>
            <a:r>
              <a:rPr lang="en-US" dirty="0" err="1"/>
              <a:t>lograr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Sueños</a:t>
            </a:r>
            <a:r>
              <a:rPr lang="en-US" dirty="0"/>
              <a:t> y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Metas</a:t>
            </a:r>
            <a:r>
              <a:rPr lang="en-US" dirty="0"/>
              <a:t>!</a:t>
            </a:r>
          </a:p>
          <a:p>
            <a:r>
              <a:rPr lang="en-US" dirty="0"/>
              <a:t>Sale de </a:t>
            </a:r>
            <a:r>
              <a:rPr lang="en-US" dirty="0" err="1"/>
              <a:t>su</a:t>
            </a:r>
            <a:r>
              <a:rPr lang="en-US" dirty="0"/>
              <a:t> zona de </a:t>
            </a:r>
            <a:r>
              <a:rPr lang="en-US" dirty="0" err="1"/>
              <a:t>confort</a:t>
            </a:r>
            <a:r>
              <a:rPr lang="en-US" dirty="0"/>
              <a:t> a </a:t>
            </a:r>
            <a:r>
              <a:rPr lang="en-US" dirty="0" err="1"/>
              <a:t>propósito</a:t>
            </a:r>
            <a:r>
              <a:rPr lang="en-US" dirty="0"/>
              <a:t> - </a:t>
            </a:r>
            <a:r>
              <a:rPr lang="en-US" dirty="0" err="1"/>
              <a:t>dispuesto</a:t>
            </a:r>
            <a:r>
              <a:rPr lang="en-US" dirty="0"/>
              <a:t> 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cambios</a:t>
            </a:r>
            <a:r>
              <a:rPr lang="en-US" dirty="0"/>
              <a:t> </a:t>
            </a:r>
            <a:r>
              <a:rPr lang="en-US" dirty="0" err="1"/>
              <a:t>necesarios</a:t>
            </a:r>
            <a:r>
              <a:rPr lang="en-US" dirty="0"/>
              <a:t>. </a:t>
            </a:r>
          </a:p>
          <a:p>
            <a:r>
              <a:rPr lang="en-US" dirty="0" err="1"/>
              <a:t>Toma</a:t>
            </a:r>
            <a:r>
              <a:rPr lang="en-US" dirty="0"/>
              <a:t> </a:t>
            </a:r>
            <a:r>
              <a:rPr lang="en-US" dirty="0" err="1"/>
              <a:t>Riesgos</a:t>
            </a:r>
            <a:r>
              <a:rPr lang="en-US" dirty="0"/>
              <a:t> </a:t>
            </a:r>
            <a:r>
              <a:rPr lang="en-US" dirty="0" err="1"/>
              <a:t>Calculados</a:t>
            </a:r>
            <a:r>
              <a:rPr lang="en-US" dirty="0"/>
              <a:t> y </a:t>
            </a:r>
            <a:r>
              <a:rPr lang="en-US" dirty="0" err="1"/>
              <a:t>Gana</a:t>
            </a:r>
            <a:r>
              <a:rPr lang="en-US" dirty="0"/>
              <a:t>!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105400"/>
            <a:ext cx="2819400" cy="1585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E4D399-B555-DECB-CC95-A1EF8DD78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341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4A767-55E8-4DCE-86A5-E0D6D8DD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838200"/>
          </a:xfrm>
        </p:spPr>
        <p:txBody>
          <a:bodyPr/>
          <a:lstStyle/>
          <a:p>
            <a:r>
              <a:rPr lang="en-US" b="1" dirty="0" err="1"/>
              <a:t>Próximos</a:t>
            </a:r>
            <a:r>
              <a:rPr lang="en-US" b="1" dirty="0"/>
              <a:t> pasos: ¡</a:t>
            </a:r>
            <a:r>
              <a:rPr lang="en-US" b="1" dirty="0" err="1"/>
              <a:t>REGÍSTRATE</a:t>
            </a:r>
            <a:r>
              <a:rPr lang="en-US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476F0-2687-4649-A9D7-D8D411482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1.) Decide si quieres registrarte en la clase de 12 semanas.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2.) </a:t>
            </a:r>
            <a:r>
              <a:rPr lang="es-ES" dirty="0"/>
              <a:t>Elije un plan de pago: 1 vez, 3 meses o 12 meses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3.) </a:t>
            </a:r>
            <a:r>
              <a:rPr lang="en-US" dirty="0" err="1"/>
              <a:t>Regístrate</a:t>
            </a:r>
            <a:r>
              <a:rPr lang="en-US" dirty="0"/>
              <a:t> con Ana – </a:t>
            </a:r>
            <a:r>
              <a:rPr lang="en-US" dirty="0" err="1">
                <a:hlinkClick r:id="rId2"/>
              </a:rPr>
              <a:t>ana@financial-freedom.org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(915) 504-4225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4.) </a:t>
            </a:r>
            <a:r>
              <a:rPr lang="es-ES" b="1" u="sng" dirty="0">
                <a:solidFill>
                  <a:srgbClr val="FF0000"/>
                </a:solidFill>
              </a:rPr>
              <a:t>¡Agenda tu entrevista inicial esta semana!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2520C-BBD9-41C6-E6B2-BDD8D44B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7758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s-ES" b="1" dirty="0"/>
              <a:t>¿</a:t>
            </a:r>
            <a:r>
              <a:rPr lang="en-US" b="1" dirty="0" err="1"/>
              <a:t>Preguntas</a:t>
            </a:r>
            <a:r>
              <a:rPr lang="en-US" b="1" dirty="0"/>
              <a:t>? </a:t>
            </a:r>
            <a:r>
              <a:rPr lang="es-ES" b="1" dirty="0"/>
              <a:t>¿</a:t>
            </a:r>
            <a:r>
              <a:rPr lang="en-US" b="1" dirty="0" err="1"/>
              <a:t>Comentarios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questionscomme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524000"/>
            <a:ext cx="6129358" cy="2235709"/>
          </a:xfrm>
          <a:prstGeom prst="rect">
            <a:avLst/>
          </a:prstGeom>
        </p:spPr>
      </p:pic>
      <p:pic>
        <p:nvPicPr>
          <p:cNvPr id="5" name="Picture 4" descr="visitor-inform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3153103" cy="2971800"/>
          </a:xfrm>
          <a:prstGeom prst="rect">
            <a:avLst/>
          </a:prstGeom>
        </p:spPr>
      </p:pic>
      <p:pic>
        <p:nvPicPr>
          <p:cNvPr id="6" name="Picture 5" descr="questions comments bubbl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676400"/>
            <a:ext cx="2628900" cy="1733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5E2A00-B062-DF13-A9FB-5FEB238B5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542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61767"/>
            <a:ext cx="7848600" cy="914400"/>
          </a:xfrm>
        </p:spPr>
        <p:txBody>
          <a:bodyPr>
            <a:normAutofit/>
          </a:bodyPr>
          <a:lstStyle/>
          <a:p>
            <a:r>
              <a:rPr lang="en-US" sz="4800" b="1" dirty="0"/>
              <a:t>¿</a:t>
            </a:r>
            <a:r>
              <a:rPr lang="en-US" sz="4800" b="1" dirty="0" err="1"/>
              <a:t>Cómo</a:t>
            </a:r>
            <a:r>
              <a:rPr lang="en-US" sz="4800" b="1" dirty="0"/>
              <a:t> </a:t>
            </a:r>
            <a:r>
              <a:rPr lang="en-US" sz="4800" b="1" dirty="0" err="1"/>
              <a:t>Comenzó</a:t>
            </a:r>
            <a:r>
              <a:rPr lang="en-US" sz="4800" b="1" dirty="0"/>
              <a:t> </a:t>
            </a:r>
            <a:r>
              <a:rPr lang="en-US" sz="4800" b="1" dirty="0" err="1"/>
              <a:t>Todo</a:t>
            </a:r>
            <a:r>
              <a:rPr lang="en-US" sz="48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4" y="1295400"/>
            <a:ext cx="4221076" cy="3939186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En</a:t>
            </a:r>
            <a:r>
              <a:rPr lang="en-US" dirty="0"/>
              <a:t> 1994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asistí</a:t>
            </a:r>
            <a:r>
              <a:rPr lang="en-US" dirty="0"/>
              <a:t> al </a:t>
            </a:r>
            <a:r>
              <a:rPr lang="en-US" dirty="0" err="1"/>
              <a:t>Seminario</a:t>
            </a:r>
            <a:r>
              <a:rPr lang="en-US" dirty="0"/>
              <a:t> “</a:t>
            </a:r>
            <a:r>
              <a:rPr lang="en-US" dirty="0" err="1"/>
              <a:t>Éxito</a:t>
            </a:r>
            <a:r>
              <a:rPr lang="en-US" dirty="0"/>
              <a:t>” </a:t>
            </a:r>
            <a:r>
              <a:rPr lang="en-US" dirty="0" err="1"/>
              <a:t>por</a:t>
            </a:r>
            <a:r>
              <a:rPr lang="en-US" dirty="0"/>
              <a:t> Peter J. Daniels.</a:t>
            </a:r>
          </a:p>
          <a:p>
            <a:r>
              <a:rPr lang="en-US" dirty="0"/>
              <a:t>El era un hombre </a:t>
            </a:r>
            <a:r>
              <a:rPr lang="en-US" dirty="0" err="1"/>
              <a:t>pobre</a:t>
            </a:r>
            <a:r>
              <a:rPr lang="en-US" dirty="0"/>
              <a:t> y </a:t>
            </a:r>
            <a:r>
              <a:rPr lang="en-US" dirty="0" err="1"/>
              <a:t>analfabeta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26. </a:t>
            </a:r>
          </a:p>
          <a:p>
            <a:r>
              <a:rPr lang="en-US" dirty="0" err="1"/>
              <a:t>İFracasó</a:t>
            </a:r>
            <a:r>
              <a:rPr lang="en-US" dirty="0"/>
              <a:t> 3 </a:t>
            </a:r>
            <a:r>
              <a:rPr lang="en-US" dirty="0" err="1"/>
              <a:t>veces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negocios</a:t>
            </a:r>
            <a:r>
              <a:rPr lang="en-US" dirty="0"/>
              <a:t>!</a:t>
            </a:r>
          </a:p>
          <a:p>
            <a:r>
              <a:rPr lang="en-US" dirty="0"/>
              <a:t>Pero se </a:t>
            </a:r>
            <a:r>
              <a:rPr lang="en-US" dirty="0" err="1"/>
              <a:t>Convirtió</a:t>
            </a:r>
            <a:r>
              <a:rPr lang="en-US" dirty="0"/>
              <a:t> en un  Empresario </a:t>
            </a:r>
            <a:r>
              <a:rPr lang="en-US" dirty="0" err="1"/>
              <a:t>Millonario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38!</a:t>
            </a:r>
          </a:p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le </a:t>
            </a:r>
            <a:r>
              <a:rPr lang="en-US" dirty="0" err="1"/>
              <a:t>hizo</a:t>
            </a:r>
            <a:r>
              <a:rPr lang="en-US" dirty="0"/>
              <a:t>???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3825223" cy="1912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0" y="5105400"/>
            <a:ext cx="3444265" cy="15229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0099" y="3512812"/>
            <a:ext cx="344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www.peterjdaniels.org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38" y="4251182"/>
            <a:ext cx="1593872" cy="23771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11" y="4252129"/>
            <a:ext cx="1539619" cy="2376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B5C9D6-67C6-4801-B8AD-5699950BDB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31" y="4254401"/>
            <a:ext cx="1743689" cy="2373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401A9-D34D-D709-DB94-A84680185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098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¿</a:t>
            </a:r>
            <a:r>
              <a:rPr lang="en-US" dirty="0" err="1"/>
              <a:t>Acaso</a:t>
            </a:r>
            <a:r>
              <a:rPr lang="en-US" dirty="0"/>
              <a:t> no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así</a:t>
            </a:r>
            <a:r>
              <a:rPr lang="en-US" dirty="0"/>
              <a:t> se </a:t>
            </a:r>
            <a:r>
              <a:rPr lang="en-US" dirty="0" err="1"/>
              <a:t>siente</a:t>
            </a:r>
            <a:r>
              <a:rPr lang="en-US" dirty="0"/>
              <a:t> la </a:t>
            </a:r>
            <a:r>
              <a:rPr lang="en-US" dirty="0" err="1"/>
              <a:t>vida</a:t>
            </a:r>
            <a:r>
              <a:rPr lang="en-US" dirty="0"/>
              <a:t> en </a:t>
            </a:r>
            <a:r>
              <a:rPr lang="en-US" dirty="0" err="1"/>
              <a:t>veces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somos</a:t>
            </a:r>
            <a:r>
              <a:rPr lang="en-US" dirty="0"/>
              <a:t> tan </a:t>
            </a:r>
            <a:r>
              <a:rPr lang="en-US" dirty="0" err="1"/>
              <a:t>diferentes</a:t>
            </a:r>
            <a:r>
              <a:rPr lang="en-US" dirty="0"/>
              <a:t>. </a:t>
            </a:r>
            <a:r>
              <a:rPr lang="es-ES" dirty="0"/>
              <a:t>Somos como </a:t>
            </a:r>
            <a:r>
              <a:rPr lang="es-ES" dirty="0" err="1"/>
              <a:t>hamsters</a:t>
            </a:r>
            <a:r>
              <a:rPr lang="es-ES" dirty="0"/>
              <a:t> corriendo duro, pero no llegamos a ninguna parte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n-US" b="1" dirty="0"/>
              <a:t>La Carrera del Hamster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5105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¿</a:t>
            </a:r>
            <a:r>
              <a:rPr lang="en-US" dirty="0" err="1"/>
              <a:t>Alguna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has </a:t>
            </a:r>
            <a:r>
              <a:rPr lang="en-US" dirty="0" err="1"/>
              <a:t>visto</a:t>
            </a:r>
            <a:r>
              <a:rPr lang="en-US" dirty="0"/>
              <a:t> a un hamster en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jaula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lo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hacen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tan </a:t>
            </a:r>
            <a:r>
              <a:rPr lang="en-US" dirty="0" err="1"/>
              <a:t>lejos</a:t>
            </a:r>
            <a:r>
              <a:rPr lang="en-US" dirty="0"/>
              <a:t> </a:t>
            </a:r>
            <a:r>
              <a:rPr lang="en-US" dirty="0" err="1"/>
              <a:t>llegan</a:t>
            </a:r>
            <a:r>
              <a:rPr lang="en-US" dirty="0"/>
              <a:t>?</a:t>
            </a:r>
          </a:p>
          <a:p>
            <a:r>
              <a:rPr lang="en-US" dirty="0"/>
              <a:t>¿</a:t>
            </a:r>
            <a:r>
              <a:rPr lang="en-US" dirty="0" err="1"/>
              <a:t>Porqué</a:t>
            </a:r>
            <a:r>
              <a:rPr lang="en-US" dirty="0"/>
              <a:t> lo </a:t>
            </a:r>
            <a:r>
              <a:rPr lang="en-US" dirty="0" err="1"/>
              <a:t>hacen</a:t>
            </a:r>
            <a:r>
              <a:rPr lang="en-US" dirty="0"/>
              <a:t>?</a:t>
            </a:r>
          </a:p>
        </p:txBody>
      </p:sp>
      <p:pic>
        <p:nvPicPr>
          <p:cNvPr id="5" name="Picture 4" descr="hamster on whe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667000"/>
            <a:ext cx="3554079" cy="221932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537190"/>
            <a:ext cx="2504699" cy="2478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173DA-CCD1-AAAE-A5DC-C9A7B4C0E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2235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 </a:t>
            </a:r>
            <a:r>
              <a:rPr lang="en-US" b="1" dirty="0" err="1"/>
              <a:t>Carrera</a:t>
            </a:r>
            <a:r>
              <a:rPr lang="en-US" b="1" dirty="0"/>
              <a:t> de la Rata – </a:t>
            </a:r>
            <a:br>
              <a:rPr lang="en-US" b="1" dirty="0"/>
            </a:br>
            <a:r>
              <a:rPr lang="en-US" b="1" dirty="0"/>
              <a:t>La </a:t>
            </a:r>
            <a:r>
              <a:rPr lang="en-US" b="1" dirty="0" err="1"/>
              <a:t>Felicidad</a:t>
            </a:r>
            <a:r>
              <a:rPr lang="en-US" b="1" dirty="0"/>
              <a:t> </a:t>
            </a:r>
            <a:r>
              <a:rPr lang="en-US" b="1" dirty="0" err="1"/>
              <a:t>esta</a:t>
            </a:r>
            <a:r>
              <a:rPr lang="en-US" b="1" dirty="0"/>
              <a:t> al </a:t>
            </a:r>
            <a:r>
              <a:rPr lang="en-US" b="1" dirty="0" err="1"/>
              <a:t>Otro</a:t>
            </a:r>
            <a:r>
              <a:rPr lang="en-US" b="1" dirty="0"/>
              <a:t> </a:t>
            </a:r>
            <a:r>
              <a:rPr lang="en-US" b="1" dirty="0" err="1"/>
              <a:t>lado</a:t>
            </a:r>
            <a:r>
              <a:rPr lang="en-US" b="1" dirty="0"/>
              <a:t> de la </a:t>
            </a:r>
            <a:r>
              <a:rPr lang="en-US" b="1" dirty="0" err="1"/>
              <a:t>Esquina</a:t>
            </a:r>
            <a:endParaRPr lang="en-US" b="1" dirty="0"/>
          </a:p>
        </p:txBody>
      </p:sp>
      <p:pic>
        <p:nvPicPr>
          <p:cNvPr id="3" name="Picture 2" descr="rat_r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447800"/>
            <a:ext cx="7082443" cy="5410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2362200"/>
            <a:ext cx="2057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TRABAJAR</a:t>
            </a:r>
          </a:p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MAS DURO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2286000"/>
            <a:ext cx="2133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GANAR MAS DINERO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4876800"/>
            <a:ext cx="2057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COMPRAR MAS COSAS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4800600"/>
            <a:ext cx="1905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 DARLE OTRA VEZ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676400"/>
            <a:ext cx="1371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FELICIDAD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3927" y="1645622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n>
                  <a:solidFill>
                    <a:schemeClr val="tx1"/>
                  </a:solidFill>
                </a:ln>
              </a:rPr>
              <a:t> A LA VUELTA DE LA ESQUINA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1676400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FELICIDAD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4237182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FELICIDAD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0" y="4206404"/>
            <a:ext cx="1295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FELICIDAD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166859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n>
                  <a:solidFill>
                    <a:schemeClr val="tx1"/>
                  </a:solidFill>
                </a:ln>
              </a:rPr>
              <a:t> A LA VUELTA DE LA ESQUINA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34100" y="4206404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n>
                  <a:solidFill>
                    <a:schemeClr val="tx1"/>
                  </a:solidFill>
                </a:ln>
              </a:rPr>
              <a:t> A LA VUELTA DE LA ESQUINA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8582" y="4237182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n>
                  <a:solidFill>
                    <a:schemeClr val="tx1"/>
                  </a:solidFill>
                </a:ln>
              </a:rPr>
              <a:t> A LA VUELTA DE LA ESQUINA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A1C5C-F78D-D9D9-506D-CDAD773A4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5053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Vivimos</a:t>
            </a:r>
            <a:r>
              <a:rPr lang="en-US" b="1" dirty="0"/>
              <a:t> </a:t>
            </a:r>
            <a:r>
              <a:rPr lang="en-US" b="1" dirty="0" err="1"/>
              <a:t>Comparándonos</a:t>
            </a:r>
            <a:br>
              <a:rPr lang="en-US" b="1" dirty="0"/>
            </a:br>
            <a:r>
              <a:rPr lang="en-US" b="1" dirty="0"/>
              <a:t>Con Los </a:t>
            </a:r>
            <a:r>
              <a:rPr lang="en-US" b="1" dirty="0" err="1"/>
              <a:t>Vecinos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Trabajamos</a:t>
            </a:r>
            <a:r>
              <a:rPr lang="en-US" dirty="0"/>
              <a:t> </a:t>
            </a:r>
            <a:r>
              <a:rPr lang="en-US" dirty="0" err="1"/>
              <a:t>duro</a:t>
            </a:r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ganar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dinero</a:t>
            </a:r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comprar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cosas</a:t>
            </a:r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los </a:t>
            </a:r>
            <a:r>
              <a:rPr lang="en-US" dirty="0" err="1"/>
              <a:t>demás</a:t>
            </a:r>
            <a:endParaRPr lang="en-US" dirty="0"/>
          </a:p>
          <a:p>
            <a:r>
              <a:rPr lang="en-US" dirty="0"/>
              <a:t>Para </a:t>
            </a:r>
            <a:r>
              <a:rPr lang="en-US" dirty="0" err="1"/>
              <a:t>encontrar</a:t>
            </a:r>
            <a:r>
              <a:rPr lang="en-US" dirty="0"/>
              <a:t> la </a:t>
            </a:r>
            <a:r>
              <a:rPr lang="en-US" dirty="0" err="1"/>
              <a:t>felicidad</a:t>
            </a:r>
            <a:r>
              <a:rPr lang="en-US" dirty="0"/>
              <a:t>…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supone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al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lado</a:t>
            </a:r>
            <a:r>
              <a:rPr lang="en-US" dirty="0"/>
              <a:t> de la </a:t>
            </a:r>
            <a:r>
              <a:rPr lang="en-US" dirty="0" err="1"/>
              <a:t>esquina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/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6992660-07D7-4D1A-9A00-6246F487EF94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72100" y="1981200"/>
            <a:ext cx="3695700" cy="1477328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100000"/>
                </a:srgbClr>
              </a:gs>
              <a:gs pos="94600">
                <a:srgbClr val="FF0000"/>
              </a:gs>
              <a:gs pos="50000">
                <a:srgbClr val="FFFF99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COMPRAMOS COSAS QUE NO NECESITAMOS CON DINERO QUE NO TENEMOS PARA IMPRESIONAR A GENTE QUE NO NOS CAE BIEN!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039B6-7A29-A32B-C977-1FA4F1B03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2345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s-MX" b="1" dirty="0"/>
              <a:t>¿</a:t>
            </a:r>
            <a:r>
              <a:rPr lang="en-US" altLang="es-MX" b="1" dirty="0" err="1"/>
              <a:t>Cómo</a:t>
            </a:r>
            <a:r>
              <a:rPr lang="en-US" altLang="es-MX" b="1" dirty="0"/>
              <a:t> </a:t>
            </a:r>
            <a:r>
              <a:rPr lang="en-US" altLang="es-MX" b="1" dirty="0" err="1"/>
              <a:t>Llegamos</a:t>
            </a:r>
            <a:r>
              <a:rPr lang="en-US" altLang="es-MX" b="1" dirty="0"/>
              <a:t> </a:t>
            </a:r>
            <a:r>
              <a:rPr lang="en-US" altLang="es-MX" b="1" dirty="0" err="1"/>
              <a:t>Aquí</a:t>
            </a:r>
            <a:r>
              <a:rPr lang="en-US" altLang="es-MX" b="1" dirty="0"/>
              <a:t>?</a:t>
            </a:r>
            <a:br>
              <a:rPr lang="en-US" altLang="es-MX" b="1" dirty="0"/>
            </a:br>
            <a:r>
              <a:rPr lang="en-US" altLang="es-MX" b="1" dirty="0"/>
              <a:t>Mala </a:t>
            </a:r>
            <a:r>
              <a:rPr lang="en-US" altLang="es-MX" b="1" dirty="0" err="1"/>
              <a:t>Programación</a:t>
            </a:r>
            <a:r>
              <a:rPr lang="en-US" altLang="es-MX" b="1" dirty="0"/>
              <a:t>!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2014</a:t>
            </a:r>
          </a:p>
        </p:txBody>
      </p:sp>
      <p:sp>
        <p:nvSpPr>
          <p:cNvPr id="7174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CFF08C4-3E39-431D-B42C-F88B9D5CF8C7}" type="slidenum">
              <a:rPr lang="en-US" altLang="es-MX"/>
              <a:pPr/>
              <a:t>83</a:t>
            </a:fld>
            <a:endParaRPr lang="en-US" altLang="es-MX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191000" cy="4953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¡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programados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chicos</a:t>
            </a:r>
            <a:r>
              <a:rPr lang="en-US" dirty="0"/>
              <a:t>! Nos </a:t>
            </a:r>
            <a:r>
              <a:rPr lang="en-US" dirty="0" err="1"/>
              <a:t>han</a:t>
            </a:r>
            <a:r>
              <a:rPr lang="en-US" dirty="0"/>
              <a:t> dado un </a:t>
            </a:r>
            <a:r>
              <a:rPr lang="en-US" dirty="0" err="1"/>
              <a:t>guión</a:t>
            </a:r>
            <a:r>
              <a:rPr lang="en-US" dirty="0"/>
              <a:t>!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¿</a:t>
            </a:r>
            <a:r>
              <a:rPr lang="en-US" dirty="0" err="1"/>
              <a:t>Quién</a:t>
            </a:r>
            <a:r>
              <a:rPr lang="en-US" dirty="0"/>
              <a:t>? Padres, </a:t>
            </a:r>
            <a:r>
              <a:rPr lang="en-US" dirty="0" err="1"/>
              <a:t>Religión</a:t>
            </a:r>
            <a:r>
              <a:rPr lang="en-US" dirty="0"/>
              <a:t>, </a:t>
            </a:r>
            <a:r>
              <a:rPr lang="en-US" dirty="0" err="1"/>
              <a:t>Escuela</a:t>
            </a:r>
            <a:r>
              <a:rPr lang="en-US" dirty="0"/>
              <a:t>, </a:t>
            </a:r>
            <a:r>
              <a:rPr lang="en-US" dirty="0" err="1"/>
              <a:t>Gobierno</a:t>
            </a:r>
            <a:r>
              <a:rPr lang="en-US" dirty="0"/>
              <a:t>, Amigos, </a:t>
            </a:r>
            <a:r>
              <a:rPr lang="en-US" dirty="0" err="1"/>
              <a:t>Sociedad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52578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Nos </a:t>
            </a:r>
            <a:r>
              <a:rPr lang="en-US" sz="2400" dirty="0" err="1"/>
              <a:t>dicen</a:t>
            </a:r>
            <a:r>
              <a:rPr lang="en-US" sz="2400" dirty="0"/>
              <a:t> que para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éxito</a:t>
            </a:r>
            <a:r>
              <a:rPr lang="en-US" sz="2400" dirty="0"/>
              <a:t> </a:t>
            </a:r>
            <a:r>
              <a:rPr lang="en-US" sz="2400" dirty="0" err="1"/>
              <a:t>debemos</a:t>
            </a:r>
            <a:r>
              <a:rPr lang="en-US" sz="24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Ir</a:t>
            </a:r>
            <a:r>
              <a:rPr lang="en-US" sz="2400" dirty="0"/>
              <a:t> a la </a:t>
            </a:r>
            <a:r>
              <a:rPr lang="en-US" sz="2400" dirty="0" err="1"/>
              <a:t>escuela</a:t>
            </a:r>
            <a:r>
              <a:rPr lang="en-US" sz="2400" dirty="0"/>
              <a:t> y Universidad y </a:t>
            </a:r>
            <a:r>
              <a:rPr lang="en-US" sz="2400" dirty="0" err="1"/>
              <a:t>Estudiar</a:t>
            </a:r>
            <a:r>
              <a:rPr lang="en-US" sz="2400" dirty="0"/>
              <a:t> </a:t>
            </a:r>
            <a:r>
              <a:rPr lang="en-US" sz="2400" dirty="0" err="1"/>
              <a:t>duro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Sacar</a:t>
            </a:r>
            <a:r>
              <a:rPr lang="en-US" sz="2400" dirty="0"/>
              <a:t> </a:t>
            </a:r>
            <a:r>
              <a:rPr lang="en-US" sz="2400" dirty="0" err="1"/>
              <a:t>buenas</a:t>
            </a:r>
            <a:r>
              <a:rPr lang="en-US" sz="2400" dirty="0"/>
              <a:t> </a:t>
            </a:r>
            <a:r>
              <a:rPr lang="en-US" sz="2400" dirty="0" err="1"/>
              <a:t>calificaciones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Conseguir</a:t>
            </a:r>
            <a:r>
              <a:rPr lang="en-US" sz="2400" dirty="0"/>
              <a:t> un </a:t>
            </a:r>
            <a:r>
              <a:rPr lang="en-US" sz="2400" dirty="0" err="1"/>
              <a:t>trabajo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Trabajar</a:t>
            </a:r>
            <a:r>
              <a:rPr lang="en-US" sz="2400" dirty="0"/>
              <a:t> </a:t>
            </a:r>
            <a:r>
              <a:rPr lang="en-US" sz="2400" dirty="0" err="1"/>
              <a:t>duro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Ganar</a:t>
            </a:r>
            <a:r>
              <a:rPr lang="en-US" sz="2400" dirty="0"/>
              <a:t> </a:t>
            </a:r>
            <a:r>
              <a:rPr lang="en-US" sz="2400" dirty="0" err="1"/>
              <a:t>dinero</a:t>
            </a:r>
            <a:endParaRPr lang="en-US" sz="2400" dirty="0"/>
          </a:p>
          <a:p>
            <a:pPr>
              <a:defRPr/>
            </a:pPr>
            <a:r>
              <a:rPr lang="en-US" sz="2400" dirty="0" err="1"/>
              <a:t>Comprar</a:t>
            </a:r>
            <a:r>
              <a:rPr lang="en-US" sz="2400" dirty="0"/>
              <a:t> lo que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hace</a:t>
            </a:r>
            <a:r>
              <a:rPr lang="en-US" sz="2400" dirty="0"/>
              <a:t> </a:t>
            </a:r>
            <a:r>
              <a:rPr lang="en-US" sz="2400" dirty="0" err="1"/>
              <a:t>feliz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 err="1"/>
              <a:t>Pedir</a:t>
            </a:r>
            <a:r>
              <a:rPr lang="en-US" sz="2400" dirty="0"/>
              <a:t> </a:t>
            </a:r>
            <a:r>
              <a:rPr lang="en-US" sz="2400" dirty="0" err="1"/>
              <a:t>prestado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falta</a:t>
            </a:r>
            <a:r>
              <a:rPr lang="en-US" sz="2400" dirty="0"/>
              <a:t>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Pagar</a:t>
            </a:r>
            <a:r>
              <a:rPr lang="en-US" sz="2400" dirty="0"/>
              <a:t> </a:t>
            </a:r>
            <a:r>
              <a:rPr lang="en-US" sz="2400" dirty="0" err="1"/>
              <a:t>nuestras</a:t>
            </a:r>
            <a:r>
              <a:rPr lang="en-US" sz="2400" dirty="0"/>
              <a:t> </a:t>
            </a:r>
            <a:r>
              <a:rPr lang="en-US" sz="2400" dirty="0" err="1"/>
              <a:t>deudas</a:t>
            </a: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Repetir</a:t>
            </a:r>
            <a:r>
              <a:rPr lang="en-US" sz="2400" dirty="0"/>
              <a:t> – No </a:t>
            </a:r>
            <a:r>
              <a:rPr lang="en-US" sz="2400" dirty="0" err="1"/>
              <a:t>Avanzamos</a:t>
            </a:r>
            <a:r>
              <a:rPr lang="en-US" sz="2400" dirty="0"/>
              <a:t>!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343400"/>
            <a:ext cx="4030133" cy="226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17053B-B568-BB9C-7F1B-412781800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5209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62" y="274638"/>
            <a:ext cx="8397737" cy="1143000"/>
          </a:xfrm>
        </p:spPr>
        <p:txBody>
          <a:bodyPr>
            <a:normAutofit/>
          </a:bodyPr>
          <a:lstStyle/>
          <a:p>
            <a:r>
              <a:rPr lang="en-US" b="1" dirty="0"/>
              <a:t>La Vida </a:t>
            </a:r>
            <a:r>
              <a:rPr lang="en-US" b="1" dirty="0" err="1"/>
              <a:t>Economica</a:t>
            </a:r>
            <a:r>
              <a:rPr lang="en-US" b="1" dirty="0"/>
              <a:t> del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Humano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0831" y="201640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004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30</a:t>
            </a:r>
          </a:p>
        </p:txBody>
      </p:sp>
      <p:cxnSp>
        <p:nvCxnSpPr>
          <p:cNvPr id="7" name="Straight Arrow Connector 6"/>
          <p:cNvCxnSpPr>
            <a:stCxn id="31" idx="3"/>
            <a:endCxn id="44" idx="1"/>
          </p:cNvCxnSpPr>
          <p:nvPr/>
        </p:nvCxnSpPr>
        <p:spPr>
          <a:xfrm>
            <a:off x="2362200" y="1630205"/>
            <a:ext cx="83820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391" y="161288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3F3D6-0E79-A219-188C-94D714473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410177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Estudiantes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191000" cy="54864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NECESITAS IR A LA UNIVERSIDAD PARA SALIR ADELANTE EN LA VIDA!</a:t>
            </a:r>
          </a:p>
          <a:p>
            <a:pPr lvl="0"/>
            <a:r>
              <a:rPr lang="en-US" dirty="0" err="1"/>
              <a:t>Adquirimos</a:t>
            </a:r>
            <a:r>
              <a:rPr lang="en-US" dirty="0"/>
              <a:t>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pidiendo</a:t>
            </a:r>
            <a:r>
              <a:rPr lang="en-US" dirty="0"/>
              <a:t> </a:t>
            </a:r>
            <a:r>
              <a:rPr lang="en-US" dirty="0" err="1"/>
              <a:t>préstamos</a:t>
            </a:r>
            <a:r>
              <a:rPr lang="en-US" dirty="0"/>
              <a:t> </a:t>
            </a:r>
            <a:r>
              <a:rPr lang="en-US" dirty="0" err="1"/>
              <a:t>escolares</a:t>
            </a:r>
            <a:r>
              <a:rPr lang="en-US" dirty="0"/>
              <a:t>.</a:t>
            </a:r>
          </a:p>
          <a:p>
            <a:pPr lvl="0"/>
            <a:r>
              <a:rPr lang="es-ES" dirty="0"/>
              <a:t>Aquí es donde comienza la Esclavitud Financiera</a:t>
            </a:r>
            <a:r>
              <a:rPr lang="en-US" dirty="0"/>
              <a:t>.  </a:t>
            </a:r>
          </a:p>
          <a:p>
            <a:pPr lvl="0"/>
            <a:r>
              <a:rPr lang="es-ES" dirty="0"/>
              <a:t>Gastamos $10,000- $50,000 / año en la colegiatura, alojamiento y comida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Después</a:t>
            </a:r>
            <a:r>
              <a:rPr lang="en-US" dirty="0"/>
              <a:t> de 4-5 </a:t>
            </a:r>
            <a:r>
              <a:rPr lang="en-US" dirty="0" err="1"/>
              <a:t>años</a:t>
            </a:r>
            <a:r>
              <a:rPr lang="en-US" dirty="0"/>
              <a:t>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convertirse</a:t>
            </a:r>
            <a:r>
              <a:rPr lang="en-US" dirty="0"/>
              <a:t> en $40,000-$250,000 de </a:t>
            </a:r>
            <a:r>
              <a:rPr lang="en-US" dirty="0" err="1"/>
              <a:t>deuda</a:t>
            </a:r>
            <a:r>
              <a:rPr lang="en-US" dirty="0"/>
              <a:t> </a:t>
            </a:r>
            <a:r>
              <a:rPr lang="en-US" dirty="0" err="1"/>
              <a:t>estudiantil</a:t>
            </a:r>
            <a:r>
              <a:rPr lang="en-US" dirty="0"/>
              <a:t> o </a:t>
            </a:r>
            <a:r>
              <a:rPr lang="en-US" dirty="0" err="1"/>
              <a:t>más</a:t>
            </a:r>
            <a:r>
              <a:rPr lang="en-US" dirty="0"/>
              <a:t>.  </a:t>
            </a:r>
          </a:p>
          <a:p>
            <a:pPr lvl="0"/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antes de </a:t>
            </a:r>
            <a:r>
              <a:rPr lang="en-US" dirty="0" err="1"/>
              <a:t>sacar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maestría</a:t>
            </a:r>
            <a:r>
              <a:rPr lang="en-US" dirty="0"/>
              <a:t> o </a:t>
            </a:r>
            <a:r>
              <a:rPr lang="en-US" dirty="0" err="1"/>
              <a:t>doctorado</a:t>
            </a:r>
            <a:r>
              <a:rPr lang="en-US" dirty="0"/>
              <a:t>. </a:t>
            </a:r>
          </a:p>
        </p:txBody>
      </p:sp>
      <p:pic>
        <p:nvPicPr>
          <p:cNvPr id="7" name="Picture 5" descr="debt-slavery-debt-money-slavery-demotivational-posters-132334625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261" y="1600200"/>
            <a:ext cx="3980078" cy="424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982261" y="5118546"/>
            <a:ext cx="3980078" cy="87269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Aft>
                <a:spcPts val="1000"/>
              </a:spcAft>
            </a:pPr>
            <a:r>
              <a:rPr lang="en-US" altLang="es-MX" b="1" dirty="0">
                <a:solidFill>
                  <a:srgbClr val="FFFFFF"/>
                </a:solidFill>
                <a:latin typeface="Calibri" pitchFamily="34" charset="0"/>
              </a:rPr>
              <a:t>DEUDA = ESCLAVITUD</a:t>
            </a:r>
          </a:p>
          <a:p>
            <a:pPr algn="ctr" eaLnBrk="1" hangingPunct="1">
              <a:spcAft>
                <a:spcPts val="1000"/>
              </a:spcAft>
            </a:pP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Un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Hoyo</a:t>
            </a: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 Del Que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Nunca</a:t>
            </a: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Saldras</a:t>
            </a: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 y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Ellos</a:t>
            </a: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Asi</a:t>
            </a:r>
            <a:r>
              <a:rPr lang="en-US" altLang="es-MX" sz="1200" b="1" dirty="0">
                <a:solidFill>
                  <a:srgbClr val="FFFFFF"/>
                </a:solidFill>
                <a:latin typeface="Calibri" pitchFamily="34" charset="0"/>
              </a:rPr>
              <a:t> Lo </a:t>
            </a:r>
            <a:r>
              <a:rPr lang="en-US" altLang="es-MX" sz="1200" b="1" dirty="0" err="1">
                <a:solidFill>
                  <a:srgbClr val="FFFFFF"/>
                </a:solidFill>
                <a:latin typeface="Calibri" pitchFamily="34" charset="0"/>
              </a:rPr>
              <a:t>Quieren</a:t>
            </a:r>
            <a:endParaRPr lang="en-US" altLang="es-MX" sz="1200" b="1" dirty="0"/>
          </a:p>
        </p:txBody>
      </p:sp>
      <p:sp>
        <p:nvSpPr>
          <p:cNvPr id="6" name="TextBox 5"/>
          <p:cNvSpPr txBox="1"/>
          <p:nvPr/>
        </p:nvSpPr>
        <p:spPr>
          <a:xfrm rot="1267326">
            <a:off x="6296767" y="2343466"/>
            <a:ext cx="1696711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DEUDA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A3615-66A6-6AE6-4B04-399B3088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647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30480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Decisiones</a:t>
            </a:r>
            <a:r>
              <a:rPr lang="en-US" b="1" i="1" u="sng" dirty="0"/>
              <a:t> </a:t>
            </a:r>
            <a:r>
              <a:rPr lang="en-US" b="1" i="1" u="sng" dirty="0" err="1"/>
              <a:t>Críticas</a:t>
            </a:r>
            <a:r>
              <a:rPr lang="en-US" b="1" i="1" u="sng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Estudiar</a:t>
            </a:r>
            <a:r>
              <a:rPr lang="en-US" i="1" dirty="0"/>
              <a:t> Carrera? Si o No?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Si? Que Carrera?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Si? Que Universidad?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Si? Como </a:t>
            </a:r>
            <a:r>
              <a:rPr lang="en-US" i="1" dirty="0" err="1"/>
              <a:t>Financiarla</a:t>
            </a:r>
            <a:r>
              <a:rPr lang="en-US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Estudiar</a:t>
            </a:r>
            <a:r>
              <a:rPr lang="en-US" i="1" dirty="0"/>
              <a:t> </a:t>
            </a:r>
            <a:r>
              <a:rPr lang="en-US" i="1" dirty="0" err="1"/>
              <a:t>Maestria</a:t>
            </a:r>
            <a:r>
              <a:rPr lang="en-US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Estudiar</a:t>
            </a:r>
            <a:r>
              <a:rPr lang="en-US" i="1" dirty="0"/>
              <a:t> </a:t>
            </a:r>
            <a:r>
              <a:rPr lang="en-US" i="1" dirty="0" err="1"/>
              <a:t>Doctorado</a:t>
            </a:r>
            <a:r>
              <a:rPr lang="en-US" i="1" dirty="0"/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1965" y="3516915"/>
            <a:ext cx="158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Trampa</a:t>
            </a:r>
            <a:r>
              <a:rPr lang="en-US" b="1" dirty="0">
                <a:solidFill>
                  <a:srgbClr val="FF0000"/>
                </a:solidFill>
              </a:rPr>
              <a:t> de la </a:t>
            </a:r>
            <a:r>
              <a:rPr lang="en-US" b="1" dirty="0" err="1">
                <a:solidFill>
                  <a:srgbClr val="FF0000"/>
                </a:solidFill>
              </a:rPr>
              <a:t>Deuda</a:t>
            </a:r>
            <a:r>
              <a:rPr lang="en-US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B7C76-DD2F-EF6C-4321-44AFC6414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57532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Empleados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800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NECESITAS UN TRABAJO PARA SALIR ADELANTE EN LA VIDA!</a:t>
            </a:r>
          </a:p>
          <a:p>
            <a:r>
              <a:rPr lang="en-US" dirty="0" err="1"/>
              <a:t>Después</a:t>
            </a:r>
            <a:r>
              <a:rPr lang="en-US" dirty="0"/>
              <a:t> de </a:t>
            </a:r>
            <a:r>
              <a:rPr lang="en-US" dirty="0" err="1"/>
              <a:t>graduarse</a:t>
            </a:r>
            <a:r>
              <a:rPr lang="en-US" dirty="0"/>
              <a:t>, las personas </a:t>
            </a:r>
            <a:r>
              <a:rPr lang="en-US" dirty="0" err="1"/>
              <a:t>buscan</a:t>
            </a:r>
            <a:r>
              <a:rPr lang="en-US" dirty="0"/>
              <a:t> … ¡un TRABAJO! </a:t>
            </a:r>
          </a:p>
          <a:p>
            <a:r>
              <a:rPr lang="en-US" dirty="0"/>
              <a:t>Un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seguro</a:t>
            </a:r>
            <a:r>
              <a:rPr lang="en-US" dirty="0"/>
              <a:t> y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bien</a:t>
            </a:r>
            <a:r>
              <a:rPr lang="en-US" dirty="0"/>
              <a:t> “</a:t>
            </a:r>
            <a:r>
              <a:rPr lang="en-US" dirty="0" err="1"/>
              <a:t>remunerado</a:t>
            </a:r>
            <a:r>
              <a:rPr lang="en-US" dirty="0"/>
              <a:t>” con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beneficios</a:t>
            </a:r>
            <a:r>
              <a:rPr lang="en-US" dirty="0"/>
              <a:t> y la </a:t>
            </a:r>
            <a:r>
              <a:rPr lang="en-US" dirty="0" err="1"/>
              <a:t>posibilidad</a:t>
            </a:r>
            <a:r>
              <a:rPr lang="en-US" dirty="0"/>
              <a:t> de </a:t>
            </a:r>
            <a:r>
              <a:rPr lang="en-US" dirty="0" err="1"/>
              <a:t>subir</a:t>
            </a:r>
            <a:r>
              <a:rPr lang="en-US" dirty="0"/>
              <a:t> de </a:t>
            </a:r>
            <a:r>
              <a:rPr lang="en-US" dirty="0" err="1"/>
              <a:t>puesto</a:t>
            </a:r>
            <a:r>
              <a:rPr lang="en-US" dirty="0"/>
              <a:t>.</a:t>
            </a:r>
          </a:p>
        </p:txBody>
      </p:sp>
      <p:pic>
        <p:nvPicPr>
          <p:cNvPr id="6" name="Content Placeholder 5" descr="office_space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29200" y="4114800"/>
            <a:ext cx="3695700" cy="2463800"/>
          </a:xfrm>
        </p:spPr>
      </p:pic>
      <p:pic>
        <p:nvPicPr>
          <p:cNvPr id="8" name="Picture 7" descr="employee benefi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0115" y="5218176"/>
            <a:ext cx="2059461" cy="1371600"/>
          </a:xfrm>
          <a:prstGeom prst="rect">
            <a:avLst/>
          </a:prstGeom>
        </p:spPr>
      </p:pic>
      <p:pic>
        <p:nvPicPr>
          <p:cNvPr id="9" name="Picture 8" descr="office spa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447800"/>
            <a:ext cx="3581400" cy="2374624"/>
          </a:xfrm>
          <a:prstGeom prst="rect">
            <a:avLst/>
          </a:prstGeom>
        </p:spPr>
      </p:pic>
      <p:pic>
        <p:nvPicPr>
          <p:cNvPr id="7" name="Picture 6" descr="Seminario Libertad Financiera 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525"/>
            <a:ext cx="1840831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399" y="5562600"/>
            <a:ext cx="2462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err="1"/>
              <a:t>Decisiones</a:t>
            </a:r>
            <a:r>
              <a:rPr lang="en-US" b="1" i="1" u="sng" dirty="0"/>
              <a:t> </a:t>
            </a:r>
            <a:r>
              <a:rPr lang="en-US" b="1" i="1" u="sng" dirty="0" err="1"/>
              <a:t>Críticas</a:t>
            </a:r>
            <a:r>
              <a:rPr lang="en-US" b="1" i="1" u="sng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Donde</a:t>
            </a:r>
            <a:r>
              <a:rPr lang="en-US" i="1" dirty="0"/>
              <a:t> </a:t>
            </a:r>
            <a:r>
              <a:rPr lang="en-US" i="1" dirty="0" err="1"/>
              <a:t>Trabajar</a:t>
            </a:r>
            <a:r>
              <a:rPr lang="en-US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Donde</a:t>
            </a:r>
            <a:r>
              <a:rPr lang="en-US" i="1" dirty="0"/>
              <a:t> </a:t>
            </a:r>
            <a:r>
              <a:rPr lang="en-US" i="1" dirty="0" err="1"/>
              <a:t>Vivir</a:t>
            </a:r>
            <a:r>
              <a:rPr lang="en-US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Cuanto</a:t>
            </a:r>
            <a:r>
              <a:rPr lang="en-US" i="1" dirty="0"/>
              <a:t> </a:t>
            </a:r>
            <a:r>
              <a:rPr lang="en-US" i="1" dirty="0" err="1"/>
              <a:t>Ganar</a:t>
            </a:r>
            <a:r>
              <a:rPr lang="en-US" i="1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916A-3A54-AAA8-433F-31D45750E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9660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/>
          </a:bodyPr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Contribuyentes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5257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ES TU DEBER PAGAR IMPUESTOS AL GOBIERNO TODA TU VIDA!</a:t>
            </a:r>
          </a:p>
          <a:p>
            <a:r>
              <a:rPr lang="en-US" dirty="0"/>
              <a:t>Como </a:t>
            </a:r>
            <a:r>
              <a:rPr lang="en-US" dirty="0" err="1"/>
              <a:t>empleado</a:t>
            </a:r>
            <a:r>
              <a:rPr lang="en-US" dirty="0"/>
              <a:t> </a:t>
            </a:r>
            <a:r>
              <a:rPr lang="en-US" dirty="0" err="1"/>
              <a:t>inmediatamente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conviertes</a:t>
            </a:r>
            <a:r>
              <a:rPr lang="en-US" dirty="0"/>
              <a:t> en </a:t>
            </a:r>
            <a:r>
              <a:rPr lang="en-US" dirty="0" err="1"/>
              <a:t>contribuyente</a:t>
            </a:r>
            <a:r>
              <a:rPr lang="en-US" dirty="0"/>
              <a:t>!</a:t>
            </a:r>
          </a:p>
          <a:p>
            <a:r>
              <a:rPr lang="en-US" dirty="0" err="1"/>
              <a:t>Impuesto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Ingreso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1913</a:t>
            </a:r>
          </a:p>
          <a:p>
            <a:r>
              <a:rPr lang="en-US" dirty="0" err="1"/>
              <a:t>Código</a:t>
            </a:r>
            <a:r>
              <a:rPr lang="en-US" dirty="0"/>
              <a:t> Fiscal </a:t>
            </a:r>
            <a:r>
              <a:rPr lang="en-US" dirty="0" err="1"/>
              <a:t>Progresivo</a:t>
            </a:r>
            <a:endParaRPr lang="en-US" dirty="0"/>
          </a:p>
          <a:p>
            <a:r>
              <a:rPr lang="en-US" dirty="0" err="1"/>
              <a:t>Debes</a:t>
            </a:r>
            <a:r>
              <a:rPr lang="en-US" dirty="0"/>
              <a:t> </a:t>
            </a:r>
            <a:r>
              <a:rPr lang="en-US" dirty="0" err="1"/>
              <a:t>pagar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contribución</a:t>
            </a:r>
            <a:r>
              <a:rPr lang="en-US" dirty="0"/>
              <a:t> </a:t>
            </a:r>
            <a:r>
              <a:rPr lang="en-US" dirty="0" err="1"/>
              <a:t>justa</a:t>
            </a:r>
            <a:r>
              <a:rPr lang="en-US" dirty="0"/>
              <a:t>” de </a:t>
            </a:r>
            <a:r>
              <a:rPr lang="en-US" dirty="0" err="1"/>
              <a:t>impuestos</a:t>
            </a:r>
            <a:endParaRPr lang="en-US" dirty="0"/>
          </a:p>
          <a:p>
            <a:r>
              <a:rPr lang="en-US" dirty="0"/>
              <a:t>El </a:t>
            </a:r>
            <a:r>
              <a:rPr lang="en-US" dirty="0" err="1"/>
              <a:t>empleador</a:t>
            </a:r>
            <a:r>
              <a:rPr lang="en-US" dirty="0"/>
              <a:t> </a:t>
            </a:r>
            <a:r>
              <a:rPr lang="en-US" dirty="0" err="1"/>
              <a:t>retiene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impuestos</a:t>
            </a:r>
            <a:r>
              <a:rPr lang="en-US" dirty="0"/>
              <a:t> antes de que </a:t>
            </a:r>
            <a:r>
              <a:rPr lang="en-US" dirty="0" err="1"/>
              <a:t>veas</a:t>
            </a:r>
            <a:r>
              <a:rPr lang="en-US" dirty="0"/>
              <a:t> el </a:t>
            </a:r>
            <a:r>
              <a:rPr lang="en-US" dirty="0" err="1"/>
              <a:t>dinero</a:t>
            </a:r>
            <a:r>
              <a:rPr lang="en-US" dirty="0"/>
              <a:t>.</a:t>
            </a:r>
          </a:p>
        </p:txBody>
      </p:sp>
      <p:pic>
        <p:nvPicPr>
          <p:cNvPr id="5" name="Content Placeholder 4" descr="i_want_you_to_pay_for_other_peoples_misfortune_poster-rba3f8b3c931b41b7806aaf12bfb2ce2c_xq8m_8byvr_1200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524000"/>
            <a:ext cx="36576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EB8763-C705-F098-047C-8DA40CFC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07181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/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Consumidores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5257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NECESITAS GASTAR PARA SER FELIZ!</a:t>
            </a:r>
          </a:p>
          <a:p>
            <a:endParaRPr lang="en-US" dirty="0"/>
          </a:p>
          <a:p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persona </a:t>
            </a:r>
            <a:r>
              <a:rPr lang="en-US" dirty="0" err="1"/>
              <a:t>tiene</a:t>
            </a:r>
            <a:r>
              <a:rPr lang="en-US" dirty="0"/>
              <a:t> </a:t>
            </a:r>
            <a:r>
              <a:rPr lang="en-US" dirty="0" err="1"/>
              <a:t>empleo</a:t>
            </a:r>
            <a:r>
              <a:rPr lang="en-US" dirty="0"/>
              <a:t>, lo primero que </a:t>
            </a:r>
            <a:r>
              <a:rPr lang="en-US" dirty="0" err="1"/>
              <a:t>quiere</a:t>
            </a:r>
            <a:r>
              <a:rPr lang="en-US" dirty="0"/>
              <a:t> </a:t>
            </a:r>
            <a:r>
              <a:rPr lang="en-US" dirty="0" err="1"/>
              <a:t>hacer</a:t>
            </a:r>
            <a:r>
              <a:rPr lang="en-US" dirty="0"/>
              <a:t>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dinero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gastarlo</a:t>
            </a:r>
            <a:r>
              <a:rPr lang="en-US" dirty="0"/>
              <a:t> y COMPRAR COSAS!</a:t>
            </a:r>
          </a:p>
          <a:p>
            <a:r>
              <a:rPr lang="en-US" dirty="0" err="1"/>
              <a:t>Seré</a:t>
            </a:r>
            <a:r>
              <a:rPr lang="en-US" dirty="0"/>
              <a:t> </a:t>
            </a:r>
            <a:r>
              <a:rPr lang="en-US" dirty="0" err="1"/>
              <a:t>Feliz</a:t>
            </a:r>
            <a:r>
              <a:rPr lang="en-US" dirty="0"/>
              <a:t>! Para </a:t>
            </a:r>
            <a:r>
              <a:rPr lang="en-US" dirty="0" err="1"/>
              <a:t>eso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dinero</a:t>
            </a:r>
            <a:r>
              <a:rPr lang="en-US" dirty="0"/>
              <a:t>, </a:t>
            </a:r>
            <a:r>
              <a:rPr lang="es-ES" dirty="0"/>
              <a:t>¿</a:t>
            </a:r>
            <a:r>
              <a:rPr lang="en-US" dirty="0" err="1"/>
              <a:t>qué</a:t>
            </a:r>
            <a:r>
              <a:rPr lang="en-US" dirty="0"/>
              <a:t> no?!</a:t>
            </a:r>
          </a:p>
          <a:p>
            <a:r>
              <a:rPr lang="en-US" dirty="0"/>
              <a:t>“¡Me lo </a:t>
            </a:r>
            <a:r>
              <a:rPr lang="en-US" dirty="0" err="1"/>
              <a:t>merezco</a:t>
            </a:r>
            <a:r>
              <a:rPr lang="en-US" dirty="0"/>
              <a:t>!” y los </a:t>
            </a:r>
            <a:r>
              <a:rPr lang="en-US" dirty="0" err="1"/>
              <a:t>pagos</a:t>
            </a:r>
            <a:r>
              <a:rPr lang="en-US" dirty="0"/>
              <a:t> </a:t>
            </a:r>
            <a:r>
              <a:rPr lang="en-US" dirty="0" err="1"/>
              <a:t>mensuales</a:t>
            </a:r>
            <a:r>
              <a:rPr lang="en-US" dirty="0"/>
              <a:t> son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bajos</a:t>
            </a:r>
            <a:r>
              <a:rPr lang="en-US" dirty="0"/>
              <a:t>…¡y </a:t>
            </a:r>
            <a:r>
              <a:rPr lang="en-US" dirty="0" err="1"/>
              <a:t>ofrecen</a:t>
            </a:r>
            <a:r>
              <a:rPr lang="en-US" dirty="0"/>
              <a:t> el 0% de </a:t>
            </a:r>
            <a:r>
              <a:rPr lang="en-US" dirty="0" err="1"/>
              <a:t>interés</a:t>
            </a:r>
            <a:r>
              <a:rPr lang="en-US" dirty="0"/>
              <a:t> </a:t>
            </a:r>
            <a:r>
              <a:rPr lang="en-US" dirty="0" err="1"/>
              <a:t>anual</a:t>
            </a:r>
            <a:r>
              <a:rPr lang="en-US" dirty="0"/>
              <a:t>!</a:t>
            </a:r>
          </a:p>
        </p:txBody>
      </p:sp>
      <p:pic>
        <p:nvPicPr>
          <p:cNvPr id="5" name="Content Placeholder 4" descr="black-friday-madnes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00200"/>
            <a:ext cx="4038600" cy="2692400"/>
          </a:xfrm>
        </p:spPr>
      </p:pic>
      <p:pic>
        <p:nvPicPr>
          <p:cNvPr id="6" name="Picture 5" descr="consume cy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337098"/>
            <a:ext cx="2514600" cy="2520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045EA-5DBC-99CB-997D-AA6EDF79B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14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54" y="457200"/>
            <a:ext cx="8229600" cy="802062"/>
          </a:xfrm>
        </p:spPr>
        <p:txBody>
          <a:bodyPr/>
          <a:lstStyle/>
          <a:p>
            <a:r>
              <a:rPr lang="en-US" b="1" dirty="0" err="1"/>
              <a:t>Comencé</a:t>
            </a:r>
            <a:r>
              <a:rPr lang="en-US" b="1" dirty="0"/>
              <a:t> a </a:t>
            </a:r>
            <a:r>
              <a:rPr lang="en-US" b="1" dirty="0" err="1"/>
              <a:t>Invertir</a:t>
            </a:r>
            <a:r>
              <a:rPr lang="en-US" b="1" dirty="0"/>
              <a:t> en </a:t>
            </a:r>
            <a:r>
              <a:rPr lang="en-US" b="1" dirty="0" err="1"/>
              <a:t>Mí</a:t>
            </a:r>
            <a:r>
              <a:rPr lang="en-US" b="1" dirty="0"/>
              <a:t> </a:t>
            </a:r>
            <a:r>
              <a:rPr lang="en-US" b="1" dirty="0" err="1"/>
              <a:t>Mismo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1295" y="6492875"/>
            <a:ext cx="2895600" cy="365125"/>
          </a:xfrm>
        </p:spPr>
        <p:txBody>
          <a:bodyPr/>
          <a:lstStyle/>
          <a:p>
            <a:r>
              <a:rPr lang="en-US" dirty="0"/>
              <a:t>© Alex </a:t>
            </a:r>
            <a:r>
              <a:rPr lang="en-US" dirty="0" err="1"/>
              <a:t>Barrón</a:t>
            </a:r>
            <a:r>
              <a:rPr lang="en-US" dirty="0"/>
              <a:t>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92660-07D7-4D1A-9A00-6246F487EF9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1448300"/>
            <a:ext cx="1646382" cy="2455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86854"/>
            <a:ext cx="1565994" cy="2416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3248"/>
            <a:ext cx="1720755" cy="2342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4" y="4153898"/>
            <a:ext cx="1606142" cy="2416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46183"/>
            <a:ext cx="1565994" cy="2432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523248"/>
            <a:ext cx="1565994" cy="2446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83284"/>
            <a:ext cx="1542108" cy="23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94" y="1520973"/>
            <a:ext cx="1527908" cy="2344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09" y="4131152"/>
            <a:ext cx="1439013" cy="2410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59" y="4036292"/>
            <a:ext cx="1666875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849FA-285F-3D34-8D97-F42ACB0BDE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4372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354579" y="2703899"/>
            <a:ext cx="48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E25C4-1A0A-0FF6-AC41-6851E0D6F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033721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344"/>
            <a:ext cx="8229600" cy="788293"/>
          </a:xfrm>
        </p:spPr>
        <p:txBody>
          <a:bodyPr/>
          <a:lstStyle/>
          <a:p>
            <a:r>
              <a:rPr lang="es-ES" b="1" dirty="0"/>
              <a:t>¿</a:t>
            </a:r>
            <a:r>
              <a:rPr lang="en-US" b="1" dirty="0" err="1"/>
              <a:t>Cuánto</a:t>
            </a:r>
            <a:r>
              <a:rPr lang="en-US" b="1" dirty="0"/>
              <a:t> </a:t>
            </a:r>
            <a:r>
              <a:rPr lang="en-US" b="1" dirty="0" err="1"/>
              <a:t>Gastas</a:t>
            </a:r>
            <a:r>
              <a:rPr lang="en-US" b="1" dirty="0"/>
              <a:t> en </a:t>
            </a:r>
            <a:r>
              <a:rPr lang="en-US" b="1" dirty="0" err="1"/>
              <a:t>Carros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3581400" cy="46783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NECESITAS UN CARRO NUEVO PARA DISFRUTAR DE LA VIDA!</a:t>
            </a:r>
          </a:p>
          <a:p>
            <a:r>
              <a:rPr lang="en-US" dirty="0"/>
              <a:t>Si </a:t>
            </a:r>
            <a:r>
              <a:rPr lang="en-US" dirty="0" err="1"/>
              <a:t>compras</a:t>
            </a:r>
            <a:r>
              <a:rPr lang="en-US" dirty="0"/>
              <a:t> un </a:t>
            </a:r>
            <a:r>
              <a:rPr lang="en-US" dirty="0" err="1"/>
              <a:t>carro</a:t>
            </a:r>
            <a:r>
              <a:rPr lang="en-US" dirty="0"/>
              <a:t> </a:t>
            </a:r>
            <a:r>
              <a:rPr lang="en-US" dirty="0" err="1"/>
              <a:t>nuevo</a:t>
            </a:r>
            <a:r>
              <a:rPr lang="en-US" dirty="0"/>
              <a:t> de $40,000</a:t>
            </a:r>
          </a:p>
          <a:p>
            <a:r>
              <a:rPr lang="en-US" dirty="0" err="1"/>
              <a:t>Cada</a:t>
            </a:r>
            <a:r>
              <a:rPr lang="en-US" dirty="0"/>
              <a:t> 5 </a:t>
            </a:r>
            <a:r>
              <a:rPr lang="en-US" dirty="0" err="1"/>
              <a:t>años</a:t>
            </a:r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período</a:t>
            </a:r>
            <a:r>
              <a:rPr lang="en-US" dirty="0"/>
              <a:t> de 50 </a:t>
            </a:r>
            <a:r>
              <a:rPr lang="en-US" dirty="0" err="1"/>
              <a:t>años</a:t>
            </a:r>
            <a:r>
              <a:rPr lang="en-US" dirty="0"/>
              <a:t> = 10 </a:t>
            </a:r>
            <a:r>
              <a:rPr lang="en-US" dirty="0" err="1"/>
              <a:t>carros</a:t>
            </a:r>
            <a:endParaRPr lang="en-US" dirty="0"/>
          </a:p>
          <a:p>
            <a:r>
              <a:rPr lang="en-US" dirty="0" err="1"/>
              <a:t>Pagando</a:t>
            </a:r>
            <a:r>
              <a:rPr lang="en-US" dirty="0"/>
              <a:t> 10% de </a:t>
            </a:r>
            <a:r>
              <a:rPr lang="en-US" dirty="0" err="1"/>
              <a:t>interés</a:t>
            </a:r>
            <a:endParaRPr lang="en-US" dirty="0"/>
          </a:p>
          <a:p>
            <a:r>
              <a:rPr lang="es-E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pagas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vida</a:t>
            </a:r>
            <a:r>
              <a:rPr lang="en-US" dirty="0"/>
              <a:t>?</a:t>
            </a:r>
          </a:p>
          <a:p>
            <a:r>
              <a:rPr lang="es-E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ganar</a:t>
            </a:r>
            <a:r>
              <a:rPr lang="en-US" dirty="0"/>
              <a:t> antes de </a:t>
            </a:r>
            <a:r>
              <a:rPr lang="en-US" dirty="0" err="1"/>
              <a:t>impuestos</a:t>
            </a:r>
            <a:r>
              <a:rPr lang="en-US" dirty="0"/>
              <a:t>?</a:t>
            </a:r>
          </a:p>
        </p:txBody>
      </p:sp>
      <p:pic>
        <p:nvPicPr>
          <p:cNvPr id="5" name="Content Placeholder 4" descr="Buying-Your-New-Ca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1600200"/>
            <a:ext cx="2552700" cy="1914525"/>
          </a:xfrm>
        </p:spPr>
      </p:pic>
      <p:pic>
        <p:nvPicPr>
          <p:cNvPr id="6" name="Picture 5" descr="car ke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4038600"/>
            <a:ext cx="2705100" cy="1695450"/>
          </a:xfrm>
          <a:prstGeom prst="rect">
            <a:avLst/>
          </a:prstGeom>
        </p:spPr>
      </p:pic>
      <p:pic>
        <p:nvPicPr>
          <p:cNvPr id="7" name="Picture 6" descr="car wra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886200"/>
            <a:ext cx="2390775" cy="1914525"/>
          </a:xfrm>
          <a:prstGeom prst="rect">
            <a:avLst/>
          </a:prstGeom>
        </p:spPr>
      </p:pic>
      <p:pic>
        <p:nvPicPr>
          <p:cNvPr id="8" name="Picture 7" descr="VW-2-purchasing-a-ca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1752600"/>
            <a:ext cx="2693127" cy="179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867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$40,000 + $11,000 = $51,000 x 10 x 2 = $1,020,000!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7D46C-3788-645D-6B9D-C9C31D3F0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883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611668" y="3358633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Auto Nuevo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2019300" y="3390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54579" y="2703899"/>
            <a:ext cx="48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73135-31D0-67AE-A680-F3E9CFE0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483734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124"/>
            <a:ext cx="8229600" cy="1265237"/>
          </a:xfrm>
        </p:spPr>
        <p:txBody>
          <a:bodyPr>
            <a:normAutofit/>
          </a:bodyPr>
          <a:lstStyle/>
          <a:p>
            <a:r>
              <a:rPr lang="en-US" b="1" dirty="0"/>
              <a:t>¿</a:t>
            </a:r>
            <a:r>
              <a:rPr lang="en-US" b="1" dirty="0" err="1"/>
              <a:t>Cuanto</a:t>
            </a:r>
            <a:r>
              <a:rPr lang="en-US" b="1" dirty="0"/>
              <a:t> Se </a:t>
            </a:r>
            <a:r>
              <a:rPr lang="en-US" b="1" dirty="0" err="1"/>
              <a:t>Gasta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Una </a:t>
            </a:r>
            <a:r>
              <a:rPr lang="en-US" b="1" dirty="0" err="1"/>
              <a:t>Boda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3581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Anillos</a:t>
            </a:r>
            <a:r>
              <a:rPr lang="en-US" dirty="0"/>
              <a:t> de </a:t>
            </a:r>
            <a:r>
              <a:rPr lang="en-US" dirty="0" err="1"/>
              <a:t>Boda</a:t>
            </a:r>
            <a:endParaRPr lang="en-US" dirty="0"/>
          </a:p>
          <a:p>
            <a:r>
              <a:rPr lang="en-US" dirty="0" err="1"/>
              <a:t>Vestido</a:t>
            </a:r>
            <a:r>
              <a:rPr lang="en-US" dirty="0"/>
              <a:t> de Novia</a:t>
            </a:r>
          </a:p>
          <a:p>
            <a:r>
              <a:rPr lang="en-US" dirty="0" err="1"/>
              <a:t>Despedida</a:t>
            </a:r>
            <a:r>
              <a:rPr lang="en-US" dirty="0"/>
              <a:t> de </a:t>
            </a:r>
            <a:r>
              <a:rPr lang="en-US" dirty="0" err="1"/>
              <a:t>Soltera</a:t>
            </a:r>
            <a:endParaRPr lang="en-US" dirty="0"/>
          </a:p>
          <a:p>
            <a:r>
              <a:rPr lang="en-US" dirty="0"/>
              <a:t>Cena </a:t>
            </a:r>
            <a:r>
              <a:rPr lang="en-US" dirty="0" err="1"/>
              <a:t>Noche</a:t>
            </a:r>
            <a:r>
              <a:rPr lang="en-US" dirty="0"/>
              <a:t> Antes</a:t>
            </a:r>
          </a:p>
          <a:p>
            <a:r>
              <a:rPr lang="en-US" dirty="0"/>
              <a:t>Salon de Fiesta</a:t>
            </a:r>
          </a:p>
          <a:p>
            <a:r>
              <a:rPr lang="en-US" dirty="0"/>
              <a:t>Flores, </a:t>
            </a:r>
            <a:r>
              <a:rPr lang="en-US" dirty="0" err="1"/>
              <a:t>Musica</a:t>
            </a:r>
            <a:endParaRPr lang="en-US" dirty="0"/>
          </a:p>
          <a:p>
            <a:r>
              <a:rPr lang="en-US" dirty="0"/>
              <a:t>Cena y Fiesta</a:t>
            </a:r>
          </a:p>
          <a:p>
            <a:r>
              <a:rPr lang="en-US" dirty="0" err="1"/>
              <a:t>Recepcion</a:t>
            </a:r>
            <a:r>
              <a:rPr lang="en-US" dirty="0"/>
              <a:t> y </a:t>
            </a:r>
            <a:r>
              <a:rPr lang="en-US" dirty="0" err="1"/>
              <a:t>Tornaboda</a:t>
            </a:r>
            <a:endParaRPr lang="en-US" dirty="0"/>
          </a:p>
          <a:p>
            <a:r>
              <a:rPr lang="en-US" dirty="0"/>
              <a:t>Luna de </a:t>
            </a:r>
            <a:r>
              <a:rPr lang="en-US" dirty="0" err="1"/>
              <a:t>Miel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96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$10,000-$100,000?+</a:t>
            </a:r>
            <a:endParaRPr lang="en-US" sz="3200" dirty="0"/>
          </a:p>
        </p:txBody>
      </p:sp>
      <p:pic>
        <p:nvPicPr>
          <p:cNvPr id="13" name="Content Placeholder 12" descr="A person sitting at a beach&#10;&#10;Description generated with very high confidence">
            <a:extLst>
              <a:ext uri="{FF2B5EF4-FFF2-40B4-BE49-F238E27FC236}">
                <a16:creationId xmlns:a16="http://schemas.microsoft.com/office/drawing/2014/main" id="{13E68744-BC88-4BFD-A296-4FDCDD0E7F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403497"/>
            <a:ext cx="4038600" cy="2692400"/>
          </a:xfrm>
        </p:spPr>
      </p:pic>
      <p:pic>
        <p:nvPicPr>
          <p:cNvPr id="15" name="Picture 1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88D5B968-5B5C-4E09-A256-098A35C0B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223293"/>
            <a:ext cx="1533525" cy="1533525"/>
          </a:xfrm>
          <a:prstGeom prst="rect">
            <a:avLst/>
          </a:prstGeom>
        </p:spPr>
      </p:pic>
      <p:pic>
        <p:nvPicPr>
          <p:cNvPr id="17" name="Picture 16" descr="Water next to the beach&#10;&#10;Description generated with very high confidence">
            <a:extLst>
              <a:ext uri="{FF2B5EF4-FFF2-40B4-BE49-F238E27FC236}">
                <a16:creationId xmlns:a16="http://schemas.microsoft.com/office/drawing/2014/main" id="{CE1D4FE4-58B0-4F1D-8B52-0E68F751F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93" y="4267200"/>
            <a:ext cx="2857500" cy="1600200"/>
          </a:xfrm>
          <a:prstGeom prst="rect">
            <a:avLst/>
          </a:prstGeom>
        </p:spPr>
      </p:pic>
      <p:pic>
        <p:nvPicPr>
          <p:cNvPr id="19" name="Picture 18" descr="A group of people performing on stage in front of a crowd&#10;&#10;Description generated with very high confidence">
            <a:extLst>
              <a:ext uri="{FF2B5EF4-FFF2-40B4-BE49-F238E27FC236}">
                <a16:creationId xmlns:a16="http://schemas.microsoft.com/office/drawing/2014/main" id="{6264C834-428E-475E-A781-F8E70D317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88" y="4190999"/>
            <a:ext cx="2678311" cy="1781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F829ED-5B9B-5E4A-4E3F-E4028A27C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722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6200000" flipH="1">
            <a:off x="2019300" y="3390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0" y="4000471"/>
            <a:ext cx="44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Boda</a:t>
            </a:r>
            <a:r>
              <a:rPr lang="en-US" b="1" dirty="0"/>
              <a:t> y Luna de </a:t>
            </a:r>
            <a:r>
              <a:rPr lang="en-US" b="1" dirty="0" err="1"/>
              <a:t>Miel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663952" y="3358633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Auto Nuevo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2324100" y="40327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54579" y="2703899"/>
            <a:ext cx="48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19D97-BA66-9E60-0DCD-C47E406E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07833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s-ES" b="1" dirty="0"/>
              <a:t>¿</a:t>
            </a:r>
            <a:r>
              <a:rPr lang="en-US" b="1" dirty="0" err="1"/>
              <a:t>Cuánto</a:t>
            </a:r>
            <a:r>
              <a:rPr lang="en-US" b="1" dirty="0"/>
              <a:t> </a:t>
            </a:r>
            <a:r>
              <a:rPr lang="en-US" b="1" dirty="0" err="1"/>
              <a:t>Gastas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Casas?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48" y="1219200"/>
            <a:ext cx="3581400" cy="48307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b="1" u="sng" dirty="0">
                <a:solidFill>
                  <a:srgbClr val="FF0000"/>
                </a:solidFill>
              </a:rPr>
              <a:t>GUION</a:t>
            </a:r>
            <a:r>
              <a:rPr lang="en-US" dirty="0">
                <a:solidFill>
                  <a:srgbClr val="FF0000"/>
                </a:solidFill>
              </a:rPr>
              <a:t>: NECESITAS UNA CASA NUEVA PARA DISFRUTAR DE LA VIDA!</a:t>
            </a:r>
          </a:p>
          <a:p>
            <a:r>
              <a:rPr lang="en-US" dirty="0"/>
              <a:t>Si </a:t>
            </a:r>
            <a:r>
              <a:rPr lang="en-US" dirty="0" err="1"/>
              <a:t>compras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casa </a:t>
            </a:r>
            <a:r>
              <a:rPr lang="en-US" dirty="0" err="1"/>
              <a:t>nueva</a:t>
            </a:r>
            <a:r>
              <a:rPr lang="en-US" dirty="0"/>
              <a:t> de $400,000</a:t>
            </a:r>
          </a:p>
          <a:p>
            <a:r>
              <a:rPr lang="en-US" dirty="0" err="1"/>
              <a:t>Cada</a:t>
            </a:r>
            <a:r>
              <a:rPr lang="en-US" dirty="0"/>
              <a:t> 10 </a:t>
            </a:r>
            <a:r>
              <a:rPr lang="en-US" dirty="0" err="1"/>
              <a:t>años</a:t>
            </a:r>
            <a:endParaRPr lang="en-US" dirty="0"/>
          </a:p>
          <a:p>
            <a:r>
              <a:rPr lang="en-US" dirty="0"/>
              <a:t>En un </a:t>
            </a:r>
            <a:r>
              <a:rPr lang="en-US" dirty="0" err="1"/>
              <a:t>periodo</a:t>
            </a:r>
            <a:r>
              <a:rPr lang="en-US" dirty="0"/>
              <a:t> de 40 </a:t>
            </a:r>
            <a:r>
              <a:rPr lang="en-US" dirty="0" err="1"/>
              <a:t>años</a:t>
            </a:r>
            <a:r>
              <a:rPr lang="en-US" dirty="0"/>
              <a:t> = 4 casas</a:t>
            </a:r>
          </a:p>
          <a:p>
            <a:r>
              <a:rPr lang="en-US" dirty="0" err="1"/>
              <a:t>Pagando</a:t>
            </a:r>
            <a:r>
              <a:rPr lang="en-US" dirty="0"/>
              <a:t> 5% de </a:t>
            </a:r>
            <a:r>
              <a:rPr lang="en-US" dirty="0" err="1"/>
              <a:t>interés</a:t>
            </a:r>
            <a:endParaRPr lang="en-US" dirty="0"/>
          </a:p>
          <a:p>
            <a:r>
              <a:rPr lang="es-E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pagas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la </a:t>
            </a:r>
            <a:r>
              <a:rPr lang="en-US" dirty="0" err="1"/>
              <a:t>vida</a:t>
            </a:r>
            <a:r>
              <a:rPr lang="en-US" dirty="0"/>
              <a:t>?</a:t>
            </a:r>
          </a:p>
          <a:p>
            <a:r>
              <a:rPr lang="es-ES" dirty="0"/>
              <a:t>¿</a:t>
            </a:r>
            <a:r>
              <a:rPr lang="en-US" dirty="0" err="1"/>
              <a:t>Cuánto</a:t>
            </a:r>
            <a:r>
              <a:rPr lang="en-US" dirty="0"/>
              <a:t> </a:t>
            </a:r>
            <a:r>
              <a:rPr lang="en-US" dirty="0" err="1"/>
              <a:t>necesitas</a:t>
            </a:r>
            <a:r>
              <a:rPr lang="en-US" dirty="0"/>
              <a:t> </a:t>
            </a:r>
            <a:r>
              <a:rPr lang="en-US" dirty="0" err="1"/>
              <a:t>ganar</a:t>
            </a:r>
            <a:r>
              <a:rPr lang="en-US" dirty="0"/>
              <a:t> antes de </a:t>
            </a:r>
            <a:r>
              <a:rPr lang="en-US" dirty="0" err="1"/>
              <a:t>impuestos</a:t>
            </a:r>
            <a:r>
              <a:rPr lang="en-US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67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$520,000 + $1,026,000 = $1,546,000!</a:t>
            </a:r>
          </a:p>
          <a:p>
            <a:pPr algn="ctr"/>
            <a:r>
              <a:rPr lang="en-US" sz="3200" b="1" dirty="0"/>
              <a:t>Principal + </a:t>
            </a:r>
            <a:r>
              <a:rPr lang="en-US" sz="3200" b="1" dirty="0" err="1"/>
              <a:t>Intereses</a:t>
            </a:r>
            <a:r>
              <a:rPr lang="en-US" sz="3200" b="1" dirty="0"/>
              <a:t> = </a:t>
            </a:r>
            <a:r>
              <a:rPr lang="en-US" sz="3200" b="1" dirty="0" err="1"/>
              <a:t>Pagos</a:t>
            </a:r>
            <a:r>
              <a:rPr lang="en-US" sz="3200" b="1" dirty="0"/>
              <a:t> </a:t>
            </a:r>
            <a:r>
              <a:rPr lang="en-US" sz="3200" b="1" dirty="0" err="1"/>
              <a:t>Totales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65372"/>
            <a:ext cx="2257425" cy="177150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038599"/>
            <a:ext cx="2438400" cy="1622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63" y="4000499"/>
            <a:ext cx="2514600" cy="1658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80" y="1752600"/>
            <a:ext cx="2685366" cy="1778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54DA44-C24A-EA3E-88B2-D3CF84EFA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2847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</a:t>
            </a:r>
            <a:r>
              <a:rPr lang="en-US" b="1" dirty="0" err="1"/>
              <a:t>Trampa</a:t>
            </a:r>
            <a:r>
              <a:rPr lang="en-US" b="1" dirty="0"/>
              <a:t> de La </a:t>
            </a:r>
            <a:r>
              <a:rPr lang="en-US" b="1" dirty="0" err="1"/>
              <a:t>Deuda</a:t>
            </a:r>
            <a:endParaRPr lang="en-US" b="1" dirty="0"/>
          </a:p>
        </p:txBody>
      </p:sp>
      <p:cxnSp>
        <p:nvCxnSpPr>
          <p:cNvPr id="4" name="Elbow Connector 3"/>
          <p:cNvCxnSpPr/>
          <p:nvPr/>
        </p:nvCxnSpPr>
        <p:spPr>
          <a:xfrm rot="16200000" flipH="1">
            <a:off x="1409700" y="20955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1714500" y="2736166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6200000" flipH="1">
            <a:off x="2019300" y="3390900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" y="1905000"/>
            <a:ext cx="7543800" cy="0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15100" y="1905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tiempo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26012" y="1861037"/>
            <a:ext cx="0" cy="4648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5867400"/>
            <a:ext cx="65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-$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695980"/>
            <a:ext cx="670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+$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00200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3651" y="1399372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09800" y="2191908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Educación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0" y="4000471"/>
            <a:ext cx="446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Boda</a:t>
            </a:r>
            <a:r>
              <a:rPr lang="en-US" b="1" dirty="0"/>
              <a:t> y Luna de </a:t>
            </a:r>
            <a:r>
              <a:rPr lang="en-US" b="1" dirty="0" err="1"/>
              <a:t>Miel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663952" y="3358633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Auto Nuevo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2484" y="144553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Decisiones</a:t>
            </a:r>
            <a:r>
              <a:rPr lang="en-US" i="1" dirty="0"/>
              <a:t> </a:t>
            </a:r>
            <a:r>
              <a:rPr lang="en-US" i="1" dirty="0" err="1"/>
              <a:t>Críticas</a:t>
            </a:r>
            <a:r>
              <a:rPr lang="en-US" i="1" dirty="0"/>
              <a:t>!</a:t>
            </a:r>
          </a:p>
        </p:txBody>
      </p:sp>
      <p:cxnSp>
        <p:nvCxnSpPr>
          <p:cNvPr id="26" name="Elbow Connector 25"/>
          <p:cNvCxnSpPr/>
          <p:nvPr/>
        </p:nvCxnSpPr>
        <p:spPr>
          <a:xfrm rot="16200000" flipH="1">
            <a:off x="2324100" y="40327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54579" y="2703899"/>
            <a:ext cx="48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</a:t>
            </a:r>
            <a:r>
              <a:rPr lang="en-US" b="1" dirty="0" err="1"/>
              <a:t>Consumo</a:t>
            </a:r>
            <a:r>
              <a:rPr lang="en-US" b="1" dirty="0"/>
              <a:t> – </a:t>
            </a:r>
            <a:r>
              <a:rPr lang="en-US" b="1" dirty="0" err="1"/>
              <a:t>Tarjetas</a:t>
            </a:r>
            <a:r>
              <a:rPr lang="en-US" b="1" dirty="0"/>
              <a:t> de </a:t>
            </a:r>
            <a:r>
              <a:rPr lang="en-US" b="1" dirty="0" err="1"/>
              <a:t>Crédito</a:t>
            </a:r>
            <a:endParaRPr lang="en-US" b="1" dirty="0"/>
          </a:p>
        </p:txBody>
      </p:sp>
      <p:cxnSp>
        <p:nvCxnSpPr>
          <p:cNvPr id="22" name="Elbow Connector 21"/>
          <p:cNvCxnSpPr/>
          <p:nvPr/>
        </p:nvCxnSpPr>
        <p:spPr>
          <a:xfrm rot="16200000" flipH="1">
            <a:off x="2628901" y="4718537"/>
            <a:ext cx="685800" cy="304800"/>
          </a:xfrm>
          <a:prstGeom prst="bentConnector3">
            <a:avLst>
              <a:gd name="adj1" fmla="val 76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6600" y="4686271"/>
            <a:ext cx="355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Préstamo</a:t>
            </a:r>
            <a:r>
              <a:rPr lang="en-US" b="1" dirty="0"/>
              <a:t> para Casa Nueva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142CB-D215-AE4D-98CD-573B94D4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26012" y="533400"/>
            <a:ext cx="0" cy="13716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451023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Comprar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Seguros</a:t>
            </a:r>
            <a:r>
              <a:rPr lang="en-US" b="1" dirty="0"/>
              <a:t> de Vida </a:t>
            </a:r>
            <a:r>
              <a:rPr lang="en-US" b="1" dirty="0" err="1"/>
              <a:t>Tradicionales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/>
              <a:t>Hoy en día la mayoría de la gente que vende un seguro de vida típicamente ofrece:</a:t>
            </a:r>
          </a:p>
          <a:p>
            <a:r>
              <a:rPr lang="es-ES" sz="2200" dirty="0"/>
              <a:t>Seguro Temporal (10-30 años)</a:t>
            </a:r>
          </a:p>
          <a:p>
            <a:r>
              <a:rPr lang="es-ES" sz="2200" dirty="0" err="1"/>
              <a:t>Segu</a:t>
            </a:r>
            <a:r>
              <a:rPr lang="es-ES" sz="2200" dirty="0"/>
              <a:t>-Beca (educación de los hijos)</a:t>
            </a:r>
          </a:p>
          <a:p>
            <a:r>
              <a:rPr lang="es-ES" sz="2200" dirty="0" err="1"/>
              <a:t>Whole</a:t>
            </a:r>
            <a:r>
              <a:rPr lang="es-ES" sz="2200" dirty="0"/>
              <a:t> </a:t>
            </a:r>
            <a:r>
              <a:rPr lang="es-ES" sz="2200" dirty="0" err="1"/>
              <a:t>Life</a:t>
            </a:r>
            <a:r>
              <a:rPr lang="es-ES" sz="2200" dirty="0"/>
              <a:t> (permanente – tarda 15 años en salir tablas)</a:t>
            </a:r>
            <a:endParaRPr lang="en-US" sz="2200" dirty="0"/>
          </a:p>
          <a:p>
            <a:r>
              <a:rPr lang="en-US" sz="2200" dirty="0"/>
              <a:t>Variable o Universal – Consume el </a:t>
            </a:r>
            <a:r>
              <a:rPr lang="en-US" sz="2200" dirty="0" err="1"/>
              <a:t>dinero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600" dirty="0"/>
              <a:t>El </a:t>
            </a:r>
            <a:r>
              <a:rPr lang="en-US" sz="2600" dirty="0" err="1"/>
              <a:t>Consejo</a:t>
            </a:r>
            <a:r>
              <a:rPr lang="en-US" sz="2600" dirty="0"/>
              <a:t> </a:t>
            </a:r>
            <a:r>
              <a:rPr lang="en-US" sz="2600" dirty="0" err="1"/>
              <a:t>erroneo</a:t>
            </a:r>
            <a:r>
              <a:rPr lang="en-US" sz="2600" dirty="0"/>
              <a:t> </a:t>
            </a:r>
            <a:r>
              <a:rPr lang="en-US" sz="2600" dirty="0" err="1"/>
              <a:t>más</a:t>
            </a:r>
            <a:r>
              <a:rPr lang="en-US" sz="2600" dirty="0"/>
              <a:t> popular </a:t>
            </a:r>
            <a:r>
              <a:rPr lang="en-US" sz="2600" dirty="0" err="1"/>
              <a:t>es</a:t>
            </a:r>
            <a:r>
              <a:rPr lang="en-US" sz="2200" dirty="0"/>
              <a:t>:</a:t>
            </a:r>
          </a:p>
          <a:p>
            <a:r>
              <a:rPr lang="en-US" sz="2200" i="1" dirty="0" err="1">
                <a:solidFill>
                  <a:srgbClr val="FF0000"/>
                </a:solidFill>
              </a:rPr>
              <a:t>Compra</a:t>
            </a:r>
            <a:r>
              <a:rPr lang="en-US" sz="2200" i="1" dirty="0">
                <a:solidFill>
                  <a:srgbClr val="FF0000"/>
                </a:solidFill>
              </a:rPr>
              <a:t> un </a:t>
            </a:r>
            <a:r>
              <a:rPr lang="en-US" sz="2200" i="1" dirty="0" err="1">
                <a:solidFill>
                  <a:srgbClr val="FF0000"/>
                </a:solidFill>
              </a:rPr>
              <a:t>seguro</a:t>
            </a:r>
            <a:r>
              <a:rPr lang="en-US" sz="2200" i="1" dirty="0">
                <a:solidFill>
                  <a:srgbClr val="FF0000"/>
                </a:solidFill>
              </a:rPr>
              <a:t> Temporal e </a:t>
            </a:r>
            <a:r>
              <a:rPr lang="en-US" sz="2200" i="1" dirty="0" err="1">
                <a:solidFill>
                  <a:srgbClr val="FF0000"/>
                </a:solidFill>
              </a:rPr>
              <a:t>Invierte</a:t>
            </a:r>
            <a:r>
              <a:rPr lang="en-US" sz="2200" i="1" dirty="0">
                <a:solidFill>
                  <a:srgbClr val="FF0000"/>
                </a:solidFill>
              </a:rPr>
              <a:t> la </a:t>
            </a:r>
            <a:r>
              <a:rPr lang="en-US" sz="2200" i="1" dirty="0" err="1">
                <a:solidFill>
                  <a:srgbClr val="FF0000"/>
                </a:solidFill>
              </a:rPr>
              <a:t>Diferencia</a:t>
            </a:r>
            <a:r>
              <a:rPr lang="en-US" sz="2200" i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199"/>
            <a:ext cx="3839694" cy="215022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4" y="4267200"/>
            <a:ext cx="4033666" cy="1725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D767C-7EB2-8100-61F9-B3476FF51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016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162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Programados</a:t>
            </a:r>
            <a:r>
              <a:rPr lang="en-US" b="1" dirty="0"/>
              <a:t> a </a:t>
            </a:r>
            <a:r>
              <a:rPr lang="en-US" b="1" dirty="0" err="1"/>
              <a:t>Ser</a:t>
            </a:r>
            <a:r>
              <a:rPr lang="en-US" b="1" dirty="0"/>
              <a:t> </a:t>
            </a:r>
            <a:r>
              <a:rPr lang="en-US" b="1" dirty="0" err="1"/>
              <a:t>Inversionistas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Pasivos</a:t>
            </a:r>
            <a:r>
              <a:rPr lang="en-US" b="1" dirty="0"/>
              <a:t> Al </a:t>
            </a:r>
            <a:r>
              <a:rPr lang="en-US" b="1" dirty="0" err="1"/>
              <a:t>Ahorrar</a:t>
            </a:r>
            <a:r>
              <a:rPr lang="en-US" b="1" dirty="0"/>
              <a:t> Para el </a:t>
            </a:r>
            <a:r>
              <a:rPr lang="en-US" b="1" dirty="0" err="1"/>
              <a:t>Retiro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err="1"/>
              <a:t>Compra</a:t>
            </a:r>
            <a:r>
              <a:rPr lang="en-US" dirty="0"/>
              <a:t> </a:t>
            </a:r>
            <a:r>
              <a:rPr lang="en-US" dirty="0" err="1"/>
              <a:t>Fondos</a:t>
            </a:r>
            <a:r>
              <a:rPr lang="en-US" dirty="0"/>
              <a:t> </a:t>
            </a:r>
            <a:r>
              <a:rPr lang="en-US" dirty="0" err="1"/>
              <a:t>Mutuos</a:t>
            </a:r>
            <a:r>
              <a:rPr lang="en-US" dirty="0"/>
              <a:t>.</a:t>
            </a:r>
          </a:p>
          <a:p>
            <a:r>
              <a:rPr lang="en-US" dirty="0"/>
              <a:t>Mete </a:t>
            </a:r>
            <a:r>
              <a:rPr lang="en-US" dirty="0" err="1"/>
              <a:t>dinero</a:t>
            </a:r>
            <a:r>
              <a:rPr lang="en-US" dirty="0"/>
              <a:t>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 de </a:t>
            </a:r>
            <a:r>
              <a:rPr lang="en-US" dirty="0" err="1"/>
              <a:t>retiro</a:t>
            </a:r>
            <a:r>
              <a:rPr lang="en-US" dirty="0"/>
              <a:t> - IRA o 401(k).</a:t>
            </a:r>
          </a:p>
          <a:p>
            <a:r>
              <a:rPr lang="en-US" dirty="0" err="1"/>
              <a:t>Invierte</a:t>
            </a:r>
            <a:r>
              <a:rPr lang="en-US" dirty="0"/>
              <a:t> “a Largo </a:t>
            </a:r>
            <a:r>
              <a:rPr lang="en-US" dirty="0" err="1"/>
              <a:t>Plazo</a:t>
            </a:r>
            <a:r>
              <a:rPr lang="en-US" dirty="0"/>
              <a:t>”.</a:t>
            </a:r>
          </a:p>
          <a:p>
            <a:r>
              <a:rPr lang="es-ES" dirty="0"/>
              <a:t>Invierte seguido y promedia el costo de tu inversión.</a:t>
            </a:r>
          </a:p>
          <a:p>
            <a:r>
              <a:rPr lang="en-US" dirty="0"/>
              <a:t>“La </a:t>
            </a:r>
            <a:r>
              <a:rPr lang="en-US" dirty="0" err="1"/>
              <a:t>Bolsa</a:t>
            </a:r>
            <a:r>
              <a:rPr lang="en-US" dirty="0"/>
              <a:t> de </a:t>
            </a:r>
            <a:r>
              <a:rPr lang="en-US" dirty="0" err="1"/>
              <a:t>Valores</a:t>
            </a:r>
            <a:r>
              <a:rPr lang="en-US" dirty="0"/>
              <a:t> </a:t>
            </a:r>
            <a:r>
              <a:rPr lang="en-US" dirty="0" err="1"/>
              <a:t>gana</a:t>
            </a:r>
            <a:r>
              <a:rPr lang="en-US" dirty="0"/>
              <a:t> 10-12%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año</a:t>
            </a:r>
            <a:r>
              <a:rPr lang="en-US" dirty="0"/>
              <a:t>”.</a:t>
            </a:r>
          </a:p>
        </p:txBody>
      </p:sp>
      <p:pic>
        <p:nvPicPr>
          <p:cNvPr id="5" name="Content Placeholder 4" descr="mutual-fund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524000"/>
            <a:ext cx="3657600" cy="209996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54" y="3886200"/>
            <a:ext cx="4014815" cy="267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6193F-214D-8DB7-70C9-6B243D746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342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/>
          <a:lstStyle/>
          <a:p>
            <a:r>
              <a:rPr lang="es-ES" b="1" dirty="0"/>
              <a:t>¿</a:t>
            </a:r>
            <a:r>
              <a:rPr lang="es-ES" dirty="0"/>
              <a:t> </a:t>
            </a:r>
            <a:r>
              <a:rPr lang="en-US" b="1" dirty="0"/>
              <a:t>A </a:t>
            </a:r>
            <a:r>
              <a:rPr lang="en-US" b="1" dirty="0" err="1"/>
              <a:t>Dónde</a:t>
            </a:r>
            <a:r>
              <a:rPr lang="en-US" b="1" dirty="0"/>
              <a:t> Se </a:t>
            </a:r>
            <a:r>
              <a:rPr lang="en-US" b="1" dirty="0" err="1"/>
              <a:t>Va</a:t>
            </a:r>
            <a:r>
              <a:rPr lang="en-US" b="1" dirty="0"/>
              <a:t> </a:t>
            </a:r>
            <a:r>
              <a:rPr lang="en-US" b="1" dirty="0" err="1"/>
              <a:t>Todo</a:t>
            </a:r>
            <a:r>
              <a:rPr lang="en-US" b="1" dirty="0"/>
              <a:t> el </a:t>
            </a:r>
            <a:r>
              <a:rPr lang="en-US" b="1" dirty="0" err="1"/>
              <a:t>Dinero</a:t>
            </a:r>
            <a:r>
              <a:rPr lang="en-US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err="1"/>
              <a:t>Universidades</a:t>
            </a:r>
            <a:r>
              <a:rPr lang="en-US" b="1" dirty="0"/>
              <a:t> – </a:t>
            </a:r>
            <a:r>
              <a:rPr lang="en-US" b="1" dirty="0" err="1"/>
              <a:t>Colegiatura</a:t>
            </a:r>
            <a:r>
              <a:rPr lang="en-US" dirty="0"/>
              <a:t>.  </a:t>
            </a:r>
            <a:r>
              <a:rPr lang="en-US" dirty="0" err="1"/>
              <a:t>Éste</a:t>
            </a:r>
            <a:r>
              <a:rPr lang="en-US" dirty="0"/>
              <a:t> </a:t>
            </a:r>
            <a:r>
              <a:rPr lang="en-US" dirty="0" err="1"/>
              <a:t>dinero</a:t>
            </a:r>
            <a:r>
              <a:rPr lang="en-US" dirty="0"/>
              <a:t> </a:t>
            </a:r>
            <a:r>
              <a:rPr lang="en-US" dirty="0" err="1"/>
              <a:t>creemos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compra</a:t>
            </a:r>
            <a:r>
              <a:rPr lang="en-US" dirty="0"/>
              <a:t> </a:t>
            </a:r>
            <a:r>
              <a:rPr lang="en-US" dirty="0" err="1"/>
              <a:t>educación</a:t>
            </a:r>
            <a:r>
              <a:rPr lang="en-US" dirty="0"/>
              <a:t> y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ganar</a:t>
            </a:r>
            <a:r>
              <a:rPr lang="en-US" dirty="0"/>
              <a:t> mas!</a:t>
            </a:r>
          </a:p>
          <a:p>
            <a:pPr lvl="0"/>
            <a:r>
              <a:rPr lang="en-US" b="1" dirty="0" err="1"/>
              <a:t>Gobierno</a:t>
            </a:r>
            <a:r>
              <a:rPr lang="en-US" b="1" dirty="0"/>
              <a:t> – </a:t>
            </a:r>
            <a:r>
              <a:rPr lang="en-US" b="1" dirty="0" err="1"/>
              <a:t>Impuestos</a:t>
            </a:r>
            <a:r>
              <a:rPr lang="en-US" dirty="0"/>
              <a:t>.  </a:t>
            </a:r>
            <a:r>
              <a:rPr lang="en-US" dirty="0" err="1"/>
              <a:t>Éste</a:t>
            </a:r>
            <a:r>
              <a:rPr lang="en-US" dirty="0"/>
              <a:t> </a:t>
            </a:r>
            <a:r>
              <a:rPr lang="en-US" dirty="0" err="1"/>
              <a:t>dinero</a:t>
            </a:r>
            <a:r>
              <a:rPr lang="en-US" dirty="0"/>
              <a:t> se </a:t>
            </a:r>
            <a:r>
              <a:rPr lang="en-US" dirty="0" err="1"/>
              <a:t>va</a:t>
            </a:r>
            <a:r>
              <a:rPr lang="en-US" dirty="0"/>
              <a:t> antes de que </a:t>
            </a:r>
            <a:r>
              <a:rPr lang="en-US" dirty="0" err="1"/>
              <a:t>puedas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quiera</a:t>
            </a:r>
            <a:r>
              <a:rPr lang="en-US" dirty="0"/>
              <a:t> </a:t>
            </a:r>
            <a:r>
              <a:rPr lang="en-US" dirty="0" err="1"/>
              <a:t>verlo</a:t>
            </a:r>
            <a:r>
              <a:rPr lang="en-US" dirty="0"/>
              <a:t>!</a:t>
            </a:r>
          </a:p>
          <a:p>
            <a:pPr lvl="0"/>
            <a:r>
              <a:rPr lang="en-US" b="1" dirty="0" err="1"/>
              <a:t>Bancos</a:t>
            </a:r>
            <a:r>
              <a:rPr lang="en-US" b="1" dirty="0"/>
              <a:t> – </a:t>
            </a:r>
            <a:r>
              <a:rPr lang="en-US" b="1" dirty="0" err="1"/>
              <a:t>Intereses</a:t>
            </a:r>
            <a:r>
              <a:rPr lang="en-US" dirty="0"/>
              <a:t>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pides</a:t>
            </a:r>
            <a:r>
              <a:rPr lang="en-US" dirty="0"/>
              <a:t> </a:t>
            </a:r>
            <a:r>
              <a:rPr lang="en-US" dirty="0" err="1"/>
              <a:t>prestado</a:t>
            </a:r>
            <a:r>
              <a:rPr lang="en-US" dirty="0"/>
              <a:t>, </a:t>
            </a:r>
            <a:r>
              <a:rPr lang="en-US" dirty="0" err="1"/>
              <a:t>pagas</a:t>
            </a:r>
            <a:r>
              <a:rPr lang="en-US" dirty="0"/>
              <a:t> </a:t>
            </a:r>
            <a:r>
              <a:rPr lang="en-US" dirty="0" err="1"/>
              <a:t>intereses</a:t>
            </a:r>
            <a:r>
              <a:rPr lang="en-US" dirty="0"/>
              <a:t> </a:t>
            </a:r>
            <a:r>
              <a:rPr lang="en-US" dirty="0" err="1"/>
              <a:t>hasta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liquidas</a:t>
            </a:r>
            <a:r>
              <a:rPr lang="en-US" dirty="0"/>
              <a:t> la </a:t>
            </a:r>
            <a:r>
              <a:rPr lang="en-US" dirty="0" err="1"/>
              <a:t>deuda</a:t>
            </a:r>
            <a:r>
              <a:rPr lang="en-US" dirty="0"/>
              <a:t>.</a:t>
            </a:r>
          </a:p>
          <a:p>
            <a:pPr lvl="0"/>
            <a:r>
              <a:rPr lang="en-US" b="1" dirty="0" err="1"/>
              <a:t>Compañías</a:t>
            </a:r>
            <a:r>
              <a:rPr lang="en-US" b="1" dirty="0"/>
              <a:t> de </a:t>
            </a:r>
            <a:r>
              <a:rPr lang="en-US" b="1" dirty="0" err="1"/>
              <a:t>Seguros</a:t>
            </a:r>
            <a:r>
              <a:rPr lang="en-US" b="1" dirty="0"/>
              <a:t>– </a:t>
            </a:r>
            <a:r>
              <a:rPr lang="en-US" b="1" dirty="0" err="1"/>
              <a:t>Primas</a:t>
            </a:r>
            <a:r>
              <a:rPr lang="en-US" dirty="0"/>
              <a:t>. La </a:t>
            </a:r>
            <a:r>
              <a:rPr lang="en-US" dirty="0" err="1"/>
              <a:t>mayoría</a:t>
            </a:r>
            <a:r>
              <a:rPr lang="en-US" dirty="0"/>
              <a:t> de las personas </a:t>
            </a:r>
            <a:r>
              <a:rPr lang="en-US" dirty="0" err="1"/>
              <a:t>tienen</a:t>
            </a:r>
            <a:r>
              <a:rPr lang="en-US" dirty="0"/>
              <a:t> que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seguro</a:t>
            </a:r>
            <a:r>
              <a:rPr lang="en-US" dirty="0"/>
              <a:t> </a:t>
            </a:r>
            <a:r>
              <a:rPr lang="en-US" dirty="0" err="1"/>
              <a:t>médico</a:t>
            </a:r>
            <a:r>
              <a:rPr lang="en-US" dirty="0"/>
              <a:t>, </a:t>
            </a:r>
            <a:r>
              <a:rPr lang="en-US" dirty="0" err="1"/>
              <a:t>seguro</a:t>
            </a:r>
            <a:r>
              <a:rPr lang="en-US" dirty="0"/>
              <a:t> de </a:t>
            </a:r>
            <a:r>
              <a:rPr lang="en-US" dirty="0" err="1"/>
              <a:t>carros</a:t>
            </a:r>
            <a:r>
              <a:rPr lang="en-US" dirty="0"/>
              <a:t>, </a:t>
            </a:r>
            <a:r>
              <a:rPr lang="en-US" dirty="0" err="1"/>
              <a:t>seguro</a:t>
            </a:r>
            <a:r>
              <a:rPr lang="en-US" dirty="0"/>
              <a:t> de casa o </a:t>
            </a:r>
            <a:r>
              <a:rPr lang="en-US" dirty="0" err="1"/>
              <a:t>renta</a:t>
            </a:r>
            <a:r>
              <a:rPr lang="en-US" dirty="0"/>
              <a:t>, </a:t>
            </a:r>
            <a:r>
              <a:rPr lang="en-US" dirty="0" err="1"/>
              <a:t>seguros</a:t>
            </a:r>
            <a:r>
              <a:rPr lang="en-US" dirty="0"/>
              <a:t> de </a:t>
            </a:r>
            <a:r>
              <a:rPr lang="en-US" dirty="0" err="1"/>
              <a:t>vida</a:t>
            </a:r>
            <a:r>
              <a:rPr lang="en-US" dirty="0"/>
              <a:t>. </a:t>
            </a:r>
          </a:p>
          <a:p>
            <a:pPr lvl="0"/>
            <a:r>
              <a:rPr lang="en-US" b="1" dirty="0" err="1"/>
              <a:t>Comerciantes</a:t>
            </a:r>
            <a:r>
              <a:rPr lang="en-US" b="1" dirty="0"/>
              <a:t> – </a:t>
            </a:r>
            <a:r>
              <a:rPr lang="en-US" b="1" dirty="0" err="1"/>
              <a:t>Consumo</a:t>
            </a:r>
            <a:r>
              <a:rPr lang="en-US" dirty="0"/>
              <a:t>. 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tenemos</a:t>
            </a:r>
            <a:r>
              <a:rPr lang="en-US" dirty="0"/>
              <a:t> que comer, </a:t>
            </a:r>
            <a:r>
              <a:rPr lang="en-US" dirty="0" err="1"/>
              <a:t>pagar</a:t>
            </a:r>
            <a:r>
              <a:rPr lang="en-US" dirty="0"/>
              <a:t> </a:t>
            </a:r>
            <a:r>
              <a:rPr lang="en-US" dirty="0" err="1"/>
              <a:t>servicios</a:t>
            </a:r>
            <a:r>
              <a:rPr lang="en-US" dirty="0"/>
              <a:t>, </a:t>
            </a:r>
            <a:r>
              <a:rPr lang="en-US" dirty="0" err="1"/>
              <a:t>comprar</a:t>
            </a:r>
            <a:r>
              <a:rPr lang="en-US" dirty="0"/>
              <a:t> </a:t>
            </a:r>
            <a:r>
              <a:rPr lang="en-US" dirty="0" err="1"/>
              <a:t>ropa</a:t>
            </a:r>
            <a:r>
              <a:rPr lang="en-US" dirty="0"/>
              <a:t>, </a:t>
            </a:r>
            <a:r>
              <a:rPr lang="en-US" dirty="0" err="1"/>
              <a:t>pagar</a:t>
            </a:r>
            <a:r>
              <a:rPr lang="en-US" dirty="0"/>
              <a:t> el </a:t>
            </a:r>
            <a:r>
              <a:rPr lang="en-US" dirty="0" err="1"/>
              <a:t>carro</a:t>
            </a:r>
            <a:r>
              <a:rPr lang="en-US" dirty="0"/>
              <a:t>, </a:t>
            </a:r>
            <a:r>
              <a:rPr lang="en-US" dirty="0" err="1"/>
              <a:t>gasolina</a:t>
            </a:r>
            <a:r>
              <a:rPr lang="en-US" dirty="0"/>
              <a:t>, </a:t>
            </a:r>
            <a:r>
              <a:rPr lang="en-US" dirty="0" err="1"/>
              <a:t>mantenimiento</a:t>
            </a:r>
            <a:r>
              <a:rPr lang="en-US" dirty="0"/>
              <a:t>, etc.</a:t>
            </a:r>
          </a:p>
          <a:p>
            <a:pPr lvl="0"/>
            <a:r>
              <a:rPr lang="en-US" b="1" dirty="0"/>
              <a:t>Iglesias</a:t>
            </a:r>
            <a:r>
              <a:rPr lang="en-US" dirty="0"/>
              <a:t>.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domingo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piden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diezmo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obligacion</a:t>
            </a:r>
            <a:r>
              <a:rPr lang="en-US" dirty="0"/>
              <a:t> o </a:t>
            </a:r>
            <a:r>
              <a:rPr lang="en-US" dirty="0" err="1"/>
              <a:t>si</a:t>
            </a:r>
            <a:r>
              <a:rPr lang="en-US" dirty="0"/>
              <a:t> no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hacen</a:t>
            </a:r>
            <a:r>
              <a:rPr lang="en-US" dirty="0"/>
              <a:t> </a:t>
            </a:r>
            <a:r>
              <a:rPr lang="en-US" dirty="0" err="1"/>
              <a:t>sentir</a:t>
            </a:r>
            <a:r>
              <a:rPr lang="en-US" dirty="0"/>
              <a:t> </a:t>
            </a:r>
            <a:r>
              <a:rPr lang="en-US" dirty="0" err="1"/>
              <a:t>condenacion</a:t>
            </a:r>
            <a:r>
              <a:rPr lang="en-US" dirty="0"/>
              <a:t>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14600"/>
            <a:ext cx="27432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62F96-1B73-29D3-6E02-37D8876BF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433"/>
            <a:ext cx="2080410" cy="6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090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85398</TotalTime>
  <Words>7719</Words>
  <Application>Microsoft Office PowerPoint</Application>
  <PresentationFormat>On-screen Show (4:3)</PresentationFormat>
  <Paragraphs>1197</Paragraphs>
  <Slides>111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5" baseType="lpstr">
      <vt:lpstr>Arial</vt:lpstr>
      <vt:lpstr>Calibri</vt:lpstr>
      <vt:lpstr>Wingdings</vt:lpstr>
      <vt:lpstr>Office Theme</vt:lpstr>
      <vt:lpstr>Reto Libertad Financiera</vt:lpstr>
      <vt:lpstr>Bienvenidos! </vt:lpstr>
      <vt:lpstr>¿Quien es Alex Barrón?</vt:lpstr>
      <vt:lpstr>La Historia de Alex Barrón</vt:lpstr>
      <vt:lpstr>La Historia de Alex Barrón</vt:lpstr>
      <vt:lpstr>La Historia de Alex Barrón</vt:lpstr>
      <vt:lpstr>¿Quién es Alex Barrón?</vt:lpstr>
      <vt:lpstr>¿Cómo Comenzó Todo?</vt:lpstr>
      <vt:lpstr>Comencé a Invertir en Mí Mismo</vt:lpstr>
      <vt:lpstr>Después de Más de 20 Años de Estudio</vt:lpstr>
      <vt:lpstr>Graduado de Warrior Week 51</vt:lpstr>
      <vt:lpstr>El Seminario Libertad  Financiera Comenzó en 2012</vt:lpstr>
      <vt:lpstr>Nuestros Seminarios </vt:lpstr>
      <vt:lpstr>PowerPoint Presentation</vt:lpstr>
      <vt:lpstr>EL SUEÑO AMERICANO</vt:lpstr>
      <vt:lpstr>LA TRISTE REALIDAD</vt:lpstr>
      <vt:lpstr>¿Por Qué Tan Pocos  Lo Logran?</vt:lpstr>
      <vt:lpstr>Los Problemas de Hoy</vt:lpstr>
      <vt:lpstr>¿Es ésto de lo que trata el sueño Americano?</vt:lpstr>
      <vt:lpstr>La Gente Esta Llena de Deudas</vt:lpstr>
      <vt:lpstr>Por lo tanto mucha gente cree que la Solución solamente es ganar más Dinero</vt:lpstr>
      <vt:lpstr>¿En Qué Debo Invertir? Bolsa de Valores? Bitcoin? Bienes Raíces? </vt:lpstr>
      <vt:lpstr>Asesoria Financiera Tradicional</vt:lpstr>
      <vt:lpstr>Los Gurus Financieros Modernos</vt:lpstr>
      <vt:lpstr>¿Qué es el Reto Libertad Financiera?</vt:lpstr>
      <vt:lpstr>¿Qué es el Reto Libertad Financiera?</vt:lpstr>
      <vt:lpstr>¿Qué es el Reto Libertad Financiera?</vt:lpstr>
      <vt:lpstr>¿Qué es el Reto Libertad Financiera?</vt:lpstr>
      <vt:lpstr>¿Para Quien Es?</vt:lpstr>
      <vt:lpstr>Cómo esto puede ayudarte</vt:lpstr>
      <vt:lpstr>Cómo esto puede ayudarte</vt:lpstr>
      <vt:lpstr>Cómo esto puede ayudarte</vt:lpstr>
      <vt:lpstr>Los Verdaderos Beneficios</vt:lpstr>
      <vt:lpstr>El Mapa de Posibilidad De Esclavitud a la Libertad</vt:lpstr>
      <vt:lpstr>¿Cual es el Valor?</vt:lpstr>
      <vt:lpstr>¿Cual es la Inversión?</vt:lpstr>
      <vt:lpstr>¿Qué es la Garantía?</vt:lpstr>
      <vt:lpstr>¿Qué Recibiras con el Reto 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¿Qué Aprenderás en el Reto Libertad Financiera?</vt:lpstr>
      <vt:lpstr>Instituto de Éxito y Libertad Financiera</vt:lpstr>
      <vt:lpstr>Reviews</vt:lpstr>
      <vt:lpstr>¿Estás listo para ponerte en el Camino a la libertad financiera?</vt:lpstr>
      <vt:lpstr>¿Preguntas? ¿Comentarios?</vt:lpstr>
      <vt:lpstr>La Educación Financiera es la Clave</vt:lpstr>
      <vt:lpstr>Las Etapas de la Vida</vt:lpstr>
      <vt:lpstr>Las Dos Fases Principales del Dinero</vt:lpstr>
      <vt:lpstr>¿Cómo Llegamos Aquí? Mala Programación!</vt:lpstr>
      <vt:lpstr>La Trampa de La Deuda</vt:lpstr>
      <vt:lpstr>El Mapa de Posibilidad De Esclavitud a la Libertad</vt:lpstr>
      <vt:lpstr>SOLUCIÓN: Necesitamos Tomar  el Control de Nuestra Vida y Finanzas</vt:lpstr>
      <vt:lpstr>Los Requerimientos</vt:lpstr>
      <vt:lpstr>Los Requerimientos</vt:lpstr>
      <vt:lpstr>Necesitamos Un Nuevo Guión!</vt:lpstr>
      <vt:lpstr>Necesitamos Un Nuevo Guión!</vt:lpstr>
      <vt:lpstr>Necesitamos Un Nuevo Guión!</vt:lpstr>
      <vt:lpstr>Un Nuevo Guiόn!</vt:lpstr>
      <vt:lpstr>Las 12 Areas de la Vida</vt:lpstr>
      <vt:lpstr>Jerarquía de Necesidades</vt:lpstr>
      <vt:lpstr>La Dimension del Dinero</vt:lpstr>
      <vt:lpstr>Los 3 Estados Financieros</vt:lpstr>
      <vt:lpstr>¿QUIÉN ERES?</vt:lpstr>
      <vt:lpstr>La “Formula del Éxito”</vt:lpstr>
      <vt:lpstr>Preguntas Clave</vt:lpstr>
      <vt:lpstr>¿Estás Interesado?  ¿O Comprometido?</vt:lpstr>
      <vt:lpstr>Próximos pasos: ¡REGÍSTRATE!</vt:lpstr>
      <vt:lpstr>¿Preguntas? ¿Comentarios?</vt:lpstr>
      <vt:lpstr>La Carrera del Hamster</vt:lpstr>
      <vt:lpstr>La Carrera de la Rata –  La Felicidad esta al Otro lado de la Esquina</vt:lpstr>
      <vt:lpstr>Vivimos Comparándonos Con Los Vecinos</vt:lpstr>
      <vt:lpstr>¿Cómo Llegamos Aquí? Mala Programación!</vt:lpstr>
      <vt:lpstr>La Vida Economica del Ser Humano</vt:lpstr>
      <vt:lpstr>Programados a Ser Estudiantes</vt:lpstr>
      <vt:lpstr>La Trampa de La Deuda</vt:lpstr>
      <vt:lpstr>Programados a Ser Empleados</vt:lpstr>
      <vt:lpstr>Programados a Ser Contribuyentes</vt:lpstr>
      <vt:lpstr>Programados a Ser Consumidores</vt:lpstr>
      <vt:lpstr>La Trampa de La Deuda</vt:lpstr>
      <vt:lpstr>¿Cuánto Gastas en Carros?</vt:lpstr>
      <vt:lpstr>La Trampa de La Deuda</vt:lpstr>
      <vt:lpstr>¿Cuanto Se Gasta en Una Boda?</vt:lpstr>
      <vt:lpstr>La Trampa de La Deuda</vt:lpstr>
      <vt:lpstr>¿Cuánto Gastas en Casas?</vt:lpstr>
      <vt:lpstr>La Trampa de La Deuda</vt:lpstr>
      <vt:lpstr>Programados a Comprar  Seguros de Vida Tradicionales</vt:lpstr>
      <vt:lpstr>Programados a Ser Inversionistas  Pasivos Al Ahorrar Para el Retiro</vt:lpstr>
      <vt:lpstr>¿ A Dónde Se Va Todo el Dinero?</vt:lpstr>
      <vt:lpstr>¿ Cuál es el Costo de Ser  un Esclavo Financiero Moderno?</vt:lpstr>
      <vt:lpstr>El Guión Tradicional No Funciona!</vt:lpstr>
      <vt:lpstr>¿Cuánto Te Queda a Ti?</vt:lpstr>
      <vt:lpstr>Meterse En Deuda es Fácil</vt:lpstr>
      <vt:lpstr>La Trampa de La Deuda</vt:lpstr>
      <vt:lpstr>Momento de Reflexión ¿POR QUÉ Estas Aquí?</vt:lpstr>
      <vt:lpstr>¿Por Qué Tan Pocos Lo Logran?</vt:lpstr>
      <vt:lpstr> ¿En dónde quieres acabar?</vt:lpstr>
      <vt:lpstr>La Solución: Educación Moral  y Económica y Desarrollo Personal</vt:lpstr>
      <vt:lpstr>Dios Quiere Que Prosperes, y Que Tengas Salud Asi Como Prospera Tu Alma</vt:lpstr>
      <vt:lpstr>¿Cómo Puedo Pagar mi Prestamo de Educación o el de mis Hijos?</vt:lpstr>
      <vt:lpstr>¿Cómo Puedo Tener Suficiente  Ingreso Pasivo Para Un Retiro Comodo?</vt:lpstr>
    </vt:vector>
  </TitlesOfParts>
  <Company>Multiple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Freedom 101 Seminar</dc:title>
  <dc:creator>abarron</dc:creator>
  <cp:lastModifiedBy>Alex Barron</cp:lastModifiedBy>
  <cp:revision>320</cp:revision>
  <cp:lastPrinted>2017-10-28T21:01:33Z</cp:lastPrinted>
  <dcterms:created xsi:type="dcterms:W3CDTF">2012-01-28T06:48:17Z</dcterms:created>
  <dcterms:modified xsi:type="dcterms:W3CDTF">2024-05-07T01:52:21Z</dcterms:modified>
</cp:coreProperties>
</file>