
<file path=[Content_Types].xml><?xml version="1.0" encoding="utf-8"?>
<Types xmlns="http://schemas.openxmlformats.org/package/2006/content-types">
  <Default Extension="gif" ContentType="image/gif"/>
  <Default Extension="jpe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4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328" r:id="rId2"/>
    <p:sldId id="258" r:id="rId3"/>
    <p:sldId id="345" r:id="rId4"/>
    <p:sldId id="346" r:id="rId5"/>
    <p:sldId id="359" r:id="rId6"/>
    <p:sldId id="347" r:id="rId7"/>
    <p:sldId id="400" r:id="rId8"/>
    <p:sldId id="278" r:id="rId9"/>
    <p:sldId id="280" r:id="rId10"/>
    <p:sldId id="393" r:id="rId11"/>
    <p:sldId id="391" r:id="rId12"/>
    <p:sldId id="279" r:id="rId13"/>
    <p:sldId id="325" r:id="rId14"/>
    <p:sldId id="284" r:id="rId15"/>
    <p:sldId id="267" r:id="rId16"/>
    <p:sldId id="265" r:id="rId17"/>
    <p:sldId id="263" r:id="rId18"/>
    <p:sldId id="266" r:id="rId19"/>
    <p:sldId id="277" r:id="rId20"/>
    <p:sldId id="257" r:id="rId21"/>
    <p:sldId id="261" r:id="rId22"/>
    <p:sldId id="276" r:id="rId23"/>
    <p:sldId id="259" r:id="rId24"/>
    <p:sldId id="394" r:id="rId25"/>
    <p:sldId id="395" r:id="rId26"/>
    <p:sldId id="396" r:id="rId27"/>
    <p:sldId id="262" r:id="rId28"/>
    <p:sldId id="397" r:id="rId29"/>
    <p:sldId id="264" r:id="rId30"/>
    <p:sldId id="398" r:id="rId31"/>
    <p:sldId id="275" r:id="rId32"/>
    <p:sldId id="399" r:id="rId33"/>
    <p:sldId id="270" r:id="rId34"/>
    <p:sldId id="268" r:id="rId35"/>
    <p:sldId id="269" r:id="rId36"/>
    <p:sldId id="297" r:id="rId37"/>
    <p:sldId id="327" r:id="rId38"/>
    <p:sldId id="283" r:id="rId39"/>
    <p:sldId id="285" r:id="rId40"/>
    <p:sldId id="286" r:id="rId41"/>
    <p:sldId id="287" r:id="rId42"/>
    <p:sldId id="288" r:id="rId43"/>
    <p:sldId id="271" r:id="rId44"/>
    <p:sldId id="289" r:id="rId45"/>
    <p:sldId id="290" r:id="rId46"/>
    <p:sldId id="292" r:id="rId47"/>
    <p:sldId id="293" r:id="rId48"/>
    <p:sldId id="291" r:id="rId49"/>
    <p:sldId id="349" r:id="rId50"/>
    <p:sldId id="294" r:id="rId51"/>
    <p:sldId id="295" r:id="rId52"/>
    <p:sldId id="300" r:id="rId53"/>
    <p:sldId id="299" r:id="rId54"/>
    <p:sldId id="298" r:id="rId55"/>
    <p:sldId id="296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B97B38-BCF8-411C-A123-5851346FD18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1A295C-4DDD-4F5A-9938-5B49BB75A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07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A295C-4DDD-4F5A-9938-5B49BB75ACA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416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A295C-4DDD-4F5A-9938-5B49BB75ACA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08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79BC5-5E4A-49F4-AE69-1E8B4142894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5DEE-684C-447A-BFEA-8C9BBDA26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87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79BC5-5E4A-49F4-AE69-1E8B4142894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5DEE-684C-447A-BFEA-8C9BBDA26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465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79BC5-5E4A-49F4-AE69-1E8B4142894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5DEE-684C-447A-BFEA-8C9BBDA26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979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79BC5-5E4A-49F4-AE69-1E8B4142894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5DEE-684C-447A-BFEA-8C9BBDA26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105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79BC5-5E4A-49F4-AE69-1E8B4142894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5DEE-684C-447A-BFEA-8C9BBDA26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27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79BC5-5E4A-49F4-AE69-1E8B4142894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5DEE-684C-447A-BFEA-8C9BBDA26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78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79BC5-5E4A-49F4-AE69-1E8B4142894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5DEE-684C-447A-BFEA-8C9BBDA26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997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79BC5-5E4A-49F4-AE69-1E8B4142894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5DEE-684C-447A-BFEA-8C9BBDA26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523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79BC5-5E4A-49F4-AE69-1E8B4142894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5DEE-684C-447A-BFEA-8C9BBDA26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257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79BC5-5E4A-49F4-AE69-1E8B4142894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5DEE-684C-447A-BFEA-8C9BBDA26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15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79BC5-5E4A-49F4-AE69-1E8B4142894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5DEE-684C-447A-BFEA-8C9BBDA26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75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79BC5-5E4A-49F4-AE69-1E8B4142894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15DEE-684C-447A-BFEA-8C9BBDA26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19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5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jpeg"/><Relationship Id="rId7" Type="http://schemas.openxmlformats.org/officeDocument/2006/relationships/image" Target="../media/image42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53.jpe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30.jpeg"/><Relationship Id="rId7" Type="http://schemas.openxmlformats.org/officeDocument/2006/relationships/image" Target="../media/image74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11" Type="http://schemas.openxmlformats.org/officeDocument/2006/relationships/image" Target="../media/image25.png"/><Relationship Id="rId5" Type="http://schemas.openxmlformats.org/officeDocument/2006/relationships/image" Target="../media/image72.jpeg"/><Relationship Id="rId10" Type="http://schemas.openxmlformats.org/officeDocument/2006/relationships/image" Target="../media/image29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69.JPG"/><Relationship Id="rId4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8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G"/><Relationship Id="rId5" Type="http://schemas.openxmlformats.org/officeDocument/2006/relationships/image" Target="../media/image15.jpeg"/><Relationship Id="rId4" Type="http://schemas.openxmlformats.org/officeDocument/2006/relationships/image" Target="../media/image9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G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7" Type="http://schemas.openxmlformats.org/officeDocument/2006/relationships/image" Target="../media/image98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93.jpeg"/><Relationship Id="rId4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0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4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12" Type="http://schemas.openxmlformats.org/officeDocument/2006/relationships/image" Target="../media/image25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6.jpeg"/><Relationship Id="rId11" Type="http://schemas.openxmlformats.org/officeDocument/2006/relationships/image" Target="../media/image121.jpeg"/><Relationship Id="rId5" Type="http://schemas.openxmlformats.org/officeDocument/2006/relationships/image" Target="../media/image115.jpeg"/><Relationship Id="rId10" Type="http://schemas.openxmlformats.org/officeDocument/2006/relationships/image" Target="../media/image120.jpeg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12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3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73959" y="2994323"/>
            <a:ext cx="3579159" cy="211107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La Universidad del </a:t>
            </a:r>
            <a:r>
              <a:rPr lang="en-US" b="1" dirty="0" err="1"/>
              <a:t>Éxito</a:t>
            </a:r>
            <a:br>
              <a:rPr lang="en-US" b="1" dirty="0"/>
            </a:br>
            <a:r>
              <a:rPr lang="en-US" dirty="0"/>
              <a:t>2024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73959" y="5095717"/>
            <a:ext cx="3274359" cy="1752600"/>
          </a:xfrm>
        </p:spPr>
        <p:txBody>
          <a:bodyPr/>
          <a:lstStyle/>
          <a:p>
            <a:r>
              <a:rPr lang="en-US" dirty="0" err="1"/>
              <a:t>Por</a:t>
            </a:r>
            <a:endParaRPr lang="en-US" dirty="0"/>
          </a:p>
          <a:p>
            <a:r>
              <a:rPr lang="en-US" dirty="0"/>
              <a:t>Alex </a:t>
            </a:r>
            <a:r>
              <a:rPr lang="en-US" dirty="0" err="1"/>
              <a:t>Barrón</a:t>
            </a:r>
            <a:endParaRPr lang="en-US" dirty="0"/>
          </a:p>
        </p:txBody>
      </p:sp>
      <p:pic>
        <p:nvPicPr>
          <p:cNvPr id="7" name="Picture 6" descr="Timeline&#10;&#10;Description automatically generated">
            <a:extLst>
              <a:ext uri="{FF2B5EF4-FFF2-40B4-BE49-F238E27FC236}">
                <a16:creationId xmlns:a16="http://schemas.microsoft.com/office/drawing/2014/main" id="{0C3FC6D3-5C0A-4217-B757-7C4521252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63499"/>
            <a:ext cx="5763491" cy="6650182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CF863D1-FD6C-4FEE-BC26-58D0B2C18C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33400"/>
            <a:ext cx="2267079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67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6379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¿Como Se </a:t>
            </a:r>
            <a:r>
              <a:rPr lang="en-US" b="1" dirty="0" err="1"/>
              <a:t>Logra</a:t>
            </a:r>
            <a:r>
              <a:rPr lang="en-US" b="1" dirty="0"/>
              <a:t> </a:t>
            </a:r>
            <a:r>
              <a:rPr lang="en-US" b="1" dirty="0" err="1"/>
              <a:t>el</a:t>
            </a:r>
            <a:r>
              <a:rPr lang="en-US" b="1" dirty="0"/>
              <a:t> “</a:t>
            </a:r>
            <a:r>
              <a:rPr lang="en-US" b="1" dirty="0" err="1"/>
              <a:t>Exito</a:t>
            </a:r>
            <a:r>
              <a:rPr lang="en-US" b="1" dirty="0"/>
              <a:t>” </a:t>
            </a:r>
            <a:br>
              <a:rPr lang="en-US" b="1" dirty="0"/>
            </a:br>
            <a:r>
              <a:rPr lang="en-US" b="1" dirty="0"/>
              <a:t>de </a:t>
            </a:r>
            <a:r>
              <a:rPr lang="en-US" b="1" dirty="0" err="1"/>
              <a:t>Acuerdo</a:t>
            </a:r>
            <a:r>
              <a:rPr lang="en-US" b="1" dirty="0"/>
              <a:t> a la </a:t>
            </a:r>
            <a:r>
              <a:rPr lang="en-US" b="1" dirty="0" err="1"/>
              <a:t>Clase</a:t>
            </a:r>
            <a:r>
              <a:rPr lang="en-US" b="1" dirty="0"/>
              <a:t> Media?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-76200" y="5957523"/>
            <a:ext cx="8915400" cy="1000727"/>
          </a:xfrm>
        </p:spPr>
        <p:txBody>
          <a:bodyPr>
            <a:normAutofit/>
          </a:bodyPr>
          <a:lstStyle/>
          <a:p>
            <a:r>
              <a:rPr lang="es-ES" sz="2800" b="1" dirty="0"/>
              <a:t>Tener “Éxito” En La Vida Muchas Veces Consiste en lo que Compras, Lo que Tienes y Apariencias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6000354" y="5405850"/>
            <a:ext cx="2667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err="1"/>
              <a:t>Invirtiendo</a:t>
            </a:r>
            <a:r>
              <a:rPr lang="en-US" b="1" dirty="0"/>
              <a:t> para </a:t>
            </a:r>
            <a:r>
              <a:rPr lang="en-US" b="1" dirty="0" err="1"/>
              <a:t>tu</a:t>
            </a:r>
            <a:r>
              <a:rPr lang="en-US" b="1" dirty="0"/>
              <a:t> </a:t>
            </a:r>
            <a:r>
              <a:rPr lang="en-US" b="1" dirty="0" err="1"/>
              <a:t>Retiro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14382" y="540585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“</a:t>
            </a:r>
            <a:r>
              <a:rPr lang="en-US" b="1" dirty="0" err="1"/>
              <a:t>Comprando</a:t>
            </a:r>
            <a:r>
              <a:rPr lang="en-US" b="1" dirty="0"/>
              <a:t>” un </a:t>
            </a:r>
            <a:r>
              <a:rPr lang="en-US" b="1" dirty="0" err="1"/>
              <a:t>Carro</a:t>
            </a:r>
            <a:r>
              <a:rPr lang="en-US" b="1" dirty="0"/>
              <a:t> Nuevo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45833" y="5485339"/>
            <a:ext cx="2667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“</a:t>
            </a:r>
            <a:r>
              <a:rPr lang="en-US" b="1" dirty="0" err="1"/>
              <a:t>Comprando</a:t>
            </a:r>
            <a:r>
              <a:rPr lang="en-US" b="1" dirty="0"/>
              <a:t>” Casa Nueva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35968" y="3080306"/>
            <a:ext cx="2845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Encontrando</a:t>
            </a:r>
            <a:r>
              <a:rPr lang="en-US" b="1" dirty="0"/>
              <a:t> a la “Persona Ideal” que </a:t>
            </a:r>
            <a:r>
              <a:rPr lang="en-US" b="1" dirty="0" err="1"/>
              <a:t>te</a:t>
            </a:r>
            <a:r>
              <a:rPr lang="en-US" b="1" dirty="0"/>
              <a:t> </a:t>
            </a:r>
            <a:r>
              <a:rPr lang="en-US" b="1" dirty="0" err="1"/>
              <a:t>Haga</a:t>
            </a:r>
            <a:r>
              <a:rPr lang="en-US" b="1" dirty="0"/>
              <a:t> </a:t>
            </a:r>
            <a:r>
              <a:rPr lang="en-US" b="1" dirty="0" err="1"/>
              <a:t>Feliz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03564" y="2988471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Obteniendo</a:t>
            </a:r>
            <a:r>
              <a:rPr lang="en-US" b="1" dirty="0"/>
              <a:t> “</a:t>
            </a:r>
            <a:r>
              <a:rPr lang="en-US" b="1" dirty="0" err="1"/>
              <a:t>Educacion</a:t>
            </a:r>
            <a:r>
              <a:rPr lang="en-US" b="1" dirty="0"/>
              <a:t>” y un </a:t>
            </a:r>
            <a:r>
              <a:rPr lang="en-US" b="1" dirty="0" err="1"/>
              <a:t>Titulo</a:t>
            </a:r>
            <a:r>
              <a:rPr lang="en-US" b="1" dirty="0"/>
              <a:t> de Universidad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8E9BA3CE-8C90-45F1-AC97-C025FBFB36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72628" cy="11430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85E30AA-A63C-54CF-B66D-BFEA40ABE7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66" y="1343981"/>
            <a:ext cx="2514600" cy="1667289"/>
          </a:xfrm>
          <a:prstGeom prst="rect">
            <a:avLst/>
          </a:prstGeom>
        </p:spPr>
      </p:pic>
      <p:pic>
        <p:nvPicPr>
          <p:cNvPr id="22" name="Picture 21" descr="car wrapped.jpg">
            <a:extLst>
              <a:ext uri="{FF2B5EF4-FFF2-40B4-BE49-F238E27FC236}">
                <a16:creationId xmlns:a16="http://schemas.microsoft.com/office/drawing/2014/main" id="{799F637F-883C-3F41-6E41-27BFF52CD44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4966" y="3772321"/>
            <a:ext cx="2139142" cy="1713018"/>
          </a:xfrm>
          <a:prstGeom prst="rect">
            <a:avLst/>
          </a:prstGeom>
        </p:spPr>
      </p:pic>
      <p:pic>
        <p:nvPicPr>
          <p:cNvPr id="24" name="Content Placeholder 9">
            <a:extLst>
              <a:ext uri="{FF2B5EF4-FFF2-40B4-BE49-F238E27FC236}">
                <a16:creationId xmlns:a16="http://schemas.microsoft.com/office/drawing/2014/main" id="{B9B2E01B-0008-47A1-4CA8-21F30478AE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372" y="3743077"/>
            <a:ext cx="2257425" cy="1771505"/>
          </a:xfrm>
          <a:prstGeom prst="rect">
            <a:avLst/>
          </a:prstGeom>
        </p:spPr>
      </p:pic>
      <p:pic>
        <p:nvPicPr>
          <p:cNvPr id="27" name="Picture 26" descr="A group of people performing on stage in front of a crowd&#10;&#10;Description generated with very high confidence">
            <a:extLst>
              <a:ext uri="{FF2B5EF4-FFF2-40B4-BE49-F238E27FC236}">
                <a16:creationId xmlns:a16="http://schemas.microsoft.com/office/drawing/2014/main" id="{851D2E51-4794-FCFA-B4C1-0DCBD12290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540" y="1454785"/>
            <a:ext cx="2359494" cy="15690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A6FE32A-7063-D9D7-1CD5-BE57171F85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524" y="3777702"/>
            <a:ext cx="2403510" cy="160423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8699ABB-0877-9903-F1C2-29F5B9C19515}"/>
              </a:ext>
            </a:extLst>
          </p:cNvPr>
          <p:cNvSpPr txBox="1"/>
          <p:nvPr/>
        </p:nvSpPr>
        <p:spPr>
          <a:xfrm>
            <a:off x="3099566" y="3012389"/>
            <a:ext cx="3124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Consiguiendo</a:t>
            </a:r>
            <a:r>
              <a:rPr lang="en-US" b="1" dirty="0"/>
              <a:t> un “</a:t>
            </a:r>
            <a:r>
              <a:rPr lang="en-US" b="1" dirty="0" err="1"/>
              <a:t>Buen</a:t>
            </a:r>
            <a:r>
              <a:rPr lang="en-US" b="1" dirty="0"/>
              <a:t> </a:t>
            </a:r>
            <a:r>
              <a:rPr lang="en-US" b="1" dirty="0" err="1"/>
              <a:t>Trabajo</a:t>
            </a:r>
            <a:r>
              <a:rPr lang="en-US" b="1" dirty="0"/>
              <a:t>” Seguro con </a:t>
            </a:r>
            <a:r>
              <a:rPr lang="en-US" b="1" dirty="0" err="1"/>
              <a:t>Beneficios</a:t>
            </a:r>
            <a:endParaRPr lang="en-US" b="1" dirty="0"/>
          </a:p>
        </p:txBody>
      </p:sp>
      <p:pic>
        <p:nvPicPr>
          <p:cNvPr id="32" name="Picture 31" descr="office space.jpg">
            <a:extLst>
              <a:ext uri="{FF2B5EF4-FFF2-40B4-BE49-F238E27FC236}">
                <a16:creationId xmlns:a16="http://schemas.microsoft.com/office/drawing/2014/main" id="{1BCBE137-DDA6-2889-6E4E-3134CDF39D3B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438790" y="1483359"/>
            <a:ext cx="2304390" cy="152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683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"/>
            <a:ext cx="8001000" cy="990600"/>
          </a:xfrm>
        </p:spPr>
        <p:txBody>
          <a:bodyPr>
            <a:normAutofit/>
          </a:bodyPr>
          <a:lstStyle/>
          <a:p>
            <a:r>
              <a:rPr lang="en-US" b="1" dirty="0"/>
              <a:t>Pero la Triste </a:t>
            </a:r>
            <a:r>
              <a:rPr lang="en-US" b="1" dirty="0" err="1"/>
              <a:t>Realidad</a:t>
            </a:r>
            <a:r>
              <a:rPr lang="en-US" b="1" dirty="0"/>
              <a:t> es </a:t>
            </a:r>
            <a:r>
              <a:rPr lang="en-US" b="1" dirty="0" err="1"/>
              <a:t>Otra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228600" y="6396478"/>
            <a:ext cx="8610600" cy="547848"/>
          </a:xfrm>
        </p:spPr>
        <p:txBody>
          <a:bodyPr>
            <a:normAutofit/>
          </a:bodyPr>
          <a:lstStyle/>
          <a:p>
            <a:r>
              <a:rPr lang="es-ES" sz="2800" b="1" dirty="0"/>
              <a:t> Viven con Incertidumbre en Esclavitud Financiera!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5446329" y="5463250"/>
            <a:ext cx="3271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No </a:t>
            </a:r>
            <a:r>
              <a:rPr lang="en-US" b="1" dirty="0" err="1"/>
              <a:t>Tienen</a:t>
            </a:r>
            <a:r>
              <a:rPr lang="en-US" b="1" dirty="0"/>
              <a:t> un </a:t>
            </a:r>
            <a:r>
              <a:rPr lang="en-US" b="1" dirty="0" err="1"/>
              <a:t>Retiro</a:t>
            </a:r>
            <a:r>
              <a:rPr lang="en-US" b="1" dirty="0"/>
              <a:t> </a:t>
            </a:r>
            <a:r>
              <a:rPr lang="en-US" b="1" dirty="0" err="1"/>
              <a:t>Seguro</a:t>
            </a:r>
            <a:r>
              <a:rPr lang="en-US" b="1" dirty="0"/>
              <a:t>  </a:t>
            </a:r>
          </a:p>
          <a:p>
            <a:pPr algn="r"/>
            <a:r>
              <a:rPr lang="en-US" b="1" dirty="0"/>
              <a:t>y </a:t>
            </a:r>
            <a:r>
              <a:rPr lang="en-US" b="1" dirty="0" err="1"/>
              <a:t>Estarán</a:t>
            </a:r>
            <a:r>
              <a:rPr lang="en-US" b="1" dirty="0"/>
              <a:t> </a:t>
            </a:r>
            <a:r>
              <a:rPr lang="en-US" b="1" dirty="0" err="1"/>
              <a:t>Preocupados</a:t>
            </a:r>
            <a:r>
              <a:rPr lang="en-US" b="1" dirty="0"/>
              <a:t> </a:t>
            </a:r>
            <a:r>
              <a:rPr lang="en-US" b="1" dirty="0" err="1"/>
              <a:t>por</a:t>
            </a:r>
            <a:r>
              <a:rPr lang="en-US" b="1" dirty="0"/>
              <a:t> el $$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6542" y="2781272"/>
            <a:ext cx="2695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Deben </a:t>
            </a:r>
            <a:r>
              <a:rPr lang="en-US" b="1" dirty="0" err="1"/>
              <a:t>su</a:t>
            </a:r>
            <a:r>
              <a:rPr lang="en-US" b="1" dirty="0"/>
              <a:t> Casa, sus </a:t>
            </a:r>
            <a:r>
              <a:rPr lang="en-US" b="1" dirty="0" err="1"/>
              <a:t>Carros</a:t>
            </a:r>
            <a:r>
              <a:rPr lang="en-US" b="1" dirty="0"/>
              <a:t>, </a:t>
            </a:r>
            <a:r>
              <a:rPr lang="en-US" b="1" dirty="0" err="1"/>
              <a:t>Prestamos</a:t>
            </a:r>
            <a:r>
              <a:rPr lang="en-US" b="1" dirty="0"/>
              <a:t> </a:t>
            </a:r>
            <a:r>
              <a:rPr lang="en-US" b="1" dirty="0" err="1"/>
              <a:t>Estudiantiles</a:t>
            </a:r>
            <a:r>
              <a:rPr lang="en-US" b="1" dirty="0"/>
              <a:t> y </a:t>
            </a:r>
            <a:r>
              <a:rPr lang="en-US" b="1" dirty="0" err="1"/>
              <a:t>Tarjetas</a:t>
            </a:r>
            <a:r>
              <a:rPr lang="en-US" b="1" dirty="0"/>
              <a:t> de </a:t>
            </a:r>
            <a:r>
              <a:rPr lang="en-US" b="1" dirty="0" err="1"/>
              <a:t>Credito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314700" y="2596041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Trabajan</a:t>
            </a:r>
            <a:r>
              <a:rPr lang="en-US" b="1" dirty="0"/>
              <a:t> Mucho y  No </a:t>
            </a:r>
            <a:r>
              <a:rPr lang="en-US" b="1" dirty="0" err="1"/>
              <a:t>Pasan</a:t>
            </a:r>
            <a:r>
              <a:rPr lang="en-US" b="1" dirty="0"/>
              <a:t> Mucho </a:t>
            </a:r>
            <a:r>
              <a:rPr lang="en-US" b="1" dirty="0" err="1"/>
              <a:t>Tiempo</a:t>
            </a:r>
            <a:r>
              <a:rPr lang="en-US" b="1" dirty="0"/>
              <a:t> Con la </a:t>
            </a:r>
            <a:r>
              <a:rPr lang="en-US" b="1" dirty="0" err="1"/>
              <a:t>Familia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84150" y="5604585"/>
            <a:ext cx="2058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Parejas</a:t>
            </a:r>
            <a:r>
              <a:rPr lang="en-US" b="1" dirty="0"/>
              <a:t> </a:t>
            </a:r>
            <a:r>
              <a:rPr lang="en-US" b="1" dirty="0" err="1"/>
              <a:t>Pelean</a:t>
            </a:r>
            <a:r>
              <a:rPr lang="en-US" b="1" dirty="0"/>
              <a:t> </a:t>
            </a:r>
            <a:r>
              <a:rPr lang="en-US" b="1" dirty="0" err="1"/>
              <a:t>Sobre</a:t>
            </a:r>
            <a:r>
              <a:rPr lang="en-US" b="1" dirty="0"/>
              <a:t> el </a:t>
            </a:r>
            <a:r>
              <a:rPr lang="en-US" b="1" dirty="0" err="1"/>
              <a:t>Dinero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997987" y="2657481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No </a:t>
            </a:r>
            <a:r>
              <a:rPr lang="en-US" b="1" dirty="0" err="1"/>
              <a:t>Hacen</a:t>
            </a:r>
            <a:r>
              <a:rPr lang="en-US" b="1" dirty="0"/>
              <a:t> </a:t>
            </a:r>
            <a:r>
              <a:rPr lang="en-US" b="1" dirty="0" err="1"/>
              <a:t>Ejercicio</a:t>
            </a:r>
            <a:r>
              <a:rPr lang="en-US" b="1" dirty="0"/>
              <a:t>, No Se </a:t>
            </a:r>
            <a:r>
              <a:rPr lang="en-US" b="1" dirty="0" err="1"/>
              <a:t>Alimentan</a:t>
            </a:r>
            <a:r>
              <a:rPr lang="en-US" b="1" dirty="0"/>
              <a:t> Bien y Tienen Mala </a:t>
            </a:r>
            <a:r>
              <a:rPr lang="en-US" b="1" dirty="0" err="1"/>
              <a:t>Salud</a:t>
            </a:r>
            <a:endParaRPr lang="en-US" b="1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13" y="1158767"/>
            <a:ext cx="2391031" cy="15947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601" y="3868007"/>
            <a:ext cx="2553430" cy="15588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3618131"/>
            <a:ext cx="1809750" cy="21682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05" y="3743109"/>
            <a:ext cx="2180439" cy="1808692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CAE6A3A6-5DB7-D733-E30F-2069F1D314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72628" cy="114300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3326DA9-906E-93E2-E760-4C86FB2D13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1158767"/>
            <a:ext cx="1456908" cy="1441927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5AA0EC22-3423-F95A-98AC-7823877D5698}"/>
              </a:ext>
            </a:extLst>
          </p:cNvPr>
          <p:cNvSpPr/>
          <p:nvPr/>
        </p:nvSpPr>
        <p:spPr>
          <a:xfrm>
            <a:off x="3048000" y="4495800"/>
            <a:ext cx="533400" cy="24747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5648EEA-9CDE-1646-6C76-3DC6CA78677F}"/>
              </a:ext>
            </a:extLst>
          </p:cNvPr>
          <p:cNvSpPr txBox="1"/>
          <p:nvPr/>
        </p:nvSpPr>
        <p:spPr>
          <a:xfrm>
            <a:off x="3348300" y="5744835"/>
            <a:ext cx="2058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Muchos</a:t>
            </a:r>
            <a:r>
              <a:rPr lang="en-US" b="1" dirty="0"/>
              <a:t> </a:t>
            </a:r>
            <a:r>
              <a:rPr lang="en-US" b="1" dirty="0" err="1"/>
              <a:t>Terminan</a:t>
            </a:r>
            <a:r>
              <a:rPr lang="en-US" b="1" dirty="0"/>
              <a:t> </a:t>
            </a:r>
            <a:r>
              <a:rPr lang="en-US" b="1" dirty="0" err="1"/>
              <a:t>Separados</a:t>
            </a:r>
            <a:endParaRPr lang="en-US" b="1" dirty="0"/>
          </a:p>
        </p:txBody>
      </p:sp>
      <p:pic>
        <p:nvPicPr>
          <p:cNvPr id="9" name="Picture 8" descr="A person eating a sandwich&#10;&#10;Description automatically generated with low confidence">
            <a:extLst>
              <a:ext uri="{FF2B5EF4-FFF2-40B4-BE49-F238E27FC236}">
                <a16:creationId xmlns:a16="http://schemas.microsoft.com/office/drawing/2014/main" id="{8E3455BD-F0B6-9864-3B33-C3F92AFC9D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110" y="1156742"/>
            <a:ext cx="1976753" cy="148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139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F8003-1DB2-4AA2-A82A-653C7E94F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398" y="6470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Por lo tanto </a:t>
            </a:r>
            <a:r>
              <a:rPr lang="en-US" b="1" dirty="0" err="1"/>
              <a:t>mucha</a:t>
            </a:r>
            <a:r>
              <a:rPr lang="en-US" b="1" dirty="0"/>
              <a:t> </a:t>
            </a:r>
            <a:r>
              <a:rPr lang="en-US" b="1" dirty="0" err="1"/>
              <a:t>gente</a:t>
            </a:r>
            <a:r>
              <a:rPr lang="en-US" b="1" dirty="0"/>
              <a:t> cree que la </a:t>
            </a:r>
            <a:r>
              <a:rPr lang="en-US" b="1" dirty="0" err="1"/>
              <a:t>Solución</a:t>
            </a:r>
            <a:r>
              <a:rPr lang="en-US" b="1" dirty="0"/>
              <a:t> es </a:t>
            </a:r>
            <a:r>
              <a:rPr lang="en-US" b="1" dirty="0" err="1"/>
              <a:t>tener</a:t>
            </a:r>
            <a:r>
              <a:rPr lang="en-US" b="1" dirty="0"/>
              <a:t> </a:t>
            </a:r>
            <a:r>
              <a:rPr lang="en-US" b="1" dirty="0" err="1"/>
              <a:t>más</a:t>
            </a:r>
            <a:r>
              <a:rPr lang="en-US" b="1" dirty="0"/>
              <a:t> Dinero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2FEE1-942D-4B91-8E41-10871E4E6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076156"/>
            <a:ext cx="8229600" cy="770864"/>
          </a:xfrm>
        </p:spPr>
        <p:txBody>
          <a:bodyPr>
            <a:normAutofit fontScale="92500"/>
          </a:bodyPr>
          <a:lstStyle/>
          <a:p>
            <a:r>
              <a:rPr lang="en-US" dirty="0"/>
              <a:t>Pero </a:t>
            </a:r>
            <a:r>
              <a:rPr lang="en-US" dirty="0" err="1"/>
              <a:t>más</a:t>
            </a:r>
            <a:r>
              <a:rPr lang="en-US" dirty="0"/>
              <a:t> dinero sin </a:t>
            </a:r>
            <a:r>
              <a:rPr lang="en-US" dirty="0" err="1"/>
              <a:t>entendimiento</a:t>
            </a:r>
            <a:r>
              <a:rPr lang="en-US" dirty="0"/>
              <a:t> de nada </a:t>
            </a:r>
            <a:r>
              <a:rPr lang="en-US" dirty="0" err="1"/>
              <a:t>sirve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B1DF02-C044-4E4A-BEDD-9E1B00504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49896"/>
            <a:ext cx="2619375" cy="1743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9168F8-26EB-4282-A425-69F38BB46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973" y="2290500"/>
            <a:ext cx="2867025" cy="1590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E23270-C18F-4A95-B27A-C46A7BDCF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459" y="4604609"/>
            <a:ext cx="3173061" cy="12890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9C2BA0-4DDB-4844-839A-60255F1268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573" y="2280851"/>
            <a:ext cx="3132602" cy="16811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709C0A-1208-4470-9A22-BBD5C25504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247709"/>
            <a:ext cx="2898854" cy="18233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FD2E07-D242-4C2B-8438-9B2DE20712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723" y="4278812"/>
            <a:ext cx="2581275" cy="177165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3A5BE982-01F4-40F4-A7F8-203541CBB5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72628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347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5675A-8818-4753-8EE5-D878A1A83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629" y="27022"/>
            <a:ext cx="7848600" cy="1143000"/>
          </a:xfrm>
        </p:spPr>
        <p:txBody>
          <a:bodyPr>
            <a:normAutofit/>
          </a:bodyPr>
          <a:lstStyle/>
          <a:p>
            <a:r>
              <a:rPr lang="en-US" sz="3200" b="1" dirty="0"/>
              <a:t>¿</a:t>
            </a:r>
            <a:r>
              <a:rPr lang="en-US" sz="3200" b="1" dirty="0" err="1"/>
              <a:t>En</a:t>
            </a:r>
            <a:r>
              <a:rPr lang="en-US" sz="3200" b="1" dirty="0"/>
              <a:t> </a:t>
            </a:r>
            <a:r>
              <a:rPr lang="en-US" sz="3200" b="1" dirty="0" err="1"/>
              <a:t>Qué</a:t>
            </a:r>
            <a:r>
              <a:rPr lang="en-US" sz="3200" b="1" dirty="0"/>
              <a:t> Debo </a:t>
            </a:r>
            <a:r>
              <a:rPr lang="en-US" sz="3200" b="1" dirty="0" err="1"/>
              <a:t>Invertir</a:t>
            </a:r>
            <a:r>
              <a:rPr lang="en-US" sz="3200" b="1" dirty="0"/>
              <a:t>? ¿Oro?</a:t>
            </a:r>
            <a:br>
              <a:rPr lang="en-US" sz="3200" b="1" dirty="0"/>
            </a:br>
            <a:r>
              <a:rPr lang="en-US" sz="3200" b="1" dirty="0"/>
              <a:t>¿Bolsa de </a:t>
            </a:r>
            <a:r>
              <a:rPr lang="en-US" sz="3200" b="1" dirty="0" err="1"/>
              <a:t>Valores</a:t>
            </a:r>
            <a:r>
              <a:rPr lang="en-US" sz="3200" b="1" dirty="0"/>
              <a:t>? ¿</a:t>
            </a:r>
            <a:r>
              <a:rPr lang="en-US" sz="3200" b="1" dirty="0" err="1"/>
              <a:t>Bienes</a:t>
            </a:r>
            <a:r>
              <a:rPr lang="en-US" sz="3200" b="1" dirty="0"/>
              <a:t> </a:t>
            </a:r>
            <a:r>
              <a:rPr lang="en-US" sz="3200" b="1" dirty="0" err="1"/>
              <a:t>Raíces</a:t>
            </a:r>
            <a:r>
              <a:rPr lang="en-US" sz="3200" b="1" dirty="0"/>
              <a:t>? ¿Bitcoin?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CA7D3E-7B56-4822-96E8-993C291FE4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5" y="3914208"/>
            <a:ext cx="3862414" cy="20308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158EBB-B864-4B33-A605-A762358233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506252"/>
            <a:ext cx="3991343" cy="2321495"/>
          </a:xfrm>
          <a:prstGeom prst="rect">
            <a:avLst/>
          </a:prstGeom>
        </p:spPr>
      </p:pic>
      <p:pic>
        <p:nvPicPr>
          <p:cNvPr id="12" name="Picture 11" descr="A red house&#10;&#10;Description generated with high confidence">
            <a:extLst>
              <a:ext uri="{FF2B5EF4-FFF2-40B4-BE49-F238E27FC236}">
                <a16:creationId xmlns:a16="http://schemas.microsoft.com/office/drawing/2014/main" id="{4E1FD361-1289-4394-BC08-A6D83EB949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36" y="1531222"/>
            <a:ext cx="3062033" cy="22965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98FC0B-7B27-40CC-BF0E-60EB65ADAD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358" y="3940116"/>
            <a:ext cx="3171825" cy="201995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A4CC25-0045-4D00-9580-D2BA2FCCA4B0}"/>
              </a:ext>
            </a:extLst>
          </p:cNvPr>
          <p:cNvSpPr txBox="1">
            <a:spLocks/>
          </p:cNvSpPr>
          <p:nvPr/>
        </p:nvSpPr>
        <p:spPr>
          <a:xfrm>
            <a:off x="457200" y="6076156"/>
            <a:ext cx="8229600" cy="770864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Hay una </a:t>
            </a:r>
            <a:r>
              <a:rPr lang="en-US" dirty="0" err="1"/>
              <a:t>inversión</a:t>
            </a:r>
            <a:r>
              <a:rPr lang="en-US" dirty="0"/>
              <a:t> </a:t>
            </a:r>
            <a:r>
              <a:rPr lang="en-US" dirty="0" err="1"/>
              <a:t>mucho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importante</a:t>
            </a:r>
            <a:r>
              <a:rPr lang="en-US" dirty="0"/>
              <a:t> y que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dará</a:t>
            </a:r>
            <a:r>
              <a:rPr lang="en-US" dirty="0"/>
              <a:t> un </a:t>
            </a:r>
            <a:r>
              <a:rPr lang="en-US" dirty="0" err="1"/>
              <a:t>resultado</a:t>
            </a:r>
            <a:r>
              <a:rPr lang="en-US" dirty="0"/>
              <a:t> </a:t>
            </a:r>
            <a:r>
              <a:rPr lang="en-US" dirty="0" err="1"/>
              <a:t>mejor</a:t>
            </a:r>
            <a:r>
              <a:rPr lang="en-US" dirty="0"/>
              <a:t> y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duradero</a:t>
            </a:r>
            <a:r>
              <a:rPr lang="en-US" dirty="0"/>
              <a:t>...</a:t>
            </a:r>
          </a:p>
          <a:p>
            <a:endParaRPr lang="en-US" dirty="0"/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714BFF53-1D89-4782-98BD-31ABAD729A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72628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216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04832"/>
            <a:ext cx="8229600" cy="579438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Existe</a:t>
            </a:r>
            <a:r>
              <a:rPr lang="en-US" b="1" dirty="0"/>
              <a:t> Una </a:t>
            </a:r>
            <a:r>
              <a:rPr lang="en-US" b="1" dirty="0" err="1"/>
              <a:t>Mejor</a:t>
            </a:r>
            <a:r>
              <a:rPr lang="en-US" b="1" dirty="0"/>
              <a:t> </a:t>
            </a:r>
            <a:r>
              <a:rPr lang="en-US" b="1" dirty="0" err="1"/>
              <a:t>Solución</a:t>
            </a:r>
            <a:r>
              <a:rPr lang="en-US" b="1" dirty="0"/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ATRÉVETE A PROSPERAR!!!</a:t>
            </a:r>
          </a:p>
          <a:p>
            <a:r>
              <a:rPr lang="en-US" dirty="0" err="1"/>
              <a:t>Cómo</a:t>
            </a:r>
            <a:r>
              <a:rPr lang="en-US" dirty="0"/>
              <a:t>???</a:t>
            </a:r>
          </a:p>
          <a:p>
            <a:r>
              <a:rPr lang="en-US" b="1" u="sng" dirty="0">
                <a:solidFill>
                  <a:srgbClr val="0000FF"/>
                </a:solidFill>
              </a:rPr>
              <a:t>INVIERTE EN TI MISMO!!!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600200"/>
            <a:ext cx="2895600" cy="2232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110" y="4495800"/>
            <a:ext cx="2968090" cy="19812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3C8B2CB-EF68-49FF-8F41-71545DE062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72628" cy="1143001"/>
          </a:xfrm>
          <a:prstGeom prst="rect">
            <a:avLst/>
          </a:prstGeom>
        </p:spPr>
      </p:pic>
      <p:pic>
        <p:nvPicPr>
          <p:cNvPr id="9" name="Picture 4" descr="Impact Investments in Yourself - BLUE FOX | Accounting for Nonprofits and  Social Enterprises">
            <a:extLst>
              <a:ext uri="{FF2B5EF4-FFF2-40B4-BE49-F238E27FC236}">
                <a16:creationId xmlns:a16="http://schemas.microsoft.com/office/drawing/2014/main" id="{BE5ED911-49E5-4C6A-A562-B29367506B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7" r="2" b="9780"/>
          <a:stretch/>
        </p:blipFill>
        <p:spPr bwMode="auto">
          <a:xfrm>
            <a:off x="586315" y="3455020"/>
            <a:ext cx="4934054" cy="211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B9A033D-D8E4-48C4-A690-36039EF8722D}"/>
              </a:ext>
            </a:extLst>
          </p:cNvPr>
          <p:cNvSpPr txBox="1">
            <a:spLocks/>
          </p:cNvSpPr>
          <p:nvPr/>
        </p:nvSpPr>
        <p:spPr>
          <a:xfrm>
            <a:off x="457200" y="5570837"/>
            <a:ext cx="5181600" cy="1089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>
                <a:solidFill>
                  <a:srgbClr val="46B665"/>
                </a:solidFill>
              </a:rPr>
              <a:t>TÚ ERES </a:t>
            </a:r>
            <a:br>
              <a:rPr lang="en-US" sz="5000" b="1">
                <a:solidFill>
                  <a:srgbClr val="46B665"/>
                </a:solidFill>
              </a:rPr>
            </a:br>
            <a:r>
              <a:rPr lang="en-US" sz="5000" b="1">
                <a:solidFill>
                  <a:srgbClr val="46B665"/>
                </a:solidFill>
              </a:rPr>
              <a:t>TU INVERSIÓN NO. 1</a:t>
            </a:r>
            <a:endParaRPr lang="en-US" sz="5000" b="1" dirty="0">
              <a:solidFill>
                <a:srgbClr val="46B6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346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76200"/>
            <a:ext cx="7315199" cy="1520190"/>
          </a:xfrm>
        </p:spPr>
        <p:txBody>
          <a:bodyPr>
            <a:normAutofit/>
          </a:bodyPr>
          <a:lstStyle/>
          <a:p>
            <a:r>
              <a:rPr lang="en-US" b="1" dirty="0"/>
              <a:t>Las </a:t>
            </a:r>
            <a:r>
              <a:rPr lang="en-US" b="1" dirty="0" err="1"/>
              <a:t>Mayoría</a:t>
            </a:r>
            <a:r>
              <a:rPr lang="en-US" b="1" dirty="0"/>
              <a:t> de la </a:t>
            </a:r>
            <a:r>
              <a:rPr lang="en-US" b="1" dirty="0" err="1"/>
              <a:t>Gente</a:t>
            </a:r>
            <a:br>
              <a:rPr lang="en-US" b="1" dirty="0"/>
            </a:br>
            <a:r>
              <a:rPr lang="en-US" b="1" dirty="0" err="1"/>
              <a:t>Busca</a:t>
            </a:r>
            <a:r>
              <a:rPr lang="en-US" b="1" dirty="0"/>
              <a:t> el </a:t>
            </a:r>
            <a:r>
              <a:rPr lang="en-US" b="1" dirty="0" err="1"/>
              <a:t>Fruto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71676"/>
            <a:ext cx="7924800" cy="1304924"/>
          </a:xfrm>
        </p:spPr>
        <p:txBody>
          <a:bodyPr>
            <a:normAutofit fontScale="62500" lnSpcReduction="20000"/>
          </a:bodyPr>
          <a:lstStyle/>
          <a:p>
            <a:r>
              <a:rPr lang="en-US" sz="6700" dirty="0" err="1"/>
              <a:t>Todos</a:t>
            </a:r>
            <a:r>
              <a:rPr lang="en-US" sz="6700" dirty="0"/>
              <a:t> </a:t>
            </a:r>
            <a:r>
              <a:rPr lang="en-US" sz="6700" dirty="0" err="1"/>
              <a:t>Quieren</a:t>
            </a:r>
            <a:r>
              <a:rPr lang="en-US" sz="6700" dirty="0"/>
              <a:t> </a:t>
            </a:r>
            <a:r>
              <a:rPr lang="en-US" sz="6700" dirty="0" err="1"/>
              <a:t>Dinero</a:t>
            </a:r>
            <a:r>
              <a:rPr lang="en-US" sz="6700" dirty="0"/>
              <a:t>, Los </a:t>
            </a:r>
            <a:r>
              <a:rPr lang="en-US" sz="6700" dirty="0" err="1"/>
              <a:t>Resultados</a:t>
            </a:r>
            <a:r>
              <a:rPr lang="en-US" sz="6700" dirty="0"/>
              <a:t>, </a:t>
            </a:r>
            <a:r>
              <a:rPr lang="en-US" sz="6700" dirty="0" err="1"/>
              <a:t>los</a:t>
            </a:r>
            <a:r>
              <a:rPr lang="en-US" sz="6700" dirty="0"/>
              <a:t> </a:t>
            </a:r>
            <a:r>
              <a:rPr lang="en-US" sz="6700" dirty="0" err="1"/>
              <a:t>Efectos</a:t>
            </a:r>
            <a:r>
              <a:rPr lang="en-US" sz="6700" dirty="0"/>
              <a:t>, Lo Visible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pPr algn="l"/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2022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6992660-07D7-4D1A-9A00-6246F487EF94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C52BFA-C602-4263-9077-F025BAD92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852" y="3025456"/>
            <a:ext cx="4122295" cy="274320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AFEB604-AA02-43C2-8EE5-421038AB1A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72628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65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517" y="61729"/>
            <a:ext cx="808835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Lo Más </a:t>
            </a:r>
            <a:r>
              <a:rPr lang="en-US" b="1" dirty="0" err="1"/>
              <a:t>Importante</a:t>
            </a:r>
            <a:r>
              <a:rPr lang="en-US" b="1" dirty="0"/>
              <a:t> son las </a:t>
            </a:r>
            <a:r>
              <a:rPr lang="en-US" b="1" dirty="0" err="1"/>
              <a:t>Cosas</a:t>
            </a:r>
            <a:br>
              <a:rPr lang="en-US" b="1" dirty="0"/>
            </a:br>
            <a:r>
              <a:rPr lang="en-US" b="1" dirty="0"/>
              <a:t>Invisibles que </a:t>
            </a:r>
            <a:r>
              <a:rPr lang="en-US" b="1" dirty="0" err="1"/>
              <a:t>Producen</a:t>
            </a:r>
            <a:r>
              <a:rPr lang="en-US" b="1" dirty="0"/>
              <a:t> el </a:t>
            </a:r>
            <a:r>
              <a:rPr lang="en-US" b="1" dirty="0" err="1"/>
              <a:t>Fruto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>
            <a:normAutofit fontScale="85000"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000" y="1600200"/>
            <a:ext cx="4876800" cy="50292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curso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enfocamos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lo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importante</a:t>
            </a:r>
            <a:r>
              <a:rPr lang="en-US" dirty="0"/>
              <a:t>…</a:t>
            </a:r>
          </a:p>
          <a:p>
            <a:r>
              <a:rPr lang="en-US" dirty="0"/>
              <a:t>Las </a:t>
            </a:r>
            <a:r>
              <a:rPr lang="en-US" dirty="0" err="1"/>
              <a:t>Semillas</a:t>
            </a:r>
            <a:r>
              <a:rPr lang="en-US" dirty="0"/>
              <a:t> que son invisibles (las Ideas,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Sueños</a:t>
            </a:r>
            <a:r>
              <a:rPr lang="en-US" dirty="0"/>
              <a:t>,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Deseos</a:t>
            </a:r>
            <a:r>
              <a:rPr lang="en-US" dirty="0"/>
              <a:t>) </a:t>
            </a:r>
            <a:endParaRPr lang="en-US" dirty="0">
              <a:latin typeface="Segoe MDL2 Assets" panose="050A0102010101010101" pitchFamily="18" charset="0"/>
            </a:endParaRPr>
          </a:p>
          <a:p>
            <a:r>
              <a:rPr lang="en-US" dirty="0"/>
              <a:t>Las </a:t>
            </a:r>
            <a:r>
              <a:rPr lang="en-US" dirty="0" err="1"/>
              <a:t>Raíces</a:t>
            </a:r>
            <a:r>
              <a:rPr lang="en-US" dirty="0"/>
              <a:t> (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Valores</a:t>
            </a:r>
            <a:r>
              <a:rPr lang="en-US" dirty="0"/>
              <a:t>, la </a:t>
            </a:r>
            <a:r>
              <a:rPr lang="en-US" dirty="0" err="1"/>
              <a:t>Visión</a:t>
            </a:r>
            <a:r>
              <a:rPr lang="en-US" dirty="0"/>
              <a:t>,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Propósito</a:t>
            </a:r>
            <a:r>
              <a:rPr lang="en-US" dirty="0"/>
              <a:t>)</a:t>
            </a:r>
          </a:p>
          <a:p>
            <a:r>
              <a:rPr lang="en-US" dirty="0"/>
              <a:t>El </a:t>
            </a:r>
            <a:r>
              <a:rPr lang="en-US" dirty="0" err="1"/>
              <a:t>Abono</a:t>
            </a:r>
            <a:r>
              <a:rPr lang="en-US" dirty="0"/>
              <a:t> (las </a:t>
            </a:r>
            <a:r>
              <a:rPr lang="en-US" dirty="0" err="1"/>
              <a:t>Creencias</a:t>
            </a:r>
            <a:r>
              <a:rPr lang="en-US" dirty="0"/>
              <a:t>, la </a:t>
            </a:r>
            <a:r>
              <a:rPr lang="en-US" dirty="0" err="1"/>
              <a:t>Mentalidad</a:t>
            </a:r>
            <a:r>
              <a:rPr lang="en-US" dirty="0"/>
              <a:t>, la </a:t>
            </a:r>
            <a:r>
              <a:rPr lang="en-US" dirty="0" err="1"/>
              <a:t>Actitud</a:t>
            </a:r>
            <a:r>
              <a:rPr lang="en-US" dirty="0"/>
              <a:t>) </a:t>
            </a:r>
          </a:p>
          <a:p>
            <a:r>
              <a:rPr lang="en-US" dirty="0"/>
              <a:t>La Tierra (la </a:t>
            </a:r>
            <a:r>
              <a:rPr lang="en-US" dirty="0" err="1"/>
              <a:t>Mente</a:t>
            </a:r>
            <a:r>
              <a:rPr lang="en-US" dirty="0"/>
              <a:t>, </a:t>
            </a:r>
            <a:r>
              <a:rPr lang="en-US" dirty="0" err="1"/>
              <a:t>el</a:t>
            </a:r>
            <a:r>
              <a:rPr lang="en-US" dirty="0"/>
              <a:t> Medio </a:t>
            </a:r>
            <a:r>
              <a:rPr lang="en-US" dirty="0" err="1"/>
              <a:t>ambiente</a:t>
            </a:r>
            <a:r>
              <a:rPr lang="en-US" dirty="0"/>
              <a:t>, la </a:t>
            </a:r>
            <a:r>
              <a:rPr lang="en-US" dirty="0" err="1"/>
              <a:t>Gente</a:t>
            </a:r>
            <a:r>
              <a:rPr lang="en-US" dirty="0"/>
              <a:t> que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rodea</a:t>
            </a:r>
            <a:r>
              <a:rPr lang="en-US" dirty="0"/>
              <a:t>)</a:t>
            </a:r>
          </a:p>
          <a:p>
            <a:r>
              <a:rPr lang="en-US" dirty="0"/>
              <a:t>El Agua (las </a:t>
            </a:r>
            <a:r>
              <a:rPr lang="en-US" dirty="0" err="1"/>
              <a:t>Decisiones</a:t>
            </a:r>
            <a:r>
              <a:rPr lang="en-US" dirty="0"/>
              <a:t> y </a:t>
            </a:r>
            <a:r>
              <a:rPr lang="en-US" dirty="0" err="1"/>
              <a:t>Acciones</a:t>
            </a:r>
            <a:r>
              <a:rPr lang="en-US" dirty="0"/>
              <a:t>)</a:t>
            </a:r>
          </a:p>
          <a:p>
            <a:r>
              <a:rPr lang="en-US" dirty="0"/>
              <a:t>El Árbol (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Carácter</a:t>
            </a:r>
            <a:r>
              <a:rPr lang="en-US" dirty="0"/>
              <a:t>, </a:t>
            </a:r>
            <a:r>
              <a:rPr lang="en-US" dirty="0" err="1"/>
              <a:t>tus</a:t>
            </a:r>
            <a:r>
              <a:rPr lang="en-US" dirty="0"/>
              <a:t> Planes, </a:t>
            </a:r>
            <a:r>
              <a:rPr lang="en-US" dirty="0" err="1"/>
              <a:t>tus</a:t>
            </a:r>
            <a:r>
              <a:rPr lang="en-US" dirty="0"/>
              <a:t> Metas, </a:t>
            </a:r>
            <a:r>
              <a:rPr lang="en-US" dirty="0" err="1"/>
              <a:t>tus</a:t>
            </a:r>
            <a:r>
              <a:rPr lang="en-US" dirty="0"/>
              <a:t> </a:t>
            </a:r>
            <a:r>
              <a:rPr lang="en-US" dirty="0" err="1"/>
              <a:t>Estrategias</a:t>
            </a:r>
            <a:r>
              <a:rPr lang="en-US" dirty="0"/>
              <a:t>)</a:t>
            </a:r>
          </a:p>
        </p:txBody>
      </p:sp>
      <p:pic>
        <p:nvPicPr>
          <p:cNvPr id="8" name="Picture 7" descr="tree w root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6871" y="1783079"/>
            <a:ext cx="2634203" cy="3029334"/>
          </a:xfrm>
          <a:prstGeom prst="rect">
            <a:avLst/>
          </a:prstGeom>
        </p:spPr>
      </p:pic>
      <p:pic>
        <p:nvPicPr>
          <p:cNvPr id="9" name="Picture 8" descr="se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0537" y="4731692"/>
            <a:ext cx="2624837" cy="1719511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pPr algn="l"/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2022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6992660-07D7-4D1A-9A00-6246F487EF94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2466808D-316B-48D6-A40A-FF6F6514B7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72628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35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31" y="2259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Necesitamos</a:t>
            </a:r>
            <a:r>
              <a:rPr lang="en-US" b="1" dirty="0"/>
              <a:t> </a:t>
            </a:r>
            <a:r>
              <a:rPr lang="en-US" b="1" dirty="0" err="1"/>
              <a:t>Entender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b="1" dirty="0"/>
              <a:t>Las </a:t>
            </a:r>
            <a:r>
              <a:rPr lang="en-US" b="1" dirty="0" err="1"/>
              <a:t>Leyes</a:t>
            </a:r>
            <a:r>
              <a:rPr lang="en-US" b="1" dirty="0"/>
              <a:t> de la </a:t>
            </a:r>
            <a:r>
              <a:rPr lang="en-US" b="1" dirty="0" err="1"/>
              <a:t>Siembra</a:t>
            </a:r>
            <a:r>
              <a:rPr lang="en-US" b="1" dirty="0"/>
              <a:t> y la </a:t>
            </a:r>
            <a:r>
              <a:rPr lang="en-US" b="1" dirty="0" err="1"/>
              <a:t>Cosecha</a:t>
            </a:r>
            <a:endParaRPr lang="en-US" b="1" dirty="0"/>
          </a:p>
        </p:txBody>
      </p:sp>
      <p:pic>
        <p:nvPicPr>
          <p:cNvPr id="5" name="Content Placeholder 4" descr="HandPlantingSeed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88229" y="1828800"/>
            <a:ext cx="3071742" cy="2038191"/>
          </a:xfrm>
        </p:spPr>
      </p:pic>
      <p:pic>
        <p:nvPicPr>
          <p:cNvPr id="6" name="Content Placeholder 5" descr="watering seeds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1" y="1905000"/>
            <a:ext cx="3581400" cy="1924334"/>
          </a:xfrm>
        </p:spPr>
      </p:pic>
      <p:pic>
        <p:nvPicPr>
          <p:cNvPr id="7" name="Picture 6" descr="sun-shining-on-wheatgrass-creating-chlorophy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4038600"/>
            <a:ext cx="3733800" cy="2476754"/>
          </a:xfrm>
          <a:prstGeom prst="rect">
            <a:avLst/>
          </a:prstGeom>
        </p:spPr>
      </p:pic>
      <p:pic>
        <p:nvPicPr>
          <p:cNvPr id="1026" name="Picture 2" descr="imagesCA6ETRZ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9958" y="4038599"/>
            <a:ext cx="3277241" cy="2464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pPr algn="l"/>
            <a:r>
              <a:rPr lang="en-US" dirty="0"/>
              <a:t>© Alex Barrón 2015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6992660-07D7-4D1A-9A00-6246F487EF94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267BAA3B-D704-4CFD-9455-1C1B0A9C99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72628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16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Las </a:t>
            </a:r>
            <a:r>
              <a:rPr lang="en-US" b="1" dirty="0" err="1"/>
              <a:t>Leyes</a:t>
            </a:r>
            <a:r>
              <a:rPr lang="en-US" b="1" dirty="0"/>
              <a:t> de la </a:t>
            </a:r>
            <a:r>
              <a:rPr lang="en-US" b="1" dirty="0" err="1"/>
              <a:t>Siembra</a:t>
            </a:r>
            <a:r>
              <a:rPr lang="en-US" b="1" dirty="0"/>
              <a:t> y la </a:t>
            </a:r>
            <a:r>
              <a:rPr lang="en-US" b="1" dirty="0" err="1"/>
              <a:t>Cosecha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419600" cy="5715000"/>
          </a:xfrm>
        </p:spPr>
        <p:txBody>
          <a:bodyPr>
            <a:noAutofit/>
          </a:bodyPr>
          <a:lstStyle/>
          <a:p>
            <a:pPr lvl="0">
              <a:buNone/>
            </a:pPr>
            <a:r>
              <a:rPr lang="en-US" sz="1400" b="1" dirty="0"/>
              <a:t>La </a:t>
            </a:r>
            <a:r>
              <a:rPr lang="en-US" sz="1400" b="1" dirty="0" err="1"/>
              <a:t>semilla</a:t>
            </a:r>
            <a:r>
              <a:rPr lang="en-US" sz="1400" b="1" dirty="0"/>
              <a:t> es primero, y </a:t>
            </a:r>
            <a:r>
              <a:rPr lang="en-US" sz="1400" b="1" dirty="0" err="1"/>
              <a:t>después</a:t>
            </a:r>
            <a:r>
              <a:rPr lang="en-US" sz="1400" b="1" dirty="0"/>
              <a:t> la </a:t>
            </a:r>
            <a:r>
              <a:rPr lang="en-US" sz="1400" b="1" dirty="0" err="1"/>
              <a:t>cosecha</a:t>
            </a:r>
            <a:r>
              <a:rPr lang="en-US" sz="1400" dirty="0"/>
              <a:t>.  </a:t>
            </a:r>
            <a:r>
              <a:rPr lang="en-US" sz="1400" dirty="0" err="1"/>
              <a:t>Tú</a:t>
            </a:r>
            <a:r>
              <a:rPr lang="en-US" sz="1400" dirty="0"/>
              <a:t> no </a:t>
            </a:r>
            <a:r>
              <a:rPr lang="en-US" sz="1400" dirty="0" err="1"/>
              <a:t>puedes</a:t>
            </a:r>
            <a:r>
              <a:rPr lang="en-US" sz="1400" dirty="0"/>
              <a:t> </a:t>
            </a:r>
            <a:r>
              <a:rPr lang="en-US" sz="1400" dirty="0" err="1"/>
              <a:t>cosechar</a:t>
            </a:r>
            <a:r>
              <a:rPr lang="en-US" sz="1400" dirty="0"/>
              <a:t> </a:t>
            </a:r>
            <a:r>
              <a:rPr lang="en-US" sz="1400" dirty="0" err="1"/>
              <a:t>si</a:t>
            </a:r>
            <a:r>
              <a:rPr lang="en-US" sz="1400" dirty="0"/>
              <a:t> </a:t>
            </a:r>
            <a:r>
              <a:rPr lang="en-US" sz="1400" dirty="0" err="1"/>
              <a:t>primero</a:t>
            </a:r>
            <a:r>
              <a:rPr lang="en-US" sz="1400" dirty="0"/>
              <a:t> no </a:t>
            </a:r>
            <a:r>
              <a:rPr lang="en-US" sz="1400" dirty="0" err="1"/>
              <a:t>plantas</a:t>
            </a:r>
            <a:r>
              <a:rPr lang="en-US" sz="1400" dirty="0"/>
              <a:t> </a:t>
            </a:r>
            <a:r>
              <a:rPr lang="en-US" sz="1400" dirty="0" err="1"/>
              <a:t>una</a:t>
            </a:r>
            <a:r>
              <a:rPr lang="en-US" sz="1400" dirty="0"/>
              <a:t> </a:t>
            </a:r>
            <a:r>
              <a:rPr lang="en-US" sz="1400" dirty="0" err="1"/>
              <a:t>semilla</a:t>
            </a:r>
            <a:r>
              <a:rPr lang="en-US" sz="1400" dirty="0"/>
              <a:t>.  </a:t>
            </a:r>
            <a:r>
              <a:rPr lang="en-US" sz="1400" dirty="0" err="1"/>
              <a:t>Siempre</a:t>
            </a:r>
            <a:r>
              <a:rPr lang="en-US" sz="1400" dirty="0"/>
              <a:t> es de </a:t>
            </a:r>
            <a:r>
              <a:rPr lang="en-US" sz="1400" dirty="0" err="1"/>
              <a:t>esta</a:t>
            </a:r>
            <a:r>
              <a:rPr lang="en-US" sz="1400" dirty="0"/>
              <a:t> </a:t>
            </a:r>
            <a:r>
              <a:rPr lang="en-US" sz="1400" dirty="0" err="1"/>
              <a:t>manera</a:t>
            </a:r>
            <a:r>
              <a:rPr lang="en-US" sz="1400" dirty="0"/>
              <a:t>: A </a:t>
            </a:r>
            <a:r>
              <a:rPr lang="en-US" sz="1400" dirty="0" err="1"/>
              <a:t>después</a:t>
            </a:r>
            <a:r>
              <a:rPr lang="en-US" sz="1400" dirty="0"/>
              <a:t> B, no B y </a:t>
            </a:r>
            <a:r>
              <a:rPr lang="en-US" sz="1400" dirty="0" err="1"/>
              <a:t>después</a:t>
            </a:r>
            <a:r>
              <a:rPr lang="en-US" sz="1400" dirty="0"/>
              <a:t> A.</a:t>
            </a:r>
          </a:p>
          <a:p>
            <a:pPr lvl="0">
              <a:buNone/>
            </a:pPr>
            <a:r>
              <a:rPr lang="en-US" sz="1400" b="1" dirty="0"/>
              <a:t>Para </a:t>
            </a:r>
            <a:r>
              <a:rPr lang="en-US" sz="1400" b="1" dirty="0" err="1"/>
              <a:t>crecer</a:t>
            </a:r>
            <a:r>
              <a:rPr lang="en-US" sz="1400" b="1" dirty="0"/>
              <a:t>, la </a:t>
            </a:r>
            <a:r>
              <a:rPr lang="en-US" sz="1400" b="1" dirty="0" err="1"/>
              <a:t>semilla</a:t>
            </a:r>
            <a:r>
              <a:rPr lang="en-US" sz="1400" b="1" dirty="0"/>
              <a:t> </a:t>
            </a:r>
            <a:r>
              <a:rPr lang="en-US" sz="1400" b="1" dirty="0" err="1"/>
              <a:t>necesita</a:t>
            </a:r>
            <a:r>
              <a:rPr lang="en-US" sz="1400" b="1" dirty="0"/>
              <a:t> el </a:t>
            </a:r>
            <a:r>
              <a:rPr lang="en-US" sz="1400" b="1" dirty="0" err="1"/>
              <a:t>medio</a:t>
            </a:r>
            <a:r>
              <a:rPr lang="en-US" sz="1400" b="1" dirty="0"/>
              <a:t> </a:t>
            </a:r>
            <a:r>
              <a:rPr lang="en-US" sz="1400" b="1" dirty="0" err="1"/>
              <a:t>ambiente</a:t>
            </a:r>
            <a:r>
              <a:rPr lang="en-US" sz="1400" b="1" dirty="0"/>
              <a:t> </a:t>
            </a:r>
            <a:r>
              <a:rPr lang="en-US" sz="1400" b="1" dirty="0" err="1"/>
              <a:t>correcto</a:t>
            </a:r>
            <a:r>
              <a:rPr lang="en-US" sz="1400" dirty="0"/>
              <a:t>.  La </a:t>
            </a:r>
            <a:r>
              <a:rPr lang="en-US" sz="1400" dirty="0" err="1"/>
              <a:t>semilla</a:t>
            </a:r>
            <a:r>
              <a:rPr lang="en-US" sz="1400" dirty="0"/>
              <a:t> no </a:t>
            </a:r>
            <a:r>
              <a:rPr lang="en-US" sz="1400" dirty="0" err="1"/>
              <a:t>puede</a:t>
            </a:r>
            <a:r>
              <a:rPr lang="en-US" sz="1400" dirty="0"/>
              <a:t> </a:t>
            </a:r>
            <a:r>
              <a:rPr lang="en-US" sz="1400" dirty="0" err="1"/>
              <a:t>crecer</a:t>
            </a:r>
            <a:r>
              <a:rPr lang="en-US" sz="1400" dirty="0"/>
              <a:t> a </a:t>
            </a:r>
            <a:r>
              <a:rPr lang="en-US" sz="1400" dirty="0" err="1"/>
              <a:t>menos</a:t>
            </a:r>
            <a:r>
              <a:rPr lang="en-US" sz="1400" dirty="0"/>
              <a:t> que la </a:t>
            </a:r>
            <a:r>
              <a:rPr lang="en-US" sz="1400" dirty="0" err="1"/>
              <a:t>plantes</a:t>
            </a:r>
            <a:r>
              <a:rPr lang="en-US" sz="1400" dirty="0"/>
              <a:t>, la </a:t>
            </a:r>
            <a:r>
              <a:rPr lang="en-US" sz="1400" dirty="0" err="1"/>
              <a:t>riegues</a:t>
            </a:r>
            <a:r>
              <a:rPr lang="en-US" sz="1400" dirty="0"/>
              <a:t>, la </a:t>
            </a:r>
            <a:r>
              <a:rPr lang="en-US" sz="1400" dirty="0" err="1"/>
              <a:t>fertilices</a:t>
            </a:r>
            <a:r>
              <a:rPr lang="en-US" sz="1400" dirty="0"/>
              <a:t>, le de el sol, y </a:t>
            </a:r>
            <a:r>
              <a:rPr lang="en-US" sz="1400" dirty="0" err="1"/>
              <a:t>tenga</a:t>
            </a:r>
            <a:r>
              <a:rPr lang="en-US" sz="1400" dirty="0"/>
              <a:t> el medio </a:t>
            </a:r>
            <a:r>
              <a:rPr lang="en-US" sz="1400" dirty="0" err="1"/>
              <a:t>ambiente</a:t>
            </a:r>
            <a:r>
              <a:rPr lang="en-US" sz="1400" dirty="0"/>
              <a:t> </a:t>
            </a:r>
            <a:r>
              <a:rPr lang="en-US" sz="1400" dirty="0" err="1"/>
              <a:t>apropiado</a:t>
            </a:r>
            <a:r>
              <a:rPr lang="en-US" sz="1400" dirty="0"/>
              <a:t> para que </a:t>
            </a:r>
            <a:r>
              <a:rPr lang="en-US" sz="1400" dirty="0" err="1"/>
              <a:t>crezca</a:t>
            </a:r>
            <a:r>
              <a:rPr lang="en-US" sz="1400" dirty="0"/>
              <a:t>.</a:t>
            </a:r>
          </a:p>
          <a:p>
            <a:pPr>
              <a:buNone/>
            </a:pPr>
            <a:r>
              <a:rPr lang="en-US" sz="1400" b="1" dirty="0"/>
              <a:t>La </a:t>
            </a:r>
            <a:r>
              <a:rPr lang="en-US" sz="1400" b="1" dirty="0" err="1"/>
              <a:t>semilla</a:t>
            </a:r>
            <a:r>
              <a:rPr lang="en-US" sz="1400" b="1" dirty="0"/>
              <a:t> </a:t>
            </a:r>
            <a:r>
              <a:rPr lang="en-US" sz="1400" b="1" dirty="0" err="1"/>
              <a:t>necesita</a:t>
            </a:r>
            <a:r>
              <a:rPr lang="en-US" sz="1400" b="1" dirty="0"/>
              <a:t> </a:t>
            </a:r>
            <a:r>
              <a:rPr lang="en-US" sz="1400" b="1" dirty="0" err="1"/>
              <a:t>permanecer</a:t>
            </a:r>
            <a:r>
              <a:rPr lang="en-US" sz="1400" b="1" dirty="0"/>
              <a:t> </a:t>
            </a:r>
            <a:r>
              <a:rPr lang="en-US" sz="1400" b="1" dirty="0" err="1"/>
              <a:t>plantada</a:t>
            </a:r>
            <a:r>
              <a:rPr lang="en-US" sz="1400" b="1" dirty="0"/>
              <a:t> para </a:t>
            </a:r>
            <a:r>
              <a:rPr lang="en-US" sz="1400" b="1" dirty="0" err="1"/>
              <a:t>crecer</a:t>
            </a:r>
            <a:r>
              <a:rPr lang="en-US" sz="1400" dirty="0"/>
              <a:t>.  Tú no </a:t>
            </a:r>
            <a:r>
              <a:rPr lang="en-US" sz="1400" dirty="0" err="1"/>
              <a:t>puedes</a:t>
            </a:r>
            <a:r>
              <a:rPr lang="en-US" sz="1400" dirty="0"/>
              <a:t> </a:t>
            </a:r>
            <a:r>
              <a:rPr lang="en-US" sz="1400" dirty="0" err="1"/>
              <a:t>estarla</a:t>
            </a:r>
            <a:r>
              <a:rPr lang="en-US" sz="1400" dirty="0"/>
              <a:t> </a:t>
            </a:r>
            <a:r>
              <a:rPr lang="en-US" sz="1400" dirty="0" err="1"/>
              <a:t>desarraigando</a:t>
            </a:r>
            <a:r>
              <a:rPr lang="en-US" sz="1400" dirty="0"/>
              <a:t> </a:t>
            </a:r>
            <a:r>
              <a:rPr lang="en-US" sz="1400" dirty="0" err="1"/>
              <a:t>cada</a:t>
            </a:r>
            <a:r>
              <a:rPr lang="en-US" sz="1400" dirty="0"/>
              <a:t> día para </a:t>
            </a:r>
            <a:r>
              <a:rPr lang="en-US" sz="1400" dirty="0" err="1"/>
              <a:t>ver</a:t>
            </a:r>
            <a:r>
              <a:rPr lang="en-US" sz="1400" dirty="0"/>
              <a:t> </a:t>
            </a:r>
            <a:r>
              <a:rPr lang="en-US" sz="1400" dirty="0" err="1"/>
              <a:t>si</a:t>
            </a:r>
            <a:r>
              <a:rPr lang="en-US" sz="1400" dirty="0"/>
              <a:t> </a:t>
            </a:r>
            <a:r>
              <a:rPr lang="en-US" sz="1400" dirty="0" err="1"/>
              <a:t>está</a:t>
            </a:r>
            <a:r>
              <a:rPr lang="en-US" sz="1400" dirty="0"/>
              <a:t> </a:t>
            </a:r>
            <a:r>
              <a:rPr lang="en-US" sz="1400" dirty="0" err="1"/>
              <a:t>creciendo</a:t>
            </a:r>
            <a:r>
              <a:rPr lang="en-US" sz="1400" dirty="0"/>
              <a:t>.  </a:t>
            </a:r>
            <a:r>
              <a:rPr lang="en-US" sz="1400" dirty="0" err="1"/>
              <a:t>Necesitas</a:t>
            </a:r>
            <a:r>
              <a:rPr lang="en-US" sz="1400" dirty="0"/>
              <a:t> </a:t>
            </a:r>
            <a:r>
              <a:rPr lang="en-US" sz="1400" dirty="0" err="1"/>
              <a:t>confiar</a:t>
            </a:r>
            <a:r>
              <a:rPr lang="en-US" sz="1400" dirty="0"/>
              <a:t> que </a:t>
            </a:r>
            <a:r>
              <a:rPr lang="en-US" sz="1400" dirty="0" err="1"/>
              <a:t>aun</a:t>
            </a:r>
            <a:r>
              <a:rPr lang="en-US" sz="1400" dirty="0"/>
              <a:t> </a:t>
            </a:r>
            <a:r>
              <a:rPr lang="en-US" sz="1400" dirty="0" err="1"/>
              <a:t>cuando</a:t>
            </a:r>
            <a:r>
              <a:rPr lang="en-US" sz="1400" dirty="0"/>
              <a:t> no </a:t>
            </a:r>
            <a:r>
              <a:rPr lang="en-US" sz="1400" dirty="0" err="1"/>
              <a:t>estes</a:t>
            </a:r>
            <a:r>
              <a:rPr lang="en-US" sz="1400" dirty="0"/>
              <a:t> </a:t>
            </a:r>
            <a:r>
              <a:rPr lang="en-US" sz="1400" dirty="0" err="1"/>
              <a:t>viendo</a:t>
            </a:r>
            <a:r>
              <a:rPr lang="en-US" sz="1400" dirty="0"/>
              <a:t> </a:t>
            </a:r>
            <a:r>
              <a:rPr lang="en-US" sz="1400" dirty="0" err="1"/>
              <a:t>resultados</a:t>
            </a:r>
            <a:r>
              <a:rPr lang="en-US" sz="1400" dirty="0"/>
              <a:t>, </a:t>
            </a:r>
            <a:r>
              <a:rPr lang="en-US" sz="1400" dirty="0" err="1"/>
              <a:t>estan</a:t>
            </a:r>
            <a:r>
              <a:rPr lang="en-US" sz="1400" dirty="0"/>
              <a:t> </a:t>
            </a:r>
            <a:r>
              <a:rPr lang="en-US" sz="1400" dirty="0" err="1"/>
              <a:t>sucediendo</a:t>
            </a:r>
            <a:r>
              <a:rPr lang="en-US" sz="1400" dirty="0"/>
              <a:t> en el </a:t>
            </a:r>
            <a:r>
              <a:rPr lang="en-US" sz="1400" dirty="0" err="1"/>
              <a:t>mundo</a:t>
            </a:r>
            <a:r>
              <a:rPr lang="en-US" sz="1400" dirty="0"/>
              <a:t> invisible.</a:t>
            </a:r>
          </a:p>
          <a:p>
            <a:pPr>
              <a:buNone/>
            </a:pPr>
            <a:r>
              <a:rPr lang="en-US" sz="1400" b="1" dirty="0"/>
              <a:t>Una </a:t>
            </a:r>
            <a:r>
              <a:rPr lang="en-US" sz="1400" b="1" dirty="0" err="1"/>
              <a:t>semilla</a:t>
            </a:r>
            <a:r>
              <a:rPr lang="en-US" sz="1400" b="1" dirty="0"/>
              <a:t> </a:t>
            </a:r>
            <a:r>
              <a:rPr lang="en-US" sz="1400" b="1" dirty="0" err="1"/>
              <a:t>producirá</a:t>
            </a:r>
            <a:r>
              <a:rPr lang="en-US" sz="1400" b="1" dirty="0"/>
              <a:t> </a:t>
            </a:r>
            <a:r>
              <a:rPr lang="en-US" sz="1400" b="1" dirty="0" err="1"/>
              <a:t>fruto</a:t>
            </a:r>
            <a:r>
              <a:rPr lang="en-US" sz="1400" b="1" dirty="0"/>
              <a:t> </a:t>
            </a:r>
            <a:r>
              <a:rPr lang="en-US" sz="1400" b="1" dirty="0" err="1"/>
              <a:t>conforme</a:t>
            </a:r>
            <a:r>
              <a:rPr lang="en-US" sz="1400" b="1" dirty="0"/>
              <a:t> a </a:t>
            </a:r>
            <a:r>
              <a:rPr lang="en-US" sz="1400" b="1" dirty="0" err="1"/>
              <a:t>su</a:t>
            </a:r>
            <a:r>
              <a:rPr lang="en-US" sz="1400" b="1" dirty="0"/>
              <a:t> </a:t>
            </a:r>
            <a:r>
              <a:rPr lang="en-US" sz="1400" b="1" dirty="0" err="1"/>
              <a:t>especie</a:t>
            </a:r>
            <a:r>
              <a:rPr lang="en-US" sz="1400" dirty="0"/>
              <a:t>.  En </a:t>
            </a:r>
            <a:r>
              <a:rPr lang="en-US" sz="1400" dirty="0" err="1"/>
              <a:t>otras</a:t>
            </a:r>
            <a:r>
              <a:rPr lang="en-US" sz="1400" dirty="0"/>
              <a:t> palabras, una </a:t>
            </a:r>
            <a:r>
              <a:rPr lang="en-US" sz="1400" dirty="0" err="1"/>
              <a:t>semilla</a:t>
            </a:r>
            <a:r>
              <a:rPr lang="en-US" sz="1400" dirty="0"/>
              <a:t> de manzana </a:t>
            </a:r>
            <a:r>
              <a:rPr lang="en-US" sz="1400" dirty="0" err="1"/>
              <a:t>resultará</a:t>
            </a:r>
            <a:r>
              <a:rPr lang="en-US" sz="1400" dirty="0"/>
              <a:t> en un árbol de manzanas que da manzanas.  Una </a:t>
            </a:r>
            <a:r>
              <a:rPr lang="en-US" sz="1400" dirty="0" err="1"/>
              <a:t>nuez</a:t>
            </a:r>
            <a:r>
              <a:rPr lang="en-US" sz="1400" dirty="0"/>
              <a:t> </a:t>
            </a:r>
            <a:r>
              <a:rPr lang="en-US" sz="1400" dirty="0" err="1"/>
              <a:t>resultará</a:t>
            </a:r>
            <a:r>
              <a:rPr lang="en-US" sz="1400" dirty="0"/>
              <a:t> en un nogal que de </a:t>
            </a:r>
            <a:r>
              <a:rPr lang="en-US" sz="1400" dirty="0" err="1"/>
              <a:t>nueces</a:t>
            </a:r>
            <a:r>
              <a:rPr lang="en-US" sz="1400" dirty="0"/>
              <a:t>.  No </a:t>
            </a:r>
            <a:r>
              <a:rPr lang="en-US" sz="1400" dirty="0" err="1"/>
              <a:t>puedes</a:t>
            </a:r>
            <a:r>
              <a:rPr lang="en-US" sz="1400" dirty="0"/>
              <a:t> plantar una </a:t>
            </a:r>
            <a:r>
              <a:rPr lang="en-US" sz="1400" dirty="0" err="1"/>
              <a:t>semilla</a:t>
            </a:r>
            <a:r>
              <a:rPr lang="en-US" sz="1400" dirty="0"/>
              <a:t> de manzana y </a:t>
            </a:r>
            <a:r>
              <a:rPr lang="en-US" sz="1400" dirty="0" err="1"/>
              <a:t>esperar</a:t>
            </a:r>
            <a:r>
              <a:rPr lang="en-US" sz="1400" dirty="0"/>
              <a:t> </a:t>
            </a:r>
            <a:r>
              <a:rPr lang="en-US" sz="1400" dirty="0" err="1"/>
              <a:t>nueces</a:t>
            </a:r>
            <a:r>
              <a:rPr lang="en-US" sz="1400" dirty="0"/>
              <a:t>. La </a:t>
            </a:r>
            <a:r>
              <a:rPr lang="en-US" sz="1400" dirty="0" err="1"/>
              <a:t>vida</a:t>
            </a:r>
            <a:r>
              <a:rPr lang="en-US" sz="1400" dirty="0"/>
              <a:t> NO </a:t>
            </a:r>
            <a:r>
              <a:rPr lang="en-US" sz="1400" dirty="0" err="1"/>
              <a:t>funciona</a:t>
            </a:r>
            <a:r>
              <a:rPr lang="en-US" sz="1400" dirty="0"/>
              <a:t> </a:t>
            </a:r>
            <a:r>
              <a:rPr lang="en-US" sz="1400" dirty="0" err="1"/>
              <a:t>así</a:t>
            </a:r>
            <a:r>
              <a:rPr lang="en-US" sz="1400" dirty="0"/>
              <a:t>.</a:t>
            </a:r>
          </a:p>
          <a:p>
            <a:pPr>
              <a:buNone/>
            </a:pPr>
            <a:r>
              <a:rPr lang="en-US" sz="1400" b="1" dirty="0"/>
              <a:t>El </a:t>
            </a:r>
            <a:r>
              <a:rPr lang="en-US" sz="1400" b="1" dirty="0" err="1"/>
              <a:t>proceso</a:t>
            </a:r>
            <a:r>
              <a:rPr lang="en-US" sz="1400" b="1" dirty="0"/>
              <a:t> </a:t>
            </a:r>
            <a:r>
              <a:rPr lang="en-US" sz="1400" b="1" dirty="0" err="1"/>
              <a:t>toma</a:t>
            </a:r>
            <a:r>
              <a:rPr lang="en-US" sz="1400" b="1" dirty="0"/>
              <a:t> </a:t>
            </a:r>
            <a:r>
              <a:rPr lang="en-US" sz="1400" b="1" dirty="0" err="1"/>
              <a:t>tiempo</a:t>
            </a:r>
            <a:r>
              <a:rPr lang="en-US" sz="1400" b="1" dirty="0"/>
              <a:t> y </a:t>
            </a:r>
            <a:r>
              <a:rPr lang="en-US" sz="1400" b="1" dirty="0" err="1"/>
              <a:t>paciencia</a:t>
            </a:r>
            <a:r>
              <a:rPr lang="en-US" sz="1400" dirty="0"/>
              <a:t>.  Una </a:t>
            </a:r>
            <a:r>
              <a:rPr lang="en-US" sz="1400" dirty="0" err="1"/>
              <a:t>semilla</a:t>
            </a:r>
            <a:r>
              <a:rPr lang="en-US" sz="1400" dirty="0"/>
              <a:t> no se </a:t>
            </a:r>
            <a:r>
              <a:rPr lang="en-US" sz="1400" dirty="0" err="1"/>
              <a:t>convertirá</a:t>
            </a:r>
            <a:r>
              <a:rPr lang="en-US" sz="1400" dirty="0"/>
              <a:t> </a:t>
            </a:r>
            <a:r>
              <a:rPr lang="en-US" sz="1400" dirty="0" err="1"/>
              <a:t>en</a:t>
            </a:r>
            <a:r>
              <a:rPr lang="en-US" sz="1400" dirty="0"/>
              <a:t> árbol de la </a:t>
            </a:r>
            <a:r>
              <a:rPr lang="en-US" sz="1400" dirty="0" err="1"/>
              <a:t>noche</a:t>
            </a:r>
            <a:r>
              <a:rPr lang="en-US" sz="1400" dirty="0"/>
              <a:t> a la </a:t>
            </a:r>
            <a:r>
              <a:rPr lang="en-US" sz="1400" dirty="0" err="1"/>
              <a:t>ma</a:t>
            </a:r>
            <a:r>
              <a:rPr lang="en-US" sz="1400" dirty="0" err="1">
                <a:latin typeface="Calibri"/>
              </a:rPr>
              <a:t>ñ</a:t>
            </a:r>
            <a:r>
              <a:rPr lang="en-US" sz="1400" dirty="0" err="1"/>
              <a:t>ana</a:t>
            </a:r>
            <a:r>
              <a:rPr lang="en-US" sz="1400" dirty="0"/>
              <a:t>.  Y un árbol no </a:t>
            </a:r>
            <a:r>
              <a:rPr lang="en-US" sz="1400" dirty="0" err="1"/>
              <a:t>dará</a:t>
            </a:r>
            <a:r>
              <a:rPr lang="en-US" sz="1400" dirty="0"/>
              <a:t> </a:t>
            </a:r>
            <a:r>
              <a:rPr lang="en-US" sz="1400" dirty="0" err="1"/>
              <a:t>fruto</a:t>
            </a:r>
            <a:r>
              <a:rPr lang="en-US" sz="1400" dirty="0"/>
              <a:t> de un día para </a:t>
            </a:r>
            <a:r>
              <a:rPr lang="en-US" sz="1400" dirty="0" err="1"/>
              <a:t>otro</a:t>
            </a:r>
            <a:r>
              <a:rPr lang="en-US" sz="1400" dirty="0"/>
              <a:t>.  Las dos </a:t>
            </a:r>
            <a:r>
              <a:rPr lang="en-US" sz="1400" dirty="0" err="1"/>
              <a:t>cosas</a:t>
            </a:r>
            <a:r>
              <a:rPr lang="en-US" sz="1400" dirty="0"/>
              <a:t> </a:t>
            </a:r>
            <a:r>
              <a:rPr lang="en-US" sz="1400" dirty="0" err="1"/>
              <a:t>toman</a:t>
            </a:r>
            <a:r>
              <a:rPr lang="en-US" sz="1400" dirty="0"/>
              <a:t> </a:t>
            </a:r>
            <a:r>
              <a:rPr lang="en-US" sz="1400" dirty="0" err="1"/>
              <a:t>tiempo</a:t>
            </a:r>
            <a:r>
              <a:rPr lang="en-US" sz="1400" dirty="0"/>
              <a:t>.  </a:t>
            </a:r>
            <a:r>
              <a:rPr lang="en-US" sz="1400" dirty="0" err="1"/>
              <a:t>Esto</a:t>
            </a:r>
            <a:r>
              <a:rPr lang="en-US" sz="1400" dirty="0"/>
              <a:t> </a:t>
            </a:r>
            <a:r>
              <a:rPr lang="en-US" sz="1400" dirty="0" err="1"/>
              <a:t>requiere</a:t>
            </a:r>
            <a:r>
              <a:rPr lang="en-US" sz="1400" dirty="0"/>
              <a:t> </a:t>
            </a:r>
            <a:r>
              <a:rPr lang="en-US" sz="1400" dirty="0" err="1"/>
              <a:t>paciencia</a:t>
            </a:r>
            <a:r>
              <a:rPr lang="en-US" sz="1400" dirty="0"/>
              <a:t>, </a:t>
            </a:r>
            <a:r>
              <a:rPr lang="en-US" sz="1400" dirty="0" err="1"/>
              <a:t>persistencia</a:t>
            </a:r>
            <a:r>
              <a:rPr lang="en-US" sz="1400" dirty="0"/>
              <a:t>, </a:t>
            </a:r>
            <a:r>
              <a:rPr lang="en-US" sz="1400" dirty="0" err="1"/>
              <a:t>perseverancia</a:t>
            </a:r>
            <a:r>
              <a:rPr lang="en-US" sz="1400" dirty="0"/>
              <a:t>, y </a:t>
            </a:r>
            <a:r>
              <a:rPr lang="en-US" sz="1400" dirty="0" err="1"/>
              <a:t>fe</a:t>
            </a:r>
            <a:r>
              <a:rPr lang="en-US" sz="1400" dirty="0"/>
              <a:t> que a </a:t>
            </a:r>
            <a:r>
              <a:rPr lang="en-US" sz="1400" dirty="0" err="1"/>
              <a:t>su</a:t>
            </a:r>
            <a:r>
              <a:rPr lang="en-US" sz="1400" dirty="0"/>
              <a:t> </a:t>
            </a:r>
            <a:r>
              <a:rPr lang="en-US" sz="1400" dirty="0" err="1"/>
              <a:t>debido</a:t>
            </a:r>
            <a:r>
              <a:rPr lang="en-US" sz="1400" dirty="0"/>
              <a:t> </a:t>
            </a:r>
            <a:r>
              <a:rPr lang="en-US" sz="1400" dirty="0" err="1"/>
              <a:t>tiempo</a:t>
            </a:r>
            <a:r>
              <a:rPr lang="en-US" sz="1400" dirty="0"/>
              <a:t> los </a:t>
            </a:r>
            <a:r>
              <a:rPr lang="en-US" sz="1400" dirty="0" err="1"/>
              <a:t>resultados</a:t>
            </a:r>
            <a:r>
              <a:rPr lang="en-US" sz="1400" dirty="0"/>
              <a:t> </a:t>
            </a:r>
            <a:r>
              <a:rPr lang="en-US" sz="1400" dirty="0" err="1"/>
              <a:t>sucederán</a:t>
            </a:r>
            <a:r>
              <a:rPr lang="en-US" sz="1400" dirty="0"/>
              <a:t>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600200"/>
            <a:ext cx="3886200" cy="4525963"/>
          </a:xfrm>
        </p:spPr>
        <p:txBody>
          <a:bodyPr>
            <a:normAutofit/>
          </a:bodyPr>
          <a:lstStyle/>
          <a:p>
            <a:pPr lvl="0"/>
            <a:r>
              <a:rPr lang="en-US" b="1" dirty="0"/>
              <a:t>SEMILLA =&gt; FRUTO</a:t>
            </a:r>
            <a:endParaRPr lang="en-US" dirty="0"/>
          </a:p>
          <a:p>
            <a:pPr lvl="0"/>
            <a:r>
              <a:rPr lang="en-US" b="1" dirty="0"/>
              <a:t>CAUSA =&gt; EFECTO</a:t>
            </a:r>
            <a:endParaRPr lang="en-US" dirty="0"/>
          </a:p>
          <a:p>
            <a:pPr lvl="0"/>
            <a:r>
              <a:rPr lang="en-US" b="1" dirty="0"/>
              <a:t>SUEÑO =&gt; REALIDAD</a:t>
            </a:r>
            <a:endParaRPr lang="en-US" dirty="0"/>
          </a:p>
          <a:p>
            <a:pPr lvl="0"/>
            <a:r>
              <a:rPr lang="en-US" b="1" dirty="0"/>
              <a:t>ENTRADA =&gt; SALIDA</a:t>
            </a:r>
            <a:endParaRPr lang="en-US" dirty="0"/>
          </a:p>
          <a:p>
            <a:pPr lvl="0"/>
            <a:r>
              <a:rPr lang="en-US" b="1" dirty="0"/>
              <a:t>INVISIBLE =&gt; VISIBLE</a:t>
            </a:r>
            <a:endParaRPr lang="en-US" dirty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pPr algn="l"/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6992660-07D7-4D1A-9A00-6246F487EF94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234D52A-719A-4E55-8214-5E0987E652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172" y="5517568"/>
            <a:ext cx="1172628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742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Los </a:t>
            </a:r>
            <a:r>
              <a:rPr lang="en-US" b="1" dirty="0" err="1"/>
              <a:t>Pensamientos</a:t>
            </a:r>
            <a:r>
              <a:rPr lang="en-US" b="1" dirty="0"/>
              <a:t> Se </a:t>
            </a:r>
            <a:br>
              <a:rPr lang="en-US" b="1" dirty="0"/>
            </a:br>
            <a:r>
              <a:rPr lang="en-US" b="1" dirty="0" err="1"/>
              <a:t>Convierten</a:t>
            </a:r>
            <a:r>
              <a:rPr lang="en-US" b="1" dirty="0"/>
              <a:t> en </a:t>
            </a:r>
            <a:r>
              <a:rPr lang="en-US" b="1" dirty="0" err="1"/>
              <a:t>Realidad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Las </a:t>
            </a:r>
            <a:r>
              <a:rPr lang="en-US" b="1" dirty="0" err="1"/>
              <a:t>Creencias</a:t>
            </a:r>
            <a:r>
              <a:rPr lang="en-US" b="1" dirty="0"/>
              <a:t>, </a:t>
            </a:r>
            <a:r>
              <a:rPr lang="en-US" b="1" dirty="0" err="1"/>
              <a:t>Valores</a:t>
            </a:r>
            <a:r>
              <a:rPr lang="en-US" b="1" dirty="0"/>
              <a:t>, </a:t>
            </a:r>
            <a:r>
              <a:rPr lang="en-US" b="1" dirty="0" err="1"/>
              <a:t>Actitudes</a:t>
            </a:r>
            <a:r>
              <a:rPr lang="en-US" b="1" dirty="0"/>
              <a:t>, Caracter, </a:t>
            </a:r>
            <a:r>
              <a:rPr lang="en-US" b="1" dirty="0" err="1"/>
              <a:t>Pensamientos</a:t>
            </a:r>
            <a:r>
              <a:rPr lang="en-US" dirty="0"/>
              <a:t>, (</a:t>
            </a:r>
            <a:r>
              <a:rPr lang="en-US" dirty="0" err="1"/>
              <a:t>semillas</a:t>
            </a:r>
            <a:r>
              <a:rPr lang="en-US" dirty="0"/>
              <a:t> </a:t>
            </a:r>
            <a:r>
              <a:rPr lang="en-US" dirty="0" err="1"/>
              <a:t>mentales</a:t>
            </a:r>
            <a:r>
              <a:rPr lang="en-US" dirty="0"/>
              <a:t> invisibles) y los </a:t>
            </a:r>
            <a:r>
              <a:rPr lang="en-US" b="1" dirty="0" err="1"/>
              <a:t>Métodos</a:t>
            </a:r>
            <a:r>
              <a:rPr lang="en-US" b="1" dirty="0"/>
              <a:t>, </a:t>
            </a:r>
            <a:r>
              <a:rPr lang="en-US" b="1" dirty="0" err="1"/>
              <a:t>Hábitos</a:t>
            </a:r>
            <a:r>
              <a:rPr lang="en-US" b="1" dirty="0"/>
              <a:t>, </a:t>
            </a:r>
            <a:r>
              <a:rPr lang="en-US" b="1" dirty="0" err="1"/>
              <a:t>Formas</a:t>
            </a:r>
            <a:r>
              <a:rPr lang="en-US" b="1" dirty="0"/>
              <a:t> de </a:t>
            </a:r>
            <a:r>
              <a:rPr lang="en-US" b="1" dirty="0" err="1"/>
              <a:t>Pensar</a:t>
            </a:r>
            <a:r>
              <a:rPr lang="en-US" b="1" dirty="0"/>
              <a:t>, y </a:t>
            </a:r>
            <a:r>
              <a:rPr lang="en-US" b="1" dirty="0" err="1"/>
              <a:t>Estados</a:t>
            </a:r>
            <a:r>
              <a:rPr lang="en-US" b="1" dirty="0"/>
              <a:t> </a:t>
            </a:r>
            <a:r>
              <a:rPr lang="en-US" b="1" dirty="0" err="1"/>
              <a:t>Financieros</a:t>
            </a:r>
            <a:r>
              <a:rPr lang="en-US" dirty="0"/>
              <a:t> (tierra invisible, </a:t>
            </a:r>
            <a:r>
              <a:rPr lang="en-US" dirty="0" err="1"/>
              <a:t>calor</a:t>
            </a:r>
            <a:r>
              <a:rPr lang="en-US" dirty="0"/>
              <a:t> y </a:t>
            </a:r>
            <a:r>
              <a:rPr lang="en-US" dirty="0" err="1"/>
              <a:t>agua</a:t>
            </a:r>
            <a:r>
              <a:rPr lang="en-US" dirty="0"/>
              <a:t>) que son </a:t>
            </a:r>
            <a:r>
              <a:rPr lang="en-US" dirty="0" err="1"/>
              <a:t>necesarios</a:t>
            </a:r>
            <a:r>
              <a:rPr lang="en-US" dirty="0"/>
              <a:t> para </a:t>
            </a:r>
            <a:r>
              <a:rPr lang="en-US" dirty="0" err="1"/>
              <a:t>transformar</a:t>
            </a:r>
            <a:r>
              <a:rPr lang="en-US" dirty="0"/>
              <a:t> </a:t>
            </a:r>
            <a:r>
              <a:rPr lang="en-US" dirty="0" err="1"/>
              <a:t>tus</a:t>
            </a:r>
            <a:r>
              <a:rPr lang="en-US" dirty="0"/>
              <a:t> </a:t>
            </a:r>
            <a:r>
              <a:rPr lang="en-US" dirty="0" err="1"/>
              <a:t>Sue</a:t>
            </a:r>
            <a:r>
              <a:rPr lang="en-US" dirty="0" err="1">
                <a:latin typeface="Calibri"/>
              </a:rPr>
              <a:t>ñ</a:t>
            </a:r>
            <a:r>
              <a:rPr lang="en-US" dirty="0" err="1"/>
              <a:t>os</a:t>
            </a:r>
            <a:r>
              <a:rPr lang="en-US" dirty="0"/>
              <a:t> en </a:t>
            </a:r>
            <a:r>
              <a:rPr lang="en-US" dirty="0" err="1"/>
              <a:t>Realidad</a:t>
            </a:r>
            <a:r>
              <a:rPr lang="en-US" dirty="0"/>
              <a:t>!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029200"/>
          </a:xfrm>
        </p:spPr>
        <p:txBody>
          <a:bodyPr>
            <a:normAutofit fontScale="92500"/>
          </a:bodyPr>
          <a:lstStyle/>
          <a:p>
            <a:r>
              <a:rPr lang="en-US" dirty="0"/>
              <a:t>Tú </a:t>
            </a:r>
            <a:r>
              <a:rPr lang="en-US" dirty="0" err="1"/>
              <a:t>aprenderas</a:t>
            </a:r>
            <a:r>
              <a:rPr lang="en-US" dirty="0"/>
              <a:t> a </a:t>
            </a:r>
            <a:r>
              <a:rPr lang="en-US" dirty="0" err="1"/>
              <a:t>entender</a:t>
            </a:r>
            <a:r>
              <a:rPr lang="en-US" dirty="0"/>
              <a:t> y “</a:t>
            </a:r>
            <a:r>
              <a:rPr lang="en-US" dirty="0" err="1"/>
              <a:t>ver</a:t>
            </a:r>
            <a:r>
              <a:rPr lang="en-US" dirty="0"/>
              <a:t>” </a:t>
            </a:r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funciona</a:t>
            </a:r>
            <a:r>
              <a:rPr lang="en-US" dirty="0"/>
              <a:t> el </a:t>
            </a:r>
            <a:r>
              <a:rPr lang="en-US" dirty="0" err="1"/>
              <a:t>mundo</a:t>
            </a:r>
            <a:r>
              <a:rPr lang="en-US" dirty="0"/>
              <a:t> “invisible” que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permite</a:t>
            </a:r>
            <a:r>
              <a:rPr lang="en-US" dirty="0"/>
              <a:t> </a:t>
            </a:r>
            <a:r>
              <a:rPr lang="en-US" dirty="0" err="1"/>
              <a:t>alcanzar</a:t>
            </a:r>
            <a:r>
              <a:rPr lang="en-US" dirty="0"/>
              <a:t> los </a:t>
            </a:r>
            <a:r>
              <a:rPr lang="en-US" dirty="0" err="1"/>
              <a:t>resultados</a:t>
            </a:r>
            <a:r>
              <a:rPr lang="en-US" dirty="0"/>
              <a:t> “</a:t>
            </a:r>
            <a:r>
              <a:rPr lang="en-US" dirty="0" err="1"/>
              <a:t>visibles</a:t>
            </a:r>
            <a:r>
              <a:rPr lang="en-US" dirty="0"/>
              <a:t>” que </a:t>
            </a:r>
            <a:r>
              <a:rPr lang="en-US" dirty="0" err="1"/>
              <a:t>deseas</a:t>
            </a:r>
            <a:r>
              <a:rPr lang="en-US" dirty="0"/>
              <a:t>.</a:t>
            </a:r>
          </a:p>
          <a:p>
            <a:r>
              <a:rPr lang="en-US" dirty="0" err="1"/>
              <a:t>Todo</a:t>
            </a:r>
            <a:r>
              <a:rPr lang="en-US" dirty="0"/>
              <a:t> </a:t>
            </a:r>
            <a:r>
              <a:rPr lang="en-US" dirty="0" err="1"/>
              <a:t>empieza</a:t>
            </a:r>
            <a:r>
              <a:rPr lang="en-US" dirty="0"/>
              <a:t> en la </a:t>
            </a:r>
            <a:r>
              <a:rPr lang="en-US" dirty="0" err="1"/>
              <a:t>mente</a:t>
            </a:r>
            <a:r>
              <a:rPr lang="en-US" dirty="0"/>
              <a:t>… y </a:t>
            </a:r>
            <a:r>
              <a:rPr lang="en-US" dirty="0" err="1"/>
              <a:t>después</a:t>
            </a:r>
            <a:r>
              <a:rPr lang="en-US" dirty="0"/>
              <a:t> </a:t>
            </a:r>
            <a:r>
              <a:rPr lang="en-US" dirty="0" err="1"/>
              <a:t>tus</a:t>
            </a:r>
            <a:r>
              <a:rPr lang="en-US" dirty="0"/>
              <a:t> </a:t>
            </a:r>
            <a:r>
              <a:rPr lang="en-US" dirty="0" err="1"/>
              <a:t>pensamientos</a:t>
            </a:r>
            <a:r>
              <a:rPr lang="en-US" dirty="0"/>
              <a:t> se </a:t>
            </a:r>
            <a:r>
              <a:rPr lang="en-US" dirty="0" err="1"/>
              <a:t>transforman</a:t>
            </a:r>
            <a:r>
              <a:rPr lang="en-US" dirty="0"/>
              <a:t> a </a:t>
            </a:r>
            <a:r>
              <a:rPr lang="en-US" dirty="0" err="1"/>
              <a:t>sí</a:t>
            </a:r>
            <a:r>
              <a:rPr lang="en-US" dirty="0"/>
              <a:t> </a:t>
            </a:r>
            <a:r>
              <a:rPr lang="en-US" dirty="0" err="1"/>
              <a:t>mismos</a:t>
            </a:r>
            <a:r>
              <a:rPr lang="en-US" dirty="0"/>
              <a:t> en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equivalente</a:t>
            </a:r>
            <a:r>
              <a:rPr lang="en-US" dirty="0"/>
              <a:t> </a:t>
            </a:r>
            <a:r>
              <a:rPr lang="en-US" dirty="0" err="1"/>
              <a:t>físico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pPr algn="l"/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6992660-07D7-4D1A-9A00-6246F487EF94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3E82623-08A5-4559-A29F-8E6BE51024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72628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91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Bienvenidos</a:t>
            </a:r>
            <a:r>
              <a:rPr lang="en-US" b="1" dirty="0"/>
              <a:t>!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Queremos</a:t>
            </a:r>
            <a:r>
              <a:rPr lang="en-US" dirty="0"/>
              <a:t> </a:t>
            </a:r>
            <a:r>
              <a:rPr lang="en-US" dirty="0" err="1"/>
              <a:t>darles</a:t>
            </a:r>
            <a:r>
              <a:rPr lang="en-US" dirty="0"/>
              <a:t> las GRACIAS a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estar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!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048000"/>
            <a:ext cx="4874958" cy="2698245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3FF0AB5-286A-4B2A-B369-21328C4C47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25"/>
            <a:ext cx="1231881" cy="120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089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En</a:t>
            </a:r>
            <a:r>
              <a:rPr lang="en-US" b="1" dirty="0"/>
              <a:t> el </a:t>
            </a:r>
            <a:r>
              <a:rPr lang="en-US" b="1" dirty="0" err="1"/>
              <a:t>Instituto</a:t>
            </a:r>
            <a:r>
              <a:rPr lang="en-US" b="1" dirty="0"/>
              <a:t> de </a:t>
            </a:r>
            <a:r>
              <a:rPr lang="en-US" b="1" dirty="0" err="1"/>
              <a:t>Éxito</a:t>
            </a:r>
            <a:r>
              <a:rPr lang="en-US" b="1" dirty="0"/>
              <a:t> y </a:t>
            </a:r>
            <a:br>
              <a:rPr lang="en-US" b="1" dirty="0"/>
            </a:br>
            <a:r>
              <a:rPr lang="en-US" b="1" dirty="0"/>
              <a:t>Libertad </a:t>
            </a:r>
            <a:r>
              <a:rPr lang="en-US" b="1" dirty="0" err="1"/>
              <a:t>Financiera</a:t>
            </a:r>
            <a:r>
              <a:rPr lang="en-US" b="1" dirty="0"/>
              <a:t> </a:t>
            </a:r>
            <a:r>
              <a:rPr lang="en-US" b="1" dirty="0" err="1"/>
              <a:t>enseñamos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Libertad </a:t>
            </a:r>
            <a:r>
              <a:rPr lang="en-US" dirty="0" err="1"/>
              <a:t>Financiera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err="1"/>
              <a:t>Éxito</a:t>
            </a:r>
            <a:r>
              <a:rPr lang="en-US" dirty="0"/>
              <a:t> y </a:t>
            </a:r>
            <a:r>
              <a:rPr lang="en-US" dirty="0" err="1"/>
              <a:t>Prosperidad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0" y="2174875"/>
            <a:ext cx="3951288" cy="3951288"/>
          </a:xfrm>
        </p:spPr>
      </p:pic>
      <p:pic>
        <p:nvPicPr>
          <p:cNvPr id="9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912" y="2245519"/>
            <a:ext cx="3810000" cy="3810000"/>
          </a:xfrm>
        </p:spPr>
      </p:pic>
      <p:sp>
        <p:nvSpPr>
          <p:cNvPr id="11" name="TextBox 10"/>
          <p:cNvSpPr txBox="1"/>
          <p:nvPr/>
        </p:nvSpPr>
        <p:spPr>
          <a:xfrm>
            <a:off x="2362200" y="63246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Son </a:t>
            </a:r>
            <a:r>
              <a:rPr lang="en-US" dirty="0" err="1"/>
              <a:t>los</a:t>
            </a:r>
            <a:r>
              <a:rPr lang="en-US" dirty="0"/>
              <a:t> dos </a:t>
            </a:r>
            <a:r>
              <a:rPr lang="en-US" dirty="0" err="1"/>
              <a:t>lados</a:t>
            </a:r>
            <a:r>
              <a:rPr lang="en-US" dirty="0"/>
              <a:t> de la </a:t>
            </a:r>
            <a:r>
              <a:rPr lang="en-US" dirty="0" err="1"/>
              <a:t>misma</a:t>
            </a:r>
            <a:r>
              <a:rPr lang="en-US" dirty="0"/>
              <a:t> </a:t>
            </a:r>
            <a:r>
              <a:rPr lang="en-US" dirty="0" err="1"/>
              <a:t>moneda</a:t>
            </a:r>
            <a:endParaRPr lang="en-US" dirty="0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6D2BC9F5-1331-48DE-BFB9-7B67FFD8E6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25"/>
            <a:ext cx="1231881" cy="120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214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En</a:t>
            </a:r>
            <a:r>
              <a:rPr lang="en-US" b="1" dirty="0"/>
              <a:t> el </a:t>
            </a:r>
            <a:r>
              <a:rPr lang="en-US" b="1" dirty="0" err="1"/>
              <a:t>Instituto</a:t>
            </a:r>
            <a:r>
              <a:rPr lang="en-US" b="1" dirty="0"/>
              <a:t> de </a:t>
            </a:r>
            <a:r>
              <a:rPr lang="en-US" b="1" dirty="0" err="1"/>
              <a:t>Éxito</a:t>
            </a:r>
            <a:r>
              <a:rPr lang="en-US" b="1" dirty="0"/>
              <a:t> y </a:t>
            </a:r>
            <a:br>
              <a:rPr lang="en-US" b="1" dirty="0"/>
            </a:br>
            <a:r>
              <a:rPr lang="en-US" b="1" dirty="0"/>
              <a:t>Libertad </a:t>
            </a:r>
            <a:r>
              <a:rPr lang="en-US" b="1" dirty="0" err="1"/>
              <a:t>Financiera</a:t>
            </a:r>
            <a:r>
              <a:rPr lang="en-US" b="1" dirty="0"/>
              <a:t> </a:t>
            </a:r>
            <a:r>
              <a:rPr lang="en-US" b="1" dirty="0" err="1"/>
              <a:t>enseñamos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Libertad </a:t>
            </a:r>
            <a:r>
              <a:rPr lang="en-US" dirty="0" err="1"/>
              <a:t>Financiera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err="1"/>
              <a:t>Éxito</a:t>
            </a:r>
            <a:r>
              <a:rPr lang="en-US" dirty="0"/>
              <a:t> y </a:t>
            </a:r>
            <a:r>
              <a:rPr lang="en-US" dirty="0" err="1"/>
              <a:t>Prosperidad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268" y="2174875"/>
            <a:ext cx="3951288" cy="3951288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86000"/>
            <a:ext cx="3810000" cy="3810000"/>
          </a:xfrm>
        </p:spPr>
      </p:pic>
      <p:sp>
        <p:nvSpPr>
          <p:cNvPr id="13" name="TextBox 12"/>
          <p:cNvSpPr txBox="1"/>
          <p:nvPr/>
        </p:nvSpPr>
        <p:spPr>
          <a:xfrm>
            <a:off x="2362200" y="63246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Son </a:t>
            </a:r>
            <a:r>
              <a:rPr lang="en-US" dirty="0" err="1"/>
              <a:t>los</a:t>
            </a:r>
            <a:r>
              <a:rPr lang="en-US" dirty="0"/>
              <a:t> dos </a:t>
            </a:r>
            <a:r>
              <a:rPr lang="en-US" dirty="0" err="1"/>
              <a:t>lados</a:t>
            </a:r>
            <a:r>
              <a:rPr lang="en-US" dirty="0"/>
              <a:t> de la </a:t>
            </a:r>
            <a:r>
              <a:rPr lang="en-US" dirty="0" err="1"/>
              <a:t>misma</a:t>
            </a:r>
            <a:r>
              <a:rPr lang="en-US" dirty="0"/>
              <a:t> </a:t>
            </a:r>
            <a:r>
              <a:rPr lang="en-US" dirty="0" err="1"/>
              <a:t>moneda</a:t>
            </a:r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B319DEF6-BEDB-460B-BDC8-E06B061974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25"/>
            <a:ext cx="1231881" cy="120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116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668" y="401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En</a:t>
            </a:r>
            <a:r>
              <a:rPr lang="en-US" b="1" dirty="0"/>
              <a:t> el </a:t>
            </a:r>
            <a:r>
              <a:rPr lang="en-US" b="1" dirty="0" err="1"/>
              <a:t>Instituto</a:t>
            </a:r>
            <a:r>
              <a:rPr lang="en-US" b="1" dirty="0"/>
              <a:t> de </a:t>
            </a:r>
            <a:r>
              <a:rPr lang="en-US" b="1" dirty="0" err="1"/>
              <a:t>Éxito</a:t>
            </a:r>
            <a:r>
              <a:rPr lang="en-US" b="1" dirty="0"/>
              <a:t> y </a:t>
            </a:r>
            <a:br>
              <a:rPr lang="en-US" b="1" dirty="0"/>
            </a:br>
            <a:r>
              <a:rPr lang="en-US" b="1" dirty="0"/>
              <a:t>Libertad </a:t>
            </a:r>
            <a:r>
              <a:rPr lang="en-US" b="1" dirty="0" err="1"/>
              <a:t>Financiera</a:t>
            </a:r>
            <a:r>
              <a:rPr lang="en-US" b="1" dirty="0"/>
              <a:t> </a:t>
            </a:r>
            <a:r>
              <a:rPr lang="en-US" b="1" dirty="0" err="1"/>
              <a:t>enseñamos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Libertad </a:t>
            </a:r>
            <a:r>
              <a:rPr lang="en-US" dirty="0" err="1"/>
              <a:t>Financiera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err="1"/>
              <a:t>Éxito</a:t>
            </a:r>
            <a:r>
              <a:rPr lang="en-US" dirty="0"/>
              <a:t> y </a:t>
            </a:r>
            <a:r>
              <a:rPr lang="en-US" dirty="0" err="1"/>
              <a:t>Prosperidad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7F21E7-32D4-44AC-942D-0033A828CD9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Seminario</a:t>
            </a:r>
            <a:r>
              <a:rPr lang="en-US" dirty="0"/>
              <a:t> Libertad </a:t>
            </a:r>
            <a:r>
              <a:rPr lang="en-US" dirty="0" err="1"/>
              <a:t>Financiera</a:t>
            </a:r>
            <a:r>
              <a:rPr lang="en-US" dirty="0"/>
              <a:t> (2012)</a:t>
            </a:r>
          </a:p>
          <a:p>
            <a:r>
              <a:rPr lang="en-US" dirty="0" err="1"/>
              <a:t>Seminario</a:t>
            </a:r>
            <a:r>
              <a:rPr lang="en-US" dirty="0"/>
              <a:t> </a:t>
            </a:r>
            <a:r>
              <a:rPr lang="en-US" dirty="0" err="1"/>
              <a:t>Seguridad</a:t>
            </a:r>
            <a:r>
              <a:rPr lang="en-US" dirty="0"/>
              <a:t> </a:t>
            </a:r>
            <a:r>
              <a:rPr lang="en-US" dirty="0" err="1"/>
              <a:t>Financiera</a:t>
            </a:r>
            <a:r>
              <a:rPr lang="en-US" dirty="0"/>
              <a:t> – </a:t>
            </a:r>
            <a:r>
              <a:rPr lang="en-US" dirty="0" err="1"/>
              <a:t>Cómo</a:t>
            </a:r>
            <a:r>
              <a:rPr lang="en-US" dirty="0"/>
              <a:t> Ser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Propio</a:t>
            </a:r>
            <a:r>
              <a:rPr lang="en-US" dirty="0"/>
              <a:t> Banco (2016)</a:t>
            </a:r>
          </a:p>
          <a:p>
            <a:r>
              <a:rPr lang="en-US" dirty="0" err="1"/>
              <a:t>Seminario</a:t>
            </a:r>
            <a:r>
              <a:rPr lang="en-US" dirty="0"/>
              <a:t> de </a:t>
            </a:r>
            <a:r>
              <a:rPr lang="en-US" dirty="0" err="1"/>
              <a:t>Inversiones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Wall Street (2017)</a:t>
            </a:r>
          </a:p>
          <a:p>
            <a:r>
              <a:rPr lang="en-US" dirty="0" err="1"/>
              <a:t>Seminario</a:t>
            </a:r>
            <a:r>
              <a:rPr lang="en-US" dirty="0"/>
              <a:t> </a:t>
            </a:r>
            <a:r>
              <a:rPr lang="en-US" dirty="0" err="1"/>
              <a:t>Éxito</a:t>
            </a:r>
            <a:r>
              <a:rPr lang="en-US" dirty="0"/>
              <a:t> </a:t>
            </a:r>
            <a:r>
              <a:rPr lang="en-US" dirty="0" err="1"/>
              <a:t>Financiero</a:t>
            </a:r>
            <a:r>
              <a:rPr lang="en-US" dirty="0"/>
              <a:t> – </a:t>
            </a:r>
            <a:r>
              <a:rPr lang="en-US" dirty="0" err="1"/>
              <a:t>Cómo</a:t>
            </a:r>
            <a:r>
              <a:rPr lang="en-US" dirty="0"/>
              <a:t> Ser un Empresario (2019)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624B91D-0439-464D-BBCE-C6CBCAE045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498975" cy="3951288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Conferencia</a:t>
            </a:r>
            <a:r>
              <a:rPr lang="en-US" dirty="0"/>
              <a:t> </a:t>
            </a:r>
            <a:r>
              <a:rPr lang="en-US" dirty="0" err="1"/>
              <a:t>Anual</a:t>
            </a:r>
            <a:r>
              <a:rPr lang="en-US" dirty="0"/>
              <a:t> de </a:t>
            </a:r>
            <a:r>
              <a:rPr lang="en-US" dirty="0" err="1"/>
              <a:t>Éxito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Crucero</a:t>
            </a:r>
            <a:r>
              <a:rPr lang="en-US" dirty="0"/>
              <a:t> – </a:t>
            </a:r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Establecer</a:t>
            </a:r>
            <a:r>
              <a:rPr lang="en-US" dirty="0"/>
              <a:t> </a:t>
            </a:r>
            <a:r>
              <a:rPr lang="en-US" dirty="0" err="1"/>
              <a:t>metas</a:t>
            </a:r>
            <a:r>
              <a:rPr lang="en-US" dirty="0"/>
              <a:t> – (2014)</a:t>
            </a:r>
          </a:p>
          <a:p>
            <a:r>
              <a:rPr lang="en-US" dirty="0"/>
              <a:t>La Universidad del </a:t>
            </a:r>
            <a:r>
              <a:rPr lang="en-US" dirty="0" err="1"/>
              <a:t>Éxito</a:t>
            </a:r>
            <a:r>
              <a:rPr lang="en-US" dirty="0"/>
              <a:t> (2016)</a:t>
            </a:r>
          </a:p>
          <a:p>
            <a:r>
              <a:rPr lang="en-US" dirty="0" err="1"/>
              <a:t>Destino</a:t>
            </a:r>
            <a:r>
              <a:rPr lang="en-US" dirty="0"/>
              <a:t> del 3er </a:t>
            </a:r>
            <a:r>
              <a:rPr lang="en-US" dirty="0" err="1"/>
              <a:t>Milenio</a:t>
            </a:r>
            <a:r>
              <a:rPr lang="en-US" dirty="0"/>
              <a:t> (2020)</a:t>
            </a:r>
          </a:p>
          <a:p>
            <a:r>
              <a:rPr lang="en-US" dirty="0" err="1"/>
              <a:t>Seminario</a:t>
            </a:r>
            <a:r>
              <a:rPr lang="en-US" dirty="0"/>
              <a:t> de </a:t>
            </a:r>
            <a:r>
              <a:rPr lang="en-US" dirty="0" err="1"/>
              <a:t>Capitalismo</a:t>
            </a:r>
            <a:r>
              <a:rPr lang="en-US" dirty="0"/>
              <a:t> vs. </a:t>
            </a:r>
            <a:r>
              <a:rPr lang="en-US" dirty="0" err="1"/>
              <a:t>Socialismo</a:t>
            </a:r>
            <a:r>
              <a:rPr lang="en-US" dirty="0"/>
              <a:t> (2024)</a:t>
            </a:r>
          </a:p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F216474-BDDC-4D8C-9CF3-6CDB1C9F6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014381"/>
            <a:ext cx="3200400" cy="1659467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498E3A5-7865-4A4B-8B11-D2DA884C01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881" cy="12007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3580F2-58F8-4724-997F-F51B46B3AB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770" y="1"/>
            <a:ext cx="1903230" cy="98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60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¿QUÉ ES EL ÉXITO?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600200"/>
            <a:ext cx="5319713" cy="4786312"/>
          </a:xfrm>
          <a:prstGeom prst="rect">
            <a:avLst/>
          </a:prstGeom>
        </p:spPr>
      </p:pic>
      <p:sp>
        <p:nvSpPr>
          <p:cNvPr id="4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pPr algn="l"/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2022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063E23D-450C-4E04-9674-E90236AB40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7" y="11113"/>
            <a:ext cx="1172628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18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0005" y="11113"/>
            <a:ext cx="7772400" cy="1055688"/>
          </a:xfrm>
        </p:spPr>
        <p:txBody>
          <a:bodyPr>
            <a:normAutofit/>
          </a:bodyPr>
          <a:lstStyle/>
          <a:p>
            <a:r>
              <a:rPr lang="en-US" b="1" dirty="0"/>
              <a:t>EL ÉXITO ES MUY PERSONAL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371600" y="6096000"/>
            <a:ext cx="6400800" cy="533400"/>
          </a:xfrm>
        </p:spPr>
        <p:txBody>
          <a:bodyPr>
            <a:normAutofit lnSpcReduction="10000"/>
          </a:bodyPr>
          <a:lstStyle/>
          <a:p>
            <a:r>
              <a:rPr lang="en-US" b="1" dirty="0" err="1">
                <a:solidFill>
                  <a:schemeClr val="tx1"/>
                </a:solidFill>
              </a:rPr>
              <a:t>Abarca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Todas</a:t>
            </a:r>
            <a:r>
              <a:rPr lang="en-US" b="1" dirty="0">
                <a:solidFill>
                  <a:schemeClr val="tx1"/>
                </a:solidFill>
              </a:rPr>
              <a:t> las Areas de la Vida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13" descr="gold-and-money-877 - Copy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1295400"/>
            <a:ext cx="2057400" cy="1518710"/>
          </a:xfrm>
          <a:prstGeom prst="rect">
            <a:avLst/>
          </a:prstGeom>
        </p:spPr>
      </p:pic>
      <p:pic>
        <p:nvPicPr>
          <p:cNvPr id="15" name="Picture 14" descr="family-psychology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05200" y="1295400"/>
            <a:ext cx="2133599" cy="1524000"/>
          </a:xfrm>
          <a:prstGeom prst="rect">
            <a:avLst/>
          </a:prstGeom>
        </p:spPr>
      </p:pic>
      <p:pic>
        <p:nvPicPr>
          <p:cNvPr id="16" name="Picture 15" descr="dream home and cars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24600" y="1295400"/>
            <a:ext cx="2133600" cy="1514475"/>
          </a:xfrm>
          <a:prstGeom prst="rect">
            <a:avLst/>
          </a:prstGeom>
        </p:spPr>
      </p:pic>
      <p:pic>
        <p:nvPicPr>
          <p:cNvPr id="17" name="Picture 16" descr="health exercise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4400" y="2971800"/>
            <a:ext cx="2057400" cy="1371600"/>
          </a:xfrm>
          <a:prstGeom prst="rect">
            <a:avLst/>
          </a:prstGeom>
        </p:spPr>
      </p:pic>
      <p:pic>
        <p:nvPicPr>
          <p:cNvPr id="18" name="Picture 17" descr="key to success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505200" y="2895600"/>
            <a:ext cx="2133600" cy="1447800"/>
          </a:xfrm>
          <a:prstGeom prst="rect">
            <a:avLst/>
          </a:prstGeom>
        </p:spPr>
      </p:pic>
      <p:pic>
        <p:nvPicPr>
          <p:cNvPr id="19" name="Picture 18" descr="success-secret.jpg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324600" y="2971800"/>
            <a:ext cx="2133600" cy="1371600"/>
          </a:xfrm>
          <a:prstGeom prst="rect">
            <a:avLst/>
          </a:prstGeom>
        </p:spPr>
      </p:pic>
      <p:pic>
        <p:nvPicPr>
          <p:cNvPr id="20" name="Picture 19" descr="Raising arms to success.jp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14400" y="4495800"/>
            <a:ext cx="2057400" cy="1447800"/>
          </a:xfrm>
          <a:prstGeom prst="rect">
            <a:avLst/>
          </a:prstGeom>
        </p:spPr>
      </p:pic>
      <p:pic>
        <p:nvPicPr>
          <p:cNvPr id="21" name="Picture 20" descr="success road.jp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581400" y="4495800"/>
            <a:ext cx="2133600" cy="1447800"/>
          </a:xfrm>
          <a:prstGeom prst="rect">
            <a:avLst/>
          </a:prstGeom>
        </p:spPr>
      </p:pic>
      <p:pic>
        <p:nvPicPr>
          <p:cNvPr id="22" name="Picture 21" descr="Beach-Holidays.jpg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324600" y="4495800"/>
            <a:ext cx="2133600" cy="1447800"/>
          </a:xfrm>
          <a:prstGeom prst="rect">
            <a:avLst/>
          </a:prstGeom>
        </p:spPr>
      </p:pic>
      <p:sp>
        <p:nvSpPr>
          <p:cNvPr id="13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pPr algn="l"/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2022</a:t>
            </a:r>
          </a:p>
        </p:txBody>
      </p: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150D5089-D325-45A7-AD25-9CF725CA2F4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7" y="11113"/>
            <a:ext cx="1172628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1307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err="1"/>
              <a:t>En</a:t>
            </a:r>
            <a:r>
              <a:rPr lang="en-US" b="1" dirty="0"/>
              <a:t> La Vida Hay 3 Caminos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¿FRACASO?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524000"/>
            <a:ext cx="4041775" cy="639762"/>
          </a:xfrm>
        </p:spPr>
        <p:txBody>
          <a:bodyPr>
            <a:noAutofit/>
          </a:bodyPr>
          <a:lstStyle/>
          <a:p>
            <a:pPr algn="r"/>
            <a:r>
              <a:rPr lang="en-US" sz="3600" dirty="0"/>
              <a:t>İÉXITO!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algn="r"/>
            <a:r>
              <a:rPr lang="en-US" dirty="0" err="1"/>
              <a:t>sdfs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2397125"/>
          </a:xfrm>
        </p:spPr>
        <p:txBody>
          <a:bodyPr/>
          <a:lstStyle/>
          <a:p>
            <a:r>
              <a:rPr lang="en-US" dirty="0" err="1"/>
              <a:t>sfd</a:t>
            </a:r>
            <a:endParaRPr lang="en-US" dirty="0"/>
          </a:p>
        </p:txBody>
      </p:sp>
      <p:pic>
        <p:nvPicPr>
          <p:cNvPr id="9" name="Picture 8" descr="success or failure ro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20389" y="2802942"/>
            <a:ext cx="4953000" cy="3284220"/>
          </a:xfrm>
          <a:prstGeom prst="rect">
            <a:avLst/>
          </a:prstGeom>
        </p:spPr>
      </p:pic>
      <p:pic>
        <p:nvPicPr>
          <p:cNvPr id="10" name="Picture 9" descr="succes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0800" y="2209800"/>
            <a:ext cx="2478088" cy="2133600"/>
          </a:xfrm>
          <a:prstGeom prst="rect">
            <a:avLst/>
          </a:prstGeom>
        </p:spPr>
      </p:pic>
      <p:pic>
        <p:nvPicPr>
          <p:cNvPr id="11" name="Picture 10" descr="failur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2209800"/>
            <a:ext cx="2335427" cy="2057400"/>
          </a:xfrm>
          <a:prstGeom prst="rect">
            <a:avLst/>
          </a:prstGeom>
        </p:spPr>
      </p:pic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pPr algn="l"/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14800" y="3505200"/>
            <a:ext cx="838200" cy="307777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ÉXITO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67200" y="3810000"/>
            <a:ext cx="914400" cy="307777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FRACASO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E14ECC-6F6B-4D8D-B119-F58695338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820" y="5943600"/>
            <a:ext cx="1762471" cy="914400"/>
          </a:xfrm>
          <a:prstGeom prst="rect">
            <a:avLst/>
          </a:prstGeom>
        </p:spPr>
      </p:pic>
      <p:sp>
        <p:nvSpPr>
          <p:cNvPr id="16" name="Text Placeholder 4"/>
          <p:cNvSpPr txBox="1">
            <a:spLocks/>
          </p:cNvSpPr>
          <p:nvPr/>
        </p:nvSpPr>
        <p:spPr>
          <a:xfrm>
            <a:off x="2362200" y="6088539"/>
            <a:ext cx="4378585" cy="639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/>
              <a:t>CONFORMIDAD</a:t>
            </a: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77AED795-2F3F-4626-AED1-CA3F9B68A3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72628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73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El </a:t>
            </a:r>
            <a:r>
              <a:rPr lang="en-US" b="1" dirty="0" err="1"/>
              <a:t>Enemigo</a:t>
            </a:r>
            <a:r>
              <a:rPr lang="en-US" b="1" dirty="0"/>
              <a:t> de lo </a:t>
            </a:r>
            <a:r>
              <a:rPr lang="en-US" b="1" dirty="0" err="1"/>
              <a:t>Mejor</a:t>
            </a:r>
            <a:r>
              <a:rPr lang="en-US" b="1" dirty="0"/>
              <a:t>…</a:t>
            </a:r>
            <a:br>
              <a:rPr lang="en-US" b="1" dirty="0"/>
            </a:br>
            <a:r>
              <a:rPr lang="en-US" b="1" dirty="0" err="1"/>
              <a:t>es</a:t>
            </a:r>
            <a:r>
              <a:rPr lang="en-US" b="1" dirty="0"/>
              <a:t> lo </a:t>
            </a:r>
            <a:r>
              <a:rPr lang="en-US" b="1" dirty="0" err="1"/>
              <a:t>Suficientemente</a:t>
            </a:r>
            <a:r>
              <a:rPr lang="en-US" b="1" dirty="0"/>
              <a:t> Bueno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7239000" cy="639762"/>
          </a:xfrm>
        </p:spPr>
        <p:txBody>
          <a:bodyPr>
            <a:noAutofit/>
          </a:bodyPr>
          <a:lstStyle/>
          <a:p>
            <a:r>
              <a:rPr lang="en-US" sz="3600" dirty="0"/>
              <a:t>CUIDADO CON LA CONFORMIDAD!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228600" y="2174875"/>
            <a:ext cx="4419600" cy="3951288"/>
          </a:xfrm>
        </p:spPr>
        <p:txBody>
          <a:bodyPr/>
          <a:lstStyle/>
          <a:p>
            <a:r>
              <a:rPr lang="en-US" dirty="0" err="1"/>
              <a:t>Vivir</a:t>
            </a:r>
            <a:r>
              <a:rPr lang="en-US" dirty="0"/>
              <a:t> la Vida a la </a:t>
            </a:r>
            <a:r>
              <a:rPr lang="en-US" dirty="0" err="1"/>
              <a:t>Deriva</a:t>
            </a:r>
            <a:endParaRPr lang="en-US" dirty="0"/>
          </a:p>
          <a:p>
            <a:r>
              <a:rPr lang="en-US" dirty="0" err="1"/>
              <a:t>Tratar</a:t>
            </a:r>
            <a:r>
              <a:rPr lang="en-US" dirty="0"/>
              <a:t> de </a:t>
            </a:r>
            <a:r>
              <a:rPr lang="en-US" dirty="0" err="1"/>
              <a:t>Encajar</a:t>
            </a:r>
            <a:endParaRPr lang="en-US" dirty="0"/>
          </a:p>
          <a:p>
            <a:r>
              <a:rPr lang="en-US" dirty="0" err="1"/>
              <a:t>Hacer</a:t>
            </a:r>
            <a:r>
              <a:rPr lang="en-US" dirty="0"/>
              <a:t> lo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Hacen</a:t>
            </a:r>
            <a:r>
              <a:rPr lang="en-US" dirty="0"/>
              <a:t> los Demas</a:t>
            </a:r>
          </a:p>
          <a:p>
            <a:r>
              <a:rPr lang="en-US" dirty="0"/>
              <a:t>No </a:t>
            </a:r>
            <a:r>
              <a:rPr lang="en-US" dirty="0" err="1"/>
              <a:t>Agitar</a:t>
            </a:r>
            <a:r>
              <a:rPr lang="en-US" dirty="0"/>
              <a:t> </a:t>
            </a:r>
            <a:r>
              <a:rPr lang="en-US" dirty="0" err="1"/>
              <a:t>las</a:t>
            </a:r>
            <a:r>
              <a:rPr lang="en-US" dirty="0"/>
              <a:t> </a:t>
            </a:r>
            <a:r>
              <a:rPr lang="en-US" dirty="0" err="1"/>
              <a:t>Aguas</a:t>
            </a:r>
            <a:endParaRPr lang="en-US" dirty="0"/>
          </a:p>
          <a:p>
            <a:r>
              <a:rPr lang="en-US" dirty="0" err="1"/>
              <a:t>Estar</a:t>
            </a:r>
            <a:r>
              <a:rPr lang="en-US" dirty="0"/>
              <a:t> en la </a:t>
            </a:r>
            <a:r>
              <a:rPr lang="en-US" dirty="0" err="1"/>
              <a:t>Carrera</a:t>
            </a:r>
            <a:r>
              <a:rPr lang="en-US" dirty="0"/>
              <a:t> de la Rata</a:t>
            </a:r>
          </a:p>
          <a:p>
            <a:endParaRPr lang="en-US" dirty="0"/>
          </a:p>
        </p:txBody>
      </p:sp>
      <p:pic>
        <p:nvPicPr>
          <p:cNvPr id="14" name="Picture 13" descr="non-conformit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2133600"/>
            <a:ext cx="3200400" cy="2400300"/>
          </a:xfrm>
          <a:prstGeom prst="rect">
            <a:avLst/>
          </a:prstGeom>
        </p:spPr>
      </p:pic>
      <p:pic>
        <p:nvPicPr>
          <p:cNvPr id="15" name="Picture 14" descr="Floating in sea of lif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4572000"/>
            <a:ext cx="2570813" cy="2133600"/>
          </a:xfrm>
          <a:prstGeom prst="rect">
            <a:avLst/>
          </a:prstGeom>
        </p:spPr>
      </p:pic>
      <p:pic>
        <p:nvPicPr>
          <p:cNvPr id="16" name="Picture 15" descr="courage-or-conformit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4572000"/>
            <a:ext cx="3581400" cy="1989666"/>
          </a:xfrm>
          <a:prstGeom prst="rect">
            <a:avLst/>
          </a:prstGeom>
        </p:spPr>
      </p:pic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pPr algn="l"/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724400"/>
            <a:ext cx="1828800" cy="120032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“LO OPUESTO DE LA VALENTÍA EN NUESTRA SOCIEDAD NO ES LA COBARDIA… ES LA CONFORMIDAD.” – EARL NIGHTINGALE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00600" y="6096000"/>
            <a:ext cx="3048000" cy="27699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“VALENTÍA O CONFORMIDAD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C3DBFCB0-0B9B-485D-8AFA-E451DAF95C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72628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915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¿QUÉ ES EL ÉXITO?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0" y="2133600"/>
            <a:ext cx="4610100" cy="2819400"/>
          </a:xfrm>
          <a:prstGeom prst="rect">
            <a:avLst/>
          </a:prstGeom>
        </p:spPr>
      </p:pic>
      <p:pic>
        <p:nvPicPr>
          <p:cNvPr id="4" name="Picture 3" descr="A-worthy-Ide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2133600"/>
            <a:ext cx="4114800" cy="3086100"/>
          </a:xfrm>
          <a:prstGeom prst="rect">
            <a:avLst/>
          </a:prstGeom>
        </p:spPr>
      </p:pic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pPr algn="l"/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53000" y="2286000"/>
            <a:ext cx="1524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u="sng" dirty="0" err="1"/>
              <a:t>Éxito</a:t>
            </a:r>
            <a:endParaRPr lang="en-US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7162800" y="2286000"/>
            <a:ext cx="1524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u="sng" dirty="0" err="1"/>
              <a:t>Éxito</a:t>
            </a:r>
            <a:endParaRPr lang="en-US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4648200" y="4191000"/>
            <a:ext cx="2057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u="sng" dirty="0" err="1"/>
              <a:t>Esto</a:t>
            </a:r>
            <a:r>
              <a:rPr lang="en-US" u="sng" dirty="0"/>
              <a:t> </a:t>
            </a:r>
            <a:r>
              <a:rPr lang="en-US" u="sng" dirty="0" err="1"/>
              <a:t>es</a:t>
            </a:r>
            <a:r>
              <a:rPr lang="en-US" u="sng" dirty="0"/>
              <a:t> lo </a:t>
            </a:r>
            <a:r>
              <a:rPr lang="en-US" u="sng" dirty="0" err="1"/>
              <a:t>que</a:t>
            </a:r>
            <a:r>
              <a:rPr lang="en-US" u="sng" dirty="0"/>
              <a:t> la </a:t>
            </a:r>
            <a:r>
              <a:rPr lang="en-US" u="sng" dirty="0" err="1"/>
              <a:t>gente</a:t>
            </a:r>
            <a:r>
              <a:rPr lang="en-US" u="sng" dirty="0"/>
              <a:t> </a:t>
            </a:r>
            <a:r>
              <a:rPr lang="en-US" u="sng" dirty="0" err="1"/>
              <a:t>piensa</a:t>
            </a:r>
            <a:r>
              <a:rPr lang="en-US" u="sng" dirty="0"/>
              <a:t> </a:t>
            </a:r>
            <a:r>
              <a:rPr lang="en-US" u="sng" dirty="0" err="1"/>
              <a:t>que</a:t>
            </a:r>
            <a:r>
              <a:rPr lang="en-US" u="sng" dirty="0"/>
              <a:t> </a:t>
            </a:r>
            <a:r>
              <a:rPr lang="en-US" u="sng" dirty="0" err="1"/>
              <a:t>es</a:t>
            </a:r>
            <a:endParaRPr lang="en-US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6705600" y="4191000"/>
            <a:ext cx="2209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u="sng" dirty="0" err="1"/>
              <a:t>Esta</a:t>
            </a:r>
            <a:r>
              <a:rPr lang="en-US" u="sng" dirty="0"/>
              <a:t> </a:t>
            </a:r>
            <a:r>
              <a:rPr lang="en-US" u="sng" dirty="0" err="1"/>
              <a:t>es</a:t>
            </a:r>
            <a:r>
              <a:rPr lang="en-US" u="sng" dirty="0"/>
              <a:t> la </a:t>
            </a:r>
            <a:r>
              <a:rPr lang="en-US" u="sng" dirty="0" err="1"/>
              <a:t>realidad</a:t>
            </a:r>
            <a:r>
              <a:rPr lang="en-US" u="sng" dirty="0"/>
              <a:t> </a:t>
            </a:r>
            <a:r>
              <a:rPr lang="en-US" u="sng" dirty="0" err="1"/>
              <a:t>como</a:t>
            </a:r>
            <a:r>
              <a:rPr lang="en-US" u="sng" dirty="0"/>
              <a:t> </a:t>
            </a:r>
            <a:r>
              <a:rPr lang="en-US" u="sng" dirty="0" err="1"/>
              <a:t>es</a:t>
            </a:r>
            <a:r>
              <a:rPr lang="en-US" u="sng" dirty="0"/>
              <a:t> en </a:t>
            </a:r>
            <a:r>
              <a:rPr lang="en-US" u="sng" dirty="0" err="1"/>
              <a:t>verdad</a:t>
            </a:r>
            <a:endParaRPr lang="en-US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2514600"/>
            <a:ext cx="1981200" cy="16312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Blackadder ITC" pitchFamily="82" charset="0"/>
              </a:rPr>
              <a:t>El </a:t>
            </a:r>
            <a:r>
              <a:rPr lang="en-US" sz="2000" i="1" dirty="0" err="1">
                <a:solidFill>
                  <a:schemeClr val="bg1"/>
                </a:solidFill>
                <a:latin typeface="Blackadder ITC" pitchFamily="82" charset="0"/>
              </a:rPr>
              <a:t>Exito</a:t>
            </a:r>
            <a:r>
              <a:rPr lang="en-US" sz="2000" i="1" dirty="0">
                <a:solidFill>
                  <a:schemeClr val="bg1"/>
                </a:solidFill>
                <a:latin typeface="Blackadder ITC" pitchFamily="82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Blackadder ITC" pitchFamily="82" charset="0"/>
              </a:rPr>
              <a:t>es</a:t>
            </a:r>
            <a:r>
              <a:rPr lang="en-US" sz="2000" i="1" dirty="0">
                <a:solidFill>
                  <a:schemeClr val="bg1"/>
                </a:solidFill>
                <a:latin typeface="Blackadder ITC" pitchFamily="82" charset="0"/>
              </a:rPr>
              <a:t> la </a:t>
            </a:r>
            <a:r>
              <a:rPr lang="en-US" sz="2000" i="1" dirty="0" err="1">
                <a:solidFill>
                  <a:schemeClr val="bg1"/>
                </a:solidFill>
                <a:latin typeface="Blackadder ITC" pitchFamily="82" charset="0"/>
              </a:rPr>
              <a:t>Realizacion</a:t>
            </a:r>
            <a:r>
              <a:rPr lang="en-US" sz="2000" i="1" dirty="0">
                <a:solidFill>
                  <a:schemeClr val="bg1"/>
                </a:solidFill>
                <a:latin typeface="Blackadder ITC" pitchFamily="82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Blackadder ITC" pitchFamily="82" charset="0"/>
              </a:rPr>
              <a:t>Progresiva</a:t>
            </a:r>
            <a:r>
              <a:rPr lang="en-US" sz="2000" i="1" dirty="0">
                <a:solidFill>
                  <a:schemeClr val="bg1"/>
                </a:solidFill>
                <a:latin typeface="Blackadder ITC" pitchFamily="82" charset="0"/>
              </a:rPr>
              <a:t> de un Ideal </a:t>
            </a:r>
            <a:r>
              <a:rPr lang="en-US" sz="2000" i="1" dirty="0" err="1">
                <a:solidFill>
                  <a:schemeClr val="bg1"/>
                </a:solidFill>
                <a:latin typeface="Blackadder ITC" pitchFamily="82" charset="0"/>
              </a:rPr>
              <a:t>Digno</a:t>
            </a:r>
            <a:endParaRPr lang="en-US" sz="2000" i="1" dirty="0">
              <a:solidFill>
                <a:schemeClr val="bg1"/>
              </a:solidFill>
              <a:latin typeface="Blackadder ITC" pitchFamily="82" charset="0"/>
            </a:endParaRPr>
          </a:p>
          <a:p>
            <a:pPr algn="ctr"/>
            <a:r>
              <a:rPr lang="en-US" sz="2000" i="1" dirty="0">
                <a:solidFill>
                  <a:schemeClr val="bg1"/>
                </a:solidFill>
                <a:latin typeface="Blackadder ITC" pitchFamily="82" charset="0"/>
              </a:rPr>
              <a:t>- Earl Nightingale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5A98BABB-C487-4060-A79B-5624DDE809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72628" cy="1143001"/>
          </a:xfrm>
          <a:prstGeom prst="rect">
            <a:avLst/>
          </a:prstGeom>
        </p:spPr>
      </p:pic>
      <p:sp>
        <p:nvSpPr>
          <p:cNvPr id="13" name="Subtitle 7">
            <a:extLst>
              <a:ext uri="{FF2B5EF4-FFF2-40B4-BE49-F238E27FC236}">
                <a16:creationId xmlns:a16="http://schemas.microsoft.com/office/drawing/2014/main" id="{51CD113E-3FEF-4646-B5D0-B170298BD275}"/>
              </a:ext>
            </a:extLst>
          </p:cNvPr>
          <p:cNvSpPr txBox="1">
            <a:spLocks/>
          </p:cNvSpPr>
          <p:nvPr/>
        </p:nvSpPr>
        <p:spPr>
          <a:xfrm>
            <a:off x="723900" y="5692775"/>
            <a:ext cx="7696200" cy="533400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El </a:t>
            </a:r>
            <a:r>
              <a:rPr lang="en-US" b="1" dirty="0" err="1"/>
              <a:t>Éxito</a:t>
            </a:r>
            <a:r>
              <a:rPr lang="en-US" b="1" dirty="0"/>
              <a:t> es la </a:t>
            </a:r>
            <a:r>
              <a:rPr lang="en-US" b="1" dirty="0" err="1"/>
              <a:t>realizaci</a:t>
            </a:r>
            <a:r>
              <a:rPr lang="el-GR" b="1" dirty="0"/>
              <a:t>ό</a:t>
            </a:r>
            <a:r>
              <a:rPr lang="en-US" b="1" dirty="0"/>
              <a:t>n </a:t>
            </a:r>
            <a:r>
              <a:rPr lang="en-US" b="1" dirty="0" err="1"/>
              <a:t>progresiva</a:t>
            </a:r>
            <a:r>
              <a:rPr lang="en-US" b="1" dirty="0"/>
              <a:t> de un ideal </a:t>
            </a:r>
            <a:r>
              <a:rPr lang="en-US" b="1" dirty="0" err="1"/>
              <a:t>digno</a:t>
            </a:r>
            <a:r>
              <a:rPr lang="en-US" b="1" dirty="0"/>
              <a:t> – Earl Nightingale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0172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Dios </a:t>
            </a:r>
            <a:r>
              <a:rPr lang="en-US" b="1" dirty="0" err="1"/>
              <a:t>Quiere</a:t>
            </a:r>
            <a:r>
              <a:rPr lang="en-US" b="1" dirty="0"/>
              <a:t> </a:t>
            </a:r>
            <a:r>
              <a:rPr lang="en-US" b="1" dirty="0" err="1"/>
              <a:t>Que</a:t>
            </a:r>
            <a:r>
              <a:rPr lang="en-US" b="1" dirty="0"/>
              <a:t> </a:t>
            </a:r>
            <a:r>
              <a:rPr lang="en-US" b="1" dirty="0" err="1"/>
              <a:t>Tu</a:t>
            </a:r>
            <a:r>
              <a:rPr lang="en-US" b="1" dirty="0"/>
              <a:t> </a:t>
            </a:r>
            <a:r>
              <a:rPr lang="en-US" b="1" dirty="0" err="1"/>
              <a:t>Prosperes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b="1" dirty="0"/>
              <a:t>En </a:t>
            </a:r>
            <a:r>
              <a:rPr lang="en-US" b="1" dirty="0" err="1"/>
              <a:t>Todas</a:t>
            </a:r>
            <a:r>
              <a:rPr lang="en-US" b="1" dirty="0"/>
              <a:t> </a:t>
            </a:r>
            <a:r>
              <a:rPr lang="en-US" b="1" dirty="0" err="1"/>
              <a:t>las</a:t>
            </a:r>
            <a:r>
              <a:rPr lang="en-US" b="1" dirty="0"/>
              <a:t> </a:t>
            </a:r>
            <a:r>
              <a:rPr lang="en-US" b="1" dirty="0" err="1"/>
              <a:t>Cosas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19600" cy="48768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/>
              <a:t>Este </a:t>
            </a:r>
            <a:r>
              <a:rPr lang="en-US" dirty="0" err="1"/>
              <a:t>versiculo</a:t>
            </a:r>
            <a:r>
              <a:rPr lang="en-US" dirty="0"/>
              <a:t> dice </a:t>
            </a:r>
            <a:r>
              <a:rPr lang="en-US" dirty="0" err="1"/>
              <a:t>que</a:t>
            </a:r>
            <a:r>
              <a:rPr lang="en-US" dirty="0"/>
              <a:t> Dios </a:t>
            </a:r>
            <a:r>
              <a:rPr lang="en-US" dirty="0" err="1"/>
              <a:t>quiere</a:t>
            </a:r>
            <a:r>
              <a:rPr lang="en-US" dirty="0"/>
              <a:t> </a:t>
            </a:r>
            <a:r>
              <a:rPr lang="en-US" dirty="0" err="1"/>
              <a:t>grandes</a:t>
            </a:r>
            <a:r>
              <a:rPr lang="en-US" dirty="0"/>
              <a:t> </a:t>
            </a:r>
            <a:r>
              <a:rPr lang="en-US" dirty="0" err="1"/>
              <a:t>cosas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ti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Dios </a:t>
            </a:r>
            <a:r>
              <a:rPr lang="en-US" dirty="0" err="1"/>
              <a:t>quiere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prosperes</a:t>
            </a:r>
            <a:r>
              <a:rPr lang="en-US" dirty="0"/>
              <a:t> – </a:t>
            </a:r>
          </a:p>
          <a:p>
            <a:pPr lvl="0">
              <a:buNone/>
            </a:pPr>
            <a:r>
              <a:rPr lang="en-US" dirty="0"/>
              <a:t>      el </a:t>
            </a:r>
            <a:r>
              <a:rPr lang="en-US" dirty="0" err="1"/>
              <a:t>prosperar</a:t>
            </a:r>
            <a:r>
              <a:rPr lang="en-US" dirty="0"/>
              <a:t> </a:t>
            </a:r>
            <a:r>
              <a:rPr lang="en-US" dirty="0" err="1"/>
              <a:t>significa</a:t>
            </a:r>
            <a:r>
              <a:rPr lang="en-US" dirty="0"/>
              <a:t> </a:t>
            </a:r>
            <a:r>
              <a:rPr lang="en-US" dirty="0" err="1"/>
              <a:t>salir</a:t>
            </a:r>
            <a:r>
              <a:rPr lang="en-US" dirty="0"/>
              <a:t> </a:t>
            </a:r>
            <a:r>
              <a:rPr lang="en-US" dirty="0" err="1"/>
              <a:t>adelante</a:t>
            </a:r>
            <a:r>
              <a:rPr lang="en-US" dirty="0"/>
              <a:t>, </a:t>
            </a:r>
            <a:r>
              <a:rPr lang="en-US" dirty="0" err="1"/>
              <a:t>tener</a:t>
            </a:r>
            <a:r>
              <a:rPr lang="en-US" dirty="0"/>
              <a:t> </a:t>
            </a:r>
            <a:r>
              <a:rPr lang="en-US" dirty="0" err="1"/>
              <a:t>éxito</a:t>
            </a:r>
            <a:r>
              <a:rPr lang="en-US" dirty="0"/>
              <a:t>, </a:t>
            </a:r>
            <a:r>
              <a:rPr lang="en-US" dirty="0" err="1"/>
              <a:t>avanzar</a:t>
            </a:r>
            <a:r>
              <a:rPr lang="en-US" dirty="0"/>
              <a:t>, </a:t>
            </a:r>
            <a:r>
              <a:rPr lang="en-US" dirty="0" err="1"/>
              <a:t>triunfar</a:t>
            </a:r>
            <a:r>
              <a:rPr lang="en-US" dirty="0"/>
              <a:t>,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todo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salga</a:t>
            </a:r>
            <a:r>
              <a:rPr lang="en-US" dirty="0"/>
              <a:t> </a:t>
            </a:r>
            <a:r>
              <a:rPr lang="en-US" dirty="0" err="1"/>
              <a:t>bien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Dios </a:t>
            </a:r>
            <a:r>
              <a:rPr lang="en-US" dirty="0" err="1"/>
              <a:t>quiere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tengas</a:t>
            </a:r>
            <a:r>
              <a:rPr lang="en-US" dirty="0"/>
              <a:t> </a:t>
            </a:r>
            <a:r>
              <a:rPr lang="en-US" dirty="0" err="1"/>
              <a:t>salud</a:t>
            </a:r>
            <a:r>
              <a:rPr lang="en-US" dirty="0"/>
              <a:t> – </a:t>
            </a:r>
            <a:r>
              <a:rPr lang="en-US" dirty="0" err="1"/>
              <a:t>salud</a:t>
            </a:r>
            <a:r>
              <a:rPr lang="en-US" dirty="0"/>
              <a:t> </a:t>
            </a:r>
            <a:r>
              <a:rPr lang="en-US" dirty="0" err="1"/>
              <a:t>fisica</a:t>
            </a:r>
            <a:r>
              <a:rPr lang="en-US" dirty="0"/>
              <a:t>, </a:t>
            </a:r>
            <a:r>
              <a:rPr lang="en-US" dirty="0" err="1"/>
              <a:t>salud</a:t>
            </a:r>
            <a:r>
              <a:rPr lang="en-US" dirty="0"/>
              <a:t> mental, </a:t>
            </a:r>
            <a:r>
              <a:rPr lang="en-US" dirty="0" err="1"/>
              <a:t>salud</a:t>
            </a:r>
            <a:r>
              <a:rPr lang="en-US" dirty="0"/>
              <a:t> </a:t>
            </a:r>
            <a:r>
              <a:rPr lang="en-US" dirty="0" err="1"/>
              <a:t>emocional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Dios </a:t>
            </a:r>
            <a:r>
              <a:rPr lang="en-US" dirty="0" err="1"/>
              <a:t>quiere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alma </a:t>
            </a:r>
            <a:r>
              <a:rPr lang="en-US" dirty="0" err="1"/>
              <a:t>prospere</a:t>
            </a:r>
            <a:r>
              <a:rPr lang="en-US" dirty="0"/>
              <a:t> – </a:t>
            </a:r>
            <a:r>
              <a:rPr lang="en-US" dirty="0" err="1"/>
              <a:t>esto</a:t>
            </a:r>
            <a:r>
              <a:rPr lang="en-US" dirty="0"/>
              <a:t> </a:t>
            </a:r>
            <a:r>
              <a:rPr lang="en-US" dirty="0" err="1"/>
              <a:t>significa</a:t>
            </a:r>
            <a:r>
              <a:rPr lang="en-US" dirty="0"/>
              <a:t> </a:t>
            </a:r>
            <a:r>
              <a:rPr lang="en-US" dirty="0" err="1"/>
              <a:t>desarrollo</a:t>
            </a:r>
            <a:r>
              <a:rPr lang="en-US" dirty="0"/>
              <a:t> personal, </a:t>
            </a:r>
            <a:r>
              <a:rPr lang="en-US" dirty="0" err="1"/>
              <a:t>crecimiento</a:t>
            </a:r>
            <a:r>
              <a:rPr lang="en-US" dirty="0"/>
              <a:t>, </a:t>
            </a:r>
            <a:r>
              <a:rPr lang="en-US" dirty="0" err="1"/>
              <a:t>progreso</a:t>
            </a:r>
            <a:r>
              <a:rPr lang="en-US" dirty="0"/>
              <a:t> en la </a:t>
            </a:r>
            <a:r>
              <a:rPr lang="en-US" dirty="0" err="1"/>
              <a:t>manera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piensas</a:t>
            </a:r>
            <a:r>
              <a:rPr lang="en-US" dirty="0"/>
              <a:t>,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sientes</a:t>
            </a:r>
            <a:r>
              <a:rPr lang="en-US" dirty="0"/>
              <a:t>, y </a:t>
            </a:r>
            <a:r>
              <a:rPr lang="en-US" dirty="0" err="1"/>
              <a:t>quien</a:t>
            </a:r>
            <a:r>
              <a:rPr lang="en-US" dirty="0"/>
              <a:t> </a:t>
            </a:r>
            <a:r>
              <a:rPr lang="en-US" dirty="0" err="1"/>
              <a:t>eres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pPr algn="l"/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2022</a:t>
            </a:r>
          </a:p>
        </p:txBody>
      </p:sp>
      <p:pic>
        <p:nvPicPr>
          <p:cNvPr id="8" name="Content Placeholder 7" descr="3 Juan 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257800" y="2438400"/>
            <a:ext cx="3491550" cy="319826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E14ECC-6F6B-4D8D-B119-F58695338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226" y="5943600"/>
            <a:ext cx="1762471" cy="9144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0C8DBC0F-7A41-4DF4-9EC0-F0B681E78B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72628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470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Dios </a:t>
            </a:r>
            <a:r>
              <a:rPr lang="en-US" b="1" dirty="0" err="1"/>
              <a:t>Quiere</a:t>
            </a:r>
            <a:r>
              <a:rPr lang="en-US" b="1" dirty="0"/>
              <a:t> </a:t>
            </a:r>
            <a:r>
              <a:rPr lang="en-US" b="1" dirty="0" err="1"/>
              <a:t>Que</a:t>
            </a:r>
            <a:r>
              <a:rPr lang="en-US" b="1" dirty="0"/>
              <a:t> </a:t>
            </a:r>
            <a:r>
              <a:rPr lang="en-US" b="1" dirty="0" err="1"/>
              <a:t>Tu</a:t>
            </a:r>
            <a:r>
              <a:rPr lang="en-US" b="1" dirty="0"/>
              <a:t> </a:t>
            </a:r>
            <a:r>
              <a:rPr lang="en-US" b="1" dirty="0" err="1"/>
              <a:t>Prosperes</a:t>
            </a:r>
            <a:r>
              <a:rPr lang="en-US" b="1" dirty="0"/>
              <a:t>, y </a:t>
            </a:r>
            <a:r>
              <a:rPr lang="en-US" b="1" dirty="0" err="1"/>
              <a:t>Que</a:t>
            </a:r>
            <a:r>
              <a:rPr lang="en-US" b="1" dirty="0"/>
              <a:t> </a:t>
            </a:r>
            <a:r>
              <a:rPr lang="en-US" b="1" dirty="0" err="1"/>
              <a:t>Tengas</a:t>
            </a:r>
            <a:r>
              <a:rPr lang="en-US" b="1" dirty="0"/>
              <a:t> </a:t>
            </a:r>
            <a:r>
              <a:rPr lang="en-US" b="1" dirty="0" err="1"/>
              <a:t>Salud</a:t>
            </a:r>
            <a:r>
              <a:rPr lang="en-US" b="1" dirty="0"/>
              <a:t> </a:t>
            </a:r>
            <a:r>
              <a:rPr lang="en-US" b="1" dirty="0" err="1"/>
              <a:t>Asi</a:t>
            </a:r>
            <a:r>
              <a:rPr lang="en-US" b="1" dirty="0"/>
              <a:t> Como </a:t>
            </a:r>
            <a:r>
              <a:rPr lang="en-US" b="1" dirty="0" err="1"/>
              <a:t>Prospera</a:t>
            </a:r>
            <a:r>
              <a:rPr lang="en-US" b="1" dirty="0"/>
              <a:t> </a:t>
            </a:r>
            <a:r>
              <a:rPr lang="en-US" b="1" dirty="0" err="1"/>
              <a:t>Tu</a:t>
            </a:r>
            <a:r>
              <a:rPr lang="en-US" b="1" dirty="0"/>
              <a:t> Alma</a:t>
            </a:r>
          </a:p>
        </p:txBody>
      </p:sp>
      <p:sp>
        <p:nvSpPr>
          <p:cNvPr id="3" name="Oval 2"/>
          <p:cNvSpPr/>
          <p:nvPr/>
        </p:nvSpPr>
        <p:spPr>
          <a:xfrm>
            <a:off x="1752600" y="1295400"/>
            <a:ext cx="5867400" cy="541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581400" y="3048000"/>
            <a:ext cx="2133600" cy="2057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114800" y="3581400"/>
            <a:ext cx="9906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DIOS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76600" y="3200400"/>
            <a:ext cx="2624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DESARROLLO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52800" y="4495800"/>
            <a:ext cx="2624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PERSONAL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5486400" y="2286000"/>
            <a:ext cx="1447800" cy="118889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 flipH="1" flipV="1">
            <a:off x="2209800" y="2514600"/>
            <a:ext cx="1524000" cy="10668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4" idx="4"/>
          </p:cNvCxnSpPr>
          <p:nvPr/>
        </p:nvCxnSpPr>
        <p:spPr>
          <a:xfrm flipV="1">
            <a:off x="4648200" y="5105400"/>
            <a:ext cx="0" cy="16002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943101" y="47502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PROSPERIDAD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76901" y="4696967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SALUD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10000" y="19812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ALMA</a:t>
            </a:r>
          </a:p>
        </p:txBody>
      </p:sp>
      <p:sp>
        <p:nvSpPr>
          <p:cNvPr id="15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pPr algn="l"/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2022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3C8B48D4-EF3D-4A9F-860C-9DB66A3A00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584901"/>
            <a:ext cx="1172628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07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1" y="12526"/>
            <a:ext cx="8001000" cy="941891"/>
          </a:xfrm>
        </p:spPr>
        <p:txBody>
          <a:bodyPr>
            <a:normAutofit/>
          </a:bodyPr>
          <a:lstStyle/>
          <a:p>
            <a:r>
              <a:rPr lang="en-US" b="1" dirty="0"/>
              <a:t>¿</a:t>
            </a:r>
            <a:r>
              <a:rPr lang="en-US" b="1" dirty="0" err="1"/>
              <a:t>Quién</a:t>
            </a:r>
            <a:r>
              <a:rPr lang="en-US" b="1" dirty="0"/>
              <a:t> es Alex </a:t>
            </a:r>
            <a:r>
              <a:rPr lang="en-US" b="1" dirty="0" err="1"/>
              <a:t>Barrón</a:t>
            </a:r>
            <a:r>
              <a:rPr lang="en-US" b="1" dirty="0"/>
              <a:t>?</a:t>
            </a:r>
            <a:endParaRPr lang="en-US" sz="3600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2133600" cy="365125"/>
          </a:xfrm>
        </p:spPr>
        <p:txBody>
          <a:bodyPr/>
          <a:lstStyle/>
          <a:p>
            <a:fld id="{26992660-07D7-4D1A-9A00-6246F487EF9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4689279" y="1865633"/>
            <a:ext cx="2627313" cy="45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Hombre de </a:t>
            </a:r>
            <a:r>
              <a:rPr lang="en-US" sz="2000" dirty="0" err="1"/>
              <a:t>Familia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428623" y="4958949"/>
            <a:ext cx="40260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Nació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El Paso, TX 1973. </a:t>
            </a:r>
          </a:p>
          <a:p>
            <a:r>
              <a:rPr lang="en-US" sz="1600" dirty="0"/>
              <a:t>Agape Christian Academy – High School, 1990</a:t>
            </a:r>
          </a:p>
          <a:p>
            <a:r>
              <a:rPr lang="en-US" sz="1600" dirty="0"/>
              <a:t>UTEP - </a:t>
            </a:r>
            <a:r>
              <a:rPr lang="en-US" sz="1600" dirty="0" err="1"/>
              <a:t>Ingeniería</a:t>
            </a:r>
            <a:r>
              <a:rPr lang="en-US" sz="1600" dirty="0"/>
              <a:t> Civil, Top 10 Senior, 4.0 GPA </a:t>
            </a:r>
          </a:p>
          <a:p>
            <a:r>
              <a:rPr lang="en-US" sz="1600" dirty="0"/>
              <a:t>Stanford University – </a:t>
            </a:r>
            <a:r>
              <a:rPr lang="en-US" sz="1600" dirty="0" err="1"/>
              <a:t>Posgrado</a:t>
            </a:r>
            <a:r>
              <a:rPr lang="en-US" sz="1600" dirty="0"/>
              <a:t> 1996, 2001</a:t>
            </a:r>
          </a:p>
          <a:p>
            <a:endParaRPr lang="en-US" sz="16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44" y="2438400"/>
            <a:ext cx="3885111" cy="252984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296523" y="5396878"/>
            <a:ext cx="373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Hijo</a:t>
            </a:r>
            <a:r>
              <a:rPr lang="en-US" sz="1600" dirty="0"/>
              <a:t>, </a:t>
            </a:r>
            <a:r>
              <a:rPr lang="en-US" sz="1600" dirty="0" err="1"/>
              <a:t>Esposo</a:t>
            </a:r>
            <a:r>
              <a:rPr lang="en-US" sz="1600" dirty="0"/>
              <a:t>, Padre, </a:t>
            </a:r>
            <a:r>
              <a:rPr lang="en-US" sz="1600" dirty="0" err="1"/>
              <a:t>Hermano</a:t>
            </a:r>
            <a:endParaRPr lang="en-US" sz="1600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FA1DE93C-567A-434E-8534-A43D98172F23}"/>
              </a:ext>
            </a:extLst>
          </p:cNvPr>
          <p:cNvSpPr txBox="1">
            <a:spLocks/>
          </p:cNvSpPr>
          <p:nvPr/>
        </p:nvSpPr>
        <p:spPr>
          <a:xfrm>
            <a:off x="358934" y="1873585"/>
            <a:ext cx="318135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/>
              <a:t>Graduado</a:t>
            </a:r>
            <a:r>
              <a:rPr lang="en-US" sz="2000" dirty="0"/>
              <a:t> de UTEP, Stanford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19546E4-67FC-4CEC-BB88-AB435C5190BC}"/>
              </a:ext>
            </a:extLst>
          </p:cNvPr>
          <p:cNvSpPr txBox="1">
            <a:spLocks/>
          </p:cNvSpPr>
          <p:nvPr/>
        </p:nvSpPr>
        <p:spPr>
          <a:xfrm>
            <a:off x="-27140" y="983983"/>
            <a:ext cx="9144000" cy="76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/>
              <a:t>Graduado</a:t>
            </a:r>
            <a:r>
              <a:rPr lang="en-US" sz="3600" b="1" dirty="0"/>
              <a:t> - </a:t>
            </a:r>
            <a:r>
              <a:rPr lang="en-US" sz="3600" b="1" dirty="0" err="1"/>
              <a:t>Ingeniero</a:t>
            </a:r>
            <a:r>
              <a:rPr lang="en-US" sz="3600" b="1" dirty="0"/>
              <a:t>, Hombre de Familia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9FD9FD-B544-4A43-9B7A-4FFC89768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279" y="2424238"/>
            <a:ext cx="2188815" cy="28335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B3FE3D-8A95-4EBA-988C-3560F90AD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149" y="2446593"/>
            <a:ext cx="2108405" cy="2811206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D7AFD1F-9648-09B7-1686-31B4B4F6FA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25"/>
            <a:ext cx="1231881" cy="120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983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b="1" dirty="0"/>
              <a:t>Dios </a:t>
            </a:r>
            <a:r>
              <a:rPr lang="en-US" sz="3600" b="1" dirty="0" err="1"/>
              <a:t>Quiere</a:t>
            </a:r>
            <a:r>
              <a:rPr lang="en-US" sz="3600" b="1" dirty="0"/>
              <a:t> Que </a:t>
            </a:r>
            <a:r>
              <a:rPr lang="en-US" sz="3600" b="1" dirty="0" err="1"/>
              <a:t>Tu</a:t>
            </a:r>
            <a:r>
              <a:rPr lang="en-US" sz="3600" b="1" dirty="0"/>
              <a:t> </a:t>
            </a:r>
            <a:r>
              <a:rPr lang="en-US" sz="3600" b="1" dirty="0" err="1"/>
              <a:t>Prosperes</a:t>
            </a:r>
            <a:r>
              <a:rPr lang="en-US" sz="3600" b="1" dirty="0"/>
              <a:t>, y Que </a:t>
            </a:r>
            <a:r>
              <a:rPr lang="en-US" sz="3600" b="1" dirty="0" err="1"/>
              <a:t>Tengas</a:t>
            </a:r>
            <a:r>
              <a:rPr lang="en-US" sz="3600" b="1" dirty="0"/>
              <a:t> </a:t>
            </a:r>
            <a:r>
              <a:rPr lang="en-US" sz="3600" b="1" dirty="0" err="1"/>
              <a:t>Salud</a:t>
            </a:r>
            <a:r>
              <a:rPr lang="en-US" sz="3600" b="1" dirty="0"/>
              <a:t> </a:t>
            </a:r>
            <a:r>
              <a:rPr lang="en-US" sz="3600" b="1" dirty="0" err="1"/>
              <a:t>Asi</a:t>
            </a:r>
            <a:r>
              <a:rPr lang="en-US" sz="3600" b="1" dirty="0"/>
              <a:t> Como </a:t>
            </a:r>
            <a:r>
              <a:rPr lang="en-US" sz="3600" b="1" dirty="0" err="1"/>
              <a:t>Prospera</a:t>
            </a:r>
            <a:r>
              <a:rPr lang="en-US" sz="3600" b="1" dirty="0"/>
              <a:t> </a:t>
            </a:r>
            <a:r>
              <a:rPr lang="en-US" sz="3600" b="1" dirty="0" err="1"/>
              <a:t>Tu</a:t>
            </a:r>
            <a:r>
              <a:rPr lang="en-US" sz="3600" b="1" dirty="0"/>
              <a:t> Alma</a:t>
            </a:r>
          </a:p>
        </p:txBody>
      </p:sp>
      <p:sp>
        <p:nvSpPr>
          <p:cNvPr id="3" name="Oval 2"/>
          <p:cNvSpPr/>
          <p:nvPr/>
        </p:nvSpPr>
        <p:spPr>
          <a:xfrm>
            <a:off x="1676400" y="1524000"/>
            <a:ext cx="5943600" cy="53340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505200" y="3200400"/>
            <a:ext cx="2133600" cy="2057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114800" y="3733800"/>
            <a:ext cx="990600" cy="914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DIOS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0" y="3429000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DESARROLLO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52800" y="4648200"/>
            <a:ext cx="2471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PERSONAL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5486400" y="2514600"/>
            <a:ext cx="1447800" cy="1219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2133600" y="2819400"/>
            <a:ext cx="1524000" cy="9143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3" idx="4"/>
          </p:cNvCxnSpPr>
          <p:nvPr/>
        </p:nvCxnSpPr>
        <p:spPr>
          <a:xfrm flipH="1" flipV="1">
            <a:off x="4572000" y="5257802"/>
            <a:ext cx="76200" cy="16001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0" y="54864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PROSPERIDAD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46203" y="5354871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CC"/>
                </a:solidFill>
              </a:rPr>
              <a:t>SALUD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62400" y="10668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ALMA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H="1" flipV="1">
            <a:off x="2971800" y="1981200"/>
            <a:ext cx="99060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4038600" y="1600200"/>
            <a:ext cx="381000" cy="16002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181600" y="1905000"/>
            <a:ext cx="914400" cy="14478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800600" y="1600200"/>
            <a:ext cx="304800" cy="16002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 rot="16200000">
            <a:off x="3880366" y="2215634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ESPIRITUAL</a:t>
            </a:r>
          </a:p>
        </p:txBody>
      </p:sp>
      <p:sp>
        <p:nvSpPr>
          <p:cNvPr id="35" name="TextBox 34"/>
          <p:cNvSpPr txBox="1"/>
          <p:nvPr/>
        </p:nvSpPr>
        <p:spPr>
          <a:xfrm rot="17328615">
            <a:off x="4561114" y="2388914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SOCIAL</a:t>
            </a:r>
          </a:p>
        </p:txBody>
      </p:sp>
      <p:sp>
        <p:nvSpPr>
          <p:cNvPr id="36" name="TextBox 35"/>
          <p:cNvSpPr txBox="1"/>
          <p:nvPr/>
        </p:nvSpPr>
        <p:spPr>
          <a:xfrm rot="18640346">
            <a:off x="5221950" y="2694527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EDUCACION</a:t>
            </a:r>
          </a:p>
        </p:txBody>
      </p:sp>
      <p:sp>
        <p:nvSpPr>
          <p:cNvPr id="37" name="TextBox 36"/>
          <p:cNvSpPr txBox="1"/>
          <p:nvPr/>
        </p:nvSpPr>
        <p:spPr>
          <a:xfrm rot="3985329">
            <a:off x="3167020" y="2380819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RECREACION</a:t>
            </a:r>
          </a:p>
        </p:txBody>
      </p:sp>
      <p:sp>
        <p:nvSpPr>
          <p:cNvPr id="38" name="TextBox 37"/>
          <p:cNvSpPr txBox="1"/>
          <p:nvPr/>
        </p:nvSpPr>
        <p:spPr>
          <a:xfrm rot="2783592">
            <a:off x="2429705" y="2747184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PERSONAL</a:t>
            </a:r>
          </a:p>
        </p:txBody>
      </p:sp>
      <p:cxnSp>
        <p:nvCxnSpPr>
          <p:cNvPr id="41" name="Straight Connector 40"/>
          <p:cNvCxnSpPr/>
          <p:nvPr/>
        </p:nvCxnSpPr>
        <p:spPr>
          <a:xfrm flipH="1" flipV="1">
            <a:off x="5105400" y="5181600"/>
            <a:ext cx="685800" cy="14478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5410200" y="4876800"/>
            <a:ext cx="1371600" cy="1143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 flipV="1">
            <a:off x="5638800" y="4495800"/>
            <a:ext cx="1905000" cy="381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5638800" y="3581400"/>
            <a:ext cx="1905000" cy="533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 rot="20266883">
            <a:off x="5807278" y="3308025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MENTAL</a:t>
            </a:r>
          </a:p>
        </p:txBody>
      </p:sp>
      <p:sp>
        <p:nvSpPr>
          <p:cNvPr id="66" name="TextBox 65"/>
          <p:cNvSpPr txBox="1"/>
          <p:nvPr/>
        </p:nvSpPr>
        <p:spPr>
          <a:xfrm rot="21396506">
            <a:off x="6029457" y="4081102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IDENTIDAD</a:t>
            </a:r>
          </a:p>
        </p:txBody>
      </p:sp>
      <p:sp>
        <p:nvSpPr>
          <p:cNvPr id="67" name="TextBox 66"/>
          <p:cNvSpPr txBox="1"/>
          <p:nvPr/>
        </p:nvSpPr>
        <p:spPr>
          <a:xfrm rot="1492414">
            <a:off x="5725523" y="4935556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EMOCIONAL</a:t>
            </a:r>
          </a:p>
        </p:txBody>
      </p:sp>
      <p:sp>
        <p:nvSpPr>
          <p:cNvPr id="68" name="TextBox 67"/>
          <p:cNvSpPr txBox="1"/>
          <p:nvPr/>
        </p:nvSpPr>
        <p:spPr>
          <a:xfrm rot="3398097">
            <a:off x="4957374" y="5572251"/>
            <a:ext cx="1681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RELACIONES</a:t>
            </a:r>
          </a:p>
        </p:txBody>
      </p:sp>
      <p:sp>
        <p:nvSpPr>
          <p:cNvPr id="69" name="TextBox 68"/>
          <p:cNvSpPr txBox="1"/>
          <p:nvPr/>
        </p:nvSpPr>
        <p:spPr>
          <a:xfrm rot="4603931">
            <a:off x="4346375" y="5820092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FISICA</a:t>
            </a:r>
          </a:p>
        </p:txBody>
      </p:sp>
      <p:cxnSp>
        <p:nvCxnSpPr>
          <p:cNvPr id="70" name="Straight Connector 69"/>
          <p:cNvCxnSpPr/>
          <p:nvPr/>
        </p:nvCxnSpPr>
        <p:spPr>
          <a:xfrm flipH="1" flipV="1">
            <a:off x="1676400" y="3886200"/>
            <a:ext cx="1828800" cy="228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1828800" y="4572000"/>
            <a:ext cx="1752600" cy="533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3" idx="3"/>
            <a:endCxn id="4" idx="3"/>
          </p:cNvCxnSpPr>
          <p:nvPr/>
        </p:nvCxnSpPr>
        <p:spPr>
          <a:xfrm flipV="1">
            <a:off x="2546821" y="4956501"/>
            <a:ext cx="1270838" cy="112035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3581400" y="5181600"/>
            <a:ext cx="533400" cy="1524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 rot="1492414">
            <a:off x="1915523" y="3335355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CARRERA</a:t>
            </a:r>
          </a:p>
        </p:txBody>
      </p:sp>
      <p:sp>
        <p:nvSpPr>
          <p:cNvPr id="83" name="TextBox 82"/>
          <p:cNvSpPr txBox="1"/>
          <p:nvPr/>
        </p:nvSpPr>
        <p:spPr>
          <a:xfrm rot="21396506">
            <a:off x="1838457" y="4233502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FINANCIERA</a:t>
            </a:r>
          </a:p>
        </p:txBody>
      </p:sp>
      <p:sp>
        <p:nvSpPr>
          <p:cNvPr id="84" name="TextBox 83"/>
          <p:cNvSpPr txBox="1"/>
          <p:nvPr/>
        </p:nvSpPr>
        <p:spPr>
          <a:xfrm rot="19684447">
            <a:off x="2067057" y="5071702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NEGOCIOS</a:t>
            </a:r>
          </a:p>
        </p:txBody>
      </p:sp>
      <p:sp>
        <p:nvSpPr>
          <p:cNvPr id="85" name="TextBox 84"/>
          <p:cNvSpPr txBox="1"/>
          <p:nvPr/>
        </p:nvSpPr>
        <p:spPr>
          <a:xfrm rot="16618989">
            <a:off x="3509806" y="5890315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DAR</a:t>
            </a:r>
          </a:p>
        </p:txBody>
      </p:sp>
      <p:sp>
        <p:nvSpPr>
          <p:cNvPr id="86" name="TextBox 85"/>
          <p:cNvSpPr txBox="1"/>
          <p:nvPr/>
        </p:nvSpPr>
        <p:spPr>
          <a:xfrm rot="18045746">
            <a:off x="2743455" y="5493371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ECONOMICA/POLITICA</a:t>
            </a:r>
          </a:p>
        </p:txBody>
      </p:sp>
      <p:sp>
        <p:nvSpPr>
          <p:cNvPr id="4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pPr algn="l"/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2021</a:t>
            </a:r>
          </a:p>
        </p:txBody>
      </p:sp>
      <p:pic>
        <p:nvPicPr>
          <p:cNvPr id="45" name="Picture 44" descr="Logo&#10;&#10;Description automatically generated">
            <a:extLst>
              <a:ext uri="{FF2B5EF4-FFF2-40B4-BE49-F238E27FC236}">
                <a16:creationId xmlns:a16="http://schemas.microsoft.com/office/drawing/2014/main" id="{819D1AB6-E092-4C3F-97EA-E679118EF9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372" y="5742049"/>
            <a:ext cx="1172628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158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F47BB-39D1-428A-B9BF-2F99856DB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696" y="925195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En</a:t>
            </a:r>
            <a:r>
              <a:rPr lang="en-US" b="1" dirty="0"/>
              <a:t> la Vida hay 2 </a:t>
            </a:r>
            <a:r>
              <a:rPr lang="en-US" b="1" dirty="0" err="1"/>
              <a:t>Resultados</a:t>
            </a:r>
            <a:r>
              <a:rPr lang="en-US" b="1" dirty="0"/>
              <a:t> </a:t>
            </a:r>
            <a:r>
              <a:rPr lang="en-US" b="1" dirty="0" err="1"/>
              <a:t>Básicos</a:t>
            </a: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BBA3B2-6ED7-41C3-B75D-CBDAEAB94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3819" y="1371600"/>
            <a:ext cx="4040188" cy="639762"/>
          </a:xfrm>
        </p:spPr>
        <p:txBody>
          <a:bodyPr/>
          <a:lstStyle/>
          <a:p>
            <a:r>
              <a:rPr lang="en-US" u="sng" dirty="0"/>
              <a:t>FRACASO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564FCE-E289-4146-B321-A4F8AE2A3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3819" y="2022157"/>
            <a:ext cx="4040188" cy="39512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es el </a:t>
            </a:r>
            <a:r>
              <a:rPr lang="en-US" dirty="0" err="1"/>
              <a:t>Fracaso</a:t>
            </a:r>
            <a:r>
              <a:rPr lang="en-US" dirty="0"/>
              <a:t>?</a:t>
            </a:r>
          </a:p>
          <a:p>
            <a:r>
              <a:rPr lang="en-US" dirty="0"/>
              <a:t>No </a:t>
            </a:r>
            <a:r>
              <a:rPr lang="en-US" dirty="0" err="1"/>
              <a:t>tener</a:t>
            </a:r>
            <a:r>
              <a:rPr lang="en-US" dirty="0"/>
              <a:t> </a:t>
            </a:r>
            <a:r>
              <a:rPr lang="en-US" dirty="0" err="1"/>
              <a:t>metas</a:t>
            </a:r>
            <a:r>
              <a:rPr lang="en-US" dirty="0"/>
              <a:t> o no </a:t>
            </a:r>
            <a:r>
              <a:rPr lang="en-US" dirty="0" err="1"/>
              <a:t>alcanzar</a:t>
            </a:r>
            <a:r>
              <a:rPr lang="en-US" dirty="0"/>
              <a:t> las </a:t>
            </a:r>
            <a:r>
              <a:rPr lang="en-US" dirty="0" err="1"/>
              <a:t>metas</a:t>
            </a:r>
            <a:r>
              <a:rPr lang="en-US" dirty="0"/>
              <a:t> que </a:t>
            </a:r>
            <a:r>
              <a:rPr lang="en-US" dirty="0" err="1"/>
              <a:t>te</a:t>
            </a:r>
            <a:r>
              <a:rPr lang="en-US" dirty="0"/>
              <a:t> propones.</a:t>
            </a:r>
          </a:p>
          <a:p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lamentarte</a:t>
            </a:r>
            <a:r>
              <a:rPr lang="en-US" dirty="0"/>
              <a:t> de </a:t>
            </a:r>
            <a:r>
              <a:rPr lang="en-US" dirty="0" err="1"/>
              <a:t>tu</a:t>
            </a:r>
            <a:r>
              <a:rPr lang="en-US" dirty="0"/>
              <a:t> “mala </a:t>
            </a:r>
            <a:r>
              <a:rPr lang="en-US" dirty="0" err="1"/>
              <a:t>suerte</a:t>
            </a:r>
            <a:r>
              <a:rPr lang="en-US" dirty="0"/>
              <a:t>”.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BF5C2E-EAC2-410F-A303-25858FE1E5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4" y="1371600"/>
            <a:ext cx="4041775" cy="639762"/>
          </a:xfrm>
        </p:spPr>
        <p:txBody>
          <a:bodyPr/>
          <a:lstStyle/>
          <a:p>
            <a:r>
              <a:rPr lang="en-US" u="sng" dirty="0"/>
              <a:t>ÉXITO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CA31C7-E09C-47BC-9AA7-BFA2BFCDBD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3" y="2077383"/>
            <a:ext cx="4270377" cy="39512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¿Que </a:t>
            </a:r>
            <a:r>
              <a:rPr lang="en-US" dirty="0" err="1"/>
              <a:t>es</a:t>
            </a:r>
            <a:r>
              <a:rPr lang="en-US" dirty="0"/>
              <a:t> el </a:t>
            </a:r>
            <a:r>
              <a:rPr lang="en-US" dirty="0" err="1"/>
              <a:t>Éxito</a:t>
            </a:r>
            <a:r>
              <a:rPr lang="en-US" dirty="0"/>
              <a:t>?</a:t>
            </a:r>
          </a:p>
          <a:p>
            <a:r>
              <a:rPr lang="en-US" dirty="0"/>
              <a:t>Tener </a:t>
            </a:r>
            <a:r>
              <a:rPr lang="en-US" dirty="0" err="1"/>
              <a:t>metas</a:t>
            </a:r>
            <a:r>
              <a:rPr lang="en-US" dirty="0"/>
              <a:t> y </a:t>
            </a:r>
            <a:r>
              <a:rPr lang="en-US" dirty="0" err="1"/>
              <a:t>alcanzar</a:t>
            </a:r>
            <a:r>
              <a:rPr lang="en-US" dirty="0"/>
              <a:t> las </a:t>
            </a:r>
            <a:r>
              <a:rPr lang="en-US" dirty="0" err="1"/>
              <a:t>cosas</a:t>
            </a:r>
            <a:r>
              <a:rPr lang="en-US" dirty="0"/>
              <a:t> que </a:t>
            </a:r>
            <a:r>
              <a:rPr lang="en-US" dirty="0" err="1"/>
              <a:t>te</a:t>
            </a:r>
            <a:r>
              <a:rPr lang="en-US" dirty="0"/>
              <a:t> propones.</a:t>
            </a:r>
          </a:p>
          <a:p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serie</a:t>
            </a:r>
            <a:r>
              <a:rPr lang="en-US" dirty="0"/>
              <a:t> de </a:t>
            </a:r>
            <a:r>
              <a:rPr lang="en-US" dirty="0" err="1"/>
              <a:t>pasos</a:t>
            </a:r>
            <a:r>
              <a:rPr lang="en-US" dirty="0"/>
              <a:t> que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permiten</a:t>
            </a:r>
            <a:r>
              <a:rPr lang="en-US" dirty="0"/>
              <a:t> </a:t>
            </a:r>
            <a:r>
              <a:rPr lang="en-US" dirty="0" err="1"/>
              <a:t>transformar</a:t>
            </a:r>
            <a:r>
              <a:rPr lang="en-US" dirty="0"/>
              <a:t> </a:t>
            </a:r>
            <a:r>
              <a:rPr lang="en-US" dirty="0" err="1"/>
              <a:t>tus</a:t>
            </a:r>
            <a:r>
              <a:rPr lang="en-US" dirty="0"/>
              <a:t> </a:t>
            </a:r>
            <a:r>
              <a:rPr lang="en-US" dirty="0" err="1"/>
              <a:t>sueños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realidad</a:t>
            </a:r>
            <a:r>
              <a:rPr lang="en-US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F6DA6A-D2C4-487A-B85B-7B2906A5A9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148" y="4680601"/>
            <a:ext cx="2466975" cy="18502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390382-45C9-4DD7-8AAC-A0359DC21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86" y="4622800"/>
            <a:ext cx="2143125" cy="21431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34391A-93EA-453D-A4D4-DC9ADAFBC4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714875"/>
            <a:ext cx="2466975" cy="1847850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3977898A-AE40-4F03-8084-179E696936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72628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004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464B0-C6A6-4FF1-8DF6-1BC34B561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-38100"/>
            <a:ext cx="8229600" cy="1143000"/>
          </a:xfrm>
        </p:spPr>
        <p:txBody>
          <a:bodyPr/>
          <a:lstStyle/>
          <a:p>
            <a:r>
              <a:rPr lang="en-US" b="1" dirty="0"/>
              <a:t>El </a:t>
            </a:r>
            <a:r>
              <a:rPr lang="en-US" b="1" dirty="0" err="1"/>
              <a:t>Secreto</a:t>
            </a:r>
            <a:r>
              <a:rPr lang="en-US" b="1" dirty="0"/>
              <a:t> del </a:t>
            </a:r>
            <a:r>
              <a:rPr lang="en-US" b="1" dirty="0" err="1"/>
              <a:t>Éxito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58604-6826-4B6D-B283-CDC59BC90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32669"/>
            <a:ext cx="8229600" cy="4525963"/>
          </a:xfrm>
        </p:spPr>
        <p:txBody>
          <a:bodyPr/>
          <a:lstStyle/>
          <a:p>
            <a:r>
              <a:rPr lang="en-US" dirty="0" err="1"/>
              <a:t>Consiste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las </a:t>
            </a:r>
            <a:r>
              <a:rPr lang="en-US" dirty="0" err="1"/>
              <a:t>Preguntas</a:t>
            </a:r>
            <a:r>
              <a:rPr lang="en-US" dirty="0"/>
              <a:t> que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hacemos</a:t>
            </a:r>
            <a:r>
              <a:rPr lang="en-US" dirty="0"/>
              <a:t>…</a:t>
            </a:r>
          </a:p>
          <a:p>
            <a:r>
              <a:rPr lang="en-US" dirty="0"/>
              <a:t>Y las </a:t>
            </a:r>
            <a:r>
              <a:rPr lang="en-US" dirty="0" err="1"/>
              <a:t>Respuestas</a:t>
            </a:r>
            <a:r>
              <a:rPr lang="en-US" dirty="0"/>
              <a:t> que le </a:t>
            </a:r>
            <a:r>
              <a:rPr lang="en-US" dirty="0" err="1"/>
              <a:t>damos</a:t>
            </a:r>
            <a:r>
              <a:rPr lang="en-US" dirty="0"/>
              <a:t> a </a:t>
            </a:r>
            <a:r>
              <a:rPr lang="en-US" dirty="0" err="1"/>
              <a:t>estas</a:t>
            </a:r>
            <a:r>
              <a:rPr lang="en-US" dirty="0"/>
              <a:t> </a:t>
            </a:r>
            <a:r>
              <a:rPr lang="en-US" dirty="0" err="1"/>
              <a:t>preguntas</a:t>
            </a:r>
            <a:r>
              <a:rPr lang="en-US" dirty="0"/>
              <a:t>…</a:t>
            </a:r>
          </a:p>
          <a:p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curso</a:t>
            </a:r>
            <a:r>
              <a:rPr lang="en-US" dirty="0"/>
              <a:t> </a:t>
            </a:r>
            <a:r>
              <a:rPr lang="en-US" dirty="0" err="1"/>
              <a:t>estaremos</a:t>
            </a:r>
            <a:r>
              <a:rPr lang="en-US" dirty="0"/>
              <a:t> </a:t>
            </a:r>
            <a:r>
              <a:rPr lang="en-US" dirty="0" err="1"/>
              <a:t>analizando</a:t>
            </a:r>
            <a:r>
              <a:rPr lang="en-US" dirty="0"/>
              <a:t> las </a:t>
            </a:r>
            <a:r>
              <a:rPr lang="en-US" dirty="0" err="1"/>
              <a:t>Preguntas</a:t>
            </a:r>
            <a:r>
              <a:rPr lang="en-US" dirty="0"/>
              <a:t> mas </a:t>
            </a:r>
            <a:r>
              <a:rPr lang="en-US" dirty="0" err="1"/>
              <a:t>Importantes</a:t>
            </a:r>
            <a:r>
              <a:rPr lang="en-US" dirty="0"/>
              <a:t> que </a:t>
            </a:r>
            <a:r>
              <a:rPr lang="en-US" dirty="0" err="1"/>
              <a:t>determinaran</a:t>
            </a:r>
            <a:r>
              <a:rPr lang="en-US" dirty="0"/>
              <a:t> la </a:t>
            </a:r>
            <a:r>
              <a:rPr lang="en-US" dirty="0" err="1"/>
              <a:t>clase</a:t>
            </a:r>
            <a:r>
              <a:rPr lang="en-US" dirty="0"/>
              <a:t> de </a:t>
            </a:r>
            <a:r>
              <a:rPr lang="en-US" dirty="0" err="1"/>
              <a:t>vida</a:t>
            </a:r>
            <a:r>
              <a:rPr lang="en-US" dirty="0"/>
              <a:t> que </a:t>
            </a:r>
            <a:r>
              <a:rPr lang="en-US" dirty="0" err="1"/>
              <a:t>viviremos</a:t>
            </a:r>
            <a:r>
              <a:rPr lang="en-US" dirty="0"/>
              <a:t>.</a:t>
            </a:r>
          </a:p>
          <a:p>
            <a:r>
              <a:rPr lang="en-US" dirty="0" err="1"/>
              <a:t>Nuestros</a:t>
            </a:r>
            <a:r>
              <a:rPr lang="en-US" dirty="0"/>
              <a:t> </a:t>
            </a:r>
            <a:r>
              <a:rPr lang="en-US" dirty="0" err="1"/>
              <a:t>Pensamientos</a:t>
            </a:r>
            <a:r>
              <a:rPr lang="en-US" dirty="0"/>
              <a:t> y </a:t>
            </a:r>
            <a:r>
              <a:rPr lang="en-US" dirty="0" err="1"/>
              <a:t>Creencias</a:t>
            </a:r>
            <a:r>
              <a:rPr lang="en-US" dirty="0"/>
              <a:t> </a:t>
            </a:r>
            <a:r>
              <a:rPr lang="en-US" dirty="0" err="1"/>
              <a:t>determinan</a:t>
            </a:r>
            <a:r>
              <a:rPr lang="en-US" dirty="0"/>
              <a:t> </a:t>
            </a:r>
            <a:r>
              <a:rPr lang="en-US" dirty="0" err="1"/>
              <a:t>Nuestro</a:t>
            </a:r>
            <a:r>
              <a:rPr lang="en-US" dirty="0"/>
              <a:t> </a:t>
            </a:r>
            <a:r>
              <a:rPr lang="en-US" dirty="0" err="1"/>
              <a:t>Futuro</a:t>
            </a:r>
            <a:r>
              <a:rPr lang="en-US" dirty="0"/>
              <a:t> </a:t>
            </a:r>
            <a:r>
              <a:rPr lang="en-US" dirty="0" err="1"/>
              <a:t>Destino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6403106-3d-man-thinking-with-idea-bulb-in-thought-bubble-above-his-head.jpg">
            <a:extLst>
              <a:ext uri="{FF2B5EF4-FFF2-40B4-BE49-F238E27FC236}">
                <a16:creationId xmlns:a16="http://schemas.microsoft.com/office/drawing/2014/main" id="{630BCF74-F523-448D-A47E-5D37307EAEF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828870" y="5387879"/>
            <a:ext cx="1468413" cy="1336633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5" name="Right Arrow 6">
            <a:extLst>
              <a:ext uri="{FF2B5EF4-FFF2-40B4-BE49-F238E27FC236}">
                <a16:creationId xmlns:a16="http://schemas.microsoft.com/office/drawing/2014/main" id="{AAB6882B-E767-42D2-A79D-9B2070BD162C}"/>
              </a:ext>
            </a:extLst>
          </p:cNvPr>
          <p:cNvSpPr/>
          <p:nvPr/>
        </p:nvSpPr>
        <p:spPr>
          <a:xfrm>
            <a:off x="3564053" y="5791201"/>
            <a:ext cx="2209800" cy="838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0CE919-E785-4288-AD05-B12AE63A16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5419114"/>
            <a:ext cx="2019300" cy="13409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C32238-4451-4672-93F1-59B903D7DB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5397156"/>
            <a:ext cx="990600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464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/>
              <a:t>La Formula del </a:t>
            </a:r>
            <a:r>
              <a:rPr lang="en-US" b="1" dirty="0" err="1"/>
              <a:t>Éxito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936515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Tienes</a:t>
            </a:r>
            <a:r>
              <a:rPr lang="en-US" sz="2400" dirty="0"/>
              <a:t> que </a:t>
            </a:r>
            <a:r>
              <a:rPr lang="en-US" sz="2400" dirty="0" err="1"/>
              <a:t>alinear</a:t>
            </a:r>
            <a:r>
              <a:rPr lang="en-US" sz="2400" dirty="0"/>
              <a:t> </a:t>
            </a:r>
            <a:r>
              <a:rPr lang="en-US" sz="2400" dirty="0" err="1"/>
              <a:t>todo</a:t>
            </a:r>
            <a:r>
              <a:rPr lang="en-US" sz="2400" dirty="0"/>
              <a:t> </a:t>
            </a:r>
            <a:r>
              <a:rPr lang="en-US" sz="2400" dirty="0" err="1"/>
              <a:t>tu</a:t>
            </a:r>
            <a:r>
              <a:rPr lang="en-US" sz="2400" dirty="0"/>
              <a:t> </a:t>
            </a:r>
            <a:r>
              <a:rPr lang="en-US" sz="2400" dirty="0" err="1"/>
              <a:t>ser</a:t>
            </a:r>
            <a:r>
              <a:rPr lang="en-US" sz="2400" dirty="0"/>
              <a:t> </a:t>
            </a:r>
            <a:r>
              <a:rPr lang="en-US" sz="2400" dirty="0" err="1"/>
              <a:t>hacia</a:t>
            </a:r>
            <a:r>
              <a:rPr lang="en-US" sz="2400" dirty="0"/>
              <a:t> lo que </a:t>
            </a:r>
            <a:r>
              <a:rPr lang="en-US" sz="2400" dirty="0" err="1"/>
              <a:t>deseas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691386" y="5119685"/>
            <a:ext cx="20066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TIEMPO</a:t>
            </a:r>
          </a:p>
          <a:p>
            <a:pPr algn="ctr"/>
            <a:r>
              <a:rPr lang="en-US" dirty="0"/>
              <a:t>ACTIVIDADES</a:t>
            </a:r>
          </a:p>
          <a:p>
            <a:pPr algn="ctr"/>
            <a:r>
              <a:rPr lang="en-US" dirty="0"/>
              <a:t>SECUENCIA</a:t>
            </a:r>
          </a:p>
          <a:p>
            <a:pPr algn="ctr"/>
            <a:r>
              <a:rPr lang="en-US" dirty="0"/>
              <a:t>LOGICA</a:t>
            </a:r>
          </a:p>
          <a:p>
            <a:pPr algn="ctr"/>
            <a:r>
              <a:rPr lang="en-US" dirty="0">
                <a:solidFill>
                  <a:srgbClr val="0000FF"/>
                </a:solidFill>
              </a:rPr>
              <a:t>CUANTO TOMA?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828800" y="3680040"/>
            <a:ext cx="1731818" cy="51011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67426" y="3442830"/>
            <a:ext cx="2057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RESULTADOS</a:t>
            </a:r>
          </a:p>
          <a:p>
            <a:pPr algn="ctr"/>
            <a:r>
              <a:rPr lang="en-US" dirty="0"/>
              <a:t>LOGROS</a:t>
            </a:r>
          </a:p>
          <a:p>
            <a:pPr algn="ctr"/>
            <a:r>
              <a:rPr lang="en-US" dirty="0"/>
              <a:t>MANIFESTACION</a:t>
            </a:r>
          </a:p>
          <a:p>
            <a:pPr algn="ctr"/>
            <a:r>
              <a:rPr lang="en-US" dirty="0"/>
              <a:t>CREACION</a:t>
            </a:r>
          </a:p>
          <a:p>
            <a:pPr algn="ctr"/>
            <a:r>
              <a:rPr lang="en-US" dirty="0"/>
              <a:t>EXPERIENCIAS</a:t>
            </a:r>
          </a:p>
          <a:p>
            <a:pPr algn="ctr"/>
            <a:r>
              <a:rPr lang="en-US" dirty="0"/>
              <a:t>DINERO</a:t>
            </a:r>
          </a:p>
          <a:p>
            <a:pPr algn="ctr"/>
            <a:r>
              <a:rPr lang="en-US" b="1" dirty="0"/>
              <a:t>QUE </a:t>
            </a:r>
            <a:r>
              <a:rPr lang="en-US" b="1" dirty="0" err="1"/>
              <a:t>TIENES</a:t>
            </a:r>
            <a:r>
              <a:rPr lang="en-US" b="1" dirty="0"/>
              <a:t>?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621446" y="4190157"/>
            <a:ext cx="6858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4480623" y="4658283"/>
            <a:ext cx="0" cy="435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pPr algn="l"/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2022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191000" y="3169923"/>
            <a:ext cx="381000" cy="50643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778091" y="3774659"/>
            <a:ext cx="1587817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FORMULA</a:t>
            </a:r>
          </a:p>
          <a:p>
            <a:pPr algn="ctr"/>
            <a:r>
              <a:rPr lang="en-US" sz="2400" b="1" dirty="0"/>
              <a:t>DEL ÉXITO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91606" y="1398180"/>
            <a:ext cx="1905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ESPIRITU</a:t>
            </a:r>
          </a:p>
          <a:p>
            <a:pPr algn="ctr"/>
            <a:r>
              <a:rPr lang="en-US" dirty="0"/>
              <a:t>DECISIONES</a:t>
            </a:r>
          </a:p>
          <a:p>
            <a:pPr algn="ctr"/>
            <a:r>
              <a:rPr lang="en-US" dirty="0"/>
              <a:t>COMPROMISOS</a:t>
            </a:r>
          </a:p>
          <a:p>
            <a:pPr algn="ctr"/>
            <a:r>
              <a:rPr lang="en-US" dirty="0"/>
              <a:t>RAZON DE SER</a:t>
            </a:r>
          </a:p>
          <a:p>
            <a:pPr algn="ctr"/>
            <a:r>
              <a:rPr lang="en-US" dirty="0"/>
              <a:t>A DONDE VAS</a:t>
            </a:r>
          </a:p>
          <a:p>
            <a:pPr algn="ctr"/>
            <a:r>
              <a:rPr lang="en-US" dirty="0">
                <a:solidFill>
                  <a:srgbClr val="7030A0"/>
                </a:solidFill>
              </a:rPr>
              <a:t>QUIEN ERES?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91370" y="1415597"/>
            <a:ext cx="1905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ALMA</a:t>
            </a:r>
          </a:p>
          <a:p>
            <a:pPr algn="ctr"/>
            <a:r>
              <a:rPr lang="en-US" dirty="0"/>
              <a:t>IDENTIDAD</a:t>
            </a:r>
          </a:p>
          <a:p>
            <a:pPr algn="ctr"/>
            <a:r>
              <a:rPr lang="en-US" dirty="0"/>
              <a:t>CARACTER</a:t>
            </a:r>
          </a:p>
          <a:p>
            <a:pPr algn="ctr"/>
            <a:r>
              <a:rPr lang="en-US" dirty="0"/>
              <a:t>VALORES</a:t>
            </a:r>
          </a:p>
          <a:p>
            <a:pPr algn="ctr"/>
            <a:r>
              <a:rPr lang="en-US" dirty="0"/>
              <a:t>PRIORIDADES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COMO ERES?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11846" y="1648715"/>
            <a:ext cx="1905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SUBCONSCIENTE</a:t>
            </a:r>
          </a:p>
          <a:p>
            <a:pPr algn="ctr"/>
            <a:r>
              <a:rPr lang="en-US" dirty="0"/>
              <a:t>AUTO IMAGEN</a:t>
            </a:r>
          </a:p>
          <a:p>
            <a:pPr algn="ctr"/>
            <a:r>
              <a:rPr lang="en-US" dirty="0"/>
              <a:t>CREENCIAS</a:t>
            </a:r>
          </a:p>
          <a:p>
            <a:pPr algn="ctr"/>
            <a:r>
              <a:rPr lang="en-US" dirty="0"/>
              <a:t>PARADIGMAS</a:t>
            </a:r>
          </a:p>
          <a:p>
            <a:pPr algn="ctr"/>
            <a:r>
              <a:rPr lang="en-US" dirty="0"/>
              <a:t>PROGRAMACION</a:t>
            </a:r>
          </a:p>
          <a:p>
            <a:pPr algn="ctr"/>
            <a:r>
              <a:rPr lang="en-US" dirty="0"/>
              <a:t>HABITOS</a:t>
            </a:r>
          </a:p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QUE CREES?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801917"/>
            <a:ext cx="1905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CORAZON</a:t>
            </a:r>
          </a:p>
          <a:p>
            <a:pPr algn="ctr"/>
            <a:r>
              <a:rPr lang="en-US" dirty="0"/>
              <a:t>EMOCIONES</a:t>
            </a:r>
          </a:p>
          <a:p>
            <a:pPr algn="ctr"/>
            <a:r>
              <a:rPr lang="en-US" dirty="0"/>
              <a:t>DESEOS</a:t>
            </a:r>
          </a:p>
          <a:p>
            <a:pPr algn="ctr"/>
            <a:r>
              <a:rPr lang="en-US" dirty="0"/>
              <a:t>INTENCIONES</a:t>
            </a:r>
          </a:p>
          <a:p>
            <a:pPr algn="ctr"/>
            <a:r>
              <a:rPr lang="en-US" dirty="0"/>
              <a:t>MOTIVACIONES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QUE QUIERES?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76200" y="2349959"/>
            <a:ext cx="1905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MENTE</a:t>
            </a:r>
          </a:p>
          <a:p>
            <a:pPr algn="ctr"/>
            <a:r>
              <a:rPr lang="en-US" dirty="0"/>
              <a:t>IDEAS</a:t>
            </a:r>
          </a:p>
          <a:p>
            <a:pPr algn="ctr"/>
            <a:r>
              <a:rPr lang="en-US" dirty="0"/>
              <a:t>PENSAMIENTOS</a:t>
            </a:r>
          </a:p>
          <a:p>
            <a:pPr algn="ctr"/>
            <a:r>
              <a:rPr lang="en-US" dirty="0"/>
              <a:t>SUEÑOS</a:t>
            </a:r>
          </a:p>
          <a:p>
            <a:pPr algn="ctr"/>
            <a:r>
              <a:rPr lang="en-US" dirty="0"/>
              <a:t>ACTITUD</a:t>
            </a:r>
          </a:p>
          <a:p>
            <a:pPr algn="ctr"/>
            <a:r>
              <a:rPr lang="en-US" dirty="0"/>
              <a:t>POSIBILIDADES</a:t>
            </a:r>
          </a:p>
          <a:p>
            <a:pPr algn="ctr"/>
            <a:r>
              <a:rPr lang="en-US" dirty="0"/>
              <a:t>PLANES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COMO PIENSAS?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41024" y="5119685"/>
            <a:ext cx="1905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CUERPO</a:t>
            </a:r>
          </a:p>
          <a:p>
            <a:pPr algn="ctr"/>
            <a:r>
              <a:rPr lang="en-US" dirty="0"/>
              <a:t>VIDA / SALUD</a:t>
            </a:r>
          </a:p>
          <a:p>
            <a:pPr algn="ctr"/>
            <a:r>
              <a:rPr lang="en-US" dirty="0"/>
              <a:t>ACCIONES</a:t>
            </a:r>
          </a:p>
          <a:p>
            <a:pPr algn="ctr"/>
            <a:r>
              <a:rPr lang="en-US" dirty="0"/>
              <a:t>METODOS</a:t>
            </a:r>
          </a:p>
          <a:p>
            <a:pPr algn="ctr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QUE HACES?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51396" y="545982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RELACIONES</a:t>
            </a:r>
          </a:p>
          <a:p>
            <a:pPr algn="ctr"/>
            <a:r>
              <a:rPr lang="en-US" dirty="0"/>
              <a:t>GENTE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CON QUIEN?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33476" y="5303773"/>
            <a:ext cx="1953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DINERO</a:t>
            </a:r>
          </a:p>
          <a:p>
            <a:pPr algn="ctr"/>
            <a:r>
              <a:rPr lang="en-US" dirty="0"/>
              <a:t>GANAS/GASTAS/</a:t>
            </a:r>
          </a:p>
          <a:p>
            <a:pPr algn="ctr"/>
            <a:r>
              <a:rPr lang="en-US" dirty="0"/>
              <a:t>INVIERTIES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CUANTO CUESTA?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16846" y="1697167"/>
            <a:ext cx="1905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DESTINO</a:t>
            </a:r>
          </a:p>
          <a:p>
            <a:pPr algn="ctr"/>
            <a:r>
              <a:rPr lang="en-US" dirty="0"/>
              <a:t>VISION</a:t>
            </a:r>
          </a:p>
          <a:p>
            <a:pPr algn="ctr"/>
            <a:r>
              <a:rPr lang="en-US" dirty="0"/>
              <a:t>METAS</a:t>
            </a:r>
          </a:p>
          <a:p>
            <a:pPr algn="ctr"/>
            <a:r>
              <a:rPr lang="en-US" dirty="0"/>
              <a:t>PROPOSITO</a:t>
            </a:r>
          </a:p>
          <a:p>
            <a:pPr algn="ctr"/>
            <a:r>
              <a:rPr lang="en-US" dirty="0"/>
              <a:t>MISION</a:t>
            </a:r>
          </a:p>
          <a:p>
            <a:pPr algn="ctr"/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PORQUE?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2481610" y="3169923"/>
            <a:ext cx="1296481" cy="60473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1600200" y="4342557"/>
            <a:ext cx="1747319" cy="7771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5" idx="0"/>
          </p:cNvCxnSpPr>
          <p:nvPr/>
        </p:nvCxnSpPr>
        <p:spPr>
          <a:xfrm flipV="1">
            <a:off x="2694709" y="4494957"/>
            <a:ext cx="1003322" cy="6247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5153026" y="4658283"/>
            <a:ext cx="786560" cy="57409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5066211" y="3169923"/>
            <a:ext cx="299697" cy="53478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5554571" y="3400313"/>
            <a:ext cx="1693201" cy="53478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cxnSpLocks/>
          </p:cNvCxnSpPr>
          <p:nvPr/>
        </p:nvCxnSpPr>
        <p:spPr>
          <a:xfrm flipH="1" flipV="1">
            <a:off x="5554571" y="4513322"/>
            <a:ext cx="1632137" cy="95611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ight Arrow 46"/>
          <p:cNvSpPr/>
          <p:nvPr/>
        </p:nvSpPr>
        <p:spPr>
          <a:xfrm>
            <a:off x="5520486" y="3999000"/>
            <a:ext cx="838200" cy="4662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F178F8CE-BD12-441C-857F-EB93C1A31B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72628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020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76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¿</a:t>
            </a:r>
            <a:r>
              <a:rPr lang="en-US" b="1" dirty="0" err="1"/>
              <a:t>Cómo</a:t>
            </a:r>
            <a:r>
              <a:rPr lang="en-US" b="1" dirty="0"/>
              <a:t> </a:t>
            </a:r>
            <a:r>
              <a:rPr lang="en-US" b="1" dirty="0" err="1"/>
              <a:t>Transformar</a:t>
            </a:r>
            <a:r>
              <a:rPr lang="en-US" b="1" dirty="0"/>
              <a:t> las Ideas Invisibles y los </a:t>
            </a:r>
            <a:r>
              <a:rPr lang="en-US" b="1" dirty="0" err="1"/>
              <a:t>Pensamientos</a:t>
            </a:r>
            <a:r>
              <a:rPr lang="en-US" b="1" dirty="0"/>
              <a:t> en </a:t>
            </a:r>
            <a:r>
              <a:rPr lang="en-US" b="1" dirty="0" err="1"/>
              <a:t>Resultados</a:t>
            </a:r>
            <a:r>
              <a:rPr lang="en-US" b="1" dirty="0"/>
              <a:t> en el </a:t>
            </a:r>
            <a:r>
              <a:rPr lang="en-US" b="1" dirty="0" err="1"/>
              <a:t>Mundo</a:t>
            </a:r>
            <a:r>
              <a:rPr lang="en-US" b="1" dirty="0"/>
              <a:t> Visible y Tangible de la </a:t>
            </a:r>
            <a:r>
              <a:rPr lang="en-US" b="1" dirty="0" err="1"/>
              <a:t>Realidad</a:t>
            </a:r>
            <a:r>
              <a:rPr lang="en-US" b="1" dirty="0"/>
              <a:t>?</a:t>
            </a:r>
          </a:p>
        </p:txBody>
      </p:sp>
      <p:pic>
        <p:nvPicPr>
          <p:cNvPr id="10" name="Picture 9" descr="6403106-3d-man-thinking-with-idea-bulb-in-thought-bubble-above-his-he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0"/>
            <a:ext cx="1371600" cy="137160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1" name="Picture 10" descr="bubble-thinking-i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052" y="2809661"/>
            <a:ext cx="2590800" cy="2032305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3" name="Picture 12" descr="dream hom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8754" y="3130264"/>
            <a:ext cx="1688105" cy="995362"/>
          </a:xfrm>
          <a:prstGeom prst="rect">
            <a:avLst/>
          </a:prstGeom>
        </p:spPr>
      </p:pic>
      <p:pic>
        <p:nvPicPr>
          <p:cNvPr id="14" name="Picture 13" descr="home realit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72200" y="2809661"/>
            <a:ext cx="2737838" cy="1751075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>
            <a:off x="5403669" y="3376714"/>
            <a:ext cx="762000" cy="6169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152559" y="419100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/>
              <a:t>?</a:t>
            </a:r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709" y="6492875"/>
            <a:ext cx="2895600" cy="365125"/>
          </a:xfrm>
        </p:spPr>
        <p:txBody>
          <a:bodyPr/>
          <a:lstStyle/>
          <a:p>
            <a:pPr algn="l"/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15851" y="3407282"/>
            <a:ext cx="1587817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FORMULA</a:t>
            </a:r>
          </a:p>
          <a:p>
            <a:pPr algn="ctr"/>
            <a:r>
              <a:rPr lang="en-US" sz="2400" b="1" dirty="0"/>
              <a:t>DEL ÉXITO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3053852" y="3421963"/>
            <a:ext cx="762000" cy="6169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1E14ECC-6F6B-4D8D-B119-F58695338D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112" y="5915298"/>
            <a:ext cx="1762471" cy="9144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514600" y="5715000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Tienes</a:t>
            </a:r>
            <a:r>
              <a:rPr lang="en-US" sz="2400" dirty="0"/>
              <a:t> que </a:t>
            </a:r>
            <a:r>
              <a:rPr lang="en-US" sz="2400" dirty="0" err="1"/>
              <a:t>pensar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lo que </a:t>
            </a:r>
            <a:r>
              <a:rPr lang="en-US" sz="2400" dirty="0" err="1"/>
              <a:t>Quieres</a:t>
            </a:r>
            <a:endParaRPr lang="en-US" sz="2400" dirty="0"/>
          </a:p>
          <a:p>
            <a:r>
              <a:rPr lang="en-US" sz="2400" dirty="0" err="1"/>
              <a:t>Todo</a:t>
            </a:r>
            <a:r>
              <a:rPr lang="en-US" sz="2400" dirty="0"/>
              <a:t> el </a:t>
            </a:r>
            <a:r>
              <a:rPr lang="en-US" sz="2400" dirty="0" err="1"/>
              <a:t>Tiempo</a:t>
            </a:r>
            <a:r>
              <a:rPr lang="en-US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95447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76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¿</a:t>
            </a:r>
            <a:r>
              <a:rPr lang="en-US" b="1" dirty="0" err="1"/>
              <a:t>Cómo</a:t>
            </a:r>
            <a:r>
              <a:rPr lang="en-US" b="1" dirty="0"/>
              <a:t> </a:t>
            </a:r>
            <a:r>
              <a:rPr lang="en-US" b="1" dirty="0" err="1"/>
              <a:t>Transformar</a:t>
            </a:r>
            <a:r>
              <a:rPr lang="en-US" b="1" dirty="0"/>
              <a:t> las Ideas Invisibles y los </a:t>
            </a:r>
            <a:r>
              <a:rPr lang="en-US" b="1" dirty="0" err="1"/>
              <a:t>Pensamientos</a:t>
            </a:r>
            <a:r>
              <a:rPr lang="en-US" b="1" dirty="0"/>
              <a:t> en </a:t>
            </a:r>
            <a:r>
              <a:rPr lang="en-US" b="1" dirty="0" err="1"/>
              <a:t>Resultados</a:t>
            </a:r>
            <a:r>
              <a:rPr lang="en-US" b="1" dirty="0"/>
              <a:t> en el </a:t>
            </a:r>
            <a:r>
              <a:rPr lang="en-US" b="1" dirty="0" err="1"/>
              <a:t>Mundo</a:t>
            </a:r>
            <a:r>
              <a:rPr lang="en-US" b="1" dirty="0"/>
              <a:t> Visible y Tangible de la </a:t>
            </a:r>
            <a:r>
              <a:rPr lang="en-US" b="1" dirty="0" err="1"/>
              <a:t>Realidad</a:t>
            </a:r>
            <a:r>
              <a:rPr lang="en-US" b="1" dirty="0"/>
              <a:t>?</a:t>
            </a:r>
          </a:p>
        </p:txBody>
      </p:sp>
      <p:pic>
        <p:nvPicPr>
          <p:cNvPr id="11" name="Picture 10" descr="bubble-thinking-i5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8805" y="2305148"/>
            <a:ext cx="2160692" cy="1694915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6" name="Right Arrow 15"/>
          <p:cNvSpPr/>
          <p:nvPr/>
        </p:nvSpPr>
        <p:spPr>
          <a:xfrm>
            <a:off x="5486400" y="3083470"/>
            <a:ext cx="762000" cy="6169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152560" y="4288406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/>
              <a:t>?</a:t>
            </a:r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pPr algn="l"/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15851" y="2791788"/>
            <a:ext cx="1587817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FORMULA</a:t>
            </a:r>
          </a:p>
          <a:p>
            <a:pPr algn="ctr"/>
            <a:r>
              <a:rPr lang="en-US" sz="2400" b="1" dirty="0"/>
              <a:t>DEL FRACASO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3053851" y="2971800"/>
            <a:ext cx="762000" cy="6169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4" y="4000063"/>
            <a:ext cx="1743021" cy="2598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325" y="2572535"/>
            <a:ext cx="2733675" cy="1666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404" y="3700439"/>
            <a:ext cx="2745596" cy="13727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1E14ECC-6F6B-4D8D-B119-F58695338D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112" y="5915298"/>
            <a:ext cx="1762471" cy="91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4600" y="5715000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Tienes</a:t>
            </a:r>
            <a:r>
              <a:rPr lang="en-US" sz="2400" dirty="0"/>
              <a:t> que </a:t>
            </a:r>
            <a:r>
              <a:rPr lang="en-US" sz="2400" dirty="0" err="1"/>
              <a:t>pensar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lo que </a:t>
            </a:r>
            <a:r>
              <a:rPr lang="en-US" sz="2400" dirty="0" err="1"/>
              <a:t>Quieres</a:t>
            </a:r>
            <a:endParaRPr lang="en-US" sz="2400" dirty="0"/>
          </a:p>
          <a:p>
            <a:r>
              <a:rPr lang="en-US" sz="2400" dirty="0"/>
              <a:t>… NO </a:t>
            </a:r>
            <a:r>
              <a:rPr lang="en-US" sz="2400" dirty="0" err="1"/>
              <a:t>en</a:t>
            </a:r>
            <a:r>
              <a:rPr lang="en-US" sz="2400" dirty="0"/>
              <a:t> lo que NO </a:t>
            </a:r>
            <a:r>
              <a:rPr lang="en-US" sz="2400" dirty="0" err="1"/>
              <a:t>Quieres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787547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764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Transformando</a:t>
            </a:r>
            <a:r>
              <a:rPr lang="en-US" b="1" dirty="0"/>
              <a:t> Las Ideas Invisibles y </a:t>
            </a:r>
            <a:r>
              <a:rPr lang="en-US" b="1" dirty="0" err="1"/>
              <a:t>Pensamientos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el </a:t>
            </a:r>
            <a:r>
              <a:rPr lang="en-US" b="1" dirty="0" err="1"/>
              <a:t>Mundo</a:t>
            </a:r>
            <a:r>
              <a:rPr lang="en-US" b="1" dirty="0"/>
              <a:t> Visible Tangible de la </a:t>
            </a:r>
            <a:r>
              <a:rPr lang="en-US" b="1" dirty="0" err="1"/>
              <a:t>Realidad</a:t>
            </a:r>
            <a:r>
              <a:rPr lang="en-US" b="1" dirty="0"/>
              <a:t> y </a:t>
            </a:r>
            <a:r>
              <a:rPr lang="en-US" b="1" dirty="0" err="1"/>
              <a:t>Resultados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2286000"/>
            <a:ext cx="160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PIENSA</a:t>
            </a:r>
          </a:p>
          <a:p>
            <a:pPr>
              <a:buFont typeface="Arial" pitchFamily="34" charset="0"/>
              <a:buChar char="•"/>
            </a:pPr>
            <a:r>
              <a:rPr lang="en-US" dirty="0" err="1"/>
              <a:t>Sueños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Ideas</a:t>
            </a:r>
          </a:p>
          <a:p>
            <a:pPr>
              <a:buFont typeface="Arial" pitchFamily="34" charset="0"/>
              <a:buChar char="•"/>
            </a:pPr>
            <a:r>
              <a:rPr lang="en-US" dirty="0" err="1"/>
              <a:t>Pensamientos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 err="1"/>
              <a:t>Imaginación</a:t>
            </a:r>
            <a:br>
              <a:rPr lang="en-US" dirty="0"/>
            </a:br>
            <a:r>
              <a:rPr lang="en-US" dirty="0" err="1"/>
              <a:t>Visualización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00200" y="2069123"/>
            <a:ext cx="1447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MODELO</a:t>
            </a:r>
          </a:p>
          <a:p>
            <a:r>
              <a:rPr lang="en-US" dirty="0" err="1"/>
              <a:t>Cristaliza</a:t>
            </a:r>
            <a:r>
              <a:rPr lang="en-US" dirty="0"/>
              <a:t> o </a:t>
            </a:r>
            <a:r>
              <a:rPr lang="en-US" dirty="0" err="1"/>
              <a:t>Modela</a:t>
            </a:r>
            <a:r>
              <a:rPr lang="en-US" dirty="0"/>
              <a:t> al</a:t>
            </a:r>
          </a:p>
          <a:p>
            <a:pPr>
              <a:buFont typeface="Arial" pitchFamily="34" charset="0"/>
              <a:buChar char="•"/>
            </a:pPr>
            <a:r>
              <a:rPr lang="en-US" dirty="0" err="1"/>
              <a:t>Escribir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 err="1"/>
              <a:t>Dibujar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 err="1"/>
              <a:t>Pensar</a:t>
            </a:r>
            <a:r>
              <a:rPr lang="en-US" dirty="0"/>
              <a:t> &amp;</a:t>
            </a:r>
          </a:p>
          <a:p>
            <a:pPr>
              <a:buFont typeface="Arial" pitchFamily="34" charset="0"/>
              <a:buChar char="•"/>
            </a:pPr>
            <a:r>
              <a:rPr lang="en-US" dirty="0" err="1"/>
              <a:t>Hablar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Voz</a:t>
            </a:r>
            <a:r>
              <a:rPr lang="en-US" dirty="0"/>
              <a:t> Alta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24200" y="1752600"/>
            <a:ext cx="1828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AÑADE LÓGICA &amp; DIMENSIÓN</a:t>
            </a:r>
          </a:p>
          <a:p>
            <a:r>
              <a:rPr lang="en-US" b="1" u="sng" dirty="0"/>
              <a:t>DE TIEMPO Y $ </a:t>
            </a:r>
            <a:r>
              <a:rPr lang="en-US" dirty="0" err="1"/>
              <a:t>Diseña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Planes</a:t>
            </a:r>
          </a:p>
          <a:p>
            <a:pPr>
              <a:buFont typeface="Arial" pitchFamily="34" charset="0"/>
              <a:buChar char="•"/>
            </a:pPr>
            <a:r>
              <a:rPr lang="en-US" dirty="0" err="1"/>
              <a:t>Dibujos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 err="1"/>
              <a:t>Escritos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 err="1"/>
              <a:t>Notas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Outlines</a:t>
            </a:r>
          </a:p>
          <a:p>
            <a:pPr>
              <a:buFont typeface="Arial" pitchFamily="34" charset="0"/>
              <a:buChar char="•"/>
            </a:pPr>
            <a:r>
              <a:rPr lang="en-US" dirty="0" err="1"/>
              <a:t>Horarios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 err="1"/>
              <a:t>Presupuestos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 err="1"/>
              <a:t>Secuencias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648200" y="2057400"/>
            <a:ext cx="1676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ACCIONES &amp;</a:t>
            </a:r>
          </a:p>
          <a:p>
            <a:r>
              <a:rPr lang="en-US" b="1" u="sng" dirty="0"/>
              <a:t>HÁBITOS</a:t>
            </a:r>
          </a:p>
          <a:p>
            <a:pPr>
              <a:buFont typeface="Arial" pitchFamily="34" charset="0"/>
              <a:buChar char="•"/>
            </a:pPr>
            <a:r>
              <a:rPr lang="en-US" dirty="0" err="1"/>
              <a:t>Oración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 err="1"/>
              <a:t>Meditación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 err="1"/>
              <a:t>Sentimientos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 err="1"/>
              <a:t>Emociones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 err="1"/>
              <a:t>Pensamiento</a:t>
            </a:r>
            <a:r>
              <a:rPr lang="en-US" dirty="0"/>
              <a:t> </a:t>
            </a:r>
            <a:r>
              <a:rPr lang="en-US" dirty="0" err="1"/>
              <a:t>Consciente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 err="1"/>
              <a:t>Afirmaciones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 err="1"/>
              <a:t>Acción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Palabras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00800" y="2286000"/>
            <a:ext cx="12954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INVIERTE</a:t>
            </a:r>
          </a:p>
          <a:p>
            <a:pPr>
              <a:buFont typeface="Arial" pitchFamily="34" charset="0"/>
              <a:buChar char="•"/>
            </a:pPr>
            <a:r>
              <a:rPr lang="en-US" dirty="0" err="1"/>
              <a:t>Tiempo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$ </a:t>
            </a:r>
            <a:r>
              <a:rPr lang="en-US" dirty="0" err="1"/>
              <a:t>Dinero</a:t>
            </a:r>
            <a:r>
              <a:rPr lang="en-US" dirty="0"/>
              <a:t> $</a:t>
            </a:r>
          </a:p>
          <a:p>
            <a:pPr>
              <a:buFont typeface="Arial" pitchFamily="34" charset="0"/>
              <a:buChar char="•"/>
            </a:pPr>
            <a:r>
              <a:rPr lang="en-US" dirty="0" err="1"/>
              <a:t>Esfuerzo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sz="1400" dirty="0" err="1"/>
              <a:t>Conocimiento</a:t>
            </a:r>
            <a:endParaRPr lang="en-US" sz="1400" dirty="0"/>
          </a:p>
          <a:p>
            <a:pPr>
              <a:buFont typeface="Arial" pitchFamily="34" charset="0"/>
              <a:buChar char="•"/>
            </a:pPr>
            <a:r>
              <a:rPr lang="en-US" dirty="0" err="1"/>
              <a:t>Gente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 err="1"/>
              <a:t>Recursos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504106" y="2009001"/>
            <a:ext cx="16398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RESULTADOS &amp; DESTINO</a:t>
            </a:r>
          </a:p>
          <a:p>
            <a:r>
              <a:rPr lang="en-US" dirty="0"/>
              <a:t>•</a:t>
            </a:r>
            <a:r>
              <a:rPr lang="en-US" dirty="0" err="1"/>
              <a:t>Cosas</a:t>
            </a:r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Experiencias</a:t>
            </a:r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Dinero</a:t>
            </a:r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Eventos</a:t>
            </a:r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Proyectos</a:t>
            </a:r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Negocios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48200" y="5181600"/>
            <a:ext cx="3505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PROPÓSITO, VISIÓN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Para </a:t>
            </a:r>
            <a:r>
              <a:rPr lang="en-US" dirty="0" err="1"/>
              <a:t>estar</a:t>
            </a:r>
            <a:r>
              <a:rPr lang="en-US" dirty="0"/>
              <a:t> </a:t>
            </a:r>
            <a:r>
              <a:rPr lang="en-US" dirty="0" err="1"/>
              <a:t>enfocado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 err="1"/>
              <a:t>Llevar</a:t>
            </a:r>
            <a:r>
              <a:rPr lang="en-US" dirty="0"/>
              <a:t> </a:t>
            </a:r>
            <a:r>
              <a:rPr lang="en-US" dirty="0" err="1"/>
              <a:t>cuenta</a:t>
            </a:r>
            <a:r>
              <a:rPr lang="en-US" dirty="0"/>
              <a:t> del </a:t>
            </a:r>
            <a:r>
              <a:rPr lang="en-US" dirty="0" err="1"/>
              <a:t>progreso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 err="1"/>
              <a:t>Reevaluar</a:t>
            </a:r>
            <a:r>
              <a:rPr lang="en-US" dirty="0"/>
              <a:t> Metas, Logica, </a:t>
            </a:r>
            <a:r>
              <a:rPr lang="en-US" dirty="0" err="1"/>
              <a:t>Dirección</a:t>
            </a:r>
            <a:r>
              <a:rPr lang="en-US" dirty="0"/>
              <a:t>, </a:t>
            </a:r>
            <a:r>
              <a:rPr lang="en-US" dirty="0" err="1"/>
              <a:t>Propósito</a:t>
            </a:r>
            <a:r>
              <a:rPr lang="en-US" dirty="0"/>
              <a:t> &amp; </a:t>
            </a:r>
            <a:r>
              <a:rPr lang="en-US" dirty="0" err="1"/>
              <a:t>Resultados</a:t>
            </a:r>
            <a:endParaRPr lang="en-US" dirty="0"/>
          </a:p>
        </p:txBody>
      </p:sp>
      <p:pic>
        <p:nvPicPr>
          <p:cNvPr id="10" name="Picture 9" descr="6403106-3d-man-thinking-with-idea-bulb-in-thought-bubble-above-his-he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486400"/>
            <a:ext cx="1371600" cy="137160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1" name="Picture 10" descr="bubble-thinking-i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4328343"/>
            <a:ext cx="2590800" cy="2032305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2" name="Picture 11" descr="gantt char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33600" y="5715000"/>
            <a:ext cx="2542762" cy="1143000"/>
          </a:xfrm>
          <a:prstGeom prst="rect">
            <a:avLst/>
          </a:prstGeom>
        </p:spPr>
      </p:pic>
      <p:pic>
        <p:nvPicPr>
          <p:cNvPr id="13" name="Picture 12" descr="dream hom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4400" y="4648200"/>
            <a:ext cx="1688105" cy="995362"/>
          </a:xfrm>
          <a:prstGeom prst="rect">
            <a:avLst/>
          </a:prstGeom>
        </p:spPr>
      </p:pic>
      <p:pic>
        <p:nvPicPr>
          <p:cNvPr id="14" name="Picture 13" descr="home realit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29400" y="4419600"/>
            <a:ext cx="2189199" cy="1400175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9C9DC606-14C1-4E0C-BA46-79B6D8F6D4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5860124"/>
            <a:ext cx="1005360" cy="97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4600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F47BB-39D1-428A-B9BF-2F99856DB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44793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¿</a:t>
            </a:r>
            <a:r>
              <a:rPr lang="en-US" b="1" dirty="0" err="1"/>
              <a:t>Qué</a:t>
            </a:r>
            <a:r>
              <a:rPr lang="en-US" b="1" dirty="0"/>
              <a:t> Nos Falta?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BBA3B2-6ED7-41C3-B75D-CBDAEAB94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3819" y="1371600"/>
            <a:ext cx="4040188" cy="639762"/>
          </a:xfrm>
        </p:spPr>
        <p:txBody>
          <a:bodyPr/>
          <a:lstStyle/>
          <a:p>
            <a:r>
              <a:rPr lang="en-US" u="sng" dirty="0" err="1"/>
              <a:t>Educación</a:t>
            </a:r>
            <a:r>
              <a:rPr lang="en-US" u="sng" dirty="0"/>
              <a:t> </a:t>
            </a:r>
            <a:r>
              <a:rPr lang="en-US" u="sng" dirty="0" err="1"/>
              <a:t>Financiera</a:t>
            </a:r>
            <a:endParaRPr lang="en-US" u="sng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564FCE-E289-4146-B321-A4F8AE2A3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3819" y="2022157"/>
            <a:ext cx="4040188" cy="3951288"/>
          </a:xfrm>
        </p:spPr>
        <p:txBody>
          <a:bodyPr>
            <a:normAutofit/>
          </a:bodyPr>
          <a:lstStyle/>
          <a:p>
            <a:r>
              <a:rPr lang="es-ES" sz="2000" i="1" dirty="0"/>
              <a:t>Lo que le falta a las personas cultas que luchan financieramente en su educación, no es la manera de ganar dinero, sino de cómo gastar el dinero.</a:t>
            </a:r>
          </a:p>
          <a:p>
            <a:r>
              <a:rPr lang="es-ES" sz="2000" i="1" dirty="0"/>
              <a:t>Lo que se hace con el dinero una vez que se gana, cómo prevenir que la gente te lo quite, cuánto te dura, y lo duro que el dinero trabaje para ti.</a:t>
            </a:r>
          </a:p>
          <a:p>
            <a:pPr marL="0" indent="0" algn="r">
              <a:buNone/>
            </a:pPr>
            <a:r>
              <a:rPr lang="es-ES" sz="2000" i="1" dirty="0"/>
              <a:t> - Robert Kiyosaki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BF5C2E-EAC2-410F-A303-25858FE1E5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4" y="1371600"/>
            <a:ext cx="4041775" cy="639762"/>
          </a:xfrm>
        </p:spPr>
        <p:txBody>
          <a:bodyPr/>
          <a:lstStyle/>
          <a:p>
            <a:r>
              <a:rPr lang="en-US" u="sng" dirty="0"/>
              <a:t>Desarrollo Personal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CA31C7-E09C-47BC-9AA7-BFA2BFCDBD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3" y="2077383"/>
            <a:ext cx="4270377" cy="39512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20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Concentrarte en tu propio plan de desarrollo personal individual mejora las cualidades que tienes dentro de ti y hace que tus sueños y aspiraciones se conviertan en realidad. </a:t>
            </a:r>
          </a:p>
          <a:p>
            <a:pPr marL="0" indent="0">
              <a:buNone/>
            </a:pPr>
            <a:r>
              <a:rPr lang="es-ES" sz="20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Tu potencial es ilimitado e invertir en el desarrollo personal es una forma de aprovechar sus muchos talentos. </a:t>
            </a:r>
          </a:p>
          <a:p>
            <a:pPr marL="0" indent="0">
              <a:buNone/>
            </a:pPr>
            <a:r>
              <a:rPr lang="es-ES" sz="20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Establecer objetivos y metas para lo que quieres lograr, hacia donde te gustaría llegar a corto o largo plazo, puede mejorar tu desarrollo personal.</a:t>
            </a:r>
          </a:p>
          <a:p>
            <a:pPr marL="0" indent="0" algn="r">
              <a:buNone/>
            </a:pPr>
            <a:r>
              <a:rPr lang="es-ES" sz="2000" i="1" dirty="0"/>
              <a:t>- Brian Tracy</a:t>
            </a:r>
            <a:endParaRPr 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3977898A-AE40-4F03-8084-179E69693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72628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312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130293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/>
              <a:t>El </a:t>
            </a:r>
            <a:r>
              <a:rPr lang="en-US" b="1" dirty="0" err="1"/>
              <a:t>Cambio</a:t>
            </a:r>
            <a:r>
              <a:rPr lang="en-US" b="1" dirty="0"/>
              <a:t> </a:t>
            </a:r>
            <a:r>
              <a:rPr lang="en-US" b="1" dirty="0" err="1"/>
              <a:t>Comienza</a:t>
            </a:r>
            <a:r>
              <a:rPr lang="en-US" b="1" dirty="0"/>
              <a:t> Uno a la </a:t>
            </a:r>
            <a:r>
              <a:rPr lang="en-US" b="1" dirty="0" err="1"/>
              <a:t>Vez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530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El </a:t>
            </a:r>
            <a:r>
              <a:rPr lang="en-US" b="1" dirty="0" err="1"/>
              <a:t>Cambio</a:t>
            </a:r>
            <a:r>
              <a:rPr lang="en-US" b="1" dirty="0"/>
              <a:t> </a:t>
            </a:r>
            <a:r>
              <a:rPr lang="en-US" b="1" dirty="0" err="1"/>
              <a:t>Empieza</a:t>
            </a:r>
            <a:r>
              <a:rPr lang="en-US" b="1" dirty="0"/>
              <a:t> CONTIGO!</a:t>
            </a:r>
          </a:p>
          <a:p>
            <a:pPr lvl="1"/>
            <a:r>
              <a:rPr lang="en-US" dirty="0"/>
              <a:t>A </a:t>
            </a:r>
            <a:r>
              <a:rPr lang="en-US" dirty="0" err="1"/>
              <a:t>veces</a:t>
            </a:r>
            <a:r>
              <a:rPr lang="en-US" dirty="0"/>
              <a:t> </a:t>
            </a:r>
            <a:r>
              <a:rPr lang="en-US" dirty="0" err="1"/>
              <a:t>queremos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las</a:t>
            </a:r>
            <a:r>
              <a:rPr lang="en-US" dirty="0"/>
              <a:t> </a:t>
            </a:r>
            <a:r>
              <a:rPr lang="en-US" dirty="0" err="1"/>
              <a:t>circunstancias</a:t>
            </a:r>
            <a:r>
              <a:rPr lang="en-US" dirty="0"/>
              <a:t> </a:t>
            </a:r>
            <a:r>
              <a:rPr lang="en-US" dirty="0" err="1"/>
              <a:t>cambien</a:t>
            </a:r>
            <a:r>
              <a:rPr lang="en-US" dirty="0"/>
              <a:t>.  </a:t>
            </a:r>
            <a:r>
              <a:rPr lang="en-US" dirty="0" err="1"/>
              <a:t>Queremos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los </a:t>
            </a:r>
            <a:r>
              <a:rPr lang="en-US" dirty="0" err="1"/>
              <a:t>demas</a:t>
            </a:r>
            <a:r>
              <a:rPr lang="en-US" dirty="0"/>
              <a:t>  </a:t>
            </a:r>
            <a:r>
              <a:rPr lang="en-US" dirty="0" err="1"/>
              <a:t>cambien</a:t>
            </a:r>
            <a:r>
              <a:rPr lang="en-US" dirty="0"/>
              <a:t>.  </a:t>
            </a:r>
            <a:r>
              <a:rPr lang="en-US" dirty="0" err="1"/>
              <a:t>Votamos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políticos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prometen</a:t>
            </a:r>
            <a:r>
              <a:rPr lang="en-US" dirty="0"/>
              <a:t> </a:t>
            </a:r>
            <a:r>
              <a:rPr lang="en-US" dirty="0" err="1"/>
              <a:t>cambio</a:t>
            </a:r>
            <a:r>
              <a:rPr lang="en-US" dirty="0"/>
              <a:t>.  Sin embargo la </a:t>
            </a:r>
            <a:r>
              <a:rPr lang="en-US" dirty="0" err="1"/>
              <a:t>realidad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el </a:t>
            </a:r>
            <a:r>
              <a:rPr lang="en-US" dirty="0" err="1"/>
              <a:t>cambio</a:t>
            </a:r>
            <a:r>
              <a:rPr lang="en-US" dirty="0"/>
              <a:t> y la </a:t>
            </a:r>
            <a:r>
              <a:rPr lang="en-US" dirty="0" err="1"/>
              <a:t>prosperidad</a:t>
            </a:r>
            <a:r>
              <a:rPr lang="en-US" dirty="0"/>
              <a:t> </a:t>
            </a:r>
            <a:r>
              <a:rPr lang="en-US" dirty="0" err="1"/>
              <a:t>comienza</a:t>
            </a:r>
            <a:r>
              <a:rPr lang="en-US" dirty="0"/>
              <a:t> </a:t>
            </a:r>
            <a:r>
              <a:rPr lang="en-US" dirty="0" err="1"/>
              <a:t>uno</a:t>
            </a:r>
            <a:r>
              <a:rPr lang="en-US" dirty="0"/>
              <a:t> a la </a:t>
            </a:r>
            <a:r>
              <a:rPr lang="en-US" dirty="0" err="1"/>
              <a:t>vez</a:t>
            </a:r>
            <a:r>
              <a:rPr lang="en-US" dirty="0"/>
              <a:t>!  </a:t>
            </a:r>
            <a:r>
              <a:rPr lang="en-US" dirty="0" err="1"/>
              <a:t>Todo</a:t>
            </a:r>
            <a:r>
              <a:rPr lang="en-US" dirty="0"/>
              <a:t> </a:t>
            </a:r>
            <a:r>
              <a:rPr lang="en-US" dirty="0" err="1"/>
              <a:t>comienza</a:t>
            </a:r>
            <a:r>
              <a:rPr lang="en-US" dirty="0"/>
              <a:t> CONTIGO!</a:t>
            </a:r>
          </a:p>
          <a:p>
            <a:r>
              <a:rPr lang="en-US" i="1" dirty="0"/>
              <a:t>“El </a:t>
            </a:r>
            <a:r>
              <a:rPr lang="en-US" i="1" dirty="0" err="1"/>
              <a:t>cambio</a:t>
            </a:r>
            <a:r>
              <a:rPr lang="en-US" i="1" dirty="0"/>
              <a:t> </a:t>
            </a:r>
            <a:r>
              <a:rPr lang="en-US" i="1" dirty="0" err="1"/>
              <a:t>comienza</a:t>
            </a:r>
            <a:r>
              <a:rPr lang="en-US" i="1" dirty="0"/>
              <a:t> con el simple </a:t>
            </a:r>
            <a:r>
              <a:rPr lang="en-US" i="1" dirty="0" err="1"/>
              <a:t>paso</a:t>
            </a:r>
            <a:r>
              <a:rPr lang="en-US" i="1" dirty="0"/>
              <a:t> de </a:t>
            </a:r>
            <a:r>
              <a:rPr lang="en-US" i="1" dirty="0" err="1"/>
              <a:t>cambiarte</a:t>
            </a:r>
            <a:r>
              <a:rPr lang="en-US" i="1" dirty="0"/>
              <a:t> a </a:t>
            </a:r>
            <a:r>
              <a:rPr lang="en-US" i="1" dirty="0" err="1"/>
              <a:t>tí</a:t>
            </a:r>
            <a:r>
              <a:rPr lang="en-US" i="1" dirty="0"/>
              <a:t> </a:t>
            </a:r>
            <a:r>
              <a:rPr lang="en-US" i="1" dirty="0" err="1"/>
              <a:t>mismo</a:t>
            </a:r>
            <a:r>
              <a:rPr lang="en-US" i="1" dirty="0"/>
              <a:t>.“ – Tony Robbins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¿</a:t>
            </a:r>
            <a:r>
              <a:rPr lang="en-US" b="1" dirty="0" err="1"/>
              <a:t>Cómo</a:t>
            </a:r>
            <a:r>
              <a:rPr lang="en-US" b="1" dirty="0"/>
              <a:t> Podemos </a:t>
            </a:r>
            <a:r>
              <a:rPr lang="en-US" b="1" dirty="0" err="1"/>
              <a:t>Cambiar</a:t>
            </a:r>
            <a:r>
              <a:rPr lang="en-US" b="1" dirty="0"/>
              <a:t>?</a:t>
            </a:r>
            <a:endParaRPr lang="en-US" dirty="0"/>
          </a:p>
          <a:p>
            <a:r>
              <a:rPr lang="en-US" dirty="0" err="1"/>
              <a:t>Necesitamos</a:t>
            </a:r>
            <a:r>
              <a:rPr lang="en-US" dirty="0"/>
              <a:t> </a:t>
            </a:r>
            <a:r>
              <a:rPr lang="en-US" dirty="0" err="1"/>
              <a:t>desarrollar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Una</a:t>
            </a:r>
            <a:r>
              <a:rPr lang="en-US" dirty="0"/>
              <a:t> Nueva Forma de </a:t>
            </a:r>
            <a:r>
              <a:rPr lang="en-US" dirty="0" err="1"/>
              <a:t>Pensar</a:t>
            </a:r>
            <a:endParaRPr lang="en-US" dirty="0"/>
          </a:p>
          <a:p>
            <a:pPr lvl="1"/>
            <a:r>
              <a:rPr lang="en-US" dirty="0" err="1"/>
              <a:t>Una</a:t>
            </a:r>
            <a:r>
              <a:rPr lang="en-US" dirty="0"/>
              <a:t> Nueva </a:t>
            </a:r>
            <a:r>
              <a:rPr lang="en-US" dirty="0" err="1"/>
              <a:t>Mentalidad</a:t>
            </a:r>
            <a:endParaRPr lang="en-US" dirty="0"/>
          </a:p>
          <a:p>
            <a:pPr lvl="1"/>
            <a:r>
              <a:rPr lang="en-US" dirty="0" err="1"/>
              <a:t>Una</a:t>
            </a:r>
            <a:r>
              <a:rPr lang="en-US" dirty="0"/>
              <a:t> Nueva </a:t>
            </a:r>
            <a:r>
              <a:rPr lang="en-US" dirty="0" err="1"/>
              <a:t>Perspectiva</a:t>
            </a:r>
            <a:endParaRPr lang="en-US" dirty="0"/>
          </a:p>
          <a:p>
            <a:pPr lvl="1"/>
            <a:r>
              <a:rPr lang="en-US" dirty="0"/>
              <a:t>Un Nuevo </a:t>
            </a:r>
            <a:r>
              <a:rPr lang="en-US" dirty="0" err="1"/>
              <a:t>Entendimiento</a:t>
            </a:r>
            <a:endParaRPr lang="en-US" dirty="0"/>
          </a:p>
          <a:p>
            <a:pPr lvl="1"/>
            <a:r>
              <a:rPr lang="en-US" dirty="0"/>
              <a:t>Un Nuevo </a:t>
            </a:r>
            <a:r>
              <a:rPr lang="en-US" dirty="0" err="1"/>
              <a:t>Sue</a:t>
            </a:r>
            <a:r>
              <a:rPr lang="en-US" dirty="0" err="1">
                <a:latin typeface="Calibri"/>
              </a:rPr>
              <a:t>ñ</a:t>
            </a:r>
            <a:r>
              <a:rPr lang="en-US" dirty="0" err="1"/>
              <a:t>o</a:t>
            </a:r>
            <a:endParaRPr lang="en-US" dirty="0"/>
          </a:p>
          <a:p>
            <a:pPr lvl="1"/>
            <a:r>
              <a:rPr lang="en-US" dirty="0" err="1"/>
              <a:t>Una</a:t>
            </a:r>
            <a:r>
              <a:rPr lang="en-US" dirty="0"/>
              <a:t> Nueva </a:t>
            </a:r>
            <a:r>
              <a:rPr lang="en-US" dirty="0" err="1"/>
              <a:t>Motivación</a:t>
            </a:r>
            <a:endParaRPr lang="en-US" dirty="0"/>
          </a:p>
          <a:p>
            <a:pPr lvl="1"/>
            <a:r>
              <a:rPr lang="en-US" dirty="0" err="1"/>
              <a:t>Nuevos</a:t>
            </a:r>
            <a:r>
              <a:rPr lang="en-US" dirty="0"/>
              <a:t> HÁBITOS!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pPr algn="l"/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6992660-07D7-4D1A-9A00-6246F487EF94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3E4C5F-CD59-41A0-8D3F-3F0BC4BD15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529" y="5857912"/>
            <a:ext cx="1762471" cy="9144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C4ED1728-1B2A-43A7-976E-F9F5FFA6CE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72628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636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727" y="228600"/>
            <a:ext cx="3116636" cy="3390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095" y="862362"/>
            <a:ext cx="5334000" cy="1143000"/>
          </a:xfrm>
        </p:spPr>
        <p:txBody>
          <a:bodyPr>
            <a:normAutofit/>
          </a:bodyPr>
          <a:lstStyle/>
          <a:p>
            <a:r>
              <a:rPr lang="en-US" b="1" dirty="0"/>
              <a:t>Universidad del </a:t>
            </a:r>
            <a:r>
              <a:rPr lang="en-US" b="1" dirty="0" err="1"/>
              <a:t>Éxito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5752990" cy="4659313"/>
          </a:xfrm>
          <a:ln>
            <a:solidFill>
              <a:schemeClr val="bg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Comienza</a:t>
            </a:r>
            <a:r>
              <a:rPr lang="en-US" dirty="0">
                <a:solidFill>
                  <a:schemeClr val="bg1"/>
                </a:solidFill>
              </a:rPr>
              <a:t>: Lunes 15 De </a:t>
            </a:r>
            <a:r>
              <a:rPr lang="en-US" dirty="0" err="1">
                <a:solidFill>
                  <a:schemeClr val="bg1"/>
                </a:solidFill>
              </a:rPr>
              <a:t>Enero</a:t>
            </a:r>
            <a:r>
              <a:rPr lang="en-US" dirty="0">
                <a:solidFill>
                  <a:schemeClr val="bg1"/>
                </a:solidFill>
              </a:rPr>
              <a:t>, 2022</a:t>
            </a:r>
          </a:p>
          <a:p>
            <a:r>
              <a:rPr lang="en-US" dirty="0" err="1"/>
              <a:t>Cada</a:t>
            </a:r>
            <a:r>
              <a:rPr lang="en-US" dirty="0"/>
              <a:t> Lunes de 6pm-8pm</a:t>
            </a:r>
          </a:p>
          <a:p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Cambiar</a:t>
            </a:r>
            <a:r>
              <a:rPr lang="en-US" dirty="0"/>
              <a:t> de </a:t>
            </a:r>
            <a:r>
              <a:rPr lang="en-US" dirty="0" err="1"/>
              <a:t>Mentalidad</a:t>
            </a:r>
            <a:r>
              <a:rPr lang="en-US" dirty="0"/>
              <a:t> de </a:t>
            </a:r>
            <a:r>
              <a:rPr lang="en-US" dirty="0" err="1"/>
              <a:t>Pobreza</a:t>
            </a:r>
            <a:r>
              <a:rPr lang="en-US" dirty="0"/>
              <a:t> y </a:t>
            </a:r>
            <a:r>
              <a:rPr lang="en-US" dirty="0" err="1"/>
              <a:t>Escasez</a:t>
            </a:r>
            <a:r>
              <a:rPr lang="en-US" dirty="0"/>
              <a:t> a </a:t>
            </a:r>
            <a:r>
              <a:rPr lang="en-US" dirty="0" err="1"/>
              <a:t>Riqueza</a:t>
            </a:r>
            <a:r>
              <a:rPr lang="en-US" dirty="0"/>
              <a:t> y </a:t>
            </a:r>
            <a:r>
              <a:rPr lang="en-US" dirty="0" err="1"/>
              <a:t>Abundancia</a:t>
            </a:r>
            <a:endParaRPr lang="en-US" dirty="0"/>
          </a:p>
          <a:p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Fijar</a:t>
            </a:r>
            <a:r>
              <a:rPr lang="en-US" dirty="0"/>
              <a:t> </a:t>
            </a:r>
            <a:r>
              <a:rPr lang="en-US" dirty="0" err="1"/>
              <a:t>Nuevos</a:t>
            </a:r>
            <a:r>
              <a:rPr lang="en-US" dirty="0"/>
              <a:t> </a:t>
            </a:r>
            <a:r>
              <a:rPr lang="en-US" dirty="0" err="1"/>
              <a:t>Sueños</a:t>
            </a:r>
            <a:r>
              <a:rPr lang="en-US" dirty="0"/>
              <a:t> y </a:t>
            </a:r>
            <a:r>
              <a:rPr lang="en-US" dirty="0" err="1"/>
              <a:t>Metas</a:t>
            </a:r>
            <a:endParaRPr lang="en-US" dirty="0"/>
          </a:p>
          <a:p>
            <a:r>
              <a:rPr lang="en-US" dirty="0"/>
              <a:t>La Formula </a:t>
            </a:r>
            <a:r>
              <a:rPr lang="en-US" dirty="0" err="1"/>
              <a:t>Secreta</a:t>
            </a:r>
            <a:r>
              <a:rPr lang="en-US" dirty="0"/>
              <a:t> del </a:t>
            </a:r>
            <a:r>
              <a:rPr lang="en-US" dirty="0" err="1"/>
              <a:t>Éxito</a:t>
            </a:r>
            <a:r>
              <a:rPr lang="en-US" dirty="0"/>
              <a:t> Como </a:t>
            </a:r>
            <a:r>
              <a:rPr lang="en-US" dirty="0" err="1"/>
              <a:t>Transformar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Sueño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Realidad</a:t>
            </a:r>
            <a:r>
              <a:rPr lang="en-US" dirty="0"/>
              <a:t> – Paso a Paso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789" y="3650117"/>
            <a:ext cx="1570574" cy="1562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153" y="5231267"/>
            <a:ext cx="2055648" cy="1502907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9F763022-D04D-4D16-BBC7-76550140D7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72628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96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881" y="-1"/>
            <a:ext cx="7912120" cy="966371"/>
          </a:xfrm>
        </p:spPr>
        <p:txBody>
          <a:bodyPr>
            <a:normAutofit/>
          </a:bodyPr>
          <a:lstStyle/>
          <a:p>
            <a:r>
              <a:rPr lang="en-US" b="1" dirty="0"/>
              <a:t>¿</a:t>
            </a:r>
            <a:r>
              <a:rPr lang="en-US" b="1" dirty="0" err="1"/>
              <a:t>Quién</a:t>
            </a:r>
            <a:r>
              <a:rPr lang="en-US" b="1" dirty="0"/>
              <a:t> es Alex </a:t>
            </a:r>
            <a:r>
              <a:rPr lang="en-US" b="1" dirty="0" err="1"/>
              <a:t>Barrón</a:t>
            </a:r>
            <a:r>
              <a:rPr lang="en-US" b="1" dirty="0"/>
              <a:t>?</a:t>
            </a:r>
            <a:endParaRPr lang="en-US" sz="3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1599480"/>
            <a:ext cx="5181600" cy="639762"/>
          </a:xfrm>
        </p:spPr>
        <p:txBody>
          <a:bodyPr>
            <a:normAutofit/>
          </a:bodyPr>
          <a:lstStyle/>
          <a:p>
            <a:r>
              <a:rPr lang="en-US" sz="2000" dirty="0" err="1"/>
              <a:t>Sue</a:t>
            </a:r>
            <a:r>
              <a:rPr lang="en-US" sz="2000" b="1" dirty="0" err="1"/>
              <a:t>ñ</a:t>
            </a:r>
            <a:r>
              <a:rPr lang="en-US" sz="2000" dirty="0" err="1"/>
              <a:t>a</a:t>
            </a:r>
            <a:r>
              <a:rPr lang="en-US" sz="2000" dirty="0"/>
              <a:t> con </a:t>
            </a:r>
            <a:r>
              <a:rPr lang="en-US" sz="2000" dirty="0" err="1"/>
              <a:t>Viajar</a:t>
            </a:r>
            <a:r>
              <a:rPr lang="en-US" sz="2000" dirty="0"/>
              <a:t> </a:t>
            </a:r>
            <a:r>
              <a:rPr lang="en-US" sz="2000" dirty="0" err="1"/>
              <a:t>por</a:t>
            </a:r>
            <a:r>
              <a:rPr lang="en-US" sz="2000" dirty="0"/>
              <a:t> </a:t>
            </a:r>
            <a:r>
              <a:rPr lang="en-US" sz="2000" dirty="0" err="1"/>
              <a:t>Todo</a:t>
            </a:r>
            <a:r>
              <a:rPr lang="en-US" sz="2000" dirty="0"/>
              <a:t> </a:t>
            </a:r>
            <a:r>
              <a:rPr lang="en-US" sz="2000" dirty="0" err="1"/>
              <a:t>el</a:t>
            </a:r>
            <a:r>
              <a:rPr lang="en-US" sz="2000" dirty="0"/>
              <a:t> Mundo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2133600" cy="365125"/>
          </a:xfrm>
        </p:spPr>
        <p:txBody>
          <a:bodyPr/>
          <a:lstStyle/>
          <a:p>
            <a:fld id="{26992660-07D7-4D1A-9A00-6246F487EF9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304800" y="1772127"/>
            <a:ext cx="3494126" cy="45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/>
              <a:t>Transforma</a:t>
            </a:r>
            <a:r>
              <a:rPr lang="en-US" sz="2000" dirty="0"/>
              <a:t> sus </a:t>
            </a:r>
            <a:r>
              <a:rPr lang="en-US" sz="2000" dirty="0" err="1"/>
              <a:t>Sue</a:t>
            </a:r>
            <a:r>
              <a:rPr lang="en-US" sz="2000" b="1" dirty="0" err="1"/>
              <a:t>ñ</a:t>
            </a:r>
            <a:r>
              <a:rPr lang="en-US" sz="2000" dirty="0" err="1"/>
              <a:t>os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Realidad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47836" y="6204566"/>
            <a:ext cx="3684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Construyo</a:t>
            </a:r>
            <a:r>
              <a:rPr lang="en-US" sz="1600" dirty="0"/>
              <a:t> la casa de sus </a:t>
            </a:r>
            <a:r>
              <a:rPr lang="en-US" sz="1600" dirty="0" err="1"/>
              <a:t>sueños</a:t>
            </a:r>
            <a:r>
              <a:rPr lang="en-US" sz="1600" dirty="0"/>
              <a:t> - con mas de 10,000 SF – la mas </a:t>
            </a:r>
            <a:r>
              <a:rPr lang="en-US" sz="1600" dirty="0" err="1"/>
              <a:t>alta</a:t>
            </a:r>
            <a:r>
              <a:rPr lang="en-US" sz="1600" dirty="0"/>
              <a:t> de EP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798926" y="6496954"/>
            <a:ext cx="5421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Ya </a:t>
            </a:r>
            <a:r>
              <a:rPr lang="en-US" sz="1600" dirty="0" err="1"/>
              <a:t>conoce</a:t>
            </a:r>
            <a:r>
              <a:rPr lang="en-US" sz="1600" dirty="0"/>
              <a:t> 50+ </a:t>
            </a:r>
            <a:r>
              <a:rPr lang="en-US" sz="1600" dirty="0" err="1"/>
              <a:t>paises</a:t>
            </a:r>
            <a:r>
              <a:rPr lang="en-US" sz="1600" dirty="0"/>
              <a:t> – pronto Guatemala y Mas!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57" y="2298193"/>
            <a:ext cx="2051795" cy="136196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3D7FF78-1EA8-42D4-8366-62D5D9E233E5}"/>
              </a:ext>
            </a:extLst>
          </p:cNvPr>
          <p:cNvSpPr txBox="1">
            <a:spLocks/>
          </p:cNvSpPr>
          <p:nvPr/>
        </p:nvSpPr>
        <p:spPr>
          <a:xfrm>
            <a:off x="0" y="966370"/>
            <a:ext cx="9144000" cy="805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Hombre de </a:t>
            </a:r>
            <a:r>
              <a:rPr lang="en-US" sz="3600" b="1" dirty="0" err="1"/>
              <a:t>Éxito</a:t>
            </a:r>
            <a:r>
              <a:rPr lang="en-US" sz="3600" b="1" dirty="0"/>
              <a:t>, </a:t>
            </a:r>
            <a:r>
              <a:rPr lang="en-US" sz="3600" b="1" dirty="0" err="1"/>
              <a:t>Soñador</a:t>
            </a:r>
            <a:r>
              <a:rPr lang="en-US" sz="3600" b="1" dirty="0"/>
              <a:t>, </a:t>
            </a:r>
            <a:r>
              <a:rPr lang="en-US" sz="3600" b="1" dirty="0" err="1"/>
              <a:t>Aventurero</a:t>
            </a:r>
            <a:endParaRPr lang="en-US" sz="36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E3811A-B532-4A05-9367-7FBFAC53D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750" y="2239341"/>
            <a:ext cx="1603932" cy="21385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9A647C-71A6-4CAA-ADAD-FC126FF85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9223" y="2248781"/>
            <a:ext cx="1599027" cy="21320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510C7E-3769-4461-AC2A-A1732FC499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4997" y="2239242"/>
            <a:ext cx="1604006" cy="21386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554F74-4337-41C7-9A19-04B8FBF20D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114" y="4495818"/>
            <a:ext cx="1428750" cy="1905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0D68968-6712-4587-864B-C6B7E5374D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7683" y="4790766"/>
            <a:ext cx="1752600" cy="1314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19D6C56-D257-4374-978C-49A8ED4E03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9001" y="4807218"/>
            <a:ext cx="1828799" cy="1371599"/>
          </a:xfrm>
          <a:prstGeom prst="rect">
            <a:avLst/>
          </a:prstGeom>
        </p:spPr>
      </p:pic>
      <p:pic>
        <p:nvPicPr>
          <p:cNvPr id="27" name="Picture 26" descr="home reality.jpg">
            <a:extLst>
              <a:ext uri="{FF2B5EF4-FFF2-40B4-BE49-F238E27FC236}">
                <a16:creationId xmlns:a16="http://schemas.microsoft.com/office/drawing/2014/main" id="{76994106-1A9A-482A-AB01-49164EBA334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9860" y="4708722"/>
            <a:ext cx="2189199" cy="14001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86ACAF-EDBB-4454-BADE-93BA16AB9A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6254" y="3520777"/>
            <a:ext cx="1882114" cy="141158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DC15884-2218-4961-B744-0FB0FA0980AE}"/>
              </a:ext>
            </a:extLst>
          </p:cNvPr>
          <p:cNvSpPr txBox="1"/>
          <p:nvPr/>
        </p:nvSpPr>
        <p:spPr>
          <a:xfrm>
            <a:off x="80404" y="3674180"/>
            <a:ext cx="1942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Disfruta</a:t>
            </a:r>
            <a:r>
              <a:rPr lang="en-US" sz="1600" dirty="0"/>
              <a:t> </a:t>
            </a:r>
            <a:r>
              <a:rPr lang="en-US" sz="1600" dirty="0" err="1"/>
              <a:t>carros</a:t>
            </a:r>
            <a:r>
              <a:rPr lang="en-US" sz="1600" dirty="0"/>
              <a:t> </a:t>
            </a:r>
            <a:r>
              <a:rPr lang="en-US" sz="1600" dirty="0" err="1"/>
              <a:t>exóticos</a:t>
            </a:r>
            <a:r>
              <a:rPr lang="en-US" sz="1600" dirty="0"/>
              <a:t> – </a:t>
            </a:r>
            <a:r>
              <a:rPr lang="en-US" sz="1600" dirty="0" err="1"/>
              <a:t>desde</a:t>
            </a:r>
            <a:r>
              <a:rPr lang="en-US" sz="1600" dirty="0"/>
              <a:t> 2004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7743F762-3733-874E-22AF-A5E01B67F0A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25"/>
            <a:ext cx="1231881" cy="120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141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altLang="en-US" b="1" dirty="0" err="1">
                <a:latin typeface="Calibri" pitchFamily="34" charset="0"/>
              </a:rPr>
              <a:t>Qué</a:t>
            </a:r>
            <a:r>
              <a:rPr lang="en-US" altLang="en-US" b="1" dirty="0">
                <a:latin typeface="Calibri" pitchFamily="34" charset="0"/>
              </a:rPr>
              <a:t> </a:t>
            </a:r>
            <a:r>
              <a:rPr lang="en-US" altLang="en-US" b="1" dirty="0" err="1">
                <a:latin typeface="Calibri" pitchFamily="34" charset="0"/>
              </a:rPr>
              <a:t>Clase</a:t>
            </a:r>
            <a:r>
              <a:rPr lang="en-US" altLang="en-US" b="1" dirty="0">
                <a:latin typeface="Calibri" pitchFamily="34" charset="0"/>
              </a:rPr>
              <a:t> de </a:t>
            </a:r>
            <a:r>
              <a:rPr lang="en-US" altLang="en-US" b="1" dirty="0" err="1">
                <a:latin typeface="Calibri" pitchFamily="34" charset="0"/>
              </a:rPr>
              <a:t>Mentalidad</a:t>
            </a:r>
            <a:r>
              <a:rPr lang="en-US" altLang="en-US" b="1" dirty="0">
                <a:latin typeface="Calibri" pitchFamily="34" charset="0"/>
              </a:rPr>
              <a:t> </a:t>
            </a:r>
            <a:r>
              <a:rPr lang="en-US" altLang="en-US" b="1" dirty="0" err="1">
                <a:latin typeface="Calibri" pitchFamily="34" charset="0"/>
              </a:rPr>
              <a:t>Tienes</a:t>
            </a:r>
            <a:endParaRPr lang="en-US" b="1" dirty="0"/>
          </a:p>
        </p:txBody>
      </p:sp>
      <p:sp>
        <p:nvSpPr>
          <p:cNvPr id="11267" name="Content Placeholder 2"/>
          <p:cNvSpPr txBox="1">
            <a:spLocks/>
          </p:cNvSpPr>
          <p:nvPr/>
        </p:nvSpPr>
        <p:spPr bwMode="auto">
          <a:xfrm>
            <a:off x="200247" y="1690577"/>
            <a:ext cx="8915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3200" dirty="0"/>
              <a:t>¿</a:t>
            </a:r>
            <a:r>
              <a:rPr lang="en-US" sz="3200" dirty="0" err="1"/>
              <a:t>Cuáles</a:t>
            </a:r>
            <a:r>
              <a:rPr lang="en-US" sz="3200" dirty="0"/>
              <a:t> Son Tus </a:t>
            </a:r>
            <a:r>
              <a:rPr lang="en-US" sz="3200" dirty="0" err="1"/>
              <a:t>Creencias</a:t>
            </a:r>
            <a:r>
              <a:rPr lang="en-US" sz="3200" dirty="0"/>
              <a:t> </a:t>
            </a:r>
            <a:r>
              <a:rPr lang="en-US" sz="3200" dirty="0" err="1"/>
              <a:t>Sobre</a:t>
            </a:r>
            <a:r>
              <a:rPr lang="en-US" sz="3200" dirty="0"/>
              <a:t> el Dinero, el </a:t>
            </a:r>
            <a:r>
              <a:rPr lang="en-US" sz="3200" dirty="0" err="1"/>
              <a:t>Éxito</a:t>
            </a:r>
            <a:r>
              <a:rPr lang="en-US" sz="3200" dirty="0"/>
              <a:t> y la </a:t>
            </a:r>
            <a:r>
              <a:rPr lang="en-US" sz="3200" dirty="0" err="1"/>
              <a:t>Abundancia</a:t>
            </a:r>
            <a:r>
              <a:rPr lang="en-US" sz="3200" dirty="0"/>
              <a:t>?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altLang="en-US" sz="3200" dirty="0">
                <a:latin typeface="Calibri" pitchFamily="34" charset="0"/>
              </a:rPr>
              <a:t>Tus </a:t>
            </a:r>
            <a:r>
              <a:rPr lang="en-US" altLang="en-US" sz="3200" dirty="0" err="1">
                <a:latin typeface="Calibri" pitchFamily="34" charset="0"/>
              </a:rPr>
              <a:t>Creencias</a:t>
            </a:r>
            <a:r>
              <a:rPr lang="en-US" altLang="en-US" sz="3200" dirty="0">
                <a:latin typeface="Calibri" pitchFamily="34" charset="0"/>
              </a:rPr>
              <a:t> ¿</a:t>
            </a:r>
            <a:r>
              <a:rPr lang="en-US" altLang="en-US" sz="3200" dirty="0" err="1">
                <a:latin typeface="Calibri" pitchFamily="34" charset="0"/>
              </a:rPr>
              <a:t>te</a:t>
            </a:r>
            <a:r>
              <a:rPr lang="en-US" altLang="en-US" sz="3200" dirty="0">
                <a:latin typeface="Calibri" pitchFamily="34" charset="0"/>
              </a:rPr>
              <a:t> </a:t>
            </a:r>
            <a:r>
              <a:rPr lang="en-US" altLang="en-US" sz="3200" dirty="0" err="1">
                <a:latin typeface="Calibri" pitchFamily="34" charset="0"/>
              </a:rPr>
              <a:t>Ayudan</a:t>
            </a:r>
            <a:r>
              <a:rPr lang="en-US" altLang="en-US" sz="3200" dirty="0">
                <a:latin typeface="Calibri" pitchFamily="34" charset="0"/>
              </a:rPr>
              <a:t> a </a:t>
            </a:r>
            <a:r>
              <a:rPr lang="en-US" altLang="en-US" sz="3200" dirty="0" err="1">
                <a:latin typeface="Calibri" pitchFamily="34" charset="0"/>
              </a:rPr>
              <a:t>Avanzar</a:t>
            </a:r>
            <a:r>
              <a:rPr lang="en-US" altLang="en-US" sz="3200" dirty="0">
                <a:latin typeface="Calibri" pitchFamily="34" charset="0"/>
              </a:rPr>
              <a:t> o </a:t>
            </a:r>
            <a:r>
              <a:rPr lang="en-US" altLang="en-US" sz="3200" dirty="0" err="1">
                <a:latin typeface="Calibri" pitchFamily="34" charset="0"/>
              </a:rPr>
              <a:t>te</a:t>
            </a:r>
            <a:r>
              <a:rPr lang="en-US" altLang="en-US" sz="3200" dirty="0">
                <a:latin typeface="Calibri" pitchFamily="34" charset="0"/>
              </a:rPr>
              <a:t> </a:t>
            </a:r>
            <a:r>
              <a:rPr lang="en-US" altLang="en-US" sz="3200" dirty="0" err="1">
                <a:latin typeface="Calibri" pitchFamily="34" charset="0"/>
              </a:rPr>
              <a:t>Limitan</a:t>
            </a:r>
            <a:r>
              <a:rPr lang="en-US" altLang="en-US" sz="3200" dirty="0">
                <a:latin typeface="Calibri" pitchFamily="34" charset="0"/>
              </a:rPr>
              <a:t>?  </a:t>
            </a:r>
          </a:p>
          <a:p>
            <a:pPr marL="342900" indent="-342900" eaLnBrk="1" hangingPunct="1">
              <a:spcBef>
                <a:spcPct val="20000"/>
              </a:spcBef>
              <a:buFont typeface="Arial" charset="0"/>
              <a:buChar char="•"/>
            </a:pPr>
            <a:endParaRPr lang="en-US" altLang="en-US" sz="3200" dirty="0">
              <a:latin typeface="Calibri" pitchFamily="34" charset="0"/>
            </a:endParaRPr>
          </a:p>
        </p:txBody>
      </p:sp>
      <p:pic>
        <p:nvPicPr>
          <p:cNvPr id="11268" name="Picture 9" descr="scarcity or abunance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9916" y="3351674"/>
            <a:ext cx="3657600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B4087A9E-188D-48DE-A08E-981967315BAF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pPr algn="l">
              <a:defRPr/>
            </a:pPr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2022</a:t>
            </a:r>
          </a:p>
        </p:txBody>
      </p:sp>
      <p:sp>
        <p:nvSpPr>
          <p:cNvPr id="11271" name="TextBox 6"/>
          <p:cNvSpPr txBox="1">
            <a:spLocks noChangeArrowheads="1"/>
          </p:cNvSpPr>
          <p:nvPr/>
        </p:nvSpPr>
        <p:spPr bwMode="auto">
          <a:xfrm>
            <a:off x="2672316" y="3351674"/>
            <a:ext cx="1676400" cy="36988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ESCASEZ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48716" y="3351674"/>
            <a:ext cx="1828800" cy="3698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n-US" dirty="0"/>
              <a:t>ABUNDANCIA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5DED4150-8C34-4A09-893F-E370E20E7F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72628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88713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b="1"/>
              <a:t>Mentalidad de Escasez Vs. Mentalidad de Abundancia</a:t>
            </a:r>
            <a:endParaRPr lang="en-US" alt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4800" y="1905000"/>
            <a:ext cx="3962400" cy="4953000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5100" b="1" u="sng" dirty="0">
                <a:latin typeface="Calibri" pitchFamily="34" charset="0"/>
              </a:rPr>
              <a:t>MENTALIDAD DE ESCASEZ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600" dirty="0">
                <a:latin typeface="+mn-lt"/>
              </a:rPr>
              <a:t>“Lo </a:t>
            </a:r>
            <a:r>
              <a:rPr lang="en-US" sz="4600" dirty="0" err="1">
                <a:latin typeface="+mn-lt"/>
              </a:rPr>
              <a:t>que</a:t>
            </a:r>
            <a:r>
              <a:rPr lang="en-US" sz="4600" dirty="0">
                <a:latin typeface="+mn-lt"/>
              </a:rPr>
              <a:t> </a:t>
            </a:r>
            <a:r>
              <a:rPr lang="en-US" sz="4600" dirty="0" err="1">
                <a:latin typeface="+mn-lt"/>
              </a:rPr>
              <a:t>uno</a:t>
            </a:r>
            <a:r>
              <a:rPr lang="en-US" sz="4600" dirty="0">
                <a:latin typeface="+mn-lt"/>
              </a:rPr>
              <a:t> </a:t>
            </a:r>
            <a:r>
              <a:rPr lang="en-US" sz="4600" dirty="0" err="1">
                <a:latin typeface="+mn-lt"/>
              </a:rPr>
              <a:t>gana</a:t>
            </a:r>
            <a:r>
              <a:rPr lang="en-US" sz="4600" dirty="0">
                <a:latin typeface="+mn-lt"/>
              </a:rPr>
              <a:t>, </a:t>
            </a:r>
            <a:r>
              <a:rPr lang="en-US" sz="4600" dirty="0" err="1">
                <a:latin typeface="+mn-lt"/>
              </a:rPr>
              <a:t>otro</a:t>
            </a:r>
            <a:r>
              <a:rPr lang="en-US" sz="4600" dirty="0">
                <a:latin typeface="+mn-lt"/>
              </a:rPr>
              <a:t> lo </a:t>
            </a:r>
            <a:r>
              <a:rPr lang="en-US" sz="4600" dirty="0" err="1">
                <a:latin typeface="+mn-lt"/>
              </a:rPr>
              <a:t>pierde</a:t>
            </a:r>
            <a:r>
              <a:rPr lang="en-US" sz="4600" dirty="0">
                <a:latin typeface="+mn-lt"/>
              </a:rPr>
              <a:t>.”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600" dirty="0">
                <a:latin typeface="+mn-lt"/>
              </a:rPr>
              <a:t>“</a:t>
            </a:r>
            <a:r>
              <a:rPr lang="en-US" sz="4600" dirty="0">
                <a:latin typeface="Arial"/>
                <a:cs typeface="Arial"/>
              </a:rPr>
              <a:t>¡</a:t>
            </a:r>
            <a:r>
              <a:rPr lang="en-US" sz="4600" dirty="0">
                <a:latin typeface="+mn-lt"/>
              </a:rPr>
              <a:t>No </a:t>
            </a:r>
            <a:r>
              <a:rPr lang="en-US" sz="4600" dirty="0" err="1">
                <a:latin typeface="+mn-lt"/>
              </a:rPr>
              <a:t>podemos</a:t>
            </a:r>
            <a:r>
              <a:rPr lang="en-US" sz="4600" dirty="0">
                <a:latin typeface="+mn-lt"/>
              </a:rPr>
              <a:t>! No hay </a:t>
            </a:r>
            <a:r>
              <a:rPr lang="en-US" sz="4600" dirty="0" err="1">
                <a:latin typeface="+mn-lt"/>
              </a:rPr>
              <a:t>dinero</a:t>
            </a:r>
            <a:r>
              <a:rPr lang="en-US" sz="4600" dirty="0">
                <a:latin typeface="+mn-lt"/>
              </a:rPr>
              <a:t>.”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600" dirty="0">
                <a:latin typeface="+mn-lt"/>
              </a:rPr>
              <a:t>“El </a:t>
            </a:r>
            <a:r>
              <a:rPr lang="en-US" sz="4600" dirty="0" err="1">
                <a:latin typeface="+mn-lt"/>
              </a:rPr>
              <a:t>dinero</a:t>
            </a:r>
            <a:r>
              <a:rPr lang="en-US" sz="4600" dirty="0">
                <a:latin typeface="+mn-lt"/>
              </a:rPr>
              <a:t> no </a:t>
            </a:r>
            <a:r>
              <a:rPr lang="en-US" sz="4600" dirty="0" err="1">
                <a:latin typeface="+mn-lt"/>
              </a:rPr>
              <a:t>crece</a:t>
            </a:r>
            <a:r>
              <a:rPr lang="en-US" sz="4600" dirty="0">
                <a:latin typeface="+mn-lt"/>
              </a:rPr>
              <a:t> en </a:t>
            </a:r>
            <a:r>
              <a:rPr lang="en-US" sz="4600" dirty="0" err="1">
                <a:latin typeface="+mn-lt"/>
              </a:rPr>
              <a:t>árboles</a:t>
            </a:r>
            <a:r>
              <a:rPr lang="en-US" sz="4600" dirty="0">
                <a:latin typeface="+mn-lt"/>
              </a:rPr>
              <a:t>.”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600" dirty="0">
                <a:latin typeface="+mn-lt"/>
              </a:rPr>
              <a:t>“Los </a:t>
            </a:r>
            <a:r>
              <a:rPr lang="en-US" sz="4600" dirty="0" err="1">
                <a:latin typeface="+mn-lt"/>
              </a:rPr>
              <a:t>ricos</a:t>
            </a:r>
            <a:r>
              <a:rPr lang="en-US" sz="4600" dirty="0">
                <a:latin typeface="+mn-lt"/>
              </a:rPr>
              <a:t> son </a:t>
            </a:r>
            <a:r>
              <a:rPr lang="en-US" sz="4600" dirty="0" err="1">
                <a:latin typeface="+mn-lt"/>
              </a:rPr>
              <a:t>avaros</a:t>
            </a:r>
            <a:r>
              <a:rPr lang="en-US" sz="4600" dirty="0">
                <a:latin typeface="+mn-lt"/>
              </a:rPr>
              <a:t>.”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600" dirty="0">
                <a:latin typeface="+mn-lt"/>
              </a:rPr>
              <a:t>“Los </a:t>
            </a:r>
            <a:r>
              <a:rPr lang="en-US" sz="4600" dirty="0" err="1">
                <a:latin typeface="+mn-lt"/>
              </a:rPr>
              <a:t>ricos</a:t>
            </a:r>
            <a:r>
              <a:rPr lang="en-US" sz="4600" dirty="0">
                <a:latin typeface="+mn-lt"/>
              </a:rPr>
              <a:t> </a:t>
            </a:r>
            <a:r>
              <a:rPr lang="en-US" sz="4600" dirty="0" err="1">
                <a:latin typeface="+mn-lt"/>
              </a:rPr>
              <a:t>explotan</a:t>
            </a:r>
            <a:r>
              <a:rPr lang="en-US" sz="4600" dirty="0">
                <a:latin typeface="+mn-lt"/>
              </a:rPr>
              <a:t> a los </a:t>
            </a:r>
            <a:r>
              <a:rPr lang="en-US" sz="4600" dirty="0" err="1">
                <a:latin typeface="+mn-lt"/>
              </a:rPr>
              <a:t>pobres</a:t>
            </a:r>
            <a:r>
              <a:rPr lang="en-US" sz="4600" dirty="0">
                <a:latin typeface="+mn-lt"/>
              </a:rPr>
              <a:t>.”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600" dirty="0">
                <a:latin typeface="+mn-lt"/>
              </a:rPr>
              <a:t>“Los </a:t>
            </a:r>
            <a:r>
              <a:rPr lang="en-US" sz="4600" dirty="0" err="1">
                <a:latin typeface="+mn-lt"/>
              </a:rPr>
              <a:t>ricos</a:t>
            </a:r>
            <a:r>
              <a:rPr lang="en-US" sz="4600" dirty="0">
                <a:latin typeface="+mn-lt"/>
              </a:rPr>
              <a:t> son </a:t>
            </a:r>
            <a:r>
              <a:rPr lang="en-US" sz="4600" dirty="0" err="1">
                <a:latin typeface="+mn-lt"/>
              </a:rPr>
              <a:t>ladrones</a:t>
            </a:r>
            <a:r>
              <a:rPr lang="en-US" sz="4600" dirty="0">
                <a:latin typeface="+mn-lt"/>
              </a:rPr>
              <a:t>.”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600" dirty="0">
                <a:latin typeface="+mn-lt"/>
              </a:rPr>
              <a:t>“Si </a:t>
            </a:r>
            <a:r>
              <a:rPr lang="en-US" sz="4600" dirty="0" err="1">
                <a:latin typeface="+mn-lt"/>
              </a:rPr>
              <a:t>tiene</a:t>
            </a:r>
            <a:r>
              <a:rPr lang="en-US" sz="4600" dirty="0">
                <a:latin typeface="+mn-lt"/>
              </a:rPr>
              <a:t> </a:t>
            </a:r>
            <a:r>
              <a:rPr lang="en-US" sz="4600" dirty="0" err="1">
                <a:latin typeface="+mn-lt"/>
              </a:rPr>
              <a:t>dinero</a:t>
            </a:r>
            <a:r>
              <a:rPr lang="en-US" sz="4600" dirty="0">
                <a:latin typeface="+mn-lt"/>
              </a:rPr>
              <a:t>, </a:t>
            </a:r>
            <a:r>
              <a:rPr lang="en-US" sz="4600" dirty="0" err="1">
                <a:latin typeface="+mn-lt"/>
              </a:rPr>
              <a:t>es</a:t>
            </a:r>
            <a:r>
              <a:rPr lang="en-US" sz="4600" dirty="0">
                <a:latin typeface="+mn-lt"/>
              </a:rPr>
              <a:t> </a:t>
            </a:r>
            <a:r>
              <a:rPr lang="en-US" sz="4600" dirty="0" err="1">
                <a:latin typeface="+mn-lt"/>
              </a:rPr>
              <a:t>porque</a:t>
            </a:r>
            <a:r>
              <a:rPr lang="en-US" sz="4600" dirty="0">
                <a:latin typeface="+mn-lt"/>
              </a:rPr>
              <a:t> </a:t>
            </a:r>
            <a:r>
              <a:rPr lang="en-US" sz="4600" dirty="0" err="1">
                <a:latin typeface="+mn-lt"/>
              </a:rPr>
              <a:t>tiene</a:t>
            </a:r>
            <a:r>
              <a:rPr lang="en-US" sz="4600" dirty="0">
                <a:latin typeface="+mn-lt"/>
              </a:rPr>
              <a:t> </a:t>
            </a:r>
            <a:r>
              <a:rPr lang="en-US" sz="4600" dirty="0" err="1">
                <a:latin typeface="+mn-lt"/>
              </a:rPr>
              <a:t>suerte</a:t>
            </a:r>
            <a:r>
              <a:rPr lang="en-US" sz="4600" dirty="0">
                <a:latin typeface="+mn-lt"/>
              </a:rPr>
              <a:t>, en un </a:t>
            </a:r>
            <a:r>
              <a:rPr lang="en-US" sz="4600" dirty="0" err="1">
                <a:latin typeface="+mn-lt"/>
              </a:rPr>
              <a:t>mafioso</a:t>
            </a:r>
            <a:r>
              <a:rPr lang="en-US" sz="4600" dirty="0">
                <a:latin typeface="+mn-lt"/>
              </a:rPr>
              <a:t> o </a:t>
            </a:r>
            <a:r>
              <a:rPr lang="en-US" sz="4600" dirty="0" err="1">
                <a:latin typeface="+mn-lt"/>
              </a:rPr>
              <a:t>es</a:t>
            </a:r>
            <a:r>
              <a:rPr lang="en-US" sz="4600" dirty="0">
                <a:latin typeface="+mn-lt"/>
              </a:rPr>
              <a:t> un </a:t>
            </a:r>
            <a:r>
              <a:rPr lang="en-US" sz="4600" dirty="0" err="1">
                <a:latin typeface="+mn-lt"/>
              </a:rPr>
              <a:t>narco</a:t>
            </a:r>
            <a:r>
              <a:rPr lang="en-US" sz="4600" dirty="0">
                <a:latin typeface="+mn-lt"/>
              </a:rPr>
              <a:t>.”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600" dirty="0">
                <a:latin typeface="+mn-lt"/>
              </a:rPr>
              <a:t>“</a:t>
            </a:r>
            <a:r>
              <a:rPr lang="en-US" sz="4600" dirty="0" err="1">
                <a:latin typeface="+mn-lt"/>
              </a:rPr>
              <a:t>Tengo</a:t>
            </a:r>
            <a:r>
              <a:rPr lang="en-US" sz="4600" dirty="0">
                <a:latin typeface="+mn-lt"/>
              </a:rPr>
              <a:t> </a:t>
            </a:r>
            <a:r>
              <a:rPr lang="en-US" sz="4600" dirty="0" err="1">
                <a:latin typeface="+mn-lt"/>
              </a:rPr>
              <a:t>que</a:t>
            </a:r>
            <a:r>
              <a:rPr lang="en-US" sz="4600" dirty="0">
                <a:latin typeface="+mn-lt"/>
              </a:rPr>
              <a:t> </a:t>
            </a:r>
            <a:r>
              <a:rPr lang="en-US" sz="4600" dirty="0" err="1">
                <a:latin typeface="+mn-lt"/>
              </a:rPr>
              <a:t>ganarle</a:t>
            </a:r>
            <a:r>
              <a:rPr lang="en-US" sz="4600" dirty="0">
                <a:latin typeface="+mn-lt"/>
              </a:rPr>
              <a:t> a la </a:t>
            </a:r>
            <a:r>
              <a:rPr lang="en-US" sz="4600" dirty="0" err="1">
                <a:latin typeface="+mn-lt"/>
              </a:rPr>
              <a:t>competencia</a:t>
            </a:r>
            <a:r>
              <a:rPr lang="en-US" sz="4600" dirty="0">
                <a:latin typeface="+mn-lt"/>
              </a:rPr>
              <a:t>.”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600" dirty="0">
                <a:latin typeface="+mn-lt"/>
              </a:rPr>
              <a:t>“</a:t>
            </a:r>
            <a:r>
              <a:rPr lang="en-US" sz="4600" dirty="0" err="1">
                <a:latin typeface="+mn-lt"/>
              </a:rPr>
              <a:t>Primero</a:t>
            </a:r>
            <a:r>
              <a:rPr lang="en-US" sz="4600" dirty="0">
                <a:latin typeface="+mn-lt"/>
              </a:rPr>
              <a:t> </a:t>
            </a:r>
            <a:r>
              <a:rPr lang="en-US" sz="4600" dirty="0" err="1">
                <a:latin typeface="+mn-lt"/>
              </a:rPr>
              <a:t>mis</a:t>
            </a:r>
            <a:r>
              <a:rPr lang="en-US" sz="4600" dirty="0">
                <a:latin typeface="+mn-lt"/>
              </a:rPr>
              <a:t> </a:t>
            </a:r>
            <a:r>
              <a:rPr lang="en-US" sz="4600" dirty="0" err="1">
                <a:latin typeface="+mn-lt"/>
              </a:rPr>
              <a:t>dientes</a:t>
            </a:r>
            <a:r>
              <a:rPr lang="en-US" sz="4600" dirty="0">
                <a:latin typeface="+mn-lt"/>
              </a:rPr>
              <a:t>, y </a:t>
            </a:r>
            <a:r>
              <a:rPr lang="en-US" sz="4600" dirty="0" err="1">
                <a:latin typeface="+mn-lt"/>
              </a:rPr>
              <a:t>luego</a:t>
            </a:r>
            <a:r>
              <a:rPr lang="en-US" sz="4600" dirty="0">
                <a:latin typeface="+mn-lt"/>
              </a:rPr>
              <a:t> </a:t>
            </a:r>
            <a:r>
              <a:rPr lang="en-US" sz="4600" dirty="0" err="1">
                <a:latin typeface="+mn-lt"/>
              </a:rPr>
              <a:t>mis</a:t>
            </a:r>
            <a:r>
              <a:rPr lang="en-US" sz="4600" dirty="0">
                <a:latin typeface="+mn-lt"/>
              </a:rPr>
              <a:t> </a:t>
            </a:r>
            <a:r>
              <a:rPr lang="en-US" sz="4600" dirty="0" err="1">
                <a:latin typeface="+mn-lt"/>
              </a:rPr>
              <a:t>parientes</a:t>
            </a:r>
            <a:r>
              <a:rPr lang="en-US" sz="4600" dirty="0">
                <a:latin typeface="+mn-lt"/>
              </a:rPr>
              <a:t>.”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5100" dirty="0"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200" dirty="0">
              <a:latin typeface="+mn-lt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495800" y="1905000"/>
            <a:ext cx="4419600" cy="4953000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5100" b="1" u="sng" dirty="0">
                <a:latin typeface="+mn-lt"/>
              </a:rPr>
              <a:t>MENTALIDAD DE ABUNDANCIA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600" dirty="0">
                <a:latin typeface="+mn-lt"/>
              </a:rPr>
              <a:t>“Hay </a:t>
            </a:r>
            <a:r>
              <a:rPr lang="en-US" sz="4600" dirty="0" err="1">
                <a:latin typeface="+mn-lt"/>
              </a:rPr>
              <a:t>suficiente</a:t>
            </a:r>
            <a:r>
              <a:rPr lang="en-US" sz="4600" dirty="0">
                <a:latin typeface="+mn-lt"/>
              </a:rPr>
              <a:t> </a:t>
            </a:r>
            <a:r>
              <a:rPr lang="en-US" sz="4600" dirty="0" err="1">
                <a:latin typeface="+mn-lt"/>
              </a:rPr>
              <a:t>para</a:t>
            </a:r>
            <a:r>
              <a:rPr lang="en-US" sz="4600" dirty="0">
                <a:latin typeface="+mn-lt"/>
              </a:rPr>
              <a:t> </a:t>
            </a:r>
            <a:r>
              <a:rPr lang="en-US" sz="4600" dirty="0" err="1">
                <a:latin typeface="+mn-lt"/>
              </a:rPr>
              <a:t>todos</a:t>
            </a:r>
            <a:r>
              <a:rPr lang="en-US" sz="4600" dirty="0">
                <a:latin typeface="+mn-lt"/>
              </a:rPr>
              <a:t>.”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600" dirty="0">
                <a:latin typeface="+mn-lt"/>
              </a:rPr>
              <a:t>“¿</a:t>
            </a:r>
            <a:r>
              <a:rPr lang="en-US" sz="4600" dirty="0" err="1">
                <a:latin typeface="+mn-lt"/>
              </a:rPr>
              <a:t>Cómo</a:t>
            </a:r>
            <a:r>
              <a:rPr lang="en-US" sz="4600" dirty="0">
                <a:latin typeface="+mn-lt"/>
              </a:rPr>
              <a:t> le </a:t>
            </a:r>
            <a:r>
              <a:rPr lang="en-US" sz="4600" dirty="0" err="1">
                <a:latin typeface="+mn-lt"/>
              </a:rPr>
              <a:t>haré</a:t>
            </a:r>
            <a:r>
              <a:rPr lang="en-US" sz="4600" dirty="0">
                <a:latin typeface="+mn-lt"/>
              </a:rPr>
              <a:t> </a:t>
            </a:r>
            <a:r>
              <a:rPr lang="en-US" sz="4600" dirty="0" err="1">
                <a:latin typeface="+mn-lt"/>
              </a:rPr>
              <a:t>para</a:t>
            </a:r>
            <a:r>
              <a:rPr lang="en-US" sz="4600" dirty="0">
                <a:latin typeface="+mn-lt"/>
              </a:rPr>
              <a:t> </a:t>
            </a:r>
            <a:r>
              <a:rPr lang="en-US" sz="4600" dirty="0" err="1">
                <a:latin typeface="+mn-lt"/>
              </a:rPr>
              <a:t>comprarlo</a:t>
            </a:r>
            <a:r>
              <a:rPr lang="en-US" sz="4600" dirty="0">
                <a:latin typeface="+mn-lt"/>
              </a:rPr>
              <a:t>?”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600" dirty="0">
                <a:latin typeface="+mn-lt"/>
              </a:rPr>
              <a:t>“Los </a:t>
            </a:r>
            <a:r>
              <a:rPr lang="en-US" sz="4600" dirty="0" err="1">
                <a:latin typeface="+mn-lt"/>
              </a:rPr>
              <a:t>ricos</a:t>
            </a:r>
            <a:r>
              <a:rPr lang="en-US" sz="4600" dirty="0">
                <a:latin typeface="+mn-lt"/>
              </a:rPr>
              <a:t> son </a:t>
            </a:r>
            <a:r>
              <a:rPr lang="en-US" sz="4600" dirty="0" err="1">
                <a:latin typeface="+mn-lt"/>
              </a:rPr>
              <a:t>ricos</a:t>
            </a:r>
            <a:r>
              <a:rPr lang="en-US" sz="4600" dirty="0">
                <a:latin typeface="+mn-lt"/>
              </a:rPr>
              <a:t> </a:t>
            </a:r>
            <a:r>
              <a:rPr lang="en-US" sz="4600" dirty="0" err="1">
                <a:latin typeface="+mn-lt"/>
              </a:rPr>
              <a:t>porque</a:t>
            </a:r>
            <a:r>
              <a:rPr lang="en-US" sz="4600" dirty="0">
                <a:latin typeface="+mn-lt"/>
              </a:rPr>
              <a:t> son </a:t>
            </a:r>
            <a:r>
              <a:rPr lang="en-US" sz="4600" dirty="0" err="1">
                <a:latin typeface="+mn-lt"/>
              </a:rPr>
              <a:t>generosos</a:t>
            </a:r>
            <a:r>
              <a:rPr lang="en-US" sz="4600" dirty="0">
                <a:latin typeface="+mn-lt"/>
              </a:rPr>
              <a:t>.”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600" dirty="0">
                <a:latin typeface="+mn-lt"/>
              </a:rPr>
              <a:t>“Solo los </a:t>
            </a:r>
            <a:r>
              <a:rPr lang="en-US" sz="4600" dirty="0" err="1">
                <a:latin typeface="+mn-lt"/>
              </a:rPr>
              <a:t>ricos</a:t>
            </a:r>
            <a:r>
              <a:rPr lang="en-US" sz="4600" dirty="0">
                <a:latin typeface="+mn-lt"/>
              </a:rPr>
              <a:t> </a:t>
            </a:r>
            <a:r>
              <a:rPr lang="en-US" sz="4600" dirty="0" err="1">
                <a:latin typeface="+mn-lt"/>
              </a:rPr>
              <a:t>pueden</a:t>
            </a:r>
            <a:r>
              <a:rPr lang="en-US" sz="4600" dirty="0">
                <a:latin typeface="+mn-lt"/>
              </a:rPr>
              <a:t> </a:t>
            </a:r>
            <a:r>
              <a:rPr lang="en-US" sz="4600" dirty="0" err="1">
                <a:latin typeface="+mn-lt"/>
              </a:rPr>
              <a:t>ayudar</a:t>
            </a:r>
            <a:r>
              <a:rPr lang="en-US" sz="4600" dirty="0">
                <a:latin typeface="+mn-lt"/>
              </a:rPr>
              <a:t> a los </a:t>
            </a:r>
            <a:r>
              <a:rPr lang="en-US" sz="4600" dirty="0" err="1">
                <a:latin typeface="+mn-lt"/>
              </a:rPr>
              <a:t>pobres</a:t>
            </a:r>
            <a:r>
              <a:rPr lang="en-US" sz="4600" dirty="0">
                <a:latin typeface="+mn-lt"/>
              </a:rPr>
              <a:t>.”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600" dirty="0">
                <a:latin typeface="+mn-lt"/>
              </a:rPr>
              <a:t> “</a:t>
            </a:r>
            <a:r>
              <a:rPr lang="en-US" sz="4600" dirty="0" err="1">
                <a:latin typeface="+mn-lt"/>
              </a:rPr>
              <a:t>Nos</a:t>
            </a:r>
            <a:r>
              <a:rPr lang="en-US" sz="4600" dirty="0">
                <a:latin typeface="+mn-lt"/>
              </a:rPr>
              <a:t> </a:t>
            </a:r>
            <a:r>
              <a:rPr lang="en-US" sz="4600" dirty="0" err="1">
                <a:latin typeface="+mn-lt"/>
              </a:rPr>
              <a:t>convertimos</a:t>
            </a:r>
            <a:r>
              <a:rPr lang="en-US" sz="4600" dirty="0">
                <a:latin typeface="+mn-lt"/>
              </a:rPr>
              <a:t> en lo </a:t>
            </a:r>
            <a:r>
              <a:rPr lang="en-US" sz="4600" dirty="0" err="1">
                <a:latin typeface="+mn-lt"/>
              </a:rPr>
              <a:t>que</a:t>
            </a:r>
            <a:r>
              <a:rPr lang="en-US" sz="4600" dirty="0">
                <a:latin typeface="+mn-lt"/>
              </a:rPr>
              <a:t> </a:t>
            </a:r>
            <a:r>
              <a:rPr lang="en-US" sz="4600" dirty="0" err="1">
                <a:latin typeface="+mn-lt"/>
              </a:rPr>
              <a:t>pensamos</a:t>
            </a:r>
            <a:r>
              <a:rPr lang="en-US" sz="4600" dirty="0">
                <a:latin typeface="+mn-lt"/>
              </a:rPr>
              <a:t> </a:t>
            </a:r>
            <a:r>
              <a:rPr lang="en-US" sz="4600" dirty="0" err="1">
                <a:latin typeface="+mn-lt"/>
              </a:rPr>
              <a:t>todo</a:t>
            </a:r>
            <a:r>
              <a:rPr lang="en-US" sz="4600" dirty="0">
                <a:latin typeface="+mn-lt"/>
              </a:rPr>
              <a:t> el </a:t>
            </a:r>
            <a:r>
              <a:rPr lang="en-US" sz="4600" dirty="0" err="1">
                <a:latin typeface="+mn-lt"/>
              </a:rPr>
              <a:t>tiempo</a:t>
            </a:r>
            <a:r>
              <a:rPr lang="en-US" sz="4600" dirty="0">
                <a:latin typeface="+mn-lt"/>
              </a:rPr>
              <a:t>.”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600" dirty="0">
                <a:latin typeface="+mn-lt"/>
              </a:rPr>
              <a:t>“La </a:t>
            </a:r>
            <a:r>
              <a:rPr lang="en-US" sz="4600" dirty="0" err="1">
                <a:latin typeface="+mn-lt"/>
              </a:rPr>
              <a:t>victoria</a:t>
            </a:r>
            <a:r>
              <a:rPr lang="en-US" sz="4600" dirty="0">
                <a:latin typeface="+mn-lt"/>
              </a:rPr>
              <a:t> </a:t>
            </a:r>
            <a:r>
              <a:rPr lang="en-US" sz="4600" dirty="0" err="1">
                <a:latin typeface="+mn-lt"/>
              </a:rPr>
              <a:t>comienza</a:t>
            </a:r>
            <a:r>
              <a:rPr lang="en-US" sz="4600" dirty="0">
                <a:latin typeface="+mn-lt"/>
              </a:rPr>
              <a:t> en la </a:t>
            </a:r>
            <a:r>
              <a:rPr lang="en-US" sz="4600" dirty="0" err="1">
                <a:latin typeface="+mn-lt"/>
              </a:rPr>
              <a:t>mente</a:t>
            </a:r>
            <a:r>
              <a:rPr lang="en-US" sz="4600" dirty="0">
                <a:latin typeface="+mn-lt"/>
              </a:rPr>
              <a:t>.”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600" dirty="0">
                <a:latin typeface="+mn-lt"/>
              </a:rPr>
              <a:t> “</a:t>
            </a:r>
            <a:r>
              <a:rPr lang="en-US" sz="4600" dirty="0" err="1">
                <a:latin typeface="+mn-lt"/>
              </a:rPr>
              <a:t>Cualquier</a:t>
            </a:r>
            <a:r>
              <a:rPr lang="en-US" sz="4600" dirty="0">
                <a:latin typeface="+mn-lt"/>
              </a:rPr>
              <a:t> </a:t>
            </a:r>
            <a:r>
              <a:rPr lang="en-US" sz="4600" dirty="0" err="1">
                <a:latin typeface="+mn-lt"/>
              </a:rPr>
              <a:t>cosa</a:t>
            </a:r>
            <a:r>
              <a:rPr lang="en-US" sz="4600" dirty="0">
                <a:latin typeface="+mn-lt"/>
              </a:rPr>
              <a:t> </a:t>
            </a:r>
            <a:r>
              <a:rPr lang="en-US" sz="4600" dirty="0" err="1">
                <a:latin typeface="+mn-lt"/>
              </a:rPr>
              <a:t>que</a:t>
            </a:r>
            <a:r>
              <a:rPr lang="en-US" sz="4600" dirty="0">
                <a:latin typeface="+mn-lt"/>
              </a:rPr>
              <a:t> la </a:t>
            </a:r>
            <a:r>
              <a:rPr lang="en-US" sz="4600" dirty="0" err="1">
                <a:latin typeface="+mn-lt"/>
              </a:rPr>
              <a:t>mente</a:t>
            </a:r>
            <a:r>
              <a:rPr lang="en-US" sz="4600" dirty="0">
                <a:latin typeface="+mn-lt"/>
              </a:rPr>
              <a:t> del hombre </a:t>
            </a:r>
            <a:r>
              <a:rPr lang="en-US" sz="4600" dirty="0" err="1">
                <a:latin typeface="+mn-lt"/>
              </a:rPr>
              <a:t>puede</a:t>
            </a:r>
            <a:r>
              <a:rPr lang="en-US" sz="4600" dirty="0">
                <a:latin typeface="+mn-lt"/>
              </a:rPr>
              <a:t> </a:t>
            </a:r>
            <a:r>
              <a:rPr lang="en-US" sz="4600" dirty="0" err="1">
                <a:latin typeface="+mn-lt"/>
              </a:rPr>
              <a:t>concebir</a:t>
            </a:r>
            <a:r>
              <a:rPr lang="en-US" sz="4600" dirty="0">
                <a:latin typeface="+mn-lt"/>
              </a:rPr>
              <a:t> y </a:t>
            </a:r>
            <a:r>
              <a:rPr lang="en-US" sz="4600" dirty="0" err="1">
                <a:latin typeface="+mn-lt"/>
              </a:rPr>
              <a:t>creer</a:t>
            </a:r>
            <a:r>
              <a:rPr lang="en-US" sz="4600" dirty="0">
                <a:latin typeface="+mn-lt"/>
              </a:rPr>
              <a:t>, </a:t>
            </a:r>
            <a:r>
              <a:rPr lang="en-US" sz="4600" dirty="0" err="1">
                <a:latin typeface="+mj-lt"/>
              </a:rPr>
              <a:t>puede</a:t>
            </a:r>
            <a:r>
              <a:rPr lang="en-US" sz="4600" dirty="0">
                <a:latin typeface="+mj-lt"/>
              </a:rPr>
              <a:t> </a:t>
            </a:r>
            <a:r>
              <a:rPr lang="en-US" sz="4600" dirty="0" err="1">
                <a:latin typeface="+mj-lt"/>
              </a:rPr>
              <a:t>lograr</a:t>
            </a:r>
            <a:r>
              <a:rPr lang="en-US" sz="4600" dirty="0">
                <a:latin typeface="+mj-lt"/>
              </a:rPr>
              <a:t>.”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600" dirty="0">
                <a:latin typeface="+mj-lt"/>
              </a:rPr>
              <a:t>“</a:t>
            </a:r>
            <a:r>
              <a:rPr lang="en-US" sz="4600" dirty="0" err="1">
                <a:latin typeface="+mj-lt"/>
              </a:rPr>
              <a:t>Tengo</a:t>
            </a:r>
            <a:r>
              <a:rPr lang="en-US" sz="4600" dirty="0">
                <a:latin typeface="+mj-lt"/>
              </a:rPr>
              <a:t> </a:t>
            </a:r>
            <a:r>
              <a:rPr lang="en-US" sz="4600" dirty="0" err="1">
                <a:latin typeface="+mj-lt"/>
              </a:rPr>
              <a:t>que</a:t>
            </a:r>
            <a:r>
              <a:rPr lang="en-US" sz="4600" dirty="0">
                <a:latin typeface="+mj-lt"/>
              </a:rPr>
              <a:t> </a:t>
            </a:r>
            <a:r>
              <a:rPr lang="en-US" sz="4600" dirty="0" err="1">
                <a:latin typeface="+mj-lt"/>
              </a:rPr>
              <a:t>trabajar</a:t>
            </a:r>
            <a:r>
              <a:rPr lang="en-US" sz="4600" dirty="0">
                <a:latin typeface="+mj-lt"/>
              </a:rPr>
              <a:t> en </a:t>
            </a:r>
            <a:r>
              <a:rPr lang="en-US" sz="4600" dirty="0" err="1">
                <a:latin typeface="+mj-lt"/>
              </a:rPr>
              <a:t>equipo</a:t>
            </a:r>
            <a:r>
              <a:rPr lang="en-US" sz="4600" dirty="0">
                <a:latin typeface="+mj-lt"/>
              </a:rPr>
              <a:t> y  </a:t>
            </a:r>
            <a:r>
              <a:rPr lang="en-US" sz="4600" dirty="0" err="1">
                <a:latin typeface="+mj-lt"/>
              </a:rPr>
              <a:t>colaborar</a:t>
            </a:r>
            <a:r>
              <a:rPr lang="en-US" sz="4600" dirty="0">
                <a:latin typeface="+mj-lt"/>
              </a:rPr>
              <a:t> con los </a:t>
            </a:r>
            <a:r>
              <a:rPr lang="en-US" sz="4600" dirty="0" err="1">
                <a:latin typeface="+mj-lt"/>
              </a:rPr>
              <a:t>demas</a:t>
            </a:r>
            <a:r>
              <a:rPr lang="en-US" sz="4600" dirty="0">
                <a:latin typeface="+mj-lt"/>
              </a:rPr>
              <a:t>.”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600" dirty="0">
                <a:latin typeface="+mn-lt"/>
              </a:rPr>
              <a:t>“</a:t>
            </a:r>
            <a:r>
              <a:rPr lang="en-US" sz="4600" dirty="0" err="1">
                <a:latin typeface="+mn-lt"/>
              </a:rPr>
              <a:t>Todo</a:t>
            </a:r>
            <a:r>
              <a:rPr lang="en-US" sz="4600" dirty="0">
                <a:latin typeface="+mn-lt"/>
              </a:rPr>
              <a:t> lo </a:t>
            </a:r>
            <a:r>
              <a:rPr lang="en-US" sz="4600" dirty="0" err="1">
                <a:latin typeface="+mn-lt"/>
              </a:rPr>
              <a:t>puedo</a:t>
            </a:r>
            <a:r>
              <a:rPr lang="en-US" sz="4600" dirty="0">
                <a:latin typeface="+mn-lt"/>
              </a:rPr>
              <a:t> en Cristo </a:t>
            </a:r>
            <a:r>
              <a:rPr lang="en-US" sz="4600" dirty="0" err="1">
                <a:latin typeface="+mn-lt"/>
              </a:rPr>
              <a:t>que</a:t>
            </a:r>
            <a:r>
              <a:rPr lang="en-US" sz="4600" dirty="0">
                <a:latin typeface="+mn-lt"/>
              </a:rPr>
              <a:t> me </a:t>
            </a:r>
            <a:r>
              <a:rPr lang="en-US" sz="4600" dirty="0" err="1">
                <a:latin typeface="+mn-lt"/>
              </a:rPr>
              <a:t>fortalece</a:t>
            </a:r>
            <a:r>
              <a:rPr lang="en-US" sz="4600" dirty="0">
                <a:latin typeface="+mn-lt"/>
              </a:rPr>
              <a:t>.”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200" dirty="0">
              <a:latin typeface="+mn-lt"/>
            </a:endParaRPr>
          </a:p>
        </p:txBody>
      </p:sp>
      <p:sp>
        <p:nvSpPr>
          <p:cNvPr id="12293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2C14D84-A9D1-4632-8A7A-189DBDC79121}" type="slidenum">
              <a:rPr lang="en-US" altLang="en-US"/>
              <a:pPr/>
              <a:t>41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pPr algn="l">
              <a:defRPr/>
            </a:pPr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2022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5CE807C-9F33-4097-8EEA-CC3982C4AE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72628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96801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9248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 err="1"/>
              <a:t>Mentalidad</a:t>
            </a:r>
            <a:r>
              <a:rPr lang="en-US" altLang="en-US" b="1" dirty="0"/>
              <a:t> de </a:t>
            </a:r>
            <a:r>
              <a:rPr lang="en-US" altLang="en-US" b="1" dirty="0" err="1"/>
              <a:t>Escasez</a:t>
            </a:r>
            <a:r>
              <a:rPr lang="en-US" altLang="en-US" b="1" dirty="0"/>
              <a:t> Vs. </a:t>
            </a:r>
            <a:r>
              <a:rPr lang="en-US" altLang="en-US" b="1" dirty="0" err="1"/>
              <a:t>Mentalidad</a:t>
            </a:r>
            <a:r>
              <a:rPr lang="en-US" altLang="en-US" b="1" dirty="0"/>
              <a:t> de </a:t>
            </a:r>
            <a:r>
              <a:rPr lang="en-US" altLang="en-US" b="1" dirty="0" err="1"/>
              <a:t>Abundancia</a:t>
            </a:r>
            <a:endParaRPr lang="en-US" alt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4800" y="1447800"/>
            <a:ext cx="3962400" cy="5410200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5100" b="1" u="sng" dirty="0">
                <a:latin typeface="Calibri" pitchFamily="34" charset="0"/>
              </a:rPr>
              <a:t>MENTALIDAD DE ESCASEZ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400" dirty="0">
                <a:latin typeface="+mn-lt"/>
              </a:rPr>
              <a:t>“</a:t>
            </a:r>
            <a:r>
              <a:rPr lang="es-ES" sz="4400" dirty="0">
                <a:latin typeface="+mn-lt"/>
              </a:rPr>
              <a:t>Él nació con una cuchara de plata en la boca</a:t>
            </a:r>
            <a:r>
              <a:rPr lang="en-US" sz="4400" dirty="0">
                <a:latin typeface="+mn-lt"/>
              </a:rPr>
              <a:t>.”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400" dirty="0">
                <a:latin typeface="+mn-lt"/>
              </a:rPr>
              <a:t>“El </a:t>
            </a:r>
            <a:r>
              <a:rPr lang="en-US" sz="4400" dirty="0" err="1">
                <a:latin typeface="+mn-lt"/>
              </a:rPr>
              <a:t>que</a:t>
            </a:r>
            <a:r>
              <a:rPr lang="en-US" sz="4400" dirty="0">
                <a:latin typeface="+mn-lt"/>
              </a:rPr>
              <a:t> no </a:t>
            </a:r>
            <a:r>
              <a:rPr lang="en-US" sz="4400" dirty="0" err="1">
                <a:latin typeface="+mn-lt"/>
              </a:rPr>
              <a:t>tranza</a:t>
            </a:r>
            <a:r>
              <a:rPr lang="en-US" sz="4400" dirty="0">
                <a:latin typeface="+mn-lt"/>
              </a:rPr>
              <a:t>, no </a:t>
            </a:r>
            <a:r>
              <a:rPr lang="en-US" sz="4400" dirty="0" err="1">
                <a:latin typeface="+mn-lt"/>
              </a:rPr>
              <a:t>avanza</a:t>
            </a:r>
            <a:r>
              <a:rPr lang="en-US" sz="4400" dirty="0">
                <a:latin typeface="+mn-lt"/>
              </a:rPr>
              <a:t>”.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400" dirty="0">
                <a:latin typeface="+mn-lt"/>
              </a:rPr>
              <a:t>“Se </a:t>
            </a:r>
            <a:r>
              <a:rPr lang="en-US" sz="4400" dirty="0" err="1">
                <a:latin typeface="+mn-lt"/>
              </a:rPr>
              <a:t>necesita</a:t>
            </a:r>
            <a:r>
              <a:rPr lang="en-US" sz="4400" dirty="0">
                <a:latin typeface="+mn-lt"/>
              </a:rPr>
              <a:t> </a:t>
            </a:r>
            <a:r>
              <a:rPr lang="en-US" sz="4400" dirty="0" err="1">
                <a:latin typeface="+mn-lt"/>
              </a:rPr>
              <a:t>dinero</a:t>
            </a:r>
            <a:r>
              <a:rPr lang="en-US" sz="4400" dirty="0">
                <a:latin typeface="+mn-lt"/>
              </a:rPr>
              <a:t> </a:t>
            </a:r>
            <a:r>
              <a:rPr lang="en-US" sz="4400" dirty="0" err="1">
                <a:latin typeface="+mn-lt"/>
              </a:rPr>
              <a:t>para</a:t>
            </a:r>
            <a:r>
              <a:rPr lang="en-US" sz="4400" dirty="0">
                <a:latin typeface="+mn-lt"/>
              </a:rPr>
              <a:t> </a:t>
            </a:r>
            <a:r>
              <a:rPr lang="en-US" sz="4400" dirty="0" err="1">
                <a:latin typeface="+mn-lt"/>
              </a:rPr>
              <a:t>ganar</a:t>
            </a:r>
            <a:r>
              <a:rPr lang="en-US" sz="4400" dirty="0">
                <a:latin typeface="+mn-lt"/>
              </a:rPr>
              <a:t> </a:t>
            </a:r>
            <a:r>
              <a:rPr lang="en-US" sz="4400" dirty="0" err="1">
                <a:latin typeface="+mn-lt"/>
              </a:rPr>
              <a:t>dinero</a:t>
            </a:r>
            <a:r>
              <a:rPr lang="en-US" sz="4400" dirty="0">
                <a:latin typeface="+mn-lt"/>
              </a:rPr>
              <a:t>.”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400" dirty="0">
                <a:latin typeface="+mn-lt"/>
              </a:rPr>
              <a:t>“</a:t>
            </a:r>
            <a:r>
              <a:rPr lang="es-ES" sz="4400" dirty="0">
                <a:latin typeface="+mn-lt"/>
              </a:rPr>
              <a:t>No importa lo que sabes, sino a quién conoces</a:t>
            </a:r>
            <a:r>
              <a:rPr lang="en-US" sz="4400" dirty="0">
                <a:latin typeface="+mn-lt"/>
              </a:rPr>
              <a:t>.”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400" dirty="0">
                <a:latin typeface="+mn-lt"/>
              </a:rPr>
              <a:t>“</a:t>
            </a:r>
            <a:r>
              <a:rPr lang="es-ES" sz="4400" dirty="0">
                <a:latin typeface="+mn-lt"/>
              </a:rPr>
              <a:t>Los ricos tienen que pagar su ‘parte justa’ de los impuestos</a:t>
            </a:r>
            <a:r>
              <a:rPr lang="en-US" sz="4400" dirty="0">
                <a:latin typeface="+mn-lt"/>
              </a:rPr>
              <a:t>.”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400" dirty="0">
                <a:latin typeface="+mn-lt"/>
              </a:rPr>
              <a:t>“</a:t>
            </a:r>
            <a:r>
              <a:rPr lang="es-ES" sz="4400" dirty="0">
                <a:latin typeface="+mn-lt"/>
              </a:rPr>
              <a:t>El gobierno debe quitarle a los ricos y darle a los pobres</a:t>
            </a:r>
            <a:r>
              <a:rPr lang="en-US" sz="4400" dirty="0">
                <a:latin typeface="+mn-lt"/>
              </a:rPr>
              <a:t>.”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400" dirty="0">
                <a:latin typeface="+mn-lt"/>
              </a:rPr>
              <a:t>“</a:t>
            </a:r>
            <a:r>
              <a:rPr lang="es-ES" sz="4400" dirty="0">
                <a:latin typeface="+mn-lt"/>
              </a:rPr>
              <a:t>Yo soy así porque crecí en una familia disfuncional</a:t>
            </a:r>
            <a:r>
              <a:rPr lang="en-US" sz="4400" dirty="0">
                <a:latin typeface="+mn-lt"/>
              </a:rPr>
              <a:t>.”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200" dirty="0">
              <a:latin typeface="+mn-lt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495800" y="1371600"/>
            <a:ext cx="4419600" cy="54864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b="1" u="sng" dirty="0">
                <a:latin typeface="Calibri" pitchFamily="34" charset="0"/>
              </a:rPr>
              <a:t>MENTALIDAD DE ABUNDANCIA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</a:rPr>
              <a:t>“</a:t>
            </a:r>
            <a:r>
              <a:rPr lang="es-ES" sz="2400" dirty="0">
                <a:latin typeface="+mn-lt"/>
              </a:rPr>
              <a:t>Dios quiere que prospere así como prospera mi alma</a:t>
            </a:r>
            <a:r>
              <a:rPr lang="en-US" sz="2400" dirty="0">
                <a:latin typeface="+mn-lt"/>
              </a:rPr>
              <a:t>.”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</a:rPr>
              <a:t>“</a:t>
            </a:r>
            <a:r>
              <a:rPr lang="es-ES" sz="2400" dirty="0">
                <a:latin typeface="+mn-lt"/>
              </a:rPr>
              <a:t>Dios quiere que yo sea fuerte y valiente, que no tema, y tendré buen éxito</a:t>
            </a:r>
            <a:r>
              <a:rPr lang="en-US" sz="2400" dirty="0">
                <a:latin typeface="+mn-lt"/>
              </a:rPr>
              <a:t>.”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</a:rPr>
              <a:t>“</a:t>
            </a:r>
            <a:r>
              <a:rPr lang="es-ES" sz="2400" dirty="0">
                <a:latin typeface="+mn-lt"/>
              </a:rPr>
              <a:t>Soy un vencedor, no una víctima</a:t>
            </a:r>
            <a:r>
              <a:rPr lang="en-US" sz="2400" dirty="0">
                <a:latin typeface="+mn-lt"/>
              </a:rPr>
              <a:t>.”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</a:rPr>
              <a:t>“</a:t>
            </a:r>
            <a:r>
              <a:rPr lang="es-ES" sz="2400" dirty="0">
                <a:latin typeface="+mn-lt"/>
              </a:rPr>
              <a:t>Yo soy responsable de mi propia prosperidad, no el gobierno</a:t>
            </a:r>
            <a:r>
              <a:rPr lang="en-US" sz="2400" dirty="0">
                <a:latin typeface="+mn-lt"/>
              </a:rPr>
              <a:t>.”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</a:rPr>
              <a:t>“</a:t>
            </a:r>
            <a:r>
              <a:rPr lang="es-ES" sz="2400" dirty="0">
                <a:latin typeface="+mn-lt"/>
              </a:rPr>
              <a:t>Dios tiene grandes cosas para mí</a:t>
            </a:r>
            <a:r>
              <a:rPr lang="en-US" sz="2400" dirty="0">
                <a:latin typeface="+mn-lt"/>
              </a:rPr>
              <a:t>.”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</a:rPr>
              <a:t>“</a:t>
            </a:r>
            <a:r>
              <a:rPr lang="es-ES" sz="2400" dirty="0">
                <a:latin typeface="+mn-lt"/>
              </a:rPr>
              <a:t>El capitalismo es la filosofía económica más ideal que se haya desarrollado</a:t>
            </a:r>
            <a:r>
              <a:rPr lang="en-US" sz="2400" dirty="0">
                <a:latin typeface="+mn-lt"/>
              </a:rPr>
              <a:t>.”</a:t>
            </a:r>
          </a:p>
        </p:txBody>
      </p:sp>
      <p:sp>
        <p:nvSpPr>
          <p:cNvPr id="13317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CDED7B43-CCC8-4E6E-BD90-1F6690C8D184}" type="slidenum">
              <a:rPr lang="en-US" altLang="en-US"/>
              <a:pPr/>
              <a:t>42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pPr algn="l">
              <a:defRPr/>
            </a:pPr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2022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9E24170C-D1F4-4F6A-8DEB-266D8048D1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72628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581955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2109D-BDFA-43F0-A3BE-1D2B17532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La Clave </a:t>
            </a:r>
            <a:r>
              <a:rPr lang="en-US" b="1" dirty="0" err="1"/>
              <a:t>Esta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la </a:t>
            </a:r>
            <a:br>
              <a:rPr lang="en-US" b="1" dirty="0"/>
            </a:br>
            <a:r>
              <a:rPr lang="en-US" b="1" dirty="0" err="1"/>
              <a:t>Actitud</a:t>
            </a:r>
            <a:r>
              <a:rPr lang="en-US" b="1" dirty="0"/>
              <a:t> </a:t>
            </a:r>
            <a:r>
              <a:rPr lang="en-US" b="1" dirty="0" err="1"/>
              <a:t>Hacia</a:t>
            </a:r>
            <a:r>
              <a:rPr lang="en-US" b="1" dirty="0"/>
              <a:t> la </a:t>
            </a:r>
            <a:r>
              <a:rPr lang="en-US" b="1" dirty="0" err="1"/>
              <a:t>Responsabilidad</a:t>
            </a: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89149A-B8E3-4D39-BEA8-1BB1279DB0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VÍCTIMA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012F80-7DA5-44FE-BA76-7B3DA3A0E7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199" y="2174875"/>
            <a:ext cx="4498975" cy="3951288"/>
          </a:xfrm>
        </p:spPr>
        <p:txBody>
          <a:bodyPr/>
          <a:lstStyle/>
          <a:p>
            <a:r>
              <a:rPr lang="en-US" dirty="0"/>
              <a:t>No soy </a:t>
            </a:r>
            <a:r>
              <a:rPr lang="en-US" dirty="0" err="1"/>
              <a:t>responsable</a:t>
            </a:r>
            <a:r>
              <a:rPr lang="en-US" dirty="0"/>
              <a:t>.</a:t>
            </a:r>
          </a:p>
          <a:p>
            <a:r>
              <a:rPr lang="en-US" dirty="0"/>
              <a:t>La </a:t>
            </a:r>
            <a:r>
              <a:rPr lang="en-US" dirty="0" err="1"/>
              <a:t>mujer</a:t>
            </a:r>
            <a:r>
              <a:rPr lang="en-US" dirty="0"/>
              <a:t> que me </a:t>
            </a:r>
            <a:r>
              <a:rPr lang="en-US" dirty="0" err="1"/>
              <a:t>diste</a:t>
            </a:r>
            <a:r>
              <a:rPr lang="en-US" dirty="0"/>
              <a:t>.</a:t>
            </a:r>
          </a:p>
          <a:p>
            <a:r>
              <a:rPr lang="en-US" dirty="0"/>
              <a:t>No </a:t>
            </a:r>
            <a:r>
              <a:rPr lang="en-US" dirty="0" err="1"/>
              <a:t>es</a:t>
            </a:r>
            <a:r>
              <a:rPr lang="en-US" dirty="0"/>
              <a:t> mi culpa.</a:t>
            </a:r>
          </a:p>
          <a:p>
            <a:r>
              <a:rPr lang="en-US" dirty="0"/>
              <a:t>Vengo de una </a:t>
            </a:r>
            <a:r>
              <a:rPr lang="en-US" dirty="0" err="1"/>
              <a:t>familia</a:t>
            </a:r>
            <a:r>
              <a:rPr lang="en-US" dirty="0"/>
              <a:t> </a:t>
            </a:r>
            <a:r>
              <a:rPr lang="en-US" dirty="0" err="1"/>
              <a:t>disfucional</a:t>
            </a:r>
            <a:r>
              <a:rPr lang="en-US" dirty="0"/>
              <a:t>.</a:t>
            </a:r>
          </a:p>
          <a:p>
            <a:r>
              <a:rPr lang="en-US" dirty="0"/>
              <a:t>Es por culpa de mis </a:t>
            </a:r>
            <a:r>
              <a:rPr lang="en-US" dirty="0" err="1"/>
              <a:t>circunstancias</a:t>
            </a:r>
            <a:r>
              <a:rPr lang="en-US" dirty="0"/>
              <a:t>, y de los </a:t>
            </a:r>
            <a:r>
              <a:rPr lang="en-US" dirty="0" err="1"/>
              <a:t>demás</a:t>
            </a:r>
            <a:r>
              <a:rPr lang="en-US" dirty="0"/>
              <a:t>.</a:t>
            </a:r>
          </a:p>
          <a:p>
            <a:r>
              <a:rPr lang="en-US" dirty="0"/>
              <a:t>Soy un PERDEDOR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CD1EBE-37CE-4910-8A0C-E5D9893262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RESPONSABILIDAD PERSONAL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F8BBC6-C0A3-4852-B203-9B2D337C7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498975" cy="3951288"/>
          </a:xfrm>
        </p:spPr>
        <p:txBody>
          <a:bodyPr/>
          <a:lstStyle/>
          <a:p>
            <a:r>
              <a:rPr lang="en-US" dirty="0" err="1"/>
              <a:t>Yo</a:t>
            </a:r>
            <a:r>
              <a:rPr lang="en-US" dirty="0"/>
              <a:t> soy </a:t>
            </a:r>
            <a:r>
              <a:rPr lang="en-US" dirty="0" err="1"/>
              <a:t>responsable</a:t>
            </a:r>
            <a:r>
              <a:rPr lang="en-US" dirty="0"/>
              <a:t> por </a:t>
            </a:r>
            <a:r>
              <a:rPr lang="en-US" dirty="0" err="1"/>
              <a:t>mí</a:t>
            </a:r>
            <a:r>
              <a:rPr lang="en-US" dirty="0"/>
              <a:t> </a:t>
            </a:r>
            <a:r>
              <a:rPr lang="en-US" dirty="0" err="1"/>
              <a:t>mismo</a:t>
            </a:r>
            <a:r>
              <a:rPr lang="en-US" dirty="0"/>
              <a:t>.</a:t>
            </a:r>
          </a:p>
          <a:p>
            <a:r>
              <a:rPr lang="en-US" dirty="0"/>
              <a:t>Si se </a:t>
            </a:r>
            <a:r>
              <a:rPr lang="en-US" dirty="0" err="1"/>
              <a:t>va</a:t>
            </a:r>
            <a:r>
              <a:rPr lang="en-US" dirty="0"/>
              <a:t> a </a:t>
            </a:r>
            <a:r>
              <a:rPr lang="en-US" dirty="0" err="1"/>
              <a:t>hacer</a:t>
            </a:r>
            <a:r>
              <a:rPr lang="en-US" dirty="0"/>
              <a:t>, </a:t>
            </a:r>
            <a:r>
              <a:rPr lang="en-US" dirty="0" err="1"/>
              <a:t>depende</a:t>
            </a:r>
            <a:r>
              <a:rPr lang="en-US" dirty="0"/>
              <a:t> de </a:t>
            </a:r>
            <a:r>
              <a:rPr lang="en-US" dirty="0" err="1"/>
              <a:t>mí</a:t>
            </a:r>
            <a:r>
              <a:rPr lang="en-US" dirty="0"/>
              <a:t>.</a:t>
            </a:r>
          </a:p>
          <a:p>
            <a:r>
              <a:rPr lang="en-US" dirty="0"/>
              <a:t>Dios me ha </a:t>
            </a:r>
            <a:r>
              <a:rPr lang="en-US" dirty="0" err="1"/>
              <a:t>capacitado</a:t>
            </a:r>
            <a:r>
              <a:rPr lang="en-US" dirty="0"/>
              <a:t>.</a:t>
            </a:r>
          </a:p>
          <a:p>
            <a:r>
              <a:rPr lang="en-US" dirty="0"/>
              <a:t>Dios </a:t>
            </a:r>
            <a:r>
              <a:rPr lang="en-US" dirty="0" err="1"/>
              <a:t>quiere</a:t>
            </a:r>
            <a:r>
              <a:rPr lang="en-US" dirty="0"/>
              <a:t> que </a:t>
            </a:r>
            <a:r>
              <a:rPr lang="en-US" dirty="0" err="1"/>
              <a:t>yo</a:t>
            </a:r>
            <a:r>
              <a:rPr lang="en-US" dirty="0"/>
              <a:t> </a:t>
            </a:r>
            <a:r>
              <a:rPr lang="en-US" dirty="0" err="1"/>
              <a:t>prospere</a:t>
            </a:r>
            <a:r>
              <a:rPr lang="en-US" dirty="0"/>
              <a:t>, y </a:t>
            </a:r>
            <a:r>
              <a:rPr lang="en-US" dirty="0" err="1"/>
              <a:t>tenga</a:t>
            </a:r>
            <a:r>
              <a:rPr lang="en-US" dirty="0"/>
              <a:t> </a:t>
            </a:r>
            <a:r>
              <a:rPr lang="en-US" dirty="0" err="1"/>
              <a:t>salud</a:t>
            </a:r>
            <a:r>
              <a:rPr lang="en-US" dirty="0"/>
              <a:t> </a:t>
            </a:r>
            <a:r>
              <a:rPr lang="en-US" dirty="0" err="1"/>
              <a:t>así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prospera</a:t>
            </a:r>
            <a:r>
              <a:rPr lang="en-US" dirty="0"/>
              <a:t> mi alma. </a:t>
            </a:r>
          </a:p>
          <a:p>
            <a:r>
              <a:rPr lang="en-US" dirty="0"/>
              <a:t>Soy un VENCEDOR!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601140"/>
            <a:ext cx="1981200" cy="10854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5473789"/>
            <a:ext cx="2152650" cy="1212761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F5CD1278-CA0F-4710-A1B5-F17E5A6649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72628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203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2109D-BDFA-43F0-A3BE-1D2B17532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La Clave </a:t>
            </a:r>
            <a:r>
              <a:rPr lang="en-US" b="1" dirty="0" err="1"/>
              <a:t>Esta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la </a:t>
            </a:r>
            <a:br>
              <a:rPr lang="en-US" b="1" dirty="0"/>
            </a:br>
            <a:r>
              <a:rPr lang="en-US" b="1" dirty="0" err="1"/>
              <a:t>Actitud</a:t>
            </a:r>
            <a:r>
              <a:rPr lang="en-US" b="1" dirty="0"/>
              <a:t> </a:t>
            </a:r>
            <a:r>
              <a:rPr lang="en-US" b="1" dirty="0" err="1"/>
              <a:t>Hacia</a:t>
            </a:r>
            <a:r>
              <a:rPr lang="en-US" b="1" dirty="0"/>
              <a:t> el </a:t>
            </a:r>
            <a:r>
              <a:rPr lang="en-US" b="1" dirty="0" err="1"/>
              <a:t>Compromiso</a:t>
            </a: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89149A-B8E3-4D39-BEA8-1BB1279DB0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INTERESADO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012F80-7DA5-44FE-BA76-7B3DA3A0E7E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Hacen</a:t>
            </a:r>
            <a:r>
              <a:rPr lang="en-US" dirty="0"/>
              <a:t> lo que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conveniente</a:t>
            </a:r>
            <a:r>
              <a:rPr lang="en-US" dirty="0"/>
              <a:t>.</a:t>
            </a:r>
          </a:p>
          <a:p>
            <a:r>
              <a:rPr lang="en-US" dirty="0"/>
              <a:t>Solo </a:t>
            </a:r>
            <a:r>
              <a:rPr lang="en-US" dirty="0" err="1"/>
              <a:t>quieren</a:t>
            </a:r>
            <a:r>
              <a:rPr lang="en-US" dirty="0"/>
              <a:t> un </a:t>
            </a:r>
            <a:r>
              <a:rPr lang="en-US" dirty="0" err="1"/>
              <a:t>arreglo</a:t>
            </a:r>
            <a:r>
              <a:rPr lang="en-US" dirty="0"/>
              <a:t> </a:t>
            </a:r>
            <a:r>
              <a:rPr lang="en-US" dirty="0" err="1"/>
              <a:t>fácil</a:t>
            </a:r>
            <a:r>
              <a:rPr lang="en-US" dirty="0"/>
              <a:t> y </a:t>
            </a:r>
            <a:r>
              <a:rPr lang="en-US" dirty="0" err="1"/>
              <a:t>rápido</a:t>
            </a:r>
            <a:r>
              <a:rPr lang="en-US" dirty="0"/>
              <a:t>.</a:t>
            </a:r>
          </a:p>
          <a:p>
            <a:r>
              <a:rPr lang="en-US" dirty="0"/>
              <a:t>No </a:t>
            </a:r>
            <a:r>
              <a:rPr lang="en-US" dirty="0" err="1"/>
              <a:t>estan</a:t>
            </a:r>
            <a:r>
              <a:rPr lang="en-US" dirty="0"/>
              <a:t> </a:t>
            </a:r>
            <a:r>
              <a:rPr lang="en-US" dirty="0" err="1"/>
              <a:t>dispuestos</a:t>
            </a:r>
            <a:r>
              <a:rPr lang="en-US" dirty="0"/>
              <a:t> a </a:t>
            </a:r>
            <a:r>
              <a:rPr lang="en-US" dirty="0" err="1"/>
              <a:t>trabajar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sacrificar</a:t>
            </a:r>
            <a:r>
              <a:rPr lang="en-US" dirty="0"/>
              <a:t> nada.</a:t>
            </a:r>
          </a:p>
          <a:p>
            <a:r>
              <a:rPr lang="en-US" dirty="0" err="1"/>
              <a:t>Hacen</a:t>
            </a:r>
            <a:r>
              <a:rPr lang="en-US" dirty="0"/>
              <a:t> un </a:t>
            </a:r>
            <a:r>
              <a:rPr lang="en-US" dirty="0" err="1"/>
              <a:t>depósito</a:t>
            </a:r>
            <a:r>
              <a:rPr lang="en-US" dirty="0"/>
              <a:t> </a:t>
            </a:r>
            <a:r>
              <a:rPr lang="en-US" dirty="0" err="1"/>
              <a:t>pero</a:t>
            </a:r>
            <a:r>
              <a:rPr lang="en-US" dirty="0"/>
              <a:t> no </a:t>
            </a:r>
            <a:r>
              <a:rPr lang="en-US" dirty="0" err="1"/>
              <a:t>hacen</a:t>
            </a:r>
            <a:r>
              <a:rPr lang="en-US" dirty="0"/>
              <a:t> el resto de los </a:t>
            </a:r>
            <a:r>
              <a:rPr lang="en-US" dirty="0" err="1"/>
              <a:t>pagos</a:t>
            </a:r>
            <a:r>
              <a:rPr lang="en-US" dirty="0"/>
              <a:t>.</a:t>
            </a:r>
          </a:p>
          <a:p>
            <a:r>
              <a:rPr lang="en-US" dirty="0" err="1"/>
              <a:t>Comienzan</a:t>
            </a:r>
            <a:r>
              <a:rPr lang="en-US" dirty="0"/>
              <a:t> </a:t>
            </a:r>
            <a:r>
              <a:rPr lang="en-US" dirty="0" err="1"/>
              <a:t>pero</a:t>
            </a:r>
            <a:r>
              <a:rPr lang="en-US" dirty="0"/>
              <a:t> no </a:t>
            </a:r>
            <a:r>
              <a:rPr lang="en-US" dirty="0" err="1"/>
              <a:t>terminan</a:t>
            </a:r>
            <a:r>
              <a:rPr lang="en-US" dirty="0"/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CD1EBE-37CE-4910-8A0C-E5D9893262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COMPROMETIDO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F8BBC6-C0A3-4852-B203-9B2D337C7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498975" cy="3951288"/>
          </a:xfrm>
        </p:spPr>
        <p:txBody>
          <a:bodyPr/>
          <a:lstStyle/>
          <a:p>
            <a:r>
              <a:rPr lang="en-US" dirty="0" err="1"/>
              <a:t>Estan</a:t>
            </a:r>
            <a:r>
              <a:rPr lang="en-US" dirty="0"/>
              <a:t> </a:t>
            </a:r>
            <a:r>
              <a:rPr lang="en-US" dirty="0" err="1"/>
              <a:t>dispuestos</a:t>
            </a:r>
            <a:r>
              <a:rPr lang="en-US" dirty="0"/>
              <a:t> a </a:t>
            </a:r>
            <a:r>
              <a:rPr lang="en-US" dirty="0" err="1"/>
              <a:t>hacer</a:t>
            </a:r>
            <a:r>
              <a:rPr lang="en-US" dirty="0"/>
              <a:t> lo que sea </a:t>
            </a:r>
            <a:r>
              <a:rPr lang="en-US" dirty="0" err="1"/>
              <a:t>necesario</a:t>
            </a:r>
            <a:r>
              <a:rPr lang="en-US" dirty="0"/>
              <a:t>.</a:t>
            </a:r>
          </a:p>
          <a:p>
            <a:r>
              <a:rPr lang="en-US" dirty="0" err="1"/>
              <a:t>Estan</a:t>
            </a:r>
            <a:r>
              <a:rPr lang="en-US" dirty="0"/>
              <a:t> </a:t>
            </a:r>
            <a:r>
              <a:rPr lang="en-US" dirty="0" err="1"/>
              <a:t>dispuestos</a:t>
            </a:r>
            <a:r>
              <a:rPr lang="en-US" dirty="0"/>
              <a:t> y </a:t>
            </a:r>
            <a:r>
              <a:rPr lang="en-US" dirty="0" err="1"/>
              <a:t>preparados</a:t>
            </a:r>
            <a:r>
              <a:rPr lang="en-US" dirty="0"/>
              <a:t> para </a:t>
            </a:r>
            <a:r>
              <a:rPr lang="en-US" dirty="0" err="1"/>
              <a:t>hacer</a:t>
            </a:r>
            <a:r>
              <a:rPr lang="en-US" dirty="0"/>
              <a:t> el </a:t>
            </a:r>
            <a:r>
              <a:rPr lang="en-US" dirty="0" err="1"/>
              <a:t>trabajo</a:t>
            </a:r>
            <a:r>
              <a:rPr lang="en-US" dirty="0"/>
              <a:t> (DTW).</a:t>
            </a:r>
          </a:p>
          <a:p>
            <a:r>
              <a:rPr lang="en-US" dirty="0"/>
              <a:t>Pagan el </a:t>
            </a:r>
            <a:r>
              <a:rPr lang="en-US" dirty="0" err="1"/>
              <a:t>precio</a:t>
            </a:r>
            <a:r>
              <a:rPr lang="en-US" dirty="0"/>
              <a:t> </a:t>
            </a:r>
            <a:r>
              <a:rPr lang="en-US" dirty="0" err="1"/>
              <a:t>completo</a:t>
            </a:r>
            <a:r>
              <a:rPr lang="en-US" dirty="0"/>
              <a:t>. </a:t>
            </a:r>
          </a:p>
          <a:p>
            <a:r>
              <a:rPr lang="en-US" dirty="0" err="1"/>
              <a:t>Cumplen</a:t>
            </a:r>
            <a:r>
              <a:rPr lang="en-US" dirty="0"/>
              <a:t> lo que </a:t>
            </a:r>
            <a:r>
              <a:rPr lang="en-US" dirty="0" err="1"/>
              <a:t>prometen</a:t>
            </a:r>
            <a:r>
              <a:rPr lang="en-US" dirty="0"/>
              <a:t>.</a:t>
            </a:r>
          </a:p>
          <a:p>
            <a:r>
              <a:rPr lang="en-US" dirty="0" err="1"/>
              <a:t>Hacen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que lo que </a:t>
            </a:r>
            <a:r>
              <a:rPr lang="en-US" dirty="0" err="1"/>
              <a:t>hablan</a:t>
            </a:r>
            <a:r>
              <a:rPr lang="en-US" dirty="0"/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5144386"/>
            <a:ext cx="1595723" cy="1683488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5605CB0-C83D-40EB-8ADC-8EDA392A1A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72628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261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2109D-BDFA-43F0-A3BE-1D2B17532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73183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El </a:t>
            </a:r>
            <a:r>
              <a:rPr lang="en-US" b="1" dirty="0" err="1"/>
              <a:t>Éxito</a:t>
            </a:r>
            <a:r>
              <a:rPr lang="en-US" b="1" dirty="0"/>
              <a:t> </a:t>
            </a:r>
            <a:r>
              <a:rPr lang="en-US" b="1" u="sng" dirty="0"/>
              <a:t>NO</a:t>
            </a:r>
            <a:r>
              <a:rPr lang="en-US" b="1" dirty="0"/>
              <a:t> es </a:t>
            </a:r>
            <a:r>
              <a:rPr lang="en-US" b="1" dirty="0" err="1"/>
              <a:t>cuestión</a:t>
            </a:r>
            <a:r>
              <a:rPr lang="en-US" b="1" dirty="0"/>
              <a:t> de Suerte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89149A-B8E3-4D39-BEA8-1BB1279DB0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LOS QUE CREEN EN LA SUERTE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012F80-7DA5-44FE-BA76-7B3DA3A0E7E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Creen</a:t>
            </a:r>
            <a:r>
              <a:rPr lang="en-US" dirty="0"/>
              <a:t> que no hay </a:t>
            </a:r>
            <a:r>
              <a:rPr lang="en-US" dirty="0" err="1"/>
              <a:t>orden</a:t>
            </a:r>
            <a:r>
              <a:rPr lang="en-US" dirty="0"/>
              <a:t>.</a:t>
            </a:r>
          </a:p>
          <a:p>
            <a:r>
              <a:rPr lang="en-US" dirty="0"/>
              <a:t>Que solo </a:t>
            </a:r>
            <a:r>
              <a:rPr lang="en-US" dirty="0" err="1"/>
              <a:t>es</a:t>
            </a:r>
            <a:r>
              <a:rPr lang="en-US" dirty="0"/>
              <a:t> para </a:t>
            </a:r>
            <a:r>
              <a:rPr lang="en-US" dirty="0" err="1"/>
              <a:t>unos</a:t>
            </a:r>
            <a:r>
              <a:rPr lang="en-US" dirty="0"/>
              <a:t> </a:t>
            </a:r>
            <a:r>
              <a:rPr lang="en-US" dirty="0" err="1"/>
              <a:t>cuantos</a:t>
            </a:r>
            <a:r>
              <a:rPr lang="en-US" dirty="0"/>
              <a:t>.</a:t>
            </a:r>
          </a:p>
          <a:p>
            <a:r>
              <a:rPr lang="en-US" dirty="0"/>
              <a:t>No </a:t>
            </a:r>
            <a:r>
              <a:rPr lang="en-US" dirty="0" err="1"/>
              <a:t>tienen</a:t>
            </a:r>
            <a:r>
              <a:rPr lang="en-US" dirty="0"/>
              <a:t> idea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suceden</a:t>
            </a:r>
            <a:r>
              <a:rPr lang="en-US" dirty="0"/>
              <a:t> las </a:t>
            </a:r>
            <a:r>
              <a:rPr lang="en-US" dirty="0" err="1"/>
              <a:t>cosas</a:t>
            </a:r>
            <a:r>
              <a:rPr lang="en-US" dirty="0"/>
              <a:t>.</a:t>
            </a:r>
          </a:p>
          <a:p>
            <a:r>
              <a:rPr lang="en-US" dirty="0" err="1"/>
              <a:t>Creen</a:t>
            </a:r>
            <a:r>
              <a:rPr lang="en-US" dirty="0"/>
              <a:t> que </a:t>
            </a:r>
            <a:r>
              <a:rPr lang="en-US" dirty="0" err="1"/>
              <a:t>es</a:t>
            </a:r>
            <a:r>
              <a:rPr lang="en-US" dirty="0"/>
              <a:t> al azar.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CD1EBE-37CE-4910-8A0C-E5D9893262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VIVIR A BASE DE PRINCIPIOS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F8BBC6-C0A3-4852-B203-9B2D337C7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498975" cy="3951288"/>
          </a:xfrm>
        </p:spPr>
        <p:txBody>
          <a:bodyPr/>
          <a:lstStyle/>
          <a:p>
            <a:r>
              <a:rPr lang="en-US" dirty="0"/>
              <a:t>El </a:t>
            </a:r>
            <a:r>
              <a:rPr lang="en-US" dirty="0" err="1"/>
              <a:t>Éxito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formula.</a:t>
            </a:r>
          </a:p>
          <a:p>
            <a:r>
              <a:rPr lang="en-US" dirty="0" err="1"/>
              <a:t>Cualquiera</a:t>
            </a:r>
            <a:r>
              <a:rPr lang="en-US" dirty="0"/>
              <a:t> lo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aprender</a:t>
            </a:r>
            <a:r>
              <a:rPr lang="en-US" dirty="0"/>
              <a:t>.</a:t>
            </a:r>
          </a:p>
          <a:p>
            <a:r>
              <a:rPr lang="en-US" dirty="0" err="1"/>
              <a:t>Cualquiera</a:t>
            </a:r>
            <a:r>
              <a:rPr lang="en-US" dirty="0"/>
              <a:t> lo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repetir</a:t>
            </a:r>
            <a:r>
              <a:rPr lang="en-US" dirty="0"/>
              <a:t>.</a:t>
            </a:r>
          </a:p>
          <a:p>
            <a:r>
              <a:rPr lang="en-US" dirty="0" err="1"/>
              <a:t>Consiste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entender</a:t>
            </a:r>
            <a:r>
              <a:rPr lang="en-US" dirty="0"/>
              <a:t> y </a:t>
            </a:r>
            <a:r>
              <a:rPr lang="en-US" dirty="0" err="1"/>
              <a:t>aplicar</a:t>
            </a:r>
            <a:r>
              <a:rPr lang="en-US" dirty="0"/>
              <a:t> </a:t>
            </a:r>
            <a:r>
              <a:rPr lang="en-US" dirty="0" err="1"/>
              <a:t>ciertos</a:t>
            </a:r>
            <a:r>
              <a:rPr lang="en-US" dirty="0"/>
              <a:t> </a:t>
            </a:r>
            <a:r>
              <a:rPr lang="en-US" dirty="0" err="1"/>
              <a:t>Principios</a:t>
            </a:r>
            <a:r>
              <a:rPr lang="en-US" dirty="0"/>
              <a:t> y </a:t>
            </a:r>
            <a:r>
              <a:rPr lang="en-US" dirty="0" err="1"/>
              <a:t>Leyes</a:t>
            </a:r>
            <a:r>
              <a:rPr lang="en-US" dirty="0"/>
              <a:t> </a:t>
            </a:r>
            <a:r>
              <a:rPr lang="en-US" dirty="0" err="1"/>
              <a:t>Universales</a:t>
            </a:r>
            <a:r>
              <a:rPr lang="en-US" dirty="0"/>
              <a:t>.</a:t>
            </a:r>
          </a:p>
          <a:p>
            <a:r>
              <a:rPr lang="en-US" dirty="0"/>
              <a:t>TÚ PUEDES HACERLO (You CAN DO it!)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35" y="4953000"/>
            <a:ext cx="3028950" cy="1514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5257800"/>
            <a:ext cx="2704077" cy="1452562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748E217-F92C-4501-8E4F-198D1E6067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72628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521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2109D-BDFA-43F0-A3BE-1D2B17532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73183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Lo Que Más </a:t>
            </a:r>
            <a:r>
              <a:rPr lang="en-US" b="1" dirty="0" err="1"/>
              <a:t>Importa</a:t>
            </a:r>
            <a:r>
              <a:rPr lang="en-US" b="1" dirty="0"/>
              <a:t> </a:t>
            </a:r>
            <a:r>
              <a:rPr lang="en-US" b="1" dirty="0" err="1"/>
              <a:t>es</a:t>
            </a:r>
            <a:r>
              <a:rPr lang="en-US" b="1" dirty="0"/>
              <a:t> </a:t>
            </a:r>
            <a:r>
              <a:rPr lang="en-US" b="1" dirty="0" err="1"/>
              <a:t>Cómo</a:t>
            </a:r>
            <a:r>
              <a:rPr lang="en-US" b="1" dirty="0"/>
              <a:t> </a:t>
            </a:r>
            <a:r>
              <a:rPr lang="en-US" b="1" dirty="0" err="1"/>
              <a:t>Piensas</a:t>
            </a: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89149A-B8E3-4D39-BEA8-1BB1279DB0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TUS CREENCIAS NEGATIVAS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012F80-7DA5-44FE-BA76-7B3DA3A0E7E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Tus </a:t>
            </a:r>
            <a:r>
              <a:rPr lang="en-US" dirty="0" err="1"/>
              <a:t>Creencias</a:t>
            </a:r>
            <a:r>
              <a:rPr lang="en-US" dirty="0"/>
              <a:t> </a:t>
            </a:r>
            <a:r>
              <a:rPr lang="en-US" dirty="0" err="1"/>
              <a:t>Limitantes</a:t>
            </a:r>
            <a:r>
              <a:rPr lang="en-US" dirty="0"/>
              <a:t>.</a:t>
            </a:r>
          </a:p>
          <a:p>
            <a:r>
              <a:rPr lang="en-US" dirty="0"/>
              <a:t>Las </a:t>
            </a:r>
            <a:r>
              <a:rPr lang="en-US" dirty="0" err="1"/>
              <a:t>Historias</a:t>
            </a:r>
            <a:r>
              <a:rPr lang="en-US" dirty="0"/>
              <a:t> que </a:t>
            </a:r>
            <a:r>
              <a:rPr lang="en-US" dirty="0" err="1"/>
              <a:t>cuentas</a:t>
            </a:r>
            <a:r>
              <a:rPr lang="en-US" dirty="0"/>
              <a:t>.</a:t>
            </a:r>
          </a:p>
          <a:p>
            <a:r>
              <a:rPr lang="en-US" dirty="0"/>
              <a:t>Las </a:t>
            </a:r>
            <a:r>
              <a:rPr lang="en-US" dirty="0" err="1"/>
              <a:t>Excusas</a:t>
            </a:r>
            <a:r>
              <a:rPr lang="en-US" dirty="0"/>
              <a:t> que </a:t>
            </a:r>
            <a:r>
              <a:rPr lang="en-US" dirty="0" err="1"/>
              <a:t>usas</a:t>
            </a:r>
            <a:r>
              <a:rPr lang="en-US" dirty="0"/>
              <a:t>.</a:t>
            </a:r>
          </a:p>
          <a:p>
            <a:r>
              <a:rPr lang="en-US" dirty="0" err="1"/>
              <a:t>Cuánto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quejas</a:t>
            </a:r>
            <a:r>
              <a:rPr lang="en-US" dirty="0"/>
              <a:t>.</a:t>
            </a:r>
          </a:p>
          <a:p>
            <a:r>
              <a:rPr lang="en-US" dirty="0"/>
              <a:t>A </a:t>
            </a:r>
            <a:r>
              <a:rPr lang="en-US" dirty="0" err="1"/>
              <a:t>quién</a:t>
            </a:r>
            <a:r>
              <a:rPr lang="en-US" dirty="0"/>
              <a:t> le </a:t>
            </a:r>
            <a:r>
              <a:rPr lang="en-US" dirty="0" err="1"/>
              <a:t>echas</a:t>
            </a:r>
            <a:r>
              <a:rPr lang="en-US" dirty="0"/>
              <a:t> la culpa.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CD1EBE-37CE-4910-8A0C-E5D9893262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TUS CREENCIAS POSITIVAS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F8BBC6-C0A3-4852-B203-9B2D337C7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498975" cy="3951288"/>
          </a:xfrm>
        </p:spPr>
        <p:txBody>
          <a:bodyPr/>
          <a:lstStyle/>
          <a:p>
            <a:r>
              <a:rPr lang="en-US" dirty="0" err="1"/>
              <a:t>Creencias</a:t>
            </a:r>
            <a:r>
              <a:rPr lang="en-US" dirty="0"/>
              <a:t> que </a:t>
            </a:r>
            <a:r>
              <a:rPr lang="en-US" dirty="0" err="1"/>
              <a:t>te</a:t>
            </a:r>
            <a:r>
              <a:rPr lang="en-US" dirty="0"/>
              <a:t> Dan </a:t>
            </a:r>
            <a:r>
              <a:rPr lang="en-US" dirty="0" err="1"/>
              <a:t>Poder</a:t>
            </a:r>
            <a:r>
              <a:rPr lang="en-US" dirty="0"/>
              <a:t>.</a:t>
            </a:r>
          </a:p>
          <a:p>
            <a:r>
              <a:rPr lang="en-US" dirty="0"/>
              <a:t>Tus </a:t>
            </a:r>
            <a:r>
              <a:rPr lang="en-US" dirty="0" err="1"/>
              <a:t>Convicciones</a:t>
            </a:r>
            <a:r>
              <a:rPr lang="en-US" dirty="0"/>
              <a:t>.</a:t>
            </a:r>
          </a:p>
          <a:p>
            <a:r>
              <a:rPr lang="en-US" dirty="0"/>
              <a:t>Tus </a:t>
            </a:r>
            <a:r>
              <a:rPr lang="en-US" dirty="0" err="1"/>
              <a:t>Conocimientos</a:t>
            </a:r>
            <a:r>
              <a:rPr lang="en-US" dirty="0"/>
              <a:t>.</a:t>
            </a:r>
          </a:p>
          <a:p>
            <a:r>
              <a:rPr lang="en-US" dirty="0" err="1"/>
              <a:t>Aprender</a:t>
            </a:r>
            <a:r>
              <a:rPr lang="en-US" dirty="0"/>
              <a:t> a </a:t>
            </a:r>
            <a:r>
              <a:rPr lang="en-US" dirty="0" err="1"/>
              <a:t>pensar</a:t>
            </a:r>
            <a:r>
              <a:rPr lang="en-US" dirty="0"/>
              <a:t> </a:t>
            </a:r>
            <a:r>
              <a:rPr lang="en-US" dirty="0" err="1"/>
              <a:t>diferente</a:t>
            </a:r>
            <a:r>
              <a:rPr lang="en-US" dirty="0"/>
              <a:t> (think outside the box).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800600"/>
            <a:ext cx="3133725" cy="14573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494" y="4917558"/>
            <a:ext cx="2458528" cy="190500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481EEF80-D658-4E7D-AB56-B12A9EE90F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72628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531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2109D-BDFA-43F0-A3BE-1D2B17532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73183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Lo Que Más </a:t>
            </a:r>
            <a:r>
              <a:rPr lang="en-US" b="1" dirty="0" err="1"/>
              <a:t>Importa</a:t>
            </a:r>
            <a:r>
              <a:rPr lang="en-US" b="1" dirty="0"/>
              <a:t> </a:t>
            </a:r>
            <a:r>
              <a:rPr lang="en-US" b="1" dirty="0" err="1"/>
              <a:t>es</a:t>
            </a:r>
            <a:r>
              <a:rPr lang="en-US" b="1" dirty="0"/>
              <a:t> </a:t>
            </a:r>
            <a:r>
              <a:rPr lang="en-US" b="1" dirty="0" err="1"/>
              <a:t>Cómo</a:t>
            </a:r>
            <a:r>
              <a:rPr lang="en-US" b="1" dirty="0"/>
              <a:t> </a:t>
            </a:r>
            <a:r>
              <a:rPr lang="en-US" b="1" dirty="0" err="1"/>
              <a:t>Piensas</a:t>
            </a: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89149A-B8E3-4D39-BEA8-1BB1279DB0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TUS ACTITUDES NEGATIVAS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012F80-7DA5-44FE-BA76-7B3DA3A0E7E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No se </a:t>
            </a:r>
            <a:r>
              <a:rPr lang="en-US" dirty="0" err="1"/>
              <a:t>puede</a:t>
            </a:r>
            <a:r>
              <a:rPr lang="en-US" dirty="0"/>
              <a:t>.</a:t>
            </a:r>
          </a:p>
          <a:p>
            <a:r>
              <a:rPr lang="en-US" dirty="0"/>
              <a:t>No es </a:t>
            </a:r>
            <a:r>
              <a:rPr lang="en-US" dirty="0" err="1"/>
              <a:t>posible</a:t>
            </a:r>
            <a:r>
              <a:rPr lang="en-US" dirty="0"/>
              <a:t>.</a:t>
            </a:r>
          </a:p>
          <a:p>
            <a:r>
              <a:rPr lang="en-US" dirty="0"/>
              <a:t>No </a:t>
            </a:r>
            <a:r>
              <a:rPr lang="en-US" dirty="0" err="1"/>
              <a:t>creo</a:t>
            </a:r>
            <a:r>
              <a:rPr lang="en-US" dirty="0"/>
              <a:t>.</a:t>
            </a:r>
          </a:p>
          <a:p>
            <a:r>
              <a:rPr lang="en-US" dirty="0"/>
              <a:t>No hay </a:t>
            </a:r>
            <a:r>
              <a:rPr lang="en-US" dirty="0" err="1"/>
              <a:t>suficiente</a:t>
            </a:r>
            <a:r>
              <a:rPr lang="en-US" dirty="0"/>
              <a:t>.</a:t>
            </a:r>
          </a:p>
          <a:p>
            <a:r>
              <a:rPr lang="en-US" dirty="0"/>
              <a:t>No </a:t>
            </a:r>
            <a:r>
              <a:rPr lang="en-US" dirty="0" err="1"/>
              <a:t>tengo</a:t>
            </a:r>
            <a:r>
              <a:rPr lang="en-US" dirty="0"/>
              <a:t> para </a:t>
            </a:r>
            <a:r>
              <a:rPr lang="en-US" dirty="0" err="1"/>
              <a:t>pagar</a:t>
            </a:r>
            <a:r>
              <a:rPr lang="en-US" dirty="0"/>
              <a:t> </a:t>
            </a:r>
            <a:r>
              <a:rPr lang="en-US" dirty="0" err="1"/>
              <a:t>eso</a:t>
            </a:r>
            <a:r>
              <a:rPr lang="en-US" dirty="0"/>
              <a:t>.</a:t>
            </a:r>
          </a:p>
          <a:p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muy</a:t>
            </a:r>
            <a:r>
              <a:rPr lang="en-US" dirty="0"/>
              <a:t> </a:t>
            </a:r>
            <a:r>
              <a:rPr lang="en-US" dirty="0" err="1"/>
              <a:t>caro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CD1EBE-37CE-4910-8A0C-E5D9893262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TUS ACTITUDES POSITIVAS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F8BBC6-C0A3-4852-B203-9B2D337C7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498975" cy="3951288"/>
          </a:xfrm>
        </p:spPr>
        <p:txBody>
          <a:bodyPr/>
          <a:lstStyle/>
          <a:p>
            <a:r>
              <a:rPr lang="en-US" dirty="0"/>
              <a:t>Si Se </a:t>
            </a:r>
            <a:r>
              <a:rPr lang="en-US" dirty="0" err="1"/>
              <a:t>Puede</a:t>
            </a:r>
            <a:r>
              <a:rPr lang="en-US" dirty="0"/>
              <a:t>!</a:t>
            </a:r>
          </a:p>
          <a:p>
            <a:r>
              <a:rPr lang="en-US" dirty="0" err="1"/>
              <a:t>Todo</a:t>
            </a:r>
            <a:r>
              <a:rPr lang="en-US" dirty="0"/>
              <a:t> es </a:t>
            </a:r>
            <a:r>
              <a:rPr lang="en-US" dirty="0" err="1"/>
              <a:t>posible</a:t>
            </a:r>
            <a:r>
              <a:rPr lang="en-US" dirty="0"/>
              <a:t>,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puedes</a:t>
            </a:r>
            <a:r>
              <a:rPr lang="en-US" dirty="0"/>
              <a:t> </a:t>
            </a:r>
            <a:r>
              <a:rPr lang="en-US" dirty="0" err="1"/>
              <a:t>creer</a:t>
            </a:r>
            <a:r>
              <a:rPr lang="en-US" dirty="0"/>
              <a:t>.</a:t>
            </a:r>
          </a:p>
          <a:p>
            <a:r>
              <a:rPr lang="en-US" dirty="0" err="1"/>
              <a:t>Sí</a:t>
            </a:r>
            <a:r>
              <a:rPr lang="en-US" dirty="0"/>
              <a:t> me lo </a:t>
            </a:r>
            <a:r>
              <a:rPr lang="en-US" dirty="0" err="1"/>
              <a:t>merezco</a:t>
            </a:r>
            <a:r>
              <a:rPr lang="en-US" dirty="0"/>
              <a:t>.</a:t>
            </a:r>
          </a:p>
          <a:p>
            <a:r>
              <a:rPr lang="en-US" dirty="0"/>
              <a:t>Debo </a:t>
            </a:r>
            <a:r>
              <a:rPr lang="en-US" dirty="0" err="1"/>
              <a:t>hacerlo</a:t>
            </a:r>
            <a:r>
              <a:rPr lang="en-US" dirty="0"/>
              <a:t> y lo </a:t>
            </a:r>
            <a:r>
              <a:rPr lang="en-US" dirty="0" err="1"/>
              <a:t>haré</a:t>
            </a:r>
            <a:r>
              <a:rPr lang="en-US" dirty="0"/>
              <a:t>!</a:t>
            </a:r>
          </a:p>
          <a:p>
            <a:r>
              <a:rPr lang="en-US" dirty="0"/>
              <a:t>Nada me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detener</a:t>
            </a:r>
            <a:r>
              <a:rPr lang="en-US" dirty="0"/>
              <a:t>.</a:t>
            </a:r>
          </a:p>
          <a:p>
            <a:r>
              <a:rPr lang="en-US" dirty="0" err="1"/>
              <a:t>Sí</a:t>
            </a:r>
            <a:r>
              <a:rPr lang="en-US" dirty="0"/>
              <a:t> vale la </a:t>
            </a:r>
            <a:r>
              <a:rPr lang="en-US" dirty="0" err="1"/>
              <a:t>pena</a:t>
            </a:r>
            <a:r>
              <a:rPr lang="en-US" dirty="0"/>
              <a:t> y </a:t>
            </a:r>
            <a:r>
              <a:rPr lang="en-US" dirty="0" err="1"/>
              <a:t>buscaré</a:t>
            </a:r>
            <a:r>
              <a:rPr lang="en-US" dirty="0"/>
              <a:t> </a:t>
            </a:r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pagarlo</a:t>
            </a:r>
            <a:r>
              <a:rPr lang="en-US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105400"/>
            <a:ext cx="1824415" cy="19507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917603"/>
            <a:ext cx="2667000" cy="1737197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0C84592-A4BD-4B6C-AF20-9C16CC9CB2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72628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535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12605"/>
            <a:ext cx="6924329" cy="1036638"/>
          </a:xfrm>
        </p:spPr>
        <p:txBody>
          <a:bodyPr/>
          <a:lstStyle/>
          <a:p>
            <a:r>
              <a:rPr lang="en-US" b="1" dirty="0"/>
              <a:t>Maestros de la Universidad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49243"/>
            <a:ext cx="5863636" cy="5504817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3C30ED5-14DF-42FD-A2A4-D150B8B67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72628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56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14819"/>
            <a:ext cx="5638800" cy="1259262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Invertir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Tí</a:t>
            </a:r>
            <a:r>
              <a:rPr lang="en-US" b="1" dirty="0"/>
              <a:t> </a:t>
            </a:r>
            <a:r>
              <a:rPr lang="en-US" b="1" dirty="0" err="1"/>
              <a:t>Mismo</a:t>
            </a:r>
            <a:r>
              <a:rPr lang="en-US" b="1" dirty="0"/>
              <a:t> al Leer y </a:t>
            </a:r>
            <a:r>
              <a:rPr lang="en-US" b="1" dirty="0" err="1"/>
              <a:t>Aprender</a:t>
            </a:r>
            <a:endParaRPr lang="en-US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81295" y="6492875"/>
            <a:ext cx="2895600" cy="365125"/>
          </a:xfrm>
        </p:spPr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94" y="1448300"/>
            <a:ext cx="1646382" cy="24554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486854"/>
            <a:ext cx="1565994" cy="24169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523248"/>
            <a:ext cx="1720755" cy="23427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94" y="4153898"/>
            <a:ext cx="1606142" cy="24168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146183"/>
            <a:ext cx="1565994" cy="24322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523248"/>
            <a:ext cx="1565994" cy="24468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183284"/>
            <a:ext cx="1542108" cy="23580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994" y="1520973"/>
            <a:ext cx="1527908" cy="23449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209" y="4131152"/>
            <a:ext cx="1439013" cy="24102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159" y="4036292"/>
            <a:ext cx="1666875" cy="2571750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092702CB-B3ED-C4DA-3AF4-9C6B039F951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72628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84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3039" y="-1"/>
            <a:ext cx="7120962" cy="966371"/>
          </a:xfrm>
        </p:spPr>
        <p:txBody>
          <a:bodyPr>
            <a:normAutofit/>
          </a:bodyPr>
          <a:lstStyle/>
          <a:p>
            <a:r>
              <a:rPr lang="en-US" b="1" dirty="0"/>
              <a:t>¿</a:t>
            </a:r>
            <a:r>
              <a:rPr lang="en-US" b="1" dirty="0" err="1"/>
              <a:t>Quién</a:t>
            </a:r>
            <a:r>
              <a:rPr lang="en-US" b="1" dirty="0"/>
              <a:t> es Alex </a:t>
            </a:r>
            <a:r>
              <a:rPr lang="en-US" b="1" dirty="0" err="1"/>
              <a:t>Barrón</a:t>
            </a:r>
            <a:r>
              <a:rPr lang="en-US" b="1" dirty="0"/>
              <a:t>?</a:t>
            </a:r>
            <a:endParaRPr lang="en-US" sz="3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08744" y="1598708"/>
            <a:ext cx="3920856" cy="639762"/>
          </a:xfrm>
        </p:spPr>
        <p:txBody>
          <a:bodyPr>
            <a:normAutofit/>
          </a:bodyPr>
          <a:lstStyle/>
          <a:p>
            <a:r>
              <a:rPr lang="en-US" sz="2000" dirty="0" err="1"/>
              <a:t>Lider</a:t>
            </a:r>
            <a:r>
              <a:rPr lang="en-US" sz="2000" dirty="0"/>
              <a:t>, </a:t>
            </a:r>
            <a:r>
              <a:rPr lang="en-US" sz="2000" dirty="0" err="1"/>
              <a:t>Visionario</a:t>
            </a:r>
            <a:r>
              <a:rPr lang="en-US" sz="2000" dirty="0"/>
              <a:t>, Empresario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2133600" cy="365125"/>
          </a:xfrm>
        </p:spPr>
        <p:txBody>
          <a:bodyPr/>
          <a:lstStyle/>
          <a:p>
            <a:fld id="{26992660-07D7-4D1A-9A00-6246F487EF94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1" name="Picture 10" descr="Alex Wall Stre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2229327"/>
            <a:ext cx="3211548" cy="2037873"/>
          </a:xfrm>
          <a:prstGeom prst="rect">
            <a:avLst/>
          </a:prstGeom>
        </p:spPr>
      </p:pic>
      <p:sp>
        <p:nvSpPr>
          <p:cNvPr id="10" name="Text Placeholder 4"/>
          <p:cNvSpPr txBox="1">
            <a:spLocks/>
          </p:cNvSpPr>
          <p:nvPr/>
        </p:nvSpPr>
        <p:spPr>
          <a:xfrm>
            <a:off x="304800" y="1772127"/>
            <a:ext cx="281940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Carrera </a:t>
            </a:r>
            <a:r>
              <a:rPr lang="en-US" sz="2000" dirty="0" err="1"/>
              <a:t>en</a:t>
            </a:r>
            <a:r>
              <a:rPr lang="en-US" sz="2000" dirty="0"/>
              <a:t> Wall Street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4495800"/>
            <a:ext cx="4171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Franklin Templeton Investments: 2001-2003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JMP Securities: 2004-2007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Agency Trading Group: 2007-2009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Housing Research Center: 2010 - </a:t>
            </a:r>
            <a:r>
              <a:rPr lang="en-US" sz="1600" dirty="0" err="1"/>
              <a:t>Presente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Diamond Crest Capital: 2017 - </a:t>
            </a:r>
            <a:r>
              <a:rPr lang="en-US" sz="1600" dirty="0" err="1"/>
              <a:t>Presente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4332750" y="5807007"/>
            <a:ext cx="4582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Durante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ultimos</a:t>
            </a:r>
            <a:r>
              <a:rPr lang="en-US" sz="1600" dirty="0"/>
              <a:t> 23 </a:t>
            </a:r>
            <a:r>
              <a:rPr lang="en-US" sz="1600" dirty="0" err="1"/>
              <a:t>años</a:t>
            </a:r>
            <a:r>
              <a:rPr lang="en-US" sz="1600" dirty="0"/>
              <a:t> ha </a:t>
            </a:r>
            <a:r>
              <a:rPr lang="en-US" sz="1600" dirty="0" err="1"/>
              <a:t>estudiado</a:t>
            </a:r>
            <a:r>
              <a:rPr lang="en-US" sz="1600" dirty="0"/>
              <a:t> </a:t>
            </a:r>
            <a:r>
              <a:rPr lang="en-US" sz="1600" dirty="0" err="1"/>
              <a:t>el</a:t>
            </a:r>
            <a:r>
              <a:rPr lang="en-US" sz="1600" dirty="0"/>
              <a:t> mercado de </a:t>
            </a:r>
            <a:r>
              <a:rPr lang="en-US" sz="1600" dirty="0" err="1"/>
              <a:t>construccion</a:t>
            </a:r>
            <a:r>
              <a:rPr lang="en-US" sz="1600" dirty="0"/>
              <a:t> de casas. Ha </a:t>
            </a:r>
            <a:r>
              <a:rPr lang="en-US" sz="1600" dirty="0" err="1"/>
              <a:t>formado</a:t>
            </a:r>
            <a:r>
              <a:rPr lang="en-US" sz="1600" dirty="0"/>
              <a:t> </a:t>
            </a:r>
            <a:r>
              <a:rPr lang="en-US" sz="1600" dirty="0" err="1"/>
              <a:t>empresas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El Paso que dan </a:t>
            </a:r>
            <a:r>
              <a:rPr lang="en-US" sz="1600" dirty="0" err="1"/>
              <a:t>empleo</a:t>
            </a:r>
            <a:r>
              <a:rPr lang="en-US" sz="1600" dirty="0"/>
              <a:t> a </a:t>
            </a:r>
            <a:r>
              <a:rPr lang="en-US" sz="1600" dirty="0" err="1"/>
              <a:t>gente</a:t>
            </a:r>
            <a:r>
              <a:rPr lang="en-US" sz="1600" dirty="0"/>
              <a:t> de El Paso y Juarez.</a:t>
            </a:r>
          </a:p>
          <a:p>
            <a:endParaRPr lang="en-US" sz="16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3D7FF78-1EA8-42D4-8366-62D5D9E233E5}"/>
              </a:ext>
            </a:extLst>
          </p:cNvPr>
          <p:cNvSpPr txBox="1">
            <a:spLocks/>
          </p:cNvSpPr>
          <p:nvPr/>
        </p:nvSpPr>
        <p:spPr>
          <a:xfrm>
            <a:off x="0" y="966370"/>
            <a:ext cx="9144000" cy="805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Empresario, </a:t>
            </a:r>
            <a:r>
              <a:rPr lang="en-US" sz="3600" b="1" dirty="0" err="1"/>
              <a:t>Inversionista</a:t>
            </a:r>
            <a:endParaRPr lang="en-US" sz="36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D75A9B-BEE4-48DA-A6C1-19F677061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0044" y="2355695"/>
            <a:ext cx="4495800" cy="337185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B0F0806A-C103-CC08-C96C-0B1B629F0F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25"/>
            <a:ext cx="1231881" cy="120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539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2109D-BDFA-43F0-A3BE-1D2B17532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73183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¿</a:t>
            </a:r>
            <a:r>
              <a:rPr lang="en-US" b="1" dirty="0" err="1"/>
              <a:t>Estás</a:t>
            </a:r>
            <a:r>
              <a:rPr lang="en-US" b="1" dirty="0"/>
              <a:t> </a:t>
            </a:r>
            <a:r>
              <a:rPr lang="en-US" b="1" dirty="0" err="1"/>
              <a:t>Dispuesto</a:t>
            </a:r>
            <a:r>
              <a:rPr lang="en-US" b="1" dirty="0"/>
              <a:t> a </a:t>
            </a:r>
            <a:r>
              <a:rPr lang="en-US" b="1" dirty="0" err="1"/>
              <a:t>Cambiar</a:t>
            </a:r>
            <a:r>
              <a:rPr lang="en-US" b="1" dirty="0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89149A-B8E3-4D39-BEA8-1BB1279DB0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012F80-7DA5-44FE-BA76-7B3DA3A0E7E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No </a:t>
            </a:r>
            <a:r>
              <a:rPr lang="en-US" dirty="0" err="1"/>
              <a:t>quiero</a:t>
            </a:r>
            <a:r>
              <a:rPr lang="en-US" dirty="0"/>
              <a:t> </a:t>
            </a:r>
            <a:r>
              <a:rPr lang="en-US" dirty="0" err="1"/>
              <a:t>cambiar</a:t>
            </a:r>
            <a:r>
              <a:rPr lang="en-US" dirty="0"/>
              <a:t>.</a:t>
            </a:r>
          </a:p>
          <a:p>
            <a:r>
              <a:rPr lang="en-US" dirty="0" err="1"/>
              <a:t>Así</a:t>
            </a:r>
            <a:r>
              <a:rPr lang="en-US" dirty="0"/>
              <a:t> </a:t>
            </a:r>
            <a:r>
              <a:rPr lang="en-US" dirty="0" err="1"/>
              <a:t>estoy</a:t>
            </a:r>
            <a:r>
              <a:rPr lang="en-US" dirty="0"/>
              <a:t> bien.</a:t>
            </a:r>
          </a:p>
          <a:p>
            <a:r>
              <a:rPr lang="en-US" dirty="0" err="1"/>
              <a:t>Estoy</a:t>
            </a:r>
            <a:r>
              <a:rPr lang="en-US" dirty="0"/>
              <a:t> </a:t>
            </a:r>
            <a:r>
              <a:rPr lang="en-US" dirty="0" err="1"/>
              <a:t>agusto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mi “zona de comfort”</a:t>
            </a:r>
          </a:p>
          <a:p>
            <a:r>
              <a:rPr lang="en-US" dirty="0" err="1"/>
              <a:t>Mejor</a:t>
            </a:r>
            <a:r>
              <a:rPr lang="en-US" dirty="0"/>
              <a:t> no </a:t>
            </a:r>
            <a:r>
              <a:rPr lang="en-US" dirty="0" err="1"/>
              <a:t>intento</a:t>
            </a:r>
            <a:r>
              <a:rPr lang="en-US" dirty="0"/>
              <a:t>.</a:t>
            </a:r>
          </a:p>
          <a:p>
            <a:r>
              <a:rPr lang="en-US" dirty="0"/>
              <a:t>Cuesta mucho </a:t>
            </a:r>
            <a:r>
              <a:rPr lang="en-US" dirty="0" err="1"/>
              <a:t>cambiar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CD1EBE-37CE-4910-8A0C-E5D9893262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SI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F8BBC6-C0A3-4852-B203-9B2D337C7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498975" cy="3951288"/>
          </a:xfrm>
        </p:spPr>
        <p:txBody>
          <a:bodyPr/>
          <a:lstStyle/>
          <a:p>
            <a:r>
              <a:rPr lang="en-US" dirty="0" err="1"/>
              <a:t>Estoy</a:t>
            </a:r>
            <a:r>
              <a:rPr lang="en-US" dirty="0"/>
              <a:t> </a:t>
            </a:r>
            <a:r>
              <a:rPr lang="en-US" dirty="0" err="1"/>
              <a:t>dispuesto</a:t>
            </a:r>
            <a:r>
              <a:rPr lang="en-US" dirty="0"/>
              <a:t> a </a:t>
            </a:r>
            <a:r>
              <a:rPr lang="en-US" dirty="0" err="1"/>
              <a:t>hacer</a:t>
            </a:r>
            <a:r>
              <a:rPr lang="en-US" dirty="0"/>
              <a:t> </a:t>
            </a:r>
            <a:r>
              <a:rPr lang="en-US" dirty="0" err="1"/>
              <a:t>cosas</a:t>
            </a:r>
            <a:r>
              <a:rPr lang="en-US" dirty="0"/>
              <a:t> </a:t>
            </a:r>
            <a:r>
              <a:rPr lang="en-US" dirty="0" err="1"/>
              <a:t>diferentes</a:t>
            </a:r>
            <a:r>
              <a:rPr lang="en-US" dirty="0"/>
              <a:t>.</a:t>
            </a:r>
          </a:p>
          <a:p>
            <a:r>
              <a:rPr lang="en-US" dirty="0" err="1"/>
              <a:t>Estoy</a:t>
            </a:r>
            <a:r>
              <a:rPr lang="en-US" dirty="0"/>
              <a:t> </a:t>
            </a:r>
            <a:r>
              <a:rPr lang="en-US" dirty="0" err="1"/>
              <a:t>dispuesto</a:t>
            </a:r>
            <a:r>
              <a:rPr lang="en-US" dirty="0"/>
              <a:t> a </a:t>
            </a:r>
            <a:r>
              <a:rPr lang="en-US" dirty="0" err="1"/>
              <a:t>intentar</a:t>
            </a:r>
            <a:r>
              <a:rPr lang="en-US" dirty="0"/>
              <a:t> </a:t>
            </a:r>
            <a:r>
              <a:rPr lang="en-US" dirty="0" err="1"/>
              <a:t>algo</a:t>
            </a:r>
            <a:r>
              <a:rPr lang="en-US" dirty="0"/>
              <a:t> </a:t>
            </a:r>
            <a:r>
              <a:rPr lang="en-US" dirty="0" err="1"/>
              <a:t>nuevo</a:t>
            </a:r>
            <a:r>
              <a:rPr lang="en-US" dirty="0"/>
              <a:t>.</a:t>
            </a:r>
          </a:p>
          <a:p>
            <a:r>
              <a:rPr lang="en-US" dirty="0" err="1"/>
              <a:t>Estoy</a:t>
            </a:r>
            <a:r>
              <a:rPr lang="en-US" dirty="0"/>
              <a:t> </a:t>
            </a:r>
            <a:r>
              <a:rPr lang="en-US" dirty="0" err="1"/>
              <a:t>dispuesto</a:t>
            </a:r>
            <a:r>
              <a:rPr lang="en-US" dirty="0"/>
              <a:t> a </a:t>
            </a:r>
            <a:r>
              <a:rPr lang="en-US" dirty="0" err="1"/>
              <a:t>salir</a:t>
            </a:r>
            <a:r>
              <a:rPr lang="en-US" dirty="0"/>
              <a:t> de mi “zona de comfort”.</a:t>
            </a:r>
          </a:p>
          <a:p>
            <a:r>
              <a:rPr lang="en-US" dirty="0" err="1"/>
              <a:t>Quiero</a:t>
            </a:r>
            <a:r>
              <a:rPr lang="en-US" dirty="0"/>
              <a:t> </a:t>
            </a:r>
            <a:r>
              <a:rPr lang="en-US" dirty="0" err="1"/>
              <a:t>crecer</a:t>
            </a:r>
            <a:r>
              <a:rPr lang="en-US" dirty="0"/>
              <a:t> y </a:t>
            </a:r>
            <a:r>
              <a:rPr lang="en-US" dirty="0" err="1"/>
              <a:t>expandirme</a:t>
            </a:r>
            <a:r>
              <a:rPr lang="en-US" dirty="0"/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5029200"/>
            <a:ext cx="2828925" cy="16192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800600"/>
            <a:ext cx="2857500" cy="160020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ED09CD0E-CCA4-4F4A-B0C7-9EDC6C78C8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72628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351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2109D-BDFA-43F0-A3BE-1D2B17532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4400"/>
            <a:ext cx="9144000" cy="73183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¿</a:t>
            </a:r>
            <a:r>
              <a:rPr lang="en-US" b="1" dirty="0" err="1"/>
              <a:t>Estas</a:t>
            </a:r>
            <a:r>
              <a:rPr lang="en-US" b="1" dirty="0"/>
              <a:t> </a:t>
            </a:r>
            <a:r>
              <a:rPr lang="en-US" b="1" dirty="0" err="1"/>
              <a:t>Dispuesto</a:t>
            </a:r>
            <a:r>
              <a:rPr lang="en-US" b="1" dirty="0"/>
              <a:t> a </a:t>
            </a:r>
            <a:r>
              <a:rPr lang="en-US" b="1" dirty="0" err="1"/>
              <a:t>Invertir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Ti</a:t>
            </a:r>
            <a:r>
              <a:rPr lang="en-US" b="1" dirty="0"/>
              <a:t> </a:t>
            </a:r>
            <a:r>
              <a:rPr lang="en-US" b="1" dirty="0" err="1"/>
              <a:t>Mismo</a:t>
            </a:r>
            <a:r>
              <a:rPr lang="en-US" b="1" dirty="0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89149A-B8E3-4D39-BEA8-1BB1279DB0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012F80-7DA5-44FE-BA76-7B3DA3A0E7E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Solo vine por </a:t>
            </a:r>
            <a:r>
              <a:rPr lang="en-US" dirty="0" err="1"/>
              <a:t>Información</a:t>
            </a:r>
            <a:r>
              <a:rPr lang="en-US" dirty="0"/>
              <a:t>.</a:t>
            </a:r>
          </a:p>
          <a:p>
            <a:r>
              <a:rPr lang="en-US" dirty="0"/>
              <a:t>Lo </a:t>
            </a:r>
            <a:r>
              <a:rPr lang="en-US" dirty="0" err="1"/>
              <a:t>pensaré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CD1EBE-37CE-4910-8A0C-E5D9893262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SI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F8BBC6-C0A3-4852-B203-9B2D337C7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498975" cy="3951288"/>
          </a:xfrm>
        </p:spPr>
        <p:txBody>
          <a:bodyPr/>
          <a:lstStyle/>
          <a:p>
            <a:r>
              <a:rPr lang="en-US" dirty="0" err="1"/>
              <a:t>Estoy</a:t>
            </a:r>
            <a:r>
              <a:rPr lang="en-US" dirty="0"/>
              <a:t> </a:t>
            </a:r>
            <a:r>
              <a:rPr lang="en-US" dirty="0" err="1"/>
              <a:t>dispuesto</a:t>
            </a:r>
            <a:r>
              <a:rPr lang="en-US" dirty="0"/>
              <a:t> a </a:t>
            </a:r>
            <a:r>
              <a:rPr lang="en-US" dirty="0" err="1"/>
              <a:t>hacer</a:t>
            </a:r>
            <a:r>
              <a:rPr lang="en-US" dirty="0"/>
              <a:t> un </a:t>
            </a:r>
            <a:r>
              <a:rPr lang="en-US" dirty="0" err="1"/>
              <a:t>compromiso</a:t>
            </a:r>
            <a:r>
              <a:rPr lang="en-US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982129"/>
            <a:ext cx="2828925" cy="1619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133725"/>
            <a:ext cx="2286000" cy="20002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560578"/>
            <a:ext cx="3966534" cy="2231176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026916CA-1F81-4BB2-BC05-7FD9E10220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72628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360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¿Que </a:t>
            </a:r>
            <a:r>
              <a:rPr lang="en-US" b="1" dirty="0" err="1"/>
              <a:t>Decidirás</a:t>
            </a:r>
            <a:r>
              <a:rPr lang="en-US" b="1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1905000"/>
            <a:ext cx="4800600" cy="4525963"/>
          </a:xfrm>
        </p:spPr>
        <p:txBody>
          <a:bodyPr>
            <a:normAutofit/>
          </a:bodyPr>
          <a:lstStyle/>
          <a:p>
            <a:r>
              <a:rPr lang="en-US" sz="4400" dirty="0" err="1"/>
              <a:t>Decídete</a:t>
            </a:r>
            <a:endParaRPr lang="en-US" sz="4400" dirty="0"/>
          </a:p>
          <a:p>
            <a:r>
              <a:rPr lang="en-US" sz="4400" dirty="0" err="1"/>
              <a:t>Comprométete</a:t>
            </a:r>
            <a:endParaRPr lang="en-US" sz="4400" dirty="0"/>
          </a:p>
          <a:p>
            <a:r>
              <a:rPr lang="en-US" sz="4400" dirty="0"/>
              <a:t>Y </a:t>
            </a:r>
            <a:r>
              <a:rPr lang="en-US" sz="4400" dirty="0" err="1"/>
              <a:t>Tendrás</a:t>
            </a:r>
            <a:r>
              <a:rPr lang="en-US" sz="4400" dirty="0"/>
              <a:t> </a:t>
            </a:r>
            <a:r>
              <a:rPr lang="en-US" sz="4400" dirty="0" err="1"/>
              <a:t>Éxito</a:t>
            </a:r>
            <a:r>
              <a:rPr lang="en-US" sz="4400" dirty="0"/>
              <a:t>!</a:t>
            </a:r>
          </a:p>
        </p:txBody>
      </p:sp>
      <p:pic>
        <p:nvPicPr>
          <p:cNvPr id="4" name="Picture 3" descr="BB-Decide-Commit-Succe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905000"/>
            <a:ext cx="3200400" cy="253746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pPr algn="l"/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6992660-07D7-4D1A-9A00-6246F487EF94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23A0D7D-99B8-49CE-9727-549AC82DAE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72628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882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¿ </a:t>
            </a:r>
            <a:r>
              <a:rPr lang="en-US" b="1" dirty="0" err="1"/>
              <a:t>Preguntas</a:t>
            </a:r>
            <a:r>
              <a:rPr lang="en-US" b="1" dirty="0"/>
              <a:t>? </a:t>
            </a:r>
            <a:r>
              <a:rPr lang="es-ES" b="1" dirty="0"/>
              <a:t>¿ </a:t>
            </a:r>
            <a:r>
              <a:rPr lang="en-US" b="1"/>
              <a:t>Comentarios?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questionscomment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7000" y="1524000"/>
            <a:ext cx="6129358" cy="2235709"/>
          </a:xfrm>
          <a:prstGeom prst="rect">
            <a:avLst/>
          </a:prstGeom>
        </p:spPr>
      </p:pic>
      <p:pic>
        <p:nvPicPr>
          <p:cNvPr id="5" name="Picture 4" descr="visitor-informa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581400"/>
            <a:ext cx="3153103" cy="2971800"/>
          </a:xfrm>
          <a:prstGeom prst="rect">
            <a:avLst/>
          </a:prstGeom>
        </p:spPr>
      </p:pic>
      <p:pic>
        <p:nvPicPr>
          <p:cNvPr id="6" name="Picture 5" descr="questions comments bubbl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1676400"/>
            <a:ext cx="2628900" cy="173355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FD202DB-AA64-4195-B6D6-E104F5BA36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72628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071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/>
              <a:t>Dios </a:t>
            </a:r>
            <a:r>
              <a:rPr lang="en-US" sz="3600" b="1" dirty="0" err="1"/>
              <a:t>Quiere</a:t>
            </a:r>
            <a:r>
              <a:rPr lang="en-US" sz="3600" b="1" dirty="0"/>
              <a:t> Que Tú </a:t>
            </a:r>
            <a:r>
              <a:rPr lang="en-US" sz="3600" b="1" dirty="0" err="1"/>
              <a:t>Prosperes</a:t>
            </a:r>
            <a:r>
              <a:rPr lang="en-US" sz="3600" b="1" dirty="0"/>
              <a:t>, y </a:t>
            </a:r>
            <a:r>
              <a:rPr lang="en-US" sz="3600" b="1" dirty="0" err="1"/>
              <a:t>Tengas</a:t>
            </a:r>
            <a:r>
              <a:rPr lang="en-US" sz="3600" b="1" dirty="0"/>
              <a:t> </a:t>
            </a:r>
            <a:r>
              <a:rPr lang="en-US" sz="3600" b="1" dirty="0" err="1"/>
              <a:t>Salud</a:t>
            </a:r>
            <a:r>
              <a:rPr lang="en-US" sz="3600" b="1" dirty="0"/>
              <a:t> </a:t>
            </a:r>
            <a:r>
              <a:rPr lang="en-US" sz="3600" b="1" dirty="0" err="1"/>
              <a:t>Así</a:t>
            </a:r>
            <a:r>
              <a:rPr lang="en-US" sz="3600" b="1" dirty="0"/>
              <a:t> Como </a:t>
            </a:r>
            <a:r>
              <a:rPr lang="en-US" sz="3600" b="1" dirty="0" err="1"/>
              <a:t>Prospera</a:t>
            </a:r>
            <a:r>
              <a:rPr lang="en-US" sz="3600" b="1" dirty="0"/>
              <a:t> Tu Alma</a:t>
            </a:r>
          </a:p>
        </p:txBody>
      </p:sp>
      <p:sp>
        <p:nvSpPr>
          <p:cNvPr id="3" name="Oval 2"/>
          <p:cNvSpPr/>
          <p:nvPr/>
        </p:nvSpPr>
        <p:spPr>
          <a:xfrm>
            <a:off x="2057400" y="1524000"/>
            <a:ext cx="4964901" cy="53340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523026" y="3166648"/>
            <a:ext cx="2000250" cy="2057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029075" y="3733800"/>
            <a:ext cx="942975" cy="914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DIOS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29050" y="4648200"/>
            <a:ext cx="1485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PERSONAL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00450" y="3352800"/>
            <a:ext cx="1968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DESAROLLO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5366801" y="2447264"/>
            <a:ext cx="1085850" cy="1219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2516270" y="2620524"/>
            <a:ext cx="1143000" cy="9143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  <a:stCxn id="3" idx="4"/>
          </p:cNvCxnSpPr>
          <p:nvPr/>
        </p:nvCxnSpPr>
        <p:spPr>
          <a:xfrm flipV="1">
            <a:off x="4539851" y="5257802"/>
            <a:ext cx="32149" cy="16001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41432" y="5250052"/>
            <a:ext cx="2190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PROSPERIDAD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07146" y="5202763"/>
            <a:ext cx="1085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CC"/>
                </a:solidFill>
              </a:rPr>
              <a:t>SALUD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14800" y="1066802"/>
            <a:ext cx="971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ALMA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H="1" flipV="1">
            <a:off x="3283004" y="1881369"/>
            <a:ext cx="74295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4172369" y="1549229"/>
            <a:ext cx="285750" cy="16002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070921" y="1855019"/>
            <a:ext cx="685800" cy="14478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743450" y="1600200"/>
            <a:ext cx="228600" cy="16002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 rot="16200000">
            <a:off x="3872300" y="2215635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ESPIRITUAL</a:t>
            </a:r>
          </a:p>
        </p:txBody>
      </p:sp>
      <p:sp>
        <p:nvSpPr>
          <p:cNvPr id="35" name="TextBox 34"/>
          <p:cNvSpPr txBox="1"/>
          <p:nvPr/>
        </p:nvSpPr>
        <p:spPr>
          <a:xfrm rot="17328615">
            <a:off x="4382861" y="2388915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SOCIAL</a:t>
            </a:r>
          </a:p>
        </p:txBody>
      </p:sp>
      <p:sp>
        <p:nvSpPr>
          <p:cNvPr id="36" name="TextBox 35"/>
          <p:cNvSpPr txBox="1"/>
          <p:nvPr/>
        </p:nvSpPr>
        <p:spPr>
          <a:xfrm rot="18640346">
            <a:off x="4878488" y="2685197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EDUCACION</a:t>
            </a:r>
          </a:p>
        </p:txBody>
      </p:sp>
      <p:sp>
        <p:nvSpPr>
          <p:cNvPr id="37" name="TextBox 36"/>
          <p:cNvSpPr txBox="1"/>
          <p:nvPr/>
        </p:nvSpPr>
        <p:spPr>
          <a:xfrm rot="3985329">
            <a:off x="3337290" y="238082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RECREACION</a:t>
            </a:r>
          </a:p>
        </p:txBody>
      </p:sp>
      <p:sp>
        <p:nvSpPr>
          <p:cNvPr id="38" name="TextBox 37"/>
          <p:cNvSpPr txBox="1"/>
          <p:nvPr/>
        </p:nvSpPr>
        <p:spPr>
          <a:xfrm rot="2783592">
            <a:off x="2784304" y="2747185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PERSONAL</a:t>
            </a:r>
          </a:p>
        </p:txBody>
      </p:sp>
      <p:cxnSp>
        <p:nvCxnSpPr>
          <p:cNvPr id="41" name="Straight Connector 40"/>
          <p:cNvCxnSpPr/>
          <p:nvPr/>
        </p:nvCxnSpPr>
        <p:spPr>
          <a:xfrm flipH="1" flipV="1">
            <a:off x="4972050" y="5181600"/>
            <a:ext cx="514350" cy="14478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5284112" y="4884436"/>
            <a:ext cx="1028700" cy="1143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 flipV="1">
            <a:off x="5499863" y="4520330"/>
            <a:ext cx="1428750" cy="381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5548676" y="3531631"/>
            <a:ext cx="1428750" cy="533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 rot="20266883">
            <a:off x="5498459" y="3308025"/>
            <a:ext cx="108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MENTAL</a:t>
            </a:r>
          </a:p>
        </p:txBody>
      </p:sp>
      <p:sp>
        <p:nvSpPr>
          <p:cNvPr id="66" name="TextBox 65"/>
          <p:cNvSpPr txBox="1"/>
          <p:nvPr/>
        </p:nvSpPr>
        <p:spPr>
          <a:xfrm rot="21396506">
            <a:off x="5664864" y="4073357"/>
            <a:ext cx="1347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IDENTIDAD</a:t>
            </a:r>
          </a:p>
        </p:txBody>
      </p:sp>
      <p:sp>
        <p:nvSpPr>
          <p:cNvPr id="67" name="TextBox 66"/>
          <p:cNvSpPr txBox="1"/>
          <p:nvPr/>
        </p:nvSpPr>
        <p:spPr>
          <a:xfrm rot="1492414">
            <a:off x="5422456" y="5002145"/>
            <a:ext cx="140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EMOCIONAL</a:t>
            </a:r>
          </a:p>
        </p:txBody>
      </p:sp>
      <p:sp>
        <p:nvSpPr>
          <p:cNvPr id="68" name="TextBox 67"/>
          <p:cNvSpPr txBox="1"/>
          <p:nvPr/>
        </p:nvSpPr>
        <p:spPr>
          <a:xfrm rot="3398097">
            <a:off x="4650791" y="5572252"/>
            <a:ext cx="1681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RELACIONES</a:t>
            </a:r>
          </a:p>
        </p:txBody>
      </p:sp>
      <p:sp>
        <p:nvSpPr>
          <p:cNvPr id="69" name="TextBox 68"/>
          <p:cNvSpPr txBox="1"/>
          <p:nvPr/>
        </p:nvSpPr>
        <p:spPr>
          <a:xfrm rot="4603931">
            <a:off x="4221806" y="5820093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FISICA</a:t>
            </a:r>
          </a:p>
        </p:txBody>
      </p:sp>
      <p:cxnSp>
        <p:nvCxnSpPr>
          <p:cNvPr id="70" name="Straight Connector 69"/>
          <p:cNvCxnSpPr/>
          <p:nvPr/>
        </p:nvCxnSpPr>
        <p:spPr>
          <a:xfrm flipH="1" flipV="1">
            <a:off x="2072453" y="3848100"/>
            <a:ext cx="1371600" cy="228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2229043" y="4669363"/>
            <a:ext cx="1314450" cy="533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cxnSpLocks/>
            <a:stCxn id="3" idx="3"/>
            <a:endCxn id="4" idx="3"/>
          </p:cNvCxnSpPr>
          <p:nvPr/>
        </p:nvCxnSpPr>
        <p:spPr>
          <a:xfrm flipV="1">
            <a:off x="2784493" y="4922749"/>
            <a:ext cx="1031463" cy="11541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3829050" y="5181600"/>
            <a:ext cx="400050" cy="1524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 rot="1492414">
            <a:off x="2579642" y="3335355"/>
            <a:ext cx="108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CARRERA</a:t>
            </a:r>
          </a:p>
        </p:txBody>
      </p:sp>
      <p:sp>
        <p:nvSpPr>
          <p:cNvPr id="83" name="TextBox 82"/>
          <p:cNvSpPr txBox="1"/>
          <p:nvPr/>
        </p:nvSpPr>
        <p:spPr>
          <a:xfrm rot="21396506">
            <a:off x="2074583" y="4246743"/>
            <a:ext cx="1533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FINANCIERA</a:t>
            </a:r>
          </a:p>
        </p:txBody>
      </p:sp>
      <p:sp>
        <p:nvSpPr>
          <p:cNvPr id="84" name="TextBox 83"/>
          <p:cNvSpPr txBox="1"/>
          <p:nvPr/>
        </p:nvSpPr>
        <p:spPr>
          <a:xfrm rot="19684447">
            <a:off x="2440982" y="5143874"/>
            <a:ext cx="1358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NEGOCIOS</a:t>
            </a:r>
          </a:p>
        </p:txBody>
      </p:sp>
      <p:sp>
        <p:nvSpPr>
          <p:cNvPr id="85" name="TextBox 84"/>
          <p:cNvSpPr txBox="1"/>
          <p:nvPr/>
        </p:nvSpPr>
        <p:spPr>
          <a:xfrm rot="16618989">
            <a:off x="3594380" y="5890316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DAR</a:t>
            </a:r>
          </a:p>
        </p:txBody>
      </p:sp>
      <p:sp>
        <p:nvSpPr>
          <p:cNvPr id="86" name="TextBox 85"/>
          <p:cNvSpPr txBox="1"/>
          <p:nvPr/>
        </p:nvSpPr>
        <p:spPr>
          <a:xfrm rot="18045746">
            <a:off x="2945183" y="5417169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ECONOMICA/POLITICA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31E14ECC-6F6B-4D8D-B119-F58695338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387" y="5861088"/>
            <a:ext cx="1762471" cy="914400"/>
          </a:xfrm>
          <a:prstGeom prst="rect">
            <a:avLst/>
          </a:prstGeom>
        </p:spPr>
      </p:pic>
      <p:pic>
        <p:nvPicPr>
          <p:cNvPr id="42" name="Picture 41" descr="Logo&#10;&#10;Description automatically generated">
            <a:extLst>
              <a:ext uri="{FF2B5EF4-FFF2-40B4-BE49-F238E27FC236}">
                <a16:creationId xmlns:a16="http://schemas.microsoft.com/office/drawing/2014/main" id="{D5E00545-78F0-4C6B-856F-9249FD5271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4" y="5744254"/>
            <a:ext cx="1172628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605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B0A87C7-2037-45B2-A60E-E19672B01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5919421"/>
            <a:ext cx="1762471" cy="91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496" y="952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El </a:t>
            </a:r>
            <a:r>
              <a:rPr lang="en-US" sz="4000" b="1" dirty="0" err="1"/>
              <a:t>Mapa</a:t>
            </a:r>
            <a:r>
              <a:rPr lang="en-US" sz="4000" b="1" dirty="0"/>
              <a:t> de </a:t>
            </a:r>
            <a:r>
              <a:rPr lang="en-US" sz="4000" b="1" dirty="0" err="1"/>
              <a:t>Posibilidad</a:t>
            </a:r>
            <a:br>
              <a:rPr lang="en-US" sz="4000" b="1" dirty="0"/>
            </a:br>
            <a:r>
              <a:rPr lang="en-US" sz="4000" b="1" dirty="0"/>
              <a:t>De </a:t>
            </a:r>
            <a:r>
              <a:rPr lang="en-US" sz="4000" b="1" dirty="0" err="1"/>
              <a:t>Esclavitud</a:t>
            </a:r>
            <a:r>
              <a:rPr lang="en-US" sz="4000" b="1" dirty="0"/>
              <a:t> a la Libertad</a:t>
            </a:r>
          </a:p>
        </p:txBody>
      </p:sp>
      <p:cxnSp>
        <p:nvCxnSpPr>
          <p:cNvPr id="14" name="Elbow Connector 13"/>
          <p:cNvCxnSpPr/>
          <p:nvPr/>
        </p:nvCxnSpPr>
        <p:spPr>
          <a:xfrm rot="16200000" flipH="1">
            <a:off x="1939584" y="4375637"/>
            <a:ext cx="685800" cy="304800"/>
          </a:xfrm>
          <a:prstGeom prst="bentConnector3">
            <a:avLst>
              <a:gd name="adj1" fmla="val 769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57667" y="4196682"/>
            <a:ext cx="7543800" cy="0"/>
          </a:xfrm>
          <a:prstGeom prst="straightConnector1">
            <a:avLst/>
          </a:prstGeom>
          <a:ln w="254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673108" y="4297204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FF"/>
                </a:solidFill>
              </a:rPr>
              <a:t>tiempo</a:t>
            </a:r>
            <a:endParaRPr lang="en-US" sz="2400" dirty="0">
              <a:solidFill>
                <a:srgbClr val="0000FF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26012" y="4163246"/>
            <a:ext cx="0" cy="234599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626012" y="533400"/>
            <a:ext cx="0" cy="373380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0" y="5867400"/>
            <a:ext cx="657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-$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695980"/>
            <a:ext cx="670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+$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061913" y="3723472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18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934199" y="3735017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65</a:t>
            </a:r>
          </a:p>
        </p:txBody>
      </p:sp>
      <p:cxnSp>
        <p:nvCxnSpPr>
          <p:cNvPr id="33" name="Elbow Connector 32"/>
          <p:cNvCxnSpPr/>
          <p:nvPr/>
        </p:nvCxnSpPr>
        <p:spPr>
          <a:xfrm rot="16200000" flipH="1">
            <a:off x="2252413" y="5029199"/>
            <a:ext cx="685800" cy="304800"/>
          </a:xfrm>
          <a:prstGeom prst="bentConnector3">
            <a:avLst>
              <a:gd name="adj1" fmla="val 769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/>
          <p:nvPr/>
        </p:nvCxnSpPr>
        <p:spPr>
          <a:xfrm rot="16200000" flipH="1">
            <a:off x="2557214" y="5680363"/>
            <a:ext cx="685800" cy="304800"/>
          </a:xfrm>
          <a:prstGeom prst="bentConnector3">
            <a:avLst>
              <a:gd name="adj1" fmla="val 769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777870" y="5201333"/>
            <a:ext cx="189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err="1">
                <a:solidFill>
                  <a:srgbClr val="0070C0"/>
                </a:solidFill>
              </a:rPr>
              <a:t>Solución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Tradicional</a:t>
            </a:r>
            <a:r>
              <a:rPr lang="en-US" b="1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88375" y="3810463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Decisiones</a:t>
            </a:r>
            <a:r>
              <a:rPr lang="en-US" i="1" dirty="0"/>
              <a:t> </a:t>
            </a:r>
            <a:r>
              <a:rPr lang="en-US" i="1" dirty="0" err="1"/>
              <a:t>Críticas</a:t>
            </a:r>
            <a:r>
              <a:rPr lang="en-US" i="1" dirty="0"/>
              <a:t>!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65906" y="3193749"/>
            <a:ext cx="1580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La </a:t>
            </a:r>
            <a:r>
              <a:rPr lang="en-US" b="1" dirty="0" err="1">
                <a:solidFill>
                  <a:srgbClr val="FF0000"/>
                </a:solidFill>
              </a:rPr>
              <a:t>Trampa</a:t>
            </a:r>
            <a:r>
              <a:rPr lang="en-US" b="1" dirty="0">
                <a:solidFill>
                  <a:srgbClr val="FF0000"/>
                </a:solidFill>
              </a:rPr>
              <a:t> de la </a:t>
            </a:r>
            <a:r>
              <a:rPr lang="en-US" b="1" dirty="0" err="1">
                <a:solidFill>
                  <a:srgbClr val="FF0000"/>
                </a:solidFill>
              </a:rPr>
              <a:t>Deuda</a:t>
            </a:r>
            <a:r>
              <a:rPr lang="en-US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396291" y="6211669"/>
            <a:ext cx="1857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0000"/>
                </a:solidFill>
              </a:rPr>
              <a:t>El </a:t>
            </a:r>
            <a:r>
              <a:rPr lang="en-US" b="1" dirty="0" err="1">
                <a:solidFill>
                  <a:srgbClr val="FF0000"/>
                </a:solidFill>
              </a:rPr>
              <a:t>Pozo</a:t>
            </a:r>
            <a:r>
              <a:rPr lang="en-US" b="1" dirty="0">
                <a:solidFill>
                  <a:srgbClr val="FF0000"/>
                </a:solidFill>
              </a:rPr>
              <a:t> de </a:t>
            </a:r>
            <a:r>
              <a:rPr lang="en-US" b="1" dirty="0" err="1">
                <a:solidFill>
                  <a:srgbClr val="FF0000"/>
                </a:solidFill>
              </a:rPr>
              <a:t>Desesperación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Arc 5"/>
          <p:cNvSpPr/>
          <p:nvPr/>
        </p:nvSpPr>
        <p:spPr>
          <a:xfrm flipV="1">
            <a:off x="-1062286" y="4612194"/>
            <a:ext cx="8229599" cy="1563469"/>
          </a:xfrm>
          <a:prstGeom prst="arc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c 43"/>
          <p:cNvSpPr/>
          <p:nvPr/>
        </p:nvSpPr>
        <p:spPr>
          <a:xfrm flipV="1">
            <a:off x="1231796" y="2209799"/>
            <a:ext cx="3641435" cy="3939992"/>
          </a:xfrm>
          <a:prstGeom prst="arc">
            <a:avLst/>
          </a:prstGeom>
          <a:ln w="254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c 44"/>
          <p:cNvSpPr/>
          <p:nvPr/>
        </p:nvSpPr>
        <p:spPr>
          <a:xfrm flipV="1">
            <a:off x="3413263" y="-136909"/>
            <a:ext cx="2919936" cy="4329035"/>
          </a:xfrm>
          <a:prstGeom prst="arc">
            <a:avLst/>
          </a:prstGeom>
          <a:ln w="254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c 45"/>
          <p:cNvSpPr/>
          <p:nvPr/>
        </p:nvSpPr>
        <p:spPr>
          <a:xfrm flipV="1">
            <a:off x="4163600" y="314325"/>
            <a:ext cx="4343400" cy="1749588"/>
          </a:xfrm>
          <a:prstGeom prst="arc">
            <a:avLst/>
          </a:prstGeom>
          <a:ln w="254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6041346" y="2625297"/>
            <a:ext cx="2915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Libertad </a:t>
            </a:r>
            <a:r>
              <a:rPr lang="en-US" b="1" dirty="0" err="1"/>
              <a:t>Financiera</a:t>
            </a:r>
            <a:r>
              <a:rPr lang="en-US" b="1" dirty="0"/>
              <a:t>!</a:t>
            </a:r>
          </a:p>
          <a:p>
            <a:pPr algn="r"/>
            <a:r>
              <a:rPr lang="en-US" b="1" dirty="0" err="1"/>
              <a:t>Ingreso</a:t>
            </a:r>
            <a:r>
              <a:rPr lang="en-US" b="1" dirty="0"/>
              <a:t> </a:t>
            </a:r>
            <a:r>
              <a:rPr lang="en-US" b="1" dirty="0" err="1"/>
              <a:t>Pasivo</a:t>
            </a:r>
            <a:r>
              <a:rPr lang="en-US" b="1" dirty="0"/>
              <a:t> &gt; </a:t>
            </a:r>
            <a:r>
              <a:rPr lang="en-US" b="1" dirty="0" err="1"/>
              <a:t>Gastos</a:t>
            </a:r>
            <a:endParaRPr lang="en-US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4823690" y="4238534"/>
            <a:ext cx="22629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err="1"/>
              <a:t>Seguridad</a:t>
            </a:r>
            <a:r>
              <a:rPr lang="en-US" b="1" dirty="0"/>
              <a:t> </a:t>
            </a:r>
            <a:r>
              <a:rPr lang="en-US" b="1" dirty="0" err="1"/>
              <a:t>Financiera</a:t>
            </a:r>
            <a:r>
              <a:rPr lang="en-US" b="1" dirty="0"/>
              <a:t>!</a:t>
            </a:r>
          </a:p>
          <a:p>
            <a:pPr algn="r"/>
            <a:r>
              <a:rPr lang="en-US" b="1" dirty="0" err="1"/>
              <a:t>Libre</a:t>
            </a:r>
            <a:r>
              <a:rPr lang="en-US" b="1" dirty="0"/>
              <a:t> de </a:t>
            </a:r>
            <a:r>
              <a:rPr lang="en-US" b="1" dirty="0" err="1"/>
              <a:t>Deuda</a:t>
            </a:r>
            <a:r>
              <a:rPr lang="en-US" b="1" dirty="0"/>
              <a:t>!</a:t>
            </a:r>
          </a:p>
          <a:p>
            <a:pPr algn="r"/>
            <a:r>
              <a:rPr lang="en-US" b="1" dirty="0" err="1"/>
              <a:t>Intereses</a:t>
            </a:r>
            <a:r>
              <a:rPr lang="en-US" b="1" dirty="0"/>
              <a:t> </a:t>
            </a:r>
            <a:r>
              <a:rPr lang="en-US" b="1" dirty="0" err="1"/>
              <a:t>Netos</a:t>
            </a:r>
            <a:r>
              <a:rPr lang="en-US" b="1" dirty="0"/>
              <a:t>= 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167313" y="1701967"/>
            <a:ext cx="1984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err="1"/>
              <a:t>Impacto</a:t>
            </a:r>
            <a:endParaRPr lang="en-US" b="1" dirty="0"/>
          </a:p>
          <a:p>
            <a:pPr algn="r"/>
            <a:r>
              <a:rPr lang="en-US" b="1" dirty="0" err="1"/>
              <a:t>Herencia</a:t>
            </a:r>
            <a:endParaRPr lang="en-US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533400" y="4890312"/>
            <a:ext cx="20619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err="1"/>
              <a:t>Esclavitud</a:t>
            </a:r>
            <a:r>
              <a:rPr lang="en-US" b="1" dirty="0"/>
              <a:t> </a:t>
            </a:r>
            <a:r>
              <a:rPr lang="en-US" b="1" dirty="0" err="1"/>
              <a:t>Financiera</a:t>
            </a:r>
            <a:r>
              <a:rPr lang="en-US" b="1" dirty="0"/>
              <a:t>!</a:t>
            </a:r>
          </a:p>
          <a:p>
            <a:pPr algn="r"/>
            <a:r>
              <a:rPr lang="en-US" b="1" dirty="0" err="1"/>
              <a:t>Ingreso</a:t>
            </a:r>
            <a:r>
              <a:rPr lang="en-US" b="1" dirty="0"/>
              <a:t> </a:t>
            </a:r>
            <a:r>
              <a:rPr lang="en-US" b="1" dirty="0" err="1"/>
              <a:t>Neto</a:t>
            </a:r>
            <a:r>
              <a:rPr lang="en-US" b="1" dirty="0"/>
              <a:t> &lt; 0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4953000" y="4267200"/>
            <a:ext cx="609600" cy="3810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 flipV="1">
            <a:off x="3234984" y="6211669"/>
            <a:ext cx="1194583" cy="32990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4133582" y="6218407"/>
            <a:ext cx="2635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err="1"/>
              <a:t>Pagate</a:t>
            </a:r>
            <a:r>
              <a:rPr lang="en-US" b="1" dirty="0"/>
              <a:t> a </a:t>
            </a:r>
            <a:r>
              <a:rPr lang="en-US" b="1" dirty="0" err="1"/>
              <a:t>Ti</a:t>
            </a:r>
            <a:r>
              <a:rPr lang="en-US" b="1" dirty="0"/>
              <a:t> </a:t>
            </a:r>
            <a:r>
              <a:rPr lang="en-US" b="1" dirty="0" err="1"/>
              <a:t>Mismo</a:t>
            </a:r>
            <a:r>
              <a:rPr lang="en-US" b="1" dirty="0"/>
              <a:t>! </a:t>
            </a:r>
          </a:p>
          <a:p>
            <a:pPr algn="r"/>
            <a:r>
              <a:rPr lang="en-US" b="1" dirty="0" err="1"/>
              <a:t>Ingreso</a:t>
            </a:r>
            <a:r>
              <a:rPr lang="en-US" b="1" dirty="0"/>
              <a:t> </a:t>
            </a:r>
            <a:r>
              <a:rPr lang="en-US" b="1" dirty="0" err="1"/>
              <a:t>Neto</a:t>
            </a:r>
            <a:r>
              <a:rPr lang="en-US" b="1" dirty="0"/>
              <a:t> &gt;0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595313" y="4196682"/>
            <a:ext cx="18806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u="sng" dirty="0">
                <a:solidFill>
                  <a:srgbClr val="00B050"/>
                </a:solidFill>
              </a:rPr>
              <a:t>ABUNDANCIA!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00B050"/>
                </a:solidFill>
              </a:rPr>
              <a:t>Invertir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en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Ti</a:t>
            </a:r>
            <a:endParaRPr lang="en-US" b="1" dirty="0">
              <a:solidFill>
                <a:srgbClr val="00B050"/>
              </a:solidFill>
            </a:endParaRP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00B050"/>
                </a:solidFill>
              </a:rPr>
              <a:t>Ahorrar</a:t>
            </a:r>
            <a:endParaRPr lang="en-US" b="1" dirty="0">
              <a:solidFill>
                <a:srgbClr val="00B050"/>
              </a:solidFill>
            </a:endParaRP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00B050"/>
                </a:solidFill>
              </a:rPr>
              <a:t>Salir</a:t>
            </a:r>
            <a:r>
              <a:rPr lang="en-US" b="1" dirty="0">
                <a:solidFill>
                  <a:srgbClr val="00B050"/>
                </a:solidFill>
              </a:rPr>
              <a:t> de </a:t>
            </a:r>
            <a:r>
              <a:rPr lang="en-US" b="1" dirty="0" err="1">
                <a:solidFill>
                  <a:srgbClr val="00B050"/>
                </a:solidFill>
              </a:rPr>
              <a:t>Deuda</a:t>
            </a:r>
            <a:r>
              <a:rPr lang="en-US" b="1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651430" y="2209799"/>
            <a:ext cx="33037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u="sng" dirty="0">
                <a:solidFill>
                  <a:srgbClr val="00B050"/>
                </a:solidFill>
              </a:rPr>
              <a:t>PROSPERIDAD!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00B050"/>
                </a:solidFill>
              </a:rPr>
              <a:t>Ser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tu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Propio</a:t>
            </a:r>
            <a:r>
              <a:rPr lang="en-US" b="1" dirty="0">
                <a:solidFill>
                  <a:srgbClr val="00B050"/>
                </a:solidFill>
              </a:rPr>
              <a:t> Banco 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00B050"/>
                </a:solidFill>
              </a:rPr>
              <a:t>Arriesgar</a:t>
            </a:r>
            <a:r>
              <a:rPr lang="en-US" b="1" dirty="0">
                <a:solidFill>
                  <a:srgbClr val="00B050"/>
                </a:solidFill>
              </a:rPr>
              <a:t> y </a:t>
            </a:r>
            <a:r>
              <a:rPr lang="en-US" b="1" dirty="0" err="1">
                <a:solidFill>
                  <a:srgbClr val="00B050"/>
                </a:solidFill>
              </a:rPr>
              <a:t>Crecer</a:t>
            </a:r>
            <a:r>
              <a:rPr lang="en-US" b="1" dirty="0">
                <a:solidFill>
                  <a:srgbClr val="00B050"/>
                </a:solidFill>
              </a:rPr>
              <a:t> 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00B050"/>
                </a:solidFill>
              </a:rPr>
              <a:t>Negocio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Propio</a:t>
            </a:r>
            <a:endParaRPr lang="en-US" b="1" dirty="0">
              <a:solidFill>
                <a:srgbClr val="00B050"/>
              </a:solidFill>
            </a:endParaRP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00B050"/>
                </a:solidFill>
              </a:rPr>
              <a:t>Inversión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823690" y="1219200"/>
            <a:ext cx="3143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u="sng" dirty="0">
                <a:solidFill>
                  <a:srgbClr val="00B050"/>
                </a:solidFill>
              </a:rPr>
              <a:t>LIBERTAD!</a:t>
            </a:r>
          </a:p>
          <a:p>
            <a:pPr algn="r"/>
            <a:r>
              <a:rPr lang="en-US" b="1" dirty="0" err="1">
                <a:solidFill>
                  <a:srgbClr val="00B050"/>
                </a:solidFill>
              </a:rPr>
              <a:t>Disfrutar</a:t>
            </a:r>
            <a:r>
              <a:rPr lang="en-US" b="1" dirty="0">
                <a:solidFill>
                  <a:srgbClr val="00B050"/>
                </a:solidFill>
              </a:rPr>
              <a:t>, </a:t>
            </a:r>
            <a:r>
              <a:rPr lang="en-US" b="1" dirty="0" err="1">
                <a:solidFill>
                  <a:srgbClr val="00B050"/>
                </a:solidFill>
              </a:rPr>
              <a:t>Compartir</a:t>
            </a:r>
            <a:r>
              <a:rPr lang="en-US" b="1" dirty="0">
                <a:solidFill>
                  <a:srgbClr val="00B050"/>
                </a:solidFill>
              </a:rPr>
              <a:t> 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 flipH="1" flipV="1">
            <a:off x="6370144" y="2082643"/>
            <a:ext cx="407726" cy="54265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 flipV="1">
            <a:off x="8610600" y="1300300"/>
            <a:ext cx="190500" cy="40166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6265674" y="585539"/>
            <a:ext cx="2915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B050"/>
                </a:solidFill>
              </a:rPr>
              <a:t>LEGADO!</a:t>
            </a:r>
          </a:p>
          <a:p>
            <a:pPr algn="r"/>
            <a:r>
              <a:rPr lang="en-US" b="1" dirty="0">
                <a:solidFill>
                  <a:srgbClr val="00B050"/>
                </a:solidFill>
              </a:rPr>
              <a:t>Fundación</a:t>
            </a:r>
          </a:p>
        </p:txBody>
      </p:sp>
    </p:spTree>
    <p:extLst>
      <p:ext uri="{BB962C8B-B14F-4D97-AF65-F5344CB8AC3E}">
        <p14:creationId xmlns:p14="http://schemas.microsoft.com/office/powerpoint/2010/main" val="906187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3038" y="-1"/>
            <a:ext cx="7120963" cy="1096921"/>
          </a:xfrm>
        </p:spPr>
        <p:txBody>
          <a:bodyPr>
            <a:normAutofit/>
          </a:bodyPr>
          <a:lstStyle/>
          <a:p>
            <a:r>
              <a:rPr lang="en-US" b="1" dirty="0"/>
              <a:t>¿</a:t>
            </a:r>
            <a:r>
              <a:rPr lang="en-US" b="1" dirty="0" err="1"/>
              <a:t>Quién</a:t>
            </a:r>
            <a:r>
              <a:rPr lang="en-US" b="1" dirty="0"/>
              <a:t> es Alex </a:t>
            </a:r>
            <a:r>
              <a:rPr lang="en-US" b="1" dirty="0" err="1"/>
              <a:t>Barrón</a:t>
            </a:r>
            <a:r>
              <a:rPr lang="en-US" b="1" dirty="0"/>
              <a:t>?</a:t>
            </a:r>
            <a:endParaRPr lang="en-US" sz="36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" y="4978432"/>
            <a:ext cx="4953000" cy="15747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err="1"/>
              <a:t>Instituto</a:t>
            </a:r>
            <a:r>
              <a:rPr lang="en-US" sz="1600" b="1" dirty="0"/>
              <a:t> de </a:t>
            </a:r>
            <a:r>
              <a:rPr lang="en-US" sz="1600" b="1" dirty="0" err="1"/>
              <a:t>Éxito</a:t>
            </a:r>
            <a:r>
              <a:rPr lang="en-US" sz="1600" b="1" dirty="0"/>
              <a:t> y Libertad </a:t>
            </a:r>
            <a:r>
              <a:rPr lang="en-US" sz="1600" b="1" dirty="0" err="1"/>
              <a:t>Financiera</a:t>
            </a:r>
            <a:endParaRPr lang="en-US" sz="1600" b="1" dirty="0"/>
          </a:p>
          <a:p>
            <a:pPr marL="0" indent="0">
              <a:buNone/>
            </a:pPr>
            <a:r>
              <a:rPr lang="en-US" sz="1600" dirty="0" err="1"/>
              <a:t>Seminario</a:t>
            </a:r>
            <a:r>
              <a:rPr lang="en-US" sz="1600" dirty="0"/>
              <a:t> Libertad </a:t>
            </a:r>
            <a:r>
              <a:rPr lang="en-US" sz="1600" dirty="0" err="1"/>
              <a:t>Financiera</a:t>
            </a:r>
            <a:r>
              <a:rPr lang="en-US" sz="1600" dirty="0"/>
              <a:t>,</a:t>
            </a:r>
          </a:p>
          <a:p>
            <a:pPr marL="0" indent="0">
              <a:buNone/>
            </a:pPr>
            <a:r>
              <a:rPr lang="en-US" sz="1600" dirty="0" err="1"/>
              <a:t>Seminario</a:t>
            </a:r>
            <a:r>
              <a:rPr lang="en-US" sz="1600" dirty="0"/>
              <a:t> </a:t>
            </a:r>
            <a:r>
              <a:rPr lang="en-US" sz="1600" dirty="0" err="1"/>
              <a:t>Seguridad</a:t>
            </a:r>
            <a:r>
              <a:rPr lang="en-US" sz="1600" dirty="0"/>
              <a:t> </a:t>
            </a:r>
            <a:r>
              <a:rPr lang="en-US" sz="1600" dirty="0" err="1"/>
              <a:t>Financiera</a:t>
            </a:r>
            <a:r>
              <a:rPr lang="en-US" sz="1600" dirty="0"/>
              <a:t>,</a:t>
            </a:r>
          </a:p>
          <a:p>
            <a:pPr marL="0" indent="0">
              <a:buNone/>
            </a:pPr>
            <a:r>
              <a:rPr lang="en-US" sz="1600" dirty="0"/>
              <a:t>Universidad del </a:t>
            </a:r>
            <a:r>
              <a:rPr lang="en-US" sz="1600" dirty="0" err="1"/>
              <a:t>Exito</a:t>
            </a:r>
            <a:r>
              <a:rPr lang="en-US" sz="1600" dirty="0"/>
              <a:t>, </a:t>
            </a:r>
          </a:p>
          <a:p>
            <a:pPr marL="0" indent="0">
              <a:buNone/>
            </a:pPr>
            <a:r>
              <a:rPr lang="en-US" sz="1600" dirty="0" err="1"/>
              <a:t>Dedicado</a:t>
            </a:r>
            <a:r>
              <a:rPr lang="en-US" sz="1600" dirty="0"/>
              <a:t> a </a:t>
            </a:r>
            <a:r>
              <a:rPr lang="en-US" sz="1600" dirty="0" err="1"/>
              <a:t>Enseñar</a:t>
            </a:r>
            <a:r>
              <a:rPr lang="en-US" sz="1600" dirty="0"/>
              <a:t> Libertad </a:t>
            </a:r>
            <a:r>
              <a:rPr lang="en-US" sz="1600" dirty="0" err="1"/>
              <a:t>Financiera</a:t>
            </a:r>
            <a:r>
              <a:rPr lang="en-US" sz="1600" dirty="0"/>
              <a:t> a </a:t>
            </a:r>
            <a:r>
              <a:rPr lang="en-US" sz="1600" dirty="0" err="1"/>
              <a:t>todo</a:t>
            </a:r>
            <a:r>
              <a:rPr lang="en-US" sz="1600" dirty="0"/>
              <a:t>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mundo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2133600" cy="365125"/>
          </a:xfrm>
        </p:spPr>
        <p:txBody>
          <a:bodyPr/>
          <a:lstStyle/>
          <a:p>
            <a:fld id="{26992660-07D7-4D1A-9A00-6246F487EF9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sz="half" idx="2"/>
          </p:nvPr>
        </p:nvSpPr>
        <p:spPr>
          <a:xfrm>
            <a:off x="5583519" y="1650031"/>
            <a:ext cx="2603807" cy="4111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err="1"/>
              <a:t>Apoya</a:t>
            </a:r>
            <a:r>
              <a:rPr lang="en-US" sz="2000" b="1" dirty="0"/>
              <a:t> a la </a:t>
            </a:r>
            <a:r>
              <a:rPr lang="en-US" sz="2000" b="1" dirty="0" err="1"/>
              <a:t>Comunidad</a:t>
            </a:r>
            <a:endParaRPr lang="en-US" sz="2000" b="1" dirty="0"/>
          </a:p>
        </p:txBody>
      </p:sp>
      <p:sp>
        <p:nvSpPr>
          <p:cNvPr id="21" name="Content Placeholder 18"/>
          <p:cNvSpPr txBox="1">
            <a:spLocks/>
          </p:cNvSpPr>
          <p:nvPr/>
        </p:nvSpPr>
        <p:spPr>
          <a:xfrm>
            <a:off x="457200" y="1639033"/>
            <a:ext cx="4114800" cy="5880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 err="1"/>
              <a:t>Comparte</a:t>
            </a:r>
            <a:r>
              <a:rPr lang="en-US" sz="2000" b="1" dirty="0"/>
              <a:t> Libertad </a:t>
            </a:r>
            <a:r>
              <a:rPr lang="en-US" sz="2000" b="1" dirty="0" err="1"/>
              <a:t>Financiera</a:t>
            </a:r>
            <a:r>
              <a:rPr lang="en-US" sz="2000" b="1" dirty="0"/>
              <a:t> y </a:t>
            </a:r>
            <a:r>
              <a:rPr lang="en-US" sz="2000" b="1" dirty="0" err="1"/>
              <a:t>Éxito</a:t>
            </a:r>
            <a:endParaRPr lang="en-US" sz="2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410200" y="5007498"/>
            <a:ext cx="350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Dare to Dream Foundation</a:t>
            </a:r>
          </a:p>
          <a:p>
            <a:r>
              <a:rPr lang="en-US" sz="1600" dirty="0" err="1"/>
              <a:t>Dedicado</a:t>
            </a:r>
            <a:r>
              <a:rPr lang="en-US" sz="1600" dirty="0"/>
              <a:t> a la Gran </a:t>
            </a:r>
            <a:r>
              <a:rPr lang="en-US" sz="1600" dirty="0" err="1"/>
              <a:t>Comisión</a:t>
            </a:r>
            <a:r>
              <a:rPr lang="en-US" sz="1600" dirty="0"/>
              <a:t>, </a:t>
            </a:r>
            <a:r>
              <a:rPr lang="en-US" sz="1600" dirty="0" err="1"/>
              <a:t>Capitalismo</a:t>
            </a:r>
            <a:r>
              <a:rPr lang="en-US" sz="1600" dirty="0"/>
              <a:t> </a:t>
            </a:r>
            <a:r>
              <a:rPr lang="en-US" sz="1600" dirty="0" err="1"/>
              <a:t>Compasivo</a:t>
            </a:r>
            <a:r>
              <a:rPr lang="en-US" sz="1600" dirty="0"/>
              <a:t>, </a:t>
            </a:r>
            <a:r>
              <a:rPr lang="en-US" sz="1600" dirty="0" err="1"/>
              <a:t>Ayudar</a:t>
            </a:r>
            <a:r>
              <a:rPr lang="en-US" sz="1600" dirty="0"/>
              <a:t> a </a:t>
            </a:r>
            <a:r>
              <a:rPr lang="en-US" sz="1600" dirty="0" err="1"/>
              <a:t>Niños</a:t>
            </a:r>
            <a:r>
              <a:rPr lang="en-US" sz="1600" dirty="0"/>
              <a:t> </a:t>
            </a:r>
            <a:r>
              <a:rPr lang="en-US" sz="1600" dirty="0" err="1"/>
              <a:t>Pobres</a:t>
            </a:r>
            <a:r>
              <a:rPr lang="en-US" sz="1600" dirty="0"/>
              <a:t>, </a:t>
            </a:r>
            <a:r>
              <a:rPr lang="en-US" sz="1600" dirty="0" err="1"/>
              <a:t>Educación</a:t>
            </a:r>
            <a:r>
              <a:rPr lang="en-US" sz="1600" dirty="0"/>
              <a:t>, </a:t>
            </a:r>
            <a:r>
              <a:rPr lang="en-US" sz="1600" dirty="0" err="1"/>
              <a:t>Orfanatorios</a:t>
            </a:r>
            <a:endParaRPr lang="en-US" sz="1600" dirty="0"/>
          </a:p>
          <a:p>
            <a:r>
              <a:rPr lang="en-US" sz="1600" dirty="0" err="1"/>
              <a:t>Lema</a:t>
            </a:r>
            <a:r>
              <a:rPr lang="en-US" sz="1600" dirty="0"/>
              <a:t> personal– “</a:t>
            </a:r>
            <a:r>
              <a:rPr lang="en-US" sz="1600" dirty="0" err="1"/>
              <a:t>Atrévete</a:t>
            </a:r>
            <a:r>
              <a:rPr lang="en-US" sz="1600" dirty="0"/>
              <a:t> a </a:t>
            </a:r>
            <a:r>
              <a:rPr lang="en-US" sz="1600" dirty="0" err="1"/>
              <a:t>Soñar</a:t>
            </a:r>
            <a:r>
              <a:rPr lang="en-US" sz="1600" dirty="0"/>
              <a:t>!”</a:t>
            </a:r>
          </a:p>
          <a:p>
            <a:endParaRPr lang="en-US" sz="16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310402"/>
            <a:ext cx="3289500" cy="24671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2257275"/>
            <a:ext cx="4585366" cy="246712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D024A88-8762-4E93-8666-4F55C3A89767}"/>
              </a:ext>
            </a:extLst>
          </p:cNvPr>
          <p:cNvSpPr txBox="1">
            <a:spLocks/>
          </p:cNvSpPr>
          <p:nvPr/>
        </p:nvSpPr>
        <p:spPr>
          <a:xfrm>
            <a:off x="0" y="934094"/>
            <a:ext cx="9144000" cy="805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/>
              <a:t>Capitalista</a:t>
            </a:r>
            <a:r>
              <a:rPr lang="en-US" sz="3600" b="1" dirty="0"/>
              <a:t> Cristiano Con Una </a:t>
            </a:r>
            <a:r>
              <a:rPr lang="en-US" sz="3600" b="1" dirty="0" err="1"/>
              <a:t>Misión</a:t>
            </a:r>
            <a:endParaRPr lang="en-US" sz="3600" b="1" dirty="0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85CC4340-D743-B95D-A518-573A2D6097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25"/>
            <a:ext cx="1231881" cy="120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79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53512-3364-117D-BBD5-CD3B059FFB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Los </a:t>
            </a:r>
            <a:r>
              <a:rPr lang="en-US" dirty="0" err="1"/>
              <a:t>Problemas</a:t>
            </a:r>
            <a:r>
              <a:rPr lang="en-US" dirty="0"/>
              <a:t> Hoy </a:t>
            </a:r>
            <a:r>
              <a:rPr lang="en-US" dirty="0" err="1"/>
              <a:t>en</a:t>
            </a:r>
            <a:r>
              <a:rPr lang="en-US" dirty="0"/>
              <a:t> Dia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E0A85A-679B-24D9-1EB3-06EA844925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03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8CDE3-D9D4-421C-AD26-1C50C05E7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92081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En</a:t>
            </a:r>
            <a:r>
              <a:rPr lang="en-US" b="1" dirty="0"/>
              <a:t> la Vida hay </a:t>
            </a:r>
            <a:r>
              <a:rPr lang="en-US" b="1" dirty="0" err="1"/>
              <a:t>mucho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b="1" dirty="0" err="1"/>
              <a:t>sufrimiento</a:t>
            </a:r>
            <a:r>
              <a:rPr lang="en-US" b="1" dirty="0"/>
              <a:t> </a:t>
            </a:r>
            <a:r>
              <a:rPr lang="en-US" b="1" dirty="0" err="1"/>
              <a:t>debido</a:t>
            </a:r>
            <a:r>
              <a:rPr lang="en-US" b="1" dirty="0"/>
              <a:t> a la </a:t>
            </a:r>
            <a:r>
              <a:rPr lang="en-US" b="1" dirty="0" err="1"/>
              <a:t>falta</a:t>
            </a:r>
            <a:r>
              <a:rPr lang="en-US" b="1" dirty="0"/>
              <a:t> de </a:t>
            </a:r>
            <a:r>
              <a:rPr lang="en-US" b="1" dirty="0" err="1"/>
              <a:t>dinero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D97BF-13E0-4B3C-B9D7-315A2D930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7221"/>
            <a:ext cx="8506980" cy="4302524"/>
          </a:xfrm>
        </p:spPr>
        <p:txBody>
          <a:bodyPr/>
          <a:lstStyle/>
          <a:p>
            <a:r>
              <a:rPr lang="en-US" dirty="0" err="1"/>
              <a:t>Pobreza</a:t>
            </a:r>
            <a:r>
              <a:rPr lang="en-US" dirty="0"/>
              <a:t>, </a:t>
            </a:r>
            <a:r>
              <a:rPr lang="en-US" dirty="0" err="1"/>
              <a:t>Hambre</a:t>
            </a:r>
            <a:r>
              <a:rPr lang="en-US" dirty="0"/>
              <a:t> ,</a:t>
            </a:r>
            <a:r>
              <a:rPr lang="en-US" dirty="0" err="1"/>
              <a:t>Enfermedad</a:t>
            </a:r>
            <a:r>
              <a:rPr lang="en-US" dirty="0"/>
              <a:t>, </a:t>
            </a:r>
            <a:r>
              <a:rPr lang="en-US" dirty="0" err="1"/>
              <a:t>Analfabetismo</a:t>
            </a:r>
            <a:r>
              <a:rPr lang="en-US" dirty="0"/>
              <a:t>, </a:t>
            </a:r>
            <a:r>
              <a:rPr lang="en-US" dirty="0" err="1"/>
              <a:t>Abuso</a:t>
            </a:r>
            <a:r>
              <a:rPr lang="en-US" dirty="0"/>
              <a:t> </a:t>
            </a:r>
            <a:r>
              <a:rPr lang="en-US" dirty="0" err="1"/>
              <a:t>infantil</a:t>
            </a:r>
            <a:r>
              <a:rPr lang="en-US" dirty="0"/>
              <a:t>, </a:t>
            </a:r>
            <a:r>
              <a:rPr lang="en-US" dirty="0" err="1"/>
              <a:t>Abuso</a:t>
            </a:r>
            <a:r>
              <a:rPr lang="en-US" dirty="0"/>
              <a:t> </a:t>
            </a:r>
            <a:r>
              <a:rPr lang="en-US" dirty="0" err="1"/>
              <a:t>domestico</a:t>
            </a:r>
            <a:r>
              <a:rPr lang="en-US" dirty="0"/>
              <a:t>, </a:t>
            </a:r>
            <a:r>
              <a:rPr lang="en-US" dirty="0" err="1"/>
              <a:t>Temor</a:t>
            </a:r>
            <a:r>
              <a:rPr lang="en-US" dirty="0"/>
              <a:t>, Muerte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17210A-A74A-451F-AC37-121CB4958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105" y="2895600"/>
            <a:ext cx="2505075" cy="3333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0AE6A8-56B4-4776-90C5-E6B26F8237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83" y="2667000"/>
            <a:ext cx="2971800" cy="1981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7A5ED1-EDCB-41F3-B1DD-40FB60387D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83" y="4700704"/>
            <a:ext cx="2971800" cy="20096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21A79D-6995-48BD-8658-17332A1FDF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470" y="2650034"/>
            <a:ext cx="2505075" cy="2277340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D21E184-57A8-49F3-B6FD-9A351DCC58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72628" cy="1143001"/>
          </a:xfrm>
          <a:prstGeom prst="rect">
            <a:avLst/>
          </a:prstGeom>
        </p:spPr>
      </p:pic>
      <p:pic>
        <p:nvPicPr>
          <p:cNvPr id="1026" name="Picture 2" descr="Why is Homelessness a Problem? | Our Father's House Soup Kitchen">
            <a:extLst>
              <a:ext uri="{FF2B5EF4-FFF2-40B4-BE49-F238E27FC236}">
                <a16:creationId xmlns:a16="http://schemas.microsoft.com/office/drawing/2014/main" id="{67D9EB1F-AA96-0222-5DAE-D9759792E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68" y="5094720"/>
            <a:ext cx="2505075" cy="167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847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990600"/>
          </a:xfrm>
        </p:spPr>
        <p:txBody>
          <a:bodyPr>
            <a:normAutofit/>
          </a:bodyPr>
          <a:lstStyle/>
          <a:p>
            <a:r>
              <a:rPr lang="en-US" b="1" dirty="0"/>
              <a:t>El </a:t>
            </a:r>
            <a:r>
              <a:rPr lang="en-US" b="1" dirty="0" err="1"/>
              <a:t>Sueño</a:t>
            </a:r>
            <a:r>
              <a:rPr lang="en-US" b="1" dirty="0"/>
              <a:t> Americano </a:t>
            </a:r>
            <a:r>
              <a:rPr lang="en-US" b="1" dirty="0" err="1"/>
              <a:t>Es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333500" y="5943599"/>
            <a:ext cx="6400800" cy="1000727"/>
          </a:xfrm>
        </p:spPr>
        <p:txBody>
          <a:bodyPr>
            <a:normAutofit/>
          </a:bodyPr>
          <a:lstStyle/>
          <a:p>
            <a:r>
              <a:rPr lang="es-ES" sz="2800" b="1" dirty="0"/>
              <a:t>Tener Éxito En La Vida y Ser Financieramente Libre!</a:t>
            </a:r>
            <a:endParaRPr lang="en-US" sz="2800" dirty="0"/>
          </a:p>
        </p:txBody>
      </p:sp>
      <p:pic>
        <p:nvPicPr>
          <p:cNvPr id="9" name="Picture 8" descr="gold-and-money-877 - Copy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2000" y="1066800"/>
            <a:ext cx="2743200" cy="1905000"/>
          </a:xfrm>
          <a:prstGeom prst="rect">
            <a:avLst/>
          </a:prstGeom>
        </p:spPr>
      </p:pic>
      <p:pic>
        <p:nvPicPr>
          <p:cNvPr id="11" name="Picture 10" descr="dream home and car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0200" y="1066800"/>
            <a:ext cx="2743200" cy="1728787"/>
          </a:xfrm>
          <a:prstGeom prst="rect">
            <a:avLst/>
          </a:prstGeom>
        </p:spPr>
      </p:pic>
      <p:pic>
        <p:nvPicPr>
          <p:cNvPr id="12" name="Content Placeholder 6" descr="Beach-Holidays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38800" y="3657600"/>
            <a:ext cx="2610387" cy="1752600"/>
          </a:xfrm>
          <a:prstGeom prst="rect">
            <a:avLst/>
          </a:prstGeom>
        </p:spPr>
      </p:pic>
      <p:pic>
        <p:nvPicPr>
          <p:cNvPr id="10" name="Picture 9" descr="family-psychology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62000" y="3657600"/>
            <a:ext cx="2819400" cy="1828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33900" y="5410200"/>
            <a:ext cx="3715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err="1"/>
              <a:t>Disfrutar</a:t>
            </a:r>
            <a:r>
              <a:rPr lang="en-US" b="1" dirty="0"/>
              <a:t> un </a:t>
            </a:r>
            <a:r>
              <a:rPr lang="en-US" b="1" dirty="0" err="1"/>
              <a:t>Retiro</a:t>
            </a:r>
            <a:r>
              <a:rPr lang="en-US" b="1" dirty="0"/>
              <a:t> </a:t>
            </a:r>
            <a:r>
              <a:rPr lang="en-US" b="1" dirty="0" err="1"/>
              <a:t>Placentero</a:t>
            </a:r>
            <a:r>
              <a:rPr lang="en-US" b="1" dirty="0"/>
              <a:t> </a:t>
            </a:r>
          </a:p>
          <a:p>
            <a:pPr algn="r"/>
            <a:r>
              <a:rPr lang="en-US" b="1" dirty="0"/>
              <a:t>y Sin </a:t>
            </a:r>
            <a:r>
              <a:rPr lang="en-US" b="1" dirty="0" err="1"/>
              <a:t>Preocupaciones</a:t>
            </a:r>
            <a:r>
              <a:rPr lang="en-US" b="1" dirty="0"/>
              <a:t> de $$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72200" y="274320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err="1"/>
              <a:t>Comprar</a:t>
            </a:r>
            <a:r>
              <a:rPr lang="en-US" b="1" dirty="0"/>
              <a:t> la Casa y </a:t>
            </a:r>
            <a:r>
              <a:rPr lang="en-US" b="1" dirty="0" err="1"/>
              <a:t>Carro</a:t>
            </a:r>
            <a:r>
              <a:rPr lang="en-US" b="1" dirty="0"/>
              <a:t> de </a:t>
            </a:r>
            <a:r>
              <a:rPr lang="en-US" b="1" dirty="0" err="1"/>
              <a:t>tus</a:t>
            </a:r>
            <a:r>
              <a:rPr lang="en-US" b="1" dirty="0"/>
              <a:t> </a:t>
            </a:r>
            <a:r>
              <a:rPr lang="en-US" b="1" dirty="0" err="1"/>
              <a:t>Sueños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62000" y="54864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Darle</a:t>
            </a:r>
            <a:r>
              <a:rPr lang="en-US" b="1" dirty="0"/>
              <a:t> a </a:t>
            </a:r>
            <a:r>
              <a:rPr lang="en-US" b="1" dirty="0" err="1"/>
              <a:t>Tu</a:t>
            </a:r>
            <a:r>
              <a:rPr lang="en-US" b="1" dirty="0"/>
              <a:t> Familiar Una </a:t>
            </a:r>
            <a:r>
              <a:rPr lang="en-US" b="1" dirty="0" err="1"/>
              <a:t>Mejor</a:t>
            </a:r>
            <a:r>
              <a:rPr lang="en-US" b="1" dirty="0"/>
              <a:t> Vida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43337" y="4522405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Relación</a:t>
            </a:r>
            <a:r>
              <a:rPr lang="en-US" b="1" dirty="0"/>
              <a:t> de Pareja </a:t>
            </a:r>
            <a:r>
              <a:rPr lang="en-US" b="1" dirty="0" err="1"/>
              <a:t>Feliz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62000" y="29718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Tener</a:t>
            </a:r>
            <a:r>
              <a:rPr lang="en-US" b="1" dirty="0"/>
              <a:t> Libertad </a:t>
            </a:r>
            <a:r>
              <a:rPr lang="en-US" b="1" dirty="0" err="1"/>
              <a:t>Financiera</a:t>
            </a:r>
            <a:r>
              <a:rPr lang="en-US" b="1" dirty="0"/>
              <a:t> Y </a:t>
            </a:r>
            <a:r>
              <a:rPr lang="en-US" b="1" dirty="0" err="1"/>
              <a:t>Éxito</a:t>
            </a:r>
            <a:endParaRPr lang="en-US" b="1" dirty="0"/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8E9BA3CE-8C90-45F1-AC97-C025FBFB36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72628" cy="11430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EED5AE0-F805-4F4C-B7F8-4C8D281046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314325"/>
            <a:ext cx="2581275" cy="2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0796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4663</TotalTime>
  <Words>3392</Words>
  <Application>Microsoft Office PowerPoint</Application>
  <PresentationFormat>On-screen Show (4:3)</PresentationFormat>
  <Paragraphs>598</Paragraphs>
  <Slides>55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0" baseType="lpstr">
      <vt:lpstr>Arial</vt:lpstr>
      <vt:lpstr>Blackadder ITC</vt:lpstr>
      <vt:lpstr>Calibri</vt:lpstr>
      <vt:lpstr>Segoe MDL2 Assets</vt:lpstr>
      <vt:lpstr>Office Theme</vt:lpstr>
      <vt:lpstr>La Universidad del Éxito 2024</vt:lpstr>
      <vt:lpstr>Bienvenidos! </vt:lpstr>
      <vt:lpstr>¿Quién es Alex Barrón?</vt:lpstr>
      <vt:lpstr>¿Quién es Alex Barrón?</vt:lpstr>
      <vt:lpstr>¿Quién es Alex Barrón?</vt:lpstr>
      <vt:lpstr>¿Quién es Alex Barrón?</vt:lpstr>
      <vt:lpstr>Los Problemas Hoy en Dia</vt:lpstr>
      <vt:lpstr>En la Vida hay mucho  sufrimiento debido a la falta de dinero</vt:lpstr>
      <vt:lpstr>El Sueño Americano Es</vt:lpstr>
      <vt:lpstr>¿Como Se Logra el “Exito”  de Acuerdo a la Clase Media?</vt:lpstr>
      <vt:lpstr>Pero la Triste Realidad es Otra</vt:lpstr>
      <vt:lpstr>Por lo tanto mucha gente cree que la Solución es tener más Dinero</vt:lpstr>
      <vt:lpstr>¿En Qué Debo Invertir? ¿Oro? ¿Bolsa de Valores? ¿Bienes Raíces? ¿Bitcoin?</vt:lpstr>
      <vt:lpstr>Existe Una Mejor Solución!</vt:lpstr>
      <vt:lpstr>Las Mayoría de la Gente Busca el Fruto</vt:lpstr>
      <vt:lpstr>Lo Más Importante son las Cosas Invisibles que Producen el Fruto</vt:lpstr>
      <vt:lpstr>Necesitamos Entender  Las Leyes de la Siembra y la Cosecha</vt:lpstr>
      <vt:lpstr>Las Leyes de la Siembra y la Cosecha</vt:lpstr>
      <vt:lpstr>Los Pensamientos Se  Convierten en Realidad</vt:lpstr>
      <vt:lpstr>En el Instituto de Éxito y  Libertad Financiera enseñamos</vt:lpstr>
      <vt:lpstr>En el Instituto de Éxito y  Libertad Financiera enseñamos</vt:lpstr>
      <vt:lpstr>En el Instituto de Éxito y  Libertad Financiera enseñamos</vt:lpstr>
      <vt:lpstr>¿QUÉ ES EL ÉXITO?</vt:lpstr>
      <vt:lpstr>EL ÉXITO ES MUY PERSONAL</vt:lpstr>
      <vt:lpstr>En La Vida Hay 3 Caminos</vt:lpstr>
      <vt:lpstr>El Enemigo de lo Mejor… es lo Suficientemente Bueno</vt:lpstr>
      <vt:lpstr>¿QUÉ ES EL ÉXITO?</vt:lpstr>
      <vt:lpstr>Dios Quiere Que Tu Prosperes  En Todas las Cosas</vt:lpstr>
      <vt:lpstr>Dios Quiere Que Tu Prosperes, y Que Tengas Salud Asi Como Prospera Tu Alma</vt:lpstr>
      <vt:lpstr>Dios Quiere Que Tu Prosperes, y Que Tengas Salud Asi Como Prospera Tu Alma</vt:lpstr>
      <vt:lpstr>En la Vida hay 2 Resultados Básicos</vt:lpstr>
      <vt:lpstr>El Secreto del Éxito</vt:lpstr>
      <vt:lpstr>La Formula del Éxito</vt:lpstr>
      <vt:lpstr>¿Cómo Transformar las Ideas Invisibles y los Pensamientos en Resultados en el Mundo Visible y Tangible de la Realidad?</vt:lpstr>
      <vt:lpstr>¿Cómo Transformar las Ideas Invisibles y los Pensamientos en Resultados en el Mundo Visible y Tangible de la Realidad?</vt:lpstr>
      <vt:lpstr>Transformando Las Ideas Invisibles y Pensamientos en el Mundo Visible Tangible de la Realidad y Resultados</vt:lpstr>
      <vt:lpstr>¿Qué Nos Falta?</vt:lpstr>
      <vt:lpstr>El Cambio Comienza Uno a la Vez</vt:lpstr>
      <vt:lpstr>Universidad del Éxito</vt:lpstr>
      <vt:lpstr>Qué Clase de Mentalidad Tienes</vt:lpstr>
      <vt:lpstr>Mentalidad de Escasez Vs. Mentalidad de Abundancia</vt:lpstr>
      <vt:lpstr>Mentalidad de Escasez Vs. Mentalidad de Abundancia</vt:lpstr>
      <vt:lpstr>La Clave Esta en la  Actitud Hacia la Responsabilidad</vt:lpstr>
      <vt:lpstr>La Clave Esta en la  Actitud Hacia el Compromiso</vt:lpstr>
      <vt:lpstr>El Éxito NO es cuestión de Suerte</vt:lpstr>
      <vt:lpstr>Lo Que Más Importa es Cómo Piensas</vt:lpstr>
      <vt:lpstr>Lo Que Más Importa es Cómo Piensas</vt:lpstr>
      <vt:lpstr>Maestros de la Universidad</vt:lpstr>
      <vt:lpstr>Invertir en Tí Mismo al Leer y Aprender</vt:lpstr>
      <vt:lpstr>¿Estás Dispuesto a Cambiar?</vt:lpstr>
      <vt:lpstr>¿Estas Dispuesto a Invertir en Ti Mismo?</vt:lpstr>
      <vt:lpstr>¿Que Decidirás?</vt:lpstr>
      <vt:lpstr>¿ Preguntas? ¿ Comentarios?</vt:lpstr>
      <vt:lpstr>Dios Quiere Que Tú Prosperes, y Tengas Salud Así Como Prospera Tu Alma</vt:lpstr>
      <vt:lpstr>El Mapa de Posibilidad De Esclavitud a la Libertad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Alex Barron</cp:lastModifiedBy>
  <cp:revision>63</cp:revision>
  <dcterms:created xsi:type="dcterms:W3CDTF">2018-01-15T18:01:56Z</dcterms:created>
  <dcterms:modified xsi:type="dcterms:W3CDTF">2024-01-15T22:39:00Z</dcterms:modified>
</cp:coreProperties>
</file>