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8" r:id="rId2"/>
    <p:sldId id="278" r:id="rId3"/>
    <p:sldId id="282" r:id="rId4"/>
    <p:sldId id="318" r:id="rId5"/>
    <p:sldId id="284" r:id="rId6"/>
    <p:sldId id="319" r:id="rId7"/>
    <p:sldId id="285" r:id="rId8"/>
    <p:sldId id="286" r:id="rId9"/>
    <p:sldId id="288" r:id="rId10"/>
    <p:sldId id="320" r:id="rId11"/>
    <p:sldId id="287" r:id="rId12"/>
    <p:sldId id="323" r:id="rId13"/>
    <p:sldId id="312" r:id="rId14"/>
    <p:sldId id="321" r:id="rId15"/>
    <p:sldId id="313" r:id="rId16"/>
    <p:sldId id="322" r:id="rId17"/>
    <p:sldId id="290" r:id="rId18"/>
    <p:sldId id="289" r:id="rId19"/>
    <p:sldId id="292" r:id="rId20"/>
    <p:sldId id="293" r:id="rId21"/>
    <p:sldId id="291" r:id="rId22"/>
    <p:sldId id="296" r:id="rId23"/>
    <p:sldId id="298" r:id="rId24"/>
    <p:sldId id="297" r:id="rId25"/>
    <p:sldId id="346" r:id="rId26"/>
    <p:sldId id="344" r:id="rId27"/>
    <p:sldId id="345" r:id="rId28"/>
    <p:sldId id="348" r:id="rId29"/>
    <p:sldId id="417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6" autoAdjust="0"/>
    <p:restoredTop sz="94660"/>
  </p:normalViewPr>
  <p:slideViewPr>
    <p:cSldViewPr>
      <p:cViewPr varScale="1">
        <p:scale>
          <a:sx n="93" d="100"/>
          <a:sy n="93" d="100"/>
        </p:scale>
        <p:origin x="16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9FF9-2D67-4BA7-9B7A-700EB26D8B54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F526-8CAA-4AB8-BDF4-61BEE10184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E5F7-353A-4328-8838-E92C7A8CCF4A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6BBE-5471-4DEB-B6D4-8223BF0F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/>
              <a:t>Financial Freedom 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/>
              <a:t>By</a:t>
            </a:r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37E8C-F641-36F5-5CE9-66F30E061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" y="3128864"/>
            <a:ext cx="2745833" cy="1744177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Presents</a:t>
            </a:r>
          </a:p>
        </p:txBody>
      </p:sp>
    </p:spTree>
    <p:extLst>
      <p:ext uri="{BB962C8B-B14F-4D97-AF65-F5344CB8AC3E}">
        <p14:creationId xmlns:p14="http://schemas.microsoft.com/office/powerpoint/2010/main" val="351536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 Continues!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32E1E-466D-431F-98A5-01E6E1C5FB0E}"/>
              </a:ext>
            </a:extLst>
          </p:cNvPr>
          <p:cNvSpPr txBox="1"/>
          <p:nvPr/>
        </p:nvSpPr>
        <p:spPr>
          <a:xfrm>
            <a:off x="6096000" y="30480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should I buy for black Friday?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can I get access to more money?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Can I get the latest and greatest gizmo?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5408-B774-487B-8E3C-96EAB7D614A0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id="{43CF555D-A0E6-4F10-B881-90DBDFD98C11}"/>
              </a:ext>
            </a:extLst>
          </p:cNvPr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34CFC4-CB0E-4EC6-8579-CF02296D0708}"/>
              </a:ext>
            </a:extLst>
          </p:cNvPr>
          <p:cNvSpPr txBox="1"/>
          <p:nvPr/>
        </p:nvSpPr>
        <p:spPr>
          <a:xfrm>
            <a:off x="2298813" y="2711687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Credit 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87039-AC11-50DF-BE9F-AF02A7A8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Much Do You Spend on Cars?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071" y="1485900"/>
            <a:ext cx="3581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SCRIPT</a:t>
            </a:r>
            <a:r>
              <a:rPr lang="en-US" dirty="0">
                <a:solidFill>
                  <a:srgbClr val="FF0000"/>
                </a:solidFill>
              </a:rPr>
              <a:t>: YOU NEED A NEW CAR TO ENJOY LIFE!</a:t>
            </a:r>
          </a:p>
          <a:p>
            <a:r>
              <a:rPr lang="en-US" dirty="0"/>
              <a:t>If you spend $40,000 to buy a new </a:t>
            </a:r>
            <a:r>
              <a:rPr lang="en-US" dirty="0" err="1"/>
              <a:t>new</a:t>
            </a:r>
            <a:r>
              <a:rPr lang="en-US" dirty="0"/>
              <a:t> car</a:t>
            </a:r>
          </a:p>
          <a:p>
            <a:r>
              <a:rPr lang="en-US" dirty="0"/>
              <a:t>Every 5 years</a:t>
            </a:r>
          </a:p>
          <a:p>
            <a:r>
              <a:rPr lang="en-US" dirty="0"/>
              <a:t>Over a 50 year lifespan = 10 cars</a:t>
            </a:r>
          </a:p>
          <a:p>
            <a:r>
              <a:rPr lang="en-US" dirty="0"/>
              <a:t>Pay 10% interest</a:t>
            </a:r>
          </a:p>
          <a:p>
            <a:r>
              <a:rPr lang="en-US" dirty="0"/>
              <a:t>How much money do you spend over a lifetime?</a:t>
            </a:r>
          </a:p>
          <a:p>
            <a:r>
              <a:rPr lang="en-US" dirty="0"/>
              <a:t>How much do you need to earn pretax?</a:t>
            </a:r>
          </a:p>
        </p:txBody>
      </p:sp>
      <p:pic>
        <p:nvPicPr>
          <p:cNvPr id="5" name="Content Placeholder 4" descr="Buying-Your-New-C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0"/>
            <a:ext cx="2552700" cy="1914525"/>
          </a:xfrm>
        </p:spPr>
      </p:pic>
      <p:pic>
        <p:nvPicPr>
          <p:cNvPr id="6" name="Picture 5" descr="car ke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038600"/>
            <a:ext cx="2705100" cy="1695450"/>
          </a:xfrm>
          <a:prstGeom prst="rect">
            <a:avLst/>
          </a:prstGeom>
        </p:spPr>
      </p:pic>
      <p:pic>
        <p:nvPicPr>
          <p:cNvPr id="7" name="Picture 6" descr="car wra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886200"/>
            <a:ext cx="2390775" cy="1914525"/>
          </a:xfrm>
          <a:prstGeom prst="rect">
            <a:avLst/>
          </a:prstGeom>
        </p:spPr>
      </p:pic>
      <p:pic>
        <p:nvPicPr>
          <p:cNvPr id="8" name="Picture 7" descr="VW-2-purchasing-a-c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752600"/>
            <a:ext cx="2693127" cy="179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$40,000 + $11,000 = $51,000 x 10 x 2 = $1,020,000!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1D198-EFCE-8FDD-04AA-B06C786AC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 Continues!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32E1E-466D-431F-98A5-01E6E1C5FB0E}"/>
              </a:ext>
            </a:extLst>
          </p:cNvPr>
          <p:cNvSpPr txBox="1"/>
          <p:nvPr/>
        </p:nvSpPr>
        <p:spPr>
          <a:xfrm>
            <a:off x="6096000" y="30480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model car should I buy?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If new what features should I include?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should I finance it?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5408-B774-487B-8E3C-96EAB7D614A0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id="{43CF555D-A0E6-4F10-B881-90DBDFD98C11}"/>
              </a:ext>
            </a:extLst>
          </p:cNvPr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34CFC4-CB0E-4EC6-8579-CF02296D0708}"/>
              </a:ext>
            </a:extLst>
          </p:cNvPr>
          <p:cNvSpPr txBox="1"/>
          <p:nvPr/>
        </p:nvSpPr>
        <p:spPr>
          <a:xfrm>
            <a:off x="2298813" y="2711687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Credit Cards</a:t>
            </a:r>
          </a:p>
        </p:txBody>
      </p:sp>
      <p:cxnSp>
        <p:nvCxnSpPr>
          <p:cNvPr id="22" name="Elbow Connector 11">
            <a:extLst>
              <a:ext uri="{FF2B5EF4-FFF2-40B4-BE49-F238E27FC236}">
                <a16:creationId xmlns:a16="http://schemas.microsoft.com/office/drawing/2014/main" id="{692BD81B-E6DB-448D-8855-A3445082B950}"/>
              </a:ext>
            </a:extLst>
          </p:cNvPr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20D2EC-573A-4EBB-951D-E959FD788193}"/>
              </a:ext>
            </a:extLst>
          </p:cNvPr>
          <p:cNvSpPr txBox="1"/>
          <p:nvPr/>
        </p:nvSpPr>
        <p:spPr>
          <a:xfrm>
            <a:off x="2614833" y="3350697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Loan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9BE15-1A17-513A-8EF1-0281F532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5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Much Do People </a:t>
            </a:r>
            <a:br>
              <a:rPr lang="en-US" b="1" dirty="0"/>
            </a:br>
            <a:r>
              <a:rPr lang="en-US" b="1" dirty="0"/>
              <a:t>Spend on Weddings?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Wedding Rings</a:t>
            </a:r>
          </a:p>
          <a:p>
            <a:r>
              <a:rPr lang="en-US" dirty="0"/>
              <a:t>Wedding Dress</a:t>
            </a:r>
          </a:p>
          <a:p>
            <a:r>
              <a:rPr lang="en-US" dirty="0"/>
              <a:t>Bachelor(</a:t>
            </a:r>
            <a:r>
              <a:rPr lang="en-US" dirty="0" err="1"/>
              <a:t>ette</a:t>
            </a:r>
            <a:r>
              <a:rPr lang="en-US" dirty="0"/>
              <a:t>) Party</a:t>
            </a:r>
          </a:p>
          <a:p>
            <a:r>
              <a:rPr lang="en-US" dirty="0"/>
              <a:t>Rehearsal Dinner</a:t>
            </a:r>
          </a:p>
          <a:p>
            <a:r>
              <a:rPr lang="en-US" dirty="0"/>
              <a:t>Wedding Hall</a:t>
            </a:r>
          </a:p>
          <a:p>
            <a:r>
              <a:rPr lang="en-US" dirty="0"/>
              <a:t>Flowers, Music</a:t>
            </a:r>
          </a:p>
          <a:p>
            <a:r>
              <a:rPr lang="en-US" dirty="0"/>
              <a:t>Wedding Dinner &amp; Party</a:t>
            </a:r>
          </a:p>
          <a:p>
            <a:r>
              <a:rPr lang="en-US" dirty="0"/>
              <a:t>Wedding Reception</a:t>
            </a:r>
          </a:p>
          <a:p>
            <a:r>
              <a:rPr lang="en-US" dirty="0"/>
              <a:t>Honeymoon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$10,000-$100,000?+</a:t>
            </a:r>
            <a:endParaRPr lang="en-US" sz="3200" dirty="0"/>
          </a:p>
        </p:txBody>
      </p:sp>
      <p:pic>
        <p:nvPicPr>
          <p:cNvPr id="13" name="Content Placeholder 12" descr="A person sitting at a beach&#10;&#10;Description generated with very high confidence">
            <a:extLst>
              <a:ext uri="{FF2B5EF4-FFF2-40B4-BE49-F238E27FC236}">
                <a16:creationId xmlns:a16="http://schemas.microsoft.com/office/drawing/2014/main" id="{13E68744-BC88-4BFD-A296-4FDCDD0E7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03497"/>
            <a:ext cx="4038600" cy="2692400"/>
          </a:xfrm>
        </p:spPr>
      </p:pic>
      <p:pic>
        <p:nvPicPr>
          <p:cNvPr id="15" name="Picture 1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8D5B968-5B5C-4E09-A256-098A35C0B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23293"/>
            <a:ext cx="1533525" cy="1533525"/>
          </a:xfrm>
          <a:prstGeom prst="rect">
            <a:avLst/>
          </a:prstGeom>
        </p:spPr>
      </p:pic>
      <p:pic>
        <p:nvPicPr>
          <p:cNvPr id="17" name="Picture 16" descr="Water next to the beach&#10;&#10;Description generated with very high confidence">
            <a:extLst>
              <a:ext uri="{FF2B5EF4-FFF2-40B4-BE49-F238E27FC236}">
                <a16:creationId xmlns:a16="http://schemas.microsoft.com/office/drawing/2014/main" id="{CE1D4FE4-58B0-4F1D-8B52-0E68F751F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3" y="4267200"/>
            <a:ext cx="2857500" cy="1600200"/>
          </a:xfrm>
          <a:prstGeom prst="rect">
            <a:avLst/>
          </a:prstGeom>
        </p:spPr>
      </p:pic>
      <p:pic>
        <p:nvPicPr>
          <p:cNvPr id="19" name="Picture 18" descr="A group of people performing on stage in front of a crowd&#10;&#10;Description generated with very high confidence">
            <a:extLst>
              <a:ext uri="{FF2B5EF4-FFF2-40B4-BE49-F238E27FC236}">
                <a16:creationId xmlns:a16="http://schemas.microsoft.com/office/drawing/2014/main" id="{6264C834-428E-475E-A781-F8E70D317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88" y="4190999"/>
            <a:ext cx="2678311" cy="1781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A99E4-DE4D-1E7E-FDA1-7B49F4518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 Continues!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32E1E-466D-431F-98A5-01E6E1C5FB0E}"/>
              </a:ext>
            </a:extLst>
          </p:cNvPr>
          <p:cNvSpPr txBox="1"/>
          <p:nvPr/>
        </p:nvSpPr>
        <p:spPr>
          <a:xfrm>
            <a:off x="6400800" y="276368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much on the 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much on the dress?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Where to get married?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many guests to invite to the wedding?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Where to go for honeymoon?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5408-B774-487B-8E3C-96EAB7D614A0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id="{43CF555D-A0E6-4F10-B881-90DBDFD98C11}"/>
              </a:ext>
            </a:extLst>
          </p:cNvPr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34CFC4-CB0E-4EC6-8579-CF02296D0708}"/>
              </a:ext>
            </a:extLst>
          </p:cNvPr>
          <p:cNvSpPr txBox="1"/>
          <p:nvPr/>
        </p:nvSpPr>
        <p:spPr>
          <a:xfrm>
            <a:off x="2298813" y="2711687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Credit Cards</a:t>
            </a:r>
          </a:p>
        </p:txBody>
      </p:sp>
      <p:cxnSp>
        <p:nvCxnSpPr>
          <p:cNvPr id="22" name="Elbow Connector 11">
            <a:extLst>
              <a:ext uri="{FF2B5EF4-FFF2-40B4-BE49-F238E27FC236}">
                <a16:creationId xmlns:a16="http://schemas.microsoft.com/office/drawing/2014/main" id="{692BD81B-E6DB-448D-8855-A3445082B950}"/>
              </a:ext>
            </a:extLst>
          </p:cNvPr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20D2EC-573A-4EBB-951D-E959FD788193}"/>
              </a:ext>
            </a:extLst>
          </p:cNvPr>
          <p:cNvSpPr txBox="1"/>
          <p:nvPr/>
        </p:nvSpPr>
        <p:spPr>
          <a:xfrm>
            <a:off x="2614833" y="3350697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Loan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AA558F-CE72-40F7-9F9A-18A8D13F815E}"/>
              </a:ext>
            </a:extLst>
          </p:cNvPr>
          <p:cNvSpPr txBox="1"/>
          <p:nvPr/>
        </p:nvSpPr>
        <p:spPr>
          <a:xfrm>
            <a:off x="2841172" y="4056342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Wedding and Honeymoon – Credit Card</a:t>
            </a:r>
          </a:p>
        </p:txBody>
      </p:sp>
      <p:cxnSp>
        <p:nvCxnSpPr>
          <p:cNvPr id="33" name="Elbow Connector 11">
            <a:extLst>
              <a:ext uri="{FF2B5EF4-FFF2-40B4-BE49-F238E27FC236}">
                <a16:creationId xmlns:a16="http://schemas.microsoft.com/office/drawing/2014/main" id="{767E5286-3B6E-4488-8C32-D2918648D25A}"/>
              </a:ext>
            </a:extLst>
          </p:cNvPr>
          <p:cNvCxnSpPr/>
          <p:nvPr/>
        </p:nvCxnSpPr>
        <p:spPr>
          <a:xfrm rot="16200000" flipH="1">
            <a:off x="2324100" y="40767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20AA35-C6E1-C239-02EC-20693C7F0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s-ES" b="1" dirty="0" err="1"/>
              <a:t>How</a:t>
            </a:r>
            <a:r>
              <a:rPr lang="es-ES" b="1" dirty="0"/>
              <a:t> </a:t>
            </a:r>
            <a:r>
              <a:rPr lang="es-ES" b="1" dirty="0" err="1"/>
              <a:t>Much</a:t>
            </a:r>
            <a:r>
              <a:rPr lang="es-ES" b="1" dirty="0"/>
              <a:t> Will </a:t>
            </a:r>
            <a:r>
              <a:rPr lang="es-ES" b="1" dirty="0" err="1"/>
              <a:t>You</a:t>
            </a:r>
            <a:r>
              <a:rPr lang="es-ES" b="1" dirty="0"/>
              <a:t> </a:t>
            </a:r>
            <a:r>
              <a:rPr lang="es-ES" b="1" dirty="0" err="1"/>
              <a:t>Spend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Homes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buy a new home for $250,000</a:t>
            </a:r>
          </a:p>
          <a:p>
            <a:r>
              <a:rPr lang="en-US" dirty="0"/>
              <a:t>Every 10 years</a:t>
            </a:r>
          </a:p>
          <a:p>
            <a:r>
              <a:rPr lang="en-US" dirty="0"/>
              <a:t>Over a period of 40 years = 4 homes</a:t>
            </a:r>
          </a:p>
          <a:p>
            <a:r>
              <a:rPr lang="en-US" dirty="0"/>
              <a:t>Paying 5% interest</a:t>
            </a:r>
          </a:p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interest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pay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a </a:t>
            </a:r>
            <a:r>
              <a:rPr lang="es-ES" dirty="0" err="1"/>
              <a:t>lifetime</a:t>
            </a:r>
            <a:r>
              <a:rPr lang="en-US" dirty="0"/>
              <a:t>?</a:t>
            </a:r>
          </a:p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taxes</a:t>
            </a:r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$260,000 + $513,000 = $773,000!</a:t>
            </a:r>
          </a:p>
          <a:p>
            <a:pPr algn="ctr"/>
            <a:r>
              <a:rPr lang="en-US" sz="3200" b="1" dirty="0"/>
              <a:t>Principal + Interest = Total Payments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65372"/>
            <a:ext cx="2257425" cy="177150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599"/>
            <a:ext cx="2438400" cy="1622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3" y="4000499"/>
            <a:ext cx="2514600" cy="1658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0" y="1752600"/>
            <a:ext cx="2685366" cy="1778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AF501-1FDE-2804-755E-CE8F13FC6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 Continues!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32E1E-466D-431F-98A5-01E6E1C5FB0E}"/>
              </a:ext>
            </a:extLst>
          </p:cNvPr>
          <p:cNvSpPr txBox="1"/>
          <p:nvPr/>
        </p:nvSpPr>
        <p:spPr>
          <a:xfrm>
            <a:off x="6400800" y="2801658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kind of home? New or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size of home?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upgrades to include?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kind of financing?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5408-B774-487B-8E3C-96EAB7D614A0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id="{43CF555D-A0E6-4F10-B881-90DBDFD98C11}"/>
              </a:ext>
            </a:extLst>
          </p:cNvPr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34CFC4-CB0E-4EC6-8579-CF02296D0708}"/>
              </a:ext>
            </a:extLst>
          </p:cNvPr>
          <p:cNvSpPr txBox="1"/>
          <p:nvPr/>
        </p:nvSpPr>
        <p:spPr>
          <a:xfrm>
            <a:off x="2298813" y="2711687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Credit Cards</a:t>
            </a:r>
          </a:p>
        </p:txBody>
      </p:sp>
      <p:cxnSp>
        <p:nvCxnSpPr>
          <p:cNvPr id="22" name="Elbow Connector 11">
            <a:extLst>
              <a:ext uri="{FF2B5EF4-FFF2-40B4-BE49-F238E27FC236}">
                <a16:creationId xmlns:a16="http://schemas.microsoft.com/office/drawing/2014/main" id="{692BD81B-E6DB-448D-8855-A3445082B950}"/>
              </a:ext>
            </a:extLst>
          </p:cNvPr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20D2EC-573A-4EBB-951D-E959FD788193}"/>
              </a:ext>
            </a:extLst>
          </p:cNvPr>
          <p:cNvSpPr txBox="1"/>
          <p:nvPr/>
        </p:nvSpPr>
        <p:spPr>
          <a:xfrm>
            <a:off x="2614833" y="3350697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Loan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AA558F-CE72-40F7-9F9A-18A8D13F815E}"/>
              </a:ext>
            </a:extLst>
          </p:cNvPr>
          <p:cNvSpPr txBox="1"/>
          <p:nvPr/>
        </p:nvSpPr>
        <p:spPr>
          <a:xfrm>
            <a:off x="2841172" y="4056342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Wedding and Honeymoon – Credit Card</a:t>
            </a:r>
          </a:p>
        </p:txBody>
      </p:sp>
      <p:cxnSp>
        <p:nvCxnSpPr>
          <p:cNvPr id="33" name="Elbow Connector 11">
            <a:extLst>
              <a:ext uri="{FF2B5EF4-FFF2-40B4-BE49-F238E27FC236}">
                <a16:creationId xmlns:a16="http://schemas.microsoft.com/office/drawing/2014/main" id="{767E5286-3B6E-4488-8C32-D2918648D25A}"/>
              </a:ext>
            </a:extLst>
          </p:cNvPr>
          <p:cNvCxnSpPr/>
          <p:nvPr/>
        </p:nvCxnSpPr>
        <p:spPr>
          <a:xfrm rot="16200000" flipH="1">
            <a:off x="2324100" y="40767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13">
            <a:extLst>
              <a:ext uri="{FF2B5EF4-FFF2-40B4-BE49-F238E27FC236}">
                <a16:creationId xmlns:a16="http://schemas.microsoft.com/office/drawing/2014/main" id="{14710B50-E0C8-4E6E-8023-69075882536E}"/>
              </a:ext>
            </a:extLst>
          </p:cNvPr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6F7767-56F5-4CE2-9651-B408846D5550}"/>
              </a:ext>
            </a:extLst>
          </p:cNvPr>
          <p:cNvSpPr txBox="1"/>
          <p:nvPr/>
        </p:nvSpPr>
        <p:spPr>
          <a:xfrm>
            <a:off x="3184406" y="471355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Home Mortgage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3DBE3-F1B5-5D0E-46A6-FBC21113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7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Programmed to Buy </a:t>
            </a:r>
            <a:br>
              <a:rPr lang="en-US" b="1"/>
            </a:br>
            <a:r>
              <a:rPr lang="en-US" b="1"/>
              <a:t>Traditional Life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SCRIPT: </a:t>
            </a:r>
            <a:r>
              <a:rPr lang="en-US" i="1" dirty="0">
                <a:solidFill>
                  <a:srgbClr val="FF0000"/>
                </a:solidFill>
              </a:rPr>
              <a:t>Buy Term and Invest the Difference!</a:t>
            </a:r>
          </a:p>
          <a:p>
            <a:pPr marL="0" indent="0">
              <a:buNone/>
            </a:pPr>
            <a:r>
              <a:rPr lang="es-ES" dirty="0" err="1"/>
              <a:t>Today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sell</a:t>
            </a: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insurance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</a:t>
            </a:r>
            <a:r>
              <a:rPr lang="es-ES" dirty="0" err="1"/>
              <a:t>offer</a:t>
            </a:r>
            <a:r>
              <a:rPr lang="es-ES" dirty="0"/>
              <a:t>:</a:t>
            </a:r>
          </a:p>
          <a:p>
            <a:r>
              <a:rPr lang="es-ES" dirty="0" err="1"/>
              <a:t>Term</a:t>
            </a:r>
            <a:r>
              <a:rPr lang="es-ES" dirty="0"/>
              <a:t> </a:t>
            </a:r>
            <a:r>
              <a:rPr lang="es-ES" dirty="0" err="1"/>
              <a:t>Insurance</a:t>
            </a:r>
            <a:r>
              <a:rPr lang="es-ES" dirty="0"/>
              <a:t> (10-30 </a:t>
            </a:r>
            <a:r>
              <a:rPr lang="es-ES" dirty="0" err="1"/>
              <a:t>years</a:t>
            </a:r>
            <a:r>
              <a:rPr lang="es-ES" dirty="0"/>
              <a:t>)</a:t>
            </a:r>
          </a:p>
          <a:p>
            <a:r>
              <a:rPr lang="es-ES" dirty="0" err="1"/>
              <a:t>Whole</a:t>
            </a: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(</a:t>
            </a:r>
            <a:r>
              <a:rPr lang="es-ES" dirty="0" err="1"/>
              <a:t>permanent</a:t>
            </a:r>
            <a:r>
              <a:rPr lang="es-ES" dirty="0"/>
              <a:t> – </a:t>
            </a:r>
            <a:r>
              <a:rPr lang="es-ES" dirty="0" err="1"/>
              <a:t>takes</a:t>
            </a:r>
            <a:r>
              <a:rPr lang="es-ES" dirty="0"/>
              <a:t> 15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break </a:t>
            </a:r>
            <a:r>
              <a:rPr lang="es-ES" dirty="0" err="1"/>
              <a:t>even</a:t>
            </a:r>
            <a:r>
              <a:rPr lang="es-ES" dirty="0"/>
              <a:t>)</a:t>
            </a:r>
            <a:endParaRPr lang="en-US" dirty="0"/>
          </a:p>
          <a:p>
            <a:r>
              <a:rPr lang="en-US" dirty="0"/>
              <a:t>Variable or Universal – Eats away money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199"/>
            <a:ext cx="3839694" cy="215022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777FC-9D1C-4C3F-BC36-1C20FB213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4" y="4267200"/>
            <a:ext cx="4033666" cy="1725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D03DE-2E7E-50D9-B3A7-DEA2A6C5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Programmed to Be a Passive Investor</a:t>
            </a:r>
            <a:br>
              <a:rPr lang="en-US" b="1" dirty="0"/>
            </a:br>
            <a:r>
              <a:rPr lang="en-US" b="1" dirty="0"/>
              <a:t>While Saving for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SCRIPT: </a:t>
            </a:r>
            <a:r>
              <a:rPr lang="en-US" i="1" dirty="0">
                <a:solidFill>
                  <a:srgbClr val="FF0000"/>
                </a:solidFill>
              </a:rPr>
              <a:t>Invest in the Stock Market for Retirement!</a:t>
            </a:r>
          </a:p>
          <a:p>
            <a:r>
              <a:rPr lang="en-US" dirty="0"/>
              <a:t>Buy Term and Invest the Difference</a:t>
            </a:r>
          </a:p>
          <a:p>
            <a:r>
              <a:rPr lang="en-US" dirty="0"/>
              <a:t>Buy &amp; Hold Mentality</a:t>
            </a:r>
          </a:p>
          <a:p>
            <a:r>
              <a:rPr lang="en-US" dirty="0"/>
              <a:t>Buy for the “Long Term”</a:t>
            </a:r>
          </a:p>
          <a:p>
            <a:r>
              <a:rPr lang="en-US" dirty="0"/>
              <a:t>Dollar Cost Average</a:t>
            </a:r>
          </a:p>
          <a:p>
            <a:r>
              <a:rPr lang="en-US" dirty="0"/>
              <a:t>“The Stock Market Makes 10-12% per year”</a:t>
            </a:r>
          </a:p>
          <a:p>
            <a:r>
              <a:rPr lang="en-US" dirty="0"/>
              <a:t>Buy Mutual Funds</a:t>
            </a:r>
          </a:p>
          <a:p>
            <a:r>
              <a:rPr lang="en-US" dirty="0"/>
              <a:t>Get an IRA or 401(k)</a:t>
            </a:r>
          </a:p>
        </p:txBody>
      </p:sp>
      <p:pic>
        <p:nvPicPr>
          <p:cNvPr id="5" name="Content Placeholder 4" descr="mutual-fu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657600" cy="20999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3340B-33E4-45E0-852F-DB6AD273D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54" y="3886200"/>
            <a:ext cx="4014815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Does All the Money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181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Universities – Tuition. </a:t>
            </a:r>
            <a:r>
              <a:rPr lang="en-US" dirty="0"/>
              <a:t>Gone to educate people. </a:t>
            </a:r>
          </a:p>
          <a:p>
            <a:pPr lvl="0"/>
            <a:r>
              <a:rPr lang="en-US" b="1" dirty="0"/>
              <a:t>Government – Taxes</a:t>
            </a:r>
            <a:r>
              <a:rPr lang="en-US" dirty="0"/>
              <a:t>.  This money is gone before you even see it!</a:t>
            </a:r>
          </a:p>
          <a:p>
            <a:pPr lvl="0"/>
            <a:r>
              <a:rPr lang="en-US" b="1" dirty="0"/>
              <a:t>Banks – Interest</a:t>
            </a:r>
            <a:r>
              <a:rPr lang="en-US" dirty="0"/>
              <a:t>. Every time you borrow you pay interest until the loans are paid off.</a:t>
            </a:r>
          </a:p>
          <a:p>
            <a:pPr lvl="0"/>
            <a:r>
              <a:rPr lang="en-US" b="1" dirty="0"/>
              <a:t>Insurance Companies </a:t>
            </a:r>
            <a:r>
              <a:rPr lang="en-US" dirty="0"/>
              <a:t>– Premiums. Most people have to pay health insurance, car insurance, home or renter’s insurance, life insurance, etc.  </a:t>
            </a:r>
          </a:p>
          <a:p>
            <a:pPr lvl="0"/>
            <a:r>
              <a:rPr lang="en-US" b="1" dirty="0"/>
              <a:t>Merchants – Consumption</a:t>
            </a:r>
            <a:r>
              <a:rPr lang="en-US" dirty="0"/>
              <a:t>.  Everyone has to eat, pay utilities, buy clothes, pay for a car, gas and maintenance, etc.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0EA1D-8DEF-45B9-B473-CAA01C18A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27432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AE6C7-C792-F208-E161-AEAFA6A3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b="1" dirty="0"/>
              <a:t>HOW DID WE GET HERE?!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2019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885D5F-85CE-4295-A299-2A9C7021449E}" type="slidenum">
              <a:rPr lang="en-US" altLang="es-MX"/>
              <a:pPr/>
              <a:t>2</a:t>
            </a:fld>
            <a:endParaRPr lang="en-US" altLang="es-MX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F22343C-BDF3-4144-AE76-B6B13148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772400" cy="4352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4E7408-FCCF-B117-C53C-2E97F4FF5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65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How much money goes out of your pocket in</a:t>
            </a:r>
          </a:p>
          <a:p>
            <a:r>
              <a:rPr lang="en-US" dirty="0"/>
              <a:t>Tuition</a:t>
            </a:r>
          </a:p>
          <a:p>
            <a:r>
              <a:rPr lang="en-US" dirty="0"/>
              <a:t>Taxes</a:t>
            </a:r>
          </a:p>
          <a:p>
            <a:r>
              <a:rPr lang="en-US" dirty="0"/>
              <a:t>Purchases</a:t>
            </a:r>
          </a:p>
          <a:p>
            <a:r>
              <a:rPr lang="en-US" dirty="0"/>
              <a:t>Consumption</a:t>
            </a:r>
          </a:p>
          <a:p>
            <a:r>
              <a:rPr lang="en-US" dirty="0"/>
              <a:t>Premiums</a:t>
            </a:r>
          </a:p>
          <a:p>
            <a:r>
              <a:rPr lang="en-US" dirty="0"/>
              <a:t>Interest</a:t>
            </a:r>
          </a:p>
          <a:p>
            <a:r>
              <a:rPr lang="en-US" dirty="0"/>
              <a:t>Investment Fees and </a:t>
            </a:r>
          </a:p>
          <a:p>
            <a:r>
              <a:rPr lang="en-US" dirty="0"/>
              <a:t>Lost Opportunity Cost</a:t>
            </a:r>
          </a:p>
          <a:p>
            <a:pPr>
              <a:buNone/>
            </a:pPr>
            <a:r>
              <a:rPr lang="en-US" dirty="0"/>
              <a:t>Over your lifetime??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ebt is slav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648200"/>
            <a:ext cx="3429000" cy="1896169"/>
          </a:xfrm>
          <a:prstGeom prst="rect">
            <a:avLst/>
          </a:prstGeom>
        </p:spPr>
      </p:pic>
      <p:pic>
        <p:nvPicPr>
          <p:cNvPr id="8" name="Content Placeholder 7" descr="statists-slav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34200" y="1524000"/>
            <a:ext cx="1885742" cy="2924175"/>
          </a:xfrm>
        </p:spPr>
      </p:pic>
      <p:pic>
        <p:nvPicPr>
          <p:cNvPr id="10" name="Picture 9" descr="slave2money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209800"/>
            <a:ext cx="31527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2E4A5-06B7-186D-528B-610F67A28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438"/>
            <a:ext cx="9144000" cy="838200"/>
          </a:xfrm>
        </p:spPr>
        <p:txBody>
          <a:bodyPr>
            <a:noAutofit/>
          </a:bodyPr>
          <a:lstStyle/>
          <a:p>
            <a:r>
              <a:rPr lang="en-US" sz="3900" b="1" dirty="0"/>
              <a:t>What is the Cost of Being a Financial Slave?</a:t>
            </a:r>
          </a:p>
        </p:txBody>
      </p:sp>
    </p:spTree>
    <p:extLst>
      <p:ext uri="{BB962C8B-B14F-4D97-AF65-F5344CB8AC3E}">
        <p14:creationId xmlns:p14="http://schemas.microsoft.com/office/powerpoint/2010/main" val="286777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Traditional Script Does Not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To Get Ahead in Life = SPEND &amp; GET INTO DEBT!!!</a:t>
            </a:r>
          </a:p>
          <a:p>
            <a:r>
              <a:rPr lang="en-US" dirty="0"/>
              <a:t>Go to University = Student Loans</a:t>
            </a:r>
          </a:p>
          <a:p>
            <a:r>
              <a:rPr lang="en-US" dirty="0"/>
              <a:t>Get a Job = Limited Income and Pay Taxes</a:t>
            </a:r>
          </a:p>
          <a:p>
            <a:r>
              <a:rPr lang="en-US" dirty="0"/>
              <a:t>Get a New Car = Car Loan</a:t>
            </a:r>
          </a:p>
          <a:p>
            <a:r>
              <a:rPr lang="en-US" dirty="0"/>
              <a:t>Spend on What you Like = Credit Cards</a:t>
            </a:r>
          </a:p>
          <a:p>
            <a:r>
              <a:rPr lang="en-US" dirty="0"/>
              <a:t>Buy a New Home = Mortgage</a:t>
            </a:r>
          </a:p>
          <a:p>
            <a:r>
              <a:rPr lang="en-US" dirty="0"/>
              <a:t>Don’t Have Enough Money = Study a Masters or Ph.D.</a:t>
            </a:r>
          </a:p>
          <a:p>
            <a:r>
              <a:rPr lang="en-US" dirty="0"/>
              <a:t>Have Kids = Pay School, University, Wedding</a:t>
            </a:r>
          </a:p>
          <a:p>
            <a:r>
              <a:rPr lang="en-US" dirty="0"/>
              <a:t>Retirement Plan = 401k, IRA, Mutual funds</a:t>
            </a:r>
          </a:p>
          <a:p>
            <a:r>
              <a:rPr lang="en-US" dirty="0"/>
              <a:t>Premature Death = Term Insurance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70943-CD75-793E-6D5A-3061E9A9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/>
              <a:t>How Much is Left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/>
              <a:t>To Pay off your Home?</a:t>
            </a:r>
          </a:p>
          <a:p>
            <a:r>
              <a:rPr lang="en-US" dirty="0"/>
              <a:t>To Start a Business?</a:t>
            </a:r>
          </a:p>
          <a:p>
            <a:r>
              <a:rPr lang="en-US" dirty="0"/>
              <a:t>To Invest in Opportunities?</a:t>
            </a:r>
          </a:p>
          <a:p>
            <a:r>
              <a:rPr lang="en-US" dirty="0"/>
              <a:t>To Travel?</a:t>
            </a:r>
          </a:p>
          <a:p>
            <a:r>
              <a:rPr lang="en-US" dirty="0"/>
              <a:t>To Enjoy Your Retirement?</a:t>
            </a:r>
          </a:p>
          <a:p>
            <a:r>
              <a:rPr lang="en-US" dirty="0"/>
              <a:t>To Help Out Others?</a:t>
            </a:r>
          </a:p>
          <a:p>
            <a:r>
              <a:rPr lang="en-US" dirty="0"/>
              <a:t>To Leave an Inheritance?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3400"/>
            <a:ext cx="3780997" cy="2185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354A3-8678-80D9-78EE-FA154C5E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Debt Trap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5538" y="6028296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Consolidation Loan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57957" y="3332249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Wedding and Honeymoon – Credit Card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38400" y="2707110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– Credit Cards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0" y="4661356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Home Mortgage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92287" y="536020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Small Business Loan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61249" y="3943066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Pit of Desperation</a:t>
            </a: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28EAE-53A1-14F9-EE3C-81451BC6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03" y="41272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8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B8FE706-3FAD-46F5-8C61-4CFFE229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Getting Into Debt is Easy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C0D1694-25B4-42D6-9BA6-9407E5D9F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105400"/>
          </a:xfrm>
        </p:spPr>
        <p:txBody>
          <a:bodyPr/>
          <a:lstStyle/>
          <a:p>
            <a:pPr eaLnBrk="1" hangingPunct="1"/>
            <a:r>
              <a:rPr lang="en-US" altLang="en-US" b="1"/>
              <a:t>What is Debt? </a:t>
            </a:r>
            <a:r>
              <a:rPr lang="en-US" altLang="en-US"/>
              <a:t>Borrowing money to buy today with the promise to repay in the future with interest.</a:t>
            </a:r>
          </a:p>
          <a:p>
            <a:pPr eaLnBrk="1" hangingPunct="1"/>
            <a:r>
              <a:rPr lang="en-US" altLang="en-US"/>
              <a:t>Typical Debt Progression:</a:t>
            </a:r>
          </a:p>
          <a:p>
            <a:pPr lvl="1" eaLnBrk="1" hangingPunct="1"/>
            <a:r>
              <a:rPr lang="en-US" altLang="en-US"/>
              <a:t>School Loan</a:t>
            </a:r>
          </a:p>
          <a:p>
            <a:pPr lvl="1" eaLnBrk="1" hangingPunct="1"/>
            <a:r>
              <a:rPr lang="en-US" altLang="en-US"/>
              <a:t>Car Loan</a:t>
            </a:r>
          </a:p>
          <a:p>
            <a:pPr lvl="1" eaLnBrk="1" hangingPunct="1"/>
            <a:r>
              <a:rPr lang="en-US" altLang="en-US"/>
              <a:t>Credit Cards</a:t>
            </a:r>
          </a:p>
          <a:p>
            <a:pPr lvl="1" eaLnBrk="1" hangingPunct="1"/>
            <a:r>
              <a:rPr lang="en-US" altLang="en-US"/>
              <a:t>Home Mortgage</a:t>
            </a:r>
          </a:p>
          <a:p>
            <a:pPr lvl="1" eaLnBrk="1" hangingPunct="1"/>
            <a:r>
              <a:rPr lang="en-US" altLang="en-US"/>
              <a:t>Store Credit</a:t>
            </a:r>
          </a:p>
          <a:p>
            <a:pPr lvl="1" eaLnBrk="1" hangingPunct="1"/>
            <a:r>
              <a:rPr lang="en-US" altLang="en-US"/>
              <a:t>Small Business Loan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E0F66-541D-487C-B5F6-0614001C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Barrón 2012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3A5D8-9E20-488A-B975-0BE6DD85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012892-BFA1-441D-92C4-BC879BEFB9C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Content Placeholder 2">
            <a:extLst>
              <a:ext uri="{FF2B5EF4-FFF2-40B4-BE49-F238E27FC236}">
                <a16:creationId xmlns:a16="http://schemas.microsoft.com/office/drawing/2014/main" id="{FE127964-136D-453F-A402-7A173CAA5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9600" y="5410200"/>
            <a:ext cx="4724400" cy="1143000"/>
          </a:xfrm>
        </p:spPr>
        <p:txBody>
          <a:bodyPr/>
          <a:lstStyle/>
          <a:p>
            <a:pPr lvl="1" eaLnBrk="1" hangingPunct="1"/>
            <a:r>
              <a:rPr lang="en-US" altLang="en-US"/>
              <a:t>Commercial Lease</a:t>
            </a:r>
          </a:p>
          <a:p>
            <a:pPr lvl="1" eaLnBrk="1" hangingPunct="1"/>
            <a:r>
              <a:rPr lang="en-US" altLang="en-US"/>
              <a:t>Commercial Real Estate Loan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EE719-F074-46D2-91C8-CBB55D22D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2277450"/>
            <a:ext cx="3136900" cy="2316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C82011-F834-688C-FDD2-C993F455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52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need a new Script!</a:t>
            </a:r>
          </a:p>
        </p:txBody>
      </p:sp>
      <p:pic>
        <p:nvPicPr>
          <p:cNvPr id="1026" name="Picture 2" descr="Image result for hacer lo mismo y esperar resultados difer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1314"/>
            <a:ext cx="67913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2313B-914C-4FBD-A28B-015D72E300D5}"/>
              </a:ext>
            </a:extLst>
          </p:cNvPr>
          <p:cNvSpPr txBox="1"/>
          <p:nvPr/>
        </p:nvSpPr>
        <p:spPr>
          <a:xfrm>
            <a:off x="4648200" y="1905000"/>
            <a:ext cx="2514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Insanity if doing the same thing over and over again and expecting a different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8CF8B-7E00-4977-84AE-0A108C497479}"/>
              </a:ext>
            </a:extLst>
          </p:cNvPr>
          <p:cNvSpPr txBox="1"/>
          <p:nvPr/>
        </p:nvSpPr>
        <p:spPr>
          <a:xfrm>
            <a:off x="7162800" y="2274332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AC4E0-2F20-980E-A322-9F2FFB89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Need a New Script!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962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To Get Ahead in Life = </a:t>
            </a:r>
            <a:r>
              <a:rPr lang="en-US" sz="2400" b="1" strike="sngStrike" dirty="0">
                <a:solidFill>
                  <a:srgbClr val="FF0000"/>
                </a:solidFill>
              </a:rPr>
              <a:t>SPEND AND GET IN DEBT!!!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GO TO UNIVERSITY </a:t>
            </a:r>
            <a:r>
              <a:rPr lang="en-US" sz="2000" strike="sngStrike" dirty="0">
                <a:solidFill>
                  <a:srgbClr val="FF0000"/>
                </a:solidFill>
              </a:rPr>
              <a:t>= Student Loans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CONSUME</a:t>
            </a:r>
            <a:r>
              <a:rPr lang="en-US" sz="2000" strike="sngStrike" dirty="0">
                <a:solidFill>
                  <a:srgbClr val="FF0000"/>
                </a:solidFill>
              </a:rPr>
              <a:t> = I Earn to Spend 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BORROW</a:t>
            </a:r>
            <a:r>
              <a:rPr lang="en-US" sz="2000" strike="sngStrike" dirty="0">
                <a:solidFill>
                  <a:srgbClr val="FF0000"/>
                </a:solidFill>
              </a:rPr>
              <a:t> = Get into Credit Card Debt &amp; Make Minimum Payments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GET A JOB </a:t>
            </a:r>
            <a:r>
              <a:rPr lang="en-US" sz="2000" strike="sngStrike" dirty="0">
                <a:solidFill>
                  <a:srgbClr val="FF0000"/>
                </a:solidFill>
              </a:rPr>
              <a:t>= Limited Income and Pay Taxes</a:t>
            </a: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BUY A NEW CAR </a:t>
            </a:r>
            <a:r>
              <a:rPr lang="en-US" sz="2000" strike="sngStrike" dirty="0">
                <a:solidFill>
                  <a:srgbClr val="FF0000"/>
                </a:solidFill>
              </a:rPr>
              <a:t>= Get a Car Loan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BUY A NEW HOME </a:t>
            </a:r>
            <a:r>
              <a:rPr lang="en-US" sz="2000" strike="sngStrike" dirty="0">
                <a:solidFill>
                  <a:srgbClr val="FF0000"/>
                </a:solidFill>
              </a:rPr>
              <a:t>= Get a 30 Year Mortgage</a:t>
            </a: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3962399" y="1371600"/>
            <a:ext cx="5172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To Get Ahead in Life = </a:t>
            </a:r>
            <a:r>
              <a:rPr lang="en-US" sz="2000" b="1" dirty="0">
                <a:solidFill>
                  <a:srgbClr val="0000FF"/>
                </a:solidFill>
              </a:rPr>
              <a:t>PRODUCE, DARE TO PROSPER AND BE FINANCIALLY FREE!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INVEST IN YOUR SELF</a:t>
            </a:r>
            <a:r>
              <a:rPr lang="en-US" sz="2000" dirty="0"/>
              <a:t> =  I Go to University of Success to Learn Principles to Succeed in Life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BE A PRODUCER</a:t>
            </a:r>
            <a:r>
              <a:rPr lang="en-US" sz="2000" dirty="0"/>
              <a:t> = I Focus on Creating something of Value.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PAY YOURSELF FIRST </a:t>
            </a:r>
            <a:r>
              <a:rPr lang="en-US" sz="2000" dirty="0"/>
              <a:t>= A Part of All I Earn is Mine to Keep; I Save &amp; Succeed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BE YOUR OWN BOSS</a:t>
            </a:r>
            <a:r>
              <a:rPr lang="en-US" sz="2000" dirty="0"/>
              <a:t> = I Believe in Myself; I Work for Yourself, My Own Business provides me Unlimited Income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BE YOUR OWN BANK</a:t>
            </a:r>
            <a:r>
              <a:rPr lang="en-US" sz="2000" dirty="0"/>
              <a:t> =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I am My Own Bank.  I Finance my Major Purchases and Pay the Interest to Myself.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BECOME DEBT FREE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ASAP</a:t>
            </a:r>
            <a:r>
              <a:rPr lang="en-US" sz="2000" dirty="0"/>
              <a:t> = I Focus on Paying Debt Quickly and Staying Debt Free.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AD367-503E-F0ED-FC1A-278341BB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b="1" dirty="0"/>
              <a:t>We Need a New Script!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6259"/>
            <a:ext cx="3962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To Get Ahead in Life = </a:t>
            </a:r>
            <a:r>
              <a:rPr lang="en-US" sz="2000" b="1" strike="sngStrike" dirty="0">
                <a:solidFill>
                  <a:srgbClr val="FF0000"/>
                </a:solidFill>
              </a:rPr>
              <a:t>SPEND AND GET INTO DEBT!!!</a:t>
            </a:r>
          </a:p>
          <a:p>
            <a:pPr marL="0" indent="0">
              <a:buNone/>
            </a:pPr>
            <a:endParaRPr lang="en-US" sz="2000" b="1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¿NOT MAKING ENOUGH MONEY? </a:t>
            </a:r>
            <a:r>
              <a:rPr lang="en-US" sz="2000" strike="sngStrike" dirty="0">
                <a:solidFill>
                  <a:srgbClr val="FF0000"/>
                </a:solidFill>
              </a:rPr>
              <a:t>= Study a Masters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HAVE KIDS </a:t>
            </a:r>
            <a:r>
              <a:rPr lang="en-US" sz="2000" strike="sngStrike" dirty="0">
                <a:solidFill>
                  <a:srgbClr val="FF0000"/>
                </a:solidFill>
              </a:rPr>
              <a:t>= Pay their School, University, Weddings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PROTECT YOUR FAMILY </a:t>
            </a:r>
            <a:r>
              <a:rPr lang="en-US" sz="2000" strike="sngStrike" dirty="0">
                <a:solidFill>
                  <a:srgbClr val="FF0000"/>
                </a:solidFill>
              </a:rPr>
              <a:t>= Use a Term Insurance, Whole Life, Universal Life, or Indexed Life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INVESTMENT</a:t>
            </a:r>
            <a:r>
              <a:rPr lang="en-US" sz="2000" strike="sngStrike" dirty="0">
                <a:solidFill>
                  <a:srgbClr val="FF0000"/>
                </a:solidFill>
              </a:rPr>
              <a:t> = Invest in the stock market or real estate with borrowed money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RETIREMENT PLAN </a:t>
            </a:r>
            <a:r>
              <a:rPr lang="en-US" sz="2000" strike="sngStrike" dirty="0">
                <a:solidFill>
                  <a:srgbClr val="FF0000"/>
                </a:solidFill>
              </a:rPr>
              <a:t>= Use a 401k, IRA, y depend on social security</a:t>
            </a: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3850888" y="914400"/>
            <a:ext cx="525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To Get Ahead in Life = </a:t>
            </a:r>
            <a:r>
              <a:rPr lang="en-US" sz="2000" b="1" dirty="0">
                <a:solidFill>
                  <a:srgbClr val="0000FF"/>
                </a:solidFill>
              </a:rPr>
              <a:t>PRODUCE, DARE TO PROSPER &amp; BE FINANCIALLY FREE</a:t>
            </a:r>
            <a:r>
              <a:rPr lang="en-US" sz="2000" b="1" dirty="0">
                <a:solidFill>
                  <a:srgbClr val="3333FF"/>
                </a:solidFill>
              </a:rPr>
              <a:t>!!</a:t>
            </a:r>
          </a:p>
          <a:p>
            <a:endParaRPr lang="en-US" sz="1800" b="1" dirty="0">
              <a:solidFill>
                <a:srgbClr val="0000FF"/>
              </a:solidFill>
            </a:endParaRPr>
          </a:p>
          <a:p>
            <a:r>
              <a:rPr lang="en-US" sz="1800" b="1" dirty="0">
                <a:solidFill>
                  <a:srgbClr val="0000FF"/>
                </a:solidFill>
              </a:rPr>
              <a:t>THINK AND GROW RICH </a:t>
            </a:r>
            <a:r>
              <a:rPr lang="en-US" sz="1800" dirty="0"/>
              <a:t>= I Develop New Mindsets &amp; Skillsets, Ideas &amp; Abilities; I Turn on My Dream Machine; I Sell on Commission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BE AN EXAMPLE </a:t>
            </a:r>
            <a:r>
              <a:rPr lang="en-US" sz="1800" dirty="0"/>
              <a:t>= I Invest Time into My Family, I am a Role Model and Example; I provide for my children’s Education &amp; Teach Them to be Financially Free.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PROTECT YOUR FAMILY AND ESTATE </a:t>
            </a:r>
            <a:r>
              <a:rPr lang="en-US" sz="1800" dirty="0"/>
              <a:t>= I am a Provider and Protect my Family. I Will Leave a Wealth Heritage That Will Last for Many Generations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INVEST IN YOUR OWN BUSINESS </a:t>
            </a:r>
            <a:r>
              <a:rPr lang="en-US" sz="1800" dirty="0"/>
              <a:t>= I Don’t Risk My Money. I Take Control of My Finances and Invest In My Own Business First. I Don’t Speculate with Leverage. 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BECOME FINANCIALLY FREE </a:t>
            </a:r>
            <a:r>
              <a:rPr lang="en-US" sz="1800" b="1" dirty="0"/>
              <a:t>=</a:t>
            </a:r>
            <a:r>
              <a:rPr lang="en-US" sz="1800" dirty="0"/>
              <a:t> I Generate Passive Income &gt; Expenses; I Focus on Legacy &amp; Impact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E5E4E-9505-6EAB-97D2-AFE71115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6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r>
              <a:rPr lang="en-US" b="1" dirty="0"/>
              <a:t>A New Script!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I AM A PRODUCER</a:t>
            </a:r>
          </a:p>
          <a:p>
            <a:r>
              <a:rPr lang="en-US" sz="1800" dirty="0"/>
              <a:t>God gave me Dominion – Control over my Self: Thoughts, Emotions, Actions</a:t>
            </a:r>
          </a:p>
          <a:p>
            <a:r>
              <a:rPr lang="en-US" sz="1800" dirty="0"/>
              <a:t>God gave me the Power to Decide, Act &amp; to Speak</a:t>
            </a:r>
          </a:p>
          <a:p>
            <a:r>
              <a:rPr lang="en-US" sz="1800" dirty="0"/>
              <a:t>God gave me the Power to Create Wealth – to Produce, Multiply and Grow</a:t>
            </a:r>
          </a:p>
          <a:p>
            <a:r>
              <a:rPr lang="en-US" sz="1800" dirty="0"/>
              <a:t>God gave me a Mind that has infinite creative capacity and can generate Wealth beyond my wildest dreams.</a:t>
            </a:r>
          </a:p>
          <a:p>
            <a:pPr marL="0" indent="0">
              <a:buNone/>
            </a:pPr>
            <a:r>
              <a:rPr lang="en-US" sz="2000" b="1" u="sng" dirty="0"/>
              <a:t>I AM MY NO. 1 INVESTMENT</a:t>
            </a:r>
          </a:p>
          <a:p>
            <a:r>
              <a:rPr lang="en-US" sz="1800" dirty="0"/>
              <a:t>I invest in My Self first every day</a:t>
            </a:r>
          </a:p>
          <a:p>
            <a:r>
              <a:rPr lang="en-US" sz="1800" dirty="0"/>
              <a:t>I am worth investing in because I produce the highest ROI</a:t>
            </a:r>
          </a:p>
          <a:p>
            <a:r>
              <a:rPr lang="en-US" sz="1800" dirty="0"/>
              <a:t>I am Committed to my development</a:t>
            </a:r>
          </a:p>
          <a:p>
            <a:pPr marL="0" indent="0">
              <a:buNone/>
            </a:pPr>
            <a:r>
              <a:rPr lang="en-US" sz="2000" b="1" u="sng" dirty="0"/>
              <a:t>I AM MY OWN BOSS</a:t>
            </a:r>
          </a:p>
          <a:p>
            <a:r>
              <a:rPr lang="en-US" sz="1800" dirty="0"/>
              <a:t>I believe in myself, I work for myself</a:t>
            </a:r>
          </a:p>
          <a:p>
            <a:r>
              <a:rPr lang="en-US" sz="1800" dirty="0"/>
              <a:t>I am a Leader, I Market Myself</a:t>
            </a:r>
          </a:p>
          <a:p>
            <a:r>
              <a:rPr lang="en-US" sz="1800" dirty="0"/>
              <a:t>I Invest in my Business first</a:t>
            </a:r>
          </a:p>
          <a:p>
            <a:pPr marL="0" indent="0">
              <a:buNone/>
            </a:pPr>
            <a:r>
              <a:rPr lang="en-US" sz="2000" b="1" u="sng" dirty="0"/>
              <a:t>I AM FINANCIALLY FREE</a:t>
            </a:r>
          </a:p>
          <a:p>
            <a:r>
              <a:rPr lang="en-US" sz="1800" dirty="0"/>
              <a:t>I Dare to Prosper</a:t>
            </a:r>
          </a:p>
          <a:p>
            <a:r>
              <a:rPr lang="en-US" sz="1800" dirty="0"/>
              <a:t>I am Debt Free</a:t>
            </a:r>
          </a:p>
          <a:p>
            <a:r>
              <a:rPr lang="en-US" sz="1800" dirty="0"/>
              <a:t>I am Financially Free!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962400"/>
            <a:ext cx="350242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I AM MY OWN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 pay myself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 am a protector, I am a role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 am a saver, and my own banker</a:t>
            </a:r>
          </a:p>
          <a:p>
            <a:pPr marL="0" indent="0">
              <a:buNone/>
            </a:pPr>
            <a:r>
              <a:rPr lang="en-US" sz="2000" b="1" u="sng" dirty="0">
                <a:latin typeface="+mj-lt"/>
              </a:rPr>
              <a:t>I AM A GENEROUS 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 honor the Lord with the </a:t>
            </a:r>
            <a:r>
              <a:rPr lang="en-US" dirty="0" err="1">
                <a:latin typeface="+mj-lt"/>
              </a:rPr>
              <a:t>firstfruits</a:t>
            </a:r>
            <a:r>
              <a:rPr lang="en-US" dirty="0">
                <a:latin typeface="+mj-lt"/>
              </a:rPr>
              <a:t> of all my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God has blessed me so I can be a blessing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DE06F-7545-88BF-F793-E2F37D23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434" y="-856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Moment to Reflect</a:t>
            </a:r>
            <a:br>
              <a:rPr lang="en-US" b="1" dirty="0"/>
            </a:br>
            <a:r>
              <a:rPr lang="en-US" b="1" dirty="0"/>
              <a:t>¿WHY Are You Here?</a:t>
            </a:r>
            <a:endParaRPr 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cs typeface="Arial" pitchFamily="34" charset="0"/>
              </a:rPr>
              <a:t>Take time this moment to: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Think about why are you interested in learning about money?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Write about where you are right now?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What are the things you are struggling with?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What is motivating you to want to take this challenge?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Write What do you hope to learn by the time you finish taking this course?</a:t>
            </a:r>
          </a:p>
          <a:p>
            <a:r>
              <a:rPr lang="en-US" sz="2800" b="1" dirty="0">
                <a:cs typeface="Arial" pitchFamily="34" charset="0"/>
              </a:rPr>
              <a:t> 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C1CAE35-13CE-4807-BDC9-5B0B570525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B8BBA-6F16-6732-6EFF-1E515715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s-MX" b="1" dirty="0"/>
              <a:t>How did we get here?</a:t>
            </a:r>
            <a:br>
              <a:rPr lang="en-US" altLang="es-MX" b="1" dirty="0"/>
            </a:br>
            <a:r>
              <a:rPr lang="en-US" altLang="es-MX" b="1" dirty="0"/>
              <a:t>Bad Programming!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2019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CFF08C4-3E39-431D-B42C-F88B9D5CF8C7}" type="slidenum">
              <a:rPr lang="en-US" altLang="es-MX"/>
              <a:pPr/>
              <a:t>3</a:t>
            </a:fld>
            <a:endParaRPr lang="en-US" altLang="es-MX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910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We are programmed since were young! We were given a Script!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By Who? Parents, Religion, School, Government, Friends,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525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They tell us to be successful we must: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Go to school and Study hard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Get good grades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Get a good job</a:t>
            </a:r>
          </a:p>
          <a:p>
            <a:pPr>
              <a:defRPr/>
            </a:pPr>
            <a:r>
              <a:rPr lang="en-US" sz="2400" dirty="0"/>
              <a:t>Work hard</a:t>
            </a:r>
          </a:p>
          <a:p>
            <a:pPr>
              <a:defRPr/>
            </a:pPr>
            <a:r>
              <a:rPr lang="en-US" sz="2400" dirty="0"/>
              <a:t>Make money &amp; pay taxes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Buy whatever makes us happy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Pay our debts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Repeat – We don’t get ahead!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4030133" cy="2266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43DF27-91BF-A31B-0BEF-9D198254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72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Economic Life of a Human Being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706" y="19973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257A4D-AB29-431A-AA7C-5A05E6A279A9}"/>
              </a:ext>
            </a:extLst>
          </p:cNvPr>
          <p:cNvSpPr txBox="1"/>
          <p:nvPr/>
        </p:nvSpPr>
        <p:spPr>
          <a:xfrm>
            <a:off x="3518849" y="141612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FD4B8B-6056-4BD6-BA89-82F324E34B54}"/>
              </a:ext>
            </a:extLst>
          </p:cNvPr>
          <p:cNvCxnSpPr>
            <a:cxnSpLocks/>
          </p:cNvCxnSpPr>
          <p:nvPr/>
        </p:nvCxnSpPr>
        <p:spPr>
          <a:xfrm>
            <a:off x="2209800" y="1646953"/>
            <a:ext cx="15240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11A8538-977D-4516-A8E2-9F626E644923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27CB1-D008-64F1-FA70-D81CE3BA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Programmed to be a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SCRIPT</a:t>
            </a:r>
            <a:r>
              <a:rPr lang="en-US" dirty="0">
                <a:solidFill>
                  <a:srgbClr val="FF0000"/>
                </a:solidFill>
              </a:rPr>
              <a:t>: TO GET AHEAD IN LIFE YOU NEED TO GET A  UNIVERSITY DEGREE!</a:t>
            </a:r>
          </a:p>
          <a:p>
            <a:pPr lvl="0"/>
            <a:r>
              <a:rPr lang="en-US" dirty="0"/>
              <a:t>Get into Debt by acquiring Student Loans.  </a:t>
            </a:r>
          </a:p>
          <a:p>
            <a:pPr lvl="0"/>
            <a:r>
              <a:rPr lang="en-US" dirty="0"/>
              <a:t>This is where the Financial Slavery begins.  </a:t>
            </a:r>
          </a:p>
          <a:p>
            <a:pPr lvl="0"/>
            <a:r>
              <a:rPr lang="en-US" dirty="0"/>
              <a:t>Spend $10,000-$50,000/yr on tuition, room &amp; board. </a:t>
            </a:r>
          </a:p>
          <a:p>
            <a:pPr lvl="0"/>
            <a:r>
              <a:rPr lang="en-US" dirty="0"/>
              <a:t>Over 4-5 years this can become $40,000-$250,000 of student loans or more.  </a:t>
            </a:r>
          </a:p>
          <a:p>
            <a:pPr lvl="0"/>
            <a:r>
              <a:rPr lang="en-US" dirty="0"/>
              <a:t>That is before going to graduate school. </a:t>
            </a:r>
          </a:p>
        </p:txBody>
      </p:sp>
      <p:pic>
        <p:nvPicPr>
          <p:cNvPr id="5" name="Content Placeholder 4" descr="debt-slavery-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962400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632F3-B2C5-9760-501E-86045AA4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Economic Life of a Human Being</a:t>
            </a: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Loan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Critical Decisions!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Debt Trap Begins!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32E1E-466D-431F-98A5-01E6E1C5FB0E}"/>
              </a:ext>
            </a:extLst>
          </p:cNvPr>
          <p:cNvSpPr txBox="1"/>
          <p:nvPr/>
        </p:nvSpPr>
        <p:spPr>
          <a:xfrm>
            <a:off x="6096000" y="30480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Get a Degree? Yes or 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Yes? What Field?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Yes? What University?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Yes? How to Pay for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Study Masters?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Study Ph.D.?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5408-B774-487B-8E3C-96EAB7D614A0}"/>
              </a:ext>
            </a:extLst>
          </p:cNvPr>
          <p:cNvSpPr txBox="1"/>
          <p:nvPr/>
        </p:nvSpPr>
        <p:spPr>
          <a:xfrm>
            <a:off x="419100" y="196529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66D8D-ECC8-7CE0-8330-CCCAF9CE1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26" y="5869060"/>
            <a:ext cx="1556874" cy="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8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572000" cy="45259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SCRIPT</a:t>
            </a:r>
            <a:r>
              <a:rPr lang="en-US" dirty="0">
                <a:solidFill>
                  <a:srgbClr val="FF0000"/>
                </a:solidFill>
              </a:rPr>
              <a:t>: TO MAKE MONEY YOU NEED A JOB!</a:t>
            </a:r>
          </a:p>
          <a:p>
            <a:r>
              <a:rPr lang="en-US" dirty="0"/>
              <a:t>After they graduate, most people look for… a JOB! </a:t>
            </a:r>
          </a:p>
          <a:p>
            <a:r>
              <a:rPr lang="en-US" dirty="0"/>
              <a:t>A safe, secure, “high paying” job, with great benefits, and an ability to go up the corporate ladder over time.  </a:t>
            </a:r>
          </a:p>
        </p:txBody>
      </p:sp>
      <p:pic>
        <p:nvPicPr>
          <p:cNvPr id="6" name="Content Placeholder 5" descr="office_spac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4114800"/>
            <a:ext cx="3695700" cy="2463800"/>
          </a:xfrm>
        </p:spPr>
      </p:pic>
      <p:pic>
        <p:nvPicPr>
          <p:cNvPr id="8" name="Picture 7" descr="employee benef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5268062"/>
            <a:ext cx="2209800" cy="1471726"/>
          </a:xfrm>
          <a:prstGeom prst="rect">
            <a:avLst/>
          </a:prstGeom>
        </p:spPr>
      </p:pic>
      <p:pic>
        <p:nvPicPr>
          <p:cNvPr id="9" name="Picture 8" descr="office sp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447800"/>
            <a:ext cx="3581400" cy="2374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2D2064-A375-4997-B60F-E08258ABBE77}"/>
              </a:ext>
            </a:extLst>
          </p:cNvPr>
          <p:cNvSpPr txBox="1"/>
          <p:nvPr/>
        </p:nvSpPr>
        <p:spPr>
          <a:xfrm>
            <a:off x="533399" y="5562600"/>
            <a:ext cx="246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Critical Decisions!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Where to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Where to 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What is Income?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82C98-EC6A-02FD-B237-09CDD24DC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60"/>
            <a:ext cx="1389428" cy="882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38200"/>
          </a:xfrm>
        </p:spPr>
        <p:txBody>
          <a:bodyPr/>
          <a:lstStyle/>
          <a:p>
            <a:r>
              <a:rPr lang="en-US" b="1" dirty="0"/>
              <a:t>Programmed to Be an Employee</a:t>
            </a:r>
          </a:p>
        </p:txBody>
      </p:sp>
    </p:spTree>
    <p:extLst>
      <p:ext uri="{BB962C8B-B14F-4D97-AF65-F5344CB8AC3E}">
        <p14:creationId xmlns:p14="http://schemas.microsoft.com/office/powerpoint/2010/main" val="315146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38200"/>
          </a:xfrm>
        </p:spPr>
        <p:txBody>
          <a:bodyPr/>
          <a:lstStyle/>
          <a:p>
            <a:r>
              <a:rPr lang="en-US" b="1" dirty="0"/>
              <a:t>Programmed to Be a Taxpayer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SCRIPT</a:t>
            </a:r>
            <a:r>
              <a:rPr lang="en-US" dirty="0">
                <a:solidFill>
                  <a:srgbClr val="FF0000"/>
                </a:solidFill>
              </a:rPr>
              <a:t>: IT IS YOUR DUTY TO PAY THE GOVERNMENT TAXES ALL YOUR LIFE!</a:t>
            </a:r>
          </a:p>
          <a:p>
            <a:r>
              <a:rPr lang="en-US" dirty="0"/>
              <a:t>As an Employee you immediately become a Taxpayer!</a:t>
            </a:r>
          </a:p>
          <a:p>
            <a:r>
              <a:rPr lang="en-US" dirty="0"/>
              <a:t>Income Tax Since 1913</a:t>
            </a:r>
          </a:p>
          <a:p>
            <a:r>
              <a:rPr lang="en-US" dirty="0"/>
              <a:t>Progressive Tax Code</a:t>
            </a:r>
          </a:p>
          <a:p>
            <a:r>
              <a:rPr lang="en-US" dirty="0"/>
              <a:t>You must pay “your fair share” of Income Taxes</a:t>
            </a:r>
          </a:p>
          <a:p>
            <a:r>
              <a:rPr lang="en-US" dirty="0"/>
              <a:t>Employers collect payroll taxes before you see the money</a:t>
            </a:r>
          </a:p>
        </p:txBody>
      </p:sp>
      <p:pic>
        <p:nvPicPr>
          <p:cNvPr id="5" name="Content Placeholder 4" descr="i_want_you_to_pay_for_other_peoples_misfortune_poster-rba3f8b3c931b41b7806aaf12bfb2ce2c_xq8m_8byvr_120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657600" cy="449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270EE-1ACA-F1B4-D742-080B81F3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"/>
            <a:ext cx="131956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38200"/>
          </a:xfrm>
        </p:spPr>
        <p:txBody>
          <a:bodyPr/>
          <a:lstStyle/>
          <a:p>
            <a:r>
              <a:rPr lang="en-US" b="1" dirty="0"/>
              <a:t>Programmed to be a 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SCRIPT</a:t>
            </a:r>
            <a:r>
              <a:rPr lang="en-US" dirty="0">
                <a:solidFill>
                  <a:srgbClr val="FF0000"/>
                </a:solidFill>
              </a:rPr>
              <a:t>: YOU NEED TO SPEND MONEY TO BUY THINGS THAT MAKE YOU HAPPY!</a:t>
            </a:r>
          </a:p>
          <a:p>
            <a:r>
              <a:rPr lang="en-US" dirty="0"/>
              <a:t>Once a person has a Job, the first thing people want to do with their money is spend it to BUY THINGS!</a:t>
            </a:r>
          </a:p>
          <a:p>
            <a:r>
              <a:rPr lang="en-US" dirty="0"/>
              <a:t>That is what money is for, right?!</a:t>
            </a:r>
          </a:p>
          <a:p>
            <a:r>
              <a:rPr lang="en-US" dirty="0"/>
              <a:t>“I deserve it!” and the monthly payments are really low… plus they offer 0% interest financing!</a:t>
            </a:r>
          </a:p>
        </p:txBody>
      </p:sp>
      <p:pic>
        <p:nvPicPr>
          <p:cNvPr id="5" name="Content Placeholder 4" descr="black-friday-madn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2692400"/>
          </a:xfrm>
        </p:spPr>
      </p:pic>
      <p:pic>
        <p:nvPicPr>
          <p:cNvPr id="6" name="Picture 5" descr="consume 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337098"/>
            <a:ext cx="2514600" cy="2520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384F8-38BF-48FF-BFDE-AB411AADB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1136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2077</Words>
  <Application>Microsoft Office PowerPoint</Application>
  <PresentationFormat>On-screen Show (4:3)</PresentationFormat>
  <Paragraphs>324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Financial Freedom  Challenge</vt:lpstr>
      <vt:lpstr>HOW DID WE GET HERE?!</vt:lpstr>
      <vt:lpstr>How did we get here? Bad Programming!</vt:lpstr>
      <vt:lpstr>The Economic Life of a Human Being</vt:lpstr>
      <vt:lpstr>Programmed to be a Student</vt:lpstr>
      <vt:lpstr>The Economic Life of a Human Being</vt:lpstr>
      <vt:lpstr>Programmed to Be an Employee</vt:lpstr>
      <vt:lpstr>Programmed to Be a Taxpayer</vt:lpstr>
      <vt:lpstr>Programmed to be a Consumer</vt:lpstr>
      <vt:lpstr>The Debt Trap</vt:lpstr>
      <vt:lpstr>How Much Do You Spend on Cars?</vt:lpstr>
      <vt:lpstr>The Debt Trap</vt:lpstr>
      <vt:lpstr>How Much Do People  Spend on Weddings?</vt:lpstr>
      <vt:lpstr>The Debt Trap</vt:lpstr>
      <vt:lpstr>How Much Will You Spend on Homes?</vt:lpstr>
      <vt:lpstr>The Debt Trap</vt:lpstr>
      <vt:lpstr>Programmed to Buy  Traditional Life Insurance</vt:lpstr>
      <vt:lpstr>Programmed to Be a Passive Investor While Saving for Retirement</vt:lpstr>
      <vt:lpstr>Where Does All the Money Go?</vt:lpstr>
      <vt:lpstr>What is the Cost of Being a Financial Slave?</vt:lpstr>
      <vt:lpstr>The Traditional Script Does Not Work!</vt:lpstr>
      <vt:lpstr>How Much is Left for You?</vt:lpstr>
      <vt:lpstr>The Debt Trap</vt:lpstr>
      <vt:lpstr>Getting Into Debt is Easy</vt:lpstr>
      <vt:lpstr>We need a new Script!</vt:lpstr>
      <vt:lpstr>We Need a New Script!</vt:lpstr>
      <vt:lpstr>We Need a New Script!</vt:lpstr>
      <vt:lpstr>A New Script!</vt:lpstr>
      <vt:lpstr>Moment to Reflect ¿WHY Are You Here?</vt:lpstr>
      <vt:lpstr>Questions? Comments?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YOUR OWN BANK SEMINAR</dc:title>
  <dc:creator>abarron</dc:creator>
  <cp:lastModifiedBy>Alex Barron</cp:lastModifiedBy>
  <cp:revision>139</cp:revision>
  <dcterms:created xsi:type="dcterms:W3CDTF">2015-12-20T04:25:33Z</dcterms:created>
  <dcterms:modified xsi:type="dcterms:W3CDTF">2024-05-14T22:48:52Z</dcterms:modified>
</cp:coreProperties>
</file>