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21" r:id="rId2"/>
    <p:sldId id="278" r:id="rId3"/>
    <p:sldId id="471" r:id="rId4"/>
    <p:sldId id="407" r:id="rId5"/>
    <p:sldId id="279" r:id="rId6"/>
    <p:sldId id="409" r:id="rId7"/>
    <p:sldId id="281" r:id="rId8"/>
    <p:sldId id="282" r:id="rId9"/>
    <p:sldId id="283" r:id="rId10"/>
    <p:sldId id="414" r:id="rId11"/>
    <p:sldId id="306" r:id="rId12"/>
    <p:sldId id="408" r:id="rId13"/>
    <p:sldId id="378" r:id="rId14"/>
    <p:sldId id="410" r:id="rId15"/>
    <p:sldId id="307" r:id="rId16"/>
    <p:sldId id="416" r:id="rId17"/>
    <p:sldId id="308" r:id="rId18"/>
    <p:sldId id="286" r:id="rId19"/>
    <p:sldId id="288" r:id="rId20"/>
    <p:sldId id="289" r:id="rId21"/>
    <p:sldId id="287" r:id="rId22"/>
    <p:sldId id="290" r:id="rId23"/>
    <p:sldId id="262" r:id="rId24"/>
    <p:sldId id="277" r:id="rId25"/>
    <p:sldId id="472" r:id="rId26"/>
    <p:sldId id="474" r:id="rId27"/>
    <p:sldId id="344" r:id="rId28"/>
    <p:sldId id="475" r:id="rId29"/>
    <p:sldId id="476" r:id="rId30"/>
    <p:sldId id="417" r:id="rId31"/>
    <p:sldId id="487" r:id="rId32"/>
    <p:sldId id="325" r:id="rId33"/>
    <p:sldId id="327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3" autoAdjust="0"/>
    <p:restoredTop sz="94660"/>
  </p:normalViewPr>
  <p:slideViewPr>
    <p:cSldViewPr>
      <p:cViewPr varScale="1">
        <p:scale>
          <a:sx n="98" d="100"/>
          <a:sy n="98" d="100"/>
        </p:scale>
        <p:origin x="12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82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36" y="0"/>
            <a:ext cx="3037682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7682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36" y="8830627"/>
            <a:ext cx="3037682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C3E14-D351-4955-A275-17B9F5A1A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9330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82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36" y="0"/>
            <a:ext cx="3037682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2" y="4416108"/>
            <a:ext cx="5608636" cy="4182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7682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36" y="8830627"/>
            <a:ext cx="3037682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6D8C6-31D5-45B3-B6A9-64E87E5F8D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122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DF526-8CAA-4AB8-BDF4-61BEE10184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4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53A8F6-5312-4B72-A6CC-2729725A0D8E}" type="slidenum">
              <a:rPr lang="en-US" altLang="es-MX" smtClean="0"/>
              <a:pPr/>
              <a:t>23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99196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B65E-8984-4B2D-8EAB-DAB4EE628FEC}" type="datetime1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7917-B44C-4CC7-8FAB-AD519586504B}" type="datetime1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FF12-27C4-4199-842C-8D1902FDF073}" type="datetime1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FC4C-3160-40B1-9D6D-07A955B186D0}" type="datetime1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52DB-C3A5-4A68-8413-D4E658136DB4}" type="datetime1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6C01-ED84-4625-9425-E81AA196092C}" type="datetime1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1685-17F5-409D-877C-2E7D9B69A474}" type="datetime1">
              <a:rPr lang="en-US" smtClean="0"/>
              <a:pPr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D321-6E58-49B2-8E9D-76185AF26AD8}" type="datetime1">
              <a:rPr lang="en-US" smtClean="0"/>
              <a:pPr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5562-5773-4541-993D-948DB7505667}" type="datetime1">
              <a:rPr lang="en-US" smtClean="0"/>
              <a:pPr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B8F9-F63B-4A11-AE8E-6C80C0C94210}" type="datetime1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37F6-861D-4583-BBFE-871A61E2FFF4}" type="datetime1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BE770-F9F8-4E8B-9D03-9E4028AAD8F1}" type="datetime1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2829" y="152400"/>
            <a:ext cx="6362179" cy="2111077"/>
          </a:xfrm>
        </p:spPr>
        <p:txBody>
          <a:bodyPr>
            <a:normAutofit/>
          </a:bodyPr>
          <a:lstStyle/>
          <a:p>
            <a:r>
              <a:rPr lang="en-US" b="1" dirty="0" err="1"/>
              <a:t>Reto</a:t>
            </a:r>
            <a:r>
              <a:rPr lang="en-US" b="1" dirty="0"/>
              <a:t> Libertad </a:t>
            </a:r>
            <a:r>
              <a:rPr lang="en-US" b="1" dirty="0" err="1"/>
              <a:t>Financiera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7792"/>
            <a:ext cx="2854596" cy="1185598"/>
          </a:xfrm>
        </p:spPr>
        <p:txBody>
          <a:bodyPr/>
          <a:lstStyle/>
          <a:p>
            <a:r>
              <a:rPr lang="en-US" dirty="0" err="1"/>
              <a:t>por</a:t>
            </a:r>
            <a:endParaRPr lang="en-US" dirty="0"/>
          </a:p>
          <a:p>
            <a:r>
              <a:rPr lang="en-US" dirty="0"/>
              <a:t>Alex </a:t>
            </a:r>
            <a:r>
              <a:rPr lang="en-US" dirty="0" err="1"/>
              <a:t>Barrón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6B934-8BFA-F196-B3B5-B79081EEA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6" y="103038"/>
            <a:ext cx="2209800" cy="2209800"/>
          </a:xfrm>
          <a:prstGeom prst="rect">
            <a:avLst/>
          </a:prstGeom>
        </p:spPr>
      </p:pic>
      <p:pic>
        <p:nvPicPr>
          <p:cNvPr id="6146" name="Picture 2" descr="What is athletics? Know all the track and field events">
            <a:extLst>
              <a:ext uri="{FF2B5EF4-FFF2-40B4-BE49-F238E27FC236}">
                <a16:creationId xmlns:a16="http://schemas.microsoft.com/office/drawing/2014/main" id="{735D1E35-707A-4C48-1BBE-06739EE2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95" y="2177949"/>
            <a:ext cx="2908178" cy="16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s the indoor Track and Field season wraps up, the Winona State University  team finishes on a fast note – The Winonan">
            <a:extLst>
              <a:ext uri="{FF2B5EF4-FFF2-40B4-BE49-F238E27FC236}">
                <a16:creationId xmlns:a16="http://schemas.microsoft.com/office/drawing/2014/main" id="{19B74D21-2C52-CF93-C98E-E27C86B9C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87" y="2177949"/>
            <a:ext cx="2902859" cy="16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rossing Life's Finish Lines | Maria's Farm Country Kitchen">
            <a:extLst>
              <a:ext uri="{FF2B5EF4-FFF2-40B4-BE49-F238E27FC236}">
                <a16:creationId xmlns:a16="http://schemas.microsoft.com/office/drawing/2014/main" id="{16D62BB5-069F-6EFD-0AFB-0EA1C53B9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95" y="4163279"/>
            <a:ext cx="2908178" cy="181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Look: 2A, 5A athletes compete in 2022 Texas (UIL) Track &amp; Field State  Championships - Sports Illustrated High School News, Analysis and More">
            <a:extLst>
              <a:ext uri="{FF2B5EF4-FFF2-40B4-BE49-F238E27FC236}">
                <a16:creationId xmlns:a16="http://schemas.microsoft.com/office/drawing/2014/main" id="{46F5B090-5140-83C4-EFC0-CB41F4475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88" y="4043384"/>
            <a:ext cx="2902930" cy="212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E3C7390-C5DC-F418-2CB1-CA904031814A}"/>
              </a:ext>
            </a:extLst>
          </p:cNvPr>
          <p:cNvSpPr txBox="1">
            <a:spLocks/>
          </p:cNvSpPr>
          <p:nvPr/>
        </p:nvSpPr>
        <p:spPr>
          <a:xfrm>
            <a:off x="-19462" y="2404963"/>
            <a:ext cx="2854595" cy="63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Presenta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0EE313-FD1C-94FC-4FC5-43FBFB3127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9" y="3622023"/>
            <a:ext cx="2731851" cy="88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4797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 </a:t>
            </a:r>
            <a:r>
              <a:rPr lang="en-US" b="1" dirty="0" err="1"/>
              <a:t>Trampa</a:t>
            </a:r>
            <a:r>
              <a:rPr lang="en-US" b="1" dirty="0"/>
              <a:t> de La </a:t>
            </a:r>
            <a:r>
              <a:rPr lang="en-US" b="1" dirty="0" err="1"/>
              <a:t>Deuda</a:t>
            </a:r>
            <a:endParaRPr lang="en-US" b="1" dirty="0"/>
          </a:p>
        </p:txBody>
      </p:sp>
      <p:cxnSp>
        <p:nvCxnSpPr>
          <p:cNvPr id="4" name="Elbow Connector 3"/>
          <p:cNvCxnSpPr/>
          <p:nvPr/>
        </p:nvCxnSpPr>
        <p:spPr>
          <a:xfrm rot="16200000" flipH="1">
            <a:off x="1409700" y="20955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6200000" flipH="1">
            <a:off x="1714500" y="2736166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600" y="1905000"/>
            <a:ext cx="7543800" cy="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15100" y="190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</a:rPr>
              <a:t>tiempo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6012" y="1861037"/>
            <a:ext cx="0" cy="464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5867400"/>
            <a:ext cx="65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-$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695980"/>
            <a:ext cx="67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+$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0200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3651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9800" y="2191908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Educación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354579" y="2703899"/>
            <a:ext cx="488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Consumo</a:t>
            </a:r>
            <a:r>
              <a:rPr lang="en-US" b="1" dirty="0"/>
              <a:t> – </a:t>
            </a:r>
            <a:r>
              <a:rPr lang="en-US" b="1" dirty="0" err="1"/>
              <a:t>Tarjetas</a:t>
            </a:r>
            <a:r>
              <a:rPr lang="en-US" b="1" dirty="0"/>
              <a:t> de </a:t>
            </a:r>
            <a:r>
              <a:rPr lang="en-US" b="1" dirty="0" err="1"/>
              <a:t>Crédito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2484" y="144553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Decisiones</a:t>
            </a:r>
            <a:r>
              <a:rPr lang="en-US" i="1" dirty="0"/>
              <a:t> </a:t>
            </a:r>
            <a:r>
              <a:rPr lang="en-US" i="1" dirty="0" err="1"/>
              <a:t>Críticas</a:t>
            </a:r>
            <a:r>
              <a:rPr lang="en-US" i="1" dirty="0"/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CE25C4-1A0A-0FF6-AC41-6851E0D6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626012" y="533400"/>
            <a:ext cx="0" cy="1371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7663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344"/>
            <a:ext cx="8229600" cy="788293"/>
          </a:xfrm>
        </p:spPr>
        <p:txBody>
          <a:bodyPr/>
          <a:lstStyle/>
          <a:p>
            <a:r>
              <a:rPr lang="es-ES" b="1" dirty="0"/>
              <a:t>¿</a:t>
            </a:r>
            <a:r>
              <a:rPr lang="en-US" b="1" dirty="0" err="1"/>
              <a:t>Cuánto</a:t>
            </a:r>
            <a:r>
              <a:rPr lang="en-US" b="1" dirty="0"/>
              <a:t> </a:t>
            </a:r>
            <a:r>
              <a:rPr lang="en-US" b="1" dirty="0" err="1"/>
              <a:t>Gastas</a:t>
            </a:r>
            <a:r>
              <a:rPr lang="en-US" b="1" dirty="0"/>
              <a:t> en </a:t>
            </a:r>
            <a:r>
              <a:rPr lang="en-US" b="1" dirty="0" err="1"/>
              <a:t>Carros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3581400" cy="46783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u="sng" dirty="0">
                <a:solidFill>
                  <a:srgbClr val="FF0000"/>
                </a:solidFill>
              </a:rPr>
              <a:t>GUION</a:t>
            </a:r>
            <a:r>
              <a:rPr lang="en-US" dirty="0">
                <a:solidFill>
                  <a:srgbClr val="FF0000"/>
                </a:solidFill>
              </a:rPr>
              <a:t>: NECESITAS UN CARRO NUEVO PARA DISFRUTAR DE LA VIDA!</a:t>
            </a:r>
          </a:p>
          <a:p>
            <a:r>
              <a:rPr lang="en-US" dirty="0"/>
              <a:t>Si </a:t>
            </a:r>
            <a:r>
              <a:rPr lang="en-US" dirty="0" err="1"/>
              <a:t>compras</a:t>
            </a:r>
            <a:r>
              <a:rPr lang="en-US" dirty="0"/>
              <a:t> un </a:t>
            </a:r>
            <a:r>
              <a:rPr lang="en-US" dirty="0" err="1"/>
              <a:t>carro</a:t>
            </a:r>
            <a:r>
              <a:rPr lang="en-US" dirty="0"/>
              <a:t> </a:t>
            </a:r>
            <a:r>
              <a:rPr lang="en-US" dirty="0" err="1"/>
              <a:t>nuevo</a:t>
            </a:r>
            <a:r>
              <a:rPr lang="en-US" dirty="0"/>
              <a:t> de $40,000</a:t>
            </a:r>
          </a:p>
          <a:p>
            <a:r>
              <a:rPr lang="en-US" dirty="0" err="1"/>
              <a:t>Cada</a:t>
            </a:r>
            <a:r>
              <a:rPr lang="en-US" dirty="0"/>
              <a:t> 5 </a:t>
            </a:r>
            <a:r>
              <a:rPr lang="en-US" dirty="0" err="1"/>
              <a:t>años</a:t>
            </a:r>
            <a:endParaRPr lang="en-US" dirty="0"/>
          </a:p>
          <a:p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período</a:t>
            </a:r>
            <a:r>
              <a:rPr lang="en-US" dirty="0"/>
              <a:t> de 50 </a:t>
            </a:r>
            <a:r>
              <a:rPr lang="en-US" dirty="0" err="1"/>
              <a:t>años</a:t>
            </a:r>
            <a:r>
              <a:rPr lang="en-US" dirty="0"/>
              <a:t> = 10 </a:t>
            </a:r>
            <a:r>
              <a:rPr lang="en-US" dirty="0" err="1"/>
              <a:t>carros</a:t>
            </a:r>
            <a:endParaRPr lang="en-US" dirty="0"/>
          </a:p>
          <a:p>
            <a:r>
              <a:rPr lang="en-US" dirty="0" err="1"/>
              <a:t>Pagando</a:t>
            </a:r>
            <a:r>
              <a:rPr lang="en-US" dirty="0"/>
              <a:t> 10% de </a:t>
            </a:r>
            <a:r>
              <a:rPr lang="en-US" dirty="0" err="1"/>
              <a:t>interés</a:t>
            </a:r>
            <a:endParaRPr lang="en-US" dirty="0"/>
          </a:p>
          <a:p>
            <a:r>
              <a:rPr lang="es-ES" dirty="0"/>
              <a:t>¿</a:t>
            </a:r>
            <a:r>
              <a:rPr lang="en-US" dirty="0" err="1"/>
              <a:t>Cuánto</a:t>
            </a:r>
            <a:r>
              <a:rPr lang="en-US" dirty="0"/>
              <a:t> </a:t>
            </a:r>
            <a:r>
              <a:rPr lang="en-US" dirty="0" err="1"/>
              <a:t>pagas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</a:t>
            </a:r>
            <a:r>
              <a:rPr lang="en-US" dirty="0" err="1"/>
              <a:t>toda</a:t>
            </a:r>
            <a:r>
              <a:rPr lang="en-US" dirty="0"/>
              <a:t> la </a:t>
            </a:r>
            <a:r>
              <a:rPr lang="en-US" dirty="0" err="1"/>
              <a:t>vida</a:t>
            </a:r>
            <a:r>
              <a:rPr lang="en-US" dirty="0"/>
              <a:t>?</a:t>
            </a:r>
          </a:p>
          <a:p>
            <a:r>
              <a:rPr lang="es-ES" dirty="0"/>
              <a:t>¿</a:t>
            </a:r>
            <a:r>
              <a:rPr lang="en-US" dirty="0" err="1"/>
              <a:t>Cuánto</a:t>
            </a:r>
            <a:r>
              <a:rPr lang="en-US" dirty="0"/>
              <a:t> </a:t>
            </a:r>
            <a:r>
              <a:rPr lang="en-US" dirty="0" err="1"/>
              <a:t>necesitas</a:t>
            </a:r>
            <a:r>
              <a:rPr lang="en-US" dirty="0"/>
              <a:t> </a:t>
            </a:r>
            <a:r>
              <a:rPr lang="en-US" dirty="0" err="1"/>
              <a:t>ganar</a:t>
            </a:r>
            <a:r>
              <a:rPr lang="en-US" dirty="0"/>
              <a:t> antes de </a:t>
            </a:r>
            <a:r>
              <a:rPr lang="en-US" dirty="0" err="1"/>
              <a:t>impuestos</a:t>
            </a:r>
            <a:r>
              <a:rPr lang="en-US" dirty="0"/>
              <a:t>?</a:t>
            </a:r>
          </a:p>
        </p:txBody>
      </p:sp>
      <p:pic>
        <p:nvPicPr>
          <p:cNvPr id="5" name="Content Placeholder 4" descr="Buying-Your-New-Ca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600200"/>
            <a:ext cx="2552700" cy="1914525"/>
          </a:xfrm>
        </p:spPr>
      </p:pic>
      <p:pic>
        <p:nvPicPr>
          <p:cNvPr id="6" name="Picture 5" descr="car ke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4038600"/>
            <a:ext cx="2705100" cy="1695450"/>
          </a:xfrm>
          <a:prstGeom prst="rect">
            <a:avLst/>
          </a:prstGeom>
        </p:spPr>
      </p:pic>
      <p:pic>
        <p:nvPicPr>
          <p:cNvPr id="7" name="Picture 6" descr="car wrapp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3886200"/>
            <a:ext cx="2390775" cy="1914525"/>
          </a:xfrm>
          <a:prstGeom prst="rect">
            <a:avLst/>
          </a:prstGeom>
        </p:spPr>
      </p:pic>
      <p:pic>
        <p:nvPicPr>
          <p:cNvPr id="8" name="Picture 7" descr="VW-2-purchasing-a-c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1752600"/>
            <a:ext cx="2693127" cy="1797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867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$40,000 + $11,000 = $51,000 x 10 x 2 = $1,020,000!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7D46C-3788-645D-6B9D-C9C31D3F0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380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 </a:t>
            </a:r>
            <a:r>
              <a:rPr lang="en-US" b="1" dirty="0" err="1"/>
              <a:t>Trampa</a:t>
            </a:r>
            <a:r>
              <a:rPr lang="en-US" b="1" dirty="0"/>
              <a:t> de La </a:t>
            </a:r>
            <a:r>
              <a:rPr lang="en-US" b="1" dirty="0" err="1"/>
              <a:t>Deuda</a:t>
            </a:r>
            <a:endParaRPr lang="en-US" b="1" dirty="0"/>
          </a:p>
        </p:txBody>
      </p:sp>
      <p:cxnSp>
        <p:nvCxnSpPr>
          <p:cNvPr id="4" name="Elbow Connector 3"/>
          <p:cNvCxnSpPr/>
          <p:nvPr/>
        </p:nvCxnSpPr>
        <p:spPr>
          <a:xfrm rot="16200000" flipH="1">
            <a:off x="1409700" y="20955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6200000" flipH="1">
            <a:off x="1714500" y="2736166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600" y="1905000"/>
            <a:ext cx="7543800" cy="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15100" y="190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</a:rPr>
              <a:t>tiempo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6012" y="1861037"/>
            <a:ext cx="0" cy="464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5867400"/>
            <a:ext cx="65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-$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695980"/>
            <a:ext cx="67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+$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0200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3651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9800" y="2191908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Educación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611668" y="3358633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Auto Nuevo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2484" y="144553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Decisiones</a:t>
            </a:r>
            <a:r>
              <a:rPr lang="en-US" i="1" dirty="0"/>
              <a:t> </a:t>
            </a:r>
            <a:r>
              <a:rPr lang="en-US" i="1" dirty="0" err="1"/>
              <a:t>Críticas</a:t>
            </a:r>
            <a:r>
              <a:rPr lang="en-US" i="1" dirty="0"/>
              <a:t>!</a:t>
            </a:r>
          </a:p>
        </p:txBody>
      </p:sp>
      <p:cxnSp>
        <p:nvCxnSpPr>
          <p:cNvPr id="26" name="Elbow Connector 25"/>
          <p:cNvCxnSpPr/>
          <p:nvPr/>
        </p:nvCxnSpPr>
        <p:spPr>
          <a:xfrm rot="16200000" flipH="1">
            <a:off x="2019300" y="33909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54579" y="2703899"/>
            <a:ext cx="488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Consumo</a:t>
            </a:r>
            <a:r>
              <a:rPr lang="en-US" b="1" dirty="0"/>
              <a:t> – </a:t>
            </a:r>
            <a:r>
              <a:rPr lang="en-US" b="1" dirty="0" err="1"/>
              <a:t>Tarjetas</a:t>
            </a:r>
            <a:r>
              <a:rPr lang="en-US" b="1" dirty="0"/>
              <a:t> de </a:t>
            </a:r>
            <a:r>
              <a:rPr lang="en-US" b="1" dirty="0" err="1"/>
              <a:t>Crédito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73135-31D0-67AE-A680-F3E9CFE0D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626012" y="533400"/>
            <a:ext cx="0" cy="1371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26455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124"/>
            <a:ext cx="8229600" cy="1265237"/>
          </a:xfrm>
        </p:spPr>
        <p:txBody>
          <a:bodyPr>
            <a:normAutofit/>
          </a:bodyPr>
          <a:lstStyle/>
          <a:p>
            <a:r>
              <a:rPr lang="en-US" b="1" dirty="0"/>
              <a:t>¿</a:t>
            </a:r>
            <a:r>
              <a:rPr lang="en-US" b="1" dirty="0" err="1"/>
              <a:t>Cuanto</a:t>
            </a:r>
            <a:r>
              <a:rPr lang="en-US" b="1" dirty="0"/>
              <a:t> Se </a:t>
            </a:r>
            <a:r>
              <a:rPr lang="en-US" b="1" dirty="0" err="1"/>
              <a:t>Gasta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Una </a:t>
            </a:r>
            <a:r>
              <a:rPr lang="en-US" b="1" dirty="0" err="1"/>
              <a:t>Boda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Anillos</a:t>
            </a:r>
            <a:r>
              <a:rPr lang="en-US" dirty="0"/>
              <a:t> de </a:t>
            </a:r>
            <a:r>
              <a:rPr lang="en-US" dirty="0" err="1"/>
              <a:t>Boda</a:t>
            </a:r>
            <a:endParaRPr lang="en-US" dirty="0"/>
          </a:p>
          <a:p>
            <a:r>
              <a:rPr lang="en-US" dirty="0" err="1"/>
              <a:t>Vestido</a:t>
            </a:r>
            <a:r>
              <a:rPr lang="en-US" dirty="0"/>
              <a:t> de Novia</a:t>
            </a:r>
          </a:p>
          <a:p>
            <a:r>
              <a:rPr lang="en-US" dirty="0" err="1"/>
              <a:t>Despedida</a:t>
            </a:r>
            <a:r>
              <a:rPr lang="en-US" dirty="0"/>
              <a:t> de </a:t>
            </a:r>
            <a:r>
              <a:rPr lang="en-US" dirty="0" err="1"/>
              <a:t>Soltera</a:t>
            </a:r>
            <a:endParaRPr lang="en-US" dirty="0"/>
          </a:p>
          <a:p>
            <a:r>
              <a:rPr lang="en-US" dirty="0"/>
              <a:t>Cena </a:t>
            </a:r>
            <a:r>
              <a:rPr lang="en-US" dirty="0" err="1"/>
              <a:t>Noche</a:t>
            </a:r>
            <a:r>
              <a:rPr lang="en-US" dirty="0"/>
              <a:t> Antes</a:t>
            </a:r>
          </a:p>
          <a:p>
            <a:r>
              <a:rPr lang="en-US" dirty="0"/>
              <a:t>Salon de Fiesta</a:t>
            </a:r>
          </a:p>
          <a:p>
            <a:r>
              <a:rPr lang="en-US" dirty="0"/>
              <a:t>Flores, </a:t>
            </a:r>
            <a:r>
              <a:rPr lang="en-US" dirty="0" err="1"/>
              <a:t>Musica</a:t>
            </a:r>
            <a:endParaRPr lang="en-US" dirty="0"/>
          </a:p>
          <a:p>
            <a:r>
              <a:rPr lang="en-US" dirty="0"/>
              <a:t>Cena y Fiesta</a:t>
            </a:r>
          </a:p>
          <a:p>
            <a:r>
              <a:rPr lang="en-US" dirty="0" err="1"/>
              <a:t>Recepcion</a:t>
            </a:r>
            <a:r>
              <a:rPr lang="en-US" dirty="0"/>
              <a:t> y </a:t>
            </a:r>
            <a:r>
              <a:rPr lang="en-US" dirty="0" err="1"/>
              <a:t>Tornaboda</a:t>
            </a:r>
            <a:endParaRPr lang="en-US" dirty="0"/>
          </a:p>
          <a:p>
            <a:r>
              <a:rPr lang="en-US" dirty="0"/>
              <a:t>Luna de </a:t>
            </a:r>
            <a:r>
              <a:rPr lang="en-US" dirty="0" err="1"/>
              <a:t>Miel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096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$10,000-$100,000?+</a:t>
            </a:r>
            <a:endParaRPr lang="en-US" sz="3200" dirty="0"/>
          </a:p>
        </p:txBody>
      </p:sp>
      <p:pic>
        <p:nvPicPr>
          <p:cNvPr id="13" name="Content Placeholder 12" descr="A person sitting at a beach&#10;&#10;Description generated with very high confidence">
            <a:extLst>
              <a:ext uri="{FF2B5EF4-FFF2-40B4-BE49-F238E27FC236}">
                <a16:creationId xmlns:a16="http://schemas.microsoft.com/office/drawing/2014/main" id="{13E68744-BC88-4BFD-A296-4FDCDD0E7F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403497"/>
            <a:ext cx="4038600" cy="2692400"/>
          </a:xfrm>
        </p:spPr>
      </p:pic>
      <p:pic>
        <p:nvPicPr>
          <p:cNvPr id="15" name="Picture 1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88D5B968-5B5C-4E09-A256-098A35C0BE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223293"/>
            <a:ext cx="1533525" cy="1533525"/>
          </a:xfrm>
          <a:prstGeom prst="rect">
            <a:avLst/>
          </a:prstGeom>
        </p:spPr>
      </p:pic>
      <p:pic>
        <p:nvPicPr>
          <p:cNvPr id="17" name="Picture 16" descr="Water next to the beach&#10;&#10;Description generated with very high confidence">
            <a:extLst>
              <a:ext uri="{FF2B5EF4-FFF2-40B4-BE49-F238E27FC236}">
                <a16:creationId xmlns:a16="http://schemas.microsoft.com/office/drawing/2014/main" id="{CE1D4FE4-58B0-4F1D-8B52-0E68F751F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93" y="4267200"/>
            <a:ext cx="2857500" cy="1600200"/>
          </a:xfrm>
          <a:prstGeom prst="rect">
            <a:avLst/>
          </a:prstGeom>
        </p:spPr>
      </p:pic>
      <p:pic>
        <p:nvPicPr>
          <p:cNvPr id="19" name="Picture 18" descr="A group of people performing on stage in front of a crowd&#10;&#10;Description generated with very high confidence">
            <a:extLst>
              <a:ext uri="{FF2B5EF4-FFF2-40B4-BE49-F238E27FC236}">
                <a16:creationId xmlns:a16="http://schemas.microsoft.com/office/drawing/2014/main" id="{6264C834-428E-475E-A781-F8E70D3175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288" y="4190999"/>
            <a:ext cx="2678311" cy="17810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F829ED-5B9B-5E4A-4E3F-E4028A27C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4212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 </a:t>
            </a:r>
            <a:r>
              <a:rPr lang="en-US" b="1" dirty="0" err="1"/>
              <a:t>Trampa</a:t>
            </a:r>
            <a:r>
              <a:rPr lang="en-US" b="1" dirty="0"/>
              <a:t> de La </a:t>
            </a:r>
            <a:r>
              <a:rPr lang="en-US" b="1" dirty="0" err="1"/>
              <a:t>Deuda</a:t>
            </a:r>
            <a:endParaRPr lang="en-US" b="1" dirty="0"/>
          </a:p>
        </p:txBody>
      </p:sp>
      <p:cxnSp>
        <p:nvCxnSpPr>
          <p:cNvPr id="4" name="Elbow Connector 3"/>
          <p:cNvCxnSpPr/>
          <p:nvPr/>
        </p:nvCxnSpPr>
        <p:spPr>
          <a:xfrm rot="16200000" flipH="1">
            <a:off x="1409700" y="20955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6200000" flipH="1">
            <a:off x="1714500" y="2736166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2019300" y="33909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600" y="1905000"/>
            <a:ext cx="7543800" cy="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15100" y="190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</a:rPr>
              <a:t>tiempo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6012" y="1861037"/>
            <a:ext cx="0" cy="464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5867400"/>
            <a:ext cx="65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-$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695980"/>
            <a:ext cx="67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+$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0200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3651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9800" y="2191908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Educación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048000" y="4000471"/>
            <a:ext cx="446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Boda</a:t>
            </a:r>
            <a:r>
              <a:rPr lang="en-US" b="1" dirty="0"/>
              <a:t> y Luna de </a:t>
            </a:r>
            <a:r>
              <a:rPr lang="en-US" b="1" dirty="0" err="1"/>
              <a:t>Miel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663952" y="3358633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Auto Nuevo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2484" y="144553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Decisiones</a:t>
            </a:r>
            <a:r>
              <a:rPr lang="en-US" i="1" dirty="0"/>
              <a:t> </a:t>
            </a:r>
            <a:r>
              <a:rPr lang="en-US" i="1" dirty="0" err="1"/>
              <a:t>Críticas</a:t>
            </a:r>
            <a:r>
              <a:rPr lang="en-US" i="1" dirty="0"/>
              <a:t>!</a:t>
            </a:r>
          </a:p>
        </p:txBody>
      </p:sp>
      <p:cxnSp>
        <p:nvCxnSpPr>
          <p:cNvPr id="26" name="Elbow Connector 25"/>
          <p:cNvCxnSpPr/>
          <p:nvPr/>
        </p:nvCxnSpPr>
        <p:spPr>
          <a:xfrm rot="16200000" flipH="1">
            <a:off x="2324100" y="4032737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54579" y="2703899"/>
            <a:ext cx="488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Consumo</a:t>
            </a:r>
            <a:r>
              <a:rPr lang="en-US" b="1" dirty="0"/>
              <a:t> – </a:t>
            </a:r>
            <a:r>
              <a:rPr lang="en-US" b="1" dirty="0" err="1"/>
              <a:t>Tarjetas</a:t>
            </a:r>
            <a:r>
              <a:rPr lang="en-US" b="1" dirty="0"/>
              <a:t> de </a:t>
            </a:r>
            <a:r>
              <a:rPr lang="en-US" b="1" dirty="0" err="1"/>
              <a:t>Crédito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19D97-BA66-9E60-0DCD-C47E406EE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626012" y="533400"/>
            <a:ext cx="0" cy="1371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20964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es-ES" b="1" dirty="0"/>
              <a:t>¿</a:t>
            </a:r>
            <a:r>
              <a:rPr lang="en-US" b="1" dirty="0" err="1"/>
              <a:t>Cuánto</a:t>
            </a:r>
            <a:r>
              <a:rPr lang="en-US" b="1" dirty="0"/>
              <a:t> </a:t>
            </a:r>
            <a:r>
              <a:rPr lang="en-US" b="1" dirty="0" err="1"/>
              <a:t>Gastas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Casas?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48" y="1219200"/>
            <a:ext cx="3581400" cy="48307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b="1" u="sng" dirty="0">
                <a:solidFill>
                  <a:srgbClr val="FF0000"/>
                </a:solidFill>
              </a:rPr>
              <a:t>GUION</a:t>
            </a:r>
            <a:r>
              <a:rPr lang="en-US" dirty="0">
                <a:solidFill>
                  <a:srgbClr val="FF0000"/>
                </a:solidFill>
              </a:rPr>
              <a:t>: NECESITAS UNA CASA NUEVA PARA DISFRUTAR DE LA VIDA!</a:t>
            </a:r>
          </a:p>
          <a:p>
            <a:r>
              <a:rPr lang="en-US" dirty="0"/>
              <a:t>Si </a:t>
            </a:r>
            <a:r>
              <a:rPr lang="en-US" dirty="0" err="1"/>
              <a:t>compras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casa </a:t>
            </a:r>
            <a:r>
              <a:rPr lang="en-US" dirty="0" err="1"/>
              <a:t>nueva</a:t>
            </a:r>
            <a:r>
              <a:rPr lang="en-US" dirty="0"/>
              <a:t> de $400,000</a:t>
            </a:r>
          </a:p>
          <a:p>
            <a:r>
              <a:rPr lang="en-US" dirty="0" err="1"/>
              <a:t>Cada</a:t>
            </a:r>
            <a:r>
              <a:rPr lang="en-US" dirty="0"/>
              <a:t> 10 </a:t>
            </a:r>
            <a:r>
              <a:rPr lang="en-US" dirty="0" err="1"/>
              <a:t>años</a:t>
            </a:r>
            <a:endParaRPr lang="en-US" dirty="0"/>
          </a:p>
          <a:p>
            <a:r>
              <a:rPr lang="en-US" dirty="0"/>
              <a:t>En un </a:t>
            </a:r>
            <a:r>
              <a:rPr lang="en-US" dirty="0" err="1"/>
              <a:t>periodo</a:t>
            </a:r>
            <a:r>
              <a:rPr lang="en-US" dirty="0"/>
              <a:t> de 40 </a:t>
            </a:r>
            <a:r>
              <a:rPr lang="en-US" dirty="0" err="1"/>
              <a:t>años</a:t>
            </a:r>
            <a:r>
              <a:rPr lang="en-US" dirty="0"/>
              <a:t> = 4 casas</a:t>
            </a:r>
          </a:p>
          <a:p>
            <a:r>
              <a:rPr lang="en-US" dirty="0" err="1"/>
              <a:t>Pagando</a:t>
            </a:r>
            <a:r>
              <a:rPr lang="en-US" dirty="0"/>
              <a:t> 5% de </a:t>
            </a:r>
            <a:r>
              <a:rPr lang="en-US" dirty="0" err="1"/>
              <a:t>interés</a:t>
            </a:r>
            <a:endParaRPr lang="en-US" dirty="0"/>
          </a:p>
          <a:p>
            <a:r>
              <a:rPr lang="es-ES" dirty="0"/>
              <a:t>¿</a:t>
            </a:r>
            <a:r>
              <a:rPr lang="en-US" dirty="0" err="1"/>
              <a:t>Cuánto</a:t>
            </a:r>
            <a:r>
              <a:rPr lang="en-US" dirty="0"/>
              <a:t> </a:t>
            </a:r>
            <a:r>
              <a:rPr lang="en-US" dirty="0" err="1"/>
              <a:t>pagas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</a:t>
            </a:r>
            <a:r>
              <a:rPr lang="en-US" dirty="0" err="1"/>
              <a:t>toda</a:t>
            </a:r>
            <a:r>
              <a:rPr lang="en-US" dirty="0"/>
              <a:t> la </a:t>
            </a:r>
            <a:r>
              <a:rPr lang="en-US" dirty="0" err="1"/>
              <a:t>vida</a:t>
            </a:r>
            <a:r>
              <a:rPr lang="en-US" dirty="0"/>
              <a:t>?</a:t>
            </a:r>
          </a:p>
          <a:p>
            <a:r>
              <a:rPr lang="es-ES" dirty="0"/>
              <a:t>¿</a:t>
            </a:r>
            <a:r>
              <a:rPr lang="en-US" dirty="0" err="1"/>
              <a:t>Cuánto</a:t>
            </a:r>
            <a:r>
              <a:rPr lang="en-US" dirty="0"/>
              <a:t> </a:t>
            </a:r>
            <a:r>
              <a:rPr lang="en-US" dirty="0" err="1"/>
              <a:t>necesitas</a:t>
            </a:r>
            <a:r>
              <a:rPr lang="en-US" dirty="0"/>
              <a:t> </a:t>
            </a:r>
            <a:r>
              <a:rPr lang="en-US" dirty="0" err="1"/>
              <a:t>ganar</a:t>
            </a:r>
            <a:r>
              <a:rPr lang="en-US" dirty="0"/>
              <a:t> antes de </a:t>
            </a:r>
            <a:r>
              <a:rPr lang="en-US" dirty="0" err="1"/>
              <a:t>impuestos</a:t>
            </a:r>
            <a:r>
              <a:rPr lang="en-US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867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$520,000 + $1,026,000 = $1,546,000!</a:t>
            </a:r>
          </a:p>
          <a:p>
            <a:pPr algn="ctr"/>
            <a:r>
              <a:rPr lang="en-US" sz="3200" b="1" dirty="0"/>
              <a:t>Principal + </a:t>
            </a:r>
            <a:r>
              <a:rPr lang="en-US" sz="3200" b="1" dirty="0" err="1"/>
              <a:t>Intereses</a:t>
            </a:r>
            <a:r>
              <a:rPr lang="en-US" sz="3200" b="1" dirty="0"/>
              <a:t> = </a:t>
            </a:r>
            <a:r>
              <a:rPr lang="en-US" sz="3200" b="1" dirty="0" err="1"/>
              <a:t>Pagos</a:t>
            </a:r>
            <a:r>
              <a:rPr lang="en-US" sz="3200" b="1" dirty="0"/>
              <a:t> </a:t>
            </a:r>
            <a:r>
              <a:rPr lang="en-US" sz="3200" b="1" dirty="0" err="1"/>
              <a:t>Totales</a:t>
            </a:r>
            <a:endParaRPr lang="en-US" sz="32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765372"/>
            <a:ext cx="2257425" cy="1771505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038599"/>
            <a:ext cx="2438400" cy="16227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63" y="4000499"/>
            <a:ext cx="2514600" cy="16584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80" y="1752600"/>
            <a:ext cx="2685366" cy="17785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54DA44-C24A-EA3E-88B2-D3CF84EFA4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1493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 </a:t>
            </a:r>
            <a:r>
              <a:rPr lang="en-US" b="1" dirty="0" err="1"/>
              <a:t>Trampa</a:t>
            </a:r>
            <a:r>
              <a:rPr lang="en-US" b="1" dirty="0"/>
              <a:t> de La </a:t>
            </a:r>
            <a:r>
              <a:rPr lang="en-US" b="1" dirty="0" err="1"/>
              <a:t>Deuda</a:t>
            </a:r>
            <a:endParaRPr lang="en-US" b="1" dirty="0"/>
          </a:p>
        </p:txBody>
      </p:sp>
      <p:cxnSp>
        <p:nvCxnSpPr>
          <p:cNvPr id="4" name="Elbow Connector 3"/>
          <p:cNvCxnSpPr/>
          <p:nvPr/>
        </p:nvCxnSpPr>
        <p:spPr>
          <a:xfrm rot="16200000" flipH="1">
            <a:off x="1409700" y="20955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6200000" flipH="1">
            <a:off x="1714500" y="2736166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2019300" y="33909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600" y="1905000"/>
            <a:ext cx="7543800" cy="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15100" y="190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</a:rPr>
              <a:t>tiempo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6012" y="1861037"/>
            <a:ext cx="0" cy="464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5867400"/>
            <a:ext cx="65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-$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695980"/>
            <a:ext cx="67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+$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0200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3651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9800" y="2191908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Educación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048000" y="4000471"/>
            <a:ext cx="446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Boda</a:t>
            </a:r>
            <a:r>
              <a:rPr lang="en-US" b="1" dirty="0"/>
              <a:t> y Luna de </a:t>
            </a:r>
            <a:r>
              <a:rPr lang="en-US" b="1" dirty="0" err="1"/>
              <a:t>Miel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663952" y="3358633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Auto Nuevo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2484" y="144553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Decisiones</a:t>
            </a:r>
            <a:r>
              <a:rPr lang="en-US" i="1" dirty="0"/>
              <a:t> </a:t>
            </a:r>
            <a:r>
              <a:rPr lang="en-US" i="1" dirty="0" err="1"/>
              <a:t>Críticas</a:t>
            </a:r>
            <a:r>
              <a:rPr lang="en-US" i="1" dirty="0"/>
              <a:t>!</a:t>
            </a:r>
          </a:p>
        </p:txBody>
      </p:sp>
      <p:cxnSp>
        <p:nvCxnSpPr>
          <p:cNvPr id="26" name="Elbow Connector 25"/>
          <p:cNvCxnSpPr/>
          <p:nvPr/>
        </p:nvCxnSpPr>
        <p:spPr>
          <a:xfrm rot="16200000" flipH="1">
            <a:off x="2324100" y="4032737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54579" y="2703899"/>
            <a:ext cx="488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Consumo</a:t>
            </a:r>
            <a:r>
              <a:rPr lang="en-US" b="1" dirty="0"/>
              <a:t> – </a:t>
            </a:r>
            <a:r>
              <a:rPr lang="en-US" b="1" dirty="0" err="1"/>
              <a:t>Tarjetas</a:t>
            </a:r>
            <a:r>
              <a:rPr lang="en-US" b="1" dirty="0"/>
              <a:t> de </a:t>
            </a:r>
            <a:r>
              <a:rPr lang="en-US" b="1" dirty="0" err="1"/>
              <a:t>Crédito</a:t>
            </a:r>
            <a:endParaRPr lang="en-US" b="1" dirty="0"/>
          </a:p>
        </p:txBody>
      </p:sp>
      <p:cxnSp>
        <p:nvCxnSpPr>
          <p:cNvPr id="22" name="Elbow Connector 21"/>
          <p:cNvCxnSpPr/>
          <p:nvPr/>
        </p:nvCxnSpPr>
        <p:spPr>
          <a:xfrm rot="16200000" flipH="1">
            <a:off x="2628901" y="4718537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76600" y="4686271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Casa Nueva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142CB-D215-AE4D-98CD-573B94D45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626012" y="533400"/>
            <a:ext cx="0" cy="1371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03274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Programados</a:t>
            </a:r>
            <a:r>
              <a:rPr lang="en-US" b="1" dirty="0"/>
              <a:t> a </a:t>
            </a:r>
            <a:r>
              <a:rPr lang="en-US" b="1" dirty="0" err="1"/>
              <a:t>Comprar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Seguros</a:t>
            </a:r>
            <a:r>
              <a:rPr lang="en-US" b="1" dirty="0"/>
              <a:t> de Vida </a:t>
            </a:r>
            <a:r>
              <a:rPr lang="en-US" b="1" dirty="0" err="1"/>
              <a:t>Tradicionales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/>
              <a:t>Hoy en día la mayoría de la gente que vende un seguro de vida típicamente ofrece:</a:t>
            </a:r>
          </a:p>
          <a:p>
            <a:r>
              <a:rPr lang="es-ES" sz="2200" dirty="0"/>
              <a:t>Seguro Temporal (10-30 años)</a:t>
            </a:r>
          </a:p>
          <a:p>
            <a:r>
              <a:rPr lang="es-ES" sz="2200" dirty="0" err="1"/>
              <a:t>Segu</a:t>
            </a:r>
            <a:r>
              <a:rPr lang="es-ES" sz="2200" dirty="0"/>
              <a:t>-Beca (educación de los hijos)</a:t>
            </a:r>
          </a:p>
          <a:p>
            <a:r>
              <a:rPr lang="es-ES" sz="2200" dirty="0" err="1"/>
              <a:t>Whole</a:t>
            </a:r>
            <a:r>
              <a:rPr lang="es-ES" sz="2200" dirty="0"/>
              <a:t> </a:t>
            </a:r>
            <a:r>
              <a:rPr lang="es-ES" sz="2200" dirty="0" err="1"/>
              <a:t>Life</a:t>
            </a:r>
            <a:r>
              <a:rPr lang="es-ES" sz="2200" dirty="0"/>
              <a:t> (permanente – tarda 15 años en salir tablas)</a:t>
            </a:r>
            <a:endParaRPr lang="en-US" sz="2200" dirty="0"/>
          </a:p>
          <a:p>
            <a:r>
              <a:rPr lang="en-US" sz="2200" dirty="0"/>
              <a:t>Variable o Universal – Consume el </a:t>
            </a:r>
            <a:r>
              <a:rPr lang="en-US" sz="2200" dirty="0" err="1"/>
              <a:t>dinero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n-US" sz="2600" dirty="0"/>
              <a:t>El </a:t>
            </a:r>
            <a:r>
              <a:rPr lang="en-US" sz="2600" dirty="0" err="1"/>
              <a:t>Consejo</a:t>
            </a:r>
            <a:r>
              <a:rPr lang="en-US" sz="2600" dirty="0"/>
              <a:t> </a:t>
            </a:r>
            <a:r>
              <a:rPr lang="en-US" sz="2600" dirty="0" err="1"/>
              <a:t>erroneo</a:t>
            </a:r>
            <a:r>
              <a:rPr lang="en-US" sz="2600" dirty="0"/>
              <a:t> </a:t>
            </a:r>
            <a:r>
              <a:rPr lang="en-US" sz="2600" dirty="0" err="1"/>
              <a:t>más</a:t>
            </a:r>
            <a:r>
              <a:rPr lang="en-US" sz="2600" dirty="0"/>
              <a:t> popular </a:t>
            </a:r>
            <a:r>
              <a:rPr lang="en-US" sz="2600" dirty="0" err="1"/>
              <a:t>es</a:t>
            </a:r>
            <a:r>
              <a:rPr lang="en-US" sz="2200" dirty="0"/>
              <a:t>:</a:t>
            </a:r>
          </a:p>
          <a:p>
            <a:r>
              <a:rPr lang="en-US" sz="2200" i="1" dirty="0" err="1">
                <a:solidFill>
                  <a:srgbClr val="FF0000"/>
                </a:solidFill>
              </a:rPr>
              <a:t>Compra</a:t>
            </a:r>
            <a:r>
              <a:rPr lang="en-US" sz="2200" i="1" dirty="0">
                <a:solidFill>
                  <a:srgbClr val="FF0000"/>
                </a:solidFill>
              </a:rPr>
              <a:t> un </a:t>
            </a:r>
            <a:r>
              <a:rPr lang="en-US" sz="2200" i="1" dirty="0" err="1">
                <a:solidFill>
                  <a:srgbClr val="FF0000"/>
                </a:solidFill>
              </a:rPr>
              <a:t>seguro</a:t>
            </a:r>
            <a:r>
              <a:rPr lang="en-US" sz="2200" i="1" dirty="0">
                <a:solidFill>
                  <a:srgbClr val="FF0000"/>
                </a:solidFill>
              </a:rPr>
              <a:t> Temporal e </a:t>
            </a:r>
            <a:r>
              <a:rPr lang="en-US" sz="2200" i="1" dirty="0" err="1">
                <a:solidFill>
                  <a:srgbClr val="FF0000"/>
                </a:solidFill>
              </a:rPr>
              <a:t>Invierte</a:t>
            </a:r>
            <a:r>
              <a:rPr lang="en-US" sz="2200" i="1" dirty="0">
                <a:solidFill>
                  <a:srgbClr val="FF0000"/>
                </a:solidFill>
              </a:rPr>
              <a:t> la </a:t>
            </a:r>
            <a:r>
              <a:rPr lang="en-US" sz="2200" i="1" dirty="0" err="1">
                <a:solidFill>
                  <a:srgbClr val="FF0000"/>
                </a:solidFill>
              </a:rPr>
              <a:t>Diferencia</a:t>
            </a:r>
            <a:r>
              <a:rPr lang="en-US" sz="2200" i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199"/>
            <a:ext cx="3839694" cy="215022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34" y="4267200"/>
            <a:ext cx="4033666" cy="17255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CD767C-7EB2-8100-61F9-B3476FF51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7499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Programados</a:t>
            </a:r>
            <a:r>
              <a:rPr lang="en-US" b="1" dirty="0"/>
              <a:t> a </a:t>
            </a:r>
            <a:r>
              <a:rPr lang="en-US" b="1" dirty="0" err="1"/>
              <a:t>Ser</a:t>
            </a:r>
            <a:r>
              <a:rPr lang="en-US" b="1" dirty="0"/>
              <a:t> </a:t>
            </a:r>
            <a:r>
              <a:rPr lang="en-US" b="1" dirty="0" err="1"/>
              <a:t>Inversionistas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Pasivos</a:t>
            </a:r>
            <a:r>
              <a:rPr lang="en-US" b="1" dirty="0"/>
              <a:t> Al </a:t>
            </a:r>
            <a:r>
              <a:rPr lang="en-US" b="1" dirty="0" err="1"/>
              <a:t>Ahorrar</a:t>
            </a:r>
            <a:r>
              <a:rPr lang="en-US" b="1" dirty="0"/>
              <a:t> Para el </a:t>
            </a:r>
            <a:r>
              <a:rPr lang="en-US" b="1" dirty="0" err="1"/>
              <a:t>Retiro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/>
          </a:bodyPr>
          <a:lstStyle/>
          <a:p>
            <a:r>
              <a:rPr lang="en-US" dirty="0" err="1"/>
              <a:t>Compra</a:t>
            </a:r>
            <a:r>
              <a:rPr lang="en-US" dirty="0"/>
              <a:t> </a:t>
            </a:r>
            <a:r>
              <a:rPr lang="en-US" dirty="0" err="1"/>
              <a:t>Fondos</a:t>
            </a:r>
            <a:r>
              <a:rPr lang="en-US" dirty="0"/>
              <a:t> </a:t>
            </a:r>
            <a:r>
              <a:rPr lang="en-US" dirty="0" err="1"/>
              <a:t>Mutuos</a:t>
            </a:r>
            <a:r>
              <a:rPr lang="en-US" dirty="0"/>
              <a:t>.</a:t>
            </a:r>
          </a:p>
          <a:p>
            <a:r>
              <a:rPr lang="en-US" dirty="0"/>
              <a:t>Mete </a:t>
            </a:r>
            <a:r>
              <a:rPr lang="en-US" dirty="0" err="1"/>
              <a:t>dinero</a:t>
            </a:r>
            <a:r>
              <a:rPr lang="en-US" dirty="0"/>
              <a:t> 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 de </a:t>
            </a:r>
            <a:r>
              <a:rPr lang="en-US" dirty="0" err="1"/>
              <a:t>retiro</a:t>
            </a:r>
            <a:r>
              <a:rPr lang="en-US" dirty="0"/>
              <a:t> - IRA o 401(k).</a:t>
            </a:r>
          </a:p>
          <a:p>
            <a:r>
              <a:rPr lang="en-US" dirty="0" err="1"/>
              <a:t>Invierte</a:t>
            </a:r>
            <a:r>
              <a:rPr lang="en-US" dirty="0"/>
              <a:t> “a Largo </a:t>
            </a:r>
            <a:r>
              <a:rPr lang="en-US" dirty="0" err="1"/>
              <a:t>Plazo</a:t>
            </a:r>
            <a:r>
              <a:rPr lang="en-US" dirty="0"/>
              <a:t>”.</a:t>
            </a:r>
          </a:p>
          <a:p>
            <a:r>
              <a:rPr lang="es-ES" dirty="0"/>
              <a:t>Invierte seguido y promedia el costo de tu inversión.</a:t>
            </a:r>
          </a:p>
          <a:p>
            <a:r>
              <a:rPr lang="en-US" dirty="0"/>
              <a:t>“La </a:t>
            </a:r>
            <a:r>
              <a:rPr lang="en-US" dirty="0" err="1"/>
              <a:t>Bolsa</a:t>
            </a:r>
            <a:r>
              <a:rPr lang="en-US" dirty="0"/>
              <a:t> de </a:t>
            </a:r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gana</a:t>
            </a:r>
            <a:r>
              <a:rPr lang="en-US" dirty="0"/>
              <a:t> 10-12%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año</a:t>
            </a:r>
            <a:r>
              <a:rPr lang="en-US" dirty="0"/>
              <a:t>”.</a:t>
            </a:r>
          </a:p>
        </p:txBody>
      </p:sp>
      <p:pic>
        <p:nvPicPr>
          <p:cNvPr id="5" name="Content Placeholder 4" descr="mutual-fund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524000"/>
            <a:ext cx="3657600" cy="209996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54" y="3886200"/>
            <a:ext cx="4014815" cy="2679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26193F-214D-8DB7-70C9-6B243D746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5353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s-ES" b="1" dirty="0"/>
              <a:t>¿</a:t>
            </a:r>
            <a:r>
              <a:rPr lang="es-ES" dirty="0"/>
              <a:t> </a:t>
            </a:r>
            <a:r>
              <a:rPr lang="en-US" b="1" dirty="0"/>
              <a:t>A </a:t>
            </a:r>
            <a:r>
              <a:rPr lang="en-US" b="1" dirty="0" err="1"/>
              <a:t>Dónde</a:t>
            </a:r>
            <a:r>
              <a:rPr lang="en-US" b="1" dirty="0"/>
              <a:t> Se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Todo</a:t>
            </a:r>
            <a:r>
              <a:rPr lang="en-US" b="1" dirty="0"/>
              <a:t> el </a:t>
            </a:r>
            <a:r>
              <a:rPr lang="en-US" b="1" dirty="0" err="1"/>
              <a:t>Dinero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/>
              <a:t>Universidades</a:t>
            </a:r>
            <a:r>
              <a:rPr lang="en-US" b="1" dirty="0"/>
              <a:t> – </a:t>
            </a:r>
            <a:r>
              <a:rPr lang="en-US" b="1" dirty="0" err="1"/>
              <a:t>Colegiatura</a:t>
            </a:r>
            <a:r>
              <a:rPr lang="en-US" dirty="0"/>
              <a:t>.  </a:t>
            </a:r>
            <a:r>
              <a:rPr lang="en-US" dirty="0" err="1"/>
              <a:t>Éste</a:t>
            </a:r>
            <a:r>
              <a:rPr lang="en-US" dirty="0"/>
              <a:t> </a:t>
            </a:r>
            <a:r>
              <a:rPr lang="en-US" dirty="0" err="1"/>
              <a:t>dinero</a:t>
            </a:r>
            <a:r>
              <a:rPr lang="en-US" dirty="0"/>
              <a:t> </a:t>
            </a:r>
            <a:r>
              <a:rPr lang="en-US" dirty="0" err="1"/>
              <a:t>creemos</a:t>
            </a:r>
            <a:r>
              <a:rPr lang="en-US" dirty="0"/>
              <a:t> que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compra</a:t>
            </a:r>
            <a:r>
              <a:rPr lang="en-US" dirty="0"/>
              <a:t> </a:t>
            </a:r>
            <a:r>
              <a:rPr lang="en-US" dirty="0" err="1"/>
              <a:t>educación</a:t>
            </a:r>
            <a:r>
              <a:rPr lang="en-US" dirty="0"/>
              <a:t> y </a:t>
            </a:r>
            <a:r>
              <a:rPr lang="en-US" dirty="0" err="1"/>
              <a:t>oportunidad</a:t>
            </a:r>
            <a:r>
              <a:rPr lang="en-US" dirty="0"/>
              <a:t> de </a:t>
            </a:r>
            <a:r>
              <a:rPr lang="en-US" dirty="0" err="1"/>
              <a:t>ganar</a:t>
            </a:r>
            <a:r>
              <a:rPr lang="en-US" dirty="0"/>
              <a:t> mas!</a:t>
            </a:r>
          </a:p>
          <a:p>
            <a:pPr lvl="0"/>
            <a:r>
              <a:rPr lang="en-US" b="1" dirty="0" err="1"/>
              <a:t>Gobierno</a:t>
            </a:r>
            <a:r>
              <a:rPr lang="en-US" b="1" dirty="0"/>
              <a:t> – </a:t>
            </a:r>
            <a:r>
              <a:rPr lang="en-US" b="1" dirty="0" err="1"/>
              <a:t>Impuestos</a:t>
            </a:r>
            <a:r>
              <a:rPr lang="en-US" dirty="0"/>
              <a:t>.  </a:t>
            </a:r>
            <a:r>
              <a:rPr lang="en-US" dirty="0" err="1"/>
              <a:t>Éste</a:t>
            </a:r>
            <a:r>
              <a:rPr lang="en-US" dirty="0"/>
              <a:t> </a:t>
            </a:r>
            <a:r>
              <a:rPr lang="en-US" dirty="0" err="1"/>
              <a:t>dinero</a:t>
            </a:r>
            <a:r>
              <a:rPr lang="en-US" dirty="0"/>
              <a:t> se </a:t>
            </a:r>
            <a:r>
              <a:rPr lang="en-US" dirty="0" err="1"/>
              <a:t>va</a:t>
            </a:r>
            <a:r>
              <a:rPr lang="en-US" dirty="0"/>
              <a:t> antes de que </a:t>
            </a:r>
            <a:r>
              <a:rPr lang="en-US" dirty="0" err="1"/>
              <a:t>puedas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quiera</a:t>
            </a:r>
            <a:r>
              <a:rPr lang="en-US" dirty="0"/>
              <a:t> </a:t>
            </a:r>
            <a:r>
              <a:rPr lang="en-US" dirty="0" err="1"/>
              <a:t>verlo</a:t>
            </a:r>
            <a:r>
              <a:rPr lang="en-US" dirty="0"/>
              <a:t>!</a:t>
            </a:r>
          </a:p>
          <a:p>
            <a:pPr lvl="0"/>
            <a:r>
              <a:rPr lang="en-US" b="1" dirty="0" err="1"/>
              <a:t>Bancos</a:t>
            </a:r>
            <a:r>
              <a:rPr lang="en-US" b="1" dirty="0"/>
              <a:t> – </a:t>
            </a:r>
            <a:r>
              <a:rPr lang="en-US" b="1" dirty="0" err="1"/>
              <a:t>Intereses</a:t>
            </a:r>
            <a:r>
              <a:rPr lang="en-US" dirty="0"/>
              <a:t>.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pides</a:t>
            </a:r>
            <a:r>
              <a:rPr lang="en-US" dirty="0"/>
              <a:t> </a:t>
            </a:r>
            <a:r>
              <a:rPr lang="en-US" dirty="0" err="1"/>
              <a:t>prestado</a:t>
            </a:r>
            <a:r>
              <a:rPr lang="en-US" dirty="0"/>
              <a:t>, </a:t>
            </a:r>
            <a:r>
              <a:rPr lang="en-US" dirty="0" err="1"/>
              <a:t>pagas</a:t>
            </a:r>
            <a:r>
              <a:rPr lang="en-US" dirty="0"/>
              <a:t> </a:t>
            </a:r>
            <a:r>
              <a:rPr lang="en-US" dirty="0" err="1"/>
              <a:t>intereses</a:t>
            </a:r>
            <a:r>
              <a:rPr lang="en-US" dirty="0"/>
              <a:t> </a:t>
            </a:r>
            <a:r>
              <a:rPr lang="en-US" dirty="0" err="1"/>
              <a:t>hasta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liquidas</a:t>
            </a:r>
            <a:r>
              <a:rPr lang="en-US" dirty="0"/>
              <a:t> la </a:t>
            </a:r>
            <a:r>
              <a:rPr lang="en-US" dirty="0" err="1"/>
              <a:t>deuda</a:t>
            </a:r>
            <a:r>
              <a:rPr lang="en-US" dirty="0"/>
              <a:t>.</a:t>
            </a:r>
          </a:p>
          <a:p>
            <a:pPr lvl="0"/>
            <a:r>
              <a:rPr lang="en-US" b="1" dirty="0" err="1"/>
              <a:t>Compañías</a:t>
            </a:r>
            <a:r>
              <a:rPr lang="en-US" b="1" dirty="0"/>
              <a:t> de </a:t>
            </a:r>
            <a:r>
              <a:rPr lang="en-US" b="1" dirty="0" err="1"/>
              <a:t>Seguros</a:t>
            </a:r>
            <a:r>
              <a:rPr lang="en-US" b="1" dirty="0"/>
              <a:t>– </a:t>
            </a:r>
            <a:r>
              <a:rPr lang="en-US" b="1" dirty="0" err="1"/>
              <a:t>Primas</a:t>
            </a:r>
            <a:r>
              <a:rPr lang="en-US" dirty="0"/>
              <a:t>. La </a:t>
            </a:r>
            <a:r>
              <a:rPr lang="en-US" dirty="0" err="1"/>
              <a:t>mayoría</a:t>
            </a:r>
            <a:r>
              <a:rPr lang="en-US" dirty="0"/>
              <a:t> de las personas </a:t>
            </a:r>
            <a:r>
              <a:rPr lang="en-US" dirty="0" err="1"/>
              <a:t>tienen</a:t>
            </a:r>
            <a:r>
              <a:rPr lang="en-US" dirty="0"/>
              <a:t> que </a:t>
            </a:r>
            <a:r>
              <a:rPr lang="en-US" dirty="0" err="1"/>
              <a:t>pagar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</a:t>
            </a:r>
            <a:r>
              <a:rPr lang="en-US" dirty="0" err="1"/>
              <a:t>médico</a:t>
            </a:r>
            <a:r>
              <a:rPr lang="en-US" dirty="0"/>
              <a:t>,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carros</a:t>
            </a:r>
            <a:r>
              <a:rPr lang="en-US" dirty="0"/>
              <a:t>, </a:t>
            </a:r>
            <a:r>
              <a:rPr lang="en-US" dirty="0" err="1"/>
              <a:t>seguro</a:t>
            </a:r>
            <a:r>
              <a:rPr lang="en-US" dirty="0"/>
              <a:t> de casa o </a:t>
            </a:r>
            <a:r>
              <a:rPr lang="en-US" dirty="0" err="1"/>
              <a:t>renta</a:t>
            </a:r>
            <a:r>
              <a:rPr lang="en-US" dirty="0"/>
              <a:t>, </a:t>
            </a:r>
            <a:r>
              <a:rPr lang="en-US" dirty="0" err="1"/>
              <a:t>seguros</a:t>
            </a:r>
            <a:r>
              <a:rPr lang="en-US" dirty="0"/>
              <a:t> de </a:t>
            </a:r>
            <a:r>
              <a:rPr lang="en-US" dirty="0" err="1"/>
              <a:t>vida</a:t>
            </a:r>
            <a:r>
              <a:rPr lang="en-US" dirty="0"/>
              <a:t>. </a:t>
            </a:r>
          </a:p>
          <a:p>
            <a:pPr lvl="0"/>
            <a:r>
              <a:rPr lang="en-US" b="1" dirty="0" err="1"/>
              <a:t>Comerciantes</a:t>
            </a:r>
            <a:r>
              <a:rPr lang="en-US" b="1" dirty="0"/>
              <a:t> – </a:t>
            </a:r>
            <a:r>
              <a:rPr lang="en-US" b="1" dirty="0" err="1"/>
              <a:t>Consumo</a:t>
            </a:r>
            <a:r>
              <a:rPr lang="en-US" dirty="0"/>
              <a:t>. 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tenemos</a:t>
            </a:r>
            <a:r>
              <a:rPr lang="en-US" dirty="0"/>
              <a:t> que comer, </a:t>
            </a:r>
            <a:r>
              <a:rPr lang="en-US" dirty="0" err="1"/>
              <a:t>pagar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, </a:t>
            </a:r>
            <a:r>
              <a:rPr lang="en-US" dirty="0" err="1"/>
              <a:t>comprar</a:t>
            </a:r>
            <a:r>
              <a:rPr lang="en-US" dirty="0"/>
              <a:t> </a:t>
            </a:r>
            <a:r>
              <a:rPr lang="en-US" dirty="0" err="1"/>
              <a:t>ropa</a:t>
            </a:r>
            <a:r>
              <a:rPr lang="en-US" dirty="0"/>
              <a:t>, </a:t>
            </a:r>
            <a:r>
              <a:rPr lang="en-US" dirty="0" err="1"/>
              <a:t>pagar</a:t>
            </a:r>
            <a:r>
              <a:rPr lang="en-US" dirty="0"/>
              <a:t> el </a:t>
            </a:r>
            <a:r>
              <a:rPr lang="en-US" dirty="0" err="1"/>
              <a:t>carro</a:t>
            </a:r>
            <a:r>
              <a:rPr lang="en-US" dirty="0"/>
              <a:t>, </a:t>
            </a:r>
            <a:r>
              <a:rPr lang="en-US" dirty="0" err="1"/>
              <a:t>gasolina</a:t>
            </a:r>
            <a:r>
              <a:rPr lang="en-US" dirty="0"/>
              <a:t>, </a:t>
            </a:r>
            <a:r>
              <a:rPr lang="en-US" dirty="0" err="1"/>
              <a:t>mantenimiento</a:t>
            </a:r>
            <a:r>
              <a:rPr lang="en-US" dirty="0"/>
              <a:t>, etc.</a:t>
            </a:r>
          </a:p>
          <a:p>
            <a:pPr lvl="0"/>
            <a:r>
              <a:rPr lang="en-US" b="1" dirty="0"/>
              <a:t>Iglesias</a:t>
            </a:r>
            <a:r>
              <a:rPr lang="en-US" dirty="0"/>
              <a:t>.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domingo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piden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diezmo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obligacion</a:t>
            </a:r>
            <a:r>
              <a:rPr lang="en-US" dirty="0"/>
              <a:t> o </a:t>
            </a:r>
            <a:r>
              <a:rPr lang="en-US" dirty="0" err="1"/>
              <a:t>si</a:t>
            </a:r>
            <a:r>
              <a:rPr lang="en-US" dirty="0"/>
              <a:t> no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hacen</a:t>
            </a:r>
            <a:r>
              <a:rPr lang="en-US" dirty="0"/>
              <a:t> </a:t>
            </a:r>
            <a:r>
              <a:rPr lang="en-US" dirty="0" err="1"/>
              <a:t>sentir</a:t>
            </a:r>
            <a:r>
              <a:rPr lang="en-US" dirty="0"/>
              <a:t> </a:t>
            </a:r>
            <a:r>
              <a:rPr lang="en-US" dirty="0" err="1"/>
              <a:t>condenacion</a:t>
            </a:r>
            <a:r>
              <a:rPr lang="en-US" dirty="0"/>
              <a:t>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14600"/>
            <a:ext cx="2743200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B62F96-1B73-29D3-6E02-37D8876BF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8406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s-MX" b="1" dirty="0"/>
              <a:t>¿</a:t>
            </a:r>
            <a:r>
              <a:rPr lang="en-US" altLang="es-MX" b="1" dirty="0" err="1"/>
              <a:t>CÓMO</a:t>
            </a:r>
            <a:r>
              <a:rPr lang="en-US" altLang="es-MX" b="1" dirty="0"/>
              <a:t> </a:t>
            </a:r>
            <a:r>
              <a:rPr lang="en-US" altLang="es-MX" b="1" dirty="0" err="1"/>
              <a:t>LLEGAMOS</a:t>
            </a:r>
            <a:r>
              <a:rPr lang="en-US" altLang="es-MX" b="1" dirty="0"/>
              <a:t> </a:t>
            </a:r>
            <a:r>
              <a:rPr lang="en-US" altLang="es-MX" b="1" dirty="0" err="1"/>
              <a:t>AQUI</a:t>
            </a:r>
            <a:r>
              <a:rPr lang="en-US" altLang="es-MX" b="1" dirty="0"/>
              <a:t>?!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614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C885D5F-85CE-4295-A299-2A9C7021449E}" type="slidenum">
              <a:rPr lang="en-US" altLang="es-MX"/>
              <a:pPr/>
              <a:t>2</a:t>
            </a:fld>
            <a:endParaRPr lang="en-US" altLang="es-MX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6A502C-D50E-4B42-9D9F-A93D18837B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05000" cy="990941"/>
          </a:xfrm>
          <a:prstGeom prst="rect">
            <a:avLst/>
          </a:prstGeom>
        </p:spPr>
      </p:pic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DF22343C-BDF3-4144-AE76-B6B131484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7772400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0651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s-ES" sz="4000" b="1" dirty="0"/>
              <a:t>¿ </a:t>
            </a:r>
            <a:r>
              <a:rPr lang="en-US" sz="3900" b="1" dirty="0" err="1"/>
              <a:t>Cuál</a:t>
            </a:r>
            <a:r>
              <a:rPr lang="en-US" sz="3900" b="1" dirty="0"/>
              <a:t> </a:t>
            </a:r>
            <a:r>
              <a:rPr lang="en-US" sz="3900" b="1" dirty="0" err="1"/>
              <a:t>es</a:t>
            </a:r>
            <a:r>
              <a:rPr lang="en-US" sz="3900" b="1" dirty="0"/>
              <a:t> el </a:t>
            </a:r>
            <a:r>
              <a:rPr lang="en-US" sz="3900" b="1" dirty="0" err="1"/>
              <a:t>Costo</a:t>
            </a:r>
            <a:r>
              <a:rPr lang="en-US" sz="3900" b="1" dirty="0"/>
              <a:t> de </a:t>
            </a:r>
            <a:r>
              <a:rPr lang="en-US" sz="3900" b="1" dirty="0" err="1"/>
              <a:t>Ser</a:t>
            </a:r>
            <a:r>
              <a:rPr lang="en-US" sz="3900" b="1" dirty="0"/>
              <a:t> </a:t>
            </a:r>
            <a:br>
              <a:rPr lang="en-US" sz="3900" b="1" dirty="0"/>
            </a:br>
            <a:r>
              <a:rPr lang="en-US" sz="3900" b="1" dirty="0"/>
              <a:t>un </a:t>
            </a:r>
            <a:r>
              <a:rPr lang="en-US" sz="3900" b="1" dirty="0" err="1"/>
              <a:t>Esclavo</a:t>
            </a:r>
            <a:r>
              <a:rPr lang="en-US" sz="3900" b="1" dirty="0"/>
              <a:t> </a:t>
            </a:r>
            <a:r>
              <a:rPr lang="en-US" sz="3900" b="1" dirty="0" err="1"/>
              <a:t>Financiero</a:t>
            </a:r>
            <a:r>
              <a:rPr lang="en-US" sz="3900" b="1" dirty="0"/>
              <a:t> </a:t>
            </a:r>
            <a:r>
              <a:rPr lang="en-US" sz="3900" b="1" dirty="0" err="1"/>
              <a:t>Moderno</a:t>
            </a:r>
            <a:r>
              <a:rPr lang="en-US" sz="3900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/>
              <a:t>Cuánto</a:t>
            </a:r>
            <a:r>
              <a:rPr lang="en-US" dirty="0"/>
              <a:t> </a:t>
            </a:r>
            <a:r>
              <a:rPr lang="en-US" dirty="0" err="1"/>
              <a:t>dinero</a:t>
            </a:r>
            <a:r>
              <a:rPr lang="en-US" dirty="0"/>
              <a:t> se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en:</a:t>
            </a:r>
          </a:p>
          <a:p>
            <a:r>
              <a:rPr lang="en-US" dirty="0" err="1"/>
              <a:t>Colegiatura</a:t>
            </a:r>
            <a:endParaRPr lang="en-US" dirty="0"/>
          </a:p>
          <a:p>
            <a:r>
              <a:rPr lang="en-US" dirty="0" err="1"/>
              <a:t>Impuestos</a:t>
            </a:r>
            <a:endParaRPr lang="en-US" dirty="0"/>
          </a:p>
          <a:p>
            <a:r>
              <a:rPr lang="en-US" dirty="0" err="1"/>
              <a:t>Compras</a:t>
            </a:r>
            <a:endParaRPr lang="en-US" dirty="0"/>
          </a:p>
          <a:p>
            <a:r>
              <a:rPr lang="en-US" dirty="0" err="1"/>
              <a:t>Consumo</a:t>
            </a:r>
            <a:endParaRPr lang="en-US" dirty="0"/>
          </a:p>
          <a:p>
            <a:r>
              <a:rPr lang="en-US" dirty="0" err="1"/>
              <a:t>Primas</a:t>
            </a:r>
            <a:endParaRPr lang="en-US" dirty="0"/>
          </a:p>
          <a:p>
            <a:r>
              <a:rPr lang="en-US" dirty="0" err="1"/>
              <a:t>Intereses</a:t>
            </a:r>
            <a:endParaRPr lang="en-US" dirty="0"/>
          </a:p>
          <a:p>
            <a:r>
              <a:rPr lang="en-US" dirty="0" err="1"/>
              <a:t>Cuotas</a:t>
            </a:r>
            <a:r>
              <a:rPr lang="en-US" dirty="0"/>
              <a:t> de </a:t>
            </a:r>
            <a:r>
              <a:rPr lang="en-US" dirty="0" err="1"/>
              <a:t>Inversión</a:t>
            </a:r>
            <a:endParaRPr lang="en-US" dirty="0"/>
          </a:p>
          <a:p>
            <a:r>
              <a:rPr lang="en-US" dirty="0" err="1"/>
              <a:t>Pérdidas</a:t>
            </a:r>
            <a:r>
              <a:rPr lang="en-US" dirty="0"/>
              <a:t> de </a:t>
            </a:r>
            <a:r>
              <a:rPr lang="en-US" dirty="0" err="1"/>
              <a:t>Costo</a:t>
            </a:r>
            <a:r>
              <a:rPr lang="en-US" dirty="0"/>
              <a:t> de </a:t>
            </a:r>
            <a:r>
              <a:rPr lang="en-US" dirty="0" err="1"/>
              <a:t>Oportunidad</a:t>
            </a:r>
            <a:endParaRPr lang="en-US" dirty="0"/>
          </a:p>
          <a:p>
            <a:r>
              <a:rPr lang="en-US" dirty="0" err="1"/>
              <a:t>Diezmos</a:t>
            </a:r>
            <a:endParaRPr lang="en-US" dirty="0"/>
          </a:p>
          <a:p>
            <a:pPr>
              <a:buNone/>
            </a:pPr>
            <a:r>
              <a:rPr lang="es-ES" dirty="0"/>
              <a:t>¿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toda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debt is slav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4648200"/>
            <a:ext cx="3429000" cy="1896169"/>
          </a:xfrm>
          <a:prstGeom prst="rect">
            <a:avLst/>
          </a:prstGeom>
        </p:spPr>
      </p:pic>
      <p:pic>
        <p:nvPicPr>
          <p:cNvPr id="8" name="Content Placeholder 7" descr="statists-slaver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934200" y="1524000"/>
            <a:ext cx="1885742" cy="2924175"/>
          </a:xfrm>
        </p:spPr>
      </p:pic>
      <p:pic>
        <p:nvPicPr>
          <p:cNvPr id="10" name="Picture 9" descr="slave2money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2209800"/>
            <a:ext cx="3152775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F1EABB-F8D7-9757-E41F-3F76B7DB3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6470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El </a:t>
            </a:r>
            <a:r>
              <a:rPr lang="en-US" b="1" dirty="0" err="1"/>
              <a:t>Guión</a:t>
            </a:r>
            <a:r>
              <a:rPr lang="en-US" b="1" dirty="0"/>
              <a:t> </a:t>
            </a:r>
            <a:r>
              <a:rPr lang="en-US" b="1" dirty="0" err="1"/>
              <a:t>Tradicional</a:t>
            </a:r>
            <a:r>
              <a:rPr lang="en-US" b="1" dirty="0"/>
              <a:t> No </a:t>
            </a:r>
            <a:r>
              <a:rPr lang="en-US" b="1" dirty="0" err="1"/>
              <a:t>Funciona</a:t>
            </a:r>
            <a:r>
              <a:rPr lang="en-US" b="1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Para </a:t>
            </a:r>
            <a:r>
              <a:rPr lang="en-US" b="1" dirty="0" err="1"/>
              <a:t>Salir</a:t>
            </a:r>
            <a:r>
              <a:rPr lang="en-US" b="1" dirty="0"/>
              <a:t> Adelante </a:t>
            </a:r>
            <a:r>
              <a:rPr lang="en-US" b="1" dirty="0" err="1"/>
              <a:t>en</a:t>
            </a:r>
            <a:r>
              <a:rPr lang="en-US" b="1" dirty="0"/>
              <a:t> la Vida = GASTA Y METETE EN DEUDA!!!</a:t>
            </a:r>
          </a:p>
          <a:p>
            <a:r>
              <a:rPr lang="en-US" dirty="0" err="1"/>
              <a:t>Ve</a:t>
            </a:r>
            <a:r>
              <a:rPr lang="en-US" dirty="0"/>
              <a:t> a la Universidad = </a:t>
            </a:r>
            <a:r>
              <a:rPr lang="en-US" dirty="0" err="1"/>
              <a:t>Préstamos</a:t>
            </a:r>
            <a:r>
              <a:rPr lang="en-US" dirty="0"/>
              <a:t> </a:t>
            </a:r>
            <a:r>
              <a:rPr lang="en-US" dirty="0" err="1"/>
              <a:t>Estudiantiles</a:t>
            </a:r>
            <a:endParaRPr lang="en-US" dirty="0"/>
          </a:p>
          <a:p>
            <a:r>
              <a:rPr lang="en-US" dirty="0" err="1"/>
              <a:t>Consigue</a:t>
            </a:r>
            <a:r>
              <a:rPr lang="en-US" dirty="0"/>
              <a:t> un </a:t>
            </a:r>
            <a:r>
              <a:rPr lang="en-US" dirty="0" err="1"/>
              <a:t>Trabajo</a:t>
            </a:r>
            <a:r>
              <a:rPr lang="en-US" dirty="0"/>
              <a:t> = </a:t>
            </a:r>
            <a:r>
              <a:rPr lang="en-US" dirty="0" err="1"/>
              <a:t>Ingreso</a:t>
            </a:r>
            <a:r>
              <a:rPr lang="en-US" dirty="0"/>
              <a:t> </a:t>
            </a:r>
            <a:r>
              <a:rPr lang="en-US" dirty="0" err="1"/>
              <a:t>Limitado</a:t>
            </a:r>
            <a:r>
              <a:rPr lang="en-US" dirty="0"/>
              <a:t> y </a:t>
            </a:r>
            <a:r>
              <a:rPr lang="en-US" dirty="0" err="1"/>
              <a:t>Paga</a:t>
            </a:r>
            <a:r>
              <a:rPr lang="en-US" dirty="0"/>
              <a:t> </a:t>
            </a:r>
            <a:r>
              <a:rPr lang="en-US" dirty="0" err="1"/>
              <a:t>Impuestos</a:t>
            </a:r>
            <a:endParaRPr lang="en-US" dirty="0"/>
          </a:p>
          <a:p>
            <a:r>
              <a:rPr lang="en-US" dirty="0" err="1"/>
              <a:t>Compra</a:t>
            </a:r>
            <a:r>
              <a:rPr lang="en-US" dirty="0"/>
              <a:t> un </a:t>
            </a:r>
            <a:r>
              <a:rPr lang="en-US" dirty="0" err="1"/>
              <a:t>Carro</a:t>
            </a:r>
            <a:r>
              <a:rPr lang="en-US" dirty="0"/>
              <a:t> Nuevo = </a:t>
            </a:r>
            <a:r>
              <a:rPr lang="en-US" dirty="0" err="1"/>
              <a:t>Préstamo</a:t>
            </a:r>
            <a:r>
              <a:rPr lang="en-US" dirty="0"/>
              <a:t> de </a:t>
            </a:r>
            <a:r>
              <a:rPr lang="en-US" dirty="0" err="1"/>
              <a:t>Carro</a:t>
            </a:r>
            <a:endParaRPr lang="en-US" dirty="0"/>
          </a:p>
          <a:p>
            <a:r>
              <a:rPr lang="en-US" dirty="0"/>
              <a:t>Consume = </a:t>
            </a:r>
            <a:r>
              <a:rPr lang="en-US" dirty="0" err="1"/>
              <a:t>Tarjetas</a:t>
            </a:r>
            <a:r>
              <a:rPr lang="en-US" dirty="0"/>
              <a:t> de </a:t>
            </a:r>
            <a:r>
              <a:rPr lang="en-US" dirty="0" err="1"/>
              <a:t>Crédito</a:t>
            </a:r>
            <a:endParaRPr lang="en-US" dirty="0"/>
          </a:p>
          <a:p>
            <a:r>
              <a:rPr lang="en-US" dirty="0" err="1"/>
              <a:t>Compra</a:t>
            </a:r>
            <a:r>
              <a:rPr lang="en-US" dirty="0"/>
              <a:t> Casa Nueva = </a:t>
            </a:r>
            <a:r>
              <a:rPr lang="en-US" dirty="0" err="1"/>
              <a:t>Hipoteca</a:t>
            </a:r>
            <a:endParaRPr lang="en-US" dirty="0"/>
          </a:p>
          <a:p>
            <a:r>
              <a:rPr lang="en-US" dirty="0"/>
              <a:t>¿No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Alcanza</a:t>
            </a:r>
            <a:r>
              <a:rPr lang="en-US" dirty="0"/>
              <a:t> el </a:t>
            </a:r>
            <a:r>
              <a:rPr lang="en-US" dirty="0" err="1"/>
              <a:t>Dinero</a:t>
            </a:r>
            <a:r>
              <a:rPr lang="en-US" dirty="0"/>
              <a:t>? = </a:t>
            </a:r>
            <a:r>
              <a:rPr lang="en-US" dirty="0" err="1"/>
              <a:t>Estudia</a:t>
            </a:r>
            <a:r>
              <a:rPr lang="en-US" dirty="0"/>
              <a:t> </a:t>
            </a:r>
            <a:r>
              <a:rPr lang="en-US" dirty="0" err="1"/>
              <a:t>Maestría</a:t>
            </a:r>
            <a:r>
              <a:rPr lang="en-US" dirty="0"/>
              <a:t>, </a:t>
            </a:r>
            <a:r>
              <a:rPr lang="en-US" dirty="0" err="1"/>
              <a:t>Doctorado</a:t>
            </a:r>
            <a:r>
              <a:rPr lang="en-US" dirty="0"/>
              <a:t>, </a:t>
            </a:r>
            <a:r>
              <a:rPr lang="en-US" dirty="0" err="1"/>
              <a:t>Otra</a:t>
            </a:r>
            <a:r>
              <a:rPr lang="en-US" dirty="0"/>
              <a:t> Carrera </a:t>
            </a:r>
            <a:r>
              <a:rPr lang="en-US" dirty="0" err="1"/>
              <a:t>Diferente</a:t>
            </a:r>
            <a:endParaRPr lang="en-US" dirty="0"/>
          </a:p>
          <a:p>
            <a:r>
              <a:rPr lang="en-US" dirty="0" err="1"/>
              <a:t>Tienes</a:t>
            </a:r>
            <a:r>
              <a:rPr lang="en-US" dirty="0"/>
              <a:t> </a:t>
            </a:r>
            <a:r>
              <a:rPr lang="en-US" dirty="0" err="1"/>
              <a:t>Hijos</a:t>
            </a:r>
            <a:r>
              <a:rPr lang="en-US" dirty="0"/>
              <a:t> = </a:t>
            </a:r>
            <a:r>
              <a:rPr lang="en-US" dirty="0" err="1"/>
              <a:t>Pagar</a:t>
            </a:r>
            <a:r>
              <a:rPr lang="en-US" dirty="0"/>
              <a:t> </a:t>
            </a:r>
            <a:r>
              <a:rPr lang="en-US" dirty="0" err="1"/>
              <a:t>Escuela</a:t>
            </a:r>
            <a:r>
              <a:rPr lang="en-US" dirty="0"/>
              <a:t>, Universidad, </a:t>
            </a:r>
            <a:r>
              <a:rPr lang="en-US" dirty="0" err="1"/>
              <a:t>Bodas</a:t>
            </a:r>
            <a:endParaRPr lang="en-US" dirty="0"/>
          </a:p>
          <a:p>
            <a:r>
              <a:rPr lang="en-US" dirty="0"/>
              <a:t>Plan de </a:t>
            </a:r>
            <a:r>
              <a:rPr lang="en-US" dirty="0" err="1"/>
              <a:t>Retiro</a:t>
            </a:r>
            <a:r>
              <a:rPr lang="en-US" dirty="0"/>
              <a:t> = 401k, IRA, </a:t>
            </a:r>
            <a:r>
              <a:rPr lang="en-US" dirty="0" err="1"/>
              <a:t>fondos</a:t>
            </a:r>
            <a:r>
              <a:rPr lang="en-US" dirty="0"/>
              <a:t> </a:t>
            </a:r>
            <a:r>
              <a:rPr lang="en-US" dirty="0" err="1"/>
              <a:t>mutuos</a:t>
            </a:r>
            <a:endParaRPr lang="en-US" dirty="0"/>
          </a:p>
          <a:p>
            <a:r>
              <a:rPr lang="en-US" dirty="0" err="1"/>
              <a:t>Muerte</a:t>
            </a:r>
            <a:r>
              <a:rPr lang="en-US" dirty="0"/>
              <a:t> </a:t>
            </a:r>
            <a:r>
              <a:rPr lang="en-US" dirty="0" err="1"/>
              <a:t>Prematura</a:t>
            </a:r>
            <a:r>
              <a:rPr lang="en-US" dirty="0"/>
              <a:t> = </a:t>
            </a:r>
            <a:r>
              <a:rPr lang="en-US" dirty="0" err="1"/>
              <a:t>Seguro</a:t>
            </a:r>
            <a:r>
              <a:rPr lang="en-US" dirty="0"/>
              <a:t> Temporal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E826A4-089A-4E3C-CBDF-6CDD0661D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3614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¿</a:t>
            </a:r>
            <a:r>
              <a:rPr lang="en-US" b="1" dirty="0" err="1"/>
              <a:t>Cuánto</a:t>
            </a:r>
            <a:r>
              <a:rPr lang="en-US" b="1" dirty="0"/>
              <a:t> Te </a:t>
            </a:r>
            <a:r>
              <a:rPr lang="en-US" b="1" dirty="0" err="1"/>
              <a:t>Queda</a:t>
            </a:r>
            <a:r>
              <a:rPr lang="en-US" b="1" dirty="0"/>
              <a:t> a Ti?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r>
              <a:rPr lang="en-US" dirty="0"/>
              <a:t>¿Para </a:t>
            </a:r>
            <a:r>
              <a:rPr lang="en-US" dirty="0" err="1"/>
              <a:t>Pagar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Casa?</a:t>
            </a:r>
          </a:p>
          <a:p>
            <a:r>
              <a:rPr lang="en-US" dirty="0"/>
              <a:t>¿Para </a:t>
            </a:r>
            <a:r>
              <a:rPr lang="en-US" dirty="0" err="1"/>
              <a:t>Abrir</a:t>
            </a:r>
            <a:r>
              <a:rPr lang="en-US" dirty="0"/>
              <a:t> un </a:t>
            </a:r>
            <a:r>
              <a:rPr lang="en-US" dirty="0" err="1"/>
              <a:t>Negocio</a:t>
            </a:r>
            <a:r>
              <a:rPr lang="en-US" dirty="0"/>
              <a:t>?</a:t>
            </a:r>
          </a:p>
          <a:p>
            <a:r>
              <a:rPr lang="en-US" dirty="0"/>
              <a:t>¿Para </a:t>
            </a:r>
            <a:r>
              <a:rPr lang="en-US" dirty="0" err="1"/>
              <a:t>Invertir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Oportunidades</a:t>
            </a:r>
            <a:r>
              <a:rPr lang="en-US" dirty="0"/>
              <a:t>?</a:t>
            </a:r>
          </a:p>
          <a:p>
            <a:r>
              <a:rPr lang="en-US" dirty="0"/>
              <a:t>¿Para </a:t>
            </a:r>
            <a:r>
              <a:rPr lang="en-US" dirty="0" err="1"/>
              <a:t>Viajar</a:t>
            </a:r>
            <a:r>
              <a:rPr lang="en-US" dirty="0"/>
              <a:t>?</a:t>
            </a:r>
          </a:p>
          <a:p>
            <a:r>
              <a:rPr lang="en-US" dirty="0"/>
              <a:t>¿Para </a:t>
            </a:r>
            <a:r>
              <a:rPr lang="en-US" dirty="0" err="1"/>
              <a:t>Disfrutar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Retiro</a:t>
            </a:r>
            <a:r>
              <a:rPr lang="en-US" dirty="0"/>
              <a:t>?</a:t>
            </a:r>
          </a:p>
          <a:p>
            <a:r>
              <a:rPr lang="en-US" dirty="0"/>
              <a:t>¿Para </a:t>
            </a:r>
            <a:r>
              <a:rPr lang="en-US" dirty="0" err="1"/>
              <a:t>Ayudar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Demas?</a:t>
            </a:r>
          </a:p>
          <a:p>
            <a:r>
              <a:rPr lang="en-US" dirty="0"/>
              <a:t>¿Para </a:t>
            </a:r>
            <a:r>
              <a:rPr lang="en-US" dirty="0" err="1"/>
              <a:t>Dejar</a:t>
            </a:r>
            <a:r>
              <a:rPr lang="en-US" dirty="0"/>
              <a:t> Una </a:t>
            </a:r>
            <a:r>
              <a:rPr lang="en-US" dirty="0" err="1"/>
              <a:t>Herencia</a:t>
            </a:r>
            <a:r>
              <a:rPr lang="en-US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343400"/>
            <a:ext cx="3780997" cy="2185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5C3B03-250F-4F84-2A62-954CE103A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9750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s-MX" b="1" dirty="0" err="1"/>
              <a:t>Meterse</a:t>
            </a:r>
            <a:r>
              <a:rPr lang="en-US" altLang="es-MX" b="1" dirty="0"/>
              <a:t> </a:t>
            </a:r>
            <a:r>
              <a:rPr lang="en-US" altLang="es-MX" b="1" dirty="0" err="1"/>
              <a:t>En</a:t>
            </a:r>
            <a:r>
              <a:rPr lang="en-US" altLang="es-MX" b="1" dirty="0"/>
              <a:t> </a:t>
            </a:r>
            <a:r>
              <a:rPr lang="en-US" altLang="es-MX" b="1" dirty="0" err="1"/>
              <a:t>Deuda</a:t>
            </a:r>
            <a:r>
              <a:rPr lang="en-US" altLang="es-MX" b="1" dirty="0"/>
              <a:t> </a:t>
            </a:r>
            <a:r>
              <a:rPr lang="en-US" altLang="es-MX" b="1" dirty="0" err="1"/>
              <a:t>es</a:t>
            </a:r>
            <a:r>
              <a:rPr lang="en-US" altLang="es-MX" b="1" dirty="0"/>
              <a:t> </a:t>
            </a:r>
            <a:r>
              <a:rPr lang="en-US" altLang="es-MX" b="1" dirty="0" err="1"/>
              <a:t>Fácil</a:t>
            </a:r>
            <a:endParaRPr lang="en-US" altLang="es-MX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876800" cy="5334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s-MX" b="1" dirty="0"/>
              <a:t>¿</a:t>
            </a:r>
            <a:r>
              <a:rPr lang="en-US" altLang="es-MX" b="1" dirty="0" err="1"/>
              <a:t>Qué</a:t>
            </a:r>
            <a:r>
              <a:rPr lang="en-US" altLang="es-MX" b="1" dirty="0"/>
              <a:t> </a:t>
            </a:r>
            <a:r>
              <a:rPr lang="en-US" altLang="es-MX" b="1" dirty="0" err="1"/>
              <a:t>es</a:t>
            </a:r>
            <a:r>
              <a:rPr lang="en-US" altLang="es-MX" b="1" dirty="0"/>
              <a:t> la </a:t>
            </a:r>
            <a:r>
              <a:rPr lang="en-US" altLang="es-MX" b="1" dirty="0" err="1"/>
              <a:t>Deuda</a:t>
            </a:r>
            <a:r>
              <a:rPr lang="en-US" altLang="es-MX" b="1" dirty="0"/>
              <a:t>? </a:t>
            </a:r>
            <a:r>
              <a:rPr lang="en-US" altLang="es-MX" dirty="0" err="1"/>
              <a:t>Pedir</a:t>
            </a:r>
            <a:r>
              <a:rPr lang="en-US" altLang="es-MX" dirty="0"/>
              <a:t> </a:t>
            </a:r>
            <a:r>
              <a:rPr lang="en-US" altLang="es-MX" dirty="0" err="1"/>
              <a:t>dinero</a:t>
            </a:r>
            <a:r>
              <a:rPr lang="en-US" altLang="es-MX" dirty="0"/>
              <a:t> </a:t>
            </a:r>
            <a:r>
              <a:rPr lang="en-US" altLang="es-MX" dirty="0" err="1"/>
              <a:t>prestado</a:t>
            </a:r>
            <a:r>
              <a:rPr lang="en-US" altLang="es-MX" dirty="0"/>
              <a:t> para </a:t>
            </a:r>
            <a:r>
              <a:rPr lang="en-US" altLang="es-MX" dirty="0" err="1"/>
              <a:t>comprar</a:t>
            </a:r>
            <a:r>
              <a:rPr lang="en-US" altLang="es-MX" dirty="0"/>
              <a:t> hoy con la </a:t>
            </a:r>
            <a:r>
              <a:rPr lang="en-US" altLang="es-MX" dirty="0" err="1"/>
              <a:t>promesa</a:t>
            </a:r>
            <a:r>
              <a:rPr lang="en-US" altLang="es-MX" dirty="0"/>
              <a:t> de </a:t>
            </a:r>
            <a:r>
              <a:rPr lang="en-US" altLang="es-MX" dirty="0" err="1"/>
              <a:t>volver</a:t>
            </a:r>
            <a:r>
              <a:rPr lang="en-US" altLang="es-MX" dirty="0"/>
              <a:t> a </a:t>
            </a:r>
            <a:r>
              <a:rPr lang="en-US" altLang="es-MX" dirty="0" err="1"/>
              <a:t>pagar</a:t>
            </a:r>
            <a:r>
              <a:rPr lang="en-US" altLang="es-MX" dirty="0"/>
              <a:t> </a:t>
            </a:r>
            <a:r>
              <a:rPr lang="en-US" altLang="es-MX" dirty="0" err="1"/>
              <a:t>en</a:t>
            </a:r>
            <a:r>
              <a:rPr lang="en-US" altLang="es-MX" dirty="0"/>
              <a:t> el </a:t>
            </a:r>
            <a:r>
              <a:rPr lang="en-US" altLang="es-MX" dirty="0" err="1"/>
              <a:t>futuro</a:t>
            </a:r>
            <a:r>
              <a:rPr lang="en-US" altLang="es-MX" dirty="0"/>
              <a:t> con </a:t>
            </a:r>
            <a:r>
              <a:rPr lang="en-US" altLang="es-MX" dirty="0" err="1"/>
              <a:t>intereses</a:t>
            </a:r>
            <a:r>
              <a:rPr lang="en-US" altLang="es-MX" dirty="0"/>
              <a:t>.</a:t>
            </a:r>
          </a:p>
          <a:p>
            <a:pPr eaLnBrk="1" hangingPunct="1"/>
            <a:r>
              <a:rPr lang="en-US" altLang="es-MX" dirty="0" err="1"/>
              <a:t>Secuencia</a:t>
            </a:r>
            <a:r>
              <a:rPr lang="en-US" altLang="es-MX" dirty="0"/>
              <a:t> </a:t>
            </a:r>
            <a:r>
              <a:rPr lang="en-US" altLang="es-MX" dirty="0" err="1"/>
              <a:t>Típica</a:t>
            </a:r>
            <a:r>
              <a:rPr lang="en-US" altLang="es-MX" dirty="0"/>
              <a:t> de </a:t>
            </a:r>
            <a:r>
              <a:rPr lang="en-US" altLang="es-MX" dirty="0" err="1"/>
              <a:t>Deuda</a:t>
            </a:r>
            <a:r>
              <a:rPr lang="en-US" altLang="es-MX" dirty="0"/>
              <a:t>:</a:t>
            </a:r>
          </a:p>
          <a:p>
            <a:pPr lvl="1" eaLnBrk="1" hangingPunct="1"/>
            <a:r>
              <a:rPr lang="en-US" altLang="es-MX" dirty="0" err="1"/>
              <a:t>Préstamo</a:t>
            </a:r>
            <a:r>
              <a:rPr lang="en-US" altLang="es-MX" dirty="0"/>
              <a:t> Escolar</a:t>
            </a:r>
          </a:p>
          <a:p>
            <a:pPr lvl="1" eaLnBrk="1" hangingPunct="1"/>
            <a:r>
              <a:rPr lang="en-US" altLang="es-MX" dirty="0" err="1"/>
              <a:t>Préstamo</a:t>
            </a:r>
            <a:r>
              <a:rPr lang="en-US" altLang="es-MX" dirty="0"/>
              <a:t> de </a:t>
            </a:r>
            <a:r>
              <a:rPr lang="en-US" altLang="es-MX" dirty="0" err="1"/>
              <a:t>Carro</a:t>
            </a:r>
            <a:endParaRPr lang="en-US" altLang="es-MX" dirty="0"/>
          </a:p>
          <a:p>
            <a:pPr lvl="1" eaLnBrk="1" hangingPunct="1"/>
            <a:r>
              <a:rPr lang="en-US" altLang="es-MX" dirty="0" err="1"/>
              <a:t>Tarjetas</a:t>
            </a:r>
            <a:r>
              <a:rPr lang="en-US" altLang="es-MX" dirty="0"/>
              <a:t> de </a:t>
            </a:r>
            <a:r>
              <a:rPr lang="en-US" altLang="es-MX" dirty="0" err="1"/>
              <a:t>Crédito</a:t>
            </a:r>
            <a:endParaRPr lang="en-US" altLang="es-MX" dirty="0"/>
          </a:p>
          <a:p>
            <a:pPr lvl="1" eaLnBrk="1" hangingPunct="1"/>
            <a:r>
              <a:rPr lang="en-US" altLang="es-MX" dirty="0" err="1"/>
              <a:t>Hipoteca</a:t>
            </a:r>
            <a:r>
              <a:rPr lang="en-US" altLang="es-MX" dirty="0"/>
              <a:t> de Casa</a:t>
            </a:r>
          </a:p>
          <a:p>
            <a:pPr lvl="1" eaLnBrk="1" hangingPunct="1"/>
            <a:r>
              <a:rPr lang="en-US" altLang="es-MX" dirty="0" err="1"/>
              <a:t>Crédito</a:t>
            </a:r>
            <a:r>
              <a:rPr lang="en-US" altLang="es-MX" dirty="0"/>
              <a:t> </a:t>
            </a:r>
            <a:r>
              <a:rPr lang="en-US" altLang="es-MX" dirty="0" err="1"/>
              <a:t>en</a:t>
            </a:r>
            <a:r>
              <a:rPr lang="en-US" altLang="es-MX" dirty="0"/>
              <a:t> la </a:t>
            </a:r>
            <a:r>
              <a:rPr lang="en-US" altLang="es-MX" dirty="0" err="1"/>
              <a:t>Tienda</a:t>
            </a:r>
            <a:endParaRPr lang="en-US" altLang="es-MX" dirty="0"/>
          </a:p>
          <a:p>
            <a:pPr lvl="1" eaLnBrk="1" hangingPunct="1"/>
            <a:r>
              <a:rPr lang="en-US" altLang="es-MX" dirty="0" err="1"/>
              <a:t>Préstamo</a:t>
            </a:r>
            <a:r>
              <a:rPr lang="en-US" altLang="es-MX" dirty="0"/>
              <a:t> de </a:t>
            </a:r>
            <a:r>
              <a:rPr lang="en-US" altLang="es-MX" dirty="0" err="1"/>
              <a:t>Negocio</a:t>
            </a:r>
            <a:r>
              <a:rPr lang="en-US" altLang="es-MX" dirty="0"/>
              <a:t> </a:t>
            </a:r>
            <a:r>
              <a:rPr lang="en-US" altLang="es-MX" dirty="0" err="1"/>
              <a:t>Pequeño</a:t>
            </a:r>
            <a:endParaRPr lang="en-US" alt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10245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41BC06E-9AD4-461D-BC96-7F39CA15D45D}" type="slidenum">
              <a:rPr lang="en-US" altLang="es-MX"/>
              <a:pPr/>
              <a:t>23</a:t>
            </a:fld>
            <a:endParaRPr lang="en-US" altLang="es-MX"/>
          </a:p>
        </p:txBody>
      </p:sp>
      <p:sp>
        <p:nvSpPr>
          <p:cNvPr id="10247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5410200"/>
            <a:ext cx="4572000" cy="1143000"/>
          </a:xfrm>
        </p:spPr>
        <p:txBody>
          <a:bodyPr>
            <a:normAutofit fontScale="92500" lnSpcReduction="10000"/>
          </a:bodyPr>
          <a:lstStyle/>
          <a:p>
            <a:pPr lvl="1" eaLnBrk="1" hangingPunct="1"/>
            <a:r>
              <a:rPr lang="en-US" altLang="es-MX" dirty="0" err="1"/>
              <a:t>Contrato</a:t>
            </a:r>
            <a:r>
              <a:rPr lang="en-US" altLang="es-MX" dirty="0"/>
              <a:t> de </a:t>
            </a:r>
            <a:r>
              <a:rPr lang="en-US" altLang="es-MX" dirty="0" err="1"/>
              <a:t>Renta</a:t>
            </a:r>
            <a:r>
              <a:rPr lang="en-US" altLang="es-MX" dirty="0"/>
              <a:t> </a:t>
            </a:r>
            <a:r>
              <a:rPr lang="en-US" altLang="es-MX" dirty="0" err="1"/>
              <a:t>Comercial</a:t>
            </a:r>
            <a:endParaRPr lang="en-US" altLang="es-MX" dirty="0"/>
          </a:p>
          <a:p>
            <a:pPr lvl="1" eaLnBrk="1" hangingPunct="1"/>
            <a:r>
              <a:rPr lang="en-US" altLang="es-MX" dirty="0" err="1"/>
              <a:t>Préstamo</a:t>
            </a:r>
            <a:r>
              <a:rPr lang="en-US" altLang="es-MX" dirty="0"/>
              <a:t> Para </a:t>
            </a:r>
            <a:r>
              <a:rPr lang="en-US" altLang="es-MX" dirty="0" err="1"/>
              <a:t>Construcción</a:t>
            </a:r>
            <a:r>
              <a:rPr lang="en-US" altLang="es-MX" dirty="0"/>
              <a:t> </a:t>
            </a:r>
            <a:r>
              <a:rPr lang="en-US" altLang="es-MX" dirty="0" err="1"/>
              <a:t>Comercial</a:t>
            </a:r>
            <a:endParaRPr lang="en-US" altLang="es-MX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166453"/>
            <a:ext cx="3136900" cy="2316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2" y="1371600"/>
            <a:ext cx="3214688" cy="16600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84812" y="3311604"/>
            <a:ext cx="3200400" cy="1107996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/>
          </a:scene3d>
          <a:sp3d extrusionH="76200">
            <a:bevelT prst="slope"/>
            <a:bevelB prst="slope"/>
            <a:extrusionClr>
              <a:schemeClr val="tx1">
                <a:lumMod val="50000"/>
                <a:lumOff val="50000"/>
              </a:schemeClr>
            </a:extrusion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6600" dirty="0"/>
              <a:t>DEUDA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52E30-54C8-7CB6-B275-D45FB0298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6551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 </a:t>
            </a:r>
            <a:r>
              <a:rPr lang="en-US" b="1" dirty="0" err="1"/>
              <a:t>Trampa</a:t>
            </a:r>
            <a:r>
              <a:rPr lang="en-US" b="1" dirty="0"/>
              <a:t> de La </a:t>
            </a:r>
            <a:r>
              <a:rPr lang="en-US" b="1" dirty="0" err="1"/>
              <a:t>Deuda</a:t>
            </a:r>
            <a:endParaRPr lang="en-US" b="1" dirty="0"/>
          </a:p>
        </p:txBody>
      </p:sp>
      <p:cxnSp>
        <p:nvCxnSpPr>
          <p:cNvPr id="4" name="Elbow Connector 3"/>
          <p:cNvCxnSpPr/>
          <p:nvPr/>
        </p:nvCxnSpPr>
        <p:spPr>
          <a:xfrm rot="16200000" flipH="1">
            <a:off x="1409700" y="20955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6200000" flipH="1">
            <a:off x="1714500" y="2736166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2019300" y="33909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H="1">
            <a:off x="2324100" y="4032737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6200000" flipH="1">
            <a:off x="2628901" y="4718537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600" y="1905000"/>
            <a:ext cx="7543800" cy="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15100" y="190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</a:rPr>
              <a:t>tiempo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6012" y="1861037"/>
            <a:ext cx="0" cy="464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5867400"/>
            <a:ext cx="65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-$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695980"/>
            <a:ext cx="67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+$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0200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3651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65</a:t>
            </a:r>
          </a:p>
        </p:txBody>
      </p:sp>
      <p:cxnSp>
        <p:nvCxnSpPr>
          <p:cNvPr id="33" name="Elbow Connector 32"/>
          <p:cNvCxnSpPr/>
          <p:nvPr/>
        </p:nvCxnSpPr>
        <p:spPr>
          <a:xfrm rot="16200000" flipH="1">
            <a:off x="2933701" y="53721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6200000" flipH="1">
            <a:off x="3238501" y="60579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09800" y="2191908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Educación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976174" y="6129010"/>
            <a:ext cx="455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Pagar</a:t>
            </a:r>
            <a:r>
              <a:rPr lang="en-US" b="1" dirty="0"/>
              <a:t> </a:t>
            </a:r>
            <a:r>
              <a:rPr lang="en-US" b="1" dirty="0" err="1"/>
              <a:t>Otro</a:t>
            </a:r>
            <a:r>
              <a:rPr lang="en-US" b="1" dirty="0"/>
              <a:t> </a:t>
            </a:r>
            <a:r>
              <a:rPr lang="en-US" b="1" dirty="0" err="1"/>
              <a:t>Préstamo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127250" y="4000471"/>
            <a:ext cx="446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Boda</a:t>
            </a:r>
            <a:r>
              <a:rPr lang="en-US" b="1" dirty="0"/>
              <a:t> y Luna de </a:t>
            </a:r>
            <a:r>
              <a:rPr lang="en-US" b="1" dirty="0" err="1"/>
              <a:t>Miel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527693" y="2778251"/>
            <a:ext cx="541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Consumo</a:t>
            </a:r>
            <a:r>
              <a:rPr lang="en-US" b="1" dirty="0"/>
              <a:t> – </a:t>
            </a:r>
            <a:r>
              <a:rPr lang="en-US" b="1" dirty="0" err="1"/>
              <a:t>Tarjetas</a:t>
            </a:r>
            <a:r>
              <a:rPr lang="en-US" b="1" dirty="0"/>
              <a:t> de </a:t>
            </a:r>
            <a:r>
              <a:rPr lang="en-US" b="1" dirty="0" err="1"/>
              <a:t>Crédito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425484" y="4798199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Casa Nueva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33801" y="5498067"/>
            <a:ext cx="403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Abrir</a:t>
            </a:r>
            <a:r>
              <a:rPr lang="en-US" b="1" dirty="0"/>
              <a:t> un </a:t>
            </a:r>
            <a:r>
              <a:rPr lang="en-US" b="1" dirty="0" err="1"/>
              <a:t>Negocio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840737" y="3358680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Auto Nuevo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2484" y="144553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Decisiones</a:t>
            </a:r>
            <a:r>
              <a:rPr lang="en-US" i="1" dirty="0"/>
              <a:t> </a:t>
            </a:r>
            <a:r>
              <a:rPr lang="en-US" i="1" dirty="0" err="1"/>
              <a:t>Críticas</a:t>
            </a:r>
            <a:r>
              <a:rPr lang="en-US" i="1" dirty="0"/>
              <a:t>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1965" y="3516915"/>
            <a:ext cx="158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La </a:t>
            </a:r>
            <a:r>
              <a:rPr lang="en-US" b="1" dirty="0" err="1">
                <a:solidFill>
                  <a:srgbClr val="FF0000"/>
                </a:solidFill>
              </a:rPr>
              <a:t>Trampa</a:t>
            </a:r>
            <a:r>
              <a:rPr lang="en-US" b="1" dirty="0">
                <a:solidFill>
                  <a:srgbClr val="FF0000"/>
                </a:solidFill>
              </a:rPr>
              <a:t> de la </a:t>
            </a:r>
            <a:r>
              <a:rPr lang="en-US" b="1" dirty="0" err="1">
                <a:solidFill>
                  <a:srgbClr val="FF0000"/>
                </a:solidFill>
              </a:rPr>
              <a:t>Deuda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87723" y="6175176"/>
            <a:ext cx="185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El </a:t>
            </a:r>
            <a:r>
              <a:rPr lang="en-US" b="1" dirty="0" err="1">
                <a:solidFill>
                  <a:srgbClr val="FF0000"/>
                </a:solidFill>
              </a:rPr>
              <a:t>Pozo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Desesperación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Arc 5"/>
          <p:cNvSpPr/>
          <p:nvPr/>
        </p:nvSpPr>
        <p:spPr>
          <a:xfrm flipV="1">
            <a:off x="0" y="3666068"/>
            <a:ext cx="8229599" cy="2840770"/>
          </a:xfrm>
          <a:prstGeom prst="arc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63C8BC-BAEE-C6B0-DB46-99D91B632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626012" y="533400"/>
            <a:ext cx="0" cy="1371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45868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 </a:t>
            </a:r>
            <a:r>
              <a:rPr lang="en-US" b="1" dirty="0" err="1"/>
              <a:t>Trampa</a:t>
            </a:r>
            <a:r>
              <a:rPr lang="en-US" b="1" dirty="0"/>
              <a:t> de La </a:t>
            </a:r>
            <a:r>
              <a:rPr lang="en-US" b="1" dirty="0" err="1"/>
              <a:t>Deuda</a:t>
            </a:r>
            <a:endParaRPr lang="en-US" b="1" dirty="0"/>
          </a:p>
        </p:txBody>
      </p:sp>
      <p:cxnSp>
        <p:nvCxnSpPr>
          <p:cNvPr id="4" name="Elbow Connector 3"/>
          <p:cNvCxnSpPr/>
          <p:nvPr/>
        </p:nvCxnSpPr>
        <p:spPr>
          <a:xfrm rot="16200000" flipH="1">
            <a:off x="1409700" y="20955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6200000" flipH="1">
            <a:off x="1714500" y="2736166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2019300" y="33909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H="1">
            <a:off x="2324100" y="4032737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6200000" flipH="1">
            <a:off x="2628901" y="4718537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600" y="1905000"/>
            <a:ext cx="7543800" cy="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15100" y="190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</a:rPr>
              <a:t>tiempo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6012" y="1861037"/>
            <a:ext cx="0" cy="464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5867400"/>
            <a:ext cx="65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-$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695980"/>
            <a:ext cx="67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+$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0200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3651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65</a:t>
            </a:r>
          </a:p>
        </p:txBody>
      </p:sp>
      <p:cxnSp>
        <p:nvCxnSpPr>
          <p:cNvPr id="33" name="Elbow Connector 32"/>
          <p:cNvCxnSpPr/>
          <p:nvPr/>
        </p:nvCxnSpPr>
        <p:spPr>
          <a:xfrm rot="16200000" flipH="1">
            <a:off x="2933701" y="53721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6200000" flipH="1">
            <a:off x="3238501" y="60579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09800" y="2191908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Educación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976174" y="6129010"/>
            <a:ext cx="455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Pagar</a:t>
            </a:r>
            <a:r>
              <a:rPr lang="en-US" b="1" dirty="0"/>
              <a:t> </a:t>
            </a:r>
            <a:r>
              <a:rPr lang="en-US" b="1" dirty="0" err="1"/>
              <a:t>Otro</a:t>
            </a:r>
            <a:r>
              <a:rPr lang="en-US" b="1" dirty="0"/>
              <a:t> </a:t>
            </a:r>
            <a:r>
              <a:rPr lang="en-US" b="1" dirty="0" err="1"/>
              <a:t>Préstamo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127250" y="4000471"/>
            <a:ext cx="446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Boda</a:t>
            </a:r>
            <a:r>
              <a:rPr lang="en-US" b="1" dirty="0"/>
              <a:t> y Luna de </a:t>
            </a:r>
            <a:r>
              <a:rPr lang="en-US" b="1" dirty="0" err="1"/>
              <a:t>Miel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527693" y="2778251"/>
            <a:ext cx="541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Consumo</a:t>
            </a:r>
            <a:r>
              <a:rPr lang="en-US" b="1" dirty="0"/>
              <a:t> – </a:t>
            </a:r>
            <a:r>
              <a:rPr lang="en-US" b="1" dirty="0" err="1"/>
              <a:t>Tarjetas</a:t>
            </a:r>
            <a:r>
              <a:rPr lang="en-US" b="1" dirty="0"/>
              <a:t> de </a:t>
            </a:r>
            <a:r>
              <a:rPr lang="en-US" b="1" dirty="0" err="1"/>
              <a:t>Crédito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425484" y="4798199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Casa Nueva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33801" y="5498067"/>
            <a:ext cx="403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Abrir</a:t>
            </a:r>
            <a:r>
              <a:rPr lang="en-US" b="1" dirty="0"/>
              <a:t> un </a:t>
            </a:r>
            <a:r>
              <a:rPr lang="en-US" b="1" dirty="0" err="1"/>
              <a:t>Negocio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840737" y="3358680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Auto Nuevo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2484" y="144553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Decisiones</a:t>
            </a:r>
            <a:r>
              <a:rPr lang="en-US" i="1" dirty="0"/>
              <a:t> </a:t>
            </a:r>
            <a:r>
              <a:rPr lang="en-US" i="1" dirty="0" err="1"/>
              <a:t>Críticas</a:t>
            </a:r>
            <a:r>
              <a:rPr lang="en-US" i="1" dirty="0"/>
              <a:t>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1965" y="3516915"/>
            <a:ext cx="158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La </a:t>
            </a:r>
            <a:r>
              <a:rPr lang="en-US" b="1" dirty="0" err="1">
                <a:solidFill>
                  <a:srgbClr val="FF0000"/>
                </a:solidFill>
              </a:rPr>
              <a:t>Trampa</a:t>
            </a:r>
            <a:r>
              <a:rPr lang="en-US" b="1" dirty="0">
                <a:solidFill>
                  <a:srgbClr val="FF0000"/>
                </a:solidFill>
              </a:rPr>
              <a:t> de la </a:t>
            </a:r>
            <a:r>
              <a:rPr lang="en-US" b="1" dirty="0" err="1">
                <a:solidFill>
                  <a:srgbClr val="FF0000"/>
                </a:solidFill>
              </a:rPr>
              <a:t>Deuda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87723" y="6175176"/>
            <a:ext cx="185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El </a:t>
            </a:r>
            <a:r>
              <a:rPr lang="en-US" b="1" dirty="0" err="1">
                <a:solidFill>
                  <a:srgbClr val="FF0000"/>
                </a:solidFill>
              </a:rPr>
              <a:t>Pozo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Desesperación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Arc 5"/>
          <p:cNvSpPr/>
          <p:nvPr/>
        </p:nvSpPr>
        <p:spPr>
          <a:xfrm flipV="1">
            <a:off x="0" y="3666068"/>
            <a:ext cx="8229599" cy="2840770"/>
          </a:xfrm>
          <a:prstGeom prst="arc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BB3274-335B-6DCA-A9EF-FD09443B2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626012" y="533400"/>
            <a:ext cx="0" cy="1371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17962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Necesitamos</a:t>
            </a:r>
            <a:r>
              <a:rPr lang="en-US" b="1" dirty="0"/>
              <a:t> Un Nuevo </a:t>
            </a:r>
            <a:r>
              <a:rPr lang="en-US" b="1" dirty="0" err="1"/>
              <a:t>Guión</a:t>
            </a:r>
            <a:r>
              <a:rPr lang="en-US" b="1" dirty="0"/>
              <a:t>!</a:t>
            </a:r>
          </a:p>
        </p:txBody>
      </p:sp>
      <p:pic>
        <p:nvPicPr>
          <p:cNvPr id="1026" name="Picture 2" descr="Image result for hacer lo mismo y esperar resultados diferen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59408"/>
            <a:ext cx="6791325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0287F8-7ABC-F5F1-B159-D693189E8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6483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en-US" b="1" dirty="0" err="1"/>
              <a:t>Necesitamos</a:t>
            </a:r>
            <a:r>
              <a:rPr lang="en-US" b="1" dirty="0"/>
              <a:t> Un Nuevo </a:t>
            </a:r>
            <a:r>
              <a:rPr lang="en-US" b="1" dirty="0" err="1"/>
              <a:t>Guión</a:t>
            </a:r>
            <a:r>
              <a:rPr lang="en-US" b="1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39624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Para </a:t>
            </a:r>
            <a:r>
              <a:rPr lang="en-US" sz="2400" b="1" dirty="0" err="1"/>
              <a:t>Salir</a:t>
            </a:r>
            <a:r>
              <a:rPr lang="en-US" sz="2400" b="1" dirty="0"/>
              <a:t> Adelante </a:t>
            </a:r>
            <a:r>
              <a:rPr lang="en-US" sz="2400" b="1" dirty="0" err="1"/>
              <a:t>en</a:t>
            </a:r>
            <a:r>
              <a:rPr lang="en-US" sz="2400" b="1" dirty="0"/>
              <a:t> la Vida = </a:t>
            </a:r>
            <a:r>
              <a:rPr lang="en-US" sz="2400" b="1" strike="sngStrike" dirty="0">
                <a:solidFill>
                  <a:srgbClr val="FF0000"/>
                </a:solidFill>
              </a:rPr>
              <a:t>GASTA Y METETE EN DEUDA!!!</a:t>
            </a: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VE A LA UNIVERSIDAD </a:t>
            </a:r>
            <a:r>
              <a:rPr lang="en-US" sz="2000" strike="sngStrike" dirty="0">
                <a:solidFill>
                  <a:srgbClr val="FF0000"/>
                </a:solidFill>
              </a:rPr>
              <a:t>= </a:t>
            </a:r>
            <a:r>
              <a:rPr lang="en-US" sz="2000" strike="sngStrike" dirty="0" err="1">
                <a:solidFill>
                  <a:srgbClr val="FF0000"/>
                </a:solidFill>
              </a:rPr>
              <a:t>Préstamos</a:t>
            </a:r>
            <a:r>
              <a:rPr lang="en-US" sz="2000" strike="sngStrike" dirty="0">
                <a:solidFill>
                  <a:srgbClr val="FF0000"/>
                </a:solidFill>
              </a:rPr>
              <a:t> </a:t>
            </a:r>
            <a:r>
              <a:rPr lang="en-US" sz="2000" strike="sngStrike" dirty="0" err="1">
                <a:solidFill>
                  <a:srgbClr val="FF0000"/>
                </a:solidFill>
              </a:rPr>
              <a:t>Estudiantiles</a:t>
            </a:r>
            <a:endParaRPr lang="en-US" sz="2000" strike="sngStrike" dirty="0">
              <a:solidFill>
                <a:srgbClr val="FF0000"/>
              </a:solidFill>
            </a:endParaRP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CONSUME</a:t>
            </a:r>
            <a:r>
              <a:rPr lang="en-US" sz="2000" strike="sngStrike" dirty="0">
                <a:solidFill>
                  <a:srgbClr val="FF0000"/>
                </a:solidFill>
              </a:rPr>
              <a:t> = </a:t>
            </a:r>
            <a:r>
              <a:rPr lang="en-US" sz="2000" strike="sngStrike" dirty="0" err="1">
                <a:solidFill>
                  <a:srgbClr val="FF0000"/>
                </a:solidFill>
              </a:rPr>
              <a:t>Gasta</a:t>
            </a:r>
            <a:r>
              <a:rPr lang="en-US" sz="2000" strike="sngStrike" dirty="0">
                <a:solidFill>
                  <a:srgbClr val="FF0000"/>
                </a:solidFill>
              </a:rPr>
              <a:t> y </a:t>
            </a:r>
            <a:r>
              <a:rPr lang="en-US" sz="2000" strike="sngStrike" dirty="0" err="1">
                <a:solidFill>
                  <a:srgbClr val="FF0000"/>
                </a:solidFill>
              </a:rPr>
              <a:t>Pide</a:t>
            </a:r>
            <a:r>
              <a:rPr lang="en-US" sz="2000" strike="sngStrike" dirty="0">
                <a:solidFill>
                  <a:srgbClr val="FF0000"/>
                </a:solidFill>
              </a:rPr>
              <a:t> </a:t>
            </a:r>
            <a:r>
              <a:rPr lang="en-US" sz="2000" strike="sngStrike" dirty="0" err="1">
                <a:solidFill>
                  <a:srgbClr val="FF0000"/>
                </a:solidFill>
              </a:rPr>
              <a:t>Prestado</a:t>
            </a:r>
            <a:r>
              <a:rPr lang="en-US" sz="2000" strike="sngStrike" dirty="0">
                <a:solidFill>
                  <a:srgbClr val="FF0000"/>
                </a:solidFill>
              </a:rPr>
              <a:t> con </a:t>
            </a:r>
            <a:r>
              <a:rPr lang="en-US" sz="2000" strike="sngStrike" dirty="0" err="1">
                <a:solidFill>
                  <a:srgbClr val="FF0000"/>
                </a:solidFill>
              </a:rPr>
              <a:t>Tarjetas</a:t>
            </a:r>
            <a:r>
              <a:rPr lang="en-US" sz="2000" strike="sngStrike" dirty="0">
                <a:solidFill>
                  <a:srgbClr val="FF0000"/>
                </a:solidFill>
              </a:rPr>
              <a:t> de </a:t>
            </a:r>
            <a:r>
              <a:rPr lang="en-US" sz="2000" strike="sngStrike" dirty="0" err="1">
                <a:solidFill>
                  <a:srgbClr val="FF0000"/>
                </a:solidFill>
              </a:rPr>
              <a:t>Crédito</a:t>
            </a:r>
            <a:endParaRPr lang="en-US" sz="2000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strike="sngStrike" dirty="0">
              <a:solidFill>
                <a:srgbClr val="FF0000"/>
              </a:solidFill>
            </a:endParaRP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CONSIGUE UN TRABAJO </a:t>
            </a:r>
            <a:r>
              <a:rPr lang="en-US" sz="2000" strike="sngStrike" dirty="0">
                <a:solidFill>
                  <a:srgbClr val="FF0000"/>
                </a:solidFill>
              </a:rPr>
              <a:t>= </a:t>
            </a:r>
            <a:r>
              <a:rPr lang="en-US" sz="2000" strike="sngStrike" dirty="0" err="1">
                <a:solidFill>
                  <a:srgbClr val="FF0000"/>
                </a:solidFill>
              </a:rPr>
              <a:t>Ingreso</a:t>
            </a:r>
            <a:r>
              <a:rPr lang="en-US" sz="2000" strike="sngStrike" dirty="0">
                <a:solidFill>
                  <a:srgbClr val="FF0000"/>
                </a:solidFill>
              </a:rPr>
              <a:t> </a:t>
            </a:r>
            <a:r>
              <a:rPr lang="en-US" sz="2000" strike="sngStrike" dirty="0" err="1">
                <a:solidFill>
                  <a:srgbClr val="FF0000"/>
                </a:solidFill>
              </a:rPr>
              <a:t>Limitado</a:t>
            </a:r>
            <a:r>
              <a:rPr lang="en-US" sz="2000" strike="sngStrike" dirty="0">
                <a:solidFill>
                  <a:srgbClr val="FF0000"/>
                </a:solidFill>
              </a:rPr>
              <a:t> y </a:t>
            </a:r>
            <a:r>
              <a:rPr lang="en-US" sz="2000" strike="sngStrike" dirty="0" err="1">
                <a:solidFill>
                  <a:srgbClr val="FF0000"/>
                </a:solidFill>
              </a:rPr>
              <a:t>Paga</a:t>
            </a:r>
            <a:r>
              <a:rPr lang="en-US" sz="2000" strike="sngStrike" dirty="0">
                <a:solidFill>
                  <a:srgbClr val="FF0000"/>
                </a:solidFill>
              </a:rPr>
              <a:t> </a:t>
            </a:r>
            <a:r>
              <a:rPr lang="en-US" sz="2000" strike="sngStrike" dirty="0" err="1">
                <a:solidFill>
                  <a:srgbClr val="FF0000"/>
                </a:solidFill>
              </a:rPr>
              <a:t>Impuestos</a:t>
            </a:r>
            <a:endParaRPr lang="en-US" sz="2000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strike="sngStrike" dirty="0">
              <a:solidFill>
                <a:srgbClr val="FF0000"/>
              </a:solidFill>
            </a:endParaRP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COMPRA UN CARRO NUEVO </a:t>
            </a:r>
            <a:r>
              <a:rPr lang="en-US" sz="2000" strike="sngStrike" dirty="0">
                <a:solidFill>
                  <a:srgbClr val="FF0000"/>
                </a:solidFill>
              </a:rPr>
              <a:t>= </a:t>
            </a:r>
            <a:r>
              <a:rPr lang="en-US" sz="2000" strike="sngStrike" dirty="0" err="1">
                <a:solidFill>
                  <a:srgbClr val="FF0000"/>
                </a:solidFill>
              </a:rPr>
              <a:t>Pide</a:t>
            </a:r>
            <a:r>
              <a:rPr lang="en-US" sz="2000" strike="sngStrike" dirty="0">
                <a:solidFill>
                  <a:srgbClr val="FF0000"/>
                </a:solidFill>
              </a:rPr>
              <a:t> </a:t>
            </a:r>
            <a:r>
              <a:rPr lang="en-US" sz="2000" strike="sngStrike" dirty="0" err="1">
                <a:solidFill>
                  <a:srgbClr val="FF0000"/>
                </a:solidFill>
              </a:rPr>
              <a:t>Préstamo</a:t>
            </a:r>
            <a:r>
              <a:rPr lang="en-US" sz="2000" strike="sngStrike" dirty="0">
                <a:solidFill>
                  <a:srgbClr val="FF0000"/>
                </a:solidFill>
              </a:rPr>
              <a:t> para </a:t>
            </a:r>
            <a:r>
              <a:rPr lang="en-US" sz="2000" strike="sngStrike" dirty="0" err="1">
                <a:solidFill>
                  <a:srgbClr val="FF0000"/>
                </a:solidFill>
              </a:rPr>
              <a:t>Carro</a:t>
            </a:r>
            <a:endParaRPr lang="en-US" sz="2000" strike="sngStrike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C93A6D-CC39-4F0A-A14F-568C10E806CE}"/>
              </a:ext>
            </a:extLst>
          </p:cNvPr>
          <p:cNvSpPr txBox="1">
            <a:spLocks/>
          </p:cNvSpPr>
          <p:nvPr/>
        </p:nvSpPr>
        <p:spPr bwMode="auto">
          <a:xfrm>
            <a:off x="4419600" y="1371600"/>
            <a:ext cx="449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Para </a:t>
            </a:r>
            <a:r>
              <a:rPr lang="en-US" sz="2000" b="1" dirty="0" err="1"/>
              <a:t>Salir</a:t>
            </a:r>
            <a:r>
              <a:rPr lang="en-US" sz="2000" b="1" dirty="0"/>
              <a:t> Adelante </a:t>
            </a:r>
            <a:r>
              <a:rPr lang="en-US" sz="2000" b="1" dirty="0" err="1"/>
              <a:t>en</a:t>
            </a:r>
            <a:r>
              <a:rPr lang="en-US" sz="2000" b="1" dirty="0"/>
              <a:t> la Vida = </a:t>
            </a:r>
            <a:r>
              <a:rPr lang="en-US" sz="2000" b="1" dirty="0">
                <a:solidFill>
                  <a:srgbClr val="0000FF"/>
                </a:solidFill>
              </a:rPr>
              <a:t>PRODUCE, ATRÉVETE A PROSPERAR Y SE LIBRE FINANCIERAMENTE!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INVIERTE EN TI MISMO: </a:t>
            </a:r>
            <a:r>
              <a:rPr lang="en-US" sz="2000" dirty="0" err="1"/>
              <a:t>Voy</a:t>
            </a:r>
            <a:r>
              <a:rPr lang="en-US" sz="2000" dirty="0"/>
              <a:t> a la Universidad del </a:t>
            </a:r>
            <a:r>
              <a:rPr lang="en-US" sz="2000" dirty="0" err="1"/>
              <a:t>Éxito</a:t>
            </a:r>
            <a:r>
              <a:rPr lang="en-US" sz="2000" dirty="0"/>
              <a:t> para </a:t>
            </a:r>
            <a:r>
              <a:rPr lang="en-US" sz="2000" dirty="0" err="1"/>
              <a:t>aprender</a:t>
            </a:r>
            <a:r>
              <a:rPr lang="en-US" sz="2000" dirty="0"/>
              <a:t> </a:t>
            </a:r>
            <a:r>
              <a:rPr lang="en-US" sz="2000" dirty="0" err="1"/>
              <a:t>Principios</a:t>
            </a:r>
            <a:r>
              <a:rPr lang="en-US" sz="2000" dirty="0"/>
              <a:t> Para Tener </a:t>
            </a:r>
            <a:r>
              <a:rPr lang="en-US" sz="2000" dirty="0" err="1"/>
              <a:t>Éxito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 Vida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PRODUCE:</a:t>
            </a:r>
            <a:r>
              <a:rPr lang="en-US" sz="2000" dirty="0"/>
              <a:t> Me </a:t>
            </a:r>
            <a:r>
              <a:rPr lang="en-US" sz="2000" dirty="0" err="1"/>
              <a:t>Enfoco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Crear</a:t>
            </a:r>
            <a:r>
              <a:rPr lang="en-US" sz="2000" dirty="0"/>
              <a:t> algo de Valor. 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PÁGATE A TI MISMO PRIMERO: </a:t>
            </a:r>
            <a:r>
              <a:rPr lang="en-US" sz="2000" dirty="0"/>
              <a:t>= Una </a:t>
            </a:r>
            <a:r>
              <a:rPr lang="en-US" sz="2000" dirty="0" err="1"/>
              <a:t>Parte</a:t>
            </a:r>
            <a:r>
              <a:rPr lang="en-US" sz="2000" dirty="0"/>
              <a:t> de </a:t>
            </a:r>
            <a:r>
              <a:rPr lang="en-US" sz="2000" dirty="0" err="1"/>
              <a:t>Todo</a:t>
            </a:r>
            <a:r>
              <a:rPr lang="en-US" sz="2000" dirty="0"/>
              <a:t> lo que </a:t>
            </a:r>
            <a:r>
              <a:rPr lang="en-US" sz="2000" dirty="0" err="1"/>
              <a:t>Gano</a:t>
            </a:r>
            <a:r>
              <a:rPr lang="en-US" sz="2000" dirty="0"/>
              <a:t> me </a:t>
            </a:r>
            <a:r>
              <a:rPr lang="en-US" sz="2000" dirty="0" err="1"/>
              <a:t>Pertenece</a:t>
            </a:r>
            <a:r>
              <a:rPr lang="en-US" sz="2000" dirty="0"/>
              <a:t>; </a:t>
            </a:r>
            <a:r>
              <a:rPr lang="en-US" sz="2000" dirty="0" err="1"/>
              <a:t>Ahorro</a:t>
            </a:r>
            <a:r>
              <a:rPr lang="en-US" sz="2000" dirty="0"/>
              <a:t> &amp; Tengo </a:t>
            </a:r>
            <a:r>
              <a:rPr lang="en-US" sz="2000" dirty="0" err="1"/>
              <a:t>Éxito</a:t>
            </a:r>
            <a:endParaRPr lang="en-US" sz="2000" dirty="0"/>
          </a:p>
          <a:p>
            <a:r>
              <a:rPr lang="en-US" sz="2000" b="1" dirty="0">
                <a:solidFill>
                  <a:srgbClr val="0000FF"/>
                </a:solidFill>
              </a:rPr>
              <a:t>SE TU PROPIO JEFE: </a:t>
            </a:r>
            <a:r>
              <a:rPr lang="en-US" sz="2000" dirty="0"/>
              <a:t>=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Creo </a:t>
            </a:r>
            <a:r>
              <a:rPr lang="en-US" sz="2000" dirty="0" err="1"/>
              <a:t>en</a:t>
            </a:r>
            <a:r>
              <a:rPr lang="en-US" sz="2000" dirty="0"/>
              <a:t> Mi </a:t>
            </a:r>
            <a:r>
              <a:rPr lang="en-US" sz="2000" dirty="0" err="1"/>
              <a:t>Mismo</a:t>
            </a:r>
            <a:r>
              <a:rPr lang="en-US" sz="2000" dirty="0"/>
              <a:t>; </a:t>
            </a:r>
            <a:r>
              <a:rPr lang="en-US" sz="2000" dirty="0" err="1"/>
              <a:t>Trabajo</a:t>
            </a:r>
            <a:r>
              <a:rPr lang="en-US" sz="2000" dirty="0"/>
              <a:t> para Mi </a:t>
            </a:r>
            <a:r>
              <a:rPr lang="en-US" sz="2000" dirty="0" err="1"/>
              <a:t>Mismo</a:t>
            </a:r>
            <a:r>
              <a:rPr lang="en-US" sz="2000" dirty="0"/>
              <a:t>, Tengo </a:t>
            </a:r>
            <a:r>
              <a:rPr lang="en-US" sz="2000" dirty="0" err="1"/>
              <a:t>Ingreso</a:t>
            </a:r>
            <a:r>
              <a:rPr lang="en-US" sz="2000" dirty="0"/>
              <a:t> Sin </a:t>
            </a:r>
            <a:r>
              <a:rPr lang="en-US" sz="2000" dirty="0" err="1"/>
              <a:t>Limites</a:t>
            </a:r>
            <a:r>
              <a:rPr lang="en-US" sz="2000" dirty="0"/>
              <a:t>; Soy Mi </a:t>
            </a:r>
            <a:r>
              <a:rPr lang="en-US" sz="2000" dirty="0" err="1"/>
              <a:t>Propio</a:t>
            </a:r>
            <a:r>
              <a:rPr lang="en-US" sz="2000" dirty="0"/>
              <a:t> Jefe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SE TU PROPIO BANCO: </a:t>
            </a:r>
            <a:r>
              <a:rPr lang="en-US" sz="2000" dirty="0" err="1"/>
              <a:t>Yo</a:t>
            </a:r>
            <a:r>
              <a:rPr lang="en-US" sz="2000" dirty="0"/>
              <a:t> Soy mi </a:t>
            </a:r>
            <a:r>
              <a:rPr lang="en-US" sz="2000" dirty="0" err="1"/>
              <a:t>Propio</a:t>
            </a:r>
            <a:r>
              <a:rPr lang="en-US" sz="2000" dirty="0"/>
              <a:t> Banco.</a:t>
            </a:r>
            <a:r>
              <a:rPr lang="en-US" sz="2000" b="1" dirty="0"/>
              <a:t> </a:t>
            </a:r>
            <a:r>
              <a:rPr lang="en-US" sz="2000" dirty="0" err="1"/>
              <a:t>Yo</a:t>
            </a:r>
            <a:r>
              <a:rPr lang="en-US" sz="2000" dirty="0"/>
              <a:t> </a:t>
            </a:r>
            <a:r>
              <a:rPr lang="en-US" sz="2000" dirty="0" err="1"/>
              <a:t>Financío</a:t>
            </a:r>
            <a:r>
              <a:rPr lang="en-US" sz="2000" dirty="0"/>
              <a:t> mis </a:t>
            </a:r>
            <a:r>
              <a:rPr lang="en-US" sz="2000" dirty="0" err="1"/>
              <a:t>Compras</a:t>
            </a:r>
            <a:r>
              <a:rPr lang="en-US" sz="2000" dirty="0"/>
              <a:t> y Me Pago el </a:t>
            </a:r>
            <a:r>
              <a:rPr lang="en-US" sz="2000" dirty="0" err="1"/>
              <a:t>Interés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46277-10CC-A78A-9D33-8347255F3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3191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1143000"/>
          </a:xfrm>
        </p:spPr>
        <p:txBody>
          <a:bodyPr/>
          <a:lstStyle/>
          <a:p>
            <a:r>
              <a:rPr lang="en-US" b="1" dirty="0" err="1"/>
              <a:t>Necesitamos</a:t>
            </a:r>
            <a:r>
              <a:rPr lang="en-US" b="1" dirty="0"/>
              <a:t> Un Nuevo </a:t>
            </a:r>
            <a:r>
              <a:rPr lang="en-US" b="1" dirty="0" err="1"/>
              <a:t>Guión</a:t>
            </a:r>
            <a:r>
              <a:rPr lang="en-US" b="1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919" y="938561"/>
            <a:ext cx="39624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Para </a:t>
            </a:r>
            <a:r>
              <a:rPr lang="en-US" sz="2000" b="1" dirty="0" err="1"/>
              <a:t>Salir</a:t>
            </a:r>
            <a:r>
              <a:rPr lang="en-US" sz="2000" b="1" dirty="0"/>
              <a:t> Adelante </a:t>
            </a:r>
            <a:r>
              <a:rPr lang="en-US" sz="2000" b="1" dirty="0" err="1"/>
              <a:t>en</a:t>
            </a:r>
            <a:r>
              <a:rPr lang="en-US" sz="2000" b="1" dirty="0"/>
              <a:t> la Vida = </a:t>
            </a:r>
            <a:r>
              <a:rPr lang="en-US" sz="2000" b="1" strike="sngStrike" dirty="0">
                <a:solidFill>
                  <a:srgbClr val="FF0000"/>
                </a:solidFill>
              </a:rPr>
              <a:t>GASTA Y METETE EN DEUDA!!!</a:t>
            </a:r>
          </a:p>
          <a:p>
            <a:pPr marL="0" indent="0">
              <a:buNone/>
            </a:pPr>
            <a:endParaRPr lang="en-US" sz="2000" b="1" strike="sngStrike" dirty="0">
              <a:solidFill>
                <a:srgbClr val="FF0000"/>
              </a:solidFill>
            </a:endParaRP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COMPRA CASA NUEVA </a:t>
            </a:r>
            <a:r>
              <a:rPr lang="en-US" sz="2000" strike="sngStrike" dirty="0">
                <a:solidFill>
                  <a:srgbClr val="FF0000"/>
                </a:solidFill>
              </a:rPr>
              <a:t>= </a:t>
            </a:r>
            <a:r>
              <a:rPr lang="en-US" sz="2000" strike="sngStrike" dirty="0" err="1">
                <a:solidFill>
                  <a:srgbClr val="FF0000"/>
                </a:solidFill>
              </a:rPr>
              <a:t>Hipoteca</a:t>
            </a:r>
            <a:r>
              <a:rPr lang="en-US" sz="2000" strike="sngStrike" dirty="0">
                <a:solidFill>
                  <a:srgbClr val="FF0000"/>
                </a:solidFill>
              </a:rPr>
              <a:t> por 30 </a:t>
            </a:r>
            <a:r>
              <a:rPr lang="en-US" sz="2000" strike="sngStrike" dirty="0" err="1">
                <a:solidFill>
                  <a:srgbClr val="FF0000"/>
                </a:solidFill>
              </a:rPr>
              <a:t>Años</a:t>
            </a:r>
            <a:endParaRPr lang="en-US" sz="2000" strike="sngStrike" dirty="0">
              <a:solidFill>
                <a:srgbClr val="FF0000"/>
              </a:solidFill>
            </a:endParaRP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¿NO TE ALCANZA EL DINERO? </a:t>
            </a:r>
            <a:r>
              <a:rPr lang="en-US" sz="2000" strike="sngStrike" dirty="0">
                <a:solidFill>
                  <a:srgbClr val="FF0000"/>
                </a:solidFill>
              </a:rPr>
              <a:t>= </a:t>
            </a:r>
            <a:r>
              <a:rPr lang="en-US" sz="2000" strike="sngStrike" dirty="0" err="1">
                <a:solidFill>
                  <a:srgbClr val="FF0000"/>
                </a:solidFill>
              </a:rPr>
              <a:t>Estudia</a:t>
            </a:r>
            <a:r>
              <a:rPr lang="en-US" sz="2000" strike="sngStrike" dirty="0">
                <a:solidFill>
                  <a:srgbClr val="FF0000"/>
                </a:solidFill>
              </a:rPr>
              <a:t> </a:t>
            </a:r>
            <a:r>
              <a:rPr lang="en-US" sz="2000" strike="sngStrike" dirty="0" err="1">
                <a:solidFill>
                  <a:srgbClr val="FF0000"/>
                </a:solidFill>
              </a:rPr>
              <a:t>Maestría</a:t>
            </a:r>
            <a:endParaRPr lang="en-US" sz="2000" strike="sngStrike" dirty="0">
              <a:solidFill>
                <a:srgbClr val="FF0000"/>
              </a:solidFill>
            </a:endParaRP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TIENES HIJOS </a:t>
            </a:r>
            <a:r>
              <a:rPr lang="en-US" sz="2000" strike="sngStrike" dirty="0">
                <a:solidFill>
                  <a:srgbClr val="FF0000"/>
                </a:solidFill>
              </a:rPr>
              <a:t>= </a:t>
            </a:r>
            <a:r>
              <a:rPr lang="en-US" sz="2000" strike="sngStrike" dirty="0" err="1">
                <a:solidFill>
                  <a:srgbClr val="FF0000"/>
                </a:solidFill>
              </a:rPr>
              <a:t>Pagales</a:t>
            </a:r>
            <a:r>
              <a:rPr lang="en-US" sz="2000" strike="sngStrike" dirty="0">
                <a:solidFill>
                  <a:srgbClr val="FF0000"/>
                </a:solidFill>
              </a:rPr>
              <a:t> la </a:t>
            </a:r>
            <a:r>
              <a:rPr lang="en-US" sz="2000" strike="sngStrike" dirty="0" err="1">
                <a:solidFill>
                  <a:srgbClr val="FF0000"/>
                </a:solidFill>
              </a:rPr>
              <a:t>Escuela</a:t>
            </a:r>
            <a:r>
              <a:rPr lang="en-US" sz="2000" strike="sngStrike" dirty="0">
                <a:solidFill>
                  <a:srgbClr val="FF0000"/>
                </a:solidFill>
              </a:rPr>
              <a:t>, Universidad, </a:t>
            </a:r>
            <a:r>
              <a:rPr lang="en-US" sz="2000" strike="sngStrike" dirty="0" err="1">
                <a:solidFill>
                  <a:srgbClr val="FF0000"/>
                </a:solidFill>
              </a:rPr>
              <a:t>Bodas</a:t>
            </a:r>
            <a:endParaRPr lang="en-US" sz="2000" strike="sngStrike" dirty="0">
              <a:solidFill>
                <a:srgbClr val="FF0000"/>
              </a:solidFill>
            </a:endParaRP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PROTEGE A TU FAMILIA </a:t>
            </a:r>
            <a:r>
              <a:rPr lang="en-US" sz="2000" strike="sngStrike" dirty="0">
                <a:solidFill>
                  <a:srgbClr val="FF0000"/>
                </a:solidFill>
              </a:rPr>
              <a:t>= </a:t>
            </a:r>
            <a:r>
              <a:rPr lang="en-US" sz="2000" strike="sngStrike" dirty="0" err="1">
                <a:solidFill>
                  <a:srgbClr val="FF0000"/>
                </a:solidFill>
              </a:rPr>
              <a:t>Usa</a:t>
            </a:r>
            <a:r>
              <a:rPr lang="en-US" sz="2000" strike="sngStrike" dirty="0">
                <a:solidFill>
                  <a:srgbClr val="FF0000"/>
                </a:solidFill>
              </a:rPr>
              <a:t> un Seguro Temporal, Vida </a:t>
            </a:r>
            <a:r>
              <a:rPr lang="en-US" sz="2000" strike="sngStrike" dirty="0" err="1">
                <a:solidFill>
                  <a:srgbClr val="FF0000"/>
                </a:solidFill>
              </a:rPr>
              <a:t>Entera</a:t>
            </a:r>
            <a:r>
              <a:rPr lang="en-US" sz="2000" strike="sngStrike" dirty="0">
                <a:solidFill>
                  <a:srgbClr val="FF0000"/>
                </a:solidFill>
              </a:rPr>
              <a:t> o un Universal</a:t>
            </a: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PLAN DE RETIRO </a:t>
            </a:r>
            <a:r>
              <a:rPr lang="en-US" sz="2000" strike="sngStrike" dirty="0">
                <a:solidFill>
                  <a:srgbClr val="FF0000"/>
                </a:solidFill>
              </a:rPr>
              <a:t>= </a:t>
            </a:r>
            <a:r>
              <a:rPr lang="en-US" sz="2000" strike="sngStrike" dirty="0" err="1">
                <a:solidFill>
                  <a:srgbClr val="FF0000"/>
                </a:solidFill>
              </a:rPr>
              <a:t>Usa</a:t>
            </a:r>
            <a:r>
              <a:rPr lang="en-US" sz="2000" strike="sngStrike" dirty="0">
                <a:solidFill>
                  <a:srgbClr val="FF0000"/>
                </a:solidFill>
              </a:rPr>
              <a:t> un 401k, IRA, y </a:t>
            </a:r>
            <a:r>
              <a:rPr lang="en-US" sz="2000" strike="sngStrike" dirty="0" err="1">
                <a:solidFill>
                  <a:srgbClr val="FF0000"/>
                </a:solidFill>
              </a:rPr>
              <a:t>depende</a:t>
            </a:r>
            <a:r>
              <a:rPr lang="en-US" sz="2000" strike="sngStrike" dirty="0">
                <a:solidFill>
                  <a:srgbClr val="FF0000"/>
                </a:solidFill>
              </a:rPr>
              <a:t> del </a:t>
            </a:r>
            <a:r>
              <a:rPr lang="en-US" sz="2000" strike="sngStrike" dirty="0" err="1">
                <a:solidFill>
                  <a:srgbClr val="FF0000"/>
                </a:solidFill>
              </a:rPr>
              <a:t>seguro</a:t>
            </a:r>
            <a:r>
              <a:rPr lang="en-US" sz="2000" strike="sngStrike" dirty="0">
                <a:solidFill>
                  <a:srgbClr val="FF0000"/>
                </a:solidFill>
              </a:rPr>
              <a:t> social</a:t>
            </a: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INVERSION</a:t>
            </a:r>
            <a:r>
              <a:rPr lang="en-US" sz="2000" strike="sngStrike" dirty="0">
                <a:solidFill>
                  <a:srgbClr val="FF0000"/>
                </a:solidFill>
              </a:rPr>
              <a:t> = </a:t>
            </a:r>
            <a:r>
              <a:rPr lang="en-US" sz="2000" strike="sngStrike" dirty="0" err="1">
                <a:solidFill>
                  <a:srgbClr val="FF0000"/>
                </a:solidFill>
              </a:rPr>
              <a:t>Invierte</a:t>
            </a:r>
            <a:r>
              <a:rPr lang="en-US" sz="2000" strike="sngStrike" dirty="0">
                <a:solidFill>
                  <a:srgbClr val="FF0000"/>
                </a:solidFill>
              </a:rPr>
              <a:t> </a:t>
            </a:r>
            <a:r>
              <a:rPr lang="en-US" sz="2000" strike="sngStrike" dirty="0" err="1">
                <a:solidFill>
                  <a:srgbClr val="FF0000"/>
                </a:solidFill>
              </a:rPr>
              <a:t>en</a:t>
            </a:r>
            <a:r>
              <a:rPr lang="en-US" sz="2000" strike="sngStrike" dirty="0">
                <a:solidFill>
                  <a:srgbClr val="FF0000"/>
                </a:solidFill>
              </a:rPr>
              <a:t> la </a:t>
            </a:r>
            <a:r>
              <a:rPr lang="en-US" sz="2000" strike="sngStrike" dirty="0" err="1">
                <a:solidFill>
                  <a:srgbClr val="FF0000"/>
                </a:solidFill>
              </a:rPr>
              <a:t>bolsa</a:t>
            </a:r>
            <a:r>
              <a:rPr lang="en-US" sz="2000" strike="sngStrike" dirty="0">
                <a:solidFill>
                  <a:srgbClr val="FF0000"/>
                </a:solidFill>
              </a:rPr>
              <a:t> o </a:t>
            </a:r>
            <a:r>
              <a:rPr lang="en-US" sz="2000" strike="sngStrike" dirty="0" err="1">
                <a:solidFill>
                  <a:srgbClr val="FF0000"/>
                </a:solidFill>
              </a:rPr>
              <a:t>bienes</a:t>
            </a:r>
            <a:r>
              <a:rPr lang="en-US" sz="2000" strike="sngStrike" dirty="0">
                <a:solidFill>
                  <a:srgbClr val="FF0000"/>
                </a:solidFill>
              </a:rPr>
              <a:t> </a:t>
            </a:r>
            <a:r>
              <a:rPr lang="en-US" sz="2000" strike="sngStrike" dirty="0" err="1">
                <a:solidFill>
                  <a:srgbClr val="FF0000"/>
                </a:solidFill>
              </a:rPr>
              <a:t>raices</a:t>
            </a:r>
            <a:r>
              <a:rPr lang="en-US" sz="2000" strike="sngStrike" dirty="0">
                <a:solidFill>
                  <a:srgbClr val="FF0000"/>
                </a:solidFill>
              </a:rPr>
              <a:t> con </a:t>
            </a:r>
            <a:r>
              <a:rPr lang="en-US" sz="2000" strike="sngStrike" dirty="0" err="1">
                <a:solidFill>
                  <a:srgbClr val="FF0000"/>
                </a:solidFill>
              </a:rPr>
              <a:t>dinero</a:t>
            </a:r>
            <a:r>
              <a:rPr lang="en-US" sz="2000" strike="sngStrike" dirty="0">
                <a:solidFill>
                  <a:srgbClr val="FF0000"/>
                </a:solidFill>
              </a:rPr>
              <a:t> </a:t>
            </a:r>
            <a:r>
              <a:rPr lang="en-US" sz="2000" strike="sngStrike" dirty="0" err="1">
                <a:solidFill>
                  <a:srgbClr val="FF0000"/>
                </a:solidFill>
              </a:rPr>
              <a:t>prestado</a:t>
            </a:r>
            <a:endParaRPr lang="en-US" sz="2000" strike="sngStrike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C93A6D-CC39-4F0A-A14F-568C10E806CE}"/>
              </a:ext>
            </a:extLst>
          </p:cNvPr>
          <p:cNvSpPr txBox="1">
            <a:spLocks/>
          </p:cNvSpPr>
          <p:nvPr/>
        </p:nvSpPr>
        <p:spPr bwMode="auto">
          <a:xfrm>
            <a:off x="3733800" y="914400"/>
            <a:ext cx="540648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Para </a:t>
            </a:r>
            <a:r>
              <a:rPr lang="en-US" sz="2000" b="1" dirty="0" err="1"/>
              <a:t>Salir</a:t>
            </a:r>
            <a:r>
              <a:rPr lang="en-US" sz="2000" b="1" dirty="0"/>
              <a:t> Adelante </a:t>
            </a:r>
            <a:r>
              <a:rPr lang="en-US" sz="2000" b="1" dirty="0" err="1"/>
              <a:t>en</a:t>
            </a:r>
            <a:r>
              <a:rPr lang="en-US" sz="2000" b="1" dirty="0"/>
              <a:t> la Vida = </a:t>
            </a:r>
            <a:r>
              <a:rPr lang="en-US" sz="2000" b="1" dirty="0">
                <a:solidFill>
                  <a:srgbClr val="0000FF"/>
                </a:solidFill>
              </a:rPr>
              <a:t>PRODUCE, ATRÉVETE A PROSPERAR Y SE LIBRE FINANCIERAMENTE</a:t>
            </a:r>
            <a:r>
              <a:rPr lang="en-US" sz="2000" b="1" dirty="0">
                <a:solidFill>
                  <a:srgbClr val="3333FF"/>
                </a:solidFill>
              </a:rPr>
              <a:t>!!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SOY LIBRE DE DEUDA</a:t>
            </a:r>
            <a:r>
              <a:rPr lang="en-US" sz="1800" dirty="0"/>
              <a:t>: </a:t>
            </a:r>
            <a:r>
              <a:rPr lang="en-US" sz="1800" dirty="0" err="1"/>
              <a:t>Yo</a:t>
            </a:r>
            <a:r>
              <a:rPr lang="en-US" sz="1800" dirty="0"/>
              <a:t> No </a:t>
            </a:r>
            <a:r>
              <a:rPr lang="en-US" sz="1800" dirty="0" err="1"/>
              <a:t>Debo</a:t>
            </a:r>
            <a:r>
              <a:rPr lang="en-US" sz="1800" dirty="0"/>
              <a:t> a </a:t>
            </a:r>
            <a:r>
              <a:rPr lang="en-US" sz="1800" dirty="0" err="1"/>
              <a:t>Nadie</a:t>
            </a:r>
            <a:r>
              <a:rPr lang="en-US" sz="1800" dirty="0"/>
              <a:t> Nada y Pago mis </a:t>
            </a:r>
            <a:r>
              <a:rPr lang="en-US" sz="1800" dirty="0" err="1"/>
              <a:t>Deudas</a:t>
            </a:r>
            <a:r>
              <a:rPr lang="en-US" sz="1800" dirty="0"/>
              <a:t> al 100%.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PIENSO Y ME HAGO RICO: </a:t>
            </a:r>
            <a:r>
              <a:rPr lang="en-US" sz="1800" dirty="0"/>
              <a:t>= </a:t>
            </a:r>
            <a:r>
              <a:rPr lang="en-US" sz="1800" dirty="0" err="1"/>
              <a:t>Yo</a:t>
            </a:r>
            <a:r>
              <a:rPr lang="en-US" sz="1800" dirty="0"/>
              <a:t> Desarrollo una Nueva </a:t>
            </a:r>
            <a:r>
              <a:rPr lang="en-US" sz="1800" dirty="0" err="1"/>
              <a:t>Mentalidad</a:t>
            </a:r>
            <a:r>
              <a:rPr lang="en-US" sz="1800" dirty="0"/>
              <a:t>, Ideas y </a:t>
            </a:r>
            <a:r>
              <a:rPr lang="en-US" sz="1800" dirty="0" err="1"/>
              <a:t>Habilidades</a:t>
            </a:r>
            <a:r>
              <a:rPr lang="en-US" sz="1800" dirty="0"/>
              <a:t>; </a:t>
            </a:r>
            <a:r>
              <a:rPr lang="en-US" sz="1800" dirty="0" err="1"/>
              <a:t>Hecho</a:t>
            </a:r>
            <a:r>
              <a:rPr lang="en-US" sz="1800" dirty="0"/>
              <a:t> a Andar mi </a:t>
            </a:r>
            <a:r>
              <a:rPr lang="en-US" sz="1800" dirty="0" err="1"/>
              <a:t>Máquina</a:t>
            </a:r>
            <a:r>
              <a:rPr lang="en-US" sz="1800" dirty="0"/>
              <a:t> de </a:t>
            </a:r>
            <a:r>
              <a:rPr lang="en-US" sz="1800" dirty="0" err="1"/>
              <a:t>Sueños</a:t>
            </a:r>
            <a:r>
              <a:rPr lang="en-US" sz="1800" dirty="0"/>
              <a:t>; Se Vender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SOY UN EJEMPLO: </a:t>
            </a:r>
            <a:r>
              <a:rPr lang="en-US" sz="1800" dirty="0"/>
              <a:t>= </a:t>
            </a:r>
            <a:r>
              <a:rPr lang="en-US" sz="1800" dirty="0" err="1"/>
              <a:t>Invierto</a:t>
            </a:r>
            <a:r>
              <a:rPr lang="en-US" sz="1800" dirty="0"/>
              <a:t> </a:t>
            </a:r>
            <a:r>
              <a:rPr lang="en-US" sz="1800" dirty="0" err="1"/>
              <a:t>Tiempo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mis Familia, Soy un </a:t>
            </a:r>
            <a:r>
              <a:rPr lang="en-US" sz="1800" dirty="0" err="1"/>
              <a:t>Ejemplo</a:t>
            </a:r>
            <a:r>
              <a:rPr lang="en-US" sz="1800" dirty="0"/>
              <a:t>; </a:t>
            </a:r>
            <a:r>
              <a:rPr lang="en-US" sz="1800" dirty="0" err="1"/>
              <a:t>Proveo</a:t>
            </a:r>
            <a:r>
              <a:rPr lang="en-US" sz="1800" dirty="0"/>
              <a:t> para la </a:t>
            </a:r>
            <a:r>
              <a:rPr lang="en-US" sz="1800" dirty="0" err="1"/>
              <a:t>Educación</a:t>
            </a:r>
            <a:r>
              <a:rPr lang="en-US" sz="1800" dirty="0"/>
              <a:t> de mis </a:t>
            </a:r>
            <a:r>
              <a:rPr lang="en-US" sz="1800" dirty="0" err="1"/>
              <a:t>hijos</a:t>
            </a:r>
            <a:r>
              <a:rPr lang="en-US" sz="1800" dirty="0"/>
              <a:t>, Y les </a:t>
            </a:r>
            <a:r>
              <a:rPr lang="en-US" sz="1800" dirty="0" err="1"/>
              <a:t>Enseño</a:t>
            </a:r>
            <a:r>
              <a:rPr lang="en-US" sz="1800" dirty="0"/>
              <a:t> a Ser </a:t>
            </a:r>
            <a:r>
              <a:rPr lang="en-US" sz="1800" dirty="0" err="1"/>
              <a:t>Financieramente</a:t>
            </a:r>
            <a:r>
              <a:rPr lang="en-US" sz="1800" dirty="0"/>
              <a:t> </a:t>
            </a:r>
            <a:r>
              <a:rPr lang="en-US" sz="1800" dirty="0" err="1"/>
              <a:t>Libres</a:t>
            </a:r>
            <a:endParaRPr lang="en-US" sz="1800" dirty="0"/>
          </a:p>
          <a:p>
            <a:r>
              <a:rPr lang="en-US" sz="1800" b="1" dirty="0">
                <a:solidFill>
                  <a:srgbClr val="0000FF"/>
                </a:solidFill>
              </a:rPr>
              <a:t>PROTÉGO A MI FAMILIA Y PATRIMONIO: </a:t>
            </a:r>
            <a:r>
              <a:rPr lang="en-US" sz="1800" dirty="0"/>
              <a:t>= </a:t>
            </a:r>
            <a:r>
              <a:rPr lang="en-US" sz="1800" dirty="0" err="1"/>
              <a:t>Yo</a:t>
            </a:r>
            <a:r>
              <a:rPr lang="en-US" sz="1800" dirty="0"/>
              <a:t> Soy un </a:t>
            </a:r>
            <a:r>
              <a:rPr lang="en-US" sz="1800" dirty="0" err="1"/>
              <a:t>Proveedor</a:t>
            </a:r>
            <a:r>
              <a:rPr lang="en-US" sz="1800" dirty="0"/>
              <a:t> y Protector. Les </a:t>
            </a:r>
            <a:r>
              <a:rPr lang="en-US" sz="1800" dirty="0" err="1"/>
              <a:t>dejaré</a:t>
            </a:r>
            <a:r>
              <a:rPr lang="en-US" sz="1800" dirty="0"/>
              <a:t> un </a:t>
            </a:r>
            <a:r>
              <a:rPr lang="en-US" sz="1800" dirty="0" err="1"/>
              <a:t>Legado</a:t>
            </a:r>
            <a:r>
              <a:rPr lang="en-US" sz="1800" dirty="0"/>
              <a:t> de </a:t>
            </a:r>
            <a:r>
              <a:rPr lang="en-US" sz="1800" dirty="0" err="1"/>
              <a:t>Riqueza</a:t>
            </a:r>
            <a:r>
              <a:rPr lang="en-US" sz="1800" dirty="0"/>
              <a:t> que </a:t>
            </a:r>
            <a:r>
              <a:rPr lang="en-US" sz="1800" dirty="0" err="1"/>
              <a:t>Durará</a:t>
            </a:r>
            <a:r>
              <a:rPr lang="en-US" sz="1800" dirty="0"/>
              <a:t> por </a:t>
            </a:r>
            <a:r>
              <a:rPr lang="en-US" sz="1800" dirty="0" err="1"/>
              <a:t>Muchas</a:t>
            </a:r>
            <a:r>
              <a:rPr lang="en-US" sz="1800" dirty="0"/>
              <a:t> </a:t>
            </a:r>
            <a:r>
              <a:rPr lang="en-US" sz="1800" dirty="0" err="1"/>
              <a:t>Generaciones</a:t>
            </a:r>
            <a:endParaRPr lang="en-US" sz="1800" dirty="0"/>
          </a:p>
          <a:p>
            <a:r>
              <a:rPr lang="en-US" sz="1800" b="1" dirty="0">
                <a:solidFill>
                  <a:srgbClr val="0000FF"/>
                </a:solidFill>
              </a:rPr>
              <a:t>INVIERTO EN MI PROPIO NEGOCIO: </a:t>
            </a:r>
            <a:r>
              <a:rPr lang="en-US" sz="1800" dirty="0"/>
              <a:t>= No </a:t>
            </a:r>
            <a:r>
              <a:rPr lang="en-US" sz="1800" dirty="0" err="1"/>
              <a:t>Arriesgo</a:t>
            </a:r>
            <a:r>
              <a:rPr lang="en-US" sz="1800" dirty="0"/>
              <a:t> mi Dinero. </a:t>
            </a:r>
            <a:r>
              <a:rPr lang="en-US" sz="1800" dirty="0" err="1"/>
              <a:t>Tomo</a:t>
            </a:r>
            <a:r>
              <a:rPr lang="en-US" sz="1800" dirty="0"/>
              <a:t> Control de mis </a:t>
            </a:r>
            <a:r>
              <a:rPr lang="en-US" sz="1800" dirty="0" err="1"/>
              <a:t>Finanzas</a:t>
            </a:r>
            <a:r>
              <a:rPr lang="en-US" sz="1800" dirty="0"/>
              <a:t> e </a:t>
            </a:r>
            <a:r>
              <a:rPr lang="en-US" sz="1800" dirty="0" err="1"/>
              <a:t>invierto</a:t>
            </a:r>
            <a:r>
              <a:rPr lang="en-US" sz="1800" dirty="0"/>
              <a:t> primero </a:t>
            </a:r>
            <a:r>
              <a:rPr lang="en-US" sz="1800" dirty="0" err="1"/>
              <a:t>en</a:t>
            </a:r>
            <a:r>
              <a:rPr lang="en-US" sz="1800" dirty="0"/>
              <a:t> mi </a:t>
            </a:r>
            <a:r>
              <a:rPr lang="en-US" sz="1800" dirty="0" err="1"/>
              <a:t>Negocio</a:t>
            </a:r>
            <a:r>
              <a:rPr lang="en-US" sz="1800" dirty="0"/>
              <a:t>. No </a:t>
            </a:r>
            <a:r>
              <a:rPr lang="en-US" sz="1800" dirty="0" err="1"/>
              <a:t>especulo</a:t>
            </a:r>
            <a:r>
              <a:rPr lang="en-US" sz="1800" dirty="0"/>
              <a:t> con </a:t>
            </a:r>
            <a:r>
              <a:rPr lang="en-US" sz="1800" dirty="0" err="1"/>
              <a:t>Deuda</a:t>
            </a:r>
            <a:r>
              <a:rPr lang="en-US" sz="1800" dirty="0"/>
              <a:t>.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SOY FINANCIERAMENTE LIBRE</a:t>
            </a:r>
            <a:r>
              <a:rPr lang="en-US" sz="1800" b="1" dirty="0"/>
              <a:t>: </a:t>
            </a:r>
            <a:r>
              <a:rPr lang="en-US" sz="1800" dirty="0"/>
              <a:t>= </a:t>
            </a:r>
            <a:r>
              <a:rPr lang="en-US" sz="1800" dirty="0" err="1"/>
              <a:t>Yo</a:t>
            </a:r>
            <a:r>
              <a:rPr lang="en-US" sz="1800" dirty="0"/>
              <a:t> </a:t>
            </a:r>
            <a:r>
              <a:rPr lang="en-US" sz="1800" dirty="0" err="1"/>
              <a:t>Genero</a:t>
            </a:r>
            <a:r>
              <a:rPr lang="en-US" sz="1800" dirty="0"/>
              <a:t> </a:t>
            </a:r>
            <a:r>
              <a:rPr lang="en-US" sz="1800" dirty="0" err="1"/>
              <a:t>Ingreso</a:t>
            </a:r>
            <a:r>
              <a:rPr lang="en-US" sz="1800" dirty="0"/>
              <a:t> </a:t>
            </a:r>
            <a:r>
              <a:rPr lang="en-US" sz="1800" dirty="0" err="1"/>
              <a:t>Pasivo</a:t>
            </a:r>
            <a:r>
              <a:rPr lang="en-US" sz="1800" dirty="0"/>
              <a:t> &gt; </a:t>
            </a:r>
            <a:r>
              <a:rPr lang="en-US" sz="1800" dirty="0" err="1"/>
              <a:t>Gastos</a:t>
            </a:r>
            <a:r>
              <a:rPr lang="en-US" sz="1800" dirty="0"/>
              <a:t>; Me </a:t>
            </a:r>
            <a:r>
              <a:rPr lang="en-US" sz="1800" dirty="0" err="1"/>
              <a:t>Enfoco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Legado</a:t>
            </a:r>
            <a:r>
              <a:rPr lang="en-US" sz="1800" dirty="0"/>
              <a:t> e </a:t>
            </a:r>
            <a:r>
              <a:rPr lang="en-US" sz="1800" dirty="0" err="1"/>
              <a:t>Impacto</a:t>
            </a:r>
            <a:r>
              <a:rPr lang="en-US" sz="1800" dirty="0"/>
              <a:t>.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1089C-3E82-1C23-A9CA-FB53FE08F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4"/>
            <a:ext cx="1447799" cy="4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4643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762000"/>
          </a:xfrm>
        </p:spPr>
        <p:txBody>
          <a:bodyPr/>
          <a:lstStyle/>
          <a:p>
            <a:r>
              <a:rPr lang="en-US" b="1" dirty="0"/>
              <a:t>Un Nuevo </a:t>
            </a:r>
            <a:r>
              <a:rPr lang="en-US" b="1" dirty="0" err="1"/>
              <a:t>Gui</a:t>
            </a:r>
            <a:r>
              <a:rPr lang="el-GR" b="1" dirty="0"/>
              <a:t>ό</a:t>
            </a:r>
            <a:r>
              <a:rPr lang="en-US" b="1" dirty="0"/>
              <a:t>n!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685800"/>
            <a:ext cx="8534400" cy="6096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u="sng" dirty="0"/>
              <a:t>YO SOY UN PRODUCTOR</a:t>
            </a:r>
          </a:p>
          <a:p>
            <a:r>
              <a:rPr lang="es-ES" sz="1800" dirty="0"/>
              <a:t>Dios me dio Dominio - Control sobre mi Ser: Pensamientos, Emociones, y Acciones</a:t>
            </a:r>
          </a:p>
          <a:p>
            <a:r>
              <a:rPr lang="es-ES" sz="1800" dirty="0"/>
              <a:t>Dios me dio Poder - el Poder de Decidir, Actuar y Hablar</a:t>
            </a:r>
          </a:p>
          <a:p>
            <a:r>
              <a:rPr lang="es-ES" sz="1800" dirty="0"/>
              <a:t>Dios me dio el Poder de Crear Riqueza -  Producir, Multiplicar y Crecer</a:t>
            </a:r>
          </a:p>
          <a:p>
            <a:r>
              <a:rPr lang="es-ES" sz="1800" dirty="0"/>
              <a:t>Dios me dio una Mente que tiene una Capacidad Creativa Infinita y Puede Generar Riqueza más allá de mis sueños más grandes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2000" b="1" u="sng" dirty="0"/>
              <a:t>YO SOY MI INVERSIÓN NO. 1</a:t>
            </a:r>
          </a:p>
          <a:p>
            <a:r>
              <a:rPr lang="es-ES" sz="1800" dirty="0"/>
              <a:t>Invierto en Mi Mismo primero todos los días</a:t>
            </a:r>
          </a:p>
          <a:p>
            <a:r>
              <a:rPr lang="es-ES" sz="1800" dirty="0"/>
              <a:t>Vale la pena invertir en mi porque produzco el Retorno de la inversión más alto</a:t>
            </a:r>
          </a:p>
          <a:p>
            <a:r>
              <a:rPr lang="es-ES" sz="1800" dirty="0"/>
              <a:t>Estoy Comprometido con mi desarrollo</a:t>
            </a:r>
          </a:p>
          <a:p>
            <a:pPr marL="0" indent="0">
              <a:buNone/>
            </a:pPr>
            <a:r>
              <a:rPr lang="en-US" sz="2000" b="1" u="sng" dirty="0"/>
              <a:t>YO SOY MI PROMPIO JEFE</a:t>
            </a:r>
          </a:p>
          <a:p>
            <a:r>
              <a:rPr lang="es-ES" sz="1800" dirty="0"/>
              <a:t>Creo en mi mismo, trabajo para mi</a:t>
            </a:r>
          </a:p>
          <a:p>
            <a:r>
              <a:rPr lang="es-ES" sz="1800" dirty="0"/>
              <a:t>Soy un líder, me comercializo</a:t>
            </a:r>
          </a:p>
          <a:p>
            <a:r>
              <a:rPr lang="es-ES" sz="1800" dirty="0"/>
              <a:t>Primero invierto en mi negocio</a:t>
            </a:r>
          </a:p>
          <a:p>
            <a:pPr marL="0" indent="0">
              <a:buNone/>
            </a:pPr>
            <a:r>
              <a:rPr lang="en-US" sz="2000" b="1" u="sng" dirty="0"/>
              <a:t>YO SOY FINANCIERAMENTE LIBRE</a:t>
            </a:r>
          </a:p>
          <a:p>
            <a:r>
              <a:rPr lang="es-ES" sz="1800" dirty="0"/>
              <a:t>Me atrevo a prosperar</a:t>
            </a:r>
          </a:p>
          <a:p>
            <a:r>
              <a:rPr lang="es-ES" sz="1800" dirty="0"/>
              <a:t>Estoy libre de deudas</a:t>
            </a:r>
          </a:p>
          <a:p>
            <a:r>
              <a:rPr lang="es-ES" sz="1800" dirty="0"/>
              <a:t>¡Soy financieramente libre!</a:t>
            </a:r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3962400"/>
            <a:ext cx="4191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u="sng" dirty="0">
                <a:latin typeface="+mj-lt"/>
              </a:rPr>
              <a:t>YO SOY MI PROPIO BANCO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Me pago a mi mismo primero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Soy un protector, soy un modelo a seguir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Soy un ahorrador y mi propio banquero</a:t>
            </a:r>
          </a:p>
          <a:p>
            <a:r>
              <a:rPr lang="en-US" sz="2000" b="1" u="sng" dirty="0">
                <a:latin typeface="+mj-lt"/>
              </a:rPr>
              <a:t>YO SOY UN </a:t>
            </a:r>
            <a:r>
              <a:rPr lang="en-US" sz="2000" b="1" u="sng" dirty="0" err="1">
                <a:latin typeface="+mj-lt"/>
              </a:rPr>
              <a:t>DADOR</a:t>
            </a:r>
            <a:r>
              <a:rPr lang="en-US" sz="2000" b="1" u="sng" dirty="0">
                <a:latin typeface="+mj-lt"/>
              </a:rPr>
              <a:t> GENEROSO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Honro al Señor con las primicias de todo mi aumento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Dios me ha bendecido para que pueda ser una bendición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8B95D-61D4-ABFF-687C-EA8DE4498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5834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s-MX" b="1" dirty="0"/>
              <a:t>¿</a:t>
            </a:r>
            <a:r>
              <a:rPr lang="en-US" altLang="es-MX" b="1" dirty="0" err="1"/>
              <a:t>Cómo</a:t>
            </a:r>
            <a:r>
              <a:rPr lang="en-US" altLang="es-MX" b="1" dirty="0"/>
              <a:t> </a:t>
            </a:r>
            <a:r>
              <a:rPr lang="en-US" altLang="es-MX" b="1" dirty="0" err="1"/>
              <a:t>Llegamos</a:t>
            </a:r>
            <a:r>
              <a:rPr lang="en-US" altLang="es-MX" b="1" dirty="0"/>
              <a:t> </a:t>
            </a:r>
            <a:r>
              <a:rPr lang="en-US" altLang="es-MX" b="1" dirty="0" err="1"/>
              <a:t>Aquí</a:t>
            </a:r>
            <a:r>
              <a:rPr lang="en-US" altLang="es-MX" b="1" dirty="0"/>
              <a:t>?</a:t>
            </a:r>
            <a:br>
              <a:rPr lang="en-US" altLang="es-MX" b="1" dirty="0"/>
            </a:br>
            <a:r>
              <a:rPr lang="en-US" altLang="es-MX" b="1" dirty="0"/>
              <a:t>Mala </a:t>
            </a:r>
            <a:r>
              <a:rPr lang="en-US" altLang="es-MX" b="1" dirty="0" err="1"/>
              <a:t>Programación</a:t>
            </a:r>
            <a:r>
              <a:rPr lang="en-US" altLang="es-MX" b="1" dirty="0"/>
              <a:t>!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7174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CFF08C4-3E39-431D-B42C-F88B9D5CF8C7}" type="slidenum">
              <a:rPr lang="en-US" altLang="es-MX"/>
              <a:pPr/>
              <a:t>3</a:t>
            </a:fld>
            <a:endParaRPr lang="en-US" altLang="es-MX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191000" cy="4953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¡</a:t>
            </a:r>
            <a:r>
              <a:rPr lang="en-US" dirty="0" err="1"/>
              <a:t>Estamos</a:t>
            </a:r>
            <a:r>
              <a:rPr lang="en-US" dirty="0"/>
              <a:t> </a:t>
            </a:r>
            <a:r>
              <a:rPr lang="en-US" dirty="0" err="1"/>
              <a:t>programados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</a:t>
            </a:r>
            <a:r>
              <a:rPr lang="en-US" dirty="0" err="1"/>
              <a:t>chicos</a:t>
            </a:r>
            <a:r>
              <a:rPr lang="en-US" dirty="0"/>
              <a:t>! Nos </a:t>
            </a:r>
            <a:r>
              <a:rPr lang="en-US" dirty="0" err="1"/>
              <a:t>han</a:t>
            </a:r>
            <a:r>
              <a:rPr lang="en-US" dirty="0"/>
              <a:t> dado un </a:t>
            </a:r>
            <a:r>
              <a:rPr lang="en-US" dirty="0" err="1"/>
              <a:t>Guión</a:t>
            </a:r>
            <a:r>
              <a:rPr lang="en-US" dirty="0"/>
              <a:t>!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¿</a:t>
            </a:r>
            <a:r>
              <a:rPr lang="en-US" dirty="0" err="1"/>
              <a:t>Quién</a:t>
            </a:r>
            <a:r>
              <a:rPr lang="en-US" dirty="0"/>
              <a:t>? Padres, </a:t>
            </a:r>
            <a:r>
              <a:rPr lang="en-US" dirty="0" err="1"/>
              <a:t>Religión</a:t>
            </a:r>
            <a:r>
              <a:rPr lang="en-US" dirty="0"/>
              <a:t>, </a:t>
            </a:r>
            <a:r>
              <a:rPr lang="en-US" dirty="0" err="1"/>
              <a:t>Escuela</a:t>
            </a:r>
            <a:r>
              <a:rPr lang="en-US" dirty="0"/>
              <a:t>, </a:t>
            </a:r>
            <a:r>
              <a:rPr lang="en-US" dirty="0" err="1"/>
              <a:t>Gobierno</a:t>
            </a:r>
            <a:r>
              <a:rPr lang="en-US" dirty="0"/>
              <a:t>, Amigos, </a:t>
            </a:r>
            <a:r>
              <a:rPr lang="en-US" dirty="0" err="1"/>
              <a:t>Sociedad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52578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/>
              <a:t>Nos </a:t>
            </a:r>
            <a:r>
              <a:rPr lang="en-US" sz="2400" dirty="0" err="1"/>
              <a:t>dicen</a:t>
            </a:r>
            <a:r>
              <a:rPr lang="en-US" sz="2400" dirty="0"/>
              <a:t> que para </a:t>
            </a:r>
            <a:r>
              <a:rPr lang="en-US" sz="2400" dirty="0" err="1"/>
              <a:t>tener</a:t>
            </a:r>
            <a:r>
              <a:rPr lang="en-US" sz="2400" dirty="0"/>
              <a:t> </a:t>
            </a:r>
            <a:r>
              <a:rPr lang="en-US" sz="2400" dirty="0" err="1"/>
              <a:t>éxito</a:t>
            </a:r>
            <a:r>
              <a:rPr lang="en-US" sz="2400" dirty="0"/>
              <a:t> </a:t>
            </a:r>
            <a:r>
              <a:rPr lang="en-US" sz="2400" dirty="0" err="1"/>
              <a:t>debemos</a:t>
            </a:r>
            <a:r>
              <a:rPr lang="en-US" sz="2400" dirty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Ir</a:t>
            </a:r>
            <a:r>
              <a:rPr lang="en-US" sz="2400" dirty="0"/>
              <a:t> a la </a:t>
            </a:r>
            <a:r>
              <a:rPr lang="en-US" sz="2400" dirty="0" err="1"/>
              <a:t>escuela</a:t>
            </a:r>
            <a:r>
              <a:rPr lang="en-US" sz="2400" dirty="0"/>
              <a:t> y Universidad y </a:t>
            </a:r>
            <a:r>
              <a:rPr lang="en-US" sz="2400" dirty="0" err="1"/>
              <a:t>Estudiar</a:t>
            </a:r>
            <a:r>
              <a:rPr lang="en-US" sz="2400" dirty="0"/>
              <a:t> </a:t>
            </a:r>
            <a:r>
              <a:rPr lang="en-US" sz="2400" dirty="0" err="1"/>
              <a:t>duro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Sacar</a:t>
            </a:r>
            <a:r>
              <a:rPr lang="en-US" sz="2400" dirty="0"/>
              <a:t> </a:t>
            </a:r>
            <a:r>
              <a:rPr lang="en-US" sz="2400" dirty="0" err="1"/>
              <a:t>buenas</a:t>
            </a:r>
            <a:r>
              <a:rPr lang="en-US" sz="2400" dirty="0"/>
              <a:t> </a:t>
            </a:r>
            <a:r>
              <a:rPr lang="en-US" sz="2400" dirty="0" err="1"/>
              <a:t>calificaciones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Conseguir</a:t>
            </a:r>
            <a:r>
              <a:rPr lang="en-US" sz="2400" dirty="0"/>
              <a:t> un </a:t>
            </a:r>
            <a:r>
              <a:rPr lang="en-US" sz="2400" dirty="0" err="1"/>
              <a:t>trabajo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Trabajar</a:t>
            </a:r>
            <a:r>
              <a:rPr lang="en-US" sz="2400" dirty="0"/>
              <a:t> </a:t>
            </a:r>
            <a:r>
              <a:rPr lang="en-US" sz="2400" dirty="0" err="1"/>
              <a:t>duro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Ganar</a:t>
            </a:r>
            <a:r>
              <a:rPr lang="en-US" sz="2400" dirty="0"/>
              <a:t> dinero y </a:t>
            </a:r>
            <a:r>
              <a:rPr lang="en-US" sz="2400" dirty="0" err="1"/>
              <a:t>pagar</a:t>
            </a:r>
            <a:r>
              <a:rPr lang="en-US" sz="2400" dirty="0"/>
              <a:t> </a:t>
            </a:r>
            <a:r>
              <a:rPr lang="en-US" sz="2400" dirty="0" err="1"/>
              <a:t>impuestos</a:t>
            </a:r>
            <a:endParaRPr lang="en-US" sz="2400" dirty="0"/>
          </a:p>
          <a:p>
            <a:pPr>
              <a:defRPr/>
            </a:pPr>
            <a:r>
              <a:rPr lang="en-US" sz="2400" dirty="0" err="1"/>
              <a:t>Comprar</a:t>
            </a:r>
            <a:r>
              <a:rPr lang="en-US" sz="2400" dirty="0"/>
              <a:t> lo que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hace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endParaRPr lang="en-US" sz="2400" dirty="0"/>
          </a:p>
          <a:p>
            <a:r>
              <a:rPr lang="en-US" sz="2400" dirty="0" err="1"/>
              <a:t>Manten</a:t>
            </a:r>
            <a:r>
              <a:rPr lang="en-US" sz="2400" dirty="0"/>
              <a:t> un </a:t>
            </a:r>
            <a:r>
              <a:rPr lang="en-US" sz="2400" dirty="0" err="1"/>
              <a:t>buen</a:t>
            </a:r>
            <a:r>
              <a:rPr lang="en-US" sz="2400" dirty="0"/>
              <a:t> </a:t>
            </a:r>
            <a:r>
              <a:rPr lang="en-US" sz="2400" dirty="0" err="1"/>
              <a:t>indice</a:t>
            </a:r>
            <a:r>
              <a:rPr lang="en-US" sz="2400" dirty="0"/>
              <a:t> </a:t>
            </a:r>
            <a:r>
              <a:rPr lang="en-US" sz="2400" dirty="0" err="1"/>
              <a:t>crediticio</a:t>
            </a:r>
            <a:endParaRPr lang="en-US" sz="2400" dirty="0"/>
          </a:p>
          <a:p>
            <a:r>
              <a:rPr lang="en-US" sz="2400" dirty="0"/>
              <a:t>No </a:t>
            </a:r>
            <a:r>
              <a:rPr lang="en-US" sz="2400" dirty="0" err="1"/>
              <a:t>pagues</a:t>
            </a:r>
            <a:r>
              <a:rPr lang="en-US" sz="2400" dirty="0"/>
              <a:t> </a:t>
            </a:r>
            <a:r>
              <a:rPr lang="en-US" sz="2400" dirty="0" err="1"/>
              <a:t>tu</a:t>
            </a:r>
            <a:r>
              <a:rPr lang="en-US" sz="2400" dirty="0"/>
              <a:t> casa pronto –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interes</a:t>
            </a:r>
            <a:r>
              <a:rPr lang="en-US" sz="2400" dirty="0"/>
              <a:t> es deducible</a:t>
            </a:r>
          </a:p>
          <a:p>
            <a:r>
              <a:rPr lang="en-US" sz="2400" dirty="0" err="1"/>
              <a:t>Usa</a:t>
            </a:r>
            <a:r>
              <a:rPr lang="en-US" sz="2400" dirty="0"/>
              <a:t> la “</a:t>
            </a:r>
            <a:r>
              <a:rPr lang="en-US" sz="2400" dirty="0" err="1"/>
              <a:t>deuda</a:t>
            </a:r>
            <a:r>
              <a:rPr lang="en-US" sz="2400" dirty="0"/>
              <a:t> </a:t>
            </a:r>
            <a:r>
              <a:rPr lang="en-US" sz="2400" dirty="0" err="1"/>
              <a:t>buena</a:t>
            </a:r>
            <a:r>
              <a:rPr lang="en-US" sz="2400" dirty="0"/>
              <a:t>” para </a:t>
            </a:r>
            <a:r>
              <a:rPr lang="en-US" sz="2400" dirty="0" err="1"/>
              <a:t>salir</a:t>
            </a:r>
            <a:r>
              <a:rPr lang="en-US" sz="2400" dirty="0"/>
              <a:t> </a:t>
            </a:r>
            <a:r>
              <a:rPr lang="en-US" sz="2400" dirty="0" err="1"/>
              <a:t>adelante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43400"/>
            <a:ext cx="4030133" cy="22669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FFE13A-4015-D56B-D248-D9BAD6EE5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5730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/>
              <a:t>Momento</a:t>
            </a:r>
            <a:r>
              <a:rPr lang="en-US" b="1" dirty="0"/>
              <a:t> de </a:t>
            </a:r>
            <a:r>
              <a:rPr lang="en-US" b="1" dirty="0" err="1"/>
              <a:t>Reflexión</a:t>
            </a:r>
            <a:br>
              <a:rPr lang="en-US" b="1" dirty="0"/>
            </a:br>
            <a:r>
              <a:rPr lang="en-US" b="1" dirty="0"/>
              <a:t>¿POR QUÉ </a:t>
            </a:r>
            <a:r>
              <a:rPr lang="en-US" b="1" dirty="0" err="1"/>
              <a:t>Estas</a:t>
            </a:r>
            <a:r>
              <a:rPr lang="en-US" b="1" dirty="0"/>
              <a:t> </a:t>
            </a:r>
            <a:r>
              <a:rPr lang="en-US" b="1" dirty="0" err="1"/>
              <a:t>Aquí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27651" name="Content Placeholder 2"/>
          <p:cNvSpPr txBox="1">
            <a:spLocks/>
          </p:cNvSpPr>
          <p:nvPr/>
        </p:nvSpPr>
        <p:spPr bwMode="auto">
          <a:xfrm>
            <a:off x="304800" y="15240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dirty="0" err="1">
                <a:cs typeface="Arial" pitchFamily="34" charset="0"/>
              </a:rPr>
              <a:t>Tómate</a:t>
            </a:r>
            <a:r>
              <a:rPr lang="en-US" sz="2800" dirty="0">
                <a:cs typeface="Arial" pitchFamily="34" charset="0"/>
              </a:rPr>
              <a:t> el </a:t>
            </a:r>
            <a:r>
              <a:rPr lang="en-US" sz="2800" dirty="0" err="1">
                <a:cs typeface="Arial" pitchFamily="34" charset="0"/>
              </a:rPr>
              <a:t>tiempo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este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momento</a:t>
            </a:r>
            <a:r>
              <a:rPr lang="en-US" sz="2800" dirty="0">
                <a:cs typeface="Arial" pitchFamily="34" charset="0"/>
              </a:rPr>
              <a:t> para: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Pensar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sobre</a:t>
            </a:r>
            <a:r>
              <a:rPr lang="en-US" sz="2800" dirty="0">
                <a:cs typeface="Arial" pitchFamily="34" charset="0"/>
              </a:rPr>
              <a:t> el ¿</a:t>
            </a:r>
            <a:r>
              <a:rPr lang="en-US" sz="2800" dirty="0" err="1">
                <a:cs typeface="Arial" pitchFamily="34" charset="0"/>
              </a:rPr>
              <a:t>Por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qué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estas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interesado</a:t>
            </a:r>
            <a:r>
              <a:rPr lang="en-US" sz="2800" dirty="0">
                <a:cs typeface="Arial" pitchFamily="34" charset="0"/>
              </a:rPr>
              <a:t> en </a:t>
            </a:r>
            <a:r>
              <a:rPr lang="en-US" sz="2800" dirty="0" err="1">
                <a:cs typeface="Arial" pitchFamily="34" charset="0"/>
              </a:rPr>
              <a:t>aprender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sobre</a:t>
            </a:r>
            <a:r>
              <a:rPr lang="en-US" sz="2800" dirty="0">
                <a:cs typeface="Arial" pitchFamily="34" charset="0"/>
              </a:rPr>
              <a:t> el </a:t>
            </a:r>
            <a:r>
              <a:rPr lang="en-US" sz="2800" dirty="0" err="1">
                <a:cs typeface="Arial" pitchFamily="34" charset="0"/>
              </a:rPr>
              <a:t>dinero</a:t>
            </a:r>
            <a:r>
              <a:rPr lang="en-US" sz="2800" dirty="0">
                <a:cs typeface="Arial" pitchFamily="34" charset="0"/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cs typeface="Arial" pitchFamily="34" charset="0"/>
              </a:rPr>
              <a:t> Escribe </a:t>
            </a:r>
            <a:r>
              <a:rPr lang="en-US" sz="2800" dirty="0" err="1">
                <a:cs typeface="Arial" pitchFamily="34" charset="0"/>
              </a:rPr>
              <a:t>sobre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dónde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estas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ahorita</a:t>
            </a:r>
            <a:r>
              <a:rPr lang="en-US" sz="2800" dirty="0">
                <a:cs typeface="Arial" pitchFamily="34" charset="0"/>
              </a:rPr>
              <a:t> – ¿</a:t>
            </a:r>
            <a:r>
              <a:rPr lang="en-US" sz="2800" dirty="0" err="1">
                <a:cs typeface="Arial" pitchFamily="34" charset="0"/>
              </a:rPr>
              <a:t>Cuáles</a:t>
            </a:r>
            <a:r>
              <a:rPr lang="en-US" sz="2800" dirty="0">
                <a:cs typeface="Arial" pitchFamily="34" charset="0"/>
              </a:rPr>
              <a:t> son las </a:t>
            </a:r>
            <a:r>
              <a:rPr lang="en-US" sz="2800" dirty="0" err="1">
                <a:cs typeface="Arial" pitchFamily="34" charset="0"/>
              </a:rPr>
              <a:t>cosas</a:t>
            </a:r>
            <a:r>
              <a:rPr lang="en-US" sz="2800" dirty="0">
                <a:cs typeface="Arial" pitchFamily="34" charset="0"/>
              </a:rPr>
              <a:t> con las que </a:t>
            </a:r>
            <a:r>
              <a:rPr lang="en-US" sz="2800" dirty="0" err="1">
                <a:cs typeface="Arial" pitchFamily="34" charset="0"/>
              </a:rPr>
              <a:t>estas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luchando</a:t>
            </a:r>
            <a:r>
              <a:rPr lang="en-US" sz="2800" dirty="0">
                <a:cs typeface="Arial" pitchFamily="34" charset="0"/>
              </a:rPr>
              <a:t>?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cs typeface="Arial" pitchFamily="34" charset="0"/>
              </a:rPr>
              <a:t>¿</a:t>
            </a:r>
            <a:r>
              <a:rPr lang="en-US" sz="2800" dirty="0" err="1">
                <a:cs typeface="Arial" pitchFamily="34" charset="0"/>
              </a:rPr>
              <a:t>Qué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es</a:t>
            </a:r>
            <a:r>
              <a:rPr lang="en-US" sz="2800" dirty="0">
                <a:cs typeface="Arial" pitchFamily="34" charset="0"/>
              </a:rPr>
              <a:t> lo que </a:t>
            </a:r>
            <a:r>
              <a:rPr lang="en-US" sz="2800" dirty="0" err="1">
                <a:cs typeface="Arial" pitchFamily="34" charset="0"/>
              </a:rPr>
              <a:t>te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esta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motivando</a:t>
            </a:r>
            <a:r>
              <a:rPr lang="en-US" sz="2800" dirty="0">
                <a:cs typeface="Arial" pitchFamily="34" charset="0"/>
              </a:rPr>
              <a:t> a </a:t>
            </a:r>
            <a:r>
              <a:rPr lang="en-US" sz="2800" dirty="0" err="1">
                <a:cs typeface="Arial" pitchFamily="34" charset="0"/>
              </a:rPr>
              <a:t>querer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tomar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este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seminario</a:t>
            </a:r>
            <a:r>
              <a:rPr lang="en-US" sz="2800" dirty="0">
                <a:cs typeface="Arial" pitchFamily="34" charset="0"/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cs typeface="Arial" pitchFamily="34" charset="0"/>
              </a:rPr>
              <a:t> Escribe ¿</a:t>
            </a:r>
            <a:r>
              <a:rPr lang="en-US" sz="2800" dirty="0" err="1">
                <a:cs typeface="Arial" pitchFamily="34" charset="0"/>
              </a:rPr>
              <a:t>Qué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es</a:t>
            </a:r>
            <a:r>
              <a:rPr lang="en-US" sz="2800" dirty="0">
                <a:cs typeface="Arial" pitchFamily="34" charset="0"/>
              </a:rPr>
              <a:t> lo que </a:t>
            </a:r>
            <a:r>
              <a:rPr lang="en-US" sz="2800" dirty="0" err="1">
                <a:cs typeface="Arial" pitchFamily="34" charset="0"/>
              </a:rPr>
              <a:t>esperas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aprender</a:t>
            </a:r>
            <a:r>
              <a:rPr lang="en-US" sz="2800" dirty="0">
                <a:cs typeface="Arial" pitchFamily="34" charset="0"/>
              </a:rPr>
              <a:t> para </a:t>
            </a:r>
            <a:r>
              <a:rPr lang="en-US" sz="2800" dirty="0" err="1">
                <a:cs typeface="Arial" pitchFamily="34" charset="0"/>
              </a:rPr>
              <a:t>cuando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termines</a:t>
            </a:r>
            <a:r>
              <a:rPr lang="en-US" sz="2800" dirty="0">
                <a:cs typeface="Arial" pitchFamily="34" charset="0"/>
              </a:rPr>
              <a:t> de </a:t>
            </a:r>
            <a:r>
              <a:rPr lang="en-US" sz="2800" dirty="0" err="1">
                <a:cs typeface="Arial" pitchFamily="34" charset="0"/>
              </a:rPr>
              <a:t>tomar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este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seminario</a:t>
            </a:r>
            <a:r>
              <a:rPr lang="en-US" sz="2800" dirty="0">
                <a:cs typeface="Arial" pitchFamily="34" charset="0"/>
              </a:rPr>
              <a:t>?</a:t>
            </a:r>
          </a:p>
          <a:p>
            <a:endParaRPr lang="en-US" sz="2800" dirty="0">
              <a:cs typeface="Arial" pitchFamily="34" charset="0"/>
            </a:endParaRPr>
          </a:p>
          <a:p>
            <a:r>
              <a:rPr lang="en-US" sz="2800" b="1" dirty="0">
                <a:cs typeface="Arial" pitchFamily="34" charset="0"/>
              </a:rPr>
              <a:t> 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3C1CAE35-13CE-4807-BDC9-5B0B5705258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8FD78F-9E9E-C717-95FB-D8D89558C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45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s-ES" b="1" dirty="0"/>
              <a:t>¿</a:t>
            </a:r>
            <a:r>
              <a:rPr lang="en-US" b="1" dirty="0" err="1"/>
              <a:t>Preguntas</a:t>
            </a:r>
            <a:r>
              <a:rPr lang="en-US" b="1" dirty="0"/>
              <a:t>? </a:t>
            </a:r>
            <a:r>
              <a:rPr lang="es-ES" b="1" dirty="0"/>
              <a:t>¿</a:t>
            </a:r>
            <a:r>
              <a:rPr lang="en-US" b="1" dirty="0" err="1"/>
              <a:t>Comentarios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questionscomme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524000"/>
            <a:ext cx="6129358" cy="2235709"/>
          </a:xfrm>
          <a:prstGeom prst="rect">
            <a:avLst/>
          </a:prstGeom>
        </p:spPr>
      </p:pic>
      <p:pic>
        <p:nvPicPr>
          <p:cNvPr id="5" name="Picture 4" descr="visitor-inform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581400"/>
            <a:ext cx="3153103" cy="2971800"/>
          </a:xfrm>
          <a:prstGeom prst="rect">
            <a:avLst/>
          </a:prstGeom>
        </p:spPr>
      </p:pic>
      <p:pic>
        <p:nvPicPr>
          <p:cNvPr id="6" name="Picture 5" descr="questions comments bubb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676400"/>
            <a:ext cx="2628900" cy="1733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5E2A00-B062-DF13-A9FB-5FEB238B5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4926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0123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La </a:t>
            </a:r>
            <a:r>
              <a:rPr lang="en-US" sz="3600" b="1" dirty="0" err="1"/>
              <a:t>Solución</a:t>
            </a:r>
            <a:r>
              <a:rPr lang="en-US" sz="3600" b="1" dirty="0"/>
              <a:t>: </a:t>
            </a:r>
            <a:r>
              <a:rPr lang="en-US" sz="3600" b="1" dirty="0" err="1"/>
              <a:t>Educación</a:t>
            </a:r>
            <a:r>
              <a:rPr lang="en-US" sz="3600" b="1" dirty="0"/>
              <a:t> Moral </a:t>
            </a:r>
            <a:br>
              <a:rPr lang="en-US" sz="3600" b="1" dirty="0"/>
            </a:br>
            <a:r>
              <a:rPr lang="en-US" sz="3600" b="1" dirty="0"/>
              <a:t>y </a:t>
            </a:r>
            <a:r>
              <a:rPr lang="en-US" sz="3600" b="1" dirty="0" err="1"/>
              <a:t>Económica</a:t>
            </a:r>
            <a:r>
              <a:rPr lang="en-US" sz="3600" b="1" dirty="0"/>
              <a:t> y Desarrollo Personal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La </a:t>
            </a:r>
            <a:r>
              <a:rPr lang="en-US" dirty="0" err="1"/>
              <a:t>única</a:t>
            </a:r>
            <a:r>
              <a:rPr lang="en-US" dirty="0"/>
              <a:t> </a:t>
            </a:r>
            <a:r>
              <a:rPr lang="en-US" dirty="0" err="1"/>
              <a:t>esperanza</a:t>
            </a:r>
            <a:r>
              <a:rPr lang="en-US" dirty="0"/>
              <a:t> para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mundo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Jesús</a:t>
            </a:r>
            <a:r>
              <a:rPr lang="en-US" dirty="0"/>
              <a:t>.</a:t>
            </a:r>
          </a:p>
          <a:p>
            <a:r>
              <a:rPr lang="en-US" i="1" dirty="0">
                <a:solidFill>
                  <a:srgbClr val="0000FF"/>
                </a:solidFill>
              </a:rPr>
              <a:t>“Amado </a:t>
            </a:r>
            <a:r>
              <a:rPr lang="en-US" i="1" dirty="0" err="1">
                <a:solidFill>
                  <a:srgbClr val="0000FF"/>
                </a:solidFill>
              </a:rPr>
              <a:t>yo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deseo</a:t>
            </a:r>
            <a:r>
              <a:rPr lang="en-US" i="1" dirty="0">
                <a:solidFill>
                  <a:srgbClr val="0000FF"/>
                </a:solidFill>
              </a:rPr>
              <a:t> que </a:t>
            </a:r>
            <a:r>
              <a:rPr lang="en-US" i="1" dirty="0" err="1">
                <a:solidFill>
                  <a:srgbClr val="0000FF"/>
                </a:solidFill>
              </a:rPr>
              <a:t>tú</a:t>
            </a:r>
            <a:r>
              <a:rPr lang="en-US" i="1" dirty="0">
                <a:solidFill>
                  <a:srgbClr val="0000FF"/>
                </a:solidFill>
              </a:rPr>
              <a:t> seas </a:t>
            </a:r>
            <a:r>
              <a:rPr lang="en-US" i="1" dirty="0" err="1">
                <a:solidFill>
                  <a:srgbClr val="0000FF"/>
                </a:solidFill>
              </a:rPr>
              <a:t>prosperado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en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todas</a:t>
            </a:r>
            <a:r>
              <a:rPr lang="en-US" i="1" dirty="0">
                <a:solidFill>
                  <a:srgbClr val="0000FF"/>
                </a:solidFill>
              </a:rPr>
              <a:t>, y que </a:t>
            </a:r>
            <a:r>
              <a:rPr lang="en-US" i="1" dirty="0" err="1">
                <a:solidFill>
                  <a:srgbClr val="0000FF"/>
                </a:solidFill>
              </a:rPr>
              <a:t>tengas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salud</a:t>
            </a:r>
            <a:r>
              <a:rPr lang="en-US" i="1" dirty="0">
                <a:solidFill>
                  <a:srgbClr val="0000FF"/>
                </a:solidFill>
              </a:rPr>
              <a:t>, </a:t>
            </a:r>
            <a:r>
              <a:rPr lang="en-US" i="1" dirty="0" err="1">
                <a:solidFill>
                  <a:srgbClr val="0000FF"/>
                </a:solidFill>
              </a:rPr>
              <a:t>así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como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prospera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tu</a:t>
            </a:r>
            <a:r>
              <a:rPr lang="en-US" i="1" dirty="0">
                <a:solidFill>
                  <a:srgbClr val="0000FF"/>
                </a:solidFill>
              </a:rPr>
              <a:t> alma.” </a:t>
            </a:r>
          </a:p>
          <a:p>
            <a:pPr marL="0" indent="0" algn="r">
              <a:buNone/>
            </a:pPr>
            <a:r>
              <a:rPr lang="en-US" dirty="0">
                <a:solidFill>
                  <a:srgbClr val="0000FF"/>
                </a:solidFill>
              </a:rPr>
              <a:t>– 3 Juan 2</a:t>
            </a:r>
          </a:p>
          <a:p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solución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b="1" dirty="0" err="1"/>
              <a:t>Crear</a:t>
            </a:r>
            <a:r>
              <a:rPr lang="en-US" b="1" dirty="0"/>
              <a:t> </a:t>
            </a:r>
            <a:r>
              <a:rPr lang="en-US" b="1" dirty="0" err="1"/>
              <a:t>Prosperidad</a:t>
            </a:r>
            <a:r>
              <a:rPr lang="en-US" b="1" dirty="0"/>
              <a:t> </a:t>
            </a:r>
            <a:r>
              <a:rPr lang="en-US" dirty="0"/>
              <a:t>a </a:t>
            </a:r>
            <a:r>
              <a:rPr lang="en-US" dirty="0" err="1"/>
              <a:t>través</a:t>
            </a:r>
            <a:r>
              <a:rPr lang="en-US" dirty="0"/>
              <a:t> de la </a:t>
            </a:r>
            <a:r>
              <a:rPr lang="en-US" dirty="0" err="1"/>
              <a:t>Educación</a:t>
            </a:r>
            <a:r>
              <a:rPr lang="en-US" dirty="0"/>
              <a:t> </a:t>
            </a:r>
            <a:r>
              <a:rPr lang="en-US" dirty="0" err="1"/>
              <a:t>Financiera</a:t>
            </a:r>
            <a:r>
              <a:rPr lang="en-US" dirty="0"/>
              <a:t> y Moral, y el </a:t>
            </a:r>
            <a:r>
              <a:rPr lang="en-US" dirty="0" err="1"/>
              <a:t>Desarrollo</a:t>
            </a:r>
            <a:r>
              <a:rPr lang="en-US" dirty="0"/>
              <a:t> Personal –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resultará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nueva</a:t>
            </a:r>
            <a:r>
              <a:rPr lang="en-US" dirty="0"/>
              <a:t> </a:t>
            </a:r>
            <a:r>
              <a:rPr lang="en-US" dirty="0" err="1"/>
              <a:t>mentalidad</a:t>
            </a:r>
            <a:r>
              <a:rPr lang="en-US" dirty="0"/>
              <a:t> y </a:t>
            </a:r>
            <a:r>
              <a:rPr lang="en-US" dirty="0" err="1"/>
              <a:t>actitud</a:t>
            </a:r>
            <a:r>
              <a:rPr lang="en-US" dirty="0"/>
              <a:t> </a:t>
            </a:r>
            <a:r>
              <a:rPr lang="en-US" dirty="0" err="1"/>
              <a:t>positiva</a:t>
            </a:r>
            <a:r>
              <a:rPr lang="en-US" dirty="0"/>
              <a:t>.</a:t>
            </a:r>
          </a:p>
          <a:p>
            <a:r>
              <a:rPr lang="en-US" dirty="0" err="1"/>
              <a:t>Creemos</a:t>
            </a:r>
            <a:r>
              <a:rPr lang="en-US" dirty="0"/>
              <a:t> que al </a:t>
            </a:r>
            <a:r>
              <a:rPr lang="en-US" dirty="0" err="1"/>
              <a:t>compartir</a:t>
            </a:r>
            <a:r>
              <a:rPr lang="en-US" dirty="0"/>
              <a:t> un </a:t>
            </a:r>
            <a:r>
              <a:rPr lang="en-US" dirty="0" err="1"/>
              <a:t>mensaje</a:t>
            </a:r>
            <a:r>
              <a:rPr lang="en-US" dirty="0"/>
              <a:t> </a:t>
            </a:r>
            <a:r>
              <a:rPr lang="en-US" dirty="0" err="1"/>
              <a:t>positivo</a:t>
            </a:r>
            <a:r>
              <a:rPr lang="en-US" dirty="0"/>
              <a:t>, </a:t>
            </a:r>
            <a:r>
              <a:rPr lang="en-US" dirty="0" err="1"/>
              <a:t>práctico</a:t>
            </a:r>
            <a:r>
              <a:rPr lang="en-US" dirty="0"/>
              <a:t>, </a:t>
            </a:r>
            <a:r>
              <a:rPr lang="en-US" dirty="0" err="1"/>
              <a:t>lógico</a:t>
            </a:r>
            <a:r>
              <a:rPr lang="en-US" dirty="0"/>
              <a:t> y moral </a:t>
            </a:r>
            <a:r>
              <a:rPr lang="en-US" dirty="0" err="1"/>
              <a:t>podemos</a:t>
            </a:r>
            <a:r>
              <a:rPr lang="en-US" dirty="0"/>
              <a:t> </a:t>
            </a:r>
            <a:r>
              <a:rPr lang="en-US" dirty="0" err="1"/>
              <a:t>tomar</a:t>
            </a:r>
            <a:r>
              <a:rPr lang="en-US" dirty="0"/>
              <a:t> el control de </a:t>
            </a:r>
            <a:r>
              <a:rPr lang="en-US" dirty="0" err="1"/>
              <a:t>nuestras</a:t>
            </a:r>
            <a:r>
              <a:rPr lang="en-US" dirty="0"/>
              <a:t> </a:t>
            </a:r>
            <a:r>
              <a:rPr lang="en-US" dirty="0" err="1"/>
              <a:t>mentes</a:t>
            </a:r>
            <a:r>
              <a:rPr lang="en-US" dirty="0"/>
              <a:t> y </a:t>
            </a:r>
            <a:r>
              <a:rPr lang="en-US" dirty="0" err="1"/>
              <a:t>nuestras</a:t>
            </a:r>
            <a:r>
              <a:rPr lang="en-US" dirty="0"/>
              <a:t> </a:t>
            </a:r>
            <a:r>
              <a:rPr lang="en-US" dirty="0" err="1"/>
              <a:t>propias</a:t>
            </a:r>
            <a:r>
              <a:rPr lang="en-US" dirty="0"/>
              <a:t> </a:t>
            </a:r>
            <a:r>
              <a:rPr lang="en-US" dirty="0" err="1"/>
              <a:t>finanzas</a:t>
            </a:r>
            <a:r>
              <a:rPr lang="en-US" dirty="0"/>
              <a:t> y </a:t>
            </a:r>
            <a:r>
              <a:rPr lang="en-US" dirty="0" err="1"/>
              <a:t>podemos</a:t>
            </a:r>
            <a:r>
              <a:rPr lang="en-US" dirty="0"/>
              <a:t> </a:t>
            </a:r>
            <a:r>
              <a:rPr lang="en-US" dirty="0" err="1"/>
              <a:t>cambiar</a:t>
            </a:r>
            <a:r>
              <a:rPr lang="en-US" dirty="0"/>
              <a:t> al </a:t>
            </a:r>
            <a:r>
              <a:rPr lang="en-US" dirty="0" err="1"/>
              <a:t>mundo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persona a la </a:t>
            </a:r>
            <a:r>
              <a:rPr lang="en-US" dirty="0" err="1"/>
              <a:t>vez</a:t>
            </a:r>
            <a:r>
              <a:rPr lang="en-US" dirty="0"/>
              <a:t> –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resultará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Prosperidad</a:t>
            </a:r>
            <a:r>
              <a:rPr lang="en-US" dirty="0"/>
              <a:t> Personal, Mayor </a:t>
            </a:r>
            <a:r>
              <a:rPr lang="en-US" dirty="0" err="1"/>
              <a:t>Felicidad</a:t>
            </a:r>
            <a:r>
              <a:rPr lang="en-US" dirty="0"/>
              <a:t> y Libertad </a:t>
            </a:r>
            <a:r>
              <a:rPr lang="en-US" dirty="0" err="1"/>
              <a:t>Financiera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3875A-1B16-4F05-FA94-287457C4D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161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Dios </a:t>
            </a:r>
            <a:r>
              <a:rPr lang="en-US" sz="3600" b="1" dirty="0" err="1"/>
              <a:t>Quiere</a:t>
            </a:r>
            <a:r>
              <a:rPr lang="en-US" sz="3600" b="1" dirty="0"/>
              <a:t> </a:t>
            </a:r>
            <a:r>
              <a:rPr lang="en-US" sz="3600" b="1" dirty="0" err="1"/>
              <a:t>Que</a:t>
            </a:r>
            <a:r>
              <a:rPr lang="en-US" sz="3600" b="1" dirty="0"/>
              <a:t> </a:t>
            </a:r>
            <a:r>
              <a:rPr lang="en-US" sz="3600" b="1" dirty="0" err="1"/>
              <a:t>Prosperes</a:t>
            </a:r>
            <a:r>
              <a:rPr lang="en-US" sz="3600" b="1" dirty="0"/>
              <a:t>, y </a:t>
            </a:r>
            <a:r>
              <a:rPr lang="en-US" sz="3600" b="1" dirty="0" err="1"/>
              <a:t>Que</a:t>
            </a:r>
            <a:r>
              <a:rPr lang="en-US" sz="3600" b="1" dirty="0"/>
              <a:t> </a:t>
            </a:r>
            <a:r>
              <a:rPr lang="en-US" sz="3600" b="1" dirty="0" err="1"/>
              <a:t>Tengas</a:t>
            </a:r>
            <a:r>
              <a:rPr lang="en-US" sz="3600" b="1" dirty="0"/>
              <a:t> </a:t>
            </a:r>
            <a:r>
              <a:rPr lang="en-US" sz="3600" b="1" dirty="0" err="1"/>
              <a:t>Salud</a:t>
            </a:r>
            <a:r>
              <a:rPr lang="en-US" sz="3600" b="1" dirty="0"/>
              <a:t> </a:t>
            </a:r>
            <a:r>
              <a:rPr lang="en-US" sz="3600" b="1" dirty="0" err="1"/>
              <a:t>Asi</a:t>
            </a:r>
            <a:r>
              <a:rPr lang="en-US" sz="3600" b="1" dirty="0"/>
              <a:t> Como </a:t>
            </a:r>
            <a:r>
              <a:rPr lang="en-US" sz="3600" b="1" dirty="0" err="1"/>
              <a:t>Prospera</a:t>
            </a:r>
            <a:r>
              <a:rPr lang="en-US" sz="3600" b="1" dirty="0"/>
              <a:t> </a:t>
            </a:r>
            <a:r>
              <a:rPr lang="en-US" sz="3600" b="1" dirty="0" err="1"/>
              <a:t>Tu</a:t>
            </a:r>
            <a:r>
              <a:rPr lang="en-US" sz="3600" b="1" dirty="0"/>
              <a:t> Alma</a:t>
            </a:r>
          </a:p>
        </p:txBody>
      </p:sp>
      <p:sp>
        <p:nvSpPr>
          <p:cNvPr id="3" name="Oval 2"/>
          <p:cNvSpPr/>
          <p:nvPr/>
        </p:nvSpPr>
        <p:spPr>
          <a:xfrm>
            <a:off x="1676400" y="1524000"/>
            <a:ext cx="5943600" cy="533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05200" y="3200400"/>
            <a:ext cx="2133600" cy="2057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38600" y="3733800"/>
            <a:ext cx="1066800" cy="9115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DIOS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466942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PERSONAL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3352800"/>
            <a:ext cx="262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DESARROLLO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486400" y="2514600"/>
            <a:ext cx="1447800" cy="1219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133600" y="2819400"/>
            <a:ext cx="1524000" cy="9143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" idx="4"/>
          </p:cNvCxnSpPr>
          <p:nvPr/>
        </p:nvCxnSpPr>
        <p:spPr>
          <a:xfrm flipH="1" flipV="1">
            <a:off x="4572000" y="5257802"/>
            <a:ext cx="76200" cy="1600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5486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PROSPERIDAD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67600" y="5410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SALUD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62400" y="1066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ALMA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2971800" y="1981200"/>
            <a:ext cx="990600" cy="1371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4038600" y="1600200"/>
            <a:ext cx="381000" cy="16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181600" y="1905000"/>
            <a:ext cx="91440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800600" y="1600200"/>
            <a:ext cx="304800" cy="16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00000">
            <a:off x="3880366" y="22156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ESPIRITUAL</a:t>
            </a:r>
          </a:p>
        </p:txBody>
      </p:sp>
      <p:sp>
        <p:nvSpPr>
          <p:cNvPr id="35" name="TextBox 34"/>
          <p:cNvSpPr txBox="1"/>
          <p:nvPr/>
        </p:nvSpPr>
        <p:spPr>
          <a:xfrm rot="17328615">
            <a:off x="4561114" y="238891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SOCIAL</a:t>
            </a:r>
          </a:p>
        </p:txBody>
      </p:sp>
      <p:sp>
        <p:nvSpPr>
          <p:cNvPr id="36" name="TextBox 35"/>
          <p:cNvSpPr txBox="1"/>
          <p:nvPr/>
        </p:nvSpPr>
        <p:spPr>
          <a:xfrm rot="18640346">
            <a:off x="5221950" y="269452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EDUCACION</a:t>
            </a:r>
          </a:p>
        </p:txBody>
      </p:sp>
      <p:sp>
        <p:nvSpPr>
          <p:cNvPr id="37" name="TextBox 36"/>
          <p:cNvSpPr txBox="1"/>
          <p:nvPr/>
        </p:nvSpPr>
        <p:spPr>
          <a:xfrm rot="3985329">
            <a:off x="3167020" y="238081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RECREACION</a:t>
            </a:r>
          </a:p>
        </p:txBody>
      </p:sp>
      <p:sp>
        <p:nvSpPr>
          <p:cNvPr id="38" name="TextBox 37"/>
          <p:cNvSpPr txBox="1"/>
          <p:nvPr/>
        </p:nvSpPr>
        <p:spPr>
          <a:xfrm rot="2783592">
            <a:off x="2429705" y="274718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PERSONAL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 flipV="1">
            <a:off x="5105400" y="5181600"/>
            <a:ext cx="68580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5410200" y="4876800"/>
            <a:ext cx="137160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5638800" y="4495800"/>
            <a:ext cx="1905000" cy="38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638800" y="3581400"/>
            <a:ext cx="190500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 rot="20266883">
            <a:off x="5807278" y="330802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MENTAL</a:t>
            </a:r>
          </a:p>
        </p:txBody>
      </p:sp>
      <p:sp>
        <p:nvSpPr>
          <p:cNvPr id="66" name="TextBox 65"/>
          <p:cNvSpPr txBox="1"/>
          <p:nvPr/>
        </p:nvSpPr>
        <p:spPr>
          <a:xfrm rot="21396506">
            <a:off x="6029457" y="408110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IDENTIDAD</a:t>
            </a:r>
          </a:p>
        </p:txBody>
      </p:sp>
      <p:sp>
        <p:nvSpPr>
          <p:cNvPr id="67" name="TextBox 66"/>
          <p:cNvSpPr txBox="1"/>
          <p:nvPr/>
        </p:nvSpPr>
        <p:spPr>
          <a:xfrm rot="1492414">
            <a:off x="5725523" y="493555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EMOCIONAL</a:t>
            </a:r>
          </a:p>
        </p:txBody>
      </p:sp>
      <p:sp>
        <p:nvSpPr>
          <p:cNvPr id="68" name="TextBox 67"/>
          <p:cNvSpPr txBox="1"/>
          <p:nvPr/>
        </p:nvSpPr>
        <p:spPr>
          <a:xfrm rot="3398097">
            <a:off x="4957374" y="5572251"/>
            <a:ext cx="168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RELACIONES</a:t>
            </a:r>
          </a:p>
        </p:txBody>
      </p:sp>
      <p:sp>
        <p:nvSpPr>
          <p:cNvPr id="69" name="TextBox 68"/>
          <p:cNvSpPr txBox="1"/>
          <p:nvPr/>
        </p:nvSpPr>
        <p:spPr>
          <a:xfrm rot="4603931">
            <a:off x="4346375" y="582009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FISICA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H="1" flipV="1">
            <a:off x="1676400" y="3886200"/>
            <a:ext cx="18288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1828800" y="4572000"/>
            <a:ext cx="175260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" idx="3"/>
            <a:endCxn id="4" idx="3"/>
          </p:cNvCxnSpPr>
          <p:nvPr/>
        </p:nvCxnSpPr>
        <p:spPr>
          <a:xfrm flipV="1">
            <a:off x="2546821" y="4956501"/>
            <a:ext cx="1270838" cy="11203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3581400" y="5181600"/>
            <a:ext cx="5334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 rot="1492414">
            <a:off x="1915523" y="333535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CARRERA</a:t>
            </a:r>
          </a:p>
        </p:txBody>
      </p:sp>
      <p:sp>
        <p:nvSpPr>
          <p:cNvPr id="83" name="TextBox 82"/>
          <p:cNvSpPr txBox="1"/>
          <p:nvPr/>
        </p:nvSpPr>
        <p:spPr>
          <a:xfrm rot="21396506">
            <a:off x="1838457" y="423350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FINANCIERA</a:t>
            </a:r>
          </a:p>
        </p:txBody>
      </p:sp>
      <p:sp>
        <p:nvSpPr>
          <p:cNvPr id="84" name="TextBox 83"/>
          <p:cNvSpPr txBox="1"/>
          <p:nvPr/>
        </p:nvSpPr>
        <p:spPr>
          <a:xfrm rot="19684447">
            <a:off x="2067057" y="507170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NEGOCIO</a:t>
            </a:r>
          </a:p>
        </p:txBody>
      </p:sp>
      <p:sp>
        <p:nvSpPr>
          <p:cNvPr id="85" name="TextBox 84"/>
          <p:cNvSpPr txBox="1"/>
          <p:nvPr/>
        </p:nvSpPr>
        <p:spPr>
          <a:xfrm rot="16618989">
            <a:off x="3509806" y="589031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DAR</a:t>
            </a:r>
          </a:p>
        </p:txBody>
      </p:sp>
      <p:sp>
        <p:nvSpPr>
          <p:cNvPr id="86" name="TextBox 85"/>
          <p:cNvSpPr txBox="1"/>
          <p:nvPr/>
        </p:nvSpPr>
        <p:spPr>
          <a:xfrm rot="18045746">
            <a:off x="2743455" y="549337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ECONOMICA/POLITICA</a:t>
            </a:r>
          </a:p>
        </p:txBody>
      </p:sp>
      <p:pic>
        <p:nvPicPr>
          <p:cNvPr id="42" name="Picture 41" descr="Seminario Libertad Financier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3300" y="6285355"/>
            <a:ext cx="1676400" cy="5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021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062" y="274638"/>
            <a:ext cx="8397737" cy="1143000"/>
          </a:xfrm>
        </p:spPr>
        <p:txBody>
          <a:bodyPr>
            <a:normAutofit/>
          </a:bodyPr>
          <a:lstStyle/>
          <a:p>
            <a:r>
              <a:rPr lang="en-US" b="1" dirty="0"/>
              <a:t>La Vida </a:t>
            </a:r>
            <a:r>
              <a:rPr lang="en-US" b="1" dirty="0" err="1"/>
              <a:t>Economica</a:t>
            </a:r>
            <a:r>
              <a:rPr lang="en-US" b="1" dirty="0"/>
              <a:t> del </a:t>
            </a:r>
            <a:r>
              <a:rPr lang="en-US" b="1" dirty="0" err="1"/>
              <a:t>Ser</a:t>
            </a:r>
            <a:r>
              <a:rPr lang="en-US" b="1" dirty="0"/>
              <a:t> </a:t>
            </a:r>
            <a:r>
              <a:rPr lang="en-US" b="1" dirty="0" err="1"/>
              <a:t>Humano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9600" y="1905000"/>
            <a:ext cx="7543800" cy="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15100" y="190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</a:rPr>
              <a:t>tiempo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6012" y="1861037"/>
            <a:ext cx="0" cy="464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5867400"/>
            <a:ext cx="65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-$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695980"/>
            <a:ext cx="67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+$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0200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3651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0831" y="201640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Decisiones</a:t>
            </a:r>
            <a:r>
              <a:rPr lang="en-US" i="1" dirty="0"/>
              <a:t> </a:t>
            </a:r>
            <a:r>
              <a:rPr lang="en-US" i="1" dirty="0" err="1"/>
              <a:t>Críticas</a:t>
            </a:r>
            <a:r>
              <a:rPr lang="en-US" i="1" dirty="0"/>
              <a:t>!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00400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30</a:t>
            </a:r>
          </a:p>
        </p:txBody>
      </p:sp>
      <p:cxnSp>
        <p:nvCxnSpPr>
          <p:cNvPr id="7" name="Straight Arrow Connector 6"/>
          <p:cNvCxnSpPr>
            <a:stCxn id="31" idx="3"/>
            <a:endCxn id="44" idx="1"/>
          </p:cNvCxnSpPr>
          <p:nvPr/>
        </p:nvCxnSpPr>
        <p:spPr>
          <a:xfrm>
            <a:off x="2362200" y="1630205"/>
            <a:ext cx="8382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391" y="161288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3F3D6-0E79-A219-188C-94D714473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626012" y="533400"/>
            <a:ext cx="0" cy="1371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779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Programados</a:t>
            </a:r>
            <a:r>
              <a:rPr lang="en-US" b="1" dirty="0"/>
              <a:t> a </a:t>
            </a:r>
            <a:r>
              <a:rPr lang="en-US" b="1" dirty="0" err="1"/>
              <a:t>Ser</a:t>
            </a:r>
            <a:r>
              <a:rPr lang="en-US" b="1" dirty="0"/>
              <a:t> </a:t>
            </a:r>
            <a:r>
              <a:rPr lang="en-US" b="1" dirty="0" err="1"/>
              <a:t>Estudiantes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191000" cy="5486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u="sng" dirty="0">
                <a:solidFill>
                  <a:srgbClr val="FF0000"/>
                </a:solidFill>
              </a:rPr>
              <a:t>GUION</a:t>
            </a:r>
            <a:r>
              <a:rPr lang="en-US" dirty="0">
                <a:solidFill>
                  <a:srgbClr val="FF0000"/>
                </a:solidFill>
              </a:rPr>
              <a:t>: NECESITAS IR A LA UNIVERSIDAD PARA SALIR ADELANTE EN LA VIDA!</a:t>
            </a:r>
          </a:p>
          <a:p>
            <a:pPr lvl="0"/>
            <a:r>
              <a:rPr lang="en-US" dirty="0" err="1"/>
              <a:t>Adquirimos</a:t>
            </a:r>
            <a:r>
              <a:rPr lang="en-US" dirty="0"/>
              <a:t> </a:t>
            </a:r>
            <a:r>
              <a:rPr lang="en-US" dirty="0" err="1"/>
              <a:t>deuda</a:t>
            </a:r>
            <a:r>
              <a:rPr lang="en-US" dirty="0"/>
              <a:t> </a:t>
            </a:r>
            <a:r>
              <a:rPr lang="en-US" dirty="0" err="1"/>
              <a:t>pidiendo</a:t>
            </a:r>
            <a:r>
              <a:rPr lang="en-US" dirty="0"/>
              <a:t> </a:t>
            </a:r>
            <a:r>
              <a:rPr lang="en-US" dirty="0" err="1"/>
              <a:t>préstamos</a:t>
            </a:r>
            <a:r>
              <a:rPr lang="en-US" dirty="0"/>
              <a:t> </a:t>
            </a:r>
            <a:r>
              <a:rPr lang="en-US" dirty="0" err="1"/>
              <a:t>escolares</a:t>
            </a:r>
            <a:r>
              <a:rPr lang="en-US" dirty="0"/>
              <a:t>.</a:t>
            </a:r>
          </a:p>
          <a:p>
            <a:pPr lvl="0"/>
            <a:r>
              <a:rPr lang="es-ES" dirty="0"/>
              <a:t>Aquí es donde comienza la Esclavitud Financiera</a:t>
            </a:r>
            <a:r>
              <a:rPr lang="en-US" dirty="0"/>
              <a:t>.  </a:t>
            </a:r>
          </a:p>
          <a:p>
            <a:pPr lvl="0"/>
            <a:r>
              <a:rPr lang="es-ES" dirty="0"/>
              <a:t>Gastamos $10,000- $50,000 / año en la colegiatura, alojamiento y comida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Después</a:t>
            </a:r>
            <a:r>
              <a:rPr lang="en-US" dirty="0"/>
              <a:t> de 4-5 </a:t>
            </a:r>
            <a:r>
              <a:rPr lang="en-US" dirty="0" err="1"/>
              <a:t>años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convertirse</a:t>
            </a:r>
            <a:r>
              <a:rPr lang="en-US" dirty="0"/>
              <a:t> en $40,000-$250,000 de </a:t>
            </a:r>
            <a:r>
              <a:rPr lang="en-US" dirty="0" err="1"/>
              <a:t>deuda</a:t>
            </a:r>
            <a:r>
              <a:rPr lang="en-US" dirty="0"/>
              <a:t> </a:t>
            </a:r>
            <a:r>
              <a:rPr lang="en-US" dirty="0" err="1"/>
              <a:t>estudiantil</a:t>
            </a:r>
            <a:r>
              <a:rPr lang="en-US" dirty="0"/>
              <a:t> o </a:t>
            </a:r>
            <a:r>
              <a:rPr lang="en-US" dirty="0" err="1"/>
              <a:t>más</a:t>
            </a:r>
            <a:r>
              <a:rPr lang="en-US" dirty="0"/>
              <a:t>.  </a:t>
            </a:r>
          </a:p>
          <a:p>
            <a:pPr lvl="0"/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antes de </a:t>
            </a:r>
            <a:r>
              <a:rPr lang="en-US" dirty="0" err="1"/>
              <a:t>sacar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maestría</a:t>
            </a:r>
            <a:r>
              <a:rPr lang="en-US" dirty="0"/>
              <a:t> o </a:t>
            </a:r>
            <a:r>
              <a:rPr lang="en-US" dirty="0" err="1"/>
              <a:t>doctorado</a:t>
            </a:r>
            <a:r>
              <a:rPr lang="en-US" dirty="0"/>
              <a:t>. </a:t>
            </a:r>
          </a:p>
        </p:txBody>
      </p:sp>
      <p:pic>
        <p:nvPicPr>
          <p:cNvPr id="7" name="Picture 5" descr="debt-slavery-debt-money-slavery-demotivational-posters-132334625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2261" y="1600200"/>
            <a:ext cx="3980078" cy="424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82261" y="5118546"/>
            <a:ext cx="3980078" cy="87269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</a:pPr>
            <a:r>
              <a:rPr lang="en-US" altLang="es-MX" b="1" dirty="0">
                <a:solidFill>
                  <a:srgbClr val="FFFFFF"/>
                </a:solidFill>
                <a:latin typeface="Calibri" pitchFamily="34" charset="0"/>
              </a:rPr>
              <a:t>DEUDA = ESCLAVITUD</a:t>
            </a:r>
          </a:p>
          <a:p>
            <a:pPr algn="ctr" eaLnBrk="1" hangingPunct="1">
              <a:spcAft>
                <a:spcPts val="1000"/>
              </a:spcAft>
            </a:pPr>
            <a:r>
              <a:rPr lang="en-US" altLang="es-MX" sz="1200" b="1" dirty="0">
                <a:solidFill>
                  <a:srgbClr val="FFFFFF"/>
                </a:solidFill>
                <a:latin typeface="Calibri" pitchFamily="34" charset="0"/>
              </a:rPr>
              <a:t>Un </a:t>
            </a:r>
            <a:r>
              <a:rPr lang="en-US" altLang="es-MX" sz="1200" b="1" dirty="0" err="1">
                <a:solidFill>
                  <a:srgbClr val="FFFFFF"/>
                </a:solidFill>
                <a:latin typeface="Calibri" pitchFamily="34" charset="0"/>
              </a:rPr>
              <a:t>Hoyo</a:t>
            </a:r>
            <a:r>
              <a:rPr lang="en-US" altLang="es-MX" sz="1200" b="1" dirty="0">
                <a:solidFill>
                  <a:srgbClr val="FFFFFF"/>
                </a:solidFill>
                <a:latin typeface="Calibri" pitchFamily="34" charset="0"/>
              </a:rPr>
              <a:t> Del Que </a:t>
            </a:r>
            <a:r>
              <a:rPr lang="en-US" altLang="es-MX" sz="1200" b="1" dirty="0" err="1">
                <a:solidFill>
                  <a:srgbClr val="FFFFFF"/>
                </a:solidFill>
                <a:latin typeface="Calibri" pitchFamily="34" charset="0"/>
              </a:rPr>
              <a:t>Nunca</a:t>
            </a:r>
            <a:r>
              <a:rPr lang="en-US" altLang="es-MX" sz="12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altLang="es-MX" sz="1200" b="1" dirty="0" err="1">
                <a:solidFill>
                  <a:srgbClr val="FFFFFF"/>
                </a:solidFill>
                <a:latin typeface="Calibri" pitchFamily="34" charset="0"/>
              </a:rPr>
              <a:t>Saldras</a:t>
            </a:r>
            <a:r>
              <a:rPr lang="en-US" altLang="es-MX" sz="1200" b="1" dirty="0">
                <a:solidFill>
                  <a:srgbClr val="FFFFFF"/>
                </a:solidFill>
                <a:latin typeface="Calibri" pitchFamily="34" charset="0"/>
              </a:rPr>
              <a:t> y </a:t>
            </a:r>
            <a:r>
              <a:rPr lang="en-US" altLang="es-MX" sz="1200" b="1" dirty="0" err="1">
                <a:solidFill>
                  <a:srgbClr val="FFFFFF"/>
                </a:solidFill>
                <a:latin typeface="Calibri" pitchFamily="34" charset="0"/>
              </a:rPr>
              <a:t>Ellos</a:t>
            </a:r>
            <a:r>
              <a:rPr lang="en-US" altLang="es-MX" sz="12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altLang="es-MX" sz="1200" b="1" dirty="0" err="1">
                <a:solidFill>
                  <a:srgbClr val="FFFFFF"/>
                </a:solidFill>
                <a:latin typeface="Calibri" pitchFamily="34" charset="0"/>
              </a:rPr>
              <a:t>Asi</a:t>
            </a:r>
            <a:r>
              <a:rPr lang="en-US" altLang="es-MX" sz="1200" b="1" dirty="0">
                <a:solidFill>
                  <a:srgbClr val="FFFFFF"/>
                </a:solidFill>
                <a:latin typeface="Calibri" pitchFamily="34" charset="0"/>
              </a:rPr>
              <a:t> Lo </a:t>
            </a:r>
            <a:r>
              <a:rPr lang="en-US" altLang="es-MX" sz="1200" b="1" dirty="0" err="1">
                <a:solidFill>
                  <a:srgbClr val="FFFFFF"/>
                </a:solidFill>
                <a:latin typeface="Calibri" pitchFamily="34" charset="0"/>
              </a:rPr>
              <a:t>Quieren</a:t>
            </a:r>
            <a:endParaRPr lang="en-US" altLang="es-MX" sz="1200" b="1" dirty="0"/>
          </a:p>
        </p:txBody>
      </p:sp>
      <p:sp>
        <p:nvSpPr>
          <p:cNvPr id="6" name="TextBox 5"/>
          <p:cNvSpPr txBox="1"/>
          <p:nvPr/>
        </p:nvSpPr>
        <p:spPr>
          <a:xfrm rot="1267326">
            <a:off x="6296767" y="2343466"/>
            <a:ext cx="1696711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DEUDA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A3615-66A6-6AE6-4B04-399B30882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564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 </a:t>
            </a:r>
            <a:r>
              <a:rPr lang="en-US" b="1" dirty="0" err="1"/>
              <a:t>Trampa</a:t>
            </a:r>
            <a:r>
              <a:rPr lang="en-US" b="1" dirty="0"/>
              <a:t> de La </a:t>
            </a:r>
            <a:r>
              <a:rPr lang="en-US" b="1" dirty="0" err="1"/>
              <a:t>Deuda</a:t>
            </a:r>
            <a:endParaRPr lang="en-US" b="1" dirty="0"/>
          </a:p>
        </p:txBody>
      </p:sp>
      <p:cxnSp>
        <p:nvCxnSpPr>
          <p:cNvPr id="4" name="Elbow Connector 3"/>
          <p:cNvCxnSpPr/>
          <p:nvPr/>
        </p:nvCxnSpPr>
        <p:spPr>
          <a:xfrm rot="16200000" flipH="1">
            <a:off x="1409700" y="20955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600" y="1905000"/>
            <a:ext cx="7543800" cy="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15100" y="190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</a:rPr>
              <a:t>tiempo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6012" y="1861037"/>
            <a:ext cx="0" cy="464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5867400"/>
            <a:ext cx="65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-$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695980"/>
            <a:ext cx="67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+$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0200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3651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9800" y="2191908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Educación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0" y="30480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err="1"/>
              <a:t>Decisiones</a:t>
            </a:r>
            <a:r>
              <a:rPr lang="en-US" b="1" i="1" u="sng" dirty="0"/>
              <a:t> </a:t>
            </a:r>
            <a:r>
              <a:rPr lang="en-US" b="1" i="1" u="sng" dirty="0" err="1"/>
              <a:t>Críticas</a:t>
            </a:r>
            <a:r>
              <a:rPr lang="en-US" b="1" i="1" u="sng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/>
              <a:t>Estudiar</a:t>
            </a:r>
            <a:r>
              <a:rPr lang="en-US" i="1" dirty="0"/>
              <a:t> Carrera? Si o No?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Si? Que Carrera?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Si? Que Universidad?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Si? Como </a:t>
            </a:r>
            <a:r>
              <a:rPr lang="en-US" i="1" dirty="0" err="1"/>
              <a:t>Financiarla</a:t>
            </a:r>
            <a:r>
              <a:rPr lang="en-US" i="1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/>
              <a:t>Estudiar</a:t>
            </a:r>
            <a:r>
              <a:rPr lang="en-US" i="1" dirty="0"/>
              <a:t> </a:t>
            </a:r>
            <a:r>
              <a:rPr lang="en-US" i="1" dirty="0" err="1"/>
              <a:t>Maestria</a:t>
            </a:r>
            <a:r>
              <a:rPr lang="en-US" i="1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/>
              <a:t>Estudiar</a:t>
            </a:r>
            <a:r>
              <a:rPr lang="en-US" i="1" dirty="0"/>
              <a:t> </a:t>
            </a:r>
            <a:r>
              <a:rPr lang="en-US" i="1" dirty="0" err="1"/>
              <a:t>Doctorado</a:t>
            </a:r>
            <a:r>
              <a:rPr lang="en-US" i="1" dirty="0"/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1965" y="3516915"/>
            <a:ext cx="158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La </a:t>
            </a:r>
            <a:r>
              <a:rPr lang="en-US" b="1" dirty="0" err="1">
                <a:solidFill>
                  <a:srgbClr val="FF0000"/>
                </a:solidFill>
              </a:rPr>
              <a:t>Trampa</a:t>
            </a:r>
            <a:r>
              <a:rPr lang="en-US" b="1" dirty="0">
                <a:solidFill>
                  <a:srgbClr val="FF0000"/>
                </a:solidFill>
              </a:rPr>
              <a:t> de la </a:t>
            </a:r>
            <a:r>
              <a:rPr lang="en-US" b="1" dirty="0" err="1">
                <a:solidFill>
                  <a:srgbClr val="FF0000"/>
                </a:solidFill>
              </a:rPr>
              <a:t>Deuda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B7C76-DD2F-EF6C-4321-44AFC6414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626012" y="533400"/>
            <a:ext cx="0" cy="1371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29513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en-US" b="1" dirty="0" err="1"/>
              <a:t>Programados</a:t>
            </a:r>
            <a:r>
              <a:rPr lang="en-US" b="1" dirty="0"/>
              <a:t> a </a:t>
            </a:r>
            <a:r>
              <a:rPr lang="en-US" b="1" dirty="0" err="1"/>
              <a:t>Ser</a:t>
            </a:r>
            <a:r>
              <a:rPr lang="en-US" b="1" dirty="0"/>
              <a:t> </a:t>
            </a:r>
            <a:r>
              <a:rPr lang="en-US" b="1" dirty="0" err="1"/>
              <a:t>Empleados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800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u="sng" dirty="0">
                <a:solidFill>
                  <a:srgbClr val="FF0000"/>
                </a:solidFill>
              </a:rPr>
              <a:t>GUION</a:t>
            </a:r>
            <a:r>
              <a:rPr lang="en-US" dirty="0">
                <a:solidFill>
                  <a:srgbClr val="FF0000"/>
                </a:solidFill>
              </a:rPr>
              <a:t>: NECESITAS UN TRABAJO PARA SALIR ADELANTE EN LA VIDA!</a:t>
            </a:r>
          </a:p>
          <a:p>
            <a:r>
              <a:rPr lang="en-US" dirty="0" err="1"/>
              <a:t>Después</a:t>
            </a:r>
            <a:r>
              <a:rPr lang="en-US" dirty="0"/>
              <a:t> de </a:t>
            </a:r>
            <a:r>
              <a:rPr lang="en-US" dirty="0" err="1"/>
              <a:t>graduarse</a:t>
            </a:r>
            <a:r>
              <a:rPr lang="en-US" dirty="0"/>
              <a:t>, las personas </a:t>
            </a:r>
            <a:r>
              <a:rPr lang="en-US" dirty="0" err="1"/>
              <a:t>buscan</a:t>
            </a:r>
            <a:r>
              <a:rPr lang="en-US" dirty="0"/>
              <a:t> … ¡un TRABAJO! </a:t>
            </a:r>
          </a:p>
          <a:p>
            <a:r>
              <a:rPr lang="en-US" dirty="0"/>
              <a:t>Un </a:t>
            </a:r>
            <a:r>
              <a:rPr lang="en-US" dirty="0" err="1"/>
              <a:t>trabajo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y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 “</a:t>
            </a:r>
            <a:r>
              <a:rPr lang="en-US" dirty="0" err="1"/>
              <a:t>remunerado</a:t>
            </a:r>
            <a:r>
              <a:rPr lang="en-US" dirty="0"/>
              <a:t>” con </a:t>
            </a:r>
            <a:r>
              <a:rPr lang="en-US" dirty="0" err="1"/>
              <a:t>grandes</a:t>
            </a:r>
            <a:r>
              <a:rPr lang="en-US" dirty="0"/>
              <a:t> </a:t>
            </a:r>
            <a:r>
              <a:rPr lang="en-US" dirty="0" err="1"/>
              <a:t>beneficios</a:t>
            </a:r>
            <a:r>
              <a:rPr lang="en-US" dirty="0"/>
              <a:t> y la </a:t>
            </a:r>
            <a:r>
              <a:rPr lang="en-US" dirty="0" err="1"/>
              <a:t>posibilidad</a:t>
            </a:r>
            <a:r>
              <a:rPr lang="en-US" dirty="0"/>
              <a:t> de </a:t>
            </a:r>
            <a:r>
              <a:rPr lang="en-US" dirty="0" err="1"/>
              <a:t>subir</a:t>
            </a:r>
            <a:r>
              <a:rPr lang="en-US" dirty="0"/>
              <a:t> de </a:t>
            </a:r>
            <a:r>
              <a:rPr lang="en-US" dirty="0" err="1"/>
              <a:t>puesto</a:t>
            </a:r>
            <a:r>
              <a:rPr lang="en-US" dirty="0"/>
              <a:t>.</a:t>
            </a:r>
          </a:p>
        </p:txBody>
      </p:sp>
      <p:pic>
        <p:nvPicPr>
          <p:cNvPr id="6" name="Content Placeholder 5" descr="office_space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4114800"/>
            <a:ext cx="3695700" cy="2463800"/>
          </a:xfrm>
        </p:spPr>
      </p:pic>
      <p:pic>
        <p:nvPicPr>
          <p:cNvPr id="8" name="Picture 7" descr="employee benefi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0115" y="5218176"/>
            <a:ext cx="2059461" cy="1371600"/>
          </a:xfrm>
          <a:prstGeom prst="rect">
            <a:avLst/>
          </a:prstGeom>
        </p:spPr>
      </p:pic>
      <p:pic>
        <p:nvPicPr>
          <p:cNvPr id="9" name="Picture 8" descr="office spa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447800"/>
            <a:ext cx="3581400" cy="2374624"/>
          </a:xfrm>
          <a:prstGeom prst="rect">
            <a:avLst/>
          </a:prstGeom>
        </p:spPr>
      </p:pic>
      <p:pic>
        <p:nvPicPr>
          <p:cNvPr id="7" name="Picture 6" descr="Seminario Libertad Financiera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9525"/>
            <a:ext cx="1840831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399" y="5562600"/>
            <a:ext cx="2462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err="1"/>
              <a:t>Decisiones</a:t>
            </a:r>
            <a:r>
              <a:rPr lang="en-US" b="1" i="1" u="sng" dirty="0"/>
              <a:t> </a:t>
            </a:r>
            <a:r>
              <a:rPr lang="en-US" b="1" i="1" u="sng" dirty="0" err="1"/>
              <a:t>Críticas</a:t>
            </a:r>
            <a:r>
              <a:rPr lang="en-US" b="1" i="1" u="sng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/>
              <a:t>Donde</a:t>
            </a:r>
            <a:r>
              <a:rPr lang="en-US" i="1" dirty="0"/>
              <a:t> </a:t>
            </a:r>
            <a:r>
              <a:rPr lang="en-US" i="1" dirty="0" err="1"/>
              <a:t>Trabajar</a:t>
            </a:r>
            <a:r>
              <a:rPr lang="en-US" i="1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/>
              <a:t>Donde</a:t>
            </a:r>
            <a:r>
              <a:rPr lang="en-US" i="1" dirty="0"/>
              <a:t> </a:t>
            </a:r>
            <a:r>
              <a:rPr lang="en-US" i="1" dirty="0" err="1"/>
              <a:t>Vivir</a:t>
            </a:r>
            <a:r>
              <a:rPr lang="en-US" i="1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/>
              <a:t>Cuanto</a:t>
            </a:r>
            <a:r>
              <a:rPr lang="en-US" i="1" dirty="0"/>
              <a:t> </a:t>
            </a:r>
            <a:r>
              <a:rPr lang="en-US" i="1" dirty="0" err="1"/>
              <a:t>Ganar</a:t>
            </a:r>
            <a:r>
              <a:rPr lang="en-US" i="1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CE916A-3A54-AAA8-433F-31D45750E9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0345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en-US" b="1" dirty="0" err="1"/>
              <a:t>Programados</a:t>
            </a:r>
            <a:r>
              <a:rPr lang="en-US" b="1" dirty="0"/>
              <a:t> a </a:t>
            </a:r>
            <a:r>
              <a:rPr lang="en-US" b="1" dirty="0" err="1"/>
              <a:t>Ser</a:t>
            </a:r>
            <a:r>
              <a:rPr lang="en-US" b="1" dirty="0"/>
              <a:t> </a:t>
            </a:r>
            <a:r>
              <a:rPr lang="en-US" b="1" dirty="0" err="1"/>
              <a:t>Contribuyentes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5257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u="sng" dirty="0">
                <a:solidFill>
                  <a:srgbClr val="FF0000"/>
                </a:solidFill>
              </a:rPr>
              <a:t>GUION</a:t>
            </a:r>
            <a:r>
              <a:rPr lang="en-US" dirty="0">
                <a:solidFill>
                  <a:srgbClr val="FF0000"/>
                </a:solidFill>
              </a:rPr>
              <a:t>: ES TU DEBER PAGAR IMPUESTOS AL GOBIERNO TODA TU VIDA!</a:t>
            </a:r>
          </a:p>
          <a:p>
            <a:r>
              <a:rPr lang="en-US" dirty="0"/>
              <a:t>Como </a:t>
            </a:r>
            <a:r>
              <a:rPr lang="en-US" dirty="0" err="1"/>
              <a:t>empleado</a:t>
            </a:r>
            <a:r>
              <a:rPr lang="en-US" dirty="0"/>
              <a:t> </a:t>
            </a:r>
            <a:r>
              <a:rPr lang="en-US" dirty="0" err="1"/>
              <a:t>inmediatamente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conviertes</a:t>
            </a:r>
            <a:r>
              <a:rPr lang="en-US" dirty="0"/>
              <a:t> en </a:t>
            </a:r>
            <a:r>
              <a:rPr lang="en-US" dirty="0" err="1"/>
              <a:t>contribuyente</a:t>
            </a:r>
            <a:r>
              <a:rPr lang="en-US" dirty="0"/>
              <a:t>!</a:t>
            </a:r>
          </a:p>
          <a:p>
            <a:r>
              <a:rPr lang="en-US" dirty="0" err="1"/>
              <a:t>Impuesto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Ingreso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1913</a:t>
            </a:r>
          </a:p>
          <a:p>
            <a:r>
              <a:rPr lang="en-US" dirty="0" err="1"/>
              <a:t>Código</a:t>
            </a:r>
            <a:r>
              <a:rPr lang="en-US" dirty="0"/>
              <a:t> Fiscal </a:t>
            </a:r>
            <a:r>
              <a:rPr lang="en-US" dirty="0" err="1"/>
              <a:t>Progresivo</a:t>
            </a:r>
            <a:endParaRPr lang="en-US" dirty="0"/>
          </a:p>
          <a:p>
            <a:r>
              <a:rPr lang="en-US" dirty="0" err="1"/>
              <a:t>Debes</a:t>
            </a:r>
            <a:r>
              <a:rPr lang="en-US" dirty="0"/>
              <a:t> </a:t>
            </a:r>
            <a:r>
              <a:rPr lang="en-US" dirty="0" err="1"/>
              <a:t>pagar</a:t>
            </a:r>
            <a:r>
              <a:rPr lang="en-US" dirty="0"/>
              <a:t> “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contribución</a:t>
            </a:r>
            <a:r>
              <a:rPr lang="en-US" dirty="0"/>
              <a:t> </a:t>
            </a:r>
            <a:r>
              <a:rPr lang="en-US" dirty="0" err="1"/>
              <a:t>justa</a:t>
            </a:r>
            <a:r>
              <a:rPr lang="en-US" dirty="0"/>
              <a:t>” de </a:t>
            </a:r>
            <a:r>
              <a:rPr lang="en-US" dirty="0" err="1"/>
              <a:t>impuestos</a:t>
            </a:r>
            <a:endParaRPr lang="en-US" dirty="0"/>
          </a:p>
          <a:p>
            <a:r>
              <a:rPr lang="en-US" dirty="0"/>
              <a:t>El </a:t>
            </a:r>
            <a:r>
              <a:rPr lang="en-US" dirty="0" err="1"/>
              <a:t>empleador</a:t>
            </a:r>
            <a:r>
              <a:rPr lang="en-US" dirty="0"/>
              <a:t> </a:t>
            </a:r>
            <a:r>
              <a:rPr lang="en-US" dirty="0" err="1"/>
              <a:t>retiene</a:t>
            </a:r>
            <a:r>
              <a:rPr lang="en-US" dirty="0"/>
              <a:t> </a:t>
            </a:r>
            <a:r>
              <a:rPr lang="en-US" dirty="0" err="1"/>
              <a:t>tus</a:t>
            </a:r>
            <a:r>
              <a:rPr lang="en-US" dirty="0"/>
              <a:t> </a:t>
            </a:r>
            <a:r>
              <a:rPr lang="en-US" dirty="0" err="1"/>
              <a:t>impuestos</a:t>
            </a:r>
            <a:r>
              <a:rPr lang="en-US" dirty="0"/>
              <a:t> antes de que </a:t>
            </a:r>
            <a:r>
              <a:rPr lang="en-US" dirty="0" err="1"/>
              <a:t>veas</a:t>
            </a:r>
            <a:r>
              <a:rPr lang="en-US" dirty="0"/>
              <a:t> el </a:t>
            </a:r>
            <a:r>
              <a:rPr lang="en-US" dirty="0" err="1"/>
              <a:t>dinero</a:t>
            </a:r>
            <a:r>
              <a:rPr lang="en-US" dirty="0"/>
              <a:t>.</a:t>
            </a:r>
          </a:p>
        </p:txBody>
      </p:sp>
      <p:pic>
        <p:nvPicPr>
          <p:cNvPr id="5" name="Content Placeholder 4" descr="i_want_you_to_pay_for_other_peoples_misfortune_poster-rba3f8b3c931b41b7806aaf12bfb2ce2c_xq8m_8byvr_1200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524000"/>
            <a:ext cx="3657600" cy="449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EB8763-C705-F098-047C-8DA40CFCB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8514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b="1" dirty="0" err="1"/>
              <a:t>Programados</a:t>
            </a:r>
            <a:r>
              <a:rPr lang="en-US" b="1" dirty="0"/>
              <a:t> a </a:t>
            </a:r>
            <a:r>
              <a:rPr lang="en-US" b="1" dirty="0" err="1"/>
              <a:t>Ser</a:t>
            </a:r>
            <a:r>
              <a:rPr lang="en-US" b="1" dirty="0"/>
              <a:t> </a:t>
            </a:r>
            <a:r>
              <a:rPr lang="en-US" b="1" dirty="0" err="1"/>
              <a:t>Consumidores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5257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u="sng" dirty="0">
                <a:solidFill>
                  <a:srgbClr val="FF0000"/>
                </a:solidFill>
              </a:rPr>
              <a:t>GUION</a:t>
            </a:r>
            <a:r>
              <a:rPr lang="en-US" dirty="0">
                <a:solidFill>
                  <a:srgbClr val="FF0000"/>
                </a:solidFill>
              </a:rPr>
              <a:t>: NECESITAS GASTAR PARA SER FELIZ!</a:t>
            </a:r>
          </a:p>
          <a:p>
            <a:endParaRPr lang="en-US" dirty="0"/>
          </a:p>
          <a:p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persona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empleo</a:t>
            </a:r>
            <a:r>
              <a:rPr lang="en-US" dirty="0"/>
              <a:t>, lo primero que </a:t>
            </a:r>
            <a:r>
              <a:rPr lang="en-US" dirty="0" err="1"/>
              <a:t>quiere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con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dinero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gastarlo</a:t>
            </a:r>
            <a:r>
              <a:rPr lang="en-US" dirty="0"/>
              <a:t> y COMPRAR COSAS!</a:t>
            </a:r>
          </a:p>
          <a:p>
            <a:r>
              <a:rPr lang="en-US" dirty="0" err="1"/>
              <a:t>Seré</a:t>
            </a:r>
            <a:r>
              <a:rPr lang="en-US" dirty="0"/>
              <a:t> </a:t>
            </a:r>
            <a:r>
              <a:rPr lang="en-US" dirty="0" err="1"/>
              <a:t>Feliz</a:t>
            </a:r>
            <a:r>
              <a:rPr lang="en-US" dirty="0"/>
              <a:t>! Para </a:t>
            </a:r>
            <a:r>
              <a:rPr lang="en-US" dirty="0" err="1"/>
              <a:t>eso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dinero</a:t>
            </a:r>
            <a:r>
              <a:rPr lang="en-US" dirty="0"/>
              <a:t>, </a:t>
            </a:r>
            <a:r>
              <a:rPr lang="es-ES" dirty="0"/>
              <a:t>¿</a:t>
            </a:r>
            <a:r>
              <a:rPr lang="en-US" dirty="0" err="1"/>
              <a:t>qué</a:t>
            </a:r>
            <a:r>
              <a:rPr lang="en-US" dirty="0"/>
              <a:t> no?!</a:t>
            </a:r>
          </a:p>
          <a:p>
            <a:r>
              <a:rPr lang="en-US" dirty="0"/>
              <a:t>“¡Me lo </a:t>
            </a:r>
            <a:r>
              <a:rPr lang="en-US" dirty="0" err="1"/>
              <a:t>merezco</a:t>
            </a:r>
            <a:r>
              <a:rPr lang="en-US" dirty="0"/>
              <a:t>!” y los </a:t>
            </a:r>
            <a:r>
              <a:rPr lang="en-US" dirty="0" err="1"/>
              <a:t>pagos</a:t>
            </a:r>
            <a:r>
              <a:rPr lang="en-US" dirty="0"/>
              <a:t> </a:t>
            </a:r>
            <a:r>
              <a:rPr lang="en-US" dirty="0" err="1"/>
              <a:t>mensuales</a:t>
            </a:r>
            <a:r>
              <a:rPr lang="en-US" dirty="0"/>
              <a:t> son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bajos</a:t>
            </a:r>
            <a:r>
              <a:rPr lang="en-US" dirty="0"/>
              <a:t>…¡y </a:t>
            </a:r>
            <a:r>
              <a:rPr lang="en-US" dirty="0" err="1"/>
              <a:t>ofrecen</a:t>
            </a:r>
            <a:r>
              <a:rPr lang="en-US" dirty="0"/>
              <a:t> el 0% de </a:t>
            </a:r>
            <a:r>
              <a:rPr lang="en-US" dirty="0" err="1"/>
              <a:t>interés</a:t>
            </a:r>
            <a:r>
              <a:rPr lang="en-US" dirty="0"/>
              <a:t> </a:t>
            </a:r>
            <a:r>
              <a:rPr lang="en-US" dirty="0" err="1"/>
              <a:t>anual</a:t>
            </a:r>
            <a:r>
              <a:rPr lang="en-US" dirty="0"/>
              <a:t>!</a:t>
            </a:r>
          </a:p>
        </p:txBody>
      </p:sp>
      <p:pic>
        <p:nvPicPr>
          <p:cNvPr id="5" name="Content Placeholder 4" descr="black-friday-madnes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038600" cy="2692400"/>
          </a:xfrm>
        </p:spPr>
      </p:pic>
      <p:pic>
        <p:nvPicPr>
          <p:cNvPr id="6" name="Picture 5" descr="consume cy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337098"/>
            <a:ext cx="2514600" cy="25209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B045EA-5DBC-99CB-997D-AA6EDF79B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9471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85406</TotalTime>
  <Words>2278</Words>
  <Application>Microsoft Office PowerPoint</Application>
  <PresentationFormat>On-screen Show (4:3)</PresentationFormat>
  <Paragraphs>344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Reto Libertad Financiera</vt:lpstr>
      <vt:lpstr>¿CÓMO LLEGAMOS AQUI?!</vt:lpstr>
      <vt:lpstr>¿Cómo Llegamos Aquí? Mala Programación!</vt:lpstr>
      <vt:lpstr>La Vida Economica del Ser Humano</vt:lpstr>
      <vt:lpstr>Programados a Ser Estudiantes</vt:lpstr>
      <vt:lpstr>La Trampa de La Deuda</vt:lpstr>
      <vt:lpstr>Programados a Ser Empleados</vt:lpstr>
      <vt:lpstr>Programados a Ser Contribuyentes</vt:lpstr>
      <vt:lpstr>Programados a Ser Consumidores</vt:lpstr>
      <vt:lpstr>La Trampa de La Deuda</vt:lpstr>
      <vt:lpstr>¿Cuánto Gastas en Carros?</vt:lpstr>
      <vt:lpstr>La Trampa de La Deuda</vt:lpstr>
      <vt:lpstr>¿Cuanto Se Gasta en Una Boda?</vt:lpstr>
      <vt:lpstr>La Trampa de La Deuda</vt:lpstr>
      <vt:lpstr>¿Cuánto Gastas en Casas?</vt:lpstr>
      <vt:lpstr>La Trampa de La Deuda</vt:lpstr>
      <vt:lpstr>Programados a Comprar  Seguros de Vida Tradicionales</vt:lpstr>
      <vt:lpstr>Programados a Ser Inversionistas  Pasivos Al Ahorrar Para el Retiro</vt:lpstr>
      <vt:lpstr>¿ A Dónde Se Va Todo el Dinero?</vt:lpstr>
      <vt:lpstr>¿ Cuál es el Costo de Ser  un Esclavo Financiero Moderno?</vt:lpstr>
      <vt:lpstr>El Guión Tradicional No Funciona!</vt:lpstr>
      <vt:lpstr>¿Cuánto Te Queda a Ti?</vt:lpstr>
      <vt:lpstr>Meterse En Deuda es Fácil</vt:lpstr>
      <vt:lpstr>La Trampa de La Deuda</vt:lpstr>
      <vt:lpstr>La Trampa de La Deuda</vt:lpstr>
      <vt:lpstr>Necesitamos Un Nuevo Guión!</vt:lpstr>
      <vt:lpstr>Necesitamos Un Nuevo Guión!</vt:lpstr>
      <vt:lpstr>Necesitamos Un Nuevo Guión!</vt:lpstr>
      <vt:lpstr>Un Nuevo Guiόn!</vt:lpstr>
      <vt:lpstr>Momento de Reflexión ¿POR QUÉ Estas Aquí?</vt:lpstr>
      <vt:lpstr>¿Preguntas? ¿Comentarios?</vt:lpstr>
      <vt:lpstr>La Solución: Educación Moral  y Económica y Desarrollo Personal</vt:lpstr>
      <vt:lpstr>Dios Quiere Que Prosperes, y Que Tengas Salud Asi Como Prospera Tu Alma</vt:lpstr>
    </vt:vector>
  </TitlesOfParts>
  <Company>Multiple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Freedom 101 Seminar</dc:title>
  <dc:creator>abarron</dc:creator>
  <cp:lastModifiedBy>Alex Barron</cp:lastModifiedBy>
  <cp:revision>322</cp:revision>
  <cp:lastPrinted>2017-10-28T21:01:33Z</cp:lastPrinted>
  <dcterms:created xsi:type="dcterms:W3CDTF">2012-01-28T06:48:17Z</dcterms:created>
  <dcterms:modified xsi:type="dcterms:W3CDTF">2024-05-14T22:39:49Z</dcterms:modified>
</cp:coreProperties>
</file>