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328" r:id="rId2"/>
    <p:sldId id="257" r:id="rId3"/>
    <p:sldId id="315" r:id="rId4"/>
    <p:sldId id="314" r:id="rId5"/>
    <p:sldId id="323" r:id="rId6"/>
    <p:sldId id="354" r:id="rId7"/>
    <p:sldId id="353" r:id="rId8"/>
    <p:sldId id="325" r:id="rId9"/>
    <p:sldId id="320" r:id="rId10"/>
    <p:sldId id="326" r:id="rId11"/>
    <p:sldId id="327" r:id="rId12"/>
    <p:sldId id="343" r:id="rId13"/>
    <p:sldId id="344" r:id="rId14"/>
    <p:sldId id="350" r:id="rId15"/>
    <p:sldId id="351" r:id="rId16"/>
    <p:sldId id="352" r:id="rId17"/>
    <p:sldId id="364" r:id="rId18"/>
    <p:sldId id="365" r:id="rId19"/>
    <p:sldId id="366" r:id="rId20"/>
    <p:sldId id="367" r:id="rId21"/>
    <p:sldId id="368" r:id="rId22"/>
    <p:sldId id="346" r:id="rId23"/>
    <p:sldId id="345" r:id="rId24"/>
    <p:sldId id="347" r:id="rId25"/>
    <p:sldId id="348" r:id="rId26"/>
    <p:sldId id="349" r:id="rId27"/>
    <p:sldId id="356" r:id="rId28"/>
    <p:sldId id="357" r:id="rId29"/>
    <p:sldId id="355" r:id="rId30"/>
    <p:sldId id="358" r:id="rId31"/>
    <p:sldId id="359" r:id="rId32"/>
    <p:sldId id="361" r:id="rId33"/>
    <p:sldId id="362" r:id="rId34"/>
    <p:sldId id="321" r:id="rId35"/>
    <p:sldId id="292" r:id="rId36"/>
    <p:sldId id="322" r:id="rId37"/>
    <p:sldId id="287" r:id="rId38"/>
    <p:sldId id="319" r:id="rId39"/>
  </p:sldIdLst>
  <p:sldSz cx="9144000" cy="6858000" type="screen4x3"/>
  <p:notesSz cx="7034213"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165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8000"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84625" y="0"/>
            <a:ext cx="3048000" cy="463550"/>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818563"/>
            <a:ext cx="3048000"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84625" y="8818563"/>
            <a:ext cx="3048000" cy="463550"/>
          </a:xfrm>
          <a:prstGeom prst="rect">
            <a:avLst/>
          </a:prstGeom>
        </p:spPr>
        <p:txBody>
          <a:bodyPr vert="horz" lIns="91440" tIns="45720" rIns="91440" bIns="45720" rtlCol="0" anchor="b"/>
          <a:lstStyle>
            <a:lvl1pPr algn="r">
              <a:defRPr sz="1200"/>
            </a:lvl1pPr>
          </a:lstStyle>
          <a:p>
            <a:fld id="{5922E26A-A423-443F-A8B5-210823BD9356}" type="slidenum">
              <a:rPr lang="en-US" smtClean="0"/>
              <a:pPr/>
              <a:t>‹#›</a:t>
            </a:fld>
            <a:endParaRPr lang="en-US"/>
          </a:p>
        </p:txBody>
      </p:sp>
    </p:spTree>
    <p:extLst>
      <p:ext uri="{BB962C8B-B14F-4D97-AF65-F5344CB8AC3E}">
        <p14:creationId xmlns:p14="http://schemas.microsoft.com/office/powerpoint/2010/main" val="393890216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8000"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84625" y="0"/>
            <a:ext cx="3048000" cy="463550"/>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1196975" y="696913"/>
            <a:ext cx="4641850" cy="3481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3263" y="4410075"/>
            <a:ext cx="5627687" cy="41767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48000"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84625" y="8818563"/>
            <a:ext cx="3048000" cy="463550"/>
          </a:xfrm>
          <a:prstGeom prst="rect">
            <a:avLst/>
          </a:prstGeom>
        </p:spPr>
        <p:txBody>
          <a:bodyPr vert="horz" lIns="91440" tIns="45720" rIns="91440" bIns="45720" rtlCol="0" anchor="b"/>
          <a:lstStyle>
            <a:lvl1pPr algn="r">
              <a:defRPr sz="1200"/>
            </a:lvl1pPr>
          </a:lstStyle>
          <a:p>
            <a:fld id="{7436D8C6-31D5-45B3-B6A9-64E87E5F8D97}" type="slidenum">
              <a:rPr lang="en-US" smtClean="0"/>
              <a:pPr/>
              <a:t>‹#›</a:t>
            </a:fld>
            <a:endParaRPr lang="en-US"/>
          </a:p>
        </p:txBody>
      </p:sp>
    </p:spTree>
    <p:extLst>
      <p:ext uri="{BB962C8B-B14F-4D97-AF65-F5344CB8AC3E}">
        <p14:creationId xmlns:p14="http://schemas.microsoft.com/office/powerpoint/2010/main" val="426459286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1CB65E-8984-4B2D-8EAB-DAB4EE628FEC}" type="datetime1">
              <a:rPr lang="en-US" smtClean="0"/>
              <a:pPr/>
              <a:t>5/13/2024</a:t>
            </a:fld>
            <a:endParaRPr lang="en-US"/>
          </a:p>
        </p:txBody>
      </p:sp>
      <p:sp>
        <p:nvSpPr>
          <p:cNvPr id="5" name="Footer Placeholder 4"/>
          <p:cNvSpPr>
            <a:spLocks noGrp="1"/>
          </p:cNvSpPr>
          <p:nvPr>
            <p:ph type="ftr" sz="quarter" idx="11"/>
          </p:nvPr>
        </p:nvSpPr>
        <p:spPr/>
        <p:txBody>
          <a:bodyPr/>
          <a:lstStyle/>
          <a:p>
            <a:r>
              <a:rPr lang="en-US" dirty="0"/>
              <a:t>© Alex </a:t>
            </a:r>
            <a:r>
              <a:rPr lang="en-US" dirty="0" err="1"/>
              <a:t>Barrón</a:t>
            </a:r>
            <a:r>
              <a:rPr lang="en-US" dirty="0"/>
              <a:t> 2024</a:t>
            </a:r>
          </a:p>
        </p:txBody>
      </p:sp>
      <p:sp>
        <p:nvSpPr>
          <p:cNvPr id="6" name="Slide Number Placeholder 5"/>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A97917-B44C-4CC7-8FAB-AD519586504B}" type="datetime1">
              <a:rPr lang="en-US" smtClean="0"/>
              <a:pPr/>
              <a:t>5/13/2024</a:t>
            </a:fld>
            <a:endParaRPr lang="en-US"/>
          </a:p>
        </p:txBody>
      </p:sp>
      <p:sp>
        <p:nvSpPr>
          <p:cNvPr id="5" name="Footer Placeholder 4"/>
          <p:cNvSpPr>
            <a:spLocks noGrp="1"/>
          </p:cNvSpPr>
          <p:nvPr>
            <p:ph type="ftr" sz="quarter" idx="11"/>
          </p:nvPr>
        </p:nvSpPr>
        <p:spPr/>
        <p:txBody>
          <a:bodyPr/>
          <a:lstStyle/>
          <a:p>
            <a:r>
              <a:rPr lang="en-US" dirty="0"/>
              <a:t>© Alex </a:t>
            </a:r>
            <a:r>
              <a:rPr lang="en-US" dirty="0" err="1"/>
              <a:t>Barrón</a:t>
            </a:r>
            <a:r>
              <a:rPr lang="en-US" dirty="0"/>
              <a:t> 2024</a:t>
            </a:r>
          </a:p>
        </p:txBody>
      </p:sp>
      <p:sp>
        <p:nvSpPr>
          <p:cNvPr id="6" name="Slide Number Placeholder 5"/>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3FF12-27C4-4199-842C-8D1902FDF073}" type="datetime1">
              <a:rPr lang="en-US" smtClean="0"/>
              <a:pPr/>
              <a:t>5/13/2024</a:t>
            </a:fld>
            <a:endParaRPr lang="en-US"/>
          </a:p>
        </p:txBody>
      </p:sp>
      <p:sp>
        <p:nvSpPr>
          <p:cNvPr id="5" name="Footer Placeholder 4"/>
          <p:cNvSpPr>
            <a:spLocks noGrp="1"/>
          </p:cNvSpPr>
          <p:nvPr>
            <p:ph type="ftr" sz="quarter" idx="11"/>
          </p:nvPr>
        </p:nvSpPr>
        <p:spPr/>
        <p:txBody>
          <a:bodyPr/>
          <a:lstStyle/>
          <a:p>
            <a:r>
              <a:rPr lang="en-US" dirty="0"/>
              <a:t>© Alex </a:t>
            </a:r>
            <a:r>
              <a:rPr lang="en-US" dirty="0" err="1"/>
              <a:t>Barrón</a:t>
            </a:r>
            <a:r>
              <a:rPr lang="en-US" dirty="0"/>
              <a:t> 2024</a:t>
            </a:r>
          </a:p>
        </p:txBody>
      </p:sp>
      <p:sp>
        <p:nvSpPr>
          <p:cNvPr id="6" name="Slide Number Placeholder 5"/>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4FC4C-3160-40B1-9D6D-07A955B186D0}" type="datetime1">
              <a:rPr lang="en-US" smtClean="0"/>
              <a:pPr/>
              <a:t>5/13/2024</a:t>
            </a:fld>
            <a:endParaRPr lang="en-US"/>
          </a:p>
        </p:txBody>
      </p:sp>
      <p:sp>
        <p:nvSpPr>
          <p:cNvPr id="5" name="Footer Placeholder 4"/>
          <p:cNvSpPr>
            <a:spLocks noGrp="1"/>
          </p:cNvSpPr>
          <p:nvPr>
            <p:ph type="ftr" sz="quarter" idx="11"/>
          </p:nvPr>
        </p:nvSpPr>
        <p:spPr/>
        <p:txBody>
          <a:bodyPr/>
          <a:lstStyle/>
          <a:p>
            <a:r>
              <a:rPr lang="en-US" dirty="0"/>
              <a:t>© Alex </a:t>
            </a:r>
            <a:r>
              <a:rPr lang="en-US" dirty="0" err="1"/>
              <a:t>Barrón</a:t>
            </a:r>
            <a:r>
              <a:rPr lang="en-US" dirty="0"/>
              <a:t> 2024</a:t>
            </a:r>
          </a:p>
        </p:txBody>
      </p:sp>
      <p:sp>
        <p:nvSpPr>
          <p:cNvPr id="6" name="Slide Number Placeholder 5"/>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ED52DB-C3A5-4A68-8413-D4E658136DB4}" type="datetime1">
              <a:rPr lang="en-US" smtClean="0"/>
              <a:pPr/>
              <a:t>5/13/2024</a:t>
            </a:fld>
            <a:endParaRPr lang="en-US"/>
          </a:p>
        </p:txBody>
      </p:sp>
      <p:sp>
        <p:nvSpPr>
          <p:cNvPr id="5" name="Footer Placeholder 4"/>
          <p:cNvSpPr>
            <a:spLocks noGrp="1"/>
          </p:cNvSpPr>
          <p:nvPr>
            <p:ph type="ftr" sz="quarter" idx="11"/>
          </p:nvPr>
        </p:nvSpPr>
        <p:spPr/>
        <p:txBody>
          <a:bodyPr/>
          <a:lstStyle/>
          <a:p>
            <a:r>
              <a:rPr lang="en-US" dirty="0"/>
              <a:t>© Alex </a:t>
            </a:r>
            <a:r>
              <a:rPr lang="en-US" dirty="0" err="1"/>
              <a:t>Barrón</a:t>
            </a:r>
            <a:r>
              <a:rPr lang="en-US" dirty="0"/>
              <a:t> 2024</a:t>
            </a:r>
          </a:p>
        </p:txBody>
      </p:sp>
      <p:sp>
        <p:nvSpPr>
          <p:cNvPr id="6" name="Slide Number Placeholder 5"/>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416C01-ED84-4625-9425-E81AA196092C}" type="datetime1">
              <a:rPr lang="en-US" smtClean="0"/>
              <a:pPr/>
              <a:t>5/13/2024</a:t>
            </a:fld>
            <a:endParaRPr lang="en-US"/>
          </a:p>
        </p:txBody>
      </p:sp>
      <p:sp>
        <p:nvSpPr>
          <p:cNvPr id="6" name="Footer Placeholder 5"/>
          <p:cNvSpPr>
            <a:spLocks noGrp="1"/>
          </p:cNvSpPr>
          <p:nvPr>
            <p:ph type="ftr" sz="quarter" idx="11"/>
          </p:nvPr>
        </p:nvSpPr>
        <p:spPr/>
        <p:txBody>
          <a:bodyPr/>
          <a:lstStyle/>
          <a:p>
            <a:r>
              <a:rPr lang="en-US" dirty="0"/>
              <a:t>© Alex </a:t>
            </a:r>
            <a:r>
              <a:rPr lang="en-US" dirty="0" err="1"/>
              <a:t>Barrón</a:t>
            </a:r>
            <a:r>
              <a:rPr lang="en-US" dirty="0"/>
              <a:t> 2024</a:t>
            </a:r>
          </a:p>
        </p:txBody>
      </p:sp>
      <p:sp>
        <p:nvSpPr>
          <p:cNvPr id="7" name="Slide Number Placeholder 6"/>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701685-17F5-409D-877C-2E7D9B69A474}" type="datetime1">
              <a:rPr lang="en-US" smtClean="0"/>
              <a:pPr/>
              <a:t>5/13/2024</a:t>
            </a:fld>
            <a:endParaRPr lang="en-US"/>
          </a:p>
        </p:txBody>
      </p:sp>
      <p:sp>
        <p:nvSpPr>
          <p:cNvPr id="8" name="Footer Placeholder 7"/>
          <p:cNvSpPr>
            <a:spLocks noGrp="1"/>
          </p:cNvSpPr>
          <p:nvPr>
            <p:ph type="ftr" sz="quarter" idx="11"/>
          </p:nvPr>
        </p:nvSpPr>
        <p:spPr/>
        <p:txBody>
          <a:bodyPr/>
          <a:lstStyle/>
          <a:p>
            <a:r>
              <a:rPr lang="en-US" dirty="0"/>
              <a:t>© Alex </a:t>
            </a:r>
            <a:r>
              <a:rPr lang="en-US" dirty="0" err="1"/>
              <a:t>Barrón</a:t>
            </a:r>
            <a:r>
              <a:rPr lang="en-US" dirty="0"/>
              <a:t> 2024</a:t>
            </a:r>
          </a:p>
        </p:txBody>
      </p:sp>
      <p:sp>
        <p:nvSpPr>
          <p:cNvPr id="9" name="Slide Number Placeholder 8"/>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82D321-6E58-49B2-8E9D-76185AF26AD8}" type="datetime1">
              <a:rPr lang="en-US" smtClean="0"/>
              <a:pPr/>
              <a:t>5/13/2024</a:t>
            </a:fld>
            <a:endParaRPr lang="en-US"/>
          </a:p>
        </p:txBody>
      </p:sp>
      <p:sp>
        <p:nvSpPr>
          <p:cNvPr id="4" name="Footer Placeholder 3"/>
          <p:cNvSpPr>
            <a:spLocks noGrp="1"/>
          </p:cNvSpPr>
          <p:nvPr>
            <p:ph type="ftr" sz="quarter" idx="11"/>
          </p:nvPr>
        </p:nvSpPr>
        <p:spPr/>
        <p:txBody>
          <a:bodyPr/>
          <a:lstStyle/>
          <a:p>
            <a:r>
              <a:rPr lang="en-US" dirty="0"/>
              <a:t>© Alex </a:t>
            </a:r>
            <a:r>
              <a:rPr lang="en-US" dirty="0" err="1"/>
              <a:t>Barrón</a:t>
            </a:r>
            <a:r>
              <a:rPr lang="en-US" dirty="0"/>
              <a:t> 2024</a:t>
            </a:r>
          </a:p>
        </p:txBody>
      </p:sp>
      <p:sp>
        <p:nvSpPr>
          <p:cNvPr id="5" name="Slide Number Placeholder 4"/>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5562-5773-4541-993D-948DB7505667}" type="datetime1">
              <a:rPr lang="en-US" smtClean="0"/>
              <a:pPr/>
              <a:t>5/13/2024</a:t>
            </a:fld>
            <a:endParaRPr lang="en-US"/>
          </a:p>
        </p:txBody>
      </p:sp>
      <p:sp>
        <p:nvSpPr>
          <p:cNvPr id="3" name="Footer Placeholder 2"/>
          <p:cNvSpPr>
            <a:spLocks noGrp="1"/>
          </p:cNvSpPr>
          <p:nvPr>
            <p:ph type="ftr" sz="quarter" idx="11"/>
          </p:nvPr>
        </p:nvSpPr>
        <p:spPr/>
        <p:txBody>
          <a:bodyPr/>
          <a:lstStyle/>
          <a:p>
            <a:r>
              <a:rPr lang="en-US" dirty="0"/>
              <a:t>© Alex </a:t>
            </a:r>
            <a:r>
              <a:rPr lang="en-US" dirty="0" err="1"/>
              <a:t>Barrón</a:t>
            </a:r>
            <a:r>
              <a:rPr lang="en-US" dirty="0"/>
              <a:t> 2024</a:t>
            </a:r>
          </a:p>
        </p:txBody>
      </p:sp>
      <p:sp>
        <p:nvSpPr>
          <p:cNvPr id="4" name="Slide Number Placeholder 3"/>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B9B8F9-F63B-4A11-AE8E-6C80C0C94210}" type="datetime1">
              <a:rPr lang="en-US" smtClean="0"/>
              <a:pPr/>
              <a:t>5/13/2024</a:t>
            </a:fld>
            <a:endParaRPr lang="en-US"/>
          </a:p>
        </p:txBody>
      </p:sp>
      <p:sp>
        <p:nvSpPr>
          <p:cNvPr id="6" name="Footer Placeholder 5"/>
          <p:cNvSpPr>
            <a:spLocks noGrp="1"/>
          </p:cNvSpPr>
          <p:nvPr>
            <p:ph type="ftr" sz="quarter" idx="11"/>
          </p:nvPr>
        </p:nvSpPr>
        <p:spPr/>
        <p:txBody>
          <a:bodyPr/>
          <a:lstStyle/>
          <a:p>
            <a:r>
              <a:rPr lang="en-US" dirty="0"/>
              <a:t>© Alex </a:t>
            </a:r>
            <a:r>
              <a:rPr lang="en-US" dirty="0" err="1"/>
              <a:t>Barrón</a:t>
            </a:r>
            <a:r>
              <a:rPr lang="en-US" dirty="0"/>
              <a:t> 2024</a:t>
            </a:r>
          </a:p>
        </p:txBody>
      </p:sp>
      <p:sp>
        <p:nvSpPr>
          <p:cNvPr id="7" name="Slide Number Placeholder 6"/>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2537F6-861D-4583-BBFE-871A61E2FFF4}" type="datetime1">
              <a:rPr lang="en-US" smtClean="0"/>
              <a:pPr/>
              <a:t>5/13/2024</a:t>
            </a:fld>
            <a:endParaRPr lang="en-US"/>
          </a:p>
        </p:txBody>
      </p:sp>
      <p:sp>
        <p:nvSpPr>
          <p:cNvPr id="6" name="Footer Placeholder 5"/>
          <p:cNvSpPr>
            <a:spLocks noGrp="1"/>
          </p:cNvSpPr>
          <p:nvPr>
            <p:ph type="ftr" sz="quarter" idx="11"/>
          </p:nvPr>
        </p:nvSpPr>
        <p:spPr/>
        <p:txBody>
          <a:bodyPr/>
          <a:lstStyle/>
          <a:p>
            <a:r>
              <a:rPr lang="en-US" dirty="0"/>
              <a:t>© Alex </a:t>
            </a:r>
            <a:r>
              <a:rPr lang="en-US" dirty="0" err="1"/>
              <a:t>Barrón</a:t>
            </a:r>
            <a:r>
              <a:rPr lang="en-US" dirty="0"/>
              <a:t> 2024</a:t>
            </a:r>
          </a:p>
        </p:txBody>
      </p:sp>
      <p:sp>
        <p:nvSpPr>
          <p:cNvPr id="7" name="Slide Number Placeholder 6"/>
          <p:cNvSpPr>
            <a:spLocks noGrp="1"/>
          </p:cNvSpPr>
          <p:nvPr>
            <p:ph type="sldNum" sz="quarter" idx="12"/>
          </p:nvPr>
        </p:nvSpPr>
        <p:spPr/>
        <p:txBody>
          <a:bodyPr/>
          <a:lstStyle/>
          <a:p>
            <a:fld id="{26992660-07D7-4D1A-9A00-6246F487EF94}"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BE770-F9F8-4E8B-9D03-9E4028AAD8F1}" type="datetime1">
              <a:rPr lang="en-US" smtClean="0"/>
              <a:pPr/>
              <a:t>5/13/2024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Alex </a:t>
            </a:r>
            <a:r>
              <a:rPr lang="en-US" dirty="0" err="1"/>
              <a:t>Barrón</a:t>
            </a:r>
            <a:r>
              <a:rPr lang="en-US" dirty="0"/>
              <a:t> 2024</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992660-07D7-4D1A-9A00-6246F487EF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3HdmA3vPbSU"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3HdmA3vPbSU"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3HdmA3vPbSU"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3HdmA3vPbSU"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youtube.com/watch?v=3HdmA3vPbSU"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29" y="152400"/>
            <a:ext cx="6362179" cy="2111077"/>
          </a:xfrm>
        </p:spPr>
        <p:txBody>
          <a:bodyPr>
            <a:normAutofit/>
          </a:bodyPr>
          <a:lstStyle/>
          <a:p>
            <a:r>
              <a:rPr lang="en-US" b="1" dirty="0"/>
              <a:t>Financial Freedom  Challenge</a:t>
            </a:r>
            <a:endParaRPr lang="en-US" dirty="0"/>
          </a:p>
        </p:txBody>
      </p:sp>
      <p:sp>
        <p:nvSpPr>
          <p:cNvPr id="3" name="Subtitle 2"/>
          <p:cNvSpPr>
            <a:spLocks noGrp="1"/>
          </p:cNvSpPr>
          <p:nvPr>
            <p:ph type="subTitle" idx="1"/>
          </p:nvPr>
        </p:nvSpPr>
        <p:spPr>
          <a:xfrm>
            <a:off x="0" y="5107792"/>
            <a:ext cx="2854596" cy="1185598"/>
          </a:xfrm>
        </p:spPr>
        <p:txBody>
          <a:bodyPr/>
          <a:lstStyle/>
          <a:p>
            <a:r>
              <a:rPr lang="en-US" dirty="0"/>
              <a:t>By</a:t>
            </a:r>
          </a:p>
          <a:p>
            <a:r>
              <a:rPr lang="en-US" dirty="0"/>
              <a:t>Alex </a:t>
            </a:r>
            <a:r>
              <a:rPr lang="en-US" dirty="0" err="1"/>
              <a:t>Barrón</a:t>
            </a:r>
            <a:endParaRPr lang="en-US" dirty="0"/>
          </a:p>
        </p:txBody>
      </p:sp>
      <p:pic>
        <p:nvPicPr>
          <p:cNvPr id="6" name="Picture 5">
            <a:extLst>
              <a:ext uri="{FF2B5EF4-FFF2-40B4-BE49-F238E27FC236}">
                <a16:creationId xmlns:a16="http://schemas.microsoft.com/office/drawing/2014/main" id="{AAC6B934-8BFA-F196-B3B5-B79081EEA4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176" y="103038"/>
            <a:ext cx="2209800" cy="2209800"/>
          </a:xfrm>
          <a:prstGeom prst="rect">
            <a:avLst/>
          </a:prstGeom>
        </p:spPr>
      </p:pic>
      <p:pic>
        <p:nvPicPr>
          <p:cNvPr id="4" name="Picture 3">
            <a:extLst>
              <a:ext uri="{FF2B5EF4-FFF2-40B4-BE49-F238E27FC236}">
                <a16:creationId xmlns:a16="http://schemas.microsoft.com/office/drawing/2014/main" id="{58237E8C-F641-36F5-5CE9-66F30E061162}"/>
              </a:ext>
            </a:extLst>
          </p:cNvPr>
          <p:cNvPicPr>
            <a:picLocks noChangeAspect="1"/>
          </p:cNvPicPr>
          <p:nvPr/>
        </p:nvPicPr>
        <p:blipFill>
          <a:blip r:embed="rId3"/>
          <a:stretch>
            <a:fillRect/>
          </a:stretch>
        </p:blipFill>
        <p:spPr>
          <a:xfrm>
            <a:off x="54381" y="3128864"/>
            <a:ext cx="2745833" cy="1744177"/>
          </a:xfrm>
          <a:prstGeom prst="rect">
            <a:avLst/>
          </a:prstGeom>
        </p:spPr>
      </p:pic>
      <p:pic>
        <p:nvPicPr>
          <p:cNvPr id="6146" name="Picture 2" descr="What is athletics? Know all the track and field events">
            <a:extLst>
              <a:ext uri="{FF2B5EF4-FFF2-40B4-BE49-F238E27FC236}">
                <a16:creationId xmlns:a16="http://schemas.microsoft.com/office/drawing/2014/main" id="{735D1E35-707A-4C48-1BBE-06739EE26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4595" y="2177949"/>
            <a:ext cx="2908178" cy="16320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s the indoor Track and Field season wraps up, the Winona State University  team finishes on a fast note – The Winonan">
            <a:extLst>
              <a:ext uri="{FF2B5EF4-FFF2-40B4-BE49-F238E27FC236}">
                <a16:creationId xmlns:a16="http://schemas.microsoft.com/office/drawing/2014/main" id="{19B74D21-2C52-CF93-C98E-E27C86B9C4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2687" y="2177949"/>
            <a:ext cx="2902859" cy="163205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rossing Life's Finish Lines | Maria's Farm Country Kitchen">
            <a:extLst>
              <a:ext uri="{FF2B5EF4-FFF2-40B4-BE49-F238E27FC236}">
                <a16:creationId xmlns:a16="http://schemas.microsoft.com/office/drawing/2014/main" id="{16D62BB5-069F-6EFD-0AFB-0EA1C53B93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4595" y="4163279"/>
            <a:ext cx="2908178" cy="181761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Look: 2A, 5A athletes compete in 2022 Texas (UIL) Track &amp; Field State  Championships - Sports Illustrated High School News, Analysis and More">
            <a:extLst>
              <a:ext uri="{FF2B5EF4-FFF2-40B4-BE49-F238E27FC236}">
                <a16:creationId xmlns:a16="http://schemas.microsoft.com/office/drawing/2014/main" id="{46F5B090-5140-83C4-EFC0-CB41F44757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2688" y="4043384"/>
            <a:ext cx="2902930" cy="2128816"/>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FE3C7390-C5DC-F418-2CB1-CA904031814A}"/>
              </a:ext>
            </a:extLst>
          </p:cNvPr>
          <p:cNvSpPr txBox="1">
            <a:spLocks/>
          </p:cNvSpPr>
          <p:nvPr/>
        </p:nvSpPr>
        <p:spPr>
          <a:xfrm>
            <a:off x="-19462" y="2404963"/>
            <a:ext cx="2854595" cy="6317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t>Presents</a:t>
            </a:r>
          </a:p>
        </p:txBody>
      </p:sp>
    </p:spTree>
    <p:extLst>
      <p:ext uri="{BB962C8B-B14F-4D97-AF65-F5344CB8AC3E}">
        <p14:creationId xmlns:p14="http://schemas.microsoft.com/office/powerpoint/2010/main" val="351536790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unter-gatherers live nearly as long as we do but with limited access to  healthcare">
            <a:extLst>
              <a:ext uri="{FF2B5EF4-FFF2-40B4-BE49-F238E27FC236}">
                <a16:creationId xmlns:a16="http://schemas.microsoft.com/office/drawing/2014/main" id="{C92ED785-B08D-45C3-92C6-A20258CACE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69" r="-1" b="-1"/>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Food Culture · Global Gastros">
            <a:extLst>
              <a:ext uri="{FF2B5EF4-FFF2-40B4-BE49-F238E27FC236}">
                <a16:creationId xmlns:a16="http://schemas.microsoft.com/office/drawing/2014/main" id="{2ED2FA76-4C93-463D-8789-A95E32D7879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6" r="-2" b="7148"/>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5" name="Freeform: Shape 7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Freeform: Shape 7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A0413C-6F34-483E-A5D8-3E9A65D2919D}"/>
              </a:ext>
            </a:extLst>
          </p:cNvPr>
          <p:cNvSpPr>
            <a:spLocks noGrp="1"/>
          </p:cNvSpPr>
          <p:nvPr>
            <p:ph type="title"/>
          </p:nvPr>
        </p:nvSpPr>
        <p:spPr>
          <a:xfrm>
            <a:off x="329184" y="1524659"/>
            <a:ext cx="3764305" cy="2774088"/>
          </a:xfrm>
        </p:spPr>
        <p:txBody>
          <a:bodyPr vert="horz" lIns="91440" tIns="45720" rIns="91440" bIns="45720" rtlCol="0" anchor="b">
            <a:normAutofit/>
          </a:bodyPr>
          <a:lstStyle/>
          <a:p>
            <a:pPr algn="l">
              <a:lnSpc>
                <a:spcPct val="90000"/>
              </a:lnSpc>
            </a:pPr>
            <a:r>
              <a:rPr lang="en-US" sz="4700" b="1" kern="1200">
                <a:solidFill>
                  <a:schemeClr val="tx1"/>
                </a:solidFill>
                <a:latin typeface="+mj-lt"/>
                <a:ea typeface="+mj-ea"/>
                <a:cs typeface="+mj-cs"/>
              </a:rPr>
              <a:t>The History of Money</a:t>
            </a:r>
          </a:p>
        </p:txBody>
      </p:sp>
      <p:sp>
        <p:nvSpPr>
          <p:cNvPr id="3" name="Content Placeholder 2">
            <a:extLst>
              <a:ext uri="{FF2B5EF4-FFF2-40B4-BE49-F238E27FC236}">
                <a16:creationId xmlns:a16="http://schemas.microsoft.com/office/drawing/2014/main" id="{F5873E22-F447-4A6F-A039-49E1EF9EC2DD}"/>
              </a:ext>
            </a:extLst>
          </p:cNvPr>
          <p:cNvSpPr>
            <a:spLocks noGrp="1"/>
          </p:cNvSpPr>
          <p:nvPr>
            <p:ph idx="1"/>
          </p:nvPr>
        </p:nvSpPr>
        <p:spPr>
          <a:xfrm>
            <a:off x="329184" y="4687367"/>
            <a:ext cx="3688461" cy="1335024"/>
          </a:xfrm>
        </p:spPr>
        <p:txBody>
          <a:bodyPr vert="horz" lIns="91440" tIns="45720" rIns="91440" bIns="45720" rtlCol="0">
            <a:normAutofit/>
          </a:bodyPr>
          <a:lstStyle/>
          <a:p>
            <a:pPr marL="0" indent="0">
              <a:lnSpc>
                <a:spcPct val="90000"/>
              </a:lnSpc>
              <a:spcBef>
                <a:spcPts val="1000"/>
              </a:spcBef>
              <a:buNone/>
            </a:pPr>
            <a:r>
              <a:rPr lang="en-US" sz="2400" kern="1200">
                <a:solidFill>
                  <a:schemeClr val="tx1"/>
                </a:solidFill>
                <a:latin typeface="+mn-lt"/>
                <a:ea typeface="+mn-ea"/>
                <a:cs typeface="+mn-cs"/>
              </a:rPr>
              <a:t>Before Money Existed People Hunted or Gathered Food to Survive.</a:t>
            </a:r>
          </a:p>
        </p:txBody>
      </p:sp>
      <p:sp>
        <p:nvSpPr>
          <p:cNvPr id="79" name="Rectangle 7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81" name="Rectangle 8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C049888-D613-4AF5-BEAB-CCA4F67B626F}"/>
              </a:ext>
            </a:extLst>
          </p:cNvPr>
          <p:cNvSpPr>
            <a:spLocks noGrp="1"/>
          </p:cNvSpPr>
          <p:nvPr>
            <p:ph type="ftr" sz="quarter" idx="11"/>
          </p:nvPr>
        </p:nvSpPr>
        <p:spPr>
          <a:xfrm>
            <a:off x="4131129" y="6421601"/>
            <a:ext cx="3086100" cy="365125"/>
          </a:xfrm>
        </p:spPr>
        <p:txBody>
          <a:bodyPr vert="horz" lIns="91440" tIns="45720" rIns="91440" bIns="45720" rtlCol="0" anchor="ctr">
            <a:normAutofit/>
          </a:bodyPr>
          <a:lstStyle/>
          <a:p>
            <a:pPr algn="l">
              <a:spcAft>
                <a:spcPts val="600"/>
              </a:spcAft>
            </a:pPr>
            <a:r>
              <a:rPr lang="en-US" kern="1200" dirty="0">
                <a:solidFill>
                  <a:schemeClr val="bg1"/>
                </a:solidFill>
                <a:latin typeface="+mn-lt"/>
                <a:ea typeface="+mn-ea"/>
                <a:cs typeface="+mn-cs"/>
              </a:rPr>
              <a:t>© Alex </a:t>
            </a:r>
            <a:r>
              <a:rPr lang="en-US" kern="1200" dirty="0" err="1">
                <a:solidFill>
                  <a:schemeClr val="bg1"/>
                </a:solidFill>
                <a:latin typeface="+mn-lt"/>
                <a:ea typeface="+mn-ea"/>
                <a:cs typeface="+mn-cs"/>
              </a:rPr>
              <a:t>Barrón</a:t>
            </a:r>
            <a:r>
              <a:rPr lang="en-US" kern="1200" dirty="0">
                <a:solidFill>
                  <a:schemeClr val="bg1"/>
                </a:solidFill>
                <a:latin typeface="+mn-lt"/>
                <a:ea typeface="+mn-ea"/>
                <a:cs typeface="+mn-cs"/>
              </a:rPr>
              <a:t> 2024</a:t>
            </a:r>
          </a:p>
        </p:txBody>
      </p:sp>
      <p:sp>
        <p:nvSpPr>
          <p:cNvPr id="5" name="Slide Number Placeholder 4">
            <a:extLst>
              <a:ext uri="{FF2B5EF4-FFF2-40B4-BE49-F238E27FC236}">
                <a16:creationId xmlns:a16="http://schemas.microsoft.com/office/drawing/2014/main" id="{83FD53C3-6BE6-4DBE-8E3B-B6F8E9CE5F00}"/>
              </a:ext>
            </a:extLst>
          </p:cNvPr>
          <p:cNvSpPr>
            <a:spLocks noGrp="1"/>
          </p:cNvSpPr>
          <p:nvPr>
            <p:ph type="sldNum" sz="quarter" idx="12"/>
          </p:nvPr>
        </p:nvSpPr>
        <p:spPr>
          <a:xfrm>
            <a:off x="7758774" y="6356350"/>
            <a:ext cx="1056041" cy="365125"/>
          </a:xfrm>
        </p:spPr>
        <p:txBody>
          <a:bodyPr vert="horz" lIns="91440" tIns="45720" rIns="91440" bIns="45720" rtlCol="0" anchor="ctr">
            <a:normAutofit/>
          </a:bodyPr>
          <a:lstStyle/>
          <a:p>
            <a:pPr>
              <a:spcAft>
                <a:spcPts val="600"/>
              </a:spcAft>
            </a:pPr>
            <a:fld id="{26992660-07D7-4D1A-9A00-6246F487EF94}" type="slidenum">
              <a:rPr lang="en-US">
                <a:solidFill>
                  <a:schemeClr val="bg1"/>
                </a:solidFill>
              </a:rPr>
              <a:pPr>
                <a:spcAft>
                  <a:spcPts val="600"/>
                </a:spcAft>
              </a:pPr>
              <a:t>10</a:t>
            </a:fld>
            <a:endParaRPr lang="en-US">
              <a:solidFill>
                <a:schemeClr val="bg1"/>
              </a:solidFill>
            </a:endParaRPr>
          </a:p>
        </p:txBody>
      </p:sp>
      <p:pic>
        <p:nvPicPr>
          <p:cNvPr id="6" name="Picture 5">
            <a:extLst>
              <a:ext uri="{FF2B5EF4-FFF2-40B4-BE49-F238E27FC236}">
                <a16:creationId xmlns:a16="http://schemas.microsoft.com/office/drawing/2014/main" id="{889F4A95-0BCA-60AA-C54A-9248228D4B3C}"/>
              </a:ext>
            </a:extLst>
          </p:cNvPr>
          <p:cNvPicPr>
            <a:picLocks noChangeAspect="1"/>
          </p:cNvPicPr>
          <p:nvPr/>
        </p:nvPicPr>
        <p:blipFill>
          <a:blip r:embed="rId4"/>
          <a:stretch>
            <a:fillRect/>
          </a:stretch>
        </p:blipFill>
        <p:spPr>
          <a:xfrm>
            <a:off x="0" y="1660"/>
            <a:ext cx="1556874" cy="988940"/>
          </a:xfrm>
          <a:prstGeom prst="rect">
            <a:avLst/>
          </a:prstGeom>
        </p:spPr>
      </p:pic>
    </p:spTree>
    <p:extLst>
      <p:ext uri="{BB962C8B-B14F-4D97-AF65-F5344CB8AC3E}">
        <p14:creationId xmlns:p14="http://schemas.microsoft.com/office/powerpoint/2010/main" val="206302462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549372C-0458-4141-B7F6-01A81E2A7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A0413C-6F34-483E-A5D8-3E9A65D2919D}"/>
              </a:ext>
            </a:extLst>
          </p:cNvPr>
          <p:cNvSpPr>
            <a:spLocks noGrp="1"/>
          </p:cNvSpPr>
          <p:nvPr>
            <p:ph type="title"/>
          </p:nvPr>
        </p:nvSpPr>
        <p:spPr>
          <a:xfrm>
            <a:off x="475083" y="640082"/>
            <a:ext cx="4917453" cy="3260246"/>
          </a:xfrm>
          <a:noFill/>
        </p:spPr>
        <p:txBody>
          <a:bodyPr vert="horz" lIns="91440" tIns="45720" rIns="91440" bIns="45720" rtlCol="0" anchor="b">
            <a:normAutofit/>
          </a:bodyPr>
          <a:lstStyle/>
          <a:p>
            <a:pPr>
              <a:lnSpc>
                <a:spcPct val="90000"/>
              </a:lnSpc>
            </a:pPr>
            <a:r>
              <a:rPr lang="en-US" sz="4500" b="1"/>
              <a:t>The History of Money</a:t>
            </a:r>
          </a:p>
        </p:txBody>
      </p:sp>
      <p:sp>
        <p:nvSpPr>
          <p:cNvPr id="3" name="Content Placeholder 2">
            <a:extLst>
              <a:ext uri="{FF2B5EF4-FFF2-40B4-BE49-F238E27FC236}">
                <a16:creationId xmlns:a16="http://schemas.microsoft.com/office/drawing/2014/main" id="{F5873E22-F447-4A6F-A039-49E1EF9EC2DD}"/>
              </a:ext>
            </a:extLst>
          </p:cNvPr>
          <p:cNvSpPr>
            <a:spLocks noGrp="1"/>
          </p:cNvSpPr>
          <p:nvPr>
            <p:ph idx="1"/>
          </p:nvPr>
        </p:nvSpPr>
        <p:spPr>
          <a:xfrm>
            <a:off x="475083" y="4072043"/>
            <a:ext cx="4917453" cy="2057046"/>
          </a:xfrm>
          <a:noFill/>
        </p:spPr>
        <p:txBody>
          <a:bodyPr vert="horz" lIns="91440" tIns="45720" rIns="91440" bIns="45720" rtlCol="0">
            <a:normAutofit/>
          </a:bodyPr>
          <a:lstStyle/>
          <a:p>
            <a:pPr marL="0" indent="0" algn="ctr">
              <a:lnSpc>
                <a:spcPct val="90000"/>
              </a:lnSpc>
              <a:spcBef>
                <a:spcPts val="1000"/>
              </a:spcBef>
              <a:buNone/>
            </a:pPr>
            <a:r>
              <a:rPr lang="en-US" sz="2400" dirty="0"/>
              <a:t>Eventually people began to Trade or Barter with one another.</a:t>
            </a:r>
          </a:p>
          <a:p>
            <a:pPr marL="0" indent="0" algn="ctr">
              <a:lnSpc>
                <a:spcPct val="90000"/>
              </a:lnSpc>
              <a:spcBef>
                <a:spcPts val="1000"/>
              </a:spcBef>
              <a:buNone/>
            </a:pPr>
            <a:r>
              <a:rPr lang="en-US" sz="2400" dirty="0"/>
              <a:t>But what happens if what you offer is not of interest to the other person?</a:t>
            </a:r>
          </a:p>
          <a:p>
            <a:pPr marL="0" indent="0" algn="ctr">
              <a:lnSpc>
                <a:spcPct val="90000"/>
              </a:lnSpc>
              <a:spcBef>
                <a:spcPts val="1000"/>
              </a:spcBef>
              <a:buNone/>
            </a:pPr>
            <a:r>
              <a:rPr lang="en-US" sz="2400" dirty="0"/>
              <a:t>How do you Exchange with them?</a:t>
            </a:r>
          </a:p>
        </p:txBody>
      </p:sp>
      <p:pic>
        <p:nvPicPr>
          <p:cNvPr id="4098" name="Picture 2" descr="The History of Money (Level Chinese Book) on Behance">
            <a:extLst>
              <a:ext uri="{FF2B5EF4-FFF2-40B4-BE49-F238E27FC236}">
                <a16:creationId xmlns:a16="http://schemas.microsoft.com/office/drawing/2014/main" id="{6B8AA786-06D1-4E01-9CF4-A398E0518E4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14" r="10725"/>
          <a:stretch/>
        </p:blipFill>
        <p:spPr bwMode="auto">
          <a:xfrm>
            <a:off x="5660463" y="557189"/>
            <a:ext cx="3003476" cy="574360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1C049888-D613-4AF5-BEAB-CCA4F67B626F}"/>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defRPr/>
            </a:pPr>
            <a:r>
              <a:rPr lang="en-US" kern="1200" dirty="0">
                <a:solidFill>
                  <a:prstClr val="black">
                    <a:tint val="75000"/>
                  </a:prstClr>
                </a:solidFill>
                <a:latin typeface="Calibri" panose="020F0502020204030204"/>
                <a:ea typeface="+mn-ea"/>
                <a:cs typeface="+mn-cs"/>
              </a:rPr>
              <a:t>© Alex </a:t>
            </a:r>
            <a:r>
              <a:rPr lang="en-US" kern="1200" dirty="0" err="1">
                <a:solidFill>
                  <a:prstClr val="black">
                    <a:tint val="75000"/>
                  </a:prstClr>
                </a:solidFill>
                <a:latin typeface="Calibri" panose="020F0502020204030204"/>
                <a:ea typeface="+mn-ea"/>
                <a:cs typeface="+mn-cs"/>
              </a:rPr>
              <a:t>Barrón</a:t>
            </a:r>
            <a:r>
              <a:rPr lang="en-US" kern="1200" dirty="0">
                <a:solidFill>
                  <a:prstClr val="black">
                    <a:tint val="75000"/>
                  </a:prstClr>
                </a:solidFill>
                <a:latin typeface="Calibri" panose="020F0502020204030204"/>
                <a:ea typeface="+mn-ea"/>
                <a:cs typeface="+mn-cs"/>
              </a:rPr>
              <a:t> 2024</a:t>
            </a:r>
          </a:p>
        </p:txBody>
      </p:sp>
      <p:sp>
        <p:nvSpPr>
          <p:cNvPr id="5" name="Slide Number Placeholder 4">
            <a:extLst>
              <a:ext uri="{FF2B5EF4-FFF2-40B4-BE49-F238E27FC236}">
                <a16:creationId xmlns:a16="http://schemas.microsoft.com/office/drawing/2014/main" id="{83FD53C3-6BE6-4DBE-8E3B-B6F8E9CE5F00}"/>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26992660-07D7-4D1A-9A00-6246F487EF94}" type="slidenum">
              <a:rPr lang="en-US">
                <a:solidFill>
                  <a:prstClr val="black">
                    <a:tint val="75000"/>
                  </a:prstClr>
                </a:solidFill>
                <a:latin typeface="Calibri" panose="020F0502020204030204"/>
              </a:rPr>
              <a:pPr>
                <a:spcAft>
                  <a:spcPts val="600"/>
                </a:spcAft>
                <a:defRPr/>
              </a:pPr>
              <a:t>11</a:t>
            </a:fld>
            <a:endParaRPr lang="en-US">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BCB335E9-FD96-9C46-F0CE-4474105ABCDA}"/>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40119821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0"/>
            <a:ext cx="9144000" cy="1066800"/>
          </a:xfrm>
        </p:spPr>
        <p:txBody>
          <a:bodyPr/>
          <a:lstStyle/>
          <a:p>
            <a:pPr eaLnBrk="1" hangingPunct="1"/>
            <a:r>
              <a:rPr lang="en-US" altLang="en-US" b="1" dirty="0"/>
              <a:t>What is Money?</a:t>
            </a:r>
          </a:p>
        </p:txBody>
      </p:sp>
      <p:sp>
        <p:nvSpPr>
          <p:cNvPr id="10" name="Content Placeholder 2"/>
          <p:cNvSpPr txBox="1">
            <a:spLocks/>
          </p:cNvSpPr>
          <p:nvPr/>
        </p:nvSpPr>
        <p:spPr>
          <a:xfrm>
            <a:off x="304800" y="1200150"/>
            <a:ext cx="5410200" cy="1600200"/>
          </a:xfrm>
          <a:prstGeom prst="rect">
            <a:avLst/>
          </a:prstGeom>
        </p:spPr>
        <p:txBody>
          <a:bodyPr>
            <a:normAutofit fontScale="92500" lnSpcReduction="10000"/>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latin typeface="+mn-lt"/>
              </a:rPr>
              <a:t>The Qualities of Money</a:t>
            </a:r>
          </a:p>
          <a:p>
            <a:pPr eaLnBrk="1" fontAlgn="auto" hangingPunct="1">
              <a:spcBef>
                <a:spcPts val="0"/>
              </a:spcBef>
              <a:spcAft>
                <a:spcPts val="0"/>
              </a:spcAft>
              <a:buFont typeface="Arial" pitchFamily="34" charset="0"/>
              <a:buChar char="•"/>
              <a:defRPr/>
            </a:pPr>
            <a:r>
              <a:rPr lang="en-US" sz="2200" i="1" dirty="0">
                <a:latin typeface="+mn-lt"/>
              </a:rPr>
              <a:t> A Medium of Exchange</a:t>
            </a:r>
          </a:p>
          <a:p>
            <a:pPr>
              <a:buFont typeface="Arial" pitchFamily="34" charset="0"/>
              <a:buChar char="•"/>
              <a:defRPr/>
            </a:pPr>
            <a:r>
              <a:rPr lang="en-US" sz="2200" i="1" dirty="0">
                <a:latin typeface="+mn-lt"/>
              </a:rPr>
              <a:t> A Measure of Value</a:t>
            </a:r>
            <a:r>
              <a:rPr lang="en-US" sz="2200" i="1" dirty="0"/>
              <a:t> </a:t>
            </a:r>
          </a:p>
          <a:p>
            <a:pPr>
              <a:buFont typeface="Arial" pitchFamily="34" charset="0"/>
              <a:buChar char="•"/>
              <a:defRPr/>
            </a:pPr>
            <a:r>
              <a:rPr lang="en-US" sz="2200" i="1" dirty="0"/>
              <a:t> A Store of Value</a:t>
            </a:r>
            <a:endParaRPr lang="en-US" sz="2200" i="1" dirty="0">
              <a:latin typeface="+mn-lt"/>
            </a:endParaRPr>
          </a:p>
          <a:p>
            <a:pPr eaLnBrk="1" fontAlgn="auto" hangingPunct="1">
              <a:spcBef>
                <a:spcPts val="0"/>
              </a:spcBef>
              <a:spcAft>
                <a:spcPts val="0"/>
              </a:spcAft>
              <a:buFont typeface="Arial" pitchFamily="34" charset="0"/>
              <a:buChar char="•"/>
              <a:defRPr/>
            </a:pPr>
            <a:r>
              <a:rPr lang="en-US" sz="2200" i="1" dirty="0">
                <a:latin typeface="+mn-lt"/>
              </a:rPr>
              <a:t> Be widely </a:t>
            </a:r>
            <a:r>
              <a:rPr lang="en-US" sz="2200" i="1" dirty="0"/>
              <a:t>Accepted as a Means of Payment</a:t>
            </a:r>
            <a:endParaRPr lang="en-US" sz="2200" i="1" dirty="0">
              <a:latin typeface="+mn-lt"/>
            </a:endParaRPr>
          </a:p>
          <a:p>
            <a:pPr marL="342900" indent="-342900" eaLnBrk="1" fontAlgn="auto" hangingPunct="1">
              <a:spcBef>
                <a:spcPct val="20000"/>
              </a:spcBef>
              <a:spcAft>
                <a:spcPts val="0"/>
              </a:spcAft>
              <a:buFont typeface="Arial" pitchFamily="34" charset="0"/>
              <a:buChar char="•"/>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12</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pic>
        <p:nvPicPr>
          <p:cNvPr id="6" name="Picture 5">
            <a:extLst>
              <a:ext uri="{FF2B5EF4-FFF2-40B4-BE49-F238E27FC236}">
                <a16:creationId xmlns:a16="http://schemas.microsoft.com/office/drawing/2014/main" id="{E1B38477-37C3-4182-A4FC-E233EAEBD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922685"/>
            <a:ext cx="2550146" cy="3165029"/>
          </a:xfrm>
          <a:prstGeom prst="rect">
            <a:avLst/>
          </a:prstGeom>
        </p:spPr>
      </p:pic>
      <p:pic>
        <p:nvPicPr>
          <p:cNvPr id="3" name="Picture 2" descr="A close up of a logo&#10;&#10;Description automatically generated">
            <a:extLst>
              <a:ext uri="{FF2B5EF4-FFF2-40B4-BE49-F238E27FC236}">
                <a16:creationId xmlns:a16="http://schemas.microsoft.com/office/drawing/2014/main" id="{EDEBEADF-D658-4808-B7C1-5DA0EFE61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991180"/>
            <a:ext cx="4459724" cy="2714857"/>
          </a:xfrm>
          <a:prstGeom prst="rect">
            <a:avLst/>
          </a:prstGeom>
        </p:spPr>
      </p:pic>
      <p:sp>
        <p:nvSpPr>
          <p:cNvPr id="11" name="Content Placeholder 2">
            <a:extLst>
              <a:ext uri="{FF2B5EF4-FFF2-40B4-BE49-F238E27FC236}">
                <a16:creationId xmlns:a16="http://schemas.microsoft.com/office/drawing/2014/main" id="{ECB73DC6-182B-43FF-8A9E-49D38074D71C}"/>
              </a:ext>
            </a:extLst>
          </p:cNvPr>
          <p:cNvSpPr txBox="1">
            <a:spLocks/>
          </p:cNvSpPr>
          <p:nvPr/>
        </p:nvSpPr>
        <p:spPr>
          <a:xfrm>
            <a:off x="723901" y="5562600"/>
            <a:ext cx="5410200" cy="1112052"/>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200" i="1" dirty="0">
                <a:latin typeface="+mn-lt"/>
              </a:rPr>
              <a:t>Also</a:t>
            </a:r>
          </a:p>
          <a:p>
            <a:pPr>
              <a:buFont typeface="Arial" pitchFamily="34" charset="0"/>
              <a:buChar char="•"/>
              <a:defRPr/>
            </a:pPr>
            <a:r>
              <a:rPr lang="en-US" sz="2200" i="1" dirty="0">
                <a:latin typeface="+mn-lt"/>
              </a:rPr>
              <a:t> Rare</a:t>
            </a:r>
            <a:r>
              <a:rPr lang="en-US" sz="2200" i="1" dirty="0"/>
              <a:t> </a:t>
            </a:r>
          </a:p>
          <a:p>
            <a:pPr>
              <a:buFont typeface="Arial" pitchFamily="34" charset="0"/>
              <a:buChar char="•"/>
              <a:defRPr/>
            </a:pPr>
            <a:r>
              <a:rPr lang="en-US" sz="2200" i="1" dirty="0"/>
              <a:t> Easy to Transport</a:t>
            </a:r>
            <a:endParaRPr lang="en-US" sz="2200" i="1" dirty="0">
              <a:latin typeface="+mn-lt"/>
            </a:endParaRPr>
          </a:p>
          <a:p>
            <a:pPr marL="342900" indent="-342900" eaLnBrk="1" fontAlgn="auto" hangingPunct="1">
              <a:spcBef>
                <a:spcPct val="20000"/>
              </a:spcBef>
              <a:spcAft>
                <a:spcPts val="0"/>
              </a:spcAft>
              <a:buFont typeface="Arial" pitchFamily="34" charset="0"/>
              <a:buChar char="•"/>
              <a:defRPr/>
            </a:pPr>
            <a:endParaRPr lang="en-US" sz="3200" dirty="0">
              <a:latin typeface="+mn-lt"/>
            </a:endParaRPr>
          </a:p>
        </p:txBody>
      </p:sp>
      <p:pic>
        <p:nvPicPr>
          <p:cNvPr id="4" name="Picture 3">
            <a:extLst>
              <a:ext uri="{FF2B5EF4-FFF2-40B4-BE49-F238E27FC236}">
                <a16:creationId xmlns:a16="http://schemas.microsoft.com/office/drawing/2014/main" id="{0D5E4273-2054-5928-078F-ADAA9934678D}"/>
              </a:ext>
            </a:extLst>
          </p:cNvPr>
          <p:cNvPicPr>
            <a:picLocks noChangeAspect="1"/>
          </p:cNvPicPr>
          <p:nvPr/>
        </p:nvPicPr>
        <p:blipFill>
          <a:blip r:embed="rId4"/>
          <a:stretch>
            <a:fillRect/>
          </a:stretch>
        </p:blipFill>
        <p:spPr>
          <a:xfrm>
            <a:off x="0" y="1660"/>
            <a:ext cx="1556874" cy="988940"/>
          </a:xfrm>
          <a:prstGeom prst="rect">
            <a:avLst/>
          </a:prstGeom>
        </p:spPr>
      </p:pic>
    </p:spTree>
    <p:extLst>
      <p:ext uri="{BB962C8B-B14F-4D97-AF65-F5344CB8AC3E}">
        <p14:creationId xmlns:p14="http://schemas.microsoft.com/office/powerpoint/2010/main" val="2710157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371600" y="0"/>
            <a:ext cx="7772400" cy="1066800"/>
          </a:xfrm>
        </p:spPr>
        <p:txBody>
          <a:bodyPr/>
          <a:lstStyle/>
          <a:p>
            <a:pPr eaLnBrk="1" hangingPunct="1"/>
            <a:r>
              <a:rPr lang="en-US" altLang="en-US" b="1" dirty="0"/>
              <a:t>Why Gold &amp; Silver are Money</a:t>
            </a:r>
          </a:p>
        </p:txBody>
      </p:sp>
      <p:sp>
        <p:nvSpPr>
          <p:cNvPr id="10" name="Content Placeholder 2"/>
          <p:cNvSpPr txBox="1">
            <a:spLocks/>
          </p:cNvSpPr>
          <p:nvPr/>
        </p:nvSpPr>
        <p:spPr>
          <a:xfrm>
            <a:off x="304800" y="1200150"/>
            <a:ext cx="8458200" cy="1600200"/>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rPr>
              <a:t>Money is Gold and Silver Coins</a:t>
            </a: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13</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sp>
        <p:nvSpPr>
          <p:cNvPr id="4" name="TextBox 3">
            <a:extLst>
              <a:ext uri="{FF2B5EF4-FFF2-40B4-BE49-F238E27FC236}">
                <a16:creationId xmlns:a16="http://schemas.microsoft.com/office/drawing/2014/main" id="{DF79E45A-B526-404C-B008-6DC6BE8805D1}"/>
              </a:ext>
            </a:extLst>
          </p:cNvPr>
          <p:cNvSpPr txBox="1"/>
          <p:nvPr/>
        </p:nvSpPr>
        <p:spPr>
          <a:xfrm>
            <a:off x="4740217" y="1789226"/>
            <a:ext cx="4267200" cy="2585323"/>
          </a:xfrm>
          <a:prstGeom prst="rect">
            <a:avLst/>
          </a:prstGeom>
          <a:noFill/>
        </p:spPr>
        <p:txBody>
          <a:bodyPr wrap="square" rtlCol="0">
            <a:spAutoFit/>
          </a:bodyPr>
          <a:lstStyle/>
          <a:p>
            <a:r>
              <a:rPr lang="es-ES" dirty="0"/>
              <a:t>"</a:t>
            </a:r>
            <a:r>
              <a:rPr lang="en-US" b="0" i="0" dirty="0">
                <a:solidFill>
                  <a:srgbClr val="000000"/>
                </a:solidFill>
                <a:effectLst/>
              </a:rPr>
              <a:t>No State shall enter into any Treaty, Alliance, or Confederation; grant Letters of Marque and Reprisal; coin Money; emit Bills of Credit; make any Thing but </a:t>
            </a:r>
            <a:r>
              <a:rPr lang="en-US" b="1" i="0" u="sng" dirty="0">
                <a:solidFill>
                  <a:srgbClr val="000000"/>
                </a:solidFill>
                <a:effectLst/>
              </a:rPr>
              <a:t>gold and silver Coin</a:t>
            </a:r>
            <a:r>
              <a:rPr lang="en-US" b="0" i="0" dirty="0">
                <a:solidFill>
                  <a:srgbClr val="000000"/>
                </a:solidFill>
                <a:effectLst/>
              </a:rPr>
              <a:t> a Tender in Payment of Debts; pass any Bill of Attainder, ex post facto Law, or Law impairing the Obligation of Contracts, or grant any Title of Nobility.</a:t>
            </a:r>
            <a:r>
              <a:rPr lang="es-ES" dirty="0"/>
              <a:t>"</a:t>
            </a:r>
          </a:p>
          <a:p>
            <a:r>
              <a:rPr lang="en-US" dirty="0"/>
              <a:t>- US Constitution Article 1, Section 10 </a:t>
            </a:r>
          </a:p>
        </p:txBody>
      </p:sp>
      <p:pic>
        <p:nvPicPr>
          <p:cNvPr id="11" name="Picture 10" descr="A picture containing object, brass, coin, music&#10;&#10;Description automatically generated">
            <a:extLst>
              <a:ext uri="{FF2B5EF4-FFF2-40B4-BE49-F238E27FC236}">
                <a16:creationId xmlns:a16="http://schemas.microsoft.com/office/drawing/2014/main" id="{5CE3542B-1CD0-4F3A-9A3E-C75EAF39FABE}"/>
              </a:ext>
            </a:extLst>
          </p:cNvPr>
          <p:cNvPicPr/>
          <p:nvPr/>
        </p:nvPicPr>
        <p:blipFill>
          <a:blip r:embed="rId2">
            <a:extLst>
              <a:ext uri="{28A0092B-C50C-407E-A947-70E740481C1C}">
                <a14:useLocalDpi xmlns:a14="http://schemas.microsoft.com/office/drawing/2010/main" val="0"/>
              </a:ext>
            </a:extLst>
          </a:blip>
          <a:stretch>
            <a:fillRect/>
          </a:stretch>
        </p:blipFill>
        <p:spPr>
          <a:xfrm>
            <a:off x="152400" y="1872537"/>
            <a:ext cx="4267200" cy="2053512"/>
          </a:xfrm>
          <a:prstGeom prst="rect">
            <a:avLst/>
          </a:prstGeom>
        </p:spPr>
      </p:pic>
      <p:pic>
        <p:nvPicPr>
          <p:cNvPr id="12" name="Picture 11" descr="A close up of a coin&#10;&#10;Description automatically generated">
            <a:extLst>
              <a:ext uri="{FF2B5EF4-FFF2-40B4-BE49-F238E27FC236}">
                <a16:creationId xmlns:a16="http://schemas.microsoft.com/office/drawing/2014/main" id="{2E3B9CEB-6713-4E3A-9832-15E6B9CE9819}"/>
              </a:ext>
            </a:extLst>
          </p:cNvPr>
          <p:cNvPicPr/>
          <p:nvPr/>
        </p:nvPicPr>
        <p:blipFill>
          <a:blip r:embed="rId3">
            <a:extLst>
              <a:ext uri="{28A0092B-C50C-407E-A947-70E740481C1C}">
                <a14:useLocalDpi xmlns:a14="http://schemas.microsoft.com/office/drawing/2010/main" val="0"/>
              </a:ext>
            </a:extLst>
          </a:blip>
          <a:stretch>
            <a:fillRect/>
          </a:stretch>
        </p:blipFill>
        <p:spPr>
          <a:xfrm>
            <a:off x="114300" y="4075662"/>
            <a:ext cx="4419600" cy="2192336"/>
          </a:xfrm>
          <a:prstGeom prst="rect">
            <a:avLst/>
          </a:prstGeom>
        </p:spPr>
      </p:pic>
      <p:pic>
        <p:nvPicPr>
          <p:cNvPr id="3" name="Picture 2">
            <a:extLst>
              <a:ext uri="{FF2B5EF4-FFF2-40B4-BE49-F238E27FC236}">
                <a16:creationId xmlns:a16="http://schemas.microsoft.com/office/drawing/2014/main" id="{C2554502-0FF2-48B7-8E87-DFC987579E05}"/>
              </a:ext>
            </a:extLst>
          </p:cNvPr>
          <p:cNvPicPr>
            <a:picLocks noChangeAspect="1"/>
          </p:cNvPicPr>
          <p:nvPr/>
        </p:nvPicPr>
        <p:blipFill>
          <a:blip r:embed="rId4"/>
          <a:stretch>
            <a:fillRect/>
          </a:stretch>
        </p:blipFill>
        <p:spPr>
          <a:xfrm>
            <a:off x="7543800" y="5303254"/>
            <a:ext cx="374937" cy="365126"/>
          </a:xfrm>
          <a:prstGeom prst="rect">
            <a:avLst/>
          </a:prstGeom>
        </p:spPr>
      </p:pic>
      <p:pic>
        <p:nvPicPr>
          <p:cNvPr id="5" name="Picture 4">
            <a:extLst>
              <a:ext uri="{FF2B5EF4-FFF2-40B4-BE49-F238E27FC236}">
                <a16:creationId xmlns:a16="http://schemas.microsoft.com/office/drawing/2014/main" id="{643B5512-8B39-4EDC-9123-AC56548B3615}"/>
              </a:ext>
            </a:extLst>
          </p:cNvPr>
          <p:cNvPicPr>
            <a:picLocks noChangeAspect="1"/>
          </p:cNvPicPr>
          <p:nvPr/>
        </p:nvPicPr>
        <p:blipFill>
          <a:blip r:embed="rId4"/>
          <a:stretch>
            <a:fillRect/>
          </a:stretch>
        </p:blipFill>
        <p:spPr>
          <a:xfrm>
            <a:off x="7889731" y="5557894"/>
            <a:ext cx="374937" cy="365126"/>
          </a:xfrm>
          <a:prstGeom prst="rect">
            <a:avLst/>
          </a:prstGeom>
        </p:spPr>
      </p:pic>
      <p:pic>
        <p:nvPicPr>
          <p:cNvPr id="6" name="Picture 5">
            <a:extLst>
              <a:ext uri="{FF2B5EF4-FFF2-40B4-BE49-F238E27FC236}">
                <a16:creationId xmlns:a16="http://schemas.microsoft.com/office/drawing/2014/main" id="{462BD1BD-A9F6-41E5-94D4-7DE9954F595D}"/>
              </a:ext>
            </a:extLst>
          </p:cNvPr>
          <p:cNvPicPr>
            <a:picLocks noChangeAspect="1"/>
          </p:cNvPicPr>
          <p:nvPr/>
        </p:nvPicPr>
        <p:blipFill>
          <a:blip r:embed="rId4"/>
          <a:stretch>
            <a:fillRect/>
          </a:stretch>
        </p:blipFill>
        <p:spPr>
          <a:xfrm>
            <a:off x="8264668" y="5812534"/>
            <a:ext cx="374937" cy="365126"/>
          </a:xfrm>
          <a:prstGeom prst="rect">
            <a:avLst/>
          </a:prstGeom>
        </p:spPr>
      </p:pic>
      <p:pic>
        <p:nvPicPr>
          <p:cNvPr id="7" name="Picture 6">
            <a:extLst>
              <a:ext uri="{FF2B5EF4-FFF2-40B4-BE49-F238E27FC236}">
                <a16:creationId xmlns:a16="http://schemas.microsoft.com/office/drawing/2014/main" id="{C3FD24A9-3DAA-45C3-8307-CDC297F0A41A}"/>
              </a:ext>
            </a:extLst>
          </p:cNvPr>
          <p:cNvPicPr>
            <a:picLocks noChangeAspect="1"/>
          </p:cNvPicPr>
          <p:nvPr/>
        </p:nvPicPr>
        <p:blipFill>
          <a:blip r:embed="rId4"/>
          <a:stretch>
            <a:fillRect/>
          </a:stretch>
        </p:blipFill>
        <p:spPr>
          <a:xfrm>
            <a:off x="8470826" y="6432300"/>
            <a:ext cx="374937" cy="365126"/>
          </a:xfrm>
          <a:prstGeom prst="rect">
            <a:avLst/>
          </a:prstGeom>
        </p:spPr>
      </p:pic>
      <p:sp>
        <p:nvSpPr>
          <p:cNvPr id="14" name="Content Placeholder 2">
            <a:extLst>
              <a:ext uri="{FF2B5EF4-FFF2-40B4-BE49-F238E27FC236}">
                <a16:creationId xmlns:a16="http://schemas.microsoft.com/office/drawing/2014/main" id="{E9386E52-0B36-489C-9AB8-E531C102B546}"/>
              </a:ext>
            </a:extLst>
          </p:cNvPr>
          <p:cNvSpPr txBox="1">
            <a:spLocks/>
          </p:cNvSpPr>
          <p:nvPr/>
        </p:nvSpPr>
        <p:spPr>
          <a:xfrm>
            <a:off x="4854517" y="4933938"/>
            <a:ext cx="4289483" cy="1924061"/>
          </a:xfrm>
          <a:prstGeom prst="rect">
            <a:avLst/>
          </a:prstGeom>
        </p:spPr>
        <p:txBody>
          <a:bodyPr>
            <a:normAutofit fontScale="92500" lnSpcReduction="10000"/>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latin typeface="+mn-lt"/>
              </a:rPr>
              <a:t>The Qualities of Money</a:t>
            </a:r>
          </a:p>
          <a:p>
            <a:pPr eaLnBrk="1" fontAlgn="auto" hangingPunct="1">
              <a:spcBef>
                <a:spcPts val="0"/>
              </a:spcBef>
              <a:spcAft>
                <a:spcPts val="0"/>
              </a:spcAft>
              <a:buFont typeface="Arial" pitchFamily="34" charset="0"/>
              <a:buChar char="•"/>
              <a:defRPr/>
            </a:pPr>
            <a:r>
              <a:rPr lang="en-US" sz="2200" i="1" dirty="0">
                <a:latin typeface="+mn-lt"/>
              </a:rPr>
              <a:t> A Medium of Exchange</a:t>
            </a:r>
          </a:p>
          <a:p>
            <a:pPr>
              <a:buFont typeface="Arial" pitchFamily="34" charset="0"/>
              <a:buChar char="•"/>
              <a:defRPr/>
            </a:pPr>
            <a:r>
              <a:rPr lang="en-US" sz="2200" i="1" dirty="0">
                <a:latin typeface="+mn-lt"/>
              </a:rPr>
              <a:t> A Measure of Value</a:t>
            </a:r>
            <a:r>
              <a:rPr lang="en-US" sz="2200" i="1" dirty="0"/>
              <a:t> </a:t>
            </a:r>
          </a:p>
          <a:p>
            <a:pPr>
              <a:buFont typeface="Arial" pitchFamily="34" charset="0"/>
              <a:buChar char="•"/>
              <a:defRPr/>
            </a:pPr>
            <a:r>
              <a:rPr lang="en-US" sz="2200" i="1" dirty="0"/>
              <a:t> A Store of Value</a:t>
            </a:r>
            <a:endParaRPr lang="en-US" sz="2200" i="1" dirty="0">
              <a:latin typeface="+mn-lt"/>
            </a:endParaRPr>
          </a:p>
          <a:p>
            <a:pPr eaLnBrk="1" fontAlgn="auto" hangingPunct="1">
              <a:spcBef>
                <a:spcPts val="0"/>
              </a:spcBef>
              <a:spcAft>
                <a:spcPts val="0"/>
              </a:spcAft>
              <a:buFont typeface="Arial" pitchFamily="34" charset="0"/>
              <a:buChar char="•"/>
              <a:defRPr/>
            </a:pPr>
            <a:r>
              <a:rPr lang="en-US" sz="2200" i="1" dirty="0">
                <a:latin typeface="+mn-lt"/>
              </a:rPr>
              <a:t> Be widely </a:t>
            </a:r>
            <a:r>
              <a:rPr lang="en-US" sz="2200" i="1" dirty="0"/>
              <a:t>Accepted as a Means of Payment</a:t>
            </a:r>
            <a:endParaRPr lang="en-US" sz="2200" i="1" dirty="0">
              <a:latin typeface="+mn-lt"/>
            </a:endParaRPr>
          </a:p>
          <a:p>
            <a:pPr marL="342900" indent="-342900" eaLnBrk="1" fontAlgn="auto" hangingPunct="1">
              <a:spcBef>
                <a:spcPct val="20000"/>
              </a:spcBef>
              <a:spcAft>
                <a:spcPts val="0"/>
              </a:spcAft>
              <a:buFont typeface="Arial" pitchFamily="34" charset="0"/>
              <a:buChar char="•"/>
              <a:defRPr/>
            </a:pPr>
            <a:endParaRPr lang="en-US" sz="3200" dirty="0">
              <a:latin typeface="+mn-lt"/>
            </a:endParaRPr>
          </a:p>
        </p:txBody>
      </p:sp>
      <p:pic>
        <p:nvPicPr>
          <p:cNvPr id="9" name="Picture 8">
            <a:extLst>
              <a:ext uri="{FF2B5EF4-FFF2-40B4-BE49-F238E27FC236}">
                <a16:creationId xmlns:a16="http://schemas.microsoft.com/office/drawing/2014/main" id="{C8E57FF2-F78A-9117-26C7-479D364CC383}"/>
              </a:ext>
            </a:extLst>
          </p:cNvPr>
          <p:cNvPicPr>
            <a:picLocks noChangeAspect="1"/>
          </p:cNvPicPr>
          <p:nvPr/>
        </p:nvPicPr>
        <p:blipFill>
          <a:blip r:embed="rId5"/>
          <a:stretch>
            <a:fillRect/>
          </a:stretch>
        </p:blipFill>
        <p:spPr>
          <a:xfrm>
            <a:off x="0" y="1660"/>
            <a:ext cx="1556874" cy="988940"/>
          </a:xfrm>
          <a:prstGeom prst="rect">
            <a:avLst/>
          </a:prstGeom>
        </p:spPr>
      </p:pic>
    </p:spTree>
    <p:extLst>
      <p:ext uri="{BB962C8B-B14F-4D97-AF65-F5344CB8AC3E}">
        <p14:creationId xmlns:p14="http://schemas.microsoft.com/office/powerpoint/2010/main" val="2500592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03B14-7DD8-474C-9FA9-6A0E7D9419C3}"/>
              </a:ext>
            </a:extLst>
          </p:cNvPr>
          <p:cNvSpPr>
            <a:spLocks noGrp="1"/>
          </p:cNvSpPr>
          <p:nvPr>
            <p:ph type="title"/>
          </p:nvPr>
        </p:nvSpPr>
        <p:spPr>
          <a:xfrm>
            <a:off x="897147" y="274638"/>
            <a:ext cx="8229600" cy="1143000"/>
          </a:xfrm>
        </p:spPr>
        <p:txBody>
          <a:bodyPr>
            <a:normAutofit/>
          </a:bodyPr>
          <a:lstStyle/>
          <a:p>
            <a:r>
              <a:rPr lang="en-US" b="1" dirty="0"/>
              <a:t>Gold and Silver in Chemistry</a:t>
            </a:r>
          </a:p>
        </p:txBody>
      </p:sp>
      <p:sp>
        <p:nvSpPr>
          <p:cNvPr id="3" name="Content Placeholder 2">
            <a:extLst>
              <a:ext uri="{FF2B5EF4-FFF2-40B4-BE49-F238E27FC236}">
                <a16:creationId xmlns:a16="http://schemas.microsoft.com/office/drawing/2014/main" id="{577E5146-E4B1-453F-9D38-685FB9A54A94}"/>
              </a:ext>
            </a:extLst>
          </p:cNvPr>
          <p:cNvSpPr>
            <a:spLocks noGrp="1"/>
          </p:cNvSpPr>
          <p:nvPr>
            <p:ph idx="1"/>
          </p:nvPr>
        </p:nvSpPr>
        <p:spPr>
          <a:xfrm>
            <a:off x="457200" y="1600200"/>
            <a:ext cx="2362200" cy="4525963"/>
          </a:xfrm>
        </p:spPr>
        <p:txBody>
          <a:bodyPr>
            <a:normAutofit lnSpcReduction="10000"/>
          </a:bodyPr>
          <a:lstStyle/>
          <a:p>
            <a:r>
              <a:rPr lang="en-US" dirty="0"/>
              <a:t>Gold and Silver have unique qualities not found by other elements in the Periodic Table.</a:t>
            </a:r>
          </a:p>
        </p:txBody>
      </p:sp>
      <p:pic>
        <p:nvPicPr>
          <p:cNvPr id="4" name="Picture 3" descr="Copper is located in group 11 and period 4 on the periodic table ...">
            <a:extLst>
              <a:ext uri="{FF2B5EF4-FFF2-40B4-BE49-F238E27FC236}">
                <a16:creationId xmlns:a16="http://schemas.microsoft.com/office/drawing/2014/main" id="{77A58945-F0FF-45BD-B009-BC27570892A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638617"/>
            <a:ext cx="5981700" cy="4944745"/>
          </a:xfrm>
          <a:prstGeom prst="rect">
            <a:avLst/>
          </a:prstGeom>
          <a:noFill/>
          <a:ln>
            <a:noFill/>
          </a:ln>
        </p:spPr>
      </p:pic>
      <p:pic>
        <p:nvPicPr>
          <p:cNvPr id="6" name="Picture 5">
            <a:extLst>
              <a:ext uri="{FF2B5EF4-FFF2-40B4-BE49-F238E27FC236}">
                <a16:creationId xmlns:a16="http://schemas.microsoft.com/office/drawing/2014/main" id="{42EC67BE-CB1F-AA1B-6E03-D45AD564BFF7}"/>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252750703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B410-0DE3-4B7E-9FC6-2611F0475953}"/>
              </a:ext>
            </a:extLst>
          </p:cNvPr>
          <p:cNvSpPr>
            <a:spLocks noGrp="1"/>
          </p:cNvSpPr>
          <p:nvPr>
            <p:ph type="title"/>
          </p:nvPr>
        </p:nvSpPr>
        <p:spPr>
          <a:xfrm>
            <a:off x="1524000" y="342107"/>
            <a:ext cx="7162800" cy="1143000"/>
          </a:xfrm>
        </p:spPr>
        <p:txBody>
          <a:bodyPr>
            <a:normAutofit fontScale="90000"/>
          </a:bodyPr>
          <a:lstStyle/>
          <a:p>
            <a:r>
              <a:rPr lang="en-US" b="1" dirty="0"/>
              <a:t>Gold and Silver Coins as Money</a:t>
            </a:r>
            <a:br>
              <a:rPr lang="en-US" b="1" dirty="0"/>
            </a:br>
            <a:r>
              <a:rPr lang="en-US" b="1" dirty="0"/>
              <a:t> in Biblical History</a:t>
            </a:r>
          </a:p>
        </p:txBody>
      </p:sp>
      <p:sp>
        <p:nvSpPr>
          <p:cNvPr id="3" name="Content Placeholder 2">
            <a:extLst>
              <a:ext uri="{FF2B5EF4-FFF2-40B4-BE49-F238E27FC236}">
                <a16:creationId xmlns:a16="http://schemas.microsoft.com/office/drawing/2014/main" id="{60C2C679-54D3-4B5B-9225-62A8AF9B71AA}"/>
              </a:ext>
            </a:extLst>
          </p:cNvPr>
          <p:cNvSpPr>
            <a:spLocks noGrp="1"/>
          </p:cNvSpPr>
          <p:nvPr>
            <p:ph idx="1"/>
          </p:nvPr>
        </p:nvSpPr>
        <p:spPr/>
        <p:txBody>
          <a:bodyPr>
            <a:normAutofit fontScale="92500" lnSpcReduction="20000"/>
          </a:bodyPr>
          <a:lstStyle/>
          <a:p>
            <a:pPr marL="0" indent="0">
              <a:buNone/>
            </a:pPr>
            <a:r>
              <a:rPr lang="en-US" dirty="0"/>
              <a:t>In the Bible we read Abraham was very rich.</a:t>
            </a:r>
          </a:p>
          <a:p>
            <a:pPr marL="0" marR="0" indent="0" algn="just">
              <a:lnSpc>
                <a:spcPct val="107000"/>
              </a:lnSpc>
              <a:spcBef>
                <a:spcPts val="0"/>
              </a:spcBef>
              <a:spcAft>
                <a:spcPts val="800"/>
              </a:spcAft>
              <a:buNone/>
            </a:pPr>
            <a:r>
              <a:rPr lang="en-US" sz="1800" i="1" dirty="0">
                <a:solidFill>
                  <a:srgbClr val="3333FF"/>
                </a:solidFill>
                <a:effectLst/>
                <a:latin typeface="Calibri" panose="020F0502020204030204" pitchFamily="34" charset="0"/>
                <a:ea typeface="Times New Roman" panose="02020603050405020304" pitchFamily="18" charset="0"/>
                <a:cs typeface="Calibri" panose="020F0502020204030204" pitchFamily="34" charset="0"/>
              </a:rPr>
              <a:t>2 “Abram </a:t>
            </a:r>
            <a:r>
              <a:rPr lang="en-US" sz="1800" dirty="0">
                <a:solidFill>
                  <a:srgbClr val="3333FF"/>
                </a:solidFill>
                <a:effectLst/>
                <a:latin typeface="Calibri" panose="020F0502020204030204" pitchFamily="34" charset="0"/>
                <a:ea typeface="Times New Roman" panose="02020603050405020304" pitchFamily="18" charset="0"/>
                <a:cs typeface="Calibri" panose="020F0502020204030204" pitchFamily="34" charset="0"/>
              </a:rPr>
              <a:t>was</a:t>
            </a:r>
            <a:r>
              <a:rPr lang="en-US" sz="1800" i="1" dirty="0">
                <a:solidFill>
                  <a:srgbClr val="3333FF"/>
                </a:solidFill>
                <a:effectLst/>
                <a:latin typeface="Calibri" panose="020F0502020204030204" pitchFamily="34" charset="0"/>
                <a:ea typeface="Times New Roman" panose="02020603050405020304" pitchFamily="18" charset="0"/>
                <a:cs typeface="Calibri" panose="020F0502020204030204" pitchFamily="34" charset="0"/>
              </a:rPr>
              <a:t> very rich in livestock, in silver, and in gold.”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r">
              <a:lnSpc>
                <a:spcPct val="107000"/>
              </a:lnSpc>
              <a:spcBef>
                <a:spcPts val="0"/>
              </a:spcBef>
              <a:spcAft>
                <a:spcPts val="800"/>
              </a:spcAft>
              <a:buNone/>
            </a:pPr>
            <a:r>
              <a:rPr lang="en-US" sz="1800" i="1"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Genesis 13:2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Later on after his wife Sarah died, Abraham wanted to purchase a parcel of land to use it as a burial site. He paid for it with money using silver shekels.</a:t>
            </a:r>
          </a:p>
          <a:p>
            <a:pPr marL="0" marR="0" indent="0">
              <a:buNone/>
            </a:pPr>
            <a:r>
              <a:rPr lang="en-US" sz="1800" i="1" dirty="0">
                <a:solidFill>
                  <a:srgbClr val="3333FF"/>
                </a:solidFill>
                <a:effectLst/>
                <a:latin typeface="Calibri" panose="020F0502020204030204" pitchFamily="34" charset="0"/>
                <a:ea typeface="Times New Roman" panose="02020603050405020304" pitchFamily="18" charset="0"/>
              </a:rPr>
              <a:t>12 Then Abraham bowed himself down before the people of the land; </a:t>
            </a:r>
          </a:p>
          <a:p>
            <a:pPr marL="0" marR="0" indent="0">
              <a:buNone/>
            </a:pPr>
            <a:r>
              <a:rPr lang="en-US" sz="1800" i="1" dirty="0">
                <a:solidFill>
                  <a:srgbClr val="3333FF"/>
                </a:solidFill>
                <a:effectLst/>
                <a:latin typeface="Calibri" panose="020F0502020204030204" pitchFamily="34" charset="0"/>
                <a:ea typeface="Times New Roman" panose="02020603050405020304" pitchFamily="18" charset="0"/>
              </a:rPr>
              <a:t>13 and he spoke to Ephron in the hearing of the people of the land, saying, “If you will give it, please hear me. </a:t>
            </a:r>
            <a:r>
              <a:rPr lang="en-US" sz="1800" b="1" i="1" u="sng" dirty="0">
                <a:solidFill>
                  <a:srgbClr val="3333FF"/>
                </a:solidFill>
                <a:effectLst/>
                <a:latin typeface="Calibri" panose="020F0502020204030204" pitchFamily="34" charset="0"/>
                <a:ea typeface="Times New Roman" panose="02020603050405020304" pitchFamily="18" charset="0"/>
              </a:rPr>
              <a:t>I will give you money for the field</a:t>
            </a:r>
            <a:r>
              <a:rPr lang="en-US" sz="1800" i="1" dirty="0">
                <a:solidFill>
                  <a:srgbClr val="3333FF"/>
                </a:solidFill>
                <a:effectLst/>
                <a:latin typeface="Calibri" panose="020F0502020204030204" pitchFamily="34" charset="0"/>
                <a:ea typeface="Times New Roman" panose="02020603050405020304" pitchFamily="18" charset="0"/>
              </a:rPr>
              <a:t>; take it from me and I will bury my dead there.”</a:t>
            </a:r>
            <a:endParaRPr lang="en-US" sz="1800" dirty="0">
              <a:effectLst/>
              <a:latin typeface="Times New Roman" panose="02020603050405020304" pitchFamily="18" charset="0"/>
              <a:ea typeface="Times New Roman" panose="02020603050405020304" pitchFamily="18" charset="0"/>
            </a:endParaRPr>
          </a:p>
          <a:p>
            <a:pPr marL="0" marR="0" indent="0">
              <a:buNone/>
            </a:pPr>
            <a:r>
              <a:rPr lang="en-US" sz="1800" i="1" dirty="0">
                <a:solidFill>
                  <a:srgbClr val="3333FF"/>
                </a:solidFill>
                <a:effectLst/>
                <a:latin typeface="Calibri" panose="020F0502020204030204" pitchFamily="34" charset="0"/>
                <a:ea typeface="Times New Roman" panose="02020603050405020304" pitchFamily="18" charset="0"/>
              </a:rPr>
              <a:t>14 And Ephron answered Abraham, saying to him, </a:t>
            </a:r>
          </a:p>
          <a:p>
            <a:pPr marL="0" marR="0" indent="0">
              <a:buNone/>
            </a:pPr>
            <a:r>
              <a:rPr lang="en-US" sz="1800" i="1" dirty="0">
                <a:solidFill>
                  <a:srgbClr val="3333FF"/>
                </a:solidFill>
                <a:effectLst/>
                <a:latin typeface="Calibri" panose="020F0502020204030204" pitchFamily="34" charset="0"/>
                <a:ea typeface="Times New Roman" panose="02020603050405020304" pitchFamily="18" charset="0"/>
              </a:rPr>
              <a:t>15 “My lord, listen to me; </a:t>
            </a:r>
            <a:r>
              <a:rPr lang="en-US" sz="1800" i="1" u="sng" dirty="0">
                <a:solidFill>
                  <a:srgbClr val="3333FF"/>
                </a:solidFill>
                <a:effectLst/>
                <a:latin typeface="Calibri" panose="020F0502020204030204" pitchFamily="34" charset="0"/>
                <a:ea typeface="Times New Roman" panose="02020603050405020304" pitchFamily="18" charset="0"/>
              </a:rPr>
              <a:t>the land is worth four hundred shekels of silver</a:t>
            </a:r>
            <a:r>
              <a:rPr lang="en-US" sz="1800" i="1" dirty="0">
                <a:solidFill>
                  <a:srgbClr val="3333FF"/>
                </a:solidFill>
                <a:effectLst/>
                <a:latin typeface="Calibri" panose="020F0502020204030204" pitchFamily="34" charset="0"/>
                <a:ea typeface="Times New Roman" panose="02020603050405020304" pitchFamily="18" charset="0"/>
              </a:rPr>
              <a:t>. What is that between you and me? So bury your dead.” </a:t>
            </a:r>
          </a:p>
          <a:p>
            <a:pPr marL="0" marR="0" indent="0">
              <a:buNone/>
            </a:pPr>
            <a:r>
              <a:rPr lang="en-US" sz="1800" i="1" dirty="0">
                <a:solidFill>
                  <a:srgbClr val="3333FF"/>
                </a:solidFill>
                <a:effectLst/>
                <a:latin typeface="Calibri" panose="020F0502020204030204" pitchFamily="34" charset="0"/>
                <a:ea typeface="Times New Roman" panose="02020603050405020304" pitchFamily="18" charset="0"/>
              </a:rPr>
              <a:t>16 And Abraham listened to Ephron; and Abraham weighed out the silver for Ephron which he had named in the hearing of the sons of </a:t>
            </a:r>
            <a:r>
              <a:rPr lang="en-US" sz="1800" i="1" dirty="0" err="1">
                <a:solidFill>
                  <a:srgbClr val="3333FF"/>
                </a:solidFill>
                <a:effectLst/>
                <a:latin typeface="Calibri" panose="020F0502020204030204" pitchFamily="34" charset="0"/>
                <a:ea typeface="Times New Roman" panose="02020603050405020304" pitchFamily="18" charset="0"/>
              </a:rPr>
              <a:t>Heth</a:t>
            </a:r>
            <a:r>
              <a:rPr lang="en-US" sz="1800" i="1" dirty="0">
                <a:solidFill>
                  <a:srgbClr val="3333FF"/>
                </a:solidFill>
                <a:effectLst/>
                <a:latin typeface="Calibri" panose="020F0502020204030204" pitchFamily="34" charset="0"/>
                <a:ea typeface="Times New Roman" panose="02020603050405020304" pitchFamily="18" charset="0"/>
              </a:rPr>
              <a:t>, </a:t>
            </a:r>
            <a:r>
              <a:rPr lang="en-US" sz="1800" b="1" i="1" u="sng" dirty="0">
                <a:solidFill>
                  <a:srgbClr val="3333FF"/>
                </a:solidFill>
                <a:effectLst/>
                <a:latin typeface="Calibri" panose="020F0502020204030204" pitchFamily="34" charset="0"/>
                <a:ea typeface="Times New Roman" panose="02020603050405020304" pitchFamily="18" charset="0"/>
              </a:rPr>
              <a:t>four hundred shekels of silver, currency of the merchants</a:t>
            </a:r>
            <a:r>
              <a:rPr lang="en-US" sz="1800" i="1" dirty="0">
                <a:solidFill>
                  <a:srgbClr val="3333FF"/>
                </a:solidFill>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indent="0" algn="r">
              <a:buNone/>
            </a:pPr>
            <a:r>
              <a:rPr lang="en-US" sz="1800" i="1" dirty="0">
                <a:solidFill>
                  <a:srgbClr val="3333FF"/>
                </a:solidFill>
                <a:effectLst/>
                <a:latin typeface="Calibri" panose="020F0502020204030204" pitchFamily="34" charset="0"/>
                <a:ea typeface="Times New Roman" panose="02020603050405020304" pitchFamily="18" charset="0"/>
              </a:rPr>
              <a:t>– Genesis 23:12-16</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EAB05847-19D6-4162-8C0F-FEC0E29E3DF9}"/>
              </a:ext>
            </a:extLst>
          </p:cNvPr>
          <p:cNvSpPr>
            <a:spLocks noGrp="1"/>
          </p:cNvSpPr>
          <p:nvPr>
            <p:ph type="ftr" sz="quarter" idx="11"/>
          </p:nvPr>
        </p:nvSpPr>
        <p:spPr>
          <a:xfrm>
            <a:off x="-24740" y="6460218"/>
            <a:ext cx="2895600" cy="365125"/>
          </a:xfrm>
        </p:spPr>
        <p:txBody>
          <a:bodyPr/>
          <a:lstStyle/>
          <a:p>
            <a:r>
              <a:rPr lang="en-US" dirty="0"/>
              <a:t>© Alex </a:t>
            </a:r>
            <a:r>
              <a:rPr lang="en-US" dirty="0" err="1"/>
              <a:t>Barrón</a:t>
            </a:r>
            <a:r>
              <a:rPr lang="en-US" dirty="0"/>
              <a:t> 2024</a:t>
            </a:r>
          </a:p>
        </p:txBody>
      </p:sp>
      <p:sp>
        <p:nvSpPr>
          <p:cNvPr id="5" name="Slide Number Placeholder 4">
            <a:extLst>
              <a:ext uri="{FF2B5EF4-FFF2-40B4-BE49-F238E27FC236}">
                <a16:creationId xmlns:a16="http://schemas.microsoft.com/office/drawing/2014/main" id="{F59D7DCE-3204-45C5-A9C4-3D471D2F507E}"/>
              </a:ext>
            </a:extLst>
          </p:cNvPr>
          <p:cNvSpPr>
            <a:spLocks noGrp="1"/>
          </p:cNvSpPr>
          <p:nvPr>
            <p:ph type="sldNum" sz="quarter" idx="12"/>
          </p:nvPr>
        </p:nvSpPr>
        <p:spPr/>
        <p:txBody>
          <a:bodyPr/>
          <a:lstStyle/>
          <a:p>
            <a:fld id="{26992660-07D7-4D1A-9A00-6246F487EF94}" type="slidenum">
              <a:rPr lang="en-US" smtClean="0"/>
              <a:pPr/>
              <a:t>15</a:t>
            </a:fld>
            <a:endParaRPr lang="en-US"/>
          </a:p>
        </p:txBody>
      </p:sp>
      <p:pic>
        <p:nvPicPr>
          <p:cNvPr id="9" name="Picture 2" descr="Shekel - Wikipedia">
            <a:extLst>
              <a:ext uri="{FF2B5EF4-FFF2-40B4-BE49-F238E27FC236}">
                <a16:creationId xmlns:a16="http://schemas.microsoft.com/office/drawing/2014/main" id="{BE2CE686-9116-4634-A7F8-0DE163252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55" y="5457825"/>
            <a:ext cx="2857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040183B-38B0-4026-8D89-E82AA5E4C1A6}"/>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288403187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E5DA7-D154-46CE-AA85-D3A0DB98AA03}"/>
              </a:ext>
            </a:extLst>
          </p:cNvPr>
          <p:cNvSpPr>
            <a:spLocks noGrp="1"/>
          </p:cNvSpPr>
          <p:nvPr>
            <p:ph type="title"/>
          </p:nvPr>
        </p:nvSpPr>
        <p:spPr/>
        <p:txBody>
          <a:bodyPr>
            <a:normAutofit fontScale="90000"/>
          </a:bodyPr>
          <a:lstStyle/>
          <a:p>
            <a:r>
              <a:rPr lang="en-US" b="1" dirty="0"/>
              <a:t>Gold and Silver Coins </a:t>
            </a:r>
            <a:br>
              <a:rPr lang="en-US" b="1" dirty="0"/>
            </a:br>
            <a:r>
              <a:rPr lang="en-US" b="1" dirty="0"/>
              <a:t>were Used Throughout History</a:t>
            </a:r>
          </a:p>
        </p:txBody>
      </p:sp>
      <p:sp>
        <p:nvSpPr>
          <p:cNvPr id="3" name="Content Placeholder 2">
            <a:extLst>
              <a:ext uri="{FF2B5EF4-FFF2-40B4-BE49-F238E27FC236}">
                <a16:creationId xmlns:a16="http://schemas.microsoft.com/office/drawing/2014/main" id="{91215719-98AE-4567-94EB-148A961CEC13}"/>
              </a:ext>
            </a:extLst>
          </p:cNvPr>
          <p:cNvSpPr>
            <a:spLocks noGrp="1"/>
          </p:cNvSpPr>
          <p:nvPr>
            <p:ph idx="1"/>
          </p:nvPr>
        </p:nvSpPr>
        <p:spPr>
          <a:xfrm>
            <a:off x="228600" y="1600200"/>
            <a:ext cx="7162800" cy="5280773"/>
          </a:xfrm>
        </p:spPr>
        <p:txBody>
          <a:bodyPr>
            <a:normAutofit fontScale="92500" lnSpcReduction="20000"/>
          </a:bodyPr>
          <a:lstStyle/>
          <a:p>
            <a:r>
              <a:rPr lang="en-US" sz="3200" dirty="0">
                <a:effectLst/>
                <a:latin typeface="Calibri" panose="020F0502020204030204" pitchFamily="34" charset="0"/>
                <a:ea typeface="Calibri" panose="020F0502020204030204" pitchFamily="34" charset="0"/>
                <a:cs typeface="Times New Roman" panose="02020603050405020304" pitchFamily="18" charset="0"/>
              </a:rPr>
              <a:t>The first gold coins were produced during the 6</a:t>
            </a:r>
            <a:r>
              <a:rPr lang="en-US" sz="32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3200" dirty="0">
                <a:effectLst/>
                <a:latin typeface="Calibri" panose="020F0502020204030204" pitchFamily="34" charset="0"/>
                <a:ea typeface="Calibri" panose="020F0502020204030204" pitchFamily="34" charset="0"/>
                <a:cs typeface="Times New Roman" panose="02020603050405020304" pitchFamily="18" charset="0"/>
              </a:rPr>
              <a:t> century BC in Lydia – which is now part of western Turkey.</a:t>
            </a:r>
          </a:p>
          <a:p>
            <a:r>
              <a:rPr lang="en-US" sz="3200" dirty="0">
                <a:effectLst/>
                <a:latin typeface="Calibri" panose="020F0502020204030204" pitchFamily="34" charset="0"/>
                <a:ea typeface="Calibri" panose="020F0502020204030204" pitchFamily="34" charset="0"/>
                <a:cs typeface="Times New Roman" panose="02020603050405020304" pitchFamily="18" charset="0"/>
              </a:rPr>
              <a:t>With the passage of time, men began to perfect the art of making coins that were more consistent in shape, purity, and weight.</a:t>
            </a:r>
          </a:p>
          <a:p>
            <a:r>
              <a:rPr lang="en-US" dirty="0">
                <a:latin typeface="Calibri" panose="020F0502020204030204" pitchFamily="34" charset="0"/>
                <a:ea typeface="Calibri" panose="020F0502020204030204" pitchFamily="34" charset="0"/>
                <a:cs typeface="Times New Roman" panose="02020603050405020304" pitchFamily="18" charset="0"/>
              </a:rPr>
              <a:t>The problem is that men</a:t>
            </a:r>
          </a:p>
          <a:p>
            <a:pPr marL="0" indent="0">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    always look for ways to </a:t>
            </a:r>
          </a:p>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    Devalue the money.</a:t>
            </a:r>
          </a:p>
          <a:p>
            <a:r>
              <a:rPr lang="en-US" sz="3200" dirty="0">
                <a:effectLst/>
                <a:latin typeface="Calibri" panose="020F0502020204030204" pitchFamily="34" charset="0"/>
                <a:ea typeface="Calibri" panose="020F0502020204030204" pitchFamily="34" charset="0"/>
                <a:cs typeface="Times New Roman" panose="02020603050405020304" pitchFamily="18" charset="0"/>
              </a:rPr>
              <a:t>Trust in th</a:t>
            </a:r>
            <a:r>
              <a:rPr lang="en-US" dirty="0">
                <a:latin typeface="Calibri" panose="020F0502020204030204" pitchFamily="34" charset="0"/>
                <a:ea typeface="Calibri" panose="020F0502020204030204" pitchFamily="34" charset="0"/>
                <a:cs typeface="Times New Roman" panose="02020603050405020304" pitchFamily="18" charset="0"/>
              </a:rPr>
              <a:t>e Integrity of the Money is</a:t>
            </a:r>
          </a:p>
          <a:p>
            <a:pPr marL="0" indent="0">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     Essential to Commerce and Prosperity.</a:t>
            </a:r>
          </a:p>
          <a:p>
            <a:pPr marL="0" marR="0" indent="0" algn="just">
              <a:lnSpc>
                <a:spcPct val="107000"/>
              </a:lnSpc>
              <a:spcBef>
                <a:spcPts val="0"/>
              </a:spcBef>
              <a:spcAft>
                <a:spcPts val="80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2B02B5DF-F867-4F0A-A15F-F4DBE2DD6E42}"/>
              </a:ext>
            </a:extLst>
          </p:cNvPr>
          <p:cNvSpPr>
            <a:spLocks noGrp="1"/>
          </p:cNvSpPr>
          <p:nvPr>
            <p:ph type="ftr" sz="quarter" idx="11"/>
          </p:nvPr>
        </p:nvSpPr>
        <p:spPr>
          <a:xfrm>
            <a:off x="-12940" y="6515848"/>
            <a:ext cx="2895600" cy="365125"/>
          </a:xfrm>
        </p:spPr>
        <p:txBody>
          <a:bodyPr/>
          <a:lstStyle/>
          <a:p>
            <a:r>
              <a:rPr lang="en-US" dirty="0"/>
              <a:t>© Alex </a:t>
            </a:r>
            <a:r>
              <a:rPr lang="en-US" dirty="0" err="1"/>
              <a:t>Barrón</a:t>
            </a:r>
            <a:r>
              <a:rPr lang="en-US" dirty="0"/>
              <a:t> 2024</a:t>
            </a:r>
          </a:p>
        </p:txBody>
      </p:sp>
      <p:sp>
        <p:nvSpPr>
          <p:cNvPr id="5" name="Slide Number Placeholder 4">
            <a:extLst>
              <a:ext uri="{FF2B5EF4-FFF2-40B4-BE49-F238E27FC236}">
                <a16:creationId xmlns:a16="http://schemas.microsoft.com/office/drawing/2014/main" id="{7C7DB049-B2B8-49B3-989A-B98B74BE199D}"/>
              </a:ext>
            </a:extLst>
          </p:cNvPr>
          <p:cNvSpPr>
            <a:spLocks noGrp="1"/>
          </p:cNvSpPr>
          <p:nvPr>
            <p:ph type="sldNum" sz="quarter" idx="12"/>
          </p:nvPr>
        </p:nvSpPr>
        <p:spPr/>
        <p:txBody>
          <a:bodyPr/>
          <a:lstStyle/>
          <a:p>
            <a:fld id="{26992660-07D7-4D1A-9A00-6246F487EF94}" type="slidenum">
              <a:rPr lang="en-US" smtClean="0"/>
              <a:pPr/>
              <a:t>16</a:t>
            </a:fld>
            <a:endParaRPr lang="en-US"/>
          </a:p>
        </p:txBody>
      </p:sp>
      <p:pic>
        <p:nvPicPr>
          <p:cNvPr id="8" name="Picture 7" descr="The First Gold Coin. How a Turkish invention changed the… | by ...">
            <a:extLst>
              <a:ext uri="{FF2B5EF4-FFF2-40B4-BE49-F238E27FC236}">
                <a16:creationId xmlns:a16="http://schemas.microsoft.com/office/drawing/2014/main" id="{E691CA17-C1E4-4B7D-9FED-C1435C966B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704975"/>
            <a:ext cx="2028825" cy="1724025"/>
          </a:xfrm>
          <a:prstGeom prst="rect">
            <a:avLst/>
          </a:prstGeom>
          <a:noFill/>
          <a:ln>
            <a:noFill/>
          </a:ln>
        </p:spPr>
      </p:pic>
      <p:pic>
        <p:nvPicPr>
          <p:cNvPr id="9" name="Picture 8" descr="Greek Macedonian Gold Coin 54227">
            <a:extLst>
              <a:ext uri="{FF2B5EF4-FFF2-40B4-BE49-F238E27FC236}">
                <a16:creationId xmlns:a16="http://schemas.microsoft.com/office/drawing/2014/main" id="{EA3F2816-3F3A-4423-988A-C212359F4E8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94706" y="3928868"/>
            <a:ext cx="3335096" cy="1651928"/>
          </a:xfrm>
          <a:prstGeom prst="rect">
            <a:avLst/>
          </a:prstGeom>
          <a:noFill/>
          <a:ln>
            <a:noFill/>
          </a:ln>
        </p:spPr>
      </p:pic>
      <p:pic>
        <p:nvPicPr>
          <p:cNvPr id="6" name="Picture 5">
            <a:extLst>
              <a:ext uri="{FF2B5EF4-FFF2-40B4-BE49-F238E27FC236}">
                <a16:creationId xmlns:a16="http://schemas.microsoft.com/office/drawing/2014/main" id="{2F5AC96F-F7AC-7B74-1593-B14B7B9EF37A}"/>
              </a:ext>
            </a:extLst>
          </p:cNvPr>
          <p:cNvPicPr>
            <a:picLocks noChangeAspect="1"/>
          </p:cNvPicPr>
          <p:nvPr/>
        </p:nvPicPr>
        <p:blipFill>
          <a:blip r:embed="rId4"/>
          <a:stretch>
            <a:fillRect/>
          </a:stretch>
        </p:blipFill>
        <p:spPr>
          <a:xfrm>
            <a:off x="0" y="1660"/>
            <a:ext cx="1556874" cy="988940"/>
          </a:xfrm>
          <a:prstGeom prst="rect">
            <a:avLst/>
          </a:prstGeom>
        </p:spPr>
      </p:pic>
    </p:spTree>
    <p:extLst>
      <p:ext uri="{BB962C8B-B14F-4D97-AF65-F5344CB8AC3E}">
        <p14:creationId xmlns:p14="http://schemas.microsoft.com/office/powerpoint/2010/main" val="161948583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normAutofit fontScale="90000"/>
          </a:bodyPr>
          <a:lstStyle/>
          <a:p>
            <a:pPr eaLnBrk="1" hangingPunct="1"/>
            <a:r>
              <a:rPr lang="en-US" altLang="en-US" b="1" dirty="0"/>
              <a:t>The Story of Banks </a:t>
            </a:r>
            <a:br>
              <a:rPr lang="en-US" altLang="en-US" b="1" dirty="0"/>
            </a:br>
            <a:r>
              <a:rPr lang="en-US" altLang="en-US" b="1" dirty="0"/>
              <a:t>and Paper Money</a:t>
            </a:r>
          </a:p>
        </p:txBody>
      </p:sp>
      <p:sp>
        <p:nvSpPr>
          <p:cNvPr id="10" name="Content Placeholder 2"/>
          <p:cNvSpPr txBox="1">
            <a:spLocks/>
          </p:cNvSpPr>
          <p:nvPr/>
        </p:nvSpPr>
        <p:spPr>
          <a:xfrm>
            <a:off x="304800" y="3276600"/>
            <a:ext cx="5029200" cy="3048000"/>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3200" dirty="0">
                <a:latin typeface="+mn-lt"/>
              </a:rPr>
              <a:t>1.) The goldsmiths would store their gold in a vault.</a:t>
            </a:r>
          </a:p>
          <a:p>
            <a:pPr marL="342900" indent="-342900" eaLnBrk="1" fontAlgn="auto" hangingPunct="1">
              <a:spcBef>
                <a:spcPct val="20000"/>
              </a:spcBef>
              <a:spcAft>
                <a:spcPts val="0"/>
              </a:spcAft>
              <a:buFont typeface="Arial" pitchFamily="34" charset="0"/>
              <a:buNone/>
              <a:defRPr/>
            </a:pPr>
            <a:r>
              <a:rPr lang="en-US" sz="3200" dirty="0">
                <a:latin typeface="+mn-lt"/>
              </a:rPr>
              <a:t>2.) The people wanted to store their gold in a safe place.</a:t>
            </a:r>
          </a:p>
          <a:p>
            <a:pPr marL="342900" indent="-342900" eaLnBrk="1" fontAlgn="auto" hangingPunct="1">
              <a:spcBef>
                <a:spcPct val="20000"/>
              </a:spcBef>
              <a:spcAft>
                <a:spcPts val="0"/>
              </a:spcAft>
              <a:buFont typeface="Arial" pitchFamily="34" charset="0"/>
              <a:buNone/>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17</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sp>
        <p:nvSpPr>
          <p:cNvPr id="4" name="TextBox 3">
            <a:extLst>
              <a:ext uri="{FF2B5EF4-FFF2-40B4-BE49-F238E27FC236}">
                <a16:creationId xmlns:a16="http://schemas.microsoft.com/office/drawing/2014/main" id="{DF79E45A-B526-404C-B008-6DC6BE8805D1}"/>
              </a:ext>
            </a:extLst>
          </p:cNvPr>
          <p:cNvSpPr txBox="1"/>
          <p:nvPr/>
        </p:nvSpPr>
        <p:spPr>
          <a:xfrm>
            <a:off x="1981200" y="1434256"/>
            <a:ext cx="5410200" cy="646331"/>
          </a:xfrm>
          <a:prstGeom prst="rect">
            <a:avLst/>
          </a:prstGeom>
          <a:noFill/>
        </p:spPr>
        <p:txBody>
          <a:bodyPr wrap="square" rtlCol="0">
            <a:spAutoFit/>
          </a:bodyPr>
          <a:lstStyle/>
          <a:p>
            <a:r>
              <a:rPr lang="es-ES" dirty="0">
                <a:hlinkClick r:id="rId2"/>
              </a:rPr>
              <a:t>https://www.youtube.com/watch?v=3HdmA3vPbSU</a:t>
            </a:r>
            <a:endParaRPr lang="es-ES" dirty="0"/>
          </a:p>
          <a:p>
            <a:endParaRPr lang="en-US" dirty="0"/>
          </a:p>
        </p:txBody>
      </p:sp>
      <p:pic>
        <p:nvPicPr>
          <p:cNvPr id="2" name="Picture 1">
            <a:extLst>
              <a:ext uri="{FF2B5EF4-FFF2-40B4-BE49-F238E27FC236}">
                <a16:creationId xmlns:a16="http://schemas.microsoft.com/office/drawing/2014/main" id="{9D1FACB8-7318-4637-A4D3-764D4BC9B9DD}"/>
              </a:ext>
            </a:extLst>
          </p:cNvPr>
          <p:cNvPicPr>
            <a:picLocks noChangeAspect="1"/>
          </p:cNvPicPr>
          <p:nvPr/>
        </p:nvPicPr>
        <p:blipFill>
          <a:blip r:embed="rId3"/>
          <a:stretch>
            <a:fillRect/>
          </a:stretch>
        </p:blipFill>
        <p:spPr>
          <a:xfrm>
            <a:off x="5486400" y="2105382"/>
            <a:ext cx="3352800" cy="2097211"/>
          </a:xfrm>
          <a:prstGeom prst="rect">
            <a:avLst/>
          </a:prstGeom>
        </p:spPr>
      </p:pic>
      <p:pic>
        <p:nvPicPr>
          <p:cNvPr id="3" name="Picture 2">
            <a:extLst>
              <a:ext uri="{FF2B5EF4-FFF2-40B4-BE49-F238E27FC236}">
                <a16:creationId xmlns:a16="http://schemas.microsoft.com/office/drawing/2014/main" id="{01BDFE65-1BB5-472F-891A-049B05139F2F}"/>
              </a:ext>
            </a:extLst>
          </p:cNvPr>
          <p:cNvPicPr>
            <a:picLocks noChangeAspect="1"/>
          </p:cNvPicPr>
          <p:nvPr/>
        </p:nvPicPr>
        <p:blipFill>
          <a:blip r:embed="rId4"/>
          <a:stretch>
            <a:fillRect/>
          </a:stretch>
        </p:blipFill>
        <p:spPr>
          <a:xfrm>
            <a:off x="5486400" y="4269607"/>
            <a:ext cx="3352800" cy="2308274"/>
          </a:xfrm>
          <a:prstGeom prst="rect">
            <a:avLst/>
          </a:prstGeom>
        </p:spPr>
      </p:pic>
      <p:pic>
        <p:nvPicPr>
          <p:cNvPr id="6" name="Picture 5">
            <a:extLst>
              <a:ext uri="{FF2B5EF4-FFF2-40B4-BE49-F238E27FC236}">
                <a16:creationId xmlns:a16="http://schemas.microsoft.com/office/drawing/2014/main" id="{0B0544F8-5EBE-E3A2-72E9-1DE7EE6E7AAB}"/>
              </a:ext>
            </a:extLst>
          </p:cNvPr>
          <p:cNvPicPr>
            <a:picLocks noChangeAspect="1"/>
          </p:cNvPicPr>
          <p:nvPr/>
        </p:nvPicPr>
        <p:blipFill>
          <a:blip r:embed="rId5"/>
          <a:stretch>
            <a:fillRect/>
          </a:stretch>
        </p:blipFill>
        <p:spPr>
          <a:xfrm>
            <a:off x="0" y="1660"/>
            <a:ext cx="1556874" cy="988940"/>
          </a:xfrm>
          <a:prstGeom prst="rect">
            <a:avLst/>
          </a:prstGeom>
        </p:spPr>
      </p:pic>
    </p:spTree>
    <p:extLst>
      <p:ext uri="{BB962C8B-B14F-4D97-AF65-F5344CB8AC3E}">
        <p14:creationId xmlns:p14="http://schemas.microsoft.com/office/powerpoint/2010/main" val="34682175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normAutofit fontScale="90000"/>
          </a:bodyPr>
          <a:lstStyle/>
          <a:p>
            <a:pPr eaLnBrk="1" hangingPunct="1"/>
            <a:r>
              <a:rPr lang="en-US" altLang="en-US" b="1" dirty="0"/>
              <a:t>Where Does Paper </a:t>
            </a:r>
            <a:br>
              <a:rPr lang="en-US" altLang="en-US" b="1" dirty="0"/>
            </a:br>
            <a:r>
              <a:rPr lang="en-US" altLang="en-US" b="1" dirty="0"/>
              <a:t>Money Come From?</a:t>
            </a:r>
          </a:p>
        </p:txBody>
      </p:sp>
      <p:sp>
        <p:nvSpPr>
          <p:cNvPr id="10" name="Content Placeholder 2"/>
          <p:cNvSpPr txBox="1">
            <a:spLocks/>
          </p:cNvSpPr>
          <p:nvPr/>
        </p:nvSpPr>
        <p:spPr>
          <a:xfrm>
            <a:off x="304800" y="2068418"/>
            <a:ext cx="5029200" cy="4256182"/>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3200" dirty="0"/>
              <a:t>3.) The goldsmith would give people a receipt for their gold.</a:t>
            </a:r>
          </a:p>
          <a:p>
            <a:pPr marL="342900" indent="-342900" eaLnBrk="1" fontAlgn="auto" hangingPunct="1">
              <a:spcBef>
                <a:spcPct val="20000"/>
              </a:spcBef>
              <a:spcAft>
                <a:spcPts val="0"/>
              </a:spcAft>
              <a:buFont typeface="Arial" pitchFamily="34" charset="0"/>
              <a:buNone/>
              <a:defRPr/>
            </a:pPr>
            <a:endParaRPr lang="en-US" sz="3200" dirty="0"/>
          </a:p>
          <a:p>
            <a:pPr marL="342900" indent="-342900" eaLnBrk="1" fontAlgn="auto" hangingPunct="1">
              <a:spcBef>
                <a:spcPct val="20000"/>
              </a:spcBef>
              <a:spcAft>
                <a:spcPts val="0"/>
              </a:spcAft>
              <a:buFont typeface="Arial" pitchFamily="34" charset="0"/>
              <a:buNone/>
              <a:defRPr/>
            </a:pPr>
            <a:r>
              <a:rPr lang="en-US" sz="3200" dirty="0">
                <a:latin typeface="+mn-lt"/>
              </a:rPr>
              <a:t>4.) The people would buy and sell using the paper receipts – it was more convenient than coins</a:t>
            </a:r>
            <a:r>
              <a:rPr lang="en-US" sz="3200" dirty="0"/>
              <a:t>.</a:t>
            </a:r>
          </a:p>
          <a:p>
            <a:pPr marL="342900" indent="-342900" eaLnBrk="1" fontAlgn="auto" hangingPunct="1">
              <a:spcBef>
                <a:spcPct val="20000"/>
              </a:spcBef>
              <a:spcAft>
                <a:spcPts val="0"/>
              </a:spcAft>
              <a:buFont typeface="Arial" pitchFamily="34" charset="0"/>
              <a:buNone/>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18</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sp>
        <p:nvSpPr>
          <p:cNvPr id="4" name="TextBox 3">
            <a:extLst>
              <a:ext uri="{FF2B5EF4-FFF2-40B4-BE49-F238E27FC236}">
                <a16:creationId xmlns:a16="http://schemas.microsoft.com/office/drawing/2014/main" id="{DF79E45A-B526-404C-B008-6DC6BE8805D1}"/>
              </a:ext>
            </a:extLst>
          </p:cNvPr>
          <p:cNvSpPr txBox="1"/>
          <p:nvPr/>
        </p:nvSpPr>
        <p:spPr>
          <a:xfrm>
            <a:off x="1981200" y="1434256"/>
            <a:ext cx="5410200" cy="646331"/>
          </a:xfrm>
          <a:prstGeom prst="rect">
            <a:avLst/>
          </a:prstGeom>
          <a:noFill/>
        </p:spPr>
        <p:txBody>
          <a:bodyPr wrap="square" rtlCol="0">
            <a:spAutoFit/>
          </a:bodyPr>
          <a:lstStyle/>
          <a:p>
            <a:r>
              <a:rPr lang="es-ES" dirty="0">
                <a:hlinkClick r:id="rId2"/>
              </a:rPr>
              <a:t>https://www.youtube.com/watch?v=3HdmA3vPbSU</a:t>
            </a:r>
            <a:endParaRPr lang="es-ES" dirty="0"/>
          </a:p>
          <a:p>
            <a:endParaRPr lang="en-US" dirty="0"/>
          </a:p>
        </p:txBody>
      </p:sp>
      <p:pic>
        <p:nvPicPr>
          <p:cNvPr id="5" name="Picture 4">
            <a:extLst>
              <a:ext uri="{FF2B5EF4-FFF2-40B4-BE49-F238E27FC236}">
                <a16:creationId xmlns:a16="http://schemas.microsoft.com/office/drawing/2014/main" id="{13775E97-8D53-4349-8B0E-6E617A6D5249}"/>
              </a:ext>
            </a:extLst>
          </p:cNvPr>
          <p:cNvPicPr>
            <a:picLocks noChangeAspect="1"/>
          </p:cNvPicPr>
          <p:nvPr/>
        </p:nvPicPr>
        <p:blipFill>
          <a:blip r:embed="rId3"/>
          <a:stretch>
            <a:fillRect/>
          </a:stretch>
        </p:blipFill>
        <p:spPr>
          <a:xfrm>
            <a:off x="5486400" y="1987521"/>
            <a:ext cx="3243361" cy="2299210"/>
          </a:xfrm>
          <a:prstGeom prst="rect">
            <a:avLst/>
          </a:prstGeom>
        </p:spPr>
      </p:pic>
      <p:pic>
        <p:nvPicPr>
          <p:cNvPr id="6" name="Picture 5">
            <a:extLst>
              <a:ext uri="{FF2B5EF4-FFF2-40B4-BE49-F238E27FC236}">
                <a16:creationId xmlns:a16="http://schemas.microsoft.com/office/drawing/2014/main" id="{2D617A90-F880-4156-B6B4-0460FC2A7EE4}"/>
              </a:ext>
            </a:extLst>
          </p:cNvPr>
          <p:cNvPicPr>
            <a:picLocks noChangeAspect="1"/>
          </p:cNvPicPr>
          <p:nvPr/>
        </p:nvPicPr>
        <p:blipFill>
          <a:blip r:embed="rId4"/>
          <a:stretch>
            <a:fillRect/>
          </a:stretch>
        </p:blipFill>
        <p:spPr>
          <a:xfrm>
            <a:off x="5486400" y="4341990"/>
            <a:ext cx="3304678" cy="2236626"/>
          </a:xfrm>
          <a:prstGeom prst="rect">
            <a:avLst/>
          </a:prstGeom>
        </p:spPr>
      </p:pic>
      <p:pic>
        <p:nvPicPr>
          <p:cNvPr id="3" name="Picture 2">
            <a:extLst>
              <a:ext uri="{FF2B5EF4-FFF2-40B4-BE49-F238E27FC236}">
                <a16:creationId xmlns:a16="http://schemas.microsoft.com/office/drawing/2014/main" id="{EF459B91-9D23-C7D1-F23A-815904039AA3}"/>
              </a:ext>
            </a:extLst>
          </p:cNvPr>
          <p:cNvPicPr>
            <a:picLocks noChangeAspect="1"/>
          </p:cNvPicPr>
          <p:nvPr/>
        </p:nvPicPr>
        <p:blipFill>
          <a:blip r:embed="rId5"/>
          <a:stretch>
            <a:fillRect/>
          </a:stretch>
        </p:blipFill>
        <p:spPr>
          <a:xfrm>
            <a:off x="0" y="1660"/>
            <a:ext cx="1556874" cy="988940"/>
          </a:xfrm>
          <a:prstGeom prst="rect">
            <a:avLst/>
          </a:prstGeom>
        </p:spPr>
      </p:pic>
    </p:spTree>
    <p:extLst>
      <p:ext uri="{BB962C8B-B14F-4D97-AF65-F5344CB8AC3E}">
        <p14:creationId xmlns:p14="http://schemas.microsoft.com/office/powerpoint/2010/main" val="259093146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normAutofit/>
          </a:bodyPr>
          <a:lstStyle/>
          <a:p>
            <a:pPr eaLnBrk="1" hangingPunct="1"/>
            <a:r>
              <a:rPr lang="en-US" altLang="en-US" b="1" dirty="0"/>
              <a:t>What do Banks Do?</a:t>
            </a:r>
          </a:p>
        </p:txBody>
      </p:sp>
      <p:sp>
        <p:nvSpPr>
          <p:cNvPr id="10" name="Content Placeholder 2"/>
          <p:cNvSpPr txBox="1">
            <a:spLocks/>
          </p:cNvSpPr>
          <p:nvPr/>
        </p:nvSpPr>
        <p:spPr>
          <a:xfrm>
            <a:off x="159249" y="2080587"/>
            <a:ext cx="5029200" cy="4256182"/>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3200" dirty="0">
                <a:latin typeface="+mn-lt"/>
              </a:rPr>
              <a:t>5.) People trusted their banker and deposited their gold and got paid interest.</a:t>
            </a:r>
          </a:p>
          <a:p>
            <a:pPr marL="342900" indent="-342900" eaLnBrk="1" fontAlgn="auto" hangingPunct="1">
              <a:spcBef>
                <a:spcPct val="20000"/>
              </a:spcBef>
              <a:spcAft>
                <a:spcPts val="0"/>
              </a:spcAft>
              <a:buFont typeface="Arial" pitchFamily="34" charset="0"/>
              <a:buNone/>
              <a:defRPr/>
            </a:pPr>
            <a:r>
              <a:rPr lang="en-US" sz="3200" dirty="0">
                <a:latin typeface="+mn-lt"/>
              </a:rPr>
              <a:t>6.) The goldsmith banker would lend people gold in the form of paper and would charge interest.</a:t>
            </a:r>
          </a:p>
          <a:p>
            <a:pPr marL="342900" indent="-342900" eaLnBrk="1" fontAlgn="auto" hangingPunct="1">
              <a:spcBef>
                <a:spcPct val="20000"/>
              </a:spcBef>
              <a:spcAft>
                <a:spcPts val="0"/>
              </a:spcAft>
              <a:buFont typeface="Arial" pitchFamily="34" charset="0"/>
              <a:buNone/>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19</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sp>
        <p:nvSpPr>
          <p:cNvPr id="4" name="TextBox 3">
            <a:extLst>
              <a:ext uri="{FF2B5EF4-FFF2-40B4-BE49-F238E27FC236}">
                <a16:creationId xmlns:a16="http://schemas.microsoft.com/office/drawing/2014/main" id="{DF79E45A-B526-404C-B008-6DC6BE8805D1}"/>
              </a:ext>
            </a:extLst>
          </p:cNvPr>
          <p:cNvSpPr txBox="1"/>
          <p:nvPr/>
        </p:nvSpPr>
        <p:spPr>
          <a:xfrm>
            <a:off x="1981200" y="1434256"/>
            <a:ext cx="5410200" cy="646331"/>
          </a:xfrm>
          <a:prstGeom prst="rect">
            <a:avLst/>
          </a:prstGeom>
          <a:noFill/>
        </p:spPr>
        <p:txBody>
          <a:bodyPr wrap="square" rtlCol="0">
            <a:spAutoFit/>
          </a:bodyPr>
          <a:lstStyle/>
          <a:p>
            <a:r>
              <a:rPr lang="es-ES" dirty="0">
                <a:hlinkClick r:id="rId2"/>
              </a:rPr>
              <a:t>https://www.youtube.com/watch?v=3HdmA3vPbSU</a:t>
            </a:r>
            <a:endParaRPr lang="es-ES" dirty="0"/>
          </a:p>
          <a:p>
            <a:endParaRPr lang="en-US" dirty="0"/>
          </a:p>
        </p:txBody>
      </p:sp>
      <p:pic>
        <p:nvPicPr>
          <p:cNvPr id="7" name="Picture 6">
            <a:extLst>
              <a:ext uri="{FF2B5EF4-FFF2-40B4-BE49-F238E27FC236}">
                <a16:creationId xmlns:a16="http://schemas.microsoft.com/office/drawing/2014/main" id="{C2AB936C-0810-4C29-804D-570781128D6D}"/>
              </a:ext>
            </a:extLst>
          </p:cNvPr>
          <p:cNvPicPr>
            <a:picLocks noChangeAspect="1"/>
          </p:cNvPicPr>
          <p:nvPr/>
        </p:nvPicPr>
        <p:blipFill>
          <a:blip r:embed="rId3"/>
          <a:stretch>
            <a:fillRect/>
          </a:stretch>
        </p:blipFill>
        <p:spPr>
          <a:xfrm>
            <a:off x="5181600" y="2105104"/>
            <a:ext cx="3859309" cy="2449690"/>
          </a:xfrm>
          <a:prstGeom prst="rect">
            <a:avLst/>
          </a:prstGeom>
        </p:spPr>
      </p:pic>
      <p:pic>
        <p:nvPicPr>
          <p:cNvPr id="3" name="Picture 2">
            <a:extLst>
              <a:ext uri="{FF2B5EF4-FFF2-40B4-BE49-F238E27FC236}">
                <a16:creationId xmlns:a16="http://schemas.microsoft.com/office/drawing/2014/main" id="{CA7DEC9C-CC78-4A77-0BDC-4B74CE16C36F}"/>
              </a:ext>
            </a:extLst>
          </p:cNvPr>
          <p:cNvPicPr>
            <a:picLocks noChangeAspect="1"/>
          </p:cNvPicPr>
          <p:nvPr/>
        </p:nvPicPr>
        <p:blipFill>
          <a:blip r:embed="rId4"/>
          <a:stretch>
            <a:fillRect/>
          </a:stretch>
        </p:blipFill>
        <p:spPr>
          <a:xfrm>
            <a:off x="0" y="1660"/>
            <a:ext cx="1556874" cy="988940"/>
          </a:xfrm>
          <a:prstGeom prst="rect">
            <a:avLst/>
          </a:prstGeom>
        </p:spPr>
      </p:pic>
    </p:spTree>
    <p:extLst>
      <p:ext uri="{BB962C8B-B14F-4D97-AF65-F5344CB8AC3E}">
        <p14:creationId xmlns:p14="http://schemas.microsoft.com/office/powerpoint/2010/main" val="40668761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85800"/>
            <a:ext cx="7772400" cy="1470025"/>
          </a:xfrm>
        </p:spPr>
        <p:txBody>
          <a:bodyPr>
            <a:normAutofit/>
          </a:bodyPr>
          <a:lstStyle/>
          <a:p>
            <a:r>
              <a:rPr lang="en-US" b="1" dirty="0"/>
              <a:t>THE HISTORY OF MONEY &amp;</a:t>
            </a:r>
            <a:br>
              <a:rPr lang="en-US" b="1" dirty="0"/>
            </a:br>
            <a:r>
              <a:rPr lang="en-US" b="1" dirty="0"/>
              <a:t>WHY WE CARE ABOUT MONEY</a:t>
            </a:r>
          </a:p>
        </p:txBody>
      </p:sp>
      <p:sp>
        <p:nvSpPr>
          <p:cNvPr id="7" name="Footer Placeholder 7"/>
          <p:cNvSpPr>
            <a:spLocks noGrp="1"/>
          </p:cNvSpPr>
          <p:nvPr>
            <p:ph type="ftr" sz="quarter" idx="11"/>
          </p:nvPr>
        </p:nvSpPr>
        <p:spPr>
          <a:xfrm>
            <a:off x="0" y="6492875"/>
            <a:ext cx="2895600" cy="365125"/>
          </a:xfrm>
        </p:spPr>
        <p:txBody>
          <a:bodyPr/>
          <a:lstStyle/>
          <a:p>
            <a:pPr algn="l"/>
            <a:r>
              <a:rPr lang="en-US" dirty="0"/>
              <a:t>© Alex </a:t>
            </a:r>
            <a:r>
              <a:rPr lang="en-US" dirty="0" err="1"/>
              <a:t>Barrón</a:t>
            </a:r>
            <a:r>
              <a:rPr lang="en-US" dirty="0"/>
              <a:t> 2024</a:t>
            </a:r>
          </a:p>
        </p:txBody>
      </p:sp>
      <p:sp>
        <p:nvSpPr>
          <p:cNvPr id="8" name="Slide Number Placeholder 8"/>
          <p:cNvSpPr>
            <a:spLocks noGrp="1"/>
          </p:cNvSpPr>
          <p:nvPr>
            <p:ph type="sldNum" sz="quarter" idx="12"/>
          </p:nvPr>
        </p:nvSpPr>
        <p:spPr>
          <a:xfrm>
            <a:off x="7010400" y="6492875"/>
            <a:ext cx="2133600" cy="365125"/>
          </a:xfrm>
        </p:spPr>
        <p:txBody>
          <a:bodyPr/>
          <a:lstStyle/>
          <a:p>
            <a:fld id="{26992660-07D7-4D1A-9A00-6246F487EF94}" type="slidenum">
              <a:rPr lang="en-US" smtClean="0"/>
              <a:pPr/>
              <a:t>2</a:t>
            </a:fld>
            <a:endParaRPr lang="en-US" dirty="0"/>
          </a:p>
        </p:txBody>
      </p:sp>
      <p:pic>
        <p:nvPicPr>
          <p:cNvPr id="5" name="Picture 4" descr="A picture containing food&#10;&#10;Description automatically generated">
            <a:extLst>
              <a:ext uri="{FF2B5EF4-FFF2-40B4-BE49-F238E27FC236}">
                <a16:creationId xmlns:a16="http://schemas.microsoft.com/office/drawing/2014/main" id="{C90BF149-DCD3-434E-941F-4BCD50B74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514600"/>
            <a:ext cx="6858000" cy="3429000"/>
          </a:xfrm>
          <a:prstGeom prst="rect">
            <a:avLst/>
          </a:prstGeom>
        </p:spPr>
      </p:pic>
      <p:pic>
        <p:nvPicPr>
          <p:cNvPr id="4" name="Picture 3">
            <a:extLst>
              <a:ext uri="{FF2B5EF4-FFF2-40B4-BE49-F238E27FC236}">
                <a16:creationId xmlns:a16="http://schemas.microsoft.com/office/drawing/2014/main" id="{1D329201-16EA-8296-215B-A0CC6EB6EA94}"/>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168090136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04800" y="279384"/>
            <a:ext cx="8839200" cy="1066800"/>
          </a:xfrm>
        </p:spPr>
        <p:txBody>
          <a:bodyPr>
            <a:normAutofit fontScale="90000"/>
          </a:bodyPr>
          <a:lstStyle/>
          <a:p>
            <a:pPr eaLnBrk="1" hangingPunct="1"/>
            <a:r>
              <a:rPr lang="en-US" altLang="en-US" b="1" dirty="0"/>
              <a:t>The Fundamental </a:t>
            </a:r>
            <a:br>
              <a:rPr lang="en-US" altLang="en-US" b="1" dirty="0"/>
            </a:br>
            <a:r>
              <a:rPr lang="en-US" altLang="en-US" b="1" dirty="0"/>
              <a:t>Flaw of Banking</a:t>
            </a:r>
          </a:p>
        </p:txBody>
      </p:sp>
      <p:sp>
        <p:nvSpPr>
          <p:cNvPr id="10" name="Content Placeholder 2"/>
          <p:cNvSpPr txBox="1">
            <a:spLocks/>
          </p:cNvSpPr>
          <p:nvPr/>
        </p:nvSpPr>
        <p:spPr>
          <a:xfrm>
            <a:off x="304800" y="2068418"/>
            <a:ext cx="5029200" cy="4510198"/>
          </a:xfrm>
          <a:prstGeom prst="rect">
            <a:avLst/>
          </a:prstGeom>
        </p:spPr>
        <p:txBody>
          <a:bodyPr>
            <a:normAutofit lnSpcReduction="10000"/>
          </a:bodyPr>
          <a:lstStyle/>
          <a:p>
            <a:pPr marL="342900" indent="-342900" eaLnBrk="1" fontAlgn="auto" hangingPunct="1">
              <a:spcBef>
                <a:spcPct val="20000"/>
              </a:spcBef>
              <a:spcAft>
                <a:spcPts val="0"/>
              </a:spcAft>
              <a:buFont typeface="Arial" pitchFamily="34" charset="0"/>
              <a:buNone/>
              <a:defRPr/>
            </a:pPr>
            <a:r>
              <a:rPr lang="en-US" sz="3200" dirty="0"/>
              <a:t>7.) The goldsmith noticed people would leave their gold stored in the vault and preferred to use bills.</a:t>
            </a:r>
          </a:p>
          <a:p>
            <a:pPr marL="342900" indent="-342900" eaLnBrk="1" fontAlgn="auto" hangingPunct="1">
              <a:spcBef>
                <a:spcPct val="20000"/>
              </a:spcBef>
              <a:spcAft>
                <a:spcPts val="0"/>
              </a:spcAft>
              <a:buFont typeface="Arial" pitchFamily="34" charset="0"/>
              <a:buNone/>
              <a:defRPr/>
            </a:pPr>
            <a:r>
              <a:rPr lang="en-US" sz="3200" dirty="0"/>
              <a:t>8.) The problem was the banker began to lend more paper than the gold he had in his vault backing up the bills in circulation.</a:t>
            </a:r>
          </a:p>
          <a:p>
            <a:pPr marL="342900" indent="-342900" eaLnBrk="1" fontAlgn="auto" hangingPunct="1">
              <a:spcBef>
                <a:spcPct val="20000"/>
              </a:spcBef>
              <a:spcAft>
                <a:spcPts val="0"/>
              </a:spcAft>
              <a:buFont typeface="Arial" pitchFamily="34" charset="0"/>
              <a:buNone/>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20</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sp>
        <p:nvSpPr>
          <p:cNvPr id="4" name="TextBox 3">
            <a:extLst>
              <a:ext uri="{FF2B5EF4-FFF2-40B4-BE49-F238E27FC236}">
                <a16:creationId xmlns:a16="http://schemas.microsoft.com/office/drawing/2014/main" id="{DF79E45A-B526-404C-B008-6DC6BE8805D1}"/>
              </a:ext>
            </a:extLst>
          </p:cNvPr>
          <p:cNvSpPr txBox="1"/>
          <p:nvPr/>
        </p:nvSpPr>
        <p:spPr>
          <a:xfrm>
            <a:off x="1981200" y="1434256"/>
            <a:ext cx="5410200" cy="646331"/>
          </a:xfrm>
          <a:prstGeom prst="rect">
            <a:avLst/>
          </a:prstGeom>
          <a:noFill/>
        </p:spPr>
        <p:txBody>
          <a:bodyPr wrap="square" rtlCol="0">
            <a:spAutoFit/>
          </a:bodyPr>
          <a:lstStyle/>
          <a:p>
            <a:r>
              <a:rPr lang="es-ES" dirty="0">
                <a:hlinkClick r:id="rId2"/>
              </a:rPr>
              <a:t>https://www.youtube.com/watch?v=3HdmA3vPbSU</a:t>
            </a:r>
            <a:endParaRPr lang="es-ES" dirty="0"/>
          </a:p>
          <a:p>
            <a:endParaRPr lang="en-US" dirty="0"/>
          </a:p>
        </p:txBody>
      </p:sp>
      <p:pic>
        <p:nvPicPr>
          <p:cNvPr id="5" name="Picture 4">
            <a:extLst>
              <a:ext uri="{FF2B5EF4-FFF2-40B4-BE49-F238E27FC236}">
                <a16:creationId xmlns:a16="http://schemas.microsoft.com/office/drawing/2014/main" id="{C019EADA-5413-4729-9CF8-6EC8A0F3CD9F}"/>
              </a:ext>
            </a:extLst>
          </p:cNvPr>
          <p:cNvPicPr>
            <a:picLocks noChangeAspect="1"/>
          </p:cNvPicPr>
          <p:nvPr/>
        </p:nvPicPr>
        <p:blipFill>
          <a:blip r:embed="rId3"/>
          <a:stretch>
            <a:fillRect/>
          </a:stretch>
        </p:blipFill>
        <p:spPr>
          <a:xfrm>
            <a:off x="5439615" y="2068418"/>
            <a:ext cx="3275986" cy="2290009"/>
          </a:xfrm>
          <a:prstGeom prst="rect">
            <a:avLst/>
          </a:prstGeom>
        </p:spPr>
      </p:pic>
      <p:pic>
        <p:nvPicPr>
          <p:cNvPr id="6" name="Picture 5">
            <a:extLst>
              <a:ext uri="{FF2B5EF4-FFF2-40B4-BE49-F238E27FC236}">
                <a16:creationId xmlns:a16="http://schemas.microsoft.com/office/drawing/2014/main" id="{39325368-6A26-4823-8272-5C9F3238EF17}"/>
              </a:ext>
            </a:extLst>
          </p:cNvPr>
          <p:cNvPicPr>
            <a:picLocks noChangeAspect="1"/>
          </p:cNvPicPr>
          <p:nvPr/>
        </p:nvPicPr>
        <p:blipFill>
          <a:blip r:embed="rId4"/>
          <a:stretch>
            <a:fillRect/>
          </a:stretch>
        </p:blipFill>
        <p:spPr>
          <a:xfrm>
            <a:off x="5439615" y="4448593"/>
            <a:ext cx="3275986" cy="2217687"/>
          </a:xfrm>
          <a:prstGeom prst="rect">
            <a:avLst/>
          </a:prstGeom>
        </p:spPr>
      </p:pic>
      <p:pic>
        <p:nvPicPr>
          <p:cNvPr id="3" name="Picture 2">
            <a:extLst>
              <a:ext uri="{FF2B5EF4-FFF2-40B4-BE49-F238E27FC236}">
                <a16:creationId xmlns:a16="http://schemas.microsoft.com/office/drawing/2014/main" id="{3AE53DA6-FD4A-3550-D01B-556DF03286E3}"/>
              </a:ext>
            </a:extLst>
          </p:cNvPr>
          <p:cNvPicPr>
            <a:picLocks noChangeAspect="1"/>
          </p:cNvPicPr>
          <p:nvPr/>
        </p:nvPicPr>
        <p:blipFill>
          <a:blip r:embed="rId5"/>
          <a:stretch>
            <a:fillRect/>
          </a:stretch>
        </p:blipFill>
        <p:spPr>
          <a:xfrm>
            <a:off x="0" y="1660"/>
            <a:ext cx="1556874" cy="988940"/>
          </a:xfrm>
          <a:prstGeom prst="rect">
            <a:avLst/>
          </a:prstGeom>
        </p:spPr>
      </p:pic>
    </p:spTree>
    <p:extLst>
      <p:ext uri="{BB962C8B-B14F-4D97-AF65-F5344CB8AC3E}">
        <p14:creationId xmlns:p14="http://schemas.microsoft.com/office/powerpoint/2010/main" val="365034024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lstStyle/>
          <a:p>
            <a:pPr eaLnBrk="1" hangingPunct="1"/>
            <a:r>
              <a:rPr lang="en-US" altLang="en-US" b="1" dirty="0"/>
              <a:t>Why Banks Fail</a:t>
            </a:r>
          </a:p>
        </p:txBody>
      </p:sp>
      <p:sp>
        <p:nvSpPr>
          <p:cNvPr id="10" name="Content Placeholder 2"/>
          <p:cNvSpPr txBox="1">
            <a:spLocks/>
          </p:cNvSpPr>
          <p:nvPr/>
        </p:nvSpPr>
        <p:spPr>
          <a:xfrm>
            <a:off x="304800" y="2068418"/>
            <a:ext cx="5029200" cy="4256182"/>
          </a:xfrm>
          <a:prstGeom prst="rect">
            <a:avLst/>
          </a:prstGeom>
        </p:spPr>
        <p:txBody>
          <a:bodyPr>
            <a:normAutofit lnSpcReduction="10000"/>
          </a:bodyPr>
          <a:lstStyle/>
          <a:p>
            <a:pPr marL="342900" indent="-342900" eaLnBrk="1" fontAlgn="auto" hangingPunct="1">
              <a:spcBef>
                <a:spcPct val="20000"/>
              </a:spcBef>
              <a:spcAft>
                <a:spcPts val="0"/>
              </a:spcAft>
              <a:buFont typeface="Arial" pitchFamily="34" charset="0"/>
              <a:buNone/>
              <a:defRPr/>
            </a:pPr>
            <a:r>
              <a:rPr lang="en-US" sz="3200" dirty="0"/>
              <a:t>9.) The people began to suspect their gold was not safe and demanded it back.</a:t>
            </a:r>
          </a:p>
          <a:p>
            <a:pPr marL="342900" indent="-342900" eaLnBrk="1" fontAlgn="auto" hangingPunct="1">
              <a:spcBef>
                <a:spcPct val="20000"/>
              </a:spcBef>
              <a:spcAft>
                <a:spcPts val="0"/>
              </a:spcAft>
              <a:buFont typeface="Arial" pitchFamily="34" charset="0"/>
              <a:buNone/>
              <a:defRPr/>
            </a:pPr>
            <a:r>
              <a:rPr lang="en-US" sz="3200" dirty="0"/>
              <a:t>10.) The problem was the bank did not have it and had to shut down. The bank failed and people lost their money.</a:t>
            </a:r>
          </a:p>
          <a:p>
            <a:pPr marL="342900" indent="-342900" eaLnBrk="1" fontAlgn="auto" hangingPunct="1">
              <a:spcBef>
                <a:spcPct val="20000"/>
              </a:spcBef>
              <a:spcAft>
                <a:spcPts val="0"/>
              </a:spcAft>
              <a:buFont typeface="Arial" pitchFamily="34" charset="0"/>
              <a:buNone/>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21</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sp>
        <p:nvSpPr>
          <p:cNvPr id="4" name="TextBox 3">
            <a:extLst>
              <a:ext uri="{FF2B5EF4-FFF2-40B4-BE49-F238E27FC236}">
                <a16:creationId xmlns:a16="http://schemas.microsoft.com/office/drawing/2014/main" id="{DF79E45A-B526-404C-B008-6DC6BE8805D1}"/>
              </a:ext>
            </a:extLst>
          </p:cNvPr>
          <p:cNvSpPr txBox="1"/>
          <p:nvPr/>
        </p:nvSpPr>
        <p:spPr>
          <a:xfrm>
            <a:off x="1981200" y="1434256"/>
            <a:ext cx="5410200" cy="646331"/>
          </a:xfrm>
          <a:prstGeom prst="rect">
            <a:avLst/>
          </a:prstGeom>
          <a:noFill/>
        </p:spPr>
        <p:txBody>
          <a:bodyPr wrap="square" rtlCol="0">
            <a:spAutoFit/>
          </a:bodyPr>
          <a:lstStyle/>
          <a:p>
            <a:r>
              <a:rPr lang="es-ES" dirty="0">
                <a:hlinkClick r:id="rId2"/>
              </a:rPr>
              <a:t>https://www.youtube.com/watch?v=3HdmA3vPbSU</a:t>
            </a:r>
            <a:endParaRPr lang="es-ES" dirty="0"/>
          </a:p>
          <a:p>
            <a:endParaRPr lang="en-US" dirty="0"/>
          </a:p>
        </p:txBody>
      </p:sp>
      <p:pic>
        <p:nvPicPr>
          <p:cNvPr id="2" name="Picture 1">
            <a:extLst>
              <a:ext uri="{FF2B5EF4-FFF2-40B4-BE49-F238E27FC236}">
                <a16:creationId xmlns:a16="http://schemas.microsoft.com/office/drawing/2014/main" id="{16A96B31-4C21-4CBA-A1F6-B7EDC89C90EF}"/>
              </a:ext>
            </a:extLst>
          </p:cNvPr>
          <p:cNvPicPr>
            <a:picLocks noChangeAspect="1"/>
          </p:cNvPicPr>
          <p:nvPr/>
        </p:nvPicPr>
        <p:blipFill>
          <a:blip r:embed="rId3"/>
          <a:stretch>
            <a:fillRect/>
          </a:stretch>
        </p:blipFill>
        <p:spPr>
          <a:xfrm>
            <a:off x="5469105" y="1973756"/>
            <a:ext cx="3311125" cy="2228837"/>
          </a:xfrm>
          <a:prstGeom prst="rect">
            <a:avLst/>
          </a:prstGeom>
        </p:spPr>
      </p:pic>
      <p:pic>
        <p:nvPicPr>
          <p:cNvPr id="3" name="Picture 2">
            <a:extLst>
              <a:ext uri="{FF2B5EF4-FFF2-40B4-BE49-F238E27FC236}">
                <a16:creationId xmlns:a16="http://schemas.microsoft.com/office/drawing/2014/main" id="{49D0AC9E-8CEB-473D-89AE-5C605006E0F4}"/>
              </a:ext>
            </a:extLst>
          </p:cNvPr>
          <p:cNvPicPr>
            <a:picLocks noChangeAspect="1"/>
          </p:cNvPicPr>
          <p:nvPr/>
        </p:nvPicPr>
        <p:blipFill>
          <a:blip r:embed="rId4"/>
          <a:stretch>
            <a:fillRect/>
          </a:stretch>
        </p:blipFill>
        <p:spPr>
          <a:xfrm>
            <a:off x="5469105" y="4320997"/>
            <a:ext cx="3311125" cy="2262815"/>
          </a:xfrm>
          <a:prstGeom prst="rect">
            <a:avLst/>
          </a:prstGeom>
        </p:spPr>
      </p:pic>
      <p:pic>
        <p:nvPicPr>
          <p:cNvPr id="6" name="Picture 5">
            <a:extLst>
              <a:ext uri="{FF2B5EF4-FFF2-40B4-BE49-F238E27FC236}">
                <a16:creationId xmlns:a16="http://schemas.microsoft.com/office/drawing/2014/main" id="{D21009B2-6CDF-4491-E2ED-B048E2486CD5}"/>
              </a:ext>
            </a:extLst>
          </p:cNvPr>
          <p:cNvPicPr>
            <a:picLocks noChangeAspect="1"/>
          </p:cNvPicPr>
          <p:nvPr/>
        </p:nvPicPr>
        <p:blipFill>
          <a:blip r:embed="rId5"/>
          <a:stretch>
            <a:fillRect/>
          </a:stretch>
        </p:blipFill>
        <p:spPr>
          <a:xfrm>
            <a:off x="0" y="1660"/>
            <a:ext cx="1556874" cy="988940"/>
          </a:xfrm>
          <a:prstGeom prst="rect">
            <a:avLst/>
          </a:prstGeom>
        </p:spPr>
      </p:pic>
    </p:spTree>
    <p:extLst>
      <p:ext uri="{BB962C8B-B14F-4D97-AF65-F5344CB8AC3E}">
        <p14:creationId xmlns:p14="http://schemas.microsoft.com/office/powerpoint/2010/main" val="57456145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990600" y="71827"/>
            <a:ext cx="8153400" cy="1066800"/>
          </a:xfrm>
        </p:spPr>
        <p:txBody>
          <a:bodyPr>
            <a:normAutofit/>
          </a:bodyPr>
          <a:lstStyle/>
          <a:p>
            <a:pPr eaLnBrk="1" hangingPunct="1"/>
            <a:r>
              <a:rPr lang="en-US" altLang="en-US" b="1" dirty="0"/>
              <a:t>The First Dollar Bills</a:t>
            </a:r>
          </a:p>
        </p:txBody>
      </p:sp>
      <p:sp>
        <p:nvSpPr>
          <p:cNvPr id="10" name="Content Placeholder 2"/>
          <p:cNvSpPr txBox="1">
            <a:spLocks/>
          </p:cNvSpPr>
          <p:nvPr/>
        </p:nvSpPr>
        <p:spPr>
          <a:xfrm>
            <a:off x="304800" y="1200150"/>
            <a:ext cx="7696200" cy="536575"/>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rPr>
              <a:t>This was the original paper money</a:t>
            </a: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22</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sp>
        <p:nvSpPr>
          <p:cNvPr id="4" name="TextBox 3">
            <a:extLst>
              <a:ext uri="{FF2B5EF4-FFF2-40B4-BE49-F238E27FC236}">
                <a16:creationId xmlns:a16="http://schemas.microsoft.com/office/drawing/2014/main" id="{DF79E45A-B526-404C-B008-6DC6BE8805D1}"/>
              </a:ext>
            </a:extLst>
          </p:cNvPr>
          <p:cNvSpPr txBox="1"/>
          <p:nvPr/>
        </p:nvSpPr>
        <p:spPr>
          <a:xfrm>
            <a:off x="5906430" y="3653135"/>
            <a:ext cx="3085170" cy="923330"/>
          </a:xfrm>
          <a:prstGeom prst="rect">
            <a:avLst/>
          </a:prstGeom>
          <a:noFill/>
        </p:spPr>
        <p:txBody>
          <a:bodyPr wrap="square" rtlCol="0">
            <a:spAutoFit/>
          </a:bodyPr>
          <a:lstStyle/>
          <a:p>
            <a:r>
              <a:rPr lang="es-ES" dirty="0" err="1"/>
              <a:t>Paper</a:t>
            </a:r>
            <a:r>
              <a:rPr lang="es-ES" dirty="0"/>
              <a:t> </a:t>
            </a:r>
            <a:r>
              <a:rPr lang="es-ES" dirty="0" err="1"/>
              <a:t>money</a:t>
            </a:r>
            <a:r>
              <a:rPr lang="es-ES" dirty="0"/>
              <a:t> </a:t>
            </a:r>
            <a:r>
              <a:rPr lang="es-ES" dirty="0" err="1"/>
              <a:t>first</a:t>
            </a:r>
            <a:r>
              <a:rPr lang="es-ES" dirty="0"/>
              <a:t> </a:t>
            </a:r>
            <a:r>
              <a:rPr lang="es-ES" dirty="0" err="1"/>
              <a:t>began</a:t>
            </a:r>
            <a:r>
              <a:rPr lang="es-ES" dirty="0"/>
              <a:t> as </a:t>
            </a:r>
            <a:r>
              <a:rPr lang="es-ES" dirty="0" err="1"/>
              <a:t>Certificates</a:t>
            </a:r>
            <a:r>
              <a:rPr lang="es-ES" dirty="0"/>
              <a:t> </a:t>
            </a:r>
            <a:r>
              <a:rPr lang="es-ES" dirty="0" err="1"/>
              <a:t>backed</a:t>
            </a:r>
            <a:r>
              <a:rPr lang="es-ES" dirty="0"/>
              <a:t> up </a:t>
            </a:r>
            <a:r>
              <a:rPr lang="es-ES" dirty="0" err="1"/>
              <a:t>by</a:t>
            </a:r>
            <a:r>
              <a:rPr lang="es-ES" dirty="0"/>
              <a:t> Gold and Silver.</a:t>
            </a:r>
            <a:endParaRPr lang="en-US" dirty="0"/>
          </a:p>
        </p:txBody>
      </p:sp>
      <p:pic>
        <p:nvPicPr>
          <p:cNvPr id="11" name="Picture 10" descr="A close up of text on a white background&#10;&#10;Description automatically generated">
            <a:extLst>
              <a:ext uri="{FF2B5EF4-FFF2-40B4-BE49-F238E27FC236}">
                <a16:creationId xmlns:a16="http://schemas.microsoft.com/office/drawing/2014/main" id="{10B923A6-F566-4195-881D-3FAEBE7F198D}"/>
              </a:ext>
            </a:extLst>
          </p:cNvPr>
          <p:cNvPicPr/>
          <p:nvPr/>
        </p:nvPicPr>
        <p:blipFill>
          <a:blip r:embed="rId2">
            <a:extLst>
              <a:ext uri="{28A0092B-C50C-407E-A947-70E740481C1C}">
                <a14:useLocalDpi xmlns:a14="http://schemas.microsoft.com/office/drawing/2010/main" val="0"/>
              </a:ext>
            </a:extLst>
          </a:blip>
          <a:stretch>
            <a:fillRect/>
          </a:stretch>
        </p:blipFill>
        <p:spPr>
          <a:xfrm>
            <a:off x="254620" y="1823214"/>
            <a:ext cx="5397190" cy="2291586"/>
          </a:xfrm>
          <a:prstGeom prst="rect">
            <a:avLst/>
          </a:prstGeom>
        </p:spPr>
      </p:pic>
      <p:pic>
        <p:nvPicPr>
          <p:cNvPr id="12" name="Picture 11" descr="A close up of text on a black background&#10;&#10;Description automatically generated">
            <a:extLst>
              <a:ext uri="{FF2B5EF4-FFF2-40B4-BE49-F238E27FC236}">
                <a16:creationId xmlns:a16="http://schemas.microsoft.com/office/drawing/2014/main" id="{AF1DEB8A-DF5F-44CB-9CA4-40FD896F4D3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54620" y="4201289"/>
            <a:ext cx="5397190" cy="2291586"/>
          </a:xfrm>
          <a:prstGeom prst="rect">
            <a:avLst/>
          </a:prstGeom>
        </p:spPr>
      </p:pic>
      <p:pic>
        <p:nvPicPr>
          <p:cNvPr id="3" name="Picture 2">
            <a:extLst>
              <a:ext uri="{FF2B5EF4-FFF2-40B4-BE49-F238E27FC236}">
                <a16:creationId xmlns:a16="http://schemas.microsoft.com/office/drawing/2014/main" id="{50F9FF02-D0AE-9125-5836-926951BBAD78}"/>
              </a:ext>
            </a:extLst>
          </p:cNvPr>
          <p:cNvPicPr>
            <a:picLocks noChangeAspect="1"/>
          </p:cNvPicPr>
          <p:nvPr/>
        </p:nvPicPr>
        <p:blipFill>
          <a:blip r:embed="rId4"/>
          <a:stretch>
            <a:fillRect/>
          </a:stretch>
        </p:blipFill>
        <p:spPr>
          <a:xfrm>
            <a:off x="0" y="1660"/>
            <a:ext cx="1556874" cy="988940"/>
          </a:xfrm>
          <a:prstGeom prst="rect">
            <a:avLst/>
          </a:prstGeom>
        </p:spPr>
      </p:pic>
    </p:spTree>
    <p:extLst>
      <p:ext uri="{BB962C8B-B14F-4D97-AF65-F5344CB8AC3E}">
        <p14:creationId xmlns:p14="http://schemas.microsoft.com/office/powerpoint/2010/main" val="19974143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0"/>
            <a:ext cx="9144000" cy="1066800"/>
          </a:xfrm>
        </p:spPr>
        <p:txBody>
          <a:bodyPr/>
          <a:lstStyle/>
          <a:p>
            <a:pPr eaLnBrk="1" hangingPunct="1"/>
            <a:r>
              <a:rPr lang="en-US" altLang="en-US" b="1" dirty="0"/>
              <a:t>What is NOT Money</a:t>
            </a:r>
          </a:p>
        </p:txBody>
      </p:sp>
      <p:sp>
        <p:nvSpPr>
          <p:cNvPr id="10" name="Content Placeholder 2"/>
          <p:cNvSpPr txBox="1">
            <a:spLocks/>
          </p:cNvSpPr>
          <p:nvPr/>
        </p:nvSpPr>
        <p:spPr>
          <a:xfrm>
            <a:off x="304800" y="1200150"/>
            <a:ext cx="8458200" cy="1600200"/>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rPr>
              <a:t>Why Banks are Dangerous</a:t>
            </a:r>
            <a:endParaRPr lang="en-US" sz="2800" b="1" i="1" u="sng" dirty="0">
              <a:solidFill>
                <a:srgbClr val="1308A8"/>
              </a:solidFill>
              <a:latin typeface="+mn-lt"/>
            </a:endParaRPr>
          </a:p>
          <a:p>
            <a:pPr eaLnBrk="1" fontAlgn="auto" hangingPunct="1">
              <a:spcBef>
                <a:spcPts val="0"/>
              </a:spcBef>
              <a:spcAft>
                <a:spcPts val="0"/>
              </a:spcAft>
              <a:buFont typeface="Arial" pitchFamily="34" charset="0"/>
              <a:buChar char="•"/>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23</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sp>
        <p:nvSpPr>
          <p:cNvPr id="4" name="TextBox 3">
            <a:extLst>
              <a:ext uri="{FF2B5EF4-FFF2-40B4-BE49-F238E27FC236}">
                <a16:creationId xmlns:a16="http://schemas.microsoft.com/office/drawing/2014/main" id="{DF79E45A-B526-404C-B008-6DC6BE8805D1}"/>
              </a:ext>
            </a:extLst>
          </p:cNvPr>
          <p:cNvSpPr txBox="1"/>
          <p:nvPr/>
        </p:nvSpPr>
        <p:spPr>
          <a:xfrm>
            <a:off x="381000" y="5029200"/>
            <a:ext cx="8077199" cy="1200329"/>
          </a:xfrm>
          <a:prstGeom prst="rect">
            <a:avLst/>
          </a:prstGeom>
          <a:noFill/>
        </p:spPr>
        <p:txBody>
          <a:bodyPr wrap="square" rtlCol="0">
            <a:spAutoFit/>
          </a:bodyPr>
          <a:lstStyle/>
          <a:p>
            <a:pPr marL="285750" indent="-285750">
              <a:buFont typeface="Arial" panose="020B0604020202020204" pitchFamily="34" charset="0"/>
              <a:buChar char="•"/>
            </a:pPr>
            <a:r>
              <a:rPr lang="es-ES" dirty="0"/>
              <a:t>Thomas Jefferson and </a:t>
            </a:r>
            <a:r>
              <a:rPr lang="es-ES" dirty="0" err="1"/>
              <a:t>the</a:t>
            </a:r>
            <a:r>
              <a:rPr lang="es-ES" dirty="0"/>
              <a:t> </a:t>
            </a:r>
            <a:r>
              <a:rPr lang="es-ES" dirty="0" err="1"/>
              <a:t>founding</a:t>
            </a:r>
            <a:r>
              <a:rPr lang="es-ES" dirty="0"/>
              <a:t> </a:t>
            </a:r>
            <a:r>
              <a:rPr lang="es-ES" dirty="0" err="1"/>
              <a:t>fathers</a:t>
            </a:r>
            <a:r>
              <a:rPr lang="es-ES" dirty="0"/>
              <a:t> </a:t>
            </a:r>
            <a:r>
              <a:rPr lang="es-ES" dirty="0" err="1"/>
              <a:t>knew</a:t>
            </a:r>
            <a:r>
              <a:rPr lang="es-ES" dirty="0"/>
              <a:t> </a:t>
            </a:r>
            <a:r>
              <a:rPr lang="es-ES" dirty="0" err="1"/>
              <a:t>the</a:t>
            </a:r>
            <a:r>
              <a:rPr lang="es-ES" dirty="0"/>
              <a:t> </a:t>
            </a:r>
            <a:r>
              <a:rPr lang="es-ES" dirty="0" err="1"/>
              <a:t>dangers</a:t>
            </a:r>
            <a:r>
              <a:rPr lang="es-ES" dirty="0"/>
              <a:t> </a:t>
            </a:r>
            <a:r>
              <a:rPr lang="es-ES" dirty="0" err="1"/>
              <a:t>of</a:t>
            </a:r>
            <a:r>
              <a:rPr lang="es-ES" dirty="0"/>
              <a:t> </a:t>
            </a:r>
            <a:r>
              <a:rPr lang="es-ES" dirty="0" err="1"/>
              <a:t>paper</a:t>
            </a:r>
            <a:r>
              <a:rPr lang="es-ES" dirty="0"/>
              <a:t> </a:t>
            </a:r>
            <a:r>
              <a:rPr lang="es-ES" dirty="0" err="1"/>
              <a:t>currency</a:t>
            </a:r>
            <a:r>
              <a:rPr lang="es-ES" dirty="0"/>
              <a:t>.  </a:t>
            </a:r>
            <a:r>
              <a:rPr lang="es-ES" dirty="0" err="1"/>
              <a:t>This</a:t>
            </a:r>
            <a:r>
              <a:rPr lang="es-ES" dirty="0"/>
              <a:t> </a:t>
            </a:r>
            <a:r>
              <a:rPr lang="es-ES" dirty="0" err="1"/>
              <a:t>is</a:t>
            </a:r>
            <a:r>
              <a:rPr lang="es-ES" dirty="0"/>
              <a:t> </a:t>
            </a:r>
            <a:r>
              <a:rPr lang="es-ES" dirty="0" err="1"/>
              <a:t>why</a:t>
            </a:r>
            <a:r>
              <a:rPr lang="es-ES" dirty="0"/>
              <a:t> </a:t>
            </a:r>
            <a:r>
              <a:rPr lang="es-ES" dirty="0" err="1"/>
              <a:t>they</a:t>
            </a:r>
            <a:r>
              <a:rPr lang="es-ES" dirty="0"/>
              <a:t> </a:t>
            </a:r>
            <a:r>
              <a:rPr lang="es-ES" dirty="0" err="1"/>
              <a:t>specifically</a:t>
            </a:r>
            <a:r>
              <a:rPr lang="es-ES" dirty="0"/>
              <a:t> </a:t>
            </a:r>
            <a:r>
              <a:rPr lang="es-ES" dirty="0" err="1"/>
              <a:t>stated</a:t>
            </a:r>
            <a:r>
              <a:rPr lang="es-ES" dirty="0"/>
              <a:t> in </a:t>
            </a:r>
            <a:r>
              <a:rPr lang="es-ES" dirty="0" err="1"/>
              <a:t>the</a:t>
            </a:r>
            <a:r>
              <a:rPr lang="es-ES" dirty="0"/>
              <a:t> US </a:t>
            </a:r>
            <a:r>
              <a:rPr lang="es-ES" dirty="0" err="1"/>
              <a:t>Constitution</a:t>
            </a:r>
            <a:r>
              <a:rPr lang="es-ES" dirty="0"/>
              <a:t> </a:t>
            </a:r>
            <a:r>
              <a:rPr lang="es-ES" dirty="0" err="1"/>
              <a:t>that</a:t>
            </a:r>
            <a:r>
              <a:rPr lang="es-ES" dirty="0"/>
              <a:t> </a:t>
            </a:r>
            <a:r>
              <a:rPr lang="es-ES" dirty="0" err="1"/>
              <a:t>money</a:t>
            </a:r>
            <a:r>
              <a:rPr lang="es-ES" dirty="0"/>
              <a:t> </a:t>
            </a:r>
            <a:r>
              <a:rPr lang="es-ES" dirty="0" err="1"/>
              <a:t>was</a:t>
            </a:r>
            <a:r>
              <a:rPr lang="es-ES" dirty="0"/>
              <a:t> Gold and Silver COINS, </a:t>
            </a:r>
            <a:r>
              <a:rPr lang="es-ES" dirty="0" err="1"/>
              <a:t>not</a:t>
            </a:r>
            <a:r>
              <a:rPr lang="es-ES" dirty="0"/>
              <a:t> </a:t>
            </a:r>
            <a:r>
              <a:rPr lang="es-ES" dirty="0" err="1"/>
              <a:t>paper</a:t>
            </a:r>
            <a:r>
              <a:rPr lang="es-ES" dirty="0"/>
              <a:t> </a:t>
            </a:r>
            <a:r>
              <a:rPr lang="es-ES" dirty="0" err="1"/>
              <a:t>money</a:t>
            </a:r>
            <a:r>
              <a:rPr lang="es-ES" dirty="0"/>
              <a:t>.</a:t>
            </a:r>
          </a:p>
          <a:p>
            <a:pPr marL="285750" indent="-285750">
              <a:buFont typeface="Arial" panose="020B0604020202020204" pitchFamily="34" charset="0"/>
              <a:buChar char="•"/>
            </a:pPr>
            <a:r>
              <a:rPr lang="es-ES" dirty="0" err="1"/>
              <a:t>But</a:t>
            </a:r>
            <a:r>
              <a:rPr lang="es-ES" dirty="0"/>
              <a:t> </a:t>
            </a:r>
            <a:r>
              <a:rPr lang="es-ES" dirty="0" err="1"/>
              <a:t>history</a:t>
            </a:r>
            <a:r>
              <a:rPr lang="es-ES" dirty="0"/>
              <a:t> </a:t>
            </a:r>
            <a:r>
              <a:rPr lang="es-ES" dirty="0" err="1"/>
              <a:t>repeats</a:t>
            </a:r>
            <a:r>
              <a:rPr lang="es-ES" dirty="0"/>
              <a:t> </a:t>
            </a:r>
            <a:r>
              <a:rPr lang="es-ES" dirty="0" err="1"/>
              <a:t>itself</a:t>
            </a:r>
            <a:r>
              <a:rPr lang="es-ES" dirty="0"/>
              <a:t>… and </a:t>
            </a:r>
            <a:r>
              <a:rPr lang="es-ES" dirty="0" err="1"/>
              <a:t>we</a:t>
            </a:r>
            <a:r>
              <a:rPr lang="es-ES" dirty="0"/>
              <a:t> </a:t>
            </a:r>
            <a:r>
              <a:rPr lang="es-ES" dirty="0" err="1"/>
              <a:t>pay</a:t>
            </a:r>
            <a:r>
              <a:rPr lang="es-ES" dirty="0"/>
              <a:t> </a:t>
            </a:r>
            <a:r>
              <a:rPr lang="es-ES" dirty="0" err="1"/>
              <a:t>the</a:t>
            </a:r>
            <a:r>
              <a:rPr lang="es-ES" dirty="0"/>
              <a:t> </a:t>
            </a:r>
            <a:r>
              <a:rPr lang="es-ES" dirty="0" err="1"/>
              <a:t>price</a:t>
            </a:r>
            <a:r>
              <a:rPr lang="es-ES" dirty="0"/>
              <a:t> </a:t>
            </a:r>
            <a:r>
              <a:rPr lang="es-ES" dirty="0" err="1"/>
              <a:t>for</a:t>
            </a:r>
            <a:r>
              <a:rPr lang="es-ES" dirty="0"/>
              <a:t> </a:t>
            </a:r>
            <a:r>
              <a:rPr lang="es-ES" dirty="0" err="1"/>
              <a:t>our</a:t>
            </a:r>
            <a:r>
              <a:rPr lang="es-ES" dirty="0"/>
              <a:t> </a:t>
            </a:r>
            <a:r>
              <a:rPr lang="es-ES" dirty="0" err="1"/>
              <a:t>ignorance</a:t>
            </a:r>
            <a:r>
              <a:rPr lang="es-ES" dirty="0"/>
              <a:t>. </a:t>
            </a:r>
            <a:endParaRPr lang="en-US" dirty="0"/>
          </a:p>
        </p:txBody>
      </p:sp>
      <p:pic>
        <p:nvPicPr>
          <p:cNvPr id="13" name="Picture 12" descr="A screenshot of a cell phone&#10;&#10;Description automatically generated">
            <a:extLst>
              <a:ext uri="{FF2B5EF4-FFF2-40B4-BE49-F238E27FC236}">
                <a16:creationId xmlns:a16="http://schemas.microsoft.com/office/drawing/2014/main" id="{16D53318-32D1-4403-8305-2D4430E7F1C7}"/>
              </a:ext>
            </a:extLst>
          </p:cNvPr>
          <p:cNvPicPr/>
          <p:nvPr/>
        </p:nvPicPr>
        <p:blipFill>
          <a:blip r:embed="rId2">
            <a:extLst>
              <a:ext uri="{28A0092B-C50C-407E-A947-70E740481C1C}">
                <a14:useLocalDpi xmlns:a14="http://schemas.microsoft.com/office/drawing/2010/main" val="0"/>
              </a:ext>
            </a:extLst>
          </a:blip>
          <a:stretch>
            <a:fillRect/>
          </a:stretch>
        </p:blipFill>
        <p:spPr>
          <a:xfrm>
            <a:off x="1447800" y="1696286"/>
            <a:ext cx="5943600" cy="3029585"/>
          </a:xfrm>
          <a:prstGeom prst="rect">
            <a:avLst/>
          </a:prstGeom>
        </p:spPr>
      </p:pic>
      <p:pic>
        <p:nvPicPr>
          <p:cNvPr id="3" name="Picture 2">
            <a:extLst>
              <a:ext uri="{FF2B5EF4-FFF2-40B4-BE49-F238E27FC236}">
                <a16:creationId xmlns:a16="http://schemas.microsoft.com/office/drawing/2014/main" id="{7EF9F8DB-FF7C-DCBB-221B-C409B715B51C}"/>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70228647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141562" y="91612"/>
            <a:ext cx="8001000" cy="1066800"/>
          </a:xfrm>
        </p:spPr>
        <p:txBody>
          <a:bodyPr/>
          <a:lstStyle/>
          <a:p>
            <a:pPr eaLnBrk="1" hangingPunct="1"/>
            <a:r>
              <a:rPr lang="en-US" altLang="en-US" b="1" dirty="0"/>
              <a:t>Why Banks are Dangerous</a:t>
            </a:r>
          </a:p>
        </p:txBody>
      </p:sp>
      <p:sp>
        <p:nvSpPr>
          <p:cNvPr id="10" name="Content Placeholder 2"/>
          <p:cNvSpPr txBox="1">
            <a:spLocks/>
          </p:cNvSpPr>
          <p:nvPr/>
        </p:nvSpPr>
        <p:spPr>
          <a:xfrm>
            <a:off x="304800" y="1200150"/>
            <a:ext cx="7696200" cy="536575"/>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rPr>
              <a:t>Eventually paper money became just paper bills</a:t>
            </a: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24</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sp>
        <p:nvSpPr>
          <p:cNvPr id="4" name="TextBox 3">
            <a:extLst>
              <a:ext uri="{FF2B5EF4-FFF2-40B4-BE49-F238E27FC236}">
                <a16:creationId xmlns:a16="http://schemas.microsoft.com/office/drawing/2014/main" id="{DF79E45A-B526-404C-B008-6DC6BE8805D1}"/>
              </a:ext>
            </a:extLst>
          </p:cNvPr>
          <p:cNvSpPr txBox="1"/>
          <p:nvPr/>
        </p:nvSpPr>
        <p:spPr>
          <a:xfrm>
            <a:off x="5638800" y="1890249"/>
            <a:ext cx="3085170" cy="1200329"/>
          </a:xfrm>
          <a:prstGeom prst="rect">
            <a:avLst/>
          </a:prstGeom>
          <a:noFill/>
        </p:spPr>
        <p:txBody>
          <a:bodyPr wrap="square" rtlCol="0">
            <a:spAutoFit/>
          </a:bodyPr>
          <a:lstStyle/>
          <a:p>
            <a:r>
              <a:rPr lang="es-ES" dirty="0" err="1"/>
              <a:t>Each</a:t>
            </a:r>
            <a:r>
              <a:rPr lang="es-ES" dirty="0"/>
              <a:t> </a:t>
            </a:r>
            <a:r>
              <a:rPr lang="es-ES" dirty="0" err="1"/>
              <a:t>bank</a:t>
            </a:r>
            <a:r>
              <a:rPr lang="es-ES" dirty="0"/>
              <a:t> </a:t>
            </a:r>
            <a:r>
              <a:rPr lang="es-ES" dirty="0" err="1"/>
              <a:t>began</a:t>
            </a:r>
            <a:r>
              <a:rPr lang="es-ES" dirty="0"/>
              <a:t> </a:t>
            </a:r>
            <a:r>
              <a:rPr lang="es-ES" dirty="0" err="1"/>
              <a:t>to</a:t>
            </a:r>
            <a:r>
              <a:rPr lang="es-ES" dirty="0"/>
              <a:t> </a:t>
            </a:r>
            <a:r>
              <a:rPr lang="es-ES" dirty="0" err="1"/>
              <a:t>print</a:t>
            </a:r>
            <a:r>
              <a:rPr lang="es-ES" dirty="0"/>
              <a:t> </a:t>
            </a:r>
            <a:r>
              <a:rPr lang="es-ES" dirty="0" err="1"/>
              <a:t>its</a:t>
            </a:r>
            <a:r>
              <a:rPr lang="es-ES" dirty="0"/>
              <a:t> </a:t>
            </a:r>
            <a:r>
              <a:rPr lang="es-ES" dirty="0" err="1"/>
              <a:t>own</a:t>
            </a:r>
            <a:r>
              <a:rPr lang="es-ES" dirty="0"/>
              <a:t> </a:t>
            </a:r>
            <a:r>
              <a:rPr lang="es-ES" dirty="0" err="1"/>
              <a:t>paper</a:t>
            </a:r>
            <a:r>
              <a:rPr lang="es-ES" dirty="0"/>
              <a:t> </a:t>
            </a:r>
            <a:r>
              <a:rPr lang="es-ES" dirty="0" err="1"/>
              <a:t>bills</a:t>
            </a:r>
            <a:r>
              <a:rPr lang="es-ES" dirty="0"/>
              <a:t>… BUT </a:t>
            </a:r>
            <a:r>
              <a:rPr lang="es-ES" dirty="0" err="1"/>
              <a:t>they</a:t>
            </a:r>
            <a:r>
              <a:rPr lang="es-ES" dirty="0"/>
              <a:t> </a:t>
            </a:r>
            <a:r>
              <a:rPr lang="es-ES" dirty="0" err="1"/>
              <a:t>were</a:t>
            </a:r>
            <a:r>
              <a:rPr lang="es-ES" dirty="0"/>
              <a:t> </a:t>
            </a:r>
            <a:r>
              <a:rPr lang="es-ES" dirty="0" err="1"/>
              <a:t>not</a:t>
            </a:r>
            <a:r>
              <a:rPr lang="es-ES" dirty="0"/>
              <a:t> </a:t>
            </a:r>
            <a:r>
              <a:rPr lang="es-ES" dirty="0" err="1"/>
              <a:t>backed</a:t>
            </a:r>
            <a:r>
              <a:rPr lang="es-ES" dirty="0"/>
              <a:t> up </a:t>
            </a:r>
            <a:r>
              <a:rPr lang="es-ES" dirty="0" err="1"/>
              <a:t>by</a:t>
            </a:r>
            <a:r>
              <a:rPr lang="es-ES" dirty="0"/>
              <a:t> </a:t>
            </a:r>
            <a:r>
              <a:rPr lang="es-ES" dirty="0" err="1"/>
              <a:t>gold</a:t>
            </a:r>
            <a:r>
              <a:rPr lang="es-ES" dirty="0"/>
              <a:t> and </a:t>
            </a:r>
            <a:r>
              <a:rPr lang="es-ES" dirty="0" err="1"/>
              <a:t>silver</a:t>
            </a:r>
            <a:r>
              <a:rPr lang="es-ES" dirty="0"/>
              <a:t>. </a:t>
            </a:r>
            <a:endParaRPr lang="en-US" dirty="0"/>
          </a:p>
        </p:txBody>
      </p:sp>
      <p:pic>
        <p:nvPicPr>
          <p:cNvPr id="13" name="Picture 12" descr="A close up of text on a white background&#10;&#10;Description automatically generated">
            <a:extLst>
              <a:ext uri="{FF2B5EF4-FFF2-40B4-BE49-F238E27FC236}">
                <a16:creationId xmlns:a16="http://schemas.microsoft.com/office/drawing/2014/main" id="{3CE5FF02-58FB-4222-8F3F-9D81BAE8EB98}"/>
              </a:ext>
            </a:extLst>
          </p:cNvPr>
          <p:cNvPicPr/>
          <p:nvPr/>
        </p:nvPicPr>
        <p:blipFill>
          <a:blip r:embed="rId2">
            <a:extLst>
              <a:ext uri="{28A0092B-C50C-407E-A947-70E740481C1C}">
                <a14:useLocalDpi xmlns:a14="http://schemas.microsoft.com/office/drawing/2010/main" val="0"/>
              </a:ext>
            </a:extLst>
          </a:blip>
          <a:stretch>
            <a:fillRect/>
          </a:stretch>
        </p:blipFill>
        <p:spPr>
          <a:xfrm>
            <a:off x="152400" y="1890249"/>
            <a:ext cx="5210174" cy="2072151"/>
          </a:xfrm>
          <a:prstGeom prst="rect">
            <a:avLst/>
          </a:prstGeom>
        </p:spPr>
      </p:pic>
      <p:pic>
        <p:nvPicPr>
          <p:cNvPr id="14" name="Picture 13" descr="A close up of text on a white background&#10;&#10;Description automatically generated">
            <a:extLst>
              <a:ext uri="{FF2B5EF4-FFF2-40B4-BE49-F238E27FC236}">
                <a16:creationId xmlns:a16="http://schemas.microsoft.com/office/drawing/2014/main" id="{C4FAA783-7C9C-43A2-80FD-9C980FA21FFE}"/>
              </a:ext>
            </a:extLst>
          </p:cNvPr>
          <p:cNvPicPr/>
          <p:nvPr/>
        </p:nvPicPr>
        <p:blipFill>
          <a:blip r:embed="rId3">
            <a:extLst>
              <a:ext uri="{28A0092B-C50C-407E-A947-70E740481C1C}">
                <a14:useLocalDpi xmlns:a14="http://schemas.microsoft.com/office/drawing/2010/main" val="0"/>
              </a:ext>
            </a:extLst>
          </a:blip>
          <a:stretch>
            <a:fillRect/>
          </a:stretch>
        </p:blipFill>
        <p:spPr>
          <a:xfrm>
            <a:off x="152400" y="4083221"/>
            <a:ext cx="5210175" cy="2157412"/>
          </a:xfrm>
          <a:prstGeom prst="rect">
            <a:avLst/>
          </a:prstGeom>
        </p:spPr>
      </p:pic>
      <p:pic>
        <p:nvPicPr>
          <p:cNvPr id="15" name="Picture 14" descr="A group of people standing in front of a crowd&#10;&#10;Description automatically generated">
            <a:extLst>
              <a:ext uri="{FF2B5EF4-FFF2-40B4-BE49-F238E27FC236}">
                <a16:creationId xmlns:a16="http://schemas.microsoft.com/office/drawing/2014/main" id="{340F9A30-940D-469B-BFCD-3E658B96ECD1}"/>
              </a:ext>
            </a:extLst>
          </p:cNvPr>
          <p:cNvPicPr/>
          <p:nvPr/>
        </p:nvPicPr>
        <p:blipFill>
          <a:blip r:embed="rId4">
            <a:extLst>
              <a:ext uri="{28A0092B-C50C-407E-A947-70E740481C1C}">
                <a14:useLocalDpi xmlns:a14="http://schemas.microsoft.com/office/drawing/2010/main" val="0"/>
              </a:ext>
            </a:extLst>
          </a:blip>
          <a:stretch>
            <a:fillRect/>
          </a:stretch>
        </p:blipFill>
        <p:spPr>
          <a:xfrm>
            <a:off x="5504985" y="3244102"/>
            <a:ext cx="3352800" cy="2295809"/>
          </a:xfrm>
          <a:prstGeom prst="rect">
            <a:avLst/>
          </a:prstGeom>
        </p:spPr>
      </p:pic>
      <p:sp>
        <p:nvSpPr>
          <p:cNvPr id="16" name="TextBox 15">
            <a:extLst>
              <a:ext uri="{FF2B5EF4-FFF2-40B4-BE49-F238E27FC236}">
                <a16:creationId xmlns:a16="http://schemas.microsoft.com/office/drawing/2014/main" id="{BF6D19A6-FB9E-4372-BBDA-DB782E1A26B6}"/>
              </a:ext>
            </a:extLst>
          </p:cNvPr>
          <p:cNvSpPr txBox="1"/>
          <p:nvPr/>
        </p:nvSpPr>
        <p:spPr>
          <a:xfrm>
            <a:off x="5467815" y="5613776"/>
            <a:ext cx="3085170" cy="1200329"/>
          </a:xfrm>
          <a:prstGeom prst="rect">
            <a:avLst/>
          </a:prstGeom>
          <a:noFill/>
        </p:spPr>
        <p:txBody>
          <a:bodyPr wrap="square" rtlCol="0">
            <a:spAutoFit/>
          </a:bodyPr>
          <a:lstStyle/>
          <a:p>
            <a:r>
              <a:rPr lang="es-ES" dirty="0" err="1"/>
              <a:t>This</a:t>
            </a:r>
            <a:r>
              <a:rPr lang="es-ES" dirty="0"/>
              <a:t> </a:t>
            </a:r>
            <a:r>
              <a:rPr lang="es-ES" dirty="0" err="1"/>
              <a:t>generated</a:t>
            </a:r>
            <a:r>
              <a:rPr lang="es-ES" dirty="0"/>
              <a:t> </a:t>
            </a:r>
            <a:r>
              <a:rPr lang="es-ES" dirty="0" err="1"/>
              <a:t>bank</a:t>
            </a:r>
            <a:r>
              <a:rPr lang="es-ES" dirty="0"/>
              <a:t> </a:t>
            </a:r>
            <a:r>
              <a:rPr lang="es-ES" dirty="0" err="1"/>
              <a:t>runs</a:t>
            </a:r>
            <a:r>
              <a:rPr lang="es-ES" dirty="0"/>
              <a:t> and </a:t>
            </a:r>
            <a:r>
              <a:rPr lang="es-ES" dirty="0" err="1"/>
              <a:t>the</a:t>
            </a:r>
            <a:r>
              <a:rPr lang="es-ES" dirty="0"/>
              <a:t> </a:t>
            </a:r>
            <a:r>
              <a:rPr lang="es-ES" dirty="0" err="1"/>
              <a:t>Panic</a:t>
            </a:r>
            <a:r>
              <a:rPr lang="es-ES" dirty="0"/>
              <a:t> </a:t>
            </a:r>
            <a:r>
              <a:rPr lang="es-ES" dirty="0" err="1"/>
              <a:t>of</a:t>
            </a:r>
            <a:r>
              <a:rPr lang="es-ES" dirty="0"/>
              <a:t> </a:t>
            </a:r>
            <a:r>
              <a:rPr lang="en-US" dirty="0"/>
              <a:t>1819, 1837, 1857, 1873, 1893, and 1907.</a:t>
            </a:r>
          </a:p>
          <a:p>
            <a:endParaRPr lang="en-US" dirty="0"/>
          </a:p>
        </p:txBody>
      </p:sp>
      <p:pic>
        <p:nvPicPr>
          <p:cNvPr id="2" name="Picture 1" descr="Logo, company name&#10;&#10;Description automatically generated">
            <a:extLst>
              <a:ext uri="{FF2B5EF4-FFF2-40B4-BE49-F238E27FC236}">
                <a16:creationId xmlns:a16="http://schemas.microsoft.com/office/drawing/2014/main" id="{6B41702A-7F59-4718-A25B-AB9F7B8DEA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657"/>
            <a:ext cx="1714500" cy="891848"/>
          </a:xfrm>
          <a:prstGeom prst="rect">
            <a:avLst/>
          </a:prstGeom>
        </p:spPr>
      </p:pic>
    </p:spTree>
    <p:extLst>
      <p:ext uri="{BB962C8B-B14F-4D97-AF65-F5344CB8AC3E}">
        <p14:creationId xmlns:p14="http://schemas.microsoft.com/office/powerpoint/2010/main" val="47552122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981200" y="142650"/>
            <a:ext cx="6629400" cy="1066800"/>
          </a:xfrm>
        </p:spPr>
        <p:txBody>
          <a:bodyPr>
            <a:normAutofit fontScale="90000"/>
          </a:bodyPr>
          <a:lstStyle/>
          <a:p>
            <a:pPr eaLnBrk="1" hangingPunct="1"/>
            <a:r>
              <a:rPr lang="en-US" altLang="en-US" b="1" dirty="0"/>
              <a:t>The Government Replaces Gold for Paper</a:t>
            </a:r>
          </a:p>
        </p:txBody>
      </p:sp>
      <p:sp>
        <p:nvSpPr>
          <p:cNvPr id="10" name="Content Placeholder 2"/>
          <p:cNvSpPr txBox="1">
            <a:spLocks/>
          </p:cNvSpPr>
          <p:nvPr/>
        </p:nvSpPr>
        <p:spPr>
          <a:xfrm>
            <a:off x="304800" y="1200150"/>
            <a:ext cx="7696200" cy="536575"/>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rPr>
              <a:t>The Executive Order of 1933</a:t>
            </a: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25</a:t>
            </a:fld>
            <a:endParaRPr lang="en-US" altLang="en-US"/>
          </a:p>
        </p:txBody>
      </p:sp>
      <p:sp>
        <p:nvSpPr>
          <p:cNvPr id="8" name="Footer Placeholder 7"/>
          <p:cNvSpPr>
            <a:spLocks noGrp="1"/>
          </p:cNvSpPr>
          <p:nvPr>
            <p:ph type="ftr" sz="quarter" idx="11"/>
          </p:nvPr>
        </p:nvSpPr>
        <p:spPr>
          <a:xfrm>
            <a:off x="5241073" y="6484589"/>
            <a:ext cx="2895600" cy="365125"/>
          </a:xfrm>
        </p:spPr>
        <p:txBody>
          <a:bodyPr/>
          <a:lstStyle/>
          <a:p>
            <a:pPr algn="l">
              <a:defRPr/>
            </a:pPr>
            <a:r>
              <a:rPr lang="en-US" dirty="0"/>
              <a:t>© Alex </a:t>
            </a:r>
            <a:r>
              <a:rPr lang="en-US" dirty="0" err="1"/>
              <a:t>Barrón</a:t>
            </a:r>
            <a:r>
              <a:rPr lang="en-US" dirty="0"/>
              <a:t> 2024</a:t>
            </a:r>
          </a:p>
        </p:txBody>
      </p:sp>
      <p:sp>
        <p:nvSpPr>
          <p:cNvPr id="4" name="TextBox 3">
            <a:extLst>
              <a:ext uri="{FF2B5EF4-FFF2-40B4-BE49-F238E27FC236}">
                <a16:creationId xmlns:a16="http://schemas.microsoft.com/office/drawing/2014/main" id="{DF79E45A-B526-404C-B008-6DC6BE8805D1}"/>
              </a:ext>
            </a:extLst>
          </p:cNvPr>
          <p:cNvSpPr txBox="1"/>
          <p:nvPr/>
        </p:nvSpPr>
        <p:spPr>
          <a:xfrm>
            <a:off x="4537851" y="1843540"/>
            <a:ext cx="3085170" cy="923330"/>
          </a:xfrm>
          <a:prstGeom prst="rect">
            <a:avLst/>
          </a:prstGeom>
          <a:noFill/>
        </p:spPr>
        <p:txBody>
          <a:bodyPr wrap="square" rtlCol="0">
            <a:spAutoFit/>
          </a:bodyPr>
          <a:lstStyle/>
          <a:p>
            <a:r>
              <a:rPr lang="es-ES" dirty="0" err="1"/>
              <a:t>They</a:t>
            </a:r>
            <a:r>
              <a:rPr lang="es-ES" dirty="0"/>
              <a:t> </a:t>
            </a:r>
            <a:r>
              <a:rPr lang="es-ES" dirty="0" err="1"/>
              <a:t>confiscated</a:t>
            </a:r>
            <a:r>
              <a:rPr lang="es-ES" dirty="0"/>
              <a:t> </a:t>
            </a:r>
            <a:r>
              <a:rPr lang="es-ES" dirty="0" err="1"/>
              <a:t>all</a:t>
            </a:r>
            <a:r>
              <a:rPr lang="es-ES" dirty="0"/>
              <a:t> </a:t>
            </a:r>
            <a:r>
              <a:rPr lang="es-ES" dirty="0" err="1"/>
              <a:t>the</a:t>
            </a:r>
            <a:r>
              <a:rPr lang="es-ES" dirty="0"/>
              <a:t> </a:t>
            </a:r>
            <a:r>
              <a:rPr lang="es-ES" dirty="0" err="1"/>
              <a:t>gold</a:t>
            </a:r>
            <a:r>
              <a:rPr lang="es-ES" dirty="0"/>
              <a:t>  </a:t>
            </a:r>
            <a:r>
              <a:rPr lang="es-ES" dirty="0" err="1"/>
              <a:t>with</a:t>
            </a:r>
            <a:r>
              <a:rPr lang="es-ES" dirty="0"/>
              <a:t> criminal </a:t>
            </a:r>
            <a:r>
              <a:rPr lang="es-ES" dirty="0" err="1"/>
              <a:t>penalty</a:t>
            </a:r>
            <a:r>
              <a:rPr lang="es-ES" dirty="0"/>
              <a:t> </a:t>
            </a:r>
            <a:r>
              <a:rPr lang="es-ES" dirty="0" err="1"/>
              <a:t>if</a:t>
            </a:r>
            <a:r>
              <a:rPr lang="es-ES" dirty="0"/>
              <a:t> </a:t>
            </a:r>
            <a:r>
              <a:rPr lang="es-ES" dirty="0" err="1"/>
              <a:t>it</a:t>
            </a:r>
            <a:r>
              <a:rPr lang="es-ES" dirty="0"/>
              <a:t> </a:t>
            </a:r>
            <a:r>
              <a:rPr lang="es-ES" dirty="0" err="1"/>
              <a:t>was</a:t>
            </a:r>
            <a:r>
              <a:rPr lang="es-ES" dirty="0"/>
              <a:t> </a:t>
            </a:r>
            <a:r>
              <a:rPr lang="es-ES" dirty="0" err="1"/>
              <a:t>not</a:t>
            </a:r>
            <a:r>
              <a:rPr lang="es-ES" dirty="0"/>
              <a:t> </a:t>
            </a:r>
            <a:r>
              <a:rPr lang="es-ES" dirty="0" err="1"/>
              <a:t>turned</a:t>
            </a:r>
            <a:r>
              <a:rPr lang="es-ES" dirty="0"/>
              <a:t> in.</a:t>
            </a:r>
            <a:endParaRPr lang="en-US" dirty="0"/>
          </a:p>
        </p:txBody>
      </p:sp>
      <p:sp>
        <p:nvSpPr>
          <p:cNvPr id="16" name="TextBox 15">
            <a:extLst>
              <a:ext uri="{FF2B5EF4-FFF2-40B4-BE49-F238E27FC236}">
                <a16:creationId xmlns:a16="http://schemas.microsoft.com/office/drawing/2014/main" id="{BF6D19A6-FB9E-4372-BBDA-DB782E1A26B6}"/>
              </a:ext>
            </a:extLst>
          </p:cNvPr>
          <p:cNvSpPr txBox="1"/>
          <p:nvPr/>
        </p:nvSpPr>
        <p:spPr>
          <a:xfrm>
            <a:off x="4724400" y="5378287"/>
            <a:ext cx="3085170" cy="1200329"/>
          </a:xfrm>
          <a:prstGeom prst="rect">
            <a:avLst/>
          </a:prstGeom>
          <a:noFill/>
        </p:spPr>
        <p:txBody>
          <a:bodyPr wrap="square" rtlCol="0">
            <a:spAutoFit/>
          </a:bodyPr>
          <a:lstStyle/>
          <a:p>
            <a:r>
              <a:rPr lang="en-US" dirty="0"/>
              <a:t>And they changed it for bills issued by the Federal Reserve – Federal Reserve Notes</a:t>
            </a:r>
          </a:p>
          <a:p>
            <a:endParaRPr lang="en-US" dirty="0"/>
          </a:p>
        </p:txBody>
      </p:sp>
      <p:pic>
        <p:nvPicPr>
          <p:cNvPr id="21" name="Picture 20" descr="A close up of a newspaper&#10;&#10;Description automatically generated">
            <a:extLst>
              <a:ext uri="{FF2B5EF4-FFF2-40B4-BE49-F238E27FC236}">
                <a16:creationId xmlns:a16="http://schemas.microsoft.com/office/drawing/2014/main" id="{2011248C-4DAA-41ED-8DF9-F2E1C26DC55A}"/>
              </a:ext>
            </a:extLst>
          </p:cNvPr>
          <p:cNvPicPr/>
          <p:nvPr/>
        </p:nvPicPr>
        <p:blipFill>
          <a:blip r:embed="rId2">
            <a:extLst>
              <a:ext uri="{28A0092B-C50C-407E-A947-70E740481C1C}">
                <a14:useLocalDpi xmlns:a14="http://schemas.microsoft.com/office/drawing/2010/main" val="0"/>
              </a:ext>
            </a:extLst>
          </a:blip>
          <a:stretch>
            <a:fillRect/>
          </a:stretch>
        </p:blipFill>
        <p:spPr>
          <a:xfrm>
            <a:off x="504825" y="1873523"/>
            <a:ext cx="2952750" cy="4847574"/>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1F5622DC-EB98-4C62-B2AE-42FF3AE53285}"/>
              </a:ext>
            </a:extLst>
          </p:cNvPr>
          <p:cNvPicPr/>
          <p:nvPr/>
        </p:nvPicPr>
        <p:blipFill>
          <a:blip r:embed="rId3">
            <a:extLst>
              <a:ext uri="{28A0092B-C50C-407E-A947-70E740481C1C}">
                <a14:useLocalDpi xmlns:a14="http://schemas.microsoft.com/office/drawing/2010/main" val="0"/>
              </a:ext>
            </a:extLst>
          </a:blip>
          <a:stretch>
            <a:fillRect/>
          </a:stretch>
        </p:blipFill>
        <p:spPr>
          <a:xfrm>
            <a:off x="3962400" y="2948625"/>
            <a:ext cx="4968240" cy="2257409"/>
          </a:xfrm>
          <a:prstGeom prst="rect">
            <a:avLst/>
          </a:prstGeom>
        </p:spPr>
      </p:pic>
      <p:pic>
        <p:nvPicPr>
          <p:cNvPr id="3" name="Picture 2">
            <a:extLst>
              <a:ext uri="{FF2B5EF4-FFF2-40B4-BE49-F238E27FC236}">
                <a16:creationId xmlns:a16="http://schemas.microsoft.com/office/drawing/2014/main" id="{CCC047A3-5E8F-E0E8-7771-4FC2185745B3}"/>
              </a:ext>
            </a:extLst>
          </p:cNvPr>
          <p:cNvPicPr>
            <a:picLocks noChangeAspect="1"/>
          </p:cNvPicPr>
          <p:nvPr/>
        </p:nvPicPr>
        <p:blipFill>
          <a:blip r:embed="rId4"/>
          <a:stretch>
            <a:fillRect/>
          </a:stretch>
        </p:blipFill>
        <p:spPr>
          <a:xfrm>
            <a:off x="0" y="1660"/>
            <a:ext cx="1556874" cy="988940"/>
          </a:xfrm>
          <a:prstGeom prst="rect">
            <a:avLst/>
          </a:prstGeom>
        </p:spPr>
      </p:pic>
    </p:spTree>
    <p:extLst>
      <p:ext uri="{BB962C8B-B14F-4D97-AF65-F5344CB8AC3E}">
        <p14:creationId xmlns:p14="http://schemas.microsoft.com/office/powerpoint/2010/main" val="9564578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normAutofit fontScale="90000"/>
          </a:bodyPr>
          <a:lstStyle/>
          <a:p>
            <a:pPr eaLnBrk="1" hangingPunct="1"/>
            <a:r>
              <a:rPr lang="en-US" altLang="en-US" b="1" dirty="0"/>
              <a:t>The Government Eliminates</a:t>
            </a:r>
            <a:br>
              <a:rPr lang="en-US" altLang="en-US" b="1" dirty="0"/>
            </a:br>
            <a:r>
              <a:rPr lang="en-US" altLang="en-US" b="1" dirty="0"/>
              <a:t>the Gold Link</a:t>
            </a:r>
          </a:p>
        </p:txBody>
      </p:sp>
      <p:sp>
        <p:nvSpPr>
          <p:cNvPr id="10" name="Content Placeholder 2"/>
          <p:cNvSpPr txBox="1">
            <a:spLocks/>
          </p:cNvSpPr>
          <p:nvPr/>
        </p:nvSpPr>
        <p:spPr>
          <a:xfrm>
            <a:off x="228600" y="1391763"/>
            <a:ext cx="7696200" cy="536575"/>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rPr>
              <a:t>Executive Order of 1973</a:t>
            </a: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26</a:t>
            </a:fld>
            <a:endParaRPr lang="en-US" altLang="en-US"/>
          </a:p>
        </p:txBody>
      </p:sp>
      <p:sp>
        <p:nvSpPr>
          <p:cNvPr id="8" name="Footer Placeholder 7"/>
          <p:cNvSpPr>
            <a:spLocks noGrp="1"/>
          </p:cNvSpPr>
          <p:nvPr>
            <p:ph type="ftr" sz="quarter" idx="11"/>
          </p:nvPr>
        </p:nvSpPr>
        <p:spPr>
          <a:xfrm>
            <a:off x="5241073" y="6484589"/>
            <a:ext cx="2895600" cy="365125"/>
          </a:xfrm>
        </p:spPr>
        <p:txBody>
          <a:bodyPr/>
          <a:lstStyle/>
          <a:p>
            <a:pPr algn="l">
              <a:defRPr/>
            </a:pPr>
            <a:r>
              <a:rPr lang="en-US" dirty="0"/>
              <a:t>© Alex </a:t>
            </a:r>
            <a:r>
              <a:rPr lang="en-US" dirty="0" err="1"/>
              <a:t>Barrón</a:t>
            </a:r>
            <a:r>
              <a:rPr lang="en-US" dirty="0"/>
              <a:t> 2024</a:t>
            </a:r>
          </a:p>
        </p:txBody>
      </p:sp>
      <p:sp>
        <p:nvSpPr>
          <p:cNvPr id="4" name="TextBox 3">
            <a:extLst>
              <a:ext uri="{FF2B5EF4-FFF2-40B4-BE49-F238E27FC236}">
                <a16:creationId xmlns:a16="http://schemas.microsoft.com/office/drawing/2014/main" id="{DF79E45A-B526-404C-B008-6DC6BE8805D1}"/>
              </a:ext>
            </a:extLst>
          </p:cNvPr>
          <p:cNvSpPr txBox="1"/>
          <p:nvPr/>
        </p:nvSpPr>
        <p:spPr>
          <a:xfrm>
            <a:off x="4537851" y="1843540"/>
            <a:ext cx="3085170" cy="923330"/>
          </a:xfrm>
          <a:prstGeom prst="rect">
            <a:avLst/>
          </a:prstGeom>
          <a:noFill/>
        </p:spPr>
        <p:txBody>
          <a:bodyPr wrap="square" rtlCol="0">
            <a:spAutoFit/>
          </a:bodyPr>
          <a:lstStyle/>
          <a:p>
            <a:r>
              <a:rPr lang="es-ES" dirty="0" err="1"/>
              <a:t>Later</a:t>
            </a:r>
            <a:r>
              <a:rPr lang="es-ES" dirty="0"/>
              <a:t> </a:t>
            </a:r>
            <a:r>
              <a:rPr lang="es-ES" dirty="0" err="1"/>
              <a:t>they</a:t>
            </a:r>
            <a:r>
              <a:rPr lang="es-ES" dirty="0"/>
              <a:t> </a:t>
            </a:r>
            <a:r>
              <a:rPr lang="es-ES" dirty="0" err="1"/>
              <a:t>cut</a:t>
            </a:r>
            <a:r>
              <a:rPr lang="es-ES" dirty="0"/>
              <a:t> </a:t>
            </a:r>
            <a:r>
              <a:rPr lang="es-ES" dirty="0" err="1"/>
              <a:t>the</a:t>
            </a:r>
            <a:r>
              <a:rPr lang="es-ES" dirty="0"/>
              <a:t> link </a:t>
            </a:r>
            <a:r>
              <a:rPr lang="es-ES" dirty="0" err="1"/>
              <a:t>from</a:t>
            </a:r>
            <a:r>
              <a:rPr lang="es-ES" dirty="0"/>
              <a:t> </a:t>
            </a:r>
            <a:r>
              <a:rPr lang="es-ES" dirty="0" err="1"/>
              <a:t>the</a:t>
            </a:r>
            <a:r>
              <a:rPr lang="es-ES" dirty="0"/>
              <a:t> </a:t>
            </a:r>
            <a:r>
              <a:rPr lang="es-ES" dirty="0" err="1"/>
              <a:t>dollar</a:t>
            </a:r>
            <a:r>
              <a:rPr lang="es-ES" dirty="0"/>
              <a:t> </a:t>
            </a:r>
            <a:r>
              <a:rPr lang="es-ES" dirty="0" err="1"/>
              <a:t>to</a:t>
            </a:r>
            <a:r>
              <a:rPr lang="es-ES" dirty="0"/>
              <a:t> </a:t>
            </a:r>
            <a:r>
              <a:rPr lang="es-ES" dirty="0" err="1"/>
              <a:t>gold</a:t>
            </a:r>
            <a:r>
              <a:rPr lang="es-ES" dirty="0"/>
              <a:t> </a:t>
            </a:r>
            <a:r>
              <a:rPr lang="es-ES" dirty="0" err="1"/>
              <a:t>completely</a:t>
            </a:r>
            <a:r>
              <a:rPr lang="es-ES" dirty="0"/>
              <a:t> del dólar and </a:t>
            </a:r>
            <a:r>
              <a:rPr lang="es-ES" dirty="0" err="1"/>
              <a:t>the</a:t>
            </a:r>
            <a:r>
              <a:rPr lang="es-ES" dirty="0"/>
              <a:t> </a:t>
            </a:r>
            <a:r>
              <a:rPr lang="es-ES" dirty="0" err="1"/>
              <a:t>inflation</a:t>
            </a:r>
            <a:r>
              <a:rPr lang="es-ES" dirty="0"/>
              <a:t> </a:t>
            </a:r>
            <a:r>
              <a:rPr lang="es-ES" dirty="0" err="1"/>
              <a:t>began</a:t>
            </a:r>
            <a:endParaRPr lang="en-US" dirty="0"/>
          </a:p>
        </p:txBody>
      </p:sp>
      <p:sp>
        <p:nvSpPr>
          <p:cNvPr id="16" name="TextBox 15">
            <a:extLst>
              <a:ext uri="{FF2B5EF4-FFF2-40B4-BE49-F238E27FC236}">
                <a16:creationId xmlns:a16="http://schemas.microsoft.com/office/drawing/2014/main" id="{BF6D19A6-FB9E-4372-BBDA-DB782E1A26B6}"/>
              </a:ext>
            </a:extLst>
          </p:cNvPr>
          <p:cNvSpPr txBox="1"/>
          <p:nvPr/>
        </p:nvSpPr>
        <p:spPr>
          <a:xfrm>
            <a:off x="4724400" y="5378287"/>
            <a:ext cx="3085170" cy="1200329"/>
          </a:xfrm>
          <a:prstGeom prst="rect">
            <a:avLst/>
          </a:prstGeom>
          <a:noFill/>
        </p:spPr>
        <p:txBody>
          <a:bodyPr wrap="square" rtlCol="0">
            <a:spAutoFit/>
          </a:bodyPr>
          <a:lstStyle/>
          <a:p>
            <a:r>
              <a:rPr lang="en-US" dirty="0"/>
              <a:t>And the Federal Reserve started to print more and more bills and to raise the interest rate.</a:t>
            </a:r>
          </a:p>
        </p:txBody>
      </p:sp>
      <p:pic>
        <p:nvPicPr>
          <p:cNvPr id="11" name="Picture 10" descr="A close up of a newspaper&#10;&#10;Description automatically generated">
            <a:extLst>
              <a:ext uri="{FF2B5EF4-FFF2-40B4-BE49-F238E27FC236}">
                <a16:creationId xmlns:a16="http://schemas.microsoft.com/office/drawing/2014/main" id="{7298852B-A7C0-496E-B7DD-B03E5E65777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60763" y="2312386"/>
            <a:ext cx="3640873" cy="266857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F23C2616-0563-4AA3-B5A3-FDB022FB3DE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192859" y="2920963"/>
            <a:ext cx="4924425" cy="2073276"/>
          </a:xfrm>
          <a:prstGeom prst="rect">
            <a:avLst/>
          </a:prstGeom>
        </p:spPr>
      </p:pic>
      <p:pic>
        <p:nvPicPr>
          <p:cNvPr id="3" name="Picture 2">
            <a:extLst>
              <a:ext uri="{FF2B5EF4-FFF2-40B4-BE49-F238E27FC236}">
                <a16:creationId xmlns:a16="http://schemas.microsoft.com/office/drawing/2014/main" id="{63CA76D3-0B4A-E51F-6596-8774B14B7088}"/>
              </a:ext>
            </a:extLst>
          </p:cNvPr>
          <p:cNvPicPr>
            <a:picLocks noChangeAspect="1"/>
          </p:cNvPicPr>
          <p:nvPr/>
        </p:nvPicPr>
        <p:blipFill>
          <a:blip r:embed="rId4"/>
          <a:stretch>
            <a:fillRect/>
          </a:stretch>
        </p:blipFill>
        <p:spPr>
          <a:xfrm>
            <a:off x="0" y="1660"/>
            <a:ext cx="1556874" cy="988940"/>
          </a:xfrm>
          <a:prstGeom prst="rect">
            <a:avLst/>
          </a:prstGeom>
        </p:spPr>
      </p:pic>
    </p:spTree>
    <p:extLst>
      <p:ext uri="{BB962C8B-B14F-4D97-AF65-F5344CB8AC3E}">
        <p14:creationId xmlns:p14="http://schemas.microsoft.com/office/powerpoint/2010/main" val="27544544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F25D-AB6C-45CE-BBEF-FFB49588A729}"/>
              </a:ext>
            </a:extLst>
          </p:cNvPr>
          <p:cNvSpPr>
            <a:spLocks noGrp="1"/>
          </p:cNvSpPr>
          <p:nvPr>
            <p:ph type="title"/>
          </p:nvPr>
        </p:nvSpPr>
        <p:spPr>
          <a:xfrm>
            <a:off x="914400" y="626822"/>
            <a:ext cx="8229600" cy="1143000"/>
          </a:xfrm>
        </p:spPr>
        <p:txBody>
          <a:bodyPr>
            <a:normAutofit fontScale="90000"/>
          </a:bodyPr>
          <a:lstStyle/>
          <a:p>
            <a:r>
              <a:rPr lang="en-US" b="1" dirty="0"/>
              <a:t>How the Government Creates Money</a:t>
            </a:r>
          </a:p>
        </p:txBody>
      </p:sp>
      <p:sp>
        <p:nvSpPr>
          <p:cNvPr id="3" name="Content Placeholder 2">
            <a:extLst>
              <a:ext uri="{FF2B5EF4-FFF2-40B4-BE49-F238E27FC236}">
                <a16:creationId xmlns:a16="http://schemas.microsoft.com/office/drawing/2014/main" id="{92B648E4-CEC7-4E29-B06D-D1691C05F15A}"/>
              </a:ext>
            </a:extLst>
          </p:cNvPr>
          <p:cNvSpPr>
            <a:spLocks noGrp="1"/>
          </p:cNvSpPr>
          <p:nvPr>
            <p:ph idx="1"/>
          </p:nvPr>
        </p:nvSpPr>
        <p:spPr>
          <a:xfrm>
            <a:off x="457200" y="2012949"/>
            <a:ext cx="8229600" cy="4525963"/>
          </a:xfrm>
        </p:spPr>
        <p:txBody>
          <a:bodyPr/>
          <a:lstStyle/>
          <a:p>
            <a:pPr marL="0" indent="0">
              <a:buNone/>
            </a:pPr>
            <a:r>
              <a:rPr lang="en-US" dirty="0"/>
              <a:t>There are only 4 Ways the Government Can Get Money.</a:t>
            </a:r>
          </a:p>
          <a:p>
            <a:r>
              <a:rPr lang="en-US" dirty="0"/>
              <a:t>1.) They Can Raise Taxes.</a:t>
            </a:r>
          </a:p>
          <a:p>
            <a:r>
              <a:rPr lang="en-US" dirty="0"/>
              <a:t>2.) They Can Borrow Money directly.</a:t>
            </a:r>
          </a:p>
          <a:p>
            <a:r>
              <a:rPr lang="en-US" dirty="0"/>
              <a:t>3.) They Can Print Money.</a:t>
            </a:r>
          </a:p>
          <a:p>
            <a:r>
              <a:rPr lang="en-US" dirty="0"/>
              <a:t>4.) They Get Credit From the Fed.</a:t>
            </a:r>
          </a:p>
        </p:txBody>
      </p:sp>
      <p:sp>
        <p:nvSpPr>
          <p:cNvPr id="4" name="Footer Placeholder 3">
            <a:extLst>
              <a:ext uri="{FF2B5EF4-FFF2-40B4-BE49-F238E27FC236}">
                <a16:creationId xmlns:a16="http://schemas.microsoft.com/office/drawing/2014/main" id="{187823BA-1D80-49DF-B2D8-28A05489DC04}"/>
              </a:ext>
            </a:extLst>
          </p:cNvPr>
          <p:cNvSpPr>
            <a:spLocks noGrp="1"/>
          </p:cNvSpPr>
          <p:nvPr>
            <p:ph type="ftr" sz="quarter" idx="11"/>
          </p:nvPr>
        </p:nvSpPr>
        <p:spPr/>
        <p:txBody>
          <a:bodyPr/>
          <a:lstStyle/>
          <a:p>
            <a:r>
              <a:rPr lang="en-US" dirty="0"/>
              <a:t>© Alex </a:t>
            </a:r>
            <a:r>
              <a:rPr lang="en-US" dirty="0" err="1"/>
              <a:t>Barrón</a:t>
            </a:r>
            <a:r>
              <a:rPr lang="en-US" dirty="0"/>
              <a:t> 2024</a:t>
            </a:r>
          </a:p>
        </p:txBody>
      </p:sp>
      <p:sp>
        <p:nvSpPr>
          <p:cNvPr id="5" name="Slide Number Placeholder 4">
            <a:extLst>
              <a:ext uri="{FF2B5EF4-FFF2-40B4-BE49-F238E27FC236}">
                <a16:creationId xmlns:a16="http://schemas.microsoft.com/office/drawing/2014/main" id="{20BEE6C8-0CA7-4B8C-8E94-097AB2093932}"/>
              </a:ext>
            </a:extLst>
          </p:cNvPr>
          <p:cNvSpPr>
            <a:spLocks noGrp="1"/>
          </p:cNvSpPr>
          <p:nvPr>
            <p:ph type="sldNum" sz="quarter" idx="12"/>
          </p:nvPr>
        </p:nvSpPr>
        <p:spPr/>
        <p:txBody>
          <a:bodyPr/>
          <a:lstStyle/>
          <a:p>
            <a:fld id="{26992660-07D7-4D1A-9A00-6246F487EF94}" type="slidenum">
              <a:rPr lang="en-US" smtClean="0"/>
              <a:pPr/>
              <a:t>27</a:t>
            </a:fld>
            <a:endParaRPr lang="en-US"/>
          </a:p>
        </p:txBody>
      </p:sp>
      <p:pic>
        <p:nvPicPr>
          <p:cNvPr id="6" name="Picture 5">
            <a:extLst>
              <a:ext uri="{FF2B5EF4-FFF2-40B4-BE49-F238E27FC236}">
                <a16:creationId xmlns:a16="http://schemas.microsoft.com/office/drawing/2014/main" id="{42E8F4F1-8004-F885-B43A-926FC4F451C7}"/>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39535983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F25D-AB6C-45CE-BBEF-FFB49588A729}"/>
              </a:ext>
            </a:extLst>
          </p:cNvPr>
          <p:cNvSpPr>
            <a:spLocks noGrp="1"/>
          </p:cNvSpPr>
          <p:nvPr>
            <p:ph type="title"/>
          </p:nvPr>
        </p:nvSpPr>
        <p:spPr>
          <a:xfrm>
            <a:off x="360759" y="3752849"/>
            <a:ext cx="2468166" cy="2452687"/>
          </a:xfrm>
        </p:spPr>
        <p:txBody>
          <a:bodyPr anchor="ctr">
            <a:normAutofit/>
          </a:bodyPr>
          <a:lstStyle/>
          <a:p>
            <a:r>
              <a:rPr lang="en-US" sz="3100" b="1"/>
              <a:t>What is the Federal Reserve?</a:t>
            </a:r>
          </a:p>
        </p:txBody>
      </p:sp>
      <p:pic>
        <p:nvPicPr>
          <p:cNvPr id="6146" name="Picture 2" descr="A Collaboration to Strengthen the Federal Reserve - NALCAB | National  Association for Latino Community Asset Builders">
            <a:extLst>
              <a:ext uri="{FF2B5EF4-FFF2-40B4-BE49-F238E27FC236}">
                <a16:creationId xmlns:a16="http://schemas.microsoft.com/office/drawing/2014/main" id="{E873B210-6517-421F-9639-431334C318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13"/>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2B648E4-CEC7-4E29-B06D-D1691C05F15A}"/>
              </a:ext>
            </a:extLst>
          </p:cNvPr>
          <p:cNvSpPr>
            <a:spLocks noGrp="1"/>
          </p:cNvSpPr>
          <p:nvPr>
            <p:ph idx="1"/>
          </p:nvPr>
        </p:nvSpPr>
        <p:spPr>
          <a:xfrm>
            <a:off x="3167986" y="3752850"/>
            <a:ext cx="5614060" cy="2452687"/>
          </a:xfrm>
        </p:spPr>
        <p:txBody>
          <a:bodyPr anchor="ctr">
            <a:normAutofit/>
          </a:bodyPr>
          <a:lstStyle/>
          <a:p>
            <a:pPr marL="0" indent="0">
              <a:buNone/>
            </a:pPr>
            <a:r>
              <a:rPr lang="en-US" sz="1600" dirty="0"/>
              <a:t>The Federal Reserve was created in 1913. Their job is to: </a:t>
            </a:r>
          </a:p>
          <a:p>
            <a:r>
              <a:rPr lang="en-US" sz="1600" dirty="0"/>
              <a:t>1.) Regulate Banks.</a:t>
            </a:r>
          </a:p>
          <a:p>
            <a:r>
              <a:rPr lang="en-US" sz="1600" dirty="0"/>
              <a:t>2.) Issue (print) Money.</a:t>
            </a:r>
          </a:p>
          <a:p>
            <a:r>
              <a:rPr lang="en-US" sz="1600" dirty="0"/>
              <a:t>3.) Control Interest Rates.</a:t>
            </a:r>
          </a:p>
          <a:p>
            <a:r>
              <a:rPr lang="en-US" sz="1600" dirty="0"/>
              <a:t>4.) Try to Maximize Employment.</a:t>
            </a:r>
          </a:p>
        </p:txBody>
      </p:sp>
      <p:sp>
        <p:nvSpPr>
          <p:cNvPr id="4" name="Footer Placeholder 3">
            <a:extLst>
              <a:ext uri="{FF2B5EF4-FFF2-40B4-BE49-F238E27FC236}">
                <a16:creationId xmlns:a16="http://schemas.microsoft.com/office/drawing/2014/main" id="{187823BA-1D80-49DF-B2D8-28A05489DC04}"/>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sz="1000" dirty="0">
                <a:solidFill>
                  <a:schemeClr val="tx1">
                    <a:lumMod val="75000"/>
                    <a:lumOff val="25000"/>
                  </a:schemeClr>
                </a:solidFill>
              </a:rPr>
              <a:t>© Alex </a:t>
            </a:r>
            <a:r>
              <a:rPr lang="en-US" sz="1000" dirty="0" err="1">
                <a:solidFill>
                  <a:schemeClr val="tx1">
                    <a:lumMod val="75000"/>
                    <a:lumOff val="25000"/>
                  </a:schemeClr>
                </a:solidFill>
              </a:rPr>
              <a:t>Barrón</a:t>
            </a:r>
            <a:r>
              <a:rPr lang="en-US" sz="1000" dirty="0">
                <a:solidFill>
                  <a:schemeClr val="tx1">
                    <a:lumMod val="75000"/>
                    <a:lumOff val="25000"/>
                  </a:schemeClr>
                </a:solidFill>
              </a:rPr>
              <a:t> 2024</a:t>
            </a:r>
          </a:p>
        </p:txBody>
      </p:sp>
      <p:sp>
        <p:nvSpPr>
          <p:cNvPr id="5" name="Slide Number Placeholder 4">
            <a:extLst>
              <a:ext uri="{FF2B5EF4-FFF2-40B4-BE49-F238E27FC236}">
                <a16:creationId xmlns:a16="http://schemas.microsoft.com/office/drawing/2014/main" id="{20BEE6C8-0CA7-4B8C-8E94-097AB2093932}"/>
              </a:ext>
            </a:extLst>
          </p:cNvPr>
          <p:cNvSpPr>
            <a:spLocks noGrp="1"/>
          </p:cNvSpPr>
          <p:nvPr>
            <p:ph type="sldNum" sz="quarter" idx="12"/>
          </p:nvPr>
        </p:nvSpPr>
        <p:spPr>
          <a:xfrm>
            <a:off x="6648450" y="6356350"/>
            <a:ext cx="2057400" cy="365125"/>
          </a:xfrm>
        </p:spPr>
        <p:txBody>
          <a:bodyPr>
            <a:normAutofit/>
          </a:bodyPr>
          <a:lstStyle/>
          <a:p>
            <a:pPr>
              <a:spcAft>
                <a:spcPts val="600"/>
              </a:spcAft>
            </a:pPr>
            <a:fld id="{26992660-07D7-4D1A-9A00-6246F487EF94}" type="slidenum">
              <a:rPr lang="en-US" sz="1000" smtClean="0">
                <a:solidFill>
                  <a:schemeClr val="tx1">
                    <a:lumMod val="75000"/>
                    <a:lumOff val="25000"/>
                  </a:schemeClr>
                </a:solidFill>
              </a:rPr>
              <a:pPr>
                <a:spcAft>
                  <a:spcPts val="600"/>
                </a:spcAft>
              </a:pPr>
              <a:t>28</a:t>
            </a:fld>
            <a:endParaRPr lang="en-US" sz="1000">
              <a:solidFill>
                <a:schemeClr val="tx1">
                  <a:lumMod val="75000"/>
                  <a:lumOff val="25000"/>
                </a:schemeClr>
              </a:solidFill>
            </a:endParaRPr>
          </a:p>
        </p:txBody>
      </p:sp>
      <p:pic>
        <p:nvPicPr>
          <p:cNvPr id="7" name="Picture 6">
            <a:extLst>
              <a:ext uri="{FF2B5EF4-FFF2-40B4-BE49-F238E27FC236}">
                <a16:creationId xmlns:a16="http://schemas.microsoft.com/office/drawing/2014/main" id="{6299C944-8938-C5D3-9777-A4429722099D}"/>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50576536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6858000"/>
          </a:xfrm>
          <a:prstGeom prst="rect">
            <a:avLst/>
          </a:prstGeom>
          <a:solidFill>
            <a:srgbClr val="3C44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A5F25D-AB6C-45CE-BBEF-FFB49588A729}"/>
              </a:ext>
            </a:extLst>
          </p:cNvPr>
          <p:cNvSpPr>
            <a:spLocks noGrp="1"/>
          </p:cNvSpPr>
          <p:nvPr>
            <p:ph type="title"/>
          </p:nvPr>
        </p:nvSpPr>
        <p:spPr>
          <a:xfrm>
            <a:off x="520882" y="1487272"/>
            <a:ext cx="2057400" cy="2743200"/>
          </a:xfrm>
          <a:prstGeom prst="ellipse">
            <a:avLst/>
          </a:prstGeom>
          <a:solidFill>
            <a:srgbClr val="262626"/>
          </a:solidFill>
          <a:ln w="174625" cmpd="thinThick">
            <a:solidFill>
              <a:srgbClr val="262626"/>
            </a:solidFill>
          </a:ln>
        </p:spPr>
        <p:txBody>
          <a:bodyPr>
            <a:normAutofit/>
          </a:bodyPr>
          <a:lstStyle/>
          <a:p>
            <a:r>
              <a:rPr lang="en-US" sz="2300" b="1">
                <a:solidFill>
                  <a:srgbClr val="FFFFFF"/>
                </a:solidFill>
              </a:rPr>
              <a:t>Why The National Debt Goes Up</a:t>
            </a:r>
          </a:p>
        </p:txBody>
      </p:sp>
      <p:pic>
        <p:nvPicPr>
          <p:cNvPr id="8194" name="Picture 2" descr="The $22 Trillion U.S. Debt: Which President Contributed the Most">
            <a:extLst>
              <a:ext uri="{FF2B5EF4-FFF2-40B4-BE49-F238E27FC236}">
                <a16:creationId xmlns:a16="http://schemas.microsoft.com/office/drawing/2014/main" id="{22742B7D-FE31-4459-8C13-187003AAF7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28950" y="1313299"/>
            <a:ext cx="4867946" cy="30911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2B648E4-CEC7-4E29-B06D-D1691C05F15A}"/>
              </a:ext>
            </a:extLst>
          </p:cNvPr>
          <p:cNvSpPr>
            <a:spLocks noGrp="1"/>
          </p:cNvSpPr>
          <p:nvPr>
            <p:ph idx="1"/>
          </p:nvPr>
        </p:nvSpPr>
        <p:spPr>
          <a:xfrm>
            <a:off x="3028950" y="4884873"/>
            <a:ext cx="5391149" cy="1292090"/>
          </a:xfrm>
        </p:spPr>
        <p:txBody>
          <a:bodyPr>
            <a:normAutofit/>
          </a:bodyPr>
          <a:lstStyle/>
          <a:p>
            <a:pPr>
              <a:lnSpc>
                <a:spcPct val="90000"/>
              </a:lnSpc>
            </a:pPr>
            <a:r>
              <a:rPr lang="en-US" sz="1500" dirty="0"/>
              <a:t>The Government spends more money than what it collects in taxes, so it borrows from the Fed.</a:t>
            </a:r>
          </a:p>
          <a:p>
            <a:pPr>
              <a:lnSpc>
                <a:spcPct val="90000"/>
              </a:lnSpc>
            </a:pPr>
            <a:r>
              <a:rPr lang="en-US" sz="1500" dirty="0"/>
              <a:t>The Fed keeps printing $Trillions of dollars.</a:t>
            </a:r>
          </a:p>
          <a:p>
            <a:pPr>
              <a:lnSpc>
                <a:spcPct val="90000"/>
              </a:lnSpc>
            </a:pPr>
            <a:r>
              <a:rPr lang="en-US" sz="1500" dirty="0"/>
              <a:t>The National Debt is growing every year!</a:t>
            </a:r>
          </a:p>
          <a:p>
            <a:pPr>
              <a:lnSpc>
                <a:spcPct val="90000"/>
              </a:lnSpc>
            </a:pPr>
            <a:r>
              <a:rPr lang="en-US" sz="1500" dirty="0"/>
              <a:t>The $US Dollar is becoming worthless.</a:t>
            </a:r>
          </a:p>
        </p:txBody>
      </p:sp>
      <p:sp>
        <p:nvSpPr>
          <p:cNvPr id="4" name="Footer Placeholder 3">
            <a:extLst>
              <a:ext uri="{FF2B5EF4-FFF2-40B4-BE49-F238E27FC236}">
                <a16:creationId xmlns:a16="http://schemas.microsoft.com/office/drawing/2014/main" id="{187823BA-1D80-49DF-B2D8-28A05489DC04}"/>
              </a:ext>
            </a:extLst>
          </p:cNvPr>
          <p:cNvSpPr>
            <a:spLocks noGrp="1"/>
          </p:cNvSpPr>
          <p:nvPr>
            <p:ph type="ftr" sz="quarter" idx="11"/>
          </p:nvPr>
        </p:nvSpPr>
        <p:spPr>
          <a:xfrm>
            <a:off x="3028949" y="6356350"/>
            <a:ext cx="3635923" cy="365125"/>
          </a:xfrm>
        </p:spPr>
        <p:txBody>
          <a:bodyPr>
            <a:normAutofit/>
          </a:bodyPr>
          <a:lstStyle/>
          <a:p>
            <a:pPr algn="l">
              <a:spcAft>
                <a:spcPts val="600"/>
              </a:spcAft>
            </a:pPr>
            <a:r>
              <a:rPr lang="en-US" sz="1000" dirty="0">
                <a:solidFill>
                  <a:prstClr val="black">
                    <a:tint val="75000"/>
                  </a:prstClr>
                </a:solidFill>
              </a:rPr>
              <a:t>© Alex </a:t>
            </a:r>
            <a:r>
              <a:rPr lang="en-US" sz="1000" dirty="0" err="1">
                <a:solidFill>
                  <a:prstClr val="black">
                    <a:tint val="75000"/>
                  </a:prstClr>
                </a:solidFill>
              </a:rPr>
              <a:t>Barrón</a:t>
            </a:r>
            <a:r>
              <a:rPr lang="en-US" sz="1000" dirty="0">
                <a:solidFill>
                  <a:prstClr val="black">
                    <a:tint val="75000"/>
                  </a:prstClr>
                </a:solidFill>
              </a:rPr>
              <a:t> 2024</a:t>
            </a:r>
          </a:p>
        </p:txBody>
      </p:sp>
      <p:sp>
        <p:nvSpPr>
          <p:cNvPr id="5" name="Slide Number Placeholder 4">
            <a:extLst>
              <a:ext uri="{FF2B5EF4-FFF2-40B4-BE49-F238E27FC236}">
                <a16:creationId xmlns:a16="http://schemas.microsoft.com/office/drawing/2014/main" id="{20BEE6C8-0CA7-4B8C-8E94-097AB2093932}"/>
              </a:ext>
            </a:extLst>
          </p:cNvPr>
          <p:cNvSpPr>
            <a:spLocks noGrp="1"/>
          </p:cNvSpPr>
          <p:nvPr>
            <p:ph type="sldNum" sz="quarter" idx="12"/>
          </p:nvPr>
        </p:nvSpPr>
        <p:spPr>
          <a:xfrm>
            <a:off x="7413733" y="6356350"/>
            <a:ext cx="1101616" cy="365125"/>
          </a:xfrm>
        </p:spPr>
        <p:txBody>
          <a:bodyPr>
            <a:normAutofit/>
          </a:bodyPr>
          <a:lstStyle/>
          <a:p>
            <a:pPr>
              <a:spcAft>
                <a:spcPts val="600"/>
              </a:spcAft>
            </a:pPr>
            <a:fld id="{26992660-07D7-4D1A-9A00-6246F487EF94}" type="slidenum">
              <a:rPr lang="en-US" sz="1000">
                <a:solidFill>
                  <a:prstClr val="black">
                    <a:tint val="75000"/>
                  </a:prstClr>
                </a:solidFill>
              </a:rPr>
              <a:pPr>
                <a:spcAft>
                  <a:spcPts val="600"/>
                </a:spcAft>
              </a:pPr>
              <a:t>29</a:t>
            </a:fld>
            <a:endParaRPr lang="en-US" sz="1000">
              <a:solidFill>
                <a:prstClr val="black">
                  <a:tint val="75000"/>
                </a:prstClr>
              </a:solidFill>
            </a:endParaRPr>
          </a:p>
        </p:txBody>
      </p:sp>
      <p:pic>
        <p:nvPicPr>
          <p:cNvPr id="7" name="Picture 6">
            <a:extLst>
              <a:ext uri="{FF2B5EF4-FFF2-40B4-BE49-F238E27FC236}">
                <a16:creationId xmlns:a16="http://schemas.microsoft.com/office/drawing/2014/main" id="{956C1948-5384-C2D1-A528-704A2A3F4EB9}"/>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172856809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043"/>
            <a:ext cx="8229600" cy="1143000"/>
          </a:xfrm>
        </p:spPr>
        <p:txBody>
          <a:bodyPr/>
          <a:lstStyle/>
          <a:p>
            <a:r>
              <a:rPr lang="en-US" b="1" dirty="0"/>
              <a:t>Why Do You Work?</a:t>
            </a:r>
          </a:p>
        </p:txBody>
      </p:sp>
      <p:sp>
        <p:nvSpPr>
          <p:cNvPr id="3" name="Content Placeholder 2"/>
          <p:cNvSpPr>
            <a:spLocks noGrp="1"/>
          </p:cNvSpPr>
          <p:nvPr>
            <p:ph idx="1"/>
          </p:nvPr>
        </p:nvSpPr>
        <p:spPr>
          <a:xfrm>
            <a:off x="3048000" y="2207080"/>
            <a:ext cx="4229100" cy="3771900"/>
          </a:xfrm>
        </p:spPr>
        <p:txBody>
          <a:bodyPr>
            <a:normAutofit fontScale="85000" lnSpcReduction="20000"/>
          </a:bodyPr>
          <a:lstStyle/>
          <a:p>
            <a:r>
              <a:rPr lang="en-US" dirty="0"/>
              <a:t>Why do you work?</a:t>
            </a:r>
          </a:p>
          <a:p>
            <a:pPr lvl="1"/>
            <a:r>
              <a:rPr lang="en-US" dirty="0"/>
              <a:t>To Make Money</a:t>
            </a:r>
          </a:p>
          <a:p>
            <a:endParaRPr lang="en-US" dirty="0"/>
          </a:p>
          <a:p>
            <a:r>
              <a:rPr lang="en-US" dirty="0"/>
              <a:t>Why do you need money?</a:t>
            </a:r>
          </a:p>
          <a:p>
            <a:pPr lvl="1"/>
            <a:r>
              <a:rPr lang="en-US" dirty="0"/>
              <a:t>To earn a living?</a:t>
            </a:r>
          </a:p>
          <a:p>
            <a:pPr lvl="1"/>
            <a:r>
              <a:rPr lang="en-US" dirty="0"/>
              <a:t>To survive?</a:t>
            </a:r>
          </a:p>
          <a:p>
            <a:pPr lvl="1"/>
            <a:r>
              <a:rPr lang="en-US" dirty="0"/>
              <a:t>To put food on the table?</a:t>
            </a:r>
          </a:p>
          <a:p>
            <a:pPr lvl="1"/>
            <a:r>
              <a:rPr lang="en-US" dirty="0"/>
              <a:t>To put the kids through college?</a:t>
            </a:r>
          </a:p>
          <a:p>
            <a:pPr lvl="1"/>
            <a:r>
              <a:rPr lang="en-US" dirty="0"/>
              <a:t>To save for retirement?</a:t>
            </a:r>
          </a:p>
        </p:txBody>
      </p:sp>
      <p:pic>
        <p:nvPicPr>
          <p:cNvPr id="5" name="Picture 4" descr="financial successa ahead.bmp"/>
          <p:cNvPicPr>
            <a:picLocks noChangeAspect="1"/>
          </p:cNvPicPr>
          <p:nvPr/>
        </p:nvPicPr>
        <p:blipFill>
          <a:blip r:embed="rId2" cstate="print"/>
          <a:stretch>
            <a:fillRect/>
          </a:stretch>
        </p:blipFill>
        <p:spPr>
          <a:xfrm>
            <a:off x="707663" y="4093030"/>
            <a:ext cx="2013674" cy="2000250"/>
          </a:xfrm>
          <a:prstGeom prst="rect">
            <a:avLst/>
          </a:prstGeom>
        </p:spPr>
      </p:pic>
      <p:pic>
        <p:nvPicPr>
          <p:cNvPr id="6" name="Picture 5" descr="work for money.bmp"/>
          <p:cNvPicPr>
            <a:picLocks noChangeAspect="1"/>
          </p:cNvPicPr>
          <p:nvPr/>
        </p:nvPicPr>
        <p:blipFill>
          <a:blip r:embed="rId3" cstate="print"/>
          <a:stretch>
            <a:fillRect/>
          </a:stretch>
        </p:blipFill>
        <p:spPr>
          <a:xfrm>
            <a:off x="7117276" y="1711833"/>
            <a:ext cx="1327500" cy="1517143"/>
          </a:xfrm>
          <a:prstGeom prst="rect">
            <a:avLst/>
          </a:prstGeom>
        </p:spPr>
      </p:pic>
      <p:sp>
        <p:nvSpPr>
          <p:cNvPr id="8" name="Footer Placeholder 7"/>
          <p:cNvSpPr>
            <a:spLocks noGrp="1"/>
          </p:cNvSpPr>
          <p:nvPr>
            <p:ph type="ftr" sz="quarter" idx="11"/>
          </p:nvPr>
        </p:nvSpPr>
        <p:spPr>
          <a:xfrm>
            <a:off x="0" y="6551499"/>
            <a:ext cx="2171700" cy="273844"/>
          </a:xfrm>
        </p:spPr>
        <p:txBody>
          <a:bodyPr/>
          <a:lstStyle/>
          <a:p>
            <a:pPr algn="l"/>
            <a:r>
              <a:rPr lang="en-US" dirty="0"/>
              <a:t>© Alex </a:t>
            </a:r>
            <a:r>
              <a:rPr lang="en-US" dirty="0" err="1"/>
              <a:t>Barrón</a:t>
            </a:r>
            <a:r>
              <a:rPr lang="en-US" dirty="0"/>
              <a:t> 2024</a:t>
            </a:r>
          </a:p>
        </p:txBody>
      </p:sp>
      <p:sp>
        <p:nvSpPr>
          <p:cNvPr id="9" name="Slide Number Placeholder 8"/>
          <p:cNvSpPr>
            <a:spLocks noGrp="1"/>
          </p:cNvSpPr>
          <p:nvPr>
            <p:ph type="sldNum" sz="quarter" idx="12"/>
          </p:nvPr>
        </p:nvSpPr>
        <p:spPr>
          <a:xfrm>
            <a:off x="6400800" y="5726907"/>
            <a:ext cx="1600200" cy="273844"/>
          </a:xfrm>
        </p:spPr>
        <p:txBody>
          <a:bodyPr/>
          <a:lstStyle/>
          <a:p>
            <a:fld id="{26992660-07D7-4D1A-9A00-6246F487EF94}" type="slidenum">
              <a:rPr lang="en-US" smtClean="0"/>
              <a:pPr/>
              <a:t>3</a:t>
            </a:fld>
            <a:endParaRPr lang="en-US" dirty="0"/>
          </a:p>
        </p:txBody>
      </p:sp>
      <p:pic>
        <p:nvPicPr>
          <p:cNvPr id="4" name="Picture 3">
            <a:extLst>
              <a:ext uri="{FF2B5EF4-FFF2-40B4-BE49-F238E27FC236}">
                <a16:creationId xmlns:a16="http://schemas.microsoft.com/office/drawing/2014/main" id="{F429871A-5890-494A-B938-B4252231CD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74043"/>
            <a:ext cx="3048000" cy="1801091"/>
          </a:xfrm>
          <a:prstGeom prst="rect">
            <a:avLst/>
          </a:prstGeom>
        </p:spPr>
      </p:pic>
      <p:pic>
        <p:nvPicPr>
          <p:cNvPr id="7" name="Picture 6">
            <a:extLst>
              <a:ext uri="{FF2B5EF4-FFF2-40B4-BE49-F238E27FC236}">
                <a16:creationId xmlns:a16="http://schemas.microsoft.com/office/drawing/2014/main" id="{C8117484-7134-12E5-D15F-B441D05BE406}"/>
              </a:ext>
            </a:extLst>
          </p:cNvPr>
          <p:cNvPicPr>
            <a:picLocks noChangeAspect="1"/>
          </p:cNvPicPr>
          <p:nvPr/>
        </p:nvPicPr>
        <p:blipFill>
          <a:blip r:embed="rId5"/>
          <a:stretch>
            <a:fillRect/>
          </a:stretch>
        </p:blipFill>
        <p:spPr>
          <a:xfrm>
            <a:off x="0" y="1660"/>
            <a:ext cx="1556874" cy="988940"/>
          </a:xfrm>
          <a:prstGeom prst="rect">
            <a:avLst/>
          </a:prstGeom>
        </p:spPr>
      </p:pic>
    </p:spTree>
    <p:extLst>
      <p:ext uri="{BB962C8B-B14F-4D97-AF65-F5344CB8AC3E}">
        <p14:creationId xmlns:p14="http://schemas.microsoft.com/office/powerpoint/2010/main" val="40071696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0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20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20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A316E-5DD0-49B1-850C-2DE719D44431}"/>
              </a:ext>
            </a:extLst>
          </p:cNvPr>
          <p:cNvSpPr>
            <a:spLocks noGrp="1"/>
          </p:cNvSpPr>
          <p:nvPr>
            <p:ph type="title"/>
          </p:nvPr>
        </p:nvSpPr>
        <p:spPr>
          <a:xfrm>
            <a:off x="914400" y="0"/>
            <a:ext cx="8229600" cy="1143000"/>
          </a:xfrm>
        </p:spPr>
        <p:txBody>
          <a:bodyPr/>
          <a:lstStyle/>
          <a:p>
            <a:r>
              <a:rPr lang="en-US" b="1" dirty="0"/>
              <a:t>The US Debt is Out of Control</a:t>
            </a:r>
          </a:p>
        </p:txBody>
      </p:sp>
      <p:sp>
        <p:nvSpPr>
          <p:cNvPr id="3" name="Footer Placeholder 2">
            <a:extLst>
              <a:ext uri="{FF2B5EF4-FFF2-40B4-BE49-F238E27FC236}">
                <a16:creationId xmlns:a16="http://schemas.microsoft.com/office/drawing/2014/main" id="{2BE88078-73E5-4296-B259-3895B34998C5}"/>
              </a:ext>
            </a:extLst>
          </p:cNvPr>
          <p:cNvSpPr>
            <a:spLocks noGrp="1"/>
          </p:cNvSpPr>
          <p:nvPr>
            <p:ph type="ftr" sz="quarter" idx="11"/>
          </p:nvPr>
        </p:nvSpPr>
        <p:spPr>
          <a:xfrm>
            <a:off x="3124200" y="6538912"/>
            <a:ext cx="2895600" cy="365125"/>
          </a:xfrm>
        </p:spPr>
        <p:txBody>
          <a:bodyPr/>
          <a:lstStyle/>
          <a:p>
            <a:r>
              <a:rPr lang="en-US" dirty="0"/>
              <a:t>© Alex </a:t>
            </a:r>
            <a:r>
              <a:rPr lang="en-US" dirty="0" err="1"/>
              <a:t>Barrón</a:t>
            </a:r>
            <a:r>
              <a:rPr lang="en-US" dirty="0"/>
              <a:t> 2024</a:t>
            </a:r>
          </a:p>
        </p:txBody>
      </p:sp>
      <p:sp>
        <p:nvSpPr>
          <p:cNvPr id="4" name="Slide Number Placeholder 3">
            <a:extLst>
              <a:ext uri="{FF2B5EF4-FFF2-40B4-BE49-F238E27FC236}">
                <a16:creationId xmlns:a16="http://schemas.microsoft.com/office/drawing/2014/main" id="{04FCEF93-8C87-42A3-8D83-A881B89C5654}"/>
              </a:ext>
            </a:extLst>
          </p:cNvPr>
          <p:cNvSpPr>
            <a:spLocks noGrp="1"/>
          </p:cNvSpPr>
          <p:nvPr>
            <p:ph type="sldNum" sz="quarter" idx="12"/>
          </p:nvPr>
        </p:nvSpPr>
        <p:spPr/>
        <p:txBody>
          <a:bodyPr/>
          <a:lstStyle/>
          <a:p>
            <a:fld id="{26992660-07D7-4D1A-9A00-6246F487EF94}" type="slidenum">
              <a:rPr lang="en-US" smtClean="0"/>
              <a:pPr/>
              <a:t>30</a:t>
            </a:fld>
            <a:endParaRPr lang="en-US"/>
          </a:p>
        </p:txBody>
      </p:sp>
      <p:pic>
        <p:nvPicPr>
          <p:cNvPr id="7" name="Picture 6">
            <a:extLst>
              <a:ext uri="{FF2B5EF4-FFF2-40B4-BE49-F238E27FC236}">
                <a16:creationId xmlns:a16="http://schemas.microsoft.com/office/drawing/2014/main" id="{78AEBFDF-C700-1223-8528-9D4232E480C0}"/>
              </a:ext>
            </a:extLst>
          </p:cNvPr>
          <p:cNvPicPr>
            <a:picLocks noChangeAspect="1"/>
          </p:cNvPicPr>
          <p:nvPr/>
        </p:nvPicPr>
        <p:blipFill>
          <a:blip r:embed="rId2"/>
          <a:stretch>
            <a:fillRect/>
          </a:stretch>
        </p:blipFill>
        <p:spPr>
          <a:xfrm>
            <a:off x="0" y="1660"/>
            <a:ext cx="1556874" cy="988940"/>
          </a:xfrm>
          <a:prstGeom prst="rect">
            <a:avLst/>
          </a:prstGeom>
        </p:spPr>
      </p:pic>
      <p:pic>
        <p:nvPicPr>
          <p:cNvPr id="9" name="Picture 8">
            <a:extLst>
              <a:ext uri="{FF2B5EF4-FFF2-40B4-BE49-F238E27FC236}">
                <a16:creationId xmlns:a16="http://schemas.microsoft.com/office/drawing/2014/main" id="{127ED366-D14E-1A0E-ADE1-CBA5AD4D19E0}"/>
              </a:ext>
            </a:extLst>
          </p:cNvPr>
          <p:cNvPicPr>
            <a:picLocks noChangeAspect="1"/>
          </p:cNvPicPr>
          <p:nvPr/>
        </p:nvPicPr>
        <p:blipFill>
          <a:blip r:embed="rId3"/>
          <a:stretch>
            <a:fillRect/>
          </a:stretch>
        </p:blipFill>
        <p:spPr>
          <a:xfrm>
            <a:off x="0" y="1088910"/>
            <a:ext cx="9144000" cy="5312968"/>
          </a:xfrm>
          <a:prstGeom prst="rect">
            <a:avLst/>
          </a:prstGeom>
        </p:spPr>
      </p:pic>
    </p:spTree>
    <p:extLst>
      <p:ext uri="{BB962C8B-B14F-4D97-AF65-F5344CB8AC3E}">
        <p14:creationId xmlns:p14="http://schemas.microsoft.com/office/powerpoint/2010/main" val="321141445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6CB9-268A-4D26-8375-BB7704D2E3B6}"/>
              </a:ext>
            </a:extLst>
          </p:cNvPr>
          <p:cNvSpPr>
            <a:spLocks noGrp="1"/>
          </p:cNvSpPr>
          <p:nvPr>
            <p:ph type="title"/>
          </p:nvPr>
        </p:nvSpPr>
        <p:spPr>
          <a:xfrm>
            <a:off x="914400" y="-8626"/>
            <a:ext cx="8229600" cy="1143000"/>
          </a:xfrm>
        </p:spPr>
        <p:txBody>
          <a:bodyPr>
            <a:normAutofit fontScale="90000"/>
          </a:bodyPr>
          <a:lstStyle/>
          <a:p>
            <a:r>
              <a:rPr lang="en-US" b="1" dirty="0"/>
              <a:t>The Value of the US Dollar</a:t>
            </a:r>
            <a:br>
              <a:rPr lang="en-US" b="1" dirty="0"/>
            </a:br>
            <a:r>
              <a:rPr lang="en-US" b="1" dirty="0"/>
              <a:t> is Going Down</a:t>
            </a:r>
          </a:p>
        </p:txBody>
      </p:sp>
      <p:sp>
        <p:nvSpPr>
          <p:cNvPr id="3" name="Footer Placeholder 2">
            <a:extLst>
              <a:ext uri="{FF2B5EF4-FFF2-40B4-BE49-F238E27FC236}">
                <a16:creationId xmlns:a16="http://schemas.microsoft.com/office/drawing/2014/main" id="{8D38514D-5893-4D76-AD34-B0DD181B3A26}"/>
              </a:ext>
            </a:extLst>
          </p:cNvPr>
          <p:cNvSpPr>
            <a:spLocks noGrp="1"/>
          </p:cNvSpPr>
          <p:nvPr>
            <p:ph type="ftr" sz="quarter" idx="11"/>
          </p:nvPr>
        </p:nvSpPr>
        <p:spPr/>
        <p:txBody>
          <a:bodyPr/>
          <a:lstStyle/>
          <a:p>
            <a:r>
              <a:rPr lang="en-US" dirty="0"/>
              <a:t>© Alex </a:t>
            </a:r>
            <a:r>
              <a:rPr lang="en-US" dirty="0" err="1"/>
              <a:t>Barrón</a:t>
            </a:r>
            <a:r>
              <a:rPr lang="en-US" dirty="0"/>
              <a:t> 2024</a:t>
            </a:r>
          </a:p>
        </p:txBody>
      </p:sp>
      <p:sp>
        <p:nvSpPr>
          <p:cNvPr id="4" name="Slide Number Placeholder 3">
            <a:extLst>
              <a:ext uri="{FF2B5EF4-FFF2-40B4-BE49-F238E27FC236}">
                <a16:creationId xmlns:a16="http://schemas.microsoft.com/office/drawing/2014/main" id="{9EB3D7BB-AA6E-4706-BBD2-D0DE87FE51A5}"/>
              </a:ext>
            </a:extLst>
          </p:cNvPr>
          <p:cNvSpPr>
            <a:spLocks noGrp="1"/>
          </p:cNvSpPr>
          <p:nvPr>
            <p:ph type="sldNum" sz="quarter" idx="12"/>
          </p:nvPr>
        </p:nvSpPr>
        <p:spPr/>
        <p:txBody>
          <a:bodyPr/>
          <a:lstStyle/>
          <a:p>
            <a:fld id="{26992660-07D7-4D1A-9A00-6246F487EF94}" type="slidenum">
              <a:rPr lang="en-US" smtClean="0"/>
              <a:pPr/>
              <a:t>31</a:t>
            </a:fld>
            <a:endParaRPr lang="en-US"/>
          </a:p>
        </p:txBody>
      </p:sp>
      <p:pic>
        <p:nvPicPr>
          <p:cNvPr id="11266" name="Picture 2" descr="Purchasing power of USD holds up fine, as long as you don't actually spend  it.">
            <a:extLst>
              <a:ext uri="{FF2B5EF4-FFF2-40B4-BE49-F238E27FC236}">
                <a16:creationId xmlns:a16="http://schemas.microsoft.com/office/drawing/2014/main" id="{5E99BF6A-E10D-447F-99CC-A165A17D2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7F5B53-5795-DBF4-73DE-6D61D8D211E0}"/>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244566304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594A-03D9-4849-ADE9-45D72EE3458C}"/>
              </a:ext>
            </a:extLst>
          </p:cNvPr>
          <p:cNvSpPr>
            <a:spLocks noGrp="1"/>
          </p:cNvSpPr>
          <p:nvPr>
            <p:ph type="title"/>
          </p:nvPr>
        </p:nvSpPr>
        <p:spPr/>
        <p:txBody>
          <a:bodyPr>
            <a:normAutofit fontScale="90000"/>
          </a:bodyPr>
          <a:lstStyle/>
          <a:p>
            <a:r>
              <a:rPr lang="en-US" b="1" dirty="0"/>
              <a:t>Crypto Currencies are </a:t>
            </a:r>
            <a:br>
              <a:rPr lang="en-US" b="1" dirty="0"/>
            </a:br>
            <a:r>
              <a:rPr lang="en-US" b="1" dirty="0"/>
              <a:t>Not the Answer Either</a:t>
            </a:r>
            <a:endParaRPr lang="en-US" dirty="0"/>
          </a:p>
        </p:txBody>
      </p:sp>
      <p:sp>
        <p:nvSpPr>
          <p:cNvPr id="3" name="Content Placeholder 2">
            <a:extLst>
              <a:ext uri="{FF2B5EF4-FFF2-40B4-BE49-F238E27FC236}">
                <a16:creationId xmlns:a16="http://schemas.microsoft.com/office/drawing/2014/main" id="{15AA6E4A-86E6-41DA-9598-3E66F010214A}"/>
              </a:ext>
            </a:extLst>
          </p:cNvPr>
          <p:cNvSpPr>
            <a:spLocks noGrp="1"/>
          </p:cNvSpPr>
          <p:nvPr>
            <p:ph idx="1"/>
          </p:nvPr>
        </p:nvSpPr>
        <p:spPr/>
        <p:txBody>
          <a:bodyPr/>
          <a:lstStyle/>
          <a:p>
            <a:r>
              <a:rPr lang="en-US" dirty="0"/>
              <a:t>There are over 23,000+ Now</a:t>
            </a:r>
          </a:p>
          <a:p>
            <a:r>
              <a:rPr lang="en-US" dirty="0"/>
              <a:t>So far over 14,000 have failed</a:t>
            </a:r>
          </a:p>
          <a:p>
            <a:r>
              <a:rPr lang="en-US" dirty="0"/>
              <a:t>There are new ones every day</a:t>
            </a:r>
          </a:p>
          <a:p>
            <a:r>
              <a:rPr lang="en-US" dirty="0"/>
              <a:t>Many are scams</a:t>
            </a:r>
          </a:p>
          <a:p>
            <a:r>
              <a:rPr lang="en-US" dirty="0"/>
              <a:t>Most will be worth $0</a:t>
            </a:r>
          </a:p>
          <a:p>
            <a:endParaRPr lang="en-US" dirty="0"/>
          </a:p>
        </p:txBody>
      </p:sp>
      <p:sp>
        <p:nvSpPr>
          <p:cNvPr id="4" name="Footer Placeholder 3">
            <a:extLst>
              <a:ext uri="{FF2B5EF4-FFF2-40B4-BE49-F238E27FC236}">
                <a16:creationId xmlns:a16="http://schemas.microsoft.com/office/drawing/2014/main" id="{5BF29AB2-10A1-4CA4-B706-D1F4AB31264F}"/>
              </a:ext>
            </a:extLst>
          </p:cNvPr>
          <p:cNvSpPr>
            <a:spLocks noGrp="1"/>
          </p:cNvSpPr>
          <p:nvPr>
            <p:ph type="ftr" sz="quarter" idx="11"/>
          </p:nvPr>
        </p:nvSpPr>
        <p:spPr/>
        <p:txBody>
          <a:bodyPr/>
          <a:lstStyle/>
          <a:p>
            <a:r>
              <a:rPr lang="en-US" dirty="0"/>
              <a:t>© Alex </a:t>
            </a:r>
            <a:r>
              <a:rPr lang="en-US" dirty="0" err="1"/>
              <a:t>Barrón</a:t>
            </a:r>
            <a:r>
              <a:rPr lang="en-US" dirty="0"/>
              <a:t> 2024</a:t>
            </a:r>
          </a:p>
        </p:txBody>
      </p:sp>
      <p:sp>
        <p:nvSpPr>
          <p:cNvPr id="5" name="Slide Number Placeholder 4">
            <a:extLst>
              <a:ext uri="{FF2B5EF4-FFF2-40B4-BE49-F238E27FC236}">
                <a16:creationId xmlns:a16="http://schemas.microsoft.com/office/drawing/2014/main" id="{4B7B166A-9BDB-48A8-9D7D-839FDDB64177}"/>
              </a:ext>
            </a:extLst>
          </p:cNvPr>
          <p:cNvSpPr>
            <a:spLocks noGrp="1"/>
          </p:cNvSpPr>
          <p:nvPr>
            <p:ph type="sldNum" sz="quarter" idx="12"/>
          </p:nvPr>
        </p:nvSpPr>
        <p:spPr/>
        <p:txBody>
          <a:bodyPr/>
          <a:lstStyle/>
          <a:p>
            <a:fld id="{26992660-07D7-4D1A-9A00-6246F487EF94}" type="slidenum">
              <a:rPr lang="en-US" smtClean="0"/>
              <a:pPr/>
              <a:t>32</a:t>
            </a:fld>
            <a:endParaRPr lang="en-US"/>
          </a:p>
        </p:txBody>
      </p:sp>
      <p:sp>
        <p:nvSpPr>
          <p:cNvPr id="8" name="Content Placeholder 2">
            <a:extLst>
              <a:ext uri="{FF2B5EF4-FFF2-40B4-BE49-F238E27FC236}">
                <a16:creationId xmlns:a16="http://schemas.microsoft.com/office/drawing/2014/main" id="{A7E69328-5C9A-4718-A242-207C710C2CB8}"/>
              </a:ext>
            </a:extLst>
          </p:cNvPr>
          <p:cNvSpPr txBox="1">
            <a:spLocks/>
          </p:cNvSpPr>
          <p:nvPr/>
        </p:nvSpPr>
        <p:spPr>
          <a:xfrm>
            <a:off x="445698" y="4597068"/>
            <a:ext cx="4289483" cy="1924061"/>
          </a:xfrm>
          <a:prstGeom prst="rect">
            <a:avLst/>
          </a:prstGeom>
        </p:spPr>
        <p:txBody>
          <a:bodyPr>
            <a:normAutofit fontScale="92500" lnSpcReduction="10000"/>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latin typeface="+mn-lt"/>
              </a:rPr>
              <a:t>The Qualities of Money?</a:t>
            </a:r>
          </a:p>
          <a:p>
            <a:pPr eaLnBrk="1" fontAlgn="auto" hangingPunct="1">
              <a:spcBef>
                <a:spcPts val="0"/>
              </a:spcBef>
              <a:spcAft>
                <a:spcPts val="0"/>
              </a:spcAft>
              <a:buFont typeface="Arial" pitchFamily="34" charset="0"/>
              <a:buChar char="•"/>
              <a:defRPr/>
            </a:pPr>
            <a:r>
              <a:rPr lang="en-US" sz="2200" i="1" dirty="0">
                <a:latin typeface="+mn-lt"/>
              </a:rPr>
              <a:t> A Medium of Exchange?</a:t>
            </a:r>
          </a:p>
          <a:p>
            <a:pPr>
              <a:buFont typeface="Arial" pitchFamily="34" charset="0"/>
              <a:buChar char="•"/>
              <a:defRPr/>
            </a:pPr>
            <a:r>
              <a:rPr lang="en-US" sz="2200" i="1" dirty="0">
                <a:latin typeface="+mn-lt"/>
              </a:rPr>
              <a:t> A Measure of Value?</a:t>
            </a:r>
            <a:r>
              <a:rPr lang="en-US" sz="2200" i="1" dirty="0"/>
              <a:t> </a:t>
            </a:r>
          </a:p>
          <a:p>
            <a:pPr>
              <a:buFont typeface="Arial" pitchFamily="34" charset="0"/>
              <a:buChar char="•"/>
              <a:defRPr/>
            </a:pPr>
            <a:r>
              <a:rPr lang="en-US" sz="2200" i="1" dirty="0"/>
              <a:t> A Store of Value?</a:t>
            </a:r>
            <a:endParaRPr lang="en-US" sz="2200" i="1" dirty="0">
              <a:latin typeface="+mn-lt"/>
            </a:endParaRPr>
          </a:p>
          <a:p>
            <a:pPr eaLnBrk="1" fontAlgn="auto" hangingPunct="1">
              <a:spcBef>
                <a:spcPts val="0"/>
              </a:spcBef>
              <a:spcAft>
                <a:spcPts val="0"/>
              </a:spcAft>
              <a:buFont typeface="Arial" pitchFamily="34" charset="0"/>
              <a:buChar char="•"/>
              <a:defRPr/>
            </a:pPr>
            <a:r>
              <a:rPr lang="en-US" sz="2200" i="1" dirty="0">
                <a:latin typeface="+mn-lt"/>
              </a:rPr>
              <a:t> Widely </a:t>
            </a:r>
            <a:r>
              <a:rPr lang="en-US" sz="2200" i="1" dirty="0"/>
              <a:t>Accepted as a Means of Payment?</a:t>
            </a:r>
            <a:endParaRPr lang="en-US" sz="2200" i="1" dirty="0">
              <a:latin typeface="+mn-lt"/>
            </a:endParaRPr>
          </a:p>
          <a:p>
            <a:pPr marL="342900" indent="-342900" eaLnBrk="1" fontAlgn="auto" hangingPunct="1">
              <a:spcBef>
                <a:spcPct val="20000"/>
              </a:spcBef>
              <a:spcAft>
                <a:spcPts val="0"/>
              </a:spcAft>
              <a:buFont typeface="Arial" pitchFamily="34" charset="0"/>
              <a:buChar char="•"/>
              <a:defRPr/>
            </a:pPr>
            <a:endParaRPr lang="en-US" sz="3200" dirty="0">
              <a:latin typeface="+mn-lt"/>
            </a:endParaRPr>
          </a:p>
        </p:txBody>
      </p:sp>
      <p:pic>
        <p:nvPicPr>
          <p:cNvPr id="10" name="Picture 2" descr="The complete cryptocurrency list: Every altcoin to date and its symbol -  finder.com.au">
            <a:extLst>
              <a:ext uri="{FF2B5EF4-FFF2-40B4-BE49-F238E27FC236}">
                <a16:creationId xmlns:a16="http://schemas.microsoft.com/office/drawing/2014/main" id="{C17116E8-F969-4660-A676-C03E40DBF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181" y="3845928"/>
            <a:ext cx="4286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33D1A0-A4B2-45C3-BC88-97692161CC8E}"/>
              </a:ext>
            </a:extLst>
          </p:cNvPr>
          <p:cNvPicPr>
            <a:picLocks noChangeAspect="1"/>
          </p:cNvPicPr>
          <p:nvPr/>
        </p:nvPicPr>
        <p:blipFill>
          <a:blip r:embed="rId3"/>
          <a:stretch>
            <a:fillRect/>
          </a:stretch>
        </p:blipFill>
        <p:spPr>
          <a:xfrm>
            <a:off x="1730471" y="6155433"/>
            <a:ext cx="327109" cy="325668"/>
          </a:xfrm>
          <a:prstGeom prst="rect">
            <a:avLst/>
          </a:prstGeom>
        </p:spPr>
      </p:pic>
      <p:pic>
        <p:nvPicPr>
          <p:cNvPr id="14" name="Picture 13">
            <a:extLst>
              <a:ext uri="{FF2B5EF4-FFF2-40B4-BE49-F238E27FC236}">
                <a16:creationId xmlns:a16="http://schemas.microsoft.com/office/drawing/2014/main" id="{755558F1-64A3-4F36-AAB2-1C6FBDA38102}"/>
              </a:ext>
            </a:extLst>
          </p:cNvPr>
          <p:cNvPicPr>
            <a:picLocks noChangeAspect="1"/>
          </p:cNvPicPr>
          <p:nvPr/>
        </p:nvPicPr>
        <p:blipFill>
          <a:blip r:embed="rId3"/>
          <a:stretch>
            <a:fillRect/>
          </a:stretch>
        </p:blipFill>
        <p:spPr>
          <a:xfrm>
            <a:off x="3273118" y="5006582"/>
            <a:ext cx="327109" cy="325668"/>
          </a:xfrm>
          <a:prstGeom prst="rect">
            <a:avLst/>
          </a:prstGeom>
        </p:spPr>
      </p:pic>
      <p:pic>
        <p:nvPicPr>
          <p:cNvPr id="16" name="Picture 15">
            <a:extLst>
              <a:ext uri="{FF2B5EF4-FFF2-40B4-BE49-F238E27FC236}">
                <a16:creationId xmlns:a16="http://schemas.microsoft.com/office/drawing/2014/main" id="{7F3222A3-C163-47EC-901A-7696A7AB91B3}"/>
              </a:ext>
            </a:extLst>
          </p:cNvPr>
          <p:cNvPicPr>
            <a:picLocks noChangeAspect="1"/>
          </p:cNvPicPr>
          <p:nvPr/>
        </p:nvPicPr>
        <p:blipFill>
          <a:blip r:embed="rId3"/>
          <a:stretch>
            <a:fillRect/>
          </a:stretch>
        </p:blipFill>
        <p:spPr>
          <a:xfrm>
            <a:off x="2905717" y="5332250"/>
            <a:ext cx="327109" cy="325668"/>
          </a:xfrm>
          <a:prstGeom prst="rect">
            <a:avLst/>
          </a:prstGeom>
        </p:spPr>
      </p:pic>
      <p:pic>
        <p:nvPicPr>
          <p:cNvPr id="18" name="Picture 17">
            <a:extLst>
              <a:ext uri="{FF2B5EF4-FFF2-40B4-BE49-F238E27FC236}">
                <a16:creationId xmlns:a16="http://schemas.microsoft.com/office/drawing/2014/main" id="{A46ABD5C-243C-4B00-A6DD-3BE14E239123}"/>
              </a:ext>
            </a:extLst>
          </p:cNvPr>
          <p:cNvPicPr>
            <a:picLocks noChangeAspect="1"/>
          </p:cNvPicPr>
          <p:nvPr/>
        </p:nvPicPr>
        <p:blipFill>
          <a:blip r:embed="rId3"/>
          <a:stretch>
            <a:fillRect/>
          </a:stretch>
        </p:blipFill>
        <p:spPr>
          <a:xfrm>
            <a:off x="2533984" y="5559098"/>
            <a:ext cx="327109" cy="325668"/>
          </a:xfrm>
          <a:prstGeom prst="rect">
            <a:avLst/>
          </a:prstGeom>
        </p:spPr>
      </p:pic>
      <p:pic>
        <p:nvPicPr>
          <p:cNvPr id="6" name="Picture 5">
            <a:extLst>
              <a:ext uri="{FF2B5EF4-FFF2-40B4-BE49-F238E27FC236}">
                <a16:creationId xmlns:a16="http://schemas.microsoft.com/office/drawing/2014/main" id="{89685625-FA82-FB36-12ED-8F5234F5B071}"/>
              </a:ext>
            </a:extLst>
          </p:cNvPr>
          <p:cNvPicPr>
            <a:picLocks noChangeAspect="1"/>
          </p:cNvPicPr>
          <p:nvPr/>
        </p:nvPicPr>
        <p:blipFill>
          <a:blip r:embed="rId4"/>
          <a:stretch>
            <a:fillRect/>
          </a:stretch>
        </p:blipFill>
        <p:spPr>
          <a:xfrm>
            <a:off x="0" y="1660"/>
            <a:ext cx="1556874" cy="988940"/>
          </a:xfrm>
          <a:prstGeom prst="rect">
            <a:avLst/>
          </a:prstGeom>
        </p:spPr>
      </p:pic>
    </p:spTree>
    <p:extLst>
      <p:ext uri="{BB962C8B-B14F-4D97-AF65-F5344CB8AC3E}">
        <p14:creationId xmlns:p14="http://schemas.microsoft.com/office/powerpoint/2010/main" val="3043856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320C-B018-41A4-8AB7-00C48C08301B}"/>
              </a:ext>
            </a:extLst>
          </p:cNvPr>
          <p:cNvSpPr>
            <a:spLocks noGrp="1"/>
          </p:cNvSpPr>
          <p:nvPr>
            <p:ph type="title"/>
          </p:nvPr>
        </p:nvSpPr>
        <p:spPr/>
        <p:txBody>
          <a:bodyPr/>
          <a:lstStyle/>
          <a:p>
            <a:r>
              <a:rPr lang="en-US" b="1" dirty="0"/>
              <a:t>What is Credit?</a:t>
            </a:r>
          </a:p>
        </p:txBody>
      </p:sp>
      <p:sp>
        <p:nvSpPr>
          <p:cNvPr id="3" name="Content Placeholder 2">
            <a:extLst>
              <a:ext uri="{FF2B5EF4-FFF2-40B4-BE49-F238E27FC236}">
                <a16:creationId xmlns:a16="http://schemas.microsoft.com/office/drawing/2014/main" id="{4604F2EB-ABBF-49CD-9894-E96CB0758FFB}"/>
              </a:ext>
            </a:extLst>
          </p:cNvPr>
          <p:cNvSpPr>
            <a:spLocks noGrp="1"/>
          </p:cNvSpPr>
          <p:nvPr>
            <p:ph idx="1"/>
          </p:nvPr>
        </p:nvSpPr>
        <p:spPr/>
        <p:txBody>
          <a:bodyPr/>
          <a:lstStyle/>
          <a:p>
            <a:r>
              <a:rPr lang="en-US" dirty="0"/>
              <a:t>Credit is the ability for you to Borrow money from a bank to pay for goods.</a:t>
            </a:r>
          </a:p>
          <a:p>
            <a:r>
              <a:rPr lang="en-US" dirty="0"/>
              <a:t>Credit is created by a bank out of thin air based on your ability repay with Money.</a:t>
            </a:r>
          </a:p>
          <a:p>
            <a:r>
              <a:rPr lang="en-US" dirty="0"/>
              <a:t>Banks regulate the amount of credit they will issue you based on your Credit History.</a:t>
            </a:r>
          </a:p>
          <a:p>
            <a:r>
              <a:rPr lang="en-US" dirty="0"/>
              <a:t>Don’t confuse Credit with Money or Wealth.</a:t>
            </a:r>
          </a:p>
        </p:txBody>
      </p:sp>
      <p:sp>
        <p:nvSpPr>
          <p:cNvPr id="4" name="Footer Placeholder 3">
            <a:extLst>
              <a:ext uri="{FF2B5EF4-FFF2-40B4-BE49-F238E27FC236}">
                <a16:creationId xmlns:a16="http://schemas.microsoft.com/office/drawing/2014/main" id="{A16D558D-37A0-4326-8541-360BBA2629A8}"/>
              </a:ext>
            </a:extLst>
          </p:cNvPr>
          <p:cNvSpPr>
            <a:spLocks noGrp="1"/>
          </p:cNvSpPr>
          <p:nvPr>
            <p:ph type="ftr" sz="quarter" idx="11"/>
          </p:nvPr>
        </p:nvSpPr>
        <p:spPr/>
        <p:txBody>
          <a:bodyPr/>
          <a:lstStyle/>
          <a:p>
            <a:r>
              <a:rPr lang="en-US" dirty="0"/>
              <a:t>© Alex </a:t>
            </a:r>
            <a:r>
              <a:rPr lang="en-US" dirty="0" err="1"/>
              <a:t>Barrón</a:t>
            </a:r>
            <a:r>
              <a:rPr lang="en-US" dirty="0"/>
              <a:t> 2024</a:t>
            </a:r>
          </a:p>
        </p:txBody>
      </p:sp>
      <p:sp>
        <p:nvSpPr>
          <p:cNvPr id="5" name="Slide Number Placeholder 4">
            <a:extLst>
              <a:ext uri="{FF2B5EF4-FFF2-40B4-BE49-F238E27FC236}">
                <a16:creationId xmlns:a16="http://schemas.microsoft.com/office/drawing/2014/main" id="{EF7EDBCD-AB20-4A94-8CE9-2247BF2FA7AE}"/>
              </a:ext>
            </a:extLst>
          </p:cNvPr>
          <p:cNvSpPr>
            <a:spLocks noGrp="1"/>
          </p:cNvSpPr>
          <p:nvPr>
            <p:ph type="sldNum" sz="quarter" idx="12"/>
          </p:nvPr>
        </p:nvSpPr>
        <p:spPr/>
        <p:txBody>
          <a:bodyPr/>
          <a:lstStyle/>
          <a:p>
            <a:fld id="{26992660-07D7-4D1A-9A00-6246F487EF94}" type="slidenum">
              <a:rPr lang="en-US" smtClean="0"/>
              <a:pPr/>
              <a:t>33</a:t>
            </a:fld>
            <a:endParaRPr lang="en-US"/>
          </a:p>
        </p:txBody>
      </p:sp>
      <p:pic>
        <p:nvPicPr>
          <p:cNvPr id="6" name="Picture 5">
            <a:extLst>
              <a:ext uri="{FF2B5EF4-FFF2-40B4-BE49-F238E27FC236}">
                <a16:creationId xmlns:a16="http://schemas.microsoft.com/office/drawing/2014/main" id="{4C0C8F54-C012-3A55-2AA8-35ABBEE3242D}"/>
              </a:ext>
            </a:extLst>
          </p:cNvPr>
          <p:cNvPicPr>
            <a:picLocks noChangeAspect="1"/>
          </p:cNvPicPr>
          <p:nvPr/>
        </p:nvPicPr>
        <p:blipFill>
          <a:blip r:embed="rId2"/>
          <a:stretch>
            <a:fillRect/>
          </a:stretch>
        </p:blipFill>
        <p:spPr>
          <a:xfrm>
            <a:off x="0" y="1660"/>
            <a:ext cx="1556874" cy="988940"/>
          </a:xfrm>
          <a:prstGeom prst="rect">
            <a:avLst/>
          </a:prstGeom>
        </p:spPr>
      </p:pic>
    </p:spTree>
    <p:extLst>
      <p:ext uri="{BB962C8B-B14F-4D97-AF65-F5344CB8AC3E}">
        <p14:creationId xmlns:p14="http://schemas.microsoft.com/office/powerpoint/2010/main" val="29284911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2A5F0C7A-E146-4B64-902C-C36A6679FFC3}"/>
              </a:ext>
            </a:extLst>
          </p:cNvPr>
          <p:cNvSpPr>
            <a:spLocks noGrp="1"/>
          </p:cNvSpPr>
          <p:nvPr>
            <p:ph type="title"/>
          </p:nvPr>
        </p:nvSpPr>
        <p:spPr>
          <a:xfrm>
            <a:off x="838200" y="0"/>
            <a:ext cx="8305800" cy="914400"/>
          </a:xfrm>
        </p:spPr>
        <p:txBody>
          <a:bodyPr/>
          <a:lstStyle/>
          <a:p>
            <a:pPr eaLnBrk="1" hangingPunct="1"/>
            <a:r>
              <a:rPr lang="en-US" altLang="en-US" b="1" dirty="0"/>
              <a:t>Money, Wealth and Riches</a:t>
            </a:r>
          </a:p>
        </p:txBody>
      </p:sp>
      <p:sp>
        <p:nvSpPr>
          <p:cNvPr id="3" name="Content Placeholder 2">
            <a:extLst>
              <a:ext uri="{FF2B5EF4-FFF2-40B4-BE49-F238E27FC236}">
                <a16:creationId xmlns:a16="http://schemas.microsoft.com/office/drawing/2014/main" id="{EF598F91-3448-43F5-9DB1-529CE4ADE0D8}"/>
              </a:ext>
            </a:extLst>
          </p:cNvPr>
          <p:cNvSpPr>
            <a:spLocks noGrp="1"/>
          </p:cNvSpPr>
          <p:nvPr>
            <p:ph idx="1"/>
          </p:nvPr>
        </p:nvSpPr>
        <p:spPr>
          <a:xfrm>
            <a:off x="0" y="1181100"/>
            <a:ext cx="7010400" cy="2971800"/>
          </a:xfrm>
        </p:spPr>
        <p:txBody>
          <a:bodyPr rtlCol="0">
            <a:normAutofit fontScale="25000" lnSpcReduction="20000"/>
          </a:bodyPr>
          <a:lstStyle/>
          <a:p>
            <a:pPr eaLnBrk="1" fontAlgn="auto" hangingPunct="1">
              <a:spcAft>
                <a:spcPts val="0"/>
              </a:spcAft>
              <a:buFont typeface="Arial" panose="020B0604020202020204" pitchFamily="34" charset="0"/>
              <a:buNone/>
              <a:defRPr/>
            </a:pPr>
            <a:r>
              <a:rPr lang="en-US" sz="9600" b="1" i="1" u="sng" dirty="0">
                <a:solidFill>
                  <a:srgbClr val="1308A8"/>
                </a:solidFill>
              </a:rPr>
              <a:t>What is Wealth?</a:t>
            </a:r>
          </a:p>
          <a:p>
            <a:pPr eaLnBrk="1" fontAlgn="auto" hangingPunct="1">
              <a:spcAft>
                <a:spcPts val="0"/>
              </a:spcAft>
              <a:defRPr/>
            </a:pPr>
            <a:r>
              <a:rPr lang="en-US" sz="8800" i="1" dirty="0"/>
              <a:t>Wealth is a power.  With wealth many things are possible. One may ornament the home with the richest of furnishings.  One may sail the distant seas.  One may feast on the delicacies of far lands.  One may buy the ornaments of the gold worker and the stone polisher.  One may build a temple for God.  One may do all these things and many others in which there is delight for the senses and gratification for the soul. – </a:t>
            </a:r>
            <a:r>
              <a:rPr lang="en-US" sz="8800" dirty="0"/>
              <a:t>George S. </a:t>
            </a:r>
            <a:r>
              <a:rPr lang="en-US" sz="8800" dirty="0" err="1"/>
              <a:t>Clason</a:t>
            </a:r>
            <a:endParaRPr lang="en-US" sz="8800" dirty="0"/>
          </a:p>
        </p:txBody>
      </p:sp>
      <p:pic>
        <p:nvPicPr>
          <p:cNvPr id="26628" name="Picture 6" descr="abundance.jpg">
            <a:extLst>
              <a:ext uri="{FF2B5EF4-FFF2-40B4-BE49-F238E27FC236}">
                <a16:creationId xmlns:a16="http://schemas.microsoft.com/office/drawing/2014/main" id="{BB3887B5-B3B3-4029-B74A-840AEE8A8F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75488" y="1295400"/>
            <a:ext cx="20685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0E66D64F-C6F7-4B51-9063-8EF183DD30BD}"/>
              </a:ext>
            </a:extLst>
          </p:cNvPr>
          <p:cNvSpPr txBox="1">
            <a:spLocks/>
          </p:cNvSpPr>
          <p:nvPr/>
        </p:nvSpPr>
        <p:spPr bwMode="auto">
          <a:xfrm>
            <a:off x="0" y="40386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2200" i="1" dirty="0"/>
              <a:t>Wealth, like a tree, grows from a tiny seed.  The first copper you save is the seed from which your tree of wealth shall grow.   The sooner you plant that seed the sooner shall the tree grow. – </a:t>
            </a:r>
            <a:r>
              <a:rPr lang="en-US" altLang="en-US" sz="2200" dirty="0"/>
              <a:t>George S. </a:t>
            </a:r>
            <a:r>
              <a:rPr lang="en-US" altLang="en-US" sz="2200" dirty="0" err="1"/>
              <a:t>Clason</a:t>
            </a:r>
            <a:endParaRPr lang="en-US" altLang="en-US" sz="2200" dirty="0"/>
          </a:p>
          <a:p>
            <a:pPr eaLnBrk="1" hangingPunct="1">
              <a:buFontTx/>
              <a:buNone/>
            </a:pPr>
            <a:endParaRPr lang="en-US" altLang="en-US" sz="1800" i="1" dirty="0"/>
          </a:p>
          <a:p>
            <a:pPr eaLnBrk="1" hangingPunct="1"/>
            <a:endParaRPr lang="en-US" altLang="en-US" sz="1800" dirty="0"/>
          </a:p>
        </p:txBody>
      </p:sp>
      <p:sp>
        <p:nvSpPr>
          <p:cNvPr id="26630" name="Slide Number Placeholder 5">
            <a:extLst>
              <a:ext uri="{FF2B5EF4-FFF2-40B4-BE49-F238E27FC236}">
                <a16:creationId xmlns:a16="http://schemas.microsoft.com/office/drawing/2014/main" id="{E62D7A2B-9518-43A0-AA0D-4445D8A96C7F}"/>
              </a:ext>
            </a:extLst>
          </p:cNvPr>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B93B915-F329-474D-B7C5-B2052F682E65}" type="slidenum">
              <a:rPr lang="en-US" altLang="en-US" sz="1200">
                <a:solidFill>
                  <a:srgbClr val="898989"/>
                </a:solidFill>
              </a:rPr>
              <a:pPr>
                <a:spcBef>
                  <a:spcPct val="0"/>
                </a:spcBef>
                <a:buFontTx/>
                <a:buNone/>
              </a:pPr>
              <a:t>34</a:t>
            </a:fld>
            <a:endParaRPr lang="en-US" altLang="en-US" sz="1200">
              <a:solidFill>
                <a:srgbClr val="898989"/>
              </a:solidFill>
            </a:endParaRPr>
          </a:p>
        </p:txBody>
      </p:sp>
      <p:sp>
        <p:nvSpPr>
          <p:cNvPr id="7" name="Footer Placeholder 6">
            <a:extLst>
              <a:ext uri="{FF2B5EF4-FFF2-40B4-BE49-F238E27FC236}">
                <a16:creationId xmlns:a16="http://schemas.microsoft.com/office/drawing/2014/main" id="{FDE0A75B-8C93-4585-B317-B74B3650C15D}"/>
              </a:ext>
            </a:extLst>
          </p:cNvPr>
          <p:cNvSpPr>
            <a:spLocks noGrp="1"/>
          </p:cNvSpPr>
          <p:nvPr>
            <p:ph type="ftr" sz="quarter" idx="11"/>
          </p:nvPr>
        </p:nvSpPr>
        <p:spPr>
          <a:xfrm>
            <a:off x="3429000" y="6492875"/>
            <a:ext cx="2895600" cy="365125"/>
          </a:xfrm>
        </p:spPr>
        <p:txBody>
          <a:bodyPr/>
          <a:lstStyle/>
          <a:p>
            <a:pPr>
              <a:defRPr/>
            </a:pPr>
            <a:r>
              <a:rPr lang="en-US" dirty="0"/>
              <a:t>© Alex </a:t>
            </a:r>
            <a:r>
              <a:rPr lang="en-US" dirty="0" err="1"/>
              <a:t>Barrón</a:t>
            </a:r>
            <a:r>
              <a:rPr lang="en-US" dirty="0"/>
              <a:t> 2024</a:t>
            </a:r>
          </a:p>
        </p:txBody>
      </p:sp>
      <p:pic>
        <p:nvPicPr>
          <p:cNvPr id="4" name="Picture 3">
            <a:extLst>
              <a:ext uri="{FF2B5EF4-FFF2-40B4-BE49-F238E27FC236}">
                <a16:creationId xmlns:a16="http://schemas.microsoft.com/office/drawing/2014/main" id="{6B33BE39-095C-7751-1973-7C3ECFCF1687}"/>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36274854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0E638F90-2282-4936-8D11-44B8C5EB793B}"/>
              </a:ext>
            </a:extLst>
          </p:cNvPr>
          <p:cNvSpPr>
            <a:spLocks noGrp="1"/>
          </p:cNvSpPr>
          <p:nvPr>
            <p:ph type="title"/>
          </p:nvPr>
        </p:nvSpPr>
        <p:spPr>
          <a:xfrm>
            <a:off x="457200" y="0"/>
            <a:ext cx="8686800" cy="914400"/>
          </a:xfrm>
        </p:spPr>
        <p:txBody>
          <a:bodyPr/>
          <a:lstStyle/>
          <a:p>
            <a:pPr eaLnBrk="1" hangingPunct="1"/>
            <a:r>
              <a:rPr lang="en-US" altLang="en-US" b="1" dirty="0"/>
              <a:t>Money, Wealth and Riches</a:t>
            </a:r>
          </a:p>
        </p:txBody>
      </p:sp>
      <p:sp>
        <p:nvSpPr>
          <p:cNvPr id="3" name="Content Placeholder 2">
            <a:extLst>
              <a:ext uri="{FF2B5EF4-FFF2-40B4-BE49-F238E27FC236}">
                <a16:creationId xmlns:a16="http://schemas.microsoft.com/office/drawing/2014/main" id="{A5A14B32-1445-4B08-BD0A-6C10C5F81D50}"/>
              </a:ext>
            </a:extLst>
          </p:cNvPr>
          <p:cNvSpPr>
            <a:spLocks noGrp="1"/>
          </p:cNvSpPr>
          <p:nvPr>
            <p:ph idx="1"/>
          </p:nvPr>
        </p:nvSpPr>
        <p:spPr>
          <a:xfrm>
            <a:off x="0" y="1102367"/>
            <a:ext cx="7010400" cy="609600"/>
          </a:xfrm>
        </p:spPr>
        <p:txBody>
          <a:bodyPr/>
          <a:lstStyle/>
          <a:p>
            <a:pPr eaLnBrk="1" hangingPunct="1">
              <a:buFont typeface="Arial" panose="020B0604020202020204" pitchFamily="34" charset="0"/>
              <a:buNone/>
            </a:pPr>
            <a:r>
              <a:rPr lang="en-US" altLang="en-US" sz="2500" b="1" i="1" u="sng" dirty="0">
                <a:solidFill>
                  <a:srgbClr val="1308A8"/>
                </a:solidFill>
              </a:rPr>
              <a:t>What is Wealth?</a:t>
            </a:r>
          </a:p>
        </p:txBody>
      </p:sp>
      <p:pic>
        <p:nvPicPr>
          <p:cNvPr id="27652" name="Picture 6" descr="abundance.jpg">
            <a:extLst>
              <a:ext uri="{FF2B5EF4-FFF2-40B4-BE49-F238E27FC236}">
                <a16:creationId xmlns:a16="http://schemas.microsoft.com/office/drawing/2014/main" id="{18B85B69-C946-4A5E-8BB0-2A24008E1A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75488" y="1295400"/>
            <a:ext cx="20685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5F67B3D8-5534-4E0B-AD52-EF1AB0D6A976}"/>
              </a:ext>
            </a:extLst>
          </p:cNvPr>
          <p:cNvSpPr txBox="1">
            <a:spLocks/>
          </p:cNvSpPr>
          <p:nvPr/>
        </p:nvSpPr>
        <p:spPr bwMode="auto">
          <a:xfrm>
            <a:off x="0" y="1580508"/>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2200" i="1" dirty="0"/>
              <a:t>Wealth is measured in time, not dollars. The number of</a:t>
            </a:r>
          </a:p>
          <a:p>
            <a:pPr eaLnBrk="1" hangingPunct="1"/>
            <a:r>
              <a:rPr lang="en-US" altLang="en-US" sz="2200" i="1" dirty="0"/>
              <a:t> days you can survive, without physically working and still </a:t>
            </a:r>
          </a:p>
          <a:p>
            <a:pPr eaLnBrk="1" hangingPunct="1"/>
            <a:r>
              <a:rPr lang="en-US" altLang="en-US" sz="2200" i="1" dirty="0"/>
              <a:t>maintain your standard of living. – </a:t>
            </a:r>
            <a:r>
              <a:rPr lang="en-US" altLang="en-US" sz="2200" dirty="0"/>
              <a:t>Robert Kiyosaki</a:t>
            </a:r>
          </a:p>
          <a:p>
            <a:pPr eaLnBrk="1" hangingPunct="1"/>
            <a:r>
              <a:rPr lang="en-US" altLang="en-US" sz="2200" i="1" dirty="0"/>
              <a:t>Wealth is the product of man's capacity to think. – </a:t>
            </a:r>
            <a:r>
              <a:rPr lang="en-US" altLang="en-US" sz="2200" dirty="0"/>
              <a:t>Ayn Rand</a:t>
            </a:r>
          </a:p>
          <a:p>
            <a:pPr eaLnBrk="1" hangingPunct="1"/>
            <a:r>
              <a:rPr lang="en-US" altLang="en-US" sz="2200" i="1" dirty="0"/>
              <a:t>Wealth is a thought... – </a:t>
            </a:r>
            <a:r>
              <a:rPr lang="en-US" altLang="en-US" sz="2200" dirty="0"/>
              <a:t>Peter J. Daniels</a:t>
            </a:r>
          </a:p>
          <a:p>
            <a:pPr eaLnBrk="1" hangingPunct="1"/>
            <a:r>
              <a:rPr lang="en-US" altLang="en-US" sz="2200" i="1" dirty="0"/>
              <a:t>Wealth is created through the Positive Mental Attitude, culture, work, knowledge, ability and the moral character of the people under a government or state that guarantees freedom of private enterprise and respects and protects the rights of the life and property of each individual.  The fundamental ingredients to acquire it are:  thought, work, natural resources, credit and fair taxes.  Money, or the means of exchange, must have a recognized and acceptable value. – </a:t>
            </a:r>
            <a:r>
              <a:rPr lang="en-US" altLang="en-US" sz="2200" dirty="0"/>
              <a:t>W. Clement Stone</a:t>
            </a:r>
          </a:p>
          <a:p>
            <a:pPr eaLnBrk="1" hangingPunct="1">
              <a:buFontTx/>
              <a:buNone/>
            </a:pPr>
            <a:endParaRPr lang="en-US" altLang="en-US" sz="1800" i="1" dirty="0"/>
          </a:p>
          <a:p>
            <a:pPr eaLnBrk="1" hangingPunct="1"/>
            <a:endParaRPr lang="en-US" altLang="en-US" sz="1800" dirty="0"/>
          </a:p>
        </p:txBody>
      </p:sp>
      <p:sp>
        <p:nvSpPr>
          <p:cNvPr id="27654" name="Slide Number Placeholder 5">
            <a:extLst>
              <a:ext uri="{FF2B5EF4-FFF2-40B4-BE49-F238E27FC236}">
                <a16:creationId xmlns:a16="http://schemas.microsoft.com/office/drawing/2014/main" id="{43E8ACCA-1CD4-42FE-ACCC-925D4D57EEBD}"/>
              </a:ext>
            </a:extLst>
          </p:cNvPr>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A09E565-BF73-4118-AC80-74197D65E10C}" type="slidenum">
              <a:rPr lang="en-US" altLang="en-US" sz="1200">
                <a:solidFill>
                  <a:srgbClr val="898989"/>
                </a:solidFill>
              </a:rPr>
              <a:pPr>
                <a:spcBef>
                  <a:spcPct val="0"/>
                </a:spcBef>
                <a:buFontTx/>
                <a:buNone/>
              </a:pPr>
              <a:t>35</a:t>
            </a:fld>
            <a:endParaRPr lang="en-US" altLang="en-US" sz="1200">
              <a:solidFill>
                <a:srgbClr val="898989"/>
              </a:solidFill>
            </a:endParaRPr>
          </a:p>
        </p:txBody>
      </p:sp>
      <p:sp>
        <p:nvSpPr>
          <p:cNvPr id="7" name="Footer Placeholder 6">
            <a:extLst>
              <a:ext uri="{FF2B5EF4-FFF2-40B4-BE49-F238E27FC236}">
                <a16:creationId xmlns:a16="http://schemas.microsoft.com/office/drawing/2014/main" id="{02AB1E0A-A4AA-45E0-B3C9-02E76F07E67B}"/>
              </a:ext>
            </a:extLst>
          </p:cNvPr>
          <p:cNvSpPr>
            <a:spLocks noGrp="1"/>
          </p:cNvSpPr>
          <p:nvPr>
            <p:ph type="ftr" sz="quarter" idx="11"/>
          </p:nvPr>
        </p:nvSpPr>
        <p:spPr>
          <a:xfrm>
            <a:off x="3429000" y="6492875"/>
            <a:ext cx="2895600" cy="365125"/>
          </a:xfrm>
        </p:spPr>
        <p:txBody>
          <a:bodyPr/>
          <a:lstStyle/>
          <a:p>
            <a:pPr>
              <a:defRPr/>
            </a:pPr>
            <a:r>
              <a:rPr lang="en-US" dirty="0"/>
              <a:t>© Alex </a:t>
            </a:r>
            <a:r>
              <a:rPr lang="en-US" dirty="0" err="1"/>
              <a:t>Barrón</a:t>
            </a:r>
            <a:r>
              <a:rPr lang="en-US" dirty="0"/>
              <a:t> 2024</a:t>
            </a:r>
          </a:p>
        </p:txBody>
      </p:sp>
      <p:pic>
        <p:nvPicPr>
          <p:cNvPr id="4" name="Picture 3">
            <a:extLst>
              <a:ext uri="{FF2B5EF4-FFF2-40B4-BE49-F238E27FC236}">
                <a16:creationId xmlns:a16="http://schemas.microsoft.com/office/drawing/2014/main" id="{AF999D30-04D1-878E-6E50-387359E143C7}"/>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7839619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2000"/>
                                        <p:tgtEl>
                                          <p:spTgt spid="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2000"/>
                                        <p:tgtEl>
                                          <p:spTgt spid="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2000"/>
                                        <p:tgtEl>
                                          <p:spTgt spid="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2000"/>
                                        <p:tgtEl>
                                          <p:spTgt spid="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2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11D8AAD8-A49F-4BA8-8ED7-58168C7CF032}"/>
              </a:ext>
            </a:extLst>
          </p:cNvPr>
          <p:cNvSpPr>
            <a:spLocks noGrp="1"/>
          </p:cNvSpPr>
          <p:nvPr>
            <p:ph type="title"/>
          </p:nvPr>
        </p:nvSpPr>
        <p:spPr>
          <a:xfrm>
            <a:off x="762000" y="0"/>
            <a:ext cx="8382000" cy="914400"/>
          </a:xfrm>
        </p:spPr>
        <p:txBody>
          <a:bodyPr/>
          <a:lstStyle/>
          <a:p>
            <a:pPr eaLnBrk="1" hangingPunct="1"/>
            <a:r>
              <a:rPr lang="en-US" altLang="en-US" b="1" dirty="0"/>
              <a:t>Money, Wealth and Riches</a:t>
            </a:r>
          </a:p>
        </p:txBody>
      </p:sp>
      <p:sp>
        <p:nvSpPr>
          <p:cNvPr id="3" name="Content Placeholder 2">
            <a:extLst>
              <a:ext uri="{FF2B5EF4-FFF2-40B4-BE49-F238E27FC236}">
                <a16:creationId xmlns:a16="http://schemas.microsoft.com/office/drawing/2014/main" id="{BAE341E7-95FE-49E3-A439-0C6953ADA3FC}"/>
              </a:ext>
            </a:extLst>
          </p:cNvPr>
          <p:cNvSpPr>
            <a:spLocks noGrp="1"/>
          </p:cNvSpPr>
          <p:nvPr>
            <p:ph idx="1"/>
          </p:nvPr>
        </p:nvSpPr>
        <p:spPr>
          <a:xfrm>
            <a:off x="0" y="914400"/>
            <a:ext cx="6781800" cy="2133600"/>
          </a:xfrm>
        </p:spPr>
        <p:txBody>
          <a:bodyPr/>
          <a:lstStyle/>
          <a:p>
            <a:pPr eaLnBrk="1" hangingPunct="1">
              <a:buFont typeface="Arial" panose="020B0604020202020204" pitchFamily="34" charset="0"/>
              <a:buNone/>
            </a:pPr>
            <a:r>
              <a:rPr lang="en-US" altLang="en-US" sz="2800" b="1" i="1" u="sng">
                <a:solidFill>
                  <a:srgbClr val="1308A8"/>
                </a:solidFill>
              </a:rPr>
              <a:t>What are True Riches?</a:t>
            </a:r>
          </a:p>
          <a:p>
            <a:pPr eaLnBrk="1" hangingPunct="1"/>
            <a:r>
              <a:rPr lang="en-US" altLang="en-US" sz="1800" i="1"/>
              <a:t>"</a:t>
            </a:r>
            <a:r>
              <a:rPr lang="en-US" altLang="en-US" sz="2400" i="1"/>
              <a:t>Trust not in oppression, and become not vain in robbery: if riches increase, set not your heart upon them.“ – Psalms 62:10</a:t>
            </a:r>
          </a:p>
          <a:p>
            <a:pPr eaLnBrk="1" hangingPunct="1"/>
            <a:endParaRPr lang="en-US" altLang="en-US" sz="7200"/>
          </a:p>
        </p:txBody>
      </p:sp>
      <p:sp>
        <p:nvSpPr>
          <p:cNvPr id="8" name="Content Placeholder 2">
            <a:extLst>
              <a:ext uri="{FF2B5EF4-FFF2-40B4-BE49-F238E27FC236}">
                <a16:creationId xmlns:a16="http://schemas.microsoft.com/office/drawing/2014/main" id="{8704C398-6008-46D5-99F5-8D31D2F0BA35}"/>
              </a:ext>
            </a:extLst>
          </p:cNvPr>
          <p:cNvSpPr txBox="1">
            <a:spLocks/>
          </p:cNvSpPr>
          <p:nvPr/>
        </p:nvSpPr>
        <p:spPr>
          <a:xfrm>
            <a:off x="228600" y="2514600"/>
            <a:ext cx="8763000" cy="4114800"/>
          </a:xfrm>
          <a:prstGeom prst="rect">
            <a:avLst/>
          </a:prstGeom>
        </p:spPr>
        <p:txBody>
          <a:bodyPr/>
          <a:lstStyle/>
          <a:p>
            <a:pPr eaLnBrk="1" fontAlgn="auto" hangingPunct="1">
              <a:spcBef>
                <a:spcPts val="0"/>
              </a:spcBef>
              <a:spcAft>
                <a:spcPts val="0"/>
              </a:spcAft>
              <a:buFont typeface="Arial" pitchFamily="34" charset="0"/>
              <a:buChar char="•"/>
              <a:defRPr/>
            </a:pPr>
            <a:r>
              <a:rPr lang="en-US" sz="2400" i="1" dirty="0">
                <a:latin typeface="+mn-lt"/>
              </a:rPr>
              <a:t>"For ye know the grace of our Lord Jesus Christ, that, though he was rich, yet for your sakes he became poor, that ye through his poverty might be rich.“ – 2 Corinthians 8:9</a:t>
            </a:r>
            <a:endParaRPr lang="en-US" sz="2400" dirty="0">
              <a:latin typeface="+mn-lt"/>
            </a:endParaRPr>
          </a:p>
          <a:p>
            <a:pPr eaLnBrk="1" fontAlgn="auto" hangingPunct="1">
              <a:spcBef>
                <a:spcPts val="0"/>
              </a:spcBef>
              <a:spcAft>
                <a:spcPts val="0"/>
              </a:spcAft>
              <a:buFont typeface="Arial" pitchFamily="34" charset="0"/>
              <a:buChar char="•"/>
              <a:defRPr/>
            </a:pPr>
            <a:r>
              <a:rPr lang="en-US" sz="2400" i="1" dirty="0">
                <a:latin typeface="+mn-lt"/>
              </a:rPr>
              <a:t>“For we brought nothing into this world, and it is certain we can carry nothing out.  And having food and raiment let us be therewith content. But they that will be rich fall into temptation and a snare, and into many foolish and hurtful lusts, which drown men in destruction and perdition.  For the love of money is the root of all evil: which while some coveted after, they have erred from the faith, and pierced themselves through with many sorrows.“ </a:t>
            </a:r>
          </a:p>
          <a:p>
            <a:pPr algn="r" eaLnBrk="1" fontAlgn="auto" hangingPunct="1">
              <a:spcBef>
                <a:spcPts val="0"/>
              </a:spcBef>
              <a:spcAft>
                <a:spcPts val="0"/>
              </a:spcAft>
              <a:defRPr/>
            </a:pPr>
            <a:r>
              <a:rPr lang="en-US" sz="2400" i="1" dirty="0">
                <a:latin typeface="+mn-lt"/>
              </a:rPr>
              <a:t>– 1 Timothy 6:7-10</a:t>
            </a:r>
          </a:p>
          <a:p>
            <a:pPr marL="342900" indent="-342900" eaLnBrk="1" fontAlgn="auto" hangingPunct="1">
              <a:spcBef>
                <a:spcPct val="20000"/>
              </a:spcBef>
              <a:spcAft>
                <a:spcPts val="0"/>
              </a:spcAft>
              <a:buFont typeface="Arial" pitchFamily="34" charset="0"/>
              <a:buChar char="•"/>
              <a:defRPr/>
            </a:pPr>
            <a:endParaRPr lang="en-US" sz="2400" dirty="0">
              <a:latin typeface="+mn-lt"/>
            </a:endParaRPr>
          </a:p>
        </p:txBody>
      </p:sp>
      <p:pic>
        <p:nvPicPr>
          <p:cNvPr id="28677" name="Picture 5" descr="gold coins stacks.bmp">
            <a:extLst>
              <a:ext uri="{FF2B5EF4-FFF2-40B4-BE49-F238E27FC236}">
                <a16:creationId xmlns:a16="http://schemas.microsoft.com/office/drawing/2014/main" id="{E5134CC6-B2FB-4015-AA28-1D6AECAC06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5625" y="762000"/>
            <a:ext cx="22383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Slide Number Placeholder 5">
            <a:extLst>
              <a:ext uri="{FF2B5EF4-FFF2-40B4-BE49-F238E27FC236}">
                <a16:creationId xmlns:a16="http://schemas.microsoft.com/office/drawing/2014/main" id="{92BF0E7A-CFB9-4588-8A8C-D2174B3FB7F7}"/>
              </a:ext>
            </a:extLst>
          </p:cNvPr>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7BDFA53-3380-4E24-8368-CA211D0FF648}" type="slidenum">
              <a:rPr lang="en-US" altLang="en-US" sz="1200">
                <a:solidFill>
                  <a:srgbClr val="898989"/>
                </a:solidFill>
              </a:rPr>
              <a:pPr>
                <a:spcBef>
                  <a:spcPct val="0"/>
                </a:spcBef>
                <a:buFontTx/>
                <a:buNone/>
              </a:pPr>
              <a:t>36</a:t>
            </a:fld>
            <a:endParaRPr lang="en-US" altLang="en-US" sz="1200">
              <a:solidFill>
                <a:srgbClr val="898989"/>
              </a:solidFill>
            </a:endParaRPr>
          </a:p>
        </p:txBody>
      </p:sp>
      <p:sp>
        <p:nvSpPr>
          <p:cNvPr id="7" name="Footer Placeholder 6">
            <a:extLst>
              <a:ext uri="{FF2B5EF4-FFF2-40B4-BE49-F238E27FC236}">
                <a16:creationId xmlns:a16="http://schemas.microsoft.com/office/drawing/2014/main" id="{830A3417-8EFC-4B9A-8E12-D20F4A77D2BF}"/>
              </a:ext>
            </a:extLst>
          </p:cNvPr>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sp>
        <p:nvSpPr>
          <p:cNvPr id="9" name="Date Placeholder 8">
            <a:extLst>
              <a:ext uri="{FF2B5EF4-FFF2-40B4-BE49-F238E27FC236}">
                <a16:creationId xmlns:a16="http://schemas.microsoft.com/office/drawing/2014/main" id="{479DB238-9F55-42FD-BC35-3761BDE02C62}"/>
              </a:ext>
            </a:extLst>
          </p:cNvPr>
          <p:cNvSpPr>
            <a:spLocks noGrp="1"/>
          </p:cNvSpPr>
          <p:nvPr>
            <p:ph type="dt" sz="quarter" idx="10"/>
          </p:nvPr>
        </p:nvSpPr>
        <p:spPr/>
        <p:txBody>
          <a:bodyPr/>
          <a:lstStyle/>
          <a:p>
            <a:pPr>
              <a:defRPr/>
            </a:pPr>
            <a:endParaRPr lang="en-US"/>
          </a:p>
        </p:txBody>
      </p:sp>
      <p:pic>
        <p:nvPicPr>
          <p:cNvPr id="4" name="Picture 3">
            <a:extLst>
              <a:ext uri="{FF2B5EF4-FFF2-40B4-BE49-F238E27FC236}">
                <a16:creationId xmlns:a16="http://schemas.microsoft.com/office/drawing/2014/main" id="{5A42C1AE-5AA9-31E5-6CEE-C82FD140041E}"/>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29315956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33400" y="0"/>
            <a:ext cx="8229600" cy="1295400"/>
          </a:xfrm>
        </p:spPr>
        <p:txBody>
          <a:bodyPr/>
          <a:lstStyle/>
          <a:p>
            <a:pPr eaLnBrk="1" hangingPunct="1"/>
            <a:r>
              <a:rPr lang="en-US" altLang="en-US" b="1" dirty="0"/>
              <a:t>Reflection</a:t>
            </a:r>
            <a:endParaRPr lang="en-US" altLang="en-US" dirty="0"/>
          </a:p>
        </p:txBody>
      </p:sp>
      <p:sp>
        <p:nvSpPr>
          <p:cNvPr id="27651" name="Content Placeholder 2"/>
          <p:cNvSpPr txBox="1">
            <a:spLocks/>
          </p:cNvSpPr>
          <p:nvPr/>
        </p:nvSpPr>
        <p:spPr bwMode="auto">
          <a:xfrm>
            <a:off x="457200" y="1219200"/>
            <a:ext cx="8686800" cy="5334000"/>
          </a:xfrm>
          <a:prstGeom prst="rect">
            <a:avLst/>
          </a:prstGeom>
          <a:noFill/>
          <a:ln w="9525">
            <a:noFill/>
            <a:miter lim="800000"/>
            <a:headEnd/>
            <a:tailEnd/>
          </a:ln>
        </p:spPr>
        <p:txBody>
          <a:bodyPr/>
          <a:lstStyle/>
          <a:p>
            <a:pPr eaLnBrk="1" hangingPunct="1"/>
            <a:r>
              <a:rPr lang="en-US" altLang="en-US" sz="2800" dirty="0">
                <a:latin typeface="+mj-lt"/>
              </a:rPr>
              <a:t>Take a moment to think:</a:t>
            </a:r>
          </a:p>
          <a:p>
            <a:pPr>
              <a:buFont typeface="Arial" charset="0"/>
              <a:buChar char="•"/>
            </a:pPr>
            <a:r>
              <a:rPr lang="en-US" altLang="en-US" sz="2800" dirty="0">
                <a:latin typeface="+mj-lt"/>
              </a:rPr>
              <a:t> </a:t>
            </a:r>
            <a:r>
              <a:rPr lang="en-US" altLang="en-US" sz="2800" dirty="0"/>
              <a:t>What is Financial Freedom?</a:t>
            </a:r>
          </a:p>
          <a:p>
            <a:pPr>
              <a:buFont typeface="Arial" charset="0"/>
              <a:buChar char="•"/>
            </a:pPr>
            <a:r>
              <a:rPr lang="en-US" altLang="en-US" sz="2800" dirty="0"/>
              <a:t> What is Money</a:t>
            </a:r>
            <a:r>
              <a:rPr lang="en-US" altLang="en-US" sz="2800" dirty="0">
                <a:latin typeface="+mj-lt"/>
              </a:rPr>
              <a:t>?</a:t>
            </a:r>
          </a:p>
          <a:p>
            <a:pPr>
              <a:buFont typeface="Arial" charset="0"/>
              <a:buChar char="•"/>
            </a:pPr>
            <a:r>
              <a:rPr lang="en-US" altLang="en-US" sz="2800" dirty="0">
                <a:latin typeface="+mj-lt"/>
              </a:rPr>
              <a:t> </a:t>
            </a:r>
            <a:r>
              <a:rPr lang="en-US" altLang="en-US" sz="2800" dirty="0"/>
              <a:t>What is Gold</a:t>
            </a:r>
            <a:r>
              <a:rPr lang="en-US" altLang="en-US" sz="2800" dirty="0">
                <a:latin typeface="+mj-lt"/>
              </a:rPr>
              <a:t>?</a:t>
            </a:r>
          </a:p>
          <a:p>
            <a:pPr>
              <a:buFont typeface="Arial" charset="0"/>
              <a:buChar char="•"/>
            </a:pPr>
            <a:r>
              <a:rPr lang="en-US" altLang="en-US" sz="2800" dirty="0"/>
              <a:t> What is Credit</a:t>
            </a:r>
            <a:r>
              <a:rPr lang="en-US" altLang="en-US" sz="2800" dirty="0">
                <a:latin typeface="+mj-lt"/>
              </a:rPr>
              <a:t>?</a:t>
            </a:r>
          </a:p>
          <a:p>
            <a:pPr>
              <a:buFont typeface="Arial" charset="0"/>
              <a:buChar char="•"/>
            </a:pPr>
            <a:r>
              <a:rPr lang="en-US" altLang="en-US" sz="2800" dirty="0"/>
              <a:t> What is Paper Money?</a:t>
            </a:r>
          </a:p>
          <a:p>
            <a:pPr>
              <a:buFont typeface="Arial" charset="0"/>
              <a:buChar char="•"/>
            </a:pPr>
            <a:r>
              <a:rPr lang="en-US" altLang="en-US" sz="2800" dirty="0"/>
              <a:t> What are Riches?</a:t>
            </a:r>
          </a:p>
          <a:p>
            <a:pPr>
              <a:buFont typeface="Arial" charset="0"/>
              <a:buChar char="•"/>
            </a:pPr>
            <a:r>
              <a:rPr lang="en-US" altLang="en-US" sz="2800" dirty="0"/>
              <a:t> What is True Wealth?</a:t>
            </a:r>
          </a:p>
          <a:p>
            <a:pPr>
              <a:buFont typeface="Arial" charset="0"/>
              <a:buChar char="•"/>
            </a:pPr>
            <a:endParaRPr lang="en-US" altLang="en-US" sz="2800" dirty="0"/>
          </a:p>
          <a:p>
            <a:endParaRPr lang="en-US" altLang="en-US" sz="2800" dirty="0"/>
          </a:p>
          <a:p>
            <a:pPr>
              <a:buFont typeface="Arial" charset="0"/>
              <a:buChar char="•"/>
            </a:pPr>
            <a:endParaRPr lang="en-US" altLang="en-US" sz="2800" dirty="0"/>
          </a:p>
          <a:p>
            <a:pPr>
              <a:buFont typeface="Arial" charset="0"/>
              <a:buChar char="•"/>
            </a:pPr>
            <a:endParaRPr lang="en-US" altLang="en-US" sz="2800" dirty="0">
              <a:latin typeface="+mj-lt"/>
            </a:endParaRPr>
          </a:p>
          <a:p>
            <a:pPr eaLnBrk="1" hangingPunct="1"/>
            <a:r>
              <a:rPr lang="en-US" altLang="en-US" sz="2800" b="1" dirty="0">
                <a:latin typeface="+mj-lt"/>
              </a:rPr>
              <a:t> </a:t>
            </a:r>
            <a:endParaRPr lang="en-US" altLang="en-US" sz="2800" dirty="0">
              <a:latin typeface="+mj-lt"/>
            </a:endParaRPr>
          </a:p>
        </p:txBody>
      </p:sp>
      <p:sp>
        <p:nvSpPr>
          <p:cNvPr id="33796" name="Slide Number Placeholder 4"/>
          <p:cNvSpPr>
            <a:spLocks noGrp="1"/>
          </p:cNvSpPr>
          <p:nvPr>
            <p:ph type="sldNum" sz="quarter" idx="12"/>
          </p:nvPr>
        </p:nvSpPr>
        <p:spPr bwMode="auto">
          <a:xfrm>
            <a:off x="7010400" y="6492875"/>
            <a:ext cx="2133600" cy="365125"/>
          </a:xfrm>
          <a:noFill/>
          <a:ln>
            <a:miter lim="800000"/>
            <a:headEnd/>
            <a:tailEnd/>
          </a:ln>
        </p:spPr>
        <p:txBody>
          <a:bodyPr/>
          <a:lstStyle/>
          <a:p>
            <a:fld id="{594747B0-A74B-42AF-A56D-EC9387163A3F}" type="slidenum">
              <a:rPr lang="en-US" altLang="en-US"/>
              <a:pPr/>
              <a:t>37</a:t>
            </a:fld>
            <a:endParaRPr lang="en-US" altLang="en-US"/>
          </a:p>
        </p:txBody>
      </p:sp>
      <p:sp>
        <p:nvSpPr>
          <p:cNvPr id="6" name="Footer Placeholder 5"/>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pic>
        <p:nvPicPr>
          <p:cNvPr id="3" name="Picture 2">
            <a:extLst>
              <a:ext uri="{FF2B5EF4-FFF2-40B4-BE49-F238E27FC236}">
                <a16:creationId xmlns:a16="http://schemas.microsoft.com/office/drawing/2014/main" id="{8CE6F233-0115-1E5D-2400-CECEFA8B68DF}"/>
              </a:ext>
            </a:extLst>
          </p:cNvPr>
          <p:cNvPicPr>
            <a:picLocks noChangeAspect="1"/>
          </p:cNvPicPr>
          <p:nvPr/>
        </p:nvPicPr>
        <p:blipFill>
          <a:blip r:embed="rId2"/>
          <a:stretch>
            <a:fillRect/>
          </a:stretch>
        </p:blipFill>
        <p:spPr>
          <a:xfrm>
            <a:off x="0" y="1660"/>
            <a:ext cx="1556874" cy="9889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wipe(down)">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wipe(down)">
                                      <p:cBhvr>
                                        <p:cTn id="12" dur="500"/>
                                        <p:tgtEl>
                                          <p:spTgt spid="27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wipe(down)">
                                      <p:cBhvr>
                                        <p:cTn id="17" dur="500"/>
                                        <p:tgtEl>
                                          <p:spTgt spid="276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wipe(down)">
                                      <p:cBhvr>
                                        <p:cTn id="22" dur="500"/>
                                        <p:tgtEl>
                                          <p:spTgt spid="27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wipe(down)">
                                      <p:cBhvr>
                                        <p:cTn id="27" dur="500"/>
                                        <p:tgtEl>
                                          <p:spTgt spid="276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651">
                                            <p:txEl>
                                              <p:pRg st="5" end="5"/>
                                            </p:txEl>
                                          </p:spTgt>
                                        </p:tgtEl>
                                        <p:attrNameLst>
                                          <p:attrName>style.visibility</p:attrName>
                                        </p:attrNameLst>
                                      </p:cBhvr>
                                      <p:to>
                                        <p:strVal val="visible"/>
                                      </p:to>
                                    </p:set>
                                    <p:animEffect transition="in" filter="wipe(down)">
                                      <p:cBhvr>
                                        <p:cTn id="32" dur="500"/>
                                        <p:tgtEl>
                                          <p:spTgt spid="276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7651">
                                            <p:txEl>
                                              <p:pRg st="6" end="6"/>
                                            </p:txEl>
                                          </p:spTgt>
                                        </p:tgtEl>
                                        <p:attrNameLst>
                                          <p:attrName>style.visibility</p:attrName>
                                        </p:attrNameLst>
                                      </p:cBhvr>
                                      <p:to>
                                        <p:strVal val="visible"/>
                                      </p:to>
                                    </p:set>
                                    <p:animEffect transition="in" filter="wipe(down)">
                                      <p:cBhvr>
                                        <p:cTn id="37" dur="500"/>
                                        <p:tgtEl>
                                          <p:spTgt spid="276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651">
                                            <p:txEl>
                                              <p:pRg st="7" end="7"/>
                                            </p:txEl>
                                          </p:spTgt>
                                        </p:tgtEl>
                                        <p:attrNameLst>
                                          <p:attrName>style.visibility</p:attrName>
                                        </p:attrNameLst>
                                      </p:cBhvr>
                                      <p:to>
                                        <p:strVal val="visible"/>
                                      </p:to>
                                    </p:set>
                                    <p:animEffect transition="in" filter="wipe(down)">
                                      <p:cBhvr>
                                        <p:cTn id="42" dur="500"/>
                                        <p:tgtEl>
                                          <p:spTgt spid="2765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7651">
                                            <p:txEl>
                                              <p:pRg st="12" end="12"/>
                                            </p:txEl>
                                          </p:spTgt>
                                        </p:tgtEl>
                                        <p:attrNameLst>
                                          <p:attrName>style.visibility</p:attrName>
                                        </p:attrNameLst>
                                      </p:cBhvr>
                                      <p:to>
                                        <p:strVal val="visible"/>
                                      </p:to>
                                    </p:set>
                                    <p:animEffect transition="in" filter="wipe(down)">
                                      <p:cBhvr>
                                        <p:cTn id="47" dur="500"/>
                                        <p:tgtEl>
                                          <p:spTgt spid="2765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a:t>
            </a:r>
          </a:p>
        </p:txBody>
      </p:sp>
      <p:pic>
        <p:nvPicPr>
          <p:cNvPr id="4" name="Content Placeholder 3" descr="SAP-HANA-Questions.jpg"/>
          <p:cNvPicPr>
            <a:picLocks noGrp="1" noChangeAspect="1"/>
          </p:cNvPicPr>
          <p:nvPr>
            <p:ph idx="1"/>
          </p:nvPr>
        </p:nvPicPr>
        <p:blipFill>
          <a:blip r:embed="rId2" cstate="print"/>
          <a:stretch>
            <a:fillRect/>
          </a:stretch>
        </p:blipFill>
        <p:spPr>
          <a:xfrm>
            <a:off x="1447800" y="1752600"/>
            <a:ext cx="6201382" cy="4114800"/>
          </a:xfrm>
        </p:spPr>
      </p:pic>
      <p:pic>
        <p:nvPicPr>
          <p:cNvPr id="3" name="Picture 2">
            <a:extLst>
              <a:ext uri="{FF2B5EF4-FFF2-40B4-BE49-F238E27FC236}">
                <a16:creationId xmlns:a16="http://schemas.microsoft.com/office/drawing/2014/main" id="{508B12ED-6BEC-E811-DA57-6EA258D731C4}"/>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24632065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Could You Stop Working </a:t>
            </a:r>
            <a:br>
              <a:rPr lang="en-US" b="1" dirty="0"/>
            </a:br>
            <a:r>
              <a:rPr lang="en-US" b="1" dirty="0"/>
              <a:t>If You Wanted To?</a:t>
            </a:r>
            <a:endParaRPr lang="en-US" dirty="0"/>
          </a:p>
        </p:txBody>
      </p:sp>
      <p:sp>
        <p:nvSpPr>
          <p:cNvPr id="3" name="Content Placeholder 2"/>
          <p:cNvSpPr>
            <a:spLocks noGrp="1"/>
          </p:cNvSpPr>
          <p:nvPr>
            <p:ph idx="1"/>
          </p:nvPr>
        </p:nvSpPr>
        <p:spPr>
          <a:xfrm>
            <a:off x="457200" y="2026187"/>
            <a:ext cx="4724399" cy="3933314"/>
          </a:xfrm>
        </p:spPr>
        <p:txBody>
          <a:bodyPr>
            <a:normAutofit fontScale="92500"/>
          </a:bodyPr>
          <a:lstStyle/>
          <a:p>
            <a:r>
              <a:rPr lang="en-US" sz="3800" dirty="0"/>
              <a:t>If yes, why don’t you do it?</a:t>
            </a:r>
          </a:p>
          <a:p>
            <a:r>
              <a:rPr lang="en-US" sz="3800" dirty="0"/>
              <a:t>If no, why not?</a:t>
            </a:r>
          </a:p>
          <a:p>
            <a:r>
              <a:rPr lang="en-US" sz="3800" dirty="0"/>
              <a:t>What would happen?</a:t>
            </a:r>
          </a:p>
          <a:p>
            <a:r>
              <a:rPr lang="en-US" sz="3800" dirty="0"/>
              <a:t>What is the worst case</a:t>
            </a:r>
          </a:p>
          <a:p>
            <a:pPr>
              <a:buNone/>
            </a:pPr>
            <a:r>
              <a:rPr lang="en-US" sz="3800" dirty="0"/>
              <a:t>     scenario?</a:t>
            </a:r>
          </a:p>
          <a:p>
            <a:endParaRPr lang="en-US" dirty="0"/>
          </a:p>
        </p:txBody>
      </p:sp>
      <p:pic>
        <p:nvPicPr>
          <p:cNvPr id="5" name="Picture 4" descr="sick of work.jpg"/>
          <p:cNvPicPr>
            <a:picLocks noChangeAspect="1"/>
          </p:cNvPicPr>
          <p:nvPr/>
        </p:nvPicPr>
        <p:blipFill>
          <a:blip r:embed="rId2" cstate="print"/>
          <a:stretch>
            <a:fillRect/>
          </a:stretch>
        </p:blipFill>
        <p:spPr>
          <a:xfrm>
            <a:off x="5387833" y="2110208"/>
            <a:ext cx="3298967" cy="4325686"/>
          </a:xfrm>
          <a:prstGeom prst="rect">
            <a:avLst/>
          </a:prstGeom>
        </p:spPr>
      </p:pic>
      <p:sp>
        <p:nvSpPr>
          <p:cNvPr id="7" name="Footer Placeholder 6"/>
          <p:cNvSpPr>
            <a:spLocks noGrp="1"/>
          </p:cNvSpPr>
          <p:nvPr>
            <p:ph type="ftr" sz="quarter" idx="11"/>
          </p:nvPr>
        </p:nvSpPr>
        <p:spPr>
          <a:xfrm>
            <a:off x="0" y="6551499"/>
            <a:ext cx="2171700" cy="273844"/>
          </a:xfrm>
        </p:spPr>
        <p:txBody>
          <a:bodyPr/>
          <a:lstStyle/>
          <a:p>
            <a:pPr algn="l"/>
            <a:r>
              <a:rPr lang="en-US" dirty="0"/>
              <a:t>© Alex </a:t>
            </a:r>
            <a:r>
              <a:rPr lang="en-US" dirty="0" err="1"/>
              <a:t>Barrón</a:t>
            </a:r>
            <a:r>
              <a:rPr lang="en-US" dirty="0"/>
              <a:t> 2024</a:t>
            </a:r>
          </a:p>
        </p:txBody>
      </p:sp>
      <p:sp>
        <p:nvSpPr>
          <p:cNvPr id="8" name="Slide Number Placeholder 7"/>
          <p:cNvSpPr>
            <a:spLocks noGrp="1"/>
          </p:cNvSpPr>
          <p:nvPr>
            <p:ph type="sldNum" sz="quarter" idx="12"/>
          </p:nvPr>
        </p:nvSpPr>
        <p:spPr>
          <a:xfrm>
            <a:off x="6400800" y="5726907"/>
            <a:ext cx="1600200" cy="273844"/>
          </a:xfrm>
        </p:spPr>
        <p:txBody>
          <a:bodyPr/>
          <a:lstStyle/>
          <a:p>
            <a:fld id="{26992660-07D7-4D1A-9A00-6246F487EF94}" type="slidenum">
              <a:rPr lang="en-US" smtClean="0"/>
              <a:pPr/>
              <a:t>4</a:t>
            </a:fld>
            <a:endParaRPr lang="en-US"/>
          </a:p>
        </p:txBody>
      </p:sp>
      <p:pic>
        <p:nvPicPr>
          <p:cNvPr id="4" name="Picture 3">
            <a:extLst>
              <a:ext uri="{FF2B5EF4-FFF2-40B4-BE49-F238E27FC236}">
                <a16:creationId xmlns:a16="http://schemas.microsoft.com/office/drawing/2014/main" id="{0D2D2D38-13C3-FE88-1CCA-FC33430393E7}"/>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73699532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Early Retirement: The Secret to Making It Work For You | The Motley Fool">
            <a:extLst>
              <a:ext uri="{FF2B5EF4-FFF2-40B4-BE49-F238E27FC236}">
                <a16:creationId xmlns:a16="http://schemas.microsoft.com/office/drawing/2014/main" id="{8E3710E7-AD17-4B12-84AC-2C5DF97B2F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10" t="9091" r="33764"/>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441EFC-ACD3-4E11-B454-C905B42C8AE5}"/>
              </a:ext>
            </a:extLst>
          </p:cNvPr>
          <p:cNvSpPr>
            <a:spLocks noGrp="1"/>
          </p:cNvSpPr>
          <p:nvPr>
            <p:ph type="title"/>
          </p:nvPr>
        </p:nvSpPr>
        <p:spPr>
          <a:xfrm>
            <a:off x="278320" y="1161288"/>
            <a:ext cx="2578608" cy="1124712"/>
          </a:xfrm>
        </p:spPr>
        <p:txBody>
          <a:bodyPr anchor="b">
            <a:noAutofit/>
          </a:bodyPr>
          <a:lstStyle/>
          <a:p>
            <a:r>
              <a:rPr lang="en-US" sz="2800" b="1" dirty="0"/>
              <a:t>What is Financial Freedom?</a:t>
            </a:r>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EADC885-A61F-404F-AAB2-DAC43DEA576B}"/>
              </a:ext>
            </a:extLst>
          </p:cNvPr>
          <p:cNvSpPr>
            <a:spLocks noGrp="1"/>
          </p:cNvSpPr>
          <p:nvPr>
            <p:ph idx="1"/>
          </p:nvPr>
        </p:nvSpPr>
        <p:spPr>
          <a:xfrm>
            <a:off x="278320" y="2718054"/>
            <a:ext cx="2579180" cy="3207258"/>
          </a:xfrm>
        </p:spPr>
        <p:txBody>
          <a:bodyPr anchor="t">
            <a:normAutofit/>
          </a:bodyPr>
          <a:lstStyle/>
          <a:p>
            <a:pPr marL="0" marR="0" indent="0">
              <a:lnSpc>
                <a:spcPct val="90000"/>
              </a:lnSpc>
              <a:spcBef>
                <a:spcPts val="0"/>
              </a:spcBef>
              <a:spcAft>
                <a:spcPts val="1000"/>
              </a:spcAft>
              <a:buNone/>
            </a:pPr>
            <a:r>
              <a:rPr lang="en-US" sz="1100">
                <a:effectLst/>
                <a:latin typeface="Calibri" panose="020F0502020204030204" pitchFamily="34" charset="0"/>
                <a:ea typeface="Calibri" panose="020F0502020204030204" pitchFamily="34" charset="0"/>
                <a:cs typeface="Times New Roman" panose="02020603050405020304" pitchFamily="18" charset="0"/>
              </a:rPr>
              <a:t>Financial Freedom is the ability to Generate enough money to </a:t>
            </a:r>
          </a:p>
          <a:p>
            <a:pPr marL="342900" marR="0" lvl="0" indent="-342900">
              <a:lnSpc>
                <a:spcPct val="90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Do whatever you want, </a:t>
            </a:r>
          </a:p>
          <a:p>
            <a:pPr marL="342900" marR="0" lvl="0" indent="-342900">
              <a:lnSpc>
                <a:spcPct val="90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Be whatever you want, </a:t>
            </a:r>
          </a:p>
          <a:p>
            <a:pPr marL="342900" marR="0" lvl="0" indent="-342900">
              <a:lnSpc>
                <a:spcPct val="90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Buy whatever you want,</a:t>
            </a:r>
          </a:p>
          <a:p>
            <a:pPr marL="342900" marR="0" lvl="0" indent="-342900">
              <a:lnSpc>
                <a:spcPct val="90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Go wherever you want, </a:t>
            </a:r>
          </a:p>
          <a:p>
            <a:pPr marL="342900" marR="0" lvl="0" indent="-342900">
              <a:lnSpc>
                <a:spcPct val="90000"/>
              </a:lnSpc>
              <a:spcBef>
                <a:spcPts val="0"/>
              </a:spcBef>
              <a:spcAft>
                <a:spcPts val="100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With Whoever you want</a:t>
            </a:r>
          </a:p>
          <a:p>
            <a:pPr>
              <a:lnSpc>
                <a:spcPct val="90000"/>
              </a:lnSpc>
              <a:spcBef>
                <a:spcPts val="0"/>
              </a:spcBef>
              <a:spcAft>
                <a:spcPts val="100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Whenever you want,</a:t>
            </a:r>
          </a:p>
          <a:p>
            <a:pPr marL="0" marR="0" indent="0">
              <a:lnSpc>
                <a:spcPct val="90000"/>
              </a:lnSpc>
              <a:spcBef>
                <a:spcPts val="0"/>
              </a:spcBef>
              <a:spcAft>
                <a:spcPts val="1000"/>
              </a:spcAft>
              <a:buNone/>
            </a:pPr>
            <a:r>
              <a:rPr lang="en-US" sz="1100">
                <a:effectLst/>
                <a:latin typeface="Calibri" panose="020F0502020204030204" pitchFamily="34" charset="0"/>
                <a:ea typeface="Calibri" panose="020F0502020204030204" pitchFamily="34" charset="0"/>
                <a:cs typeface="Times New Roman" panose="02020603050405020304" pitchFamily="18" charset="0"/>
              </a:rPr>
              <a:t>Without Having to Work to generate money or Worry about running out of money.</a:t>
            </a:r>
          </a:p>
          <a:p>
            <a:pPr marL="0" marR="0" indent="0">
              <a:lnSpc>
                <a:spcPct val="90000"/>
              </a:lnSpc>
              <a:spcBef>
                <a:spcPts val="0"/>
              </a:spcBef>
              <a:spcAft>
                <a:spcPts val="1000"/>
              </a:spcAft>
              <a:buNone/>
            </a:pPr>
            <a:endParaRPr lang="en-US" sz="110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spcAft>
                <a:spcPts val="1000"/>
              </a:spcAft>
              <a:buFont typeface="Wingdings" panose="05000000000000000000" pitchFamily="2" charset="2"/>
              <a:buChar char="Ø"/>
            </a:pPr>
            <a:r>
              <a:rPr lang="en-US" sz="1100">
                <a:effectLst/>
                <a:latin typeface="Calibri" panose="020F0502020204030204" pitchFamily="34" charset="0"/>
                <a:ea typeface="Calibri" panose="020F0502020204030204" pitchFamily="34" charset="0"/>
                <a:cs typeface="Times New Roman" panose="02020603050405020304" pitchFamily="18" charset="0"/>
              </a:rPr>
              <a:t>Financial Freedom means that Money is working for you instead of You working for money.</a:t>
            </a:r>
          </a:p>
          <a:p>
            <a:pPr marL="0" marR="0" indent="0">
              <a:lnSpc>
                <a:spcPct val="90000"/>
              </a:lnSpc>
              <a:spcBef>
                <a:spcPts val="0"/>
              </a:spcBef>
              <a:spcAft>
                <a:spcPts val="1000"/>
              </a:spcAft>
              <a:buNone/>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100"/>
          </a:p>
        </p:txBody>
      </p:sp>
      <p:sp>
        <p:nvSpPr>
          <p:cNvPr id="4" name="Footer Placeholder 3">
            <a:extLst>
              <a:ext uri="{FF2B5EF4-FFF2-40B4-BE49-F238E27FC236}">
                <a16:creationId xmlns:a16="http://schemas.microsoft.com/office/drawing/2014/main" id="{AF77BD69-02A1-473A-9690-E75195EEE09C}"/>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dirty="0">
                <a:solidFill>
                  <a:schemeClr val="tx1">
                    <a:lumMod val="50000"/>
                    <a:lumOff val="50000"/>
                  </a:schemeClr>
                </a:solidFill>
              </a:rPr>
              <a:t>© Alex </a:t>
            </a:r>
            <a:r>
              <a:rPr lang="en-US" dirty="0" err="1">
                <a:solidFill>
                  <a:schemeClr val="tx1">
                    <a:lumMod val="50000"/>
                    <a:lumOff val="50000"/>
                  </a:schemeClr>
                </a:solidFill>
              </a:rPr>
              <a:t>Barrón</a:t>
            </a:r>
            <a:r>
              <a:rPr lang="en-US" dirty="0">
                <a:solidFill>
                  <a:schemeClr val="tx1">
                    <a:lumMod val="50000"/>
                    <a:lumOff val="50000"/>
                  </a:schemeClr>
                </a:solidFill>
              </a:rPr>
              <a:t> 2024</a:t>
            </a:r>
          </a:p>
        </p:txBody>
      </p:sp>
      <p:sp>
        <p:nvSpPr>
          <p:cNvPr id="5" name="Slide Number Placeholder 4">
            <a:extLst>
              <a:ext uri="{FF2B5EF4-FFF2-40B4-BE49-F238E27FC236}">
                <a16:creationId xmlns:a16="http://schemas.microsoft.com/office/drawing/2014/main" id="{EDE60B40-D95F-4CF1-A3A3-CF91F024D38C}"/>
              </a:ext>
            </a:extLst>
          </p:cNvPr>
          <p:cNvSpPr>
            <a:spLocks noGrp="1"/>
          </p:cNvSpPr>
          <p:nvPr>
            <p:ph type="sldNum" sz="quarter" idx="12"/>
          </p:nvPr>
        </p:nvSpPr>
        <p:spPr>
          <a:xfrm>
            <a:off x="6808279" y="6356350"/>
            <a:ext cx="2057400" cy="365125"/>
          </a:xfrm>
        </p:spPr>
        <p:txBody>
          <a:bodyPr>
            <a:normAutofit/>
          </a:bodyPr>
          <a:lstStyle/>
          <a:p>
            <a:pPr>
              <a:spcAft>
                <a:spcPts val="600"/>
              </a:spcAft>
            </a:pPr>
            <a:fld id="{26992660-07D7-4D1A-9A00-6246F487EF94}" type="slidenum">
              <a:rPr lang="en-US">
                <a:solidFill>
                  <a:schemeClr val="bg1"/>
                </a:solidFill>
              </a:rPr>
              <a:pPr>
                <a:spcAft>
                  <a:spcPts val="600"/>
                </a:spcAft>
              </a:pPr>
              <a:t>5</a:t>
            </a:fld>
            <a:endParaRPr lang="en-US">
              <a:solidFill>
                <a:schemeClr val="bg1"/>
              </a:solidFill>
            </a:endParaRPr>
          </a:p>
        </p:txBody>
      </p:sp>
      <p:pic>
        <p:nvPicPr>
          <p:cNvPr id="6" name="Picture 5">
            <a:extLst>
              <a:ext uri="{FF2B5EF4-FFF2-40B4-BE49-F238E27FC236}">
                <a16:creationId xmlns:a16="http://schemas.microsoft.com/office/drawing/2014/main" id="{7B4C25DD-6956-DA71-99D0-FEB13F2D46F3}"/>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180437108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2A6F1A19-8AAE-4302-A825-3E7A1A926F07}"/>
              </a:ext>
            </a:extLst>
          </p:cNvPr>
          <p:cNvSpPr>
            <a:spLocks noGrp="1"/>
          </p:cNvSpPr>
          <p:nvPr>
            <p:ph type="title"/>
          </p:nvPr>
        </p:nvSpPr>
        <p:spPr>
          <a:xfrm>
            <a:off x="0" y="0"/>
            <a:ext cx="9144000" cy="1066800"/>
          </a:xfrm>
        </p:spPr>
        <p:txBody>
          <a:bodyPr/>
          <a:lstStyle/>
          <a:p>
            <a:pPr eaLnBrk="1" hangingPunct="1"/>
            <a:r>
              <a:rPr lang="en-US" altLang="en-US" b="1" dirty="0"/>
              <a:t>What is Money?</a:t>
            </a:r>
          </a:p>
        </p:txBody>
      </p:sp>
      <p:sp>
        <p:nvSpPr>
          <p:cNvPr id="3" name="Content Placeholder 2">
            <a:extLst>
              <a:ext uri="{FF2B5EF4-FFF2-40B4-BE49-F238E27FC236}">
                <a16:creationId xmlns:a16="http://schemas.microsoft.com/office/drawing/2014/main" id="{AFDEB9DB-0C24-48FD-94C0-7532AED32711}"/>
              </a:ext>
            </a:extLst>
          </p:cNvPr>
          <p:cNvSpPr>
            <a:spLocks noGrp="1"/>
          </p:cNvSpPr>
          <p:nvPr>
            <p:ph idx="1"/>
          </p:nvPr>
        </p:nvSpPr>
        <p:spPr>
          <a:xfrm>
            <a:off x="304800" y="990600"/>
            <a:ext cx="8839200" cy="2895600"/>
          </a:xfrm>
        </p:spPr>
        <p:txBody>
          <a:bodyPr rtlCol="0">
            <a:normAutofit fontScale="70000" lnSpcReduction="20000"/>
          </a:bodyPr>
          <a:lstStyle/>
          <a:p>
            <a:pPr eaLnBrk="1" fontAlgn="auto" hangingPunct="1">
              <a:spcAft>
                <a:spcPts val="0"/>
              </a:spcAft>
              <a:buFont typeface="Arial" panose="020B0604020202020204" pitchFamily="34" charset="0"/>
              <a:buNone/>
              <a:defRPr/>
            </a:pPr>
            <a:r>
              <a:rPr lang="en-US" sz="4000" b="1" i="1" u="sng" dirty="0">
                <a:solidFill>
                  <a:srgbClr val="1308A8"/>
                </a:solidFill>
              </a:rPr>
              <a:t>What is Money?</a:t>
            </a:r>
          </a:p>
          <a:p>
            <a:pPr eaLnBrk="1" fontAlgn="auto" hangingPunct="1">
              <a:spcAft>
                <a:spcPts val="0"/>
              </a:spcAft>
              <a:defRPr/>
            </a:pPr>
            <a:r>
              <a:rPr lang="en-US" i="1" dirty="0"/>
              <a:t>Money is the medium by which earthly success is measured.</a:t>
            </a:r>
            <a:endParaRPr lang="en-US" dirty="0"/>
          </a:p>
          <a:p>
            <a:pPr eaLnBrk="1" fontAlgn="auto" hangingPunct="1">
              <a:spcAft>
                <a:spcPts val="0"/>
              </a:spcAft>
              <a:defRPr/>
            </a:pPr>
            <a:r>
              <a:rPr lang="en-US" i="1" dirty="0"/>
              <a:t>Money makes possible the enjoyment of the best the earth affords.</a:t>
            </a:r>
            <a:endParaRPr lang="en-US" dirty="0"/>
          </a:p>
          <a:p>
            <a:pPr eaLnBrk="1" fontAlgn="auto" hangingPunct="1">
              <a:spcAft>
                <a:spcPts val="0"/>
              </a:spcAft>
              <a:defRPr/>
            </a:pPr>
            <a:r>
              <a:rPr lang="en-US" i="1" dirty="0"/>
              <a:t>Money is plentiful for those who understand the simple laws which govern its acquisition.</a:t>
            </a:r>
            <a:endParaRPr lang="en-US" dirty="0"/>
          </a:p>
          <a:p>
            <a:pPr eaLnBrk="1" fontAlgn="auto" hangingPunct="1">
              <a:spcAft>
                <a:spcPts val="0"/>
              </a:spcAft>
              <a:defRPr/>
            </a:pPr>
            <a:r>
              <a:rPr lang="en-US" i="1" dirty="0"/>
              <a:t>Money is governed today by the same laws which controlled it when prosperous men thronged the streets of Babylon, six thousand years ago.</a:t>
            </a:r>
            <a:endParaRPr lang="en-US" dirty="0"/>
          </a:p>
          <a:p>
            <a:pPr marL="0" indent="0" algn="r" eaLnBrk="1" fontAlgn="auto" hangingPunct="1">
              <a:spcAft>
                <a:spcPts val="0"/>
              </a:spcAft>
              <a:buNone/>
              <a:defRPr/>
            </a:pPr>
            <a:r>
              <a:rPr lang="en-US" dirty="0"/>
              <a:t>-  The Richest Man in Babylon</a:t>
            </a:r>
          </a:p>
        </p:txBody>
      </p:sp>
      <p:pic>
        <p:nvPicPr>
          <p:cNvPr id="25604" name="Picture 8" descr="money bills.jpg">
            <a:extLst>
              <a:ext uri="{FF2B5EF4-FFF2-40B4-BE49-F238E27FC236}">
                <a16:creationId xmlns:a16="http://schemas.microsoft.com/office/drawing/2014/main" id="{FA1D8CAC-8F32-400C-B334-D2EE4DA68B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02230"/>
            <a:ext cx="3505200" cy="262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Slide Number Placeholder 6">
            <a:extLst>
              <a:ext uri="{FF2B5EF4-FFF2-40B4-BE49-F238E27FC236}">
                <a16:creationId xmlns:a16="http://schemas.microsoft.com/office/drawing/2014/main" id="{E44AC094-D179-4DE4-9C7C-EE2EA7E4599F}"/>
              </a:ext>
            </a:extLst>
          </p:cNvPr>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B5421E6-D586-4458-98FA-28B381B87352}" type="slidenum">
              <a:rPr lang="en-US" altLang="en-US" sz="1200">
                <a:solidFill>
                  <a:srgbClr val="898989"/>
                </a:solidFill>
              </a:rPr>
              <a:pPr>
                <a:spcBef>
                  <a:spcPct val="0"/>
                </a:spcBef>
                <a:buFontTx/>
                <a:buNone/>
              </a:pPr>
              <a:t>6</a:t>
            </a:fld>
            <a:endParaRPr lang="en-US" altLang="en-US" sz="1200">
              <a:solidFill>
                <a:srgbClr val="898989"/>
              </a:solidFill>
            </a:endParaRPr>
          </a:p>
        </p:txBody>
      </p:sp>
      <p:sp>
        <p:nvSpPr>
          <p:cNvPr id="8" name="Footer Placeholder 7">
            <a:extLst>
              <a:ext uri="{FF2B5EF4-FFF2-40B4-BE49-F238E27FC236}">
                <a16:creationId xmlns:a16="http://schemas.microsoft.com/office/drawing/2014/main" id="{0E05947D-3ADE-421D-9365-1D7BAD3A8302}"/>
              </a:ext>
            </a:extLst>
          </p:cNvPr>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pic>
        <p:nvPicPr>
          <p:cNvPr id="2" name="Picture 1">
            <a:extLst>
              <a:ext uri="{FF2B5EF4-FFF2-40B4-BE49-F238E27FC236}">
                <a16:creationId xmlns:a16="http://schemas.microsoft.com/office/drawing/2014/main" id="{112527C6-A2AA-127E-1CD6-B6F3B7B0470F}"/>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862177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3A26-40A2-4E68-B466-829DFE23E6F8}"/>
              </a:ext>
            </a:extLst>
          </p:cNvPr>
          <p:cNvSpPr>
            <a:spLocks noGrp="1"/>
          </p:cNvSpPr>
          <p:nvPr>
            <p:ph type="title"/>
          </p:nvPr>
        </p:nvSpPr>
        <p:spPr>
          <a:xfrm>
            <a:off x="3724072" y="629268"/>
            <a:ext cx="4939868" cy="1286160"/>
          </a:xfrm>
        </p:spPr>
        <p:txBody>
          <a:bodyPr anchor="b">
            <a:normAutofit/>
          </a:bodyPr>
          <a:lstStyle/>
          <a:p>
            <a:pPr>
              <a:lnSpc>
                <a:spcPct val="90000"/>
              </a:lnSpc>
            </a:pPr>
            <a:r>
              <a:rPr lang="en-US" sz="4100" b="1" dirty="0"/>
              <a:t>Why is Money So Important?</a:t>
            </a:r>
          </a:p>
        </p:txBody>
      </p:sp>
      <p:sp>
        <p:nvSpPr>
          <p:cNvPr id="3" name="Content Placeholder 2">
            <a:extLst>
              <a:ext uri="{FF2B5EF4-FFF2-40B4-BE49-F238E27FC236}">
                <a16:creationId xmlns:a16="http://schemas.microsoft.com/office/drawing/2014/main" id="{613567F7-21FC-498A-B5C3-E6DEC2B24E12}"/>
              </a:ext>
            </a:extLst>
          </p:cNvPr>
          <p:cNvSpPr>
            <a:spLocks noGrp="1"/>
          </p:cNvSpPr>
          <p:nvPr>
            <p:ph idx="1"/>
          </p:nvPr>
        </p:nvSpPr>
        <p:spPr>
          <a:xfrm>
            <a:off x="3724073" y="2438400"/>
            <a:ext cx="4939867" cy="3785419"/>
          </a:xfrm>
        </p:spPr>
        <p:txBody>
          <a:bodyPr>
            <a:normAutofit/>
          </a:bodyPr>
          <a:lstStyle/>
          <a:p>
            <a:pPr>
              <a:lnSpc>
                <a:spcPct val="90000"/>
              </a:lnSpc>
            </a:pPr>
            <a:r>
              <a:rPr lang="en-US" sz="1400" dirty="0">
                <a:effectLst/>
                <a:latin typeface="Calibri" panose="020F0502020204030204" pitchFamily="34" charset="0"/>
                <a:ea typeface="Calibri" panose="020F0502020204030204" pitchFamily="34" charset="0"/>
                <a:cs typeface="Times New Roman" panose="02020603050405020304" pitchFamily="18" charset="0"/>
              </a:rPr>
              <a:t>We don’t have to be a genius to understand that Money is an important part of life.  </a:t>
            </a:r>
          </a:p>
          <a:p>
            <a:pPr>
              <a:lnSpc>
                <a:spcPct val="90000"/>
              </a:lnSpc>
            </a:pPr>
            <a:r>
              <a:rPr lang="en-US" sz="1400" dirty="0">
                <a:effectLst/>
                <a:latin typeface="Calibri" panose="020F0502020204030204" pitchFamily="34" charset="0"/>
                <a:ea typeface="Calibri" panose="020F0502020204030204" pitchFamily="34" charset="0"/>
                <a:cs typeface="Times New Roman" panose="02020603050405020304" pitchFamily="18" charset="0"/>
              </a:rPr>
              <a:t>It is said that “money makes the world go around”.  </a:t>
            </a:r>
          </a:p>
          <a:p>
            <a:pPr>
              <a:lnSpc>
                <a:spcPct val="90000"/>
              </a:lnSpc>
            </a:pPr>
            <a:r>
              <a:rPr lang="en-US" sz="1400" dirty="0">
                <a:effectLst/>
                <a:latin typeface="Calibri" panose="020F0502020204030204" pitchFamily="34" charset="0"/>
                <a:ea typeface="Calibri" panose="020F0502020204030204" pitchFamily="34" charset="0"/>
                <a:cs typeface="Times New Roman" panose="02020603050405020304" pitchFamily="18" charset="0"/>
              </a:rPr>
              <a:t>Yet why is money so important?  </a:t>
            </a:r>
          </a:p>
          <a:p>
            <a:pPr>
              <a:lnSpc>
                <a:spcPct val="90000"/>
              </a:lnSpc>
            </a:pPr>
            <a:r>
              <a:rPr lang="en-US" sz="1400" dirty="0">
                <a:effectLst/>
                <a:latin typeface="Calibri" panose="020F0502020204030204" pitchFamily="34" charset="0"/>
                <a:ea typeface="Calibri" panose="020F0502020204030204" pitchFamily="34" charset="0"/>
                <a:cs typeface="Times New Roman" panose="02020603050405020304" pitchFamily="18" charset="0"/>
              </a:rPr>
              <a:t>Why do we strive every day to earn money?  </a:t>
            </a:r>
          </a:p>
          <a:p>
            <a:pPr>
              <a:lnSpc>
                <a:spcPct val="90000"/>
              </a:lnSpc>
            </a:pPr>
            <a:r>
              <a:rPr lang="en-US" sz="1400" dirty="0">
                <a:effectLst/>
                <a:latin typeface="Calibri" panose="020F0502020204030204" pitchFamily="34" charset="0"/>
                <a:ea typeface="Calibri" panose="020F0502020204030204" pitchFamily="34" charset="0"/>
                <a:cs typeface="Times New Roman" panose="02020603050405020304" pitchFamily="18" charset="0"/>
              </a:rPr>
              <a:t>Why do we spend so much time and effort to acquire it?  </a:t>
            </a:r>
          </a:p>
          <a:p>
            <a:pPr>
              <a:lnSpc>
                <a:spcPct val="90000"/>
              </a:lnSpc>
            </a:pPr>
            <a:r>
              <a:rPr lang="en-US" sz="1400" dirty="0">
                <a:effectLst/>
                <a:latin typeface="Calibri" panose="020F0502020204030204" pitchFamily="34" charset="0"/>
                <a:ea typeface="Calibri" panose="020F0502020204030204" pitchFamily="34" charset="0"/>
                <a:cs typeface="Times New Roman" panose="02020603050405020304" pitchFamily="18" charset="0"/>
              </a:rPr>
              <a:t>Why do we invest so much emotional energy around money:</a:t>
            </a:r>
          </a:p>
          <a:p>
            <a:pPr marL="685800" lvl="1">
              <a:lnSpc>
                <a:spcPct val="90000"/>
              </a:lnSpc>
              <a:buFont typeface="Courier New" panose="02070309020205020404" pitchFamily="49" charset="0"/>
              <a:buChar char="o"/>
            </a:pPr>
            <a:r>
              <a:rPr lang="en-US" sz="1400" dirty="0">
                <a:effectLst/>
                <a:latin typeface="Calibri" panose="020F0502020204030204" pitchFamily="34" charset="0"/>
                <a:ea typeface="Calibri" panose="020F0502020204030204" pitchFamily="34" charset="0"/>
                <a:cs typeface="Times New Roman" panose="02020603050405020304" pitchFamily="18" charset="0"/>
              </a:rPr>
              <a:t>worrying about it, </a:t>
            </a:r>
          </a:p>
          <a:p>
            <a:pPr marL="685800" lvl="1">
              <a:lnSpc>
                <a:spcPct val="90000"/>
              </a:lnSpc>
              <a:buFont typeface="Courier New" panose="02070309020205020404" pitchFamily="49" charset="0"/>
              <a:buChar char="o"/>
            </a:pPr>
            <a:r>
              <a:rPr lang="en-US" sz="1400" dirty="0">
                <a:effectLst/>
                <a:latin typeface="Calibri" panose="020F0502020204030204" pitchFamily="34" charset="0"/>
                <a:ea typeface="Calibri" panose="020F0502020204030204" pitchFamily="34" charset="0"/>
                <a:cs typeface="Times New Roman" panose="02020603050405020304" pitchFamily="18" charset="0"/>
              </a:rPr>
              <a:t>stressing about it, </a:t>
            </a:r>
          </a:p>
          <a:p>
            <a:pPr marL="685800" lvl="1">
              <a:lnSpc>
                <a:spcPct val="90000"/>
              </a:lnSpc>
              <a:buFont typeface="Courier New" panose="02070309020205020404" pitchFamily="49" charset="0"/>
              <a:buChar char="o"/>
            </a:pPr>
            <a:r>
              <a:rPr lang="en-US" sz="1400" dirty="0">
                <a:effectLst/>
                <a:latin typeface="Calibri" panose="020F0502020204030204" pitchFamily="34" charset="0"/>
                <a:ea typeface="Calibri" panose="020F0502020204030204" pitchFamily="34" charset="0"/>
                <a:cs typeface="Times New Roman" panose="02020603050405020304" pitchFamily="18" charset="0"/>
              </a:rPr>
              <a:t>getting angry about it when someone cheats us out of it, or </a:t>
            </a:r>
          </a:p>
          <a:p>
            <a:pPr marL="685800" lvl="1">
              <a:lnSpc>
                <a:spcPct val="90000"/>
              </a:lnSpc>
              <a:buFont typeface="Courier New" panose="02070309020205020404" pitchFamily="49" charset="0"/>
              <a:buChar char="o"/>
            </a:pPr>
            <a:r>
              <a:rPr lang="en-US" sz="1400" dirty="0">
                <a:effectLst/>
                <a:latin typeface="Calibri" panose="020F0502020204030204" pitchFamily="34" charset="0"/>
                <a:ea typeface="Calibri" panose="020F0502020204030204" pitchFamily="34" charset="0"/>
                <a:cs typeface="Times New Roman" panose="02020603050405020304" pitchFamily="18" charset="0"/>
              </a:rPr>
              <a:t>getting happy when we find a good value or receive unexpected money? </a:t>
            </a:r>
          </a:p>
          <a:p>
            <a:pPr>
              <a:lnSpc>
                <a:spcPct val="90000"/>
              </a:lnSpc>
            </a:pPr>
            <a:r>
              <a:rPr lang="en-US" sz="1400" dirty="0">
                <a:effectLst/>
                <a:latin typeface="Calibri" panose="020F0502020204030204" pitchFamily="34" charset="0"/>
                <a:ea typeface="Calibri" panose="020F0502020204030204" pitchFamily="34" charset="0"/>
                <a:cs typeface="Times New Roman" panose="02020603050405020304" pitchFamily="18" charset="0"/>
              </a:rPr>
              <a:t>It is important to lay a foundation of basic understanding of what money is, what it is for, why it is important, and how we can get more before we go too far in this course.</a:t>
            </a:r>
          </a:p>
          <a:p>
            <a:pPr>
              <a:lnSpc>
                <a:spcPct val="90000"/>
              </a:lnSpc>
            </a:pPr>
            <a:endParaRPr lang="en-US" sz="1400" dirty="0"/>
          </a:p>
        </p:txBody>
      </p:sp>
      <p:pic>
        <p:nvPicPr>
          <p:cNvPr id="2050" name="Picture 2" descr="How to Make an Extra $1,000 This Month | Saving and Budgeting | US News">
            <a:extLst>
              <a:ext uri="{FF2B5EF4-FFF2-40B4-BE49-F238E27FC236}">
                <a16:creationId xmlns:a16="http://schemas.microsoft.com/office/drawing/2014/main" id="{39231860-A433-4F7A-8755-413904B15A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47" r="33713" b="-1"/>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08870"/>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EFF62BB-B430-4AF6-A484-BCF12597A7AD}"/>
              </a:ext>
            </a:extLst>
          </p:cNvPr>
          <p:cNvSpPr>
            <a:spLocks noGrp="1"/>
          </p:cNvSpPr>
          <p:nvPr>
            <p:ph type="ftr" sz="quarter" idx="11"/>
          </p:nvPr>
        </p:nvSpPr>
        <p:spPr>
          <a:xfrm>
            <a:off x="3724072" y="6356350"/>
            <a:ext cx="3104351" cy="365125"/>
          </a:xfrm>
        </p:spPr>
        <p:txBody>
          <a:bodyPr>
            <a:normAutofit/>
          </a:bodyPr>
          <a:lstStyle/>
          <a:p>
            <a:pPr algn="l">
              <a:spcAft>
                <a:spcPts val="600"/>
              </a:spcAft>
            </a:pPr>
            <a:r>
              <a:rPr lang="en-US" dirty="0"/>
              <a:t>© Alex </a:t>
            </a:r>
            <a:r>
              <a:rPr lang="en-US" dirty="0" err="1"/>
              <a:t>Barrón</a:t>
            </a:r>
            <a:r>
              <a:rPr lang="en-US" dirty="0"/>
              <a:t> 2024</a:t>
            </a:r>
          </a:p>
        </p:txBody>
      </p:sp>
      <p:sp>
        <p:nvSpPr>
          <p:cNvPr id="5" name="Slide Number Placeholder 4">
            <a:extLst>
              <a:ext uri="{FF2B5EF4-FFF2-40B4-BE49-F238E27FC236}">
                <a16:creationId xmlns:a16="http://schemas.microsoft.com/office/drawing/2014/main" id="{3BAA6EAB-0809-4FE3-B174-2CE02EA35772}"/>
              </a:ext>
            </a:extLst>
          </p:cNvPr>
          <p:cNvSpPr>
            <a:spLocks noGrp="1"/>
          </p:cNvSpPr>
          <p:nvPr>
            <p:ph type="sldNum" sz="quarter" idx="12"/>
          </p:nvPr>
        </p:nvSpPr>
        <p:spPr>
          <a:xfrm>
            <a:off x="7625281" y="6356350"/>
            <a:ext cx="890069" cy="365125"/>
          </a:xfrm>
        </p:spPr>
        <p:txBody>
          <a:bodyPr>
            <a:normAutofit/>
          </a:bodyPr>
          <a:lstStyle/>
          <a:p>
            <a:pPr>
              <a:spcAft>
                <a:spcPts val="600"/>
              </a:spcAft>
            </a:pPr>
            <a:fld id="{26992660-07D7-4D1A-9A00-6246F487EF94}" type="slidenum">
              <a:rPr lang="en-US" smtClean="0"/>
              <a:pPr>
                <a:spcAft>
                  <a:spcPts val="600"/>
                </a:spcAft>
              </a:pPr>
              <a:t>7</a:t>
            </a:fld>
            <a:endParaRPr lang="en-US"/>
          </a:p>
        </p:txBody>
      </p:sp>
      <p:pic>
        <p:nvPicPr>
          <p:cNvPr id="6" name="Picture 5">
            <a:extLst>
              <a:ext uri="{FF2B5EF4-FFF2-40B4-BE49-F238E27FC236}">
                <a16:creationId xmlns:a16="http://schemas.microsoft.com/office/drawing/2014/main" id="{8D03A44A-0980-F3AF-B4EC-B20469194DC4}"/>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421543395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AA1308-D915-4357-8FE0-F835969A62C6}"/>
              </a:ext>
            </a:extLst>
          </p:cNvPr>
          <p:cNvSpPr>
            <a:spLocks noGrp="1"/>
          </p:cNvSpPr>
          <p:nvPr>
            <p:ph type="title"/>
          </p:nvPr>
        </p:nvSpPr>
        <p:spPr>
          <a:xfrm>
            <a:off x="486696" y="557190"/>
            <a:ext cx="3878139" cy="1671564"/>
          </a:xfrm>
        </p:spPr>
        <p:txBody>
          <a:bodyPr>
            <a:normAutofit/>
          </a:bodyPr>
          <a:lstStyle/>
          <a:p>
            <a:r>
              <a:rPr lang="en-US" sz="3500" b="1"/>
              <a:t>Money Represents Your Life</a:t>
            </a:r>
          </a:p>
        </p:txBody>
      </p:sp>
      <p:sp>
        <p:nvSpPr>
          <p:cNvPr id="3" name="Content Placeholder 2">
            <a:extLst>
              <a:ext uri="{FF2B5EF4-FFF2-40B4-BE49-F238E27FC236}">
                <a16:creationId xmlns:a16="http://schemas.microsoft.com/office/drawing/2014/main" id="{C1FD1E5E-F091-4280-87E4-D201040D0FAC}"/>
              </a:ext>
            </a:extLst>
          </p:cNvPr>
          <p:cNvSpPr>
            <a:spLocks noGrp="1"/>
          </p:cNvSpPr>
          <p:nvPr>
            <p:ph idx="1"/>
          </p:nvPr>
        </p:nvSpPr>
        <p:spPr>
          <a:xfrm>
            <a:off x="486697" y="2057399"/>
            <a:ext cx="3885184" cy="4767943"/>
          </a:xfrm>
        </p:spPr>
        <p:txBody>
          <a:bodyPr>
            <a:normAutofit fontScale="70000" lnSpcReduction="20000"/>
          </a:bodyPr>
          <a:lstStyle/>
          <a:p>
            <a:pPr marL="0" marR="0">
              <a:lnSpc>
                <a:spcPct val="90000"/>
              </a:lnSpc>
              <a:spcBef>
                <a:spcPts val="0"/>
              </a:spcBef>
              <a:spcAft>
                <a:spcPts val="1000"/>
              </a:spcAft>
            </a:pPr>
            <a:r>
              <a:rPr lang="en-US" sz="2200" dirty="0">
                <a:latin typeface="Calibri" panose="020F0502020204030204" pitchFamily="34" charset="0"/>
                <a:cs typeface="Times New Roman" panose="02020603050405020304" pitchFamily="18" charset="0"/>
              </a:rPr>
              <a:t>Think about how you acquire Money.  </a:t>
            </a:r>
          </a:p>
          <a:p>
            <a:pPr marL="0" marR="0">
              <a:lnSpc>
                <a:spcPct val="90000"/>
              </a:lnSpc>
              <a:spcBef>
                <a:spcPts val="0"/>
              </a:spcBef>
              <a:spcAft>
                <a:spcPts val="1000"/>
              </a:spcAft>
            </a:pPr>
            <a:r>
              <a:rPr lang="en-US" sz="2200" dirty="0">
                <a:latin typeface="Calibri" panose="020F0502020204030204" pitchFamily="34" charset="0"/>
                <a:cs typeface="Times New Roman" panose="02020603050405020304" pitchFamily="18" charset="0"/>
              </a:rPr>
              <a:t>Most people exchange TIME for MONEY.  </a:t>
            </a:r>
          </a:p>
          <a:p>
            <a:pPr marL="0" marR="0">
              <a:lnSpc>
                <a:spcPct val="90000"/>
              </a:lnSpc>
              <a:spcBef>
                <a:spcPts val="0"/>
              </a:spcBef>
              <a:spcAft>
                <a:spcPts val="1000"/>
              </a:spcAft>
            </a:pPr>
            <a:r>
              <a:rPr lang="en-US" sz="2200" dirty="0">
                <a:latin typeface="Calibri" panose="020F0502020204030204" pitchFamily="34" charset="0"/>
                <a:cs typeface="Times New Roman" panose="02020603050405020304" pitchFamily="18" charset="0"/>
              </a:rPr>
              <a:t>And what is Time? </a:t>
            </a:r>
          </a:p>
          <a:p>
            <a:pPr marL="0" marR="0">
              <a:lnSpc>
                <a:spcPct val="90000"/>
              </a:lnSpc>
              <a:spcBef>
                <a:spcPts val="0"/>
              </a:spcBef>
              <a:spcAft>
                <a:spcPts val="1000"/>
              </a:spcAft>
            </a:pPr>
            <a:r>
              <a:rPr lang="en-US" sz="2200" dirty="0">
                <a:latin typeface="Calibri" panose="020F0502020204030204" pitchFamily="34" charset="0"/>
                <a:cs typeface="Times New Roman" panose="02020603050405020304" pitchFamily="18" charset="0"/>
              </a:rPr>
              <a:t>All of us have a certain number of days on this earth.  </a:t>
            </a:r>
          </a:p>
          <a:p>
            <a:pPr marL="400050" lvl="1">
              <a:lnSpc>
                <a:spcPct val="90000"/>
              </a:lnSpc>
              <a:spcBef>
                <a:spcPts val="0"/>
              </a:spcBef>
              <a:spcAft>
                <a:spcPts val="1000"/>
              </a:spcAft>
            </a:pPr>
            <a:r>
              <a:rPr lang="en-US" sz="1800" dirty="0">
                <a:latin typeface="Calibri" panose="020F0502020204030204" pitchFamily="34" charset="0"/>
                <a:cs typeface="Times New Roman" panose="02020603050405020304" pitchFamily="18" charset="0"/>
              </a:rPr>
              <a:t>Each day has 24 hours.  </a:t>
            </a:r>
          </a:p>
          <a:p>
            <a:pPr marL="400050" lvl="1">
              <a:lnSpc>
                <a:spcPct val="90000"/>
              </a:lnSpc>
              <a:spcBef>
                <a:spcPts val="0"/>
              </a:spcBef>
              <a:spcAft>
                <a:spcPts val="1000"/>
              </a:spcAft>
            </a:pPr>
            <a:r>
              <a:rPr lang="en-US" sz="1800" dirty="0">
                <a:latin typeface="Calibri" panose="020F0502020204030204" pitchFamily="34" charset="0"/>
                <a:cs typeface="Times New Roman" panose="02020603050405020304" pitchFamily="18" charset="0"/>
              </a:rPr>
              <a:t>Each hour has 60 minutes.  </a:t>
            </a:r>
          </a:p>
          <a:p>
            <a:pPr marL="400050" lvl="1">
              <a:lnSpc>
                <a:spcPct val="90000"/>
              </a:lnSpc>
              <a:spcBef>
                <a:spcPts val="0"/>
              </a:spcBef>
              <a:spcAft>
                <a:spcPts val="1000"/>
              </a:spcAft>
            </a:pPr>
            <a:r>
              <a:rPr lang="en-US" sz="1800" dirty="0">
                <a:latin typeface="Calibri" panose="020F0502020204030204" pitchFamily="34" charset="0"/>
                <a:cs typeface="Times New Roman" panose="02020603050405020304" pitchFamily="18" charset="0"/>
              </a:rPr>
              <a:t>Each minute has 60 seconds.  </a:t>
            </a:r>
          </a:p>
          <a:p>
            <a:pPr marL="0" marR="0">
              <a:lnSpc>
                <a:spcPct val="90000"/>
              </a:lnSpc>
              <a:spcBef>
                <a:spcPts val="0"/>
              </a:spcBef>
              <a:spcAft>
                <a:spcPts val="1000"/>
              </a:spcAft>
            </a:pPr>
            <a:r>
              <a:rPr lang="en-US" sz="2200" dirty="0">
                <a:latin typeface="Calibri" panose="020F0502020204030204" pitchFamily="34" charset="0"/>
                <a:cs typeface="Times New Roman" panose="02020603050405020304" pitchFamily="18" charset="0"/>
              </a:rPr>
              <a:t>Think of each grain of sand in the hourglass as representing a second of your life. </a:t>
            </a:r>
          </a:p>
          <a:p>
            <a:pPr marL="400050" lvl="1">
              <a:lnSpc>
                <a:spcPct val="90000"/>
              </a:lnSpc>
              <a:spcBef>
                <a:spcPts val="0"/>
              </a:spcBef>
              <a:spcAft>
                <a:spcPts val="1000"/>
              </a:spcAft>
            </a:pPr>
            <a:r>
              <a:rPr lang="en-US" sz="1800" dirty="0">
                <a:latin typeface="Calibri" panose="020F0502020204030204" pitchFamily="34" charset="0"/>
                <a:cs typeface="Times New Roman" panose="02020603050405020304" pitchFamily="18" charset="0"/>
              </a:rPr>
              <a:t>Time is irreplaceable.  </a:t>
            </a:r>
          </a:p>
          <a:p>
            <a:pPr marL="400050" lvl="1">
              <a:lnSpc>
                <a:spcPct val="90000"/>
              </a:lnSpc>
              <a:spcBef>
                <a:spcPts val="0"/>
              </a:spcBef>
              <a:spcAft>
                <a:spcPts val="1000"/>
              </a:spcAft>
            </a:pPr>
            <a:r>
              <a:rPr lang="en-US" sz="1800" dirty="0">
                <a:latin typeface="Calibri" panose="020F0502020204030204" pitchFamily="34" charset="0"/>
                <a:cs typeface="Times New Roman" panose="02020603050405020304" pitchFamily="18" charset="0"/>
              </a:rPr>
              <a:t>It is a scarce and finite resource.  </a:t>
            </a:r>
          </a:p>
          <a:p>
            <a:pPr marL="400050" lvl="1">
              <a:lnSpc>
                <a:spcPct val="90000"/>
              </a:lnSpc>
              <a:spcBef>
                <a:spcPts val="0"/>
              </a:spcBef>
              <a:spcAft>
                <a:spcPts val="1000"/>
              </a:spcAft>
            </a:pPr>
            <a:r>
              <a:rPr lang="en-US" sz="1800" dirty="0">
                <a:latin typeface="Calibri" panose="020F0502020204030204" pitchFamily="34" charset="0"/>
                <a:cs typeface="Times New Roman" panose="02020603050405020304" pitchFamily="18" charset="0"/>
              </a:rPr>
              <a:t>Time is simply a way to measure your Life on earth.</a:t>
            </a:r>
          </a:p>
          <a:p>
            <a:pPr>
              <a:lnSpc>
                <a:spcPct val="90000"/>
              </a:lnSpc>
            </a:pPr>
            <a:r>
              <a:rPr lang="en-US" sz="2200" dirty="0">
                <a:effectLst/>
                <a:latin typeface="Calibri" panose="020F0502020204030204" pitchFamily="34" charset="0"/>
                <a:ea typeface="Calibri" panose="020F0502020204030204" pitchFamily="34" charset="0"/>
                <a:cs typeface="Times New Roman" panose="02020603050405020304" pitchFamily="18" charset="0"/>
              </a:rPr>
              <a:t>Life is expressed in terms of Time.  </a:t>
            </a:r>
          </a:p>
          <a:p>
            <a:pPr>
              <a:lnSpc>
                <a:spcPct val="90000"/>
              </a:lnSpc>
            </a:pPr>
            <a:r>
              <a:rPr lang="en-US" sz="2200" dirty="0">
                <a:latin typeface="Calibri" panose="020F0502020204030204" pitchFamily="34" charset="0"/>
                <a:ea typeface="Calibri" panose="020F0502020204030204" pitchFamily="34" charset="0"/>
                <a:cs typeface="Times New Roman" panose="02020603050405020304" pitchFamily="18" charset="0"/>
              </a:rPr>
              <a:t>We</a:t>
            </a:r>
            <a:r>
              <a:rPr lang="en-US" sz="2200" dirty="0">
                <a:effectLst/>
                <a:latin typeface="Calibri" panose="020F0502020204030204" pitchFamily="34" charset="0"/>
                <a:ea typeface="Calibri" panose="020F0502020204030204" pitchFamily="34" charset="0"/>
                <a:cs typeface="Times New Roman" panose="02020603050405020304" pitchFamily="18" charset="0"/>
              </a:rPr>
              <a:t> exchange our Time for Money to get the things we need and want.  </a:t>
            </a:r>
          </a:p>
          <a:p>
            <a:pPr>
              <a:lnSpc>
                <a:spcPct val="90000"/>
              </a:lnSpc>
            </a:pPr>
            <a:r>
              <a:rPr lang="en-US" sz="2200" dirty="0">
                <a:effectLst/>
                <a:latin typeface="Calibri" panose="020F0502020204030204" pitchFamily="34" charset="0"/>
                <a:ea typeface="Calibri" panose="020F0502020204030204" pitchFamily="34" charset="0"/>
                <a:cs typeface="Times New Roman" panose="02020603050405020304" pitchFamily="18" charset="0"/>
              </a:rPr>
              <a:t>So in a nutshell, Money represents a portion of our Life that we exchanged.  </a:t>
            </a:r>
          </a:p>
          <a:p>
            <a:pPr>
              <a:lnSpc>
                <a:spcPct val="90000"/>
              </a:lnSpc>
            </a:pPr>
            <a:r>
              <a:rPr lang="en-US" sz="2200" b="1" u="sng" dirty="0">
                <a:latin typeface="Calibri" panose="020F0502020204030204" pitchFamily="34" charset="0"/>
                <a:ea typeface="Calibri" panose="020F0502020204030204" pitchFamily="34" charset="0"/>
                <a:cs typeface="Times New Roman" panose="02020603050405020304" pitchFamily="18" charset="0"/>
              </a:rPr>
              <a:t>THAT is WHY MONEY is SO IMPORTANT!</a:t>
            </a:r>
            <a:endParaRPr lang="en-US" sz="22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900" dirty="0"/>
          </a:p>
        </p:txBody>
      </p:sp>
      <p:pic>
        <p:nvPicPr>
          <p:cNvPr id="8" name="Picture 7" descr="A wooden table&#10;&#10;Description automatically generated">
            <a:extLst>
              <a:ext uri="{FF2B5EF4-FFF2-40B4-BE49-F238E27FC236}">
                <a16:creationId xmlns:a16="http://schemas.microsoft.com/office/drawing/2014/main" id="{E90BE7B4-5499-403A-85A8-9694C3ABBD09}"/>
              </a:ext>
            </a:extLst>
          </p:cNvPr>
          <p:cNvPicPr/>
          <p:nvPr/>
        </p:nvPicPr>
        <p:blipFill rotWithShape="1">
          <a:blip r:embed="rId2">
            <a:extLst>
              <a:ext uri="{28A0092B-C50C-407E-A947-70E740481C1C}">
                <a14:useLocalDpi xmlns:a14="http://schemas.microsoft.com/office/drawing/2010/main" val="0"/>
              </a:ext>
            </a:extLst>
          </a:blip>
          <a:srcRect l="49332" r="4352" b="2"/>
          <a:stretch/>
        </p:blipFill>
        <p:spPr bwMode="auto">
          <a:xfrm>
            <a:off x="4637208" y="557189"/>
            <a:ext cx="3878139" cy="5571898"/>
          </a:xfrm>
          <a:prstGeom prst="rect">
            <a:avLst/>
          </a:prstGeom>
          <a:noFill/>
          <a:effectLst/>
        </p:spPr>
      </p:pic>
      <p:sp>
        <p:nvSpPr>
          <p:cNvPr id="4" name="Footer Placeholder 3">
            <a:extLst>
              <a:ext uri="{FF2B5EF4-FFF2-40B4-BE49-F238E27FC236}">
                <a16:creationId xmlns:a16="http://schemas.microsoft.com/office/drawing/2014/main" id="{81BBA801-B983-409E-BFEB-96F8FCDC539E}"/>
              </a:ext>
            </a:extLst>
          </p:cNvPr>
          <p:cNvSpPr>
            <a:spLocks noGrp="1"/>
          </p:cNvSpPr>
          <p:nvPr>
            <p:ph type="ftr" sz="quarter" idx="11"/>
          </p:nvPr>
        </p:nvSpPr>
        <p:spPr>
          <a:xfrm>
            <a:off x="4888833" y="6310981"/>
            <a:ext cx="3086100" cy="365125"/>
          </a:xfrm>
        </p:spPr>
        <p:txBody>
          <a:bodyPr>
            <a:normAutofit/>
          </a:bodyPr>
          <a:lstStyle/>
          <a:p>
            <a:pPr>
              <a:spcAft>
                <a:spcPts val="600"/>
              </a:spcAft>
            </a:pPr>
            <a:r>
              <a:rPr lang="en-US" dirty="0"/>
              <a:t>© Alex </a:t>
            </a:r>
            <a:r>
              <a:rPr lang="en-US" dirty="0" err="1"/>
              <a:t>Barrón</a:t>
            </a:r>
            <a:r>
              <a:rPr lang="en-US" dirty="0"/>
              <a:t> 2024</a:t>
            </a:r>
          </a:p>
        </p:txBody>
      </p:sp>
      <p:sp>
        <p:nvSpPr>
          <p:cNvPr id="5" name="Slide Number Placeholder 4">
            <a:extLst>
              <a:ext uri="{FF2B5EF4-FFF2-40B4-BE49-F238E27FC236}">
                <a16:creationId xmlns:a16="http://schemas.microsoft.com/office/drawing/2014/main" id="{9D5C9A0B-EF95-463B-935C-ABE27D3148D5}"/>
              </a:ext>
            </a:extLst>
          </p:cNvPr>
          <p:cNvSpPr>
            <a:spLocks noGrp="1"/>
          </p:cNvSpPr>
          <p:nvPr>
            <p:ph type="sldNum" sz="quarter" idx="12"/>
          </p:nvPr>
        </p:nvSpPr>
        <p:spPr>
          <a:xfrm>
            <a:off x="6457950" y="6356350"/>
            <a:ext cx="2057400" cy="365125"/>
          </a:xfrm>
        </p:spPr>
        <p:txBody>
          <a:bodyPr>
            <a:normAutofit/>
          </a:bodyPr>
          <a:lstStyle/>
          <a:p>
            <a:pPr>
              <a:spcAft>
                <a:spcPts val="600"/>
              </a:spcAft>
            </a:pPr>
            <a:fld id="{26992660-07D7-4D1A-9A00-6246F487EF94}" type="slidenum">
              <a:rPr lang="en-US" smtClean="0"/>
              <a:pPr>
                <a:spcAft>
                  <a:spcPts val="600"/>
                </a:spcAft>
              </a:pPr>
              <a:t>8</a:t>
            </a:fld>
            <a:endParaRPr lang="en-US"/>
          </a:p>
        </p:txBody>
      </p:sp>
      <p:pic>
        <p:nvPicPr>
          <p:cNvPr id="6" name="Picture 5">
            <a:extLst>
              <a:ext uri="{FF2B5EF4-FFF2-40B4-BE49-F238E27FC236}">
                <a16:creationId xmlns:a16="http://schemas.microsoft.com/office/drawing/2014/main" id="{53D7465D-5F07-BE2D-507E-73E1F6DAEA61}"/>
              </a:ext>
            </a:extLst>
          </p:cNvPr>
          <p:cNvPicPr>
            <a:picLocks noChangeAspect="1"/>
          </p:cNvPicPr>
          <p:nvPr/>
        </p:nvPicPr>
        <p:blipFill>
          <a:blip r:embed="rId3"/>
          <a:stretch>
            <a:fillRect/>
          </a:stretch>
        </p:blipFill>
        <p:spPr>
          <a:xfrm>
            <a:off x="0" y="1660"/>
            <a:ext cx="1556874" cy="988940"/>
          </a:xfrm>
          <a:prstGeom prst="rect">
            <a:avLst/>
          </a:prstGeom>
        </p:spPr>
      </p:pic>
    </p:spTree>
    <p:extLst>
      <p:ext uri="{BB962C8B-B14F-4D97-AF65-F5344CB8AC3E}">
        <p14:creationId xmlns:p14="http://schemas.microsoft.com/office/powerpoint/2010/main" val="41462635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2A6F1A19-8AAE-4302-A825-3E7A1A926F07}"/>
              </a:ext>
            </a:extLst>
          </p:cNvPr>
          <p:cNvSpPr>
            <a:spLocks noGrp="1"/>
          </p:cNvSpPr>
          <p:nvPr>
            <p:ph type="title"/>
          </p:nvPr>
        </p:nvSpPr>
        <p:spPr>
          <a:xfrm>
            <a:off x="0" y="0"/>
            <a:ext cx="9144000" cy="1066800"/>
          </a:xfrm>
        </p:spPr>
        <p:txBody>
          <a:bodyPr/>
          <a:lstStyle/>
          <a:p>
            <a:pPr eaLnBrk="1" hangingPunct="1"/>
            <a:r>
              <a:rPr lang="en-US" altLang="en-US" b="1" dirty="0"/>
              <a:t>Money Matters</a:t>
            </a:r>
          </a:p>
        </p:txBody>
      </p:sp>
      <p:pic>
        <p:nvPicPr>
          <p:cNvPr id="25604" name="Picture 8" descr="money bills.jpg">
            <a:extLst>
              <a:ext uri="{FF2B5EF4-FFF2-40B4-BE49-F238E27FC236}">
                <a16:creationId xmlns:a16="http://schemas.microsoft.com/office/drawing/2014/main" id="{FA1D8CAC-8F32-400C-B334-D2EE4DA68B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406715"/>
            <a:ext cx="356058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C6C578A9-1F2E-43F5-BB6B-98B3CAFD026C}"/>
              </a:ext>
            </a:extLst>
          </p:cNvPr>
          <p:cNvSpPr txBox="1">
            <a:spLocks/>
          </p:cNvSpPr>
          <p:nvPr/>
        </p:nvSpPr>
        <p:spPr>
          <a:xfrm>
            <a:off x="228600" y="1234956"/>
            <a:ext cx="8686800" cy="1752600"/>
          </a:xfrm>
          <a:prstGeom prst="rect">
            <a:avLst/>
          </a:prstGeom>
        </p:spPr>
        <p:txBody>
          <a:bodyPr>
            <a:normAutofit fontScale="47500" lnSpcReduction="20000"/>
          </a:bodyPr>
          <a:lstStyle/>
          <a:p>
            <a:pPr marL="342900" indent="-342900" eaLnBrk="1" fontAlgn="auto" hangingPunct="1">
              <a:spcBef>
                <a:spcPct val="20000"/>
              </a:spcBef>
              <a:spcAft>
                <a:spcPts val="0"/>
              </a:spcAft>
              <a:buFont typeface="Arial" pitchFamily="34" charset="0"/>
              <a:buNone/>
              <a:defRPr/>
            </a:pPr>
            <a:r>
              <a:rPr lang="en-US" sz="5100" b="1" i="1" u="sng" dirty="0">
                <a:solidFill>
                  <a:srgbClr val="1308A8"/>
                </a:solidFill>
                <a:latin typeface="+mn-lt"/>
              </a:rPr>
              <a:t>Why Do We Care About Money?</a:t>
            </a:r>
          </a:p>
          <a:p>
            <a:pPr eaLnBrk="1" fontAlgn="auto" hangingPunct="1">
              <a:spcBef>
                <a:spcPts val="0"/>
              </a:spcBef>
              <a:spcAft>
                <a:spcPts val="0"/>
              </a:spcAft>
              <a:buFont typeface="Arial" pitchFamily="34" charset="0"/>
              <a:buChar char="•"/>
              <a:defRPr/>
            </a:pPr>
            <a:r>
              <a:rPr lang="en-US" sz="4200" dirty="0">
                <a:latin typeface="+mn-lt"/>
              </a:rPr>
              <a:t> “Your money </a:t>
            </a:r>
            <a:r>
              <a:rPr lang="en-US" sz="4200" b="1" dirty="0">
                <a:latin typeface="+mn-lt"/>
              </a:rPr>
              <a:t>IS</a:t>
            </a:r>
            <a:r>
              <a:rPr lang="en-US" sz="4200" dirty="0">
                <a:latin typeface="+mn-lt"/>
              </a:rPr>
              <a:t> your life - just as surely as is the irreplaceable time you spent earning it.” – The Privateer</a:t>
            </a:r>
          </a:p>
          <a:p>
            <a:pPr eaLnBrk="1" fontAlgn="auto" hangingPunct="1">
              <a:spcBef>
                <a:spcPts val="0"/>
              </a:spcBef>
              <a:spcAft>
                <a:spcPts val="0"/>
              </a:spcAft>
              <a:buFont typeface="Arial" pitchFamily="34" charset="0"/>
              <a:buChar char="•"/>
              <a:defRPr/>
            </a:pPr>
            <a:r>
              <a:rPr lang="en-US" sz="4200" dirty="0">
                <a:latin typeface="+mn-lt"/>
              </a:rPr>
              <a:t>  “Remember that money is only time well spent;  if you have enough time you can always earn more money;  but money cannot buy you personal time.” - Peter J. Daniels</a:t>
            </a:r>
          </a:p>
        </p:txBody>
      </p:sp>
      <p:sp>
        <p:nvSpPr>
          <p:cNvPr id="25607" name="Slide Number Placeholder 6">
            <a:extLst>
              <a:ext uri="{FF2B5EF4-FFF2-40B4-BE49-F238E27FC236}">
                <a16:creationId xmlns:a16="http://schemas.microsoft.com/office/drawing/2014/main" id="{E44AC094-D179-4DE4-9C7C-EE2EA7E4599F}"/>
              </a:ext>
            </a:extLst>
          </p:cNvPr>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B5421E6-D586-4458-98FA-28B381B87352}" type="slidenum">
              <a:rPr lang="en-US" altLang="en-US" sz="1200">
                <a:solidFill>
                  <a:srgbClr val="898989"/>
                </a:solidFill>
              </a:rPr>
              <a:pPr>
                <a:spcBef>
                  <a:spcPct val="0"/>
                </a:spcBef>
                <a:buFontTx/>
                <a:buNone/>
              </a:pPr>
              <a:t>9</a:t>
            </a:fld>
            <a:endParaRPr lang="en-US" altLang="en-US" sz="1200">
              <a:solidFill>
                <a:srgbClr val="898989"/>
              </a:solidFill>
            </a:endParaRPr>
          </a:p>
        </p:txBody>
      </p:sp>
      <p:sp>
        <p:nvSpPr>
          <p:cNvPr id="8" name="Footer Placeholder 7">
            <a:extLst>
              <a:ext uri="{FF2B5EF4-FFF2-40B4-BE49-F238E27FC236}">
                <a16:creationId xmlns:a16="http://schemas.microsoft.com/office/drawing/2014/main" id="{0E05947D-3ADE-421D-9365-1D7BAD3A8302}"/>
              </a:ext>
            </a:extLst>
          </p:cNvPr>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2024</a:t>
            </a:r>
          </a:p>
        </p:txBody>
      </p:sp>
      <p:pic>
        <p:nvPicPr>
          <p:cNvPr id="2" name="Picture 1">
            <a:extLst>
              <a:ext uri="{FF2B5EF4-FFF2-40B4-BE49-F238E27FC236}">
                <a16:creationId xmlns:a16="http://schemas.microsoft.com/office/drawing/2014/main" id="{408BB61E-0F8C-4681-8420-E8EDF3025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499" y="3041199"/>
            <a:ext cx="2362201" cy="3398033"/>
          </a:xfrm>
          <a:prstGeom prst="rect">
            <a:avLst/>
          </a:prstGeom>
        </p:spPr>
      </p:pic>
      <p:pic>
        <p:nvPicPr>
          <p:cNvPr id="3" name="Picture 2" descr="Logo, company name&#10;&#10;Description automatically generated">
            <a:extLst>
              <a:ext uri="{FF2B5EF4-FFF2-40B4-BE49-F238E27FC236}">
                <a16:creationId xmlns:a16="http://schemas.microsoft.com/office/drawing/2014/main" id="{979D786B-9C5C-4A69-8BF3-DE886AD4BD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657"/>
            <a:ext cx="1714500" cy="891848"/>
          </a:xfrm>
          <a:prstGeom prst="rect">
            <a:avLst/>
          </a:prstGeom>
        </p:spPr>
      </p:pic>
      <p:sp>
        <p:nvSpPr>
          <p:cNvPr id="5" name="Equals 4">
            <a:extLst>
              <a:ext uri="{FF2B5EF4-FFF2-40B4-BE49-F238E27FC236}">
                <a16:creationId xmlns:a16="http://schemas.microsoft.com/office/drawing/2014/main" id="{C9205091-8FA7-4900-86A2-9E5B96F6D6F0}"/>
              </a:ext>
            </a:extLst>
          </p:cNvPr>
          <p:cNvSpPr/>
          <p:nvPr/>
        </p:nvSpPr>
        <p:spPr>
          <a:xfrm>
            <a:off x="4076700" y="4470144"/>
            <a:ext cx="723900" cy="59378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593413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2640</Words>
  <Application>Microsoft Office PowerPoint</Application>
  <PresentationFormat>On-screen Show (4:3)</PresentationFormat>
  <Paragraphs>294</Paragraphs>
  <Slides>38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Avenir Next LT Pro</vt:lpstr>
      <vt:lpstr>Calibri</vt:lpstr>
      <vt:lpstr>Courier New</vt:lpstr>
      <vt:lpstr>Symbol</vt:lpstr>
      <vt:lpstr>Times New Roman</vt:lpstr>
      <vt:lpstr>Wingdings</vt:lpstr>
      <vt:lpstr>Office Theme</vt:lpstr>
      <vt:lpstr>Financial Freedom  Challenge</vt:lpstr>
      <vt:lpstr>THE HISTORY OF MONEY &amp; WHY WE CARE ABOUT MONEY</vt:lpstr>
      <vt:lpstr>Why Do You Work?</vt:lpstr>
      <vt:lpstr>Could You Stop Working  If You Wanted To?</vt:lpstr>
      <vt:lpstr>What is Financial Freedom?</vt:lpstr>
      <vt:lpstr>What is Money?</vt:lpstr>
      <vt:lpstr>Why is Money So Important?</vt:lpstr>
      <vt:lpstr>Money Represents Your Life</vt:lpstr>
      <vt:lpstr>Money Matters</vt:lpstr>
      <vt:lpstr>The History of Money</vt:lpstr>
      <vt:lpstr>The History of Money</vt:lpstr>
      <vt:lpstr>What is Money?</vt:lpstr>
      <vt:lpstr>Why Gold &amp; Silver are Money</vt:lpstr>
      <vt:lpstr>Gold and Silver in Chemistry</vt:lpstr>
      <vt:lpstr>Gold and Silver Coins as Money  in Biblical History</vt:lpstr>
      <vt:lpstr>Gold and Silver Coins  were Used Throughout History</vt:lpstr>
      <vt:lpstr>The Story of Banks  and Paper Money</vt:lpstr>
      <vt:lpstr>Where Does Paper  Money Come From?</vt:lpstr>
      <vt:lpstr>What do Banks Do?</vt:lpstr>
      <vt:lpstr>The Fundamental  Flaw of Banking</vt:lpstr>
      <vt:lpstr>Why Banks Fail</vt:lpstr>
      <vt:lpstr>The First Dollar Bills</vt:lpstr>
      <vt:lpstr>What is NOT Money</vt:lpstr>
      <vt:lpstr>Why Banks are Dangerous</vt:lpstr>
      <vt:lpstr>The Government Replaces Gold for Paper</vt:lpstr>
      <vt:lpstr>The Government Eliminates the Gold Link</vt:lpstr>
      <vt:lpstr>How the Government Creates Money</vt:lpstr>
      <vt:lpstr>What is the Federal Reserve?</vt:lpstr>
      <vt:lpstr>Why The National Debt Goes Up</vt:lpstr>
      <vt:lpstr>The US Debt is Out of Control</vt:lpstr>
      <vt:lpstr>The Value of the US Dollar  is Going Down</vt:lpstr>
      <vt:lpstr>Crypto Currencies are  Not the Answer Either</vt:lpstr>
      <vt:lpstr>What is Credit?</vt:lpstr>
      <vt:lpstr>Money, Wealth and Riches</vt:lpstr>
      <vt:lpstr>Money, Wealth and Riches</vt:lpstr>
      <vt:lpstr>Money, Wealth and Riches</vt:lpstr>
      <vt:lpstr>Reflection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dc:title>
  <dc:creator>Alex Barron</dc:creator>
  <cp:lastModifiedBy>Alex Barron</cp:lastModifiedBy>
  <cp:revision>18</cp:revision>
  <dcterms:created xsi:type="dcterms:W3CDTF">2020-10-11T23:56:22Z</dcterms:created>
  <dcterms:modified xsi:type="dcterms:W3CDTF">2024-05-13T21:34:34Z</dcterms:modified>
</cp:coreProperties>
</file>