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421" r:id="rId2"/>
    <p:sldId id="257" r:id="rId3"/>
    <p:sldId id="258" r:id="rId4"/>
    <p:sldId id="259" r:id="rId5"/>
    <p:sldId id="323" r:id="rId6"/>
    <p:sldId id="338" r:id="rId7"/>
    <p:sldId id="353" r:id="rId8"/>
    <p:sldId id="325" r:id="rId9"/>
    <p:sldId id="342" r:id="rId10"/>
    <p:sldId id="326" r:id="rId11"/>
    <p:sldId id="327" r:id="rId12"/>
    <p:sldId id="343" r:id="rId13"/>
    <p:sldId id="344" r:id="rId14"/>
    <p:sldId id="350" r:id="rId15"/>
    <p:sldId id="351" r:id="rId16"/>
    <p:sldId id="352" r:id="rId17"/>
    <p:sldId id="363" r:id="rId18"/>
    <p:sldId id="364" r:id="rId19"/>
    <p:sldId id="365" r:id="rId20"/>
    <p:sldId id="366" r:id="rId21"/>
    <p:sldId id="367" r:id="rId22"/>
    <p:sldId id="346" r:id="rId23"/>
    <p:sldId id="345" r:id="rId24"/>
    <p:sldId id="347" r:id="rId25"/>
    <p:sldId id="348" r:id="rId26"/>
    <p:sldId id="349" r:id="rId27"/>
    <p:sldId id="356" r:id="rId28"/>
    <p:sldId id="357" r:id="rId29"/>
    <p:sldId id="355" r:id="rId30"/>
    <p:sldId id="358" r:id="rId31"/>
    <p:sldId id="359" r:id="rId32"/>
    <p:sldId id="361" r:id="rId33"/>
    <p:sldId id="362" r:id="rId34"/>
    <p:sldId id="339" r:id="rId35"/>
    <p:sldId id="340" r:id="rId36"/>
    <p:sldId id="341" r:id="rId37"/>
    <p:sldId id="287" r:id="rId38"/>
    <p:sldId id="28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7" d="100"/>
          <a:sy n="117" d="100"/>
        </p:scale>
        <p:origin x="143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6114A4-F21B-4405-868A-2CE6BF5D37FC}" type="datetimeFigureOut">
              <a:rPr lang="en-US" smtClean="0"/>
              <a:pPr/>
              <a:t>5/13/2024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F40AF0-AD85-4297-BBDF-78F72C3A4034}" type="slidenum">
              <a:rPr lang="en-US" smtClean="0"/>
              <a:pPr/>
              <a:t>‹#›</a:t>
            </a:fld>
            <a:endParaRPr lang="en-US"/>
          </a:p>
        </p:txBody>
      </p:sp>
    </p:spTree>
    <p:extLst>
      <p:ext uri="{BB962C8B-B14F-4D97-AF65-F5344CB8AC3E}">
        <p14:creationId xmlns:p14="http://schemas.microsoft.com/office/powerpoint/2010/main" val="228096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F40AF0-AD85-4297-BBDF-78F72C3A4034}" type="slidenum">
              <a:rPr lang="en-US" smtClean="0"/>
              <a:pPr/>
              <a:t>13</a:t>
            </a:fld>
            <a:endParaRPr lang="en-US"/>
          </a:p>
        </p:txBody>
      </p:sp>
    </p:spTree>
    <p:extLst>
      <p:ext uri="{BB962C8B-B14F-4D97-AF65-F5344CB8AC3E}">
        <p14:creationId xmlns:p14="http://schemas.microsoft.com/office/powerpoint/2010/main" val="2932745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E09851-F101-4908-B4F8-D3EEDF60634B}"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192040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09851-F101-4908-B4F8-D3EEDF60634B}"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3005214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09851-F101-4908-B4F8-D3EEDF60634B}"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1702681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E09851-F101-4908-B4F8-D3EEDF60634B}"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101186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09851-F101-4908-B4F8-D3EEDF60634B}" type="datetimeFigureOut">
              <a:rPr lang="en-US" smtClean="0"/>
              <a:pPr/>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2141876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E09851-F101-4908-B4F8-D3EEDF60634B}"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3422752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E09851-F101-4908-B4F8-D3EEDF60634B}" type="datetimeFigureOut">
              <a:rPr lang="en-US" smtClean="0"/>
              <a:pPr/>
              <a:t>5/13/2024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4264422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E09851-F101-4908-B4F8-D3EEDF60634B}" type="datetimeFigureOut">
              <a:rPr lang="en-US" smtClean="0"/>
              <a:pPr/>
              <a:t>5/13/2024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2248524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09851-F101-4908-B4F8-D3EEDF60634B}" type="datetimeFigureOut">
              <a:rPr lang="en-US" smtClean="0"/>
              <a:pPr/>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4175697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E09851-F101-4908-B4F8-D3EEDF60634B}"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341988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E09851-F101-4908-B4F8-D3EEDF60634B}" type="datetimeFigureOut">
              <a:rPr lang="en-US" smtClean="0"/>
              <a:pPr/>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C5714A-57DD-43FC-B4A3-CAABE78A36AC}" type="slidenum">
              <a:rPr lang="en-US" smtClean="0"/>
              <a:pPr/>
              <a:t>‹#›</a:t>
            </a:fld>
            <a:endParaRPr lang="en-US"/>
          </a:p>
        </p:txBody>
      </p:sp>
    </p:spTree>
    <p:extLst>
      <p:ext uri="{BB962C8B-B14F-4D97-AF65-F5344CB8AC3E}">
        <p14:creationId xmlns:p14="http://schemas.microsoft.com/office/powerpoint/2010/main" val="371256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09851-F101-4908-B4F8-D3EEDF60634B}" type="datetimeFigureOut">
              <a:rPr lang="en-US" smtClean="0"/>
              <a:pPr/>
              <a:t>5/13/2024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C5714A-57DD-43FC-B4A3-CAABE78A36AC}" type="slidenum">
              <a:rPr lang="en-US" smtClean="0"/>
              <a:pPr/>
              <a:t>‹#›</a:t>
            </a:fld>
            <a:endParaRPr lang="en-US"/>
          </a:p>
        </p:txBody>
      </p:sp>
    </p:spTree>
    <p:extLst>
      <p:ext uri="{BB962C8B-B14F-4D97-AF65-F5344CB8AC3E}">
        <p14:creationId xmlns:p14="http://schemas.microsoft.com/office/powerpoint/2010/main" val="3597097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3HdmA3vPbSU"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2829" y="152400"/>
            <a:ext cx="6362179" cy="2111077"/>
          </a:xfrm>
        </p:spPr>
        <p:txBody>
          <a:bodyPr>
            <a:normAutofit/>
          </a:bodyPr>
          <a:lstStyle/>
          <a:p>
            <a:r>
              <a:rPr lang="en-US" b="1" dirty="0" err="1"/>
              <a:t>Reto</a:t>
            </a:r>
            <a:r>
              <a:rPr lang="en-US" b="1" dirty="0"/>
              <a:t> Libertad </a:t>
            </a:r>
            <a:r>
              <a:rPr lang="en-US" b="1" dirty="0" err="1"/>
              <a:t>Financiera</a:t>
            </a:r>
            <a:endParaRPr lang="en-US" dirty="0"/>
          </a:p>
        </p:txBody>
      </p:sp>
      <p:sp>
        <p:nvSpPr>
          <p:cNvPr id="3" name="Subtitle 2"/>
          <p:cNvSpPr>
            <a:spLocks noGrp="1"/>
          </p:cNvSpPr>
          <p:nvPr>
            <p:ph type="subTitle" idx="1"/>
          </p:nvPr>
        </p:nvSpPr>
        <p:spPr>
          <a:xfrm>
            <a:off x="0" y="5107792"/>
            <a:ext cx="2854596" cy="1185598"/>
          </a:xfrm>
        </p:spPr>
        <p:txBody>
          <a:bodyPr/>
          <a:lstStyle/>
          <a:p>
            <a:r>
              <a:rPr lang="en-US" dirty="0" err="1"/>
              <a:t>por</a:t>
            </a:r>
            <a:endParaRPr lang="en-US" dirty="0"/>
          </a:p>
          <a:p>
            <a:r>
              <a:rPr lang="en-US" dirty="0"/>
              <a:t>Alex </a:t>
            </a:r>
            <a:r>
              <a:rPr lang="en-US" dirty="0" err="1"/>
              <a:t>Barrón</a:t>
            </a:r>
            <a:endParaRPr lang="en-US" dirty="0"/>
          </a:p>
        </p:txBody>
      </p:sp>
      <p:pic>
        <p:nvPicPr>
          <p:cNvPr id="6" name="Picture 5">
            <a:extLst>
              <a:ext uri="{FF2B5EF4-FFF2-40B4-BE49-F238E27FC236}">
                <a16:creationId xmlns:a16="http://schemas.microsoft.com/office/drawing/2014/main" id="{AAC6B934-8BFA-F196-B3B5-B79081EEA4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76" y="103038"/>
            <a:ext cx="2209800" cy="2209800"/>
          </a:xfrm>
          <a:prstGeom prst="rect">
            <a:avLst/>
          </a:prstGeom>
        </p:spPr>
      </p:pic>
      <p:pic>
        <p:nvPicPr>
          <p:cNvPr id="6146" name="Picture 2" descr="What is athletics? Know all the track and field events">
            <a:extLst>
              <a:ext uri="{FF2B5EF4-FFF2-40B4-BE49-F238E27FC236}">
                <a16:creationId xmlns:a16="http://schemas.microsoft.com/office/drawing/2014/main" id="{735D1E35-707A-4C48-1BBE-06739EE26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595" y="2177949"/>
            <a:ext cx="2908178" cy="16320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s the indoor Track and Field season wraps up, the Winona State University  team finishes on a fast note – The Winonan">
            <a:extLst>
              <a:ext uri="{FF2B5EF4-FFF2-40B4-BE49-F238E27FC236}">
                <a16:creationId xmlns:a16="http://schemas.microsoft.com/office/drawing/2014/main" id="{19B74D21-2C52-CF93-C98E-E27C86B9C4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2687" y="2177949"/>
            <a:ext cx="2902859" cy="163205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rossing Life's Finish Lines | Maria's Farm Country Kitchen">
            <a:extLst>
              <a:ext uri="{FF2B5EF4-FFF2-40B4-BE49-F238E27FC236}">
                <a16:creationId xmlns:a16="http://schemas.microsoft.com/office/drawing/2014/main" id="{16D62BB5-069F-6EFD-0AFB-0EA1C53B9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4595" y="4163279"/>
            <a:ext cx="2908178" cy="181761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ook: 2A, 5A athletes compete in 2022 Texas (UIL) Track &amp; Field State  Championships - Sports Illustrated High School News, Analysis and More">
            <a:extLst>
              <a:ext uri="{FF2B5EF4-FFF2-40B4-BE49-F238E27FC236}">
                <a16:creationId xmlns:a16="http://schemas.microsoft.com/office/drawing/2014/main" id="{46F5B090-5140-83C4-EFC0-CB41F44757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92688" y="4043384"/>
            <a:ext cx="2902930" cy="2128816"/>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a:extLst>
              <a:ext uri="{FF2B5EF4-FFF2-40B4-BE49-F238E27FC236}">
                <a16:creationId xmlns:a16="http://schemas.microsoft.com/office/drawing/2014/main" id="{FE3C7390-C5DC-F418-2CB1-CA904031814A}"/>
              </a:ext>
            </a:extLst>
          </p:cNvPr>
          <p:cNvSpPr txBox="1">
            <a:spLocks/>
          </p:cNvSpPr>
          <p:nvPr/>
        </p:nvSpPr>
        <p:spPr>
          <a:xfrm>
            <a:off x="-19462" y="2404963"/>
            <a:ext cx="2854595" cy="63177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dirty="0" err="1"/>
              <a:t>Presenta</a:t>
            </a:r>
            <a:endParaRPr lang="en-US" dirty="0"/>
          </a:p>
        </p:txBody>
      </p:sp>
      <p:pic>
        <p:nvPicPr>
          <p:cNvPr id="7" name="Picture 6">
            <a:extLst>
              <a:ext uri="{FF2B5EF4-FFF2-40B4-BE49-F238E27FC236}">
                <a16:creationId xmlns:a16="http://schemas.microsoft.com/office/drawing/2014/main" id="{610EE313-FD1C-94FC-4FC5-43FBFB312732}"/>
              </a:ext>
            </a:extLst>
          </p:cNvPr>
          <p:cNvPicPr>
            <a:picLocks noChangeAspect="1"/>
          </p:cNvPicPr>
          <p:nvPr/>
        </p:nvPicPr>
        <p:blipFill>
          <a:blip r:embed="rId7"/>
          <a:stretch>
            <a:fillRect/>
          </a:stretch>
        </p:blipFill>
        <p:spPr>
          <a:xfrm>
            <a:off x="11349" y="3622023"/>
            <a:ext cx="2731851" cy="881593"/>
          </a:xfrm>
          <a:prstGeom prst="rect">
            <a:avLst/>
          </a:prstGeom>
        </p:spPr>
      </p:pic>
    </p:spTree>
    <p:extLst>
      <p:ext uri="{BB962C8B-B14F-4D97-AF65-F5344CB8AC3E}">
        <p14:creationId xmlns:p14="http://schemas.microsoft.com/office/powerpoint/2010/main" val="356944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8" name="Rectangle 7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unter-gatherers live nearly as long as we do but with limited access to  healthcare">
            <a:extLst>
              <a:ext uri="{FF2B5EF4-FFF2-40B4-BE49-F238E27FC236}">
                <a16:creationId xmlns:a16="http://schemas.microsoft.com/office/drawing/2014/main" id="{C92ED785-B08D-45C3-92C6-A20258CACE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69" r="-1" b="-1"/>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Food Culture · Global Gastros">
            <a:extLst>
              <a:ext uri="{FF2B5EF4-FFF2-40B4-BE49-F238E27FC236}">
                <a16:creationId xmlns:a16="http://schemas.microsoft.com/office/drawing/2014/main" id="{2ED2FA76-4C93-463D-8789-A95E32D7879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60" r="-2" b="6274"/>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3079" name="Freeform: Shape 7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80" name="Freeform: Shape 7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A0413C-6F34-483E-A5D8-3E9A65D2919D}"/>
              </a:ext>
            </a:extLst>
          </p:cNvPr>
          <p:cNvSpPr>
            <a:spLocks noGrp="1"/>
          </p:cNvSpPr>
          <p:nvPr>
            <p:ph type="title"/>
          </p:nvPr>
        </p:nvSpPr>
        <p:spPr>
          <a:xfrm>
            <a:off x="329184" y="1524659"/>
            <a:ext cx="3764305" cy="2774088"/>
          </a:xfrm>
        </p:spPr>
        <p:txBody>
          <a:bodyPr vert="horz" lIns="91440" tIns="45720" rIns="91440" bIns="45720" rtlCol="0" anchor="b">
            <a:normAutofit/>
          </a:bodyPr>
          <a:lstStyle/>
          <a:p>
            <a:pPr algn="l">
              <a:lnSpc>
                <a:spcPct val="90000"/>
              </a:lnSpc>
            </a:pPr>
            <a:r>
              <a:rPr lang="en-US" sz="4700" b="1" kern="1200">
                <a:solidFill>
                  <a:schemeClr val="tx1"/>
                </a:solidFill>
                <a:latin typeface="+mj-lt"/>
                <a:ea typeface="+mj-ea"/>
                <a:cs typeface="+mj-cs"/>
              </a:rPr>
              <a:t>La Historia del Dinero</a:t>
            </a:r>
          </a:p>
        </p:txBody>
      </p:sp>
      <p:sp>
        <p:nvSpPr>
          <p:cNvPr id="3" name="Content Placeholder 2">
            <a:extLst>
              <a:ext uri="{FF2B5EF4-FFF2-40B4-BE49-F238E27FC236}">
                <a16:creationId xmlns:a16="http://schemas.microsoft.com/office/drawing/2014/main" id="{F5873E22-F447-4A6F-A039-49E1EF9EC2DD}"/>
              </a:ext>
            </a:extLst>
          </p:cNvPr>
          <p:cNvSpPr>
            <a:spLocks noGrp="1"/>
          </p:cNvSpPr>
          <p:nvPr>
            <p:ph idx="1"/>
          </p:nvPr>
        </p:nvSpPr>
        <p:spPr>
          <a:xfrm>
            <a:off x="329184" y="4687367"/>
            <a:ext cx="3688461" cy="1335024"/>
          </a:xfrm>
        </p:spPr>
        <p:txBody>
          <a:bodyPr vert="horz" lIns="91440" tIns="45720" rIns="91440" bIns="45720" rtlCol="0">
            <a:normAutofit/>
          </a:bodyPr>
          <a:lstStyle/>
          <a:p>
            <a:pPr marL="0" indent="0">
              <a:lnSpc>
                <a:spcPct val="90000"/>
              </a:lnSpc>
              <a:spcBef>
                <a:spcPts val="1000"/>
              </a:spcBef>
              <a:buNone/>
            </a:pPr>
            <a:r>
              <a:rPr lang="en-US" sz="2200" b="0" i="0" kern="1200">
                <a:solidFill>
                  <a:schemeClr val="tx1"/>
                </a:solidFill>
                <a:effectLst/>
                <a:latin typeface="+mn-lt"/>
                <a:ea typeface="+mn-ea"/>
                <a:cs typeface="+mn-cs"/>
              </a:rPr>
              <a:t>Antes de que existiera el dinero, la gente cazaba o recolectaba alimentos para sobrevivir.</a:t>
            </a:r>
          </a:p>
        </p:txBody>
      </p:sp>
      <p:sp>
        <p:nvSpPr>
          <p:cNvPr id="3081" name="Rectangle 7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704"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3082" name="Rectangle 8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823" y="4461119"/>
            <a:ext cx="376430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C049888-D613-4AF5-BEAB-CCA4F67B626F}"/>
              </a:ext>
            </a:extLst>
          </p:cNvPr>
          <p:cNvSpPr>
            <a:spLocks noGrp="1"/>
          </p:cNvSpPr>
          <p:nvPr>
            <p:ph type="ftr" sz="quarter" idx="11"/>
          </p:nvPr>
        </p:nvSpPr>
        <p:spPr>
          <a:xfrm>
            <a:off x="4443984" y="6355080"/>
            <a:ext cx="3086100" cy="365125"/>
          </a:xfrm>
        </p:spPr>
        <p:txBody>
          <a:bodyPr vert="horz" lIns="91440" tIns="45720" rIns="91440" bIns="45720" rtlCol="0" anchor="ctr">
            <a:normAutofit/>
          </a:bodyPr>
          <a:lstStyle/>
          <a:p>
            <a:pPr algn="l">
              <a:spcAft>
                <a:spcPts val="600"/>
              </a:spcAft>
            </a:pPr>
            <a:r>
              <a:rPr lang="en-US" kern="1200">
                <a:solidFill>
                  <a:schemeClr val="bg1"/>
                </a:solidFill>
                <a:latin typeface="+mn-lt"/>
                <a:ea typeface="+mn-ea"/>
                <a:cs typeface="+mn-cs"/>
              </a:rPr>
              <a:t>© Alex Barrón 2020</a:t>
            </a:r>
          </a:p>
        </p:txBody>
      </p:sp>
      <p:sp>
        <p:nvSpPr>
          <p:cNvPr id="5" name="Slide Number Placeholder 4">
            <a:extLst>
              <a:ext uri="{FF2B5EF4-FFF2-40B4-BE49-F238E27FC236}">
                <a16:creationId xmlns:a16="http://schemas.microsoft.com/office/drawing/2014/main" id="{83FD53C3-6BE6-4DBE-8E3B-B6F8E9CE5F00}"/>
              </a:ext>
            </a:extLst>
          </p:cNvPr>
          <p:cNvSpPr>
            <a:spLocks noGrp="1"/>
          </p:cNvSpPr>
          <p:nvPr>
            <p:ph type="sldNum" sz="quarter" idx="12"/>
          </p:nvPr>
        </p:nvSpPr>
        <p:spPr>
          <a:xfrm>
            <a:off x="7758774" y="6356350"/>
            <a:ext cx="1056041" cy="365125"/>
          </a:xfrm>
        </p:spPr>
        <p:txBody>
          <a:bodyPr vert="horz" lIns="91440" tIns="45720" rIns="91440" bIns="45720" rtlCol="0" anchor="ctr">
            <a:normAutofit/>
          </a:bodyPr>
          <a:lstStyle/>
          <a:p>
            <a:pPr>
              <a:spcAft>
                <a:spcPts val="600"/>
              </a:spcAft>
            </a:pPr>
            <a:fld id="{26992660-07D7-4D1A-9A00-6246F487EF94}" type="slidenum">
              <a:rPr lang="en-US">
                <a:solidFill>
                  <a:schemeClr val="bg1"/>
                </a:solidFill>
              </a:rPr>
              <a:pPr>
                <a:spcAft>
                  <a:spcPts val="600"/>
                </a:spcAft>
              </a:pPr>
              <a:t>10</a:t>
            </a:fld>
            <a:endParaRPr lang="en-US">
              <a:solidFill>
                <a:schemeClr val="bg1"/>
              </a:solidFill>
            </a:endParaRPr>
          </a:p>
        </p:txBody>
      </p:sp>
      <p:pic>
        <p:nvPicPr>
          <p:cNvPr id="7" name="Picture 6">
            <a:extLst>
              <a:ext uri="{FF2B5EF4-FFF2-40B4-BE49-F238E27FC236}">
                <a16:creationId xmlns:a16="http://schemas.microsoft.com/office/drawing/2014/main" id="{60981C95-081A-6595-089D-E4841103AFA4}"/>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2063024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413C-6F34-483E-A5D8-3E9A65D2919D}"/>
              </a:ext>
            </a:extLst>
          </p:cNvPr>
          <p:cNvSpPr>
            <a:spLocks noGrp="1"/>
          </p:cNvSpPr>
          <p:nvPr>
            <p:ph type="title"/>
          </p:nvPr>
        </p:nvSpPr>
        <p:spPr>
          <a:xfrm>
            <a:off x="475083" y="640082"/>
            <a:ext cx="4917453" cy="3260246"/>
          </a:xfrm>
          <a:noFill/>
        </p:spPr>
        <p:txBody>
          <a:bodyPr vert="horz" lIns="91440" tIns="45720" rIns="91440" bIns="45720" rtlCol="0" anchor="b">
            <a:normAutofit/>
          </a:bodyPr>
          <a:lstStyle/>
          <a:p>
            <a:pPr>
              <a:lnSpc>
                <a:spcPct val="90000"/>
              </a:lnSpc>
            </a:pPr>
            <a:r>
              <a:rPr lang="en-US" sz="4500" b="1" dirty="0"/>
              <a:t>La Historia del Dinero</a:t>
            </a:r>
          </a:p>
        </p:txBody>
      </p:sp>
      <p:sp>
        <p:nvSpPr>
          <p:cNvPr id="3" name="Content Placeholder 2">
            <a:extLst>
              <a:ext uri="{FF2B5EF4-FFF2-40B4-BE49-F238E27FC236}">
                <a16:creationId xmlns:a16="http://schemas.microsoft.com/office/drawing/2014/main" id="{F5873E22-F447-4A6F-A039-49E1EF9EC2DD}"/>
              </a:ext>
            </a:extLst>
          </p:cNvPr>
          <p:cNvSpPr>
            <a:spLocks noGrp="1"/>
          </p:cNvSpPr>
          <p:nvPr>
            <p:ph idx="1"/>
          </p:nvPr>
        </p:nvSpPr>
        <p:spPr>
          <a:xfrm>
            <a:off x="475083" y="4072043"/>
            <a:ext cx="4917453" cy="2057046"/>
          </a:xfrm>
          <a:noFill/>
        </p:spPr>
        <p:txBody>
          <a:bodyPr vert="horz" lIns="91440" tIns="45720" rIns="91440" bIns="45720" rtlCol="0">
            <a:normAutofit/>
          </a:bodyPr>
          <a:lstStyle/>
          <a:p>
            <a:pPr algn="l" rtl="0"/>
            <a:r>
              <a:rPr lang="es-ES" sz="2000" b="0" i="0" dirty="0">
                <a:effectLst/>
                <a:latin typeface="Roboto"/>
              </a:rPr>
              <a:t>Eventualmente, la gente comenzó a comerciar o hacer trueques entre sí.</a:t>
            </a:r>
          </a:p>
          <a:p>
            <a:pPr algn="l" rtl="0"/>
            <a:r>
              <a:rPr lang="es-ES" sz="2000" dirty="0">
                <a:latin typeface="Roboto"/>
              </a:rPr>
              <a:t>Pero que pasa si lo que tu ofreces no le interesa a la otra persona?</a:t>
            </a:r>
          </a:p>
          <a:p>
            <a:pPr algn="l" rtl="0"/>
            <a:r>
              <a:rPr lang="es-ES" sz="2000" b="0" i="0" dirty="0">
                <a:effectLst/>
                <a:latin typeface="Roboto"/>
              </a:rPr>
              <a:t>Como intercambias con ella?</a:t>
            </a:r>
          </a:p>
        </p:txBody>
      </p:sp>
      <p:pic>
        <p:nvPicPr>
          <p:cNvPr id="4098" name="Picture 2" descr="The History of Money (Level Chinese Book) on Behance">
            <a:extLst>
              <a:ext uri="{FF2B5EF4-FFF2-40B4-BE49-F238E27FC236}">
                <a16:creationId xmlns:a16="http://schemas.microsoft.com/office/drawing/2014/main" id="{6B8AA786-06D1-4E01-9CF4-A398E0518E4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14" r="10725"/>
          <a:stretch/>
        </p:blipFill>
        <p:spPr bwMode="auto">
          <a:xfrm>
            <a:off x="5660463" y="557189"/>
            <a:ext cx="3003476" cy="574360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1C049888-D613-4AF5-BEAB-CCA4F67B626F}"/>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 Alex Barrón 2020</a:t>
            </a:r>
          </a:p>
        </p:txBody>
      </p:sp>
      <p:sp>
        <p:nvSpPr>
          <p:cNvPr id="5" name="Slide Number Placeholder 4">
            <a:extLst>
              <a:ext uri="{FF2B5EF4-FFF2-40B4-BE49-F238E27FC236}">
                <a16:creationId xmlns:a16="http://schemas.microsoft.com/office/drawing/2014/main" id="{83FD53C3-6BE6-4DBE-8E3B-B6F8E9CE5F0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spcAft>
                <a:spcPts val="600"/>
              </a:spcAft>
              <a:defRPr/>
            </a:pPr>
            <a:fld id="{26992660-07D7-4D1A-9A00-6246F487EF94}" type="slidenum">
              <a:rPr lang="en-US">
                <a:solidFill>
                  <a:prstClr val="black">
                    <a:tint val="75000"/>
                  </a:prstClr>
                </a:solidFill>
                <a:latin typeface="Calibri" panose="020F0502020204030204"/>
              </a:rPr>
              <a:pPr>
                <a:spcAft>
                  <a:spcPts val="600"/>
                </a:spcAft>
                <a:defRPr/>
              </a:pPr>
              <a:t>11</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B4D7898F-D1C7-CE2E-CDFF-065850B40706}"/>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4011982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1066800"/>
          </a:xfrm>
        </p:spPr>
        <p:txBody>
          <a:bodyPr/>
          <a:lstStyle/>
          <a:p>
            <a:pPr eaLnBrk="1" hangingPunct="1"/>
            <a:r>
              <a:rPr lang="en-US" altLang="en-US" b="1" dirty="0"/>
              <a:t>¿</a:t>
            </a:r>
            <a:r>
              <a:rPr lang="en-US" altLang="en-US" b="1" dirty="0" err="1"/>
              <a:t>Qué</a:t>
            </a:r>
            <a:r>
              <a:rPr lang="en-US" altLang="en-US" b="1" dirty="0"/>
              <a:t> es el </a:t>
            </a:r>
            <a:r>
              <a:rPr lang="en-US" altLang="en-US" b="1" dirty="0" err="1"/>
              <a:t>Dinero</a:t>
            </a:r>
            <a:r>
              <a:rPr lang="en-US" altLang="en-US" b="1" dirty="0"/>
              <a:t>?</a:t>
            </a:r>
          </a:p>
        </p:txBody>
      </p:sp>
      <p:sp>
        <p:nvSpPr>
          <p:cNvPr id="10" name="Content Placeholder 2"/>
          <p:cNvSpPr txBox="1">
            <a:spLocks/>
          </p:cNvSpPr>
          <p:nvPr/>
        </p:nvSpPr>
        <p:spPr>
          <a:xfrm>
            <a:off x="304800" y="1200150"/>
            <a:ext cx="5410200" cy="1600200"/>
          </a:xfrm>
          <a:prstGeom prst="rect">
            <a:avLst/>
          </a:prstGeom>
        </p:spPr>
        <p:txBody>
          <a:bodyPr>
            <a:normAutofit fontScale="92500" lnSpcReduction="10000"/>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latin typeface="+mn-lt"/>
              </a:rPr>
              <a:t>Las </a:t>
            </a:r>
            <a:r>
              <a:rPr lang="en-US" sz="2800" b="1" i="1" u="sng" dirty="0" err="1">
                <a:solidFill>
                  <a:srgbClr val="1308A8"/>
                </a:solidFill>
                <a:latin typeface="+mn-lt"/>
              </a:rPr>
              <a:t>Cualidades</a:t>
            </a:r>
            <a:r>
              <a:rPr lang="en-US" sz="2800" b="1" i="1" u="sng" dirty="0">
                <a:solidFill>
                  <a:srgbClr val="1308A8"/>
                </a:solidFill>
                <a:latin typeface="+mn-lt"/>
              </a:rPr>
              <a:t> del </a:t>
            </a:r>
            <a:r>
              <a:rPr lang="en-US" sz="2800" b="1" i="1" u="sng" dirty="0" err="1">
                <a:solidFill>
                  <a:srgbClr val="1308A8"/>
                </a:solidFill>
                <a:latin typeface="+mn-lt"/>
              </a:rPr>
              <a:t>Dinero</a:t>
            </a:r>
            <a:endParaRPr lang="en-US" sz="2800" b="1" i="1" u="sng" dirty="0">
              <a:solidFill>
                <a:srgbClr val="1308A8"/>
              </a:solidFill>
              <a:latin typeface="+mn-lt"/>
            </a:endParaRPr>
          </a:p>
          <a:p>
            <a:pPr eaLnBrk="1" fontAlgn="auto" hangingPunct="1">
              <a:spcBef>
                <a:spcPts val="0"/>
              </a:spcBef>
              <a:spcAft>
                <a:spcPts val="0"/>
              </a:spcAft>
              <a:buFont typeface="Arial" pitchFamily="34" charset="0"/>
              <a:buChar char="•"/>
              <a:defRPr/>
            </a:pPr>
            <a:r>
              <a:rPr lang="en-US" sz="2200" i="1" dirty="0">
                <a:latin typeface="+mn-lt"/>
              </a:rPr>
              <a:t> Un </a:t>
            </a:r>
            <a:r>
              <a:rPr lang="en-US" sz="2200" i="1" dirty="0" err="1">
                <a:latin typeface="+mn-lt"/>
              </a:rPr>
              <a:t>medio</a:t>
            </a:r>
            <a:r>
              <a:rPr lang="en-US" sz="2200" i="1" dirty="0">
                <a:latin typeface="+mn-lt"/>
              </a:rPr>
              <a:t> de </a:t>
            </a:r>
            <a:r>
              <a:rPr lang="en-US" sz="2200" i="1" dirty="0" err="1">
                <a:latin typeface="+mn-lt"/>
              </a:rPr>
              <a:t>intercambio</a:t>
            </a:r>
            <a:endParaRPr lang="en-US" sz="2200" i="1" dirty="0">
              <a:latin typeface="+mn-lt"/>
            </a:endParaRPr>
          </a:p>
          <a:p>
            <a:pPr eaLnBrk="1" fontAlgn="auto" hangingPunct="1">
              <a:spcBef>
                <a:spcPts val="0"/>
              </a:spcBef>
              <a:spcAft>
                <a:spcPts val="0"/>
              </a:spcAft>
              <a:buFont typeface="Arial" pitchFamily="34" charset="0"/>
              <a:buChar char="•"/>
              <a:defRPr/>
            </a:pPr>
            <a:r>
              <a:rPr lang="en-US" sz="2200" i="1" dirty="0">
                <a:latin typeface="+mn-lt"/>
              </a:rPr>
              <a:t> Un </a:t>
            </a:r>
            <a:r>
              <a:rPr lang="en-US" sz="2200" i="1" dirty="0" err="1">
                <a:latin typeface="+mn-lt"/>
              </a:rPr>
              <a:t>depósito</a:t>
            </a:r>
            <a:r>
              <a:rPr lang="en-US" sz="2200" i="1" dirty="0">
                <a:latin typeface="+mn-lt"/>
              </a:rPr>
              <a:t> de valor</a:t>
            </a:r>
          </a:p>
          <a:p>
            <a:pPr eaLnBrk="1" fontAlgn="auto" hangingPunct="1">
              <a:spcBef>
                <a:spcPts val="0"/>
              </a:spcBef>
              <a:spcAft>
                <a:spcPts val="0"/>
              </a:spcAft>
              <a:buFont typeface="Arial" pitchFamily="34" charset="0"/>
              <a:buChar char="•"/>
              <a:defRPr/>
            </a:pPr>
            <a:r>
              <a:rPr lang="en-US" sz="2200" i="1" dirty="0">
                <a:latin typeface="+mn-lt"/>
              </a:rPr>
              <a:t> Una </a:t>
            </a:r>
            <a:r>
              <a:rPr lang="en-US" sz="2200" i="1" dirty="0" err="1">
                <a:latin typeface="+mn-lt"/>
              </a:rPr>
              <a:t>medida</a:t>
            </a:r>
            <a:r>
              <a:rPr lang="en-US" sz="2200" i="1" dirty="0">
                <a:latin typeface="+mn-lt"/>
              </a:rPr>
              <a:t> del valor</a:t>
            </a:r>
          </a:p>
          <a:p>
            <a:pPr eaLnBrk="1" fontAlgn="auto" hangingPunct="1">
              <a:spcBef>
                <a:spcPts val="0"/>
              </a:spcBef>
              <a:spcAft>
                <a:spcPts val="0"/>
              </a:spcAft>
              <a:buFont typeface="Arial" pitchFamily="34" charset="0"/>
              <a:buChar char="•"/>
              <a:defRPr/>
            </a:pPr>
            <a:r>
              <a:rPr lang="en-US" sz="2200" i="1" dirty="0">
                <a:latin typeface="+mn-lt"/>
              </a:rPr>
              <a:t> Ser </a:t>
            </a:r>
            <a:r>
              <a:rPr lang="en-US" sz="2200" i="1" dirty="0" err="1">
                <a:latin typeface="+mn-lt"/>
              </a:rPr>
              <a:t>aceptada</a:t>
            </a:r>
            <a:r>
              <a:rPr lang="en-US" sz="2200" i="1" dirty="0">
                <a:latin typeface="+mn-lt"/>
              </a:rPr>
              <a:t> por </a:t>
            </a:r>
            <a:r>
              <a:rPr lang="en-US" sz="2200" i="1" dirty="0" err="1">
                <a:latin typeface="+mn-lt"/>
              </a:rPr>
              <a:t>todos</a:t>
            </a:r>
            <a:r>
              <a:rPr lang="en-US" sz="2200" i="1" dirty="0">
                <a:latin typeface="+mn-lt"/>
              </a:rPr>
              <a:t> </a:t>
            </a:r>
            <a:r>
              <a:rPr lang="en-US" sz="2200" i="1" dirty="0" err="1">
                <a:latin typeface="+mn-lt"/>
              </a:rPr>
              <a:t>como</a:t>
            </a:r>
            <a:r>
              <a:rPr lang="en-US" sz="2200" i="1" dirty="0">
                <a:latin typeface="+mn-lt"/>
              </a:rPr>
              <a:t> Medio de Pago</a:t>
            </a:r>
          </a:p>
          <a:p>
            <a:pPr marL="342900" indent="-342900" eaLnBrk="1" fontAlgn="auto" hangingPunct="1">
              <a:spcBef>
                <a:spcPct val="20000"/>
              </a:spcBef>
              <a:spcAft>
                <a:spcPts val="0"/>
              </a:spcAft>
              <a:buFont typeface="Arial" pitchFamily="34" charset="0"/>
              <a:buChar char="•"/>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12</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pic>
        <p:nvPicPr>
          <p:cNvPr id="6" name="Picture 5">
            <a:extLst>
              <a:ext uri="{FF2B5EF4-FFF2-40B4-BE49-F238E27FC236}">
                <a16:creationId xmlns:a16="http://schemas.microsoft.com/office/drawing/2014/main" id="{E1B38477-37C3-4182-A4FC-E233EAEBD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210" y="1920081"/>
            <a:ext cx="2505098" cy="3109119"/>
          </a:xfrm>
          <a:prstGeom prst="rect">
            <a:avLst/>
          </a:prstGeom>
        </p:spPr>
      </p:pic>
      <p:pic>
        <p:nvPicPr>
          <p:cNvPr id="3" name="Picture 2" descr="A close up of a logo&#10;&#10;Description automatically generated">
            <a:extLst>
              <a:ext uri="{FF2B5EF4-FFF2-40B4-BE49-F238E27FC236}">
                <a16:creationId xmlns:a16="http://schemas.microsoft.com/office/drawing/2014/main" id="{EDEBEADF-D658-4808-B7C1-5DA0EFE614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92" y="2877389"/>
            <a:ext cx="4459724" cy="2714857"/>
          </a:xfrm>
          <a:prstGeom prst="rect">
            <a:avLst/>
          </a:prstGeom>
        </p:spPr>
      </p:pic>
      <p:sp>
        <p:nvSpPr>
          <p:cNvPr id="2" name="Content Placeholder 2">
            <a:extLst>
              <a:ext uri="{FF2B5EF4-FFF2-40B4-BE49-F238E27FC236}">
                <a16:creationId xmlns:a16="http://schemas.microsoft.com/office/drawing/2014/main" id="{99337C26-71AD-4503-8ABC-99201EA58EAF}"/>
              </a:ext>
            </a:extLst>
          </p:cNvPr>
          <p:cNvSpPr txBox="1">
            <a:spLocks/>
          </p:cNvSpPr>
          <p:nvPr/>
        </p:nvSpPr>
        <p:spPr>
          <a:xfrm>
            <a:off x="723901" y="5562600"/>
            <a:ext cx="5410200" cy="1112052"/>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200" i="1" dirty="0">
                <a:latin typeface="+mn-lt"/>
              </a:rPr>
              <a:t>Tambien</a:t>
            </a:r>
          </a:p>
          <a:p>
            <a:pPr>
              <a:buFont typeface="Arial" pitchFamily="34" charset="0"/>
              <a:buChar char="•"/>
              <a:defRPr/>
            </a:pPr>
            <a:r>
              <a:rPr lang="en-US" sz="2200" i="1" dirty="0">
                <a:latin typeface="+mn-lt"/>
              </a:rPr>
              <a:t> Poco </a:t>
            </a:r>
            <a:r>
              <a:rPr lang="en-US" sz="2200" i="1" dirty="0" err="1">
                <a:latin typeface="+mn-lt"/>
              </a:rPr>
              <a:t>común</a:t>
            </a:r>
            <a:endParaRPr lang="en-US" sz="2200" i="1" dirty="0"/>
          </a:p>
          <a:p>
            <a:pPr>
              <a:buFont typeface="Arial" pitchFamily="34" charset="0"/>
              <a:buChar char="•"/>
              <a:defRPr/>
            </a:pPr>
            <a:r>
              <a:rPr lang="en-US" sz="2200" i="1" dirty="0"/>
              <a:t> </a:t>
            </a:r>
            <a:r>
              <a:rPr lang="en-US" sz="2200" i="1" dirty="0" err="1"/>
              <a:t>Facil</a:t>
            </a:r>
            <a:r>
              <a:rPr lang="en-US" sz="2200" i="1" dirty="0"/>
              <a:t> de </a:t>
            </a:r>
            <a:r>
              <a:rPr lang="en-US" sz="2200" i="1" dirty="0" err="1"/>
              <a:t>Transportar</a:t>
            </a:r>
            <a:endParaRPr lang="en-US" sz="2200" i="1" dirty="0">
              <a:latin typeface="+mn-lt"/>
            </a:endParaRPr>
          </a:p>
          <a:p>
            <a:pPr marL="342900" indent="-342900" eaLnBrk="1" fontAlgn="auto" hangingPunct="1">
              <a:spcBef>
                <a:spcPct val="20000"/>
              </a:spcBef>
              <a:spcAft>
                <a:spcPts val="0"/>
              </a:spcAft>
              <a:buFont typeface="Arial" pitchFamily="34" charset="0"/>
              <a:buChar char="•"/>
              <a:defRPr/>
            </a:pPr>
            <a:endParaRPr lang="en-US" sz="3200" dirty="0">
              <a:latin typeface="+mn-lt"/>
            </a:endParaRPr>
          </a:p>
        </p:txBody>
      </p:sp>
      <p:pic>
        <p:nvPicPr>
          <p:cNvPr id="4" name="Picture 3">
            <a:extLst>
              <a:ext uri="{FF2B5EF4-FFF2-40B4-BE49-F238E27FC236}">
                <a16:creationId xmlns:a16="http://schemas.microsoft.com/office/drawing/2014/main" id="{ED0B6D00-C8AC-7844-D190-332EDBB15C2E}"/>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2710157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6E3DE525-A0A2-4B9F-96A7-DE14A537B5F8}"/>
              </a:ext>
            </a:extLst>
          </p:cNvPr>
          <p:cNvSpPr txBox="1">
            <a:spLocks/>
          </p:cNvSpPr>
          <p:nvPr/>
        </p:nvSpPr>
        <p:spPr>
          <a:xfrm>
            <a:off x="4762499" y="4882866"/>
            <a:ext cx="4300847" cy="1975133"/>
          </a:xfrm>
          <a:prstGeom prst="rect">
            <a:avLst/>
          </a:prstGeom>
        </p:spPr>
        <p:txBody>
          <a:bodyPr>
            <a:normAutofit fontScale="92500" lnSpcReduction="10000"/>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latin typeface="+mn-lt"/>
              </a:rPr>
              <a:t>Las </a:t>
            </a:r>
            <a:r>
              <a:rPr lang="en-US" sz="2800" b="1" i="1" u="sng" dirty="0" err="1">
                <a:solidFill>
                  <a:srgbClr val="1308A8"/>
                </a:solidFill>
                <a:latin typeface="+mn-lt"/>
              </a:rPr>
              <a:t>Cualidades</a:t>
            </a:r>
            <a:r>
              <a:rPr lang="en-US" sz="2800" b="1" i="1" u="sng" dirty="0">
                <a:solidFill>
                  <a:srgbClr val="1308A8"/>
                </a:solidFill>
                <a:latin typeface="+mn-lt"/>
              </a:rPr>
              <a:t> del </a:t>
            </a:r>
            <a:r>
              <a:rPr lang="en-US" sz="2800" b="1" i="1" u="sng" dirty="0" err="1">
                <a:solidFill>
                  <a:srgbClr val="1308A8"/>
                </a:solidFill>
                <a:latin typeface="+mn-lt"/>
              </a:rPr>
              <a:t>Dinero</a:t>
            </a:r>
            <a:endParaRPr lang="en-US" sz="2800" b="1" i="1" u="sng" dirty="0">
              <a:solidFill>
                <a:srgbClr val="1308A8"/>
              </a:solidFill>
              <a:latin typeface="+mn-lt"/>
            </a:endParaRPr>
          </a:p>
          <a:p>
            <a:pPr eaLnBrk="1" fontAlgn="auto" hangingPunct="1">
              <a:spcBef>
                <a:spcPts val="0"/>
              </a:spcBef>
              <a:spcAft>
                <a:spcPts val="0"/>
              </a:spcAft>
              <a:buFont typeface="Arial" pitchFamily="34" charset="0"/>
              <a:buChar char="•"/>
              <a:defRPr/>
            </a:pPr>
            <a:r>
              <a:rPr lang="en-US" sz="2200" i="1" dirty="0">
                <a:latin typeface="+mn-lt"/>
              </a:rPr>
              <a:t> Un </a:t>
            </a:r>
            <a:r>
              <a:rPr lang="en-US" sz="2200" i="1" dirty="0" err="1">
                <a:latin typeface="+mn-lt"/>
              </a:rPr>
              <a:t>medio</a:t>
            </a:r>
            <a:r>
              <a:rPr lang="en-US" sz="2200" i="1" dirty="0">
                <a:latin typeface="+mn-lt"/>
              </a:rPr>
              <a:t> de </a:t>
            </a:r>
            <a:r>
              <a:rPr lang="en-US" sz="2200" i="1" dirty="0" err="1">
                <a:latin typeface="+mn-lt"/>
              </a:rPr>
              <a:t>intercambio</a:t>
            </a:r>
            <a:endParaRPr lang="en-US" sz="2200" i="1" dirty="0">
              <a:latin typeface="+mn-lt"/>
            </a:endParaRPr>
          </a:p>
          <a:p>
            <a:pPr eaLnBrk="1" fontAlgn="auto" hangingPunct="1">
              <a:spcBef>
                <a:spcPts val="0"/>
              </a:spcBef>
              <a:spcAft>
                <a:spcPts val="0"/>
              </a:spcAft>
              <a:buFont typeface="Arial" pitchFamily="34" charset="0"/>
              <a:buChar char="•"/>
              <a:defRPr/>
            </a:pPr>
            <a:r>
              <a:rPr lang="en-US" sz="2200" i="1" dirty="0">
                <a:latin typeface="+mn-lt"/>
              </a:rPr>
              <a:t> Un </a:t>
            </a:r>
            <a:r>
              <a:rPr lang="en-US" sz="2200" i="1" dirty="0" err="1">
                <a:latin typeface="+mn-lt"/>
              </a:rPr>
              <a:t>depósito</a:t>
            </a:r>
            <a:r>
              <a:rPr lang="en-US" sz="2200" i="1" dirty="0">
                <a:latin typeface="+mn-lt"/>
              </a:rPr>
              <a:t> de valor</a:t>
            </a:r>
          </a:p>
          <a:p>
            <a:pPr eaLnBrk="1" fontAlgn="auto" hangingPunct="1">
              <a:spcBef>
                <a:spcPts val="0"/>
              </a:spcBef>
              <a:spcAft>
                <a:spcPts val="0"/>
              </a:spcAft>
              <a:buFont typeface="Arial" pitchFamily="34" charset="0"/>
              <a:buChar char="•"/>
              <a:defRPr/>
            </a:pPr>
            <a:r>
              <a:rPr lang="en-US" sz="2200" i="1" dirty="0">
                <a:latin typeface="+mn-lt"/>
              </a:rPr>
              <a:t> Una </a:t>
            </a:r>
            <a:r>
              <a:rPr lang="en-US" sz="2200" i="1" dirty="0" err="1">
                <a:latin typeface="+mn-lt"/>
              </a:rPr>
              <a:t>medida</a:t>
            </a:r>
            <a:r>
              <a:rPr lang="en-US" sz="2200" i="1" dirty="0">
                <a:latin typeface="+mn-lt"/>
              </a:rPr>
              <a:t> del valor</a:t>
            </a:r>
          </a:p>
          <a:p>
            <a:pPr eaLnBrk="1" fontAlgn="auto" hangingPunct="1">
              <a:spcBef>
                <a:spcPts val="0"/>
              </a:spcBef>
              <a:spcAft>
                <a:spcPts val="0"/>
              </a:spcAft>
              <a:buFont typeface="Arial" pitchFamily="34" charset="0"/>
              <a:buChar char="•"/>
              <a:defRPr/>
            </a:pPr>
            <a:r>
              <a:rPr lang="en-US" sz="2200" i="1" dirty="0">
                <a:latin typeface="+mn-lt"/>
              </a:rPr>
              <a:t> </a:t>
            </a:r>
            <a:r>
              <a:rPr lang="en-US" sz="2200" i="1" dirty="0" err="1"/>
              <a:t>A</a:t>
            </a:r>
            <a:r>
              <a:rPr lang="en-US" sz="2200" i="1" dirty="0" err="1">
                <a:latin typeface="+mn-lt"/>
              </a:rPr>
              <a:t>ceptada</a:t>
            </a:r>
            <a:r>
              <a:rPr lang="en-US" sz="2200" i="1" dirty="0">
                <a:latin typeface="+mn-lt"/>
              </a:rPr>
              <a:t> por </a:t>
            </a:r>
            <a:r>
              <a:rPr lang="en-US" sz="2200" i="1" dirty="0" err="1">
                <a:latin typeface="+mn-lt"/>
              </a:rPr>
              <a:t>todos</a:t>
            </a:r>
            <a:r>
              <a:rPr lang="en-US" sz="2200" i="1" dirty="0">
                <a:latin typeface="+mn-lt"/>
              </a:rPr>
              <a:t> </a:t>
            </a:r>
            <a:r>
              <a:rPr lang="en-US" sz="2200" i="1" dirty="0" err="1">
                <a:latin typeface="+mn-lt"/>
              </a:rPr>
              <a:t>como</a:t>
            </a:r>
            <a:r>
              <a:rPr lang="en-US" sz="2200" i="1" dirty="0">
                <a:latin typeface="+mn-lt"/>
              </a:rPr>
              <a:t> Medio de Pago</a:t>
            </a:r>
          </a:p>
          <a:p>
            <a:pPr marL="342900" indent="-342900" eaLnBrk="1" fontAlgn="auto" hangingPunct="1">
              <a:spcBef>
                <a:spcPct val="20000"/>
              </a:spcBef>
              <a:spcAft>
                <a:spcPts val="0"/>
              </a:spcAft>
              <a:buFont typeface="Arial" pitchFamily="34" charset="0"/>
              <a:buChar char="•"/>
              <a:defRPr/>
            </a:pPr>
            <a:endParaRPr lang="en-US" sz="3200" dirty="0">
              <a:latin typeface="+mn-lt"/>
            </a:endParaRPr>
          </a:p>
        </p:txBody>
      </p:sp>
      <p:sp>
        <p:nvSpPr>
          <p:cNvPr id="23554" name="Title 1"/>
          <p:cNvSpPr>
            <a:spLocks noGrp="1"/>
          </p:cNvSpPr>
          <p:nvPr>
            <p:ph type="title"/>
          </p:nvPr>
        </p:nvSpPr>
        <p:spPr>
          <a:xfrm>
            <a:off x="0" y="0"/>
            <a:ext cx="9144000" cy="1066800"/>
          </a:xfrm>
        </p:spPr>
        <p:txBody>
          <a:bodyPr/>
          <a:lstStyle/>
          <a:p>
            <a:pPr eaLnBrk="1" hangingPunct="1"/>
            <a:r>
              <a:rPr lang="en-US" altLang="en-US" b="1" dirty="0"/>
              <a:t>¿</a:t>
            </a:r>
            <a:r>
              <a:rPr lang="en-US" altLang="en-US" b="1" dirty="0" err="1"/>
              <a:t>Qué</a:t>
            </a:r>
            <a:r>
              <a:rPr lang="en-US" altLang="en-US" b="1" dirty="0"/>
              <a:t> es el </a:t>
            </a:r>
            <a:r>
              <a:rPr lang="en-US" altLang="en-US" b="1" dirty="0" err="1"/>
              <a:t>Dinero</a:t>
            </a:r>
            <a:r>
              <a:rPr lang="en-US" altLang="en-US" b="1" dirty="0"/>
              <a:t>?</a:t>
            </a:r>
          </a:p>
        </p:txBody>
      </p:sp>
      <p:sp>
        <p:nvSpPr>
          <p:cNvPr id="10" name="Content Placeholder 2"/>
          <p:cNvSpPr txBox="1">
            <a:spLocks/>
          </p:cNvSpPr>
          <p:nvPr/>
        </p:nvSpPr>
        <p:spPr>
          <a:xfrm>
            <a:off x="304800" y="1200150"/>
            <a:ext cx="8458200" cy="1600200"/>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El </a:t>
            </a:r>
            <a:r>
              <a:rPr lang="en-US" sz="2800" b="1" i="1" u="sng" dirty="0" err="1">
                <a:solidFill>
                  <a:srgbClr val="1308A8"/>
                </a:solidFill>
              </a:rPr>
              <a:t>Dinero</a:t>
            </a:r>
            <a:r>
              <a:rPr lang="en-US" sz="2800" b="1" i="1" u="sng" dirty="0">
                <a:solidFill>
                  <a:srgbClr val="1308A8"/>
                </a:solidFill>
              </a:rPr>
              <a:t> es </a:t>
            </a:r>
            <a:r>
              <a:rPr lang="en-US" sz="2800" b="1" i="1" u="sng" dirty="0" err="1">
                <a:solidFill>
                  <a:srgbClr val="1308A8"/>
                </a:solidFill>
              </a:rPr>
              <a:t>Monedas</a:t>
            </a:r>
            <a:r>
              <a:rPr lang="en-US" sz="2800" b="1" i="1" u="sng" dirty="0">
                <a:solidFill>
                  <a:srgbClr val="1308A8"/>
                </a:solidFill>
              </a:rPr>
              <a:t> de Oro y Plata</a:t>
            </a:r>
            <a:endParaRPr lang="en-US" sz="2800" b="1" i="1" u="sng" dirty="0">
              <a:solidFill>
                <a:srgbClr val="1308A8"/>
              </a:solidFill>
              <a:latin typeface="+mn-lt"/>
            </a:endParaRPr>
          </a:p>
          <a:p>
            <a:pPr eaLnBrk="1" fontAlgn="auto" hangingPunct="1">
              <a:spcBef>
                <a:spcPts val="0"/>
              </a:spcBef>
              <a:spcAft>
                <a:spcPts val="0"/>
              </a:spcAft>
              <a:buFont typeface="Arial" pitchFamily="34" charset="0"/>
              <a:buChar char="•"/>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13</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4762500" y="1722924"/>
            <a:ext cx="4267200" cy="3139321"/>
          </a:xfrm>
          <a:prstGeom prst="rect">
            <a:avLst/>
          </a:prstGeom>
          <a:noFill/>
        </p:spPr>
        <p:txBody>
          <a:bodyPr wrap="square" rtlCol="0">
            <a:spAutoFit/>
          </a:bodyPr>
          <a:lstStyle/>
          <a:p>
            <a:r>
              <a:rPr lang="es-ES" dirty="0"/>
              <a:t>"Ningún Estado entrará en ningún Tratado, Alianza o Confederación; conceder cartas de marca y represalia; moneda de dinero; emitir cuentas de crédito; hacer cualquier cosa que no sea </a:t>
            </a:r>
            <a:r>
              <a:rPr lang="es-ES" b="1" u="sng" dirty="0"/>
              <a:t>moneda de oro y plata </a:t>
            </a:r>
            <a:r>
              <a:rPr lang="es-ES" dirty="0"/>
              <a:t>una oferta en pago de deudas; aprobar cualquier Acta de Incumplimiento, Ley ex post facto o Ley que menoscabe la Obligación de Contratos, o otorgar cualquier Título de Nobleza".</a:t>
            </a:r>
          </a:p>
          <a:p>
            <a:r>
              <a:rPr lang="en-US" dirty="0"/>
              <a:t>- </a:t>
            </a:r>
            <a:r>
              <a:rPr lang="en-US" dirty="0" err="1"/>
              <a:t>Constituci</a:t>
            </a:r>
            <a:r>
              <a:rPr lang="el-GR" dirty="0"/>
              <a:t>ό</a:t>
            </a:r>
            <a:r>
              <a:rPr lang="en-US" dirty="0"/>
              <a:t>n EU </a:t>
            </a:r>
            <a:r>
              <a:rPr lang="en-US" dirty="0" err="1"/>
              <a:t>Articulo</a:t>
            </a:r>
            <a:r>
              <a:rPr lang="en-US" dirty="0"/>
              <a:t> 1, </a:t>
            </a:r>
            <a:r>
              <a:rPr lang="en-US" dirty="0" err="1"/>
              <a:t>Secci</a:t>
            </a:r>
            <a:r>
              <a:rPr lang="el-GR" dirty="0"/>
              <a:t>ό</a:t>
            </a:r>
            <a:r>
              <a:rPr lang="en-US" dirty="0"/>
              <a:t>n 10 </a:t>
            </a:r>
          </a:p>
        </p:txBody>
      </p:sp>
      <p:pic>
        <p:nvPicPr>
          <p:cNvPr id="11" name="Picture 10" descr="A picture containing object, brass, coin, music&#10;&#10;Description automatically generated">
            <a:extLst>
              <a:ext uri="{FF2B5EF4-FFF2-40B4-BE49-F238E27FC236}">
                <a16:creationId xmlns:a16="http://schemas.microsoft.com/office/drawing/2014/main" id="{5CE3542B-1CD0-4F3A-9A3E-C75EAF39FABE}"/>
              </a:ext>
            </a:extLst>
          </p:cNvPr>
          <p:cNvPicPr/>
          <p:nvPr/>
        </p:nvPicPr>
        <p:blipFill>
          <a:blip r:embed="rId3">
            <a:extLst>
              <a:ext uri="{28A0092B-C50C-407E-A947-70E740481C1C}">
                <a14:useLocalDpi xmlns:a14="http://schemas.microsoft.com/office/drawing/2010/main" val="0"/>
              </a:ext>
            </a:extLst>
          </a:blip>
          <a:stretch>
            <a:fillRect/>
          </a:stretch>
        </p:blipFill>
        <p:spPr>
          <a:xfrm>
            <a:off x="152400" y="1872537"/>
            <a:ext cx="4267200" cy="2053512"/>
          </a:xfrm>
          <a:prstGeom prst="rect">
            <a:avLst/>
          </a:prstGeom>
        </p:spPr>
      </p:pic>
      <p:pic>
        <p:nvPicPr>
          <p:cNvPr id="12" name="Picture 11" descr="A close up of a coin&#10;&#10;Description automatically generated">
            <a:extLst>
              <a:ext uri="{FF2B5EF4-FFF2-40B4-BE49-F238E27FC236}">
                <a16:creationId xmlns:a16="http://schemas.microsoft.com/office/drawing/2014/main" id="{2E3B9CEB-6713-4E3A-9832-15E6B9CE9819}"/>
              </a:ext>
            </a:extLst>
          </p:cNvPr>
          <p:cNvPicPr/>
          <p:nvPr/>
        </p:nvPicPr>
        <p:blipFill>
          <a:blip r:embed="rId4">
            <a:extLst>
              <a:ext uri="{28A0092B-C50C-407E-A947-70E740481C1C}">
                <a14:useLocalDpi xmlns:a14="http://schemas.microsoft.com/office/drawing/2010/main" val="0"/>
              </a:ext>
            </a:extLst>
          </a:blip>
          <a:stretch>
            <a:fillRect/>
          </a:stretch>
        </p:blipFill>
        <p:spPr>
          <a:xfrm>
            <a:off x="114300" y="4075662"/>
            <a:ext cx="4419600" cy="2192336"/>
          </a:xfrm>
          <a:prstGeom prst="rect">
            <a:avLst/>
          </a:prstGeom>
        </p:spPr>
      </p:pic>
      <p:pic>
        <p:nvPicPr>
          <p:cNvPr id="2" name="Picture 1">
            <a:extLst>
              <a:ext uri="{FF2B5EF4-FFF2-40B4-BE49-F238E27FC236}">
                <a16:creationId xmlns:a16="http://schemas.microsoft.com/office/drawing/2014/main" id="{187F9EAE-D3FF-4C87-B7C4-DC98909C09B0}"/>
              </a:ext>
            </a:extLst>
          </p:cNvPr>
          <p:cNvPicPr>
            <a:picLocks noChangeAspect="1"/>
          </p:cNvPicPr>
          <p:nvPr/>
        </p:nvPicPr>
        <p:blipFill>
          <a:blip r:embed="rId5"/>
          <a:stretch>
            <a:fillRect/>
          </a:stretch>
        </p:blipFill>
        <p:spPr>
          <a:xfrm>
            <a:off x="7675258" y="5255268"/>
            <a:ext cx="374937" cy="365126"/>
          </a:xfrm>
          <a:prstGeom prst="rect">
            <a:avLst/>
          </a:prstGeom>
        </p:spPr>
      </p:pic>
      <p:pic>
        <p:nvPicPr>
          <p:cNvPr id="3" name="Picture 2">
            <a:extLst>
              <a:ext uri="{FF2B5EF4-FFF2-40B4-BE49-F238E27FC236}">
                <a16:creationId xmlns:a16="http://schemas.microsoft.com/office/drawing/2014/main" id="{FEC36738-50E6-4968-952B-4D31A7B0F370}"/>
              </a:ext>
            </a:extLst>
          </p:cNvPr>
          <p:cNvPicPr>
            <a:picLocks noChangeAspect="1"/>
          </p:cNvPicPr>
          <p:nvPr/>
        </p:nvPicPr>
        <p:blipFill>
          <a:blip r:embed="rId5"/>
          <a:stretch>
            <a:fillRect/>
          </a:stretch>
        </p:blipFill>
        <p:spPr>
          <a:xfrm>
            <a:off x="8021861" y="5475287"/>
            <a:ext cx="374937" cy="365126"/>
          </a:xfrm>
          <a:prstGeom prst="rect">
            <a:avLst/>
          </a:prstGeom>
        </p:spPr>
      </p:pic>
      <p:pic>
        <p:nvPicPr>
          <p:cNvPr id="5" name="Picture 4">
            <a:extLst>
              <a:ext uri="{FF2B5EF4-FFF2-40B4-BE49-F238E27FC236}">
                <a16:creationId xmlns:a16="http://schemas.microsoft.com/office/drawing/2014/main" id="{8137042A-77E6-4194-AEBD-5F2DFFAAF934}"/>
              </a:ext>
            </a:extLst>
          </p:cNvPr>
          <p:cNvPicPr>
            <a:picLocks noChangeAspect="1"/>
          </p:cNvPicPr>
          <p:nvPr/>
        </p:nvPicPr>
        <p:blipFill>
          <a:blip r:embed="rId5"/>
          <a:stretch>
            <a:fillRect/>
          </a:stretch>
        </p:blipFill>
        <p:spPr>
          <a:xfrm>
            <a:off x="8374874" y="5753279"/>
            <a:ext cx="374937" cy="365126"/>
          </a:xfrm>
          <a:prstGeom prst="rect">
            <a:avLst/>
          </a:prstGeom>
        </p:spPr>
      </p:pic>
      <p:pic>
        <p:nvPicPr>
          <p:cNvPr id="6" name="Picture 5">
            <a:extLst>
              <a:ext uri="{FF2B5EF4-FFF2-40B4-BE49-F238E27FC236}">
                <a16:creationId xmlns:a16="http://schemas.microsoft.com/office/drawing/2014/main" id="{F9C64DD4-E515-425F-AFB8-D2E903325991}"/>
              </a:ext>
            </a:extLst>
          </p:cNvPr>
          <p:cNvPicPr>
            <a:picLocks noChangeAspect="1"/>
          </p:cNvPicPr>
          <p:nvPr/>
        </p:nvPicPr>
        <p:blipFill>
          <a:blip r:embed="rId5"/>
          <a:stretch>
            <a:fillRect/>
          </a:stretch>
        </p:blipFill>
        <p:spPr>
          <a:xfrm>
            <a:off x="8475202" y="6433853"/>
            <a:ext cx="374937" cy="365126"/>
          </a:xfrm>
          <a:prstGeom prst="rect">
            <a:avLst/>
          </a:prstGeom>
        </p:spPr>
      </p:pic>
      <p:pic>
        <p:nvPicPr>
          <p:cNvPr id="7" name="Picture 6">
            <a:extLst>
              <a:ext uri="{FF2B5EF4-FFF2-40B4-BE49-F238E27FC236}">
                <a16:creationId xmlns:a16="http://schemas.microsoft.com/office/drawing/2014/main" id="{8D6ECD72-FDC5-774C-B431-70FAB9233E5F}"/>
              </a:ext>
            </a:extLst>
          </p:cNvPr>
          <p:cNvPicPr>
            <a:picLocks noChangeAspect="1"/>
          </p:cNvPicPr>
          <p:nvPr/>
        </p:nvPicPr>
        <p:blipFill>
          <a:blip r:embed="rId6"/>
          <a:stretch>
            <a:fillRect/>
          </a:stretch>
        </p:blipFill>
        <p:spPr>
          <a:xfrm>
            <a:off x="1" y="14433"/>
            <a:ext cx="2080410" cy="671367"/>
          </a:xfrm>
          <a:prstGeom prst="rect">
            <a:avLst/>
          </a:prstGeom>
        </p:spPr>
      </p:pic>
    </p:spTree>
    <p:extLst>
      <p:ext uri="{BB962C8B-B14F-4D97-AF65-F5344CB8AC3E}">
        <p14:creationId xmlns:p14="http://schemas.microsoft.com/office/powerpoint/2010/main" val="2500592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3B14-7DD8-474C-9FA9-6A0E7D9419C3}"/>
              </a:ext>
            </a:extLst>
          </p:cNvPr>
          <p:cNvSpPr>
            <a:spLocks noGrp="1"/>
          </p:cNvSpPr>
          <p:nvPr>
            <p:ph type="title"/>
          </p:nvPr>
        </p:nvSpPr>
        <p:spPr>
          <a:xfrm>
            <a:off x="897147" y="274638"/>
            <a:ext cx="8229600" cy="1143000"/>
          </a:xfrm>
        </p:spPr>
        <p:txBody>
          <a:bodyPr>
            <a:normAutofit/>
          </a:bodyPr>
          <a:lstStyle/>
          <a:p>
            <a:r>
              <a:rPr lang="en-US" b="1" dirty="0"/>
              <a:t>El Oro y la Plata </a:t>
            </a:r>
            <a:r>
              <a:rPr lang="en-US" b="1" dirty="0" err="1"/>
              <a:t>en</a:t>
            </a:r>
            <a:r>
              <a:rPr lang="en-US" b="1" dirty="0"/>
              <a:t> la </a:t>
            </a:r>
            <a:r>
              <a:rPr lang="en-US" b="1" dirty="0" err="1"/>
              <a:t>Quimica</a:t>
            </a:r>
            <a:endParaRPr lang="en-US" b="1" dirty="0"/>
          </a:p>
        </p:txBody>
      </p:sp>
      <p:sp>
        <p:nvSpPr>
          <p:cNvPr id="3" name="Content Placeholder 2">
            <a:extLst>
              <a:ext uri="{FF2B5EF4-FFF2-40B4-BE49-F238E27FC236}">
                <a16:creationId xmlns:a16="http://schemas.microsoft.com/office/drawing/2014/main" id="{577E5146-E4B1-453F-9D38-685FB9A54A94}"/>
              </a:ext>
            </a:extLst>
          </p:cNvPr>
          <p:cNvSpPr>
            <a:spLocks noGrp="1"/>
          </p:cNvSpPr>
          <p:nvPr>
            <p:ph idx="1"/>
          </p:nvPr>
        </p:nvSpPr>
        <p:spPr>
          <a:xfrm>
            <a:off x="457200" y="1600200"/>
            <a:ext cx="2362200" cy="4525963"/>
          </a:xfrm>
        </p:spPr>
        <p:txBody>
          <a:bodyPr>
            <a:normAutofit fontScale="92500" lnSpcReduction="10000"/>
          </a:bodyPr>
          <a:lstStyle/>
          <a:p>
            <a:r>
              <a:rPr lang="en-US" dirty="0"/>
              <a:t>El </a:t>
            </a:r>
            <a:r>
              <a:rPr lang="en-US" dirty="0" err="1"/>
              <a:t>oro</a:t>
            </a:r>
            <a:r>
              <a:rPr lang="en-US" dirty="0"/>
              <a:t> y la </a:t>
            </a:r>
            <a:r>
              <a:rPr lang="en-US" dirty="0" err="1"/>
              <a:t>plata</a:t>
            </a:r>
            <a:r>
              <a:rPr lang="en-US" dirty="0"/>
              <a:t> </a:t>
            </a:r>
            <a:r>
              <a:rPr lang="en-US" dirty="0" err="1"/>
              <a:t>tienen</a:t>
            </a:r>
            <a:r>
              <a:rPr lang="en-US" dirty="0"/>
              <a:t> </a:t>
            </a:r>
            <a:r>
              <a:rPr lang="en-US" dirty="0" err="1"/>
              <a:t>cualidades</a:t>
            </a:r>
            <a:r>
              <a:rPr lang="en-US" dirty="0"/>
              <a:t> </a:t>
            </a:r>
            <a:r>
              <a:rPr lang="en-US" dirty="0" err="1"/>
              <a:t>unicas</a:t>
            </a:r>
            <a:r>
              <a:rPr lang="en-US" dirty="0"/>
              <a:t> no </a:t>
            </a:r>
            <a:r>
              <a:rPr lang="en-US" dirty="0" err="1"/>
              <a:t>presenteds</a:t>
            </a:r>
            <a:r>
              <a:rPr lang="en-US" dirty="0"/>
              <a:t> </a:t>
            </a:r>
            <a:r>
              <a:rPr lang="en-US" dirty="0" err="1"/>
              <a:t>en</a:t>
            </a:r>
            <a:r>
              <a:rPr lang="en-US" dirty="0"/>
              <a:t> </a:t>
            </a:r>
            <a:r>
              <a:rPr lang="en-US" dirty="0" err="1"/>
              <a:t>otros</a:t>
            </a:r>
            <a:r>
              <a:rPr lang="en-US" dirty="0"/>
              <a:t> </a:t>
            </a:r>
            <a:r>
              <a:rPr lang="en-US" dirty="0" err="1"/>
              <a:t>elementos</a:t>
            </a:r>
            <a:r>
              <a:rPr lang="en-US" dirty="0"/>
              <a:t> </a:t>
            </a:r>
            <a:r>
              <a:rPr lang="en-US" dirty="0" err="1"/>
              <a:t>en</a:t>
            </a:r>
            <a:r>
              <a:rPr lang="en-US" dirty="0"/>
              <a:t> la </a:t>
            </a:r>
            <a:r>
              <a:rPr lang="en-US" dirty="0" err="1"/>
              <a:t>Tabla</a:t>
            </a:r>
            <a:r>
              <a:rPr lang="en-US" dirty="0"/>
              <a:t> </a:t>
            </a:r>
            <a:r>
              <a:rPr lang="en-US" dirty="0" err="1"/>
              <a:t>Periodica</a:t>
            </a:r>
            <a:endParaRPr lang="en-US" dirty="0"/>
          </a:p>
        </p:txBody>
      </p:sp>
      <p:pic>
        <p:nvPicPr>
          <p:cNvPr id="7" name="Picture 6" descr="Copper is located in group 11 and period 4 on the periodic table ...">
            <a:extLst>
              <a:ext uri="{FF2B5EF4-FFF2-40B4-BE49-F238E27FC236}">
                <a16:creationId xmlns:a16="http://schemas.microsoft.com/office/drawing/2014/main" id="{BD8898EF-D46B-4DE0-9B47-3170444195B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38617"/>
            <a:ext cx="5981700" cy="4944745"/>
          </a:xfrm>
          <a:prstGeom prst="rect">
            <a:avLst/>
          </a:prstGeom>
          <a:noFill/>
          <a:ln>
            <a:noFill/>
          </a:ln>
        </p:spPr>
      </p:pic>
      <p:pic>
        <p:nvPicPr>
          <p:cNvPr id="4" name="Picture 3">
            <a:extLst>
              <a:ext uri="{FF2B5EF4-FFF2-40B4-BE49-F238E27FC236}">
                <a16:creationId xmlns:a16="http://schemas.microsoft.com/office/drawing/2014/main" id="{CF07EE9B-79F3-D8DF-6E0F-859DD4BE511C}"/>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2527507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B410-0DE3-4B7E-9FC6-2611F0475953}"/>
              </a:ext>
            </a:extLst>
          </p:cNvPr>
          <p:cNvSpPr>
            <a:spLocks noGrp="1"/>
          </p:cNvSpPr>
          <p:nvPr>
            <p:ph type="title"/>
          </p:nvPr>
        </p:nvSpPr>
        <p:spPr>
          <a:xfrm>
            <a:off x="762000" y="84584"/>
            <a:ext cx="8229600" cy="1143000"/>
          </a:xfrm>
        </p:spPr>
        <p:txBody>
          <a:bodyPr>
            <a:normAutofit fontScale="90000"/>
          </a:bodyPr>
          <a:lstStyle/>
          <a:p>
            <a:r>
              <a:rPr lang="en-US" b="1" dirty="0"/>
              <a:t>El Oro y Plata </a:t>
            </a:r>
            <a:r>
              <a:rPr lang="en-US" b="1" dirty="0" err="1"/>
              <a:t>Fue</a:t>
            </a:r>
            <a:r>
              <a:rPr lang="en-US" b="1" dirty="0"/>
              <a:t> Dinero </a:t>
            </a:r>
            <a:br>
              <a:rPr lang="en-US" b="1" dirty="0"/>
            </a:br>
            <a:r>
              <a:rPr lang="en-US" b="1" dirty="0" err="1"/>
              <a:t>En</a:t>
            </a:r>
            <a:r>
              <a:rPr lang="en-US" b="1" dirty="0"/>
              <a:t> </a:t>
            </a:r>
            <a:r>
              <a:rPr lang="en-US" b="1" dirty="0" err="1"/>
              <a:t>Tiempos</a:t>
            </a:r>
            <a:r>
              <a:rPr lang="en-US" b="1" dirty="0"/>
              <a:t> </a:t>
            </a:r>
            <a:r>
              <a:rPr lang="en-US" b="1" dirty="0" err="1"/>
              <a:t>Biblicos</a:t>
            </a:r>
            <a:endParaRPr lang="en-US" b="1" dirty="0"/>
          </a:p>
        </p:txBody>
      </p:sp>
      <p:sp>
        <p:nvSpPr>
          <p:cNvPr id="3" name="Content Placeholder 2">
            <a:extLst>
              <a:ext uri="{FF2B5EF4-FFF2-40B4-BE49-F238E27FC236}">
                <a16:creationId xmlns:a16="http://schemas.microsoft.com/office/drawing/2014/main" id="{60C2C679-54D3-4B5B-9225-62A8AF9B71AA}"/>
              </a:ext>
            </a:extLst>
          </p:cNvPr>
          <p:cNvSpPr>
            <a:spLocks noGrp="1"/>
          </p:cNvSpPr>
          <p:nvPr>
            <p:ph idx="1"/>
          </p:nvPr>
        </p:nvSpPr>
        <p:spPr>
          <a:xfrm>
            <a:off x="381000" y="1414731"/>
            <a:ext cx="8229600" cy="4525963"/>
          </a:xfrm>
        </p:spPr>
        <p:txBody>
          <a:bodyPr>
            <a:normAutofit fontScale="92500" lnSpcReduction="10000"/>
          </a:bodyPr>
          <a:lstStyle/>
          <a:p>
            <a:pPr marL="0" indent="0">
              <a:buNone/>
            </a:pPr>
            <a:r>
              <a:rPr lang="en-US" dirty="0" err="1"/>
              <a:t>En</a:t>
            </a:r>
            <a:r>
              <a:rPr lang="en-US" dirty="0"/>
              <a:t> la Biblia </a:t>
            </a:r>
            <a:r>
              <a:rPr lang="en-US" dirty="0" err="1"/>
              <a:t>vemos</a:t>
            </a:r>
            <a:r>
              <a:rPr lang="en-US" dirty="0"/>
              <a:t> que Abraham era </a:t>
            </a:r>
            <a:r>
              <a:rPr lang="en-US" dirty="0" err="1"/>
              <a:t>muy</a:t>
            </a:r>
            <a:r>
              <a:rPr lang="en-US" dirty="0"/>
              <a:t> </a:t>
            </a:r>
            <a:r>
              <a:rPr lang="en-US" dirty="0" err="1"/>
              <a:t>rico</a:t>
            </a:r>
            <a:r>
              <a:rPr lang="en-US" dirty="0"/>
              <a:t>.</a:t>
            </a:r>
          </a:p>
          <a:p>
            <a:pPr marL="0" indent="0">
              <a:buNone/>
            </a:pPr>
            <a:r>
              <a:rPr lang="es-ES" sz="1800" b="0" i="1" dirty="0">
                <a:solidFill>
                  <a:srgbClr val="0000FF"/>
                </a:solidFill>
                <a:effectLst/>
                <a:latin typeface="system-ui"/>
              </a:rPr>
              <a:t>Y Abram era riquísimo en ganado, en plata y en oro.</a:t>
            </a:r>
            <a:r>
              <a:rPr lang="en-US" sz="1800" b="0" i="1" dirty="0">
                <a:solidFill>
                  <a:srgbClr val="0000FF"/>
                </a:solidFill>
                <a:effectLst/>
                <a:latin typeface="system-ui"/>
              </a:rPr>
              <a:t> </a:t>
            </a:r>
          </a:p>
          <a:p>
            <a:pPr marL="0" indent="0" algn="r">
              <a:buNone/>
            </a:pPr>
            <a:r>
              <a:rPr lang="en-US" sz="1800" b="0" i="1" dirty="0">
                <a:solidFill>
                  <a:srgbClr val="0000FF"/>
                </a:solidFill>
                <a:effectLst/>
                <a:latin typeface="system-ui"/>
              </a:rPr>
              <a:t>– Genesis 13:2</a:t>
            </a:r>
            <a:r>
              <a:rPr lang="en-US" sz="1800" i="1" dirty="0">
                <a:solidFill>
                  <a:srgbClr val="0000FF"/>
                </a:solidFill>
              </a:rPr>
              <a:t> </a:t>
            </a:r>
          </a:p>
          <a:p>
            <a:pPr marL="0" indent="0">
              <a:buNone/>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Despues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cuando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murio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su</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esposa</a:t>
            </a:r>
            <a:r>
              <a:rPr lang="en-US" sz="1800" dirty="0">
                <a:effectLst/>
                <a:latin typeface="Calibri" panose="020F0502020204030204" pitchFamily="34" charset="0"/>
                <a:ea typeface="Calibri" panose="020F0502020204030204" pitchFamily="34" charset="0"/>
                <a:cs typeface="Times New Roman" panose="02020603050405020304" pitchFamily="18" charset="0"/>
              </a:rPr>
              <a:t> Sara, Abraham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quiso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comprar</a:t>
            </a:r>
            <a:r>
              <a:rPr lang="en-US" sz="1800" dirty="0">
                <a:effectLst/>
                <a:latin typeface="Calibri" panose="020F0502020204030204" pitchFamily="34" charset="0"/>
                <a:ea typeface="Calibri" panose="020F0502020204030204" pitchFamily="34" charset="0"/>
                <a:cs typeface="Times New Roman" panose="02020603050405020304" pitchFamily="18" charset="0"/>
              </a:rPr>
              <a:t> un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terreno</a:t>
            </a:r>
            <a:r>
              <a:rPr lang="en-US" sz="1800" dirty="0">
                <a:effectLst/>
                <a:latin typeface="Calibri" panose="020F0502020204030204" pitchFamily="34" charset="0"/>
                <a:ea typeface="Calibri" panose="020F0502020204030204" pitchFamily="34" charset="0"/>
                <a:cs typeface="Times New Roman" panose="02020603050405020304" pitchFamily="18" charset="0"/>
              </a:rPr>
              <a:t> para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enterrarla</a:t>
            </a:r>
            <a:r>
              <a:rPr lang="en-US" sz="1800" dirty="0">
                <a:effectLst/>
                <a:latin typeface="Calibri" panose="020F0502020204030204" pitchFamily="34" charset="0"/>
                <a:ea typeface="Calibri" panose="020F0502020204030204" pitchFamily="34" charset="0"/>
                <a:cs typeface="Times New Roman" panose="02020603050405020304" pitchFamily="18" charset="0"/>
              </a:rPr>
              <a:t>. El lot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compro</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 dinero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usando</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siclos</a:t>
            </a:r>
            <a:r>
              <a:rPr lang="en-US" sz="1800" dirty="0">
                <a:effectLst/>
                <a:latin typeface="Calibri" panose="020F0502020204030204" pitchFamily="34" charset="0"/>
                <a:ea typeface="Calibri" panose="020F0502020204030204" pitchFamily="34" charset="0"/>
                <a:cs typeface="Times New Roman" panose="02020603050405020304" pitchFamily="18" charset="0"/>
              </a:rPr>
              <a:t> de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plata</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gn="l">
              <a:buNone/>
            </a:pPr>
            <a:r>
              <a:rPr lang="es-ES" sz="1800" i="1" dirty="0">
                <a:solidFill>
                  <a:srgbClr val="0000FF"/>
                </a:solidFill>
                <a:latin typeface="system-ui"/>
              </a:rPr>
              <a:t>12 Entonces Abraham se inclinó delante del pueblo de la tierra,</a:t>
            </a:r>
          </a:p>
          <a:p>
            <a:pPr marL="0" indent="0" algn="l">
              <a:buNone/>
            </a:pPr>
            <a:r>
              <a:rPr lang="es-ES" sz="1800" i="1" dirty="0">
                <a:solidFill>
                  <a:srgbClr val="0000FF"/>
                </a:solidFill>
                <a:latin typeface="system-ui"/>
              </a:rPr>
              <a:t>13 y respondió a </a:t>
            </a:r>
            <a:r>
              <a:rPr lang="es-ES" sz="1800" i="1" dirty="0" err="1">
                <a:solidFill>
                  <a:srgbClr val="0000FF"/>
                </a:solidFill>
                <a:latin typeface="system-ui"/>
              </a:rPr>
              <a:t>Efrón</a:t>
            </a:r>
            <a:r>
              <a:rPr lang="es-ES" sz="1800" i="1" dirty="0">
                <a:solidFill>
                  <a:srgbClr val="0000FF"/>
                </a:solidFill>
                <a:latin typeface="system-ui"/>
              </a:rPr>
              <a:t> en presencia del pueblo de la tierra, diciendo: Antes, si te place, te ruego que me oigas. </a:t>
            </a:r>
            <a:r>
              <a:rPr lang="es-ES" sz="1800" b="1" i="1" u="sng" dirty="0">
                <a:solidFill>
                  <a:srgbClr val="0000FF"/>
                </a:solidFill>
                <a:latin typeface="system-ui"/>
              </a:rPr>
              <a:t>Yo daré el precio de la heredad</a:t>
            </a:r>
            <a:r>
              <a:rPr lang="es-ES" sz="1800" i="1" dirty="0">
                <a:solidFill>
                  <a:srgbClr val="0000FF"/>
                </a:solidFill>
                <a:latin typeface="system-ui"/>
              </a:rPr>
              <a:t>; tómalo de mí, y sepultaré en ella mi muerta.</a:t>
            </a:r>
          </a:p>
          <a:p>
            <a:pPr marL="0" indent="0" algn="l">
              <a:buNone/>
            </a:pPr>
            <a:r>
              <a:rPr lang="es-ES" sz="1800" i="1" dirty="0">
                <a:solidFill>
                  <a:srgbClr val="0000FF"/>
                </a:solidFill>
                <a:latin typeface="system-ui"/>
              </a:rPr>
              <a:t>14 Respondió </a:t>
            </a:r>
            <a:r>
              <a:rPr lang="es-ES" sz="1800" i="1" dirty="0" err="1">
                <a:solidFill>
                  <a:srgbClr val="0000FF"/>
                </a:solidFill>
                <a:latin typeface="system-ui"/>
              </a:rPr>
              <a:t>Efrón</a:t>
            </a:r>
            <a:r>
              <a:rPr lang="es-ES" sz="1800" i="1" dirty="0">
                <a:solidFill>
                  <a:srgbClr val="0000FF"/>
                </a:solidFill>
                <a:latin typeface="system-ui"/>
              </a:rPr>
              <a:t> a Abraham, diciéndole:</a:t>
            </a:r>
          </a:p>
          <a:p>
            <a:pPr marL="0" indent="0" algn="l">
              <a:buNone/>
            </a:pPr>
            <a:r>
              <a:rPr lang="es-ES" sz="1800" i="1" dirty="0">
                <a:solidFill>
                  <a:srgbClr val="0000FF"/>
                </a:solidFill>
                <a:latin typeface="system-ui"/>
              </a:rPr>
              <a:t>15 Señor mío, escúchame: la tierra vale cuatrocientos siclos de plata; ¿qué es esto entre tú y yo? Entierra, pues, tu muerta.</a:t>
            </a:r>
          </a:p>
          <a:p>
            <a:pPr algn="l"/>
            <a:r>
              <a:rPr lang="es-ES" sz="1800" i="1" dirty="0">
                <a:solidFill>
                  <a:srgbClr val="0000FF"/>
                </a:solidFill>
                <a:latin typeface="system-ui"/>
              </a:rPr>
              <a:t>16 Entonces Abraham se convino con </a:t>
            </a:r>
            <a:r>
              <a:rPr lang="es-ES" sz="1800" i="1" dirty="0" err="1">
                <a:solidFill>
                  <a:srgbClr val="0000FF"/>
                </a:solidFill>
                <a:latin typeface="system-ui"/>
              </a:rPr>
              <a:t>Efrón</a:t>
            </a:r>
            <a:r>
              <a:rPr lang="es-ES" sz="1800" i="1" dirty="0">
                <a:solidFill>
                  <a:srgbClr val="0000FF"/>
                </a:solidFill>
                <a:latin typeface="system-ui"/>
              </a:rPr>
              <a:t>, </a:t>
            </a:r>
            <a:r>
              <a:rPr lang="es-ES" sz="1800" b="1" i="1" u="sng" dirty="0">
                <a:solidFill>
                  <a:srgbClr val="0000FF"/>
                </a:solidFill>
                <a:latin typeface="system-ui"/>
              </a:rPr>
              <a:t>y pesó Abraham a </a:t>
            </a:r>
            <a:r>
              <a:rPr lang="es-ES" sz="1800" b="1" i="1" u="sng" dirty="0" err="1">
                <a:solidFill>
                  <a:srgbClr val="0000FF"/>
                </a:solidFill>
                <a:latin typeface="system-ui"/>
              </a:rPr>
              <a:t>Efrón</a:t>
            </a:r>
            <a:r>
              <a:rPr lang="es-ES" sz="1800" b="1" i="1" u="sng" dirty="0">
                <a:solidFill>
                  <a:srgbClr val="0000FF"/>
                </a:solidFill>
                <a:latin typeface="system-ui"/>
              </a:rPr>
              <a:t> el dinero</a:t>
            </a:r>
            <a:r>
              <a:rPr lang="es-ES" sz="1800" i="1" dirty="0">
                <a:solidFill>
                  <a:srgbClr val="0000FF"/>
                </a:solidFill>
                <a:latin typeface="system-ui"/>
              </a:rPr>
              <a:t> que dijo, en presencia de los hijos de </a:t>
            </a:r>
            <a:r>
              <a:rPr lang="es-ES" sz="1800" i="1" dirty="0" err="1">
                <a:solidFill>
                  <a:srgbClr val="0000FF"/>
                </a:solidFill>
                <a:latin typeface="system-ui"/>
              </a:rPr>
              <a:t>Het</a:t>
            </a:r>
            <a:r>
              <a:rPr lang="es-ES" sz="1800" i="1" dirty="0">
                <a:solidFill>
                  <a:srgbClr val="0000FF"/>
                </a:solidFill>
                <a:latin typeface="system-ui"/>
              </a:rPr>
              <a:t>, </a:t>
            </a:r>
            <a:r>
              <a:rPr lang="es-ES" sz="1800" b="1" i="1" u="sng" dirty="0">
                <a:solidFill>
                  <a:srgbClr val="0000FF"/>
                </a:solidFill>
                <a:latin typeface="system-ui"/>
              </a:rPr>
              <a:t>cuatrocientos siclos de plata, de buena ley entre mercaderes</a:t>
            </a:r>
            <a:r>
              <a:rPr lang="es-ES" sz="1800" i="1" dirty="0">
                <a:solidFill>
                  <a:srgbClr val="0000FF"/>
                </a:solidFill>
                <a:latin typeface="system-ui"/>
              </a:rPr>
              <a:t>.</a:t>
            </a:r>
          </a:p>
          <a:p>
            <a:pPr marL="0" indent="0" algn="r">
              <a:buNone/>
            </a:pPr>
            <a:r>
              <a:rPr lang="en-US" sz="1800" i="1" dirty="0">
                <a:solidFill>
                  <a:srgbClr val="0000FF"/>
                </a:solidFill>
              </a:rPr>
              <a:t>- Genesis 23:12-16</a:t>
            </a:r>
          </a:p>
        </p:txBody>
      </p:sp>
      <p:sp>
        <p:nvSpPr>
          <p:cNvPr id="4" name="Footer Placeholder 3">
            <a:extLst>
              <a:ext uri="{FF2B5EF4-FFF2-40B4-BE49-F238E27FC236}">
                <a16:creationId xmlns:a16="http://schemas.microsoft.com/office/drawing/2014/main" id="{EAB05847-19D6-4162-8C0F-FEC0E29E3DF9}"/>
              </a:ext>
            </a:extLst>
          </p:cNvPr>
          <p:cNvSpPr>
            <a:spLocks noGrp="1"/>
          </p:cNvSpPr>
          <p:nvPr>
            <p:ph type="ftr" sz="quarter" idx="11"/>
          </p:nvPr>
        </p:nvSpPr>
        <p:spPr>
          <a:xfrm>
            <a:off x="0" y="6444111"/>
            <a:ext cx="2895600" cy="365125"/>
          </a:xfrm>
        </p:spPr>
        <p:txBody>
          <a:bodyPr/>
          <a:lstStyle/>
          <a:p>
            <a:r>
              <a:rPr lang="en-US" dirty="0"/>
              <a:t>© Alex </a:t>
            </a:r>
            <a:r>
              <a:rPr lang="en-US" dirty="0" err="1"/>
              <a:t>Barrón</a:t>
            </a:r>
            <a:r>
              <a:rPr lang="en-US" dirty="0"/>
              <a:t> 2020</a:t>
            </a:r>
          </a:p>
        </p:txBody>
      </p:sp>
      <p:sp>
        <p:nvSpPr>
          <p:cNvPr id="5" name="Slide Number Placeholder 4">
            <a:extLst>
              <a:ext uri="{FF2B5EF4-FFF2-40B4-BE49-F238E27FC236}">
                <a16:creationId xmlns:a16="http://schemas.microsoft.com/office/drawing/2014/main" id="{F59D7DCE-3204-45C5-A9C4-3D471D2F507E}"/>
              </a:ext>
            </a:extLst>
          </p:cNvPr>
          <p:cNvSpPr>
            <a:spLocks noGrp="1"/>
          </p:cNvSpPr>
          <p:nvPr>
            <p:ph type="sldNum" sz="quarter" idx="12"/>
          </p:nvPr>
        </p:nvSpPr>
        <p:spPr/>
        <p:txBody>
          <a:bodyPr/>
          <a:lstStyle/>
          <a:p>
            <a:fld id="{26992660-07D7-4D1A-9A00-6246F487EF94}" type="slidenum">
              <a:rPr lang="en-US" smtClean="0"/>
              <a:pPr/>
              <a:t>15</a:t>
            </a:fld>
            <a:endParaRPr lang="en-US"/>
          </a:p>
        </p:txBody>
      </p:sp>
      <p:pic>
        <p:nvPicPr>
          <p:cNvPr id="6146" name="Picture 2" descr="Shekel - Wikipedia">
            <a:extLst>
              <a:ext uri="{FF2B5EF4-FFF2-40B4-BE49-F238E27FC236}">
                <a16:creationId xmlns:a16="http://schemas.microsoft.com/office/drawing/2014/main" id="{D11CAA61-F584-429B-915E-9401897C1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55" y="5457825"/>
            <a:ext cx="28575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62DDE5-A530-69BD-09CF-DC4392E61C1E}"/>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2884031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eek Macedonian Gold Coin 54227">
            <a:extLst>
              <a:ext uri="{FF2B5EF4-FFF2-40B4-BE49-F238E27FC236}">
                <a16:creationId xmlns:a16="http://schemas.microsoft.com/office/drawing/2014/main" id="{4805603B-3883-4B1F-AE46-70D024FD171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808904" y="3337029"/>
            <a:ext cx="3335096" cy="1651928"/>
          </a:xfrm>
          <a:prstGeom prst="rect">
            <a:avLst/>
          </a:prstGeom>
          <a:noFill/>
          <a:ln>
            <a:noFill/>
          </a:ln>
        </p:spPr>
      </p:pic>
      <p:sp>
        <p:nvSpPr>
          <p:cNvPr id="2" name="Title 1">
            <a:extLst>
              <a:ext uri="{FF2B5EF4-FFF2-40B4-BE49-F238E27FC236}">
                <a16:creationId xmlns:a16="http://schemas.microsoft.com/office/drawing/2014/main" id="{86C2B410-0DE3-4B7E-9FC6-2611F0475953}"/>
              </a:ext>
            </a:extLst>
          </p:cNvPr>
          <p:cNvSpPr>
            <a:spLocks noGrp="1"/>
          </p:cNvSpPr>
          <p:nvPr>
            <p:ph type="title"/>
          </p:nvPr>
        </p:nvSpPr>
        <p:spPr>
          <a:xfrm>
            <a:off x="762000" y="84584"/>
            <a:ext cx="8229600" cy="1143000"/>
          </a:xfrm>
        </p:spPr>
        <p:txBody>
          <a:bodyPr>
            <a:normAutofit fontScale="90000"/>
          </a:bodyPr>
          <a:lstStyle/>
          <a:p>
            <a:r>
              <a:rPr lang="en-US" b="1" dirty="0" err="1"/>
              <a:t>Monedas</a:t>
            </a:r>
            <a:r>
              <a:rPr lang="en-US" b="1" dirty="0"/>
              <a:t> de Oro y Plata </a:t>
            </a:r>
            <a:br>
              <a:rPr lang="en-US" b="1" dirty="0"/>
            </a:br>
            <a:r>
              <a:rPr lang="en-US" b="1" dirty="0"/>
              <a:t>A Traves de la Historia</a:t>
            </a:r>
          </a:p>
        </p:txBody>
      </p:sp>
      <p:sp>
        <p:nvSpPr>
          <p:cNvPr id="3" name="Content Placeholder 2">
            <a:extLst>
              <a:ext uri="{FF2B5EF4-FFF2-40B4-BE49-F238E27FC236}">
                <a16:creationId xmlns:a16="http://schemas.microsoft.com/office/drawing/2014/main" id="{60C2C679-54D3-4B5B-9225-62A8AF9B71AA}"/>
              </a:ext>
            </a:extLst>
          </p:cNvPr>
          <p:cNvSpPr>
            <a:spLocks noGrp="1"/>
          </p:cNvSpPr>
          <p:nvPr>
            <p:ph idx="1"/>
          </p:nvPr>
        </p:nvSpPr>
        <p:spPr>
          <a:xfrm>
            <a:off x="381000" y="1414731"/>
            <a:ext cx="6477000" cy="4681269"/>
          </a:xfrm>
        </p:spPr>
        <p:txBody>
          <a:bodyPr>
            <a:normAutofit fontScale="77500" lnSpcReduction="20000"/>
          </a:bodyPr>
          <a:lstStyle/>
          <a:p>
            <a:pPr algn="l" rtl="0"/>
            <a:r>
              <a:rPr lang="es-ES" b="0" i="0" dirty="0">
                <a:effectLst/>
              </a:rPr>
              <a:t>Las primeras monedas de oro se produjeron durante el siglo VI A.C. en Lidia, que ahora forma parte del oeste de Turquía.</a:t>
            </a:r>
          </a:p>
          <a:p>
            <a:pPr algn="l" rtl="0"/>
            <a:r>
              <a:rPr lang="es-ES" b="0" i="0" dirty="0">
                <a:effectLst/>
              </a:rPr>
              <a:t>Con el paso del tiempo, los hombres comenzaron a perfeccionar el arte de hacer monedas que fueran más consistentes en forma, pureza y peso.</a:t>
            </a:r>
          </a:p>
          <a:p>
            <a:r>
              <a:rPr lang="en-US" dirty="0">
                <a:latin typeface="Calibri" panose="020F0502020204030204" pitchFamily="34" charset="0"/>
                <a:ea typeface="Calibri" panose="020F0502020204030204" pitchFamily="34" charset="0"/>
                <a:cs typeface="Times New Roman" panose="02020603050405020304" pitchFamily="18" charset="0"/>
              </a:rPr>
              <a:t>El </a:t>
            </a:r>
            <a:r>
              <a:rPr lang="en-US" dirty="0" err="1">
                <a:latin typeface="Calibri" panose="020F0502020204030204" pitchFamily="34" charset="0"/>
                <a:ea typeface="Calibri" panose="020F0502020204030204" pitchFamily="34" charset="0"/>
                <a:cs typeface="Times New Roman" panose="02020603050405020304" pitchFamily="18" charset="0"/>
              </a:rPr>
              <a:t>problema</a:t>
            </a:r>
            <a:r>
              <a:rPr lang="en-US" dirty="0">
                <a:latin typeface="Calibri" panose="020F0502020204030204" pitchFamily="34" charset="0"/>
                <a:ea typeface="Calibri" panose="020F0502020204030204" pitchFamily="34" charset="0"/>
                <a:cs typeface="Times New Roman" panose="02020603050405020304" pitchFamily="18" charset="0"/>
              </a:rPr>
              <a:t> es que el hombre</a:t>
            </a:r>
          </a:p>
          <a:p>
            <a:pPr marL="0" indent="0">
              <a:buNone/>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s</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iempre</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busca</a:t>
            </a:r>
            <a:r>
              <a:rPr lang="en-US" sz="3200" dirty="0">
                <a:effectLst/>
                <a:latin typeface="Calibri" panose="020F0502020204030204" pitchFamily="34" charset="0"/>
                <a:ea typeface="Calibri" panose="020F0502020204030204" pitchFamily="34" charset="0"/>
                <a:cs typeface="Times New Roman" panose="02020603050405020304" pitchFamily="18" charset="0"/>
              </a:rPr>
              <a:t> la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manera</a:t>
            </a:r>
            <a:r>
              <a:rPr lang="en-US" sz="3200" dirty="0">
                <a:effectLst/>
                <a:latin typeface="Calibri" panose="020F0502020204030204" pitchFamily="34" charset="0"/>
                <a:ea typeface="Calibri" panose="020F0502020204030204" pitchFamily="34" charset="0"/>
                <a:cs typeface="Times New Roman" panose="02020603050405020304" pitchFamily="18" charset="0"/>
              </a:rPr>
              <a:t> de</a:t>
            </a:r>
          </a:p>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Devaluar</a:t>
            </a:r>
            <a:r>
              <a:rPr lang="en-US" dirty="0">
                <a:latin typeface="Calibri" panose="020F0502020204030204" pitchFamily="34" charset="0"/>
                <a:ea typeface="Calibri" panose="020F0502020204030204" pitchFamily="34" charset="0"/>
                <a:cs typeface="Times New Roman" panose="02020603050405020304" pitchFamily="18" charset="0"/>
              </a:rPr>
              <a:t> el dinero.</a:t>
            </a:r>
          </a:p>
          <a:p>
            <a:r>
              <a:rPr lang="en-US" sz="3200" dirty="0">
                <a:effectLst/>
                <a:latin typeface="Calibri" panose="020F0502020204030204" pitchFamily="34" charset="0"/>
                <a:ea typeface="Calibri" panose="020F0502020204030204" pitchFamily="34" charset="0"/>
                <a:cs typeface="Times New Roman" panose="02020603050405020304" pitchFamily="18" charset="0"/>
              </a:rPr>
              <a:t>La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Confianza</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3200" dirty="0">
                <a:effectLst/>
                <a:latin typeface="Calibri" panose="020F0502020204030204" pitchFamily="34" charset="0"/>
                <a:ea typeface="Calibri" panose="020F0502020204030204" pitchFamily="34" charset="0"/>
                <a:cs typeface="Times New Roman" panose="02020603050405020304" pitchFamily="18" charset="0"/>
              </a:rPr>
              <a:t> la </a:t>
            </a:r>
            <a:r>
              <a:rPr lang="en-US" sz="3200" dirty="0" err="1">
                <a:effectLst/>
                <a:latin typeface="Calibri" panose="020F0502020204030204" pitchFamily="34" charset="0"/>
                <a:ea typeface="Calibri" panose="020F0502020204030204" pitchFamily="34" charset="0"/>
                <a:cs typeface="Times New Roman" panose="02020603050405020304" pitchFamily="18" charset="0"/>
              </a:rPr>
              <a:t>Integridad</a:t>
            </a:r>
            <a:r>
              <a:rPr lang="en-US" sz="3200" dirty="0">
                <a:effectLst/>
                <a:latin typeface="Calibri" panose="020F0502020204030204" pitchFamily="34" charset="0"/>
                <a:ea typeface="Calibri" panose="020F0502020204030204" pitchFamily="34" charset="0"/>
                <a:cs typeface="Times New Roman" panose="02020603050405020304" pitchFamily="18" charset="0"/>
              </a:rPr>
              <a:t> del Dinero</a:t>
            </a:r>
          </a:p>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    Es </a:t>
            </a:r>
            <a:r>
              <a:rPr lang="en-US" dirty="0" err="1">
                <a:latin typeface="Calibri" panose="020F0502020204030204" pitchFamily="34" charset="0"/>
                <a:ea typeface="Calibri" panose="020F0502020204030204" pitchFamily="34" charset="0"/>
                <a:cs typeface="Times New Roman" panose="02020603050405020304" pitchFamily="18" charset="0"/>
              </a:rPr>
              <a:t>Esencial</a:t>
            </a:r>
            <a:r>
              <a:rPr lang="en-US" dirty="0">
                <a:latin typeface="Calibri" panose="020F0502020204030204" pitchFamily="34" charset="0"/>
                <a:ea typeface="Calibri" panose="020F0502020204030204" pitchFamily="34" charset="0"/>
                <a:cs typeface="Times New Roman" panose="02020603050405020304" pitchFamily="18" charset="0"/>
              </a:rPr>
              <a:t> para el Comercio y la </a:t>
            </a:r>
            <a:r>
              <a:rPr lang="en-US" dirty="0" err="1">
                <a:latin typeface="Calibri" panose="020F0502020204030204" pitchFamily="34" charset="0"/>
                <a:ea typeface="Calibri" panose="020F0502020204030204" pitchFamily="34" charset="0"/>
                <a:cs typeface="Times New Roman" panose="02020603050405020304" pitchFamily="18" charset="0"/>
              </a:rPr>
              <a:t>Prosperidad</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l" rtl="0"/>
            <a:endParaRPr lang="es-ES" b="0" i="0" dirty="0">
              <a:effectLst/>
            </a:endParaRPr>
          </a:p>
        </p:txBody>
      </p:sp>
      <p:sp>
        <p:nvSpPr>
          <p:cNvPr id="4" name="Footer Placeholder 3">
            <a:extLst>
              <a:ext uri="{FF2B5EF4-FFF2-40B4-BE49-F238E27FC236}">
                <a16:creationId xmlns:a16="http://schemas.microsoft.com/office/drawing/2014/main" id="{EAB05847-19D6-4162-8C0F-FEC0E29E3DF9}"/>
              </a:ext>
            </a:extLst>
          </p:cNvPr>
          <p:cNvSpPr>
            <a:spLocks noGrp="1"/>
          </p:cNvSpPr>
          <p:nvPr>
            <p:ph type="ftr" sz="quarter" idx="11"/>
          </p:nvPr>
        </p:nvSpPr>
        <p:spPr>
          <a:xfrm>
            <a:off x="0" y="6444111"/>
            <a:ext cx="2895600" cy="365125"/>
          </a:xfrm>
        </p:spPr>
        <p:txBody>
          <a:bodyPr/>
          <a:lstStyle/>
          <a:p>
            <a:r>
              <a:rPr lang="en-US" dirty="0"/>
              <a:t>© Alex </a:t>
            </a:r>
            <a:r>
              <a:rPr lang="en-US" dirty="0" err="1"/>
              <a:t>Barrón</a:t>
            </a:r>
            <a:r>
              <a:rPr lang="en-US" dirty="0"/>
              <a:t> 2020</a:t>
            </a:r>
          </a:p>
        </p:txBody>
      </p:sp>
      <p:sp>
        <p:nvSpPr>
          <p:cNvPr id="5" name="Slide Number Placeholder 4">
            <a:extLst>
              <a:ext uri="{FF2B5EF4-FFF2-40B4-BE49-F238E27FC236}">
                <a16:creationId xmlns:a16="http://schemas.microsoft.com/office/drawing/2014/main" id="{F59D7DCE-3204-45C5-A9C4-3D471D2F507E}"/>
              </a:ext>
            </a:extLst>
          </p:cNvPr>
          <p:cNvSpPr>
            <a:spLocks noGrp="1"/>
          </p:cNvSpPr>
          <p:nvPr>
            <p:ph type="sldNum" sz="quarter" idx="12"/>
          </p:nvPr>
        </p:nvSpPr>
        <p:spPr/>
        <p:txBody>
          <a:bodyPr/>
          <a:lstStyle/>
          <a:p>
            <a:fld id="{26992660-07D7-4D1A-9A00-6246F487EF94}" type="slidenum">
              <a:rPr lang="en-US" smtClean="0"/>
              <a:pPr/>
              <a:t>16</a:t>
            </a:fld>
            <a:endParaRPr lang="en-US"/>
          </a:p>
        </p:txBody>
      </p:sp>
      <p:pic>
        <p:nvPicPr>
          <p:cNvPr id="6" name="Picture 5" descr="The First Gold Coin. How a Turkish invention changed the… | by ...">
            <a:extLst>
              <a:ext uri="{FF2B5EF4-FFF2-40B4-BE49-F238E27FC236}">
                <a16:creationId xmlns:a16="http://schemas.microsoft.com/office/drawing/2014/main" id="{347E0FCF-59BC-4669-A704-A215A14A9C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962775" y="1517746"/>
            <a:ext cx="2028825" cy="1724025"/>
          </a:xfrm>
          <a:prstGeom prst="rect">
            <a:avLst/>
          </a:prstGeom>
          <a:noFill/>
          <a:ln>
            <a:noFill/>
          </a:ln>
        </p:spPr>
      </p:pic>
      <p:pic>
        <p:nvPicPr>
          <p:cNvPr id="8" name="Picture 7">
            <a:extLst>
              <a:ext uri="{FF2B5EF4-FFF2-40B4-BE49-F238E27FC236}">
                <a16:creationId xmlns:a16="http://schemas.microsoft.com/office/drawing/2014/main" id="{75CCC38C-B6CA-A450-C698-C8C026B83C4C}"/>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811859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normAutofit fontScale="90000"/>
          </a:bodyPr>
          <a:lstStyle/>
          <a:p>
            <a:pPr eaLnBrk="1" hangingPunct="1"/>
            <a:r>
              <a:rPr lang="en-US" altLang="en-US" b="1" dirty="0"/>
              <a:t>La Historia de los </a:t>
            </a:r>
            <a:r>
              <a:rPr lang="en-US" altLang="en-US" b="1" dirty="0" err="1"/>
              <a:t>Bancos</a:t>
            </a:r>
            <a:br>
              <a:rPr lang="en-US" altLang="en-US" b="1" dirty="0"/>
            </a:br>
            <a:r>
              <a:rPr lang="en-US" altLang="en-US" b="1" dirty="0"/>
              <a:t>y el Dinero </a:t>
            </a:r>
            <a:r>
              <a:rPr lang="en-US" altLang="en-US" b="1" dirty="0" err="1"/>
              <a:t>en</a:t>
            </a:r>
            <a:r>
              <a:rPr lang="en-US" altLang="en-US" b="1" dirty="0"/>
              <a:t> </a:t>
            </a:r>
            <a:r>
              <a:rPr lang="en-US" altLang="en-US" b="1" dirty="0" err="1"/>
              <a:t>Papel</a:t>
            </a:r>
            <a:endParaRPr lang="en-US" altLang="en-US" b="1" dirty="0"/>
          </a:p>
        </p:txBody>
      </p:sp>
      <p:sp>
        <p:nvSpPr>
          <p:cNvPr id="10" name="Content Placeholder 2"/>
          <p:cNvSpPr txBox="1">
            <a:spLocks/>
          </p:cNvSpPr>
          <p:nvPr/>
        </p:nvSpPr>
        <p:spPr>
          <a:xfrm>
            <a:off x="304800" y="3276600"/>
            <a:ext cx="5029200" cy="3048000"/>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3200" dirty="0">
                <a:latin typeface="+mn-lt"/>
              </a:rPr>
              <a:t>1.) Los </a:t>
            </a:r>
            <a:r>
              <a:rPr lang="en-US" sz="3200" dirty="0" err="1">
                <a:latin typeface="+mn-lt"/>
              </a:rPr>
              <a:t>orfebres</a:t>
            </a:r>
            <a:r>
              <a:rPr lang="en-US" sz="3200" dirty="0">
                <a:latin typeface="+mn-lt"/>
              </a:rPr>
              <a:t> </a:t>
            </a:r>
            <a:r>
              <a:rPr lang="en-US" sz="3200" dirty="0" err="1">
                <a:latin typeface="+mn-lt"/>
              </a:rPr>
              <a:t>cuidaban</a:t>
            </a:r>
            <a:r>
              <a:rPr lang="en-US" sz="3200" dirty="0">
                <a:latin typeface="+mn-lt"/>
              </a:rPr>
              <a:t> el </a:t>
            </a:r>
            <a:r>
              <a:rPr lang="en-US" sz="3200" dirty="0" err="1">
                <a:latin typeface="+mn-lt"/>
              </a:rPr>
              <a:t>oro</a:t>
            </a:r>
            <a:r>
              <a:rPr lang="en-US" sz="3200" dirty="0">
                <a:latin typeface="+mn-lt"/>
              </a:rPr>
              <a:t> </a:t>
            </a:r>
            <a:r>
              <a:rPr lang="en-US" sz="3200" dirty="0" err="1">
                <a:latin typeface="+mn-lt"/>
              </a:rPr>
              <a:t>en</a:t>
            </a:r>
            <a:r>
              <a:rPr lang="en-US" sz="3200" dirty="0">
                <a:latin typeface="+mn-lt"/>
              </a:rPr>
              <a:t> </a:t>
            </a:r>
            <a:r>
              <a:rPr lang="en-US" sz="3200" dirty="0" err="1">
                <a:latin typeface="+mn-lt"/>
              </a:rPr>
              <a:t>su</a:t>
            </a:r>
            <a:r>
              <a:rPr lang="en-US" sz="3200" dirty="0">
                <a:latin typeface="+mn-lt"/>
              </a:rPr>
              <a:t> </a:t>
            </a:r>
            <a:r>
              <a:rPr lang="en-US" sz="3200" dirty="0" err="1">
                <a:latin typeface="+mn-lt"/>
              </a:rPr>
              <a:t>boveda</a:t>
            </a:r>
            <a:r>
              <a:rPr lang="en-US" sz="3200" dirty="0">
                <a:latin typeface="+mn-lt"/>
              </a:rPr>
              <a:t>.</a:t>
            </a:r>
          </a:p>
          <a:p>
            <a:pPr marL="342900" indent="-342900" eaLnBrk="1" fontAlgn="auto" hangingPunct="1">
              <a:spcBef>
                <a:spcPct val="20000"/>
              </a:spcBef>
              <a:spcAft>
                <a:spcPts val="0"/>
              </a:spcAft>
              <a:buFont typeface="Arial" pitchFamily="34" charset="0"/>
              <a:buNone/>
              <a:defRPr/>
            </a:pPr>
            <a:r>
              <a:rPr lang="en-US" sz="3200" dirty="0">
                <a:latin typeface="+mn-lt"/>
              </a:rPr>
              <a:t>2.) La </a:t>
            </a:r>
            <a:r>
              <a:rPr lang="en-US" sz="3200" dirty="0" err="1">
                <a:latin typeface="+mn-lt"/>
              </a:rPr>
              <a:t>gente</a:t>
            </a:r>
            <a:r>
              <a:rPr lang="en-US" sz="3200" dirty="0">
                <a:latin typeface="+mn-lt"/>
              </a:rPr>
              <a:t> </a:t>
            </a:r>
            <a:r>
              <a:rPr lang="en-US" sz="3200" dirty="0" err="1">
                <a:latin typeface="+mn-lt"/>
              </a:rPr>
              <a:t>queria</a:t>
            </a:r>
            <a:r>
              <a:rPr lang="en-US" sz="3200" dirty="0">
                <a:latin typeface="+mn-lt"/>
              </a:rPr>
              <a:t> </a:t>
            </a:r>
            <a:r>
              <a:rPr lang="en-US" sz="3200" dirty="0" err="1">
                <a:latin typeface="+mn-lt"/>
              </a:rPr>
              <a:t>guardar</a:t>
            </a:r>
            <a:r>
              <a:rPr lang="en-US" sz="3200" dirty="0">
                <a:latin typeface="+mn-lt"/>
              </a:rPr>
              <a:t> </a:t>
            </a:r>
            <a:r>
              <a:rPr lang="en-US" sz="3200" dirty="0" err="1">
                <a:latin typeface="+mn-lt"/>
              </a:rPr>
              <a:t>su</a:t>
            </a:r>
            <a:r>
              <a:rPr lang="en-US" sz="3200" dirty="0">
                <a:latin typeface="+mn-lt"/>
              </a:rPr>
              <a:t> </a:t>
            </a:r>
            <a:r>
              <a:rPr lang="en-US" sz="3200" dirty="0" err="1">
                <a:latin typeface="+mn-lt"/>
              </a:rPr>
              <a:t>oro</a:t>
            </a:r>
            <a:r>
              <a:rPr lang="en-US" sz="3200" dirty="0">
                <a:latin typeface="+mn-lt"/>
              </a:rPr>
              <a:t> </a:t>
            </a:r>
            <a:r>
              <a:rPr lang="en-US" sz="3200" dirty="0" err="1">
                <a:latin typeface="+mn-lt"/>
              </a:rPr>
              <a:t>en</a:t>
            </a:r>
            <a:r>
              <a:rPr lang="en-US" sz="3200" dirty="0">
                <a:latin typeface="+mn-lt"/>
              </a:rPr>
              <a:t> un </a:t>
            </a:r>
            <a:r>
              <a:rPr lang="en-US" sz="3200" dirty="0" err="1">
                <a:latin typeface="+mn-lt"/>
              </a:rPr>
              <a:t>lugar</a:t>
            </a:r>
            <a:r>
              <a:rPr lang="en-US" sz="3200" dirty="0">
                <a:latin typeface="+mn-lt"/>
              </a:rPr>
              <a:t> </a:t>
            </a:r>
            <a:r>
              <a:rPr lang="en-US" sz="3200" dirty="0" err="1">
                <a:latin typeface="+mn-lt"/>
              </a:rPr>
              <a:t>seguro</a:t>
            </a:r>
            <a:r>
              <a:rPr lang="en-US" sz="3200" dirty="0">
                <a:latin typeface="+mn-lt"/>
              </a:rPr>
              <a:t>.</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17</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2" name="Picture 1">
            <a:extLst>
              <a:ext uri="{FF2B5EF4-FFF2-40B4-BE49-F238E27FC236}">
                <a16:creationId xmlns:a16="http://schemas.microsoft.com/office/drawing/2014/main" id="{9D1FACB8-7318-4637-A4D3-764D4BC9B9DD}"/>
              </a:ext>
            </a:extLst>
          </p:cNvPr>
          <p:cNvPicPr>
            <a:picLocks noChangeAspect="1"/>
          </p:cNvPicPr>
          <p:nvPr/>
        </p:nvPicPr>
        <p:blipFill>
          <a:blip r:embed="rId3"/>
          <a:stretch>
            <a:fillRect/>
          </a:stretch>
        </p:blipFill>
        <p:spPr>
          <a:xfrm>
            <a:off x="5486400" y="2105382"/>
            <a:ext cx="3352800" cy="2097211"/>
          </a:xfrm>
          <a:prstGeom prst="rect">
            <a:avLst/>
          </a:prstGeom>
        </p:spPr>
      </p:pic>
      <p:pic>
        <p:nvPicPr>
          <p:cNvPr id="3" name="Picture 2">
            <a:extLst>
              <a:ext uri="{FF2B5EF4-FFF2-40B4-BE49-F238E27FC236}">
                <a16:creationId xmlns:a16="http://schemas.microsoft.com/office/drawing/2014/main" id="{01BDFE65-1BB5-472F-891A-049B05139F2F}"/>
              </a:ext>
            </a:extLst>
          </p:cNvPr>
          <p:cNvPicPr>
            <a:picLocks noChangeAspect="1"/>
          </p:cNvPicPr>
          <p:nvPr/>
        </p:nvPicPr>
        <p:blipFill>
          <a:blip r:embed="rId4"/>
          <a:stretch>
            <a:fillRect/>
          </a:stretch>
        </p:blipFill>
        <p:spPr>
          <a:xfrm>
            <a:off x="5486400" y="4269607"/>
            <a:ext cx="3352800" cy="2308274"/>
          </a:xfrm>
          <a:prstGeom prst="rect">
            <a:avLst/>
          </a:prstGeom>
        </p:spPr>
      </p:pic>
      <p:pic>
        <p:nvPicPr>
          <p:cNvPr id="5" name="Picture 4">
            <a:extLst>
              <a:ext uri="{FF2B5EF4-FFF2-40B4-BE49-F238E27FC236}">
                <a16:creationId xmlns:a16="http://schemas.microsoft.com/office/drawing/2014/main" id="{AF67C10D-0766-4639-D7C2-0E590E1D1320}"/>
              </a:ext>
            </a:extLst>
          </p:cNvPr>
          <p:cNvPicPr>
            <a:picLocks noChangeAspect="1"/>
          </p:cNvPicPr>
          <p:nvPr/>
        </p:nvPicPr>
        <p:blipFill>
          <a:blip r:embed="rId5"/>
          <a:stretch>
            <a:fillRect/>
          </a:stretch>
        </p:blipFill>
        <p:spPr>
          <a:xfrm>
            <a:off x="1" y="14433"/>
            <a:ext cx="2080410" cy="671367"/>
          </a:xfrm>
          <a:prstGeom prst="rect">
            <a:avLst/>
          </a:prstGeom>
        </p:spPr>
      </p:pic>
    </p:spTree>
    <p:extLst>
      <p:ext uri="{BB962C8B-B14F-4D97-AF65-F5344CB8AC3E}">
        <p14:creationId xmlns:p14="http://schemas.microsoft.com/office/powerpoint/2010/main" val="34682175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lstStyle/>
          <a:p>
            <a:pPr eaLnBrk="1" hangingPunct="1"/>
            <a:r>
              <a:rPr lang="en-US" altLang="en-US" b="1" dirty="0"/>
              <a:t>¿</a:t>
            </a:r>
            <a:r>
              <a:rPr lang="en-US" altLang="en-US" b="1" dirty="0" err="1"/>
              <a:t>Cómo</a:t>
            </a:r>
            <a:r>
              <a:rPr lang="en-US" altLang="en-US" b="1" dirty="0"/>
              <a:t> </a:t>
            </a:r>
            <a:r>
              <a:rPr lang="en-US" altLang="en-US" b="1" dirty="0" err="1"/>
              <a:t>Salió</a:t>
            </a:r>
            <a:r>
              <a:rPr lang="en-US" altLang="en-US" b="1" dirty="0"/>
              <a:t> el </a:t>
            </a:r>
            <a:r>
              <a:rPr lang="en-US" altLang="en-US" b="1" dirty="0" err="1"/>
              <a:t>Dinero</a:t>
            </a:r>
            <a:r>
              <a:rPr lang="en-US" altLang="en-US" b="1" dirty="0"/>
              <a:t> </a:t>
            </a:r>
            <a:r>
              <a:rPr lang="en-US" altLang="en-US" b="1" dirty="0" err="1"/>
              <a:t>en</a:t>
            </a:r>
            <a:r>
              <a:rPr lang="en-US" altLang="en-US" b="1" dirty="0"/>
              <a:t> </a:t>
            </a:r>
            <a:r>
              <a:rPr lang="en-US" altLang="en-US" b="1" dirty="0" err="1"/>
              <a:t>Papel</a:t>
            </a:r>
            <a:r>
              <a:rPr lang="en-US" altLang="en-US" b="1" dirty="0"/>
              <a:t>?</a:t>
            </a:r>
          </a:p>
        </p:txBody>
      </p:sp>
      <p:sp>
        <p:nvSpPr>
          <p:cNvPr id="10" name="Content Placeholder 2"/>
          <p:cNvSpPr txBox="1">
            <a:spLocks/>
          </p:cNvSpPr>
          <p:nvPr/>
        </p:nvSpPr>
        <p:spPr>
          <a:xfrm>
            <a:off x="304800" y="2068418"/>
            <a:ext cx="5029200" cy="4256182"/>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3200" dirty="0"/>
              <a:t>3.) El </a:t>
            </a:r>
            <a:r>
              <a:rPr lang="en-US" sz="3200" dirty="0" err="1"/>
              <a:t>orfebre</a:t>
            </a:r>
            <a:r>
              <a:rPr lang="en-US" sz="3200" dirty="0"/>
              <a:t> le </a:t>
            </a:r>
            <a:r>
              <a:rPr lang="en-US" sz="3200" dirty="0" err="1"/>
              <a:t>daba</a:t>
            </a:r>
            <a:r>
              <a:rPr lang="en-US" sz="3200" dirty="0"/>
              <a:t> a la </a:t>
            </a:r>
            <a:r>
              <a:rPr lang="en-US" sz="3200" dirty="0" err="1"/>
              <a:t>gente</a:t>
            </a:r>
            <a:r>
              <a:rPr lang="en-US" sz="3200" dirty="0"/>
              <a:t> un </a:t>
            </a:r>
            <a:r>
              <a:rPr lang="en-US" sz="3200" dirty="0" err="1"/>
              <a:t>recibo</a:t>
            </a:r>
            <a:r>
              <a:rPr lang="en-US" sz="3200" dirty="0"/>
              <a:t> de </a:t>
            </a:r>
            <a:r>
              <a:rPr lang="en-US" sz="3200" dirty="0" err="1"/>
              <a:t>papel</a:t>
            </a:r>
            <a:r>
              <a:rPr lang="en-US" sz="3200" dirty="0"/>
              <a:t> por sus </a:t>
            </a:r>
            <a:r>
              <a:rPr lang="en-US" sz="3200" dirty="0" err="1"/>
              <a:t>oro</a:t>
            </a:r>
            <a:r>
              <a:rPr lang="en-US" sz="3200" dirty="0"/>
              <a:t>.</a:t>
            </a:r>
          </a:p>
          <a:p>
            <a:pPr marL="342900" indent="-342900" eaLnBrk="1" fontAlgn="auto" hangingPunct="1">
              <a:spcBef>
                <a:spcPct val="20000"/>
              </a:spcBef>
              <a:spcAft>
                <a:spcPts val="0"/>
              </a:spcAft>
              <a:buFont typeface="Arial" pitchFamily="34" charset="0"/>
              <a:buNone/>
              <a:defRPr/>
            </a:pPr>
            <a:endParaRPr lang="en-US" sz="3200" dirty="0"/>
          </a:p>
          <a:p>
            <a:pPr marL="342900" indent="-342900" eaLnBrk="1" fontAlgn="auto" hangingPunct="1">
              <a:spcBef>
                <a:spcPct val="20000"/>
              </a:spcBef>
              <a:spcAft>
                <a:spcPts val="0"/>
              </a:spcAft>
              <a:buFont typeface="Arial" pitchFamily="34" charset="0"/>
              <a:buNone/>
              <a:defRPr/>
            </a:pPr>
            <a:r>
              <a:rPr lang="en-US" sz="3200" dirty="0">
                <a:latin typeface="+mn-lt"/>
              </a:rPr>
              <a:t>4.) La </a:t>
            </a:r>
            <a:r>
              <a:rPr lang="en-US" sz="3200" dirty="0" err="1">
                <a:latin typeface="+mn-lt"/>
              </a:rPr>
              <a:t>gente</a:t>
            </a:r>
            <a:r>
              <a:rPr lang="en-US" sz="3200" dirty="0">
                <a:latin typeface="+mn-lt"/>
              </a:rPr>
              <a:t> </a:t>
            </a:r>
            <a:r>
              <a:rPr lang="en-US" sz="3200" dirty="0" err="1">
                <a:latin typeface="+mn-lt"/>
              </a:rPr>
              <a:t>compraba</a:t>
            </a:r>
            <a:r>
              <a:rPr lang="en-US" sz="3200" dirty="0">
                <a:latin typeface="+mn-lt"/>
              </a:rPr>
              <a:t> y </a:t>
            </a:r>
            <a:r>
              <a:rPr lang="en-US" sz="3200" dirty="0" err="1">
                <a:latin typeface="+mn-lt"/>
              </a:rPr>
              <a:t>vendia</a:t>
            </a:r>
            <a:r>
              <a:rPr lang="en-US" sz="3200" dirty="0">
                <a:latin typeface="+mn-lt"/>
              </a:rPr>
              <a:t> </a:t>
            </a:r>
            <a:r>
              <a:rPr lang="en-US" sz="3200" dirty="0" err="1">
                <a:latin typeface="+mn-lt"/>
              </a:rPr>
              <a:t>cosas</a:t>
            </a:r>
            <a:r>
              <a:rPr lang="en-US" sz="3200" dirty="0">
                <a:latin typeface="+mn-lt"/>
              </a:rPr>
              <a:t> </a:t>
            </a:r>
            <a:r>
              <a:rPr lang="en-US" sz="3200" dirty="0" err="1">
                <a:latin typeface="+mn-lt"/>
              </a:rPr>
              <a:t>usando</a:t>
            </a:r>
            <a:r>
              <a:rPr lang="en-US" sz="3200" dirty="0">
                <a:latin typeface="+mn-lt"/>
              </a:rPr>
              <a:t> los </a:t>
            </a:r>
            <a:r>
              <a:rPr lang="en-US" sz="3200" dirty="0" err="1">
                <a:latin typeface="+mn-lt"/>
              </a:rPr>
              <a:t>recibos</a:t>
            </a:r>
            <a:r>
              <a:rPr lang="en-US" sz="3200" dirty="0">
                <a:latin typeface="+mn-lt"/>
              </a:rPr>
              <a:t> de </a:t>
            </a:r>
            <a:r>
              <a:rPr lang="en-US" sz="3200" dirty="0" err="1">
                <a:latin typeface="+mn-lt"/>
              </a:rPr>
              <a:t>oro</a:t>
            </a:r>
            <a:r>
              <a:rPr lang="en-US" sz="3200" dirty="0"/>
              <a:t> – era mas </a:t>
            </a:r>
            <a:r>
              <a:rPr lang="en-US" sz="3200" dirty="0" err="1"/>
              <a:t>conveniente</a:t>
            </a:r>
            <a:r>
              <a:rPr lang="en-US" sz="3200" dirty="0"/>
              <a:t>.</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18</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5" name="Picture 4">
            <a:extLst>
              <a:ext uri="{FF2B5EF4-FFF2-40B4-BE49-F238E27FC236}">
                <a16:creationId xmlns:a16="http://schemas.microsoft.com/office/drawing/2014/main" id="{13775E97-8D53-4349-8B0E-6E617A6D5249}"/>
              </a:ext>
            </a:extLst>
          </p:cNvPr>
          <p:cNvPicPr>
            <a:picLocks noChangeAspect="1"/>
          </p:cNvPicPr>
          <p:nvPr/>
        </p:nvPicPr>
        <p:blipFill>
          <a:blip r:embed="rId3"/>
          <a:stretch>
            <a:fillRect/>
          </a:stretch>
        </p:blipFill>
        <p:spPr>
          <a:xfrm>
            <a:off x="5486400" y="1987521"/>
            <a:ext cx="3243361" cy="2299210"/>
          </a:xfrm>
          <a:prstGeom prst="rect">
            <a:avLst/>
          </a:prstGeom>
        </p:spPr>
      </p:pic>
      <p:pic>
        <p:nvPicPr>
          <p:cNvPr id="6" name="Picture 5">
            <a:extLst>
              <a:ext uri="{FF2B5EF4-FFF2-40B4-BE49-F238E27FC236}">
                <a16:creationId xmlns:a16="http://schemas.microsoft.com/office/drawing/2014/main" id="{2D617A90-F880-4156-B6B4-0460FC2A7EE4}"/>
              </a:ext>
            </a:extLst>
          </p:cNvPr>
          <p:cNvPicPr>
            <a:picLocks noChangeAspect="1"/>
          </p:cNvPicPr>
          <p:nvPr/>
        </p:nvPicPr>
        <p:blipFill>
          <a:blip r:embed="rId4"/>
          <a:stretch>
            <a:fillRect/>
          </a:stretch>
        </p:blipFill>
        <p:spPr>
          <a:xfrm>
            <a:off x="5486400" y="4341990"/>
            <a:ext cx="3304678" cy="2236626"/>
          </a:xfrm>
          <a:prstGeom prst="rect">
            <a:avLst/>
          </a:prstGeom>
        </p:spPr>
      </p:pic>
      <p:pic>
        <p:nvPicPr>
          <p:cNvPr id="2" name="Picture 1">
            <a:extLst>
              <a:ext uri="{FF2B5EF4-FFF2-40B4-BE49-F238E27FC236}">
                <a16:creationId xmlns:a16="http://schemas.microsoft.com/office/drawing/2014/main" id="{2B7F8ECD-C3C8-3AC9-33D5-8379D54745C6}"/>
              </a:ext>
            </a:extLst>
          </p:cNvPr>
          <p:cNvPicPr>
            <a:picLocks noChangeAspect="1"/>
          </p:cNvPicPr>
          <p:nvPr/>
        </p:nvPicPr>
        <p:blipFill>
          <a:blip r:embed="rId5"/>
          <a:stretch>
            <a:fillRect/>
          </a:stretch>
        </p:blipFill>
        <p:spPr>
          <a:xfrm>
            <a:off x="1" y="14433"/>
            <a:ext cx="2080410" cy="671367"/>
          </a:xfrm>
          <a:prstGeom prst="rect">
            <a:avLst/>
          </a:prstGeom>
        </p:spPr>
      </p:pic>
    </p:spTree>
    <p:extLst>
      <p:ext uri="{BB962C8B-B14F-4D97-AF65-F5344CB8AC3E}">
        <p14:creationId xmlns:p14="http://schemas.microsoft.com/office/powerpoint/2010/main" val="259093146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lstStyle/>
          <a:p>
            <a:pPr eaLnBrk="1" hangingPunct="1"/>
            <a:r>
              <a:rPr lang="en-US" altLang="en-US" b="1" dirty="0"/>
              <a:t>¿Que </a:t>
            </a:r>
            <a:r>
              <a:rPr lang="en-US" altLang="en-US" b="1" dirty="0" err="1"/>
              <a:t>Hacen</a:t>
            </a:r>
            <a:r>
              <a:rPr lang="en-US" altLang="en-US" b="1" dirty="0"/>
              <a:t> los </a:t>
            </a:r>
            <a:r>
              <a:rPr lang="en-US" altLang="en-US" b="1" dirty="0" err="1"/>
              <a:t>Bancos</a:t>
            </a:r>
            <a:r>
              <a:rPr lang="en-US" altLang="en-US" b="1" dirty="0"/>
              <a:t>?</a:t>
            </a:r>
          </a:p>
        </p:txBody>
      </p:sp>
      <p:sp>
        <p:nvSpPr>
          <p:cNvPr id="10" name="Content Placeholder 2"/>
          <p:cNvSpPr txBox="1">
            <a:spLocks/>
          </p:cNvSpPr>
          <p:nvPr/>
        </p:nvSpPr>
        <p:spPr>
          <a:xfrm>
            <a:off x="304800" y="2068418"/>
            <a:ext cx="5029200" cy="4256182"/>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3200" dirty="0">
                <a:latin typeface="+mn-lt"/>
              </a:rPr>
              <a:t>5.) La </a:t>
            </a:r>
            <a:r>
              <a:rPr lang="en-US" sz="3200" dirty="0" err="1">
                <a:latin typeface="+mn-lt"/>
              </a:rPr>
              <a:t>gente</a:t>
            </a:r>
            <a:r>
              <a:rPr lang="en-US" sz="3200" dirty="0">
                <a:latin typeface="+mn-lt"/>
              </a:rPr>
              <a:t> </a:t>
            </a:r>
            <a:r>
              <a:rPr lang="en-US" sz="3200" dirty="0" err="1">
                <a:latin typeface="+mn-lt"/>
              </a:rPr>
              <a:t>confiaba</a:t>
            </a:r>
            <a:r>
              <a:rPr lang="en-US" sz="3200" dirty="0">
                <a:latin typeface="+mn-lt"/>
              </a:rPr>
              <a:t> </a:t>
            </a:r>
            <a:r>
              <a:rPr lang="en-US" sz="3200" dirty="0" err="1">
                <a:latin typeface="+mn-lt"/>
              </a:rPr>
              <a:t>en</a:t>
            </a:r>
            <a:r>
              <a:rPr lang="en-US" sz="3200" dirty="0">
                <a:latin typeface="+mn-lt"/>
              </a:rPr>
              <a:t> el </a:t>
            </a:r>
            <a:r>
              <a:rPr lang="en-US" sz="3200" dirty="0" err="1">
                <a:latin typeface="+mn-lt"/>
              </a:rPr>
              <a:t>orfebre</a:t>
            </a:r>
            <a:r>
              <a:rPr lang="en-US" sz="3200" dirty="0">
                <a:latin typeface="+mn-lt"/>
              </a:rPr>
              <a:t> y </a:t>
            </a:r>
            <a:r>
              <a:rPr lang="en-US" sz="3200" dirty="0" err="1">
                <a:latin typeface="+mn-lt"/>
              </a:rPr>
              <a:t>depositaba</a:t>
            </a:r>
            <a:r>
              <a:rPr lang="en-US" sz="3200" dirty="0">
                <a:latin typeface="+mn-lt"/>
              </a:rPr>
              <a:t> </a:t>
            </a:r>
            <a:r>
              <a:rPr lang="en-US" sz="3200" dirty="0" err="1">
                <a:latin typeface="+mn-lt"/>
              </a:rPr>
              <a:t>su</a:t>
            </a:r>
            <a:r>
              <a:rPr lang="en-US" sz="3200" dirty="0">
                <a:latin typeface="+mn-lt"/>
              </a:rPr>
              <a:t> </a:t>
            </a:r>
            <a:r>
              <a:rPr lang="en-US" sz="3200" dirty="0" err="1">
                <a:latin typeface="+mn-lt"/>
              </a:rPr>
              <a:t>oro</a:t>
            </a:r>
            <a:r>
              <a:rPr lang="en-US" sz="3200" dirty="0">
                <a:latin typeface="+mn-lt"/>
              </a:rPr>
              <a:t> </a:t>
            </a:r>
            <a:r>
              <a:rPr lang="en-US" sz="3200" dirty="0" err="1">
                <a:latin typeface="+mn-lt"/>
              </a:rPr>
              <a:t>porque</a:t>
            </a:r>
            <a:r>
              <a:rPr lang="en-US" sz="3200" dirty="0">
                <a:latin typeface="+mn-lt"/>
              </a:rPr>
              <a:t> le </a:t>
            </a:r>
            <a:r>
              <a:rPr lang="en-US" sz="3200" dirty="0" err="1">
                <a:latin typeface="+mn-lt"/>
              </a:rPr>
              <a:t>pagaban</a:t>
            </a:r>
            <a:r>
              <a:rPr lang="en-US" sz="3200" dirty="0">
                <a:latin typeface="+mn-lt"/>
              </a:rPr>
              <a:t> </a:t>
            </a:r>
            <a:r>
              <a:rPr lang="en-US" sz="3200" dirty="0" err="1">
                <a:latin typeface="+mn-lt"/>
              </a:rPr>
              <a:t>intereses</a:t>
            </a:r>
            <a:r>
              <a:rPr lang="en-US" sz="3200" dirty="0">
                <a:latin typeface="+mn-lt"/>
              </a:rPr>
              <a:t>.</a:t>
            </a:r>
          </a:p>
          <a:p>
            <a:pPr marL="342900" indent="-342900" eaLnBrk="1" fontAlgn="auto" hangingPunct="1">
              <a:spcBef>
                <a:spcPct val="20000"/>
              </a:spcBef>
              <a:spcAft>
                <a:spcPts val="0"/>
              </a:spcAft>
              <a:buFont typeface="Arial" pitchFamily="34" charset="0"/>
              <a:buNone/>
              <a:defRPr/>
            </a:pPr>
            <a:r>
              <a:rPr lang="en-US" sz="3200" dirty="0">
                <a:latin typeface="+mn-lt"/>
              </a:rPr>
              <a:t>6.) El </a:t>
            </a:r>
            <a:r>
              <a:rPr lang="en-US" sz="3200" dirty="0" err="1">
                <a:latin typeface="+mn-lt"/>
              </a:rPr>
              <a:t>orfebre</a:t>
            </a:r>
            <a:r>
              <a:rPr lang="en-US" sz="3200" dirty="0">
                <a:latin typeface="+mn-lt"/>
              </a:rPr>
              <a:t> </a:t>
            </a:r>
            <a:r>
              <a:rPr lang="en-US" sz="3200" dirty="0" err="1">
                <a:latin typeface="+mn-lt"/>
              </a:rPr>
              <a:t>prestaba</a:t>
            </a:r>
            <a:r>
              <a:rPr lang="en-US" sz="3200" dirty="0">
                <a:latin typeface="+mn-lt"/>
              </a:rPr>
              <a:t> </a:t>
            </a:r>
            <a:r>
              <a:rPr lang="en-US" sz="3200" dirty="0" err="1">
                <a:latin typeface="+mn-lt"/>
              </a:rPr>
              <a:t>oro</a:t>
            </a:r>
            <a:r>
              <a:rPr lang="en-US" sz="3200" dirty="0">
                <a:latin typeface="+mn-lt"/>
              </a:rPr>
              <a:t> a la </a:t>
            </a:r>
            <a:r>
              <a:rPr lang="en-US" sz="3200" dirty="0" err="1">
                <a:latin typeface="+mn-lt"/>
              </a:rPr>
              <a:t>gente</a:t>
            </a:r>
            <a:r>
              <a:rPr lang="en-US" sz="3200" dirty="0">
                <a:latin typeface="+mn-lt"/>
              </a:rPr>
              <a:t> </a:t>
            </a:r>
            <a:r>
              <a:rPr lang="en-US" sz="3200" dirty="0" err="1">
                <a:latin typeface="+mn-lt"/>
              </a:rPr>
              <a:t>en</a:t>
            </a:r>
            <a:r>
              <a:rPr lang="en-US" sz="3200" dirty="0">
                <a:latin typeface="+mn-lt"/>
              </a:rPr>
              <a:t> forma de </a:t>
            </a:r>
            <a:r>
              <a:rPr lang="en-US" sz="3200" dirty="0" err="1">
                <a:latin typeface="+mn-lt"/>
              </a:rPr>
              <a:t>papel</a:t>
            </a:r>
            <a:r>
              <a:rPr lang="en-US" sz="3200" dirty="0">
                <a:latin typeface="+mn-lt"/>
              </a:rPr>
              <a:t> y </a:t>
            </a:r>
            <a:r>
              <a:rPr lang="en-US" sz="3200" dirty="0" err="1">
                <a:latin typeface="+mn-lt"/>
              </a:rPr>
              <a:t>cobraba</a:t>
            </a:r>
            <a:r>
              <a:rPr lang="en-US" sz="3200" dirty="0">
                <a:latin typeface="+mn-lt"/>
              </a:rPr>
              <a:t> </a:t>
            </a:r>
            <a:r>
              <a:rPr lang="en-US" sz="3200" dirty="0" err="1">
                <a:latin typeface="+mn-lt"/>
              </a:rPr>
              <a:t>intereses</a:t>
            </a:r>
            <a:r>
              <a:rPr lang="en-US" sz="3200" dirty="0">
                <a:latin typeface="+mn-lt"/>
              </a:rPr>
              <a:t>.</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19</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7" name="Picture 6">
            <a:extLst>
              <a:ext uri="{FF2B5EF4-FFF2-40B4-BE49-F238E27FC236}">
                <a16:creationId xmlns:a16="http://schemas.microsoft.com/office/drawing/2014/main" id="{C2AB936C-0810-4C29-804D-570781128D6D}"/>
              </a:ext>
            </a:extLst>
          </p:cNvPr>
          <p:cNvPicPr>
            <a:picLocks noChangeAspect="1"/>
          </p:cNvPicPr>
          <p:nvPr/>
        </p:nvPicPr>
        <p:blipFill>
          <a:blip r:embed="rId3"/>
          <a:stretch>
            <a:fillRect/>
          </a:stretch>
        </p:blipFill>
        <p:spPr>
          <a:xfrm>
            <a:off x="5181600" y="2105104"/>
            <a:ext cx="3859309" cy="2449690"/>
          </a:xfrm>
          <a:prstGeom prst="rect">
            <a:avLst/>
          </a:prstGeom>
        </p:spPr>
      </p:pic>
      <p:pic>
        <p:nvPicPr>
          <p:cNvPr id="2" name="Picture 1">
            <a:extLst>
              <a:ext uri="{FF2B5EF4-FFF2-40B4-BE49-F238E27FC236}">
                <a16:creationId xmlns:a16="http://schemas.microsoft.com/office/drawing/2014/main" id="{C527502C-6E95-7E30-7629-061523661774}"/>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406687619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685800"/>
            <a:ext cx="7772400" cy="1470025"/>
          </a:xfrm>
        </p:spPr>
        <p:txBody>
          <a:bodyPr>
            <a:normAutofit fontScale="90000"/>
          </a:bodyPr>
          <a:lstStyle/>
          <a:p>
            <a:r>
              <a:rPr lang="en-US" b="1" dirty="0"/>
              <a:t>¿QUÉ ES EL DINERO? Y </a:t>
            </a:r>
            <a:br>
              <a:rPr lang="en-US" b="1" dirty="0"/>
            </a:br>
            <a:r>
              <a:rPr lang="en-US" b="1" dirty="0"/>
              <a:t>¿POR QUÉ NOS IMPORTA TANTO?</a:t>
            </a:r>
          </a:p>
        </p:txBody>
      </p:sp>
      <p:sp>
        <p:nvSpPr>
          <p:cNvPr id="7" name="Footer Placeholder 7"/>
          <p:cNvSpPr>
            <a:spLocks noGrp="1"/>
          </p:cNvSpPr>
          <p:nvPr>
            <p:ph type="ftr" sz="quarter" idx="11"/>
          </p:nvPr>
        </p:nvSpPr>
        <p:spPr>
          <a:xfrm>
            <a:off x="0" y="6492875"/>
            <a:ext cx="2895600" cy="365125"/>
          </a:xfrm>
        </p:spPr>
        <p:txBody>
          <a:bodyPr/>
          <a:lstStyle/>
          <a:p>
            <a:pPr algn="l"/>
            <a:r>
              <a:rPr lang="en-US" dirty="0"/>
              <a:t>© Alex </a:t>
            </a:r>
            <a:r>
              <a:rPr lang="en-US" dirty="0" err="1"/>
              <a:t>Barrón</a:t>
            </a:r>
            <a:r>
              <a:rPr lang="en-US" dirty="0"/>
              <a:t> 2020</a:t>
            </a:r>
          </a:p>
        </p:txBody>
      </p:sp>
      <p:sp>
        <p:nvSpPr>
          <p:cNvPr id="8" name="Slide Number Placeholder 8"/>
          <p:cNvSpPr>
            <a:spLocks noGrp="1"/>
          </p:cNvSpPr>
          <p:nvPr>
            <p:ph type="sldNum" sz="quarter" idx="12"/>
          </p:nvPr>
        </p:nvSpPr>
        <p:spPr>
          <a:xfrm>
            <a:off x="7010400" y="6492875"/>
            <a:ext cx="2133600" cy="365125"/>
          </a:xfrm>
        </p:spPr>
        <p:txBody>
          <a:bodyPr/>
          <a:lstStyle/>
          <a:p>
            <a:fld id="{26992660-07D7-4D1A-9A00-6246F487EF94}" type="slidenum">
              <a:rPr lang="en-US" smtClean="0"/>
              <a:pPr/>
              <a:t>2</a:t>
            </a:fld>
            <a:endParaRPr lang="en-US" dirty="0"/>
          </a:p>
        </p:txBody>
      </p:sp>
      <p:pic>
        <p:nvPicPr>
          <p:cNvPr id="5" name="Picture 4" descr="A picture containing food&#10;&#10;Description automatically generated">
            <a:extLst>
              <a:ext uri="{FF2B5EF4-FFF2-40B4-BE49-F238E27FC236}">
                <a16:creationId xmlns:a16="http://schemas.microsoft.com/office/drawing/2014/main" id="{C90BF149-DCD3-434E-941F-4BCD50B74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514600"/>
            <a:ext cx="6858000" cy="3429000"/>
          </a:xfrm>
          <a:prstGeom prst="rect">
            <a:avLst/>
          </a:prstGeom>
        </p:spPr>
      </p:pic>
      <p:pic>
        <p:nvPicPr>
          <p:cNvPr id="3" name="Picture 2">
            <a:extLst>
              <a:ext uri="{FF2B5EF4-FFF2-40B4-BE49-F238E27FC236}">
                <a16:creationId xmlns:a16="http://schemas.microsoft.com/office/drawing/2014/main" id="{9DEF4413-069C-1E4F-476B-C99A0E272E30}"/>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3143384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lstStyle/>
          <a:p>
            <a:pPr eaLnBrk="1" hangingPunct="1"/>
            <a:r>
              <a:rPr lang="en-US" altLang="en-US" b="1" dirty="0"/>
              <a:t>El Error Fundamental de los </a:t>
            </a:r>
            <a:r>
              <a:rPr lang="en-US" altLang="en-US" b="1" dirty="0" err="1"/>
              <a:t>Bancos</a:t>
            </a:r>
            <a:endParaRPr lang="en-US" altLang="en-US" b="1" dirty="0"/>
          </a:p>
        </p:txBody>
      </p:sp>
      <p:sp>
        <p:nvSpPr>
          <p:cNvPr id="10" name="Content Placeholder 2"/>
          <p:cNvSpPr txBox="1">
            <a:spLocks/>
          </p:cNvSpPr>
          <p:nvPr/>
        </p:nvSpPr>
        <p:spPr>
          <a:xfrm>
            <a:off x="304800" y="2068418"/>
            <a:ext cx="5029200" cy="4510198"/>
          </a:xfrm>
          <a:prstGeom prst="rect">
            <a:avLst/>
          </a:prstGeom>
        </p:spPr>
        <p:txBody>
          <a:bodyPr>
            <a:normAutofit fontScale="92500" lnSpcReduction="10000"/>
          </a:bodyPr>
          <a:lstStyle/>
          <a:p>
            <a:pPr marL="342900" indent="-342900" eaLnBrk="1" fontAlgn="auto" hangingPunct="1">
              <a:spcBef>
                <a:spcPct val="20000"/>
              </a:spcBef>
              <a:spcAft>
                <a:spcPts val="0"/>
              </a:spcAft>
              <a:buFont typeface="Arial" pitchFamily="34" charset="0"/>
              <a:buNone/>
              <a:defRPr/>
            </a:pPr>
            <a:r>
              <a:rPr lang="en-US" sz="3200" dirty="0"/>
              <a:t>7.) El </a:t>
            </a:r>
            <a:r>
              <a:rPr lang="en-US" sz="3200" dirty="0" err="1"/>
              <a:t>orfebre</a:t>
            </a:r>
            <a:r>
              <a:rPr lang="en-US" sz="3200" dirty="0"/>
              <a:t> se </a:t>
            </a:r>
            <a:r>
              <a:rPr lang="en-US" sz="3200" dirty="0" err="1"/>
              <a:t>dio</a:t>
            </a:r>
            <a:r>
              <a:rPr lang="en-US" sz="3200" dirty="0"/>
              <a:t> </a:t>
            </a:r>
            <a:r>
              <a:rPr lang="en-US" sz="3200" dirty="0" err="1"/>
              <a:t>cuenta</a:t>
            </a:r>
            <a:r>
              <a:rPr lang="en-US" sz="3200" dirty="0"/>
              <a:t> que la </a:t>
            </a:r>
            <a:r>
              <a:rPr lang="en-US" sz="3200" dirty="0" err="1"/>
              <a:t>gente</a:t>
            </a:r>
            <a:r>
              <a:rPr lang="en-US" sz="3200" dirty="0"/>
              <a:t> </a:t>
            </a:r>
            <a:r>
              <a:rPr lang="en-US" sz="3200" dirty="0" err="1"/>
              <a:t>dejaba</a:t>
            </a:r>
            <a:r>
              <a:rPr lang="en-US" sz="3200" dirty="0"/>
              <a:t> </a:t>
            </a:r>
            <a:r>
              <a:rPr lang="en-US" sz="3200" dirty="0" err="1"/>
              <a:t>su</a:t>
            </a:r>
            <a:r>
              <a:rPr lang="en-US" sz="3200" dirty="0"/>
              <a:t> </a:t>
            </a:r>
            <a:r>
              <a:rPr lang="en-US" sz="3200" dirty="0" err="1"/>
              <a:t>oro</a:t>
            </a:r>
            <a:r>
              <a:rPr lang="en-US" sz="3200" dirty="0"/>
              <a:t> </a:t>
            </a:r>
            <a:r>
              <a:rPr lang="en-US" sz="3200" dirty="0" err="1"/>
              <a:t>guardado</a:t>
            </a:r>
            <a:r>
              <a:rPr lang="en-US" sz="3200" dirty="0"/>
              <a:t> </a:t>
            </a:r>
            <a:r>
              <a:rPr lang="en-US" sz="3200" dirty="0" err="1"/>
              <a:t>en</a:t>
            </a:r>
            <a:r>
              <a:rPr lang="en-US" sz="3200" dirty="0"/>
              <a:t> </a:t>
            </a:r>
            <a:r>
              <a:rPr lang="en-US" sz="3200" dirty="0" err="1"/>
              <a:t>su</a:t>
            </a:r>
            <a:r>
              <a:rPr lang="en-US" sz="3200" dirty="0"/>
              <a:t> </a:t>
            </a:r>
            <a:r>
              <a:rPr lang="en-US" sz="3200" dirty="0" err="1"/>
              <a:t>boveda</a:t>
            </a:r>
            <a:r>
              <a:rPr lang="en-US" sz="3200" dirty="0"/>
              <a:t> y </a:t>
            </a:r>
            <a:r>
              <a:rPr lang="en-US" sz="3200" dirty="0" err="1"/>
              <a:t>preferia</a:t>
            </a:r>
            <a:r>
              <a:rPr lang="en-US" sz="3200" dirty="0"/>
              <a:t> usar los </a:t>
            </a:r>
            <a:r>
              <a:rPr lang="en-US" sz="3200" dirty="0" err="1"/>
              <a:t>billetes</a:t>
            </a:r>
            <a:r>
              <a:rPr lang="en-US" sz="3200" dirty="0"/>
              <a:t>.</a:t>
            </a:r>
          </a:p>
          <a:p>
            <a:pPr marL="342900" indent="-342900" eaLnBrk="1" fontAlgn="auto" hangingPunct="1">
              <a:spcBef>
                <a:spcPct val="20000"/>
              </a:spcBef>
              <a:spcAft>
                <a:spcPts val="0"/>
              </a:spcAft>
              <a:buFont typeface="Arial" pitchFamily="34" charset="0"/>
              <a:buNone/>
              <a:defRPr/>
            </a:pPr>
            <a:r>
              <a:rPr lang="en-US" sz="3200" dirty="0"/>
              <a:t>8.) El </a:t>
            </a:r>
            <a:r>
              <a:rPr lang="en-US" sz="3200" dirty="0" err="1"/>
              <a:t>problema</a:t>
            </a:r>
            <a:r>
              <a:rPr lang="en-US" sz="3200" dirty="0"/>
              <a:t> </a:t>
            </a:r>
            <a:r>
              <a:rPr lang="en-US" sz="3200" dirty="0" err="1"/>
              <a:t>fue</a:t>
            </a:r>
            <a:r>
              <a:rPr lang="en-US" sz="3200" dirty="0"/>
              <a:t> que el </a:t>
            </a:r>
            <a:r>
              <a:rPr lang="en-US" sz="3200" dirty="0" err="1"/>
              <a:t>orfebre</a:t>
            </a:r>
            <a:r>
              <a:rPr lang="en-US" sz="3200" dirty="0"/>
              <a:t> </a:t>
            </a:r>
            <a:r>
              <a:rPr lang="en-US" sz="3200" dirty="0" err="1"/>
              <a:t>comenzo</a:t>
            </a:r>
            <a:r>
              <a:rPr lang="en-US" sz="3200" dirty="0"/>
              <a:t> a </a:t>
            </a:r>
            <a:r>
              <a:rPr lang="en-US" sz="3200" dirty="0" err="1"/>
              <a:t>prestar</a:t>
            </a:r>
            <a:r>
              <a:rPr lang="en-US" sz="3200" dirty="0"/>
              <a:t> mas </a:t>
            </a:r>
            <a:r>
              <a:rPr lang="en-US" sz="3200" dirty="0" err="1"/>
              <a:t>papeles</a:t>
            </a:r>
            <a:r>
              <a:rPr lang="en-US" sz="3200" dirty="0"/>
              <a:t> que le </a:t>
            </a:r>
            <a:r>
              <a:rPr lang="en-US" sz="3200" dirty="0" err="1"/>
              <a:t>oro</a:t>
            </a:r>
            <a:r>
              <a:rPr lang="en-US" sz="3200" dirty="0"/>
              <a:t> que </a:t>
            </a:r>
            <a:r>
              <a:rPr lang="en-US" sz="3200" dirty="0" err="1"/>
              <a:t>habia</a:t>
            </a:r>
            <a:r>
              <a:rPr lang="en-US" sz="3200" dirty="0"/>
              <a:t> </a:t>
            </a:r>
            <a:r>
              <a:rPr lang="en-US" sz="3200" dirty="0" err="1"/>
              <a:t>en</a:t>
            </a:r>
            <a:r>
              <a:rPr lang="en-US" sz="3200" dirty="0"/>
              <a:t> </a:t>
            </a:r>
            <a:r>
              <a:rPr lang="en-US" sz="3200" dirty="0" err="1"/>
              <a:t>su</a:t>
            </a:r>
            <a:r>
              <a:rPr lang="en-US" sz="3200" dirty="0"/>
              <a:t> </a:t>
            </a:r>
            <a:r>
              <a:rPr lang="en-US" sz="3200" dirty="0" err="1"/>
              <a:t>boveda</a:t>
            </a:r>
            <a:r>
              <a:rPr lang="en-US" sz="3200" dirty="0"/>
              <a:t> para </a:t>
            </a:r>
            <a:r>
              <a:rPr lang="en-US" sz="3200" dirty="0" err="1"/>
              <a:t>respaldar</a:t>
            </a:r>
            <a:r>
              <a:rPr lang="en-US" sz="3200" dirty="0"/>
              <a:t> </a:t>
            </a:r>
            <a:r>
              <a:rPr lang="en-US" sz="3200" dirty="0" err="1"/>
              <a:t>esos</a:t>
            </a:r>
            <a:r>
              <a:rPr lang="en-US" sz="3200" dirty="0"/>
              <a:t> </a:t>
            </a:r>
            <a:r>
              <a:rPr lang="en-US" sz="3200" dirty="0" err="1"/>
              <a:t>billetes</a:t>
            </a:r>
            <a:r>
              <a:rPr lang="en-US" sz="3200" dirty="0"/>
              <a:t> </a:t>
            </a:r>
            <a:r>
              <a:rPr lang="en-US" sz="3200" dirty="0" err="1"/>
              <a:t>en</a:t>
            </a:r>
            <a:r>
              <a:rPr lang="en-US" sz="3200" dirty="0"/>
              <a:t> </a:t>
            </a:r>
            <a:r>
              <a:rPr lang="en-US" sz="3200" dirty="0" err="1"/>
              <a:t>circulaci</a:t>
            </a:r>
            <a:r>
              <a:rPr lang="el-GR" sz="3200" dirty="0"/>
              <a:t>ό</a:t>
            </a:r>
            <a:r>
              <a:rPr lang="en-US" sz="3200" dirty="0"/>
              <a:t>n.</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20</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5" name="Picture 4">
            <a:extLst>
              <a:ext uri="{FF2B5EF4-FFF2-40B4-BE49-F238E27FC236}">
                <a16:creationId xmlns:a16="http://schemas.microsoft.com/office/drawing/2014/main" id="{C019EADA-5413-4729-9CF8-6EC8A0F3CD9F}"/>
              </a:ext>
            </a:extLst>
          </p:cNvPr>
          <p:cNvPicPr>
            <a:picLocks noChangeAspect="1"/>
          </p:cNvPicPr>
          <p:nvPr/>
        </p:nvPicPr>
        <p:blipFill>
          <a:blip r:embed="rId3"/>
          <a:stretch>
            <a:fillRect/>
          </a:stretch>
        </p:blipFill>
        <p:spPr>
          <a:xfrm>
            <a:off x="5439615" y="2068418"/>
            <a:ext cx="3275986" cy="2290009"/>
          </a:xfrm>
          <a:prstGeom prst="rect">
            <a:avLst/>
          </a:prstGeom>
        </p:spPr>
      </p:pic>
      <p:pic>
        <p:nvPicPr>
          <p:cNvPr id="6" name="Picture 5">
            <a:extLst>
              <a:ext uri="{FF2B5EF4-FFF2-40B4-BE49-F238E27FC236}">
                <a16:creationId xmlns:a16="http://schemas.microsoft.com/office/drawing/2014/main" id="{39325368-6A26-4823-8272-5C9F3238EF17}"/>
              </a:ext>
            </a:extLst>
          </p:cNvPr>
          <p:cNvPicPr>
            <a:picLocks noChangeAspect="1"/>
          </p:cNvPicPr>
          <p:nvPr/>
        </p:nvPicPr>
        <p:blipFill>
          <a:blip r:embed="rId4"/>
          <a:stretch>
            <a:fillRect/>
          </a:stretch>
        </p:blipFill>
        <p:spPr>
          <a:xfrm>
            <a:off x="5439615" y="4448593"/>
            <a:ext cx="3275986" cy="2217687"/>
          </a:xfrm>
          <a:prstGeom prst="rect">
            <a:avLst/>
          </a:prstGeom>
        </p:spPr>
      </p:pic>
      <p:pic>
        <p:nvPicPr>
          <p:cNvPr id="2" name="Picture 1">
            <a:extLst>
              <a:ext uri="{FF2B5EF4-FFF2-40B4-BE49-F238E27FC236}">
                <a16:creationId xmlns:a16="http://schemas.microsoft.com/office/drawing/2014/main" id="{385194C7-3FCB-C908-DD8A-AE3E5F5F295B}"/>
              </a:ext>
            </a:extLst>
          </p:cNvPr>
          <p:cNvPicPr>
            <a:picLocks noChangeAspect="1"/>
          </p:cNvPicPr>
          <p:nvPr/>
        </p:nvPicPr>
        <p:blipFill>
          <a:blip r:embed="rId5"/>
          <a:stretch>
            <a:fillRect/>
          </a:stretch>
        </p:blipFill>
        <p:spPr>
          <a:xfrm>
            <a:off x="1" y="14433"/>
            <a:ext cx="2080410" cy="671367"/>
          </a:xfrm>
          <a:prstGeom prst="rect">
            <a:avLst/>
          </a:prstGeom>
        </p:spPr>
      </p:pic>
    </p:spTree>
    <p:extLst>
      <p:ext uri="{BB962C8B-B14F-4D97-AF65-F5344CB8AC3E}">
        <p14:creationId xmlns:p14="http://schemas.microsoft.com/office/powerpoint/2010/main" val="365034024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lstStyle/>
          <a:p>
            <a:pPr eaLnBrk="1" hangingPunct="1"/>
            <a:r>
              <a:rPr lang="en-US" altLang="en-US" b="1" dirty="0"/>
              <a:t>¿</a:t>
            </a:r>
            <a:r>
              <a:rPr lang="en-US" altLang="en-US" b="1" dirty="0" err="1"/>
              <a:t>Porque</a:t>
            </a:r>
            <a:r>
              <a:rPr lang="en-US" altLang="en-US" b="1" dirty="0"/>
              <a:t> </a:t>
            </a:r>
            <a:r>
              <a:rPr lang="en-US" altLang="en-US" b="1" dirty="0" err="1"/>
              <a:t>Fracasan</a:t>
            </a:r>
            <a:r>
              <a:rPr lang="en-US" altLang="en-US" b="1" dirty="0"/>
              <a:t> los </a:t>
            </a:r>
            <a:r>
              <a:rPr lang="en-US" altLang="en-US" b="1" dirty="0" err="1"/>
              <a:t>Bancos</a:t>
            </a:r>
            <a:r>
              <a:rPr lang="en-US" altLang="en-US" b="1" dirty="0"/>
              <a:t>?</a:t>
            </a:r>
          </a:p>
        </p:txBody>
      </p:sp>
      <p:sp>
        <p:nvSpPr>
          <p:cNvPr id="10" name="Content Placeholder 2"/>
          <p:cNvSpPr txBox="1">
            <a:spLocks/>
          </p:cNvSpPr>
          <p:nvPr/>
        </p:nvSpPr>
        <p:spPr>
          <a:xfrm>
            <a:off x="304800" y="2068418"/>
            <a:ext cx="5029200" cy="4256182"/>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3200" dirty="0"/>
              <a:t>9.) La </a:t>
            </a:r>
            <a:r>
              <a:rPr lang="en-US" sz="3200" dirty="0" err="1"/>
              <a:t>gente</a:t>
            </a:r>
            <a:r>
              <a:rPr lang="en-US" sz="3200" dirty="0"/>
              <a:t> </a:t>
            </a:r>
            <a:r>
              <a:rPr lang="en-US" sz="3200" dirty="0" err="1"/>
              <a:t>comenzo</a:t>
            </a:r>
            <a:r>
              <a:rPr lang="en-US" sz="3200" dirty="0"/>
              <a:t> a </a:t>
            </a:r>
            <a:r>
              <a:rPr lang="en-US" sz="3200" dirty="0" err="1"/>
              <a:t>sospechar</a:t>
            </a:r>
            <a:r>
              <a:rPr lang="en-US" sz="3200" dirty="0"/>
              <a:t> que </a:t>
            </a:r>
            <a:r>
              <a:rPr lang="en-US" sz="3200" dirty="0" err="1"/>
              <a:t>su</a:t>
            </a:r>
            <a:r>
              <a:rPr lang="en-US" sz="3200" dirty="0"/>
              <a:t> </a:t>
            </a:r>
            <a:r>
              <a:rPr lang="en-US" sz="3200" dirty="0" err="1"/>
              <a:t>oro</a:t>
            </a:r>
            <a:r>
              <a:rPr lang="en-US" sz="3200" dirty="0"/>
              <a:t> no </a:t>
            </a:r>
            <a:r>
              <a:rPr lang="en-US" sz="3200" dirty="0" err="1"/>
              <a:t>estaba</a:t>
            </a:r>
            <a:r>
              <a:rPr lang="en-US" sz="3200" dirty="0"/>
              <a:t> Seguro y vino a </a:t>
            </a:r>
            <a:r>
              <a:rPr lang="en-US" sz="3200" dirty="0" err="1"/>
              <a:t>exigir</a:t>
            </a:r>
            <a:r>
              <a:rPr lang="en-US" sz="3200" dirty="0"/>
              <a:t> que se lo </a:t>
            </a:r>
            <a:r>
              <a:rPr lang="en-US" sz="3200" dirty="0" err="1"/>
              <a:t>regresaran</a:t>
            </a:r>
            <a:r>
              <a:rPr lang="en-US" sz="3200" dirty="0"/>
              <a:t>.</a:t>
            </a:r>
          </a:p>
          <a:p>
            <a:pPr marL="342900" indent="-342900" eaLnBrk="1" fontAlgn="auto" hangingPunct="1">
              <a:spcBef>
                <a:spcPct val="20000"/>
              </a:spcBef>
              <a:spcAft>
                <a:spcPts val="0"/>
              </a:spcAft>
              <a:buFont typeface="Arial" pitchFamily="34" charset="0"/>
              <a:buNone/>
              <a:defRPr/>
            </a:pPr>
            <a:r>
              <a:rPr lang="en-US" sz="3200" dirty="0"/>
              <a:t>10.) El </a:t>
            </a:r>
            <a:r>
              <a:rPr lang="en-US" sz="3200" dirty="0" err="1"/>
              <a:t>problema</a:t>
            </a:r>
            <a:r>
              <a:rPr lang="en-US" sz="3200" dirty="0"/>
              <a:t> es que el banco no lo tenia. El banco </a:t>
            </a:r>
            <a:r>
              <a:rPr lang="en-US" sz="3200" dirty="0" err="1"/>
              <a:t>cerraba</a:t>
            </a:r>
            <a:r>
              <a:rPr lang="en-US" sz="3200" dirty="0"/>
              <a:t> y la </a:t>
            </a:r>
            <a:r>
              <a:rPr lang="en-US" sz="3200" dirty="0" err="1"/>
              <a:t>gente</a:t>
            </a:r>
            <a:r>
              <a:rPr lang="en-US" sz="3200" dirty="0"/>
              <a:t> </a:t>
            </a:r>
            <a:r>
              <a:rPr lang="en-US" sz="3200" dirty="0" err="1"/>
              <a:t>perdia</a:t>
            </a:r>
            <a:r>
              <a:rPr lang="en-US" sz="3200" dirty="0"/>
              <a:t> </a:t>
            </a:r>
            <a:r>
              <a:rPr lang="en-US" sz="3200" dirty="0" err="1"/>
              <a:t>su</a:t>
            </a:r>
            <a:r>
              <a:rPr lang="en-US" sz="3200" dirty="0"/>
              <a:t> dinero.</a:t>
            </a:r>
          </a:p>
          <a:p>
            <a:pPr marL="342900" indent="-342900" eaLnBrk="1" fontAlgn="auto" hangingPunct="1">
              <a:spcBef>
                <a:spcPct val="20000"/>
              </a:spcBef>
              <a:spcAft>
                <a:spcPts val="0"/>
              </a:spcAft>
              <a:buFont typeface="Arial" pitchFamily="34" charset="0"/>
              <a:buNone/>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21</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1981200" y="1434256"/>
            <a:ext cx="5410200" cy="646331"/>
          </a:xfrm>
          <a:prstGeom prst="rect">
            <a:avLst/>
          </a:prstGeom>
          <a:noFill/>
        </p:spPr>
        <p:txBody>
          <a:bodyPr wrap="square" rtlCol="0">
            <a:spAutoFit/>
          </a:bodyPr>
          <a:lstStyle/>
          <a:p>
            <a:r>
              <a:rPr lang="es-ES" dirty="0">
                <a:hlinkClick r:id="rId2"/>
              </a:rPr>
              <a:t>https://www.youtube.com/watch?v=3HdmA3vPbSU</a:t>
            </a:r>
            <a:endParaRPr lang="es-ES" dirty="0"/>
          </a:p>
          <a:p>
            <a:endParaRPr lang="en-US" dirty="0"/>
          </a:p>
        </p:txBody>
      </p:sp>
      <p:pic>
        <p:nvPicPr>
          <p:cNvPr id="2" name="Picture 1">
            <a:extLst>
              <a:ext uri="{FF2B5EF4-FFF2-40B4-BE49-F238E27FC236}">
                <a16:creationId xmlns:a16="http://schemas.microsoft.com/office/drawing/2014/main" id="{16A96B31-4C21-4CBA-A1F6-B7EDC89C90EF}"/>
              </a:ext>
            </a:extLst>
          </p:cNvPr>
          <p:cNvPicPr>
            <a:picLocks noChangeAspect="1"/>
          </p:cNvPicPr>
          <p:nvPr/>
        </p:nvPicPr>
        <p:blipFill>
          <a:blip r:embed="rId3"/>
          <a:stretch>
            <a:fillRect/>
          </a:stretch>
        </p:blipFill>
        <p:spPr>
          <a:xfrm>
            <a:off x="5469105" y="1973756"/>
            <a:ext cx="3311125" cy="2228837"/>
          </a:xfrm>
          <a:prstGeom prst="rect">
            <a:avLst/>
          </a:prstGeom>
        </p:spPr>
      </p:pic>
      <p:pic>
        <p:nvPicPr>
          <p:cNvPr id="3" name="Picture 2">
            <a:extLst>
              <a:ext uri="{FF2B5EF4-FFF2-40B4-BE49-F238E27FC236}">
                <a16:creationId xmlns:a16="http://schemas.microsoft.com/office/drawing/2014/main" id="{49D0AC9E-8CEB-473D-89AE-5C605006E0F4}"/>
              </a:ext>
            </a:extLst>
          </p:cNvPr>
          <p:cNvPicPr>
            <a:picLocks noChangeAspect="1"/>
          </p:cNvPicPr>
          <p:nvPr/>
        </p:nvPicPr>
        <p:blipFill>
          <a:blip r:embed="rId4"/>
          <a:stretch>
            <a:fillRect/>
          </a:stretch>
        </p:blipFill>
        <p:spPr>
          <a:xfrm>
            <a:off x="5469105" y="4320997"/>
            <a:ext cx="3311125" cy="2262815"/>
          </a:xfrm>
          <a:prstGeom prst="rect">
            <a:avLst/>
          </a:prstGeom>
        </p:spPr>
      </p:pic>
      <p:pic>
        <p:nvPicPr>
          <p:cNvPr id="5" name="Picture 4">
            <a:extLst>
              <a:ext uri="{FF2B5EF4-FFF2-40B4-BE49-F238E27FC236}">
                <a16:creationId xmlns:a16="http://schemas.microsoft.com/office/drawing/2014/main" id="{68843610-3683-76B9-C3D1-F16732575023}"/>
              </a:ext>
            </a:extLst>
          </p:cNvPr>
          <p:cNvPicPr>
            <a:picLocks noChangeAspect="1"/>
          </p:cNvPicPr>
          <p:nvPr/>
        </p:nvPicPr>
        <p:blipFill>
          <a:blip r:embed="rId5"/>
          <a:stretch>
            <a:fillRect/>
          </a:stretch>
        </p:blipFill>
        <p:spPr>
          <a:xfrm>
            <a:off x="1" y="14433"/>
            <a:ext cx="2080410" cy="671367"/>
          </a:xfrm>
          <a:prstGeom prst="rect">
            <a:avLst/>
          </a:prstGeom>
        </p:spPr>
      </p:pic>
    </p:spTree>
    <p:extLst>
      <p:ext uri="{BB962C8B-B14F-4D97-AF65-F5344CB8AC3E}">
        <p14:creationId xmlns:p14="http://schemas.microsoft.com/office/powerpoint/2010/main" val="57456145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normAutofit/>
          </a:bodyPr>
          <a:lstStyle/>
          <a:p>
            <a:pPr eaLnBrk="1" hangingPunct="1"/>
            <a:r>
              <a:rPr lang="en-US" altLang="en-US" b="1" dirty="0"/>
              <a:t>Los </a:t>
            </a:r>
            <a:r>
              <a:rPr lang="en-US" altLang="en-US" b="1" dirty="0" err="1"/>
              <a:t>Primeros</a:t>
            </a:r>
            <a:r>
              <a:rPr lang="en-US" altLang="en-US" b="1" dirty="0"/>
              <a:t> </a:t>
            </a:r>
            <a:r>
              <a:rPr lang="en-US" altLang="en-US" b="1" dirty="0" err="1"/>
              <a:t>Dolares</a:t>
            </a:r>
            <a:r>
              <a:rPr lang="en-US" altLang="en-US" b="1" dirty="0"/>
              <a:t> </a:t>
            </a:r>
            <a:r>
              <a:rPr lang="en-US" altLang="en-US" b="1" dirty="0" err="1"/>
              <a:t>en</a:t>
            </a:r>
            <a:r>
              <a:rPr lang="en-US" altLang="en-US" b="1" dirty="0"/>
              <a:t> </a:t>
            </a:r>
            <a:r>
              <a:rPr lang="en-US" altLang="en-US" b="1" dirty="0" err="1"/>
              <a:t>Billetes</a:t>
            </a:r>
            <a:endParaRPr lang="en-US" altLang="en-US" b="1" dirty="0"/>
          </a:p>
        </p:txBody>
      </p:sp>
      <p:sp>
        <p:nvSpPr>
          <p:cNvPr id="10" name="Content Placeholder 2"/>
          <p:cNvSpPr txBox="1">
            <a:spLocks/>
          </p:cNvSpPr>
          <p:nvPr/>
        </p:nvSpPr>
        <p:spPr>
          <a:xfrm>
            <a:off x="304800" y="1200150"/>
            <a:ext cx="7696200" cy="53657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err="1">
                <a:solidFill>
                  <a:srgbClr val="1308A8"/>
                </a:solidFill>
              </a:rPr>
              <a:t>Estos</a:t>
            </a:r>
            <a:r>
              <a:rPr lang="en-US" sz="2800" b="1" i="1" u="sng" dirty="0">
                <a:solidFill>
                  <a:srgbClr val="1308A8"/>
                </a:solidFill>
              </a:rPr>
              <a:t> </a:t>
            </a:r>
            <a:r>
              <a:rPr lang="en-US" sz="2800" b="1" i="1" u="sng" dirty="0" err="1">
                <a:solidFill>
                  <a:srgbClr val="1308A8"/>
                </a:solidFill>
              </a:rPr>
              <a:t>eran</a:t>
            </a:r>
            <a:r>
              <a:rPr lang="en-US" sz="2800" b="1" i="1" u="sng" dirty="0">
                <a:solidFill>
                  <a:srgbClr val="1308A8"/>
                </a:solidFill>
              </a:rPr>
              <a:t> los </a:t>
            </a:r>
            <a:r>
              <a:rPr lang="en-US" sz="2800" b="1" i="1" u="sng" dirty="0" err="1">
                <a:solidFill>
                  <a:srgbClr val="1308A8"/>
                </a:solidFill>
              </a:rPr>
              <a:t>billetes</a:t>
            </a:r>
            <a:r>
              <a:rPr lang="en-US" sz="2800" b="1" i="1" u="sng" dirty="0">
                <a:solidFill>
                  <a:srgbClr val="1308A8"/>
                </a:solidFill>
              </a:rPr>
              <a:t> </a:t>
            </a:r>
            <a:r>
              <a:rPr lang="en-US" sz="2800" b="1" i="1" u="sng" dirty="0" err="1">
                <a:solidFill>
                  <a:srgbClr val="1308A8"/>
                </a:solidFill>
              </a:rPr>
              <a:t>originales</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22</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5906430" y="3653135"/>
            <a:ext cx="3085170" cy="923330"/>
          </a:xfrm>
          <a:prstGeom prst="rect">
            <a:avLst/>
          </a:prstGeom>
          <a:noFill/>
        </p:spPr>
        <p:txBody>
          <a:bodyPr wrap="square" rtlCol="0">
            <a:spAutoFit/>
          </a:bodyPr>
          <a:lstStyle/>
          <a:p>
            <a:r>
              <a:rPr lang="es-ES" dirty="0"/>
              <a:t>El dinero de papel primero comenzó como Certificados respaldados por Oro y Plata.</a:t>
            </a:r>
            <a:endParaRPr lang="en-US" dirty="0"/>
          </a:p>
        </p:txBody>
      </p:sp>
      <p:pic>
        <p:nvPicPr>
          <p:cNvPr id="11" name="Picture 10" descr="A close up of text on a white background&#10;&#10;Description automatically generated">
            <a:extLst>
              <a:ext uri="{FF2B5EF4-FFF2-40B4-BE49-F238E27FC236}">
                <a16:creationId xmlns:a16="http://schemas.microsoft.com/office/drawing/2014/main" id="{10B923A6-F566-4195-881D-3FAEBE7F198D}"/>
              </a:ext>
            </a:extLst>
          </p:cNvPr>
          <p:cNvPicPr/>
          <p:nvPr/>
        </p:nvPicPr>
        <p:blipFill>
          <a:blip r:embed="rId2">
            <a:extLst>
              <a:ext uri="{28A0092B-C50C-407E-A947-70E740481C1C}">
                <a14:useLocalDpi xmlns:a14="http://schemas.microsoft.com/office/drawing/2010/main" val="0"/>
              </a:ext>
            </a:extLst>
          </a:blip>
          <a:stretch>
            <a:fillRect/>
          </a:stretch>
        </p:blipFill>
        <p:spPr>
          <a:xfrm>
            <a:off x="254620" y="1823214"/>
            <a:ext cx="5397190" cy="2291586"/>
          </a:xfrm>
          <a:prstGeom prst="rect">
            <a:avLst/>
          </a:prstGeom>
        </p:spPr>
      </p:pic>
      <p:pic>
        <p:nvPicPr>
          <p:cNvPr id="12" name="Picture 11" descr="A close up of text on a black background&#10;&#10;Description automatically generated">
            <a:extLst>
              <a:ext uri="{FF2B5EF4-FFF2-40B4-BE49-F238E27FC236}">
                <a16:creationId xmlns:a16="http://schemas.microsoft.com/office/drawing/2014/main" id="{AF1DEB8A-DF5F-44CB-9CA4-40FD896F4D3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54620" y="4201289"/>
            <a:ext cx="5397190" cy="2291586"/>
          </a:xfrm>
          <a:prstGeom prst="rect">
            <a:avLst/>
          </a:prstGeom>
        </p:spPr>
      </p:pic>
      <p:pic>
        <p:nvPicPr>
          <p:cNvPr id="2" name="Picture 1">
            <a:extLst>
              <a:ext uri="{FF2B5EF4-FFF2-40B4-BE49-F238E27FC236}">
                <a16:creationId xmlns:a16="http://schemas.microsoft.com/office/drawing/2014/main" id="{F131B436-A856-CBA4-3FAD-1FFC418277F9}"/>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19974143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1066800"/>
          </a:xfrm>
        </p:spPr>
        <p:txBody>
          <a:bodyPr/>
          <a:lstStyle/>
          <a:p>
            <a:pPr eaLnBrk="1" hangingPunct="1"/>
            <a:r>
              <a:rPr lang="en-US" altLang="en-US" b="1" dirty="0"/>
              <a:t>¿</a:t>
            </a:r>
            <a:r>
              <a:rPr lang="en-US" altLang="en-US" b="1" dirty="0" err="1"/>
              <a:t>Qué</a:t>
            </a:r>
            <a:r>
              <a:rPr lang="en-US" altLang="en-US" b="1" dirty="0"/>
              <a:t> NO es el Dinero?</a:t>
            </a:r>
          </a:p>
        </p:txBody>
      </p:sp>
      <p:sp>
        <p:nvSpPr>
          <p:cNvPr id="10" name="Content Placeholder 2"/>
          <p:cNvSpPr txBox="1">
            <a:spLocks/>
          </p:cNvSpPr>
          <p:nvPr/>
        </p:nvSpPr>
        <p:spPr>
          <a:xfrm>
            <a:off x="304800" y="1200150"/>
            <a:ext cx="8458200" cy="1600200"/>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El </a:t>
            </a:r>
            <a:r>
              <a:rPr lang="en-US" sz="2800" b="1" i="1" u="sng" dirty="0" err="1">
                <a:solidFill>
                  <a:srgbClr val="1308A8"/>
                </a:solidFill>
              </a:rPr>
              <a:t>Porqué</a:t>
            </a:r>
            <a:r>
              <a:rPr lang="en-US" sz="2800" b="1" i="1" u="sng" dirty="0">
                <a:solidFill>
                  <a:srgbClr val="1308A8"/>
                </a:solidFill>
              </a:rPr>
              <a:t> Los </a:t>
            </a:r>
            <a:r>
              <a:rPr lang="en-US" sz="2800" b="1" i="1" u="sng" dirty="0" err="1">
                <a:solidFill>
                  <a:srgbClr val="1308A8"/>
                </a:solidFill>
              </a:rPr>
              <a:t>bancos</a:t>
            </a:r>
            <a:r>
              <a:rPr lang="en-US" sz="2800" b="1" i="1" u="sng" dirty="0">
                <a:solidFill>
                  <a:srgbClr val="1308A8"/>
                </a:solidFill>
              </a:rPr>
              <a:t> son </a:t>
            </a:r>
            <a:r>
              <a:rPr lang="en-US" sz="2800" b="1" i="1" u="sng" dirty="0" err="1">
                <a:solidFill>
                  <a:srgbClr val="1308A8"/>
                </a:solidFill>
              </a:rPr>
              <a:t>peligrosos</a:t>
            </a:r>
            <a:endParaRPr lang="en-US" sz="2800" b="1" i="1" u="sng" dirty="0">
              <a:solidFill>
                <a:srgbClr val="1308A8"/>
              </a:solidFill>
              <a:latin typeface="+mn-lt"/>
            </a:endParaRPr>
          </a:p>
          <a:p>
            <a:pPr eaLnBrk="1" fontAlgn="auto" hangingPunct="1">
              <a:spcBef>
                <a:spcPts val="0"/>
              </a:spcBef>
              <a:spcAft>
                <a:spcPts val="0"/>
              </a:spcAft>
              <a:buFont typeface="Arial" pitchFamily="34" charset="0"/>
              <a:buChar char="•"/>
              <a:defRPr/>
            </a:pP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23</a:t>
            </a:fld>
            <a:endParaRPr lang="en-US" altLang="en-US"/>
          </a:p>
        </p:txBody>
      </p:sp>
      <p:sp>
        <p:nvSpPr>
          <p:cNvPr id="8" name="Footer Placeholder 7"/>
          <p:cNvSpPr>
            <a:spLocks noGrp="1"/>
          </p:cNvSpPr>
          <p:nvPr>
            <p:ph type="ftr" sz="quarter" idx="11"/>
          </p:nvPr>
        </p:nvSpPr>
        <p:spPr>
          <a:xfrm>
            <a:off x="3236026" y="6501823"/>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6062353" y="1177142"/>
            <a:ext cx="3158836" cy="5632311"/>
          </a:xfrm>
          <a:prstGeom prst="rect">
            <a:avLst/>
          </a:prstGeom>
          <a:noFill/>
        </p:spPr>
        <p:txBody>
          <a:bodyPr wrap="square" rtlCol="0">
            <a:spAutoFit/>
          </a:bodyPr>
          <a:lstStyle/>
          <a:p>
            <a:r>
              <a:rPr lang="es-ES" dirty="0"/>
              <a:t>" Creo que las instituciones bancarias son más peligrosas para nuestras libertades que los ejércitos permanentes ... Si el pueblo estadounidense alguna vez permite que los bancos privados controlen el tema de su moneda, primero por inflación, luego por deflación, los bancos y corporaciones que crecerán a su alrededor privarán a las personas de todas las propiedades hasta que sus hijos se despierten sin hogar en el continente que sus Padres conquistaron ... El poder emisor debería ser tomado de los bancos y restaurado a la gente, a quien pertenece apropiadamente ".</a:t>
            </a:r>
            <a:endParaRPr lang="en-US" dirty="0"/>
          </a:p>
        </p:txBody>
      </p:sp>
      <p:pic>
        <p:nvPicPr>
          <p:cNvPr id="13" name="Picture 12" descr="A screenshot of a cell phone&#10;&#10;Description automatically generated">
            <a:extLst>
              <a:ext uri="{FF2B5EF4-FFF2-40B4-BE49-F238E27FC236}">
                <a16:creationId xmlns:a16="http://schemas.microsoft.com/office/drawing/2014/main" id="{16D53318-32D1-4403-8305-2D4430E7F1C7}"/>
              </a:ext>
            </a:extLst>
          </p:cNvPr>
          <p:cNvPicPr/>
          <p:nvPr/>
        </p:nvPicPr>
        <p:blipFill>
          <a:blip r:embed="rId2">
            <a:extLst>
              <a:ext uri="{28A0092B-C50C-407E-A947-70E740481C1C}">
                <a14:useLocalDpi xmlns:a14="http://schemas.microsoft.com/office/drawing/2010/main" val="0"/>
              </a:ext>
            </a:extLst>
          </a:blip>
          <a:stretch>
            <a:fillRect/>
          </a:stretch>
        </p:blipFill>
        <p:spPr>
          <a:xfrm>
            <a:off x="152400" y="1729740"/>
            <a:ext cx="5943600" cy="3029585"/>
          </a:xfrm>
          <a:prstGeom prst="rect">
            <a:avLst/>
          </a:prstGeom>
        </p:spPr>
      </p:pic>
      <p:sp>
        <p:nvSpPr>
          <p:cNvPr id="2" name="TextBox 1">
            <a:extLst>
              <a:ext uri="{FF2B5EF4-FFF2-40B4-BE49-F238E27FC236}">
                <a16:creationId xmlns:a16="http://schemas.microsoft.com/office/drawing/2014/main" id="{238D6647-6DD8-4FB4-8C81-13950B4DD005}"/>
              </a:ext>
            </a:extLst>
          </p:cNvPr>
          <p:cNvSpPr txBox="1"/>
          <p:nvPr/>
        </p:nvSpPr>
        <p:spPr>
          <a:xfrm>
            <a:off x="266700" y="4780687"/>
            <a:ext cx="5681353" cy="2031325"/>
          </a:xfrm>
          <a:prstGeom prst="rect">
            <a:avLst/>
          </a:prstGeom>
          <a:noFill/>
        </p:spPr>
        <p:txBody>
          <a:bodyPr wrap="square" rtlCol="0">
            <a:spAutoFit/>
          </a:bodyPr>
          <a:lstStyle/>
          <a:p>
            <a:pPr marL="285750" indent="-285750">
              <a:buFont typeface="Arial" panose="020B0604020202020204" pitchFamily="34" charset="0"/>
              <a:buChar char="•"/>
            </a:pPr>
            <a:r>
              <a:rPr lang="es-ES" dirty="0"/>
              <a:t>Thomas Jefferson y los padres fundadores conocían los peligros del dinero en papel. Es por eso que establecieron específicamente en la Constitución de los Estados Unidos que el dinero eran MONEDAS de oro y plata, no de papel.</a:t>
            </a:r>
          </a:p>
          <a:p>
            <a:pPr marL="285750" indent="-285750">
              <a:buFont typeface="Arial" panose="020B0604020202020204" pitchFamily="34" charset="0"/>
              <a:buChar char="•"/>
            </a:pPr>
            <a:r>
              <a:rPr lang="es-ES" dirty="0"/>
              <a:t>Pero la historia se repite ... y pagamos el precio por nuestra ignorancia.</a:t>
            </a:r>
            <a:endParaRPr lang="en-US" dirty="0"/>
          </a:p>
        </p:txBody>
      </p:sp>
      <p:pic>
        <p:nvPicPr>
          <p:cNvPr id="3" name="Picture 2">
            <a:extLst>
              <a:ext uri="{FF2B5EF4-FFF2-40B4-BE49-F238E27FC236}">
                <a16:creationId xmlns:a16="http://schemas.microsoft.com/office/drawing/2014/main" id="{9CE1D100-CEBF-7762-8D03-393E7E32FE97}"/>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70228647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lstStyle/>
          <a:p>
            <a:pPr eaLnBrk="1" hangingPunct="1"/>
            <a:r>
              <a:rPr lang="en-US" altLang="en-US" b="1" dirty="0"/>
              <a:t>¿</a:t>
            </a:r>
            <a:r>
              <a:rPr lang="en-US" altLang="en-US" b="1" dirty="0" err="1"/>
              <a:t>Porqué</a:t>
            </a:r>
            <a:r>
              <a:rPr lang="en-US" altLang="en-US" b="1" dirty="0"/>
              <a:t> los </a:t>
            </a:r>
            <a:r>
              <a:rPr lang="en-US" altLang="en-US" b="1" dirty="0" err="1"/>
              <a:t>bancos</a:t>
            </a:r>
            <a:r>
              <a:rPr lang="en-US" altLang="en-US" b="1" dirty="0"/>
              <a:t> son </a:t>
            </a:r>
            <a:r>
              <a:rPr lang="en-US" altLang="en-US" b="1" dirty="0" err="1"/>
              <a:t>peligrosos</a:t>
            </a:r>
            <a:r>
              <a:rPr lang="en-US" altLang="en-US" b="1" dirty="0"/>
              <a:t>?</a:t>
            </a:r>
          </a:p>
        </p:txBody>
      </p:sp>
      <p:sp>
        <p:nvSpPr>
          <p:cNvPr id="10" name="Content Placeholder 2"/>
          <p:cNvSpPr txBox="1">
            <a:spLocks/>
          </p:cNvSpPr>
          <p:nvPr/>
        </p:nvSpPr>
        <p:spPr>
          <a:xfrm>
            <a:off x="304800" y="1200150"/>
            <a:ext cx="7696200" cy="53657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err="1">
                <a:solidFill>
                  <a:srgbClr val="1308A8"/>
                </a:solidFill>
              </a:rPr>
              <a:t>Después</a:t>
            </a:r>
            <a:r>
              <a:rPr lang="en-US" sz="2800" b="1" i="1" u="sng" dirty="0">
                <a:solidFill>
                  <a:srgbClr val="1308A8"/>
                </a:solidFill>
              </a:rPr>
              <a:t> los </a:t>
            </a:r>
            <a:r>
              <a:rPr lang="en-US" sz="2800" b="1" i="1" u="sng" dirty="0" err="1">
                <a:solidFill>
                  <a:srgbClr val="1308A8"/>
                </a:solidFill>
              </a:rPr>
              <a:t>billetes</a:t>
            </a:r>
            <a:r>
              <a:rPr lang="en-US" sz="2800" b="1" i="1" u="sng" dirty="0">
                <a:solidFill>
                  <a:srgbClr val="1308A8"/>
                </a:solidFill>
              </a:rPr>
              <a:t> de paper los </a:t>
            </a:r>
            <a:r>
              <a:rPr lang="en-US" sz="2800" b="1" i="1" u="sng" dirty="0" err="1">
                <a:solidFill>
                  <a:srgbClr val="1308A8"/>
                </a:solidFill>
              </a:rPr>
              <a:t>cambiaron</a:t>
            </a:r>
            <a:r>
              <a:rPr lang="en-US" sz="2800" b="1" i="1" u="sng" dirty="0">
                <a:solidFill>
                  <a:srgbClr val="1308A8"/>
                </a:solidFill>
              </a:rPr>
              <a:t> a </a:t>
            </a:r>
            <a:r>
              <a:rPr lang="en-US" sz="2800" b="1" i="1" u="sng" dirty="0" err="1">
                <a:solidFill>
                  <a:srgbClr val="1308A8"/>
                </a:solidFill>
              </a:rPr>
              <a:t>estos</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24</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5638800" y="1890249"/>
            <a:ext cx="3085170" cy="1200329"/>
          </a:xfrm>
          <a:prstGeom prst="rect">
            <a:avLst/>
          </a:prstGeom>
          <a:noFill/>
        </p:spPr>
        <p:txBody>
          <a:bodyPr wrap="square" rtlCol="0">
            <a:spAutoFit/>
          </a:bodyPr>
          <a:lstStyle/>
          <a:p>
            <a:r>
              <a:rPr lang="es-ES" dirty="0"/>
              <a:t>Cada banco comenzó ha imprimir sus propios billetes… pero ya no estaban respaldados por oro y plata. </a:t>
            </a:r>
            <a:endParaRPr lang="en-US" dirty="0"/>
          </a:p>
        </p:txBody>
      </p:sp>
      <p:pic>
        <p:nvPicPr>
          <p:cNvPr id="13" name="Picture 12" descr="A close up of text on a white background&#10;&#10;Description automatically generated">
            <a:extLst>
              <a:ext uri="{FF2B5EF4-FFF2-40B4-BE49-F238E27FC236}">
                <a16:creationId xmlns:a16="http://schemas.microsoft.com/office/drawing/2014/main" id="{3CE5FF02-58FB-4222-8F3F-9D81BAE8EB98}"/>
              </a:ext>
            </a:extLst>
          </p:cNvPr>
          <p:cNvPicPr/>
          <p:nvPr/>
        </p:nvPicPr>
        <p:blipFill>
          <a:blip r:embed="rId2">
            <a:extLst>
              <a:ext uri="{28A0092B-C50C-407E-A947-70E740481C1C}">
                <a14:useLocalDpi xmlns:a14="http://schemas.microsoft.com/office/drawing/2010/main" val="0"/>
              </a:ext>
            </a:extLst>
          </a:blip>
          <a:stretch>
            <a:fillRect/>
          </a:stretch>
        </p:blipFill>
        <p:spPr>
          <a:xfrm>
            <a:off x="152400" y="1890249"/>
            <a:ext cx="5210174" cy="2072151"/>
          </a:xfrm>
          <a:prstGeom prst="rect">
            <a:avLst/>
          </a:prstGeom>
        </p:spPr>
      </p:pic>
      <p:pic>
        <p:nvPicPr>
          <p:cNvPr id="14" name="Picture 13" descr="A close up of text on a white background&#10;&#10;Description automatically generated">
            <a:extLst>
              <a:ext uri="{FF2B5EF4-FFF2-40B4-BE49-F238E27FC236}">
                <a16:creationId xmlns:a16="http://schemas.microsoft.com/office/drawing/2014/main" id="{C4FAA783-7C9C-43A2-80FD-9C980FA21FFE}"/>
              </a:ext>
            </a:extLst>
          </p:cNvPr>
          <p:cNvPicPr/>
          <p:nvPr/>
        </p:nvPicPr>
        <p:blipFill>
          <a:blip r:embed="rId3">
            <a:extLst>
              <a:ext uri="{28A0092B-C50C-407E-A947-70E740481C1C}">
                <a14:useLocalDpi xmlns:a14="http://schemas.microsoft.com/office/drawing/2010/main" val="0"/>
              </a:ext>
            </a:extLst>
          </a:blip>
          <a:stretch>
            <a:fillRect/>
          </a:stretch>
        </p:blipFill>
        <p:spPr>
          <a:xfrm>
            <a:off x="152400" y="4083221"/>
            <a:ext cx="5210175" cy="2157412"/>
          </a:xfrm>
          <a:prstGeom prst="rect">
            <a:avLst/>
          </a:prstGeom>
        </p:spPr>
      </p:pic>
      <p:pic>
        <p:nvPicPr>
          <p:cNvPr id="15" name="Picture 14" descr="A group of people standing in front of a crowd&#10;&#10;Description automatically generated">
            <a:extLst>
              <a:ext uri="{FF2B5EF4-FFF2-40B4-BE49-F238E27FC236}">
                <a16:creationId xmlns:a16="http://schemas.microsoft.com/office/drawing/2014/main" id="{340F9A30-940D-469B-BFCD-3E658B96ECD1}"/>
              </a:ext>
            </a:extLst>
          </p:cNvPr>
          <p:cNvPicPr/>
          <p:nvPr/>
        </p:nvPicPr>
        <p:blipFill>
          <a:blip r:embed="rId4">
            <a:extLst>
              <a:ext uri="{28A0092B-C50C-407E-A947-70E740481C1C}">
                <a14:useLocalDpi xmlns:a14="http://schemas.microsoft.com/office/drawing/2010/main" val="0"/>
              </a:ext>
            </a:extLst>
          </a:blip>
          <a:stretch>
            <a:fillRect/>
          </a:stretch>
        </p:blipFill>
        <p:spPr>
          <a:xfrm>
            <a:off x="5504985" y="3244102"/>
            <a:ext cx="3352800" cy="2295809"/>
          </a:xfrm>
          <a:prstGeom prst="rect">
            <a:avLst/>
          </a:prstGeom>
        </p:spPr>
      </p:pic>
      <p:sp>
        <p:nvSpPr>
          <p:cNvPr id="16" name="TextBox 15">
            <a:extLst>
              <a:ext uri="{FF2B5EF4-FFF2-40B4-BE49-F238E27FC236}">
                <a16:creationId xmlns:a16="http://schemas.microsoft.com/office/drawing/2014/main" id="{BF6D19A6-FB9E-4372-BBDA-DB782E1A26B6}"/>
              </a:ext>
            </a:extLst>
          </p:cNvPr>
          <p:cNvSpPr txBox="1"/>
          <p:nvPr/>
        </p:nvSpPr>
        <p:spPr>
          <a:xfrm>
            <a:off x="5467815" y="5613776"/>
            <a:ext cx="3085170" cy="1200329"/>
          </a:xfrm>
          <a:prstGeom prst="rect">
            <a:avLst/>
          </a:prstGeom>
          <a:noFill/>
        </p:spPr>
        <p:txBody>
          <a:bodyPr wrap="square" rtlCol="0">
            <a:spAutoFit/>
          </a:bodyPr>
          <a:lstStyle/>
          <a:p>
            <a:r>
              <a:rPr lang="es-ES" dirty="0"/>
              <a:t>Esto genero corridas bancarios y el Pánico de </a:t>
            </a:r>
            <a:r>
              <a:rPr lang="en-US" dirty="0"/>
              <a:t>1819, 1837, 1857, 1873, 1893, y 1907.</a:t>
            </a:r>
          </a:p>
          <a:p>
            <a:endParaRPr lang="en-US" dirty="0"/>
          </a:p>
        </p:txBody>
      </p:sp>
      <p:pic>
        <p:nvPicPr>
          <p:cNvPr id="2" name="Picture 1">
            <a:extLst>
              <a:ext uri="{FF2B5EF4-FFF2-40B4-BE49-F238E27FC236}">
                <a16:creationId xmlns:a16="http://schemas.microsoft.com/office/drawing/2014/main" id="{38DD16CF-E8EF-E24E-ED71-9C02B49CA0FA}"/>
              </a:ext>
            </a:extLst>
          </p:cNvPr>
          <p:cNvPicPr>
            <a:picLocks noChangeAspect="1"/>
          </p:cNvPicPr>
          <p:nvPr/>
        </p:nvPicPr>
        <p:blipFill>
          <a:blip r:embed="rId5"/>
          <a:stretch>
            <a:fillRect/>
          </a:stretch>
        </p:blipFill>
        <p:spPr>
          <a:xfrm>
            <a:off x="1" y="14433"/>
            <a:ext cx="2080410" cy="671367"/>
          </a:xfrm>
          <a:prstGeom prst="rect">
            <a:avLst/>
          </a:prstGeom>
        </p:spPr>
      </p:pic>
    </p:spTree>
    <p:extLst>
      <p:ext uri="{BB962C8B-B14F-4D97-AF65-F5344CB8AC3E}">
        <p14:creationId xmlns:p14="http://schemas.microsoft.com/office/powerpoint/2010/main" val="47552122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normAutofit fontScale="90000"/>
          </a:bodyPr>
          <a:lstStyle/>
          <a:p>
            <a:pPr eaLnBrk="1" hangingPunct="1"/>
            <a:r>
              <a:rPr lang="en-US" altLang="en-US" b="1" dirty="0"/>
              <a:t>El </a:t>
            </a:r>
            <a:r>
              <a:rPr lang="en-US" altLang="en-US" b="1" dirty="0" err="1"/>
              <a:t>Gobierno</a:t>
            </a:r>
            <a:r>
              <a:rPr lang="en-US" altLang="en-US" b="1" dirty="0"/>
              <a:t> </a:t>
            </a:r>
            <a:r>
              <a:rPr lang="en-US" altLang="en-US" b="1" dirty="0" err="1"/>
              <a:t>Reemplaza</a:t>
            </a:r>
            <a:r>
              <a:rPr lang="en-US" altLang="en-US" b="1" dirty="0"/>
              <a:t> el Oro Por </a:t>
            </a:r>
            <a:r>
              <a:rPr lang="en-US" altLang="en-US" b="1" dirty="0" err="1"/>
              <a:t>Papel</a:t>
            </a:r>
            <a:endParaRPr lang="en-US" altLang="en-US" b="1" dirty="0"/>
          </a:p>
        </p:txBody>
      </p:sp>
      <p:sp>
        <p:nvSpPr>
          <p:cNvPr id="10" name="Content Placeholder 2"/>
          <p:cNvSpPr txBox="1">
            <a:spLocks/>
          </p:cNvSpPr>
          <p:nvPr/>
        </p:nvSpPr>
        <p:spPr>
          <a:xfrm>
            <a:off x="304800" y="1200150"/>
            <a:ext cx="7696200" cy="53657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La Orden de 1933</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25</a:t>
            </a:fld>
            <a:endParaRPr lang="en-US" altLang="en-US"/>
          </a:p>
        </p:txBody>
      </p:sp>
      <p:sp>
        <p:nvSpPr>
          <p:cNvPr id="8" name="Footer Placeholder 7"/>
          <p:cNvSpPr>
            <a:spLocks noGrp="1"/>
          </p:cNvSpPr>
          <p:nvPr>
            <p:ph type="ftr" sz="quarter" idx="11"/>
          </p:nvPr>
        </p:nvSpPr>
        <p:spPr>
          <a:xfrm>
            <a:off x="5241073" y="6484589"/>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4537851" y="1843540"/>
            <a:ext cx="3085170" cy="923330"/>
          </a:xfrm>
          <a:prstGeom prst="rect">
            <a:avLst/>
          </a:prstGeom>
          <a:noFill/>
        </p:spPr>
        <p:txBody>
          <a:bodyPr wrap="square" rtlCol="0">
            <a:spAutoFit/>
          </a:bodyPr>
          <a:lstStyle/>
          <a:p>
            <a:r>
              <a:rPr lang="es-ES" dirty="0"/>
              <a:t>Confiscaron todo el oro con pena criminal si no lo entregaban</a:t>
            </a:r>
            <a:endParaRPr lang="en-US" dirty="0"/>
          </a:p>
        </p:txBody>
      </p:sp>
      <p:sp>
        <p:nvSpPr>
          <p:cNvPr id="16" name="TextBox 15">
            <a:extLst>
              <a:ext uri="{FF2B5EF4-FFF2-40B4-BE49-F238E27FC236}">
                <a16:creationId xmlns:a16="http://schemas.microsoft.com/office/drawing/2014/main" id="{BF6D19A6-FB9E-4372-BBDA-DB782E1A26B6}"/>
              </a:ext>
            </a:extLst>
          </p:cNvPr>
          <p:cNvSpPr txBox="1"/>
          <p:nvPr/>
        </p:nvSpPr>
        <p:spPr>
          <a:xfrm>
            <a:off x="4724400" y="5378287"/>
            <a:ext cx="3085170" cy="1200329"/>
          </a:xfrm>
          <a:prstGeom prst="rect">
            <a:avLst/>
          </a:prstGeom>
          <a:noFill/>
        </p:spPr>
        <p:txBody>
          <a:bodyPr wrap="square" rtlCol="0">
            <a:spAutoFit/>
          </a:bodyPr>
          <a:lstStyle/>
          <a:p>
            <a:r>
              <a:rPr lang="en-US" dirty="0"/>
              <a:t>Y lo </a:t>
            </a:r>
            <a:r>
              <a:rPr lang="en-US" dirty="0" err="1"/>
              <a:t>cambiaron</a:t>
            </a:r>
            <a:r>
              <a:rPr lang="en-US" dirty="0"/>
              <a:t> por </a:t>
            </a:r>
            <a:r>
              <a:rPr lang="en-US" dirty="0" err="1"/>
              <a:t>billetes</a:t>
            </a:r>
            <a:r>
              <a:rPr lang="en-US" dirty="0"/>
              <a:t> de </a:t>
            </a:r>
            <a:r>
              <a:rPr lang="en-US" dirty="0" err="1"/>
              <a:t>papel</a:t>
            </a:r>
            <a:r>
              <a:rPr lang="en-US" dirty="0"/>
              <a:t> </a:t>
            </a:r>
            <a:r>
              <a:rPr lang="en-US" dirty="0" err="1"/>
              <a:t>emitidos</a:t>
            </a:r>
            <a:r>
              <a:rPr lang="en-US" dirty="0"/>
              <a:t> por la </a:t>
            </a:r>
            <a:r>
              <a:rPr lang="en-US" dirty="0" err="1"/>
              <a:t>Reserva</a:t>
            </a:r>
            <a:r>
              <a:rPr lang="en-US" dirty="0"/>
              <a:t> Federal – </a:t>
            </a:r>
            <a:r>
              <a:rPr lang="en-US" dirty="0" err="1"/>
              <a:t>Notas</a:t>
            </a:r>
            <a:r>
              <a:rPr lang="en-US" dirty="0"/>
              <a:t> Federales</a:t>
            </a:r>
          </a:p>
          <a:p>
            <a:endParaRPr lang="en-US" dirty="0"/>
          </a:p>
        </p:txBody>
      </p:sp>
      <p:pic>
        <p:nvPicPr>
          <p:cNvPr id="21" name="Picture 20" descr="A close up of a newspaper&#10;&#10;Description automatically generated">
            <a:extLst>
              <a:ext uri="{FF2B5EF4-FFF2-40B4-BE49-F238E27FC236}">
                <a16:creationId xmlns:a16="http://schemas.microsoft.com/office/drawing/2014/main" id="{2011248C-4DAA-41ED-8DF9-F2E1C26DC55A}"/>
              </a:ext>
            </a:extLst>
          </p:cNvPr>
          <p:cNvPicPr/>
          <p:nvPr/>
        </p:nvPicPr>
        <p:blipFill>
          <a:blip r:embed="rId2">
            <a:extLst>
              <a:ext uri="{28A0092B-C50C-407E-A947-70E740481C1C}">
                <a14:useLocalDpi xmlns:a14="http://schemas.microsoft.com/office/drawing/2010/main" val="0"/>
              </a:ext>
            </a:extLst>
          </a:blip>
          <a:stretch>
            <a:fillRect/>
          </a:stretch>
        </p:blipFill>
        <p:spPr>
          <a:xfrm>
            <a:off x="504825" y="1873523"/>
            <a:ext cx="2952750" cy="484757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1F5622DC-EB98-4C62-B2AE-42FF3AE53285}"/>
              </a:ext>
            </a:extLst>
          </p:cNvPr>
          <p:cNvPicPr/>
          <p:nvPr/>
        </p:nvPicPr>
        <p:blipFill>
          <a:blip r:embed="rId3">
            <a:extLst>
              <a:ext uri="{28A0092B-C50C-407E-A947-70E740481C1C}">
                <a14:useLocalDpi xmlns:a14="http://schemas.microsoft.com/office/drawing/2010/main" val="0"/>
              </a:ext>
            </a:extLst>
          </a:blip>
          <a:stretch>
            <a:fillRect/>
          </a:stretch>
        </p:blipFill>
        <p:spPr>
          <a:xfrm>
            <a:off x="3962400" y="2948625"/>
            <a:ext cx="4968240" cy="2257409"/>
          </a:xfrm>
          <a:prstGeom prst="rect">
            <a:avLst/>
          </a:prstGeom>
        </p:spPr>
      </p:pic>
      <p:pic>
        <p:nvPicPr>
          <p:cNvPr id="2" name="Picture 1">
            <a:extLst>
              <a:ext uri="{FF2B5EF4-FFF2-40B4-BE49-F238E27FC236}">
                <a16:creationId xmlns:a16="http://schemas.microsoft.com/office/drawing/2014/main" id="{20E5DD9F-7617-D671-C61D-CB7F519CDD0F}"/>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9564578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279384"/>
            <a:ext cx="9144000" cy="1066800"/>
          </a:xfrm>
        </p:spPr>
        <p:txBody>
          <a:bodyPr>
            <a:normAutofit/>
          </a:bodyPr>
          <a:lstStyle/>
          <a:p>
            <a:pPr eaLnBrk="1" hangingPunct="1"/>
            <a:r>
              <a:rPr lang="en-US" altLang="en-US" b="1" dirty="0"/>
              <a:t>El </a:t>
            </a:r>
            <a:r>
              <a:rPr lang="en-US" altLang="en-US" b="1" dirty="0" err="1"/>
              <a:t>Gobierno</a:t>
            </a:r>
            <a:r>
              <a:rPr lang="en-US" altLang="en-US" b="1" dirty="0"/>
              <a:t> </a:t>
            </a:r>
            <a:r>
              <a:rPr lang="en-US" altLang="en-US" b="1" dirty="0" err="1"/>
              <a:t>Quita</a:t>
            </a:r>
            <a:r>
              <a:rPr lang="en-US" altLang="en-US" b="1" dirty="0"/>
              <a:t> el </a:t>
            </a:r>
            <a:r>
              <a:rPr lang="en-US" altLang="en-US" b="1" dirty="0" err="1"/>
              <a:t>Respaldo</a:t>
            </a:r>
            <a:r>
              <a:rPr lang="en-US" altLang="en-US" b="1" dirty="0"/>
              <a:t> del Oro</a:t>
            </a:r>
          </a:p>
        </p:txBody>
      </p:sp>
      <p:sp>
        <p:nvSpPr>
          <p:cNvPr id="10" name="Content Placeholder 2"/>
          <p:cNvSpPr txBox="1">
            <a:spLocks/>
          </p:cNvSpPr>
          <p:nvPr/>
        </p:nvSpPr>
        <p:spPr>
          <a:xfrm>
            <a:off x="304800" y="1200150"/>
            <a:ext cx="7696200" cy="536575"/>
          </a:xfrm>
          <a:prstGeom prst="rect">
            <a:avLst/>
          </a:prstGeom>
        </p:spPr>
        <p:txBody>
          <a:bodyPr>
            <a:normAutofit/>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rPr>
              <a:t>La </a:t>
            </a:r>
            <a:r>
              <a:rPr lang="en-US" sz="2800" b="1" i="1" u="sng" dirty="0" err="1">
                <a:solidFill>
                  <a:srgbClr val="1308A8"/>
                </a:solidFill>
              </a:rPr>
              <a:t>Órden</a:t>
            </a:r>
            <a:r>
              <a:rPr lang="en-US" sz="2800" b="1" i="1" u="sng" dirty="0">
                <a:solidFill>
                  <a:srgbClr val="1308A8"/>
                </a:solidFill>
              </a:rPr>
              <a:t> de 1973</a:t>
            </a:r>
            <a:endParaRPr lang="en-US" sz="3200" dirty="0">
              <a:latin typeface="+mn-lt"/>
            </a:endParaRP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26</a:t>
            </a:fld>
            <a:endParaRPr lang="en-US" altLang="en-US"/>
          </a:p>
        </p:txBody>
      </p:sp>
      <p:sp>
        <p:nvSpPr>
          <p:cNvPr id="8" name="Footer Placeholder 7"/>
          <p:cNvSpPr>
            <a:spLocks noGrp="1"/>
          </p:cNvSpPr>
          <p:nvPr>
            <p:ph type="ftr" sz="quarter" idx="11"/>
          </p:nvPr>
        </p:nvSpPr>
        <p:spPr>
          <a:xfrm>
            <a:off x="5241073" y="6484589"/>
            <a:ext cx="2895600" cy="365125"/>
          </a:xfrm>
        </p:spPr>
        <p:txBody>
          <a:bodyPr/>
          <a:lstStyle/>
          <a:p>
            <a:pPr algn="l">
              <a:defRPr/>
            </a:pPr>
            <a:r>
              <a:rPr lang="en-US" dirty="0"/>
              <a:t>© Alex </a:t>
            </a:r>
            <a:r>
              <a:rPr lang="en-US" dirty="0" err="1"/>
              <a:t>Barrón</a:t>
            </a:r>
            <a:r>
              <a:rPr lang="en-US" dirty="0"/>
              <a:t> 2020</a:t>
            </a:r>
          </a:p>
        </p:txBody>
      </p:sp>
      <p:sp>
        <p:nvSpPr>
          <p:cNvPr id="4" name="TextBox 3">
            <a:extLst>
              <a:ext uri="{FF2B5EF4-FFF2-40B4-BE49-F238E27FC236}">
                <a16:creationId xmlns:a16="http://schemas.microsoft.com/office/drawing/2014/main" id="{DF79E45A-B526-404C-B008-6DC6BE8805D1}"/>
              </a:ext>
            </a:extLst>
          </p:cNvPr>
          <p:cNvSpPr txBox="1"/>
          <p:nvPr/>
        </p:nvSpPr>
        <p:spPr>
          <a:xfrm>
            <a:off x="4537851" y="1843540"/>
            <a:ext cx="3085170" cy="923330"/>
          </a:xfrm>
          <a:prstGeom prst="rect">
            <a:avLst/>
          </a:prstGeom>
          <a:noFill/>
        </p:spPr>
        <p:txBody>
          <a:bodyPr wrap="square" rtlCol="0">
            <a:spAutoFit/>
          </a:bodyPr>
          <a:lstStyle/>
          <a:p>
            <a:r>
              <a:rPr lang="es-ES" dirty="0"/>
              <a:t>Después cortaron el nexo del dólar al oro por completo y comenzó la inflación.</a:t>
            </a:r>
            <a:endParaRPr lang="en-US" dirty="0"/>
          </a:p>
        </p:txBody>
      </p:sp>
      <p:sp>
        <p:nvSpPr>
          <p:cNvPr id="16" name="TextBox 15">
            <a:extLst>
              <a:ext uri="{FF2B5EF4-FFF2-40B4-BE49-F238E27FC236}">
                <a16:creationId xmlns:a16="http://schemas.microsoft.com/office/drawing/2014/main" id="{BF6D19A6-FB9E-4372-BBDA-DB782E1A26B6}"/>
              </a:ext>
            </a:extLst>
          </p:cNvPr>
          <p:cNvSpPr txBox="1"/>
          <p:nvPr/>
        </p:nvSpPr>
        <p:spPr>
          <a:xfrm>
            <a:off x="4724400" y="5378287"/>
            <a:ext cx="3085170" cy="1200329"/>
          </a:xfrm>
          <a:prstGeom prst="rect">
            <a:avLst/>
          </a:prstGeom>
          <a:noFill/>
        </p:spPr>
        <p:txBody>
          <a:bodyPr wrap="square" rtlCol="0">
            <a:spAutoFit/>
          </a:bodyPr>
          <a:lstStyle/>
          <a:p>
            <a:r>
              <a:rPr lang="en-US" dirty="0"/>
              <a:t>Y la </a:t>
            </a:r>
            <a:r>
              <a:rPr lang="en-US" dirty="0" err="1"/>
              <a:t>Reserva</a:t>
            </a:r>
            <a:r>
              <a:rPr lang="en-US" dirty="0"/>
              <a:t> Federal </a:t>
            </a:r>
            <a:r>
              <a:rPr lang="en-US" dirty="0" err="1"/>
              <a:t>comenzo</a:t>
            </a:r>
            <a:r>
              <a:rPr lang="en-US" dirty="0"/>
              <a:t> a </a:t>
            </a:r>
            <a:r>
              <a:rPr lang="en-US" dirty="0" err="1"/>
              <a:t>imprimir</a:t>
            </a:r>
            <a:r>
              <a:rPr lang="en-US" dirty="0"/>
              <a:t> </a:t>
            </a:r>
            <a:r>
              <a:rPr lang="en-US" dirty="0" err="1"/>
              <a:t>más</a:t>
            </a:r>
            <a:r>
              <a:rPr lang="en-US" dirty="0"/>
              <a:t> y </a:t>
            </a:r>
            <a:r>
              <a:rPr lang="en-US" dirty="0" err="1"/>
              <a:t>más</a:t>
            </a:r>
            <a:r>
              <a:rPr lang="en-US" dirty="0"/>
              <a:t> </a:t>
            </a:r>
            <a:r>
              <a:rPr lang="en-US" dirty="0" err="1"/>
              <a:t>billetes</a:t>
            </a:r>
            <a:r>
              <a:rPr lang="en-US" dirty="0"/>
              <a:t> y a </a:t>
            </a:r>
            <a:r>
              <a:rPr lang="en-US" dirty="0" err="1"/>
              <a:t>subir</a:t>
            </a:r>
            <a:r>
              <a:rPr lang="en-US" dirty="0"/>
              <a:t> los </a:t>
            </a:r>
            <a:r>
              <a:rPr lang="en-US" dirty="0" err="1"/>
              <a:t>intereses</a:t>
            </a:r>
            <a:r>
              <a:rPr lang="en-US" dirty="0"/>
              <a:t>.</a:t>
            </a:r>
          </a:p>
          <a:p>
            <a:endParaRPr lang="en-US" dirty="0"/>
          </a:p>
        </p:txBody>
      </p:sp>
      <p:pic>
        <p:nvPicPr>
          <p:cNvPr id="11" name="Picture 10" descr="A close up of a newspaper&#10;&#10;Description automatically generated">
            <a:extLst>
              <a:ext uri="{FF2B5EF4-FFF2-40B4-BE49-F238E27FC236}">
                <a16:creationId xmlns:a16="http://schemas.microsoft.com/office/drawing/2014/main" id="{7298852B-A7C0-496E-B7DD-B03E5E65777A}"/>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60763" y="2312386"/>
            <a:ext cx="3640873" cy="266857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F23C2616-0563-4AA3-B5A3-FDB022FB3DE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92859" y="2920963"/>
            <a:ext cx="4924425" cy="2073276"/>
          </a:xfrm>
          <a:prstGeom prst="rect">
            <a:avLst/>
          </a:prstGeom>
        </p:spPr>
      </p:pic>
      <p:pic>
        <p:nvPicPr>
          <p:cNvPr id="2" name="Picture 1">
            <a:extLst>
              <a:ext uri="{FF2B5EF4-FFF2-40B4-BE49-F238E27FC236}">
                <a16:creationId xmlns:a16="http://schemas.microsoft.com/office/drawing/2014/main" id="{ADEFF6CC-9B20-8603-6565-F4266B8A2808}"/>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275445443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F25D-AB6C-45CE-BBEF-FFB49588A729}"/>
              </a:ext>
            </a:extLst>
          </p:cNvPr>
          <p:cNvSpPr>
            <a:spLocks noGrp="1"/>
          </p:cNvSpPr>
          <p:nvPr>
            <p:ph type="title"/>
          </p:nvPr>
        </p:nvSpPr>
        <p:spPr>
          <a:xfrm>
            <a:off x="914400" y="626822"/>
            <a:ext cx="8229600" cy="1143000"/>
          </a:xfrm>
        </p:spPr>
        <p:txBody>
          <a:bodyPr>
            <a:normAutofit/>
          </a:bodyPr>
          <a:lstStyle/>
          <a:p>
            <a:r>
              <a:rPr lang="en-US" b="1" dirty="0"/>
              <a:t>Como el </a:t>
            </a:r>
            <a:r>
              <a:rPr lang="en-US" b="1" dirty="0" err="1"/>
              <a:t>Gobierno</a:t>
            </a:r>
            <a:r>
              <a:rPr lang="en-US" b="1" dirty="0"/>
              <a:t> </a:t>
            </a:r>
            <a:r>
              <a:rPr lang="en-US" b="1" dirty="0" err="1"/>
              <a:t>Crea</a:t>
            </a:r>
            <a:r>
              <a:rPr lang="en-US" b="1" dirty="0"/>
              <a:t> Dinero</a:t>
            </a:r>
          </a:p>
        </p:txBody>
      </p:sp>
      <p:sp>
        <p:nvSpPr>
          <p:cNvPr id="3" name="Content Placeholder 2">
            <a:extLst>
              <a:ext uri="{FF2B5EF4-FFF2-40B4-BE49-F238E27FC236}">
                <a16:creationId xmlns:a16="http://schemas.microsoft.com/office/drawing/2014/main" id="{92B648E4-CEC7-4E29-B06D-D1691C05F15A}"/>
              </a:ext>
            </a:extLst>
          </p:cNvPr>
          <p:cNvSpPr>
            <a:spLocks noGrp="1"/>
          </p:cNvSpPr>
          <p:nvPr>
            <p:ph idx="1"/>
          </p:nvPr>
        </p:nvSpPr>
        <p:spPr>
          <a:xfrm>
            <a:off x="457200" y="2012949"/>
            <a:ext cx="8229600" cy="4525963"/>
          </a:xfrm>
        </p:spPr>
        <p:txBody>
          <a:bodyPr>
            <a:normAutofit/>
          </a:bodyPr>
          <a:lstStyle/>
          <a:p>
            <a:pPr marL="0" indent="0" algn="l" rtl="0">
              <a:buNone/>
            </a:pPr>
            <a:r>
              <a:rPr lang="es-ES" b="0" i="0" dirty="0">
                <a:effectLst/>
              </a:rPr>
              <a:t>Solo hay 4 formas en que el gobierno puede obtener dinero.</a:t>
            </a:r>
            <a:br>
              <a:rPr lang="es-ES" b="0" i="0" dirty="0">
                <a:effectLst/>
              </a:rPr>
            </a:br>
            <a:r>
              <a:rPr lang="es-ES" b="0" i="0" dirty="0">
                <a:effectLst/>
              </a:rPr>
              <a:t>1.) Pueden aumentar los impuestos.</a:t>
            </a:r>
            <a:br>
              <a:rPr lang="es-ES" b="0" i="0" dirty="0">
                <a:effectLst/>
              </a:rPr>
            </a:br>
            <a:r>
              <a:rPr lang="es-ES" b="0" i="0" dirty="0">
                <a:effectLst/>
              </a:rPr>
              <a:t>2.) Pueden pedir dinero prestado directamente.</a:t>
            </a:r>
            <a:br>
              <a:rPr lang="es-ES" b="0" i="0" dirty="0">
                <a:effectLst/>
              </a:rPr>
            </a:br>
            <a:r>
              <a:rPr lang="es-ES" b="0" i="0" dirty="0">
                <a:effectLst/>
              </a:rPr>
              <a:t>3.) Pueden imprimir dinero.</a:t>
            </a:r>
            <a:br>
              <a:rPr lang="es-ES" b="0" i="0" dirty="0">
                <a:effectLst/>
              </a:rPr>
            </a:br>
            <a:r>
              <a:rPr lang="es-ES" b="0" i="0" dirty="0">
                <a:effectLst/>
              </a:rPr>
              <a:t>4.) Pueden obtener crédito de la Reserva Federal.</a:t>
            </a:r>
          </a:p>
        </p:txBody>
      </p:sp>
      <p:sp>
        <p:nvSpPr>
          <p:cNvPr id="4" name="Footer Placeholder 3">
            <a:extLst>
              <a:ext uri="{FF2B5EF4-FFF2-40B4-BE49-F238E27FC236}">
                <a16:creationId xmlns:a16="http://schemas.microsoft.com/office/drawing/2014/main" id="{187823BA-1D80-49DF-B2D8-28A05489DC04}"/>
              </a:ext>
            </a:extLst>
          </p:cNvPr>
          <p:cNvSpPr>
            <a:spLocks noGrp="1"/>
          </p:cNvSpPr>
          <p:nvPr>
            <p:ph type="ftr" sz="quarter" idx="11"/>
          </p:nvPr>
        </p:nvSpPr>
        <p:spPr/>
        <p:txBody>
          <a:bodyPr/>
          <a:lstStyle/>
          <a:p>
            <a:r>
              <a:rPr lang="en-US"/>
              <a:t>© Alex Barrón 2020</a:t>
            </a:r>
            <a:endParaRPr lang="en-US" dirty="0"/>
          </a:p>
        </p:txBody>
      </p:sp>
      <p:sp>
        <p:nvSpPr>
          <p:cNvPr id="5" name="Slide Number Placeholder 4">
            <a:extLst>
              <a:ext uri="{FF2B5EF4-FFF2-40B4-BE49-F238E27FC236}">
                <a16:creationId xmlns:a16="http://schemas.microsoft.com/office/drawing/2014/main" id="{20BEE6C8-0CA7-4B8C-8E94-097AB2093932}"/>
              </a:ext>
            </a:extLst>
          </p:cNvPr>
          <p:cNvSpPr>
            <a:spLocks noGrp="1"/>
          </p:cNvSpPr>
          <p:nvPr>
            <p:ph type="sldNum" sz="quarter" idx="12"/>
          </p:nvPr>
        </p:nvSpPr>
        <p:spPr/>
        <p:txBody>
          <a:bodyPr/>
          <a:lstStyle/>
          <a:p>
            <a:fld id="{26992660-07D7-4D1A-9A00-6246F487EF94}" type="slidenum">
              <a:rPr lang="en-US" smtClean="0"/>
              <a:pPr/>
              <a:t>27</a:t>
            </a:fld>
            <a:endParaRPr lang="en-US"/>
          </a:p>
        </p:txBody>
      </p:sp>
      <p:pic>
        <p:nvPicPr>
          <p:cNvPr id="7" name="Picture 6">
            <a:extLst>
              <a:ext uri="{FF2B5EF4-FFF2-40B4-BE49-F238E27FC236}">
                <a16:creationId xmlns:a16="http://schemas.microsoft.com/office/drawing/2014/main" id="{AD5668F3-FE0A-6F82-4FB7-7569F784F344}"/>
              </a:ext>
            </a:extLst>
          </p:cNvPr>
          <p:cNvPicPr>
            <a:picLocks noChangeAspect="1"/>
          </p:cNvPicPr>
          <p:nvPr/>
        </p:nvPicPr>
        <p:blipFill>
          <a:blip r:embed="rId2"/>
          <a:stretch>
            <a:fillRect/>
          </a:stretch>
        </p:blipFill>
        <p:spPr>
          <a:xfrm>
            <a:off x="1" y="14433"/>
            <a:ext cx="2080410" cy="671367"/>
          </a:xfrm>
          <a:prstGeom prst="rect">
            <a:avLst/>
          </a:prstGeom>
        </p:spPr>
      </p:pic>
    </p:spTree>
    <p:extLst>
      <p:ext uri="{BB962C8B-B14F-4D97-AF65-F5344CB8AC3E}">
        <p14:creationId xmlns:p14="http://schemas.microsoft.com/office/powerpoint/2010/main" val="3953598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F25D-AB6C-45CE-BBEF-FFB49588A729}"/>
              </a:ext>
            </a:extLst>
          </p:cNvPr>
          <p:cNvSpPr>
            <a:spLocks noGrp="1"/>
          </p:cNvSpPr>
          <p:nvPr>
            <p:ph type="title"/>
          </p:nvPr>
        </p:nvSpPr>
        <p:spPr>
          <a:xfrm>
            <a:off x="360759" y="3752849"/>
            <a:ext cx="2468166" cy="2452687"/>
          </a:xfrm>
        </p:spPr>
        <p:txBody>
          <a:bodyPr anchor="ctr">
            <a:normAutofit/>
          </a:bodyPr>
          <a:lstStyle/>
          <a:p>
            <a:r>
              <a:rPr lang="en-US" sz="3100" b="1" dirty="0"/>
              <a:t>¿Que es la </a:t>
            </a:r>
            <a:r>
              <a:rPr lang="en-US" sz="3100" b="1" dirty="0" err="1"/>
              <a:t>Reserva</a:t>
            </a:r>
            <a:r>
              <a:rPr lang="en-US" sz="3100" b="1" dirty="0"/>
              <a:t> Federal?</a:t>
            </a:r>
          </a:p>
        </p:txBody>
      </p:sp>
      <p:pic>
        <p:nvPicPr>
          <p:cNvPr id="6146" name="Picture 2" descr="A Collaboration to Strengthen the Federal Reserve - NALCAB | National  Association for Latino Community Asset Builders">
            <a:extLst>
              <a:ext uri="{FF2B5EF4-FFF2-40B4-BE49-F238E27FC236}">
                <a16:creationId xmlns:a16="http://schemas.microsoft.com/office/drawing/2014/main" id="{E873B210-6517-421F-9639-431334C318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13"/>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2B648E4-CEC7-4E29-B06D-D1691C05F15A}"/>
              </a:ext>
            </a:extLst>
          </p:cNvPr>
          <p:cNvSpPr>
            <a:spLocks noGrp="1"/>
          </p:cNvSpPr>
          <p:nvPr>
            <p:ph idx="1"/>
          </p:nvPr>
        </p:nvSpPr>
        <p:spPr>
          <a:xfrm>
            <a:off x="3167986" y="3752850"/>
            <a:ext cx="5614060" cy="2452687"/>
          </a:xfrm>
        </p:spPr>
        <p:txBody>
          <a:bodyPr anchor="ctr">
            <a:normAutofit/>
          </a:bodyPr>
          <a:lstStyle/>
          <a:p>
            <a:pPr marL="0" indent="0">
              <a:buNone/>
            </a:pPr>
            <a:r>
              <a:rPr lang="es-ES" sz="1600" dirty="0"/>
              <a:t>La Reserva Federal fue creada en 1913. Su trabajo es:</a:t>
            </a:r>
          </a:p>
          <a:p>
            <a:r>
              <a:rPr lang="es-ES" sz="1600" dirty="0"/>
              <a:t>1.) Regular los bancos.</a:t>
            </a:r>
          </a:p>
          <a:p>
            <a:r>
              <a:rPr lang="es-ES" sz="1600" dirty="0"/>
              <a:t>2.) Emitir (imprimir) dinero.</a:t>
            </a:r>
          </a:p>
          <a:p>
            <a:r>
              <a:rPr lang="es-ES" sz="1600" dirty="0"/>
              <a:t>3.) Controlar las Tasas de Interés.</a:t>
            </a:r>
          </a:p>
          <a:p>
            <a:r>
              <a:rPr lang="es-ES" sz="1600" dirty="0"/>
              <a:t>4.) Intentar maximizar el empleo.</a:t>
            </a:r>
            <a:endParaRPr lang="en-US" sz="1600" dirty="0"/>
          </a:p>
        </p:txBody>
      </p:sp>
      <p:sp>
        <p:nvSpPr>
          <p:cNvPr id="4" name="Footer Placeholder 3">
            <a:extLst>
              <a:ext uri="{FF2B5EF4-FFF2-40B4-BE49-F238E27FC236}">
                <a16:creationId xmlns:a16="http://schemas.microsoft.com/office/drawing/2014/main" id="{187823BA-1D80-49DF-B2D8-28A05489DC04}"/>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sz="1000">
                <a:solidFill>
                  <a:schemeClr val="tx1">
                    <a:lumMod val="75000"/>
                    <a:lumOff val="25000"/>
                  </a:schemeClr>
                </a:solidFill>
              </a:rPr>
              <a:t>© Alex Barrón 2020</a:t>
            </a:r>
          </a:p>
        </p:txBody>
      </p:sp>
      <p:sp>
        <p:nvSpPr>
          <p:cNvPr id="5" name="Slide Number Placeholder 4">
            <a:extLst>
              <a:ext uri="{FF2B5EF4-FFF2-40B4-BE49-F238E27FC236}">
                <a16:creationId xmlns:a16="http://schemas.microsoft.com/office/drawing/2014/main" id="{20BEE6C8-0CA7-4B8C-8E94-097AB2093932}"/>
              </a:ext>
            </a:extLst>
          </p:cNvPr>
          <p:cNvSpPr>
            <a:spLocks noGrp="1"/>
          </p:cNvSpPr>
          <p:nvPr>
            <p:ph type="sldNum" sz="quarter" idx="12"/>
          </p:nvPr>
        </p:nvSpPr>
        <p:spPr>
          <a:xfrm>
            <a:off x="6648450" y="6356350"/>
            <a:ext cx="2057400" cy="365125"/>
          </a:xfrm>
        </p:spPr>
        <p:txBody>
          <a:bodyPr>
            <a:normAutofit/>
          </a:bodyPr>
          <a:lstStyle/>
          <a:p>
            <a:pPr>
              <a:spcAft>
                <a:spcPts val="600"/>
              </a:spcAft>
            </a:pPr>
            <a:fld id="{26992660-07D7-4D1A-9A00-6246F487EF94}" type="slidenum">
              <a:rPr lang="en-US" sz="1000" smtClean="0">
                <a:solidFill>
                  <a:schemeClr val="tx1">
                    <a:lumMod val="75000"/>
                    <a:lumOff val="25000"/>
                  </a:schemeClr>
                </a:solidFill>
              </a:rPr>
              <a:pPr>
                <a:spcAft>
                  <a:spcPts val="600"/>
                </a:spcAft>
              </a:pPr>
              <a:t>28</a:t>
            </a:fld>
            <a:endParaRPr lang="en-US" sz="1000">
              <a:solidFill>
                <a:schemeClr val="tx1">
                  <a:lumMod val="75000"/>
                  <a:lumOff val="25000"/>
                </a:schemeClr>
              </a:solidFill>
            </a:endParaRPr>
          </a:p>
        </p:txBody>
      </p:sp>
      <p:pic>
        <p:nvPicPr>
          <p:cNvPr id="6" name="Picture 5">
            <a:extLst>
              <a:ext uri="{FF2B5EF4-FFF2-40B4-BE49-F238E27FC236}">
                <a16:creationId xmlns:a16="http://schemas.microsoft.com/office/drawing/2014/main" id="{506D0E4B-1653-726F-6572-283B74554554}"/>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505765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F25D-AB6C-45CE-BBEF-FFB49588A729}"/>
              </a:ext>
            </a:extLst>
          </p:cNvPr>
          <p:cNvSpPr>
            <a:spLocks noGrp="1"/>
          </p:cNvSpPr>
          <p:nvPr>
            <p:ph type="title"/>
          </p:nvPr>
        </p:nvSpPr>
        <p:spPr>
          <a:xfrm>
            <a:off x="520882" y="1487272"/>
            <a:ext cx="2057400" cy="2743200"/>
          </a:xfrm>
          <a:prstGeom prst="ellipse">
            <a:avLst/>
          </a:prstGeom>
          <a:solidFill>
            <a:srgbClr val="262626"/>
          </a:solidFill>
          <a:ln w="174625" cmpd="thinThick">
            <a:solidFill>
              <a:srgbClr val="262626"/>
            </a:solidFill>
          </a:ln>
        </p:spPr>
        <p:txBody>
          <a:bodyPr>
            <a:normAutofit/>
          </a:bodyPr>
          <a:lstStyle/>
          <a:p>
            <a:r>
              <a:rPr lang="en-US" sz="2300" b="1" dirty="0" err="1">
                <a:solidFill>
                  <a:srgbClr val="FFFFFF"/>
                </a:solidFill>
              </a:rPr>
              <a:t>Porque</a:t>
            </a:r>
            <a:r>
              <a:rPr lang="en-US" sz="2300" b="1" dirty="0">
                <a:solidFill>
                  <a:srgbClr val="FFFFFF"/>
                </a:solidFill>
              </a:rPr>
              <a:t> la </a:t>
            </a:r>
            <a:r>
              <a:rPr lang="en-US" sz="2300" b="1" dirty="0" err="1">
                <a:solidFill>
                  <a:srgbClr val="FFFFFF"/>
                </a:solidFill>
              </a:rPr>
              <a:t>Deuda</a:t>
            </a:r>
            <a:r>
              <a:rPr lang="en-US" sz="2300" b="1" dirty="0">
                <a:solidFill>
                  <a:srgbClr val="FFFFFF"/>
                </a:solidFill>
              </a:rPr>
              <a:t>  Nacional Solo </a:t>
            </a:r>
            <a:r>
              <a:rPr lang="en-US" sz="2300" b="1" dirty="0" err="1">
                <a:solidFill>
                  <a:srgbClr val="FFFFFF"/>
                </a:solidFill>
              </a:rPr>
              <a:t>Sube</a:t>
            </a:r>
            <a:endParaRPr lang="en-US" sz="2300" b="1" dirty="0">
              <a:solidFill>
                <a:srgbClr val="FFFFFF"/>
              </a:solidFill>
            </a:endParaRPr>
          </a:p>
        </p:txBody>
      </p:sp>
      <p:pic>
        <p:nvPicPr>
          <p:cNvPr id="8194" name="Picture 2" descr="The $22 Trillion U.S. Debt: Which President Contributed the Most">
            <a:extLst>
              <a:ext uri="{FF2B5EF4-FFF2-40B4-BE49-F238E27FC236}">
                <a16:creationId xmlns:a16="http://schemas.microsoft.com/office/drawing/2014/main" id="{22742B7D-FE31-4459-8C13-187003AAF7A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28950" y="1313299"/>
            <a:ext cx="4867946" cy="30911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2B648E4-CEC7-4E29-B06D-D1691C05F15A}"/>
              </a:ext>
            </a:extLst>
          </p:cNvPr>
          <p:cNvSpPr>
            <a:spLocks noGrp="1"/>
          </p:cNvSpPr>
          <p:nvPr>
            <p:ph idx="1"/>
          </p:nvPr>
        </p:nvSpPr>
        <p:spPr>
          <a:xfrm>
            <a:off x="3028950" y="4884873"/>
            <a:ext cx="5391149" cy="1292090"/>
          </a:xfrm>
        </p:spPr>
        <p:txBody>
          <a:bodyPr>
            <a:normAutofit/>
          </a:bodyPr>
          <a:lstStyle/>
          <a:p>
            <a:pPr>
              <a:lnSpc>
                <a:spcPct val="90000"/>
              </a:lnSpc>
            </a:pPr>
            <a:r>
              <a:rPr lang="es-ES" sz="1500" dirty="0"/>
              <a:t>El Gobierno gasta más dinero del que recauda en impuestos, por lo que pide prestado al Fed.</a:t>
            </a:r>
          </a:p>
          <a:p>
            <a:pPr>
              <a:lnSpc>
                <a:spcPct val="90000"/>
              </a:lnSpc>
            </a:pPr>
            <a:r>
              <a:rPr lang="es-ES" sz="1500" dirty="0"/>
              <a:t>El Fed sigue imprimiendo trillones de dólares.</a:t>
            </a:r>
          </a:p>
          <a:p>
            <a:pPr>
              <a:lnSpc>
                <a:spcPct val="90000"/>
              </a:lnSpc>
            </a:pPr>
            <a:r>
              <a:rPr lang="es-ES" sz="1500" dirty="0"/>
              <a:t>¡La Deuda Nacional crece cada año!</a:t>
            </a:r>
          </a:p>
          <a:p>
            <a:pPr>
              <a:lnSpc>
                <a:spcPct val="90000"/>
              </a:lnSpc>
            </a:pPr>
            <a:r>
              <a:rPr lang="es-ES" sz="1500" dirty="0"/>
              <a:t>El dólar americano se está devaluando continuamente.</a:t>
            </a:r>
            <a:endParaRPr lang="en-US" sz="1500" dirty="0"/>
          </a:p>
        </p:txBody>
      </p:sp>
      <p:sp>
        <p:nvSpPr>
          <p:cNvPr id="4" name="Footer Placeholder 3">
            <a:extLst>
              <a:ext uri="{FF2B5EF4-FFF2-40B4-BE49-F238E27FC236}">
                <a16:creationId xmlns:a16="http://schemas.microsoft.com/office/drawing/2014/main" id="{187823BA-1D80-49DF-B2D8-28A05489DC04}"/>
              </a:ext>
            </a:extLst>
          </p:cNvPr>
          <p:cNvSpPr>
            <a:spLocks noGrp="1"/>
          </p:cNvSpPr>
          <p:nvPr>
            <p:ph type="ftr" sz="quarter" idx="11"/>
          </p:nvPr>
        </p:nvSpPr>
        <p:spPr>
          <a:xfrm>
            <a:off x="3028949" y="6356350"/>
            <a:ext cx="3635923" cy="365125"/>
          </a:xfrm>
        </p:spPr>
        <p:txBody>
          <a:bodyPr>
            <a:normAutofit/>
          </a:bodyPr>
          <a:lstStyle/>
          <a:p>
            <a:pPr algn="l">
              <a:spcAft>
                <a:spcPts val="600"/>
              </a:spcAft>
            </a:pPr>
            <a:r>
              <a:rPr lang="en-US" sz="1000" dirty="0">
                <a:solidFill>
                  <a:prstClr val="black">
                    <a:tint val="75000"/>
                  </a:prstClr>
                </a:solidFill>
              </a:rPr>
              <a:t>© Alex </a:t>
            </a:r>
            <a:r>
              <a:rPr lang="en-US" sz="1000" dirty="0" err="1">
                <a:solidFill>
                  <a:prstClr val="black">
                    <a:tint val="75000"/>
                  </a:prstClr>
                </a:solidFill>
              </a:rPr>
              <a:t>Barrón</a:t>
            </a:r>
            <a:r>
              <a:rPr lang="en-US" sz="1000" dirty="0">
                <a:solidFill>
                  <a:prstClr val="black">
                    <a:tint val="75000"/>
                  </a:prstClr>
                </a:solidFill>
              </a:rPr>
              <a:t> 2020</a:t>
            </a:r>
          </a:p>
        </p:txBody>
      </p:sp>
      <p:sp>
        <p:nvSpPr>
          <p:cNvPr id="5" name="Slide Number Placeholder 4">
            <a:extLst>
              <a:ext uri="{FF2B5EF4-FFF2-40B4-BE49-F238E27FC236}">
                <a16:creationId xmlns:a16="http://schemas.microsoft.com/office/drawing/2014/main" id="{20BEE6C8-0CA7-4B8C-8E94-097AB2093932}"/>
              </a:ext>
            </a:extLst>
          </p:cNvPr>
          <p:cNvSpPr>
            <a:spLocks noGrp="1"/>
          </p:cNvSpPr>
          <p:nvPr>
            <p:ph type="sldNum" sz="quarter" idx="12"/>
          </p:nvPr>
        </p:nvSpPr>
        <p:spPr>
          <a:xfrm>
            <a:off x="7413733" y="6356350"/>
            <a:ext cx="1101616" cy="365125"/>
          </a:xfrm>
        </p:spPr>
        <p:txBody>
          <a:bodyPr>
            <a:normAutofit/>
          </a:bodyPr>
          <a:lstStyle/>
          <a:p>
            <a:pPr>
              <a:spcAft>
                <a:spcPts val="600"/>
              </a:spcAft>
            </a:pPr>
            <a:fld id="{26992660-07D7-4D1A-9A00-6246F487EF94}" type="slidenum">
              <a:rPr lang="en-US" sz="1000">
                <a:solidFill>
                  <a:prstClr val="black">
                    <a:tint val="75000"/>
                  </a:prstClr>
                </a:solidFill>
              </a:rPr>
              <a:pPr>
                <a:spcAft>
                  <a:spcPts val="600"/>
                </a:spcAft>
              </a:pPr>
              <a:t>29</a:t>
            </a:fld>
            <a:endParaRPr lang="en-US" sz="1000">
              <a:solidFill>
                <a:prstClr val="black">
                  <a:tint val="75000"/>
                </a:prstClr>
              </a:solidFill>
            </a:endParaRPr>
          </a:p>
        </p:txBody>
      </p:sp>
      <p:pic>
        <p:nvPicPr>
          <p:cNvPr id="6" name="Picture 5">
            <a:extLst>
              <a:ext uri="{FF2B5EF4-FFF2-40B4-BE49-F238E27FC236}">
                <a16:creationId xmlns:a16="http://schemas.microsoft.com/office/drawing/2014/main" id="{2E03A1FA-B18E-1B16-28DB-515AFDFDA990}"/>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1728568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b="1" dirty="0"/>
              <a:t>¿</a:t>
            </a:r>
            <a:r>
              <a:rPr lang="en-US" b="1" dirty="0" err="1"/>
              <a:t>Porqué</a:t>
            </a:r>
            <a:r>
              <a:rPr lang="en-US" b="1" dirty="0"/>
              <a:t> </a:t>
            </a:r>
            <a:r>
              <a:rPr lang="en-US" b="1" dirty="0" err="1"/>
              <a:t>Trabajas</a:t>
            </a:r>
            <a:r>
              <a:rPr lang="en-US" b="1" dirty="0"/>
              <a:t>?</a:t>
            </a:r>
          </a:p>
        </p:txBody>
      </p:sp>
      <p:sp>
        <p:nvSpPr>
          <p:cNvPr id="3" name="Content Placeholder 2"/>
          <p:cNvSpPr>
            <a:spLocks noGrp="1"/>
          </p:cNvSpPr>
          <p:nvPr>
            <p:ph idx="1"/>
          </p:nvPr>
        </p:nvSpPr>
        <p:spPr>
          <a:xfrm>
            <a:off x="3200400" y="1600200"/>
            <a:ext cx="5638800" cy="5029200"/>
          </a:xfrm>
        </p:spPr>
        <p:txBody>
          <a:bodyPr>
            <a:normAutofit/>
          </a:bodyPr>
          <a:lstStyle/>
          <a:p>
            <a:r>
              <a:rPr lang="en-US" dirty="0"/>
              <a:t>¿</a:t>
            </a:r>
            <a:r>
              <a:rPr lang="en-US" dirty="0" err="1"/>
              <a:t>Porqué</a:t>
            </a:r>
            <a:r>
              <a:rPr lang="en-US" dirty="0"/>
              <a:t> </a:t>
            </a:r>
            <a:r>
              <a:rPr lang="en-US" dirty="0" err="1"/>
              <a:t>trabajas</a:t>
            </a:r>
            <a:r>
              <a:rPr lang="en-US" dirty="0"/>
              <a:t>?</a:t>
            </a:r>
          </a:p>
          <a:p>
            <a:pPr lvl="1"/>
            <a:r>
              <a:rPr lang="en-US" dirty="0"/>
              <a:t>Para </a:t>
            </a:r>
            <a:r>
              <a:rPr lang="en-US" dirty="0" err="1"/>
              <a:t>Ganar</a:t>
            </a:r>
            <a:r>
              <a:rPr lang="en-US" dirty="0"/>
              <a:t> </a:t>
            </a:r>
            <a:r>
              <a:rPr lang="en-US" dirty="0" err="1"/>
              <a:t>Dinero</a:t>
            </a:r>
            <a:endParaRPr lang="en-US" dirty="0"/>
          </a:p>
          <a:p>
            <a:endParaRPr lang="en-US" dirty="0"/>
          </a:p>
          <a:p>
            <a:r>
              <a:rPr lang="en-US" dirty="0"/>
              <a:t>¿</a:t>
            </a:r>
            <a:r>
              <a:rPr lang="en-US" dirty="0" err="1"/>
              <a:t>Porqué</a:t>
            </a:r>
            <a:r>
              <a:rPr lang="en-US" dirty="0"/>
              <a:t> </a:t>
            </a:r>
            <a:r>
              <a:rPr lang="en-US" dirty="0" err="1"/>
              <a:t>necesitas</a:t>
            </a:r>
            <a:r>
              <a:rPr lang="en-US" dirty="0"/>
              <a:t> </a:t>
            </a:r>
            <a:r>
              <a:rPr lang="en-US" dirty="0" err="1"/>
              <a:t>dinero</a:t>
            </a:r>
            <a:r>
              <a:rPr lang="en-US" dirty="0"/>
              <a:t>?</a:t>
            </a:r>
          </a:p>
          <a:p>
            <a:pPr lvl="1"/>
            <a:r>
              <a:rPr lang="en-US" sz="2400" dirty="0"/>
              <a:t>¿Para </a:t>
            </a:r>
            <a:r>
              <a:rPr lang="en-US" sz="2400" dirty="0" err="1"/>
              <a:t>ganarte</a:t>
            </a:r>
            <a:r>
              <a:rPr lang="en-US" sz="2400" dirty="0"/>
              <a:t> la </a:t>
            </a:r>
            <a:r>
              <a:rPr lang="en-US" sz="2400" dirty="0" err="1"/>
              <a:t>vida</a:t>
            </a:r>
            <a:r>
              <a:rPr lang="en-US" sz="2400" dirty="0"/>
              <a:t>?</a:t>
            </a:r>
          </a:p>
          <a:p>
            <a:pPr lvl="1"/>
            <a:r>
              <a:rPr lang="en-US" sz="2400" dirty="0"/>
              <a:t>¿Para </a:t>
            </a:r>
            <a:r>
              <a:rPr lang="en-US" sz="2400" dirty="0" err="1"/>
              <a:t>sobrevivir</a:t>
            </a:r>
            <a:r>
              <a:rPr lang="en-US" sz="2400" dirty="0"/>
              <a:t>?</a:t>
            </a:r>
          </a:p>
          <a:p>
            <a:pPr lvl="1"/>
            <a:r>
              <a:rPr lang="en-US" sz="2400" dirty="0"/>
              <a:t>¿Para </a:t>
            </a:r>
            <a:r>
              <a:rPr lang="en-US" sz="2400" dirty="0" err="1"/>
              <a:t>poner</a:t>
            </a:r>
            <a:r>
              <a:rPr lang="en-US" sz="2400" dirty="0"/>
              <a:t> comida </a:t>
            </a:r>
            <a:r>
              <a:rPr lang="en-US" sz="2400" dirty="0" err="1"/>
              <a:t>sobre</a:t>
            </a:r>
            <a:r>
              <a:rPr lang="en-US" sz="2400" dirty="0"/>
              <a:t> la mesa?</a:t>
            </a:r>
          </a:p>
          <a:p>
            <a:pPr lvl="1"/>
            <a:r>
              <a:rPr lang="en-US" sz="2400" dirty="0"/>
              <a:t>¿Para </a:t>
            </a:r>
            <a:r>
              <a:rPr lang="en-US" sz="2400" dirty="0" err="1"/>
              <a:t>pagar</a:t>
            </a:r>
            <a:r>
              <a:rPr lang="en-US" sz="2400" dirty="0"/>
              <a:t> la </a:t>
            </a:r>
            <a:r>
              <a:rPr lang="en-US" sz="2400" dirty="0" err="1"/>
              <a:t>universidad</a:t>
            </a:r>
            <a:r>
              <a:rPr lang="en-US" sz="2400" dirty="0"/>
              <a:t> de </a:t>
            </a:r>
            <a:r>
              <a:rPr lang="en-US" sz="2400" dirty="0" err="1"/>
              <a:t>tus</a:t>
            </a:r>
            <a:r>
              <a:rPr lang="en-US" sz="2400" dirty="0"/>
              <a:t> </a:t>
            </a:r>
            <a:r>
              <a:rPr lang="en-US" sz="2400" dirty="0" err="1"/>
              <a:t>hijos</a:t>
            </a:r>
            <a:r>
              <a:rPr lang="en-US" sz="2400" dirty="0"/>
              <a:t>?</a:t>
            </a:r>
          </a:p>
          <a:p>
            <a:pPr lvl="1"/>
            <a:r>
              <a:rPr lang="en-US" sz="2400" dirty="0"/>
              <a:t>¿Para </a:t>
            </a:r>
            <a:r>
              <a:rPr lang="en-US" sz="2400" dirty="0" err="1"/>
              <a:t>ahorrar</a:t>
            </a:r>
            <a:r>
              <a:rPr lang="en-US" sz="2400" dirty="0"/>
              <a:t> para </a:t>
            </a:r>
            <a:r>
              <a:rPr lang="en-US" sz="2400" dirty="0" err="1"/>
              <a:t>tu</a:t>
            </a:r>
            <a:r>
              <a:rPr lang="en-US" sz="2400" dirty="0"/>
              <a:t> </a:t>
            </a:r>
            <a:r>
              <a:rPr lang="en-US" sz="2400" dirty="0" err="1"/>
              <a:t>retiro</a:t>
            </a:r>
            <a:r>
              <a:rPr lang="en-US" sz="2400" dirty="0"/>
              <a:t>?</a:t>
            </a:r>
          </a:p>
        </p:txBody>
      </p:sp>
      <p:pic>
        <p:nvPicPr>
          <p:cNvPr id="6" name="Picture 5" descr="work for money.bmp"/>
          <p:cNvPicPr>
            <a:picLocks noChangeAspect="1"/>
          </p:cNvPicPr>
          <p:nvPr/>
        </p:nvPicPr>
        <p:blipFill>
          <a:blip r:embed="rId2" cstate="print"/>
          <a:stretch>
            <a:fillRect/>
          </a:stretch>
        </p:blipFill>
        <p:spPr>
          <a:xfrm>
            <a:off x="7315200" y="1905000"/>
            <a:ext cx="1000000" cy="1142857"/>
          </a:xfrm>
          <a:prstGeom prst="rect">
            <a:avLst/>
          </a:prstGeom>
        </p:spPr>
      </p:pic>
      <p:sp>
        <p:nvSpPr>
          <p:cNvPr id="8" name="Footer Placeholder 7"/>
          <p:cNvSpPr>
            <a:spLocks noGrp="1"/>
          </p:cNvSpPr>
          <p:nvPr>
            <p:ph type="ftr" sz="quarter" idx="11"/>
          </p:nvPr>
        </p:nvSpPr>
        <p:spPr>
          <a:xfrm>
            <a:off x="0" y="6492875"/>
            <a:ext cx="2895600" cy="365125"/>
          </a:xfrm>
        </p:spPr>
        <p:txBody>
          <a:bodyPr/>
          <a:lstStyle/>
          <a:p>
            <a:pPr algn="l"/>
            <a:r>
              <a:rPr lang="en-US" dirty="0"/>
              <a:t>© Alex </a:t>
            </a:r>
            <a:r>
              <a:rPr lang="en-US" dirty="0" err="1"/>
              <a:t>Barrón</a:t>
            </a:r>
            <a:r>
              <a:rPr lang="en-US" dirty="0"/>
              <a:t> 2020</a:t>
            </a:r>
          </a:p>
        </p:txBody>
      </p:sp>
      <p:sp>
        <p:nvSpPr>
          <p:cNvPr id="9" name="Slide Number Placeholder 8"/>
          <p:cNvSpPr>
            <a:spLocks noGrp="1"/>
          </p:cNvSpPr>
          <p:nvPr>
            <p:ph type="sldNum" sz="quarter" idx="12"/>
          </p:nvPr>
        </p:nvSpPr>
        <p:spPr>
          <a:xfrm>
            <a:off x="7010400" y="6492875"/>
            <a:ext cx="2133600" cy="365125"/>
          </a:xfrm>
        </p:spPr>
        <p:txBody>
          <a:bodyPr/>
          <a:lstStyle/>
          <a:p>
            <a:fld id="{26992660-07D7-4D1A-9A00-6246F487EF94}" type="slidenum">
              <a:rPr lang="en-US" smtClean="0"/>
              <a:pPr/>
              <a:t>3</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7" y="2286000"/>
            <a:ext cx="3015692" cy="2258858"/>
          </a:xfrm>
          <a:prstGeom prst="rect">
            <a:avLst/>
          </a:prstGeom>
        </p:spPr>
      </p:pic>
      <p:pic>
        <p:nvPicPr>
          <p:cNvPr id="5" name="Picture 4">
            <a:extLst>
              <a:ext uri="{FF2B5EF4-FFF2-40B4-BE49-F238E27FC236}">
                <a16:creationId xmlns:a16="http://schemas.microsoft.com/office/drawing/2014/main" id="{01A5F54E-E7F2-FF66-411D-1F0B7F22E536}"/>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35817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0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20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A316E-5DD0-49B1-850C-2DE719D44431}"/>
              </a:ext>
            </a:extLst>
          </p:cNvPr>
          <p:cNvSpPr>
            <a:spLocks noGrp="1"/>
          </p:cNvSpPr>
          <p:nvPr>
            <p:ph type="title"/>
          </p:nvPr>
        </p:nvSpPr>
        <p:spPr>
          <a:xfrm>
            <a:off x="914400" y="0"/>
            <a:ext cx="8229600" cy="1143000"/>
          </a:xfrm>
        </p:spPr>
        <p:txBody>
          <a:bodyPr>
            <a:normAutofit fontScale="90000"/>
          </a:bodyPr>
          <a:lstStyle/>
          <a:p>
            <a:r>
              <a:rPr lang="en-US" b="1" dirty="0"/>
              <a:t>La </a:t>
            </a:r>
            <a:r>
              <a:rPr lang="en-US" b="1" dirty="0" err="1"/>
              <a:t>Deuda</a:t>
            </a:r>
            <a:r>
              <a:rPr lang="en-US" b="1" dirty="0"/>
              <a:t> de EUA </a:t>
            </a:r>
            <a:r>
              <a:rPr lang="en-US" b="1" dirty="0" err="1"/>
              <a:t>esta</a:t>
            </a:r>
            <a:br>
              <a:rPr lang="en-US" b="1" dirty="0"/>
            </a:br>
            <a:r>
              <a:rPr lang="en-US" b="1" dirty="0" err="1"/>
              <a:t>Fuera</a:t>
            </a:r>
            <a:r>
              <a:rPr lang="en-US" b="1" dirty="0"/>
              <a:t> de Control</a:t>
            </a:r>
          </a:p>
        </p:txBody>
      </p:sp>
      <p:sp>
        <p:nvSpPr>
          <p:cNvPr id="3" name="Footer Placeholder 2">
            <a:extLst>
              <a:ext uri="{FF2B5EF4-FFF2-40B4-BE49-F238E27FC236}">
                <a16:creationId xmlns:a16="http://schemas.microsoft.com/office/drawing/2014/main" id="{2BE88078-73E5-4296-B259-3895B34998C5}"/>
              </a:ext>
            </a:extLst>
          </p:cNvPr>
          <p:cNvSpPr>
            <a:spLocks noGrp="1"/>
          </p:cNvSpPr>
          <p:nvPr>
            <p:ph type="ftr" sz="quarter" idx="11"/>
          </p:nvPr>
        </p:nvSpPr>
        <p:spPr>
          <a:xfrm>
            <a:off x="3124200" y="6538912"/>
            <a:ext cx="2895600" cy="365125"/>
          </a:xfrm>
        </p:spPr>
        <p:txBody>
          <a:bodyPr/>
          <a:lstStyle/>
          <a:p>
            <a:r>
              <a:rPr lang="en-US"/>
              <a:t>© Alex Barrón 2020</a:t>
            </a:r>
            <a:endParaRPr lang="en-US" dirty="0"/>
          </a:p>
        </p:txBody>
      </p:sp>
      <p:sp>
        <p:nvSpPr>
          <p:cNvPr id="4" name="Slide Number Placeholder 3">
            <a:extLst>
              <a:ext uri="{FF2B5EF4-FFF2-40B4-BE49-F238E27FC236}">
                <a16:creationId xmlns:a16="http://schemas.microsoft.com/office/drawing/2014/main" id="{04FCEF93-8C87-42A3-8D83-A881B89C5654}"/>
              </a:ext>
            </a:extLst>
          </p:cNvPr>
          <p:cNvSpPr>
            <a:spLocks noGrp="1"/>
          </p:cNvSpPr>
          <p:nvPr>
            <p:ph type="sldNum" sz="quarter" idx="12"/>
          </p:nvPr>
        </p:nvSpPr>
        <p:spPr/>
        <p:txBody>
          <a:bodyPr/>
          <a:lstStyle/>
          <a:p>
            <a:fld id="{26992660-07D7-4D1A-9A00-6246F487EF94}" type="slidenum">
              <a:rPr lang="en-US" smtClean="0"/>
              <a:pPr/>
              <a:t>30</a:t>
            </a:fld>
            <a:endParaRPr lang="en-US"/>
          </a:p>
        </p:txBody>
      </p:sp>
      <p:pic>
        <p:nvPicPr>
          <p:cNvPr id="6" name="Picture 5">
            <a:extLst>
              <a:ext uri="{FF2B5EF4-FFF2-40B4-BE49-F238E27FC236}">
                <a16:creationId xmlns:a16="http://schemas.microsoft.com/office/drawing/2014/main" id="{F45BD2E7-349C-69B2-0A4A-112B6DEA339A}"/>
              </a:ext>
            </a:extLst>
          </p:cNvPr>
          <p:cNvPicPr>
            <a:picLocks noChangeAspect="1"/>
          </p:cNvPicPr>
          <p:nvPr/>
        </p:nvPicPr>
        <p:blipFill>
          <a:blip r:embed="rId2"/>
          <a:stretch>
            <a:fillRect/>
          </a:stretch>
        </p:blipFill>
        <p:spPr>
          <a:xfrm>
            <a:off x="1" y="14433"/>
            <a:ext cx="2080410" cy="671367"/>
          </a:xfrm>
          <a:prstGeom prst="rect">
            <a:avLst/>
          </a:prstGeom>
        </p:spPr>
      </p:pic>
      <p:pic>
        <p:nvPicPr>
          <p:cNvPr id="7" name="Picture 6">
            <a:extLst>
              <a:ext uri="{FF2B5EF4-FFF2-40B4-BE49-F238E27FC236}">
                <a16:creationId xmlns:a16="http://schemas.microsoft.com/office/drawing/2014/main" id="{DE19337D-EE11-9AEB-8AC0-F1DD3808CC2B}"/>
              </a:ext>
            </a:extLst>
          </p:cNvPr>
          <p:cNvPicPr>
            <a:picLocks noChangeAspect="1"/>
          </p:cNvPicPr>
          <p:nvPr/>
        </p:nvPicPr>
        <p:blipFill>
          <a:blip r:embed="rId3"/>
          <a:stretch>
            <a:fillRect/>
          </a:stretch>
        </p:blipFill>
        <p:spPr>
          <a:xfrm>
            <a:off x="0" y="1143000"/>
            <a:ext cx="9144000" cy="5312968"/>
          </a:xfrm>
          <a:prstGeom prst="rect">
            <a:avLst/>
          </a:prstGeom>
        </p:spPr>
      </p:pic>
    </p:spTree>
    <p:extLst>
      <p:ext uri="{BB962C8B-B14F-4D97-AF65-F5344CB8AC3E}">
        <p14:creationId xmlns:p14="http://schemas.microsoft.com/office/powerpoint/2010/main" val="3211414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6CB9-268A-4D26-8375-BB7704D2E3B6}"/>
              </a:ext>
            </a:extLst>
          </p:cNvPr>
          <p:cNvSpPr>
            <a:spLocks noGrp="1"/>
          </p:cNvSpPr>
          <p:nvPr>
            <p:ph type="title"/>
          </p:nvPr>
        </p:nvSpPr>
        <p:spPr>
          <a:xfrm>
            <a:off x="914400" y="-8626"/>
            <a:ext cx="8229600" cy="1143000"/>
          </a:xfrm>
        </p:spPr>
        <p:txBody>
          <a:bodyPr>
            <a:normAutofit fontScale="90000"/>
          </a:bodyPr>
          <a:lstStyle/>
          <a:p>
            <a:r>
              <a:rPr lang="en-US" b="1" dirty="0"/>
              <a:t>El Valor del </a:t>
            </a:r>
            <a:r>
              <a:rPr lang="en-US" b="1" dirty="0" err="1"/>
              <a:t>Dolar</a:t>
            </a:r>
            <a:br>
              <a:rPr lang="en-US" b="1" dirty="0"/>
            </a:br>
            <a:r>
              <a:rPr lang="en-US" b="1" dirty="0"/>
              <a:t> se </a:t>
            </a:r>
            <a:r>
              <a:rPr lang="en-US" b="1" dirty="0" err="1"/>
              <a:t>Esta</a:t>
            </a:r>
            <a:r>
              <a:rPr lang="en-US" b="1" dirty="0"/>
              <a:t> </a:t>
            </a:r>
            <a:r>
              <a:rPr lang="en-US" b="1" dirty="0" err="1"/>
              <a:t>Cayendo</a:t>
            </a:r>
            <a:endParaRPr lang="en-US" b="1" dirty="0"/>
          </a:p>
        </p:txBody>
      </p:sp>
      <p:sp>
        <p:nvSpPr>
          <p:cNvPr id="3" name="Footer Placeholder 2">
            <a:extLst>
              <a:ext uri="{FF2B5EF4-FFF2-40B4-BE49-F238E27FC236}">
                <a16:creationId xmlns:a16="http://schemas.microsoft.com/office/drawing/2014/main" id="{8D38514D-5893-4D76-AD34-B0DD181B3A26}"/>
              </a:ext>
            </a:extLst>
          </p:cNvPr>
          <p:cNvSpPr>
            <a:spLocks noGrp="1"/>
          </p:cNvSpPr>
          <p:nvPr>
            <p:ph type="ftr" sz="quarter" idx="11"/>
          </p:nvPr>
        </p:nvSpPr>
        <p:spPr/>
        <p:txBody>
          <a:bodyPr/>
          <a:lstStyle/>
          <a:p>
            <a:r>
              <a:rPr lang="en-US"/>
              <a:t>© Alex Barrón 2020</a:t>
            </a:r>
            <a:endParaRPr lang="en-US" dirty="0"/>
          </a:p>
        </p:txBody>
      </p:sp>
      <p:sp>
        <p:nvSpPr>
          <p:cNvPr id="4" name="Slide Number Placeholder 3">
            <a:extLst>
              <a:ext uri="{FF2B5EF4-FFF2-40B4-BE49-F238E27FC236}">
                <a16:creationId xmlns:a16="http://schemas.microsoft.com/office/drawing/2014/main" id="{9EB3D7BB-AA6E-4706-BBD2-D0DE87FE51A5}"/>
              </a:ext>
            </a:extLst>
          </p:cNvPr>
          <p:cNvSpPr>
            <a:spLocks noGrp="1"/>
          </p:cNvSpPr>
          <p:nvPr>
            <p:ph type="sldNum" sz="quarter" idx="12"/>
          </p:nvPr>
        </p:nvSpPr>
        <p:spPr/>
        <p:txBody>
          <a:bodyPr/>
          <a:lstStyle/>
          <a:p>
            <a:fld id="{26992660-07D7-4D1A-9A00-6246F487EF94}" type="slidenum">
              <a:rPr lang="en-US" smtClean="0"/>
              <a:pPr/>
              <a:t>31</a:t>
            </a:fld>
            <a:endParaRPr lang="en-US"/>
          </a:p>
        </p:txBody>
      </p:sp>
      <p:pic>
        <p:nvPicPr>
          <p:cNvPr id="11266" name="Picture 2" descr="Purchasing power of USD holds up fine, as long as you don't actually spend  it.">
            <a:extLst>
              <a:ext uri="{FF2B5EF4-FFF2-40B4-BE49-F238E27FC236}">
                <a16:creationId xmlns:a16="http://schemas.microsoft.com/office/drawing/2014/main" id="{5E99BF6A-E10D-447F-99CC-A165A17D2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66A25DE-8695-44BB-B35C-BC21C89917A4}"/>
              </a:ext>
            </a:extLst>
          </p:cNvPr>
          <p:cNvSpPr txBox="1"/>
          <p:nvPr/>
        </p:nvSpPr>
        <p:spPr>
          <a:xfrm>
            <a:off x="2362200" y="1676400"/>
            <a:ext cx="3276600" cy="369332"/>
          </a:xfrm>
          <a:prstGeom prst="rect">
            <a:avLst/>
          </a:prstGeom>
          <a:noFill/>
        </p:spPr>
        <p:txBody>
          <a:bodyPr wrap="square" rtlCol="0">
            <a:spAutoFit/>
          </a:bodyPr>
          <a:lstStyle/>
          <a:p>
            <a:r>
              <a:rPr lang="en-US" dirty="0">
                <a:highlight>
                  <a:srgbClr val="C0C0C0"/>
                </a:highlight>
              </a:rPr>
              <a:t>   </a:t>
            </a:r>
            <a:r>
              <a:rPr lang="en-US" dirty="0" err="1">
                <a:highlight>
                  <a:srgbClr val="C0C0C0"/>
                </a:highlight>
              </a:rPr>
              <a:t>Poder</a:t>
            </a:r>
            <a:r>
              <a:rPr lang="en-US" dirty="0">
                <a:highlight>
                  <a:srgbClr val="C0C0C0"/>
                </a:highlight>
              </a:rPr>
              <a:t> </a:t>
            </a:r>
            <a:r>
              <a:rPr lang="en-US" dirty="0" err="1">
                <a:highlight>
                  <a:srgbClr val="C0C0C0"/>
                </a:highlight>
              </a:rPr>
              <a:t>Adquisitivo</a:t>
            </a:r>
            <a:r>
              <a:rPr lang="en-US" dirty="0">
                <a:highlight>
                  <a:srgbClr val="C0C0C0"/>
                </a:highlight>
              </a:rPr>
              <a:t> del US </a:t>
            </a:r>
            <a:r>
              <a:rPr lang="en-US" dirty="0" err="1">
                <a:highlight>
                  <a:srgbClr val="C0C0C0"/>
                </a:highlight>
              </a:rPr>
              <a:t>Dolar</a:t>
            </a:r>
            <a:r>
              <a:rPr lang="en-US" dirty="0">
                <a:highlight>
                  <a:srgbClr val="C0C0C0"/>
                </a:highlight>
              </a:rPr>
              <a:t>   </a:t>
            </a:r>
          </a:p>
        </p:txBody>
      </p:sp>
      <p:pic>
        <p:nvPicPr>
          <p:cNvPr id="5" name="Picture 4">
            <a:extLst>
              <a:ext uri="{FF2B5EF4-FFF2-40B4-BE49-F238E27FC236}">
                <a16:creationId xmlns:a16="http://schemas.microsoft.com/office/drawing/2014/main" id="{07D0A18A-552D-55A3-3EFB-8EE4DB2B8E98}"/>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2445663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594A-03D9-4849-ADE9-45D72EE3458C}"/>
              </a:ext>
            </a:extLst>
          </p:cNvPr>
          <p:cNvSpPr>
            <a:spLocks noGrp="1"/>
          </p:cNvSpPr>
          <p:nvPr>
            <p:ph type="title"/>
          </p:nvPr>
        </p:nvSpPr>
        <p:spPr/>
        <p:txBody>
          <a:bodyPr>
            <a:normAutofit fontScale="90000"/>
          </a:bodyPr>
          <a:lstStyle/>
          <a:p>
            <a:r>
              <a:rPr lang="en-US" b="1" dirty="0"/>
              <a:t>Las Crypto </a:t>
            </a:r>
            <a:r>
              <a:rPr lang="en-US" b="1" dirty="0" err="1"/>
              <a:t>Monedas</a:t>
            </a:r>
            <a:r>
              <a:rPr lang="en-US" b="1" dirty="0"/>
              <a:t> No </a:t>
            </a:r>
            <a:br>
              <a:rPr lang="en-US" b="1" dirty="0"/>
            </a:br>
            <a:r>
              <a:rPr lang="en-US" b="1" dirty="0"/>
              <a:t>Son la </a:t>
            </a:r>
            <a:r>
              <a:rPr lang="en-US" b="1" dirty="0" err="1"/>
              <a:t>Soluci</a:t>
            </a:r>
            <a:r>
              <a:rPr lang="el-GR" b="1" dirty="0"/>
              <a:t>ό</a:t>
            </a:r>
            <a:r>
              <a:rPr lang="en-US" b="1" dirty="0"/>
              <a:t>n </a:t>
            </a:r>
            <a:r>
              <a:rPr lang="en-US" b="1" dirty="0" err="1"/>
              <a:t>Tampoco</a:t>
            </a:r>
            <a:endParaRPr lang="en-US" dirty="0"/>
          </a:p>
        </p:txBody>
      </p:sp>
      <p:sp>
        <p:nvSpPr>
          <p:cNvPr id="3" name="Content Placeholder 2">
            <a:extLst>
              <a:ext uri="{FF2B5EF4-FFF2-40B4-BE49-F238E27FC236}">
                <a16:creationId xmlns:a16="http://schemas.microsoft.com/office/drawing/2014/main" id="{15AA6E4A-86E6-41DA-9598-3E66F010214A}"/>
              </a:ext>
            </a:extLst>
          </p:cNvPr>
          <p:cNvSpPr>
            <a:spLocks noGrp="1"/>
          </p:cNvSpPr>
          <p:nvPr>
            <p:ph idx="1"/>
          </p:nvPr>
        </p:nvSpPr>
        <p:spPr/>
        <p:txBody>
          <a:bodyPr/>
          <a:lstStyle/>
          <a:p>
            <a:r>
              <a:rPr lang="en-US" dirty="0"/>
              <a:t>Hay mas de 23,000+ Hoy</a:t>
            </a:r>
          </a:p>
          <a:p>
            <a:r>
              <a:rPr lang="en-US" dirty="0"/>
              <a:t>Han </a:t>
            </a:r>
            <a:r>
              <a:rPr lang="en-US" dirty="0" err="1"/>
              <a:t>Fracasado</a:t>
            </a:r>
            <a:r>
              <a:rPr lang="en-US" dirty="0"/>
              <a:t> mas de 14,000!</a:t>
            </a:r>
          </a:p>
          <a:p>
            <a:r>
              <a:rPr lang="en-US" dirty="0"/>
              <a:t>Hay </a:t>
            </a:r>
            <a:r>
              <a:rPr lang="en-US" dirty="0" err="1"/>
              <a:t>nuevas</a:t>
            </a:r>
            <a:r>
              <a:rPr lang="en-US" dirty="0"/>
              <a:t> </a:t>
            </a:r>
            <a:r>
              <a:rPr lang="en-US" dirty="0" err="1"/>
              <a:t>cada</a:t>
            </a:r>
            <a:r>
              <a:rPr lang="en-US" dirty="0"/>
              <a:t> </a:t>
            </a:r>
            <a:r>
              <a:rPr lang="en-US" dirty="0" err="1"/>
              <a:t>dia</a:t>
            </a:r>
            <a:endParaRPr lang="en-US" dirty="0"/>
          </a:p>
          <a:p>
            <a:r>
              <a:rPr lang="en-US" dirty="0" err="1"/>
              <a:t>Muchas</a:t>
            </a:r>
            <a:r>
              <a:rPr lang="en-US" dirty="0"/>
              <a:t> son </a:t>
            </a:r>
            <a:r>
              <a:rPr lang="en-US" dirty="0" err="1"/>
              <a:t>engaños</a:t>
            </a:r>
            <a:r>
              <a:rPr lang="en-US" dirty="0"/>
              <a:t> y </a:t>
            </a:r>
            <a:r>
              <a:rPr lang="en-US" dirty="0" err="1"/>
              <a:t>fraudes</a:t>
            </a:r>
            <a:endParaRPr lang="en-US" dirty="0"/>
          </a:p>
          <a:p>
            <a:r>
              <a:rPr lang="en-US" dirty="0" err="1"/>
              <a:t>Muchas</a:t>
            </a:r>
            <a:r>
              <a:rPr lang="en-US" dirty="0"/>
              <a:t> </a:t>
            </a:r>
            <a:r>
              <a:rPr lang="en-US" dirty="0" err="1"/>
              <a:t>valdran</a:t>
            </a:r>
            <a:r>
              <a:rPr lang="en-US" dirty="0"/>
              <a:t> $0</a:t>
            </a:r>
          </a:p>
          <a:p>
            <a:endParaRPr lang="en-US" dirty="0"/>
          </a:p>
        </p:txBody>
      </p:sp>
      <p:sp>
        <p:nvSpPr>
          <p:cNvPr id="4" name="Footer Placeholder 3">
            <a:extLst>
              <a:ext uri="{FF2B5EF4-FFF2-40B4-BE49-F238E27FC236}">
                <a16:creationId xmlns:a16="http://schemas.microsoft.com/office/drawing/2014/main" id="{5BF29AB2-10A1-4CA4-B706-D1F4AB31264F}"/>
              </a:ext>
            </a:extLst>
          </p:cNvPr>
          <p:cNvSpPr>
            <a:spLocks noGrp="1"/>
          </p:cNvSpPr>
          <p:nvPr>
            <p:ph type="ftr" sz="quarter" idx="11"/>
          </p:nvPr>
        </p:nvSpPr>
        <p:spPr/>
        <p:txBody>
          <a:bodyPr/>
          <a:lstStyle/>
          <a:p>
            <a:r>
              <a:rPr lang="en-US"/>
              <a:t>© Alex Barrón 2020</a:t>
            </a:r>
            <a:endParaRPr lang="en-US" dirty="0"/>
          </a:p>
        </p:txBody>
      </p:sp>
      <p:sp>
        <p:nvSpPr>
          <p:cNvPr id="5" name="Slide Number Placeholder 4">
            <a:extLst>
              <a:ext uri="{FF2B5EF4-FFF2-40B4-BE49-F238E27FC236}">
                <a16:creationId xmlns:a16="http://schemas.microsoft.com/office/drawing/2014/main" id="{4B7B166A-9BDB-48A8-9D7D-839FDDB64177}"/>
              </a:ext>
            </a:extLst>
          </p:cNvPr>
          <p:cNvSpPr>
            <a:spLocks noGrp="1"/>
          </p:cNvSpPr>
          <p:nvPr>
            <p:ph type="sldNum" sz="quarter" idx="12"/>
          </p:nvPr>
        </p:nvSpPr>
        <p:spPr/>
        <p:txBody>
          <a:bodyPr/>
          <a:lstStyle/>
          <a:p>
            <a:fld id="{26992660-07D7-4D1A-9A00-6246F487EF94}" type="slidenum">
              <a:rPr lang="en-US" smtClean="0"/>
              <a:pPr/>
              <a:t>32</a:t>
            </a:fld>
            <a:endParaRPr lang="en-US"/>
          </a:p>
        </p:txBody>
      </p:sp>
      <p:pic>
        <p:nvPicPr>
          <p:cNvPr id="10" name="Picture 2" descr="The complete cryptocurrency list: Every altcoin to date and its symbol -  finder.com.au">
            <a:extLst>
              <a:ext uri="{FF2B5EF4-FFF2-40B4-BE49-F238E27FC236}">
                <a16:creationId xmlns:a16="http://schemas.microsoft.com/office/drawing/2014/main" id="{C17116E8-F969-4660-A676-C03E40DBF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181" y="3845928"/>
            <a:ext cx="4286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33D1A0-A4B2-45C3-BC88-97692161CC8E}"/>
              </a:ext>
            </a:extLst>
          </p:cNvPr>
          <p:cNvPicPr>
            <a:picLocks noChangeAspect="1"/>
          </p:cNvPicPr>
          <p:nvPr/>
        </p:nvPicPr>
        <p:blipFill>
          <a:blip r:embed="rId3"/>
          <a:stretch>
            <a:fillRect/>
          </a:stretch>
        </p:blipFill>
        <p:spPr>
          <a:xfrm>
            <a:off x="3276600" y="4572000"/>
            <a:ext cx="327109" cy="325668"/>
          </a:xfrm>
          <a:prstGeom prst="rect">
            <a:avLst/>
          </a:prstGeom>
        </p:spPr>
      </p:pic>
      <p:pic>
        <p:nvPicPr>
          <p:cNvPr id="14" name="Picture 13">
            <a:extLst>
              <a:ext uri="{FF2B5EF4-FFF2-40B4-BE49-F238E27FC236}">
                <a16:creationId xmlns:a16="http://schemas.microsoft.com/office/drawing/2014/main" id="{755558F1-64A3-4F36-AAB2-1C6FBDA38102}"/>
              </a:ext>
            </a:extLst>
          </p:cNvPr>
          <p:cNvPicPr>
            <a:picLocks noChangeAspect="1"/>
          </p:cNvPicPr>
          <p:nvPr/>
        </p:nvPicPr>
        <p:blipFill>
          <a:blip r:embed="rId3"/>
          <a:stretch>
            <a:fillRect/>
          </a:stretch>
        </p:blipFill>
        <p:spPr>
          <a:xfrm>
            <a:off x="3024648" y="4864006"/>
            <a:ext cx="327109" cy="325668"/>
          </a:xfrm>
          <a:prstGeom prst="rect">
            <a:avLst/>
          </a:prstGeom>
        </p:spPr>
      </p:pic>
      <p:pic>
        <p:nvPicPr>
          <p:cNvPr id="16" name="Picture 15">
            <a:extLst>
              <a:ext uri="{FF2B5EF4-FFF2-40B4-BE49-F238E27FC236}">
                <a16:creationId xmlns:a16="http://schemas.microsoft.com/office/drawing/2014/main" id="{7F3222A3-C163-47EC-901A-7696A7AB91B3}"/>
              </a:ext>
            </a:extLst>
          </p:cNvPr>
          <p:cNvPicPr>
            <a:picLocks noChangeAspect="1"/>
          </p:cNvPicPr>
          <p:nvPr/>
        </p:nvPicPr>
        <p:blipFill>
          <a:blip r:embed="rId3"/>
          <a:stretch>
            <a:fillRect/>
          </a:stretch>
        </p:blipFill>
        <p:spPr>
          <a:xfrm>
            <a:off x="2697539" y="5084865"/>
            <a:ext cx="327109" cy="325668"/>
          </a:xfrm>
          <a:prstGeom prst="rect">
            <a:avLst/>
          </a:prstGeom>
        </p:spPr>
      </p:pic>
      <p:pic>
        <p:nvPicPr>
          <p:cNvPr id="18" name="Picture 17">
            <a:extLst>
              <a:ext uri="{FF2B5EF4-FFF2-40B4-BE49-F238E27FC236}">
                <a16:creationId xmlns:a16="http://schemas.microsoft.com/office/drawing/2014/main" id="{A46ABD5C-243C-4B00-A6DD-3BE14E239123}"/>
              </a:ext>
            </a:extLst>
          </p:cNvPr>
          <p:cNvPicPr>
            <a:picLocks noChangeAspect="1"/>
          </p:cNvPicPr>
          <p:nvPr/>
        </p:nvPicPr>
        <p:blipFill>
          <a:blip r:embed="rId3"/>
          <a:stretch>
            <a:fillRect/>
          </a:stretch>
        </p:blipFill>
        <p:spPr>
          <a:xfrm>
            <a:off x="2274832" y="5687450"/>
            <a:ext cx="327109" cy="325668"/>
          </a:xfrm>
          <a:prstGeom prst="rect">
            <a:avLst/>
          </a:prstGeom>
        </p:spPr>
      </p:pic>
      <p:sp>
        <p:nvSpPr>
          <p:cNvPr id="13" name="Content Placeholder 2">
            <a:extLst>
              <a:ext uri="{FF2B5EF4-FFF2-40B4-BE49-F238E27FC236}">
                <a16:creationId xmlns:a16="http://schemas.microsoft.com/office/drawing/2014/main" id="{1AE7E577-7D52-4FA0-8D0B-C27A4779AD76}"/>
              </a:ext>
            </a:extLst>
          </p:cNvPr>
          <p:cNvSpPr txBox="1">
            <a:spLocks/>
          </p:cNvSpPr>
          <p:nvPr/>
        </p:nvSpPr>
        <p:spPr>
          <a:xfrm>
            <a:off x="124408" y="4146153"/>
            <a:ext cx="4300847" cy="1975133"/>
          </a:xfrm>
          <a:prstGeom prst="rect">
            <a:avLst/>
          </a:prstGeom>
        </p:spPr>
        <p:txBody>
          <a:bodyPr>
            <a:normAutofit fontScale="92500" lnSpcReduction="10000"/>
          </a:bodyPr>
          <a:lstStyle/>
          <a:p>
            <a:pPr marL="342900" indent="-342900" eaLnBrk="1" fontAlgn="auto" hangingPunct="1">
              <a:spcBef>
                <a:spcPct val="20000"/>
              </a:spcBef>
              <a:spcAft>
                <a:spcPts val="0"/>
              </a:spcAft>
              <a:buFont typeface="Arial" pitchFamily="34" charset="0"/>
              <a:buNone/>
              <a:defRPr/>
            </a:pPr>
            <a:r>
              <a:rPr lang="en-US" sz="2800" b="1" i="1" u="sng" dirty="0">
                <a:solidFill>
                  <a:srgbClr val="1308A8"/>
                </a:solidFill>
                <a:latin typeface="+mn-lt"/>
              </a:rPr>
              <a:t>Las </a:t>
            </a:r>
            <a:r>
              <a:rPr lang="en-US" sz="2800" b="1" i="1" u="sng" dirty="0" err="1">
                <a:solidFill>
                  <a:srgbClr val="1308A8"/>
                </a:solidFill>
                <a:latin typeface="+mn-lt"/>
              </a:rPr>
              <a:t>Cualidades</a:t>
            </a:r>
            <a:r>
              <a:rPr lang="en-US" sz="2800" b="1" i="1" u="sng" dirty="0">
                <a:solidFill>
                  <a:srgbClr val="1308A8"/>
                </a:solidFill>
                <a:latin typeface="+mn-lt"/>
              </a:rPr>
              <a:t> del </a:t>
            </a:r>
            <a:r>
              <a:rPr lang="en-US" sz="2800" b="1" i="1" u="sng" dirty="0" err="1">
                <a:solidFill>
                  <a:srgbClr val="1308A8"/>
                </a:solidFill>
                <a:latin typeface="+mn-lt"/>
              </a:rPr>
              <a:t>Dinero</a:t>
            </a:r>
            <a:endParaRPr lang="en-US" sz="2800" b="1" i="1" u="sng" dirty="0">
              <a:solidFill>
                <a:srgbClr val="1308A8"/>
              </a:solidFill>
              <a:latin typeface="+mn-lt"/>
            </a:endParaRPr>
          </a:p>
          <a:p>
            <a:pPr eaLnBrk="1" fontAlgn="auto" hangingPunct="1">
              <a:spcBef>
                <a:spcPts val="0"/>
              </a:spcBef>
              <a:spcAft>
                <a:spcPts val="0"/>
              </a:spcAft>
              <a:buFont typeface="Arial" pitchFamily="34" charset="0"/>
              <a:buChar char="•"/>
              <a:defRPr/>
            </a:pPr>
            <a:r>
              <a:rPr lang="en-US" sz="2200" i="1" dirty="0">
                <a:latin typeface="+mn-lt"/>
              </a:rPr>
              <a:t> Un </a:t>
            </a:r>
            <a:r>
              <a:rPr lang="en-US" sz="2200" i="1" dirty="0" err="1">
                <a:latin typeface="+mn-lt"/>
              </a:rPr>
              <a:t>medio</a:t>
            </a:r>
            <a:r>
              <a:rPr lang="en-US" sz="2200" i="1" dirty="0">
                <a:latin typeface="+mn-lt"/>
              </a:rPr>
              <a:t> de </a:t>
            </a:r>
            <a:r>
              <a:rPr lang="en-US" sz="2200" i="1" dirty="0" err="1">
                <a:latin typeface="+mn-lt"/>
              </a:rPr>
              <a:t>intercambio</a:t>
            </a:r>
            <a:endParaRPr lang="en-US" sz="2200" i="1" dirty="0">
              <a:latin typeface="+mn-lt"/>
            </a:endParaRPr>
          </a:p>
          <a:p>
            <a:pPr eaLnBrk="1" fontAlgn="auto" hangingPunct="1">
              <a:spcBef>
                <a:spcPts val="0"/>
              </a:spcBef>
              <a:spcAft>
                <a:spcPts val="0"/>
              </a:spcAft>
              <a:buFont typeface="Arial" pitchFamily="34" charset="0"/>
              <a:buChar char="•"/>
              <a:defRPr/>
            </a:pPr>
            <a:r>
              <a:rPr lang="en-US" sz="2200" i="1" dirty="0">
                <a:latin typeface="+mn-lt"/>
              </a:rPr>
              <a:t> Un </a:t>
            </a:r>
            <a:r>
              <a:rPr lang="en-US" sz="2200" i="1" dirty="0" err="1">
                <a:latin typeface="+mn-lt"/>
              </a:rPr>
              <a:t>depósito</a:t>
            </a:r>
            <a:r>
              <a:rPr lang="en-US" sz="2200" i="1" dirty="0">
                <a:latin typeface="+mn-lt"/>
              </a:rPr>
              <a:t> de valor</a:t>
            </a:r>
          </a:p>
          <a:p>
            <a:pPr eaLnBrk="1" fontAlgn="auto" hangingPunct="1">
              <a:spcBef>
                <a:spcPts val="0"/>
              </a:spcBef>
              <a:spcAft>
                <a:spcPts val="0"/>
              </a:spcAft>
              <a:buFont typeface="Arial" pitchFamily="34" charset="0"/>
              <a:buChar char="•"/>
              <a:defRPr/>
            </a:pPr>
            <a:r>
              <a:rPr lang="en-US" sz="2200" i="1" dirty="0">
                <a:latin typeface="+mn-lt"/>
              </a:rPr>
              <a:t> Una </a:t>
            </a:r>
            <a:r>
              <a:rPr lang="en-US" sz="2200" i="1" dirty="0" err="1">
                <a:latin typeface="+mn-lt"/>
              </a:rPr>
              <a:t>medida</a:t>
            </a:r>
            <a:r>
              <a:rPr lang="en-US" sz="2200" i="1" dirty="0">
                <a:latin typeface="+mn-lt"/>
              </a:rPr>
              <a:t> del valor</a:t>
            </a:r>
          </a:p>
          <a:p>
            <a:pPr eaLnBrk="1" fontAlgn="auto" hangingPunct="1">
              <a:spcBef>
                <a:spcPts val="0"/>
              </a:spcBef>
              <a:spcAft>
                <a:spcPts val="0"/>
              </a:spcAft>
              <a:buFont typeface="Arial" pitchFamily="34" charset="0"/>
              <a:buChar char="•"/>
              <a:defRPr/>
            </a:pPr>
            <a:r>
              <a:rPr lang="en-US" sz="2200" i="1" dirty="0">
                <a:latin typeface="+mn-lt"/>
              </a:rPr>
              <a:t> </a:t>
            </a:r>
            <a:r>
              <a:rPr lang="en-US" sz="2200" i="1" dirty="0" err="1"/>
              <a:t>A</a:t>
            </a:r>
            <a:r>
              <a:rPr lang="en-US" sz="2200" i="1" dirty="0" err="1">
                <a:latin typeface="+mn-lt"/>
              </a:rPr>
              <a:t>ceptada</a:t>
            </a:r>
            <a:r>
              <a:rPr lang="en-US" sz="2200" i="1" dirty="0">
                <a:latin typeface="+mn-lt"/>
              </a:rPr>
              <a:t> por </a:t>
            </a:r>
            <a:r>
              <a:rPr lang="en-US" sz="2200" i="1" dirty="0" err="1">
                <a:latin typeface="+mn-lt"/>
              </a:rPr>
              <a:t>todos</a:t>
            </a:r>
            <a:r>
              <a:rPr lang="en-US" sz="2200" i="1" dirty="0">
                <a:latin typeface="+mn-lt"/>
              </a:rPr>
              <a:t> </a:t>
            </a:r>
            <a:r>
              <a:rPr lang="en-US" sz="2200" i="1" dirty="0" err="1">
                <a:latin typeface="+mn-lt"/>
              </a:rPr>
              <a:t>como</a:t>
            </a:r>
            <a:r>
              <a:rPr lang="en-US" sz="2200" i="1" dirty="0">
                <a:latin typeface="+mn-lt"/>
              </a:rPr>
              <a:t> Medio de Pago</a:t>
            </a:r>
          </a:p>
          <a:p>
            <a:pPr marL="342900" indent="-342900" eaLnBrk="1" fontAlgn="auto" hangingPunct="1">
              <a:spcBef>
                <a:spcPct val="20000"/>
              </a:spcBef>
              <a:spcAft>
                <a:spcPts val="0"/>
              </a:spcAft>
              <a:buFont typeface="Arial" pitchFamily="34" charset="0"/>
              <a:buChar char="•"/>
              <a:defRPr/>
            </a:pPr>
            <a:endParaRPr lang="en-US" sz="3200" dirty="0">
              <a:latin typeface="+mn-lt"/>
            </a:endParaRPr>
          </a:p>
        </p:txBody>
      </p:sp>
      <p:pic>
        <p:nvPicPr>
          <p:cNvPr id="7" name="Picture 6">
            <a:extLst>
              <a:ext uri="{FF2B5EF4-FFF2-40B4-BE49-F238E27FC236}">
                <a16:creationId xmlns:a16="http://schemas.microsoft.com/office/drawing/2014/main" id="{421039EA-AC25-E6A2-6841-DE82D05761D7}"/>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304385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320C-B018-41A4-8AB7-00C48C08301B}"/>
              </a:ext>
            </a:extLst>
          </p:cNvPr>
          <p:cNvSpPr>
            <a:spLocks noGrp="1"/>
          </p:cNvSpPr>
          <p:nvPr>
            <p:ph type="title"/>
          </p:nvPr>
        </p:nvSpPr>
        <p:spPr/>
        <p:txBody>
          <a:bodyPr/>
          <a:lstStyle/>
          <a:p>
            <a:r>
              <a:rPr lang="en-US" b="1" dirty="0"/>
              <a:t>¿Que es el </a:t>
            </a:r>
            <a:r>
              <a:rPr lang="en-US" b="1" dirty="0" err="1"/>
              <a:t>Credito</a:t>
            </a:r>
            <a:r>
              <a:rPr lang="en-US" b="1" dirty="0"/>
              <a:t>?</a:t>
            </a:r>
          </a:p>
        </p:txBody>
      </p:sp>
      <p:sp>
        <p:nvSpPr>
          <p:cNvPr id="3" name="Content Placeholder 2">
            <a:extLst>
              <a:ext uri="{FF2B5EF4-FFF2-40B4-BE49-F238E27FC236}">
                <a16:creationId xmlns:a16="http://schemas.microsoft.com/office/drawing/2014/main" id="{4604F2EB-ABBF-49CD-9894-E96CB0758FFB}"/>
              </a:ext>
            </a:extLst>
          </p:cNvPr>
          <p:cNvSpPr>
            <a:spLocks noGrp="1"/>
          </p:cNvSpPr>
          <p:nvPr>
            <p:ph idx="1"/>
          </p:nvPr>
        </p:nvSpPr>
        <p:spPr/>
        <p:txBody>
          <a:bodyPr>
            <a:normAutofit lnSpcReduction="10000"/>
          </a:bodyPr>
          <a:lstStyle/>
          <a:p>
            <a:r>
              <a:rPr lang="es-ES" dirty="0"/>
              <a:t>El crédito es la capacidad de pedir prestado dinero a un banco para pagar bienes.</a:t>
            </a:r>
          </a:p>
          <a:p>
            <a:r>
              <a:rPr lang="es-ES" dirty="0"/>
              <a:t>El crédito lo crea un banco de la nada en función de tu capacidad para pagar con dinero.</a:t>
            </a:r>
          </a:p>
          <a:p>
            <a:r>
              <a:rPr lang="es-ES" dirty="0"/>
              <a:t>Los bancos regulan la cantidad de crédito que te otorgarán en función de tu historial crediticio.</a:t>
            </a:r>
          </a:p>
          <a:p>
            <a:r>
              <a:rPr lang="es-ES" dirty="0"/>
              <a:t>No confundas crédito con dinero o riqueza.</a:t>
            </a:r>
            <a:endParaRPr lang="en-US" dirty="0"/>
          </a:p>
        </p:txBody>
      </p:sp>
      <p:sp>
        <p:nvSpPr>
          <p:cNvPr id="4" name="Footer Placeholder 3">
            <a:extLst>
              <a:ext uri="{FF2B5EF4-FFF2-40B4-BE49-F238E27FC236}">
                <a16:creationId xmlns:a16="http://schemas.microsoft.com/office/drawing/2014/main" id="{A16D558D-37A0-4326-8541-360BBA2629A8}"/>
              </a:ext>
            </a:extLst>
          </p:cNvPr>
          <p:cNvSpPr>
            <a:spLocks noGrp="1"/>
          </p:cNvSpPr>
          <p:nvPr>
            <p:ph type="ftr" sz="quarter" idx="11"/>
          </p:nvPr>
        </p:nvSpPr>
        <p:spPr/>
        <p:txBody>
          <a:bodyPr/>
          <a:lstStyle/>
          <a:p>
            <a:r>
              <a:rPr lang="en-US"/>
              <a:t>© Alex Barrón 2020</a:t>
            </a:r>
            <a:endParaRPr lang="en-US" dirty="0"/>
          </a:p>
        </p:txBody>
      </p:sp>
      <p:sp>
        <p:nvSpPr>
          <p:cNvPr id="5" name="Slide Number Placeholder 4">
            <a:extLst>
              <a:ext uri="{FF2B5EF4-FFF2-40B4-BE49-F238E27FC236}">
                <a16:creationId xmlns:a16="http://schemas.microsoft.com/office/drawing/2014/main" id="{EF7EDBCD-AB20-4A94-8CE9-2247BF2FA7AE}"/>
              </a:ext>
            </a:extLst>
          </p:cNvPr>
          <p:cNvSpPr>
            <a:spLocks noGrp="1"/>
          </p:cNvSpPr>
          <p:nvPr>
            <p:ph type="sldNum" sz="quarter" idx="12"/>
          </p:nvPr>
        </p:nvSpPr>
        <p:spPr/>
        <p:txBody>
          <a:bodyPr/>
          <a:lstStyle/>
          <a:p>
            <a:fld id="{26992660-07D7-4D1A-9A00-6246F487EF94}" type="slidenum">
              <a:rPr lang="en-US" smtClean="0"/>
              <a:pPr/>
              <a:t>33</a:t>
            </a:fld>
            <a:endParaRPr lang="en-US"/>
          </a:p>
        </p:txBody>
      </p:sp>
      <p:pic>
        <p:nvPicPr>
          <p:cNvPr id="7" name="Picture 6">
            <a:extLst>
              <a:ext uri="{FF2B5EF4-FFF2-40B4-BE49-F238E27FC236}">
                <a16:creationId xmlns:a16="http://schemas.microsoft.com/office/drawing/2014/main" id="{AE61693D-E873-F652-508F-119184300491}"/>
              </a:ext>
            </a:extLst>
          </p:cNvPr>
          <p:cNvPicPr>
            <a:picLocks noChangeAspect="1"/>
          </p:cNvPicPr>
          <p:nvPr/>
        </p:nvPicPr>
        <p:blipFill>
          <a:blip r:embed="rId2"/>
          <a:stretch>
            <a:fillRect/>
          </a:stretch>
        </p:blipFill>
        <p:spPr>
          <a:xfrm>
            <a:off x="1" y="14433"/>
            <a:ext cx="2080410" cy="671367"/>
          </a:xfrm>
          <a:prstGeom prst="rect">
            <a:avLst/>
          </a:prstGeom>
        </p:spPr>
      </p:pic>
    </p:spTree>
    <p:extLst>
      <p:ext uri="{BB962C8B-B14F-4D97-AF65-F5344CB8AC3E}">
        <p14:creationId xmlns:p14="http://schemas.microsoft.com/office/powerpoint/2010/main" val="2928491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9144000" cy="914400"/>
          </a:xfrm>
        </p:spPr>
        <p:txBody>
          <a:bodyPr/>
          <a:lstStyle/>
          <a:p>
            <a:pPr eaLnBrk="1" hangingPunct="1"/>
            <a:r>
              <a:rPr lang="en-US" b="1" dirty="0"/>
              <a:t>¿</a:t>
            </a:r>
            <a:r>
              <a:rPr lang="en-US" altLang="en-US" b="1" dirty="0" err="1"/>
              <a:t>Qué</a:t>
            </a:r>
            <a:r>
              <a:rPr lang="en-US" altLang="en-US" b="1" dirty="0"/>
              <a:t> es la </a:t>
            </a:r>
            <a:r>
              <a:rPr lang="en-US" altLang="en-US" b="1" dirty="0" err="1"/>
              <a:t>Riqueza</a:t>
            </a:r>
            <a:r>
              <a:rPr lang="en-US" altLang="en-US" b="1" dirty="0"/>
              <a:t>?</a:t>
            </a:r>
          </a:p>
        </p:txBody>
      </p:sp>
      <p:sp>
        <p:nvSpPr>
          <p:cNvPr id="3" name="Content Placeholder 2"/>
          <p:cNvSpPr>
            <a:spLocks noGrp="1"/>
          </p:cNvSpPr>
          <p:nvPr>
            <p:ph idx="1"/>
          </p:nvPr>
        </p:nvSpPr>
        <p:spPr>
          <a:xfrm>
            <a:off x="0" y="914400"/>
            <a:ext cx="6858000" cy="3276600"/>
          </a:xfrm>
        </p:spPr>
        <p:txBody>
          <a:bodyPr rtlCol="0">
            <a:normAutofit fontScale="25000" lnSpcReduction="20000"/>
          </a:bodyPr>
          <a:lstStyle/>
          <a:p>
            <a:pPr eaLnBrk="1" fontAlgn="auto" hangingPunct="1">
              <a:spcAft>
                <a:spcPts val="0"/>
              </a:spcAft>
              <a:buFont typeface="Arial" panose="020B0604020202020204" pitchFamily="34" charset="0"/>
              <a:buNone/>
              <a:defRPr/>
            </a:pPr>
            <a:r>
              <a:rPr lang="en-US" sz="9600" b="1" i="1" u="sng" dirty="0">
                <a:solidFill>
                  <a:srgbClr val="1308A8"/>
                </a:solidFill>
              </a:rPr>
              <a:t>¿</a:t>
            </a:r>
            <a:r>
              <a:rPr lang="en-US" sz="9600" b="1" i="1" u="sng" dirty="0" err="1">
                <a:solidFill>
                  <a:srgbClr val="1308A8"/>
                </a:solidFill>
              </a:rPr>
              <a:t>Qué</a:t>
            </a:r>
            <a:r>
              <a:rPr lang="en-US" sz="9600" b="1" i="1" u="sng" dirty="0">
                <a:solidFill>
                  <a:srgbClr val="1308A8"/>
                </a:solidFill>
              </a:rPr>
              <a:t> </a:t>
            </a:r>
            <a:r>
              <a:rPr lang="en-US" sz="9600" b="1" i="1" u="sng" dirty="0" err="1">
                <a:solidFill>
                  <a:srgbClr val="1308A8"/>
                </a:solidFill>
              </a:rPr>
              <a:t>es</a:t>
            </a:r>
            <a:r>
              <a:rPr lang="en-US" sz="9600" b="1" i="1" u="sng" dirty="0">
                <a:solidFill>
                  <a:srgbClr val="1308A8"/>
                </a:solidFill>
              </a:rPr>
              <a:t> la </a:t>
            </a:r>
            <a:r>
              <a:rPr lang="en-US" sz="9600" b="1" i="1" u="sng" dirty="0" err="1">
                <a:solidFill>
                  <a:srgbClr val="1308A8"/>
                </a:solidFill>
              </a:rPr>
              <a:t>Riqueza</a:t>
            </a:r>
            <a:r>
              <a:rPr lang="en-US" sz="9600" b="1" i="1" u="sng" dirty="0">
                <a:solidFill>
                  <a:srgbClr val="1308A8"/>
                </a:solidFill>
              </a:rPr>
              <a:t>?</a:t>
            </a:r>
          </a:p>
          <a:p>
            <a:pPr eaLnBrk="1" fontAlgn="auto" hangingPunct="1">
              <a:spcAft>
                <a:spcPts val="0"/>
              </a:spcAft>
              <a:buFont typeface="Arial" panose="020B0604020202020204" pitchFamily="34" charset="0"/>
              <a:buChar char="•"/>
              <a:defRPr/>
            </a:pPr>
            <a:r>
              <a:rPr lang="es-ES" sz="9600" i="1" dirty="0"/>
              <a:t>La riqueza es un poder. Con la riqueza muchas cosas son posibles. Uno puede adornar la casa con los muebles más lujosos. Uno puede navegar los mares lejanos. Uno puede deleitarse con los manjares de tierras lejanas. Uno puede comprar los adornos de oro y de piedra. Uno puede construir un templo para Dios. Uno puede hacer todas estas cosas y muchas otras más en las que hay placer para los sentidos y la satisfacción para el alma.</a:t>
            </a:r>
            <a:r>
              <a:rPr lang="en-US" sz="9600" i="1" dirty="0"/>
              <a:t>– </a:t>
            </a:r>
            <a:r>
              <a:rPr lang="en-US" sz="9600" dirty="0"/>
              <a:t>George S. </a:t>
            </a:r>
            <a:r>
              <a:rPr lang="en-US" sz="9600" dirty="0" err="1"/>
              <a:t>Clason</a:t>
            </a:r>
            <a:endParaRPr lang="en-US" sz="9600" dirty="0"/>
          </a:p>
        </p:txBody>
      </p:sp>
      <p:pic>
        <p:nvPicPr>
          <p:cNvPr id="24580" name="Picture 6" descr="abundance.jpg"/>
          <p:cNvPicPr>
            <a:picLocks noChangeAspect="1"/>
          </p:cNvPicPr>
          <p:nvPr/>
        </p:nvPicPr>
        <p:blipFill>
          <a:blip r:embed="rId2" cstate="print"/>
          <a:srcRect/>
          <a:stretch>
            <a:fillRect/>
          </a:stretch>
        </p:blipFill>
        <p:spPr bwMode="auto">
          <a:xfrm>
            <a:off x="7075488" y="1295400"/>
            <a:ext cx="2068512" cy="1371600"/>
          </a:xfrm>
          <a:prstGeom prst="rect">
            <a:avLst/>
          </a:prstGeom>
          <a:noFill/>
          <a:ln w="9525">
            <a:noFill/>
            <a:miter lim="800000"/>
            <a:headEnd/>
            <a:tailEnd/>
          </a:ln>
        </p:spPr>
      </p:pic>
      <p:sp>
        <p:nvSpPr>
          <p:cNvPr id="8" name="Content Placeholder 2"/>
          <p:cNvSpPr txBox="1">
            <a:spLocks/>
          </p:cNvSpPr>
          <p:nvPr/>
        </p:nvSpPr>
        <p:spPr bwMode="auto">
          <a:xfrm>
            <a:off x="0" y="4420235"/>
            <a:ext cx="9144000" cy="2057400"/>
          </a:xfrm>
          <a:prstGeom prst="rect">
            <a:avLst/>
          </a:prstGeom>
          <a:noFill/>
          <a:ln w="9525">
            <a:noFill/>
            <a:miter lim="800000"/>
            <a:headEnd/>
            <a:tailEnd/>
          </a:ln>
        </p:spPr>
        <p:txBody>
          <a:bodyPr/>
          <a:lstStyle/>
          <a:p>
            <a:pPr marL="342900" indent="-342900" eaLnBrk="1" hangingPunct="1">
              <a:spcBef>
                <a:spcPct val="20000"/>
              </a:spcBef>
              <a:buFont typeface="Arial" charset="0"/>
              <a:buChar char="•"/>
            </a:pPr>
            <a:r>
              <a:rPr lang="es-ES" altLang="en-US" sz="2400" i="1" dirty="0">
                <a:latin typeface="Calibri" pitchFamily="34" charset="0"/>
              </a:rPr>
              <a:t>La riqueza, como un árbol, crece a partir de una pequeña semilla. El primer centavo que ahorras es la semilla de la cual el árbol de la riqueza crecerá. Cuanto antes se planta la semilla más pronto crecerá el árbol</a:t>
            </a:r>
            <a:r>
              <a:rPr lang="en-US" altLang="en-US" sz="2400" i="1" dirty="0">
                <a:latin typeface="Calibri" pitchFamily="34" charset="0"/>
              </a:rPr>
              <a:t>. – </a:t>
            </a:r>
            <a:r>
              <a:rPr lang="en-US" altLang="en-US" sz="2400" dirty="0">
                <a:latin typeface="Calibri" pitchFamily="34" charset="0"/>
              </a:rPr>
              <a:t>George S. </a:t>
            </a:r>
            <a:r>
              <a:rPr lang="en-US" altLang="en-US" sz="2400" dirty="0" err="1">
                <a:latin typeface="Calibri" pitchFamily="34" charset="0"/>
              </a:rPr>
              <a:t>Clason</a:t>
            </a:r>
            <a:endParaRPr lang="en-US" altLang="en-US" sz="2400" dirty="0">
              <a:latin typeface="Calibri" pitchFamily="34" charset="0"/>
            </a:endParaRPr>
          </a:p>
          <a:p>
            <a:pPr marL="342900" indent="-342900" eaLnBrk="1" hangingPunct="1">
              <a:spcBef>
                <a:spcPct val="20000"/>
              </a:spcBef>
            </a:pPr>
            <a:endParaRPr lang="en-US" altLang="en-US" sz="2400" i="1" dirty="0">
              <a:latin typeface="Calibri" pitchFamily="34" charset="0"/>
            </a:endParaRPr>
          </a:p>
          <a:p>
            <a:pPr marL="342900" indent="-342900" eaLnBrk="1" hangingPunct="1">
              <a:spcBef>
                <a:spcPct val="20000"/>
              </a:spcBef>
              <a:buFont typeface="Arial" charset="0"/>
              <a:buChar char="•"/>
            </a:pPr>
            <a:endParaRPr lang="en-US" altLang="en-US" sz="2400" dirty="0">
              <a:latin typeface="Calibri" pitchFamily="34" charset="0"/>
            </a:endParaRPr>
          </a:p>
        </p:txBody>
      </p:sp>
      <p:sp>
        <p:nvSpPr>
          <p:cNvPr id="24582" name="Slide Number Placeholder 5"/>
          <p:cNvSpPr>
            <a:spLocks noGrp="1"/>
          </p:cNvSpPr>
          <p:nvPr>
            <p:ph type="sldNum" sz="quarter" idx="12"/>
          </p:nvPr>
        </p:nvSpPr>
        <p:spPr bwMode="auto">
          <a:xfrm>
            <a:off x="7010400" y="6492875"/>
            <a:ext cx="2133600" cy="365125"/>
          </a:xfrm>
          <a:noFill/>
          <a:ln>
            <a:miter lim="800000"/>
            <a:headEnd/>
            <a:tailEnd/>
          </a:ln>
        </p:spPr>
        <p:txBody>
          <a:bodyPr/>
          <a:lstStyle/>
          <a:p>
            <a:fld id="{FFD254CB-8422-4440-885A-E4BA417C24B7}" type="slidenum">
              <a:rPr lang="en-US" altLang="en-US"/>
              <a:pPr/>
              <a:t>34</a:t>
            </a:fld>
            <a:endParaRPr lang="en-US" altLang="en-US"/>
          </a:p>
        </p:txBody>
      </p:sp>
      <p:sp>
        <p:nvSpPr>
          <p:cNvPr id="7" name="Footer Placeholder 6"/>
          <p:cNvSpPr>
            <a:spLocks noGrp="1"/>
          </p:cNvSpPr>
          <p:nvPr>
            <p:ph type="ftr" sz="quarter" idx="11"/>
          </p:nvPr>
        </p:nvSpPr>
        <p:spPr>
          <a:xfrm>
            <a:off x="3429000" y="6492875"/>
            <a:ext cx="2895600" cy="365125"/>
          </a:xfrm>
        </p:spPr>
        <p:txBody>
          <a:bodyPr/>
          <a:lstStyle/>
          <a:p>
            <a:pPr>
              <a:defRPr/>
            </a:pPr>
            <a:r>
              <a:rPr lang="en-US" dirty="0"/>
              <a:t>© Alex </a:t>
            </a:r>
            <a:r>
              <a:rPr lang="en-US" dirty="0" err="1"/>
              <a:t>Barrón</a:t>
            </a:r>
            <a:r>
              <a:rPr lang="en-US" dirty="0"/>
              <a:t> 2020</a:t>
            </a:r>
          </a:p>
        </p:txBody>
      </p:sp>
      <p:pic>
        <p:nvPicPr>
          <p:cNvPr id="2" name="Picture 1">
            <a:extLst>
              <a:ext uri="{FF2B5EF4-FFF2-40B4-BE49-F238E27FC236}">
                <a16:creationId xmlns:a16="http://schemas.microsoft.com/office/drawing/2014/main" id="{C55C8741-B70A-C596-0A93-CAA6865F3239}"/>
              </a:ext>
            </a:extLst>
          </p:cNvPr>
          <p:cNvPicPr>
            <a:picLocks noChangeAspect="1"/>
          </p:cNvPicPr>
          <p:nvPr/>
        </p:nvPicPr>
        <p:blipFill>
          <a:blip r:embed="rId3"/>
          <a:stretch>
            <a:fillRect/>
          </a:stretch>
        </p:blipFill>
        <p:spPr>
          <a:xfrm>
            <a:off x="1" y="14433"/>
            <a:ext cx="2080410" cy="6713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9144000" cy="914400"/>
          </a:xfrm>
        </p:spPr>
        <p:txBody>
          <a:bodyPr/>
          <a:lstStyle/>
          <a:p>
            <a:pPr eaLnBrk="1" hangingPunct="1"/>
            <a:r>
              <a:rPr lang="en-US" b="1" dirty="0"/>
              <a:t>¿</a:t>
            </a:r>
            <a:r>
              <a:rPr lang="en-US" altLang="en-US" b="1" dirty="0" err="1"/>
              <a:t>Qué</a:t>
            </a:r>
            <a:r>
              <a:rPr lang="en-US" altLang="en-US" b="1" dirty="0"/>
              <a:t> es la </a:t>
            </a:r>
            <a:r>
              <a:rPr lang="en-US" altLang="en-US" b="1" dirty="0" err="1"/>
              <a:t>Riqueza</a:t>
            </a:r>
            <a:r>
              <a:rPr lang="en-US" altLang="en-US" b="1" dirty="0"/>
              <a:t>?</a:t>
            </a:r>
          </a:p>
        </p:txBody>
      </p:sp>
      <p:sp>
        <p:nvSpPr>
          <p:cNvPr id="3" name="Content Placeholder 2"/>
          <p:cNvSpPr>
            <a:spLocks noGrp="1"/>
          </p:cNvSpPr>
          <p:nvPr>
            <p:ph idx="1"/>
          </p:nvPr>
        </p:nvSpPr>
        <p:spPr>
          <a:xfrm>
            <a:off x="0" y="762000"/>
            <a:ext cx="7010400" cy="2133600"/>
          </a:xfrm>
        </p:spPr>
        <p:txBody>
          <a:bodyPr rtlCol="0">
            <a:noAutofit/>
          </a:bodyPr>
          <a:lstStyle/>
          <a:p>
            <a:pPr eaLnBrk="1" fontAlgn="auto" hangingPunct="1">
              <a:spcAft>
                <a:spcPts val="0"/>
              </a:spcAft>
              <a:buFont typeface="Arial" panose="020B0604020202020204" pitchFamily="34" charset="0"/>
              <a:buNone/>
              <a:defRPr/>
            </a:pPr>
            <a:r>
              <a:rPr lang="en-US" sz="2400" b="1" i="1" u="sng" dirty="0">
                <a:solidFill>
                  <a:srgbClr val="1308A8"/>
                </a:solidFill>
              </a:rPr>
              <a:t>¿</a:t>
            </a:r>
            <a:r>
              <a:rPr lang="en-US" sz="2400" b="1" i="1" u="sng" dirty="0" err="1">
                <a:solidFill>
                  <a:srgbClr val="1308A8"/>
                </a:solidFill>
              </a:rPr>
              <a:t>Qué</a:t>
            </a:r>
            <a:r>
              <a:rPr lang="en-US" sz="2400" b="1" i="1" u="sng" dirty="0">
                <a:solidFill>
                  <a:srgbClr val="1308A8"/>
                </a:solidFill>
              </a:rPr>
              <a:t> </a:t>
            </a:r>
            <a:r>
              <a:rPr lang="en-US" sz="2400" b="1" i="1" u="sng" dirty="0" err="1">
                <a:solidFill>
                  <a:srgbClr val="1308A8"/>
                </a:solidFill>
              </a:rPr>
              <a:t>es</a:t>
            </a:r>
            <a:r>
              <a:rPr lang="en-US" sz="2400" b="1" i="1" u="sng" dirty="0">
                <a:solidFill>
                  <a:srgbClr val="1308A8"/>
                </a:solidFill>
              </a:rPr>
              <a:t> la </a:t>
            </a:r>
            <a:r>
              <a:rPr lang="en-US" sz="2400" b="1" i="1" u="sng" dirty="0" err="1">
                <a:solidFill>
                  <a:srgbClr val="1308A8"/>
                </a:solidFill>
              </a:rPr>
              <a:t>Riqueza</a:t>
            </a:r>
            <a:r>
              <a:rPr lang="en-US" sz="2400" b="1" i="1" u="sng" dirty="0">
                <a:solidFill>
                  <a:srgbClr val="1308A8"/>
                </a:solidFill>
              </a:rPr>
              <a:t>?</a:t>
            </a:r>
          </a:p>
          <a:p>
            <a:pPr eaLnBrk="1" hangingPunct="1"/>
            <a:r>
              <a:rPr lang="es-ES" altLang="en-US" sz="2400" i="1" dirty="0">
                <a:latin typeface="Calibri" pitchFamily="34" charset="0"/>
              </a:rPr>
              <a:t>La riqueza se mide en el tiempo, no en dólares. El número de días que puedes sobrevivir sin trabajar físicamente y aún así mantener tu nivel de vida</a:t>
            </a:r>
            <a:r>
              <a:rPr lang="en-US" altLang="en-US" sz="2400" i="1" dirty="0">
                <a:latin typeface="Calibri" pitchFamily="34" charset="0"/>
              </a:rPr>
              <a:t>. – </a:t>
            </a:r>
            <a:r>
              <a:rPr lang="en-US" altLang="en-US" sz="2400" dirty="0">
                <a:latin typeface="Calibri" pitchFamily="34" charset="0"/>
              </a:rPr>
              <a:t>Robert </a:t>
            </a:r>
            <a:r>
              <a:rPr lang="en-US" altLang="en-US" sz="2400" dirty="0" err="1">
                <a:latin typeface="Calibri" pitchFamily="34" charset="0"/>
              </a:rPr>
              <a:t>Kiyosaki</a:t>
            </a:r>
            <a:endParaRPr lang="en-US" altLang="en-US" sz="2400" dirty="0">
              <a:latin typeface="Calibri" pitchFamily="34" charset="0"/>
            </a:endParaRPr>
          </a:p>
          <a:p>
            <a:pPr eaLnBrk="1" hangingPunct="1"/>
            <a:r>
              <a:rPr lang="es-ES" altLang="en-US" sz="2400" i="1" dirty="0">
                <a:latin typeface="Calibri" pitchFamily="34" charset="0"/>
              </a:rPr>
              <a:t>La riqueza es el producto de la capacidad del hombre para pensar</a:t>
            </a:r>
            <a:r>
              <a:rPr lang="en-US" altLang="en-US" sz="2400" i="1" dirty="0">
                <a:latin typeface="Calibri" pitchFamily="34" charset="0"/>
              </a:rPr>
              <a:t>. – </a:t>
            </a:r>
            <a:r>
              <a:rPr lang="en-US" altLang="en-US" sz="2400" dirty="0">
                <a:latin typeface="Calibri" pitchFamily="34" charset="0"/>
              </a:rPr>
              <a:t>Ayn Rand</a:t>
            </a:r>
          </a:p>
          <a:p>
            <a:pPr eaLnBrk="1" fontAlgn="auto" hangingPunct="1">
              <a:spcAft>
                <a:spcPts val="0"/>
              </a:spcAft>
              <a:buFont typeface="Arial" panose="020B0604020202020204" pitchFamily="34" charset="0"/>
              <a:buNone/>
              <a:defRPr/>
            </a:pPr>
            <a:endParaRPr lang="en-US" sz="2400" b="1" i="1" u="sng" dirty="0">
              <a:solidFill>
                <a:srgbClr val="1308A8"/>
              </a:solidFill>
            </a:endParaRPr>
          </a:p>
        </p:txBody>
      </p:sp>
      <p:pic>
        <p:nvPicPr>
          <p:cNvPr id="24580" name="Picture 6" descr="abundance.jpg"/>
          <p:cNvPicPr>
            <a:picLocks noChangeAspect="1"/>
          </p:cNvPicPr>
          <p:nvPr/>
        </p:nvPicPr>
        <p:blipFill>
          <a:blip r:embed="rId2" cstate="print"/>
          <a:srcRect/>
          <a:stretch>
            <a:fillRect/>
          </a:stretch>
        </p:blipFill>
        <p:spPr bwMode="auto">
          <a:xfrm>
            <a:off x="7075488" y="1295400"/>
            <a:ext cx="2068512" cy="1371600"/>
          </a:xfrm>
          <a:prstGeom prst="rect">
            <a:avLst/>
          </a:prstGeom>
          <a:noFill/>
          <a:ln w="9525">
            <a:noFill/>
            <a:miter lim="800000"/>
            <a:headEnd/>
            <a:tailEnd/>
          </a:ln>
        </p:spPr>
      </p:pic>
      <p:sp>
        <p:nvSpPr>
          <p:cNvPr id="8" name="Content Placeholder 2"/>
          <p:cNvSpPr txBox="1">
            <a:spLocks/>
          </p:cNvSpPr>
          <p:nvPr/>
        </p:nvSpPr>
        <p:spPr bwMode="auto">
          <a:xfrm>
            <a:off x="0" y="3505200"/>
            <a:ext cx="9144000" cy="3048000"/>
          </a:xfrm>
          <a:prstGeom prst="rect">
            <a:avLst/>
          </a:prstGeom>
          <a:noFill/>
          <a:ln w="9525">
            <a:noFill/>
            <a:miter lim="800000"/>
            <a:headEnd/>
            <a:tailEnd/>
          </a:ln>
        </p:spPr>
        <p:txBody>
          <a:bodyPr/>
          <a:lstStyle/>
          <a:p>
            <a:pPr marL="342900" indent="-342900" eaLnBrk="1" hangingPunct="1">
              <a:spcBef>
                <a:spcPct val="20000"/>
              </a:spcBef>
              <a:buFont typeface="Arial" charset="0"/>
              <a:buChar char="•"/>
            </a:pPr>
            <a:r>
              <a:rPr lang="es-ES" altLang="en-US" sz="2400" i="1" dirty="0">
                <a:latin typeface="Calibri" pitchFamily="34" charset="0"/>
              </a:rPr>
              <a:t>La riqueza es un pensamiento</a:t>
            </a:r>
            <a:r>
              <a:rPr lang="en-US" altLang="en-US" sz="2400" i="1" dirty="0">
                <a:latin typeface="Calibri" pitchFamily="34" charset="0"/>
              </a:rPr>
              <a:t>... – </a:t>
            </a:r>
            <a:r>
              <a:rPr lang="en-US" altLang="en-US" sz="2400" dirty="0">
                <a:latin typeface="Calibri" pitchFamily="34" charset="0"/>
              </a:rPr>
              <a:t>Peter J. Daniels</a:t>
            </a:r>
          </a:p>
          <a:p>
            <a:pPr marL="342900" indent="-342900" eaLnBrk="1" hangingPunct="1">
              <a:spcBef>
                <a:spcPct val="20000"/>
              </a:spcBef>
              <a:buFont typeface="Arial" charset="0"/>
              <a:buChar char="•"/>
            </a:pPr>
            <a:r>
              <a:rPr lang="es-ES" altLang="en-US" sz="2400" i="1" dirty="0">
                <a:latin typeface="Calibri" pitchFamily="34" charset="0"/>
              </a:rPr>
              <a:t>La riqueza se crea a través de la Actitud Mental Positiva, cultura, trabajo, conocimientos, habilidades y el carácter moral de las personas bajo un gobierno o un estado que garantiza la libertad de empresa privada y respeta y protege los derechos de la vida y la propiedad de cada individuo. Los ingredientes fundamentales para adquirirla son: el pensamiento, el trabajo, los recursos naturales, el crédito y los impuestos justos. El dinero, o los medios de cambio, deben tener un valor reconocido y aceptable</a:t>
            </a:r>
            <a:r>
              <a:rPr lang="en-US" altLang="en-US" sz="2400" i="1" dirty="0">
                <a:latin typeface="Calibri" pitchFamily="34" charset="0"/>
              </a:rPr>
              <a:t>. – </a:t>
            </a:r>
            <a:r>
              <a:rPr lang="en-US" altLang="en-US" sz="2400" dirty="0">
                <a:latin typeface="Calibri" pitchFamily="34" charset="0"/>
              </a:rPr>
              <a:t>W. Clement Stone</a:t>
            </a:r>
          </a:p>
          <a:p>
            <a:pPr marL="342900" indent="-342900" eaLnBrk="1" hangingPunct="1">
              <a:spcBef>
                <a:spcPct val="20000"/>
              </a:spcBef>
            </a:pPr>
            <a:endParaRPr lang="en-US" altLang="en-US" sz="2400" i="1" dirty="0">
              <a:latin typeface="Calibri" pitchFamily="34" charset="0"/>
            </a:endParaRPr>
          </a:p>
          <a:p>
            <a:pPr marL="342900" indent="-342900" eaLnBrk="1" hangingPunct="1">
              <a:spcBef>
                <a:spcPct val="20000"/>
              </a:spcBef>
              <a:buFont typeface="Arial" charset="0"/>
              <a:buChar char="•"/>
            </a:pPr>
            <a:endParaRPr lang="en-US" altLang="en-US" sz="2400" dirty="0">
              <a:latin typeface="Calibri" pitchFamily="34" charset="0"/>
            </a:endParaRPr>
          </a:p>
        </p:txBody>
      </p:sp>
      <p:sp>
        <p:nvSpPr>
          <p:cNvPr id="24582" name="Slide Number Placeholder 5"/>
          <p:cNvSpPr>
            <a:spLocks noGrp="1"/>
          </p:cNvSpPr>
          <p:nvPr>
            <p:ph type="sldNum" sz="quarter" idx="12"/>
          </p:nvPr>
        </p:nvSpPr>
        <p:spPr bwMode="auto">
          <a:xfrm>
            <a:off x="7010400" y="6492875"/>
            <a:ext cx="2133600" cy="365125"/>
          </a:xfrm>
          <a:noFill/>
          <a:ln>
            <a:miter lim="800000"/>
            <a:headEnd/>
            <a:tailEnd/>
          </a:ln>
        </p:spPr>
        <p:txBody>
          <a:bodyPr/>
          <a:lstStyle/>
          <a:p>
            <a:fld id="{FFD254CB-8422-4440-885A-E4BA417C24B7}" type="slidenum">
              <a:rPr lang="en-US" altLang="en-US"/>
              <a:pPr/>
              <a:t>35</a:t>
            </a:fld>
            <a:endParaRPr lang="en-US" altLang="en-US"/>
          </a:p>
        </p:txBody>
      </p:sp>
      <p:sp>
        <p:nvSpPr>
          <p:cNvPr id="7" name="Footer Placeholder 6"/>
          <p:cNvSpPr>
            <a:spLocks noGrp="1"/>
          </p:cNvSpPr>
          <p:nvPr>
            <p:ph type="ftr" sz="quarter" idx="11"/>
          </p:nvPr>
        </p:nvSpPr>
        <p:spPr>
          <a:xfrm>
            <a:off x="6248400" y="6492875"/>
            <a:ext cx="2895600" cy="365125"/>
          </a:xfrm>
        </p:spPr>
        <p:txBody>
          <a:bodyPr/>
          <a:lstStyle/>
          <a:p>
            <a:pPr algn="r">
              <a:defRPr/>
            </a:pPr>
            <a:r>
              <a:rPr lang="en-US" dirty="0"/>
              <a:t>© Alex </a:t>
            </a:r>
            <a:r>
              <a:rPr lang="en-US" dirty="0" err="1"/>
              <a:t>Barrón</a:t>
            </a:r>
            <a:r>
              <a:rPr lang="en-US" dirty="0"/>
              <a:t> 2020</a:t>
            </a:r>
          </a:p>
        </p:txBody>
      </p:sp>
      <p:pic>
        <p:nvPicPr>
          <p:cNvPr id="4" name="Picture 3">
            <a:extLst>
              <a:ext uri="{FF2B5EF4-FFF2-40B4-BE49-F238E27FC236}">
                <a16:creationId xmlns:a16="http://schemas.microsoft.com/office/drawing/2014/main" id="{67B54415-B889-EA29-9084-4B5CFFE1482F}"/>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3551290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20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fade">
                                      <p:cBhvr>
                                        <p:cTn id="27"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0"/>
            <a:ext cx="9144000" cy="914400"/>
          </a:xfrm>
        </p:spPr>
        <p:txBody>
          <a:bodyPr/>
          <a:lstStyle/>
          <a:p>
            <a:pPr eaLnBrk="1" hangingPunct="1"/>
            <a:r>
              <a:rPr lang="en-US" b="1" dirty="0"/>
              <a:t>¿</a:t>
            </a:r>
            <a:r>
              <a:rPr lang="en-US" altLang="en-US" b="1" dirty="0" err="1"/>
              <a:t>Qué</a:t>
            </a:r>
            <a:r>
              <a:rPr lang="en-US" altLang="en-US" b="1" dirty="0"/>
              <a:t> es la </a:t>
            </a:r>
            <a:r>
              <a:rPr lang="en-US" altLang="en-US" b="1" dirty="0" err="1"/>
              <a:t>Riqueza</a:t>
            </a:r>
            <a:r>
              <a:rPr lang="en-US" altLang="en-US" b="1" dirty="0"/>
              <a:t>?</a:t>
            </a:r>
          </a:p>
        </p:txBody>
      </p:sp>
      <p:sp>
        <p:nvSpPr>
          <p:cNvPr id="3" name="Content Placeholder 2"/>
          <p:cNvSpPr>
            <a:spLocks noGrp="1"/>
          </p:cNvSpPr>
          <p:nvPr>
            <p:ph idx="1"/>
          </p:nvPr>
        </p:nvSpPr>
        <p:spPr>
          <a:xfrm>
            <a:off x="0" y="914400"/>
            <a:ext cx="6781800" cy="2133600"/>
          </a:xfrm>
        </p:spPr>
        <p:txBody>
          <a:bodyPr/>
          <a:lstStyle/>
          <a:p>
            <a:pPr eaLnBrk="1" hangingPunct="1">
              <a:buFont typeface="Arial" charset="0"/>
              <a:buNone/>
            </a:pPr>
            <a:r>
              <a:rPr lang="en-US" altLang="en-US" sz="2800" b="1" i="1" u="sng" dirty="0">
                <a:solidFill>
                  <a:srgbClr val="1308A8"/>
                </a:solidFill>
              </a:rPr>
              <a:t>¿</a:t>
            </a:r>
            <a:r>
              <a:rPr lang="en-US" altLang="en-US" sz="2800" b="1" i="1" u="sng" dirty="0" err="1">
                <a:solidFill>
                  <a:srgbClr val="1308A8"/>
                </a:solidFill>
              </a:rPr>
              <a:t>Cuáles</a:t>
            </a:r>
            <a:r>
              <a:rPr lang="en-US" altLang="en-US" sz="2800" b="1" i="1" u="sng" dirty="0">
                <a:solidFill>
                  <a:srgbClr val="1308A8"/>
                </a:solidFill>
              </a:rPr>
              <a:t> Son </a:t>
            </a:r>
            <a:r>
              <a:rPr lang="en-US" altLang="en-US" sz="2800" b="1" i="1" u="sng" dirty="0" err="1">
                <a:solidFill>
                  <a:srgbClr val="1308A8"/>
                </a:solidFill>
              </a:rPr>
              <a:t>las</a:t>
            </a:r>
            <a:r>
              <a:rPr lang="en-US" altLang="en-US" sz="2800" b="1" i="1" u="sng" dirty="0">
                <a:solidFill>
                  <a:srgbClr val="1308A8"/>
                </a:solidFill>
              </a:rPr>
              <a:t> </a:t>
            </a:r>
            <a:r>
              <a:rPr lang="en-US" altLang="en-US" sz="2800" b="1" i="1" u="sng" dirty="0" err="1">
                <a:solidFill>
                  <a:srgbClr val="1308A8"/>
                </a:solidFill>
              </a:rPr>
              <a:t>Riquezas</a:t>
            </a:r>
            <a:r>
              <a:rPr lang="en-US" altLang="en-US" sz="2800" b="1" i="1" u="sng" dirty="0">
                <a:solidFill>
                  <a:srgbClr val="1308A8"/>
                </a:solidFill>
              </a:rPr>
              <a:t> </a:t>
            </a:r>
            <a:r>
              <a:rPr lang="en-US" altLang="en-US" sz="2800" b="1" i="1" u="sng" dirty="0" err="1">
                <a:solidFill>
                  <a:srgbClr val="1308A8"/>
                </a:solidFill>
              </a:rPr>
              <a:t>Verdaderas</a:t>
            </a:r>
            <a:r>
              <a:rPr lang="en-US" altLang="en-US" sz="2800" b="1" i="1" u="sng" dirty="0">
                <a:solidFill>
                  <a:srgbClr val="1308A8"/>
                </a:solidFill>
              </a:rPr>
              <a:t>?</a:t>
            </a:r>
          </a:p>
          <a:p>
            <a:pPr eaLnBrk="1" hangingPunct="1"/>
            <a:r>
              <a:rPr lang="en-US" altLang="en-US" sz="1800" i="1" dirty="0"/>
              <a:t>"</a:t>
            </a:r>
            <a:r>
              <a:rPr lang="es-ES" altLang="en-US" sz="2400" dirty="0"/>
              <a:t> No confiéis en la rapiña; no os envanezcáis;</a:t>
            </a:r>
            <a:br>
              <a:rPr lang="es-ES" altLang="en-US" sz="2400" dirty="0"/>
            </a:br>
            <a:r>
              <a:rPr lang="es-ES" altLang="en-US" sz="2400" dirty="0"/>
              <a:t>Si se aumentan las riquezas, no pongáis el corazón en ellas</a:t>
            </a:r>
            <a:r>
              <a:rPr lang="en-US" altLang="en-US" sz="2400" i="1" dirty="0"/>
              <a:t>.“ – </a:t>
            </a:r>
            <a:r>
              <a:rPr lang="en-US" altLang="en-US" sz="2400" i="1" dirty="0" err="1"/>
              <a:t>Salmos</a:t>
            </a:r>
            <a:r>
              <a:rPr lang="en-US" altLang="en-US" sz="2400" i="1" dirty="0"/>
              <a:t> 62:10</a:t>
            </a:r>
          </a:p>
          <a:p>
            <a:pPr eaLnBrk="1" hangingPunct="1"/>
            <a:endParaRPr lang="en-US" altLang="en-US" sz="7200" dirty="0"/>
          </a:p>
        </p:txBody>
      </p:sp>
      <p:sp>
        <p:nvSpPr>
          <p:cNvPr id="8" name="Content Placeholder 2"/>
          <p:cNvSpPr txBox="1">
            <a:spLocks/>
          </p:cNvSpPr>
          <p:nvPr/>
        </p:nvSpPr>
        <p:spPr>
          <a:xfrm>
            <a:off x="228600" y="2514600"/>
            <a:ext cx="8763000" cy="4114800"/>
          </a:xfrm>
          <a:prstGeom prst="rect">
            <a:avLst/>
          </a:prstGeom>
        </p:spPr>
        <p:txBody>
          <a:bodyPr/>
          <a:lstStyle/>
          <a:p>
            <a:pPr eaLnBrk="1" fontAlgn="auto" hangingPunct="1">
              <a:spcBef>
                <a:spcPts val="0"/>
              </a:spcBef>
              <a:spcAft>
                <a:spcPts val="0"/>
              </a:spcAft>
              <a:buFont typeface="Arial" pitchFamily="34" charset="0"/>
              <a:buChar char="•"/>
              <a:defRPr/>
            </a:pPr>
            <a:r>
              <a:rPr lang="en-US" sz="2400" i="1" dirty="0">
                <a:latin typeface="+mn-lt"/>
              </a:rPr>
              <a:t>"</a:t>
            </a:r>
            <a:r>
              <a:rPr lang="es-ES" sz="2400" b="1" baseline="30000" dirty="0"/>
              <a:t> </a:t>
            </a:r>
            <a:r>
              <a:rPr lang="es-ES" sz="2400" i="1" dirty="0">
                <a:latin typeface="+mn-lt"/>
              </a:rPr>
              <a:t>Porque ya conocéis la gracia de nuestro Señor Jesucristo, que por amor a vosotros se hizo pobre, siendo rico, para que vosotros con su pobreza fueseis enriquecidos</a:t>
            </a:r>
            <a:r>
              <a:rPr lang="en-US" sz="2400" i="1" dirty="0">
                <a:latin typeface="+mn-lt"/>
              </a:rPr>
              <a:t>.“ – 2 </a:t>
            </a:r>
            <a:r>
              <a:rPr lang="en-US" sz="2400" i="1" dirty="0" err="1">
                <a:latin typeface="+mn-lt"/>
              </a:rPr>
              <a:t>Corintios</a:t>
            </a:r>
            <a:r>
              <a:rPr lang="en-US" sz="2400" i="1" dirty="0">
                <a:latin typeface="+mn-lt"/>
              </a:rPr>
              <a:t> 8:9</a:t>
            </a:r>
            <a:endParaRPr lang="en-US" sz="2400" dirty="0">
              <a:latin typeface="+mn-lt"/>
            </a:endParaRPr>
          </a:p>
          <a:p>
            <a:pPr eaLnBrk="1" fontAlgn="auto" hangingPunct="1">
              <a:spcBef>
                <a:spcPts val="0"/>
              </a:spcBef>
              <a:spcAft>
                <a:spcPts val="0"/>
              </a:spcAft>
              <a:buFont typeface="Arial" pitchFamily="34" charset="0"/>
              <a:buChar char="•"/>
              <a:defRPr/>
            </a:pPr>
            <a:r>
              <a:rPr lang="en-US" sz="2400" i="1" dirty="0">
                <a:latin typeface="+mn-lt"/>
              </a:rPr>
              <a:t>“</a:t>
            </a:r>
            <a:r>
              <a:rPr lang="es-ES" sz="2400" i="1" dirty="0">
                <a:latin typeface="+mn-lt"/>
              </a:rPr>
              <a:t>porque nada hemos traído a este mundo, y sin duda nada podremos sacar</a:t>
            </a:r>
            <a:r>
              <a:rPr lang="en-US" sz="2400" i="1" dirty="0">
                <a:latin typeface="+mn-lt"/>
              </a:rPr>
              <a:t>. </a:t>
            </a:r>
            <a:r>
              <a:rPr lang="es-ES" sz="2400" i="1" dirty="0">
                <a:latin typeface="+mn-lt"/>
              </a:rPr>
              <a:t>Así que, teniendo sustento y abrigo, estemos contentos con esto</a:t>
            </a:r>
            <a:r>
              <a:rPr lang="en-US" sz="2400" i="1" dirty="0">
                <a:latin typeface="+mn-lt"/>
              </a:rPr>
              <a:t>. </a:t>
            </a:r>
            <a:r>
              <a:rPr lang="es-ES" sz="2400" i="1" dirty="0">
                <a:latin typeface="+mn-lt"/>
              </a:rPr>
              <a:t>Porque los que quieren enriquecerse caen en tentación y lazo, y en muchas codicias necias y dañosas, que hunden a los hombres en destrucción y perdición</a:t>
            </a:r>
            <a:r>
              <a:rPr lang="en-US" sz="2400" i="1" dirty="0">
                <a:latin typeface="+mn-lt"/>
              </a:rPr>
              <a:t>. </a:t>
            </a:r>
            <a:r>
              <a:rPr lang="es-ES" sz="2400" i="1" dirty="0">
                <a:latin typeface="+mn-lt"/>
              </a:rPr>
              <a:t>Porque raíz de todos los males es el amor al dinero, el cual codiciando algunos, se extraviaron de la fe, y fueron traspasados de muchos dolores</a:t>
            </a:r>
            <a:r>
              <a:rPr lang="en-US" sz="2400" i="1" dirty="0">
                <a:latin typeface="+mn-lt"/>
              </a:rPr>
              <a:t>.“ </a:t>
            </a:r>
          </a:p>
          <a:p>
            <a:pPr algn="r" eaLnBrk="1" fontAlgn="auto" hangingPunct="1">
              <a:spcBef>
                <a:spcPts val="0"/>
              </a:spcBef>
              <a:spcAft>
                <a:spcPts val="0"/>
              </a:spcAft>
              <a:defRPr/>
            </a:pPr>
            <a:r>
              <a:rPr lang="en-US" sz="2400" i="1" dirty="0">
                <a:latin typeface="+mn-lt"/>
              </a:rPr>
              <a:t>– 1 </a:t>
            </a:r>
            <a:r>
              <a:rPr lang="en-US" sz="2400" i="1" dirty="0" err="1">
                <a:latin typeface="+mn-lt"/>
              </a:rPr>
              <a:t>Timoteo</a:t>
            </a:r>
            <a:r>
              <a:rPr lang="en-US" sz="2400" i="1" dirty="0">
                <a:latin typeface="+mn-lt"/>
              </a:rPr>
              <a:t> 6:7-10</a:t>
            </a:r>
          </a:p>
          <a:p>
            <a:pPr marL="342900" indent="-342900" eaLnBrk="1" fontAlgn="auto" hangingPunct="1">
              <a:spcBef>
                <a:spcPct val="20000"/>
              </a:spcBef>
              <a:spcAft>
                <a:spcPts val="0"/>
              </a:spcAft>
              <a:buFont typeface="Arial" pitchFamily="34" charset="0"/>
              <a:buChar char="•"/>
              <a:defRPr/>
            </a:pPr>
            <a:endParaRPr lang="en-US" sz="2400" dirty="0">
              <a:latin typeface="+mn-lt"/>
            </a:endParaRPr>
          </a:p>
        </p:txBody>
      </p:sp>
      <p:pic>
        <p:nvPicPr>
          <p:cNvPr id="25605" name="Picture 5" descr="gold coins stacks.bmp"/>
          <p:cNvPicPr>
            <a:picLocks noChangeAspect="1"/>
          </p:cNvPicPr>
          <p:nvPr/>
        </p:nvPicPr>
        <p:blipFill>
          <a:blip r:embed="rId2" cstate="print"/>
          <a:srcRect/>
          <a:stretch>
            <a:fillRect/>
          </a:stretch>
        </p:blipFill>
        <p:spPr bwMode="auto">
          <a:xfrm>
            <a:off x="6905625" y="762000"/>
            <a:ext cx="2238375" cy="1676400"/>
          </a:xfrm>
          <a:prstGeom prst="rect">
            <a:avLst/>
          </a:prstGeom>
          <a:noFill/>
          <a:ln w="9525">
            <a:noFill/>
            <a:miter lim="800000"/>
            <a:headEnd/>
            <a:tailEnd/>
          </a:ln>
        </p:spPr>
      </p:pic>
      <p:sp>
        <p:nvSpPr>
          <p:cNvPr id="25606" name="Slide Number Placeholder 5"/>
          <p:cNvSpPr>
            <a:spLocks noGrp="1"/>
          </p:cNvSpPr>
          <p:nvPr>
            <p:ph type="sldNum" sz="quarter" idx="12"/>
          </p:nvPr>
        </p:nvSpPr>
        <p:spPr bwMode="auto">
          <a:xfrm>
            <a:off x="7010400" y="6492875"/>
            <a:ext cx="2133600" cy="365125"/>
          </a:xfrm>
          <a:noFill/>
          <a:ln>
            <a:miter lim="800000"/>
            <a:headEnd/>
            <a:tailEnd/>
          </a:ln>
        </p:spPr>
        <p:txBody>
          <a:bodyPr/>
          <a:lstStyle/>
          <a:p>
            <a:fld id="{B87D4D02-8945-4525-8479-26B4C2699582}" type="slidenum">
              <a:rPr lang="en-US" altLang="en-US"/>
              <a:pPr/>
              <a:t>36</a:t>
            </a:fld>
            <a:endParaRPr lang="en-US" altLang="en-US"/>
          </a:p>
        </p:txBody>
      </p:sp>
      <p:sp>
        <p:nvSpPr>
          <p:cNvPr id="7" name="Footer Placeholder 6"/>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pic>
        <p:nvPicPr>
          <p:cNvPr id="2" name="Picture 1">
            <a:extLst>
              <a:ext uri="{FF2B5EF4-FFF2-40B4-BE49-F238E27FC236}">
                <a16:creationId xmlns:a16="http://schemas.microsoft.com/office/drawing/2014/main" id="{8A7F986D-8212-8463-77D1-8D23FDB559B6}"/>
              </a:ext>
            </a:extLst>
          </p:cNvPr>
          <p:cNvPicPr>
            <a:picLocks noChangeAspect="1"/>
          </p:cNvPicPr>
          <p:nvPr/>
        </p:nvPicPr>
        <p:blipFill>
          <a:blip r:embed="rId3"/>
          <a:stretch>
            <a:fillRect/>
          </a:stretch>
        </p:blipFill>
        <p:spPr>
          <a:xfrm>
            <a:off x="1" y="14433"/>
            <a:ext cx="2080410" cy="6713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33400" y="0"/>
            <a:ext cx="8229600" cy="1295400"/>
          </a:xfrm>
        </p:spPr>
        <p:txBody>
          <a:bodyPr/>
          <a:lstStyle/>
          <a:p>
            <a:pPr eaLnBrk="1" hangingPunct="1"/>
            <a:r>
              <a:rPr lang="en-US" altLang="en-US" b="1" dirty="0" err="1"/>
              <a:t>Reflexión</a:t>
            </a:r>
            <a:endParaRPr lang="en-US" altLang="en-US" dirty="0"/>
          </a:p>
        </p:txBody>
      </p:sp>
      <p:sp>
        <p:nvSpPr>
          <p:cNvPr id="27651" name="Content Placeholder 2"/>
          <p:cNvSpPr txBox="1">
            <a:spLocks/>
          </p:cNvSpPr>
          <p:nvPr/>
        </p:nvSpPr>
        <p:spPr bwMode="auto">
          <a:xfrm>
            <a:off x="457200" y="1219200"/>
            <a:ext cx="8686800" cy="5334000"/>
          </a:xfrm>
          <a:prstGeom prst="rect">
            <a:avLst/>
          </a:prstGeom>
          <a:noFill/>
          <a:ln w="9525">
            <a:noFill/>
            <a:miter lim="800000"/>
            <a:headEnd/>
            <a:tailEnd/>
          </a:ln>
        </p:spPr>
        <p:txBody>
          <a:bodyPr/>
          <a:lstStyle/>
          <a:p>
            <a:pPr eaLnBrk="1" hangingPunct="1"/>
            <a:r>
              <a:rPr lang="en-US" altLang="en-US" sz="2800" dirty="0">
                <a:latin typeface="+mj-lt"/>
              </a:rPr>
              <a:t>Toma un </a:t>
            </a:r>
            <a:r>
              <a:rPr lang="en-US" altLang="en-US" sz="2800" dirty="0" err="1">
                <a:latin typeface="+mj-lt"/>
              </a:rPr>
              <a:t>momento</a:t>
            </a:r>
            <a:r>
              <a:rPr lang="en-US" altLang="en-US" sz="2800" dirty="0">
                <a:latin typeface="+mj-lt"/>
              </a:rPr>
              <a:t> para </a:t>
            </a:r>
            <a:r>
              <a:rPr lang="en-US" altLang="en-US" sz="2800" dirty="0" err="1">
                <a:latin typeface="+mj-lt"/>
              </a:rPr>
              <a:t>pensar</a:t>
            </a:r>
            <a:r>
              <a:rPr lang="en-US" altLang="en-US" sz="2800" dirty="0">
                <a:latin typeface="+mj-lt"/>
              </a:rPr>
              <a:t>:</a:t>
            </a:r>
          </a:p>
          <a:p>
            <a:pPr>
              <a:buFont typeface="Arial" charset="0"/>
              <a:buChar char="•"/>
            </a:pPr>
            <a:r>
              <a:rPr lang="en-US" altLang="en-US" sz="2800" dirty="0">
                <a:latin typeface="+mj-lt"/>
              </a:rPr>
              <a:t> </a:t>
            </a:r>
            <a:r>
              <a:rPr lang="en-US" altLang="en-US" sz="2800" dirty="0"/>
              <a:t>¿Que es la Libertad </a:t>
            </a:r>
            <a:r>
              <a:rPr lang="en-US" altLang="en-US" sz="2800" dirty="0" err="1"/>
              <a:t>Financiera</a:t>
            </a:r>
            <a:r>
              <a:rPr lang="en-US" altLang="en-US" sz="2800" dirty="0"/>
              <a:t>?</a:t>
            </a:r>
          </a:p>
          <a:p>
            <a:pPr>
              <a:buFont typeface="Arial" charset="0"/>
              <a:buChar char="•"/>
            </a:pPr>
            <a:r>
              <a:rPr lang="en-US" altLang="en-US" sz="2800" dirty="0"/>
              <a:t> ¿</a:t>
            </a:r>
            <a:r>
              <a:rPr lang="en-US" altLang="en-US" sz="2800" dirty="0">
                <a:latin typeface="+mj-lt"/>
              </a:rPr>
              <a:t>Que es el Dinero?</a:t>
            </a:r>
          </a:p>
          <a:p>
            <a:pPr>
              <a:buFont typeface="Arial" charset="0"/>
              <a:buChar char="•"/>
            </a:pPr>
            <a:r>
              <a:rPr lang="en-US" altLang="en-US" sz="2800" dirty="0">
                <a:latin typeface="+mj-lt"/>
              </a:rPr>
              <a:t> </a:t>
            </a:r>
            <a:r>
              <a:rPr lang="en-US" altLang="en-US" sz="2800" dirty="0"/>
              <a:t>¿</a:t>
            </a:r>
            <a:r>
              <a:rPr lang="en-US" altLang="en-US" sz="2800" dirty="0">
                <a:latin typeface="+mj-lt"/>
              </a:rPr>
              <a:t>Que es el Oro?</a:t>
            </a:r>
          </a:p>
          <a:p>
            <a:pPr>
              <a:buFont typeface="Arial" charset="0"/>
              <a:buChar char="•"/>
            </a:pPr>
            <a:r>
              <a:rPr lang="en-US" altLang="en-US" sz="2800" dirty="0"/>
              <a:t> ¿</a:t>
            </a:r>
            <a:r>
              <a:rPr lang="en-US" altLang="en-US" sz="2800" dirty="0">
                <a:latin typeface="+mj-lt"/>
              </a:rPr>
              <a:t>Que es el </a:t>
            </a:r>
            <a:r>
              <a:rPr lang="en-US" altLang="en-US" sz="2800" dirty="0" err="1">
                <a:latin typeface="+mj-lt"/>
              </a:rPr>
              <a:t>Credito</a:t>
            </a:r>
            <a:r>
              <a:rPr lang="en-US" altLang="en-US" sz="2800" dirty="0">
                <a:latin typeface="+mj-lt"/>
              </a:rPr>
              <a:t>?</a:t>
            </a:r>
          </a:p>
          <a:p>
            <a:pPr>
              <a:buFont typeface="Arial" charset="0"/>
              <a:buChar char="•"/>
            </a:pPr>
            <a:r>
              <a:rPr lang="en-US" altLang="en-US" sz="2800" dirty="0"/>
              <a:t> ¿Que son los </a:t>
            </a:r>
            <a:r>
              <a:rPr lang="en-US" altLang="en-US" sz="2800" dirty="0" err="1"/>
              <a:t>Billetes</a:t>
            </a:r>
            <a:r>
              <a:rPr lang="en-US" altLang="en-US" sz="2800" dirty="0"/>
              <a:t>?</a:t>
            </a:r>
          </a:p>
          <a:p>
            <a:pPr>
              <a:buFont typeface="Arial" charset="0"/>
              <a:buChar char="•"/>
            </a:pPr>
            <a:r>
              <a:rPr lang="en-US" altLang="en-US" sz="2800" dirty="0"/>
              <a:t> ¿Que son las </a:t>
            </a:r>
            <a:r>
              <a:rPr lang="en-US" altLang="en-US" sz="2800" dirty="0" err="1"/>
              <a:t>Riquezas</a:t>
            </a:r>
            <a:r>
              <a:rPr lang="en-US" altLang="en-US" sz="2800" dirty="0"/>
              <a:t>?</a:t>
            </a:r>
          </a:p>
          <a:p>
            <a:pPr>
              <a:buFont typeface="Arial" charset="0"/>
              <a:buChar char="•"/>
            </a:pPr>
            <a:endParaRPr lang="en-US" altLang="en-US" sz="2800" dirty="0"/>
          </a:p>
          <a:p>
            <a:endParaRPr lang="en-US" altLang="en-US" sz="2800" dirty="0"/>
          </a:p>
          <a:p>
            <a:pPr>
              <a:buFont typeface="Arial" charset="0"/>
              <a:buChar char="•"/>
            </a:pPr>
            <a:endParaRPr lang="en-US" altLang="en-US" sz="2800" dirty="0"/>
          </a:p>
          <a:p>
            <a:pPr>
              <a:buFont typeface="Arial" charset="0"/>
              <a:buChar char="•"/>
            </a:pPr>
            <a:endParaRPr lang="en-US" altLang="en-US" sz="2800" dirty="0">
              <a:latin typeface="+mj-lt"/>
            </a:endParaRPr>
          </a:p>
          <a:p>
            <a:pPr eaLnBrk="1" hangingPunct="1"/>
            <a:r>
              <a:rPr lang="en-US" altLang="en-US" sz="2800" b="1" dirty="0">
                <a:latin typeface="+mj-lt"/>
              </a:rPr>
              <a:t> </a:t>
            </a:r>
            <a:endParaRPr lang="en-US" altLang="en-US" sz="2800" dirty="0">
              <a:latin typeface="+mj-lt"/>
            </a:endParaRPr>
          </a:p>
        </p:txBody>
      </p:sp>
      <p:sp>
        <p:nvSpPr>
          <p:cNvPr id="33796" name="Slide Number Placeholder 4"/>
          <p:cNvSpPr>
            <a:spLocks noGrp="1"/>
          </p:cNvSpPr>
          <p:nvPr>
            <p:ph type="sldNum" sz="quarter" idx="12"/>
          </p:nvPr>
        </p:nvSpPr>
        <p:spPr bwMode="auto">
          <a:xfrm>
            <a:off x="7010400" y="6492875"/>
            <a:ext cx="2133600" cy="365125"/>
          </a:xfrm>
          <a:noFill/>
          <a:ln>
            <a:miter lim="800000"/>
            <a:headEnd/>
            <a:tailEnd/>
          </a:ln>
        </p:spPr>
        <p:txBody>
          <a:bodyPr/>
          <a:lstStyle/>
          <a:p>
            <a:fld id="{594747B0-A74B-42AF-A56D-EC9387163A3F}" type="slidenum">
              <a:rPr lang="en-US" altLang="en-US"/>
              <a:pPr/>
              <a:t>37</a:t>
            </a:fld>
            <a:endParaRPr lang="en-US" altLang="en-US"/>
          </a:p>
        </p:txBody>
      </p:sp>
      <p:sp>
        <p:nvSpPr>
          <p:cNvPr id="6" name="Footer Placeholder 5"/>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pic>
        <p:nvPicPr>
          <p:cNvPr id="2" name="Picture 1">
            <a:extLst>
              <a:ext uri="{FF2B5EF4-FFF2-40B4-BE49-F238E27FC236}">
                <a16:creationId xmlns:a16="http://schemas.microsoft.com/office/drawing/2014/main" id="{15BFA0A0-B252-BB3F-4527-D6E946915AB8}"/>
              </a:ext>
            </a:extLst>
          </p:cNvPr>
          <p:cNvPicPr>
            <a:picLocks noChangeAspect="1"/>
          </p:cNvPicPr>
          <p:nvPr/>
        </p:nvPicPr>
        <p:blipFill>
          <a:blip r:embed="rId2"/>
          <a:stretch>
            <a:fillRect/>
          </a:stretch>
        </p:blipFill>
        <p:spPr>
          <a:xfrm>
            <a:off x="1" y="14433"/>
            <a:ext cx="2080410" cy="6713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down)">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wipe(down)">
                                      <p:cBhvr>
                                        <p:cTn id="12" dur="500"/>
                                        <p:tgtEl>
                                          <p:spTgt spid="276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wipe(down)">
                                      <p:cBhvr>
                                        <p:cTn id="17" dur="5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wipe(down)">
                                      <p:cBhvr>
                                        <p:cTn id="22" dur="500"/>
                                        <p:tgtEl>
                                          <p:spTgt spid="276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wipe(down)">
                                      <p:cBhvr>
                                        <p:cTn id="27" dur="500"/>
                                        <p:tgtEl>
                                          <p:spTgt spid="276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wipe(down)">
                                      <p:cBhvr>
                                        <p:cTn id="32" dur="500"/>
                                        <p:tgtEl>
                                          <p:spTgt spid="276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651">
                                            <p:txEl>
                                              <p:pRg st="6" end="6"/>
                                            </p:txEl>
                                          </p:spTgt>
                                        </p:tgtEl>
                                        <p:attrNameLst>
                                          <p:attrName>style.visibility</p:attrName>
                                        </p:attrNameLst>
                                      </p:cBhvr>
                                      <p:to>
                                        <p:strVal val="visible"/>
                                      </p:to>
                                    </p:set>
                                    <p:animEffect transition="in" filter="wipe(down)">
                                      <p:cBhvr>
                                        <p:cTn id="37" dur="500"/>
                                        <p:tgtEl>
                                          <p:spTgt spid="2765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651">
                                            <p:txEl>
                                              <p:pRg st="11" end="11"/>
                                            </p:txEl>
                                          </p:spTgt>
                                        </p:tgtEl>
                                        <p:attrNameLst>
                                          <p:attrName>style.visibility</p:attrName>
                                        </p:attrNameLst>
                                      </p:cBhvr>
                                      <p:to>
                                        <p:strVal val="visible"/>
                                      </p:to>
                                    </p:set>
                                    <p:animEffect transition="in" filter="wipe(down)">
                                      <p:cBhvr>
                                        <p:cTn id="42" dur="500"/>
                                        <p:tgtEl>
                                          <p:spTgt spid="2765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a:t>
            </a:r>
            <a:r>
              <a:rPr lang="en-US" b="1" dirty="0" err="1"/>
              <a:t>Preguntas</a:t>
            </a:r>
            <a:r>
              <a:rPr lang="en-US" b="1" dirty="0"/>
              <a:t>? </a:t>
            </a:r>
            <a:r>
              <a:rPr lang="es-ES" b="1" dirty="0"/>
              <a:t>¿</a:t>
            </a:r>
            <a:r>
              <a:rPr lang="en-US" b="1" dirty="0" err="1"/>
              <a:t>Comentarios</a:t>
            </a:r>
            <a:r>
              <a:rPr lang="en-US" b="1" dirty="0"/>
              <a:t>?</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3" descr="questionscomments.png"/>
          <p:cNvPicPr>
            <a:picLocks noChangeAspect="1"/>
          </p:cNvPicPr>
          <p:nvPr/>
        </p:nvPicPr>
        <p:blipFill>
          <a:blip r:embed="rId2" cstate="print"/>
          <a:stretch>
            <a:fillRect/>
          </a:stretch>
        </p:blipFill>
        <p:spPr>
          <a:xfrm>
            <a:off x="2667000" y="1524000"/>
            <a:ext cx="6129358" cy="2235709"/>
          </a:xfrm>
          <a:prstGeom prst="rect">
            <a:avLst/>
          </a:prstGeom>
        </p:spPr>
      </p:pic>
      <p:pic>
        <p:nvPicPr>
          <p:cNvPr id="5" name="Picture 4" descr="visitor-information.jpg"/>
          <p:cNvPicPr>
            <a:picLocks noChangeAspect="1"/>
          </p:cNvPicPr>
          <p:nvPr/>
        </p:nvPicPr>
        <p:blipFill>
          <a:blip r:embed="rId3" cstate="print"/>
          <a:stretch>
            <a:fillRect/>
          </a:stretch>
        </p:blipFill>
        <p:spPr>
          <a:xfrm>
            <a:off x="228600" y="3581400"/>
            <a:ext cx="3153103" cy="2971800"/>
          </a:xfrm>
          <a:prstGeom prst="rect">
            <a:avLst/>
          </a:prstGeom>
        </p:spPr>
      </p:pic>
      <p:pic>
        <p:nvPicPr>
          <p:cNvPr id="6" name="Picture 5" descr="questions comments bubbles.jpg"/>
          <p:cNvPicPr>
            <a:picLocks noChangeAspect="1"/>
          </p:cNvPicPr>
          <p:nvPr/>
        </p:nvPicPr>
        <p:blipFill>
          <a:blip r:embed="rId4" cstate="print"/>
          <a:stretch>
            <a:fillRect/>
          </a:stretch>
        </p:blipFill>
        <p:spPr>
          <a:xfrm>
            <a:off x="457200" y="1676400"/>
            <a:ext cx="2628900" cy="1733550"/>
          </a:xfrm>
          <a:prstGeom prst="rect">
            <a:avLst/>
          </a:prstGeom>
        </p:spPr>
      </p:pic>
      <p:pic>
        <p:nvPicPr>
          <p:cNvPr id="8" name="Picture 7">
            <a:extLst>
              <a:ext uri="{FF2B5EF4-FFF2-40B4-BE49-F238E27FC236}">
                <a16:creationId xmlns:a16="http://schemas.microsoft.com/office/drawing/2014/main" id="{EFEEC7ED-C994-10B4-90B1-17D73DF158A1}"/>
              </a:ext>
            </a:extLst>
          </p:cNvPr>
          <p:cNvPicPr>
            <a:picLocks noChangeAspect="1"/>
          </p:cNvPicPr>
          <p:nvPr/>
        </p:nvPicPr>
        <p:blipFill>
          <a:blip r:embed="rId5"/>
          <a:stretch>
            <a:fillRect/>
          </a:stretch>
        </p:blipFill>
        <p:spPr>
          <a:xfrm>
            <a:off x="1" y="14433"/>
            <a:ext cx="2080410" cy="671367"/>
          </a:xfrm>
          <a:prstGeom prst="rect">
            <a:avLst/>
          </a:prstGeom>
        </p:spPr>
      </p:pic>
    </p:spTree>
    <p:extLst>
      <p:ext uri="{BB962C8B-B14F-4D97-AF65-F5344CB8AC3E}">
        <p14:creationId xmlns:p14="http://schemas.microsoft.com/office/powerpoint/2010/main" val="3745565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b="1" dirty="0"/>
              <a:t>¿</a:t>
            </a:r>
            <a:r>
              <a:rPr lang="en-US" b="1" dirty="0" err="1"/>
              <a:t>Pudiéras</a:t>
            </a:r>
            <a:r>
              <a:rPr lang="en-US" b="1" dirty="0"/>
              <a:t> </a:t>
            </a:r>
            <a:r>
              <a:rPr lang="en-US" b="1" dirty="0" err="1"/>
              <a:t>Dejar</a:t>
            </a:r>
            <a:r>
              <a:rPr lang="en-US" b="1" dirty="0"/>
              <a:t> de </a:t>
            </a:r>
            <a:r>
              <a:rPr lang="en-US" b="1" dirty="0" err="1"/>
              <a:t>Trabajar</a:t>
            </a:r>
            <a:r>
              <a:rPr lang="en-US" b="1" dirty="0"/>
              <a:t> </a:t>
            </a:r>
            <a:br>
              <a:rPr lang="en-US" b="1" dirty="0"/>
            </a:br>
            <a:r>
              <a:rPr lang="en-US" b="1" dirty="0"/>
              <a:t>Si </a:t>
            </a:r>
            <a:r>
              <a:rPr lang="en-US" b="1" dirty="0" err="1"/>
              <a:t>Así</a:t>
            </a:r>
            <a:r>
              <a:rPr lang="en-US" b="1" dirty="0"/>
              <a:t> Lo </a:t>
            </a:r>
            <a:r>
              <a:rPr lang="en-US" b="1" dirty="0" err="1"/>
              <a:t>Quisieras</a:t>
            </a:r>
            <a:r>
              <a:rPr lang="en-US" b="1" dirty="0"/>
              <a:t>?</a:t>
            </a:r>
            <a:endParaRPr lang="en-US" dirty="0"/>
          </a:p>
        </p:txBody>
      </p:sp>
      <p:sp>
        <p:nvSpPr>
          <p:cNvPr id="3" name="Content Placeholder 2"/>
          <p:cNvSpPr>
            <a:spLocks noGrp="1"/>
          </p:cNvSpPr>
          <p:nvPr>
            <p:ph idx="1"/>
          </p:nvPr>
        </p:nvSpPr>
        <p:spPr>
          <a:xfrm>
            <a:off x="457200" y="1981200"/>
            <a:ext cx="5105400" cy="4144963"/>
          </a:xfrm>
        </p:spPr>
        <p:txBody>
          <a:bodyPr>
            <a:normAutofit/>
          </a:bodyPr>
          <a:lstStyle/>
          <a:p>
            <a:r>
              <a:rPr lang="en-US" dirty="0"/>
              <a:t>Si </a:t>
            </a:r>
            <a:r>
              <a:rPr lang="en-US" dirty="0" err="1"/>
              <a:t>es</a:t>
            </a:r>
            <a:r>
              <a:rPr lang="en-US" dirty="0"/>
              <a:t> </a:t>
            </a:r>
            <a:r>
              <a:rPr lang="en-US" dirty="0" err="1"/>
              <a:t>así</a:t>
            </a:r>
            <a:r>
              <a:rPr lang="en-US" dirty="0"/>
              <a:t>, ¿</a:t>
            </a:r>
            <a:r>
              <a:rPr lang="en-US" dirty="0" err="1"/>
              <a:t>porqué</a:t>
            </a:r>
            <a:r>
              <a:rPr lang="en-US" dirty="0"/>
              <a:t> no lo </a:t>
            </a:r>
            <a:r>
              <a:rPr lang="en-US" dirty="0" err="1"/>
              <a:t>haces</a:t>
            </a:r>
            <a:r>
              <a:rPr lang="en-US" dirty="0"/>
              <a:t>?</a:t>
            </a:r>
          </a:p>
          <a:p>
            <a:r>
              <a:rPr lang="en-US" dirty="0"/>
              <a:t>Si no, ¿</a:t>
            </a:r>
            <a:r>
              <a:rPr lang="en-US" dirty="0" err="1"/>
              <a:t>porqué</a:t>
            </a:r>
            <a:r>
              <a:rPr lang="en-US" dirty="0"/>
              <a:t> no?</a:t>
            </a:r>
          </a:p>
          <a:p>
            <a:r>
              <a:rPr lang="en-US" dirty="0"/>
              <a:t>¿</a:t>
            </a:r>
            <a:r>
              <a:rPr lang="en-US" dirty="0" err="1"/>
              <a:t>Qué</a:t>
            </a:r>
            <a:r>
              <a:rPr lang="en-US" dirty="0"/>
              <a:t> </a:t>
            </a:r>
            <a:r>
              <a:rPr lang="en-US" dirty="0" err="1"/>
              <a:t>sucedería</a:t>
            </a:r>
            <a:r>
              <a:rPr lang="en-US" dirty="0"/>
              <a:t>?</a:t>
            </a:r>
          </a:p>
          <a:p>
            <a:r>
              <a:rPr lang="en-US" dirty="0"/>
              <a:t>¿</a:t>
            </a:r>
            <a:r>
              <a:rPr lang="en-US" dirty="0" err="1"/>
              <a:t>Qué</a:t>
            </a:r>
            <a:r>
              <a:rPr lang="en-US" dirty="0"/>
              <a:t> </a:t>
            </a:r>
            <a:r>
              <a:rPr lang="en-US" dirty="0" err="1"/>
              <a:t>es</a:t>
            </a:r>
            <a:r>
              <a:rPr lang="en-US" dirty="0"/>
              <a:t> lo </a:t>
            </a:r>
            <a:r>
              <a:rPr lang="en-US" dirty="0" err="1"/>
              <a:t>peor</a:t>
            </a:r>
            <a:r>
              <a:rPr lang="en-US" dirty="0"/>
              <a:t> que </a:t>
            </a:r>
            <a:r>
              <a:rPr lang="en-US" dirty="0" err="1"/>
              <a:t>pudiera</a:t>
            </a:r>
            <a:r>
              <a:rPr lang="en-US" dirty="0"/>
              <a:t> </a:t>
            </a:r>
            <a:r>
              <a:rPr lang="en-US" dirty="0" err="1"/>
              <a:t>pasar</a:t>
            </a:r>
            <a:r>
              <a:rPr lang="en-US" dirty="0"/>
              <a:t>?</a:t>
            </a:r>
          </a:p>
          <a:p>
            <a:endParaRPr lang="en-US" dirty="0"/>
          </a:p>
        </p:txBody>
      </p:sp>
      <p:pic>
        <p:nvPicPr>
          <p:cNvPr id="5" name="Picture 4" descr="sick of work.jpg"/>
          <p:cNvPicPr>
            <a:picLocks noChangeAspect="1"/>
          </p:cNvPicPr>
          <p:nvPr/>
        </p:nvPicPr>
        <p:blipFill>
          <a:blip r:embed="rId2" cstate="print"/>
          <a:stretch>
            <a:fillRect/>
          </a:stretch>
        </p:blipFill>
        <p:spPr>
          <a:xfrm>
            <a:off x="5715000" y="2057400"/>
            <a:ext cx="3196249" cy="4191000"/>
          </a:xfrm>
          <a:prstGeom prst="rect">
            <a:avLst/>
          </a:prstGeom>
        </p:spPr>
      </p:pic>
      <p:sp>
        <p:nvSpPr>
          <p:cNvPr id="7" name="Footer Placeholder 6"/>
          <p:cNvSpPr>
            <a:spLocks noGrp="1"/>
          </p:cNvSpPr>
          <p:nvPr>
            <p:ph type="ftr" sz="quarter" idx="11"/>
          </p:nvPr>
        </p:nvSpPr>
        <p:spPr>
          <a:xfrm>
            <a:off x="0" y="6492875"/>
            <a:ext cx="2895600" cy="365125"/>
          </a:xfrm>
        </p:spPr>
        <p:txBody>
          <a:bodyPr/>
          <a:lstStyle/>
          <a:p>
            <a:pPr algn="l"/>
            <a:r>
              <a:rPr lang="en-US" dirty="0"/>
              <a:t>© Alex </a:t>
            </a:r>
            <a:r>
              <a:rPr lang="en-US" dirty="0" err="1"/>
              <a:t>Barrón</a:t>
            </a:r>
            <a:r>
              <a:rPr lang="en-US" dirty="0"/>
              <a:t> 2020</a:t>
            </a:r>
          </a:p>
        </p:txBody>
      </p:sp>
      <p:sp>
        <p:nvSpPr>
          <p:cNvPr id="8" name="Slide Number Placeholder 7"/>
          <p:cNvSpPr>
            <a:spLocks noGrp="1"/>
          </p:cNvSpPr>
          <p:nvPr>
            <p:ph type="sldNum" sz="quarter" idx="12"/>
          </p:nvPr>
        </p:nvSpPr>
        <p:spPr>
          <a:xfrm>
            <a:off x="7010400" y="6492875"/>
            <a:ext cx="2133600" cy="365125"/>
          </a:xfrm>
        </p:spPr>
        <p:txBody>
          <a:bodyPr/>
          <a:lstStyle/>
          <a:p>
            <a:fld id="{26992660-07D7-4D1A-9A00-6246F487EF94}" type="slidenum">
              <a:rPr lang="en-US" smtClean="0"/>
              <a:pPr/>
              <a:t>4</a:t>
            </a:fld>
            <a:endParaRPr lang="en-US"/>
          </a:p>
        </p:txBody>
      </p:sp>
      <p:sp>
        <p:nvSpPr>
          <p:cNvPr id="9" name="TextBox 8"/>
          <p:cNvSpPr txBox="1"/>
          <p:nvPr/>
        </p:nvSpPr>
        <p:spPr>
          <a:xfrm>
            <a:off x="6019800" y="3048000"/>
            <a:ext cx="990600" cy="707886"/>
          </a:xfrm>
          <a:prstGeom prst="rect">
            <a:avLst/>
          </a:prstGeom>
          <a:solidFill>
            <a:schemeClr val="bg1"/>
          </a:solidFill>
        </p:spPr>
        <p:txBody>
          <a:bodyPr wrap="square" rtlCol="0">
            <a:spAutoFit/>
          </a:bodyPr>
          <a:lstStyle/>
          <a:p>
            <a:pPr algn="ctr"/>
            <a:r>
              <a:rPr lang="en-US" sz="1000" b="1" dirty="0"/>
              <a:t>NO PUEDO IR AL TRABAJO HOY. ESTOY ENFERMA…</a:t>
            </a:r>
          </a:p>
        </p:txBody>
      </p:sp>
      <p:sp>
        <p:nvSpPr>
          <p:cNvPr id="10" name="TextBox 9"/>
          <p:cNvSpPr txBox="1"/>
          <p:nvPr/>
        </p:nvSpPr>
        <p:spPr>
          <a:xfrm>
            <a:off x="7467600" y="3733800"/>
            <a:ext cx="990600" cy="400110"/>
          </a:xfrm>
          <a:prstGeom prst="rect">
            <a:avLst/>
          </a:prstGeom>
          <a:solidFill>
            <a:schemeClr val="bg1"/>
          </a:solidFill>
        </p:spPr>
        <p:txBody>
          <a:bodyPr wrap="square" rtlCol="0">
            <a:spAutoFit/>
          </a:bodyPr>
          <a:lstStyle/>
          <a:p>
            <a:pPr algn="ctr"/>
            <a:r>
              <a:rPr lang="en-US" sz="1000" b="1" dirty="0"/>
              <a:t>… DEL TRABAJO</a:t>
            </a:r>
          </a:p>
        </p:txBody>
      </p:sp>
      <p:pic>
        <p:nvPicPr>
          <p:cNvPr id="4" name="Picture 3">
            <a:extLst>
              <a:ext uri="{FF2B5EF4-FFF2-40B4-BE49-F238E27FC236}">
                <a16:creationId xmlns:a16="http://schemas.microsoft.com/office/drawing/2014/main" id="{814F2692-1BAA-FFB6-5BA5-B1F94FB4D9AF}"/>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3374305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41EFC-ACD3-4E11-B454-C905B42C8AE5}"/>
              </a:ext>
            </a:extLst>
          </p:cNvPr>
          <p:cNvSpPr>
            <a:spLocks noGrp="1"/>
          </p:cNvSpPr>
          <p:nvPr>
            <p:ph type="title"/>
          </p:nvPr>
        </p:nvSpPr>
        <p:spPr>
          <a:xfrm>
            <a:off x="630936" y="539578"/>
            <a:ext cx="4485959" cy="1684638"/>
          </a:xfrm>
        </p:spPr>
        <p:txBody>
          <a:bodyPr>
            <a:normAutofit/>
          </a:bodyPr>
          <a:lstStyle/>
          <a:p>
            <a:r>
              <a:rPr lang="en-US" sz="3500" b="1"/>
              <a:t>¿Que es la Libertad Financiera?</a:t>
            </a:r>
          </a:p>
        </p:txBody>
      </p:sp>
      <p:sp>
        <p:nvSpPr>
          <p:cNvPr id="3" name="Content Placeholder 2">
            <a:extLst>
              <a:ext uri="{FF2B5EF4-FFF2-40B4-BE49-F238E27FC236}">
                <a16:creationId xmlns:a16="http://schemas.microsoft.com/office/drawing/2014/main" id="{1EADC885-A61F-404F-AAB2-DAC43DEA576B}"/>
              </a:ext>
            </a:extLst>
          </p:cNvPr>
          <p:cNvSpPr>
            <a:spLocks noGrp="1"/>
          </p:cNvSpPr>
          <p:nvPr>
            <p:ph idx="1"/>
          </p:nvPr>
        </p:nvSpPr>
        <p:spPr>
          <a:xfrm>
            <a:off x="628650" y="2409568"/>
            <a:ext cx="4485959" cy="3690551"/>
          </a:xfrm>
        </p:spPr>
        <p:txBody>
          <a:bodyPr>
            <a:normAutofit lnSpcReduction="10000"/>
          </a:bodyPr>
          <a:lstStyle/>
          <a:p>
            <a:pPr marL="0" marR="0" indent="0">
              <a:lnSpc>
                <a:spcPct val="90000"/>
              </a:lnSpc>
              <a:spcBef>
                <a:spcPts val="0"/>
              </a:spcBef>
              <a:spcAft>
                <a:spcPts val="1000"/>
              </a:spcAft>
              <a:buNone/>
            </a:pPr>
            <a:r>
              <a:rPr lang="es-ES" sz="1400" dirty="0">
                <a:effectLst/>
                <a:latin typeface="Calibri" panose="020F0502020204030204" pitchFamily="34" charset="0"/>
                <a:ea typeface="Calibri" panose="020F0502020204030204" pitchFamily="34" charset="0"/>
                <a:cs typeface="Times New Roman" panose="02020603050405020304" pitchFamily="18" charset="0"/>
              </a:rPr>
              <a:t>La libertad financiera es la capacidad de generar suficiente dinero para</a:t>
            </a:r>
          </a:p>
          <a:p>
            <a:pPr>
              <a:lnSpc>
                <a:spcPct val="90000"/>
              </a:lnSpc>
              <a:spcBef>
                <a:spcPts val="0"/>
              </a:spcBef>
              <a:spcAft>
                <a:spcPts val="10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Haz lo que quieras,</a:t>
            </a:r>
          </a:p>
          <a:p>
            <a:pPr>
              <a:lnSpc>
                <a:spcPct val="90000"/>
              </a:lnSpc>
              <a:spcBef>
                <a:spcPts val="0"/>
              </a:spcBef>
              <a:spcAft>
                <a:spcPts val="10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Ser lo que quieras,</a:t>
            </a:r>
          </a:p>
          <a:p>
            <a:pPr>
              <a:lnSpc>
                <a:spcPct val="90000"/>
              </a:lnSpc>
              <a:spcBef>
                <a:spcPts val="0"/>
              </a:spcBef>
              <a:spcAft>
                <a:spcPts val="10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Comprar lo que quieras,</a:t>
            </a:r>
          </a:p>
          <a:p>
            <a:pPr>
              <a:lnSpc>
                <a:spcPct val="90000"/>
              </a:lnSpc>
              <a:spcBef>
                <a:spcPts val="0"/>
              </a:spcBef>
              <a:spcAft>
                <a:spcPts val="10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Ir a donde quieras,</a:t>
            </a:r>
          </a:p>
          <a:p>
            <a:pPr>
              <a:lnSpc>
                <a:spcPct val="90000"/>
              </a:lnSpc>
              <a:spcBef>
                <a:spcPts val="0"/>
              </a:spcBef>
              <a:spcAft>
                <a:spcPts val="10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Con quien quieras,</a:t>
            </a:r>
          </a:p>
          <a:p>
            <a:pPr>
              <a:lnSpc>
                <a:spcPct val="90000"/>
              </a:lnSpc>
              <a:spcBef>
                <a:spcPts val="0"/>
              </a:spcBef>
              <a:spcAft>
                <a:spcPts val="10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Cuando quieras,</a:t>
            </a:r>
          </a:p>
          <a:p>
            <a:pPr marL="0" marR="0" indent="0">
              <a:lnSpc>
                <a:spcPct val="90000"/>
              </a:lnSpc>
              <a:spcBef>
                <a:spcPts val="0"/>
              </a:spcBef>
              <a:spcAft>
                <a:spcPts val="1000"/>
              </a:spcAft>
              <a:buNone/>
            </a:pPr>
            <a:r>
              <a:rPr lang="es-ES" sz="1400" dirty="0">
                <a:effectLst/>
                <a:latin typeface="Calibri" panose="020F0502020204030204" pitchFamily="34" charset="0"/>
                <a:ea typeface="Calibri" panose="020F0502020204030204" pitchFamily="34" charset="0"/>
                <a:cs typeface="Times New Roman" panose="02020603050405020304" pitchFamily="18" charset="0"/>
              </a:rPr>
              <a:t>Sin tener que trabajar para generar dinero ni preocuparte por quedarte sin dinero.</a:t>
            </a:r>
          </a:p>
          <a:p>
            <a:pPr marL="0" marR="0" indent="0">
              <a:lnSpc>
                <a:spcPct val="90000"/>
              </a:lnSpc>
              <a:spcBef>
                <a:spcPts val="0"/>
              </a:spcBef>
              <a:spcAft>
                <a:spcPts val="1000"/>
              </a:spcAft>
              <a:buNone/>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90000"/>
              </a:lnSpc>
              <a:spcBef>
                <a:spcPts val="0"/>
              </a:spcBef>
              <a:spcAft>
                <a:spcPts val="1000"/>
              </a:spcAft>
              <a:buFont typeface="Wingdings" panose="05000000000000000000" pitchFamily="2" charset="2"/>
              <a:buChar char="Ø"/>
            </a:pPr>
            <a:r>
              <a:rPr lang="es-ES" sz="1400" dirty="0">
                <a:effectLst/>
                <a:latin typeface="Calibri" panose="020F0502020204030204" pitchFamily="34" charset="0"/>
                <a:ea typeface="Calibri" panose="020F0502020204030204" pitchFamily="34" charset="0"/>
                <a:cs typeface="Times New Roman" panose="02020603050405020304" pitchFamily="18" charset="0"/>
              </a:rPr>
              <a:t>Libertad financiera significa que el dinero trabaja para ti en lugar de que tu trabajar por el dinero.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400" dirty="0"/>
          </a:p>
        </p:txBody>
      </p:sp>
      <p:pic>
        <p:nvPicPr>
          <p:cNvPr id="1028" name="Picture 4" descr="Early Retirement: The Secret to Making It Work For You | The Motley Fool">
            <a:extLst>
              <a:ext uri="{FF2B5EF4-FFF2-40B4-BE49-F238E27FC236}">
                <a16:creationId xmlns:a16="http://schemas.microsoft.com/office/drawing/2014/main" id="{8E3710E7-AD17-4B12-84AC-2C5DF97B2F2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10" t="9091" r="33764"/>
          <a:stretch/>
        </p:blipFill>
        <p:spPr bwMode="auto">
          <a:xfrm>
            <a:off x="5707021" y="2961503"/>
            <a:ext cx="2975391" cy="313861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AF77BD69-02A1-473A-9690-E75195EEE09C}"/>
              </a:ext>
            </a:extLst>
          </p:cNvPr>
          <p:cNvSpPr>
            <a:spLocks noGrp="1"/>
          </p:cNvSpPr>
          <p:nvPr>
            <p:ph type="ftr" sz="quarter" idx="11"/>
          </p:nvPr>
        </p:nvSpPr>
        <p:spPr>
          <a:xfrm>
            <a:off x="3028950" y="6356350"/>
            <a:ext cx="3086100" cy="365125"/>
          </a:xfrm>
        </p:spPr>
        <p:txBody>
          <a:bodyPr>
            <a:normAutofit/>
          </a:bodyPr>
          <a:lstStyle/>
          <a:p>
            <a:pPr>
              <a:spcAft>
                <a:spcPts val="600"/>
              </a:spcAft>
            </a:pPr>
            <a:r>
              <a:rPr lang="en-US"/>
              <a:t>© Alex Barrón 2020</a:t>
            </a:r>
          </a:p>
        </p:txBody>
      </p:sp>
      <p:sp>
        <p:nvSpPr>
          <p:cNvPr id="5" name="Slide Number Placeholder 4">
            <a:extLst>
              <a:ext uri="{FF2B5EF4-FFF2-40B4-BE49-F238E27FC236}">
                <a16:creationId xmlns:a16="http://schemas.microsoft.com/office/drawing/2014/main" id="{EDE60B40-D95F-4CF1-A3A3-CF91F024D38C}"/>
              </a:ext>
            </a:extLst>
          </p:cNvPr>
          <p:cNvSpPr>
            <a:spLocks noGrp="1"/>
          </p:cNvSpPr>
          <p:nvPr>
            <p:ph type="sldNum" sz="quarter" idx="12"/>
          </p:nvPr>
        </p:nvSpPr>
        <p:spPr>
          <a:xfrm>
            <a:off x="6457950" y="6356350"/>
            <a:ext cx="2057400" cy="365125"/>
          </a:xfrm>
        </p:spPr>
        <p:txBody>
          <a:bodyPr>
            <a:normAutofit/>
          </a:bodyPr>
          <a:lstStyle/>
          <a:p>
            <a:pPr>
              <a:spcAft>
                <a:spcPts val="600"/>
              </a:spcAft>
            </a:pPr>
            <a:fld id="{26992660-07D7-4D1A-9A00-6246F487EF94}" type="slidenum">
              <a:rPr lang="en-US"/>
              <a:pPr>
                <a:spcAft>
                  <a:spcPts val="600"/>
                </a:spcAft>
              </a:pPr>
              <a:t>5</a:t>
            </a:fld>
            <a:endParaRPr lang="en-US"/>
          </a:p>
        </p:txBody>
      </p:sp>
      <p:pic>
        <p:nvPicPr>
          <p:cNvPr id="7" name="Picture 6">
            <a:extLst>
              <a:ext uri="{FF2B5EF4-FFF2-40B4-BE49-F238E27FC236}">
                <a16:creationId xmlns:a16="http://schemas.microsoft.com/office/drawing/2014/main" id="{9BA2BCAC-05D0-53ED-3A9A-718B24FDB5E3}"/>
              </a:ext>
            </a:extLst>
          </p:cNvPr>
          <p:cNvPicPr>
            <a:picLocks noChangeAspect="1"/>
          </p:cNvPicPr>
          <p:nvPr/>
        </p:nvPicPr>
        <p:blipFill>
          <a:blip r:embed="rId3"/>
          <a:stretch>
            <a:fillRect/>
          </a:stretch>
        </p:blipFill>
        <p:spPr>
          <a:xfrm>
            <a:off x="76200" y="86514"/>
            <a:ext cx="2080410" cy="671367"/>
          </a:xfrm>
          <a:prstGeom prst="rect">
            <a:avLst/>
          </a:prstGeom>
        </p:spPr>
      </p:pic>
    </p:spTree>
    <p:extLst>
      <p:ext uri="{BB962C8B-B14F-4D97-AF65-F5344CB8AC3E}">
        <p14:creationId xmlns:p14="http://schemas.microsoft.com/office/powerpoint/2010/main" val="1804371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1066800"/>
          </a:xfrm>
        </p:spPr>
        <p:txBody>
          <a:bodyPr/>
          <a:lstStyle/>
          <a:p>
            <a:pPr eaLnBrk="1" hangingPunct="1"/>
            <a:r>
              <a:rPr lang="en-US" altLang="en-US" b="1"/>
              <a:t>Dinero y Riquezas</a:t>
            </a:r>
          </a:p>
        </p:txBody>
      </p:sp>
      <p:sp>
        <p:nvSpPr>
          <p:cNvPr id="3" name="Content Placeholder 2"/>
          <p:cNvSpPr>
            <a:spLocks noGrp="1"/>
          </p:cNvSpPr>
          <p:nvPr>
            <p:ph idx="1"/>
          </p:nvPr>
        </p:nvSpPr>
        <p:spPr>
          <a:xfrm>
            <a:off x="304800" y="990600"/>
            <a:ext cx="8839200" cy="2895600"/>
          </a:xfrm>
        </p:spPr>
        <p:txBody>
          <a:bodyPr rtlCol="0">
            <a:normAutofit fontScale="70000" lnSpcReduction="20000"/>
          </a:bodyPr>
          <a:lstStyle/>
          <a:p>
            <a:pPr eaLnBrk="1" fontAlgn="auto" hangingPunct="1">
              <a:spcAft>
                <a:spcPts val="0"/>
              </a:spcAft>
              <a:buFont typeface="Arial" panose="020B0604020202020204" pitchFamily="34" charset="0"/>
              <a:buNone/>
              <a:defRPr/>
            </a:pPr>
            <a:r>
              <a:rPr lang="en-US" sz="4000" b="1" i="1" u="sng" dirty="0">
                <a:solidFill>
                  <a:srgbClr val="1308A8"/>
                </a:solidFill>
              </a:rPr>
              <a:t>¿</a:t>
            </a:r>
            <a:r>
              <a:rPr lang="en-US" sz="4000" b="1" i="1" u="sng" dirty="0" err="1">
                <a:solidFill>
                  <a:srgbClr val="1308A8"/>
                </a:solidFill>
              </a:rPr>
              <a:t>Qué</a:t>
            </a:r>
            <a:r>
              <a:rPr lang="en-US" sz="4000" b="1" i="1" u="sng" dirty="0">
                <a:solidFill>
                  <a:srgbClr val="1308A8"/>
                </a:solidFill>
              </a:rPr>
              <a:t> </a:t>
            </a:r>
            <a:r>
              <a:rPr lang="en-US" sz="4000" b="1" i="1" u="sng" dirty="0" err="1">
                <a:solidFill>
                  <a:srgbClr val="1308A8"/>
                </a:solidFill>
              </a:rPr>
              <a:t>es</a:t>
            </a:r>
            <a:r>
              <a:rPr lang="en-US" sz="4000" b="1" i="1" u="sng" dirty="0">
                <a:solidFill>
                  <a:srgbClr val="1308A8"/>
                </a:solidFill>
              </a:rPr>
              <a:t> el </a:t>
            </a:r>
            <a:r>
              <a:rPr lang="en-US" sz="4000" b="1" i="1" u="sng" dirty="0" err="1">
                <a:solidFill>
                  <a:srgbClr val="1308A8"/>
                </a:solidFill>
              </a:rPr>
              <a:t>Dinero</a:t>
            </a:r>
            <a:r>
              <a:rPr lang="en-US" sz="4000" b="1" i="1" u="sng" dirty="0">
                <a:solidFill>
                  <a:srgbClr val="1308A8"/>
                </a:solidFill>
              </a:rPr>
              <a:t>?</a:t>
            </a:r>
          </a:p>
          <a:p>
            <a:pPr eaLnBrk="1" fontAlgn="auto" hangingPunct="1">
              <a:spcAft>
                <a:spcPts val="0"/>
              </a:spcAft>
              <a:buFont typeface="Arial" panose="020B0604020202020204" pitchFamily="34" charset="0"/>
              <a:buChar char="•"/>
              <a:defRPr/>
            </a:pPr>
            <a:r>
              <a:rPr lang="en-US" i="1" dirty="0"/>
              <a:t>El </a:t>
            </a:r>
            <a:r>
              <a:rPr lang="en-US" i="1" dirty="0" err="1"/>
              <a:t>dinero</a:t>
            </a:r>
            <a:r>
              <a:rPr lang="en-US" i="1" dirty="0"/>
              <a:t> </a:t>
            </a:r>
            <a:r>
              <a:rPr lang="en-US" i="1" dirty="0" err="1"/>
              <a:t>es</a:t>
            </a:r>
            <a:r>
              <a:rPr lang="en-US" i="1" dirty="0"/>
              <a:t> el </a:t>
            </a:r>
            <a:r>
              <a:rPr lang="en-US" i="1" dirty="0" err="1"/>
              <a:t>medio</a:t>
            </a:r>
            <a:r>
              <a:rPr lang="en-US" i="1" dirty="0"/>
              <a:t> </a:t>
            </a:r>
            <a:r>
              <a:rPr lang="es-ES" i="1" dirty="0"/>
              <a:t>por el cual se mide el éxito terrenal</a:t>
            </a:r>
            <a:r>
              <a:rPr lang="en-US" i="1" dirty="0"/>
              <a:t>.</a:t>
            </a:r>
            <a:endParaRPr lang="en-US" dirty="0"/>
          </a:p>
          <a:p>
            <a:pPr eaLnBrk="1" fontAlgn="auto" hangingPunct="1">
              <a:spcAft>
                <a:spcPts val="0"/>
              </a:spcAft>
              <a:buFont typeface="Arial" panose="020B0604020202020204" pitchFamily="34" charset="0"/>
              <a:buChar char="•"/>
              <a:defRPr/>
            </a:pPr>
            <a:r>
              <a:rPr lang="es-ES" i="1" dirty="0"/>
              <a:t>El dinero hace posible disfrutar de lo mejor que la tierra ofrece</a:t>
            </a:r>
            <a:r>
              <a:rPr lang="en-US" i="1" dirty="0"/>
              <a:t>.</a:t>
            </a:r>
            <a:endParaRPr lang="en-US" dirty="0"/>
          </a:p>
          <a:p>
            <a:pPr eaLnBrk="1" fontAlgn="auto" hangingPunct="1">
              <a:spcAft>
                <a:spcPts val="0"/>
              </a:spcAft>
              <a:buFont typeface="Arial" panose="020B0604020202020204" pitchFamily="34" charset="0"/>
              <a:buChar char="•"/>
              <a:defRPr/>
            </a:pPr>
            <a:r>
              <a:rPr lang="es-ES" i="1" dirty="0"/>
              <a:t>El dinero es abundante para aquellos que entienden las sencillas leyes que rigen su adquisición</a:t>
            </a:r>
            <a:r>
              <a:rPr lang="en-US" i="1" dirty="0"/>
              <a:t>.</a:t>
            </a:r>
            <a:endParaRPr lang="en-US" dirty="0"/>
          </a:p>
          <a:p>
            <a:pPr eaLnBrk="1" fontAlgn="auto" hangingPunct="1">
              <a:spcAft>
                <a:spcPts val="0"/>
              </a:spcAft>
              <a:buFont typeface="Arial" panose="020B0604020202020204" pitchFamily="34" charset="0"/>
              <a:buChar char="•"/>
              <a:defRPr/>
            </a:pPr>
            <a:r>
              <a:rPr lang="es-ES" i="1" dirty="0"/>
              <a:t>El dinero se rige hoy por las mismas leyes que lo controlaban cuando los hombres prósperos vivían en Babilonia, hace seis mil años</a:t>
            </a:r>
            <a:r>
              <a:rPr lang="en-US" i="1" dirty="0"/>
              <a:t>.</a:t>
            </a:r>
            <a:endParaRPr lang="en-US" dirty="0"/>
          </a:p>
          <a:p>
            <a:pPr marL="0" indent="0" algn="r" eaLnBrk="1" fontAlgn="auto" hangingPunct="1">
              <a:spcAft>
                <a:spcPts val="0"/>
              </a:spcAft>
              <a:buNone/>
              <a:defRPr/>
            </a:pPr>
            <a:r>
              <a:rPr lang="en-US" dirty="0"/>
              <a:t>-  El Hombre mas Rico de </a:t>
            </a:r>
            <a:r>
              <a:rPr lang="en-US" dirty="0" err="1"/>
              <a:t>Babilonia</a:t>
            </a:r>
            <a:endParaRPr lang="en-US" dirty="0"/>
          </a:p>
        </p:txBody>
      </p:sp>
      <p:pic>
        <p:nvPicPr>
          <p:cNvPr id="23556" name="Picture 8" descr="money bills.jpg"/>
          <p:cNvPicPr>
            <a:picLocks noChangeAspect="1"/>
          </p:cNvPicPr>
          <p:nvPr/>
        </p:nvPicPr>
        <p:blipFill>
          <a:blip r:embed="rId2" cstate="print"/>
          <a:srcRect/>
          <a:stretch>
            <a:fillRect/>
          </a:stretch>
        </p:blipFill>
        <p:spPr bwMode="auto">
          <a:xfrm>
            <a:off x="990600" y="3417125"/>
            <a:ext cx="3886897" cy="2911421"/>
          </a:xfrm>
          <a:prstGeom prst="rect">
            <a:avLst/>
          </a:prstGeom>
          <a:noFill/>
          <a:ln w="9525">
            <a:noFill/>
            <a:miter lim="800000"/>
            <a:headEnd/>
            <a:tailEnd/>
          </a:ln>
        </p:spPr>
      </p:pic>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a:pPr/>
              <a:t>6</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dirty="0"/>
              <a:t>© Alex </a:t>
            </a:r>
            <a:r>
              <a:rPr lang="en-US" dirty="0" err="1"/>
              <a:t>Barrón</a:t>
            </a:r>
            <a:r>
              <a:rPr lang="en-US" dirty="0"/>
              <a:t> 2020</a:t>
            </a:r>
          </a:p>
        </p:txBody>
      </p:sp>
      <p:pic>
        <p:nvPicPr>
          <p:cNvPr id="2" name="Picture 1">
            <a:extLst>
              <a:ext uri="{FF2B5EF4-FFF2-40B4-BE49-F238E27FC236}">
                <a16:creationId xmlns:a16="http://schemas.microsoft.com/office/drawing/2014/main" id="{E5A54501-110F-636A-52A6-FC9A7329AAAE}"/>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1529531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3A26-40A2-4E68-B466-829DFE23E6F8}"/>
              </a:ext>
            </a:extLst>
          </p:cNvPr>
          <p:cNvSpPr>
            <a:spLocks noGrp="1"/>
          </p:cNvSpPr>
          <p:nvPr>
            <p:ph type="title"/>
          </p:nvPr>
        </p:nvSpPr>
        <p:spPr>
          <a:xfrm>
            <a:off x="3724072" y="629268"/>
            <a:ext cx="4939868" cy="1286160"/>
          </a:xfrm>
        </p:spPr>
        <p:txBody>
          <a:bodyPr anchor="b">
            <a:normAutofit/>
          </a:bodyPr>
          <a:lstStyle/>
          <a:p>
            <a:pPr>
              <a:lnSpc>
                <a:spcPct val="90000"/>
              </a:lnSpc>
            </a:pPr>
            <a:r>
              <a:rPr lang="es-ES" sz="4100" b="1" dirty="0"/>
              <a:t>¿Por qué es tan importante el dinero?</a:t>
            </a:r>
            <a:endParaRPr lang="en-US" sz="4100" b="1" dirty="0"/>
          </a:p>
        </p:txBody>
      </p:sp>
      <p:sp>
        <p:nvSpPr>
          <p:cNvPr id="3" name="Content Placeholder 2">
            <a:extLst>
              <a:ext uri="{FF2B5EF4-FFF2-40B4-BE49-F238E27FC236}">
                <a16:creationId xmlns:a16="http://schemas.microsoft.com/office/drawing/2014/main" id="{613567F7-21FC-498A-B5C3-E6DEC2B24E12}"/>
              </a:ext>
            </a:extLst>
          </p:cNvPr>
          <p:cNvSpPr>
            <a:spLocks noGrp="1"/>
          </p:cNvSpPr>
          <p:nvPr>
            <p:ph idx="1"/>
          </p:nvPr>
        </p:nvSpPr>
        <p:spPr>
          <a:xfrm>
            <a:off x="3724073" y="2438400"/>
            <a:ext cx="4939867" cy="3785419"/>
          </a:xfrm>
        </p:spPr>
        <p:txBody>
          <a:bodyPr>
            <a:normAutofit lnSpcReduction="10000"/>
          </a:bodyPr>
          <a:lstStyle/>
          <a:p>
            <a:r>
              <a:rPr lang="es-ES" sz="1200" b="0" i="0" dirty="0">
                <a:effectLst/>
                <a:latin typeface="Roboto"/>
              </a:rPr>
              <a:t>No es necesario ser un genio para comprender que el dinero es una parte importante de la vida.</a:t>
            </a:r>
            <a:endParaRPr lang="es-ES" sz="1200" dirty="0">
              <a:latin typeface="Roboto"/>
            </a:endParaRPr>
          </a:p>
          <a:p>
            <a:r>
              <a:rPr lang="es-ES" sz="1200" b="0" i="0" dirty="0">
                <a:effectLst/>
                <a:latin typeface="Roboto"/>
              </a:rPr>
              <a:t>Se dice que “el dinero hace girar al mundo”.</a:t>
            </a:r>
            <a:endParaRPr lang="es-ES" sz="1200" dirty="0">
              <a:latin typeface="Roboto"/>
            </a:endParaRPr>
          </a:p>
          <a:p>
            <a:r>
              <a:rPr lang="es-ES" sz="1200" b="0" i="0" dirty="0">
                <a:effectLst/>
                <a:latin typeface="Roboto"/>
              </a:rPr>
              <a:t>Sin embargo, ¿por qué es tan importante el dinero?</a:t>
            </a:r>
            <a:endParaRPr lang="es-ES" sz="1200" dirty="0">
              <a:latin typeface="Roboto"/>
            </a:endParaRPr>
          </a:p>
          <a:p>
            <a:r>
              <a:rPr lang="es-ES" sz="1200" b="0" i="0" dirty="0">
                <a:effectLst/>
                <a:latin typeface="Roboto"/>
              </a:rPr>
              <a:t>¿Por qué nos esforzamos todos los días por ganar dinero?</a:t>
            </a:r>
            <a:endParaRPr lang="es-ES" sz="1200" dirty="0">
              <a:latin typeface="Roboto"/>
            </a:endParaRPr>
          </a:p>
          <a:p>
            <a:r>
              <a:rPr lang="es-ES" sz="1200" b="0" i="0" dirty="0">
                <a:effectLst/>
                <a:latin typeface="Roboto"/>
              </a:rPr>
              <a:t>¿Por qué dedicamos tanto tiempo y esfuerzo a adquirirlo?</a:t>
            </a:r>
            <a:endParaRPr lang="es-ES" sz="1200" dirty="0">
              <a:latin typeface="Roboto"/>
            </a:endParaRPr>
          </a:p>
          <a:p>
            <a:r>
              <a:rPr lang="es-ES" sz="1200" b="0" i="0" dirty="0">
                <a:effectLst/>
                <a:latin typeface="Roboto"/>
              </a:rPr>
              <a:t>¿Por qué invertimos tanta energía emocional en el dinero?</a:t>
            </a:r>
            <a:br>
              <a:rPr lang="es-ES" sz="1200" b="0" i="0" dirty="0">
                <a:effectLst/>
                <a:latin typeface="Roboto"/>
              </a:rPr>
            </a:br>
            <a:endParaRPr lang="es-ES" sz="1200" b="0" i="0" dirty="0">
              <a:effectLst/>
              <a:latin typeface="Roboto"/>
            </a:endParaRPr>
          </a:p>
          <a:p>
            <a:pPr lvl="1">
              <a:buFont typeface="Courier New" panose="02070309020205020404" pitchFamily="49" charset="0"/>
              <a:buChar char="o"/>
            </a:pPr>
            <a:r>
              <a:rPr lang="es-ES" sz="1200" b="0" i="0" dirty="0">
                <a:effectLst/>
                <a:latin typeface="Roboto"/>
              </a:rPr>
              <a:t>preocupándonos por el,</a:t>
            </a:r>
            <a:endParaRPr lang="es-ES" sz="1200" dirty="0">
              <a:latin typeface="Roboto"/>
            </a:endParaRPr>
          </a:p>
          <a:p>
            <a:pPr lvl="1">
              <a:buFont typeface="Courier New" panose="02070309020205020404" pitchFamily="49" charset="0"/>
              <a:buChar char="o"/>
            </a:pPr>
            <a:r>
              <a:rPr lang="es-ES" sz="1200" b="0" i="0" dirty="0" err="1">
                <a:effectLst/>
                <a:latin typeface="Roboto"/>
              </a:rPr>
              <a:t>estresandonos</a:t>
            </a:r>
            <a:r>
              <a:rPr lang="es-ES" sz="1200" b="0" i="0" dirty="0">
                <a:effectLst/>
                <a:latin typeface="Roboto"/>
              </a:rPr>
              <a:t> por el,</a:t>
            </a:r>
            <a:endParaRPr lang="es-ES" sz="1200" dirty="0">
              <a:latin typeface="Roboto"/>
            </a:endParaRPr>
          </a:p>
          <a:p>
            <a:pPr lvl="1">
              <a:buFont typeface="Courier New" panose="02070309020205020404" pitchFamily="49" charset="0"/>
              <a:buChar char="o"/>
            </a:pPr>
            <a:r>
              <a:rPr lang="es-ES" sz="1200" b="0" i="0" dirty="0" err="1">
                <a:effectLst/>
                <a:latin typeface="Roboto"/>
              </a:rPr>
              <a:t>enojandonos</a:t>
            </a:r>
            <a:r>
              <a:rPr lang="es-ES" sz="1200" b="0" i="0" dirty="0">
                <a:effectLst/>
                <a:latin typeface="Roboto"/>
              </a:rPr>
              <a:t> cuando alguien nos engaña, o</a:t>
            </a:r>
            <a:endParaRPr lang="es-ES" sz="1200" dirty="0">
              <a:latin typeface="Roboto"/>
            </a:endParaRPr>
          </a:p>
          <a:p>
            <a:pPr lvl="1">
              <a:buFont typeface="Courier New" panose="02070309020205020404" pitchFamily="49" charset="0"/>
              <a:buChar char="o"/>
            </a:pPr>
            <a:r>
              <a:rPr lang="es-ES" sz="1200" b="0" i="0" dirty="0">
                <a:effectLst/>
                <a:latin typeface="Roboto"/>
              </a:rPr>
              <a:t>somo felices cuando encontramos una buena compra o</a:t>
            </a:r>
          </a:p>
          <a:p>
            <a:pPr lvl="1">
              <a:buFont typeface="Courier New" panose="02070309020205020404" pitchFamily="49" charset="0"/>
              <a:buChar char="o"/>
            </a:pPr>
            <a:r>
              <a:rPr lang="es-ES" sz="1200" b="0" i="0" dirty="0">
                <a:effectLst/>
                <a:latin typeface="Roboto"/>
              </a:rPr>
              <a:t>recibimos dinero inesperado?</a:t>
            </a:r>
            <a:br>
              <a:rPr lang="es-ES" sz="1200" b="0" i="0" dirty="0">
                <a:effectLst/>
                <a:latin typeface="Roboto"/>
              </a:rPr>
            </a:br>
            <a:endParaRPr lang="es-ES" sz="1200" b="0" i="0" dirty="0">
              <a:effectLst/>
              <a:latin typeface="Roboto"/>
            </a:endParaRPr>
          </a:p>
          <a:p>
            <a:r>
              <a:rPr lang="es-ES" sz="1200" b="0" i="0" dirty="0">
                <a:effectLst/>
                <a:latin typeface="Roboto"/>
              </a:rPr>
              <a:t>Es importante sentar las bases de una comprensión básica de qué es el dinero, para qué sirve, por qué es importante y cómo podemos obtener más antes de ir demasiado lejos en este curso.</a:t>
            </a:r>
          </a:p>
          <a:p>
            <a:pPr>
              <a:lnSpc>
                <a:spcPct val="90000"/>
              </a:lnSpc>
            </a:pPr>
            <a:endParaRPr lang="en-US" sz="1400" dirty="0"/>
          </a:p>
        </p:txBody>
      </p:sp>
      <p:pic>
        <p:nvPicPr>
          <p:cNvPr id="2050" name="Picture 2" descr="How to Make an Extra $1,000 This Month | Saving and Budgeting | US News">
            <a:extLst>
              <a:ext uri="{FF2B5EF4-FFF2-40B4-BE49-F238E27FC236}">
                <a16:creationId xmlns:a16="http://schemas.microsoft.com/office/drawing/2014/main" id="{39231860-A433-4F7A-8755-413904B15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47" r="33713" b="-1"/>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EFF62BB-B430-4AF6-A484-BCF12597A7AD}"/>
              </a:ext>
            </a:extLst>
          </p:cNvPr>
          <p:cNvSpPr>
            <a:spLocks noGrp="1"/>
          </p:cNvSpPr>
          <p:nvPr>
            <p:ph type="ftr" sz="quarter" idx="11"/>
          </p:nvPr>
        </p:nvSpPr>
        <p:spPr>
          <a:xfrm>
            <a:off x="3724072" y="6356350"/>
            <a:ext cx="3104351" cy="365125"/>
          </a:xfrm>
        </p:spPr>
        <p:txBody>
          <a:bodyPr>
            <a:normAutofit/>
          </a:bodyPr>
          <a:lstStyle/>
          <a:p>
            <a:pPr algn="l">
              <a:spcAft>
                <a:spcPts val="600"/>
              </a:spcAft>
            </a:pPr>
            <a:r>
              <a:rPr lang="en-US" dirty="0"/>
              <a:t>© Alex </a:t>
            </a:r>
            <a:r>
              <a:rPr lang="en-US" dirty="0" err="1"/>
              <a:t>Barrón</a:t>
            </a:r>
            <a:r>
              <a:rPr lang="en-US" dirty="0"/>
              <a:t> 2020</a:t>
            </a:r>
            <a:endParaRPr lang="en-US"/>
          </a:p>
        </p:txBody>
      </p:sp>
      <p:sp>
        <p:nvSpPr>
          <p:cNvPr id="5" name="Slide Number Placeholder 4">
            <a:extLst>
              <a:ext uri="{FF2B5EF4-FFF2-40B4-BE49-F238E27FC236}">
                <a16:creationId xmlns:a16="http://schemas.microsoft.com/office/drawing/2014/main" id="{3BAA6EAB-0809-4FE3-B174-2CE02EA35772}"/>
              </a:ext>
            </a:extLst>
          </p:cNvPr>
          <p:cNvSpPr>
            <a:spLocks noGrp="1"/>
          </p:cNvSpPr>
          <p:nvPr>
            <p:ph type="sldNum" sz="quarter" idx="12"/>
          </p:nvPr>
        </p:nvSpPr>
        <p:spPr>
          <a:xfrm>
            <a:off x="7625281" y="6356350"/>
            <a:ext cx="890069" cy="365125"/>
          </a:xfrm>
        </p:spPr>
        <p:txBody>
          <a:bodyPr>
            <a:normAutofit/>
          </a:bodyPr>
          <a:lstStyle/>
          <a:p>
            <a:pPr>
              <a:spcAft>
                <a:spcPts val="600"/>
              </a:spcAft>
            </a:pPr>
            <a:fld id="{26992660-07D7-4D1A-9A00-6246F487EF94}" type="slidenum">
              <a:rPr lang="en-US" smtClean="0"/>
              <a:pPr>
                <a:spcAft>
                  <a:spcPts val="600"/>
                </a:spcAft>
              </a:pPr>
              <a:t>7</a:t>
            </a:fld>
            <a:endParaRPr lang="en-US"/>
          </a:p>
        </p:txBody>
      </p:sp>
      <p:pic>
        <p:nvPicPr>
          <p:cNvPr id="6" name="Picture 5">
            <a:extLst>
              <a:ext uri="{FF2B5EF4-FFF2-40B4-BE49-F238E27FC236}">
                <a16:creationId xmlns:a16="http://schemas.microsoft.com/office/drawing/2014/main" id="{624CF769-C787-A7EA-8C46-99EAF45B2095}"/>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2575363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1308-D915-4357-8FE0-F835969A62C6}"/>
              </a:ext>
            </a:extLst>
          </p:cNvPr>
          <p:cNvSpPr>
            <a:spLocks noGrp="1"/>
          </p:cNvSpPr>
          <p:nvPr>
            <p:ph type="title"/>
          </p:nvPr>
        </p:nvSpPr>
        <p:spPr>
          <a:xfrm>
            <a:off x="486696" y="557190"/>
            <a:ext cx="3878139" cy="1671564"/>
          </a:xfrm>
        </p:spPr>
        <p:txBody>
          <a:bodyPr>
            <a:normAutofit/>
          </a:bodyPr>
          <a:lstStyle/>
          <a:p>
            <a:r>
              <a:rPr lang="en-US" sz="3500" b="1" dirty="0"/>
              <a:t>El Dinero </a:t>
            </a:r>
            <a:r>
              <a:rPr lang="en-US" sz="3500" b="1" dirty="0" err="1"/>
              <a:t>Representa</a:t>
            </a:r>
            <a:r>
              <a:rPr lang="en-US" sz="3500" b="1" dirty="0"/>
              <a:t> Tu Vida</a:t>
            </a:r>
          </a:p>
        </p:txBody>
      </p:sp>
      <p:sp>
        <p:nvSpPr>
          <p:cNvPr id="3" name="Content Placeholder 2">
            <a:extLst>
              <a:ext uri="{FF2B5EF4-FFF2-40B4-BE49-F238E27FC236}">
                <a16:creationId xmlns:a16="http://schemas.microsoft.com/office/drawing/2014/main" id="{C1FD1E5E-F091-4280-87E4-D201040D0FAC}"/>
              </a:ext>
            </a:extLst>
          </p:cNvPr>
          <p:cNvSpPr>
            <a:spLocks noGrp="1"/>
          </p:cNvSpPr>
          <p:nvPr>
            <p:ph idx="1"/>
          </p:nvPr>
        </p:nvSpPr>
        <p:spPr>
          <a:xfrm>
            <a:off x="486697" y="2057399"/>
            <a:ext cx="3885184" cy="4767943"/>
          </a:xfrm>
        </p:spPr>
        <p:txBody>
          <a:bodyPr>
            <a:normAutofit fontScale="55000" lnSpcReduction="20000"/>
          </a:bodyPr>
          <a:lstStyle/>
          <a:p>
            <a:pPr marL="0" marR="0">
              <a:lnSpc>
                <a:spcPct val="90000"/>
              </a:lnSpc>
              <a:spcBef>
                <a:spcPts val="0"/>
              </a:spcBef>
              <a:spcAft>
                <a:spcPts val="1000"/>
              </a:spcAft>
            </a:pPr>
            <a:r>
              <a:rPr lang="es-ES" sz="2200" dirty="0">
                <a:latin typeface="Calibri" panose="020F0502020204030204" pitchFamily="34" charset="0"/>
                <a:cs typeface="Times New Roman" panose="02020603050405020304" pitchFamily="18" charset="0"/>
              </a:rPr>
              <a:t>Piense en cómo adquieres el dinero.</a:t>
            </a:r>
          </a:p>
          <a:p>
            <a:pPr marL="0" marR="0">
              <a:lnSpc>
                <a:spcPct val="90000"/>
              </a:lnSpc>
              <a:spcBef>
                <a:spcPts val="0"/>
              </a:spcBef>
              <a:spcAft>
                <a:spcPts val="1000"/>
              </a:spcAft>
            </a:pPr>
            <a:r>
              <a:rPr lang="es-ES" sz="2200" dirty="0">
                <a:latin typeface="Calibri" panose="020F0502020204030204" pitchFamily="34" charset="0"/>
                <a:cs typeface="Times New Roman" panose="02020603050405020304" pitchFamily="18" charset="0"/>
              </a:rPr>
              <a:t>La mayoría de la gente intercambia TIEMPO por DINERO.</a:t>
            </a:r>
          </a:p>
          <a:p>
            <a:pPr marL="0" marR="0">
              <a:lnSpc>
                <a:spcPct val="90000"/>
              </a:lnSpc>
              <a:spcBef>
                <a:spcPts val="0"/>
              </a:spcBef>
              <a:spcAft>
                <a:spcPts val="1000"/>
              </a:spcAft>
            </a:pPr>
            <a:r>
              <a:rPr lang="es-ES" sz="2200" dirty="0">
                <a:latin typeface="Calibri" panose="020F0502020204030204" pitchFamily="34" charset="0"/>
                <a:cs typeface="Times New Roman" panose="02020603050405020304" pitchFamily="18" charset="0"/>
              </a:rPr>
              <a:t>¿Y qué es el tiempo?</a:t>
            </a:r>
          </a:p>
          <a:p>
            <a:pPr marL="0" marR="0">
              <a:lnSpc>
                <a:spcPct val="90000"/>
              </a:lnSpc>
              <a:spcBef>
                <a:spcPts val="0"/>
              </a:spcBef>
              <a:spcAft>
                <a:spcPts val="1000"/>
              </a:spcAft>
            </a:pPr>
            <a:r>
              <a:rPr lang="es-ES" sz="2200" dirty="0">
                <a:latin typeface="Calibri" panose="020F0502020204030204" pitchFamily="34" charset="0"/>
                <a:cs typeface="Times New Roman" panose="02020603050405020304" pitchFamily="18" charset="0"/>
              </a:rPr>
              <a:t>Todos tenemos una cierta cantidad de días en esta tierra.</a:t>
            </a:r>
          </a:p>
          <a:p>
            <a:pPr marL="400050" lvl="1">
              <a:lnSpc>
                <a:spcPct val="90000"/>
              </a:lnSpc>
              <a:spcBef>
                <a:spcPts val="0"/>
              </a:spcBef>
              <a:spcAft>
                <a:spcPts val="1000"/>
              </a:spcAft>
            </a:pPr>
            <a:r>
              <a:rPr lang="es-ES" sz="1800" dirty="0">
                <a:latin typeface="Calibri" panose="020F0502020204030204" pitchFamily="34" charset="0"/>
                <a:cs typeface="Times New Roman" panose="02020603050405020304" pitchFamily="18" charset="0"/>
              </a:rPr>
              <a:t>Cada día tiene 24 horas.</a:t>
            </a:r>
          </a:p>
          <a:p>
            <a:pPr marL="400050" lvl="1">
              <a:lnSpc>
                <a:spcPct val="90000"/>
              </a:lnSpc>
              <a:spcBef>
                <a:spcPts val="0"/>
              </a:spcBef>
              <a:spcAft>
                <a:spcPts val="1000"/>
              </a:spcAft>
            </a:pPr>
            <a:r>
              <a:rPr lang="es-ES" sz="1800" dirty="0">
                <a:latin typeface="Calibri" panose="020F0502020204030204" pitchFamily="34" charset="0"/>
                <a:cs typeface="Times New Roman" panose="02020603050405020304" pitchFamily="18" charset="0"/>
              </a:rPr>
              <a:t>Cada hora tiene 60 minutos.</a:t>
            </a:r>
          </a:p>
          <a:p>
            <a:pPr marL="400050" lvl="1">
              <a:lnSpc>
                <a:spcPct val="90000"/>
              </a:lnSpc>
              <a:spcBef>
                <a:spcPts val="0"/>
              </a:spcBef>
              <a:spcAft>
                <a:spcPts val="1000"/>
              </a:spcAft>
            </a:pPr>
            <a:r>
              <a:rPr lang="es-ES" sz="1800" dirty="0">
                <a:latin typeface="Calibri" panose="020F0502020204030204" pitchFamily="34" charset="0"/>
                <a:cs typeface="Times New Roman" panose="02020603050405020304" pitchFamily="18" charset="0"/>
              </a:rPr>
              <a:t>Cada minuto tiene 60 segundos.</a:t>
            </a:r>
          </a:p>
          <a:p>
            <a:pPr marL="0" marR="0">
              <a:lnSpc>
                <a:spcPct val="90000"/>
              </a:lnSpc>
              <a:spcBef>
                <a:spcPts val="0"/>
              </a:spcBef>
              <a:spcAft>
                <a:spcPts val="1000"/>
              </a:spcAft>
            </a:pPr>
            <a:r>
              <a:rPr lang="es-ES" sz="2200" dirty="0">
                <a:latin typeface="Calibri" panose="020F0502020204030204" pitchFamily="34" charset="0"/>
                <a:cs typeface="Times New Roman" panose="02020603050405020304" pitchFamily="18" charset="0"/>
              </a:rPr>
              <a:t>Piense en cada grano de arena en el reloj de arena como si representara un segundo de tu vida.</a:t>
            </a:r>
          </a:p>
          <a:p>
            <a:pPr marL="400050" lvl="1">
              <a:lnSpc>
                <a:spcPct val="90000"/>
              </a:lnSpc>
              <a:spcBef>
                <a:spcPts val="0"/>
              </a:spcBef>
              <a:spcAft>
                <a:spcPts val="1000"/>
              </a:spcAft>
            </a:pPr>
            <a:r>
              <a:rPr lang="es-ES" sz="1800" dirty="0">
                <a:latin typeface="Calibri" panose="020F0502020204030204" pitchFamily="34" charset="0"/>
                <a:cs typeface="Times New Roman" panose="02020603050405020304" pitchFamily="18" charset="0"/>
              </a:rPr>
              <a:t>El tiempo es insustituible.</a:t>
            </a:r>
          </a:p>
          <a:p>
            <a:pPr marL="400050" lvl="1">
              <a:lnSpc>
                <a:spcPct val="90000"/>
              </a:lnSpc>
              <a:spcBef>
                <a:spcPts val="0"/>
              </a:spcBef>
              <a:spcAft>
                <a:spcPts val="1000"/>
              </a:spcAft>
            </a:pPr>
            <a:r>
              <a:rPr lang="es-ES" sz="1800" dirty="0">
                <a:latin typeface="Calibri" panose="020F0502020204030204" pitchFamily="34" charset="0"/>
                <a:cs typeface="Times New Roman" panose="02020603050405020304" pitchFamily="18" charset="0"/>
              </a:rPr>
              <a:t>Es un recurso escaso y finito.</a:t>
            </a:r>
          </a:p>
          <a:p>
            <a:pPr marL="400050" lvl="1">
              <a:lnSpc>
                <a:spcPct val="90000"/>
              </a:lnSpc>
              <a:spcBef>
                <a:spcPts val="0"/>
              </a:spcBef>
              <a:spcAft>
                <a:spcPts val="1000"/>
              </a:spcAft>
            </a:pPr>
            <a:r>
              <a:rPr lang="es-ES" sz="1800" dirty="0">
                <a:latin typeface="Calibri" panose="020F0502020204030204" pitchFamily="34" charset="0"/>
                <a:cs typeface="Times New Roman" panose="02020603050405020304" pitchFamily="18" charset="0"/>
              </a:rPr>
              <a:t>El tiempo es simplemente una forma de medir tu vida en la tierra.</a:t>
            </a:r>
          </a:p>
          <a:p>
            <a:pPr marL="0" marR="0">
              <a:lnSpc>
                <a:spcPct val="90000"/>
              </a:lnSpc>
              <a:spcBef>
                <a:spcPts val="0"/>
              </a:spcBef>
              <a:spcAft>
                <a:spcPts val="1000"/>
              </a:spcAft>
            </a:pPr>
            <a:r>
              <a:rPr lang="es-ES" sz="2200" dirty="0">
                <a:latin typeface="Calibri" panose="020F0502020204030204" pitchFamily="34" charset="0"/>
                <a:cs typeface="Times New Roman" panose="02020603050405020304" pitchFamily="18" charset="0"/>
              </a:rPr>
              <a:t>La vida se expresa en términos de tiempo.</a:t>
            </a:r>
          </a:p>
          <a:p>
            <a:pPr marL="0" marR="0">
              <a:lnSpc>
                <a:spcPct val="90000"/>
              </a:lnSpc>
              <a:spcBef>
                <a:spcPts val="0"/>
              </a:spcBef>
              <a:spcAft>
                <a:spcPts val="1000"/>
              </a:spcAft>
            </a:pPr>
            <a:r>
              <a:rPr lang="es-ES" sz="2200" dirty="0">
                <a:latin typeface="Calibri" panose="020F0502020204030204" pitchFamily="34" charset="0"/>
                <a:cs typeface="Times New Roman" panose="02020603050405020304" pitchFamily="18" charset="0"/>
              </a:rPr>
              <a:t>Intercambiamos nuestro Tiempo por Dinero para obtener las cosas que necesitamos y queremos.</a:t>
            </a:r>
          </a:p>
          <a:p>
            <a:pPr marL="0" marR="0">
              <a:lnSpc>
                <a:spcPct val="90000"/>
              </a:lnSpc>
              <a:spcBef>
                <a:spcPts val="0"/>
              </a:spcBef>
              <a:spcAft>
                <a:spcPts val="1000"/>
              </a:spcAft>
            </a:pPr>
            <a:r>
              <a:rPr lang="es-ES" sz="2200" dirty="0">
                <a:latin typeface="Calibri" panose="020F0502020204030204" pitchFamily="34" charset="0"/>
                <a:cs typeface="Times New Roman" panose="02020603050405020304" pitchFamily="18" charset="0"/>
              </a:rPr>
              <a:t>Entonces, en pocas palabras, el Dinero representa una parte de nuestra Vida que intercambiamos.</a:t>
            </a:r>
          </a:p>
          <a:p>
            <a:pPr marL="0" marR="0">
              <a:lnSpc>
                <a:spcPct val="90000"/>
              </a:lnSpc>
              <a:spcBef>
                <a:spcPts val="0"/>
              </a:spcBef>
              <a:spcAft>
                <a:spcPts val="1000"/>
              </a:spcAft>
            </a:pPr>
            <a:r>
              <a:rPr lang="es-ES" sz="2200" b="1" u="sng" dirty="0">
                <a:latin typeface="Calibri" panose="020F0502020204030204" pitchFamily="34" charset="0"/>
                <a:cs typeface="Times New Roman" panose="02020603050405020304" pitchFamily="18" charset="0"/>
              </a:rPr>
              <a:t>¡POR ESO EL DINERO ES TAN IMPORTANTE!</a:t>
            </a:r>
            <a:endParaRPr lang="en-US" sz="900" b="1" u="sng" dirty="0"/>
          </a:p>
        </p:txBody>
      </p:sp>
      <p:pic>
        <p:nvPicPr>
          <p:cNvPr id="8" name="Picture 7" descr="A wooden table&#10;&#10;Description automatically generated">
            <a:extLst>
              <a:ext uri="{FF2B5EF4-FFF2-40B4-BE49-F238E27FC236}">
                <a16:creationId xmlns:a16="http://schemas.microsoft.com/office/drawing/2014/main" id="{E90BE7B4-5499-403A-85A8-9694C3ABBD09}"/>
              </a:ext>
            </a:extLst>
          </p:cNvPr>
          <p:cNvPicPr/>
          <p:nvPr/>
        </p:nvPicPr>
        <p:blipFill rotWithShape="1">
          <a:blip r:embed="rId2">
            <a:extLst>
              <a:ext uri="{28A0092B-C50C-407E-A947-70E740481C1C}">
                <a14:useLocalDpi xmlns:a14="http://schemas.microsoft.com/office/drawing/2010/main" val="0"/>
              </a:ext>
            </a:extLst>
          </a:blip>
          <a:srcRect l="49332" r="4352" b="2"/>
          <a:stretch/>
        </p:blipFill>
        <p:spPr bwMode="auto">
          <a:xfrm>
            <a:off x="4637208" y="557189"/>
            <a:ext cx="3878139" cy="5571898"/>
          </a:xfrm>
          <a:prstGeom prst="rect">
            <a:avLst/>
          </a:prstGeom>
          <a:noFill/>
          <a:effectLst/>
        </p:spPr>
      </p:pic>
      <p:sp>
        <p:nvSpPr>
          <p:cNvPr id="4" name="Footer Placeholder 3">
            <a:extLst>
              <a:ext uri="{FF2B5EF4-FFF2-40B4-BE49-F238E27FC236}">
                <a16:creationId xmlns:a16="http://schemas.microsoft.com/office/drawing/2014/main" id="{81BBA801-B983-409E-BFEB-96F8FCDC539E}"/>
              </a:ext>
            </a:extLst>
          </p:cNvPr>
          <p:cNvSpPr>
            <a:spLocks noGrp="1"/>
          </p:cNvSpPr>
          <p:nvPr>
            <p:ph type="ftr" sz="quarter" idx="11"/>
          </p:nvPr>
        </p:nvSpPr>
        <p:spPr>
          <a:xfrm>
            <a:off x="4888833" y="6310981"/>
            <a:ext cx="3086100" cy="365125"/>
          </a:xfrm>
        </p:spPr>
        <p:txBody>
          <a:bodyPr>
            <a:normAutofit/>
          </a:bodyPr>
          <a:lstStyle/>
          <a:p>
            <a:pPr>
              <a:spcAft>
                <a:spcPts val="600"/>
              </a:spcAft>
            </a:pPr>
            <a:r>
              <a:rPr lang="en-US" dirty="0"/>
              <a:t>© Alex </a:t>
            </a:r>
            <a:r>
              <a:rPr lang="en-US" dirty="0" err="1"/>
              <a:t>Barrón</a:t>
            </a:r>
            <a:r>
              <a:rPr lang="en-US" dirty="0"/>
              <a:t> 2020</a:t>
            </a:r>
          </a:p>
        </p:txBody>
      </p:sp>
      <p:sp>
        <p:nvSpPr>
          <p:cNvPr id="5" name="Slide Number Placeholder 4">
            <a:extLst>
              <a:ext uri="{FF2B5EF4-FFF2-40B4-BE49-F238E27FC236}">
                <a16:creationId xmlns:a16="http://schemas.microsoft.com/office/drawing/2014/main" id="{9D5C9A0B-EF95-463B-935C-ABE27D3148D5}"/>
              </a:ext>
            </a:extLst>
          </p:cNvPr>
          <p:cNvSpPr>
            <a:spLocks noGrp="1"/>
          </p:cNvSpPr>
          <p:nvPr>
            <p:ph type="sldNum" sz="quarter" idx="12"/>
          </p:nvPr>
        </p:nvSpPr>
        <p:spPr>
          <a:xfrm>
            <a:off x="6457950" y="6356350"/>
            <a:ext cx="2057400" cy="365125"/>
          </a:xfrm>
        </p:spPr>
        <p:txBody>
          <a:bodyPr>
            <a:normAutofit/>
          </a:bodyPr>
          <a:lstStyle/>
          <a:p>
            <a:pPr>
              <a:spcAft>
                <a:spcPts val="600"/>
              </a:spcAft>
            </a:pPr>
            <a:fld id="{26992660-07D7-4D1A-9A00-6246F487EF94}" type="slidenum">
              <a:rPr lang="en-US" smtClean="0"/>
              <a:pPr>
                <a:spcAft>
                  <a:spcPts val="600"/>
                </a:spcAft>
              </a:pPr>
              <a:t>8</a:t>
            </a:fld>
            <a:endParaRPr lang="en-US"/>
          </a:p>
        </p:txBody>
      </p:sp>
      <p:pic>
        <p:nvPicPr>
          <p:cNvPr id="7" name="Picture 6">
            <a:extLst>
              <a:ext uri="{FF2B5EF4-FFF2-40B4-BE49-F238E27FC236}">
                <a16:creationId xmlns:a16="http://schemas.microsoft.com/office/drawing/2014/main" id="{4A11172E-06E1-A1C8-03E1-BA3368A75C5C}"/>
              </a:ext>
            </a:extLst>
          </p:cNvPr>
          <p:cNvPicPr>
            <a:picLocks noChangeAspect="1"/>
          </p:cNvPicPr>
          <p:nvPr/>
        </p:nvPicPr>
        <p:blipFill>
          <a:blip r:embed="rId3"/>
          <a:stretch>
            <a:fillRect/>
          </a:stretch>
        </p:blipFill>
        <p:spPr>
          <a:xfrm>
            <a:off x="1" y="14433"/>
            <a:ext cx="2080410" cy="671367"/>
          </a:xfrm>
          <a:prstGeom prst="rect">
            <a:avLst/>
          </a:prstGeom>
        </p:spPr>
      </p:pic>
    </p:spTree>
    <p:extLst>
      <p:ext uri="{BB962C8B-B14F-4D97-AF65-F5344CB8AC3E}">
        <p14:creationId xmlns:p14="http://schemas.microsoft.com/office/powerpoint/2010/main" val="4146263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0"/>
            <a:ext cx="9144000" cy="1066800"/>
          </a:xfrm>
        </p:spPr>
        <p:txBody>
          <a:bodyPr/>
          <a:lstStyle/>
          <a:p>
            <a:pPr eaLnBrk="1" hangingPunct="1"/>
            <a:r>
              <a:rPr lang="en-US" altLang="en-US" b="1" dirty="0"/>
              <a:t>El Dinero Si </a:t>
            </a:r>
            <a:r>
              <a:rPr lang="en-US" altLang="en-US" b="1" dirty="0" err="1"/>
              <a:t>Importa</a:t>
            </a:r>
            <a:endParaRPr lang="en-US" altLang="en-US" b="1" dirty="0"/>
          </a:p>
        </p:txBody>
      </p:sp>
      <p:sp>
        <p:nvSpPr>
          <p:cNvPr id="11" name="Content Placeholder 2"/>
          <p:cNvSpPr txBox="1">
            <a:spLocks/>
          </p:cNvSpPr>
          <p:nvPr/>
        </p:nvSpPr>
        <p:spPr>
          <a:xfrm>
            <a:off x="228600" y="1150937"/>
            <a:ext cx="8686800" cy="1752600"/>
          </a:xfrm>
          <a:prstGeom prst="rect">
            <a:avLst/>
          </a:prstGeom>
        </p:spPr>
        <p:txBody>
          <a:bodyPr>
            <a:normAutofit fontScale="47500" lnSpcReduction="20000"/>
          </a:bodyPr>
          <a:lstStyle/>
          <a:p>
            <a:pPr marL="342900" indent="-342900" eaLnBrk="1" fontAlgn="auto" hangingPunct="1">
              <a:spcBef>
                <a:spcPct val="20000"/>
              </a:spcBef>
              <a:spcAft>
                <a:spcPts val="0"/>
              </a:spcAft>
              <a:buFont typeface="Arial" pitchFamily="34" charset="0"/>
              <a:buNone/>
              <a:defRPr/>
            </a:pPr>
            <a:r>
              <a:rPr lang="en-US" sz="5100" b="1" i="1" u="sng" dirty="0">
                <a:solidFill>
                  <a:srgbClr val="1308A8"/>
                </a:solidFill>
                <a:latin typeface="+mn-lt"/>
              </a:rPr>
              <a:t>¿Por </a:t>
            </a:r>
            <a:r>
              <a:rPr lang="en-US" sz="5100" b="1" i="1" u="sng" dirty="0" err="1">
                <a:solidFill>
                  <a:srgbClr val="1308A8"/>
                </a:solidFill>
                <a:latin typeface="+mn-lt"/>
              </a:rPr>
              <a:t>qué</a:t>
            </a:r>
            <a:r>
              <a:rPr lang="en-US" sz="5100" b="1" i="1" u="sng" dirty="0">
                <a:solidFill>
                  <a:srgbClr val="1308A8"/>
                </a:solidFill>
                <a:latin typeface="+mn-lt"/>
              </a:rPr>
              <a:t> Nos </a:t>
            </a:r>
            <a:r>
              <a:rPr lang="en-US" sz="5100" b="1" i="1" u="sng" dirty="0" err="1">
                <a:solidFill>
                  <a:srgbClr val="1308A8"/>
                </a:solidFill>
                <a:latin typeface="+mn-lt"/>
              </a:rPr>
              <a:t>Importa</a:t>
            </a:r>
            <a:r>
              <a:rPr lang="en-US" sz="5100" b="1" i="1" u="sng" dirty="0">
                <a:solidFill>
                  <a:srgbClr val="1308A8"/>
                </a:solidFill>
                <a:latin typeface="+mn-lt"/>
              </a:rPr>
              <a:t> el </a:t>
            </a:r>
            <a:r>
              <a:rPr lang="en-US" sz="5100" b="1" i="1" u="sng" dirty="0" err="1">
                <a:solidFill>
                  <a:srgbClr val="1308A8"/>
                </a:solidFill>
                <a:latin typeface="+mn-lt"/>
              </a:rPr>
              <a:t>Dinero</a:t>
            </a:r>
            <a:r>
              <a:rPr lang="en-US" sz="5100" b="1" i="1" u="sng" dirty="0">
                <a:solidFill>
                  <a:srgbClr val="1308A8"/>
                </a:solidFill>
                <a:latin typeface="+mn-lt"/>
              </a:rPr>
              <a:t>?</a:t>
            </a:r>
          </a:p>
          <a:p>
            <a:pPr eaLnBrk="1" fontAlgn="auto" hangingPunct="1">
              <a:spcBef>
                <a:spcPts val="0"/>
              </a:spcBef>
              <a:spcAft>
                <a:spcPts val="0"/>
              </a:spcAft>
              <a:buFont typeface="Arial" pitchFamily="34" charset="0"/>
              <a:buChar char="•"/>
              <a:defRPr/>
            </a:pPr>
            <a:r>
              <a:rPr lang="en-US" sz="4200" dirty="0">
                <a:latin typeface="+mn-lt"/>
              </a:rPr>
              <a:t> </a:t>
            </a:r>
            <a:r>
              <a:rPr lang="es-ES" sz="4200" dirty="0">
                <a:latin typeface="+mn-lt"/>
              </a:rPr>
              <a:t>El dinero es TU vida - tan seguro como es el tiempo insustituible que pasaste en ganarlo</a:t>
            </a:r>
            <a:r>
              <a:rPr lang="en-US" sz="4200" dirty="0">
                <a:latin typeface="+mn-lt"/>
              </a:rPr>
              <a:t>.” – The Privateer</a:t>
            </a:r>
          </a:p>
          <a:p>
            <a:pPr eaLnBrk="1" fontAlgn="auto" hangingPunct="1">
              <a:spcBef>
                <a:spcPts val="0"/>
              </a:spcBef>
              <a:spcAft>
                <a:spcPts val="0"/>
              </a:spcAft>
              <a:buFont typeface="Arial" pitchFamily="34" charset="0"/>
              <a:buChar char="•"/>
              <a:defRPr/>
            </a:pPr>
            <a:r>
              <a:rPr lang="en-US" sz="4200" dirty="0">
                <a:latin typeface="+mn-lt"/>
              </a:rPr>
              <a:t>  “</a:t>
            </a:r>
            <a:r>
              <a:rPr lang="es-ES" sz="4200" dirty="0">
                <a:latin typeface="+mn-lt"/>
              </a:rPr>
              <a:t>Recuerda que el dinero es sólo tiempo bien empleado, si tienes suficiente tiempo siempre puedes ganar más dinero, pero el dinero no puede comprar el tiempo personal</a:t>
            </a:r>
            <a:r>
              <a:rPr lang="en-US" sz="4200" dirty="0">
                <a:latin typeface="+mn-lt"/>
              </a:rPr>
              <a:t>.” - Peter J. Daniels</a:t>
            </a:r>
          </a:p>
        </p:txBody>
      </p:sp>
      <p:sp>
        <p:nvSpPr>
          <p:cNvPr id="23559" name="Slide Number Placeholder 6"/>
          <p:cNvSpPr>
            <a:spLocks noGrp="1"/>
          </p:cNvSpPr>
          <p:nvPr>
            <p:ph type="sldNum" sz="quarter" idx="12"/>
          </p:nvPr>
        </p:nvSpPr>
        <p:spPr bwMode="auto">
          <a:xfrm>
            <a:off x="7010400" y="6492875"/>
            <a:ext cx="2133600" cy="365125"/>
          </a:xfrm>
          <a:noFill/>
          <a:ln>
            <a:miter lim="800000"/>
            <a:headEnd/>
            <a:tailEnd/>
          </a:ln>
        </p:spPr>
        <p:txBody>
          <a:bodyPr/>
          <a:lstStyle/>
          <a:p>
            <a:fld id="{21CCC5ED-210E-4DF7-B0DC-A9A2AB9A7D44}" type="slidenum">
              <a:rPr lang="en-US" altLang="en-US" smtClean="0"/>
              <a:pPr/>
              <a:t>9</a:t>
            </a:fld>
            <a:endParaRPr lang="en-US" altLang="en-US"/>
          </a:p>
        </p:txBody>
      </p:sp>
      <p:sp>
        <p:nvSpPr>
          <p:cNvPr id="8" name="Footer Placeholder 7"/>
          <p:cNvSpPr>
            <a:spLocks noGrp="1"/>
          </p:cNvSpPr>
          <p:nvPr>
            <p:ph type="ftr" sz="quarter" idx="11"/>
          </p:nvPr>
        </p:nvSpPr>
        <p:spPr>
          <a:xfrm>
            <a:off x="0" y="6492875"/>
            <a:ext cx="2895600" cy="365125"/>
          </a:xfrm>
        </p:spPr>
        <p:txBody>
          <a:bodyPr/>
          <a:lstStyle/>
          <a:p>
            <a:pPr algn="l">
              <a:defRPr/>
            </a:pPr>
            <a:r>
              <a:rPr lang="en-US"/>
              <a:t>© Alex Barrón 2020</a:t>
            </a:r>
            <a:endParaRPr lang="en-US" dirty="0"/>
          </a:p>
        </p:txBody>
      </p:sp>
      <p:pic>
        <p:nvPicPr>
          <p:cNvPr id="12" name="Picture 11">
            <a:extLst>
              <a:ext uri="{FF2B5EF4-FFF2-40B4-BE49-F238E27FC236}">
                <a16:creationId xmlns:a16="http://schemas.microsoft.com/office/drawing/2014/main" id="{DF5FB340-542C-46DB-A5EF-A74D2DD876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2999189"/>
            <a:ext cx="2362201" cy="3398033"/>
          </a:xfrm>
          <a:prstGeom prst="rect">
            <a:avLst/>
          </a:prstGeom>
        </p:spPr>
      </p:pic>
      <p:pic>
        <p:nvPicPr>
          <p:cNvPr id="2" name="Picture 8" descr="money bills.jpg">
            <a:extLst>
              <a:ext uri="{FF2B5EF4-FFF2-40B4-BE49-F238E27FC236}">
                <a16:creationId xmlns:a16="http://schemas.microsoft.com/office/drawing/2014/main" id="{CD7298D0-BAFA-4467-BEA6-F19DFFD559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429000"/>
            <a:ext cx="356058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quals 2">
            <a:extLst>
              <a:ext uri="{FF2B5EF4-FFF2-40B4-BE49-F238E27FC236}">
                <a16:creationId xmlns:a16="http://schemas.microsoft.com/office/drawing/2014/main" id="{8185FB08-AE0D-4DC2-B84C-0EA9709236A0}"/>
              </a:ext>
            </a:extLst>
          </p:cNvPr>
          <p:cNvSpPr/>
          <p:nvPr/>
        </p:nvSpPr>
        <p:spPr>
          <a:xfrm>
            <a:off x="4210050" y="4401313"/>
            <a:ext cx="723900" cy="59378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6E9E470C-6247-8A71-32B2-31A45F88418B}"/>
              </a:ext>
            </a:extLst>
          </p:cNvPr>
          <p:cNvPicPr>
            <a:picLocks noChangeAspect="1"/>
          </p:cNvPicPr>
          <p:nvPr/>
        </p:nvPicPr>
        <p:blipFill>
          <a:blip r:embed="rId4"/>
          <a:stretch>
            <a:fillRect/>
          </a:stretch>
        </p:blipFill>
        <p:spPr>
          <a:xfrm>
            <a:off x="1" y="14433"/>
            <a:ext cx="2080410" cy="671367"/>
          </a:xfrm>
          <a:prstGeom prst="rect">
            <a:avLst/>
          </a:prstGeom>
        </p:spPr>
      </p:pic>
    </p:spTree>
    <p:extLst>
      <p:ext uri="{BB962C8B-B14F-4D97-AF65-F5344CB8AC3E}">
        <p14:creationId xmlns:p14="http://schemas.microsoft.com/office/powerpoint/2010/main" val="887945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TotalTime>
  <Words>2856</Words>
  <Application>Microsoft Office PowerPoint</Application>
  <PresentationFormat>On-screen Show (4:3)</PresentationFormat>
  <Paragraphs>292</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Avenir Next LT Pro</vt:lpstr>
      <vt:lpstr>Calibri</vt:lpstr>
      <vt:lpstr>Courier New</vt:lpstr>
      <vt:lpstr>Roboto</vt:lpstr>
      <vt:lpstr>system-ui</vt:lpstr>
      <vt:lpstr>Wingdings</vt:lpstr>
      <vt:lpstr>Office Theme</vt:lpstr>
      <vt:lpstr>Reto Libertad Financiera</vt:lpstr>
      <vt:lpstr>¿QUÉ ES EL DINERO? Y  ¿POR QUÉ NOS IMPORTA TANTO?</vt:lpstr>
      <vt:lpstr>¿Porqué Trabajas?</vt:lpstr>
      <vt:lpstr>¿Pudiéras Dejar de Trabajar  Si Así Lo Quisieras?</vt:lpstr>
      <vt:lpstr>¿Que es la Libertad Financiera?</vt:lpstr>
      <vt:lpstr>Dinero y Riquezas</vt:lpstr>
      <vt:lpstr>¿Por qué es tan importante el dinero?</vt:lpstr>
      <vt:lpstr>El Dinero Representa Tu Vida</vt:lpstr>
      <vt:lpstr>El Dinero Si Importa</vt:lpstr>
      <vt:lpstr>La Historia del Dinero</vt:lpstr>
      <vt:lpstr>La Historia del Dinero</vt:lpstr>
      <vt:lpstr>¿Qué es el Dinero?</vt:lpstr>
      <vt:lpstr>¿Qué es el Dinero?</vt:lpstr>
      <vt:lpstr>El Oro y la Plata en la Quimica</vt:lpstr>
      <vt:lpstr>El Oro y Plata Fue Dinero  En Tiempos Biblicos</vt:lpstr>
      <vt:lpstr>Monedas de Oro y Plata  A Traves de la Historia</vt:lpstr>
      <vt:lpstr>La Historia de los Bancos y el Dinero en Papel</vt:lpstr>
      <vt:lpstr>¿Cómo Salió el Dinero en Papel?</vt:lpstr>
      <vt:lpstr>¿Que Hacen los Bancos?</vt:lpstr>
      <vt:lpstr>El Error Fundamental de los Bancos</vt:lpstr>
      <vt:lpstr>¿Porque Fracasan los Bancos?</vt:lpstr>
      <vt:lpstr>Los Primeros Dolares en Billetes</vt:lpstr>
      <vt:lpstr>¿Qué NO es el Dinero?</vt:lpstr>
      <vt:lpstr>¿Porqué los bancos son peligrosos?</vt:lpstr>
      <vt:lpstr>El Gobierno Reemplaza el Oro Por Papel</vt:lpstr>
      <vt:lpstr>El Gobierno Quita el Respaldo del Oro</vt:lpstr>
      <vt:lpstr>Como el Gobierno Crea Dinero</vt:lpstr>
      <vt:lpstr>¿Que es la Reserva Federal?</vt:lpstr>
      <vt:lpstr>Porque la Deuda  Nacional Solo Sube</vt:lpstr>
      <vt:lpstr>La Deuda de EUA esta Fuera de Control</vt:lpstr>
      <vt:lpstr>El Valor del Dolar  se Esta Cayendo</vt:lpstr>
      <vt:lpstr>Las Crypto Monedas No  Son la Soluciόn Tampoco</vt:lpstr>
      <vt:lpstr>¿Que es el Credito?</vt:lpstr>
      <vt:lpstr>¿Qué es la Riqueza?</vt:lpstr>
      <vt:lpstr>¿Qué es la Riqueza?</vt:lpstr>
      <vt:lpstr>¿Qué es la Riqueza?</vt:lpstr>
      <vt:lpstr>Reflexión</vt:lpstr>
      <vt:lpstr>¿Preguntas? ¿Comentarios?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Barron</dc:creator>
  <cp:lastModifiedBy>Alex Barron</cp:lastModifiedBy>
  <cp:revision>33</cp:revision>
  <dcterms:created xsi:type="dcterms:W3CDTF">2020-10-11T21:09:42Z</dcterms:created>
  <dcterms:modified xsi:type="dcterms:W3CDTF">2024-05-14T00:56:35Z</dcterms:modified>
</cp:coreProperties>
</file>