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329" r:id="rId2"/>
    <p:sldId id="277" r:id="rId3"/>
    <p:sldId id="286" r:id="rId4"/>
    <p:sldId id="281" r:id="rId5"/>
    <p:sldId id="290" r:id="rId6"/>
    <p:sldId id="291" r:id="rId7"/>
    <p:sldId id="292" r:id="rId8"/>
    <p:sldId id="293" r:id="rId9"/>
    <p:sldId id="294" r:id="rId10"/>
    <p:sldId id="295" r:id="rId11"/>
    <p:sldId id="296" r:id="rId12"/>
    <p:sldId id="297" r:id="rId13"/>
    <p:sldId id="298" r:id="rId14"/>
    <p:sldId id="299" r:id="rId15"/>
    <p:sldId id="300" r:id="rId16"/>
    <p:sldId id="301" r:id="rId17"/>
    <p:sldId id="304" r:id="rId18"/>
    <p:sldId id="302" r:id="rId19"/>
    <p:sldId id="303" r:id="rId20"/>
    <p:sldId id="305" r:id="rId21"/>
    <p:sldId id="307" r:id="rId22"/>
    <p:sldId id="306" r:id="rId23"/>
    <p:sldId id="308" r:id="rId24"/>
    <p:sldId id="309" r:id="rId25"/>
    <p:sldId id="310" r:id="rId26"/>
    <p:sldId id="311" r:id="rId27"/>
    <p:sldId id="312" r:id="rId28"/>
    <p:sldId id="314" r:id="rId29"/>
    <p:sldId id="313" r:id="rId30"/>
    <p:sldId id="315" r:id="rId31"/>
    <p:sldId id="316" r:id="rId32"/>
    <p:sldId id="317" r:id="rId33"/>
    <p:sldId id="318" r:id="rId34"/>
    <p:sldId id="319" r:id="rId35"/>
    <p:sldId id="320" r:id="rId36"/>
    <p:sldId id="321" r:id="rId37"/>
    <p:sldId id="28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08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FA8003-5436-49F2-BF71-FA3B13372DB2}" type="slidenum">
              <a:rPr lang="en-US" smtClean="0"/>
              <a:pPr/>
              <a:t>‹#›</a:t>
            </a:fld>
            <a:endParaRPr lang="en-US"/>
          </a:p>
        </p:txBody>
      </p:sp>
    </p:spTree>
    <p:extLst>
      <p:ext uri="{BB962C8B-B14F-4D97-AF65-F5344CB8AC3E}">
        <p14:creationId xmlns:p14="http://schemas.microsoft.com/office/powerpoint/2010/main" val="52140468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AD3E19-938C-4C95-9105-5F1D2712B16A}" type="slidenum">
              <a:rPr lang="en-US" smtClean="0"/>
              <a:pPr/>
              <a:t>‹#›</a:t>
            </a:fld>
            <a:endParaRPr lang="en-US"/>
          </a:p>
        </p:txBody>
      </p:sp>
    </p:spTree>
    <p:extLst>
      <p:ext uri="{BB962C8B-B14F-4D97-AF65-F5344CB8AC3E}">
        <p14:creationId xmlns:p14="http://schemas.microsoft.com/office/powerpoint/2010/main" val="168447377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1C3EF30-157B-480C-A129-A56E98AB2E67}" type="datetimeFigureOut">
              <a:rPr lang="en-US" smtClean="0"/>
              <a:pPr/>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5AEF0-E90E-460D-962F-8F56D97148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C3EF30-157B-480C-A129-A56E98AB2E67}" type="datetimeFigureOut">
              <a:rPr lang="en-US" smtClean="0"/>
              <a:pPr/>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5AEF0-E90E-460D-962F-8F56D97148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C3EF30-157B-480C-A129-A56E98AB2E67}" type="datetimeFigureOut">
              <a:rPr lang="en-US" smtClean="0"/>
              <a:pPr/>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5AEF0-E90E-460D-962F-8F56D97148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C3EF30-157B-480C-A129-A56E98AB2E67}" type="datetimeFigureOut">
              <a:rPr lang="en-US" smtClean="0"/>
              <a:pPr/>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5AEF0-E90E-460D-962F-8F56D97148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C3EF30-157B-480C-A129-A56E98AB2E67}" type="datetimeFigureOut">
              <a:rPr lang="en-US" smtClean="0"/>
              <a:pPr/>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5AEF0-E90E-460D-962F-8F56D97148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C3EF30-157B-480C-A129-A56E98AB2E67}" type="datetimeFigureOut">
              <a:rPr lang="en-US" smtClean="0"/>
              <a:pPr/>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5AEF0-E90E-460D-962F-8F56D97148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C3EF30-157B-480C-A129-A56E98AB2E67}" type="datetimeFigureOut">
              <a:rPr lang="en-US" smtClean="0"/>
              <a:pPr/>
              <a:t>7/23/2024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05AEF0-E90E-460D-962F-8F56D97148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C3EF30-157B-480C-A129-A56E98AB2E67}" type="datetimeFigureOut">
              <a:rPr lang="en-US" smtClean="0"/>
              <a:pPr/>
              <a:t>7/23/2024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05AEF0-E90E-460D-962F-8F56D97148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C3EF30-157B-480C-A129-A56E98AB2E67}" type="datetimeFigureOut">
              <a:rPr lang="en-US" smtClean="0"/>
              <a:pPr/>
              <a:t>7/23/2024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05AEF0-E90E-460D-962F-8F56D97148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C3EF30-157B-480C-A129-A56E98AB2E67}" type="datetimeFigureOut">
              <a:rPr lang="en-US" smtClean="0"/>
              <a:pPr/>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5AEF0-E90E-460D-962F-8F56D97148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C3EF30-157B-480C-A129-A56E98AB2E67}" type="datetimeFigureOut">
              <a:rPr lang="en-US" smtClean="0"/>
              <a:pPr/>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5AEF0-E90E-460D-962F-8F56D97148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C3EF30-157B-480C-A129-A56E98AB2E67}" type="datetimeFigureOut">
              <a:rPr lang="en-US" smtClean="0"/>
              <a:pPr/>
              <a:t>7/23/2024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5AEF0-E90E-460D-962F-8F56D971483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startengine.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62105E66-E53E-AF1C-866C-69D495124817}"/>
              </a:ext>
            </a:extLst>
          </p:cNvPr>
          <p:cNvSpPr>
            <a:spLocks noGrp="1"/>
          </p:cNvSpPr>
          <p:nvPr>
            <p:ph type="ctrTitle"/>
          </p:nvPr>
        </p:nvSpPr>
        <p:spPr>
          <a:xfrm>
            <a:off x="2552700" y="152400"/>
            <a:ext cx="6362700" cy="2111375"/>
          </a:xfrm>
        </p:spPr>
        <p:txBody>
          <a:bodyPr/>
          <a:lstStyle/>
          <a:p>
            <a:r>
              <a:rPr lang="en-US" altLang="en-US" b="1"/>
              <a:t>Financial Freedom  Challenge</a:t>
            </a:r>
            <a:endParaRPr lang="en-US" altLang="en-US"/>
          </a:p>
        </p:txBody>
      </p:sp>
      <p:sp>
        <p:nvSpPr>
          <p:cNvPr id="3" name="Subtitle 2">
            <a:extLst>
              <a:ext uri="{FF2B5EF4-FFF2-40B4-BE49-F238E27FC236}">
                <a16:creationId xmlns:a16="http://schemas.microsoft.com/office/drawing/2014/main" id="{8A9A0BB7-FA7B-89F1-8CCA-2E1F1DF67BF4}"/>
              </a:ext>
            </a:extLst>
          </p:cNvPr>
          <p:cNvSpPr>
            <a:spLocks noGrp="1"/>
          </p:cNvSpPr>
          <p:nvPr>
            <p:ph type="subTitle" idx="1"/>
          </p:nvPr>
        </p:nvSpPr>
        <p:spPr>
          <a:xfrm>
            <a:off x="0" y="5108575"/>
            <a:ext cx="2854325" cy="1184275"/>
          </a:xfrm>
        </p:spPr>
        <p:txBody>
          <a:bodyPr/>
          <a:lstStyle/>
          <a:p>
            <a:pPr>
              <a:defRPr/>
            </a:pPr>
            <a:r>
              <a:rPr lang="en-US" dirty="0"/>
              <a:t>By</a:t>
            </a:r>
          </a:p>
          <a:p>
            <a:pPr>
              <a:defRPr/>
            </a:pPr>
            <a:r>
              <a:rPr lang="en-US" dirty="0"/>
              <a:t>Alex </a:t>
            </a:r>
            <a:r>
              <a:rPr lang="en-US" dirty="0" err="1"/>
              <a:t>Barrón</a:t>
            </a:r>
            <a:endParaRPr lang="en-US" dirty="0"/>
          </a:p>
        </p:txBody>
      </p:sp>
      <p:pic>
        <p:nvPicPr>
          <p:cNvPr id="4100" name="Picture 5">
            <a:extLst>
              <a:ext uri="{FF2B5EF4-FFF2-40B4-BE49-F238E27FC236}">
                <a16:creationId xmlns:a16="http://schemas.microsoft.com/office/drawing/2014/main" id="{0089B60D-C72F-AB1B-CA52-1299DDC223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513" y="103188"/>
            <a:ext cx="2209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3">
            <a:extLst>
              <a:ext uri="{FF2B5EF4-FFF2-40B4-BE49-F238E27FC236}">
                <a16:creationId xmlns:a16="http://schemas.microsoft.com/office/drawing/2014/main" id="{1258D277-A4F6-5A86-D509-0A5134ECBD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 y="3128963"/>
            <a:ext cx="2746375" cy="174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2" descr="What is athletics? Know all the track and field events">
            <a:extLst>
              <a:ext uri="{FF2B5EF4-FFF2-40B4-BE49-F238E27FC236}">
                <a16:creationId xmlns:a16="http://schemas.microsoft.com/office/drawing/2014/main" id="{51F431F5-5471-62FB-1185-56F378ECBB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4325" y="2178050"/>
            <a:ext cx="29083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6" descr="As the indoor Track and Field season wraps up, the Winona State University  team finishes on a fast note – The Winonan">
            <a:extLst>
              <a:ext uri="{FF2B5EF4-FFF2-40B4-BE49-F238E27FC236}">
                <a16:creationId xmlns:a16="http://schemas.microsoft.com/office/drawing/2014/main" id="{F7E88CAE-94D1-923A-A9A2-CE15DC098D6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92813" y="2178050"/>
            <a:ext cx="290195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8" descr="Crossing Life's Finish Lines | Maria's Farm Country Kitchen">
            <a:extLst>
              <a:ext uri="{FF2B5EF4-FFF2-40B4-BE49-F238E27FC236}">
                <a16:creationId xmlns:a16="http://schemas.microsoft.com/office/drawing/2014/main" id="{9AD1FF7E-E792-EC49-FAB2-190C0EB9348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54325" y="4164013"/>
            <a:ext cx="29083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10" descr="Look: 2A, 5A athletes compete in 2022 Texas (UIL) Track &amp; Field State  Championships - Sports Illustrated High School News, Analysis and More">
            <a:extLst>
              <a:ext uri="{FF2B5EF4-FFF2-40B4-BE49-F238E27FC236}">
                <a16:creationId xmlns:a16="http://schemas.microsoft.com/office/drawing/2014/main" id="{48D483F5-DC77-42DA-84BC-DC45EE8F6F9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92813" y="4043363"/>
            <a:ext cx="2903537" cy="212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Subtitle 2">
            <a:extLst>
              <a:ext uri="{FF2B5EF4-FFF2-40B4-BE49-F238E27FC236}">
                <a16:creationId xmlns:a16="http://schemas.microsoft.com/office/drawing/2014/main" id="{89877C2F-15AC-0DE3-E42A-614FE06A9AA0}"/>
              </a:ext>
            </a:extLst>
          </p:cNvPr>
          <p:cNvSpPr txBox="1">
            <a:spLocks noChangeArrowheads="1"/>
          </p:cNvSpPr>
          <p:nvPr/>
        </p:nvSpPr>
        <p:spPr bwMode="auto">
          <a:xfrm>
            <a:off x="-19050" y="2405063"/>
            <a:ext cx="2854325"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pPr>
            <a:r>
              <a:rPr lang="en-US" altLang="en-US">
                <a:solidFill>
                  <a:srgbClr val="898989"/>
                </a:solidFill>
              </a:rPr>
              <a:t>Presents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The Purpose of a Business</a:t>
            </a:r>
            <a:endParaRPr lang="en-US" dirty="0"/>
          </a:p>
        </p:txBody>
      </p:sp>
      <p:sp>
        <p:nvSpPr>
          <p:cNvPr id="3" name="Content Placeholder 2"/>
          <p:cNvSpPr>
            <a:spLocks noGrp="1"/>
          </p:cNvSpPr>
          <p:nvPr>
            <p:ph idx="1"/>
          </p:nvPr>
        </p:nvSpPr>
        <p:spPr>
          <a:xfrm>
            <a:off x="533400" y="1524000"/>
            <a:ext cx="7924800" cy="4876800"/>
          </a:xfrm>
        </p:spPr>
        <p:txBody>
          <a:bodyPr rtlCol="0">
            <a:normAutofit/>
          </a:bodyPr>
          <a:lstStyle/>
          <a:p>
            <a:pPr>
              <a:defRPr/>
            </a:pPr>
            <a:r>
              <a:rPr lang="en-US" dirty="0"/>
              <a:t>The main purpose of a business is to Make Money.</a:t>
            </a:r>
          </a:p>
          <a:p>
            <a:pPr>
              <a:defRPr/>
            </a:pPr>
            <a:r>
              <a:rPr lang="en-US" dirty="0"/>
              <a:t>You MUST make a profit ASAP. </a:t>
            </a:r>
          </a:p>
          <a:p>
            <a:pPr>
              <a:defRPr/>
            </a:pPr>
            <a:r>
              <a:rPr lang="en-US" dirty="0"/>
              <a:t>A business that can’t make a profit will eventually fail.</a:t>
            </a:r>
          </a:p>
          <a:p>
            <a:pPr>
              <a:defRPr/>
            </a:pPr>
            <a:r>
              <a:rPr lang="en-US" dirty="0"/>
              <a:t>A business that is profitable can Grow if the profits are reinvested or if it can bring in additional capital. </a:t>
            </a: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10</a:t>
            </a:fld>
            <a:endParaRPr lang="en-US"/>
          </a:p>
        </p:txBody>
      </p:sp>
      <p:pic>
        <p:nvPicPr>
          <p:cNvPr id="2" name="Picture 1">
            <a:extLst>
              <a:ext uri="{FF2B5EF4-FFF2-40B4-BE49-F238E27FC236}">
                <a16:creationId xmlns:a16="http://schemas.microsoft.com/office/drawing/2014/main" id="{AC500892-FAC3-357C-3855-F0C37AE9A35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35366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Leverage your Time</a:t>
            </a:r>
            <a:endParaRPr lang="en-US" dirty="0"/>
          </a:p>
        </p:txBody>
      </p:sp>
      <p:sp>
        <p:nvSpPr>
          <p:cNvPr id="3" name="Content Placeholder 2"/>
          <p:cNvSpPr>
            <a:spLocks noGrp="1"/>
          </p:cNvSpPr>
          <p:nvPr>
            <p:ph idx="1"/>
          </p:nvPr>
        </p:nvSpPr>
        <p:spPr>
          <a:xfrm>
            <a:off x="533400" y="1524000"/>
            <a:ext cx="7924800" cy="4876800"/>
          </a:xfrm>
        </p:spPr>
        <p:txBody>
          <a:bodyPr rtlCol="0">
            <a:normAutofit fontScale="77500" lnSpcReduction="20000"/>
          </a:bodyPr>
          <a:lstStyle/>
          <a:p>
            <a:pPr>
              <a:defRPr/>
            </a:pPr>
            <a:r>
              <a:rPr lang="en-US" dirty="0"/>
              <a:t>You can’t Do everything all the time.</a:t>
            </a:r>
          </a:p>
          <a:p>
            <a:pPr>
              <a:defRPr/>
            </a:pPr>
            <a:r>
              <a:rPr lang="en-US" dirty="0"/>
              <a:t>At some point you will have to Hire other people or outsource non-essential aspects of the business to others.</a:t>
            </a:r>
          </a:p>
          <a:p>
            <a:pPr>
              <a:defRPr/>
            </a:pPr>
            <a:r>
              <a:rPr lang="en-US" dirty="0"/>
              <a:t>You hire Employees to leverage your Time.</a:t>
            </a:r>
          </a:p>
          <a:p>
            <a:pPr>
              <a:defRPr/>
            </a:pPr>
            <a:r>
              <a:rPr lang="en-US" dirty="0"/>
              <a:t>You hire Salespeople to help bring in clients.</a:t>
            </a:r>
          </a:p>
          <a:p>
            <a:pPr>
              <a:defRPr/>
            </a:pPr>
            <a:r>
              <a:rPr lang="en-US" dirty="0"/>
              <a:t>You hire partners and vendors who have skills that you don’t or can do things cheaper and faster than you can. </a:t>
            </a:r>
          </a:p>
          <a:p>
            <a:pPr>
              <a:defRPr/>
            </a:pPr>
            <a:r>
              <a:rPr lang="en-US" dirty="0"/>
              <a:t>You have to learn to Delegate responsibility and tasks to others. </a:t>
            </a:r>
          </a:p>
          <a:p>
            <a:pPr>
              <a:defRPr/>
            </a:pPr>
            <a:r>
              <a:rPr lang="en-US" dirty="0"/>
              <a:t>You have to Train them how to do their Job properly then Manage them. You have to Trust them to do it right – just as you would do it. </a:t>
            </a: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11</a:t>
            </a:fld>
            <a:endParaRPr lang="en-US"/>
          </a:p>
        </p:txBody>
      </p:sp>
      <p:pic>
        <p:nvPicPr>
          <p:cNvPr id="2" name="Picture 1">
            <a:extLst>
              <a:ext uri="{FF2B5EF4-FFF2-40B4-BE49-F238E27FC236}">
                <a16:creationId xmlns:a16="http://schemas.microsoft.com/office/drawing/2014/main" id="{4CB95169-0CF8-6DBB-3FC6-1165E228215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099497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What Can You Sell?</a:t>
            </a:r>
            <a:endParaRPr lang="en-US" dirty="0"/>
          </a:p>
        </p:txBody>
      </p:sp>
      <p:sp>
        <p:nvSpPr>
          <p:cNvPr id="3" name="Content Placeholder 2"/>
          <p:cNvSpPr>
            <a:spLocks noGrp="1"/>
          </p:cNvSpPr>
          <p:nvPr>
            <p:ph idx="1"/>
          </p:nvPr>
        </p:nvSpPr>
        <p:spPr>
          <a:xfrm>
            <a:off x="533400" y="1524000"/>
            <a:ext cx="8229600" cy="4876800"/>
          </a:xfrm>
        </p:spPr>
        <p:txBody>
          <a:bodyPr rtlCol="0">
            <a:normAutofit lnSpcReduction="10000"/>
          </a:bodyPr>
          <a:lstStyle/>
          <a:p>
            <a:pPr marL="0" indent="0">
              <a:buNone/>
              <a:defRPr/>
            </a:pPr>
            <a:r>
              <a:rPr lang="en-US" dirty="0"/>
              <a:t>A business can consist of anything you can SELL:</a:t>
            </a:r>
          </a:p>
          <a:p>
            <a:pPr>
              <a:defRPr/>
            </a:pPr>
            <a:r>
              <a:rPr lang="en-US" dirty="0"/>
              <a:t>PRODUCT</a:t>
            </a:r>
          </a:p>
          <a:p>
            <a:pPr>
              <a:defRPr/>
            </a:pPr>
            <a:r>
              <a:rPr lang="en-US" dirty="0"/>
              <a:t>SERVICE</a:t>
            </a:r>
          </a:p>
          <a:p>
            <a:pPr>
              <a:defRPr/>
            </a:pPr>
            <a:r>
              <a:rPr lang="en-US" dirty="0"/>
              <a:t>KNOWLEDGE</a:t>
            </a:r>
          </a:p>
          <a:p>
            <a:pPr>
              <a:defRPr/>
            </a:pPr>
            <a:r>
              <a:rPr lang="en-US" dirty="0"/>
              <a:t>EXPERIENCE</a:t>
            </a:r>
          </a:p>
          <a:p>
            <a:pPr>
              <a:defRPr/>
            </a:pPr>
            <a:r>
              <a:rPr lang="en-US" dirty="0"/>
              <a:t>Ideally it is something that is not a commodity and has something unique that others can’t easily copy and replicate.  That way you can charge a Premium and not compete on Price. </a:t>
            </a: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12</a:t>
            </a:fld>
            <a:endParaRPr lang="en-US"/>
          </a:p>
        </p:txBody>
      </p:sp>
      <p:pic>
        <p:nvPicPr>
          <p:cNvPr id="2" name="Picture 1">
            <a:extLst>
              <a:ext uri="{FF2B5EF4-FFF2-40B4-BE49-F238E27FC236}">
                <a16:creationId xmlns:a16="http://schemas.microsoft.com/office/drawing/2014/main" id="{6F9B86C8-8D59-4AA2-014A-EB464F09B4B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124289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How Do You Start and Company?</a:t>
            </a:r>
            <a:endParaRPr lang="en-US" dirty="0"/>
          </a:p>
        </p:txBody>
      </p:sp>
      <p:sp>
        <p:nvSpPr>
          <p:cNvPr id="3" name="Content Placeholder 2"/>
          <p:cNvSpPr>
            <a:spLocks noGrp="1"/>
          </p:cNvSpPr>
          <p:nvPr>
            <p:ph idx="1"/>
          </p:nvPr>
        </p:nvSpPr>
        <p:spPr>
          <a:xfrm>
            <a:off x="533400" y="1524000"/>
            <a:ext cx="8229600" cy="4876800"/>
          </a:xfrm>
        </p:spPr>
        <p:txBody>
          <a:bodyPr rtlCol="0">
            <a:normAutofit fontScale="92500" lnSpcReduction="10000"/>
          </a:bodyPr>
          <a:lstStyle/>
          <a:p>
            <a:pPr>
              <a:defRPr/>
            </a:pPr>
            <a:r>
              <a:rPr lang="en-US" dirty="0"/>
              <a:t>Typically the Founder will come up with an Idea.</a:t>
            </a:r>
          </a:p>
          <a:p>
            <a:pPr>
              <a:defRPr/>
            </a:pPr>
            <a:r>
              <a:rPr lang="en-US" dirty="0"/>
              <a:t>The Founder will create a product or service that fills a Need and adds Value to Customers.</a:t>
            </a:r>
          </a:p>
          <a:p>
            <a:pPr>
              <a:defRPr/>
            </a:pPr>
            <a:r>
              <a:rPr lang="en-US" dirty="0"/>
              <a:t>The Founder will begin to tell others about it and tries to Sell it.</a:t>
            </a:r>
          </a:p>
          <a:p>
            <a:pPr>
              <a:defRPr/>
            </a:pPr>
            <a:r>
              <a:rPr lang="en-US" dirty="0"/>
              <a:t>Many businesses start from home from the “garage”.</a:t>
            </a:r>
          </a:p>
          <a:p>
            <a:pPr>
              <a:defRPr/>
            </a:pPr>
            <a:r>
              <a:rPr lang="en-US" dirty="0"/>
              <a:t>Once they begin to grow, the Founder will rent some space to have an office, showroom, retail space or warehouse where customers can come.  </a:t>
            </a: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13</a:t>
            </a:fld>
            <a:endParaRPr lang="en-US"/>
          </a:p>
        </p:txBody>
      </p:sp>
      <p:pic>
        <p:nvPicPr>
          <p:cNvPr id="2" name="Picture 1">
            <a:extLst>
              <a:ext uri="{FF2B5EF4-FFF2-40B4-BE49-F238E27FC236}">
                <a16:creationId xmlns:a16="http://schemas.microsoft.com/office/drawing/2014/main" id="{51549992-4463-9BC0-0A94-C90D9CE924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136061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How Do You Raise Capital to Grow?</a:t>
            </a:r>
            <a:endParaRPr lang="en-US" dirty="0"/>
          </a:p>
        </p:txBody>
      </p:sp>
      <p:sp>
        <p:nvSpPr>
          <p:cNvPr id="3" name="Content Placeholder 2"/>
          <p:cNvSpPr>
            <a:spLocks noGrp="1"/>
          </p:cNvSpPr>
          <p:nvPr>
            <p:ph idx="1"/>
          </p:nvPr>
        </p:nvSpPr>
        <p:spPr>
          <a:xfrm>
            <a:off x="533400" y="1524000"/>
            <a:ext cx="8229600" cy="4876800"/>
          </a:xfrm>
        </p:spPr>
        <p:txBody>
          <a:bodyPr rtlCol="0">
            <a:normAutofit fontScale="85000" lnSpcReduction="20000"/>
          </a:bodyPr>
          <a:lstStyle/>
          <a:p>
            <a:pPr>
              <a:defRPr/>
            </a:pPr>
            <a:r>
              <a:rPr lang="en-US" dirty="0"/>
              <a:t>Many fast growing start-ups need outside capital to grow.</a:t>
            </a:r>
          </a:p>
          <a:p>
            <a:pPr>
              <a:defRPr/>
            </a:pPr>
            <a:r>
              <a:rPr lang="en-US" dirty="0"/>
              <a:t>This can come from an Angel Investor – who will invest Seed capital.</a:t>
            </a:r>
          </a:p>
          <a:p>
            <a:pPr>
              <a:defRPr/>
            </a:pPr>
            <a:r>
              <a:rPr lang="en-US" dirty="0"/>
              <a:t>Then the company can obtain Venture Capital in a Round 1 Capital Raise at a higher valuation.</a:t>
            </a:r>
          </a:p>
          <a:p>
            <a:pPr>
              <a:defRPr/>
            </a:pPr>
            <a:r>
              <a:rPr lang="en-US" dirty="0"/>
              <a:t>Then after some time, they can do a Round 2 Capital Raise at a higher valuation.</a:t>
            </a:r>
          </a:p>
          <a:p>
            <a:pPr>
              <a:defRPr/>
            </a:pPr>
            <a:r>
              <a:rPr lang="en-US" dirty="0"/>
              <a:t>Eventually, many companies decide to hire Investment Bankers to take them Public.</a:t>
            </a:r>
          </a:p>
          <a:p>
            <a:pPr>
              <a:defRPr/>
            </a:pPr>
            <a:r>
              <a:rPr lang="en-US" dirty="0"/>
              <a:t>Ultimately the Initial Public Offering (IPO) is a way for a company to raise capital from the Public.   </a:t>
            </a: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14</a:t>
            </a:fld>
            <a:endParaRPr lang="en-US"/>
          </a:p>
        </p:txBody>
      </p:sp>
      <p:pic>
        <p:nvPicPr>
          <p:cNvPr id="2" name="Picture 1">
            <a:extLst>
              <a:ext uri="{FF2B5EF4-FFF2-40B4-BE49-F238E27FC236}">
                <a16:creationId xmlns:a16="http://schemas.microsoft.com/office/drawing/2014/main" id="{F33CE3CC-759E-21AA-9F05-0B74A3438B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861995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Raising Capital via Shark Tank?</a:t>
            </a:r>
            <a:endParaRPr lang="en-US" dirty="0"/>
          </a:p>
        </p:txBody>
      </p:sp>
      <p:sp>
        <p:nvSpPr>
          <p:cNvPr id="3" name="Content Placeholder 2"/>
          <p:cNvSpPr>
            <a:spLocks noGrp="1"/>
          </p:cNvSpPr>
          <p:nvPr>
            <p:ph idx="1"/>
          </p:nvPr>
        </p:nvSpPr>
        <p:spPr>
          <a:xfrm>
            <a:off x="533400" y="1524000"/>
            <a:ext cx="8229600" cy="4876800"/>
          </a:xfrm>
        </p:spPr>
        <p:txBody>
          <a:bodyPr rtlCol="0">
            <a:normAutofit fontScale="92500" lnSpcReduction="10000"/>
          </a:bodyPr>
          <a:lstStyle/>
          <a:p>
            <a:pPr>
              <a:defRPr/>
            </a:pPr>
            <a:r>
              <a:rPr lang="en-US" dirty="0"/>
              <a:t>Many start up companies have tried to raise capital via Shark Tank – a popular show on CNBC.</a:t>
            </a:r>
          </a:p>
          <a:p>
            <a:pPr>
              <a:defRPr/>
            </a:pPr>
            <a:r>
              <a:rPr lang="en-US" dirty="0"/>
              <a:t>The founders present their idea to Shark investors who ask questions.</a:t>
            </a:r>
          </a:p>
          <a:p>
            <a:pPr>
              <a:defRPr/>
            </a:pPr>
            <a:r>
              <a:rPr lang="en-US" dirty="0"/>
              <a:t>The goal is to sell a part of the company for a portion of Money.  For example $100,000 for 20% of the Equity. </a:t>
            </a:r>
          </a:p>
          <a:p>
            <a:pPr>
              <a:defRPr/>
            </a:pPr>
            <a:r>
              <a:rPr lang="en-US" dirty="0"/>
              <a:t>The real purpose is to get the Shark to help grow the company by making Introductions that help </a:t>
            </a:r>
            <a:r>
              <a:rPr lang="en-US" dirty="0" err="1"/>
              <a:t>help</a:t>
            </a:r>
            <a:r>
              <a:rPr lang="en-US" dirty="0"/>
              <a:t> grow Sales quickly.    </a:t>
            </a: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15</a:t>
            </a:fld>
            <a:endParaRPr lang="en-US"/>
          </a:p>
        </p:txBody>
      </p:sp>
      <p:pic>
        <p:nvPicPr>
          <p:cNvPr id="2" name="Picture 1">
            <a:extLst>
              <a:ext uri="{FF2B5EF4-FFF2-40B4-BE49-F238E27FC236}">
                <a16:creationId xmlns:a16="http://schemas.microsoft.com/office/drawing/2014/main" id="{CD426082-8C14-E739-BCFD-F3A3DDE70F2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081077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Main Questions on Shark Tank</a:t>
            </a:r>
            <a:endParaRPr lang="en-US" dirty="0"/>
          </a:p>
        </p:txBody>
      </p:sp>
      <p:sp>
        <p:nvSpPr>
          <p:cNvPr id="3" name="Content Placeholder 2"/>
          <p:cNvSpPr>
            <a:spLocks noGrp="1"/>
          </p:cNvSpPr>
          <p:nvPr>
            <p:ph idx="1"/>
          </p:nvPr>
        </p:nvSpPr>
        <p:spPr>
          <a:xfrm>
            <a:off x="533400" y="1524000"/>
            <a:ext cx="8229600" cy="4876800"/>
          </a:xfrm>
        </p:spPr>
        <p:txBody>
          <a:bodyPr rtlCol="0">
            <a:normAutofit fontScale="85000" lnSpcReduction="20000"/>
          </a:bodyPr>
          <a:lstStyle/>
          <a:p>
            <a:pPr marL="0" indent="0">
              <a:buNone/>
              <a:defRPr/>
            </a:pPr>
            <a:r>
              <a:rPr lang="en-US" dirty="0"/>
              <a:t>Most of the Questions that come up are:</a:t>
            </a:r>
          </a:p>
          <a:p>
            <a:pPr>
              <a:defRPr/>
            </a:pPr>
            <a:r>
              <a:rPr lang="en-US" dirty="0"/>
              <a:t>What are your Sales in the last year?</a:t>
            </a:r>
          </a:p>
          <a:p>
            <a:pPr>
              <a:defRPr/>
            </a:pPr>
            <a:r>
              <a:rPr lang="en-US" dirty="0"/>
              <a:t>What is your cost to manufacture and what is the price of the thing you are selling?</a:t>
            </a:r>
          </a:p>
          <a:p>
            <a:pPr>
              <a:defRPr/>
            </a:pPr>
            <a:r>
              <a:rPr lang="en-US" dirty="0"/>
              <a:t>What is the profit margin? </a:t>
            </a:r>
          </a:p>
          <a:p>
            <a:pPr>
              <a:defRPr/>
            </a:pPr>
            <a:r>
              <a:rPr lang="en-US" dirty="0"/>
              <a:t>How quickly are the sales growing?</a:t>
            </a:r>
          </a:p>
          <a:p>
            <a:pPr>
              <a:defRPr/>
            </a:pPr>
            <a:r>
              <a:rPr lang="en-US" dirty="0"/>
              <a:t>What other competitors are doing something similar? </a:t>
            </a:r>
          </a:p>
          <a:p>
            <a:pPr>
              <a:defRPr/>
            </a:pPr>
            <a:r>
              <a:rPr lang="en-US" dirty="0"/>
              <a:t>Is there a patent to protect the IP?</a:t>
            </a:r>
          </a:p>
          <a:p>
            <a:pPr>
              <a:defRPr/>
            </a:pPr>
            <a:r>
              <a:rPr lang="en-US" dirty="0"/>
              <a:t>How can the Shark add Value?</a:t>
            </a:r>
          </a:p>
          <a:p>
            <a:pPr>
              <a:defRPr/>
            </a:pPr>
            <a:r>
              <a:rPr lang="en-US" dirty="0"/>
              <a:t>What is the Valuation implied by the raise?</a:t>
            </a:r>
          </a:p>
          <a:p>
            <a:pPr>
              <a:defRPr/>
            </a:pPr>
            <a:r>
              <a:rPr lang="en-US" dirty="0"/>
              <a:t>Get an Offer, Negotiate – then Deal or no deal? </a:t>
            </a:r>
          </a:p>
          <a:p>
            <a:pPr>
              <a:defRPr/>
            </a:pPr>
            <a:r>
              <a:rPr lang="en-US" dirty="0"/>
              <a:t>EXECUTE and Make Money!!</a:t>
            </a:r>
          </a:p>
          <a:p>
            <a:pPr marL="0" indent="0">
              <a:buNone/>
              <a:defRPr/>
            </a:pPr>
            <a:endParaRPr lang="en-US" dirty="0"/>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16</a:t>
            </a:fld>
            <a:endParaRPr lang="en-US"/>
          </a:p>
        </p:txBody>
      </p:sp>
      <p:pic>
        <p:nvPicPr>
          <p:cNvPr id="2" name="Picture 1">
            <a:extLst>
              <a:ext uri="{FF2B5EF4-FFF2-40B4-BE49-F238E27FC236}">
                <a16:creationId xmlns:a16="http://schemas.microsoft.com/office/drawing/2014/main" id="{F2920DAD-1205-875C-FC1A-F9142D17469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967902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Main Mistakes on Shark Tank</a:t>
            </a:r>
            <a:endParaRPr lang="en-US" dirty="0"/>
          </a:p>
        </p:txBody>
      </p:sp>
      <p:sp>
        <p:nvSpPr>
          <p:cNvPr id="3" name="Content Placeholder 2"/>
          <p:cNvSpPr>
            <a:spLocks noGrp="1"/>
          </p:cNvSpPr>
          <p:nvPr>
            <p:ph idx="1"/>
          </p:nvPr>
        </p:nvSpPr>
        <p:spPr>
          <a:xfrm>
            <a:off x="533400" y="1524000"/>
            <a:ext cx="8229600" cy="4876800"/>
          </a:xfrm>
        </p:spPr>
        <p:txBody>
          <a:bodyPr rtlCol="0">
            <a:normAutofit fontScale="77500" lnSpcReduction="20000"/>
          </a:bodyPr>
          <a:lstStyle/>
          <a:p>
            <a:pPr marL="0" indent="0">
              <a:buNone/>
              <a:defRPr/>
            </a:pPr>
            <a:r>
              <a:rPr lang="en-US" dirty="0"/>
              <a:t>Most of the Mistakes that founders make are:</a:t>
            </a:r>
          </a:p>
          <a:p>
            <a:pPr>
              <a:defRPr/>
            </a:pPr>
            <a:r>
              <a:rPr lang="en-US" dirty="0"/>
              <a:t>They only have an idea for a product, but have not matured to making money as a company.</a:t>
            </a:r>
          </a:p>
          <a:p>
            <a:pPr>
              <a:defRPr/>
            </a:pPr>
            <a:r>
              <a:rPr lang="en-US" dirty="0"/>
              <a:t>They are too early – not enough sales to demonstrate consumers like it.</a:t>
            </a:r>
          </a:p>
          <a:p>
            <a:pPr>
              <a:defRPr/>
            </a:pPr>
            <a:r>
              <a:rPr lang="en-US" dirty="0"/>
              <a:t>They have a weak or too strong personality (talks too much and doesn’t listen)</a:t>
            </a:r>
          </a:p>
          <a:p>
            <a:pPr>
              <a:defRPr/>
            </a:pPr>
            <a:r>
              <a:rPr lang="en-US" dirty="0"/>
              <a:t>Doesn’t know their numbers.</a:t>
            </a:r>
          </a:p>
          <a:p>
            <a:pPr>
              <a:defRPr/>
            </a:pPr>
            <a:r>
              <a:rPr lang="en-US" dirty="0"/>
              <a:t>Has no patents to protect their idea.</a:t>
            </a:r>
          </a:p>
          <a:p>
            <a:pPr>
              <a:defRPr/>
            </a:pPr>
            <a:r>
              <a:rPr lang="en-US" dirty="0"/>
              <a:t>Is too greedy in what they ask in $ or offer too little in %.</a:t>
            </a:r>
          </a:p>
          <a:p>
            <a:pPr>
              <a:defRPr/>
            </a:pPr>
            <a:r>
              <a:rPr lang="en-US" dirty="0"/>
              <a:t>Doesn’t know when to take a deal because they focus on the % rather than the size of the opportunity. </a:t>
            </a:r>
          </a:p>
          <a:p>
            <a:pPr marL="0" indent="0">
              <a:buNone/>
              <a:defRPr/>
            </a:pPr>
            <a:endParaRPr lang="en-US" dirty="0"/>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17</a:t>
            </a:fld>
            <a:endParaRPr lang="en-US"/>
          </a:p>
        </p:txBody>
      </p:sp>
      <p:pic>
        <p:nvPicPr>
          <p:cNvPr id="2" name="Picture 1">
            <a:extLst>
              <a:ext uri="{FF2B5EF4-FFF2-40B4-BE49-F238E27FC236}">
                <a16:creationId xmlns:a16="http://schemas.microsoft.com/office/drawing/2014/main" id="{E4B005A5-BBC7-DA65-960E-1D4E3276FCB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976289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Crowdfunding</a:t>
            </a:r>
            <a:endParaRPr lang="en-US" dirty="0"/>
          </a:p>
        </p:txBody>
      </p:sp>
      <p:sp>
        <p:nvSpPr>
          <p:cNvPr id="3" name="Content Placeholder 2"/>
          <p:cNvSpPr>
            <a:spLocks noGrp="1"/>
          </p:cNvSpPr>
          <p:nvPr>
            <p:ph idx="1"/>
          </p:nvPr>
        </p:nvSpPr>
        <p:spPr>
          <a:xfrm>
            <a:off x="533400" y="1524000"/>
            <a:ext cx="8229600" cy="4876800"/>
          </a:xfrm>
        </p:spPr>
        <p:txBody>
          <a:bodyPr rtlCol="0">
            <a:normAutofit/>
          </a:bodyPr>
          <a:lstStyle/>
          <a:p>
            <a:pPr>
              <a:defRPr/>
            </a:pPr>
            <a:r>
              <a:rPr lang="en-US" dirty="0"/>
              <a:t>Another way to raise money is through Crowdfunding.</a:t>
            </a:r>
          </a:p>
          <a:p>
            <a:pPr>
              <a:defRPr/>
            </a:pPr>
            <a:r>
              <a:rPr lang="en-US" dirty="0"/>
              <a:t>This is a means to raise capital from small investors using social media and the internet to advertise your company.</a:t>
            </a:r>
          </a:p>
          <a:p>
            <a:pPr>
              <a:defRPr/>
            </a:pPr>
            <a:r>
              <a:rPr lang="en-US" dirty="0"/>
              <a:t>For example look at </a:t>
            </a:r>
            <a:r>
              <a:rPr lang="en-US" dirty="0">
                <a:hlinkClick r:id="rId2"/>
              </a:rPr>
              <a:t>www.startengine.com</a:t>
            </a:r>
            <a:endParaRPr lang="en-US" dirty="0"/>
          </a:p>
          <a:p>
            <a:pPr>
              <a:defRPr/>
            </a:pPr>
            <a:endParaRPr lang="en-US" dirty="0"/>
          </a:p>
          <a:p>
            <a:pPr marL="0" indent="0">
              <a:buNone/>
              <a:defRPr/>
            </a:pPr>
            <a:endParaRPr lang="en-US" dirty="0"/>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18</a:t>
            </a:fld>
            <a:endParaRPr lang="en-US"/>
          </a:p>
        </p:txBody>
      </p:sp>
      <p:pic>
        <p:nvPicPr>
          <p:cNvPr id="2" name="Picture 1">
            <a:extLst>
              <a:ext uri="{FF2B5EF4-FFF2-40B4-BE49-F238E27FC236}">
                <a16:creationId xmlns:a16="http://schemas.microsoft.com/office/drawing/2014/main" id="{ADDFAE9E-2362-D122-FC86-9CD68401AC9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180178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Why Start Your Own Business?</a:t>
            </a:r>
            <a:endParaRPr lang="en-US" dirty="0"/>
          </a:p>
        </p:txBody>
      </p:sp>
      <p:sp>
        <p:nvSpPr>
          <p:cNvPr id="3" name="Content Placeholder 2"/>
          <p:cNvSpPr>
            <a:spLocks noGrp="1"/>
          </p:cNvSpPr>
          <p:nvPr>
            <p:ph idx="1"/>
          </p:nvPr>
        </p:nvSpPr>
        <p:spPr>
          <a:xfrm>
            <a:off x="533400" y="1524000"/>
            <a:ext cx="8229600" cy="4876800"/>
          </a:xfrm>
        </p:spPr>
        <p:txBody>
          <a:bodyPr rtlCol="0">
            <a:normAutofit fontScale="92500" lnSpcReduction="20000"/>
          </a:bodyPr>
          <a:lstStyle/>
          <a:p>
            <a:pPr>
              <a:defRPr/>
            </a:pPr>
            <a:r>
              <a:rPr lang="en-US" dirty="0"/>
              <a:t>Having your own business can be the greatest Investment you can make.</a:t>
            </a:r>
          </a:p>
          <a:p>
            <a:pPr>
              <a:defRPr/>
            </a:pPr>
            <a:r>
              <a:rPr lang="en-US" dirty="0"/>
              <a:t>A business can make you more money than a job.</a:t>
            </a:r>
          </a:p>
          <a:p>
            <a:pPr>
              <a:defRPr/>
            </a:pPr>
            <a:r>
              <a:rPr lang="en-US" dirty="0"/>
              <a:t>A business can multiply your income faster than almost any other investment you can make.</a:t>
            </a:r>
          </a:p>
          <a:p>
            <a:pPr>
              <a:defRPr/>
            </a:pPr>
            <a:r>
              <a:rPr lang="en-US" dirty="0"/>
              <a:t>However, a business also carries a lot of risk and requires a strong commitment to make it succeed. </a:t>
            </a:r>
          </a:p>
          <a:p>
            <a:pPr>
              <a:defRPr/>
            </a:pPr>
            <a:r>
              <a:rPr lang="en-US" dirty="0"/>
              <a:t>Generally all businesses require a lot of time to be successful.  You can expect to invest 60-80 </a:t>
            </a:r>
            <a:r>
              <a:rPr lang="en-US" dirty="0" err="1"/>
              <a:t>hrs</a:t>
            </a:r>
            <a:r>
              <a:rPr lang="en-US" dirty="0"/>
              <a:t> per week or more!  This is called “Sweat Equity”. </a:t>
            </a:r>
          </a:p>
          <a:p>
            <a:pPr marL="0" indent="0">
              <a:buNone/>
              <a:defRPr/>
            </a:pPr>
            <a:endParaRPr lang="en-US" dirty="0"/>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19</a:t>
            </a:fld>
            <a:endParaRPr lang="en-US"/>
          </a:p>
        </p:txBody>
      </p:sp>
      <p:pic>
        <p:nvPicPr>
          <p:cNvPr id="2" name="Picture 1">
            <a:extLst>
              <a:ext uri="{FF2B5EF4-FFF2-40B4-BE49-F238E27FC236}">
                <a16:creationId xmlns:a16="http://schemas.microsoft.com/office/drawing/2014/main" id="{F993B119-0EEC-A9C4-9B8D-7AA55E02F7A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591158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0" y="762000"/>
            <a:ext cx="9144000" cy="1295400"/>
          </a:xfrm>
        </p:spPr>
        <p:txBody>
          <a:bodyPr>
            <a:normAutofit/>
          </a:bodyPr>
          <a:lstStyle/>
          <a:p>
            <a:pPr eaLnBrk="1" hangingPunct="1"/>
            <a:r>
              <a:rPr lang="en-US" b="1" dirty="0"/>
              <a:t>ENTREPRENEURSHIP &amp; BUSINESS</a:t>
            </a:r>
          </a:p>
        </p:txBody>
      </p:sp>
      <p:sp>
        <p:nvSpPr>
          <p:cNvPr id="7" name="Footer Placeholder 7"/>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8"/>
          <p:cNvSpPr>
            <a:spLocks noGrp="1"/>
          </p:cNvSpPr>
          <p:nvPr>
            <p:ph type="sldNum" sz="quarter" idx="12"/>
          </p:nvPr>
        </p:nvSpPr>
        <p:spPr>
          <a:xfrm>
            <a:off x="7010400" y="6492875"/>
            <a:ext cx="2133600" cy="365125"/>
          </a:xfrm>
        </p:spPr>
        <p:txBody>
          <a:bodyPr/>
          <a:lstStyle/>
          <a:p>
            <a:pPr>
              <a:defRPr/>
            </a:pPr>
            <a:fld id="{41402D49-E0DC-4392-8BF2-E2EDC46CB960}" type="slidenum">
              <a:rPr lang="en-US"/>
              <a:pPr>
                <a:defRPr/>
              </a:pPr>
              <a:t>2</a:t>
            </a:fld>
            <a:endParaRPr lang="en-US" dirty="0"/>
          </a:p>
        </p:txBody>
      </p:sp>
      <p:pic>
        <p:nvPicPr>
          <p:cNvPr id="9" name="Picture 8" descr="business-loans11.jpg"/>
          <p:cNvPicPr>
            <a:picLocks noChangeAspect="1"/>
          </p:cNvPicPr>
          <p:nvPr/>
        </p:nvPicPr>
        <p:blipFill>
          <a:blip r:embed="rId2" cstate="print"/>
          <a:stretch>
            <a:fillRect/>
          </a:stretch>
        </p:blipFill>
        <p:spPr>
          <a:xfrm>
            <a:off x="1524000" y="2209800"/>
            <a:ext cx="6001870" cy="3962400"/>
          </a:xfrm>
          <a:prstGeom prst="rect">
            <a:avLst/>
          </a:prstGeom>
        </p:spPr>
      </p:pic>
      <p:pic>
        <p:nvPicPr>
          <p:cNvPr id="2" name="Picture 1">
            <a:extLst>
              <a:ext uri="{FF2B5EF4-FFF2-40B4-BE49-F238E27FC236}">
                <a16:creationId xmlns:a16="http://schemas.microsoft.com/office/drawing/2014/main" id="{F9E87378-3B46-6630-AE6E-BEEE3EA5987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Supply Begets Demand</a:t>
            </a:r>
            <a:endParaRPr lang="en-US" dirty="0"/>
          </a:p>
        </p:txBody>
      </p:sp>
      <p:sp>
        <p:nvSpPr>
          <p:cNvPr id="3" name="Content Placeholder 2"/>
          <p:cNvSpPr>
            <a:spLocks noGrp="1"/>
          </p:cNvSpPr>
          <p:nvPr>
            <p:ph idx="1"/>
          </p:nvPr>
        </p:nvSpPr>
        <p:spPr>
          <a:xfrm>
            <a:off x="533400" y="1524000"/>
            <a:ext cx="8229600" cy="4876800"/>
          </a:xfrm>
        </p:spPr>
        <p:txBody>
          <a:bodyPr rtlCol="0">
            <a:normAutofit/>
          </a:bodyPr>
          <a:lstStyle/>
          <a:p>
            <a:pPr>
              <a:defRPr/>
            </a:pPr>
            <a:r>
              <a:rPr lang="en-US" dirty="0"/>
              <a:t>You need to SELL something that is in Demand</a:t>
            </a:r>
          </a:p>
          <a:p>
            <a:pPr>
              <a:defRPr/>
            </a:pPr>
            <a:r>
              <a:rPr lang="en-US" dirty="0"/>
              <a:t>Say’s Law says: “Supply Begets Demand”.</a:t>
            </a:r>
          </a:p>
          <a:p>
            <a:pPr>
              <a:defRPr/>
            </a:pPr>
            <a:r>
              <a:rPr lang="en-US" dirty="0"/>
              <a:t>If you come up with something that satisfies a Need or Desire people will Demand it (want it).</a:t>
            </a:r>
          </a:p>
          <a:p>
            <a:pPr>
              <a:defRPr/>
            </a:pPr>
            <a:r>
              <a:rPr lang="en-US" dirty="0"/>
              <a:t>You must be able to clearly communicate what this does for people? What need does it solve?</a:t>
            </a:r>
          </a:p>
          <a:p>
            <a:pPr>
              <a:defRPr/>
            </a:pPr>
            <a:r>
              <a:rPr lang="en-US" dirty="0"/>
              <a:t>Does it Produce </a:t>
            </a:r>
            <a:r>
              <a:rPr lang="en-US" b="1" u="sng" dirty="0"/>
              <a:t>PLEASURE</a:t>
            </a:r>
            <a:r>
              <a:rPr lang="en-US" dirty="0"/>
              <a:t> or eliminate </a:t>
            </a:r>
            <a:r>
              <a:rPr lang="en-US" b="1" u="sng" dirty="0"/>
              <a:t>PAIN</a:t>
            </a:r>
            <a:r>
              <a:rPr lang="en-US" dirty="0"/>
              <a:t>? </a:t>
            </a:r>
          </a:p>
          <a:p>
            <a:pPr algn="r" eaLnBrk="1" fontAlgn="auto" hangingPunct="1">
              <a:spcAft>
                <a:spcPts val="0"/>
              </a:spcAft>
              <a:buFont typeface="Arial" pitchFamily="34" charset="0"/>
              <a:buNone/>
              <a:defRPr/>
            </a:pP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20</a:t>
            </a:fld>
            <a:endParaRPr lang="en-US"/>
          </a:p>
        </p:txBody>
      </p:sp>
      <p:pic>
        <p:nvPicPr>
          <p:cNvPr id="2" name="Picture 1">
            <a:extLst>
              <a:ext uri="{FF2B5EF4-FFF2-40B4-BE49-F238E27FC236}">
                <a16:creationId xmlns:a16="http://schemas.microsoft.com/office/drawing/2014/main" id="{4D8E2ECD-BC26-F1F8-E933-D38137FB495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152380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DD87E-9876-4154-A738-EE3B9E1927B9}"/>
              </a:ext>
            </a:extLst>
          </p:cNvPr>
          <p:cNvSpPr>
            <a:spLocks noGrp="1"/>
          </p:cNvSpPr>
          <p:nvPr>
            <p:ph type="title"/>
          </p:nvPr>
        </p:nvSpPr>
        <p:spPr>
          <a:xfrm>
            <a:off x="914400" y="534268"/>
            <a:ext cx="8229600" cy="1143000"/>
          </a:xfrm>
        </p:spPr>
        <p:txBody>
          <a:bodyPr/>
          <a:lstStyle/>
          <a:p>
            <a:r>
              <a:rPr lang="en-US" b="1" dirty="0"/>
              <a:t>Elements of a Successful Business</a:t>
            </a:r>
            <a:endParaRPr lang="en-US" dirty="0"/>
          </a:p>
        </p:txBody>
      </p:sp>
      <p:sp>
        <p:nvSpPr>
          <p:cNvPr id="3" name="Text Placeholder 2">
            <a:extLst>
              <a:ext uri="{FF2B5EF4-FFF2-40B4-BE49-F238E27FC236}">
                <a16:creationId xmlns:a16="http://schemas.microsoft.com/office/drawing/2014/main" id="{B94642A0-A6E3-4C47-B134-FCA25B190A1C}"/>
              </a:ext>
            </a:extLst>
          </p:cNvPr>
          <p:cNvSpPr>
            <a:spLocks noGrp="1"/>
          </p:cNvSpPr>
          <p:nvPr>
            <p:ph type="body" idx="1"/>
          </p:nvPr>
        </p:nvSpPr>
        <p:spPr>
          <a:xfrm>
            <a:off x="416119" y="2480143"/>
            <a:ext cx="4040188" cy="639762"/>
          </a:xfrm>
        </p:spPr>
        <p:txBody>
          <a:bodyPr/>
          <a:lstStyle/>
          <a:p>
            <a:r>
              <a:rPr lang="en-US" dirty="0"/>
              <a:t>Old Media</a:t>
            </a:r>
          </a:p>
        </p:txBody>
      </p:sp>
      <p:sp>
        <p:nvSpPr>
          <p:cNvPr id="4" name="Content Placeholder 3">
            <a:extLst>
              <a:ext uri="{FF2B5EF4-FFF2-40B4-BE49-F238E27FC236}">
                <a16:creationId xmlns:a16="http://schemas.microsoft.com/office/drawing/2014/main" id="{4B98F01D-1AF4-4DFA-B184-1FADCC99BCE6}"/>
              </a:ext>
            </a:extLst>
          </p:cNvPr>
          <p:cNvSpPr>
            <a:spLocks noGrp="1"/>
          </p:cNvSpPr>
          <p:nvPr>
            <p:ph sz="half" idx="2"/>
          </p:nvPr>
        </p:nvSpPr>
        <p:spPr>
          <a:xfrm>
            <a:off x="452562" y="3124200"/>
            <a:ext cx="4040188" cy="3341688"/>
          </a:xfrm>
        </p:spPr>
        <p:txBody>
          <a:bodyPr/>
          <a:lstStyle/>
          <a:p>
            <a:r>
              <a:rPr lang="en-US" dirty="0" err="1"/>
              <a:t>Newpapers</a:t>
            </a:r>
            <a:endParaRPr lang="en-US" dirty="0"/>
          </a:p>
          <a:p>
            <a:r>
              <a:rPr lang="en-US" dirty="0"/>
              <a:t>Bill boards</a:t>
            </a:r>
          </a:p>
          <a:p>
            <a:r>
              <a:rPr lang="en-US" dirty="0"/>
              <a:t>Radio</a:t>
            </a:r>
          </a:p>
          <a:p>
            <a:r>
              <a:rPr lang="en-US" dirty="0"/>
              <a:t>TV ads</a:t>
            </a:r>
          </a:p>
          <a:p>
            <a:r>
              <a:rPr lang="en-US" dirty="0"/>
              <a:t>Magazines</a:t>
            </a:r>
          </a:p>
        </p:txBody>
      </p:sp>
      <p:sp>
        <p:nvSpPr>
          <p:cNvPr id="5" name="Text Placeholder 4">
            <a:extLst>
              <a:ext uri="{FF2B5EF4-FFF2-40B4-BE49-F238E27FC236}">
                <a16:creationId xmlns:a16="http://schemas.microsoft.com/office/drawing/2014/main" id="{6C67A750-7E82-48CC-BFF9-C405AF83C9D9}"/>
              </a:ext>
            </a:extLst>
          </p:cNvPr>
          <p:cNvSpPr>
            <a:spLocks noGrp="1"/>
          </p:cNvSpPr>
          <p:nvPr>
            <p:ph type="body" sz="quarter" idx="3"/>
          </p:nvPr>
        </p:nvSpPr>
        <p:spPr>
          <a:xfrm>
            <a:off x="4645025" y="2410284"/>
            <a:ext cx="4041775" cy="639762"/>
          </a:xfrm>
        </p:spPr>
        <p:txBody>
          <a:bodyPr/>
          <a:lstStyle/>
          <a:p>
            <a:r>
              <a:rPr lang="en-US" dirty="0"/>
              <a:t>New Media</a:t>
            </a:r>
          </a:p>
        </p:txBody>
      </p:sp>
      <p:sp>
        <p:nvSpPr>
          <p:cNvPr id="6" name="Content Placeholder 5">
            <a:extLst>
              <a:ext uri="{FF2B5EF4-FFF2-40B4-BE49-F238E27FC236}">
                <a16:creationId xmlns:a16="http://schemas.microsoft.com/office/drawing/2014/main" id="{3B186A03-F152-4DFC-9F9B-E13F9412DDC6}"/>
              </a:ext>
            </a:extLst>
          </p:cNvPr>
          <p:cNvSpPr>
            <a:spLocks noGrp="1"/>
          </p:cNvSpPr>
          <p:nvPr>
            <p:ph sz="quarter" idx="4"/>
          </p:nvPr>
        </p:nvSpPr>
        <p:spPr>
          <a:xfrm>
            <a:off x="4645025" y="3119905"/>
            <a:ext cx="4041775" cy="3341689"/>
          </a:xfrm>
        </p:spPr>
        <p:txBody>
          <a:bodyPr/>
          <a:lstStyle/>
          <a:p>
            <a:r>
              <a:rPr lang="en-US" dirty="0"/>
              <a:t>Social Media ads</a:t>
            </a:r>
          </a:p>
          <a:p>
            <a:r>
              <a:rPr lang="en-US" dirty="0"/>
              <a:t>Google Search Links</a:t>
            </a:r>
          </a:p>
          <a:p>
            <a:r>
              <a:rPr lang="en-US" dirty="0"/>
              <a:t>Email campaigns</a:t>
            </a:r>
          </a:p>
          <a:p>
            <a:r>
              <a:rPr lang="en-US" dirty="0"/>
              <a:t>Funnels</a:t>
            </a:r>
          </a:p>
        </p:txBody>
      </p:sp>
      <p:sp>
        <p:nvSpPr>
          <p:cNvPr id="7" name="Content Placeholder 2">
            <a:extLst>
              <a:ext uri="{FF2B5EF4-FFF2-40B4-BE49-F238E27FC236}">
                <a16:creationId xmlns:a16="http://schemas.microsoft.com/office/drawing/2014/main" id="{D2CEA075-CA14-4465-BACD-ED3E33D0ED0F}"/>
              </a:ext>
            </a:extLst>
          </p:cNvPr>
          <p:cNvSpPr txBox="1">
            <a:spLocks/>
          </p:cNvSpPr>
          <p:nvPr/>
        </p:nvSpPr>
        <p:spPr>
          <a:xfrm>
            <a:off x="530225" y="1262989"/>
            <a:ext cx="8229600" cy="1143000"/>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a:defRPr/>
            </a:pPr>
            <a:r>
              <a:rPr lang="en-US" u="sng" dirty="0"/>
              <a:t>1. Advertising</a:t>
            </a:r>
            <a:r>
              <a:rPr lang="en-US" dirty="0"/>
              <a:t>: </a:t>
            </a:r>
            <a:r>
              <a:rPr lang="en-US" b="0" dirty="0"/>
              <a:t>This requires letting other people know about your product.</a:t>
            </a:r>
          </a:p>
        </p:txBody>
      </p:sp>
      <p:pic>
        <p:nvPicPr>
          <p:cNvPr id="8" name="Picture 1">
            <a:extLst>
              <a:ext uri="{FF2B5EF4-FFF2-40B4-BE49-F238E27FC236}">
                <a16:creationId xmlns:a16="http://schemas.microsoft.com/office/drawing/2014/main" id="{B11E0C3D-967C-FD7D-8BA2-B56AC4D2452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5155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Elements of a Successful Business</a:t>
            </a:r>
            <a:endParaRPr lang="en-US" dirty="0"/>
          </a:p>
        </p:txBody>
      </p:sp>
      <p:sp>
        <p:nvSpPr>
          <p:cNvPr id="3" name="Content Placeholder 2"/>
          <p:cNvSpPr>
            <a:spLocks noGrp="1"/>
          </p:cNvSpPr>
          <p:nvPr>
            <p:ph idx="1"/>
          </p:nvPr>
        </p:nvSpPr>
        <p:spPr>
          <a:xfrm>
            <a:off x="533400" y="1524000"/>
            <a:ext cx="8229600" cy="4708526"/>
          </a:xfrm>
        </p:spPr>
        <p:txBody>
          <a:bodyPr rtlCol="0">
            <a:normAutofit fontScale="85000" lnSpcReduction="20000"/>
          </a:bodyPr>
          <a:lstStyle/>
          <a:p>
            <a:pPr marL="0" indent="0">
              <a:buNone/>
              <a:defRPr/>
            </a:pPr>
            <a:r>
              <a:rPr lang="en-US" b="1" u="sng" dirty="0"/>
              <a:t>2. Marketing</a:t>
            </a:r>
            <a:r>
              <a:rPr lang="en-US" dirty="0"/>
              <a:t>: This requires communicating a Message to the marketplace.</a:t>
            </a:r>
          </a:p>
          <a:p>
            <a:pPr>
              <a:defRPr/>
            </a:pPr>
            <a:r>
              <a:rPr lang="en-US" dirty="0"/>
              <a:t>Get people interested in what you have to say.</a:t>
            </a:r>
          </a:p>
          <a:p>
            <a:pPr>
              <a:defRPr/>
            </a:pPr>
            <a:r>
              <a:rPr lang="en-US" dirty="0"/>
              <a:t>You can use a Webinar, Live Presentation, Zoom call, Funnel, etc. </a:t>
            </a:r>
          </a:p>
          <a:p>
            <a:pPr>
              <a:defRPr/>
            </a:pPr>
            <a:r>
              <a:rPr lang="en-US" dirty="0"/>
              <a:t>The main point here is that you have to capture your audience’s Attention – that is the most difficult thing these days!</a:t>
            </a:r>
          </a:p>
          <a:p>
            <a:pPr>
              <a:defRPr/>
            </a:pPr>
            <a:r>
              <a:rPr lang="en-US" dirty="0"/>
              <a:t>There is too much Noise – your message has to stand out and reach your potential customers quickly and effectively!</a:t>
            </a:r>
          </a:p>
          <a:p>
            <a:pPr>
              <a:defRPr/>
            </a:pPr>
            <a:r>
              <a:rPr lang="en-US" dirty="0"/>
              <a:t>The most important tool these days is the cell phone.  </a:t>
            </a: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22</a:t>
            </a:fld>
            <a:endParaRPr lang="en-US"/>
          </a:p>
        </p:txBody>
      </p:sp>
      <p:pic>
        <p:nvPicPr>
          <p:cNvPr id="2" name="Picture 1">
            <a:extLst>
              <a:ext uri="{FF2B5EF4-FFF2-40B4-BE49-F238E27FC236}">
                <a16:creationId xmlns:a16="http://schemas.microsoft.com/office/drawing/2014/main" id="{693B21E0-0F49-627B-6240-A8B6CD3750A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531095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Elements of a Successful Business</a:t>
            </a:r>
            <a:endParaRPr lang="en-US" dirty="0"/>
          </a:p>
        </p:txBody>
      </p:sp>
      <p:sp>
        <p:nvSpPr>
          <p:cNvPr id="3" name="Content Placeholder 2"/>
          <p:cNvSpPr>
            <a:spLocks noGrp="1"/>
          </p:cNvSpPr>
          <p:nvPr>
            <p:ph idx="1"/>
          </p:nvPr>
        </p:nvSpPr>
        <p:spPr>
          <a:xfrm>
            <a:off x="533400" y="1524000"/>
            <a:ext cx="8229600" cy="5105400"/>
          </a:xfrm>
        </p:spPr>
        <p:txBody>
          <a:bodyPr rtlCol="0">
            <a:normAutofit fontScale="85000" lnSpcReduction="20000"/>
          </a:bodyPr>
          <a:lstStyle/>
          <a:p>
            <a:pPr marL="0" indent="0">
              <a:buNone/>
              <a:defRPr/>
            </a:pPr>
            <a:r>
              <a:rPr lang="en-US" b="1" u="sng" dirty="0"/>
              <a:t>3. Pitch</a:t>
            </a:r>
            <a:r>
              <a:rPr lang="en-US" dirty="0"/>
              <a:t>: This requires the ability to convince your prospect that they need what you have to offer and that you are the right person to buy it from. </a:t>
            </a:r>
          </a:p>
          <a:p>
            <a:pPr>
              <a:defRPr/>
            </a:pPr>
            <a:r>
              <a:rPr lang="en-US" dirty="0"/>
              <a:t>When you have the opportunity to pitch someone you only have so much time to convert them that the Value you provide is worth more than the Money they will pay.  </a:t>
            </a:r>
          </a:p>
          <a:p>
            <a:pPr>
              <a:defRPr/>
            </a:pPr>
            <a:r>
              <a:rPr lang="en-US" dirty="0"/>
              <a:t>You need to convince them before their attention turns to something else. </a:t>
            </a:r>
          </a:p>
          <a:p>
            <a:pPr>
              <a:defRPr/>
            </a:pPr>
            <a:r>
              <a:rPr lang="en-US" dirty="0"/>
              <a:t>You only have 1 chance at a first impression – make it count!</a:t>
            </a:r>
          </a:p>
          <a:p>
            <a:pPr>
              <a:defRPr/>
            </a:pPr>
            <a:r>
              <a:rPr lang="en-US" dirty="0"/>
              <a:t>Your goal is to stand out so that the buyer will make a subconscious and conscious decision that they want to BUY! </a:t>
            </a: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23</a:t>
            </a:fld>
            <a:endParaRPr lang="en-US"/>
          </a:p>
        </p:txBody>
      </p:sp>
      <p:pic>
        <p:nvPicPr>
          <p:cNvPr id="2" name="Picture 1">
            <a:extLst>
              <a:ext uri="{FF2B5EF4-FFF2-40B4-BE49-F238E27FC236}">
                <a16:creationId xmlns:a16="http://schemas.microsoft.com/office/drawing/2014/main" id="{4886C9F9-12BA-35F5-A1D9-88497D62D8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2451043"/>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Elements of a Successful Business</a:t>
            </a:r>
            <a:endParaRPr lang="en-US" dirty="0"/>
          </a:p>
        </p:txBody>
      </p:sp>
      <p:sp>
        <p:nvSpPr>
          <p:cNvPr id="3" name="Content Placeholder 2"/>
          <p:cNvSpPr>
            <a:spLocks noGrp="1"/>
          </p:cNvSpPr>
          <p:nvPr>
            <p:ph idx="1"/>
          </p:nvPr>
        </p:nvSpPr>
        <p:spPr>
          <a:xfrm>
            <a:off x="533400" y="1524000"/>
            <a:ext cx="8229600" cy="4708526"/>
          </a:xfrm>
        </p:spPr>
        <p:txBody>
          <a:bodyPr rtlCol="0">
            <a:normAutofit fontScale="85000" lnSpcReduction="20000"/>
          </a:bodyPr>
          <a:lstStyle/>
          <a:p>
            <a:pPr marL="0" indent="0">
              <a:buNone/>
              <a:defRPr/>
            </a:pPr>
            <a:r>
              <a:rPr lang="en-US" b="1" u="sng" dirty="0"/>
              <a:t>4. Make an Offer</a:t>
            </a:r>
            <a:r>
              <a:rPr lang="en-US" dirty="0"/>
              <a:t>: After you present your product, service or what you are selling, you have to make an offer.</a:t>
            </a:r>
          </a:p>
          <a:p>
            <a:pPr>
              <a:defRPr/>
            </a:pPr>
            <a:r>
              <a:rPr lang="en-US" dirty="0"/>
              <a:t>The idea is to make an irresistible offer that the client will accept.</a:t>
            </a:r>
          </a:p>
          <a:p>
            <a:pPr>
              <a:defRPr/>
            </a:pPr>
            <a:r>
              <a:rPr lang="en-US" dirty="0"/>
              <a:t>This could be by adding more things on top of the basic thing, or offering an incentive or discount if they take action.</a:t>
            </a:r>
          </a:p>
          <a:p>
            <a:pPr>
              <a:defRPr/>
            </a:pPr>
            <a:r>
              <a:rPr lang="en-US" dirty="0"/>
              <a:t>Sometimes there are other factors that will play a role – for example if there is limited inventory or a special occasion coming up. </a:t>
            </a:r>
          </a:p>
          <a:p>
            <a:pPr>
              <a:defRPr/>
            </a:pPr>
            <a:r>
              <a:rPr lang="en-US" dirty="0"/>
              <a:t>You can use special financing or special pricing if they buy more than one. </a:t>
            </a:r>
          </a:p>
          <a:p>
            <a:pPr algn="r" eaLnBrk="1" fontAlgn="auto" hangingPunct="1">
              <a:spcAft>
                <a:spcPts val="0"/>
              </a:spcAft>
              <a:buFont typeface="Arial" pitchFamily="34" charset="0"/>
              <a:buNone/>
              <a:defRPr/>
            </a:pP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24</a:t>
            </a:fld>
            <a:endParaRPr lang="en-US"/>
          </a:p>
        </p:txBody>
      </p:sp>
      <p:pic>
        <p:nvPicPr>
          <p:cNvPr id="2" name="Picture 1">
            <a:extLst>
              <a:ext uri="{FF2B5EF4-FFF2-40B4-BE49-F238E27FC236}">
                <a16:creationId xmlns:a16="http://schemas.microsoft.com/office/drawing/2014/main" id="{81CF8321-043C-C3CC-DB10-D54A1F9C861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065085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Elements of a Successful Business</a:t>
            </a:r>
            <a:endParaRPr lang="en-US" dirty="0"/>
          </a:p>
        </p:txBody>
      </p:sp>
      <p:sp>
        <p:nvSpPr>
          <p:cNvPr id="3" name="Content Placeholder 2"/>
          <p:cNvSpPr>
            <a:spLocks noGrp="1"/>
          </p:cNvSpPr>
          <p:nvPr>
            <p:ph idx="1"/>
          </p:nvPr>
        </p:nvSpPr>
        <p:spPr>
          <a:xfrm>
            <a:off x="533400" y="1524000"/>
            <a:ext cx="8229600" cy="4708526"/>
          </a:xfrm>
        </p:spPr>
        <p:txBody>
          <a:bodyPr rtlCol="0">
            <a:normAutofit/>
          </a:bodyPr>
          <a:lstStyle/>
          <a:p>
            <a:pPr marL="0" indent="0">
              <a:buNone/>
              <a:defRPr/>
            </a:pPr>
            <a:r>
              <a:rPr lang="en-US" b="1" u="sng" dirty="0"/>
              <a:t>5. Close the Sale</a:t>
            </a:r>
            <a:r>
              <a:rPr lang="en-US" dirty="0"/>
              <a:t>: After you present your product, and your offer, if your client seems interested ASK for the Sale.</a:t>
            </a:r>
          </a:p>
          <a:p>
            <a:pPr>
              <a:defRPr/>
            </a:pPr>
            <a:r>
              <a:rPr lang="en-US" dirty="0"/>
              <a:t>You want a Yes or No answer.</a:t>
            </a:r>
          </a:p>
          <a:p>
            <a:pPr>
              <a:defRPr/>
            </a:pPr>
            <a:r>
              <a:rPr lang="en-US" dirty="0"/>
              <a:t>Anything else like “Let me think about it” indicates you didn’t close the deal. </a:t>
            </a:r>
          </a:p>
          <a:p>
            <a:pPr>
              <a:defRPr/>
            </a:pPr>
            <a:endParaRPr lang="en-US" dirty="0"/>
          </a:p>
          <a:p>
            <a:pPr algn="r" eaLnBrk="1" fontAlgn="auto" hangingPunct="1">
              <a:spcAft>
                <a:spcPts val="0"/>
              </a:spcAft>
              <a:buFont typeface="Arial" pitchFamily="34" charset="0"/>
              <a:buNone/>
              <a:defRPr/>
            </a:pP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25</a:t>
            </a:fld>
            <a:endParaRPr lang="en-US"/>
          </a:p>
        </p:txBody>
      </p:sp>
      <p:pic>
        <p:nvPicPr>
          <p:cNvPr id="2" name="Picture 1">
            <a:extLst>
              <a:ext uri="{FF2B5EF4-FFF2-40B4-BE49-F238E27FC236}">
                <a16:creationId xmlns:a16="http://schemas.microsoft.com/office/drawing/2014/main" id="{A1D1F078-0915-E147-2257-DF4C6D1316F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276797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Elements of a Successful Business</a:t>
            </a:r>
            <a:endParaRPr lang="en-US" dirty="0"/>
          </a:p>
        </p:txBody>
      </p:sp>
      <p:sp>
        <p:nvSpPr>
          <p:cNvPr id="3" name="Content Placeholder 2"/>
          <p:cNvSpPr>
            <a:spLocks noGrp="1"/>
          </p:cNvSpPr>
          <p:nvPr>
            <p:ph idx="1"/>
          </p:nvPr>
        </p:nvSpPr>
        <p:spPr>
          <a:xfrm>
            <a:off x="533400" y="1524000"/>
            <a:ext cx="8229600" cy="4708526"/>
          </a:xfrm>
        </p:spPr>
        <p:txBody>
          <a:bodyPr rtlCol="0">
            <a:normAutofit fontScale="85000" lnSpcReduction="10000"/>
          </a:bodyPr>
          <a:lstStyle/>
          <a:p>
            <a:pPr marL="0" indent="0">
              <a:buNone/>
              <a:defRPr/>
            </a:pPr>
            <a:r>
              <a:rPr lang="en-US" b="1" u="sng" dirty="0"/>
              <a:t>6. Collect the Money</a:t>
            </a:r>
            <a:r>
              <a:rPr lang="en-US" dirty="0"/>
              <a:t>: After your client agrees to Buy and gives you  YES – then ask how they want to Pay.</a:t>
            </a:r>
          </a:p>
          <a:p>
            <a:pPr>
              <a:defRPr/>
            </a:pPr>
            <a:r>
              <a:rPr lang="en-US" dirty="0"/>
              <a:t>You can offer various means to collect the money: </a:t>
            </a:r>
          </a:p>
          <a:p>
            <a:pPr lvl="1">
              <a:defRPr/>
            </a:pPr>
            <a:r>
              <a:rPr lang="en-US" dirty="0"/>
              <a:t>Cash</a:t>
            </a:r>
          </a:p>
          <a:p>
            <a:pPr lvl="1">
              <a:defRPr/>
            </a:pPr>
            <a:r>
              <a:rPr lang="en-US" dirty="0"/>
              <a:t>Check</a:t>
            </a:r>
          </a:p>
          <a:p>
            <a:pPr lvl="1">
              <a:defRPr/>
            </a:pPr>
            <a:r>
              <a:rPr lang="en-US" dirty="0"/>
              <a:t>Credit Card</a:t>
            </a:r>
          </a:p>
          <a:p>
            <a:pPr lvl="1">
              <a:defRPr/>
            </a:pPr>
            <a:r>
              <a:rPr lang="en-US" dirty="0"/>
              <a:t>Wire transfer</a:t>
            </a:r>
          </a:p>
          <a:p>
            <a:pPr lvl="1">
              <a:defRPr/>
            </a:pPr>
            <a:r>
              <a:rPr lang="en-US" dirty="0"/>
              <a:t>Etc.</a:t>
            </a:r>
          </a:p>
          <a:p>
            <a:pPr>
              <a:defRPr/>
            </a:pPr>
            <a:r>
              <a:rPr lang="en-US" dirty="0"/>
              <a:t>If you don’t collect the cash you have not guaranteed the sale is made. </a:t>
            </a:r>
          </a:p>
          <a:p>
            <a:pPr>
              <a:defRPr/>
            </a:pPr>
            <a:r>
              <a:rPr lang="en-US" dirty="0"/>
              <a:t>After you collect it send a receipt confirming the order. </a:t>
            </a:r>
          </a:p>
          <a:p>
            <a:pPr algn="r" eaLnBrk="1" fontAlgn="auto" hangingPunct="1">
              <a:spcAft>
                <a:spcPts val="0"/>
              </a:spcAft>
              <a:buFont typeface="Arial" pitchFamily="34" charset="0"/>
              <a:buNone/>
              <a:defRPr/>
            </a:pP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26</a:t>
            </a:fld>
            <a:endParaRPr lang="en-US"/>
          </a:p>
        </p:txBody>
      </p:sp>
      <p:pic>
        <p:nvPicPr>
          <p:cNvPr id="2" name="Picture 1">
            <a:extLst>
              <a:ext uri="{FF2B5EF4-FFF2-40B4-BE49-F238E27FC236}">
                <a16:creationId xmlns:a16="http://schemas.microsoft.com/office/drawing/2014/main" id="{75564D83-DF76-1D0F-AE58-3A168FD83EE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788504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Elements of a Successful Business</a:t>
            </a:r>
            <a:endParaRPr lang="en-US" dirty="0"/>
          </a:p>
        </p:txBody>
      </p:sp>
      <p:sp>
        <p:nvSpPr>
          <p:cNvPr id="3" name="Content Placeholder 2"/>
          <p:cNvSpPr>
            <a:spLocks noGrp="1"/>
          </p:cNvSpPr>
          <p:nvPr>
            <p:ph idx="1"/>
          </p:nvPr>
        </p:nvSpPr>
        <p:spPr>
          <a:xfrm>
            <a:off x="533400" y="1524000"/>
            <a:ext cx="8229600" cy="4708526"/>
          </a:xfrm>
        </p:spPr>
        <p:txBody>
          <a:bodyPr rtlCol="0">
            <a:normAutofit/>
          </a:bodyPr>
          <a:lstStyle/>
          <a:p>
            <a:pPr marL="0" indent="0">
              <a:buNone/>
              <a:defRPr/>
            </a:pPr>
            <a:r>
              <a:rPr lang="en-US" b="1" u="sng" dirty="0"/>
              <a:t>7. Production</a:t>
            </a:r>
            <a:r>
              <a:rPr lang="en-US" dirty="0"/>
              <a:t>: Production can happen Before or After you make a sale depending on your business model.</a:t>
            </a:r>
          </a:p>
          <a:p>
            <a:pPr>
              <a:defRPr/>
            </a:pPr>
            <a:r>
              <a:rPr lang="en-US" dirty="0"/>
              <a:t>Production requires creating the product, delivering the service, producing the experience or transferring the knowledge by creating a video, book or webinar.</a:t>
            </a:r>
          </a:p>
          <a:p>
            <a:pPr algn="r" eaLnBrk="1" fontAlgn="auto" hangingPunct="1">
              <a:spcAft>
                <a:spcPts val="0"/>
              </a:spcAft>
              <a:buFont typeface="Arial" pitchFamily="34" charset="0"/>
              <a:buNone/>
              <a:defRPr/>
            </a:pP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27</a:t>
            </a:fld>
            <a:endParaRPr lang="en-US"/>
          </a:p>
        </p:txBody>
      </p:sp>
      <p:pic>
        <p:nvPicPr>
          <p:cNvPr id="2" name="Picture 1">
            <a:extLst>
              <a:ext uri="{FF2B5EF4-FFF2-40B4-BE49-F238E27FC236}">
                <a16:creationId xmlns:a16="http://schemas.microsoft.com/office/drawing/2014/main" id="{D5040458-4E2C-A453-73FD-B6B1907D72D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56177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Elements of a Successful Business</a:t>
            </a:r>
            <a:endParaRPr lang="en-US" dirty="0"/>
          </a:p>
        </p:txBody>
      </p:sp>
      <p:sp>
        <p:nvSpPr>
          <p:cNvPr id="3" name="Content Placeholder 2"/>
          <p:cNvSpPr>
            <a:spLocks noGrp="1"/>
          </p:cNvSpPr>
          <p:nvPr>
            <p:ph idx="1"/>
          </p:nvPr>
        </p:nvSpPr>
        <p:spPr>
          <a:xfrm>
            <a:off x="533400" y="1524000"/>
            <a:ext cx="8229600" cy="4708526"/>
          </a:xfrm>
        </p:spPr>
        <p:txBody>
          <a:bodyPr rtlCol="0">
            <a:normAutofit/>
          </a:bodyPr>
          <a:lstStyle/>
          <a:p>
            <a:pPr marL="0" indent="0">
              <a:buNone/>
              <a:defRPr/>
            </a:pPr>
            <a:r>
              <a:rPr lang="en-US" b="1" u="sng" dirty="0"/>
              <a:t>8. Fulfillment</a:t>
            </a:r>
            <a:r>
              <a:rPr lang="en-US" dirty="0"/>
              <a:t>: After you have produced your product, you have to Deliver it to the client.  </a:t>
            </a:r>
          </a:p>
          <a:p>
            <a:pPr>
              <a:defRPr/>
            </a:pPr>
            <a:r>
              <a:rPr lang="en-US" dirty="0"/>
              <a:t>This could involve making sure the client gets what he ordered. </a:t>
            </a:r>
          </a:p>
          <a:p>
            <a:pPr>
              <a:defRPr/>
            </a:pPr>
            <a:r>
              <a:rPr lang="en-US" dirty="0"/>
              <a:t>Paying attention to the packaging. </a:t>
            </a:r>
          </a:p>
          <a:p>
            <a:pPr>
              <a:defRPr/>
            </a:pPr>
            <a:r>
              <a:rPr lang="en-US" dirty="0"/>
              <a:t>Delivering the product on time. </a:t>
            </a:r>
          </a:p>
          <a:p>
            <a:pPr>
              <a:defRPr/>
            </a:pPr>
            <a:r>
              <a:rPr lang="en-US" dirty="0"/>
              <a:t>Follow up to make sure your client is satisfied. </a:t>
            </a: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28</a:t>
            </a:fld>
            <a:endParaRPr lang="en-US"/>
          </a:p>
        </p:txBody>
      </p:sp>
      <p:pic>
        <p:nvPicPr>
          <p:cNvPr id="2" name="Picture 1">
            <a:extLst>
              <a:ext uri="{FF2B5EF4-FFF2-40B4-BE49-F238E27FC236}">
                <a16:creationId xmlns:a16="http://schemas.microsoft.com/office/drawing/2014/main" id="{E55218FA-8E1D-ECFA-F065-FF146C1675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438228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Elements of a Successful Business</a:t>
            </a:r>
            <a:endParaRPr lang="en-US" dirty="0"/>
          </a:p>
        </p:txBody>
      </p:sp>
      <p:sp>
        <p:nvSpPr>
          <p:cNvPr id="3" name="Content Placeholder 2"/>
          <p:cNvSpPr>
            <a:spLocks noGrp="1"/>
          </p:cNvSpPr>
          <p:nvPr>
            <p:ph idx="1"/>
          </p:nvPr>
        </p:nvSpPr>
        <p:spPr>
          <a:xfrm>
            <a:off x="533400" y="1524000"/>
            <a:ext cx="8229600" cy="4708526"/>
          </a:xfrm>
        </p:spPr>
        <p:txBody>
          <a:bodyPr rtlCol="0">
            <a:normAutofit lnSpcReduction="10000"/>
          </a:bodyPr>
          <a:lstStyle/>
          <a:p>
            <a:pPr marL="0" indent="0">
              <a:buNone/>
              <a:defRPr/>
            </a:pPr>
            <a:r>
              <a:rPr lang="en-US" b="1" u="sng" dirty="0"/>
              <a:t>9. Customer Service</a:t>
            </a:r>
            <a:r>
              <a:rPr lang="en-US" dirty="0"/>
              <a:t>: Customer service and customer retention is part of the total experience your client will receive. </a:t>
            </a:r>
          </a:p>
          <a:p>
            <a:pPr>
              <a:defRPr/>
            </a:pPr>
            <a:r>
              <a:rPr lang="en-US" dirty="0"/>
              <a:t>This could cause them to come back, write a positive review and  recommend you to others. </a:t>
            </a:r>
          </a:p>
          <a:p>
            <a:pPr>
              <a:defRPr/>
            </a:pPr>
            <a:r>
              <a:rPr lang="en-US" dirty="0"/>
              <a:t>Of if they have a bad experience and you can’t resolve it, they could decide to never come back or post a negative review and tell others to not buy from you. </a:t>
            </a:r>
          </a:p>
          <a:p>
            <a:pPr>
              <a:defRPr/>
            </a:pPr>
            <a:endParaRPr lang="en-US"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29</a:t>
            </a:fld>
            <a:endParaRPr lang="en-US"/>
          </a:p>
        </p:txBody>
      </p:sp>
      <p:pic>
        <p:nvPicPr>
          <p:cNvPr id="2" name="Picture 1">
            <a:extLst>
              <a:ext uri="{FF2B5EF4-FFF2-40B4-BE49-F238E27FC236}">
                <a16:creationId xmlns:a16="http://schemas.microsoft.com/office/drawing/2014/main" id="{9132527B-FCD9-1ECF-2CB2-E920AB0EE0C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764120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Title 1"/>
          <p:cNvSpPr>
            <a:spLocks noGrp="1"/>
          </p:cNvSpPr>
          <p:nvPr>
            <p:ph type="title"/>
          </p:nvPr>
        </p:nvSpPr>
        <p:spPr>
          <a:xfrm>
            <a:off x="457200" y="228600"/>
            <a:ext cx="8229600" cy="1143000"/>
          </a:xfrm>
        </p:spPr>
        <p:txBody>
          <a:bodyPr>
            <a:normAutofit/>
          </a:bodyPr>
          <a:lstStyle/>
          <a:p>
            <a:pPr eaLnBrk="1" hangingPunct="1"/>
            <a:r>
              <a:rPr lang="en-US" b="1" dirty="0"/>
              <a:t>Entrepreneurship</a:t>
            </a:r>
            <a:endParaRPr lang="en-US" dirty="0"/>
          </a:p>
        </p:txBody>
      </p:sp>
      <p:sp>
        <p:nvSpPr>
          <p:cNvPr id="3" name="Content Placeholder 2"/>
          <p:cNvSpPr>
            <a:spLocks noGrp="1"/>
          </p:cNvSpPr>
          <p:nvPr>
            <p:ph idx="1"/>
          </p:nvPr>
        </p:nvSpPr>
        <p:spPr>
          <a:xfrm>
            <a:off x="304800" y="1295400"/>
            <a:ext cx="8686800" cy="990600"/>
          </a:xfrm>
        </p:spPr>
        <p:txBody>
          <a:bodyPr rtlCol="0">
            <a:normAutofit/>
          </a:bodyPr>
          <a:lstStyle/>
          <a:p>
            <a:pPr>
              <a:defRPr/>
            </a:pPr>
            <a:r>
              <a:rPr lang="en-US" sz="3600" i="1" baseline="30000" dirty="0">
                <a:solidFill>
                  <a:srgbClr val="2A08B8"/>
                </a:solidFill>
              </a:rPr>
              <a:t>“Entrepreneurs are the lifeblood of any nation.” – Peter J. Daniels</a:t>
            </a:r>
            <a:endParaRPr lang="en-US" sz="3600" i="1" dirty="0">
              <a:solidFill>
                <a:srgbClr val="2A08B8"/>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038C77FC-B630-43AD-BD2D-0ACC8673575D}" type="slidenum">
              <a:rPr lang="en-US"/>
              <a:pPr>
                <a:defRPr/>
              </a:pPr>
              <a:t>3</a:t>
            </a:fld>
            <a:endParaRPr lang="en-US"/>
          </a:p>
        </p:txBody>
      </p:sp>
      <p:sp>
        <p:nvSpPr>
          <p:cNvPr id="10" name="Content Placeholder 2"/>
          <p:cNvSpPr txBox="1">
            <a:spLocks/>
          </p:cNvSpPr>
          <p:nvPr/>
        </p:nvSpPr>
        <p:spPr bwMode="auto">
          <a:xfrm>
            <a:off x="728870" y="2184591"/>
            <a:ext cx="7957930" cy="4308283"/>
          </a:xfrm>
          <a:prstGeom prst="rect">
            <a:avLst/>
          </a:prstGeom>
          <a:noFill/>
          <a:ln w="9525">
            <a:noFill/>
            <a:miter lim="800000"/>
            <a:headEnd/>
            <a:tailEnd/>
          </a:ln>
        </p:spPr>
        <p:txBody>
          <a:bodyPr>
            <a:normAutofit fontScale="85000" lnSpcReduction="20000"/>
          </a:bodyPr>
          <a:lstStyle/>
          <a:p>
            <a:pPr marL="342900" indent="-342900" fontAlgn="auto">
              <a:spcBef>
                <a:spcPct val="20000"/>
              </a:spcBef>
              <a:spcAft>
                <a:spcPts val="0"/>
              </a:spcAft>
              <a:defRPr/>
            </a:pPr>
            <a:r>
              <a:rPr lang="en-US" sz="2000" b="1" dirty="0"/>
              <a:t>How Can You Become Rich?</a:t>
            </a:r>
          </a:p>
          <a:p>
            <a:pPr marL="342900" indent="-342900" fontAlgn="auto">
              <a:spcBef>
                <a:spcPct val="20000"/>
              </a:spcBef>
              <a:spcAft>
                <a:spcPts val="0"/>
              </a:spcAft>
              <a:defRPr/>
            </a:pPr>
            <a:endParaRPr lang="en-US" sz="2000" b="1" dirty="0">
              <a:latin typeface="+mn-lt"/>
            </a:endParaRPr>
          </a:p>
          <a:p>
            <a:pPr marL="342900" indent="-342900" fontAlgn="auto">
              <a:spcBef>
                <a:spcPct val="20000"/>
              </a:spcBef>
              <a:spcAft>
                <a:spcPts val="0"/>
              </a:spcAft>
              <a:buFont typeface="Arial" panose="020B0604020202020204" pitchFamily="34" charset="0"/>
              <a:buChar char="•"/>
              <a:defRPr/>
            </a:pPr>
            <a:r>
              <a:rPr lang="en-US" sz="2000" dirty="0">
                <a:latin typeface="+mn-lt"/>
              </a:rPr>
              <a:t>You can be Born into wealth</a:t>
            </a:r>
          </a:p>
          <a:p>
            <a:pPr marL="342900" indent="-342900" fontAlgn="auto">
              <a:spcBef>
                <a:spcPct val="20000"/>
              </a:spcBef>
              <a:spcAft>
                <a:spcPts val="0"/>
              </a:spcAft>
              <a:buFont typeface="Arial" panose="020B0604020202020204" pitchFamily="34" charset="0"/>
              <a:buChar char="•"/>
              <a:defRPr/>
            </a:pPr>
            <a:r>
              <a:rPr lang="en-US" sz="2000" dirty="0"/>
              <a:t>You can Inherit wealth</a:t>
            </a:r>
          </a:p>
          <a:p>
            <a:pPr marL="342900" indent="-342900" fontAlgn="auto">
              <a:spcBef>
                <a:spcPct val="20000"/>
              </a:spcBef>
              <a:spcAft>
                <a:spcPts val="0"/>
              </a:spcAft>
              <a:buFont typeface="Arial" panose="020B0604020202020204" pitchFamily="34" charset="0"/>
              <a:buChar char="•"/>
              <a:defRPr/>
            </a:pPr>
            <a:r>
              <a:rPr lang="en-US" sz="2000" dirty="0">
                <a:latin typeface="+mn-lt"/>
              </a:rPr>
              <a:t>You can Marry into wealth</a:t>
            </a:r>
          </a:p>
          <a:p>
            <a:pPr marL="342900" indent="-342900" fontAlgn="auto">
              <a:spcBef>
                <a:spcPct val="20000"/>
              </a:spcBef>
              <a:spcAft>
                <a:spcPts val="0"/>
              </a:spcAft>
              <a:buFont typeface="Arial" panose="020B0604020202020204" pitchFamily="34" charset="0"/>
              <a:buChar char="•"/>
              <a:defRPr/>
            </a:pPr>
            <a:r>
              <a:rPr lang="en-US" sz="2000" b="1" dirty="0">
                <a:solidFill>
                  <a:srgbClr val="00B050"/>
                </a:solidFill>
              </a:rPr>
              <a:t>You can Create your own wealth by becoming </a:t>
            </a:r>
          </a:p>
          <a:p>
            <a:pPr marL="800100" lvl="1" indent="-342900">
              <a:spcBef>
                <a:spcPct val="20000"/>
              </a:spcBef>
              <a:buFont typeface="Wingdings" panose="05000000000000000000" pitchFamily="2" charset="2"/>
              <a:buChar char="Ø"/>
              <a:defRPr/>
            </a:pPr>
            <a:r>
              <a:rPr lang="en-US" sz="2000" dirty="0"/>
              <a:t>An Investor or</a:t>
            </a:r>
          </a:p>
          <a:p>
            <a:pPr marL="800100" lvl="1" indent="-342900">
              <a:spcBef>
                <a:spcPct val="20000"/>
              </a:spcBef>
              <a:buFont typeface="Wingdings" panose="05000000000000000000" pitchFamily="2" charset="2"/>
              <a:buChar char="Ø"/>
              <a:defRPr/>
            </a:pPr>
            <a:r>
              <a:rPr lang="en-US" sz="2000" b="1" u="sng" dirty="0">
                <a:solidFill>
                  <a:srgbClr val="00B050"/>
                </a:solidFill>
              </a:rPr>
              <a:t>A Business Owner</a:t>
            </a:r>
          </a:p>
          <a:p>
            <a:pPr marL="342900" indent="-342900" fontAlgn="auto">
              <a:spcBef>
                <a:spcPct val="20000"/>
              </a:spcBef>
              <a:spcAft>
                <a:spcPts val="0"/>
              </a:spcAft>
              <a:buFont typeface="Arial" panose="020B0604020202020204" pitchFamily="34" charset="0"/>
              <a:buChar char="•"/>
              <a:defRPr/>
            </a:pPr>
            <a:endParaRPr lang="en-US" sz="2000" dirty="0">
              <a:latin typeface="+mn-lt"/>
            </a:endParaRPr>
          </a:p>
          <a:p>
            <a:pPr fontAlgn="auto">
              <a:spcBef>
                <a:spcPct val="20000"/>
              </a:spcBef>
              <a:spcAft>
                <a:spcPts val="0"/>
              </a:spcAft>
              <a:defRPr/>
            </a:pPr>
            <a:r>
              <a:rPr lang="en-US" sz="2000" dirty="0"/>
              <a:t>I recommend the latter because it is how the majority of wealthy Americans became rich.</a:t>
            </a:r>
          </a:p>
          <a:p>
            <a:pPr fontAlgn="auto">
              <a:spcBef>
                <a:spcPct val="20000"/>
              </a:spcBef>
              <a:spcAft>
                <a:spcPts val="0"/>
              </a:spcAft>
              <a:defRPr/>
            </a:pPr>
            <a:endParaRPr lang="en-US" sz="2000" dirty="0"/>
          </a:p>
          <a:p>
            <a:pPr fontAlgn="auto">
              <a:spcBef>
                <a:spcPct val="20000"/>
              </a:spcBef>
              <a:spcAft>
                <a:spcPts val="0"/>
              </a:spcAft>
              <a:defRPr/>
            </a:pPr>
            <a:r>
              <a:rPr lang="en-US" sz="2000" dirty="0"/>
              <a:t>It is under your control.  </a:t>
            </a:r>
          </a:p>
          <a:p>
            <a:pPr fontAlgn="auto">
              <a:spcBef>
                <a:spcPct val="20000"/>
              </a:spcBef>
              <a:spcAft>
                <a:spcPts val="0"/>
              </a:spcAft>
              <a:defRPr/>
            </a:pPr>
            <a:r>
              <a:rPr lang="en-US" sz="2000" dirty="0"/>
              <a:t>The odds are much higher and are in your favor.</a:t>
            </a:r>
          </a:p>
          <a:p>
            <a:pPr fontAlgn="auto">
              <a:spcBef>
                <a:spcPct val="20000"/>
              </a:spcBef>
              <a:spcAft>
                <a:spcPts val="0"/>
              </a:spcAft>
              <a:defRPr/>
            </a:pPr>
            <a:endParaRPr lang="en-US" sz="2000" dirty="0"/>
          </a:p>
          <a:p>
            <a:pPr fontAlgn="auto">
              <a:spcBef>
                <a:spcPct val="20000"/>
              </a:spcBef>
              <a:spcAft>
                <a:spcPts val="0"/>
              </a:spcAft>
              <a:defRPr/>
            </a:pPr>
            <a:r>
              <a:rPr lang="en-US" sz="2000" dirty="0"/>
              <a:t> </a:t>
            </a:r>
            <a:endParaRPr lang="en-US" sz="2000" dirty="0">
              <a:latin typeface="+mn-lt"/>
            </a:endParaRPr>
          </a:p>
        </p:txBody>
      </p:sp>
      <p:sp>
        <p:nvSpPr>
          <p:cNvPr id="2" name="Arrow: Left 1">
            <a:extLst>
              <a:ext uri="{FF2B5EF4-FFF2-40B4-BE49-F238E27FC236}">
                <a16:creationId xmlns:a16="http://schemas.microsoft.com/office/drawing/2014/main" id="{6FBC48EF-D418-4FE8-956F-31FD42E7DEF8}"/>
              </a:ext>
            </a:extLst>
          </p:cNvPr>
          <p:cNvSpPr/>
          <p:nvPr/>
        </p:nvSpPr>
        <p:spPr>
          <a:xfrm>
            <a:off x="3506194" y="4035935"/>
            <a:ext cx="533400" cy="228600"/>
          </a:xfrm>
          <a:prstGeom prst="lef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FF00"/>
              </a:highlight>
            </a:endParaRPr>
          </a:p>
        </p:txBody>
      </p:sp>
      <p:pic>
        <p:nvPicPr>
          <p:cNvPr id="4" name="Picture 1">
            <a:extLst>
              <a:ext uri="{FF2B5EF4-FFF2-40B4-BE49-F238E27FC236}">
                <a16:creationId xmlns:a16="http://schemas.microsoft.com/office/drawing/2014/main" id="{6CB6E41A-C774-F95C-6D41-C0BDB7592F1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Elements of a Successful Business</a:t>
            </a:r>
            <a:endParaRPr lang="en-US" dirty="0"/>
          </a:p>
        </p:txBody>
      </p:sp>
      <p:sp>
        <p:nvSpPr>
          <p:cNvPr id="3" name="Content Placeholder 2"/>
          <p:cNvSpPr>
            <a:spLocks noGrp="1"/>
          </p:cNvSpPr>
          <p:nvPr>
            <p:ph idx="1"/>
          </p:nvPr>
        </p:nvSpPr>
        <p:spPr>
          <a:xfrm>
            <a:off x="533400" y="1524000"/>
            <a:ext cx="8229600" cy="4708526"/>
          </a:xfrm>
        </p:spPr>
        <p:txBody>
          <a:bodyPr rtlCol="0">
            <a:normAutofit fontScale="92500" lnSpcReduction="10000"/>
          </a:bodyPr>
          <a:lstStyle/>
          <a:p>
            <a:pPr marL="0" indent="0">
              <a:buNone/>
              <a:defRPr/>
            </a:pPr>
            <a:r>
              <a:rPr lang="en-US" b="1" u="sng" dirty="0"/>
              <a:t>10. Accounting</a:t>
            </a:r>
            <a:r>
              <a:rPr lang="en-US" dirty="0"/>
              <a:t>: You need to make sure that you track every dollar that comes in and out of your business.</a:t>
            </a:r>
          </a:p>
          <a:p>
            <a:pPr>
              <a:defRPr/>
            </a:pPr>
            <a:r>
              <a:rPr lang="en-US" dirty="0"/>
              <a:t>Hire a book keeper to keep your accounting in line every month.</a:t>
            </a:r>
          </a:p>
          <a:p>
            <a:pPr>
              <a:defRPr/>
            </a:pPr>
            <a:r>
              <a:rPr lang="en-US" dirty="0"/>
              <a:t>You have to document everything – best to use a checking account, credit card, and avoid cash. </a:t>
            </a:r>
          </a:p>
          <a:p>
            <a:pPr>
              <a:defRPr/>
            </a:pPr>
            <a:r>
              <a:rPr lang="en-US" dirty="0"/>
              <a:t>You have to track your inventory, your sales, your costs, everything to know if you are profitable and what is your cash position. </a:t>
            </a:r>
          </a:p>
          <a:p>
            <a:pPr>
              <a:defRPr/>
            </a:pPr>
            <a:endParaRPr lang="en-US"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30</a:t>
            </a:fld>
            <a:endParaRPr lang="en-US"/>
          </a:p>
        </p:txBody>
      </p:sp>
      <p:pic>
        <p:nvPicPr>
          <p:cNvPr id="2" name="Picture 1">
            <a:extLst>
              <a:ext uri="{FF2B5EF4-FFF2-40B4-BE49-F238E27FC236}">
                <a16:creationId xmlns:a16="http://schemas.microsoft.com/office/drawing/2014/main" id="{DEFA93DE-2C56-C3CE-D8FB-50650E28180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528951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Elements of a Successful Business</a:t>
            </a:r>
            <a:endParaRPr lang="en-US" dirty="0"/>
          </a:p>
        </p:txBody>
      </p:sp>
      <p:sp>
        <p:nvSpPr>
          <p:cNvPr id="3" name="Content Placeholder 2"/>
          <p:cNvSpPr>
            <a:spLocks noGrp="1"/>
          </p:cNvSpPr>
          <p:nvPr>
            <p:ph idx="1"/>
          </p:nvPr>
        </p:nvSpPr>
        <p:spPr>
          <a:xfrm>
            <a:off x="533400" y="1524000"/>
            <a:ext cx="8229600" cy="4708526"/>
          </a:xfrm>
        </p:spPr>
        <p:txBody>
          <a:bodyPr rtlCol="0">
            <a:normAutofit fontScale="77500" lnSpcReduction="20000"/>
          </a:bodyPr>
          <a:lstStyle/>
          <a:p>
            <a:pPr marL="0" indent="0">
              <a:buNone/>
              <a:defRPr/>
            </a:pPr>
            <a:r>
              <a:rPr lang="en-US" b="1" u="sng" dirty="0"/>
              <a:t>11. Taxes</a:t>
            </a:r>
            <a:r>
              <a:rPr lang="en-US" dirty="0"/>
              <a:t>: When you first open your business, the first thing you need to do is get a Tax ID from the IRS.  </a:t>
            </a:r>
          </a:p>
          <a:p>
            <a:pPr>
              <a:defRPr/>
            </a:pPr>
            <a:r>
              <a:rPr lang="en-US" dirty="0"/>
              <a:t>Then you need to register your business with the State to get a State sales tax ID as well.</a:t>
            </a:r>
          </a:p>
          <a:p>
            <a:pPr>
              <a:defRPr/>
            </a:pPr>
            <a:r>
              <a:rPr lang="en-US" dirty="0"/>
              <a:t>You must keep careful track of all taxes:</a:t>
            </a:r>
          </a:p>
          <a:p>
            <a:pPr lvl="1">
              <a:defRPr/>
            </a:pPr>
            <a:r>
              <a:rPr lang="en-US" dirty="0"/>
              <a:t>Payroll Taxes</a:t>
            </a:r>
          </a:p>
          <a:p>
            <a:pPr lvl="1">
              <a:defRPr/>
            </a:pPr>
            <a:r>
              <a:rPr lang="en-US" dirty="0"/>
              <a:t>Sales Taxes</a:t>
            </a:r>
          </a:p>
          <a:p>
            <a:pPr lvl="1">
              <a:defRPr/>
            </a:pPr>
            <a:r>
              <a:rPr lang="en-US" dirty="0"/>
              <a:t>Unemployment taxes</a:t>
            </a:r>
          </a:p>
          <a:p>
            <a:pPr lvl="1">
              <a:defRPr/>
            </a:pPr>
            <a:r>
              <a:rPr lang="en-US" dirty="0"/>
              <a:t>Franchise taxes</a:t>
            </a:r>
          </a:p>
          <a:p>
            <a:pPr>
              <a:defRPr/>
            </a:pPr>
            <a:r>
              <a:rPr lang="en-US" dirty="0"/>
              <a:t>And be sure to pay them on time to avoid late fees, penalties and interest. </a:t>
            </a:r>
          </a:p>
          <a:p>
            <a:pPr>
              <a:defRPr/>
            </a:pPr>
            <a:r>
              <a:rPr lang="en-US" dirty="0"/>
              <a:t>You must file all tax paperwork on time to stay out of trouble. </a:t>
            </a:r>
          </a:p>
          <a:p>
            <a:pPr>
              <a:defRPr/>
            </a:pPr>
            <a:endParaRPr lang="en-US"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31</a:t>
            </a:fld>
            <a:endParaRPr lang="en-US"/>
          </a:p>
        </p:txBody>
      </p:sp>
      <p:pic>
        <p:nvPicPr>
          <p:cNvPr id="2" name="Picture 1">
            <a:extLst>
              <a:ext uri="{FF2B5EF4-FFF2-40B4-BE49-F238E27FC236}">
                <a16:creationId xmlns:a16="http://schemas.microsoft.com/office/drawing/2014/main" id="{380EA976-DCEA-2EC0-0EB2-55D5943D1FE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4540572"/>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Elements of a Successful Business</a:t>
            </a:r>
            <a:endParaRPr lang="en-US" dirty="0"/>
          </a:p>
        </p:txBody>
      </p:sp>
      <p:sp>
        <p:nvSpPr>
          <p:cNvPr id="3" name="Content Placeholder 2"/>
          <p:cNvSpPr>
            <a:spLocks noGrp="1"/>
          </p:cNvSpPr>
          <p:nvPr>
            <p:ph idx="1"/>
          </p:nvPr>
        </p:nvSpPr>
        <p:spPr>
          <a:xfrm>
            <a:off x="533400" y="1524000"/>
            <a:ext cx="8229600" cy="4708526"/>
          </a:xfrm>
        </p:spPr>
        <p:txBody>
          <a:bodyPr rtlCol="0">
            <a:normAutofit fontScale="92500" lnSpcReduction="10000"/>
          </a:bodyPr>
          <a:lstStyle/>
          <a:p>
            <a:pPr marL="0" indent="0">
              <a:buNone/>
              <a:defRPr/>
            </a:pPr>
            <a:r>
              <a:rPr lang="en-US" b="1" u="sng" dirty="0"/>
              <a:t>12. Sales</a:t>
            </a:r>
            <a:r>
              <a:rPr lang="en-US" dirty="0"/>
              <a:t>: Nothing happens without Sales.</a:t>
            </a:r>
          </a:p>
          <a:p>
            <a:pPr>
              <a:defRPr/>
            </a:pPr>
            <a:r>
              <a:rPr lang="en-US" dirty="0"/>
              <a:t>In many ways sales is the most important factor in the success of a business.</a:t>
            </a:r>
          </a:p>
          <a:p>
            <a:pPr>
              <a:defRPr/>
            </a:pPr>
            <a:r>
              <a:rPr lang="en-US" dirty="0"/>
              <a:t>You can have everything else right, but if you aren’t selling your business will fail and close.</a:t>
            </a:r>
          </a:p>
          <a:p>
            <a:pPr>
              <a:defRPr/>
            </a:pPr>
            <a:r>
              <a:rPr lang="en-US" dirty="0"/>
              <a:t>More sales can solve a lot of problems.</a:t>
            </a:r>
          </a:p>
          <a:p>
            <a:pPr>
              <a:defRPr/>
            </a:pPr>
            <a:r>
              <a:rPr lang="en-US" dirty="0"/>
              <a:t>Without sufficient sales you have to scramble to look for ways to cut costs, layoff workers, etc.</a:t>
            </a:r>
          </a:p>
          <a:p>
            <a:pPr>
              <a:defRPr/>
            </a:pPr>
            <a:r>
              <a:rPr lang="en-US" dirty="0"/>
              <a:t>Profitability is the No. 1 Goal of any business – don’t get caught up simply with growing sales!</a:t>
            </a:r>
          </a:p>
          <a:p>
            <a:pPr>
              <a:defRPr/>
            </a:pPr>
            <a:endParaRPr lang="en-US"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32</a:t>
            </a:fld>
            <a:endParaRPr lang="en-US"/>
          </a:p>
        </p:txBody>
      </p:sp>
      <p:pic>
        <p:nvPicPr>
          <p:cNvPr id="2" name="Picture 1">
            <a:extLst>
              <a:ext uri="{FF2B5EF4-FFF2-40B4-BE49-F238E27FC236}">
                <a16:creationId xmlns:a16="http://schemas.microsoft.com/office/drawing/2014/main" id="{4CE2CC88-A021-F083-8487-7B71DE5C375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631803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Elements of a Successful Business</a:t>
            </a:r>
            <a:endParaRPr lang="en-US" dirty="0"/>
          </a:p>
        </p:txBody>
      </p:sp>
      <p:sp>
        <p:nvSpPr>
          <p:cNvPr id="3" name="Content Placeholder 2"/>
          <p:cNvSpPr>
            <a:spLocks noGrp="1"/>
          </p:cNvSpPr>
          <p:nvPr>
            <p:ph idx="1"/>
          </p:nvPr>
        </p:nvSpPr>
        <p:spPr>
          <a:xfrm>
            <a:off x="533400" y="1524000"/>
            <a:ext cx="8229600" cy="4708526"/>
          </a:xfrm>
        </p:spPr>
        <p:txBody>
          <a:bodyPr rtlCol="0">
            <a:normAutofit fontScale="92500"/>
          </a:bodyPr>
          <a:lstStyle/>
          <a:p>
            <a:pPr marL="0" indent="0">
              <a:buNone/>
              <a:defRPr/>
            </a:pPr>
            <a:r>
              <a:rPr lang="en-US" b="1" u="sng" dirty="0"/>
              <a:t>13. Costs</a:t>
            </a:r>
            <a:r>
              <a:rPr lang="en-US" dirty="0"/>
              <a:t>: The second element of profitability after Sales is watching the costs.</a:t>
            </a:r>
          </a:p>
          <a:p>
            <a:pPr>
              <a:defRPr/>
            </a:pPr>
            <a:r>
              <a:rPr lang="en-US" dirty="0"/>
              <a:t>You have to do your best to try to watch your costs and inefficiency wherever possible. </a:t>
            </a:r>
          </a:p>
          <a:p>
            <a:pPr>
              <a:defRPr/>
            </a:pPr>
            <a:r>
              <a:rPr lang="en-US" dirty="0"/>
              <a:t>Just because you have money coming in, it doesn’t mean you can now spend it all on a fancy office, fancy car, fancy furniture, fancy trips, etc.</a:t>
            </a:r>
          </a:p>
          <a:p>
            <a:pPr>
              <a:defRPr/>
            </a:pPr>
            <a:r>
              <a:rPr lang="en-US" dirty="0"/>
              <a:t>Many businesses fail because they spend way more than they are bringing in sales. </a:t>
            </a:r>
          </a:p>
          <a:p>
            <a:pPr>
              <a:defRPr/>
            </a:pPr>
            <a:endParaRPr lang="en-US"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33</a:t>
            </a:fld>
            <a:endParaRPr lang="en-US"/>
          </a:p>
        </p:txBody>
      </p:sp>
      <p:pic>
        <p:nvPicPr>
          <p:cNvPr id="2" name="Picture 1">
            <a:extLst>
              <a:ext uri="{FF2B5EF4-FFF2-40B4-BE49-F238E27FC236}">
                <a16:creationId xmlns:a16="http://schemas.microsoft.com/office/drawing/2014/main" id="{514DA5CF-9711-F817-7F63-B9FB36650C7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3130939"/>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Elements of a Successful Business</a:t>
            </a:r>
            <a:endParaRPr lang="en-US" dirty="0"/>
          </a:p>
        </p:txBody>
      </p:sp>
      <p:sp>
        <p:nvSpPr>
          <p:cNvPr id="3" name="Content Placeholder 2"/>
          <p:cNvSpPr>
            <a:spLocks noGrp="1"/>
          </p:cNvSpPr>
          <p:nvPr>
            <p:ph idx="1"/>
          </p:nvPr>
        </p:nvSpPr>
        <p:spPr>
          <a:xfrm>
            <a:off x="533400" y="1524000"/>
            <a:ext cx="8229600" cy="4708526"/>
          </a:xfrm>
        </p:spPr>
        <p:txBody>
          <a:bodyPr rtlCol="0">
            <a:normAutofit fontScale="92500" lnSpcReduction="10000"/>
          </a:bodyPr>
          <a:lstStyle/>
          <a:p>
            <a:pPr marL="0" indent="0">
              <a:buNone/>
              <a:defRPr/>
            </a:pPr>
            <a:r>
              <a:rPr lang="en-US" b="1" u="sng" dirty="0"/>
              <a:t>14. Employees</a:t>
            </a:r>
            <a:r>
              <a:rPr lang="en-US" dirty="0"/>
              <a:t>: Your employees are part of our Team. Invest in them.</a:t>
            </a:r>
          </a:p>
          <a:p>
            <a:pPr>
              <a:defRPr/>
            </a:pPr>
            <a:r>
              <a:rPr lang="en-US" dirty="0"/>
              <a:t>Don’t see them as a cost – rather see them as an investment. </a:t>
            </a:r>
          </a:p>
          <a:p>
            <a:pPr>
              <a:defRPr/>
            </a:pPr>
            <a:r>
              <a:rPr lang="en-US" dirty="0"/>
              <a:t>They are real people who also have families to feed.</a:t>
            </a:r>
          </a:p>
          <a:p>
            <a:pPr>
              <a:defRPr/>
            </a:pPr>
            <a:r>
              <a:rPr lang="en-US" dirty="0"/>
              <a:t>Reward them for a job well done.</a:t>
            </a:r>
          </a:p>
          <a:p>
            <a:pPr>
              <a:defRPr/>
            </a:pPr>
            <a:r>
              <a:rPr lang="en-US" dirty="0"/>
              <a:t>Let them go if they are not doing a good job or treating your customers right. They are a reflection of your business.  </a:t>
            </a:r>
          </a:p>
          <a:p>
            <a:pPr>
              <a:defRPr/>
            </a:pPr>
            <a:endParaRPr lang="en-US"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34</a:t>
            </a:fld>
            <a:endParaRPr lang="en-US"/>
          </a:p>
        </p:txBody>
      </p:sp>
      <p:pic>
        <p:nvPicPr>
          <p:cNvPr id="2" name="Picture 1">
            <a:extLst>
              <a:ext uri="{FF2B5EF4-FFF2-40B4-BE49-F238E27FC236}">
                <a16:creationId xmlns:a16="http://schemas.microsoft.com/office/drawing/2014/main" id="{AA447018-86A2-F360-66FE-54A97061F6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4535932"/>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Elements of a Successful Business</a:t>
            </a:r>
            <a:endParaRPr lang="en-US" dirty="0"/>
          </a:p>
        </p:txBody>
      </p:sp>
      <p:sp>
        <p:nvSpPr>
          <p:cNvPr id="3" name="Content Placeholder 2"/>
          <p:cNvSpPr>
            <a:spLocks noGrp="1"/>
          </p:cNvSpPr>
          <p:nvPr>
            <p:ph idx="1"/>
          </p:nvPr>
        </p:nvSpPr>
        <p:spPr>
          <a:xfrm>
            <a:off x="533400" y="1524000"/>
            <a:ext cx="8229600" cy="4708526"/>
          </a:xfrm>
        </p:spPr>
        <p:txBody>
          <a:bodyPr rtlCol="0">
            <a:normAutofit/>
          </a:bodyPr>
          <a:lstStyle/>
          <a:p>
            <a:pPr marL="0" indent="0">
              <a:buNone/>
              <a:defRPr/>
            </a:pPr>
            <a:r>
              <a:rPr lang="en-US" b="1" u="sng" dirty="0"/>
              <a:t>15. Professional Vendors</a:t>
            </a:r>
            <a:r>
              <a:rPr lang="en-US" dirty="0"/>
              <a:t>: Every business will have various vendors that are part of our Team.</a:t>
            </a:r>
          </a:p>
          <a:p>
            <a:pPr>
              <a:defRPr/>
            </a:pPr>
            <a:r>
              <a:rPr lang="en-US" dirty="0"/>
              <a:t>This could be your:</a:t>
            </a:r>
          </a:p>
          <a:p>
            <a:pPr lvl="1">
              <a:defRPr/>
            </a:pPr>
            <a:r>
              <a:rPr lang="en-US" dirty="0"/>
              <a:t>Attorney</a:t>
            </a:r>
          </a:p>
          <a:p>
            <a:pPr lvl="1">
              <a:defRPr/>
            </a:pPr>
            <a:r>
              <a:rPr lang="en-US" dirty="0"/>
              <a:t>CPA</a:t>
            </a:r>
          </a:p>
          <a:p>
            <a:pPr lvl="1">
              <a:defRPr/>
            </a:pPr>
            <a:r>
              <a:rPr lang="en-US" dirty="0"/>
              <a:t>Book keeper</a:t>
            </a:r>
          </a:p>
          <a:p>
            <a:pPr lvl="1">
              <a:defRPr/>
            </a:pPr>
            <a:r>
              <a:rPr lang="en-US" dirty="0"/>
              <a:t>Marketing team</a:t>
            </a:r>
          </a:p>
          <a:p>
            <a:pPr lvl="1">
              <a:defRPr/>
            </a:pPr>
            <a:r>
              <a:rPr lang="en-US" dirty="0"/>
              <a:t>Outsourced Sales teams</a:t>
            </a:r>
          </a:p>
          <a:p>
            <a:pPr>
              <a:defRPr/>
            </a:pPr>
            <a:endParaRPr lang="en-US"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35</a:t>
            </a:fld>
            <a:endParaRPr lang="en-US"/>
          </a:p>
        </p:txBody>
      </p:sp>
      <p:pic>
        <p:nvPicPr>
          <p:cNvPr id="2" name="Picture 1">
            <a:extLst>
              <a:ext uri="{FF2B5EF4-FFF2-40B4-BE49-F238E27FC236}">
                <a16:creationId xmlns:a16="http://schemas.microsoft.com/office/drawing/2014/main" id="{50FE76A0-C130-1C85-D6B2-09C0C0FE22B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6704139"/>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Elements of a Successful Business</a:t>
            </a:r>
            <a:endParaRPr lang="en-US" dirty="0"/>
          </a:p>
        </p:txBody>
      </p:sp>
      <p:sp>
        <p:nvSpPr>
          <p:cNvPr id="3" name="Content Placeholder 2"/>
          <p:cNvSpPr>
            <a:spLocks noGrp="1"/>
          </p:cNvSpPr>
          <p:nvPr>
            <p:ph idx="1"/>
          </p:nvPr>
        </p:nvSpPr>
        <p:spPr>
          <a:xfrm>
            <a:off x="533400" y="1524000"/>
            <a:ext cx="8229600" cy="4708526"/>
          </a:xfrm>
        </p:spPr>
        <p:txBody>
          <a:bodyPr rtlCol="0">
            <a:normAutofit fontScale="92500" lnSpcReduction="20000"/>
          </a:bodyPr>
          <a:lstStyle/>
          <a:p>
            <a:pPr marL="0" indent="0">
              <a:buNone/>
              <a:defRPr/>
            </a:pPr>
            <a:r>
              <a:rPr lang="en-US" b="1" u="sng" dirty="0"/>
              <a:t>16. Suppliers</a:t>
            </a:r>
            <a:r>
              <a:rPr lang="en-US" dirty="0"/>
              <a:t>: Every business will have various suppliers and subcontractors that will provide your raw ingredients.</a:t>
            </a:r>
          </a:p>
          <a:p>
            <a:pPr>
              <a:defRPr/>
            </a:pPr>
            <a:r>
              <a:rPr lang="en-US" dirty="0"/>
              <a:t>This could be your:</a:t>
            </a:r>
          </a:p>
          <a:p>
            <a:pPr lvl="1">
              <a:defRPr/>
            </a:pPr>
            <a:r>
              <a:rPr lang="en-US" dirty="0"/>
              <a:t>Materials Suppliers</a:t>
            </a:r>
          </a:p>
          <a:p>
            <a:pPr lvl="1">
              <a:defRPr/>
            </a:pPr>
            <a:r>
              <a:rPr lang="en-US" dirty="0"/>
              <a:t>Equipment Vendors</a:t>
            </a:r>
          </a:p>
          <a:p>
            <a:pPr lvl="1">
              <a:defRPr/>
            </a:pPr>
            <a:r>
              <a:rPr lang="en-US" dirty="0"/>
              <a:t>Subcontractors</a:t>
            </a:r>
          </a:p>
          <a:p>
            <a:pPr>
              <a:defRPr/>
            </a:pPr>
            <a:r>
              <a:rPr lang="en-US" dirty="0"/>
              <a:t>Choose them carefully and Take care of them because they are part of your Supply Chain. </a:t>
            </a:r>
          </a:p>
          <a:p>
            <a:pPr>
              <a:defRPr/>
            </a:pPr>
            <a:r>
              <a:rPr lang="en-US" dirty="0"/>
              <a:t>If they fail to deliver their parts on time you will not be able to deliver to your clients either. </a:t>
            </a:r>
          </a:p>
          <a:p>
            <a:pPr>
              <a:defRPr/>
            </a:pPr>
            <a:endParaRPr lang="en-US"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36</a:t>
            </a:fld>
            <a:endParaRPr lang="en-US"/>
          </a:p>
        </p:txBody>
      </p:sp>
      <p:pic>
        <p:nvPicPr>
          <p:cNvPr id="2" name="Picture 1">
            <a:extLst>
              <a:ext uri="{FF2B5EF4-FFF2-40B4-BE49-F238E27FC236}">
                <a16:creationId xmlns:a16="http://schemas.microsoft.com/office/drawing/2014/main" id="{F487924E-63C8-6074-E24B-4CD5C62823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9109247"/>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44740"/>
            <a:ext cx="7788303" cy="1143000"/>
          </a:xfrm>
        </p:spPr>
        <p:txBody>
          <a:bodyPr>
            <a:normAutofit fontScale="90000"/>
          </a:bodyPr>
          <a:lstStyle/>
          <a:p>
            <a:r>
              <a:rPr lang="en-US" b="1" dirty="0"/>
              <a:t>Conclusion: Become Your Own Boss</a:t>
            </a:r>
            <a:br>
              <a:rPr lang="en-US" b="1" dirty="0"/>
            </a:br>
            <a:r>
              <a:rPr lang="en-US" b="1" dirty="0"/>
              <a:t>Own Your Own Business!</a:t>
            </a:r>
          </a:p>
        </p:txBody>
      </p:sp>
      <p:sp>
        <p:nvSpPr>
          <p:cNvPr id="5" name="Title 1"/>
          <p:cNvSpPr txBox="1">
            <a:spLocks/>
          </p:cNvSpPr>
          <p:nvPr/>
        </p:nvSpPr>
        <p:spPr>
          <a:xfrm>
            <a:off x="305544" y="1961824"/>
            <a:ext cx="8305055" cy="4743776"/>
          </a:xfrm>
          <a:prstGeom prst="rect">
            <a:avLst/>
          </a:prstGeom>
        </p:spPr>
        <p:txBody>
          <a:bodyPr vert="horz" lIns="91440" tIns="45720" rIns="91440" bIns="45720" rtlCol="0" anchor="ctr">
            <a:normAutofit fontScale="60000" lnSpcReduction="20000"/>
          </a:bodyPr>
          <a:lstStyle/>
          <a:p>
            <a:pPr marL="571500" marR="0" lvl="0" indent="-571500"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lang="en-US" sz="4400" b="1" i="1" dirty="0">
                <a:latin typeface="+mj-lt"/>
                <a:ea typeface="+mj-ea"/>
                <a:cs typeface="+mj-cs"/>
              </a:rPr>
              <a:t>Starting a business is challenging.</a:t>
            </a:r>
          </a:p>
          <a:p>
            <a:pPr marL="571500" marR="0" lvl="0" indent="-571500"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lang="en-US" sz="4400" b="1" i="1" dirty="0">
                <a:latin typeface="+mj-lt"/>
                <a:ea typeface="+mj-ea"/>
                <a:cs typeface="+mj-cs"/>
              </a:rPr>
              <a:t>Owning a business is a wonderful experience and can be very profitable</a:t>
            </a:r>
            <a:r>
              <a:rPr kumimoji="0" lang="en-US" sz="4400" b="1" i="1" u="none" strike="noStrike" kern="1200" cap="none" spc="0" normalizeH="0" baseline="0" noProof="0" dirty="0">
                <a:ln>
                  <a:noFill/>
                </a:ln>
                <a:effectLst/>
                <a:uLnTx/>
                <a:uFillTx/>
                <a:latin typeface="+mj-lt"/>
                <a:ea typeface="+mj-ea"/>
                <a:cs typeface="+mj-cs"/>
              </a:rPr>
              <a:t>.</a:t>
            </a:r>
          </a:p>
          <a:p>
            <a:pPr marL="571500" marR="0" lvl="0" indent="-571500"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lang="en-US" sz="4400" b="1" i="1" dirty="0">
                <a:latin typeface="+mj-lt"/>
                <a:ea typeface="+mj-ea"/>
                <a:cs typeface="+mj-cs"/>
              </a:rPr>
              <a:t>Running a business is not easy and requires constant attention.</a:t>
            </a:r>
          </a:p>
          <a:p>
            <a:pPr marL="571500" marR="0" lvl="0" indent="-571500"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sz="4400" b="1" i="1" u="none" strike="noStrike" kern="1200" cap="none" spc="0" normalizeH="0" baseline="0" noProof="0" dirty="0">
                <a:ln>
                  <a:noFill/>
                </a:ln>
                <a:effectLst/>
                <a:uLnTx/>
                <a:uFillTx/>
                <a:latin typeface="+mj-lt"/>
                <a:ea typeface="+mj-ea"/>
                <a:cs typeface="+mj-cs"/>
              </a:rPr>
              <a:t>There is no such thing as being a “passive” business owner. Someone has to watch it.</a:t>
            </a:r>
          </a:p>
          <a:p>
            <a:pPr marL="571500" marR="0" lvl="0" indent="-571500"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lang="en-US" sz="4400" b="1" i="1" dirty="0">
                <a:latin typeface="+mj-lt"/>
                <a:ea typeface="+mj-ea"/>
                <a:cs typeface="+mj-cs"/>
              </a:rPr>
              <a:t>Closing down a business can feel like a failure but at times it may be necessary if you keep losing money.</a:t>
            </a:r>
          </a:p>
          <a:p>
            <a:pPr marL="571500" marR="0" lvl="0" indent="-571500"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sz="4400" b="1" i="1" u="none" strike="noStrike" kern="1200" cap="none" spc="0" normalizeH="0" baseline="0" noProof="0" dirty="0">
                <a:ln>
                  <a:noFill/>
                </a:ln>
                <a:effectLst/>
                <a:uLnTx/>
                <a:uFillTx/>
                <a:latin typeface="+mj-lt"/>
                <a:ea typeface="+mj-ea"/>
                <a:cs typeface="+mj-cs"/>
              </a:rPr>
              <a:t>Selling a business can be a way to monetize what you have created and create Wealth for you and your family.</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1" u="sng" strike="noStrike" kern="1200" cap="none" spc="0" normalizeH="0" baseline="0" noProof="0" dirty="0">
                <a:ln>
                  <a:noFill/>
                </a:ln>
                <a:solidFill>
                  <a:srgbClr val="2A08B8"/>
                </a:solidFill>
                <a:effectLst/>
                <a:uLnTx/>
                <a:uFillTx/>
                <a:latin typeface="+mj-lt"/>
                <a:ea typeface="+mj-ea"/>
                <a:cs typeface="+mj-cs"/>
              </a:rPr>
              <a:t>Become Your own Boss; Own Your Own Business!</a:t>
            </a:r>
          </a:p>
        </p:txBody>
      </p:sp>
      <p:pic>
        <p:nvPicPr>
          <p:cNvPr id="6" name="Picture 8" descr="Financial Freedom Seminar logo.PNG">
            <a:extLst>
              <a:ext uri="{FF2B5EF4-FFF2-40B4-BE49-F238E27FC236}">
                <a16:creationId xmlns:a16="http://schemas.microsoft.com/office/drawing/2014/main" id="{16F72517-56E8-4263-9EB7-48D306ACB20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5240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How did the Wealthy Become Rich?</a:t>
            </a:r>
            <a:endParaRPr lang="en-US" dirty="0"/>
          </a:p>
        </p:txBody>
      </p:sp>
      <p:sp>
        <p:nvSpPr>
          <p:cNvPr id="3" name="Content Placeholder 2"/>
          <p:cNvSpPr>
            <a:spLocks noGrp="1"/>
          </p:cNvSpPr>
          <p:nvPr>
            <p:ph idx="1"/>
          </p:nvPr>
        </p:nvSpPr>
        <p:spPr>
          <a:xfrm>
            <a:off x="533400" y="1524000"/>
            <a:ext cx="7924800" cy="4876800"/>
          </a:xfrm>
        </p:spPr>
        <p:txBody>
          <a:bodyPr rtlCol="0">
            <a:normAutofit fontScale="62500" lnSpcReduction="20000"/>
          </a:bodyPr>
          <a:lstStyle/>
          <a:p>
            <a:pPr>
              <a:defRPr/>
            </a:pPr>
            <a:r>
              <a:rPr lang="en-US" dirty="0"/>
              <a:t>Andrew Carnegie – Steel</a:t>
            </a:r>
          </a:p>
          <a:p>
            <a:pPr>
              <a:defRPr/>
            </a:pPr>
            <a:r>
              <a:rPr lang="en-US" dirty="0"/>
              <a:t>Rockefeller – Oil</a:t>
            </a:r>
          </a:p>
          <a:p>
            <a:pPr>
              <a:defRPr/>
            </a:pPr>
            <a:r>
              <a:rPr lang="en-US" dirty="0"/>
              <a:t>Edison – Light Bulb</a:t>
            </a:r>
          </a:p>
          <a:p>
            <a:pPr>
              <a:defRPr/>
            </a:pPr>
            <a:r>
              <a:rPr lang="en-US" dirty="0"/>
              <a:t>Henry Ford – Automobile</a:t>
            </a:r>
          </a:p>
          <a:p>
            <a:pPr>
              <a:defRPr/>
            </a:pPr>
            <a:r>
              <a:rPr lang="en-US" dirty="0"/>
              <a:t>J Paul Getty – Oil</a:t>
            </a:r>
          </a:p>
          <a:p>
            <a:pPr>
              <a:defRPr/>
            </a:pPr>
            <a:r>
              <a:rPr lang="en-US" dirty="0"/>
              <a:t>Bill Gates – Microsoft</a:t>
            </a:r>
          </a:p>
          <a:p>
            <a:pPr>
              <a:defRPr/>
            </a:pPr>
            <a:r>
              <a:rPr lang="en-US" dirty="0"/>
              <a:t>Steve Jobs – Apple</a:t>
            </a:r>
          </a:p>
          <a:p>
            <a:pPr>
              <a:defRPr/>
            </a:pPr>
            <a:r>
              <a:rPr lang="en-US" dirty="0"/>
              <a:t>Jeff Bezos – Amazon</a:t>
            </a:r>
          </a:p>
          <a:p>
            <a:pPr>
              <a:defRPr/>
            </a:pPr>
            <a:r>
              <a:rPr lang="en-US" dirty="0"/>
              <a:t>Elon Musk – Tesla</a:t>
            </a:r>
          </a:p>
          <a:p>
            <a:pPr>
              <a:defRPr/>
            </a:pPr>
            <a:r>
              <a:rPr lang="en-US" dirty="0"/>
              <a:t>Zuckerberg – Facebook</a:t>
            </a:r>
          </a:p>
          <a:p>
            <a:pPr>
              <a:defRPr/>
            </a:pPr>
            <a:r>
              <a:rPr lang="en-US" dirty="0" err="1"/>
              <a:t>Brinn</a:t>
            </a:r>
            <a:r>
              <a:rPr lang="en-US" dirty="0"/>
              <a:t> – Google</a:t>
            </a:r>
          </a:p>
          <a:p>
            <a:pPr marL="0" indent="0">
              <a:buNone/>
              <a:defRPr/>
            </a:pPr>
            <a:r>
              <a:rPr lang="en-US" dirty="0"/>
              <a:t>All of these </a:t>
            </a:r>
            <a:r>
              <a:rPr lang="en-US" dirty="0" err="1"/>
              <a:t>Billionaries</a:t>
            </a:r>
            <a:r>
              <a:rPr lang="en-US" dirty="0"/>
              <a:t> became rich by starting a business in a new industry!</a:t>
            </a:r>
          </a:p>
          <a:p>
            <a:pPr marL="0" indent="0">
              <a:buNone/>
              <a:defRPr/>
            </a:pPr>
            <a:r>
              <a:rPr lang="en-US" dirty="0"/>
              <a:t>Wealth comes from Ideas – Solving problems, providing new products to the marketplace. </a:t>
            </a: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4</a:t>
            </a:fld>
            <a:endParaRPr lang="en-US"/>
          </a:p>
        </p:txBody>
      </p:sp>
      <p:pic>
        <p:nvPicPr>
          <p:cNvPr id="2" name="Picture 1">
            <a:extLst>
              <a:ext uri="{FF2B5EF4-FFF2-40B4-BE49-F238E27FC236}">
                <a16:creationId xmlns:a16="http://schemas.microsoft.com/office/drawing/2014/main" id="{F50CEDD9-A29B-D853-EA52-57F0FC85B72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762000" y="625474"/>
            <a:ext cx="8382000" cy="792164"/>
          </a:xfrm>
        </p:spPr>
        <p:txBody>
          <a:bodyPr>
            <a:normAutofit/>
          </a:bodyPr>
          <a:lstStyle/>
          <a:p>
            <a:pPr eaLnBrk="1" hangingPunct="1"/>
            <a:r>
              <a:rPr lang="en-US" b="1" dirty="0"/>
              <a:t>America – Land of Opportunity</a:t>
            </a:r>
            <a:endParaRPr lang="en-US" dirty="0"/>
          </a:p>
        </p:txBody>
      </p:sp>
      <p:sp>
        <p:nvSpPr>
          <p:cNvPr id="3" name="Content Placeholder 2"/>
          <p:cNvSpPr>
            <a:spLocks noGrp="1"/>
          </p:cNvSpPr>
          <p:nvPr>
            <p:ph idx="1"/>
          </p:nvPr>
        </p:nvSpPr>
        <p:spPr>
          <a:xfrm>
            <a:off x="533400" y="1524000"/>
            <a:ext cx="7924800" cy="4876800"/>
          </a:xfrm>
        </p:spPr>
        <p:txBody>
          <a:bodyPr rtlCol="0">
            <a:normAutofit fontScale="92500" lnSpcReduction="10000"/>
          </a:bodyPr>
          <a:lstStyle/>
          <a:p>
            <a:pPr>
              <a:defRPr/>
            </a:pPr>
            <a:r>
              <a:rPr lang="en-US" dirty="0"/>
              <a:t>Many people come to America seeking the American Dream.</a:t>
            </a:r>
          </a:p>
          <a:p>
            <a:pPr>
              <a:defRPr/>
            </a:pPr>
            <a:r>
              <a:rPr lang="en-US" dirty="0"/>
              <a:t>In America, it is NOT about what status or social class you are BORN into, but what you MAKE of yourself.</a:t>
            </a:r>
          </a:p>
          <a:p>
            <a:pPr>
              <a:defRPr/>
            </a:pPr>
            <a:r>
              <a:rPr lang="en-US" dirty="0"/>
              <a:t>America provides Equal Opportunity not Equal Results.</a:t>
            </a:r>
          </a:p>
          <a:p>
            <a:pPr>
              <a:defRPr/>
            </a:pPr>
            <a:r>
              <a:rPr lang="en-US" dirty="0"/>
              <a:t>Many focus on “income inequality” and claim it is not “fair” for some to have more than others.  Yet anyone can start a business. </a:t>
            </a:r>
          </a:p>
          <a:p>
            <a:pPr algn="r" eaLnBrk="1" fontAlgn="auto" hangingPunct="1">
              <a:spcAft>
                <a:spcPts val="0"/>
              </a:spcAft>
              <a:buFont typeface="Arial" pitchFamily="34" charset="0"/>
              <a:buNone/>
              <a:defRPr/>
            </a:pP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5</a:t>
            </a:fld>
            <a:endParaRPr lang="en-US"/>
          </a:p>
        </p:txBody>
      </p:sp>
      <p:pic>
        <p:nvPicPr>
          <p:cNvPr id="2" name="Picture 1">
            <a:extLst>
              <a:ext uri="{FF2B5EF4-FFF2-40B4-BE49-F238E27FC236}">
                <a16:creationId xmlns:a16="http://schemas.microsoft.com/office/drawing/2014/main" id="{2C760109-6E83-8931-4F47-F3A41AFE3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448231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AC8F5-3F49-4C3F-9BC5-8F1A8EA01642}"/>
              </a:ext>
            </a:extLst>
          </p:cNvPr>
          <p:cNvSpPr>
            <a:spLocks noGrp="1"/>
          </p:cNvSpPr>
          <p:nvPr>
            <p:ph type="title"/>
          </p:nvPr>
        </p:nvSpPr>
        <p:spPr/>
        <p:txBody>
          <a:bodyPr/>
          <a:lstStyle/>
          <a:p>
            <a:r>
              <a:rPr lang="en-US" b="1" dirty="0"/>
              <a:t>Socialism vs. Capitalism</a:t>
            </a:r>
          </a:p>
        </p:txBody>
      </p:sp>
      <p:sp>
        <p:nvSpPr>
          <p:cNvPr id="3" name="Text Placeholder 2">
            <a:extLst>
              <a:ext uri="{FF2B5EF4-FFF2-40B4-BE49-F238E27FC236}">
                <a16:creationId xmlns:a16="http://schemas.microsoft.com/office/drawing/2014/main" id="{744965FD-A142-4454-B9D7-A7B97531F933}"/>
              </a:ext>
            </a:extLst>
          </p:cNvPr>
          <p:cNvSpPr>
            <a:spLocks noGrp="1"/>
          </p:cNvSpPr>
          <p:nvPr>
            <p:ph type="body" idx="1"/>
          </p:nvPr>
        </p:nvSpPr>
        <p:spPr/>
        <p:txBody>
          <a:bodyPr/>
          <a:lstStyle/>
          <a:p>
            <a:r>
              <a:rPr lang="en-US" dirty="0"/>
              <a:t>SOCIALISM</a:t>
            </a:r>
          </a:p>
        </p:txBody>
      </p:sp>
      <p:sp>
        <p:nvSpPr>
          <p:cNvPr id="4" name="Content Placeholder 3">
            <a:extLst>
              <a:ext uri="{FF2B5EF4-FFF2-40B4-BE49-F238E27FC236}">
                <a16:creationId xmlns:a16="http://schemas.microsoft.com/office/drawing/2014/main" id="{FE731BE5-02FB-42E1-AC66-D2218D002FCD}"/>
              </a:ext>
            </a:extLst>
          </p:cNvPr>
          <p:cNvSpPr>
            <a:spLocks noGrp="1"/>
          </p:cNvSpPr>
          <p:nvPr>
            <p:ph sz="half" idx="2"/>
          </p:nvPr>
        </p:nvSpPr>
        <p:spPr>
          <a:xfrm>
            <a:off x="457200" y="2174874"/>
            <a:ext cx="4040188" cy="4408487"/>
          </a:xfrm>
        </p:spPr>
        <p:txBody>
          <a:bodyPr>
            <a:normAutofit fontScale="77500" lnSpcReduction="20000"/>
          </a:bodyPr>
          <a:lstStyle/>
          <a:p>
            <a:r>
              <a:rPr lang="en-US" dirty="0"/>
              <a:t>State is in Control of the economy.  The state is ruled by a strong man and the economy by rich oligarchs.</a:t>
            </a:r>
          </a:p>
          <a:p>
            <a:r>
              <a:rPr lang="en-US" dirty="0"/>
              <a:t>State operates by centralized planning. </a:t>
            </a:r>
          </a:p>
          <a:p>
            <a:r>
              <a:rPr lang="en-US" dirty="0"/>
              <a:t>State owns all property.  </a:t>
            </a:r>
          </a:p>
          <a:p>
            <a:r>
              <a:rPr lang="en-US" dirty="0"/>
              <a:t>State’s job is to redistribute wealth.</a:t>
            </a:r>
          </a:p>
          <a:p>
            <a:r>
              <a:rPr lang="en-US" dirty="0"/>
              <a:t>State’s job is to assign jobs, and determine demand.</a:t>
            </a:r>
          </a:p>
          <a:p>
            <a:r>
              <a:rPr lang="en-US" dirty="0"/>
              <a:t>State controls prices.</a:t>
            </a:r>
          </a:p>
          <a:p>
            <a:r>
              <a:rPr lang="en-US" dirty="0"/>
              <a:t>State’s goal is to make everyone equal financially – yet everyone ends up equally poor.</a:t>
            </a:r>
          </a:p>
          <a:p>
            <a:r>
              <a:rPr lang="en-US" dirty="0"/>
              <a:t>Individuals are there to serve the society. </a:t>
            </a:r>
          </a:p>
          <a:p>
            <a:endParaRPr lang="en-US" dirty="0"/>
          </a:p>
        </p:txBody>
      </p:sp>
      <p:sp>
        <p:nvSpPr>
          <p:cNvPr id="5" name="Text Placeholder 4">
            <a:extLst>
              <a:ext uri="{FF2B5EF4-FFF2-40B4-BE49-F238E27FC236}">
                <a16:creationId xmlns:a16="http://schemas.microsoft.com/office/drawing/2014/main" id="{A964751A-1265-4839-885E-9A6F960FA236}"/>
              </a:ext>
            </a:extLst>
          </p:cNvPr>
          <p:cNvSpPr>
            <a:spLocks noGrp="1"/>
          </p:cNvSpPr>
          <p:nvPr>
            <p:ph type="body" sz="quarter" idx="3"/>
          </p:nvPr>
        </p:nvSpPr>
        <p:spPr/>
        <p:txBody>
          <a:bodyPr/>
          <a:lstStyle/>
          <a:p>
            <a:r>
              <a:rPr lang="en-US" dirty="0"/>
              <a:t>CAPITALISM</a:t>
            </a:r>
          </a:p>
        </p:txBody>
      </p:sp>
      <p:sp>
        <p:nvSpPr>
          <p:cNvPr id="6" name="Content Placeholder 5">
            <a:extLst>
              <a:ext uri="{FF2B5EF4-FFF2-40B4-BE49-F238E27FC236}">
                <a16:creationId xmlns:a16="http://schemas.microsoft.com/office/drawing/2014/main" id="{0F63B944-79D9-4F78-8A36-75D5227EB444}"/>
              </a:ext>
            </a:extLst>
          </p:cNvPr>
          <p:cNvSpPr>
            <a:spLocks noGrp="1"/>
          </p:cNvSpPr>
          <p:nvPr>
            <p:ph sz="quarter" idx="4"/>
          </p:nvPr>
        </p:nvSpPr>
        <p:spPr>
          <a:xfrm>
            <a:off x="4645025" y="2174874"/>
            <a:ext cx="4041775" cy="4530725"/>
          </a:xfrm>
        </p:spPr>
        <p:txBody>
          <a:bodyPr>
            <a:normAutofit fontScale="77500" lnSpcReduction="20000"/>
          </a:bodyPr>
          <a:lstStyle/>
          <a:p>
            <a:r>
              <a:rPr lang="en-US" dirty="0"/>
              <a:t>The focus is on the Individual not the Collective society.</a:t>
            </a:r>
          </a:p>
          <a:p>
            <a:r>
              <a:rPr lang="en-US" dirty="0"/>
              <a:t>The basis of the economy is Division of Labor. Everyone focuses on what they are best at. </a:t>
            </a:r>
          </a:p>
          <a:p>
            <a:r>
              <a:rPr lang="en-US" dirty="0"/>
              <a:t>Every person is free to choose what they do with their life – what they study, where they work, and how much money they make.</a:t>
            </a:r>
          </a:p>
          <a:p>
            <a:r>
              <a:rPr lang="en-US" dirty="0"/>
              <a:t>People are free to start their own business.</a:t>
            </a:r>
          </a:p>
          <a:p>
            <a:r>
              <a:rPr lang="en-US" dirty="0"/>
              <a:t>Personal property rights are protected.</a:t>
            </a:r>
          </a:p>
          <a:p>
            <a:r>
              <a:rPr lang="en-US" dirty="0"/>
              <a:t>It is understood and accepted that each person is responsible for himself and his income is a function of his own efforts. </a:t>
            </a:r>
          </a:p>
        </p:txBody>
      </p:sp>
      <p:pic>
        <p:nvPicPr>
          <p:cNvPr id="8" name="Picture 1">
            <a:extLst>
              <a:ext uri="{FF2B5EF4-FFF2-40B4-BE49-F238E27FC236}">
                <a16:creationId xmlns:a16="http://schemas.microsoft.com/office/drawing/2014/main" id="{CEDBA1F6-D201-C4A1-CBB7-5F0E566D99F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8029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fontScale="90000"/>
          </a:bodyPr>
          <a:lstStyle/>
          <a:p>
            <a:pPr eaLnBrk="1" hangingPunct="1"/>
            <a:r>
              <a:rPr lang="en-US" b="1" dirty="0"/>
              <a:t>Why do Entrepreneurs Become Wealthy?</a:t>
            </a:r>
            <a:endParaRPr lang="en-US" dirty="0"/>
          </a:p>
        </p:txBody>
      </p:sp>
      <p:sp>
        <p:nvSpPr>
          <p:cNvPr id="3" name="Content Placeholder 2"/>
          <p:cNvSpPr>
            <a:spLocks noGrp="1"/>
          </p:cNvSpPr>
          <p:nvPr>
            <p:ph idx="1"/>
          </p:nvPr>
        </p:nvSpPr>
        <p:spPr>
          <a:xfrm>
            <a:off x="533400" y="1524000"/>
            <a:ext cx="7924800" cy="4876800"/>
          </a:xfrm>
        </p:spPr>
        <p:txBody>
          <a:bodyPr rtlCol="0">
            <a:normAutofit fontScale="92500" lnSpcReduction="10000"/>
          </a:bodyPr>
          <a:lstStyle/>
          <a:p>
            <a:pPr marL="0" indent="0">
              <a:buNone/>
              <a:defRPr/>
            </a:pPr>
            <a:r>
              <a:rPr lang="en-US" dirty="0"/>
              <a:t>Wealth comes from</a:t>
            </a:r>
          </a:p>
          <a:p>
            <a:pPr marL="0" indent="0">
              <a:buNone/>
              <a:defRPr/>
            </a:pPr>
            <a:r>
              <a:rPr lang="en-US" dirty="0"/>
              <a:t>1.) Having a new and good Ideas</a:t>
            </a:r>
          </a:p>
          <a:p>
            <a:pPr marL="0" indent="0">
              <a:buNone/>
              <a:defRPr/>
            </a:pPr>
            <a:r>
              <a:rPr lang="en-US" dirty="0"/>
              <a:t>2.) Solving a problem or providing a new product to the marketplace.</a:t>
            </a:r>
          </a:p>
          <a:p>
            <a:pPr marL="0" indent="0">
              <a:buNone/>
              <a:defRPr/>
            </a:pPr>
            <a:r>
              <a:rPr lang="en-US" dirty="0"/>
              <a:t>3.) Betting on the idea, Taking a risk, and Executing to make it happen and working hard to make it profitable.</a:t>
            </a:r>
          </a:p>
          <a:p>
            <a:pPr marL="0" indent="0">
              <a:buNone/>
              <a:defRPr/>
            </a:pPr>
            <a:r>
              <a:rPr lang="en-US" dirty="0"/>
              <a:t>4.) Entrepreneurs invest TIME, ENERGY and CAPITAL.</a:t>
            </a:r>
          </a:p>
          <a:p>
            <a:pPr marL="0" indent="0">
              <a:buNone/>
              <a:defRPr/>
            </a:pPr>
            <a:r>
              <a:rPr lang="en-US" dirty="0"/>
              <a:t>5.) Entrepreneurs create and retain EQUITY.   </a:t>
            </a: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7</a:t>
            </a:fld>
            <a:endParaRPr lang="en-US"/>
          </a:p>
        </p:txBody>
      </p:sp>
      <p:pic>
        <p:nvPicPr>
          <p:cNvPr id="2" name="Picture 1">
            <a:extLst>
              <a:ext uri="{FF2B5EF4-FFF2-40B4-BE49-F238E27FC236}">
                <a16:creationId xmlns:a16="http://schemas.microsoft.com/office/drawing/2014/main" id="{C91B42A8-4C6F-A44D-FC4B-BB1BF8F59FE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286148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Where do You Get Capital?</a:t>
            </a:r>
            <a:endParaRPr lang="en-US" dirty="0"/>
          </a:p>
        </p:txBody>
      </p:sp>
      <p:sp>
        <p:nvSpPr>
          <p:cNvPr id="3" name="Content Placeholder 2"/>
          <p:cNvSpPr>
            <a:spLocks noGrp="1"/>
          </p:cNvSpPr>
          <p:nvPr>
            <p:ph idx="1"/>
          </p:nvPr>
        </p:nvSpPr>
        <p:spPr>
          <a:xfrm>
            <a:off x="533400" y="1524000"/>
            <a:ext cx="7924800" cy="4876800"/>
          </a:xfrm>
        </p:spPr>
        <p:txBody>
          <a:bodyPr rtlCol="0">
            <a:normAutofit fontScale="85000" lnSpcReduction="10000"/>
          </a:bodyPr>
          <a:lstStyle/>
          <a:p>
            <a:pPr>
              <a:defRPr/>
            </a:pPr>
            <a:r>
              <a:rPr lang="en-US" dirty="0"/>
              <a:t>To start a business you don’t always need Capital, but generally you do.</a:t>
            </a:r>
          </a:p>
          <a:p>
            <a:pPr>
              <a:defRPr/>
            </a:pPr>
            <a:r>
              <a:rPr lang="en-US" dirty="0"/>
              <a:t>There are 2 Types of Capital: Equity or Debt</a:t>
            </a:r>
          </a:p>
          <a:p>
            <a:pPr marL="0" indent="0">
              <a:buNone/>
              <a:defRPr/>
            </a:pPr>
            <a:r>
              <a:rPr lang="en-US" b="1" u="sng" dirty="0"/>
              <a:t>EQUITY:</a:t>
            </a:r>
          </a:p>
          <a:p>
            <a:pPr>
              <a:defRPr/>
            </a:pPr>
            <a:r>
              <a:rPr lang="en-US" dirty="0"/>
              <a:t>To access Capital, you can draw on your Savings. </a:t>
            </a:r>
          </a:p>
          <a:p>
            <a:pPr>
              <a:defRPr/>
            </a:pPr>
            <a:r>
              <a:rPr lang="en-US" dirty="0"/>
              <a:t>You can team up with others as Partners and sell them a portion of your Equity.</a:t>
            </a:r>
          </a:p>
          <a:p>
            <a:pPr marL="0" indent="0">
              <a:buNone/>
              <a:defRPr/>
            </a:pPr>
            <a:r>
              <a:rPr lang="en-US" b="1" u="sng" dirty="0"/>
              <a:t>DEBT:</a:t>
            </a:r>
          </a:p>
          <a:p>
            <a:pPr>
              <a:defRPr/>
            </a:pPr>
            <a:r>
              <a:rPr lang="en-US" dirty="0"/>
              <a:t>You can Borrow money from others (friends, family)</a:t>
            </a:r>
          </a:p>
          <a:p>
            <a:pPr>
              <a:defRPr/>
            </a:pPr>
            <a:r>
              <a:rPr lang="en-US" dirty="0"/>
              <a:t>You can borrow from a bank.</a:t>
            </a:r>
          </a:p>
          <a:p>
            <a:pPr>
              <a:defRPr/>
            </a:pPr>
            <a:r>
              <a:rPr lang="en-US" dirty="0"/>
              <a:t>You can Mortgage your Home.</a:t>
            </a: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8</a:t>
            </a:fld>
            <a:endParaRPr lang="en-US"/>
          </a:p>
        </p:txBody>
      </p:sp>
      <p:pic>
        <p:nvPicPr>
          <p:cNvPr id="2" name="Picture 1">
            <a:extLst>
              <a:ext uri="{FF2B5EF4-FFF2-40B4-BE49-F238E27FC236}">
                <a16:creationId xmlns:a16="http://schemas.microsoft.com/office/drawing/2014/main" id="{09E7BFFB-A0CE-9E7A-6407-6B2511D3232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026829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25474"/>
            <a:ext cx="9144000" cy="792164"/>
          </a:xfrm>
        </p:spPr>
        <p:txBody>
          <a:bodyPr>
            <a:normAutofit/>
          </a:bodyPr>
          <a:lstStyle/>
          <a:p>
            <a:pPr eaLnBrk="1" hangingPunct="1"/>
            <a:r>
              <a:rPr lang="en-US" b="1" dirty="0"/>
              <a:t>A New Business Takes Work</a:t>
            </a:r>
            <a:endParaRPr lang="en-US" dirty="0"/>
          </a:p>
        </p:txBody>
      </p:sp>
      <p:sp>
        <p:nvSpPr>
          <p:cNvPr id="3" name="Content Placeholder 2"/>
          <p:cNvSpPr>
            <a:spLocks noGrp="1"/>
          </p:cNvSpPr>
          <p:nvPr>
            <p:ph idx="1"/>
          </p:nvPr>
        </p:nvSpPr>
        <p:spPr>
          <a:xfrm>
            <a:off x="533400" y="1524000"/>
            <a:ext cx="7924800" cy="4876800"/>
          </a:xfrm>
        </p:spPr>
        <p:txBody>
          <a:bodyPr rtlCol="0">
            <a:normAutofit lnSpcReduction="10000"/>
          </a:bodyPr>
          <a:lstStyle/>
          <a:p>
            <a:pPr>
              <a:defRPr/>
            </a:pPr>
            <a:r>
              <a:rPr lang="en-US" dirty="0"/>
              <a:t>To make your business work you must be the First and Main Employee.</a:t>
            </a:r>
          </a:p>
          <a:p>
            <a:pPr>
              <a:defRPr/>
            </a:pPr>
            <a:r>
              <a:rPr lang="en-US" dirty="0"/>
              <a:t>You must work hard – typically long hours 60-80 hours per week or more.</a:t>
            </a:r>
          </a:p>
          <a:p>
            <a:pPr>
              <a:defRPr/>
            </a:pPr>
            <a:r>
              <a:rPr lang="en-US" dirty="0"/>
              <a:t>You will initially take on a lot of roles – salesperson, manager, book keeper, production, fulfillment, etc.</a:t>
            </a:r>
          </a:p>
          <a:p>
            <a:pPr>
              <a:defRPr/>
            </a:pPr>
            <a:r>
              <a:rPr lang="en-US" dirty="0"/>
              <a:t>If you treat your business like a hobby – it will cost you money and you will lose money.</a:t>
            </a: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a:p>
            <a:pPr algn="r" eaLnBrk="1" fontAlgn="auto" hangingPunct="1">
              <a:spcAft>
                <a:spcPts val="0"/>
              </a:spcAft>
              <a:buFont typeface="Arial" pitchFamily="34" charset="0"/>
              <a:buNone/>
              <a:defRPr/>
            </a:pP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2024</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9</a:t>
            </a:fld>
            <a:endParaRPr lang="en-US"/>
          </a:p>
        </p:txBody>
      </p:sp>
      <p:pic>
        <p:nvPicPr>
          <p:cNvPr id="2" name="Picture 1">
            <a:extLst>
              <a:ext uri="{FF2B5EF4-FFF2-40B4-BE49-F238E27FC236}">
                <a16:creationId xmlns:a16="http://schemas.microsoft.com/office/drawing/2014/main" id="{043B35BB-8F10-781A-6CB2-46E6EE91BC6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13176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3092268"/>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3161</TotalTime>
  <Words>3118</Words>
  <Application>Microsoft Office PowerPoint</Application>
  <PresentationFormat>On-screen Show (4:3)</PresentationFormat>
  <Paragraphs>357</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Wingdings</vt:lpstr>
      <vt:lpstr>Office Theme</vt:lpstr>
      <vt:lpstr>Financial Freedom  Challenge</vt:lpstr>
      <vt:lpstr>ENTREPRENEURSHIP &amp; BUSINESS</vt:lpstr>
      <vt:lpstr>Entrepreneurship</vt:lpstr>
      <vt:lpstr>How did the Wealthy Become Rich?</vt:lpstr>
      <vt:lpstr>America – Land of Opportunity</vt:lpstr>
      <vt:lpstr>Socialism vs. Capitalism</vt:lpstr>
      <vt:lpstr>Why do Entrepreneurs Become Wealthy?</vt:lpstr>
      <vt:lpstr>Where do You Get Capital?</vt:lpstr>
      <vt:lpstr>A New Business Takes Work</vt:lpstr>
      <vt:lpstr>The Purpose of a Business</vt:lpstr>
      <vt:lpstr>Leverage your Time</vt:lpstr>
      <vt:lpstr>What Can You Sell?</vt:lpstr>
      <vt:lpstr>How Do You Start and Company?</vt:lpstr>
      <vt:lpstr>How Do You Raise Capital to Grow?</vt:lpstr>
      <vt:lpstr>Raising Capital via Shark Tank?</vt:lpstr>
      <vt:lpstr>Main Questions on Shark Tank</vt:lpstr>
      <vt:lpstr>Main Mistakes on Shark Tank</vt:lpstr>
      <vt:lpstr>Crowdfunding</vt:lpstr>
      <vt:lpstr>Why Start Your Own Business?</vt:lpstr>
      <vt:lpstr>Supply Begets Demand</vt:lpstr>
      <vt:lpstr>Elements of a Successful Business</vt:lpstr>
      <vt:lpstr>Elements of a Successful Business</vt:lpstr>
      <vt:lpstr>Elements of a Successful Business</vt:lpstr>
      <vt:lpstr>Elements of a Successful Business</vt:lpstr>
      <vt:lpstr>Elements of a Successful Business</vt:lpstr>
      <vt:lpstr>Elements of a Successful Business</vt:lpstr>
      <vt:lpstr>Elements of a Successful Business</vt:lpstr>
      <vt:lpstr>Elements of a Successful Business</vt:lpstr>
      <vt:lpstr>Elements of a Successful Business</vt:lpstr>
      <vt:lpstr>Elements of a Successful Business</vt:lpstr>
      <vt:lpstr>Elements of a Successful Business</vt:lpstr>
      <vt:lpstr>Elements of a Successful Business</vt:lpstr>
      <vt:lpstr>Elements of a Successful Business</vt:lpstr>
      <vt:lpstr>Elements of a Successful Business</vt:lpstr>
      <vt:lpstr>Elements of a Successful Business</vt:lpstr>
      <vt:lpstr>Elements of a Successful Business</vt:lpstr>
      <vt:lpstr>Conclusion: Become Your Own Boss Own Your Own Business!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Freedom 101 Seminar</dc:title>
  <dc:creator>abarron</dc:creator>
  <cp:lastModifiedBy>Alex Barron</cp:lastModifiedBy>
  <cp:revision>83</cp:revision>
  <dcterms:created xsi:type="dcterms:W3CDTF">2013-07-04T19:26:03Z</dcterms:created>
  <dcterms:modified xsi:type="dcterms:W3CDTF">2024-07-23T23:50:30Z</dcterms:modified>
</cp:coreProperties>
</file>