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09" r:id="rId25"/>
    <p:sldId id="310" r:id="rId26"/>
    <p:sldId id="311" r:id="rId27"/>
    <p:sldId id="312" r:id="rId28"/>
    <p:sldId id="314" r:id="rId29"/>
    <p:sldId id="313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28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9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A8003-5436-49F2-BF71-FA3B13372D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046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D3E19-938C-4C95-9105-5F1D2712B1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7377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EF111EF-EAE5-494F-A7B9-576641F25773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5222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EF30-157B-480C-A129-A56E98AB2E67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tartengine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752600"/>
          </a:xfrm>
        </p:spPr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por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b="1" dirty="0">
                <a:solidFill>
                  <a:schemeClr val="tx1"/>
                </a:solidFill>
              </a:rPr>
              <a:t>Alex </a:t>
            </a:r>
            <a:r>
              <a:rPr lang="en-US" altLang="en-US" b="1" dirty="0" err="1">
                <a:solidFill>
                  <a:schemeClr val="tx1"/>
                </a:solidFill>
              </a:rPr>
              <a:t>Barrón</a:t>
            </a:r>
            <a:endParaRPr lang="en-US" altLang="en-US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981200"/>
            <a:ext cx="91440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4000" b="1" i="1" dirty="0">
                <a:latin typeface="+mj-lt"/>
                <a:ea typeface="+mj-ea"/>
                <a:cs typeface="+mj-cs"/>
              </a:rPr>
              <a:t>Instituto de </a:t>
            </a:r>
            <a:r>
              <a:rPr lang="en-US" sz="4000" b="1" i="1" dirty="0" err="1"/>
              <a:t>Éxito</a:t>
            </a:r>
            <a:r>
              <a:rPr lang="en-US" sz="4000" b="1" i="1" dirty="0"/>
              <a:t> y </a:t>
            </a:r>
            <a:r>
              <a:rPr lang="en-US" sz="4000" b="1" i="1" dirty="0">
                <a:latin typeface="+mj-lt"/>
                <a:ea typeface="+mj-ea"/>
                <a:cs typeface="+mj-cs"/>
              </a:rPr>
              <a:t>Libertad </a:t>
            </a:r>
            <a:r>
              <a:rPr lang="en-US" sz="4000" b="1" i="1" dirty="0" err="1">
                <a:latin typeface="+mj-lt"/>
                <a:ea typeface="+mj-ea"/>
                <a:cs typeface="+mj-cs"/>
              </a:rPr>
              <a:t>Financiera</a:t>
            </a:r>
            <a:endParaRPr lang="en-US" sz="4000" b="1" i="1" dirty="0">
              <a:latin typeface="+mj-lt"/>
              <a:ea typeface="+mj-ea"/>
              <a:cs typeface="+mj-cs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1600" dirty="0">
              <a:latin typeface="+mj-lt"/>
              <a:ea typeface="+mj-ea"/>
              <a:cs typeface="+mj-cs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err="1">
                <a:latin typeface="+mj-lt"/>
                <a:ea typeface="+mj-ea"/>
                <a:cs typeface="+mj-cs"/>
              </a:rPr>
              <a:t>Presenta</a:t>
            </a:r>
            <a:endParaRPr 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205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E95DAB-025A-4C0A-9024-410473F49EDF}" type="slidenum">
              <a:rPr lang="en-US" altLang="en-US" smtClean="0">
                <a:solidFill>
                  <a:srgbClr val="898989"/>
                </a:solidFill>
                <a:latin typeface="Calibri" pitchFamily="34" charset="0"/>
              </a:rPr>
              <a:pPr/>
              <a:t>1</a:t>
            </a:fld>
            <a:endParaRPr lang="en-US" altLang="en-US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054" name="Picture 8" descr="Seminario Libertad Financiera 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00400"/>
            <a:ext cx="5486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Logo de Instituto de Exito y Libertad Financier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24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80975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/>
              <a:t>El </a:t>
            </a:r>
            <a:r>
              <a:rPr lang="en-US" b="1" dirty="0" err="1"/>
              <a:t>Propósito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El </a:t>
            </a:r>
            <a:r>
              <a:rPr lang="en-US" dirty="0" err="1"/>
              <a:t>objetivo</a:t>
            </a:r>
            <a:r>
              <a:rPr lang="en-US" dirty="0"/>
              <a:t> principal de un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ganar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DEBES </a:t>
            </a:r>
            <a:r>
              <a:rPr lang="en-US" dirty="0" err="1"/>
              <a:t>obtener</a:t>
            </a:r>
            <a:r>
              <a:rPr lang="en-US" dirty="0"/>
              <a:t> </a:t>
            </a:r>
            <a:r>
              <a:rPr lang="en-US" dirty="0" err="1"/>
              <a:t>ganancias</a:t>
            </a:r>
            <a:r>
              <a:rPr lang="en-US" dirty="0"/>
              <a:t> lo antes </a:t>
            </a:r>
            <a:r>
              <a:rPr lang="en-US" dirty="0" err="1"/>
              <a:t>posible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Un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no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generar</a:t>
            </a:r>
            <a:r>
              <a:rPr lang="en-US" dirty="0"/>
              <a:t> </a:t>
            </a:r>
            <a:r>
              <a:rPr lang="en-US" dirty="0" err="1"/>
              <a:t>ganancias</a:t>
            </a:r>
            <a:r>
              <a:rPr lang="en-US" dirty="0"/>
              <a:t> </a:t>
            </a:r>
            <a:r>
              <a:rPr lang="en-US" dirty="0" err="1"/>
              <a:t>eventualmente</a:t>
            </a:r>
            <a:r>
              <a:rPr lang="en-US" dirty="0"/>
              <a:t> </a:t>
            </a:r>
            <a:r>
              <a:rPr lang="en-US" dirty="0" err="1"/>
              <a:t>fracasará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Un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rentable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crecer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ganancias</a:t>
            </a:r>
            <a:r>
              <a:rPr lang="en-US" dirty="0"/>
              <a:t> se </a:t>
            </a:r>
            <a:r>
              <a:rPr lang="en-US" dirty="0" err="1"/>
              <a:t>reinvierten</a:t>
            </a:r>
            <a:r>
              <a:rPr lang="en-US" dirty="0"/>
              <a:t> o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aportar</a:t>
            </a:r>
            <a:r>
              <a:rPr lang="en-US" dirty="0"/>
              <a:t> capital </a:t>
            </a:r>
            <a:r>
              <a:rPr lang="en-US" dirty="0" err="1"/>
              <a:t>adicional</a:t>
            </a:r>
            <a:r>
              <a:rPr lang="en-US" dirty="0"/>
              <a:t>.</a:t>
            </a: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2ED2475-3736-4C2F-AAF7-29DA19FA2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1" y="9911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75543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err="1"/>
              <a:t>Aprovecha</a:t>
            </a:r>
            <a:r>
              <a:rPr lang="en-US" b="1"/>
              <a:t> tu Tiempo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7680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ea typeface="+mn-lt"/>
                <a:cs typeface="+mn-lt"/>
              </a:rPr>
              <a:t>No </a:t>
            </a:r>
            <a:r>
              <a:rPr lang="en-US" dirty="0" err="1">
                <a:ea typeface="+mn-lt"/>
                <a:cs typeface="+mn-lt"/>
              </a:rPr>
              <a:t>puedes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hacer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todo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todo</a:t>
            </a:r>
            <a:r>
              <a:rPr lang="en-US" dirty="0">
                <a:ea typeface="+mn-lt"/>
                <a:cs typeface="+mn-lt"/>
              </a:rPr>
              <a:t> el </a:t>
            </a:r>
            <a:r>
              <a:rPr lang="en-US" dirty="0" err="1">
                <a:ea typeface="+mn-lt"/>
                <a:cs typeface="+mn-lt"/>
              </a:rPr>
              <a:t>tiempo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>
              <a:defRPr/>
            </a:pPr>
            <a:r>
              <a:rPr lang="en-US" dirty="0">
                <a:ea typeface="+mn-lt"/>
                <a:cs typeface="+mn-lt"/>
              </a:rPr>
              <a:t>En </a:t>
            </a:r>
            <a:r>
              <a:rPr lang="en-US" dirty="0" err="1">
                <a:ea typeface="+mn-lt"/>
                <a:cs typeface="+mn-lt"/>
              </a:rPr>
              <a:t>algún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momento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tendrás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contratar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otras</a:t>
            </a:r>
            <a:r>
              <a:rPr lang="en-US" dirty="0">
                <a:ea typeface="+mn-lt"/>
                <a:cs typeface="+mn-lt"/>
              </a:rPr>
              <a:t> personas o </a:t>
            </a:r>
            <a:r>
              <a:rPr lang="en-US" dirty="0" err="1">
                <a:ea typeface="+mn-lt"/>
                <a:cs typeface="+mn-lt"/>
              </a:rPr>
              <a:t>subcontratar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aspectos</a:t>
            </a:r>
            <a:r>
              <a:rPr lang="en-US" dirty="0">
                <a:ea typeface="+mn-lt"/>
                <a:cs typeface="+mn-lt"/>
              </a:rPr>
              <a:t> no </a:t>
            </a:r>
            <a:r>
              <a:rPr lang="en-US" dirty="0" err="1">
                <a:ea typeface="+mn-lt"/>
                <a:cs typeface="+mn-lt"/>
              </a:rPr>
              <a:t>esenciales</a:t>
            </a:r>
            <a:r>
              <a:rPr lang="en-US" dirty="0">
                <a:ea typeface="+mn-lt"/>
                <a:cs typeface="+mn-lt"/>
              </a:rPr>
              <a:t> del </a:t>
            </a:r>
            <a:r>
              <a:rPr lang="en-US" dirty="0" err="1">
                <a:ea typeface="+mn-lt"/>
                <a:cs typeface="+mn-lt"/>
              </a:rPr>
              <a:t>negocio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otros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>
              <a:defRPr/>
            </a:pPr>
            <a:r>
              <a:rPr lang="en-US">
                <a:ea typeface="+mn-lt"/>
                <a:cs typeface="+mn-lt"/>
              </a:rPr>
              <a:t>Contratas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empleados</a:t>
            </a:r>
            <a:r>
              <a:rPr lang="en-US">
                <a:ea typeface="+mn-lt"/>
                <a:cs typeface="+mn-lt"/>
              </a:rPr>
              <a:t> para aprovechar tu tiempo.</a:t>
            </a:r>
          </a:p>
          <a:p>
            <a:pPr>
              <a:defRPr/>
            </a:pPr>
            <a:r>
              <a:rPr lang="en-US">
                <a:ea typeface="+mn-lt"/>
                <a:cs typeface="+mn-lt"/>
              </a:rPr>
              <a:t>Contratas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vendedores</a:t>
            </a:r>
            <a:r>
              <a:rPr lang="en-US">
                <a:ea typeface="+mn-lt"/>
                <a:cs typeface="+mn-lt"/>
              </a:rPr>
              <a:t> para ayudar a atraer clientes.</a:t>
            </a:r>
          </a:p>
          <a:p>
            <a:pPr>
              <a:defRPr/>
            </a:pPr>
            <a:r>
              <a:rPr lang="en-US" dirty="0">
                <a:ea typeface="+mn-lt"/>
                <a:cs typeface="+mn-lt"/>
              </a:rPr>
              <a:t>Contratas </a:t>
            </a:r>
            <a:r>
              <a:rPr lang="en-US" dirty="0" err="1">
                <a:ea typeface="+mn-lt"/>
                <a:cs typeface="+mn-lt"/>
              </a:rPr>
              <a:t>socios</a:t>
            </a:r>
            <a:r>
              <a:rPr lang="en-US" dirty="0">
                <a:ea typeface="+mn-lt"/>
                <a:cs typeface="+mn-lt"/>
              </a:rPr>
              <a:t> y </a:t>
            </a:r>
            <a:r>
              <a:rPr lang="en-US" dirty="0" err="1">
                <a:ea typeface="+mn-lt"/>
                <a:cs typeface="+mn-lt"/>
              </a:rPr>
              <a:t>proveedores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tienen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habilidades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tu</a:t>
            </a:r>
            <a:r>
              <a:rPr lang="en-US" dirty="0">
                <a:ea typeface="+mn-lt"/>
                <a:cs typeface="+mn-lt"/>
              </a:rPr>
              <a:t> no </a:t>
            </a:r>
            <a:r>
              <a:rPr lang="en-US" dirty="0" err="1">
                <a:ea typeface="+mn-lt"/>
                <a:cs typeface="+mn-lt"/>
              </a:rPr>
              <a:t>tienes</a:t>
            </a:r>
            <a:r>
              <a:rPr lang="en-US" dirty="0">
                <a:ea typeface="+mn-lt"/>
                <a:cs typeface="+mn-lt"/>
              </a:rPr>
              <a:t> o que </a:t>
            </a:r>
            <a:r>
              <a:rPr lang="en-US" dirty="0" err="1">
                <a:ea typeface="+mn-lt"/>
                <a:cs typeface="+mn-lt"/>
              </a:rPr>
              <a:t>pueden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hacer</a:t>
            </a:r>
            <a:r>
              <a:rPr lang="en-US" dirty="0">
                <a:ea typeface="+mn-lt"/>
                <a:cs typeface="+mn-lt"/>
              </a:rPr>
              <a:t> las </a:t>
            </a:r>
            <a:r>
              <a:rPr lang="en-US" dirty="0" err="1">
                <a:ea typeface="+mn-lt"/>
                <a:cs typeface="+mn-lt"/>
              </a:rPr>
              <a:t>cosas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más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baratas</a:t>
            </a:r>
            <a:r>
              <a:rPr lang="en-US" dirty="0">
                <a:ea typeface="+mn-lt"/>
                <a:cs typeface="+mn-lt"/>
              </a:rPr>
              <a:t> y </a:t>
            </a:r>
            <a:r>
              <a:rPr lang="en-US" dirty="0" err="1">
                <a:ea typeface="+mn-lt"/>
                <a:cs typeface="+mn-lt"/>
              </a:rPr>
              <a:t>más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rápido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tu.</a:t>
            </a:r>
          </a:p>
          <a:p>
            <a:pPr>
              <a:defRPr/>
            </a:pPr>
            <a:r>
              <a:rPr lang="en-US" dirty="0" err="1">
                <a:ea typeface="+mn-lt"/>
                <a:cs typeface="+mn-lt"/>
              </a:rPr>
              <a:t>Tienes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aprender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delegar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responsabilidades</a:t>
            </a:r>
            <a:r>
              <a:rPr lang="en-US" dirty="0">
                <a:ea typeface="+mn-lt"/>
                <a:cs typeface="+mn-lt"/>
              </a:rPr>
              <a:t> y </a:t>
            </a:r>
            <a:r>
              <a:rPr lang="en-US" dirty="0" err="1">
                <a:ea typeface="+mn-lt"/>
                <a:cs typeface="+mn-lt"/>
              </a:rPr>
              <a:t>tareas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otros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>
              <a:defRPr/>
            </a:pPr>
            <a:r>
              <a:rPr lang="en-US" dirty="0">
                <a:ea typeface="+mn-lt"/>
                <a:cs typeface="+mn-lt"/>
              </a:rPr>
              <a:t>Debes </a:t>
            </a:r>
            <a:r>
              <a:rPr lang="en-US" dirty="0" err="1">
                <a:ea typeface="+mn-lt"/>
                <a:cs typeface="+mn-lt"/>
              </a:rPr>
              <a:t>capacitarlos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sobre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cómo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hacer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trabajo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correctamente</a:t>
            </a:r>
            <a:r>
              <a:rPr lang="en-US" dirty="0">
                <a:ea typeface="+mn-lt"/>
                <a:cs typeface="+mn-lt"/>
              </a:rPr>
              <a:t> y </a:t>
            </a:r>
            <a:r>
              <a:rPr lang="en-US" dirty="0" err="1">
                <a:ea typeface="+mn-lt"/>
                <a:cs typeface="+mn-lt"/>
              </a:rPr>
              <a:t>luego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administrarlos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Tienes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confiar</a:t>
            </a:r>
            <a:r>
              <a:rPr lang="en-US" dirty="0">
                <a:ea typeface="+mn-lt"/>
                <a:cs typeface="+mn-lt"/>
              </a:rPr>
              <a:t> en que lo </a:t>
            </a:r>
            <a:r>
              <a:rPr lang="en-US" dirty="0" err="1">
                <a:ea typeface="+mn-lt"/>
                <a:cs typeface="+mn-lt"/>
              </a:rPr>
              <a:t>harán</a:t>
            </a:r>
            <a:r>
              <a:rPr lang="en-US" dirty="0">
                <a:ea typeface="+mn-lt"/>
                <a:cs typeface="+mn-lt"/>
              </a:rPr>
              <a:t> bien, </a:t>
            </a:r>
            <a:r>
              <a:rPr lang="en-US" dirty="0" err="1">
                <a:ea typeface="+mn-lt"/>
                <a:cs typeface="+mn-lt"/>
              </a:rPr>
              <a:t>tal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como</a:t>
            </a:r>
            <a:r>
              <a:rPr lang="en-US" dirty="0">
                <a:ea typeface="+mn-lt"/>
                <a:cs typeface="+mn-lt"/>
              </a:rPr>
              <a:t> lo </a:t>
            </a:r>
            <a:r>
              <a:rPr lang="en-US" dirty="0" err="1">
                <a:ea typeface="+mn-lt"/>
                <a:cs typeface="+mn-lt"/>
              </a:rPr>
              <a:t>harías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tú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1" y="9911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65540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>
                <a:ea typeface="+mj-lt"/>
                <a:cs typeface="+mj-lt"/>
              </a:rPr>
              <a:t>¿</a:t>
            </a:r>
            <a:r>
              <a:rPr lang="en-US" b="1" dirty="0" err="1">
                <a:ea typeface="+mj-lt"/>
                <a:cs typeface="+mj-lt"/>
              </a:rPr>
              <a:t>Qué</a:t>
            </a:r>
            <a:r>
              <a:rPr lang="en-US" b="1" dirty="0">
                <a:ea typeface="+mj-lt"/>
                <a:cs typeface="+mj-lt"/>
              </a:rPr>
              <a:t> </a:t>
            </a:r>
            <a:r>
              <a:rPr lang="en-US" b="1" dirty="0" err="1">
                <a:ea typeface="+mj-lt"/>
                <a:cs typeface="+mj-lt"/>
              </a:rPr>
              <a:t>puedes</a:t>
            </a:r>
            <a:r>
              <a:rPr lang="en-US" b="1" dirty="0">
                <a:ea typeface="+mj-lt"/>
                <a:cs typeface="+mj-lt"/>
              </a:rPr>
              <a:t> vender?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7680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Un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consistir</a:t>
            </a:r>
            <a:r>
              <a:rPr lang="en-US" dirty="0"/>
              <a:t> en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que </a:t>
            </a:r>
            <a:r>
              <a:rPr lang="en-US" dirty="0" err="1"/>
              <a:t>puedas</a:t>
            </a:r>
            <a:r>
              <a:rPr lang="en-US" dirty="0"/>
              <a:t> VENDER:</a:t>
            </a:r>
          </a:p>
          <a:p>
            <a:pPr>
              <a:defRPr/>
            </a:pPr>
            <a:r>
              <a:rPr lang="en-US" dirty="0"/>
              <a:t>PRODUCTO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/>
              <a:t>SERVICIO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>
                <a:cs typeface="Calibri"/>
              </a:rPr>
              <a:t>CONOCIMIENTO</a:t>
            </a:r>
          </a:p>
          <a:p>
            <a:pPr>
              <a:defRPr/>
            </a:pPr>
            <a:r>
              <a:rPr lang="en-US" dirty="0"/>
              <a:t>EXPERIENCIA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>
                <a:ea typeface="+mn-lt"/>
                <a:cs typeface="+mn-lt"/>
              </a:rPr>
              <a:t>Idealmente, es algo que no es </a:t>
            </a:r>
            <a:r>
              <a:rPr lang="en-US" dirty="0" err="1">
                <a:ea typeface="+mn-lt"/>
                <a:cs typeface="+mn-lt"/>
              </a:rPr>
              <a:t>común</a:t>
            </a:r>
            <a:r>
              <a:rPr lang="en-US" dirty="0">
                <a:ea typeface="+mn-lt"/>
                <a:cs typeface="+mn-lt"/>
              </a:rPr>
              <a:t> y </a:t>
            </a:r>
            <a:r>
              <a:rPr lang="en-US" dirty="0" err="1">
                <a:ea typeface="+mn-lt"/>
                <a:cs typeface="+mn-lt"/>
              </a:rPr>
              <a:t>tiene</a:t>
            </a:r>
            <a:r>
              <a:rPr lang="en-US" dirty="0">
                <a:ea typeface="+mn-lt"/>
                <a:cs typeface="+mn-lt"/>
              </a:rPr>
              <a:t> algo </a:t>
            </a:r>
            <a:r>
              <a:rPr lang="en-US" dirty="0" err="1">
                <a:ea typeface="+mn-lt"/>
                <a:cs typeface="+mn-lt"/>
              </a:rPr>
              <a:t>único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otros</a:t>
            </a:r>
            <a:r>
              <a:rPr lang="en-US" dirty="0">
                <a:ea typeface="+mn-lt"/>
                <a:cs typeface="+mn-lt"/>
              </a:rPr>
              <a:t> no </a:t>
            </a:r>
            <a:r>
              <a:rPr lang="en-US" dirty="0" err="1">
                <a:ea typeface="+mn-lt"/>
                <a:cs typeface="+mn-lt"/>
              </a:rPr>
              <a:t>pueden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copiar</a:t>
            </a:r>
            <a:r>
              <a:rPr lang="en-US" dirty="0">
                <a:ea typeface="+mn-lt"/>
                <a:cs typeface="+mn-lt"/>
              </a:rPr>
              <a:t> y </a:t>
            </a:r>
            <a:r>
              <a:rPr lang="en-US" dirty="0" err="1">
                <a:ea typeface="+mn-lt"/>
                <a:cs typeface="+mn-lt"/>
              </a:rPr>
              <a:t>replicar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fácilmente</a:t>
            </a:r>
            <a:r>
              <a:rPr lang="en-US" dirty="0">
                <a:ea typeface="+mn-lt"/>
                <a:cs typeface="+mn-lt"/>
              </a:rPr>
              <a:t>. De </a:t>
            </a:r>
            <a:r>
              <a:rPr lang="en-US" dirty="0" err="1">
                <a:ea typeface="+mn-lt"/>
                <a:cs typeface="+mn-lt"/>
              </a:rPr>
              <a:t>esa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manera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puedes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cobrar</a:t>
            </a:r>
            <a:r>
              <a:rPr lang="en-US" dirty="0">
                <a:ea typeface="+mn-lt"/>
                <a:cs typeface="+mn-lt"/>
              </a:rPr>
              <a:t> una prima y no </a:t>
            </a:r>
            <a:r>
              <a:rPr lang="en-US" dirty="0" err="1">
                <a:ea typeface="+mn-lt"/>
                <a:cs typeface="+mn-lt"/>
              </a:rPr>
              <a:t>competir</a:t>
            </a:r>
            <a:r>
              <a:rPr lang="en-US" dirty="0">
                <a:ea typeface="+mn-lt"/>
                <a:cs typeface="+mn-lt"/>
              </a:rPr>
              <a:t> en </a:t>
            </a:r>
            <a:r>
              <a:rPr lang="en-US" dirty="0" err="1">
                <a:ea typeface="+mn-lt"/>
                <a:cs typeface="+mn-lt"/>
              </a:rPr>
              <a:t>precio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1" y="9911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6029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>
                <a:ea typeface="+mj-lt"/>
                <a:cs typeface="+mj-lt"/>
              </a:rPr>
              <a:t>¿</a:t>
            </a:r>
            <a:r>
              <a:rPr lang="en-US" b="1" dirty="0" err="1">
                <a:ea typeface="+mj-lt"/>
                <a:cs typeface="+mj-lt"/>
              </a:rPr>
              <a:t>Cómo</a:t>
            </a:r>
            <a:r>
              <a:rPr lang="en-US" b="1" dirty="0">
                <a:ea typeface="+mj-lt"/>
                <a:cs typeface="+mj-lt"/>
              </a:rPr>
              <a:t> </a:t>
            </a:r>
            <a:r>
              <a:rPr lang="en-US" b="1" dirty="0" err="1">
                <a:ea typeface="+mj-lt"/>
                <a:cs typeface="+mj-lt"/>
              </a:rPr>
              <a:t>empiezas</a:t>
            </a:r>
            <a:r>
              <a:rPr lang="en-US" b="1" dirty="0">
                <a:ea typeface="+mj-lt"/>
                <a:cs typeface="+mj-lt"/>
              </a:rPr>
              <a:t> una </a:t>
            </a:r>
            <a:r>
              <a:rPr lang="en-US" b="1" dirty="0" err="1">
                <a:ea typeface="+mj-lt"/>
                <a:cs typeface="+mj-lt"/>
              </a:rPr>
              <a:t>compañía</a:t>
            </a:r>
            <a:r>
              <a:rPr lang="en-US" b="1" dirty="0">
                <a:ea typeface="+mj-lt"/>
                <a:cs typeface="+mj-lt"/>
              </a:rPr>
              <a:t>?</a:t>
            </a:r>
            <a:endParaRPr lang="en-US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76800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 err="1"/>
              <a:t>Típicamente</a:t>
            </a:r>
            <a:r>
              <a:rPr lang="en-US" dirty="0"/>
              <a:t>, el </a:t>
            </a:r>
            <a:r>
              <a:rPr lang="en-US" dirty="0" err="1"/>
              <a:t>Fundador</a:t>
            </a:r>
            <a:r>
              <a:rPr lang="en-US" dirty="0"/>
              <a:t> </a:t>
            </a:r>
            <a:r>
              <a:rPr lang="en-US" dirty="0" err="1"/>
              <a:t>presentará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idea.</a:t>
            </a:r>
          </a:p>
          <a:p>
            <a:pPr>
              <a:defRPr/>
            </a:pPr>
            <a:r>
              <a:rPr lang="en-US" dirty="0"/>
              <a:t>El </a:t>
            </a:r>
            <a:r>
              <a:rPr lang="en-US" dirty="0" err="1"/>
              <a:t>Fundador</a:t>
            </a:r>
            <a:r>
              <a:rPr lang="en-US" dirty="0"/>
              <a:t> </a:t>
            </a:r>
            <a:r>
              <a:rPr lang="en-US" dirty="0" err="1"/>
              <a:t>creará</a:t>
            </a:r>
            <a:r>
              <a:rPr lang="en-US" dirty="0"/>
              <a:t> un </a:t>
            </a:r>
            <a:r>
              <a:rPr lang="en-US" dirty="0" err="1"/>
              <a:t>producto</a:t>
            </a:r>
            <a:r>
              <a:rPr lang="en-US" dirty="0"/>
              <a:t> o </a:t>
            </a:r>
            <a:r>
              <a:rPr lang="en-US" dirty="0" err="1"/>
              <a:t>servicio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cubra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necesidad</a:t>
            </a:r>
            <a:r>
              <a:rPr lang="en-US" dirty="0"/>
              <a:t> y </a:t>
            </a:r>
            <a:r>
              <a:rPr lang="en-US" dirty="0" err="1"/>
              <a:t>agregue</a:t>
            </a:r>
            <a:r>
              <a:rPr lang="en-US" dirty="0"/>
              <a:t> valor a los </a:t>
            </a:r>
            <a:r>
              <a:rPr lang="en-US" dirty="0" err="1"/>
              <a:t>clientes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El </a:t>
            </a:r>
            <a:r>
              <a:rPr lang="en-US" dirty="0" err="1"/>
              <a:t>Fundador</a:t>
            </a:r>
            <a:r>
              <a:rPr lang="en-US" dirty="0"/>
              <a:t> </a:t>
            </a:r>
            <a:r>
              <a:rPr lang="en-US" dirty="0" err="1"/>
              <a:t>comenzará</a:t>
            </a:r>
            <a:r>
              <a:rPr lang="en-US" dirty="0"/>
              <a:t> a </a:t>
            </a:r>
            <a:r>
              <a:rPr lang="en-US" dirty="0" err="1"/>
              <a:t>contárselo</a:t>
            </a:r>
            <a:r>
              <a:rPr lang="en-US" dirty="0"/>
              <a:t> a </a:t>
            </a:r>
            <a:r>
              <a:rPr lang="en-US" dirty="0" err="1"/>
              <a:t>otros</a:t>
            </a:r>
            <a:r>
              <a:rPr lang="en-US" dirty="0"/>
              <a:t> e </a:t>
            </a:r>
            <a:r>
              <a:rPr lang="en-US" dirty="0" err="1"/>
              <a:t>intentará</a:t>
            </a:r>
            <a:r>
              <a:rPr lang="en-US" dirty="0"/>
              <a:t> </a:t>
            </a:r>
            <a:r>
              <a:rPr lang="en-US" dirty="0" err="1"/>
              <a:t>Venderlo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Muchos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</a:t>
            </a:r>
            <a:r>
              <a:rPr lang="en-US" dirty="0" err="1"/>
              <a:t>comienzan</a:t>
            </a:r>
            <a:r>
              <a:rPr lang="en-US" dirty="0"/>
              <a:t> </a:t>
            </a:r>
            <a:r>
              <a:rPr lang="en-US" dirty="0" err="1"/>
              <a:t>desde</a:t>
            </a:r>
            <a:r>
              <a:rPr lang="en-US" dirty="0"/>
              <a:t> casa </a:t>
            </a:r>
            <a:r>
              <a:rPr lang="en-US" dirty="0" err="1"/>
              <a:t>desde</a:t>
            </a:r>
            <a:r>
              <a:rPr lang="en-US" dirty="0"/>
              <a:t> la “</a:t>
            </a:r>
            <a:r>
              <a:rPr lang="en-US" dirty="0" err="1"/>
              <a:t>cochera</a:t>
            </a:r>
            <a:r>
              <a:rPr lang="en-US" dirty="0"/>
              <a:t>”.</a:t>
            </a:r>
          </a:p>
          <a:p>
            <a:pPr>
              <a:defRPr/>
            </a:pP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comiencen</a:t>
            </a:r>
            <a:r>
              <a:rPr lang="en-US" dirty="0"/>
              <a:t> a </a:t>
            </a:r>
            <a:r>
              <a:rPr lang="en-US" dirty="0" err="1"/>
              <a:t>crecer</a:t>
            </a:r>
            <a:r>
              <a:rPr lang="en-US" dirty="0"/>
              <a:t>, el </a:t>
            </a:r>
            <a:r>
              <a:rPr lang="en-US" dirty="0" err="1"/>
              <a:t>Fundador</a:t>
            </a:r>
            <a:r>
              <a:rPr lang="en-US" dirty="0"/>
              <a:t> </a:t>
            </a:r>
            <a:r>
              <a:rPr lang="en-US" dirty="0" err="1"/>
              <a:t>alquilará</a:t>
            </a:r>
            <a:r>
              <a:rPr lang="en-US" dirty="0"/>
              <a:t> un </a:t>
            </a:r>
            <a:r>
              <a:rPr lang="en-US" dirty="0" err="1"/>
              <a:t>espacio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oficina</a:t>
            </a:r>
            <a:r>
              <a:rPr lang="en-US" dirty="0"/>
              <a:t>, </a:t>
            </a:r>
            <a:r>
              <a:rPr lang="en-US" dirty="0" err="1"/>
              <a:t>sala</a:t>
            </a:r>
            <a:r>
              <a:rPr lang="en-US" dirty="0"/>
              <a:t> de </a:t>
            </a:r>
            <a:r>
              <a:rPr lang="en-US" dirty="0" err="1"/>
              <a:t>exposición</a:t>
            </a:r>
            <a:r>
              <a:rPr lang="en-US" dirty="0"/>
              <a:t>, </a:t>
            </a:r>
            <a:r>
              <a:rPr lang="en-US" dirty="0" err="1"/>
              <a:t>espacio</a:t>
            </a:r>
            <a:r>
              <a:rPr lang="en-US" dirty="0"/>
              <a:t> </a:t>
            </a:r>
            <a:r>
              <a:rPr lang="en-US" dirty="0" err="1"/>
              <a:t>comercial</a:t>
            </a:r>
            <a:r>
              <a:rPr lang="en-US" dirty="0"/>
              <a:t> o </a:t>
            </a:r>
            <a:r>
              <a:rPr lang="en-US" dirty="0" err="1"/>
              <a:t>almacén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puedan</a:t>
            </a:r>
            <a:r>
              <a:rPr lang="en-US" dirty="0"/>
              <a:t> </a:t>
            </a:r>
            <a:r>
              <a:rPr lang="en-US" dirty="0" err="1"/>
              <a:t>venir</a:t>
            </a:r>
            <a:r>
              <a:rPr lang="en-US" dirty="0"/>
              <a:t> los </a:t>
            </a:r>
            <a:r>
              <a:rPr lang="en-US" dirty="0" err="1"/>
              <a:t>clientes</a:t>
            </a:r>
            <a:r>
              <a:rPr lang="en-US" dirty="0"/>
              <a:t>.</a:t>
            </a: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" y="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61244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/>
              <a:t>¿</a:t>
            </a:r>
            <a:r>
              <a:rPr lang="en-US" b="1" dirty="0" err="1"/>
              <a:t>Cómo</a:t>
            </a:r>
            <a:r>
              <a:rPr lang="en-US" b="1" dirty="0"/>
              <a:t> se </a:t>
            </a:r>
            <a:r>
              <a:rPr lang="en-US" b="1" dirty="0" err="1"/>
              <a:t>obtiene</a:t>
            </a:r>
            <a:r>
              <a:rPr lang="en-US" b="1" dirty="0"/>
              <a:t> capital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crecer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76800"/>
          </a:xfr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 err="1"/>
              <a:t>Muchas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 </a:t>
            </a:r>
            <a:r>
              <a:rPr lang="en-US" dirty="0" err="1"/>
              <a:t>emergentes</a:t>
            </a:r>
            <a:r>
              <a:rPr lang="en-US" dirty="0"/>
              <a:t> de </a:t>
            </a:r>
            <a:r>
              <a:rPr lang="en-US" dirty="0" err="1"/>
              <a:t>rápido</a:t>
            </a:r>
            <a:r>
              <a:rPr lang="en-US" dirty="0"/>
              <a:t> </a:t>
            </a:r>
            <a:r>
              <a:rPr lang="en-US" dirty="0" err="1"/>
              <a:t>crecimiento</a:t>
            </a:r>
            <a:r>
              <a:rPr lang="en-US" dirty="0"/>
              <a:t> </a:t>
            </a:r>
            <a:r>
              <a:rPr lang="en-US" dirty="0" err="1"/>
              <a:t>necesitan</a:t>
            </a:r>
            <a:r>
              <a:rPr lang="en-US" dirty="0"/>
              <a:t> capital </a:t>
            </a:r>
            <a:r>
              <a:rPr lang="en-US" dirty="0" err="1"/>
              <a:t>externo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crecer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provenir</a:t>
            </a:r>
            <a:r>
              <a:rPr lang="en-US" dirty="0"/>
              <a:t> de un </a:t>
            </a:r>
            <a:r>
              <a:rPr lang="en-US" dirty="0" err="1"/>
              <a:t>inversionista</a:t>
            </a:r>
            <a:r>
              <a:rPr lang="en-US" dirty="0"/>
              <a:t> </a:t>
            </a:r>
            <a:r>
              <a:rPr lang="en-US" dirty="0" err="1"/>
              <a:t>ángel</a:t>
            </a:r>
            <a:r>
              <a:rPr lang="en-US" dirty="0"/>
              <a:t>,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invertirá</a:t>
            </a:r>
            <a:r>
              <a:rPr lang="en-US" dirty="0"/>
              <a:t> capital </a:t>
            </a:r>
            <a:r>
              <a:rPr lang="en-US" dirty="0" err="1"/>
              <a:t>semilla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Entonces</a:t>
            </a:r>
            <a:r>
              <a:rPr lang="en-US" dirty="0"/>
              <a:t>, la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obtener</a:t>
            </a:r>
            <a:r>
              <a:rPr lang="en-US" dirty="0"/>
              <a:t> capital de </a:t>
            </a:r>
            <a:r>
              <a:rPr lang="en-US" dirty="0" err="1"/>
              <a:t>riesgo</a:t>
            </a:r>
            <a:r>
              <a:rPr lang="en-US" dirty="0"/>
              <a:t> en un </a:t>
            </a:r>
            <a:r>
              <a:rPr lang="en-US" dirty="0" err="1"/>
              <a:t>aumento</a:t>
            </a:r>
            <a:r>
              <a:rPr lang="en-US" dirty="0"/>
              <a:t> de capital de la Ronda 1 con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valoración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alta.</a:t>
            </a:r>
            <a:endParaRPr lang="en-US" dirty="0"/>
          </a:p>
          <a:p>
            <a:pPr>
              <a:defRPr/>
            </a:pPr>
            <a:r>
              <a:rPr lang="en-US" dirty="0" err="1"/>
              <a:t>Luego</a:t>
            </a:r>
            <a:r>
              <a:rPr lang="en-US" dirty="0"/>
              <a:t>, </a:t>
            </a:r>
            <a:r>
              <a:rPr lang="en-US" dirty="0" err="1"/>
              <a:t>después</a:t>
            </a:r>
            <a:r>
              <a:rPr lang="en-US" dirty="0"/>
              <a:t> de un </a:t>
            </a:r>
            <a:r>
              <a:rPr lang="en-US" dirty="0" err="1"/>
              <a:t>tiempo</a:t>
            </a:r>
            <a:r>
              <a:rPr lang="en-US" dirty="0"/>
              <a:t>,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un </a:t>
            </a:r>
            <a:r>
              <a:rPr lang="en-US" dirty="0" err="1"/>
              <a:t>aumento</a:t>
            </a:r>
            <a:r>
              <a:rPr lang="en-US" dirty="0"/>
              <a:t> de capital de la Ronda 2 con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valoración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alta.</a:t>
            </a:r>
            <a:endParaRPr lang="en-US" dirty="0"/>
          </a:p>
          <a:p>
            <a:pPr>
              <a:defRPr/>
            </a:pPr>
            <a:r>
              <a:rPr lang="en-US" dirty="0"/>
              <a:t>Con el </a:t>
            </a:r>
            <a:r>
              <a:rPr lang="en-US" dirty="0" err="1"/>
              <a:t>tiempo</a:t>
            </a:r>
            <a:r>
              <a:rPr lang="en-US" dirty="0"/>
              <a:t>, </a:t>
            </a:r>
            <a:r>
              <a:rPr lang="en-US" dirty="0" err="1"/>
              <a:t>muchas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 </a:t>
            </a:r>
            <a:r>
              <a:rPr lang="en-US" dirty="0" err="1"/>
              <a:t>deciden</a:t>
            </a:r>
            <a:r>
              <a:rPr lang="en-US" dirty="0"/>
              <a:t> </a:t>
            </a:r>
            <a:r>
              <a:rPr lang="en-US" dirty="0" err="1"/>
              <a:t>contratar</a:t>
            </a:r>
            <a:r>
              <a:rPr lang="en-US" dirty="0"/>
              <a:t> a </a:t>
            </a:r>
            <a:r>
              <a:rPr lang="en-US" dirty="0" err="1"/>
              <a:t>banqueros</a:t>
            </a:r>
            <a:r>
              <a:rPr lang="en-US" dirty="0"/>
              <a:t> de </a:t>
            </a:r>
            <a:r>
              <a:rPr lang="en-US" dirty="0" err="1"/>
              <a:t>inversión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coticen</a:t>
            </a:r>
            <a:r>
              <a:rPr lang="en-US" dirty="0"/>
              <a:t> en la </a:t>
            </a:r>
            <a:r>
              <a:rPr lang="en-US" dirty="0" err="1"/>
              <a:t>bolsa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En </a:t>
            </a:r>
            <a:r>
              <a:rPr lang="en-US" dirty="0" err="1"/>
              <a:t>última</a:t>
            </a:r>
            <a:r>
              <a:rPr lang="en-US" dirty="0"/>
              <a:t> </a:t>
            </a:r>
            <a:r>
              <a:rPr lang="en-US" dirty="0" err="1"/>
              <a:t>instancia</a:t>
            </a:r>
            <a:r>
              <a:rPr lang="en-US" dirty="0"/>
              <a:t>, la </a:t>
            </a:r>
            <a:r>
              <a:rPr lang="en-US" dirty="0" err="1"/>
              <a:t>oferta</a:t>
            </a:r>
            <a:r>
              <a:rPr lang="en-US" dirty="0"/>
              <a:t> </a:t>
            </a:r>
            <a:r>
              <a:rPr lang="en-US" dirty="0" err="1"/>
              <a:t>pública</a:t>
            </a:r>
            <a:r>
              <a:rPr lang="en-US" dirty="0"/>
              <a:t> </a:t>
            </a:r>
            <a:r>
              <a:rPr lang="en-US" dirty="0" err="1"/>
              <a:t>inicial</a:t>
            </a:r>
            <a:r>
              <a:rPr lang="en-US" dirty="0"/>
              <a:t> (IPO) es una forma de que una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obtenga</a:t>
            </a:r>
            <a:r>
              <a:rPr lang="en-US" dirty="0"/>
              <a:t> capital del </a:t>
            </a:r>
            <a:r>
              <a:rPr lang="en-US" dirty="0" err="1"/>
              <a:t>público</a:t>
            </a:r>
            <a:r>
              <a:rPr lang="en-US" dirty="0"/>
              <a:t>.</a:t>
            </a: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" y="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6387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7921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¿</a:t>
            </a:r>
            <a:r>
              <a:rPr lang="en-US" b="1" dirty="0" err="1"/>
              <a:t>Recaudando</a:t>
            </a:r>
            <a:r>
              <a:rPr lang="en-US" b="1" dirty="0"/>
              <a:t> capital a </a:t>
            </a:r>
            <a:r>
              <a:rPr lang="en-US" b="1" dirty="0" err="1"/>
              <a:t>través</a:t>
            </a:r>
            <a:r>
              <a:rPr lang="en-US" b="1" dirty="0"/>
              <a:t> de Shark Tank?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876800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 err="1"/>
              <a:t>Muchas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 de </a:t>
            </a:r>
            <a:r>
              <a:rPr lang="en-US" dirty="0" err="1"/>
              <a:t>nueva</a:t>
            </a:r>
            <a:r>
              <a:rPr lang="en-US" dirty="0"/>
              <a:t> </a:t>
            </a:r>
            <a:r>
              <a:rPr lang="en-US" dirty="0" err="1"/>
              <a:t>creación</a:t>
            </a:r>
            <a:r>
              <a:rPr lang="en-US" dirty="0"/>
              <a:t>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intentado</a:t>
            </a:r>
            <a:r>
              <a:rPr lang="en-US" dirty="0"/>
              <a:t> </a:t>
            </a:r>
            <a:r>
              <a:rPr lang="en-US" dirty="0" err="1"/>
              <a:t>recaudar</a:t>
            </a:r>
            <a:r>
              <a:rPr lang="en-US" dirty="0"/>
              <a:t> capital a </a:t>
            </a:r>
            <a:r>
              <a:rPr lang="en-US" dirty="0" err="1"/>
              <a:t>través</a:t>
            </a:r>
            <a:r>
              <a:rPr lang="en-US" dirty="0"/>
              <a:t> de Shark Tank, un </a:t>
            </a:r>
            <a:r>
              <a:rPr lang="en-US" dirty="0" err="1"/>
              <a:t>programa</a:t>
            </a:r>
            <a:r>
              <a:rPr lang="en-US" dirty="0"/>
              <a:t> popular de CNBC.</a:t>
            </a:r>
          </a:p>
          <a:p>
            <a:pPr>
              <a:defRPr/>
            </a:pPr>
            <a:r>
              <a:rPr lang="en-US" dirty="0"/>
              <a:t>Los </a:t>
            </a:r>
            <a:r>
              <a:rPr lang="en-US" dirty="0" err="1"/>
              <a:t>fundadores</a:t>
            </a:r>
            <a:r>
              <a:rPr lang="en-US" dirty="0"/>
              <a:t> </a:t>
            </a:r>
            <a:r>
              <a:rPr lang="en-US" dirty="0" err="1"/>
              <a:t>presentan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idea a los </a:t>
            </a:r>
            <a:r>
              <a:rPr lang="en-US" dirty="0" err="1"/>
              <a:t>inversionistas</a:t>
            </a:r>
            <a:r>
              <a:rPr lang="en-US" dirty="0"/>
              <a:t> de Shark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hacen</a:t>
            </a:r>
            <a:r>
              <a:rPr lang="en-US" dirty="0"/>
              <a:t> </a:t>
            </a:r>
            <a:r>
              <a:rPr lang="en-US" dirty="0" err="1"/>
              <a:t>preguntas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El </a:t>
            </a:r>
            <a:r>
              <a:rPr lang="en-US" dirty="0" err="1"/>
              <a:t>objetivo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vender </a:t>
            </a:r>
            <a:r>
              <a:rPr lang="en-US" dirty="0" err="1"/>
              <a:t>una</a:t>
            </a:r>
            <a:r>
              <a:rPr lang="en-US" dirty="0"/>
              <a:t> parte de la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parte del </a:t>
            </a:r>
            <a:r>
              <a:rPr lang="en-US" dirty="0" err="1"/>
              <a:t>dinero</a:t>
            </a:r>
            <a:r>
              <a:rPr lang="en-US" dirty="0"/>
              <a:t>.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ejemplo</a:t>
            </a:r>
            <a:r>
              <a:rPr lang="en-US" dirty="0"/>
              <a:t> $ 100,000 </a:t>
            </a:r>
            <a:r>
              <a:rPr lang="en-US" dirty="0" err="1"/>
              <a:t>por</a:t>
            </a:r>
            <a:r>
              <a:rPr lang="en-US" dirty="0"/>
              <a:t> el 20% de la </a:t>
            </a:r>
            <a:r>
              <a:rPr lang="en-US" dirty="0" err="1"/>
              <a:t>Equidad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El </a:t>
            </a:r>
            <a:r>
              <a:rPr lang="en-US" dirty="0" err="1"/>
              <a:t>verdadero</a:t>
            </a:r>
            <a:r>
              <a:rPr lang="en-US" dirty="0"/>
              <a:t> </a:t>
            </a:r>
            <a:r>
              <a:rPr lang="en-US" dirty="0" err="1"/>
              <a:t>propósito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lograr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Shark </a:t>
            </a:r>
            <a:r>
              <a:rPr lang="en-US" dirty="0" err="1"/>
              <a:t>ayude</a:t>
            </a:r>
            <a:r>
              <a:rPr lang="en-US" dirty="0"/>
              <a:t> a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crecer</a:t>
            </a:r>
            <a:r>
              <a:rPr lang="en-US" dirty="0"/>
              <a:t> la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mediante</a:t>
            </a:r>
            <a:r>
              <a:rPr lang="en-US" dirty="0"/>
              <a:t> </a:t>
            </a:r>
            <a:r>
              <a:rPr lang="en-US" dirty="0" err="1"/>
              <a:t>introducciones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ayuden</a:t>
            </a:r>
            <a:r>
              <a:rPr lang="en-US" dirty="0"/>
              <a:t> a </a:t>
            </a:r>
            <a:r>
              <a:rPr lang="en-US" dirty="0" err="1"/>
              <a:t>aumentar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ventas</a:t>
            </a:r>
            <a:r>
              <a:rPr lang="en-US" dirty="0"/>
              <a:t> </a:t>
            </a:r>
            <a:r>
              <a:rPr lang="en-US" dirty="0" err="1"/>
              <a:t>rápidamente</a:t>
            </a:r>
            <a:r>
              <a:rPr lang="en-US" dirty="0"/>
              <a:t>.</a:t>
            </a: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" y="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481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/>
              <a:t>¿</a:t>
            </a:r>
            <a:r>
              <a:rPr lang="en-US" b="1" dirty="0" err="1"/>
              <a:t>Preguntas</a:t>
            </a:r>
            <a:r>
              <a:rPr lang="en-US" b="1" dirty="0"/>
              <a:t> </a:t>
            </a:r>
            <a:r>
              <a:rPr lang="en-US" b="1" dirty="0" err="1"/>
              <a:t>Principales</a:t>
            </a:r>
            <a:r>
              <a:rPr lang="en-US" b="1" dirty="0"/>
              <a:t> en Shark Tank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76800"/>
          </a:xfr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La </a:t>
            </a:r>
            <a:r>
              <a:rPr lang="en-US" dirty="0" err="1"/>
              <a:t>mayoría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preguntas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surgen</a:t>
            </a:r>
            <a:r>
              <a:rPr lang="en-US" dirty="0"/>
              <a:t> son: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ventas</a:t>
            </a:r>
            <a:r>
              <a:rPr lang="en-US" dirty="0"/>
              <a:t> en el </a:t>
            </a:r>
            <a:r>
              <a:rPr lang="en-US" dirty="0" err="1"/>
              <a:t>último</a:t>
            </a:r>
            <a:r>
              <a:rPr lang="en-US" dirty="0"/>
              <a:t> </a:t>
            </a:r>
            <a:r>
              <a:rPr lang="en-US" dirty="0" err="1"/>
              <a:t>año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costo</a:t>
            </a:r>
            <a:r>
              <a:rPr lang="en-US" dirty="0"/>
              <a:t> de </a:t>
            </a:r>
            <a:r>
              <a:rPr lang="en-US" dirty="0" err="1"/>
              <a:t>fabricación</a:t>
            </a:r>
            <a:r>
              <a:rPr lang="en-US" dirty="0"/>
              <a:t> y 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precio</a:t>
            </a:r>
            <a:r>
              <a:rPr lang="en-US" dirty="0"/>
              <a:t> de 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vendes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margen</a:t>
            </a:r>
            <a:r>
              <a:rPr lang="en-US" dirty="0"/>
              <a:t> de </a:t>
            </a:r>
            <a:r>
              <a:rPr lang="en-US" dirty="0" err="1"/>
              <a:t>beneficio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tan </a:t>
            </a:r>
            <a:r>
              <a:rPr lang="en-US" dirty="0" err="1"/>
              <a:t>rápido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creciendo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ventas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competidores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haciendo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similar?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patente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proteger</a:t>
            </a:r>
            <a:r>
              <a:rPr lang="en-US" dirty="0"/>
              <a:t> la </a:t>
            </a:r>
            <a:r>
              <a:rPr lang="en-US" dirty="0" err="1"/>
              <a:t>propiedad</a:t>
            </a:r>
            <a:r>
              <a:rPr lang="en-US" dirty="0"/>
              <a:t> </a:t>
            </a:r>
            <a:r>
              <a:rPr lang="en-US" dirty="0" err="1"/>
              <a:t>intelectual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el </a:t>
            </a:r>
            <a:r>
              <a:rPr lang="en-US" dirty="0" err="1"/>
              <a:t>tiburón</a:t>
            </a:r>
            <a:r>
              <a:rPr lang="en-US" dirty="0"/>
              <a:t> </a:t>
            </a:r>
            <a:r>
              <a:rPr lang="en-US" dirty="0" err="1"/>
              <a:t>agregar</a:t>
            </a:r>
            <a:r>
              <a:rPr lang="en-US" dirty="0"/>
              <a:t> valor?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valoración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implica</a:t>
            </a:r>
            <a:r>
              <a:rPr lang="en-US" dirty="0"/>
              <a:t> el </a:t>
            </a:r>
            <a:r>
              <a:rPr lang="en-US" dirty="0" err="1"/>
              <a:t>aumento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 err="1"/>
              <a:t>Obten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oferta</a:t>
            </a:r>
            <a:r>
              <a:rPr lang="en-US" dirty="0"/>
              <a:t>, </a:t>
            </a:r>
            <a:r>
              <a:rPr lang="en-US" dirty="0" err="1"/>
              <a:t>negocia</a:t>
            </a:r>
            <a:r>
              <a:rPr lang="en-US" dirty="0"/>
              <a:t>, </a:t>
            </a:r>
            <a:r>
              <a:rPr lang="en-US" dirty="0" err="1"/>
              <a:t>luego</a:t>
            </a:r>
            <a:r>
              <a:rPr lang="en-US" dirty="0"/>
              <a:t> ¿</a:t>
            </a:r>
            <a:r>
              <a:rPr lang="en-US" dirty="0" err="1"/>
              <a:t>Trato</a:t>
            </a:r>
            <a:r>
              <a:rPr lang="en-US" dirty="0"/>
              <a:t> o no?</a:t>
            </a:r>
          </a:p>
          <a:p>
            <a:pPr>
              <a:defRPr/>
            </a:pPr>
            <a:r>
              <a:rPr lang="en-US" dirty="0"/>
              <a:t>¡EJECUTA y </a:t>
            </a:r>
            <a:r>
              <a:rPr lang="en-US" dirty="0" err="1"/>
              <a:t>gana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!</a:t>
            </a: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" y="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21008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Errores</a:t>
            </a:r>
            <a:r>
              <a:rPr lang="en-US" b="1" dirty="0"/>
              <a:t> </a:t>
            </a:r>
            <a:r>
              <a:rPr lang="en-US" b="1" dirty="0" err="1"/>
              <a:t>Principales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Shark Tank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76800"/>
          </a:xfrm>
        </p:spPr>
        <p:txBody>
          <a:bodyPr rtlCol="0"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US" sz="3400" dirty="0"/>
              <a:t>La </a:t>
            </a:r>
            <a:r>
              <a:rPr lang="en-US" sz="3400" dirty="0" err="1"/>
              <a:t>mayoría</a:t>
            </a:r>
            <a:r>
              <a:rPr lang="en-US" sz="3400" dirty="0"/>
              <a:t> de los </a:t>
            </a:r>
            <a:r>
              <a:rPr lang="en-US" sz="3400" dirty="0" err="1"/>
              <a:t>errores</a:t>
            </a:r>
            <a:r>
              <a:rPr lang="en-US" sz="3400" dirty="0"/>
              <a:t> </a:t>
            </a:r>
            <a:r>
              <a:rPr lang="en-US" sz="3400" dirty="0" err="1"/>
              <a:t>que</a:t>
            </a:r>
            <a:r>
              <a:rPr lang="en-US" sz="3400" dirty="0"/>
              <a:t> </a:t>
            </a:r>
            <a:r>
              <a:rPr lang="en-US" sz="3400" dirty="0" err="1"/>
              <a:t>cometen</a:t>
            </a:r>
            <a:r>
              <a:rPr lang="en-US" sz="3400" dirty="0"/>
              <a:t> los </a:t>
            </a:r>
            <a:r>
              <a:rPr lang="en-US" sz="3400" dirty="0" err="1"/>
              <a:t>fundadores</a:t>
            </a:r>
            <a:r>
              <a:rPr lang="en-US" sz="3400" dirty="0"/>
              <a:t> son:</a:t>
            </a:r>
          </a:p>
          <a:p>
            <a:pPr>
              <a:defRPr/>
            </a:pPr>
            <a:r>
              <a:rPr lang="en-US" sz="3400" dirty="0"/>
              <a:t>Solo </a:t>
            </a:r>
            <a:r>
              <a:rPr lang="en-US" sz="3400" dirty="0" err="1"/>
              <a:t>tienen</a:t>
            </a:r>
            <a:r>
              <a:rPr lang="en-US" sz="3400" dirty="0"/>
              <a:t> una idea para un </a:t>
            </a:r>
            <a:r>
              <a:rPr lang="en-US" sz="3400" dirty="0" err="1"/>
              <a:t>producto</a:t>
            </a:r>
            <a:r>
              <a:rPr lang="en-US" sz="3400" dirty="0"/>
              <a:t>, </a:t>
            </a:r>
            <a:r>
              <a:rPr lang="en-US" sz="3400" dirty="0" err="1"/>
              <a:t>pero</a:t>
            </a:r>
            <a:r>
              <a:rPr lang="en-US" sz="3400" dirty="0"/>
              <a:t> no </a:t>
            </a:r>
            <a:r>
              <a:rPr lang="en-US" sz="3400" dirty="0" err="1"/>
              <a:t>han</a:t>
            </a:r>
            <a:r>
              <a:rPr lang="en-US" sz="3400" dirty="0"/>
              <a:t> </a:t>
            </a:r>
            <a:r>
              <a:rPr lang="en-US" sz="3400" dirty="0" err="1"/>
              <a:t>madurado</a:t>
            </a:r>
            <a:r>
              <a:rPr lang="en-US" sz="3400" dirty="0"/>
              <a:t> </a:t>
            </a:r>
            <a:r>
              <a:rPr lang="en-US" sz="3400" dirty="0" err="1"/>
              <a:t>como</a:t>
            </a:r>
            <a:r>
              <a:rPr lang="en-US" sz="3400" dirty="0"/>
              <a:t> </a:t>
            </a:r>
            <a:r>
              <a:rPr lang="en-US" sz="3400" dirty="0" err="1"/>
              <a:t>empresa</a:t>
            </a:r>
            <a:r>
              <a:rPr lang="en-US" sz="3400" dirty="0"/>
              <a:t> para </a:t>
            </a:r>
            <a:r>
              <a:rPr lang="en-US" sz="3400" dirty="0" err="1"/>
              <a:t>ganar</a:t>
            </a:r>
            <a:r>
              <a:rPr lang="en-US" sz="3400" dirty="0"/>
              <a:t> dinero.</a:t>
            </a:r>
          </a:p>
          <a:p>
            <a:pPr>
              <a:defRPr/>
            </a:pPr>
            <a:r>
              <a:rPr lang="en-US" sz="3400" dirty="0" err="1"/>
              <a:t>Es</a:t>
            </a:r>
            <a:r>
              <a:rPr lang="en-US" sz="3400" dirty="0"/>
              <a:t> </a:t>
            </a:r>
            <a:r>
              <a:rPr lang="en-US" sz="3400" dirty="0" err="1"/>
              <a:t>demasiado</a:t>
            </a:r>
            <a:r>
              <a:rPr lang="en-US" sz="3400" dirty="0"/>
              <a:t> pronto, no hay </a:t>
            </a:r>
            <a:r>
              <a:rPr lang="en-US" sz="3400" dirty="0" err="1"/>
              <a:t>suficientes</a:t>
            </a:r>
            <a:r>
              <a:rPr lang="en-US" sz="3400" dirty="0"/>
              <a:t> </a:t>
            </a:r>
            <a:r>
              <a:rPr lang="en-US" sz="3400" dirty="0" err="1"/>
              <a:t>ventas</a:t>
            </a:r>
            <a:r>
              <a:rPr lang="en-US" sz="3400" dirty="0"/>
              <a:t> </a:t>
            </a:r>
            <a:r>
              <a:rPr lang="en-US" sz="3400" dirty="0" err="1"/>
              <a:t>para</a:t>
            </a:r>
            <a:r>
              <a:rPr lang="en-US" sz="3400" dirty="0"/>
              <a:t> </a:t>
            </a:r>
            <a:r>
              <a:rPr lang="en-US" sz="3400" dirty="0" err="1"/>
              <a:t>demostrar</a:t>
            </a:r>
            <a:r>
              <a:rPr lang="en-US" sz="3400" dirty="0"/>
              <a:t> </a:t>
            </a:r>
            <a:r>
              <a:rPr lang="en-US" sz="3400" dirty="0" err="1"/>
              <a:t>que</a:t>
            </a:r>
            <a:r>
              <a:rPr lang="en-US" sz="3400" dirty="0"/>
              <a:t> el </a:t>
            </a:r>
            <a:r>
              <a:rPr lang="en-US" sz="3400" dirty="0" err="1"/>
              <a:t>producto</a:t>
            </a:r>
            <a:r>
              <a:rPr lang="en-US" sz="3400" dirty="0"/>
              <a:t>/</a:t>
            </a:r>
            <a:r>
              <a:rPr lang="en-US" sz="3400" dirty="0" err="1"/>
              <a:t>servicio</a:t>
            </a:r>
            <a:r>
              <a:rPr lang="en-US" sz="3400" dirty="0"/>
              <a:t> </a:t>
            </a:r>
            <a:r>
              <a:rPr lang="en-US" sz="3400" dirty="0" err="1"/>
              <a:t>gusta</a:t>
            </a:r>
            <a:r>
              <a:rPr lang="en-US" sz="3400" dirty="0"/>
              <a:t> a los </a:t>
            </a:r>
            <a:r>
              <a:rPr lang="en-US" sz="3400" dirty="0" err="1"/>
              <a:t>consumidores</a:t>
            </a:r>
            <a:r>
              <a:rPr lang="en-US" sz="3400" dirty="0"/>
              <a:t>.</a:t>
            </a:r>
          </a:p>
          <a:p>
            <a:pPr>
              <a:defRPr/>
            </a:pPr>
            <a:r>
              <a:rPr lang="en-US" sz="3400" dirty="0" err="1"/>
              <a:t>Tienen</a:t>
            </a:r>
            <a:r>
              <a:rPr lang="en-US" sz="3400" dirty="0"/>
              <a:t> </a:t>
            </a:r>
            <a:r>
              <a:rPr lang="en-US" sz="3400" dirty="0" err="1"/>
              <a:t>una</a:t>
            </a:r>
            <a:r>
              <a:rPr lang="en-US" sz="3400" dirty="0"/>
              <a:t> </a:t>
            </a:r>
            <a:r>
              <a:rPr lang="en-US" sz="3400" dirty="0" err="1"/>
              <a:t>personalidad</a:t>
            </a:r>
            <a:r>
              <a:rPr lang="en-US" sz="3400" dirty="0"/>
              <a:t> </a:t>
            </a:r>
            <a:r>
              <a:rPr lang="en-US" sz="3400" dirty="0" err="1"/>
              <a:t>débil</a:t>
            </a:r>
            <a:r>
              <a:rPr lang="en-US" sz="3400" dirty="0"/>
              <a:t> o </a:t>
            </a:r>
            <a:r>
              <a:rPr lang="en-US" sz="3400" dirty="0" err="1"/>
              <a:t>demasiado</a:t>
            </a:r>
            <a:r>
              <a:rPr lang="en-US" sz="3400" dirty="0"/>
              <a:t> </a:t>
            </a:r>
            <a:r>
              <a:rPr lang="en-US" sz="3400" dirty="0" err="1"/>
              <a:t>fuerte</a:t>
            </a:r>
            <a:r>
              <a:rPr lang="en-US" sz="3400" dirty="0"/>
              <a:t> (</a:t>
            </a:r>
            <a:r>
              <a:rPr lang="en-US" sz="3400" dirty="0" err="1"/>
              <a:t>habla</a:t>
            </a:r>
            <a:r>
              <a:rPr lang="en-US" sz="3400" dirty="0"/>
              <a:t> </a:t>
            </a:r>
            <a:r>
              <a:rPr lang="en-US" sz="3400" dirty="0" err="1"/>
              <a:t>demasiado</a:t>
            </a:r>
            <a:r>
              <a:rPr lang="en-US" sz="3400" dirty="0"/>
              <a:t> y no </a:t>
            </a:r>
            <a:r>
              <a:rPr lang="en-US" sz="3400" dirty="0" err="1"/>
              <a:t>escucha</a:t>
            </a:r>
            <a:r>
              <a:rPr lang="en-US" sz="3400" dirty="0"/>
              <a:t>)</a:t>
            </a:r>
          </a:p>
          <a:p>
            <a:pPr>
              <a:defRPr/>
            </a:pPr>
            <a:r>
              <a:rPr lang="en-US" sz="3400" dirty="0"/>
              <a:t>No </a:t>
            </a:r>
            <a:r>
              <a:rPr lang="en-US" sz="3400" dirty="0" err="1"/>
              <a:t>conocen</a:t>
            </a:r>
            <a:r>
              <a:rPr lang="en-US" sz="3400" dirty="0"/>
              <a:t> </a:t>
            </a:r>
            <a:r>
              <a:rPr lang="en-US" sz="3400" dirty="0" err="1"/>
              <a:t>sus</a:t>
            </a:r>
            <a:r>
              <a:rPr lang="en-US" sz="3400" dirty="0"/>
              <a:t> </a:t>
            </a:r>
            <a:r>
              <a:rPr lang="en-US" sz="3400" dirty="0" err="1"/>
              <a:t>números</a:t>
            </a:r>
            <a:r>
              <a:rPr lang="en-US" sz="3400" dirty="0"/>
              <a:t>.</a:t>
            </a:r>
          </a:p>
          <a:p>
            <a:pPr>
              <a:defRPr/>
            </a:pPr>
            <a:r>
              <a:rPr lang="en-US" sz="3400" dirty="0"/>
              <a:t>No </a:t>
            </a:r>
            <a:r>
              <a:rPr lang="en-US" sz="3400" dirty="0" err="1"/>
              <a:t>tienen</a:t>
            </a:r>
            <a:r>
              <a:rPr lang="en-US" sz="3400" dirty="0"/>
              <a:t> </a:t>
            </a:r>
            <a:r>
              <a:rPr lang="en-US" sz="3400" dirty="0" err="1"/>
              <a:t>patentes</a:t>
            </a:r>
            <a:r>
              <a:rPr lang="en-US" sz="3400" dirty="0"/>
              <a:t> </a:t>
            </a:r>
            <a:r>
              <a:rPr lang="en-US" sz="3400" dirty="0" err="1"/>
              <a:t>para</a:t>
            </a:r>
            <a:r>
              <a:rPr lang="en-US" sz="3400" dirty="0"/>
              <a:t> </a:t>
            </a:r>
            <a:r>
              <a:rPr lang="en-US" sz="3400" dirty="0" err="1"/>
              <a:t>proteger</a:t>
            </a:r>
            <a:r>
              <a:rPr lang="en-US" sz="3400" dirty="0"/>
              <a:t> </a:t>
            </a:r>
            <a:r>
              <a:rPr lang="en-US" sz="3400" dirty="0" err="1"/>
              <a:t>su</a:t>
            </a:r>
            <a:r>
              <a:rPr lang="en-US" sz="3400" dirty="0"/>
              <a:t> idea.</a:t>
            </a:r>
          </a:p>
          <a:p>
            <a:pPr>
              <a:defRPr/>
            </a:pPr>
            <a:r>
              <a:rPr lang="en-US" sz="3400" dirty="0"/>
              <a:t>Son </a:t>
            </a:r>
            <a:r>
              <a:rPr lang="en-US" sz="3400" dirty="0" err="1"/>
              <a:t>demasiado</a:t>
            </a:r>
            <a:r>
              <a:rPr lang="en-US" sz="3400" dirty="0"/>
              <a:t> </a:t>
            </a:r>
            <a:r>
              <a:rPr lang="en-US" sz="3400" dirty="0" err="1"/>
              <a:t>codiciosos</a:t>
            </a:r>
            <a:r>
              <a:rPr lang="en-US" sz="3400" dirty="0"/>
              <a:t> en el $ </a:t>
            </a:r>
            <a:r>
              <a:rPr lang="en-US" sz="3400" dirty="0" err="1"/>
              <a:t>que</a:t>
            </a:r>
            <a:r>
              <a:rPr lang="en-US" sz="3400" dirty="0"/>
              <a:t> </a:t>
            </a:r>
            <a:r>
              <a:rPr lang="en-US" sz="3400" dirty="0" err="1"/>
              <a:t>piden</a:t>
            </a:r>
            <a:r>
              <a:rPr lang="en-US" sz="3400" dirty="0"/>
              <a:t>  y </a:t>
            </a:r>
            <a:r>
              <a:rPr lang="en-US" sz="3400" dirty="0" err="1"/>
              <a:t>ofrecen</a:t>
            </a:r>
            <a:r>
              <a:rPr lang="en-US" sz="3400" dirty="0"/>
              <a:t> </a:t>
            </a:r>
            <a:r>
              <a:rPr lang="en-US" sz="3400" dirty="0" err="1"/>
              <a:t>muy</a:t>
            </a:r>
            <a:r>
              <a:rPr lang="en-US" sz="3400" dirty="0"/>
              <a:t> </a:t>
            </a:r>
            <a:r>
              <a:rPr lang="en-US" sz="3400" dirty="0" err="1"/>
              <a:t>poco</a:t>
            </a:r>
            <a:r>
              <a:rPr lang="en-US" sz="3400" dirty="0"/>
              <a:t> en%.</a:t>
            </a:r>
          </a:p>
          <a:p>
            <a:pPr>
              <a:defRPr/>
            </a:pPr>
            <a:r>
              <a:rPr lang="en-US" sz="3400" dirty="0"/>
              <a:t>No </a:t>
            </a:r>
            <a:r>
              <a:rPr lang="en-US" sz="3400" dirty="0" err="1"/>
              <a:t>saben</a:t>
            </a:r>
            <a:r>
              <a:rPr lang="en-US" sz="3400" dirty="0"/>
              <a:t> </a:t>
            </a:r>
            <a:r>
              <a:rPr lang="en-US" sz="3400" dirty="0" err="1"/>
              <a:t>cuándo</a:t>
            </a:r>
            <a:r>
              <a:rPr lang="en-US" sz="3400" dirty="0"/>
              <a:t> </a:t>
            </a:r>
            <a:r>
              <a:rPr lang="en-US" sz="3400" dirty="0" err="1"/>
              <a:t>aceptar</a:t>
            </a:r>
            <a:r>
              <a:rPr lang="en-US" sz="3400" dirty="0"/>
              <a:t> un </a:t>
            </a:r>
            <a:r>
              <a:rPr lang="en-US" sz="3400" dirty="0" err="1"/>
              <a:t>trato</a:t>
            </a:r>
            <a:r>
              <a:rPr lang="en-US" sz="3400" dirty="0"/>
              <a:t> </a:t>
            </a:r>
            <a:r>
              <a:rPr lang="en-US" sz="3400" dirty="0" err="1"/>
              <a:t>porque</a:t>
            </a:r>
            <a:r>
              <a:rPr lang="en-US" sz="3400" dirty="0"/>
              <a:t> se </a:t>
            </a:r>
            <a:r>
              <a:rPr lang="en-US" sz="3400" dirty="0" err="1"/>
              <a:t>centran</a:t>
            </a:r>
            <a:r>
              <a:rPr lang="en-US" sz="3400" dirty="0"/>
              <a:t> en el </a:t>
            </a:r>
            <a:r>
              <a:rPr lang="en-US" sz="3400" dirty="0" err="1"/>
              <a:t>porcentaje</a:t>
            </a:r>
            <a:r>
              <a:rPr lang="en-US" sz="3400" dirty="0"/>
              <a:t> y no en el </a:t>
            </a:r>
            <a:r>
              <a:rPr lang="en-US" sz="3400" dirty="0" err="1"/>
              <a:t>tamaño</a:t>
            </a:r>
            <a:r>
              <a:rPr lang="en-US" sz="3400" dirty="0"/>
              <a:t> de la </a:t>
            </a:r>
            <a:r>
              <a:rPr lang="en-US" sz="3400" dirty="0" err="1"/>
              <a:t>oportunidad</a:t>
            </a:r>
            <a:r>
              <a:rPr lang="en-US" sz="3400" dirty="0"/>
              <a:t>.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" y="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11723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 err="1"/>
              <a:t>Recaudación</a:t>
            </a:r>
            <a:r>
              <a:rPr lang="en-US" b="1" dirty="0"/>
              <a:t> de </a:t>
            </a:r>
            <a:r>
              <a:rPr lang="en-US" b="1" dirty="0" err="1"/>
              <a:t>fondos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/>
              <a:t>Otra</a:t>
            </a:r>
            <a:r>
              <a:rPr lang="en-US" dirty="0"/>
              <a:t> forma de </a:t>
            </a:r>
            <a:r>
              <a:rPr lang="en-US" dirty="0" err="1"/>
              <a:t>recaudar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a </a:t>
            </a:r>
            <a:r>
              <a:rPr lang="en-US" dirty="0" err="1"/>
              <a:t>través</a:t>
            </a:r>
            <a:r>
              <a:rPr lang="en-US" dirty="0"/>
              <a:t> de la </a:t>
            </a:r>
            <a:r>
              <a:rPr lang="en-US" dirty="0" err="1"/>
              <a:t>Recaudación</a:t>
            </a:r>
            <a:r>
              <a:rPr lang="en-US" dirty="0"/>
              <a:t> de </a:t>
            </a:r>
            <a:r>
              <a:rPr lang="en-US" dirty="0" err="1"/>
              <a:t>fondos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Este </a:t>
            </a:r>
            <a:r>
              <a:rPr lang="en-US" dirty="0" err="1"/>
              <a:t>es</a:t>
            </a:r>
            <a:r>
              <a:rPr lang="en-US" dirty="0"/>
              <a:t> un </a:t>
            </a:r>
            <a:r>
              <a:rPr lang="en-US" dirty="0" err="1"/>
              <a:t>medio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obtener</a:t>
            </a:r>
            <a:r>
              <a:rPr lang="en-US" dirty="0"/>
              <a:t> capital de </a:t>
            </a:r>
            <a:r>
              <a:rPr lang="en-US" dirty="0" err="1"/>
              <a:t>pequeños</a:t>
            </a:r>
            <a:r>
              <a:rPr lang="en-US" dirty="0"/>
              <a:t> </a:t>
            </a:r>
            <a:r>
              <a:rPr lang="en-US" dirty="0" err="1"/>
              <a:t>inversionistas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utilizan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redes</a:t>
            </a:r>
            <a:r>
              <a:rPr lang="en-US" dirty="0"/>
              <a:t> </a:t>
            </a:r>
            <a:r>
              <a:rPr lang="en-US" dirty="0" err="1"/>
              <a:t>sociales</a:t>
            </a:r>
            <a:r>
              <a:rPr lang="en-US" dirty="0"/>
              <a:t> e Internet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publicitar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empresa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Por </a:t>
            </a:r>
            <a:r>
              <a:rPr lang="en-US" dirty="0" err="1"/>
              <a:t>ejemplo</a:t>
            </a:r>
            <a:r>
              <a:rPr lang="en-US" dirty="0"/>
              <a:t>, </a:t>
            </a:r>
            <a:r>
              <a:rPr lang="en-US" dirty="0" err="1"/>
              <a:t>checa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www.startengine.com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8" y="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5655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/>
              <a:t>¿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qué</a:t>
            </a:r>
            <a:r>
              <a:rPr lang="en-US" b="1" dirty="0"/>
              <a:t> </a:t>
            </a:r>
            <a:r>
              <a:rPr lang="en-US" b="1" dirty="0" err="1"/>
              <a:t>iniciar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propio</a:t>
            </a:r>
            <a:r>
              <a:rPr lang="en-US" b="1" dirty="0"/>
              <a:t> </a:t>
            </a:r>
            <a:r>
              <a:rPr lang="en-US" b="1" dirty="0" err="1"/>
              <a:t>negocio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76800"/>
          </a:xfr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propio</a:t>
            </a:r>
            <a:r>
              <a:rPr lang="en-US" dirty="0"/>
              <a:t>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la mayor </a:t>
            </a:r>
            <a:r>
              <a:rPr lang="en-US" dirty="0" err="1"/>
              <a:t>inversión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puedas</a:t>
            </a:r>
            <a:r>
              <a:rPr lang="en-US" dirty="0"/>
              <a:t> </a:t>
            </a:r>
            <a:r>
              <a:rPr lang="en-US" dirty="0" err="1"/>
              <a:t>realizar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Un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generarte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un </a:t>
            </a:r>
            <a:r>
              <a:rPr lang="en-US" dirty="0" err="1"/>
              <a:t>trabajo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multiplicar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ingresos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rápido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casi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inversión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puedas</a:t>
            </a:r>
            <a:r>
              <a:rPr lang="en-US" dirty="0"/>
              <a:t> </a:t>
            </a:r>
            <a:r>
              <a:rPr lang="en-US" dirty="0" err="1"/>
              <a:t>realizar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Sin embargo,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conlleva</a:t>
            </a:r>
            <a:r>
              <a:rPr lang="en-US" dirty="0"/>
              <a:t> </a:t>
            </a:r>
            <a:r>
              <a:rPr lang="en-US" dirty="0" err="1"/>
              <a:t>muchos</a:t>
            </a:r>
            <a:r>
              <a:rPr lang="en-US" dirty="0"/>
              <a:t> </a:t>
            </a:r>
            <a:r>
              <a:rPr lang="en-US" dirty="0" err="1"/>
              <a:t>riesgos</a:t>
            </a:r>
            <a:r>
              <a:rPr lang="en-US" dirty="0"/>
              <a:t> y </a:t>
            </a:r>
            <a:r>
              <a:rPr lang="en-US" dirty="0" err="1"/>
              <a:t>requiere</a:t>
            </a:r>
            <a:r>
              <a:rPr lang="en-US" dirty="0"/>
              <a:t> un </a:t>
            </a:r>
            <a:r>
              <a:rPr lang="en-US" dirty="0" err="1"/>
              <a:t>fuerte</a:t>
            </a:r>
            <a:r>
              <a:rPr lang="en-US" dirty="0"/>
              <a:t> </a:t>
            </a:r>
            <a:r>
              <a:rPr lang="en-US" dirty="0" err="1"/>
              <a:t>compromiso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tenga</a:t>
            </a:r>
            <a:r>
              <a:rPr lang="en-US" dirty="0"/>
              <a:t> </a:t>
            </a:r>
            <a:r>
              <a:rPr lang="en-US" dirty="0" err="1"/>
              <a:t>éxito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Generalmente</a:t>
            </a:r>
            <a:r>
              <a:rPr lang="en-US" dirty="0"/>
              <a:t>, </a:t>
            </a:r>
            <a:r>
              <a:rPr lang="en-US" dirty="0" err="1"/>
              <a:t>todas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 </a:t>
            </a:r>
            <a:r>
              <a:rPr lang="en-US" dirty="0" err="1"/>
              <a:t>requieren</a:t>
            </a:r>
            <a:r>
              <a:rPr lang="en-US" dirty="0"/>
              <a:t> mucho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éxito</a:t>
            </a:r>
            <a:r>
              <a:rPr lang="en-US" dirty="0"/>
              <a:t>. ¡</a:t>
            </a: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esperar</a:t>
            </a:r>
            <a:r>
              <a:rPr lang="en-US" dirty="0"/>
              <a:t> </a:t>
            </a:r>
            <a:r>
              <a:rPr lang="en-US" dirty="0" err="1"/>
              <a:t>invertir</a:t>
            </a:r>
            <a:r>
              <a:rPr lang="en-US" dirty="0"/>
              <a:t> de 60 a 80 </a:t>
            </a:r>
            <a:r>
              <a:rPr lang="en-US" dirty="0" err="1"/>
              <a:t>horas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semana</a:t>
            </a:r>
            <a:r>
              <a:rPr lang="en-US" dirty="0"/>
              <a:t> o </a:t>
            </a:r>
            <a:r>
              <a:rPr lang="en-US" dirty="0" err="1"/>
              <a:t>más</a:t>
            </a:r>
            <a:r>
              <a:rPr lang="en-US" dirty="0"/>
              <a:t>! </a:t>
            </a:r>
            <a:r>
              <a:rPr lang="en-US" dirty="0" err="1"/>
              <a:t>Esto</a:t>
            </a:r>
            <a:r>
              <a:rPr lang="en-US" dirty="0"/>
              <a:t> se llama "</a:t>
            </a:r>
            <a:r>
              <a:rPr lang="en-US" dirty="0" err="1"/>
              <a:t>Equidad</a:t>
            </a:r>
            <a:r>
              <a:rPr lang="en-US" dirty="0"/>
              <a:t> de </a:t>
            </a:r>
            <a:r>
              <a:rPr lang="en-US" dirty="0" err="1"/>
              <a:t>sudor</a:t>
            </a:r>
            <a:r>
              <a:rPr lang="en-US" dirty="0"/>
              <a:t>".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" y="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9402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397565"/>
            <a:ext cx="9144000" cy="1716630"/>
          </a:xfrm>
        </p:spPr>
        <p:txBody>
          <a:bodyPr>
            <a:normAutofit/>
          </a:bodyPr>
          <a:lstStyle/>
          <a:p>
            <a:r>
              <a:rPr lang="en-US" b="1" dirty="0"/>
              <a:t>NEGOCIOS Y EMPRENDIMIENTO</a:t>
            </a:r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1402D49-E0DC-4392-8BF2-E2EDC46CB96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9" name="Picture 8" descr="business-loans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2209800"/>
            <a:ext cx="6001870" cy="3962400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E6A05EF1-B6AF-4B31-AD18-B25F8F542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86" y="151898"/>
            <a:ext cx="1847850" cy="61912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/>
              <a:t>La </a:t>
            </a:r>
            <a:r>
              <a:rPr lang="en-US" b="1" dirty="0" err="1"/>
              <a:t>Oferta</a:t>
            </a:r>
            <a:r>
              <a:rPr lang="en-US" b="1" dirty="0"/>
              <a:t> Genera </a:t>
            </a:r>
            <a:r>
              <a:rPr lang="en-US" b="1" dirty="0" err="1"/>
              <a:t>Demanda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76800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err="1"/>
              <a:t>Necesitas</a:t>
            </a:r>
            <a:r>
              <a:rPr lang="en-US" dirty="0"/>
              <a:t> VENDER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en </a:t>
            </a:r>
            <a:r>
              <a:rPr lang="en-US" dirty="0" err="1"/>
              <a:t>Demanda</a:t>
            </a:r>
            <a:endParaRPr lang="en-US" dirty="0"/>
          </a:p>
          <a:p>
            <a:pPr>
              <a:defRPr/>
            </a:pPr>
            <a:r>
              <a:rPr lang="en-US" dirty="0"/>
              <a:t>La ley de Say dice: "La </a:t>
            </a:r>
            <a:r>
              <a:rPr lang="en-US" dirty="0" err="1"/>
              <a:t>oferta</a:t>
            </a:r>
            <a:r>
              <a:rPr lang="en-US" dirty="0"/>
              <a:t> </a:t>
            </a:r>
            <a:r>
              <a:rPr lang="en-US" dirty="0" err="1"/>
              <a:t>engendra</a:t>
            </a:r>
            <a:r>
              <a:rPr lang="en-US" dirty="0"/>
              <a:t> </a:t>
            </a:r>
            <a:r>
              <a:rPr lang="en-US" dirty="0" err="1"/>
              <a:t>demanda</a:t>
            </a:r>
            <a:r>
              <a:rPr lang="en-US" dirty="0"/>
              <a:t>".</a:t>
            </a:r>
          </a:p>
          <a:p>
            <a:pPr>
              <a:defRPr/>
            </a:pPr>
            <a:r>
              <a:rPr lang="en-US" dirty="0"/>
              <a:t>Si se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ocurre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satisfaga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necesidad</a:t>
            </a:r>
            <a:r>
              <a:rPr lang="en-US" dirty="0"/>
              <a:t> o un </a:t>
            </a:r>
            <a:r>
              <a:rPr lang="en-US" dirty="0" err="1"/>
              <a:t>deseo</a:t>
            </a:r>
            <a:r>
              <a:rPr lang="en-US" dirty="0"/>
              <a:t>, la </a:t>
            </a:r>
            <a:r>
              <a:rPr lang="en-US" dirty="0" err="1"/>
              <a:t>gente</a:t>
            </a:r>
            <a:r>
              <a:rPr lang="en-US" dirty="0"/>
              <a:t> lo </a:t>
            </a:r>
            <a:r>
              <a:rPr lang="en-US" dirty="0" err="1"/>
              <a:t>demandará</a:t>
            </a:r>
            <a:r>
              <a:rPr lang="en-US" dirty="0"/>
              <a:t> (lo </a:t>
            </a:r>
            <a:r>
              <a:rPr lang="en-US" dirty="0" err="1"/>
              <a:t>querrá</a:t>
            </a:r>
            <a:r>
              <a:rPr lang="en-US" dirty="0"/>
              <a:t>).</a:t>
            </a:r>
          </a:p>
          <a:p>
            <a:pPr>
              <a:defRPr/>
            </a:pPr>
            <a:r>
              <a:rPr lang="en-US" dirty="0"/>
              <a:t>¿</a:t>
            </a: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comunicar</a:t>
            </a:r>
            <a:r>
              <a:rPr lang="en-US" dirty="0"/>
              <a:t> </a:t>
            </a:r>
            <a:r>
              <a:rPr lang="en-US" dirty="0" err="1"/>
              <a:t>claramente</a:t>
            </a:r>
            <a:r>
              <a:rPr lang="en-US" dirty="0"/>
              <a:t> 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personas? 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necesidad</a:t>
            </a:r>
            <a:r>
              <a:rPr lang="en-US" dirty="0"/>
              <a:t> </a:t>
            </a:r>
            <a:r>
              <a:rPr lang="en-US" dirty="0" err="1"/>
              <a:t>resuelve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¿Produce </a:t>
            </a:r>
            <a:r>
              <a:rPr lang="en-US" b="1" u="sng" dirty="0"/>
              <a:t>PLACER</a:t>
            </a:r>
            <a:r>
              <a:rPr lang="en-US" dirty="0"/>
              <a:t> o </a:t>
            </a:r>
            <a:r>
              <a:rPr lang="en-US" dirty="0" err="1"/>
              <a:t>elimina</a:t>
            </a:r>
            <a:r>
              <a:rPr lang="en-US" dirty="0"/>
              <a:t> el </a:t>
            </a:r>
            <a:r>
              <a:rPr lang="en-US" b="1" u="sng" dirty="0"/>
              <a:t>DOLOR</a:t>
            </a:r>
            <a:r>
              <a:rPr lang="en-US" dirty="0"/>
              <a:t>?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" y="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31805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DD87E-9876-4154-A738-EE3B9E192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642A0-A6E3-4C47-B134-FCA25B190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119" y="2480143"/>
            <a:ext cx="4040188" cy="639762"/>
          </a:xfrm>
        </p:spPr>
        <p:txBody>
          <a:bodyPr/>
          <a:lstStyle/>
          <a:p>
            <a:r>
              <a:rPr lang="en-US" dirty="0" err="1"/>
              <a:t>Medios</a:t>
            </a:r>
            <a:r>
              <a:rPr lang="en-US" dirty="0"/>
              <a:t> </a:t>
            </a:r>
            <a:r>
              <a:rPr lang="en-US" dirty="0" err="1"/>
              <a:t>Antiguos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8F01D-1AF4-4DFA-B184-1FADCC99B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562" y="3124200"/>
            <a:ext cx="4040188" cy="3341688"/>
          </a:xfrm>
        </p:spPr>
        <p:txBody>
          <a:bodyPr/>
          <a:lstStyle/>
          <a:p>
            <a:r>
              <a:rPr lang="en-US" dirty="0" err="1"/>
              <a:t>Periodicos</a:t>
            </a:r>
            <a:endParaRPr lang="en-US" dirty="0"/>
          </a:p>
          <a:p>
            <a:r>
              <a:rPr lang="en-US" dirty="0" err="1"/>
              <a:t>Espectaculares</a:t>
            </a:r>
            <a:endParaRPr lang="en-US" dirty="0"/>
          </a:p>
          <a:p>
            <a:r>
              <a:rPr lang="en-US" dirty="0"/>
              <a:t>Radio</a:t>
            </a:r>
          </a:p>
          <a:p>
            <a:r>
              <a:rPr lang="en-US" dirty="0" err="1"/>
              <a:t>Anuncios</a:t>
            </a:r>
            <a:r>
              <a:rPr lang="en-US" dirty="0"/>
              <a:t> TV </a:t>
            </a:r>
          </a:p>
          <a:p>
            <a:r>
              <a:rPr lang="en-US" dirty="0" err="1"/>
              <a:t>Revistas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67A750-7E82-48CC-BFF9-C405AF83C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2410284"/>
            <a:ext cx="4041775" cy="639762"/>
          </a:xfrm>
        </p:spPr>
        <p:txBody>
          <a:bodyPr/>
          <a:lstStyle/>
          <a:p>
            <a:r>
              <a:rPr lang="en-US" dirty="0" err="1"/>
              <a:t>Medios</a:t>
            </a:r>
            <a:r>
              <a:rPr lang="en-US" dirty="0"/>
              <a:t> </a:t>
            </a:r>
            <a:r>
              <a:rPr lang="en-US" dirty="0" err="1"/>
              <a:t>Nuevos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86A03-F152-4DFC-9F9B-E13F9412D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3119905"/>
            <a:ext cx="4041775" cy="3341689"/>
          </a:xfrm>
        </p:spPr>
        <p:txBody>
          <a:bodyPr/>
          <a:lstStyle/>
          <a:p>
            <a:r>
              <a:rPr lang="en-US" dirty="0" err="1"/>
              <a:t>Anuncios</a:t>
            </a:r>
            <a:r>
              <a:rPr lang="en-US" dirty="0"/>
              <a:t> en </a:t>
            </a:r>
            <a:r>
              <a:rPr lang="en-US" dirty="0" err="1"/>
              <a:t>Redes</a:t>
            </a:r>
            <a:r>
              <a:rPr lang="en-US" dirty="0"/>
              <a:t> </a:t>
            </a:r>
            <a:r>
              <a:rPr lang="en-US" dirty="0" err="1"/>
              <a:t>Sociales</a:t>
            </a:r>
            <a:endParaRPr lang="en-US" dirty="0"/>
          </a:p>
          <a:p>
            <a:r>
              <a:rPr lang="en-US" dirty="0"/>
              <a:t>Enlaces de </a:t>
            </a:r>
            <a:r>
              <a:rPr lang="en-US" dirty="0" err="1"/>
              <a:t>búsqueda</a:t>
            </a:r>
            <a:r>
              <a:rPr lang="en-US" dirty="0"/>
              <a:t> de Google</a:t>
            </a:r>
          </a:p>
          <a:p>
            <a:r>
              <a:rPr lang="en-US" dirty="0" err="1"/>
              <a:t>Campañas</a:t>
            </a:r>
            <a:r>
              <a:rPr lang="en-US" dirty="0"/>
              <a:t> de </a:t>
            </a:r>
            <a:r>
              <a:rPr lang="en-US" dirty="0" err="1"/>
              <a:t>correo</a:t>
            </a:r>
            <a:r>
              <a:rPr lang="en-US" dirty="0"/>
              <a:t> </a:t>
            </a:r>
            <a:r>
              <a:rPr lang="en-US" dirty="0" err="1"/>
              <a:t>electrónico</a:t>
            </a:r>
            <a:endParaRPr lang="en-US" dirty="0"/>
          </a:p>
          <a:p>
            <a:r>
              <a:rPr lang="en-US" dirty="0"/>
              <a:t>Funnels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CEA075-CA14-4465-BACD-ED3E33D0ED0F}"/>
              </a:ext>
            </a:extLst>
          </p:cNvPr>
          <p:cNvSpPr txBox="1">
            <a:spLocks/>
          </p:cNvSpPr>
          <p:nvPr/>
        </p:nvSpPr>
        <p:spPr>
          <a:xfrm>
            <a:off x="530225" y="126298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u="sng" dirty="0"/>
              <a:t>1. </a:t>
            </a:r>
            <a:r>
              <a:rPr lang="en-US" u="sng" dirty="0" err="1"/>
              <a:t>Publicidad</a:t>
            </a:r>
            <a:r>
              <a:rPr lang="en-US" u="sng" dirty="0"/>
              <a:t>: </a:t>
            </a:r>
            <a:r>
              <a:rPr lang="en-US" b="0" dirty="0" err="1"/>
              <a:t>Esto</a:t>
            </a:r>
            <a:r>
              <a:rPr lang="en-US" b="0" dirty="0"/>
              <a:t> </a:t>
            </a:r>
            <a:r>
              <a:rPr lang="en-US" b="0" dirty="0" err="1"/>
              <a:t>requiere</a:t>
            </a:r>
            <a:r>
              <a:rPr lang="en-US" b="0" dirty="0"/>
              <a:t> </a:t>
            </a:r>
            <a:r>
              <a:rPr lang="en-US" b="0" dirty="0" err="1"/>
              <a:t>que</a:t>
            </a:r>
            <a:r>
              <a:rPr lang="en-US" b="0" dirty="0"/>
              <a:t> </a:t>
            </a:r>
            <a:r>
              <a:rPr lang="en-US" b="0" dirty="0" err="1"/>
              <a:t>otras</a:t>
            </a:r>
            <a:r>
              <a:rPr lang="en-US" b="0" dirty="0"/>
              <a:t> personas </a:t>
            </a:r>
            <a:r>
              <a:rPr lang="en-US" b="0" dirty="0" err="1"/>
              <a:t>conozcan</a:t>
            </a:r>
            <a:r>
              <a:rPr lang="en-US" b="0" dirty="0"/>
              <a:t> </a:t>
            </a:r>
            <a:r>
              <a:rPr lang="en-US" b="0" dirty="0" err="1"/>
              <a:t>tu</a:t>
            </a:r>
            <a:r>
              <a:rPr lang="en-US" b="0" dirty="0"/>
              <a:t> </a:t>
            </a:r>
            <a:r>
              <a:rPr lang="en-US" b="0" dirty="0" err="1"/>
              <a:t>producto</a:t>
            </a:r>
            <a:r>
              <a:rPr lang="en-US" b="0" dirty="0"/>
              <a:t>.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5" y="3570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67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b="1" u="sng" dirty="0"/>
              <a:t>2. Marketing</a:t>
            </a:r>
            <a:r>
              <a:rPr lang="en-US" dirty="0"/>
              <a:t>: 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requiere</a:t>
            </a:r>
            <a:r>
              <a:rPr lang="en-US" dirty="0"/>
              <a:t> </a:t>
            </a:r>
            <a:r>
              <a:rPr lang="en-US" dirty="0" err="1"/>
              <a:t>comunicar</a:t>
            </a:r>
            <a:r>
              <a:rPr lang="en-US" dirty="0"/>
              <a:t> un </a:t>
            </a:r>
            <a:r>
              <a:rPr lang="en-US" dirty="0" err="1"/>
              <a:t>mensaje</a:t>
            </a:r>
            <a:r>
              <a:rPr lang="en-US" dirty="0"/>
              <a:t> al </a:t>
            </a:r>
            <a:r>
              <a:rPr lang="en-US" dirty="0" err="1"/>
              <a:t>mercado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Haz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la </a:t>
            </a:r>
            <a:r>
              <a:rPr lang="en-US" dirty="0" err="1"/>
              <a:t>gente</a:t>
            </a:r>
            <a:r>
              <a:rPr lang="en-US" dirty="0"/>
              <a:t> se </a:t>
            </a:r>
            <a:r>
              <a:rPr lang="en-US" dirty="0" err="1"/>
              <a:t>interese</a:t>
            </a:r>
            <a:r>
              <a:rPr lang="en-US" dirty="0"/>
              <a:t> en 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decir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utilizar</a:t>
            </a:r>
            <a:r>
              <a:rPr lang="en-US" dirty="0"/>
              <a:t> un </a:t>
            </a:r>
            <a:r>
              <a:rPr lang="en-US" dirty="0" err="1"/>
              <a:t>seminario</a:t>
            </a:r>
            <a:r>
              <a:rPr lang="en-US" dirty="0"/>
              <a:t> web,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presentación</a:t>
            </a:r>
            <a:r>
              <a:rPr lang="en-US" dirty="0"/>
              <a:t> en vivo,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llamada</a:t>
            </a:r>
            <a:r>
              <a:rPr lang="en-US" dirty="0"/>
              <a:t> de Zoom, un funnel, etc.</a:t>
            </a:r>
          </a:p>
          <a:p>
            <a:pPr>
              <a:defRPr/>
            </a:pPr>
            <a:r>
              <a:rPr lang="en-US" dirty="0"/>
              <a:t>El </a:t>
            </a:r>
            <a:r>
              <a:rPr lang="en-US" dirty="0" err="1"/>
              <a:t>punto</a:t>
            </a:r>
            <a:r>
              <a:rPr lang="en-US" dirty="0"/>
              <a:t> principal </a:t>
            </a:r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captar</a:t>
            </a:r>
            <a:r>
              <a:rPr lang="en-US" dirty="0"/>
              <a:t> la </a:t>
            </a:r>
            <a:r>
              <a:rPr lang="en-US" dirty="0" err="1"/>
              <a:t>atención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audiencia</a:t>
            </a:r>
            <a:r>
              <a:rPr lang="en-US" dirty="0"/>
              <a:t>, ¡</a:t>
            </a:r>
            <a:r>
              <a:rPr lang="en-US" dirty="0" err="1"/>
              <a:t>eso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lo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difícil</a:t>
            </a:r>
            <a:r>
              <a:rPr lang="en-US" dirty="0"/>
              <a:t> en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días</a:t>
            </a:r>
            <a:r>
              <a:rPr lang="en-US" dirty="0"/>
              <a:t>!</a:t>
            </a:r>
          </a:p>
          <a:p>
            <a:pPr>
              <a:defRPr/>
            </a:pPr>
            <a:r>
              <a:rPr lang="en-US" dirty="0"/>
              <a:t>Hay </a:t>
            </a:r>
            <a:r>
              <a:rPr lang="en-US" dirty="0" err="1"/>
              <a:t>demasiado</a:t>
            </a:r>
            <a:r>
              <a:rPr lang="en-US" dirty="0"/>
              <a:t> </a:t>
            </a:r>
            <a:r>
              <a:rPr lang="en-US" dirty="0" err="1"/>
              <a:t>ruido</a:t>
            </a:r>
            <a:r>
              <a:rPr lang="en-US" dirty="0"/>
              <a:t>: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mensaje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destacarse</a:t>
            </a:r>
            <a:r>
              <a:rPr lang="en-US" dirty="0"/>
              <a:t> y </a:t>
            </a:r>
            <a:r>
              <a:rPr lang="en-US" dirty="0" err="1"/>
              <a:t>llegar</a:t>
            </a:r>
            <a:r>
              <a:rPr lang="en-US" dirty="0"/>
              <a:t> a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clientes</a:t>
            </a:r>
            <a:r>
              <a:rPr lang="en-US" dirty="0"/>
              <a:t> </a:t>
            </a:r>
            <a:r>
              <a:rPr lang="en-US" dirty="0" err="1"/>
              <a:t>potenciales</a:t>
            </a:r>
            <a:r>
              <a:rPr lang="en-US" dirty="0"/>
              <a:t> de forma </a:t>
            </a:r>
            <a:r>
              <a:rPr lang="en-US" dirty="0" err="1"/>
              <a:t>rápida</a:t>
            </a:r>
            <a:r>
              <a:rPr lang="en-US" dirty="0"/>
              <a:t> y </a:t>
            </a:r>
            <a:r>
              <a:rPr lang="en-US" dirty="0" err="1"/>
              <a:t>eficaz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La </a:t>
            </a:r>
            <a:r>
              <a:rPr lang="en-US" dirty="0" err="1"/>
              <a:t>herramienta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en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días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teléfono</a:t>
            </a:r>
            <a:r>
              <a:rPr lang="en-US" dirty="0"/>
              <a:t> </a:t>
            </a:r>
            <a:r>
              <a:rPr lang="en-US" dirty="0" err="1"/>
              <a:t>celular</a:t>
            </a:r>
            <a:r>
              <a:rPr lang="en-US" dirty="0"/>
              <a:t>.  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5" y="3570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5235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5105400"/>
          </a:xfrm>
        </p:spPr>
        <p:txBody>
          <a:bodyPr rtlCol="0"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US" sz="3600" b="1" u="sng" dirty="0"/>
              <a:t>3. </a:t>
            </a:r>
            <a:r>
              <a:rPr lang="en-US" sz="3600" b="1" u="sng" dirty="0" err="1"/>
              <a:t>Presenta</a:t>
            </a:r>
            <a:r>
              <a:rPr lang="en-US" sz="3600" b="1" u="sng" dirty="0"/>
              <a:t> (</a:t>
            </a:r>
            <a:r>
              <a:rPr lang="en-US" sz="3600" b="1" u="sng" dirty="0" err="1"/>
              <a:t>tu</a:t>
            </a:r>
            <a:r>
              <a:rPr lang="en-US" sz="3600" b="1" u="sng" dirty="0"/>
              <a:t> </a:t>
            </a:r>
            <a:r>
              <a:rPr lang="en-US" sz="3600" b="1" u="sng" dirty="0" err="1"/>
              <a:t>producto</a:t>
            </a:r>
            <a:r>
              <a:rPr lang="en-US" sz="3600" b="1" u="sng" dirty="0"/>
              <a:t>)</a:t>
            </a:r>
            <a:r>
              <a:rPr lang="en-US" sz="3600" dirty="0"/>
              <a:t>: </a:t>
            </a:r>
            <a:r>
              <a:rPr lang="en-US" sz="3600" dirty="0" err="1"/>
              <a:t>Esto</a:t>
            </a:r>
            <a:r>
              <a:rPr lang="en-US" sz="3600" dirty="0"/>
              <a:t> </a:t>
            </a:r>
            <a:r>
              <a:rPr lang="en-US" sz="3600" dirty="0" err="1"/>
              <a:t>requiere</a:t>
            </a:r>
            <a:r>
              <a:rPr lang="en-US" sz="3600" dirty="0"/>
              <a:t> la </a:t>
            </a:r>
            <a:r>
              <a:rPr lang="en-US" sz="3600" dirty="0" err="1"/>
              <a:t>capacidad</a:t>
            </a:r>
            <a:r>
              <a:rPr lang="en-US" sz="3600" dirty="0"/>
              <a:t> de </a:t>
            </a:r>
            <a:r>
              <a:rPr lang="en-US" sz="3600" dirty="0" err="1"/>
              <a:t>convencer</a:t>
            </a:r>
            <a:r>
              <a:rPr lang="en-US" sz="3600" dirty="0"/>
              <a:t> a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cliente</a:t>
            </a:r>
            <a:r>
              <a:rPr lang="en-US" sz="3600" dirty="0"/>
              <a:t> </a:t>
            </a:r>
            <a:r>
              <a:rPr lang="en-US" sz="3600" dirty="0" err="1"/>
              <a:t>potencial</a:t>
            </a:r>
            <a:r>
              <a:rPr lang="en-US" sz="3600" dirty="0"/>
              <a:t> de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necesita</a:t>
            </a:r>
            <a:r>
              <a:rPr lang="en-US" sz="3600" dirty="0"/>
              <a:t> lo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ofreces</a:t>
            </a:r>
            <a:r>
              <a:rPr lang="en-US" sz="3600" dirty="0"/>
              <a:t> y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eres</a:t>
            </a:r>
            <a:r>
              <a:rPr lang="en-US" sz="3600" dirty="0"/>
              <a:t> la persona </a:t>
            </a:r>
            <a:r>
              <a:rPr lang="en-US" sz="3600" dirty="0" err="1"/>
              <a:t>adecuada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comprarlo</a:t>
            </a:r>
            <a:r>
              <a:rPr lang="en-US" sz="3600" dirty="0"/>
              <a:t>.</a:t>
            </a:r>
          </a:p>
          <a:p>
            <a:pPr>
              <a:defRPr/>
            </a:pPr>
            <a:r>
              <a:rPr lang="en-US" sz="3600" dirty="0" err="1"/>
              <a:t>Cuando</a:t>
            </a:r>
            <a:r>
              <a:rPr lang="en-US" sz="3600" dirty="0"/>
              <a:t> </a:t>
            </a:r>
            <a:r>
              <a:rPr lang="en-US" sz="3600" dirty="0" err="1"/>
              <a:t>tienes</a:t>
            </a:r>
            <a:r>
              <a:rPr lang="en-US" sz="3600" dirty="0"/>
              <a:t> la </a:t>
            </a:r>
            <a:r>
              <a:rPr lang="en-US" sz="3600" dirty="0" err="1"/>
              <a:t>oportunidad</a:t>
            </a:r>
            <a:r>
              <a:rPr lang="en-US" sz="3600" dirty="0"/>
              <a:t> de </a:t>
            </a:r>
            <a:r>
              <a:rPr lang="en-US" sz="3600" dirty="0" err="1"/>
              <a:t>presentar</a:t>
            </a:r>
            <a:r>
              <a:rPr lang="en-US" sz="3600" dirty="0"/>
              <a:t> a </a:t>
            </a:r>
            <a:r>
              <a:rPr lang="en-US" sz="3600" dirty="0" err="1"/>
              <a:t>alguien</a:t>
            </a:r>
            <a:r>
              <a:rPr lang="en-US" sz="3600" dirty="0"/>
              <a:t>, solo </a:t>
            </a:r>
            <a:r>
              <a:rPr lang="en-US" sz="3600" dirty="0" err="1"/>
              <a:t>tienes</a:t>
            </a:r>
            <a:r>
              <a:rPr lang="en-US" sz="3600" dirty="0"/>
              <a:t> </a:t>
            </a:r>
            <a:r>
              <a:rPr lang="en-US" sz="3600" dirty="0" err="1"/>
              <a:t>tanto</a:t>
            </a:r>
            <a:r>
              <a:rPr lang="en-US" sz="3600" dirty="0"/>
              <a:t> </a:t>
            </a:r>
            <a:r>
              <a:rPr lang="en-US" sz="3600" dirty="0" err="1"/>
              <a:t>tiempo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convencerlo</a:t>
            </a:r>
            <a:r>
              <a:rPr lang="en-US" sz="3600" dirty="0"/>
              <a:t> de </a:t>
            </a:r>
            <a:r>
              <a:rPr lang="en-US" sz="3600" dirty="0" err="1"/>
              <a:t>que</a:t>
            </a:r>
            <a:r>
              <a:rPr lang="en-US" sz="3600" dirty="0"/>
              <a:t> el valor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proporcionas</a:t>
            </a:r>
            <a:r>
              <a:rPr lang="en-US" sz="3600" dirty="0"/>
              <a:t> vale </a:t>
            </a:r>
            <a:r>
              <a:rPr lang="en-US" sz="3600" dirty="0" err="1"/>
              <a:t>más</a:t>
            </a:r>
            <a:r>
              <a:rPr lang="en-US" sz="3600" dirty="0"/>
              <a:t> </a:t>
            </a:r>
            <a:r>
              <a:rPr lang="en-US" sz="3600" dirty="0" err="1"/>
              <a:t>que</a:t>
            </a:r>
            <a:r>
              <a:rPr lang="en-US" sz="3600" dirty="0"/>
              <a:t> el </a:t>
            </a:r>
            <a:r>
              <a:rPr lang="en-US" sz="3600" dirty="0" err="1"/>
              <a:t>dinero</a:t>
            </a:r>
            <a:r>
              <a:rPr lang="en-US" sz="3600" dirty="0"/>
              <a:t>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pagarán</a:t>
            </a:r>
            <a:r>
              <a:rPr lang="en-US" sz="3600" dirty="0"/>
              <a:t>.</a:t>
            </a:r>
          </a:p>
          <a:p>
            <a:pPr>
              <a:defRPr/>
            </a:pPr>
            <a:r>
              <a:rPr lang="en-US" sz="3600" dirty="0" err="1"/>
              <a:t>Debes</a:t>
            </a:r>
            <a:r>
              <a:rPr lang="en-US" sz="3600" dirty="0"/>
              <a:t> </a:t>
            </a:r>
            <a:r>
              <a:rPr lang="en-US" sz="3600" dirty="0" err="1"/>
              <a:t>convencerlos</a:t>
            </a:r>
            <a:r>
              <a:rPr lang="en-US" sz="3600" dirty="0"/>
              <a:t> antes de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atención</a:t>
            </a:r>
            <a:r>
              <a:rPr lang="en-US" sz="3600" dirty="0"/>
              <a:t> se </a:t>
            </a:r>
            <a:r>
              <a:rPr lang="en-US" sz="3600" dirty="0" err="1"/>
              <a:t>dirija</a:t>
            </a:r>
            <a:r>
              <a:rPr lang="en-US" sz="3600" dirty="0"/>
              <a:t> a </a:t>
            </a:r>
            <a:r>
              <a:rPr lang="en-US" sz="3600" dirty="0" err="1"/>
              <a:t>otra</a:t>
            </a:r>
            <a:r>
              <a:rPr lang="en-US" sz="3600" dirty="0"/>
              <a:t> </a:t>
            </a:r>
            <a:r>
              <a:rPr lang="en-US" sz="3600" dirty="0" err="1"/>
              <a:t>cosa</a:t>
            </a:r>
            <a:r>
              <a:rPr lang="en-US" sz="3600" dirty="0"/>
              <a:t>.</a:t>
            </a:r>
          </a:p>
          <a:p>
            <a:pPr>
              <a:defRPr/>
            </a:pPr>
            <a:r>
              <a:rPr lang="en-US" sz="3600" dirty="0"/>
              <a:t>Solo </a:t>
            </a:r>
            <a:r>
              <a:rPr lang="en-US" sz="3600" dirty="0" err="1"/>
              <a:t>tienes</a:t>
            </a:r>
            <a:r>
              <a:rPr lang="en-US" sz="3600" dirty="0"/>
              <a:t> 1 </a:t>
            </a:r>
            <a:r>
              <a:rPr lang="en-US" sz="3600" dirty="0" err="1"/>
              <a:t>oportunidad</a:t>
            </a:r>
            <a:r>
              <a:rPr lang="en-US" sz="3600" dirty="0"/>
              <a:t> de </a:t>
            </a:r>
            <a:r>
              <a:rPr lang="en-US" sz="3600" dirty="0" err="1"/>
              <a:t>tener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primera</a:t>
            </a:r>
            <a:r>
              <a:rPr lang="en-US" sz="3600" dirty="0"/>
              <a:t> </a:t>
            </a:r>
            <a:r>
              <a:rPr lang="en-US" sz="3600" dirty="0" err="1"/>
              <a:t>impresión</a:t>
            </a:r>
            <a:r>
              <a:rPr lang="en-US" sz="3600" dirty="0"/>
              <a:t>, ¡</a:t>
            </a:r>
            <a:r>
              <a:rPr lang="en-US" sz="3600" dirty="0" err="1"/>
              <a:t>haz</a:t>
            </a:r>
            <a:r>
              <a:rPr lang="en-US" sz="3600" dirty="0"/>
              <a:t>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cuente</a:t>
            </a:r>
            <a:r>
              <a:rPr lang="en-US" sz="3600" dirty="0"/>
              <a:t>!</a:t>
            </a:r>
          </a:p>
          <a:p>
            <a:pPr>
              <a:defRPr/>
            </a:pPr>
            <a:r>
              <a:rPr lang="en-US" sz="3600" dirty="0"/>
              <a:t>¡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objetivo</a:t>
            </a:r>
            <a:r>
              <a:rPr lang="en-US" sz="3600" dirty="0"/>
              <a:t> </a:t>
            </a:r>
            <a:r>
              <a:rPr lang="en-US" sz="3600" dirty="0" err="1"/>
              <a:t>es</a:t>
            </a:r>
            <a:r>
              <a:rPr lang="en-US" sz="3600" dirty="0"/>
              <a:t> </a:t>
            </a:r>
            <a:r>
              <a:rPr lang="en-US" sz="3600" dirty="0" err="1"/>
              <a:t>destacar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que</a:t>
            </a:r>
            <a:r>
              <a:rPr lang="en-US" sz="3600" dirty="0"/>
              <a:t> el comprador tome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decisión</a:t>
            </a:r>
            <a:r>
              <a:rPr lang="en-US" sz="3600" dirty="0"/>
              <a:t> </a:t>
            </a:r>
            <a:r>
              <a:rPr lang="en-US" sz="3600" dirty="0" err="1"/>
              <a:t>inconsciente</a:t>
            </a:r>
            <a:r>
              <a:rPr lang="en-US" sz="3600" dirty="0"/>
              <a:t> y </a:t>
            </a:r>
            <a:r>
              <a:rPr lang="en-US" sz="3600" dirty="0" err="1"/>
              <a:t>consciente</a:t>
            </a:r>
            <a:r>
              <a:rPr lang="en-US" sz="3600" dirty="0"/>
              <a:t> de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quiere</a:t>
            </a:r>
            <a:r>
              <a:rPr lang="en-US" sz="3600" dirty="0"/>
              <a:t> COMPRAR!</a:t>
            </a:r>
            <a:endParaRPr lang="en-US" sz="3600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23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5" y="35700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1049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b="1" u="sng" dirty="0"/>
              <a:t>4. Haz una </a:t>
            </a:r>
            <a:r>
              <a:rPr lang="en-US" b="1" u="sng" dirty="0" err="1"/>
              <a:t>Oferta</a:t>
            </a:r>
            <a:r>
              <a:rPr lang="en-US" dirty="0"/>
              <a:t>: </a:t>
            </a:r>
            <a:r>
              <a:rPr lang="es-ES" dirty="0"/>
              <a:t>Después de presentar tu producto, servicio o lo que estás vendiendo, debes hacer una oferta.</a:t>
            </a:r>
          </a:p>
          <a:p>
            <a:pPr>
              <a:defRPr/>
            </a:pPr>
            <a:r>
              <a:rPr lang="es-ES" dirty="0"/>
              <a:t>La idea es hacer una oferta irresistible que el cliente acepte.</a:t>
            </a:r>
          </a:p>
          <a:p>
            <a:pPr>
              <a:defRPr/>
            </a:pPr>
            <a:r>
              <a:rPr lang="es-ES" dirty="0"/>
              <a:t>Esto podría ser agregando más cosas además de lo básico u ofreciendo un incentivo o descuento si toman medidas.</a:t>
            </a:r>
          </a:p>
          <a:p>
            <a:pPr>
              <a:defRPr/>
            </a:pPr>
            <a:r>
              <a:rPr lang="es-ES" dirty="0"/>
              <a:t>A veces, hay otros factores que influirán, por ejemplo, si hay un inventario limitado o se acerca una ocasión especial.</a:t>
            </a:r>
          </a:p>
          <a:p>
            <a:pPr>
              <a:defRPr/>
            </a:pPr>
            <a:r>
              <a:rPr lang="es-ES" dirty="0"/>
              <a:t>Puedes utilizar financiación especial o precios especiales si compran más de uno.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65085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b="1" u="sng" dirty="0"/>
              <a:t>5. Cierra la </a:t>
            </a:r>
            <a:r>
              <a:rPr lang="en-US" b="1" u="sng" dirty="0" err="1"/>
              <a:t>Venta</a:t>
            </a:r>
            <a:r>
              <a:rPr lang="en-US" dirty="0"/>
              <a:t>: </a:t>
            </a:r>
            <a:r>
              <a:rPr lang="es-ES" dirty="0"/>
              <a:t>Después de presentar su producto y su oferta, si su cliente parece interesado, PREGUNTE por la Venta.</a:t>
            </a:r>
          </a:p>
          <a:p>
            <a:pPr>
              <a:defRPr/>
            </a:pPr>
            <a:r>
              <a:rPr lang="es-ES" dirty="0"/>
              <a:t>Quieres una respuesta de Sí o No.</a:t>
            </a:r>
          </a:p>
          <a:p>
            <a:pPr>
              <a:defRPr/>
            </a:pPr>
            <a:r>
              <a:rPr lang="es-ES" dirty="0"/>
              <a:t>Cualquier otra cosa como "Déjame pensarlo" indica que no cerraste el trato.</a:t>
            </a:r>
            <a:endParaRPr lang="en-US" dirty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76797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b="1" u="sng" dirty="0"/>
              <a:t>6. </a:t>
            </a:r>
            <a:r>
              <a:rPr lang="en-US" b="1" u="sng" dirty="0" err="1"/>
              <a:t>Colectar</a:t>
            </a:r>
            <a:r>
              <a:rPr lang="en-US" b="1" u="sng" dirty="0"/>
              <a:t> el Dinero</a:t>
            </a:r>
            <a:r>
              <a:rPr lang="en-US" dirty="0"/>
              <a:t>: </a:t>
            </a:r>
            <a:r>
              <a:rPr lang="es-ES" dirty="0"/>
              <a:t>Después de que su cliente acepte comprar y le dé un SÍ, pregunte cómo quiere pagar.</a:t>
            </a:r>
          </a:p>
          <a:p>
            <a:pPr>
              <a:defRPr/>
            </a:pPr>
            <a:r>
              <a:rPr lang="es-ES" dirty="0"/>
              <a:t>Puedes ofrecer varios medios para cobrar el dinero:</a:t>
            </a:r>
          </a:p>
          <a:p>
            <a:pPr lvl="1">
              <a:defRPr/>
            </a:pPr>
            <a:r>
              <a:rPr lang="es-ES" dirty="0"/>
              <a:t>Efectivo</a:t>
            </a:r>
          </a:p>
          <a:p>
            <a:pPr lvl="1">
              <a:defRPr/>
            </a:pPr>
            <a:r>
              <a:rPr lang="es-ES" dirty="0"/>
              <a:t>Cheque</a:t>
            </a:r>
          </a:p>
          <a:p>
            <a:pPr lvl="1">
              <a:defRPr/>
            </a:pPr>
            <a:r>
              <a:rPr lang="es-ES" dirty="0"/>
              <a:t>Tarjeta de crédito</a:t>
            </a:r>
          </a:p>
          <a:p>
            <a:pPr lvl="1">
              <a:defRPr/>
            </a:pPr>
            <a:r>
              <a:rPr lang="es-ES" dirty="0"/>
              <a:t>Transferencia bancaria</a:t>
            </a:r>
          </a:p>
          <a:p>
            <a:pPr lvl="1">
              <a:defRPr/>
            </a:pPr>
            <a:r>
              <a:rPr lang="es-ES" dirty="0"/>
              <a:t>Etc.</a:t>
            </a:r>
          </a:p>
          <a:p>
            <a:pPr>
              <a:defRPr/>
            </a:pPr>
            <a:r>
              <a:rPr lang="es-ES" dirty="0"/>
              <a:t>Si no recolecta el efectivo, no ha garantizado que se realice la venta.</a:t>
            </a:r>
          </a:p>
          <a:p>
            <a:pPr>
              <a:defRPr/>
            </a:pPr>
            <a:r>
              <a:rPr lang="es-ES" dirty="0"/>
              <a:t>Después de recogerlo, envíe un recibo confirmando el pedido.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26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88504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b="1" u="sng" dirty="0"/>
              <a:t>7. </a:t>
            </a:r>
            <a:r>
              <a:rPr lang="en-US" b="1" u="sng" dirty="0" err="1"/>
              <a:t>Produccion</a:t>
            </a:r>
            <a:r>
              <a:rPr lang="en-US" dirty="0"/>
              <a:t>: </a:t>
            </a:r>
            <a:r>
              <a:rPr lang="es-ES" dirty="0"/>
              <a:t>La producción puede ocurrir antes o después de realizar una venta, según su modelo de negocio.</a:t>
            </a:r>
          </a:p>
          <a:p>
            <a:pPr>
              <a:defRPr/>
            </a:pPr>
            <a:r>
              <a:rPr lang="es-ES" dirty="0"/>
              <a:t>La producción requiere crear el producto, entregar el servicio, producir la experiencia o transferir el conocimiento mediante la creación de un video, libro o </a:t>
            </a:r>
            <a:r>
              <a:rPr lang="es-ES" dirty="0" err="1"/>
              <a:t>webinar</a:t>
            </a:r>
            <a:r>
              <a:rPr lang="es-ES" dirty="0"/>
              <a:t>.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61774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b="1" u="sng" dirty="0"/>
              <a:t>8. </a:t>
            </a:r>
            <a:r>
              <a:rPr lang="en-US" b="1" u="sng" dirty="0" err="1"/>
              <a:t>Entrega</a:t>
            </a:r>
            <a:r>
              <a:rPr lang="en-US" dirty="0"/>
              <a:t>: </a:t>
            </a:r>
            <a:r>
              <a:rPr lang="es-ES" dirty="0"/>
              <a:t>Después de haber elaborado su producto, debe entregarlo al cliente.</a:t>
            </a:r>
          </a:p>
          <a:p>
            <a:pPr>
              <a:defRPr/>
            </a:pPr>
            <a:r>
              <a:rPr lang="es-ES" dirty="0"/>
              <a:t>Esto podría implicar asegurarse de que el cliente reciba lo que pidió.</a:t>
            </a:r>
          </a:p>
          <a:p>
            <a:pPr>
              <a:defRPr/>
            </a:pPr>
            <a:r>
              <a:rPr lang="es-ES" dirty="0"/>
              <a:t>Prestando atención al embalaje.</a:t>
            </a:r>
          </a:p>
          <a:p>
            <a:pPr>
              <a:defRPr/>
            </a:pPr>
            <a:r>
              <a:rPr lang="es-ES" dirty="0"/>
              <a:t>Entrega del producto a tiempo.</a:t>
            </a:r>
          </a:p>
          <a:p>
            <a:pPr>
              <a:defRPr/>
            </a:pPr>
            <a:r>
              <a:rPr lang="es-ES" dirty="0"/>
              <a:t>Haga un seguimiento para asegurarse de que su cliente esté satisfecho</a:t>
            </a:r>
            <a:r>
              <a:rPr lang="en-US" dirty="0"/>
              <a:t>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28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38228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b="1" u="sng" dirty="0"/>
              <a:t>9. </a:t>
            </a:r>
            <a:r>
              <a:rPr lang="en-US" b="1" u="sng" dirty="0" err="1"/>
              <a:t>Servicio</a:t>
            </a:r>
            <a:r>
              <a:rPr lang="en-US" b="1" u="sng" dirty="0"/>
              <a:t> al </a:t>
            </a:r>
            <a:r>
              <a:rPr lang="en-US" b="1" u="sng" dirty="0" err="1"/>
              <a:t>Cliente</a:t>
            </a:r>
            <a:r>
              <a:rPr lang="en-US" dirty="0"/>
              <a:t>: </a:t>
            </a:r>
            <a:r>
              <a:rPr lang="es-ES" dirty="0"/>
              <a:t>El servicio al cliente y la retención de clientes es parte de la experiencia total que recibirá su cliente.</a:t>
            </a:r>
          </a:p>
          <a:p>
            <a:pPr>
              <a:defRPr/>
            </a:pPr>
            <a:r>
              <a:rPr lang="es-ES" dirty="0"/>
              <a:t>Esto podría hacer que regresen, escriban una reseña positiva y lo recomienden a otras personas.</a:t>
            </a:r>
          </a:p>
          <a:p>
            <a:pPr>
              <a:defRPr/>
            </a:pPr>
            <a:r>
              <a:rPr lang="es-ES" dirty="0"/>
              <a:t>Si tienen una mala experiencia y no puedes resolverla, podrían decidir no volver nunca o publicar una reseña negativa y decirles a los demás que no te compren.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29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6412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Emprendimiento</a:t>
            </a:r>
            <a:endParaRPr lang="en-US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990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en-US" i="1" baseline="30000" dirty="0">
                <a:solidFill>
                  <a:srgbClr val="2A08B8"/>
                </a:solidFill>
              </a:rPr>
              <a:t>“Los </a:t>
            </a:r>
            <a:r>
              <a:rPr lang="en-US" i="1" baseline="30000" dirty="0" err="1">
                <a:solidFill>
                  <a:srgbClr val="2A08B8"/>
                </a:solidFill>
              </a:rPr>
              <a:t>Emprendedores</a:t>
            </a:r>
            <a:r>
              <a:rPr lang="en-US" i="1" baseline="30000" dirty="0">
                <a:solidFill>
                  <a:srgbClr val="2A08B8"/>
                </a:solidFill>
              </a:rPr>
              <a:t> son el Alma de </a:t>
            </a:r>
            <a:r>
              <a:rPr lang="en-US" i="1" baseline="30000" dirty="0" err="1">
                <a:solidFill>
                  <a:srgbClr val="2A08B8"/>
                </a:solidFill>
              </a:rPr>
              <a:t>Cualquier</a:t>
            </a:r>
            <a:r>
              <a:rPr lang="en-US" i="1" baseline="30000" dirty="0">
                <a:solidFill>
                  <a:srgbClr val="2A08B8"/>
                </a:solidFill>
              </a:rPr>
              <a:t> </a:t>
            </a:r>
            <a:r>
              <a:rPr lang="en-US" i="1" baseline="30000" dirty="0" err="1">
                <a:solidFill>
                  <a:srgbClr val="2A08B8"/>
                </a:solidFill>
              </a:rPr>
              <a:t>Nación</a:t>
            </a:r>
            <a:r>
              <a:rPr lang="en-US" i="1" baseline="30000" dirty="0">
                <a:solidFill>
                  <a:srgbClr val="2A08B8"/>
                </a:solidFill>
              </a:rPr>
              <a:t>.” – Peter J. Daniels</a:t>
            </a:r>
            <a:endParaRPr lang="en-US" i="1">
              <a:solidFill>
                <a:srgbClr val="2A08B8"/>
              </a:solidFill>
              <a:cs typeface="Calibri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038C77FC-B630-43AD-BD2D-0ACC8673575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28870" y="2184591"/>
            <a:ext cx="7957930" cy="430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normAutofit fontScale="92500" lnSpcReduction="2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1" dirty="0"/>
              <a:t>¿</a:t>
            </a:r>
            <a:r>
              <a:rPr lang="en-US" sz="2000" b="1" dirty="0" err="1"/>
              <a:t>Cómo</a:t>
            </a:r>
            <a:r>
              <a:rPr lang="en-US" sz="2000" b="1" dirty="0"/>
              <a:t> </a:t>
            </a:r>
            <a:r>
              <a:rPr lang="en-US" sz="2000" b="1" dirty="0" err="1"/>
              <a:t>puedes</a:t>
            </a:r>
            <a:r>
              <a:rPr lang="en-US" sz="2000" b="1" dirty="0"/>
              <a:t> ser </a:t>
            </a:r>
            <a:r>
              <a:rPr lang="en-US" sz="2000" b="1" dirty="0" err="1"/>
              <a:t>rico</a:t>
            </a:r>
            <a:r>
              <a:rPr lang="en-US" sz="2000" b="1" dirty="0"/>
              <a:t>?</a:t>
            </a:r>
            <a:endParaRPr lang="en-US" dirty="0"/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0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err="1"/>
              <a:t>Puedes</a:t>
            </a:r>
            <a:r>
              <a:rPr lang="en-US" sz="2000" dirty="0"/>
              <a:t> Nacer en la </a:t>
            </a:r>
            <a:r>
              <a:rPr lang="en-US" sz="2000" dirty="0" err="1"/>
              <a:t>riqueza</a:t>
            </a:r>
            <a:endParaRPr lang="en-US" sz="2000" dirty="0" err="1">
              <a:latin typeface="+mn-lt"/>
              <a:cs typeface="Calibri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err="1"/>
              <a:t>Puedes</a:t>
            </a:r>
            <a:r>
              <a:rPr lang="en-US" sz="2000" dirty="0"/>
              <a:t> Heredar </a:t>
            </a:r>
            <a:r>
              <a:rPr lang="en-US" sz="2000" dirty="0" err="1"/>
              <a:t>riqueza</a:t>
            </a:r>
            <a:endParaRPr lang="en-US" sz="2000" dirty="0" err="1">
              <a:cs typeface="Calibri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err="1"/>
              <a:t>Puedes</a:t>
            </a:r>
            <a:r>
              <a:rPr lang="en-US" sz="2000" dirty="0"/>
              <a:t> </a:t>
            </a:r>
            <a:r>
              <a:rPr lang="en-US" sz="2000" dirty="0" err="1"/>
              <a:t>Casarte</a:t>
            </a:r>
            <a:r>
              <a:rPr lang="en-US" sz="2000" dirty="0"/>
              <a:t> con </a:t>
            </a:r>
            <a:r>
              <a:rPr lang="en-US" sz="2000" dirty="0" err="1"/>
              <a:t>alguien</a:t>
            </a:r>
            <a:r>
              <a:rPr lang="en-US" sz="2000" dirty="0"/>
              <a:t> con </a:t>
            </a:r>
            <a:r>
              <a:rPr lang="en-US" sz="2000" dirty="0" err="1"/>
              <a:t>riqueza</a:t>
            </a:r>
            <a:endParaRPr lang="en-US" sz="2000" dirty="0" err="1">
              <a:latin typeface="+mn-lt"/>
              <a:cs typeface="Calibri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solidFill>
                  <a:srgbClr val="00B050"/>
                </a:solidFill>
              </a:rPr>
              <a:t>Puedes</a:t>
            </a:r>
            <a:r>
              <a:rPr lang="en-US" sz="2000" b="1" dirty="0">
                <a:solidFill>
                  <a:srgbClr val="00B050"/>
                </a:solidFill>
              </a:rPr>
              <a:t> Crear Tu </a:t>
            </a:r>
            <a:r>
              <a:rPr lang="en-US" sz="2000" b="1" dirty="0" err="1">
                <a:solidFill>
                  <a:srgbClr val="00B050"/>
                </a:solidFill>
              </a:rPr>
              <a:t>Propia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Riqueza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convirtiéndote</a:t>
            </a:r>
            <a:r>
              <a:rPr lang="en-US" sz="2000" b="1" dirty="0">
                <a:solidFill>
                  <a:srgbClr val="00B050"/>
                </a:solidFill>
              </a:rPr>
              <a:t> en 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2000" dirty="0"/>
              <a:t>Un Inversionista o</a:t>
            </a:r>
            <a:endParaRPr lang="en-US" sz="2000" dirty="0"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2000" b="1" u="sng" dirty="0">
                <a:solidFill>
                  <a:srgbClr val="00B050"/>
                </a:solidFill>
              </a:rPr>
              <a:t>Un </a:t>
            </a:r>
            <a:r>
              <a:rPr lang="en-US" sz="2000" b="1" u="sng" dirty="0" err="1">
                <a:solidFill>
                  <a:srgbClr val="00B050"/>
                </a:solidFill>
              </a:rPr>
              <a:t>dueño</a:t>
            </a:r>
            <a:r>
              <a:rPr lang="en-US" sz="2000" b="1" u="sng" dirty="0">
                <a:solidFill>
                  <a:srgbClr val="00B050"/>
                </a:solidFill>
              </a:rPr>
              <a:t> de </a:t>
            </a:r>
            <a:r>
              <a:rPr lang="en-US" sz="2000" b="1" u="sng" dirty="0" err="1">
                <a:solidFill>
                  <a:srgbClr val="00B050"/>
                </a:solidFill>
              </a:rPr>
              <a:t>negocio</a:t>
            </a:r>
            <a:endParaRPr lang="en-US" sz="2000" b="1" u="sng" dirty="0" err="1">
              <a:solidFill>
                <a:srgbClr val="00B050"/>
              </a:solidFill>
              <a:cs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+mn-lt"/>
            </a:endParaRPr>
          </a:p>
          <a:p>
            <a:pPr>
              <a:spcBef>
                <a:spcPct val="20000"/>
              </a:spcBef>
              <a:defRPr/>
            </a:pPr>
            <a:r>
              <a:rPr lang="en-US" sz="2000" dirty="0" err="1">
                <a:ea typeface="+mn-lt"/>
                <a:cs typeface="+mn-lt"/>
              </a:rPr>
              <a:t>Recomiendo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esta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última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opción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porque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así</a:t>
            </a:r>
            <a:r>
              <a:rPr lang="en-US" sz="2000" dirty="0">
                <a:ea typeface="+mn-lt"/>
                <a:cs typeface="+mn-lt"/>
              </a:rPr>
              <a:t> es </a:t>
            </a:r>
            <a:r>
              <a:rPr lang="en-US" sz="2000" dirty="0" err="1">
                <a:ea typeface="+mn-lt"/>
                <a:cs typeface="+mn-lt"/>
              </a:rPr>
              <a:t>como</a:t>
            </a:r>
            <a:r>
              <a:rPr lang="en-US" sz="2000" dirty="0">
                <a:ea typeface="+mn-lt"/>
                <a:cs typeface="+mn-lt"/>
              </a:rPr>
              <a:t> la </a:t>
            </a:r>
            <a:r>
              <a:rPr lang="en-US" sz="2000" dirty="0" err="1">
                <a:ea typeface="+mn-lt"/>
                <a:cs typeface="+mn-lt"/>
              </a:rPr>
              <a:t>mayoría</a:t>
            </a:r>
            <a:r>
              <a:rPr lang="en-US" sz="2000" dirty="0">
                <a:ea typeface="+mn-lt"/>
                <a:cs typeface="+mn-lt"/>
              </a:rPr>
              <a:t> de los </a:t>
            </a:r>
            <a:r>
              <a:rPr lang="en-US" sz="2000" dirty="0" err="1">
                <a:ea typeface="+mn-lt"/>
                <a:cs typeface="+mn-lt"/>
              </a:rPr>
              <a:t>estadounidenses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ricos</a:t>
            </a:r>
            <a:r>
              <a:rPr lang="en-US" sz="2000" dirty="0">
                <a:ea typeface="+mn-lt"/>
                <a:cs typeface="+mn-lt"/>
              </a:rPr>
              <a:t> se </a:t>
            </a:r>
            <a:r>
              <a:rPr lang="en-US" sz="2000" dirty="0" err="1">
                <a:ea typeface="+mn-lt"/>
                <a:cs typeface="+mn-lt"/>
              </a:rPr>
              <a:t>hicieron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ricos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dirty="0">
              <a:ea typeface="+mn-lt"/>
              <a:cs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000" dirty="0"/>
          </a:p>
          <a:p>
            <a:pPr>
              <a:spcBef>
                <a:spcPct val="20000"/>
              </a:spcBef>
              <a:defRPr/>
            </a:pPr>
            <a:r>
              <a:rPr lang="en-US" sz="2000" dirty="0" err="1"/>
              <a:t>Esta</a:t>
            </a:r>
            <a:r>
              <a:rPr lang="en-US" sz="2000" dirty="0"/>
              <a:t> bajo </a:t>
            </a:r>
            <a:r>
              <a:rPr lang="en-US" sz="2000" dirty="0" err="1"/>
              <a:t>tu</a:t>
            </a:r>
            <a:r>
              <a:rPr lang="en-US" sz="2000" dirty="0"/>
              <a:t> control.  </a:t>
            </a:r>
            <a:endParaRPr lang="en-US" sz="2000" dirty="0">
              <a:cs typeface="Calibri"/>
            </a:endParaRP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ea typeface="+mn-lt"/>
                <a:cs typeface="+mn-lt"/>
              </a:rPr>
              <a:t>Las </a:t>
            </a:r>
            <a:r>
              <a:rPr lang="en-US" sz="2000" dirty="0" err="1">
                <a:ea typeface="+mn-lt"/>
                <a:cs typeface="+mn-lt"/>
              </a:rPr>
              <a:t>probabilidades</a:t>
            </a:r>
            <a:r>
              <a:rPr lang="en-US" sz="2000" dirty="0">
                <a:ea typeface="+mn-lt"/>
                <a:cs typeface="+mn-lt"/>
              </a:rPr>
              <a:t> son </a:t>
            </a:r>
            <a:r>
              <a:rPr lang="en-US" sz="2000" dirty="0" err="1">
                <a:ea typeface="+mn-lt"/>
                <a:cs typeface="+mn-lt"/>
              </a:rPr>
              <a:t>mucho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mayores</a:t>
            </a:r>
            <a:r>
              <a:rPr lang="en-US" sz="2000" dirty="0">
                <a:ea typeface="+mn-lt"/>
                <a:cs typeface="+mn-lt"/>
              </a:rPr>
              <a:t> y </a:t>
            </a:r>
            <a:r>
              <a:rPr lang="en-US" sz="2000" dirty="0" err="1">
                <a:ea typeface="+mn-lt"/>
                <a:cs typeface="+mn-lt"/>
              </a:rPr>
              <a:t>están</a:t>
            </a:r>
            <a:r>
              <a:rPr lang="en-US" sz="2000" dirty="0">
                <a:ea typeface="+mn-lt"/>
                <a:cs typeface="+mn-lt"/>
              </a:rPr>
              <a:t> a </a:t>
            </a:r>
            <a:r>
              <a:rPr lang="en-US" sz="2000" dirty="0" err="1">
                <a:ea typeface="+mn-lt"/>
                <a:cs typeface="+mn-lt"/>
              </a:rPr>
              <a:t>tu</a:t>
            </a:r>
            <a:r>
              <a:rPr lang="en-US" sz="2000" dirty="0">
                <a:ea typeface="+mn-lt"/>
                <a:cs typeface="+mn-lt"/>
              </a:rPr>
              <a:t> favor</a:t>
            </a:r>
            <a:r>
              <a:rPr lang="en-US" sz="2000" dirty="0"/>
              <a:t>.</a:t>
            </a:r>
            <a:endParaRPr lang="en-US" dirty="0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6FBC48EF-D418-4FE8-956F-31FD42E7DEF8}"/>
              </a:ext>
            </a:extLst>
          </p:cNvPr>
          <p:cNvSpPr/>
          <p:nvPr/>
        </p:nvSpPr>
        <p:spPr>
          <a:xfrm>
            <a:off x="4017397" y="4275137"/>
            <a:ext cx="533400" cy="228600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FF00"/>
              </a:highlight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B1B92CE-D978-463F-9207-E58086A10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6" y="151898"/>
            <a:ext cx="1847850" cy="61912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b="1" u="sng" dirty="0"/>
              <a:t>10. </a:t>
            </a:r>
            <a:r>
              <a:rPr lang="en-US" b="1" u="sng" dirty="0" err="1"/>
              <a:t>Contabilidad</a:t>
            </a:r>
            <a:r>
              <a:rPr lang="en-US" dirty="0"/>
              <a:t>: </a:t>
            </a:r>
            <a:r>
              <a:rPr lang="es-ES" dirty="0"/>
              <a:t>Debe asegurarse de realizar un seguimiento de cada dólar que entra y sale de su negocio.</a:t>
            </a:r>
          </a:p>
          <a:p>
            <a:pPr>
              <a:defRPr/>
            </a:pPr>
            <a:r>
              <a:rPr lang="es-ES" dirty="0"/>
              <a:t>Contrate a un contador para que mantenga su contabilidad en línea todos los meses.</a:t>
            </a:r>
          </a:p>
          <a:p>
            <a:pPr>
              <a:defRPr/>
            </a:pPr>
            <a:r>
              <a:rPr lang="es-ES" dirty="0"/>
              <a:t>Tienes que documentar todo; lo mejor es usar una cuenta corriente, una tarjeta de crédito y evitar el efectivo.</a:t>
            </a:r>
          </a:p>
          <a:p>
            <a:pPr>
              <a:defRPr/>
            </a:pPr>
            <a:r>
              <a:rPr lang="es-ES" dirty="0"/>
              <a:t>Tienes que hacer un seguimiento de tu inventario, tus ventas, tus costos, todo para saber si eres rentable y cuál es tu posición de caja.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28951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3999"/>
            <a:ext cx="8229600" cy="4968875"/>
          </a:xfrm>
        </p:spPr>
        <p:txBody>
          <a:bodyPr rtlCol="0">
            <a:noAutofit/>
          </a:bodyPr>
          <a:lstStyle/>
          <a:p>
            <a:pPr marL="0" indent="0">
              <a:buNone/>
              <a:defRPr/>
            </a:pPr>
            <a:r>
              <a:rPr lang="en-US" sz="2200" b="1" u="sng" dirty="0"/>
              <a:t>11. </a:t>
            </a:r>
            <a:r>
              <a:rPr lang="en-US" sz="2200" b="1" u="sng" dirty="0" err="1"/>
              <a:t>Impuestos</a:t>
            </a:r>
            <a:r>
              <a:rPr lang="en-US" sz="2200" dirty="0"/>
              <a:t>: </a:t>
            </a:r>
            <a:r>
              <a:rPr lang="es-ES" sz="2200" dirty="0"/>
              <a:t>Cuando abre su negocio por primera vez, lo primero que debe hacer es obtener una identificación fiscal del IRS.</a:t>
            </a:r>
          </a:p>
          <a:p>
            <a:pPr>
              <a:defRPr/>
            </a:pPr>
            <a:r>
              <a:rPr lang="es-ES" sz="2200" dirty="0"/>
              <a:t>Luego, debe registrar su empresa en el estado para obtener también una identificación de impuesto sobre las ventas estatal.</a:t>
            </a:r>
          </a:p>
          <a:p>
            <a:pPr>
              <a:defRPr/>
            </a:pPr>
            <a:r>
              <a:rPr lang="es-ES" sz="2200" dirty="0"/>
              <a:t>Debe realizar un seguimiento cuidadoso de todos los impuestos:</a:t>
            </a:r>
          </a:p>
          <a:p>
            <a:pPr lvl="1">
              <a:defRPr/>
            </a:pPr>
            <a:r>
              <a:rPr lang="es-ES" sz="2200" dirty="0"/>
              <a:t>Impuestos sobre la nómina</a:t>
            </a:r>
          </a:p>
          <a:p>
            <a:pPr lvl="1">
              <a:defRPr/>
            </a:pPr>
            <a:r>
              <a:rPr lang="es-ES" sz="2200" dirty="0"/>
              <a:t>Impuestos de ventas</a:t>
            </a:r>
          </a:p>
          <a:p>
            <a:pPr lvl="1">
              <a:defRPr/>
            </a:pPr>
            <a:r>
              <a:rPr lang="es-ES" sz="2200" dirty="0"/>
              <a:t>Impuestos de desempleo</a:t>
            </a:r>
          </a:p>
          <a:p>
            <a:pPr lvl="1">
              <a:defRPr/>
            </a:pPr>
            <a:r>
              <a:rPr lang="es-ES" sz="2200" dirty="0"/>
              <a:t>Impuestos de franquicia</a:t>
            </a:r>
          </a:p>
          <a:p>
            <a:pPr>
              <a:defRPr/>
            </a:pPr>
            <a:r>
              <a:rPr lang="es-ES" sz="2200" dirty="0"/>
              <a:t>Y asegúrese de pagarlos a tiempo para evitar recargos, multas e intereses.</a:t>
            </a:r>
          </a:p>
          <a:p>
            <a:pPr>
              <a:defRPr/>
            </a:pPr>
            <a:r>
              <a:rPr lang="es-ES" sz="2200" dirty="0"/>
              <a:t>Debe presentar todos los trámites fiscales a tiempo para no meterse en problemas.</a:t>
            </a:r>
            <a:endParaRPr lang="en-US" sz="22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454057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fontScale="85000" lnSpcReduction="20000"/>
          </a:bodyPr>
          <a:lstStyle/>
          <a:p>
            <a:pPr marL="0" indent="0" rtl="0">
              <a:buNone/>
            </a:pPr>
            <a:r>
              <a:rPr lang="en-US" b="1" u="sng" dirty="0"/>
              <a:t>12. Ventas</a:t>
            </a:r>
            <a:r>
              <a:rPr lang="en-US" dirty="0"/>
              <a:t>: </a:t>
            </a:r>
            <a:endParaRPr lang="es-ES" dirty="0">
              <a:solidFill>
                <a:srgbClr val="5F6368"/>
              </a:solidFill>
              <a:effectLst/>
            </a:endParaRPr>
          </a:p>
          <a:p>
            <a:pPr rtl="0"/>
            <a:r>
              <a:rPr lang="es-ES" dirty="0">
                <a:solidFill>
                  <a:srgbClr val="000000"/>
                </a:solidFill>
                <a:effectLst/>
              </a:rPr>
              <a:t>No pasa nada sin Ventas. </a:t>
            </a:r>
          </a:p>
          <a:p>
            <a:pPr rtl="0"/>
            <a:r>
              <a:rPr lang="es-ES" dirty="0">
                <a:solidFill>
                  <a:srgbClr val="000000"/>
                </a:solidFill>
                <a:effectLst/>
              </a:rPr>
              <a:t>En muchos sentidos, las ventas son el factor más importante para el éxito de un negocio. </a:t>
            </a:r>
          </a:p>
          <a:p>
            <a:pPr rtl="0"/>
            <a:r>
              <a:rPr lang="es-ES" dirty="0">
                <a:solidFill>
                  <a:srgbClr val="000000"/>
                </a:solidFill>
                <a:effectLst/>
              </a:rPr>
              <a:t>Puede tener todo lo demás bien, pero si no vende, su negocio fracasará y cerrará. </a:t>
            </a:r>
          </a:p>
          <a:p>
            <a:pPr rtl="0"/>
            <a:r>
              <a:rPr lang="es-ES" dirty="0">
                <a:solidFill>
                  <a:srgbClr val="000000"/>
                </a:solidFill>
                <a:effectLst/>
              </a:rPr>
              <a:t>Más ventas pueden resolver muchos problemas. </a:t>
            </a:r>
          </a:p>
          <a:p>
            <a:pPr rtl="0"/>
            <a:r>
              <a:rPr lang="es-ES" dirty="0">
                <a:solidFill>
                  <a:srgbClr val="000000"/>
                </a:solidFill>
                <a:effectLst/>
              </a:rPr>
              <a:t>Sin ventas suficientes, debe luchar para buscar formas de reducir costos, despedir trabajadores, etc. </a:t>
            </a:r>
          </a:p>
          <a:p>
            <a:pPr rtl="0"/>
            <a:r>
              <a:rPr lang="es-ES" dirty="0">
                <a:solidFill>
                  <a:srgbClr val="000000"/>
                </a:solidFill>
                <a:effectLst/>
              </a:rPr>
              <a:t>La rentabilidad es el objetivo número uno de cualquier negocio: ¡no se deje atrapar simplemente por el aumento de las ventas!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32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31803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b="1" u="sng" dirty="0"/>
              <a:t>13. </a:t>
            </a:r>
            <a:r>
              <a:rPr lang="en-US" b="1" u="sng" dirty="0" err="1"/>
              <a:t>Costos</a:t>
            </a:r>
            <a:r>
              <a:rPr lang="en-US" dirty="0"/>
              <a:t>: </a:t>
            </a:r>
            <a:r>
              <a:rPr lang="es-ES" dirty="0"/>
              <a:t>El segundo elemento de la rentabilidad después de las ventas es vigilar los costos.</a:t>
            </a:r>
          </a:p>
          <a:p>
            <a:pPr>
              <a:defRPr/>
            </a:pPr>
            <a:r>
              <a:rPr lang="es-ES" dirty="0"/>
              <a:t>Debe hacer todo lo posible para tratar de controlar sus costos y la ineficiencia siempre que sea posible.</a:t>
            </a:r>
          </a:p>
          <a:p>
            <a:pPr>
              <a:defRPr/>
            </a:pPr>
            <a:r>
              <a:rPr lang="es-ES" dirty="0"/>
              <a:t>El hecho de que tenga dinero entrante no significa que ahora pueda gastarlo todo en una oficina elegante, un automóvil elegante, muebles elegantes, viajes elegantes, etc.</a:t>
            </a:r>
          </a:p>
          <a:p>
            <a:pPr>
              <a:defRPr/>
            </a:pPr>
            <a:r>
              <a:rPr lang="es-ES" dirty="0"/>
              <a:t>Muchas empresas fracasan porque gastan mucho más de lo que generan ventas</a:t>
            </a:r>
            <a:r>
              <a:rPr lang="en-US" dirty="0"/>
              <a:t>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33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130939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b="1" u="sng" dirty="0"/>
              <a:t>14. </a:t>
            </a:r>
            <a:r>
              <a:rPr lang="en-US" b="1" u="sng" dirty="0" err="1"/>
              <a:t>Empleados</a:t>
            </a:r>
            <a:r>
              <a:rPr lang="en-US" dirty="0"/>
              <a:t>: </a:t>
            </a:r>
            <a:r>
              <a:rPr lang="es-ES" dirty="0"/>
              <a:t>Tus empleados forman parte de nuestro equipo. Invierte en ellos.</a:t>
            </a:r>
          </a:p>
          <a:p>
            <a:pPr>
              <a:defRPr/>
            </a:pPr>
            <a:r>
              <a:rPr lang="es-ES" dirty="0"/>
              <a:t>No los vea como un costo, más bien considérelos como una inversión.</a:t>
            </a:r>
          </a:p>
          <a:p>
            <a:pPr>
              <a:defRPr/>
            </a:pPr>
            <a:r>
              <a:rPr lang="es-ES" dirty="0"/>
              <a:t>Son personas reales que también tienen familias que alimentar.</a:t>
            </a:r>
          </a:p>
          <a:p>
            <a:pPr>
              <a:defRPr/>
            </a:pPr>
            <a:r>
              <a:rPr lang="es-ES" dirty="0"/>
              <a:t>Recompénselos por un trabajo bien hecho.</a:t>
            </a:r>
          </a:p>
          <a:p>
            <a:pPr>
              <a:defRPr/>
            </a:pPr>
            <a:r>
              <a:rPr lang="es-ES" dirty="0"/>
              <a:t>Déjelos ir si no están haciendo un buen trabajo o no tratan bien a sus clientes. Son un reflejo de su negocio.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34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535932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b="1" u="sng" dirty="0"/>
              <a:t>15. </a:t>
            </a:r>
            <a:r>
              <a:rPr lang="en-US" b="1" u="sng" dirty="0" err="1"/>
              <a:t>Proveedores</a:t>
            </a:r>
            <a:r>
              <a:rPr lang="en-US" b="1" u="sng" dirty="0"/>
              <a:t> </a:t>
            </a:r>
            <a:r>
              <a:rPr lang="en-US" b="1" u="sng" dirty="0" err="1"/>
              <a:t>profesionales</a:t>
            </a:r>
            <a:r>
              <a:rPr lang="en-US" b="1" u="sng" dirty="0"/>
              <a:t>: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tendrá</a:t>
            </a:r>
            <a:r>
              <a:rPr lang="en-US" dirty="0"/>
              <a:t> </a:t>
            </a:r>
            <a:r>
              <a:rPr lang="en-US" dirty="0" err="1"/>
              <a:t>varios</a:t>
            </a:r>
            <a:r>
              <a:rPr lang="en-US" dirty="0"/>
              <a:t> </a:t>
            </a:r>
            <a:r>
              <a:rPr lang="en-US" dirty="0" err="1"/>
              <a:t>proveedores</a:t>
            </a:r>
            <a:r>
              <a:rPr lang="en-US" dirty="0"/>
              <a:t> que </a:t>
            </a:r>
            <a:r>
              <a:rPr lang="en-US" dirty="0" err="1"/>
              <a:t>forman</a:t>
            </a:r>
            <a:r>
              <a:rPr lang="en-US" dirty="0"/>
              <a:t> </a:t>
            </a:r>
            <a:r>
              <a:rPr lang="en-US" dirty="0" err="1"/>
              <a:t>parte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equipo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Este </a:t>
            </a:r>
            <a:r>
              <a:rPr lang="en-US" dirty="0" err="1"/>
              <a:t>podría</a:t>
            </a:r>
            <a:r>
              <a:rPr lang="en-US" dirty="0"/>
              <a:t> ser </a:t>
            </a:r>
            <a:r>
              <a:rPr lang="en-US" dirty="0" err="1"/>
              <a:t>tu</a:t>
            </a:r>
            <a:r>
              <a:rPr lang="en-US" dirty="0"/>
              <a:t>:</a:t>
            </a:r>
          </a:p>
          <a:p>
            <a:pPr lvl="1">
              <a:defRPr/>
            </a:pPr>
            <a:r>
              <a:rPr lang="en-US" dirty="0"/>
              <a:t>Abogado</a:t>
            </a:r>
          </a:p>
          <a:p>
            <a:pPr lvl="1">
              <a:defRPr/>
            </a:pPr>
            <a:r>
              <a:rPr lang="en-US" dirty="0"/>
              <a:t>CPA</a:t>
            </a:r>
          </a:p>
          <a:p>
            <a:pPr lvl="1">
              <a:defRPr/>
            </a:pPr>
            <a:r>
              <a:rPr lang="en-US" dirty="0"/>
              <a:t>Contador</a:t>
            </a:r>
          </a:p>
          <a:p>
            <a:pPr lvl="1">
              <a:defRPr/>
            </a:pPr>
            <a:r>
              <a:rPr lang="en-US" dirty="0" err="1"/>
              <a:t>Equipo</a:t>
            </a:r>
            <a:r>
              <a:rPr lang="en-US" dirty="0"/>
              <a:t> de marketing</a:t>
            </a:r>
          </a:p>
          <a:p>
            <a:pPr lvl="1">
              <a:defRPr/>
            </a:pPr>
            <a:r>
              <a:rPr lang="en-US" dirty="0" err="1"/>
              <a:t>Equipos</a:t>
            </a:r>
            <a:r>
              <a:rPr lang="en-US" dirty="0"/>
              <a:t> de </a:t>
            </a:r>
            <a:r>
              <a:rPr lang="en-US" dirty="0" err="1"/>
              <a:t>ventas</a:t>
            </a:r>
            <a:r>
              <a:rPr lang="en-US" dirty="0"/>
              <a:t> </a:t>
            </a:r>
            <a:r>
              <a:rPr lang="en-US" dirty="0" err="1"/>
              <a:t>subcontratados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35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70413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/>
              <a:t>Elementos</a:t>
            </a:r>
            <a:r>
              <a:rPr lang="en-US" b="1" dirty="0"/>
              <a:t> de 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Exitoso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08526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b="1" u="sng" dirty="0"/>
              <a:t>16. </a:t>
            </a:r>
            <a:r>
              <a:rPr lang="es-ES" b="1" u="sng" dirty="0"/>
              <a:t>Proveedores: </a:t>
            </a:r>
            <a:r>
              <a:rPr lang="es-ES" dirty="0"/>
              <a:t>Cada negocio tendrá varios proveedores y subcontratistas que le proporcionarán sus materias primas.</a:t>
            </a:r>
          </a:p>
          <a:p>
            <a:pPr>
              <a:defRPr/>
            </a:pPr>
            <a:r>
              <a:rPr lang="es-ES" dirty="0"/>
              <a:t>Este podría ser tu:</a:t>
            </a:r>
          </a:p>
          <a:p>
            <a:pPr lvl="1">
              <a:defRPr/>
            </a:pPr>
            <a:r>
              <a:rPr lang="es-ES" dirty="0"/>
              <a:t>Proveedores de Materiales</a:t>
            </a:r>
          </a:p>
          <a:p>
            <a:pPr lvl="1">
              <a:defRPr/>
            </a:pPr>
            <a:r>
              <a:rPr lang="es-ES" dirty="0"/>
              <a:t>Vendedores de equipos</a:t>
            </a:r>
          </a:p>
          <a:p>
            <a:pPr lvl="1">
              <a:defRPr/>
            </a:pPr>
            <a:r>
              <a:rPr lang="es-ES" dirty="0"/>
              <a:t>Subcontratistas</a:t>
            </a:r>
          </a:p>
          <a:p>
            <a:pPr>
              <a:defRPr/>
            </a:pPr>
            <a:r>
              <a:rPr lang="es-ES" dirty="0"/>
              <a:t>Elígelos con cuidado y cuídalos porque son parte de tu Cadena de Suministro.</a:t>
            </a:r>
          </a:p>
          <a:p>
            <a:pPr>
              <a:defRPr/>
            </a:pPr>
            <a:r>
              <a:rPr lang="es-ES" dirty="0"/>
              <a:t>Si no entregan sus piezas a tiempo, tampoco podrá entregarlas a sus clientes.</a:t>
            </a:r>
            <a:r>
              <a:rPr lang="en-US" dirty="0"/>
              <a:t>.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36</a:t>
            </a:fld>
            <a:endParaRPr lang="en-US"/>
          </a:p>
        </p:txBody>
      </p:sp>
      <p:pic>
        <p:nvPicPr>
          <p:cNvPr id="6" name="Picture 8" descr="Financial Freedom Seminar logo.PNG">
            <a:extLst>
              <a:ext uri="{FF2B5EF4-FFF2-40B4-BE49-F238E27FC236}">
                <a16:creationId xmlns:a16="http://schemas.microsoft.com/office/drawing/2014/main" id="{72F11690-40A5-4B55-B5F4-F1E195626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109247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44740"/>
            <a:ext cx="7788303" cy="132686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Conclusion: Se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Propio</a:t>
            </a:r>
            <a:r>
              <a:rPr lang="en-US" b="1" dirty="0"/>
              <a:t> Jefe</a:t>
            </a:r>
            <a:br>
              <a:rPr lang="en-US" b="1" dirty="0"/>
            </a:br>
            <a:r>
              <a:rPr lang="en-US" b="1" dirty="0"/>
              <a:t>Se Due</a:t>
            </a:r>
            <a:r>
              <a:rPr lang="es-ES" b="1" dirty="0"/>
              <a:t>ñ</a:t>
            </a:r>
            <a:r>
              <a:rPr lang="en-US" b="1" dirty="0"/>
              <a:t>o de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Propio</a:t>
            </a:r>
            <a:r>
              <a:rPr lang="en-US" b="1" dirty="0"/>
              <a:t> </a:t>
            </a:r>
            <a:r>
              <a:rPr lang="en-US" b="1" dirty="0" err="1"/>
              <a:t>Negocio</a:t>
            </a:r>
            <a:r>
              <a:rPr lang="en-US" b="1" dirty="0"/>
              <a:t>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9472" y="1524000"/>
            <a:ext cx="8305055" cy="4743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4400" b="1" i="1" dirty="0">
                <a:latin typeface="+mj-lt"/>
                <a:ea typeface="+mj-ea"/>
                <a:cs typeface="+mj-cs"/>
              </a:rPr>
              <a:t>Iniciar un negocio es un desafío.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4400" b="1" i="1" dirty="0">
                <a:latin typeface="+mj-lt"/>
                <a:ea typeface="+mj-ea"/>
                <a:cs typeface="+mj-cs"/>
              </a:rPr>
              <a:t>Ser dueño de un negocio es una experiencia maravillosa y puede resultar muy rentable.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4400" b="1" i="1" dirty="0">
                <a:latin typeface="+mj-lt"/>
                <a:ea typeface="+mj-ea"/>
                <a:cs typeface="+mj-cs"/>
              </a:rPr>
              <a:t>Dirigir un negocio no es fácil y requiere atención constante.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4400" b="1" i="1" dirty="0">
                <a:latin typeface="+mj-lt"/>
                <a:ea typeface="+mj-ea"/>
                <a:cs typeface="+mj-cs"/>
              </a:rPr>
              <a:t>No existe tal cosa como ser </a:t>
            </a:r>
            <a:r>
              <a:rPr lang="es-ES" sz="4300" b="1" i="1" dirty="0">
                <a:latin typeface="+mj-lt"/>
                <a:ea typeface="+mj-ea"/>
                <a:cs typeface="+mj-cs"/>
              </a:rPr>
              <a:t>dueño</a:t>
            </a:r>
            <a:r>
              <a:rPr lang="es-ES" sz="4400" b="1" i="1" dirty="0">
                <a:latin typeface="+mj-lt"/>
                <a:ea typeface="+mj-ea"/>
                <a:cs typeface="+mj-cs"/>
              </a:rPr>
              <a:t> de un negocio "pasivo". Alguien tiene que cuidarlo.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4400" b="1" i="1" dirty="0">
                <a:latin typeface="+mj-lt"/>
                <a:ea typeface="+mj-ea"/>
                <a:cs typeface="+mj-cs"/>
              </a:rPr>
              <a:t>Cerrar una empresa puede parecer un fracaso, pero a veces puede ser necesario si sigue perdiendo dinero.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4400" b="1" i="1" dirty="0">
                <a:latin typeface="+mj-lt"/>
                <a:ea typeface="+mj-ea"/>
                <a:cs typeface="+mj-cs"/>
              </a:rPr>
              <a:t>Vender un negocio puede ser una forma de monetizar lo que has creado y crear riqueza para ti y tu familia.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4400" b="1" i="1" u="sng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Conviértete en tu propio jefe; ¡Se dueño de su propio negocio!</a:t>
            </a:r>
            <a:endParaRPr kumimoji="0" lang="en-US" sz="4400" b="1" i="1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7" descr="Seminario Libertad Financiera logo.png">
            <a:extLst>
              <a:ext uri="{FF2B5EF4-FFF2-40B4-BE49-F238E27FC236}">
                <a16:creationId xmlns:a16="http://schemas.microsoft.com/office/drawing/2014/main" id="{7982854B-E954-4254-AC5B-DC91E063BC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52600" cy="580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/>
              <a:t>¿</a:t>
            </a:r>
            <a:r>
              <a:rPr lang="en-US" b="1" dirty="0" err="1"/>
              <a:t>Cómo</a:t>
            </a:r>
            <a:r>
              <a:rPr lang="en-US" b="1" dirty="0"/>
              <a:t> se </a:t>
            </a:r>
            <a:r>
              <a:rPr lang="en-US" b="1" dirty="0" err="1"/>
              <a:t>hicieron</a:t>
            </a:r>
            <a:r>
              <a:rPr lang="en-US" b="1" dirty="0"/>
              <a:t> </a:t>
            </a:r>
            <a:r>
              <a:rPr lang="en-US" b="1" dirty="0" err="1"/>
              <a:t>ricos</a:t>
            </a:r>
            <a:r>
              <a:rPr lang="en-US" b="1" dirty="0"/>
              <a:t> los </a:t>
            </a:r>
            <a:r>
              <a:rPr lang="en-US" b="1" dirty="0" err="1"/>
              <a:t>ricos</a:t>
            </a:r>
            <a:r>
              <a:rPr lang="en-US" b="1" dirty="0"/>
              <a:t>?</a:t>
            </a:r>
            <a:endParaRPr lang="en-US" b="1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7680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defRPr/>
            </a:pPr>
            <a:r>
              <a:rPr lang="en-US" dirty="0"/>
              <a:t>Andrew Carnegie – Acero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/>
              <a:t>Rockefeller – Aceite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/>
              <a:t>Edison – </a:t>
            </a:r>
            <a:r>
              <a:rPr lang="en-US" dirty="0" err="1"/>
              <a:t>Foco</a:t>
            </a:r>
            <a:r>
              <a:rPr lang="en-US" dirty="0"/>
              <a:t> </a:t>
            </a:r>
            <a:r>
              <a:rPr lang="en-US" dirty="0" err="1"/>
              <a:t>electrico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/>
              <a:t>Henry Ford – </a:t>
            </a:r>
            <a:r>
              <a:rPr lang="en-US" dirty="0" err="1"/>
              <a:t>Automobil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/>
              <a:t>J Paul Getty – Aceite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/>
              <a:t>Bill Gates – Microsoft</a:t>
            </a:r>
          </a:p>
          <a:p>
            <a:pPr>
              <a:defRPr/>
            </a:pPr>
            <a:r>
              <a:rPr lang="en-US" dirty="0"/>
              <a:t>Steve Jobs – Apple</a:t>
            </a:r>
          </a:p>
          <a:p>
            <a:pPr>
              <a:defRPr/>
            </a:pPr>
            <a:r>
              <a:rPr lang="en-US" dirty="0"/>
              <a:t>Jeff Bezos – Amazon</a:t>
            </a:r>
          </a:p>
          <a:p>
            <a:pPr>
              <a:defRPr/>
            </a:pPr>
            <a:r>
              <a:rPr lang="en-US" dirty="0"/>
              <a:t>Elon Musk – Tesla</a:t>
            </a:r>
          </a:p>
          <a:p>
            <a:pPr>
              <a:defRPr/>
            </a:pPr>
            <a:r>
              <a:rPr lang="en-US" dirty="0"/>
              <a:t>Zuckerberg – Facebook</a:t>
            </a:r>
          </a:p>
          <a:p>
            <a:pPr>
              <a:defRPr/>
            </a:pPr>
            <a:r>
              <a:rPr lang="en-US" dirty="0"/>
              <a:t>Brinn – Google</a:t>
            </a:r>
          </a:p>
          <a:p>
            <a:pPr>
              <a:buNone/>
              <a:defRPr/>
            </a:pPr>
            <a:r>
              <a:rPr lang="en-US" dirty="0">
                <a:ea typeface="+mn-lt"/>
                <a:cs typeface="+mn-lt"/>
              </a:rPr>
              <a:t>¡Todos </a:t>
            </a:r>
            <a:r>
              <a:rPr lang="en-US" dirty="0" err="1">
                <a:ea typeface="+mn-lt"/>
                <a:cs typeface="+mn-lt"/>
              </a:rPr>
              <a:t>estos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multimillonarios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volvieron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ricos</a:t>
            </a:r>
            <a:r>
              <a:rPr lang="en-US" dirty="0">
                <a:ea typeface="+mn-lt"/>
                <a:cs typeface="+mn-lt"/>
              </a:rPr>
              <a:t> al </a:t>
            </a:r>
            <a:r>
              <a:rPr lang="en-US" dirty="0" err="1">
                <a:ea typeface="+mn-lt"/>
                <a:cs typeface="+mn-lt"/>
              </a:rPr>
              <a:t>iniciar</a:t>
            </a:r>
            <a:r>
              <a:rPr lang="en-US" dirty="0">
                <a:ea typeface="+mn-lt"/>
                <a:cs typeface="+mn-lt"/>
              </a:rPr>
              <a:t> un </a:t>
            </a:r>
            <a:r>
              <a:rPr lang="en-US" dirty="0" err="1">
                <a:ea typeface="+mn-lt"/>
                <a:cs typeface="+mn-lt"/>
              </a:rPr>
              <a:t>negocio</a:t>
            </a:r>
            <a:r>
              <a:rPr lang="en-US" dirty="0">
                <a:ea typeface="+mn-lt"/>
                <a:cs typeface="+mn-lt"/>
              </a:rPr>
              <a:t> en una </a:t>
            </a:r>
            <a:r>
              <a:rPr lang="en-US" dirty="0" err="1">
                <a:ea typeface="+mn-lt"/>
                <a:cs typeface="+mn-lt"/>
              </a:rPr>
              <a:t>nueva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industria</a:t>
            </a:r>
            <a:r>
              <a:rPr lang="en-US" dirty="0">
                <a:ea typeface="+mn-lt"/>
                <a:cs typeface="+mn-lt"/>
              </a:rPr>
              <a:t>!</a:t>
            </a:r>
          </a:p>
          <a:p>
            <a:pPr marL="0" indent="0">
              <a:buNone/>
              <a:defRPr/>
            </a:pPr>
            <a:r>
              <a:rPr lang="en-US" dirty="0">
                <a:ea typeface="+mn-lt"/>
                <a:cs typeface="+mn-lt"/>
              </a:rPr>
              <a:t>La </a:t>
            </a:r>
            <a:r>
              <a:rPr lang="en-US" dirty="0" err="1">
                <a:ea typeface="+mn-lt"/>
                <a:cs typeface="+mn-lt"/>
              </a:rPr>
              <a:t>riqueza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proviene</a:t>
            </a:r>
            <a:r>
              <a:rPr lang="en-US" dirty="0">
                <a:ea typeface="+mn-lt"/>
                <a:cs typeface="+mn-lt"/>
              </a:rPr>
              <a:t> de las ideas: resolver </a:t>
            </a:r>
            <a:r>
              <a:rPr lang="en-US" dirty="0" err="1">
                <a:ea typeface="+mn-lt"/>
                <a:cs typeface="+mn-lt"/>
              </a:rPr>
              <a:t>problemas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proporcionar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nuevos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productos</a:t>
            </a:r>
            <a:r>
              <a:rPr lang="en-US" dirty="0">
                <a:ea typeface="+mn-lt"/>
                <a:cs typeface="+mn-lt"/>
              </a:rPr>
              <a:t> al mercado.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11D9E2B-0FAD-4C4A-A39D-7E5056B57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6" y="151898"/>
            <a:ext cx="1847850" cy="61912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7467600" cy="1279525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Estados</a:t>
            </a:r>
            <a:r>
              <a:rPr lang="en-US" b="1" dirty="0"/>
              <a:t> Unidos de America</a:t>
            </a:r>
            <a:br>
              <a:rPr lang="en-US" b="1" dirty="0"/>
            </a:br>
            <a:r>
              <a:rPr lang="en-US" b="1" dirty="0"/>
              <a:t>– Tierra de </a:t>
            </a:r>
            <a:r>
              <a:rPr lang="en-US" b="1" dirty="0" err="1"/>
              <a:t>Oportunidades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768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a typeface="+mn-lt"/>
                <a:cs typeface="+mn-lt"/>
              </a:rPr>
              <a:t>Mucha </a:t>
            </a:r>
            <a:r>
              <a:rPr lang="en-US" dirty="0" err="1">
                <a:ea typeface="+mn-lt"/>
                <a:cs typeface="+mn-lt"/>
              </a:rPr>
              <a:t>gente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viene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Estados</a:t>
            </a:r>
            <a:r>
              <a:rPr lang="en-US" dirty="0">
                <a:ea typeface="+mn-lt"/>
                <a:cs typeface="+mn-lt"/>
              </a:rPr>
              <a:t> Unidos en </a:t>
            </a:r>
            <a:r>
              <a:rPr lang="en-US" dirty="0" err="1">
                <a:ea typeface="+mn-lt"/>
                <a:cs typeface="+mn-lt"/>
              </a:rPr>
              <a:t>busca</a:t>
            </a:r>
            <a:r>
              <a:rPr lang="en-US" dirty="0">
                <a:ea typeface="+mn-lt"/>
                <a:cs typeface="+mn-lt"/>
              </a:rPr>
              <a:t> del </a:t>
            </a:r>
            <a:r>
              <a:rPr lang="en-US" dirty="0" err="1">
                <a:ea typeface="+mn-lt"/>
                <a:cs typeface="+mn-lt"/>
              </a:rPr>
              <a:t>Sueño</a:t>
            </a:r>
            <a:r>
              <a:rPr lang="en-US" dirty="0">
                <a:ea typeface="+mn-lt"/>
                <a:cs typeface="+mn-lt"/>
              </a:rPr>
              <a:t> Americano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>
                <a:ea typeface="+mn-lt"/>
                <a:cs typeface="+mn-lt"/>
              </a:rPr>
              <a:t>En </a:t>
            </a:r>
            <a:r>
              <a:rPr lang="en-US" dirty="0" err="1">
                <a:ea typeface="+mn-lt"/>
                <a:cs typeface="+mn-lt"/>
              </a:rPr>
              <a:t>Estados</a:t>
            </a:r>
            <a:r>
              <a:rPr lang="en-US" dirty="0">
                <a:ea typeface="+mn-lt"/>
                <a:cs typeface="+mn-lt"/>
              </a:rPr>
              <a:t> Unidos, NO se </a:t>
            </a:r>
            <a:r>
              <a:rPr lang="en-US" dirty="0" err="1">
                <a:ea typeface="+mn-lt"/>
                <a:cs typeface="+mn-lt"/>
              </a:rPr>
              <a:t>trata</a:t>
            </a:r>
            <a:r>
              <a:rPr lang="en-US" dirty="0">
                <a:ea typeface="+mn-lt"/>
                <a:cs typeface="+mn-lt"/>
              </a:rPr>
              <a:t> de en </a:t>
            </a:r>
            <a:r>
              <a:rPr lang="en-US" dirty="0" err="1">
                <a:ea typeface="+mn-lt"/>
                <a:cs typeface="+mn-lt"/>
              </a:rPr>
              <a:t>qué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estatus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clase</a:t>
            </a:r>
            <a:r>
              <a:rPr lang="en-US" dirty="0">
                <a:ea typeface="+mn-lt"/>
                <a:cs typeface="+mn-lt"/>
              </a:rPr>
              <a:t> social </a:t>
            </a:r>
            <a:r>
              <a:rPr lang="en-US" dirty="0" err="1">
                <a:ea typeface="+mn-lt"/>
                <a:cs typeface="+mn-lt"/>
              </a:rPr>
              <a:t>naciste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sino</a:t>
            </a:r>
            <a:r>
              <a:rPr lang="en-US" dirty="0">
                <a:ea typeface="+mn-lt"/>
                <a:cs typeface="+mn-lt"/>
              </a:rPr>
              <a:t> de lo que HACES de </a:t>
            </a:r>
            <a:r>
              <a:rPr lang="en-US" dirty="0" err="1">
                <a:ea typeface="+mn-lt"/>
                <a:cs typeface="+mn-lt"/>
              </a:rPr>
              <a:t>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mismo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>
              <a:defRPr/>
            </a:pPr>
            <a:r>
              <a:rPr lang="en-US" dirty="0" err="1">
                <a:ea typeface="+mn-lt"/>
                <a:cs typeface="+mn-lt"/>
              </a:rPr>
              <a:t>Estados</a:t>
            </a:r>
            <a:r>
              <a:rPr lang="en-US" dirty="0">
                <a:ea typeface="+mn-lt"/>
                <a:cs typeface="+mn-lt"/>
              </a:rPr>
              <a:t> Unidos </a:t>
            </a:r>
            <a:r>
              <a:rPr lang="en-US" dirty="0" err="1">
                <a:ea typeface="+mn-lt"/>
                <a:cs typeface="+mn-lt"/>
              </a:rPr>
              <a:t>ofrece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igualdad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oportunidades</a:t>
            </a:r>
            <a:r>
              <a:rPr lang="en-US" dirty="0">
                <a:ea typeface="+mn-lt"/>
                <a:cs typeface="+mn-lt"/>
              </a:rPr>
              <a:t>, no </a:t>
            </a:r>
            <a:r>
              <a:rPr lang="en-US" dirty="0" err="1">
                <a:ea typeface="+mn-lt"/>
                <a:cs typeface="+mn-lt"/>
              </a:rPr>
              <a:t>igualdad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resultados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>
              <a:defRPr/>
            </a:pPr>
            <a:r>
              <a:rPr lang="en-US" dirty="0" err="1">
                <a:ea typeface="+mn-lt"/>
                <a:cs typeface="+mn-lt"/>
              </a:rPr>
              <a:t>Muchos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centran</a:t>
            </a:r>
            <a:r>
              <a:rPr lang="en-US" dirty="0">
                <a:ea typeface="+mn-lt"/>
                <a:cs typeface="+mn-lt"/>
              </a:rPr>
              <a:t> en la "</a:t>
            </a:r>
            <a:r>
              <a:rPr lang="en-US" dirty="0" err="1">
                <a:ea typeface="+mn-lt"/>
                <a:cs typeface="+mn-lt"/>
              </a:rPr>
              <a:t>desigualdad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ingresos</a:t>
            </a:r>
            <a:r>
              <a:rPr lang="en-US" dirty="0">
                <a:ea typeface="+mn-lt"/>
                <a:cs typeface="+mn-lt"/>
              </a:rPr>
              <a:t>" y </a:t>
            </a:r>
            <a:r>
              <a:rPr lang="en-US" dirty="0" err="1">
                <a:ea typeface="+mn-lt"/>
                <a:cs typeface="+mn-lt"/>
              </a:rPr>
              <a:t>afirman</a:t>
            </a:r>
            <a:r>
              <a:rPr lang="en-US" dirty="0">
                <a:ea typeface="+mn-lt"/>
                <a:cs typeface="+mn-lt"/>
              </a:rPr>
              <a:t> que no es "</a:t>
            </a:r>
            <a:r>
              <a:rPr lang="en-US" dirty="0" err="1">
                <a:ea typeface="+mn-lt"/>
                <a:cs typeface="+mn-lt"/>
              </a:rPr>
              <a:t>justo</a:t>
            </a:r>
            <a:r>
              <a:rPr lang="en-US" dirty="0">
                <a:ea typeface="+mn-lt"/>
                <a:cs typeface="+mn-lt"/>
              </a:rPr>
              <a:t>" que </a:t>
            </a:r>
            <a:r>
              <a:rPr lang="en-US" dirty="0" err="1">
                <a:ea typeface="+mn-lt"/>
                <a:cs typeface="+mn-lt"/>
              </a:rPr>
              <a:t>algunos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tengan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más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otros</a:t>
            </a:r>
            <a:r>
              <a:rPr lang="en-US" dirty="0">
                <a:ea typeface="+mn-lt"/>
                <a:cs typeface="+mn-lt"/>
              </a:rPr>
              <a:t>. Sin embargo, </a:t>
            </a:r>
            <a:r>
              <a:rPr lang="en-US" dirty="0" err="1">
                <a:ea typeface="+mn-lt"/>
                <a:cs typeface="+mn-lt"/>
              </a:rPr>
              <a:t>cualquier</a:t>
            </a:r>
            <a:r>
              <a:rPr lang="en-US" dirty="0">
                <a:ea typeface="+mn-lt"/>
                <a:cs typeface="+mn-lt"/>
              </a:rPr>
              <a:t> persona </a:t>
            </a:r>
            <a:r>
              <a:rPr lang="en-US" dirty="0" err="1">
                <a:ea typeface="+mn-lt"/>
                <a:cs typeface="+mn-lt"/>
              </a:rPr>
              <a:t>puede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iniciar</a:t>
            </a:r>
            <a:r>
              <a:rPr lang="en-US" dirty="0">
                <a:ea typeface="+mn-lt"/>
                <a:cs typeface="+mn-lt"/>
              </a:rPr>
              <a:t> un </a:t>
            </a:r>
            <a:r>
              <a:rPr lang="en-US" dirty="0" err="1">
                <a:ea typeface="+mn-lt"/>
                <a:cs typeface="+mn-lt"/>
              </a:rPr>
              <a:t>negocio</a:t>
            </a:r>
            <a:r>
              <a:rPr lang="en-US" dirty="0">
                <a:ea typeface="+mn-lt"/>
                <a:cs typeface="+mn-lt"/>
              </a:rPr>
              <a:t>.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D72849AE-A103-4EEB-AE4C-6D593EAF9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6" y="66705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06260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AC8F5-3F49-4C3F-9BC5-8F1A8EA01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Socialismo vs. </a:t>
            </a:r>
            <a:r>
              <a:rPr lang="en-US" b="1" dirty="0" err="1"/>
              <a:t>Capitalismo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965FD-A142-4454-B9D7-A7B97531F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dirty="0"/>
              <a:t>SOCIALISMO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731BE5-02FB-42E1-AC66-D2218D002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45720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600" dirty="0">
                <a:ea typeface="+mn-lt"/>
                <a:cs typeface="+mn-lt"/>
              </a:rPr>
              <a:t>El </a:t>
            </a:r>
            <a:r>
              <a:rPr lang="en-US" sz="1600" dirty="0" err="1">
                <a:ea typeface="+mn-lt"/>
                <a:cs typeface="+mn-lt"/>
              </a:rPr>
              <a:t>estado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tiene</a:t>
            </a:r>
            <a:r>
              <a:rPr lang="en-US" sz="1600" dirty="0">
                <a:ea typeface="+mn-lt"/>
                <a:cs typeface="+mn-lt"/>
              </a:rPr>
              <a:t> el control de la </a:t>
            </a:r>
            <a:r>
              <a:rPr lang="en-US" sz="1600" dirty="0" err="1">
                <a:ea typeface="+mn-lt"/>
                <a:cs typeface="+mn-lt"/>
              </a:rPr>
              <a:t>economía</a:t>
            </a:r>
            <a:r>
              <a:rPr lang="en-US" sz="1600" dirty="0">
                <a:ea typeface="+mn-lt"/>
                <a:cs typeface="+mn-lt"/>
              </a:rPr>
              <a:t>. El </a:t>
            </a:r>
            <a:r>
              <a:rPr lang="en-US" sz="1600" dirty="0" err="1">
                <a:ea typeface="+mn-lt"/>
                <a:cs typeface="+mn-lt"/>
              </a:rPr>
              <a:t>estado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está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gobernado</a:t>
            </a:r>
            <a:r>
              <a:rPr lang="en-US" sz="1600" dirty="0">
                <a:ea typeface="+mn-lt"/>
                <a:cs typeface="+mn-lt"/>
              </a:rPr>
              <a:t> por un hombre </a:t>
            </a:r>
            <a:r>
              <a:rPr lang="en-US" sz="1600" dirty="0" err="1">
                <a:ea typeface="+mn-lt"/>
                <a:cs typeface="+mn-lt"/>
              </a:rPr>
              <a:t>fuerte</a:t>
            </a:r>
            <a:r>
              <a:rPr lang="en-US" sz="1600" dirty="0">
                <a:ea typeface="+mn-lt"/>
                <a:cs typeface="+mn-lt"/>
              </a:rPr>
              <a:t> y la </a:t>
            </a:r>
            <a:r>
              <a:rPr lang="en-US" sz="1600" dirty="0" err="1">
                <a:ea typeface="+mn-lt"/>
                <a:cs typeface="+mn-lt"/>
              </a:rPr>
              <a:t>economía</a:t>
            </a:r>
            <a:r>
              <a:rPr lang="en-US" sz="1600" dirty="0">
                <a:ea typeface="+mn-lt"/>
                <a:cs typeface="+mn-lt"/>
              </a:rPr>
              <a:t> por </a:t>
            </a:r>
            <a:r>
              <a:rPr lang="en-US" sz="1600" dirty="0" err="1">
                <a:ea typeface="+mn-lt"/>
                <a:cs typeface="+mn-lt"/>
              </a:rPr>
              <a:t>oligarcas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ricos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r>
              <a:rPr lang="en-US" sz="1600" dirty="0">
                <a:ea typeface="+mn-lt"/>
                <a:cs typeface="+mn-lt"/>
              </a:rPr>
              <a:t>El </a:t>
            </a:r>
            <a:r>
              <a:rPr lang="en-US" sz="1600" dirty="0" err="1">
                <a:ea typeface="+mn-lt"/>
                <a:cs typeface="+mn-lt"/>
              </a:rPr>
              <a:t>estado</a:t>
            </a:r>
            <a:r>
              <a:rPr lang="en-US" sz="1600" dirty="0">
                <a:ea typeface="+mn-lt"/>
                <a:cs typeface="+mn-lt"/>
              </a:rPr>
              <a:t> opera </a:t>
            </a:r>
            <a:r>
              <a:rPr lang="en-US" sz="1600" dirty="0" err="1">
                <a:ea typeface="+mn-lt"/>
                <a:cs typeface="+mn-lt"/>
              </a:rPr>
              <a:t>mediante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planificación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centralizada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r>
              <a:rPr lang="en-US" sz="1600" dirty="0">
                <a:ea typeface="+mn-lt"/>
                <a:cs typeface="+mn-lt"/>
              </a:rPr>
              <a:t>El </a:t>
            </a:r>
            <a:r>
              <a:rPr lang="en-US" sz="1600" dirty="0" err="1">
                <a:ea typeface="+mn-lt"/>
                <a:cs typeface="+mn-lt"/>
              </a:rPr>
              <a:t>estado</a:t>
            </a:r>
            <a:r>
              <a:rPr lang="en-US" sz="1600" dirty="0">
                <a:ea typeface="+mn-lt"/>
                <a:cs typeface="+mn-lt"/>
              </a:rPr>
              <a:t> es </a:t>
            </a:r>
            <a:r>
              <a:rPr lang="en-US" sz="1600" dirty="0" err="1">
                <a:ea typeface="+mn-lt"/>
                <a:cs typeface="+mn-lt"/>
              </a:rPr>
              <a:t>dueño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toda</a:t>
            </a:r>
            <a:r>
              <a:rPr lang="en-US" sz="1600" dirty="0">
                <a:ea typeface="+mn-lt"/>
                <a:cs typeface="+mn-lt"/>
              </a:rPr>
              <a:t> la </a:t>
            </a:r>
            <a:r>
              <a:rPr lang="en-US" sz="1600" dirty="0" err="1">
                <a:ea typeface="+mn-lt"/>
                <a:cs typeface="+mn-lt"/>
              </a:rPr>
              <a:t>propiedad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r>
              <a:rPr lang="en-US" sz="1600" dirty="0">
                <a:ea typeface="+mn-lt"/>
                <a:cs typeface="+mn-lt"/>
              </a:rPr>
              <a:t>El </a:t>
            </a:r>
            <a:r>
              <a:rPr lang="en-US" sz="1600" dirty="0" err="1">
                <a:ea typeface="+mn-lt"/>
                <a:cs typeface="+mn-lt"/>
              </a:rPr>
              <a:t>trabajo</a:t>
            </a:r>
            <a:r>
              <a:rPr lang="en-US" sz="1600" dirty="0">
                <a:ea typeface="+mn-lt"/>
                <a:cs typeface="+mn-lt"/>
              </a:rPr>
              <a:t> del </a:t>
            </a:r>
            <a:r>
              <a:rPr lang="en-US" sz="1600" dirty="0" err="1">
                <a:ea typeface="+mn-lt"/>
                <a:cs typeface="+mn-lt"/>
              </a:rPr>
              <a:t>estado</a:t>
            </a:r>
            <a:r>
              <a:rPr lang="en-US" sz="1600" dirty="0">
                <a:ea typeface="+mn-lt"/>
                <a:cs typeface="+mn-lt"/>
              </a:rPr>
              <a:t> es </a:t>
            </a:r>
            <a:r>
              <a:rPr lang="en-US" sz="1600" dirty="0" err="1">
                <a:ea typeface="+mn-lt"/>
                <a:cs typeface="+mn-lt"/>
              </a:rPr>
              <a:t>redistribuir</a:t>
            </a:r>
            <a:r>
              <a:rPr lang="en-US" sz="1600" dirty="0">
                <a:ea typeface="+mn-lt"/>
                <a:cs typeface="+mn-lt"/>
              </a:rPr>
              <a:t> la </a:t>
            </a:r>
            <a:r>
              <a:rPr lang="en-US" sz="1600" dirty="0" err="1">
                <a:ea typeface="+mn-lt"/>
                <a:cs typeface="+mn-lt"/>
              </a:rPr>
              <a:t>riqueza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r>
              <a:rPr lang="en-US" sz="1600" dirty="0">
                <a:ea typeface="+mn-lt"/>
                <a:cs typeface="+mn-lt"/>
              </a:rPr>
              <a:t>El </a:t>
            </a:r>
            <a:r>
              <a:rPr lang="en-US" sz="1600" dirty="0" err="1">
                <a:ea typeface="+mn-lt"/>
                <a:cs typeface="+mn-lt"/>
              </a:rPr>
              <a:t>trabajo</a:t>
            </a:r>
            <a:r>
              <a:rPr lang="en-US" sz="1600" dirty="0">
                <a:ea typeface="+mn-lt"/>
                <a:cs typeface="+mn-lt"/>
              </a:rPr>
              <a:t> del </a:t>
            </a:r>
            <a:r>
              <a:rPr lang="en-US" sz="1600" dirty="0" err="1">
                <a:ea typeface="+mn-lt"/>
                <a:cs typeface="+mn-lt"/>
              </a:rPr>
              <a:t>estado</a:t>
            </a:r>
            <a:r>
              <a:rPr lang="en-US" sz="1600" dirty="0">
                <a:ea typeface="+mn-lt"/>
                <a:cs typeface="+mn-lt"/>
              </a:rPr>
              <a:t> es </a:t>
            </a:r>
            <a:r>
              <a:rPr lang="en-US" sz="1600" dirty="0" err="1">
                <a:ea typeface="+mn-lt"/>
                <a:cs typeface="+mn-lt"/>
              </a:rPr>
              <a:t>asignar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trabajos</a:t>
            </a:r>
            <a:r>
              <a:rPr lang="en-US" sz="1600" dirty="0">
                <a:ea typeface="+mn-lt"/>
                <a:cs typeface="+mn-lt"/>
              </a:rPr>
              <a:t> y </a:t>
            </a:r>
            <a:r>
              <a:rPr lang="en-US" sz="1600" dirty="0" err="1">
                <a:ea typeface="+mn-lt"/>
                <a:cs typeface="+mn-lt"/>
              </a:rPr>
              <a:t>determinar</a:t>
            </a:r>
            <a:r>
              <a:rPr lang="en-US" sz="1600" dirty="0">
                <a:ea typeface="+mn-lt"/>
                <a:cs typeface="+mn-lt"/>
              </a:rPr>
              <a:t> la </a:t>
            </a:r>
            <a:r>
              <a:rPr lang="en-US" sz="1600" dirty="0" err="1">
                <a:ea typeface="+mn-lt"/>
                <a:cs typeface="+mn-lt"/>
              </a:rPr>
              <a:t>demanda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r>
              <a:rPr lang="en-US" sz="1600" dirty="0">
                <a:ea typeface="+mn-lt"/>
                <a:cs typeface="+mn-lt"/>
              </a:rPr>
              <a:t>El </a:t>
            </a:r>
            <a:r>
              <a:rPr lang="en-US" sz="1600" dirty="0" err="1">
                <a:ea typeface="+mn-lt"/>
                <a:cs typeface="+mn-lt"/>
              </a:rPr>
              <a:t>estado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controla</a:t>
            </a:r>
            <a:r>
              <a:rPr lang="en-US" sz="1600" dirty="0">
                <a:ea typeface="+mn-lt"/>
                <a:cs typeface="+mn-lt"/>
              </a:rPr>
              <a:t> los </a:t>
            </a:r>
            <a:r>
              <a:rPr lang="en-US" sz="1600" dirty="0" err="1">
                <a:ea typeface="+mn-lt"/>
                <a:cs typeface="+mn-lt"/>
              </a:rPr>
              <a:t>precios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r>
              <a:rPr lang="en-US" sz="1600" dirty="0">
                <a:ea typeface="+mn-lt"/>
                <a:cs typeface="+mn-lt"/>
              </a:rPr>
              <a:t>El </a:t>
            </a:r>
            <a:r>
              <a:rPr lang="en-US" sz="1600" dirty="0" err="1">
                <a:ea typeface="+mn-lt"/>
                <a:cs typeface="+mn-lt"/>
              </a:rPr>
              <a:t>objetivo</a:t>
            </a:r>
            <a:r>
              <a:rPr lang="en-US" sz="1600" dirty="0">
                <a:ea typeface="+mn-lt"/>
                <a:cs typeface="+mn-lt"/>
              </a:rPr>
              <a:t> del </a:t>
            </a:r>
            <a:r>
              <a:rPr lang="en-US" sz="1600" dirty="0" err="1">
                <a:ea typeface="+mn-lt"/>
                <a:cs typeface="+mn-lt"/>
              </a:rPr>
              <a:t>estado</a:t>
            </a:r>
            <a:r>
              <a:rPr lang="en-US" sz="1600" dirty="0">
                <a:ea typeface="+mn-lt"/>
                <a:cs typeface="+mn-lt"/>
              </a:rPr>
              <a:t> es </a:t>
            </a:r>
            <a:r>
              <a:rPr lang="en-US" sz="1600" dirty="0" err="1">
                <a:ea typeface="+mn-lt"/>
                <a:cs typeface="+mn-lt"/>
              </a:rPr>
              <a:t>hacer</a:t>
            </a:r>
            <a:r>
              <a:rPr lang="en-US" sz="1600" dirty="0">
                <a:ea typeface="+mn-lt"/>
                <a:cs typeface="+mn-lt"/>
              </a:rPr>
              <a:t> que </a:t>
            </a:r>
            <a:r>
              <a:rPr lang="en-US" sz="1600" dirty="0" err="1">
                <a:ea typeface="+mn-lt"/>
                <a:cs typeface="+mn-lt"/>
              </a:rPr>
              <a:t>todos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sean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iguales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económicamente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pero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todos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terminan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siendo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igualmente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pobres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r>
              <a:rPr lang="en-US" sz="1600" dirty="0">
                <a:ea typeface="+mn-lt"/>
                <a:cs typeface="+mn-lt"/>
              </a:rPr>
              <a:t>Los </a:t>
            </a:r>
            <a:r>
              <a:rPr lang="en-US" sz="1600" dirty="0" err="1">
                <a:ea typeface="+mn-lt"/>
                <a:cs typeface="+mn-lt"/>
              </a:rPr>
              <a:t>individuos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están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ahí</a:t>
            </a:r>
            <a:r>
              <a:rPr lang="en-US" sz="1600" dirty="0">
                <a:ea typeface="+mn-lt"/>
                <a:cs typeface="+mn-lt"/>
              </a:rPr>
              <a:t> para </a:t>
            </a:r>
            <a:r>
              <a:rPr lang="en-US" sz="1600" dirty="0" err="1">
                <a:ea typeface="+mn-lt"/>
                <a:cs typeface="+mn-lt"/>
              </a:rPr>
              <a:t>servir</a:t>
            </a:r>
            <a:r>
              <a:rPr lang="en-US" sz="1600" dirty="0">
                <a:ea typeface="+mn-lt"/>
                <a:cs typeface="+mn-lt"/>
              </a:rPr>
              <a:t> a la </a:t>
            </a:r>
            <a:r>
              <a:rPr lang="en-US" sz="1600" dirty="0" err="1">
                <a:ea typeface="+mn-lt"/>
                <a:cs typeface="+mn-lt"/>
              </a:rPr>
              <a:t>sociedad</a:t>
            </a:r>
            <a:r>
              <a:rPr lang="en-US" sz="1600" dirty="0">
                <a:ea typeface="+mn-lt"/>
                <a:cs typeface="+mn-lt"/>
              </a:rPr>
              <a:t>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4751A-1265-4839-885E-9A6F960FA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251138"/>
            <a:ext cx="4041775" cy="639762"/>
          </a:xfrm>
        </p:spPr>
        <p:txBody>
          <a:bodyPr/>
          <a:lstStyle/>
          <a:p>
            <a:r>
              <a:rPr lang="en-US" dirty="0"/>
              <a:t>CAPITALISMO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63B944-79D9-4F78-8A36-75D5227EB4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933495"/>
            <a:ext cx="4041775" cy="45307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 dirty="0">
                <a:ea typeface="+mn-lt"/>
                <a:cs typeface="+mn-lt"/>
              </a:rPr>
              <a:t>La </a:t>
            </a:r>
            <a:r>
              <a:rPr lang="en-US" sz="1700" dirty="0" err="1">
                <a:ea typeface="+mn-lt"/>
                <a:cs typeface="+mn-lt"/>
              </a:rPr>
              <a:t>atención</a:t>
            </a:r>
            <a:r>
              <a:rPr lang="en-US" sz="1700" dirty="0">
                <a:ea typeface="+mn-lt"/>
                <a:cs typeface="+mn-lt"/>
              </a:rPr>
              <a:t> se centra en el </a:t>
            </a:r>
            <a:r>
              <a:rPr lang="en-US" sz="1700" dirty="0" err="1">
                <a:ea typeface="+mn-lt"/>
                <a:cs typeface="+mn-lt"/>
              </a:rPr>
              <a:t>individuo</a:t>
            </a:r>
            <a:r>
              <a:rPr lang="en-US" sz="1700" dirty="0">
                <a:ea typeface="+mn-lt"/>
                <a:cs typeface="+mn-lt"/>
              </a:rPr>
              <a:t>, no en la </a:t>
            </a:r>
            <a:r>
              <a:rPr lang="en-US" sz="1700" dirty="0" err="1">
                <a:ea typeface="+mn-lt"/>
                <a:cs typeface="+mn-lt"/>
              </a:rPr>
              <a:t>sociedad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colectiva</a:t>
            </a:r>
            <a:r>
              <a:rPr lang="en-US" sz="1700" dirty="0">
                <a:ea typeface="+mn-lt"/>
                <a:cs typeface="+mn-lt"/>
              </a:rPr>
              <a:t>.</a:t>
            </a:r>
          </a:p>
          <a:p>
            <a:r>
              <a:rPr lang="en-US" sz="1700" dirty="0">
                <a:ea typeface="+mn-lt"/>
                <a:cs typeface="+mn-lt"/>
              </a:rPr>
              <a:t>La base de la </a:t>
            </a:r>
            <a:r>
              <a:rPr lang="en-US" sz="1700" dirty="0" err="1">
                <a:ea typeface="+mn-lt"/>
                <a:cs typeface="+mn-lt"/>
              </a:rPr>
              <a:t>economía</a:t>
            </a:r>
            <a:r>
              <a:rPr lang="en-US" sz="1700" dirty="0">
                <a:ea typeface="+mn-lt"/>
                <a:cs typeface="+mn-lt"/>
              </a:rPr>
              <a:t> es la </a:t>
            </a:r>
            <a:r>
              <a:rPr lang="en-US" sz="1700" dirty="0" err="1">
                <a:ea typeface="+mn-lt"/>
                <a:cs typeface="+mn-lt"/>
              </a:rPr>
              <a:t>división</a:t>
            </a:r>
            <a:r>
              <a:rPr lang="en-US" sz="1700" dirty="0">
                <a:ea typeface="+mn-lt"/>
                <a:cs typeface="+mn-lt"/>
              </a:rPr>
              <a:t> del </a:t>
            </a:r>
            <a:r>
              <a:rPr lang="en-US" sz="1700" dirty="0" err="1">
                <a:ea typeface="+mn-lt"/>
                <a:cs typeface="+mn-lt"/>
              </a:rPr>
              <a:t>trabajo</a:t>
            </a:r>
            <a:r>
              <a:rPr lang="en-US" sz="1700" dirty="0">
                <a:ea typeface="+mn-lt"/>
                <a:cs typeface="+mn-lt"/>
              </a:rPr>
              <a:t>. Todo el </a:t>
            </a:r>
            <a:r>
              <a:rPr lang="en-US" sz="1700" dirty="0" err="1">
                <a:ea typeface="+mn-lt"/>
                <a:cs typeface="+mn-lt"/>
              </a:rPr>
              <a:t>mundo</a:t>
            </a:r>
            <a:r>
              <a:rPr lang="en-US" sz="1700" dirty="0">
                <a:ea typeface="+mn-lt"/>
                <a:cs typeface="+mn-lt"/>
              </a:rPr>
              <a:t> se centra en lo que </a:t>
            </a:r>
            <a:r>
              <a:rPr lang="en-US" sz="1700" dirty="0" err="1">
                <a:ea typeface="+mn-lt"/>
                <a:cs typeface="+mn-lt"/>
              </a:rPr>
              <a:t>mejor</a:t>
            </a:r>
            <a:r>
              <a:rPr lang="en-US" sz="1700" dirty="0">
                <a:ea typeface="+mn-lt"/>
                <a:cs typeface="+mn-lt"/>
              </a:rPr>
              <a:t> sabe </a:t>
            </a:r>
            <a:r>
              <a:rPr lang="en-US" sz="1700" dirty="0" err="1">
                <a:ea typeface="+mn-lt"/>
                <a:cs typeface="+mn-lt"/>
              </a:rPr>
              <a:t>hacer</a:t>
            </a:r>
            <a:r>
              <a:rPr lang="en-US" sz="1700" dirty="0">
                <a:ea typeface="+mn-lt"/>
                <a:cs typeface="+mn-lt"/>
              </a:rPr>
              <a:t>.</a:t>
            </a:r>
          </a:p>
          <a:p>
            <a:r>
              <a:rPr lang="en-US" sz="1700" err="1">
                <a:ea typeface="+mn-lt"/>
                <a:cs typeface="+mn-lt"/>
              </a:rPr>
              <a:t>Cada</a:t>
            </a:r>
            <a:r>
              <a:rPr lang="en-US" sz="1700" dirty="0">
                <a:ea typeface="+mn-lt"/>
                <a:cs typeface="+mn-lt"/>
              </a:rPr>
              <a:t> persona es libre de </a:t>
            </a:r>
            <a:r>
              <a:rPr lang="en-US" sz="1700" err="1">
                <a:ea typeface="+mn-lt"/>
                <a:cs typeface="+mn-lt"/>
              </a:rPr>
              <a:t>elegir</a:t>
            </a:r>
            <a:r>
              <a:rPr lang="en-US" sz="1700" dirty="0">
                <a:ea typeface="+mn-lt"/>
                <a:cs typeface="+mn-lt"/>
              </a:rPr>
              <a:t> lo que </a:t>
            </a:r>
            <a:r>
              <a:rPr lang="en-US" sz="1700" err="1">
                <a:ea typeface="+mn-lt"/>
                <a:cs typeface="+mn-lt"/>
              </a:rPr>
              <a:t>hace</a:t>
            </a:r>
            <a:r>
              <a:rPr lang="en-US" sz="1700" dirty="0">
                <a:ea typeface="+mn-lt"/>
                <a:cs typeface="+mn-lt"/>
              </a:rPr>
              <a:t> con </a:t>
            </a:r>
            <a:r>
              <a:rPr lang="en-US" sz="1700" err="1">
                <a:ea typeface="+mn-lt"/>
                <a:cs typeface="+mn-lt"/>
              </a:rPr>
              <a:t>su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vida</a:t>
            </a:r>
            <a:r>
              <a:rPr lang="en-US" sz="1700" dirty="0">
                <a:ea typeface="+mn-lt"/>
                <a:cs typeface="+mn-lt"/>
              </a:rPr>
              <a:t>: lo que </a:t>
            </a:r>
            <a:r>
              <a:rPr lang="en-US" sz="1700" err="1">
                <a:ea typeface="+mn-lt"/>
                <a:cs typeface="+mn-lt"/>
              </a:rPr>
              <a:t>estudia</a:t>
            </a:r>
            <a:r>
              <a:rPr lang="en-US" sz="1700" dirty="0">
                <a:ea typeface="+mn-lt"/>
                <a:cs typeface="+mn-lt"/>
              </a:rPr>
              <a:t>, </a:t>
            </a:r>
            <a:r>
              <a:rPr lang="en-US" sz="1700" err="1">
                <a:ea typeface="+mn-lt"/>
                <a:cs typeface="+mn-lt"/>
              </a:rPr>
              <a:t>dónde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trabaja</a:t>
            </a:r>
            <a:r>
              <a:rPr lang="en-US" sz="1700" dirty="0">
                <a:ea typeface="+mn-lt"/>
                <a:cs typeface="+mn-lt"/>
              </a:rPr>
              <a:t> y </a:t>
            </a:r>
            <a:r>
              <a:rPr lang="en-US" sz="1700" err="1">
                <a:ea typeface="+mn-lt"/>
                <a:cs typeface="+mn-lt"/>
              </a:rPr>
              <a:t>cuánto</a:t>
            </a:r>
            <a:r>
              <a:rPr lang="en-US" sz="1700" dirty="0">
                <a:ea typeface="+mn-lt"/>
                <a:cs typeface="+mn-lt"/>
              </a:rPr>
              <a:t> dinero </a:t>
            </a:r>
            <a:r>
              <a:rPr lang="en-US" sz="1700" err="1">
                <a:ea typeface="+mn-lt"/>
                <a:cs typeface="+mn-lt"/>
              </a:rPr>
              <a:t>gana</a:t>
            </a:r>
            <a:r>
              <a:rPr lang="en-US" sz="1700" dirty="0">
                <a:ea typeface="+mn-lt"/>
                <a:cs typeface="+mn-lt"/>
              </a:rPr>
              <a:t>.</a:t>
            </a:r>
          </a:p>
          <a:p>
            <a:r>
              <a:rPr lang="en-US" sz="1700" dirty="0">
                <a:ea typeface="+mn-lt"/>
                <a:cs typeface="+mn-lt"/>
              </a:rPr>
              <a:t>Las personas son </a:t>
            </a:r>
            <a:r>
              <a:rPr lang="en-US" sz="1700" err="1">
                <a:ea typeface="+mn-lt"/>
                <a:cs typeface="+mn-lt"/>
              </a:rPr>
              <a:t>libres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err="1">
                <a:ea typeface="+mn-lt"/>
                <a:cs typeface="+mn-lt"/>
              </a:rPr>
              <a:t>iniciar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su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propio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negocio</a:t>
            </a:r>
            <a:r>
              <a:rPr lang="en-US" sz="1700" dirty="0">
                <a:ea typeface="+mn-lt"/>
                <a:cs typeface="+mn-lt"/>
              </a:rPr>
              <a:t>.</a:t>
            </a:r>
          </a:p>
          <a:p>
            <a:r>
              <a:rPr lang="en-US" sz="1700" dirty="0">
                <a:ea typeface="+mn-lt"/>
                <a:cs typeface="+mn-lt"/>
              </a:rPr>
              <a:t>Los derechos de </a:t>
            </a:r>
            <a:r>
              <a:rPr lang="en-US" sz="1700" err="1">
                <a:ea typeface="+mn-lt"/>
                <a:cs typeface="+mn-lt"/>
              </a:rPr>
              <a:t>propiedad</a:t>
            </a:r>
            <a:r>
              <a:rPr lang="en-US" sz="1700" dirty="0">
                <a:ea typeface="+mn-lt"/>
                <a:cs typeface="+mn-lt"/>
              </a:rPr>
              <a:t> personal </a:t>
            </a:r>
            <a:r>
              <a:rPr lang="en-US" sz="1700" err="1">
                <a:ea typeface="+mn-lt"/>
                <a:cs typeface="+mn-lt"/>
              </a:rPr>
              <a:t>están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protegidos</a:t>
            </a:r>
            <a:r>
              <a:rPr lang="en-US" sz="1700" dirty="0">
                <a:ea typeface="+mn-lt"/>
                <a:cs typeface="+mn-lt"/>
              </a:rPr>
              <a:t>.</a:t>
            </a:r>
          </a:p>
          <a:p>
            <a:r>
              <a:rPr lang="en-US" sz="1700" dirty="0">
                <a:ea typeface="+mn-lt"/>
                <a:cs typeface="+mn-lt"/>
              </a:rPr>
              <a:t>Se </a:t>
            </a:r>
            <a:r>
              <a:rPr lang="en-US" sz="1700" dirty="0" err="1">
                <a:ea typeface="+mn-lt"/>
                <a:cs typeface="+mn-lt"/>
              </a:rPr>
              <a:t>entiende</a:t>
            </a:r>
            <a:r>
              <a:rPr lang="en-US" sz="1700" dirty="0">
                <a:ea typeface="+mn-lt"/>
                <a:cs typeface="+mn-lt"/>
              </a:rPr>
              <a:t> y </a:t>
            </a:r>
            <a:r>
              <a:rPr lang="en-US" sz="1700" dirty="0" err="1">
                <a:ea typeface="+mn-lt"/>
                <a:cs typeface="+mn-lt"/>
              </a:rPr>
              <a:t>acepta</a:t>
            </a:r>
            <a:r>
              <a:rPr lang="en-US" sz="1700" dirty="0">
                <a:ea typeface="+mn-lt"/>
                <a:cs typeface="+mn-lt"/>
              </a:rPr>
              <a:t> que </a:t>
            </a:r>
            <a:r>
              <a:rPr lang="en-US" sz="1700" dirty="0" err="1">
                <a:ea typeface="+mn-lt"/>
                <a:cs typeface="+mn-lt"/>
              </a:rPr>
              <a:t>cada</a:t>
            </a:r>
            <a:r>
              <a:rPr lang="en-US" sz="1700" dirty="0">
                <a:ea typeface="+mn-lt"/>
                <a:cs typeface="+mn-lt"/>
              </a:rPr>
              <a:t> persona es </a:t>
            </a:r>
            <a:r>
              <a:rPr lang="en-US" sz="1700" dirty="0" err="1">
                <a:ea typeface="+mn-lt"/>
                <a:cs typeface="+mn-lt"/>
              </a:rPr>
              <a:t>responsable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dirty="0" err="1">
                <a:ea typeface="+mn-lt"/>
                <a:cs typeface="+mn-lt"/>
              </a:rPr>
              <a:t>sí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misma</a:t>
            </a:r>
            <a:r>
              <a:rPr lang="en-US" sz="1700" dirty="0">
                <a:ea typeface="+mn-lt"/>
                <a:cs typeface="+mn-lt"/>
              </a:rPr>
              <a:t> y sus </a:t>
            </a:r>
            <a:r>
              <a:rPr lang="en-US" sz="1700" dirty="0" err="1">
                <a:ea typeface="+mn-lt"/>
                <a:cs typeface="+mn-lt"/>
              </a:rPr>
              <a:t>ingresos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están</a:t>
            </a:r>
            <a:r>
              <a:rPr lang="en-US" sz="1700" dirty="0">
                <a:ea typeface="+mn-lt"/>
                <a:cs typeface="+mn-lt"/>
              </a:rPr>
              <a:t> en </a:t>
            </a:r>
            <a:r>
              <a:rPr lang="en-US" sz="1700" dirty="0" err="1">
                <a:ea typeface="+mn-lt"/>
                <a:cs typeface="+mn-lt"/>
              </a:rPr>
              <a:t>función</a:t>
            </a:r>
            <a:r>
              <a:rPr lang="en-US" sz="1700" dirty="0">
                <a:ea typeface="+mn-lt"/>
                <a:cs typeface="+mn-lt"/>
              </a:rPr>
              <a:t> de sus </a:t>
            </a:r>
            <a:r>
              <a:rPr lang="en-US" sz="1700" dirty="0" err="1">
                <a:ea typeface="+mn-lt"/>
                <a:cs typeface="+mn-lt"/>
              </a:rPr>
              <a:t>propios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esfuerzos</a:t>
            </a:r>
            <a:r>
              <a:rPr lang="en-US" sz="1700" dirty="0">
                <a:ea typeface="+mn-lt"/>
                <a:cs typeface="+mn-lt"/>
              </a:rPr>
              <a:t>.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C5D127A-E441-4979-99DE-C4544ADA9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9" y="-4288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08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838455"/>
            <a:ext cx="9144000" cy="7921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¿Por </a:t>
            </a:r>
            <a:r>
              <a:rPr lang="en-US" b="1" dirty="0" err="1"/>
              <a:t>qué</a:t>
            </a:r>
            <a:r>
              <a:rPr lang="en-US" b="1" dirty="0"/>
              <a:t> los </a:t>
            </a:r>
            <a:r>
              <a:rPr lang="en-US" b="1" dirty="0" err="1"/>
              <a:t>emprendedores</a:t>
            </a:r>
            <a:r>
              <a:rPr lang="en-US" b="1" dirty="0"/>
              <a:t> se </a:t>
            </a:r>
            <a:r>
              <a:rPr lang="en-US" b="1" dirty="0" err="1"/>
              <a:t>vuelven</a:t>
            </a:r>
            <a:r>
              <a:rPr lang="en-US" b="1" dirty="0"/>
              <a:t> </a:t>
            </a:r>
            <a:r>
              <a:rPr lang="en-US" b="1" dirty="0" err="1"/>
              <a:t>ricos</a:t>
            </a:r>
            <a:r>
              <a:rPr lang="en-US" b="1" dirty="0"/>
              <a:t>?</a:t>
            </a:r>
            <a:endParaRPr lang="en-US" b="1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768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dirty="0"/>
              <a:t>La </a:t>
            </a:r>
            <a:r>
              <a:rPr lang="en-US" dirty="0" err="1"/>
              <a:t>Riqueza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de:</a:t>
            </a:r>
          </a:p>
          <a:p>
            <a:pPr marL="0" indent="0">
              <a:buNone/>
              <a:defRPr/>
            </a:pPr>
            <a:r>
              <a:rPr lang="en-US" dirty="0"/>
              <a:t>1.) Tener </a:t>
            </a:r>
            <a:r>
              <a:rPr lang="en-US" dirty="0" err="1"/>
              <a:t>Nuevas</a:t>
            </a:r>
            <a:r>
              <a:rPr lang="en-US" dirty="0"/>
              <a:t> y </a:t>
            </a:r>
            <a:r>
              <a:rPr lang="en-US" dirty="0" err="1"/>
              <a:t>Buenas</a:t>
            </a:r>
            <a:r>
              <a:rPr lang="en-US" dirty="0"/>
              <a:t> Ideas.</a:t>
            </a:r>
            <a:endParaRPr lang="en-US" dirty="0">
              <a:cs typeface="Calibri"/>
            </a:endParaRPr>
          </a:p>
          <a:p>
            <a:pPr marL="0" indent="0">
              <a:buNone/>
              <a:defRPr/>
            </a:pPr>
            <a:r>
              <a:rPr lang="en-US" dirty="0"/>
              <a:t>2.) </a:t>
            </a:r>
            <a:r>
              <a:rPr lang="en-US" dirty="0">
                <a:ea typeface="+mn-lt"/>
                <a:cs typeface="+mn-lt"/>
              </a:rPr>
              <a:t>Resolver un </a:t>
            </a:r>
            <a:r>
              <a:rPr lang="en-US" dirty="0" err="1">
                <a:ea typeface="+mn-lt"/>
                <a:cs typeface="+mn-lt"/>
              </a:rPr>
              <a:t>problema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proporcionar</a:t>
            </a:r>
            <a:r>
              <a:rPr lang="en-US" dirty="0">
                <a:ea typeface="+mn-lt"/>
                <a:cs typeface="+mn-lt"/>
              </a:rPr>
              <a:t> un nuevo </a:t>
            </a:r>
            <a:r>
              <a:rPr lang="en-US" dirty="0" err="1">
                <a:ea typeface="+mn-lt"/>
                <a:cs typeface="+mn-lt"/>
              </a:rPr>
              <a:t>producto</a:t>
            </a:r>
            <a:r>
              <a:rPr lang="en-US" dirty="0">
                <a:ea typeface="+mn-lt"/>
                <a:cs typeface="+mn-lt"/>
              </a:rPr>
              <a:t> al mercado.</a:t>
            </a:r>
            <a:endParaRPr lang="en-US" dirty="0">
              <a:cs typeface="Calibri"/>
            </a:endParaRPr>
          </a:p>
          <a:p>
            <a:pPr marL="0" indent="0">
              <a:buNone/>
              <a:defRPr/>
            </a:pPr>
            <a:r>
              <a:rPr lang="en-US" dirty="0"/>
              <a:t>3.) </a:t>
            </a:r>
            <a:r>
              <a:rPr lang="en-US" dirty="0" err="1"/>
              <a:t>Apostar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 idea, </a:t>
            </a:r>
            <a:r>
              <a:rPr lang="en-US" dirty="0" err="1"/>
              <a:t>Arriesgar</a:t>
            </a:r>
            <a:r>
              <a:rPr lang="en-US" dirty="0"/>
              <a:t> y </a:t>
            </a:r>
            <a:r>
              <a:rPr lang="en-US" dirty="0" err="1"/>
              <a:t>Ejecutarla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hacerla</a:t>
            </a:r>
            <a:r>
              <a:rPr lang="en-US" dirty="0"/>
              <a:t> </a:t>
            </a:r>
            <a:r>
              <a:rPr lang="en-US" dirty="0" err="1"/>
              <a:t>realidad</a:t>
            </a:r>
            <a:r>
              <a:rPr lang="en-US" dirty="0"/>
              <a:t> y </a:t>
            </a:r>
            <a:r>
              <a:rPr lang="en-US" dirty="0" err="1"/>
              <a:t>trabajar</a:t>
            </a:r>
            <a:r>
              <a:rPr lang="en-US" dirty="0"/>
              <a:t> </a:t>
            </a:r>
            <a:r>
              <a:rPr lang="en-US" dirty="0" err="1"/>
              <a:t>duro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sea rentable.</a:t>
            </a:r>
          </a:p>
          <a:p>
            <a:pPr marL="0" indent="0">
              <a:buNone/>
              <a:defRPr/>
            </a:pPr>
            <a:r>
              <a:rPr lang="en-US" dirty="0"/>
              <a:t>4.) Los </a:t>
            </a:r>
            <a:r>
              <a:rPr lang="en-US" dirty="0" err="1"/>
              <a:t>emprendedores</a:t>
            </a:r>
            <a:r>
              <a:rPr lang="en-US" dirty="0"/>
              <a:t> </a:t>
            </a:r>
            <a:r>
              <a:rPr lang="en-US" dirty="0" err="1"/>
              <a:t>invierten</a:t>
            </a:r>
            <a:r>
              <a:rPr lang="en-US" dirty="0"/>
              <a:t> TIEMPO, ENERGÍA y CAPITAL.</a:t>
            </a:r>
          </a:p>
          <a:p>
            <a:pPr marL="0" indent="0">
              <a:buNone/>
              <a:defRPr/>
            </a:pPr>
            <a:r>
              <a:rPr lang="en-US" dirty="0"/>
              <a:t>5.) Los </a:t>
            </a:r>
            <a:r>
              <a:rPr lang="en-US" dirty="0" err="1"/>
              <a:t>emprendedores</a:t>
            </a:r>
            <a:r>
              <a:rPr lang="en-US" dirty="0"/>
              <a:t> </a:t>
            </a:r>
            <a:r>
              <a:rPr lang="en-US" dirty="0" err="1"/>
              <a:t>crean</a:t>
            </a:r>
            <a:r>
              <a:rPr lang="en-US" dirty="0"/>
              <a:t> y </a:t>
            </a:r>
            <a:r>
              <a:rPr lang="en-US" dirty="0" err="1"/>
              <a:t>retienen</a:t>
            </a:r>
            <a:r>
              <a:rPr lang="en-US" dirty="0"/>
              <a:t> la EQUIDAD.   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9113EDFC-CA54-4C89-9FDD-8F8457F30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3181" y="6101178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3872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>
                <a:ea typeface="+mj-lt"/>
                <a:cs typeface="+mj-lt"/>
              </a:rPr>
              <a:t>¿De </a:t>
            </a:r>
            <a:r>
              <a:rPr lang="en-US" b="1" dirty="0" err="1">
                <a:ea typeface="+mj-lt"/>
                <a:cs typeface="+mj-lt"/>
              </a:rPr>
              <a:t>dónde</a:t>
            </a:r>
            <a:r>
              <a:rPr lang="en-US" b="1" dirty="0">
                <a:ea typeface="+mj-lt"/>
                <a:cs typeface="+mj-lt"/>
              </a:rPr>
              <a:t> </a:t>
            </a:r>
            <a:r>
              <a:rPr lang="en-US" b="1" dirty="0" err="1">
                <a:ea typeface="+mj-lt"/>
                <a:cs typeface="+mj-lt"/>
              </a:rPr>
              <a:t>obtienes</a:t>
            </a:r>
            <a:r>
              <a:rPr lang="en-US" b="1" dirty="0">
                <a:ea typeface="+mj-lt"/>
                <a:cs typeface="+mj-lt"/>
              </a:rPr>
              <a:t> Capital?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7680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ea typeface="+mn-lt"/>
                <a:cs typeface="+mn-lt"/>
              </a:rPr>
              <a:t>Para </a:t>
            </a:r>
            <a:r>
              <a:rPr lang="en-US" dirty="0" err="1">
                <a:ea typeface="+mn-lt"/>
                <a:cs typeface="+mn-lt"/>
              </a:rPr>
              <a:t>iniciar</a:t>
            </a:r>
            <a:r>
              <a:rPr lang="en-US" dirty="0">
                <a:ea typeface="+mn-lt"/>
                <a:cs typeface="+mn-lt"/>
              </a:rPr>
              <a:t> un </a:t>
            </a:r>
            <a:r>
              <a:rPr lang="en-US" dirty="0" err="1">
                <a:ea typeface="+mn-lt"/>
                <a:cs typeface="+mn-lt"/>
              </a:rPr>
              <a:t>negocio</a:t>
            </a:r>
            <a:r>
              <a:rPr lang="en-US" dirty="0">
                <a:ea typeface="+mn-lt"/>
                <a:cs typeface="+mn-lt"/>
              </a:rPr>
              <a:t>, no </a:t>
            </a:r>
            <a:r>
              <a:rPr lang="en-US" dirty="0" err="1">
                <a:ea typeface="+mn-lt"/>
                <a:cs typeface="+mn-lt"/>
              </a:rPr>
              <a:t>siempre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necesita</a:t>
            </a:r>
            <a:r>
              <a:rPr lang="en-US" dirty="0">
                <a:ea typeface="+mn-lt"/>
                <a:cs typeface="+mn-lt"/>
              </a:rPr>
              <a:t> capital, </a:t>
            </a:r>
            <a:r>
              <a:rPr lang="en-US" dirty="0" err="1">
                <a:ea typeface="+mn-lt"/>
                <a:cs typeface="+mn-lt"/>
              </a:rPr>
              <a:t>pero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generalmente</a:t>
            </a:r>
            <a:r>
              <a:rPr lang="en-US" dirty="0">
                <a:ea typeface="+mn-lt"/>
                <a:cs typeface="+mn-lt"/>
              </a:rPr>
              <a:t> sí.</a:t>
            </a:r>
          </a:p>
          <a:p>
            <a:pPr>
              <a:defRPr/>
            </a:pPr>
            <a:r>
              <a:rPr lang="en-US" dirty="0">
                <a:ea typeface="+mn-lt"/>
                <a:cs typeface="+mn-lt"/>
              </a:rPr>
              <a:t>Hay 2 </a:t>
            </a:r>
            <a:r>
              <a:rPr lang="en-US" dirty="0" err="1">
                <a:ea typeface="+mn-lt"/>
                <a:cs typeface="+mn-lt"/>
              </a:rPr>
              <a:t>tipos</a:t>
            </a:r>
            <a:r>
              <a:rPr lang="en-US" dirty="0">
                <a:ea typeface="+mn-lt"/>
                <a:cs typeface="+mn-lt"/>
              </a:rPr>
              <a:t> de capital: </a:t>
            </a:r>
            <a:r>
              <a:rPr lang="en-US" dirty="0" err="1">
                <a:ea typeface="+mn-lt"/>
                <a:cs typeface="+mn-lt"/>
              </a:rPr>
              <a:t>Equidad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Deuda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 marL="0" indent="0">
              <a:buNone/>
              <a:defRPr/>
            </a:pPr>
            <a:r>
              <a:rPr lang="en-US" b="1" u="sng" dirty="0"/>
              <a:t>EQUIDAD:</a:t>
            </a:r>
          </a:p>
          <a:p>
            <a:pPr>
              <a:defRPr/>
            </a:pPr>
            <a:r>
              <a:rPr lang="en-US" dirty="0"/>
              <a:t>Para </a:t>
            </a:r>
            <a:r>
              <a:rPr lang="en-US" dirty="0" err="1"/>
              <a:t>acceder</a:t>
            </a:r>
            <a:r>
              <a:rPr lang="en-US" dirty="0"/>
              <a:t> a Capital, </a:t>
            </a: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utilizar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ahorros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asociarte</a:t>
            </a:r>
            <a:r>
              <a:rPr lang="en-US" dirty="0"/>
              <a:t> con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socios</a:t>
            </a:r>
            <a:r>
              <a:rPr lang="en-US" dirty="0"/>
              <a:t> y </a:t>
            </a:r>
            <a:r>
              <a:rPr lang="en-US" dirty="0" err="1"/>
              <a:t>venderles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parte de </a:t>
            </a:r>
            <a:r>
              <a:rPr lang="en-US" dirty="0" err="1"/>
              <a:t>tu</a:t>
            </a:r>
            <a:r>
              <a:rPr lang="en-US" dirty="0"/>
              <a:t> capital.</a:t>
            </a:r>
          </a:p>
          <a:p>
            <a:pPr marL="0" indent="0">
              <a:buNone/>
              <a:defRPr/>
            </a:pPr>
            <a:r>
              <a:rPr lang="en-US" b="1" u="sng" dirty="0"/>
              <a:t>DEUDA:</a:t>
            </a:r>
          </a:p>
          <a:p>
            <a:pPr>
              <a:defRPr/>
            </a:pP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pedir</a:t>
            </a:r>
            <a:r>
              <a:rPr lang="en-US" dirty="0"/>
              <a:t> </a:t>
            </a:r>
            <a:r>
              <a:rPr lang="en-US" dirty="0" err="1"/>
              <a:t>prestado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a </a:t>
            </a:r>
            <a:r>
              <a:rPr lang="en-US" dirty="0" err="1"/>
              <a:t>otros</a:t>
            </a:r>
            <a:r>
              <a:rPr lang="en-US" dirty="0"/>
              <a:t> (amigos, </a:t>
            </a:r>
            <a:r>
              <a:rPr lang="en-US" dirty="0" err="1"/>
              <a:t>familiares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pedir</a:t>
            </a:r>
            <a:r>
              <a:rPr lang="en-US" dirty="0"/>
              <a:t> </a:t>
            </a:r>
            <a:r>
              <a:rPr lang="en-US" dirty="0" err="1"/>
              <a:t>prestado</a:t>
            </a:r>
            <a:r>
              <a:rPr lang="en-US" dirty="0"/>
              <a:t> a un </a:t>
            </a:r>
            <a:r>
              <a:rPr lang="en-US" dirty="0" err="1"/>
              <a:t>banco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hipotecar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casa.</a:t>
            </a: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3A332BE-37D0-4B60-9A53-BB40D143C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1" y="9911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43412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625474"/>
            <a:ext cx="9144000" cy="792164"/>
          </a:xfrm>
        </p:spPr>
        <p:txBody>
          <a:bodyPr>
            <a:normAutofit/>
          </a:bodyPr>
          <a:lstStyle/>
          <a:p>
            <a:r>
              <a:rPr lang="en-US" b="1" dirty="0"/>
              <a:t>Un </a:t>
            </a:r>
            <a:r>
              <a:rPr lang="en-US" b="1" dirty="0" err="1"/>
              <a:t>Negocio</a:t>
            </a:r>
            <a:r>
              <a:rPr lang="en-US" b="1" dirty="0"/>
              <a:t> </a:t>
            </a:r>
            <a:r>
              <a:rPr lang="en-US" b="1" dirty="0" err="1"/>
              <a:t>Requiere</a:t>
            </a:r>
            <a:r>
              <a:rPr lang="en-US" b="1" dirty="0"/>
              <a:t> </a:t>
            </a:r>
            <a:r>
              <a:rPr lang="en-US" b="1" dirty="0" err="1"/>
              <a:t>Trabajo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Para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funcione</a:t>
            </a:r>
            <a:r>
              <a:rPr lang="en-US" dirty="0"/>
              <a:t>, </a:t>
            </a: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el Primer y Principal </a:t>
            </a:r>
            <a:r>
              <a:rPr lang="en-US" dirty="0" err="1"/>
              <a:t>empleado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trabajar</a:t>
            </a:r>
            <a:r>
              <a:rPr lang="en-US" dirty="0"/>
              <a:t> </a:t>
            </a:r>
            <a:r>
              <a:rPr lang="en-US" dirty="0" err="1"/>
              <a:t>duro</a:t>
            </a:r>
            <a:r>
              <a:rPr lang="en-US" dirty="0"/>
              <a:t>, </a:t>
            </a:r>
            <a:r>
              <a:rPr lang="en-US" dirty="0" err="1"/>
              <a:t>generalmente</a:t>
            </a:r>
            <a:r>
              <a:rPr lang="en-US" dirty="0"/>
              <a:t> </a:t>
            </a:r>
            <a:r>
              <a:rPr lang="en-US" dirty="0" err="1"/>
              <a:t>largas</a:t>
            </a:r>
            <a:r>
              <a:rPr lang="en-US" dirty="0"/>
              <a:t> </a:t>
            </a:r>
            <a:r>
              <a:rPr lang="en-US" dirty="0" err="1"/>
              <a:t>horas</a:t>
            </a:r>
            <a:r>
              <a:rPr lang="en-US" dirty="0"/>
              <a:t> de 60 a 80 </a:t>
            </a:r>
            <a:r>
              <a:rPr lang="en-US" dirty="0" err="1"/>
              <a:t>horas</a:t>
            </a:r>
            <a:r>
              <a:rPr lang="en-US" dirty="0"/>
              <a:t> a la </a:t>
            </a:r>
            <a:r>
              <a:rPr lang="en-US" dirty="0" err="1"/>
              <a:t>semana</a:t>
            </a:r>
            <a:r>
              <a:rPr lang="en-US" dirty="0"/>
              <a:t> o </a:t>
            </a:r>
            <a:r>
              <a:rPr lang="en-US" dirty="0" err="1"/>
              <a:t>más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Inicialmente</a:t>
            </a:r>
            <a:r>
              <a:rPr lang="en-US" dirty="0"/>
              <a:t> </a:t>
            </a:r>
            <a:r>
              <a:rPr lang="en-US" dirty="0" err="1"/>
              <a:t>asumirás</a:t>
            </a:r>
            <a:r>
              <a:rPr lang="en-US" dirty="0"/>
              <a:t> </a:t>
            </a:r>
            <a:r>
              <a:rPr lang="en-US" dirty="0" err="1"/>
              <a:t>muchos</a:t>
            </a:r>
            <a:r>
              <a:rPr lang="en-US" dirty="0"/>
              <a:t> roles: </a:t>
            </a:r>
            <a:r>
              <a:rPr lang="en-US" dirty="0" err="1"/>
              <a:t>vendedor</a:t>
            </a:r>
            <a:r>
              <a:rPr lang="en-US" dirty="0"/>
              <a:t>, </a:t>
            </a:r>
            <a:r>
              <a:rPr lang="en-US" dirty="0" err="1"/>
              <a:t>gerente</a:t>
            </a:r>
            <a:r>
              <a:rPr lang="en-US" dirty="0"/>
              <a:t>, </a:t>
            </a:r>
            <a:r>
              <a:rPr lang="en-US" dirty="0" err="1"/>
              <a:t>contador</a:t>
            </a:r>
            <a:r>
              <a:rPr lang="en-US" dirty="0"/>
              <a:t>, </a:t>
            </a:r>
            <a:r>
              <a:rPr lang="en-US" dirty="0" err="1"/>
              <a:t>producción</a:t>
            </a:r>
            <a:r>
              <a:rPr lang="en-US" dirty="0"/>
              <a:t>, etc.</a:t>
            </a:r>
          </a:p>
          <a:p>
            <a:pPr>
              <a:defRPr/>
            </a:pPr>
            <a:r>
              <a:rPr lang="en-US" dirty="0"/>
              <a:t>Si </a:t>
            </a:r>
            <a:r>
              <a:rPr lang="en-US" dirty="0" err="1"/>
              <a:t>tratas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</a:t>
            </a:r>
            <a:r>
              <a:rPr lang="en-US" dirty="0" err="1"/>
              <a:t>pasatiempo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costará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y </a:t>
            </a:r>
            <a:r>
              <a:rPr lang="en-US" dirty="0" err="1"/>
              <a:t>perderás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.</a:t>
            </a: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FD16C0B-AF29-4449-ACFC-1BB2F7035805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A55160FA-1AD9-4DE4-BE78-7205BBD6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1" y="9911"/>
            <a:ext cx="18478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4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3210</TotalTime>
  <Words>3200</Words>
  <Application>Microsoft Office PowerPoint</Application>
  <PresentationFormat>On-screen Show (4:3)</PresentationFormat>
  <Paragraphs>350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Office Theme</vt:lpstr>
      <vt:lpstr>PowerPoint Presentation</vt:lpstr>
      <vt:lpstr>NEGOCIOS Y EMPRENDIMIENTO</vt:lpstr>
      <vt:lpstr>Emprendimiento</vt:lpstr>
      <vt:lpstr>¿Cómo se hicieron ricos los ricos?</vt:lpstr>
      <vt:lpstr>Estados Unidos de America – Tierra de Oportunidades</vt:lpstr>
      <vt:lpstr>Socialismo vs. Capitalismo</vt:lpstr>
      <vt:lpstr>¿Por qué los emprendedores se vuelven ricos?</vt:lpstr>
      <vt:lpstr>¿De dónde obtienes Capital?</vt:lpstr>
      <vt:lpstr>Un Negocio Requiere Trabajo</vt:lpstr>
      <vt:lpstr>El Propósito de un Negocio</vt:lpstr>
      <vt:lpstr>Aprovecha tu Tiempo</vt:lpstr>
      <vt:lpstr>¿Qué puedes vender?</vt:lpstr>
      <vt:lpstr>¿Cómo empiezas una compañía?</vt:lpstr>
      <vt:lpstr>¿Cómo se obtiene capital para crecer?</vt:lpstr>
      <vt:lpstr>¿Recaudando capital a través de Shark Tank?</vt:lpstr>
      <vt:lpstr>¿Preguntas Principales en Shark Tank ?</vt:lpstr>
      <vt:lpstr>Errores Principales en Shark Tank</vt:lpstr>
      <vt:lpstr>Recaudación de fondos</vt:lpstr>
      <vt:lpstr>¿Por qué iniciar su propio negocio?</vt:lpstr>
      <vt:lpstr>La Oferta Genera Demanda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Elementos de un Negocio Exitoso</vt:lpstr>
      <vt:lpstr>Conclusion: Se tu Propio Jefe Se Dueño de tu Propio Negocio!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Freedom 101 Seminar</dc:title>
  <dc:creator>abarron</dc:creator>
  <cp:lastModifiedBy>ana@housingresearchcenter.com</cp:lastModifiedBy>
  <cp:revision>89</cp:revision>
  <dcterms:created xsi:type="dcterms:W3CDTF">2013-07-04T19:26:03Z</dcterms:created>
  <dcterms:modified xsi:type="dcterms:W3CDTF">2020-12-14T20:50:49Z</dcterms:modified>
</cp:coreProperties>
</file>