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1"/>
  </p:notesMasterIdLst>
  <p:handoutMasterIdLst>
    <p:handoutMasterId r:id="rId172"/>
  </p:handoutMasterIdLst>
  <p:sldIdLst>
    <p:sldId id="421" r:id="rId2"/>
    <p:sldId id="314" r:id="rId3"/>
    <p:sldId id="357" r:id="rId4"/>
    <p:sldId id="354" r:id="rId5"/>
    <p:sldId id="358" r:id="rId6"/>
    <p:sldId id="390" r:id="rId7"/>
    <p:sldId id="391" r:id="rId8"/>
    <p:sldId id="406" r:id="rId9"/>
    <p:sldId id="331" r:id="rId10"/>
    <p:sldId id="427" r:id="rId11"/>
    <p:sldId id="259" r:id="rId12"/>
    <p:sldId id="277" r:id="rId13"/>
    <p:sldId id="262" r:id="rId14"/>
    <p:sldId id="268" r:id="rId15"/>
    <p:sldId id="271" r:id="rId16"/>
    <p:sldId id="272" r:id="rId17"/>
    <p:sldId id="350" r:id="rId18"/>
    <p:sldId id="330" r:id="rId19"/>
    <p:sldId id="299" r:id="rId20"/>
    <p:sldId id="351" r:id="rId21"/>
    <p:sldId id="352" r:id="rId22"/>
    <p:sldId id="343" r:id="rId23"/>
    <p:sldId id="344" r:id="rId24"/>
    <p:sldId id="345" r:id="rId25"/>
    <p:sldId id="348" r:id="rId26"/>
    <p:sldId id="342" r:id="rId27"/>
    <p:sldId id="428" r:id="rId28"/>
    <p:sldId id="429" r:id="rId29"/>
    <p:sldId id="355" r:id="rId30"/>
    <p:sldId id="359" r:id="rId31"/>
    <p:sldId id="362" r:id="rId32"/>
    <p:sldId id="340" r:id="rId33"/>
    <p:sldId id="335" r:id="rId34"/>
    <p:sldId id="270" r:id="rId35"/>
    <p:sldId id="273" r:id="rId36"/>
    <p:sldId id="260" r:id="rId37"/>
    <p:sldId id="363" r:id="rId38"/>
    <p:sldId id="364" r:id="rId39"/>
    <p:sldId id="366" r:id="rId40"/>
    <p:sldId id="367" r:id="rId41"/>
    <p:sldId id="264" r:id="rId42"/>
    <p:sldId id="430" r:id="rId43"/>
    <p:sldId id="431" r:id="rId44"/>
    <p:sldId id="432" r:id="rId45"/>
    <p:sldId id="290" r:id="rId46"/>
    <p:sldId id="275" r:id="rId47"/>
    <p:sldId id="294" r:id="rId48"/>
    <p:sldId id="295" r:id="rId49"/>
    <p:sldId id="433" r:id="rId50"/>
    <p:sldId id="434" r:id="rId51"/>
    <p:sldId id="266" r:id="rId52"/>
    <p:sldId id="435" r:id="rId53"/>
    <p:sldId id="436" r:id="rId54"/>
    <p:sldId id="279" r:id="rId55"/>
    <p:sldId id="437" r:id="rId56"/>
    <p:sldId id="438" r:id="rId57"/>
    <p:sldId id="300" r:id="rId58"/>
    <p:sldId id="324" r:id="rId59"/>
    <p:sldId id="325" r:id="rId60"/>
    <p:sldId id="326" r:id="rId61"/>
    <p:sldId id="327" r:id="rId62"/>
    <p:sldId id="328" r:id="rId63"/>
    <p:sldId id="329" r:id="rId64"/>
    <p:sldId id="321" r:id="rId65"/>
    <p:sldId id="439" r:id="rId66"/>
    <p:sldId id="297" r:id="rId67"/>
    <p:sldId id="298" r:id="rId68"/>
    <p:sldId id="440" r:id="rId69"/>
    <p:sldId id="258" r:id="rId70"/>
    <p:sldId id="441" r:id="rId71"/>
    <p:sldId id="442" r:id="rId72"/>
    <p:sldId id="443" r:id="rId73"/>
    <p:sldId id="444" r:id="rId74"/>
    <p:sldId id="445" r:id="rId75"/>
    <p:sldId id="303" r:id="rId76"/>
    <p:sldId id="446" r:id="rId77"/>
    <p:sldId id="398" r:id="rId78"/>
    <p:sldId id="399" r:id="rId79"/>
    <p:sldId id="400" r:id="rId80"/>
    <p:sldId id="401" r:id="rId81"/>
    <p:sldId id="402" r:id="rId82"/>
    <p:sldId id="405" r:id="rId83"/>
    <p:sldId id="447" r:id="rId84"/>
    <p:sldId id="403" r:id="rId85"/>
    <p:sldId id="448" r:id="rId86"/>
    <p:sldId id="265" r:id="rId87"/>
    <p:sldId id="449" r:id="rId88"/>
    <p:sldId id="450" r:id="rId89"/>
    <p:sldId id="451" r:id="rId90"/>
    <p:sldId id="278" r:id="rId91"/>
    <p:sldId id="286" r:id="rId92"/>
    <p:sldId id="291" r:id="rId93"/>
    <p:sldId id="296" r:id="rId94"/>
    <p:sldId id="452" r:id="rId95"/>
    <p:sldId id="453" r:id="rId96"/>
    <p:sldId id="322" r:id="rId97"/>
    <p:sldId id="454" r:id="rId98"/>
    <p:sldId id="455" r:id="rId99"/>
    <p:sldId id="456" r:id="rId100"/>
    <p:sldId id="404" r:id="rId101"/>
    <p:sldId id="457" r:id="rId102"/>
    <p:sldId id="407" r:id="rId103"/>
    <p:sldId id="458" r:id="rId104"/>
    <p:sldId id="409" r:id="rId105"/>
    <p:sldId id="459" r:id="rId106"/>
    <p:sldId id="460" r:id="rId107"/>
    <p:sldId id="311" r:id="rId108"/>
    <p:sldId id="305" r:id="rId109"/>
    <p:sldId id="461" r:id="rId110"/>
    <p:sldId id="306" r:id="rId111"/>
    <p:sldId id="312" r:id="rId112"/>
    <p:sldId id="462" r:id="rId113"/>
    <p:sldId id="463" r:id="rId114"/>
    <p:sldId id="464" r:id="rId115"/>
    <p:sldId id="410" r:id="rId116"/>
    <p:sldId id="465" r:id="rId117"/>
    <p:sldId id="466" r:id="rId118"/>
    <p:sldId id="467" r:id="rId119"/>
    <p:sldId id="468" r:id="rId120"/>
    <p:sldId id="469" r:id="rId121"/>
    <p:sldId id="470" r:id="rId122"/>
    <p:sldId id="281" r:id="rId123"/>
    <p:sldId id="282" r:id="rId124"/>
    <p:sldId id="471" r:id="rId125"/>
    <p:sldId id="472" r:id="rId126"/>
    <p:sldId id="473" r:id="rId127"/>
    <p:sldId id="474" r:id="rId128"/>
    <p:sldId id="475" r:id="rId129"/>
    <p:sldId id="476" r:id="rId130"/>
    <p:sldId id="274" r:id="rId131"/>
    <p:sldId id="477" r:id="rId132"/>
    <p:sldId id="478" r:id="rId133"/>
    <p:sldId id="479" r:id="rId134"/>
    <p:sldId id="480" r:id="rId135"/>
    <p:sldId id="481" r:id="rId136"/>
    <p:sldId id="333" r:id="rId137"/>
    <p:sldId id="482" r:id="rId138"/>
    <p:sldId id="334" r:id="rId139"/>
    <p:sldId id="483" r:id="rId140"/>
    <p:sldId id="484" r:id="rId141"/>
    <p:sldId id="485" r:id="rId142"/>
    <p:sldId id="349" r:id="rId143"/>
    <p:sldId id="486" r:id="rId144"/>
    <p:sldId id="353" r:id="rId145"/>
    <p:sldId id="381" r:id="rId146"/>
    <p:sldId id="549" r:id="rId147"/>
    <p:sldId id="550" r:id="rId148"/>
    <p:sldId id="551" r:id="rId149"/>
    <p:sldId id="557" r:id="rId150"/>
    <p:sldId id="558" r:id="rId151"/>
    <p:sldId id="559" r:id="rId152"/>
    <p:sldId id="560" r:id="rId153"/>
    <p:sldId id="561" r:id="rId154"/>
    <p:sldId id="555" r:id="rId155"/>
    <p:sldId id="572" r:id="rId156"/>
    <p:sldId id="573" r:id="rId157"/>
    <p:sldId id="574" r:id="rId158"/>
    <p:sldId id="575" r:id="rId159"/>
    <p:sldId id="284" r:id="rId160"/>
    <p:sldId id="576" r:id="rId161"/>
    <p:sldId id="577" r:id="rId162"/>
    <p:sldId id="578" r:id="rId163"/>
    <p:sldId id="257" r:id="rId164"/>
    <p:sldId id="579" r:id="rId165"/>
    <p:sldId id="571" r:id="rId166"/>
    <p:sldId id="378" r:id="rId167"/>
    <p:sldId id="336" r:id="rId168"/>
    <p:sldId id="583" r:id="rId169"/>
    <p:sldId id="289" r:id="rId17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 Barron" initials="AB" lastIdx="1" clrIdx="0">
    <p:extLst>
      <p:ext uri="{19B8F6BF-5375-455C-9EA6-DF929625EA0E}">
        <p15:presenceInfo xmlns:p15="http://schemas.microsoft.com/office/powerpoint/2012/main" userId="3954dee407ac4ba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0000FF"/>
    <a:srgbClr val="008E40"/>
    <a:srgbClr val="1308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958" autoAdjust="0"/>
  </p:normalViewPr>
  <p:slideViewPr>
    <p:cSldViewPr>
      <p:cViewPr varScale="1">
        <p:scale>
          <a:sx n="111" d="100"/>
          <a:sy n="111" d="100"/>
        </p:scale>
        <p:origin x="161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notesMaster" Target="notesMasters/notesMaster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tableStyles" Target="tableStyles.xml"/><Relationship Id="rId172" Type="http://schemas.openxmlformats.org/officeDocument/2006/relationships/handoutMaster" Target="handoutMasters/handout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viewProps" Target="view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theme" Target="theme/theme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B8E4B7F3-0F99-4487-8A80-6D5EB15EC8CB}" type="slidenum">
              <a:rPr lang="en-US" altLang="en-US"/>
              <a:pPr/>
              <a:t>‹#›</a:t>
            </a:fld>
            <a:endParaRPr lang="en-US" altLang="en-US"/>
          </a:p>
        </p:txBody>
      </p:sp>
    </p:spTree>
    <p:extLst>
      <p:ext uri="{BB962C8B-B14F-4D97-AF65-F5344CB8AC3E}">
        <p14:creationId xmlns:p14="http://schemas.microsoft.com/office/powerpoint/2010/main" val="18079082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090AAC6C-1F16-480B-96B5-98CC0E22D79C}" type="slidenum">
              <a:rPr lang="en-US" altLang="en-US"/>
              <a:pPr/>
              <a:t>‹#›</a:t>
            </a:fld>
            <a:endParaRPr lang="en-US" altLang="en-US"/>
          </a:p>
        </p:txBody>
      </p:sp>
    </p:spTree>
    <p:extLst>
      <p:ext uri="{BB962C8B-B14F-4D97-AF65-F5344CB8AC3E}">
        <p14:creationId xmlns:p14="http://schemas.microsoft.com/office/powerpoint/2010/main" val="429573098"/>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fld id="{0453A8F6-5312-4B72-A6CC-2729725A0D8E}" type="slidenum">
              <a:rPr lang="en-US" altLang="es-MX" smtClean="0"/>
              <a:pPr/>
              <a:t>13</a:t>
            </a:fld>
            <a:endParaRPr lang="en-US" altLang="es-MX"/>
          </a:p>
        </p:txBody>
      </p:sp>
    </p:spTree>
    <p:extLst>
      <p:ext uri="{BB962C8B-B14F-4D97-AF65-F5344CB8AC3E}">
        <p14:creationId xmlns:p14="http://schemas.microsoft.com/office/powerpoint/2010/main" val="2883229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8C928395-D6C9-41D7-BC2A-F768BB0A8F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260D6CEF-449A-4AD0-8DBA-B0189F38D3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340" name="Slide Number Placeholder 3">
            <a:extLst>
              <a:ext uri="{FF2B5EF4-FFF2-40B4-BE49-F238E27FC236}">
                <a16:creationId xmlns:a16="http://schemas.microsoft.com/office/drawing/2014/main" id="{D2A37600-970F-4D20-9465-D5FF5859AAF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0A83113-69DD-43D1-B36D-608BF01A636E}" type="slidenum">
              <a:rPr lang="en-US" altLang="en-US" smtClean="0">
                <a:latin typeface="Calibri" panose="020F0502020204030204" pitchFamily="34" charset="0"/>
              </a:rPr>
              <a:pPr/>
              <a:t>122</a:t>
            </a:fld>
            <a:endParaRPr lang="en-US" altLang="en-US">
              <a:latin typeface="Calibri" panose="020F0502020204030204" pitchFamily="34" charset="0"/>
            </a:endParaRPr>
          </a:p>
        </p:txBody>
      </p:sp>
      <p:sp>
        <p:nvSpPr>
          <p:cNvPr id="5" name="Date Placeholder 4">
            <a:extLst>
              <a:ext uri="{FF2B5EF4-FFF2-40B4-BE49-F238E27FC236}">
                <a16:creationId xmlns:a16="http://schemas.microsoft.com/office/drawing/2014/main" id="{BFFF07AB-8C7C-4CFC-BC06-B3D88825A9DC}"/>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altLang="es-MX"/>
          </a:p>
        </p:txBody>
      </p:sp>
      <p:sp>
        <p:nvSpPr>
          <p:cNvPr id="16388" name="Slide Number Placeholder 3"/>
          <p:cNvSpPr>
            <a:spLocks noGrp="1"/>
          </p:cNvSpPr>
          <p:nvPr>
            <p:ph type="sldNum" sz="quarter" idx="5"/>
          </p:nvPr>
        </p:nvSpPr>
        <p:spPr bwMode="auto">
          <a:noFill/>
          <a:ln>
            <a:miter lim="800000"/>
            <a:headEnd/>
            <a:tailEnd/>
          </a:ln>
        </p:spPr>
        <p:txBody>
          <a:bodyPr/>
          <a:lstStyle/>
          <a:p>
            <a:fld id="{0934368A-DF09-4185-B026-81927295CA61}" type="slidenum">
              <a:rPr lang="en-US" altLang="es-MX"/>
              <a:pPr/>
              <a:t>123</a:t>
            </a:fld>
            <a:endParaRPr lang="en-US" altLang="es-MX"/>
          </a:p>
        </p:txBody>
      </p:sp>
      <p:sp>
        <p:nvSpPr>
          <p:cNvPr id="5" name="Date Placeholder 4"/>
          <p:cNvSpPr>
            <a:spLocks noGrp="1"/>
          </p:cNvSpPr>
          <p:nvPr>
            <p:ph type="dt" sz="quarter" idx="1"/>
          </p:nvPr>
        </p:nvSpPr>
        <p:spPr/>
        <p:txBody>
          <a:bodyPr/>
          <a:lstStyle/>
          <a:p>
            <a:pPr>
              <a:defRPr/>
            </a:pP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altLang="es-MX"/>
          </a:p>
        </p:txBody>
      </p:sp>
      <p:sp>
        <p:nvSpPr>
          <p:cNvPr id="22532" name="Slide Number Placeholder 3"/>
          <p:cNvSpPr>
            <a:spLocks noGrp="1"/>
          </p:cNvSpPr>
          <p:nvPr>
            <p:ph type="sldNum" sz="quarter" idx="5"/>
          </p:nvPr>
        </p:nvSpPr>
        <p:spPr bwMode="auto">
          <a:noFill/>
          <a:ln>
            <a:miter lim="800000"/>
            <a:headEnd/>
            <a:tailEnd/>
          </a:ln>
        </p:spPr>
        <p:txBody>
          <a:bodyPr/>
          <a:lstStyle/>
          <a:p>
            <a:fld id="{C8B247A3-6B4B-4965-A560-2EDC819B83A0}" type="slidenum">
              <a:rPr lang="en-US" altLang="es-MX"/>
              <a:pPr/>
              <a:t>124</a:t>
            </a:fld>
            <a:endParaRPr lang="en-US" altLang="es-MX"/>
          </a:p>
        </p:txBody>
      </p:sp>
      <p:sp>
        <p:nvSpPr>
          <p:cNvPr id="5" name="Date Placeholder 4"/>
          <p:cNvSpPr>
            <a:spLocks noGrp="1"/>
          </p:cNvSpPr>
          <p:nvPr>
            <p:ph type="dt" sz="quarter" idx="1"/>
          </p:nvPr>
        </p:nvSpPr>
        <p:spPr/>
        <p:txBody>
          <a:bodyPr/>
          <a:lstStyle/>
          <a:p>
            <a:pPr>
              <a:defRPr/>
            </a:pP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altLang="es-MX"/>
          </a:p>
        </p:txBody>
      </p:sp>
      <p:sp>
        <p:nvSpPr>
          <p:cNvPr id="44036" name="Slide Number Placeholder 3"/>
          <p:cNvSpPr>
            <a:spLocks noGrp="1"/>
          </p:cNvSpPr>
          <p:nvPr>
            <p:ph type="sldNum" sz="quarter" idx="5"/>
          </p:nvPr>
        </p:nvSpPr>
        <p:spPr bwMode="auto">
          <a:noFill/>
          <a:ln>
            <a:miter lim="800000"/>
            <a:headEnd/>
            <a:tailEnd/>
          </a:ln>
        </p:spPr>
        <p:txBody>
          <a:bodyPr/>
          <a:lstStyle/>
          <a:p>
            <a:fld id="{31C972E9-EDA0-4C90-8B8B-A9C21EE5F065}" type="slidenum">
              <a:rPr lang="en-US" altLang="es-MX"/>
              <a:pPr/>
              <a:t>127</a:t>
            </a:fld>
            <a:endParaRPr lang="en-US" altLang="es-MX"/>
          </a:p>
        </p:txBody>
      </p:sp>
      <p:sp>
        <p:nvSpPr>
          <p:cNvPr id="5" name="Date Placeholder 4"/>
          <p:cNvSpPr>
            <a:spLocks noGrp="1"/>
          </p:cNvSpPr>
          <p:nvPr>
            <p:ph type="dt" sz="quarter" idx="1"/>
          </p:nvPr>
        </p:nvSpPr>
        <p:spPr/>
        <p:txBody>
          <a:bodyPr/>
          <a:lstStyle/>
          <a:p>
            <a:pPr>
              <a:defRPr/>
            </a:pP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altLang="es-MX"/>
          </a:p>
        </p:txBody>
      </p:sp>
      <p:sp>
        <p:nvSpPr>
          <p:cNvPr id="44036" name="Slide Number Placeholder 3"/>
          <p:cNvSpPr>
            <a:spLocks noGrp="1"/>
          </p:cNvSpPr>
          <p:nvPr>
            <p:ph type="sldNum" sz="quarter" idx="5"/>
          </p:nvPr>
        </p:nvSpPr>
        <p:spPr bwMode="auto">
          <a:noFill/>
          <a:ln>
            <a:miter lim="800000"/>
            <a:headEnd/>
            <a:tailEnd/>
          </a:ln>
        </p:spPr>
        <p:txBody>
          <a:bodyPr/>
          <a:lstStyle/>
          <a:p>
            <a:fld id="{31C972E9-EDA0-4C90-8B8B-A9C21EE5F065}" type="slidenum">
              <a:rPr lang="en-US" altLang="es-MX"/>
              <a:pPr/>
              <a:t>128</a:t>
            </a:fld>
            <a:endParaRPr lang="en-US" altLang="es-MX"/>
          </a:p>
        </p:txBody>
      </p:sp>
      <p:sp>
        <p:nvSpPr>
          <p:cNvPr id="5" name="Date Placeholder 4"/>
          <p:cNvSpPr>
            <a:spLocks noGrp="1"/>
          </p:cNvSpPr>
          <p:nvPr>
            <p:ph type="dt" sz="quarter" idx="1"/>
          </p:nvPr>
        </p:nvSpPr>
        <p:spPr/>
        <p:txBody>
          <a:bodyPr/>
          <a:lstStyle/>
          <a:p>
            <a:pPr>
              <a:defRPr/>
            </a:pP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altLang="es-MX"/>
          </a:p>
        </p:txBody>
      </p:sp>
      <p:sp>
        <p:nvSpPr>
          <p:cNvPr id="47108" name="Slide Number Placeholder 3"/>
          <p:cNvSpPr>
            <a:spLocks noGrp="1"/>
          </p:cNvSpPr>
          <p:nvPr>
            <p:ph type="sldNum" sz="quarter" idx="5"/>
          </p:nvPr>
        </p:nvSpPr>
        <p:spPr bwMode="auto">
          <a:noFill/>
          <a:ln>
            <a:miter lim="800000"/>
            <a:headEnd/>
            <a:tailEnd/>
          </a:ln>
        </p:spPr>
        <p:txBody>
          <a:bodyPr/>
          <a:lstStyle/>
          <a:p>
            <a:fld id="{FB587347-9C4A-41BF-BAE1-6D9E469794CE}" type="slidenum">
              <a:rPr lang="en-US" altLang="es-MX"/>
              <a:pPr/>
              <a:t>129</a:t>
            </a:fld>
            <a:endParaRPr lang="en-US" altLang="es-MX"/>
          </a:p>
        </p:txBody>
      </p:sp>
      <p:sp>
        <p:nvSpPr>
          <p:cNvPr id="5" name="Date Placeholder 4"/>
          <p:cNvSpPr>
            <a:spLocks noGrp="1"/>
          </p:cNvSpPr>
          <p:nvPr>
            <p:ph type="dt" sz="quarter" idx="1"/>
          </p:nvPr>
        </p:nvSpPr>
        <p:spPr/>
        <p:txBody>
          <a:bodyPr/>
          <a:lstStyle/>
          <a:p>
            <a:pPr>
              <a:defRPr/>
            </a:pP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altLang="es-MX"/>
          </a:p>
        </p:txBody>
      </p:sp>
      <p:sp>
        <p:nvSpPr>
          <p:cNvPr id="57348" name="Slide Number Placeholder 3"/>
          <p:cNvSpPr>
            <a:spLocks noGrp="1"/>
          </p:cNvSpPr>
          <p:nvPr>
            <p:ph type="sldNum" sz="quarter" idx="5"/>
          </p:nvPr>
        </p:nvSpPr>
        <p:spPr bwMode="auto">
          <a:noFill/>
          <a:ln>
            <a:miter lim="800000"/>
            <a:headEnd/>
            <a:tailEnd/>
          </a:ln>
        </p:spPr>
        <p:txBody>
          <a:bodyPr/>
          <a:lstStyle/>
          <a:p>
            <a:fld id="{65DCFE8C-EF14-44C8-BFDA-68902DB0A5E2}" type="slidenum">
              <a:rPr lang="en-US" altLang="es-MX"/>
              <a:pPr/>
              <a:t>130</a:t>
            </a:fld>
            <a:endParaRPr lang="en-US" altLang="es-MX"/>
          </a:p>
        </p:txBody>
      </p:sp>
      <p:sp>
        <p:nvSpPr>
          <p:cNvPr id="5" name="Date Placeholder 4"/>
          <p:cNvSpPr>
            <a:spLocks noGrp="1"/>
          </p:cNvSpPr>
          <p:nvPr>
            <p:ph type="dt" sz="quarter" idx="1"/>
          </p:nvPr>
        </p:nvSpPr>
        <p:spPr/>
        <p:txBody>
          <a:bodyPr/>
          <a:lstStyle/>
          <a:p>
            <a:pPr>
              <a:defRPr/>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altLang="es-MX"/>
          </a:p>
        </p:txBody>
      </p:sp>
      <p:sp>
        <p:nvSpPr>
          <p:cNvPr id="20484" name="Slide Number Placeholder 3"/>
          <p:cNvSpPr>
            <a:spLocks noGrp="1"/>
          </p:cNvSpPr>
          <p:nvPr>
            <p:ph type="sldNum" sz="quarter" idx="5"/>
          </p:nvPr>
        </p:nvSpPr>
        <p:spPr bwMode="auto">
          <a:noFill/>
          <a:ln>
            <a:miter lim="800000"/>
            <a:headEnd/>
            <a:tailEnd/>
          </a:ln>
        </p:spPr>
        <p:txBody>
          <a:bodyPr/>
          <a:lstStyle/>
          <a:p>
            <a:fld id="{5C970131-BD43-47C5-AA05-D781D0CD1C19}" type="slidenum">
              <a:rPr lang="en-US" altLang="es-MX"/>
              <a:pPr/>
              <a:t>14</a:t>
            </a:fld>
            <a:endParaRPr lang="en-US" altLang="es-MX"/>
          </a:p>
        </p:txBody>
      </p:sp>
      <p:sp>
        <p:nvSpPr>
          <p:cNvPr id="5" name="Date Placeholder 4"/>
          <p:cNvSpPr>
            <a:spLocks noGrp="1"/>
          </p:cNvSpPr>
          <p:nvPr>
            <p:ph type="dt" sz="quarter" idx="1"/>
          </p:nvPr>
        </p:nvSpPr>
        <p:spPr/>
        <p:txBody>
          <a:bodyPr/>
          <a:lstStyle/>
          <a:p>
            <a:pPr>
              <a:defRPr/>
            </a:pP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altLang="es-MX"/>
          </a:p>
        </p:txBody>
      </p:sp>
      <p:sp>
        <p:nvSpPr>
          <p:cNvPr id="28676" name="Slide Number Placeholder 3"/>
          <p:cNvSpPr>
            <a:spLocks noGrp="1"/>
          </p:cNvSpPr>
          <p:nvPr>
            <p:ph type="sldNum" sz="quarter" idx="5"/>
          </p:nvPr>
        </p:nvSpPr>
        <p:spPr bwMode="auto">
          <a:noFill/>
          <a:ln>
            <a:miter lim="800000"/>
            <a:headEnd/>
            <a:tailEnd/>
          </a:ln>
        </p:spPr>
        <p:txBody>
          <a:bodyPr/>
          <a:lstStyle/>
          <a:p>
            <a:fld id="{4CADFDD7-25E1-410E-9923-71118041AFBF}" type="slidenum">
              <a:rPr lang="en-US" altLang="es-MX"/>
              <a:pPr/>
              <a:t>15</a:t>
            </a:fld>
            <a:endParaRPr lang="en-US" altLang="es-MX"/>
          </a:p>
        </p:txBody>
      </p:sp>
      <p:sp>
        <p:nvSpPr>
          <p:cNvPr id="5" name="Date Placeholder 4"/>
          <p:cNvSpPr>
            <a:spLocks noGrp="1"/>
          </p:cNvSpPr>
          <p:nvPr>
            <p:ph type="dt" sz="quarter" idx="1"/>
          </p:nvPr>
        </p:nvSpPr>
        <p:spPr/>
        <p:txBody>
          <a:bodyPr/>
          <a:lstStyle/>
          <a:p>
            <a:pPr>
              <a:defRPr/>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altLang="es-MX"/>
          </a:p>
        </p:txBody>
      </p:sp>
      <p:sp>
        <p:nvSpPr>
          <p:cNvPr id="30724" name="Slide Number Placeholder 3"/>
          <p:cNvSpPr>
            <a:spLocks noGrp="1"/>
          </p:cNvSpPr>
          <p:nvPr>
            <p:ph type="sldNum" sz="quarter" idx="5"/>
          </p:nvPr>
        </p:nvSpPr>
        <p:spPr bwMode="auto">
          <a:noFill/>
          <a:ln>
            <a:miter lim="800000"/>
            <a:headEnd/>
            <a:tailEnd/>
          </a:ln>
        </p:spPr>
        <p:txBody>
          <a:bodyPr/>
          <a:lstStyle/>
          <a:p>
            <a:fld id="{293D3E06-DD05-49B0-9903-F5E91886D3B2}" type="slidenum">
              <a:rPr lang="en-US" altLang="es-MX"/>
              <a:pPr/>
              <a:t>16</a:t>
            </a:fld>
            <a:endParaRPr lang="en-US" altLang="es-MX"/>
          </a:p>
        </p:txBody>
      </p:sp>
      <p:sp>
        <p:nvSpPr>
          <p:cNvPr id="5" name="Date Placeholder 4"/>
          <p:cNvSpPr>
            <a:spLocks noGrp="1"/>
          </p:cNvSpPr>
          <p:nvPr>
            <p:ph type="dt" sz="quarter" idx="1"/>
          </p:nvPr>
        </p:nvSpPr>
        <p:spPr/>
        <p:txBody>
          <a:bodyPr/>
          <a:lstStyle/>
          <a:p>
            <a:pPr>
              <a:defRPr/>
            </a:pP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F40AF0-AD85-4297-BBDF-78F72C3A4034}" type="slidenum">
              <a:rPr lang="en-US" smtClean="0"/>
              <a:pPr/>
              <a:t>28</a:t>
            </a:fld>
            <a:endParaRPr lang="en-US"/>
          </a:p>
        </p:txBody>
      </p:sp>
    </p:spTree>
    <p:extLst>
      <p:ext uri="{BB962C8B-B14F-4D97-AF65-F5344CB8AC3E}">
        <p14:creationId xmlns:p14="http://schemas.microsoft.com/office/powerpoint/2010/main" val="2932745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D0920CDB-69AE-4B0F-84B9-314ACF6D23C2}" type="slidenum">
              <a:rPr lang="en-US" smtClean="0"/>
              <a:pPr/>
              <a:t>74</a:t>
            </a:fld>
            <a:endParaRPr lang="en-US"/>
          </a:p>
        </p:txBody>
      </p:sp>
    </p:spTree>
    <p:extLst>
      <p:ext uri="{BB962C8B-B14F-4D97-AF65-F5344CB8AC3E}">
        <p14:creationId xmlns:p14="http://schemas.microsoft.com/office/powerpoint/2010/main" val="2810493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Slide Number Placeholder 3"/>
          <p:cNvSpPr>
            <a:spLocks noGrp="1"/>
          </p:cNvSpPr>
          <p:nvPr>
            <p:ph type="sldNum" sz="quarter" idx="5"/>
          </p:nvPr>
        </p:nvSpPr>
        <p:spPr bwMode="auto">
          <a:noFill/>
          <a:ln>
            <a:miter lim="800000"/>
            <a:headEnd/>
            <a:tailEnd/>
          </a:ln>
        </p:spPr>
        <p:txBody>
          <a:bodyPr/>
          <a:lstStyle/>
          <a:p>
            <a:fld id="{38F758E6-8447-4B55-BAE5-B41771E12A4A}" type="slidenum">
              <a:rPr lang="en-US" altLang="en-US"/>
              <a:pPr/>
              <a:t>90</a:t>
            </a:fld>
            <a:endParaRPr lang="en-US" altLang="en-US"/>
          </a:p>
        </p:txBody>
      </p:sp>
      <p:sp>
        <p:nvSpPr>
          <p:cNvPr id="2662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Slide Number Placeholder 3"/>
          <p:cNvSpPr>
            <a:spLocks noGrp="1"/>
          </p:cNvSpPr>
          <p:nvPr>
            <p:ph type="sldNum" sz="quarter" idx="5"/>
          </p:nvPr>
        </p:nvSpPr>
        <p:spPr bwMode="auto">
          <a:noFill/>
          <a:ln>
            <a:miter lim="800000"/>
            <a:headEnd/>
            <a:tailEnd/>
          </a:ln>
        </p:spPr>
        <p:txBody>
          <a:bodyPr/>
          <a:lstStyle/>
          <a:p>
            <a:fld id="{38F758E6-8447-4B55-BAE5-B41771E12A4A}" type="slidenum">
              <a:rPr lang="en-US" altLang="en-US"/>
              <a:pPr/>
              <a:t>91</a:t>
            </a:fld>
            <a:endParaRPr lang="en-US" altLang="en-US"/>
          </a:p>
        </p:txBody>
      </p:sp>
      <p:sp>
        <p:nvSpPr>
          <p:cNvPr id="2662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altLang="es-MX"/>
          </a:p>
        </p:txBody>
      </p:sp>
      <p:sp>
        <p:nvSpPr>
          <p:cNvPr id="25604" name="Slide Number Placeholder 3"/>
          <p:cNvSpPr>
            <a:spLocks noGrp="1"/>
          </p:cNvSpPr>
          <p:nvPr>
            <p:ph type="sldNum" sz="quarter" idx="5"/>
          </p:nvPr>
        </p:nvSpPr>
        <p:spPr bwMode="auto">
          <a:noFill/>
          <a:ln>
            <a:miter lim="800000"/>
            <a:headEnd/>
            <a:tailEnd/>
          </a:ln>
        </p:spPr>
        <p:txBody>
          <a:bodyPr/>
          <a:lstStyle/>
          <a:p>
            <a:fld id="{B956C40C-12E6-474E-B9B6-D3120CF7844E}" type="slidenum">
              <a:rPr lang="en-US" altLang="es-MX"/>
              <a:pPr/>
              <a:t>111</a:t>
            </a:fld>
            <a:endParaRPr lang="en-US" altLang="es-MX"/>
          </a:p>
        </p:txBody>
      </p:sp>
      <p:sp>
        <p:nvSpPr>
          <p:cNvPr id="2560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es-MX" alt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4814E81-A12F-4E52-A933-16F25902FE63}" type="datetime1">
              <a:rPr lang="en-US"/>
              <a:pPr>
                <a:defRPr/>
              </a:pPr>
              <a:t>7/29/2024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t>© Alex </a:t>
            </a:r>
            <a:r>
              <a:rPr lang="en-US" dirty="0" err="1"/>
              <a:t>Barrón</a:t>
            </a:r>
            <a:r>
              <a:rPr lang="en-US" dirty="0"/>
              <a:t> 2024</a:t>
            </a:r>
          </a:p>
        </p:txBody>
      </p:sp>
      <p:sp>
        <p:nvSpPr>
          <p:cNvPr id="6" name="Slide Number Placeholder 5"/>
          <p:cNvSpPr>
            <a:spLocks noGrp="1"/>
          </p:cNvSpPr>
          <p:nvPr>
            <p:ph type="sldNum" sz="quarter" idx="12"/>
          </p:nvPr>
        </p:nvSpPr>
        <p:spPr/>
        <p:txBody>
          <a:bodyPr/>
          <a:lstStyle>
            <a:lvl1pPr>
              <a:defRPr/>
            </a:lvl1pPr>
          </a:lstStyle>
          <a:p>
            <a:fld id="{C56D4AC1-238D-45C9-87F0-3CC02ED5B9E2}"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91189FF-BE90-4A73-8359-FA88C037D202}" type="datetime1">
              <a:rPr lang="en-US"/>
              <a:pPr>
                <a:defRPr/>
              </a:pPr>
              <a:t>7/29/2024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t>© Alex </a:t>
            </a:r>
            <a:r>
              <a:rPr lang="en-US" dirty="0" err="1"/>
              <a:t>Barrón</a:t>
            </a:r>
            <a:r>
              <a:rPr lang="en-US" dirty="0"/>
              <a:t> 2024</a:t>
            </a:r>
          </a:p>
        </p:txBody>
      </p:sp>
      <p:sp>
        <p:nvSpPr>
          <p:cNvPr id="6" name="Slide Number Placeholder 5"/>
          <p:cNvSpPr>
            <a:spLocks noGrp="1"/>
          </p:cNvSpPr>
          <p:nvPr>
            <p:ph type="sldNum" sz="quarter" idx="12"/>
          </p:nvPr>
        </p:nvSpPr>
        <p:spPr/>
        <p:txBody>
          <a:bodyPr/>
          <a:lstStyle>
            <a:lvl1pPr>
              <a:defRPr/>
            </a:lvl1pPr>
          </a:lstStyle>
          <a:p>
            <a:fld id="{6380E32C-4491-435D-A3F4-8888DA020696}"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5BBFD54-02FE-4485-A930-BE27BC3E91F0}" type="datetime1">
              <a:rPr lang="en-US"/>
              <a:pPr>
                <a:defRPr/>
              </a:pPr>
              <a:t>7/29/2024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t>© Alex </a:t>
            </a:r>
            <a:r>
              <a:rPr lang="en-US" dirty="0" err="1"/>
              <a:t>Barrón</a:t>
            </a:r>
            <a:r>
              <a:rPr lang="en-US" dirty="0"/>
              <a:t> 2024</a:t>
            </a:r>
          </a:p>
        </p:txBody>
      </p:sp>
      <p:sp>
        <p:nvSpPr>
          <p:cNvPr id="6" name="Slide Number Placeholder 5"/>
          <p:cNvSpPr>
            <a:spLocks noGrp="1"/>
          </p:cNvSpPr>
          <p:nvPr>
            <p:ph type="sldNum" sz="quarter" idx="12"/>
          </p:nvPr>
        </p:nvSpPr>
        <p:spPr/>
        <p:txBody>
          <a:bodyPr/>
          <a:lstStyle>
            <a:lvl1pPr>
              <a:defRPr/>
            </a:lvl1pPr>
          </a:lstStyle>
          <a:p>
            <a:fld id="{90BFC108-630E-49ED-8367-2E7E6E2234E8}"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1173A52-BA93-49FB-AD10-C55058197D03}" type="datetime1">
              <a:rPr lang="en-US"/>
              <a:pPr>
                <a:defRPr/>
              </a:pPr>
              <a:t>7/29/2024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t>© Alex </a:t>
            </a:r>
            <a:r>
              <a:rPr lang="en-US" dirty="0" err="1"/>
              <a:t>Barrón</a:t>
            </a:r>
            <a:r>
              <a:rPr lang="en-US" dirty="0"/>
              <a:t> 2024</a:t>
            </a:r>
          </a:p>
        </p:txBody>
      </p:sp>
      <p:sp>
        <p:nvSpPr>
          <p:cNvPr id="6" name="Slide Number Placeholder 5"/>
          <p:cNvSpPr>
            <a:spLocks noGrp="1"/>
          </p:cNvSpPr>
          <p:nvPr>
            <p:ph type="sldNum" sz="quarter" idx="12"/>
          </p:nvPr>
        </p:nvSpPr>
        <p:spPr/>
        <p:txBody>
          <a:bodyPr/>
          <a:lstStyle>
            <a:lvl1pPr>
              <a:defRPr/>
            </a:lvl1pPr>
          </a:lstStyle>
          <a:p>
            <a:fld id="{831BC67B-6288-41D8-BF73-EF19D083E0F1}"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45DD4DB-D7D0-48E9-9387-8FD2F1BB1501}" type="datetime1">
              <a:rPr lang="en-US"/>
              <a:pPr>
                <a:defRPr/>
              </a:pPr>
              <a:t>7/29/2024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t>© Alex </a:t>
            </a:r>
            <a:r>
              <a:rPr lang="en-US" dirty="0" err="1"/>
              <a:t>Barrón</a:t>
            </a:r>
            <a:r>
              <a:rPr lang="en-US" dirty="0"/>
              <a:t> 2024</a:t>
            </a:r>
          </a:p>
        </p:txBody>
      </p:sp>
      <p:sp>
        <p:nvSpPr>
          <p:cNvPr id="6" name="Slide Number Placeholder 5"/>
          <p:cNvSpPr>
            <a:spLocks noGrp="1"/>
          </p:cNvSpPr>
          <p:nvPr>
            <p:ph type="sldNum" sz="quarter" idx="12"/>
          </p:nvPr>
        </p:nvSpPr>
        <p:spPr/>
        <p:txBody>
          <a:bodyPr/>
          <a:lstStyle>
            <a:lvl1pPr>
              <a:defRPr/>
            </a:lvl1pPr>
          </a:lstStyle>
          <a:p>
            <a:fld id="{7DFF7600-EBD1-469D-AD5F-3E575C6BA083}"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1733B87-315D-4AAF-9562-85EEE41D6526}" type="datetime1">
              <a:rPr lang="en-US"/>
              <a:pPr>
                <a:defRPr/>
              </a:pPr>
              <a:t>7/29/2024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dirty="0"/>
              <a:t>© Alex </a:t>
            </a:r>
            <a:r>
              <a:rPr lang="en-US" dirty="0" err="1"/>
              <a:t>Barrón</a:t>
            </a:r>
            <a:r>
              <a:rPr lang="en-US" dirty="0"/>
              <a:t> 2024</a:t>
            </a:r>
          </a:p>
        </p:txBody>
      </p:sp>
      <p:sp>
        <p:nvSpPr>
          <p:cNvPr id="7" name="Slide Number Placeholder 5"/>
          <p:cNvSpPr>
            <a:spLocks noGrp="1"/>
          </p:cNvSpPr>
          <p:nvPr>
            <p:ph type="sldNum" sz="quarter" idx="12"/>
          </p:nvPr>
        </p:nvSpPr>
        <p:spPr/>
        <p:txBody>
          <a:bodyPr/>
          <a:lstStyle>
            <a:lvl1pPr>
              <a:defRPr/>
            </a:lvl1pPr>
          </a:lstStyle>
          <a:p>
            <a:fld id="{C85283EC-B960-4931-A9C1-EEEBF900DAC6}"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4BD8C66-C908-4953-9588-1870F5D457F7}" type="datetime1">
              <a:rPr lang="en-US"/>
              <a:pPr>
                <a:defRPr/>
              </a:pPr>
              <a:t>7/29/2024</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dirty="0"/>
              <a:t>© Alex </a:t>
            </a:r>
            <a:r>
              <a:rPr lang="en-US" dirty="0" err="1"/>
              <a:t>Barrón</a:t>
            </a:r>
            <a:r>
              <a:rPr lang="en-US" dirty="0"/>
              <a:t> 2024</a:t>
            </a:r>
          </a:p>
        </p:txBody>
      </p:sp>
      <p:sp>
        <p:nvSpPr>
          <p:cNvPr id="9" name="Slide Number Placeholder 5"/>
          <p:cNvSpPr>
            <a:spLocks noGrp="1"/>
          </p:cNvSpPr>
          <p:nvPr>
            <p:ph type="sldNum" sz="quarter" idx="12"/>
          </p:nvPr>
        </p:nvSpPr>
        <p:spPr/>
        <p:txBody>
          <a:bodyPr/>
          <a:lstStyle>
            <a:lvl1pPr>
              <a:defRPr/>
            </a:lvl1pPr>
          </a:lstStyle>
          <a:p>
            <a:fld id="{B5BC8E70-EC68-4398-AEDC-F92A3C3A06A5}"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F1591A6-5113-4B68-BE9A-F4BEFCFBBCA9}" type="datetime1">
              <a:rPr lang="en-US"/>
              <a:pPr>
                <a:defRPr/>
              </a:pPr>
              <a:t>7/29/2024</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dirty="0"/>
              <a:t>© Alex </a:t>
            </a:r>
            <a:r>
              <a:rPr lang="en-US" dirty="0" err="1"/>
              <a:t>Barrón</a:t>
            </a:r>
            <a:r>
              <a:rPr lang="en-US" dirty="0"/>
              <a:t> 2024</a:t>
            </a:r>
          </a:p>
        </p:txBody>
      </p:sp>
      <p:sp>
        <p:nvSpPr>
          <p:cNvPr id="5" name="Slide Number Placeholder 5"/>
          <p:cNvSpPr>
            <a:spLocks noGrp="1"/>
          </p:cNvSpPr>
          <p:nvPr>
            <p:ph type="sldNum" sz="quarter" idx="12"/>
          </p:nvPr>
        </p:nvSpPr>
        <p:spPr/>
        <p:txBody>
          <a:bodyPr/>
          <a:lstStyle>
            <a:lvl1pPr>
              <a:defRPr/>
            </a:lvl1pPr>
          </a:lstStyle>
          <a:p>
            <a:fld id="{72E5C8CA-58ED-4D2C-AA1E-61ADADCCD29C}"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B1B7C8F-A54D-4165-85E7-148A6F9C3280}" type="datetime1">
              <a:rPr lang="en-US"/>
              <a:pPr>
                <a:defRPr/>
              </a:pPr>
              <a:t>7/29/2024</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dirty="0"/>
              <a:t>© Alex </a:t>
            </a:r>
            <a:r>
              <a:rPr lang="en-US" dirty="0" err="1"/>
              <a:t>Barrón</a:t>
            </a:r>
            <a:r>
              <a:rPr lang="en-US" dirty="0"/>
              <a:t> 2024</a:t>
            </a:r>
          </a:p>
        </p:txBody>
      </p:sp>
      <p:sp>
        <p:nvSpPr>
          <p:cNvPr id="4" name="Slide Number Placeholder 5"/>
          <p:cNvSpPr>
            <a:spLocks noGrp="1"/>
          </p:cNvSpPr>
          <p:nvPr>
            <p:ph type="sldNum" sz="quarter" idx="12"/>
          </p:nvPr>
        </p:nvSpPr>
        <p:spPr/>
        <p:txBody>
          <a:bodyPr/>
          <a:lstStyle>
            <a:lvl1pPr>
              <a:defRPr/>
            </a:lvl1pPr>
          </a:lstStyle>
          <a:p>
            <a:fld id="{15719AEE-FBCE-4D83-AF60-69474795C9D1}"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D37322C-0F2B-475C-AC85-502B7CBF9710}" type="datetime1">
              <a:rPr lang="en-US"/>
              <a:pPr>
                <a:defRPr/>
              </a:pPr>
              <a:t>7/29/2024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dirty="0"/>
              <a:t>© Alex </a:t>
            </a:r>
            <a:r>
              <a:rPr lang="en-US" dirty="0" err="1"/>
              <a:t>Barrón</a:t>
            </a:r>
            <a:r>
              <a:rPr lang="en-US" dirty="0"/>
              <a:t> 2024</a:t>
            </a:r>
          </a:p>
        </p:txBody>
      </p:sp>
      <p:sp>
        <p:nvSpPr>
          <p:cNvPr id="7" name="Slide Number Placeholder 5"/>
          <p:cNvSpPr>
            <a:spLocks noGrp="1"/>
          </p:cNvSpPr>
          <p:nvPr>
            <p:ph type="sldNum" sz="quarter" idx="12"/>
          </p:nvPr>
        </p:nvSpPr>
        <p:spPr/>
        <p:txBody>
          <a:bodyPr/>
          <a:lstStyle>
            <a:lvl1pPr>
              <a:defRPr/>
            </a:lvl1pPr>
          </a:lstStyle>
          <a:p>
            <a:fld id="{50D30C22-7298-4363-910F-31B01F31DFB0}"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A90746A-F07C-4F30-9A84-49A57B4F4D3F}" type="datetime1">
              <a:rPr lang="en-US"/>
              <a:pPr>
                <a:defRPr/>
              </a:pPr>
              <a:t>7/29/2024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dirty="0"/>
              <a:t>© Alex </a:t>
            </a:r>
            <a:r>
              <a:rPr lang="en-US" dirty="0" err="1"/>
              <a:t>Barrón</a:t>
            </a:r>
            <a:r>
              <a:rPr lang="en-US" dirty="0"/>
              <a:t> 2024</a:t>
            </a:r>
          </a:p>
        </p:txBody>
      </p:sp>
      <p:sp>
        <p:nvSpPr>
          <p:cNvPr id="7" name="Slide Number Placeholder 5"/>
          <p:cNvSpPr>
            <a:spLocks noGrp="1"/>
          </p:cNvSpPr>
          <p:nvPr>
            <p:ph type="sldNum" sz="quarter" idx="12"/>
          </p:nvPr>
        </p:nvSpPr>
        <p:spPr/>
        <p:txBody>
          <a:bodyPr/>
          <a:lstStyle>
            <a:lvl1pPr>
              <a:defRPr/>
            </a:lvl1pPr>
          </a:lstStyle>
          <a:p>
            <a:fld id="{79E06916-AC8A-4CDA-A1FF-309170BC3061}"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B7D45B4D-A2F1-497D-8EB6-EA4BDF45763E}" type="datetime1">
              <a:rPr lang="en-US"/>
              <a:pPr>
                <a:defRPr/>
              </a:pPr>
              <a:t>7/29/2024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en-US" dirty="0"/>
              <a:t>© Alex </a:t>
            </a:r>
            <a:r>
              <a:rPr lang="en-US" dirty="0" err="1"/>
              <a:t>Barrón</a:t>
            </a:r>
            <a:r>
              <a:rPr lang="en-US" dirty="0"/>
              <a:t> 2024</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34C29F43-B2D4-401A-8D22-15DD71C7696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31.png"/><Relationship Id="rId4" Type="http://schemas.openxmlformats.org/officeDocument/2006/relationships/image" Target="../media/image30.png"/></Relationships>
</file>

<file path=ppt/slides/_rels/slide10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image" Target="../media/image110.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0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2.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4.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5.jp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6.jpeg"/><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3" Type="http://schemas.openxmlformats.org/officeDocument/2006/relationships/image" Target="../media/image117.emf"/><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8.jpeg"/><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9.emf"/><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35.jpeg"/></Relationships>
</file>

<file path=ppt/slides/_rels/slide130.xml.rels><?xml version="1.0" encoding="UTF-8" standalone="yes"?>
<Relationships xmlns="http://schemas.openxmlformats.org/package/2006/relationships"><Relationship Id="rId3" Type="http://schemas.openxmlformats.org/officeDocument/2006/relationships/image" Target="../media/image121.emf"/><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2.emf"/><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image" Target="../media/image123.jpeg"/><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125.jpeg"/></Relationships>
</file>

<file path=ppt/slides/_rels/slide1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6.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7.jpeg"/><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image" Target="../media/image128.jpeg"/><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0.jpeg"/><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1.jpe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3.jp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135.jpg"/><Relationship Id="rId2" Type="http://schemas.openxmlformats.org/officeDocument/2006/relationships/image" Target="../media/image134.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6.jpe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37.jpe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139.jpeg"/><Relationship Id="rId4" Type="http://schemas.openxmlformats.org/officeDocument/2006/relationships/image" Target="../media/image138.jpeg"/></Relationships>
</file>

<file path=ppt/slides/_rels/slide147.xml.rels><?xml version="1.0" encoding="UTF-8" standalone="yes"?>
<Relationships xmlns="http://schemas.openxmlformats.org/package/2006/relationships"><Relationship Id="rId3" Type="http://schemas.openxmlformats.org/officeDocument/2006/relationships/image" Target="../media/image141.jpg"/><Relationship Id="rId2" Type="http://schemas.openxmlformats.org/officeDocument/2006/relationships/image" Target="../media/image140.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3" Type="http://schemas.openxmlformats.org/officeDocument/2006/relationships/image" Target="../media/image143.jpeg"/><Relationship Id="rId2" Type="http://schemas.openxmlformats.org/officeDocument/2006/relationships/image" Target="../media/image142.jpe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4.jpe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5.jpe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6.jpeg"/><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image" Target="../media/image147.jpe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9.jpe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152.jpeg"/><Relationship Id="rId2" Type="http://schemas.openxmlformats.org/officeDocument/2006/relationships/image" Target="../media/image151.jpeg"/><Relationship Id="rId1" Type="http://schemas.openxmlformats.org/officeDocument/2006/relationships/slideLayout" Target="../slideLayouts/slideLayout1.xml"/><Relationship Id="rId6" Type="http://schemas.openxmlformats.org/officeDocument/2006/relationships/image" Target="../media/image150.png"/><Relationship Id="rId5" Type="http://schemas.openxmlformats.org/officeDocument/2006/relationships/image" Target="../media/image154.jpeg"/><Relationship Id="rId4" Type="http://schemas.openxmlformats.org/officeDocument/2006/relationships/image" Target="../media/image153.jpeg"/></Relationships>
</file>

<file path=ppt/slides/_rels/slide1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156.jpeg"/><Relationship Id="rId2" Type="http://schemas.openxmlformats.org/officeDocument/2006/relationships/image" Target="../media/image155.jpe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158.jpeg"/><Relationship Id="rId4" Type="http://schemas.openxmlformats.org/officeDocument/2006/relationships/image" Target="../media/image157.jpeg"/></Relationships>
</file>

<file path=ppt/slides/_rels/slide1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9.emf"/><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3" Type="http://schemas.openxmlformats.org/officeDocument/2006/relationships/image" Target="../media/image161.jpeg"/><Relationship Id="rId2" Type="http://schemas.openxmlformats.org/officeDocument/2006/relationships/image" Target="../media/image160.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62.jpeg"/></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7.png"/><Relationship Id="rId4" Type="http://schemas.openxmlformats.org/officeDocument/2006/relationships/image" Target="../media/image46.jp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5.jpg"/><Relationship Id="rId4" Type="http://schemas.openxmlformats.org/officeDocument/2006/relationships/image" Target="../media/image64.jpg"/></Relationships>
</file>

<file path=ppt/slides/_rels/slide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70.xml.rels><?xml version="1.0" encoding="UTF-8" standalone="yes"?>
<Relationships xmlns="http://schemas.openxmlformats.org/package/2006/relationships"><Relationship Id="rId3" Type="http://schemas.openxmlformats.org/officeDocument/2006/relationships/image" Target="../media/image68.jpeg"/><Relationship Id="rId7" Type="http://schemas.openxmlformats.org/officeDocument/2006/relationships/image" Target="../media/image7.png"/><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jpeg"/></Relationships>
</file>

<file path=ppt/slides/_rels/slide71.xml.rels><?xml version="1.0" encoding="UTF-8" standalone="yes"?>
<Relationships xmlns="http://schemas.openxmlformats.org/package/2006/relationships"><Relationship Id="rId8" Type="http://schemas.openxmlformats.org/officeDocument/2006/relationships/image" Target="../media/image78.jpeg"/><Relationship Id="rId13" Type="http://schemas.openxmlformats.org/officeDocument/2006/relationships/image" Target="../media/image71.jpeg"/><Relationship Id="rId3" Type="http://schemas.openxmlformats.org/officeDocument/2006/relationships/image" Target="../media/image73.jpeg"/><Relationship Id="rId7" Type="http://schemas.openxmlformats.org/officeDocument/2006/relationships/image" Target="../media/image77.jpeg"/><Relationship Id="rId12" Type="http://schemas.openxmlformats.org/officeDocument/2006/relationships/image" Target="../media/image69.jpeg"/><Relationship Id="rId2" Type="http://schemas.openxmlformats.org/officeDocument/2006/relationships/image" Target="../media/image72.png"/><Relationship Id="rId16"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76.jpeg"/><Relationship Id="rId11" Type="http://schemas.openxmlformats.org/officeDocument/2006/relationships/image" Target="../media/image68.jpeg"/><Relationship Id="rId5" Type="http://schemas.openxmlformats.org/officeDocument/2006/relationships/image" Target="../media/image75.jpeg"/><Relationship Id="rId15" Type="http://schemas.openxmlformats.org/officeDocument/2006/relationships/image" Target="../media/image81.jpeg"/><Relationship Id="rId10" Type="http://schemas.openxmlformats.org/officeDocument/2006/relationships/image" Target="../media/image80.jpeg"/><Relationship Id="rId4" Type="http://schemas.openxmlformats.org/officeDocument/2006/relationships/image" Target="../media/image74.png"/><Relationship Id="rId9" Type="http://schemas.openxmlformats.org/officeDocument/2006/relationships/image" Target="../media/image79.jpeg"/><Relationship Id="rId14" Type="http://schemas.openxmlformats.org/officeDocument/2006/relationships/image" Target="../media/image70.jpeg"/></Relationships>
</file>

<file path=ppt/slides/_rels/slide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3.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4.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image" Target="../media/image85.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87.jpeg"/></Relationships>
</file>

<file path=ppt/slides/_rels/slide78.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9.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92.jpe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23.png"/></Relationships>
</file>

<file path=ppt/slides/_rels/slide80.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3.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7.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01.jpeg"/><Relationship Id="rId4" Type="http://schemas.openxmlformats.org/officeDocument/2006/relationships/image" Target="../media/image100.jpeg"/></Relationships>
</file>

<file path=ppt/slides/_rels/slide8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2.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28.png"/><Relationship Id="rId11" Type="http://schemas.openxmlformats.org/officeDocument/2006/relationships/image" Target="../media/image7.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90.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05.jpeg"/><Relationship Id="rId4" Type="http://schemas.openxmlformats.org/officeDocument/2006/relationships/image" Target="../media/image104.jpeg"/></Relationships>
</file>

<file path=ppt/slides/_rels/slide91.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06.jpeg"/></Relationships>
</file>

<file path=ppt/slides/_rels/slide9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8.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899D31BA-1B05-E2C0-08EC-8049936E61CE}"/>
              </a:ext>
            </a:extLst>
          </p:cNvPr>
          <p:cNvSpPr>
            <a:spLocks noGrp="1"/>
          </p:cNvSpPr>
          <p:nvPr>
            <p:ph type="ctrTitle"/>
          </p:nvPr>
        </p:nvSpPr>
        <p:spPr>
          <a:xfrm>
            <a:off x="2552700" y="152400"/>
            <a:ext cx="6362700" cy="2111375"/>
          </a:xfrm>
        </p:spPr>
        <p:txBody>
          <a:bodyPr/>
          <a:lstStyle/>
          <a:p>
            <a:r>
              <a:rPr lang="en-US" altLang="en-US" b="1"/>
              <a:t>Reto Libertad Financiera</a:t>
            </a:r>
            <a:endParaRPr lang="en-US" altLang="en-US"/>
          </a:p>
        </p:txBody>
      </p:sp>
      <p:sp>
        <p:nvSpPr>
          <p:cNvPr id="3" name="Subtitle 2">
            <a:extLst>
              <a:ext uri="{FF2B5EF4-FFF2-40B4-BE49-F238E27FC236}">
                <a16:creationId xmlns:a16="http://schemas.microsoft.com/office/drawing/2014/main" id="{B9B9D38F-FFCC-0D9D-E52D-9AC327F72EA3}"/>
              </a:ext>
            </a:extLst>
          </p:cNvPr>
          <p:cNvSpPr>
            <a:spLocks noGrp="1"/>
          </p:cNvSpPr>
          <p:nvPr>
            <p:ph type="subTitle" idx="1"/>
          </p:nvPr>
        </p:nvSpPr>
        <p:spPr>
          <a:xfrm>
            <a:off x="0" y="5108575"/>
            <a:ext cx="2854325" cy="1184275"/>
          </a:xfrm>
        </p:spPr>
        <p:txBody>
          <a:bodyPr/>
          <a:lstStyle/>
          <a:p>
            <a:pPr>
              <a:defRPr/>
            </a:pPr>
            <a:r>
              <a:rPr lang="en-US" dirty="0" err="1"/>
              <a:t>por</a:t>
            </a:r>
            <a:endParaRPr lang="en-US" dirty="0"/>
          </a:p>
          <a:p>
            <a:pPr>
              <a:defRPr/>
            </a:pPr>
            <a:r>
              <a:rPr lang="en-US" dirty="0"/>
              <a:t>Alex </a:t>
            </a:r>
            <a:r>
              <a:rPr lang="en-US" dirty="0" err="1"/>
              <a:t>Barrón</a:t>
            </a:r>
            <a:endParaRPr lang="en-US" dirty="0"/>
          </a:p>
        </p:txBody>
      </p:sp>
      <p:pic>
        <p:nvPicPr>
          <p:cNvPr id="4100" name="Picture 5">
            <a:extLst>
              <a:ext uri="{FF2B5EF4-FFF2-40B4-BE49-F238E27FC236}">
                <a16:creationId xmlns:a16="http://schemas.microsoft.com/office/drawing/2014/main" id="{B6084A07-F411-8178-5CF7-B8AF659ABC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103188"/>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What is athletics? Know all the track and field events">
            <a:extLst>
              <a:ext uri="{FF2B5EF4-FFF2-40B4-BE49-F238E27FC236}">
                <a16:creationId xmlns:a16="http://schemas.microsoft.com/office/drawing/2014/main" id="{E87A668E-B21D-04D4-ECC5-DE2A0B40F8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4325" y="2178050"/>
            <a:ext cx="29083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As the indoor Track and Field season wraps up, the Winona State University  team finishes on a fast note – The Winonan">
            <a:extLst>
              <a:ext uri="{FF2B5EF4-FFF2-40B4-BE49-F238E27FC236}">
                <a16:creationId xmlns:a16="http://schemas.microsoft.com/office/drawing/2014/main" id="{8004A7AA-4C63-0BF1-EBD9-D5F4D35CBA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92813" y="2178050"/>
            <a:ext cx="290195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8" descr="Crossing Life's Finish Lines | Maria's Farm Country Kitchen">
            <a:extLst>
              <a:ext uri="{FF2B5EF4-FFF2-40B4-BE49-F238E27FC236}">
                <a16:creationId xmlns:a16="http://schemas.microsoft.com/office/drawing/2014/main" id="{B7F6254C-45FD-23A4-89CB-F677A91282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4325" y="4164013"/>
            <a:ext cx="29083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0" descr="Look: 2A, 5A athletes compete in 2022 Texas (UIL) Track &amp; Field State  Championships - Sports Illustrated High School News, Analysis and More">
            <a:extLst>
              <a:ext uri="{FF2B5EF4-FFF2-40B4-BE49-F238E27FC236}">
                <a16:creationId xmlns:a16="http://schemas.microsoft.com/office/drawing/2014/main" id="{262C634E-03DB-828B-A28C-E66F385D6E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92813" y="4043363"/>
            <a:ext cx="2903537" cy="212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Subtitle 2">
            <a:extLst>
              <a:ext uri="{FF2B5EF4-FFF2-40B4-BE49-F238E27FC236}">
                <a16:creationId xmlns:a16="http://schemas.microsoft.com/office/drawing/2014/main" id="{0795B86F-A1D1-856E-17DA-891D09AA143F}"/>
              </a:ext>
            </a:extLst>
          </p:cNvPr>
          <p:cNvSpPr txBox="1">
            <a:spLocks noChangeArrowheads="1"/>
          </p:cNvSpPr>
          <p:nvPr/>
        </p:nvSpPr>
        <p:spPr bwMode="auto">
          <a:xfrm>
            <a:off x="-19050" y="2405063"/>
            <a:ext cx="285432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n-US" altLang="en-US">
                <a:solidFill>
                  <a:srgbClr val="898989"/>
                </a:solidFill>
              </a:rPr>
              <a:t>Presenta</a:t>
            </a:r>
          </a:p>
        </p:txBody>
      </p:sp>
      <p:pic>
        <p:nvPicPr>
          <p:cNvPr id="4106" name="Picture 6">
            <a:extLst>
              <a:ext uri="{FF2B5EF4-FFF2-40B4-BE49-F238E27FC236}">
                <a16:creationId xmlns:a16="http://schemas.microsoft.com/office/drawing/2014/main" id="{F6F1791C-F36E-76C4-37CC-24E0AAFBC4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13" y="3622675"/>
            <a:ext cx="2732087"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055" y="857250"/>
            <a:ext cx="8173205" cy="857250"/>
          </a:xfrm>
        </p:spPr>
        <p:txBody>
          <a:bodyPr>
            <a:normAutofit fontScale="90000"/>
          </a:bodyPr>
          <a:lstStyle/>
          <a:p>
            <a:r>
              <a:rPr lang="en-US" b="1" dirty="0"/>
              <a:t>Las Dos </a:t>
            </a:r>
            <a:r>
              <a:rPr lang="en-US" b="1" dirty="0" err="1"/>
              <a:t>Fases</a:t>
            </a:r>
            <a:r>
              <a:rPr lang="en-US" b="1" dirty="0"/>
              <a:t> </a:t>
            </a:r>
            <a:r>
              <a:rPr lang="en-US" b="1" dirty="0" err="1"/>
              <a:t>Principales</a:t>
            </a:r>
            <a:r>
              <a:rPr lang="en-US" b="1" dirty="0"/>
              <a:t> del </a:t>
            </a:r>
            <a:r>
              <a:rPr lang="en-US" b="1" dirty="0" err="1"/>
              <a:t>Dinero</a:t>
            </a:r>
            <a:endParaRPr lang="en-US" b="1" dirty="0"/>
          </a:p>
        </p:txBody>
      </p:sp>
      <p:cxnSp>
        <p:nvCxnSpPr>
          <p:cNvPr id="18" name="Straight Arrow Connector 17"/>
          <p:cNvCxnSpPr>
            <a:cxnSpLocks/>
          </p:cNvCxnSpPr>
          <p:nvPr/>
        </p:nvCxnSpPr>
        <p:spPr>
          <a:xfrm flipV="1">
            <a:off x="584266" y="5632757"/>
            <a:ext cx="8224454" cy="39311"/>
          </a:xfrm>
          <a:prstGeom prst="straightConnector1">
            <a:avLst/>
          </a:prstGeom>
          <a:ln w="25400">
            <a:solidFill>
              <a:srgbClr val="3333FF"/>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385391" y="5664015"/>
            <a:ext cx="1085850" cy="369332"/>
          </a:xfrm>
          <a:prstGeom prst="rect">
            <a:avLst/>
          </a:prstGeom>
          <a:noFill/>
        </p:spPr>
        <p:txBody>
          <a:bodyPr wrap="square" rtlCol="0">
            <a:spAutoFit/>
          </a:bodyPr>
          <a:lstStyle/>
          <a:p>
            <a:pPr algn="ctr"/>
            <a:r>
              <a:rPr lang="en-US" dirty="0" err="1">
                <a:solidFill>
                  <a:srgbClr val="0000FF"/>
                </a:solidFill>
              </a:rPr>
              <a:t>tiempo</a:t>
            </a:r>
            <a:endParaRPr lang="en-US" dirty="0">
              <a:solidFill>
                <a:srgbClr val="0000FF"/>
              </a:solidFill>
            </a:endParaRPr>
          </a:p>
        </p:txBody>
      </p:sp>
      <p:cxnSp>
        <p:nvCxnSpPr>
          <p:cNvPr id="27" name="Straight Arrow Connector 26"/>
          <p:cNvCxnSpPr>
            <a:cxnSpLocks/>
          </p:cNvCxnSpPr>
          <p:nvPr/>
        </p:nvCxnSpPr>
        <p:spPr>
          <a:xfrm flipV="1">
            <a:off x="560798" y="1328247"/>
            <a:ext cx="23468" cy="4398661"/>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30568" y="5334492"/>
            <a:ext cx="420369" cy="415498"/>
          </a:xfrm>
          <a:prstGeom prst="rect">
            <a:avLst/>
          </a:prstGeom>
          <a:noFill/>
        </p:spPr>
        <p:txBody>
          <a:bodyPr wrap="square" rtlCol="0">
            <a:spAutoFit/>
          </a:bodyPr>
          <a:lstStyle/>
          <a:p>
            <a:r>
              <a:rPr lang="en-US" sz="2100" b="1" dirty="0">
                <a:solidFill>
                  <a:srgbClr val="FF0000"/>
                </a:solidFill>
              </a:rPr>
              <a:t>-$</a:t>
            </a:r>
          </a:p>
        </p:txBody>
      </p:sp>
      <p:sp>
        <p:nvSpPr>
          <p:cNvPr id="30" name="TextBox 29"/>
          <p:cNvSpPr txBox="1"/>
          <p:nvPr/>
        </p:nvSpPr>
        <p:spPr>
          <a:xfrm>
            <a:off x="81719" y="1459842"/>
            <a:ext cx="502547" cy="415498"/>
          </a:xfrm>
          <a:prstGeom prst="rect">
            <a:avLst/>
          </a:prstGeom>
          <a:noFill/>
        </p:spPr>
        <p:txBody>
          <a:bodyPr wrap="square" rtlCol="0">
            <a:spAutoFit/>
          </a:bodyPr>
          <a:lstStyle/>
          <a:p>
            <a:r>
              <a:rPr lang="en-US" sz="2100" b="1" dirty="0">
                <a:solidFill>
                  <a:srgbClr val="00B050"/>
                </a:solidFill>
              </a:rPr>
              <a:t>+$</a:t>
            </a:r>
          </a:p>
        </p:txBody>
      </p:sp>
      <p:sp>
        <p:nvSpPr>
          <p:cNvPr id="31" name="TextBox 30"/>
          <p:cNvSpPr txBox="1"/>
          <p:nvPr/>
        </p:nvSpPr>
        <p:spPr>
          <a:xfrm>
            <a:off x="1951085" y="5690703"/>
            <a:ext cx="571500" cy="369332"/>
          </a:xfrm>
          <a:prstGeom prst="rect">
            <a:avLst/>
          </a:prstGeom>
          <a:noFill/>
        </p:spPr>
        <p:txBody>
          <a:bodyPr wrap="square" rtlCol="0">
            <a:spAutoFit/>
          </a:bodyPr>
          <a:lstStyle/>
          <a:p>
            <a:pPr algn="ctr"/>
            <a:r>
              <a:rPr lang="en-US" b="1" dirty="0"/>
              <a:t>18</a:t>
            </a:r>
          </a:p>
        </p:txBody>
      </p:sp>
      <p:sp>
        <p:nvSpPr>
          <p:cNvPr id="37" name="TextBox 36"/>
          <p:cNvSpPr txBox="1"/>
          <p:nvPr/>
        </p:nvSpPr>
        <p:spPr>
          <a:xfrm>
            <a:off x="6242049" y="1918607"/>
            <a:ext cx="2504173" cy="461665"/>
          </a:xfrm>
          <a:prstGeom prst="rect">
            <a:avLst/>
          </a:prstGeom>
          <a:noFill/>
        </p:spPr>
        <p:txBody>
          <a:bodyPr wrap="square" rtlCol="0">
            <a:spAutoFit/>
          </a:bodyPr>
          <a:lstStyle/>
          <a:p>
            <a:r>
              <a:rPr lang="en-US" sz="2400" b="1" dirty="0">
                <a:latin typeface="+mj-lt"/>
              </a:rPr>
              <a:t>2. DISTRIBUCIÓN</a:t>
            </a:r>
          </a:p>
        </p:txBody>
      </p:sp>
      <p:sp>
        <p:nvSpPr>
          <p:cNvPr id="41" name="TextBox 40"/>
          <p:cNvSpPr txBox="1"/>
          <p:nvPr/>
        </p:nvSpPr>
        <p:spPr>
          <a:xfrm>
            <a:off x="2077565" y="3139743"/>
            <a:ext cx="3049693" cy="461665"/>
          </a:xfrm>
          <a:prstGeom prst="rect">
            <a:avLst/>
          </a:prstGeom>
          <a:noFill/>
        </p:spPr>
        <p:txBody>
          <a:bodyPr wrap="square" rtlCol="0">
            <a:spAutoFit/>
          </a:bodyPr>
          <a:lstStyle/>
          <a:p>
            <a:r>
              <a:rPr lang="en-US" sz="2400" b="1" dirty="0">
                <a:latin typeface="+mj-lt"/>
              </a:rPr>
              <a:t>1. ACUMULACIÓN</a:t>
            </a:r>
          </a:p>
        </p:txBody>
      </p:sp>
      <p:sp>
        <p:nvSpPr>
          <p:cNvPr id="3" name="TextBox 2"/>
          <p:cNvSpPr txBox="1"/>
          <p:nvPr/>
        </p:nvSpPr>
        <p:spPr>
          <a:xfrm>
            <a:off x="1259577" y="1852439"/>
            <a:ext cx="2084251" cy="715581"/>
          </a:xfrm>
          <a:prstGeom prst="rect">
            <a:avLst/>
          </a:prstGeom>
          <a:noFill/>
        </p:spPr>
        <p:txBody>
          <a:bodyPr wrap="square" rtlCol="0">
            <a:spAutoFit/>
          </a:bodyPr>
          <a:lstStyle/>
          <a:p>
            <a:r>
              <a:rPr lang="en-US" sz="1350" i="1" dirty="0"/>
              <a:t>La Meta es </a:t>
            </a:r>
            <a:r>
              <a:rPr lang="en-US" sz="1350" i="1" dirty="0" err="1"/>
              <a:t>Asegurar</a:t>
            </a:r>
            <a:r>
              <a:rPr lang="en-US" sz="1350" i="1" dirty="0"/>
              <a:t> que </a:t>
            </a:r>
            <a:r>
              <a:rPr lang="en-US" sz="1350" i="1" dirty="0" err="1"/>
              <a:t>Habrá</a:t>
            </a:r>
            <a:r>
              <a:rPr lang="en-US" sz="1350" i="1" dirty="0"/>
              <a:t> </a:t>
            </a:r>
            <a:r>
              <a:rPr lang="en-US" sz="1350" i="1" dirty="0" err="1"/>
              <a:t>más</a:t>
            </a:r>
            <a:r>
              <a:rPr lang="en-US" sz="1350" i="1" dirty="0"/>
              <a:t> que </a:t>
            </a:r>
            <a:r>
              <a:rPr lang="en-US" sz="1350" i="1" dirty="0" err="1"/>
              <a:t>Suficiente</a:t>
            </a:r>
            <a:r>
              <a:rPr lang="en-US" sz="1350" i="1" dirty="0"/>
              <a:t> </a:t>
            </a:r>
            <a:r>
              <a:rPr lang="en-US" sz="1350" i="1" dirty="0" err="1"/>
              <a:t>durante</a:t>
            </a:r>
            <a:r>
              <a:rPr lang="en-US" sz="1350" i="1" dirty="0"/>
              <a:t> el </a:t>
            </a:r>
            <a:r>
              <a:rPr lang="en-US" sz="1350" i="1" dirty="0" err="1"/>
              <a:t>Retiro</a:t>
            </a:r>
            <a:endParaRPr lang="en-US" sz="1350" i="1" dirty="0"/>
          </a:p>
        </p:txBody>
      </p:sp>
      <p:sp>
        <p:nvSpPr>
          <p:cNvPr id="47" name="TextBox 46">
            <a:extLst>
              <a:ext uri="{FF2B5EF4-FFF2-40B4-BE49-F238E27FC236}">
                <a16:creationId xmlns:a16="http://schemas.microsoft.com/office/drawing/2014/main" id="{6406410D-3044-4145-8D7E-4A493EBB1F27}"/>
              </a:ext>
            </a:extLst>
          </p:cNvPr>
          <p:cNvSpPr txBox="1"/>
          <p:nvPr/>
        </p:nvSpPr>
        <p:spPr>
          <a:xfrm>
            <a:off x="3414151" y="5655962"/>
            <a:ext cx="571500" cy="369332"/>
          </a:xfrm>
          <a:prstGeom prst="rect">
            <a:avLst/>
          </a:prstGeom>
          <a:noFill/>
        </p:spPr>
        <p:txBody>
          <a:bodyPr wrap="square" rtlCol="0">
            <a:spAutoFit/>
          </a:bodyPr>
          <a:lstStyle/>
          <a:p>
            <a:pPr algn="ctr"/>
            <a:r>
              <a:rPr lang="en-US" b="1" dirty="0"/>
              <a:t>25</a:t>
            </a:r>
          </a:p>
        </p:txBody>
      </p:sp>
      <p:sp>
        <p:nvSpPr>
          <p:cNvPr id="48" name="TextBox 47">
            <a:extLst>
              <a:ext uri="{FF2B5EF4-FFF2-40B4-BE49-F238E27FC236}">
                <a16:creationId xmlns:a16="http://schemas.microsoft.com/office/drawing/2014/main" id="{DAE6A2B9-6AFD-49C5-94C0-1BEF4A670527}"/>
              </a:ext>
            </a:extLst>
          </p:cNvPr>
          <p:cNvSpPr txBox="1"/>
          <p:nvPr/>
        </p:nvSpPr>
        <p:spPr>
          <a:xfrm>
            <a:off x="6025900" y="5641962"/>
            <a:ext cx="571500" cy="369332"/>
          </a:xfrm>
          <a:prstGeom prst="rect">
            <a:avLst/>
          </a:prstGeom>
          <a:noFill/>
        </p:spPr>
        <p:txBody>
          <a:bodyPr wrap="square" rtlCol="0">
            <a:spAutoFit/>
          </a:bodyPr>
          <a:lstStyle/>
          <a:p>
            <a:pPr algn="ctr"/>
            <a:r>
              <a:rPr lang="en-US" b="1" dirty="0"/>
              <a:t>65</a:t>
            </a:r>
          </a:p>
        </p:txBody>
      </p:sp>
      <p:sp>
        <p:nvSpPr>
          <p:cNvPr id="49" name="TextBox 48">
            <a:extLst>
              <a:ext uri="{FF2B5EF4-FFF2-40B4-BE49-F238E27FC236}">
                <a16:creationId xmlns:a16="http://schemas.microsoft.com/office/drawing/2014/main" id="{E746BA80-7137-4107-8CDB-08EC694F86AC}"/>
              </a:ext>
            </a:extLst>
          </p:cNvPr>
          <p:cNvSpPr txBox="1"/>
          <p:nvPr/>
        </p:nvSpPr>
        <p:spPr>
          <a:xfrm>
            <a:off x="7627310" y="5641962"/>
            <a:ext cx="571500" cy="369332"/>
          </a:xfrm>
          <a:prstGeom prst="rect">
            <a:avLst/>
          </a:prstGeom>
          <a:noFill/>
        </p:spPr>
        <p:txBody>
          <a:bodyPr wrap="square" rtlCol="0">
            <a:spAutoFit/>
          </a:bodyPr>
          <a:lstStyle/>
          <a:p>
            <a:pPr algn="ctr"/>
            <a:r>
              <a:rPr lang="en-US" b="1" dirty="0"/>
              <a:t>85</a:t>
            </a:r>
          </a:p>
        </p:txBody>
      </p:sp>
      <p:pic>
        <p:nvPicPr>
          <p:cNvPr id="61" name="Picture 60" descr="A person posing for the camera&#10;&#10;Description automatically generated">
            <a:extLst>
              <a:ext uri="{FF2B5EF4-FFF2-40B4-BE49-F238E27FC236}">
                <a16:creationId xmlns:a16="http://schemas.microsoft.com/office/drawing/2014/main" id="{3EA65DB1-4ED1-492B-A7AB-16651DD8F0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2677" y="3948464"/>
            <a:ext cx="943326" cy="839323"/>
          </a:xfrm>
          <a:prstGeom prst="rect">
            <a:avLst/>
          </a:prstGeom>
        </p:spPr>
      </p:pic>
      <p:pic>
        <p:nvPicPr>
          <p:cNvPr id="63" name="Picture 62" descr="A picture containing clothing&#10;&#10;Description automatically generated">
            <a:extLst>
              <a:ext uri="{FF2B5EF4-FFF2-40B4-BE49-F238E27FC236}">
                <a16:creationId xmlns:a16="http://schemas.microsoft.com/office/drawing/2014/main" id="{A3F8CA8E-5570-423A-83C0-E83E1D0A15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0866" y="4804386"/>
            <a:ext cx="905969" cy="784936"/>
          </a:xfrm>
          <a:prstGeom prst="rect">
            <a:avLst/>
          </a:prstGeom>
        </p:spPr>
      </p:pic>
      <p:pic>
        <p:nvPicPr>
          <p:cNvPr id="67" name="Picture 66" descr="A picture containing clothing&#10;&#10;Description automatically generated">
            <a:extLst>
              <a:ext uri="{FF2B5EF4-FFF2-40B4-BE49-F238E27FC236}">
                <a16:creationId xmlns:a16="http://schemas.microsoft.com/office/drawing/2014/main" id="{C4913A89-D4F7-434B-A54D-545934B680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7815" y="4275372"/>
            <a:ext cx="614555" cy="827917"/>
          </a:xfrm>
          <a:prstGeom prst="rect">
            <a:avLst/>
          </a:prstGeom>
        </p:spPr>
      </p:pic>
      <p:pic>
        <p:nvPicPr>
          <p:cNvPr id="73" name="Picture 72" descr="A person wearing a suit and tie&#10;&#10;Description automatically generated">
            <a:extLst>
              <a:ext uri="{FF2B5EF4-FFF2-40B4-BE49-F238E27FC236}">
                <a16:creationId xmlns:a16="http://schemas.microsoft.com/office/drawing/2014/main" id="{92753735-6F08-4B4B-91A8-65CF9CE57B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72104" y="3527576"/>
            <a:ext cx="575995" cy="807798"/>
          </a:xfrm>
          <a:prstGeom prst="rect">
            <a:avLst/>
          </a:prstGeom>
        </p:spPr>
      </p:pic>
      <p:sp>
        <p:nvSpPr>
          <p:cNvPr id="85" name="Footer Placeholder 7">
            <a:extLst>
              <a:ext uri="{FF2B5EF4-FFF2-40B4-BE49-F238E27FC236}">
                <a16:creationId xmlns:a16="http://schemas.microsoft.com/office/drawing/2014/main" id="{7AFA7FA0-BD2A-4FB7-A31E-BAF082FC3EAE}"/>
              </a:ext>
            </a:extLst>
          </p:cNvPr>
          <p:cNvSpPr>
            <a:spLocks noGrp="1"/>
          </p:cNvSpPr>
          <p:nvPr>
            <p:ph type="ftr" sz="quarter" idx="11"/>
          </p:nvPr>
        </p:nvSpPr>
        <p:spPr>
          <a:xfrm>
            <a:off x="-6470" y="6585879"/>
            <a:ext cx="1543050" cy="273844"/>
          </a:xfrm>
        </p:spPr>
        <p:txBody>
          <a:bodyPr/>
          <a:lstStyle/>
          <a:p>
            <a:pPr algn="l">
              <a:defRPr/>
            </a:pPr>
            <a:r>
              <a:rPr lang="en-US" dirty="0"/>
              <a:t>© Alex </a:t>
            </a:r>
            <a:r>
              <a:rPr lang="en-US" dirty="0" err="1"/>
              <a:t>Barrón</a:t>
            </a:r>
            <a:r>
              <a:rPr lang="en-US" dirty="0"/>
              <a:t> 2024</a:t>
            </a:r>
          </a:p>
        </p:txBody>
      </p:sp>
      <p:sp>
        <p:nvSpPr>
          <p:cNvPr id="88" name="TextBox 87">
            <a:extLst>
              <a:ext uri="{FF2B5EF4-FFF2-40B4-BE49-F238E27FC236}">
                <a16:creationId xmlns:a16="http://schemas.microsoft.com/office/drawing/2014/main" id="{BE4A21F6-4D13-42EB-9EAA-E01D7BCB9814}"/>
              </a:ext>
            </a:extLst>
          </p:cNvPr>
          <p:cNvSpPr txBox="1"/>
          <p:nvPr/>
        </p:nvSpPr>
        <p:spPr>
          <a:xfrm>
            <a:off x="328639" y="5690704"/>
            <a:ext cx="571500" cy="369332"/>
          </a:xfrm>
          <a:prstGeom prst="rect">
            <a:avLst/>
          </a:prstGeom>
          <a:noFill/>
        </p:spPr>
        <p:txBody>
          <a:bodyPr wrap="square" rtlCol="0">
            <a:spAutoFit/>
          </a:bodyPr>
          <a:lstStyle/>
          <a:p>
            <a:pPr algn="ctr"/>
            <a:r>
              <a:rPr lang="en-US" b="1" dirty="0"/>
              <a:t>0</a:t>
            </a:r>
          </a:p>
        </p:txBody>
      </p:sp>
      <p:sp>
        <p:nvSpPr>
          <p:cNvPr id="33" name="Arc 32">
            <a:extLst>
              <a:ext uri="{FF2B5EF4-FFF2-40B4-BE49-F238E27FC236}">
                <a16:creationId xmlns:a16="http://schemas.microsoft.com/office/drawing/2014/main" id="{0BBC11A0-A5BC-4770-A349-9E92FDF11E4E}"/>
              </a:ext>
            </a:extLst>
          </p:cNvPr>
          <p:cNvSpPr/>
          <p:nvPr/>
        </p:nvSpPr>
        <p:spPr>
          <a:xfrm flipV="1">
            <a:off x="-2198763" y="1383030"/>
            <a:ext cx="8552657" cy="3573955"/>
          </a:xfrm>
          <a:prstGeom prst="arc">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34" name="Arc 33">
            <a:extLst>
              <a:ext uri="{FF2B5EF4-FFF2-40B4-BE49-F238E27FC236}">
                <a16:creationId xmlns:a16="http://schemas.microsoft.com/office/drawing/2014/main" id="{0241EEAF-62BB-4B2E-B2E0-23364C9A4703}"/>
              </a:ext>
            </a:extLst>
          </p:cNvPr>
          <p:cNvSpPr/>
          <p:nvPr/>
        </p:nvSpPr>
        <p:spPr>
          <a:xfrm>
            <a:off x="4367143" y="3168470"/>
            <a:ext cx="3936874" cy="4431269"/>
          </a:xfrm>
          <a:prstGeom prst="arc">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36" name="Arc 35">
            <a:extLst>
              <a:ext uri="{FF2B5EF4-FFF2-40B4-BE49-F238E27FC236}">
                <a16:creationId xmlns:a16="http://schemas.microsoft.com/office/drawing/2014/main" id="{D7BA31B4-87A9-4123-BA40-1EBA22AF9B69}"/>
              </a:ext>
            </a:extLst>
          </p:cNvPr>
          <p:cNvSpPr/>
          <p:nvPr/>
        </p:nvSpPr>
        <p:spPr>
          <a:xfrm flipV="1">
            <a:off x="4063260" y="1592111"/>
            <a:ext cx="4571117" cy="1548968"/>
          </a:xfrm>
          <a:prstGeom prst="arc">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cxnSp>
        <p:nvCxnSpPr>
          <p:cNvPr id="26" name="Straight Arrow Connector 25">
            <a:extLst>
              <a:ext uri="{FF2B5EF4-FFF2-40B4-BE49-F238E27FC236}">
                <a16:creationId xmlns:a16="http://schemas.microsoft.com/office/drawing/2014/main" id="{E91EE957-195D-46BF-9BC3-82F735D789CE}"/>
              </a:ext>
            </a:extLst>
          </p:cNvPr>
          <p:cNvCxnSpPr>
            <a:cxnSpLocks/>
          </p:cNvCxnSpPr>
          <p:nvPr/>
        </p:nvCxnSpPr>
        <p:spPr>
          <a:xfrm>
            <a:off x="2236835" y="6310910"/>
            <a:ext cx="4005214" cy="0"/>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805582C0-5943-451D-B9D1-287F27F454D9}"/>
              </a:ext>
            </a:extLst>
          </p:cNvPr>
          <p:cNvSpPr txBox="1"/>
          <p:nvPr/>
        </p:nvSpPr>
        <p:spPr>
          <a:xfrm>
            <a:off x="3141625" y="6318963"/>
            <a:ext cx="2584449" cy="461665"/>
          </a:xfrm>
          <a:prstGeom prst="rect">
            <a:avLst/>
          </a:prstGeom>
          <a:noFill/>
        </p:spPr>
        <p:txBody>
          <a:bodyPr wrap="square" rtlCol="0">
            <a:spAutoFit/>
          </a:bodyPr>
          <a:lstStyle/>
          <a:p>
            <a:r>
              <a:rPr lang="en-US" sz="2400" b="1" dirty="0" err="1">
                <a:latin typeface="+mj-lt"/>
              </a:rPr>
              <a:t>Ingreso</a:t>
            </a:r>
            <a:r>
              <a:rPr lang="en-US" sz="2400" b="1" dirty="0">
                <a:latin typeface="+mj-lt"/>
              </a:rPr>
              <a:t> </a:t>
            </a:r>
            <a:r>
              <a:rPr lang="en-US" sz="2400" b="1" dirty="0" err="1">
                <a:latin typeface="+mj-lt"/>
              </a:rPr>
              <a:t>Activo</a:t>
            </a:r>
            <a:r>
              <a:rPr lang="en-US" sz="2400" b="1" dirty="0">
                <a:latin typeface="+mj-lt"/>
              </a:rPr>
              <a:t> $</a:t>
            </a:r>
          </a:p>
        </p:txBody>
      </p:sp>
      <p:cxnSp>
        <p:nvCxnSpPr>
          <p:cNvPr id="32" name="Straight Arrow Connector 31">
            <a:extLst>
              <a:ext uri="{FF2B5EF4-FFF2-40B4-BE49-F238E27FC236}">
                <a16:creationId xmlns:a16="http://schemas.microsoft.com/office/drawing/2014/main" id="{DF6D78C4-310B-4A9E-8BAB-3F13134AB855}"/>
              </a:ext>
            </a:extLst>
          </p:cNvPr>
          <p:cNvCxnSpPr>
            <a:cxnSpLocks/>
          </p:cNvCxnSpPr>
          <p:nvPr/>
        </p:nvCxnSpPr>
        <p:spPr>
          <a:xfrm>
            <a:off x="6398089" y="6310910"/>
            <a:ext cx="1905928" cy="0"/>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81DE57F8-5A41-4141-879B-1FF2B68A7CDD}"/>
              </a:ext>
            </a:extLst>
          </p:cNvPr>
          <p:cNvSpPr txBox="1"/>
          <p:nvPr/>
        </p:nvSpPr>
        <p:spPr>
          <a:xfrm>
            <a:off x="6398088" y="6310910"/>
            <a:ext cx="2745911" cy="461665"/>
          </a:xfrm>
          <a:prstGeom prst="rect">
            <a:avLst/>
          </a:prstGeom>
          <a:noFill/>
        </p:spPr>
        <p:txBody>
          <a:bodyPr wrap="square" rtlCol="0">
            <a:spAutoFit/>
          </a:bodyPr>
          <a:lstStyle/>
          <a:p>
            <a:r>
              <a:rPr lang="en-US" sz="2400" b="1" dirty="0" err="1">
                <a:latin typeface="+mj-lt"/>
              </a:rPr>
              <a:t>Ingreso</a:t>
            </a:r>
            <a:r>
              <a:rPr lang="en-US" sz="2400" b="1" dirty="0">
                <a:latin typeface="+mj-lt"/>
              </a:rPr>
              <a:t> </a:t>
            </a:r>
            <a:r>
              <a:rPr lang="en-US" sz="2400" b="1" dirty="0" err="1">
                <a:latin typeface="+mj-lt"/>
              </a:rPr>
              <a:t>Pasivo</a:t>
            </a:r>
            <a:r>
              <a:rPr lang="en-US" sz="2400" b="1" dirty="0">
                <a:latin typeface="+mj-lt"/>
              </a:rPr>
              <a:t> $</a:t>
            </a:r>
          </a:p>
        </p:txBody>
      </p:sp>
      <p:cxnSp>
        <p:nvCxnSpPr>
          <p:cNvPr id="38" name="Straight Connector 37">
            <a:extLst>
              <a:ext uri="{FF2B5EF4-FFF2-40B4-BE49-F238E27FC236}">
                <a16:creationId xmlns:a16="http://schemas.microsoft.com/office/drawing/2014/main" id="{62C5E4E3-AA87-4475-AEBD-388C11D7BF5A}"/>
              </a:ext>
            </a:extLst>
          </p:cNvPr>
          <p:cNvCxnSpPr>
            <a:cxnSpLocks/>
          </p:cNvCxnSpPr>
          <p:nvPr/>
        </p:nvCxnSpPr>
        <p:spPr>
          <a:xfrm>
            <a:off x="6303128" y="6046345"/>
            <a:ext cx="0" cy="559406"/>
          </a:xfrm>
          <a:prstGeom prst="line">
            <a:avLst/>
          </a:prstGeom>
          <a:ln/>
        </p:spPr>
        <p:style>
          <a:lnRef idx="3">
            <a:schemeClr val="dk1"/>
          </a:lnRef>
          <a:fillRef idx="0">
            <a:schemeClr val="dk1"/>
          </a:fillRef>
          <a:effectRef idx="2">
            <a:schemeClr val="dk1"/>
          </a:effectRef>
          <a:fontRef idx="minor">
            <a:schemeClr val="tx1"/>
          </a:fontRef>
        </p:style>
      </p:cxnSp>
      <p:sp>
        <p:nvSpPr>
          <p:cNvPr id="4" name="TextBox 3">
            <a:extLst>
              <a:ext uri="{FF2B5EF4-FFF2-40B4-BE49-F238E27FC236}">
                <a16:creationId xmlns:a16="http://schemas.microsoft.com/office/drawing/2014/main" id="{42F8D087-E913-49B8-A4F5-5A046EFA4E55}"/>
              </a:ext>
            </a:extLst>
          </p:cNvPr>
          <p:cNvSpPr txBox="1"/>
          <p:nvPr/>
        </p:nvSpPr>
        <p:spPr>
          <a:xfrm>
            <a:off x="7833404" y="3179326"/>
            <a:ext cx="1190943" cy="1338828"/>
          </a:xfrm>
          <a:prstGeom prst="rect">
            <a:avLst/>
          </a:prstGeom>
          <a:noFill/>
        </p:spPr>
        <p:txBody>
          <a:bodyPr wrap="square" rtlCol="0">
            <a:spAutoFit/>
          </a:bodyPr>
          <a:lstStyle/>
          <a:p>
            <a:pPr algn="r"/>
            <a:r>
              <a:rPr lang="en-US" sz="1350" i="1" dirty="0"/>
              <a:t>La Meta del </a:t>
            </a:r>
            <a:r>
              <a:rPr lang="en-US" sz="1350" i="1" dirty="0" err="1"/>
              <a:t>retiro</a:t>
            </a:r>
            <a:r>
              <a:rPr lang="en-US" sz="1350" i="1" dirty="0"/>
              <a:t> es </a:t>
            </a:r>
            <a:r>
              <a:rPr lang="en-US" sz="1350" i="1" dirty="0" err="1"/>
              <a:t>seguridad</a:t>
            </a:r>
            <a:r>
              <a:rPr lang="en-US" sz="1350" i="1" dirty="0"/>
              <a:t> de </a:t>
            </a:r>
            <a:r>
              <a:rPr lang="en-US" sz="1350" i="1" dirty="0" err="1"/>
              <a:t>ingresos</a:t>
            </a:r>
            <a:r>
              <a:rPr lang="en-US" sz="1350" i="1" dirty="0"/>
              <a:t> sin que </a:t>
            </a:r>
            <a:r>
              <a:rPr lang="en-US" sz="1350" i="1" dirty="0" err="1"/>
              <a:t>baje</a:t>
            </a:r>
            <a:r>
              <a:rPr lang="en-US" sz="1350" i="1" dirty="0"/>
              <a:t> el capital</a:t>
            </a:r>
          </a:p>
        </p:txBody>
      </p:sp>
      <p:sp>
        <p:nvSpPr>
          <p:cNvPr id="5" name="Arrow: Right 4">
            <a:extLst>
              <a:ext uri="{FF2B5EF4-FFF2-40B4-BE49-F238E27FC236}">
                <a16:creationId xmlns:a16="http://schemas.microsoft.com/office/drawing/2014/main" id="{523D1EEC-9A59-478A-B69B-02D4F26AF9C1}"/>
              </a:ext>
            </a:extLst>
          </p:cNvPr>
          <p:cNvSpPr/>
          <p:nvPr/>
        </p:nvSpPr>
        <p:spPr>
          <a:xfrm>
            <a:off x="4953951" y="4044312"/>
            <a:ext cx="1212849" cy="389172"/>
          </a:xfrm>
          <a:prstGeom prst="rightArrow">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8EA3953-486A-0498-7108-75CF1509123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114155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591" y="0"/>
            <a:ext cx="8229600" cy="1143000"/>
          </a:xfrm>
        </p:spPr>
        <p:txBody>
          <a:bodyPr>
            <a:normAutofit/>
          </a:bodyPr>
          <a:lstStyle/>
          <a:p>
            <a:r>
              <a:rPr lang="en-US" sz="4000" b="1" dirty="0" err="1"/>
              <a:t>Nuestro</a:t>
            </a:r>
            <a:r>
              <a:rPr lang="en-US" sz="4000" b="1" dirty="0"/>
              <a:t> </a:t>
            </a:r>
            <a:r>
              <a:rPr lang="en-US" sz="4000" b="1" dirty="0" err="1"/>
              <a:t>Papel</a:t>
            </a:r>
            <a:r>
              <a:rPr lang="en-US" sz="4000" b="1" dirty="0"/>
              <a:t> es </a:t>
            </a:r>
            <a:r>
              <a:rPr lang="en-US" sz="4000" b="1" dirty="0" err="1"/>
              <a:t>Proveer</a:t>
            </a:r>
            <a:endParaRPr lang="en-US" sz="4000" b="1" dirty="0"/>
          </a:p>
        </p:txBody>
      </p:sp>
      <p:sp>
        <p:nvSpPr>
          <p:cNvPr id="10" name="TextBox 9"/>
          <p:cNvSpPr txBox="1"/>
          <p:nvPr/>
        </p:nvSpPr>
        <p:spPr>
          <a:xfrm>
            <a:off x="304800" y="1447800"/>
            <a:ext cx="8382000" cy="5262979"/>
          </a:xfrm>
          <a:prstGeom prst="rect">
            <a:avLst/>
          </a:prstGeom>
          <a:noFill/>
        </p:spPr>
        <p:txBody>
          <a:bodyPr wrap="square" rtlCol="0">
            <a:spAutoFit/>
          </a:bodyPr>
          <a:lstStyle/>
          <a:p>
            <a:r>
              <a:rPr lang="en-US" sz="2400" b="0" i="1" dirty="0">
                <a:solidFill>
                  <a:srgbClr val="00B050"/>
                </a:solidFill>
                <a:effectLst/>
                <a:latin typeface="system-ui"/>
              </a:rPr>
              <a:t>“</a:t>
            </a:r>
            <a:r>
              <a:rPr lang="es-ES" sz="2400" b="0" i="1" dirty="0">
                <a:solidFill>
                  <a:srgbClr val="00B050"/>
                </a:solidFill>
                <a:effectLst/>
                <a:latin typeface="system-ui"/>
              </a:rPr>
              <a:t>Pero si alguno no provee para los suyos, y especialmente para los de su casa, ha negado la fe y es peor que un incrédulo</a:t>
            </a:r>
            <a:r>
              <a:rPr lang="en-US" sz="2400" b="0" i="1" dirty="0">
                <a:solidFill>
                  <a:srgbClr val="00B050"/>
                </a:solidFill>
                <a:effectLst/>
                <a:latin typeface="system-ui"/>
              </a:rPr>
              <a:t>.” – 1 </a:t>
            </a:r>
            <a:r>
              <a:rPr lang="en-US" sz="2400" b="0" i="1" dirty="0" err="1">
                <a:solidFill>
                  <a:srgbClr val="00B050"/>
                </a:solidFill>
                <a:effectLst/>
                <a:latin typeface="system-ui"/>
              </a:rPr>
              <a:t>Timoteo</a:t>
            </a:r>
            <a:r>
              <a:rPr lang="en-US" sz="2400" b="0" i="1" dirty="0">
                <a:solidFill>
                  <a:srgbClr val="00B050"/>
                </a:solidFill>
                <a:effectLst/>
                <a:latin typeface="system-ui"/>
              </a:rPr>
              <a:t> 5:8</a:t>
            </a:r>
            <a:endParaRPr lang="en-US" sz="2400" i="1" dirty="0">
              <a:solidFill>
                <a:srgbClr val="00B050"/>
              </a:solidFill>
            </a:endParaRP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s-ES" sz="2400" dirty="0"/>
              <a:t>Nuestro papel como cabeza de familia es proveer para nuestra familia</a:t>
            </a:r>
            <a:r>
              <a:rPr lang="en-US" sz="2400" dirty="0"/>
              <a:t>.</a:t>
            </a:r>
          </a:p>
          <a:p>
            <a:pPr marL="342900" indent="-342900">
              <a:buFont typeface="Arial" panose="020B0604020202020204" pitchFamily="34" charset="0"/>
              <a:buChar char="•"/>
            </a:pPr>
            <a:endParaRPr lang="en-US" sz="2400" dirty="0"/>
          </a:p>
          <a:p>
            <a:r>
              <a:rPr lang="es-ES" sz="2400" dirty="0"/>
              <a:t>Lo expresamos financieramente de 2 maneras</a:t>
            </a:r>
            <a:r>
              <a:rPr lang="en-US" sz="2400" dirty="0"/>
              <a:t>:</a:t>
            </a:r>
          </a:p>
          <a:p>
            <a:pPr marL="342900" indent="-342900">
              <a:buFont typeface="Arial" panose="020B0604020202020204" pitchFamily="34" charset="0"/>
              <a:buChar char="•"/>
            </a:pPr>
            <a:r>
              <a:rPr lang="en-US" sz="2400" b="1" dirty="0" err="1"/>
              <a:t>Gastos</a:t>
            </a:r>
            <a:r>
              <a:rPr lang="en-US" sz="2400" dirty="0"/>
              <a:t> – </a:t>
            </a:r>
            <a:r>
              <a:rPr lang="es-ES" sz="2400" dirty="0"/>
              <a:t>Esas cosas en las que gastamos dinero que no tienen un valor duradero y se consumen (es decir, el dinero se ha ido para siempre</a:t>
            </a:r>
            <a:r>
              <a:rPr lang="en-US" sz="2400" dirty="0"/>
              <a:t>)</a:t>
            </a:r>
          </a:p>
          <a:p>
            <a:pPr marL="342900" indent="-342900">
              <a:buFont typeface="Arial" panose="020B0604020202020204" pitchFamily="34" charset="0"/>
              <a:buChar char="•"/>
            </a:pPr>
            <a:r>
              <a:rPr lang="en-US" sz="2400" b="1" dirty="0" err="1"/>
              <a:t>Compras</a:t>
            </a:r>
            <a:r>
              <a:rPr lang="en-US" sz="2400" dirty="0"/>
              <a:t> – </a:t>
            </a:r>
            <a:r>
              <a:rPr lang="es-ES" sz="2400" dirty="0"/>
              <a:t>Aquellas cosas que compramos que tienen un valor duradero y se pueden revender más adelante (es decir, retienen el valor</a:t>
            </a:r>
            <a:r>
              <a:rPr lang="en-US" sz="2400" dirty="0"/>
              <a:t>)</a:t>
            </a:r>
          </a:p>
        </p:txBody>
      </p:sp>
      <p:pic>
        <p:nvPicPr>
          <p:cNvPr id="4" name="Picture 3">
            <a:extLst>
              <a:ext uri="{FF2B5EF4-FFF2-40B4-BE49-F238E27FC236}">
                <a16:creationId xmlns:a16="http://schemas.microsoft.com/office/drawing/2014/main" id="{2084E5C5-7AAD-670D-204B-7D1CEB63EB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521923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4EEE-3D5C-41F2-BD7E-4AAB053E1A6E}"/>
              </a:ext>
            </a:extLst>
          </p:cNvPr>
          <p:cNvSpPr>
            <a:spLocks noGrp="1"/>
          </p:cNvSpPr>
          <p:nvPr>
            <p:ph type="title"/>
          </p:nvPr>
        </p:nvSpPr>
        <p:spPr>
          <a:xfrm>
            <a:off x="457200" y="0"/>
            <a:ext cx="8229600" cy="1143000"/>
          </a:xfrm>
        </p:spPr>
        <p:txBody>
          <a:bodyPr/>
          <a:lstStyle/>
          <a:p>
            <a:r>
              <a:rPr lang="en-US" b="1" dirty="0" err="1"/>
              <a:t>Gastos</a:t>
            </a:r>
            <a:endParaRPr lang="en-US" b="1" dirty="0"/>
          </a:p>
        </p:txBody>
      </p:sp>
      <p:sp>
        <p:nvSpPr>
          <p:cNvPr id="3" name="Text Placeholder 2">
            <a:extLst>
              <a:ext uri="{FF2B5EF4-FFF2-40B4-BE49-F238E27FC236}">
                <a16:creationId xmlns:a16="http://schemas.microsoft.com/office/drawing/2014/main" id="{DC96D9AB-E6CE-413C-8084-F10701D66593}"/>
              </a:ext>
            </a:extLst>
          </p:cNvPr>
          <p:cNvSpPr>
            <a:spLocks noGrp="1"/>
          </p:cNvSpPr>
          <p:nvPr>
            <p:ph type="body" idx="1"/>
          </p:nvPr>
        </p:nvSpPr>
        <p:spPr/>
        <p:txBody>
          <a:bodyPr/>
          <a:lstStyle/>
          <a:p>
            <a:r>
              <a:rPr lang="en-US" dirty="0" err="1"/>
              <a:t>Gastos</a:t>
            </a:r>
            <a:r>
              <a:rPr lang="en-US" dirty="0"/>
              <a:t> de Vida </a:t>
            </a:r>
            <a:r>
              <a:rPr lang="en-US" dirty="0" err="1"/>
              <a:t>Básicos</a:t>
            </a:r>
            <a:endParaRPr lang="en-US" dirty="0"/>
          </a:p>
        </p:txBody>
      </p:sp>
      <p:sp>
        <p:nvSpPr>
          <p:cNvPr id="4" name="Content Placeholder 3">
            <a:extLst>
              <a:ext uri="{FF2B5EF4-FFF2-40B4-BE49-F238E27FC236}">
                <a16:creationId xmlns:a16="http://schemas.microsoft.com/office/drawing/2014/main" id="{AFA64C4B-9BAA-42F8-94F6-1AABED1BFB69}"/>
              </a:ext>
            </a:extLst>
          </p:cNvPr>
          <p:cNvSpPr>
            <a:spLocks noGrp="1"/>
          </p:cNvSpPr>
          <p:nvPr>
            <p:ph sz="half" idx="2"/>
          </p:nvPr>
        </p:nvSpPr>
        <p:spPr>
          <a:xfrm>
            <a:off x="457200" y="2174874"/>
            <a:ext cx="4040188" cy="4181475"/>
          </a:xfrm>
        </p:spPr>
        <p:txBody>
          <a:bodyPr>
            <a:normAutofit lnSpcReduction="10000"/>
          </a:bodyPr>
          <a:lstStyle/>
          <a:p>
            <a:r>
              <a:rPr lang="es-ES" dirty="0"/>
              <a:t>Alimentos</a:t>
            </a:r>
          </a:p>
          <a:p>
            <a:r>
              <a:rPr lang="es-ES" dirty="0"/>
              <a:t>Restaurantes</a:t>
            </a:r>
          </a:p>
          <a:p>
            <a:r>
              <a:rPr lang="es-ES" dirty="0"/>
              <a:t>Ropa</a:t>
            </a:r>
          </a:p>
          <a:p>
            <a:r>
              <a:rPr lang="es-ES" dirty="0"/>
              <a:t>Gasolina</a:t>
            </a:r>
          </a:p>
          <a:p>
            <a:r>
              <a:rPr lang="es-ES" dirty="0"/>
              <a:t>Mantenimiento del auto</a:t>
            </a:r>
          </a:p>
          <a:p>
            <a:r>
              <a:rPr lang="es-ES" dirty="0"/>
              <a:t>Mantenimiento del hogar</a:t>
            </a:r>
          </a:p>
          <a:p>
            <a:r>
              <a:rPr lang="es-ES" dirty="0"/>
              <a:t>Gastos de casa</a:t>
            </a:r>
          </a:p>
          <a:p>
            <a:r>
              <a:rPr lang="es-ES" dirty="0"/>
              <a:t>Teléfono móvil</a:t>
            </a:r>
          </a:p>
          <a:p>
            <a:r>
              <a:rPr lang="es-ES" dirty="0"/>
              <a:t>Internet</a:t>
            </a:r>
            <a:endParaRPr lang="en-US" dirty="0"/>
          </a:p>
          <a:p>
            <a:endParaRPr lang="en-US" dirty="0"/>
          </a:p>
        </p:txBody>
      </p:sp>
      <p:sp>
        <p:nvSpPr>
          <p:cNvPr id="5" name="Text Placeholder 4">
            <a:extLst>
              <a:ext uri="{FF2B5EF4-FFF2-40B4-BE49-F238E27FC236}">
                <a16:creationId xmlns:a16="http://schemas.microsoft.com/office/drawing/2014/main" id="{CBAD8B1A-BA1C-488D-B627-F79935679968}"/>
              </a:ext>
            </a:extLst>
          </p:cNvPr>
          <p:cNvSpPr>
            <a:spLocks noGrp="1"/>
          </p:cNvSpPr>
          <p:nvPr>
            <p:ph type="body" sz="quarter" idx="3"/>
          </p:nvPr>
        </p:nvSpPr>
        <p:spPr/>
        <p:txBody>
          <a:bodyPr/>
          <a:lstStyle/>
          <a:p>
            <a:r>
              <a:rPr lang="en-US" dirty="0"/>
              <a:t>Calidad de Vida</a:t>
            </a:r>
          </a:p>
        </p:txBody>
      </p:sp>
      <p:sp>
        <p:nvSpPr>
          <p:cNvPr id="6" name="Content Placeholder 5">
            <a:extLst>
              <a:ext uri="{FF2B5EF4-FFF2-40B4-BE49-F238E27FC236}">
                <a16:creationId xmlns:a16="http://schemas.microsoft.com/office/drawing/2014/main" id="{EEBB3407-46D9-4359-9784-C8EFFE31796A}"/>
              </a:ext>
            </a:extLst>
          </p:cNvPr>
          <p:cNvSpPr>
            <a:spLocks noGrp="1"/>
          </p:cNvSpPr>
          <p:nvPr>
            <p:ph sz="quarter" idx="4"/>
          </p:nvPr>
        </p:nvSpPr>
        <p:spPr>
          <a:xfrm>
            <a:off x="4645025" y="2174875"/>
            <a:ext cx="4041775" cy="2625725"/>
          </a:xfrm>
        </p:spPr>
        <p:txBody>
          <a:bodyPr>
            <a:normAutofit lnSpcReduction="10000"/>
          </a:bodyPr>
          <a:lstStyle/>
          <a:p>
            <a:r>
              <a:rPr lang="es-ES" dirty="0"/>
              <a:t>Entretenimiento</a:t>
            </a:r>
          </a:p>
          <a:p>
            <a:r>
              <a:rPr lang="es-ES" dirty="0"/>
              <a:t>Recreación</a:t>
            </a:r>
          </a:p>
          <a:p>
            <a:r>
              <a:rPr lang="es-ES" dirty="0"/>
              <a:t>Divertido</a:t>
            </a:r>
          </a:p>
          <a:p>
            <a:r>
              <a:rPr lang="es-ES" dirty="0"/>
              <a:t>Vacaciones</a:t>
            </a:r>
          </a:p>
          <a:p>
            <a:r>
              <a:rPr lang="es-ES" dirty="0"/>
              <a:t>Aficiones</a:t>
            </a:r>
          </a:p>
          <a:p>
            <a:r>
              <a:rPr lang="es-ES" dirty="0"/>
              <a:t>Regalos</a:t>
            </a:r>
          </a:p>
        </p:txBody>
      </p:sp>
      <p:sp>
        <p:nvSpPr>
          <p:cNvPr id="7" name="Footer Placeholder 6">
            <a:extLst>
              <a:ext uri="{FF2B5EF4-FFF2-40B4-BE49-F238E27FC236}">
                <a16:creationId xmlns:a16="http://schemas.microsoft.com/office/drawing/2014/main" id="{3070FD23-C115-4692-BBFD-787A04005FB8}"/>
              </a:ext>
            </a:extLst>
          </p:cNvPr>
          <p:cNvSpPr>
            <a:spLocks noGrp="1"/>
          </p:cNvSpPr>
          <p:nvPr>
            <p:ph type="ftr" sz="quarter" idx="11"/>
          </p:nvPr>
        </p:nvSpPr>
        <p:spPr/>
        <p:txBody>
          <a:bodyPr/>
          <a:lstStyle/>
          <a:p>
            <a:r>
              <a:rPr lang="en-US" dirty="0"/>
              <a:t>© Alex </a:t>
            </a:r>
            <a:r>
              <a:rPr lang="en-US" dirty="0" err="1"/>
              <a:t>Barrón</a:t>
            </a:r>
            <a:r>
              <a:rPr lang="en-US" dirty="0"/>
              <a:t> 2024</a:t>
            </a:r>
          </a:p>
        </p:txBody>
      </p:sp>
      <p:sp>
        <p:nvSpPr>
          <p:cNvPr id="8" name="Slide Number Placeholder 7">
            <a:extLst>
              <a:ext uri="{FF2B5EF4-FFF2-40B4-BE49-F238E27FC236}">
                <a16:creationId xmlns:a16="http://schemas.microsoft.com/office/drawing/2014/main" id="{97234E6B-7B14-42CF-AF3B-ECCBC716270D}"/>
              </a:ext>
            </a:extLst>
          </p:cNvPr>
          <p:cNvSpPr>
            <a:spLocks noGrp="1"/>
          </p:cNvSpPr>
          <p:nvPr>
            <p:ph type="sldNum" sz="quarter" idx="12"/>
          </p:nvPr>
        </p:nvSpPr>
        <p:spPr/>
        <p:txBody>
          <a:bodyPr/>
          <a:lstStyle/>
          <a:p>
            <a:fld id="{26992660-07D7-4D1A-9A00-6246F487EF94}" type="slidenum">
              <a:rPr lang="en-US" smtClean="0"/>
              <a:pPr/>
              <a:t>101</a:t>
            </a:fld>
            <a:endParaRPr lang="en-US"/>
          </a:p>
        </p:txBody>
      </p:sp>
      <p:sp>
        <p:nvSpPr>
          <p:cNvPr id="10" name="TextBox 9">
            <a:extLst>
              <a:ext uri="{FF2B5EF4-FFF2-40B4-BE49-F238E27FC236}">
                <a16:creationId xmlns:a16="http://schemas.microsoft.com/office/drawing/2014/main" id="{F0E9AD02-CA95-4611-BBFB-51C51BCB223B}"/>
              </a:ext>
            </a:extLst>
          </p:cNvPr>
          <p:cNvSpPr txBox="1"/>
          <p:nvPr/>
        </p:nvSpPr>
        <p:spPr>
          <a:xfrm>
            <a:off x="457200" y="1228391"/>
            <a:ext cx="8382000" cy="461665"/>
          </a:xfrm>
          <a:prstGeom prst="rect">
            <a:avLst/>
          </a:prstGeom>
          <a:noFill/>
        </p:spPr>
        <p:txBody>
          <a:bodyPr wrap="square" rtlCol="0">
            <a:spAutoFit/>
          </a:bodyPr>
          <a:lstStyle/>
          <a:p>
            <a:r>
              <a:rPr lang="es-ES" sz="2400" dirty="0"/>
              <a:t>Nuestros gastos son de 3 tipos principales</a:t>
            </a:r>
            <a:r>
              <a:rPr lang="en-US" sz="2400" dirty="0"/>
              <a:t>:</a:t>
            </a:r>
          </a:p>
        </p:txBody>
      </p:sp>
      <p:sp>
        <p:nvSpPr>
          <p:cNvPr id="13" name="Text Placeholder 4">
            <a:extLst>
              <a:ext uri="{FF2B5EF4-FFF2-40B4-BE49-F238E27FC236}">
                <a16:creationId xmlns:a16="http://schemas.microsoft.com/office/drawing/2014/main" id="{A6A94108-4540-4CD9-8E4D-806AB18AC2D0}"/>
              </a:ext>
            </a:extLst>
          </p:cNvPr>
          <p:cNvSpPr txBox="1">
            <a:spLocks/>
          </p:cNvSpPr>
          <p:nvPr/>
        </p:nvSpPr>
        <p:spPr>
          <a:xfrm>
            <a:off x="4645025" y="4495800"/>
            <a:ext cx="4041775"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dirty="0" err="1"/>
              <a:t>Inversi</a:t>
            </a:r>
            <a:r>
              <a:rPr lang="el-GR" dirty="0"/>
              <a:t>ό</a:t>
            </a:r>
            <a:r>
              <a:rPr lang="en-US" dirty="0"/>
              <a:t>n </a:t>
            </a:r>
            <a:r>
              <a:rPr lang="en-US" dirty="0" err="1"/>
              <a:t>en</a:t>
            </a:r>
            <a:r>
              <a:rPr lang="en-US" dirty="0"/>
              <a:t> la Familia</a:t>
            </a:r>
          </a:p>
        </p:txBody>
      </p:sp>
      <p:sp>
        <p:nvSpPr>
          <p:cNvPr id="14" name="Content Placeholder 5">
            <a:extLst>
              <a:ext uri="{FF2B5EF4-FFF2-40B4-BE49-F238E27FC236}">
                <a16:creationId xmlns:a16="http://schemas.microsoft.com/office/drawing/2014/main" id="{D1064113-7C24-4F74-86E4-0FA2282038BD}"/>
              </a:ext>
            </a:extLst>
          </p:cNvPr>
          <p:cNvSpPr txBox="1">
            <a:spLocks/>
          </p:cNvSpPr>
          <p:nvPr/>
        </p:nvSpPr>
        <p:spPr>
          <a:xfrm>
            <a:off x="4724400" y="5181600"/>
            <a:ext cx="4041775" cy="14053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r>
              <a:rPr lang="es-ES" dirty="0"/>
              <a:t>Citas </a:t>
            </a:r>
            <a:r>
              <a:rPr lang="es-ES" dirty="0" err="1"/>
              <a:t>romanticas</a:t>
            </a:r>
            <a:endParaRPr lang="es-ES" dirty="0"/>
          </a:p>
          <a:p>
            <a:r>
              <a:rPr lang="es-ES" dirty="0"/>
              <a:t>Educación infantil</a:t>
            </a:r>
            <a:endParaRPr lang="en-US" dirty="0"/>
          </a:p>
        </p:txBody>
      </p:sp>
      <p:pic>
        <p:nvPicPr>
          <p:cNvPr id="11" name="Picture 10">
            <a:extLst>
              <a:ext uri="{FF2B5EF4-FFF2-40B4-BE49-F238E27FC236}">
                <a16:creationId xmlns:a16="http://schemas.microsoft.com/office/drawing/2014/main" id="{45FE8C95-32D7-C8EA-1230-18FE691ED43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862385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4EEE-3D5C-41F2-BD7E-4AAB053E1A6E}"/>
              </a:ext>
            </a:extLst>
          </p:cNvPr>
          <p:cNvSpPr>
            <a:spLocks noGrp="1"/>
          </p:cNvSpPr>
          <p:nvPr>
            <p:ph type="title"/>
          </p:nvPr>
        </p:nvSpPr>
        <p:spPr>
          <a:xfrm>
            <a:off x="457200" y="0"/>
            <a:ext cx="8229600" cy="1143000"/>
          </a:xfrm>
        </p:spPr>
        <p:txBody>
          <a:bodyPr/>
          <a:lstStyle/>
          <a:p>
            <a:r>
              <a:rPr lang="en-US" b="1" dirty="0" err="1"/>
              <a:t>Compras</a:t>
            </a:r>
            <a:r>
              <a:rPr lang="en-US" b="1" dirty="0"/>
              <a:t> </a:t>
            </a:r>
            <a:r>
              <a:rPr lang="en-US" b="1" dirty="0" err="1"/>
              <a:t>Mayores</a:t>
            </a:r>
            <a:endParaRPr lang="en-US" b="1" dirty="0"/>
          </a:p>
        </p:txBody>
      </p:sp>
      <p:sp>
        <p:nvSpPr>
          <p:cNvPr id="3" name="Text Placeholder 2">
            <a:extLst>
              <a:ext uri="{FF2B5EF4-FFF2-40B4-BE49-F238E27FC236}">
                <a16:creationId xmlns:a16="http://schemas.microsoft.com/office/drawing/2014/main" id="{DC96D9AB-E6CE-413C-8084-F10701D66593}"/>
              </a:ext>
            </a:extLst>
          </p:cNvPr>
          <p:cNvSpPr>
            <a:spLocks noGrp="1"/>
          </p:cNvSpPr>
          <p:nvPr>
            <p:ph type="body" idx="1"/>
          </p:nvPr>
        </p:nvSpPr>
        <p:spPr/>
        <p:txBody>
          <a:bodyPr/>
          <a:lstStyle/>
          <a:p>
            <a:r>
              <a:rPr lang="en-US" dirty="0" err="1"/>
              <a:t>Compras</a:t>
            </a:r>
            <a:r>
              <a:rPr lang="en-US" dirty="0"/>
              <a:t> </a:t>
            </a:r>
            <a:r>
              <a:rPr lang="en-US" dirty="0" err="1"/>
              <a:t>Mayores</a:t>
            </a:r>
            <a:endParaRPr lang="en-US" dirty="0"/>
          </a:p>
        </p:txBody>
      </p:sp>
      <p:sp>
        <p:nvSpPr>
          <p:cNvPr id="4" name="Content Placeholder 3">
            <a:extLst>
              <a:ext uri="{FF2B5EF4-FFF2-40B4-BE49-F238E27FC236}">
                <a16:creationId xmlns:a16="http://schemas.microsoft.com/office/drawing/2014/main" id="{AFA64C4B-9BAA-42F8-94F6-1AABED1BFB69}"/>
              </a:ext>
            </a:extLst>
          </p:cNvPr>
          <p:cNvSpPr>
            <a:spLocks noGrp="1"/>
          </p:cNvSpPr>
          <p:nvPr>
            <p:ph sz="half" idx="2"/>
          </p:nvPr>
        </p:nvSpPr>
        <p:spPr/>
        <p:txBody>
          <a:bodyPr/>
          <a:lstStyle/>
          <a:p>
            <a:r>
              <a:rPr lang="en-US" dirty="0"/>
              <a:t>Casa</a:t>
            </a:r>
          </a:p>
          <a:p>
            <a:r>
              <a:rPr lang="en-US" dirty="0" err="1"/>
              <a:t>Carros</a:t>
            </a:r>
            <a:endParaRPr lang="en-US" dirty="0"/>
          </a:p>
          <a:p>
            <a:r>
              <a:rPr lang="en-US" dirty="0" err="1"/>
              <a:t>Muebles</a:t>
            </a:r>
            <a:endParaRPr lang="en-US" dirty="0"/>
          </a:p>
          <a:p>
            <a:r>
              <a:rPr lang="en-US" dirty="0" err="1"/>
              <a:t>Joyeria</a:t>
            </a:r>
            <a:endParaRPr lang="en-US" dirty="0"/>
          </a:p>
          <a:p>
            <a:r>
              <a:rPr lang="en-US" dirty="0" err="1"/>
              <a:t>Arte</a:t>
            </a:r>
            <a:endParaRPr lang="en-US" dirty="0"/>
          </a:p>
          <a:p>
            <a:endParaRPr lang="en-US" dirty="0"/>
          </a:p>
        </p:txBody>
      </p:sp>
      <p:sp>
        <p:nvSpPr>
          <p:cNvPr id="5" name="Text Placeholder 4">
            <a:extLst>
              <a:ext uri="{FF2B5EF4-FFF2-40B4-BE49-F238E27FC236}">
                <a16:creationId xmlns:a16="http://schemas.microsoft.com/office/drawing/2014/main" id="{CBAD8B1A-BA1C-488D-B627-F79935679968}"/>
              </a:ext>
            </a:extLst>
          </p:cNvPr>
          <p:cNvSpPr>
            <a:spLocks noGrp="1"/>
          </p:cNvSpPr>
          <p:nvPr>
            <p:ph type="body" sz="quarter" idx="3"/>
          </p:nvPr>
        </p:nvSpPr>
        <p:spPr/>
        <p:txBody>
          <a:bodyPr/>
          <a:lstStyle/>
          <a:p>
            <a:r>
              <a:rPr lang="en-US" dirty="0" err="1"/>
              <a:t>Pasivos</a:t>
            </a:r>
            <a:endParaRPr lang="en-US" dirty="0"/>
          </a:p>
        </p:txBody>
      </p:sp>
      <p:sp>
        <p:nvSpPr>
          <p:cNvPr id="6" name="Content Placeholder 5">
            <a:extLst>
              <a:ext uri="{FF2B5EF4-FFF2-40B4-BE49-F238E27FC236}">
                <a16:creationId xmlns:a16="http://schemas.microsoft.com/office/drawing/2014/main" id="{EEBB3407-46D9-4359-9784-C8EFFE31796A}"/>
              </a:ext>
            </a:extLst>
          </p:cNvPr>
          <p:cNvSpPr>
            <a:spLocks noGrp="1"/>
          </p:cNvSpPr>
          <p:nvPr>
            <p:ph sz="quarter" idx="4"/>
          </p:nvPr>
        </p:nvSpPr>
        <p:spPr/>
        <p:txBody>
          <a:bodyPr/>
          <a:lstStyle/>
          <a:p>
            <a:r>
              <a:rPr lang="en-US" dirty="0" err="1"/>
              <a:t>Hipoteca</a:t>
            </a:r>
            <a:endParaRPr lang="en-US" dirty="0"/>
          </a:p>
          <a:p>
            <a:r>
              <a:rPr lang="en-US" dirty="0" err="1"/>
              <a:t>Prestamos</a:t>
            </a:r>
            <a:r>
              <a:rPr lang="en-US" dirty="0"/>
              <a:t> de </a:t>
            </a:r>
            <a:r>
              <a:rPr lang="en-US" dirty="0" err="1"/>
              <a:t>Carros</a:t>
            </a:r>
            <a:endParaRPr lang="en-US" dirty="0"/>
          </a:p>
          <a:p>
            <a:r>
              <a:rPr lang="en-US" dirty="0" err="1"/>
              <a:t>Credito</a:t>
            </a:r>
            <a:r>
              <a:rPr lang="en-US" dirty="0"/>
              <a:t> de Tienda</a:t>
            </a:r>
          </a:p>
          <a:p>
            <a:r>
              <a:rPr lang="en-US" dirty="0" err="1"/>
              <a:t>Tarjeta</a:t>
            </a:r>
            <a:r>
              <a:rPr lang="en-US" dirty="0"/>
              <a:t> de </a:t>
            </a:r>
            <a:r>
              <a:rPr lang="en-US" dirty="0" err="1"/>
              <a:t>Credito</a:t>
            </a:r>
            <a:endParaRPr lang="en-US" dirty="0"/>
          </a:p>
        </p:txBody>
      </p:sp>
      <p:sp>
        <p:nvSpPr>
          <p:cNvPr id="7" name="Footer Placeholder 6">
            <a:extLst>
              <a:ext uri="{FF2B5EF4-FFF2-40B4-BE49-F238E27FC236}">
                <a16:creationId xmlns:a16="http://schemas.microsoft.com/office/drawing/2014/main" id="{3070FD23-C115-4692-BBFD-787A04005FB8}"/>
              </a:ext>
            </a:extLst>
          </p:cNvPr>
          <p:cNvSpPr>
            <a:spLocks noGrp="1"/>
          </p:cNvSpPr>
          <p:nvPr>
            <p:ph type="ftr" sz="quarter" idx="11"/>
          </p:nvPr>
        </p:nvSpPr>
        <p:spPr/>
        <p:txBody>
          <a:bodyPr/>
          <a:lstStyle/>
          <a:p>
            <a:r>
              <a:rPr lang="en-US" dirty="0"/>
              <a:t>© Alex </a:t>
            </a:r>
            <a:r>
              <a:rPr lang="en-US" dirty="0" err="1"/>
              <a:t>Barrón</a:t>
            </a:r>
            <a:r>
              <a:rPr lang="en-US" dirty="0"/>
              <a:t> 2024</a:t>
            </a:r>
          </a:p>
        </p:txBody>
      </p:sp>
      <p:sp>
        <p:nvSpPr>
          <p:cNvPr id="8" name="Slide Number Placeholder 7">
            <a:extLst>
              <a:ext uri="{FF2B5EF4-FFF2-40B4-BE49-F238E27FC236}">
                <a16:creationId xmlns:a16="http://schemas.microsoft.com/office/drawing/2014/main" id="{97234E6B-7B14-42CF-AF3B-ECCBC716270D}"/>
              </a:ext>
            </a:extLst>
          </p:cNvPr>
          <p:cNvSpPr>
            <a:spLocks noGrp="1"/>
          </p:cNvSpPr>
          <p:nvPr>
            <p:ph type="sldNum" sz="quarter" idx="12"/>
          </p:nvPr>
        </p:nvSpPr>
        <p:spPr/>
        <p:txBody>
          <a:bodyPr/>
          <a:lstStyle/>
          <a:p>
            <a:fld id="{26992660-07D7-4D1A-9A00-6246F487EF94}" type="slidenum">
              <a:rPr lang="en-US" smtClean="0"/>
              <a:pPr/>
              <a:t>102</a:t>
            </a:fld>
            <a:endParaRPr lang="en-US"/>
          </a:p>
        </p:txBody>
      </p:sp>
      <p:sp>
        <p:nvSpPr>
          <p:cNvPr id="10" name="TextBox 9">
            <a:extLst>
              <a:ext uri="{FF2B5EF4-FFF2-40B4-BE49-F238E27FC236}">
                <a16:creationId xmlns:a16="http://schemas.microsoft.com/office/drawing/2014/main" id="{F0E9AD02-CA95-4611-BBFB-51C51BCB223B}"/>
              </a:ext>
            </a:extLst>
          </p:cNvPr>
          <p:cNvSpPr txBox="1"/>
          <p:nvPr/>
        </p:nvSpPr>
        <p:spPr>
          <a:xfrm>
            <a:off x="457200" y="1037337"/>
            <a:ext cx="8534400" cy="461665"/>
          </a:xfrm>
          <a:prstGeom prst="rect">
            <a:avLst/>
          </a:prstGeom>
          <a:noFill/>
        </p:spPr>
        <p:txBody>
          <a:bodyPr wrap="square" rtlCol="0">
            <a:spAutoFit/>
          </a:bodyPr>
          <a:lstStyle/>
          <a:p>
            <a:r>
              <a:rPr lang="es-ES" sz="2400" dirty="0"/>
              <a:t>Nuestras Compras consisten en Activos y cómo las financiamos</a:t>
            </a:r>
            <a:r>
              <a:rPr lang="en-US" sz="2400" dirty="0"/>
              <a:t>:</a:t>
            </a:r>
          </a:p>
        </p:txBody>
      </p:sp>
      <p:pic>
        <p:nvPicPr>
          <p:cNvPr id="11" name="Picture 10">
            <a:extLst>
              <a:ext uri="{FF2B5EF4-FFF2-40B4-BE49-F238E27FC236}">
                <a16:creationId xmlns:a16="http://schemas.microsoft.com/office/drawing/2014/main" id="{0D128A82-08DE-A7D0-3314-9A2547B0912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621582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76847A5A-C660-4D26-BACC-1D73154C3DD2}"/>
              </a:ext>
            </a:extLst>
          </p:cNvPr>
          <p:cNvSpPr>
            <a:spLocks noGrp="1"/>
          </p:cNvSpPr>
          <p:nvPr>
            <p:ph type="title"/>
          </p:nvPr>
        </p:nvSpPr>
        <p:spPr>
          <a:xfrm>
            <a:off x="1314450" y="201613"/>
            <a:ext cx="7620000" cy="1143000"/>
          </a:xfrm>
        </p:spPr>
        <p:txBody>
          <a:bodyPr>
            <a:normAutofit/>
          </a:bodyPr>
          <a:lstStyle/>
          <a:p>
            <a:r>
              <a:rPr lang="en-US" altLang="en-US" b="1" dirty="0"/>
              <a:t>Los 3 </a:t>
            </a:r>
            <a:r>
              <a:rPr lang="en-US" altLang="en-US" b="1" dirty="0" err="1"/>
              <a:t>Estados</a:t>
            </a:r>
            <a:r>
              <a:rPr lang="en-US" altLang="en-US" b="1" dirty="0"/>
              <a:t> </a:t>
            </a:r>
            <a:r>
              <a:rPr lang="en-US" altLang="en-US" b="1" dirty="0" err="1"/>
              <a:t>Financieros</a:t>
            </a:r>
            <a:endParaRPr lang="en-US" altLang="en-US" b="1" dirty="0"/>
          </a:p>
        </p:txBody>
      </p:sp>
      <p:sp>
        <p:nvSpPr>
          <p:cNvPr id="3" name="Content Placeholder 2">
            <a:extLst>
              <a:ext uri="{FF2B5EF4-FFF2-40B4-BE49-F238E27FC236}">
                <a16:creationId xmlns:a16="http://schemas.microsoft.com/office/drawing/2014/main" id="{F283380F-2320-433E-AEE3-1AC7BB246682}"/>
              </a:ext>
            </a:extLst>
          </p:cNvPr>
          <p:cNvSpPr>
            <a:spLocks noGrp="1"/>
          </p:cNvSpPr>
          <p:nvPr>
            <p:ph idx="1"/>
          </p:nvPr>
        </p:nvSpPr>
        <p:spPr>
          <a:xfrm>
            <a:off x="369888" y="1230313"/>
            <a:ext cx="8466137" cy="576262"/>
          </a:xfrm>
        </p:spPr>
        <p:txBody>
          <a:bodyPr>
            <a:normAutofit lnSpcReduction="10000"/>
          </a:bodyPr>
          <a:lstStyle/>
          <a:p>
            <a:pPr algn="l" fontAlgn="t"/>
            <a:r>
              <a:rPr lang="en-US" b="1" dirty="0"/>
              <a:t>Tu </a:t>
            </a:r>
            <a:r>
              <a:rPr lang="en-US" b="1" dirty="0" err="1"/>
              <a:t>papel</a:t>
            </a:r>
            <a:r>
              <a:rPr lang="es-ES" sz="3100" b="1" dirty="0"/>
              <a:t> es proveer para tu familia</a:t>
            </a:r>
          </a:p>
          <a:p>
            <a:pPr marL="0" indent="0">
              <a:buFont typeface="Arial" panose="020B0604020202020204" pitchFamily="34" charset="0"/>
              <a:buNone/>
              <a:defRPr/>
            </a:pPr>
            <a:endParaRPr lang="en-US" b="1" dirty="0"/>
          </a:p>
        </p:txBody>
      </p:sp>
      <p:sp>
        <p:nvSpPr>
          <p:cNvPr id="5" name="Content Placeholder 2">
            <a:extLst>
              <a:ext uri="{FF2B5EF4-FFF2-40B4-BE49-F238E27FC236}">
                <a16:creationId xmlns:a16="http://schemas.microsoft.com/office/drawing/2014/main" id="{460B2B86-49B4-47D4-9280-C825D7A62849}"/>
              </a:ext>
            </a:extLst>
          </p:cNvPr>
          <p:cNvSpPr txBox="1">
            <a:spLocks/>
          </p:cNvSpPr>
          <p:nvPr/>
        </p:nvSpPr>
        <p:spPr>
          <a:xfrm>
            <a:off x="381000" y="2870200"/>
            <a:ext cx="2673350" cy="3368675"/>
          </a:xfrm>
          <a:prstGeom prst="rect">
            <a:avLst/>
          </a:prstGeom>
          <a:solidFill>
            <a:schemeClr val="bg1"/>
          </a:solidFill>
          <a:ln w="25400">
            <a:solidFill>
              <a:schemeClr val="tx1"/>
            </a:solidFill>
          </a:ln>
        </p:spPr>
        <p:txBody>
          <a:bodyPr>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2800" b="1" dirty="0"/>
              <a:t>INVERSIONES</a:t>
            </a:r>
          </a:p>
          <a:p>
            <a:pPr marL="0" indent="0">
              <a:buFont typeface="Arial" pitchFamily="34" charset="0"/>
              <a:buNone/>
              <a:defRPr/>
            </a:pPr>
            <a:r>
              <a:rPr lang="en-US" sz="2800" b="1" dirty="0">
                <a:solidFill>
                  <a:srgbClr val="0000FF"/>
                </a:solidFill>
              </a:rPr>
              <a:t>+ TI MISMO</a:t>
            </a:r>
          </a:p>
          <a:p>
            <a:pPr marL="0" indent="0">
              <a:buFont typeface="Arial" pitchFamily="34" charset="0"/>
              <a:buNone/>
              <a:defRPr/>
            </a:pPr>
            <a:r>
              <a:rPr lang="en-US" sz="2800" b="1" dirty="0">
                <a:solidFill>
                  <a:srgbClr val="0000FF"/>
                </a:solidFill>
              </a:rPr>
              <a:t>+ BANCO</a:t>
            </a:r>
          </a:p>
          <a:p>
            <a:pPr marL="0" indent="0">
              <a:buFont typeface="Arial" pitchFamily="34" charset="0"/>
              <a:buNone/>
              <a:defRPr/>
            </a:pPr>
            <a:r>
              <a:rPr lang="en-US" sz="2800" b="1" dirty="0">
                <a:solidFill>
                  <a:srgbClr val="0000FF"/>
                </a:solidFill>
              </a:rPr>
              <a:t>+ TU FAMILIA</a:t>
            </a:r>
          </a:p>
          <a:p>
            <a:pPr marL="0" indent="0">
              <a:buFont typeface="Arial" pitchFamily="34" charset="0"/>
              <a:buNone/>
              <a:defRPr/>
            </a:pPr>
            <a:r>
              <a:rPr lang="en-US" sz="2800" b="1" dirty="0">
                <a:solidFill>
                  <a:srgbClr val="0000FF"/>
                </a:solidFill>
              </a:rPr>
              <a:t>+ COMPRAS</a:t>
            </a:r>
          </a:p>
          <a:p>
            <a:pPr>
              <a:defRPr/>
            </a:pPr>
            <a:r>
              <a:rPr lang="en-US" sz="2800" b="1" dirty="0">
                <a:solidFill>
                  <a:srgbClr val="0000FF"/>
                </a:solidFill>
              </a:rPr>
              <a:t>Casa</a:t>
            </a:r>
          </a:p>
          <a:p>
            <a:pPr>
              <a:defRPr/>
            </a:pPr>
            <a:r>
              <a:rPr lang="en-US" sz="2800" b="1" dirty="0" err="1">
                <a:solidFill>
                  <a:srgbClr val="0000FF"/>
                </a:solidFill>
              </a:rPr>
              <a:t>Carros</a:t>
            </a:r>
            <a:endParaRPr lang="en-US" sz="2400" b="1" dirty="0">
              <a:solidFill>
                <a:srgbClr val="FF0000"/>
              </a:solidFill>
            </a:endParaRPr>
          </a:p>
          <a:p>
            <a:pPr marL="0" indent="0">
              <a:buFont typeface="Arial" pitchFamily="34" charset="0"/>
              <a:buNone/>
              <a:defRPr/>
            </a:pPr>
            <a:r>
              <a:rPr lang="en-US" sz="2800" b="1" dirty="0"/>
              <a:t>FINANCIAMIENTO</a:t>
            </a:r>
          </a:p>
          <a:p>
            <a:pPr>
              <a:buFontTx/>
              <a:buChar char="-"/>
              <a:defRPr/>
            </a:pPr>
            <a:r>
              <a:rPr lang="en-US" sz="2400" b="1" dirty="0" err="1">
                <a:solidFill>
                  <a:srgbClr val="FF0000"/>
                </a:solidFill>
              </a:rPr>
              <a:t>Tarjetas</a:t>
            </a:r>
            <a:r>
              <a:rPr lang="en-US" sz="2400" b="1" dirty="0">
                <a:solidFill>
                  <a:srgbClr val="FF0000"/>
                </a:solidFill>
              </a:rPr>
              <a:t> de </a:t>
            </a:r>
            <a:r>
              <a:rPr lang="en-US" sz="2400" b="1" dirty="0" err="1">
                <a:solidFill>
                  <a:srgbClr val="FF0000"/>
                </a:solidFill>
              </a:rPr>
              <a:t>Credito</a:t>
            </a:r>
            <a:endParaRPr lang="en-US" sz="2400" b="1" dirty="0">
              <a:solidFill>
                <a:srgbClr val="FF0000"/>
              </a:solidFill>
            </a:endParaRPr>
          </a:p>
          <a:p>
            <a:pPr>
              <a:buFontTx/>
              <a:buChar char="-"/>
              <a:defRPr/>
            </a:pPr>
            <a:r>
              <a:rPr lang="en-US" sz="2400" b="1" dirty="0" err="1">
                <a:solidFill>
                  <a:srgbClr val="FF0000"/>
                </a:solidFill>
              </a:rPr>
              <a:t>Credito</a:t>
            </a:r>
            <a:r>
              <a:rPr lang="en-US" sz="2400" b="1" dirty="0">
                <a:solidFill>
                  <a:srgbClr val="FF0000"/>
                </a:solidFill>
              </a:rPr>
              <a:t> de Tienda</a:t>
            </a:r>
          </a:p>
          <a:p>
            <a:pPr marL="0" indent="0" algn="ctr">
              <a:buFont typeface="Arial" pitchFamily="34" charset="0"/>
              <a:buNone/>
              <a:defRPr/>
            </a:pPr>
            <a:endParaRPr lang="en-US" b="1" dirty="0"/>
          </a:p>
        </p:txBody>
      </p:sp>
      <p:sp>
        <p:nvSpPr>
          <p:cNvPr id="6" name="Content Placeholder 2">
            <a:extLst>
              <a:ext uri="{FF2B5EF4-FFF2-40B4-BE49-F238E27FC236}">
                <a16:creationId xmlns:a16="http://schemas.microsoft.com/office/drawing/2014/main" id="{9FA2843C-E19D-4FCC-AAEC-7B08151E5AED}"/>
              </a:ext>
            </a:extLst>
          </p:cNvPr>
          <p:cNvSpPr txBox="1">
            <a:spLocks/>
          </p:cNvSpPr>
          <p:nvPr/>
        </p:nvSpPr>
        <p:spPr>
          <a:xfrm>
            <a:off x="3848100" y="2867683"/>
            <a:ext cx="2116137" cy="3165475"/>
          </a:xfrm>
          <a:prstGeom prst="rect">
            <a:avLst/>
          </a:prstGeom>
          <a:solidFill>
            <a:schemeClr val="bg1"/>
          </a:solidFill>
          <a:ln w="25400">
            <a:solidFill>
              <a:schemeClr val="tx1"/>
            </a:solidFill>
          </a:ln>
        </p:spPr>
        <p:txBody>
          <a:bodyPr>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3300" b="1" dirty="0"/>
              <a:t>ACTIVOS</a:t>
            </a:r>
          </a:p>
          <a:p>
            <a:pPr marL="0" indent="0">
              <a:buFont typeface="Arial" pitchFamily="34" charset="0"/>
              <a:buNone/>
              <a:defRPr/>
            </a:pPr>
            <a:r>
              <a:rPr lang="en-US" sz="2400" b="1" dirty="0">
                <a:solidFill>
                  <a:srgbClr val="0000FF"/>
                </a:solidFill>
              </a:rPr>
              <a:t>TI MISMO</a:t>
            </a:r>
          </a:p>
          <a:p>
            <a:pPr marL="0" indent="0">
              <a:buFont typeface="Arial" pitchFamily="34" charset="0"/>
              <a:buNone/>
              <a:defRPr/>
            </a:pPr>
            <a:r>
              <a:rPr lang="en-US" sz="2400" b="1" dirty="0">
                <a:solidFill>
                  <a:srgbClr val="0000FF"/>
                </a:solidFill>
              </a:rPr>
              <a:t>BANCO</a:t>
            </a:r>
          </a:p>
          <a:p>
            <a:pPr marL="0" indent="0">
              <a:buFont typeface="Arial" pitchFamily="34" charset="0"/>
              <a:buNone/>
              <a:defRPr/>
            </a:pPr>
            <a:r>
              <a:rPr lang="en-US" sz="2400" b="1" dirty="0">
                <a:solidFill>
                  <a:srgbClr val="0000FF"/>
                </a:solidFill>
              </a:rPr>
              <a:t>TU FAMILIA</a:t>
            </a:r>
          </a:p>
          <a:p>
            <a:pPr marL="0" indent="0">
              <a:buFont typeface="Arial" pitchFamily="34" charset="0"/>
              <a:buNone/>
              <a:defRPr/>
            </a:pPr>
            <a:r>
              <a:rPr lang="en-US" sz="2400" b="1" dirty="0">
                <a:solidFill>
                  <a:srgbClr val="0000FF"/>
                </a:solidFill>
              </a:rPr>
              <a:t>COMPRAS</a:t>
            </a:r>
          </a:p>
          <a:p>
            <a:pPr marL="0" indent="0">
              <a:buFont typeface="Arial" pitchFamily="34" charset="0"/>
              <a:buNone/>
              <a:defRPr/>
            </a:pPr>
            <a:r>
              <a:rPr lang="en-US" sz="3300" b="1" dirty="0"/>
              <a:t>PASIVOS</a:t>
            </a:r>
          </a:p>
          <a:p>
            <a:pPr>
              <a:defRPr/>
            </a:pPr>
            <a:r>
              <a:rPr lang="en-US" sz="2400" b="1" dirty="0" err="1">
                <a:solidFill>
                  <a:srgbClr val="FF0000"/>
                </a:solidFill>
              </a:rPr>
              <a:t>Hipotca</a:t>
            </a:r>
            <a:endParaRPr lang="en-US" sz="2400" b="1" dirty="0">
              <a:solidFill>
                <a:srgbClr val="FF0000"/>
              </a:solidFill>
            </a:endParaRPr>
          </a:p>
          <a:p>
            <a:pPr>
              <a:defRPr/>
            </a:pPr>
            <a:r>
              <a:rPr lang="en-US" sz="2400" b="1" dirty="0" err="1">
                <a:solidFill>
                  <a:srgbClr val="FF0000"/>
                </a:solidFill>
              </a:rPr>
              <a:t>Prestamo</a:t>
            </a:r>
            <a:r>
              <a:rPr lang="en-US" sz="2400" b="1" dirty="0">
                <a:solidFill>
                  <a:srgbClr val="FF0000"/>
                </a:solidFill>
              </a:rPr>
              <a:t> de Auto</a:t>
            </a:r>
          </a:p>
          <a:p>
            <a:pPr>
              <a:defRPr/>
            </a:pPr>
            <a:r>
              <a:rPr lang="en-US" sz="2400" b="1" dirty="0" err="1">
                <a:solidFill>
                  <a:srgbClr val="FF0000"/>
                </a:solidFill>
              </a:rPr>
              <a:t>Educacion</a:t>
            </a:r>
            <a:r>
              <a:rPr lang="en-US" sz="2400" b="1" dirty="0">
                <a:solidFill>
                  <a:srgbClr val="FF0000"/>
                </a:solidFill>
              </a:rPr>
              <a:t> de </a:t>
            </a:r>
            <a:r>
              <a:rPr lang="en-US" sz="2400" b="1" dirty="0" err="1">
                <a:solidFill>
                  <a:srgbClr val="FF0000"/>
                </a:solidFill>
              </a:rPr>
              <a:t>Hijos</a:t>
            </a:r>
            <a:endParaRPr lang="en-US" sz="2400" b="1" dirty="0">
              <a:solidFill>
                <a:srgbClr val="FF0000"/>
              </a:solidFill>
            </a:endParaRPr>
          </a:p>
          <a:p>
            <a:pPr>
              <a:defRPr/>
            </a:pPr>
            <a:endParaRPr lang="en-US" sz="2400" b="1" dirty="0"/>
          </a:p>
          <a:p>
            <a:pPr algn="ctr">
              <a:defRPr/>
            </a:pPr>
            <a:endParaRPr lang="en-US" sz="2400" b="1" dirty="0"/>
          </a:p>
          <a:p>
            <a:pPr marL="0" indent="0" algn="ctr">
              <a:buFont typeface="Arial" pitchFamily="34" charset="0"/>
              <a:buNone/>
              <a:defRPr/>
            </a:pPr>
            <a:endParaRPr lang="en-US" b="1" dirty="0"/>
          </a:p>
        </p:txBody>
      </p:sp>
      <p:sp>
        <p:nvSpPr>
          <p:cNvPr id="32775" name="Content Placeholder 2">
            <a:extLst>
              <a:ext uri="{FF2B5EF4-FFF2-40B4-BE49-F238E27FC236}">
                <a16:creationId xmlns:a16="http://schemas.microsoft.com/office/drawing/2014/main" id="{934C5F5D-BE6A-4334-96AE-65BCF413446D}"/>
              </a:ext>
            </a:extLst>
          </p:cNvPr>
          <p:cNvSpPr txBox="1">
            <a:spLocks/>
          </p:cNvSpPr>
          <p:nvPr/>
        </p:nvSpPr>
        <p:spPr bwMode="auto">
          <a:xfrm>
            <a:off x="6696075" y="2916239"/>
            <a:ext cx="2238375" cy="3322636"/>
          </a:xfrm>
          <a:prstGeom prst="rect">
            <a:avLst/>
          </a:prstGeom>
          <a:solidFill>
            <a:schemeClr val="bg1"/>
          </a:solidFill>
          <a:ln w="25400">
            <a:solidFill>
              <a:schemeClr val="tx1"/>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en-US" sz="2800" b="1" dirty="0"/>
              <a:t>INGRESOS</a:t>
            </a:r>
          </a:p>
          <a:p>
            <a:pPr marL="457200" indent="-457200" eaLnBrk="1" hangingPunct="1"/>
            <a:r>
              <a:rPr lang="en-US" altLang="en-US" sz="2400" b="1" dirty="0" err="1">
                <a:solidFill>
                  <a:srgbClr val="00B050"/>
                </a:solidFill>
              </a:rPr>
              <a:t>Salario</a:t>
            </a:r>
            <a:endParaRPr lang="en-US" altLang="en-US" sz="2400" b="1" dirty="0">
              <a:solidFill>
                <a:srgbClr val="00B050"/>
              </a:solidFill>
            </a:endParaRPr>
          </a:p>
          <a:p>
            <a:pPr eaLnBrk="1" hangingPunct="1">
              <a:buFont typeface="Arial" panose="020B0604020202020204" pitchFamily="34" charset="0"/>
              <a:buNone/>
            </a:pPr>
            <a:r>
              <a:rPr lang="en-US" altLang="en-US" sz="2800" b="1" dirty="0"/>
              <a:t>- GASTOS</a:t>
            </a:r>
          </a:p>
          <a:p>
            <a:pPr marL="342900" indent="-342900" eaLnBrk="1" hangingPunct="1">
              <a:buFontTx/>
              <a:buChar char="-"/>
            </a:pPr>
            <a:r>
              <a:rPr lang="en-US" altLang="en-US" sz="2400" b="1" dirty="0" err="1">
                <a:solidFill>
                  <a:srgbClr val="FF0000"/>
                </a:solidFill>
              </a:rPr>
              <a:t>Gastos</a:t>
            </a:r>
            <a:endParaRPr lang="en-US" altLang="en-US" sz="2400" b="1" dirty="0">
              <a:solidFill>
                <a:srgbClr val="FF0000"/>
              </a:solidFill>
            </a:endParaRPr>
          </a:p>
          <a:p>
            <a:pPr marL="342900" indent="-342900" eaLnBrk="1" hangingPunct="1">
              <a:buFontTx/>
              <a:buChar char="-"/>
            </a:pPr>
            <a:r>
              <a:rPr lang="en-US" altLang="en-US" sz="1800" dirty="0" err="1">
                <a:solidFill>
                  <a:srgbClr val="FF0000"/>
                </a:solidFill>
              </a:rPr>
              <a:t>Gastos</a:t>
            </a:r>
            <a:r>
              <a:rPr lang="en-US" altLang="en-US" sz="1800" dirty="0">
                <a:solidFill>
                  <a:srgbClr val="FF0000"/>
                </a:solidFill>
              </a:rPr>
              <a:t> </a:t>
            </a:r>
            <a:r>
              <a:rPr lang="en-US" altLang="en-US" sz="1800" dirty="0" err="1">
                <a:solidFill>
                  <a:srgbClr val="FF0000"/>
                </a:solidFill>
              </a:rPr>
              <a:t>Basicos</a:t>
            </a:r>
            <a:endParaRPr lang="en-US" altLang="en-US" sz="1800" dirty="0">
              <a:solidFill>
                <a:srgbClr val="FF0000"/>
              </a:solidFill>
            </a:endParaRPr>
          </a:p>
          <a:p>
            <a:pPr marL="342900" indent="-342900" eaLnBrk="1" hangingPunct="1">
              <a:buFontTx/>
              <a:buChar char="-"/>
            </a:pPr>
            <a:r>
              <a:rPr lang="en-US" altLang="en-US" sz="1800" dirty="0">
                <a:solidFill>
                  <a:srgbClr val="FF0000"/>
                </a:solidFill>
              </a:rPr>
              <a:t>Calidad de Vida</a:t>
            </a:r>
          </a:p>
          <a:p>
            <a:pPr marL="342900" indent="-342900" eaLnBrk="1" hangingPunct="1">
              <a:buFontTx/>
              <a:buChar char="-"/>
            </a:pPr>
            <a:r>
              <a:rPr lang="en-US" altLang="en-US" sz="1800" dirty="0">
                <a:solidFill>
                  <a:srgbClr val="FF0000"/>
                </a:solidFill>
              </a:rPr>
              <a:t>Inversion: Familia</a:t>
            </a:r>
          </a:p>
          <a:p>
            <a:pPr eaLnBrk="1" hangingPunct="1">
              <a:buFont typeface="Arial" panose="020B0604020202020204" pitchFamily="34" charset="0"/>
              <a:buNone/>
            </a:pPr>
            <a:r>
              <a:rPr lang="en-US" altLang="en-US" sz="2400" b="1" dirty="0">
                <a:solidFill>
                  <a:srgbClr val="FF0000"/>
                </a:solidFill>
              </a:rPr>
              <a:t>- </a:t>
            </a:r>
            <a:r>
              <a:rPr lang="en-US" altLang="en-US" sz="2400" b="1" dirty="0" err="1">
                <a:solidFill>
                  <a:srgbClr val="FF0000"/>
                </a:solidFill>
              </a:rPr>
              <a:t>Compras</a:t>
            </a:r>
            <a:endParaRPr lang="en-US" altLang="en-US" sz="2400" b="1" dirty="0">
              <a:solidFill>
                <a:srgbClr val="FF0000"/>
              </a:solidFill>
            </a:endParaRPr>
          </a:p>
        </p:txBody>
      </p:sp>
      <p:sp>
        <p:nvSpPr>
          <p:cNvPr id="11" name="Arrow: Right 10">
            <a:extLst>
              <a:ext uri="{FF2B5EF4-FFF2-40B4-BE49-F238E27FC236}">
                <a16:creationId xmlns:a16="http://schemas.microsoft.com/office/drawing/2014/main" id="{EDD4279B-2DCF-4A22-A37D-DAED1C55BE09}"/>
              </a:ext>
            </a:extLst>
          </p:cNvPr>
          <p:cNvSpPr/>
          <p:nvPr/>
        </p:nvSpPr>
        <p:spPr>
          <a:xfrm>
            <a:off x="5995988" y="3668713"/>
            <a:ext cx="669925" cy="234950"/>
          </a:xfrm>
          <a:prstGeom prst="rightArrow">
            <a:avLst/>
          </a:prstGeom>
          <a:solidFill>
            <a:srgbClr val="33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Arrow: Right 6">
            <a:extLst>
              <a:ext uri="{FF2B5EF4-FFF2-40B4-BE49-F238E27FC236}">
                <a16:creationId xmlns:a16="http://schemas.microsoft.com/office/drawing/2014/main" id="{7FA2C460-7B52-43B4-BCB6-196702A7A099}"/>
              </a:ext>
            </a:extLst>
          </p:cNvPr>
          <p:cNvSpPr/>
          <p:nvPr/>
        </p:nvSpPr>
        <p:spPr>
          <a:xfrm>
            <a:off x="3108325" y="3436938"/>
            <a:ext cx="671513" cy="195262"/>
          </a:xfrm>
          <a:prstGeom prst="rightArrow">
            <a:avLst/>
          </a:prstGeom>
          <a:solidFill>
            <a:srgbClr val="33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5" name="Connector: Elbow 14">
            <a:extLst>
              <a:ext uri="{FF2B5EF4-FFF2-40B4-BE49-F238E27FC236}">
                <a16:creationId xmlns:a16="http://schemas.microsoft.com/office/drawing/2014/main" id="{43426262-8D33-4C2C-BFD6-E64F94AB2238}"/>
              </a:ext>
            </a:extLst>
          </p:cNvPr>
          <p:cNvCxnSpPr>
            <a:cxnSpLocks/>
            <a:stCxn id="34" idx="2"/>
            <a:endCxn id="5" idx="1"/>
          </p:cNvCxnSpPr>
          <p:nvPr/>
        </p:nvCxnSpPr>
        <p:spPr>
          <a:xfrm rot="5400000" flipH="1">
            <a:off x="3032712" y="1902827"/>
            <a:ext cx="2132012" cy="7435435"/>
          </a:xfrm>
          <a:prstGeom prst="bentConnector4">
            <a:avLst>
              <a:gd name="adj1" fmla="val -5128"/>
              <a:gd name="adj2" fmla="val 103074"/>
            </a:avLst>
          </a:prstGeom>
          <a:ln>
            <a:solidFill>
              <a:srgbClr val="3333FF"/>
            </a:solidFill>
            <a:tailEnd type="triangle"/>
          </a:ln>
        </p:spPr>
        <p:style>
          <a:lnRef idx="3">
            <a:schemeClr val="dk1"/>
          </a:lnRef>
          <a:fillRef idx="0">
            <a:schemeClr val="dk1"/>
          </a:fillRef>
          <a:effectRef idx="2">
            <a:schemeClr val="dk1"/>
          </a:effectRef>
          <a:fontRef idx="minor">
            <a:schemeClr val="tx1"/>
          </a:fontRef>
        </p:style>
      </p:cxnSp>
      <p:sp>
        <p:nvSpPr>
          <p:cNvPr id="9" name="Content Placeholder 2">
            <a:extLst>
              <a:ext uri="{FF2B5EF4-FFF2-40B4-BE49-F238E27FC236}">
                <a16:creationId xmlns:a16="http://schemas.microsoft.com/office/drawing/2014/main" id="{AF0422AE-B894-46CD-87E5-DBD04E774C82}"/>
              </a:ext>
            </a:extLst>
          </p:cNvPr>
          <p:cNvSpPr txBox="1">
            <a:spLocks/>
          </p:cNvSpPr>
          <p:nvPr/>
        </p:nvSpPr>
        <p:spPr>
          <a:xfrm>
            <a:off x="3844093" y="1828916"/>
            <a:ext cx="2116137" cy="1028700"/>
          </a:xfrm>
          <a:prstGeom prst="rect">
            <a:avLst/>
          </a:prstGeom>
          <a:solidFill>
            <a:srgbClr val="FF0000"/>
          </a:solidFill>
          <a:ln w="25400">
            <a:solidFill>
              <a:schemeClr val="tx1"/>
            </a:solidFill>
          </a:ln>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defRPr/>
            </a:pPr>
            <a:r>
              <a:rPr lang="en-US" b="1" dirty="0"/>
              <a:t>Hoja de Balance</a:t>
            </a:r>
          </a:p>
        </p:txBody>
      </p:sp>
      <p:sp>
        <p:nvSpPr>
          <p:cNvPr id="13" name="Content Placeholder 2">
            <a:extLst>
              <a:ext uri="{FF2B5EF4-FFF2-40B4-BE49-F238E27FC236}">
                <a16:creationId xmlns:a16="http://schemas.microsoft.com/office/drawing/2014/main" id="{055CA993-8F81-4DB0-B2FF-256AFBBC90A9}"/>
              </a:ext>
            </a:extLst>
          </p:cNvPr>
          <p:cNvSpPr txBox="1">
            <a:spLocks/>
          </p:cNvSpPr>
          <p:nvPr/>
        </p:nvSpPr>
        <p:spPr>
          <a:xfrm>
            <a:off x="6692068" y="1826710"/>
            <a:ext cx="2238375" cy="1092200"/>
          </a:xfrm>
          <a:prstGeom prst="rect">
            <a:avLst/>
          </a:prstGeom>
          <a:solidFill>
            <a:srgbClr val="99FF33"/>
          </a:solidFill>
          <a:ln w="254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defRPr/>
            </a:pPr>
            <a:r>
              <a:rPr lang="en-US" b="1" dirty="0"/>
              <a:t>Estado de </a:t>
            </a:r>
            <a:r>
              <a:rPr lang="en-US" b="1" dirty="0" err="1"/>
              <a:t>Resultados</a:t>
            </a:r>
            <a:endParaRPr lang="en-US" b="1" dirty="0"/>
          </a:p>
        </p:txBody>
      </p:sp>
      <p:sp>
        <p:nvSpPr>
          <p:cNvPr id="18" name="Content Placeholder 2">
            <a:extLst>
              <a:ext uri="{FF2B5EF4-FFF2-40B4-BE49-F238E27FC236}">
                <a16:creationId xmlns:a16="http://schemas.microsoft.com/office/drawing/2014/main" id="{8E548173-8CA2-42C9-8B0D-0C9E07B2A0D9}"/>
              </a:ext>
            </a:extLst>
          </p:cNvPr>
          <p:cNvSpPr txBox="1">
            <a:spLocks/>
          </p:cNvSpPr>
          <p:nvPr/>
        </p:nvSpPr>
        <p:spPr>
          <a:xfrm>
            <a:off x="381000" y="1952625"/>
            <a:ext cx="2673350" cy="917575"/>
          </a:xfrm>
          <a:prstGeom prst="rect">
            <a:avLst/>
          </a:prstGeom>
          <a:solidFill>
            <a:srgbClr val="FFFF00"/>
          </a:solidFill>
          <a:ln w="25400">
            <a:solidFill>
              <a:schemeClr val="tx1"/>
            </a:solidFill>
          </a:ln>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defRPr/>
            </a:pPr>
            <a:r>
              <a:rPr lang="en-US" b="1" dirty="0" err="1"/>
              <a:t>Flujo</a:t>
            </a:r>
            <a:r>
              <a:rPr lang="en-US" b="1" dirty="0"/>
              <a:t> de </a:t>
            </a:r>
            <a:r>
              <a:rPr lang="en-US" b="1" dirty="0" err="1"/>
              <a:t>Efectivo</a:t>
            </a:r>
            <a:endParaRPr lang="en-US" b="1" dirty="0"/>
          </a:p>
          <a:p>
            <a:pPr marL="0" indent="0" algn="ctr">
              <a:buFont typeface="Arial" pitchFamily="34" charset="0"/>
              <a:buNone/>
              <a:defRPr/>
            </a:pPr>
            <a:endParaRPr lang="en-US" b="1" dirty="0"/>
          </a:p>
        </p:txBody>
      </p:sp>
      <p:sp>
        <p:nvSpPr>
          <p:cNvPr id="32" name="Arrow: Right 31">
            <a:extLst>
              <a:ext uri="{FF2B5EF4-FFF2-40B4-BE49-F238E27FC236}">
                <a16:creationId xmlns:a16="http://schemas.microsoft.com/office/drawing/2014/main" id="{1FA4C187-036C-4597-BD77-B68BB3872915}"/>
              </a:ext>
            </a:extLst>
          </p:cNvPr>
          <p:cNvSpPr/>
          <p:nvPr/>
        </p:nvSpPr>
        <p:spPr>
          <a:xfrm>
            <a:off x="6026150" y="5584825"/>
            <a:ext cx="669925" cy="23653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Content Placeholder 2">
            <a:extLst>
              <a:ext uri="{FF2B5EF4-FFF2-40B4-BE49-F238E27FC236}">
                <a16:creationId xmlns:a16="http://schemas.microsoft.com/office/drawing/2014/main" id="{08B85323-B7F6-4DB8-AFBE-09D1FADB7164}"/>
              </a:ext>
            </a:extLst>
          </p:cNvPr>
          <p:cNvSpPr txBox="1">
            <a:spLocks/>
          </p:cNvSpPr>
          <p:nvPr/>
        </p:nvSpPr>
        <p:spPr>
          <a:xfrm>
            <a:off x="6702426" y="6238875"/>
            <a:ext cx="2228017" cy="447675"/>
          </a:xfrm>
          <a:prstGeom prst="rect">
            <a:avLst/>
          </a:prstGeom>
          <a:solidFill>
            <a:schemeClr val="bg1"/>
          </a:solidFill>
          <a:ln w="25400">
            <a:solidFill>
              <a:schemeClr val="tx1"/>
            </a:solidFill>
          </a:ln>
        </p:spPr>
        <p:txBody>
          <a:bodyPr>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2800" b="1" dirty="0"/>
              <a:t>INGRESO NETO</a:t>
            </a:r>
          </a:p>
        </p:txBody>
      </p:sp>
      <p:sp>
        <p:nvSpPr>
          <p:cNvPr id="41" name="Content Placeholder 2">
            <a:extLst>
              <a:ext uri="{FF2B5EF4-FFF2-40B4-BE49-F238E27FC236}">
                <a16:creationId xmlns:a16="http://schemas.microsoft.com/office/drawing/2014/main" id="{65DE25A8-105C-4D8E-9539-A4A137961B05}"/>
              </a:ext>
            </a:extLst>
          </p:cNvPr>
          <p:cNvSpPr txBox="1">
            <a:spLocks/>
          </p:cNvSpPr>
          <p:nvPr/>
        </p:nvSpPr>
        <p:spPr>
          <a:xfrm>
            <a:off x="3852863" y="6037689"/>
            <a:ext cx="2117725" cy="446087"/>
          </a:xfrm>
          <a:prstGeom prst="rect">
            <a:avLst/>
          </a:prstGeom>
          <a:solidFill>
            <a:schemeClr val="bg1"/>
          </a:solidFill>
          <a:ln w="25400">
            <a:solidFill>
              <a:schemeClr val="tx1"/>
            </a:solidFill>
          </a:ln>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2800" b="1" dirty="0"/>
              <a:t>VALOR NETO</a:t>
            </a:r>
          </a:p>
        </p:txBody>
      </p:sp>
      <p:sp>
        <p:nvSpPr>
          <p:cNvPr id="44" name="Arrow: Right 43">
            <a:extLst>
              <a:ext uri="{FF2B5EF4-FFF2-40B4-BE49-F238E27FC236}">
                <a16:creationId xmlns:a16="http://schemas.microsoft.com/office/drawing/2014/main" id="{B585E74A-477E-47D2-9FC3-D1B3AC72B838}"/>
              </a:ext>
            </a:extLst>
          </p:cNvPr>
          <p:cNvSpPr/>
          <p:nvPr/>
        </p:nvSpPr>
        <p:spPr>
          <a:xfrm>
            <a:off x="3101975" y="5710238"/>
            <a:ext cx="669925" cy="236537"/>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Arrow: Right 9">
            <a:extLst>
              <a:ext uri="{FF2B5EF4-FFF2-40B4-BE49-F238E27FC236}">
                <a16:creationId xmlns:a16="http://schemas.microsoft.com/office/drawing/2014/main" id="{09399775-8E57-4019-9087-C070F2789362}"/>
              </a:ext>
            </a:extLst>
          </p:cNvPr>
          <p:cNvSpPr/>
          <p:nvPr/>
        </p:nvSpPr>
        <p:spPr>
          <a:xfrm>
            <a:off x="3092450" y="3971925"/>
            <a:ext cx="669925" cy="195263"/>
          </a:xfrm>
          <a:prstGeom prst="rightArrow">
            <a:avLst/>
          </a:prstGeom>
          <a:solidFill>
            <a:srgbClr val="33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Arrow: Right 13">
            <a:extLst>
              <a:ext uri="{FF2B5EF4-FFF2-40B4-BE49-F238E27FC236}">
                <a16:creationId xmlns:a16="http://schemas.microsoft.com/office/drawing/2014/main" id="{1A28CA6B-A804-4647-90F5-C7D726D01D64}"/>
              </a:ext>
            </a:extLst>
          </p:cNvPr>
          <p:cNvSpPr/>
          <p:nvPr/>
        </p:nvSpPr>
        <p:spPr>
          <a:xfrm>
            <a:off x="3092450" y="4341813"/>
            <a:ext cx="669925" cy="193675"/>
          </a:xfrm>
          <a:prstGeom prst="rightArrow">
            <a:avLst/>
          </a:prstGeom>
          <a:solidFill>
            <a:srgbClr val="33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 name="Picture 3">
            <a:extLst>
              <a:ext uri="{FF2B5EF4-FFF2-40B4-BE49-F238E27FC236}">
                <a16:creationId xmlns:a16="http://schemas.microsoft.com/office/drawing/2014/main" id="{282A1F9E-D094-32A9-AF71-CC57E3E54B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8D721-DE07-4E77-834A-75A89C4784A7}"/>
              </a:ext>
            </a:extLst>
          </p:cNvPr>
          <p:cNvSpPr>
            <a:spLocks noGrp="1"/>
          </p:cNvSpPr>
          <p:nvPr>
            <p:ph type="title"/>
          </p:nvPr>
        </p:nvSpPr>
        <p:spPr/>
        <p:txBody>
          <a:bodyPr>
            <a:normAutofit fontScale="90000"/>
          </a:bodyPr>
          <a:lstStyle/>
          <a:p>
            <a:r>
              <a:rPr lang="en-US" b="1" dirty="0"/>
              <a:t>Es </a:t>
            </a:r>
            <a:r>
              <a:rPr lang="en-US" b="1" dirty="0" err="1"/>
              <a:t>Tiempo</a:t>
            </a:r>
            <a:r>
              <a:rPr lang="en-US" b="1" dirty="0"/>
              <a:t> de </a:t>
            </a:r>
            <a:r>
              <a:rPr lang="en-US" b="1" dirty="0" err="1"/>
              <a:t>Cambiar</a:t>
            </a:r>
            <a:r>
              <a:rPr lang="en-US" b="1" dirty="0"/>
              <a:t> </a:t>
            </a:r>
            <a:br>
              <a:rPr lang="en-US" b="1" dirty="0"/>
            </a:br>
            <a:r>
              <a:rPr lang="en-US" b="1" dirty="0"/>
              <a:t>el </a:t>
            </a:r>
            <a:r>
              <a:rPr lang="en-US" b="1" dirty="0" err="1"/>
              <a:t>Gui</a:t>
            </a:r>
            <a:r>
              <a:rPr lang="el-GR" b="1" dirty="0"/>
              <a:t>ό</a:t>
            </a:r>
            <a:r>
              <a:rPr lang="en-US" b="1" dirty="0"/>
              <a:t>n de </a:t>
            </a:r>
            <a:r>
              <a:rPr lang="en-US" b="1" dirty="0" err="1"/>
              <a:t>tu</a:t>
            </a:r>
            <a:r>
              <a:rPr lang="en-US" b="1" dirty="0"/>
              <a:t> Familia</a:t>
            </a:r>
          </a:p>
        </p:txBody>
      </p:sp>
      <p:sp>
        <p:nvSpPr>
          <p:cNvPr id="3" name="Text Placeholder 2">
            <a:extLst>
              <a:ext uri="{FF2B5EF4-FFF2-40B4-BE49-F238E27FC236}">
                <a16:creationId xmlns:a16="http://schemas.microsoft.com/office/drawing/2014/main" id="{546C4070-3E77-45EB-B1C2-05BD5F8242B0}"/>
              </a:ext>
            </a:extLst>
          </p:cNvPr>
          <p:cNvSpPr>
            <a:spLocks noGrp="1"/>
          </p:cNvSpPr>
          <p:nvPr>
            <p:ph type="body" idx="1"/>
          </p:nvPr>
        </p:nvSpPr>
        <p:spPr/>
        <p:txBody>
          <a:bodyPr/>
          <a:lstStyle/>
          <a:p>
            <a:r>
              <a:rPr lang="en-US" dirty="0" err="1"/>
              <a:t>Gui</a:t>
            </a:r>
            <a:r>
              <a:rPr lang="el-GR" dirty="0"/>
              <a:t>ό</a:t>
            </a:r>
            <a:r>
              <a:rPr lang="en-US" dirty="0"/>
              <a:t>n </a:t>
            </a:r>
            <a:r>
              <a:rPr lang="en-US" dirty="0" err="1"/>
              <a:t>Antiguo</a:t>
            </a:r>
            <a:endParaRPr lang="en-US" dirty="0"/>
          </a:p>
        </p:txBody>
      </p:sp>
      <p:sp>
        <p:nvSpPr>
          <p:cNvPr id="4" name="Content Placeholder 3">
            <a:extLst>
              <a:ext uri="{FF2B5EF4-FFF2-40B4-BE49-F238E27FC236}">
                <a16:creationId xmlns:a16="http://schemas.microsoft.com/office/drawing/2014/main" id="{F90A6DA2-8979-4DE5-B3EA-B2BBD0CD2E05}"/>
              </a:ext>
            </a:extLst>
          </p:cNvPr>
          <p:cNvSpPr>
            <a:spLocks noGrp="1"/>
          </p:cNvSpPr>
          <p:nvPr>
            <p:ph sz="half" idx="2"/>
          </p:nvPr>
        </p:nvSpPr>
        <p:spPr>
          <a:xfrm>
            <a:off x="457200" y="2174874"/>
            <a:ext cx="4040188" cy="4302125"/>
          </a:xfrm>
        </p:spPr>
        <p:txBody>
          <a:bodyPr>
            <a:normAutofit fontScale="92500" lnSpcReduction="10000"/>
          </a:bodyPr>
          <a:lstStyle/>
          <a:p>
            <a:r>
              <a:rPr lang="es-ES" dirty="0"/>
              <a:t>No puedo esperar a irme de la casa de mis padres.</a:t>
            </a:r>
          </a:p>
          <a:p>
            <a:r>
              <a:rPr lang="es-ES" dirty="0"/>
              <a:t>Los niños cuestan demasiado.</a:t>
            </a:r>
          </a:p>
          <a:p>
            <a:r>
              <a:rPr lang="es-ES" dirty="0"/>
              <a:t>No hay dinero. No nos alcanza.</a:t>
            </a:r>
          </a:p>
          <a:p>
            <a:r>
              <a:rPr lang="es-ES" dirty="0"/>
              <a:t>No puedo esperar hasta que estos niños crezcan y se vayan.</a:t>
            </a:r>
          </a:p>
          <a:p>
            <a:r>
              <a:rPr lang="es-ES" dirty="0"/>
              <a:t>Vengo de una familia disfuncional.</a:t>
            </a:r>
          </a:p>
          <a:p>
            <a:r>
              <a:rPr lang="es-ES" dirty="0"/>
              <a:t>No puedo cambiar. Así he sido siempre.</a:t>
            </a:r>
          </a:p>
          <a:p>
            <a:r>
              <a:rPr lang="es-ES" dirty="0"/>
              <a:t>Así es la vida.</a:t>
            </a:r>
            <a:endParaRPr lang="en-US" dirty="0"/>
          </a:p>
        </p:txBody>
      </p:sp>
      <p:sp>
        <p:nvSpPr>
          <p:cNvPr id="5" name="Text Placeholder 4">
            <a:extLst>
              <a:ext uri="{FF2B5EF4-FFF2-40B4-BE49-F238E27FC236}">
                <a16:creationId xmlns:a16="http://schemas.microsoft.com/office/drawing/2014/main" id="{82534E54-287B-4EA5-A340-4E4A1FFFB245}"/>
              </a:ext>
            </a:extLst>
          </p:cNvPr>
          <p:cNvSpPr>
            <a:spLocks noGrp="1"/>
          </p:cNvSpPr>
          <p:nvPr>
            <p:ph type="body" sz="quarter" idx="3"/>
          </p:nvPr>
        </p:nvSpPr>
        <p:spPr/>
        <p:txBody>
          <a:bodyPr/>
          <a:lstStyle/>
          <a:p>
            <a:r>
              <a:rPr lang="en-US" dirty="0" err="1"/>
              <a:t>Gui</a:t>
            </a:r>
            <a:r>
              <a:rPr lang="el-GR" dirty="0"/>
              <a:t>ό</a:t>
            </a:r>
            <a:r>
              <a:rPr lang="en-US" dirty="0"/>
              <a:t>n Nuevo</a:t>
            </a:r>
          </a:p>
        </p:txBody>
      </p:sp>
      <p:sp>
        <p:nvSpPr>
          <p:cNvPr id="6" name="Content Placeholder 5">
            <a:extLst>
              <a:ext uri="{FF2B5EF4-FFF2-40B4-BE49-F238E27FC236}">
                <a16:creationId xmlns:a16="http://schemas.microsoft.com/office/drawing/2014/main" id="{DB79ED10-1CA9-47A2-859B-C2BF9AE47904}"/>
              </a:ext>
            </a:extLst>
          </p:cNvPr>
          <p:cNvSpPr>
            <a:spLocks noGrp="1"/>
          </p:cNvSpPr>
          <p:nvPr>
            <p:ph sz="quarter" idx="4"/>
          </p:nvPr>
        </p:nvSpPr>
        <p:spPr>
          <a:xfrm>
            <a:off x="4645025" y="2174875"/>
            <a:ext cx="4270375" cy="4546600"/>
          </a:xfrm>
        </p:spPr>
        <p:txBody>
          <a:bodyPr>
            <a:normAutofit fontScale="92500" lnSpcReduction="10000"/>
          </a:bodyPr>
          <a:lstStyle/>
          <a:p>
            <a:r>
              <a:rPr lang="es-ES" dirty="0"/>
              <a:t>Soy un hombre / mujer de familia</a:t>
            </a:r>
          </a:p>
          <a:p>
            <a:r>
              <a:rPr lang="es-ES" dirty="0"/>
              <a:t>Soy un esposo / esposa cariñoso y comprometido</a:t>
            </a:r>
          </a:p>
          <a:p>
            <a:r>
              <a:rPr lang="es-ES" dirty="0"/>
              <a:t>Soy un padre / madre amoroso</a:t>
            </a:r>
          </a:p>
          <a:p>
            <a:r>
              <a:rPr lang="es-ES" dirty="0"/>
              <a:t>Soy un hijo / hija agradecido</a:t>
            </a:r>
          </a:p>
          <a:p>
            <a:r>
              <a:rPr lang="es-ES" b="1" u="sng" dirty="0">
                <a:solidFill>
                  <a:srgbClr val="00B050"/>
                </a:solidFill>
              </a:rPr>
              <a:t>Yo Soy el proveedor de mi hogar</a:t>
            </a:r>
          </a:p>
          <a:p>
            <a:r>
              <a:rPr lang="es-ES" dirty="0"/>
              <a:t>Soy el líder espiritual de mi hogar</a:t>
            </a:r>
          </a:p>
          <a:p>
            <a:r>
              <a:rPr lang="es-ES" dirty="0"/>
              <a:t>Mi familia vale la inversión.</a:t>
            </a:r>
          </a:p>
          <a:p>
            <a:r>
              <a:rPr lang="es-ES" dirty="0"/>
              <a:t>Solo vivo una vez, así que viviré la Vida Ideal de mis Sueños.</a:t>
            </a:r>
            <a:endParaRPr lang="en-US" dirty="0"/>
          </a:p>
        </p:txBody>
      </p:sp>
      <p:sp>
        <p:nvSpPr>
          <p:cNvPr id="7" name="Footer Placeholder 6">
            <a:extLst>
              <a:ext uri="{FF2B5EF4-FFF2-40B4-BE49-F238E27FC236}">
                <a16:creationId xmlns:a16="http://schemas.microsoft.com/office/drawing/2014/main" id="{3506B60E-3B7C-4008-99F0-63B0269F135B}"/>
              </a:ext>
            </a:extLst>
          </p:cNvPr>
          <p:cNvSpPr>
            <a:spLocks noGrp="1"/>
          </p:cNvSpPr>
          <p:nvPr>
            <p:ph type="ftr" sz="quarter" idx="11"/>
          </p:nvPr>
        </p:nvSpPr>
        <p:spPr/>
        <p:txBody>
          <a:bodyPr/>
          <a:lstStyle/>
          <a:p>
            <a:r>
              <a:rPr lang="en-US" dirty="0"/>
              <a:t>© Alex </a:t>
            </a:r>
            <a:r>
              <a:rPr lang="en-US" dirty="0" err="1"/>
              <a:t>Barrón</a:t>
            </a:r>
            <a:r>
              <a:rPr lang="en-US" dirty="0"/>
              <a:t> 2024</a:t>
            </a:r>
          </a:p>
        </p:txBody>
      </p:sp>
      <p:sp>
        <p:nvSpPr>
          <p:cNvPr id="8" name="Slide Number Placeholder 7">
            <a:extLst>
              <a:ext uri="{FF2B5EF4-FFF2-40B4-BE49-F238E27FC236}">
                <a16:creationId xmlns:a16="http://schemas.microsoft.com/office/drawing/2014/main" id="{FD05B234-F9C7-4B2C-9D72-B0475F28628B}"/>
              </a:ext>
            </a:extLst>
          </p:cNvPr>
          <p:cNvSpPr>
            <a:spLocks noGrp="1"/>
          </p:cNvSpPr>
          <p:nvPr>
            <p:ph type="sldNum" sz="quarter" idx="12"/>
          </p:nvPr>
        </p:nvSpPr>
        <p:spPr/>
        <p:txBody>
          <a:bodyPr/>
          <a:lstStyle/>
          <a:p>
            <a:fld id="{26992660-07D7-4D1A-9A00-6246F487EF94}" type="slidenum">
              <a:rPr lang="en-US" smtClean="0"/>
              <a:pPr/>
              <a:t>104</a:t>
            </a:fld>
            <a:endParaRPr lang="en-US"/>
          </a:p>
        </p:txBody>
      </p:sp>
      <p:pic>
        <p:nvPicPr>
          <p:cNvPr id="10" name="Picture 9">
            <a:extLst>
              <a:ext uri="{FF2B5EF4-FFF2-40B4-BE49-F238E27FC236}">
                <a16:creationId xmlns:a16="http://schemas.microsoft.com/office/drawing/2014/main" id="{875B890D-7906-6669-981D-9DD1772C3D8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00854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1163"/>
            <a:ext cx="9144000" cy="1143000"/>
          </a:xfrm>
        </p:spPr>
        <p:txBody>
          <a:bodyPr rtlCol="0">
            <a:normAutofit fontScale="90000"/>
          </a:bodyPr>
          <a:lstStyle/>
          <a:p>
            <a:pPr fontAlgn="auto">
              <a:spcAft>
                <a:spcPts val="0"/>
              </a:spcAft>
              <a:buFont typeface="Wingdings" pitchFamily="2" charset="2"/>
              <a:buChar char="Ø"/>
              <a:defRPr/>
            </a:pPr>
            <a:r>
              <a:rPr lang="en-US" b="1" dirty="0" err="1"/>
              <a:t>Pensamiento</a:t>
            </a:r>
            <a:r>
              <a:rPr lang="en-US" b="1" dirty="0"/>
              <a:t> Clave de </a:t>
            </a:r>
            <a:r>
              <a:rPr lang="en-US" b="1" dirty="0" err="1"/>
              <a:t>Avance</a:t>
            </a:r>
            <a:r>
              <a:rPr lang="en-US" b="1" dirty="0"/>
              <a:t>: </a:t>
            </a:r>
            <a:br>
              <a:rPr lang="en-US" b="1" dirty="0"/>
            </a:br>
            <a:r>
              <a:rPr lang="es-ES" sz="4000" b="1" dirty="0"/>
              <a:t> Éxito Financiero Requiere Pensar a Largo Plazo</a:t>
            </a:r>
            <a:endParaRPr lang="en-US" sz="4000" dirty="0"/>
          </a:p>
        </p:txBody>
      </p:sp>
      <p:sp>
        <p:nvSpPr>
          <p:cNvPr id="3" name="Content Placeholder 2"/>
          <p:cNvSpPr>
            <a:spLocks noGrp="1"/>
          </p:cNvSpPr>
          <p:nvPr>
            <p:ph idx="1"/>
          </p:nvPr>
        </p:nvSpPr>
        <p:spPr>
          <a:xfrm>
            <a:off x="152400" y="1598301"/>
            <a:ext cx="8915400" cy="2821299"/>
          </a:xfrm>
        </p:spPr>
        <p:txBody>
          <a:bodyPr rtlCol="0">
            <a:normAutofit/>
          </a:bodyPr>
          <a:lstStyle/>
          <a:p>
            <a:pPr>
              <a:buNone/>
              <a:defRPr/>
            </a:pPr>
            <a:r>
              <a:rPr lang="en-US" sz="2400" b="1" dirty="0"/>
              <a:t>“</a:t>
            </a:r>
            <a:r>
              <a:rPr lang="en-US" sz="2400" i="1" dirty="0"/>
              <a:t>¿</a:t>
            </a:r>
            <a:r>
              <a:rPr lang="en-US" sz="2400" i="1" dirty="0" err="1"/>
              <a:t>Qué</a:t>
            </a:r>
            <a:r>
              <a:rPr lang="en-US" sz="2400" i="1" dirty="0"/>
              <a:t> </a:t>
            </a:r>
            <a:r>
              <a:rPr lang="en-US" sz="2400" i="1" dirty="0" err="1"/>
              <a:t>es</a:t>
            </a:r>
            <a:r>
              <a:rPr lang="en-US" sz="2400" i="1" dirty="0"/>
              <a:t> l</a:t>
            </a:r>
            <a:r>
              <a:rPr lang="es-ES" sz="2400" i="1" dirty="0"/>
              <a:t>o que tú mas deseas? ¿Es la satisfacción de los deseos de cada día, una joya, cosas finas, mejor vestido, más comida; cosas que rápidamente se van y se olvidan? ¿O es pertenencias de substancia, oro, tierras, ganado, mercancías, inversiones que generen ingresos? Las monedas que tomas de tu bolsa traen lo primero. Las monedas que dejas dentro traerán lo último</a:t>
            </a:r>
            <a:r>
              <a:rPr lang="en-US" sz="2400" i="1" dirty="0"/>
              <a:t>.” </a:t>
            </a:r>
          </a:p>
          <a:p>
            <a:pPr algn="r">
              <a:buNone/>
              <a:defRPr/>
            </a:pPr>
            <a:r>
              <a:rPr lang="en-US" sz="2400" i="1" dirty="0"/>
              <a:t>– </a:t>
            </a:r>
            <a:r>
              <a:rPr lang="en-US" sz="2400" i="1" dirty="0" err="1"/>
              <a:t>Arkad</a:t>
            </a:r>
            <a:r>
              <a:rPr lang="en-US" sz="2400" i="1" dirty="0"/>
              <a:t>, El Hombre </a:t>
            </a:r>
            <a:r>
              <a:rPr lang="en-US" sz="2400" i="1" dirty="0" err="1"/>
              <a:t>Más</a:t>
            </a:r>
            <a:r>
              <a:rPr lang="en-US" sz="2400" i="1" dirty="0"/>
              <a:t> Rico de </a:t>
            </a:r>
            <a:r>
              <a:rPr lang="en-US" sz="2400" i="1" dirty="0" err="1"/>
              <a:t>Babilonia</a:t>
            </a:r>
            <a:endParaRPr lang="en-US" sz="2400" dirty="0"/>
          </a:p>
          <a:p>
            <a:pPr fontAlgn="auto">
              <a:spcAft>
                <a:spcPts val="0"/>
              </a:spcAft>
              <a:buFont typeface="Arial" pitchFamily="34" charset="0"/>
              <a:buChar char="•"/>
              <a:defRPr/>
            </a:pPr>
            <a:endParaRPr lang="en-US" dirty="0"/>
          </a:p>
        </p:txBody>
      </p:sp>
      <p:sp>
        <p:nvSpPr>
          <p:cNvPr id="7" name="Footer Placeholder 6"/>
          <p:cNvSpPr>
            <a:spLocks noGrp="1"/>
          </p:cNvSpPr>
          <p:nvPr>
            <p:ph type="ftr" sz="quarter" idx="11"/>
          </p:nvPr>
        </p:nvSpPr>
        <p:spPr>
          <a:xfrm>
            <a:off x="0" y="6492875"/>
            <a:ext cx="2895600" cy="365125"/>
          </a:xfrm>
        </p:spPr>
        <p:txBody>
          <a:bodyPr/>
          <a:lstStyle/>
          <a:p>
            <a:pPr algn="l">
              <a:defRPr/>
            </a:pPr>
            <a:r>
              <a:rPr lang="en-US" dirty="0"/>
              <a:t>© Alex </a:t>
            </a:r>
            <a:r>
              <a:rPr lang="en-US" dirty="0" err="1"/>
              <a:t>Barrón</a:t>
            </a:r>
            <a:r>
              <a:rPr lang="en-US" dirty="0"/>
              <a:t> 2024</a:t>
            </a:r>
          </a:p>
        </p:txBody>
      </p:sp>
      <p:sp>
        <p:nvSpPr>
          <p:cNvPr id="8" name="Slide Number Placeholder 7"/>
          <p:cNvSpPr>
            <a:spLocks noGrp="1"/>
          </p:cNvSpPr>
          <p:nvPr>
            <p:ph type="sldNum" sz="quarter" idx="12"/>
          </p:nvPr>
        </p:nvSpPr>
        <p:spPr>
          <a:xfrm>
            <a:off x="7010400" y="6492875"/>
            <a:ext cx="2133600" cy="365125"/>
          </a:xfrm>
        </p:spPr>
        <p:txBody>
          <a:bodyPr/>
          <a:lstStyle/>
          <a:p>
            <a:pPr>
              <a:defRPr/>
            </a:pPr>
            <a:fld id="{1D7D66F6-75F9-40E7-93DD-C89AF341C0B9}" type="slidenum">
              <a:rPr lang="en-US"/>
              <a:pPr>
                <a:defRPr/>
              </a:pPr>
              <a:t>105</a:t>
            </a:fld>
            <a:endParaRPr lang="en-US" dirty="0"/>
          </a:p>
        </p:txBody>
      </p:sp>
      <p:pic>
        <p:nvPicPr>
          <p:cNvPr id="9" name="Picture 8" descr="imagesCAG0PJAB.jpg"/>
          <p:cNvPicPr>
            <a:picLocks noChangeAspect="1"/>
          </p:cNvPicPr>
          <p:nvPr/>
        </p:nvPicPr>
        <p:blipFill>
          <a:blip r:embed="rId2" cstate="print"/>
          <a:stretch>
            <a:fillRect/>
          </a:stretch>
        </p:blipFill>
        <p:spPr>
          <a:xfrm>
            <a:off x="1447800" y="4990868"/>
            <a:ext cx="2428875" cy="1876425"/>
          </a:xfrm>
          <a:prstGeom prst="rect">
            <a:avLst/>
          </a:prstGeom>
        </p:spPr>
      </p:pic>
      <p:sp>
        <p:nvSpPr>
          <p:cNvPr id="1026" name="Text Box 2"/>
          <p:cNvSpPr txBox="1">
            <a:spLocks noChangeArrowheads="1"/>
          </p:cNvSpPr>
          <p:nvPr/>
        </p:nvSpPr>
        <p:spPr bwMode="auto">
          <a:xfrm>
            <a:off x="1354137" y="5023855"/>
            <a:ext cx="1308100" cy="6810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dirty="0" err="1">
                <a:ln>
                  <a:noFill/>
                </a:ln>
                <a:solidFill>
                  <a:schemeClr val="tx1"/>
                </a:solidFill>
                <a:effectLst/>
                <a:latin typeface="Calibri" pitchFamily="34" charset="0"/>
              </a:rPr>
              <a:t>Deseos</a:t>
            </a:r>
            <a:r>
              <a:rPr kumimoji="0" lang="en-US" b="0" i="0" u="none" strike="noStrike" cap="none" normalizeH="0" dirty="0">
                <a:ln>
                  <a:noFill/>
                </a:ln>
                <a:solidFill>
                  <a:schemeClr val="tx1"/>
                </a:solidFill>
                <a:effectLst/>
                <a:latin typeface="Calibri" pitchFamily="34" charset="0"/>
              </a:rPr>
              <a:t> a </a:t>
            </a:r>
            <a:r>
              <a:rPr kumimoji="0" lang="en-US" b="0" i="0" u="none" strike="noStrike" cap="none" normalizeH="0" dirty="0" err="1">
                <a:ln>
                  <a:noFill/>
                </a:ln>
                <a:solidFill>
                  <a:schemeClr val="tx1"/>
                </a:solidFill>
                <a:effectLst/>
                <a:latin typeface="Calibri" pitchFamily="34" charset="0"/>
              </a:rPr>
              <a:t>Corto</a:t>
            </a:r>
            <a:r>
              <a:rPr kumimoji="0" lang="en-US" b="0" i="0" u="none" strike="noStrike" cap="none" normalizeH="0" dirty="0">
                <a:ln>
                  <a:noFill/>
                </a:ln>
                <a:solidFill>
                  <a:schemeClr val="tx1"/>
                </a:solidFill>
                <a:effectLst/>
                <a:latin typeface="Calibri" pitchFamily="34" charset="0"/>
              </a:rPr>
              <a:t> </a:t>
            </a:r>
            <a:r>
              <a:rPr kumimoji="0" lang="en-US" b="0" i="0" u="none" strike="noStrike" cap="none" normalizeH="0" dirty="0" err="1">
                <a:ln>
                  <a:noFill/>
                </a:ln>
                <a:solidFill>
                  <a:schemeClr val="tx1"/>
                </a:solidFill>
                <a:effectLst/>
                <a:latin typeface="Calibri" pitchFamily="34" charset="0"/>
              </a:rPr>
              <a:t>Plazo</a:t>
            </a:r>
            <a:endParaRPr kumimoji="0" lang="en-US" b="0" i="0" u="none" strike="noStrike" cap="none" normalizeH="0" dirty="0">
              <a:ln>
                <a:noFill/>
              </a:ln>
              <a:solidFill>
                <a:schemeClr val="tx1"/>
              </a:solidFill>
              <a:effectLst/>
              <a:latin typeface="Calibri" pitchFamily="34" charset="0"/>
            </a:endParaRPr>
          </a:p>
        </p:txBody>
      </p:sp>
      <p:sp>
        <p:nvSpPr>
          <p:cNvPr id="1027" name="Text Box 3"/>
          <p:cNvSpPr txBox="1">
            <a:spLocks noChangeArrowheads="1"/>
          </p:cNvSpPr>
          <p:nvPr/>
        </p:nvSpPr>
        <p:spPr bwMode="auto">
          <a:xfrm>
            <a:off x="2644774" y="5014562"/>
            <a:ext cx="1371600" cy="6810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dirty="0" err="1">
                <a:ln>
                  <a:noFill/>
                </a:ln>
                <a:solidFill>
                  <a:schemeClr val="tx1"/>
                </a:solidFill>
                <a:effectLst/>
                <a:latin typeface="Calibri" pitchFamily="34" charset="0"/>
              </a:rPr>
              <a:t>Metas</a:t>
            </a:r>
            <a:r>
              <a:rPr kumimoji="0" lang="en-US" b="0" i="0" u="none" strike="noStrike" cap="none" normalizeH="0" baseline="0" dirty="0">
                <a:ln>
                  <a:noFill/>
                </a:ln>
                <a:solidFill>
                  <a:schemeClr val="tx1"/>
                </a:solidFill>
                <a:effectLst/>
                <a:latin typeface="Calibri" pitchFamily="34" charset="0"/>
              </a:rPr>
              <a:t> a Largo </a:t>
            </a:r>
            <a:r>
              <a:rPr kumimoji="0" lang="en-US" b="0" i="0" u="none" strike="noStrike" cap="none" normalizeH="0" baseline="0" dirty="0" err="1">
                <a:ln>
                  <a:noFill/>
                </a:ln>
                <a:solidFill>
                  <a:schemeClr val="tx1"/>
                </a:solidFill>
                <a:effectLst/>
                <a:latin typeface="Calibri" pitchFamily="34" charset="0"/>
              </a:rPr>
              <a:t>Plazo</a:t>
            </a:r>
            <a:endParaRPr kumimoji="0" lang="en-US" b="0" i="0" u="none" strike="noStrike" cap="none" normalizeH="0" baseline="0" dirty="0">
              <a:ln>
                <a:noFill/>
              </a:ln>
              <a:solidFill>
                <a:schemeClr val="tx1"/>
              </a:solidFill>
              <a:effectLst/>
              <a:latin typeface="Arial" pitchFamily="34" charset="0"/>
            </a:endParaRPr>
          </a:p>
        </p:txBody>
      </p:sp>
      <p:pic>
        <p:nvPicPr>
          <p:cNvPr id="11" name="Picture 10">
            <a:extLst>
              <a:ext uri="{FF2B5EF4-FFF2-40B4-BE49-F238E27FC236}">
                <a16:creationId xmlns:a16="http://schemas.microsoft.com/office/drawing/2014/main" id="{CD2B8814-F872-4B36-968F-F68B811FAD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4724400"/>
            <a:ext cx="2286000" cy="2286000"/>
          </a:xfrm>
          <a:prstGeom prst="rect">
            <a:avLst/>
          </a:prstGeom>
        </p:spPr>
      </p:pic>
      <p:sp>
        <p:nvSpPr>
          <p:cNvPr id="12" name="Circular Arrow 4">
            <a:extLst>
              <a:ext uri="{FF2B5EF4-FFF2-40B4-BE49-F238E27FC236}">
                <a16:creationId xmlns:a16="http://schemas.microsoft.com/office/drawing/2014/main" id="{80350132-61CA-4EF0-BD90-E68099202E1A}"/>
              </a:ext>
            </a:extLst>
          </p:cNvPr>
          <p:cNvSpPr/>
          <p:nvPr/>
        </p:nvSpPr>
        <p:spPr>
          <a:xfrm>
            <a:off x="5181600" y="4597730"/>
            <a:ext cx="1371600" cy="1340643"/>
          </a:xfrm>
          <a:prstGeom prst="circularArrow">
            <a:avLst>
              <a:gd name="adj1" fmla="val 12500"/>
              <a:gd name="adj2" fmla="val 1142319"/>
              <a:gd name="adj3" fmla="val 20457681"/>
              <a:gd name="adj4" fmla="val 15527100"/>
              <a:gd name="adj5" fmla="val 125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 Box 3">
            <a:extLst>
              <a:ext uri="{FF2B5EF4-FFF2-40B4-BE49-F238E27FC236}">
                <a16:creationId xmlns:a16="http://schemas.microsoft.com/office/drawing/2014/main" id="{5A4FFE91-3116-4FD0-9C90-241F81504FC7}"/>
              </a:ext>
            </a:extLst>
          </p:cNvPr>
          <p:cNvSpPr txBox="1">
            <a:spLocks noChangeArrowheads="1"/>
          </p:cNvSpPr>
          <p:nvPr/>
        </p:nvSpPr>
        <p:spPr bwMode="auto">
          <a:xfrm>
            <a:off x="4112709" y="4463738"/>
            <a:ext cx="1524000" cy="6810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dirty="0" err="1">
                <a:ln>
                  <a:noFill/>
                </a:ln>
                <a:solidFill>
                  <a:schemeClr val="tx1"/>
                </a:solidFill>
                <a:effectLst/>
                <a:latin typeface="Calibri" pitchFamily="34" charset="0"/>
              </a:rPr>
              <a:t>Ingresos</a:t>
            </a:r>
            <a:endParaRPr kumimoji="0" lang="en-US" sz="2400" b="0" i="0" u="none" strike="noStrike" cap="none" normalizeH="0" baseline="0" dirty="0">
              <a:ln>
                <a:noFill/>
              </a:ln>
              <a:solidFill>
                <a:schemeClr val="tx1"/>
              </a:solidFill>
              <a:effectLst/>
              <a:latin typeface="Arial" pitchFamily="34" charset="0"/>
            </a:endParaRPr>
          </a:p>
        </p:txBody>
      </p:sp>
      <p:sp>
        <p:nvSpPr>
          <p:cNvPr id="14" name="Circular Arrow 12">
            <a:extLst>
              <a:ext uri="{FF2B5EF4-FFF2-40B4-BE49-F238E27FC236}">
                <a16:creationId xmlns:a16="http://schemas.microsoft.com/office/drawing/2014/main" id="{3183ECBD-B22A-4F53-B1F7-0C864C24B926}"/>
              </a:ext>
            </a:extLst>
          </p:cNvPr>
          <p:cNvSpPr/>
          <p:nvPr/>
        </p:nvSpPr>
        <p:spPr>
          <a:xfrm rot="16200000">
            <a:off x="6591300" y="4474454"/>
            <a:ext cx="1371600" cy="1340643"/>
          </a:xfrm>
          <a:prstGeom prst="circularArrow">
            <a:avLst>
              <a:gd name="adj1" fmla="val 12500"/>
              <a:gd name="adj2" fmla="val 1142319"/>
              <a:gd name="adj3" fmla="val 20457681"/>
              <a:gd name="adj4" fmla="val 15527100"/>
              <a:gd name="adj5" fmla="val 125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 Box 2">
            <a:extLst>
              <a:ext uri="{FF2B5EF4-FFF2-40B4-BE49-F238E27FC236}">
                <a16:creationId xmlns:a16="http://schemas.microsoft.com/office/drawing/2014/main" id="{E247A09E-BA83-4644-8FBD-5F94F1041280}"/>
              </a:ext>
            </a:extLst>
          </p:cNvPr>
          <p:cNvSpPr txBox="1">
            <a:spLocks noChangeArrowheads="1"/>
          </p:cNvSpPr>
          <p:nvPr/>
        </p:nvSpPr>
        <p:spPr bwMode="auto">
          <a:xfrm>
            <a:off x="7838877" y="4419600"/>
            <a:ext cx="1162446" cy="125365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dirty="0" err="1">
                <a:ln>
                  <a:noFill/>
                </a:ln>
                <a:solidFill>
                  <a:schemeClr val="tx1"/>
                </a:solidFill>
                <a:effectLst/>
                <a:latin typeface="Calibri" pitchFamily="34" charset="0"/>
              </a:rPr>
              <a:t>Deseos</a:t>
            </a:r>
            <a:r>
              <a:rPr kumimoji="0" lang="en-US" sz="2400" b="0" i="0" u="none" strike="noStrike" cap="none" normalizeH="0" baseline="0" dirty="0">
                <a:ln>
                  <a:noFill/>
                </a:ln>
                <a:solidFill>
                  <a:schemeClr val="tx1"/>
                </a:solidFill>
                <a:effectLst/>
                <a:latin typeface="Calibri" pitchFamily="34" charset="0"/>
              </a:rPr>
              <a:t> a </a:t>
            </a:r>
            <a:r>
              <a:rPr kumimoji="0" lang="en-US" sz="2400" b="0" i="0" u="none" strike="noStrike" cap="none" normalizeH="0" baseline="0" dirty="0" err="1">
                <a:ln>
                  <a:noFill/>
                </a:ln>
                <a:solidFill>
                  <a:schemeClr val="tx1"/>
                </a:solidFill>
                <a:effectLst/>
                <a:latin typeface="Calibri" pitchFamily="34" charset="0"/>
              </a:rPr>
              <a:t>Corto</a:t>
            </a:r>
            <a:r>
              <a:rPr kumimoji="0" lang="en-US" sz="2400" b="0" i="0" u="none" strike="noStrike" cap="none" normalizeH="0" baseline="0" dirty="0">
                <a:ln>
                  <a:noFill/>
                </a:ln>
                <a:solidFill>
                  <a:schemeClr val="tx1"/>
                </a:solidFill>
                <a:effectLst/>
                <a:latin typeface="Calibri" pitchFamily="34" charset="0"/>
              </a:rPr>
              <a:t> </a:t>
            </a:r>
            <a:r>
              <a:rPr kumimoji="0" lang="en-US" sz="2400" b="0" i="0" u="none" strike="noStrike" cap="none" normalizeH="0" baseline="0" dirty="0" err="1">
                <a:ln>
                  <a:noFill/>
                </a:ln>
                <a:solidFill>
                  <a:schemeClr val="tx1"/>
                </a:solidFill>
                <a:effectLst/>
                <a:latin typeface="Calibri" pitchFamily="34" charset="0"/>
              </a:rPr>
              <a:t>Plazo</a:t>
            </a:r>
            <a:endParaRPr kumimoji="0" lang="en-US" sz="2400" b="0" i="0" u="none" strike="noStrike" cap="none" normalizeH="0" baseline="0" dirty="0">
              <a:ln>
                <a:noFill/>
              </a:ln>
              <a:solidFill>
                <a:schemeClr val="tx1"/>
              </a:solidFill>
              <a:effectLst/>
              <a:latin typeface="Arial" pitchFamily="34" charset="0"/>
            </a:endParaRPr>
          </a:p>
        </p:txBody>
      </p:sp>
      <p:sp>
        <p:nvSpPr>
          <p:cNvPr id="16" name="Text Box 3">
            <a:extLst>
              <a:ext uri="{FF2B5EF4-FFF2-40B4-BE49-F238E27FC236}">
                <a16:creationId xmlns:a16="http://schemas.microsoft.com/office/drawing/2014/main" id="{940D4E1A-0BD8-44BE-933D-668FA46AFACF}"/>
              </a:ext>
            </a:extLst>
          </p:cNvPr>
          <p:cNvSpPr txBox="1">
            <a:spLocks noChangeArrowheads="1"/>
          </p:cNvSpPr>
          <p:nvPr/>
        </p:nvSpPr>
        <p:spPr bwMode="auto">
          <a:xfrm>
            <a:off x="7545891" y="5672905"/>
            <a:ext cx="1371600" cy="102169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dirty="0" err="1">
                <a:ln>
                  <a:noFill/>
                </a:ln>
                <a:solidFill>
                  <a:schemeClr val="tx1"/>
                </a:solidFill>
                <a:effectLst/>
                <a:latin typeface="Calibri" pitchFamily="34" charset="0"/>
              </a:rPr>
              <a:t>Metas</a:t>
            </a:r>
            <a:r>
              <a:rPr kumimoji="0" lang="en-US" sz="2400" b="0" i="0" u="none" strike="noStrike" cap="none" normalizeH="0" baseline="0" dirty="0">
                <a:ln>
                  <a:noFill/>
                </a:ln>
                <a:solidFill>
                  <a:schemeClr val="tx1"/>
                </a:solidFill>
                <a:effectLst/>
                <a:latin typeface="Calibri" pitchFamily="34" charset="0"/>
              </a:rPr>
              <a:t> a Largo </a:t>
            </a:r>
            <a:r>
              <a:rPr kumimoji="0" lang="en-US" sz="2400" b="0" i="0" u="none" strike="noStrike" cap="none" normalizeH="0" baseline="0" dirty="0" err="1">
                <a:ln>
                  <a:noFill/>
                </a:ln>
                <a:solidFill>
                  <a:schemeClr val="tx1"/>
                </a:solidFill>
                <a:effectLst/>
                <a:latin typeface="Calibri" pitchFamily="34" charset="0"/>
              </a:rPr>
              <a:t>Plazo</a:t>
            </a:r>
            <a:endParaRPr kumimoji="0" lang="en-US" sz="2400" b="0" i="0" u="none" strike="noStrike" cap="none" normalizeH="0" baseline="0" dirty="0">
              <a:ln>
                <a:noFill/>
              </a:ln>
              <a:solidFill>
                <a:schemeClr val="tx1"/>
              </a:solidFill>
              <a:effectLst/>
              <a:latin typeface="Arial" pitchFamily="34" charset="0"/>
            </a:endParaRPr>
          </a:p>
        </p:txBody>
      </p:sp>
      <p:cxnSp>
        <p:nvCxnSpPr>
          <p:cNvPr id="17" name="Straight Arrow Connector 16">
            <a:extLst>
              <a:ext uri="{FF2B5EF4-FFF2-40B4-BE49-F238E27FC236}">
                <a16:creationId xmlns:a16="http://schemas.microsoft.com/office/drawing/2014/main" id="{F6FEF05D-F0BA-48EA-ABEF-311E8CE1B0A3}"/>
              </a:ext>
            </a:extLst>
          </p:cNvPr>
          <p:cNvCxnSpPr>
            <a:cxnSpLocks/>
          </p:cNvCxnSpPr>
          <p:nvPr/>
        </p:nvCxnSpPr>
        <p:spPr>
          <a:xfrm flipH="1" flipV="1">
            <a:off x="6781800" y="6085525"/>
            <a:ext cx="956316" cy="254950"/>
          </a:xfrm>
          <a:prstGeom prst="straightConnector1">
            <a:avLst/>
          </a:prstGeom>
          <a:ln w="25400">
            <a:solidFill>
              <a:srgbClr val="3333FF"/>
            </a:solidFill>
            <a:tailEnd type="arrow"/>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3048938A-5CD6-9B13-75A0-F4DA2B50E23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533400" y="0"/>
            <a:ext cx="8229600" cy="1143000"/>
          </a:xfrm>
        </p:spPr>
        <p:txBody>
          <a:bodyPr/>
          <a:lstStyle/>
          <a:p>
            <a:pPr eaLnBrk="1" hangingPunct="1"/>
            <a:r>
              <a:rPr lang="en-US" altLang="es-MX" b="1" dirty="0"/>
              <a:t>El Estado de </a:t>
            </a:r>
            <a:r>
              <a:rPr lang="en-US" altLang="es-MX" b="1" dirty="0" err="1"/>
              <a:t>Resultados</a:t>
            </a:r>
            <a:endParaRPr lang="en-US" altLang="es-MX" dirty="0"/>
          </a:p>
        </p:txBody>
      </p:sp>
      <p:sp>
        <p:nvSpPr>
          <p:cNvPr id="3" name="Content Placeholder 2"/>
          <p:cNvSpPr>
            <a:spLocks noGrp="1"/>
          </p:cNvSpPr>
          <p:nvPr>
            <p:ph idx="1"/>
          </p:nvPr>
        </p:nvSpPr>
        <p:spPr>
          <a:xfrm>
            <a:off x="914400" y="1219200"/>
            <a:ext cx="7391400" cy="5410200"/>
          </a:xfrm>
        </p:spPr>
        <p:txBody>
          <a:bodyPr rtlCol="0">
            <a:normAutofit fontScale="62500" lnSpcReduction="20000"/>
          </a:bodyPr>
          <a:lstStyle/>
          <a:p>
            <a:pPr>
              <a:buFont typeface="Arial" charset="0"/>
              <a:buNone/>
              <a:defRPr/>
            </a:pPr>
            <a:r>
              <a:rPr lang="en-US" sz="4600" b="1" dirty="0">
                <a:solidFill>
                  <a:srgbClr val="3333FF"/>
                </a:solidFill>
              </a:rPr>
              <a:t>ESTADO DE RESULTADOS</a:t>
            </a:r>
            <a:endParaRPr lang="en-US" sz="4600" dirty="0">
              <a:solidFill>
                <a:srgbClr val="3333FF"/>
              </a:solidFill>
            </a:endParaRPr>
          </a:p>
          <a:p>
            <a:pPr>
              <a:defRPr/>
            </a:pPr>
            <a:endParaRPr lang="en-US" dirty="0"/>
          </a:p>
          <a:p>
            <a:pPr>
              <a:buFont typeface="Arial" charset="0"/>
              <a:buNone/>
              <a:defRPr/>
            </a:pPr>
            <a:r>
              <a:rPr lang="en-US" b="1" dirty="0">
                <a:solidFill>
                  <a:srgbClr val="00B050"/>
                </a:solidFill>
              </a:rPr>
              <a:t>INGRESOS</a:t>
            </a:r>
            <a:endParaRPr lang="en-US" dirty="0">
              <a:solidFill>
                <a:srgbClr val="00B050"/>
              </a:solidFill>
            </a:endParaRPr>
          </a:p>
          <a:p>
            <a:pPr>
              <a:buFont typeface="Arial" charset="0"/>
              <a:buNone/>
              <a:defRPr/>
            </a:pPr>
            <a:r>
              <a:rPr lang="en-US" b="1" dirty="0"/>
              <a:t>+ </a:t>
            </a:r>
            <a:r>
              <a:rPr lang="en-US" b="1" dirty="0" err="1"/>
              <a:t>Inversión</a:t>
            </a:r>
            <a:r>
              <a:rPr lang="en-US" b="1" dirty="0"/>
              <a:t> en Ti </a:t>
            </a:r>
            <a:r>
              <a:rPr lang="en-US" b="1" dirty="0" err="1"/>
              <a:t>Mismo</a:t>
            </a:r>
            <a:endParaRPr lang="en-US" b="1" dirty="0"/>
          </a:p>
          <a:p>
            <a:pPr>
              <a:buFont typeface="Arial" charset="0"/>
              <a:buNone/>
              <a:defRPr/>
            </a:pPr>
            <a:r>
              <a:rPr lang="en-US" b="1" dirty="0"/>
              <a:t>+ </a:t>
            </a:r>
            <a:r>
              <a:rPr lang="en-US" b="1" dirty="0" err="1"/>
              <a:t>Ingresos</a:t>
            </a:r>
            <a:r>
              <a:rPr lang="en-US" b="1" dirty="0"/>
              <a:t> de </a:t>
            </a:r>
            <a:r>
              <a:rPr lang="en-US" b="1" dirty="0" err="1"/>
              <a:t>Trabajo</a:t>
            </a:r>
            <a:endParaRPr lang="en-US" dirty="0"/>
          </a:p>
          <a:p>
            <a:pPr>
              <a:buFont typeface="Arial" charset="0"/>
              <a:buNone/>
              <a:defRPr/>
            </a:pPr>
            <a:r>
              <a:rPr lang="en-US" b="1" dirty="0"/>
              <a:t>+ </a:t>
            </a:r>
            <a:r>
              <a:rPr lang="en-US" b="1" dirty="0" err="1"/>
              <a:t>Ingresos</a:t>
            </a:r>
            <a:r>
              <a:rPr lang="en-US" b="1" dirty="0"/>
              <a:t> de </a:t>
            </a:r>
            <a:r>
              <a:rPr lang="en-US" b="1" dirty="0" err="1"/>
              <a:t>Negocios</a:t>
            </a:r>
            <a:endParaRPr lang="en-US" dirty="0"/>
          </a:p>
          <a:p>
            <a:pPr>
              <a:buFont typeface="Arial" charset="0"/>
              <a:buNone/>
              <a:defRPr/>
            </a:pPr>
            <a:r>
              <a:rPr lang="en-US" b="1" dirty="0"/>
              <a:t>+ </a:t>
            </a:r>
            <a:r>
              <a:rPr lang="en-US" b="1" dirty="0" err="1"/>
              <a:t>Ingresos</a:t>
            </a:r>
            <a:r>
              <a:rPr lang="en-US" b="1" dirty="0"/>
              <a:t> de </a:t>
            </a:r>
            <a:r>
              <a:rPr lang="en-US" b="1" dirty="0" err="1"/>
              <a:t>Inversiones</a:t>
            </a:r>
            <a:endParaRPr lang="en-US" dirty="0"/>
          </a:p>
          <a:p>
            <a:pPr>
              <a:buFont typeface="Arial" charset="0"/>
              <a:buNone/>
              <a:defRPr/>
            </a:pPr>
            <a:r>
              <a:rPr lang="en-US" b="1" dirty="0"/>
              <a:t>+ </a:t>
            </a:r>
            <a:r>
              <a:rPr lang="en-US" b="1" dirty="0" err="1"/>
              <a:t>Ingresos</a:t>
            </a:r>
            <a:r>
              <a:rPr lang="en-US" b="1" dirty="0"/>
              <a:t> de </a:t>
            </a:r>
            <a:r>
              <a:rPr lang="en-US" b="1" dirty="0" err="1"/>
              <a:t>Bienes</a:t>
            </a:r>
            <a:r>
              <a:rPr lang="en-US" b="1" dirty="0"/>
              <a:t> </a:t>
            </a:r>
            <a:r>
              <a:rPr lang="en-US" b="1" dirty="0" err="1"/>
              <a:t>Raíces</a:t>
            </a:r>
            <a:endParaRPr lang="en-US" dirty="0"/>
          </a:p>
          <a:p>
            <a:pPr>
              <a:buFont typeface="Arial" charset="0"/>
              <a:buNone/>
              <a:defRPr/>
            </a:pPr>
            <a:r>
              <a:rPr lang="en-US" dirty="0"/>
              <a:t> </a:t>
            </a:r>
          </a:p>
          <a:p>
            <a:pPr>
              <a:buFont typeface="Arial" charset="0"/>
              <a:buNone/>
              <a:defRPr/>
            </a:pPr>
            <a:r>
              <a:rPr lang="en-US" b="1" dirty="0">
                <a:solidFill>
                  <a:srgbClr val="FF0000"/>
                </a:solidFill>
              </a:rPr>
              <a:t>GASTOS</a:t>
            </a:r>
            <a:endParaRPr lang="en-US" dirty="0">
              <a:solidFill>
                <a:srgbClr val="FF0000"/>
              </a:solidFill>
            </a:endParaRPr>
          </a:p>
          <a:p>
            <a:pPr>
              <a:buFont typeface="Arial" charset="0"/>
              <a:buNone/>
              <a:defRPr/>
            </a:pPr>
            <a:r>
              <a:rPr lang="en-US" b="1" dirty="0"/>
              <a:t>-  </a:t>
            </a:r>
            <a:r>
              <a:rPr lang="en-US" b="1" dirty="0" err="1"/>
              <a:t>Impuestos</a:t>
            </a:r>
            <a:endParaRPr lang="en-US" dirty="0"/>
          </a:p>
          <a:p>
            <a:pPr>
              <a:buFont typeface="Arial" charset="0"/>
              <a:buNone/>
              <a:defRPr/>
            </a:pPr>
            <a:r>
              <a:rPr lang="en-US" b="1" dirty="0"/>
              <a:t>-  </a:t>
            </a:r>
            <a:r>
              <a:rPr lang="en-US" b="1" dirty="0" err="1"/>
              <a:t>Intereses</a:t>
            </a:r>
            <a:endParaRPr lang="en-US" dirty="0"/>
          </a:p>
          <a:p>
            <a:pPr>
              <a:buFont typeface="Arial" charset="0"/>
              <a:buNone/>
              <a:defRPr/>
            </a:pPr>
            <a:r>
              <a:rPr lang="en-US" b="1" dirty="0"/>
              <a:t>-  </a:t>
            </a:r>
            <a:r>
              <a:rPr lang="en-US" b="1" dirty="0" err="1"/>
              <a:t>Seguros</a:t>
            </a:r>
            <a:endParaRPr lang="en-US" dirty="0"/>
          </a:p>
          <a:p>
            <a:pPr marL="0" indent="0">
              <a:buNone/>
              <a:defRPr/>
            </a:pPr>
            <a:r>
              <a:rPr lang="en-US" b="1" dirty="0"/>
              <a:t>-  </a:t>
            </a:r>
            <a:r>
              <a:rPr lang="en-US" b="1" dirty="0" err="1"/>
              <a:t>Gastos</a:t>
            </a:r>
            <a:r>
              <a:rPr lang="en-US" b="1" dirty="0"/>
              <a:t> de </a:t>
            </a:r>
            <a:r>
              <a:rPr lang="en-US" b="1" dirty="0" err="1"/>
              <a:t>Consumo</a:t>
            </a:r>
            <a:endParaRPr lang="en-US" b="1" dirty="0"/>
          </a:p>
          <a:p>
            <a:pPr marL="0" indent="0">
              <a:buNone/>
              <a:defRPr/>
            </a:pPr>
            <a:r>
              <a:rPr lang="en-US" b="1" dirty="0"/>
              <a:t>-  </a:t>
            </a:r>
            <a:r>
              <a:rPr lang="en-US" b="1" dirty="0" err="1"/>
              <a:t>Diezmos</a:t>
            </a:r>
            <a:r>
              <a:rPr lang="en-US" b="1" dirty="0"/>
              <a:t> </a:t>
            </a:r>
            <a:endParaRPr lang="en-US" dirty="0"/>
          </a:p>
          <a:p>
            <a:pPr>
              <a:buFont typeface="Arial" charset="0"/>
              <a:buNone/>
              <a:defRPr/>
            </a:pPr>
            <a:r>
              <a:rPr lang="en-US" b="1" baseline="-25000" dirty="0"/>
              <a:t>====================================</a:t>
            </a:r>
            <a:endParaRPr lang="en-US" baseline="-25000" dirty="0"/>
          </a:p>
          <a:p>
            <a:pPr>
              <a:buFont typeface="Arial" charset="0"/>
              <a:buNone/>
              <a:defRPr/>
            </a:pPr>
            <a:r>
              <a:rPr lang="en-US" b="1" dirty="0">
                <a:solidFill>
                  <a:srgbClr val="3333FF"/>
                </a:solidFill>
              </a:rPr>
              <a:t>INGRESO NETO</a:t>
            </a:r>
            <a:endParaRPr lang="en-US" dirty="0">
              <a:solidFill>
                <a:srgbClr val="3333FF"/>
              </a:solidFill>
            </a:endParaRPr>
          </a:p>
        </p:txBody>
      </p:sp>
      <p:sp>
        <p:nvSpPr>
          <p:cNvPr id="7" name="Footer Placeholder 6"/>
          <p:cNvSpPr>
            <a:spLocks noGrp="1"/>
          </p:cNvSpPr>
          <p:nvPr>
            <p:ph type="ftr" sz="quarter" idx="11"/>
          </p:nvPr>
        </p:nvSpPr>
        <p:spPr>
          <a:xfrm>
            <a:off x="0" y="6492875"/>
            <a:ext cx="2895600" cy="365125"/>
          </a:xfrm>
        </p:spPr>
        <p:txBody>
          <a:bodyPr/>
          <a:lstStyle/>
          <a:p>
            <a:pPr algn="l">
              <a:defRPr/>
            </a:pPr>
            <a:r>
              <a:rPr lang="en-US" dirty="0"/>
              <a:t>© Alex </a:t>
            </a:r>
            <a:r>
              <a:rPr lang="en-US" dirty="0" err="1"/>
              <a:t>Barrón</a:t>
            </a:r>
            <a:r>
              <a:rPr lang="en-US" dirty="0"/>
              <a:t> 2024</a:t>
            </a:r>
          </a:p>
        </p:txBody>
      </p:sp>
      <p:sp>
        <p:nvSpPr>
          <p:cNvPr id="10245" name="Slide Number Placeholder 7"/>
          <p:cNvSpPr>
            <a:spLocks noGrp="1"/>
          </p:cNvSpPr>
          <p:nvPr>
            <p:ph type="sldNum" sz="quarter" idx="12"/>
          </p:nvPr>
        </p:nvSpPr>
        <p:spPr bwMode="auto">
          <a:xfrm>
            <a:off x="7010400" y="6492875"/>
            <a:ext cx="2133600" cy="365125"/>
          </a:xfrm>
          <a:noFill/>
          <a:ln>
            <a:miter lim="800000"/>
            <a:headEnd/>
            <a:tailEnd/>
          </a:ln>
        </p:spPr>
        <p:txBody>
          <a:bodyPr/>
          <a:lstStyle/>
          <a:p>
            <a:fld id="{4522EC2B-4FAB-417E-A376-0E712CA00DF9}" type="slidenum">
              <a:rPr lang="en-US" altLang="es-MX"/>
              <a:pPr/>
              <a:t>106</a:t>
            </a:fld>
            <a:endParaRPr lang="en-US" altLang="es-MX"/>
          </a:p>
        </p:txBody>
      </p:sp>
      <p:pic>
        <p:nvPicPr>
          <p:cNvPr id="10246" name="Picture 8" descr="net income.jpg"/>
          <p:cNvPicPr>
            <a:picLocks noChangeAspect="1"/>
          </p:cNvPicPr>
          <p:nvPr/>
        </p:nvPicPr>
        <p:blipFill>
          <a:blip r:embed="rId2" cstate="print"/>
          <a:srcRect/>
          <a:stretch>
            <a:fillRect/>
          </a:stretch>
        </p:blipFill>
        <p:spPr bwMode="auto">
          <a:xfrm>
            <a:off x="4876800" y="2209800"/>
            <a:ext cx="3281363" cy="3108325"/>
          </a:xfrm>
          <a:prstGeom prst="rect">
            <a:avLst/>
          </a:prstGeom>
          <a:noFill/>
          <a:ln w="9525">
            <a:noFill/>
            <a:miter lim="800000"/>
            <a:headEnd/>
            <a:tailEnd/>
          </a:ln>
        </p:spPr>
      </p:pic>
      <p:sp>
        <p:nvSpPr>
          <p:cNvPr id="2" name="Up Arrow 1"/>
          <p:cNvSpPr/>
          <p:nvPr/>
        </p:nvSpPr>
        <p:spPr>
          <a:xfrm>
            <a:off x="228600" y="2496787"/>
            <a:ext cx="457200" cy="990600"/>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3"/>
          <p:cNvSpPr/>
          <p:nvPr/>
        </p:nvSpPr>
        <p:spPr>
          <a:xfrm>
            <a:off x="304800" y="4495800"/>
            <a:ext cx="457200" cy="12192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p:cNvSpPr/>
          <p:nvPr/>
        </p:nvSpPr>
        <p:spPr>
          <a:xfrm>
            <a:off x="246413" y="6076703"/>
            <a:ext cx="457200" cy="495300"/>
          </a:xfrm>
          <a:prstGeom prst="upArrow">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205EA66-3706-A8AB-F9C4-996DB136943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342900"/>
            <a:ext cx="9144000" cy="800100"/>
          </a:xfrm>
        </p:spPr>
        <p:txBody>
          <a:bodyPr/>
          <a:lstStyle/>
          <a:p>
            <a:pPr eaLnBrk="1" hangingPunct="1"/>
            <a:r>
              <a:rPr lang="en-US" altLang="es-MX" b="1" dirty="0" err="1"/>
              <a:t>Aumenta</a:t>
            </a:r>
            <a:r>
              <a:rPr lang="en-US" altLang="es-MX" b="1" dirty="0"/>
              <a:t> Tus INGRESOS</a:t>
            </a:r>
            <a:endParaRPr lang="en-US" altLang="es-MX" dirty="0"/>
          </a:p>
        </p:txBody>
      </p:sp>
      <p:sp>
        <p:nvSpPr>
          <p:cNvPr id="3" name="Content Placeholder 2"/>
          <p:cNvSpPr>
            <a:spLocks noGrp="1"/>
          </p:cNvSpPr>
          <p:nvPr>
            <p:ph idx="1"/>
          </p:nvPr>
        </p:nvSpPr>
        <p:spPr>
          <a:xfrm>
            <a:off x="685800" y="1219200"/>
            <a:ext cx="8077200" cy="5638800"/>
          </a:xfrm>
        </p:spPr>
        <p:txBody>
          <a:bodyPr rtlCol="0">
            <a:normAutofit fontScale="70000" lnSpcReduction="20000"/>
          </a:bodyPr>
          <a:lstStyle/>
          <a:p>
            <a:pPr marL="0" indent="0" eaLnBrk="1" fontAlgn="auto" hangingPunct="1">
              <a:spcAft>
                <a:spcPts val="0"/>
              </a:spcAft>
              <a:buNone/>
              <a:defRPr/>
            </a:pPr>
            <a:r>
              <a:rPr lang="en-US" b="1" u="sng" dirty="0">
                <a:solidFill>
                  <a:srgbClr val="00B050"/>
                </a:solidFill>
              </a:rPr>
              <a:t>INGRESOS ACTIVOS</a:t>
            </a:r>
          </a:p>
          <a:p>
            <a:pPr eaLnBrk="1" fontAlgn="auto" hangingPunct="1">
              <a:spcAft>
                <a:spcPts val="0"/>
              </a:spcAft>
              <a:buFont typeface="Arial" panose="020B0604020202020204" pitchFamily="34" charset="0"/>
              <a:buChar char="•"/>
              <a:defRPr/>
            </a:pPr>
            <a:r>
              <a:rPr lang="en-US" b="1" dirty="0" err="1">
                <a:solidFill>
                  <a:srgbClr val="00B050"/>
                </a:solidFill>
              </a:rPr>
              <a:t>Invierte</a:t>
            </a:r>
            <a:r>
              <a:rPr lang="en-US" b="1" dirty="0">
                <a:solidFill>
                  <a:srgbClr val="00B050"/>
                </a:solidFill>
              </a:rPr>
              <a:t> en Ti </a:t>
            </a:r>
            <a:r>
              <a:rPr lang="en-US" b="1" dirty="0" err="1">
                <a:solidFill>
                  <a:srgbClr val="00B050"/>
                </a:solidFill>
              </a:rPr>
              <a:t>Mismo</a:t>
            </a:r>
            <a:r>
              <a:rPr lang="en-US" dirty="0"/>
              <a:t>: Nueva </a:t>
            </a:r>
            <a:r>
              <a:rPr lang="en-US" dirty="0" err="1"/>
              <a:t>Mentalidad</a:t>
            </a:r>
            <a:r>
              <a:rPr lang="en-US" dirty="0"/>
              <a:t>, </a:t>
            </a:r>
            <a:r>
              <a:rPr lang="en-US" dirty="0" err="1"/>
              <a:t>Nuevas</a:t>
            </a:r>
            <a:r>
              <a:rPr lang="en-US" dirty="0"/>
              <a:t> Ideas, </a:t>
            </a:r>
            <a:r>
              <a:rPr lang="en-US" dirty="0" err="1"/>
              <a:t>Nuevos</a:t>
            </a:r>
            <a:r>
              <a:rPr lang="en-US" dirty="0"/>
              <a:t> </a:t>
            </a:r>
            <a:r>
              <a:rPr lang="en-US" dirty="0" err="1"/>
              <a:t>Conceptos</a:t>
            </a:r>
            <a:r>
              <a:rPr lang="en-US" dirty="0"/>
              <a:t>, </a:t>
            </a:r>
            <a:r>
              <a:rPr lang="en-US" dirty="0" err="1"/>
              <a:t>Motivación</a:t>
            </a:r>
            <a:r>
              <a:rPr lang="en-US" dirty="0"/>
              <a:t>, </a:t>
            </a:r>
            <a:r>
              <a:rPr lang="en-US" dirty="0" err="1"/>
              <a:t>Entendimiento</a:t>
            </a:r>
            <a:r>
              <a:rPr lang="en-US" dirty="0"/>
              <a:t>, </a:t>
            </a:r>
            <a:r>
              <a:rPr lang="en-US" dirty="0" err="1"/>
              <a:t>Compromiso</a:t>
            </a:r>
            <a:r>
              <a:rPr lang="en-US" dirty="0"/>
              <a:t>, Nueva </a:t>
            </a:r>
            <a:r>
              <a:rPr lang="en-US" dirty="0" err="1"/>
              <a:t>Actitud</a:t>
            </a:r>
            <a:r>
              <a:rPr lang="en-US" dirty="0"/>
              <a:t>, Medio </a:t>
            </a:r>
            <a:r>
              <a:rPr lang="en-US" dirty="0" err="1"/>
              <a:t>Ambiente</a:t>
            </a:r>
            <a:r>
              <a:rPr lang="en-US" dirty="0"/>
              <a:t> </a:t>
            </a:r>
            <a:r>
              <a:rPr lang="en-US" dirty="0" err="1"/>
              <a:t>Positivo</a:t>
            </a:r>
            <a:endParaRPr lang="en-US" dirty="0"/>
          </a:p>
          <a:p>
            <a:pPr eaLnBrk="1" fontAlgn="auto" hangingPunct="1">
              <a:spcAft>
                <a:spcPts val="0"/>
              </a:spcAft>
              <a:buFont typeface="Arial" panose="020B0604020202020204" pitchFamily="34" charset="0"/>
              <a:buChar char="•"/>
              <a:defRPr/>
            </a:pPr>
            <a:r>
              <a:rPr lang="en-US" b="1" dirty="0" err="1">
                <a:solidFill>
                  <a:srgbClr val="00B050"/>
                </a:solidFill>
              </a:rPr>
              <a:t>Ingresos</a:t>
            </a:r>
            <a:r>
              <a:rPr lang="en-US" b="1" dirty="0">
                <a:solidFill>
                  <a:srgbClr val="00B050"/>
                </a:solidFill>
              </a:rPr>
              <a:t> de </a:t>
            </a:r>
            <a:r>
              <a:rPr lang="en-US" b="1" dirty="0" err="1">
                <a:solidFill>
                  <a:srgbClr val="00B050"/>
                </a:solidFill>
              </a:rPr>
              <a:t>Trabajo</a:t>
            </a:r>
            <a:r>
              <a:rPr lang="en-US" dirty="0"/>
              <a:t>: Pago </a:t>
            </a:r>
            <a:r>
              <a:rPr lang="en-US" dirty="0" err="1"/>
              <a:t>por</a:t>
            </a:r>
            <a:r>
              <a:rPr lang="en-US" dirty="0"/>
              <a:t> Hora, </a:t>
            </a:r>
            <a:r>
              <a:rPr lang="en-US" dirty="0" err="1"/>
              <a:t>Salario</a:t>
            </a:r>
            <a:r>
              <a:rPr lang="en-US" dirty="0"/>
              <a:t>, </a:t>
            </a:r>
            <a:r>
              <a:rPr lang="en-US" dirty="0" err="1"/>
              <a:t>Bonos</a:t>
            </a:r>
            <a:r>
              <a:rPr lang="en-US" dirty="0"/>
              <a:t>, </a:t>
            </a:r>
            <a:r>
              <a:rPr lang="en-US" dirty="0" err="1"/>
              <a:t>Comisiones</a:t>
            </a:r>
            <a:r>
              <a:rPr lang="en-US" dirty="0"/>
              <a:t>, </a:t>
            </a:r>
            <a:r>
              <a:rPr lang="en-US" dirty="0" err="1"/>
              <a:t>Opciones</a:t>
            </a:r>
            <a:r>
              <a:rPr lang="en-US" dirty="0"/>
              <a:t> </a:t>
            </a:r>
          </a:p>
          <a:p>
            <a:pPr eaLnBrk="1" fontAlgn="auto" hangingPunct="1">
              <a:spcAft>
                <a:spcPts val="0"/>
              </a:spcAft>
              <a:buFont typeface="Arial" panose="020B0604020202020204" pitchFamily="34" charset="0"/>
              <a:buChar char="•"/>
              <a:defRPr/>
            </a:pPr>
            <a:r>
              <a:rPr lang="en-US" b="1" dirty="0" err="1">
                <a:solidFill>
                  <a:srgbClr val="00B050"/>
                </a:solidFill>
              </a:rPr>
              <a:t>Ingresos</a:t>
            </a:r>
            <a:r>
              <a:rPr lang="en-US" b="1" dirty="0">
                <a:solidFill>
                  <a:srgbClr val="00B050"/>
                </a:solidFill>
              </a:rPr>
              <a:t> de </a:t>
            </a:r>
            <a:r>
              <a:rPr lang="en-US" b="1" dirty="0" err="1">
                <a:solidFill>
                  <a:srgbClr val="00B050"/>
                </a:solidFill>
              </a:rPr>
              <a:t>Negocios</a:t>
            </a:r>
            <a:r>
              <a:rPr lang="en-US" dirty="0"/>
              <a:t>: </a:t>
            </a:r>
            <a:r>
              <a:rPr lang="en-US" dirty="0" err="1"/>
              <a:t>Repartición</a:t>
            </a:r>
            <a:r>
              <a:rPr lang="en-US" dirty="0"/>
              <a:t> de </a:t>
            </a:r>
            <a:r>
              <a:rPr lang="en-US" dirty="0" err="1"/>
              <a:t>Ganancias</a:t>
            </a:r>
            <a:r>
              <a:rPr lang="en-US" dirty="0"/>
              <a:t>, </a:t>
            </a:r>
            <a:r>
              <a:rPr lang="en-US" dirty="0" err="1"/>
              <a:t>Distribuciones</a:t>
            </a:r>
            <a:r>
              <a:rPr lang="en-US" dirty="0"/>
              <a:t> </a:t>
            </a:r>
          </a:p>
          <a:p>
            <a:pPr eaLnBrk="1" fontAlgn="auto" hangingPunct="1">
              <a:spcAft>
                <a:spcPts val="0"/>
              </a:spcAft>
              <a:buFont typeface="Arial" panose="020B0604020202020204" pitchFamily="34" charset="0"/>
              <a:buChar char="•"/>
              <a:defRPr/>
            </a:pPr>
            <a:r>
              <a:rPr lang="en-US" b="1" dirty="0" err="1">
                <a:solidFill>
                  <a:srgbClr val="00B050"/>
                </a:solidFill>
              </a:rPr>
              <a:t>Ingresos</a:t>
            </a:r>
            <a:r>
              <a:rPr lang="en-US" b="1" dirty="0">
                <a:solidFill>
                  <a:srgbClr val="00B050"/>
                </a:solidFill>
              </a:rPr>
              <a:t> de </a:t>
            </a:r>
            <a:r>
              <a:rPr lang="en-US" b="1" dirty="0" err="1">
                <a:solidFill>
                  <a:srgbClr val="00B050"/>
                </a:solidFill>
              </a:rPr>
              <a:t>Inversión</a:t>
            </a:r>
            <a:r>
              <a:rPr lang="en-US" dirty="0"/>
              <a:t>: </a:t>
            </a:r>
            <a:r>
              <a:rPr lang="en-US" dirty="0" err="1"/>
              <a:t>Intereses</a:t>
            </a:r>
            <a:r>
              <a:rPr lang="en-US" dirty="0"/>
              <a:t>, </a:t>
            </a:r>
            <a:r>
              <a:rPr lang="en-US" dirty="0" err="1"/>
              <a:t>Dividendos</a:t>
            </a:r>
            <a:r>
              <a:rPr lang="en-US" dirty="0"/>
              <a:t>, </a:t>
            </a:r>
            <a:r>
              <a:rPr lang="en-US" dirty="0" err="1"/>
              <a:t>Ganancias</a:t>
            </a:r>
            <a:r>
              <a:rPr lang="en-US" dirty="0"/>
              <a:t> </a:t>
            </a:r>
            <a:r>
              <a:rPr lang="en-US" dirty="0" err="1"/>
              <a:t>Sobre</a:t>
            </a:r>
            <a:r>
              <a:rPr lang="en-US" dirty="0"/>
              <a:t> el Capital</a:t>
            </a:r>
          </a:p>
          <a:p>
            <a:pPr eaLnBrk="1" fontAlgn="auto" hangingPunct="1">
              <a:spcAft>
                <a:spcPts val="0"/>
              </a:spcAft>
              <a:buFont typeface="Arial" panose="020B0604020202020204" pitchFamily="34" charset="0"/>
              <a:buChar char="•"/>
              <a:defRPr/>
            </a:pPr>
            <a:r>
              <a:rPr lang="en-US" b="1" dirty="0" err="1">
                <a:solidFill>
                  <a:srgbClr val="00B050"/>
                </a:solidFill>
              </a:rPr>
              <a:t>Ingresos</a:t>
            </a:r>
            <a:r>
              <a:rPr lang="en-US" b="1" dirty="0">
                <a:solidFill>
                  <a:srgbClr val="00B050"/>
                </a:solidFill>
              </a:rPr>
              <a:t> de </a:t>
            </a:r>
            <a:r>
              <a:rPr lang="en-US" b="1" dirty="0" err="1">
                <a:solidFill>
                  <a:srgbClr val="00B050"/>
                </a:solidFill>
              </a:rPr>
              <a:t>Bienes</a:t>
            </a:r>
            <a:r>
              <a:rPr lang="en-US" b="1" dirty="0">
                <a:solidFill>
                  <a:srgbClr val="00B050"/>
                </a:solidFill>
              </a:rPr>
              <a:t> </a:t>
            </a:r>
            <a:r>
              <a:rPr lang="en-US" b="1" dirty="0" err="1">
                <a:solidFill>
                  <a:srgbClr val="00B050"/>
                </a:solidFill>
              </a:rPr>
              <a:t>Raíces</a:t>
            </a:r>
            <a:r>
              <a:rPr lang="en-US" dirty="0"/>
              <a:t>: </a:t>
            </a:r>
            <a:r>
              <a:rPr lang="en-US" dirty="0" err="1"/>
              <a:t>Ingresos</a:t>
            </a:r>
            <a:r>
              <a:rPr lang="en-US" dirty="0"/>
              <a:t> por </a:t>
            </a:r>
            <a:r>
              <a:rPr lang="en-US" dirty="0" err="1"/>
              <a:t>Alquiler</a:t>
            </a:r>
            <a:r>
              <a:rPr lang="en-US" dirty="0"/>
              <a:t> o </a:t>
            </a:r>
            <a:r>
              <a:rPr lang="en-US" dirty="0" err="1"/>
              <a:t>Rentas</a:t>
            </a:r>
            <a:endParaRPr lang="en-US" dirty="0"/>
          </a:p>
          <a:p>
            <a:pPr eaLnBrk="1" fontAlgn="auto" hangingPunct="1">
              <a:spcAft>
                <a:spcPts val="0"/>
              </a:spcAft>
              <a:buFont typeface="Arial" panose="020B0604020202020204" pitchFamily="34" charset="0"/>
              <a:buChar char="•"/>
              <a:defRPr/>
            </a:pPr>
            <a:r>
              <a:rPr lang="en-US" b="1" dirty="0" err="1">
                <a:solidFill>
                  <a:srgbClr val="00B050"/>
                </a:solidFill>
              </a:rPr>
              <a:t>Ingresos</a:t>
            </a:r>
            <a:r>
              <a:rPr lang="en-US" b="1" dirty="0">
                <a:solidFill>
                  <a:srgbClr val="00B050"/>
                </a:solidFill>
              </a:rPr>
              <a:t> de Multi-Nivel</a:t>
            </a:r>
            <a:r>
              <a:rPr lang="en-US" dirty="0"/>
              <a:t>: </a:t>
            </a:r>
            <a:r>
              <a:rPr lang="en-US" dirty="0" err="1"/>
              <a:t>Ingresos</a:t>
            </a:r>
            <a:r>
              <a:rPr lang="en-US" dirty="0"/>
              <a:t> por Ventas o por </a:t>
            </a:r>
            <a:r>
              <a:rPr lang="en-US" dirty="0" err="1"/>
              <a:t>Reclutar</a:t>
            </a:r>
            <a:endParaRPr lang="en-US" dirty="0"/>
          </a:p>
          <a:p>
            <a:pPr marL="0" indent="0" eaLnBrk="1" fontAlgn="auto" hangingPunct="1">
              <a:spcAft>
                <a:spcPts val="0"/>
              </a:spcAft>
              <a:buNone/>
              <a:defRPr/>
            </a:pPr>
            <a:r>
              <a:rPr lang="en-US" b="1" u="sng" dirty="0">
                <a:solidFill>
                  <a:schemeClr val="bg2">
                    <a:lumMod val="50000"/>
                  </a:schemeClr>
                </a:solidFill>
              </a:rPr>
              <a:t>INGRESOS PASIVOS</a:t>
            </a:r>
          </a:p>
          <a:p>
            <a:pPr eaLnBrk="1" fontAlgn="auto" hangingPunct="1">
              <a:spcAft>
                <a:spcPts val="0"/>
              </a:spcAft>
              <a:buFont typeface="Arial" panose="020B0604020202020204" pitchFamily="34" charset="0"/>
              <a:buChar char="•"/>
              <a:defRPr/>
            </a:pPr>
            <a:r>
              <a:rPr lang="en-US" b="1" dirty="0" err="1">
                <a:solidFill>
                  <a:schemeClr val="bg2">
                    <a:lumMod val="50000"/>
                  </a:schemeClr>
                </a:solidFill>
              </a:rPr>
              <a:t>Ingresos</a:t>
            </a:r>
            <a:r>
              <a:rPr lang="en-US" b="1" dirty="0">
                <a:solidFill>
                  <a:schemeClr val="bg2">
                    <a:lumMod val="50000"/>
                  </a:schemeClr>
                </a:solidFill>
              </a:rPr>
              <a:t> </a:t>
            </a:r>
            <a:r>
              <a:rPr lang="en-US" b="1" dirty="0" err="1">
                <a:solidFill>
                  <a:schemeClr val="bg2">
                    <a:lumMod val="50000"/>
                  </a:schemeClr>
                </a:solidFill>
              </a:rPr>
              <a:t>Pasivos</a:t>
            </a:r>
            <a:r>
              <a:rPr lang="en-US" dirty="0"/>
              <a:t>: </a:t>
            </a:r>
            <a:r>
              <a:rPr lang="en-US" dirty="0" err="1"/>
              <a:t>Verdadero</a:t>
            </a:r>
            <a:r>
              <a:rPr lang="en-US" dirty="0"/>
              <a:t> </a:t>
            </a:r>
            <a:r>
              <a:rPr lang="en-US" dirty="0" err="1"/>
              <a:t>Ingreso</a:t>
            </a:r>
            <a:r>
              <a:rPr lang="en-US" dirty="0"/>
              <a:t> </a:t>
            </a:r>
            <a:r>
              <a:rPr lang="en-US" dirty="0" err="1"/>
              <a:t>Pasivo</a:t>
            </a:r>
            <a:r>
              <a:rPr lang="en-US" dirty="0"/>
              <a:t>, </a:t>
            </a:r>
            <a:r>
              <a:rPr lang="en-US" dirty="0" err="1"/>
              <a:t>Comisiones</a:t>
            </a:r>
            <a:r>
              <a:rPr lang="en-US" dirty="0"/>
              <a:t> </a:t>
            </a:r>
            <a:r>
              <a:rPr lang="en-US" dirty="0" err="1"/>
              <a:t>Pasivas</a:t>
            </a:r>
            <a:r>
              <a:rPr lang="en-US" dirty="0"/>
              <a:t>, </a:t>
            </a:r>
            <a:r>
              <a:rPr lang="en-US" dirty="0" err="1"/>
              <a:t>Recurrentes</a:t>
            </a:r>
            <a:r>
              <a:rPr lang="en-US" dirty="0"/>
              <a:t>, </a:t>
            </a:r>
            <a:r>
              <a:rPr lang="en-US" dirty="0" err="1"/>
              <a:t>Regalías</a:t>
            </a:r>
            <a:r>
              <a:rPr lang="en-US" dirty="0"/>
              <a:t>, </a:t>
            </a:r>
            <a:r>
              <a:rPr lang="en-US" dirty="0" err="1"/>
              <a:t>Herencia</a:t>
            </a:r>
            <a:endParaRPr lang="en-US" dirty="0"/>
          </a:p>
          <a:p>
            <a:pPr eaLnBrk="1" fontAlgn="auto" hangingPunct="1">
              <a:spcAft>
                <a:spcPts val="0"/>
              </a:spcAft>
              <a:buFont typeface="Arial" panose="020B0604020202020204" pitchFamily="34" charset="0"/>
              <a:buChar char="•"/>
              <a:defRPr/>
            </a:pPr>
            <a:endParaRPr lang="en-US" dirty="0"/>
          </a:p>
          <a:p>
            <a:pPr eaLnBrk="1" fontAlgn="auto" hangingPunct="1">
              <a:spcAft>
                <a:spcPts val="0"/>
              </a:spcAft>
              <a:buFont typeface="Arial" charset="0"/>
              <a:buNone/>
              <a:defRPr/>
            </a:pPr>
            <a:r>
              <a:rPr lang="en-US" i="1" dirty="0">
                <a:solidFill>
                  <a:srgbClr val="3333FF"/>
                </a:solidFill>
              </a:rPr>
              <a:t>“</a:t>
            </a:r>
            <a:r>
              <a:rPr lang="es-ES" i="1" dirty="0">
                <a:solidFill>
                  <a:srgbClr val="3333FF"/>
                </a:solidFill>
              </a:rPr>
              <a:t>La oportunidad de ganar, más que un regalo, es una ocupación</a:t>
            </a:r>
            <a:r>
              <a:rPr lang="en-US" i="1" dirty="0">
                <a:solidFill>
                  <a:srgbClr val="3333FF"/>
                </a:solidFill>
              </a:rPr>
              <a:t>.”</a:t>
            </a:r>
          </a:p>
          <a:p>
            <a:pPr algn="r" eaLnBrk="1" fontAlgn="auto" hangingPunct="1">
              <a:spcAft>
                <a:spcPts val="0"/>
              </a:spcAft>
              <a:buFont typeface="Arial" panose="020B0604020202020204" pitchFamily="34" charset="0"/>
              <a:buNone/>
              <a:defRPr/>
            </a:pPr>
            <a:r>
              <a:rPr lang="en-US" dirty="0"/>
              <a:t>–  Peter J. Daniels</a:t>
            </a:r>
          </a:p>
        </p:txBody>
      </p:sp>
      <p:sp>
        <p:nvSpPr>
          <p:cNvPr id="7" name="Footer Placeholder 6"/>
          <p:cNvSpPr>
            <a:spLocks noGrp="1"/>
          </p:cNvSpPr>
          <p:nvPr>
            <p:ph type="ftr" sz="quarter" idx="11"/>
          </p:nvPr>
        </p:nvSpPr>
        <p:spPr>
          <a:xfrm>
            <a:off x="0" y="6492875"/>
            <a:ext cx="2895600" cy="365125"/>
          </a:xfrm>
        </p:spPr>
        <p:txBody>
          <a:bodyPr/>
          <a:lstStyle/>
          <a:p>
            <a:pPr algn="l">
              <a:defRPr/>
            </a:pPr>
            <a:r>
              <a:rPr lang="en-US" dirty="0"/>
              <a:t>© Alex </a:t>
            </a:r>
            <a:r>
              <a:rPr lang="en-US" dirty="0" err="1"/>
              <a:t>Barrón</a:t>
            </a:r>
            <a:r>
              <a:rPr lang="en-US" dirty="0"/>
              <a:t> 2024</a:t>
            </a:r>
          </a:p>
        </p:txBody>
      </p:sp>
      <p:sp>
        <p:nvSpPr>
          <p:cNvPr id="11269" name="Slide Number Placeholder 7"/>
          <p:cNvSpPr>
            <a:spLocks noGrp="1"/>
          </p:cNvSpPr>
          <p:nvPr>
            <p:ph type="sldNum" sz="quarter" idx="12"/>
          </p:nvPr>
        </p:nvSpPr>
        <p:spPr bwMode="auto">
          <a:xfrm>
            <a:off x="7010400" y="6492875"/>
            <a:ext cx="2133600" cy="365125"/>
          </a:xfrm>
          <a:noFill/>
          <a:ln>
            <a:miter lim="800000"/>
            <a:headEnd/>
            <a:tailEnd/>
          </a:ln>
        </p:spPr>
        <p:txBody>
          <a:bodyPr/>
          <a:lstStyle/>
          <a:p>
            <a:fld id="{B91F93D5-E245-4B1A-863F-93C78DA9F707}" type="slidenum">
              <a:rPr lang="en-US" altLang="es-MX"/>
              <a:pPr/>
              <a:t>107</a:t>
            </a:fld>
            <a:endParaRPr lang="en-US" altLang="es-MX"/>
          </a:p>
        </p:txBody>
      </p:sp>
      <p:sp>
        <p:nvSpPr>
          <p:cNvPr id="8" name="Up Arrow 7"/>
          <p:cNvSpPr/>
          <p:nvPr/>
        </p:nvSpPr>
        <p:spPr>
          <a:xfrm>
            <a:off x="152400" y="1828800"/>
            <a:ext cx="457200" cy="2227613"/>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6401BC5-C1B8-786C-8040-61E5AF9C838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7359048"/>
      </p:ext>
    </p:extLst>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0"/>
            <a:ext cx="9144000" cy="1143000"/>
          </a:xfrm>
        </p:spPr>
        <p:txBody>
          <a:bodyPr/>
          <a:lstStyle/>
          <a:p>
            <a:pPr eaLnBrk="1" hangingPunct="1"/>
            <a:r>
              <a:rPr lang="en-US" altLang="es-MX" b="1" dirty="0"/>
              <a:t>Reduce Tus GASTOS</a:t>
            </a:r>
            <a:endParaRPr lang="en-US" altLang="es-MX" dirty="0"/>
          </a:p>
        </p:txBody>
      </p:sp>
      <p:sp>
        <p:nvSpPr>
          <p:cNvPr id="3" name="Content Placeholder 2"/>
          <p:cNvSpPr>
            <a:spLocks noGrp="1"/>
          </p:cNvSpPr>
          <p:nvPr>
            <p:ph idx="1"/>
          </p:nvPr>
        </p:nvSpPr>
        <p:spPr>
          <a:xfrm>
            <a:off x="685800" y="1219200"/>
            <a:ext cx="8001000" cy="5410200"/>
          </a:xfrm>
        </p:spPr>
        <p:txBody>
          <a:bodyPr rtlCol="0">
            <a:normAutofit fontScale="85000" lnSpcReduction="10000"/>
          </a:bodyPr>
          <a:lstStyle/>
          <a:p>
            <a:pPr eaLnBrk="1" fontAlgn="auto" hangingPunct="1">
              <a:spcAft>
                <a:spcPts val="0"/>
              </a:spcAft>
              <a:buFont typeface="Arial" panose="020B0604020202020204" pitchFamily="34" charset="0"/>
              <a:buChar char="•"/>
              <a:defRPr/>
            </a:pPr>
            <a:r>
              <a:rPr lang="en-US" b="1" dirty="0" err="1">
                <a:solidFill>
                  <a:srgbClr val="FF0000"/>
                </a:solidFill>
              </a:rPr>
              <a:t>Diezmos</a:t>
            </a:r>
            <a:r>
              <a:rPr lang="en-US" dirty="0"/>
              <a:t>: “</a:t>
            </a:r>
            <a:r>
              <a:rPr lang="es-ES" dirty="0"/>
              <a:t>Traed todos los diezmos al alfolí </a:t>
            </a:r>
            <a:r>
              <a:rPr lang="en-US" i="1" dirty="0"/>
              <a:t>”. </a:t>
            </a:r>
            <a:r>
              <a:rPr lang="en-US" i="1" dirty="0" err="1"/>
              <a:t>Malaquias</a:t>
            </a:r>
            <a:r>
              <a:rPr lang="en-US" i="1" dirty="0"/>
              <a:t>  3:10</a:t>
            </a:r>
            <a:endParaRPr lang="en-US" dirty="0"/>
          </a:p>
          <a:p>
            <a:pPr eaLnBrk="1" fontAlgn="auto" hangingPunct="1">
              <a:spcAft>
                <a:spcPts val="0"/>
              </a:spcAft>
              <a:buFont typeface="Arial" panose="020B0604020202020204" pitchFamily="34" charset="0"/>
              <a:buChar char="•"/>
              <a:defRPr/>
            </a:pPr>
            <a:r>
              <a:rPr lang="en-US" b="1" dirty="0" err="1">
                <a:solidFill>
                  <a:srgbClr val="FF0000"/>
                </a:solidFill>
              </a:rPr>
              <a:t>Impuestos</a:t>
            </a:r>
            <a:r>
              <a:rPr lang="en-US" dirty="0"/>
              <a:t>: “</a:t>
            </a:r>
            <a:r>
              <a:rPr lang="es-ES" i="1" dirty="0"/>
              <a:t>Dad a César lo que es de César, y a Dios lo que es de Dios.</a:t>
            </a:r>
            <a:r>
              <a:rPr lang="en-US" i="1" dirty="0"/>
              <a:t>” Marcos 12:17</a:t>
            </a:r>
            <a:endParaRPr lang="en-US" dirty="0"/>
          </a:p>
          <a:p>
            <a:pPr eaLnBrk="1" fontAlgn="auto" hangingPunct="1">
              <a:spcAft>
                <a:spcPts val="0"/>
              </a:spcAft>
              <a:buFont typeface="Arial" panose="020B0604020202020204" pitchFamily="34" charset="0"/>
              <a:buChar char="•"/>
              <a:defRPr/>
            </a:pPr>
            <a:r>
              <a:rPr lang="en-US" b="1" dirty="0" err="1">
                <a:solidFill>
                  <a:srgbClr val="FF0000"/>
                </a:solidFill>
              </a:rPr>
              <a:t>Intereses</a:t>
            </a:r>
            <a:r>
              <a:rPr lang="en-US" dirty="0"/>
              <a:t>: </a:t>
            </a:r>
            <a:r>
              <a:rPr lang="en-US" i="1" dirty="0"/>
              <a:t>"</a:t>
            </a:r>
            <a:r>
              <a:rPr lang="es-ES" i="1" dirty="0"/>
              <a:t>No permitas que el interés trabaje en tu contra, si lo haces no hay ninguna posibilidad de éxito en la vida lo que se refiere al dinero.”</a:t>
            </a:r>
            <a:r>
              <a:rPr lang="en-US" i="1" dirty="0"/>
              <a:t> – P.T. Barnum</a:t>
            </a:r>
            <a:endParaRPr lang="en-US" dirty="0"/>
          </a:p>
          <a:p>
            <a:pPr eaLnBrk="1" fontAlgn="auto" hangingPunct="1">
              <a:spcAft>
                <a:spcPts val="0"/>
              </a:spcAft>
              <a:buFont typeface="Arial" panose="020B0604020202020204" pitchFamily="34" charset="0"/>
              <a:buChar char="•"/>
              <a:defRPr/>
            </a:pPr>
            <a:r>
              <a:rPr lang="en-US" b="1" dirty="0" err="1">
                <a:solidFill>
                  <a:srgbClr val="FF0000"/>
                </a:solidFill>
              </a:rPr>
              <a:t>Seguros</a:t>
            </a:r>
            <a:r>
              <a:rPr lang="en-US" dirty="0"/>
              <a:t>: </a:t>
            </a:r>
            <a:r>
              <a:rPr lang="en-US" i="1" dirty="0"/>
              <a:t>“</a:t>
            </a:r>
            <a:r>
              <a:rPr lang="es-ES" i="1" dirty="0"/>
              <a:t>Compra seguro temporal e invierte la diferencia</a:t>
            </a:r>
            <a:r>
              <a:rPr lang="en-US" i="1" dirty="0"/>
              <a:t>” </a:t>
            </a:r>
            <a:r>
              <a:rPr lang="en-US" dirty="0"/>
              <a:t>– </a:t>
            </a:r>
            <a:r>
              <a:rPr lang="en-US" i="1" dirty="0"/>
              <a:t>Dave Ramsey</a:t>
            </a:r>
          </a:p>
          <a:p>
            <a:pPr eaLnBrk="1" fontAlgn="auto" hangingPunct="1">
              <a:spcAft>
                <a:spcPts val="0"/>
              </a:spcAft>
              <a:buFont typeface="Arial" panose="020B0604020202020204" pitchFamily="34" charset="0"/>
              <a:buChar char="•"/>
              <a:defRPr/>
            </a:pPr>
            <a:r>
              <a:rPr lang="en-US" b="1" dirty="0" err="1">
                <a:solidFill>
                  <a:srgbClr val="FF0000"/>
                </a:solidFill>
              </a:rPr>
              <a:t>Gastos</a:t>
            </a:r>
            <a:r>
              <a:rPr lang="en-US" b="1" dirty="0">
                <a:solidFill>
                  <a:srgbClr val="FF0000"/>
                </a:solidFill>
              </a:rPr>
              <a:t> de </a:t>
            </a:r>
            <a:r>
              <a:rPr lang="en-US" b="1" dirty="0" err="1">
                <a:solidFill>
                  <a:srgbClr val="FF0000"/>
                </a:solidFill>
              </a:rPr>
              <a:t>Consumo</a:t>
            </a:r>
            <a:r>
              <a:rPr lang="en-US" b="1" dirty="0">
                <a:solidFill>
                  <a:srgbClr val="3333FF"/>
                </a:solidFill>
              </a:rPr>
              <a:t>: </a:t>
            </a:r>
            <a:r>
              <a:rPr lang="en-US" i="1" dirty="0"/>
              <a:t>“</a:t>
            </a:r>
            <a:r>
              <a:rPr lang="es-ES" i="1" dirty="0"/>
              <a:t>Cada vez que el dinero se utiliza para el consumo, se ha ido para siempre y nunca puede ser utilizado para cualquier otra cosa en el futuro</a:t>
            </a:r>
            <a:r>
              <a:rPr lang="en-US" i="1" dirty="0"/>
              <a:t>.“ – Ron Blue</a:t>
            </a:r>
            <a:endParaRPr lang="en-US" b="1" dirty="0">
              <a:solidFill>
                <a:srgbClr val="3333FF"/>
              </a:solidFill>
            </a:endParaRPr>
          </a:p>
          <a:p>
            <a:pPr eaLnBrk="1" fontAlgn="auto" hangingPunct="1">
              <a:spcAft>
                <a:spcPts val="0"/>
              </a:spcAft>
              <a:buFont typeface="Arial" panose="020B0604020202020204" pitchFamily="34" charset="0"/>
              <a:buChar char="•"/>
              <a:defRPr/>
            </a:pPr>
            <a:endParaRPr lang="en-US" dirty="0"/>
          </a:p>
          <a:p>
            <a:pPr eaLnBrk="1" fontAlgn="auto" hangingPunct="1">
              <a:spcAft>
                <a:spcPts val="0"/>
              </a:spcAft>
              <a:buFont typeface="Arial" charset="0"/>
              <a:buNone/>
              <a:defRPr/>
            </a:pPr>
            <a:endParaRPr lang="en-US" dirty="0"/>
          </a:p>
        </p:txBody>
      </p:sp>
      <p:sp>
        <p:nvSpPr>
          <p:cNvPr id="7" name="Footer Placeholder 6"/>
          <p:cNvSpPr>
            <a:spLocks noGrp="1"/>
          </p:cNvSpPr>
          <p:nvPr>
            <p:ph type="ftr" sz="quarter" idx="11"/>
          </p:nvPr>
        </p:nvSpPr>
        <p:spPr>
          <a:xfrm>
            <a:off x="0" y="6492875"/>
            <a:ext cx="2895600" cy="365125"/>
          </a:xfrm>
        </p:spPr>
        <p:txBody>
          <a:bodyPr/>
          <a:lstStyle/>
          <a:p>
            <a:pPr algn="l">
              <a:defRPr/>
            </a:pPr>
            <a:r>
              <a:rPr lang="en-US" dirty="0"/>
              <a:t>© Alex </a:t>
            </a:r>
            <a:r>
              <a:rPr lang="en-US" dirty="0" err="1"/>
              <a:t>Barrón</a:t>
            </a:r>
            <a:r>
              <a:rPr lang="en-US" dirty="0"/>
              <a:t> 2024</a:t>
            </a:r>
          </a:p>
        </p:txBody>
      </p:sp>
      <p:sp>
        <p:nvSpPr>
          <p:cNvPr id="15365" name="Slide Number Placeholder 7"/>
          <p:cNvSpPr>
            <a:spLocks noGrp="1"/>
          </p:cNvSpPr>
          <p:nvPr>
            <p:ph type="sldNum" sz="quarter" idx="12"/>
          </p:nvPr>
        </p:nvSpPr>
        <p:spPr bwMode="auto">
          <a:xfrm>
            <a:off x="7010400" y="6492875"/>
            <a:ext cx="2133600" cy="365125"/>
          </a:xfrm>
          <a:noFill/>
          <a:ln>
            <a:miter lim="800000"/>
            <a:headEnd/>
            <a:tailEnd/>
          </a:ln>
        </p:spPr>
        <p:txBody>
          <a:bodyPr/>
          <a:lstStyle/>
          <a:p>
            <a:fld id="{67D337D1-6D19-4B64-BDBF-8B95274C52BB}" type="slidenum">
              <a:rPr lang="en-US" altLang="es-MX"/>
              <a:pPr/>
              <a:t>108</a:t>
            </a:fld>
            <a:endParaRPr lang="en-US" altLang="es-MX"/>
          </a:p>
        </p:txBody>
      </p:sp>
      <p:sp>
        <p:nvSpPr>
          <p:cNvPr id="8" name="Down Arrow 7"/>
          <p:cNvSpPr/>
          <p:nvPr/>
        </p:nvSpPr>
        <p:spPr>
          <a:xfrm>
            <a:off x="76200" y="2209800"/>
            <a:ext cx="457200" cy="29718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72E1097-DF71-0576-ACC9-1543AC52C2A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366714"/>
      </p:ext>
    </p:extLst>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52600"/>
          </a:xfrm>
        </p:spPr>
        <p:txBody>
          <a:bodyPr rtlCol="0">
            <a:normAutofit fontScale="90000"/>
          </a:bodyPr>
          <a:lstStyle/>
          <a:p>
            <a:pPr eaLnBrk="1" fontAlgn="auto" hangingPunct="1">
              <a:spcAft>
                <a:spcPts val="0"/>
              </a:spcAft>
              <a:buFont typeface="Wingdings" pitchFamily="2" charset="2"/>
              <a:buChar char="Ø"/>
              <a:defRPr/>
            </a:pPr>
            <a:r>
              <a:rPr lang="en-US" b="1" dirty="0" err="1"/>
              <a:t>Pensamiento</a:t>
            </a:r>
            <a:r>
              <a:rPr lang="en-US" b="1" dirty="0"/>
              <a:t> Clave de </a:t>
            </a:r>
            <a:r>
              <a:rPr lang="en-US" b="1" dirty="0" err="1"/>
              <a:t>Avance</a:t>
            </a:r>
            <a:r>
              <a:rPr lang="en-US" b="1" dirty="0"/>
              <a:t>: </a:t>
            </a:r>
            <a:br>
              <a:rPr lang="en-US" b="1" dirty="0"/>
            </a:br>
            <a:r>
              <a:rPr lang="en-US" b="1" dirty="0"/>
              <a:t>¡No </a:t>
            </a:r>
            <a:r>
              <a:rPr lang="en-US" b="1" dirty="0" err="1"/>
              <a:t>Confundas</a:t>
            </a:r>
            <a:r>
              <a:rPr lang="en-US" b="1" dirty="0"/>
              <a:t> </a:t>
            </a:r>
            <a:r>
              <a:rPr lang="en-US" b="1" dirty="0" err="1"/>
              <a:t>Tus</a:t>
            </a:r>
            <a:r>
              <a:rPr lang="en-US" b="1" dirty="0"/>
              <a:t> </a:t>
            </a:r>
            <a:r>
              <a:rPr lang="en-US" b="1" dirty="0" err="1"/>
              <a:t>Necesidades</a:t>
            </a:r>
            <a:r>
              <a:rPr lang="en-US" b="1" dirty="0"/>
              <a:t> </a:t>
            </a:r>
            <a:br>
              <a:rPr lang="en-US" b="1" dirty="0"/>
            </a:br>
            <a:r>
              <a:rPr lang="en-US" b="1" dirty="0"/>
              <a:t>Con </a:t>
            </a:r>
            <a:r>
              <a:rPr lang="en-US" b="1" dirty="0" err="1"/>
              <a:t>Tus</a:t>
            </a:r>
            <a:r>
              <a:rPr lang="en-US" b="1" dirty="0"/>
              <a:t> </a:t>
            </a:r>
            <a:r>
              <a:rPr lang="en-US" b="1" dirty="0" err="1"/>
              <a:t>Deseos</a:t>
            </a:r>
            <a:r>
              <a:rPr lang="en-US" b="1" dirty="0"/>
              <a:t>!</a:t>
            </a:r>
            <a:endParaRPr lang="en-US" dirty="0"/>
          </a:p>
        </p:txBody>
      </p:sp>
      <p:sp>
        <p:nvSpPr>
          <p:cNvPr id="3" name="Content Placeholder 2"/>
          <p:cNvSpPr>
            <a:spLocks noGrp="1"/>
          </p:cNvSpPr>
          <p:nvPr>
            <p:ph idx="1"/>
          </p:nvPr>
        </p:nvSpPr>
        <p:spPr>
          <a:xfrm>
            <a:off x="228600" y="1981200"/>
            <a:ext cx="8610600" cy="4343400"/>
          </a:xfrm>
        </p:spPr>
        <p:txBody>
          <a:bodyPr rtlCol="0">
            <a:normAutofit fontScale="77500" lnSpcReduction="20000"/>
          </a:bodyPr>
          <a:lstStyle/>
          <a:p>
            <a:pPr eaLnBrk="1" fontAlgn="auto" hangingPunct="1">
              <a:spcAft>
                <a:spcPts val="0"/>
              </a:spcAft>
              <a:buFont typeface="Arial" panose="020B0604020202020204" pitchFamily="34" charset="0"/>
              <a:buNone/>
              <a:defRPr/>
            </a:pPr>
            <a:r>
              <a:rPr lang="en-US" i="1" dirty="0">
                <a:solidFill>
                  <a:srgbClr val="3333FF"/>
                </a:solidFill>
              </a:rPr>
              <a:t>“</a:t>
            </a:r>
            <a:r>
              <a:rPr lang="es-ES" i="1" dirty="0">
                <a:solidFill>
                  <a:srgbClr val="3333FF"/>
                </a:solidFill>
              </a:rPr>
              <a:t>El camino hacia la riqueza consiste simplemente en gastar menos de lo que ganamos</a:t>
            </a:r>
            <a:r>
              <a:rPr lang="en-US" i="1" dirty="0">
                <a:solidFill>
                  <a:srgbClr val="3333FF"/>
                </a:solidFill>
              </a:rPr>
              <a:t>”.	</a:t>
            </a:r>
            <a:r>
              <a:rPr lang="en-US" dirty="0">
                <a:solidFill>
                  <a:srgbClr val="3333FF"/>
                </a:solidFill>
              </a:rPr>
              <a:t>– P.T. Barnum</a:t>
            </a:r>
          </a:p>
          <a:p>
            <a:pPr eaLnBrk="1" fontAlgn="auto" hangingPunct="1">
              <a:spcAft>
                <a:spcPts val="0"/>
              </a:spcAft>
              <a:buFont typeface="Arial" panose="020B0604020202020204" pitchFamily="34" charset="0"/>
              <a:buNone/>
              <a:defRPr/>
            </a:pPr>
            <a:endParaRPr lang="en-US" dirty="0">
              <a:solidFill>
                <a:srgbClr val="3333FF"/>
              </a:solidFill>
            </a:endParaRPr>
          </a:p>
          <a:p>
            <a:pPr eaLnBrk="1" fontAlgn="auto" hangingPunct="1">
              <a:spcAft>
                <a:spcPts val="0"/>
              </a:spcAft>
              <a:buFont typeface="Arial" panose="020B0604020202020204" pitchFamily="34" charset="0"/>
              <a:buChar char="•"/>
              <a:defRPr/>
            </a:pPr>
            <a:endParaRPr lang="es-ES" dirty="0"/>
          </a:p>
          <a:p>
            <a:pPr eaLnBrk="1" fontAlgn="auto" hangingPunct="1">
              <a:spcAft>
                <a:spcPts val="0"/>
              </a:spcAft>
              <a:buFont typeface="Arial" panose="020B0604020202020204" pitchFamily="34" charset="0"/>
              <a:buChar char="•"/>
              <a:defRPr/>
            </a:pPr>
            <a:r>
              <a:rPr lang="es-ES" dirty="0"/>
              <a:t>Aprendimos que la clave para el éxito financiero</a:t>
            </a:r>
          </a:p>
          <a:p>
            <a:pPr eaLnBrk="1" fontAlgn="auto" hangingPunct="1">
              <a:spcAft>
                <a:spcPts val="0"/>
              </a:spcAft>
              <a:buNone/>
              <a:defRPr/>
            </a:pPr>
            <a:r>
              <a:rPr lang="es-ES" dirty="0"/>
              <a:t>     comienza con el Ahorro</a:t>
            </a:r>
          </a:p>
          <a:p>
            <a:pPr eaLnBrk="1" fontAlgn="auto" hangingPunct="1">
              <a:spcAft>
                <a:spcPts val="0"/>
              </a:spcAft>
              <a:defRPr/>
            </a:pPr>
            <a:r>
              <a:rPr lang="en-US" dirty="0" err="1"/>
              <a:t>Generando</a:t>
            </a:r>
            <a:r>
              <a:rPr lang="en-US" dirty="0"/>
              <a:t> un </a:t>
            </a:r>
            <a:r>
              <a:rPr lang="en-US" dirty="0" err="1"/>
              <a:t>Ingreso</a:t>
            </a:r>
            <a:r>
              <a:rPr lang="en-US" dirty="0"/>
              <a:t> </a:t>
            </a:r>
            <a:r>
              <a:rPr lang="en-US" dirty="0" err="1"/>
              <a:t>Neto</a:t>
            </a:r>
            <a:r>
              <a:rPr lang="en-US" dirty="0"/>
              <a:t> </a:t>
            </a:r>
            <a:r>
              <a:rPr lang="en-US" dirty="0" err="1"/>
              <a:t>Positivo</a:t>
            </a:r>
            <a:endParaRPr lang="en-US" dirty="0"/>
          </a:p>
          <a:p>
            <a:pPr eaLnBrk="1" fontAlgn="auto" hangingPunct="1">
              <a:spcAft>
                <a:spcPts val="0"/>
              </a:spcAft>
              <a:buNone/>
              <a:defRPr/>
            </a:pPr>
            <a:endParaRPr lang="en-US" dirty="0"/>
          </a:p>
          <a:p>
            <a:pPr eaLnBrk="1" fontAlgn="auto" hangingPunct="1">
              <a:spcAft>
                <a:spcPts val="0"/>
              </a:spcAft>
              <a:buFont typeface="Arial" panose="020B0604020202020204" pitchFamily="34" charset="0"/>
              <a:buChar char="•"/>
              <a:defRPr/>
            </a:pPr>
            <a:r>
              <a:rPr lang="es-ES" dirty="0"/>
              <a:t>Si tu aplicas esta lección, tu vida nunca volverá a ser la misma. Las decisiones que tú hagas con su tiempo y dinero, te pondrán ya sea en el Camino hacia la Riqueza o en el Camino a la Pobreza</a:t>
            </a:r>
            <a:r>
              <a:rPr lang="en-US" dirty="0"/>
              <a:t>.</a:t>
            </a:r>
          </a:p>
        </p:txBody>
      </p:sp>
      <p:sp>
        <p:nvSpPr>
          <p:cNvPr id="7" name="Footer Placeholder 6"/>
          <p:cNvSpPr>
            <a:spLocks noGrp="1"/>
          </p:cNvSpPr>
          <p:nvPr>
            <p:ph type="ftr" sz="quarter" idx="11"/>
          </p:nvPr>
        </p:nvSpPr>
        <p:spPr>
          <a:xfrm>
            <a:off x="0" y="6492875"/>
            <a:ext cx="2895600" cy="365125"/>
          </a:xfrm>
        </p:spPr>
        <p:txBody>
          <a:bodyPr/>
          <a:lstStyle/>
          <a:p>
            <a:pPr algn="l">
              <a:defRPr/>
            </a:pPr>
            <a:r>
              <a:rPr lang="en-US" dirty="0"/>
              <a:t>© Alex </a:t>
            </a:r>
            <a:r>
              <a:rPr lang="en-US" dirty="0" err="1"/>
              <a:t>Barrón</a:t>
            </a:r>
            <a:r>
              <a:rPr lang="en-US" dirty="0"/>
              <a:t> 2024</a:t>
            </a:r>
          </a:p>
        </p:txBody>
      </p:sp>
      <p:sp>
        <p:nvSpPr>
          <p:cNvPr id="8197" name="Slide Number Placeholder 7"/>
          <p:cNvSpPr>
            <a:spLocks noGrp="1"/>
          </p:cNvSpPr>
          <p:nvPr>
            <p:ph type="sldNum" sz="quarter" idx="12"/>
          </p:nvPr>
        </p:nvSpPr>
        <p:spPr bwMode="auto">
          <a:xfrm>
            <a:off x="7010400" y="6492875"/>
            <a:ext cx="2133600" cy="365125"/>
          </a:xfrm>
          <a:noFill/>
          <a:ln>
            <a:miter lim="800000"/>
            <a:headEnd/>
            <a:tailEnd/>
          </a:ln>
        </p:spPr>
        <p:txBody>
          <a:bodyPr/>
          <a:lstStyle/>
          <a:p>
            <a:fld id="{E3871F34-1B04-4D16-9B76-B48859B581D5}" type="slidenum">
              <a:rPr lang="en-US" altLang="es-MX"/>
              <a:pPr/>
              <a:t>109</a:t>
            </a:fld>
            <a:endParaRPr lang="en-US" altLang="es-MX"/>
          </a:p>
        </p:txBody>
      </p:sp>
      <p:pic>
        <p:nvPicPr>
          <p:cNvPr id="8198" name="Picture 8" descr="roadtowealth.jpg"/>
          <p:cNvPicPr>
            <a:picLocks noChangeAspect="1"/>
          </p:cNvPicPr>
          <p:nvPr/>
        </p:nvPicPr>
        <p:blipFill>
          <a:blip r:embed="rId2" cstate="print"/>
          <a:srcRect/>
          <a:stretch>
            <a:fillRect/>
          </a:stretch>
        </p:blipFill>
        <p:spPr bwMode="auto">
          <a:xfrm>
            <a:off x="7186613" y="2438400"/>
            <a:ext cx="1957387" cy="2057400"/>
          </a:xfrm>
          <a:prstGeom prst="rect">
            <a:avLst/>
          </a:prstGeom>
          <a:noFill/>
          <a:ln w="9525">
            <a:noFill/>
            <a:miter lim="800000"/>
            <a:headEnd/>
            <a:tailEnd/>
          </a:ln>
        </p:spPr>
      </p:pic>
      <p:pic>
        <p:nvPicPr>
          <p:cNvPr id="4" name="Picture 3">
            <a:extLst>
              <a:ext uri="{FF2B5EF4-FFF2-40B4-BE49-F238E27FC236}">
                <a16:creationId xmlns:a16="http://schemas.microsoft.com/office/drawing/2014/main" id="{91CAB9AE-1574-55EF-F1E9-D67F60E1EB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62626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p:cNvSpPr>
            <a:spLocks noGrp="1"/>
          </p:cNvSpPr>
          <p:nvPr>
            <p:ph type="title"/>
          </p:nvPr>
        </p:nvSpPr>
        <p:spPr/>
        <p:txBody>
          <a:bodyPr>
            <a:normAutofit fontScale="90000"/>
          </a:bodyPr>
          <a:lstStyle/>
          <a:p>
            <a:pPr eaLnBrk="1" hangingPunct="1"/>
            <a:r>
              <a:rPr lang="en-US" altLang="es-MX" b="1" dirty="0"/>
              <a:t>¿</a:t>
            </a:r>
            <a:r>
              <a:rPr lang="en-US" altLang="es-MX" b="1" dirty="0" err="1"/>
              <a:t>Cómo</a:t>
            </a:r>
            <a:r>
              <a:rPr lang="en-US" altLang="es-MX" b="1" dirty="0"/>
              <a:t> </a:t>
            </a:r>
            <a:r>
              <a:rPr lang="en-US" altLang="es-MX" b="1" dirty="0" err="1"/>
              <a:t>Llegamos</a:t>
            </a:r>
            <a:r>
              <a:rPr lang="en-US" altLang="es-MX" b="1" dirty="0"/>
              <a:t> </a:t>
            </a:r>
            <a:r>
              <a:rPr lang="en-US" altLang="es-MX" b="1" dirty="0" err="1"/>
              <a:t>Aquí</a:t>
            </a:r>
            <a:r>
              <a:rPr lang="en-US" altLang="es-MX" b="1" dirty="0"/>
              <a:t>?</a:t>
            </a:r>
            <a:br>
              <a:rPr lang="en-US" altLang="es-MX" b="1" dirty="0"/>
            </a:br>
            <a:r>
              <a:rPr lang="en-US" altLang="es-MX" b="1" dirty="0"/>
              <a:t>Mala </a:t>
            </a:r>
            <a:r>
              <a:rPr lang="en-US" altLang="es-MX" b="1" dirty="0" err="1"/>
              <a:t>Programación</a:t>
            </a:r>
            <a:r>
              <a:rPr lang="en-US" altLang="es-MX" b="1" dirty="0"/>
              <a:t>!</a:t>
            </a:r>
          </a:p>
        </p:txBody>
      </p:sp>
      <p:sp>
        <p:nvSpPr>
          <p:cNvPr id="8" name="Footer Placeholder 7"/>
          <p:cNvSpPr>
            <a:spLocks noGrp="1"/>
          </p:cNvSpPr>
          <p:nvPr>
            <p:ph type="ftr" sz="quarter" idx="11"/>
          </p:nvPr>
        </p:nvSpPr>
        <p:spPr>
          <a:xfrm>
            <a:off x="0" y="6492875"/>
            <a:ext cx="2895600" cy="365125"/>
          </a:xfrm>
        </p:spPr>
        <p:txBody>
          <a:bodyPr/>
          <a:lstStyle/>
          <a:p>
            <a:pPr algn="l">
              <a:defRPr/>
            </a:pPr>
            <a:r>
              <a:rPr lang="en-US" dirty="0"/>
              <a:t>© Alex </a:t>
            </a:r>
            <a:r>
              <a:rPr lang="en-US" dirty="0" err="1"/>
              <a:t>Barrón</a:t>
            </a:r>
            <a:r>
              <a:rPr lang="en-US" dirty="0"/>
              <a:t> 2014</a:t>
            </a:r>
          </a:p>
        </p:txBody>
      </p:sp>
      <p:sp>
        <p:nvSpPr>
          <p:cNvPr id="7174" name="Slide Number Placeholder 8"/>
          <p:cNvSpPr>
            <a:spLocks noGrp="1"/>
          </p:cNvSpPr>
          <p:nvPr>
            <p:ph type="sldNum" sz="quarter" idx="12"/>
          </p:nvPr>
        </p:nvSpPr>
        <p:spPr bwMode="auto">
          <a:xfrm>
            <a:off x="7010400" y="6492875"/>
            <a:ext cx="2133600" cy="365125"/>
          </a:xfrm>
          <a:noFill/>
          <a:ln>
            <a:miter lim="800000"/>
            <a:headEnd/>
            <a:tailEnd/>
          </a:ln>
        </p:spPr>
        <p:txBody>
          <a:bodyPr/>
          <a:lstStyle/>
          <a:p>
            <a:fld id="{8CFF08C4-3E39-431D-B42C-F88B9D5CF8C7}" type="slidenum">
              <a:rPr lang="en-US" altLang="es-MX"/>
              <a:pPr/>
              <a:t>11</a:t>
            </a:fld>
            <a:endParaRPr lang="en-US" altLang="es-MX"/>
          </a:p>
        </p:txBody>
      </p:sp>
      <p:sp>
        <p:nvSpPr>
          <p:cNvPr id="10" name="Content Placeholder 9"/>
          <p:cNvSpPr>
            <a:spLocks noGrp="1"/>
          </p:cNvSpPr>
          <p:nvPr>
            <p:ph sz="half" idx="1"/>
          </p:nvPr>
        </p:nvSpPr>
        <p:spPr>
          <a:xfrm>
            <a:off x="609600" y="1600200"/>
            <a:ext cx="4191000" cy="4953000"/>
          </a:xfrm>
        </p:spPr>
        <p:txBody>
          <a:bodyPr rtlCol="0">
            <a:normAutofit fontScale="92500"/>
          </a:bodyPr>
          <a:lstStyle/>
          <a:p>
            <a:pPr eaLnBrk="1" fontAlgn="auto" hangingPunct="1">
              <a:spcAft>
                <a:spcPts val="0"/>
              </a:spcAft>
              <a:buNone/>
              <a:defRPr/>
            </a:pPr>
            <a:r>
              <a:rPr lang="en-US" dirty="0"/>
              <a:t>¡</a:t>
            </a:r>
            <a:r>
              <a:rPr lang="en-US" dirty="0" err="1"/>
              <a:t>Estamos</a:t>
            </a:r>
            <a:r>
              <a:rPr lang="en-US" dirty="0"/>
              <a:t> </a:t>
            </a:r>
            <a:r>
              <a:rPr lang="en-US" dirty="0" err="1"/>
              <a:t>programados</a:t>
            </a:r>
            <a:r>
              <a:rPr lang="en-US" dirty="0"/>
              <a:t> </a:t>
            </a:r>
            <a:r>
              <a:rPr lang="en-US" dirty="0" err="1"/>
              <a:t>desde</a:t>
            </a:r>
            <a:r>
              <a:rPr lang="en-US" dirty="0"/>
              <a:t> </a:t>
            </a:r>
            <a:r>
              <a:rPr lang="en-US" dirty="0" err="1"/>
              <a:t>chicos</a:t>
            </a:r>
            <a:r>
              <a:rPr lang="en-US" dirty="0"/>
              <a:t>! Nos </a:t>
            </a:r>
            <a:r>
              <a:rPr lang="en-US" dirty="0" err="1"/>
              <a:t>han</a:t>
            </a:r>
            <a:r>
              <a:rPr lang="en-US" dirty="0"/>
              <a:t> dado un </a:t>
            </a:r>
            <a:r>
              <a:rPr lang="en-US" dirty="0" err="1"/>
              <a:t>Guión</a:t>
            </a:r>
            <a:r>
              <a:rPr lang="en-US" dirty="0"/>
              <a:t>!</a:t>
            </a:r>
          </a:p>
          <a:p>
            <a:pPr eaLnBrk="1" fontAlgn="auto" hangingPunct="1">
              <a:spcAft>
                <a:spcPts val="0"/>
              </a:spcAft>
              <a:buNone/>
              <a:defRPr/>
            </a:pPr>
            <a:r>
              <a:rPr lang="en-US" dirty="0"/>
              <a:t>¿</a:t>
            </a:r>
            <a:r>
              <a:rPr lang="en-US" dirty="0" err="1"/>
              <a:t>Quién</a:t>
            </a:r>
            <a:r>
              <a:rPr lang="en-US" dirty="0"/>
              <a:t>? Padres, </a:t>
            </a:r>
            <a:r>
              <a:rPr lang="en-US" dirty="0" err="1"/>
              <a:t>Religión</a:t>
            </a:r>
            <a:r>
              <a:rPr lang="en-US" dirty="0"/>
              <a:t>, </a:t>
            </a:r>
            <a:r>
              <a:rPr lang="en-US" dirty="0" err="1"/>
              <a:t>Escuela</a:t>
            </a:r>
            <a:r>
              <a:rPr lang="en-US" dirty="0"/>
              <a:t>, </a:t>
            </a:r>
            <a:r>
              <a:rPr lang="en-US" dirty="0" err="1"/>
              <a:t>Gobierno</a:t>
            </a:r>
            <a:r>
              <a:rPr lang="en-US" dirty="0"/>
              <a:t>, Amigos, </a:t>
            </a:r>
            <a:r>
              <a:rPr lang="en-US" dirty="0" err="1"/>
              <a:t>Sociedad</a:t>
            </a:r>
            <a:endParaRPr lang="en-US" dirty="0"/>
          </a:p>
        </p:txBody>
      </p:sp>
      <p:sp>
        <p:nvSpPr>
          <p:cNvPr id="3" name="Content Placeholder 2"/>
          <p:cNvSpPr>
            <a:spLocks noGrp="1"/>
          </p:cNvSpPr>
          <p:nvPr>
            <p:ph sz="half" idx="2"/>
          </p:nvPr>
        </p:nvSpPr>
        <p:spPr>
          <a:xfrm>
            <a:off x="4876800" y="1600200"/>
            <a:ext cx="4038600" cy="5257800"/>
          </a:xfrm>
        </p:spPr>
        <p:txBody>
          <a:bodyPr>
            <a:normAutofit fontScale="92500"/>
          </a:bodyPr>
          <a:lstStyle/>
          <a:p>
            <a:pPr eaLnBrk="1" fontAlgn="auto" hangingPunct="1">
              <a:spcAft>
                <a:spcPts val="0"/>
              </a:spcAft>
              <a:buFont typeface="Arial" panose="020B0604020202020204" pitchFamily="34" charset="0"/>
              <a:buNone/>
              <a:defRPr/>
            </a:pPr>
            <a:r>
              <a:rPr lang="en-US" sz="2400" dirty="0"/>
              <a:t>Nos </a:t>
            </a:r>
            <a:r>
              <a:rPr lang="en-US" sz="2400" dirty="0" err="1"/>
              <a:t>dicen</a:t>
            </a:r>
            <a:r>
              <a:rPr lang="en-US" sz="2400" dirty="0"/>
              <a:t> que para </a:t>
            </a:r>
            <a:r>
              <a:rPr lang="en-US" sz="2400" dirty="0" err="1"/>
              <a:t>tener</a:t>
            </a:r>
            <a:r>
              <a:rPr lang="en-US" sz="2400" dirty="0"/>
              <a:t> </a:t>
            </a:r>
            <a:r>
              <a:rPr lang="en-US" sz="2400" dirty="0" err="1"/>
              <a:t>éxito</a:t>
            </a:r>
            <a:r>
              <a:rPr lang="en-US" sz="2400" dirty="0"/>
              <a:t> </a:t>
            </a:r>
            <a:r>
              <a:rPr lang="en-US" sz="2400" dirty="0" err="1"/>
              <a:t>debemos</a:t>
            </a:r>
            <a:r>
              <a:rPr lang="en-US" sz="2400" dirty="0"/>
              <a:t>:</a:t>
            </a:r>
          </a:p>
          <a:p>
            <a:pPr eaLnBrk="1" fontAlgn="auto" hangingPunct="1">
              <a:spcAft>
                <a:spcPts val="0"/>
              </a:spcAft>
              <a:buFont typeface="Arial" panose="020B0604020202020204" pitchFamily="34" charset="0"/>
              <a:buChar char="•"/>
              <a:defRPr/>
            </a:pPr>
            <a:r>
              <a:rPr lang="en-US" sz="2400" dirty="0" err="1"/>
              <a:t>Ir</a:t>
            </a:r>
            <a:r>
              <a:rPr lang="en-US" sz="2400" dirty="0"/>
              <a:t> a la </a:t>
            </a:r>
            <a:r>
              <a:rPr lang="en-US" sz="2400" dirty="0" err="1"/>
              <a:t>escuela</a:t>
            </a:r>
            <a:r>
              <a:rPr lang="en-US" sz="2400" dirty="0"/>
              <a:t> y Universidad y </a:t>
            </a:r>
            <a:r>
              <a:rPr lang="en-US" sz="2400" dirty="0" err="1"/>
              <a:t>Estudiar</a:t>
            </a:r>
            <a:r>
              <a:rPr lang="en-US" sz="2400" dirty="0"/>
              <a:t> </a:t>
            </a:r>
            <a:r>
              <a:rPr lang="en-US" sz="2400" dirty="0" err="1"/>
              <a:t>duro</a:t>
            </a:r>
            <a:endParaRPr lang="en-US" sz="2400" dirty="0"/>
          </a:p>
          <a:p>
            <a:pPr eaLnBrk="1" fontAlgn="auto" hangingPunct="1">
              <a:spcAft>
                <a:spcPts val="0"/>
              </a:spcAft>
              <a:buFont typeface="Arial" panose="020B0604020202020204" pitchFamily="34" charset="0"/>
              <a:buChar char="•"/>
              <a:defRPr/>
            </a:pPr>
            <a:r>
              <a:rPr lang="en-US" sz="2400" dirty="0" err="1"/>
              <a:t>Sacar</a:t>
            </a:r>
            <a:r>
              <a:rPr lang="en-US" sz="2400" dirty="0"/>
              <a:t> </a:t>
            </a:r>
            <a:r>
              <a:rPr lang="en-US" sz="2400" dirty="0" err="1"/>
              <a:t>buenas</a:t>
            </a:r>
            <a:r>
              <a:rPr lang="en-US" sz="2400" dirty="0"/>
              <a:t> </a:t>
            </a:r>
            <a:r>
              <a:rPr lang="en-US" sz="2400" dirty="0" err="1"/>
              <a:t>calificaciones</a:t>
            </a:r>
            <a:endParaRPr lang="en-US" sz="2400" dirty="0"/>
          </a:p>
          <a:p>
            <a:pPr eaLnBrk="1" fontAlgn="auto" hangingPunct="1">
              <a:spcAft>
                <a:spcPts val="0"/>
              </a:spcAft>
              <a:buFont typeface="Arial" panose="020B0604020202020204" pitchFamily="34" charset="0"/>
              <a:buChar char="•"/>
              <a:defRPr/>
            </a:pPr>
            <a:r>
              <a:rPr lang="en-US" sz="2400" dirty="0" err="1"/>
              <a:t>Conseguir</a:t>
            </a:r>
            <a:r>
              <a:rPr lang="en-US" sz="2400" dirty="0"/>
              <a:t> un </a:t>
            </a:r>
            <a:r>
              <a:rPr lang="en-US" sz="2400" dirty="0" err="1"/>
              <a:t>trabajo</a:t>
            </a:r>
            <a:endParaRPr lang="en-US" sz="2400" dirty="0"/>
          </a:p>
          <a:p>
            <a:pPr eaLnBrk="1" fontAlgn="auto" hangingPunct="1">
              <a:spcAft>
                <a:spcPts val="0"/>
              </a:spcAft>
              <a:buFont typeface="Arial" panose="020B0604020202020204" pitchFamily="34" charset="0"/>
              <a:buChar char="•"/>
              <a:defRPr/>
            </a:pPr>
            <a:r>
              <a:rPr lang="en-US" sz="2400" dirty="0" err="1"/>
              <a:t>Trabajar</a:t>
            </a:r>
            <a:r>
              <a:rPr lang="en-US" sz="2400" dirty="0"/>
              <a:t> </a:t>
            </a:r>
            <a:r>
              <a:rPr lang="en-US" sz="2400" dirty="0" err="1"/>
              <a:t>duro</a:t>
            </a:r>
            <a:endParaRPr lang="en-US" sz="2400" dirty="0"/>
          </a:p>
          <a:p>
            <a:pPr eaLnBrk="1" fontAlgn="auto" hangingPunct="1">
              <a:spcAft>
                <a:spcPts val="0"/>
              </a:spcAft>
              <a:buFont typeface="Arial" panose="020B0604020202020204" pitchFamily="34" charset="0"/>
              <a:buChar char="•"/>
              <a:defRPr/>
            </a:pPr>
            <a:r>
              <a:rPr lang="en-US" sz="2400" dirty="0" err="1"/>
              <a:t>Ganar</a:t>
            </a:r>
            <a:r>
              <a:rPr lang="en-US" sz="2400" dirty="0"/>
              <a:t> dinero y </a:t>
            </a:r>
            <a:r>
              <a:rPr lang="en-US" sz="2400" dirty="0" err="1"/>
              <a:t>pagar</a:t>
            </a:r>
            <a:r>
              <a:rPr lang="en-US" sz="2400" dirty="0"/>
              <a:t> </a:t>
            </a:r>
            <a:r>
              <a:rPr lang="en-US" sz="2400" dirty="0" err="1"/>
              <a:t>impuestos</a:t>
            </a:r>
            <a:endParaRPr lang="en-US" sz="2400" dirty="0"/>
          </a:p>
          <a:p>
            <a:pPr>
              <a:defRPr/>
            </a:pPr>
            <a:r>
              <a:rPr lang="en-US" sz="2400" dirty="0" err="1"/>
              <a:t>Comprar</a:t>
            </a:r>
            <a:r>
              <a:rPr lang="en-US" sz="2400" dirty="0"/>
              <a:t> lo que </a:t>
            </a:r>
            <a:r>
              <a:rPr lang="en-US" sz="2400" dirty="0" err="1"/>
              <a:t>nos</a:t>
            </a:r>
            <a:r>
              <a:rPr lang="en-US" sz="2400" dirty="0"/>
              <a:t> </a:t>
            </a:r>
            <a:r>
              <a:rPr lang="en-US" sz="2400" dirty="0" err="1"/>
              <a:t>hace</a:t>
            </a:r>
            <a:r>
              <a:rPr lang="en-US" sz="2400" dirty="0"/>
              <a:t> </a:t>
            </a:r>
            <a:r>
              <a:rPr lang="en-US" sz="2400" dirty="0" err="1"/>
              <a:t>feliz</a:t>
            </a:r>
            <a:endParaRPr lang="en-US" sz="2400" dirty="0"/>
          </a:p>
          <a:p>
            <a:pPr>
              <a:defRPr/>
            </a:pPr>
            <a:r>
              <a:rPr lang="en-US" sz="2400" dirty="0" err="1"/>
              <a:t>Pedir</a:t>
            </a:r>
            <a:r>
              <a:rPr lang="en-US" sz="2400" dirty="0"/>
              <a:t> </a:t>
            </a:r>
            <a:r>
              <a:rPr lang="en-US" sz="2400" dirty="0" err="1"/>
              <a:t>prestado</a:t>
            </a:r>
            <a:r>
              <a:rPr lang="en-US" sz="2400" dirty="0"/>
              <a:t> </a:t>
            </a:r>
            <a:r>
              <a:rPr lang="en-US" sz="2400" dirty="0" err="1"/>
              <a:t>si</a:t>
            </a:r>
            <a:r>
              <a:rPr lang="en-US" sz="2400" dirty="0"/>
              <a:t> </a:t>
            </a:r>
            <a:r>
              <a:rPr lang="en-US" sz="2400" dirty="0" err="1"/>
              <a:t>nos</a:t>
            </a:r>
            <a:r>
              <a:rPr lang="en-US" sz="2400" dirty="0"/>
              <a:t> </a:t>
            </a:r>
            <a:r>
              <a:rPr lang="en-US" sz="2400" dirty="0" err="1"/>
              <a:t>falta</a:t>
            </a:r>
            <a:r>
              <a:rPr lang="en-US" sz="2400" dirty="0"/>
              <a:t>  </a:t>
            </a:r>
          </a:p>
          <a:p>
            <a:pPr eaLnBrk="1" fontAlgn="auto" hangingPunct="1">
              <a:spcAft>
                <a:spcPts val="0"/>
              </a:spcAft>
              <a:buFont typeface="Arial" panose="020B0604020202020204" pitchFamily="34" charset="0"/>
              <a:buChar char="•"/>
              <a:defRPr/>
            </a:pPr>
            <a:r>
              <a:rPr lang="en-US" sz="2400" dirty="0" err="1"/>
              <a:t>Pagar</a:t>
            </a:r>
            <a:r>
              <a:rPr lang="en-US" sz="2400" dirty="0"/>
              <a:t> </a:t>
            </a:r>
            <a:r>
              <a:rPr lang="en-US" sz="2400" dirty="0" err="1"/>
              <a:t>nuestras</a:t>
            </a:r>
            <a:r>
              <a:rPr lang="en-US" sz="2400" dirty="0"/>
              <a:t> </a:t>
            </a:r>
            <a:r>
              <a:rPr lang="en-US" sz="2400" dirty="0" err="1"/>
              <a:t>deudas</a:t>
            </a:r>
            <a:endParaRPr lang="en-US" sz="2400" dirty="0"/>
          </a:p>
          <a:p>
            <a:pPr eaLnBrk="1" fontAlgn="auto" hangingPunct="1">
              <a:spcAft>
                <a:spcPts val="0"/>
              </a:spcAft>
              <a:buFont typeface="Arial" panose="020B0604020202020204" pitchFamily="34" charset="0"/>
              <a:buChar char="•"/>
              <a:defRPr/>
            </a:pPr>
            <a:r>
              <a:rPr lang="en-US" sz="2400" dirty="0" err="1"/>
              <a:t>Repetir</a:t>
            </a:r>
            <a:r>
              <a:rPr lang="en-US" sz="2400" dirty="0"/>
              <a:t> – No </a:t>
            </a:r>
            <a:r>
              <a:rPr lang="en-US" sz="2400" dirty="0" err="1"/>
              <a:t>Avanzamos</a:t>
            </a:r>
            <a:r>
              <a:rPr lang="en-US" sz="2400" dirty="0"/>
              <a:t>!</a:t>
            </a:r>
          </a:p>
          <a:p>
            <a:endParaRPr lang="en-US" sz="2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4343400"/>
            <a:ext cx="4030133" cy="2266950"/>
          </a:xfrm>
          <a:prstGeom prst="rect">
            <a:avLst/>
          </a:prstGeom>
        </p:spPr>
      </p:pic>
      <p:pic>
        <p:nvPicPr>
          <p:cNvPr id="2" name="Picture 1">
            <a:extLst>
              <a:ext uri="{FF2B5EF4-FFF2-40B4-BE49-F238E27FC236}">
                <a16:creationId xmlns:a16="http://schemas.microsoft.com/office/drawing/2014/main" id="{40F00D3E-765D-4F33-8EF7-454206B040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855209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0"/>
            <a:ext cx="9144000" cy="1143000"/>
          </a:xfrm>
        </p:spPr>
        <p:txBody>
          <a:bodyPr/>
          <a:lstStyle/>
          <a:p>
            <a:pPr eaLnBrk="1" hangingPunct="1"/>
            <a:r>
              <a:rPr lang="es-ES" altLang="es-MX" b="1"/>
              <a:t>Controlar el Consumo es la Clave</a:t>
            </a:r>
            <a:endParaRPr lang="en-US" altLang="es-MX" b="1"/>
          </a:p>
        </p:txBody>
      </p:sp>
      <p:sp>
        <p:nvSpPr>
          <p:cNvPr id="16387" name="Content Placeholder 2"/>
          <p:cNvSpPr>
            <a:spLocks noGrp="1"/>
          </p:cNvSpPr>
          <p:nvPr>
            <p:ph idx="1"/>
          </p:nvPr>
        </p:nvSpPr>
        <p:spPr>
          <a:xfrm>
            <a:off x="228600" y="1219200"/>
            <a:ext cx="8915400" cy="5410200"/>
          </a:xfrm>
        </p:spPr>
        <p:txBody>
          <a:bodyPr/>
          <a:lstStyle/>
          <a:p>
            <a:pPr eaLnBrk="1" hangingPunct="1">
              <a:buFont typeface="Arial" charset="0"/>
              <a:buNone/>
            </a:pPr>
            <a:r>
              <a:rPr lang="en-US" altLang="es-MX"/>
              <a:t>3 Pasos Clave:</a:t>
            </a:r>
          </a:p>
          <a:p>
            <a:pPr>
              <a:buFont typeface="Wingdings" pitchFamily="2" charset="2"/>
              <a:buChar char="Ø"/>
            </a:pPr>
            <a:r>
              <a:rPr lang="es-ES" altLang="es-MX" b="1" u="sng"/>
              <a:t>Vive con lo que tienes</a:t>
            </a:r>
          </a:p>
          <a:p>
            <a:pPr>
              <a:buFont typeface="Wingdings" pitchFamily="2" charset="2"/>
              <a:buChar char="Ø"/>
            </a:pPr>
            <a:r>
              <a:rPr lang="es-ES" altLang="es-MX" b="1" u="sng"/>
              <a:t>Controla tus gastos</a:t>
            </a:r>
          </a:p>
          <a:p>
            <a:pPr>
              <a:buFont typeface="Wingdings" pitchFamily="2" charset="2"/>
              <a:buChar char="Ø"/>
            </a:pPr>
            <a:r>
              <a:rPr lang="es-ES" altLang="es-MX" b="1" u="sng"/>
              <a:t>Haz un presupuesto y vive de acuerdo a el</a:t>
            </a:r>
            <a:endParaRPr lang="en-US" altLang="es-MX" b="1" u="sng"/>
          </a:p>
        </p:txBody>
      </p:sp>
      <p:sp>
        <p:nvSpPr>
          <p:cNvPr id="7" name="Footer Placeholder 6"/>
          <p:cNvSpPr>
            <a:spLocks noGrp="1"/>
          </p:cNvSpPr>
          <p:nvPr>
            <p:ph type="ftr" sz="quarter" idx="11"/>
          </p:nvPr>
        </p:nvSpPr>
        <p:spPr>
          <a:xfrm>
            <a:off x="0" y="6492875"/>
            <a:ext cx="2895600" cy="365125"/>
          </a:xfrm>
        </p:spPr>
        <p:txBody>
          <a:bodyPr/>
          <a:lstStyle/>
          <a:p>
            <a:pPr algn="l">
              <a:defRPr/>
            </a:pPr>
            <a:r>
              <a:rPr lang="en-US" dirty="0"/>
              <a:t>© Alex </a:t>
            </a:r>
            <a:r>
              <a:rPr lang="en-US" dirty="0" err="1"/>
              <a:t>Barrón</a:t>
            </a:r>
            <a:r>
              <a:rPr lang="en-US" dirty="0"/>
              <a:t> 2024</a:t>
            </a:r>
          </a:p>
        </p:txBody>
      </p:sp>
      <p:sp>
        <p:nvSpPr>
          <p:cNvPr id="16389" name="Slide Number Placeholder 7"/>
          <p:cNvSpPr>
            <a:spLocks noGrp="1"/>
          </p:cNvSpPr>
          <p:nvPr>
            <p:ph type="sldNum" sz="quarter" idx="12"/>
          </p:nvPr>
        </p:nvSpPr>
        <p:spPr bwMode="auto">
          <a:xfrm>
            <a:off x="7010400" y="6492875"/>
            <a:ext cx="2133600" cy="365125"/>
          </a:xfrm>
          <a:noFill/>
          <a:ln>
            <a:miter lim="800000"/>
            <a:headEnd/>
            <a:tailEnd/>
          </a:ln>
        </p:spPr>
        <p:txBody>
          <a:bodyPr/>
          <a:lstStyle/>
          <a:p>
            <a:fld id="{1354F1F0-767D-4870-9229-315F0210835B}" type="slidenum">
              <a:rPr lang="en-US" altLang="es-MX"/>
              <a:pPr/>
              <a:t>110</a:t>
            </a:fld>
            <a:endParaRPr lang="en-US" altLang="es-MX"/>
          </a:p>
        </p:txBody>
      </p:sp>
      <p:pic>
        <p:nvPicPr>
          <p:cNvPr id="16390" name="Picture 8" descr="budget planning.jpg"/>
          <p:cNvPicPr>
            <a:picLocks noChangeAspect="1"/>
          </p:cNvPicPr>
          <p:nvPr/>
        </p:nvPicPr>
        <p:blipFill>
          <a:blip r:embed="rId2" cstate="print"/>
          <a:srcRect/>
          <a:stretch>
            <a:fillRect/>
          </a:stretch>
        </p:blipFill>
        <p:spPr bwMode="auto">
          <a:xfrm>
            <a:off x="4724400" y="3709988"/>
            <a:ext cx="3814763" cy="2538412"/>
          </a:xfrm>
          <a:prstGeom prst="rect">
            <a:avLst/>
          </a:prstGeom>
          <a:noFill/>
          <a:ln w="9525">
            <a:noFill/>
            <a:miter lim="800000"/>
            <a:headEnd/>
            <a:tailEnd/>
          </a:ln>
        </p:spPr>
      </p:pic>
      <p:pic>
        <p:nvPicPr>
          <p:cNvPr id="2" name="Picture 1">
            <a:extLst>
              <a:ext uri="{FF2B5EF4-FFF2-40B4-BE49-F238E27FC236}">
                <a16:creationId xmlns:a16="http://schemas.microsoft.com/office/drawing/2014/main" id="{CECB48DC-0FE8-E7C6-8CB7-25C88ABB896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63388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6674998"/>
      </p:ext>
    </p:extLst>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533400"/>
            <a:ext cx="9144000" cy="1219200"/>
          </a:xfrm>
        </p:spPr>
        <p:txBody>
          <a:bodyPr/>
          <a:lstStyle/>
          <a:p>
            <a:pPr eaLnBrk="1" hangingPunct="1"/>
            <a:r>
              <a:rPr lang="en-US" altLang="es-MX" b="1" dirty="0" err="1"/>
              <a:t>Es</a:t>
            </a:r>
            <a:r>
              <a:rPr lang="en-US" altLang="es-MX" b="1" dirty="0"/>
              <a:t> Bueno </a:t>
            </a:r>
            <a:r>
              <a:rPr lang="en-US" altLang="es-MX" b="1" dirty="0" err="1"/>
              <a:t>Recortar</a:t>
            </a:r>
            <a:r>
              <a:rPr lang="en-US" altLang="es-MX" b="1" dirty="0"/>
              <a:t> </a:t>
            </a:r>
            <a:r>
              <a:rPr lang="en-US" altLang="es-MX" b="1" dirty="0" err="1"/>
              <a:t>Gastos</a:t>
            </a:r>
            <a:br>
              <a:rPr lang="en-US" altLang="es-MX" b="1" dirty="0"/>
            </a:br>
            <a:r>
              <a:rPr lang="en-US" altLang="es-MX" b="1" dirty="0"/>
              <a:t>Pero </a:t>
            </a:r>
            <a:r>
              <a:rPr lang="en-US" altLang="es-MX" b="1" dirty="0" err="1"/>
              <a:t>es</a:t>
            </a:r>
            <a:r>
              <a:rPr lang="en-US" altLang="es-MX" b="1" dirty="0"/>
              <a:t> </a:t>
            </a:r>
            <a:r>
              <a:rPr lang="en-US" altLang="es-MX" b="1" dirty="0" err="1"/>
              <a:t>Mejor</a:t>
            </a:r>
            <a:r>
              <a:rPr lang="en-US" altLang="es-MX" b="1" dirty="0"/>
              <a:t> </a:t>
            </a:r>
            <a:r>
              <a:rPr lang="en-US" altLang="es-MX" b="1" dirty="0" err="1"/>
              <a:t>Ganar</a:t>
            </a:r>
            <a:r>
              <a:rPr lang="en-US" altLang="es-MX" b="1" dirty="0"/>
              <a:t> </a:t>
            </a:r>
            <a:r>
              <a:rPr lang="en-US" altLang="es-MX" b="1" dirty="0" err="1"/>
              <a:t>Más</a:t>
            </a:r>
            <a:r>
              <a:rPr lang="en-US" altLang="es-MX" b="1" dirty="0"/>
              <a:t>!</a:t>
            </a:r>
          </a:p>
        </p:txBody>
      </p:sp>
      <p:sp>
        <p:nvSpPr>
          <p:cNvPr id="7" name="Footer Placeholder 6"/>
          <p:cNvSpPr>
            <a:spLocks noGrp="1"/>
          </p:cNvSpPr>
          <p:nvPr>
            <p:ph type="ftr" sz="quarter" idx="11"/>
          </p:nvPr>
        </p:nvSpPr>
        <p:spPr>
          <a:xfrm>
            <a:off x="0" y="6492875"/>
            <a:ext cx="2895600" cy="365125"/>
          </a:xfrm>
        </p:spPr>
        <p:txBody>
          <a:bodyPr/>
          <a:lstStyle/>
          <a:p>
            <a:pPr algn="l">
              <a:defRPr/>
            </a:pPr>
            <a:r>
              <a:rPr lang="en-US" dirty="0"/>
              <a:t>© Alex </a:t>
            </a:r>
            <a:r>
              <a:rPr lang="en-US" dirty="0" err="1"/>
              <a:t>Barrón</a:t>
            </a:r>
            <a:r>
              <a:rPr lang="en-US" dirty="0"/>
              <a:t> 2024</a:t>
            </a:r>
          </a:p>
        </p:txBody>
      </p:sp>
      <p:sp>
        <p:nvSpPr>
          <p:cNvPr id="7173" name="Slide Number Placeholder 7"/>
          <p:cNvSpPr>
            <a:spLocks noGrp="1"/>
          </p:cNvSpPr>
          <p:nvPr>
            <p:ph type="sldNum" sz="quarter" idx="12"/>
          </p:nvPr>
        </p:nvSpPr>
        <p:spPr bwMode="auto">
          <a:xfrm>
            <a:off x="7010400" y="6492875"/>
            <a:ext cx="2133600" cy="365125"/>
          </a:xfrm>
          <a:noFill/>
          <a:ln>
            <a:miter lim="800000"/>
            <a:headEnd/>
            <a:tailEnd/>
          </a:ln>
        </p:spPr>
        <p:txBody>
          <a:bodyPr/>
          <a:lstStyle/>
          <a:p>
            <a:fld id="{4C373CB9-D01A-4FB3-B920-0BF69B8F01AB}" type="slidenum">
              <a:rPr lang="en-US" altLang="es-MX"/>
              <a:pPr/>
              <a:t>111</a:t>
            </a:fld>
            <a:endParaRPr lang="en-US" altLang="es-MX"/>
          </a:p>
        </p:txBody>
      </p:sp>
      <p:sp>
        <p:nvSpPr>
          <p:cNvPr id="7175" name="Content Placeholder 2"/>
          <p:cNvSpPr txBox="1">
            <a:spLocks/>
          </p:cNvSpPr>
          <p:nvPr/>
        </p:nvSpPr>
        <p:spPr bwMode="auto">
          <a:xfrm>
            <a:off x="585034" y="1828800"/>
            <a:ext cx="2843966" cy="2971800"/>
          </a:xfrm>
          <a:prstGeom prst="rect">
            <a:avLst/>
          </a:prstGeom>
          <a:noFill/>
          <a:ln w="9525">
            <a:noFill/>
            <a:miter lim="800000"/>
            <a:headEnd/>
            <a:tailEnd/>
          </a:ln>
        </p:spPr>
        <p:txBody>
          <a:bodyPr/>
          <a:lstStyle/>
          <a:p>
            <a:pPr marL="457200" indent="-457200" eaLnBrk="1" hangingPunct="1">
              <a:spcBef>
                <a:spcPct val="20000"/>
              </a:spcBef>
            </a:pPr>
            <a:r>
              <a:rPr lang="en-US" altLang="es-MX" sz="3600" b="1" dirty="0" err="1">
                <a:solidFill>
                  <a:srgbClr val="00B050"/>
                </a:solidFill>
                <a:latin typeface="Calibri" pitchFamily="34" charset="0"/>
              </a:rPr>
              <a:t>Ricos</a:t>
            </a:r>
            <a:endParaRPr lang="en-US" altLang="es-MX" sz="3600" dirty="0">
              <a:solidFill>
                <a:srgbClr val="00B050"/>
              </a:solidFill>
              <a:latin typeface="Calibri" pitchFamily="34" charset="0"/>
            </a:endParaRPr>
          </a:p>
          <a:p>
            <a:pPr marL="457200" indent="-457200" eaLnBrk="1" hangingPunct="1">
              <a:spcBef>
                <a:spcPct val="20000"/>
              </a:spcBef>
            </a:pPr>
            <a:r>
              <a:rPr lang="en-US" altLang="es-MX" sz="2800" dirty="0">
                <a:latin typeface="Calibri" pitchFamily="34" charset="0"/>
              </a:rPr>
              <a:t>   </a:t>
            </a:r>
            <a:r>
              <a:rPr lang="en-US" altLang="es-MX" sz="2800" dirty="0" err="1">
                <a:latin typeface="Calibri" pitchFamily="34" charset="0"/>
              </a:rPr>
              <a:t>Ganan</a:t>
            </a:r>
            <a:r>
              <a:rPr lang="en-US" altLang="es-MX" sz="2800" dirty="0">
                <a:latin typeface="Calibri" pitchFamily="34" charset="0"/>
              </a:rPr>
              <a:t>   $100 </a:t>
            </a:r>
          </a:p>
          <a:p>
            <a:pPr marL="457200" indent="-457200" eaLnBrk="1" hangingPunct="1"/>
            <a:r>
              <a:rPr lang="en-US" altLang="es-MX" sz="2800" dirty="0">
                <a:latin typeface="Calibri" pitchFamily="34" charset="0"/>
              </a:rPr>
              <a:t>-  </a:t>
            </a:r>
            <a:r>
              <a:rPr lang="en-US" altLang="es-MX" sz="2800" b="1" dirty="0" err="1">
                <a:solidFill>
                  <a:srgbClr val="00B050"/>
                </a:solidFill>
                <a:latin typeface="Calibri" pitchFamily="34" charset="0"/>
              </a:rPr>
              <a:t>Ahorran</a:t>
            </a:r>
            <a:r>
              <a:rPr lang="en-US" altLang="es-MX" sz="2800" b="1" dirty="0">
                <a:solidFill>
                  <a:srgbClr val="00B050"/>
                </a:solidFill>
                <a:latin typeface="Calibri" pitchFamily="34" charset="0"/>
              </a:rPr>
              <a:t> = $10</a:t>
            </a:r>
          </a:p>
          <a:p>
            <a:pPr marL="457200" indent="-457200" eaLnBrk="1" hangingPunct="1"/>
            <a:r>
              <a:rPr lang="en-US" altLang="es-MX" sz="2800" baseline="-25000" dirty="0">
                <a:latin typeface="Calibri" pitchFamily="34" charset="0"/>
              </a:rPr>
              <a:t>======================</a:t>
            </a:r>
            <a:endParaRPr lang="en-US" altLang="es-MX" sz="2800" dirty="0">
              <a:latin typeface="Calibri" pitchFamily="34" charset="0"/>
            </a:endParaRPr>
          </a:p>
          <a:p>
            <a:pPr marL="457200" indent="-457200" eaLnBrk="1" hangingPunct="1"/>
            <a:r>
              <a:rPr lang="en-US" altLang="es-MX" sz="2800" b="1" dirty="0">
                <a:solidFill>
                  <a:srgbClr val="00B050"/>
                </a:solidFill>
                <a:latin typeface="Calibri" pitchFamily="34" charset="0"/>
              </a:rPr>
              <a:t> </a:t>
            </a:r>
            <a:r>
              <a:rPr lang="en-US" altLang="es-MX" sz="2800" dirty="0" err="1">
                <a:latin typeface="Calibri" pitchFamily="34" charset="0"/>
              </a:rPr>
              <a:t>Gastan</a:t>
            </a:r>
            <a:r>
              <a:rPr lang="en-US" altLang="es-MX" sz="2800" dirty="0">
                <a:latin typeface="Calibri" pitchFamily="34" charset="0"/>
              </a:rPr>
              <a:t>      = $90</a:t>
            </a:r>
          </a:p>
          <a:p>
            <a:pPr marL="457200" indent="-457200" eaLnBrk="1" hangingPunct="1"/>
            <a:endParaRPr lang="en-US" altLang="es-MX" sz="2800" b="1" dirty="0">
              <a:solidFill>
                <a:srgbClr val="00B050"/>
              </a:solidFill>
              <a:latin typeface="Calibri" pitchFamily="34" charset="0"/>
            </a:endParaRPr>
          </a:p>
        </p:txBody>
      </p:sp>
      <p:sp>
        <p:nvSpPr>
          <p:cNvPr id="13" name="Content Placeholder 2"/>
          <p:cNvSpPr txBox="1">
            <a:spLocks/>
          </p:cNvSpPr>
          <p:nvPr/>
        </p:nvSpPr>
        <p:spPr bwMode="auto">
          <a:xfrm>
            <a:off x="4876800" y="1828800"/>
            <a:ext cx="2971800" cy="2819400"/>
          </a:xfrm>
          <a:prstGeom prst="rect">
            <a:avLst/>
          </a:prstGeom>
          <a:noFill/>
          <a:ln w="9525">
            <a:noFill/>
            <a:miter lim="800000"/>
            <a:headEnd/>
            <a:tailEnd/>
          </a:ln>
        </p:spPr>
        <p:txBody>
          <a:bodyPr/>
          <a:lstStyle/>
          <a:p>
            <a:pPr marL="457200" indent="-457200" eaLnBrk="1" hangingPunct="1">
              <a:spcBef>
                <a:spcPct val="20000"/>
              </a:spcBef>
            </a:pPr>
            <a:r>
              <a:rPr lang="en-US" altLang="es-MX" sz="3600" b="1" dirty="0" err="1">
                <a:solidFill>
                  <a:srgbClr val="00B050"/>
                </a:solidFill>
                <a:latin typeface="Calibri" pitchFamily="34" charset="0"/>
              </a:rPr>
              <a:t>Ricos</a:t>
            </a:r>
            <a:endParaRPr lang="en-US" altLang="es-MX" sz="3600" dirty="0">
              <a:solidFill>
                <a:srgbClr val="00B050"/>
              </a:solidFill>
              <a:latin typeface="Calibri" pitchFamily="34" charset="0"/>
            </a:endParaRPr>
          </a:p>
          <a:p>
            <a:pPr marL="457200" indent="-457200" eaLnBrk="1" hangingPunct="1">
              <a:spcBef>
                <a:spcPct val="20000"/>
              </a:spcBef>
            </a:pPr>
            <a:r>
              <a:rPr lang="en-US" altLang="es-MX" sz="2800" dirty="0">
                <a:latin typeface="Calibri" pitchFamily="34" charset="0"/>
              </a:rPr>
              <a:t>   </a:t>
            </a:r>
            <a:r>
              <a:rPr lang="en-US" altLang="es-MX" sz="2800" dirty="0" err="1">
                <a:latin typeface="Calibri" pitchFamily="34" charset="0"/>
              </a:rPr>
              <a:t>Ganan</a:t>
            </a:r>
            <a:r>
              <a:rPr lang="en-US" altLang="es-MX" sz="2800" dirty="0">
                <a:latin typeface="Calibri" pitchFamily="34" charset="0"/>
              </a:rPr>
              <a:t>   $120 </a:t>
            </a:r>
          </a:p>
          <a:p>
            <a:pPr marL="457200" indent="-457200" eaLnBrk="1" hangingPunct="1"/>
            <a:r>
              <a:rPr lang="en-US" altLang="es-MX" sz="2800" dirty="0">
                <a:latin typeface="Calibri" pitchFamily="34" charset="0"/>
              </a:rPr>
              <a:t>-  </a:t>
            </a:r>
            <a:r>
              <a:rPr lang="en-US" altLang="es-MX" sz="2800" b="1" dirty="0" err="1">
                <a:solidFill>
                  <a:srgbClr val="00B050"/>
                </a:solidFill>
                <a:latin typeface="Calibri" pitchFamily="34" charset="0"/>
              </a:rPr>
              <a:t>Ahorran</a:t>
            </a:r>
            <a:r>
              <a:rPr lang="en-US" altLang="es-MX" sz="2800" b="1" dirty="0">
                <a:solidFill>
                  <a:srgbClr val="00B050"/>
                </a:solidFill>
                <a:latin typeface="Calibri" pitchFamily="34" charset="0"/>
              </a:rPr>
              <a:t> = $30</a:t>
            </a:r>
          </a:p>
          <a:p>
            <a:pPr marL="457200" indent="-457200" eaLnBrk="1" hangingPunct="1"/>
            <a:r>
              <a:rPr lang="en-US" altLang="es-MX" sz="2800" baseline="-25000" dirty="0">
                <a:latin typeface="Calibri" pitchFamily="34" charset="0"/>
              </a:rPr>
              <a:t>======================</a:t>
            </a:r>
            <a:endParaRPr lang="en-US" altLang="es-MX" sz="2800" dirty="0">
              <a:latin typeface="Calibri" pitchFamily="34" charset="0"/>
            </a:endParaRPr>
          </a:p>
          <a:p>
            <a:pPr marL="457200" indent="-457200" eaLnBrk="1" hangingPunct="1"/>
            <a:r>
              <a:rPr lang="en-US" altLang="es-MX" sz="2800" b="1" dirty="0">
                <a:solidFill>
                  <a:srgbClr val="00B050"/>
                </a:solidFill>
                <a:latin typeface="Calibri" pitchFamily="34" charset="0"/>
              </a:rPr>
              <a:t> </a:t>
            </a:r>
            <a:r>
              <a:rPr lang="en-US" altLang="es-MX" sz="2800" dirty="0" err="1">
                <a:latin typeface="Calibri" pitchFamily="34" charset="0"/>
              </a:rPr>
              <a:t>Gastan</a:t>
            </a:r>
            <a:r>
              <a:rPr lang="en-US" altLang="es-MX" sz="2800" dirty="0">
                <a:latin typeface="Calibri" pitchFamily="34" charset="0"/>
              </a:rPr>
              <a:t>      = $90</a:t>
            </a:r>
          </a:p>
          <a:p>
            <a:pPr marL="457200" indent="-457200" eaLnBrk="1" hangingPunct="1"/>
            <a:endParaRPr lang="en-US" altLang="es-MX" sz="2800" b="1" dirty="0">
              <a:solidFill>
                <a:srgbClr val="00B050"/>
              </a:solidFill>
              <a:latin typeface="Calibri" pitchFamily="34" charset="0"/>
            </a:endParaRPr>
          </a:p>
        </p:txBody>
      </p:sp>
      <p:sp>
        <p:nvSpPr>
          <p:cNvPr id="3" name="Right Arrow 2"/>
          <p:cNvSpPr/>
          <p:nvPr/>
        </p:nvSpPr>
        <p:spPr>
          <a:xfrm>
            <a:off x="3657600" y="2910939"/>
            <a:ext cx="838200" cy="533400"/>
          </a:xfrm>
          <a:prstGeom prst="rightArrow">
            <a:avLst/>
          </a:prstGeom>
          <a:solidFill>
            <a:srgbClr val="3333FF"/>
          </a:solid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23900" y="4632366"/>
            <a:ext cx="7124700" cy="1384995"/>
          </a:xfrm>
          <a:prstGeom prst="rect">
            <a:avLst/>
          </a:prstGeom>
          <a:noFill/>
        </p:spPr>
        <p:txBody>
          <a:bodyPr wrap="square" rtlCol="0">
            <a:spAutoFit/>
          </a:bodyPr>
          <a:lstStyle/>
          <a:p>
            <a:pPr marL="285750" indent="-285750">
              <a:buFont typeface="Wingdings" panose="05000000000000000000" pitchFamily="2" charset="2"/>
              <a:buChar char="Ø"/>
            </a:pPr>
            <a:r>
              <a:rPr lang="en-US" sz="2800" dirty="0" err="1"/>
              <a:t>Aprende</a:t>
            </a:r>
            <a:r>
              <a:rPr lang="en-US" sz="2800" dirty="0"/>
              <a:t> a </a:t>
            </a:r>
            <a:r>
              <a:rPr lang="en-US" sz="2800" dirty="0" err="1"/>
              <a:t>Invertir</a:t>
            </a:r>
            <a:r>
              <a:rPr lang="en-US" sz="2800" dirty="0"/>
              <a:t> </a:t>
            </a:r>
            <a:r>
              <a:rPr lang="en-US" sz="2800" dirty="0" err="1"/>
              <a:t>en</a:t>
            </a:r>
            <a:r>
              <a:rPr lang="en-US" sz="2800" dirty="0"/>
              <a:t> </a:t>
            </a:r>
            <a:r>
              <a:rPr lang="en-US" sz="2800" dirty="0" err="1"/>
              <a:t>Ti</a:t>
            </a:r>
            <a:r>
              <a:rPr lang="en-US" sz="2800" dirty="0"/>
              <a:t> </a:t>
            </a:r>
            <a:r>
              <a:rPr lang="en-US" sz="2800" dirty="0" err="1"/>
              <a:t>Mismo</a:t>
            </a:r>
            <a:r>
              <a:rPr lang="en-US" sz="2800" dirty="0"/>
              <a:t> Primero!</a:t>
            </a:r>
          </a:p>
          <a:p>
            <a:pPr marL="285750" indent="-285750">
              <a:buFont typeface="Wingdings" panose="05000000000000000000" pitchFamily="2" charset="2"/>
              <a:buChar char="Ø"/>
            </a:pPr>
            <a:endParaRPr lang="en-US" sz="2800" dirty="0"/>
          </a:p>
          <a:p>
            <a:pPr marL="285750" indent="-285750">
              <a:buFont typeface="Wingdings" panose="05000000000000000000" pitchFamily="2" charset="2"/>
              <a:buChar char="Ø"/>
            </a:pPr>
            <a:r>
              <a:rPr lang="en-US" sz="2800" dirty="0"/>
              <a:t>Y </a:t>
            </a:r>
            <a:r>
              <a:rPr lang="en-US" sz="2800" dirty="0" err="1"/>
              <a:t>Esto</a:t>
            </a:r>
            <a:r>
              <a:rPr lang="en-US" sz="2800" dirty="0"/>
              <a:t> Te </a:t>
            </a:r>
            <a:r>
              <a:rPr lang="en-US" sz="2800" dirty="0" err="1"/>
              <a:t>Permitirá</a:t>
            </a:r>
            <a:r>
              <a:rPr lang="en-US" sz="2800" dirty="0"/>
              <a:t> </a:t>
            </a:r>
            <a:r>
              <a:rPr lang="en-US" sz="2800" dirty="0" err="1"/>
              <a:t>Ganar</a:t>
            </a:r>
            <a:r>
              <a:rPr lang="en-US" sz="2800" dirty="0"/>
              <a:t> </a:t>
            </a:r>
            <a:r>
              <a:rPr lang="en-US" sz="2800" dirty="0" err="1"/>
              <a:t>Más</a:t>
            </a:r>
            <a:r>
              <a:rPr lang="en-US" sz="2800" dirty="0"/>
              <a:t>!</a:t>
            </a:r>
          </a:p>
        </p:txBody>
      </p:sp>
      <p:pic>
        <p:nvPicPr>
          <p:cNvPr id="2" name="Picture 1">
            <a:extLst>
              <a:ext uri="{FF2B5EF4-FFF2-40B4-BE49-F238E27FC236}">
                <a16:creationId xmlns:a16="http://schemas.microsoft.com/office/drawing/2014/main" id="{5AEDAB94-1527-5FD0-DC1C-CAD470ED52D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1283261"/>
      </p:ext>
    </p:extLst>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753E8D39-B036-4E97-B18C-E15E8DEF5734}"/>
              </a:ext>
            </a:extLst>
          </p:cNvPr>
          <p:cNvSpPr>
            <a:spLocks noGrp="1"/>
          </p:cNvSpPr>
          <p:nvPr>
            <p:ph type="title"/>
          </p:nvPr>
        </p:nvSpPr>
        <p:spPr>
          <a:xfrm>
            <a:off x="1512888" y="-9525"/>
            <a:ext cx="7620000" cy="1143000"/>
          </a:xfrm>
        </p:spPr>
        <p:txBody>
          <a:bodyPr/>
          <a:lstStyle/>
          <a:p>
            <a:r>
              <a:rPr lang="en-US" altLang="en-US" b="1" dirty="0" err="1"/>
              <a:t>Porque</a:t>
            </a:r>
            <a:r>
              <a:rPr lang="en-US" altLang="en-US" b="1" dirty="0"/>
              <a:t> la </a:t>
            </a:r>
            <a:r>
              <a:rPr lang="en-US" altLang="en-US" b="1" dirty="0" err="1"/>
              <a:t>Gente</a:t>
            </a:r>
            <a:r>
              <a:rPr lang="en-US" altLang="en-US" b="1" dirty="0"/>
              <a:t> no </a:t>
            </a:r>
            <a:r>
              <a:rPr lang="en-US" altLang="en-US" b="1" dirty="0" err="1"/>
              <a:t>Prospera</a:t>
            </a:r>
            <a:endParaRPr lang="en-US" altLang="en-US" b="1" dirty="0"/>
          </a:p>
        </p:txBody>
      </p:sp>
      <p:sp>
        <p:nvSpPr>
          <p:cNvPr id="3" name="Content Placeholder 2">
            <a:extLst>
              <a:ext uri="{FF2B5EF4-FFF2-40B4-BE49-F238E27FC236}">
                <a16:creationId xmlns:a16="http://schemas.microsoft.com/office/drawing/2014/main" id="{ECC50E32-1134-4C21-AAFB-9DD4CEB1AC53}"/>
              </a:ext>
            </a:extLst>
          </p:cNvPr>
          <p:cNvSpPr>
            <a:spLocks noGrp="1"/>
          </p:cNvSpPr>
          <p:nvPr>
            <p:ph idx="1"/>
          </p:nvPr>
        </p:nvSpPr>
        <p:spPr>
          <a:xfrm>
            <a:off x="338138" y="954088"/>
            <a:ext cx="8794750" cy="795337"/>
          </a:xfrm>
        </p:spPr>
        <p:txBody>
          <a:bodyPr>
            <a:normAutofit fontScale="77500" lnSpcReduction="20000"/>
          </a:bodyPr>
          <a:lstStyle/>
          <a:p>
            <a:pPr marL="0" indent="0">
              <a:buFont typeface="Arial" panose="020B0604020202020204" pitchFamily="34" charset="0"/>
              <a:buNone/>
              <a:defRPr/>
            </a:pPr>
            <a:r>
              <a:rPr lang="en-US" b="1" dirty="0"/>
              <a:t>Si </a:t>
            </a:r>
            <a:r>
              <a:rPr lang="en-US" b="1" dirty="0" err="1"/>
              <a:t>Aumento</a:t>
            </a:r>
            <a:r>
              <a:rPr lang="en-US" b="1" dirty="0"/>
              <a:t> mis </a:t>
            </a:r>
            <a:r>
              <a:rPr lang="en-US" b="1" dirty="0" err="1"/>
              <a:t>Pasivos</a:t>
            </a:r>
            <a:r>
              <a:rPr lang="en-US" b="1" dirty="0"/>
              <a:t>, mis </a:t>
            </a:r>
            <a:r>
              <a:rPr lang="en-US" b="1" dirty="0" err="1"/>
              <a:t>Gastos</a:t>
            </a:r>
            <a:r>
              <a:rPr lang="en-US" b="1" dirty="0"/>
              <a:t> </a:t>
            </a:r>
            <a:r>
              <a:rPr lang="en-US" b="1" dirty="0" err="1"/>
              <a:t>subiran</a:t>
            </a:r>
            <a:r>
              <a:rPr lang="en-US" b="1" dirty="0"/>
              <a:t>.</a:t>
            </a:r>
          </a:p>
          <a:p>
            <a:pPr marL="0" indent="0">
              <a:buFont typeface="Arial" panose="020B0604020202020204" pitchFamily="34" charset="0"/>
              <a:buNone/>
              <a:defRPr/>
            </a:pPr>
            <a:r>
              <a:rPr lang="en-US" b="1" dirty="0"/>
              <a:t>Si </a:t>
            </a:r>
            <a:r>
              <a:rPr lang="en-US" b="1" dirty="0" err="1"/>
              <a:t>Aumento</a:t>
            </a:r>
            <a:r>
              <a:rPr lang="en-US" b="1" dirty="0"/>
              <a:t> mis </a:t>
            </a:r>
            <a:r>
              <a:rPr lang="en-US" b="1" dirty="0" err="1"/>
              <a:t>Gastos</a:t>
            </a:r>
            <a:r>
              <a:rPr lang="en-US" b="1" dirty="0"/>
              <a:t> mis </a:t>
            </a:r>
            <a:r>
              <a:rPr lang="en-US" b="1" dirty="0" err="1"/>
              <a:t>Pasivos</a:t>
            </a:r>
            <a:r>
              <a:rPr lang="en-US" b="1" dirty="0"/>
              <a:t> </a:t>
            </a:r>
            <a:r>
              <a:rPr lang="en-US" b="1" dirty="0" err="1"/>
              <a:t>nuca</a:t>
            </a:r>
            <a:r>
              <a:rPr lang="en-US" b="1" dirty="0"/>
              <a:t> </a:t>
            </a:r>
            <a:r>
              <a:rPr lang="en-US" b="1" dirty="0" err="1"/>
              <a:t>Bajaran</a:t>
            </a:r>
            <a:r>
              <a:rPr lang="en-US" b="1" dirty="0"/>
              <a:t>.</a:t>
            </a:r>
          </a:p>
        </p:txBody>
      </p:sp>
      <p:sp>
        <p:nvSpPr>
          <p:cNvPr id="5" name="Content Placeholder 2">
            <a:extLst>
              <a:ext uri="{FF2B5EF4-FFF2-40B4-BE49-F238E27FC236}">
                <a16:creationId xmlns:a16="http://schemas.microsoft.com/office/drawing/2014/main" id="{4DA3BD08-94D3-4DC4-AB98-962A24DEED60}"/>
              </a:ext>
            </a:extLst>
          </p:cNvPr>
          <p:cNvSpPr txBox="1">
            <a:spLocks/>
          </p:cNvSpPr>
          <p:nvPr/>
        </p:nvSpPr>
        <p:spPr>
          <a:xfrm>
            <a:off x="381000" y="2870200"/>
            <a:ext cx="2673350" cy="3368675"/>
          </a:xfrm>
          <a:prstGeom prst="rect">
            <a:avLst/>
          </a:prstGeom>
          <a:solidFill>
            <a:schemeClr val="bg1"/>
          </a:solidFill>
          <a:ln w="25400">
            <a:solidFill>
              <a:schemeClr val="tx1"/>
            </a:solidFill>
          </a:ln>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2800" b="1" dirty="0"/>
              <a:t>INVERSIONES</a:t>
            </a:r>
          </a:p>
          <a:p>
            <a:pPr marL="0" indent="0">
              <a:buFont typeface="Arial" pitchFamily="34" charset="0"/>
              <a:buNone/>
              <a:defRPr/>
            </a:pPr>
            <a:r>
              <a:rPr lang="en-US" sz="2800" b="1" dirty="0">
                <a:solidFill>
                  <a:srgbClr val="0000FF"/>
                </a:solidFill>
              </a:rPr>
              <a:t>+ MI MISMO</a:t>
            </a:r>
          </a:p>
          <a:p>
            <a:pPr marL="0" indent="0">
              <a:buFont typeface="Arial" pitchFamily="34" charset="0"/>
              <a:buNone/>
              <a:defRPr/>
            </a:pPr>
            <a:r>
              <a:rPr lang="en-US" sz="2800" b="1" dirty="0">
                <a:solidFill>
                  <a:srgbClr val="0000FF"/>
                </a:solidFill>
              </a:rPr>
              <a:t>+ BANCO</a:t>
            </a:r>
          </a:p>
          <a:p>
            <a:pPr marL="0" indent="0">
              <a:buFont typeface="Arial" pitchFamily="34" charset="0"/>
              <a:buNone/>
              <a:defRPr/>
            </a:pPr>
            <a:r>
              <a:rPr lang="en-US" sz="2800" b="1" dirty="0">
                <a:solidFill>
                  <a:srgbClr val="0000FF"/>
                </a:solidFill>
              </a:rPr>
              <a:t>+ MI FAMILIA</a:t>
            </a:r>
          </a:p>
          <a:p>
            <a:pPr marL="0" indent="0">
              <a:buFont typeface="Arial" pitchFamily="34" charset="0"/>
              <a:buNone/>
              <a:defRPr/>
            </a:pPr>
            <a:r>
              <a:rPr lang="en-US" sz="2800" b="1" dirty="0">
                <a:solidFill>
                  <a:srgbClr val="0000FF"/>
                </a:solidFill>
              </a:rPr>
              <a:t>+ COMPRAS</a:t>
            </a:r>
          </a:p>
          <a:p>
            <a:pPr marL="0" indent="0">
              <a:buFont typeface="Arial" pitchFamily="34" charset="0"/>
              <a:buNone/>
              <a:defRPr/>
            </a:pPr>
            <a:r>
              <a:rPr lang="en-US" sz="2800" b="1" dirty="0"/>
              <a:t>FINANCIAMIENTO</a:t>
            </a:r>
          </a:p>
          <a:p>
            <a:pPr>
              <a:buFontTx/>
              <a:buChar char="-"/>
              <a:defRPr/>
            </a:pPr>
            <a:r>
              <a:rPr lang="en-US" sz="2500" b="1" dirty="0" err="1">
                <a:solidFill>
                  <a:srgbClr val="FF0000"/>
                </a:solidFill>
              </a:rPr>
              <a:t>Tarjeta</a:t>
            </a:r>
            <a:r>
              <a:rPr lang="en-US" sz="2500" b="1" dirty="0">
                <a:solidFill>
                  <a:srgbClr val="FF0000"/>
                </a:solidFill>
              </a:rPr>
              <a:t> de </a:t>
            </a:r>
            <a:r>
              <a:rPr lang="en-US" sz="2500" b="1" dirty="0" err="1">
                <a:solidFill>
                  <a:srgbClr val="FF0000"/>
                </a:solidFill>
              </a:rPr>
              <a:t>Credito</a:t>
            </a:r>
            <a:endParaRPr lang="en-US" sz="2500" b="1" dirty="0">
              <a:solidFill>
                <a:srgbClr val="FF0000"/>
              </a:solidFill>
            </a:endParaRPr>
          </a:p>
          <a:p>
            <a:pPr>
              <a:buFontTx/>
              <a:buChar char="-"/>
              <a:defRPr/>
            </a:pPr>
            <a:r>
              <a:rPr lang="en-US" sz="2400" b="1" dirty="0" err="1">
                <a:solidFill>
                  <a:srgbClr val="FF0000"/>
                </a:solidFill>
              </a:rPr>
              <a:t>Credito</a:t>
            </a:r>
            <a:r>
              <a:rPr lang="en-US" sz="2400" b="1" dirty="0">
                <a:solidFill>
                  <a:srgbClr val="FF0000"/>
                </a:solidFill>
              </a:rPr>
              <a:t> de Tienda</a:t>
            </a:r>
          </a:p>
          <a:p>
            <a:pPr marL="0" indent="0" algn="ctr">
              <a:buFont typeface="Arial" pitchFamily="34" charset="0"/>
              <a:buNone/>
              <a:defRPr/>
            </a:pPr>
            <a:endParaRPr lang="en-US" b="1" dirty="0"/>
          </a:p>
        </p:txBody>
      </p:sp>
      <p:sp>
        <p:nvSpPr>
          <p:cNvPr id="6" name="Content Placeholder 2">
            <a:extLst>
              <a:ext uri="{FF2B5EF4-FFF2-40B4-BE49-F238E27FC236}">
                <a16:creationId xmlns:a16="http://schemas.microsoft.com/office/drawing/2014/main" id="{44A63051-0E28-47EA-AB1A-2E994CCA3457}"/>
              </a:ext>
            </a:extLst>
          </p:cNvPr>
          <p:cNvSpPr txBox="1">
            <a:spLocks/>
          </p:cNvSpPr>
          <p:nvPr/>
        </p:nvSpPr>
        <p:spPr>
          <a:xfrm>
            <a:off x="3848100" y="2867025"/>
            <a:ext cx="2116138" cy="3165475"/>
          </a:xfrm>
          <a:prstGeom prst="rect">
            <a:avLst/>
          </a:prstGeom>
          <a:solidFill>
            <a:schemeClr val="bg1"/>
          </a:solidFill>
          <a:ln w="25400">
            <a:solidFill>
              <a:schemeClr val="tx1"/>
            </a:solidFill>
          </a:ln>
        </p:spPr>
        <p:txBody>
          <a:bodyPr>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3300" b="1" dirty="0"/>
              <a:t>ACTIVOS</a:t>
            </a:r>
          </a:p>
          <a:p>
            <a:pPr marL="0" indent="0">
              <a:buFont typeface="Arial" pitchFamily="34" charset="0"/>
              <a:buNone/>
              <a:defRPr/>
            </a:pPr>
            <a:r>
              <a:rPr lang="en-US" sz="2400" b="1" dirty="0">
                <a:solidFill>
                  <a:srgbClr val="0000FF"/>
                </a:solidFill>
              </a:rPr>
              <a:t>MI MISMO</a:t>
            </a:r>
          </a:p>
          <a:p>
            <a:pPr marL="0" indent="0">
              <a:buFont typeface="Arial" pitchFamily="34" charset="0"/>
              <a:buNone/>
              <a:defRPr/>
            </a:pPr>
            <a:r>
              <a:rPr lang="en-US" sz="2400" b="1" dirty="0">
                <a:solidFill>
                  <a:srgbClr val="0000FF"/>
                </a:solidFill>
              </a:rPr>
              <a:t>BANCO </a:t>
            </a:r>
          </a:p>
          <a:p>
            <a:pPr marL="0" indent="0">
              <a:buFont typeface="Arial" pitchFamily="34" charset="0"/>
              <a:buNone/>
              <a:defRPr/>
            </a:pPr>
            <a:r>
              <a:rPr lang="en-US" sz="2400" b="1" dirty="0">
                <a:solidFill>
                  <a:srgbClr val="0000FF"/>
                </a:solidFill>
              </a:rPr>
              <a:t>MI FAMILIA</a:t>
            </a:r>
          </a:p>
          <a:p>
            <a:pPr marL="0" indent="0">
              <a:buFont typeface="Arial" pitchFamily="34" charset="0"/>
              <a:buNone/>
              <a:defRPr/>
            </a:pPr>
            <a:r>
              <a:rPr lang="en-US" sz="2400" b="1" dirty="0">
                <a:solidFill>
                  <a:srgbClr val="0000FF"/>
                </a:solidFill>
              </a:rPr>
              <a:t>COMPRAS</a:t>
            </a:r>
          </a:p>
          <a:p>
            <a:pPr marL="0" indent="0">
              <a:buFont typeface="Arial" pitchFamily="34" charset="0"/>
              <a:buNone/>
              <a:defRPr/>
            </a:pPr>
            <a:r>
              <a:rPr lang="en-US" sz="3300" b="1" dirty="0"/>
              <a:t>PASIVOS</a:t>
            </a:r>
          </a:p>
          <a:p>
            <a:pPr>
              <a:defRPr/>
            </a:pPr>
            <a:r>
              <a:rPr lang="en-US" sz="2400" b="1" dirty="0" err="1">
                <a:solidFill>
                  <a:srgbClr val="FF0000"/>
                </a:solidFill>
              </a:rPr>
              <a:t>Hipoteca</a:t>
            </a:r>
            <a:endParaRPr lang="en-US" sz="2400" b="1" dirty="0">
              <a:solidFill>
                <a:srgbClr val="FF0000"/>
              </a:solidFill>
            </a:endParaRPr>
          </a:p>
          <a:p>
            <a:pPr>
              <a:defRPr/>
            </a:pPr>
            <a:r>
              <a:rPr lang="en-US" sz="2400" b="1" dirty="0" err="1">
                <a:solidFill>
                  <a:srgbClr val="FF0000"/>
                </a:solidFill>
              </a:rPr>
              <a:t>Prestamo</a:t>
            </a:r>
            <a:r>
              <a:rPr lang="en-US" sz="2400" b="1" dirty="0">
                <a:solidFill>
                  <a:srgbClr val="FF0000"/>
                </a:solidFill>
              </a:rPr>
              <a:t> de Auto</a:t>
            </a:r>
          </a:p>
          <a:p>
            <a:pPr>
              <a:defRPr/>
            </a:pPr>
            <a:r>
              <a:rPr lang="en-US" sz="2400" b="1" dirty="0" err="1">
                <a:solidFill>
                  <a:srgbClr val="FF0000"/>
                </a:solidFill>
              </a:rPr>
              <a:t>Educacion</a:t>
            </a:r>
            <a:r>
              <a:rPr lang="en-US" sz="2400" b="1" dirty="0">
                <a:solidFill>
                  <a:srgbClr val="FF0000"/>
                </a:solidFill>
              </a:rPr>
              <a:t> de </a:t>
            </a:r>
            <a:r>
              <a:rPr lang="en-US" sz="2400" b="1" dirty="0" err="1">
                <a:solidFill>
                  <a:srgbClr val="FF0000"/>
                </a:solidFill>
              </a:rPr>
              <a:t>Hijos</a:t>
            </a:r>
            <a:endParaRPr lang="en-US" sz="2400" b="1" dirty="0">
              <a:solidFill>
                <a:srgbClr val="FF0000"/>
              </a:solidFill>
            </a:endParaRPr>
          </a:p>
          <a:p>
            <a:pPr>
              <a:defRPr/>
            </a:pPr>
            <a:endParaRPr lang="en-US" sz="2400" b="1" dirty="0"/>
          </a:p>
          <a:p>
            <a:pPr algn="ctr">
              <a:defRPr/>
            </a:pPr>
            <a:endParaRPr lang="en-US" sz="2400" b="1" dirty="0"/>
          </a:p>
          <a:p>
            <a:pPr marL="0" indent="0" algn="ctr">
              <a:buFont typeface="Arial" pitchFamily="34" charset="0"/>
              <a:buNone/>
              <a:defRPr/>
            </a:pPr>
            <a:endParaRPr lang="en-US" b="1" dirty="0"/>
          </a:p>
        </p:txBody>
      </p:sp>
      <p:sp>
        <p:nvSpPr>
          <p:cNvPr id="32775" name="Content Placeholder 2">
            <a:extLst>
              <a:ext uri="{FF2B5EF4-FFF2-40B4-BE49-F238E27FC236}">
                <a16:creationId xmlns:a16="http://schemas.microsoft.com/office/drawing/2014/main" id="{3079F17A-0E75-4BA1-B231-C16A0D6A99C1}"/>
              </a:ext>
            </a:extLst>
          </p:cNvPr>
          <p:cNvSpPr txBox="1">
            <a:spLocks/>
          </p:cNvSpPr>
          <p:nvPr/>
        </p:nvSpPr>
        <p:spPr bwMode="auto">
          <a:xfrm>
            <a:off x="6772275" y="2916238"/>
            <a:ext cx="2159000" cy="3322637"/>
          </a:xfrm>
          <a:prstGeom prst="rect">
            <a:avLst/>
          </a:prstGeom>
          <a:solidFill>
            <a:schemeClr val="bg1"/>
          </a:solidFill>
          <a:ln w="25400">
            <a:solidFill>
              <a:schemeClr val="tx1"/>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defRPr/>
            </a:pPr>
            <a:r>
              <a:rPr lang="en-US" altLang="en-US" sz="2800" b="1" dirty="0"/>
              <a:t>INGRESOS</a:t>
            </a:r>
          </a:p>
          <a:p>
            <a:pPr marL="457200" indent="-457200" eaLnBrk="1" hangingPunct="1">
              <a:defRPr/>
            </a:pPr>
            <a:r>
              <a:rPr lang="en-US" altLang="en-US" sz="2400" b="1" dirty="0" err="1">
                <a:solidFill>
                  <a:srgbClr val="00B050"/>
                </a:solidFill>
              </a:rPr>
              <a:t>Salario</a:t>
            </a:r>
            <a:endParaRPr lang="en-US" altLang="en-US" sz="2400" b="1" dirty="0">
              <a:solidFill>
                <a:srgbClr val="00B050"/>
              </a:solidFill>
            </a:endParaRPr>
          </a:p>
          <a:p>
            <a:pPr eaLnBrk="1" hangingPunct="1">
              <a:buFont typeface="Arial" panose="020B0604020202020204" pitchFamily="34" charset="0"/>
              <a:buNone/>
              <a:defRPr/>
            </a:pPr>
            <a:r>
              <a:rPr lang="en-US" altLang="en-US" sz="2800" b="1" dirty="0"/>
              <a:t>- GASTOS</a:t>
            </a:r>
          </a:p>
          <a:p>
            <a:pPr marL="342900" indent="-342900" eaLnBrk="1" hangingPunct="1">
              <a:buFontTx/>
              <a:buChar char="-"/>
              <a:defRPr/>
            </a:pPr>
            <a:r>
              <a:rPr lang="en-US" altLang="en-US" sz="2400" b="1" dirty="0" err="1">
                <a:solidFill>
                  <a:srgbClr val="FF0000"/>
                </a:solidFill>
              </a:rPr>
              <a:t>Gastos</a:t>
            </a:r>
            <a:endParaRPr lang="en-US" altLang="en-US" sz="2400" b="1" dirty="0">
              <a:solidFill>
                <a:srgbClr val="FF0000"/>
              </a:solidFill>
            </a:endParaRPr>
          </a:p>
          <a:p>
            <a:pPr marL="342900" indent="-342900" eaLnBrk="1" hangingPunct="1">
              <a:buFontTx/>
              <a:buChar char="-"/>
              <a:defRPr/>
            </a:pPr>
            <a:r>
              <a:rPr lang="en-US" altLang="en-US" sz="1800" dirty="0">
                <a:solidFill>
                  <a:srgbClr val="FF0000"/>
                </a:solidFill>
              </a:rPr>
              <a:t>Vida </a:t>
            </a:r>
            <a:r>
              <a:rPr lang="en-US" altLang="en-US" sz="1800" dirty="0" err="1">
                <a:solidFill>
                  <a:srgbClr val="FF0000"/>
                </a:solidFill>
              </a:rPr>
              <a:t>Basica</a:t>
            </a:r>
            <a:endParaRPr lang="en-US" altLang="en-US" sz="1800" dirty="0">
              <a:solidFill>
                <a:srgbClr val="FF0000"/>
              </a:solidFill>
            </a:endParaRPr>
          </a:p>
          <a:p>
            <a:pPr marL="342900" indent="-342900" eaLnBrk="1" hangingPunct="1">
              <a:buFontTx/>
              <a:buChar char="-"/>
              <a:defRPr/>
            </a:pPr>
            <a:r>
              <a:rPr lang="en-US" altLang="en-US" sz="1800" dirty="0">
                <a:solidFill>
                  <a:srgbClr val="FF0000"/>
                </a:solidFill>
              </a:rPr>
              <a:t>Calidad de Vida</a:t>
            </a:r>
          </a:p>
          <a:p>
            <a:pPr marL="342900" indent="-342900" eaLnBrk="1" hangingPunct="1">
              <a:buFontTx/>
              <a:buChar char="-"/>
              <a:defRPr/>
            </a:pPr>
            <a:r>
              <a:rPr lang="en-US" altLang="en-US" sz="1800" dirty="0">
                <a:solidFill>
                  <a:srgbClr val="FF0000"/>
                </a:solidFill>
              </a:rPr>
              <a:t>Inversion: Familia</a:t>
            </a:r>
          </a:p>
          <a:p>
            <a:pPr eaLnBrk="1" hangingPunct="1">
              <a:buFont typeface="Arial" panose="020B0604020202020204" pitchFamily="34" charset="0"/>
              <a:buNone/>
              <a:defRPr/>
            </a:pPr>
            <a:r>
              <a:rPr lang="en-US" altLang="en-US" sz="2400" b="1" dirty="0">
                <a:solidFill>
                  <a:srgbClr val="FF0000"/>
                </a:solidFill>
              </a:rPr>
              <a:t>- </a:t>
            </a:r>
            <a:r>
              <a:rPr lang="en-US" altLang="en-US" sz="2400" b="1" dirty="0" err="1">
                <a:solidFill>
                  <a:srgbClr val="FF0000"/>
                </a:solidFill>
              </a:rPr>
              <a:t>Compras</a:t>
            </a:r>
            <a:endParaRPr lang="en-US" altLang="en-US" sz="2400" b="1" dirty="0">
              <a:solidFill>
                <a:srgbClr val="FF0000"/>
              </a:solidFill>
            </a:endParaRPr>
          </a:p>
        </p:txBody>
      </p:sp>
      <p:sp>
        <p:nvSpPr>
          <p:cNvPr id="11" name="Arrow: Right 10">
            <a:extLst>
              <a:ext uri="{FF2B5EF4-FFF2-40B4-BE49-F238E27FC236}">
                <a16:creationId xmlns:a16="http://schemas.microsoft.com/office/drawing/2014/main" id="{3F5E0D27-D7B2-4CB7-A974-76CBFB834DAE}"/>
              </a:ext>
            </a:extLst>
          </p:cNvPr>
          <p:cNvSpPr/>
          <p:nvPr/>
        </p:nvSpPr>
        <p:spPr>
          <a:xfrm>
            <a:off x="5995988" y="3668713"/>
            <a:ext cx="669925" cy="234950"/>
          </a:xfrm>
          <a:prstGeom prst="rightArrow">
            <a:avLst/>
          </a:prstGeom>
          <a:solidFill>
            <a:srgbClr val="33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Arrow: Right 6">
            <a:extLst>
              <a:ext uri="{FF2B5EF4-FFF2-40B4-BE49-F238E27FC236}">
                <a16:creationId xmlns:a16="http://schemas.microsoft.com/office/drawing/2014/main" id="{5A632417-7BED-4F53-9A63-697886DB3F3B}"/>
              </a:ext>
            </a:extLst>
          </p:cNvPr>
          <p:cNvSpPr/>
          <p:nvPr/>
        </p:nvSpPr>
        <p:spPr>
          <a:xfrm>
            <a:off x="3108325" y="3436938"/>
            <a:ext cx="671513" cy="195262"/>
          </a:xfrm>
          <a:prstGeom prst="rightArrow">
            <a:avLst/>
          </a:prstGeom>
          <a:solidFill>
            <a:srgbClr val="33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5" name="Connector: Elbow 14">
            <a:extLst>
              <a:ext uri="{FF2B5EF4-FFF2-40B4-BE49-F238E27FC236}">
                <a16:creationId xmlns:a16="http://schemas.microsoft.com/office/drawing/2014/main" id="{35801B7F-B016-4026-A370-14CF92FA2175}"/>
              </a:ext>
            </a:extLst>
          </p:cNvPr>
          <p:cNvCxnSpPr>
            <a:cxnSpLocks/>
            <a:stCxn id="34" idx="2"/>
            <a:endCxn id="5" idx="1"/>
          </p:cNvCxnSpPr>
          <p:nvPr/>
        </p:nvCxnSpPr>
        <p:spPr>
          <a:xfrm rot="5400000" flipH="1">
            <a:off x="3039269" y="1896269"/>
            <a:ext cx="2132012" cy="7448550"/>
          </a:xfrm>
          <a:prstGeom prst="bentConnector4">
            <a:avLst>
              <a:gd name="adj1" fmla="val -4794"/>
              <a:gd name="adj2" fmla="val 103069"/>
            </a:avLst>
          </a:prstGeom>
          <a:ln>
            <a:solidFill>
              <a:srgbClr val="3333FF"/>
            </a:solidFill>
            <a:tailEnd type="triangle"/>
          </a:ln>
        </p:spPr>
        <p:style>
          <a:lnRef idx="3">
            <a:schemeClr val="dk1"/>
          </a:lnRef>
          <a:fillRef idx="0">
            <a:schemeClr val="dk1"/>
          </a:fillRef>
          <a:effectRef idx="2">
            <a:schemeClr val="dk1"/>
          </a:effectRef>
          <a:fontRef idx="minor">
            <a:schemeClr val="tx1"/>
          </a:fontRef>
        </p:style>
      </p:cxnSp>
      <p:sp>
        <p:nvSpPr>
          <p:cNvPr id="9" name="Content Placeholder 2">
            <a:extLst>
              <a:ext uri="{FF2B5EF4-FFF2-40B4-BE49-F238E27FC236}">
                <a16:creationId xmlns:a16="http://schemas.microsoft.com/office/drawing/2014/main" id="{D3B22481-95CD-40A9-B192-73257559FB8B}"/>
              </a:ext>
            </a:extLst>
          </p:cNvPr>
          <p:cNvSpPr txBox="1">
            <a:spLocks/>
          </p:cNvSpPr>
          <p:nvPr/>
        </p:nvSpPr>
        <p:spPr>
          <a:xfrm>
            <a:off x="3843338" y="1828800"/>
            <a:ext cx="2116137" cy="1028700"/>
          </a:xfrm>
          <a:prstGeom prst="rect">
            <a:avLst/>
          </a:prstGeom>
          <a:solidFill>
            <a:srgbClr val="FF0000"/>
          </a:solidFill>
          <a:ln w="25400">
            <a:solidFill>
              <a:schemeClr val="tx1"/>
            </a:solidFill>
          </a:ln>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defRPr/>
            </a:pPr>
            <a:r>
              <a:rPr lang="en-US" b="1" dirty="0"/>
              <a:t>Hoja de Balance</a:t>
            </a:r>
          </a:p>
        </p:txBody>
      </p:sp>
      <p:sp>
        <p:nvSpPr>
          <p:cNvPr id="13" name="Content Placeholder 2">
            <a:extLst>
              <a:ext uri="{FF2B5EF4-FFF2-40B4-BE49-F238E27FC236}">
                <a16:creationId xmlns:a16="http://schemas.microsoft.com/office/drawing/2014/main" id="{8D22B447-692A-4961-AE89-8524929DE296}"/>
              </a:ext>
            </a:extLst>
          </p:cNvPr>
          <p:cNvSpPr txBox="1">
            <a:spLocks/>
          </p:cNvSpPr>
          <p:nvPr/>
        </p:nvSpPr>
        <p:spPr>
          <a:xfrm>
            <a:off x="6772274" y="1827213"/>
            <a:ext cx="2158999" cy="1092200"/>
          </a:xfrm>
          <a:prstGeom prst="rect">
            <a:avLst/>
          </a:prstGeom>
          <a:solidFill>
            <a:srgbClr val="99FF33"/>
          </a:solidFill>
          <a:ln w="254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defRPr/>
            </a:pPr>
            <a:r>
              <a:rPr lang="en-US" b="1" dirty="0"/>
              <a:t>Estado de </a:t>
            </a:r>
            <a:r>
              <a:rPr lang="en-US" b="1" dirty="0" err="1"/>
              <a:t>Resultados</a:t>
            </a:r>
            <a:endParaRPr lang="en-US" b="1" dirty="0"/>
          </a:p>
        </p:txBody>
      </p:sp>
      <p:sp>
        <p:nvSpPr>
          <p:cNvPr id="18" name="Content Placeholder 2">
            <a:extLst>
              <a:ext uri="{FF2B5EF4-FFF2-40B4-BE49-F238E27FC236}">
                <a16:creationId xmlns:a16="http://schemas.microsoft.com/office/drawing/2014/main" id="{0379D2C3-3666-49C4-B383-367B554D7FA9}"/>
              </a:ext>
            </a:extLst>
          </p:cNvPr>
          <p:cNvSpPr txBox="1">
            <a:spLocks/>
          </p:cNvSpPr>
          <p:nvPr/>
        </p:nvSpPr>
        <p:spPr>
          <a:xfrm>
            <a:off x="381000" y="1952625"/>
            <a:ext cx="2673350" cy="917575"/>
          </a:xfrm>
          <a:prstGeom prst="rect">
            <a:avLst/>
          </a:prstGeom>
          <a:solidFill>
            <a:srgbClr val="FFFF00"/>
          </a:solidFill>
          <a:ln w="25400">
            <a:solidFill>
              <a:schemeClr val="tx1"/>
            </a:solidFill>
          </a:ln>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defRPr/>
            </a:pPr>
            <a:r>
              <a:rPr lang="en-US" b="1" dirty="0" err="1"/>
              <a:t>Flujo</a:t>
            </a:r>
            <a:r>
              <a:rPr lang="en-US" b="1" dirty="0"/>
              <a:t> de </a:t>
            </a:r>
            <a:r>
              <a:rPr lang="en-US" b="1" dirty="0" err="1"/>
              <a:t>Efectivo</a:t>
            </a:r>
            <a:endParaRPr lang="en-US" b="1" dirty="0"/>
          </a:p>
          <a:p>
            <a:pPr marL="0" indent="0" algn="ctr">
              <a:buFont typeface="Arial" pitchFamily="34" charset="0"/>
              <a:buNone/>
              <a:defRPr/>
            </a:pPr>
            <a:endParaRPr lang="en-US" b="1" dirty="0"/>
          </a:p>
        </p:txBody>
      </p:sp>
      <p:sp>
        <p:nvSpPr>
          <p:cNvPr id="32" name="Arrow: Right 31">
            <a:extLst>
              <a:ext uri="{FF2B5EF4-FFF2-40B4-BE49-F238E27FC236}">
                <a16:creationId xmlns:a16="http://schemas.microsoft.com/office/drawing/2014/main" id="{2F54D72A-F66D-4BC7-8E81-0170692D2D44}"/>
              </a:ext>
            </a:extLst>
          </p:cNvPr>
          <p:cNvSpPr/>
          <p:nvPr/>
        </p:nvSpPr>
        <p:spPr>
          <a:xfrm>
            <a:off x="6026150" y="5584825"/>
            <a:ext cx="669925" cy="23653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Content Placeholder 2">
            <a:extLst>
              <a:ext uri="{FF2B5EF4-FFF2-40B4-BE49-F238E27FC236}">
                <a16:creationId xmlns:a16="http://schemas.microsoft.com/office/drawing/2014/main" id="{46D5DCEF-3A58-4E3F-9E5D-0935BBB1247B}"/>
              </a:ext>
            </a:extLst>
          </p:cNvPr>
          <p:cNvSpPr txBox="1">
            <a:spLocks/>
          </p:cNvSpPr>
          <p:nvPr/>
        </p:nvSpPr>
        <p:spPr>
          <a:xfrm>
            <a:off x="6770688" y="6238875"/>
            <a:ext cx="2117725" cy="447675"/>
          </a:xfrm>
          <a:prstGeom prst="rect">
            <a:avLst/>
          </a:prstGeom>
          <a:solidFill>
            <a:schemeClr val="bg1"/>
          </a:solidFill>
          <a:ln w="25400">
            <a:solidFill>
              <a:schemeClr val="tx1"/>
            </a:solidFill>
          </a:ln>
        </p:spPr>
        <p:txBody>
          <a:bodyPr>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2800" b="1" dirty="0"/>
              <a:t>INGRESO NETO</a:t>
            </a:r>
          </a:p>
        </p:txBody>
      </p:sp>
      <p:sp>
        <p:nvSpPr>
          <p:cNvPr id="41" name="Content Placeholder 2">
            <a:extLst>
              <a:ext uri="{FF2B5EF4-FFF2-40B4-BE49-F238E27FC236}">
                <a16:creationId xmlns:a16="http://schemas.microsoft.com/office/drawing/2014/main" id="{E2649DEA-2393-4E61-B620-E4D2B1B6651F}"/>
              </a:ext>
            </a:extLst>
          </p:cNvPr>
          <p:cNvSpPr txBox="1">
            <a:spLocks/>
          </p:cNvSpPr>
          <p:nvPr/>
        </p:nvSpPr>
        <p:spPr>
          <a:xfrm>
            <a:off x="3852863" y="6037263"/>
            <a:ext cx="2117725" cy="446087"/>
          </a:xfrm>
          <a:prstGeom prst="rect">
            <a:avLst/>
          </a:prstGeom>
          <a:solidFill>
            <a:schemeClr val="bg1"/>
          </a:solidFill>
          <a:ln w="25400">
            <a:solidFill>
              <a:schemeClr val="tx1"/>
            </a:solidFill>
          </a:ln>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2800" b="1" dirty="0"/>
              <a:t>VALOR NETO</a:t>
            </a:r>
          </a:p>
        </p:txBody>
      </p:sp>
      <p:sp>
        <p:nvSpPr>
          <p:cNvPr id="44" name="Arrow: Right 43">
            <a:extLst>
              <a:ext uri="{FF2B5EF4-FFF2-40B4-BE49-F238E27FC236}">
                <a16:creationId xmlns:a16="http://schemas.microsoft.com/office/drawing/2014/main" id="{EDD1C363-B260-4893-9140-76130589CE62}"/>
              </a:ext>
            </a:extLst>
          </p:cNvPr>
          <p:cNvSpPr/>
          <p:nvPr/>
        </p:nvSpPr>
        <p:spPr>
          <a:xfrm>
            <a:off x="3101975" y="5710238"/>
            <a:ext cx="669925" cy="236537"/>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Arrow: Right 9">
            <a:extLst>
              <a:ext uri="{FF2B5EF4-FFF2-40B4-BE49-F238E27FC236}">
                <a16:creationId xmlns:a16="http://schemas.microsoft.com/office/drawing/2014/main" id="{20244172-DF49-48C9-B09C-BB350CD864A8}"/>
              </a:ext>
            </a:extLst>
          </p:cNvPr>
          <p:cNvSpPr/>
          <p:nvPr/>
        </p:nvSpPr>
        <p:spPr>
          <a:xfrm>
            <a:off x="3092450" y="3971925"/>
            <a:ext cx="669925" cy="195263"/>
          </a:xfrm>
          <a:prstGeom prst="rightArrow">
            <a:avLst/>
          </a:prstGeom>
          <a:solidFill>
            <a:srgbClr val="33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Arrow: Right 13">
            <a:extLst>
              <a:ext uri="{FF2B5EF4-FFF2-40B4-BE49-F238E27FC236}">
                <a16:creationId xmlns:a16="http://schemas.microsoft.com/office/drawing/2014/main" id="{9FDBB548-830E-4161-8505-7030413A6290}"/>
              </a:ext>
            </a:extLst>
          </p:cNvPr>
          <p:cNvSpPr/>
          <p:nvPr/>
        </p:nvSpPr>
        <p:spPr>
          <a:xfrm>
            <a:off x="3092450" y="4341813"/>
            <a:ext cx="669925" cy="193675"/>
          </a:xfrm>
          <a:prstGeom prst="rightArrow">
            <a:avLst/>
          </a:prstGeom>
          <a:solidFill>
            <a:srgbClr val="33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Right Arrow 33">
            <a:extLst>
              <a:ext uri="{FF2B5EF4-FFF2-40B4-BE49-F238E27FC236}">
                <a16:creationId xmlns:a16="http://schemas.microsoft.com/office/drawing/2014/main" id="{758FC892-A21A-44A1-8137-7EA736E68C48}"/>
              </a:ext>
            </a:extLst>
          </p:cNvPr>
          <p:cNvSpPr/>
          <p:nvPr/>
        </p:nvSpPr>
        <p:spPr>
          <a:xfrm rot="16200000">
            <a:off x="5199857" y="5066506"/>
            <a:ext cx="996950" cy="4587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ight Arrow 33">
            <a:extLst>
              <a:ext uri="{FF2B5EF4-FFF2-40B4-BE49-F238E27FC236}">
                <a16:creationId xmlns:a16="http://schemas.microsoft.com/office/drawing/2014/main" id="{1B676499-EA6B-4676-9E73-786DA1771866}"/>
              </a:ext>
            </a:extLst>
          </p:cNvPr>
          <p:cNvSpPr/>
          <p:nvPr/>
        </p:nvSpPr>
        <p:spPr>
          <a:xfrm rot="16200000">
            <a:off x="8389144" y="4818836"/>
            <a:ext cx="998537" cy="4587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Left Arrow 35">
            <a:extLst>
              <a:ext uri="{FF2B5EF4-FFF2-40B4-BE49-F238E27FC236}">
                <a16:creationId xmlns:a16="http://schemas.microsoft.com/office/drawing/2014/main" id="{6851EED6-D4C9-488E-905C-847EB120DDC3}"/>
              </a:ext>
            </a:extLst>
          </p:cNvPr>
          <p:cNvSpPr/>
          <p:nvPr/>
        </p:nvSpPr>
        <p:spPr>
          <a:xfrm rot="5400000" flipH="1">
            <a:off x="8639175" y="6361113"/>
            <a:ext cx="346075" cy="21907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ight Arrow 31">
            <a:extLst>
              <a:ext uri="{FF2B5EF4-FFF2-40B4-BE49-F238E27FC236}">
                <a16:creationId xmlns:a16="http://schemas.microsoft.com/office/drawing/2014/main" id="{9D4366AB-033A-4EE0-94CB-6875CF24D11D}"/>
              </a:ext>
            </a:extLst>
          </p:cNvPr>
          <p:cNvSpPr/>
          <p:nvPr/>
        </p:nvSpPr>
        <p:spPr>
          <a:xfrm rot="16200000">
            <a:off x="8468519" y="3556794"/>
            <a:ext cx="292100" cy="160338"/>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ight Arrow 16">
            <a:extLst>
              <a:ext uri="{FF2B5EF4-FFF2-40B4-BE49-F238E27FC236}">
                <a16:creationId xmlns:a16="http://schemas.microsoft.com/office/drawing/2014/main" id="{2CD0E402-8DD3-4C33-BE23-33F48FBB895F}"/>
              </a:ext>
            </a:extLst>
          </p:cNvPr>
          <p:cNvSpPr/>
          <p:nvPr/>
        </p:nvSpPr>
        <p:spPr>
          <a:xfrm rot="16200000">
            <a:off x="5314950" y="3313113"/>
            <a:ext cx="315913" cy="179387"/>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9" name="Picture 18">
            <a:extLst>
              <a:ext uri="{FF2B5EF4-FFF2-40B4-BE49-F238E27FC236}">
                <a16:creationId xmlns:a16="http://schemas.microsoft.com/office/drawing/2014/main" id="{81961924-095B-7B62-5A50-CCCEC301FD4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7CE97F3A-31C7-416D-AAE5-F8EDEC1DE9DE}"/>
              </a:ext>
            </a:extLst>
          </p:cNvPr>
          <p:cNvSpPr>
            <a:spLocks noGrp="1"/>
          </p:cNvSpPr>
          <p:nvPr>
            <p:ph type="title"/>
          </p:nvPr>
        </p:nvSpPr>
        <p:spPr>
          <a:xfrm>
            <a:off x="1314450" y="201613"/>
            <a:ext cx="7620000" cy="1143000"/>
          </a:xfrm>
        </p:spPr>
        <p:txBody>
          <a:bodyPr/>
          <a:lstStyle/>
          <a:p>
            <a:r>
              <a:rPr lang="en-US" altLang="en-US" b="1" dirty="0"/>
              <a:t>La Clave del </a:t>
            </a:r>
            <a:r>
              <a:rPr lang="en-US" altLang="en-US" b="1" dirty="0" err="1"/>
              <a:t>Éxito</a:t>
            </a:r>
            <a:r>
              <a:rPr lang="en-US" altLang="en-US" b="1" dirty="0"/>
              <a:t> </a:t>
            </a:r>
            <a:r>
              <a:rPr lang="en-US" altLang="en-US" b="1" dirty="0" err="1"/>
              <a:t>Financiero</a:t>
            </a:r>
            <a:endParaRPr lang="en-US" altLang="en-US" b="1" dirty="0"/>
          </a:p>
        </p:txBody>
      </p:sp>
      <p:sp>
        <p:nvSpPr>
          <p:cNvPr id="3" name="Content Placeholder 2">
            <a:extLst>
              <a:ext uri="{FF2B5EF4-FFF2-40B4-BE49-F238E27FC236}">
                <a16:creationId xmlns:a16="http://schemas.microsoft.com/office/drawing/2014/main" id="{1E213DA8-A8C9-47A2-ADE4-985958458551}"/>
              </a:ext>
            </a:extLst>
          </p:cNvPr>
          <p:cNvSpPr>
            <a:spLocks noGrp="1"/>
          </p:cNvSpPr>
          <p:nvPr>
            <p:ph idx="1"/>
          </p:nvPr>
        </p:nvSpPr>
        <p:spPr>
          <a:xfrm>
            <a:off x="369888" y="1230313"/>
            <a:ext cx="8466137" cy="576262"/>
          </a:xfrm>
        </p:spPr>
        <p:txBody>
          <a:bodyPr>
            <a:normAutofit lnSpcReduction="10000"/>
          </a:bodyPr>
          <a:lstStyle/>
          <a:p>
            <a:pPr marL="0" indent="0">
              <a:buFont typeface="Arial" panose="020B0604020202020204" pitchFamily="34" charset="0"/>
              <a:buNone/>
              <a:defRPr/>
            </a:pPr>
            <a:r>
              <a:rPr lang="es-ES" b="1" dirty="0"/>
              <a:t>Si Gasto menos, mi Ingreso Neto neta aumentará</a:t>
            </a:r>
            <a:endParaRPr lang="en-US" b="1" dirty="0"/>
          </a:p>
        </p:txBody>
      </p:sp>
      <p:sp>
        <p:nvSpPr>
          <p:cNvPr id="5" name="Content Placeholder 2">
            <a:extLst>
              <a:ext uri="{FF2B5EF4-FFF2-40B4-BE49-F238E27FC236}">
                <a16:creationId xmlns:a16="http://schemas.microsoft.com/office/drawing/2014/main" id="{E6310210-C196-4D5F-8DE6-10DB41E2E165}"/>
              </a:ext>
            </a:extLst>
          </p:cNvPr>
          <p:cNvSpPr txBox="1">
            <a:spLocks/>
          </p:cNvSpPr>
          <p:nvPr/>
        </p:nvSpPr>
        <p:spPr>
          <a:xfrm>
            <a:off x="381000" y="2870200"/>
            <a:ext cx="2673350" cy="3368675"/>
          </a:xfrm>
          <a:prstGeom prst="rect">
            <a:avLst/>
          </a:prstGeom>
          <a:solidFill>
            <a:schemeClr val="bg1"/>
          </a:solidFill>
          <a:ln w="25400">
            <a:solidFill>
              <a:schemeClr val="tx1"/>
            </a:solidFill>
          </a:ln>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2800" b="1" dirty="0"/>
              <a:t>INVERSIONES</a:t>
            </a:r>
          </a:p>
          <a:p>
            <a:pPr marL="0" indent="0">
              <a:buFont typeface="Arial" pitchFamily="34" charset="0"/>
              <a:buNone/>
              <a:defRPr/>
            </a:pPr>
            <a:r>
              <a:rPr lang="en-US" sz="2800" b="1" dirty="0">
                <a:solidFill>
                  <a:srgbClr val="0000FF"/>
                </a:solidFill>
              </a:rPr>
              <a:t>+ MI MISMO</a:t>
            </a:r>
          </a:p>
          <a:p>
            <a:pPr marL="0" indent="0">
              <a:buFont typeface="Arial" pitchFamily="34" charset="0"/>
              <a:buNone/>
              <a:defRPr/>
            </a:pPr>
            <a:r>
              <a:rPr lang="en-US" sz="2800" b="1" dirty="0">
                <a:solidFill>
                  <a:srgbClr val="0000FF"/>
                </a:solidFill>
              </a:rPr>
              <a:t>+ BANCO</a:t>
            </a:r>
          </a:p>
          <a:p>
            <a:pPr marL="0" indent="0">
              <a:buFont typeface="Arial" pitchFamily="34" charset="0"/>
              <a:buNone/>
              <a:defRPr/>
            </a:pPr>
            <a:r>
              <a:rPr lang="en-US" sz="2800" b="1" dirty="0">
                <a:solidFill>
                  <a:srgbClr val="0000FF"/>
                </a:solidFill>
              </a:rPr>
              <a:t>+ MI FAMILIA</a:t>
            </a:r>
          </a:p>
          <a:p>
            <a:pPr marL="0" indent="0">
              <a:buFont typeface="Arial" pitchFamily="34" charset="0"/>
              <a:buNone/>
              <a:defRPr/>
            </a:pPr>
            <a:r>
              <a:rPr lang="en-US" sz="2800" b="1" dirty="0">
                <a:solidFill>
                  <a:srgbClr val="0000FF"/>
                </a:solidFill>
              </a:rPr>
              <a:t>+ COMPRAS</a:t>
            </a:r>
          </a:p>
          <a:p>
            <a:pPr marL="0" indent="0">
              <a:buFont typeface="Arial" pitchFamily="34" charset="0"/>
              <a:buNone/>
              <a:defRPr/>
            </a:pPr>
            <a:r>
              <a:rPr lang="en-US" sz="2800" b="1" dirty="0"/>
              <a:t>FINANCIAMIENTO</a:t>
            </a:r>
          </a:p>
          <a:p>
            <a:pPr>
              <a:buFontTx/>
              <a:buChar char="-"/>
              <a:defRPr/>
            </a:pPr>
            <a:r>
              <a:rPr lang="en-US" sz="2500" b="1" dirty="0" err="1">
                <a:solidFill>
                  <a:srgbClr val="FF0000"/>
                </a:solidFill>
              </a:rPr>
              <a:t>Tarjeta</a:t>
            </a:r>
            <a:r>
              <a:rPr lang="en-US" sz="2500" b="1" dirty="0">
                <a:solidFill>
                  <a:srgbClr val="FF0000"/>
                </a:solidFill>
              </a:rPr>
              <a:t> de </a:t>
            </a:r>
            <a:r>
              <a:rPr lang="en-US" sz="2500" b="1" dirty="0" err="1">
                <a:solidFill>
                  <a:srgbClr val="FF0000"/>
                </a:solidFill>
              </a:rPr>
              <a:t>Credito</a:t>
            </a:r>
            <a:endParaRPr lang="en-US" sz="2500" b="1" dirty="0">
              <a:solidFill>
                <a:srgbClr val="FF0000"/>
              </a:solidFill>
            </a:endParaRPr>
          </a:p>
          <a:p>
            <a:pPr>
              <a:buFontTx/>
              <a:buChar char="-"/>
              <a:defRPr/>
            </a:pPr>
            <a:r>
              <a:rPr lang="en-US" sz="2400" b="1" dirty="0" err="1">
                <a:solidFill>
                  <a:srgbClr val="FF0000"/>
                </a:solidFill>
              </a:rPr>
              <a:t>Credito</a:t>
            </a:r>
            <a:r>
              <a:rPr lang="en-US" sz="2400" b="1" dirty="0">
                <a:solidFill>
                  <a:srgbClr val="FF0000"/>
                </a:solidFill>
              </a:rPr>
              <a:t> de Tienda</a:t>
            </a:r>
          </a:p>
          <a:p>
            <a:pPr marL="0" indent="0" algn="ctr">
              <a:buFont typeface="Arial" pitchFamily="34" charset="0"/>
              <a:buNone/>
              <a:defRPr/>
            </a:pPr>
            <a:endParaRPr lang="en-US" b="1" dirty="0"/>
          </a:p>
        </p:txBody>
      </p:sp>
      <p:sp>
        <p:nvSpPr>
          <p:cNvPr id="6" name="Content Placeholder 2">
            <a:extLst>
              <a:ext uri="{FF2B5EF4-FFF2-40B4-BE49-F238E27FC236}">
                <a16:creationId xmlns:a16="http://schemas.microsoft.com/office/drawing/2014/main" id="{F4246C3D-2C1F-4307-A028-718A1A92B968}"/>
              </a:ext>
            </a:extLst>
          </p:cNvPr>
          <p:cNvSpPr txBox="1">
            <a:spLocks/>
          </p:cNvSpPr>
          <p:nvPr/>
        </p:nvSpPr>
        <p:spPr>
          <a:xfrm>
            <a:off x="3848100" y="2867025"/>
            <a:ext cx="2116138" cy="3165475"/>
          </a:xfrm>
          <a:prstGeom prst="rect">
            <a:avLst/>
          </a:prstGeom>
          <a:solidFill>
            <a:schemeClr val="bg1"/>
          </a:solidFill>
          <a:ln w="25400">
            <a:solidFill>
              <a:schemeClr val="tx1"/>
            </a:solidFill>
          </a:ln>
        </p:spPr>
        <p:txBody>
          <a:bodyP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4800" b="1" dirty="0"/>
              <a:t>ACTIVOS</a:t>
            </a:r>
          </a:p>
          <a:p>
            <a:pPr marL="0" indent="0">
              <a:buFont typeface="Arial" pitchFamily="34" charset="0"/>
              <a:buNone/>
              <a:defRPr/>
            </a:pPr>
            <a:r>
              <a:rPr lang="en-US" sz="3600" b="1" dirty="0">
                <a:solidFill>
                  <a:srgbClr val="0000FF"/>
                </a:solidFill>
              </a:rPr>
              <a:t>MI MISMO</a:t>
            </a:r>
          </a:p>
          <a:p>
            <a:pPr marL="0" indent="0">
              <a:buFont typeface="Arial" pitchFamily="34" charset="0"/>
              <a:buNone/>
              <a:defRPr/>
            </a:pPr>
            <a:r>
              <a:rPr lang="en-US" sz="3600" b="1" dirty="0">
                <a:solidFill>
                  <a:srgbClr val="0000FF"/>
                </a:solidFill>
              </a:rPr>
              <a:t>BANCO </a:t>
            </a:r>
          </a:p>
          <a:p>
            <a:pPr marL="0" indent="0">
              <a:buFont typeface="Arial" pitchFamily="34" charset="0"/>
              <a:buNone/>
              <a:defRPr/>
            </a:pPr>
            <a:r>
              <a:rPr lang="en-US" sz="3600" b="1" dirty="0">
                <a:solidFill>
                  <a:srgbClr val="0000FF"/>
                </a:solidFill>
              </a:rPr>
              <a:t>MI FAMILIA</a:t>
            </a:r>
          </a:p>
          <a:p>
            <a:pPr marL="0" indent="0">
              <a:buFont typeface="Arial" pitchFamily="34" charset="0"/>
              <a:buNone/>
              <a:defRPr/>
            </a:pPr>
            <a:r>
              <a:rPr lang="en-US" sz="3600" b="1" dirty="0">
                <a:solidFill>
                  <a:srgbClr val="0000FF"/>
                </a:solidFill>
              </a:rPr>
              <a:t>COMPRAS</a:t>
            </a:r>
          </a:p>
          <a:p>
            <a:pPr marL="0" indent="0">
              <a:buFont typeface="Arial" pitchFamily="34" charset="0"/>
              <a:buNone/>
              <a:defRPr/>
            </a:pPr>
            <a:r>
              <a:rPr lang="en-US" sz="4800" b="1" dirty="0"/>
              <a:t>PASIVOS</a:t>
            </a:r>
          </a:p>
          <a:p>
            <a:pPr>
              <a:defRPr/>
            </a:pPr>
            <a:r>
              <a:rPr lang="en-US" sz="2400" b="1" dirty="0" err="1">
                <a:solidFill>
                  <a:srgbClr val="FF0000"/>
                </a:solidFill>
              </a:rPr>
              <a:t>Hipoteca</a:t>
            </a:r>
            <a:endParaRPr lang="en-US" sz="2400" b="1" dirty="0">
              <a:solidFill>
                <a:srgbClr val="FF0000"/>
              </a:solidFill>
            </a:endParaRPr>
          </a:p>
          <a:p>
            <a:pPr>
              <a:defRPr/>
            </a:pPr>
            <a:r>
              <a:rPr lang="en-US" sz="2400" b="1" dirty="0" err="1">
                <a:solidFill>
                  <a:srgbClr val="FF0000"/>
                </a:solidFill>
              </a:rPr>
              <a:t>Prestamo</a:t>
            </a:r>
            <a:r>
              <a:rPr lang="en-US" sz="2400" b="1" dirty="0">
                <a:solidFill>
                  <a:srgbClr val="FF0000"/>
                </a:solidFill>
              </a:rPr>
              <a:t> de Auto</a:t>
            </a:r>
          </a:p>
          <a:p>
            <a:pPr>
              <a:defRPr/>
            </a:pPr>
            <a:r>
              <a:rPr lang="en-US" sz="2400" b="1" dirty="0" err="1">
                <a:solidFill>
                  <a:srgbClr val="FF0000"/>
                </a:solidFill>
              </a:rPr>
              <a:t>Educacion</a:t>
            </a:r>
            <a:r>
              <a:rPr lang="en-US" sz="2400" b="1" dirty="0">
                <a:solidFill>
                  <a:srgbClr val="FF0000"/>
                </a:solidFill>
              </a:rPr>
              <a:t> de </a:t>
            </a:r>
            <a:r>
              <a:rPr lang="en-US" sz="2400" b="1" dirty="0" err="1">
                <a:solidFill>
                  <a:srgbClr val="FF0000"/>
                </a:solidFill>
              </a:rPr>
              <a:t>Hijos</a:t>
            </a:r>
            <a:endParaRPr lang="en-US" sz="2400" b="1" dirty="0">
              <a:solidFill>
                <a:srgbClr val="FF0000"/>
              </a:solidFill>
            </a:endParaRPr>
          </a:p>
          <a:p>
            <a:pPr marL="0" indent="0" algn="ctr">
              <a:buFont typeface="Arial" pitchFamily="34" charset="0"/>
              <a:buNone/>
              <a:defRPr/>
            </a:pPr>
            <a:endParaRPr lang="en-US" b="1" dirty="0"/>
          </a:p>
        </p:txBody>
      </p:sp>
      <p:sp>
        <p:nvSpPr>
          <p:cNvPr id="32775" name="Content Placeholder 2">
            <a:extLst>
              <a:ext uri="{FF2B5EF4-FFF2-40B4-BE49-F238E27FC236}">
                <a16:creationId xmlns:a16="http://schemas.microsoft.com/office/drawing/2014/main" id="{55EE9491-666E-4E90-81A6-8375A4AED6A1}"/>
              </a:ext>
            </a:extLst>
          </p:cNvPr>
          <p:cNvSpPr txBox="1">
            <a:spLocks/>
          </p:cNvSpPr>
          <p:nvPr/>
        </p:nvSpPr>
        <p:spPr bwMode="auto">
          <a:xfrm>
            <a:off x="6772275" y="2916238"/>
            <a:ext cx="2219325" cy="3322637"/>
          </a:xfrm>
          <a:prstGeom prst="rect">
            <a:avLst/>
          </a:prstGeom>
          <a:solidFill>
            <a:schemeClr val="bg1"/>
          </a:solidFill>
          <a:ln w="25400">
            <a:solidFill>
              <a:schemeClr val="tx1"/>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defRPr/>
            </a:pPr>
            <a:r>
              <a:rPr lang="en-US" altLang="en-US" sz="2800" b="1" dirty="0"/>
              <a:t>INGRESO</a:t>
            </a:r>
          </a:p>
          <a:p>
            <a:pPr marL="457200" indent="-457200" eaLnBrk="1" hangingPunct="1">
              <a:defRPr/>
            </a:pPr>
            <a:r>
              <a:rPr lang="en-US" altLang="en-US" sz="2400" b="1" dirty="0" err="1">
                <a:solidFill>
                  <a:srgbClr val="00B050"/>
                </a:solidFill>
              </a:rPr>
              <a:t>Salario</a:t>
            </a:r>
            <a:endParaRPr lang="en-US" altLang="en-US" sz="2400" b="1" dirty="0">
              <a:solidFill>
                <a:srgbClr val="00B050"/>
              </a:solidFill>
            </a:endParaRPr>
          </a:p>
          <a:p>
            <a:pPr eaLnBrk="1" hangingPunct="1">
              <a:buFont typeface="Arial" panose="020B0604020202020204" pitchFamily="34" charset="0"/>
              <a:buNone/>
              <a:defRPr/>
            </a:pPr>
            <a:r>
              <a:rPr lang="en-US" altLang="en-US" sz="2800" b="1" dirty="0"/>
              <a:t>- GASTOS</a:t>
            </a:r>
          </a:p>
          <a:p>
            <a:pPr marL="342900" indent="-342900" eaLnBrk="1" hangingPunct="1">
              <a:buFontTx/>
              <a:buChar char="-"/>
              <a:defRPr/>
            </a:pPr>
            <a:r>
              <a:rPr lang="en-US" altLang="en-US" sz="2400" b="1" dirty="0" err="1">
                <a:solidFill>
                  <a:srgbClr val="FF0000"/>
                </a:solidFill>
              </a:rPr>
              <a:t>Gastos</a:t>
            </a:r>
            <a:endParaRPr lang="en-US" altLang="en-US" sz="2400" b="1" dirty="0">
              <a:solidFill>
                <a:srgbClr val="FF0000"/>
              </a:solidFill>
            </a:endParaRPr>
          </a:p>
          <a:p>
            <a:pPr marL="342900" indent="-342900" eaLnBrk="1" hangingPunct="1">
              <a:buFontTx/>
              <a:buChar char="-"/>
              <a:defRPr/>
            </a:pPr>
            <a:r>
              <a:rPr lang="en-US" altLang="en-US" sz="1800" dirty="0">
                <a:solidFill>
                  <a:srgbClr val="FF0000"/>
                </a:solidFill>
              </a:rPr>
              <a:t>Vida </a:t>
            </a:r>
            <a:r>
              <a:rPr lang="en-US" altLang="en-US" sz="1800" dirty="0" err="1">
                <a:solidFill>
                  <a:srgbClr val="FF0000"/>
                </a:solidFill>
              </a:rPr>
              <a:t>Basica</a:t>
            </a:r>
            <a:endParaRPr lang="en-US" altLang="en-US" sz="1800" dirty="0">
              <a:solidFill>
                <a:srgbClr val="FF0000"/>
              </a:solidFill>
            </a:endParaRPr>
          </a:p>
          <a:p>
            <a:pPr marL="342900" indent="-342900" eaLnBrk="1" hangingPunct="1">
              <a:buFontTx/>
              <a:buChar char="-"/>
              <a:defRPr/>
            </a:pPr>
            <a:r>
              <a:rPr lang="en-US" altLang="en-US" sz="1800" dirty="0">
                <a:solidFill>
                  <a:srgbClr val="FF0000"/>
                </a:solidFill>
              </a:rPr>
              <a:t>Calidad de Vida</a:t>
            </a:r>
          </a:p>
          <a:p>
            <a:pPr marL="342900" indent="-342900" eaLnBrk="1" hangingPunct="1">
              <a:buFontTx/>
              <a:buChar char="-"/>
              <a:defRPr/>
            </a:pPr>
            <a:r>
              <a:rPr lang="en-US" altLang="en-US" sz="1800" dirty="0">
                <a:solidFill>
                  <a:srgbClr val="FF0000"/>
                </a:solidFill>
              </a:rPr>
              <a:t>Inversion: Familia</a:t>
            </a:r>
          </a:p>
          <a:p>
            <a:pPr eaLnBrk="1" hangingPunct="1">
              <a:buFont typeface="Arial" panose="020B0604020202020204" pitchFamily="34" charset="0"/>
              <a:buNone/>
              <a:defRPr/>
            </a:pPr>
            <a:r>
              <a:rPr lang="en-US" altLang="en-US" sz="2400" b="1" dirty="0">
                <a:solidFill>
                  <a:srgbClr val="FF0000"/>
                </a:solidFill>
              </a:rPr>
              <a:t>- </a:t>
            </a:r>
            <a:r>
              <a:rPr lang="en-US" altLang="en-US" sz="2400" b="1" dirty="0" err="1">
                <a:solidFill>
                  <a:srgbClr val="FF0000"/>
                </a:solidFill>
              </a:rPr>
              <a:t>Compras</a:t>
            </a:r>
            <a:endParaRPr lang="en-US" altLang="en-US" sz="2400" b="1" dirty="0">
              <a:solidFill>
                <a:srgbClr val="FF0000"/>
              </a:solidFill>
            </a:endParaRPr>
          </a:p>
        </p:txBody>
      </p:sp>
      <p:sp>
        <p:nvSpPr>
          <p:cNvPr id="11" name="Arrow: Right 10">
            <a:extLst>
              <a:ext uri="{FF2B5EF4-FFF2-40B4-BE49-F238E27FC236}">
                <a16:creationId xmlns:a16="http://schemas.microsoft.com/office/drawing/2014/main" id="{2A446015-663D-4D90-A7B0-DBBA7E9D3A61}"/>
              </a:ext>
            </a:extLst>
          </p:cNvPr>
          <p:cNvSpPr/>
          <p:nvPr/>
        </p:nvSpPr>
        <p:spPr>
          <a:xfrm>
            <a:off x="5995988" y="3668713"/>
            <a:ext cx="669925" cy="234950"/>
          </a:xfrm>
          <a:prstGeom prst="rightArrow">
            <a:avLst/>
          </a:prstGeom>
          <a:solidFill>
            <a:srgbClr val="33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Arrow: Right 6">
            <a:extLst>
              <a:ext uri="{FF2B5EF4-FFF2-40B4-BE49-F238E27FC236}">
                <a16:creationId xmlns:a16="http://schemas.microsoft.com/office/drawing/2014/main" id="{811E264C-8A6A-46A4-A5B6-CE214DCE5DDB}"/>
              </a:ext>
            </a:extLst>
          </p:cNvPr>
          <p:cNvSpPr/>
          <p:nvPr/>
        </p:nvSpPr>
        <p:spPr>
          <a:xfrm>
            <a:off x="3108325" y="3436938"/>
            <a:ext cx="671513" cy="195262"/>
          </a:xfrm>
          <a:prstGeom prst="rightArrow">
            <a:avLst/>
          </a:prstGeom>
          <a:solidFill>
            <a:srgbClr val="33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5" name="Connector: Elbow 14">
            <a:extLst>
              <a:ext uri="{FF2B5EF4-FFF2-40B4-BE49-F238E27FC236}">
                <a16:creationId xmlns:a16="http://schemas.microsoft.com/office/drawing/2014/main" id="{2AF18760-21FE-4C02-935E-0142688C7B2D}"/>
              </a:ext>
            </a:extLst>
          </p:cNvPr>
          <p:cNvCxnSpPr>
            <a:cxnSpLocks/>
            <a:stCxn id="34" idx="2"/>
            <a:endCxn id="5" idx="1"/>
          </p:cNvCxnSpPr>
          <p:nvPr/>
        </p:nvCxnSpPr>
        <p:spPr>
          <a:xfrm rot="5400000" flipH="1">
            <a:off x="3064670" y="1870869"/>
            <a:ext cx="2132012" cy="7499351"/>
          </a:xfrm>
          <a:prstGeom prst="bentConnector4">
            <a:avLst>
              <a:gd name="adj1" fmla="val -5492"/>
              <a:gd name="adj2" fmla="val 103048"/>
            </a:avLst>
          </a:prstGeom>
          <a:ln>
            <a:solidFill>
              <a:srgbClr val="3333FF"/>
            </a:solidFill>
            <a:tailEnd type="triangle"/>
          </a:ln>
        </p:spPr>
        <p:style>
          <a:lnRef idx="3">
            <a:schemeClr val="dk1"/>
          </a:lnRef>
          <a:fillRef idx="0">
            <a:schemeClr val="dk1"/>
          </a:fillRef>
          <a:effectRef idx="2">
            <a:schemeClr val="dk1"/>
          </a:effectRef>
          <a:fontRef idx="minor">
            <a:schemeClr val="tx1"/>
          </a:fontRef>
        </p:style>
      </p:cxnSp>
      <p:sp>
        <p:nvSpPr>
          <p:cNvPr id="9" name="Content Placeholder 2">
            <a:extLst>
              <a:ext uri="{FF2B5EF4-FFF2-40B4-BE49-F238E27FC236}">
                <a16:creationId xmlns:a16="http://schemas.microsoft.com/office/drawing/2014/main" id="{4DAE118A-6892-433F-97B4-2531328AF5A6}"/>
              </a:ext>
            </a:extLst>
          </p:cNvPr>
          <p:cNvSpPr txBox="1">
            <a:spLocks/>
          </p:cNvSpPr>
          <p:nvPr/>
        </p:nvSpPr>
        <p:spPr>
          <a:xfrm>
            <a:off x="3843338" y="1828800"/>
            <a:ext cx="2116137" cy="1028700"/>
          </a:xfrm>
          <a:prstGeom prst="rect">
            <a:avLst/>
          </a:prstGeom>
          <a:solidFill>
            <a:srgbClr val="FF0000"/>
          </a:solidFill>
          <a:ln w="25400">
            <a:solidFill>
              <a:schemeClr val="tx1"/>
            </a:solidFill>
          </a:ln>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defRPr/>
            </a:pPr>
            <a:r>
              <a:rPr lang="en-US" b="1" dirty="0"/>
              <a:t>Hoja de Balance</a:t>
            </a:r>
          </a:p>
        </p:txBody>
      </p:sp>
      <p:sp>
        <p:nvSpPr>
          <p:cNvPr id="13" name="Content Placeholder 2">
            <a:extLst>
              <a:ext uri="{FF2B5EF4-FFF2-40B4-BE49-F238E27FC236}">
                <a16:creationId xmlns:a16="http://schemas.microsoft.com/office/drawing/2014/main" id="{B42ADE54-2636-4113-AEB7-492DE2A26BA9}"/>
              </a:ext>
            </a:extLst>
          </p:cNvPr>
          <p:cNvSpPr txBox="1">
            <a:spLocks/>
          </p:cNvSpPr>
          <p:nvPr/>
        </p:nvSpPr>
        <p:spPr>
          <a:xfrm>
            <a:off x="6772274" y="1827213"/>
            <a:ext cx="2219325" cy="1092200"/>
          </a:xfrm>
          <a:prstGeom prst="rect">
            <a:avLst/>
          </a:prstGeom>
          <a:solidFill>
            <a:srgbClr val="99FF33"/>
          </a:solidFill>
          <a:ln w="254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defRPr/>
            </a:pPr>
            <a:r>
              <a:rPr lang="en-US" b="1" dirty="0"/>
              <a:t>Estado de </a:t>
            </a:r>
            <a:r>
              <a:rPr lang="en-US" b="1" dirty="0" err="1"/>
              <a:t>Resultados</a:t>
            </a:r>
            <a:endParaRPr lang="en-US" b="1" dirty="0"/>
          </a:p>
        </p:txBody>
      </p:sp>
      <p:sp>
        <p:nvSpPr>
          <p:cNvPr id="18" name="Content Placeholder 2">
            <a:extLst>
              <a:ext uri="{FF2B5EF4-FFF2-40B4-BE49-F238E27FC236}">
                <a16:creationId xmlns:a16="http://schemas.microsoft.com/office/drawing/2014/main" id="{E8344FD3-60A9-4680-9323-3023498F17DD}"/>
              </a:ext>
            </a:extLst>
          </p:cNvPr>
          <p:cNvSpPr txBox="1">
            <a:spLocks/>
          </p:cNvSpPr>
          <p:nvPr/>
        </p:nvSpPr>
        <p:spPr>
          <a:xfrm>
            <a:off x="381000" y="1952625"/>
            <a:ext cx="2673350" cy="917575"/>
          </a:xfrm>
          <a:prstGeom prst="rect">
            <a:avLst/>
          </a:prstGeom>
          <a:solidFill>
            <a:srgbClr val="FFFF00"/>
          </a:solidFill>
          <a:ln w="25400">
            <a:solidFill>
              <a:schemeClr val="tx1"/>
            </a:solidFill>
          </a:ln>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defRPr/>
            </a:pPr>
            <a:r>
              <a:rPr lang="en-US" b="1" dirty="0" err="1"/>
              <a:t>Flujo</a:t>
            </a:r>
            <a:r>
              <a:rPr lang="en-US" b="1" dirty="0"/>
              <a:t> de </a:t>
            </a:r>
            <a:r>
              <a:rPr lang="en-US" b="1" dirty="0" err="1"/>
              <a:t>Efectivo</a:t>
            </a:r>
            <a:endParaRPr lang="en-US" b="1" dirty="0"/>
          </a:p>
          <a:p>
            <a:pPr marL="0" indent="0" algn="ctr">
              <a:buFont typeface="Arial" pitchFamily="34" charset="0"/>
              <a:buNone/>
              <a:defRPr/>
            </a:pPr>
            <a:endParaRPr lang="en-US" b="1" dirty="0"/>
          </a:p>
        </p:txBody>
      </p:sp>
      <p:sp>
        <p:nvSpPr>
          <p:cNvPr id="32" name="Arrow: Right 31">
            <a:extLst>
              <a:ext uri="{FF2B5EF4-FFF2-40B4-BE49-F238E27FC236}">
                <a16:creationId xmlns:a16="http://schemas.microsoft.com/office/drawing/2014/main" id="{E1C3BDE1-A187-44B2-BB99-45F75AFECE52}"/>
              </a:ext>
            </a:extLst>
          </p:cNvPr>
          <p:cNvSpPr/>
          <p:nvPr/>
        </p:nvSpPr>
        <p:spPr>
          <a:xfrm>
            <a:off x="6026150" y="5584825"/>
            <a:ext cx="669925" cy="23653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Content Placeholder 2">
            <a:extLst>
              <a:ext uri="{FF2B5EF4-FFF2-40B4-BE49-F238E27FC236}">
                <a16:creationId xmlns:a16="http://schemas.microsoft.com/office/drawing/2014/main" id="{0CD6FEB8-66AE-4E0A-90B3-C3FB9F9E8ADE}"/>
              </a:ext>
            </a:extLst>
          </p:cNvPr>
          <p:cNvSpPr txBox="1">
            <a:spLocks/>
          </p:cNvSpPr>
          <p:nvPr/>
        </p:nvSpPr>
        <p:spPr>
          <a:xfrm>
            <a:off x="6770688" y="6238875"/>
            <a:ext cx="2219325" cy="447675"/>
          </a:xfrm>
          <a:prstGeom prst="rect">
            <a:avLst/>
          </a:prstGeom>
          <a:solidFill>
            <a:schemeClr val="bg1"/>
          </a:solidFill>
          <a:ln w="25400">
            <a:solidFill>
              <a:schemeClr val="tx1"/>
            </a:solidFill>
          </a:ln>
        </p:spPr>
        <p:txBody>
          <a:bodyPr>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2800" b="1" dirty="0"/>
              <a:t>INGRESO NETO</a:t>
            </a:r>
          </a:p>
        </p:txBody>
      </p:sp>
      <p:sp>
        <p:nvSpPr>
          <p:cNvPr id="41" name="Content Placeholder 2">
            <a:extLst>
              <a:ext uri="{FF2B5EF4-FFF2-40B4-BE49-F238E27FC236}">
                <a16:creationId xmlns:a16="http://schemas.microsoft.com/office/drawing/2014/main" id="{746D6ABD-8C27-406B-BC1C-49A9573DAC7E}"/>
              </a:ext>
            </a:extLst>
          </p:cNvPr>
          <p:cNvSpPr txBox="1">
            <a:spLocks/>
          </p:cNvSpPr>
          <p:nvPr/>
        </p:nvSpPr>
        <p:spPr>
          <a:xfrm>
            <a:off x="3852863" y="6037263"/>
            <a:ext cx="2117725" cy="446087"/>
          </a:xfrm>
          <a:prstGeom prst="rect">
            <a:avLst/>
          </a:prstGeom>
          <a:solidFill>
            <a:schemeClr val="bg1"/>
          </a:solidFill>
          <a:ln w="25400">
            <a:solidFill>
              <a:schemeClr val="tx1"/>
            </a:solidFill>
          </a:ln>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2800" b="1" dirty="0"/>
              <a:t>VALOR NETO</a:t>
            </a:r>
          </a:p>
        </p:txBody>
      </p:sp>
      <p:sp>
        <p:nvSpPr>
          <p:cNvPr id="44" name="Arrow: Right 43">
            <a:extLst>
              <a:ext uri="{FF2B5EF4-FFF2-40B4-BE49-F238E27FC236}">
                <a16:creationId xmlns:a16="http://schemas.microsoft.com/office/drawing/2014/main" id="{EA8913DD-9B2A-4D5A-B312-31FB7E61DEAE}"/>
              </a:ext>
            </a:extLst>
          </p:cNvPr>
          <p:cNvSpPr/>
          <p:nvPr/>
        </p:nvSpPr>
        <p:spPr>
          <a:xfrm>
            <a:off x="3101975" y="5710238"/>
            <a:ext cx="669925" cy="236537"/>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Arrow: Right 9">
            <a:extLst>
              <a:ext uri="{FF2B5EF4-FFF2-40B4-BE49-F238E27FC236}">
                <a16:creationId xmlns:a16="http://schemas.microsoft.com/office/drawing/2014/main" id="{DA02409B-53B2-4510-BC99-E260C6B38DEB}"/>
              </a:ext>
            </a:extLst>
          </p:cNvPr>
          <p:cNvSpPr/>
          <p:nvPr/>
        </p:nvSpPr>
        <p:spPr>
          <a:xfrm>
            <a:off x="3092450" y="3971925"/>
            <a:ext cx="669925" cy="195263"/>
          </a:xfrm>
          <a:prstGeom prst="rightArrow">
            <a:avLst/>
          </a:prstGeom>
          <a:solidFill>
            <a:srgbClr val="33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Arrow: Right 13">
            <a:extLst>
              <a:ext uri="{FF2B5EF4-FFF2-40B4-BE49-F238E27FC236}">
                <a16:creationId xmlns:a16="http://schemas.microsoft.com/office/drawing/2014/main" id="{53D5AC89-BA97-490B-93D8-0B50D64179A5}"/>
              </a:ext>
            </a:extLst>
          </p:cNvPr>
          <p:cNvSpPr/>
          <p:nvPr/>
        </p:nvSpPr>
        <p:spPr>
          <a:xfrm>
            <a:off x="3092450" y="4341813"/>
            <a:ext cx="669925" cy="193675"/>
          </a:xfrm>
          <a:prstGeom prst="rightArrow">
            <a:avLst/>
          </a:prstGeom>
          <a:solidFill>
            <a:srgbClr val="33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Right Arrow 33">
            <a:extLst>
              <a:ext uri="{FF2B5EF4-FFF2-40B4-BE49-F238E27FC236}">
                <a16:creationId xmlns:a16="http://schemas.microsoft.com/office/drawing/2014/main" id="{FADA81F4-4050-40B3-9502-AE5184179AB5}"/>
              </a:ext>
            </a:extLst>
          </p:cNvPr>
          <p:cNvSpPr/>
          <p:nvPr/>
        </p:nvSpPr>
        <p:spPr>
          <a:xfrm rot="16200000" flipH="1">
            <a:off x="5444332" y="4994276"/>
            <a:ext cx="690562" cy="2921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ight Arrow 33">
            <a:extLst>
              <a:ext uri="{FF2B5EF4-FFF2-40B4-BE49-F238E27FC236}">
                <a16:creationId xmlns:a16="http://schemas.microsoft.com/office/drawing/2014/main" id="{31255CCB-CB9A-4D29-9FFF-3F6C7FD2B0AE}"/>
              </a:ext>
            </a:extLst>
          </p:cNvPr>
          <p:cNvSpPr/>
          <p:nvPr/>
        </p:nvSpPr>
        <p:spPr>
          <a:xfrm rot="16200000" flipH="1">
            <a:off x="8412163" y="5018088"/>
            <a:ext cx="650875" cy="30162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ight Arrow 31">
            <a:extLst>
              <a:ext uri="{FF2B5EF4-FFF2-40B4-BE49-F238E27FC236}">
                <a16:creationId xmlns:a16="http://schemas.microsoft.com/office/drawing/2014/main" id="{C38DA7C0-AA30-4E87-AAA9-884BF88FF3C9}"/>
              </a:ext>
            </a:extLst>
          </p:cNvPr>
          <p:cNvSpPr/>
          <p:nvPr/>
        </p:nvSpPr>
        <p:spPr>
          <a:xfrm rot="16200000">
            <a:off x="8482806" y="3429794"/>
            <a:ext cx="404813" cy="301625"/>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ight Arrow 16">
            <a:extLst>
              <a:ext uri="{FF2B5EF4-FFF2-40B4-BE49-F238E27FC236}">
                <a16:creationId xmlns:a16="http://schemas.microsoft.com/office/drawing/2014/main" id="{03D2802B-CA96-4A9F-8F5B-EC0457CE7373}"/>
              </a:ext>
            </a:extLst>
          </p:cNvPr>
          <p:cNvSpPr/>
          <p:nvPr/>
        </p:nvSpPr>
        <p:spPr>
          <a:xfrm rot="16200000">
            <a:off x="5464176" y="3333363"/>
            <a:ext cx="423863" cy="338137"/>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ight Arrow 31">
            <a:extLst>
              <a:ext uri="{FF2B5EF4-FFF2-40B4-BE49-F238E27FC236}">
                <a16:creationId xmlns:a16="http://schemas.microsoft.com/office/drawing/2014/main" id="{788C15F9-16F3-4D9C-B917-F62D52ECFABF}"/>
              </a:ext>
            </a:extLst>
          </p:cNvPr>
          <p:cNvSpPr/>
          <p:nvPr/>
        </p:nvSpPr>
        <p:spPr>
          <a:xfrm rot="16200000">
            <a:off x="8797131" y="6283324"/>
            <a:ext cx="395288" cy="26035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ight Arrow 31">
            <a:extLst>
              <a:ext uri="{FF2B5EF4-FFF2-40B4-BE49-F238E27FC236}">
                <a16:creationId xmlns:a16="http://schemas.microsoft.com/office/drawing/2014/main" id="{4E79A0AF-BD53-4C97-B44A-CEFAFA137774}"/>
              </a:ext>
            </a:extLst>
          </p:cNvPr>
          <p:cNvSpPr/>
          <p:nvPr/>
        </p:nvSpPr>
        <p:spPr>
          <a:xfrm rot="16200000">
            <a:off x="5638007" y="6088856"/>
            <a:ext cx="414338" cy="301625"/>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Left Arrow 38">
            <a:extLst>
              <a:ext uri="{FF2B5EF4-FFF2-40B4-BE49-F238E27FC236}">
                <a16:creationId xmlns:a16="http://schemas.microsoft.com/office/drawing/2014/main" id="{E5C3EE9E-5DEF-41B9-9FB6-FA18F6C64ABC}"/>
              </a:ext>
            </a:extLst>
          </p:cNvPr>
          <p:cNvSpPr/>
          <p:nvPr/>
        </p:nvSpPr>
        <p:spPr>
          <a:xfrm>
            <a:off x="2192337" y="6419850"/>
            <a:ext cx="654050" cy="220663"/>
          </a:xfrm>
          <a:prstGeom prst="leftArrow">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699" name="TextBox 20">
            <a:extLst>
              <a:ext uri="{FF2B5EF4-FFF2-40B4-BE49-F238E27FC236}">
                <a16:creationId xmlns:a16="http://schemas.microsoft.com/office/drawing/2014/main" id="{95F13CFA-7B6F-405F-9F11-2423F6150BA3}"/>
              </a:ext>
            </a:extLst>
          </p:cNvPr>
          <p:cNvSpPr txBox="1">
            <a:spLocks noChangeArrowheads="1"/>
          </p:cNvSpPr>
          <p:nvPr/>
        </p:nvSpPr>
        <p:spPr bwMode="auto">
          <a:xfrm>
            <a:off x="3202261" y="6416676"/>
            <a:ext cx="35591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dirty="0" err="1">
                <a:solidFill>
                  <a:srgbClr val="3333FF"/>
                </a:solidFill>
              </a:rPr>
              <a:t>Pagate</a:t>
            </a:r>
            <a:r>
              <a:rPr lang="en-US" altLang="en-US" sz="2000" b="1" dirty="0">
                <a:solidFill>
                  <a:srgbClr val="3333FF"/>
                </a:solidFill>
              </a:rPr>
              <a:t> a </a:t>
            </a:r>
            <a:r>
              <a:rPr lang="en-US" altLang="en-US" sz="2000" b="1" dirty="0" err="1">
                <a:solidFill>
                  <a:srgbClr val="3333FF"/>
                </a:solidFill>
              </a:rPr>
              <a:t>ti</a:t>
            </a:r>
            <a:r>
              <a:rPr lang="en-US" altLang="en-US" sz="2000" b="1" dirty="0">
                <a:solidFill>
                  <a:srgbClr val="3333FF"/>
                </a:solidFill>
              </a:rPr>
              <a:t> </a:t>
            </a:r>
            <a:r>
              <a:rPr lang="en-US" altLang="en-US" sz="2000" b="1" dirty="0" err="1">
                <a:solidFill>
                  <a:srgbClr val="3333FF"/>
                </a:solidFill>
              </a:rPr>
              <a:t>Mismo</a:t>
            </a:r>
            <a:r>
              <a:rPr lang="en-US" altLang="en-US" sz="2000" b="1" dirty="0">
                <a:solidFill>
                  <a:srgbClr val="3333FF"/>
                </a:solidFill>
              </a:rPr>
              <a:t> Primero!</a:t>
            </a:r>
          </a:p>
        </p:txBody>
      </p:sp>
      <p:pic>
        <p:nvPicPr>
          <p:cNvPr id="21" name="Picture 20">
            <a:extLst>
              <a:ext uri="{FF2B5EF4-FFF2-40B4-BE49-F238E27FC236}">
                <a16:creationId xmlns:a16="http://schemas.microsoft.com/office/drawing/2014/main" id="{19636686-5309-FA71-BF4E-EBC7B83FEEF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DE7765F7-5C13-4D53-97CC-6A868E993FD4}"/>
              </a:ext>
            </a:extLst>
          </p:cNvPr>
          <p:cNvSpPr>
            <a:spLocks noGrp="1"/>
          </p:cNvSpPr>
          <p:nvPr>
            <p:ph type="title"/>
          </p:nvPr>
        </p:nvSpPr>
        <p:spPr>
          <a:xfrm>
            <a:off x="1524000" y="6350"/>
            <a:ext cx="7620000" cy="1143000"/>
          </a:xfrm>
        </p:spPr>
        <p:txBody>
          <a:bodyPr/>
          <a:lstStyle/>
          <a:p>
            <a:r>
              <a:rPr lang="en-US" altLang="en-US" b="1" dirty="0"/>
              <a:t>La Meta de la </a:t>
            </a:r>
            <a:br>
              <a:rPr lang="en-US" altLang="en-US" b="1" dirty="0"/>
            </a:br>
            <a:r>
              <a:rPr lang="en-US" altLang="en-US" b="1" dirty="0"/>
              <a:t>Libertad </a:t>
            </a:r>
            <a:r>
              <a:rPr lang="en-US" altLang="en-US" b="1" dirty="0" err="1"/>
              <a:t>Financiera</a:t>
            </a:r>
            <a:endParaRPr lang="en-US" altLang="en-US" b="1" dirty="0"/>
          </a:p>
        </p:txBody>
      </p:sp>
      <p:sp>
        <p:nvSpPr>
          <p:cNvPr id="3" name="Content Placeholder 2">
            <a:extLst>
              <a:ext uri="{FF2B5EF4-FFF2-40B4-BE49-F238E27FC236}">
                <a16:creationId xmlns:a16="http://schemas.microsoft.com/office/drawing/2014/main" id="{C2EAE53E-B8E0-408B-9C6D-4DC00FB061CA}"/>
              </a:ext>
            </a:extLst>
          </p:cNvPr>
          <p:cNvSpPr>
            <a:spLocks noGrp="1"/>
          </p:cNvSpPr>
          <p:nvPr>
            <p:ph idx="1"/>
          </p:nvPr>
        </p:nvSpPr>
        <p:spPr>
          <a:xfrm>
            <a:off x="369888" y="1230313"/>
            <a:ext cx="8466137" cy="576262"/>
          </a:xfrm>
        </p:spPr>
        <p:txBody>
          <a:bodyPr>
            <a:normAutofit fontScale="92500"/>
          </a:bodyPr>
          <a:lstStyle/>
          <a:p>
            <a:pPr marL="0" indent="0">
              <a:buFont typeface="Arial" panose="020B0604020202020204" pitchFamily="34" charset="0"/>
              <a:buNone/>
              <a:defRPr/>
            </a:pPr>
            <a:r>
              <a:rPr lang="en-US" b="1" dirty="0" err="1"/>
              <a:t>Eliminar</a:t>
            </a:r>
            <a:r>
              <a:rPr lang="en-US" b="1" dirty="0"/>
              <a:t> mis </a:t>
            </a:r>
            <a:r>
              <a:rPr lang="en-US" b="1" dirty="0" err="1"/>
              <a:t>Pasivos</a:t>
            </a:r>
            <a:r>
              <a:rPr lang="en-US" b="1" dirty="0"/>
              <a:t> &amp; </a:t>
            </a:r>
            <a:r>
              <a:rPr lang="en-US" b="1" dirty="0" err="1"/>
              <a:t>Maximizar</a:t>
            </a:r>
            <a:r>
              <a:rPr lang="en-US" b="1" dirty="0"/>
              <a:t> mi </a:t>
            </a:r>
            <a:r>
              <a:rPr lang="en-US" b="1" dirty="0" err="1"/>
              <a:t>Ingreso</a:t>
            </a:r>
            <a:r>
              <a:rPr lang="en-US" b="1" dirty="0"/>
              <a:t> Neto</a:t>
            </a:r>
          </a:p>
        </p:txBody>
      </p:sp>
      <p:sp>
        <p:nvSpPr>
          <p:cNvPr id="5" name="Content Placeholder 2">
            <a:extLst>
              <a:ext uri="{FF2B5EF4-FFF2-40B4-BE49-F238E27FC236}">
                <a16:creationId xmlns:a16="http://schemas.microsoft.com/office/drawing/2014/main" id="{E4A6400B-9D9B-40CC-B579-BCEEDD9702C3}"/>
              </a:ext>
            </a:extLst>
          </p:cNvPr>
          <p:cNvSpPr txBox="1">
            <a:spLocks/>
          </p:cNvSpPr>
          <p:nvPr/>
        </p:nvSpPr>
        <p:spPr>
          <a:xfrm>
            <a:off x="381000" y="2870200"/>
            <a:ext cx="2673350" cy="3368675"/>
          </a:xfrm>
          <a:prstGeom prst="rect">
            <a:avLst/>
          </a:prstGeom>
          <a:solidFill>
            <a:schemeClr val="bg1"/>
          </a:solidFill>
          <a:ln w="25400">
            <a:solidFill>
              <a:schemeClr val="tx1"/>
            </a:solidFill>
          </a:ln>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2800" b="1" dirty="0"/>
              <a:t>INVERSIONES</a:t>
            </a:r>
          </a:p>
          <a:p>
            <a:pPr marL="0" indent="0">
              <a:buFont typeface="Arial" pitchFamily="34" charset="0"/>
              <a:buNone/>
              <a:defRPr/>
            </a:pPr>
            <a:r>
              <a:rPr lang="en-US" sz="2800" b="1" dirty="0">
                <a:solidFill>
                  <a:srgbClr val="0000FF"/>
                </a:solidFill>
              </a:rPr>
              <a:t>+ MI MISMO</a:t>
            </a:r>
          </a:p>
          <a:p>
            <a:pPr marL="0" indent="0">
              <a:buFont typeface="Arial" pitchFamily="34" charset="0"/>
              <a:buNone/>
              <a:defRPr/>
            </a:pPr>
            <a:r>
              <a:rPr lang="en-US" sz="2800" b="1" dirty="0">
                <a:solidFill>
                  <a:srgbClr val="0000FF"/>
                </a:solidFill>
              </a:rPr>
              <a:t>+ BANCO</a:t>
            </a:r>
          </a:p>
          <a:p>
            <a:pPr marL="0" indent="0">
              <a:buFont typeface="Arial" pitchFamily="34" charset="0"/>
              <a:buNone/>
              <a:defRPr/>
            </a:pPr>
            <a:r>
              <a:rPr lang="en-US" sz="2800" b="1" dirty="0">
                <a:solidFill>
                  <a:srgbClr val="0000FF"/>
                </a:solidFill>
              </a:rPr>
              <a:t>+ MI FAMILIA</a:t>
            </a:r>
          </a:p>
          <a:p>
            <a:pPr marL="0" indent="0">
              <a:buFont typeface="Arial" pitchFamily="34" charset="0"/>
              <a:buNone/>
              <a:defRPr/>
            </a:pPr>
            <a:r>
              <a:rPr lang="en-US" sz="2800" b="1" dirty="0">
                <a:solidFill>
                  <a:srgbClr val="0000FF"/>
                </a:solidFill>
              </a:rPr>
              <a:t>+ COMPRAS</a:t>
            </a:r>
          </a:p>
          <a:p>
            <a:pPr marL="0" indent="0">
              <a:buFont typeface="Arial" pitchFamily="34" charset="0"/>
              <a:buNone/>
              <a:defRPr/>
            </a:pPr>
            <a:r>
              <a:rPr lang="en-US" sz="2800" b="1" dirty="0"/>
              <a:t>FINANCIAMIENTO</a:t>
            </a:r>
          </a:p>
          <a:p>
            <a:pPr>
              <a:buFontTx/>
              <a:buChar char="-"/>
              <a:defRPr/>
            </a:pPr>
            <a:r>
              <a:rPr lang="en-US" sz="2500" b="1" strike="sngStrike" dirty="0" err="1">
                <a:solidFill>
                  <a:srgbClr val="FF0000"/>
                </a:solidFill>
              </a:rPr>
              <a:t>Tarjeta</a:t>
            </a:r>
            <a:r>
              <a:rPr lang="en-US" sz="2500" b="1" strike="sngStrike" dirty="0">
                <a:solidFill>
                  <a:srgbClr val="FF0000"/>
                </a:solidFill>
              </a:rPr>
              <a:t> de </a:t>
            </a:r>
            <a:r>
              <a:rPr lang="en-US" sz="2500" b="1" strike="sngStrike" dirty="0" err="1">
                <a:solidFill>
                  <a:srgbClr val="FF0000"/>
                </a:solidFill>
              </a:rPr>
              <a:t>Credito</a:t>
            </a:r>
            <a:endParaRPr lang="en-US" sz="2500" b="1" strike="sngStrike" dirty="0">
              <a:solidFill>
                <a:srgbClr val="FF0000"/>
              </a:solidFill>
            </a:endParaRPr>
          </a:p>
          <a:p>
            <a:pPr>
              <a:buFontTx/>
              <a:buChar char="-"/>
              <a:defRPr/>
            </a:pPr>
            <a:r>
              <a:rPr lang="en-US" sz="2400" b="1" strike="sngStrike" dirty="0" err="1">
                <a:solidFill>
                  <a:srgbClr val="FF0000"/>
                </a:solidFill>
              </a:rPr>
              <a:t>Credito</a:t>
            </a:r>
            <a:r>
              <a:rPr lang="en-US" sz="2400" b="1" strike="sngStrike" dirty="0">
                <a:solidFill>
                  <a:srgbClr val="FF0000"/>
                </a:solidFill>
              </a:rPr>
              <a:t> de Tienda</a:t>
            </a:r>
          </a:p>
          <a:p>
            <a:pPr marL="0" indent="0" algn="ctr">
              <a:buFont typeface="Arial" pitchFamily="34" charset="0"/>
              <a:buNone/>
              <a:defRPr/>
            </a:pPr>
            <a:endParaRPr lang="en-US" b="1" dirty="0"/>
          </a:p>
        </p:txBody>
      </p:sp>
      <p:sp>
        <p:nvSpPr>
          <p:cNvPr id="6" name="Content Placeholder 2">
            <a:extLst>
              <a:ext uri="{FF2B5EF4-FFF2-40B4-BE49-F238E27FC236}">
                <a16:creationId xmlns:a16="http://schemas.microsoft.com/office/drawing/2014/main" id="{5597F7FF-7B40-45AC-A0CE-AC05997436E5}"/>
              </a:ext>
            </a:extLst>
          </p:cNvPr>
          <p:cNvSpPr txBox="1">
            <a:spLocks/>
          </p:cNvSpPr>
          <p:nvPr/>
        </p:nvSpPr>
        <p:spPr>
          <a:xfrm>
            <a:off x="3848100" y="2867683"/>
            <a:ext cx="2116137" cy="3165475"/>
          </a:xfrm>
          <a:prstGeom prst="rect">
            <a:avLst/>
          </a:prstGeom>
          <a:solidFill>
            <a:schemeClr val="bg1"/>
          </a:solidFill>
          <a:ln w="25400">
            <a:solidFill>
              <a:schemeClr val="tx1"/>
            </a:solidFill>
          </a:ln>
        </p:spPr>
        <p:txBody>
          <a:bodyP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4800" b="1" dirty="0"/>
              <a:t>ACTIVOS</a:t>
            </a:r>
          </a:p>
          <a:p>
            <a:pPr marL="0" indent="0">
              <a:buFont typeface="Arial" pitchFamily="34" charset="0"/>
              <a:buNone/>
              <a:defRPr/>
            </a:pPr>
            <a:r>
              <a:rPr lang="en-US" sz="3600" b="1" dirty="0">
                <a:solidFill>
                  <a:srgbClr val="0000FF"/>
                </a:solidFill>
              </a:rPr>
              <a:t>MI MISMO</a:t>
            </a:r>
          </a:p>
          <a:p>
            <a:pPr marL="0" indent="0">
              <a:buFont typeface="Arial" pitchFamily="34" charset="0"/>
              <a:buNone/>
              <a:defRPr/>
            </a:pPr>
            <a:r>
              <a:rPr lang="en-US" sz="3600" b="1" dirty="0">
                <a:solidFill>
                  <a:srgbClr val="0000FF"/>
                </a:solidFill>
              </a:rPr>
              <a:t>BANCO </a:t>
            </a:r>
          </a:p>
          <a:p>
            <a:pPr marL="0" indent="0">
              <a:buFont typeface="Arial" pitchFamily="34" charset="0"/>
              <a:buNone/>
              <a:defRPr/>
            </a:pPr>
            <a:r>
              <a:rPr lang="en-US" sz="3600" b="1" dirty="0">
                <a:solidFill>
                  <a:srgbClr val="0000FF"/>
                </a:solidFill>
              </a:rPr>
              <a:t>MI FAMILIA</a:t>
            </a:r>
          </a:p>
          <a:p>
            <a:pPr marL="0" indent="0">
              <a:buFont typeface="Arial" pitchFamily="34" charset="0"/>
              <a:buNone/>
              <a:defRPr/>
            </a:pPr>
            <a:r>
              <a:rPr lang="en-US" sz="3600" b="1" dirty="0">
                <a:solidFill>
                  <a:srgbClr val="0000FF"/>
                </a:solidFill>
              </a:rPr>
              <a:t>COMPRAS</a:t>
            </a:r>
          </a:p>
          <a:p>
            <a:pPr marL="0" indent="0">
              <a:buFont typeface="Arial" pitchFamily="34" charset="0"/>
              <a:buNone/>
              <a:defRPr/>
            </a:pPr>
            <a:r>
              <a:rPr lang="en-US" sz="4800" b="1" dirty="0"/>
              <a:t>PASIVOS</a:t>
            </a:r>
            <a:endParaRPr lang="en-US" sz="3300" b="1" dirty="0"/>
          </a:p>
          <a:p>
            <a:pPr>
              <a:defRPr/>
            </a:pPr>
            <a:r>
              <a:rPr lang="en-US" sz="2400" b="1" strike="sngStrike" dirty="0" err="1">
                <a:solidFill>
                  <a:srgbClr val="FF0000"/>
                </a:solidFill>
              </a:rPr>
              <a:t>Hipoteca</a:t>
            </a:r>
            <a:endParaRPr lang="en-US" sz="2400" b="1" strike="sngStrike" dirty="0">
              <a:solidFill>
                <a:srgbClr val="FF0000"/>
              </a:solidFill>
            </a:endParaRPr>
          </a:p>
          <a:p>
            <a:pPr>
              <a:defRPr/>
            </a:pPr>
            <a:r>
              <a:rPr lang="en-US" sz="2400" b="1" strike="sngStrike" dirty="0" err="1">
                <a:solidFill>
                  <a:srgbClr val="FF0000"/>
                </a:solidFill>
              </a:rPr>
              <a:t>Prestamo</a:t>
            </a:r>
            <a:r>
              <a:rPr lang="en-US" sz="2400" b="1" strike="sngStrike" dirty="0">
                <a:solidFill>
                  <a:srgbClr val="FF0000"/>
                </a:solidFill>
              </a:rPr>
              <a:t> de Auto</a:t>
            </a:r>
          </a:p>
          <a:p>
            <a:pPr>
              <a:defRPr/>
            </a:pPr>
            <a:r>
              <a:rPr lang="en-US" sz="2400" b="1" strike="sngStrike" dirty="0" err="1">
                <a:solidFill>
                  <a:srgbClr val="FF0000"/>
                </a:solidFill>
              </a:rPr>
              <a:t>Educacion</a:t>
            </a:r>
            <a:r>
              <a:rPr lang="en-US" sz="2400" b="1" strike="sngStrike" dirty="0">
                <a:solidFill>
                  <a:srgbClr val="FF0000"/>
                </a:solidFill>
              </a:rPr>
              <a:t> de </a:t>
            </a:r>
            <a:r>
              <a:rPr lang="en-US" sz="2400" b="1" strike="sngStrike" dirty="0" err="1">
                <a:solidFill>
                  <a:srgbClr val="FF0000"/>
                </a:solidFill>
              </a:rPr>
              <a:t>Hijos</a:t>
            </a:r>
            <a:endParaRPr lang="en-US" sz="2400" b="1" strike="sngStrike" dirty="0">
              <a:solidFill>
                <a:srgbClr val="FF0000"/>
              </a:solidFill>
            </a:endParaRPr>
          </a:p>
          <a:p>
            <a:pPr algn="ctr">
              <a:defRPr/>
            </a:pPr>
            <a:endParaRPr lang="en-US" sz="2400" b="1" dirty="0"/>
          </a:p>
          <a:p>
            <a:pPr marL="0" indent="0" algn="ctr">
              <a:buFont typeface="Arial" pitchFamily="34" charset="0"/>
              <a:buNone/>
              <a:defRPr/>
            </a:pPr>
            <a:endParaRPr lang="en-US" b="1" dirty="0"/>
          </a:p>
        </p:txBody>
      </p:sp>
      <p:sp>
        <p:nvSpPr>
          <p:cNvPr id="32775" name="Content Placeholder 2">
            <a:extLst>
              <a:ext uri="{FF2B5EF4-FFF2-40B4-BE49-F238E27FC236}">
                <a16:creationId xmlns:a16="http://schemas.microsoft.com/office/drawing/2014/main" id="{84A1979D-E59C-44DD-B794-84E40A779253}"/>
              </a:ext>
            </a:extLst>
          </p:cNvPr>
          <p:cNvSpPr txBox="1">
            <a:spLocks/>
          </p:cNvSpPr>
          <p:nvPr/>
        </p:nvSpPr>
        <p:spPr bwMode="auto">
          <a:xfrm>
            <a:off x="6772275" y="2916238"/>
            <a:ext cx="2219325" cy="3322637"/>
          </a:xfrm>
          <a:prstGeom prst="rect">
            <a:avLst/>
          </a:prstGeom>
          <a:solidFill>
            <a:schemeClr val="bg1"/>
          </a:solidFill>
          <a:ln w="25400">
            <a:solidFill>
              <a:schemeClr val="tx1"/>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defRPr/>
            </a:pPr>
            <a:r>
              <a:rPr lang="en-US" altLang="en-US" sz="2800" b="1" dirty="0"/>
              <a:t>INGRESOS</a:t>
            </a:r>
          </a:p>
          <a:p>
            <a:pPr marL="457200" indent="-457200" eaLnBrk="1" hangingPunct="1">
              <a:defRPr/>
            </a:pPr>
            <a:r>
              <a:rPr lang="en-US" altLang="en-US" sz="2400" b="1" dirty="0" err="1">
                <a:solidFill>
                  <a:srgbClr val="00B050"/>
                </a:solidFill>
              </a:rPr>
              <a:t>Salario</a:t>
            </a:r>
            <a:endParaRPr lang="en-US" altLang="en-US" sz="2400" b="1" dirty="0">
              <a:solidFill>
                <a:srgbClr val="00B050"/>
              </a:solidFill>
            </a:endParaRPr>
          </a:p>
          <a:p>
            <a:pPr eaLnBrk="1" hangingPunct="1">
              <a:buFont typeface="Arial" panose="020B0604020202020204" pitchFamily="34" charset="0"/>
              <a:buNone/>
              <a:defRPr/>
            </a:pPr>
            <a:r>
              <a:rPr lang="en-US" altLang="en-US" sz="2800" b="1" dirty="0"/>
              <a:t>- GASTOS</a:t>
            </a:r>
          </a:p>
          <a:p>
            <a:pPr marL="342900" indent="-342900" eaLnBrk="1" hangingPunct="1">
              <a:buFontTx/>
              <a:buChar char="-"/>
              <a:defRPr/>
            </a:pPr>
            <a:r>
              <a:rPr lang="en-US" altLang="en-US" sz="2400" b="1" dirty="0" err="1">
                <a:solidFill>
                  <a:srgbClr val="FF0000"/>
                </a:solidFill>
              </a:rPr>
              <a:t>Gastos</a:t>
            </a:r>
            <a:endParaRPr lang="en-US" altLang="en-US" sz="2400" b="1" dirty="0">
              <a:solidFill>
                <a:srgbClr val="FF0000"/>
              </a:solidFill>
            </a:endParaRPr>
          </a:p>
          <a:p>
            <a:pPr marL="342900" indent="-342900" eaLnBrk="1" hangingPunct="1">
              <a:buFontTx/>
              <a:buChar char="-"/>
              <a:defRPr/>
            </a:pPr>
            <a:r>
              <a:rPr lang="en-US" altLang="en-US" sz="1800" dirty="0">
                <a:solidFill>
                  <a:srgbClr val="FF0000"/>
                </a:solidFill>
              </a:rPr>
              <a:t>Vida </a:t>
            </a:r>
            <a:r>
              <a:rPr lang="en-US" altLang="en-US" sz="1800" dirty="0" err="1">
                <a:solidFill>
                  <a:srgbClr val="FF0000"/>
                </a:solidFill>
              </a:rPr>
              <a:t>Basica</a:t>
            </a:r>
            <a:endParaRPr lang="en-US" altLang="en-US" sz="1800" dirty="0">
              <a:solidFill>
                <a:srgbClr val="FF0000"/>
              </a:solidFill>
            </a:endParaRPr>
          </a:p>
          <a:p>
            <a:pPr marL="342900" indent="-342900" eaLnBrk="1" hangingPunct="1">
              <a:buFontTx/>
              <a:buChar char="-"/>
              <a:defRPr/>
            </a:pPr>
            <a:r>
              <a:rPr lang="en-US" altLang="en-US" sz="1800" dirty="0">
                <a:solidFill>
                  <a:srgbClr val="FF0000"/>
                </a:solidFill>
              </a:rPr>
              <a:t>Calidad de Vida</a:t>
            </a:r>
          </a:p>
          <a:p>
            <a:pPr marL="342900" indent="-342900" eaLnBrk="1" hangingPunct="1">
              <a:buFontTx/>
              <a:buChar char="-"/>
              <a:defRPr/>
            </a:pPr>
            <a:r>
              <a:rPr lang="en-US" altLang="en-US" sz="1800" dirty="0">
                <a:solidFill>
                  <a:srgbClr val="FF0000"/>
                </a:solidFill>
              </a:rPr>
              <a:t>Inversion: Familia</a:t>
            </a:r>
          </a:p>
          <a:p>
            <a:pPr eaLnBrk="1" hangingPunct="1">
              <a:buFont typeface="Arial" panose="020B0604020202020204" pitchFamily="34" charset="0"/>
              <a:buNone/>
              <a:defRPr/>
            </a:pPr>
            <a:r>
              <a:rPr lang="en-US" altLang="en-US" sz="2400" b="1" dirty="0">
                <a:solidFill>
                  <a:srgbClr val="FF0000"/>
                </a:solidFill>
              </a:rPr>
              <a:t>- </a:t>
            </a:r>
            <a:r>
              <a:rPr lang="en-US" altLang="en-US" sz="2400" b="1" dirty="0" err="1">
                <a:solidFill>
                  <a:srgbClr val="FF0000"/>
                </a:solidFill>
              </a:rPr>
              <a:t>Compras</a:t>
            </a:r>
            <a:endParaRPr lang="en-US" altLang="en-US" sz="2400" b="1" dirty="0">
              <a:solidFill>
                <a:srgbClr val="FF0000"/>
              </a:solidFill>
            </a:endParaRPr>
          </a:p>
        </p:txBody>
      </p:sp>
      <p:sp>
        <p:nvSpPr>
          <p:cNvPr id="11" name="Arrow: Right 10">
            <a:extLst>
              <a:ext uri="{FF2B5EF4-FFF2-40B4-BE49-F238E27FC236}">
                <a16:creationId xmlns:a16="http://schemas.microsoft.com/office/drawing/2014/main" id="{8F586FDB-09BB-40BF-B191-FB862DBA7B86}"/>
              </a:ext>
            </a:extLst>
          </p:cNvPr>
          <p:cNvSpPr/>
          <p:nvPr/>
        </p:nvSpPr>
        <p:spPr>
          <a:xfrm>
            <a:off x="5995988" y="3668713"/>
            <a:ext cx="669925" cy="234950"/>
          </a:xfrm>
          <a:prstGeom prst="rightArrow">
            <a:avLst/>
          </a:prstGeom>
          <a:solidFill>
            <a:srgbClr val="33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Arrow: Right 6">
            <a:extLst>
              <a:ext uri="{FF2B5EF4-FFF2-40B4-BE49-F238E27FC236}">
                <a16:creationId xmlns:a16="http://schemas.microsoft.com/office/drawing/2014/main" id="{679AA474-8344-47AC-957B-E3CB1F1B9FEB}"/>
              </a:ext>
            </a:extLst>
          </p:cNvPr>
          <p:cNvSpPr/>
          <p:nvPr/>
        </p:nvSpPr>
        <p:spPr>
          <a:xfrm>
            <a:off x="3108325" y="3436938"/>
            <a:ext cx="671513" cy="195262"/>
          </a:xfrm>
          <a:prstGeom prst="rightArrow">
            <a:avLst/>
          </a:prstGeom>
          <a:solidFill>
            <a:srgbClr val="33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5" name="Connector: Elbow 14">
            <a:extLst>
              <a:ext uri="{FF2B5EF4-FFF2-40B4-BE49-F238E27FC236}">
                <a16:creationId xmlns:a16="http://schemas.microsoft.com/office/drawing/2014/main" id="{EB8AB7EB-4481-4C2C-B558-591B6FB8C6C9}"/>
              </a:ext>
            </a:extLst>
          </p:cNvPr>
          <p:cNvCxnSpPr>
            <a:cxnSpLocks/>
            <a:stCxn id="34" idx="2"/>
            <a:endCxn id="5" idx="1"/>
          </p:cNvCxnSpPr>
          <p:nvPr/>
        </p:nvCxnSpPr>
        <p:spPr>
          <a:xfrm rot="5400000" flipH="1">
            <a:off x="3064670" y="1870869"/>
            <a:ext cx="2132012" cy="7499351"/>
          </a:xfrm>
          <a:prstGeom prst="bentConnector4">
            <a:avLst>
              <a:gd name="adj1" fmla="val -5492"/>
              <a:gd name="adj2" fmla="val 103048"/>
            </a:avLst>
          </a:prstGeom>
          <a:ln>
            <a:solidFill>
              <a:srgbClr val="3333FF"/>
            </a:solidFill>
            <a:tailEnd type="triangle"/>
          </a:ln>
        </p:spPr>
        <p:style>
          <a:lnRef idx="3">
            <a:schemeClr val="dk1"/>
          </a:lnRef>
          <a:fillRef idx="0">
            <a:schemeClr val="dk1"/>
          </a:fillRef>
          <a:effectRef idx="2">
            <a:schemeClr val="dk1"/>
          </a:effectRef>
          <a:fontRef idx="minor">
            <a:schemeClr val="tx1"/>
          </a:fontRef>
        </p:style>
      </p:cxnSp>
      <p:sp>
        <p:nvSpPr>
          <p:cNvPr id="9" name="Content Placeholder 2">
            <a:extLst>
              <a:ext uri="{FF2B5EF4-FFF2-40B4-BE49-F238E27FC236}">
                <a16:creationId xmlns:a16="http://schemas.microsoft.com/office/drawing/2014/main" id="{FC898C09-B127-49E1-B193-0A412A7620AC}"/>
              </a:ext>
            </a:extLst>
          </p:cNvPr>
          <p:cNvSpPr txBox="1">
            <a:spLocks/>
          </p:cNvSpPr>
          <p:nvPr/>
        </p:nvSpPr>
        <p:spPr>
          <a:xfrm>
            <a:off x="3843338" y="1828800"/>
            <a:ext cx="2116137" cy="1028700"/>
          </a:xfrm>
          <a:prstGeom prst="rect">
            <a:avLst/>
          </a:prstGeom>
          <a:solidFill>
            <a:srgbClr val="FF0000"/>
          </a:solidFill>
          <a:ln w="25400">
            <a:solidFill>
              <a:schemeClr val="tx1"/>
            </a:solidFill>
          </a:ln>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defRPr/>
            </a:pPr>
            <a:r>
              <a:rPr lang="en-US" b="1" dirty="0"/>
              <a:t>Hoja de Balance</a:t>
            </a:r>
          </a:p>
        </p:txBody>
      </p:sp>
      <p:sp>
        <p:nvSpPr>
          <p:cNvPr id="13" name="Content Placeholder 2">
            <a:extLst>
              <a:ext uri="{FF2B5EF4-FFF2-40B4-BE49-F238E27FC236}">
                <a16:creationId xmlns:a16="http://schemas.microsoft.com/office/drawing/2014/main" id="{1074033E-3694-4584-9C50-E4B6675FABE6}"/>
              </a:ext>
            </a:extLst>
          </p:cNvPr>
          <p:cNvSpPr txBox="1">
            <a:spLocks/>
          </p:cNvSpPr>
          <p:nvPr/>
        </p:nvSpPr>
        <p:spPr>
          <a:xfrm>
            <a:off x="6772275" y="1827213"/>
            <a:ext cx="2116138" cy="1092200"/>
          </a:xfrm>
          <a:prstGeom prst="rect">
            <a:avLst/>
          </a:prstGeom>
          <a:solidFill>
            <a:srgbClr val="99FF33"/>
          </a:solidFill>
          <a:ln w="254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defRPr/>
            </a:pPr>
            <a:r>
              <a:rPr lang="en-US" b="1" dirty="0"/>
              <a:t>Estado de </a:t>
            </a:r>
            <a:r>
              <a:rPr lang="en-US" b="1" dirty="0" err="1"/>
              <a:t>Resultados</a:t>
            </a:r>
            <a:endParaRPr lang="en-US" b="1" dirty="0"/>
          </a:p>
        </p:txBody>
      </p:sp>
      <p:sp>
        <p:nvSpPr>
          <p:cNvPr id="18" name="Content Placeholder 2">
            <a:extLst>
              <a:ext uri="{FF2B5EF4-FFF2-40B4-BE49-F238E27FC236}">
                <a16:creationId xmlns:a16="http://schemas.microsoft.com/office/drawing/2014/main" id="{EF38C916-635A-4CB3-A596-1C1792ED0F46}"/>
              </a:ext>
            </a:extLst>
          </p:cNvPr>
          <p:cNvSpPr txBox="1">
            <a:spLocks/>
          </p:cNvSpPr>
          <p:nvPr/>
        </p:nvSpPr>
        <p:spPr>
          <a:xfrm>
            <a:off x="381000" y="1952625"/>
            <a:ext cx="2673350" cy="917575"/>
          </a:xfrm>
          <a:prstGeom prst="rect">
            <a:avLst/>
          </a:prstGeom>
          <a:solidFill>
            <a:srgbClr val="FFFF00"/>
          </a:solidFill>
          <a:ln w="25400">
            <a:solidFill>
              <a:schemeClr val="tx1"/>
            </a:solidFill>
          </a:ln>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defRPr/>
            </a:pPr>
            <a:r>
              <a:rPr lang="en-US" b="1" dirty="0" err="1"/>
              <a:t>Flujo</a:t>
            </a:r>
            <a:r>
              <a:rPr lang="en-US" b="1" dirty="0"/>
              <a:t> de </a:t>
            </a:r>
            <a:r>
              <a:rPr lang="en-US" b="1" dirty="0" err="1"/>
              <a:t>Efectivo</a:t>
            </a:r>
            <a:endParaRPr lang="en-US" b="1" dirty="0"/>
          </a:p>
          <a:p>
            <a:pPr marL="0" indent="0" algn="ctr">
              <a:buFont typeface="Arial" pitchFamily="34" charset="0"/>
              <a:buNone/>
              <a:defRPr/>
            </a:pPr>
            <a:endParaRPr lang="en-US" b="1" dirty="0"/>
          </a:p>
        </p:txBody>
      </p:sp>
      <p:sp>
        <p:nvSpPr>
          <p:cNvPr id="32" name="Arrow: Right 31">
            <a:extLst>
              <a:ext uri="{FF2B5EF4-FFF2-40B4-BE49-F238E27FC236}">
                <a16:creationId xmlns:a16="http://schemas.microsoft.com/office/drawing/2014/main" id="{D6750D09-0C41-4BAA-889D-1A52FEF78225}"/>
              </a:ext>
            </a:extLst>
          </p:cNvPr>
          <p:cNvSpPr/>
          <p:nvPr/>
        </p:nvSpPr>
        <p:spPr>
          <a:xfrm>
            <a:off x="6026150" y="5584825"/>
            <a:ext cx="669925" cy="23653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Content Placeholder 2">
            <a:extLst>
              <a:ext uri="{FF2B5EF4-FFF2-40B4-BE49-F238E27FC236}">
                <a16:creationId xmlns:a16="http://schemas.microsoft.com/office/drawing/2014/main" id="{D79C7240-68B5-4261-AC7C-222B5B28CF44}"/>
              </a:ext>
            </a:extLst>
          </p:cNvPr>
          <p:cNvSpPr txBox="1">
            <a:spLocks/>
          </p:cNvSpPr>
          <p:nvPr/>
        </p:nvSpPr>
        <p:spPr>
          <a:xfrm>
            <a:off x="6770688" y="6238875"/>
            <a:ext cx="2219325" cy="447675"/>
          </a:xfrm>
          <a:prstGeom prst="rect">
            <a:avLst/>
          </a:prstGeom>
          <a:solidFill>
            <a:schemeClr val="bg1"/>
          </a:solidFill>
          <a:ln w="25400">
            <a:solidFill>
              <a:schemeClr val="tx1"/>
            </a:solidFill>
          </a:ln>
        </p:spPr>
        <p:txBody>
          <a:bodyPr>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2800" b="1" dirty="0"/>
              <a:t>INGRESO NETO</a:t>
            </a:r>
          </a:p>
        </p:txBody>
      </p:sp>
      <p:sp>
        <p:nvSpPr>
          <p:cNvPr id="41" name="Content Placeholder 2">
            <a:extLst>
              <a:ext uri="{FF2B5EF4-FFF2-40B4-BE49-F238E27FC236}">
                <a16:creationId xmlns:a16="http://schemas.microsoft.com/office/drawing/2014/main" id="{F00DD1F3-E12D-40A9-904F-6135265F2663}"/>
              </a:ext>
            </a:extLst>
          </p:cNvPr>
          <p:cNvSpPr txBox="1">
            <a:spLocks/>
          </p:cNvSpPr>
          <p:nvPr/>
        </p:nvSpPr>
        <p:spPr>
          <a:xfrm>
            <a:off x="3845565" y="6013782"/>
            <a:ext cx="2117725" cy="446087"/>
          </a:xfrm>
          <a:prstGeom prst="rect">
            <a:avLst/>
          </a:prstGeom>
          <a:solidFill>
            <a:schemeClr val="bg1"/>
          </a:solidFill>
          <a:ln w="25400">
            <a:solidFill>
              <a:schemeClr val="tx1"/>
            </a:solidFill>
          </a:ln>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2800" b="1" dirty="0"/>
              <a:t>VALOR NETO</a:t>
            </a:r>
          </a:p>
        </p:txBody>
      </p:sp>
      <p:sp>
        <p:nvSpPr>
          <p:cNvPr id="44" name="Arrow: Right 43">
            <a:extLst>
              <a:ext uri="{FF2B5EF4-FFF2-40B4-BE49-F238E27FC236}">
                <a16:creationId xmlns:a16="http://schemas.microsoft.com/office/drawing/2014/main" id="{B4F8F7BE-64D7-442E-8DD5-D29CD2834174}"/>
              </a:ext>
            </a:extLst>
          </p:cNvPr>
          <p:cNvSpPr/>
          <p:nvPr/>
        </p:nvSpPr>
        <p:spPr>
          <a:xfrm>
            <a:off x="3101975" y="5710238"/>
            <a:ext cx="669925" cy="236537"/>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Arrow: Right 9">
            <a:extLst>
              <a:ext uri="{FF2B5EF4-FFF2-40B4-BE49-F238E27FC236}">
                <a16:creationId xmlns:a16="http://schemas.microsoft.com/office/drawing/2014/main" id="{AA629940-3FC1-4C67-8932-F5700FAC1EA6}"/>
              </a:ext>
            </a:extLst>
          </p:cNvPr>
          <p:cNvSpPr/>
          <p:nvPr/>
        </p:nvSpPr>
        <p:spPr>
          <a:xfrm>
            <a:off x="3092450" y="3971925"/>
            <a:ext cx="669925" cy="195263"/>
          </a:xfrm>
          <a:prstGeom prst="rightArrow">
            <a:avLst/>
          </a:prstGeom>
          <a:solidFill>
            <a:srgbClr val="33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Arrow: Right 13">
            <a:extLst>
              <a:ext uri="{FF2B5EF4-FFF2-40B4-BE49-F238E27FC236}">
                <a16:creationId xmlns:a16="http://schemas.microsoft.com/office/drawing/2014/main" id="{B8C3807A-C6E9-43AF-AEAE-01D1D4A67F58}"/>
              </a:ext>
            </a:extLst>
          </p:cNvPr>
          <p:cNvSpPr/>
          <p:nvPr/>
        </p:nvSpPr>
        <p:spPr>
          <a:xfrm>
            <a:off x="3092450" y="4341813"/>
            <a:ext cx="669925" cy="193675"/>
          </a:xfrm>
          <a:prstGeom prst="rightArrow">
            <a:avLst/>
          </a:prstGeom>
          <a:solidFill>
            <a:srgbClr val="33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Right Arrow 33">
            <a:extLst>
              <a:ext uri="{FF2B5EF4-FFF2-40B4-BE49-F238E27FC236}">
                <a16:creationId xmlns:a16="http://schemas.microsoft.com/office/drawing/2014/main" id="{298F30B6-6C03-4165-9614-7168B78F36CC}"/>
              </a:ext>
            </a:extLst>
          </p:cNvPr>
          <p:cNvSpPr/>
          <p:nvPr/>
        </p:nvSpPr>
        <p:spPr>
          <a:xfrm rot="16200000" flipH="1">
            <a:off x="5474494" y="4970000"/>
            <a:ext cx="530225" cy="2555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ight Arrow 33">
            <a:extLst>
              <a:ext uri="{FF2B5EF4-FFF2-40B4-BE49-F238E27FC236}">
                <a16:creationId xmlns:a16="http://schemas.microsoft.com/office/drawing/2014/main" id="{5A8AD5B3-5816-4F2F-AC8A-FAEC7959A246}"/>
              </a:ext>
            </a:extLst>
          </p:cNvPr>
          <p:cNvSpPr/>
          <p:nvPr/>
        </p:nvSpPr>
        <p:spPr>
          <a:xfrm rot="16200000" flipH="1">
            <a:off x="8561387" y="4960611"/>
            <a:ext cx="549275" cy="25876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ight Arrow 31">
            <a:extLst>
              <a:ext uri="{FF2B5EF4-FFF2-40B4-BE49-F238E27FC236}">
                <a16:creationId xmlns:a16="http://schemas.microsoft.com/office/drawing/2014/main" id="{A29557ED-3438-498B-AC7D-6200981253CA}"/>
              </a:ext>
            </a:extLst>
          </p:cNvPr>
          <p:cNvSpPr/>
          <p:nvPr/>
        </p:nvSpPr>
        <p:spPr>
          <a:xfrm rot="16200000">
            <a:off x="8204200" y="3535363"/>
            <a:ext cx="974725" cy="3937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ight Arrow 16">
            <a:extLst>
              <a:ext uri="{FF2B5EF4-FFF2-40B4-BE49-F238E27FC236}">
                <a16:creationId xmlns:a16="http://schemas.microsoft.com/office/drawing/2014/main" id="{CDB6BB7A-E606-4433-BF49-21CD8F5C04A6}"/>
              </a:ext>
            </a:extLst>
          </p:cNvPr>
          <p:cNvSpPr/>
          <p:nvPr/>
        </p:nvSpPr>
        <p:spPr>
          <a:xfrm rot="16200000">
            <a:off x="5112545" y="3593710"/>
            <a:ext cx="1106488" cy="447675"/>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ight Arrow 31">
            <a:extLst>
              <a:ext uri="{FF2B5EF4-FFF2-40B4-BE49-F238E27FC236}">
                <a16:creationId xmlns:a16="http://schemas.microsoft.com/office/drawing/2014/main" id="{1BC5629F-C262-4CE4-89C5-E58BCAAF8D98}"/>
              </a:ext>
            </a:extLst>
          </p:cNvPr>
          <p:cNvSpPr/>
          <p:nvPr/>
        </p:nvSpPr>
        <p:spPr>
          <a:xfrm rot="16200000">
            <a:off x="8536453" y="6070601"/>
            <a:ext cx="774700" cy="33655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ight Arrow 31">
            <a:extLst>
              <a:ext uri="{FF2B5EF4-FFF2-40B4-BE49-F238E27FC236}">
                <a16:creationId xmlns:a16="http://schemas.microsoft.com/office/drawing/2014/main" id="{62D509B7-3533-4635-80E5-6395CE5C2321}"/>
              </a:ext>
            </a:extLst>
          </p:cNvPr>
          <p:cNvSpPr/>
          <p:nvPr/>
        </p:nvSpPr>
        <p:spPr>
          <a:xfrm rot="16200000">
            <a:off x="5468536" y="5882481"/>
            <a:ext cx="755650" cy="411163"/>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Left Arrow 38">
            <a:extLst>
              <a:ext uri="{FF2B5EF4-FFF2-40B4-BE49-F238E27FC236}">
                <a16:creationId xmlns:a16="http://schemas.microsoft.com/office/drawing/2014/main" id="{980EAB50-DF48-4D79-90C4-373924361B16}"/>
              </a:ext>
            </a:extLst>
          </p:cNvPr>
          <p:cNvSpPr/>
          <p:nvPr/>
        </p:nvSpPr>
        <p:spPr>
          <a:xfrm>
            <a:off x="1953419" y="6459869"/>
            <a:ext cx="654050" cy="220663"/>
          </a:xfrm>
          <a:prstGeom prst="leftArrow">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723" name="TextBox 20">
            <a:extLst>
              <a:ext uri="{FF2B5EF4-FFF2-40B4-BE49-F238E27FC236}">
                <a16:creationId xmlns:a16="http://schemas.microsoft.com/office/drawing/2014/main" id="{0895B734-CA79-4E3A-8430-7172E3586893}"/>
              </a:ext>
            </a:extLst>
          </p:cNvPr>
          <p:cNvSpPr txBox="1">
            <a:spLocks noChangeArrowheads="1"/>
          </p:cNvSpPr>
          <p:nvPr/>
        </p:nvSpPr>
        <p:spPr bwMode="auto">
          <a:xfrm>
            <a:off x="3108325" y="6419850"/>
            <a:ext cx="36226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dirty="0" err="1">
                <a:solidFill>
                  <a:srgbClr val="3333FF"/>
                </a:solidFill>
              </a:rPr>
              <a:t>Pagate</a:t>
            </a:r>
            <a:r>
              <a:rPr lang="en-US" altLang="en-US" sz="2000" b="1" dirty="0">
                <a:solidFill>
                  <a:srgbClr val="3333FF"/>
                </a:solidFill>
              </a:rPr>
              <a:t> a </a:t>
            </a:r>
            <a:r>
              <a:rPr lang="en-US" altLang="en-US" sz="2000" b="1" dirty="0" err="1">
                <a:solidFill>
                  <a:srgbClr val="3333FF"/>
                </a:solidFill>
              </a:rPr>
              <a:t>ti</a:t>
            </a:r>
            <a:r>
              <a:rPr lang="en-US" altLang="en-US" sz="2000" b="1" dirty="0">
                <a:solidFill>
                  <a:srgbClr val="3333FF"/>
                </a:solidFill>
              </a:rPr>
              <a:t> </a:t>
            </a:r>
            <a:r>
              <a:rPr lang="en-US" altLang="en-US" sz="2000" b="1" dirty="0" err="1">
                <a:solidFill>
                  <a:srgbClr val="3333FF"/>
                </a:solidFill>
              </a:rPr>
              <a:t>Mismo</a:t>
            </a:r>
            <a:r>
              <a:rPr lang="en-US" altLang="en-US" sz="2000" b="1" dirty="0">
                <a:solidFill>
                  <a:srgbClr val="3333FF"/>
                </a:solidFill>
              </a:rPr>
              <a:t> Primero!</a:t>
            </a:r>
          </a:p>
        </p:txBody>
      </p:sp>
      <p:pic>
        <p:nvPicPr>
          <p:cNvPr id="21" name="Picture 20">
            <a:extLst>
              <a:ext uri="{FF2B5EF4-FFF2-40B4-BE49-F238E27FC236}">
                <a16:creationId xmlns:a16="http://schemas.microsoft.com/office/drawing/2014/main" id="{AE6496A2-CD45-37D4-0958-FD6A17E42B8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0C396-AA73-4FA8-BFFF-E95AEB914A2B}"/>
              </a:ext>
            </a:extLst>
          </p:cNvPr>
          <p:cNvSpPr>
            <a:spLocks noGrp="1"/>
          </p:cNvSpPr>
          <p:nvPr>
            <p:ph type="title"/>
          </p:nvPr>
        </p:nvSpPr>
        <p:spPr>
          <a:xfrm>
            <a:off x="762000" y="274638"/>
            <a:ext cx="7924800" cy="1143000"/>
          </a:xfrm>
        </p:spPr>
        <p:txBody>
          <a:bodyPr>
            <a:normAutofit fontScale="90000"/>
          </a:bodyPr>
          <a:lstStyle/>
          <a:p>
            <a:pPr>
              <a:defRPr/>
            </a:pPr>
            <a:r>
              <a:rPr lang="en-US" b="1" dirty="0"/>
              <a:t>Es Hora de </a:t>
            </a:r>
            <a:r>
              <a:rPr lang="en-US" b="1" dirty="0" err="1"/>
              <a:t>Cambiar</a:t>
            </a:r>
            <a:r>
              <a:rPr lang="en-US" b="1" dirty="0"/>
              <a:t> </a:t>
            </a:r>
            <a:r>
              <a:rPr lang="en-US" b="1" dirty="0" err="1"/>
              <a:t>tu</a:t>
            </a:r>
            <a:r>
              <a:rPr lang="en-US" b="1" dirty="0"/>
              <a:t> </a:t>
            </a:r>
            <a:r>
              <a:rPr lang="en-US" b="1" dirty="0" err="1"/>
              <a:t>Gui</a:t>
            </a:r>
            <a:r>
              <a:rPr lang="el-GR" b="1" dirty="0"/>
              <a:t>ό</a:t>
            </a:r>
            <a:r>
              <a:rPr lang="en-US" b="1" dirty="0"/>
              <a:t>n</a:t>
            </a:r>
            <a:br>
              <a:rPr lang="en-US" b="1" dirty="0"/>
            </a:br>
            <a:r>
              <a:rPr lang="en-US" b="1" dirty="0"/>
              <a:t> </a:t>
            </a:r>
            <a:r>
              <a:rPr lang="en-US" b="1" dirty="0" err="1"/>
              <a:t>Respecto</a:t>
            </a:r>
            <a:r>
              <a:rPr lang="en-US" b="1" dirty="0"/>
              <a:t> a </a:t>
            </a:r>
            <a:r>
              <a:rPr lang="en-US" b="1" dirty="0" err="1"/>
              <a:t>tus</a:t>
            </a:r>
            <a:r>
              <a:rPr lang="en-US" b="1" dirty="0"/>
              <a:t> GASTOS</a:t>
            </a:r>
          </a:p>
        </p:txBody>
      </p:sp>
      <p:sp>
        <p:nvSpPr>
          <p:cNvPr id="40963" name="Text Placeholder 2">
            <a:extLst>
              <a:ext uri="{FF2B5EF4-FFF2-40B4-BE49-F238E27FC236}">
                <a16:creationId xmlns:a16="http://schemas.microsoft.com/office/drawing/2014/main" id="{4C64F395-B5B8-4FA0-B523-AFC876CB97D0}"/>
              </a:ext>
            </a:extLst>
          </p:cNvPr>
          <p:cNvSpPr>
            <a:spLocks noGrp="1"/>
          </p:cNvSpPr>
          <p:nvPr>
            <p:ph type="body" idx="1"/>
          </p:nvPr>
        </p:nvSpPr>
        <p:spPr/>
        <p:txBody>
          <a:bodyPr/>
          <a:lstStyle/>
          <a:p>
            <a:r>
              <a:rPr lang="en-US" altLang="en-US" dirty="0" err="1"/>
              <a:t>Gui</a:t>
            </a:r>
            <a:r>
              <a:rPr lang="el-GR" altLang="en-US" dirty="0"/>
              <a:t>ό</a:t>
            </a:r>
            <a:r>
              <a:rPr lang="en-US" altLang="en-US" dirty="0"/>
              <a:t>n </a:t>
            </a:r>
            <a:r>
              <a:rPr lang="en-US" altLang="en-US" dirty="0" err="1"/>
              <a:t>Antiguo</a:t>
            </a:r>
            <a:endParaRPr lang="en-US" altLang="en-US" dirty="0"/>
          </a:p>
        </p:txBody>
      </p:sp>
      <p:sp>
        <p:nvSpPr>
          <p:cNvPr id="4" name="Content Placeholder 3">
            <a:extLst>
              <a:ext uri="{FF2B5EF4-FFF2-40B4-BE49-F238E27FC236}">
                <a16:creationId xmlns:a16="http://schemas.microsoft.com/office/drawing/2014/main" id="{6135DB0D-87C5-4C89-BE0C-BC65167ABE65}"/>
              </a:ext>
            </a:extLst>
          </p:cNvPr>
          <p:cNvSpPr>
            <a:spLocks noGrp="1"/>
          </p:cNvSpPr>
          <p:nvPr>
            <p:ph sz="half" idx="2"/>
          </p:nvPr>
        </p:nvSpPr>
        <p:spPr>
          <a:xfrm>
            <a:off x="457200" y="2174875"/>
            <a:ext cx="4040188" cy="4302125"/>
          </a:xfrm>
        </p:spPr>
        <p:txBody>
          <a:bodyPr>
            <a:normAutofit fontScale="92500" lnSpcReduction="20000"/>
          </a:bodyPr>
          <a:lstStyle/>
          <a:p>
            <a:pPr>
              <a:defRPr/>
            </a:pPr>
            <a:r>
              <a:rPr lang="es-ES" dirty="0"/>
              <a:t>El dinero es para gastarse.</a:t>
            </a:r>
          </a:p>
          <a:p>
            <a:pPr>
              <a:defRPr/>
            </a:pPr>
            <a:r>
              <a:rPr lang="es-ES" dirty="0"/>
              <a:t>El dinero me quema un agujero en mi bolsillo.</a:t>
            </a:r>
          </a:p>
          <a:p>
            <a:pPr>
              <a:defRPr/>
            </a:pPr>
            <a:r>
              <a:rPr lang="es-ES" dirty="0"/>
              <a:t>No tengo suficiente para llegar a fin de mes.</a:t>
            </a:r>
          </a:p>
          <a:p>
            <a:pPr>
              <a:defRPr/>
            </a:pPr>
            <a:r>
              <a:rPr lang="es-ES" dirty="0"/>
              <a:t>No podemos. No nos alcanza.</a:t>
            </a:r>
          </a:p>
          <a:p>
            <a:pPr>
              <a:defRPr/>
            </a:pPr>
            <a:r>
              <a:rPr lang="es-ES" dirty="0"/>
              <a:t>El dinero no crece en los árboles.</a:t>
            </a:r>
          </a:p>
          <a:p>
            <a:pPr>
              <a:defRPr/>
            </a:pPr>
            <a:r>
              <a:rPr lang="es-ES" dirty="0"/>
              <a:t>Si no tengo suficiente dinero, simplemente lo pediré prestado y lo pondré en una tarjeta de crédito.</a:t>
            </a:r>
            <a:br>
              <a:rPr lang="en-US" dirty="0"/>
            </a:br>
            <a:endParaRPr lang="en-US" dirty="0"/>
          </a:p>
        </p:txBody>
      </p:sp>
      <p:sp>
        <p:nvSpPr>
          <p:cNvPr id="40965" name="Text Placeholder 4">
            <a:extLst>
              <a:ext uri="{FF2B5EF4-FFF2-40B4-BE49-F238E27FC236}">
                <a16:creationId xmlns:a16="http://schemas.microsoft.com/office/drawing/2014/main" id="{C4C4C1E9-27AB-4AC8-8296-36CF1235003F}"/>
              </a:ext>
            </a:extLst>
          </p:cNvPr>
          <p:cNvSpPr>
            <a:spLocks noGrp="1"/>
          </p:cNvSpPr>
          <p:nvPr>
            <p:ph type="body" sz="quarter" idx="3"/>
          </p:nvPr>
        </p:nvSpPr>
        <p:spPr/>
        <p:txBody>
          <a:bodyPr/>
          <a:lstStyle/>
          <a:p>
            <a:r>
              <a:rPr lang="en-US" altLang="en-US" dirty="0" err="1"/>
              <a:t>Gui</a:t>
            </a:r>
            <a:r>
              <a:rPr lang="el-GR" altLang="en-US" dirty="0"/>
              <a:t>ό</a:t>
            </a:r>
            <a:r>
              <a:rPr lang="en-US" altLang="en-US" dirty="0"/>
              <a:t>n Nuevo</a:t>
            </a:r>
          </a:p>
        </p:txBody>
      </p:sp>
      <p:sp>
        <p:nvSpPr>
          <p:cNvPr id="6" name="Content Placeholder 5">
            <a:extLst>
              <a:ext uri="{FF2B5EF4-FFF2-40B4-BE49-F238E27FC236}">
                <a16:creationId xmlns:a16="http://schemas.microsoft.com/office/drawing/2014/main" id="{DE46FAEA-4658-4AEA-B614-9BC0B749BD14}"/>
              </a:ext>
            </a:extLst>
          </p:cNvPr>
          <p:cNvSpPr>
            <a:spLocks noGrp="1"/>
          </p:cNvSpPr>
          <p:nvPr>
            <p:ph sz="quarter" idx="4"/>
          </p:nvPr>
        </p:nvSpPr>
        <p:spPr>
          <a:xfrm>
            <a:off x="4645025" y="2174875"/>
            <a:ext cx="4270375" cy="4546600"/>
          </a:xfrm>
        </p:spPr>
        <p:txBody>
          <a:bodyPr>
            <a:normAutofit fontScale="92500" lnSpcReduction="20000"/>
          </a:bodyPr>
          <a:lstStyle/>
          <a:p>
            <a:pPr>
              <a:defRPr/>
            </a:pPr>
            <a:r>
              <a:rPr lang="es-ES" dirty="0"/>
              <a:t>El propósito de mi presupuesto es darme control sobre mi dinero.</a:t>
            </a:r>
          </a:p>
          <a:p>
            <a:pPr>
              <a:defRPr/>
            </a:pPr>
            <a:r>
              <a:rPr lang="es-ES" dirty="0"/>
              <a:t>Siempre me pagaré primero al menos el 10% y viviré con el 90% que me queda.</a:t>
            </a:r>
          </a:p>
          <a:p>
            <a:pPr>
              <a:defRPr/>
            </a:pPr>
            <a:r>
              <a:rPr lang="es-ES" dirty="0"/>
              <a:t>Dios es mi proveedor: El suplirá todas mis necesidades.</a:t>
            </a:r>
          </a:p>
          <a:p>
            <a:pPr>
              <a:defRPr/>
            </a:pPr>
            <a:r>
              <a:rPr lang="es-ES" dirty="0"/>
              <a:t>Pienso y planifico a largo plazo y tomo decisiones financieras que apoyan mis metas.</a:t>
            </a:r>
          </a:p>
          <a:p>
            <a:pPr>
              <a:defRPr/>
            </a:pPr>
            <a:r>
              <a:rPr lang="es-ES" dirty="0"/>
              <a:t>Si realmente quiero algo, me pregunto "¿Cómo puedo pagarlo?"</a:t>
            </a:r>
            <a:endParaRPr lang="en-US" dirty="0"/>
          </a:p>
        </p:txBody>
      </p:sp>
      <p:sp>
        <p:nvSpPr>
          <p:cNvPr id="7" name="Footer Placeholder 6">
            <a:extLst>
              <a:ext uri="{FF2B5EF4-FFF2-40B4-BE49-F238E27FC236}">
                <a16:creationId xmlns:a16="http://schemas.microsoft.com/office/drawing/2014/main" id="{CC08E122-AA51-4188-9E26-2030EFA92E4D}"/>
              </a:ext>
            </a:extLst>
          </p:cNvPr>
          <p:cNvSpPr>
            <a:spLocks noGrp="1"/>
          </p:cNvSpPr>
          <p:nvPr>
            <p:ph type="ftr" sz="quarter" idx="11"/>
          </p:nvPr>
        </p:nvSpPr>
        <p:spPr/>
        <p:txBody>
          <a:bodyPr/>
          <a:lstStyle/>
          <a:p>
            <a:pPr>
              <a:defRPr/>
            </a:pPr>
            <a:r>
              <a:rPr lang="en-US" dirty="0"/>
              <a:t>© Alex </a:t>
            </a:r>
            <a:r>
              <a:rPr lang="en-US" dirty="0" err="1"/>
              <a:t>Barrón</a:t>
            </a:r>
            <a:r>
              <a:rPr lang="en-US" dirty="0"/>
              <a:t> 2024</a:t>
            </a:r>
          </a:p>
        </p:txBody>
      </p:sp>
      <p:sp>
        <p:nvSpPr>
          <p:cNvPr id="40968" name="Slide Number Placeholder 7">
            <a:extLst>
              <a:ext uri="{FF2B5EF4-FFF2-40B4-BE49-F238E27FC236}">
                <a16:creationId xmlns:a16="http://schemas.microsoft.com/office/drawing/2014/main" id="{D2F60E6F-5077-4536-AA07-CFCB7D14B40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9CCE62E-1AFC-471B-B949-E4D20E86CB71}" type="slidenum">
              <a:rPr lang="en-US" altLang="en-US">
                <a:solidFill>
                  <a:srgbClr val="898989"/>
                </a:solidFill>
                <a:latin typeface="Calibri" panose="020F0502020204030204" pitchFamily="34" charset="0"/>
              </a:rPr>
              <a:pPr/>
              <a:t>115</a:t>
            </a:fld>
            <a:endParaRPr lang="en-US" altLang="en-US">
              <a:solidFill>
                <a:srgbClr val="898989"/>
              </a:solidFill>
              <a:latin typeface="Calibri" panose="020F0502020204030204" pitchFamily="34" charset="0"/>
            </a:endParaRPr>
          </a:p>
        </p:txBody>
      </p:sp>
      <p:pic>
        <p:nvPicPr>
          <p:cNvPr id="3" name="Picture 2">
            <a:extLst>
              <a:ext uri="{FF2B5EF4-FFF2-40B4-BE49-F238E27FC236}">
                <a16:creationId xmlns:a16="http://schemas.microsoft.com/office/drawing/2014/main" id="{0924BEF6-898B-C3CE-6B62-5BE6624F4ED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BB4E67AB-4169-4F81-AE46-31C3016C25E5}"/>
              </a:ext>
            </a:extLst>
          </p:cNvPr>
          <p:cNvSpPr>
            <a:spLocks noGrp="1"/>
          </p:cNvSpPr>
          <p:nvPr>
            <p:ph type="title"/>
          </p:nvPr>
        </p:nvSpPr>
        <p:spPr/>
        <p:txBody>
          <a:bodyPr/>
          <a:lstStyle/>
          <a:p>
            <a:r>
              <a:rPr lang="en-US" altLang="en-US" b="1"/>
              <a:t>C</a:t>
            </a:r>
            <a:r>
              <a:rPr lang="el-GR" altLang="en-US" b="1"/>
              <a:t>ό</a:t>
            </a:r>
            <a:r>
              <a:rPr lang="en-US" altLang="en-US" b="1"/>
              <a:t>mo Hacer </a:t>
            </a:r>
            <a:br>
              <a:rPr lang="en-US" altLang="en-US" b="1"/>
            </a:br>
            <a:r>
              <a:rPr lang="en-US" altLang="en-US" b="1"/>
              <a:t>Compras Mayores con Sabiduria</a:t>
            </a:r>
          </a:p>
        </p:txBody>
      </p:sp>
      <p:sp>
        <p:nvSpPr>
          <p:cNvPr id="3" name="Content Placeholder 2">
            <a:extLst>
              <a:ext uri="{FF2B5EF4-FFF2-40B4-BE49-F238E27FC236}">
                <a16:creationId xmlns:a16="http://schemas.microsoft.com/office/drawing/2014/main" id="{86CE8008-191B-44D5-B177-BA2CB5EB7D5D}"/>
              </a:ext>
            </a:extLst>
          </p:cNvPr>
          <p:cNvSpPr>
            <a:spLocks noGrp="1"/>
          </p:cNvSpPr>
          <p:nvPr>
            <p:ph idx="1"/>
          </p:nvPr>
        </p:nvSpPr>
        <p:spPr>
          <a:xfrm>
            <a:off x="457200" y="1600200"/>
            <a:ext cx="8229600" cy="4983163"/>
          </a:xfrm>
        </p:spPr>
        <p:txBody>
          <a:bodyPr/>
          <a:lstStyle/>
          <a:p>
            <a:pPr marL="0" indent="0">
              <a:buFont typeface="Arial" panose="020B0604020202020204" pitchFamily="34" charset="0"/>
              <a:buNone/>
              <a:defRPr/>
            </a:pPr>
            <a:r>
              <a:rPr lang="es-ES" dirty="0"/>
              <a:t>Las compras son aquellas cosas que tienen un valor duradero y pueden durar varios años o toda la vida</a:t>
            </a:r>
            <a:r>
              <a:rPr lang="en-US" dirty="0"/>
              <a:t>.</a:t>
            </a:r>
          </a:p>
          <a:p>
            <a:pPr>
              <a:defRPr/>
            </a:pPr>
            <a:r>
              <a:rPr lang="es-ES" dirty="0"/>
              <a:t>Una casa</a:t>
            </a:r>
          </a:p>
          <a:p>
            <a:pPr>
              <a:defRPr/>
            </a:pPr>
            <a:r>
              <a:rPr lang="es-ES" dirty="0"/>
              <a:t>Un carro</a:t>
            </a:r>
          </a:p>
          <a:p>
            <a:pPr>
              <a:defRPr/>
            </a:pPr>
            <a:r>
              <a:rPr lang="es-ES" dirty="0"/>
              <a:t>Muebles</a:t>
            </a:r>
          </a:p>
          <a:p>
            <a:pPr>
              <a:defRPr/>
            </a:pPr>
            <a:r>
              <a:rPr lang="es-ES" dirty="0"/>
              <a:t>Joyería</a:t>
            </a:r>
          </a:p>
          <a:p>
            <a:pPr>
              <a:defRPr/>
            </a:pPr>
            <a:r>
              <a:rPr lang="es-ES" dirty="0"/>
              <a:t>Arte</a:t>
            </a:r>
          </a:p>
          <a:p>
            <a:pPr>
              <a:defRPr/>
            </a:pPr>
            <a:r>
              <a:rPr lang="es-ES" dirty="0" err="1"/>
              <a:t>Articulos</a:t>
            </a:r>
            <a:r>
              <a:rPr lang="es-ES" dirty="0"/>
              <a:t> de </a:t>
            </a:r>
            <a:r>
              <a:rPr lang="es-ES" dirty="0" err="1"/>
              <a:t>Colecci</a:t>
            </a:r>
            <a:r>
              <a:rPr lang="el-GR" dirty="0"/>
              <a:t>ό</a:t>
            </a:r>
            <a:r>
              <a:rPr lang="es-ES" dirty="0"/>
              <a:t>n</a:t>
            </a:r>
            <a:endParaRPr lang="en-US" dirty="0"/>
          </a:p>
        </p:txBody>
      </p:sp>
      <p:pic>
        <p:nvPicPr>
          <p:cNvPr id="2" name="Picture 1">
            <a:extLst>
              <a:ext uri="{FF2B5EF4-FFF2-40B4-BE49-F238E27FC236}">
                <a16:creationId xmlns:a16="http://schemas.microsoft.com/office/drawing/2014/main" id="{797E5CEA-9AA3-5EE0-4815-06A07010358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C846C582-0D57-4AE7-9DF8-3BF4C6298AA6}"/>
              </a:ext>
            </a:extLst>
          </p:cNvPr>
          <p:cNvSpPr>
            <a:spLocks noGrp="1"/>
          </p:cNvSpPr>
          <p:nvPr>
            <p:ph type="title"/>
          </p:nvPr>
        </p:nvSpPr>
        <p:spPr/>
        <p:txBody>
          <a:bodyPr/>
          <a:lstStyle/>
          <a:p>
            <a:r>
              <a:rPr lang="en-US" altLang="en-US" b="1"/>
              <a:t>C</a:t>
            </a:r>
            <a:r>
              <a:rPr lang="el-GR" altLang="en-US" b="1"/>
              <a:t>ό</a:t>
            </a:r>
            <a:r>
              <a:rPr lang="en-US" altLang="en-US" b="1"/>
              <a:t>mo Financiar tus</a:t>
            </a:r>
            <a:br>
              <a:rPr lang="en-US" altLang="en-US" b="1"/>
            </a:br>
            <a:r>
              <a:rPr lang="en-US" altLang="en-US" b="1"/>
              <a:t> Compras Mayores</a:t>
            </a:r>
          </a:p>
        </p:txBody>
      </p:sp>
      <p:sp>
        <p:nvSpPr>
          <p:cNvPr id="3" name="Content Placeholder 2">
            <a:extLst>
              <a:ext uri="{FF2B5EF4-FFF2-40B4-BE49-F238E27FC236}">
                <a16:creationId xmlns:a16="http://schemas.microsoft.com/office/drawing/2014/main" id="{A4AA7E2E-D0CF-457F-9D34-81443647A82A}"/>
              </a:ext>
            </a:extLst>
          </p:cNvPr>
          <p:cNvSpPr>
            <a:spLocks noGrp="1"/>
          </p:cNvSpPr>
          <p:nvPr>
            <p:ph idx="1"/>
          </p:nvPr>
        </p:nvSpPr>
        <p:spPr/>
        <p:txBody>
          <a:bodyPr/>
          <a:lstStyle/>
          <a:p>
            <a:pPr marL="0" indent="0">
              <a:buFont typeface="Arial" panose="020B0604020202020204" pitchFamily="34" charset="0"/>
              <a:buNone/>
              <a:defRPr/>
            </a:pPr>
            <a:r>
              <a:rPr lang="en-US" dirty="0"/>
              <a:t>Las </a:t>
            </a:r>
            <a:r>
              <a:rPr lang="en-US" dirty="0" err="1"/>
              <a:t>compras</a:t>
            </a:r>
            <a:r>
              <a:rPr lang="en-US" dirty="0"/>
              <a:t> </a:t>
            </a:r>
            <a:r>
              <a:rPr lang="en-US" dirty="0" err="1"/>
              <a:t>casi</a:t>
            </a:r>
            <a:r>
              <a:rPr lang="en-US" dirty="0"/>
              <a:t> </a:t>
            </a:r>
            <a:r>
              <a:rPr lang="en-US" dirty="0" err="1"/>
              <a:t>siempre</a:t>
            </a:r>
            <a:r>
              <a:rPr lang="en-US" dirty="0"/>
              <a:t> se </a:t>
            </a:r>
            <a:r>
              <a:rPr lang="en-US" dirty="0" err="1"/>
              <a:t>financian</a:t>
            </a:r>
            <a:r>
              <a:rPr lang="en-US" dirty="0"/>
              <a:t> </a:t>
            </a:r>
            <a:r>
              <a:rPr lang="en-US" dirty="0" err="1"/>
              <a:t>usando</a:t>
            </a:r>
            <a:r>
              <a:rPr lang="en-US" dirty="0"/>
              <a:t> </a:t>
            </a:r>
            <a:r>
              <a:rPr lang="en-US" dirty="0" err="1"/>
              <a:t>deuda</a:t>
            </a:r>
            <a:r>
              <a:rPr lang="en-US" dirty="0"/>
              <a:t> a largo </a:t>
            </a:r>
            <a:r>
              <a:rPr lang="en-US" dirty="0" err="1"/>
              <a:t>plazo</a:t>
            </a:r>
            <a:r>
              <a:rPr lang="en-US" dirty="0"/>
              <a:t>.  Por </a:t>
            </a:r>
            <a:r>
              <a:rPr lang="en-US" dirty="0" err="1"/>
              <a:t>ejemplo</a:t>
            </a:r>
            <a:endParaRPr lang="en-US" dirty="0"/>
          </a:p>
          <a:p>
            <a:pPr>
              <a:defRPr/>
            </a:pPr>
            <a:r>
              <a:rPr lang="en-US" dirty="0"/>
              <a:t>Una </a:t>
            </a:r>
            <a:r>
              <a:rPr lang="en-US" dirty="0" err="1"/>
              <a:t>hipoteca</a:t>
            </a:r>
            <a:endParaRPr lang="en-US" dirty="0"/>
          </a:p>
          <a:p>
            <a:pPr>
              <a:defRPr/>
            </a:pPr>
            <a:r>
              <a:rPr lang="en-US" dirty="0"/>
              <a:t>Un </a:t>
            </a:r>
            <a:r>
              <a:rPr lang="en-US" dirty="0" err="1"/>
              <a:t>prestamo</a:t>
            </a:r>
            <a:r>
              <a:rPr lang="en-US" dirty="0"/>
              <a:t> de auto</a:t>
            </a:r>
          </a:p>
          <a:p>
            <a:pPr>
              <a:defRPr/>
            </a:pPr>
            <a:r>
              <a:rPr lang="en-US" dirty="0" err="1"/>
              <a:t>Credito</a:t>
            </a:r>
            <a:r>
              <a:rPr lang="en-US" dirty="0"/>
              <a:t> de tienda</a:t>
            </a:r>
          </a:p>
          <a:p>
            <a:pPr marL="0" indent="0">
              <a:buFont typeface="Arial" panose="020B0604020202020204" pitchFamily="34" charset="0"/>
              <a:buNone/>
              <a:defRPr/>
            </a:pPr>
            <a:r>
              <a:rPr lang="en-US" dirty="0"/>
              <a:t>La clave es </a:t>
            </a:r>
            <a:r>
              <a:rPr lang="en-US" dirty="0" err="1"/>
              <a:t>enfocarse</a:t>
            </a:r>
            <a:r>
              <a:rPr lang="en-US" dirty="0"/>
              <a:t> </a:t>
            </a:r>
            <a:r>
              <a:rPr lang="en-US" dirty="0" err="1"/>
              <a:t>en</a:t>
            </a:r>
            <a:r>
              <a:rPr lang="en-US" dirty="0"/>
              <a:t> </a:t>
            </a:r>
            <a:r>
              <a:rPr lang="en-US" dirty="0" err="1"/>
              <a:t>pagarlas</a:t>
            </a:r>
            <a:r>
              <a:rPr lang="en-US" dirty="0"/>
              <a:t> lo mas pronto </a:t>
            </a:r>
            <a:r>
              <a:rPr lang="en-US" dirty="0" err="1"/>
              <a:t>posible</a:t>
            </a:r>
            <a:r>
              <a:rPr lang="en-US" dirty="0"/>
              <a:t> para </a:t>
            </a:r>
            <a:r>
              <a:rPr lang="en-US" dirty="0" err="1"/>
              <a:t>minimizar</a:t>
            </a:r>
            <a:r>
              <a:rPr lang="en-US" dirty="0"/>
              <a:t> el </a:t>
            </a:r>
            <a:r>
              <a:rPr lang="en-US" dirty="0" err="1"/>
              <a:t>costo</a:t>
            </a:r>
            <a:r>
              <a:rPr lang="en-US" dirty="0"/>
              <a:t> del </a:t>
            </a:r>
            <a:r>
              <a:rPr lang="en-US" dirty="0" err="1"/>
              <a:t>Interes</a:t>
            </a:r>
            <a:r>
              <a:rPr lang="en-US" dirty="0"/>
              <a:t>. </a:t>
            </a:r>
          </a:p>
        </p:txBody>
      </p:sp>
      <p:pic>
        <p:nvPicPr>
          <p:cNvPr id="2" name="Picture 1">
            <a:extLst>
              <a:ext uri="{FF2B5EF4-FFF2-40B4-BE49-F238E27FC236}">
                <a16:creationId xmlns:a16="http://schemas.microsoft.com/office/drawing/2014/main" id="{A9E0C205-8905-B981-FB5E-78F00C84098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A45BE-3AF6-4260-86F6-069208AE8B6E}"/>
              </a:ext>
            </a:extLst>
          </p:cNvPr>
          <p:cNvSpPr>
            <a:spLocks noGrp="1"/>
          </p:cNvSpPr>
          <p:nvPr>
            <p:ph type="title"/>
          </p:nvPr>
        </p:nvSpPr>
        <p:spPr>
          <a:xfrm>
            <a:off x="38100" y="457200"/>
            <a:ext cx="9144000" cy="1143000"/>
          </a:xfrm>
        </p:spPr>
        <p:txBody>
          <a:bodyPr rtlCol="0">
            <a:normAutofit fontScale="90000"/>
          </a:bodyPr>
          <a:lstStyle/>
          <a:p>
            <a:pPr fontAlgn="auto">
              <a:spcAft>
                <a:spcPts val="0"/>
              </a:spcAft>
              <a:defRPr/>
            </a:pPr>
            <a:r>
              <a:rPr lang="es-ES" b="1" dirty="0"/>
              <a:t>Comprar Una Casa o Un Carro es Bueno, Pero Pagar Intereses No Lo Es</a:t>
            </a:r>
            <a:endParaRPr lang="en-US" sz="4000" dirty="0"/>
          </a:p>
        </p:txBody>
      </p:sp>
      <p:sp>
        <p:nvSpPr>
          <p:cNvPr id="9219" name="Content Placeholder 2">
            <a:extLst>
              <a:ext uri="{FF2B5EF4-FFF2-40B4-BE49-F238E27FC236}">
                <a16:creationId xmlns:a16="http://schemas.microsoft.com/office/drawing/2014/main" id="{2C70E405-D750-43E7-8277-1A2119ECCB47}"/>
              </a:ext>
            </a:extLst>
          </p:cNvPr>
          <p:cNvSpPr>
            <a:spLocks noGrp="1"/>
          </p:cNvSpPr>
          <p:nvPr>
            <p:ph idx="1"/>
          </p:nvPr>
        </p:nvSpPr>
        <p:spPr>
          <a:xfrm>
            <a:off x="304800" y="1600200"/>
            <a:ext cx="8534400" cy="1066800"/>
          </a:xfrm>
        </p:spPr>
        <p:txBody>
          <a:bodyPr/>
          <a:lstStyle/>
          <a:p>
            <a:pPr>
              <a:buFont typeface="Arial" panose="020B0604020202020204" pitchFamily="34" charset="0"/>
              <a:buNone/>
            </a:pPr>
            <a:r>
              <a:rPr lang="en-US" altLang="en-US" sz="2400" i="1">
                <a:solidFill>
                  <a:srgbClr val="3333FF"/>
                </a:solidFill>
              </a:rPr>
              <a:t>"</a:t>
            </a:r>
            <a:r>
              <a:rPr lang="es-ES" altLang="en-US" sz="2400" i="1">
                <a:solidFill>
                  <a:srgbClr val="3333FF"/>
                </a:solidFill>
              </a:rPr>
              <a:t>Con sabiduría se edificará la casa, Y con prudencia se afirmará;</a:t>
            </a:r>
            <a:r>
              <a:rPr lang="en-US" altLang="en-US" sz="2400" i="1">
                <a:solidFill>
                  <a:srgbClr val="3333FF"/>
                </a:solidFill>
              </a:rPr>
              <a:t>  </a:t>
            </a:r>
            <a:r>
              <a:rPr lang="es-ES" altLang="en-US" sz="2400" i="1">
                <a:solidFill>
                  <a:srgbClr val="3333FF"/>
                </a:solidFill>
              </a:rPr>
              <a:t>Y con ciencia se llenarán las cámaras de todo bien preciado y agradable</a:t>
            </a:r>
            <a:r>
              <a:rPr lang="en-US" altLang="en-US" sz="2400" i="1">
                <a:solidFill>
                  <a:srgbClr val="3333FF"/>
                </a:solidFill>
              </a:rPr>
              <a:t>."― </a:t>
            </a:r>
            <a:r>
              <a:rPr lang="en-US" altLang="en-US" sz="2400">
                <a:solidFill>
                  <a:srgbClr val="3333FF"/>
                </a:solidFill>
              </a:rPr>
              <a:t>Proverbios 24:3-4</a:t>
            </a:r>
          </a:p>
        </p:txBody>
      </p:sp>
      <p:sp>
        <p:nvSpPr>
          <p:cNvPr id="7" name="Footer Placeholder 6">
            <a:extLst>
              <a:ext uri="{FF2B5EF4-FFF2-40B4-BE49-F238E27FC236}">
                <a16:creationId xmlns:a16="http://schemas.microsoft.com/office/drawing/2014/main" id="{CE99C84E-D2F6-498C-8B24-11D83980FF52}"/>
              </a:ext>
            </a:extLst>
          </p:cNvPr>
          <p:cNvSpPr>
            <a:spLocks noGrp="1"/>
          </p:cNvSpPr>
          <p:nvPr>
            <p:ph type="ftr" sz="quarter" idx="11"/>
          </p:nvPr>
        </p:nvSpPr>
        <p:spPr>
          <a:xfrm>
            <a:off x="0" y="6492875"/>
            <a:ext cx="2895600" cy="365125"/>
          </a:xfrm>
        </p:spPr>
        <p:txBody>
          <a:bodyPr/>
          <a:lstStyle/>
          <a:p>
            <a:pPr algn="l">
              <a:defRPr/>
            </a:pPr>
            <a:r>
              <a:rPr lang="en-US" dirty="0"/>
              <a:t>© Alex </a:t>
            </a:r>
            <a:r>
              <a:rPr lang="en-US" dirty="0" err="1"/>
              <a:t>Barrón</a:t>
            </a:r>
            <a:r>
              <a:rPr lang="en-US" dirty="0"/>
              <a:t> 2024</a:t>
            </a:r>
          </a:p>
        </p:txBody>
      </p:sp>
      <p:sp>
        <p:nvSpPr>
          <p:cNvPr id="9221" name="Slide Number Placeholder 7">
            <a:extLst>
              <a:ext uri="{FF2B5EF4-FFF2-40B4-BE49-F238E27FC236}">
                <a16:creationId xmlns:a16="http://schemas.microsoft.com/office/drawing/2014/main" id="{D9FC4F53-EAC7-49A7-B9F9-57FA6A53482D}"/>
              </a:ext>
            </a:extLst>
          </p:cNvPr>
          <p:cNvSpPr>
            <a:spLocks noGrp="1" noChangeArrowheads="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D9A7BF8-297A-4383-89F5-8E9AD0D6C4AE}" type="slidenum">
              <a:rPr lang="en-US" altLang="en-US" sz="1200" smtClean="0">
                <a:solidFill>
                  <a:srgbClr val="898989"/>
                </a:solidFill>
              </a:rPr>
              <a:pPr>
                <a:spcBef>
                  <a:spcPct val="0"/>
                </a:spcBef>
                <a:buFontTx/>
                <a:buNone/>
              </a:pPr>
              <a:t>118</a:t>
            </a:fld>
            <a:endParaRPr lang="en-US" altLang="en-US" sz="1200">
              <a:solidFill>
                <a:srgbClr val="898989"/>
              </a:solidFill>
            </a:endParaRPr>
          </a:p>
        </p:txBody>
      </p:sp>
      <p:sp>
        <p:nvSpPr>
          <p:cNvPr id="6" name="Content Placeholder 2">
            <a:extLst>
              <a:ext uri="{FF2B5EF4-FFF2-40B4-BE49-F238E27FC236}">
                <a16:creationId xmlns:a16="http://schemas.microsoft.com/office/drawing/2014/main" id="{028603C2-A4D2-4DAB-98A2-06F5EB42B407}"/>
              </a:ext>
            </a:extLst>
          </p:cNvPr>
          <p:cNvSpPr txBox="1">
            <a:spLocks/>
          </p:cNvSpPr>
          <p:nvPr/>
        </p:nvSpPr>
        <p:spPr>
          <a:xfrm>
            <a:off x="228600" y="2819400"/>
            <a:ext cx="8763000" cy="3810000"/>
          </a:xfrm>
          <a:prstGeom prst="rect">
            <a:avLst/>
          </a:prstGeom>
        </p:spPr>
        <p:txBody>
          <a:bodyPr>
            <a:normAutofit fontScale="77500" lnSpcReduction="20000"/>
          </a:bodyPr>
          <a:lstStyle/>
          <a:p>
            <a:pPr>
              <a:defRPr/>
            </a:pPr>
            <a:r>
              <a:rPr lang="en-US" sz="2400" i="1" dirty="0"/>
              <a:t>"</a:t>
            </a:r>
            <a:r>
              <a:rPr lang="es-ES" sz="2400" i="1" dirty="0"/>
              <a:t> Ser dueño de su propio domicilio y tener un lugar del cual enorgullecerse de cuidar, pone confianza en el corazón del hombre y un mayor esfuerzo detrás de todos sus esfuerzos.</a:t>
            </a:r>
          </a:p>
          <a:p>
            <a:pPr>
              <a:defRPr/>
            </a:pPr>
            <a:r>
              <a:rPr lang="es-ES" sz="2400" i="1" dirty="0"/>
              <a:t>Por lo tanto, recomiendo que todo hombre posea el techo que lo cobija a él y a los suyos.</a:t>
            </a:r>
            <a:endParaRPr lang="en-US" sz="2400" dirty="0"/>
          </a:p>
          <a:p>
            <a:pPr>
              <a:defRPr/>
            </a:pPr>
            <a:r>
              <a:rPr lang="es-ES" sz="2400" i="1" dirty="0"/>
              <a:t>Cuando se ​​construya la casa, se puede pagar al prestamista el dinero con la misma regularidad que se le pagaba al propietario. Debido a que cada pago reducirá tu deuda con el prestamista de dinero, unos años </a:t>
            </a:r>
            <a:r>
              <a:rPr lang="es-ES" sz="2400" i="1" dirty="0" err="1"/>
              <a:t>satisfacerá</a:t>
            </a:r>
            <a:r>
              <a:rPr lang="es-ES" sz="2400" i="1" dirty="0"/>
              <a:t> para pagar tu deuda</a:t>
            </a:r>
            <a:r>
              <a:rPr lang="en-US" sz="2400" i="1" dirty="0"/>
              <a:t>.</a:t>
            </a:r>
            <a:endParaRPr lang="en-US" sz="2400" dirty="0"/>
          </a:p>
          <a:p>
            <a:pPr>
              <a:defRPr/>
            </a:pPr>
            <a:r>
              <a:rPr lang="es-ES" sz="2400" i="1" dirty="0"/>
              <a:t>Entonces se alegrará tu corazón porque tú serás dueño en tu propio derecho de una propiedad de valor y su costo será sólo los impuestos del rey.</a:t>
            </a:r>
            <a:endParaRPr lang="en-US" sz="2400" dirty="0"/>
          </a:p>
          <a:p>
            <a:pPr>
              <a:defRPr/>
            </a:pPr>
            <a:r>
              <a:rPr lang="es-ES" sz="2400" i="1" dirty="0"/>
              <a:t>Así vienen muchas bendiciones para el hombre que es dueño de su propia casa. Y en gran medida reducirá el costo de vivienda, lo que hace más de tus ganancias disponibles para el placer y la gratificación de tus deseos. Se dueño de tu propia casa</a:t>
            </a:r>
            <a:r>
              <a:rPr lang="en-US" sz="2400" i="1" dirty="0"/>
              <a:t>.“</a:t>
            </a:r>
          </a:p>
          <a:p>
            <a:pPr algn="r">
              <a:defRPr/>
            </a:pPr>
            <a:r>
              <a:rPr lang="en-US" sz="2400" i="1" dirty="0">
                <a:solidFill>
                  <a:srgbClr val="FF0000"/>
                </a:solidFill>
                <a:latin typeface="+mn-lt"/>
              </a:rPr>
              <a:t>- </a:t>
            </a:r>
            <a:r>
              <a:rPr lang="en-US" sz="2400" i="1" dirty="0" err="1">
                <a:solidFill>
                  <a:srgbClr val="FF0000"/>
                </a:solidFill>
                <a:latin typeface="+mn-lt"/>
              </a:rPr>
              <a:t>Arkad</a:t>
            </a:r>
            <a:r>
              <a:rPr lang="en-US" sz="2400" i="1" dirty="0">
                <a:solidFill>
                  <a:srgbClr val="FF0000"/>
                </a:solidFill>
                <a:latin typeface="+mn-lt"/>
              </a:rPr>
              <a:t>, El Hombre </a:t>
            </a:r>
            <a:r>
              <a:rPr lang="en-US" sz="2400" i="1" dirty="0" err="1">
                <a:solidFill>
                  <a:srgbClr val="FF0000"/>
                </a:solidFill>
                <a:latin typeface="+mn-lt"/>
              </a:rPr>
              <a:t>Más</a:t>
            </a:r>
            <a:r>
              <a:rPr lang="en-US" sz="2400" i="1" dirty="0">
                <a:solidFill>
                  <a:srgbClr val="FF0000"/>
                </a:solidFill>
                <a:latin typeface="+mn-lt"/>
              </a:rPr>
              <a:t> Rico de </a:t>
            </a:r>
            <a:r>
              <a:rPr lang="en-US" sz="2400" i="1" dirty="0" err="1">
                <a:solidFill>
                  <a:srgbClr val="FF0000"/>
                </a:solidFill>
                <a:latin typeface="+mn-lt"/>
              </a:rPr>
              <a:t>Babilonia</a:t>
            </a:r>
            <a:endParaRPr lang="en-US" sz="2400" dirty="0">
              <a:solidFill>
                <a:srgbClr val="FF0000"/>
              </a:solidFill>
              <a:latin typeface="+mn-lt"/>
            </a:endParaRPr>
          </a:p>
        </p:txBody>
      </p:sp>
      <p:pic>
        <p:nvPicPr>
          <p:cNvPr id="3" name="Picture 2">
            <a:extLst>
              <a:ext uri="{FF2B5EF4-FFF2-40B4-BE49-F238E27FC236}">
                <a16:creationId xmlns:a16="http://schemas.microsoft.com/office/drawing/2014/main" id="{AA882BDC-9DE4-EF57-27C4-8781FE2137A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E9622054-564B-4F3B-A749-117AD428EADC}"/>
              </a:ext>
            </a:extLst>
          </p:cNvPr>
          <p:cNvSpPr>
            <a:spLocks noGrp="1"/>
          </p:cNvSpPr>
          <p:nvPr>
            <p:ph type="title"/>
          </p:nvPr>
        </p:nvSpPr>
        <p:spPr>
          <a:xfrm>
            <a:off x="1524000" y="6350"/>
            <a:ext cx="7620000" cy="1143000"/>
          </a:xfrm>
        </p:spPr>
        <p:txBody>
          <a:bodyPr/>
          <a:lstStyle/>
          <a:p>
            <a:r>
              <a:rPr lang="en-US" altLang="en-US" b="1"/>
              <a:t>No Debas tu Casa y Tus Caros</a:t>
            </a:r>
          </a:p>
        </p:txBody>
      </p:sp>
      <p:sp>
        <p:nvSpPr>
          <p:cNvPr id="3" name="Content Placeholder 2">
            <a:extLst>
              <a:ext uri="{FF2B5EF4-FFF2-40B4-BE49-F238E27FC236}">
                <a16:creationId xmlns:a16="http://schemas.microsoft.com/office/drawing/2014/main" id="{3312A333-CBA3-4A16-BDFA-339AB3B41DF6}"/>
              </a:ext>
            </a:extLst>
          </p:cNvPr>
          <p:cNvSpPr>
            <a:spLocks noGrp="1"/>
          </p:cNvSpPr>
          <p:nvPr>
            <p:ph idx="1"/>
          </p:nvPr>
        </p:nvSpPr>
        <p:spPr>
          <a:xfrm>
            <a:off x="369888" y="1230313"/>
            <a:ext cx="8466137" cy="576262"/>
          </a:xfrm>
        </p:spPr>
        <p:txBody>
          <a:bodyPr>
            <a:normAutofit lnSpcReduction="10000"/>
          </a:bodyPr>
          <a:lstStyle/>
          <a:p>
            <a:pPr marL="0" indent="0">
              <a:buFont typeface="Arial" panose="020B0604020202020204" pitchFamily="34" charset="0"/>
              <a:buNone/>
              <a:defRPr/>
            </a:pPr>
            <a:r>
              <a:rPr lang="en-US" b="1" dirty="0" err="1"/>
              <a:t>Paga</a:t>
            </a:r>
            <a:r>
              <a:rPr lang="en-US" b="1" dirty="0"/>
              <a:t> </a:t>
            </a:r>
            <a:r>
              <a:rPr lang="en-US" b="1" dirty="0" err="1"/>
              <a:t>tus</a:t>
            </a:r>
            <a:r>
              <a:rPr lang="en-US" b="1" dirty="0"/>
              <a:t> </a:t>
            </a:r>
            <a:r>
              <a:rPr lang="en-US" b="1" dirty="0" err="1"/>
              <a:t>Compras</a:t>
            </a:r>
            <a:r>
              <a:rPr lang="en-US" b="1" dirty="0"/>
              <a:t> lo mas Pronto </a:t>
            </a:r>
            <a:r>
              <a:rPr lang="en-US" b="1" dirty="0" err="1"/>
              <a:t>Posible</a:t>
            </a:r>
            <a:r>
              <a:rPr lang="en-US" b="1" dirty="0"/>
              <a:t>!</a:t>
            </a:r>
          </a:p>
        </p:txBody>
      </p:sp>
      <p:sp>
        <p:nvSpPr>
          <p:cNvPr id="5" name="Content Placeholder 2">
            <a:extLst>
              <a:ext uri="{FF2B5EF4-FFF2-40B4-BE49-F238E27FC236}">
                <a16:creationId xmlns:a16="http://schemas.microsoft.com/office/drawing/2014/main" id="{AED0D141-E0E1-40AE-A670-C17B547DD2D3}"/>
              </a:ext>
            </a:extLst>
          </p:cNvPr>
          <p:cNvSpPr txBox="1">
            <a:spLocks/>
          </p:cNvSpPr>
          <p:nvPr/>
        </p:nvSpPr>
        <p:spPr>
          <a:xfrm>
            <a:off x="381000" y="2870200"/>
            <a:ext cx="2673350" cy="3368675"/>
          </a:xfrm>
          <a:prstGeom prst="rect">
            <a:avLst/>
          </a:prstGeom>
          <a:solidFill>
            <a:schemeClr val="bg1"/>
          </a:solidFill>
          <a:ln w="25400">
            <a:solidFill>
              <a:schemeClr val="tx1"/>
            </a:solidFill>
          </a:ln>
        </p:spPr>
        <p:txBody>
          <a:bodyPr>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2800" b="1" dirty="0"/>
              <a:t>INVERSIONES</a:t>
            </a:r>
          </a:p>
          <a:p>
            <a:pPr marL="0" indent="0">
              <a:buFont typeface="Arial" pitchFamily="34" charset="0"/>
              <a:buNone/>
              <a:defRPr/>
            </a:pPr>
            <a:r>
              <a:rPr lang="en-US" sz="2800" b="1" dirty="0">
                <a:solidFill>
                  <a:srgbClr val="0000FF"/>
                </a:solidFill>
              </a:rPr>
              <a:t>+ TI MISMO</a:t>
            </a:r>
          </a:p>
          <a:p>
            <a:pPr marL="0" indent="0">
              <a:buFont typeface="Arial" pitchFamily="34" charset="0"/>
              <a:buNone/>
              <a:defRPr/>
            </a:pPr>
            <a:r>
              <a:rPr lang="en-US" sz="2800" b="1" dirty="0">
                <a:solidFill>
                  <a:srgbClr val="0000FF"/>
                </a:solidFill>
              </a:rPr>
              <a:t>+ BANCO</a:t>
            </a:r>
          </a:p>
          <a:p>
            <a:pPr marL="0" indent="0">
              <a:buFont typeface="Arial" pitchFamily="34" charset="0"/>
              <a:buNone/>
              <a:defRPr/>
            </a:pPr>
            <a:r>
              <a:rPr lang="en-US" sz="2800" b="1" dirty="0">
                <a:solidFill>
                  <a:srgbClr val="0000FF"/>
                </a:solidFill>
              </a:rPr>
              <a:t>+ TU FAMILIA</a:t>
            </a:r>
          </a:p>
          <a:p>
            <a:pPr marL="0" indent="0">
              <a:buFont typeface="Arial" pitchFamily="34" charset="0"/>
              <a:buNone/>
              <a:defRPr/>
            </a:pPr>
            <a:r>
              <a:rPr lang="en-US" sz="2800" b="1" dirty="0">
                <a:solidFill>
                  <a:srgbClr val="0000FF"/>
                </a:solidFill>
              </a:rPr>
              <a:t>+ COMPRAS</a:t>
            </a:r>
          </a:p>
          <a:p>
            <a:pPr>
              <a:defRPr/>
            </a:pPr>
            <a:r>
              <a:rPr lang="en-US" sz="2800" b="1" dirty="0">
                <a:solidFill>
                  <a:srgbClr val="0000FF"/>
                </a:solidFill>
              </a:rPr>
              <a:t>Casa</a:t>
            </a:r>
          </a:p>
          <a:p>
            <a:pPr>
              <a:defRPr/>
            </a:pPr>
            <a:r>
              <a:rPr lang="en-US" sz="2800" b="1" dirty="0" err="1">
                <a:solidFill>
                  <a:srgbClr val="0000FF"/>
                </a:solidFill>
              </a:rPr>
              <a:t>Carros</a:t>
            </a:r>
            <a:endParaRPr lang="en-US" sz="2400" b="1" dirty="0">
              <a:solidFill>
                <a:srgbClr val="FF0000"/>
              </a:solidFill>
            </a:endParaRPr>
          </a:p>
          <a:p>
            <a:pPr marL="0" indent="0">
              <a:buFont typeface="Arial" pitchFamily="34" charset="0"/>
              <a:buNone/>
              <a:defRPr/>
            </a:pPr>
            <a:r>
              <a:rPr lang="en-US" sz="2800" b="1" dirty="0"/>
              <a:t>FINANCIAMIENTO</a:t>
            </a:r>
          </a:p>
          <a:p>
            <a:pPr>
              <a:buFontTx/>
              <a:buChar char="-"/>
              <a:defRPr/>
            </a:pPr>
            <a:r>
              <a:rPr lang="en-US" sz="2400" b="1" strike="sngStrike" dirty="0" err="1">
                <a:solidFill>
                  <a:srgbClr val="FF0000"/>
                </a:solidFill>
              </a:rPr>
              <a:t>Hipoteca</a:t>
            </a:r>
            <a:endParaRPr lang="en-US" sz="2400" b="1" strike="sngStrike" dirty="0">
              <a:solidFill>
                <a:srgbClr val="FF0000"/>
              </a:solidFill>
            </a:endParaRPr>
          </a:p>
          <a:p>
            <a:pPr>
              <a:buFontTx/>
              <a:buChar char="-"/>
              <a:defRPr/>
            </a:pPr>
            <a:r>
              <a:rPr lang="en-US" sz="2400" b="1" strike="sngStrike" dirty="0" err="1">
                <a:solidFill>
                  <a:srgbClr val="FF0000"/>
                </a:solidFill>
              </a:rPr>
              <a:t>Prestamo</a:t>
            </a:r>
            <a:r>
              <a:rPr lang="en-US" sz="2400" b="1" strike="sngStrike" dirty="0">
                <a:solidFill>
                  <a:srgbClr val="FF0000"/>
                </a:solidFill>
              </a:rPr>
              <a:t> de Auto</a:t>
            </a:r>
          </a:p>
          <a:p>
            <a:pPr marL="0" indent="0" algn="ctr">
              <a:buFont typeface="Arial" pitchFamily="34" charset="0"/>
              <a:buNone/>
              <a:defRPr/>
            </a:pPr>
            <a:endParaRPr lang="en-US" b="1" dirty="0"/>
          </a:p>
        </p:txBody>
      </p:sp>
      <p:sp>
        <p:nvSpPr>
          <p:cNvPr id="6" name="Content Placeholder 2">
            <a:extLst>
              <a:ext uri="{FF2B5EF4-FFF2-40B4-BE49-F238E27FC236}">
                <a16:creationId xmlns:a16="http://schemas.microsoft.com/office/drawing/2014/main" id="{FCADD53D-1AD2-45E1-A8A4-E9E64E7EAEC5}"/>
              </a:ext>
            </a:extLst>
          </p:cNvPr>
          <p:cNvSpPr txBox="1">
            <a:spLocks/>
          </p:cNvSpPr>
          <p:nvPr/>
        </p:nvSpPr>
        <p:spPr>
          <a:xfrm>
            <a:off x="3848100" y="2867683"/>
            <a:ext cx="2116137" cy="3165475"/>
          </a:xfrm>
          <a:prstGeom prst="rect">
            <a:avLst/>
          </a:prstGeom>
          <a:solidFill>
            <a:schemeClr val="bg1"/>
          </a:solidFill>
          <a:ln w="25400">
            <a:solidFill>
              <a:schemeClr val="tx1"/>
            </a:solidFill>
          </a:ln>
        </p:spPr>
        <p:txBody>
          <a:bodyPr>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3300" b="1" dirty="0"/>
              <a:t>ACTIVOS</a:t>
            </a:r>
          </a:p>
          <a:p>
            <a:pPr marL="0" indent="0">
              <a:buFont typeface="Arial" pitchFamily="34" charset="0"/>
              <a:buNone/>
              <a:defRPr/>
            </a:pPr>
            <a:r>
              <a:rPr lang="en-US" sz="2400" b="1" dirty="0">
                <a:solidFill>
                  <a:srgbClr val="0000FF"/>
                </a:solidFill>
              </a:rPr>
              <a:t>TI MISMO</a:t>
            </a:r>
          </a:p>
          <a:p>
            <a:pPr marL="0" indent="0">
              <a:buFont typeface="Arial" pitchFamily="34" charset="0"/>
              <a:buNone/>
              <a:defRPr/>
            </a:pPr>
            <a:r>
              <a:rPr lang="en-US" sz="2400" b="1" dirty="0">
                <a:solidFill>
                  <a:srgbClr val="0000FF"/>
                </a:solidFill>
              </a:rPr>
              <a:t>BANCO</a:t>
            </a:r>
          </a:p>
          <a:p>
            <a:pPr marL="0" indent="0">
              <a:buFont typeface="Arial" pitchFamily="34" charset="0"/>
              <a:buNone/>
              <a:defRPr/>
            </a:pPr>
            <a:r>
              <a:rPr lang="en-US" sz="2400" b="1" dirty="0">
                <a:solidFill>
                  <a:srgbClr val="0000FF"/>
                </a:solidFill>
              </a:rPr>
              <a:t>TU FAMILIA</a:t>
            </a:r>
          </a:p>
          <a:p>
            <a:pPr marL="0" indent="0">
              <a:buFont typeface="Arial" pitchFamily="34" charset="0"/>
              <a:buNone/>
              <a:defRPr/>
            </a:pPr>
            <a:r>
              <a:rPr lang="en-US" sz="2400" b="1" dirty="0">
                <a:solidFill>
                  <a:srgbClr val="0000FF"/>
                </a:solidFill>
              </a:rPr>
              <a:t>COMPRAS</a:t>
            </a:r>
          </a:p>
          <a:p>
            <a:pPr marL="0" indent="0">
              <a:buFont typeface="Arial" pitchFamily="34" charset="0"/>
              <a:buNone/>
              <a:defRPr/>
            </a:pPr>
            <a:r>
              <a:rPr lang="en-US" sz="3300" b="1" dirty="0"/>
              <a:t>PASIVOS</a:t>
            </a:r>
          </a:p>
          <a:p>
            <a:pPr>
              <a:defRPr/>
            </a:pPr>
            <a:r>
              <a:rPr lang="en-US" sz="2400" b="1" strike="sngStrike" dirty="0" err="1">
                <a:solidFill>
                  <a:srgbClr val="FF0000"/>
                </a:solidFill>
              </a:rPr>
              <a:t>Hipoteca</a:t>
            </a:r>
            <a:endParaRPr lang="en-US" sz="2400" b="1" strike="sngStrike" dirty="0">
              <a:solidFill>
                <a:srgbClr val="FF0000"/>
              </a:solidFill>
            </a:endParaRPr>
          </a:p>
          <a:p>
            <a:pPr>
              <a:defRPr/>
            </a:pPr>
            <a:r>
              <a:rPr lang="en-US" sz="2400" b="1" strike="sngStrike" dirty="0" err="1">
                <a:solidFill>
                  <a:srgbClr val="FF0000"/>
                </a:solidFill>
              </a:rPr>
              <a:t>Prestamo</a:t>
            </a:r>
            <a:r>
              <a:rPr lang="en-US" sz="2400" b="1" strike="sngStrike" dirty="0">
                <a:solidFill>
                  <a:srgbClr val="FF0000"/>
                </a:solidFill>
              </a:rPr>
              <a:t> de Auto</a:t>
            </a:r>
          </a:p>
          <a:p>
            <a:pPr marL="0" indent="0">
              <a:buFont typeface="Arial" pitchFamily="34" charset="0"/>
              <a:buNone/>
              <a:defRPr/>
            </a:pPr>
            <a:endParaRPr lang="en-US" sz="2400" b="1" dirty="0"/>
          </a:p>
          <a:p>
            <a:pPr algn="ctr">
              <a:defRPr/>
            </a:pPr>
            <a:endParaRPr lang="en-US" sz="2400" b="1" dirty="0"/>
          </a:p>
          <a:p>
            <a:pPr marL="0" indent="0" algn="ctr">
              <a:buFont typeface="Arial" pitchFamily="34" charset="0"/>
              <a:buNone/>
              <a:defRPr/>
            </a:pPr>
            <a:endParaRPr lang="en-US" b="1" dirty="0"/>
          </a:p>
        </p:txBody>
      </p:sp>
      <p:sp>
        <p:nvSpPr>
          <p:cNvPr id="32775" name="Content Placeholder 2">
            <a:extLst>
              <a:ext uri="{FF2B5EF4-FFF2-40B4-BE49-F238E27FC236}">
                <a16:creationId xmlns:a16="http://schemas.microsoft.com/office/drawing/2014/main" id="{46956E82-6B7D-4373-9F5C-131102EAE29E}"/>
              </a:ext>
            </a:extLst>
          </p:cNvPr>
          <p:cNvSpPr txBox="1">
            <a:spLocks/>
          </p:cNvSpPr>
          <p:nvPr/>
        </p:nvSpPr>
        <p:spPr bwMode="auto">
          <a:xfrm>
            <a:off x="6772275" y="2916239"/>
            <a:ext cx="2117725" cy="3322636"/>
          </a:xfrm>
          <a:prstGeom prst="rect">
            <a:avLst/>
          </a:prstGeom>
          <a:solidFill>
            <a:schemeClr val="bg1"/>
          </a:solidFill>
          <a:ln w="25400">
            <a:solidFill>
              <a:schemeClr val="tx1"/>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defRPr/>
            </a:pPr>
            <a:r>
              <a:rPr lang="en-US" altLang="en-US" sz="2800" b="1" dirty="0"/>
              <a:t>INRESOS</a:t>
            </a:r>
          </a:p>
          <a:p>
            <a:pPr marL="457200" indent="-457200" eaLnBrk="1" hangingPunct="1">
              <a:defRPr/>
            </a:pPr>
            <a:r>
              <a:rPr lang="en-US" altLang="en-US" sz="2400" b="1" dirty="0" err="1">
                <a:solidFill>
                  <a:srgbClr val="00B050"/>
                </a:solidFill>
              </a:rPr>
              <a:t>Salario</a:t>
            </a:r>
            <a:endParaRPr lang="en-US" altLang="en-US" sz="2400" b="1" dirty="0">
              <a:solidFill>
                <a:srgbClr val="00B050"/>
              </a:solidFill>
            </a:endParaRPr>
          </a:p>
          <a:p>
            <a:pPr eaLnBrk="1" hangingPunct="1">
              <a:buFont typeface="Arial" panose="020B0604020202020204" pitchFamily="34" charset="0"/>
              <a:buNone/>
              <a:defRPr/>
            </a:pPr>
            <a:r>
              <a:rPr lang="en-US" altLang="en-US" sz="2800" b="1" dirty="0"/>
              <a:t>- GASTOS</a:t>
            </a:r>
          </a:p>
          <a:p>
            <a:pPr marL="342900" indent="-342900" eaLnBrk="1" hangingPunct="1">
              <a:buFontTx/>
              <a:buChar char="-"/>
              <a:defRPr/>
            </a:pPr>
            <a:r>
              <a:rPr lang="en-US" altLang="en-US" sz="2400" b="1" dirty="0" err="1">
                <a:solidFill>
                  <a:srgbClr val="FF0000"/>
                </a:solidFill>
              </a:rPr>
              <a:t>Gastos</a:t>
            </a:r>
            <a:endParaRPr lang="en-US" altLang="en-US" sz="2400" b="1" dirty="0">
              <a:solidFill>
                <a:srgbClr val="FF0000"/>
              </a:solidFill>
            </a:endParaRPr>
          </a:p>
          <a:p>
            <a:pPr marL="342900" indent="-342900" eaLnBrk="1" hangingPunct="1">
              <a:buFontTx/>
              <a:buChar char="-"/>
              <a:defRPr/>
            </a:pPr>
            <a:r>
              <a:rPr lang="en-US" altLang="en-US" sz="2400" b="1" dirty="0" err="1">
                <a:solidFill>
                  <a:srgbClr val="FF0000"/>
                </a:solidFill>
              </a:rPr>
              <a:t>Compras</a:t>
            </a:r>
            <a:endParaRPr lang="en-US" altLang="en-US" sz="2400" b="1" dirty="0">
              <a:solidFill>
                <a:srgbClr val="FF0000"/>
              </a:solidFill>
            </a:endParaRPr>
          </a:p>
          <a:p>
            <a:pPr marL="342900" indent="-342900" eaLnBrk="1" hangingPunct="1">
              <a:buFontTx/>
              <a:buChar char="-"/>
              <a:defRPr/>
            </a:pPr>
            <a:r>
              <a:rPr lang="en-US" altLang="en-US" sz="2000" strike="sngStrike" dirty="0">
                <a:solidFill>
                  <a:srgbClr val="FF0000"/>
                </a:solidFill>
              </a:rPr>
              <a:t>Casa</a:t>
            </a:r>
          </a:p>
          <a:p>
            <a:pPr marL="342900" indent="-342900" eaLnBrk="1" hangingPunct="1">
              <a:buFontTx/>
              <a:buChar char="-"/>
              <a:defRPr/>
            </a:pPr>
            <a:r>
              <a:rPr lang="en-US" altLang="en-US" sz="2000" strike="sngStrike" dirty="0" err="1">
                <a:solidFill>
                  <a:srgbClr val="FF0000"/>
                </a:solidFill>
              </a:rPr>
              <a:t>Carros</a:t>
            </a:r>
            <a:endParaRPr lang="en-US" altLang="en-US" sz="2400" dirty="0">
              <a:solidFill>
                <a:srgbClr val="FF0000"/>
              </a:solidFill>
            </a:endParaRPr>
          </a:p>
          <a:p>
            <a:pPr marL="342900" indent="-342900" eaLnBrk="1" hangingPunct="1">
              <a:buFontTx/>
              <a:buChar char="-"/>
              <a:defRPr/>
            </a:pPr>
            <a:endParaRPr lang="en-US" altLang="en-US" sz="2400" b="1" strike="sngStrike" dirty="0">
              <a:solidFill>
                <a:srgbClr val="FF0000"/>
              </a:solidFill>
            </a:endParaRPr>
          </a:p>
        </p:txBody>
      </p:sp>
      <p:sp>
        <p:nvSpPr>
          <p:cNvPr id="11" name="Arrow: Right 10">
            <a:extLst>
              <a:ext uri="{FF2B5EF4-FFF2-40B4-BE49-F238E27FC236}">
                <a16:creationId xmlns:a16="http://schemas.microsoft.com/office/drawing/2014/main" id="{254D2F34-4E3F-4C2F-9EEB-31980060BC20}"/>
              </a:ext>
            </a:extLst>
          </p:cNvPr>
          <p:cNvSpPr/>
          <p:nvPr/>
        </p:nvSpPr>
        <p:spPr>
          <a:xfrm>
            <a:off x="5995988" y="3668713"/>
            <a:ext cx="669925" cy="234950"/>
          </a:xfrm>
          <a:prstGeom prst="rightArrow">
            <a:avLst/>
          </a:prstGeom>
          <a:solidFill>
            <a:srgbClr val="33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Arrow: Right 6">
            <a:extLst>
              <a:ext uri="{FF2B5EF4-FFF2-40B4-BE49-F238E27FC236}">
                <a16:creationId xmlns:a16="http://schemas.microsoft.com/office/drawing/2014/main" id="{17115F33-3CD4-4038-8DF9-32A2B367EBC3}"/>
              </a:ext>
            </a:extLst>
          </p:cNvPr>
          <p:cNvSpPr/>
          <p:nvPr/>
        </p:nvSpPr>
        <p:spPr>
          <a:xfrm>
            <a:off x="3108325" y="3436938"/>
            <a:ext cx="671513" cy="195262"/>
          </a:xfrm>
          <a:prstGeom prst="rightArrow">
            <a:avLst/>
          </a:prstGeom>
          <a:solidFill>
            <a:srgbClr val="33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5" name="Connector: Elbow 14">
            <a:extLst>
              <a:ext uri="{FF2B5EF4-FFF2-40B4-BE49-F238E27FC236}">
                <a16:creationId xmlns:a16="http://schemas.microsoft.com/office/drawing/2014/main" id="{9C48528A-987D-43AF-8987-DC7F8BC529EF}"/>
              </a:ext>
            </a:extLst>
          </p:cNvPr>
          <p:cNvCxnSpPr>
            <a:cxnSpLocks/>
            <a:stCxn id="34" idx="2"/>
            <a:endCxn id="5" idx="1"/>
          </p:cNvCxnSpPr>
          <p:nvPr/>
        </p:nvCxnSpPr>
        <p:spPr>
          <a:xfrm rot="5400000" flipH="1">
            <a:off x="3039269" y="1896269"/>
            <a:ext cx="2132012" cy="7448550"/>
          </a:xfrm>
          <a:prstGeom prst="bentConnector4">
            <a:avLst>
              <a:gd name="adj1" fmla="val -4794"/>
              <a:gd name="adj2" fmla="val 103069"/>
            </a:avLst>
          </a:prstGeom>
          <a:ln>
            <a:solidFill>
              <a:srgbClr val="3333FF"/>
            </a:solidFill>
            <a:tailEnd type="triangle"/>
          </a:ln>
        </p:spPr>
        <p:style>
          <a:lnRef idx="3">
            <a:schemeClr val="dk1"/>
          </a:lnRef>
          <a:fillRef idx="0">
            <a:schemeClr val="dk1"/>
          </a:fillRef>
          <a:effectRef idx="2">
            <a:schemeClr val="dk1"/>
          </a:effectRef>
          <a:fontRef idx="minor">
            <a:schemeClr val="tx1"/>
          </a:fontRef>
        </p:style>
      </p:cxnSp>
      <p:sp>
        <p:nvSpPr>
          <p:cNvPr id="9" name="Content Placeholder 2">
            <a:extLst>
              <a:ext uri="{FF2B5EF4-FFF2-40B4-BE49-F238E27FC236}">
                <a16:creationId xmlns:a16="http://schemas.microsoft.com/office/drawing/2014/main" id="{F64D8DB4-E6DF-4542-B6B0-3E6E09FBA5D2}"/>
              </a:ext>
            </a:extLst>
          </p:cNvPr>
          <p:cNvSpPr txBox="1">
            <a:spLocks/>
          </p:cNvSpPr>
          <p:nvPr/>
        </p:nvSpPr>
        <p:spPr>
          <a:xfrm>
            <a:off x="3843338" y="1828800"/>
            <a:ext cx="2116137" cy="1028700"/>
          </a:xfrm>
          <a:prstGeom prst="rect">
            <a:avLst/>
          </a:prstGeom>
          <a:solidFill>
            <a:srgbClr val="FF0000"/>
          </a:solidFill>
          <a:ln w="25400">
            <a:solidFill>
              <a:schemeClr val="tx1"/>
            </a:solidFill>
          </a:ln>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defRPr/>
            </a:pPr>
            <a:r>
              <a:rPr lang="en-US" b="1" dirty="0"/>
              <a:t>Hoja de Balance</a:t>
            </a:r>
          </a:p>
        </p:txBody>
      </p:sp>
      <p:sp>
        <p:nvSpPr>
          <p:cNvPr id="12300" name="Content Placeholder 2">
            <a:extLst>
              <a:ext uri="{FF2B5EF4-FFF2-40B4-BE49-F238E27FC236}">
                <a16:creationId xmlns:a16="http://schemas.microsoft.com/office/drawing/2014/main" id="{E1FBF78F-37BC-4389-AD7E-D8F70BB1D684}"/>
              </a:ext>
            </a:extLst>
          </p:cNvPr>
          <p:cNvSpPr txBox="1">
            <a:spLocks/>
          </p:cNvSpPr>
          <p:nvPr/>
        </p:nvSpPr>
        <p:spPr bwMode="auto">
          <a:xfrm>
            <a:off x="6772275" y="1827213"/>
            <a:ext cx="2116138" cy="1092200"/>
          </a:xfrm>
          <a:prstGeom prst="rect">
            <a:avLst/>
          </a:prstGeom>
          <a:solidFill>
            <a:srgbClr val="99FF33"/>
          </a:solidFill>
          <a:ln w="25400">
            <a:solidFill>
              <a:schemeClr val="tx1"/>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n-US" altLang="en-US" b="1"/>
              <a:t>Estado de Resultados</a:t>
            </a:r>
          </a:p>
        </p:txBody>
      </p:sp>
      <p:sp>
        <p:nvSpPr>
          <p:cNvPr id="18" name="Content Placeholder 2">
            <a:extLst>
              <a:ext uri="{FF2B5EF4-FFF2-40B4-BE49-F238E27FC236}">
                <a16:creationId xmlns:a16="http://schemas.microsoft.com/office/drawing/2014/main" id="{04C04B72-D233-4227-8095-A7DF07D869E2}"/>
              </a:ext>
            </a:extLst>
          </p:cNvPr>
          <p:cNvSpPr txBox="1">
            <a:spLocks/>
          </p:cNvSpPr>
          <p:nvPr/>
        </p:nvSpPr>
        <p:spPr>
          <a:xfrm>
            <a:off x="381000" y="1952625"/>
            <a:ext cx="2673350" cy="917575"/>
          </a:xfrm>
          <a:prstGeom prst="rect">
            <a:avLst/>
          </a:prstGeom>
          <a:solidFill>
            <a:srgbClr val="FFFF00"/>
          </a:solidFill>
          <a:ln w="25400">
            <a:solidFill>
              <a:schemeClr val="tx1"/>
            </a:solidFill>
          </a:ln>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defRPr/>
            </a:pPr>
            <a:r>
              <a:rPr lang="en-US" b="1" dirty="0" err="1"/>
              <a:t>Flujo</a:t>
            </a:r>
            <a:r>
              <a:rPr lang="en-US" b="1" dirty="0"/>
              <a:t> de </a:t>
            </a:r>
            <a:r>
              <a:rPr lang="en-US" b="1" dirty="0" err="1"/>
              <a:t>Efectivo</a:t>
            </a:r>
            <a:endParaRPr lang="en-US" b="1" dirty="0"/>
          </a:p>
          <a:p>
            <a:pPr marL="0" indent="0" algn="ctr">
              <a:buFont typeface="Arial" pitchFamily="34" charset="0"/>
              <a:buNone/>
              <a:defRPr/>
            </a:pPr>
            <a:endParaRPr lang="en-US" b="1" dirty="0"/>
          </a:p>
        </p:txBody>
      </p:sp>
      <p:sp>
        <p:nvSpPr>
          <p:cNvPr id="32" name="Arrow: Right 31">
            <a:extLst>
              <a:ext uri="{FF2B5EF4-FFF2-40B4-BE49-F238E27FC236}">
                <a16:creationId xmlns:a16="http://schemas.microsoft.com/office/drawing/2014/main" id="{535EF998-4E52-4FB1-B171-CF803693D65B}"/>
              </a:ext>
            </a:extLst>
          </p:cNvPr>
          <p:cNvSpPr/>
          <p:nvPr/>
        </p:nvSpPr>
        <p:spPr>
          <a:xfrm>
            <a:off x="6026150" y="5584825"/>
            <a:ext cx="669925" cy="23653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Content Placeholder 2">
            <a:extLst>
              <a:ext uri="{FF2B5EF4-FFF2-40B4-BE49-F238E27FC236}">
                <a16:creationId xmlns:a16="http://schemas.microsoft.com/office/drawing/2014/main" id="{C9D907A8-7CB0-4093-9169-BA7145CD94FC}"/>
              </a:ext>
            </a:extLst>
          </p:cNvPr>
          <p:cNvSpPr txBox="1">
            <a:spLocks/>
          </p:cNvSpPr>
          <p:nvPr/>
        </p:nvSpPr>
        <p:spPr>
          <a:xfrm>
            <a:off x="6770688" y="6238875"/>
            <a:ext cx="2117725" cy="447675"/>
          </a:xfrm>
          <a:prstGeom prst="rect">
            <a:avLst/>
          </a:prstGeom>
          <a:solidFill>
            <a:schemeClr val="bg1"/>
          </a:solidFill>
          <a:ln w="25400">
            <a:solidFill>
              <a:schemeClr val="tx1"/>
            </a:solidFill>
          </a:ln>
        </p:spPr>
        <p:txBody>
          <a:bodyPr>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2800" b="1" dirty="0"/>
              <a:t>INGRESO NETO</a:t>
            </a:r>
          </a:p>
        </p:txBody>
      </p:sp>
      <p:sp>
        <p:nvSpPr>
          <p:cNvPr id="41" name="Content Placeholder 2">
            <a:extLst>
              <a:ext uri="{FF2B5EF4-FFF2-40B4-BE49-F238E27FC236}">
                <a16:creationId xmlns:a16="http://schemas.microsoft.com/office/drawing/2014/main" id="{7DA45E18-3385-4A40-BFF2-50722079F3D9}"/>
              </a:ext>
            </a:extLst>
          </p:cNvPr>
          <p:cNvSpPr txBox="1">
            <a:spLocks/>
          </p:cNvSpPr>
          <p:nvPr/>
        </p:nvSpPr>
        <p:spPr>
          <a:xfrm>
            <a:off x="3852863" y="6037263"/>
            <a:ext cx="2117725" cy="446087"/>
          </a:xfrm>
          <a:prstGeom prst="rect">
            <a:avLst/>
          </a:prstGeom>
          <a:solidFill>
            <a:schemeClr val="bg1"/>
          </a:solidFill>
          <a:ln w="25400">
            <a:solidFill>
              <a:schemeClr val="tx1"/>
            </a:solidFill>
          </a:ln>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2800" b="1" dirty="0"/>
              <a:t>VALOR NETO</a:t>
            </a:r>
          </a:p>
        </p:txBody>
      </p:sp>
      <p:sp>
        <p:nvSpPr>
          <p:cNvPr id="44" name="Arrow: Right 43">
            <a:extLst>
              <a:ext uri="{FF2B5EF4-FFF2-40B4-BE49-F238E27FC236}">
                <a16:creationId xmlns:a16="http://schemas.microsoft.com/office/drawing/2014/main" id="{B257E795-27D3-486A-95FD-302F13D1332B}"/>
              </a:ext>
            </a:extLst>
          </p:cNvPr>
          <p:cNvSpPr/>
          <p:nvPr/>
        </p:nvSpPr>
        <p:spPr>
          <a:xfrm>
            <a:off x="3101975" y="5710238"/>
            <a:ext cx="669925" cy="236537"/>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Arrow: Right 9">
            <a:extLst>
              <a:ext uri="{FF2B5EF4-FFF2-40B4-BE49-F238E27FC236}">
                <a16:creationId xmlns:a16="http://schemas.microsoft.com/office/drawing/2014/main" id="{CFEDCC19-E124-44C9-9605-4BF5D845D407}"/>
              </a:ext>
            </a:extLst>
          </p:cNvPr>
          <p:cNvSpPr/>
          <p:nvPr/>
        </p:nvSpPr>
        <p:spPr>
          <a:xfrm>
            <a:off x="3092450" y="3971925"/>
            <a:ext cx="669925" cy="195263"/>
          </a:xfrm>
          <a:prstGeom prst="rightArrow">
            <a:avLst/>
          </a:prstGeom>
          <a:solidFill>
            <a:srgbClr val="33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Arrow: Right 13">
            <a:extLst>
              <a:ext uri="{FF2B5EF4-FFF2-40B4-BE49-F238E27FC236}">
                <a16:creationId xmlns:a16="http://schemas.microsoft.com/office/drawing/2014/main" id="{BF6F7E5E-3849-4E58-9A56-C35B0A42BA92}"/>
              </a:ext>
            </a:extLst>
          </p:cNvPr>
          <p:cNvSpPr/>
          <p:nvPr/>
        </p:nvSpPr>
        <p:spPr>
          <a:xfrm>
            <a:off x="3092450" y="4341813"/>
            <a:ext cx="669925" cy="193675"/>
          </a:xfrm>
          <a:prstGeom prst="rightArrow">
            <a:avLst/>
          </a:prstGeom>
          <a:solidFill>
            <a:srgbClr val="33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Right Arrow 33">
            <a:extLst>
              <a:ext uri="{FF2B5EF4-FFF2-40B4-BE49-F238E27FC236}">
                <a16:creationId xmlns:a16="http://schemas.microsoft.com/office/drawing/2014/main" id="{0E58937B-A2B9-48B5-BBE7-492BD912D404}"/>
              </a:ext>
            </a:extLst>
          </p:cNvPr>
          <p:cNvSpPr/>
          <p:nvPr/>
        </p:nvSpPr>
        <p:spPr>
          <a:xfrm rot="16200000" flipH="1">
            <a:off x="5437981" y="5206207"/>
            <a:ext cx="530225" cy="2555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ight Arrow 33">
            <a:extLst>
              <a:ext uri="{FF2B5EF4-FFF2-40B4-BE49-F238E27FC236}">
                <a16:creationId xmlns:a16="http://schemas.microsoft.com/office/drawing/2014/main" id="{BEE5C1F6-39A9-4CBA-8915-BC47FEE326C9}"/>
              </a:ext>
            </a:extLst>
          </p:cNvPr>
          <p:cNvSpPr/>
          <p:nvPr/>
        </p:nvSpPr>
        <p:spPr>
          <a:xfrm rot="16200000" flipH="1">
            <a:off x="8446294" y="5161756"/>
            <a:ext cx="549275" cy="25876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ight Arrow 31">
            <a:extLst>
              <a:ext uri="{FF2B5EF4-FFF2-40B4-BE49-F238E27FC236}">
                <a16:creationId xmlns:a16="http://schemas.microsoft.com/office/drawing/2014/main" id="{5AD446D7-6D3E-412B-9309-3E24429D2215}"/>
              </a:ext>
            </a:extLst>
          </p:cNvPr>
          <p:cNvSpPr/>
          <p:nvPr/>
        </p:nvSpPr>
        <p:spPr>
          <a:xfrm rot="16200000">
            <a:off x="8204200" y="3535363"/>
            <a:ext cx="974725" cy="3937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ight Arrow 16">
            <a:extLst>
              <a:ext uri="{FF2B5EF4-FFF2-40B4-BE49-F238E27FC236}">
                <a16:creationId xmlns:a16="http://schemas.microsoft.com/office/drawing/2014/main" id="{01805F91-0455-4136-BB04-83789FF7415C}"/>
              </a:ext>
            </a:extLst>
          </p:cNvPr>
          <p:cNvSpPr/>
          <p:nvPr/>
        </p:nvSpPr>
        <p:spPr>
          <a:xfrm rot="16200000">
            <a:off x="5053807" y="3574256"/>
            <a:ext cx="1106488" cy="447675"/>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ight Arrow 31">
            <a:extLst>
              <a:ext uri="{FF2B5EF4-FFF2-40B4-BE49-F238E27FC236}">
                <a16:creationId xmlns:a16="http://schemas.microsoft.com/office/drawing/2014/main" id="{F4B548DC-0E3D-4E15-8A90-EB0483B16832}"/>
              </a:ext>
            </a:extLst>
          </p:cNvPr>
          <p:cNvSpPr/>
          <p:nvPr/>
        </p:nvSpPr>
        <p:spPr>
          <a:xfrm rot="16200000">
            <a:off x="8491538" y="6064250"/>
            <a:ext cx="774700" cy="33655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ight Arrow 31">
            <a:extLst>
              <a:ext uri="{FF2B5EF4-FFF2-40B4-BE49-F238E27FC236}">
                <a16:creationId xmlns:a16="http://schemas.microsoft.com/office/drawing/2014/main" id="{296544A6-8A4A-4AAA-B51F-C88C48D93E5D}"/>
              </a:ext>
            </a:extLst>
          </p:cNvPr>
          <p:cNvSpPr/>
          <p:nvPr/>
        </p:nvSpPr>
        <p:spPr>
          <a:xfrm rot="16200000">
            <a:off x="5463382" y="5857081"/>
            <a:ext cx="755650" cy="411163"/>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Left Arrow 38">
            <a:extLst>
              <a:ext uri="{FF2B5EF4-FFF2-40B4-BE49-F238E27FC236}">
                <a16:creationId xmlns:a16="http://schemas.microsoft.com/office/drawing/2014/main" id="{2AC35B59-DCAE-423E-B3E2-C63332CCF055}"/>
              </a:ext>
            </a:extLst>
          </p:cNvPr>
          <p:cNvSpPr/>
          <p:nvPr/>
        </p:nvSpPr>
        <p:spPr>
          <a:xfrm>
            <a:off x="1954213" y="6405563"/>
            <a:ext cx="654050" cy="220662"/>
          </a:xfrm>
          <a:prstGeom prst="leftArrow">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315" name="TextBox 20">
            <a:extLst>
              <a:ext uri="{FF2B5EF4-FFF2-40B4-BE49-F238E27FC236}">
                <a16:creationId xmlns:a16="http://schemas.microsoft.com/office/drawing/2014/main" id="{501E13BD-9AF0-4A66-B4DE-CA425E5B6EAD}"/>
              </a:ext>
            </a:extLst>
          </p:cNvPr>
          <p:cNvSpPr txBox="1">
            <a:spLocks noChangeArrowheads="1"/>
          </p:cNvSpPr>
          <p:nvPr/>
        </p:nvSpPr>
        <p:spPr bwMode="auto">
          <a:xfrm>
            <a:off x="3108325" y="6419850"/>
            <a:ext cx="3622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b="1">
                <a:solidFill>
                  <a:srgbClr val="3333FF"/>
                </a:solidFill>
                <a:latin typeface="Arial" panose="020B0604020202020204" pitchFamily="34" charset="0"/>
              </a:rPr>
              <a:t>Pagate a Ti Mismo Primero</a:t>
            </a:r>
          </a:p>
        </p:txBody>
      </p:sp>
      <p:pic>
        <p:nvPicPr>
          <p:cNvPr id="8" name="Picture 7">
            <a:extLst>
              <a:ext uri="{FF2B5EF4-FFF2-40B4-BE49-F238E27FC236}">
                <a16:creationId xmlns:a16="http://schemas.microsoft.com/office/drawing/2014/main" id="{6576627F-46BB-5098-3370-3C89DC90E13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La </a:t>
            </a:r>
            <a:r>
              <a:rPr lang="en-US" b="1" dirty="0" err="1"/>
              <a:t>Trampa</a:t>
            </a:r>
            <a:r>
              <a:rPr lang="en-US" b="1" dirty="0"/>
              <a:t> de La </a:t>
            </a:r>
            <a:r>
              <a:rPr lang="en-US" b="1" dirty="0" err="1"/>
              <a:t>Deuda</a:t>
            </a:r>
            <a:endParaRPr lang="en-US" b="1" dirty="0"/>
          </a:p>
        </p:txBody>
      </p:sp>
      <p:cxnSp>
        <p:nvCxnSpPr>
          <p:cNvPr id="4" name="Elbow Connector 3"/>
          <p:cNvCxnSpPr/>
          <p:nvPr/>
        </p:nvCxnSpPr>
        <p:spPr>
          <a:xfrm rot="16200000" flipH="1">
            <a:off x="1409700" y="2095500"/>
            <a:ext cx="685800" cy="304800"/>
          </a:xfrm>
          <a:prstGeom prst="bentConnector3">
            <a:avLst>
              <a:gd name="adj1" fmla="val 769"/>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Elbow Connector 10"/>
          <p:cNvCxnSpPr/>
          <p:nvPr/>
        </p:nvCxnSpPr>
        <p:spPr>
          <a:xfrm rot="16200000" flipH="1">
            <a:off x="1714500" y="2736166"/>
            <a:ext cx="685800" cy="304800"/>
          </a:xfrm>
          <a:prstGeom prst="bentConnector3">
            <a:avLst>
              <a:gd name="adj1" fmla="val 769"/>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Elbow Connector 11"/>
          <p:cNvCxnSpPr/>
          <p:nvPr/>
        </p:nvCxnSpPr>
        <p:spPr>
          <a:xfrm rot="16200000" flipH="1">
            <a:off x="2019300" y="3390900"/>
            <a:ext cx="685800" cy="304800"/>
          </a:xfrm>
          <a:prstGeom prst="bentConnector3">
            <a:avLst>
              <a:gd name="adj1" fmla="val 769"/>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rot="16200000" flipH="1">
            <a:off x="2324100" y="4032737"/>
            <a:ext cx="685800" cy="304800"/>
          </a:xfrm>
          <a:prstGeom prst="bentConnector3">
            <a:avLst>
              <a:gd name="adj1" fmla="val 769"/>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Elbow Connector 13"/>
          <p:cNvCxnSpPr/>
          <p:nvPr/>
        </p:nvCxnSpPr>
        <p:spPr>
          <a:xfrm rot="16200000" flipH="1">
            <a:off x="2628901" y="4718537"/>
            <a:ext cx="685800" cy="304800"/>
          </a:xfrm>
          <a:prstGeom prst="bentConnector3">
            <a:avLst>
              <a:gd name="adj1" fmla="val 769"/>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09600" y="1905000"/>
            <a:ext cx="7543800" cy="0"/>
          </a:xfrm>
          <a:prstGeom prst="straightConnector1">
            <a:avLst/>
          </a:prstGeom>
          <a:ln w="25400">
            <a:solidFill>
              <a:srgbClr val="3333FF"/>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515100" y="1905000"/>
            <a:ext cx="1447800" cy="461665"/>
          </a:xfrm>
          <a:prstGeom prst="rect">
            <a:avLst/>
          </a:prstGeom>
          <a:noFill/>
        </p:spPr>
        <p:txBody>
          <a:bodyPr wrap="square" rtlCol="0">
            <a:spAutoFit/>
          </a:bodyPr>
          <a:lstStyle/>
          <a:p>
            <a:pPr algn="ctr"/>
            <a:r>
              <a:rPr lang="en-US" sz="2400" dirty="0" err="1">
                <a:solidFill>
                  <a:srgbClr val="0000FF"/>
                </a:solidFill>
              </a:rPr>
              <a:t>tiempo</a:t>
            </a:r>
            <a:endParaRPr lang="en-US" sz="2400" dirty="0">
              <a:solidFill>
                <a:srgbClr val="0000FF"/>
              </a:solidFill>
            </a:endParaRPr>
          </a:p>
        </p:txBody>
      </p:sp>
      <p:cxnSp>
        <p:nvCxnSpPr>
          <p:cNvPr id="25" name="Straight Arrow Connector 24"/>
          <p:cNvCxnSpPr/>
          <p:nvPr/>
        </p:nvCxnSpPr>
        <p:spPr>
          <a:xfrm>
            <a:off x="626012" y="1861037"/>
            <a:ext cx="0" cy="4648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626012" y="533400"/>
            <a:ext cx="0" cy="137160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0" y="5867400"/>
            <a:ext cx="657667" cy="523220"/>
          </a:xfrm>
          <a:prstGeom prst="rect">
            <a:avLst/>
          </a:prstGeom>
          <a:noFill/>
        </p:spPr>
        <p:txBody>
          <a:bodyPr wrap="square" rtlCol="0">
            <a:spAutoFit/>
          </a:bodyPr>
          <a:lstStyle/>
          <a:p>
            <a:r>
              <a:rPr lang="en-US" sz="2800" b="1" dirty="0">
                <a:solidFill>
                  <a:srgbClr val="FF0000"/>
                </a:solidFill>
              </a:rPr>
              <a:t>-$</a:t>
            </a:r>
          </a:p>
        </p:txBody>
      </p:sp>
      <p:sp>
        <p:nvSpPr>
          <p:cNvPr id="30" name="TextBox 29"/>
          <p:cNvSpPr txBox="1"/>
          <p:nvPr/>
        </p:nvSpPr>
        <p:spPr>
          <a:xfrm>
            <a:off x="1" y="695980"/>
            <a:ext cx="670062" cy="523220"/>
          </a:xfrm>
          <a:prstGeom prst="rect">
            <a:avLst/>
          </a:prstGeom>
          <a:noFill/>
        </p:spPr>
        <p:txBody>
          <a:bodyPr wrap="square" rtlCol="0">
            <a:spAutoFit/>
          </a:bodyPr>
          <a:lstStyle/>
          <a:p>
            <a:r>
              <a:rPr lang="en-US" sz="2800" b="1" dirty="0">
                <a:solidFill>
                  <a:srgbClr val="00B050"/>
                </a:solidFill>
              </a:rPr>
              <a:t>+$</a:t>
            </a:r>
          </a:p>
        </p:txBody>
      </p:sp>
      <p:sp>
        <p:nvSpPr>
          <p:cNvPr id="31" name="TextBox 30"/>
          <p:cNvSpPr txBox="1"/>
          <p:nvPr/>
        </p:nvSpPr>
        <p:spPr>
          <a:xfrm>
            <a:off x="1600200" y="1399372"/>
            <a:ext cx="762000" cy="461665"/>
          </a:xfrm>
          <a:prstGeom prst="rect">
            <a:avLst/>
          </a:prstGeom>
          <a:noFill/>
        </p:spPr>
        <p:txBody>
          <a:bodyPr wrap="square" rtlCol="0">
            <a:spAutoFit/>
          </a:bodyPr>
          <a:lstStyle/>
          <a:p>
            <a:pPr algn="ctr"/>
            <a:r>
              <a:rPr lang="en-US" sz="2400" b="1" dirty="0"/>
              <a:t>18</a:t>
            </a:r>
          </a:p>
        </p:txBody>
      </p:sp>
      <p:sp>
        <p:nvSpPr>
          <p:cNvPr id="32" name="TextBox 31"/>
          <p:cNvSpPr txBox="1"/>
          <p:nvPr/>
        </p:nvSpPr>
        <p:spPr>
          <a:xfrm>
            <a:off x="5763651" y="1399372"/>
            <a:ext cx="762000" cy="461665"/>
          </a:xfrm>
          <a:prstGeom prst="rect">
            <a:avLst/>
          </a:prstGeom>
          <a:noFill/>
        </p:spPr>
        <p:txBody>
          <a:bodyPr wrap="square" rtlCol="0">
            <a:spAutoFit/>
          </a:bodyPr>
          <a:lstStyle/>
          <a:p>
            <a:pPr algn="ctr"/>
            <a:r>
              <a:rPr lang="en-US" sz="2400" b="1" dirty="0"/>
              <a:t>65</a:t>
            </a:r>
          </a:p>
        </p:txBody>
      </p:sp>
      <p:cxnSp>
        <p:nvCxnSpPr>
          <p:cNvPr id="33" name="Elbow Connector 32"/>
          <p:cNvCxnSpPr/>
          <p:nvPr/>
        </p:nvCxnSpPr>
        <p:spPr>
          <a:xfrm rot="16200000" flipH="1">
            <a:off x="2933701" y="5372100"/>
            <a:ext cx="685800" cy="304800"/>
          </a:xfrm>
          <a:prstGeom prst="bentConnector3">
            <a:avLst>
              <a:gd name="adj1" fmla="val 769"/>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Elbow Connector 33"/>
          <p:cNvCxnSpPr/>
          <p:nvPr/>
        </p:nvCxnSpPr>
        <p:spPr>
          <a:xfrm rot="16200000" flipH="1">
            <a:off x="3238501" y="6057900"/>
            <a:ext cx="685800" cy="304800"/>
          </a:xfrm>
          <a:prstGeom prst="bentConnector3">
            <a:avLst>
              <a:gd name="adj1" fmla="val 769"/>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209800" y="2191908"/>
            <a:ext cx="3553851" cy="369332"/>
          </a:xfrm>
          <a:prstGeom prst="rect">
            <a:avLst/>
          </a:prstGeom>
          <a:noFill/>
        </p:spPr>
        <p:txBody>
          <a:bodyPr wrap="square" rtlCol="0">
            <a:spAutoFit/>
          </a:bodyPr>
          <a:lstStyle/>
          <a:p>
            <a:r>
              <a:rPr lang="en-US" b="1" dirty="0" err="1"/>
              <a:t>Préstamo</a:t>
            </a:r>
            <a:r>
              <a:rPr lang="en-US" b="1" dirty="0"/>
              <a:t> para </a:t>
            </a:r>
            <a:r>
              <a:rPr lang="en-US" b="1" dirty="0" err="1"/>
              <a:t>Educación</a:t>
            </a:r>
            <a:endParaRPr lang="en-US" b="1" dirty="0"/>
          </a:p>
        </p:txBody>
      </p:sp>
      <p:sp>
        <p:nvSpPr>
          <p:cNvPr id="36" name="TextBox 35"/>
          <p:cNvSpPr txBox="1"/>
          <p:nvPr/>
        </p:nvSpPr>
        <p:spPr>
          <a:xfrm>
            <a:off x="3976174" y="6129010"/>
            <a:ext cx="4558226" cy="369332"/>
          </a:xfrm>
          <a:prstGeom prst="rect">
            <a:avLst/>
          </a:prstGeom>
          <a:noFill/>
        </p:spPr>
        <p:txBody>
          <a:bodyPr wrap="square" rtlCol="0">
            <a:spAutoFit/>
          </a:bodyPr>
          <a:lstStyle/>
          <a:p>
            <a:r>
              <a:rPr lang="en-US" b="1" dirty="0" err="1"/>
              <a:t>Préstamo</a:t>
            </a:r>
            <a:r>
              <a:rPr lang="en-US" b="1" dirty="0"/>
              <a:t> para </a:t>
            </a:r>
            <a:r>
              <a:rPr lang="en-US" b="1" dirty="0" err="1"/>
              <a:t>Pagar</a:t>
            </a:r>
            <a:r>
              <a:rPr lang="en-US" b="1" dirty="0"/>
              <a:t> </a:t>
            </a:r>
            <a:r>
              <a:rPr lang="en-US" b="1" dirty="0" err="1"/>
              <a:t>Otro</a:t>
            </a:r>
            <a:r>
              <a:rPr lang="en-US" b="1" dirty="0"/>
              <a:t> </a:t>
            </a:r>
            <a:r>
              <a:rPr lang="en-US" b="1" dirty="0" err="1"/>
              <a:t>Préstamo</a:t>
            </a:r>
            <a:endParaRPr lang="en-US" b="1" dirty="0"/>
          </a:p>
        </p:txBody>
      </p:sp>
      <p:sp>
        <p:nvSpPr>
          <p:cNvPr id="37" name="TextBox 36"/>
          <p:cNvSpPr txBox="1"/>
          <p:nvPr/>
        </p:nvSpPr>
        <p:spPr>
          <a:xfrm>
            <a:off x="3127250" y="4000471"/>
            <a:ext cx="4468251" cy="369332"/>
          </a:xfrm>
          <a:prstGeom prst="rect">
            <a:avLst/>
          </a:prstGeom>
          <a:noFill/>
        </p:spPr>
        <p:txBody>
          <a:bodyPr wrap="square" rtlCol="0">
            <a:spAutoFit/>
          </a:bodyPr>
          <a:lstStyle/>
          <a:p>
            <a:r>
              <a:rPr lang="en-US" b="1" dirty="0" err="1"/>
              <a:t>Préstamo</a:t>
            </a:r>
            <a:r>
              <a:rPr lang="en-US" b="1" dirty="0"/>
              <a:t> para </a:t>
            </a:r>
            <a:r>
              <a:rPr lang="en-US" b="1" dirty="0" err="1"/>
              <a:t>Boda</a:t>
            </a:r>
            <a:r>
              <a:rPr lang="en-US" b="1" dirty="0"/>
              <a:t> y Luna de </a:t>
            </a:r>
            <a:r>
              <a:rPr lang="en-US" b="1" dirty="0" err="1"/>
              <a:t>Miel</a:t>
            </a:r>
            <a:endParaRPr lang="en-US" b="1" dirty="0"/>
          </a:p>
        </p:txBody>
      </p:sp>
      <p:sp>
        <p:nvSpPr>
          <p:cNvPr id="38" name="TextBox 37"/>
          <p:cNvSpPr txBox="1"/>
          <p:nvPr/>
        </p:nvSpPr>
        <p:spPr>
          <a:xfrm>
            <a:off x="2527693" y="2778251"/>
            <a:ext cx="5410199" cy="369332"/>
          </a:xfrm>
          <a:prstGeom prst="rect">
            <a:avLst/>
          </a:prstGeom>
          <a:noFill/>
        </p:spPr>
        <p:txBody>
          <a:bodyPr wrap="square" rtlCol="0">
            <a:spAutoFit/>
          </a:bodyPr>
          <a:lstStyle/>
          <a:p>
            <a:r>
              <a:rPr lang="en-US" b="1" dirty="0" err="1"/>
              <a:t>Préstamo</a:t>
            </a:r>
            <a:r>
              <a:rPr lang="en-US" b="1" dirty="0"/>
              <a:t> para </a:t>
            </a:r>
            <a:r>
              <a:rPr lang="en-US" b="1" dirty="0" err="1"/>
              <a:t>Consumo</a:t>
            </a:r>
            <a:r>
              <a:rPr lang="en-US" b="1" dirty="0"/>
              <a:t> – </a:t>
            </a:r>
            <a:r>
              <a:rPr lang="en-US" b="1" dirty="0" err="1"/>
              <a:t>Tarjetas</a:t>
            </a:r>
            <a:r>
              <a:rPr lang="en-US" b="1" dirty="0"/>
              <a:t> de </a:t>
            </a:r>
            <a:r>
              <a:rPr lang="en-US" b="1" dirty="0" err="1"/>
              <a:t>Crédito</a:t>
            </a:r>
            <a:endParaRPr lang="en-US" b="1" dirty="0"/>
          </a:p>
        </p:txBody>
      </p:sp>
      <p:sp>
        <p:nvSpPr>
          <p:cNvPr id="39" name="TextBox 38"/>
          <p:cNvSpPr txBox="1"/>
          <p:nvPr/>
        </p:nvSpPr>
        <p:spPr>
          <a:xfrm>
            <a:off x="3425484" y="4798199"/>
            <a:ext cx="3553851" cy="369332"/>
          </a:xfrm>
          <a:prstGeom prst="rect">
            <a:avLst/>
          </a:prstGeom>
          <a:noFill/>
        </p:spPr>
        <p:txBody>
          <a:bodyPr wrap="square" rtlCol="0">
            <a:spAutoFit/>
          </a:bodyPr>
          <a:lstStyle/>
          <a:p>
            <a:r>
              <a:rPr lang="en-US" b="1" dirty="0" err="1"/>
              <a:t>Préstamo</a:t>
            </a:r>
            <a:r>
              <a:rPr lang="en-US" b="1" dirty="0"/>
              <a:t> para Casa Nueva</a:t>
            </a:r>
          </a:p>
        </p:txBody>
      </p:sp>
      <p:sp>
        <p:nvSpPr>
          <p:cNvPr id="40" name="TextBox 39"/>
          <p:cNvSpPr txBox="1"/>
          <p:nvPr/>
        </p:nvSpPr>
        <p:spPr>
          <a:xfrm>
            <a:off x="3733801" y="5498067"/>
            <a:ext cx="4038599" cy="369332"/>
          </a:xfrm>
          <a:prstGeom prst="rect">
            <a:avLst/>
          </a:prstGeom>
          <a:noFill/>
        </p:spPr>
        <p:txBody>
          <a:bodyPr wrap="square" rtlCol="0">
            <a:spAutoFit/>
          </a:bodyPr>
          <a:lstStyle/>
          <a:p>
            <a:r>
              <a:rPr lang="en-US" b="1" dirty="0" err="1"/>
              <a:t>Préstamo</a:t>
            </a:r>
            <a:r>
              <a:rPr lang="en-US" b="1" dirty="0"/>
              <a:t> para </a:t>
            </a:r>
            <a:r>
              <a:rPr lang="en-US" b="1" dirty="0" err="1"/>
              <a:t>Abrir</a:t>
            </a:r>
            <a:r>
              <a:rPr lang="en-US" b="1" dirty="0"/>
              <a:t> un </a:t>
            </a:r>
            <a:r>
              <a:rPr lang="en-US" b="1" dirty="0" err="1"/>
              <a:t>Negocio</a:t>
            </a:r>
            <a:endParaRPr lang="en-US" b="1" dirty="0"/>
          </a:p>
        </p:txBody>
      </p:sp>
      <p:sp>
        <p:nvSpPr>
          <p:cNvPr id="41" name="TextBox 40"/>
          <p:cNvSpPr txBox="1"/>
          <p:nvPr/>
        </p:nvSpPr>
        <p:spPr>
          <a:xfrm>
            <a:off x="2840737" y="3358680"/>
            <a:ext cx="3553851" cy="369332"/>
          </a:xfrm>
          <a:prstGeom prst="rect">
            <a:avLst/>
          </a:prstGeom>
          <a:noFill/>
        </p:spPr>
        <p:txBody>
          <a:bodyPr wrap="square" rtlCol="0">
            <a:spAutoFit/>
          </a:bodyPr>
          <a:lstStyle/>
          <a:p>
            <a:r>
              <a:rPr lang="en-US" b="1" dirty="0" err="1"/>
              <a:t>Préstamo</a:t>
            </a:r>
            <a:r>
              <a:rPr lang="en-US" b="1" dirty="0"/>
              <a:t> para Auto Nuevo</a:t>
            </a:r>
          </a:p>
        </p:txBody>
      </p:sp>
      <p:sp>
        <p:nvSpPr>
          <p:cNvPr id="3" name="TextBox 2"/>
          <p:cNvSpPr txBox="1"/>
          <p:nvPr/>
        </p:nvSpPr>
        <p:spPr>
          <a:xfrm>
            <a:off x="2282484" y="1445538"/>
            <a:ext cx="2286000" cy="369332"/>
          </a:xfrm>
          <a:prstGeom prst="rect">
            <a:avLst/>
          </a:prstGeom>
          <a:noFill/>
        </p:spPr>
        <p:txBody>
          <a:bodyPr wrap="square" rtlCol="0">
            <a:spAutoFit/>
          </a:bodyPr>
          <a:lstStyle/>
          <a:p>
            <a:r>
              <a:rPr lang="en-US" i="1" dirty="0" err="1"/>
              <a:t>Decisiones</a:t>
            </a:r>
            <a:r>
              <a:rPr lang="en-US" i="1" dirty="0"/>
              <a:t> </a:t>
            </a:r>
            <a:r>
              <a:rPr lang="en-US" i="1" dirty="0" err="1"/>
              <a:t>Críticas</a:t>
            </a:r>
            <a:r>
              <a:rPr lang="en-US" i="1" dirty="0"/>
              <a:t>!</a:t>
            </a:r>
          </a:p>
        </p:txBody>
      </p:sp>
      <p:sp>
        <p:nvSpPr>
          <p:cNvPr id="28" name="TextBox 27"/>
          <p:cNvSpPr txBox="1"/>
          <p:nvPr/>
        </p:nvSpPr>
        <p:spPr>
          <a:xfrm>
            <a:off x="701965" y="3516915"/>
            <a:ext cx="1580519" cy="646331"/>
          </a:xfrm>
          <a:prstGeom prst="rect">
            <a:avLst/>
          </a:prstGeom>
          <a:noFill/>
        </p:spPr>
        <p:txBody>
          <a:bodyPr wrap="square" rtlCol="0">
            <a:spAutoFit/>
          </a:bodyPr>
          <a:lstStyle/>
          <a:p>
            <a:pPr algn="ctr"/>
            <a:r>
              <a:rPr lang="en-US" b="1" dirty="0">
                <a:solidFill>
                  <a:srgbClr val="FF0000"/>
                </a:solidFill>
              </a:rPr>
              <a:t>La </a:t>
            </a:r>
            <a:r>
              <a:rPr lang="en-US" b="1" dirty="0" err="1">
                <a:solidFill>
                  <a:srgbClr val="FF0000"/>
                </a:solidFill>
              </a:rPr>
              <a:t>Trampa</a:t>
            </a:r>
            <a:r>
              <a:rPr lang="en-US" b="1" dirty="0">
                <a:solidFill>
                  <a:srgbClr val="FF0000"/>
                </a:solidFill>
              </a:rPr>
              <a:t> de la </a:t>
            </a:r>
            <a:r>
              <a:rPr lang="en-US" b="1" dirty="0" err="1">
                <a:solidFill>
                  <a:srgbClr val="FF0000"/>
                </a:solidFill>
              </a:rPr>
              <a:t>Deuda</a:t>
            </a:r>
            <a:r>
              <a:rPr lang="en-US" b="1" dirty="0">
                <a:solidFill>
                  <a:srgbClr val="FF0000"/>
                </a:solidFill>
              </a:rPr>
              <a:t>!</a:t>
            </a:r>
          </a:p>
        </p:txBody>
      </p:sp>
      <p:sp>
        <p:nvSpPr>
          <p:cNvPr id="43" name="TextBox 42"/>
          <p:cNvSpPr txBox="1"/>
          <p:nvPr/>
        </p:nvSpPr>
        <p:spPr>
          <a:xfrm>
            <a:off x="1787723" y="6175176"/>
            <a:ext cx="1857061" cy="646331"/>
          </a:xfrm>
          <a:prstGeom prst="rect">
            <a:avLst/>
          </a:prstGeom>
          <a:noFill/>
        </p:spPr>
        <p:txBody>
          <a:bodyPr wrap="square" rtlCol="0">
            <a:spAutoFit/>
          </a:bodyPr>
          <a:lstStyle/>
          <a:p>
            <a:pPr algn="ctr"/>
            <a:r>
              <a:rPr lang="en-US" b="1" dirty="0">
                <a:solidFill>
                  <a:srgbClr val="FF0000"/>
                </a:solidFill>
              </a:rPr>
              <a:t>El </a:t>
            </a:r>
            <a:r>
              <a:rPr lang="en-US" b="1" dirty="0" err="1">
                <a:solidFill>
                  <a:srgbClr val="FF0000"/>
                </a:solidFill>
              </a:rPr>
              <a:t>Pozo</a:t>
            </a:r>
            <a:r>
              <a:rPr lang="en-US" b="1" dirty="0">
                <a:solidFill>
                  <a:srgbClr val="FF0000"/>
                </a:solidFill>
              </a:rPr>
              <a:t> de </a:t>
            </a:r>
            <a:r>
              <a:rPr lang="en-US" b="1" dirty="0" err="1">
                <a:solidFill>
                  <a:srgbClr val="FF0000"/>
                </a:solidFill>
              </a:rPr>
              <a:t>Desesperación</a:t>
            </a:r>
            <a:endParaRPr lang="en-US" b="1" dirty="0">
              <a:solidFill>
                <a:srgbClr val="FF0000"/>
              </a:solidFill>
            </a:endParaRPr>
          </a:p>
        </p:txBody>
      </p:sp>
      <p:sp>
        <p:nvSpPr>
          <p:cNvPr id="6" name="Arc 5"/>
          <p:cNvSpPr/>
          <p:nvPr/>
        </p:nvSpPr>
        <p:spPr>
          <a:xfrm flipV="1">
            <a:off x="0" y="3666068"/>
            <a:ext cx="8229599" cy="2840770"/>
          </a:xfrm>
          <a:prstGeom prst="arc">
            <a:avLst/>
          </a:prstGeom>
          <a:ln w="25400">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 name="Picture 4">
            <a:extLst>
              <a:ext uri="{FF2B5EF4-FFF2-40B4-BE49-F238E27FC236}">
                <a16:creationId xmlns:a16="http://schemas.microsoft.com/office/drawing/2014/main" id="{3263A973-18BC-5289-1992-687450D368E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453842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Las </a:t>
            </a:r>
            <a:r>
              <a:rPr lang="en-US" sz="4000" b="1" dirty="0" err="1"/>
              <a:t>Tablillas</a:t>
            </a:r>
            <a:r>
              <a:rPr lang="en-US" sz="4000" b="1" dirty="0"/>
              <a:t> de </a:t>
            </a:r>
            <a:r>
              <a:rPr lang="en-US" sz="4000" b="1" dirty="0" err="1"/>
              <a:t>Barro</a:t>
            </a:r>
            <a:r>
              <a:rPr lang="en-US" sz="4000" b="1" dirty="0"/>
              <a:t> de </a:t>
            </a:r>
            <a:r>
              <a:rPr lang="en-US" sz="4000" b="1" dirty="0" err="1"/>
              <a:t>Babilonia</a:t>
            </a:r>
            <a:endParaRPr lang="en-US" sz="4000" b="1" dirty="0"/>
          </a:p>
        </p:txBody>
      </p:sp>
      <p:sp>
        <p:nvSpPr>
          <p:cNvPr id="10" name="TextBox 9"/>
          <p:cNvSpPr txBox="1"/>
          <p:nvPr/>
        </p:nvSpPr>
        <p:spPr>
          <a:xfrm>
            <a:off x="381000" y="1447800"/>
            <a:ext cx="8382000" cy="4847481"/>
          </a:xfrm>
          <a:prstGeom prst="rect">
            <a:avLst/>
          </a:prstGeom>
          <a:noFill/>
        </p:spPr>
        <p:txBody>
          <a:bodyPr wrap="square" rtlCol="0">
            <a:spAutoFit/>
          </a:bodyPr>
          <a:lstStyle/>
          <a:p>
            <a:r>
              <a:rPr lang="en-US" dirty="0"/>
              <a:t>St. </a:t>
            </a:r>
            <a:r>
              <a:rPr lang="en-US" dirty="0" err="1"/>
              <a:t>Swithin's</a:t>
            </a:r>
            <a:r>
              <a:rPr lang="en-US" dirty="0"/>
              <a:t> College</a:t>
            </a:r>
          </a:p>
          <a:p>
            <a:r>
              <a:rPr lang="en-US" dirty="0" err="1"/>
              <a:t>Nottingan</a:t>
            </a:r>
            <a:r>
              <a:rPr lang="en-US" dirty="0"/>
              <a:t> University</a:t>
            </a:r>
          </a:p>
          <a:p>
            <a:r>
              <a:rPr lang="en-US" dirty="0"/>
              <a:t>Newark-on-Trent</a:t>
            </a:r>
          </a:p>
          <a:p>
            <a:r>
              <a:rPr lang="en-US" dirty="0"/>
              <a:t>Nottingham</a:t>
            </a:r>
          </a:p>
          <a:p>
            <a:endParaRPr lang="es-ES" sz="1050" i="1" dirty="0"/>
          </a:p>
          <a:p>
            <a:r>
              <a:rPr lang="es-ES" i="1" dirty="0"/>
              <a:t>21 de octubre de 1934</a:t>
            </a:r>
          </a:p>
          <a:p>
            <a:pPr algn="r"/>
            <a:endParaRPr lang="en-US" sz="1400" dirty="0"/>
          </a:p>
          <a:p>
            <a:r>
              <a:rPr lang="en-US" sz="2000" i="1" dirty="0"/>
              <a:t>Sr. </a:t>
            </a:r>
            <a:r>
              <a:rPr lang="en-US" sz="2000" i="1" dirty="0" err="1"/>
              <a:t>Profesor</a:t>
            </a:r>
            <a:r>
              <a:rPr lang="en-US" sz="2000" i="1" dirty="0"/>
              <a:t> Franklin Caldwell</a:t>
            </a:r>
          </a:p>
          <a:p>
            <a:r>
              <a:rPr lang="en-US" sz="2000" i="1" dirty="0" err="1"/>
              <a:t>Expedición</a:t>
            </a:r>
            <a:r>
              <a:rPr lang="en-US" sz="2000" i="1" dirty="0"/>
              <a:t> </a:t>
            </a:r>
            <a:r>
              <a:rPr lang="en-US" sz="2000" i="1" dirty="0" err="1"/>
              <a:t>Científica</a:t>
            </a:r>
            <a:r>
              <a:rPr lang="en-US" sz="2000" i="1" dirty="0"/>
              <a:t> </a:t>
            </a:r>
            <a:r>
              <a:rPr lang="en-US" sz="2000" i="1" dirty="0" err="1"/>
              <a:t>Británica</a:t>
            </a:r>
            <a:endParaRPr lang="en-US" sz="2000" i="1" dirty="0"/>
          </a:p>
          <a:p>
            <a:r>
              <a:rPr lang="en-US" sz="2000" i="1" dirty="0"/>
              <a:t>Hillah, Mesopotamia</a:t>
            </a:r>
          </a:p>
          <a:p>
            <a:endParaRPr lang="en-US" sz="1400" i="1" dirty="0"/>
          </a:p>
          <a:p>
            <a:r>
              <a:rPr lang="en-US" sz="2000" i="1" dirty="0" err="1"/>
              <a:t>Querido</a:t>
            </a:r>
            <a:r>
              <a:rPr lang="en-US" sz="2000" i="1" dirty="0"/>
              <a:t> </a:t>
            </a:r>
            <a:r>
              <a:rPr lang="en-US" sz="2000" i="1" dirty="0" err="1"/>
              <a:t>profesor</a:t>
            </a:r>
            <a:r>
              <a:rPr lang="en-US" sz="2000" i="1" dirty="0"/>
              <a:t>:</a:t>
            </a:r>
          </a:p>
          <a:p>
            <a:r>
              <a:rPr lang="es-ES" sz="2000" i="1" dirty="0"/>
              <a:t>Las cinco tablillas de barro que desenterró durante sus recientes excavaciones en la ruinas de Babilonia han llegado en el mismo barco que su carta. Me han fascinado y he pasado numerosas y agradables horas traduciendo sus inscripciones. Tendría que haber contestado su carta con más celeridad pero he esperado hasta haber completado las transcripciones adjuntas.</a:t>
            </a:r>
            <a:endParaRPr lang="en-US" sz="2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4800" y="1762125"/>
            <a:ext cx="4334190" cy="2743200"/>
          </a:xfrm>
          <a:prstGeom prst="rect">
            <a:avLst/>
          </a:prstGeom>
        </p:spPr>
      </p:pic>
      <p:pic>
        <p:nvPicPr>
          <p:cNvPr id="4" name="Picture 3">
            <a:extLst>
              <a:ext uri="{FF2B5EF4-FFF2-40B4-BE49-F238E27FC236}">
                <a16:creationId xmlns:a16="http://schemas.microsoft.com/office/drawing/2014/main" id="{A2A0C1F7-F4C5-531A-7270-365F7DE373F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194000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0" y="457200"/>
            <a:ext cx="9144000" cy="1600200"/>
          </a:xfrm>
        </p:spPr>
        <p:txBody>
          <a:bodyPr/>
          <a:lstStyle/>
          <a:p>
            <a:pPr eaLnBrk="1" hangingPunct="1"/>
            <a:r>
              <a:rPr lang="en-US" altLang="es-MX" b="1" dirty="0"/>
              <a:t>¡LA FÓRMULA PARA SALIR </a:t>
            </a:r>
            <a:br>
              <a:rPr lang="en-US" altLang="es-MX" b="1" dirty="0"/>
            </a:br>
            <a:r>
              <a:rPr lang="en-US" altLang="es-MX" b="1" dirty="0"/>
              <a:t>DE DEUDA PRONTO!</a:t>
            </a:r>
          </a:p>
        </p:txBody>
      </p:sp>
      <p:sp>
        <p:nvSpPr>
          <p:cNvPr id="7" name="Footer Placeholder 7"/>
          <p:cNvSpPr>
            <a:spLocks noGrp="1"/>
          </p:cNvSpPr>
          <p:nvPr>
            <p:ph type="ftr" sz="quarter" idx="11"/>
          </p:nvPr>
        </p:nvSpPr>
        <p:spPr>
          <a:xfrm>
            <a:off x="0" y="6492875"/>
            <a:ext cx="2895600" cy="365125"/>
          </a:xfrm>
        </p:spPr>
        <p:txBody>
          <a:bodyPr/>
          <a:lstStyle/>
          <a:p>
            <a:pPr algn="l">
              <a:defRPr/>
            </a:pPr>
            <a:r>
              <a:rPr lang="en-US" dirty="0"/>
              <a:t>© Alex </a:t>
            </a:r>
            <a:r>
              <a:rPr lang="en-US" dirty="0" err="1"/>
              <a:t>Barrón</a:t>
            </a:r>
            <a:r>
              <a:rPr lang="en-US" dirty="0"/>
              <a:t> 2024</a:t>
            </a:r>
          </a:p>
        </p:txBody>
      </p:sp>
      <p:sp>
        <p:nvSpPr>
          <p:cNvPr id="6148" name="Slide Number Placeholder 8"/>
          <p:cNvSpPr>
            <a:spLocks noGrp="1"/>
          </p:cNvSpPr>
          <p:nvPr>
            <p:ph type="sldNum" sz="quarter" idx="12"/>
          </p:nvPr>
        </p:nvSpPr>
        <p:spPr bwMode="auto">
          <a:xfrm>
            <a:off x="7010400" y="6492875"/>
            <a:ext cx="2133600" cy="365125"/>
          </a:xfrm>
          <a:noFill/>
          <a:ln>
            <a:miter lim="800000"/>
            <a:headEnd/>
            <a:tailEnd/>
          </a:ln>
        </p:spPr>
        <p:txBody>
          <a:bodyPr/>
          <a:lstStyle/>
          <a:p>
            <a:fld id="{76408232-2E45-46A4-A39C-6BDA20A8AA25}" type="slidenum">
              <a:rPr lang="en-US" altLang="es-MX"/>
              <a:pPr/>
              <a:t>121</a:t>
            </a:fld>
            <a:endParaRPr lang="en-US" altLang="es-MX"/>
          </a:p>
        </p:txBody>
      </p:sp>
      <p:pic>
        <p:nvPicPr>
          <p:cNvPr id="6149" name="Picture 5" descr="jail prison cell door lock key guard.jpg"/>
          <p:cNvPicPr>
            <a:picLocks noChangeAspect="1"/>
          </p:cNvPicPr>
          <p:nvPr/>
        </p:nvPicPr>
        <p:blipFill>
          <a:blip r:embed="rId2" cstate="print"/>
          <a:srcRect/>
          <a:stretch>
            <a:fillRect/>
          </a:stretch>
        </p:blipFill>
        <p:spPr bwMode="auto">
          <a:xfrm>
            <a:off x="1447800" y="2209800"/>
            <a:ext cx="5969000" cy="3581400"/>
          </a:xfrm>
          <a:prstGeom prst="rect">
            <a:avLst/>
          </a:prstGeom>
          <a:noFill/>
          <a:ln w="9525">
            <a:noFill/>
            <a:miter lim="800000"/>
            <a:headEnd/>
            <a:tailEnd/>
          </a:ln>
        </p:spPr>
      </p:pic>
      <p:pic>
        <p:nvPicPr>
          <p:cNvPr id="2" name="Picture 1">
            <a:extLst>
              <a:ext uri="{FF2B5EF4-FFF2-40B4-BE49-F238E27FC236}">
                <a16:creationId xmlns:a16="http://schemas.microsoft.com/office/drawing/2014/main" id="{1AC6C062-E302-116A-AF67-7E4E3E191A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5728BD50-4433-4E7D-937B-4FE134196BD6}"/>
              </a:ext>
            </a:extLst>
          </p:cNvPr>
          <p:cNvSpPr>
            <a:spLocks noGrp="1"/>
          </p:cNvSpPr>
          <p:nvPr>
            <p:ph type="title"/>
          </p:nvPr>
        </p:nvSpPr>
        <p:spPr>
          <a:xfrm>
            <a:off x="0" y="0"/>
            <a:ext cx="9144000" cy="1143000"/>
          </a:xfrm>
        </p:spPr>
        <p:txBody>
          <a:bodyPr/>
          <a:lstStyle/>
          <a:p>
            <a:pPr eaLnBrk="1" hangingPunct="1"/>
            <a:r>
              <a:rPr lang="en-US" altLang="en-US" b="1" dirty="0"/>
              <a:t>4 </a:t>
            </a:r>
            <a:r>
              <a:rPr lang="en-US" altLang="en-US" b="1" dirty="0" err="1"/>
              <a:t>Tipos</a:t>
            </a:r>
            <a:r>
              <a:rPr lang="en-US" altLang="en-US" b="1" dirty="0"/>
              <a:t> de </a:t>
            </a:r>
            <a:r>
              <a:rPr lang="en-US" altLang="en-US" b="1" dirty="0" err="1"/>
              <a:t>Deuda</a:t>
            </a:r>
            <a:r>
              <a:rPr lang="en-US" altLang="en-US" b="1" dirty="0"/>
              <a:t> Mala</a:t>
            </a:r>
          </a:p>
        </p:txBody>
      </p:sp>
      <p:sp>
        <p:nvSpPr>
          <p:cNvPr id="8" name="Footer Placeholder 7">
            <a:extLst>
              <a:ext uri="{FF2B5EF4-FFF2-40B4-BE49-F238E27FC236}">
                <a16:creationId xmlns:a16="http://schemas.microsoft.com/office/drawing/2014/main" id="{73A3EEAE-F84B-4AE9-99FC-6807D309AC19}"/>
              </a:ext>
            </a:extLst>
          </p:cNvPr>
          <p:cNvSpPr>
            <a:spLocks noGrp="1"/>
          </p:cNvSpPr>
          <p:nvPr>
            <p:ph type="ftr" sz="quarter" idx="11"/>
          </p:nvPr>
        </p:nvSpPr>
        <p:spPr>
          <a:xfrm>
            <a:off x="0" y="6492875"/>
            <a:ext cx="2895600" cy="365125"/>
          </a:xfrm>
        </p:spPr>
        <p:txBody>
          <a:bodyPr/>
          <a:lstStyle/>
          <a:p>
            <a:pPr algn="l">
              <a:defRPr/>
            </a:pPr>
            <a:r>
              <a:rPr lang="en-US" dirty="0"/>
              <a:t>© Alex Barrón 2012</a:t>
            </a:r>
          </a:p>
        </p:txBody>
      </p:sp>
      <p:sp>
        <p:nvSpPr>
          <p:cNvPr id="13316" name="Slide Number Placeholder 8">
            <a:extLst>
              <a:ext uri="{FF2B5EF4-FFF2-40B4-BE49-F238E27FC236}">
                <a16:creationId xmlns:a16="http://schemas.microsoft.com/office/drawing/2014/main" id="{1283A190-E03A-4DDF-A6E3-E4CB12B2EC22}"/>
              </a:ext>
            </a:extLst>
          </p:cNvPr>
          <p:cNvSpPr>
            <a:spLocks noGrp="1" noChangeArrowheads="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95AFCA2-2881-41C8-88EF-FD2AF41D7255}" type="slidenum">
              <a:rPr lang="en-US" altLang="en-US" sz="1200" smtClean="0">
                <a:solidFill>
                  <a:srgbClr val="898989"/>
                </a:solidFill>
              </a:rPr>
              <a:pPr>
                <a:spcBef>
                  <a:spcPct val="0"/>
                </a:spcBef>
                <a:buFontTx/>
                <a:buNone/>
              </a:pPr>
              <a:t>122</a:t>
            </a:fld>
            <a:endParaRPr lang="en-US" altLang="en-US" sz="1200">
              <a:solidFill>
                <a:srgbClr val="898989"/>
              </a:solidFill>
            </a:endParaRPr>
          </a:p>
        </p:txBody>
      </p:sp>
      <p:sp>
        <p:nvSpPr>
          <p:cNvPr id="7" name="Content Placeholder 2">
            <a:extLst>
              <a:ext uri="{FF2B5EF4-FFF2-40B4-BE49-F238E27FC236}">
                <a16:creationId xmlns:a16="http://schemas.microsoft.com/office/drawing/2014/main" id="{6C58973D-1B01-4F20-ABDC-D8F263DBD470}"/>
              </a:ext>
            </a:extLst>
          </p:cNvPr>
          <p:cNvSpPr>
            <a:spLocks noGrp="1"/>
          </p:cNvSpPr>
          <p:nvPr>
            <p:ph sz="half" idx="1"/>
          </p:nvPr>
        </p:nvSpPr>
        <p:spPr>
          <a:xfrm>
            <a:off x="0" y="914400"/>
            <a:ext cx="9144000" cy="5486400"/>
          </a:xfrm>
        </p:spPr>
        <p:txBody>
          <a:bodyPr rtlCol="0">
            <a:noAutofit/>
          </a:bodyPr>
          <a:lstStyle/>
          <a:p>
            <a:pPr marL="457200" indent="-457200" eaLnBrk="1" fontAlgn="auto" hangingPunct="1">
              <a:spcAft>
                <a:spcPts val="0"/>
              </a:spcAft>
              <a:buFont typeface="Arial" charset="0"/>
              <a:buNone/>
              <a:defRPr/>
            </a:pPr>
            <a:r>
              <a:rPr lang="en-US" sz="2200" b="1" u="sng" dirty="0">
                <a:solidFill>
                  <a:srgbClr val="FF0000"/>
                </a:solidFill>
              </a:rPr>
              <a:t>DEUDAS MALAS</a:t>
            </a:r>
            <a:endParaRPr lang="en-US" sz="2200" b="1" dirty="0"/>
          </a:p>
          <a:p>
            <a:pPr marL="457200" indent="-457200" eaLnBrk="1" fontAlgn="auto" hangingPunct="1">
              <a:spcAft>
                <a:spcPts val="0"/>
              </a:spcAft>
              <a:buFont typeface="+mj-lt"/>
              <a:buAutoNum type="arabicPeriod"/>
              <a:defRPr/>
            </a:pPr>
            <a:r>
              <a:rPr lang="en-US" sz="2200" b="1" dirty="0" err="1"/>
              <a:t>Tarjetas</a:t>
            </a:r>
            <a:r>
              <a:rPr lang="en-US" sz="2200" b="1" dirty="0"/>
              <a:t> de </a:t>
            </a:r>
            <a:r>
              <a:rPr lang="en-US" sz="2200" b="1" dirty="0" err="1"/>
              <a:t>Crédito</a:t>
            </a:r>
            <a:r>
              <a:rPr lang="en-US" sz="2200" dirty="0"/>
              <a:t>.  Las </a:t>
            </a:r>
            <a:r>
              <a:rPr lang="en-US" sz="2200" dirty="0" err="1"/>
              <a:t>tarjetas</a:t>
            </a:r>
            <a:r>
              <a:rPr lang="en-US" sz="2200" dirty="0"/>
              <a:t> de </a:t>
            </a:r>
            <a:r>
              <a:rPr lang="en-US" sz="2200" dirty="0" err="1"/>
              <a:t>crédito</a:t>
            </a:r>
            <a:r>
              <a:rPr lang="en-US" sz="2200" dirty="0"/>
              <a:t> </a:t>
            </a:r>
            <a:r>
              <a:rPr lang="en-US" sz="2200" dirty="0" err="1"/>
              <a:t>siempre</a:t>
            </a:r>
            <a:r>
              <a:rPr lang="en-US" sz="2200" dirty="0"/>
              <a:t> </a:t>
            </a:r>
            <a:r>
              <a:rPr lang="en-US" sz="2200" dirty="0" err="1"/>
              <a:t>tienen</a:t>
            </a:r>
            <a:r>
              <a:rPr lang="en-US" sz="2200" dirty="0"/>
              <a:t> un </a:t>
            </a:r>
            <a:r>
              <a:rPr lang="en-US" sz="2200" dirty="0" err="1"/>
              <a:t>interés</a:t>
            </a:r>
            <a:r>
              <a:rPr lang="en-US" sz="2200" dirty="0"/>
              <a:t> </a:t>
            </a:r>
            <a:r>
              <a:rPr lang="en-US" sz="2200" dirty="0" err="1"/>
              <a:t>muy</a:t>
            </a:r>
            <a:r>
              <a:rPr lang="en-US" sz="2200" dirty="0"/>
              <a:t> alto. Si se </a:t>
            </a:r>
            <a:r>
              <a:rPr lang="en-US" sz="2200" dirty="0" err="1"/>
              <a:t>usan</a:t>
            </a:r>
            <a:r>
              <a:rPr lang="en-US" sz="2200" dirty="0"/>
              <a:t> para </a:t>
            </a:r>
            <a:r>
              <a:rPr lang="en-US" sz="2200" dirty="0" err="1"/>
              <a:t>consumir</a:t>
            </a:r>
            <a:r>
              <a:rPr lang="en-US" sz="2200" dirty="0"/>
              <a:t> o </a:t>
            </a:r>
            <a:r>
              <a:rPr lang="en-US" sz="2200" dirty="0" err="1"/>
              <a:t>comprar</a:t>
            </a:r>
            <a:r>
              <a:rPr lang="en-US" sz="2200" dirty="0"/>
              <a:t> </a:t>
            </a:r>
            <a:r>
              <a:rPr lang="en-US" sz="2200" dirty="0" err="1"/>
              <a:t>cosas</a:t>
            </a:r>
            <a:r>
              <a:rPr lang="en-US" sz="2200" dirty="0"/>
              <a:t> que se </a:t>
            </a:r>
            <a:r>
              <a:rPr lang="en-US" sz="2200" dirty="0" err="1"/>
              <a:t>deprecian</a:t>
            </a:r>
            <a:r>
              <a:rPr lang="en-US" sz="2200" dirty="0"/>
              <a:t> no </a:t>
            </a:r>
            <a:r>
              <a:rPr lang="en-US" sz="2200" dirty="0" err="1"/>
              <a:t>tiene</a:t>
            </a:r>
            <a:r>
              <a:rPr lang="en-US" sz="2200" dirty="0"/>
              <a:t> </a:t>
            </a:r>
            <a:r>
              <a:rPr lang="en-US" sz="2200" dirty="0" err="1"/>
              <a:t>sentido</a:t>
            </a:r>
            <a:r>
              <a:rPr lang="en-US" sz="2200" dirty="0"/>
              <a:t> </a:t>
            </a:r>
            <a:r>
              <a:rPr lang="en-US" sz="2200" dirty="0" err="1"/>
              <a:t>económico</a:t>
            </a:r>
            <a:r>
              <a:rPr lang="en-US" sz="2200" dirty="0"/>
              <a:t>.</a:t>
            </a:r>
          </a:p>
          <a:p>
            <a:pPr marL="457200" indent="-457200" eaLnBrk="1" fontAlgn="auto" hangingPunct="1">
              <a:spcAft>
                <a:spcPts val="0"/>
              </a:spcAft>
              <a:buFont typeface="+mj-lt"/>
              <a:buAutoNum type="arabicPeriod"/>
              <a:defRPr/>
            </a:pPr>
            <a:r>
              <a:rPr lang="en-US" sz="2200" b="1" dirty="0" err="1"/>
              <a:t>Crédito</a:t>
            </a:r>
            <a:r>
              <a:rPr lang="en-US" sz="2200" b="1" dirty="0"/>
              <a:t> Para </a:t>
            </a:r>
            <a:r>
              <a:rPr lang="en-US" sz="2200" b="1" dirty="0" err="1"/>
              <a:t>Consumo</a:t>
            </a:r>
            <a:r>
              <a:rPr lang="en-US" sz="2200" dirty="0"/>
              <a:t>.  </a:t>
            </a:r>
            <a:r>
              <a:rPr lang="en-US" sz="2200" dirty="0" err="1"/>
              <a:t>Deuda</a:t>
            </a:r>
            <a:r>
              <a:rPr lang="en-US" sz="2200" dirty="0"/>
              <a:t> que se </a:t>
            </a:r>
            <a:r>
              <a:rPr lang="en-US" sz="2200" dirty="0" err="1"/>
              <a:t>usa</a:t>
            </a:r>
            <a:r>
              <a:rPr lang="en-US" sz="2200" dirty="0"/>
              <a:t> para </a:t>
            </a:r>
            <a:r>
              <a:rPr lang="en-US" sz="2200" dirty="0" err="1"/>
              <a:t>financiar</a:t>
            </a:r>
            <a:r>
              <a:rPr lang="en-US" sz="2200" dirty="0"/>
              <a:t> </a:t>
            </a:r>
            <a:r>
              <a:rPr lang="en-US" sz="2200" dirty="0" err="1"/>
              <a:t>carros</a:t>
            </a:r>
            <a:r>
              <a:rPr lang="en-US" sz="2200" dirty="0"/>
              <a:t>, </a:t>
            </a:r>
            <a:r>
              <a:rPr lang="en-US" sz="2200" dirty="0" err="1"/>
              <a:t>muebles</a:t>
            </a:r>
            <a:r>
              <a:rPr lang="en-US" sz="2200" dirty="0"/>
              <a:t>, </a:t>
            </a:r>
            <a:r>
              <a:rPr lang="en-US" sz="2200" dirty="0" err="1"/>
              <a:t>vacaciones</a:t>
            </a:r>
            <a:r>
              <a:rPr lang="en-US" sz="2200" dirty="0"/>
              <a:t>, etc... Es </a:t>
            </a:r>
            <a:r>
              <a:rPr lang="en-US" sz="2200" dirty="0" err="1"/>
              <a:t>igual</a:t>
            </a:r>
            <a:r>
              <a:rPr lang="en-US" sz="2200" dirty="0"/>
              <a:t> que las </a:t>
            </a:r>
            <a:r>
              <a:rPr lang="en-US" sz="2200" dirty="0" err="1"/>
              <a:t>tarjetas</a:t>
            </a:r>
            <a:r>
              <a:rPr lang="en-US" sz="2200" dirty="0"/>
              <a:t> de </a:t>
            </a:r>
            <a:r>
              <a:rPr lang="en-US" sz="2200" dirty="0" err="1"/>
              <a:t>crédito</a:t>
            </a:r>
            <a:r>
              <a:rPr lang="en-US" sz="2200" dirty="0"/>
              <a:t> y se debe </a:t>
            </a:r>
            <a:r>
              <a:rPr lang="en-US" sz="2200" dirty="0" err="1"/>
              <a:t>evitar</a:t>
            </a:r>
            <a:r>
              <a:rPr lang="en-US" sz="2200" dirty="0"/>
              <a:t>.</a:t>
            </a:r>
          </a:p>
          <a:p>
            <a:pPr marL="457200" indent="-457200" eaLnBrk="1" fontAlgn="auto" hangingPunct="1">
              <a:spcAft>
                <a:spcPts val="0"/>
              </a:spcAft>
              <a:buFont typeface="+mj-lt"/>
              <a:buAutoNum type="arabicPeriod"/>
              <a:defRPr/>
            </a:pPr>
            <a:r>
              <a:rPr lang="en-US" sz="2200" b="1" dirty="0" err="1"/>
              <a:t>Hipoteca</a:t>
            </a:r>
            <a:r>
              <a:rPr lang="en-US" sz="2200" b="1" dirty="0"/>
              <a:t> Para Casa</a:t>
            </a:r>
            <a:r>
              <a:rPr lang="en-US" sz="2200" dirty="0"/>
              <a:t>.  </a:t>
            </a:r>
            <a:r>
              <a:rPr lang="en-US" sz="2200" dirty="0" err="1"/>
              <a:t>Muchos</a:t>
            </a:r>
            <a:r>
              <a:rPr lang="en-US" sz="2200" dirty="0"/>
              <a:t> </a:t>
            </a:r>
            <a:r>
              <a:rPr lang="en-US" sz="2200" dirty="0" err="1"/>
              <a:t>creen</a:t>
            </a:r>
            <a:r>
              <a:rPr lang="en-US" sz="2200" dirty="0"/>
              <a:t> que el </a:t>
            </a:r>
            <a:r>
              <a:rPr lang="en-US" sz="2200" dirty="0" err="1"/>
              <a:t>comprar</a:t>
            </a:r>
            <a:r>
              <a:rPr lang="en-US" sz="2200" dirty="0"/>
              <a:t> una casa con un inter</a:t>
            </a:r>
            <a:r>
              <a:rPr lang="es-ES" sz="2200" dirty="0"/>
              <a:t>é</a:t>
            </a:r>
            <a:r>
              <a:rPr lang="en-US" sz="2200" dirty="0"/>
              <a:t>s </a:t>
            </a:r>
            <a:r>
              <a:rPr lang="en-US" sz="2200" dirty="0" err="1"/>
              <a:t>fijo</a:t>
            </a:r>
            <a:r>
              <a:rPr lang="en-US" sz="2200" dirty="0"/>
              <a:t> es la </a:t>
            </a:r>
            <a:r>
              <a:rPr lang="en-US" sz="2200" dirty="0" err="1"/>
              <a:t>manera</a:t>
            </a:r>
            <a:r>
              <a:rPr lang="en-US" sz="2200" dirty="0"/>
              <a:t> m</a:t>
            </a:r>
            <a:r>
              <a:rPr lang="es-ES" sz="2200" dirty="0"/>
              <a:t>á</a:t>
            </a:r>
            <a:r>
              <a:rPr lang="en-US" sz="2200" dirty="0"/>
              <a:t>s </a:t>
            </a:r>
            <a:r>
              <a:rPr lang="en-US" sz="2200" dirty="0" err="1"/>
              <a:t>segura</a:t>
            </a:r>
            <a:r>
              <a:rPr lang="en-US" sz="2200" dirty="0"/>
              <a:t> de </a:t>
            </a:r>
            <a:r>
              <a:rPr lang="en-US" sz="2200" dirty="0" err="1"/>
              <a:t>ahorrar</a:t>
            </a:r>
            <a:r>
              <a:rPr lang="en-US" sz="2200" dirty="0"/>
              <a:t> y </a:t>
            </a:r>
            <a:r>
              <a:rPr lang="en-US" sz="2200" dirty="0" err="1"/>
              <a:t>tener</a:t>
            </a:r>
            <a:r>
              <a:rPr lang="en-US" sz="2200" dirty="0"/>
              <a:t> un </a:t>
            </a:r>
            <a:r>
              <a:rPr lang="en-US" sz="2200" dirty="0" err="1"/>
              <a:t>patrimonio</a:t>
            </a:r>
            <a:r>
              <a:rPr lang="en-US" sz="2200" dirty="0"/>
              <a:t>.  Ten </a:t>
            </a:r>
            <a:r>
              <a:rPr lang="en-US" sz="2200" dirty="0" err="1"/>
              <a:t>cuidado</a:t>
            </a:r>
            <a:r>
              <a:rPr lang="en-US" sz="2200" dirty="0"/>
              <a:t> de </a:t>
            </a:r>
            <a:r>
              <a:rPr lang="en-US" sz="2200" dirty="0" err="1"/>
              <a:t>nunca</a:t>
            </a:r>
            <a:r>
              <a:rPr lang="en-US" sz="2200" dirty="0"/>
              <a:t> </a:t>
            </a:r>
            <a:r>
              <a:rPr lang="en-US" sz="2200" dirty="0" err="1"/>
              <a:t>apegarte</a:t>
            </a:r>
            <a:r>
              <a:rPr lang="en-US" sz="2200" dirty="0"/>
              <a:t> tanto a una casa que no la </a:t>
            </a:r>
            <a:r>
              <a:rPr lang="en-US" sz="2200" dirty="0" err="1"/>
              <a:t>puedas</a:t>
            </a:r>
            <a:r>
              <a:rPr lang="en-US" sz="2200" dirty="0"/>
              <a:t> vender </a:t>
            </a:r>
            <a:r>
              <a:rPr lang="en-US" sz="2200" dirty="0" err="1"/>
              <a:t>si</a:t>
            </a:r>
            <a:r>
              <a:rPr lang="en-US" sz="2200" dirty="0"/>
              <a:t> no </a:t>
            </a:r>
            <a:r>
              <a:rPr lang="en-US" sz="2200" dirty="0" err="1"/>
              <a:t>tienes</a:t>
            </a:r>
            <a:r>
              <a:rPr lang="en-US" sz="2200" dirty="0"/>
              <a:t> </a:t>
            </a:r>
            <a:r>
              <a:rPr lang="en-US" sz="2200" dirty="0" err="1"/>
              <a:t>manera</a:t>
            </a:r>
            <a:r>
              <a:rPr lang="en-US" sz="2200" dirty="0"/>
              <a:t> de </a:t>
            </a:r>
            <a:r>
              <a:rPr lang="en-US" sz="2200" dirty="0" err="1"/>
              <a:t>pagar</a:t>
            </a:r>
            <a:r>
              <a:rPr lang="en-US" sz="2200" dirty="0"/>
              <a:t> la casa.</a:t>
            </a:r>
          </a:p>
          <a:p>
            <a:pPr marL="457200" indent="-457200" eaLnBrk="1" fontAlgn="auto" hangingPunct="1">
              <a:spcAft>
                <a:spcPts val="0"/>
              </a:spcAft>
              <a:buFont typeface="+mj-lt"/>
              <a:buAutoNum type="arabicPeriod"/>
              <a:defRPr/>
            </a:pPr>
            <a:r>
              <a:rPr lang="en-US" sz="2200" b="1" dirty="0" err="1"/>
              <a:t>Deuda</a:t>
            </a:r>
            <a:r>
              <a:rPr lang="en-US" sz="2200" b="1" dirty="0"/>
              <a:t> para una “</a:t>
            </a:r>
            <a:r>
              <a:rPr lang="en-US" sz="2200" b="1" dirty="0" err="1"/>
              <a:t>Oportunidad</a:t>
            </a:r>
            <a:r>
              <a:rPr lang="en-US" sz="2200" b="1" dirty="0"/>
              <a:t> de </a:t>
            </a:r>
            <a:r>
              <a:rPr lang="en-US" sz="2200" b="1" dirty="0" err="1"/>
              <a:t>Inversi</a:t>
            </a:r>
            <a:r>
              <a:rPr lang="el-GR" sz="2200" b="1" dirty="0"/>
              <a:t>ό</a:t>
            </a:r>
            <a:r>
              <a:rPr lang="en-US" sz="2200" b="1" dirty="0"/>
              <a:t>n”</a:t>
            </a:r>
            <a:r>
              <a:rPr lang="en-US" sz="2200" dirty="0"/>
              <a:t>.  Dos </a:t>
            </a:r>
            <a:r>
              <a:rPr lang="en-US" sz="2200" dirty="0" err="1"/>
              <a:t>reglas</a:t>
            </a:r>
            <a:r>
              <a:rPr lang="en-US" sz="2200" dirty="0"/>
              <a:t> </a:t>
            </a:r>
            <a:r>
              <a:rPr lang="en-US" sz="2200" dirty="0" err="1"/>
              <a:t>generales</a:t>
            </a:r>
            <a:r>
              <a:rPr lang="en-US" sz="2200" dirty="0"/>
              <a:t>:  </a:t>
            </a:r>
          </a:p>
          <a:p>
            <a:pPr eaLnBrk="1" fontAlgn="auto" hangingPunct="1">
              <a:spcAft>
                <a:spcPts val="0"/>
              </a:spcAft>
              <a:buFont typeface="Arial" panose="020B0604020202020204" pitchFamily="34" charset="0"/>
              <a:buNone/>
              <a:defRPr/>
            </a:pPr>
            <a:r>
              <a:rPr lang="en-US" sz="2200" dirty="0"/>
              <a:t>     Primero, </a:t>
            </a:r>
            <a:r>
              <a:rPr lang="en-US" sz="2200" dirty="0" err="1"/>
              <a:t>si</a:t>
            </a:r>
            <a:r>
              <a:rPr lang="en-US" sz="2200" dirty="0"/>
              <a:t> no le </a:t>
            </a:r>
            <a:r>
              <a:rPr lang="en-US" sz="2200" dirty="0" err="1"/>
              <a:t>puedes</a:t>
            </a:r>
            <a:r>
              <a:rPr lang="en-US" sz="2200" dirty="0"/>
              <a:t> </a:t>
            </a:r>
            <a:r>
              <a:rPr lang="en-US" sz="2200" dirty="0" err="1"/>
              <a:t>explicar</a:t>
            </a:r>
            <a:r>
              <a:rPr lang="en-US" sz="2200" dirty="0"/>
              <a:t> la inversion a </a:t>
            </a:r>
            <a:r>
              <a:rPr lang="en-US" sz="2200" dirty="0" err="1"/>
              <a:t>tu</a:t>
            </a:r>
            <a:r>
              <a:rPr lang="en-US" sz="2200" dirty="0"/>
              <a:t> </a:t>
            </a:r>
            <a:r>
              <a:rPr lang="en-US" sz="2200" dirty="0" err="1"/>
              <a:t>esposa</a:t>
            </a:r>
            <a:r>
              <a:rPr lang="en-US" sz="2200" dirty="0"/>
              <a:t> de </a:t>
            </a:r>
            <a:r>
              <a:rPr lang="en-US" sz="2200" dirty="0" err="1"/>
              <a:t>tal</a:t>
            </a:r>
            <a:r>
              <a:rPr lang="en-US" sz="2200" dirty="0"/>
              <a:t> </a:t>
            </a:r>
            <a:r>
              <a:rPr lang="en-US" sz="2200" dirty="0" err="1"/>
              <a:t>manera</a:t>
            </a:r>
            <a:r>
              <a:rPr lang="en-US" sz="2200" dirty="0"/>
              <a:t> que </a:t>
            </a:r>
            <a:r>
              <a:rPr lang="en-US" sz="2200" dirty="0" err="1"/>
              <a:t>ella</a:t>
            </a:r>
            <a:r>
              <a:rPr lang="en-US" sz="2200" dirty="0"/>
              <a:t> la </a:t>
            </a:r>
            <a:r>
              <a:rPr lang="en-US" sz="2200" dirty="0" err="1"/>
              <a:t>entienda</a:t>
            </a:r>
            <a:r>
              <a:rPr lang="en-US" sz="2200" dirty="0"/>
              <a:t> </a:t>
            </a:r>
            <a:r>
              <a:rPr lang="en-US" sz="2200" dirty="0" err="1"/>
              <a:t>completamente</a:t>
            </a:r>
            <a:r>
              <a:rPr lang="en-US" sz="2200" dirty="0"/>
              <a:t> y los </a:t>
            </a:r>
            <a:r>
              <a:rPr lang="en-US" sz="2200" dirty="0" err="1"/>
              <a:t>riesgos</a:t>
            </a:r>
            <a:r>
              <a:rPr lang="en-US" sz="2200" dirty="0"/>
              <a:t>, no lo </a:t>
            </a:r>
            <a:r>
              <a:rPr lang="en-US" sz="2200" dirty="0" err="1"/>
              <a:t>hagas</a:t>
            </a:r>
            <a:r>
              <a:rPr lang="en-US" sz="2200" dirty="0"/>
              <a:t>.  </a:t>
            </a:r>
          </a:p>
          <a:p>
            <a:pPr eaLnBrk="1" fontAlgn="auto" hangingPunct="1">
              <a:spcAft>
                <a:spcPts val="0"/>
              </a:spcAft>
              <a:buFont typeface="Arial" panose="020B0604020202020204" pitchFamily="34" charset="0"/>
              <a:buNone/>
              <a:defRPr/>
            </a:pPr>
            <a:r>
              <a:rPr lang="en-US" sz="2200" dirty="0"/>
              <a:t>     Segundo, </a:t>
            </a:r>
            <a:r>
              <a:rPr lang="en-US" sz="2200" dirty="0" err="1"/>
              <a:t>aun</a:t>
            </a:r>
            <a:r>
              <a:rPr lang="en-US" sz="2200" dirty="0"/>
              <a:t> </a:t>
            </a:r>
            <a:r>
              <a:rPr lang="en-US" sz="2200" dirty="0" err="1"/>
              <a:t>si</a:t>
            </a:r>
            <a:r>
              <a:rPr lang="en-US" sz="2200" dirty="0"/>
              <a:t> </a:t>
            </a:r>
            <a:r>
              <a:rPr lang="en-US" sz="2200" dirty="0" err="1"/>
              <a:t>puedes</a:t>
            </a:r>
            <a:r>
              <a:rPr lang="en-US" sz="2200" dirty="0"/>
              <a:t> </a:t>
            </a:r>
            <a:r>
              <a:rPr lang="en-US" sz="2200" dirty="0" err="1"/>
              <a:t>explicarselo</a:t>
            </a:r>
            <a:r>
              <a:rPr lang="en-US" sz="2200" dirty="0"/>
              <a:t> y </a:t>
            </a:r>
            <a:r>
              <a:rPr lang="en-US" sz="2200" dirty="0" err="1"/>
              <a:t>ella</a:t>
            </a:r>
            <a:r>
              <a:rPr lang="en-US" sz="2200" dirty="0"/>
              <a:t> lo </a:t>
            </a:r>
            <a:r>
              <a:rPr lang="en-US" sz="2200" dirty="0" err="1"/>
              <a:t>entiende</a:t>
            </a:r>
            <a:r>
              <a:rPr lang="en-US" sz="2200" dirty="0"/>
              <a:t>, </a:t>
            </a:r>
            <a:r>
              <a:rPr lang="en-US" sz="2200" dirty="0" err="1"/>
              <a:t>pero</a:t>
            </a:r>
            <a:r>
              <a:rPr lang="en-US" sz="2200" dirty="0"/>
              <a:t> no se </a:t>
            </a:r>
            <a:r>
              <a:rPr lang="en-US" sz="2200" dirty="0" err="1"/>
              <a:t>siente</a:t>
            </a:r>
            <a:r>
              <a:rPr lang="en-US" sz="2200" dirty="0"/>
              <a:t> </a:t>
            </a:r>
            <a:r>
              <a:rPr lang="en-US" sz="2200" dirty="0" err="1"/>
              <a:t>agusto</a:t>
            </a:r>
            <a:r>
              <a:rPr lang="en-US" sz="2200" dirty="0"/>
              <a:t> y no </a:t>
            </a:r>
            <a:r>
              <a:rPr lang="en-US" sz="2200" dirty="0" err="1"/>
              <a:t>está</a:t>
            </a:r>
            <a:r>
              <a:rPr lang="en-US" sz="2200" dirty="0"/>
              <a:t> de </a:t>
            </a:r>
            <a:r>
              <a:rPr lang="en-US" sz="2200" dirty="0" err="1"/>
              <a:t>acuerdo</a:t>
            </a:r>
            <a:r>
              <a:rPr lang="en-US" sz="2200" dirty="0"/>
              <a:t>, no lo </a:t>
            </a:r>
            <a:r>
              <a:rPr lang="en-US" sz="2200" dirty="0" err="1"/>
              <a:t>hagas</a:t>
            </a:r>
            <a:r>
              <a:rPr lang="en-US" sz="2200" dirty="0"/>
              <a:t>.  </a:t>
            </a:r>
          </a:p>
        </p:txBody>
      </p:sp>
      <p:pic>
        <p:nvPicPr>
          <p:cNvPr id="2" name="Picture 1">
            <a:extLst>
              <a:ext uri="{FF2B5EF4-FFF2-40B4-BE49-F238E27FC236}">
                <a16:creationId xmlns:a16="http://schemas.microsoft.com/office/drawing/2014/main" id="{75E8A298-3A0F-78AA-8111-3AFBE0439B6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0"/>
            <a:ext cx="9144000" cy="1143000"/>
          </a:xfrm>
        </p:spPr>
        <p:txBody>
          <a:bodyPr/>
          <a:lstStyle/>
          <a:p>
            <a:pPr eaLnBrk="1" hangingPunct="1"/>
            <a:r>
              <a:rPr lang="en-US" altLang="es-MX" b="1"/>
              <a:t>La BUENA Regla</a:t>
            </a:r>
          </a:p>
        </p:txBody>
      </p:sp>
      <p:sp>
        <p:nvSpPr>
          <p:cNvPr id="8" name="Footer Placeholder 7"/>
          <p:cNvSpPr>
            <a:spLocks noGrp="1"/>
          </p:cNvSpPr>
          <p:nvPr>
            <p:ph type="ftr" sz="quarter" idx="11"/>
          </p:nvPr>
        </p:nvSpPr>
        <p:spPr>
          <a:xfrm>
            <a:off x="0" y="6492875"/>
            <a:ext cx="2895600" cy="365125"/>
          </a:xfrm>
        </p:spPr>
        <p:txBody>
          <a:bodyPr/>
          <a:lstStyle/>
          <a:p>
            <a:pPr algn="l">
              <a:defRPr/>
            </a:pPr>
            <a:r>
              <a:rPr lang="en-US" dirty="0"/>
              <a:t>© Alex </a:t>
            </a:r>
            <a:r>
              <a:rPr lang="en-US" dirty="0" err="1"/>
              <a:t>Barrón</a:t>
            </a:r>
            <a:r>
              <a:rPr lang="en-US" dirty="0"/>
              <a:t> 2024</a:t>
            </a:r>
          </a:p>
        </p:txBody>
      </p:sp>
      <p:sp>
        <p:nvSpPr>
          <p:cNvPr id="15364" name="Slide Number Placeholder 8"/>
          <p:cNvSpPr>
            <a:spLocks noGrp="1"/>
          </p:cNvSpPr>
          <p:nvPr>
            <p:ph type="sldNum" sz="quarter" idx="12"/>
          </p:nvPr>
        </p:nvSpPr>
        <p:spPr bwMode="auto">
          <a:xfrm>
            <a:off x="7010400" y="6492875"/>
            <a:ext cx="2133600" cy="365125"/>
          </a:xfrm>
          <a:noFill/>
          <a:ln>
            <a:miter lim="800000"/>
            <a:headEnd/>
            <a:tailEnd/>
          </a:ln>
        </p:spPr>
        <p:txBody>
          <a:bodyPr/>
          <a:lstStyle/>
          <a:p>
            <a:fld id="{A913D1F8-2DB2-49FF-A168-DB40091ED27D}" type="slidenum">
              <a:rPr lang="en-US" altLang="es-MX"/>
              <a:pPr/>
              <a:t>123</a:t>
            </a:fld>
            <a:endParaRPr lang="en-US" altLang="es-MX"/>
          </a:p>
        </p:txBody>
      </p:sp>
      <p:sp>
        <p:nvSpPr>
          <p:cNvPr id="7" name="Content Placeholder 2"/>
          <p:cNvSpPr>
            <a:spLocks noGrp="1"/>
          </p:cNvSpPr>
          <p:nvPr>
            <p:ph sz="half" idx="1"/>
          </p:nvPr>
        </p:nvSpPr>
        <p:spPr>
          <a:xfrm>
            <a:off x="0" y="990600"/>
            <a:ext cx="9144000" cy="5562600"/>
          </a:xfrm>
        </p:spPr>
        <p:txBody>
          <a:bodyPr rtlCol="0">
            <a:noAutofit/>
          </a:bodyPr>
          <a:lstStyle/>
          <a:p>
            <a:pPr eaLnBrk="1" fontAlgn="auto" hangingPunct="1">
              <a:spcAft>
                <a:spcPts val="0"/>
              </a:spcAft>
              <a:buFont typeface="Arial" panose="020B0604020202020204" pitchFamily="34" charset="0"/>
              <a:buChar char="•"/>
              <a:defRPr/>
            </a:pPr>
            <a:r>
              <a:rPr lang="en-US" sz="2400" b="1" dirty="0"/>
              <a:t>La BUENA </a:t>
            </a:r>
            <a:r>
              <a:rPr lang="en-US" sz="2400" b="1" dirty="0" err="1"/>
              <a:t>Regla</a:t>
            </a:r>
            <a:r>
              <a:rPr lang="en-US" sz="2400" b="1" dirty="0"/>
              <a:t>: </a:t>
            </a:r>
            <a:r>
              <a:rPr lang="en-US" sz="2400" b="1" i="1" dirty="0">
                <a:solidFill>
                  <a:srgbClr val="3333FF"/>
                </a:solidFill>
              </a:rPr>
              <a:t>“¡Sal De </a:t>
            </a:r>
            <a:r>
              <a:rPr lang="en-US" sz="2400" b="1" i="1" dirty="0" err="1">
                <a:solidFill>
                  <a:srgbClr val="3333FF"/>
                </a:solidFill>
              </a:rPr>
              <a:t>Deuda</a:t>
            </a:r>
            <a:r>
              <a:rPr lang="en-US" sz="2400" b="1" i="1" dirty="0">
                <a:solidFill>
                  <a:srgbClr val="3333FF"/>
                </a:solidFill>
              </a:rPr>
              <a:t>!  Y ¡</a:t>
            </a:r>
            <a:r>
              <a:rPr lang="en-US" sz="2400" b="1" i="1" dirty="0" err="1">
                <a:solidFill>
                  <a:srgbClr val="3333FF"/>
                </a:solidFill>
              </a:rPr>
              <a:t>Mantente</a:t>
            </a:r>
            <a:r>
              <a:rPr lang="en-US" sz="2400" b="1" i="1" dirty="0">
                <a:solidFill>
                  <a:srgbClr val="3333FF"/>
                </a:solidFill>
              </a:rPr>
              <a:t> FUERA!” </a:t>
            </a:r>
          </a:p>
          <a:p>
            <a:pPr marL="0" indent="0" algn="r" eaLnBrk="1" fontAlgn="auto" hangingPunct="1">
              <a:spcAft>
                <a:spcPts val="0"/>
              </a:spcAft>
              <a:buNone/>
              <a:defRPr/>
            </a:pPr>
            <a:r>
              <a:rPr lang="en-US" sz="2400" b="1" dirty="0"/>
              <a:t>– Peter J. Daniels</a:t>
            </a:r>
            <a:endParaRPr lang="en-US" sz="2400" dirty="0"/>
          </a:p>
          <a:p>
            <a:pPr marL="457200" indent="-457200" eaLnBrk="1" fontAlgn="auto" hangingPunct="1">
              <a:spcAft>
                <a:spcPts val="0"/>
              </a:spcAft>
              <a:buFont typeface="Arial" panose="020B0604020202020204" pitchFamily="34" charset="0"/>
              <a:buNone/>
              <a:defRPr/>
            </a:pPr>
            <a:r>
              <a:rPr lang="en-US" sz="2400" i="1" dirty="0">
                <a:solidFill>
                  <a:srgbClr val="00B050"/>
                </a:solidFill>
              </a:rPr>
              <a:t>     "</a:t>
            </a:r>
            <a:r>
              <a:rPr lang="es-ES" sz="2400" i="1" dirty="0">
                <a:solidFill>
                  <a:srgbClr val="00B050"/>
                </a:solidFill>
              </a:rPr>
              <a:t>El impío toma prestado, y no paga; Mas el justo tiene misericordia, y da</a:t>
            </a:r>
            <a:r>
              <a:rPr lang="en-US" sz="2400" i="1" dirty="0">
                <a:solidFill>
                  <a:srgbClr val="00B050"/>
                </a:solidFill>
              </a:rPr>
              <a:t>." – </a:t>
            </a:r>
            <a:r>
              <a:rPr lang="en-US" sz="2400" i="1" dirty="0" err="1">
                <a:solidFill>
                  <a:srgbClr val="00B050"/>
                </a:solidFill>
              </a:rPr>
              <a:t>Salmos</a:t>
            </a:r>
            <a:r>
              <a:rPr lang="en-US" sz="2400" i="1" dirty="0">
                <a:solidFill>
                  <a:srgbClr val="00B050"/>
                </a:solidFill>
              </a:rPr>
              <a:t> 37:21</a:t>
            </a:r>
          </a:p>
          <a:p>
            <a:pPr marL="457200" indent="-457200" eaLnBrk="1" fontAlgn="auto" hangingPunct="1">
              <a:spcAft>
                <a:spcPts val="0"/>
              </a:spcAft>
              <a:buFont typeface="Arial" panose="020B0604020202020204" pitchFamily="34" charset="0"/>
              <a:buChar char="•"/>
              <a:defRPr/>
            </a:pPr>
            <a:r>
              <a:rPr lang="es-ES" sz="2400" dirty="0"/>
              <a:t>Cuando la gente no quiere pagar lo que pidió prestado, indica una falta de integridad, falta de carácter - en un sentido, deshonestidad.</a:t>
            </a:r>
          </a:p>
          <a:p>
            <a:pPr marL="457200" indent="-457200" eaLnBrk="1" fontAlgn="auto" hangingPunct="1">
              <a:spcAft>
                <a:spcPts val="0"/>
              </a:spcAft>
              <a:buFont typeface="Arial" panose="020B0604020202020204" pitchFamily="34" charset="0"/>
              <a:buChar char="•"/>
              <a:defRPr/>
            </a:pPr>
            <a:r>
              <a:rPr lang="es-ES" sz="2400" dirty="0"/>
              <a:t>Si estamos en deuda, debemos hacer un esfuerzo concertado y tener el objetivo de salir de la deuda tan pronto como sea posible.</a:t>
            </a:r>
          </a:p>
          <a:p>
            <a:pPr marL="457200" indent="-457200" eaLnBrk="1" fontAlgn="auto" hangingPunct="1">
              <a:spcAft>
                <a:spcPts val="0"/>
              </a:spcAft>
              <a:buFont typeface="Arial" panose="020B0604020202020204" pitchFamily="34" charset="0"/>
              <a:buChar char="•"/>
              <a:defRPr/>
            </a:pPr>
            <a:r>
              <a:rPr lang="es-ES" sz="2400" dirty="0"/>
              <a:t>Algunas personas harán excusas para justificarse por no querer pagar lo que deben.</a:t>
            </a:r>
          </a:p>
          <a:p>
            <a:pPr marL="457200" indent="-457200" eaLnBrk="1" fontAlgn="auto" hangingPunct="1">
              <a:spcAft>
                <a:spcPts val="0"/>
              </a:spcAft>
              <a:buFont typeface="Arial" panose="020B0604020202020204" pitchFamily="34" charset="0"/>
              <a:buChar char="•"/>
              <a:defRPr/>
            </a:pPr>
            <a:r>
              <a:rPr lang="es-ES" sz="2400" dirty="0"/>
              <a:t>Es deshonroso pedir dinero prestado y no devolver el dinero. La persona que pide prestado y no quiere pagar es un ladrón o un estafador, así de simple. </a:t>
            </a:r>
            <a:endParaRPr lang="en-US" sz="2400" dirty="0"/>
          </a:p>
        </p:txBody>
      </p:sp>
      <p:pic>
        <p:nvPicPr>
          <p:cNvPr id="2" name="Picture 1">
            <a:extLst>
              <a:ext uri="{FF2B5EF4-FFF2-40B4-BE49-F238E27FC236}">
                <a16:creationId xmlns:a16="http://schemas.microsoft.com/office/drawing/2014/main" id="{67CBCE0E-9DEC-F771-DF00-282217893A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457200"/>
            <a:ext cx="9144000" cy="685800"/>
          </a:xfrm>
        </p:spPr>
        <p:txBody>
          <a:bodyPr/>
          <a:lstStyle/>
          <a:p>
            <a:pPr eaLnBrk="1" hangingPunct="1"/>
            <a:r>
              <a:rPr lang="en-US" altLang="es-MX" b="1" dirty="0"/>
              <a:t>El Costo Real de </a:t>
            </a:r>
            <a:r>
              <a:rPr lang="en-US" altLang="es-MX" b="1" dirty="0" err="1"/>
              <a:t>Comprar</a:t>
            </a:r>
            <a:r>
              <a:rPr lang="en-US" altLang="es-MX" b="1" dirty="0"/>
              <a:t> </a:t>
            </a:r>
            <a:r>
              <a:rPr lang="en-US" altLang="es-MX" b="1" dirty="0" err="1"/>
              <a:t>una</a:t>
            </a:r>
            <a:r>
              <a:rPr lang="en-US" altLang="es-MX" b="1" dirty="0"/>
              <a:t> Casa</a:t>
            </a:r>
          </a:p>
        </p:txBody>
      </p:sp>
      <p:sp>
        <p:nvSpPr>
          <p:cNvPr id="21507" name="Content Placeholder 2"/>
          <p:cNvSpPr>
            <a:spLocks noGrp="1"/>
          </p:cNvSpPr>
          <p:nvPr>
            <p:ph sz="half" idx="1"/>
          </p:nvPr>
        </p:nvSpPr>
        <p:spPr>
          <a:xfrm>
            <a:off x="533400" y="1219200"/>
            <a:ext cx="8458200" cy="685800"/>
          </a:xfrm>
        </p:spPr>
        <p:txBody>
          <a:bodyPr/>
          <a:lstStyle/>
          <a:p>
            <a:pPr eaLnBrk="1" hangingPunct="1"/>
            <a:r>
              <a:rPr lang="en-US" altLang="es-MX" sz="2400" b="1"/>
              <a:t>Puedes Terminar Pagando 2-3x Lo Que Pediste Prestado!</a:t>
            </a:r>
            <a:endParaRPr lang="en-US" altLang="es-MX" sz="2400"/>
          </a:p>
        </p:txBody>
      </p:sp>
      <p:sp>
        <p:nvSpPr>
          <p:cNvPr id="8" name="Footer Placeholder 7"/>
          <p:cNvSpPr>
            <a:spLocks noGrp="1"/>
          </p:cNvSpPr>
          <p:nvPr>
            <p:ph type="ftr" sz="quarter" idx="11"/>
          </p:nvPr>
        </p:nvSpPr>
        <p:spPr>
          <a:xfrm>
            <a:off x="0" y="6492875"/>
            <a:ext cx="2895600" cy="365125"/>
          </a:xfrm>
        </p:spPr>
        <p:txBody>
          <a:bodyPr/>
          <a:lstStyle/>
          <a:p>
            <a:pPr algn="l">
              <a:defRPr/>
            </a:pPr>
            <a:r>
              <a:rPr lang="en-US" dirty="0"/>
              <a:t>© Alex Barrón 2012</a:t>
            </a:r>
          </a:p>
        </p:txBody>
      </p:sp>
      <p:sp>
        <p:nvSpPr>
          <p:cNvPr id="21509" name="Slide Number Placeholder 8"/>
          <p:cNvSpPr>
            <a:spLocks noGrp="1"/>
          </p:cNvSpPr>
          <p:nvPr>
            <p:ph type="sldNum" sz="quarter" idx="12"/>
          </p:nvPr>
        </p:nvSpPr>
        <p:spPr bwMode="auto">
          <a:xfrm>
            <a:off x="7010400" y="6492875"/>
            <a:ext cx="2133600" cy="365125"/>
          </a:xfrm>
          <a:noFill/>
          <a:ln>
            <a:miter lim="800000"/>
            <a:headEnd/>
            <a:tailEnd/>
          </a:ln>
        </p:spPr>
        <p:txBody>
          <a:bodyPr/>
          <a:lstStyle/>
          <a:p>
            <a:fld id="{D7B5B26B-7A53-4648-86F1-A49448FF06EB}" type="slidenum">
              <a:rPr lang="en-US" altLang="es-MX"/>
              <a:pPr/>
              <a:t>124</a:t>
            </a:fld>
            <a:endParaRPr lang="en-US" altLang="es-MX"/>
          </a:p>
        </p:txBody>
      </p:sp>
      <p:pic>
        <p:nvPicPr>
          <p:cNvPr id="21510" name="Picture 7"/>
          <p:cNvPicPr>
            <a:picLocks noChangeAspect="1" noChangeArrowheads="1"/>
          </p:cNvPicPr>
          <p:nvPr/>
        </p:nvPicPr>
        <p:blipFill>
          <a:blip r:embed="rId3" cstate="print"/>
          <a:srcRect/>
          <a:stretch>
            <a:fillRect/>
          </a:stretch>
        </p:blipFill>
        <p:spPr bwMode="auto">
          <a:xfrm>
            <a:off x="228600" y="2057400"/>
            <a:ext cx="8686800" cy="4140200"/>
          </a:xfrm>
          <a:prstGeom prst="rect">
            <a:avLst/>
          </a:prstGeom>
          <a:noFill/>
          <a:ln w="9525">
            <a:noFill/>
            <a:miter lim="800000"/>
            <a:headEnd/>
            <a:tailEnd/>
          </a:ln>
        </p:spPr>
      </p:pic>
      <p:pic>
        <p:nvPicPr>
          <p:cNvPr id="2" name="Picture 1">
            <a:extLst>
              <a:ext uri="{FF2B5EF4-FFF2-40B4-BE49-F238E27FC236}">
                <a16:creationId xmlns:a16="http://schemas.microsoft.com/office/drawing/2014/main" id="{3B84E139-15D2-7F4F-2494-DC8CFCD5DC2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274638" y="782638"/>
            <a:ext cx="8183562" cy="5572125"/>
          </a:xfrm>
          <a:prstGeom prst="rect">
            <a:avLst/>
          </a:prstGeom>
          <a:noFill/>
          <a:ln w="9525">
            <a:noFill/>
            <a:miter lim="800000"/>
            <a:headEnd/>
            <a:tailEnd/>
          </a:ln>
        </p:spPr>
      </p:pic>
      <p:sp>
        <p:nvSpPr>
          <p:cNvPr id="23555" name="Title 1"/>
          <p:cNvSpPr>
            <a:spLocks noGrp="1"/>
          </p:cNvSpPr>
          <p:nvPr>
            <p:ph type="title"/>
          </p:nvPr>
        </p:nvSpPr>
        <p:spPr>
          <a:solidFill>
            <a:schemeClr val="bg1"/>
          </a:solidFill>
        </p:spPr>
        <p:txBody>
          <a:bodyPr/>
          <a:lstStyle/>
          <a:p>
            <a:r>
              <a:rPr lang="en-US" altLang="es-MX" b="1" u="sng" dirty="0" err="1"/>
              <a:t>Deuda</a:t>
            </a:r>
            <a:r>
              <a:rPr lang="en-US" altLang="es-MX" b="1" u="sng" dirty="0"/>
              <a:t> Total </a:t>
            </a:r>
            <a:r>
              <a:rPr lang="en-US" altLang="es-MX" b="1" u="sng" dirty="0" err="1"/>
              <a:t>Después</a:t>
            </a:r>
            <a:r>
              <a:rPr lang="en-US" altLang="es-MX" b="1" u="sng" dirty="0"/>
              <a:t> de Pago ($)</a:t>
            </a:r>
          </a:p>
        </p:txBody>
      </p:sp>
      <p:pic>
        <p:nvPicPr>
          <p:cNvPr id="2" name="Picture 1">
            <a:extLst>
              <a:ext uri="{FF2B5EF4-FFF2-40B4-BE49-F238E27FC236}">
                <a16:creationId xmlns:a16="http://schemas.microsoft.com/office/drawing/2014/main" id="{76BF3A00-376A-7DA7-4794-EE696084A3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228600" y="838200"/>
            <a:ext cx="8639175" cy="5880100"/>
          </a:xfrm>
          <a:prstGeom prst="rect">
            <a:avLst/>
          </a:prstGeom>
          <a:noFill/>
          <a:ln w="9525">
            <a:noFill/>
            <a:miter lim="800000"/>
            <a:headEnd/>
            <a:tailEnd/>
          </a:ln>
        </p:spPr>
      </p:pic>
      <p:sp>
        <p:nvSpPr>
          <p:cNvPr id="24579" name="Title 1"/>
          <p:cNvSpPr>
            <a:spLocks noGrp="1"/>
          </p:cNvSpPr>
          <p:nvPr>
            <p:ph type="title"/>
          </p:nvPr>
        </p:nvSpPr>
        <p:spPr>
          <a:solidFill>
            <a:schemeClr val="bg1"/>
          </a:solidFill>
        </p:spPr>
        <p:txBody>
          <a:bodyPr/>
          <a:lstStyle/>
          <a:p>
            <a:r>
              <a:rPr lang="en-US" altLang="es-MX" b="1" u="sng"/>
              <a:t>Total Pagado al Principal</a:t>
            </a:r>
          </a:p>
        </p:txBody>
      </p:sp>
      <p:pic>
        <p:nvPicPr>
          <p:cNvPr id="2" name="Picture 1">
            <a:extLst>
              <a:ext uri="{FF2B5EF4-FFF2-40B4-BE49-F238E27FC236}">
                <a16:creationId xmlns:a16="http://schemas.microsoft.com/office/drawing/2014/main" id="{92EA790A-83E1-A806-A5CC-29325760B4F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2146" y="340217"/>
            <a:ext cx="9144000" cy="914400"/>
          </a:xfrm>
        </p:spPr>
        <p:txBody>
          <a:bodyPr/>
          <a:lstStyle/>
          <a:p>
            <a:pPr eaLnBrk="1" hangingPunct="1"/>
            <a:r>
              <a:rPr lang="en-US" altLang="es-MX" b="1" dirty="0"/>
              <a:t>El Plan Para </a:t>
            </a:r>
            <a:r>
              <a:rPr lang="en-US" altLang="es-MX" b="1" dirty="0" err="1"/>
              <a:t>Pagar</a:t>
            </a:r>
            <a:r>
              <a:rPr lang="en-US" altLang="es-MX" b="1" dirty="0"/>
              <a:t> </a:t>
            </a:r>
            <a:r>
              <a:rPr lang="en-US" altLang="es-MX" b="1" dirty="0" err="1"/>
              <a:t>Todas</a:t>
            </a:r>
            <a:r>
              <a:rPr lang="en-US" altLang="es-MX" b="1" dirty="0"/>
              <a:t> Tus </a:t>
            </a:r>
            <a:r>
              <a:rPr lang="en-US" altLang="es-MX" b="1" dirty="0" err="1"/>
              <a:t>Deudas</a:t>
            </a:r>
            <a:endParaRPr lang="en-US" altLang="es-MX" b="1" dirty="0"/>
          </a:p>
        </p:txBody>
      </p:sp>
      <p:sp>
        <p:nvSpPr>
          <p:cNvPr id="8" name="Footer Placeholder 7"/>
          <p:cNvSpPr>
            <a:spLocks noGrp="1"/>
          </p:cNvSpPr>
          <p:nvPr>
            <p:ph type="ftr" sz="quarter" idx="11"/>
          </p:nvPr>
        </p:nvSpPr>
        <p:spPr>
          <a:xfrm>
            <a:off x="5791200" y="6492875"/>
            <a:ext cx="2895600" cy="365125"/>
          </a:xfrm>
        </p:spPr>
        <p:txBody>
          <a:bodyPr/>
          <a:lstStyle/>
          <a:p>
            <a:pPr algn="l">
              <a:defRPr/>
            </a:pPr>
            <a:r>
              <a:rPr lang="en-US" dirty="0"/>
              <a:t>© Alex Barrón 2014</a:t>
            </a:r>
          </a:p>
        </p:txBody>
      </p:sp>
      <p:sp>
        <p:nvSpPr>
          <p:cNvPr id="43012" name="Content Placeholder 2"/>
          <p:cNvSpPr>
            <a:spLocks noGrp="1"/>
          </p:cNvSpPr>
          <p:nvPr>
            <p:ph sz="half" idx="1"/>
          </p:nvPr>
        </p:nvSpPr>
        <p:spPr>
          <a:xfrm>
            <a:off x="228600" y="1295400"/>
            <a:ext cx="8610600" cy="5334000"/>
          </a:xfrm>
        </p:spPr>
        <p:txBody>
          <a:bodyPr/>
          <a:lstStyle/>
          <a:p>
            <a:pPr marL="457200" indent="-457200" eaLnBrk="1" hangingPunct="1">
              <a:buFont typeface="Calibri" pitchFamily="34" charset="0"/>
              <a:buAutoNum type="arabicPeriod"/>
            </a:pPr>
            <a:r>
              <a:rPr lang="es-ES" altLang="es-MX" dirty="0"/>
              <a:t>¡Paga tus deudas antes de Tratar de Invertir</a:t>
            </a:r>
            <a:r>
              <a:rPr lang="en-US" altLang="es-MX" dirty="0"/>
              <a:t>!</a:t>
            </a:r>
          </a:p>
          <a:p>
            <a:pPr marL="457200" indent="-457200" eaLnBrk="1" hangingPunct="1">
              <a:buFont typeface="Calibri" pitchFamily="34" charset="0"/>
              <a:buAutoNum type="arabicPeriod"/>
            </a:pPr>
            <a:r>
              <a:rPr lang="es-ES" altLang="es-MX" dirty="0"/>
              <a:t>Haz una lista de todas tus deudas - el saldo y los intereses en cada una</a:t>
            </a:r>
            <a:r>
              <a:rPr lang="en-US" altLang="es-MX" dirty="0"/>
              <a:t>.  </a:t>
            </a:r>
          </a:p>
          <a:p>
            <a:pPr marL="457200" indent="-457200" eaLnBrk="1" hangingPunct="1">
              <a:buFont typeface="Calibri" pitchFamily="34" charset="0"/>
              <a:buAutoNum type="arabicPeriod"/>
            </a:pPr>
            <a:r>
              <a:rPr lang="es-ES" altLang="es-MX" dirty="0"/>
              <a:t>Ordénalas en el orden del saldo más bajo al saldo mas alto</a:t>
            </a:r>
            <a:r>
              <a:rPr lang="en-US" altLang="es-MX" dirty="0"/>
              <a:t>.  </a:t>
            </a:r>
          </a:p>
          <a:p>
            <a:pPr marL="457200" indent="-457200" eaLnBrk="1" hangingPunct="1">
              <a:buFont typeface="Calibri" pitchFamily="34" charset="0"/>
              <a:buAutoNum type="arabicPeriod"/>
            </a:pPr>
            <a:r>
              <a:rPr lang="es-ES" altLang="es-MX" dirty="0"/>
              <a:t>Reduce tus gastos al mínimo para generar un margen neto positivo</a:t>
            </a:r>
            <a:r>
              <a:rPr lang="en-US" altLang="es-MX" dirty="0"/>
              <a:t>.</a:t>
            </a:r>
          </a:p>
          <a:p>
            <a:pPr marL="457200" indent="-457200" eaLnBrk="1" hangingPunct="1">
              <a:buFont typeface="Calibri" pitchFamily="34" charset="0"/>
              <a:buAutoNum type="arabicPeriod"/>
            </a:pPr>
            <a:r>
              <a:rPr lang="es-ES" altLang="es-MX" dirty="0"/>
              <a:t>Usa el Poder del Enfoque para pagar la primera - la que tiene el saldo mas bajo utilizando el margen neto que ahora estás generando cada mes al pagarte a ti mismo primero</a:t>
            </a:r>
            <a:r>
              <a:rPr lang="en-US" altLang="es-MX" dirty="0"/>
              <a:t>.  </a:t>
            </a:r>
          </a:p>
        </p:txBody>
      </p:sp>
      <p:pic>
        <p:nvPicPr>
          <p:cNvPr id="2" name="Picture 1">
            <a:extLst>
              <a:ext uri="{FF2B5EF4-FFF2-40B4-BE49-F238E27FC236}">
                <a16:creationId xmlns:a16="http://schemas.microsoft.com/office/drawing/2014/main" id="{5AB10BD3-555F-9244-0D36-82D944946A4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0" y="457200"/>
            <a:ext cx="9144000" cy="914400"/>
          </a:xfrm>
        </p:spPr>
        <p:txBody>
          <a:bodyPr/>
          <a:lstStyle/>
          <a:p>
            <a:pPr eaLnBrk="1" hangingPunct="1"/>
            <a:r>
              <a:rPr lang="en-US" altLang="es-MX" b="1" dirty="0"/>
              <a:t>El Plan Para </a:t>
            </a:r>
            <a:r>
              <a:rPr lang="en-US" altLang="es-MX" b="1" dirty="0" err="1"/>
              <a:t>Pagar</a:t>
            </a:r>
            <a:r>
              <a:rPr lang="en-US" altLang="es-MX" b="1" dirty="0"/>
              <a:t> </a:t>
            </a:r>
            <a:r>
              <a:rPr lang="en-US" altLang="es-MX" b="1" dirty="0" err="1"/>
              <a:t>Todas</a:t>
            </a:r>
            <a:r>
              <a:rPr lang="en-US" altLang="es-MX" b="1" dirty="0"/>
              <a:t> Tus </a:t>
            </a:r>
            <a:r>
              <a:rPr lang="en-US" altLang="es-MX" b="1" dirty="0" err="1"/>
              <a:t>Deudas</a:t>
            </a:r>
            <a:endParaRPr lang="en-US" altLang="es-MX" b="1" dirty="0"/>
          </a:p>
        </p:txBody>
      </p:sp>
      <p:sp>
        <p:nvSpPr>
          <p:cNvPr id="8" name="Footer Placeholder 7"/>
          <p:cNvSpPr>
            <a:spLocks noGrp="1"/>
          </p:cNvSpPr>
          <p:nvPr>
            <p:ph type="ftr" sz="quarter" idx="11"/>
          </p:nvPr>
        </p:nvSpPr>
        <p:spPr>
          <a:xfrm>
            <a:off x="5791200" y="6492875"/>
            <a:ext cx="2895600" cy="365125"/>
          </a:xfrm>
        </p:spPr>
        <p:txBody>
          <a:bodyPr/>
          <a:lstStyle/>
          <a:p>
            <a:pPr algn="l">
              <a:defRPr/>
            </a:pPr>
            <a:r>
              <a:rPr lang="en-US" dirty="0"/>
              <a:t>© Alex Barrón 2014</a:t>
            </a:r>
          </a:p>
        </p:txBody>
      </p:sp>
      <p:sp>
        <p:nvSpPr>
          <p:cNvPr id="43012" name="Content Placeholder 2"/>
          <p:cNvSpPr>
            <a:spLocks noGrp="1"/>
          </p:cNvSpPr>
          <p:nvPr>
            <p:ph sz="half" idx="1"/>
          </p:nvPr>
        </p:nvSpPr>
        <p:spPr>
          <a:xfrm>
            <a:off x="266700" y="1371600"/>
            <a:ext cx="8648700" cy="5486400"/>
          </a:xfrm>
        </p:spPr>
        <p:txBody>
          <a:bodyPr/>
          <a:lstStyle/>
          <a:p>
            <a:pPr marL="457200" indent="-457200" eaLnBrk="1" hangingPunct="1">
              <a:buAutoNum type="arabicPeriod" startAt="6"/>
            </a:pPr>
            <a:r>
              <a:rPr lang="es-ES" altLang="es-MX" dirty="0"/>
              <a:t>Haz los pagos mínimos en todas las demás hasta que pagues por completo esta</a:t>
            </a:r>
            <a:r>
              <a:rPr lang="en-US" altLang="es-MX" dirty="0"/>
              <a:t>.  </a:t>
            </a:r>
          </a:p>
          <a:p>
            <a:pPr marL="457200" indent="-457200" eaLnBrk="1" hangingPunct="1">
              <a:buAutoNum type="arabicPeriod" startAt="6"/>
            </a:pPr>
            <a:r>
              <a:rPr lang="es-ES" altLang="es-MX" dirty="0"/>
              <a:t>Una vez que hayas pagado la primera, enfoca todo tu Margen Neto, que ahora incluye el dinero que se iba en la primera deuda ahora en la segunda deuda con la tasa de saldo más alto</a:t>
            </a:r>
            <a:r>
              <a:rPr lang="en-US" altLang="es-MX" dirty="0"/>
              <a:t>.  </a:t>
            </a:r>
          </a:p>
          <a:p>
            <a:pPr marL="457200" indent="-457200" eaLnBrk="1" hangingPunct="1">
              <a:buAutoNum type="arabicPeriod" startAt="6"/>
            </a:pPr>
            <a:r>
              <a:rPr lang="es-ES" altLang="es-MX" dirty="0"/>
              <a:t>Una vez que ésta este pagada, enfócate en la tercera. Este proceso comienza a hacerse  compuesto hasta que tarde o temprano serás libre de deudas</a:t>
            </a:r>
            <a:r>
              <a:rPr lang="en-US" altLang="es-MX" dirty="0"/>
              <a:t>.  </a:t>
            </a:r>
          </a:p>
          <a:p>
            <a:pPr marL="457200" indent="-457200" eaLnBrk="1" hangingPunct="1"/>
            <a:r>
              <a:rPr lang="es-ES" altLang="es-MX" dirty="0"/>
              <a:t>Con suficiente enfoque y determinación, es posible llegar a ser completamente libre de deuda en 7 años</a:t>
            </a:r>
            <a:r>
              <a:rPr lang="en-US" altLang="es-MX" dirty="0"/>
              <a:t>.  </a:t>
            </a:r>
          </a:p>
          <a:p>
            <a:pPr marL="457200" indent="-457200" eaLnBrk="1" hangingPunct="1"/>
            <a:r>
              <a:rPr lang="es-ES" altLang="es-MX" dirty="0"/>
              <a:t>¿Vale la pena? ¡Más vale que lo creas!</a:t>
            </a:r>
            <a:endParaRPr lang="en-US" altLang="es-MX" dirty="0">
              <a:solidFill>
                <a:srgbClr val="3333FF"/>
              </a:solidFill>
            </a:endParaRPr>
          </a:p>
        </p:txBody>
      </p:sp>
      <p:pic>
        <p:nvPicPr>
          <p:cNvPr id="2" name="Picture 1">
            <a:extLst>
              <a:ext uri="{FF2B5EF4-FFF2-40B4-BE49-F238E27FC236}">
                <a16:creationId xmlns:a16="http://schemas.microsoft.com/office/drawing/2014/main" id="{D17BFD9A-A572-CE41-7A51-CA32A03A00A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5646960"/>
      </p:ext>
    </p:extLst>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152400"/>
            <a:ext cx="9144000" cy="990600"/>
          </a:xfrm>
        </p:spPr>
        <p:txBody>
          <a:bodyPr rtlCol="0">
            <a:normAutofit fontScale="90000"/>
          </a:bodyPr>
          <a:lstStyle/>
          <a:p>
            <a:pPr eaLnBrk="1" fontAlgn="auto" hangingPunct="1">
              <a:spcAft>
                <a:spcPts val="0"/>
              </a:spcAft>
              <a:defRPr/>
            </a:pPr>
            <a:r>
              <a:rPr lang="en-US" b="1" dirty="0"/>
              <a:t>¡</a:t>
            </a:r>
            <a:r>
              <a:rPr lang="en-US" b="1" dirty="0" err="1"/>
              <a:t>Pagar</a:t>
            </a:r>
            <a:r>
              <a:rPr lang="en-US" b="1" dirty="0"/>
              <a:t> </a:t>
            </a:r>
            <a:r>
              <a:rPr lang="en-US" b="1" dirty="0" err="1"/>
              <a:t>Tu</a:t>
            </a:r>
            <a:r>
              <a:rPr lang="en-US" b="1" dirty="0"/>
              <a:t> </a:t>
            </a:r>
            <a:r>
              <a:rPr lang="en-US" b="1" dirty="0" err="1"/>
              <a:t>Deuda</a:t>
            </a:r>
            <a:r>
              <a:rPr lang="en-US" b="1" dirty="0"/>
              <a:t> </a:t>
            </a:r>
            <a:br>
              <a:rPr lang="en-US" b="1" dirty="0"/>
            </a:br>
            <a:r>
              <a:rPr lang="en-US" b="1" dirty="0" err="1"/>
              <a:t>es</a:t>
            </a:r>
            <a:r>
              <a:rPr lang="en-US" b="1" dirty="0"/>
              <a:t> Una </a:t>
            </a:r>
            <a:r>
              <a:rPr lang="en-US" b="1" dirty="0" err="1"/>
              <a:t>Inversión</a:t>
            </a:r>
            <a:r>
              <a:rPr lang="en-US" b="1" dirty="0"/>
              <a:t> </a:t>
            </a:r>
            <a:r>
              <a:rPr lang="en-US" b="1" dirty="0" err="1"/>
              <a:t>Garantizada</a:t>
            </a:r>
            <a:r>
              <a:rPr lang="en-US" b="1" dirty="0"/>
              <a:t>!</a:t>
            </a:r>
          </a:p>
        </p:txBody>
      </p:sp>
      <p:sp>
        <p:nvSpPr>
          <p:cNvPr id="8" name="Footer Placeholder 7"/>
          <p:cNvSpPr>
            <a:spLocks noGrp="1"/>
          </p:cNvSpPr>
          <p:nvPr>
            <p:ph type="ftr" sz="quarter" idx="11"/>
          </p:nvPr>
        </p:nvSpPr>
        <p:spPr>
          <a:xfrm>
            <a:off x="0" y="6492875"/>
            <a:ext cx="2895600" cy="365125"/>
          </a:xfrm>
        </p:spPr>
        <p:txBody>
          <a:bodyPr/>
          <a:lstStyle/>
          <a:p>
            <a:pPr algn="l">
              <a:defRPr/>
            </a:pPr>
            <a:r>
              <a:rPr lang="en-US" dirty="0"/>
              <a:t>© Alex Barrón 2014</a:t>
            </a:r>
          </a:p>
        </p:txBody>
      </p:sp>
      <p:sp>
        <p:nvSpPr>
          <p:cNvPr id="46084" name="Content Placeholder 2"/>
          <p:cNvSpPr>
            <a:spLocks noGrp="1"/>
          </p:cNvSpPr>
          <p:nvPr>
            <p:ph sz="half" idx="1"/>
          </p:nvPr>
        </p:nvSpPr>
        <p:spPr>
          <a:xfrm>
            <a:off x="152400" y="1219200"/>
            <a:ext cx="5867400" cy="5334000"/>
          </a:xfrm>
        </p:spPr>
        <p:txBody>
          <a:bodyPr/>
          <a:lstStyle/>
          <a:p>
            <a:pPr marL="457200" indent="-457200" eaLnBrk="1" hangingPunct="1"/>
            <a:r>
              <a:rPr lang="es-ES" altLang="es-MX" sz="2400" dirty="0"/>
              <a:t>Muchas personas tratan de salir adelante económicamente invirtiendo en su IRA, 401k, pensiones, seguros de vida regulares, fondos mutuos de inversión, bolsa de valores, etc. ANTES de ser libres de deuda – ¡todo esto es un Gran Error</a:t>
            </a:r>
            <a:r>
              <a:rPr lang="en-US" altLang="es-MX" sz="2400" dirty="0"/>
              <a:t>!</a:t>
            </a:r>
          </a:p>
          <a:p>
            <a:pPr marL="457200" indent="-457200" eaLnBrk="1" hangingPunct="1"/>
            <a:r>
              <a:rPr lang="es-ES" altLang="es-MX" sz="2400" dirty="0"/>
              <a:t>¡Primero </a:t>
            </a:r>
            <a:r>
              <a:rPr lang="es-ES" altLang="es-MX" sz="2400" dirty="0" err="1"/>
              <a:t>házte</a:t>
            </a:r>
            <a:r>
              <a:rPr lang="es-ES" altLang="es-MX" sz="2400" dirty="0"/>
              <a:t> libre de deudas ANTES de tratar de invertir</a:t>
            </a:r>
            <a:r>
              <a:rPr lang="en-US" altLang="es-MX" sz="2400" dirty="0"/>
              <a:t>!</a:t>
            </a:r>
          </a:p>
          <a:p>
            <a:pPr marL="457200" indent="-457200" eaLnBrk="1" hangingPunct="1"/>
            <a:r>
              <a:rPr lang="es-ES" altLang="es-MX" sz="2400" dirty="0"/>
              <a:t>¿Porqué? Pagar las deudas es una inversión GARANTIZADA. ¡Los Rendimientos de una Inversión, no lo son</a:t>
            </a:r>
            <a:r>
              <a:rPr lang="en-US" altLang="es-MX" sz="2400" dirty="0"/>
              <a:t>!</a:t>
            </a:r>
          </a:p>
          <a:p>
            <a:pPr marL="457200" indent="-457200" eaLnBrk="1" hangingPunct="1"/>
            <a:r>
              <a:rPr lang="es-ES" altLang="es-MX" sz="2400" dirty="0"/>
              <a:t>Tratando de invertir antes de quedar libre de deudas es como intentar llenar una cubeta llena de agujeros. No funciona</a:t>
            </a:r>
            <a:r>
              <a:rPr lang="en-US" altLang="es-MX" sz="2400" dirty="0"/>
              <a:t>. </a:t>
            </a:r>
          </a:p>
        </p:txBody>
      </p:sp>
      <p:pic>
        <p:nvPicPr>
          <p:cNvPr id="46085" name="Picture 5" descr="B9LPD00Z.jpg"/>
          <p:cNvPicPr>
            <a:picLocks noChangeAspect="1"/>
          </p:cNvPicPr>
          <p:nvPr/>
        </p:nvPicPr>
        <p:blipFill>
          <a:blip r:embed="rId3" cstate="print"/>
          <a:srcRect/>
          <a:stretch>
            <a:fillRect/>
          </a:stretch>
        </p:blipFill>
        <p:spPr bwMode="auto">
          <a:xfrm>
            <a:off x="6167438" y="1600200"/>
            <a:ext cx="2690812" cy="3581400"/>
          </a:xfrm>
          <a:prstGeom prst="rect">
            <a:avLst/>
          </a:prstGeom>
          <a:noFill/>
          <a:ln w="9525">
            <a:noFill/>
            <a:miter lim="800000"/>
            <a:headEnd/>
            <a:tailEnd/>
          </a:ln>
        </p:spPr>
      </p:pic>
      <p:pic>
        <p:nvPicPr>
          <p:cNvPr id="2" name="Picture 1">
            <a:extLst>
              <a:ext uri="{FF2B5EF4-FFF2-40B4-BE49-F238E27FC236}">
                <a16:creationId xmlns:a16="http://schemas.microsoft.com/office/drawing/2014/main" id="{B7F5678F-2554-ED55-7A70-00543E4AA2A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600200" y="0"/>
            <a:ext cx="7086600" cy="1143000"/>
          </a:xfrm>
        </p:spPr>
        <p:txBody>
          <a:bodyPr/>
          <a:lstStyle/>
          <a:p>
            <a:pPr eaLnBrk="1" hangingPunct="1"/>
            <a:r>
              <a:rPr lang="en-US" altLang="es-MX" b="1" dirty="0" err="1"/>
              <a:t>Meterse</a:t>
            </a:r>
            <a:r>
              <a:rPr lang="en-US" altLang="es-MX" b="1" dirty="0"/>
              <a:t> </a:t>
            </a:r>
            <a:r>
              <a:rPr lang="en-US" altLang="es-MX" b="1" dirty="0" err="1"/>
              <a:t>En</a:t>
            </a:r>
            <a:r>
              <a:rPr lang="en-US" altLang="es-MX" b="1" dirty="0"/>
              <a:t> </a:t>
            </a:r>
            <a:r>
              <a:rPr lang="en-US" altLang="es-MX" b="1" dirty="0" err="1"/>
              <a:t>Deuda</a:t>
            </a:r>
            <a:r>
              <a:rPr lang="en-US" altLang="es-MX" b="1" dirty="0"/>
              <a:t> </a:t>
            </a:r>
            <a:r>
              <a:rPr lang="en-US" altLang="es-MX" b="1" dirty="0" err="1"/>
              <a:t>es</a:t>
            </a:r>
            <a:r>
              <a:rPr lang="en-US" altLang="es-MX" b="1" dirty="0"/>
              <a:t> </a:t>
            </a:r>
            <a:r>
              <a:rPr lang="en-US" altLang="es-MX" b="1" dirty="0" err="1"/>
              <a:t>Fácil</a:t>
            </a:r>
            <a:endParaRPr lang="en-US" altLang="es-MX" b="1" dirty="0"/>
          </a:p>
        </p:txBody>
      </p:sp>
      <p:sp>
        <p:nvSpPr>
          <p:cNvPr id="10243" name="Content Placeholder 2"/>
          <p:cNvSpPr>
            <a:spLocks noGrp="1"/>
          </p:cNvSpPr>
          <p:nvPr>
            <p:ph sz="half" idx="1"/>
          </p:nvPr>
        </p:nvSpPr>
        <p:spPr>
          <a:xfrm>
            <a:off x="304800" y="1219200"/>
            <a:ext cx="4876800" cy="5334000"/>
          </a:xfrm>
        </p:spPr>
        <p:txBody>
          <a:bodyPr>
            <a:normAutofit lnSpcReduction="10000"/>
          </a:bodyPr>
          <a:lstStyle/>
          <a:p>
            <a:pPr eaLnBrk="1" hangingPunct="1"/>
            <a:r>
              <a:rPr lang="en-US" altLang="es-MX" b="1" dirty="0"/>
              <a:t>¿</a:t>
            </a:r>
            <a:r>
              <a:rPr lang="en-US" altLang="es-MX" b="1" dirty="0" err="1"/>
              <a:t>Qué</a:t>
            </a:r>
            <a:r>
              <a:rPr lang="en-US" altLang="es-MX" b="1" dirty="0"/>
              <a:t> </a:t>
            </a:r>
            <a:r>
              <a:rPr lang="en-US" altLang="es-MX" b="1" dirty="0" err="1"/>
              <a:t>es</a:t>
            </a:r>
            <a:r>
              <a:rPr lang="en-US" altLang="es-MX" b="1" dirty="0"/>
              <a:t> la </a:t>
            </a:r>
            <a:r>
              <a:rPr lang="en-US" altLang="es-MX" b="1" dirty="0" err="1"/>
              <a:t>Deuda</a:t>
            </a:r>
            <a:r>
              <a:rPr lang="en-US" altLang="es-MX" b="1" dirty="0"/>
              <a:t>? </a:t>
            </a:r>
            <a:r>
              <a:rPr lang="en-US" altLang="es-MX" dirty="0" err="1"/>
              <a:t>Pedir</a:t>
            </a:r>
            <a:r>
              <a:rPr lang="en-US" altLang="es-MX" dirty="0"/>
              <a:t> dinero </a:t>
            </a:r>
            <a:r>
              <a:rPr lang="en-US" altLang="es-MX" dirty="0" err="1"/>
              <a:t>prestado</a:t>
            </a:r>
            <a:r>
              <a:rPr lang="en-US" altLang="es-MX" dirty="0"/>
              <a:t> para </a:t>
            </a:r>
            <a:r>
              <a:rPr lang="en-US" altLang="es-MX" dirty="0" err="1"/>
              <a:t>comprar</a:t>
            </a:r>
            <a:r>
              <a:rPr lang="en-US" altLang="es-MX" dirty="0"/>
              <a:t> hoy con la </a:t>
            </a:r>
            <a:r>
              <a:rPr lang="en-US" altLang="es-MX" dirty="0" err="1"/>
              <a:t>promesa</a:t>
            </a:r>
            <a:r>
              <a:rPr lang="en-US" altLang="es-MX" dirty="0"/>
              <a:t> de </a:t>
            </a:r>
            <a:r>
              <a:rPr lang="en-US" altLang="es-MX" dirty="0" err="1"/>
              <a:t>volver</a:t>
            </a:r>
            <a:r>
              <a:rPr lang="en-US" altLang="es-MX" dirty="0"/>
              <a:t> a </a:t>
            </a:r>
            <a:r>
              <a:rPr lang="en-US" altLang="es-MX" dirty="0" err="1"/>
              <a:t>pagar</a:t>
            </a:r>
            <a:r>
              <a:rPr lang="en-US" altLang="es-MX" dirty="0"/>
              <a:t> </a:t>
            </a:r>
            <a:r>
              <a:rPr lang="en-US" altLang="es-MX" dirty="0" err="1"/>
              <a:t>en</a:t>
            </a:r>
            <a:r>
              <a:rPr lang="en-US" altLang="es-MX" dirty="0"/>
              <a:t> el </a:t>
            </a:r>
            <a:r>
              <a:rPr lang="en-US" altLang="es-MX" dirty="0" err="1"/>
              <a:t>futúro</a:t>
            </a:r>
            <a:r>
              <a:rPr lang="en-US" altLang="es-MX" dirty="0"/>
              <a:t> con </a:t>
            </a:r>
            <a:r>
              <a:rPr lang="en-US" altLang="es-MX" dirty="0" err="1"/>
              <a:t>intereses</a:t>
            </a:r>
            <a:r>
              <a:rPr lang="en-US" altLang="es-MX" dirty="0"/>
              <a:t>.</a:t>
            </a:r>
          </a:p>
          <a:p>
            <a:pPr eaLnBrk="1" hangingPunct="1"/>
            <a:r>
              <a:rPr lang="en-US" altLang="es-MX" dirty="0" err="1"/>
              <a:t>Secuencia</a:t>
            </a:r>
            <a:r>
              <a:rPr lang="en-US" altLang="es-MX" dirty="0"/>
              <a:t> </a:t>
            </a:r>
            <a:r>
              <a:rPr lang="en-US" altLang="es-MX" dirty="0" err="1"/>
              <a:t>Típica</a:t>
            </a:r>
            <a:r>
              <a:rPr lang="en-US" altLang="es-MX" dirty="0"/>
              <a:t> de </a:t>
            </a:r>
            <a:r>
              <a:rPr lang="en-US" altLang="es-MX" dirty="0" err="1"/>
              <a:t>Deuda</a:t>
            </a:r>
            <a:r>
              <a:rPr lang="en-US" altLang="es-MX" dirty="0"/>
              <a:t>:</a:t>
            </a:r>
          </a:p>
          <a:p>
            <a:pPr lvl="1" eaLnBrk="1" hangingPunct="1"/>
            <a:r>
              <a:rPr lang="en-US" altLang="es-MX" dirty="0" err="1"/>
              <a:t>Préstamo</a:t>
            </a:r>
            <a:r>
              <a:rPr lang="en-US" altLang="es-MX" dirty="0"/>
              <a:t> Escolar</a:t>
            </a:r>
          </a:p>
          <a:p>
            <a:pPr lvl="1" eaLnBrk="1" hangingPunct="1"/>
            <a:r>
              <a:rPr lang="en-US" altLang="es-MX" dirty="0" err="1"/>
              <a:t>Préstamo</a:t>
            </a:r>
            <a:r>
              <a:rPr lang="en-US" altLang="es-MX" dirty="0"/>
              <a:t> de </a:t>
            </a:r>
            <a:r>
              <a:rPr lang="en-US" altLang="es-MX" dirty="0" err="1"/>
              <a:t>Carro</a:t>
            </a:r>
            <a:endParaRPr lang="en-US" altLang="es-MX" dirty="0"/>
          </a:p>
          <a:p>
            <a:pPr lvl="1" eaLnBrk="1" hangingPunct="1"/>
            <a:r>
              <a:rPr lang="en-US" altLang="es-MX" dirty="0" err="1"/>
              <a:t>Tarjetas</a:t>
            </a:r>
            <a:r>
              <a:rPr lang="en-US" altLang="es-MX" dirty="0"/>
              <a:t> de </a:t>
            </a:r>
            <a:r>
              <a:rPr lang="en-US" altLang="es-MX" dirty="0" err="1"/>
              <a:t>Crédito</a:t>
            </a:r>
            <a:endParaRPr lang="en-US" altLang="es-MX" dirty="0"/>
          </a:p>
          <a:p>
            <a:pPr lvl="1" eaLnBrk="1" hangingPunct="1"/>
            <a:r>
              <a:rPr lang="en-US" altLang="es-MX" dirty="0" err="1"/>
              <a:t>Hipoteca</a:t>
            </a:r>
            <a:r>
              <a:rPr lang="en-US" altLang="es-MX" dirty="0"/>
              <a:t> de Casa</a:t>
            </a:r>
          </a:p>
          <a:p>
            <a:pPr lvl="1" eaLnBrk="1" hangingPunct="1"/>
            <a:r>
              <a:rPr lang="en-US" altLang="es-MX" dirty="0" err="1"/>
              <a:t>Crédito</a:t>
            </a:r>
            <a:r>
              <a:rPr lang="en-US" altLang="es-MX" dirty="0"/>
              <a:t> </a:t>
            </a:r>
            <a:r>
              <a:rPr lang="en-US" altLang="es-MX" dirty="0" err="1"/>
              <a:t>en</a:t>
            </a:r>
            <a:r>
              <a:rPr lang="en-US" altLang="es-MX" dirty="0"/>
              <a:t> la </a:t>
            </a:r>
            <a:r>
              <a:rPr lang="en-US" altLang="es-MX" dirty="0" err="1"/>
              <a:t>Tienda</a:t>
            </a:r>
            <a:endParaRPr lang="en-US" altLang="es-MX" dirty="0"/>
          </a:p>
          <a:p>
            <a:pPr lvl="1" eaLnBrk="1" hangingPunct="1"/>
            <a:r>
              <a:rPr lang="en-US" altLang="es-MX" dirty="0" err="1"/>
              <a:t>Préstamo</a:t>
            </a:r>
            <a:r>
              <a:rPr lang="en-US" altLang="es-MX" dirty="0"/>
              <a:t> de </a:t>
            </a:r>
            <a:r>
              <a:rPr lang="en-US" altLang="es-MX" dirty="0" err="1"/>
              <a:t>Negocio</a:t>
            </a:r>
            <a:r>
              <a:rPr lang="en-US" altLang="es-MX" dirty="0"/>
              <a:t> </a:t>
            </a:r>
            <a:r>
              <a:rPr lang="en-US" altLang="es-MX" dirty="0" err="1"/>
              <a:t>Pequeño</a:t>
            </a:r>
            <a:endParaRPr lang="en-US" altLang="es-MX" dirty="0"/>
          </a:p>
        </p:txBody>
      </p:sp>
      <p:sp>
        <p:nvSpPr>
          <p:cNvPr id="8" name="Footer Placeholder 7"/>
          <p:cNvSpPr>
            <a:spLocks noGrp="1"/>
          </p:cNvSpPr>
          <p:nvPr>
            <p:ph type="ftr" sz="quarter" idx="11"/>
          </p:nvPr>
        </p:nvSpPr>
        <p:spPr>
          <a:xfrm>
            <a:off x="0" y="6492875"/>
            <a:ext cx="2895600" cy="365125"/>
          </a:xfrm>
        </p:spPr>
        <p:txBody>
          <a:bodyPr/>
          <a:lstStyle/>
          <a:p>
            <a:pPr algn="l">
              <a:defRPr/>
            </a:pPr>
            <a:r>
              <a:rPr lang="en-US" dirty="0"/>
              <a:t>© Alex </a:t>
            </a:r>
            <a:r>
              <a:rPr lang="en-US" dirty="0" err="1"/>
              <a:t>Barrón</a:t>
            </a:r>
            <a:r>
              <a:rPr lang="en-US" dirty="0"/>
              <a:t> 2024</a:t>
            </a:r>
          </a:p>
        </p:txBody>
      </p:sp>
      <p:sp>
        <p:nvSpPr>
          <p:cNvPr id="10245" name="Slide Number Placeholder 8"/>
          <p:cNvSpPr>
            <a:spLocks noGrp="1"/>
          </p:cNvSpPr>
          <p:nvPr>
            <p:ph type="sldNum" sz="quarter" idx="12"/>
          </p:nvPr>
        </p:nvSpPr>
        <p:spPr bwMode="auto">
          <a:xfrm>
            <a:off x="7010400" y="6492875"/>
            <a:ext cx="2133600" cy="365125"/>
          </a:xfrm>
          <a:noFill/>
          <a:ln>
            <a:miter lim="800000"/>
            <a:headEnd/>
            <a:tailEnd/>
          </a:ln>
        </p:spPr>
        <p:txBody>
          <a:bodyPr/>
          <a:lstStyle/>
          <a:p>
            <a:fld id="{741BC06E-9AD4-461D-BC96-7F39CA15D45D}" type="slidenum">
              <a:rPr lang="en-US" altLang="es-MX"/>
              <a:pPr/>
              <a:t>13</a:t>
            </a:fld>
            <a:endParaRPr lang="en-US" altLang="es-MX"/>
          </a:p>
        </p:txBody>
      </p:sp>
      <p:sp>
        <p:nvSpPr>
          <p:cNvPr id="10247" name="Content Placeholder 2"/>
          <p:cNvSpPr>
            <a:spLocks noGrp="1"/>
          </p:cNvSpPr>
          <p:nvPr>
            <p:ph sz="half" idx="1"/>
          </p:nvPr>
        </p:nvSpPr>
        <p:spPr>
          <a:xfrm>
            <a:off x="4572000" y="5410200"/>
            <a:ext cx="4572000" cy="1143000"/>
          </a:xfrm>
        </p:spPr>
        <p:txBody>
          <a:bodyPr>
            <a:normAutofit fontScale="92500" lnSpcReduction="10000"/>
          </a:bodyPr>
          <a:lstStyle/>
          <a:p>
            <a:pPr lvl="1" eaLnBrk="1" hangingPunct="1"/>
            <a:r>
              <a:rPr lang="en-US" altLang="es-MX" dirty="0" err="1"/>
              <a:t>Contrato</a:t>
            </a:r>
            <a:r>
              <a:rPr lang="en-US" altLang="es-MX" dirty="0"/>
              <a:t> de </a:t>
            </a:r>
            <a:r>
              <a:rPr lang="en-US" altLang="es-MX" dirty="0" err="1"/>
              <a:t>Renta</a:t>
            </a:r>
            <a:r>
              <a:rPr lang="en-US" altLang="es-MX" dirty="0"/>
              <a:t> </a:t>
            </a:r>
            <a:r>
              <a:rPr lang="en-US" altLang="es-MX" dirty="0" err="1"/>
              <a:t>Comercial</a:t>
            </a:r>
            <a:endParaRPr lang="en-US" altLang="es-MX" dirty="0"/>
          </a:p>
          <a:p>
            <a:pPr lvl="1" eaLnBrk="1" hangingPunct="1"/>
            <a:r>
              <a:rPr lang="en-US" altLang="es-MX" dirty="0" err="1"/>
              <a:t>Préstamo</a:t>
            </a:r>
            <a:r>
              <a:rPr lang="en-US" altLang="es-MX" dirty="0"/>
              <a:t> Para </a:t>
            </a:r>
            <a:r>
              <a:rPr lang="en-US" altLang="es-MX" dirty="0" err="1"/>
              <a:t>Construcción</a:t>
            </a:r>
            <a:r>
              <a:rPr lang="en-US" altLang="es-MX" dirty="0"/>
              <a:t> </a:t>
            </a:r>
            <a:r>
              <a:rPr lang="en-US" altLang="es-MX" dirty="0" err="1"/>
              <a:t>Comercial</a:t>
            </a:r>
            <a:endParaRPr lang="en-US" altLang="es-MX"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3166453"/>
            <a:ext cx="3136900" cy="231648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4812" y="1371600"/>
            <a:ext cx="3214688" cy="1660089"/>
          </a:xfrm>
          <a:prstGeom prst="rect">
            <a:avLst/>
          </a:prstGeom>
        </p:spPr>
      </p:pic>
      <p:sp>
        <p:nvSpPr>
          <p:cNvPr id="13" name="TextBox 12"/>
          <p:cNvSpPr txBox="1"/>
          <p:nvPr/>
        </p:nvSpPr>
        <p:spPr>
          <a:xfrm>
            <a:off x="5484812" y="3311604"/>
            <a:ext cx="3200400" cy="1107996"/>
          </a:xfrm>
          <a:prstGeom prst="rect">
            <a:avLst/>
          </a:prstGeom>
          <a:solidFill>
            <a:schemeClr val="bg1"/>
          </a:solidFill>
          <a:scene3d>
            <a:camera prst="orthographicFront">
              <a:rot lat="0" lon="0" rev="0"/>
            </a:camera>
            <a:lightRig rig="threePt" dir="t"/>
          </a:scene3d>
          <a:sp3d extrusionH="76200">
            <a:bevelT prst="slope"/>
            <a:bevelB prst="slope"/>
            <a:extrusionClr>
              <a:schemeClr val="tx1">
                <a:lumMod val="50000"/>
                <a:lumOff val="50000"/>
              </a:schemeClr>
            </a:extrusionClr>
          </a:sp3d>
        </p:spPr>
        <p:txBody>
          <a:bodyPr>
            <a:spAutoFit/>
          </a:bodyPr>
          <a:lstStyle/>
          <a:p>
            <a:pPr eaLnBrk="1" hangingPunct="1">
              <a:defRPr/>
            </a:pPr>
            <a:r>
              <a:rPr lang="en-US" sz="6600" dirty="0"/>
              <a:t>DEUDA</a:t>
            </a:r>
          </a:p>
        </p:txBody>
      </p:sp>
      <p:pic>
        <p:nvPicPr>
          <p:cNvPr id="4" name="Picture 3">
            <a:extLst>
              <a:ext uri="{FF2B5EF4-FFF2-40B4-BE49-F238E27FC236}">
                <a16:creationId xmlns:a16="http://schemas.microsoft.com/office/drawing/2014/main" id="{5206FFAD-DED1-CC82-9CB8-FEA381FF11C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841742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0" y="457200"/>
            <a:ext cx="9144000" cy="685800"/>
          </a:xfrm>
        </p:spPr>
        <p:txBody>
          <a:bodyPr/>
          <a:lstStyle/>
          <a:p>
            <a:pPr eaLnBrk="1" hangingPunct="1"/>
            <a:r>
              <a:rPr lang="en-US" altLang="es-MX" b="1" dirty="0"/>
              <a:t>¡</a:t>
            </a:r>
            <a:r>
              <a:rPr lang="en-US" altLang="es-MX" b="1" dirty="0" err="1"/>
              <a:t>Cómo</a:t>
            </a:r>
            <a:r>
              <a:rPr lang="en-US" altLang="es-MX" b="1" dirty="0"/>
              <a:t> </a:t>
            </a:r>
            <a:r>
              <a:rPr lang="en-US" altLang="es-MX" b="1" dirty="0" err="1"/>
              <a:t>Ahorrar</a:t>
            </a:r>
            <a:r>
              <a:rPr lang="en-US" altLang="es-MX" b="1" dirty="0"/>
              <a:t> Miles de </a:t>
            </a:r>
            <a:r>
              <a:rPr lang="en-US" altLang="es-MX" b="1" dirty="0" err="1"/>
              <a:t>Dólares</a:t>
            </a:r>
            <a:r>
              <a:rPr lang="en-US" altLang="es-MX" b="1" dirty="0"/>
              <a:t>!</a:t>
            </a:r>
          </a:p>
        </p:txBody>
      </p:sp>
      <p:sp>
        <p:nvSpPr>
          <p:cNvPr id="56323" name="Content Placeholder 2"/>
          <p:cNvSpPr>
            <a:spLocks noGrp="1"/>
          </p:cNvSpPr>
          <p:nvPr>
            <p:ph sz="half" idx="1"/>
          </p:nvPr>
        </p:nvSpPr>
        <p:spPr>
          <a:xfrm>
            <a:off x="152400" y="1066800"/>
            <a:ext cx="8763000" cy="685800"/>
          </a:xfrm>
        </p:spPr>
        <p:txBody>
          <a:bodyPr/>
          <a:lstStyle/>
          <a:p>
            <a:pPr eaLnBrk="1" hangingPunct="1"/>
            <a:r>
              <a:rPr lang="es-ES" altLang="es-MX" sz="2400" b="1"/>
              <a:t>¡Mata a tus deudas lo antes posible pagando extra al capital cada mes</a:t>
            </a:r>
            <a:r>
              <a:rPr lang="en-US" altLang="es-MX" sz="2400" b="1"/>
              <a:t>!</a:t>
            </a:r>
            <a:endParaRPr lang="en-US" altLang="es-MX" sz="2400"/>
          </a:p>
        </p:txBody>
      </p:sp>
      <p:sp>
        <p:nvSpPr>
          <p:cNvPr id="8" name="Footer Placeholder 7"/>
          <p:cNvSpPr>
            <a:spLocks noGrp="1"/>
          </p:cNvSpPr>
          <p:nvPr>
            <p:ph type="ftr" sz="quarter" idx="11"/>
          </p:nvPr>
        </p:nvSpPr>
        <p:spPr>
          <a:xfrm>
            <a:off x="0" y="6492875"/>
            <a:ext cx="2895600" cy="365125"/>
          </a:xfrm>
        </p:spPr>
        <p:txBody>
          <a:bodyPr/>
          <a:lstStyle/>
          <a:p>
            <a:pPr algn="l">
              <a:defRPr/>
            </a:pPr>
            <a:r>
              <a:rPr lang="en-US" dirty="0"/>
              <a:t>© Alex </a:t>
            </a:r>
            <a:r>
              <a:rPr lang="en-US" dirty="0" err="1"/>
              <a:t>Barrón</a:t>
            </a:r>
            <a:r>
              <a:rPr lang="en-US" dirty="0"/>
              <a:t> 2024</a:t>
            </a:r>
          </a:p>
        </p:txBody>
      </p:sp>
      <p:sp>
        <p:nvSpPr>
          <p:cNvPr id="56325" name="Slide Number Placeholder 8"/>
          <p:cNvSpPr>
            <a:spLocks noGrp="1"/>
          </p:cNvSpPr>
          <p:nvPr>
            <p:ph type="sldNum" sz="quarter" idx="12"/>
          </p:nvPr>
        </p:nvSpPr>
        <p:spPr bwMode="auto">
          <a:xfrm>
            <a:off x="7010400" y="6492875"/>
            <a:ext cx="2133600" cy="365125"/>
          </a:xfrm>
          <a:noFill/>
          <a:ln>
            <a:miter lim="800000"/>
            <a:headEnd/>
            <a:tailEnd/>
          </a:ln>
        </p:spPr>
        <p:txBody>
          <a:bodyPr/>
          <a:lstStyle/>
          <a:p>
            <a:fld id="{129B73DE-A676-41BF-89F4-399190A8540E}" type="slidenum">
              <a:rPr lang="en-US" altLang="es-MX"/>
              <a:pPr/>
              <a:t>130</a:t>
            </a:fld>
            <a:endParaRPr lang="en-US" altLang="es-MX"/>
          </a:p>
        </p:txBody>
      </p:sp>
      <p:pic>
        <p:nvPicPr>
          <p:cNvPr id="56326" name="Picture 14"/>
          <p:cNvPicPr>
            <a:picLocks noChangeAspect="1" noChangeArrowheads="1"/>
          </p:cNvPicPr>
          <p:nvPr/>
        </p:nvPicPr>
        <p:blipFill>
          <a:blip r:embed="rId3" cstate="print"/>
          <a:srcRect/>
          <a:stretch>
            <a:fillRect/>
          </a:stretch>
        </p:blipFill>
        <p:spPr bwMode="auto">
          <a:xfrm>
            <a:off x="152400" y="2057400"/>
            <a:ext cx="8991600" cy="4286250"/>
          </a:xfrm>
          <a:prstGeom prst="rect">
            <a:avLst/>
          </a:prstGeom>
          <a:noFill/>
          <a:ln w="9525">
            <a:noFill/>
            <a:miter lim="800000"/>
            <a:headEnd/>
            <a:tailEnd/>
          </a:ln>
        </p:spPr>
      </p:pic>
      <p:pic>
        <p:nvPicPr>
          <p:cNvPr id="2" name="Picture 1">
            <a:extLst>
              <a:ext uri="{FF2B5EF4-FFF2-40B4-BE49-F238E27FC236}">
                <a16:creationId xmlns:a16="http://schemas.microsoft.com/office/drawing/2014/main" id="{FC7EB9AF-5EE9-AB1A-B5E9-670B5D7EA95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36858" cy="1143000"/>
          </a:xfrm>
        </p:spPr>
        <p:txBody>
          <a:bodyPr/>
          <a:lstStyle/>
          <a:p>
            <a:r>
              <a:rPr lang="en-US" b="1" dirty="0"/>
              <a:t>Plan de Pago de </a:t>
            </a:r>
            <a:r>
              <a:rPr lang="en-US" b="1" dirty="0" err="1"/>
              <a:t>Deudas</a:t>
            </a:r>
            <a:r>
              <a:rPr lang="en-US" b="1" dirty="0"/>
              <a:t> </a:t>
            </a:r>
            <a:r>
              <a:rPr lang="en-US" b="1" dirty="0" err="1"/>
              <a:t>Personalizado</a:t>
            </a:r>
            <a:endParaRPr lang="en-US" b="1" dirty="0"/>
          </a:p>
        </p:txBody>
      </p:sp>
      <p:pic>
        <p:nvPicPr>
          <p:cNvPr id="3" name="Picture 2">
            <a:extLst>
              <a:ext uri="{FF2B5EF4-FFF2-40B4-BE49-F238E27FC236}">
                <a16:creationId xmlns:a16="http://schemas.microsoft.com/office/drawing/2014/main" id="{DAAA34E1-1384-4A69-857F-F7E94F14B2EC}"/>
              </a:ext>
            </a:extLst>
          </p:cNvPr>
          <p:cNvPicPr>
            <a:picLocks noChangeAspect="1"/>
          </p:cNvPicPr>
          <p:nvPr/>
        </p:nvPicPr>
        <p:blipFill>
          <a:blip r:embed="rId2"/>
          <a:stretch>
            <a:fillRect/>
          </a:stretch>
        </p:blipFill>
        <p:spPr>
          <a:xfrm>
            <a:off x="0" y="1981200"/>
            <a:ext cx="9144000" cy="4227938"/>
          </a:xfrm>
          <a:prstGeom prst="rect">
            <a:avLst/>
          </a:prstGeom>
        </p:spPr>
      </p:pic>
      <p:pic>
        <p:nvPicPr>
          <p:cNvPr id="5" name="Picture 4">
            <a:extLst>
              <a:ext uri="{FF2B5EF4-FFF2-40B4-BE49-F238E27FC236}">
                <a16:creationId xmlns:a16="http://schemas.microsoft.com/office/drawing/2014/main" id="{CA40C4D8-D003-361B-F9A7-9A617C2685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771623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C8C55A27-9195-4DEE-933B-184FE9933D9D}"/>
              </a:ext>
            </a:extLst>
          </p:cNvPr>
          <p:cNvSpPr>
            <a:spLocks noGrp="1"/>
          </p:cNvSpPr>
          <p:nvPr>
            <p:ph type="title"/>
          </p:nvPr>
        </p:nvSpPr>
        <p:spPr>
          <a:xfrm>
            <a:off x="457200" y="530225"/>
            <a:ext cx="8229600" cy="1143000"/>
          </a:xfrm>
        </p:spPr>
        <p:txBody>
          <a:bodyPr/>
          <a:lstStyle/>
          <a:p>
            <a:r>
              <a:rPr lang="en-US" altLang="en-US" b="1"/>
              <a:t>3 Tipos de Reservas</a:t>
            </a:r>
          </a:p>
        </p:txBody>
      </p:sp>
      <p:sp>
        <p:nvSpPr>
          <p:cNvPr id="11267" name="Text Placeholder 2">
            <a:extLst>
              <a:ext uri="{FF2B5EF4-FFF2-40B4-BE49-F238E27FC236}">
                <a16:creationId xmlns:a16="http://schemas.microsoft.com/office/drawing/2014/main" id="{733F07F5-2497-45F5-B986-2CE6B9E99D3B}"/>
              </a:ext>
            </a:extLst>
          </p:cNvPr>
          <p:cNvSpPr>
            <a:spLocks noGrp="1"/>
          </p:cNvSpPr>
          <p:nvPr>
            <p:ph type="body" idx="1"/>
          </p:nvPr>
        </p:nvSpPr>
        <p:spPr>
          <a:xfrm>
            <a:off x="457200" y="2439988"/>
            <a:ext cx="2590800" cy="977900"/>
          </a:xfrm>
        </p:spPr>
        <p:txBody>
          <a:bodyPr/>
          <a:lstStyle/>
          <a:p>
            <a:pPr marL="457200" indent="-457200">
              <a:buFont typeface="Arial" panose="020B0604020202020204" pitchFamily="34" charset="0"/>
              <a:buAutoNum type="arabicPeriod"/>
            </a:pPr>
            <a:r>
              <a:rPr lang="en-US" altLang="en-US"/>
              <a:t>Dinero en el Banco</a:t>
            </a:r>
          </a:p>
        </p:txBody>
      </p:sp>
      <p:pic>
        <p:nvPicPr>
          <p:cNvPr id="11268" name="Content Placeholder 8" descr="A picture containing indoor, photo, sitting, table&#10;&#10;Description automatically generated">
            <a:extLst>
              <a:ext uri="{FF2B5EF4-FFF2-40B4-BE49-F238E27FC236}">
                <a16:creationId xmlns:a16="http://schemas.microsoft.com/office/drawing/2014/main" id="{A355B7A7-8BFF-4ED6-865F-E507D282FA66}"/>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1275" y="3335338"/>
            <a:ext cx="3146425" cy="2887662"/>
          </a:xfrm>
        </p:spPr>
      </p:pic>
      <p:sp>
        <p:nvSpPr>
          <p:cNvPr id="11269" name="Text Placeholder 4">
            <a:extLst>
              <a:ext uri="{FF2B5EF4-FFF2-40B4-BE49-F238E27FC236}">
                <a16:creationId xmlns:a16="http://schemas.microsoft.com/office/drawing/2014/main" id="{B491D004-B2FE-4D39-9F35-00FF39412F4E}"/>
              </a:ext>
            </a:extLst>
          </p:cNvPr>
          <p:cNvSpPr>
            <a:spLocks noGrp="1"/>
          </p:cNvSpPr>
          <p:nvPr>
            <p:ph type="body" sz="quarter" idx="3"/>
          </p:nvPr>
        </p:nvSpPr>
        <p:spPr>
          <a:xfrm>
            <a:off x="3219450" y="2386013"/>
            <a:ext cx="2876550" cy="1214437"/>
          </a:xfrm>
        </p:spPr>
        <p:txBody>
          <a:bodyPr/>
          <a:lstStyle/>
          <a:p>
            <a:r>
              <a:rPr lang="en-US" altLang="en-US"/>
              <a:t>2. Valor en Efectivo en un Seguro de Vida Permanente</a:t>
            </a:r>
          </a:p>
        </p:txBody>
      </p:sp>
      <p:pic>
        <p:nvPicPr>
          <p:cNvPr id="11270" name="Content Placeholder 11" descr="A picture containing table, cup&#10;&#10;Description automatically generated">
            <a:extLst>
              <a:ext uri="{FF2B5EF4-FFF2-40B4-BE49-F238E27FC236}">
                <a16:creationId xmlns:a16="http://schemas.microsoft.com/office/drawing/2014/main" id="{93EF458E-7D48-46C3-A839-6EC69EEF7304}"/>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6324600" y="3951288"/>
            <a:ext cx="2665413" cy="1768475"/>
          </a:xfrm>
        </p:spPr>
      </p:pic>
      <p:sp>
        <p:nvSpPr>
          <p:cNvPr id="11271" name="Text Placeholder 4">
            <a:extLst>
              <a:ext uri="{FF2B5EF4-FFF2-40B4-BE49-F238E27FC236}">
                <a16:creationId xmlns:a16="http://schemas.microsoft.com/office/drawing/2014/main" id="{8BFF43BE-FCF7-486A-932F-4EB22BE991AB}"/>
              </a:ext>
            </a:extLst>
          </p:cNvPr>
          <p:cNvSpPr txBox="1">
            <a:spLocks noChangeArrowheads="1"/>
          </p:cNvSpPr>
          <p:nvPr/>
        </p:nvSpPr>
        <p:spPr bwMode="auto">
          <a:xfrm>
            <a:off x="6248400" y="2386013"/>
            <a:ext cx="28194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US" altLang="en-US" sz="2400" b="1"/>
              <a:t>3. Monedas de Oro y Plata</a:t>
            </a:r>
          </a:p>
        </p:txBody>
      </p:sp>
      <p:pic>
        <p:nvPicPr>
          <p:cNvPr id="11272" name="Picture 13" descr="A close up of a piece of paper&#10;&#10;Description automatically generated">
            <a:extLst>
              <a:ext uri="{FF2B5EF4-FFF2-40B4-BE49-F238E27FC236}">
                <a16:creationId xmlns:a16="http://schemas.microsoft.com/office/drawing/2014/main" id="{D0E326F5-FE63-4C59-85AA-9769517768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7525" y="3789363"/>
            <a:ext cx="30861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8C39C610-DF7E-E97F-5662-5540C5B3BA5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CB75149C-0CC4-4F61-94C1-B5146D8536D5}"/>
              </a:ext>
            </a:extLst>
          </p:cNvPr>
          <p:cNvSpPr>
            <a:spLocks noGrp="1"/>
          </p:cNvSpPr>
          <p:nvPr>
            <p:ph type="title"/>
          </p:nvPr>
        </p:nvSpPr>
        <p:spPr>
          <a:xfrm>
            <a:off x="0" y="0"/>
            <a:ext cx="9144000" cy="1143000"/>
          </a:xfrm>
        </p:spPr>
        <p:txBody>
          <a:bodyPr/>
          <a:lstStyle/>
          <a:p>
            <a:pPr eaLnBrk="1" hangingPunct="1"/>
            <a:r>
              <a:rPr lang="en-US" altLang="en-US" b="1"/>
              <a:t>No Olvides las Reservas!</a:t>
            </a:r>
          </a:p>
        </p:txBody>
      </p:sp>
      <p:sp>
        <p:nvSpPr>
          <p:cNvPr id="13315" name="Content Placeholder 2">
            <a:extLst>
              <a:ext uri="{FF2B5EF4-FFF2-40B4-BE49-F238E27FC236}">
                <a16:creationId xmlns:a16="http://schemas.microsoft.com/office/drawing/2014/main" id="{9876D247-F9E3-4DB3-90A0-845C3BA50907}"/>
              </a:ext>
            </a:extLst>
          </p:cNvPr>
          <p:cNvSpPr>
            <a:spLocks noGrp="1"/>
          </p:cNvSpPr>
          <p:nvPr>
            <p:ph idx="1"/>
          </p:nvPr>
        </p:nvSpPr>
        <p:spPr>
          <a:xfrm>
            <a:off x="2306638" y="1204913"/>
            <a:ext cx="6553200" cy="4953000"/>
          </a:xfrm>
        </p:spPr>
        <p:txBody>
          <a:bodyPr/>
          <a:lstStyle/>
          <a:p>
            <a:pPr marL="457200" indent="-457200" eaLnBrk="1" hangingPunct="1">
              <a:buFont typeface="Arial" panose="020B0604020202020204" pitchFamily="34" charset="0"/>
              <a:buNone/>
            </a:pPr>
            <a:r>
              <a:rPr lang="es-ES" altLang="en-US" sz="2800">
                <a:solidFill>
                  <a:srgbClr val="000000"/>
                </a:solidFill>
                <a:latin typeface="Roboto" panose="02000000000000000000" pitchFamily="2" charset="0"/>
              </a:rPr>
              <a:t>"Construya una reserva de efectivo y metales preciosos sin incluir otros compromisos". </a:t>
            </a:r>
          </a:p>
          <a:p>
            <a:pPr marL="457200" indent="-457200" eaLnBrk="1" hangingPunct="1">
              <a:buFont typeface="Arial" panose="020B0604020202020204" pitchFamily="34" charset="0"/>
              <a:buNone/>
            </a:pPr>
            <a:r>
              <a:rPr lang="es-ES" altLang="en-US" sz="2800">
                <a:solidFill>
                  <a:srgbClr val="000000"/>
                </a:solidFill>
                <a:latin typeface="Roboto" panose="02000000000000000000" pitchFamily="2" charset="0"/>
              </a:rPr>
              <a:t>"Nunca permita que las reservas se conviertan en garantía".</a:t>
            </a:r>
          </a:p>
          <a:p>
            <a:pPr marL="457200" indent="-457200" eaLnBrk="1" hangingPunct="1">
              <a:buFont typeface="Arial" panose="020B0604020202020204" pitchFamily="34" charset="0"/>
              <a:buNone/>
            </a:pPr>
            <a:r>
              <a:rPr lang="es-ES" altLang="en-US" sz="2800">
                <a:solidFill>
                  <a:srgbClr val="000000"/>
                </a:solidFill>
                <a:latin typeface="Roboto" panose="02000000000000000000" pitchFamily="2" charset="0"/>
              </a:rPr>
              <a:t> "Mantenga un mínimo del 20% de sus activos netos en efectivo y metales preciosos". </a:t>
            </a:r>
          </a:p>
          <a:p>
            <a:pPr marL="457200" indent="-457200" eaLnBrk="1" hangingPunct="1">
              <a:buFont typeface="Arial" panose="020B0604020202020204" pitchFamily="34" charset="0"/>
              <a:buNone/>
            </a:pPr>
            <a:r>
              <a:rPr lang="es-ES" altLang="en-US" sz="2800">
                <a:solidFill>
                  <a:srgbClr val="000000"/>
                </a:solidFill>
                <a:latin typeface="Roboto" panose="02000000000000000000" pitchFamily="2" charset="0"/>
              </a:rPr>
              <a:t>"¡No te olvides de Reservas!"</a:t>
            </a:r>
            <a:r>
              <a:rPr lang="en-US" altLang="en-US" sz="2800"/>
              <a:t>– Peter J. Daniels</a:t>
            </a:r>
            <a:endParaRPr lang="en-US" altLang="en-US" sz="2800" i="1"/>
          </a:p>
          <a:p>
            <a:pPr marL="457200" indent="-457200" eaLnBrk="1" hangingPunct="1">
              <a:buFont typeface="Arial" panose="020B0604020202020204" pitchFamily="34" charset="0"/>
              <a:buNone/>
            </a:pPr>
            <a:endParaRPr lang="en-US" altLang="en-US" i="1"/>
          </a:p>
          <a:p>
            <a:pPr marL="457200" indent="-457200" eaLnBrk="1" hangingPunct="1">
              <a:buFont typeface="Arial" panose="020B0604020202020204" pitchFamily="34" charset="0"/>
              <a:buNone/>
            </a:pPr>
            <a:endParaRPr lang="en-US" altLang="en-US"/>
          </a:p>
        </p:txBody>
      </p:sp>
      <p:sp>
        <p:nvSpPr>
          <p:cNvPr id="7" name="Footer Placeholder 6">
            <a:extLst>
              <a:ext uri="{FF2B5EF4-FFF2-40B4-BE49-F238E27FC236}">
                <a16:creationId xmlns:a16="http://schemas.microsoft.com/office/drawing/2014/main" id="{F328CE25-F8DE-4766-9D56-460078F8406B}"/>
              </a:ext>
            </a:extLst>
          </p:cNvPr>
          <p:cNvSpPr>
            <a:spLocks noGrp="1"/>
          </p:cNvSpPr>
          <p:nvPr>
            <p:ph type="ftr" sz="quarter" idx="11"/>
          </p:nvPr>
        </p:nvSpPr>
        <p:spPr>
          <a:xfrm>
            <a:off x="0" y="6492875"/>
            <a:ext cx="2895600" cy="365125"/>
          </a:xfrm>
        </p:spPr>
        <p:txBody>
          <a:bodyPr/>
          <a:lstStyle/>
          <a:p>
            <a:pPr algn="l">
              <a:defRPr/>
            </a:pPr>
            <a:r>
              <a:rPr lang="en-US" dirty="0"/>
              <a:t>© Alex </a:t>
            </a:r>
            <a:r>
              <a:rPr lang="en-US" dirty="0" err="1"/>
              <a:t>Barrón</a:t>
            </a:r>
            <a:r>
              <a:rPr lang="en-US" dirty="0"/>
              <a:t> 2024</a:t>
            </a:r>
          </a:p>
        </p:txBody>
      </p:sp>
      <p:sp>
        <p:nvSpPr>
          <p:cNvPr id="13317" name="Slide Number Placeholder 7">
            <a:extLst>
              <a:ext uri="{FF2B5EF4-FFF2-40B4-BE49-F238E27FC236}">
                <a16:creationId xmlns:a16="http://schemas.microsoft.com/office/drawing/2014/main" id="{BEC48CBB-66AD-4BBF-922C-AD1476F6C339}"/>
              </a:ext>
            </a:extLst>
          </p:cNvPr>
          <p:cNvSpPr>
            <a:spLocks noGrp="1" noChangeArrowheads="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0146C45-EE21-4188-B47C-C4B019233C7D}" type="slidenum">
              <a:rPr lang="en-US" altLang="en-US" sz="1200" smtClean="0">
                <a:solidFill>
                  <a:srgbClr val="898989"/>
                </a:solidFill>
              </a:rPr>
              <a:pPr>
                <a:spcBef>
                  <a:spcPct val="0"/>
                </a:spcBef>
                <a:buFontTx/>
                <a:buNone/>
              </a:pPr>
              <a:t>133</a:t>
            </a:fld>
            <a:endParaRPr lang="en-US" altLang="en-US" sz="1200">
              <a:solidFill>
                <a:srgbClr val="898989"/>
              </a:solidFill>
            </a:endParaRPr>
          </a:p>
        </p:txBody>
      </p:sp>
      <p:pic>
        <p:nvPicPr>
          <p:cNvPr id="13318" name="Picture 10" descr="imagesCA20246H.jpg">
            <a:extLst>
              <a:ext uri="{FF2B5EF4-FFF2-40B4-BE49-F238E27FC236}">
                <a16:creationId xmlns:a16="http://schemas.microsoft.com/office/drawing/2014/main" id="{F11BD6E7-C455-4AA0-8007-05ED1744DD6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43000"/>
            <a:ext cx="1905000" cy="281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B961F593-0FCA-E6E8-54EB-18C61EA75FE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0" y="617536"/>
            <a:ext cx="9144000" cy="1439863"/>
          </a:xfrm>
        </p:spPr>
        <p:txBody>
          <a:bodyPr/>
          <a:lstStyle/>
          <a:p>
            <a:pPr fontAlgn="base">
              <a:spcAft>
                <a:spcPct val="0"/>
              </a:spcAft>
            </a:pPr>
            <a:r>
              <a:rPr lang="es-ES" b="1" dirty="0"/>
              <a:t>PROTECCIÓN PARA EL FUTURO DESCONOCIDO - SEGUROS</a:t>
            </a:r>
            <a:r>
              <a:rPr lang="en-US" b="1" dirty="0"/>
              <a:t> </a:t>
            </a:r>
          </a:p>
        </p:txBody>
      </p:sp>
      <p:sp>
        <p:nvSpPr>
          <p:cNvPr id="7" name="Footer Placeholder 7"/>
          <p:cNvSpPr>
            <a:spLocks noGrp="1"/>
          </p:cNvSpPr>
          <p:nvPr>
            <p:ph type="ftr" sz="quarter" idx="11"/>
          </p:nvPr>
        </p:nvSpPr>
        <p:spPr>
          <a:xfrm>
            <a:off x="0" y="6492875"/>
            <a:ext cx="2895600" cy="365125"/>
          </a:xfrm>
        </p:spPr>
        <p:txBody>
          <a:bodyPr/>
          <a:lstStyle/>
          <a:p>
            <a:pPr algn="l">
              <a:defRPr/>
            </a:pPr>
            <a:r>
              <a:rPr lang="en-US" dirty="0"/>
              <a:t>© Alex </a:t>
            </a:r>
            <a:r>
              <a:rPr lang="en-US" dirty="0" err="1"/>
              <a:t>Barrón</a:t>
            </a:r>
            <a:r>
              <a:rPr lang="en-US" dirty="0"/>
              <a:t> 2024</a:t>
            </a:r>
          </a:p>
        </p:txBody>
      </p:sp>
      <p:sp>
        <p:nvSpPr>
          <p:cNvPr id="8" name="Slide Number Placeholder 8"/>
          <p:cNvSpPr>
            <a:spLocks noGrp="1"/>
          </p:cNvSpPr>
          <p:nvPr>
            <p:ph type="sldNum" sz="quarter" idx="12"/>
          </p:nvPr>
        </p:nvSpPr>
        <p:spPr>
          <a:xfrm>
            <a:off x="7010400" y="6492875"/>
            <a:ext cx="2133600" cy="365125"/>
          </a:xfrm>
        </p:spPr>
        <p:txBody>
          <a:bodyPr/>
          <a:lstStyle/>
          <a:p>
            <a:pPr>
              <a:defRPr/>
            </a:pPr>
            <a:fld id="{41402D49-E0DC-4392-8BF2-E2EDC46CB960}" type="slidenum">
              <a:rPr lang="en-US"/>
              <a:pPr>
                <a:defRPr/>
              </a:pPr>
              <a:t>134</a:t>
            </a:fld>
            <a:endParaRPr lang="en-US" dirty="0"/>
          </a:p>
        </p:txBody>
      </p:sp>
      <p:pic>
        <p:nvPicPr>
          <p:cNvPr id="6" name="Picture 5" descr="global_images_insurance_life-car-health-ssk_100070060.jpg"/>
          <p:cNvPicPr>
            <a:picLocks noChangeAspect="1"/>
          </p:cNvPicPr>
          <p:nvPr/>
        </p:nvPicPr>
        <p:blipFill>
          <a:blip r:embed="rId2" cstate="print"/>
          <a:stretch>
            <a:fillRect/>
          </a:stretch>
        </p:blipFill>
        <p:spPr>
          <a:xfrm>
            <a:off x="1752600" y="2362200"/>
            <a:ext cx="5467350" cy="3619500"/>
          </a:xfrm>
          <a:prstGeom prst="rect">
            <a:avLst/>
          </a:prstGeom>
        </p:spPr>
      </p:pic>
      <p:pic>
        <p:nvPicPr>
          <p:cNvPr id="3" name="Picture 2">
            <a:extLst>
              <a:ext uri="{FF2B5EF4-FFF2-40B4-BE49-F238E27FC236}">
                <a16:creationId xmlns:a16="http://schemas.microsoft.com/office/drawing/2014/main" id="{A56D617F-6954-4F83-B157-BA5154E36E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95420"/>
            <a:ext cx="8229600" cy="1143000"/>
          </a:xfrm>
        </p:spPr>
        <p:txBody>
          <a:bodyPr rtlCol="0">
            <a:normAutofit/>
          </a:bodyPr>
          <a:lstStyle/>
          <a:p>
            <a:pPr eaLnBrk="1" fontAlgn="auto" hangingPunct="1">
              <a:spcAft>
                <a:spcPts val="0"/>
              </a:spcAft>
              <a:defRPr/>
            </a:pPr>
            <a:r>
              <a:rPr lang="en-US" b="1" dirty="0"/>
              <a:t>El Seguro es </a:t>
            </a:r>
            <a:r>
              <a:rPr lang="en-US" b="1" dirty="0" err="1"/>
              <a:t>Protección</a:t>
            </a:r>
            <a:endParaRPr lang="en-US" dirty="0"/>
          </a:p>
        </p:txBody>
      </p:sp>
      <p:sp>
        <p:nvSpPr>
          <p:cNvPr id="4099" name="Content Placeholder 2"/>
          <p:cNvSpPr>
            <a:spLocks noGrp="1"/>
          </p:cNvSpPr>
          <p:nvPr>
            <p:ph idx="1"/>
          </p:nvPr>
        </p:nvSpPr>
        <p:spPr>
          <a:xfrm>
            <a:off x="381000" y="1371600"/>
            <a:ext cx="8153400" cy="4800600"/>
          </a:xfrm>
        </p:spPr>
        <p:txBody>
          <a:bodyPr>
            <a:normAutofit/>
          </a:bodyPr>
          <a:lstStyle/>
          <a:p>
            <a:pPr marL="514350" indent="-514350" eaLnBrk="1" hangingPunct="1">
              <a:buFont typeface="+mj-lt"/>
              <a:buAutoNum type="arabicPeriod"/>
            </a:pPr>
            <a:r>
              <a:rPr lang="es-ES" b="0" i="0" dirty="0">
                <a:solidFill>
                  <a:srgbClr val="000000"/>
                </a:solidFill>
                <a:effectLst/>
                <a:latin typeface="+mj-lt"/>
              </a:rPr>
              <a:t>No seas tacaño. No "ahorra" dinero al no tener seguro.</a:t>
            </a:r>
          </a:p>
          <a:p>
            <a:pPr marL="514350" indent="-514350" eaLnBrk="1" hangingPunct="1">
              <a:buFont typeface="+mj-lt"/>
              <a:buAutoNum type="arabicPeriod"/>
            </a:pPr>
            <a:r>
              <a:rPr lang="en-US" b="0" i="0" dirty="0" err="1">
                <a:solidFill>
                  <a:srgbClr val="000000"/>
                </a:solidFill>
                <a:effectLst/>
                <a:latin typeface="+mj-lt"/>
              </a:rPr>
              <a:t>Te</a:t>
            </a:r>
            <a:r>
              <a:rPr lang="en-US" b="0" i="0" dirty="0">
                <a:solidFill>
                  <a:srgbClr val="000000"/>
                </a:solidFill>
                <a:effectLst/>
                <a:latin typeface="+mj-lt"/>
              </a:rPr>
              <a:t> </a:t>
            </a:r>
            <a:r>
              <a:rPr lang="en-US" b="0" i="0" dirty="0" err="1">
                <a:solidFill>
                  <a:srgbClr val="000000"/>
                </a:solidFill>
                <a:effectLst/>
                <a:latin typeface="+mj-lt"/>
              </a:rPr>
              <a:t>expones</a:t>
            </a:r>
            <a:r>
              <a:rPr lang="en-US" b="0" i="0" dirty="0">
                <a:solidFill>
                  <a:srgbClr val="000000"/>
                </a:solidFill>
                <a:effectLst/>
                <a:latin typeface="+mj-lt"/>
              </a:rPr>
              <a:t> a </a:t>
            </a:r>
            <a:r>
              <a:rPr lang="en-US" b="0" i="0" dirty="0" err="1">
                <a:solidFill>
                  <a:srgbClr val="000000"/>
                </a:solidFill>
                <a:effectLst/>
                <a:latin typeface="+mj-lt"/>
              </a:rPr>
              <a:t>pérdidas</a:t>
            </a:r>
            <a:r>
              <a:rPr lang="en-US" b="0" i="0" dirty="0">
                <a:solidFill>
                  <a:srgbClr val="000000"/>
                </a:solidFill>
                <a:effectLst/>
                <a:latin typeface="+mj-lt"/>
              </a:rPr>
              <a:t> </a:t>
            </a:r>
            <a:r>
              <a:rPr lang="en-US" b="0" i="0" dirty="0" err="1">
                <a:solidFill>
                  <a:srgbClr val="000000"/>
                </a:solidFill>
                <a:effectLst/>
                <a:latin typeface="+mj-lt"/>
              </a:rPr>
              <a:t>innecesarias</a:t>
            </a:r>
            <a:r>
              <a:rPr lang="en-US" dirty="0">
                <a:latin typeface="+mj-lt"/>
              </a:rPr>
              <a:t>.</a:t>
            </a:r>
          </a:p>
          <a:p>
            <a:pPr marL="514350" indent="-514350" eaLnBrk="1" hangingPunct="1">
              <a:buFont typeface="+mj-lt"/>
              <a:buAutoNum type="arabicPeriod"/>
            </a:pPr>
            <a:r>
              <a:rPr lang="es-ES" b="0" i="0" dirty="0">
                <a:solidFill>
                  <a:srgbClr val="000000"/>
                </a:solidFill>
                <a:effectLst/>
                <a:latin typeface="+mj-lt"/>
              </a:rPr>
              <a:t>Tener protección puede parecer una “pérdida de dinero” hasta que suceda algo. Entonces te alegrarás de haberlo tenido.</a:t>
            </a:r>
          </a:p>
          <a:p>
            <a:pPr marL="514350" indent="-514350" eaLnBrk="1" hangingPunct="1">
              <a:buFont typeface="+mj-lt"/>
              <a:buAutoNum type="arabicPeriod"/>
            </a:pPr>
            <a:r>
              <a:rPr lang="es-ES" b="0" i="0" dirty="0">
                <a:solidFill>
                  <a:srgbClr val="000000"/>
                </a:solidFill>
                <a:effectLst/>
                <a:latin typeface="+mj-lt"/>
              </a:rPr>
              <a:t>El seguro es una forma de "inversión" para protegerlo de una gran pérdida que no puede permitirse cubrir por su cuenta.</a:t>
            </a:r>
            <a:endParaRPr lang="en-US" dirty="0">
              <a:latin typeface="+mj-lt"/>
            </a:endParaRPr>
          </a:p>
        </p:txBody>
      </p:sp>
      <p:sp>
        <p:nvSpPr>
          <p:cNvPr id="7" name="Footer Placeholder 6"/>
          <p:cNvSpPr>
            <a:spLocks noGrp="1"/>
          </p:cNvSpPr>
          <p:nvPr>
            <p:ph type="ftr" sz="quarter" idx="11"/>
          </p:nvPr>
        </p:nvSpPr>
        <p:spPr>
          <a:xfrm>
            <a:off x="0" y="6492875"/>
            <a:ext cx="2895600" cy="365125"/>
          </a:xfrm>
        </p:spPr>
        <p:txBody>
          <a:bodyPr/>
          <a:lstStyle/>
          <a:p>
            <a:pPr algn="l">
              <a:defRPr/>
            </a:pPr>
            <a:r>
              <a:rPr lang="en-US" dirty="0"/>
              <a:t>© Alex </a:t>
            </a:r>
            <a:r>
              <a:rPr lang="en-US" dirty="0" err="1"/>
              <a:t>Barrón</a:t>
            </a:r>
            <a:r>
              <a:rPr lang="en-US" dirty="0"/>
              <a:t> 2024</a:t>
            </a:r>
          </a:p>
        </p:txBody>
      </p:sp>
      <p:sp>
        <p:nvSpPr>
          <p:cNvPr id="8" name="Slide Number Placeholder 7"/>
          <p:cNvSpPr>
            <a:spLocks noGrp="1"/>
          </p:cNvSpPr>
          <p:nvPr>
            <p:ph type="sldNum" sz="quarter" idx="12"/>
          </p:nvPr>
        </p:nvSpPr>
        <p:spPr>
          <a:xfrm>
            <a:off x="7010400" y="6492875"/>
            <a:ext cx="2133600" cy="365125"/>
          </a:xfrm>
        </p:spPr>
        <p:txBody>
          <a:bodyPr/>
          <a:lstStyle/>
          <a:p>
            <a:pPr>
              <a:defRPr/>
            </a:pPr>
            <a:fld id="{39F5A813-D647-42E0-B614-A3684338E6D9}" type="slidenum">
              <a:rPr lang="en-US"/>
              <a:pPr>
                <a:defRPr/>
              </a:pPr>
              <a:t>135</a:t>
            </a:fld>
            <a:endParaRPr lang="en-US"/>
          </a:p>
        </p:txBody>
      </p:sp>
      <p:pic>
        <p:nvPicPr>
          <p:cNvPr id="3" name="Picture 2">
            <a:extLst>
              <a:ext uri="{FF2B5EF4-FFF2-40B4-BE49-F238E27FC236}">
                <a16:creationId xmlns:a16="http://schemas.microsoft.com/office/drawing/2014/main" id="{6D3DD0CB-4CBA-A208-64B0-305A69AEAB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r>
              <a:rPr lang="en-US" b="1" dirty="0"/>
              <a:t>Dos </a:t>
            </a:r>
            <a:r>
              <a:rPr lang="en-US" b="1" dirty="0" err="1"/>
              <a:t>Cosas</a:t>
            </a:r>
            <a:r>
              <a:rPr lang="en-US" b="1" dirty="0"/>
              <a:t> Son </a:t>
            </a:r>
            <a:r>
              <a:rPr lang="en-US" b="1" dirty="0" err="1"/>
              <a:t>Seguras</a:t>
            </a:r>
            <a:r>
              <a:rPr lang="en-US" b="1" dirty="0"/>
              <a:t> en la Vida</a:t>
            </a:r>
          </a:p>
        </p:txBody>
      </p:sp>
      <p:sp>
        <p:nvSpPr>
          <p:cNvPr id="3" name="Text Placeholder 2"/>
          <p:cNvSpPr>
            <a:spLocks noGrp="1"/>
          </p:cNvSpPr>
          <p:nvPr>
            <p:ph type="body" idx="1"/>
          </p:nvPr>
        </p:nvSpPr>
        <p:spPr>
          <a:xfrm>
            <a:off x="228600" y="1752600"/>
            <a:ext cx="4495800" cy="639762"/>
          </a:xfrm>
        </p:spPr>
        <p:txBody>
          <a:bodyPr>
            <a:noAutofit/>
          </a:bodyPr>
          <a:lstStyle/>
          <a:p>
            <a:r>
              <a:rPr lang="en-US" sz="3600" dirty="0"/>
              <a:t>1.) </a:t>
            </a:r>
            <a:r>
              <a:rPr lang="en-US" sz="3600" dirty="0" err="1"/>
              <a:t>Vamos</a:t>
            </a:r>
            <a:r>
              <a:rPr lang="en-US" sz="3600" dirty="0"/>
              <a:t> a </a:t>
            </a:r>
            <a:r>
              <a:rPr lang="en-US" sz="3600" dirty="0" err="1"/>
              <a:t>Envejecer</a:t>
            </a:r>
            <a:endParaRPr lang="en-US" sz="3600" dirty="0"/>
          </a:p>
        </p:txBody>
      </p:sp>
      <p:pic>
        <p:nvPicPr>
          <p:cNvPr id="7" name="Content Placeholder 6" descr="growing old.jpg"/>
          <p:cNvPicPr>
            <a:picLocks noGrp="1" noChangeAspect="1"/>
          </p:cNvPicPr>
          <p:nvPr>
            <p:ph sz="half" idx="2"/>
          </p:nvPr>
        </p:nvPicPr>
        <p:blipFill>
          <a:blip r:embed="rId2" cstate="print"/>
          <a:stretch>
            <a:fillRect/>
          </a:stretch>
        </p:blipFill>
        <p:spPr>
          <a:xfrm>
            <a:off x="457200" y="3101624"/>
            <a:ext cx="4040188" cy="2097790"/>
          </a:xfrm>
        </p:spPr>
      </p:pic>
      <p:sp>
        <p:nvSpPr>
          <p:cNvPr id="5" name="Text Placeholder 4"/>
          <p:cNvSpPr>
            <a:spLocks noGrp="1"/>
          </p:cNvSpPr>
          <p:nvPr>
            <p:ph type="body" sz="quarter" idx="3"/>
          </p:nvPr>
        </p:nvSpPr>
        <p:spPr>
          <a:xfrm>
            <a:off x="4648200" y="1752600"/>
            <a:ext cx="4041775" cy="639762"/>
          </a:xfrm>
        </p:spPr>
        <p:txBody>
          <a:bodyPr>
            <a:noAutofit/>
          </a:bodyPr>
          <a:lstStyle/>
          <a:p>
            <a:r>
              <a:rPr lang="en-US" sz="3600" dirty="0"/>
              <a:t>2.) </a:t>
            </a:r>
            <a:r>
              <a:rPr lang="en-US" sz="3600" dirty="0" err="1"/>
              <a:t>Vamos</a:t>
            </a:r>
            <a:r>
              <a:rPr lang="en-US" sz="3600" dirty="0"/>
              <a:t> a </a:t>
            </a:r>
            <a:r>
              <a:rPr lang="en-US" sz="3600" dirty="0" err="1"/>
              <a:t>Morir</a:t>
            </a:r>
            <a:endParaRPr lang="en-US" sz="3600" dirty="0"/>
          </a:p>
        </p:txBody>
      </p:sp>
      <p:pic>
        <p:nvPicPr>
          <p:cNvPr id="8" name="Content Placeholder 7" descr="cemetery.JPG"/>
          <p:cNvPicPr>
            <a:picLocks noGrp="1" noChangeAspect="1"/>
          </p:cNvPicPr>
          <p:nvPr>
            <p:ph sz="quarter" idx="4"/>
          </p:nvPr>
        </p:nvPicPr>
        <p:blipFill>
          <a:blip r:embed="rId3" cstate="print"/>
          <a:stretch>
            <a:fillRect/>
          </a:stretch>
        </p:blipFill>
        <p:spPr>
          <a:xfrm>
            <a:off x="4800600" y="2819400"/>
            <a:ext cx="4041775" cy="2705651"/>
          </a:xfrm>
        </p:spPr>
      </p:pic>
      <p:sp>
        <p:nvSpPr>
          <p:cNvPr id="9" name="Subtitle 7"/>
          <p:cNvSpPr txBox="1">
            <a:spLocks/>
          </p:cNvSpPr>
          <p:nvPr/>
        </p:nvSpPr>
        <p:spPr>
          <a:xfrm>
            <a:off x="0" y="5638800"/>
            <a:ext cx="9144000" cy="990600"/>
          </a:xfrm>
          <a:prstGeom prst="rect">
            <a:avLst/>
          </a:prstGeom>
        </p:spPr>
        <p:txBody>
          <a:bodyPr vert="horz" lIns="91440" tIns="45720" rIns="91440" bIns="45720" rtlCol="0" anchor="b">
            <a:noAutofit/>
          </a:bodyPr>
          <a:lstStyle/>
          <a:p>
            <a:pPr lvl="0" algn="ctr">
              <a:spcBef>
                <a:spcPct val="20000"/>
              </a:spcBef>
              <a:defRPr/>
            </a:pPr>
            <a:r>
              <a:rPr lang="es-ES" sz="3200" b="1" dirty="0"/>
              <a:t>¿ </a:t>
            </a:r>
            <a:r>
              <a:rPr kumimoji="0" lang="en-US" sz="3200" i="0" strike="noStrike" kern="1200" cap="none" spc="0" normalizeH="0" baseline="0" noProof="0" dirty="0" err="1">
                <a:ln>
                  <a:noFill/>
                </a:ln>
                <a:solidFill>
                  <a:schemeClr val="tx1"/>
                </a:solidFill>
                <a:effectLst/>
                <a:uLnTx/>
                <a:uFillTx/>
                <a:latin typeface="+mn-lt"/>
                <a:ea typeface="+mn-ea"/>
                <a:cs typeface="+mn-cs"/>
              </a:rPr>
              <a:t>Qué</a:t>
            </a:r>
            <a:r>
              <a:rPr kumimoji="0" lang="en-US" sz="3200" i="0" strike="noStrike" kern="1200" cap="none" spc="0" normalizeH="0" baseline="0" noProof="0" dirty="0">
                <a:ln>
                  <a:noFill/>
                </a:ln>
                <a:solidFill>
                  <a:schemeClr val="tx1"/>
                </a:solidFill>
                <a:effectLst/>
                <a:uLnTx/>
                <a:uFillTx/>
                <a:latin typeface="+mn-lt"/>
                <a:ea typeface="+mn-ea"/>
                <a:cs typeface="+mn-cs"/>
              </a:rPr>
              <a:t> </a:t>
            </a:r>
            <a:r>
              <a:rPr kumimoji="0" lang="en-US" sz="3200" i="0" strike="noStrike" kern="1200" cap="none" spc="0" normalizeH="0" baseline="0" noProof="0" dirty="0" err="1">
                <a:ln>
                  <a:noFill/>
                </a:ln>
                <a:solidFill>
                  <a:schemeClr val="tx1"/>
                </a:solidFill>
                <a:effectLst/>
                <a:uLnTx/>
                <a:uFillTx/>
                <a:latin typeface="+mn-lt"/>
                <a:ea typeface="+mn-ea"/>
                <a:cs typeface="+mn-cs"/>
              </a:rPr>
              <a:t>es</a:t>
            </a:r>
            <a:r>
              <a:rPr kumimoji="0" lang="en-US" sz="3200" i="0" strike="noStrike" kern="1200" cap="none" spc="0" normalizeH="0" baseline="0" noProof="0" dirty="0">
                <a:ln>
                  <a:noFill/>
                </a:ln>
                <a:solidFill>
                  <a:schemeClr val="tx1"/>
                </a:solidFill>
                <a:effectLst/>
                <a:uLnTx/>
                <a:uFillTx/>
                <a:latin typeface="+mn-lt"/>
                <a:ea typeface="+mn-ea"/>
                <a:cs typeface="+mn-cs"/>
              </a:rPr>
              <a:t> lo que </a:t>
            </a:r>
            <a:r>
              <a:rPr kumimoji="0" lang="en-US" sz="3200" i="0" strike="noStrike" kern="1200" cap="none" spc="0" normalizeH="0" baseline="0" noProof="0" dirty="0" err="1">
                <a:ln>
                  <a:noFill/>
                </a:ln>
                <a:solidFill>
                  <a:schemeClr val="tx1"/>
                </a:solidFill>
                <a:effectLst/>
                <a:uLnTx/>
                <a:uFillTx/>
                <a:latin typeface="+mn-lt"/>
                <a:ea typeface="+mn-ea"/>
                <a:cs typeface="+mn-cs"/>
              </a:rPr>
              <a:t>estas</a:t>
            </a:r>
            <a:r>
              <a:rPr kumimoji="0" lang="en-US" sz="3200" i="0" strike="noStrike" kern="1200" cap="none" spc="0" normalizeH="0" baseline="0" noProof="0" dirty="0">
                <a:ln>
                  <a:noFill/>
                </a:ln>
                <a:solidFill>
                  <a:schemeClr val="tx1"/>
                </a:solidFill>
                <a:effectLst/>
                <a:uLnTx/>
                <a:uFillTx/>
                <a:latin typeface="+mn-lt"/>
                <a:ea typeface="+mn-ea"/>
                <a:cs typeface="+mn-cs"/>
              </a:rPr>
              <a:t> </a:t>
            </a:r>
            <a:r>
              <a:rPr kumimoji="0" lang="en-US" sz="3200" i="0" strike="noStrike" kern="1200" cap="none" spc="0" normalizeH="0" baseline="0" noProof="0" dirty="0" err="1">
                <a:ln>
                  <a:noFill/>
                </a:ln>
                <a:solidFill>
                  <a:schemeClr val="tx1"/>
                </a:solidFill>
                <a:effectLst/>
                <a:uLnTx/>
                <a:uFillTx/>
                <a:latin typeface="+mn-lt"/>
                <a:ea typeface="+mn-ea"/>
                <a:cs typeface="+mn-cs"/>
              </a:rPr>
              <a:t>haciendo</a:t>
            </a:r>
            <a:r>
              <a:rPr kumimoji="0" lang="en-US" sz="3200" i="0" strike="noStrike" kern="1200" cap="none" spc="0" normalizeH="0" baseline="0" noProof="0" dirty="0">
                <a:ln>
                  <a:noFill/>
                </a:ln>
                <a:solidFill>
                  <a:schemeClr val="tx1"/>
                </a:solidFill>
                <a:effectLst/>
                <a:uLnTx/>
                <a:uFillTx/>
                <a:latin typeface="+mn-lt"/>
                <a:ea typeface="+mn-ea"/>
                <a:cs typeface="+mn-cs"/>
              </a:rPr>
              <a:t> para </a:t>
            </a:r>
            <a:r>
              <a:rPr kumimoji="0" lang="en-US" sz="3200" i="0" strike="noStrike" kern="1200" cap="none" spc="0" normalizeH="0" baseline="0" noProof="0" dirty="0" err="1">
                <a:ln>
                  <a:noFill/>
                </a:ln>
                <a:solidFill>
                  <a:schemeClr val="tx1"/>
                </a:solidFill>
                <a:effectLst/>
                <a:uLnTx/>
                <a:uFillTx/>
                <a:latin typeface="+mn-lt"/>
                <a:ea typeface="+mn-ea"/>
                <a:cs typeface="+mn-cs"/>
              </a:rPr>
              <a:t>prepararte</a:t>
            </a:r>
            <a:r>
              <a:rPr kumimoji="0" lang="en-US" sz="3200" i="0" strike="noStrike" kern="1200" cap="none" spc="0" normalizeH="0" baseline="0" noProof="0" dirty="0">
                <a:ln>
                  <a:noFill/>
                </a:ln>
                <a:solidFill>
                  <a:schemeClr val="tx1"/>
                </a:solidFill>
                <a:effectLst/>
                <a:uLnTx/>
                <a:uFillTx/>
                <a:latin typeface="+mn-lt"/>
                <a:ea typeface="+mn-ea"/>
                <a:cs typeface="+mn-cs"/>
              </a:rPr>
              <a:t> </a:t>
            </a:r>
            <a:r>
              <a:rPr kumimoji="0" lang="en-US" sz="3200" i="0" strike="noStrike" kern="1200" cap="none" spc="0" normalizeH="0" baseline="0" noProof="0" dirty="0" err="1">
                <a:ln>
                  <a:noFill/>
                </a:ln>
                <a:solidFill>
                  <a:schemeClr val="tx1"/>
                </a:solidFill>
                <a:effectLst/>
                <a:uLnTx/>
                <a:uFillTx/>
                <a:latin typeface="+mn-lt"/>
                <a:ea typeface="+mn-ea"/>
                <a:cs typeface="+mn-cs"/>
              </a:rPr>
              <a:t>cuando</a:t>
            </a:r>
            <a:r>
              <a:rPr kumimoji="0" lang="en-US" sz="3200" i="0" strike="noStrike" kern="1200" cap="none" spc="0" normalizeH="0" baseline="0" noProof="0" dirty="0">
                <a:ln>
                  <a:noFill/>
                </a:ln>
                <a:solidFill>
                  <a:schemeClr val="tx1"/>
                </a:solidFill>
                <a:effectLst/>
                <a:uLnTx/>
                <a:uFillTx/>
                <a:latin typeface="+mn-lt"/>
                <a:ea typeface="+mn-ea"/>
                <a:cs typeface="+mn-cs"/>
              </a:rPr>
              <a:t> </a:t>
            </a:r>
            <a:r>
              <a:rPr kumimoji="0" lang="en-US" sz="3200" i="0" strike="noStrike" kern="1200" cap="none" spc="0" normalizeH="0" baseline="0" noProof="0" dirty="0" err="1">
                <a:ln>
                  <a:noFill/>
                </a:ln>
                <a:solidFill>
                  <a:schemeClr val="tx1"/>
                </a:solidFill>
                <a:effectLst/>
                <a:uLnTx/>
                <a:uFillTx/>
                <a:latin typeface="+mn-lt"/>
                <a:ea typeface="+mn-ea"/>
                <a:cs typeface="+mn-cs"/>
              </a:rPr>
              <a:t>éste</a:t>
            </a:r>
            <a:r>
              <a:rPr kumimoji="0" lang="en-US" sz="3200" i="0" strike="noStrike" kern="1200" cap="none" spc="0" normalizeH="0" baseline="0" noProof="0" dirty="0">
                <a:ln>
                  <a:noFill/>
                </a:ln>
                <a:solidFill>
                  <a:schemeClr val="tx1"/>
                </a:solidFill>
                <a:effectLst/>
                <a:uLnTx/>
                <a:uFillTx/>
                <a:latin typeface="+mn-lt"/>
                <a:ea typeface="+mn-ea"/>
                <a:cs typeface="+mn-cs"/>
              </a:rPr>
              <a:t> </a:t>
            </a:r>
            <a:r>
              <a:rPr kumimoji="0" lang="en-US" sz="3200" i="0" strike="noStrike" kern="1200" cap="none" spc="0" normalizeH="0" baseline="0" noProof="0" dirty="0" err="1">
                <a:ln>
                  <a:noFill/>
                </a:ln>
                <a:solidFill>
                  <a:schemeClr val="tx1"/>
                </a:solidFill>
                <a:effectLst/>
                <a:uLnTx/>
                <a:uFillTx/>
                <a:latin typeface="+mn-lt"/>
                <a:ea typeface="+mn-ea"/>
                <a:cs typeface="+mn-cs"/>
              </a:rPr>
              <a:t>momento</a:t>
            </a:r>
            <a:r>
              <a:rPr kumimoji="0" lang="en-US" sz="3200" i="0" strike="noStrike" kern="1200" cap="none" spc="0" normalizeH="0" baseline="0" noProof="0" dirty="0">
                <a:ln>
                  <a:noFill/>
                </a:ln>
                <a:solidFill>
                  <a:schemeClr val="tx1"/>
                </a:solidFill>
                <a:effectLst/>
                <a:uLnTx/>
                <a:uFillTx/>
                <a:latin typeface="+mn-lt"/>
                <a:ea typeface="+mn-ea"/>
                <a:cs typeface="+mn-cs"/>
              </a:rPr>
              <a:t> </a:t>
            </a:r>
            <a:r>
              <a:rPr kumimoji="0" lang="en-US" sz="3200" i="0" strike="noStrike" kern="1200" cap="none" spc="0" normalizeH="0" baseline="0" noProof="0" dirty="0" err="1">
                <a:ln>
                  <a:noFill/>
                </a:ln>
                <a:solidFill>
                  <a:schemeClr val="tx1"/>
                </a:solidFill>
                <a:effectLst/>
                <a:uLnTx/>
                <a:uFillTx/>
                <a:latin typeface="+mn-lt"/>
                <a:ea typeface="+mn-ea"/>
                <a:cs typeface="+mn-cs"/>
              </a:rPr>
              <a:t>llegue</a:t>
            </a:r>
            <a:r>
              <a:rPr lang="en-US" sz="3200" dirty="0"/>
              <a:t>?</a:t>
            </a:r>
            <a:endParaRPr kumimoji="0" lang="en-US" sz="3200" i="0" strike="noStrike" kern="1200" cap="none" spc="0" normalizeH="0" baseline="0" noProof="0" dirty="0">
              <a:ln>
                <a:noFill/>
              </a:ln>
              <a:solidFill>
                <a:schemeClr val="tx1"/>
              </a:solidFill>
              <a:effectLst/>
              <a:uLnTx/>
              <a:uFillTx/>
              <a:latin typeface="+mn-lt"/>
              <a:ea typeface="+mn-ea"/>
              <a:cs typeface="+mn-cs"/>
            </a:endParaRPr>
          </a:p>
        </p:txBody>
      </p:sp>
      <p:pic>
        <p:nvPicPr>
          <p:cNvPr id="6" name="Picture 5">
            <a:extLst>
              <a:ext uri="{FF2B5EF4-FFF2-40B4-BE49-F238E27FC236}">
                <a16:creationId xmlns:a16="http://schemas.microsoft.com/office/drawing/2014/main" id="{8DC7D871-55D3-EEC5-45CC-806E37DCC70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1800"/>
            <a:ext cx="9144000" cy="1143000"/>
          </a:xfrm>
        </p:spPr>
        <p:txBody>
          <a:bodyPr>
            <a:normAutofit fontScale="90000"/>
          </a:bodyPr>
          <a:lstStyle/>
          <a:p>
            <a:r>
              <a:rPr lang="en-US" b="1" dirty="0"/>
              <a:t>Si </a:t>
            </a:r>
            <a:r>
              <a:rPr lang="en-US" b="1" dirty="0" err="1"/>
              <a:t>Mueres</a:t>
            </a:r>
            <a:r>
              <a:rPr lang="en-US" b="1" dirty="0"/>
              <a:t> </a:t>
            </a:r>
            <a:r>
              <a:rPr lang="en-US" b="1" dirty="0" err="1"/>
              <a:t>Inesperadamente</a:t>
            </a:r>
            <a:r>
              <a:rPr lang="en-US" b="1" dirty="0"/>
              <a:t>,</a:t>
            </a:r>
            <a:br>
              <a:rPr lang="en-US" b="1" dirty="0"/>
            </a:br>
            <a:r>
              <a:rPr lang="en-US" b="1" dirty="0"/>
              <a:t> </a:t>
            </a:r>
            <a:r>
              <a:rPr lang="en-US" b="1" dirty="0" err="1"/>
              <a:t>Quien</a:t>
            </a:r>
            <a:r>
              <a:rPr lang="en-US" b="1" dirty="0"/>
              <a:t> se Hara Cargo de </a:t>
            </a:r>
            <a:r>
              <a:rPr lang="en-US" b="1" dirty="0" err="1"/>
              <a:t>tu</a:t>
            </a:r>
            <a:r>
              <a:rPr lang="en-US" b="1" dirty="0"/>
              <a:t> Familia?</a:t>
            </a:r>
          </a:p>
        </p:txBody>
      </p:sp>
      <p:sp>
        <p:nvSpPr>
          <p:cNvPr id="3" name="Content Placeholder 2"/>
          <p:cNvSpPr>
            <a:spLocks noGrp="1"/>
          </p:cNvSpPr>
          <p:nvPr>
            <p:ph sz="half" idx="1"/>
          </p:nvPr>
        </p:nvSpPr>
        <p:spPr>
          <a:xfrm>
            <a:off x="0" y="1524000"/>
            <a:ext cx="4114800" cy="4114800"/>
          </a:xfrm>
        </p:spPr>
        <p:txBody>
          <a:bodyPr>
            <a:normAutofit/>
          </a:bodyPr>
          <a:lstStyle/>
          <a:p>
            <a:r>
              <a:rPr lang="en-US" sz="2400" dirty="0"/>
              <a:t>La </a:t>
            </a:r>
            <a:r>
              <a:rPr lang="en-US" sz="2400" dirty="0" err="1"/>
              <a:t>expectativa</a:t>
            </a:r>
            <a:r>
              <a:rPr lang="en-US" sz="2400" dirty="0"/>
              <a:t> de </a:t>
            </a:r>
            <a:r>
              <a:rPr lang="en-US" sz="2400" dirty="0" err="1"/>
              <a:t>vida</a:t>
            </a:r>
            <a:r>
              <a:rPr lang="en-US" sz="2400" dirty="0"/>
              <a:t> </a:t>
            </a:r>
            <a:r>
              <a:rPr lang="en-US" sz="2400" dirty="0" err="1"/>
              <a:t>promedio</a:t>
            </a:r>
            <a:r>
              <a:rPr lang="en-US" sz="2400" dirty="0"/>
              <a:t> es de 75 </a:t>
            </a:r>
            <a:r>
              <a:rPr lang="en-US" sz="2400" dirty="0" err="1"/>
              <a:t>años</a:t>
            </a:r>
            <a:r>
              <a:rPr lang="en-US" sz="2400" dirty="0"/>
              <a:t> para hombres y 80 </a:t>
            </a:r>
            <a:r>
              <a:rPr lang="en-US" sz="2400" dirty="0" err="1"/>
              <a:t>años</a:t>
            </a:r>
            <a:r>
              <a:rPr lang="en-US" sz="2400" dirty="0"/>
              <a:t> para </a:t>
            </a:r>
            <a:r>
              <a:rPr lang="en-US" sz="2400" dirty="0" err="1"/>
              <a:t>mujeres</a:t>
            </a:r>
            <a:r>
              <a:rPr lang="en-US" sz="2400" dirty="0"/>
              <a:t>.  </a:t>
            </a:r>
          </a:p>
          <a:p>
            <a:r>
              <a:rPr lang="en-US" sz="2400" dirty="0"/>
              <a:t>Si </a:t>
            </a:r>
            <a:r>
              <a:rPr lang="en-US" sz="2400" dirty="0" err="1"/>
              <a:t>murieras</a:t>
            </a:r>
            <a:r>
              <a:rPr lang="en-US" sz="2400" dirty="0"/>
              <a:t> </a:t>
            </a:r>
            <a:r>
              <a:rPr lang="en-US" sz="2400" dirty="0" err="1"/>
              <a:t>prematuramente</a:t>
            </a:r>
            <a:r>
              <a:rPr lang="en-US" sz="2400" dirty="0"/>
              <a:t> </a:t>
            </a:r>
            <a:r>
              <a:rPr lang="en-US" sz="2400" dirty="0" err="1"/>
              <a:t>tienes</a:t>
            </a:r>
            <a:r>
              <a:rPr lang="en-US" sz="2400" dirty="0"/>
              <a:t> </a:t>
            </a:r>
            <a:r>
              <a:rPr lang="en-US" sz="2400" dirty="0" err="1"/>
              <a:t>todo</a:t>
            </a:r>
            <a:r>
              <a:rPr lang="en-US" sz="2400" dirty="0"/>
              <a:t> </a:t>
            </a:r>
            <a:r>
              <a:rPr lang="en-US" sz="2400" dirty="0" err="1"/>
              <a:t>listo</a:t>
            </a:r>
            <a:r>
              <a:rPr lang="en-US" sz="2400" dirty="0"/>
              <a:t>? </a:t>
            </a:r>
          </a:p>
          <a:p>
            <a:r>
              <a:rPr lang="en-US" sz="2400" dirty="0" err="1"/>
              <a:t>Estaria</a:t>
            </a:r>
            <a:r>
              <a:rPr lang="en-US" sz="2400" dirty="0"/>
              <a:t> </a:t>
            </a:r>
            <a:r>
              <a:rPr lang="en-US" sz="2400" dirty="0" err="1"/>
              <a:t>tu</a:t>
            </a:r>
            <a:r>
              <a:rPr lang="en-US" sz="2400" dirty="0"/>
              <a:t> </a:t>
            </a:r>
            <a:r>
              <a:rPr lang="en-US" sz="2400" dirty="0" err="1"/>
              <a:t>familia</a:t>
            </a:r>
            <a:r>
              <a:rPr lang="en-US" sz="2400" dirty="0"/>
              <a:t> </a:t>
            </a:r>
            <a:r>
              <a:rPr lang="en-US" sz="2400" dirty="0" err="1"/>
              <a:t>protegida</a:t>
            </a:r>
            <a:r>
              <a:rPr lang="en-US" sz="2400" dirty="0"/>
              <a:t> </a:t>
            </a:r>
            <a:r>
              <a:rPr lang="en-US" sz="2400" dirty="0" err="1"/>
              <a:t>economicamente</a:t>
            </a:r>
            <a:r>
              <a:rPr lang="en-US" sz="2400" dirty="0"/>
              <a:t> </a:t>
            </a:r>
            <a:r>
              <a:rPr lang="en-US" sz="2400" dirty="0" err="1"/>
              <a:t>si</a:t>
            </a:r>
            <a:r>
              <a:rPr lang="en-US" sz="2400" dirty="0"/>
              <a:t> </a:t>
            </a:r>
            <a:r>
              <a:rPr lang="en-US" sz="2400" dirty="0" err="1"/>
              <a:t>faltas</a:t>
            </a:r>
            <a:r>
              <a:rPr lang="en-US" sz="2400" dirty="0"/>
              <a:t>?</a:t>
            </a:r>
          </a:p>
          <a:p>
            <a:r>
              <a:rPr lang="en-US" sz="2400" dirty="0"/>
              <a:t> No lo </a:t>
            </a:r>
            <a:r>
              <a:rPr lang="en-US" sz="2400" dirty="0" err="1"/>
              <a:t>dejes</a:t>
            </a:r>
            <a:r>
              <a:rPr lang="en-US" sz="2400" dirty="0"/>
              <a:t> para “</a:t>
            </a:r>
            <a:r>
              <a:rPr lang="en-US" sz="2400" dirty="0" err="1"/>
              <a:t>Despues</a:t>
            </a:r>
            <a:r>
              <a:rPr lang="en-US" sz="2400" dirty="0"/>
              <a:t>".</a:t>
            </a:r>
          </a:p>
        </p:txBody>
      </p:sp>
      <p:sp>
        <p:nvSpPr>
          <p:cNvPr id="8" name="Content Placeholder 2"/>
          <p:cNvSpPr txBox="1">
            <a:spLocks/>
          </p:cNvSpPr>
          <p:nvPr/>
        </p:nvSpPr>
        <p:spPr>
          <a:xfrm>
            <a:off x="0" y="5562600"/>
            <a:ext cx="9144000" cy="1295400"/>
          </a:xfrm>
          <a:prstGeom prst="rect">
            <a:avLst/>
          </a:prstGeom>
        </p:spPr>
        <p:txBody>
          <a:bodyPr vert="horz" lIns="91440" tIns="45720" rIns="91440" bIns="45720" rtlCol="0">
            <a:noAutofit/>
          </a:bodyPr>
          <a:lstStyle/>
          <a:p>
            <a:pPr marL="342900" indent="-342900">
              <a:spcBef>
                <a:spcPct val="20000"/>
              </a:spcBef>
            </a:pPr>
            <a:r>
              <a:rPr lang="en-US" sz="2400" i="1" dirty="0">
                <a:solidFill>
                  <a:srgbClr val="0000FF"/>
                </a:solidFill>
              </a:rPr>
              <a:t>“Un Seguro de </a:t>
            </a:r>
            <a:r>
              <a:rPr lang="en-US" sz="2400" i="1" dirty="0" err="1">
                <a:solidFill>
                  <a:srgbClr val="0000FF"/>
                </a:solidFill>
              </a:rPr>
              <a:t>vida</a:t>
            </a:r>
            <a:r>
              <a:rPr lang="en-US" sz="2400" i="1" dirty="0">
                <a:solidFill>
                  <a:srgbClr val="0000FF"/>
                </a:solidFill>
              </a:rPr>
              <a:t> se </a:t>
            </a:r>
            <a:r>
              <a:rPr lang="en-US" sz="2400" i="1" dirty="0" err="1">
                <a:solidFill>
                  <a:srgbClr val="0000FF"/>
                </a:solidFill>
              </a:rPr>
              <a:t>compra</a:t>
            </a:r>
            <a:r>
              <a:rPr lang="en-US" sz="2400" i="1" dirty="0">
                <a:solidFill>
                  <a:srgbClr val="0000FF"/>
                </a:solidFill>
              </a:rPr>
              <a:t> por “amor“ mas que por "</a:t>
            </a:r>
            <a:r>
              <a:rPr lang="en-US" sz="2400" i="1" dirty="0" err="1">
                <a:solidFill>
                  <a:srgbClr val="0000FF"/>
                </a:solidFill>
              </a:rPr>
              <a:t>necesidad</a:t>
            </a:r>
            <a:r>
              <a:rPr lang="en-US" sz="2400" i="1" dirty="0">
                <a:solidFill>
                  <a:srgbClr val="0000FF"/>
                </a:solidFill>
              </a:rPr>
              <a:t>“ </a:t>
            </a:r>
            <a:r>
              <a:rPr lang="en-US" sz="2400" i="1" dirty="0" err="1">
                <a:solidFill>
                  <a:srgbClr val="0000FF"/>
                </a:solidFill>
              </a:rPr>
              <a:t>porque</a:t>
            </a:r>
            <a:r>
              <a:rPr lang="en-US" sz="2400" i="1" dirty="0">
                <a:solidFill>
                  <a:srgbClr val="0000FF"/>
                </a:solidFill>
              </a:rPr>
              <a:t> </a:t>
            </a:r>
            <a:r>
              <a:rPr lang="en-US" sz="2400" i="1" dirty="0" err="1">
                <a:solidFill>
                  <a:srgbClr val="0000FF"/>
                </a:solidFill>
              </a:rPr>
              <a:t>llena</a:t>
            </a:r>
            <a:r>
              <a:rPr lang="en-US" sz="2400" i="1" dirty="0">
                <a:solidFill>
                  <a:srgbClr val="0000FF"/>
                </a:solidFill>
              </a:rPr>
              <a:t> la </a:t>
            </a:r>
            <a:r>
              <a:rPr lang="en-US" sz="2400" i="1" dirty="0" err="1">
                <a:solidFill>
                  <a:srgbClr val="0000FF"/>
                </a:solidFill>
              </a:rPr>
              <a:t>responsabilidad</a:t>
            </a:r>
            <a:r>
              <a:rPr lang="en-US" sz="2400" i="1" dirty="0">
                <a:solidFill>
                  <a:srgbClr val="0000FF"/>
                </a:solidFill>
              </a:rPr>
              <a:t> </a:t>
            </a:r>
            <a:r>
              <a:rPr lang="en-US" sz="2400" i="1" dirty="0" err="1">
                <a:solidFill>
                  <a:srgbClr val="0000FF"/>
                </a:solidFill>
              </a:rPr>
              <a:t>financiera</a:t>
            </a:r>
            <a:r>
              <a:rPr lang="en-US" sz="2400" i="1" dirty="0">
                <a:solidFill>
                  <a:srgbClr val="0000FF"/>
                </a:solidFill>
              </a:rPr>
              <a:t> de la persona que </a:t>
            </a:r>
            <a:r>
              <a:rPr lang="en-US" sz="2400" i="1" dirty="0" err="1">
                <a:solidFill>
                  <a:srgbClr val="0000FF"/>
                </a:solidFill>
              </a:rPr>
              <a:t>muere</a:t>
            </a:r>
            <a:r>
              <a:rPr lang="en-US" sz="2400" i="1" dirty="0">
                <a:solidFill>
                  <a:srgbClr val="0000FF"/>
                </a:solidFill>
              </a:rPr>
              <a:t> </a:t>
            </a:r>
            <a:r>
              <a:rPr lang="en-US" sz="2400" i="1" dirty="0" err="1">
                <a:solidFill>
                  <a:srgbClr val="0000FF"/>
                </a:solidFill>
              </a:rPr>
              <a:t>hacia</a:t>
            </a:r>
            <a:r>
              <a:rPr lang="en-US" sz="2400" i="1" dirty="0">
                <a:solidFill>
                  <a:srgbClr val="0000FF"/>
                </a:solidFill>
              </a:rPr>
              <a:t> sus </a:t>
            </a:r>
            <a:r>
              <a:rPr lang="en-US" sz="2400" i="1" dirty="0" err="1">
                <a:solidFill>
                  <a:srgbClr val="0000FF"/>
                </a:solidFill>
              </a:rPr>
              <a:t>seres</a:t>
            </a:r>
            <a:r>
              <a:rPr lang="en-US" sz="2400" i="1" dirty="0">
                <a:solidFill>
                  <a:srgbClr val="0000FF"/>
                </a:solidFill>
              </a:rPr>
              <a:t> </a:t>
            </a:r>
            <a:r>
              <a:rPr lang="en-US" sz="2400" i="1" dirty="0" err="1">
                <a:solidFill>
                  <a:srgbClr val="0000FF"/>
                </a:solidFill>
              </a:rPr>
              <a:t>queridos</a:t>
            </a:r>
            <a:r>
              <a:rPr lang="en-US" sz="2400" i="1" dirty="0">
                <a:solidFill>
                  <a:srgbClr val="0000FF"/>
                </a:solidFill>
              </a:rPr>
              <a:t>." - Dwayne Burnell</a:t>
            </a:r>
          </a:p>
        </p:txBody>
      </p:sp>
      <p:pic>
        <p:nvPicPr>
          <p:cNvPr id="10" name="Content Placeholder 9" descr="funeral.jpg"/>
          <p:cNvPicPr>
            <a:picLocks noGrp="1" noChangeAspect="1"/>
          </p:cNvPicPr>
          <p:nvPr>
            <p:ph sz="half" idx="2"/>
          </p:nvPr>
        </p:nvPicPr>
        <p:blipFill>
          <a:blip r:embed="rId2" cstate="print"/>
          <a:stretch>
            <a:fillRect/>
          </a:stretch>
        </p:blipFill>
        <p:spPr>
          <a:xfrm>
            <a:off x="4495800" y="1905000"/>
            <a:ext cx="4038600" cy="2692400"/>
          </a:xfrm>
        </p:spPr>
      </p:pic>
      <p:pic>
        <p:nvPicPr>
          <p:cNvPr id="5" name="Picture 4">
            <a:extLst>
              <a:ext uri="{FF2B5EF4-FFF2-40B4-BE49-F238E27FC236}">
                <a16:creationId xmlns:a16="http://schemas.microsoft.com/office/drawing/2014/main" id="{6DA6A890-05F4-07D6-DE00-55A3D80B78A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057488" y="152400"/>
            <a:ext cx="7629312" cy="1143000"/>
          </a:xfrm>
        </p:spPr>
        <p:txBody>
          <a:bodyPr rtlCol="0">
            <a:normAutofit/>
          </a:bodyPr>
          <a:lstStyle/>
          <a:p>
            <a:pPr eaLnBrk="1" fontAlgn="auto" hangingPunct="1">
              <a:spcAft>
                <a:spcPts val="0"/>
              </a:spcAft>
              <a:defRPr/>
            </a:pPr>
            <a:r>
              <a:rPr lang="en-US" b="1" dirty="0"/>
              <a:t>¿Que es un Seguro de Vida?</a:t>
            </a:r>
            <a:endParaRPr lang="en-US" dirty="0"/>
          </a:p>
        </p:txBody>
      </p:sp>
      <p:sp>
        <p:nvSpPr>
          <p:cNvPr id="4099" name="Content Placeholder 2"/>
          <p:cNvSpPr>
            <a:spLocks noGrp="1"/>
          </p:cNvSpPr>
          <p:nvPr>
            <p:ph idx="1"/>
          </p:nvPr>
        </p:nvSpPr>
        <p:spPr>
          <a:xfrm>
            <a:off x="388513" y="1383881"/>
            <a:ext cx="5410200" cy="1676400"/>
          </a:xfrm>
        </p:spPr>
        <p:txBody>
          <a:bodyPr>
            <a:normAutofit fontScale="77500" lnSpcReduction="20000"/>
          </a:bodyPr>
          <a:lstStyle/>
          <a:p>
            <a:r>
              <a:rPr lang="es-ES" dirty="0"/>
              <a:t>Un Seguro de Vida es un contrato en el que se intercambia una prima para un beneficio de muerte en caso de que pasara dentro de un marco de tiempo estipulado</a:t>
            </a:r>
            <a:r>
              <a:rPr lang="en-US" dirty="0"/>
              <a:t>.</a:t>
            </a:r>
          </a:p>
        </p:txBody>
      </p:sp>
      <p:sp>
        <p:nvSpPr>
          <p:cNvPr id="7" name="Footer Placeholder 6"/>
          <p:cNvSpPr>
            <a:spLocks noGrp="1"/>
          </p:cNvSpPr>
          <p:nvPr>
            <p:ph type="ftr" sz="quarter" idx="11"/>
          </p:nvPr>
        </p:nvSpPr>
        <p:spPr>
          <a:xfrm>
            <a:off x="0" y="6492875"/>
            <a:ext cx="2895600" cy="365125"/>
          </a:xfrm>
        </p:spPr>
        <p:txBody>
          <a:bodyPr/>
          <a:lstStyle/>
          <a:p>
            <a:pPr algn="l">
              <a:defRPr/>
            </a:pPr>
            <a:r>
              <a:rPr lang="en-US"/>
              <a:t>© Alex Barrón 2012</a:t>
            </a:r>
            <a:endParaRPr lang="en-US" dirty="0"/>
          </a:p>
        </p:txBody>
      </p:sp>
      <p:sp>
        <p:nvSpPr>
          <p:cNvPr id="8" name="Slide Number Placeholder 7"/>
          <p:cNvSpPr>
            <a:spLocks noGrp="1"/>
          </p:cNvSpPr>
          <p:nvPr>
            <p:ph type="sldNum" sz="quarter" idx="12"/>
          </p:nvPr>
        </p:nvSpPr>
        <p:spPr>
          <a:xfrm>
            <a:off x="7010400" y="6492875"/>
            <a:ext cx="2133600" cy="365125"/>
          </a:xfrm>
        </p:spPr>
        <p:txBody>
          <a:bodyPr/>
          <a:lstStyle/>
          <a:p>
            <a:pPr>
              <a:defRPr/>
            </a:pPr>
            <a:fld id="{39F5A813-D647-42E0-B614-A3684338E6D9}" type="slidenum">
              <a:rPr lang="en-US"/>
              <a:pPr>
                <a:defRPr/>
              </a:pPr>
              <a:t>138</a:t>
            </a:fld>
            <a:endParaRPr lang="en-US"/>
          </a:p>
        </p:txBody>
      </p:sp>
      <p:pic>
        <p:nvPicPr>
          <p:cNvPr id="9" name="Picture 8" descr="life-insurance.jpg"/>
          <p:cNvPicPr>
            <a:picLocks noChangeAspect="1"/>
          </p:cNvPicPr>
          <p:nvPr/>
        </p:nvPicPr>
        <p:blipFill>
          <a:blip r:embed="rId2" cstate="print"/>
          <a:stretch>
            <a:fillRect/>
          </a:stretch>
        </p:blipFill>
        <p:spPr>
          <a:xfrm>
            <a:off x="5834559" y="1192248"/>
            <a:ext cx="2948832" cy="1956637"/>
          </a:xfrm>
          <a:prstGeom prst="rect">
            <a:avLst/>
          </a:prstGeom>
        </p:spPr>
      </p:pic>
      <p:sp>
        <p:nvSpPr>
          <p:cNvPr id="10" name="Content Placeholder 2"/>
          <p:cNvSpPr txBox="1">
            <a:spLocks/>
          </p:cNvSpPr>
          <p:nvPr/>
        </p:nvSpPr>
        <p:spPr>
          <a:xfrm>
            <a:off x="152400" y="3124200"/>
            <a:ext cx="8610599" cy="3581400"/>
          </a:xfrm>
          <a:prstGeom prst="rect">
            <a:avLst/>
          </a:prstGeom>
        </p:spPr>
        <p:txBody>
          <a:bodyPr vert="horz" lIns="91440" tIns="45720" rIns="91440" bIns="45720" rtlCol="0">
            <a:normAutofit fontScale="85000" lnSpcReduction="20000"/>
          </a:bodyPr>
          <a:lstStyle/>
          <a:p>
            <a:pPr marL="342900" lvl="0" indent="-342900">
              <a:spcBef>
                <a:spcPct val="20000"/>
              </a:spcBef>
              <a:defRPr/>
            </a:pPr>
            <a:r>
              <a:rPr lang="en-US" sz="3200" b="1" dirty="0"/>
              <a:t>3 </a:t>
            </a:r>
            <a:r>
              <a:rPr lang="en-US" sz="3200" b="1" dirty="0" err="1"/>
              <a:t>Factores</a:t>
            </a:r>
            <a:r>
              <a:rPr lang="en-US" sz="3200" b="1" dirty="0"/>
              <a:t> que </a:t>
            </a:r>
            <a:r>
              <a:rPr lang="en-US" sz="3200" b="1" dirty="0" err="1"/>
              <a:t>Afectan</a:t>
            </a:r>
            <a:r>
              <a:rPr lang="en-US" sz="3200" b="1" dirty="0"/>
              <a:t> el </a:t>
            </a:r>
            <a:r>
              <a:rPr lang="en-US" sz="3200" b="1" dirty="0" err="1"/>
              <a:t>Costo</a:t>
            </a:r>
            <a:r>
              <a:rPr lang="en-US" sz="3200" b="1" dirty="0"/>
              <a:t> de un Seguro de Vida:</a:t>
            </a:r>
            <a:r>
              <a:rPr lang="en-US" sz="3200" dirty="0"/>
              <a:t> </a:t>
            </a:r>
          </a:p>
          <a:p>
            <a:pPr marL="514350" lvl="0" indent="-514350">
              <a:spcBef>
                <a:spcPct val="20000"/>
              </a:spcBef>
              <a:buFont typeface="+mj-lt"/>
              <a:buAutoNum type="arabicPeriod"/>
              <a:defRPr/>
            </a:pPr>
            <a:r>
              <a:rPr lang="en-US" sz="3200" b="1" dirty="0" err="1"/>
              <a:t>Edad</a:t>
            </a:r>
            <a:r>
              <a:rPr lang="en-US" sz="3200" dirty="0"/>
              <a:t> – Entre mas </a:t>
            </a:r>
            <a:r>
              <a:rPr lang="en-US" sz="3200" dirty="0" err="1"/>
              <a:t>joven</a:t>
            </a:r>
            <a:r>
              <a:rPr lang="en-US" sz="3200" dirty="0"/>
              <a:t> es la persona </a:t>
            </a:r>
            <a:r>
              <a:rPr lang="en-US" sz="3200" dirty="0" err="1"/>
              <a:t>menos</a:t>
            </a:r>
            <a:r>
              <a:rPr lang="en-US" sz="3200" dirty="0"/>
              <a:t> cuesta el </a:t>
            </a:r>
            <a:r>
              <a:rPr lang="en-US" sz="3200" dirty="0" err="1"/>
              <a:t>seguro</a:t>
            </a:r>
            <a:r>
              <a:rPr lang="en-US" sz="3200" dirty="0"/>
              <a:t>. El </a:t>
            </a:r>
            <a:r>
              <a:rPr lang="en-US" sz="3200" dirty="0" err="1"/>
              <a:t>costo</a:t>
            </a:r>
            <a:r>
              <a:rPr lang="en-US" sz="3200" dirty="0"/>
              <a:t> </a:t>
            </a:r>
            <a:r>
              <a:rPr lang="en-US" sz="3200" dirty="0" err="1"/>
              <a:t>aumenta</a:t>
            </a:r>
            <a:r>
              <a:rPr lang="en-US" sz="3200" dirty="0"/>
              <a:t> con la </a:t>
            </a:r>
            <a:r>
              <a:rPr lang="en-US" sz="3200" dirty="0" err="1"/>
              <a:t>edad</a:t>
            </a:r>
            <a:r>
              <a:rPr lang="en-US" sz="3200" dirty="0"/>
              <a:t>.</a:t>
            </a:r>
          </a:p>
          <a:p>
            <a:pPr marL="514350" lvl="0" indent="-514350">
              <a:spcBef>
                <a:spcPct val="20000"/>
              </a:spcBef>
              <a:buFont typeface="+mj-lt"/>
              <a:buAutoNum type="arabicPeriod"/>
              <a:defRPr/>
            </a:pPr>
            <a:r>
              <a:rPr lang="en-US" sz="3200" b="1" dirty="0" err="1"/>
              <a:t>Salud</a:t>
            </a:r>
            <a:r>
              <a:rPr lang="en-US" sz="3200" dirty="0"/>
              <a:t> – Entre mas </a:t>
            </a:r>
            <a:r>
              <a:rPr lang="en-US" sz="3200" dirty="0" err="1"/>
              <a:t>sana</a:t>
            </a:r>
            <a:r>
              <a:rPr lang="en-US" sz="3200" dirty="0"/>
              <a:t> es una persona, </a:t>
            </a:r>
            <a:r>
              <a:rPr lang="en-US" sz="3200" dirty="0" err="1"/>
              <a:t>menos</a:t>
            </a:r>
            <a:r>
              <a:rPr lang="en-US" sz="3200" dirty="0"/>
              <a:t> cuesta el </a:t>
            </a:r>
            <a:r>
              <a:rPr lang="en-US" sz="3200" dirty="0" err="1"/>
              <a:t>seguro</a:t>
            </a:r>
            <a:r>
              <a:rPr lang="en-US" sz="3200" dirty="0"/>
              <a:t>. Un </a:t>
            </a:r>
            <a:r>
              <a:rPr lang="en-US" sz="3200" dirty="0" err="1"/>
              <a:t>fumador</a:t>
            </a:r>
            <a:r>
              <a:rPr lang="en-US" sz="3200" dirty="0"/>
              <a:t> </a:t>
            </a:r>
            <a:r>
              <a:rPr lang="en-US" sz="3200" dirty="0" err="1"/>
              <a:t>pagara</a:t>
            </a:r>
            <a:r>
              <a:rPr lang="en-US" sz="3200" dirty="0"/>
              <a:t> </a:t>
            </a:r>
            <a:r>
              <a:rPr lang="en-US" sz="3200" dirty="0" err="1"/>
              <a:t>mucho</a:t>
            </a:r>
            <a:r>
              <a:rPr lang="en-US" sz="3200" dirty="0"/>
              <a:t> mas. </a:t>
            </a:r>
          </a:p>
          <a:p>
            <a:pPr marL="514350" lvl="0" indent="-514350">
              <a:spcBef>
                <a:spcPct val="20000"/>
              </a:spcBef>
              <a:buFont typeface="+mj-lt"/>
              <a:buAutoNum type="arabicPeriod"/>
              <a:defRPr/>
            </a:pPr>
            <a:r>
              <a:rPr lang="en-US" sz="3200" b="1" dirty="0" err="1"/>
              <a:t>Sexo</a:t>
            </a:r>
            <a:r>
              <a:rPr lang="en-US" sz="3200" dirty="0"/>
              <a:t> – Las </a:t>
            </a:r>
            <a:r>
              <a:rPr lang="en-US" sz="3200" dirty="0" err="1"/>
              <a:t>mujeres</a:t>
            </a:r>
            <a:r>
              <a:rPr lang="en-US" sz="3200" dirty="0"/>
              <a:t> </a:t>
            </a:r>
            <a:r>
              <a:rPr lang="en-US" sz="3200" dirty="0" err="1"/>
              <a:t>tienden</a:t>
            </a:r>
            <a:r>
              <a:rPr lang="en-US" sz="3200" dirty="0"/>
              <a:t> a </a:t>
            </a:r>
            <a:r>
              <a:rPr lang="en-US" sz="3200" dirty="0" err="1"/>
              <a:t>vivir</a:t>
            </a:r>
            <a:r>
              <a:rPr lang="en-US" sz="3200" dirty="0"/>
              <a:t> mas que los hombres, </a:t>
            </a:r>
            <a:r>
              <a:rPr lang="en-US" sz="3200" dirty="0" err="1"/>
              <a:t>asi</a:t>
            </a:r>
            <a:r>
              <a:rPr lang="en-US" sz="3200" dirty="0"/>
              <a:t> que las </a:t>
            </a:r>
            <a:r>
              <a:rPr lang="en-US" sz="3200" dirty="0" err="1"/>
              <a:t>mujeres</a:t>
            </a:r>
            <a:r>
              <a:rPr lang="en-US" sz="3200" dirty="0"/>
              <a:t> pagan </a:t>
            </a:r>
            <a:r>
              <a:rPr lang="en-US" sz="3200" dirty="0" err="1"/>
              <a:t>menos</a:t>
            </a:r>
            <a:r>
              <a:rPr lang="en-US" sz="3200" dirty="0"/>
              <a:t> que los hombres.</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Picture 2">
            <a:extLst>
              <a:ext uri="{FF2B5EF4-FFF2-40B4-BE49-F238E27FC236}">
                <a16:creationId xmlns:a16="http://schemas.microsoft.com/office/drawing/2014/main" id="{4FB5A502-6B3F-103B-42DB-EC81AAAC06E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5421266"/>
      </p:ext>
    </p:extLst>
  </p:cSld>
  <p:clrMapOvr>
    <a:masterClrMapping/>
  </p:clrMapOvr>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304800"/>
            <a:ext cx="8229600" cy="838200"/>
          </a:xfrm>
        </p:spPr>
        <p:txBody>
          <a:bodyPr rtlCol="0">
            <a:normAutofit/>
          </a:bodyPr>
          <a:lstStyle/>
          <a:p>
            <a:pPr eaLnBrk="1" fontAlgn="auto" hangingPunct="1">
              <a:spcAft>
                <a:spcPts val="0"/>
              </a:spcAft>
              <a:defRPr/>
            </a:pPr>
            <a:r>
              <a:rPr lang="es-ES" b="1" dirty="0"/>
              <a:t>¿Por qué un seguro de vida?</a:t>
            </a:r>
            <a:endParaRPr lang="en-US" b="1" dirty="0"/>
          </a:p>
        </p:txBody>
      </p:sp>
      <p:sp>
        <p:nvSpPr>
          <p:cNvPr id="4099" name="Content Placeholder 2"/>
          <p:cNvSpPr>
            <a:spLocks noGrp="1"/>
          </p:cNvSpPr>
          <p:nvPr>
            <p:ph idx="1"/>
          </p:nvPr>
        </p:nvSpPr>
        <p:spPr>
          <a:xfrm>
            <a:off x="381000" y="1066800"/>
            <a:ext cx="8763000" cy="5562600"/>
          </a:xfrm>
        </p:spPr>
        <p:txBody>
          <a:bodyPr>
            <a:normAutofit/>
          </a:bodyPr>
          <a:lstStyle/>
          <a:p>
            <a:pPr>
              <a:buNone/>
            </a:pPr>
            <a:r>
              <a:rPr lang="en-US" sz="2400" dirty="0"/>
              <a:t>5 </a:t>
            </a:r>
            <a:r>
              <a:rPr lang="en-US" sz="2400" dirty="0" err="1"/>
              <a:t>Razones</a:t>
            </a:r>
            <a:r>
              <a:rPr lang="en-US" sz="2400" dirty="0"/>
              <a:t> Clave por las que las </a:t>
            </a:r>
            <a:r>
              <a:rPr lang="en-US" sz="2400" dirty="0" err="1"/>
              <a:t>gente</a:t>
            </a:r>
            <a:r>
              <a:rPr lang="en-US" sz="2400" dirty="0"/>
              <a:t> </a:t>
            </a:r>
            <a:r>
              <a:rPr lang="en-US" sz="2400" dirty="0" err="1"/>
              <a:t>compra</a:t>
            </a:r>
            <a:r>
              <a:rPr lang="en-US" sz="2400" dirty="0"/>
              <a:t> un Seguro de </a:t>
            </a:r>
            <a:r>
              <a:rPr lang="en-US" sz="2400" dirty="0" err="1"/>
              <a:t>vida</a:t>
            </a:r>
            <a:r>
              <a:rPr lang="en-US" sz="2400" dirty="0"/>
              <a:t> : </a:t>
            </a:r>
          </a:p>
          <a:p>
            <a:pPr marL="514350" indent="-514350">
              <a:buAutoNum type="arabicPeriod"/>
            </a:pPr>
            <a:r>
              <a:rPr lang="en-US" sz="2400" b="1" dirty="0" err="1"/>
              <a:t>Protección</a:t>
            </a:r>
            <a:r>
              <a:rPr lang="en-US" sz="2400" b="1" dirty="0"/>
              <a:t> Familiar- </a:t>
            </a:r>
            <a:r>
              <a:rPr lang="es-ES" sz="2400" dirty="0"/>
              <a:t>El beneficio por fallecimiento protege a tu familia de una carga económica: gastos de funeral, paga tus deudas (casa), cubre la educación de tus hijos y reemplaza tus ingresos en caso de muerte prematura.</a:t>
            </a:r>
          </a:p>
          <a:p>
            <a:pPr marL="514350" indent="-514350">
              <a:buAutoNum type="arabicPeriod"/>
            </a:pPr>
            <a:r>
              <a:rPr lang="en-US" sz="2400" b="1" dirty="0" err="1"/>
              <a:t>Financiamiento</a:t>
            </a:r>
            <a:r>
              <a:rPr lang="en-US" sz="2400" b="1" dirty="0"/>
              <a:t> </a:t>
            </a:r>
            <a:r>
              <a:rPr lang="en-US" sz="2400" dirty="0"/>
              <a:t>- </a:t>
            </a:r>
            <a:r>
              <a:rPr lang="es-ES" sz="2400" dirty="0"/>
              <a:t>Para "Pagarte a ti mismo" los intereses que pagarías a una institución financiera.</a:t>
            </a:r>
          </a:p>
          <a:p>
            <a:pPr marL="514350" indent="-514350">
              <a:buFont typeface="Arial" charset="0"/>
              <a:buAutoNum type="arabicPeriod"/>
            </a:pPr>
            <a:r>
              <a:rPr lang="en-US" sz="2400" b="1" dirty="0" err="1"/>
              <a:t>Ingreso</a:t>
            </a:r>
            <a:r>
              <a:rPr lang="en-US" sz="2400" b="1" dirty="0"/>
              <a:t> de </a:t>
            </a:r>
            <a:r>
              <a:rPr lang="en-US" sz="2400" b="1" dirty="0" err="1"/>
              <a:t>Retiro</a:t>
            </a:r>
            <a:r>
              <a:rPr lang="en-US" sz="2400" dirty="0"/>
              <a:t>- </a:t>
            </a:r>
            <a:r>
              <a:rPr lang="es-ES" sz="2400" dirty="0"/>
              <a:t>Proporcione ingresos estables para tu jubilación.</a:t>
            </a:r>
            <a:endParaRPr lang="en-US" sz="2400" dirty="0"/>
          </a:p>
          <a:p>
            <a:pPr marL="514350" indent="-514350">
              <a:buAutoNum type="arabicPeriod"/>
            </a:pPr>
            <a:r>
              <a:rPr lang="en-US" sz="2400" b="1" dirty="0" err="1"/>
              <a:t>Ventajas</a:t>
            </a:r>
            <a:r>
              <a:rPr lang="en-US" sz="2400" b="1" dirty="0"/>
              <a:t> de </a:t>
            </a:r>
            <a:r>
              <a:rPr lang="en-US" sz="2400" b="1" dirty="0" err="1"/>
              <a:t>Impuestos</a:t>
            </a:r>
            <a:endParaRPr lang="en-US" sz="2400" dirty="0"/>
          </a:p>
          <a:p>
            <a:pPr marL="514350" indent="-514350">
              <a:buNone/>
            </a:pPr>
            <a:r>
              <a:rPr lang="en-US" sz="2400" dirty="0"/>
              <a:t>		- El </a:t>
            </a:r>
            <a:r>
              <a:rPr lang="en-US" sz="2400" dirty="0" err="1"/>
              <a:t>Ingreso</a:t>
            </a:r>
            <a:r>
              <a:rPr lang="en-US" sz="2400" dirty="0"/>
              <a:t> </a:t>
            </a:r>
            <a:r>
              <a:rPr lang="en-US" sz="2400" dirty="0" err="1"/>
              <a:t>puede</a:t>
            </a:r>
            <a:r>
              <a:rPr lang="en-US" sz="2400" dirty="0"/>
              <a:t> ser libre de </a:t>
            </a:r>
            <a:r>
              <a:rPr lang="en-US" sz="2400" dirty="0" err="1"/>
              <a:t>impuestos</a:t>
            </a:r>
            <a:r>
              <a:rPr lang="en-US" sz="2400" b="1" dirty="0"/>
              <a:t>.</a:t>
            </a:r>
          </a:p>
          <a:p>
            <a:pPr marL="514350" indent="-514350">
              <a:buNone/>
            </a:pPr>
            <a:r>
              <a:rPr lang="en-US" sz="2400" b="1" dirty="0"/>
              <a:t>5.	</a:t>
            </a:r>
            <a:r>
              <a:rPr lang="en-US" sz="2400" b="1" dirty="0" err="1"/>
              <a:t>Protección</a:t>
            </a:r>
            <a:r>
              <a:rPr lang="en-US" sz="2400" b="1" dirty="0"/>
              <a:t> de </a:t>
            </a:r>
            <a:r>
              <a:rPr lang="en-US" sz="2400" b="1" dirty="0" err="1"/>
              <a:t>Bienes</a:t>
            </a:r>
            <a:r>
              <a:rPr lang="en-US" sz="2400" b="1" dirty="0"/>
              <a:t>.</a:t>
            </a:r>
            <a:r>
              <a:rPr lang="en-US" sz="2400" dirty="0"/>
              <a:t>        </a:t>
            </a:r>
          </a:p>
          <a:p>
            <a:pPr marL="514350" indent="-514350">
              <a:buNone/>
            </a:pPr>
            <a:r>
              <a:rPr lang="en-US" sz="2400" dirty="0"/>
              <a:t>  		-</a:t>
            </a:r>
            <a:r>
              <a:rPr lang="en-US" sz="2400" dirty="0" err="1"/>
              <a:t>En</a:t>
            </a:r>
            <a:r>
              <a:rPr lang="en-US" sz="2400" dirty="0"/>
              <a:t> </a:t>
            </a:r>
            <a:r>
              <a:rPr lang="en-US" sz="2400" dirty="0" err="1"/>
              <a:t>caso</a:t>
            </a:r>
            <a:r>
              <a:rPr lang="en-US" sz="2400" dirty="0"/>
              <a:t> de una </a:t>
            </a:r>
            <a:r>
              <a:rPr lang="en-US" sz="2400" dirty="0" err="1"/>
              <a:t>demanda</a:t>
            </a:r>
            <a:r>
              <a:rPr lang="en-US" sz="2400" dirty="0"/>
              <a:t>.</a:t>
            </a:r>
          </a:p>
        </p:txBody>
      </p:sp>
      <p:sp>
        <p:nvSpPr>
          <p:cNvPr id="7" name="Footer Placeholder 6"/>
          <p:cNvSpPr>
            <a:spLocks noGrp="1"/>
          </p:cNvSpPr>
          <p:nvPr>
            <p:ph type="ftr" sz="quarter" idx="11"/>
          </p:nvPr>
        </p:nvSpPr>
        <p:spPr>
          <a:xfrm>
            <a:off x="0" y="6492875"/>
            <a:ext cx="2895600" cy="365125"/>
          </a:xfrm>
        </p:spPr>
        <p:txBody>
          <a:bodyPr/>
          <a:lstStyle/>
          <a:p>
            <a:pPr algn="l">
              <a:defRPr/>
            </a:pPr>
            <a:r>
              <a:rPr lang="en-US" dirty="0"/>
              <a:t>© Alex </a:t>
            </a:r>
            <a:r>
              <a:rPr lang="en-US" dirty="0" err="1"/>
              <a:t>Barrón</a:t>
            </a:r>
            <a:r>
              <a:rPr lang="en-US" dirty="0"/>
              <a:t> 2024</a:t>
            </a:r>
          </a:p>
        </p:txBody>
      </p:sp>
      <p:sp>
        <p:nvSpPr>
          <p:cNvPr id="8" name="Slide Number Placeholder 7"/>
          <p:cNvSpPr>
            <a:spLocks noGrp="1"/>
          </p:cNvSpPr>
          <p:nvPr>
            <p:ph type="sldNum" sz="quarter" idx="12"/>
          </p:nvPr>
        </p:nvSpPr>
        <p:spPr>
          <a:xfrm>
            <a:off x="7010400" y="6492875"/>
            <a:ext cx="2133600" cy="365125"/>
          </a:xfrm>
        </p:spPr>
        <p:txBody>
          <a:bodyPr/>
          <a:lstStyle/>
          <a:p>
            <a:pPr>
              <a:defRPr/>
            </a:pPr>
            <a:endParaRPr lang="en-US" dirty="0"/>
          </a:p>
        </p:txBody>
      </p:sp>
      <p:pic>
        <p:nvPicPr>
          <p:cNvPr id="11" name="Picture 10" descr="lifeInsuranceBg.jpg"/>
          <p:cNvPicPr>
            <a:picLocks noChangeAspect="1"/>
          </p:cNvPicPr>
          <p:nvPr/>
        </p:nvPicPr>
        <p:blipFill>
          <a:blip r:embed="rId2" cstate="print"/>
          <a:stretch>
            <a:fillRect/>
          </a:stretch>
        </p:blipFill>
        <p:spPr>
          <a:xfrm>
            <a:off x="6396743" y="5486401"/>
            <a:ext cx="2747257" cy="1371600"/>
          </a:xfrm>
          <a:prstGeom prst="rect">
            <a:avLst/>
          </a:prstGeom>
        </p:spPr>
      </p:pic>
      <p:pic>
        <p:nvPicPr>
          <p:cNvPr id="2" name="Picture 1">
            <a:extLst>
              <a:ext uri="{FF2B5EF4-FFF2-40B4-BE49-F238E27FC236}">
                <a16:creationId xmlns:a16="http://schemas.microsoft.com/office/drawing/2014/main" id="{C87FD677-C1AC-4FAB-8CA6-2414BFDC6A1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6357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descr="I want it now.jpg"/>
          <p:cNvPicPr>
            <a:picLocks noChangeAspect="1"/>
          </p:cNvPicPr>
          <p:nvPr/>
        </p:nvPicPr>
        <p:blipFill>
          <a:blip r:embed="rId3" cstate="print"/>
          <a:srcRect/>
          <a:stretch>
            <a:fillRect/>
          </a:stretch>
        </p:blipFill>
        <p:spPr bwMode="auto">
          <a:xfrm>
            <a:off x="6553200" y="3581400"/>
            <a:ext cx="2416175" cy="2743200"/>
          </a:xfrm>
          <a:prstGeom prst="rect">
            <a:avLst/>
          </a:prstGeom>
          <a:noFill/>
          <a:ln w="9525">
            <a:noFill/>
            <a:miter lim="800000"/>
            <a:headEnd/>
            <a:tailEnd/>
          </a:ln>
        </p:spPr>
      </p:pic>
      <p:sp>
        <p:nvSpPr>
          <p:cNvPr id="19459" name="Title 1"/>
          <p:cNvSpPr>
            <a:spLocks noGrp="1"/>
          </p:cNvSpPr>
          <p:nvPr>
            <p:ph type="title"/>
          </p:nvPr>
        </p:nvSpPr>
        <p:spPr>
          <a:xfrm>
            <a:off x="0" y="274638"/>
            <a:ext cx="9144000" cy="1143000"/>
          </a:xfrm>
        </p:spPr>
        <p:txBody>
          <a:bodyPr/>
          <a:lstStyle/>
          <a:p>
            <a:pPr eaLnBrk="1" hangingPunct="1"/>
            <a:r>
              <a:rPr lang="es-ES" altLang="es-MX" b="1"/>
              <a:t>¿Por qué la Gente Pide Préstado</a:t>
            </a:r>
            <a:r>
              <a:rPr lang="en-US" altLang="es-MX" b="1"/>
              <a:t>?</a:t>
            </a:r>
          </a:p>
        </p:txBody>
      </p:sp>
      <p:sp>
        <p:nvSpPr>
          <p:cNvPr id="19460" name="Content Placeholder 2"/>
          <p:cNvSpPr>
            <a:spLocks noGrp="1"/>
          </p:cNvSpPr>
          <p:nvPr>
            <p:ph sz="half" idx="1"/>
          </p:nvPr>
        </p:nvSpPr>
        <p:spPr>
          <a:xfrm>
            <a:off x="457200" y="1600200"/>
            <a:ext cx="8458200" cy="1828800"/>
          </a:xfrm>
        </p:spPr>
        <p:txBody>
          <a:bodyPr/>
          <a:lstStyle/>
          <a:p>
            <a:pPr eaLnBrk="1" hangingPunct="1"/>
            <a:r>
              <a:rPr lang="en-US" altLang="es-MX" sz="2400" i="1">
                <a:solidFill>
                  <a:srgbClr val="3333FF"/>
                </a:solidFill>
              </a:rPr>
              <a:t>“</a:t>
            </a:r>
            <a:r>
              <a:rPr lang="es-ES" altLang="es-MX" sz="2400" i="1">
                <a:solidFill>
                  <a:srgbClr val="3333FF"/>
                </a:solidFill>
              </a:rPr>
              <a:t>La deuda no es el verdadero problema, es sólo un síntoma de el verdadero problema - la avaricia, la auto-indulgencia, la impaciencia, el miedo, baja autoestima, falta de autoestima, falta de auto-disciplina, y quizás muchos otros</a:t>
            </a:r>
            <a:r>
              <a:rPr lang="en-US" altLang="es-MX" sz="2400" i="1">
                <a:solidFill>
                  <a:srgbClr val="3333FF"/>
                </a:solidFill>
              </a:rPr>
              <a:t>.”  ― Ron Blue</a:t>
            </a:r>
            <a:r>
              <a:rPr lang="en-US" altLang="es-MX" sz="2400">
                <a:solidFill>
                  <a:srgbClr val="3333FF"/>
                </a:solidFill>
              </a:rPr>
              <a:t>.</a:t>
            </a:r>
          </a:p>
        </p:txBody>
      </p:sp>
      <p:sp>
        <p:nvSpPr>
          <p:cNvPr id="8" name="Footer Placeholder 7"/>
          <p:cNvSpPr>
            <a:spLocks noGrp="1"/>
          </p:cNvSpPr>
          <p:nvPr>
            <p:ph type="ftr" sz="quarter" idx="11"/>
          </p:nvPr>
        </p:nvSpPr>
        <p:spPr>
          <a:xfrm>
            <a:off x="0" y="6492875"/>
            <a:ext cx="2895600" cy="365125"/>
          </a:xfrm>
        </p:spPr>
        <p:txBody>
          <a:bodyPr/>
          <a:lstStyle/>
          <a:p>
            <a:pPr algn="l">
              <a:defRPr/>
            </a:pPr>
            <a:r>
              <a:rPr lang="en-US" dirty="0"/>
              <a:t>© Alex </a:t>
            </a:r>
            <a:r>
              <a:rPr lang="en-US" dirty="0" err="1"/>
              <a:t>Barrón</a:t>
            </a:r>
            <a:r>
              <a:rPr lang="en-US" dirty="0"/>
              <a:t> 2014</a:t>
            </a:r>
          </a:p>
        </p:txBody>
      </p:sp>
      <p:sp>
        <p:nvSpPr>
          <p:cNvPr id="19462" name="Slide Number Placeholder 8"/>
          <p:cNvSpPr>
            <a:spLocks noGrp="1"/>
          </p:cNvSpPr>
          <p:nvPr>
            <p:ph type="sldNum" sz="quarter" idx="12"/>
          </p:nvPr>
        </p:nvSpPr>
        <p:spPr bwMode="auto">
          <a:xfrm>
            <a:off x="7010400" y="6492875"/>
            <a:ext cx="2133600" cy="365125"/>
          </a:xfrm>
          <a:noFill/>
          <a:ln>
            <a:miter lim="800000"/>
            <a:headEnd/>
            <a:tailEnd/>
          </a:ln>
        </p:spPr>
        <p:txBody>
          <a:bodyPr/>
          <a:lstStyle/>
          <a:p>
            <a:fld id="{361C891E-3A0F-4532-8F73-8DA78573DDB1}" type="slidenum">
              <a:rPr lang="en-US" altLang="es-MX"/>
              <a:pPr/>
              <a:t>14</a:t>
            </a:fld>
            <a:endParaRPr lang="en-US" altLang="es-MX"/>
          </a:p>
        </p:txBody>
      </p:sp>
      <p:sp>
        <p:nvSpPr>
          <p:cNvPr id="19463" name="Content Placeholder 2"/>
          <p:cNvSpPr>
            <a:spLocks noGrp="1"/>
          </p:cNvSpPr>
          <p:nvPr>
            <p:ph sz="half" idx="1"/>
          </p:nvPr>
        </p:nvSpPr>
        <p:spPr>
          <a:xfrm>
            <a:off x="533400" y="3352800"/>
            <a:ext cx="6019800" cy="3276600"/>
          </a:xfrm>
        </p:spPr>
        <p:txBody>
          <a:bodyPr/>
          <a:lstStyle/>
          <a:p>
            <a:pPr eaLnBrk="1" hangingPunct="1"/>
            <a:r>
              <a:rPr lang="en-US" altLang="es-MX" dirty="0"/>
              <a:t>El </a:t>
            </a:r>
            <a:r>
              <a:rPr lang="en-US" altLang="es-MX" dirty="0" err="1"/>
              <a:t>Pedir</a:t>
            </a:r>
            <a:r>
              <a:rPr lang="en-US" altLang="es-MX" dirty="0"/>
              <a:t> </a:t>
            </a:r>
            <a:r>
              <a:rPr lang="en-US" altLang="es-MX" dirty="0" err="1"/>
              <a:t>Prestado</a:t>
            </a:r>
            <a:r>
              <a:rPr lang="en-US" altLang="es-MX" dirty="0"/>
              <a:t> </a:t>
            </a:r>
            <a:r>
              <a:rPr lang="en-US" altLang="es-MX" dirty="0" err="1"/>
              <a:t>es</a:t>
            </a:r>
            <a:r>
              <a:rPr lang="en-US" altLang="es-MX" dirty="0"/>
              <a:t> Traer el </a:t>
            </a:r>
            <a:r>
              <a:rPr lang="en-US" altLang="es-MX" dirty="0" err="1"/>
              <a:t>Futuro</a:t>
            </a:r>
            <a:r>
              <a:rPr lang="en-US" altLang="es-MX" dirty="0"/>
              <a:t> al </a:t>
            </a:r>
            <a:r>
              <a:rPr lang="en-US" altLang="es-MX" dirty="0" err="1"/>
              <a:t>Presente</a:t>
            </a:r>
            <a:r>
              <a:rPr lang="en-US" altLang="es-MX" dirty="0"/>
              <a:t>. – </a:t>
            </a:r>
            <a:r>
              <a:rPr lang="en-US" altLang="es-MX" dirty="0" err="1"/>
              <a:t>Compre</a:t>
            </a:r>
            <a:r>
              <a:rPr lang="en-US" altLang="es-MX" dirty="0"/>
              <a:t> </a:t>
            </a:r>
            <a:r>
              <a:rPr lang="en-US" altLang="es-MX" dirty="0" err="1"/>
              <a:t>ahora</a:t>
            </a:r>
            <a:r>
              <a:rPr lang="en-US" altLang="es-MX" dirty="0"/>
              <a:t>, </a:t>
            </a:r>
            <a:r>
              <a:rPr lang="en-US" altLang="es-MX" dirty="0" err="1"/>
              <a:t>pague</a:t>
            </a:r>
            <a:r>
              <a:rPr lang="en-US" altLang="es-MX" dirty="0"/>
              <a:t> </a:t>
            </a:r>
            <a:r>
              <a:rPr lang="en-US" altLang="es-MX" dirty="0" err="1"/>
              <a:t>después</a:t>
            </a:r>
            <a:r>
              <a:rPr lang="en-US" altLang="es-MX" dirty="0"/>
              <a:t>…</a:t>
            </a:r>
          </a:p>
          <a:p>
            <a:pPr eaLnBrk="1" hangingPunct="1"/>
            <a:r>
              <a:rPr lang="es-ES" altLang="es-MX" dirty="0"/>
              <a:t>El Problema es que Algún Día, el Futuro se Hace el Presente</a:t>
            </a:r>
            <a:r>
              <a:rPr lang="en-US" altLang="es-MX" dirty="0"/>
              <a:t>.</a:t>
            </a:r>
          </a:p>
          <a:p>
            <a:pPr eaLnBrk="1" hangingPunct="1"/>
            <a:r>
              <a:rPr lang="en-US" altLang="es-MX" dirty="0" err="1"/>
              <a:t>Es</a:t>
            </a:r>
            <a:r>
              <a:rPr lang="en-US" altLang="es-MX" dirty="0"/>
              <a:t> </a:t>
            </a:r>
            <a:r>
              <a:rPr lang="en-US" altLang="es-MX" dirty="0" err="1"/>
              <a:t>Fácil</a:t>
            </a:r>
            <a:r>
              <a:rPr lang="en-US" altLang="es-MX" dirty="0"/>
              <a:t> </a:t>
            </a:r>
            <a:r>
              <a:rPr lang="en-US" altLang="es-MX" dirty="0" err="1"/>
              <a:t>Meterse</a:t>
            </a:r>
            <a:r>
              <a:rPr lang="en-US" altLang="es-MX" dirty="0"/>
              <a:t> </a:t>
            </a:r>
            <a:r>
              <a:rPr lang="en-US" altLang="es-MX" dirty="0" err="1"/>
              <a:t>en</a:t>
            </a:r>
            <a:r>
              <a:rPr lang="en-US" altLang="es-MX" dirty="0"/>
              <a:t> </a:t>
            </a:r>
            <a:r>
              <a:rPr lang="en-US" altLang="es-MX" dirty="0" err="1"/>
              <a:t>Deuda</a:t>
            </a:r>
            <a:r>
              <a:rPr lang="en-US" altLang="es-MX" dirty="0"/>
              <a:t>. </a:t>
            </a:r>
            <a:r>
              <a:rPr lang="en-US" altLang="es-MX" dirty="0" err="1"/>
              <a:t>Salir</a:t>
            </a:r>
            <a:r>
              <a:rPr lang="en-US" altLang="es-MX" dirty="0"/>
              <a:t> de </a:t>
            </a:r>
            <a:r>
              <a:rPr lang="en-US" altLang="es-MX" dirty="0" err="1"/>
              <a:t>Deuda</a:t>
            </a:r>
            <a:r>
              <a:rPr lang="en-US" altLang="es-MX" dirty="0"/>
              <a:t> NO </a:t>
            </a:r>
            <a:r>
              <a:rPr lang="en-US" altLang="es-MX" dirty="0" err="1"/>
              <a:t>es</a:t>
            </a:r>
            <a:r>
              <a:rPr lang="en-US" altLang="es-MX" dirty="0"/>
              <a:t> tan </a:t>
            </a:r>
            <a:r>
              <a:rPr lang="en-US" altLang="es-MX" dirty="0" err="1"/>
              <a:t>fácil</a:t>
            </a:r>
            <a:r>
              <a:rPr lang="en-US" altLang="es-MX" dirty="0"/>
              <a:t>.</a:t>
            </a:r>
          </a:p>
          <a:p>
            <a:pPr eaLnBrk="1" hangingPunct="1"/>
            <a:endParaRPr lang="en-US" altLang="es-MX" dirty="0"/>
          </a:p>
        </p:txBody>
      </p:sp>
      <p:pic>
        <p:nvPicPr>
          <p:cNvPr id="2" name="Picture 1">
            <a:extLst>
              <a:ext uri="{FF2B5EF4-FFF2-40B4-BE49-F238E27FC236}">
                <a16:creationId xmlns:a16="http://schemas.microsoft.com/office/drawing/2014/main" id="{8B1ABCF6-716C-BA06-009F-F645E9704EF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510653" y="320497"/>
            <a:ext cx="8229600" cy="1143000"/>
          </a:xfrm>
        </p:spPr>
        <p:txBody>
          <a:bodyPr rtlCol="0">
            <a:normAutofit/>
          </a:bodyPr>
          <a:lstStyle/>
          <a:p>
            <a:pPr eaLnBrk="1" fontAlgn="auto" hangingPunct="1">
              <a:spcAft>
                <a:spcPts val="0"/>
              </a:spcAft>
              <a:defRPr/>
            </a:pPr>
            <a:r>
              <a:rPr lang="en-US" b="1" dirty="0"/>
              <a:t>4 </a:t>
            </a:r>
            <a:r>
              <a:rPr lang="en-US" b="1" dirty="0" err="1"/>
              <a:t>Tipos</a:t>
            </a:r>
            <a:r>
              <a:rPr lang="en-US" b="1" dirty="0"/>
              <a:t> de Seguro de Vida</a:t>
            </a:r>
            <a:endParaRPr lang="en-US" dirty="0"/>
          </a:p>
        </p:txBody>
      </p:sp>
      <p:sp>
        <p:nvSpPr>
          <p:cNvPr id="7" name="Footer Placeholder 6"/>
          <p:cNvSpPr>
            <a:spLocks noGrp="1"/>
          </p:cNvSpPr>
          <p:nvPr>
            <p:ph type="ftr" sz="quarter" idx="11"/>
          </p:nvPr>
        </p:nvSpPr>
        <p:spPr>
          <a:xfrm>
            <a:off x="5865253" y="6523037"/>
            <a:ext cx="2895600" cy="365125"/>
          </a:xfrm>
        </p:spPr>
        <p:txBody>
          <a:bodyPr/>
          <a:lstStyle/>
          <a:p>
            <a:pPr algn="r">
              <a:defRPr/>
            </a:pPr>
            <a:r>
              <a:rPr lang="en-US" dirty="0"/>
              <a:t>© Alex </a:t>
            </a:r>
            <a:r>
              <a:rPr lang="en-US" dirty="0" err="1"/>
              <a:t>Barrón</a:t>
            </a:r>
            <a:r>
              <a:rPr lang="en-US" dirty="0"/>
              <a:t> 2018</a:t>
            </a:r>
          </a:p>
        </p:txBody>
      </p:sp>
      <p:sp>
        <p:nvSpPr>
          <p:cNvPr id="8" name="Slide Number Placeholder 7"/>
          <p:cNvSpPr>
            <a:spLocks noGrp="1"/>
          </p:cNvSpPr>
          <p:nvPr>
            <p:ph type="sldNum" sz="quarter" idx="12"/>
          </p:nvPr>
        </p:nvSpPr>
        <p:spPr>
          <a:xfrm>
            <a:off x="7010400" y="6492875"/>
            <a:ext cx="2133600" cy="365125"/>
          </a:xfrm>
        </p:spPr>
        <p:txBody>
          <a:bodyPr/>
          <a:lstStyle/>
          <a:p>
            <a:pPr>
              <a:defRPr/>
            </a:pPr>
            <a:fld id="{39F5A813-D647-42E0-B614-A3684338E6D9}" type="slidenum">
              <a:rPr lang="en-US"/>
              <a:pPr>
                <a:defRPr/>
              </a:pPr>
              <a:t>140</a:t>
            </a:fld>
            <a:endParaRPr lang="en-US"/>
          </a:p>
        </p:txBody>
      </p:sp>
      <p:sp>
        <p:nvSpPr>
          <p:cNvPr id="10" name="Content Placeholder 2"/>
          <p:cNvSpPr txBox="1">
            <a:spLocks/>
          </p:cNvSpPr>
          <p:nvPr/>
        </p:nvSpPr>
        <p:spPr>
          <a:xfrm>
            <a:off x="152400" y="3124200"/>
            <a:ext cx="8610599" cy="3581400"/>
          </a:xfrm>
          <a:prstGeom prst="rect">
            <a:avLst/>
          </a:prstGeom>
        </p:spPr>
        <p:txBody>
          <a:bodyPr vert="horz" lIns="91440" tIns="45720" rIns="91440" bIns="45720" rtlCol="0">
            <a:normAutofit/>
          </a:bodyPr>
          <a:lstStyle/>
          <a:p>
            <a:pPr marL="742950" lvl="1" indent="-285750">
              <a:spcBef>
                <a:spcPct val="20000"/>
              </a:spcBef>
              <a:buFont typeface="Wingdings" pitchFamily="2" charset="2"/>
              <a:buChar char="ü"/>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2" name="Content Placeholder 1"/>
          <p:cNvSpPr>
            <a:spLocks noGrp="1"/>
          </p:cNvSpPr>
          <p:nvPr>
            <p:ph idx="1"/>
          </p:nvPr>
        </p:nvSpPr>
        <p:spPr>
          <a:xfrm>
            <a:off x="152400" y="1295400"/>
            <a:ext cx="8839200" cy="5257800"/>
          </a:xfrm>
        </p:spPr>
        <p:txBody>
          <a:bodyPr>
            <a:normAutofit/>
          </a:bodyPr>
          <a:lstStyle/>
          <a:p>
            <a:pPr lvl="0">
              <a:defRPr/>
            </a:pPr>
            <a:r>
              <a:rPr lang="en-US" dirty="0"/>
              <a:t>Hay 4 </a:t>
            </a:r>
            <a:r>
              <a:rPr lang="en-US" dirty="0" err="1"/>
              <a:t>Tipos</a:t>
            </a:r>
            <a:r>
              <a:rPr lang="en-US" dirty="0"/>
              <a:t> </a:t>
            </a:r>
            <a:r>
              <a:rPr lang="en-US" dirty="0" err="1"/>
              <a:t>Basicos</a:t>
            </a:r>
            <a:r>
              <a:rPr lang="en-US" dirty="0"/>
              <a:t> de </a:t>
            </a:r>
            <a:r>
              <a:rPr lang="en-US" dirty="0" err="1"/>
              <a:t>Seguros</a:t>
            </a:r>
            <a:r>
              <a:rPr lang="en-US" dirty="0"/>
              <a:t> de Vida:</a:t>
            </a:r>
          </a:p>
          <a:p>
            <a:pPr marL="971550" lvl="1" indent="-514350">
              <a:buFont typeface="+mj-lt"/>
              <a:buAutoNum type="arabicPeriod"/>
              <a:defRPr/>
            </a:pPr>
            <a:r>
              <a:rPr lang="en-US" b="1" dirty="0"/>
              <a:t>Seguro Temporal </a:t>
            </a:r>
            <a:r>
              <a:rPr lang="en-US" dirty="0"/>
              <a:t>- Tu "</a:t>
            </a:r>
            <a:r>
              <a:rPr lang="en-US" dirty="0" err="1"/>
              <a:t>Rentas</a:t>
            </a:r>
            <a:r>
              <a:rPr lang="en-US" dirty="0"/>
              <a:t>" la </a:t>
            </a:r>
            <a:r>
              <a:rPr lang="en-US" dirty="0" err="1"/>
              <a:t>poliza</a:t>
            </a:r>
            <a:r>
              <a:rPr lang="en-US" dirty="0"/>
              <a:t> por un </a:t>
            </a:r>
            <a:r>
              <a:rPr lang="en-US" dirty="0" err="1"/>
              <a:t>periodo</a:t>
            </a:r>
            <a:r>
              <a:rPr lang="en-US" dirty="0"/>
              <a:t> de </a:t>
            </a:r>
            <a:r>
              <a:rPr lang="en-US" dirty="0" err="1"/>
              <a:t>tiempo</a:t>
            </a:r>
            <a:r>
              <a:rPr lang="en-US" dirty="0"/>
              <a:t> - </a:t>
            </a:r>
            <a:r>
              <a:rPr lang="en-US" dirty="0" err="1"/>
              <a:t>tipicamente</a:t>
            </a:r>
            <a:r>
              <a:rPr lang="en-US" dirty="0"/>
              <a:t> 10-30 </a:t>
            </a:r>
            <a:r>
              <a:rPr lang="en-US" dirty="0" err="1"/>
              <a:t>años</a:t>
            </a:r>
            <a:r>
              <a:rPr lang="en-US" dirty="0"/>
              <a:t>. </a:t>
            </a:r>
          </a:p>
          <a:p>
            <a:pPr marL="971550" lvl="1" indent="-514350">
              <a:buFont typeface="+mj-lt"/>
              <a:buAutoNum type="arabicPeriod"/>
              <a:defRPr/>
            </a:pPr>
            <a:r>
              <a:rPr lang="en-US" b="1" dirty="0"/>
              <a:t>Seguro Vida Entera </a:t>
            </a:r>
            <a:r>
              <a:rPr lang="en-US" dirty="0"/>
              <a:t>- </a:t>
            </a:r>
            <a:r>
              <a:rPr lang="es-ES" sz="2800" dirty="0"/>
              <a:t>La póliza es permanente y permanece vigente hasta el fallecimiento, siempre que las primas se paguen cada año, hasta que se pague el contrato. Tiene primas fijas, paga dividendos, acumula dinero (valor de rescate) y puedes pedir prestado.</a:t>
            </a:r>
            <a:r>
              <a:rPr lang="en-US" dirty="0"/>
              <a:t> </a:t>
            </a:r>
          </a:p>
          <a:p>
            <a:pPr marL="457200" lvl="1" indent="0">
              <a:buNone/>
              <a:defRPr/>
            </a:pPr>
            <a:endParaRPr lang="en-US" dirty="0"/>
          </a:p>
        </p:txBody>
      </p:sp>
      <p:pic>
        <p:nvPicPr>
          <p:cNvPr id="4" name="Picture 3">
            <a:extLst>
              <a:ext uri="{FF2B5EF4-FFF2-40B4-BE49-F238E27FC236}">
                <a16:creationId xmlns:a16="http://schemas.microsoft.com/office/drawing/2014/main" id="{5E7E7BF0-8ACE-FD0B-B603-DE9B364B363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4611438"/>
      </p:ext>
    </p:extLst>
  </p:cSld>
  <p:clrMapOvr>
    <a:masterClrMapping/>
  </p:clrMapOvr>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304800"/>
            <a:ext cx="8229600" cy="838200"/>
          </a:xfrm>
        </p:spPr>
        <p:txBody>
          <a:bodyPr rtlCol="0">
            <a:normAutofit/>
          </a:bodyPr>
          <a:lstStyle/>
          <a:p>
            <a:pPr eaLnBrk="1" fontAlgn="auto" hangingPunct="1">
              <a:spcAft>
                <a:spcPts val="0"/>
              </a:spcAft>
              <a:defRPr/>
            </a:pPr>
            <a:r>
              <a:rPr lang="en-US" b="1" dirty="0"/>
              <a:t>3. </a:t>
            </a:r>
            <a:r>
              <a:rPr lang="en-US" b="1" dirty="0" err="1"/>
              <a:t>Concepto</a:t>
            </a:r>
            <a:r>
              <a:rPr lang="en-US" b="1" dirty="0"/>
              <a:t> “Se Tu </a:t>
            </a:r>
            <a:r>
              <a:rPr lang="en-US" b="1" dirty="0" err="1"/>
              <a:t>Propio</a:t>
            </a:r>
            <a:r>
              <a:rPr lang="en-US" b="1" dirty="0"/>
              <a:t> Banco”</a:t>
            </a:r>
            <a:endParaRPr lang="en-US" dirty="0"/>
          </a:p>
        </p:txBody>
      </p:sp>
      <p:sp>
        <p:nvSpPr>
          <p:cNvPr id="4099" name="Content Placeholder 2"/>
          <p:cNvSpPr>
            <a:spLocks noGrp="1"/>
          </p:cNvSpPr>
          <p:nvPr>
            <p:ph idx="1"/>
          </p:nvPr>
        </p:nvSpPr>
        <p:spPr>
          <a:xfrm>
            <a:off x="228600" y="1066800"/>
            <a:ext cx="8915400" cy="5562600"/>
          </a:xfrm>
        </p:spPr>
        <p:txBody>
          <a:bodyPr>
            <a:normAutofit/>
          </a:bodyPr>
          <a:lstStyle/>
          <a:p>
            <a:pPr eaLnBrk="1" hangingPunct="1">
              <a:buNone/>
            </a:pPr>
            <a:r>
              <a:rPr lang="en-US" sz="2800" dirty="0"/>
              <a:t>Nelson Nash </a:t>
            </a:r>
            <a:r>
              <a:rPr lang="en-US" sz="2800" dirty="0" err="1"/>
              <a:t>introdujo</a:t>
            </a:r>
            <a:r>
              <a:rPr lang="en-US" sz="2800" dirty="0"/>
              <a:t> el </a:t>
            </a:r>
            <a:r>
              <a:rPr lang="en-US" sz="2800" dirty="0" err="1"/>
              <a:t>concepto</a:t>
            </a:r>
            <a:r>
              <a:rPr lang="en-US" sz="2800" dirty="0"/>
              <a:t> </a:t>
            </a:r>
            <a:r>
              <a:rPr lang="en-US" sz="2800" dirty="0" err="1"/>
              <a:t>conocido</a:t>
            </a:r>
            <a:r>
              <a:rPr lang="en-US" sz="2800" dirty="0"/>
              <a:t> </a:t>
            </a:r>
            <a:r>
              <a:rPr lang="en-US" sz="2800" dirty="0" err="1"/>
              <a:t>como</a:t>
            </a:r>
            <a:r>
              <a:rPr lang="en-US" sz="2800" dirty="0"/>
              <a:t>:</a:t>
            </a:r>
          </a:p>
          <a:p>
            <a:pPr eaLnBrk="1" hangingPunct="1"/>
            <a:r>
              <a:rPr lang="en-US" sz="2800" b="1" dirty="0"/>
              <a:t>“Banca </a:t>
            </a:r>
            <a:r>
              <a:rPr lang="en-US" sz="2800" b="1" dirty="0" err="1"/>
              <a:t>Infinita</a:t>
            </a:r>
            <a:r>
              <a:rPr lang="en-US" sz="2800" b="1" dirty="0"/>
              <a:t>” o “</a:t>
            </a:r>
            <a:r>
              <a:rPr lang="en-US" sz="2800" b="1" dirty="0" err="1"/>
              <a:t>Conviertete</a:t>
            </a:r>
            <a:r>
              <a:rPr lang="en-US" sz="2800" b="1" dirty="0"/>
              <a:t> </a:t>
            </a:r>
            <a:r>
              <a:rPr lang="en-US" sz="2800" b="1" dirty="0" err="1"/>
              <a:t>en</a:t>
            </a:r>
            <a:r>
              <a:rPr lang="en-US" sz="2800" b="1" dirty="0"/>
              <a:t> Tu </a:t>
            </a:r>
            <a:r>
              <a:rPr lang="en-US" sz="2800" b="1" dirty="0" err="1"/>
              <a:t>Propio</a:t>
            </a:r>
            <a:r>
              <a:rPr lang="en-US" sz="2800" b="1" dirty="0"/>
              <a:t> Banco” </a:t>
            </a:r>
          </a:p>
        </p:txBody>
      </p:sp>
      <p:sp>
        <p:nvSpPr>
          <p:cNvPr id="7" name="Footer Placeholder 6"/>
          <p:cNvSpPr>
            <a:spLocks noGrp="1"/>
          </p:cNvSpPr>
          <p:nvPr>
            <p:ph type="ftr" sz="quarter" idx="11"/>
          </p:nvPr>
        </p:nvSpPr>
        <p:spPr>
          <a:xfrm>
            <a:off x="5900854" y="6492875"/>
            <a:ext cx="2895600" cy="365125"/>
          </a:xfrm>
        </p:spPr>
        <p:txBody>
          <a:bodyPr/>
          <a:lstStyle/>
          <a:p>
            <a:pPr algn="l">
              <a:defRPr/>
            </a:pPr>
            <a:r>
              <a:rPr lang="en-US" dirty="0"/>
              <a:t>© Alex </a:t>
            </a:r>
            <a:r>
              <a:rPr lang="en-US" dirty="0" err="1"/>
              <a:t>Barrón</a:t>
            </a:r>
            <a:r>
              <a:rPr lang="en-US" dirty="0"/>
              <a:t> 2024</a:t>
            </a:r>
          </a:p>
        </p:txBody>
      </p:sp>
      <p:sp>
        <p:nvSpPr>
          <p:cNvPr id="8" name="Slide Number Placeholder 7"/>
          <p:cNvSpPr>
            <a:spLocks noGrp="1"/>
          </p:cNvSpPr>
          <p:nvPr>
            <p:ph type="sldNum" sz="quarter" idx="12"/>
          </p:nvPr>
        </p:nvSpPr>
        <p:spPr>
          <a:xfrm>
            <a:off x="7010400" y="6492875"/>
            <a:ext cx="2133600" cy="365125"/>
          </a:xfrm>
        </p:spPr>
        <p:txBody>
          <a:bodyPr/>
          <a:lstStyle/>
          <a:p>
            <a:pPr>
              <a:defRPr/>
            </a:pPr>
            <a:fld id="{39F5A813-D647-42E0-B614-A3684338E6D9}" type="slidenum">
              <a:rPr lang="en-US"/>
              <a:pPr>
                <a:defRPr/>
              </a:pPr>
              <a:t>141</a:t>
            </a:fld>
            <a:endParaRPr lang="en-US" dirty="0"/>
          </a:p>
        </p:txBody>
      </p:sp>
      <p:sp>
        <p:nvSpPr>
          <p:cNvPr id="9" name="Content Placeholder 2"/>
          <p:cNvSpPr txBox="1">
            <a:spLocks/>
          </p:cNvSpPr>
          <p:nvPr/>
        </p:nvSpPr>
        <p:spPr>
          <a:xfrm>
            <a:off x="228600" y="2133600"/>
            <a:ext cx="5562600" cy="47244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s-ES" dirty="0"/>
              <a:t>Un método para utilizar un seguro de vida permanente para financiar todas tus compras importantes.</a:t>
            </a:r>
          </a:p>
          <a:p>
            <a:pPr lvl="1"/>
            <a:r>
              <a:rPr lang="es-ES" dirty="0"/>
              <a:t>Requiere un "período de capitalización" para acumular valor en efectivo: este es tu capital que puedes pedir prestado.</a:t>
            </a:r>
          </a:p>
          <a:p>
            <a:pPr lvl="1"/>
            <a:r>
              <a:rPr lang="es-ES" dirty="0"/>
              <a:t>Puedes pedir prestado contra tu póliza.</a:t>
            </a:r>
          </a:p>
          <a:p>
            <a:pPr lvl="1"/>
            <a:r>
              <a:rPr lang="es-ES" dirty="0" err="1"/>
              <a:t>Pagate</a:t>
            </a:r>
            <a:r>
              <a:rPr lang="es-ES" dirty="0"/>
              <a:t> "a ti mismo" con intereses en lugar de un banco</a:t>
            </a:r>
            <a:r>
              <a:rPr lang="en-US" dirty="0"/>
              <a:t>.</a:t>
            </a:r>
          </a:p>
        </p:txBody>
      </p:sp>
      <p:pic>
        <p:nvPicPr>
          <p:cNvPr id="3" name="Picture 2">
            <a:extLst>
              <a:ext uri="{FF2B5EF4-FFF2-40B4-BE49-F238E27FC236}">
                <a16:creationId xmlns:a16="http://schemas.microsoft.com/office/drawing/2014/main" id="{6EF687ED-F807-462C-A14A-8A5754BC17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2911475"/>
            <a:ext cx="3200400" cy="3200400"/>
          </a:xfrm>
          <a:prstGeom prst="rect">
            <a:avLst/>
          </a:prstGeom>
        </p:spPr>
      </p:pic>
      <p:pic>
        <p:nvPicPr>
          <p:cNvPr id="4" name="Picture 3">
            <a:extLst>
              <a:ext uri="{FF2B5EF4-FFF2-40B4-BE49-F238E27FC236}">
                <a16:creationId xmlns:a16="http://schemas.microsoft.com/office/drawing/2014/main" id="{7B838C6F-9482-B97E-B0B6-49E4CF74054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4724898"/>
      </p:ext>
    </p:extLst>
  </p:cSld>
  <p:clrMapOvr>
    <a:masterClrMapping/>
  </p:clrMapOvr>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s-ES" sz="4300" b="1" dirty="0"/>
              <a:t>Necesitas 5 Pasos</a:t>
            </a:r>
            <a:endParaRPr lang="en-US" sz="4300" b="1" dirty="0"/>
          </a:p>
        </p:txBody>
      </p:sp>
      <p:sp>
        <p:nvSpPr>
          <p:cNvPr id="3" name="Content Placeholder 2"/>
          <p:cNvSpPr>
            <a:spLocks noGrp="1"/>
          </p:cNvSpPr>
          <p:nvPr>
            <p:ph idx="1"/>
          </p:nvPr>
        </p:nvSpPr>
        <p:spPr>
          <a:xfrm>
            <a:off x="609600" y="1219200"/>
            <a:ext cx="8229600" cy="5410200"/>
          </a:xfrm>
        </p:spPr>
        <p:txBody>
          <a:bodyPr>
            <a:normAutofit/>
          </a:bodyPr>
          <a:lstStyle/>
          <a:p>
            <a:r>
              <a:rPr lang="en-US" dirty="0"/>
              <a:t>1.) </a:t>
            </a:r>
            <a:r>
              <a:rPr lang="es-ES" b="0" i="0" dirty="0">
                <a:solidFill>
                  <a:srgbClr val="000000"/>
                </a:solidFill>
                <a:effectLst/>
              </a:rPr>
              <a:t>Cuando inicies tu seguro, coloca un ahorro equivalente a 3-4 meses del pago de tu automóvil al Paid Up Addition (PUA).</a:t>
            </a:r>
            <a:endParaRPr lang="en-US" dirty="0"/>
          </a:p>
          <a:p>
            <a:r>
              <a:rPr lang="en-US" dirty="0"/>
              <a:t>2.) </a:t>
            </a:r>
            <a:r>
              <a:rPr lang="es-ES" b="0" i="0" dirty="0">
                <a:solidFill>
                  <a:srgbClr val="000000"/>
                </a:solidFill>
                <a:effectLst/>
              </a:rPr>
              <a:t>Cuando recibas tu pago lo depositas en tu banco.</a:t>
            </a:r>
            <a:endParaRPr lang="en-US" dirty="0"/>
          </a:p>
          <a:p>
            <a:r>
              <a:rPr lang="en-US" dirty="0"/>
              <a:t>3.) </a:t>
            </a:r>
            <a:r>
              <a:rPr lang="es-ES" b="0" i="0" dirty="0">
                <a:solidFill>
                  <a:srgbClr val="000000"/>
                </a:solidFill>
                <a:effectLst/>
              </a:rPr>
              <a:t>Envías el pago de tu auto al PUA del Seguro.</a:t>
            </a:r>
          </a:p>
          <a:p>
            <a:r>
              <a:rPr lang="en-US" dirty="0"/>
              <a:t>4.) </a:t>
            </a:r>
            <a:r>
              <a:rPr lang="es-ES" dirty="0">
                <a:solidFill>
                  <a:srgbClr val="000000"/>
                </a:solidFill>
              </a:rPr>
              <a:t>Pides un préstamo de seguro</a:t>
            </a:r>
            <a:r>
              <a:rPr lang="en-US" dirty="0">
                <a:solidFill>
                  <a:srgbClr val="000000"/>
                </a:solidFill>
              </a:rPr>
              <a:t>. </a:t>
            </a:r>
          </a:p>
          <a:p>
            <a:r>
              <a:rPr lang="en-US" dirty="0"/>
              <a:t>5.) </a:t>
            </a:r>
            <a:r>
              <a:rPr lang="en-US" dirty="0" err="1"/>
              <a:t>Pagas</a:t>
            </a:r>
            <a:r>
              <a:rPr lang="en-US" dirty="0"/>
              <a:t> </a:t>
            </a:r>
            <a:r>
              <a:rPr lang="en-US" dirty="0" err="1"/>
              <a:t>tu</a:t>
            </a:r>
            <a:r>
              <a:rPr lang="en-US" dirty="0"/>
              <a:t> auto.</a:t>
            </a:r>
          </a:p>
        </p:txBody>
      </p:sp>
      <p:pic>
        <p:nvPicPr>
          <p:cNvPr id="4" name="Picture 3">
            <a:extLst>
              <a:ext uri="{FF2B5EF4-FFF2-40B4-BE49-F238E27FC236}">
                <a16:creationId xmlns:a16="http://schemas.microsoft.com/office/drawing/2014/main" id="{1FA46352-7BE0-04FC-6FC5-440A2BD8919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997996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s-ES" sz="4300" b="1" dirty="0"/>
              <a:t>Beneficios de esta Estrategia</a:t>
            </a:r>
            <a:endParaRPr lang="en-US" sz="4300" b="1" dirty="0"/>
          </a:p>
        </p:txBody>
      </p:sp>
      <p:sp>
        <p:nvSpPr>
          <p:cNvPr id="3" name="Content Placeholder 2"/>
          <p:cNvSpPr>
            <a:spLocks noGrp="1"/>
          </p:cNvSpPr>
          <p:nvPr>
            <p:ph idx="1"/>
          </p:nvPr>
        </p:nvSpPr>
        <p:spPr>
          <a:xfrm>
            <a:off x="609600" y="1447800"/>
            <a:ext cx="8229600" cy="5410200"/>
          </a:xfrm>
        </p:spPr>
        <p:txBody>
          <a:bodyPr>
            <a:normAutofit/>
          </a:bodyPr>
          <a:lstStyle/>
          <a:p>
            <a:r>
              <a:rPr lang="en-US" dirty="0"/>
              <a:t>1.) El </a:t>
            </a:r>
            <a:r>
              <a:rPr lang="en-US" dirty="0" err="1"/>
              <a:t>beneficio</a:t>
            </a:r>
            <a:r>
              <a:rPr lang="en-US" dirty="0"/>
              <a:t> de </a:t>
            </a:r>
            <a:r>
              <a:rPr lang="en-US" dirty="0" err="1"/>
              <a:t>muerte</a:t>
            </a:r>
            <a:r>
              <a:rPr lang="en-US" dirty="0"/>
              <a:t> </a:t>
            </a:r>
            <a:r>
              <a:rPr lang="en-US" dirty="0" err="1"/>
              <a:t>incrementará</a:t>
            </a:r>
            <a:r>
              <a:rPr lang="en-US" dirty="0"/>
              <a:t>. </a:t>
            </a:r>
          </a:p>
          <a:p>
            <a:r>
              <a:rPr lang="en-US" dirty="0"/>
              <a:t>2.) </a:t>
            </a:r>
            <a:r>
              <a:rPr lang="es-ES" b="0" i="0" dirty="0">
                <a:solidFill>
                  <a:srgbClr val="000000"/>
                </a:solidFill>
                <a:effectLst/>
              </a:rPr>
              <a:t>La cantidad que contribuyes a la PUA se maximizará</a:t>
            </a:r>
            <a:r>
              <a:rPr lang="en-US" dirty="0"/>
              <a:t>. </a:t>
            </a:r>
          </a:p>
          <a:p>
            <a:r>
              <a:rPr lang="en-US" dirty="0"/>
              <a:t>3.) </a:t>
            </a:r>
            <a:r>
              <a:rPr lang="es-ES" b="0" i="0" dirty="0">
                <a:solidFill>
                  <a:srgbClr val="000000"/>
                </a:solidFill>
                <a:effectLst/>
              </a:rPr>
              <a:t>Cuando termines de pagar tu auto ya no necesitarás un banco</a:t>
            </a:r>
            <a:r>
              <a:rPr lang="en-US" dirty="0"/>
              <a:t>. </a:t>
            </a:r>
          </a:p>
          <a:p>
            <a:r>
              <a:rPr lang="en-US" dirty="0"/>
              <a:t>4.) </a:t>
            </a:r>
            <a:r>
              <a:rPr lang="es-ES" b="0" i="0" dirty="0">
                <a:solidFill>
                  <a:srgbClr val="000000"/>
                </a:solidFill>
                <a:effectLst/>
              </a:rPr>
              <a:t>Cuando devuelvas el préstamo tendrás el dinero nuevamente para el próximo</a:t>
            </a:r>
            <a:r>
              <a:rPr lang="en-US" dirty="0"/>
              <a:t>. </a:t>
            </a:r>
          </a:p>
          <a:p>
            <a:r>
              <a:rPr lang="en-US" dirty="0"/>
              <a:t>5.) </a:t>
            </a:r>
            <a:r>
              <a:rPr lang="es-ES" b="0" i="0" dirty="0">
                <a:solidFill>
                  <a:srgbClr val="000000"/>
                </a:solidFill>
                <a:effectLst/>
              </a:rPr>
              <a:t>¡Poco a poco te convertirás en tu propio Banco!</a:t>
            </a:r>
            <a:endParaRPr lang="en-US" dirty="0"/>
          </a:p>
        </p:txBody>
      </p:sp>
      <p:pic>
        <p:nvPicPr>
          <p:cNvPr id="4" name="Picture 3">
            <a:extLst>
              <a:ext uri="{FF2B5EF4-FFF2-40B4-BE49-F238E27FC236}">
                <a16:creationId xmlns:a16="http://schemas.microsoft.com/office/drawing/2014/main" id="{F99D64C6-2951-8B4F-7A1C-46B00F9AAC2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658982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038" y="69056"/>
            <a:ext cx="5715000" cy="1143000"/>
          </a:xfrm>
        </p:spPr>
        <p:txBody>
          <a:bodyPr>
            <a:normAutofit fontScale="90000"/>
          </a:bodyPr>
          <a:lstStyle/>
          <a:p>
            <a:r>
              <a:rPr lang="es-ES" sz="4800" b="1" dirty="0"/>
              <a:t>Más información sobre el concepto BYOB</a:t>
            </a:r>
            <a:endParaRPr lang="en-US" sz="4800" b="1" dirty="0"/>
          </a:p>
        </p:txBody>
      </p:sp>
      <p:sp>
        <p:nvSpPr>
          <p:cNvPr id="3" name="Content Placeholder 2"/>
          <p:cNvSpPr>
            <a:spLocks noGrp="1"/>
          </p:cNvSpPr>
          <p:nvPr>
            <p:ph idx="1"/>
          </p:nvPr>
        </p:nvSpPr>
        <p:spPr>
          <a:xfrm>
            <a:off x="152400" y="1600200"/>
            <a:ext cx="6096000" cy="4158456"/>
          </a:xfrm>
        </p:spPr>
        <p:txBody>
          <a:bodyPr>
            <a:normAutofit lnSpcReduction="10000"/>
          </a:bodyPr>
          <a:lstStyle/>
          <a:p>
            <a:r>
              <a:rPr lang="es-ES" b="0" i="0" dirty="0">
                <a:solidFill>
                  <a:srgbClr val="000000"/>
                </a:solidFill>
                <a:effectLst/>
              </a:rPr>
              <a:t>Si desea una consulta gratuita de 1 hora sobre el concepto de Cómo ser tu propio banco, regístrate.</a:t>
            </a:r>
          </a:p>
          <a:p>
            <a:r>
              <a:rPr lang="es-ES" b="0" i="0" dirty="0">
                <a:solidFill>
                  <a:srgbClr val="000000"/>
                </a:solidFill>
                <a:effectLst/>
              </a:rPr>
              <a:t>Somos consultores autorizados de Bank on Yourself ™ y podemos ayudarte a implementar una solución personalizada para tus necesidades.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6450" y="3809999"/>
            <a:ext cx="2009937" cy="301114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6451" y="990600"/>
            <a:ext cx="2009937" cy="2605087"/>
          </a:xfrm>
          <a:prstGeom prst="rect">
            <a:avLst/>
          </a:prstGeom>
        </p:spPr>
      </p:pic>
      <p:pic>
        <p:nvPicPr>
          <p:cNvPr id="6" name="Picture 5">
            <a:extLst>
              <a:ext uri="{FF2B5EF4-FFF2-40B4-BE49-F238E27FC236}">
                <a16:creationId xmlns:a16="http://schemas.microsoft.com/office/drawing/2014/main" id="{3C2494FB-F08F-E897-A076-ECC7E573F46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431686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44500" y="471005"/>
            <a:ext cx="8229600" cy="1143000"/>
          </a:xfrm>
        </p:spPr>
        <p:txBody>
          <a:bodyPr rtlCol="0">
            <a:normAutofit fontScale="90000"/>
          </a:bodyPr>
          <a:lstStyle/>
          <a:p>
            <a:pPr eaLnBrk="1" fontAlgn="auto" hangingPunct="1">
              <a:spcAft>
                <a:spcPts val="0"/>
              </a:spcAft>
              <a:defRPr/>
            </a:pPr>
            <a:r>
              <a:rPr lang="en-US" b="1" dirty="0" err="1"/>
              <a:t>Diseña</a:t>
            </a:r>
            <a:r>
              <a:rPr lang="en-US" b="1" dirty="0"/>
              <a:t> una </a:t>
            </a:r>
            <a:r>
              <a:rPr lang="en-US" b="1" dirty="0" err="1"/>
              <a:t>Estrategia</a:t>
            </a:r>
            <a:r>
              <a:rPr lang="en-US" b="1" dirty="0"/>
              <a:t> </a:t>
            </a:r>
            <a:r>
              <a:rPr lang="en-US" b="1" dirty="0" err="1"/>
              <a:t>Financiera</a:t>
            </a:r>
            <a:r>
              <a:rPr lang="en-US" b="1" dirty="0"/>
              <a:t> Multi-</a:t>
            </a:r>
            <a:r>
              <a:rPr lang="en-US" b="1" dirty="0" err="1"/>
              <a:t>Generacional</a:t>
            </a:r>
            <a:endParaRPr lang="en-US" dirty="0"/>
          </a:p>
        </p:txBody>
      </p:sp>
      <p:sp>
        <p:nvSpPr>
          <p:cNvPr id="4099" name="Content Placeholder 2"/>
          <p:cNvSpPr>
            <a:spLocks noGrp="1"/>
          </p:cNvSpPr>
          <p:nvPr>
            <p:ph idx="1"/>
          </p:nvPr>
        </p:nvSpPr>
        <p:spPr>
          <a:xfrm>
            <a:off x="457200" y="1551610"/>
            <a:ext cx="8153401" cy="2452632"/>
          </a:xfrm>
        </p:spPr>
        <p:txBody>
          <a:bodyPr>
            <a:noAutofit/>
          </a:bodyPr>
          <a:lstStyle/>
          <a:p>
            <a:pPr marL="0" indent="0">
              <a:spcBef>
                <a:spcPct val="0"/>
              </a:spcBef>
              <a:buNone/>
            </a:pPr>
            <a:r>
              <a:rPr lang="es-ES" sz="2400" dirty="0">
                <a:latin typeface="Arial" charset="0"/>
              </a:rPr>
              <a:t>El concepto de banca infinita puede afectar a varias generaciones si se aplica de manera coherente y se enseña a tus hijos y nietos. Esto te permitiría a ti y a tus descendientes disfrutar de los frutos de tu trabajo y libertad financiera por el resto de sus vidas y nunca conocer la esclavitud de la deuda con una institución financiera. ¡Esto es muy emocionante!</a:t>
            </a:r>
            <a:endParaRPr lang="en-US" sz="2400" dirty="0">
              <a:latin typeface="Arial" charset="0"/>
            </a:endParaRPr>
          </a:p>
        </p:txBody>
      </p:sp>
      <p:sp>
        <p:nvSpPr>
          <p:cNvPr id="8" name="Slide Number Placeholder 7"/>
          <p:cNvSpPr>
            <a:spLocks noGrp="1"/>
          </p:cNvSpPr>
          <p:nvPr>
            <p:ph type="sldNum" sz="quarter" idx="12"/>
          </p:nvPr>
        </p:nvSpPr>
        <p:spPr>
          <a:xfrm>
            <a:off x="7010400" y="6492875"/>
            <a:ext cx="2133600" cy="365125"/>
          </a:xfrm>
        </p:spPr>
        <p:txBody>
          <a:bodyPr/>
          <a:lstStyle/>
          <a:p>
            <a:pPr>
              <a:defRPr/>
            </a:pPr>
            <a:fld id="{39F5A813-D647-42E0-B614-A3684338E6D9}" type="slidenum">
              <a:rPr lang="en-US"/>
              <a:pPr>
                <a:defRPr/>
              </a:pPr>
              <a:t>145</a:t>
            </a:fld>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4207300"/>
            <a:ext cx="3424237" cy="2285575"/>
          </a:xfrm>
          <a:prstGeom prst="rect">
            <a:avLst/>
          </a:prstGeom>
        </p:spPr>
      </p:pic>
      <p:sp>
        <p:nvSpPr>
          <p:cNvPr id="3" name="TextBox 2"/>
          <p:cNvSpPr txBox="1"/>
          <p:nvPr/>
        </p:nvSpPr>
        <p:spPr>
          <a:xfrm>
            <a:off x="381000" y="4336894"/>
            <a:ext cx="4414837" cy="1938992"/>
          </a:xfrm>
          <a:prstGeom prst="rect">
            <a:avLst/>
          </a:prstGeom>
          <a:noFill/>
        </p:spPr>
        <p:txBody>
          <a:bodyPr wrap="square" rtlCol="0">
            <a:spAutoFit/>
          </a:bodyPr>
          <a:lstStyle/>
          <a:p>
            <a:r>
              <a:rPr lang="es-ES" sz="2400" b="0" i="0" dirty="0">
                <a:solidFill>
                  <a:srgbClr val="000000"/>
                </a:solidFill>
                <a:effectLst/>
                <a:latin typeface="Roboto" panose="02000000000000000000" pitchFamily="2" charset="0"/>
              </a:rPr>
              <a:t>Esto es similar al concepto de plantar un huerto o una granja para que tus hijos y nietos disfruten de las recompensas por generaciones infinitas.</a:t>
            </a:r>
            <a:endParaRPr lang="en-US" sz="2400" dirty="0"/>
          </a:p>
        </p:txBody>
      </p:sp>
      <p:pic>
        <p:nvPicPr>
          <p:cNvPr id="4" name="Picture 3">
            <a:extLst>
              <a:ext uri="{FF2B5EF4-FFF2-40B4-BE49-F238E27FC236}">
                <a16:creationId xmlns:a16="http://schemas.microsoft.com/office/drawing/2014/main" id="{0A64150A-0634-1488-04A7-1A4D837283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792996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5675A-8818-4753-8EE5-D878A1A832D2}"/>
              </a:ext>
            </a:extLst>
          </p:cNvPr>
          <p:cNvSpPr>
            <a:spLocks noGrp="1"/>
          </p:cNvSpPr>
          <p:nvPr>
            <p:ph type="title"/>
          </p:nvPr>
        </p:nvSpPr>
        <p:spPr>
          <a:xfrm>
            <a:off x="796396" y="516290"/>
            <a:ext cx="7772400" cy="1143000"/>
          </a:xfrm>
        </p:spPr>
        <p:txBody>
          <a:bodyPr>
            <a:normAutofit fontScale="90000"/>
          </a:bodyPr>
          <a:lstStyle/>
          <a:p>
            <a:r>
              <a:rPr lang="en-US" b="1" dirty="0"/>
              <a:t>¿</a:t>
            </a:r>
            <a:r>
              <a:rPr lang="en-US" b="1" dirty="0" err="1"/>
              <a:t>Tendre</a:t>
            </a:r>
            <a:r>
              <a:rPr lang="en-US" b="1" dirty="0"/>
              <a:t> </a:t>
            </a:r>
            <a:r>
              <a:rPr lang="en-US" b="1" dirty="0" err="1"/>
              <a:t>Suficiente</a:t>
            </a:r>
            <a:r>
              <a:rPr lang="en-US" b="1" dirty="0"/>
              <a:t> </a:t>
            </a:r>
            <a:r>
              <a:rPr lang="en-US" b="1" dirty="0" err="1"/>
              <a:t>Ingreso</a:t>
            </a:r>
            <a:r>
              <a:rPr lang="en-US" b="1" dirty="0"/>
              <a:t> </a:t>
            </a:r>
            <a:br>
              <a:rPr lang="en-US" b="1" dirty="0"/>
            </a:br>
            <a:r>
              <a:rPr lang="en-US" b="1" dirty="0"/>
              <a:t>Para Un </a:t>
            </a:r>
            <a:r>
              <a:rPr lang="en-US" b="1" dirty="0" err="1"/>
              <a:t>Retiro</a:t>
            </a:r>
            <a:r>
              <a:rPr lang="en-US" b="1" dirty="0"/>
              <a:t> Comodo?</a:t>
            </a:r>
            <a:endParaRPr lang="en-US" dirty="0"/>
          </a:p>
        </p:txBody>
      </p:sp>
      <p:pic>
        <p:nvPicPr>
          <p:cNvPr id="5" name="Picture 4">
            <a:extLst>
              <a:ext uri="{FF2B5EF4-FFF2-40B4-BE49-F238E27FC236}">
                <a16:creationId xmlns:a16="http://schemas.microsoft.com/office/drawing/2014/main" id="{F9B9E3F7-2F2E-46FF-B0B7-CF34555D69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2596" y="4191000"/>
            <a:ext cx="3862414" cy="2576782"/>
          </a:xfrm>
          <a:prstGeom prst="rect">
            <a:avLst/>
          </a:prstGeom>
        </p:spPr>
      </p:pic>
      <p:pic>
        <p:nvPicPr>
          <p:cNvPr id="6" name="Picture 5">
            <a:extLst>
              <a:ext uri="{FF2B5EF4-FFF2-40B4-BE49-F238E27FC236}">
                <a16:creationId xmlns:a16="http://schemas.microsoft.com/office/drawing/2014/main" id="{1FBBF2DD-AE3E-4A02-9570-6ECF33DF18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1796571"/>
            <a:ext cx="3744410" cy="2286000"/>
          </a:xfrm>
          <a:prstGeom prst="rect">
            <a:avLst/>
          </a:prstGeom>
        </p:spPr>
      </p:pic>
      <p:pic>
        <p:nvPicPr>
          <p:cNvPr id="11" name="Picture 10">
            <a:extLst>
              <a:ext uri="{FF2B5EF4-FFF2-40B4-BE49-F238E27FC236}">
                <a16:creationId xmlns:a16="http://schemas.microsoft.com/office/drawing/2014/main" id="{36FEE832-3BCA-43D5-8F73-3FA2A815C4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1796571"/>
            <a:ext cx="4007005" cy="2133600"/>
          </a:xfrm>
          <a:prstGeom prst="rect">
            <a:avLst/>
          </a:prstGeom>
        </p:spPr>
      </p:pic>
      <p:pic>
        <p:nvPicPr>
          <p:cNvPr id="13" name="Picture 12">
            <a:extLst>
              <a:ext uri="{FF2B5EF4-FFF2-40B4-BE49-F238E27FC236}">
                <a16:creationId xmlns:a16="http://schemas.microsoft.com/office/drawing/2014/main" id="{5ECC532D-D3DE-4602-A018-A322E5847EA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227" y="4309104"/>
            <a:ext cx="3632778" cy="2386879"/>
          </a:xfrm>
          <a:prstGeom prst="rect">
            <a:avLst/>
          </a:prstGeom>
        </p:spPr>
      </p:pic>
      <p:pic>
        <p:nvPicPr>
          <p:cNvPr id="3" name="Picture 2">
            <a:extLst>
              <a:ext uri="{FF2B5EF4-FFF2-40B4-BE49-F238E27FC236}">
                <a16:creationId xmlns:a16="http://schemas.microsoft.com/office/drawing/2014/main" id="{CF567754-605D-99BB-38AA-E80FD94501D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227276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9C62B-CF04-4364-8D3E-B37EB3B171D4}"/>
              </a:ext>
            </a:extLst>
          </p:cNvPr>
          <p:cNvSpPr>
            <a:spLocks noGrp="1"/>
          </p:cNvSpPr>
          <p:nvPr>
            <p:ph type="title"/>
          </p:nvPr>
        </p:nvSpPr>
        <p:spPr>
          <a:xfrm>
            <a:off x="1295400" y="-2004"/>
            <a:ext cx="8229600" cy="1143000"/>
          </a:xfrm>
        </p:spPr>
        <p:txBody>
          <a:bodyPr/>
          <a:lstStyle/>
          <a:p>
            <a:r>
              <a:rPr lang="en-US" b="1" dirty="0"/>
              <a:t>¿</a:t>
            </a:r>
            <a:r>
              <a:rPr lang="en-US" altLang="es-MX" b="1" dirty="0"/>
              <a:t>Que es la Libertad </a:t>
            </a:r>
            <a:r>
              <a:rPr lang="en-US" altLang="es-MX" b="1" dirty="0" err="1"/>
              <a:t>Financiera</a:t>
            </a:r>
            <a:r>
              <a:rPr lang="en-US" altLang="es-MX" b="1" dirty="0"/>
              <a:t>?</a:t>
            </a:r>
            <a:endParaRPr lang="en-US" dirty="0"/>
          </a:p>
        </p:txBody>
      </p:sp>
      <p:sp>
        <p:nvSpPr>
          <p:cNvPr id="3" name="Content Placeholder 2">
            <a:extLst>
              <a:ext uri="{FF2B5EF4-FFF2-40B4-BE49-F238E27FC236}">
                <a16:creationId xmlns:a16="http://schemas.microsoft.com/office/drawing/2014/main" id="{66D11527-1F46-436A-B1A2-E2CF6594803E}"/>
              </a:ext>
            </a:extLst>
          </p:cNvPr>
          <p:cNvSpPr>
            <a:spLocks noGrp="1"/>
          </p:cNvSpPr>
          <p:nvPr>
            <p:ph idx="1"/>
          </p:nvPr>
        </p:nvSpPr>
        <p:spPr>
          <a:xfrm>
            <a:off x="457200" y="1156236"/>
            <a:ext cx="8229600" cy="3200400"/>
          </a:xfrm>
        </p:spPr>
        <p:txBody>
          <a:bodyPr>
            <a:normAutofit lnSpcReduction="10000"/>
          </a:bodyPr>
          <a:lstStyle/>
          <a:p>
            <a:r>
              <a:rPr lang="en-US" dirty="0"/>
              <a:t>Ser libre de </a:t>
            </a:r>
            <a:r>
              <a:rPr lang="en-US" dirty="0" err="1"/>
              <a:t>deudas</a:t>
            </a:r>
            <a:r>
              <a:rPr lang="en-US" dirty="0"/>
              <a:t>.</a:t>
            </a:r>
          </a:p>
          <a:p>
            <a:r>
              <a:rPr lang="en-US" dirty="0"/>
              <a:t>Tener </a:t>
            </a:r>
            <a:r>
              <a:rPr lang="en-US" dirty="0" err="1"/>
              <a:t>suficiente</a:t>
            </a:r>
            <a:r>
              <a:rPr lang="en-US" dirty="0"/>
              <a:t> </a:t>
            </a:r>
            <a:r>
              <a:rPr lang="en-US" dirty="0" err="1"/>
              <a:t>Ingreso</a:t>
            </a:r>
            <a:r>
              <a:rPr lang="en-US" dirty="0"/>
              <a:t> </a:t>
            </a:r>
            <a:r>
              <a:rPr lang="en-US" dirty="0" err="1"/>
              <a:t>Pasivo</a:t>
            </a:r>
            <a:r>
              <a:rPr lang="en-US" dirty="0"/>
              <a:t> para </a:t>
            </a:r>
            <a:r>
              <a:rPr lang="en-US" dirty="0" err="1"/>
              <a:t>mantener</a:t>
            </a:r>
            <a:r>
              <a:rPr lang="en-US" dirty="0"/>
              <a:t> </a:t>
            </a:r>
            <a:r>
              <a:rPr lang="en-US" dirty="0" err="1"/>
              <a:t>tu</a:t>
            </a:r>
            <a:r>
              <a:rPr lang="en-US" dirty="0"/>
              <a:t> </a:t>
            </a:r>
            <a:r>
              <a:rPr lang="en-US" dirty="0" err="1"/>
              <a:t>estandard</a:t>
            </a:r>
            <a:r>
              <a:rPr lang="en-US" dirty="0"/>
              <a:t> de </a:t>
            </a:r>
            <a:r>
              <a:rPr lang="en-US" dirty="0" err="1"/>
              <a:t>vida</a:t>
            </a:r>
            <a:r>
              <a:rPr lang="en-US" dirty="0"/>
              <a:t>, y </a:t>
            </a:r>
            <a:r>
              <a:rPr lang="en-US" dirty="0" err="1"/>
              <a:t>pagar</a:t>
            </a:r>
            <a:r>
              <a:rPr lang="en-US" dirty="0"/>
              <a:t> </a:t>
            </a:r>
            <a:r>
              <a:rPr lang="en-US" dirty="0" err="1"/>
              <a:t>tus</a:t>
            </a:r>
            <a:r>
              <a:rPr lang="en-US" dirty="0"/>
              <a:t> </a:t>
            </a:r>
            <a:r>
              <a:rPr lang="en-US" dirty="0" err="1"/>
              <a:t>gastos</a:t>
            </a:r>
            <a:r>
              <a:rPr lang="en-US" dirty="0"/>
              <a:t> sin </a:t>
            </a:r>
            <a:r>
              <a:rPr lang="en-US" dirty="0" err="1"/>
              <a:t>tener</a:t>
            </a:r>
            <a:r>
              <a:rPr lang="en-US" dirty="0"/>
              <a:t> que </a:t>
            </a:r>
            <a:r>
              <a:rPr lang="en-US" dirty="0" err="1"/>
              <a:t>trabajar</a:t>
            </a:r>
            <a:r>
              <a:rPr lang="en-US" dirty="0"/>
              <a:t> para </a:t>
            </a:r>
            <a:r>
              <a:rPr lang="en-US" dirty="0" err="1"/>
              <a:t>ganar</a:t>
            </a:r>
            <a:r>
              <a:rPr lang="en-US" dirty="0"/>
              <a:t> dinero.</a:t>
            </a:r>
          </a:p>
          <a:p>
            <a:r>
              <a:rPr lang="en-US" dirty="0" err="1"/>
              <a:t>Hacer</a:t>
            </a:r>
            <a:r>
              <a:rPr lang="en-US" dirty="0"/>
              <a:t> que el dinero </a:t>
            </a:r>
            <a:r>
              <a:rPr lang="en-US" dirty="0" err="1"/>
              <a:t>trabaje</a:t>
            </a:r>
            <a:r>
              <a:rPr lang="en-US" dirty="0"/>
              <a:t> por </a:t>
            </a:r>
            <a:r>
              <a:rPr lang="en-US" dirty="0" err="1"/>
              <a:t>ti</a:t>
            </a:r>
            <a:r>
              <a:rPr lang="en-US" dirty="0"/>
              <a:t> </a:t>
            </a:r>
            <a:r>
              <a:rPr lang="en-US" dirty="0" err="1"/>
              <a:t>en</a:t>
            </a:r>
            <a:r>
              <a:rPr lang="en-US" dirty="0"/>
              <a:t> </a:t>
            </a:r>
            <a:r>
              <a:rPr lang="en-US" dirty="0" err="1"/>
              <a:t>vez</a:t>
            </a:r>
            <a:r>
              <a:rPr lang="en-US" dirty="0"/>
              <a:t> de </a:t>
            </a:r>
            <a:r>
              <a:rPr lang="en-US" dirty="0" err="1"/>
              <a:t>tu</a:t>
            </a:r>
            <a:r>
              <a:rPr lang="en-US" dirty="0"/>
              <a:t> </a:t>
            </a:r>
            <a:r>
              <a:rPr lang="en-US" dirty="0" err="1"/>
              <a:t>trabajar</a:t>
            </a:r>
            <a:r>
              <a:rPr lang="en-US" dirty="0"/>
              <a:t> por el dinero. </a:t>
            </a:r>
          </a:p>
        </p:txBody>
      </p:sp>
      <p:pic>
        <p:nvPicPr>
          <p:cNvPr id="6" name="Picture 5" descr="A close up of a chair&#10;&#10;Description automatically generated">
            <a:extLst>
              <a:ext uri="{FF2B5EF4-FFF2-40B4-BE49-F238E27FC236}">
                <a16:creationId xmlns:a16="http://schemas.microsoft.com/office/drawing/2014/main" id="{CFE9FC7C-E876-486D-99BC-CEF17C04FB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2977" y="4553684"/>
            <a:ext cx="5802086" cy="1981200"/>
          </a:xfrm>
          <a:prstGeom prst="rect">
            <a:avLst/>
          </a:prstGeom>
        </p:spPr>
      </p:pic>
      <p:pic>
        <p:nvPicPr>
          <p:cNvPr id="7" name="Picture 6" descr="A picture containing toy&#10;&#10;Description automatically generated">
            <a:extLst>
              <a:ext uri="{FF2B5EF4-FFF2-40B4-BE49-F238E27FC236}">
                <a16:creationId xmlns:a16="http://schemas.microsoft.com/office/drawing/2014/main" id="{E3115F79-2CEC-47A1-A4E6-760C04D79F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726" y="4565716"/>
            <a:ext cx="1990725" cy="1981551"/>
          </a:xfrm>
          <a:prstGeom prst="rect">
            <a:avLst/>
          </a:prstGeom>
        </p:spPr>
      </p:pic>
      <p:pic>
        <p:nvPicPr>
          <p:cNvPr id="4" name="Picture 3">
            <a:extLst>
              <a:ext uri="{FF2B5EF4-FFF2-40B4-BE49-F238E27FC236}">
                <a16:creationId xmlns:a16="http://schemas.microsoft.com/office/drawing/2014/main" id="{6FCC0FE8-0230-7535-EC99-A841DF85726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843557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1339" y="-9064"/>
            <a:ext cx="7622116" cy="1332035"/>
          </a:xfrm>
        </p:spPr>
        <p:txBody>
          <a:bodyPr>
            <a:normAutofit/>
          </a:bodyPr>
          <a:lstStyle/>
          <a:p>
            <a:r>
              <a:rPr lang="en-US" b="1" dirty="0"/>
              <a:t>4 </a:t>
            </a:r>
            <a:r>
              <a:rPr lang="en-US" b="1" dirty="0" err="1"/>
              <a:t>Tipos</a:t>
            </a:r>
            <a:r>
              <a:rPr lang="en-US" b="1" dirty="0"/>
              <a:t> de </a:t>
            </a:r>
            <a:r>
              <a:rPr lang="en-US" b="1" dirty="0" err="1"/>
              <a:t>Inversiones</a:t>
            </a:r>
            <a:endParaRPr lang="en-US" b="1" dirty="0"/>
          </a:p>
        </p:txBody>
      </p:sp>
      <p:sp>
        <p:nvSpPr>
          <p:cNvPr id="37" name="TextBox 36"/>
          <p:cNvSpPr txBox="1"/>
          <p:nvPr/>
        </p:nvSpPr>
        <p:spPr>
          <a:xfrm>
            <a:off x="5562600" y="1447800"/>
            <a:ext cx="2743200" cy="461665"/>
          </a:xfrm>
          <a:prstGeom prst="rect">
            <a:avLst/>
          </a:prstGeom>
          <a:noFill/>
        </p:spPr>
        <p:txBody>
          <a:bodyPr wrap="square" rtlCol="0">
            <a:spAutoFit/>
          </a:bodyPr>
          <a:lstStyle/>
          <a:p>
            <a:pPr algn="ctr"/>
            <a:r>
              <a:rPr lang="en-US" sz="2400" b="1" dirty="0">
                <a:solidFill>
                  <a:srgbClr val="7030A0"/>
                </a:solidFill>
                <a:latin typeface="+mj-lt"/>
              </a:rPr>
              <a:t>PASIVO</a:t>
            </a:r>
          </a:p>
        </p:txBody>
      </p:sp>
      <p:sp>
        <p:nvSpPr>
          <p:cNvPr id="41" name="TextBox 40"/>
          <p:cNvSpPr txBox="1"/>
          <p:nvPr/>
        </p:nvSpPr>
        <p:spPr>
          <a:xfrm>
            <a:off x="2438399" y="1447800"/>
            <a:ext cx="3039683" cy="461665"/>
          </a:xfrm>
          <a:prstGeom prst="rect">
            <a:avLst/>
          </a:prstGeom>
          <a:noFill/>
        </p:spPr>
        <p:txBody>
          <a:bodyPr wrap="square" rtlCol="0">
            <a:spAutoFit/>
          </a:bodyPr>
          <a:lstStyle/>
          <a:p>
            <a:pPr algn="ctr"/>
            <a:r>
              <a:rPr lang="en-US" sz="2400" b="1" dirty="0">
                <a:solidFill>
                  <a:srgbClr val="FF0000"/>
                </a:solidFill>
                <a:latin typeface="+mj-lt"/>
              </a:rPr>
              <a:t>ACTIVO</a:t>
            </a:r>
          </a:p>
        </p:txBody>
      </p:sp>
      <p:sp>
        <p:nvSpPr>
          <p:cNvPr id="85" name="Footer Placeholder 7">
            <a:extLst>
              <a:ext uri="{FF2B5EF4-FFF2-40B4-BE49-F238E27FC236}">
                <a16:creationId xmlns:a16="http://schemas.microsoft.com/office/drawing/2014/main" id="{7AFA7FA0-BD2A-4FB7-A31E-BAF082FC3EAE}"/>
              </a:ext>
            </a:extLst>
          </p:cNvPr>
          <p:cNvSpPr>
            <a:spLocks noGrp="1"/>
          </p:cNvSpPr>
          <p:nvPr>
            <p:ph type="ftr" sz="quarter" idx="11"/>
          </p:nvPr>
        </p:nvSpPr>
        <p:spPr>
          <a:xfrm>
            <a:off x="0" y="6555432"/>
            <a:ext cx="1543050" cy="273844"/>
          </a:xfrm>
        </p:spPr>
        <p:txBody>
          <a:bodyPr/>
          <a:lstStyle/>
          <a:p>
            <a:pPr algn="l">
              <a:defRPr/>
            </a:pPr>
            <a:r>
              <a:rPr lang="en-US" dirty="0"/>
              <a:t>© Alex </a:t>
            </a:r>
            <a:r>
              <a:rPr lang="en-US" dirty="0" err="1"/>
              <a:t>Barrón</a:t>
            </a:r>
            <a:r>
              <a:rPr lang="en-US" dirty="0"/>
              <a:t> 2024</a:t>
            </a:r>
          </a:p>
        </p:txBody>
      </p:sp>
      <p:sp>
        <p:nvSpPr>
          <p:cNvPr id="6" name="TextBox 5">
            <a:extLst>
              <a:ext uri="{FF2B5EF4-FFF2-40B4-BE49-F238E27FC236}">
                <a16:creationId xmlns:a16="http://schemas.microsoft.com/office/drawing/2014/main" id="{EAB0ACB8-44E8-40B4-B477-12007D4C8057}"/>
              </a:ext>
            </a:extLst>
          </p:cNvPr>
          <p:cNvSpPr txBox="1"/>
          <p:nvPr/>
        </p:nvSpPr>
        <p:spPr>
          <a:xfrm>
            <a:off x="2438400" y="2314917"/>
            <a:ext cx="3200400" cy="2246769"/>
          </a:xfrm>
          <a:prstGeom prst="rect">
            <a:avLst/>
          </a:prstGeom>
          <a:noFill/>
          <a:ln w="28575">
            <a:solidFill>
              <a:schemeClr val="tx1"/>
            </a:solidFill>
          </a:ln>
        </p:spPr>
        <p:txBody>
          <a:bodyPr wrap="square" rtlCol="0">
            <a:spAutoFit/>
          </a:bodyPr>
          <a:lstStyle/>
          <a:p>
            <a:pPr marL="457200" indent="-457200">
              <a:buFont typeface="Arial" panose="020B0604020202020204" pitchFamily="34" charset="0"/>
              <a:buChar char="•"/>
            </a:pPr>
            <a:r>
              <a:rPr lang="en-US" sz="2800" dirty="0"/>
              <a:t>Bolsa de </a:t>
            </a:r>
            <a:r>
              <a:rPr lang="en-US" sz="2800" dirty="0" err="1"/>
              <a:t>Valores</a:t>
            </a:r>
            <a:endParaRPr lang="en-US" sz="2800" dirty="0"/>
          </a:p>
          <a:p>
            <a:pPr marL="457200" indent="-457200">
              <a:buFont typeface="Arial" panose="020B0604020202020204" pitchFamily="34" charset="0"/>
              <a:buChar char="•"/>
            </a:pPr>
            <a:r>
              <a:rPr lang="en-US" sz="2800" dirty="0" err="1"/>
              <a:t>Fondos</a:t>
            </a:r>
            <a:r>
              <a:rPr lang="en-US" sz="2800" dirty="0"/>
              <a:t> </a:t>
            </a:r>
            <a:r>
              <a:rPr lang="en-US" sz="2800" dirty="0" err="1"/>
              <a:t>Mutuos</a:t>
            </a:r>
            <a:endParaRPr lang="en-US" sz="2800" dirty="0"/>
          </a:p>
          <a:p>
            <a:pPr marL="457200" indent="-457200">
              <a:buFont typeface="Arial" panose="020B0604020202020204" pitchFamily="34" charset="0"/>
              <a:buChar char="•"/>
            </a:pPr>
            <a:r>
              <a:rPr lang="en-US" sz="2800" dirty="0"/>
              <a:t>Cryptos, </a:t>
            </a:r>
            <a:r>
              <a:rPr lang="en-US" sz="2800" dirty="0" err="1"/>
              <a:t>ForEx</a:t>
            </a:r>
            <a:endParaRPr lang="en-US" sz="2800" dirty="0"/>
          </a:p>
          <a:p>
            <a:pPr marL="457200" indent="-457200">
              <a:buFont typeface="Arial" panose="020B0604020202020204" pitchFamily="34" charset="0"/>
              <a:buChar char="•"/>
            </a:pPr>
            <a:r>
              <a:rPr lang="en-US" sz="2800" dirty="0"/>
              <a:t>IUL, VUL</a:t>
            </a:r>
          </a:p>
        </p:txBody>
      </p:sp>
      <p:sp>
        <p:nvSpPr>
          <p:cNvPr id="38" name="TextBox 37">
            <a:extLst>
              <a:ext uri="{FF2B5EF4-FFF2-40B4-BE49-F238E27FC236}">
                <a16:creationId xmlns:a16="http://schemas.microsoft.com/office/drawing/2014/main" id="{8ED6C4C6-10D5-4926-B548-4FE9B46C7C27}"/>
              </a:ext>
            </a:extLst>
          </p:cNvPr>
          <p:cNvSpPr txBox="1"/>
          <p:nvPr/>
        </p:nvSpPr>
        <p:spPr>
          <a:xfrm>
            <a:off x="212876" y="2684248"/>
            <a:ext cx="2204091" cy="830997"/>
          </a:xfrm>
          <a:prstGeom prst="rect">
            <a:avLst/>
          </a:prstGeom>
          <a:noFill/>
        </p:spPr>
        <p:txBody>
          <a:bodyPr wrap="square" rtlCol="0">
            <a:spAutoFit/>
          </a:bodyPr>
          <a:lstStyle/>
          <a:p>
            <a:r>
              <a:rPr lang="en-US" sz="2400" b="1" dirty="0">
                <a:solidFill>
                  <a:srgbClr val="0000FF"/>
                </a:solidFill>
                <a:latin typeface="+mj-lt"/>
              </a:rPr>
              <a:t>APRECIACION</a:t>
            </a:r>
          </a:p>
          <a:p>
            <a:r>
              <a:rPr lang="en-US" sz="2400" b="1" dirty="0">
                <a:solidFill>
                  <a:srgbClr val="0000FF"/>
                </a:solidFill>
                <a:latin typeface="+mj-lt"/>
              </a:rPr>
              <a:t>(CRECIMIENTO)</a:t>
            </a:r>
          </a:p>
        </p:txBody>
      </p:sp>
      <p:sp>
        <p:nvSpPr>
          <p:cNvPr id="39" name="TextBox 38">
            <a:extLst>
              <a:ext uri="{FF2B5EF4-FFF2-40B4-BE49-F238E27FC236}">
                <a16:creationId xmlns:a16="http://schemas.microsoft.com/office/drawing/2014/main" id="{DE6B2BD5-2265-45D0-8B2E-288674CC56D8}"/>
              </a:ext>
            </a:extLst>
          </p:cNvPr>
          <p:cNvSpPr txBox="1"/>
          <p:nvPr/>
        </p:nvSpPr>
        <p:spPr>
          <a:xfrm>
            <a:off x="5660233" y="2314917"/>
            <a:ext cx="3270891" cy="2246769"/>
          </a:xfrm>
          <a:prstGeom prst="rect">
            <a:avLst/>
          </a:prstGeom>
          <a:noFill/>
          <a:ln w="28575">
            <a:solidFill>
              <a:schemeClr val="tx1"/>
            </a:solidFill>
          </a:ln>
        </p:spPr>
        <p:txBody>
          <a:bodyPr wrap="square" rtlCol="0">
            <a:spAutoFit/>
          </a:bodyPr>
          <a:lstStyle/>
          <a:p>
            <a:pPr marL="285750" indent="-285750">
              <a:buFont typeface="Arial" panose="020B0604020202020204" pitchFamily="34" charset="0"/>
              <a:buChar char="•"/>
            </a:pPr>
            <a:r>
              <a:rPr lang="en-US" sz="2800" dirty="0" err="1"/>
              <a:t>Fondos</a:t>
            </a:r>
            <a:r>
              <a:rPr lang="en-US" sz="2800" dirty="0"/>
              <a:t> de Index</a:t>
            </a:r>
          </a:p>
          <a:p>
            <a:pPr marL="285750" indent="-285750">
              <a:buFont typeface="Arial" panose="020B0604020202020204" pitchFamily="34" charset="0"/>
              <a:buChar char="•"/>
            </a:pPr>
            <a:r>
              <a:rPr lang="en-US" sz="2800" dirty="0"/>
              <a:t>Oro, Tierras</a:t>
            </a:r>
          </a:p>
          <a:p>
            <a:pPr marL="285750" indent="-285750">
              <a:buFont typeface="Arial" panose="020B0604020202020204" pitchFamily="34" charset="0"/>
              <a:buChar char="•"/>
            </a:pPr>
            <a:r>
              <a:rPr lang="en-US" sz="2800" dirty="0"/>
              <a:t>401(k), IRA</a:t>
            </a:r>
          </a:p>
          <a:p>
            <a:pPr marL="285750" indent="-285750">
              <a:buFont typeface="Arial" panose="020B0604020202020204" pitchFamily="34" charset="0"/>
              <a:buChar char="•"/>
            </a:pPr>
            <a:r>
              <a:rPr lang="en-US" sz="2800" dirty="0"/>
              <a:t>Seguro Vida</a:t>
            </a:r>
          </a:p>
          <a:p>
            <a:pPr marL="285750" indent="-285750">
              <a:buFont typeface="Arial" panose="020B0604020202020204" pitchFamily="34" charset="0"/>
              <a:buChar char="•"/>
            </a:pPr>
            <a:r>
              <a:rPr lang="en-US" sz="2800" dirty="0"/>
              <a:t> Entera</a:t>
            </a:r>
          </a:p>
        </p:txBody>
      </p:sp>
      <p:sp>
        <p:nvSpPr>
          <p:cNvPr id="40" name="TextBox 39">
            <a:extLst>
              <a:ext uri="{FF2B5EF4-FFF2-40B4-BE49-F238E27FC236}">
                <a16:creationId xmlns:a16="http://schemas.microsoft.com/office/drawing/2014/main" id="{83EE9CD7-044E-4CFE-AA6B-BD3852167E7D}"/>
              </a:ext>
            </a:extLst>
          </p:cNvPr>
          <p:cNvSpPr txBox="1"/>
          <p:nvPr/>
        </p:nvSpPr>
        <p:spPr>
          <a:xfrm>
            <a:off x="2438399" y="4576169"/>
            <a:ext cx="3200400" cy="2092881"/>
          </a:xfrm>
          <a:prstGeom prst="rect">
            <a:avLst/>
          </a:prstGeom>
          <a:noFill/>
          <a:ln w="28575">
            <a:solidFill>
              <a:schemeClr val="tx1"/>
            </a:solidFill>
          </a:ln>
        </p:spPr>
        <p:txBody>
          <a:bodyPr wrap="square" rtlCol="0">
            <a:spAutoFit/>
          </a:bodyPr>
          <a:lstStyle/>
          <a:p>
            <a:pPr marL="457200" indent="-457200">
              <a:buFont typeface="Arial" panose="020B0604020202020204" pitchFamily="34" charset="0"/>
              <a:buChar char="•"/>
            </a:pPr>
            <a:r>
              <a:rPr lang="en-US" sz="2800" dirty="0" err="1"/>
              <a:t>Trabajo</a:t>
            </a:r>
            <a:endParaRPr lang="en-US" sz="2800" dirty="0"/>
          </a:p>
          <a:p>
            <a:pPr marL="457200" indent="-457200">
              <a:buFont typeface="Arial" panose="020B0604020202020204" pitchFamily="34" charset="0"/>
              <a:buChar char="•"/>
            </a:pPr>
            <a:r>
              <a:rPr lang="en-US" sz="2800" dirty="0"/>
              <a:t>Red Multi-Level</a:t>
            </a:r>
          </a:p>
          <a:p>
            <a:pPr marL="457200" indent="-457200">
              <a:buFont typeface="Arial" panose="020B0604020202020204" pitchFamily="34" charset="0"/>
              <a:buChar char="•"/>
            </a:pPr>
            <a:r>
              <a:rPr lang="en-US" sz="2800" dirty="0" err="1"/>
              <a:t>Negocio</a:t>
            </a:r>
            <a:endParaRPr lang="en-US" sz="2800" dirty="0"/>
          </a:p>
          <a:p>
            <a:pPr marL="457200" indent="-457200">
              <a:buFont typeface="Arial" panose="020B0604020202020204" pitchFamily="34" charset="0"/>
              <a:buChar char="•"/>
            </a:pPr>
            <a:r>
              <a:rPr lang="en-US" sz="2800" dirty="0" err="1"/>
              <a:t>Propiedades</a:t>
            </a:r>
            <a:endParaRPr lang="en-US" sz="2800" dirty="0"/>
          </a:p>
          <a:p>
            <a:endParaRPr lang="en-US" dirty="0"/>
          </a:p>
        </p:txBody>
      </p:sp>
      <p:sp>
        <p:nvSpPr>
          <p:cNvPr id="42" name="TextBox 41">
            <a:extLst>
              <a:ext uri="{FF2B5EF4-FFF2-40B4-BE49-F238E27FC236}">
                <a16:creationId xmlns:a16="http://schemas.microsoft.com/office/drawing/2014/main" id="{DBFE0B6D-11A1-4632-93C4-C8FF17D97010}"/>
              </a:ext>
            </a:extLst>
          </p:cNvPr>
          <p:cNvSpPr txBox="1"/>
          <p:nvPr/>
        </p:nvSpPr>
        <p:spPr>
          <a:xfrm>
            <a:off x="5660232" y="4576170"/>
            <a:ext cx="3270891" cy="2092881"/>
          </a:xfrm>
          <a:prstGeom prst="rect">
            <a:avLst/>
          </a:prstGeom>
          <a:noFill/>
          <a:ln w="28575">
            <a:solidFill>
              <a:schemeClr val="tx1"/>
            </a:solidFill>
          </a:ln>
        </p:spPr>
        <p:txBody>
          <a:bodyPr wrap="square" rtlCol="0">
            <a:spAutoFit/>
          </a:bodyPr>
          <a:lstStyle/>
          <a:p>
            <a:pPr marL="457200" indent="-457200">
              <a:buFont typeface="Arial" panose="020B0604020202020204" pitchFamily="34" charset="0"/>
              <a:buChar char="•"/>
            </a:pPr>
            <a:r>
              <a:rPr lang="en-US" sz="2800" dirty="0"/>
              <a:t>CD’s de Banco</a:t>
            </a:r>
          </a:p>
          <a:p>
            <a:pPr marL="457200" indent="-457200">
              <a:buFont typeface="Arial" panose="020B0604020202020204" pitchFamily="34" charset="0"/>
              <a:buChar char="•"/>
            </a:pPr>
            <a:r>
              <a:rPr lang="en-US" sz="2800" dirty="0"/>
              <a:t>Money Market</a:t>
            </a:r>
          </a:p>
          <a:p>
            <a:pPr marL="457200" indent="-457200">
              <a:buFont typeface="Arial" panose="020B0604020202020204" pitchFamily="34" charset="0"/>
              <a:buChar char="•"/>
            </a:pPr>
            <a:r>
              <a:rPr lang="en-US" sz="2800" dirty="0" err="1"/>
              <a:t>Bonos</a:t>
            </a:r>
            <a:endParaRPr lang="en-US" sz="2800" dirty="0"/>
          </a:p>
          <a:p>
            <a:pPr marL="457200" indent="-457200">
              <a:buFont typeface="Arial" panose="020B0604020202020204" pitchFamily="34" charset="0"/>
              <a:buChar char="•"/>
            </a:pPr>
            <a:r>
              <a:rPr lang="en-US" sz="2800" dirty="0" err="1"/>
              <a:t>Anualidades</a:t>
            </a:r>
            <a:endParaRPr lang="en-US" sz="2800" dirty="0"/>
          </a:p>
          <a:p>
            <a:endParaRPr lang="en-US" dirty="0"/>
          </a:p>
        </p:txBody>
      </p:sp>
      <p:sp>
        <p:nvSpPr>
          <p:cNvPr id="43" name="TextBox 42">
            <a:extLst>
              <a:ext uri="{FF2B5EF4-FFF2-40B4-BE49-F238E27FC236}">
                <a16:creationId xmlns:a16="http://schemas.microsoft.com/office/drawing/2014/main" id="{11B7B9BD-7EB5-4DAA-BB96-BD4C1324F7AD}"/>
              </a:ext>
            </a:extLst>
          </p:cNvPr>
          <p:cNvSpPr txBox="1"/>
          <p:nvPr/>
        </p:nvSpPr>
        <p:spPr>
          <a:xfrm>
            <a:off x="304800" y="4357263"/>
            <a:ext cx="2204091" cy="1200329"/>
          </a:xfrm>
          <a:prstGeom prst="rect">
            <a:avLst/>
          </a:prstGeom>
          <a:noFill/>
        </p:spPr>
        <p:txBody>
          <a:bodyPr wrap="square" rtlCol="0">
            <a:spAutoFit/>
          </a:bodyPr>
          <a:lstStyle/>
          <a:p>
            <a:r>
              <a:rPr lang="en-US" sz="2400" b="1" dirty="0">
                <a:solidFill>
                  <a:srgbClr val="00B050"/>
                </a:solidFill>
                <a:latin typeface="+mj-lt"/>
              </a:rPr>
              <a:t>FLUJO DE EFECTIVO</a:t>
            </a:r>
          </a:p>
          <a:p>
            <a:r>
              <a:rPr lang="en-US" sz="2400" b="1" dirty="0">
                <a:solidFill>
                  <a:srgbClr val="00B050"/>
                </a:solidFill>
                <a:latin typeface="+mj-lt"/>
              </a:rPr>
              <a:t>(INGRESOS)</a:t>
            </a:r>
          </a:p>
        </p:txBody>
      </p:sp>
      <p:pic>
        <p:nvPicPr>
          <p:cNvPr id="3" name="Picture 2">
            <a:extLst>
              <a:ext uri="{FF2B5EF4-FFF2-40B4-BE49-F238E27FC236}">
                <a16:creationId xmlns:a16="http://schemas.microsoft.com/office/drawing/2014/main" id="{A37EBE5C-1741-3E11-9172-A420F50847B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546225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close up of a logo&#10;&#10;Description automatically generated">
            <a:extLst>
              <a:ext uri="{FF2B5EF4-FFF2-40B4-BE49-F238E27FC236}">
                <a16:creationId xmlns:a16="http://schemas.microsoft.com/office/drawing/2014/main" id="{EEF230C2-FD5B-4D9C-926C-8A81B14A68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94605" y="4501216"/>
            <a:ext cx="2393446" cy="2127508"/>
          </a:xfrm>
          <a:prstGeom prst="rect">
            <a:avLst/>
          </a:prstGeom>
        </p:spPr>
      </p:pic>
      <p:pic>
        <p:nvPicPr>
          <p:cNvPr id="16" name="Picture 15" descr="A picture containing drawing, clock&#10;&#10;Description automatically generated">
            <a:extLst>
              <a:ext uri="{FF2B5EF4-FFF2-40B4-BE49-F238E27FC236}">
                <a16:creationId xmlns:a16="http://schemas.microsoft.com/office/drawing/2014/main" id="{1A973615-317F-4E04-B914-5FCE1468E9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8951" y="4607607"/>
            <a:ext cx="2393446" cy="1678132"/>
          </a:xfrm>
          <a:prstGeom prst="rect">
            <a:avLst/>
          </a:prstGeom>
          <a:effectLst>
            <a:outerShdw blurRad="50800" dist="50800" dir="5400000" algn="ctr" rotWithShape="0">
              <a:schemeClr val="bg1"/>
            </a:outerShdw>
          </a:effectLst>
        </p:spPr>
      </p:pic>
      <p:pic>
        <p:nvPicPr>
          <p:cNvPr id="15" name="Picture 14" descr="A picture containing drawing, clock&#10;&#10;Description automatically generated">
            <a:extLst>
              <a:ext uri="{FF2B5EF4-FFF2-40B4-BE49-F238E27FC236}">
                <a16:creationId xmlns:a16="http://schemas.microsoft.com/office/drawing/2014/main" id="{309F536D-3CF2-4537-A888-B8C0327A12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8954" y="2282170"/>
            <a:ext cx="2393446" cy="1678132"/>
          </a:xfrm>
          <a:prstGeom prst="rect">
            <a:avLst/>
          </a:prstGeom>
          <a:effectLst>
            <a:outerShdw blurRad="50800" dist="50800" dir="5400000" algn="ctr" rotWithShape="0">
              <a:schemeClr val="bg1"/>
            </a:outerShdw>
          </a:effectLst>
        </p:spPr>
      </p:pic>
      <p:pic>
        <p:nvPicPr>
          <p:cNvPr id="14" name="Picture 13" descr="A picture containing drawing, clock&#10;&#10;Description automatically generated">
            <a:extLst>
              <a:ext uri="{FF2B5EF4-FFF2-40B4-BE49-F238E27FC236}">
                <a16:creationId xmlns:a16="http://schemas.microsoft.com/office/drawing/2014/main" id="{67899539-7F0E-441C-9D02-AB151C1C58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0178" y="2268996"/>
            <a:ext cx="2393446" cy="1678132"/>
          </a:xfrm>
          <a:prstGeom prst="rect">
            <a:avLst/>
          </a:prstGeom>
          <a:effectLst>
            <a:outerShdw blurRad="50800" dist="50800" dir="5400000" algn="ctr" rotWithShape="0">
              <a:schemeClr val="bg1"/>
            </a:outerShdw>
          </a:effectLst>
        </p:spPr>
      </p:pic>
      <p:sp>
        <p:nvSpPr>
          <p:cNvPr id="2" name="Title 1"/>
          <p:cNvSpPr>
            <a:spLocks noGrp="1"/>
          </p:cNvSpPr>
          <p:nvPr>
            <p:ph type="title"/>
          </p:nvPr>
        </p:nvSpPr>
        <p:spPr>
          <a:xfrm>
            <a:off x="1491339" y="-9064"/>
            <a:ext cx="7622116" cy="1332035"/>
          </a:xfrm>
        </p:spPr>
        <p:txBody>
          <a:bodyPr>
            <a:normAutofit/>
          </a:bodyPr>
          <a:lstStyle/>
          <a:p>
            <a:r>
              <a:rPr lang="en-US" b="1" dirty="0"/>
              <a:t>La </a:t>
            </a:r>
            <a:r>
              <a:rPr lang="en-US" b="1" dirty="0" err="1"/>
              <a:t>Inversi</a:t>
            </a:r>
            <a:r>
              <a:rPr lang="el-GR" b="1" dirty="0"/>
              <a:t>ό</a:t>
            </a:r>
            <a:r>
              <a:rPr lang="en-US" b="1" dirty="0"/>
              <a:t>n Ideal</a:t>
            </a:r>
          </a:p>
        </p:txBody>
      </p:sp>
      <p:sp>
        <p:nvSpPr>
          <p:cNvPr id="37" name="TextBox 36"/>
          <p:cNvSpPr txBox="1"/>
          <p:nvPr/>
        </p:nvSpPr>
        <p:spPr>
          <a:xfrm>
            <a:off x="5562600" y="1447800"/>
            <a:ext cx="2743200" cy="461665"/>
          </a:xfrm>
          <a:prstGeom prst="rect">
            <a:avLst/>
          </a:prstGeom>
          <a:noFill/>
        </p:spPr>
        <p:txBody>
          <a:bodyPr wrap="square" rtlCol="0">
            <a:spAutoFit/>
          </a:bodyPr>
          <a:lstStyle/>
          <a:p>
            <a:pPr algn="ctr"/>
            <a:r>
              <a:rPr lang="en-US" sz="2400" b="1" dirty="0">
                <a:solidFill>
                  <a:srgbClr val="7030A0"/>
                </a:solidFill>
                <a:latin typeface="+mj-lt"/>
              </a:rPr>
              <a:t>PASIVO</a:t>
            </a:r>
          </a:p>
        </p:txBody>
      </p:sp>
      <p:sp>
        <p:nvSpPr>
          <p:cNvPr id="41" name="TextBox 40"/>
          <p:cNvSpPr txBox="1"/>
          <p:nvPr/>
        </p:nvSpPr>
        <p:spPr>
          <a:xfrm>
            <a:off x="2438399" y="1447800"/>
            <a:ext cx="3039683" cy="461665"/>
          </a:xfrm>
          <a:prstGeom prst="rect">
            <a:avLst/>
          </a:prstGeom>
          <a:noFill/>
        </p:spPr>
        <p:txBody>
          <a:bodyPr wrap="square" rtlCol="0">
            <a:spAutoFit/>
          </a:bodyPr>
          <a:lstStyle/>
          <a:p>
            <a:pPr algn="ctr"/>
            <a:r>
              <a:rPr lang="en-US" sz="2400" b="1" dirty="0">
                <a:solidFill>
                  <a:srgbClr val="FF0000"/>
                </a:solidFill>
                <a:latin typeface="+mj-lt"/>
              </a:rPr>
              <a:t>ACTIVO</a:t>
            </a:r>
          </a:p>
        </p:txBody>
      </p:sp>
      <p:sp>
        <p:nvSpPr>
          <p:cNvPr id="85" name="Footer Placeholder 7">
            <a:extLst>
              <a:ext uri="{FF2B5EF4-FFF2-40B4-BE49-F238E27FC236}">
                <a16:creationId xmlns:a16="http://schemas.microsoft.com/office/drawing/2014/main" id="{7AFA7FA0-BD2A-4FB7-A31E-BAF082FC3EAE}"/>
              </a:ext>
            </a:extLst>
          </p:cNvPr>
          <p:cNvSpPr>
            <a:spLocks noGrp="1"/>
          </p:cNvSpPr>
          <p:nvPr>
            <p:ph type="ftr" sz="quarter" idx="11"/>
          </p:nvPr>
        </p:nvSpPr>
        <p:spPr>
          <a:xfrm>
            <a:off x="0" y="6555432"/>
            <a:ext cx="1543050" cy="273844"/>
          </a:xfrm>
        </p:spPr>
        <p:txBody>
          <a:bodyPr/>
          <a:lstStyle/>
          <a:p>
            <a:pPr algn="l">
              <a:defRPr/>
            </a:pPr>
            <a:r>
              <a:rPr lang="en-US" dirty="0"/>
              <a:t>© Alex </a:t>
            </a:r>
            <a:r>
              <a:rPr lang="en-US" dirty="0" err="1"/>
              <a:t>Barrón</a:t>
            </a:r>
            <a:r>
              <a:rPr lang="en-US" dirty="0"/>
              <a:t> 2024</a:t>
            </a:r>
          </a:p>
        </p:txBody>
      </p:sp>
      <p:sp>
        <p:nvSpPr>
          <p:cNvPr id="6" name="TextBox 5">
            <a:extLst>
              <a:ext uri="{FF2B5EF4-FFF2-40B4-BE49-F238E27FC236}">
                <a16:creationId xmlns:a16="http://schemas.microsoft.com/office/drawing/2014/main" id="{EAB0ACB8-44E8-40B4-B477-12007D4C8057}"/>
              </a:ext>
            </a:extLst>
          </p:cNvPr>
          <p:cNvSpPr txBox="1"/>
          <p:nvPr/>
        </p:nvSpPr>
        <p:spPr>
          <a:xfrm>
            <a:off x="2438400" y="2314917"/>
            <a:ext cx="3200400" cy="2246769"/>
          </a:xfrm>
          <a:prstGeom prst="rect">
            <a:avLst/>
          </a:prstGeom>
          <a:noFill/>
          <a:ln w="28575">
            <a:solidFill>
              <a:schemeClr val="tx1"/>
            </a:solidFill>
          </a:ln>
        </p:spPr>
        <p:txBody>
          <a:bodyPr wrap="square" rtlCol="0">
            <a:spAutoFit/>
          </a:bodyPr>
          <a:lstStyle/>
          <a:p>
            <a:pPr marL="457200" indent="-457200">
              <a:buFont typeface="Arial" panose="020B0604020202020204" pitchFamily="34" charset="0"/>
              <a:buChar char="•"/>
            </a:pPr>
            <a:r>
              <a:rPr lang="en-US" sz="2800" dirty="0"/>
              <a:t>Bolsa de </a:t>
            </a:r>
            <a:r>
              <a:rPr lang="en-US" sz="2800" dirty="0" err="1"/>
              <a:t>Valores</a:t>
            </a:r>
            <a:endParaRPr lang="en-US" sz="2800" dirty="0"/>
          </a:p>
          <a:p>
            <a:pPr marL="457200" indent="-457200">
              <a:buFont typeface="Arial" panose="020B0604020202020204" pitchFamily="34" charset="0"/>
              <a:buChar char="•"/>
            </a:pPr>
            <a:r>
              <a:rPr lang="en-US" sz="2800" dirty="0" err="1"/>
              <a:t>Fondos</a:t>
            </a:r>
            <a:r>
              <a:rPr lang="en-US" sz="2800" dirty="0"/>
              <a:t> </a:t>
            </a:r>
            <a:r>
              <a:rPr lang="en-US" sz="2800" dirty="0" err="1"/>
              <a:t>Mutuos</a:t>
            </a:r>
            <a:endParaRPr lang="en-US" sz="2800" dirty="0"/>
          </a:p>
          <a:p>
            <a:pPr marL="457200" indent="-457200">
              <a:buFont typeface="Arial" panose="020B0604020202020204" pitchFamily="34" charset="0"/>
              <a:buChar char="•"/>
            </a:pPr>
            <a:r>
              <a:rPr lang="en-US" sz="2800" dirty="0"/>
              <a:t>Cryptos, </a:t>
            </a:r>
            <a:r>
              <a:rPr lang="en-US" sz="2800" dirty="0" err="1"/>
              <a:t>ForEx</a:t>
            </a:r>
            <a:endParaRPr lang="en-US" sz="2800" dirty="0"/>
          </a:p>
          <a:p>
            <a:pPr marL="457200" indent="-457200">
              <a:buFont typeface="Arial" panose="020B0604020202020204" pitchFamily="34" charset="0"/>
              <a:buChar char="•"/>
            </a:pPr>
            <a:r>
              <a:rPr lang="en-US" sz="2800" dirty="0"/>
              <a:t>IUL, VUL</a:t>
            </a:r>
          </a:p>
        </p:txBody>
      </p:sp>
      <p:sp>
        <p:nvSpPr>
          <p:cNvPr id="38" name="TextBox 37">
            <a:extLst>
              <a:ext uri="{FF2B5EF4-FFF2-40B4-BE49-F238E27FC236}">
                <a16:creationId xmlns:a16="http://schemas.microsoft.com/office/drawing/2014/main" id="{8ED6C4C6-10D5-4926-B548-4FE9B46C7C27}"/>
              </a:ext>
            </a:extLst>
          </p:cNvPr>
          <p:cNvSpPr txBox="1"/>
          <p:nvPr/>
        </p:nvSpPr>
        <p:spPr>
          <a:xfrm>
            <a:off x="212876" y="2684248"/>
            <a:ext cx="2204091" cy="830997"/>
          </a:xfrm>
          <a:prstGeom prst="rect">
            <a:avLst/>
          </a:prstGeom>
          <a:noFill/>
        </p:spPr>
        <p:txBody>
          <a:bodyPr wrap="square" rtlCol="0">
            <a:spAutoFit/>
          </a:bodyPr>
          <a:lstStyle/>
          <a:p>
            <a:r>
              <a:rPr lang="en-US" sz="2400" b="1" dirty="0">
                <a:solidFill>
                  <a:srgbClr val="0000FF"/>
                </a:solidFill>
                <a:latin typeface="+mj-lt"/>
              </a:rPr>
              <a:t>APRECIACION</a:t>
            </a:r>
          </a:p>
          <a:p>
            <a:r>
              <a:rPr lang="en-US" sz="2400" b="1" dirty="0">
                <a:solidFill>
                  <a:srgbClr val="0000FF"/>
                </a:solidFill>
                <a:latin typeface="+mj-lt"/>
              </a:rPr>
              <a:t>(CRECIMIENTO)</a:t>
            </a:r>
          </a:p>
        </p:txBody>
      </p:sp>
      <p:sp>
        <p:nvSpPr>
          <p:cNvPr id="39" name="TextBox 38">
            <a:extLst>
              <a:ext uri="{FF2B5EF4-FFF2-40B4-BE49-F238E27FC236}">
                <a16:creationId xmlns:a16="http://schemas.microsoft.com/office/drawing/2014/main" id="{DE6B2BD5-2265-45D0-8B2E-288674CC56D8}"/>
              </a:ext>
            </a:extLst>
          </p:cNvPr>
          <p:cNvSpPr txBox="1"/>
          <p:nvPr/>
        </p:nvSpPr>
        <p:spPr>
          <a:xfrm>
            <a:off x="5660233" y="2314917"/>
            <a:ext cx="3287677" cy="2246769"/>
          </a:xfrm>
          <a:prstGeom prst="rect">
            <a:avLst/>
          </a:prstGeom>
          <a:noFill/>
          <a:ln w="28575">
            <a:solidFill>
              <a:schemeClr val="tx1"/>
            </a:solidFill>
          </a:ln>
        </p:spPr>
        <p:txBody>
          <a:bodyPr wrap="square" rtlCol="0">
            <a:spAutoFit/>
          </a:bodyPr>
          <a:lstStyle/>
          <a:p>
            <a:pPr marL="285750" indent="-285750">
              <a:buFont typeface="Arial" panose="020B0604020202020204" pitchFamily="34" charset="0"/>
              <a:buChar char="•"/>
            </a:pPr>
            <a:r>
              <a:rPr lang="en-US" sz="2800" dirty="0" err="1"/>
              <a:t>Fondos</a:t>
            </a:r>
            <a:r>
              <a:rPr lang="en-US" sz="2800" dirty="0"/>
              <a:t> de Index</a:t>
            </a:r>
          </a:p>
          <a:p>
            <a:pPr marL="285750" indent="-285750">
              <a:buFont typeface="Arial" panose="020B0604020202020204" pitchFamily="34" charset="0"/>
              <a:buChar char="•"/>
            </a:pPr>
            <a:r>
              <a:rPr lang="en-US" sz="2800" dirty="0"/>
              <a:t>Oro, Tierras</a:t>
            </a:r>
          </a:p>
          <a:p>
            <a:pPr marL="285750" indent="-285750">
              <a:buFont typeface="Arial" panose="020B0604020202020204" pitchFamily="34" charset="0"/>
              <a:buChar char="•"/>
            </a:pPr>
            <a:r>
              <a:rPr lang="en-US" sz="2800" dirty="0"/>
              <a:t>401(k), IRA</a:t>
            </a:r>
          </a:p>
          <a:p>
            <a:pPr marL="285750" indent="-285750">
              <a:buFont typeface="Arial" panose="020B0604020202020204" pitchFamily="34" charset="0"/>
              <a:buChar char="•"/>
            </a:pPr>
            <a:r>
              <a:rPr lang="en-US" sz="2800" dirty="0"/>
              <a:t>Seguro Vida Entera</a:t>
            </a:r>
          </a:p>
        </p:txBody>
      </p:sp>
      <p:sp>
        <p:nvSpPr>
          <p:cNvPr id="40" name="TextBox 39">
            <a:extLst>
              <a:ext uri="{FF2B5EF4-FFF2-40B4-BE49-F238E27FC236}">
                <a16:creationId xmlns:a16="http://schemas.microsoft.com/office/drawing/2014/main" id="{83EE9CD7-044E-4CFE-AA6B-BD3852167E7D}"/>
              </a:ext>
            </a:extLst>
          </p:cNvPr>
          <p:cNvSpPr txBox="1"/>
          <p:nvPr/>
        </p:nvSpPr>
        <p:spPr>
          <a:xfrm>
            <a:off x="2438399" y="4561033"/>
            <a:ext cx="3200400" cy="2092881"/>
          </a:xfrm>
          <a:prstGeom prst="rect">
            <a:avLst/>
          </a:prstGeom>
          <a:noFill/>
          <a:ln w="28575">
            <a:solidFill>
              <a:schemeClr val="tx1"/>
            </a:solidFill>
          </a:ln>
        </p:spPr>
        <p:txBody>
          <a:bodyPr wrap="square" rtlCol="0">
            <a:spAutoFit/>
          </a:bodyPr>
          <a:lstStyle/>
          <a:p>
            <a:pPr marL="457200" indent="-457200">
              <a:buFont typeface="Arial" panose="020B0604020202020204" pitchFamily="34" charset="0"/>
              <a:buChar char="•"/>
            </a:pPr>
            <a:r>
              <a:rPr lang="en-US" sz="2800" dirty="0" err="1"/>
              <a:t>Trabajo</a:t>
            </a:r>
            <a:endParaRPr lang="en-US" sz="2800" dirty="0"/>
          </a:p>
          <a:p>
            <a:pPr marL="457200" indent="-457200">
              <a:buFont typeface="Arial" panose="020B0604020202020204" pitchFamily="34" charset="0"/>
              <a:buChar char="•"/>
            </a:pPr>
            <a:r>
              <a:rPr lang="en-US" sz="2800" dirty="0"/>
              <a:t>Red Multi-Level</a:t>
            </a:r>
          </a:p>
          <a:p>
            <a:pPr marL="457200" indent="-457200">
              <a:buFont typeface="Arial" panose="020B0604020202020204" pitchFamily="34" charset="0"/>
              <a:buChar char="•"/>
            </a:pPr>
            <a:r>
              <a:rPr lang="en-US" sz="2800" dirty="0" err="1"/>
              <a:t>Negocio</a:t>
            </a:r>
            <a:endParaRPr lang="en-US" sz="2800" dirty="0"/>
          </a:p>
          <a:p>
            <a:pPr marL="457200" indent="-457200">
              <a:buFont typeface="Arial" panose="020B0604020202020204" pitchFamily="34" charset="0"/>
              <a:buChar char="•"/>
            </a:pPr>
            <a:r>
              <a:rPr lang="en-US" sz="2800" dirty="0" err="1"/>
              <a:t>Propiedades</a:t>
            </a:r>
            <a:endParaRPr lang="en-US" sz="2800" dirty="0"/>
          </a:p>
          <a:p>
            <a:endParaRPr lang="en-US" dirty="0"/>
          </a:p>
        </p:txBody>
      </p:sp>
      <p:sp>
        <p:nvSpPr>
          <p:cNvPr id="42" name="TextBox 41">
            <a:extLst>
              <a:ext uri="{FF2B5EF4-FFF2-40B4-BE49-F238E27FC236}">
                <a16:creationId xmlns:a16="http://schemas.microsoft.com/office/drawing/2014/main" id="{DBFE0B6D-11A1-4632-93C4-C8FF17D97010}"/>
              </a:ext>
            </a:extLst>
          </p:cNvPr>
          <p:cNvSpPr txBox="1"/>
          <p:nvPr/>
        </p:nvSpPr>
        <p:spPr>
          <a:xfrm>
            <a:off x="5668625" y="4569134"/>
            <a:ext cx="3270891" cy="2092881"/>
          </a:xfrm>
          <a:prstGeom prst="rect">
            <a:avLst/>
          </a:prstGeom>
          <a:noFill/>
          <a:ln w="28575">
            <a:solidFill>
              <a:schemeClr val="tx1"/>
            </a:solidFill>
          </a:ln>
        </p:spPr>
        <p:txBody>
          <a:bodyPr wrap="square" rtlCol="0">
            <a:spAutoFit/>
          </a:bodyPr>
          <a:lstStyle/>
          <a:p>
            <a:pPr marL="457200" indent="-457200">
              <a:buFont typeface="Arial" panose="020B0604020202020204" pitchFamily="34" charset="0"/>
              <a:buChar char="•"/>
            </a:pPr>
            <a:r>
              <a:rPr lang="en-US" sz="2800" dirty="0"/>
              <a:t>CD’s de Banco</a:t>
            </a:r>
          </a:p>
          <a:p>
            <a:pPr marL="457200" indent="-457200">
              <a:buFont typeface="Arial" panose="020B0604020202020204" pitchFamily="34" charset="0"/>
              <a:buChar char="•"/>
            </a:pPr>
            <a:r>
              <a:rPr lang="en-US" sz="2800" dirty="0"/>
              <a:t>Money Market</a:t>
            </a:r>
          </a:p>
          <a:p>
            <a:pPr marL="457200" indent="-457200">
              <a:buFont typeface="Arial" panose="020B0604020202020204" pitchFamily="34" charset="0"/>
              <a:buChar char="•"/>
            </a:pPr>
            <a:r>
              <a:rPr lang="en-US" sz="2800" dirty="0" err="1"/>
              <a:t>Bonos</a:t>
            </a:r>
            <a:endParaRPr lang="en-US" sz="2800" dirty="0"/>
          </a:p>
          <a:p>
            <a:pPr marL="457200" indent="-457200">
              <a:buFont typeface="Arial" panose="020B0604020202020204" pitchFamily="34" charset="0"/>
              <a:buChar char="•"/>
            </a:pPr>
            <a:r>
              <a:rPr lang="en-US" sz="2800" dirty="0" err="1"/>
              <a:t>Anualidades</a:t>
            </a:r>
            <a:endParaRPr lang="en-US" sz="2800" dirty="0"/>
          </a:p>
          <a:p>
            <a:endParaRPr lang="en-US" dirty="0"/>
          </a:p>
        </p:txBody>
      </p:sp>
      <p:sp>
        <p:nvSpPr>
          <p:cNvPr id="43" name="TextBox 42">
            <a:extLst>
              <a:ext uri="{FF2B5EF4-FFF2-40B4-BE49-F238E27FC236}">
                <a16:creationId xmlns:a16="http://schemas.microsoft.com/office/drawing/2014/main" id="{11B7B9BD-7EB5-4DAA-BB96-BD4C1324F7AD}"/>
              </a:ext>
            </a:extLst>
          </p:cNvPr>
          <p:cNvSpPr txBox="1"/>
          <p:nvPr/>
        </p:nvSpPr>
        <p:spPr>
          <a:xfrm>
            <a:off x="304800" y="4357263"/>
            <a:ext cx="2204091" cy="1200329"/>
          </a:xfrm>
          <a:prstGeom prst="rect">
            <a:avLst/>
          </a:prstGeom>
          <a:noFill/>
        </p:spPr>
        <p:txBody>
          <a:bodyPr wrap="square" rtlCol="0">
            <a:spAutoFit/>
          </a:bodyPr>
          <a:lstStyle/>
          <a:p>
            <a:r>
              <a:rPr lang="en-US" sz="2400" b="1" dirty="0">
                <a:solidFill>
                  <a:srgbClr val="00B050"/>
                </a:solidFill>
                <a:latin typeface="+mj-lt"/>
              </a:rPr>
              <a:t>FLUJO DE EFECTIVO</a:t>
            </a:r>
          </a:p>
          <a:p>
            <a:r>
              <a:rPr lang="en-US" sz="2400" b="1" dirty="0">
                <a:solidFill>
                  <a:srgbClr val="00B050"/>
                </a:solidFill>
                <a:latin typeface="+mj-lt"/>
              </a:rPr>
              <a:t>(INGRESOS)</a:t>
            </a:r>
          </a:p>
        </p:txBody>
      </p:sp>
      <p:pic>
        <p:nvPicPr>
          <p:cNvPr id="3" name="Picture 2">
            <a:extLst>
              <a:ext uri="{FF2B5EF4-FFF2-40B4-BE49-F238E27FC236}">
                <a16:creationId xmlns:a16="http://schemas.microsoft.com/office/drawing/2014/main" id="{5DED4BFE-96F6-C082-5056-F813E5050BF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6769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152400"/>
            <a:ext cx="9144000" cy="1143000"/>
          </a:xfrm>
        </p:spPr>
        <p:txBody>
          <a:bodyPr/>
          <a:lstStyle/>
          <a:p>
            <a:pPr eaLnBrk="1" hangingPunct="1"/>
            <a:r>
              <a:rPr lang="en-US" altLang="es-MX" b="1" dirty="0"/>
              <a:t>¿POR QUÉ </a:t>
            </a:r>
            <a:r>
              <a:rPr lang="en-US" altLang="es-MX" b="1" dirty="0" err="1"/>
              <a:t>Estas</a:t>
            </a:r>
            <a:r>
              <a:rPr lang="en-US" altLang="es-MX" b="1" dirty="0"/>
              <a:t> </a:t>
            </a:r>
            <a:r>
              <a:rPr lang="en-US" altLang="es-MX" b="1" dirty="0" err="1"/>
              <a:t>en</a:t>
            </a:r>
            <a:r>
              <a:rPr lang="en-US" altLang="es-MX" b="1" dirty="0"/>
              <a:t> </a:t>
            </a:r>
            <a:r>
              <a:rPr lang="en-US" altLang="es-MX" b="1" dirty="0" err="1"/>
              <a:t>Deuda</a:t>
            </a:r>
            <a:r>
              <a:rPr lang="en-US" altLang="es-MX" b="1" dirty="0"/>
              <a:t>?</a:t>
            </a:r>
          </a:p>
        </p:txBody>
      </p:sp>
      <p:sp>
        <p:nvSpPr>
          <p:cNvPr id="27651" name="Content Placeholder 2"/>
          <p:cNvSpPr>
            <a:spLocks noGrp="1"/>
          </p:cNvSpPr>
          <p:nvPr>
            <p:ph sz="half" idx="1"/>
          </p:nvPr>
        </p:nvSpPr>
        <p:spPr>
          <a:xfrm>
            <a:off x="457200" y="1371600"/>
            <a:ext cx="8458200" cy="3276600"/>
          </a:xfrm>
        </p:spPr>
        <p:txBody>
          <a:bodyPr/>
          <a:lstStyle/>
          <a:p>
            <a:pPr eaLnBrk="1" hangingPunct="1"/>
            <a:r>
              <a:rPr lang="en-US" altLang="es-MX" sz="2400" dirty="0"/>
              <a:t>“</a:t>
            </a:r>
            <a:r>
              <a:rPr lang="es-ES" altLang="es-MX" sz="2400" dirty="0"/>
              <a:t>Por lo tanto, si tú te encuentras en deuda, la primera pregunta no es, "¿Cómo puedo salir de la deuda</a:t>
            </a:r>
            <a:r>
              <a:rPr lang="en-US" altLang="es-MX" sz="2400" dirty="0"/>
              <a:t>?" </a:t>
            </a:r>
            <a:r>
              <a:rPr lang="es-ES" altLang="es-MX" sz="2400" dirty="0"/>
              <a:t>Pregunta en primer lugar, "¿Por qué estoy en esta situación?" y responde a esta pregunta</a:t>
            </a:r>
            <a:r>
              <a:rPr lang="en-US" altLang="es-MX" sz="2400" dirty="0"/>
              <a:t>.” – Ron Blue</a:t>
            </a:r>
          </a:p>
          <a:p>
            <a:pPr eaLnBrk="1" hangingPunct="1"/>
            <a:r>
              <a:rPr lang="en-US" altLang="es-MX" sz="2400" b="1" dirty="0"/>
              <a:t>Lee: El </a:t>
            </a:r>
            <a:r>
              <a:rPr lang="en-US" altLang="es-MX" sz="2400" b="1" dirty="0" err="1"/>
              <a:t>Comerciante</a:t>
            </a:r>
            <a:r>
              <a:rPr lang="en-US" altLang="es-MX" sz="2400" b="1" dirty="0"/>
              <a:t> de </a:t>
            </a:r>
            <a:r>
              <a:rPr lang="en-US" altLang="es-MX" sz="2400" b="1" dirty="0" err="1"/>
              <a:t>Camellos</a:t>
            </a:r>
            <a:r>
              <a:rPr lang="en-US" altLang="es-MX" sz="2400" b="1" dirty="0"/>
              <a:t> de </a:t>
            </a:r>
            <a:r>
              <a:rPr lang="en-US" altLang="es-MX" sz="2400" b="1" dirty="0" err="1"/>
              <a:t>Babilonia</a:t>
            </a:r>
            <a:r>
              <a:rPr lang="en-US" altLang="es-MX" sz="2400" b="1" dirty="0"/>
              <a:t> (</a:t>
            </a:r>
            <a:r>
              <a:rPr lang="en-US" altLang="es-MX" sz="2400" b="1" dirty="0" err="1"/>
              <a:t>Capítulo</a:t>
            </a:r>
            <a:r>
              <a:rPr lang="en-US" altLang="es-MX" sz="2400" b="1" dirty="0"/>
              <a:t> 8 – El Hombre </a:t>
            </a:r>
            <a:r>
              <a:rPr lang="en-US" altLang="es-MX" sz="2400" b="1" dirty="0" err="1"/>
              <a:t>Más</a:t>
            </a:r>
            <a:r>
              <a:rPr lang="en-US" altLang="es-MX" sz="2400" b="1" dirty="0"/>
              <a:t> Rico de </a:t>
            </a:r>
            <a:r>
              <a:rPr lang="en-US" altLang="es-MX" sz="2400" b="1" dirty="0" err="1"/>
              <a:t>Babilonia</a:t>
            </a:r>
            <a:r>
              <a:rPr lang="en-US" altLang="es-MX" sz="2400" b="1" dirty="0"/>
              <a:t>)</a:t>
            </a:r>
            <a:endParaRPr lang="en-US" altLang="es-MX" sz="2400" dirty="0"/>
          </a:p>
          <a:p>
            <a:pPr eaLnBrk="1" hangingPunct="1"/>
            <a:endParaRPr lang="en-US" altLang="es-MX" sz="2400" dirty="0">
              <a:solidFill>
                <a:srgbClr val="3333FF"/>
              </a:solidFill>
            </a:endParaRPr>
          </a:p>
        </p:txBody>
      </p:sp>
      <p:sp>
        <p:nvSpPr>
          <p:cNvPr id="8" name="Footer Placeholder 7"/>
          <p:cNvSpPr>
            <a:spLocks noGrp="1"/>
          </p:cNvSpPr>
          <p:nvPr>
            <p:ph type="ftr" sz="quarter" idx="11"/>
          </p:nvPr>
        </p:nvSpPr>
        <p:spPr>
          <a:xfrm>
            <a:off x="0" y="6492875"/>
            <a:ext cx="2895600" cy="365125"/>
          </a:xfrm>
        </p:spPr>
        <p:txBody>
          <a:bodyPr/>
          <a:lstStyle/>
          <a:p>
            <a:pPr algn="l">
              <a:defRPr/>
            </a:pPr>
            <a:r>
              <a:rPr lang="en-US" dirty="0"/>
              <a:t>© Alex </a:t>
            </a:r>
            <a:r>
              <a:rPr lang="en-US" dirty="0" err="1"/>
              <a:t>Barrón</a:t>
            </a:r>
            <a:r>
              <a:rPr lang="en-US" dirty="0"/>
              <a:t> 2014</a:t>
            </a:r>
          </a:p>
        </p:txBody>
      </p:sp>
      <p:sp>
        <p:nvSpPr>
          <p:cNvPr id="27653" name="Slide Number Placeholder 8"/>
          <p:cNvSpPr>
            <a:spLocks noGrp="1"/>
          </p:cNvSpPr>
          <p:nvPr>
            <p:ph type="sldNum" sz="quarter" idx="12"/>
          </p:nvPr>
        </p:nvSpPr>
        <p:spPr bwMode="auto">
          <a:xfrm>
            <a:off x="7010400" y="6492875"/>
            <a:ext cx="2133600" cy="365125"/>
          </a:xfrm>
          <a:noFill/>
          <a:ln>
            <a:miter lim="800000"/>
            <a:headEnd/>
            <a:tailEnd/>
          </a:ln>
        </p:spPr>
        <p:txBody>
          <a:bodyPr/>
          <a:lstStyle/>
          <a:p>
            <a:fld id="{6A0B9529-836A-49E2-A641-502256F2EA86}" type="slidenum">
              <a:rPr lang="en-US" altLang="es-MX"/>
              <a:pPr/>
              <a:t>15</a:t>
            </a:fld>
            <a:endParaRPr lang="en-US" altLang="es-MX"/>
          </a:p>
        </p:txBody>
      </p:sp>
      <p:pic>
        <p:nvPicPr>
          <p:cNvPr id="27654" name="Picture 10" descr="1052.jpg"/>
          <p:cNvPicPr>
            <a:picLocks noChangeAspect="1"/>
          </p:cNvPicPr>
          <p:nvPr/>
        </p:nvPicPr>
        <p:blipFill>
          <a:blip r:embed="rId3" cstate="print"/>
          <a:srcRect/>
          <a:stretch>
            <a:fillRect/>
          </a:stretch>
        </p:blipFill>
        <p:spPr bwMode="auto">
          <a:xfrm>
            <a:off x="3505200" y="3810000"/>
            <a:ext cx="1709738" cy="2897188"/>
          </a:xfrm>
          <a:prstGeom prst="rect">
            <a:avLst/>
          </a:prstGeom>
          <a:noFill/>
          <a:ln w="9525">
            <a:noFill/>
            <a:miter lim="800000"/>
            <a:headEnd/>
            <a:tailEnd/>
          </a:ln>
        </p:spPr>
      </p:pic>
      <p:pic>
        <p:nvPicPr>
          <p:cNvPr id="2" name="Picture 1">
            <a:extLst>
              <a:ext uri="{FF2B5EF4-FFF2-40B4-BE49-F238E27FC236}">
                <a16:creationId xmlns:a16="http://schemas.microsoft.com/office/drawing/2014/main" id="{439A5875-3235-A04F-BE29-6CF122D5C7B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10050AD5-4C9E-4318-A750-6F2B34A5C337}"/>
              </a:ext>
            </a:extLst>
          </p:cNvPr>
          <p:cNvSpPr>
            <a:spLocks noGrp="1"/>
          </p:cNvSpPr>
          <p:nvPr>
            <p:ph type="title"/>
          </p:nvPr>
        </p:nvSpPr>
        <p:spPr>
          <a:xfrm>
            <a:off x="519466" y="555626"/>
            <a:ext cx="8229600" cy="684212"/>
          </a:xfrm>
        </p:spPr>
        <p:txBody>
          <a:bodyPr/>
          <a:lstStyle/>
          <a:p>
            <a:r>
              <a:rPr lang="en-US" altLang="en-US" b="1" dirty="0"/>
              <a:t>Haz Que el Dinero </a:t>
            </a:r>
            <a:r>
              <a:rPr lang="en-US" altLang="en-US" b="1" dirty="0" err="1"/>
              <a:t>Trabaje</a:t>
            </a:r>
            <a:r>
              <a:rPr lang="en-US" altLang="en-US" b="1" dirty="0"/>
              <a:t> Para </a:t>
            </a:r>
            <a:r>
              <a:rPr lang="en-US" altLang="en-US" b="1" dirty="0" err="1"/>
              <a:t>Ti</a:t>
            </a:r>
            <a:r>
              <a:rPr lang="en-US" altLang="en-US" b="1" dirty="0"/>
              <a:t>!</a:t>
            </a:r>
          </a:p>
        </p:txBody>
      </p:sp>
      <p:sp>
        <p:nvSpPr>
          <p:cNvPr id="3" name="Content Placeholder 2">
            <a:extLst>
              <a:ext uri="{FF2B5EF4-FFF2-40B4-BE49-F238E27FC236}">
                <a16:creationId xmlns:a16="http://schemas.microsoft.com/office/drawing/2014/main" id="{A75697AA-0A1F-400C-A89F-BF51D368657D}"/>
              </a:ext>
            </a:extLst>
          </p:cNvPr>
          <p:cNvSpPr>
            <a:spLocks noGrp="1"/>
          </p:cNvSpPr>
          <p:nvPr>
            <p:ph idx="1"/>
          </p:nvPr>
        </p:nvSpPr>
        <p:spPr>
          <a:xfrm>
            <a:off x="369888" y="1230313"/>
            <a:ext cx="8466137" cy="576262"/>
          </a:xfrm>
        </p:spPr>
        <p:txBody>
          <a:bodyPr>
            <a:normAutofit lnSpcReduction="10000"/>
          </a:bodyPr>
          <a:lstStyle/>
          <a:p>
            <a:pPr marL="0" indent="0">
              <a:buFont typeface="Arial" panose="020B0604020202020204" pitchFamily="34" charset="0"/>
              <a:buNone/>
              <a:defRPr/>
            </a:pPr>
            <a:r>
              <a:rPr lang="en-US" b="1" dirty="0" err="1"/>
              <a:t>Aprende</a:t>
            </a:r>
            <a:r>
              <a:rPr lang="en-US" b="1" dirty="0"/>
              <a:t> a </a:t>
            </a:r>
            <a:r>
              <a:rPr lang="en-US" b="1" dirty="0" err="1"/>
              <a:t>Invertir</a:t>
            </a:r>
            <a:r>
              <a:rPr lang="en-US" b="1" dirty="0"/>
              <a:t> </a:t>
            </a:r>
            <a:r>
              <a:rPr lang="en-US" b="1" dirty="0" err="1"/>
              <a:t>tu</a:t>
            </a:r>
            <a:r>
              <a:rPr lang="en-US" b="1" dirty="0"/>
              <a:t> Capital</a:t>
            </a:r>
          </a:p>
        </p:txBody>
      </p:sp>
      <p:sp>
        <p:nvSpPr>
          <p:cNvPr id="5" name="Content Placeholder 2">
            <a:extLst>
              <a:ext uri="{FF2B5EF4-FFF2-40B4-BE49-F238E27FC236}">
                <a16:creationId xmlns:a16="http://schemas.microsoft.com/office/drawing/2014/main" id="{DF7F4DB3-244A-4D7B-9A40-C180560F07A7}"/>
              </a:ext>
            </a:extLst>
          </p:cNvPr>
          <p:cNvSpPr txBox="1">
            <a:spLocks/>
          </p:cNvSpPr>
          <p:nvPr/>
        </p:nvSpPr>
        <p:spPr>
          <a:xfrm>
            <a:off x="381000" y="2870200"/>
            <a:ext cx="2673350" cy="3368675"/>
          </a:xfrm>
          <a:prstGeom prst="rect">
            <a:avLst/>
          </a:prstGeom>
          <a:solidFill>
            <a:schemeClr val="bg1"/>
          </a:solidFill>
          <a:ln w="25400">
            <a:solidFill>
              <a:schemeClr val="tx1"/>
            </a:solidFill>
          </a:ln>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2800" b="1" dirty="0"/>
              <a:t>INVERSIONES</a:t>
            </a:r>
          </a:p>
          <a:p>
            <a:pPr marL="0" indent="0">
              <a:buFont typeface="Arial" pitchFamily="34" charset="0"/>
              <a:buNone/>
              <a:defRPr/>
            </a:pPr>
            <a:r>
              <a:rPr lang="en-US" sz="2800" b="1" dirty="0">
                <a:solidFill>
                  <a:srgbClr val="0000FF"/>
                </a:solidFill>
              </a:rPr>
              <a:t>+ TU MISMO</a:t>
            </a:r>
          </a:p>
          <a:p>
            <a:pPr marL="0" indent="0">
              <a:buFont typeface="Arial" pitchFamily="34" charset="0"/>
              <a:buNone/>
              <a:defRPr/>
            </a:pPr>
            <a:r>
              <a:rPr lang="en-US" sz="2800" b="1" dirty="0">
                <a:solidFill>
                  <a:srgbClr val="0000FF"/>
                </a:solidFill>
              </a:rPr>
              <a:t>+ TU FAMILIA</a:t>
            </a:r>
          </a:p>
          <a:p>
            <a:pPr marL="0" indent="0">
              <a:buFont typeface="Arial" pitchFamily="34" charset="0"/>
              <a:buNone/>
              <a:defRPr/>
            </a:pPr>
            <a:r>
              <a:rPr lang="en-US" sz="2800" b="1" dirty="0">
                <a:solidFill>
                  <a:srgbClr val="0000FF"/>
                </a:solidFill>
              </a:rPr>
              <a:t>+ BANCO</a:t>
            </a:r>
          </a:p>
          <a:p>
            <a:pPr marL="0" indent="0">
              <a:buFont typeface="Arial" pitchFamily="34" charset="0"/>
              <a:buNone/>
              <a:defRPr/>
            </a:pPr>
            <a:r>
              <a:rPr lang="en-US" sz="2800" b="1" dirty="0">
                <a:solidFill>
                  <a:srgbClr val="0000FF"/>
                </a:solidFill>
              </a:rPr>
              <a:t>+ COMPRAS</a:t>
            </a:r>
          </a:p>
          <a:p>
            <a:pPr marL="0" indent="0">
              <a:buFont typeface="Arial" pitchFamily="34" charset="0"/>
              <a:buNone/>
              <a:defRPr/>
            </a:pPr>
            <a:r>
              <a:rPr lang="en-US" sz="2800" b="1" dirty="0">
                <a:solidFill>
                  <a:srgbClr val="0000FF"/>
                </a:solidFill>
              </a:rPr>
              <a:t>+ TU SEGURO</a:t>
            </a:r>
          </a:p>
          <a:p>
            <a:pPr marL="0" indent="0">
              <a:buFont typeface="Arial" pitchFamily="34" charset="0"/>
              <a:buNone/>
              <a:defRPr/>
            </a:pPr>
            <a:r>
              <a:rPr lang="en-US" sz="2800" b="1" dirty="0">
                <a:solidFill>
                  <a:srgbClr val="0000FF"/>
                </a:solidFill>
              </a:rPr>
              <a:t>+ INVERSIONES</a:t>
            </a:r>
          </a:p>
          <a:p>
            <a:pPr marL="0" indent="0">
              <a:buFont typeface="Arial" pitchFamily="34" charset="0"/>
              <a:buNone/>
              <a:defRPr/>
            </a:pPr>
            <a:r>
              <a:rPr lang="en-US" sz="2800" b="1" dirty="0"/>
              <a:t>FINANCIAMIENTO</a:t>
            </a:r>
          </a:p>
          <a:p>
            <a:pPr marL="0" indent="0" algn="ctr">
              <a:buFont typeface="Arial" pitchFamily="34" charset="0"/>
              <a:buNone/>
              <a:defRPr/>
            </a:pPr>
            <a:endParaRPr lang="en-US" b="1" dirty="0"/>
          </a:p>
        </p:txBody>
      </p:sp>
      <p:sp>
        <p:nvSpPr>
          <p:cNvPr id="6" name="Content Placeholder 2">
            <a:extLst>
              <a:ext uri="{FF2B5EF4-FFF2-40B4-BE49-F238E27FC236}">
                <a16:creationId xmlns:a16="http://schemas.microsoft.com/office/drawing/2014/main" id="{ED4303EE-014A-435D-B267-0EDCC53FCDCB}"/>
              </a:ext>
            </a:extLst>
          </p:cNvPr>
          <p:cNvSpPr txBox="1">
            <a:spLocks/>
          </p:cNvSpPr>
          <p:nvPr/>
        </p:nvSpPr>
        <p:spPr>
          <a:xfrm>
            <a:off x="3848100" y="2867683"/>
            <a:ext cx="2116137" cy="3165475"/>
          </a:xfrm>
          <a:prstGeom prst="rect">
            <a:avLst/>
          </a:prstGeom>
          <a:solidFill>
            <a:schemeClr val="bg1"/>
          </a:solidFill>
          <a:ln w="254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3300" b="1" dirty="0"/>
              <a:t>ACTIVOS</a:t>
            </a:r>
          </a:p>
          <a:p>
            <a:pPr marL="0" indent="0">
              <a:buFont typeface="Arial" pitchFamily="34" charset="0"/>
              <a:buNone/>
              <a:defRPr/>
            </a:pPr>
            <a:r>
              <a:rPr lang="en-US" sz="2400" b="1" dirty="0">
                <a:solidFill>
                  <a:srgbClr val="0000FF"/>
                </a:solidFill>
              </a:rPr>
              <a:t>TU MISMO</a:t>
            </a:r>
          </a:p>
          <a:p>
            <a:pPr marL="0" indent="0">
              <a:buFont typeface="Arial" pitchFamily="34" charset="0"/>
              <a:buNone/>
              <a:defRPr/>
            </a:pPr>
            <a:r>
              <a:rPr lang="en-US" sz="2400" b="1" dirty="0">
                <a:solidFill>
                  <a:srgbClr val="0000FF"/>
                </a:solidFill>
              </a:rPr>
              <a:t>INVERSIONES</a:t>
            </a:r>
          </a:p>
          <a:p>
            <a:pPr marL="0" indent="0">
              <a:buFont typeface="Arial" pitchFamily="34" charset="0"/>
              <a:buNone/>
              <a:defRPr/>
            </a:pPr>
            <a:r>
              <a:rPr lang="en-US" sz="3300" b="1" dirty="0"/>
              <a:t>PASIVOS</a:t>
            </a:r>
          </a:p>
          <a:p>
            <a:pPr>
              <a:defRPr/>
            </a:pPr>
            <a:r>
              <a:rPr lang="en-US" sz="2400" b="1" strike="sngStrike" dirty="0" err="1">
                <a:solidFill>
                  <a:srgbClr val="FF0000"/>
                </a:solidFill>
              </a:rPr>
              <a:t>Margen</a:t>
            </a:r>
            <a:endParaRPr lang="en-US" sz="2400" b="1" strike="sngStrike" dirty="0">
              <a:solidFill>
                <a:srgbClr val="FF0000"/>
              </a:solidFill>
            </a:endParaRPr>
          </a:p>
          <a:p>
            <a:pPr marL="0" indent="0">
              <a:buFont typeface="Arial" pitchFamily="34" charset="0"/>
              <a:buNone/>
              <a:defRPr/>
            </a:pPr>
            <a:endParaRPr lang="en-US" sz="2400" b="1" dirty="0"/>
          </a:p>
          <a:p>
            <a:pPr algn="ctr">
              <a:defRPr/>
            </a:pPr>
            <a:endParaRPr lang="en-US" sz="2400" b="1" dirty="0"/>
          </a:p>
          <a:p>
            <a:pPr marL="0" indent="0" algn="ctr">
              <a:buFont typeface="Arial" pitchFamily="34" charset="0"/>
              <a:buNone/>
              <a:defRPr/>
            </a:pPr>
            <a:endParaRPr lang="en-US" b="1" dirty="0"/>
          </a:p>
        </p:txBody>
      </p:sp>
      <p:sp>
        <p:nvSpPr>
          <p:cNvPr id="32775" name="Content Placeholder 2">
            <a:extLst>
              <a:ext uri="{FF2B5EF4-FFF2-40B4-BE49-F238E27FC236}">
                <a16:creationId xmlns:a16="http://schemas.microsoft.com/office/drawing/2014/main" id="{471F8395-67F5-442E-B05B-8ECBC3BC47A0}"/>
              </a:ext>
            </a:extLst>
          </p:cNvPr>
          <p:cNvSpPr txBox="1">
            <a:spLocks/>
          </p:cNvSpPr>
          <p:nvPr/>
        </p:nvSpPr>
        <p:spPr bwMode="auto">
          <a:xfrm>
            <a:off x="6772275" y="2916238"/>
            <a:ext cx="2117725" cy="3322637"/>
          </a:xfrm>
          <a:prstGeom prst="rect">
            <a:avLst/>
          </a:prstGeom>
          <a:solidFill>
            <a:schemeClr val="bg1"/>
          </a:solidFill>
          <a:ln w="25400">
            <a:solidFill>
              <a:schemeClr val="tx1"/>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defRPr/>
            </a:pPr>
            <a:r>
              <a:rPr lang="en-US" altLang="en-US" sz="2800" b="1" dirty="0"/>
              <a:t>INGRESOS</a:t>
            </a:r>
          </a:p>
          <a:p>
            <a:pPr marL="457200" indent="-457200" eaLnBrk="1" hangingPunct="1">
              <a:defRPr/>
            </a:pPr>
            <a:r>
              <a:rPr lang="en-US" altLang="en-US" sz="2400" b="1" dirty="0" err="1">
                <a:solidFill>
                  <a:srgbClr val="00B050"/>
                </a:solidFill>
              </a:rPr>
              <a:t>Ingresos</a:t>
            </a:r>
            <a:r>
              <a:rPr lang="en-US" altLang="en-US" sz="2400" b="1" dirty="0">
                <a:solidFill>
                  <a:srgbClr val="00B050"/>
                </a:solidFill>
              </a:rPr>
              <a:t> </a:t>
            </a:r>
            <a:r>
              <a:rPr lang="en-US" altLang="en-US" sz="2400" b="1" dirty="0" err="1">
                <a:solidFill>
                  <a:srgbClr val="00B050"/>
                </a:solidFill>
              </a:rPr>
              <a:t>Activos</a:t>
            </a:r>
            <a:endParaRPr lang="en-US" altLang="en-US" sz="2400" b="1" dirty="0">
              <a:solidFill>
                <a:srgbClr val="00B050"/>
              </a:solidFill>
            </a:endParaRPr>
          </a:p>
          <a:p>
            <a:pPr marL="457200" indent="-457200" eaLnBrk="1" hangingPunct="1">
              <a:defRPr/>
            </a:pPr>
            <a:r>
              <a:rPr lang="en-US" altLang="en-US" sz="2400" b="1" dirty="0" err="1">
                <a:solidFill>
                  <a:srgbClr val="00B050"/>
                </a:solidFill>
              </a:rPr>
              <a:t>Ingresos</a:t>
            </a:r>
            <a:r>
              <a:rPr lang="en-US" altLang="en-US" sz="2400" b="1" dirty="0">
                <a:solidFill>
                  <a:srgbClr val="00B050"/>
                </a:solidFill>
              </a:rPr>
              <a:t> </a:t>
            </a:r>
            <a:r>
              <a:rPr lang="en-US" altLang="en-US" sz="2400" b="1" dirty="0" err="1">
                <a:solidFill>
                  <a:srgbClr val="00B050"/>
                </a:solidFill>
              </a:rPr>
              <a:t>Pasivos</a:t>
            </a:r>
            <a:endParaRPr lang="en-US" altLang="en-US" sz="2400" b="1" dirty="0">
              <a:solidFill>
                <a:srgbClr val="00B050"/>
              </a:solidFill>
            </a:endParaRPr>
          </a:p>
          <a:p>
            <a:pPr eaLnBrk="1" hangingPunct="1">
              <a:buFont typeface="Arial" panose="020B0604020202020204" pitchFamily="34" charset="0"/>
              <a:buNone/>
              <a:defRPr/>
            </a:pPr>
            <a:r>
              <a:rPr lang="en-US" altLang="en-US" sz="2800" b="1" dirty="0"/>
              <a:t>- GASTOS</a:t>
            </a:r>
          </a:p>
          <a:p>
            <a:pPr marL="342900" indent="-342900" eaLnBrk="1" hangingPunct="1">
              <a:buFontTx/>
              <a:buChar char="-"/>
              <a:defRPr/>
            </a:pPr>
            <a:r>
              <a:rPr lang="en-US" altLang="en-US" sz="2400" b="1" dirty="0" err="1">
                <a:solidFill>
                  <a:srgbClr val="FF0000"/>
                </a:solidFill>
              </a:rPr>
              <a:t>Gastos</a:t>
            </a:r>
            <a:endParaRPr lang="en-US" altLang="en-US" sz="2400" b="1" dirty="0">
              <a:solidFill>
                <a:srgbClr val="FF0000"/>
              </a:solidFill>
            </a:endParaRPr>
          </a:p>
        </p:txBody>
      </p:sp>
      <p:sp>
        <p:nvSpPr>
          <p:cNvPr id="11" name="Arrow: Right 10">
            <a:extLst>
              <a:ext uri="{FF2B5EF4-FFF2-40B4-BE49-F238E27FC236}">
                <a16:creationId xmlns:a16="http://schemas.microsoft.com/office/drawing/2014/main" id="{985DBE27-9795-4954-9DC8-BE4B3460D2A6}"/>
              </a:ext>
            </a:extLst>
          </p:cNvPr>
          <p:cNvSpPr/>
          <p:nvPr/>
        </p:nvSpPr>
        <p:spPr>
          <a:xfrm>
            <a:off x="5995988" y="3668713"/>
            <a:ext cx="669925" cy="234950"/>
          </a:xfrm>
          <a:prstGeom prst="rightArrow">
            <a:avLst/>
          </a:prstGeom>
          <a:solidFill>
            <a:srgbClr val="33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Arrow: Right 6">
            <a:extLst>
              <a:ext uri="{FF2B5EF4-FFF2-40B4-BE49-F238E27FC236}">
                <a16:creationId xmlns:a16="http://schemas.microsoft.com/office/drawing/2014/main" id="{92917B40-C052-4A1A-9BFB-DC6A25BDAF6A}"/>
              </a:ext>
            </a:extLst>
          </p:cNvPr>
          <p:cNvSpPr/>
          <p:nvPr/>
        </p:nvSpPr>
        <p:spPr>
          <a:xfrm>
            <a:off x="3108325" y="3436938"/>
            <a:ext cx="671513" cy="195262"/>
          </a:xfrm>
          <a:prstGeom prst="rightArrow">
            <a:avLst/>
          </a:prstGeom>
          <a:solidFill>
            <a:srgbClr val="33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5" name="Connector: Elbow 14">
            <a:extLst>
              <a:ext uri="{FF2B5EF4-FFF2-40B4-BE49-F238E27FC236}">
                <a16:creationId xmlns:a16="http://schemas.microsoft.com/office/drawing/2014/main" id="{F16E8FD8-6706-46C6-98E3-15567EA553A8}"/>
              </a:ext>
            </a:extLst>
          </p:cNvPr>
          <p:cNvCxnSpPr>
            <a:cxnSpLocks/>
            <a:stCxn id="34" idx="2"/>
            <a:endCxn id="5" idx="1"/>
          </p:cNvCxnSpPr>
          <p:nvPr/>
        </p:nvCxnSpPr>
        <p:spPr>
          <a:xfrm rot="5400000" flipH="1">
            <a:off x="3039269" y="1896269"/>
            <a:ext cx="2132012" cy="7448550"/>
          </a:xfrm>
          <a:prstGeom prst="bentConnector4">
            <a:avLst>
              <a:gd name="adj1" fmla="val -4794"/>
              <a:gd name="adj2" fmla="val 103069"/>
            </a:avLst>
          </a:prstGeom>
          <a:ln>
            <a:solidFill>
              <a:srgbClr val="3333FF"/>
            </a:solidFill>
            <a:tailEnd type="triangle"/>
          </a:ln>
        </p:spPr>
        <p:style>
          <a:lnRef idx="3">
            <a:schemeClr val="dk1"/>
          </a:lnRef>
          <a:fillRef idx="0">
            <a:schemeClr val="dk1"/>
          </a:fillRef>
          <a:effectRef idx="2">
            <a:schemeClr val="dk1"/>
          </a:effectRef>
          <a:fontRef idx="minor">
            <a:schemeClr val="tx1"/>
          </a:fontRef>
        </p:style>
      </p:cxnSp>
      <p:sp>
        <p:nvSpPr>
          <p:cNvPr id="9" name="Content Placeholder 2">
            <a:extLst>
              <a:ext uri="{FF2B5EF4-FFF2-40B4-BE49-F238E27FC236}">
                <a16:creationId xmlns:a16="http://schemas.microsoft.com/office/drawing/2014/main" id="{A88BD51A-ABF7-437A-A6CA-8FE8A8510625}"/>
              </a:ext>
            </a:extLst>
          </p:cNvPr>
          <p:cNvSpPr txBox="1">
            <a:spLocks/>
          </p:cNvSpPr>
          <p:nvPr/>
        </p:nvSpPr>
        <p:spPr>
          <a:xfrm>
            <a:off x="3843338" y="1828800"/>
            <a:ext cx="2116137" cy="1028700"/>
          </a:xfrm>
          <a:prstGeom prst="rect">
            <a:avLst/>
          </a:prstGeom>
          <a:solidFill>
            <a:srgbClr val="FF0000"/>
          </a:solidFill>
          <a:ln w="25400">
            <a:solidFill>
              <a:schemeClr val="tx1"/>
            </a:solidFill>
          </a:ln>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defRPr/>
            </a:pPr>
            <a:r>
              <a:rPr lang="en-US" b="1" dirty="0"/>
              <a:t>Hoja de Balance</a:t>
            </a:r>
          </a:p>
        </p:txBody>
      </p:sp>
      <p:sp>
        <p:nvSpPr>
          <p:cNvPr id="11275" name="Content Placeholder 2">
            <a:extLst>
              <a:ext uri="{FF2B5EF4-FFF2-40B4-BE49-F238E27FC236}">
                <a16:creationId xmlns:a16="http://schemas.microsoft.com/office/drawing/2014/main" id="{820C2D98-09B0-4FBA-B00A-17A0BFD6B27E}"/>
              </a:ext>
            </a:extLst>
          </p:cNvPr>
          <p:cNvSpPr txBox="1">
            <a:spLocks/>
          </p:cNvSpPr>
          <p:nvPr/>
        </p:nvSpPr>
        <p:spPr bwMode="auto">
          <a:xfrm>
            <a:off x="6772275" y="1827213"/>
            <a:ext cx="2116138" cy="1092200"/>
          </a:xfrm>
          <a:prstGeom prst="rect">
            <a:avLst/>
          </a:prstGeom>
          <a:solidFill>
            <a:srgbClr val="99FF33"/>
          </a:solidFill>
          <a:ln w="25400">
            <a:solidFill>
              <a:schemeClr val="tx1"/>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n-US" altLang="en-US" b="1"/>
              <a:t>Estado de Resultados</a:t>
            </a:r>
          </a:p>
        </p:txBody>
      </p:sp>
      <p:sp>
        <p:nvSpPr>
          <p:cNvPr id="18" name="Content Placeholder 2">
            <a:extLst>
              <a:ext uri="{FF2B5EF4-FFF2-40B4-BE49-F238E27FC236}">
                <a16:creationId xmlns:a16="http://schemas.microsoft.com/office/drawing/2014/main" id="{5BDE232C-3F8D-4511-9767-5EBE7FEF388C}"/>
              </a:ext>
            </a:extLst>
          </p:cNvPr>
          <p:cNvSpPr txBox="1">
            <a:spLocks/>
          </p:cNvSpPr>
          <p:nvPr/>
        </p:nvSpPr>
        <p:spPr>
          <a:xfrm>
            <a:off x="381000" y="1952625"/>
            <a:ext cx="2673350" cy="917575"/>
          </a:xfrm>
          <a:prstGeom prst="rect">
            <a:avLst/>
          </a:prstGeom>
          <a:solidFill>
            <a:srgbClr val="FFFF00"/>
          </a:solidFill>
          <a:ln w="25400">
            <a:solidFill>
              <a:schemeClr val="tx1"/>
            </a:solidFill>
          </a:ln>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defRPr/>
            </a:pPr>
            <a:r>
              <a:rPr lang="en-US" b="1" dirty="0"/>
              <a:t>Estado de </a:t>
            </a:r>
            <a:r>
              <a:rPr lang="en-US" b="1" dirty="0" err="1"/>
              <a:t>Flujo</a:t>
            </a:r>
            <a:r>
              <a:rPr lang="en-US" b="1" dirty="0"/>
              <a:t> de </a:t>
            </a:r>
            <a:r>
              <a:rPr lang="en-US" b="1" dirty="0" err="1"/>
              <a:t>Efectivo</a:t>
            </a:r>
            <a:endParaRPr lang="en-US" b="1" dirty="0"/>
          </a:p>
          <a:p>
            <a:pPr marL="0" indent="0" algn="ctr">
              <a:buFont typeface="Arial" pitchFamily="34" charset="0"/>
              <a:buNone/>
              <a:defRPr/>
            </a:pPr>
            <a:endParaRPr lang="en-US" b="1" dirty="0"/>
          </a:p>
        </p:txBody>
      </p:sp>
      <p:sp>
        <p:nvSpPr>
          <p:cNvPr id="32" name="Arrow: Right 31">
            <a:extLst>
              <a:ext uri="{FF2B5EF4-FFF2-40B4-BE49-F238E27FC236}">
                <a16:creationId xmlns:a16="http://schemas.microsoft.com/office/drawing/2014/main" id="{D97CA0A5-5879-428C-BB1F-86F43B7C6088}"/>
              </a:ext>
            </a:extLst>
          </p:cNvPr>
          <p:cNvSpPr/>
          <p:nvPr/>
        </p:nvSpPr>
        <p:spPr>
          <a:xfrm>
            <a:off x="6026150" y="5584825"/>
            <a:ext cx="669925" cy="23653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4" name="Content Placeholder 2">
            <a:extLst>
              <a:ext uri="{FF2B5EF4-FFF2-40B4-BE49-F238E27FC236}">
                <a16:creationId xmlns:a16="http://schemas.microsoft.com/office/drawing/2014/main" id="{4B307012-F66F-4217-8633-CE8A07DEF74E}"/>
              </a:ext>
            </a:extLst>
          </p:cNvPr>
          <p:cNvSpPr txBox="1">
            <a:spLocks/>
          </p:cNvSpPr>
          <p:nvPr/>
        </p:nvSpPr>
        <p:spPr>
          <a:xfrm>
            <a:off x="6770688" y="6238875"/>
            <a:ext cx="2117725" cy="447675"/>
          </a:xfrm>
          <a:prstGeom prst="rect">
            <a:avLst/>
          </a:prstGeom>
          <a:solidFill>
            <a:schemeClr val="bg1"/>
          </a:solidFill>
          <a:ln w="25400">
            <a:solidFill>
              <a:schemeClr val="tx1"/>
            </a:solidFill>
          </a:ln>
        </p:spPr>
        <p:txBody>
          <a:bodyPr>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2800" b="1" dirty="0"/>
              <a:t>INGRESO NETO</a:t>
            </a:r>
          </a:p>
        </p:txBody>
      </p:sp>
      <p:sp>
        <p:nvSpPr>
          <p:cNvPr id="41" name="Content Placeholder 2">
            <a:extLst>
              <a:ext uri="{FF2B5EF4-FFF2-40B4-BE49-F238E27FC236}">
                <a16:creationId xmlns:a16="http://schemas.microsoft.com/office/drawing/2014/main" id="{42032726-F2DD-4561-8F47-9E9A2DAED5AB}"/>
              </a:ext>
            </a:extLst>
          </p:cNvPr>
          <p:cNvSpPr txBox="1">
            <a:spLocks/>
          </p:cNvSpPr>
          <p:nvPr/>
        </p:nvSpPr>
        <p:spPr>
          <a:xfrm>
            <a:off x="3852863" y="6037263"/>
            <a:ext cx="2117725" cy="446087"/>
          </a:xfrm>
          <a:prstGeom prst="rect">
            <a:avLst/>
          </a:prstGeom>
          <a:solidFill>
            <a:schemeClr val="bg1"/>
          </a:solidFill>
          <a:ln w="25400">
            <a:solidFill>
              <a:schemeClr val="tx1"/>
            </a:solidFill>
          </a:ln>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2800" b="1" dirty="0"/>
              <a:t>VALOR NETO</a:t>
            </a:r>
          </a:p>
        </p:txBody>
      </p:sp>
      <p:sp>
        <p:nvSpPr>
          <p:cNvPr id="44" name="Arrow: Right 43">
            <a:extLst>
              <a:ext uri="{FF2B5EF4-FFF2-40B4-BE49-F238E27FC236}">
                <a16:creationId xmlns:a16="http://schemas.microsoft.com/office/drawing/2014/main" id="{6E74E128-A423-414A-90F0-4DBD8E7A6556}"/>
              </a:ext>
            </a:extLst>
          </p:cNvPr>
          <p:cNvSpPr/>
          <p:nvPr/>
        </p:nvSpPr>
        <p:spPr>
          <a:xfrm>
            <a:off x="3101975" y="5710238"/>
            <a:ext cx="669925" cy="236537"/>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Arrow: Right 9">
            <a:extLst>
              <a:ext uri="{FF2B5EF4-FFF2-40B4-BE49-F238E27FC236}">
                <a16:creationId xmlns:a16="http://schemas.microsoft.com/office/drawing/2014/main" id="{348E580D-1B60-4D4C-A211-F56380F61803}"/>
              </a:ext>
            </a:extLst>
          </p:cNvPr>
          <p:cNvSpPr/>
          <p:nvPr/>
        </p:nvSpPr>
        <p:spPr>
          <a:xfrm>
            <a:off x="3092450" y="3971925"/>
            <a:ext cx="669925" cy="195263"/>
          </a:xfrm>
          <a:prstGeom prst="rightArrow">
            <a:avLst/>
          </a:prstGeom>
          <a:solidFill>
            <a:srgbClr val="33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 name="Arrow: Right 13">
            <a:extLst>
              <a:ext uri="{FF2B5EF4-FFF2-40B4-BE49-F238E27FC236}">
                <a16:creationId xmlns:a16="http://schemas.microsoft.com/office/drawing/2014/main" id="{4D07CFEB-0F0A-4A28-BF7A-FBDD726ACA96}"/>
              </a:ext>
            </a:extLst>
          </p:cNvPr>
          <p:cNvSpPr/>
          <p:nvPr/>
        </p:nvSpPr>
        <p:spPr>
          <a:xfrm>
            <a:off x="3092450" y="4341813"/>
            <a:ext cx="669925" cy="193675"/>
          </a:xfrm>
          <a:prstGeom prst="rightArrow">
            <a:avLst/>
          </a:prstGeom>
          <a:solidFill>
            <a:srgbClr val="33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Right Arrow 33">
            <a:extLst>
              <a:ext uri="{FF2B5EF4-FFF2-40B4-BE49-F238E27FC236}">
                <a16:creationId xmlns:a16="http://schemas.microsoft.com/office/drawing/2014/main" id="{E2566E48-4AA1-46EB-BC06-642CA387DF23}"/>
              </a:ext>
            </a:extLst>
          </p:cNvPr>
          <p:cNvSpPr/>
          <p:nvPr/>
        </p:nvSpPr>
        <p:spPr>
          <a:xfrm rot="16200000" flipH="1">
            <a:off x="5437981" y="5206207"/>
            <a:ext cx="530225" cy="2555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 name="Right Arrow 33">
            <a:extLst>
              <a:ext uri="{FF2B5EF4-FFF2-40B4-BE49-F238E27FC236}">
                <a16:creationId xmlns:a16="http://schemas.microsoft.com/office/drawing/2014/main" id="{38E0C5C1-968A-4169-AE3C-0E569D38486E}"/>
              </a:ext>
            </a:extLst>
          </p:cNvPr>
          <p:cNvSpPr/>
          <p:nvPr/>
        </p:nvSpPr>
        <p:spPr>
          <a:xfrm rot="16200000" flipH="1">
            <a:off x="8446294" y="5366544"/>
            <a:ext cx="549275" cy="25876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 name="Right Arrow 31">
            <a:extLst>
              <a:ext uri="{FF2B5EF4-FFF2-40B4-BE49-F238E27FC236}">
                <a16:creationId xmlns:a16="http://schemas.microsoft.com/office/drawing/2014/main" id="{75A8F017-3580-4A03-ACBB-CA2C2317F3C3}"/>
              </a:ext>
            </a:extLst>
          </p:cNvPr>
          <p:cNvSpPr/>
          <p:nvPr/>
        </p:nvSpPr>
        <p:spPr>
          <a:xfrm rot="16200000">
            <a:off x="7982744" y="4096544"/>
            <a:ext cx="1238250" cy="32226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6" name="Right Arrow 16">
            <a:extLst>
              <a:ext uri="{FF2B5EF4-FFF2-40B4-BE49-F238E27FC236}">
                <a16:creationId xmlns:a16="http://schemas.microsoft.com/office/drawing/2014/main" id="{0782E305-7BCB-4FFA-8842-C8390A002E5A}"/>
              </a:ext>
            </a:extLst>
          </p:cNvPr>
          <p:cNvSpPr/>
          <p:nvPr/>
        </p:nvSpPr>
        <p:spPr>
          <a:xfrm rot="16200000">
            <a:off x="5177632" y="3205956"/>
            <a:ext cx="1014412" cy="409575"/>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7" name="Right Arrow 31">
            <a:extLst>
              <a:ext uri="{FF2B5EF4-FFF2-40B4-BE49-F238E27FC236}">
                <a16:creationId xmlns:a16="http://schemas.microsoft.com/office/drawing/2014/main" id="{39AD9E1F-76D0-4AE6-AB94-565727FEE55E}"/>
              </a:ext>
            </a:extLst>
          </p:cNvPr>
          <p:cNvSpPr/>
          <p:nvPr/>
        </p:nvSpPr>
        <p:spPr>
          <a:xfrm rot="16200000">
            <a:off x="8521700" y="6070600"/>
            <a:ext cx="774700" cy="33655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 name="Right Arrow 31">
            <a:extLst>
              <a:ext uri="{FF2B5EF4-FFF2-40B4-BE49-F238E27FC236}">
                <a16:creationId xmlns:a16="http://schemas.microsoft.com/office/drawing/2014/main" id="{C5C1F423-F534-4FE6-B48C-99E81C2492C1}"/>
              </a:ext>
            </a:extLst>
          </p:cNvPr>
          <p:cNvSpPr/>
          <p:nvPr/>
        </p:nvSpPr>
        <p:spPr>
          <a:xfrm rot="16200000">
            <a:off x="5463382" y="5850731"/>
            <a:ext cx="755650" cy="411163"/>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 name="Left Arrow 38">
            <a:extLst>
              <a:ext uri="{FF2B5EF4-FFF2-40B4-BE49-F238E27FC236}">
                <a16:creationId xmlns:a16="http://schemas.microsoft.com/office/drawing/2014/main" id="{3C3E1BE2-0789-4163-BE7A-6D260498A0FE}"/>
              </a:ext>
            </a:extLst>
          </p:cNvPr>
          <p:cNvSpPr/>
          <p:nvPr/>
        </p:nvSpPr>
        <p:spPr>
          <a:xfrm>
            <a:off x="2949575" y="6457950"/>
            <a:ext cx="654050" cy="220663"/>
          </a:xfrm>
          <a:prstGeom prst="leftArrow">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290" name="TextBox 20">
            <a:extLst>
              <a:ext uri="{FF2B5EF4-FFF2-40B4-BE49-F238E27FC236}">
                <a16:creationId xmlns:a16="http://schemas.microsoft.com/office/drawing/2014/main" id="{2E27D9B6-BC12-41B4-BDBE-DEE871912DE1}"/>
              </a:ext>
            </a:extLst>
          </p:cNvPr>
          <p:cNvSpPr txBox="1">
            <a:spLocks noChangeArrowheads="1"/>
          </p:cNvSpPr>
          <p:nvPr/>
        </p:nvSpPr>
        <p:spPr bwMode="auto">
          <a:xfrm>
            <a:off x="3657600" y="6419850"/>
            <a:ext cx="3417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solidFill>
                  <a:srgbClr val="3333FF"/>
                </a:solidFill>
                <a:latin typeface="Arial" panose="020B0604020202020204" pitchFamily="34" charset="0"/>
              </a:rPr>
              <a:t>Reinvertir tus Ganancias</a:t>
            </a:r>
          </a:p>
        </p:txBody>
      </p:sp>
      <p:pic>
        <p:nvPicPr>
          <p:cNvPr id="8" name="Picture 7">
            <a:extLst>
              <a:ext uri="{FF2B5EF4-FFF2-40B4-BE49-F238E27FC236}">
                <a16:creationId xmlns:a16="http://schemas.microsoft.com/office/drawing/2014/main" id="{84577875-9BA1-24DB-D530-9BEB644504B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674A042A-F78D-4D78-8E13-2C8A36947B91}"/>
              </a:ext>
            </a:extLst>
          </p:cNvPr>
          <p:cNvSpPr>
            <a:spLocks noGrp="1"/>
          </p:cNvSpPr>
          <p:nvPr>
            <p:ph type="title"/>
          </p:nvPr>
        </p:nvSpPr>
        <p:spPr>
          <a:xfrm>
            <a:off x="457200" y="457200"/>
            <a:ext cx="8229600" cy="1143000"/>
          </a:xfrm>
        </p:spPr>
        <p:txBody>
          <a:bodyPr/>
          <a:lstStyle/>
          <a:p>
            <a:pPr eaLnBrk="1" hangingPunct="1"/>
            <a:r>
              <a:rPr lang="es-ES" altLang="es-MX" b="1"/>
              <a:t>Principios Básicos de la Inversión</a:t>
            </a:r>
            <a:endParaRPr lang="en-US" altLang="es-MX"/>
          </a:p>
        </p:txBody>
      </p:sp>
      <p:sp>
        <p:nvSpPr>
          <p:cNvPr id="3" name="Content Placeholder 2">
            <a:extLst>
              <a:ext uri="{FF2B5EF4-FFF2-40B4-BE49-F238E27FC236}">
                <a16:creationId xmlns:a16="http://schemas.microsoft.com/office/drawing/2014/main" id="{94A83CB5-924D-49AD-A868-387571FA70AF}"/>
              </a:ext>
            </a:extLst>
          </p:cNvPr>
          <p:cNvSpPr>
            <a:spLocks noGrp="1"/>
          </p:cNvSpPr>
          <p:nvPr>
            <p:ph idx="1"/>
          </p:nvPr>
        </p:nvSpPr>
        <p:spPr>
          <a:xfrm>
            <a:off x="533400" y="1524000"/>
            <a:ext cx="6248400" cy="5029200"/>
          </a:xfrm>
        </p:spPr>
        <p:txBody>
          <a:bodyPr rtlCol="0">
            <a:normAutofit fontScale="92500" lnSpcReduction="20000"/>
          </a:bodyPr>
          <a:lstStyle/>
          <a:p>
            <a:pPr marL="514350" indent="-514350" eaLnBrk="1" fontAlgn="auto" hangingPunct="1">
              <a:spcAft>
                <a:spcPts val="0"/>
              </a:spcAft>
              <a:buFont typeface="+mj-lt"/>
              <a:buAutoNum type="arabicPeriod"/>
              <a:defRPr/>
            </a:pPr>
            <a:r>
              <a:rPr lang="es-ES" dirty="0"/>
              <a:t>Una parte de todo lo que ganas es tuya para guardar</a:t>
            </a:r>
            <a:r>
              <a:rPr lang="en-US" dirty="0"/>
              <a:t>.</a:t>
            </a:r>
          </a:p>
          <a:p>
            <a:pPr marL="514350" indent="-514350" eaLnBrk="1" fontAlgn="auto" hangingPunct="1">
              <a:spcAft>
                <a:spcPts val="0"/>
              </a:spcAft>
              <a:buFont typeface="+mj-lt"/>
              <a:buAutoNum type="arabicPeriod"/>
              <a:defRPr/>
            </a:pPr>
            <a:r>
              <a:rPr lang="en-US" dirty="0" err="1"/>
              <a:t>Págate</a:t>
            </a:r>
            <a:r>
              <a:rPr lang="en-US" dirty="0"/>
              <a:t> a </a:t>
            </a:r>
            <a:r>
              <a:rPr lang="en-US" dirty="0" err="1"/>
              <a:t>ti</a:t>
            </a:r>
            <a:r>
              <a:rPr lang="en-US" dirty="0"/>
              <a:t> </a:t>
            </a:r>
            <a:r>
              <a:rPr lang="en-US" dirty="0" err="1"/>
              <a:t>mismo</a:t>
            </a:r>
            <a:r>
              <a:rPr lang="en-US" dirty="0"/>
              <a:t> </a:t>
            </a:r>
            <a:r>
              <a:rPr lang="en-US" dirty="0" err="1"/>
              <a:t>primero</a:t>
            </a:r>
            <a:r>
              <a:rPr lang="en-US" dirty="0"/>
              <a:t>.</a:t>
            </a:r>
          </a:p>
          <a:p>
            <a:pPr marL="514350" indent="-514350" eaLnBrk="1" fontAlgn="auto" hangingPunct="1">
              <a:spcAft>
                <a:spcPts val="0"/>
              </a:spcAft>
              <a:buFont typeface="+mj-lt"/>
              <a:buAutoNum type="arabicPeriod"/>
              <a:defRPr/>
            </a:pPr>
            <a:r>
              <a:rPr lang="en-US" dirty="0" err="1"/>
              <a:t>Haz</a:t>
            </a:r>
            <a:r>
              <a:rPr lang="en-US" dirty="0"/>
              <a:t> </a:t>
            </a:r>
            <a:r>
              <a:rPr lang="en-US" dirty="0" err="1"/>
              <a:t>que</a:t>
            </a:r>
            <a:r>
              <a:rPr lang="en-US" dirty="0"/>
              <a:t> se </a:t>
            </a:r>
            <a:r>
              <a:rPr lang="en-US" dirty="0" err="1"/>
              <a:t>multiplique</a:t>
            </a:r>
            <a:r>
              <a:rPr lang="en-US" dirty="0"/>
              <a:t> </a:t>
            </a:r>
            <a:r>
              <a:rPr lang="en-US" dirty="0" err="1"/>
              <a:t>tu</a:t>
            </a:r>
            <a:r>
              <a:rPr lang="en-US" dirty="0"/>
              <a:t> </a:t>
            </a:r>
            <a:r>
              <a:rPr lang="en-US" dirty="0" err="1"/>
              <a:t>oro</a:t>
            </a:r>
            <a:r>
              <a:rPr lang="en-US" dirty="0"/>
              <a:t>.</a:t>
            </a:r>
          </a:p>
          <a:p>
            <a:pPr marL="514350" indent="-514350" eaLnBrk="1" fontAlgn="auto" hangingPunct="1">
              <a:spcAft>
                <a:spcPts val="0"/>
              </a:spcAft>
              <a:buFont typeface="+mj-lt"/>
              <a:buAutoNum type="arabicPeriod"/>
              <a:defRPr/>
            </a:pPr>
            <a:r>
              <a:rPr lang="es-ES" dirty="0"/>
              <a:t>Invierte el tiempo antes de invertir el dinero</a:t>
            </a:r>
            <a:r>
              <a:rPr lang="en-US" dirty="0"/>
              <a:t>.</a:t>
            </a:r>
          </a:p>
          <a:p>
            <a:pPr marL="514350" indent="-514350" eaLnBrk="1" fontAlgn="auto" hangingPunct="1">
              <a:spcAft>
                <a:spcPts val="0"/>
              </a:spcAft>
              <a:buFont typeface="+mj-lt"/>
              <a:buAutoNum type="arabicPeriod"/>
              <a:defRPr/>
            </a:pPr>
            <a:r>
              <a:rPr lang="es-ES" dirty="0"/>
              <a:t>No inviertas en algo que no entiendes</a:t>
            </a:r>
            <a:r>
              <a:rPr lang="en-US" dirty="0"/>
              <a:t>.</a:t>
            </a:r>
          </a:p>
          <a:p>
            <a:pPr marL="514350" indent="-514350" eaLnBrk="1" fontAlgn="auto" hangingPunct="1">
              <a:spcAft>
                <a:spcPts val="0"/>
              </a:spcAft>
              <a:buFont typeface="+mj-lt"/>
              <a:buAutoNum type="arabicPeriod"/>
              <a:defRPr/>
            </a:pPr>
            <a:r>
              <a:rPr lang="es-ES" dirty="0"/>
              <a:t>Busca sabiduría y un buen consejo de aquellos competentes en su campo</a:t>
            </a:r>
            <a:r>
              <a:rPr lang="en-US" dirty="0"/>
              <a:t>.</a:t>
            </a:r>
          </a:p>
          <a:p>
            <a:pPr marL="514350" indent="-514350" eaLnBrk="1" fontAlgn="auto" hangingPunct="1">
              <a:spcAft>
                <a:spcPts val="0"/>
              </a:spcAft>
              <a:buFont typeface="+mj-lt"/>
              <a:buAutoNum type="arabicPeriod"/>
              <a:defRPr/>
            </a:pPr>
            <a:r>
              <a:rPr lang="en-US" dirty="0" err="1"/>
              <a:t>Diversifica</a:t>
            </a:r>
            <a:r>
              <a:rPr lang="en-US" dirty="0"/>
              <a:t>, </a:t>
            </a:r>
            <a:r>
              <a:rPr lang="en-US" dirty="0" err="1"/>
              <a:t>diversifica</a:t>
            </a:r>
            <a:r>
              <a:rPr lang="en-US" dirty="0"/>
              <a:t>, </a:t>
            </a:r>
            <a:r>
              <a:rPr lang="en-US" dirty="0" err="1"/>
              <a:t>diversifica</a:t>
            </a:r>
            <a:r>
              <a:rPr lang="en-US" dirty="0"/>
              <a:t>.</a:t>
            </a:r>
          </a:p>
          <a:p>
            <a:pPr marL="514350" indent="-514350" eaLnBrk="1" fontAlgn="auto" hangingPunct="1">
              <a:spcAft>
                <a:spcPts val="0"/>
              </a:spcAft>
              <a:buFont typeface="Arial" panose="020B0604020202020204" pitchFamily="34" charset="0"/>
              <a:buNone/>
              <a:defRPr/>
            </a:pPr>
            <a:endParaRPr lang="en-US" dirty="0"/>
          </a:p>
          <a:p>
            <a:pPr marL="514350" indent="-514350" eaLnBrk="1" fontAlgn="auto" hangingPunct="1">
              <a:spcAft>
                <a:spcPts val="0"/>
              </a:spcAft>
              <a:buFont typeface="+mj-lt"/>
              <a:buAutoNum type="arabicPeriod"/>
              <a:defRPr/>
            </a:pPr>
            <a:endParaRPr lang="en-US" dirty="0"/>
          </a:p>
        </p:txBody>
      </p:sp>
      <p:sp>
        <p:nvSpPr>
          <p:cNvPr id="7" name="Footer Placeholder 6">
            <a:extLst>
              <a:ext uri="{FF2B5EF4-FFF2-40B4-BE49-F238E27FC236}">
                <a16:creationId xmlns:a16="http://schemas.microsoft.com/office/drawing/2014/main" id="{E0FE1AB8-E29F-4C46-944C-321D06242754}"/>
              </a:ext>
            </a:extLst>
          </p:cNvPr>
          <p:cNvSpPr>
            <a:spLocks noGrp="1"/>
          </p:cNvSpPr>
          <p:nvPr>
            <p:ph type="ftr" sz="quarter" idx="11"/>
          </p:nvPr>
        </p:nvSpPr>
        <p:spPr>
          <a:xfrm>
            <a:off x="0" y="6492875"/>
            <a:ext cx="2895600" cy="365125"/>
          </a:xfrm>
        </p:spPr>
        <p:txBody>
          <a:bodyPr/>
          <a:lstStyle/>
          <a:p>
            <a:pPr algn="l">
              <a:defRPr/>
            </a:pPr>
            <a:r>
              <a:rPr lang="en-US" dirty="0"/>
              <a:t>© Alex </a:t>
            </a:r>
            <a:r>
              <a:rPr lang="en-US" dirty="0" err="1"/>
              <a:t>Barrón</a:t>
            </a:r>
            <a:r>
              <a:rPr lang="en-US" dirty="0"/>
              <a:t> 2024</a:t>
            </a:r>
          </a:p>
        </p:txBody>
      </p:sp>
      <p:sp>
        <p:nvSpPr>
          <p:cNvPr id="13317" name="Slide Number Placeholder 7">
            <a:extLst>
              <a:ext uri="{FF2B5EF4-FFF2-40B4-BE49-F238E27FC236}">
                <a16:creationId xmlns:a16="http://schemas.microsoft.com/office/drawing/2014/main" id="{51D8D56F-FBF9-4EFA-9C41-BFB9E91BB603}"/>
              </a:ext>
            </a:extLst>
          </p:cNvPr>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32ECB42-2F3E-46AE-AC06-69F658F3A0DB}" type="slidenum">
              <a:rPr lang="en-US" altLang="es-MX" sz="1200" smtClean="0">
                <a:solidFill>
                  <a:srgbClr val="898989"/>
                </a:solidFill>
              </a:rPr>
              <a:pPr>
                <a:spcBef>
                  <a:spcPct val="0"/>
                </a:spcBef>
                <a:buFontTx/>
                <a:buNone/>
              </a:pPr>
              <a:t>151</a:t>
            </a:fld>
            <a:endParaRPr lang="en-US" altLang="es-MX" sz="1200">
              <a:solidFill>
                <a:srgbClr val="898989"/>
              </a:solidFill>
            </a:endParaRPr>
          </a:p>
        </p:txBody>
      </p:sp>
      <p:pic>
        <p:nvPicPr>
          <p:cNvPr id="13318" name="Picture 8" descr="investing.jpg">
            <a:extLst>
              <a:ext uri="{FF2B5EF4-FFF2-40B4-BE49-F238E27FC236}">
                <a16:creationId xmlns:a16="http://schemas.microsoft.com/office/drawing/2014/main" id="{5DF7A7D9-02D0-42CD-851B-F2C089FF157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1600200"/>
            <a:ext cx="1952625"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5833B6CF-5ABE-E023-8687-79DDB5A15F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772E0BD2-5A28-4D9F-AD9C-6FFE19921A50}"/>
              </a:ext>
            </a:extLst>
          </p:cNvPr>
          <p:cNvSpPr>
            <a:spLocks noGrp="1"/>
          </p:cNvSpPr>
          <p:nvPr>
            <p:ph type="title"/>
          </p:nvPr>
        </p:nvSpPr>
        <p:spPr>
          <a:xfrm>
            <a:off x="457200" y="609600"/>
            <a:ext cx="8229600" cy="808038"/>
          </a:xfrm>
        </p:spPr>
        <p:txBody>
          <a:bodyPr/>
          <a:lstStyle/>
          <a:p>
            <a:pPr eaLnBrk="1" hangingPunct="1"/>
            <a:r>
              <a:rPr lang="es-ES" altLang="es-MX" b="1"/>
              <a:t>Principios Básicos de la Inversión</a:t>
            </a:r>
            <a:endParaRPr lang="en-US" altLang="es-MX"/>
          </a:p>
        </p:txBody>
      </p:sp>
      <p:sp>
        <p:nvSpPr>
          <p:cNvPr id="14339" name="Content Placeholder 2">
            <a:extLst>
              <a:ext uri="{FF2B5EF4-FFF2-40B4-BE49-F238E27FC236}">
                <a16:creationId xmlns:a16="http://schemas.microsoft.com/office/drawing/2014/main" id="{D2A32B94-4FE5-4EE3-87F3-0DA14357BD14}"/>
              </a:ext>
            </a:extLst>
          </p:cNvPr>
          <p:cNvSpPr>
            <a:spLocks noGrp="1"/>
          </p:cNvSpPr>
          <p:nvPr>
            <p:ph idx="1"/>
          </p:nvPr>
        </p:nvSpPr>
        <p:spPr>
          <a:xfrm>
            <a:off x="533400" y="1524000"/>
            <a:ext cx="7239000" cy="2819400"/>
          </a:xfrm>
        </p:spPr>
        <p:txBody>
          <a:bodyPr/>
          <a:lstStyle/>
          <a:p>
            <a:pPr marL="514350" indent="-514350" eaLnBrk="1" hangingPunct="1">
              <a:buFont typeface="Calibri" panose="020F0502020204030204" pitchFamily="34" charset="0"/>
              <a:buAutoNum type="arabicPeriod" startAt="8"/>
            </a:pPr>
            <a:r>
              <a:rPr lang="en-US" altLang="es-MX" sz="2800" dirty="0" err="1"/>
              <a:t>Enfoca</a:t>
            </a:r>
            <a:r>
              <a:rPr lang="en-US" altLang="es-MX" sz="2800" dirty="0"/>
              <a:t> </a:t>
            </a:r>
            <a:r>
              <a:rPr lang="en-US" altLang="es-MX" sz="2800" dirty="0" err="1"/>
              <a:t>tus</a:t>
            </a:r>
            <a:r>
              <a:rPr lang="en-US" altLang="es-MX" sz="2800" dirty="0"/>
              <a:t> </a:t>
            </a:r>
            <a:r>
              <a:rPr lang="en-US" altLang="es-MX" sz="2800" dirty="0" err="1"/>
              <a:t>inversiones</a:t>
            </a:r>
            <a:r>
              <a:rPr lang="en-US" altLang="es-MX" sz="2800" dirty="0"/>
              <a:t>.</a:t>
            </a:r>
          </a:p>
          <a:p>
            <a:pPr marL="514350" indent="-514350" eaLnBrk="1" hangingPunct="1">
              <a:buFont typeface="Calibri" panose="020F0502020204030204" pitchFamily="34" charset="0"/>
              <a:buAutoNum type="arabicPeriod" startAt="8"/>
            </a:pPr>
            <a:r>
              <a:rPr lang="es-ES" altLang="es-MX" sz="2800" dirty="0"/>
              <a:t>Guarda tus tesoros de la pérdida</a:t>
            </a:r>
            <a:r>
              <a:rPr lang="en-US" altLang="es-MX" sz="2800" dirty="0"/>
              <a:t>.</a:t>
            </a:r>
          </a:p>
          <a:p>
            <a:pPr marL="514350" indent="-514350" eaLnBrk="1" hangingPunct="1">
              <a:buFont typeface="Calibri" panose="020F0502020204030204" pitchFamily="34" charset="0"/>
              <a:buAutoNum type="arabicPeriod" startAt="8"/>
            </a:pPr>
            <a:r>
              <a:rPr lang="en-US" altLang="es-MX" sz="2800" dirty="0"/>
              <a:t>No </a:t>
            </a:r>
            <a:r>
              <a:rPr lang="en-US" altLang="es-MX" sz="2800" dirty="0" err="1"/>
              <a:t>especules</a:t>
            </a:r>
            <a:r>
              <a:rPr lang="en-US" altLang="es-MX" sz="2800" dirty="0"/>
              <a:t>.</a:t>
            </a:r>
          </a:p>
          <a:p>
            <a:pPr marL="514350" indent="-514350" eaLnBrk="1" hangingPunct="1">
              <a:buFont typeface="Calibri" panose="020F0502020204030204" pitchFamily="34" charset="0"/>
              <a:buAutoNum type="arabicPeriod" startAt="8"/>
            </a:pPr>
            <a:r>
              <a:rPr lang="en-US" altLang="es-MX" sz="2800" dirty="0" err="1"/>
              <a:t>Manten</a:t>
            </a:r>
            <a:r>
              <a:rPr lang="en-US" altLang="es-MX" sz="2800" dirty="0"/>
              <a:t> </a:t>
            </a:r>
            <a:r>
              <a:rPr lang="en-US" altLang="es-MX" sz="2800" dirty="0" err="1"/>
              <a:t>reservas</a:t>
            </a:r>
            <a:r>
              <a:rPr lang="en-US" altLang="es-MX" sz="2800" dirty="0"/>
              <a:t> de </a:t>
            </a:r>
            <a:r>
              <a:rPr lang="en-US" altLang="es-MX" sz="2800" dirty="0" err="1"/>
              <a:t>efectivo</a:t>
            </a:r>
            <a:r>
              <a:rPr lang="en-US" altLang="es-MX" sz="2800" dirty="0"/>
              <a:t> </a:t>
            </a:r>
            <a:r>
              <a:rPr lang="en-US" altLang="es-MX" sz="2800" dirty="0" err="1"/>
              <a:t>en</a:t>
            </a:r>
            <a:r>
              <a:rPr lang="en-US" altLang="es-MX" sz="2800" dirty="0"/>
              <a:t> </a:t>
            </a:r>
          </a:p>
          <a:p>
            <a:pPr marL="514350" indent="-514350" eaLnBrk="1" hangingPunct="1">
              <a:buFont typeface="Arial" panose="020B0604020202020204" pitchFamily="34" charset="0"/>
              <a:buNone/>
            </a:pPr>
            <a:r>
              <a:rPr lang="en-US" altLang="es-MX" sz="2800" dirty="0"/>
              <a:t>       </a:t>
            </a:r>
            <a:r>
              <a:rPr lang="en-US" altLang="es-MX" sz="2800" dirty="0" err="1"/>
              <a:t>todo</a:t>
            </a:r>
            <a:r>
              <a:rPr lang="en-US" altLang="es-MX" sz="2800" dirty="0"/>
              <a:t> </a:t>
            </a:r>
            <a:r>
              <a:rPr lang="en-US" altLang="es-MX" sz="2800" dirty="0" err="1"/>
              <a:t>momento</a:t>
            </a:r>
            <a:r>
              <a:rPr lang="en-US" altLang="es-MX" sz="2800" dirty="0"/>
              <a:t>.</a:t>
            </a:r>
          </a:p>
          <a:p>
            <a:pPr marL="514350" indent="-514350" eaLnBrk="1" hangingPunct="1">
              <a:buFont typeface="Arial" panose="020B0604020202020204" pitchFamily="34" charset="0"/>
              <a:buNone/>
            </a:pPr>
            <a:r>
              <a:rPr lang="es-ES" altLang="es-MX" sz="2800" dirty="0"/>
              <a:t>12. Cuídate de usar apalancamiento excesivo</a:t>
            </a:r>
            <a:r>
              <a:rPr lang="en-US" altLang="es-MX" sz="2800" dirty="0"/>
              <a:t>.</a:t>
            </a:r>
          </a:p>
          <a:p>
            <a:pPr marL="514350" indent="-514350" eaLnBrk="1" hangingPunct="1">
              <a:buFont typeface="Calibri" panose="020F0502020204030204" pitchFamily="34" charset="0"/>
              <a:buAutoNum type="arabicPeriod" startAt="8"/>
            </a:pPr>
            <a:endParaRPr lang="en-US" altLang="es-MX" sz="2800" dirty="0"/>
          </a:p>
        </p:txBody>
      </p:sp>
      <p:sp>
        <p:nvSpPr>
          <p:cNvPr id="7" name="Footer Placeholder 6">
            <a:extLst>
              <a:ext uri="{FF2B5EF4-FFF2-40B4-BE49-F238E27FC236}">
                <a16:creationId xmlns:a16="http://schemas.microsoft.com/office/drawing/2014/main" id="{221C37CA-7E42-48F9-A86B-50BC9ACCC954}"/>
              </a:ext>
            </a:extLst>
          </p:cNvPr>
          <p:cNvSpPr>
            <a:spLocks noGrp="1"/>
          </p:cNvSpPr>
          <p:nvPr>
            <p:ph type="ftr" sz="quarter" idx="11"/>
          </p:nvPr>
        </p:nvSpPr>
        <p:spPr>
          <a:xfrm>
            <a:off x="0" y="6492875"/>
            <a:ext cx="2895600" cy="365125"/>
          </a:xfrm>
        </p:spPr>
        <p:txBody>
          <a:bodyPr/>
          <a:lstStyle/>
          <a:p>
            <a:pPr algn="l">
              <a:defRPr/>
            </a:pPr>
            <a:r>
              <a:rPr lang="en-US" dirty="0"/>
              <a:t>© Alex </a:t>
            </a:r>
            <a:r>
              <a:rPr lang="en-US" dirty="0" err="1"/>
              <a:t>Barrón</a:t>
            </a:r>
            <a:r>
              <a:rPr lang="en-US" dirty="0"/>
              <a:t> 2024</a:t>
            </a:r>
          </a:p>
        </p:txBody>
      </p:sp>
      <p:sp>
        <p:nvSpPr>
          <p:cNvPr id="14341" name="Slide Number Placeholder 7">
            <a:extLst>
              <a:ext uri="{FF2B5EF4-FFF2-40B4-BE49-F238E27FC236}">
                <a16:creationId xmlns:a16="http://schemas.microsoft.com/office/drawing/2014/main" id="{0E81E0BC-B500-4D78-8320-F0D20A8D3E77}"/>
              </a:ext>
            </a:extLst>
          </p:cNvPr>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11437B5-811C-4C6D-BF40-11DCC58D301F}" type="slidenum">
              <a:rPr lang="en-US" altLang="es-MX" sz="1200" smtClean="0">
                <a:solidFill>
                  <a:srgbClr val="898989"/>
                </a:solidFill>
              </a:rPr>
              <a:pPr>
                <a:spcBef>
                  <a:spcPct val="0"/>
                </a:spcBef>
                <a:buFontTx/>
                <a:buNone/>
              </a:pPr>
              <a:t>152</a:t>
            </a:fld>
            <a:endParaRPr lang="en-US" altLang="es-MX" sz="1200">
              <a:solidFill>
                <a:srgbClr val="898989"/>
              </a:solidFill>
            </a:endParaRPr>
          </a:p>
        </p:txBody>
      </p:sp>
      <p:sp>
        <p:nvSpPr>
          <p:cNvPr id="14342" name="Content Placeholder 2">
            <a:extLst>
              <a:ext uri="{FF2B5EF4-FFF2-40B4-BE49-F238E27FC236}">
                <a16:creationId xmlns:a16="http://schemas.microsoft.com/office/drawing/2014/main" id="{4334FF6C-0C4A-4D77-A0FC-122DB93E4874}"/>
              </a:ext>
            </a:extLst>
          </p:cNvPr>
          <p:cNvSpPr txBox="1">
            <a:spLocks/>
          </p:cNvSpPr>
          <p:nvPr/>
        </p:nvSpPr>
        <p:spPr bwMode="auto">
          <a:xfrm>
            <a:off x="533400" y="4495800"/>
            <a:ext cx="8001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Calibri" panose="020F0502020204030204" pitchFamily="34" charset="0"/>
              <a:buAutoNum type="arabicPeriod" startAt="13"/>
            </a:pPr>
            <a:r>
              <a:rPr lang="es-ES" altLang="es-MX" sz="2800"/>
              <a:t>Invierte con una perspectiva a largo plazo</a:t>
            </a:r>
            <a:r>
              <a:rPr lang="en-US" altLang="es-MX" sz="2800"/>
              <a:t>.</a:t>
            </a:r>
          </a:p>
          <a:p>
            <a:pPr eaLnBrk="1" hangingPunct="1">
              <a:spcBef>
                <a:spcPct val="0"/>
              </a:spcBef>
              <a:buFont typeface="Calibri" panose="020F0502020204030204" pitchFamily="34" charset="0"/>
              <a:buAutoNum type="arabicPeriod" startAt="13"/>
            </a:pPr>
            <a:r>
              <a:rPr lang="es-ES" altLang="es-MX" sz="2800"/>
              <a:t>Invierte con administradores de dinero con conocimientos y experiencia</a:t>
            </a:r>
            <a:r>
              <a:rPr lang="en-US" altLang="es-MX" sz="2800"/>
              <a:t>.</a:t>
            </a:r>
          </a:p>
          <a:p>
            <a:pPr eaLnBrk="1" hangingPunct="1">
              <a:spcBef>
                <a:spcPct val="0"/>
              </a:spcBef>
              <a:buFont typeface="Calibri" panose="020F0502020204030204" pitchFamily="34" charset="0"/>
              <a:buAutoNum type="arabicPeriod" startAt="13"/>
            </a:pPr>
            <a:r>
              <a:rPr lang="en-US" altLang="es-MX" sz="2800"/>
              <a:t>Invierte sólo con una estrategia.</a:t>
            </a:r>
          </a:p>
        </p:txBody>
      </p:sp>
      <p:pic>
        <p:nvPicPr>
          <p:cNvPr id="14343" name="Picture 9" descr="profit risk loss.jpg">
            <a:extLst>
              <a:ext uri="{FF2B5EF4-FFF2-40B4-BE49-F238E27FC236}">
                <a16:creationId xmlns:a16="http://schemas.microsoft.com/office/drawing/2014/main" id="{214BD0B4-9EAC-4E17-9755-314F5681447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371600"/>
            <a:ext cx="2305050" cy="227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BA743A26-8B6D-A911-1D51-C30AFA742D8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0" y="0"/>
            <a:ext cx="9144000" cy="2057400"/>
          </a:xfrm>
        </p:spPr>
        <p:txBody>
          <a:bodyPr>
            <a:normAutofit/>
          </a:bodyPr>
          <a:lstStyle/>
          <a:p>
            <a:pPr eaLnBrk="1" hangingPunct="1"/>
            <a:r>
              <a:rPr lang="en-US" b="1" dirty="0"/>
              <a:t>INVERSIONES –</a:t>
            </a:r>
            <a:br>
              <a:rPr lang="en-US" b="1" dirty="0"/>
            </a:br>
            <a:r>
              <a:rPr lang="en-US" b="1" dirty="0"/>
              <a:t> COMO INVERTIR TU CAPITAL</a:t>
            </a:r>
          </a:p>
        </p:txBody>
      </p:sp>
      <p:sp>
        <p:nvSpPr>
          <p:cNvPr id="7" name="Footer Placeholder 7"/>
          <p:cNvSpPr>
            <a:spLocks noGrp="1"/>
          </p:cNvSpPr>
          <p:nvPr>
            <p:ph type="ftr" sz="quarter" idx="11"/>
          </p:nvPr>
        </p:nvSpPr>
        <p:spPr>
          <a:xfrm>
            <a:off x="0" y="6492875"/>
            <a:ext cx="2895600" cy="365125"/>
          </a:xfrm>
        </p:spPr>
        <p:txBody>
          <a:bodyPr/>
          <a:lstStyle/>
          <a:p>
            <a:pPr algn="l">
              <a:defRPr/>
            </a:pPr>
            <a:r>
              <a:rPr lang="en-US" dirty="0"/>
              <a:t>© Alex </a:t>
            </a:r>
            <a:r>
              <a:rPr lang="en-US" dirty="0" err="1"/>
              <a:t>Barrón</a:t>
            </a:r>
            <a:r>
              <a:rPr lang="en-US" dirty="0"/>
              <a:t> 2024</a:t>
            </a:r>
          </a:p>
        </p:txBody>
      </p:sp>
      <p:sp>
        <p:nvSpPr>
          <p:cNvPr id="8" name="Slide Number Placeholder 8"/>
          <p:cNvSpPr>
            <a:spLocks noGrp="1"/>
          </p:cNvSpPr>
          <p:nvPr>
            <p:ph type="sldNum" sz="quarter" idx="12"/>
          </p:nvPr>
        </p:nvSpPr>
        <p:spPr>
          <a:xfrm>
            <a:off x="7010400" y="6492875"/>
            <a:ext cx="2133600" cy="365125"/>
          </a:xfrm>
        </p:spPr>
        <p:txBody>
          <a:bodyPr/>
          <a:lstStyle/>
          <a:p>
            <a:pPr>
              <a:defRPr/>
            </a:pPr>
            <a:fld id="{41402D49-E0DC-4392-8BF2-E2EDC46CB960}" type="slidenum">
              <a:rPr lang="en-US"/>
              <a:pPr>
                <a:defRPr/>
              </a:pPr>
              <a:t>153</a:t>
            </a:fld>
            <a:endParaRPr lang="en-US" dirty="0"/>
          </a:p>
        </p:txBody>
      </p:sp>
      <p:pic>
        <p:nvPicPr>
          <p:cNvPr id="1026" name="Picture 2" descr="Six Ideas On How To Invest Your First $1000| SelectQuote Insurance Blog">
            <a:extLst>
              <a:ext uri="{FF2B5EF4-FFF2-40B4-BE49-F238E27FC236}">
                <a16:creationId xmlns:a16="http://schemas.microsoft.com/office/drawing/2014/main" id="{8D1A1141-D4FD-407C-8B1D-867E26B395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7198" y="2133600"/>
            <a:ext cx="5669604" cy="39624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FCEDD8F5-09E1-46BB-6210-5AD9754C441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625474"/>
            <a:ext cx="9144000" cy="792163"/>
          </a:xfrm>
        </p:spPr>
        <p:txBody>
          <a:bodyPr>
            <a:normAutofit/>
          </a:bodyPr>
          <a:lstStyle/>
          <a:p>
            <a:pPr eaLnBrk="1" hangingPunct="1"/>
            <a:r>
              <a:rPr lang="en-US" b="1" dirty="0" err="1"/>
              <a:t>Opcion</a:t>
            </a:r>
            <a:r>
              <a:rPr lang="en-US" b="1" dirty="0"/>
              <a:t> 1. </a:t>
            </a:r>
            <a:r>
              <a:rPr lang="en-US" b="1" dirty="0" err="1"/>
              <a:t>Aprende</a:t>
            </a:r>
            <a:r>
              <a:rPr lang="en-US" b="1" dirty="0"/>
              <a:t> a </a:t>
            </a:r>
            <a:r>
              <a:rPr lang="en-US" b="1" dirty="0" err="1"/>
              <a:t>Invertir</a:t>
            </a:r>
            <a:endParaRPr lang="en-US" dirty="0"/>
          </a:p>
        </p:txBody>
      </p:sp>
      <p:sp>
        <p:nvSpPr>
          <p:cNvPr id="3" name="Content Placeholder 2"/>
          <p:cNvSpPr>
            <a:spLocks noGrp="1"/>
          </p:cNvSpPr>
          <p:nvPr>
            <p:ph idx="1"/>
          </p:nvPr>
        </p:nvSpPr>
        <p:spPr>
          <a:xfrm>
            <a:off x="533400" y="1524000"/>
            <a:ext cx="8077200" cy="4876800"/>
          </a:xfrm>
        </p:spPr>
        <p:txBody>
          <a:bodyPr rtlCol="0">
            <a:normAutofit lnSpcReduction="10000"/>
          </a:bodyPr>
          <a:lstStyle/>
          <a:p>
            <a:pPr eaLnBrk="1" fontAlgn="auto" hangingPunct="1">
              <a:spcAft>
                <a:spcPts val="0"/>
              </a:spcAft>
              <a:buFont typeface="Arial" pitchFamily="34" charset="0"/>
              <a:buNone/>
              <a:defRPr/>
            </a:pPr>
            <a:r>
              <a:rPr lang="en-US" dirty="0"/>
              <a:t>Tu </a:t>
            </a:r>
            <a:r>
              <a:rPr lang="en-US" dirty="0" err="1"/>
              <a:t>puedes</a:t>
            </a:r>
            <a:r>
              <a:rPr lang="en-US" dirty="0"/>
              <a:t> </a:t>
            </a:r>
            <a:r>
              <a:rPr lang="en-US" dirty="0" err="1"/>
              <a:t>aprender</a:t>
            </a:r>
            <a:r>
              <a:rPr lang="en-US" dirty="0"/>
              <a:t> a </a:t>
            </a:r>
            <a:r>
              <a:rPr lang="en-US" dirty="0" err="1"/>
              <a:t>Invertir</a:t>
            </a:r>
            <a:r>
              <a:rPr lang="en-US" dirty="0"/>
              <a:t>.</a:t>
            </a:r>
          </a:p>
          <a:p>
            <a:pPr eaLnBrk="1" fontAlgn="auto" hangingPunct="1">
              <a:spcAft>
                <a:spcPts val="0"/>
              </a:spcAft>
              <a:buFont typeface="Arial" pitchFamily="34" charset="0"/>
              <a:buNone/>
              <a:defRPr/>
            </a:pPr>
            <a:endParaRPr lang="en-US" dirty="0"/>
          </a:p>
          <a:p>
            <a:pPr>
              <a:defRPr/>
            </a:pPr>
            <a:r>
              <a:rPr lang="en-US" dirty="0"/>
              <a:t>Toma un </a:t>
            </a:r>
            <a:r>
              <a:rPr lang="en-US" dirty="0" err="1"/>
              <a:t>curso</a:t>
            </a:r>
            <a:r>
              <a:rPr lang="en-US" dirty="0"/>
              <a:t> o </a:t>
            </a:r>
            <a:r>
              <a:rPr lang="en-US" dirty="0" err="1"/>
              <a:t>seminario</a:t>
            </a:r>
            <a:r>
              <a:rPr lang="en-US" dirty="0"/>
              <a:t>.</a:t>
            </a:r>
          </a:p>
          <a:p>
            <a:pPr>
              <a:defRPr/>
            </a:pPr>
            <a:r>
              <a:rPr lang="en-US" dirty="0" err="1"/>
              <a:t>Abre</a:t>
            </a:r>
            <a:r>
              <a:rPr lang="en-US" dirty="0"/>
              <a:t> una </a:t>
            </a:r>
            <a:r>
              <a:rPr lang="en-US" dirty="0" err="1"/>
              <a:t>cuenta</a:t>
            </a:r>
            <a:r>
              <a:rPr lang="en-US" dirty="0"/>
              <a:t> de inversion.</a:t>
            </a:r>
          </a:p>
          <a:p>
            <a:pPr>
              <a:defRPr/>
            </a:pPr>
            <a:r>
              <a:rPr lang="en-US" dirty="0" err="1"/>
              <a:t>Practica</a:t>
            </a:r>
            <a:r>
              <a:rPr lang="en-US" dirty="0"/>
              <a:t> </a:t>
            </a:r>
            <a:r>
              <a:rPr lang="en-US" dirty="0" err="1"/>
              <a:t>en</a:t>
            </a:r>
            <a:r>
              <a:rPr lang="en-US" dirty="0"/>
              <a:t> un </a:t>
            </a:r>
            <a:r>
              <a:rPr lang="en-US" dirty="0" err="1"/>
              <a:t>simulador</a:t>
            </a:r>
            <a:r>
              <a:rPr lang="en-US" dirty="0"/>
              <a:t>.</a:t>
            </a:r>
          </a:p>
          <a:p>
            <a:pPr>
              <a:defRPr/>
            </a:pPr>
            <a:r>
              <a:rPr lang="en-US" dirty="0"/>
              <a:t>Deposita Capital – </a:t>
            </a:r>
            <a:r>
              <a:rPr lang="en-US" dirty="0" err="1"/>
              <a:t>Idealmente</a:t>
            </a:r>
            <a:r>
              <a:rPr lang="en-US" dirty="0"/>
              <a:t> $10,000.</a:t>
            </a:r>
          </a:p>
          <a:p>
            <a:pPr>
              <a:defRPr/>
            </a:pPr>
            <a:r>
              <a:rPr lang="en-US" dirty="0" err="1"/>
              <a:t>Hazlo</a:t>
            </a:r>
            <a:r>
              <a:rPr lang="en-US" dirty="0"/>
              <a:t>!  </a:t>
            </a:r>
            <a:r>
              <a:rPr lang="en-US" dirty="0" err="1"/>
              <a:t>Ganaras</a:t>
            </a:r>
            <a:r>
              <a:rPr lang="en-US" dirty="0"/>
              <a:t> </a:t>
            </a:r>
            <a:r>
              <a:rPr lang="en-US" dirty="0" err="1"/>
              <a:t>experiencia</a:t>
            </a:r>
            <a:r>
              <a:rPr lang="en-US" dirty="0"/>
              <a:t> al </a:t>
            </a:r>
            <a:r>
              <a:rPr lang="en-US" dirty="0" err="1"/>
              <a:t>cometer</a:t>
            </a:r>
            <a:r>
              <a:rPr lang="en-US" dirty="0"/>
              <a:t> </a:t>
            </a:r>
            <a:r>
              <a:rPr lang="en-US" dirty="0" err="1"/>
              <a:t>errores</a:t>
            </a:r>
            <a:r>
              <a:rPr lang="en-US" dirty="0"/>
              <a:t>. </a:t>
            </a:r>
          </a:p>
          <a:p>
            <a:pPr>
              <a:defRPr/>
            </a:pPr>
            <a:r>
              <a:rPr lang="en-US" dirty="0"/>
              <a:t>Toma </a:t>
            </a:r>
            <a:r>
              <a:rPr lang="en-US" dirty="0" err="1"/>
              <a:t>tiempo</a:t>
            </a:r>
            <a:r>
              <a:rPr lang="en-US" dirty="0"/>
              <a:t> y </a:t>
            </a:r>
            <a:r>
              <a:rPr lang="en-US" dirty="0" err="1"/>
              <a:t>esfuerzo</a:t>
            </a:r>
            <a:r>
              <a:rPr lang="en-US" dirty="0"/>
              <a:t>. </a:t>
            </a:r>
          </a:p>
          <a:p>
            <a:pPr algn="r" eaLnBrk="1" fontAlgn="auto" hangingPunct="1">
              <a:spcAft>
                <a:spcPts val="0"/>
              </a:spcAft>
              <a:buFont typeface="Arial" pitchFamily="34" charset="0"/>
              <a:buNone/>
              <a:defRPr/>
            </a:pPr>
            <a:endParaRPr lang="en-US" dirty="0">
              <a:solidFill>
                <a:srgbClr val="3333FF"/>
              </a:solidFill>
            </a:endParaRPr>
          </a:p>
        </p:txBody>
      </p:sp>
      <p:sp>
        <p:nvSpPr>
          <p:cNvPr id="7" name="Footer Placeholder 6"/>
          <p:cNvSpPr>
            <a:spLocks noGrp="1"/>
          </p:cNvSpPr>
          <p:nvPr>
            <p:ph type="ftr" sz="quarter" idx="11"/>
          </p:nvPr>
        </p:nvSpPr>
        <p:spPr>
          <a:xfrm>
            <a:off x="0" y="6492875"/>
            <a:ext cx="2895600" cy="365125"/>
          </a:xfrm>
        </p:spPr>
        <p:txBody>
          <a:bodyPr/>
          <a:lstStyle/>
          <a:p>
            <a:pPr algn="l">
              <a:defRPr/>
            </a:pPr>
            <a:r>
              <a:rPr lang="en-US"/>
              <a:t>© Alex Barrón 2012</a:t>
            </a:r>
            <a:endParaRPr lang="en-US" dirty="0"/>
          </a:p>
        </p:txBody>
      </p:sp>
      <p:sp>
        <p:nvSpPr>
          <p:cNvPr id="8" name="Slide Number Placeholder 7"/>
          <p:cNvSpPr>
            <a:spLocks noGrp="1"/>
          </p:cNvSpPr>
          <p:nvPr>
            <p:ph type="sldNum" sz="quarter" idx="12"/>
          </p:nvPr>
        </p:nvSpPr>
        <p:spPr>
          <a:xfrm>
            <a:off x="7010400" y="6492875"/>
            <a:ext cx="2133600" cy="365125"/>
          </a:xfrm>
        </p:spPr>
        <p:txBody>
          <a:bodyPr/>
          <a:lstStyle/>
          <a:p>
            <a:pPr>
              <a:defRPr/>
            </a:pPr>
            <a:fld id="{FFD16C0B-AF29-4449-ACFC-1BB2F7035805}" type="slidenum">
              <a:rPr lang="en-US"/>
              <a:pPr>
                <a:defRPr/>
              </a:pPr>
              <a:t>154</a:t>
            </a:fld>
            <a:endParaRPr lang="en-US"/>
          </a:p>
        </p:txBody>
      </p:sp>
      <p:pic>
        <p:nvPicPr>
          <p:cNvPr id="2" name="Picture 1">
            <a:extLst>
              <a:ext uri="{FF2B5EF4-FFF2-40B4-BE49-F238E27FC236}">
                <a16:creationId xmlns:a16="http://schemas.microsoft.com/office/drawing/2014/main" id="{984380AC-D169-1797-DE0B-08C9D6DD36A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3238712"/>
      </p:ext>
    </p:extLst>
  </p:cSld>
  <p:clrMapOvr>
    <a:masterClrMapping/>
  </p:clrMapOvr>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625474"/>
            <a:ext cx="9144000" cy="792163"/>
          </a:xfrm>
        </p:spPr>
        <p:txBody>
          <a:bodyPr>
            <a:normAutofit fontScale="90000"/>
          </a:bodyPr>
          <a:lstStyle/>
          <a:p>
            <a:pPr eaLnBrk="1" hangingPunct="1"/>
            <a:r>
              <a:rPr lang="en-US" b="1" dirty="0"/>
              <a:t>Lee: El </a:t>
            </a:r>
            <a:r>
              <a:rPr lang="en-US" b="1" dirty="0" err="1"/>
              <a:t>Prestamista</a:t>
            </a:r>
            <a:r>
              <a:rPr lang="en-US" b="1" dirty="0"/>
              <a:t> de Oro de </a:t>
            </a:r>
            <a:r>
              <a:rPr lang="en-US" b="1" dirty="0" err="1"/>
              <a:t>Babilonia</a:t>
            </a:r>
            <a:endParaRPr lang="en-US" dirty="0"/>
          </a:p>
        </p:txBody>
      </p:sp>
      <p:sp>
        <p:nvSpPr>
          <p:cNvPr id="3" name="Content Placeholder 2"/>
          <p:cNvSpPr>
            <a:spLocks noGrp="1"/>
          </p:cNvSpPr>
          <p:nvPr>
            <p:ph idx="1"/>
          </p:nvPr>
        </p:nvSpPr>
        <p:spPr>
          <a:xfrm>
            <a:off x="533400" y="1524000"/>
            <a:ext cx="6477000" cy="4876800"/>
          </a:xfrm>
        </p:spPr>
        <p:txBody>
          <a:bodyPr rtlCol="0">
            <a:normAutofit fontScale="92500"/>
          </a:bodyPr>
          <a:lstStyle/>
          <a:p>
            <a:pPr eaLnBrk="1" fontAlgn="auto" hangingPunct="1">
              <a:spcAft>
                <a:spcPts val="0"/>
              </a:spcAft>
              <a:buFont typeface="Arial" pitchFamily="34" charset="0"/>
              <a:buNone/>
              <a:defRPr/>
            </a:pPr>
            <a:r>
              <a:rPr lang="es-ES" b="0" i="0" dirty="0">
                <a:solidFill>
                  <a:srgbClr val="000000"/>
                </a:solidFill>
                <a:effectLst/>
              </a:rPr>
              <a:t>Antes de prestar o invertir el dinero que tanto te costó ganar, sigue los siguientes pasos </a:t>
            </a:r>
            <a:r>
              <a:rPr lang="en-US" dirty="0"/>
              <a:t>:</a:t>
            </a:r>
          </a:p>
          <a:p>
            <a:pPr>
              <a:buNone/>
              <a:defRPr/>
            </a:pPr>
            <a:r>
              <a:rPr lang="en-US" dirty="0"/>
              <a:t>1.) </a:t>
            </a:r>
            <a:r>
              <a:rPr lang="es-ES" b="0" i="0" dirty="0">
                <a:solidFill>
                  <a:srgbClr val="000000"/>
                </a:solidFill>
                <a:effectLst/>
              </a:rPr>
              <a:t>Date cuenta de que las personas que no tienen $ se acercarán a ti con "ideas" o "necesidades" que tengan y quieran pedir prestado tu dinero</a:t>
            </a:r>
            <a:r>
              <a:rPr lang="en-US" dirty="0"/>
              <a:t>. </a:t>
            </a:r>
          </a:p>
          <a:p>
            <a:pPr>
              <a:buNone/>
              <a:defRPr/>
            </a:pPr>
            <a:r>
              <a:rPr lang="en-US" dirty="0"/>
              <a:t>2.) </a:t>
            </a:r>
            <a:r>
              <a:rPr lang="es-ES" b="0" i="0" dirty="0">
                <a:solidFill>
                  <a:srgbClr val="000000"/>
                </a:solidFill>
                <a:effectLst/>
              </a:rPr>
              <a:t>Dirigete con alguien que se preocupe por tu bienestar financiero</a:t>
            </a:r>
            <a:r>
              <a:rPr lang="en-US" dirty="0"/>
              <a:t>.</a:t>
            </a:r>
          </a:p>
          <a:p>
            <a:pPr algn="r" eaLnBrk="1" fontAlgn="auto" hangingPunct="1">
              <a:spcAft>
                <a:spcPts val="0"/>
              </a:spcAft>
              <a:buFont typeface="Arial" pitchFamily="34" charset="0"/>
              <a:buNone/>
              <a:defRPr/>
            </a:pPr>
            <a:endParaRPr lang="en-US" dirty="0">
              <a:solidFill>
                <a:srgbClr val="3333FF"/>
              </a:solidFill>
            </a:endParaRPr>
          </a:p>
        </p:txBody>
      </p:sp>
      <p:sp>
        <p:nvSpPr>
          <p:cNvPr id="7" name="Footer Placeholder 6"/>
          <p:cNvSpPr>
            <a:spLocks noGrp="1"/>
          </p:cNvSpPr>
          <p:nvPr>
            <p:ph type="ftr" sz="quarter" idx="11"/>
          </p:nvPr>
        </p:nvSpPr>
        <p:spPr>
          <a:xfrm>
            <a:off x="0" y="6492875"/>
            <a:ext cx="2895600" cy="365125"/>
          </a:xfrm>
        </p:spPr>
        <p:txBody>
          <a:bodyPr/>
          <a:lstStyle/>
          <a:p>
            <a:pPr algn="l">
              <a:defRPr/>
            </a:pPr>
            <a:r>
              <a:rPr lang="en-US"/>
              <a:t>© Alex Barrón 2012</a:t>
            </a:r>
            <a:endParaRPr lang="en-US" dirty="0"/>
          </a:p>
        </p:txBody>
      </p:sp>
      <p:sp>
        <p:nvSpPr>
          <p:cNvPr id="8" name="Slide Number Placeholder 7"/>
          <p:cNvSpPr>
            <a:spLocks noGrp="1"/>
          </p:cNvSpPr>
          <p:nvPr>
            <p:ph type="sldNum" sz="quarter" idx="12"/>
          </p:nvPr>
        </p:nvSpPr>
        <p:spPr>
          <a:xfrm>
            <a:off x="7010400" y="6492875"/>
            <a:ext cx="2133600" cy="365125"/>
          </a:xfrm>
        </p:spPr>
        <p:txBody>
          <a:bodyPr/>
          <a:lstStyle/>
          <a:p>
            <a:pPr>
              <a:defRPr/>
            </a:pPr>
            <a:fld id="{FFD16C0B-AF29-4449-ACFC-1BB2F7035805}" type="slidenum">
              <a:rPr lang="en-US"/>
              <a:pPr>
                <a:defRPr/>
              </a:pPr>
              <a:t>155</a:t>
            </a:fld>
            <a:endParaRPr lang="en-US"/>
          </a:p>
        </p:txBody>
      </p:sp>
      <p:pic>
        <p:nvPicPr>
          <p:cNvPr id="9222" name="Picture 9" descr="richest man.jpg"/>
          <p:cNvPicPr>
            <a:picLocks noChangeAspect="1"/>
          </p:cNvPicPr>
          <p:nvPr/>
        </p:nvPicPr>
        <p:blipFill>
          <a:blip r:embed="rId2" cstate="print"/>
          <a:srcRect/>
          <a:stretch>
            <a:fillRect/>
          </a:stretch>
        </p:blipFill>
        <p:spPr bwMode="auto">
          <a:xfrm>
            <a:off x="7239000" y="2286000"/>
            <a:ext cx="1638300" cy="2781300"/>
          </a:xfrm>
          <a:prstGeom prst="rect">
            <a:avLst/>
          </a:prstGeom>
          <a:noFill/>
          <a:ln w="9525">
            <a:noFill/>
            <a:miter lim="800000"/>
            <a:headEnd/>
            <a:tailEnd/>
          </a:ln>
        </p:spPr>
      </p:pic>
      <p:pic>
        <p:nvPicPr>
          <p:cNvPr id="10" name="Picture 7" descr="Seminario Libertad Financiera logo.png">
            <a:extLst>
              <a:ext uri="{FF2B5EF4-FFF2-40B4-BE49-F238E27FC236}">
                <a16:creationId xmlns:a16="http://schemas.microsoft.com/office/drawing/2014/main" id="{9DA6AD79-7853-411F-90F7-D74F10E7598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752600" cy="58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625474"/>
            <a:ext cx="9144000" cy="792164"/>
          </a:xfrm>
        </p:spPr>
        <p:txBody>
          <a:bodyPr>
            <a:normAutofit fontScale="90000"/>
          </a:bodyPr>
          <a:lstStyle/>
          <a:p>
            <a:pPr eaLnBrk="1" hangingPunct="1"/>
            <a:r>
              <a:rPr lang="en-US" b="1" dirty="0"/>
              <a:t>Lee: El </a:t>
            </a:r>
            <a:r>
              <a:rPr lang="en-US" b="1" dirty="0" err="1"/>
              <a:t>Prestamista</a:t>
            </a:r>
            <a:r>
              <a:rPr lang="en-US" b="1" dirty="0"/>
              <a:t> de Oro de </a:t>
            </a:r>
            <a:r>
              <a:rPr lang="en-US" b="1" dirty="0" err="1"/>
              <a:t>Babilonia</a:t>
            </a:r>
            <a:endParaRPr lang="en-US" dirty="0"/>
          </a:p>
        </p:txBody>
      </p:sp>
      <p:sp>
        <p:nvSpPr>
          <p:cNvPr id="3" name="Content Placeholder 2"/>
          <p:cNvSpPr>
            <a:spLocks noGrp="1"/>
          </p:cNvSpPr>
          <p:nvPr>
            <p:ph idx="1"/>
          </p:nvPr>
        </p:nvSpPr>
        <p:spPr>
          <a:xfrm>
            <a:off x="533400" y="1524000"/>
            <a:ext cx="7924800" cy="4876800"/>
          </a:xfrm>
        </p:spPr>
        <p:txBody>
          <a:bodyPr rtlCol="0">
            <a:normAutofit fontScale="92500" lnSpcReduction="20000"/>
          </a:bodyPr>
          <a:lstStyle/>
          <a:p>
            <a:pPr>
              <a:buNone/>
              <a:defRPr/>
            </a:pPr>
            <a:r>
              <a:rPr lang="en-US" dirty="0"/>
              <a:t>3.) </a:t>
            </a:r>
            <a:r>
              <a:rPr lang="es-ES" b="0" i="0" dirty="0">
                <a:solidFill>
                  <a:srgbClr val="000000"/>
                </a:solidFill>
                <a:effectLst/>
              </a:rPr>
              <a:t>No endurezcas tu corazón. Está abierto a necesidades genuinas, pero cuida de cerca tu dinero de aquellos que lo “compartirían” contigo</a:t>
            </a:r>
            <a:r>
              <a:rPr lang="en-US" dirty="0"/>
              <a:t>.  </a:t>
            </a:r>
          </a:p>
          <a:p>
            <a:pPr>
              <a:buNone/>
              <a:defRPr/>
            </a:pPr>
            <a:r>
              <a:rPr lang="en-US" dirty="0"/>
              <a:t>4.) </a:t>
            </a:r>
            <a:r>
              <a:rPr lang="es-ES" b="0" i="0" dirty="0">
                <a:solidFill>
                  <a:srgbClr val="000000"/>
                </a:solidFill>
                <a:effectLst/>
              </a:rPr>
              <a:t>Pídeles que escriban por qué lo necesitan y cómo y cuándo planean devolverlo. Pídeles que lo firmen y fechen</a:t>
            </a:r>
            <a:r>
              <a:rPr lang="en-US" dirty="0"/>
              <a:t>.</a:t>
            </a:r>
          </a:p>
          <a:p>
            <a:pPr>
              <a:buNone/>
              <a:defRPr/>
            </a:pPr>
            <a:r>
              <a:rPr lang="en-US" dirty="0"/>
              <a:t>5.) </a:t>
            </a:r>
            <a:r>
              <a:rPr lang="en-US" dirty="0" err="1"/>
              <a:t>Solicita</a:t>
            </a:r>
            <a:r>
              <a:rPr lang="en-US" dirty="0"/>
              <a:t> </a:t>
            </a:r>
            <a:r>
              <a:rPr lang="en-US" dirty="0" err="1"/>
              <a:t>Garantía</a:t>
            </a:r>
            <a:r>
              <a:rPr lang="en-US" dirty="0"/>
              <a:t>. </a:t>
            </a:r>
          </a:p>
          <a:p>
            <a:pPr>
              <a:buNone/>
              <a:defRPr/>
            </a:pPr>
            <a:r>
              <a:rPr lang="en-US" dirty="0"/>
              <a:t>6.) </a:t>
            </a:r>
            <a:r>
              <a:rPr lang="es-ES" b="0" i="0" dirty="0">
                <a:solidFill>
                  <a:srgbClr val="000000"/>
                </a:solidFill>
                <a:effectLst/>
              </a:rPr>
              <a:t>Si es posible, Dales el dinero en lugar de prestarlo. De lo contrario, podrías perder tanto a tu amigo como a tu dinero.</a:t>
            </a:r>
            <a:endParaRPr lang="en-US" dirty="0">
              <a:solidFill>
                <a:srgbClr val="3333FF"/>
              </a:solidFill>
            </a:endParaRPr>
          </a:p>
        </p:txBody>
      </p:sp>
      <p:sp>
        <p:nvSpPr>
          <p:cNvPr id="7" name="Footer Placeholder 6"/>
          <p:cNvSpPr>
            <a:spLocks noGrp="1"/>
          </p:cNvSpPr>
          <p:nvPr>
            <p:ph type="ftr" sz="quarter" idx="11"/>
          </p:nvPr>
        </p:nvSpPr>
        <p:spPr>
          <a:xfrm>
            <a:off x="0" y="6492875"/>
            <a:ext cx="2895600" cy="365125"/>
          </a:xfrm>
        </p:spPr>
        <p:txBody>
          <a:bodyPr/>
          <a:lstStyle/>
          <a:p>
            <a:pPr algn="l">
              <a:defRPr/>
            </a:pPr>
            <a:r>
              <a:rPr lang="en-US"/>
              <a:t>© Alex Barrón 2012</a:t>
            </a:r>
            <a:endParaRPr lang="en-US" dirty="0"/>
          </a:p>
        </p:txBody>
      </p:sp>
      <p:sp>
        <p:nvSpPr>
          <p:cNvPr id="8" name="Slide Number Placeholder 7"/>
          <p:cNvSpPr>
            <a:spLocks noGrp="1"/>
          </p:cNvSpPr>
          <p:nvPr>
            <p:ph type="sldNum" sz="quarter" idx="12"/>
          </p:nvPr>
        </p:nvSpPr>
        <p:spPr>
          <a:xfrm>
            <a:off x="7010400" y="6492875"/>
            <a:ext cx="2133600" cy="365125"/>
          </a:xfrm>
        </p:spPr>
        <p:txBody>
          <a:bodyPr/>
          <a:lstStyle/>
          <a:p>
            <a:pPr>
              <a:defRPr/>
            </a:pPr>
            <a:fld id="{FFD16C0B-AF29-4449-ACFC-1BB2F7035805}" type="slidenum">
              <a:rPr lang="en-US"/>
              <a:pPr>
                <a:defRPr/>
              </a:pPr>
              <a:t>156</a:t>
            </a:fld>
            <a:endParaRPr lang="en-US"/>
          </a:p>
        </p:txBody>
      </p:sp>
      <p:pic>
        <p:nvPicPr>
          <p:cNvPr id="2" name="Picture 1">
            <a:extLst>
              <a:ext uri="{FF2B5EF4-FFF2-40B4-BE49-F238E27FC236}">
                <a16:creationId xmlns:a16="http://schemas.microsoft.com/office/drawing/2014/main" id="{BB64D350-DF64-274C-C462-3266321CB6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p:cNvSpPr>
            <a:spLocks noGrp="1"/>
          </p:cNvSpPr>
          <p:nvPr>
            <p:ph type="title"/>
          </p:nvPr>
        </p:nvSpPr>
        <p:spPr>
          <a:xfrm>
            <a:off x="457200" y="228600"/>
            <a:ext cx="8229600" cy="1143000"/>
          </a:xfrm>
        </p:spPr>
        <p:txBody>
          <a:bodyPr>
            <a:normAutofit/>
          </a:bodyPr>
          <a:lstStyle/>
          <a:p>
            <a:pPr eaLnBrk="1" hangingPunct="1"/>
            <a:r>
              <a:rPr lang="en-US" b="1" dirty="0" err="1"/>
              <a:t>Emprendimiento</a:t>
            </a:r>
            <a:endParaRPr lang="en-US" dirty="0" err="1"/>
          </a:p>
        </p:txBody>
      </p:sp>
      <p:sp>
        <p:nvSpPr>
          <p:cNvPr id="3" name="Content Placeholder 2"/>
          <p:cNvSpPr>
            <a:spLocks noGrp="1"/>
          </p:cNvSpPr>
          <p:nvPr>
            <p:ph idx="1"/>
          </p:nvPr>
        </p:nvSpPr>
        <p:spPr>
          <a:xfrm>
            <a:off x="304800" y="1295400"/>
            <a:ext cx="8686800" cy="990600"/>
          </a:xfrm>
        </p:spPr>
        <p:txBody>
          <a:bodyPr vert="horz" lIns="91440" tIns="45720" rIns="91440" bIns="45720" rtlCol="0" anchor="t">
            <a:normAutofit/>
          </a:bodyPr>
          <a:lstStyle/>
          <a:p>
            <a:pPr>
              <a:defRPr/>
            </a:pPr>
            <a:r>
              <a:rPr lang="en-US" i="1" baseline="30000" dirty="0">
                <a:solidFill>
                  <a:srgbClr val="2A08B8"/>
                </a:solidFill>
              </a:rPr>
              <a:t>“Los </a:t>
            </a:r>
            <a:r>
              <a:rPr lang="en-US" i="1" baseline="30000" dirty="0" err="1">
                <a:solidFill>
                  <a:srgbClr val="2A08B8"/>
                </a:solidFill>
              </a:rPr>
              <a:t>Emprendedores</a:t>
            </a:r>
            <a:r>
              <a:rPr lang="en-US" i="1" baseline="30000" dirty="0">
                <a:solidFill>
                  <a:srgbClr val="2A08B8"/>
                </a:solidFill>
              </a:rPr>
              <a:t> son el Alma de </a:t>
            </a:r>
            <a:r>
              <a:rPr lang="en-US" i="1" baseline="30000" dirty="0" err="1">
                <a:solidFill>
                  <a:srgbClr val="2A08B8"/>
                </a:solidFill>
              </a:rPr>
              <a:t>Cualquier</a:t>
            </a:r>
            <a:r>
              <a:rPr lang="en-US" i="1" baseline="30000" dirty="0">
                <a:solidFill>
                  <a:srgbClr val="2A08B8"/>
                </a:solidFill>
              </a:rPr>
              <a:t> </a:t>
            </a:r>
            <a:r>
              <a:rPr lang="en-US" i="1" baseline="30000" dirty="0" err="1">
                <a:solidFill>
                  <a:srgbClr val="2A08B8"/>
                </a:solidFill>
              </a:rPr>
              <a:t>Nación</a:t>
            </a:r>
            <a:r>
              <a:rPr lang="en-US" i="1" baseline="30000" dirty="0">
                <a:solidFill>
                  <a:srgbClr val="2A08B8"/>
                </a:solidFill>
              </a:rPr>
              <a:t>.” – Peter J. Daniels</a:t>
            </a:r>
            <a:endParaRPr lang="en-US" i="1">
              <a:solidFill>
                <a:srgbClr val="2A08B8"/>
              </a:solidFill>
              <a:cs typeface="Calibri"/>
            </a:endParaRPr>
          </a:p>
        </p:txBody>
      </p:sp>
      <p:sp>
        <p:nvSpPr>
          <p:cNvPr id="7" name="Footer Placeholder 6"/>
          <p:cNvSpPr>
            <a:spLocks noGrp="1"/>
          </p:cNvSpPr>
          <p:nvPr>
            <p:ph type="ftr" sz="quarter" idx="11"/>
          </p:nvPr>
        </p:nvSpPr>
        <p:spPr>
          <a:xfrm>
            <a:off x="0" y="6492875"/>
            <a:ext cx="2895600" cy="365125"/>
          </a:xfrm>
        </p:spPr>
        <p:txBody>
          <a:bodyPr/>
          <a:lstStyle/>
          <a:p>
            <a:pPr algn="l">
              <a:defRPr/>
            </a:pPr>
            <a:r>
              <a:rPr lang="en-US" dirty="0"/>
              <a:t>© Alex </a:t>
            </a:r>
            <a:r>
              <a:rPr lang="en-US" dirty="0" err="1"/>
              <a:t>Barrón</a:t>
            </a:r>
            <a:r>
              <a:rPr lang="en-US" dirty="0"/>
              <a:t> 2024</a:t>
            </a:r>
          </a:p>
        </p:txBody>
      </p:sp>
      <p:sp>
        <p:nvSpPr>
          <p:cNvPr id="8" name="Slide Number Placeholder 7"/>
          <p:cNvSpPr>
            <a:spLocks noGrp="1"/>
          </p:cNvSpPr>
          <p:nvPr>
            <p:ph type="sldNum" sz="quarter" idx="12"/>
          </p:nvPr>
        </p:nvSpPr>
        <p:spPr>
          <a:xfrm>
            <a:off x="7010400" y="6492875"/>
            <a:ext cx="2133600" cy="365125"/>
          </a:xfrm>
        </p:spPr>
        <p:txBody>
          <a:bodyPr/>
          <a:lstStyle/>
          <a:p>
            <a:pPr>
              <a:defRPr/>
            </a:pPr>
            <a:fld id="{038C77FC-B630-43AD-BD2D-0ACC8673575D}" type="slidenum">
              <a:rPr lang="en-US"/>
              <a:pPr>
                <a:defRPr/>
              </a:pPr>
              <a:t>157</a:t>
            </a:fld>
            <a:endParaRPr lang="en-US"/>
          </a:p>
        </p:txBody>
      </p:sp>
      <p:sp>
        <p:nvSpPr>
          <p:cNvPr id="10" name="Content Placeholder 2"/>
          <p:cNvSpPr txBox="1">
            <a:spLocks/>
          </p:cNvSpPr>
          <p:nvPr/>
        </p:nvSpPr>
        <p:spPr bwMode="auto">
          <a:xfrm>
            <a:off x="728870" y="2184591"/>
            <a:ext cx="7957930" cy="4308283"/>
          </a:xfrm>
          <a:prstGeom prst="rect">
            <a:avLst/>
          </a:prstGeom>
          <a:noFill/>
          <a:ln w="9525">
            <a:noFill/>
            <a:miter lim="800000"/>
            <a:headEnd/>
            <a:tailEnd/>
          </a:ln>
        </p:spPr>
        <p:txBody>
          <a:bodyPr lIns="91440" tIns="45720" rIns="91440" bIns="45720" anchor="t">
            <a:normAutofit fontScale="92500" lnSpcReduction="20000"/>
          </a:bodyPr>
          <a:lstStyle/>
          <a:p>
            <a:pPr marL="342900" indent="-342900">
              <a:spcBef>
                <a:spcPct val="20000"/>
              </a:spcBef>
              <a:defRPr/>
            </a:pPr>
            <a:r>
              <a:rPr lang="en-US" sz="2000" b="1" dirty="0"/>
              <a:t>¿</a:t>
            </a:r>
            <a:r>
              <a:rPr lang="en-US" sz="2000" b="1" dirty="0" err="1"/>
              <a:t>Cómo</a:t>
            </a:r>
            <a:r>
              <a:rPr lang="en-US" sz="2000" b="1" dirty="0"/>
              <a:t> </a:t>
            </a:r>
            <a:r>
              <a:rPr lang="en-US" sz="2000" b="1" dirty="0" err="1"/>
              <a:t>puedes</a:t>
            </a:r>
            <a:r>
              <a:rPr lang="en-US" sz="2000" b="1" dirty="0"/>
              <a:t> ser </a:t>
            </a:r>
            <a:r>
              <a:rPr lang="en-US" sz="2000" b="1" dirty="0" err="1"/>
              <a:t>rico</a:t>
            </a:r>
            <a:r>
              <a:rPr lang="en-US" sz="2000" b="1" dirty="0"/>
              <a:t>?</a:t>
            </a:r>
            <a:endParaRPr lang="en-US" dirty="0"/>
          </a:p>
          <a:p>
            <a:pPr marL="342900" indent="-342900" fontAlgn="auto">
              <a:spcBef>
                <a:spcPct val="20000"/>
              </a:spcBef>
              <a:spcAft>
                <a:spcPts val="0"/>
              </a:spcAft>
              <a:defRPr/>
            </a:pPr>
            <a:endParaRPr lang="en-US" sz="2000" b="1" dirty="0">
              <a:latin typeface="+mn-lt"/>
            </a:endParaRPr>
          </a:p>
          <a:p>
            <a:pPr marL="342900" indent="-342900">
              <a:spcBef>
                <a:spcPct val="20000"/>
              </a:spcBef>
              <a:buFont typeface="Arial" panose="020B0604020202020204" pitchFamily="34" charset="0"/>
              <a:buChar char="•"/>
              <a:defRPr/>
            </a:pPr>
            <a:r>
              <a:rPr lang="en-US" sz="2000" dirty="0" err="1"/>
              <a:t>Puedes</a:t>
            </a:r>
            <a:r>
              <a:rPr lang="en-US" sz="2000" dirty="0"/>
              <a:t> Nacer en la </a:t>
            </a:r>
            <a:r>
              <a:rPr lang="en-US" sz="2000" dirty="0" err="1"/>
              <a:t>riqueza</a:t>
            </a:r>
            <a:endParaRPr lang="en-US" sz="2000" dirty="0" err="1">
              <a:latin typeface="+mn-lt"/>
              <a:cs typeface="Calibri"/>
            </a:endParaRPr>
          </a:p>
          <a:p>
            <a:pPr marL="342900" indent="-342900">
              <a:spcBef>
                <a:spcPct val="20000"/>
              </a:spcBef>
              <a:buFont typeface="Arial" panose="020B0604020202020204" pitchFamily="34" charset="0"/>
              <a:buChar char="•"/>
              <a:defRPr/>
            </a:pPr>
            <a:r>
              <a:rPr lang="en-US" sz="2000" dirty="0" err="1"/>
              <a:t>Puedes</a:t>
            </a:r>
            <a:r>
              <a:rPr lang="en-US" sz="2000" dirty="0"/>
              <a:t> Heredar </a:t>
            </a:r>
            <a:r>
              <a:rPr lang="en-US" sz="2000" dirty="0" err="1"/>
              <a:t>riqueza</a:t>
            </a:r>
            <a:endParaRPr lang="en-US" sz="2000" dirty="0" err="1">
              <a:cs typeface="Calibri"/>
            </a:endParaRPr>
          </a:p>
          <a:p>
            <a:pPr marL="342900" indent="-342900">
              <a:spcBef>
                <a:spcPct val="20000"/>
              </a:spcBef>
              <a:buFont typeface="Arial" panose="020B0604020202020204" pitchFamily="34" charset="0"/>
              <a:buChar char="•"/>
              <a:defRPr/>
            </a:pPr>
            <a:r>
              <a:rPr lang="en-US" sz="2000" dirty="0" err="1"/>
              <a:t>Puedes</a:t>
            </a:r>
            <a:r>
              <a:rPr lang="en-US" sz="2000" dirty="0"/>
              <a:t> </a:t>
            </a:r>
            <a:r>
              <a:rPr lang="en-US" sz="2000" dirty="0" err="1"/>
              <a:t>Casarte</a:t>
            </a:r>
            <a:r>
              <a:rPr lang="en-US" sz="2000" dirty="0"/>
              <a:t> con </a:t>
            </a:r>
            <a:r>
              <a:rPr lang="en-US" sz="2000" dirty="0" err="1"/>
              <a:t>alguien</a:t>
            </a:r>
            <a:r>
              <a:rPr lang="en-US" sz="2000" dirty="0"/>
              <a:t> con </a:t>
            </a:r>
            <a:r>
              <a:rPr lang="en-US" sz="2000" dirty="0" err="1"/>
              <a:t>riqueza</a:t>
            </a:r>
            <a:endParaRPr lang="en-US" sz="2000" dirty="0" err="1">
              <a:latin typeface="+mn-lt"/>
              <a:cs typeface="Calibri"/>
            </a:endParaRPr>
          </a:p>
          <a:p>
            <a:pPr marL="342900" indent="-342900">
              <a:spcBef>
                <a:spcPct val="20000"/>
              </a:spcBef>
              <a:buFont typeface="Arial" panose="020B0604020202020204" pitchFamily="34" charset="0"/>
              <a:buChar char="•"/>
              <a:defRPr/>
            </a:pPr>
            <a:r>
              <a:rPr lang="en-US" sz="2000" b="1" dirty="0" err="1">
                <a:solidFill>
                  <a:srgbClr val="00B050"/>
                </a:solidFill>
              </a:rPr>
              <a:t>Puedes</a:t>
            </a:r>
            <a:r>
              <a:rPr lang="en-US" sz="2000" b="1" dirty="0">
                <a:solidFill>
                  <a:srgbClr val="00B050"/>
                </a:solidFill>
              </a:rPr>
              <a:t> Crear Tu </a:t>
            </a:r>
            <a:r>
              <a:rPr lang="en-US" sz="2000" b="1" dirty="0" err="1">
                <a:solidFill>
                  <a:srgbClr val="00B050"/>
                </a:solidFill>
              </a:rPr>
              <a:t>Propia</a:t>
            </a:r>
            <a:r>
              <a:rPr lang="en-US" sz="2000" b="1" dirty="0">
                <a:solidFill>
                  <a:srgbClr val="00B050"/>
                </a:solidFill>
              </a:rPr>
              <a:t> </a:t>
            </a:r>
            <a:r>
              <a:rPr lang="en-US" sz="2000" b="1" dirty="0" err="1">
                <a:solidFill>
                  <a:srgbClr val="00B050"/>
                </a:solidFill>
              </a:rPr>
              <a:t>Riqueza</a:t>
            </a:r>
            <a:r>
              <a:rPr lang="en-US" sz="2000" b="1" dirty="0">
                <a:solidFill>
                  <a:srgbClr val="00B050"/>
                </a:solidFill>
              </a:rPr>
              <a:t> </a:t>
            </a:r>
            <a:r>
              <a:rPr lang="en-US" sz="2000" b="1" dirty="0" err="1">
                <a:solidFill>
                  <a:srgbClr val="00B050"/>
                </a:solidFill>
              </a:rPr>
              <a:t>convirtiéndote</a:t>
            </a:r>
            <a:r>
              <a:rPr lang="en-US" sz="2000" b="1" dirty="0">
                <a:solidFill>
                  <a:srgbClr val="00B050"/>
                </a:solidFill>
              </a:rPr>
              <a:t> en </a:t>
            </a:r>
          </a:p>
          <a:p>
            <a:pPr marL="800100" lvl="1" indent="-342900">
              <a:spcBef>
                <a:spcPct val="20000"/>
              </a:spcBef>
              <a:buFont typeface="Wingdings" panose="05000000000000000000" pitchFamily="2" charset="2"/>
              <a:buChar char="Ø"/>
              <a:defRPr/>
            </a:pPr>
            <a:r>
              <a:rPr lang="en-US" sz="2000" dirty="0"/>
              <a:t>Un Inversionista o</a:t>
            </a:r>
            <a:endParaRPr lang="en-US" sz="2000" dirty="0">
              <a:cs typeface="Calibri"/>
            </a:endParaRPr>
          </a:p>
          <a:p>
            <a:pPr marL="800100" lvl="1" indent="-342900">
              <a:spcBef>
                <a:spcPct val="20000"/>
              </a:spcBef>
              <a:buFont typeface="Wingdings" panose="05000000000000000000" pitchFamily="2" charset="2"/>
              <a:buChar char="Ø"/>
              <a:defRPr/>
            </a:pPr>
            <a:r>
              <a:rPr lang="en-US" sz="2000" b="1" u="sng" dirty="0">
                <a:solidFill>
                  <a:srgbClr val="00B050"/>
                </a:solidFill>
              </a:rPr>
              <a:t>Un </a:t>
            </a:r>
            <a:r>
              <a:rPr lang="en-US" sz="2000" b="1" u="sng" dirty="0" err="1">
                <a:solidFill>
                  <a:srgbClr val="00B050"/>
                </a:solidFill>
              </a:rPr>
              <a:t>dueño</a:t>
            </a:r>
            <a:r>
              <a:rPr lang="en-US" sz="2000" b="1" u="sng" dirty="0">
                <a:solidFill>
                  <a:srgbClr val="00B050"/>
                </a:solidFill>
              </a:rPr>
              <a:t> de </a:t>
            </a:r>
            <a:r>
              <a:rPr lang="en-US" sz="2000" b="1" u="sng" dirty="0" err="1">
                <a:solidFill>
                  <a:srgbClr val="00B050"/>
                </a:solidFill>
              </a:rPr>
              <a:t>negocio</a:t>
            </a:r>
            <a:endParaRPr lang="en-US" sz="2000" b="1" u="sng" dirty="0" err="1">
              <a:solidFill>
                <a:srgbClr val="00B050"/>
              </a:solidFill>
              <a:cs typeface="Calibri"/>
            </a:endParaRPr>
          </a:p>
          <a:p>
            <a:pPr marL="342900" indent="-342900" fontAlgn="auto">
              <a:spcBef>
                <a:spcPct val="20000"/>
              </a:spcBef>
              <a:spcAft>
                <a:spcPts val="0"/>
              </a:spcAft>
              <a:buFont typeface="Arial" panose="020B0604020202020204" pitchFamily="34" charset="0"/>
              <a:buChar char="•"/>
              <a:defRPr/>
            </a:pPr>
            <a:endParaRPr lang="en-US" sz="2000" dirty="0">
              <a:latin typeface="+mn-lt"/>
            </a:endParaRPr>
          </a:p>
          <a:p>
            <a:pPr>
              <a:spcBef>
                <a:spcPct val="20000"/>
              </a:spcBef>
              <a:defRPr/>
            </a:pPr>
            <a:r>
              <a:rPr lang="en-US" sz="2000" dirty="0" err="1">
                <a:ea typeface="+mn-lt"/>
                <a:cs typeface="+mn-lt"/>
              </a:rPr>
              <a:t>Recomiendo</a:t>
            </a:r>
            <a:r>
              <a:rPr lang="en-US" sz="2000" dirty="0">
                <a:ea typeface="+mn-lt"/>
                <a:cs typeface="+mn-lt"/>
              </a:rPr>
              <a:t> </a:t>
            </a:r>
            <a:r>
              <a:rPr lang="en-US" sz="2000" dirty="0" err="1">
                <a:ea typeface="+mn-lt"/>
                <a:cs typeface="+mn-lt"/>
              </a:rPr>
              <a:t>esta</a:t>
            </a:r>
            <a:r>
              <a:rPr lang="en-US" sz="2000" dirty="0">
                <a:ea typeface="+mn-lt"/>
                <a:cs typeface="+mn-lt"/>
              </a:rPr>
              <a:t> </a:t>
            </a:r>
            <a:r>
              <a:rPr lang="en-US" sz="2000" dirty="0" err="1">
                <a:ea typeface="+mn-lt"/>
                <a:cs typeface="+mn-lt"/>
              </a:rPr>
              <a:t>última</a:t>
            </a:r>
            <a:r>
              <a:rPr lang="en-US" sz="2000" dirty="0">
                <a:ea typeface="+mn-lt"/>
                <a:cs typeface="+mn-lt"/>
              </a:rPr>
              <a:t> </a:t>
            </a:r>
            <a:r>
              <a:rPr lang="en-US" sz="2000" dirty="0" err="1">
                <a:ea typeface="+mn-lt"/>
                <a:cs typeface="+mn-lt"/>
              </a:rPr>
              <a:t>opción</a:t>
            </a:r>
            <a:r>
              <a:rPr lang="en-US" sz="2000" dirty="0">
                <a:ea typeface="+mn-lt"/>
                <a:cs typeface="+mn-lt"/>
              </a:rPr>
              <a:t> </a:t>
            </a:r>
            <a:r>
              <a:rPr lang="en-US" sz="2000" dirty="0" err="1">
                <a:ea typeface="+mn-lt"/>
                <a:cs typeface="+mn-lt"/>
              </a:rPr>
              <a:t>porque</a:t>
            </a:r>
            <a:r>
              <a:rPr lang="en-US" sz="2000" dirty="0">
                <a:ea typeface="+mn-lt"/>
                <a:cs typeface="+mn-lt"/>
              </a:rPr>
              <a:t> </a:t>
            </a:r>
            <a:r>
              <a:rPr lang="en-US" sz="2000" dirty="0" err="1">
                <a:ea typeface="+mn-lt"/>
                <a:cs typeface="+mn-lt"/>
              </a:rPr>
              <a:t>así</a:t>
            </a:r>
            <a:r>
              <a:rPr lang="en-US" sz="2000" dirty="0">
                <a:ea typeface="+mn-lt"/>
                <a:cs typeface="+mn-lt"/>
              </a:rPr>
              <a:t> es </a:t>
            </a:r>
            <a:r>
              <a:rPr lang="en-US" sz="2000" dirty="0" err="1">
                <a:ea typeface="+mn-lt"/>
                <a:cs typeface="+mn-lt"/>
              </a:rPr>
              <a:t>como</a:t>
            </a:r>
            <a:r>
              <a:rPr lang="en-US" sz="2000" dirty="0">
                <a:ea typeface="+mn-lt"/>
                <a:cs typeface="+mn-lt"/>
              </a:rPr>
              <a:t> la </a:t>
            </a:r>
            <a:r>
              <a:rPr lang="en-US" sz="2000" dirty="0" err="1">
                <a:ea typeface="+mn-lt"/>
                <a:cs typeface="+mn-lt"/>
              </a:rPr>
              <a:t>mayoría</a:t>
            </a:r>
            <a:r>
              <a:rPr lang="en-US" sz="2000" dirty="0">
                <a:ea typeface="+mn-lt"/>
                <a:cs typeface="+mn-lt"/>
              </a:rPr>
              <a:t> de los </a:t>
            </a:r>
            <a:r>
              <a:rPr lang="en-US" sz="2000" dirty="0" err="1">
                <a:ea typeface="+mn-lt"/>
                <a:cs typeface="+mn-lt"/>
              </a:rPr>
              <a:t>estadounidenses</a:t>
            </a:r>
            <a:r>
              <a:rPr lang="en-US" sz="2000" dirty="0">
                <a:ea typeface="+mn-lt"/>
                <a:cs typeface="+mn-lt"/>
              </a:rPr>
              <a:t> </a:t>
            </a:r>
            <a:r>
              <a:rPr lang="en-US" sz="2000" dirty="0" err="1">
                <a:ea typeface="+mn-lt"/>
                <a:cs typeface="+mn-lt"/>
              </a:rPr>
              <a:t>ricos</a:t>
            </a:r>
            <a:r>
              <a:rPr lang="en-US" sz="2000" dirty="0">
                <a:ea typeface="+mn-lt"/>
                <a:cs typeface="+mn-lt"/>
              </a:rPr>
              <a:t> se </a:t>
            </a:r>
            <a:r>
              <a:rPr lang="en-US" sz="2000" dirty="0" err="1">
                <a:ea typeface="+mn-lt"/>
                <a:cs typeface="+mn-lt"/>
              </a:rPr>
              <a:t>hicieron</a:t>
            </a:r>
            <a:r>
              <a:rPr lang="en-US" sz="2000" dirty="0">
                <a:ea typeface="+mn-lt"/>
                <a:cs typeface="+mn-lt"/>
              </a:rPr>
              <a:t> </a:t>
            </a:r>
            <a:r>
              <a:rPr lang="en-US" sz="2000" dirty="0" err="1">
                <a:ea typeface="+mn-lt"/>
                <a:cs typeface="+mn-lt"/>
              </a:rPr>
              <a:t>ricos</a:t>
            </a:r>
            <a:r>
              <a:rPr lang="en-US" sz="2000" dirty="0">
                <a:ea typeface="+mn-lt"/>
                <a:cs typeface="+mn-lt"/>
              </a:rPr>
              <a:t>.</a:t>
            </a:r>
            <a:endParaRPr lang="en-US" dirty="0">
              <a:ea typeface="+mn-lt"/>
              <a:cs typeface="+mn-lt"/>
            </a:endParaRPr>
          </a:p>
          <a:p>
            <a:pPr fontAlgn="auto">
              <a:spcBef>
                <a:spcPct val="20000"/>
              </a:spcBef>
              <a:spcAft>
                <a:spcPts val="0"/>
              </a:spcAft>
              <a:defRPr/>
            </a:pPr>
            <a:endParaRPr lang="en-US" sz="2000" dirty="0"/>
          </a:p>
          <a:p>
            <a:pPr>
              <a:spcBef>
                <a:spcPct val="20000"/>
              </a:spcBef>
              <a:defRPr/>
            </a:pPr>
            <a:r>
              <a:rPr lang="en-US" sz="2000" dirty="0" err="1"/>
              <a:t>Esta</a:t>
            </a:r>
            <a:r>
              <a:rPr lang="en-US" sz="2000" dirty="0"/>
              <a:t> bajo </a:t>
            </a:r>
            <a:r>
              <a:rPr lang="en-US" sz="2000" dirty="0" err="1"/>
              <a:t>tu</a:t>
            </a:r>
            <a:r>
              <a:rPr lang="en-US" sz="2000" dirty="0"/>
              <a:t> control.  </a:t>
            </a:r>
            <a:endParaRPr lang="en-US" sz="2000" dirty="0">
              <a:cs typeface="Calibri"/>
            </a:endParaRPr>
          </a:p>
          <a:p>
            <a:pPr>
              <a:spcBef>
                <a:spcPct val="20000"/>
              </a:spcBef>
              <a:defRPr/>
            </a:pPr>
            <a:r>
              <a:rPr lang="en-US" sz="2000" dirty="0">
                <a:ea typeface="+mn-lt"/>
                <a:cs typeface="+mn-lt"/>
              </a:rPr>
              <a:t>Las </a:t>
            </a:r>
            <a:r>
              <a:rPr lang="en-US" sz="2000" dirty="0" err="1">
                <a:ea typeface="+mn-lt"/>
                <a:cs typeface="+mn-lt"/>
              </a:rPr>
              <a:t>probabilidades</a:t>
            </a:r>
            <a:r>
              <a:rPr lang="en-US" sz="2000" dirty="0">
                <a:ea typeface="+mn-lt"/>
                <a:cs typeface="+mn-lt"/>
              </a:rPr>
              <a:t> son </a:t>
            </a:r>
            <a:r>
              <a:rPr lang="en-US" sz="2000" dirty="0" err="1">
                <a:ea typeface="+mn-lt"/>
                <a:cs typeface="+mn-lt"/>
              </a:rPr>
              <a:t>mucho</a:t>
            </a:r>
            <a:r>
              <a:rPr lang="en-US" sz="2000" dirty="0">
                <a:ea typeface="+mn-lt"/>
                <a:cs typeface="+mn-lt"/>
              </a:rPr>
              <a:t> </a:t>
            </a:r>
            <a:r>
              <a:rPr lang="en-US" sz="2000" dirty="0" err="1">
                <a:ea typeface="+mn-lt"/>
                <a:cs typeface="+mn-lt"/>
              </a:rPr>
              <a:t>mayores</a:t>
            </a:r>
            <a:r>
              <a:rPr lang="en-US" sz="2000" dirty="0">
                <a:ea typeface="+mn-lt"/>
                <a:cs typeface="+mn-lt"/>
              </a:rPr>
              <a:t> y </a:t>
            </a:r>
            <a:r>
              <a:rPr lang="en-US" sz="2000" dirty="0" err="1">
                <a:ea typeface="+mn-lt"/>
                <a:cs typeface="+mn-lt"/>
              </a:rPr>
              <a:t>están</a:t>
            </a:r>
            <a:r>
              <a:rPr lang="en-US" sz="2000" dirty="0">
                <a:ea typeface="+mn-lt"/>
                <a:cs typeface="+mn-lt"/>
              </a:rPr>
              <a:t> a </a:t>
            </a:r>
            <a:r>
              <a:rPr lang="en-US" sz="2000" dirty="0" err="1">
                <a:ea typeface="+mn-lt"/>
                <a:cs typeface="+mn-lt"/>
              </a:rPr>
              <a:t>tu</a:t>
            </a:r>
            <a:r>
              <a:rPr lang="en-US" sz="2000" dirty="0">
                <a:ea typeface="+mn-lt"/>
                <a:cs typeface="+mn-lt"/>
              </a:rPr>
              <a:t> favor</a:t>
            </a:r>
            <a:r>
              <a:rPr lang="en-US" sz="2000" dirty="0"/>
              <a:t>.</a:t>
            </a:r>
            <a:endParaRPr lang="en-US" dirty="0"/>
          </a:p>
        </p:txBody>
      </p:sp>
      <p:sp>
        <p:nvSpPr>
          <p:cNvPr id="2" name="Arrow: Left 1">
            <a:extLst>
              <a:ext uri="{FF2B5EF4-FFF2-40B4-BE49-F238E27FC236}">
                <a16:creationId xmlns:a16="http://schemas.microsoft.com/office/drawing/2014/main" id="{6FBC48EF-D418-4FE8-956F-31FD42E7DEF8}"/>
              </a:ext>
            </a:extLst>
          </p:cNvPr>
          <p:cNvSpPr/>
          <p:nvPr/>
        </p:nvSpPr>
        <p:spPr>
          <a:xfrm>
            <a:off x="4305300" y="4275137"/>
            <a:ext cx="533400" cy="228600"/>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pic>
        <p:nvPicPr>
          <p:cNvPr id="4" name="Picture 3">
            <a:extLst>
              <a:ext uri="{FF2B5EF4-FFF2-40B4-BE49-F238E27FC236}">
                <a16:creationId xmlns:a16="http://schemas.microsoft.com/office/drawing/2014/main" id="{BF7B100F-D912-48A3-C31E-DF8E2F724A0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457200"/>
            <a:ext cx="9144000" cy="1173419"/>
          </a:xfrm>
        </p:spPr>
        <p:txBody>
          <a:bodyPr>
            <a:normAutofit fontScale="90000"/>
          </a:bodyPr>
          <a:lstStyle/>
          <a:p>
            <a:r>
              <a:rPr lang="en-US" b="1" dirty="0"/>
              <a:t>¿Por </a:t>
            </a:r>
            <a:r>
              <a:rPr lang="en-US" b="1" dirty="0" err="1"/>
              <a:t>qué</a:t>
            </a:r>
            <a:r>
              <a:rPr lang="en-US" b="1" dirty="0"/>
              <a:t> los </a:t>
            </a:r>
            <a:r>
              <a:rPr lang="en-US" b="1" dirty="0" err="1"/>
              <a:t>emprendedores</a:t>
            </a:r>
            <a:br>
              <a:rPr lang="en-US" b="1" dirty="0"/>
            </a:br>
            <a:r>
              <a:rPr lang="en-US" b="1" dirty="0"/>
              <a:t> se </a:t>
            </a:r>
            <a:r>
              <a:rPr lang="en-US" b="1" dirty="0" err="1"/>
              <a:t>vuelven</a:t>
            </a:r>
            <a:r>
              <a:rPr lang="en-US" b="1" dirty="0"/>
              <a:t> </a:t>
            </a:r>
            <a:r>
              <a:rPr lang="en-US" b="1" dirty="0" err="1"/>
              <a:t>ricos</a:t>
            </a:r>
            <a:r>
              <a:rPr lang="en-US" b="1" dirty="0"/>
              <a:t>?</a:t>
            </a:r>
            <a:endParaRPr lang="en-US" b="1" dirty="0">
              <a:cs typeface="Calibri"/>
            </a:endParaRPr>
          </a:p>
        </p:txBody>
      </p:sp>
      <p:sp>
        <p:nvSpPr>
          <p:cNvPr id="3" name="Content Placeholder 2"/>
          <p:cNvSpPr>
            <a:spLocks noGrp="1"/>
          </p:cNvSpPr>
          <p:nvPr>
            <p:ph idx="1"/>
          </p:nvPr>
        </p:nvSpPr>
        <p:spPr>
          <a:xfrm>
            <a:off x="533400" y="1828800"/>
            <a:ext cx="7924800" cy="4572000"/>
          </a:xfrm>
        </p:spPr>
        <p:txBody>
          <a:bodyPr vert="horz" lIns="91440" tIns="45720" rIns="91440" bIns="45720" rtlCol="0" anchor="t">
            <a:normAutofit fontScale="92500" lnSpcReduction="20000"/>
          </a:bodyPr>
          <a:lstStyle/>
          <a:p>
            <a:pPr marL="0" indent="0">
              <a:buNone/>
              <a:defRPr/>
            </a:pPr>
            <a:r>
              <a:rPr lang="en-US" dirty="0"/>
              <a:t>La </a:t>
            </a:r>
            <a:r>
              <a:rPr lang="en-US" dirty="0" err="1"/>
              <a:t>Riqueza</a:t>
            </a:r>
            <a:r>
              <a:rPr lang="en-US" dirty="0"/>
              <a:t> </a:t>
            </a:r>
            <a:r>
              <a:rPr lang="en-US" dirty="0" err="1"/>
              <a:t>Viene</a:t>
            </a:r>
            <a:r>
              <a:rPr lang="en-US" dirty="0"/>
              <a:t> de:</a:t>
            </a:r>
          </a:p>
          <a:p>
            <a:pPr marL="0" indent="0">
              <a:buNone/>
              <a:defRPr/>
            </a:pPr>
            <a:r>
              <a:rPr lang="en-US" dirty="0"/>
              <a:t>1.) Tener </a:t>
            </a:r>
            <a:r>
              <a:rPr lang="en-US" dirty="0" err="1"/>
              <a:t>Nuevas</a:t>
            </a:r>
            <a:r>
              <a:rPr lang="en-US" dirty="0"/>
              <a:t> y </a:t>
            </a:r>
            <a:r>
              <a:rPr lang="en-US" dirty="0" err="1"/>
              <a:t>Buenas</a:t>
            </a:r>
            <a:r>
              <a:rPr lang="en-US" dirty="0"/>
              <a:t> Ideas.</a:t>
            </a:r>
            <a:endParaRPr lang="en-US" dirty="0">
              <a:cs typeface="Calibri"/>
            </a:endParaRPr>
          </a:p>
          <a:p>
            <a:pPr marL="0" indent="0">
              <a:buNone/>
              <a:defRPr/>
            </a:pPr>
            <a:r>
              <a:rPr lang="en-US" dirty="0"/>
              <a:t>2.) </a:t>
            </a:r>
            <a:r>
              <a:rPr lang="en-US" dirty="0">
                <a:ea typeface="+mn-lt"/>
                <a:cs typeface="+mn-lt"/>
              </a:rPr>
              <a:t>Resolver un </a:t>
            </a:r>
            <a:r>
              <a:rPr lang="en-US" dirty="0" err="1">
                <a:ea typeface="+mn-lt"/>
                <a:cs typeface="+mn-lt"/>
              </a:rPr>
              <a:t>problema</a:t>
            </a:r>
            <a:r>
              <a:rPr lang="en-US" dirty="0">
                <a:ea typeface="+mn-lt"/>
                <a:cs typeface="+mn-lt"/>
              </a:rPr>
              <a:t> o </a:t>
            </a:r>
            <a:r>
              <a:rPr lang="en-US" dirty="0" err="1">
                <a:ea typeface="+mn-lt"/>
                <a:cs typeface="+mn-lt"/>
              </a:rPr>
              <a:t>proporcionar</a:t>
            </a:r>
            <a:r>
              <a:rPr lang="en-US" dirty="0">
                <a:ea typeface="+mn-lt"/>
                <a:cs typeface="+mn-lt"/>
              </a:rPr>
              <a:t> un nuevo </a:t>
            </a:r>
            <a:r>
              <a:rPr lang="en-US" dirty="0" err="1">
                <a:ea typeface="+mn-lt"/>
                <a:cs typeface="+mn-lt"/>
              </a:rPr>
              <a:t>producto</a:t>
            </a:r>
            <a:r>
              <a:rPr lang="en-US" dirty="0">
                <a:ea typeface="+mn-lt"/>
                <a:cs typeface="+mn-lt"/>
              </a:rPr>
              <a:t> al mercado.</a:t>
            </a:r>
            <a:endParaRPr lang="en-US" dirty="0">
              <a:cs typeface="Calibri"/>
            </a:endParaRPr>
          </a:p>
          <a:p>
            <a:pPr marL="0" indent="0">
              <a:buNone/>
              <a:defRPr/>
            </a:pPr>
            <a:r>
              <a:rPr lang="en-US" dirty="0"/>
              <a:t>3.) </a:t>
            </a:r>
            <a:r>
              <a:rPr lang="en-US" dirty="0" err="1"/>
              <a:t>Apostar</a:t>
            </a:r>
            <a:r>
              <a:rPr lang="en-US" dirty="0"/>
              <a:t> </a:t>
            </a:r>
            <a:r>
              <a:rPr lang="en-US" dirty="0" err="1"/>
              <a:t>por</a:t>
            </a:r>
            <a:r>
              <a:rPr lang="en-US" dirty="0"/>
              <a:t> la idea, </a:t>
            </a:r>
            <a:r>
              <a:rPr lang="en-US" dirty="0" err="1"/>
              <a:t>Arriesgar</a:t>
            </a:r>
            <a:r>
              <a:rPr lang="en-US" dirty="0"/>
              <a:t> y </a:t>
            </a:r>
            <a:r>
              <a:rPr lang="en-US" dirty="0" err="1"/>
              <a:t>Ejecutarla</a:t>
            </a:r>
            <a:r>
              <a:rPr lang="en-US" dirty="0"/>
              <a:t> </a:t>
            </a:r>
            <a:r>
              <a:rPr lang="en-US" dirty="0" err="1"/>
              <a:t>para</a:t>
            </a:r>
            <a:r>
              <a:rPr lang="en-US" dirty="0"/>
              <a:t> </a:t>
            </a:r>
            <a:r>
              <a:rPr lang="en-US" dirty="0" err="1"/>
              <a:t>hacerla</a:t>
            </a:r>
            <a:r>
              <a:rPr lang="en-US" dirty="0"/>
              <a:t> </a:t>
            </a:r>
            <a:r>
              <a:rPr lang="en-US" dirty="0" err="1"/>
              <a:t>realidad</a:t>
            </a:r>
            <a:r>
              <a:rPr lang="en-US" dirty="0"/>
              <a:t> y </a:t>
            </a:r>
            <a:r>
              <a:rPr lang="en-US" dirty="0" err="1"/>
              <a:t>trabajar</a:t>
            </a:r>
            <a:r>
              <a:rPr lang="en-US" dirty="0"/>
              <a:t> </a:t>
            </a:r>
            <a:r>
              <a:rPr lang="en-US" dirty="0" err="1"/>
              <a:t>duro</a:t>
            </a:r>
            <a:r>
              <a:rPr lang="en-US" dirty="0"/>
              <a:t> </a:t>
            </a:r>
            <a:r>
              <a:rPr lang="en-US" dirty="0" err="1"/>
              <a:t>para</a:t>
            </a:r>
            <a:r>
              <a:rPr lang="en-US" dirty="0"/>
              <a:t> </a:t>
            </a:r>
            <a:r>
              <a:rPr lang="en-US" dirty="0" err="1"/>
              <a:t>que</a:t>
            </a:r>
            <a:r>
              <a:rPr lang="en-US" dirty="0"/>
              <a:t> sea rentable.</a:t>
            </a:r>
          </a:p>
          <a:p>
            <a:pPr marL="0" indent="0">
              <a:buNone/>
              <a:defRPr/>
            </a:pPr>
            <a:r>
              <a:rPr lang="en-US" dirty="0"/>
              <a:t>4.) Los </a:t>
            </a:r>
            <a:r>
              <a:rPr lang="en-US" dirty="0" err="1"/>
              <a:t>emprendedores</a:t>
            </a:r>
            <a:r>
              <a:rPr lang="en-US" dirty="0"/>
              <a:t> </a:t>
            </a:r>
            <a:r>
              <a:rPr lang="en-US" dirty="0" err="1"/>
              <a:t>invierten</a:t>
            </a:r>
            <a:r>
              <a:rPr lang="en-US" dirty="0"/>
              <a:t> TIEMPO, ENERGÍA y CAPITAL.</a:t>
            </a:r>
          </a:p>
          <a:p>
            <a:pPr marL="0" indent="0">
              <a:buNone/>
              <a:defRPr/>
            </a:pPr>
            <a:r>
              <a:rPr lang="en-US" dirty="0"/>
              <a:t>5.) Los </a:t>
            </a:r>
            <a:r>
              <a:rPr lang="en-US" dirty="0" err="1"/>
              <a:t>emprendedores</a:t>
            </a:r>
            <a:r>
              <a:rPr lang="en-US" dirty="0"/>
              <a:t> </a:t>
            </a:r>
            <a:r>
              <a:rPr lang="en-US" dirty="0" err="1"/>
              <a:t>crean</a:t>
            </a:r>
            <a:r>
              <a:rPr lang="en-US" dirty="0"/>
              <a:t> y </a:t>
            </a:r>
            <a:r>
              <a:rPr lang="en-US" dirty="0" err="1"/>
              <a:t>retienen</a:t>
            </a:r>
            <a:r>
              <a:rPr lang="en-US" dirty="0"/>
              <a:t> la EQUIDAD.   </a:t>
            </a:r>
          </a:p>
          <a:p>
            <a:pPr algn="r" eaLnBrk="1" fontAlgn="auto" hangingPunct="1">
              <a:spcAft>
                <a:spcPts val="0"/>
              </a:spcAft>
              <a:buFont typeface="Arial" pitchFamily="34" charset="0"/>
              <a:buNone/>
              <a:defRPr/>
            </a:pPr>
            <a:endParaRPr lang="en-US" dirty="0">
              <a:solidFill>
                <a:srgbClr val="3333FF"/>
              </a:solidFill>
            </a:endParaRPr>
          </a:p>
          <a:p>
            <a:pPr algn="r" eaLnBrk="1" fontAlgn="auto" hangingPunct="1">
              <a:spcAft>
                <a:spcPts val="0"/>
              </a:spcAft>
              <a:buFont typeface="Arial" pitchFamily="34" charset="0"/>
              <a:buNone/>
              <a:defRPr/>
            </a:pPr>
            <a:endParaRPr lang="en-US" dirty="0">
              <a:solidFill>
                <a:srgbClr val="3333FF"/>
              </a:solidFill>
            </a:endParaRPr>
          </a:p>
          <a:p>
            <a:pPr algn="r" eaLnBrk="1" fontAlgn="auto" hangingPunct="1">
              <a:spcAft>
                <a:spcPts val="0"/>
              </a:spcAft>
              <a:buFont typeface="Arial" pitchFamily="34" charset="0"/>
              <a:buNone/>
              <a:defRPr/>
            </a:pPr>
            <a:endParaRPr lang="en-US" dirty="0">
              <a:solidFill>
                <a:srgbClr val="3333FF"/>
              </a:solidFill>
            </a:endParaRPr>
          </a:p>
        </p:txBody>
      </p:sp>
      <p:sp>
        <p:nvSpPr>
          <p:cNvPr id="7" name="Footer Placeholder 6"/>
          <p:cNvSpPr>
            <a:spLocks noGrp="1"/>
          </p:cNvSpPr>
          <p:nvPr>
            <p:ph type="ftr" sz="quarter" idx="11"/>
          </p:nvPr>
        </p:nvSpPr>
        <p:spPr>
          <a:xfrm>
            <a:off x="0" y="6492875"/>
            <a:ext cx="2895600" cy="365125"/>
          </a:xfrm>
        </p:spPr>
        <p:txBody>
          <a:bodyPr/>
          <a:lstStyle/>
          <a:p>
            <a:pPr algn="l">
              <a:defRPr/>
            </a:pPr>
            <a:r>
              <a:rPr lang="en-US" dirty="0"/>
              <a:t>© Alex </a:t>
            </a:r>
            <a:r>
              <a:rPr lang="en-US" dirty="0" err="1"/>
              <a:t>Barrón</a:t>
            </a:r>
            <a:r>
              <a:rPr lang="en-US" dirty="0"/>
              <a:t> 2024</a:t>
            </a:r>
          </a:p>
        </p:txBody>
      </p:sp>
      <p:sp>
        <p:nvSpPr>
          <p:cNvPr id="8" name="Slide Number Placeholder 7"/>
          <p:cNvSpPr>
            <a:spLocks noGrp="1"/>
          </p:cNvSpPr>
          <p:nvPr>
            <p:ph type="sldNum" sz="quarter" idx="12"/>
          </p:nvPr>
        </p:nvSpPr>
        <p:spPr>
          <a:xfrm>
            <a:off x="7010400" y="6492875"/>
            <a:ext cx="2133600" cy="365125"/>
          </a:xfrm>
        </p:spPr>
        <p:txBody>
          <a:bodyPr/>
          <a:lstStyle/>
          <a:p>
            <a:pPr>
              <a:defRPr/>
            </a:pPr>
            <a:fld id="{FFD16C0B-AF29-4449-ACFC-1BB2F7035805}" type="slidenum">
              <a:rPr lang="en-US"/>
              <a:pPr>
                <a:defRPr/>
              </a:pPr>
              <a:t>158</a:t>
            </a:fld>
            <a:endParaRPr lang="en-US"/>
          </a:p>
        </p:txBody>
      </p:sp>
      <p:pic>
        <p:nvPicPr>
          <p:cNvPr id="2" name="Picture 1">
            <a:extLst>
              <a:ext uri="{FF2B5EF4-FFF2-40B4-BE49-F238E27FC236}">
                <a16:creationId xmlns:a16="http://schemas.microsoft.com/office/drawing/2014/main" id="{FE216CC1-D487-2529-1ACF-434F6BCA305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0338721"/>
      </p:ext>
    </p:extLst>
  </p:cSld>
  <p:clrMapOvr>
    <a:masterClrMapping/>
  </p:clrMapOvr>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599" y="44740"/>
            <a:ext cx="7788303" cy="1326860"/>
          </a:xfrm>
        </p:spPr>
        <p:txBody>
          <a:bodyPr>
            <a:normAutofit fontScale="90000"/>
          </a:bodyPr>
          <a:lstStyle/>
          <a:p>
            <a:r>
              <a:rPr lang="en-US" b="1" dirty="0"/>
              <a:t>Conclusion: Se </a:t>
            </a:r>
            <a:r>
              <a:rPr lang="en-US" b="1" dirty="0" err="1"/>
              <a:t>tu</a:t>
            </a:r>
            <a:r>
              <a:rPr lang="en-US" b="1" dirty="0"/>
              <a:t> </a:t>
            </a:r>
            <a:r>
              <a:rPr lang="en-US" b="1" dirty="0" err="1"/>
              <a:t>Propio</a:t>
            </a:r>
            <a:r>
              <a:rPr lang="en-US" b="1" dirty="0"/>
              <a:t> Jefe</a:t>
            </a:r>
            <a:br>
              <a:rPr lang="en-US" b="1" dirty="0"/>
            </a:br>
            <a:r>
              <a:rPr lang="en-US" b="1" dirty="0"/>
              <a:t>Se Due</a:t>
            </a:r>
            <a:r>
              <a:rPr lang="es-ES" b="1" dirty="0"/>
              <a:t>ñ</a:t>
            </a:r>
            <a:r>
              <a:rPr lang="en-US" b="1" dirty="0"/>
              <a:t>o de </a:t>
            </a:r>
            <a:r>
              <a:rPr lang="en-US" b="1" dirty="0" err="1"/>
              <a:t>tu</a:t>
            </a:r>
            <a:r>
              <a:rPr lang="en-US" b="1" dirty="0"/>
              <a:t> </a:t>
            </a:r>
            <a:r>
              <a:rPr lang="en-US" b="1" dirty="0" err="1"/>
              <a:t>Propio</a:t>
            </a:r>
            <a:r>
              <a:rPr lang="en-US" b="1" dirty="0"/>
              <a:t> </a:t>
            </a:r>
            <a:r>
              <a:rPr lang="en-US" b="1" dirty="0" err="1"/>
              <a:t>Negocio</a:t>
            </a:r>
            <a:r>
              <a:rPr lang="en-US" b="1" dirty="0"/>
              <a:t>!</a:t>
            </a:r>
          </a:p>
        </p:txBody>
      </p:sp>
      <p:sp>
        <p:nvSpPr>
          <p:cNvPr id="5" name="Title 1"/>
          <p:cNvSpPr txBox="1">
            <a:spLocks/>
          </p:cNvSpPr>
          <p:nvPr/>
        </p:nvSpPr>
        <p:spPr>
          <a:xfrm>
            <a:off x="419472" y="1524000"/>
            <a:ext cx="8305055" cy="4743776"/>
          </a:xfrm>
          <a:prstGeom prst="rect">
            <a:avLst/>
          </a:prstGeom>
        </p:spPr>
        <p:txBody>
          <a:bodyPr vert="horz" lIns="91440" tIns="45720" rIns="91440" bIns="45720" rtlCol="0" anchor="ctr">
            <a:normAutofit fontScale="60000" lnSpcReduction="20000"/>
          </a:bodyPr>
          <a:lstStyle/>
          <a:p>
            <a:pPr marL="571500" marR="0" lvl="0" indent="-571500" defTabSz="914400" rtl="0" eaLnBrk="1" fontAlgn="auto" latinLnBrk="0" hangingPunct="1">
              <a:lnSpc>
                <a:spcPct val="100000"/>
              </a:lnSpc>
              <a:spcBef>
                <a:spcPct val="0"/>
              </a:spcBef>
              <a:spcAft>
                <a:spcPts val="0"/>
              </a:spcAft>
              <a:buClrTx/>
              <a:buSzTx/>
              <a:buFont typeface="Wingdings" panose="05000000000000000000" pitchFamily="2" charset="2"/>
              <a:buChar char="Ø"/>
              <a:tabLst/>
              <a:defRPr/>
            </a:pPr>
            <a:r>
              <a:rPr lang="es-ES" sz="4400" i="1" dirty="0">
                <a:latin typeface="+mj-lt"/>
                <a:ea typeface="+mj-ea"/>
                <a:cs typeface="+mj-cs"/>
              </a:rPr>
              <a:t>Iniciar un negocio es un desafío.</a:t>
            </a:r>
          </a:p>
          <a:p>
            <a:pPr marL="571500" marR="0" lvl="0" indent="-571500" defTabSz="914400" rtl="0" eaLnBrk="1" fontAlgn="auto" latinLnBrk="0" hangingPunct="1">
              <a:lnSpc>
                <a:spcPct val="100000"/>
              </a:lnSpc>
              <a:spcBef>
                <a:spcPct val="0"/>
              </a:spcBef>
              <a:spcAft>
                <a:spcPts val="0"/>
              </a:spcAft>
              <a:buClrTx/>
              <a:buSzTx/>
              <a:buFont typeface="Wingdings" panose="05000000000000000000" pitchFamily="2" charset="2"/>
              <a:buChar char="Ø"/>
              <a:tabLst/>
              <a:defRPr/>
            </a:pPr>
            <a:r>
              <a:rPr lang="es-ES" sz="4400" i="1" dirty="0">
                <a:latin typeface="+mj-lt"/>
                <a:ea typeface="+mj-ea"/>
                <a:cs typeface="+mj-cs"/>
              </a:rPr>
              <a:t>Ser dueño de un negocio es una experiencia maravillosa y puede resultar muy rentable.</a:t>
            </a:r>
          </a:p>
          <a:p>
            <a:pPr marL="571500" marR="0" lvl="0" indent="-571500" defTabSz="914400" rtl="0" eaLnBrk="1" fontAlgn="auto" latinLnBrk="0" hangingPunct="1">
              <a:lnSpc>
                <a:spcPct val="100000"/>
              </a:lnSpc>
              <a:spcBef>
                <a:spcPct val="0"/>
              </a:spcBef>
              <a:spcAft>
                <a:spcPts val="0"/>
              </a:spcAft>
              <a:buClrTx/>
              <a:buSzTx/>
              <a:buFont typeface="Wingdings" panose="05000000000000000000" pitchFamily="2" charset="2"/>
              <a:buChar char="Ø"/>
              <a:tabLst/>
              <a:defRPr/>
            </a:pPr>
            <a:r>
              <a:rPr lang="es-ES" sz="4400" i="1" dirty="0">
                <a:latin typeface="+mj-lt"/>
                <a:ea typeface="+mj-ea"/>
                <a:cs typeface="+mj-cs"/>
              </a:rPr>
              <a:t>Dirigir un negocio no es fácil y requiere atención constante.</a:t>
            </a:r>
          </a:p>
          <a:p>
            <a:pPr marL="571500" marR="0" lvl="0" indent="-571500" defTabSz="914400" rtl="0" eaLnBrk="1" fontAlgn="auto" latinLnBrk="0" hangingPunct="1">
              <a:lnSpc>
                <a:spcPct val="100000"/>
              </a:lnSpc>
              <a:spcBef>
                <a:spcPct val="0"/>
              </a:spcBef>
              <a:spcAft>
                <a:spcPts val="0"/>
              </a:spcAft>
              <a:buClrTx/>
              <a:buSzTx/>
              <a:buFont typeface="Wingdings" panose="05000000000000000000" pitchFamily="2" charset="2"/>
              <a:buChar char="Ø"/>
              <a:tabLst/>
              <a:defRPr/>
            </a:pPr>
            <a:r>
              <a:rPr lang="es-ES" sz="4400" i="1" dirty="0">
                <a:latin typeface="+mj-lt"/>
                <a:ea typeface="+mj-ea"/>
                <a:cs typeface="+mj-cs"/>
              </a:rPr>
              <a:t>No existe tal cosa como ser </a:t>
            </a:r>
            <a:r>
              <a:rPr lang="es-ES" sz="4300" i="1" dirty="0">
                <a:latin typeface="+mj-lt"/>
                <a:ea typeface="+mj-ea"/>
                <a:cs typeface="+mj-cs"/>
              </a:rPr>
              <a:t>dueño</a:t>
            </a:r>
            <a:r>
              <a:rPr lang="es-ES" sz="4400" i="1" dirty="0">
                <a:latin typeface="+mj-lt"/>
                <a:ea typeface="+mj-ea"/>
                <a:cs typeface="+mj-cs"/>
              </a:rPr>
              <a:t> de un negocio "pasivo". Alguien tiene que cuidarlo.</a:t>
            </a:r>
          </a:p>
          <a:p>
            <a:pPr marL="571500" marR="0" lvl="0" indent="-571500" defTabSz="914400" rtl="0" eaLnBrk="1" fontAlgn="auto" latinLnBrk="0" hangingPunct="1">
              <a:lnSpc>
                <a:spcPct val="100000"/>
              </a:lnSpc>
              <a:spcBef>
                <a:spcPct val="0"/>
              </a:spcBef>
              <a:spcAft>
                <a:spcPts val="0"/>
              </a:spcAft>
              <a:buClrTx/>
              <a:buSzTx/>
              <a:buFont typeface="Wingdings" panose="05000000000000000000" pitchFamily="2" charset="2"/>
              <a:buChar char="Ø"/>
              <a:tabLst/>
              <a:defRPr/>
            </a:pPr>
            <a:r>
              <a:rPr lang="es-ES" sz="4400" i="1" dirty="0">
                <a:latin typeface="+mj-lt"/>
                <a:ea typeface="+mj-ea"/>
                <a:cs typeface="+mj-cs"/>
              </a:rPr>
              <a:t>Cerrar una empresa puede parecer un fracaso, pero a veces puede ser necesario si sigue perdiendo dinero.</a:t>
            </a:r>
          </a:p>
          <a:p>
            <a:pPr marL="571500" marR="0" lvl="0" indent="-571500" defTabSz="914400" rtl="0" eaLnBrk="1" fontAlgn="auto" latinLnBrk="0" hangingPunct="1">
              <a:lnSpc>
                <a:spcPct val="100000"/>
              </a:lnSpc>
              <a:spcBef>
                <a:spcPct val="0"/>
              </a:spcBef>
              <a:spcAft>
                <a:spcPts val="0"/>
              </a:spcAft>
              <a:buClrTx/>
              <a:buSzTx/>
              <a:buFont typeface="Wingdings" panose="05000000000000000000" pitchFamily="2" charset="2"/>
              <a:buChar char="Ø"/>
              <a:tabLst/>
              <a:defRPr/>
            </a:pPr>
            <a:r>
              <a:rPr lang="es-ES" sz="4400" i="1" dirty="0">
                <a:latin typeface="+mj-lt"/>
                <a:ea typeface="+mj-ea"/>
                <a:cs typeface="+mj-cs"/>
              </a:rPr>
              <a:t>Vender un negocio puede ser una forma de monetizar lo que has creado y crear riqueza para ti y tu familia.</a:t>
            </a:r>
          </a:p>
          <a:p>
            <a:pPr marL="571500" marR="0" lvl="0" indent="-571500" defTabSz="914400" rtl="0" eaLnBrk="1" fontAlgn="auto" latinLnBrk="0" hangingPunct="1">
              <a:lnSpc>
                <a:spcPct val="100000"/>
              </a:lnSpc>
              <a:spcBef>
                <a:spcPct val="0"/>
              </a:spcBef>
              <a:spcAft>
                <a:spcPts val="0"/>
              </a:spcAft>
              <a:buClrTx/>
              <a:buSzTx/>
              <a:buFont typeface="Wingdings" panose="05000000000000000000" pitchFamily="2" charset="2"/>
              <a:buChar char="Ø"/>
              <a:tabLst/>
              <a:defRPr/>
            </a:pPr>
            <a:r>
              <a:rPr lang="es-ES" sz="4400" b="1" i="1" u="sng" dirty="0">
                <a:solidFill>
                  <a:srgbClr val="0070C0"/>
                </a:solidFill>
                <a:latin typeface="+mj-lt"/>
                <a:ea typeface="+mj-ea"/>
                <a:cs typeface="+mj-cs"/>
              </a:rPr>
              <a:t>Conviértete en tu propio jefe; ¡Se dueño de su propio negocio!</a:t>
            </a:r>
            <a:endParaRPr kumimoji="0" lang="en-US" sz="4400" b="1" i="1" u="sng" strike="noStrike" kern="1200" cap="none" spc="0" normalizeH="0" baseline="0" noProof="0" dirty="0">
              <a:ln>
                <a:noFill/>
              </a:ln>
              <a:solidFill>
                <a:srgbClr val="0070C0"/>
              </a:solidFill>
              <a:effectLst/>
              <a:uLnTx/>
              <a:uFillTx/>
              <a:latin typeface="+mj-lt"/>
              <a:ea typeface="+mj-ea"/>
              <a:cs typeface="+mj-cs"/>
            </a:endParaRPr>
          </a:p>
        </p:txBody>
      </p:sp>
      <p:pic>
        <p:nvPicPr>
          <p:cNvPr id="3" name="Picture 2">
            <a:extLst>
              <a:ext uri="{FF2B5EF4-FFF2-40B4-BE49-F238E27FC236}">
                <a16:creationId xmlns:a16="http://schemas.microsoft.com/office/drawing/2014/main" id="{6605E7C2-0F56-A755-FD66-ADCB6F602A9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rtlCol="0">
            <a:normAutofit fontScale="90000"/>
          </a:bodyPr>
          <a:lstStyle/>
          <a:p>
            <a:pPr eaLnBrk="1" fontAlgn="auto" hangingPunct="1">
              <a:spcAft>
                <a:spcPts val="0"/>
              </a:spcAft>
              <a:defRPr/>
            </a:pPr>
            <a:r>
              <a:rPr lang="es-ES" b="1" dirty="0"/>
              <a:t>El Primer Paso Hacia la Libertad Financiera</a:t>
            </a:r>
            <a:endParaRPr lang="en-US" b="1" dirty="0"/>
          </a:p>
        </p:txBody>
      </p:sp>
      <p:sp>
        <p:nvSpPr>
          <p:cNvPr id="29699" name="Content Placeholder 2"/>
          <p:cNvSpPr>
            <a:spLocks noGrp="1"/>
          </p:cNvSpPr>
          <p:nvPr>
            <p:ph sz="half" idx="1"/>
          </p:nvPr>
        </p:nvSpPr>
        <p:spPr>
          <a:xfrm>
            <a:off x="381000" y="1371600"/>
            <a:ext cx="8458200" cy="3276600"/>
          </a:xfrm>
        </p:spPr>
        <p:txBody>
          <a:bodyPr/>
          <a:lstStyle/>
          <a:p>
            <a:pPr eaLnBrk="1" hangingPunct="1"/>
            <a:r>
              <a:rPr lang="es-ES" altLang="es-MX" sz="2400" b="1" i="1" dirty="0"/>
              <a:t>Pregúntate: "¿Tengo el alma de un esclavo? ¿O el alma de un hombre libre? “</a:t>
            </a:r>
          </a:p>
          <a:p>
            <a:pPr eaLnBrk="1" hangingPunct="1"/>
            <a:r>
              <a:rPr lang="en-US" altLang="es-MX" sz="2400" dirty="0"/>
              <a:t>“</a:t>
            </a:r>
            <a:r>
              <a:rPr lang="en-US" altLang="es-MX" sz="2400" dirty="0" err="1"/>
              <a:t>Donde</a:t>
            </a:r>
            <a:r>
              <a:rPr lang="en-US" altLang="es-MX" sz="2400" dirty="0"/>
              <a:t> hay </a:t>
            </a:r>
            <a:r>
              <a:rPr lang="es-ES" altLang="es-MX" sz="2400" dirty="0"/>
              <a:t>determinación, se puede encontrar el camino</a:t>
            </a:r>
            <a:r>
              <a:rPr lang="en-US" altLang="es-MX" sz="2400" dirty="0"/>
              <a:t>!” </a:t>
            </a:r>
          </a:p>
          <a:p>
            <a:pPr eaLnBrk="1" hangingPunct="1"/>
            <a:r>
              <a:rPr lang="es-ES" altLang="es-MX" sz="2400" i="1" dirty="0"/>
              <a:t>¿Tienes el deseo de pagar las deudas que debes</a:t>
            </a:r>
            <a:r>
              <a:rPr lang="en-US" altLang="es-MX" sz="2400" i="1" dirty="0"/>
              <a:t>? </a:t>
            </a:r>
            <a:r>
              <a:rPr lang="es-ES" altLang="es-MX" sz="2400" i="1"/>
              <a:t>Si estas contento de que los años se te pasen sin hacer ningún esfuerzo por pagar lo que debes, entonces tienes el alma despreciable de un esclavo</a:t>
            </a:r>
            <a:r>
              <a:rPr lang="en-US" altLang="es-MX" sz="2400" i="1" dirty="0"/>
              <a:t>. </a:t>
            </a:r>
            <a:r>
              <a:rPr lang="en-US" altLang="es-MX" sz="2400" i="1" dirty="0" err="1"/>
              <a:t>Eso</a:t>
            </a:r>
            <a:r>
              <a:rPr lang="en-US" altLang="es-MX" sz="2400" i="1" dirty="0"/>
              <a:t> </a:t>
            </a:r>
            <a:r>
              <a:rPr lang="en-US" altLang="es-MX" sz="2400" i="1" dirty="0" err="1"/>
              <a:t>es</a:t>
            </a:r>
            <a:r>
              <a:rPr lang="en-US" altLang="es-MX" sz="2400" i="1" dirty="0"/>
              <a:t> el hombre </a:t>
            </a:r>
            <a:r>
              <a:rPr lang="es-ES" altLang="es-MX" sz="2400" i="1" dirty="0"/>
              <a:t>que no se respeta a sí mismo y el hombre y que no paga sus deudas honestas</a:t>
            </a:r>
            <a:r>
              <a:rPr lang="en-US" altLang="es-MX" sz="2400" i="1" dirty="0"/>
              <a:t>.”</a:t>
            </a:r>
            <a:endParaRPr lang="en-US" altLang="es-MX" sz="2400" dirty="0"/>
          </a:p>
          <a:p>
            <a:pPr eaLnBrk="1" hangingPunct="1"/>
            <a:endParaRPr lang="en-US" altLang="es-MX" sz="2400" dirty="0"/>
          </a:p>
          <a:p>
            <a:pPr eaLnBrk="1" hangingPunct="1"/>
            <a:endParaRPr lang="en-US" altLang="es-MX" sz="2400" dirty="0">
              <a:solidFill>
                <a:srgbClr val="3333FF"/>
              </a:solidFill>
            </a:endParaRPr>
          </a:p>
        </p:txBody>
      </p:sp>
      <p:sp>
        <p:nvSpPr>
          <p:cNvPr id="8" name="Footer Placeholder 7"/>
          <p:cNvSpPr>
            <a:spLocks noGrp="1"/>
          </p:cNvSpPr>
          <p:nvPr>
            <p:ph type="ftr" sz="quarter" idx="11"/>
          </p:nvPr>
        </p:nvSpPr>
        <p:spPr>
          <a:xfrm>
            <a:off x="0" y="6492875"/>
            <a:ext cx="2895600" cy="365125"/>
          </a:xfrm>
        </p:spPr>
        <p:txBody>
          <a:bodyPr/>
          <a:lstStyle/>
          <a:p>
            <a:pPr algn="l">
              <a:defRPr/>
            </a:pPr>
            <a:r>
              <a:rPr lang="en-US" dirty="0"/>
              <a:t>© Alex </a:t>
            </a:r>
            <a:r>
              <a:rPr lang="en-US" dirty="0" err="1"/>
              <a:t>Barrón</a:t>
            </a:r>
            <a:r>
              <a:rPr lang="en-US" dirty="0"/>
              <a:t> 2014</a:t>
            </a:r>
          </a:p>
        </p:txBody>
      </p:sp>
      <p:sp>
        <p:nvSpPr>
          <p:cNvPr id="29701" name="Slide Number Placeholder 8"/>
          <p:cNvSpPr>
            <a:spLocks noGrp="1"/>
          </p:cNvSpPr>
          <p:nvPr>
            <p:ph type="sldNum" sz="quarter" idx="12"/>
          </p:nvPr>
        </p:nvSpPr>
        <p:spPr bwMode="auto">
          <a:xfrm>
            <a:off x="7010400" y="6492875"/>
            <a:ext cx="2133600" cy="365125"/>
          </a:xfrm>
          <a:noFill/>
          <a:ln>
            <a:miter lim="800000"/>
            <a:headEnd/>
            <a:tailEnd/>
          </a:ln>
        </p:spPr>
        <p:txBody>
          <a:bodyPr/>
          <a:lstStyle/>
          <a:p>
            <a:fld id="{D914EB93-5661-4629-9AE0-E44676AD285E}" type="slidenum">
              <a:rPr lang="en-US" altLang="es-MX"/>
              <a:pPr/>
              <a:t>16</a:t>
            </a:fld>
            <a:endParaRPr lang="en-US" altLang="es-MX"/>
          </a:p>
        </p:txBody>
      </p:sp>
      <p:pic>
        <p:nvPicPr>
          <p:cNvPr id="29702" name="Picture 9" descr="2656648042_0ced853512.jpg"/>
          <p:cNvPicPr>
            <a:picLocks noChangeAspect="1"/>
          </p:cNvPicPr>
          <p:nvPr/>
        </p:nvPicPr>
        <p:blipFill>
          <a:blip r:embed="rId3" cstate="print"/>
          <a:srcRect/>
          <a:stretch>
            <a:fillRect/>
          </a:stretch>
        </p:blipFill>
        <p:spPr bwMode="auto">
          <a:xfrm>
            <a:off x="5638800" y="4572000"/>
            <a:ext cx="2819400" cy="2114550"/>
          </a:xfrm>
          <a:prstGeom prst="rect">
            <a:avLst/>
          </a:prstGeom>
          <a:noFill/>
          <a:ln w="9525">
            <a:noFill/>
            <a:miter lim="800000"/>
            <a:headEnd/>
            <a:tailEnd/>
          </a:ln>
        </p:spPr>
      </p:pic>
      <p:sp>
        <p:nvSpPr>
          <p:cNvPr id="29703" name="Text Box 7"/>
          <p:cNvSpPr txBox="1">
            <a:spLocks noChangeArrowheads="1"/>
          </p:cNvSpPr>
          <p:nvPr/>
        </p:nvSpPr>
        <p:spPr bwMode="auto">
          <a:xfrm>
            <a:off x="5638800" y="4572000"/>
            <a:ext cx="2819400" cy="708025"/>
          </a:xfrm>
          <a:prstGeom prst="rect">
            <a:avLst/>
          </a:prstGeom>
          <a:gradFill rotWithShape="1">
            <a:gsLst>
              <a:gs pos="0">
                <a:srgbClr val="4E6128"/>
              </a:gs>
              <a:gs pos="50000">
                <a:srgbClr val="DAEEF3"/>
              </a:gs>
              <a:gs pos="100000">
                <a:srgbClr val="4E6128"/>
              </a:gs>
            </a:gsLst>
            <a:lin ang="0" scaled="1"/>
          </a:gradFill>
          <a:ln w="9525">
            <a:noFill/>
            <a:miter lim="800000"/>
            <a:headEnd/>
            <a:tailEnd/>
          </a:ln>
        </p:spPr>
        <p:txBody>
          <a:bodyPr>
            <a:spAutoFit/>
          </a:bodyPr>
          <a:lstStyle/>
          <a:p>
            <a:pPr eaLnBrk="1" hangingPunct="1">
              <a:spcAft>
                <a:spcPts val="1000"/>
              </a:spcAft>
            </a:pPr>
            <a:r>
              <a:rPr lang="es-ES" altLang="es-MX" sz="2000" b="1">
                <a:solidFill>
                  <a:srgbClr val="FFFFFF"/>
                </a:solidFill>
              </a:rPr>
              <a:t>Cada viaje comienza con el primer paso.</a:t>
            </a:r>
            <a:endParaRPr lang="en-US" altLang="es-MX"/>
          </a:p>
        </p:txBody>
      </p:sp>
      <p:pic>
        <p:nvPicPr>
          <p:cNvPr id="3" name="Picture 2">
            <a:extLst>
              <a:ext uri="{FF2B5EF4-FFF2-40B4-BE49-F238E27FC236}">
                <a16:creationId xmlns:a16="http://schemas.microsoft.com/office/drawing/2014/main" id="{794B0CD3-6B02-733B-E3A5-5EF78432190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686800" cy="1143000"/>
          </a:xfrm>
        </p:spPr>
        <p:txBody>
          <a:bodyPr>
            <a:normAutofit fontScale="90000"/>
          </a:bodyPr>
          <a:lstStyle/>
          <a:p>
            <a:r>
              <a:rPr lang="es-ES" b="1" dirty="0" err="1"/>
              <a:t>Conclusi</a:t>
            </a:r>
            <a:r>
              <a:rPr lang="el-GR" b="1" dirty="0"/>
              <a:t>ό</a:t>
            </a:r>
            <a:r>
              <a:rPr lang="es-ES" b="1" dirty="0"/>
              <a:t>n: </a:t>
            </a:r>
            <a:br>
              <a:rPr lang="es-ES" b="1" dirty="0"/>
            </a:br>
            <a:r>
              <a:rPr lang="es-ES" b="1" dirty="0"/>
              <a:t>Se un contribuyente responsable</a:t>
            </a:r>
            <a:endParaRPr lang="en-US" dirty="0"/>
          </a:p>
        </p:txBody>
      </p:sp>
      <p:sp>
        <p:nvSpPr>
          <p:cNvPr id="3" name="Text Placeholder 2"/>
          <p:cNvSpPr>
            <a:spLocks noGrp="1"/>
          </p:cNvSpPr>
          <p:nvPr>
            <p:ph type="body" idx="1"/>
          </p:nvPr>
        </p:nvSpPr>
        <p:spPr>
          <a:xfrm>
            <a:off x="504596" y="1600200"/>
            <a:ext cx="4600803" cy="639762"/>
          </a:xfrm>
        </p:spPr>
        <p:txBody>
          <a:bodyPr>
            <a:normAutofit fontScale="92500"/>
          </a:bodyPr>
          <a:lstStyle/>
          <a:p>
            <a:r>
              <a:rPr lang="es-ES" u="sng" dirty="0"/>
              <a:t>Minimiza, pero no evadas impuestos</a:t>
            </a:r>
            <a:endParaRPr lang="en-US" u="sng" dirty="0"/>
          </a:p>
        </p:txBody>
      </p:sp>
      <p:sp>
        <p:nvSpPr>
          <p:cNvPr id="4" name="Content Placeholder 3"/>
          <p:cNvSpPr>
            <a:spLocks noGrp="1"/>
          </p:cNvSpPr>
          <p:nvPr>
            <p:ph sz="half" idx="2"/>
          </p:nvPr>
        </p:nvSpPr>
        <p:spPr>
          <a:xfrm>
            <a:off x="381000" y="2209800"/>
            <a:ext cx="8610600" cy="4191000"/>
          </a:xfrm>
        </p:spPr>
        <p:txBody>
          <a:bodyPr>
            <a:normAutofit/>
          </a:bodyPr>
          <a:lstStyle/>
          <a:p>
            <a:r>
              <a:rPr lang="es-ES" dirty="0"/>
              <a:t>A nadie le gusta pagar impuestos, pero son necesarios para mantener a la sociedad en funcionamiento.</a:t>
            </a:r>
          </a:p>
          <a:p>
            <a:r>
              <a:rPr lang="es-ES" dirty="0" err="1"/>
              <a:t>Házte</a:t>
            </a:r>
            <a:r>
              <a:rPr lang="es-ES" dirty="0"/>
              <a:t> un favor y </a:t>
            </a:r>
            <a:r>
              <a:rPr lang="es-ES" dirty="0" err="1"/>
              <a:t>manten</a:t>
            </a:r>
            <a:r>
              <a:rPr lang="es-ES" dirty="0"/>
              <a:t> un buen control y un </a:t>
            </a:r>
            <a:r>
              <a:rPr lang="es-ES" dirty="0" err="1"/>
              <a:t>records</a:t>
            </a:r>
            <a:r>
              <a:rPr lang="es-ES" dirty="0"/>
              <a:t> de todos tus ingresos, deducciones y gastos.</a:t>
            </a:r>
          </a:p>
          <a:p>
            <a:r>
              <a:rPr lang="es-ES" dirty="0"/>
              <a:t>Será más fácil cuando llegue el momento de los impuestos.</a:t>
            </a:r>
          </a:p>
          <a:p>
            <a:r>
              <a:rPr lang="es-ES" dirty="0"/>
              <a:t>Haz tu declaración de impuestos a tiempo para evitar sanciones.</a:t>
            </a:r>
          </a:p>
          <a:p>
            <a:r>
              <a:rPr lang="es-ES" dirty="0"/>
              <a:t>Dona todo lo que puedas a organizaciones benéficas o a tu propia fundación.</a:t>
            </a:r>
          </a:p>
          <a:p>
            <a:r>
              <a:rPr lang="es-ES" dirty="0"/>
              <a:t>Conoce el código tributario.</a:t>
            </a:r>
          </a:p>
          <a:p>
            <a:r>
              <a:rPr lang="es-ES" dirty="0"/>
              <a:t>Paga lo que es justo y requerido, pero ni un centavo más.</a:t>
            </a:r>
            <a:endParaRPr lang="en-US" dirty="0"/>
          </a:p>
        </p:txBody>
      </p:sp>
      <p:pic>
        <p:nvPicPr>
          <p:cNvPr id="5" name="Picture 4">
            <a:extLst>
              <a:ext uri="{FF2B5EF4-FFF2-40B4-BE49-F238E27FC236}">
                <a16:creationId xmlns:a16="http://schemas.microsoft.com/office/drawing/2014/main" id="{0BBF97B6-9238-0B15-4DBE-96508E60534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024876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457200" y="0"/>
            <a:ext cx="8229600" cy="1143000"/>
          </a:xfrm>
        </p:spPr>
        <p:txBody>
          <a:bodyPr/>
          <a:lstStyle/>
          <a:p>
            <a:r>
              <a:rPr lang="en-US" altLang="es-MX" b="1" dirty="0" err="1"/>
              <a:t>Conclusión</a:t>
            </a:r>
            <a:r>
              <a:rPr lang="en-US" altLang="es-MX" b="1" dirty="0"/>
              <a:t>: </a:t>
            </a:r>
            <a:r>
              <a:rPr lang="en-US" altLang="es-MX" b="1" dirty="0" err="1"/>
              <a:t>Es</a:t>
            </a:r>
            <a:r>
              <a:rPr lang="en-US" altLang="es-MX" b="1" dirty="0"/>
              <a:t> Bueno </a:t>
            </a:r>
            <a:br>
              <a:rPr lang="en-US" altLang="es-MX" b="1" dirty="0"/>
            </a:br>
            <a:r>
              <a:rPr lang="en-US" altLang="es-MX" b="1" dirty="0"/>
              <a:t>Dar Pero Con </a:t>
            </a:r>
            <a:r>
              <a:rPr lang="en-US" altLang="es-MX" b="1" dirty="0" err="1"/>
              <a:t>Sabiduría</a:t>
            </a:r>
            <a:endParaRPr lang="en-US" altLang="es-MX" b="1" dirty="0"/>
          </a:p>
        </p:txBody>
      </p:sp>
      <p:sp>
        <p:nvSpPr>
          <p:cNvPr id="62467" name="Content Placeholder 2"/>
          <p:cNvSpPr>
            <a:spLocks noGrp="1"/>
          </p:cNvSpPr>
          <p:nvPr>
            <p:ph idx="1"/>
          </p:nvPr>
        </p:nvSpPr>
        <p:spPr>
          <a:xfrm>
            <a:off x="457200" y="1295400"/>
            <a:ext cx="8229600" cy="4830763"/>
          </a:xfrm>
        </p:spPr>
        <p:txBody>
          <a:bodyPr/>
          <a:lstStyle/>
          <a:p>
            <a:pPr>
              <a:buFont typeface="Arial" charset="0"/>
              <a:buNone/>
            </a:pPr>
            <a:r>
              <a:rPr lang="en-US" altLang="es-MX" sz="1600" dirty="0" err="1"/>
              <a:t>Tú</a:t>
            </a:r>
            <a:r>
              <a:rPr lang="en-US" altLang="es-MX" sz="1600" dirty="0"/>
              <a:t> </a:t>
            </a:r>
            <a:r>
              <a:rPr lang="en-US" altLang="es-MX" sz="1600" dirty="0" err="1"/>
              <a:t>puedes</a:t>
            </a:r>
            <a:r>
              <a:rPr lang="en-US" altLang="es-MX" sz="1600" dirty="0"/>
              <a:t> </a:t>
            </a:r>
            <a:r>
              <a:rPr lang="en-US" altLang="es-MX" sz="1600" dirty="0" err="1"/>
              <a:t>hacer</a:t>
            </a:r>
            <a:r>
              <a:rPr lang="en-US" altLang="es-MX" sz="1600" dirty="0"/>
              <a:t> </a:t>
            </a:r>
            <a:r>
              <a:rPr lang="en-US" altLang="es-MX" sz="1600" dirty="0" err="1"/>
              <a:t>una</a:t>
            </a:r>
            <a:r>
              <a:rPr lang="en-US" altLang="es-MX" sz="1600" dirty="0"/>
              <a:t> gran </a:t>
            </a:r>
            <a:r>
              <a:rPr lang="en-US" altLang="es-MX" sz="1600" dirty="0" err="1"/>
              <a:t>diferencia</a:t>
            </a:r>
            <a:r>
              <a:rPr lang="en-US" altLang="es-MX" sz="1600" dirty="0"/>
              <a:t> </a:t>
            </a:r>
            <a:r>
              <a:rPr lang="en-US" altLang="es-MX" sz="1600" dirty="0" err="1"/>
              <a:t>en</a:t>
            </a:r>
            <a:r>
              <a:rPr lang="en-US" altLang="es-MX" sz="1600" dirty="0"/>
              <a:t> </a:t>
            </a:r>
            <a:r>
              <a:rPr lang="en-US" altLang="es-MX" sz="1600" dirty="0" err="1"/>
              <a:t>este</a:t>
            </a:r>
            <a:r>
              <a:rPr lang="en-US" altLang="es-MX" sz="1600" dirty="0"/>
              <a:t> </a:t>
            </a:r>
            <a:r>
              <a:rPr lang="en-US" altLang="es-MX" sz="1600" dirty="0" err="1"/>
              <a:t>mundo</a:t>
            </a:r>
            <a:r>
              <a:rPr lang="en-US" altLang="es-MX" sz="1600" dirty="0"/>
              <a:t> con lo que DAS.</a:t>
            </a:r>
          </a:p>
          <a:p>
            <a:pPr>
              <a:buFont typeface="Arial" charset="0"/>
              <a:buNone/>
            </a:pPr>
            <a:r>
              <a:rPr lang="en-US" altLang="es-MX" sz="1600" b="1" dirty="0"/>
              <a:t>DA CONSISTENTEMENTE</a:t>
            </a:r>
            <a:endParaRPr lang="en-US" altLang="es-MX" sz="1600" dirty="0"/>
          </a:p>
          <a:p>
            <a:pPr>
              <a:buFont typeface="Arial" charset="0"/>
              <a:buNone/>
            </a:pPr>
            <a:r>
              <a:rPr lang="en-US" altLang="es-MX" sz="1600" i="1" dirty="0"/>
              <a:t>"</a:t>
            </a:r>
            <a:r>
              <a:rPr lang="en-US" altLang="es-MX" sz="1600" dirty="0"/>
              <a:t> </a:t>
            </a:r>
            <a:r>
              <a:rPr lang="en-US" altLang="es-MX" sz="1600" i="1" dirty="0"/>
              <a:t>Si </a:t>
            </a:r>
            <a:r>
              <a:rPr lang="en-US" altLang="es-MX" sz="1600" i="1" dirty="0" err="1"/>
              <a:t>una</a:t>
            </a:r>
            <a:r>
              <a:rPr lang="en-US" altLang="es-MX" sz="1600" i="1" dirty="0"/>
              <a:t> causa </a:t>
            </a:r>
            <a:r>
              <a:rPr lang="en-US" altLang="es-MX" sz="1600" i="1" dirty="0" err="1"/>
              <a:t>merece</a:t>
            </a:r>
            <a:r>
              <a:rPr lang="en-US" altLang="es-MX" sz="1600" i="1" dirty="0"/>
              <a:t> un </a:t>
            </a:r>
            <a:r>
              <a:rPr lang="en-US" altLang="es-MX" sz="1600" i="1" dirty="0" err="1"/>
              <a:t>regalo</a:t>
            </a:r>
            <a:r>
              <a:rPr lang="en-US" altLang="es-MX" sz="1600" i="1" dirty="0"/>
              <a:t>, ¿</a:t>
            </a:r>
            <a:r>
              <a:rPr lang="en-US" altLang="es-MX" sz="1600" i="1" dirty="0" err="1"/>
              <a:t>por</a:t>
            </a:r>
            <a:r>
              <a:rPr lang="en-US" altLang="es-MX" sz="1600" i="1" dirty="0"/>
              <a:t> </a:t>
            </a:r>
            <a:r>
              <a:rPr lang="en-US" altLang="es-MX" sz="1600" i="1" dirty="0" err="1"/>
              <a:t>qué</a:t>
            </a:r>
            <a:r>
              <a:rPr lang="en-US" altLang="es-MX" sz="1600" i="1" dirty="0"/>
              <a:t> no </a:t>
            </a:r>
            <a:r>
              <a:rPr lang="en-US" altLang="es-MX" sz="1600" i="1" dirty="0" err="1"/>
              <a:t>varios</a:t>
            </a:r>
            <a:r>
              <a:rPr lang="en-US" altLang="es-MX" sz="1600" i="1" dirty="0"/>
              <a:t> </a:t>
            </a:r>
            <a:r>
              <a:rPr lang="en-US" altLang="es-MX" sz="1600" i="1" dirty="0" err="1"/>
              <a:t>regalos</a:t>
            </a:r>
            <a:r>
              <a:rPr lang="en-US" altLang="es-MX" sz="1600" i="1" dirty="0"/>
              <a:t> y </a:t>
            </a:r>
            <a:r>
              <a:rPr lang="en-US" altLang="es-MX" sz="1600" i="1" dirty="0" err="1"/>
              <a:t>periódicos</a:t>
            </a:r>
            <a:r>
              <a:rPr lang="en-US" altLang="es-MX" sz="1600" i="1" dirty="0"/>
              <a:t>?"</a:t>
            </a:r>
            <a:endParaRPr lang="en-US" altLang="es-MX" sz="1600" dirty="0"/>
          </a:p>
          <a:p>
            <a:pPr>
              <a:buFont typeface="Arial" charset="0"/>
              <a:buNone/>
            </a:pPr>
            <a:r>
              <a:rPr lang="en-US" altLang="es-MX" sz="1600" dirty="0"/>
              <a:t>― John Edmund Haggai - Paul J. Meyer y el Arte del Dar</a:t>
            </a:r>
          </a:p>
          <a:p>
            <a:pPr>
              <a:buFont typeface="Arial" charset="0"/>
              <a:buNone/>
            </a:pPr>
            <a:r>
              <a:rPr lang="en-US" altLang="es-MX" sz="1600" b="1" dirty="0"/>
              <a:t>DA CON UN PROPÓSITO</a:t>
            </a:r>
            <a:endParaRPr lang="en-US" altLang="es-MX" sz="1600" dirty="0"/>
          </a:p>
          <a:p>
            <a:pPr>
              <a:buFont typeface="Arial" charset="0"/>
              <a:buNone/>
            </a:pPr>
            <a:r>
              <a:rPr lang="en-US" altLang="es-MX" sz="1600" i="1" dirty="0"/>
              <a:t>"Para </a:t>
            </a:r>
            <a:r>
              <a:rPr lang="en-US" altLang="es-MX" sz="1600" i="1" dirty="0" err="1"/>
              <a:t>obtener</a:t>
            </a:r>
            <a:r>
              <a:rPr lang="en-US" altLang="es-MX" sz="1600" i="1" dirty="0"/>
              <a:t> </a:t>
            </a:r>
            <a:r>
              <a:rPr lang="en-US" altLang="es-MX" sz="1600" i="1" dirty="0" err="1"/>
              <a:t>todos</a:t>
            </a:r>
            <a:r>
              <a:rPr lang="en-US" altLang="es-MX" sz="1600" i="1" dirty="0"/>
              <a:t> </a:t>
            </a:r>
            <a:r>
              <a:rPr lang="en-US" altLang="es-MX" sz="1600" i="1" dirty="0" err="1"/>
              <a:t>los</a:t>
            </a:r>
            <a:r>
              <a:rPr lang="en-US" altLang="es-MX" sz="1600" i="1" dirty="0"/>
              <a:t> </a:t>
            </a:r>
            <a:r>
              <a:rPr lang="en-US" altLang="es-MX" sz="1600" i="1" dirty="0" err="1"/>
              <a:t>beneficios</a:t>
            </a:r>
            <a:r>
              <a:rPr lang="en-US" altLang="es-MX" sz="1600" i="1" dirty="0"/>
              <a:t> de </a:t>
            </a:r>
            <a:r>
              <a:rPr lang="en-US" altLang="es-MX" sz="1600" i="1" dirty="0" err="1"/>
              <a:t>dar</a:t>
            </a:r>
            <a:r>
              <a:rPr lang="en-US" altLang="es-MX" sz="1600" i="1" dirty="0"/>
              <a:t>, </a:t>
            </a:r>
            <a:r>
              <a:rPr lang="en-US" altLang="es-MX" sz="1600" i="1" dirty="0" err="1"/>
              <a:t>necesitas</a:t>
            </a:r>
            <a:r>
              <a:rPr lang="en-US" altLang="es-MX" sz="1600" i="1" dirty="0"/>
              <a:t> un </a:t>
            </a:r>
            <a:r>
              <a:rPr lang="en-US" altLang="es-MX" sz="1600" i="1" dirty="0" err="1"/>
              <a:t>fuerte</a:t>
            </a:r>
            <a:r>
              <a:rPr lang="en-US" altLang="es-MX" sz="1600" i="1" dirty="0"/>
              <a:t> </a:t>
            </a:r>
            <a:r>
              <a:rPr lang="en-US" altLang="es-MX" sz="1600" i="1" dirty="0" err="1"/>
              <a:t>sentido</a:t>
            </a:r>
            <a:r>
              <a:rPr lang="en-US" altLang="es-MX" sz="1600" i="1" dirty="0"/>
              <a:t> de </a:t>
            </a:r>
            <a:r>
              <a:rPr lang="en-US" altLang="es-MX" sz="1600" i="1" dirty="0" err="1"/>
              <a:t>propósito</a:t>
            </a:r>
            <a:r>
              <a:rPr lang="en-US" altLang="es-MX" sz="1600" i="1" dirty="0"/>
              <a:t>. </a:t>
            </a:r>
            <a:r>
              <a:rPr lang="en-US" altLang="es-MX" sz="1600" i="1" dirty="0" err="1"/>
              <a:t>Tu</a:t>
            </a:r>
            <a:r>
              <a:rPr lang="en-US" altLang="es-MX" sz="1600" i="1" dirty="0"/>
              <a:t> </a:t>
            </a:r>
            <a:r>
              <a:rPr lang="en-US" altLang="es-MX" sz="1600" i="1" dirty="0" err="1"/>
              <a:t>necesitas</a:t>
            </a:r>
            <a:r>
              <a:rPr lang="en-US" altLang="es-MX" sz="1600" i="1" dirty="0"/>
              <a:t> saber </a:t>
            </a:r>
            <a:r>
              <a:rPr lang="en-US" altLang="es-MX" sz="1600" i="1" dirty="0" err="1"/>
              <a:t>por</a:t>
            </a:r>
            <a:r>
              <a:rPr lang="en-US" altLang="es-MX" sz="1600" i="1" dirty="0"/>
              <a:t> </a:t>
            </a:r>
            <a:r>
              <a:rPr lang="en-US" altLang="es-MX" sz="1600" i="1" dirty="0" err="1"/>
              <a:t>qué</a:t>
            </a:r>
            <a:r>
              <a:rPr lang="en-US" altLang="es-MX" sz="1600" i="1" dirty="0"/>
              <a:t> </a:t>
            </a:r>
            <a:r>
              <a:rPr lang="en-US" altLang="es-MX" sz="1600" i="1" dirty="0" err="1"/>
              <a:t>estás</a:t>
            </a:r>
            <a:r>
              <a:rPr lang="en-US" altLang="es-MX" sz="1600" i="1" dirty="0"/>
              <a:t> </a:t>
            </a:r>
            <a:r>
              <a:rPr lang="en-US" altLang="es-MX" sz="1600" i="1" dirty="0" err="1"/>
              <a:t>dando</a:t>
            </a:r>
            <a:r>
              <a:rPr lang="en-US" altLang="es-MX" sz="1600" i="1" dirty="0"/>
              <a:t>. </a:t>
            </a:r>
            <a:r>
              <a:rPr lang="en-US" altLang="es-MX" sz="1600" i="1" dirty="0" err="1"/>
              <a:t>Tu</a:t>
            </a:r>
            <a:r>
              <a:rPr lang="en-US" altLang="es-MX" sz="1600" i="1" dirty="0"/>
              <a:t> </a:t>
            </a:r>
            <a:r>
              <a:rPr lang="en-US" altLang="es-MX" sz="1600" i="1" dirty="0" err="1"/>
              <a:t>necesitas</a:t>
            </a:r>
            <a:r>
              <a:rPr lang="en-US" altLang="es-MX" sz="1600" i="1" dirty="0"/>
              <a:t> </a:t>
            </a:r>
            <a:r>
              <a:rPr lang="en-US" altLang="es-MX" sz="1600" i="1" dirty="0" err="1"/>
              <a:t>comenzar</a:t>
            </a:r>
            <a:r>
              <a:rPr lang="en-US" altLang="es-MX" sz="1600" i="1" dirty="0"/>
              <a:t> con el </a:t>
            </a:r>
            <a:r>
              <a:rPr lang="en-US" altLang="es-MX" sz="1600" i="1" dirty="0" err="1"/>
              <a:t>sueño</a:t>
            </a:r>
            <a:r>
              <a:rPr lang="en-US" altLang="es-MX" sz="1600" i="1" dirty="0"/>
              <a:t>."</a:t>
            </a:r>
            <a:endParaRPr lang="en-US" altLang="es-MX" sz="1600" dirty="0"/>
          </a:p>
          <a:p>
            <a:pPr>
              <a:buFont typeface="Arial" charset="0"/>
              <a:buNone/>
            </a:pPr>
            <a:r>
              <a:rPr lang="en-US" altLang="es-MX" sz="1600" dirty="0"/>
              <a:t>― John Edmund Haggai - Paul J. Meyer y el Arte del Dar</a:t>
            </a:r>
          </a:p>
          <a:p>
            <a:pPr>
              <a:buFont typeface="Arial" charset="0"/>
              <a:buNone/>
            </a:pPr>
            <a:r>
              <a:rPr lang="en-US" altLang="es-MX" sz="1600" dirty="0"/>
              <a:t> </a:t>
            </a:r>
            <a:r>
              <a:rPr lang="en-US" altLang="es-MX" sz="1600" b="1" dirty="0"/>
              <a:t>DA DILIGENTEMENTE</a:t>
            </a:r>
            <a:endParaRPr lang="en-US" altLang="es-MX" sz="1600" dirty="0"/>
          </a:p>
          <a:p>
            <a:pPr>
              <a:buFont typeface="Arial" charset="0"/>
              <a:buNone/>
            </a:pPr>
            <a:r>
              <a:rPr lang="en-US" altLang="es-MX" sz="1600" i="1" dirty="0"/>
              <a:t>"</a:t>
            </a:r>
            <a:r>
              <a:rPr lang="en-US" altLang="es-MX" sz="1600" i="1" dirty="0" err="1"/>
              <a:t>Trata</a:t>
            </a:r>
            <a:r>
              <a:rPr lang="en-US" altLang="es-MX" sz="1600" i="1" dirty="0"/>
              <a:t> a </a:t>
            </a:r>
            <a:r>
              <a:rPr lang="en-US" altLang="es-MX" sz="1600" i="1" dirty="0" err="1"/>
              <a:t>sus</a:t>
            </a:r>
            <a:r>
              <a:rPr lang="en-US" altLang="es-MX" sz="1600" i="1" dirty="0"/>
              <a:t> </a:t>
            </a:r>
            <a:r>
              <a:rPr lang="en-US" altLang="es-MX" sz="1600" i="1" dirty="0" err="1"/>
              <a:t>donaciones</a:t>
            </a:r>
            <a:r>
              <a:rPr lang="en-US" altLang="es-MX" sz="1600" i="1" dirty="0"/>
              <a:t> tan </a:t>
            </a:r>
            <a:r>
              <a:rPr lang="en-US" altLang="es-MX" sz="1600" i="1" dirty="0" err="1"/>
              <a:t>cuidadosamente</a:t>
            </a:r>
            <a:r>
              <a:rPr lang="en-US" altLang="es-MX" sz="1600" i="1" dirty="0"/>
              <a:t> </a:t>
            </a:r>
            <a:r>
              <a:rPr lang="en-US" altLang="es-MX" sz="1600" i="1" dirty="0" err="1"/>
              <a:t>como</a:t>
            </a:r>
            <a:r>
              <a:rPr lang="en-US" altLang="es-MX" sz="1600" i="1" dirty="0"/>
              <a:t> </a:t>
            </a:r>
            <a:r>
              <a:rPr lang="en-US" altLang="es-MX" sz="1600" i="1" dirty="0" err="1"/>
              <a:t>tratarias</a:t>
            </a:r>
            <a:r>
              <a:rPr lang="en-US" altLang="es-MX" sz="1600" i="1" dirty="0"/>
              <a:t> capital de </a:t>
            </a:r>
            <a:r>
              <a:rPr lang="en-US" altLang="es-MX" sz="1600" i="1" dirty="0" err="1"/>
              <a:t>riesgo</a:t>
            </a:r>
            <a:r>
              <a:rPr lang="en-US" altLang="es-MX" sz="1600" i="1" dirty="0"/>
              <a:t>."</a:t>
            </a:r>
            <a:endParaRPr lang="en-US" altLang="es-MX" sz="1600" dirty="0"/>
          </a:p>
          <a:p>
            <a:pPr>
              <a:buFont typeface="Arial" charset="0"/>
              <a:buNone/>
            </a:pPr>
            <a:r>
              <a:rPr lang="en-US" altLang="es-MX" sz="1600" dirty="0"/>
              <a:t>― John Edmund Haggai - Paul J. Meyer y el Arte del Dar</a:t>
            </a:r>
          </a:p>
          <a:p>
            <a:pPr>
              <a:buFont typeface="Arial" charset="0"/>
              <a:buNone/>
            </a:pPr>
            <a:r>
              <a:rPr lang="en-US" altLang="es-MX" sz="1600" dirty="0"/>
              <a:t> </a:t>
            </a:r>
            <a:r>
              <a:rPr lang="en-US" altLang="es-MX" sz="1600" b="1" dirty="0"/>
              <a:t>DA ABUNDANTEMENTE</a:t>
            </a:r>
            <a:endParaRPr lang="en-US" altLang="es-MX" sz="1600" dirty="0"/>
          </a:p>
          <a:p>
            <a:pPr>
              <a:buFont typeface="Arial" charset="0"/>
              <a:buNone/>
            </a:pPr>
            <a:r>
              <a:rPr lang="en-US" altLang="es-MX" sz="1600" i="1" dirty="0"/>
              <a:t>"</a:t>
            </a:r>
            <a:r>
              <a:rPr lang="en-US" altLang="es-MX" sz="1600" i="1" dirty="0" err="1"/>
              <a:t>Haz</a:t>
            </a:r>
            <a:r>
              <a:rPr lang="en-US" altLang="es-MX" sz="1600" i="1" dirty="0"/>
              <a:t> </a:t>
            </a:r>
            <a:r>
              <a:rPr lang="en-US" altLang="es-MX" sz="1600" i="1" dirty="0" err="1"/>
              <a:t>una</a:t>
            </a:r>
            <a:r>
              <a:rPr lang="en-US" altLang="es-MX" sz="1600" i="1" dirty="0"/>
              <a:t> </a:t>
            </a:r>
            <a:r>
              <a:rPr lang="en-US" altLang="es-MX" sz="1600" i="1" dirty="0" err="1"/>
              <a:t>oración</a:t>
            </a:r>
            <a:r>
              <a:rPr lang="en-US" altLang="es-MX" sz="1600" i="1" dirty="0"/>
              <a:t> que </a:t>
            </a:r>
            <a:r>
              <a:rPr lang="en-US" altLang="es-MX" sz="1600" i="1" dirty="0" err="1"/>
              <a:t>durante</a:t>
            </a:r>
            <a:r>
              <a:rPr lang="en-US" altLang="es-MX" sz="1600" i="1" dirty="0"/>
              <a:t> </a:t>
            </a:r>
            <a:r>
              <a:rPr lang="en-US" altLang="es-MX" sz="1600" i="1" dirty="0" err="1"/>
              <a:t>esta</a:t>
            </a:r>
            <a:r>
              <a:rPr lang="en-US" altLang="es-MX" sz="1600" i="1" dirty="0"/>
              <a:t> </a:t>
            </a:r>
            <a:r>
              <a:rPr lang="en-US" altLang="es-MX" sz="1600" i="1" dirty="0" err="1"/>
              <a:t>década</a:t>
            </a:r>
            <a:r>
              <a:rPr lang="en-US" altLang="es-MX" sz="1600" i="1" dirty="0"/>
              <a:t> de </a:t>
            </a:r>
            <a:r>
              <a:rPr lang="en-US" altLang="es-MX" sz="1600" i="1" dirty="0" err="1"/>
              <a:t>tu</a:t>
            </a:r>
            <a:r>
              <a:rPr lang="en-US" altLang="es-MX" sz="1600" i="1" dirty="0"/>
              <a:t> </a:t>
            </a:r>
            <a:r>
              <a:rPr lang="en-US" altLang="es-MX" sz="1600" i="1" dirty="0" err="1"/>
              <a:t>vida</a:t>
            </a:r>
            <a:r>
              <a:rPr lang="en-US" altLang="es-MX" sz="1600" i="1" dirty="0"/>
              <a:t> </a:t>
            </a:r>
            <a:r>
              <a:rPr lang="en-US" altLang="es-MX" sz="1600" i="1" dirty="0" err="1"/>
              <a:t>ganes</a:t>
            </a:r>
            <a:r>
              <a:rPr lang="en-US" altLang="es-MX" sz="1600" i="1" dirty="0"/>
              <a:t> </a:t>
            </a:r>
            <a:r>
              <a:rPr lang="en-US" altLang="es-MX" sz="1600" i="1" dirty="0" err="1"/>
              <a:t>más</a:t>
            </a:r>
            <a:r>
              <a:rPr lang="en-US" altLang="es-MX" sz="1600" i="1" dirty="0"/>
              <a:t> y des </a:t>
            </a:r>
            <a:r>
              <a:rPr lang="en-US" altLang="es-MX" sz="1600" i="1" dirty="0" err="1"/>
              <a:t>más</a:t>
            </a:r>
            <a:r>
              <a:rPr lang="en-US" altLang="es-MX" sz="1600" i="1" dirty="0"/>
              <a:t> de lo que </a:t>
            </a:r>
            <a:r>
              <a:rPr lang="en-US" altLang="es-MX" sz="1600" i="1" dirty="0" err="1"/>
              <a:t>haz</a:t>
            </a:r>
            <a:r>
              <a:rPr lang="en-US" altLang="es-MX" sz="1600" i="1" dirty="0"/>
              <a:t> dado </a:t>
            </a:r>
            <a:r>
              <a:rPr lang="en-US" altLang="es-MX" sz="1600" i="1" dirty="0" err="1"/>
              <a:t>en</a:t>
            </a:r>
            <a:r>
              <a:rPr lang="en-US" altLang="es-MX" sz="1600" i="1" dirty="0"/>
              <a:t> </a:t>
            </a:r>
            <a:r>
              <a:rPr lang="en-US" altLang="es-MX" sz="1600" i="1" dirty="0" err="1"/>
              <a:t>todos</a:t>
            </a:r>
            <a:r>
              <a:rPr lang="en-US" altLang="es-MX" sz="1600" i="1" dirty="0"/>
              <a:t> </a:t>
            </a:r>
            <a:r>
              <a:rPr lang="en-US" altLang="es-MX" sz="1600" i="1" dirty="0" err="1"/>
              <a:t>los</a:t>
            </a:r>
            <a:r>
              <a:rPr lang="en-US" altLang="es-MX" sz="1600" i="1" dirty="0"/>
              <a:t> </a:t>
            </a:r>
            <a:r>
              <a:rPr lang="en-US" altLang="es-MX" sz="1600" i="1" dirty="0" err="1"/>
              <a:t>años</a:t>
            </a:r>
            <a:r>
              <a:rPr lang="en-US" altLang="es-MX" sz="1600" i="1" dirty="0"/>
              <a:t> </a:t>
            </a:r>
            <a:r>
              <a:rPr lang="en-US" altLang="es-MX" sz="1600" i="1" dirty="0" err="1"/>
              <a:t>anteriores</a:t>
            </a:r>
            <a:r>
              <a:rPr lang="en-US" altLang="es-MX" sz="1600" i="1" dirty="0"/>
              <a:t> de </a:t>
            </a:r>
            <a:r>
              <a:rPr lang="en-US" altLang="es-MX" sz="1600" i="1" dirty="0" err="1"/>
              <a:t>tu</a:t>
            </a:r>
            <a:r>
              <a:rPr lang="en-US" altLang="es-MX" sz="1600" i="1" dirty="0"/>
              <a:t> </a:t>
            </a:r>
            <a:r>
              <a:rPr lang="en-US" altLang="es-MX" sz="1600" i="1" dirty="0" err="1"/>
              <a:t>vida</a:t>
            </a:r>
            <a:r>
              <a:rPr lang="en-US" altLang="es-MX" sz="1600" i="1" dirty="0"/>
              <a:t> </a:t>
            </a:r>
            <a:r>
              <a:rPr lang="en-US" altLang="es-MX" sz="1600" i="1" dirty="0" err="1"/>
              <a:t>combinados</a:t>
            </a:r>
            <a:r>
              <a:rPr lang="en-US" altLang="es-MX" sz="1600" i="1" dirty="0"/>
              <a:t>."</a:t>
            </a:r>
            <a:endParaRPr lang="en-US" altLang="es-MX" sz="1600" dirty="0"/>
          </a:p>
          <a:p>
            <a:pPr>
              <a:buFont typeface="Arial" charset="0"/>
              <a:buNone/>
            </a:pPr>
            <a:r>
              <a:rPr lang="en-US" altLang="es-MX" sz="1600" dirty="0"/>
              <a:t>― John Edmund Haggai - Paul J. Meyer y el Arte del Dar</a:t>
            </a:r>
          </a:p>
          <a:p>
            <a:pPr>
              <a:buFont typeface="Arial" charset="0"/>
              <a:buNone/>
            </a:pPr>
            <a:r>
              <a:rPr lang="en-US" altLang="es-MX" sz="1600" dirty="0"/>
              <a:t> </a:t>
            </a:r>
            <a:r>
              <a:rPr lang="en-US" altLang="es-MX" sz="1600" i="1" dirty="0"/>
              <a:t>"Deja que el </a:t>
            </a:r>
            <a:r>
              <a:rPr lang="en-US" altLang="es-MX" sz="1600" i="1" dirty="0" err="1"/>
              <a:t>deseo</a:t>
            </a:r>
            <a:r>
              <a:rPr lang="en-US" altLang="es-MX" sz="1600" i="1" dirty="0"/>
              <a:t> de </a:t>
            </a:r>
            <a:r>
              <a:rPr lang="en-US" altLang="es-MX" sz="1600" i="1" dirty="0" err="1"/>
              <a:t>dar</a:t>
            </a:r>
            <a:r>
              <a:rPr lang="en-US" altLang="es-MX" sz="1600" i="1" dirty="0"/>
              <a:t> </a:t>
            </a:r>
            <a:r>
              <a:rPr lang="en-US" altLang="es-MX" sz="1600" i="1" dirty="0" err="1"/>
              <a:t>domine</a:t>
            </a:r>
            <a:r>
              <a:rPr lang="en-US" altLang="es-MX" sz="1600" i="1" dirty="0"/>
              <a:t> </a:t>
            </a:r>
            <a:r>
              <a:rPr lang="en-US" altLang="es-MX" sz="1600" i="1" dirty="0" err="1"/>
              <a:t>tus</a:t>
            </a:r>
            <a:r>
              <a:rPr lang="en-US" altLang="es-MX" sz="1600" i="1" dirty="0"/>
              <a:t> </a:t>
            </a:r>
            <a:r>
              <a:rPr lang="en-US" altLang="es-MX" sz="1600" i="1" dirty="0" err="1"/>
              <a:t>valores</a:t>
            </a:r>
            <a:r>
              <a:rPr lang="en-US" altLang="es-MX" sz="1600" i="1" dirty="0"/>
              <a:t>, </a:t>
            </a:r>
            <a:r>
              <a:rPr lang="en-US" altLang="es-MX" sz="1600" i="1" dirty="0" err="1"/>
              <a:t>tu</a:t>
            </a:r>
            <a:r>
              <a:rPr lang="en-US" altLang="es-MX" sz="1600" i="1" dirty="0"/>
              <a:t> </a:t>
            </a:r>
            <a:r>
              <a:rPr lang="en-US" altLang="es-MX" sz="1600" i="1" dirty="0" err="1"/>
              <a:t>filosofía</a:t>
            </a:r>
            <a:r>
              <a:rPr lang="en-US" altLang="es-MX" sz="1600" i="1" dirty="0"/>
              <a:t> de la </a:t>
            </a:r>
            <a:r>
              <a:rPr lang="en-US" altLang="es-MX" sz="1600" i="1" dirty="0" err="1"/>
              <a:t>vida</a:t>
            </a:r>
            <a:r>
              <a:rPr lang="en-US" altLang="es-MX" sz="1600" i="1" dirty="0"/>
              <a:t>, la </a:t>
            </a:r>
            <a:r>
              <a:rPr lang="en-US" altLang="es-MX" sz="1600" i="1" dirty="0" err="1"/>
              <a:t>relación</a:t>
            </a:r>
            <a:r>
              <a:rPr lang="en-US" altLang="es-MX" sz="1600" i="1" dirty="0"/>
              <a:t> con </a:t>
            </a:r>
            <a:r>
              <a:rPr lang="en-US" altLang="es-MX" sz="1600" i="1" dirty="0" err="1"/>
              <a:t>tu</a:t>
            </a:r>
            <a:r>
              <a:rPr lang="en-US" altLang="es-MX" sz="1600" i="1" dirty="0"/>
              <a:t> </a:t>
            </a:r>
            <a:r>
              <a:rPr lang="en-US" altLang="es-MX" sz="1600" i="1" dirty="0" err="1"/>
              <a:t>familia</a:t>
            </a:r>
            <a:r>
              <a:rPr lang="en-US" altLang="es-MX" sz="1600" i="1" dirty="0"/>
              <a:t>, </a:t>
            </a:r>
            <a:r>
              <a:rPr lang="en-US" altLang="es-MX" sz="1600" i="1" dirty="0" err="1"/>
              <a:t>incluso</a:t>
            </a:r>
            <a:r>
              <a:rPr lang="en-US" altLang="es-MX" sz="1600" i="1" dirty="0"/>
              <a:t> </a:t>
            </a:r>
            <a:r>
              <a:rPr lang="en-US" altLang="es-MX" sz="1600" i="1" dirty="0" err="1"/>
              <a:t>tu</a:t>
            </a:r>
            <a:r>
              <a:rPr lang="en-US" altLang="es-MX" sz="1600" i="1" dirty="0"/>
              <a:t> </a:t>
            </a:r>
            <a:r>
              <a:rPr lang="en-US" altLang="es-MX" sz="1600" i="1" dirty="0" err="1"/>
              <a:t>estilo</a:t>
            </a:r>
            <a:r>
              <a:rPr lang="en-US" altLang="es-MX" sz="1600" i="1" dirty="0"/>
              <a:t> de </a:t>
            </a:r>
            <a:r>
              <a:rPr lang="en-US" altLang="es-MX" sz="1600" i="1" dirty="0" err="1"/>
              <a:t>negocios</a:t>
            </a:r>
            <a:r>
              <a:rPr lang="en-US" altLang="es-MX" sz="1600" i="1" dirty="0"/>
              <a:t>."</a:t>
            </a:r>
            <a:endParaRPr lang="en-US" altLang="es-MX" sz="1600" dirty="0"/>
          </a:p>
          <a:p>
            <a:pPr>
              <a:buFont typeface="Arial" charset="0"/>
              <a:buNone/>
            </a:pPr>
            <a:r>
              <a:rPr lang="en-US" altLang="es-MX" sz="1600" dirty="0"/>
              <a:t>― John Edmund Haggai - Paul J. Meyer y el Arte del Dar</a:t>
            </a:r>
          </a:p>
          <a:p>
            <a:pPr>
              <a:buFont typeface="Arial" charset="0"/>
              <a:buNone/>
            </a:pPr>
            <a:r>
              <a:rPr lang="en-US" altLang="es-MX" sz="1600" dirty="0"/>
              <a:t> </a:t>
            </a:r>
            <a:r>
              <a:rPr lang="en-US" altLang="es-MX" sz="1600" b="1" dirty="0"/>
              <a:t>DA CON UN PLAN – Dios </a:t>
            </a:r>
            <a:r>
              <a:rPr lang="en-US" altLang="es-MX" sz="1600" b="1" dirty="0" err="1"/>
              <a:t>te</a:t>
            </a:r>
            <a:r>
              <a:rPr lang="en-US" altLang="es-MX" sz="1600" b="1" dirty="0"/>
              <a:t> </a:t>
            </a:r>
            <a:r>
              <a:rPr lang="en-US" altLang="es-MX" sz="1600" b="1" dirty="0" err="1"/>
              <a:t>Quiere</a:t>
            </a:r>
            <a:r>
              <a:rPr lang="en-US" altLang="es-MX" sz="1600" b="1" dirty="0"/>
              <a:t> </a:t>
            </a:r>
            <a:r>
              <a:rPr lang="en-US" altLang="es-MX" sz="1600" b="1" dirty="0" err="1"/>
              <a:t>Usar</a:t>
            </a:r>
            <a:r>
              <a:rPr lang="en-US" altLang="es-MX" sz="1600" b="1" dirty="0"/>
              <a:t> a </a:t>
            </a:r>
            <a:r>
              <a:rPr lang="en-US" altLang="es-MX" sz="1600" b="1" dirty="0" err="1"/>
              <a:t>Ti</a:t>
            </a:r>
            <a:r>
              <a:rPr lang="en-US" altLang="es-MX" sz="1600" b="1" dirty="0"/>
              <a:t> Para </a:t>
            </a:r>
            <a:r>
              <a:rPr lang="en-US" altLang="es-MX" sz="1600" b="1" dirty="0" err="1"/>
              <a:t>Bendecir</a:t>
            </a:r>
            <a:r>
              <a:rPr lang="en-US" altLang="es-MX" sz="1600" b="1" dirty="0"/>
              <a:t> al </a:t>
            </a:r>
            <a:r>
              <a:rPr lang="en-US" altLang="es-MX" sz="1600" b="1" dirty="0" err="1"/>
              <a:t>Mundo</a:t>
            </a:r>
            <a:r>
              <a:rPr lang="en-US" altLang="es-MX" sz="1600" b="1" dirty="0"/>
              <a:t>! </a:t>
            </a:r>
            <a:endParaRPr lang="en-US" altLang="es-MX" sz="1600" dirty="0"/>
          </a:p>
          <a:p>
            <a:pPr>
              <a:buFont typeface="Arial" charset="0"/>
              <a:buNone/>
            </a:pPr>
            <a:endParaRPr lang="en-US" altLang="es-MX" sz="1600" dirty="0"/>
          </a:p>
        </p:txBody>
      </p:sp>
      <p:pic>
        <p:nvPicPr>
          <p:cNvPr id="2" name="Picture 1">
            <a:extLst>
              <a:ext uri="{FF2B5EF4-FFF2-40B4-BE49-F238E27FC236}">
                <a16:creationId xmlns:a16="http://schemas.microsoft.com/office/drawing/2014/main" id="{5EBEC3D7-68D6-2E9B-D352-E726DEE92EB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altLang="es-MX" b="1" dirty="0" err="1"/>
              <a:t>Es</a:t>
            </a:r>
            <a:r>
              <a:rPr lang="en-US" altLang="es-MX" b="1" dirty="0"/>
              <a:t> </a:t>
            </a:r>
            <a:r>
              <a:rPr lang="en-US" altLang="es-MX" b="1" dirty="0" err="1"/>
              <a:t>Más</a:t>
            </a:r>
            <a:r>
              <a:rPr lang="en-US" altLang="es-MX" b="1" dirty="0"/>
              <a:t> </a:t>
            </a:r>
            <a:r>
              <a:rPr lang="en-US" altLang="es-MX" b="1" dirty="0" err="1"/>
              <a:t>Bienaventurado</a:t>
            </a:r>
            <a:r>
              <a:rPr lang="en-US" altLang="es-MX" b="1" dirty="0"/>
              <a:t> </a:t>
            </a:r>
            <a:br>
              <a:rPr lang="en-US" altLang="es-MX" b="1" dirty="0"/>
            </a:br>
            <a:r>
              <a:rPr lang="en-US" altLang="es-MX" b="1" dirty="0"/>
              <a:t>Dar Que </a:t>
            </a:r>
            <a:r>
              <a:rPr lang="en-US" altLang="es-MX" b="1" dirty="0" err="1"/>
              <a:t>Recibir</a:t>
            </a:r>
            <a:endParaRPr lang="en-US" altLang="es-MX" b="1" dirty="0"/>
          </a:p>
        </p:txBody>
      </p:sp>
      <p:sp>
        <p:nvSpPr>
          <p:cNvPr id="63491" name="Content Placeholder 2"/>
          <p:cNvSpPr>
            <a:spLocks noGrp="1"/>
          </p:cNvSpPr>
          <p:nvPr>
            <p:ph idx="1"/>
          </p:nvPr>
        </p:nvSpPr>
        <p:spPr/>
        <p:txBody>
          <a:bodyPr/>
          <a:lstStyle/>
          <a:p>
            <a:r>
              <a:rPr lang="en-US" altLang="es-MX"/>
              <a:t>¿Qué Haras el Dia de Hoy Para Cambiar al Mundo?</a:t>
            </a:r>
          </a:p>
        </p:txBody>
      </p:sp>
      <p:pic>
        <p:nvPicPr>
          <p:cNvPr id="63492" name="Picture 11" descr="images.jpg"/>
          <p:cNvPicPr>
            <a:picLocks noChangeAspect="1"/>
          </p:cNvPicPr>
          <p:nvPr/>
        </p:nvPicPr>
        <p:blipFill>
          <a:blip r:embed="rId2" cstate="print"/>
          <a:srcRect/>
          <a:stretch>
            <a:fillRect/>
          </a:stretch>
        </p:blipFill>
        <p:spPr bwMode="auto">
          <a:xfrm>
            <a:off x="1981200" y="2590800"/>
            <a:ext cx="5191125" cy="3959225"/>
          </a:xfrm>
          <a:prstGeom prst="rect">
            <a:avLst/>
          </a:prstGeom>
          <a:noFill/>
          <a:ln w="9525">
            <a:noFill/>
            <a:miter lim="800000"/>
            <a:headEnd/>
            <a:tailEnd/>
          </a:ln>
        </p:spPr>
      </p:pic>
      <p:pic>
        <p:nvPicPr>
          <p:cNvPr id="5" name="Picture 4" descr="Seminario Libertad Financiera logo.png"/>
          <p:cNvPicPr>
            <a:picLocks noChangeAspect="1"/>
          </p:cNvPicPr>
          <p:nvPr/>
        </p:nvPicPr>
        <p:blipFill>
          <a:blip r:embed="rId3" cstate="print"/>
          <a:stretch>
            <a:fillRect/>
          </a:stretch>
        </p:blipFill>
        <p:spPr>
          <a:xfrm>
            <a:off x="0" y="0"/>
            <a:ext cx="1840831" cy="609600"/>
          </a:xfrm>
          <a:prstGeom prst="rect">
            <a:avLst/>
          </a:prstGeom>
        </p:spPr>
      </p:pic>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0" y="0"/>
            <a:ext cx="9144000" cy="2057400"/>
          </a:xfrm>
        </p:spPr>
        <p:txBody>
          <a:bodyPr>
            <a:normAutofit/>
          </a:bodyPr>
          <a:lstStyle/>
          <a:p>
            <a:r>
              <a:rPr lang="en-US" b="1" dirty="0"/>
              <a:t>PROTECCION DE BIENES &amp;</a:t>
            </a:r>
            <a:br>
              <a:rPr lang="en-US" b="1" dirty="0"/>
            </a:br>
            <a:r>
              <a:rPr lang="en-US" b="1" dirty="0"/>
              <a:t>PLANEO DE PATRIMONIO</a:t>
            </a:r>
          </a:p>
        </p:txBody>
      </p:sp>
      <p:sp>
        <p:nvSpPr>
          <p:cNvPr id="7" name="Footer Placeholder 7"/>
          <p:cNvSpPr>
            <a:spLocks noGrp="1"/>
          </p:cNvSpPr>
          <p:nvPr>
            <p:ph type="ftr" sz="quarter" idx="11"/>
          </p:nvPr>
        </p:nvSpPr>
        <p:spPr>
          <a:xfrm>
            <a:off x="0" y="6492875"/>
            <a:ext cx="2895600" cy="365125"/>
          </a:xfrm>
        </p:spPr>
        <p:txBody>
          <a:bodyPr/>
          <a:lstStyle/>
          <a:p>
            <a:pPr algn="l">
              <a:defRPr/>
            </a:pPr>
            <a:r>
              <a:rPr lang="en-US" dirty="0"/>
              <a:t>© Alex Barrón 2012</a:t>
            </a:r>
          </a:p>
        </p:txBody>
      </p:sp>
      <p:sp>
        <p:nvSpPr>
          <p:cNvPr id="8" name="Slide Number Placeholder 8"/>
          <p:cNvSpPr>
            <a:spLocks noGrp="1"/>
          </p:cNvSpPr>
          <p:nvPr>
            <p:ph type="sldNum" sz="quarter" idx="12"/>
          </p:nvPr>
        </p:nvSpPr>
        <p:spPr>
          <a:xfrm>
            <a:off x="7010400" y="6492875"/>
            <a:ext cx="2133600" cy="365125"/>
          </a:xfrm>
        </p:spPr>
        <p:txBody>
          <a:bodyPr/>
          <a:lstStyle/>
          <a:p>
            <a:pPr>
              <a:defRPr/>
            </a:pPr>
            <a:fld id="{41402D49-E0DC-4392-8BF2-E2EDC46CB960}" type="slidenum">
              <a:rPr lang="en-US"/>
              <a:pPr>
                <a:defRPr/>
              </a:pPr>
              <a:t>163</a:t>
            </a:fld>
            <a:endParaRPr lang="en-US" dirty="0"/>
          </a:p>
        </p:txBody>
      </p:sp>
      <p:pic>
        <p:nvPicPr>
          <p:cNvPr id="9" name="Picture 8" descr="estateplanningstockphoto.jpg"/>
          <p:cNvPicPr>
            <a:picLocks noChangeAspect="1"/>
          </p:cNvPicPr>
          <p:nvPr/>
        </p:nvPicPr>
        <p:blipFill>
          <a:blip r:embed="rId2" cstate="print"/>
          <a:stretch>
            <a:fillRect/>
          </a:stretch>
        </p:blipFill>
        <p:spPr>
          <a:xfrm>
            <a:off x="4419600" y="3886200"/>
            <a:ext cx="3276600" cy="2334578"/>
          </a:xfrm>
          <a:prstGeom prst="rect">
            <a:avLst/>
          </a:prstGeom>
        </p:spPr>
      </p:pic>
      <p:pic>
        <p:nvPicPr>
          <p:cNvPr id="10" name="Picture 9" descr="asset-protection-featured-image-v2.jpg"/>
          <p:cNvPicPr>
            <a:picLocks noChangeAspect="1"/>
          </p:cNvPicPr>
          <p:nvPr/>
        </p:nvPicPr>
        <p:blipFill>
          <a:blip r:embed="rId3" cstate="print"/>
          <a:stretch>
            <a:fillRect/>
          </a:stretch>
        </p:blipFill>
        <p:spPr>
          <a:xfrm>
            <a:off x="381000" y="2057400"/>
            <a:ext cx="4572000" cy="1405302"/>
          </a:xfrm>
          <a:prstGeom prst="rect">
            <a:avLst/>
          </a:prstGeom>
        </p:spPr>
      </p:pic>
      <p:pic>
        <p:nvPicPr>
          <p:cNvPr id="11" name="Picture 10" descr="images.jpg"/>
          <p:cNvPicPr>
            <a:picLocks noChangeAspect="1"/>
          </p:cNvPicPr>
          <p:nvPr/>
        </p:nvPicPr>
        <p:blipFill>
          <a:blip r:embed="rId4" cstate="print"/>
          <a:stretch>
            <a:fillRect/>
          </a:stretch>
        </p:blipFill>
        <p:spPr>
          <a:xfrm>
            <a:off x="5791200" y="1905000"/>
            <a:ext cx="2628900" cy="1743075"/>
          </a:xfrm>
          <a:prstGeom prst="rect">
            <a:avLst/>
          </a:prstGeom>
        </p:spPr>
      </p:pic>
      <p:pic>
        <p:nvPicPr>
          <p:cNvPr id="12" name="Picture 11" descr="House-under-protection-YellowS-300x300.jpg"/>
          <p:cNvPicPr>
            <a:picLocks noChangeAspect="1"/>
          </p:cNvPicPr>
          <p:nvPr/>
        </p:nvPicPr>
        <p:blipFill>
          <a:blip r:embed="rId5" cstate="print"/>
          <a:stretch>
            <a:fillRect/>
          </a:stretch>
        </p:blipFill>
        <p:spPr>
          <a:xfrm>
            <a:off x="1143000" y="3581400"/>
            <a:ext cx="2438400" cy="2438400"/>
          </a:xfrm>
          <a:prstGeom prst="rect">
            <a:avLst/>
          </a:prstGeom>
        </p:spPr>
      </p:pic>
      <p:pic>
        <p:nvPicPr>
          <p:cNvPr id="13" name="Picture 12" descr="Seminario Libertad Financiera logo.png"/>
          <p:cNvPicPr>
            <a:picLocks noChangeAspect="1"/>
          </p:cNvPicPr>
          <p:nvPr/>
        </p:nvPicPr>
        <p:blipFill>
          <a:blip r:embed="rId6" cstate="print"/>
          <a:stretch>
            <a:fillRect/>
          </a:stretch>
        </p:blipFill>
        <p:spPr>
          <a:xfrm>
            <a:off x="0" y="0"/>
            <a:ext cx="1840831" cy="609600"/>
          </a:xfrm>
          <a:prstGeom prst="rect">
            <a:avLst/>
          </a:prstGeom>
        </p:spPr>
      </p:pic>
    </p:spTree>
    <p:extLst>
      <p:ext uri="{BB962C8B-B14F-4D97-AF65-F5344CB8AC3E}">
        <p14:creationId xmlns:p14="http://schemas.microsoft.com/office/powerpoint/2010/main" val="2523803284"/>
      </p:ext>
    </p:extLst>
  </p:cSld>
  <p:clrMapOvr>
    <a:masterClrMapping/>
  </p:clrMapOvr>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600200" y="0"/>
            <a:ext cx="7086600" cy="1143000"/>
          </a:xfrm>
        </p:spPr>
        <p:txBody>
          <a:bodyPr rtlCol="0">
            <a:normAutofit/>
          </a:bodyPr>
          <a:lstStyle/>
          <a:p>
            <a:pPr eaLnBrk="1" fontAlgn="auto" hangingPunct="1">
              <a:spcAft>
                <a:spcPts val="0"/>
              </a:spcAft>
              <a:defRPr/>
            </a:pPr>
            <a:r>
              <a:rPr lang="en-US" b="1" dirty="0" err="1"/>
              <a:t>Planeo</a:t>
            </a:r>
            <a:r>
              <a:rPr lang="en-US" b="1" dirty="0"/>
              <a:t> de </a:t>
            </a:r>
            <a:r>
              <a:rPr lang="en-US" b="1" dirty="0" err="1"/>
              <a:t>Patrimonio</a:t>
            </a:r>
            <a:r>
              <a:rPr lang="en-US" b="1" dirty="0"/>
              <a:t> 101</a:t>
            </a:r>
            <a:endParaRPr lang="en-US" dirty="0"/>
          </a:p>
        </p:txBody>
      </p:sp>
      <p:sp>
        <p:nvSpPr>
          <p:cNvPr id="4099" name="Content Placeholder 2"/>
          <p:cNvSpPr>
            <a:spLocks noGrp="1"/>
          </p:cNvSpPr>
          <p:nvPr>
            <p:ph idx="1"/>
          </p:nvPr>
        </p:nvSpPr>
        <p:spPr>
          <a:xfrm>
            <a:off x="228600" y="1066800"/>
            <a:ext cx="8915400" cy="5562600"/>
          </a:xfrm>
        </p:spPr>
        <p:txBody>
          <a:bodyPr>
            <a:normAutofit fontScale="92500" lnSpcReduction="10000"/>
          </a:bodyPr>
          <a:lstStyle/>
          <a:p>
            <a:pPr eaLnBrk="1" hangingPunct="1">
              <a:buNone/>
            </a:pPr>
            <a:r>
              <a:rPr lang="en-US" dirty="0" err="1"/>
              <a:t>Todos</a:t>
            </a:r>
            <a:r>
              <a:rPr lang="en-US" dirty="0"/>
              <a:t> </a:t>
            </a:r>
            <a:r>
              <a:rPr lang="en-US" dirty="0" err="1"/>
              <a:t>deberían</a:t>
            </a:r>
            <a:r>
              <a:rPr lang="en-US" dirty="0"/>
              <a:t> </a:t>
            </a:r>
            <a:r>
              <a:rPr lang="en-US" dirty="0" err="1"/>
              <a:t>planear</a:t>
            </a:r>
            <a:r>
              <a:rPr lang="en-US" dirty="0"/>
              <a:t> para el </a:t>
            </a:r>
            <a:r>
              <a:rPr lang="en-US" dirty="0" err="1"/>
              <a:t>día</a:t>
            </a:r>
            <a:r>
              <a:rPr lang="en-US" dirty="0"/>
              <a:t> que </a:t>
            </a:r>
            <a:r>
              <a:rPr lang="en-US" dirty="0" err="1"/>
              <a:t>ya</a:t>
            </a:r>
            <a:r>
              <a:rPr lang="en-US" dirty="0"/>
              <a:t> no </a:t>
            </a:r>
            <a:r>
              <a:rPr lang="en-US" dirty="0" err="1"/>
              <a:t>esten</a:t>
            </a:r>
            <a:r>
              <a:rPr lang="en-US" dirty="0"/>
              <a:t> con </a:t>
            </a:r>
            <a:r>
              <a:rPr lang="en-US" dirty="0" err="1"/>
              <a:t>nosotros</a:t>
            </a:r>
            <a:r>
              <a:rPr lang="en-US" dirty="0"/>
              <a:t>.</a:t>
            </a:r>
          </a:p>
          <a:p>
            <a:pPr eaLnBrk="1" hangingPunct="1"/>
            <a:r>
              <a:rPr lang="en-US" dirty="0" err="1"/>
              <a:t>Obtén</a:t>
            </a:r>
            <a:r>
              <a:rPr lang="en-US" dirty="0"/>
              <a:t> un </a:t>
            </a:r>
            <a:r>
              <a:rPr lang="en-US" dirty="0" err="1"/>
              <a:t>Testamento</a:t>
            </a:r>
            <a:r>
              <a:rPr lang="en-US" dirty="0"/>
              <a:t> (Last Will &amp; Testament)</a:t>
            </a:r>
          </a:p>
          <a:p>
            <a:pPr lvl="1">
              <a:buNone/>
            </a:pPr>
            <a:r>
              <a:rPr lang="en-US" dirty="0"/>
              <a:t>- </a:t>
            </a:r>
            <a:r>
              <a:rPr lang="en-US" dirty="0" err="1"/>
              <a:t>Expresa</a:t>
            </a:r>
            <a:r>
              <a:rPr lang="en-US" dirty="0"/>
              <a:t> </a:t>
            </a:r>
            <a:r>
              <a:rPr lang="en-US" dirty="0" err="1"/>
              <a:t>claramente</a:t>
            </a:r>
            <a:r>
              <a:rPr lang="en-US" dirty="0"/>
              <a:t> </a:t>
            </a:r>
            <a:r>
              <a:rPr lang="en-US" dirty="0" err="1"/>
              <a:t>tus</a:t>
            </a:r>
            <a:r>
              <a:rPr lang="en-US" dirty="0"/>
              <a:t> </a:t>
            </a:r>
            <a:r>
              <a:rPr lang="en-US" dirty="0" err="1"/>
              <a:t>deseos</a:t>
            </a:r>
            <a:r>
              <a:rPr lang="en-US" dirty="0"/>
              <a:t>. </a:t>
            </a:r>
            <a:r>
              <a:rPr lang="en-US" dirty="0" err="1"/>
              <a:t>Minimiza</a:t>
            </a:r>
            <a:r>
              <a:rPr lang="en-US" dirty="0"/>
              <a:t> </a:t>
            </a:r>
            <a:r>
              <a:rPr lang="en-US" dirty="0" err="1"/>
              <a:t>generar</a:t>
            </a:r>
            <a:r>
              <a:rPr lang="en-US" dirty="0"/>
              <a:t> </a:t>
            </a:r>
            <a:r>
              <a:rPr lang="en-US" dirty="0" err="1"/>
              <a:t>conflictos</a:t>
            </a:r>
            <a:r>
              <a:rPr lang="en-US" dirty="0"/>
              <a:t> entre </a:t>
            </a:r>
            <a:r>
              <a:rPr lang="en-US" dirty="0" err="1"/>
              <a:t>tus</a:t>
            </a:r>
            <a:r>
              <a:rPr lang="en-US" dirty="0"/>
              <a:t> </a:t>
            </a:r>
            <a:r>
              <a:rPr lang="en-US" dirty="0" err="1"/>
              <a:t>herederos</a:t>
            </a:r>
            <a:r>
              <a:rPr lang="en-US" dirty="0"/>
              <a:t> y </a:t>
            </a:r>
            <a:r>
              <a:rPr lang="en-US" dirty="0" err="1"/>
              <a:t>beneficiarios</a:t>
            </a:r>
            <a:r>
              <a:rPr lang="en-US" dirty="0"/>
              <a:t>.</a:t>
            </a:r>
          </a:p>
          <a:p>
            <a:pPr lvl="1">
              <a:buFontTx/>
              <a:buChar char="-"/>
            </a:pPr>
            <a:r>
              <a:rPr lang="en-US" dirty="0" err="1"/>
              <a:t>Designa</a:t>
            </a:r>
            <a:r>
              <a:rPr lang="en-US" dirty="0"/>
              <a:t> un </a:t>
            </a:r>
            <a:r>
              <a:rPr lang="en-US" dirty="0" err="1"/>
              <a:t>ejecutor</a:t>
            </a:r>
            <a:r>
              <a:rPr lang="en-US" dirty="0"/>
              <a:t> y guardian de </a:t>
            </a:r>
            <a:r>
              <a:rPr lang="en-US" dirty="0" err="1"/>
              <a:t>tus</a:t>
            </a:r>
            <a:r>
              <a:rPr lang="en-US" dirty="0"/>
              <a:t> </a:t>
            </a:r>
            <a:r>
              <a:rPr lang="en-US" dirty="0" err="1"/>
              <a:t>hijos</a:t>
            </a:r>
            <a:r>
              <a:rPr lang="en-US" dirty="0"/>
              <a:t>. </a:t>
            </a:r>
          </a:p>
          <a:p>
            <a:pPr eaLnBrk="1" hangingPunct="1"/>
            <a:r>
              <a:rPr lang="en-US" dirty="0" err="1"/>
              <a:t>Obtén</a:t>
            </a:r>
            <a:r>
              <a:rPr lang="en-US" dirty="0"/>
              <a:t> un </a:t>
            </a:r>
            <a:r>
              <a:rPr lang="en-US" dirty="0" err="1"/>
              <a:t>Fideicomiso</a:t>
            </a:r>
            <a:r>
              <a:rPr lang="en-US" dirty="0"/>
              <a:t> </a:t>
            </a:r>
            <a:r>
              <a:rPr lang="en-US" dirty="0" err="1"/>
              <a:t>Activo</a:t>
            </a:r>
            <a:r>
              <a:rPr lang="en-US" dirty="0"/>
              <a:t> (Living Trust)</a:t>
            </a:r>
          </a:p>
          <a:p>
            <a:pPr lvl="1"/>
            <a:r>
              <a:rPr lang="en-US" dirty="0" err="1"/>
              <a:t>Minimiza</a:t>
            </a:r>
            <a:r>
              <a:rPr lang="en-US" dirty="0"/>
              <a:t> </a:t>
            </a:r>
            <a:r>
              <a:rPr lang="en-US" dirty="0" err="1"/>
              <a:t>impuestos</a:t>
            </a:r>
            <a:r>
              <a:rPr lang="en-US" dirty="0"/>
              <a:t> de </a:t>
            </a:r>
            <a:r>
              <a:rPr lang="en-US" dirty="0" err="1"/>
              <a:t>patrimonio</a:t>
            </a:r>
            <a:endParaRPr lang="en-US" dirty="0"/>
          </a:p>
          <a:p>
            <a:pPr lvl="1" fontAlgn="t"/>
            <a:r>
              <a:rPr lang="en-US" dirty="0" err="1"/>
              <a:t>Evita</a:t>
            </a:r>
            <a:r>
              <a:rPr lang="en-US" dirty="0"/>
              <a:t> </a:t>
            </a:r>
            <a:r>
              <a:rPr lang="en-US" dirty="0" err="1"/>
              <a:t>legalización</a:t>
            </a:r>
            <a:r>
              <a:rPr lang="en-US" dirty="0"/>
              <a:t> de un </a:t>
            </a:r>
            <a:r>
              <a:rPr lang="en-US" dirty="0" err="1"/>
              <a:t>testamento</a:t>
            </a:r>
            <a:endParaRPr lang="en-US" dirty="0"/>
          </a:p>
          <a:p>
            <a:r>
              <a:rPr lang="en-US" dirty="0" err="1"/>
              <a:t>Establece</a:t>
            </a:r>
            <a:r>
              <a:rPr lang="en-US" dirty="0"/>
              <a:t> </a:t>
            </a:r>
            <a:r>
              <a:rPr lang="en-US" dirty="0" err="1"/>
              <a:t>administradores</a:t>
            </a:r>
            <a:r>
              <a:rPr lang="en-US" dirty="0"/>
              <a:t> </a:t>
            </a:r>
            <a:r>
              <a:rPr lang="en-US" dirty="0" err="1"/>
              <a:t>que</a:t>
            </a:r>
            <a:r>
              <a:rPr lang="en-US" dirty="0"/>
              <a:t> van a </a:t>
            </a:r>
            <a:r>
              <a:rPr lang="en-US" dirty="0" err="1"/>
              <a:t>distribuir</a:t>
            </a:r>
            <a:r>
              <a:rPr lang="en-US" dirty="0"/>
              <a:t> </a:t>
            </a:r>
            <a:r>
              <a:rPr lang="en-US" dirty="0" err="1"/>
              <a:t>tus</a:t>
            </a:r>
            <a:r>
              <a:rPr lang="en-US" dirty="0"/>
              <a:t> </a:t>
            </a:r>
            <a:r>
              <a:rPr lang="en-US" dirty="0" err="1"/>
              <a:t>bienes</a:t>
            </a:r>
            <a:r>
              <a:rPr lang="en-US" dirty="0"/>
              <a:t> de </a:t>
            </a:r>
            <a:r>
              <a:rPr lang="en-US" dirty="0" err="1"/>
              <a:t>acuerdo</a:t>
            </a:r>
            <a:r>
              <a:rPr lang="en-US" dirty="0"/>
              <a:t> a </a:t>
            </a:r>
            <a:r>
              <a:rPr lang="en-US" dirty="0" err="1"/>
              <a:t>tus</a:t>
            </a:r>
            <a:r>
              <a:rPr lang="en-US" dirty="0"/>
              <a:t> </a:t>
            </a:r>
            <a:r>
              <a:rPr lang="en-US" dirty="0" err="1"/>
              <a:t>deseos</a:t>
            </a:r>
            <a:r>
              <a:rPr lang="en-US" dirty="0"/>
              <a:t>. </a:t>
            </a:r>
          </a:p>
          <a:p>
            <a:r>
              <a:rPr lang="en-US" dirty="0" err="1"/>
              <a:t>Da</a:t>
            </a:r>
            <a:r>
              <a:rPr lang="en-US" dirty="0"/>
              <a:t> </a:t>
            </a:r>
            <a:r>
              <a:rPr lang="en-US" dirty="0" err="1"/>
              <a:t>tu</a:t>
            </a:r>
            <a:r>
              <a:rPr lang="en-US" dirty="0"/>
              <a:t> </a:t>
            </a:r>
            <a:r>
              <a:rPr lang="en-US" dirty="0" err="1"/>
              <a:t>dinero</a:t>
            </a:r>
            <a:r>
              <a:rPr lang="en-US" dirty="0"/>
              <a:t> </a:t>
            </a:r>
            <a:r>
              <a:rPr lang="en-US" dirty="0" err="1"/>
              <a:t>mientras</a:t>
            </a:r>
            <a:r>
              <a:rPr lang="en-US" dirty="0"/>
              <a:t> </a:t>
            </a:r>
            <a:r>
              <a:rPr lang="en-US" dirty="0" err="1"/>
              <a:t>estas</a:t>
            </a:r>
            <a:r>
              <a:rPr lang="en-US" dirty="0"/>
              <a:t> vivo. </a:t>
            </a:r>
          </a:p>
        </p:txBody>
      </p:sp>
      <p:sp>
        <p:nvSpPr>
          <p:cNvPr id="7" name="Footer Placeholder 6"/>
          <p:cNvSpPr>
            <a:spLocks noGrp="1"/>
          </p:cNvSpPr>
          <p:nvPr>
            <p:ph type="ftr" sz="quarter" idx="11"/>
          </p:nvPr>
        </p:nvSpPr>
        <p:spPr>
          <a:xfrm>
            <a:off x="0" y="6492875"/>
            <a:ext cx="2895600" cy="365125"/>
          </a:xfrm>
        </p:spPr>
        <p:txBody>
          <a:bodyPr/>
          <a:lstStyle/>
          <a:p>
            <a:pPr algn="l">
              <a:defRPr/>
            </a:pPr>
            <a:r>
              <a:rPr lang="en-US"/>
              <a:t>© Alex Barrón 2012</a:t>
            </a:r>
            <a:endParaRPr lang="en-US" dirty="0"/>
          </a:p>
        </p:txBody>
      </p:sp>
      <p:sp>
        <p:nvSpPr>
          <p:cNvPr id="8" name="Slide Number Placeholder 7"/>
          <p:cNvSpPr>
            <a:spLocks noGrp="1"/>
          </p:cNvSpPr>
          <p:nvPr>
            <p:ph type="sldNum" sz="quarter" idx="12"/>
          </p:nvPr>
        </p:nvSpPr>
        <p:spPr>
          <a:xfrm>
            <a:off x="7010400" y="6492875"/>
            <a:ext cx="2133600" cy="365125"/>
          </a:xfrm>
        </p:spPr>
        <p:txBody>
          <a:bodyPr/>
          <a:lstStyle/>
          <a:p>
            <a:pPr>
              <a:defRPr/>
            </a:pPr>
            <a:fld id="{39F5A813-D647-42E0-B614-A3684338E6D9}" type="slidenum">
              <a:rPr lang="en-US"/>
              <a:pPr>
                <a:defRPr/>
              </a:pPr>
              <a:t>164</a:t>
            </a:fld>
            <a:endParaRPr lang="en-US"/>
          </a:p>
        </p:txBody>
      </p:sp>
      <p:pic>
        <p:nvPicPr>
          <p:cNvPr id="2" name="Picture 1">
            <a:extLst>
              <a:ext uri="{FF2B5EF4-FFF2-40B4-BE49-F238E27FC236}">
                <a16:creationId xmlns:a16="http://schemas.microsoft.com/office/drawing/2014/main" id="{FD3D5356-BE12-EA7D-8DB1-27988743DD7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3448498"/>
      </p:ext>
    </p:extLst>
  </p:cSld>
  <p:clrMapOvr>
    <a:masterClrMapping/>
  </p:clrMapOvr>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45136D67-08C6-43E4-85EB-A30011717F96}"/>
              </a:ext>
            </a:extLst>
          </p:cNvPr>
          <p:cNvSpPr>
            <a:spLocks noGrp="1"/>
          </p:cNvSpPr>
          <p:nvPr>
            <p:ph type="title"/>
          </p:nvPr>
        </p:nvSpPr>
        <p:spPr>
          <a:xfrm>
            <a:off x="1600200" y="0"/>
            <a:ext cx="7086600" cy="1143000"/>
          </a:xfrm>
        </p:spPr>
        <p:txBody>
          <a:bodyPr/>
          <a:lstStyle/>
          <a:p>
            <a:pPr eaLnBrk="1" hangingPunct="1"/>
            <a:r>
              <a:rPr lang="en-US" altLang="en-US" b="1" dirty="0" err="1"/>
              <a:t>Poder</a:t>
            </a:r>
            <a:r>
              <a:rPr lang="en-US" altLang="en-US" b="1" dirty="0"/>
              <a:t> Legal</a:t>
            </a:r>
            <a:endParaRPr lang="en-US" altLang="en-US" dirty="0"/>
          </a:p>
        </p:txBody>
      </p:sp>
      <p:sp>
        <p:nvSpPr>
          <p:cNvPr id="9219" name="Content Placeholder 2">
            <a:extLst>
              <a:ext uri="{FF2B5EF4-FFF2-40B4-BE49-F238E27FC236}">
                <a16:creationId xmlns:a16="http://schemas.microsoft.com/office/drawing/2014/main" id="{45407F2C-1623-4241-A55D-FA488C2DDE35}"/>
              </a:ext>
            </a:extLst>
          </p:cNvPr>
          <p:cNvSpPr>
            <a:spLocks noGrp="1"/>
          </p:cNvSpPr>
          <p:nvPr>
            <p:ph idx="1"/>
          </p:nvPr>
        </p:nvSpPr>
        <p:spPr>
          <a:xfrm>
            <a:off x="228600" y="1066800"/>
            <a:ext cx="8915400" cy="5562600"/>
          </a:xfrm>
        </p:spPr>
        <p:txBody>
          <a:bodyPr/>
          <a:lstStyle/>
          <a:p>
            <a:pPr eaLnBrk="1" hangingPunct="1">
              <a:buFont typeface="Arial" panose="020B0604020202020204" pitchFamily="34" charset="0"/>
              <a:buNone/>
            </a:pPr>
            <a:r>
              <a:rPr lang="es-ES" b="0" i="0" dirty="0">
                <a:solidFill>
                  <a:srgbClr val="000000"/>
                </a:solidFill>
                <a:effectLst/>
                <a:latin typeface="+mj-lt"/>
              </a:rPr>
              <a:t>Todos deberían pensar en obtener los siguientes documentos legales:</a:t>
            </a:r>
          </a:p>
          <a:p>
            <a:pPr eaLnBrk="1" hangingPunct="1"/>
            <a:r>
              <a:rPr lang="en-US" altLang="en-US" dirty="0" err="1">
                <a:latin typeface="+mj-lt"/>
              </a:rPr>
              <a:t>Poder</a:t>
            </a:r>
            <a:r>
              <a:rPr lang="en-US" altLang="en-US" dirty="0">
                <a:latin typeface="+mj-lt"/>
              </a:rPr>
              <a:t> Legal </a:t>
            </a:r>
            <a:r>
              <a:rPr lang="en-US" altLang="en-US" dirty="0" err="1">
                <a:latin typeface="+mj-lt"/>
              </a:rPr>
              <a:t>Duradero</a:t>
            </a:r>
            <a:endParaRPr lang="en-US" altLang="en-US" dirty="0">
              <a:latin typeface="+mj-lt"/>
            </a:endParaRPr>
          </a:p>
          <a:p>
            <a:pPr lvl="1">
              <a:buFontTx/>
              <a:buChar char="-"/>
            </a:pPr>
            <a:r>
              <a:rPr lang="en-US" altLang="en-US" dirty="0">
                <a:latin typeface="+mj-lt"/>
              </a:rPr>
              <a:t>Tu </a:t>
            </a:r>
            <a:r>
              <a:rPr lang="en-US" altLang="en-US" dirty="0" err="1">
                <a:latin typeface="+mj-lt"/>
              </a:rPr>
              <a:t>asignas</a:t>
            </a:r>
            <a:r>
              <a:rPr lang="en-US" altLang="en-US" dirty="0">
                <a:latin typeface="+mj-lt"/>
              </a:rPr>
              <a:t> a una persona que </a:t>
            </a:r>
            <a:r>
              <a:rPr lang="en-US" altLang="en-US" dirty="0" err="1">
                <a:latin typeface="+mj-lt"/>
              </a:rPr>
              <a:t>pueda</a:t>
            </a:r>
            <a:r>
              <a:rPr lang="en-US" altLang="en-US" dirty="0">
                <a:latin typeface="+mj-lt"/>
              </a:rPr>
              <a:t> </a:t>
            </a:r>
            <a:r>
              <a:rPr lang="en-US" altLang="en-US" dirty="0" err="1">
                <a:latin typeface="+mj-lt"/>
              </a:rPr>
              <a:t>tomar</a:t>
            </a:r>
            <a:r>
              <a:rPr lang="en-US" altLang="en-US" dirty="0">
                <a:latin typeface="+mj-lt"/>
              </a:rPr>
              <a:t> </a:t>
            </a:r>
            <a:r>
              <a:rPr lang="en-US" altLang="en-US" dirty="0" err="1">
                <a:latin typeface="+mj-lt"/>
              </a:rPr>
              <a:t>decisiones</a:t>
            </a:r>
            <a:r>
              <a:rPr lang="en-US" altLang="en-US" dirty="0">
                <a:latin typeface="+mj-lt"/>
              </a:rPr>
              <a:t> por </a:t>
            </a:r>
            <a:r>
              <a:rPr lang="en-US" altLang="en-US" dirty="0" err="1">
                <a:latin typeface="+mj-lt"/>
              </a:rPr>
              <a:t>ti</a:t>
            </a:r>
            <a:r>
              <a:rPr lang="en-US" altLang="en-US" dirty="0">
                <a:latin typeface="+mj-lt"/>
              </a:rPr>
              <a:t>.</a:t>
            </a:r>
          </a:p>
          <a:p>
            <a:pPr lvl="1">
              <a:buFontTx/>
              <a:buChar char="-"/>
            </a:pPr>
            <a:r>
              <a:rPr lang="es-ES" b="0" i="0" dirty="0">
                <a:solidFill>
                  <a:srgbClr val="000000"/>
                </a:solidFill>
                <a:effectLst/>
                <a:latin typeface="+mj-lt"/>
              </a:rPr>
              <a:t>Es especialmente útil si quedas incapacitado</a:t>
            </a:r>
            <a:r>
              <a:rPr lang="es-ES" b="0" i="0" dirty="0">
                <a:solidFill>
                  <a:srgbClr val="000000"/>
                </a:solidFill>
                <a:effectLst/>
                <a:latin typeface="Roboto" panose="02000000000000000000" pitchFamily="2" charset="0"/>
              </a:rPr>
              <a:t>.</a:t>
            </a:r>
            <a:r>
              <a:rPr lang="en-US" altLang="en-US" dirty="0"/>
              <a:t> </a:t>
            </a:r>
          </a:p>
          <a:p>
            <a:pPr eaLnBrk="1" hangingPunct="1"/>
            <a:r>
              <a:rPr lang="en-US" altLang="en-US" dirty="0" err="1"/>
              <a:t>Poder</a:t>
            </a:r>
            <a:r>
              <a:rPr lang="en-US" altLang="en-US" dirty="0"/>
              <a:t> Legal </a:t>
            </a:r>
            <a:r>
              <a:rPr lang="en-US" altLang="en-US" dirty="0" err="1"/>
              <a:t>Médico</a:t>
            </a:r>
            <a:endParaRPr lang="en-US" altLang="en-US" dirty="0"/>
          </a:p>
          <a:p>
            <a:pPr lvl="1"/>
            <a:r>
              <a:rPr lang="es-ES" b="0" i="0" dirty="0">
                <a:solidFill>
                  <a:srgbClr val="000000"/>
                </a:solidFill>
                <a:effectLst/>
                <a:latin typeface="Roboto" panose="02000000000000000000" pitchFamily="2" charset="0"/>
              </a:rPr>
              <a:t>Le permite a la persona que tú designes tomar decisiones de tratamiento médico por tí cuando tú no puedas tomar estas decisiones por tí mismo.</a:t>
            </a:r>
            <a:endParaRPr lang="en-US" altLang="en-US" dirty="0"/>
          </a:p>
        </p:txBody>
      </p:sp>
      <p:sp>
        <p:nvSpPr>
          <p:cNvPr id="7" name="Footer Placeholder 6">
            <a:extLst>
              <a:ext uri="{FF2B5EF4-FFF2-40B4-BE49-F238E27FC236}">
                <a16:creationId xmlns:a16="http://schemas.microsoft.com/office/drawing/2014/main" id="{7C372630-A057-47AE-BF6F-F325E4307183}"/>
              </a:ext>
            </a:extLst>
          </p:cNvPr>
          <p:cNvSpPr>
            <a:spLocks noGrp="1"/>
          </p:cNvSpPr>
          <p:nvPr>
            <p:ph type="ftr" sz="quarter" idx="11"/>
          </p:nvPr>
        </p:nvSpPr>
        <p:spPr>
          <a:xfrm>
            <a:off x="0" y="6492875"/>
            <a:ext cx="2895600" cy="365125"/>
          </a:xfrm>
        </p:spPr>
        <p:txBody>
          <a:bodyPr/>
          <a:lstStyle/>
          <a:p>
            <a:pPr algn="l">
              <a:defRPr/>
            </a:pPr>
            <a:r>
              <a:rPr lang="en-US" dirty="0"/>
              <a:t>© Alex </a:t>
            </a:r>
            <a:r>
              <a:rPr lang="en-US" dirty="0" err="1"/>
              <a:t>Barrón</a:t>
            </a:r>
            <a:r>
              <a:rPr lang="en-US" dirty="0"/>
              <a:t> 2024</a:t>
            </a:r>
          </a:p>
        </p:txBody>
      </p:sp>
      <p:sp>
        <p:nvSpPr>
          <p:cNvPr id="9221" name="Slide Number Placeholder 7">
            <a:extLst>
              <a:ext uri="{FF2B5EF4-FFF2-40B4-BE49-F238E27FC236}">
                <a16:creationId xmlns:a16="http://schemas.microsoft.com/office/drawing/2014/main" id="{05B2E038-42B4-4BBA-AD58-BB66C8BD14CE}"/>
              </a:ext>
            </a:extLst>
          </p:cNvPr>
          <p:cNvSpPr>
            <a:spLocks noGrp="1" noChangeArrowheads="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C135870-58C8-4C9D-A175-15FA8068C873}" type="slidenum">
              <a:rPr lang="en-US" altLang="en-US" sz="1200" smtClean="0">
                <a:solidFill>
                  <a:srgbClr val="898989"/>
                </a:solidFill>
              </a:rPr>
              <a:pPr>
                <a:spcBef>
                  <a:spcPct val="0"/>
                </a:spcBef>
                <a:buFontTx/>
                <a:buNone/>
              </a:pPr>
              <a:t>165</a:t>
            </a:fld>
            <a:endParaRPr lang="en-US" altLang="en-US" sz="1200">
              <a:solidFill>
                <a:srgbClr val="898989"/>
              </a:solidFill>
            </a:endParaRPr>
          </a:p>
        </p:txBody>
      </p:sp>
      <p:pic>
        <p:nvPicPr>
          <p:cNvPr id="2" name="Picture 1">
            <a:extLst>
              <a:ext uri="{FF2B5EF4-FFF2-40B4-BE49-F238E27FC236}">
                <a16:creationId xmlns:a16="http://schemas.microsoft.com/office/drawing/2014/main" id="{DAC4A89F-4E6A-FF23-EB51-FBED6D91596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p:spPr>
        <p:txBody>
          <a:bodyPr>
            <a:normAutofit fontScale="90000"/>
          </a:bodyPr>
          <a:lstStyle/>
          <a:p>
            <a:r>
              <a:rPr lang="en-US" b="1" dirty="0"/>
              <a:t>¿</a:t>
            </a:r>
            <a:r>
              <a:rPr lang="es-ES" b="1" dirty="0"/>
              <a:t>Estas listo para la Libertad Financiera?</a:t>
            </a:r>
            <a:endParaRPr lang="en-US" b="1" dirty="0"/>
          </a:p>
        </p:txBody>
      </p:sp>
      <p:sp>
        <p:nvSpPr>
          <p:cNvPr id="3" name="Footer Placeholder 2"/>
          <p:cNvSpPr>
            <a:spLocks noGrp="1"/>
          </p:cNvSpPr>
          <p:nvPr>
            <p:ph type="ftr" sz="quarter" idx="11"/>
          </p:nvPr>
        </p:nvSpPr>
        <p:spPr/>
        <p:txBody>
          <a:bodyPr/>
          <a:lstStyle/>
          <a:p>
            <a:r>
              <a:rPr lang="en-US" dirty="0"/>
              <a:t>© Alex </a:t>
            </a:r>
            <a:r>
              <a:rPr lang="en-US" dirty="0" err="1"/>
              <a:t>Barrón</a:t>
            </a:r>
            <a:r>
              <a:rPr lang="en-US" dirty="0"/>
              <a:t> 2024</a:t>
            </a:r>
          </a:p>
        </p:txBody>
      </p:sp>
      <p:sp>
        <p:nvSpPr>
          <p:cNvPr id="4" name="Slide Number Placeholder 3"/>
          <p:cNvSpPr>
            <a:spLocks noGrp="1"/>
          </p:cNvSpPr>
          <p:nvPr>
            <p:ph type="sldNum" sz="quarter" idx="12"/>
          </p:nvPr>
        </p:nvSpPr>
        <p:spPr/>
        <p:txBody>
          <a:bodyPr/>
          <a:lstStyle/>
          <a:p>
            <a:fld id="{26992660-07D7-4D1A-9A00-6246F487EF94}" type="slidenum">
              <a:rPr lang="en-US" smtClean="0"/>
              <a:pPr/>
              <a:t>166</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1402" y="1600201"/>
            <a:ext cx="3856258" cy="227869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0" y="4198461"/>
            <a:ext cx="4548468" cy="16764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803" y="4198461"/>
            <a:ext cx="3352800" cy="16764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653" y="1600200"/>
            <a:ext cx="3557235" cy="2286794"/>
          </a:xfrm>
          <a:prstGeom prst="rect">
            <a:avLst/>
          </a:prstGeom>
        </p:spPr>
      </p:pic>
      <p:pic>
        <p:nvPicPr>
          <p:cNvPr id="6" name="Picture 5">
            <a:extLst>
              <a:ext uri="{FF2B5EF4-FFF2-40B4-BE49-F238E27FC236}">
                <a16:creationId xmlns:a16="http://schemas.microsoft.com/office/drawing/2014/main" id="{F1FDC195-2C39-7438-FE1C-D6A923E497B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396350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1608"/>
            <a:ext cx="7772400" cy="1143000"/>
          </a:xfrm>
        </p:spPr>
        <p:txBody>
          <a:bodyPr/>
          <a:lstStyle/>
          <a:p>
            <a:r>
              <a:rPr lang="en-US" b="1" dirty="0" err="1"/>
              <a:t>Próximos</a:t>
            </a:r>
            <a:r>
              <a:rPr lang="en-US" b="1" dirty="0"/>
              <a:t> Pasos? </a:t>
            </a:r>
            <a:br>
              <a:rPr lang="en-US" b="1" dirty="0"/>
            </a:br>
            <a:r>
              <a:rPr lang="en-US" b="1" dirty="0" err="1"/>
              <a:t>Nuestros</a:t>
            </a:r>
            <a:r>
              <a:rPr lang="en-US" b="1" dirty="0"/>
              <a:t> </a:t>
            </a:r>
            <a:r>
              <a:rPr lang="en-US" b="1" dirty="0" err="1"/>
              <a:t>Seminarios</a:t>
            </a:r>
            <a:endParaRPr lang="en-US" b="1" dirty="0"/>
          </a:p>
        </p:txBody>
      </p:sp>
      <p:sp>
        <p:nvSpPr>
          <p:cNvPr id="3" name="Content Placeholder 2"/>
          <p:cNvSpPr>
            <a:spLocks noGrp="1"/>
          </p:cNvSpPr>
          <p:nvPr>
            <p:ph idx="1"/>
          </p:nvPr>
        </p:nvSpPr>
        <p:spPr>
          <a:xfrm>
            <a:off x="412730" y="1164608"/>
            <a:ext cx="8686800" cy="1578592"/>
          </a:xfrm>
        </p:spPr>
        <p:txBody>
          <a:bodyPr>
            <a:normAutofit fontScale="92500" lnSpcReduction="20000"/>
          </a:bodyPr>
          <a:lstStyle/>
          <a:p>
            <a:r>
              <a:rPr lang="es-ES" b="0" i="0" dirty="0">
                <a:solidFill>
                  <a:srgbClr val="000000"/>
                </a:solidFill>
                <a:effectLst/>
                <a:latin typeface="+mj-lt"/>
              </a:rPr>
              <a:t>Nuestro propósito es compartir la libertad financiera a través de seminarios educativos para ayudar a las personas a cumplir su llamado y vivir la vida que siempre soñaron</a:t>
            </a:r>
            <a:r>
              <a:rPr lang="en-US" dirty="0">
                <a:latin typeface="+mj-lt"/>
              </a:rPr>
              <a:t>.</a:t>
            </a:r>
          </a:p>
        </p:txBody>
      </p:sp>
      <p:sp>
        <p:nvSpPr>
          <p:cNvPr id="5" name="Text Placeholder 2">
            <a:extLst>
              <a:ext uri="{FF2B5EF4-FFF2-40B4-BE49-F238E27FC236}">
                <a16:creationId xmlns:a16="http://schemas.microsoft.com/office/drawing/2014/main" id="{91FA4AD1-21C5-48D0-ABFC-802B5A018AE4}"/>
              </a:ext>
            </a:extLst>
          </p:cNvPr>
          <p:cNvSpPr txBox="1">
            <a:spLocks/>
          </p:cNvSpPr>
          <p:nvPr/>
        </p:nvSpPr>
        <p:spPr>
          <a:xfrm>
            <a:off x="427868" y="2679048"/>
            <a:ext cx="4040188" cy="639762"/>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u="sng" dirty="0" err="1"/>
              <a:t>Seminarios</a:t>
            </a:r>
            <a:r>
              <a:rPr lang="en-US" b="1" u="sng" dirty="0"/>
              <a:t> </a:t>
            </a:r>
            <a:r>
              <a:rPr lang="en-US" b="1" u="sng" dirty="0" err="1"/>
              <a:t>Financieros</a:t>
            </a:r>
            <a:endParaRPr lang="en-US" b="1" u="sng" dirty="0"/>
          </a:p>
        </p:txBody>
      </p:sp>
      <p:sp>
        <p:nvSpPr>
          <p:cNvPr id="7" name="Content Placeholder 5">
            <a:extLst>
              <a:ext uri="{FF2B5EF4-FFF2-40B4-BE49-F238E27FC236}">
                <a16:creationId xmlns:a16="http://schemas.microsoft.com/office/drawing/2014/main" id="{F7808F78-DCB5-4030-883A-C870AC1E2C76}"/>
              </a:ext>
            </a:extLst>
          </p:cNvPr>
          <p:cNvSpPr txBox="1">
            <a:spLocks/>
          </p:cNvSpPr>
          <p:nvPr/>
        </p:nvSpPr>
        <p:spPr>
          <a:xfrm>
            <a:off x="4607854" y="3328111"/>
            <a:ext cx="4041775" cy="3311527"/>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1.) Universidad del </a:t>
            </a:r>
            <a:r>
              <a:rPr lang="en-US" sz="2800" dirty="0" err="1"/>
              <a:t>Exito</a:t>
            </a:r>
            <a:endParaRPr lang="en-US" sz="2800" dirty="0"/>
          </a:p>
          <a:p>
            <a:r>
              <a:rPr lang="en-US" sz="2800" dirty="0"/>
              <a:t>2.) </a:t>
            </a:r>
            <a:r>
              <a:rPr lang="en-US" sz="2800" dirty="0" err="1"/>
              <a:t>Crucero</a:t>
            </a:r>
            <a:r>
              <a:rPr lang="en-US" sz="2800" dirty="0"/>
              <a:t> </a:t>
            </a:r>
            <a:r>
              <a:rPr lang="en-US" sz="2800" dirty="0" err="1"/>
              <a:t>Anual</a:t>
            </a:r>
            <a:r>
              <a:rPr lang="en-US" sz="2800" dirty="0"/>
              <a:t> de la </a:t>
            </a:r>
            <a:r>
              <a:rPr lang="en-US" sz="2800" dirty="0" err="1"/>
              <a:t>Conferencia</a:t>
            </a:r>
            <a:r>
              <a:rPr lang="en-US" sz="2800" dirty="0"/>
              <a:t> de </a:t>
            </a:r>
            <a:r>
              <a:rPr lang="en-US" sz="2800" dirty="0" err="1"/>
              <a:t>Exito</a:t>
            </a:r>
            <a:endParaRPr lang="en-US" sz="2800" dirty="0"/>
          </a:p>
          <a:p>
            <a:r>
              <a:rPr lang="en-US" sz="2800" dirty="0"/>
              <a:t>3.) </a:t>
            </a:r>
            <a:r>
              <a:rPr lang="en-US" sz="2800" dirty="0" err="1"/>
              <a:t>Destino</a:t>
            </a:r>
            <a:r>
              <a:rPr lang="en-US" sz="2800" dirty="0"/>
              <a:t> del </a:t>
            </a:r>
            <a:r>
              <a:rPr lang="en-US" sz="2800" dirty="0" err="1"/>
              <a:t>Tercer</a:t>
            </a:r>
            <a:r>
              <a:rPr lang="en-US" sz="2800" dirty="0"/>
              <a:t> </a:t>
            </a:r>
            <a:r>
              <a:rPr lang="en-US" sz="2800" dirty="0" err="1"/>
              <a:t>Milenio</a:t>
            </a:r>
            <a:endParaRPr lang="en-US" sz="2800" dirty="0"/>
          </a:p>
          <a:p>
            <a:r>
              <a:rPr lang="en-US" sz="2800" dirty="0"/>
              <a:t>4.) </a:t>
            </a:r>
            <a:r>
              <a:rPr lang="en-US" sz="2800" dirty="0" err="1"/>
              <a:t>Millonarios</a:t>
            </a:r>
            <a:r>
              <a:rPr lang="en-US" sz="2800" dirty="0"/>
              <a:t> con un </a:t>
            </a:r>
            <a:r>
              <a:rPr lang="en-US" sz="2800" dirty="0" err="1"/>
              <a:t>Propósito</a:t>
            </a:r>
            <a:endParaRPr lang="en-US" sz="2800" dirty="0"/>
          </a:p>
          <a:p>
            <a:endParaRPr lang="en-US" dirty="0"/>
          </a:p>
          <a:p>
            <a:endParaRPr lang="en-US" dirty="0"/>
          </a:p>
        </p:txBody>
      </p:sp>
      <p:sp>
        <p:nvSpPr>
          <p:cNvPr id="8" name="Text Placeholder 4">
            <a:extLst>
              <a:ext uri="{FF2B5EF4-FFF2-40B4-BE49-F238E27FC236}">
                <a16:creationId xmlns:a16="http://schemas.microsoft.com/office/drawing/2014/main" id="{002BCDB2-BCDB-490D-8640-B5199FC7DB47}"/>
              </a:ext>
            </a:extLst>
          </p:cNvPr>
          <p:cNvSpPr txBox="1">
            <a:spLocks/>
          </p:cNvSpPr>
          <p:nvPr/>
        </p:nvSpPr>
        <p:spPr>
          <a:xfrm>
            <a:off x="4577576" y="2682773"/>
            <a:ext cx="4041775" cy="6397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u="sng" dirty="0"/>
              <a:t>Desarrollo Personal</a:t>
            </a:r>
          </a:p>
        </p:txBody>
      </p:sp>
      <p:sp>
        <p:nvSpPr>
          <p:cNvPr id="4" name="Content Placeholder 5">
            <a:extLst>
              <a:ext uri="{FF2B5EF4-FFF2-40B4-BE49-F238E27FC236}">
                <a16:creationId xmlns:a16="http://schemas.microsoft.com/office/drawing/2014/main" id="{0F0F43AE-FE9D-4075-96EA-2C04E560E4F8}"/>
              </a:ext>
            </a:extLst>
          </p:cNvPr>
          <p:cNvSpPr txBox="1">
            <a:spLocks/>
          </p:cNvSpPr>
          <p:nvPr/>
        </p:nvSpPr>
        <p:spPr>
          <a:xfrm>
            <a:off x="481903" y="3445727"/>
            <a:ext cx="4041775" cy="3311527"/>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000" dirty="0"/>
              <a:t>1.) </a:t>
            </a:r>
            <a:r>
              <a:rPr lang="en-US" sz="3000" dirty="0" err="1"/>
              <a:t>Seminario</a:t>
            </a:r>
            <a:r>
              <a:rPr lang="en-US" sz="3000" dirty="0"/>
              <a:t> Libertad </a:t>
            </a:r>
            <a:r>
              <a:rPr lang="en-US" sz="3000" dirty="0" err="1"/>
              <a:t>Financiera</a:t>
            </a:r>
            <a:endParaRPr lang="en-US" sz="3000" dirty="0"/>
          </a:p>
          <a:p>
            <a:r>
              <a:rPr lang="en-US" sz="3000" dirty="0"/>
              <a:t>2.) </a:t>
            </a:r>
            <a:r>
              <a:rPr lang="en-US" sz="3000" dirty="0" err="1"/>
              <a:t>Seminario</a:t>
            </a:r>
            <a:r>
              <a:rPr lang="en-US" sz="3000" dirty="0"/>
              <a:t> </a:t>
            </a:r>
            <a:r>
              <a:rPr lang="en-US" sz="3000" dirty="0" err="1"/>
              <a:t>Seguridad</a:t>
            </a:r>
            <a:r>
              <a:rPr lang="en-US" sz="3000" dirty="0"/>
              <a:t> </a:t>
            </a:r>
            <a:r>
              <a:rPr lang="en-US" sz="3000" dirty="0" err="1"/>
              <a:t>Financiera</a:t>
            </a:r>
            <a:endParaRPr lang="en-US" sz="3000" dirty="0"/>
          </a:p>
          <a:p>
            <a:r>
              <a:rPr lang="en-US" sz="3000" dirty="0"/>
              <a:t>3.) </a:t>
            </a:r>
            <a:r>
              <a:rPr lang="en-US" sz="3000" dirty="0" err="1"/>
              <a:t>Seminario</a:t>
            </a:r>
            <a:r>
              <a:rPr lang="en-US" sz="3000" dirty="0"/>
              <a:t> </a:t>
            </a:r>
            <a:r>
              <a:rPr lang="en-US" sz="3000" dirty="0" err="1"/>
              <a:t>Exito</a:t>
            </a:r>
            <a:r>
              <a:rPr lang="en-US" sz="3000" dirty="0"/>
              <a:t> </a:t>
            </a:r>
            <a:r>
              <a:rPr lang="en-US" sz="3000" dirty="0" err="1"/>
              <a:t>Financiero</a:t>
            </a:r>
            <a:endParaRPr lang="en-US" sz="3000" dirty="0"/>
          </a:p>
          <a:p>
            <a:r>
              <a:rPr lang="en-US" sz="3000" dirty="0"/>
              <a:t>4.) </a:t>
            </a:r>
            <a:r>
              <a:rPr lang="en-US" sz="3000" dirty="0" err="1"/>
              <a:t>Seminario</a:t>
            </a:r>
            <a:r>
              <a:rPr lang="en-US" sz="3000" dirty="0"/>
              <a:t> </a:t>
            </a:r>
            <a:r>
              <a:rPr lang="en-US" sz="3000" dirty="0" err="1"/>
              <a:t>Inversiones</a:t>
            </a:r>
            <a:r>
              <a:rPr lang="en-US" sz="3000" dirty="0"/>
              <a:t> </a:t>
            </a:r>
            <a:r>
              <a:rPr lang="en-US" sz="3000" dirty="0" err="1"/>
              <a:t>en</a:t>
            </a:r>
            <a:r>
              <a:rPr lang="en-US" sz="3000" dirty="0"/>
              <a:t> Wall Street</a:t>
            </a:r>
          </a:p>
          <a:p>
            <a:endParaRPr lang="en-US" dirty="0"/>
          </a:p>
          <a:p>
            <a:endParaRPr lang="en-US" dirty="0"/>
          </a:p>
        </p:txBody>
      </p:sp>
      <p:pic>
        <p:nvPicPr>
          <p:cNvPr id="6" name="Picture 5">
            <a:extLst>
              <a:ext uri="{FF2B5EF4-FFF2-40B4-BE49-F238E27FC236}">
                <a16:creationId xmlns:a16="http://schemas.microsoft.com/office/drawing/2014/main" id="{9B100989-A5DD-CC31-8529-2D0D7F7360C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520240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EB4DF55-78FE-4A35-A919-B869B7288B56}"/>
              </a:ext>
            </a:extLst>
          </p:cNvPr>
          <p:cNvSpPr>
            <a:spLocks noGrp="1"/>
          </p:cNvSpPr>
          <p:nvPr>
            <p:ph type="ftr" sz="quarter" idx="11"/>
          </p:nvPr>
        </p:nvSpPr>
        <p:spPr/>
        <p:txBody>
          <a:bodyPr/>
          <a:lstStyle/>
          <a:p>
            <a:pPr>
              <a:defRPr/>
            </a:pPr>
            <a:r>
              <a:rPr lang="en-US" dirty="0"/>
              <a:t>© Alex </a:t>
            </a:r>
            <a:r>
              <a:rPr lang="en-US" dirty="0" err="1"/>
              <a:t>Barrón</a:t>
            </a:r>
            <a:r>
              <a:rPr lang="en-US" dirty="0"/>
              <a:t> 2024</a:t>
            </a:r>
          </a:p>
        </p:txBody>
      </p:sp>
      <p:sp>
        <p:nvSpPr>
          <p:cNvPr id="3" name="Slide Number Placeholder 2">
            <a:extLst>
              <a:ext uri="{FF2B5EF4-FFF2-40B4-BE49-F238E27FC236}">
                <a16:creationId xmlns:a16="http://schemas.microsoft.com/office/drawing/2014/main" id="{982D1ACD-291F-4BBC-8555-BC3436419F72}"/>
              </a:ext>
            </a:extLst>
          </p:cNvPr>
          <p:cNvSpPr>
            <a:spLocks noGrp="1"/>
          </p:cNvSpPr>
          <p:nvPr>
            <p:ph type="sldNum" sz="quarter" idx="12"/>
          </p:nvPr>
        </p:nvSpPr>
        <p:spPr/>
        <p:txBody>
          <a:bodyPr/>
          <a:lstStyle/>
          <a:p>
            <a:fld id="{15719AEE-FBCE-4D83-AF60-69474795C9D1}" type="slidenum">
              <a:rPr lang="en-US" altLang="en-US" smtClean="0"/>
              <a:pPr/>
              <a:t>168</a:t>
            </a:fld>
            <a:endParaRPr lang="en-US" altLang="en-US"/>
          </a:p>
        </p:txBody>
      </p:sp>
      <p:pic>
        <p:nvPicPr>
          <p:cNvPr id="4" name="Picture 3">
            <a:extLst>
              <a:ext uri="{FF2B5EF4-FFF2-40B4-BE49-F238E27FC236}">
                <a16:creationId xmlns:a16="http://schemas.microsoft.com/office/drawing/2014/main" id="{0A5877FC-3C84-46F3-91BA-96C16A6DE60B}"/>
              </a:ext>
            </a:extLst>
          </p:cNvPr>
          <p:cNvPicPr>
            <a:picLocks noChangeAspect="1"/>
          </p:cNvPicPr>
          <p:nvPr/>
        </p:nvPicPr>
        <p:blipFill>
          <a:blip r:embed="rId2"/>
          <a:stretch>
            <a:fillRect/>
          </a:stretch>
        </p:blipFill>
        <p:spPr>
          <a:xfrm>
            <a:off x="1143000" y="492584"/>
            <a:ext cx="7229856" cy="5887212"/>
          </a:xfrm>
          <a:prstGeom prst="rect">
            <a:avLst/>
          </a:prstGeom>
        </p:spPr>
      </p:pic>
      <p:pic>
        <p:nvPicPr>
          <p:cNvPr id="6" name="Picture 5">
            <a:extLst>
              <a:ext uri="{FF2B5EF4-FFF2-40B4-BE49-F238E27FC236}">
                <a16:creationId xmlns:a16="http://schemas.microsoft.com/office/drawing/2014/main" id="{4F481857-5A06-0A17-3D55-950878691F6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511413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a:t>¿</a:t>
            </a:r>
            <a:r>
              <a:rPr lang="en-US" b="1" dirty="0" err="1"/>
              <a:t>Preguntas</a:t>
            </a:r>
            <a:r>
              <a:rPr lang="en-US" b="1" dirty="0"/>
              <a:t>? </a:t>
            </a:r>
            <a:r>
              <a:rPr lang="es-ES" b="1" dirty="0"/>
              <a:t>¿</a:t>
            </a:r>
            <a:r>
              <a:rPr lang="en-US" b="1" dirty="0" err="1"/>
              <a:t>Comentarios</a:t>
            </a:r>
            <a:r>
              <a:rPr lang="en-US" b="1" dirty="0"/>
              <a:t>?</a:t>
            </a:r>
          </a:p>
        </p:txBody>
      </p:sp>
      <p:sp>
        <p:nvSpPr>
          <p:cNvPr id="3" name="Content Placeholder 2"/>
          <p:cNvSpPr>
            <a:spLocks noGrp="1"/>
          </p:cNvSpPr>
          <p:nvPr>
            <p:ph idx="1"/>
          </p:nvPr>
        </p:nvSpPr>
        <p:spPr/>
        <p:txBody>
          <a:bodyPr/>
          <a:lstStyle/>
          <a:p>
            <a:endParaRPr lang="en-US" dirty="0"/>
          </a:p>
          <a:p>
            <a:endParaRPr lang="en-US" dirty="0"/>
          </a:p>
        </p:txBody>
      </p:sp>
      <p:pic>
        <p:nvPicPr>
          <p:cNvPr id="4" name="Picture 3" descr="questionscomments.png"/>
          <p:cNvPicPr>
            <a:picLocks noChangeAspect="1"/>
          </p:cNvPicPr>
          <p:nvPr/>
        </p:nvPicPr>
        <p:blipFill>
          <a:blip r:embed="rId2" cstate="print"/>
          <a:stretch>
            <a:fillRect/>
          </a:stretch>
        </p:blipFill>
        <p:spPr>
          <a:xfrm>
            <a:off x="2667000" y="1524000"/>
            <a:ext cx="6129358" cy="2235709"/>
          </a:xfrm>
          <a:prstGeom prst="rect">
            <a:avLst/>
          </a:prstGeom>
        </p:spPr>
      </p:pic>
      <p:pic>
        <p:nvPicPr>
          <p:cNvPr id="5" name="Picture 4" descr="visitor-information.jpg"/>
          <p:cNvPicPr>
            <a:picLocks noChangeAspect="1"/>
          </p:cNvPicPr>
          <p:nvPr/>
        </p:nvPicPr>
        <p:blipFill>
          <a:blip r:embed="rId3" cstate="print"/>
          <a:stretch>
            <a:fillRect/>
          </a:stretch>
        </p:blipFill>
        <p:spPr>
          <a:xfrm>
            <a:off x="228600" y="3581400"/>
            <a:ext cx="3153103" cy="2971800"/>
          </a:xfrm>
          <a:prstGeom prst="rect">
            <a:avLst/>
          </a:prstGeom>
        </p:spPr>
      </p:pic>
      <p:pic>
        <p:nvPicPr>
          <p:cNvPr id="6" name="Picture 5" descr="questions comments bubbles.jpg"/>
          <p:cNvPicPr>
            <a:picLocks noChangeAspect="1"/>
          </p:cNvPicPr>
          <p:nvPr/>
        </p:nvPicPr>
        <p:blipFill>
          <a:blip r:embed="rId4" cstate="print"/>
          <a:stretch>
            <a:fillRect/>
          </a:stretch>
        </p:blipFill>
        <p:spPr>
          <a:xfrm>
            <a:off x="457200" y="1676400"/>
            <a:ext cx="2628900" cy="1733550"/>
          </a:xfrm>
          <a:prstGeom prst="rect">
            <a:avLst/>
          </a:prstGeom>
        </p:spPr>
      </p:pic>
      <p:pic>
        <p:nvPicPr>
          <p:cNvPr id="8" name="Picture 7">
            <a:extLst>
              <a:ext uri="{FF2B5EF4-FFF2-40B4-BE49-F238E27FC236}">
                <a16:creationId xmlns:a16="http://schemas.microsoft.com/office/drawing/2014/main" id="{9E459051-18A9-6D72-0C5A-7F668D698E3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5565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t>
            </a:r>
            <a:r>
              <a:rPr lang="en-US" b="1" dirty="0" err="1"/>
              <a:t>Cómo</a:t>
            </a:r>
            <a:r>
              <a:rPr lang="en-US" b="1" dirty="0"/>
              <a:t> </a:t>
            </a:r>
            <a:r>
              <a:rPr lang="en-US" b="1" dirty="0" err="1"/>
              <a:t>Cambiar</a:t>
            </a:r>
            <a:r>
              <a:rPr lang="en-US" b="1" dirty="0"/>
              <a:t> de </a:t>
            </a:r>
            <a:r>
              <a:rPr lang="en-US" b="1" dirty="0" err="1"/>
              <a:t>Direcci</a:t>
            </a:r>
            <a:r>
              <a:rPr lang="el-GR" b="1" dirty="0"/>
              <a:t>ό</a:t>
            </a:r>
            <a:r>
              <a:rPr lang="en-US" b="1" dirty="0"/>
              <a:t>n?</a:t>
            </a:r>
          </a:p>
        </p:txBody>
      </p:sp>
      <p:sp>
        <p:nvSpPr>
          <p:cNvPr id="3" name="Content Placeholder 2"/>
          <p:cNvSpPr>
            <a:spLocks noGrp="1"/>
          </p:cNvSpPr>
          <p:nvPr>
            <p:ph idx="1"/>
          </p:nvPr>
        </p:nvSpPr>
        <p:spPr>
          <a:xfrm>
            <a:off x="228600" y="1600200"/>
            <a:ext cx="8839200" cy="4983162"/>
          </a:xfrm>
        </p:spPr>
        <p:txBody>
          <a:bodyPr/>
          <a:lstStyle/>
          <a:p>
            <a:pPr marL="0" indent="0">
              <a:buNone/>
            </a:pPr>
            <a:r>
              <a:rPr lang="en-US" sz="2800" b="1" u="sng" dirty="0">
                <a:solidFill>
                  <a:srgbClr val="0000FF"/>
                </a:solidFill>
              </a:rPr>
              <a:t>¿DÓNDE ESTAS? ¿A DÓNDE QUIERES IR?</a:t>
            </a:r>
          </a:p>
          <a:p>
            <a:r>
              <a:rPr lang="es-ES" sz="2400" dirty="0"/>
              <a:t>Una Nueva Esperanza: Un Plan para Tomar el Control de tu Vida</a:t>
            </a:r>
          </a:p>
          <a:p>
            <a:r>
              <a:rPr lang="es-ES" sz="2400" dirty="0"/>
              <a:t>¿Cómo? La Educación Financiera es la Clave</a:t>
            </a:r>
          </a:p>
          <a:p>
            <a:r>
              <a:rPr lang="es-ES" sz="2400" dirty="0"/>
              <a:t>Tu Fundación Financiera: Tus Creencias Fundamentales.</a:t>
            </a:r>
          </a:p>
          <a:p>
            <a:r>
              <a:rPr lang="es-ES" sz="2400" dirty="0"/>
              <a:t>Por Qué es Esencial Cambiar tu Mentalidad.</a:t>
            </a:r>
          </a:p>
          <a:p>
            <a:r>
              <a:rPr lang="es-ES" sz="2400" dirty="0"/>
              <a:t>Obteniendo Claridad Sobre tu Propósito, Valores y Prioridades.</a:t>
            </a:r>
          </a:p>
          <a:p>
            <a:r>
              <a:rPr lang="es-ES" sz="2400" dirty="0"/>
              <a:t>Cómo Alcanzar tus Sueños, Deseos y Metas en la Vida.</a:t>
            </a:r>
          </a:p>
          <a:p>
            <a:r>
              <a:rPr lang="es-ES" sz="2400" dirty="0"/>
              <a:t>Aclarando Dónde te Encuentras Hoy vs. tu Visión.</a:t>
            </a:r>
          </a:p>
          <a:p>
            <a:r>
              <a:rPr lang="es-ES" sz="2400" dirty="0"/>
              <a:t>El Juego de la Vida: Tu Hoja de Balance - Activos vs. Pasivos.</a:t>
            </a:r>
            <a:endParaRPr lang="en-US" sz="2400" dirty="0"/>
          </a:p>
          <a:p>
            <a:pPr marL="0" indent="0">
              <a:buNone/>
            </a:pPr>
            <a:endParaRPr lang="en-US" sz="2800" dirty="0"/>
          </a:p>
        </p:txBody>
      </p:sp>
      <p:pic>
        <p:nvPicPr>
          <p:cNvPr id="4" name="Picture 3">
            <a:extLst>
              <a:ext uri="{FF2B5EF4-FFF2-40B4-BE49-F238E27FC236}">
                <a16:creationId xmlns:a16="http://schemas.microsoft.com/office/drawing/2014/main" id="{EFE5DA22-00D1-2BBC-4D6E-4A268770924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7742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D6F09-E700-4C64-99E3-0E919E485B3E}"/>
              </a:ext>
            </a:extLst>
          </p:cNvPr>
          <p:cNvSpPr>
            <a:spLocks noGrp="1"/>
          </p:cNvSpPr>
          <p:nvPr>
            <p:ph type="title"/>
          </p:nvPr>
        </p:nvSpPr>
        <p:spPr>
          <a:xfrm>
            <a:off x="457200" y="262138"/>
            <a:ext cx="8229600" cy="1143000"/>
          </a:xfrm>
        </p:spPr>
        <p:txBody>
          <a:bodyPr/>
          <a:lstStyle/>
          <a:p>
            <a:r>
              <a:rPr lang="en-US" b="1" dirty="0" err="1"/>
              <a:t>Nuevas</a:t>
            </a:r>
            <a:r>
              <a:rPr lang="en-US" b="1" dirty="0"/>
              <a:t> </a:t>
            </a:r>
            <a:r>
              <a:rPr lang="en-US" b="1"/>
              <a:t>Preguntas</a:t>
            </a:r>
            <a:endParaRPr lang="en-US" b="1" dirty="0"/>
          </a:p>
        </p:txBody>
      </p:sp>
      <p:sp>
        <p:nvSpPr>
          <p:cNvPr id="3" name="Content Placeholder 2">
            <a:extLst>
              <a:ext uri="{FF2B5EF4-FFF2-40B4-BE49-F238E27FC236}">
                <a16:creationId xmlns:a16="http://schemas.microsoft.com/office/drawing/2014/main" id="{9970A747-BD9B-4BF2-AEA1-F4A1D2BDC2E4}"/>
              </a:ext>
            </a:extLst>
          </p:cNvPr>
          <p:cNvSpPr>
            <a:spLocks noGrp="1"/>
          </p:cNvSpPr>
          <p:nvPr>
            <p:ph idx="1"/>
          </p:nvPr>
        </p:nvSpPr>
        <p:spPr>
          <a:xfrm>
            <a:off x="0" y="1417638"/>
            <a:ext cx="8991600" cy="5364162"/>
          </a:xfrm>
        </p:spPr>
        <p:txBody>
          <a:bodyPr/>
          <a:lstStyle/>
          <a:p>
            <a:r>
              <a:rPr lang="en-US" sz="2800" dirty="0"/>
              <a:t>¿</a:t>
            </a:r>
            <a:r>
              <a:rPr lang="es-ES" sz="2800" dirty="0"/>
              <a:t>Qué es lo que más te importa? ¿Tu familia? ¿Tu paz mental? ¿El presente? O el futuro?</a:t>
            </a:r>
          </a:p>
          <a:p>
            <a:r>
              <a:rPr lang="en-US" sz="2800" dirty="0"/>
              <a:t>¿Que </a:t>
            </a:r>
            <a:r>
              <a:rPr lang="en-US" sz="2800" dirty="0" err="1"/>
              <a:t>harías</a:t>
            </a:r>
            <a:r>
              <a:rPr lang="en-US" sz="2800" dirty="0"/>
              <a:t> </a:t>
            </a:r>
            <a:r>
              <a:rPr lang="en-US" sz="2800" dirty="0" err="1"/>
              <a:t>si</a:t>
            </a:r>
            <a:r>
              <a:rPr lang="en-US" sz="2800" dirty="0"/>
              <a:t> </a:t>
            </a:r>
            <a:r>
              <a:rPr lang="en-US" sz="2800" dirty="0" err="1"/>
              <a:t>supieras</a:t>
            </a:r>
            <a:r>
              <a:rPr lang="en-US" sz="2800" dirty="0"/>
              <a:t> que </a:t>
            </a:r>
            <a:r>
              <a:rPr lang="en-US" sz="2800" dirty="0" err="1"/>
              <a:t>existe</a:t>
            </a:r>
            <a:r>
              <a:rPr lang="en-US" sz="2800" dirty="0"/>
              <a:t> una </a:t>
            </a:r>
            <a:r>
              <a:rPr lang="en-US" sz="2800" dirty="0" err="1"/>
              <a:t>manera</a:t>
            </a:r>
            <a:r>
              <a:rPr lang="en-US" sz="2800" dirty="0"/>
              <a:t> de </a:t>
            </a:r>
            <a:r>
              <a:rPr lang="en-US" sz="2800" dirty="0" err="1"/>
              <a:t>tener</a:t>
            </a:r>
            <a:r>
              <a:rPr lang="en-US" sz="2800" dirty="0"/>
              <a:t> una </a:t>
            </a:r>
            <a:r>
              <a:rPr lang="en-US" sz="2800" dirty="0" err="1"/>
              <a:t>mejor</a:t>
            </a:r>
            <a:r>
              <a:rPr lang="en-US" sz="2800" dirty="0"/>
              <a:t> </a:t>
            </a:r>
            <a:r>
              <a:rPr lang="en-US" sz="2800" dirty="0" err="1"/>
              <a:t>vida</a:t>
            </a:r>
            <a:r>
              <a:rPr lang="en-US" sz="2800" dirty="0"/>
              <a:t> y de </a:t>
            </a:r>
            <a:r>
              <a:rPr lang="en-US" sz="2800" dirty="0" err="1"/>
              <a:t>lograr</a:t>
            </a:r>
            <a:r>
              <a:rPr lang="en-US" sz="2800" dirty="0"/>
              <a:t> </a:t>
            </a:r>
            <a:r>
              <a:rPr lang="en-US" sz="2800" dirty="0" err="1"/>
              <a:t>más</a:t>
            </a:r>
            <a:r>
              <a:rPr lang="en-US" sz="2800" dirty="0"/>
              <a:t> de las </a:t>
            </a:r>
            <a:r>
              <a:rPr lang="en-US" sz="2800" dirty="0" err="1"/>
              <a:t>cosas</a:t>
            </a:r>
            <a:r>
              <a:rPr lang="en-US" sz="2800" dirty="0"/>
              <a:t> que </a:t>
            </a:r>
            <a:r>
              <a:rPr lang="en-US" sz="2800" dirty="0" err="1"/>
              <a:t>deseas</a:t>
            </a:r>
            <a:r>
              <a:rPr lang="en-US" sz="2800" dirty="0"/>
              <a:t>?</a:t>
            </a:r>
          </a:p>
          <a:p>
            <a:r>
              <a:rPr lang="en-US" sz="2800" dirty="0"/>
              <a:t>¿</a:t>
            </a:r>
            <a:r>
              <a:rPr lang="en-US" sz="2800" dirty="0" err="1"/>
              <a:t>Estarías</a:t>
            </a:r>
            <a:r>
              <a:rPr lang="en-US" sz="2800" dirty="0"/>
              <a:t> </a:t>
            </a:r>
            <a:r>
              <a:rPr lang="en-US" sz="2800" dirty="0" err="1"/>
              <a:t>dispuesto</a:t>
            </a:r>
            <a:r>
              <a:rPr lang="en-US" sz="2800" dirty="0"/>
              <a:t> a </a:t>
            </a:r>
            <a:r>
              <a:rPr lang="en-US" sz="2800" dirty="0" err="1"/>
              <a:t>considerar</a:t>
            </a:r>
            <a:r>
              <a:rPr lang="en-US" sz="2800" dirty="0"/>
              <a:t> una </a:t>
            </a:r>
            <a:r>
              <a:rPr lang="en-US" sz="2800" dirty="0" err="1"/>
              <a:t>nueva</a:t>
            </a:r>
            <a:r>
              <a:rPr lang="en-US" sz="2800" dirty="0"/>
              <a:t> </a:t>
            </a:r>
            <a:r>
              <a:rPr lang="en-US" sz="2800" dirty="0" err="1"/>
              <a:t>Posibilidad</a:t>
            </a:r>
            <a:r>
              <a:rPr lang="en-US" sz="2800" dirty="0"/>
              <a:t>?</a:t>
            </a:r>
          </a:p>
          <a:p>
            <a:pPr marL="0" indent="0">
              <a:buNone/>
            </a:pPr>
            <a:r>
              <a:rPr lang="en-US" sz="2800" dirty="0"/>
              <a:t>1.) ¿</a:t>
            </a:r>
            <a:r>
              <a:rPr lang="en-US" sz="2800" dirty="0" err="1"/>
              <a:t>Qué</a:t>
            </a:r>
            <a:r>
              <a:rPr lang="en-US" sz="2800" dirty="0"/>
              <a:t> </a:t>
            </a:r>
            <a:r>
              <a:rPr lang="en-US" sz="2800" dirty="0" err="1"/>
              <a:t>Harías</a:t>
            </a:r>
            <a:r>
              <a:rPr lang="en-US" sz="2800" dirty="0"/>
              <a:t> </a:t>
            </a:r>
            <a:r>
              <a:rPr lang="en-US" sz="2800" dirty="0" err="1"/>
              <a:t>si</a:t>
            </a:r>
            <a:r>
              <a:rPr lang="en-US" sz="2800" dirty="0"/>
              <a:t> </a:t>
            </a:r>
            <a:r>
              <a:rPr lang="en-US" sz="2800" dirty="0" err="1"/>
              <a:t>fueras</a:t>
            </a:r>
            <a:r>
              <a:rPr lang="en-US" sz="2800" dirty="0"/>
              <a:t> Libre de </a:t>
            </a:r>
            <a:r>
              <a:rPr lang="en-US" sz="2800" dirty="0" err="1"/>
              <a:t>Deuda</a:t>
            </a:r>
            <a:r>
              <a:rPr lang="en-US" sz="2800" dirty="0"/>
              <a:t>?</a:t>
            </a:r>
          </a:p>
          <a:p>
            <a:pPr marL="0" indent="0">
              <a:buNone/>
            </a:pPr>
            <a:r>
              <a:rPr lang="en-US" sz="2800" dirty="0"/>
              <a:t>2.) ¿</a:t>
            </a:r>
            <a:r>
              <a:rPr lang="en-US" sz="2800" dirty="0" err="1"/>
              <a:t>Qué</a:t>
            </a:r>
            <a:r>
              <a:rPr lang="en-US" sz="2800" dirty="0"/>
              <a:t> </a:t>
            </a:r>
            <a:r>
              <a:rPr lang="en-US" sz="2800" dirty="0" err="1"/>
              <a:t>Estarías</a:t>
            </a:r>
            <a:r>
              <a:rPr lang="en-US" sz="2800" dirty="0"/>
              <a:t> </a:t>
            </a:r>
            <a:r>
              <a:rPr lang="en-US" sz="2800" dirty="0" err="1"/>
              <a:t>dispuesto</a:t>
            </a:r>
            <a:r>
              <a:rPr lang="en-US" sz="2800" dirty="0"/>
              <a:t> a </a:t>
            </a:r>
            <a:r>
              <a:rPr lang="en-US" sz="2800" dirty="0" err="1"/>
              <a:t>Hacer</a:t>
            </a:r>
            <a:r>
              <a:rPr lang="en-US" sz="2800" dirty="0"/>
              <a:t> para que </a:t>
            </a:r>
            <a:r>
              <a:rPr lang="en-US" sz="2800" dirty="0" err="1"/>
              <a:t>tu</a:t>
            </a:r>
            <a:r>
              <a:rPr lang="en-US" sz="2800" dirty="0"/>
              <a:t> Familia </a:t>
            </a:r>
            <a:r>
              <a:rPr lang="en-US" sz="2800" dirty="0" err="1"/>
              <a:t>este</a:t>
            </a:r>
            <a:r>
              <a:rPr lang="en-US" sz="2800" dirty="0"/>
              <a:t> </a:t>
            </a:r>
            <a:r>
              <a:rPr lang="en-US" sz="2800" dirty="0" err="1"/>
              <a:t>protegida</a:t>
            </a:r>
            <a:r>
              <a:rPr lang="en-US" sz="2800" dirty="0"/>
              <a:t> </a:t>
            </a:r>
            <a:r>
              <a:rPr lang="en-US" sz="2800" dirty="0" err="1"/>
              <a:t>economicamente</a:t>
            </a:r>
            <a:r>
              <a:rPr lang="en-US" sz="2800" dirty="0"/>
              <a:t> </a:t>
            </a:r>
            <a:r>
              <a:rPr lang="en-US" sz="2800" dirty="0" err="1"/>
              <a:t>si</a:t>
            </a:r>
            <a:r>
              <a:rPr lang="en-US" sz="2800" dirty="0"/>
              <a:t> algo </a:t>
            </a:r>
            <a:r>
              <a:rPr lang="en-US" sz="2800" dirty="0" err="1"/>
              <a:t>te</a:t>
            </a:r>
            <a:r>
              <a:rPr lang="en-US" sz="2800" dirty="0"/>
              <a:t> </a:t>
            </a:r>
            <a:r>
              <a:rPr lang="en-US" sz="2800" dirty="0" err="1"/>
              <a:t>pasara</a:t>
            </a:r>
            <a:r>
              <a:rPr lang="en-US" sz="2800" dirty="0"/>
              <a:t> a </a:t>
            </a:r>
            <a:r>
              <a:rPr lang="en-US" sz="2800" dirty="0" err="1"/>
              <a:t>ti</a:t>
            </a:r>
            <a:r>
              <a:rPr lang="en-US" sz="2800" dirty="0"/>
              <a:t>?</a:t>
            </a:r>
          </a:p>
          <a:p>
            <a:pPr marL="0" indent="0">
              <a:buNone/>
            </a:pPr>
            <a:r>
              <a:rPr lang="en-US" sz="2800" dirty="0"/>
              <a:t>3.) ¿</a:t>
            </a:r>
            <a:r>
              <a:rPr lang="en-US" sz="2800" dirty="0" err="1"/>
              <a:t>Te</a:t>
            </a:r>
            <a:r>
              <a:rPr lang="en-US" sz="2800" dirty="0"/>
              <a:t> </a:t>
            </a:r>
            <a:r>
              <a:rPr lang="en-US" sz="2800" dirty="0" err="1"/>
              <a:t>gustaría</a:t>
            </a:r>
            <a:r>
              <a:rPr lang="en-US" sz="2800" dirty="0"/>
              <a:t> </a:t>
            </a:r>
            <a:r>
              <a:rPr lang="en-US" sz="2800" dirty="0" err="1"/>
              <a:t>tener</a:t>
            </a:r>
            <a:r>
              <a:rPr lang="en-US" sz="2800" dirty="0"/>
              <a:t> </a:t>
            </a:r>
            <a:r>
              <a:rPr lang="en-US" sz="2800" dirty="0" err="1"/>
              <a:t>ingresos</a:t>
            </a:r>
            <a:r>
              <a:rPr lang="en-US" sz="2800" dirty="0"/>
              <a:t> </a:t>
            </a:r>
            <a:r>
              <a:rPr lang="en-US" sz="2800" dirty="0" err="1"/>
              <a:t>predecibles</a:t>
            </a:r>
            <a:r>
              <a:rPr lang="en-US" sz="2800" dirty="0"/>
              <a:t> </a:t>
            </a:r>
            <a:r>
              <a:rPr lang="en-US" sz="2800" dirty="0" err="1"/>
              <a:t>pasivos</a:t>
            </a:r>
            <a:r>
              <a:rPr lang="en-US" sz="2800" dirty="0"/>
              <a:t> sin </a:t>
            </a:r>
            <a:r>
              <a:rPr lang="en-US" sz="2800" dirty="0" err="1"/>
              <a:t>tener</a:t>
            </a:r>
            <a:r>
              <a:rPr lang="en-US" sz="2800" dirty="0"/>
              <a:t> que </a:t>
            </a:r>
            <a:r>
              <a:rPr lang="en-US" sz="2800" dirty="0" err="1"/>
              <a:t>trabajar</a:t>
            </a:r>
            <a:r>
              <a:rPr lang="en-US" sz="2800" dirty="0"/>
              <a:t> para </a:t>
            </a:r>
            <a:r>
              <a:rPr lang="en-US" sz="2800" dirty="0" err="1"/>
              <a:t>cuando</a:t>
            </a:r>
            <a:r>
              <a:rPr lang="en-US" sz="2800" dirty="0"/>
              <a:t> </a:t>
            </a:r>
            <a:r>
              <a:rPr lang="en-US" sz="2800" dirty="0" err="1"/>
              <a:t>te</a:t>
            </a:r>
            <a:r>
              <a:rPr lang="en-US" sz="2800" dirty="0"/>
              <a:t> retires o antes?</a:t>
            </a:r>
          </a:p>
        </p:txBody>
      </p:sp>
      <p:pic>
        <p:nvPicPr>
          <p:cNvPr id="4" name="Picture 3">
            <a:extLst>
              <a:ext uri="{FF2B5EF4-FFF2-40B4-BE49-F238E27FC236}">
                <a16:creationId xmlns:a16="http://schemas.microsoft.com/office/drawing/2014/main" id="{FA5DF8DF-7D3C-E8C8-70C2-C4FCE284B23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0551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96" y="9525"/>
            <a:ext cx="8229600" cy="1143000"/>
          </a:xfrm>
        </p:spPr>
        <p:txBody>
          <a:bodyPr/>
          <a:lstStyle/>
          <a:p>
            <a:r>
              <a:rPr lang="en-US" sz="4000" b="1" dirty="0"/>
              <a:t>El </a:t>
            </a:r>
            <a:r>
              <a:rPr lang="en-US" sz="4000" b="1" dirty="0" err="1"/>
              <a:t>Mapa</a:t>
            </a:r>
            <a:r>
              <a:rPr lang="en-US" sz="4000" b="1" dirty="0"/>
              <a:t> de </a:t>
            </a:r>
            <a:r>
              <a:rPr lang="en-US" sz="4000" b="1" dirty="0" err="1"/>
              <a:t>Posibilidad</a:t>
            </a:r>
            <a:br>
              <a:rPr lang="en-US" sz="4000" b="1" dirty="0"/>
            </a:br>
            <a:r>
              <a:rPr lang="en-US" sz="4000" b="1" dirty="0"/>
              <a:t>De </a:t>
            </a:r>
            <a:r>
              <a:rPr lang="en-US" sz="4000" b="1" dirty="0" err="1"/>
              <a:t>Esclavitud</a:t>
            </a:r>
            <a:r>
              <a:rPr lang="en-US" sz="4000" b="1" dirty="0"/>
              <a:t> a la Libertad</a:t>
            </a:r>
          </a:p>
        </p:txBody>
      </p:sp>
      <p:cxnSp>
        <p:nvCxnSpPr>
          <p:cNvPr id="14" name="Elbow Connector 13"/>
          <p:cNvCxnSpPr/>
          <p:nvPr/>
        </p:nvCxnSpPr>
        <p:spPr>
          <a:xfrm rot="16200000" flipH="1">
            <a:off x="1939584" y="4375637"/>
            <a:ext cx="685800" cy="304800"/>
          </a:xfrm>
          <a:prstGeom prst="bentConnector3">
            <a:avLst>
              <a:gd name="adj1" fmla="val 769"/>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57667" y="4196682"/>
            <a:ext cx="7543800" cy="0"/>
          </a:xfrm>
          <a:prstGeom prst="straightConnector1">
            <a:avLst/>
          </a:prstGeom>
          <a:ln w="25400">
            <a:solidFill>
              <a:srgbClr val="3333FF"/>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673108" y="4297204"/>
            <a:ext cx="1447800" cy="461665"/>
          </a:xfrm>
          <a:prstGeom prst="rect">
            <a:avLst/>
          </a:prstGeom>
          <a:noFill/>
        </p:spPr>
        <p:txBody>
          <a:bodyPr wrap="square" rtlCol="0">
            <a:spAutoFit/>
          </a:bodyPr>
          <a:lstStyle/>
          <a:p>
            <a:pPr algn="ctr"/>
            <a:r>
              <a:rPr lang="en-US" sz="2400" dirty="0" err="1">
                <a:solidFill>
                  <a:srgbClr val="0000FF"/>
                </a:solidFill>
              </a:rPr>
              <a:t>tiempo</a:t>
            </a:r>
            <a:endParaRPr lang="en-US" sz="2400" dirty="0">
              <a:solidFill>
                <a:srgbClr val="0000FF"/>
              </a:solidFill>
            </a:endParaRPr>
          </a:p>
        </p:txBody>
      </p:sp>
      <p:cxnSp>
        <p:nvCxnSpPr>
          <p:cNvPr id="25" name="Straight Arrow Connector 24"/>
          <p:cNvCxnSpPr/>
          <p:nvPr/>
        </p:nvCxnSpPr>
        <p:spPr>
          <a:xfrm>
            <a:off x="626012" y="4163246"/>
            <a:ext cx="0" cy="234599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626012" y="533400"/>
            <a:ext cx="0" cy="373380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0" y="5867400"/>
            <a:ext cx="657667" cy="523220"/>
          </a:xfrm>
          <a:prstGeom prst="rect">
            <a:avLst/>
          </a:prstGeom>
          <a:noFill/>
        </p:spPr>
        <p:txBody>
          <a:bodyPr wrap="square" rtlCol="0">
            <a:spAutoFit/>
          </a:bodyPr>
          <a:lstStyle/>
          <a:p>
            <a:r>
              <a:rPr lang="en-US" sz="2800" b="1" dirty="0">
                <a:solidFill>
                  <a:srgbClr val="FF0000"/>
                </a:solidFill>
              </a:rPr>
              <a:t>-$</a:t>
            </a:r>
          </a:p>
        </p:txBody>
      </p:sp>
      <p:sp>
        <p:nvSpPr>
          <p:cNvPr id="30" name="TextBox 29"/>
          <p:cNvSpPr txBox="1"/>
          <p:nvPr/>
        </p:nvSpPr>
        <p:spPr>
          <a:xfrm>
            <a:off x="1" y="695980"/>
            <a:ext cx="670062" cy="523220"/>
          </a:xfrm>
          <a:prstGeom prst="rect">
            <a:avLst/>
          </a:prstGeom>
          <a:noFill/>
        </p:spPr>
        <p:txBody>
          <a:bodyPr wrap="square" rtlCol="0">
            <a:spAutoFit/>
          </a:bodyPr>
          <a:lstStyle/>
          <a:p>
            <a:r>
              <a:rPr lang="en-US" sz="2800" b="1" dirty="0">
                <a:solidFill>
                  <a:srgbClr val="00B050"/>
                </a:solidFill>
              </a:rPr>
              <a:t>+$</a:t>
            </a:r>
          </a:p>
        </p:txBody>
      </p:sp>
      <p:sp>
        <p:nvSpPr>
          <p:cNvPr id="31" name="TextBox 30"/>
          <p:cNvSpPr txBox="1"/>
          <p:nvPr/>
        </p:nvSpPr>
        <p:spPr>
          <a:xfrm>
            <a:off x="2061913" y="3723472"/>
            <a:ext cx="762000" cy="461665"/>
          </a:xfrm>
          <a:prstGeom prst="rect">
            <a:avLst/>
          </a:prstGeom>
          <a:noFill/>
        </p:spPr>
        <p:txBody>
          <a:bodyPr wrap="square" rtlCol="0">
            <a:spAutoFit/>
          </a:bodyPr>
          <a:lstStyle/>
          <a:p>
            <a:pPr algn="ctr"/>
            <a:r>
              <a:rPr lang="en-US" sz="2400" b="1" dirty="0"/>
              <a:t>18</a:t>
            </a:r>
          </a:p>
        </p:txBody>
      </p:sp>
      <p:sp>
        <p:nvSpPr>
          <p:cNvPr id="32" name="TextBox 31"/>
          <p:cNvSpPr txBox="1"/>
          <p:nvPr/>
        </p:nvSpPr>
        <p:spPr>
          <a:xfrm>
            <a:off x="6934199" y="3735017"/>
            <a:ext cx="762000" cy="461665"/>
          </a:xfrm>
          <a:prstGeom prst="rect">
            <a:avLst/>
          </a:prstGeom>
          <a:noFill/>
        </p:spPr>
        <p:txBody>
          <a:bodyPr wrap="square" rtlCol="0">
            <a:spAutoFit/>
          </a:bodyPr>
          <a:lstStyle/>
          <a:p>
            <a:pPr algn="ctr"/>
            <a:r>
              <a:rPr lang="en-US" sz="2400" b="1" dirty="0"/>
              <a:t>65</a:t>
            </a:r>
          </a:p>
        </p:txBody>
      </p:sp>
      <p:cxnSp>
        <p:nvCxnSpPr>
          <p:cNvPr id="33" name="Elbow Connector 32"/>
          <p:cNvCxnSpPr/>
          <p:nvPr/>
        </p:nvCxnSpPr>
        <p:spPr>
          <a:xfrm rot="16200000" flipH="1">
            <a:off x="2252413" y="5029199"/>
            <a:ext cx="685800" cy="304800"/>
          </a:xfrm>
          <a:prstGeom prst="bentConnector3">
            <a:avLst>
              <a:gd name="adj1" fmla="val 769"/>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Elbow Connector 33"/>
          <p:cNvCxnSpPr/>
          <p:nvPr/>
        </p:nvCxnSpPr>
        <p:spPr>
          <a:xfrm rot="16200000" flipH="1">
            <a:off x="2557214" y="5680363"/>
            <a:ext cx="685800" cy="304800"/>
          </a:xfrm>
          <a:prstGeom prst="bentConnector3">
            <a:avLst>
              <a:gd name="adj1" fmla="val 769"/>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777870" y="5201333"/>
            <a:ext cx="1891226" cy="646331"/>
          </a:xfrm>
          <a:prstGeom prst="rect">
            <a:avLst/>
          </a:prstGeom>
          <a:noFill/>
        </p:spPr>
        <p:txBody>
          <a:bodyPr wrap="square" rtlCol="0">
            <a:spAutoFit/>
          </a:bodyPr>
          <a:lstStyle/>
          <a:p>
            <a:pPr algn="r"/>
            <a:r>
              <a:rPr lang="en-US" b="1" dirty="0" err="1">
                <a:solidFill>
                  <a:srgbClr val="0070C0"/>
                </a:solidFill>
              </a:rPr>
              <a:t>Solucion</a:t>
            </a:r>
            <a:r>
              <a:rPr lang="en-US" b="1" dirty="0">
                <a:solidFill>
                  <a:srgbClr val="0070C0"/>
                </a:solidFill>
              </a:rPr>
              <a:t> </a:t>
            </a:r>
            <a:r>
              <a:rPr lang="en-US" b="1" dirty="0" err="1">
                <a:solidFill>
                  <a:srgbClr val="0070C0"/>
                </a:solidFill>
              </a:rPr>
              <a:t>Tradicional</a:t>
            </a:r>
            <a:r>
              <a:rPr lang="en-US" b="1" dirty="0">
                <a:solidFill>
                  <a:srgbClr val="0070C0"/>
                </a:solidFill>
              </a:rPr>
              <a:t>?</a:t>
            </a:r>
          </a:p>
        </p:txBody>
      </p:sp>
      <p:sp>
        <p:nvSpPr>
          <p:cNvPr id="3" name="TextBox 2"/>
          <p:cNvSpPr txBox="1"/>
          <p:nvPr/>
        </p:nvSpPr>
        <p:spPr>
          <a:xfrm>
            <a:off x="2688375" y="3810463"/>
            <a:ext cx="2286000" cy="369332"/>
          </a:xfrm>
          <a:prstGeom prst="rect">
            <a:avLst/>
          </a:prstGeom>
          <a:noFill/>
        </p:spPr>
        <p:txBody>
          <a:bodyPr wrap="square" rtlCol="0">
            <a:spAutoFit/>
          </a:bodyPr>
          <a:lstStyle/>
          <a:p>
            <a:r>
              <a:rPr lang="en-US" i="1" dirty="0" err="1"/>
              <a:t>Decisiones</a:t>
            </a:r>
            <a:r>
              <a:rPr lang="en-US" i="1" dirty="0"/>
              <a:t> </a:t>
            </a:r>
            <a:r>
              <a:rPr lang="en-US" i="1" dirty="0" err="1"/>
              <a:t>Críticas</a:t>
            </a:r>
            <a:r>
              <a:rPr lang="en-US" i="1" dirty="0"/>
              <a:t>!</a:t>
            </a:r>
          </a:p>
        </p:txBody>
      </p:sp>
      <p:sp>
        <p:nvSpPr>
          <p:cNvPr id="28" name="TextBox 27"/>
          <p:cNvSpPr txBox="1"/>
          <p:nvPr/>
        </p:nvSpPr>
        <p:spPr>
          <a:xfrm>
            <a:off x="1665906" y="3193749"/>
            <a:ext cx="1580519" cy="646331"/>
          </a:xfrm>
          <a:prstGeom prst="rect">
            <a:avLst/>
          </a:prstGeom>
          <a:noFill/>
        </p:spPr>
        <p:txBody>
          <a:bodyPr wrap="square" rtlCol="0">
            <a:spAutoFit/>
          </a:bodyPr>
          <a:lstStyle/>
          <a:p>
            <a:pPr algn="ctr"/>
            <a:r>
              <a:rPr lang="en-US" b="1" dirty="0">
                <a:solidFill>
                  <a:srgbClr val="FF0000"/>
                </a:solidFill>
              </a:rPr>
              <a:t>La </a:t>
            </a:r>
            <a:r>
              <a:rPr lang="en-US" b="1" dirty="0" err="1">
                <a:solidFill>
                  <a:srgbClr val="FF0000"/>
                </a:solidFill>
              </a:rPr>
              <a:t>Trampa</a:t>
            </a:r>
            <a:r>
              <a:rPr lang="en-US" b="1" dirty="0">
                <a:solidFill>
                  <a:srgbClr val="FF0000"/>
                </a:solidFill>
              </a:rPr>
              <a:t> de la </a:t>
            </a:r>
            <a:r>
              <a:rPr lang="en-US" b="1" dirty="0" err="1">
                <a:solidFill>
                  <a:srgbClr val="FF0000"/>
                </a:solidFill>
              </a:rPr>
              <a:t>Deuda</a:t>
            </a:r>
            <a:r>
              <a:rPr lang="en-US" b="1" dirty="0">
                <a:solidFill>
                  <a:srgbClr val="FF0000"/>
                </a:solidFill>
              </a:rPr>
              <a:t>!</a:t>
            </a:r>
          </a:p>
        </p:txBody>
      </p:sp>
      <p:sp>
        <p:nvSpPr>
          <p:cNvPr id="43" name="TextBox 42"/>
          <p:cNvSpPr txBox="1"/>
          <p:nvPr/>
        </p:nvSpPr>
        <p:spPr>
          <a:xfrm>
            <a:off x="1396291" y="6211669"/>
            <a:ext cx="1857061" cy="646331"/>
          </a:xfrm>
          <a:prstGeom prst="rect">
            <a:avLst/>
          </a:prstGeom>
          <a:noFill/>
        </p:spPr>
        <p:txBody>
          <a:bodyPr wrap="square" rtlCol="0">
            <a:spAutoFit/>
          </a:bodyPr>
          <a:lstStyle/>
          <a:p>
            <a:pPr algn="r"/>
            <a:r>
              <a:rPr lang="en-US" b="1" dirty="0">
                <a:solidFill>
                  <a:srgbClr val="FF0000"/>
                </a:solidFill>
              </a:rPr>
              <a:t>El </a:t>
            </a:r>
            <a:r>
              <a:rPr lang="en-US" b="1" dirty="0" err="1">
                <a:solidFill>
                  <a:srgbClr val="FF0000"/>
                </a:solidFill>
              </a:rPr>
              <a:t>Pozo</a:t>
            </a:r>
            <a:r>
              <a:rPr lang="en-US" b="1" dirty="0">
                <a:solidFill>
                  <a:srgbClr val="FF0000"/>
                </a:solidFill>
              </a:rPr>
              <a:t> de </a:t>
            </a:r>
            <a:r>
              <a:rPr lang="en-US" b="1" dirty="0" err="1">
                <a:solidFill>
                  <a:srgbClr val="FF0000"/>
                </a:solidFill>
              </a:rPr>
              <a:t>Desesperación</a:t>
            </a:r>
            <a:endParaRPr lang="en-US" b="1" dirty="0">
              <a:solidFill>
                <a:srgbClr val="FF0000"/>
              </a:solidFill>
            </a:endParaRPr>
          </a:p>
        </p:txBody>
      </p:sp>
      <p:sp>
        <p:nvSpPr>
          <p:cNvPr id="6" name="Arc 5"/>
          <p:cNvSpPr/>
          <p:nvPr/>
        </p:nvSpPr>
        <p:spPr>
          <a:xfrm flipV="1">
            <a:off x="-1062286" y="4612194"/>
            <a:ext cx="8229599" cy="1563469"/>
          </a:xfrm>
          <a:prstGeom prst="arc">
            <a:avLst/>
          </a:prstGeom>
          <a:ln w="25400">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Arc 43"/>
          <p:cNvSpPr/>
          <p:nvPr/>
        </p:nvSpPr>
        <p:spPr>
          <a:xfrm flipV="1">
            <a:off x="1231796" y="2209799"/>
            <a:ext cx="3641435" cy="3939992"/>
          </a:xfrm>
          <a:prstGeom prst="arc">
            <a:avLst/>
          </a:prstGeom>
          <a:ln w="254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Arc 44"/>
          <p:cNvSpPr/>
          <p:nvPr/>
        </p:nvSpPr>
        <p:spPr>
          <a:xfrm flipV="1">
            <a:off x="3413263" y="-136909"/>
            <a:ext cx="2919936" cy="4329035"/>
          </a:xfrm>
          <a:prstGeom prst="arc">
            <a:avLst/>
          </a:prstGeom>
          <a:ln w="254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Arc 45"/>
          <p:cNvSpPr/>
          <p:nvPr/>
        </p:nvSpPr>
        <p:spPr>
          <a:xfrm flipV="1">
            <a:off x="4163600" y="314325"/>
            <a:ext cx="4343400" cy="1749588"/>
          </a:xfrm>
          <a:prstGeom prst="arc">
            <a:avLst/>
          </a:prstGeom>
          <a:ln w="254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TextBox 46"/>
          <p:cNvSpPr txBox="1"/>
          <p:nvPr/>
        </p:nvSpPr>
        <p:spPr>
          <a:xfrm>
            <a:off x="6041346" y="2625297"/>
            <a:ext cx="2915618" cy="646331"/>
          </a:xfrm>
          <a:prstGeom prst="rect">
            <a:avLst/>
          </a:prstGeom>
          <a:noFill/>
        </p:spPr>
        <p:txBody>
          <a:bodyPr wrap="square" rtlCol="0">
            <a:spAutoFit/>
          </a:bodyPr>
          <a:lstStyle/>
          <a:p>
            <a:pPr algn="r"/>
            <a:r>
              <a:rPr lang="en-US" b="1" dirty="0"/>
              <a:t>Libertad </a:t>
            </a:r>
            <a:r>
              <a:rPr lang="en-US" b="1" dirty="0" err="1"/>
              <a:t>Financiera</a:t>
            </a:r>
            <a:r>
              <a:rPr lang="en-US" b="1" dirty="0"/>
              <a:t>!</a:t>
            </a:r>
          </a:p>
          <a:p>
            <a:pPr algn="r"/>
            <a:r>
              <a:rPr lang="en-US" b="1" dirty="0" err="1"/>
              <a:t>Ingreso</a:t>
            </a:r>
            <a:r>
              <a:rPr lang="en-US" b="1" dirty="0"/>
              <a:t> </a:t>
            </a:r>
            <a:r>
              <a:rPr lang="en-US" b="1" dirty="0" err="1"/>
              <a:t>Pasivo</a:t>
            </a:r>
            <a:r>
              <a:rPr lang="en-US" b="1" dirty="0"/>
              <a:t> &gt; </a:t>
            </a:r>
            <a:r>
              <a:rPr lang="en-US" b="1" dirty="0" err="1"/>
              <a:t>Gastos</a:t>
            </a:r>
            <a:endParaRPr lang="en-US" b="1" dirty="0"/>
          </a:p>
        </p:txBody>
      </p:sp>
      <p:sp>
        <p:nvSpPr>
          <p:cNvPr id="48" name="TextBox 47"/>
          <p:cNvSpPr txBox="1"/>
          <p:nvPr/>
        </p:nvSpPr>
        <p:spPr>
          <a:xfrm>
            <a:off x="4823690" y="4238534"/>
            <a:ext cx="2262910" cy="1200329"/>
          </a:xfrm>
          <a:prstGeom prst="rect">
            <a:avLst/>
          </a:prstGeom>
          <a:noFill/>
        </p:spPr>
        <p:txBody>
          <a:bodyPr wrap="square" rtlCol="0">
            <a:spAutoFit/>
          </a:bodyPr>
          <a:lstStyle/>
          <a:p>
            <a:pPr algn="r"/>
            <a:r>
              <a:rPr lang="en-US" b="1" dirty="0" err="1"/>
              <a:t>Seguridad</a:t>
            </a:r>
            <a:r>
              <a:rPr lang="en-US" b="1" dirty="0"/>
              <a:t> </a:t>
            </a:r>
            <a:r>
              <a:rPr lang="en-US" b="1" dirty="0" err="1"/>
              <a:t>Financiera</a:t>
            </a:r>
            <a:r>
              <a:rPr lang="en-US" b="1" dirty="0"/>
              <a:t>!</a:t>
            </a:r>
          </a:p>
          <a:p>
            <a:pPr algn="r"/>
            <a:r>
              <a:rPr lang="en-US" b="1" dirty="0" err="1"/>
              <a:t>Libre</a:t>
            </a:r>
            <a:r>
              <a:rPr lang="en-US" b="1" dirty="0"/>
              <a:t> de </a:t>
            </a:r>
            <a:r>
              <a:rPr lang="en-US" b="1" dirty="0" err="1"/>
              <a:t>Deuda</a:t>
            </a:r>
            <a:r>
              <a:rPr lang="en-US" b="1" dirty="0"/>
              <a:t>!</a:t>
            </a:r>
          </a:p>
          <a:p>
            <a:pPr algn="r"/>
            <a:r>
              <a:rPr lang="en-US" b="1" dirty="0" err="1"/>
              <a:t>Intereses</a:t>
            </a:r>
            <a:r>
              <a:rPr lang="en-US" b="1" dirty="0"/>
              <a:t> </a:t>
            </a:r>
            <a:r>
              <a:rPr lang="en-US" b="1" dirty="0" err="1"/>
              <a:t>Netos</a:t>
            </a:r>
            <a:r>
              <a:rPr lang="en-US" b="1" dirty="0"/>
              <a:t>= 0</a:t>
            </a:r>
          </a:p>
        </p:txBody>
      </p:sp>
      <p:sp>
        <p:nvSpPr>
          <p:cNvPr id="49" name="TextBox 48"/>
          <p:cNvSpPr txBox="1"/>
          <p:nvPr/>
        </p:nvSpPr>
        <p:spPr>
          <a:xfrm>
            <a:off x="7167313" y="1701967"/>
            <a:ext cx="1984807" cy="646331"/>
          </a:xfrm>
          <a:prstGeom prst="rect">
            <a:avLst/>
          </a:prstGeom>
          <a:noFill/>
        </p:spPr>
        <p:txBody>
          <a:bodyPr wrap="square" rtlCol="0">
            <a:spAutoFit/>
          </a:bodyPr>
          <a:lstStyle/>
          <a:p>
            <a:pPr algn="r"/>
            <a:r>
              <a:rPr lang="en-US" b="1" dirty="0" err="1"/>
              <a:t>Impacto</a:t>
            </a:r>
            <a:endParaRPr lang="en-US" b="1" dirty="0"/>
          </a:p>
          <a:p>
            <a:pPr algn="r"/>
            <a:r>
              <a:rPr lang="en-US" b="1" dirty="0" err="1"/>
              <a:t>Herencia</a:t>
            </a:r>
            <a:endParaRPr lang="en-US" b="1" dirty="0"/>
          </a:p>
        </p:txBody>
      </p:sp>
      <p:sp>
        <p:nvSpPr>
          <p:cNvPr id="50" name="TextBox 49"/>
          <p:cNvSpPr txBox="1"/>
          <p:nvPr/>
        </p:nvSpPr>
        <p:spPr>
          <a:xfrm>
            <a:off x="533400" y="4890312"/>
            <a:ext cx="2061913" cy="923330"/>
          </a:xfrm>
          <a:prstGeom prst="rect">
            <a:avLst/>
          </a:prstGeom>
          <a:noFill/>
        </p:spPr>
        <p:txBody>
          <a:bodyPr wrap="square" rtlCol="0">
            <a:spAutoFit/>
          </a:bodyPr>
          <a:lstStyle/>
          <a:p>
            <a:pPr algn="r"/>
            <a:r>
              <a:rPr lang="en-US" b="1" dirty="0" err="1"/>
              <a:t>Esclavitud</a:t>
            </a:r>
            <a:r>
              <a:rPr lang="en-US" b="1" dirty="0"/>
              <a:t> </a:t>
            </a:r>
            <a:r>
              <a:rPr lang="en-US" b="1" dirty="0" err="1"/>
              <a:t>Financiera</a:t>
            </a:r>
            <a:r>
              <a:rPr lang="en-US" b="1" dirty="0"/>
              <a:t>!</a:t>
            </a:r>
          </a:p>
          <a:p>
            <a:pPr algn="r"/>
            <a:r>
              <a:rPr lang="en-US" b="1" dirty="0" err="1"/>
              <a:t>Ingreso</a:t>
            </a:r>
            <a:r>
              <a:rPr lang="en-US" b="1" dirty="0"/>
              <a:t> </a:t>
            </a:r>
            <a:r>
              <a:rPr lang="en-US" b="1" dirty="0" err="1"/>
              <a:t>Neto</a:t>
            </a:r>
            <a:r>
              <a:rPr lang="en-US" b="1" dirty="0"/>
              <a:t> &lt; 0</a:t>
            </a:r>
          </a:p>
        </p:txBody>
      </p:sp>
      <p:cxnSp>
        <p:nvCxnSpPr>
          <p:cNvPr id="9" name="Straight Arrow Connector 8"/>
          <p:cNvCxnSpPr/>
          <p:nvPr/>
        </p:nvCxnSpPr>
        <p:spPr>
          <a:xfrm flipH="1" flipV="1">
            <a:off x="4953000" y="4267200"/>
            <a:ext cx="6096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flipV="1">
            <a:off x="3234984" y="6211669"/>
            <a:ext cx="1194583" cy="32990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4133582" y="6218407"/>
            <a:ext cx="2635476" cy="646331"/>
          </a:xfrm>
          <a:prstGeom prst="rect">
            <a:avLst/>
          </a:prstGeom>
          <a:noFill/>
        </p:spPr>
        <p:txBody>
          <a:bodyPr wrap="square" rtlCol="0">
            <a:spAutoFit/>
          </a:bodyPr>
          <a:lstStyle/>
          <a:p>
            <a:pPr algn="r"/>
            <a:r>
              <a:rPr lang="en-US" b="1" dirty="0" err="1"/>
              <a:t>Pagate</a:t>
            </a:r>
            <a:r>
              <a:rPr lang="en-US" b="1" dirty="0"/>
              <a:t> a </a:t>
            </a:r>
            <a:r>
              <a:rPr lang="en-US" b="1" dirty="0" err="1"/>
              <a:t>Ti</a:t>
            </a:r>
            <a:r>
              <a:rPr lang="en-US" b="1" dirty="0"/>
              <a:t> </a:t>
            </a:r>
            <a:r>
              <a:rPr lang="en-US" b="1" dirty="0" err="1"/>
              <a:t>Mismo</a:t>
            </a:r>
            <a:r>
              <a:rPr lang="en-US" b="1" dirty="0"/>
              <a:t>! </a:t>
            </a:r>
          </a:p>
          <a:p>
            <a:pPr algn="r"/>
            <a:r>
              <a:rPr lang="en-US" b="1" dirty="0" err="1"/>
              <a:t>Ingreso</a:t>
            </a:r>
            <a:r>
              <a:rPr lang="en-US" b="1" dirty="0"/>
              <a:t> </a:t>
            </a:r>
            <a:r>
              <a:rPr lang="en-US" b="1" dirty="0" err="1"/>
              <a:t>Neto</a:t>
            </a:r>
            <a:r>
              <a:rPr lang="en-US" b="1" dirty="0"/>
              <a:t> &gt;0</a:t>
            </a:r>
          </a:p>
        </p:txBody>
      </p:sp>
      <p:sp>
        <p:nvSpPr>
          <p:cNvPr id="53" name="TextBox 52"/>
          <p:cNvSpPr txBox="1"/>
          <p:nvPr/>
        </p:nvSpPr>
        <p:spPr>
          <a:xfrm>
            <a:off x="2595313" y="4196682"/>
            <a:ext cx="1880688" cy="1477328"/>
          </a:xfrm>
          <a:prstGeom prst="rect">
            <a:avLst/>
          </a:prstGeom>
          <a:noFill/>
        </p:spPr>
        <p:txBody>
          <a:bodyPr wrap="square" rtlCol="0">
            <a:spAutoFit/>
          </a:bodyPr>
          <a:lstStyle/>
          <a:p>
            <a:pPr algn="r"/>
            <a:r>
              <a:rPr lang="en-US" b="1" u="sng" dirty="0">
                <a:solidFill>
                  <a:srgbClr val="00B050"/>
                </a:solidFill>
              </a:rPr>
              <a:t>ABUNDANCIA!</a:t>
            </a:r>
          </a:p>
          <a:p>
            <a:pPr marL="285750" indent="-285750" algn="r">
              <a:buFont typeface="Arial" panose="020B0604020202020204" pitchFamily="34" charset="0"/>
              <a:buChar char="•"/>
            </a:pPr>
            <a:r>
              <a:rPr lang="en-US" b="1" dirty="0" err="1">
                <a:solidFill>
                  <a:srgbClr val="00B050"/>
                </a:solidFill>
              </a:rPr>
              <a:t>Invertir</a:t>
            </a:r>
            <a:r>
              <a:rPr lang="en-US" b="1" dirty="0">
                <a:solidFill>
                  <a:srgbClr val="00B050"/>
                </a:solidFill>
              </a:rPr>
              <a:t> </a:t>
            </a:r>
            <a:r>
              <a:rPr lang="en-US" b="1" dirty="0" err="1">
                <a:solidFill>
                  <a:srgbClr val="00B050"/>
                </a:solidFill>
              </a:rPr>
              <a:t>en</a:t>
            </a:r>
            <a:r>
              <a:rPr lang="en-US" b="1" dirty="0">
                <a:solidFill>
                  <a:srgbClr val="00B050"/>
                </a:solidFill>
              </a:rPr>
              <a:t> </a:t>
            </a:r>
            <a:r>
              <a:rPr lang="en-US" b="1" dirty="0" err="1">
                <a:solidFill>
                  <a:srgbClr val="00B050"/>
                </a:solidFill>
              </a:rPr>
              <a:t>Ti</a:t>
            </a:r>
            <a:endParaRPr lang="en-US" b="1" dirty="0">
              <a:solidFill>
                <a:srgbClr val="00B050"/>
              </a:solidFill>
            </a:endParaRPr>
          </a:p>
          <a:p>
            <a:pPr marL="285750" indent="-285750" algn="r">
              <a:buFont typeface="Arial" panose="020B0604020202020204" pitchFamily="34" charset="0"/>
              <a:buChar char="•"/>
            </a:pPr>
            <a:r>
              <a:rPr lang="en-US" b="1" dirty="0" err="1">
                <a:solidFill>
                  <a:srgbClr val="00B050"/>
                </a:solidFill>
              </a:rPr>
              <a:t>Ahorrar</a:t>
            </a:r>
            <a:endParaRPr lang="en-US" b="1" dirty="0">
              <a:solidFill>
                <a:srgbClr val="00B050"/>
              </a:solidFill>
            </a:endParaRPr>
          </a:p>
          <a:p>
            <a:pPr marL="285750" indent="-285750" algn="r">
              <a:buFont typeface="Arial" panose="020B0604020202020204" pitchFamily="34" charset="0"/>
              <a:buChar char="•"/>
            </a:pPr>
            <a:r>
              <a:rPr lang="en-US" b="1" dirty="0" err="1">
                <a:solidFill>
                  <a:srgbClr val="00B050"/>
                </a:solidFill>
              </a:rPr>
              <a:t>Salir</a:t>
            </a:r>
            <a:r>
              <a:rPr lang="en-US" b="1" dirty="0">
                <a:solidFill>
                  <a:srgbClr val="00B050"/>
                </a:solidFill>
              </a:rPr>
              <a:t> de </a:t>
            </a:r>
            <a:r>
              <a:rPr lang="en-US" b="1" dirty="0" err="1">
                <a:solidFill>
                  <a:srgbClr val="00B050"/>
                </a:solidFill>
              </a:rPr>
              <a:t>Deuda</a:t>
            </a:r>
            <a:r>
              <a:rPr lang="en-US" b="1" dirty="0">
                <a:solidFill>
                  <a:srgbClr val="00B050"/>
                </a:solidFill>
              </a:rPr>
              <a:t> </a:t>
            </a:r>
          </a:p>
        </p:txBody>
      </p:sp>
      <p:sp>
        <p:nvSpPr>
          <p:cNvPr id="54" name="TextBox 53"/>
          <p:cNvSpPr txBox="1"/>
          <p:nvPr/>
        </p:nvSpPr>
        <p:spPr>
          <a:xfrm>
            <a:off x="2651430" y="2209799"/>
            <a:ext cx="3303715" cy="1477328"/>
          </a:xfrm>
          <a:prstGeom prst="rect">
            <a:avLst/>
          </a:prstGeom>
          <a:noFill/>
        </p:spPr>
        <p:txBody>
          <a:bodyPr wrap="square" rtlCol="0">
            <a:spAutoFit/>
          </a:bodyPr>
          <a:lstStyle/>
          <a:p>
            <a:pPr algn="r"/>
            <a:r>
              <a:rPr lang="en-US" b="1" u="sng" dirty="0">
                <a:solidFill>
                  <a:srgbClr val="00B050"/>
                </a:solidFill>
              </a:rPr>
              <a:t>PROSPERIDAD!</a:t>
            </a:r>
          </a:p>
          <a:p>
            <a:pPr marL="285750" indent="-285750" algn="r">
              <a:buFont typeface="Arial" panose="020B0604020202020204" pitchFamily="34" charset="0"/>
              <a:buChar char="•"/>
            </a:pPr>
            <a:r>
              <a:rPr lang="en-US" b="1" dirty="0" err="1">
                <a:solidFill>
                  <a:srgbClr val="00B050"/>
                </a:solidFill>
              </a:rPr>
              <a:t>Ser</a:t>
            </a:r>
            <a:r>
              <a:rPr lang="en-US" b="1" dirty="0">
                <a:solidFill>
                  <a:srgbClr val="00B050"/>
                </a:solidFill>
              </a:rPr>
              <a:t> </a:t>
            </a:r>
            <a:r>
              <a:rPr lang="en-US" b="1" dirty="0" err="1">
                <a:solidFill>
                  <a:srgbClr val="00B050"/>
                </a:solidFill>
              </a:rPr>
              <a:t>tu</a:t>
            </a:r>
            <a:r>
              <a:rPr lang="en-US" b="1" dirty="0">
                <a:solidFill>
                  <a:srgbClr val="00B050"/>
                </a:solidFill>
              </a:rPr>
              <a:t> </a:t>
            </a:r>
            <a:r>
              <a:rPr lang="en-US" b="1" dirty="0" err="1">
                <a:solidFill>
                  <a:srgbClr val="00B050"/>
                </a:solidFill>
              </a:rPr>
              <a:t>Propio</a:t>
            </a:r>
            <a:r>
              <a:rPr lang="en-US" b="1" dirty="0">
                <a:solidFill>
                  <a:srgbClr val="00B050"/>
                </a:solidFill>
              </a:rPr>
              <a:t> Banco </a:t>
            </a:r>
          </a:p>
          <a:p>
            <a:pPr marL="285750" indent="-285750" algn="r">
              <a:buFont typeface="Arial" panose="020B0604020202020204" pitchFamily="34" charset="0"/>
              <a:buChar char="•"/>
            </a:pPr>
            <a:r>
              <a:rPr lang="en-US" b="1" dirty="0" err="1">
                <a:solidFill>
                  <a:srgbClr val="00B050"/>
                </a:solidFill>
              </a:rPr>
              <a:t>Arriesgar</a:t>
            </a:r>
            <a:r>
              <a:rPr lang="en-US" b="1" dirty="0">
                <a:solidFill>
                  <a:srgbClr val="00B050"/>
                </a:solidFill>
              </a:rPr>
              <a:t> y </a:t>
            </a:r>
            <a:r>
              <a:rPr lang="en-US" b="1" dirty="0" err="1">
                <a:solidFill>
                  <a:srgbClr val="00B050"/>
                </a:solidFill>
              </a:rPr>
              <a:t>Crecer</a:t>
            </a:r>
            <a:r>
              <a:rPr lang="en-US" b="1" dirty="0">
                <a:solidFill>
                  <a:srgbClr val="00B050"/>
                </a:solidFill>
              </a:rPr>
              <a:t> </a:t>
            </a:r>
          </a:p>
          <a:p>
            <a:pPr marL="285750" indent="-285750" algn="r">
              <a:buFont typeface="Arial" panose="020B0604020202020204" pitchFamily="34" charset="0"/>
              <a:buChar char="•"/>
            </a:pPr>
            <a:r>
              <a:rPr lang="en-US" b="1" dirty="0" err="1">
                <a:solidFill>
                  <a:srgbClr val="00B050"/>
                </a:solidFill>
              </a:rPr>
              <a:t>Negocio</a:t>
            </a:r>
            <a:r>
              <a:rPr lang="en-US" b="1" dirty="0">
                <a:solidFill>
                  <a:srgbClr val="00B050"/>
                </a:solidFill>
              </a:rPr>
              <a:t> </a:t>
            </a:r>
            <a:r>
              <a:rPr lang="en-US" b="1" dirty="0" err="1">
                <a:solidFill>
                  <a:srgbClr val="00B050"/>
                </a:solidFill>
              </a:rPr>
              <a:t>Propio</a:t>
            </a:r>
            <a:endParaRPr lang="en-US" b="1" dirty="0">
              <a:solidFill>
                <a:srgbClr val="00B050"/>
              </a:solidFill>
            </a:endParaRPr>
          </a:p>
          <a:p>
            <a:pPr marL="285750" indent="-285750" algn="r">
              <a:buFont typeface="Arial" panose="020B0604020202020204" pitchFamily="34" charset="0"/>
              <a:buChar char="•"/>
            </a:pPr>
            <a:r>
              <a:rPr lang="en-US" b="1" dirty="0" err="1">
                <a:solidFill>
                  <a:srgbClr val="00B050"/>
                </a:solidFill>
              </a:rPr>
              <a:t>Inversión</a:t>
            </a:r>
            <a:endParaRPr lang="en-US" b="1" dirty="0">
              <a:solidFill>
                <a:srgbClr val="00B050"/>
              </a:solidFill>
            </a:endParaRPr>
          </a:p>
        </p:txBody>
      </p:sp>
      <p:sp>
        <p:nvSpPr>
          <p:cNvPr id="55" name="TextBox 54"/>
          <p:cNvSpPr txBox="1"/>
          <p:nvPr/>
        </p:nvSpPr>
        <p:spPr>
          <a:xfrm>
            <a:off x="4823690" y="1219200"/>
            <a:ext cx="3143517" cy="646331"/>
          </a:xfrm>
          <a:prstGeom prst="rect">
            <a:avLst/>
          </a:prstGeom>
          <a:noFill/>
        </p:spPr>
        <p:txBody>
          <a:bodyPr wrap="square" rtlCol="0">
            <a:spAutoFit/>
          </a:bodyPr>
          <a:lstStyle/>
          <a:p>
            <a:pPr algn="r"/>
            <a:r>
              <a:rPr lang="en-US" b="1" u="sng" dirty="0">
                <a:solidFill>
                  <a:srgbClr val="00B050"/>
                </a:solidFill>
              </a:rPr>
              <a:t>LIBERTAD!</a:t>
            </a:r>
          </a:p>
          <a:p>
            <a:pPr algn="r"/>
            <a:r>
              <a:rPr lang="en-US" b="1" dirty="0" err="1">
                <a:solidFill>
                  <a:srgbClr val="00B050"/>
                </a:solidFill>
              </a:rPr>
              <a:t>Disfrutar</a:t>
            </a:r>
            <a:r>
              <a:rPr lang="en-US" b="1" dirty="0">
                <a:solidFill>
                  <a:srgbClr val="00B050"/>
                </a:solidFill>
              </a:rPr>
              <a:t>, </a:t>
            </a:r>
            <a:r>
              <a:rPr lang="en-US" b="1" dirty="0" err="1">
                <a:solidFill>
                  <a:srgbClr val="00B050"/>
                </a:solidFill>
              </a:rPr>
              <a:t>Compartir</a:t>
            </a:r>
            <a:r>
              <a:rPr lang="en-US" b="1" dirty="0">
                <a:solidFill>
                  <a:srgbClr val="00B050"/>
                </a:solidFill>
              </a:rPr>
              <a:t> </a:t>
            </a:r>
          </a:p>
        </p:txBody>
      </p:sp>
      <p:cxnSp>
        <p:nvCxnSpPr>
          <p:cNvPr id="56" name="Straight Arrow Connector 55"/>
          <p:cNvCxnSpPr/>
          <p:nvPr/>
        </p:nvCxnSpPr>
        <p:spPr>
          <a:xfrm flipH="1" flipV="1">
            <a:off x="6370144" y="2082643"/>
            <a:ext cx="407726" cy="54265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flipV="1">
            <a:off x="8610600" y="1300300"/>
            <a:ext cx="190500" cy="4016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6265674" y="585539"/>
            <a:ext cx="2915618" cy="646331"/>
          </a:xfrm>
          <a:prstGeom prst="rect">
            <a:avLst/>
          </a:prstGeom>
          <a:noFill/>
        </p:spPr>
        <p:txBody>
          <a:bodyPr wrap="square" rtlCol="0">
            <a:spAutoFit/>
          </a:bodyPr>
          <a:lstStyle/>
          <a:p>
            <a:pPr algn="r"/>
            <a:r>
              <a:rPr lang="en-US" b="1" dirty="0">
                <a:solidFill>
                  <a:srgbClr val="00B050"/>
                </a:solidFill>
              </a:rPr>
              <a:t>LEGADO!</a:t>
            </a:r>
          </a:p>
          <a:p>
            <a:pPr algn="r"/>
            <a:r>
              <a:rPr lang="en-US" b="1" dirty="0">
                <a:solidFill>
                  <a:srgbClr val="00B050"/>
                </a:solidFill>
              </a:rPr>
              <a:t>Fundación</a:t>
            </a:r>
          </a:p>
        </p:txBody>
      </p:sp>
      <p:pic>
        <p:nvPicPr>
          <p:cNvPr id="4" name="Picture 3">
            <a:extLst>
              <a:ext uri="{FF2B5EF4-FFF2-40B4-BE49-F238E27FC236}">
                <a16:creationId xmlns:a16="http://schemas.microsoft.com/office/drawing/2014/main" id="{195A644C-F112-68C9-4382-1712581D6A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8538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Resúmen</a:t>
            </a:r>
            <a:r>
              <a:rPr lang="en-US" b="1" dirty="0"/>
              <a:t> &amp; </a:t>
            </a:r>
            <a:r>
              <a:rPr lang="en-US" b="1" dirty="0" err="1"/>
              <a:t>Conclusiones</a:t>
            </a:r>
            <a:endParaRPr lang="en-US" b="1" dirty="0"/>
          </a:p>
        </p:txBody>
      </p:sp>
      <p:sp>
        <p:nvSpPr>
          <p:cNvPr id="3" name="Content Placeholder 2"/>
          <p:cNvSpPr>
            <a:spLocks noGrp="1"/>
          </p:cNvSpPr>
          <p:nvPr>
            <p:ph idx="1"/>
          </p:nvPr>
        </p:nvSpPr>
        <p:spPr>
          <a:xfrm>
            <a:off x="457200" y="1600200"/>
            <a:ext cx="8229600" cy="4800600"/>
          </a:xfrm>
        </p:spPr>
        <p:txBody>
          <a:bodyPr/>
          <a:lstStyle/>
          <a:p>
            <a:r>
              <a:rPr lang="es-ES" b="0" i="0" dirty="0">
                <a:solidFill>
                  <a:srgbClr val="000000"/>
                </a:solidFill>
                <a:effectLst/>
              </a:rPr>
              <a:t>¡Hemos estado analizando diferentes aspectos de la libertad financiera durante las últimas 12 semanas!</a:t>
            </a:r>
          </a:p>
          <a:p>
            <a:r>
              <a:rPr lang="es-ES" b="0" i="0" dirty="0">
                <a:solidFill>
                  <a:srgbClr val="000000"/>
                </a:solidFill>
                <a:effectLst/>
              </a:rPr>
              <a:t>El objetivo de la clase de hoy es revisar todo lo que hemos cubierto.</a:t>
            </a:r>
          </a:p>
          <a:p>
            <a:r>
              <a:rPr lang="es-ES" b="0" i="0" dirty="0">
                <a:solidFill>
                  <a:srgbClr val="000000"/>
                </a:solidFill>
                <a:effectLst/>
              </a:rPr>
              <a:t>Verás lo lejos que has llegado en tan poco tiempo.</a:t>
            </a:r>
          </a:p>
          <a:p>
            <a:r>
              <a:rPr lang="es-ES" b="0" i="0" dirty="0">
                <a:solidFill>
                  <a:srgbClr val="000000"/>
                </a:solidFill>
                <a:effectLst/>
              </a:rPr>
              <a:t>¿Qué estás sacando de esto que puedas aplicar en tu vida?</a:t>
            </a:r>
            <a:endParaRPr lang="en-US" dirty="0"/>
          </a:p>
        </p:txBody>
      </p:sp>
      <p:pic>
        <p:nvPicPr>
          <p:cNvPr id="4" name="Picture 3">
            <a:extLst>
              <a:ext uri="{FF2B5EF4-FFF2-40B4-BE49-F238E27FC236}">
                <a16:creationId xmlns:a16="http://schemas.microsoft.com/office/drawing/2014/main" id="{705ED611-21E4-0902-D1BC-8016886B5B9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47583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D6F09-E700-4C64-99E3-0E919E485B3E}"/>
              </a:ext>
            </a:extLst>
          </p:cNvPr>
          <p:cNvSpPr>
            <a:spLocks noGrp="1"/>
          </p:cNvSpPr>
          <p:nvPr>
            <p:ph type="title"/>
          </p:nvPr>
        </p:nvSpPr>
        <p:spPr>
          <a:xfrm>
            <a:off x="457200" y="0"/>
            <a:ext cx="8229600" cy="838200"/>
          </a:xfrm>
        </p:spPr>
        <p:txBody>
          <a:bodyPr/>
          <a:lstStyle/>
          <a:p>
            <a:r>
              <a:rPr lang="en-US" b="1" dirty="0"/>
              <a:t>Los </a:t>
            </a:r>
            <a:r>
              <a:rPr lang="en-US" b="1" dirty="0" err="1"/>
              <a:t>Requerimientos</a:t>
            </a:r>
            <a:endParaRPr lang="en-US" b="1" dirty="0"/>
          </a:p>
        </p:txBody>
      </p:sp>
      <p:sp>
        <p:nvSpPr>
          <p:cNvPr id="3" name="Content Placeholder 2">
            <a:extLst>
              <a:ext uri="{FF2B5EF4-FFF2-40B4-BE49-F238E27FC236}">
                <a16:creationId xmlns:a16="http://schemas.microsoft.com/office/drawing/2014/main" id="{9970A747-BD9B-4BF2-AEA1-F4A1D2BDC2E4}"/>
              </a:ext>
            </a:extLst>
          </p:cNvPr>
          <p:cNvSpPr>
            <a:spLocks noGrp="1"/>
          </p:cNvSpPr>
          <p:nvPr>
            <p:ph idx="1"/>
          </p:nvPr>
        </p:nvSpPr>
        <p:spPr>
          <a:xfrm>
            <a:off x="457200" y="853440"/>
            <a:ext cx="8534400" cy="5562600"/>
          </a:xfrm>
        </p:spPr>
        <p:txBody>
          <a:bodyPr/>
          <a:lstStyle/>
          <a:p>
            <a:pPr marL="0" indent="0">
              <a:buNone/>
            </a:pPr>
            <a:r>
              <a:rPr lang="en-US" sz="2200" dirty="0"/>
              <a:t>Lo que </a:t>
            </a:r>
            <a:r>
              <a:rPr lang="en-US" sz="2200" dirty="0" err="1"/>
              <a:t>Necesitas</a:t>
            </a:r>
            <a:r>
              <a:rPr lang="en-US" sz="2200" dirty="0"/>
              <a:t> </a:t>
            </a:r>
            <a:r>
              <a:rPr lang="en-US" sz="2200" dirty="0" err="1"/>
              <a:t>Hacer</a:t>
            </a:r>
            <a:r>
              <a:rPr lang="en-US" sz="2200" dirty="0"/>
              <a:t> es:</a:t>
            </a:r>
          </a:p>
          <a:p>
            <a:pPr marL="0" indent="0">
              <a:buNone/>
            </a:pPr>
            <a:r>
              <a:rPr lang="en-US" sz="2200" dirty="0"/>
              <a:t>1.) </a:t>
            </a:r>
            <a:r>
              <a:rPr lang="en-US" sz="2200" b="1" dirty="0" err="1"/>
              <a:t>Despertar</a:t>
            </a:r>
            <a:r>
              <a:rPr lang="en-US" sz="2200" b="1" dirty="0"/>
              <a:t> &amp; </a:t>
            </a:r>
            <a:r>
              <a:rPr lang="en-US" sz="2200" b="1" dirty="0" err="1"/>
              <a:t>Tomar</a:t>
            </a:r>
            <a:r>
              <a:rPr lang="en-US" sz="2200" b="1" dirty="0"/>
              <a:t> Control: </a:t>
            </a:r>
            <a:r>
              <a:rPr lang="es-ES" sz="2200" dirty="0"/>
              <a:t>Date cuenta de que has estado a la deriva en tu vida financiera, sin ningún plan o dirección. Luego despierta y decide retomar el control de tu vida financiera</a:t>
            </a:r>
            <a:r>
              <a:rPr lang="en-US" sz="2200" dirty="0"/>
              <a:t>.  </a:t>
            </a:r>
          </a:p>
          <a:p>
            <a:pPr marL="0" indent="0">
              <a:buNone/>
            </a:pPr>
            <a:r>
              <a:rPr lang="en-US" sz="2200" dirty="0"/>
              <a:t>2.) </a:t>
            </a:r>
            <a:r>
              <a:rPr lang="en-US" sz="2200" b="1" dirty="0" err="1"/>
              <a:t>Desarrolla</a:t>
            </a:r>
            <a:r>
              <a:rPr lang="en-US" sz="2200" b="1" dirty="0"/>
              <a:t> un </a:t>
            </a:r>
            <a:r>
              <a:rPr lang="en-US" sz="2200" b="1" dirty="0" err="1"/>
              <a:t>Deseo</a:t>
            </a:r>
            <a:r>
              <a:rPr lang="en-US" sz="2200" b="1" dirty="0"/>
              <a:t> </a:t>
            </a:r>
            <a:r>
              <a:rPr lang="en-US" sz="2200" b="1" dirty="0" err="1"/>
              <a:t>Ardiente</a:t>
            </a:r>
            <a:r>
              <a:rPr lang="en-US" sz="2200" b="1" dirty="0"/>
              <a:t> &amp; Nueva </a:t>
            </a:r>
            <a:r>
              <a:rPr lang="en-US" sz="2200" b="1" dirty="0" err="1"/>
              <a:t>Mentalidad</a:t>
            </a:r>
            <a:r>
              <a:rPr lang="en-US" sz="2200" dirty="0"/>
              <a:t>: </a:t>
            </a:r>
            <a:r>
              <a:rPr lang="es-ES" sz="2200" dirty="0"/>
              <a:t>Desarrolla el deseo de cambiar de dirección, el deseo de ser financieramente libre y adopta una nueva actitud y mentalidad para que nadie te detenga</a:t>
            </a:r>
            <a:r>
              <a:rPr lang="en-US" sz="2200" dirty="0"/>
              <a:t>.</a:t>
            </a:r>
          </a:p>
          <a:p>
            <a:pPr marL="0" indent="0">
              <a:buNone/>
            </a:pPr>
            <a:r>
              <a:rPr lang="en-US" sz="2200" dirty="0"/>
              <a:t>3.) </a:t>
            </a:r>
            <a:r>
              <a:rPr lang="en-US" sz="2200" b="1" dirty="0" err="1"/>
              <a:t>Evalúa</a:t>
            </a:r>
            <a:r>
              <a:rPr lang="en-US" sz="2200" b="1" dirty="0"/>
              <a:t> </a:t>
            </a:r>
            <a:r>
              <a:rPr lang="en-US" sz="2200" b="1" dirty="0" err="1"/>
              <a:t>tu</a:t>
            </a:r>
            <a:r>
              <a:rPr lang="en-US" sz="2200" b="1" dirty="0"/>
              <a:t> </a:t>
            </a:r>
            <a:r>
              <a:rPr lang="en-US" sz="2200" b="1" dirty="0" err="1"/>
              <a:t>Posición</a:t>
            </a:r>
            <a:r>
              <a:rPr lang="en-US" sz="2200" b="1" dirty="0"/>
              <a:t> Actual</a:t>
            </a:r>
            <a:r>
              <a:rPr lang="en-US" sz="2200" dirty="0"/>
              <a:t>: </a:t>
            </a:r>
            <a:r>
              <a:rPr lang="es-ES" sz="2200" dirty="0"/>
              <a:t>Comprende dónde estás y cómo llegaste aquí</a:t>
            </a:r>
            <a:r>
              <a:rPr lang="en-US" sz="2200" dirty="0"/>
              <a:t>. </a:t>
            </a:r>
          </a:p>
          <a:p>
            <a:pPr marL="0" indent="0">
              <a:buNone/>
            </a:pPr>
            <a:r>
              <a:rPr lang="en-US" sz="2200" dirty="0"/>
              <a:t>4.) </a:t>
            </a:r>
            <a:r>
              <a:rPr lang="es-ES" sz="2200" b="1" dirty="0"/>
              <a:t>Establece Visión Financiera y Metas</a:t>
            </a:r>
            <a:r>
              <a:rPr lang="en-US" sz="2200" b="1" dirty="0"/>
              <a:t>: </a:t>
            </a:r>
            <a:r>
              <a:rPr lang="es-ES" sz="2200" dirty="0"/>
              <a:t>Ten una idea clara de dónde quieres ir, qué quieres y por qué lo quieres</a:t>
            </a:r>
            <a:r>
              <a:rPr lang="en-US" sz="2200" dirty="0"/>
              <a:t>. </a:t>
            </a:r>
          </a:p>
          <a:p>
            <a:pPr marL="0" indent="0">
              <a:buNone/>
            </a:pPr>
            <a:r>
              <a:rPr lang="en-US" sz="2200" dirty="0"/>
              <a:t>5.) </a:t>
            </a:r>
            <a:r>
              <a:rPr lang="en-US" sz="2200" b="1" dirty="0" err="1"/>
              <a:t>Cuánto</a:t>
            </a:r>
            <a:r>
              <a:rPr lang="en-US" sz="2200" b="1" dirty="0"/>
              <a:t> </a:t>
            </a:r>
            <a:r>
              <a:rPr lang="en-US" sz="2200" b="1" dirty="0" err="1"/>
              <a:t>te</a:t>
            </a:r>
            <a:r>
              <a:rPr lang="en-US" sz="2200" b="1" dirty="0"/>
              <a:t> Falta &amp; </a:t>
            </a:r>
            <a:r>
              <a:rPr lang="en-US" sz="2200" b="1" dirty="0" err="1"/>
              <a:t>Cuenta</a:t>
            </a:r>
            <a:r>
              <a:rPr lang="en-US" sz="2200" b="1" dirty="0"/>
              <a:t> el </a:t>
            </a:r>
            <a:r>
              <a:rPr lang="en-US" sz="2200" b="1" dirty="0" err="1"/>
              <a:t>Costo</a:t>
            </a:r>
            <a:r>
              <a:rPr lang="en-US" sz="2200" dirty="0"/>
              <a:t>: </a:t>
            </a:r>
            <a:r>
              <a:rPr lang="en-US" sz="2200" dirty="0" err="1"/>
              <a:t>Entiende</a:t>
            </a:r>
            <a:r>
              <a:rPr lang="en-US" sz="2200" dirty="0"/>
              <a:t> </a:t>
            </a:r>
            <a:r>
              <a:rPr lang="es-ES" sz="2200" dirty="0"/>
              <a:t>la distancia que necesitas viajar y está dispuesto a pagar el precio para lograrlo</a:t>
            </a:r>
            <a:r>
              <a:rPr lang="en-US" sz="2200" dirty="0"/>
              <a:t>. </a:t>
            </a:r>
          </a:p>
          <a:p>
            <a:pPr marL="0" indent="0">
              <a:buNone/>
            </a:pPr>
            <a:r>
              <a:rPr lang="en-US" sz="2200" dirty="0"/>
              <a:t>6.) </a:t>
            </a:r>
            <a:r>
              <a:rPr lang="en-US" sz="2200" b="1" dirty="0"/>
              <a:t>Haz el </a:t>
            </a:r>
            <a:r>
              <a:rPr lang="en-US" sz="2200" b="1" dirty="0" err="1"/>
              <a:t>Compromiso</a:t>
            </a:r>
            <a:r>
              <a:rPr lang="en-US" sz="2200" dirty="0"/>
              <a:t>: </a:t>
            </a:r>
            <a:r>
              <a:rPr lang="es-ES" sz="2200" dirty="0"/>
              <a:t>Entonces ten valor, haz el compromiso y ten la persistencia para hacerlo realidad</a:t>
            </a:r>
            <a:r>
              <a:rPr lang="en-US" sz="2200" dirty="0"/>
              <a:t>.</a:t>
            </a:r>
          </a:p>
        </p:txBody>
      </p:sp>
      <p:pic>
        <p:nvPicPr>
          <p:cNvPr id="4" name="Picture 3">
            <a:extLst>
              <a:ext uri="{FF2B5EF4-FFF2-40B4-BE49-F238E27FC236}">
                <a16:creationId xmlns:a16="http://schemas.microsoft.com/office/drawing/2014/main" id="{5307E530-9D38-B23B-6333-B028A384EC0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8391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D6F09-E700-4C64-99E3-0E919E485B3E}"/>
              </a:ext>
            </a:extLst>
          </p:cNvPr>
          <p:cNvSpPr>
            <a:spLocks noGrp="1"/>
          </p:cNvSpPr>
          <p:nvPr>
            <p:ph type="title"/>
          </p:nvPr>
        </p:nvSpPr>
        <p:spPr>
          <a:xfrm>
            <a:off x="457200" y="0"/>
            <a:ext cx="8229600" cy="838200"/>
          </a:xfrm>
        </p:spPr>
        <p:txBody>
          <a:bodyPr/>
          <a:lstStyle/>
          <a:p>
            <a:r>
              <a:rPr lang="en-US" b="1" dirty="0"/>
              <a:t>Los </a:t>
            </a:r>
            <a:r>
              <a:rPr lang="en-US" b="1" dirty="0" err="1"/>
              <a:t>Requerimientos</a:t>
            </a:r>
            <a:endParaRPr lang="en-US" b="1" dirty="0"/>
          </a:p>
        </p:txBody>
      </p:sp>
      <p:sp>
        <p:nvSpPr>
          <p:cNvPr id="3" name="Content Placeholder 2">
            <a:extLst>
              <a:ext uri="{FF2B5EF4-FFF2-40B4-BE49-F238E27FC236}">
                <a16:creationId xmlns:a16="http://schemas.microsoft.com/office/drawing/2014/main" id="{9970A747-BD9B-4BF2-AEA1-F4A1D2BDC2E4}"/>
              </a:ext>
            </a:extLst>
          </p:cNvPr>
          <p:cNvSpPr>
            <a:spLocks noGrp="1"/>
          </p:cNvSpPr>
          <p:nvPr>
            <p:ph idx="1"/>
          </p:nvPr>
        </p:nvSpPr>
        <p:spPr>
          <a:xfrm>
            <a:off x="457200" y="853440"/>
            <a:ext cx="8534400" cy="5562600"/>
          </a:xfrm>
        </p:spPr>
        <p:txBody>
          <a:bodyPr/>
          <a:lstStyle/>
          <a:p>
            <a:pPr marL="0" indent="0">
              <a:buNone/>
            </a:pPr>
            <a:r>
              <a:rPr lang="en-US" sz="2200" dirty="0"/>
              <a:t>Lo que </a:t>
            </a:r>
            <a:r>
              <a:rPr lang="en-US" sz="2200" dirty="0" err="1"/>
              <a:t>Necesitas</a:t>
            </a:r>
            <a:r>
              <a:rPr lang="en-US" sz="2200" dirty="0"/>
              <a:t> </a:t>
            </a:r>
            <a:r>
              <a:rPr lang="en-US" sz="2200" dirty="0" err="1"/>
              <a:t>Hacer</a:t>
            </a:r>
            <a:r>
              <a:rPr lang="en-US" sz="2200" dirty="0"/>
              <a:t> es:</a:t>
            </a:r>
          </a:p>
          <a:p>
            <a:pPr marL="0" indent="0">
              <a:buNone/>
            </a:pPr>
            <a:r>
              <a:rPr lang="en-US" sz="2200" dirty="0"/>
              <a:t>7.) </a:t>
            </a:r>
            <a:r>
              <a:rPr lang="en-US" sz="2200" b="1" dirty="0" err="1"/>
              <a:t>Educaci</a:t>
            </a:r>
            <a:r>
              <a:rPr lang="el-GR" sz="2200" b="1" dirty="0"/>
              <a:t>ό</a:t>
            </a:r>
            <a:r>
              <a:rPr lang="en-US" sz="2200" b="1" dirty="0"/>
              <a:t>n </a:t>
            </a:r>
            <a:r>
              <a:rPr lang="en-US" sz="2200" b="1" dirty="0" err="1"/>
              <a:t>Financiera</a:t>
            </a:r>
            <a:r>
              <a:rPr lang="en-US" sz="2200" dirty="0"/>
              <a:t>: </a:t>
            </a:r>
            <a:r>
              <a:rPr lang="es-ES" sz="2200" dirty="0"/>
              <a:t>Comprende y aprende cómo funciona el dinero</a:t>
            </a:r>
            <a:r>
              <a:rPr lang="en-US" sz="2200" dirty="0"/>
              <a:t>.</a:t>
            </a:r>
          </a:p>
          <a:p>
            <a:pPr marL="0" indent="0">
              <a:buNone/>
            </a:pPr>
            <a:r>
              <a:rPr lang="en-US" sz="2200" dirty="0"/>
              <a:t>8.) </a:t>
            </a:r>
            <a:r>
              <a:rPr lang="en-US" sz="2200" b="1" dirty="0" err="1"/>
              <a:t>Adopta</a:t>
            </a:r>
            <a:r>
              <a:rPr lang="en-US" sz="2200" b="1" dirty="0"/>
              <a:t> un Nuevo </a:t>
            </a:r>
            <a:r>
              <a:rPr lang="en-US" sz="2200" b="1" dirty="0" err="1"/>
              <a:t>Gui</a:t>
            </a:r>
            <a:r>
              <a:rPr lang="el-GR" sz="2200" b="1" dirty="0"/>
              <a:t>ό</a:t>
            </a:r>
            <a:r>
              <a:rPr lang="en-US" sz="2200" b="1" dirty="0"/>
              <a:t>n</a:t>
            </a:r>
            <a:r>
              <a:rPr lang="en-US" sz="2200" dirty="0"/>
              <a:t>: </a:t>
            </a:r>
            <a:r>
              <a:rPr lang="es-ES" sz="2200" dirty="0"/>
              <a:t>Reemplaza tu </a:t>
            </a:r>
            <a:r>
              <a:rPr lang="es-ES" sz="2200" dirty="0" err="1"/>
              <a:t>gui</a:t>
            </a:r>
            <a:r>
              <a:rPr lang="el-GR" sz="2200" dirty="0"/>
              <a:t>ό</a:t>
            </a:r>
            <a:r>
              <a:rPr lang="es-ES" sz="2200" dirty="0"/>
              <a:t>n antiguo por uno nuevo que te servirá</a:t>
            </a:r>
            <a:r>
              <a:rPr lang="en-US" sz="2200" dirty="0"/>
              <a:t>.</a:t>
            </a:r>
          </a:p>
          <a:p>
            <a:pPr marL="0" indent="0">
              <a:buNone/>
            </a:pPr>
            <a:r>
              <a:rPr lang="en-US" sz="2200" dirty="0"/>
              <a:t>9.) </a:t>
            </a:r>
            <a:r>
              <a:rPr lang="en-US" sz="2200" b="1" dirty="0"/>
              <a:t>Plan </a:t>
            </a:r>
            <a:r>
              <a:rPr lang="en-US" sz="2200" b="1" dirty="0" err="1"/>
              <a:t>Financiero</a:t>
            </a:r>
            <a:r>
              <a:rPr lang="en-US" sz="2200" dirty="0"/>
              <a:t>: </a:t>
            </a:r>
            <a:r>
              <a:rPr lang="es-ES" sz="2200" dirty="0"/>
              <a:t>Desarrolla un plan paso a paso para lograr la Libertad Financiera</a:t>
            </a:r>
            <a:r>
              <a:rPr lang="en-US" sz="2200" dirty="0"/>
              <a:t>.</a:t>
            </a:r>
          </a:p>
          <a:p>
            <a:pPr marL="0" indent="0">
              <a:buNone/>
            </a:pPr>
            <a:r>
              <a:rPr lang="en-US" sz="2200" dirty="0"/>
              <a:t>10.) </a:t>
            </a:r>
            <a:r>
              <a:rPr lang="en-US" sz="2200" b="1" dirty="0" err="1"/>
              <a:t>Nuevas</a:t>
            </a:r>
            <a:r>
              <a:rPr lang="en-US" sz="2200" b="1" dirty="0"/>
              <a:t> </a:t>
            </a:r>
            <a:r>
              <a:rPr lang="en-US" sz="2200" b="1" dirty="0" err="1"/>
              <a:t>Decisiones</a:t>
            </a:r>
            <a:r>
              <a:rPr lang="en-US" sz="2200" dirty="0"/>
              <a:t>: </a:t>
            </a:r>
            <a:r>
              <a:rPr lang="es-ES" sz="2200" dirty="0"/>
              <a:t>Toma mejores decisiones todos los días que te lleven hacia adelante</a:t>
            </a:r>
            <a:r>
              <a:rPr lang="en-US" sz="2200" dirty="0"/>
              <a:t>. </a:t>
            </a:r>
          </a:p>
          <a:p>
            <a:pPr marL="0" indent="0">
              <a:buNone/>
            </a:pPr>
            <a:r>
              <a:rPr lang="en-US" sz="2200" dirty="0"/>
              <a:t>11.) </a:t>
            </a:r>
            <a:r>
              <a:rPr lang="en-US" sz="2200" b="1" dirty="0" err="1"/>
              <a:t>Tomar</a:t>
            </a:r>
            <a:r>
              <a:rPr lang="en-US" sz="2200" b="1" dirty="0"/>
              <a:t> </a:t>
            </a:r>
            <a:r>
              <a:rPr lang="en-US" sz="2200" b="1" dirty="0" err="1"/>
              <a:t>Acci</a:t>
            </a:r>
            <a:r>
              <a:rPr lang="el-GR" sz="2200" b="1" dirty="0"/>
              <a:t>ό</a:t>
            </a:r>
            <a:r>
              <a:rPr lang="en-US" sz="2200" b="1" dirty="0"/>
              <a:t>n </a:t>
            </a:r>
            <a:r>
              <a:rPr lang="en-US" sz="2200" b="1" dirty="0" err="1"/>
              <a:t>Diaria</a:t>
            </a:r>
            <a:r>
              <a:rPr lang="en-US" sz="2200" b="1" dirty="0"/>
              <a:t>: </a:t>
            </a:r>
            <a:r>
              <a:rPr lang="es-ES" sz="2200" dirty="0"/>
              <a:t>Debes progresar todos los días hacia tus objetivos hasta lograr la Libertad Financiera</a:t>
            </a:r>
            <a:r>
              <a:rPr lang="en-US" sz="2200" dirty="0"/>
              <a:t>.</a:t>
            </a:r>
          </a:p>
          <a:p>
            <a:pPr marL="0" indent="0">
              <a:buNone/>
            </a:pPr>
            <a:r>
              <a:rPr lang="en-US" sz="2200" dirty="0"/>
              <a:t>12.) </a:t>
            </a:r>
            <a:r>
              <a:rPr lang="en-US" sz="2200" b="1" dirty="0" err="1"/>
              <a:t>Celebra</a:t>
            </a:r>
            <a:r>
              <a:rPr lang="en-US" sz="2200" b="1" dirty="0"/>
              <a:t> Tus </a:t>
            </a:r>
            <a:r>
              <a:rPr lang="en-US" sz="2200" b="1" dirty="0" err="1"/>
              <a:t>Resultados</a:t>
            </a:r>
            <a:r>
              <a:rPr lang="en-US" sz="2200" b="1" dirty="0"/>
              <a:t> &amp; </a:t>
            </a:r>
            <a:r>
              <a:rPr lang="en-US" sz="2200" b="1" dirty="0" err="1"/>
              <a:t>Victorias</a:t>
            </a:r>
            <a:r>
              <a:rPr lang="en-US" sz="2200" b="1" dirty="0"/>
              <a:t>: </a:t>
            </a:r>
            <a:r>
              <a:rPr lang="es-ES" sz="2200" dirty="0"/>
              <a:t>La libertad financiera es un proceso, un estilo de vida, un viaje, no solo un destino. ¡Celebra tus victorias en el camino!</a:t>
            </a:r>
            <a:r>
              <a:rPr lang="en-US" sz="2200" dirty="0"/>
              <a:t>!</a:t>
            </a:r>
          </a:p>
          <a:p>
            <a:pPr marL="0" indent="0">
              <a:buNone/>
            </a:pPr>
            <a:r>
              <a:rPr lang="es-ES" sz="2200" dirty="0"/>
              <a:t>De esto se trata el Seminario de Libertad Financiera. ¡Es una mapa hacia una nueva vida!</a:t>
            </a:r>
            <a:endParaRPr lang="en-US" sz="2200" dirty="0"/>
          </a:p>
        </p:txBody>
      </p:sp>
      <p:pic>
        <p:nvPicPr>
          <p:cNvPr id="4" name="Picture 3">
            <a:extLst>
              <a:ext uri="{FF2B5EF4-FFF2-40B4-BE49-F238E27FC236}">
                <a16:creationId xmlns:a16="http://schemas.microsoft.com/office/drawing/2014/main" id="{3B7A8438-BBAE-E882-2850-C4F0C9B9B22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117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63A82-154A-4BB0-AB4D-520DCCA4F920}"/>
              </a:ext>
            </a:extLst>
          </p:cNvPr>
          <p:cNvSpPr>
            <a:spLocks noGrp="1"/>
          </p:cNvSpPr>
          <p:nvPr>
            <p:ph type="title"/>
          </p:nvPr>
        </p:nvSpPr>
        <p:spPr>
          <a:xfrm>
            <a:off x="0" y="459681"/>
            <a:ext cx="9144000" cy="1143000"/>
          </a:xfrm>
        </p:spPr>
        <p:txBody>
          <a:bodyPr/>
          <a:lstStyle/>
          <a:p>
            <a:r>
              <a:rPr lang="en-US" b="1" dirty="0"/>
              <a:t>SOLUCIÓN: </a:t>
            </a:r>
            <a:r>
              <a:rPr lang="en-US" b="1" dirty="0" err="1"/>
              <a:t>Necesitamos</a:t>
            </a:r>
            <a:r>
              <a:rPr lang="en-US" b="1" dirty="0"/>
              <a:t> </a:t>
            </a:r>
            <a:r>
              <a:rPr lang="en-US" b="1" dirty="0" err="1"/>
              <a:t>Tomar</a:t>
            </a:r>
            <a:r>
              <a:rPr lang="en-US" b="1" dirty="0"/>
              <a:t> </a:t>
            </a:r>
            <a:br>
              <a:rPr lang="en-US" b="1" dirty="0"/>
            </a:br>
            <a:r>
              <a:rPr lang="en-US" b="1" dirty="0"/>
              <a:t>el Control de Nuestra Vida y </a:t>
            </a:r>
            <a:r>
              <a:rPr lang="en-US" b="1" dirty="0" err="1"/>
              <a:t>Finanzas</a:t>
            </a:r>
            <a:endParaRPr lang="en-US" b="1" dirty="0"/>
          </a:p>
        </p:txBody>
      </p:sp>
      <p:sp>
        <p:nvSpPr>
          <p:cNvPr id="3" name="Text Placeholder 2">
            <a:extLst>
              <a:ext uri="{FF2B5EF4-FFF2-40B4-BE49-F238E27FC236}">
                <a16:creationId xmlns:a16="http://schemas.microsoft.com/office/drawing/2014/main" id="{27E4DA68-1E66-4FB0-945A-8493FD8A5F54}"/>
              </a:ext>
            </a:extLst>
          </p:cNvPr>
          <p:cNvSpPr>
            <a:spLocks noGrp="1"/>
          </p:cNvSpPr>
          <p:nvPr>
            <p:ph type="body" idx="1"/>
          </p:nvPr>
        </p:nvSpPr>
        <p:spPr/>
        <p:txBody>
          <a:bodyPr/>
          <a:lstStyle/>
          <a:p>
            <a:r>
              <a:rPr lang="en-US" dirty="0" err="1"/>
              <a:t>Dormido</a:t>
            </a:r>
            <a:r>
              <a:rPr lang="en-US" dirty="0"/>
              <a:t>, A la </a:t>
            </a:r>
            <a:r>
              <a:rPr lang="en-US" dirty="0" err="1"/>
              <a:t>Deriva</a:t>
            </a:r>
            <a:endParaRPr lang="en-US" dirty="0"/>
          </a:p>
        </p:txBody>
      </p:sp>
      <p:sp>
        <p:nvSpPr>
          <p:cNvPr id="4" name="Content Placeholder 3">
            <a:extLst>
              <a:ext uri="{FF2B5EF4-FFF2-40B4-BE49-F238E27FC236}">
                <a16:creationId xmlns:a16="http://schemas.microsoft.com/office/drawing/2014/main" id="{7541AF8E-CBE9-462A-8006-4153FB740006}"/>
              </a:ext>
            </a:extLst>
          </p:cNvPr>
          <p:cNvSpPr>
            <a:spLocks noGrp="1"/>
          </p:cNvSpPr>
          <p:nvPr>
            <p:ph sz="half" idx="2"/>
          </p:nvPr>
        </p:nvSpPr>
        <p:spPr/>
        <p:txBody>
          <a:bodyPr/>
          <a:lstStyle/>
          <a:p>
            <a:r>
              <a:rPr lang="en-US" dirty="0" err="1"/>
              <a:t>Hemos</a:t>
            </a:r>
            <a:r>
              <a:rPr lang="en-US" dirty="0"/>
              <a:t> </a:t>
            </a:r>
            <a:r>
              <a:rPr lang="en-US" dirty="0" err="1"/>
              <a:t>seguido</a:t>
            </a:r>
            <a:r>
              <a:rPr lang="en-US" dirty="0"/>
              <a:t> el </a:t>
            </a:r>
            <a:r>
              <a:rPr lang="en-US" dirty="0" err="1"/>
              <a:t>guión</a:t>
            </a:r>
            <a:r>
              <a:rPr lang="en-US" dirty="0"/>
              <a:t> que </a:t>
            </a:r>
            <a:r>
              <a:rPr lang="en-US" dirty="0" err="1"/>
              <a:t>nos</a:t>
            </a:r>
            <a:r>
              <a:rPr lang="en-US" dirty="0"/>
              <a:t> </a:t>
            </a:r>
            <a:r>
              <a:rPr lang="en-US" dirty="0" err="1"/>
              <a:t>dieron</a:t>
            </a:r>
            <a:r>
              <a:rPr lang="en-US" dirty="0"/>
              <a:t>…</a:t>
            </a:r>
          </a:p>
          <a:p>
            <a:r>
              <a:rPr lang="en-US" dirty="0" err="1"/>
              <a:t>Vamos</a:t>
            </a:r>
            <a:r>
              <a:rPr lang="en-US" dirty="0"/>
              <a:t> </a:t>
            </a:r>
            <a:r>
              <a:rPr lang="en-US" dirty="0" err="1"/>
              <a:t>flotando</a:t>
            </a:r>
            <a:r>
              <a:rPr lang="en-US" dirty="0"/>
              <a:t> por la </a:t>
            </a:r>
            <a:r>
              <a:rPr lang="en-US" dirty="0" err="1"/>
              <a:t>vida</a:t>
            </a:r>
            <a:r>
              <a:rPr lang="en-US" dirty="0"/>
              <a:t>.</a:t>
            </a:r>
          </a:p>
        </p:txBody>
      </p:sp>
      <p:sp>
        <p:nvSpPr>
          <p:cNvPr id="5" name="Text Placeholder 4">
            <a:extLst>
              <a:ext uri="{FF2B5EF4-FFF2-40B4-BE49-F238E27FC236}">
                <a16:creationId xmlns:a16="http://schemas.microsoft.com/office/drawing/2014/main" id="{E15F73C8-2E30-4EA4-A0FE-7DBB5977869F}"/>
              </a:ext>
            </a:extLst>
          </p:cNvPr>
          <p:cNvSpPr>
            <a:spLocks noGrp="1"/>
          </p:cNvSpPr>
          <p:nvPr>
            <p:ph type="body" sz="quarter" idx="3"/>
          </p:nvPr>
        </p:nvSpPr>
        <p:spPr/>
        <p:txBody>
          <a:bodyPr/>
          <a:lstStyle/>
          <a:p>
            <a:r>
              <a:rPr lang="en-US" dirty="0" err="1"/>
              <a:t>Despierta</a:t>
            </a:r>
            <a:r>
              <a:rPr lang="en-US" dirty="0"/>
              <a:t>, Toma el Control</a:t>
            </a:r>
          </a:p>
        </p:txBody>
      </p:sp>
      <p:sp>
        <p:nvSpPr>
          <p:cNvPr id="6" name="Content Placeholder 5">
            <a:extLst>
              <a:ext uri="{FF2B5EF4-FFF2-40B4-BE49-F238E27FC236}">
                <a16:creationId xmlns:a16="http://schemas.microsoft.com/office/drawing/2014/main" id="{CD3797D7-0BE7-4881-8909-9418F63050B1}"/>
              </a:ext>
            </a:extLst>
          </p:cNvPr>
          <p:cNvSpPr>
            <a:spLocks noGrp="1"/>
          </p:cNvSpPr>
          <p:nvPr>
            <p:ph sz="quarter" idx="4"/>
          </p:nvPr>
        </p:nvSpPr>
        <p:spPr/>
        <p:txBody>
          <a:bodyPr/>
          <a:lstStyle/>
          <a:p>
            <a:r>
              <a:rPr lang="en-US" dirty="0" err="1"/>
              <a:t>Necesitamos</a:t>
            </a:r>
            <a:r>
              <a:rPr lang="en-US" dirty="0"/>
              <a:t> </a:t>
            </a:r>
            <a:r>
              <a:rPr lang="en-US" dirty="0" err="1"/>
              <a:t>despertar</a:t>
            </a:r>
            <a:endParaRPr lang="en-US" dirty="0"/>
          </a:p>
          <a:p>
            <a:r>
              <a:rPr lang="en-US" dirty="0"/>
              <a:t>Y </a:t>
            </a:r>
            <a:r>
              <a:rPr lang="en-US" dirty="0" err="1"/>
              <a:t>tomar</a:t>
            </a:r>
            <a:r>
              <a:rPr lang="en-US" dirty="0"/>
              <a:t> el control de </a:t>
            </a:r>
            <a:r>
              <a:rPr lang="en-US" dirty="0" err="1"/>
              <a:t>nuestra</a:t>
            </a:r>
            <a:r>
              <a:rPr lang="en-US" dirty="0"/>
              <a:t> </a:t>
            </a:r>
            <a:r>
              <a:rPr lang="en-US" dirty="0" err="1"/>
              <a:t>vida</a:t>
            </a:r>
            <a:r>
              <a:rPr lang="en-US" dirty="0"/>
              <a:t>.</a:t>
            </a:r>
          </a:p>
        </p:txBody>
      </p:sp>
      <p:pic>
        <p:nvPicPr>
          <p:cNvPr id="8" name="Content Placeholder 11" descr="carnival-cruise_ship.jpg">
            <a:extLst>
              <a:ext uri="{FF2B5EF4-FFF2-40B4-BE49-F238E27FC236}">
                <a16:creationId xmlns:a16="http://schemas.microsoft.com/office/drawing/2014/main" id="{7676F4A5-F52C-4444-9204-11F0B013F522}"/>
              </a:ext>
            </a:extLst>
          </p:cNvPr>
          <p:cNvPicPr>
            <a:picLocks noChangeAspect="1"/>
          </p:cNvPicPr>
          <p:nvPr/>
        </p:nvPicPr>
        <p:blipFill>
          <a:blip r:embed="rId2" cstate="print"/>
          <a:stretch>
            <a:fillRect/>
          </a:stretch>
        </p:blipFill>
        <p:spPr bwMode="auto">
          <a:xfrm>
            <a:off x="4953000" y="3810000"/>
            <a:ext cx="3352800" cy="2514600"/>
          </a:xfrm>
          <a:prstGeom prst="rect">
            <a:avLst/>
          </a:prstGeom>
          <a:noFill/>
          <a:ln w="9525">
            <a:noFill/>
            <a:miter lim="800000"/>
            <a:headEnd/>
            <a:tailEnd/>
          </a:ln>
        </p:spPr>
      </p:pic>
      <p:pic>
        <p:nvPicPr>
          <p:cNvPr id="9" name="Picture 8" descr="Floating in sea of life.jpg">
            <a:extLst>
              <a:ext uri="{FF2B5EF4-FFF2-40B4-BE49-F238E27FC236}">
                <a16:creationId xmlns:a16="http://schemas.microsoft.com/office/drawing/2014/main" id="{20878CE7-C5D0-4841-B10B-7CE185B1FA85}"/>
              </a:ext>
            </a:extLst>
          </p:cNvPr>
          <p:cNvPicPr>
            <a:picLocks noChangeAspect="1"/>
          </p:cNvPicPr>
          <p:nvPr/>
        </p:nvPicPr>
        <p:blipFill>
          <a:blip r:embed="rId3" cstate="print"/>
          <a:stretch>
            <a:fillRect/>
          </a:stretch>
        </p:blipFill>
        <p:spPr>
          <a:xfrm>
            <a:off x="838200" y="3962399"/>
            <a:ext cx="2895600" cy="2403151"/>
          </a:xfrm>
          <a:prstGeom prst="rect">
            <a:avLst/>
          </a:prstGeom>
        </p:spPr>
      </p:pic>
      <p:sp>
        <p:nvSpPr>
          <p:cNvPr id="10" name="Arrow: Right 9">
            <a:extLst>
              <a:ext uri="{FF2B5EF4-FFF2-40B4-BE49-F238E27FC236}">
                <a16:creationId xmlns:a16="http://schemas.microsoft.com/office/drawing/2014/main" id="{6BF51BD1-1E2D-47B8-BC89-6967E800997D}"/>
              </a:ext>
            </a:extLst>
          </p:cNvPr>
          <p:cNvSpPr/>
          <p:nvPr/>
        </p:nvSpPr>
        <p:spPr>
          <a:xfrm>
            <a:off x="4038600" y="5029200"/>
            <a:ext cx="685800" cy="4572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3437A18-0484-3F4E-92C6-67A542BCC55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3117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Necesitamos</a:t>
            </a:r>
            <a:r>
              <a:rPr lang="en-US" b="1" dirty="0"/>
              <a:t> Un Nuevo </a:t>
            </a:r>
            <a:r>
              <a:rPr lang="en-US" b="1" dirty="0" err="1"/>
              <a:t>Guión</a:t>
            </a:r>
            <a:r>
              <a:rPr lang="en-US" b="1" dirty="0"/>
              <a:t>!</a:t>
            </a:r>
          </a:p>
        </p:txBody>
      </p:sp>
      <p:sp>
        <p:nvSpPr>
          <p:cNvPr id="3" name="Content Placeholder 2"/>
          <p:cNvSpPr>
            <a:spLocks noGrp="1"/>
          </p:cNvSpPr>
          <p:nvPr>
            <p:ph idx="1"/>
          </p:nvPr>
        </p:nvSpPr>
        <p:spPr>
          <a:xfrm>
            <a:off x="76200" y="1371600"/>
            <a:ext cx="3962400" cy="5486400"/>
          </a:xfrm>
        </p:spPr>
        <p:txBody>
          <a:bodyPr>
            <a:noAutofit/>
          </a:bodyPr>
          <a:lstStyle/>
          <a:p>
            <a:pPr marL="0" indent="0">
              <a:buNone/>
            </a:pPr>
            <a:r>
              <a:rPr lang="en-US" sz="2400" b="1" dirty="0"/>
              <a:t>Para </a:t>
            </a:r>
            <a:r>
              <a:rPr lang="en-US" sz="2400" b="1" dirty="0" err="1"/>
              <a:t>Salir</a:t>
            </a:r>
            <a:r>
              <a:rPr lang="en-US" sz="2400" b="1" dirty="0"/>
              <a:t> Adelante </a:t>
            </a:r>
            <a:r>
              <a:rPr lang="en-US" sz="2400" b="1" dirty="0" err="1"/>
              <a:t>en</a:t>
            </a:r>
            <a:r>
              <a:rPr lang="en-US" sz="2400" b="1" dirty="0"/>
              <a:t> la Vida = </a:t>
            </a:r>
            <a:r>
              <a:rPr lang="en-US" sz="2400" b="1" strike="sngStrike" dirty="0">
                <a:solidFill>
                  <a:srgbClr val="FF0000"/>
                </a:solidFill>
              </a:rPr>
              <a:t>GASTA Y METETE EN DEUDA!!!</a:t>
            </a:r>
          </a:p>
          <a:p>
            <a:r>
              <a:rPr lang="en-US" sz="2000" b="1" strike="sngStrike" dirty="0">
                <a:solidFill>
                  <a:srgbClr val="FF0000"/>
                </a:solidFill>
              </a:rPr>
              <a:t>VE A LA UNIVERSIDAD </a:t>
            </a:r>
            <a:r>
              <a:rPr lang="en-US" sz="2000" strike="sngStrike" dirty="0">
                <a:solidFill>
                  <a:srgbClr val="FF0000"/>
                </a:solidFill>
              </a:rPr>
              <a:t>= </a:t>
            </a:r>
            <a:r>
              <a:rPr lang="en-US" sz="2000" strike="sngStrike" dirty="0" err="1">
                <a:solidFill>
                  <a:srgbClr val="FF0000"/>
                </a:solidFill>
              </a:rPr>
              <a:t>Préstamos</a:t>
            </a:r>
            <a:r>
              <a:rPr lang="en-US" sz="2000" strike="sngStrike" dirty="0">
                <a:solidFill>
                  <a:srgbClr val="FF0000"/>
                </a:solidFill>
              </a:rPr>
              <a:t> </a:t>
            </a:r>
            <a:r>
              <a:rPr lang="en-US" sz="2000" strike="sngStrike" dirty="0" err="1">
                <a:solidFill>
                  <a:srgbClr val="FF0000"/>
                </a:solidFill>
              </a:rPr>
              <a:t>Estudiantiles</a:t>
            </a:r>
            <a:endParaRPr lang="en-US" sz="2000" strike="sngStrike" dirty="0">
              <a:solidFill>
                <a:srgbClr val="FF0000"/>
              </a:solidFill>
            </a:endParaRPr>
          </a:p>
          <a:p>
            <a:r>
              <a:rPr lang="en-US" sz="2000" b="1" strike="sngStrike" dirty="0">
                <a:solidFill>
                  <a:srgbClr val="FF0000"/>
                </a:solidFill>
              </a:rPr>
              <a:t>CONSUME</a:t>
            </a:r>
            <a:r>
              <a:rPr lang="en-US" sz="2000" strike="sngStrike" dirty="0">
                <a:solidFill>
                  <a:srgbClr val="FF0000"/>
                </a:solidFill>
              </a:rPr>
              <a:t> = </a:t>
            </a:r>
            <a:r>
              <a:rPr lang="en-US" sz="2000" strike="sngStrike" dirty="0" err="1">
                <a:solidFill>
                  <a:srgbClr val="FF0000"/>
                </a:solidFill>
              </a:rPr>
              <a:t>Gasta</a:t>
            </a:r>
            <a:r>
              <a:rPr lang="en-US" sz="2000" strike="sngStrike" dirty="0">
                <a:solidFill>
                  <a:srgbClr val="FF0000"/>
                </a:solidFill>
              </a:rPr>
              <a:t> y </a:t>
            </a:r>
            <a:r>
              <a:rPr lang="en-US" sz="2000" strike="sngStrike" dirty="0" err="1">
                <a:solidFill>
                  <a:srgbClr val="FF0000"/>
                </a:solidFill>
              </a:rPr>
              <a:t>Pide</a:t>
            </a:r>
            <a:r>
              <a:rPr lang="en-US" sz="2000" strike="sngStrike" dirty="0">
                <a:solidFill>
                  <a:srgbClr val="FF0000"/>
                </a:solidFill>
              </a:rPr>
              <a:t> </a:t>
            </a:r>
            <a:r>
              <a:rPr lang="en-US" sz="2000" strike="sngStrike" dirty="0" err="1">
                <a:solidFill>
                  <a:srgbClr val="FF0000"/>
                </a:solidFill>
              </a:rPr>
              <a:t>Prestado</a:t>
            </a:r>
            <a:r>
              <a:rPr lang="en-US" sz="2000" strike="sngStrike" dirty="0">
                <a:solidFill>
                  <a:srgbClr val="FF0000"/>
                </a:solidFill>
              </a:rPr>
              <a:t> con </a:t>
            </a:r>
            <a:r>
              <a:rPr lang="en-US" sz="2000" strike="sngStrike" dirty="0" err="1">
                <a:solidFill>
                  <a:srgbClr val="FF0000"/>
                </a:solidFill>
              </a:rPr>
              <a:t>Tarjetas</a:t>
            </a:r>
            <a:r>
              <a:rPr lang="en-US" sz="2000" strike="sngStrike" dirty="0">
                <a:solidFill>
                  <a:srgbClr val="FF0000"/>
                </a:solidFill>
              </a:rPr>
              <a:t> de </a:t>
            </a:r>
            <a:r>
              <a:rPr lang="en-US" sz="2000" strike="sngStrike" dirty="0" err="1">
                <a:solidFill>
                  <a:srgbClr val="FF0000"/>
                </a:solidFill>
              </a:rPr>
              <a:t>Crédito</a:t>
            </a:r>
            <a:endParaRPr lang="en-US" sz="2000" strike="sngStrike" dirty="0">
              <a:solidFill>
                <a:srgbClr val="FF0000"/>
              </a:solidFill>
            </a:endParaRPr>
          </a:p>
          <a:p>
            <a:pPr marL="0" indent="0">
              <a:buNone/>
            </a:pPr>
            <a:endParaRPr lang="en-US" sz="2000" strike="sngStrike" dirty="0">
              <a:solidFill>
                <a:srgbClr val="FF0000"/>
              </a:solidFill>
            </a:endParaRPr>
          </a:p>
          <a:p>
            <a:r>
              <a:rPr lang="en-US" sz="2000" b="1" strike="sngStrike" dirty="0">
                <a:solidFill>
                  <a:srgbClr val="FF0000"/>
                </a:solidFill>
              </a:rPr>
              <a:t>CONSIGUE UN TRABAJO </a:t>
            </a:r>
            <a:r>
              <a:rPr lang="en-US" sz="2000" strike="sngStrike" dirty="0">
                <a:solidFill>
                  <a:srgbClr val="FF0000"/>
                </a:solidFill>
              </a:rPr>
              <a:t>= </a:t>
            </a:r>
            <a:r>
              <a:rPr lang="en-US" sz="2000" strike="sngStrike" dirty="0" err="1">
                <a:solidFill>
                  <a:srgbClr val="FF0000"/>
                </a:solidFill>
              </a:rPr>
              <a:t>Ingreso</a:t>
            </a:r>
            <a:r>
              <a:rPr lang="en-US" sz="2000" strike="sngStrike" dirty="0">
                <a:solidFill>
                  <a:srgbClr val="FF0000"/>
                </a:solidFill>
              </a:rPr>
              <a:t> </a:t>
            </a:r>
            <a:r>
              <a:rPr lang="en-US" sz="2000" strike="sngStrike" dirty="0" err="1">
                <a:solidFill>
                  <a:srgbClr val="FF0000"/>
                </a:solidFill>
              </a:rPr>
              <a:t>Limitado</a:t>
            </a:r>
            <a:r>
              <a:rPr lang="en-US" sz="2000" strike="sngStrike" dirty="0">
                <a:solidFill>
                  <a:srgbClr val="FF0000"/>
                </a:solidFill>
              </a:rPr>
              <a:t> y </a:t>
            </a:r>
            <a:r>
              <a:rPr lang="en-US" sz="2000" strike="sngStrike" dirty="0" err="1">
                <a:solidFill>
                  <a:srgbClr val="FF0000"/>
                </a:solidFill>
              </a:rPr>
              <a:t>Paga</a:t>
            </a:r>
            <a:r>
              <a:rPr lang="en-US" sz="2000" strike="sngStrike" dirty="0">
                <a:solidFill>
                  <a:srgbClr val="FF0000"/>
                </a:solidFill>
              </a:rPr>
              <a:t> </a:t>
            </a:r>
            <a:r>
              <a:rPr lang="en-US" sz="2000" strike="sngStrike" dirty="0" err="1">
                <a:solidFill>
                  <a:srgbClr val="FF0000"/>
                </a:solidFill>
              </a:rPr>
              <a:t>Impuestos</a:t>
            </a:r>
            <a:endParaRPr lang="en-US" sz="2000" strike="sngStrike" dirty="0">
              <a:solidFill>
                <a:srgbClr val="FF0000"/>
              </a:solidFill>
            </a:endParaRPr>
          </a:p>
          <a:p>
            <a:pPr marL="0" indent="0">
              <a:buNone/>
            </a:pPr>
            <a:endParaRPr lang="en-US" sz="2000" strike="sngStrike" dirty="0">
              <a:solidFill>
                <a:srgbClr val="FF0000"/>
              </a:solidFill>
            </a:endParaRPr>
          </a:p>
          <a:p>
            <a:r>
              <a:rPr lang="en-US" sz="2000" b="1" strike="sngStrike" dirty="0">
                <a:solidFill>
                  <a:srgbClr val="FF0000"/>
                </a:solidFill>
              </a:rPr>
              <a:t>COMPRA UN CARRO NUEVO </a:t>
            </a:r>
            <a:r>
              <a:rPr lang="en-US" sz="2000" strike="sngStrike" dirty="0">
                <a:solidFill>
                  <a:srgbClr val="FF0000"/>
                </a:solidFill>
              </a:rPr>
              <a:t>= </a:t>
            </a:r>
            <a:r>
              <a:rPr lang="en-US" sz="2000" strike="sngStrike" dirty="0" err="1">
                <a:solidFill>
                  <a:srgbClr val="FF0000"/>
                </a:solidFill>
              </a:rPr>
              <a:t>Pide</a:t>
            </a:r>
            <a:r>
              <a:rPr lang="en-US" sz="2000" strike="sngStrike" dirty="0">
                <a:solidFill>
                  <a:srgbClr val="FF0000"/>
                </a:solidFill>
              </a:rPr>
              <a:t> </a:t>
            </a:r>
            <a:r>
              <a:rPr lang="en-US" sz="2000" strike="sngStrike" dirty="0" err="1">
                <a:solidFill>
                  <a:srgbClr val="FF0000"/>
                </a:solidFill>
              </a:rPr>
              <a:t>Préstamo</a:t>
            </a:r>
            <a:r>
              <a:rPr lang="en-US" sz="2000" strike="sngStrike" dirty="0">
                <a:solidFill>
                  <a:srgbClr val="FF0000"/>
                </a:solidFill>
              </a:rPr>
              <a:t> para </a:t>
            </a:r>
            <a:r>
              <a:rPr lang="en-US" sz="2000" strike="sngStrike" dirty="0" err="1">
                <a:solidFill>
                  <a:srgbClr val="FF0000"/>
                </a:solidFill>
              </a:rPr>
              <a:t>Carro</a:t>
            </a:r>
            <a:endParaRPr lang="en-US" sz="2000" strike="sngStrike" dirty="0">
              <a:solidFill>
                <a:srgbClr val="FF0000"/>
              </a:solidFill>
            </a:endParaRPr>
          </a:p>
          <a:p>
            <a:endParaRPr lang="en-US" sz="2400" dirty="0"/>
          </a:p>
        </p:txBody>
      </p:sp>
      <p:sp>
        <p:nvSpPr>
          <p:cNvPr id="6" name="Content Placeholder 2">
            <a:extLst>
              <a:ext uri="{FF2B5EF4-FFF2-40B4-BE49-F238E27FC236}">
                <a16:creationId xmlns:a16="http://schemas.microsoft.com/office/drawing/2014/main" id="{31C93A6D-CC39-4F0A-A14F-568C10E806CE}"/>
              </a:ext>
            </a:extLst>
          </p:cNvPr>
          <p:cNvSpPr txBox="1">
            <a:spLocks/>
          </p:cNvSpPr>
          <p:nvPr/>
        </p:nvSpPr>
        <p:spPr bwMode="auto">
          <a:xfrm>
            <a:off x="4419600" y="1371600"/>
            <a:ext cx="44958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t>Para </a:t>
            </a:r>
            <a:r>
              <a:rPr lang="en-US" sz="2000" b="1" dirty="0" err="1"/>
              <a:t>Salir</a:t>
            </a:r>
            <a:r>
              <a:rPr lang="en-US" sz="2000" b="1" dirty="0"/>
              <a:t> Adelante </a:t>
            </a:r>
            <a:r>
              <a:rPr lang="en-US" sz="2000" b="1" dirty="0" err="1"/>
              <a:t>en</a:t>
            </a:r>
            <a:r>
              <a:rPr lang="en-US" sz="2000" b="1" dirty="0"/>
              <a:t> la Vida = </a:t>
            </a:r>
            <a:r>
              <a:rPr lang="en-US" sz="2000" b="1" dirty="0">
                <a:solidFill>
                  <a:srgbClr val="0000FF"/>
                </a:solidFill>
              </a:rPr>
              <a:t>PRODUCE, ATRÉVETE A PROSPERAR Y SE LIBRE FINANCIERAMENTE!</a:t>
            </a:r>
          </a:p>
          <a:p>
            <a:r>
              <a:rPr lang="en-US" sz="2000" b="1" dirty="0">
                <a:solidFill>
                  <a:srgbClr val="0000FF"/>
                </a:solidFill>
              </a:rPr>
              <a:t>INVIERTE EN TI MISMO: </a:t>
            </a:r>
            <a:r>
              <a:rPr lang="en-US" sz="2000" dirty="0" err="1"/>
              <a:t>Voy</a:t>
            </a:r>
            <a:r>
              <a:rPr lang="en-US" sz="2000" dirty="0"/>
              <a:t> a la Universidad del </a:t>
            </a:r>
            <a:r>
              <a:rPr lang="en-US" sz="2000" dirty="0" err="1"/>
              <a:t>Éxito</a:t>
            </a:r>
            <a:r>
              <a:rPr lang="en-US" sz="2000" dirty="0"/>
              <a:t> para </a:t>
            </a:r>
            <a:r>
              <a:rPr lang="en-US" sz="2000" dirty="0" err="1"/>
              <a:t>aprender</a:t>
            </a:r>
            <a:r>
              <a:rPr lang="en-US" sz="2000" dirty="0"/>
              <a:t> </a:t>
            </a:r>
            <a:r>
              <a:rPr lang="en-US" sz="2000" dirty="0" err="1"/>
              <a:t>Principios</a:t>
            </a:r>
            <a:r>
              <a:rPr lang="en-US" sz="2000" dirty="0"/>
              <a:t> Para Tener </a:t>
            </a:r>
            <a:r>
              <a:rPr lang="en-US" sz="2000" dirty="0" err="1"/>
              <a:t>Éxito</a:t>
            </a:r>
            <a:r>
              <a:rPr lang="en-US" sz="2000" dirty="0"/>
              <a:t> </a:t>
            </a:r>
            <a:r>
              <a:rPr lang="en-US" sz="2000" dirty="0" err="1"/>
              <a:t>en</a:t>
            </a:r>
            <a:r>
              <a:rPr lang="en-US" sz="2000" dirty="0"/>
              <a:t> la Vida</a:t>
            </a:r>
          </a:p>
          <a:p>
            <a:r>
              <a:rPr lang="en-US" sz="2000" b="1" dirty="0">
                <a:solidFill>
                  <a:srgbClr val="0000FF"/>
                </a:solidFill>
              </a:rPr>
              <a:t>PRODUCE:</a:t>
            </a:r>
            <a:r>
              <a:rPr lang="en-US" sz="2000" dirty="0"/>
              <a:t> Me </a:t>
            </a:r>
            <a:r>
              <a:rPr lang="en-US" sz="2000" dirty="0" err="1"/>
              <a:t>Enfoco</a:t>
            </a:r>
            <a:r>
              <a:rPr lang="en-US" sz="2000" dirty="0"/>
              <a:t> </a:t>
            </a:r>
            <a:r>
              <a:rPr lang="en-US" sz="2000" dirty="0" err="1"/>
              <a:t>en</a:t>
            </a:r>
            <a:r>
              <a:rPr lang="en-US" sz="2000" dirty="0"/>
              <a:t> </a:t>
            </a:r>
            <a:r>
              <a:rPr lang="en-US" sz="2000" dirty="0" err="1"/>
              <a:t>Crear</a:t>
            </a:r>
            <a:r>
              <a:rPr lang="en-US" sz="2000" dirty="0"/>
              <a:t> algo de Valor. </a:t>
            </a:r>
          </a:p>
          <a:p>
            <a:r>
              <a:rPr lang="en-US" sz="2000" b="1" dirty="0">
                <a:solidFill>
                  <a:srgbClr val="0000FF"/>
                </a:solidFill>
              </a:rPr>
              <a:t>PÁGATE A TI MISMO PRIMERO: </a:t>
            </a:r>
            <a:r>
              <a:rPr lang="en-US" sz="2000" dirty="0"/>
              <a:t>= Una </a:t>
            </a:r>
            <a:r>
              <a:rPr lang="en-US" sz="2000" dirty="0" err="1"/>
              <a:t>Parte</a:t>
            </a:r>
            <a:r>
              <a:rPr lang="en-US" sz="2000" dirty="0"/>
              <a:t> de </a:t>
            </a:r>
            <a:r>
              <a:rPr lang="en-US" sz="2000" dirty="0" err="1"/>
              <a:t>Todo</a:t>
            </a:r>
            <a:r>
              <a:rPr lang="en-US" sz="2000" dirty="0"/>
              <a:t> lo que </a:t>
            </a:r>
            <a:r>
              <a:rPr lang="en-US" sz="2000" dirty="0" err="1"/>
              <a:t>Gano</a:t>
            </a:r>
            <a:r>
              <a:rPr lang="en-US" sz="2000" dirty="0"/>
              <a:t> me </a:t>
            </a:r>
            <a:r>
              <a:rPr lang="en-US" sz="2000" dirty="0" err="1"/>
              <a:t>Pertenece</a:t>
            </a:r>
            <a:r>
              <a:rPr lang="en-US" sz="2000" dirty="0"/>
              <a:t>; </a:t>
            </a:r>
            <a:r>
              <a:rPr lang="en-US" sz="2000" dirty="0" err="1"/>
              <a:t>Ahorro</a:t>
            </a:r>
            <a:r>
              <a:rPr lang="en-US" sz="2000" dirty="0"/>
              <a:t> &amp; Tengo </a:t>
            </a:r>
            <a:r>
              <a:rPr lang="en-US" sz="2000" dirty="0" err="1"/>
              <a:t>Éxito</a:t>
            </a:r>
            <a:endParaRPr lang="en-US" sz="2000" dirty="0"/>
          </a:p>
          <a:p>
            <a:r>
              <a:rPr lang="en-US" sz="2000" b="1" dirty="0">
                <a:solidFill>
                  <a:srgbClr val="0000FF"/>
                </a:solidFill>
              </a:rPr>
              <a:t>SE TU PROPIO JEFE: </a:t>
            </a:r>
            <a:r>
              <a:rPr lang="en-US" sz="2000" dirty="0"/>
              <a:t>=</a:t>
            </a:r>
            <a:r>
              <a:rPr lang="en-US" sz="2000" b="1" dirty="0">
                <a:solidFill>
                  <a:srgbClr val="0000FF"/>
                </a:solidFill>
              </a:rPr>
              <a:t> </a:t>
            </a:r>
            <a:r>
              <a:rPr lang="en-US" sz="2000" dirty="0"/>
              <a:t>Creo </a:t>
            </a:r>
            <a:r>
              <a:rPr lang="en-US" sz="2000" dirty="0" err="1"/>
              <a:t>en</a:t>
            </a:r>
            <a:r>
              <a:rPr lang="en-US" sz="2000" dirty="0"/>
              <a:t> Mi </a:t>
            </a:r>
            <a:r>
              <a:rPr lang="en-US" sz="2000" dirty="0" err="1"/>
              <a:t>Mismo</a:t>
            </a:r>
            <a:r>
              <a:rPr lang="en-US" sz="2000" dirty="0"/>
              <a:t>; </a:t>
            </a:r>
            <a:r>
              <a:rPr lang="en-US" sz="2000" dirty="0" err="1"/>
              <a:t>Trabajo</a:t>
            </a:r>
            <a:r>
              <a:rPr lang="en-US" sz="2000" dirty="0"/>
              <a:t> para Mi </a:t>
            </a:r>
            <a:r>
              <a:rPr lang="en-US" sz="2000" dirty="0" err="1"/>
              <a:t>Mismo</a:t>
            </a:r>
            <a:r>
              <a:rPr lang="en-US" sz="2000" dirty="0"/>
              <a:t>, Tengo </a:t>
            </a:r>
            <a:r>
              <a:rPr lang="en-US" sz="2000" dirty="0" err="1"/>
              <a:t>Ingreso</a:t>
            </a:r>
            <a:r>
              <a:rPr lang="en-US" sz="2000" dirty="0"/>
              <a:t> Sin </a:t>
            </a:r>
            <a:r>
              <a:rPr lang="en-US" sz="2000" dirty="0" err="1"/>
              <a:t>Limites</a:t>
            </a:r>
            <a:r>
              <a:rPr lang="en-US" sz="2000" dirty="0"/>
              <a:t>; Soy Mi </a:t>
            </a:r>
            <a:r>
              <a:rPr lang="en-US" sz="2000" dirty="0" err="1"/>
              <a:t>Propio</a:t>
            </a:r>
            <a:r>
              <a:rPr lang="en-US" sz="2000" dirty="0"/>
              <a:t> Jefe</a:t>
            </a:r>
          </a:p>
          <a:p>
            <a:r>
              <a:rPr lang="en-US" sz="2000" b="1" dirty="0">
                <a:solidFill>
                  <a:srgbClr val="0000FF"/>
                </a:solidFill>
              </a:rPr>
              <a:t>SE TU PROPIO BANCO: </a:t>
            </a:r>
            <a:r>
              <a:rPr lang="en-US" sz="2000" dirty="0" err="1"/>
              <a:t>Yo</a:t>
            </a:r>
            <a:r>
              <a:rPr lang="en-US" sz="2000" dirty="0"/>
              <a:t> Soy mi </a:t>
            </a:r>
            <a:r>
              <a:rPr lang="en-US" sz="2000" dirty="0" err="1"/>
              <a:t>Propio</a:t>
            </a:r>
            <a:r>
              <a:rPr lang="en-US" sz="2000" dirty="0"/>
              <a:t> Banco.</a:t>
            </a:r>
            <a:r>
              <a:rPr lang="en-US" sz="2000" b="1" dirty="0"/>
              <a:t> </a:t>
            </a:r>
            <a:r>
              <a:rPr lang="en-US" sz="2000" dirty="0" err="1"/>
              <a:t>Yo</a:t>
            </a:r>
            <a:r>
              <a:rPr lang="en-US" sz="2000" dirty="0"/>
              <a:t> </a:t>
            </a:r>
            <a:r>
              <a:rPr lang="en-US" sz="2000" dirty="0" err="1"/>
              <a:t>Financío</a:t>
            </a:r>
            <a:r>
              <a:rPr lang="en-US" sz="2000" dirty="0"/>
              <a:t> mis </a:t>
            </a:r>
            <a:r>
              <a:rPr lang="en-US" sz="2000" dirty="0" err="1"/>
              <a:t>Compras</a:t>
            </a:r>
            <a:r>
              <a:rPr lang="en-US" sz="2000" dirty="0"/>
              <a:t> y Me Pago el </a:t>
            </a:r>
            <a:r>
              <a:rPr lang="en-US" sz="2000" dirty="0" err="1"/>
              <a:t>Interés</a:t>
            </a:r>
            <a:endParaRPr lang="en-US" sz="2000" dirty="0"/>
          </a:p>
          <a:p>
            <a:endParaRPr lang="en-US" sz="2000" dirty="0"/>
          </a:p>
        </p:txBody>
      </p:sp>
      <p:pic>
        <p:nvPicPr>
          <p:cNvPr id="4" name="Picture 3">
            <a:extLst>
              <a:ext uri="{FF2B5EF4-FFF2-40B4-BE49-F238E27FC236}">
                <a16:creationId xmlns:a16="http://schemas.microsoft.com/office/drawing/2014/main" id="{5257CB5F-EAC2-F806-3D04-11B04359994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3931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8001000" cy="1143000"/>
          </a:xfrm>
        </p:spPr>
        <p:txBody>
          <a:bodyPr/>
          <a:lstStyle/>
          <a:p>
            <a:r>
              <a:rPr lang="en-US" b="1" dirty="0" err="1"/>
              <a:t>Necesitamos</a:t>
            </a:r>
            <a:r>
              <a:rPr lang="en-US" b="1" dirty="0"/>
              <a:t> Un Nuevo </a:t>
            </a:r>
            <a:r>
              <a:rPr lang="en-US" b="1" dirty="0" err="1"/>
              <a:t>Guión</a:t>
            </a:r>
            <a:r>
              <a:rPr lang="en-US" b="1" dirty="0"/>
              <a:t>!</a:t>
            </a:r>
          </a:p>
        </p:txBody>
      </p:sp>
      <p:sp>
        <p:nvSpPr>
          <p:cNvPr id="3" name="Content Placeholder 2"/>
          <p:cNvSpPr>
            <a:spLocks noGrp="1"/>
          </p:cNvSpPr>
          <p:nvPr>
            <p:ph idx="1"/>
          </p:nvPr>
        </p:nvSpPr>
        <p:spPr>
          <a:xfrm>
            <a:off x="-10919" y="938561"/>
            <a:ext cx="3962400" cy="5334000"/>
          </a:xfrm>
        </p:spPr>
        <p:txBody>
          <a:bodyPr>
            <a:normAutofit lnSpcReduction="10000"/>
          </a:bodyPr>
          <a:lstStyle/>
          <a:p>
            <a:pPr marL="0" indent="0">
              <a:buNone/>
            </a:pPr>
            <a:r>
              <a:rPr lang="en-US" sz="2000" b="1" dirty="0"/>
              <a:t>Para </a:t>
            </a:r>
            <a:r>
              <a:rPr lang="en-US" sz="2000" b="1" dirty="0" err="1"/>
              <a:t>Salir</a:t>
            </a:r>
            <a:r>
              <a:rPr lang="en-US" sz="2000" b="1" dirty="0"/>
              <a:t> Adelante </a:t>
            </a:r>
            <a:r>
              <a:rPr lang="en-US" sz="2000" b="1" dirty="0" err="1"/>
              <a:t>en</a:t>
            </a:r>
            <a:r>
              <a:rPr lang="en-US" sz="2000" b="1" dirty="0"/>
              <a:t> la Vida = </a:t>
            </a:r>
            <a:r>
              <a:rPr lang="en-US" sz="2000" b="1" strike="sngStrike" dirty="0">
                <a:solidFill>
                  <a:srgbClr val="FF0000"/>
                </a:solidFill>
              </a:rPr>
              <a:t>GASTA Y METETE EN DEUDA!!!</a:t>
            </a:r>
          </a:p>
          <a:p>
            <a:pPr marL="0" indent="0">
              <a:buNone/>
            </a:pPr>
            <a:endParaRPr lang="en-US" sz="2000" b="1" strike="sngStrike" dirty="0">
              <a:solidFill>
                <a:srgbClr val="FF0000"/>
              </a:solidFill>
            </a:endParaRPr>
          </a:p>
          <a:p>
            <a:r>
              <a:rPr lang="en-US" sz="2000" b="1" strike="sngStrike" dirty="0">
                <a:solidFill>
                  <a:srgbClr val="FF0000"/>
                </a:solidFill>
              </a:rPr>
              <a:t>COMPRA CASA NUEVA </a:t>
            </a:r>
            <a:r>
              <a:rPr lang="en-US" sz="2000" strike="sngStrike" dirty="0">
                <a:solidFill>
                  <a:srgbClr val="FF0000"/>
                </a:solidFill>
              </a:rPr>
              <a:t>= </a:t>
            </a:r>
            <a:r>
              <a:rPr lang="en-US" sz="2000" strike="sngStrike" dirty="0" err="1">
                <a:solidFill>
                  <a:srgbClr val="FF0000"/>
                </a:solidFill>
              </a:rPr>
              <a:t>Hipoteca</a:t>
            </a:r>
            <a:r>
              <a:rPr lang="en-US" sz="2000" strike="sngStrike" dirty="0">
                <a:solidFill>
                  <a:srgbClr val="FF0000"/>
                </a:solidFill>
              </a:rPr>
              <a:t> por 30 </a:t>
            </a:r>
            <a:r>
              <a:rPr lang="en-US" sz="2000" strike="sngStrike" dirty="0" err="1">
                <a:solidFill>
                  <a:srgbClr val="FF0000"/>
                </a:solidFill>
              </a:rPr>
              <a:t>Años</a:t>
            </a:r>
            <a:endParaRPr lang="en-US" sz="2000" strike="sngStrike" dirty="0">
              <a:solidFill>
                <a:srgbClr val="FF0000"/>
              </a:solidFill>
            </a:endParaRPr>
          </a:p>
          <a:p>
            <a:r>
              <a:rPr lang="en-US" sz="2000" b="1" strike="sngStrike" dirty="0">
                <a:solidFill>
                  <a:srgbClr val="FF0000"/>
                </a:solidFill>
              </a:rPr>
              <a:t>¿NO TE ALCANZA EL DINERO? </a:t>
            </a:r>
            <a:r>
              <a:rPr lang="en-US" sz="2000" strike="sngStrike" dirty="0">
                <a:solidFill>
                  <a:srgbClr val="FF0000"/>
                </a:solidFill>
              </a:rPr>
              <a:t>= </a:t>
            </a:r>
            <a:r>
              <a:rPr lang="en-US" sz="2000" strike="sngStrike" dirty="0" err="1">
                <a:solidFill>
                  <a:srgbClr val="FF0000"/>
                </a:solidFill>
              </a:rPr>
              <a:t>Estudia</a:t>
            </a:r>
            <a:r>
              <a:rPr lang="en-US" sz="2000" strike="sngStrike" dirty="0">
                <a:solidFill>
                  <a:srgbClr val="FF0000"/>
                </a:solidFill>
              </a:rPr>
              <a:t> </a:t>
            </a:r>
            <a:r>
              <a:rPr lang="en-US" sz="2000" strike="sngStrike" dirty="0" err="1">
                <a:solidFill>
                  <a:srgbClr val="FF0000"/>
                </a:solidFill>
              </a:rPr>
              <a:t>Maestría</a:t>
            </a:r>
            <a:endParaRPr lang="en-US" sz="2000" strike="sngStrike" dirty="0">
              <a:solidFill>
                <a:srgbClr val="FF0000"/>
              </a:solidFill>
            </a:endParaRPr>
          </a:p>
          <a:p>
            <a:r>
              <a:rPr lang="en-US" sz="2000" b="1" strike="sngStrike" dirty="0">
                <a:solidFill>
                  <a:srgbClr val="FF0000"/>
                </a:solidFill>
              </a:rPr>
              <a:t>TIENES HIJOS </a:t>
            </a:r>
            <a:r>
              <a:rPr lang="en-US" sz="2000" strike="sngStrike" dirty="0">
                <a:solidFill>
                  <a:srgbClr val="FF0000"/>
                </a:solidFill>
              </a:rPr>
              <a:t>= </a:t>
            </a:r>
            <a:r>
              <a:rPr lang="en-US" sz="2000" strike="sngStrike" dirty="0" err="1">
                <a:solidFill>
                  <a:srgbClr val="FF0000"/>
                </a:solidFill>
              </a:rPr>
              <a:t>Pagales</a:t>
            </a:r>
            <a:r>
              <a:rPr lang="en-US" sz="2000" strike="sngStrike" dirty="0">
                <a:solidFill>
                  <a:srgbClr val="FF0000"/>
                </a:solidFill>
              </a:rPr>
              <a:t> la </a:t>
            </a:r>
            <a:r>
              <a:rPr lang="en-US" sz="2000" strike="sngStrike" dirty="0" err="1">
                <a:solidFill>
                  <a:srgbClr val="FF0000"/>
                </a:solidFill>
              </a:rPr>
              <a:t>Escuela</a:t>
            </a:r>
            <a:r>
              <a:rPr lang="en-US" sz="2000" strike="sngStrike" dirty="0">
                <a:solidFill>
                  <a:srgbClr val="FF0000"/>
                </a:solidFill>
              </a:rPr>
              <a:t>, Universidad, </a:t>
            </a:r>
            <a:r>
              <a:rPr lang="en-US" sz="2000" strike="sngStrike" dirty="0" err="1">
                <a:solidFill>
                  <a:srgbClr val="FF0000"/>
                </a:solidFill>
              </a:rPr>
              <a:t>Bodas</a:t>
            </a:r>
            <a:endParaRPr lang="en-US" sz="2000" strike="sngStrike" dirty="0">
              <a:solidFill>
                <a:srgbClr val="FF0000"/>
              </a:solidFill>
            </a:endParaRPr>
          </a:p>
          <a:p>
            <a:r>
              <a:rPr lang="en-US" sz="2000" b="1" strike="sngStrike" dirty="0">
                <a:solidFill>
                  <a:srgbClr val="FF0000"/>
                </a:solidFill>
              </a:rPr>
              <a:t>PROTEGE A TU FAMILIA </a:t>
            </a:r>
            <a:r>
              <a:rPr lang="en-US" sz="2000" strike="sngStrike" dirty="0">
                <a:solidFill>
                  <a:srgbClr val="FF0000"/>
                </a:solidFill>
              </a:rPr>
              <a:t>= </a:t>
            </a:r>
            <a:r>
              <a:rPr lang="en-US" sz="2000" strike="sngStrike" dirty="0" err="1">
                <a:solidFill>
                  <a:srgbClr val="FF0000"/>
                </a:solidFill>
              </a:rPr>
              <a:t>Usa</a:t>
            </a:r>
            <a:r>
              <a:rPr lang="en-US" sz="2000" strike="sngStrike" dirty="0">
                <a:solidFill>
                  <a:srgbClr val="FF0000"/>
                </a:solidFill>
              </a:rPr>
              <a:t> un Seguro Temporal, Vida </a:t>
            </a:r>
            <a:r>
              <a:rPr lang="en-US" sz="2000" strike="sngStrike" dirty="0" err="1">
                <a:solidFill>
                  <a:srgbClr val="FF0000"/>
                </a:solidFill>
              </a:rPr>
              <a:t>Entera</a:t>
            </a:r>
            <a:r>
              <a:rPr lang="en-US" sz="2000" strike="sngStrike" dirty="0">
                <a:solidFill>
                  <a:srgbClr val="FF0000"/>
                </a:solidFill>
              </a:rPr>
              <a:t> o un Universal</a:t>
            </a:r>
          </a:p>
          <a:p>
            <a:r>
              <a:rPr lang="en-US" sz="2000" b="1" strike="sngStrike" dirty="0">
                <a:solidFill>
                  <a:srgbClr val="FF0000"/>
                </a:solidFill>
              </a:rPr>
              <a:t>PLAN DE RETIRO </a:t>
            </a:r>
            <a:r>
              <a:rPr lang="en-US" sz="2000" strike="sngStrike" dirty="0">
                <a:solidFill>
                  <a:srgbClr val="FF0000"/>
                </a:solidFill>
              </a:rPr>
              <a:t>= </a:t>
            </a:r>
            <a:r>
              <a:rPr lang="en-US" sz="2000" strike="sngStrike" dirty="0" err="1">
                <a:solidFill>
                  <a:srgbClr val="FF0000"/>
                </a:solidFill>
              </a:rPr>
              <a:t>Usa</a:t>
            </a:r>
            <a:r>
              <a:rPr lang="en-US" sz="2000" strike="sngStrike" dirty="0">
                <a:solidFill>
                  <a:srgbClr val="FF0000"/>
                </a:solidFill>
              </a:rPr>
              <a:t> un 401k, IRA, y </a:t>
            </a:r>
            <a:r>
              <a:rPr lang="en-US" sz="2000" strike="sngStrike" dirty="0" err="1">
                <a:solidFill>
                  <a:srgbClr val="FF0000"/>
                </a:solidFill>
              </a:rPr>
              <a:t>depende</a:t>
            </a:r>
            <a:r>
              <a:rPr lang="en-US" sz="2000" strike="sngStrike" dirty="0">
                <a:solidFill>
                  <a:srgbClr val="FF0000"/>
                </a:solidFill>
              </a:rPr>
              <a:t> del </a:t>
            </a:r>
            <a:r>
              <a:rPr lang="en-US" sz="2000" strike="sngStrike" dirty="0" err="1">
                <a:solidFill>
                  <a:srgbClr val="FF0000"/>
                </a:solidFill>
              </a:rPr>
              <a:t>seguro</a:t>
            </a:r>
            <a:r>
              <a:rPr lang="en-US" sz="2000" strike="sngStrike" dirty="0">
                <a:solidFill>
                  <a:srgbClr val="FF0000"/>
                </a:solidFill>
              </a:rPr>
              <a:t> social</a:t>
            </a:r>
          </a:p>
          <a:p>
            <a:r>
              <a:rPr lang="en-US" sz="2000" b="1" strike="sngStrike" dirty="0">
                <a:solidFill>
                  <a:srgbClr val="FF0000"/>
                </a:solidFill>
              </a:rPr>
              <a:t>INVERSION</a:t>
            </a:r>
            <a:r>
              <a:rPr lang="en-US" sz="2000" strike="sngStrike" dirty="0">
                <a:solidFill>
                  <a:srgbClr val="FF0000"/>
                </a:solidFill>
              </a:rPr>
              <a:t> = </a:t>
            </a:r>
            <a:r>
              <a:rPr lang="en-US" sz="2000" strike="sngStrike" dirty="0" err="1">
                <a:solidFill>
                  <a:srgbClr val="FF0000"/>
                </a:solidFill>
              </a:rPr>
              <a:t>Invierte</a:t>
            </a:r>
            <a:r>
              <a:rPr lang="en-US" sz="2000" strike="sngStrike" dirty="0">
                <a:solidFill>
                  <a:srgbClr val="FF0000"/>
                </a:solidFill>
              </a:rPr>
              <a:t> </a:t>
            </a:r>
            <a:r>
              <a:rPr lang="en-US" sz="2000" strike="sngStrike" dirty="0" err="1">
                <a:solidFill>
                  <a:srgbClr val="FF0000"/>
                </a:solidFill>
              </a:rPr>
              <a:t>en</a:t>
            </a:r>
            <a:r>
              <a:rPr lang="en-US" sz="2000" strike="sngStrike" dirty="0">
                <a:solidFill>
                  <a:srgbClr val="FF0000"/>
                </a:solidFill>
              </a:rPr>
              <a:t> la </a:t>
            </a:r>
            <a:r>
              <a:rPr lang="en-US" sz="2000" strike="sngStrike" dirty="0" err="1">
                <a:solidFill>
                  <a:srgbClr val="FF0000"/>
                </a:solidFill>
              </a:rPr>
              <a:t>bolsa</a:t>
            </a:r>
            <a:r>
              <a:rPr lang="en-US" sz="2000" strike="sngStrike" dirty="0">
                <a:solidFill>
                  <a:srgbClr val="FF0000"/>
                </a:solidFill>
              </a:rPr>
              <a:t> o </a:t>
            </a:r>
            <a:r>
              <a:rPr lang="en-US" sz="2000" strike="sngStrike" dirty="0" err="1">
                <a:solidFill>
                  <a:srgbClr val="FF0000"/>
                </a:solidFill>
              </a:rPr>
              <a:t>bienes</a:t>
            </a:r>
            <a:r>
              <a:rPr lang="en-US" sz="2000" strike="sngStrike" dirty="0">
                <a:solidFill>
                  <a:srgbClr val="FF0000"/>
                </a:solidFill>
              </a:rPr>
              <a:t> </a:t>
            </a:r>
            <a:r>
              <a:rPr lang="en-US" sz="2000" strike="sngStrike" dirty="0" err="1">
                <a:solidFill>
                  <a:srgbClr val="FF0000"/>
                </a:solidFill>
              </a:rPr>
              <a:t>raices</a:t>
            </a:r>
            <a:r>
              <a:rPr lang="en-US" sz="2000" strike="sngStrike" dirty="0">
                <a:solidFill>
                  <a:srgbClr val="FF0000"/>
                </a:solidFill>
              </a:rPr>
              <a:t> con </a:t>
            </a:r>
            <a:r>
              <a:rPr lang="en-US" sz="2000" strike="sngStrike" dirty="0" err="1">
                <a:solidFill>
                  <a:srgbClr val="FF0000"/>
                </a:solidFill>
              </a:rPr>
              <a:t>dinero</a:t>
            </a:r>
            <a:r>
              <a:rPr lang="en-US" sz="2000" strike="sngStrike" dirty="0">
                <a:solidFill>
                  <a:srgbClr val="FF0000"/>
                </a:solidFill>
              </a:rPr>
              <a:t> </a:t>
            </a:r>
            <a:r>
              <a:rPr lang="en-US" sz="2000" strike="sngStrike" dirty="0" err="1">
                <a:solidFill>
                  <a:srgbClr val="FF0000"/>
                </a:solidFill>
              </a:rPr>
              <a:t>prestado</a:t>
            </a:r>
            <a:endParaRPr lang="en-US" sz="2000" strike="sngStrike" dirty="0">
              <a:solidFill>
                <a:srgbClr val="FF0000"/>
              </a:solidFill>
            </a:endParaRPr>
          </a:p>
          <a:p>
            <a:endParaRPr lang="en-US" sz="2400" dirty="0">
              <a:solidFill>
                <a:srgbClr val="FF0000"/>
              </a:solidFill>
            </a:endParaRPr>
          </a:p>
        </p:txBody>
      </p:sp>
      <p:sp>
        <p:nvSpPr>
          <p:cNvPr id="6" name="Content Placeholder 2">
            <a:extLst>
              <a:ext uri="{FF2B5EF4-FFF2-40B4-BE49-F238E27FC236}">
                <a16:creationId xmlns:a16="http://schemas.microsoft.com/office/drawing/2014/main" id="{31C93A6D-CC39-4F0A-A14F-568C10E806CE}"/>
              </a:ext>
            </a:extLst>
          </p:cNvPr>
          <p:cNvSpPr txBox="1">
            <a:spLocks/>
          </p:cNvSpPr>
          <p:nvPr/>
        </p:nvSpPr>
        <p:spPr bwMode="auto">
          <a:xfrm>
            <a:off x="3733800" y="914400"/>
            <a:ext cx="5406483" cy="563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t>Para </a:t>
            </a:r>
            <a:r>
              <a:rPr lang="en-US" sz="2000" b="1" dirty="0" err="1"/>
              <a:t>Salir</a:t>
            </a:r>
            <a:r>
              <a:rPr lang="en-US" sz="2000" b="1" dirty="0"/>
              <a:t> Adelante </a:t>
            </a:r>
            <a:r>
              <a:rPr lang="en-US" sz="2000" b="1" dirty="0" err="1"/>
              <a:t>en</a:t>
            </a:r>
            <a:r>
              <a:rPr lang="en-US" sz="2000" b="1" dirty="0"/>
              <a:t> la Vida = </a:t>
            </a:r>
            <a:r>
              <a:rPr lang="en-US" sz="2000" b="1" dirty="0">
                <a:solidFill>
                  <a:srgbClr val="0000FF"/>
                </a:solidFill>
              </a:rPr>
              <a:t>PRODUCE, ATRÉVETE A PROSPERAR Y SE LIBRE FINANCIERAMENTE</a:t>
            </a:r>
            <a:r>
              <a:rPr lang="en-US" sz="2000" b="1" dirty="0">
                <a:solidFill>
                  <a:srgbClr val="3333FF"/>
                </a:solidFill>
              </a:rPr>
              <a:t>!!</a:t>
            </a:r>
          </a:p>
          <a:p>
            <a:r>
              <a:rPr lang="en-US" sz="1800" b="1" dirty="0">
                <a:solidFill>
                  <a:srgbClr val="0000FF"/>
                </a:solidFill>
              </a:rPr>
              <a:t>SOY LIBRE DE DEUDA</a:t>
            </a:r>
            <a:r>
              <a:rPr lang="en-US" sz="1800" dirty="0"/>
              <a:t>: </a:t>
            </a:r>
            <a:r>
              <a:rPr lang="en-US" sz="1800" dirty="0" err="1"/>
              <a:t>Yo</a:t>
            </a:r>
            <a:r>
              <a:rPr lang="en-US" sz="1800" dirty="0"/>
              <a:t> No </a:t>
            </a:r>
            <a:r>
              <a:rPr lang="en-US" sz="1800" dirty="0" err="1"/>
              <a:t>Debo</a:t>
            </a:r>
            <a:r>
              <a:rPr lang="en-US" sz="1800" dirty="0"/>
              <a:t> a </a:t>
            </a:r>
            <a:r>
              <a:rPr lang="en-US" sz="1800" dirty="0" err="1"/>
              <a:t>Nadie</a:t>
            </a:r>
            <a:r>
              <a:rPr lang="en-US" sz="1800" dirty="0"/>
              <a:t> Nada y Pago mis </a:t>
            </a:r>
            <a:r>
              <a:rPr lang="en-US" sz="1800" dirty="0" err="1"/>
              <a:t>Deudas</a:t>
            </a:r>
            <a:r>
              <a:rPr lang="en-US" sz="1800" dirty="0"/>
              <a:t> al 100%.</a:t>
            </a:r>
          </a:p>
          <a:p>
            <a:r>
              <a:rPr lang="en-US" sz="1800" b="1" dirty="0">
                <a:solidFill>
                  <a:srgbClr val="0000FF"/>
                </a:solidFill>
              </a:rPr>
              <a:t>PIENSO Y ME HAGO RICO: </a:t>
            </a:r>
            <a:r>
              <a:rPr lang="en-US" sz="1800" dirty="0"/>
              <a:t>= </a:t>
            </a:r>
            <a:r>
              <a:rPr lang="en-US" sz="1800" dirty="0" err="1"/>
              <a:t>Yo</a:t>
            </a:r>
            <a:r>
              <a:rPr lang="en-US" sz="1800" dirty="0"/>
              <a:t> Desarrollo una Nueva </a:t>
            </a:r>
            <a:r>
              <a:rPr lang="en-US" sz="1800" dirty="0" err="1"/>
              <a:t>Mentalidad</a:t>
            </a:r>
            <a:r>
              <a:rPr lang="en-US" sz="1800" dirty="0"/>
              <a:t>, Ideas y </a:t>
            </a:r>
            <a:r>
              <a:rPr lang="en-US" sz="1800" dirty="0" err="1"/>
              <a:t>Habilidades</a:t>
            </a:r>
            <a:r>
              <a:rPr lang="en-US" sz="1800" dirty="0"/>
              <a:t>; </a:t>
            </a:r>
            <a:r>
              <a:rPr lang="en-US" sz="1800" dirty="0" err="1"/>
              <a:t>Hecho</a:t>
            </a:r>
            <a:r>
              <a:rPr lang="en-US" sz="1800" dirty="0"/>
              <a:t> a Andar mi </a:t>
            </a:r>
            <a:r>
              <a:rPr lang="en-US" sz="1800" dirty="0" err="1"/>
              <a:t>Máquina</a:t>
            </a:r>
            <a:r>
              <a:rPr lang="en-US" sz="1800" dirty="0"/>
              <a:t> de </a:t>
            </a:r>
            <a:r>
              <a:rPr lang="en-US" sz="1800" dirty="0" err="1"/>
              <a:t>Sueños</a:t>
            </a:r>
            <a:r>
              <a:rPr lang="en-US" sz="1800" dirty="0"/>
              <a:t>; Se Vender</a:t>
            </a:r>
          </a:p>
          <a:p>
            <a:r>
              <a:rPr lang="en-US" sz="1800" b="1" dirty="0">
                <a:solidFill>
                  <a:srgbClr val="0000FF"/>
                </a:solidFill>
              </a:rPr>
              <a:t>SOY UN EJEMPLO: </a:t>
            </a:r>
            <a:r>
              <a:rPr lang="en-US" sz="1800" dirty="0"/>
              <a:t>= </a:t>
            </a:r>
            <a:r>
              <a:rPr lang="en-US" sz="1800" dirty="0" err="1"/>
              <a:t>Invierto</a:t>
            </a:r>
            <a:r>
              <a:rPr lang="en-US" sz="1800" dirty="0"/>
              <a:t> </a:t>
            </a:r>
            <a:r>
              <a:rPr lang="en-US" sz="1800" dirty="0" err="1"/>
              <a:t>Tiempo</a:t>
            </a:r>
            <a:r>
              <a:rPr lang="en-US" sz="1800" dirty="0"/>
              <a:t> </a:t>
            </a:r>
            <a:r>
              <a:rPr lang="en-US" sz="1800" dirty="0" err="1"/>
              <a:t>en</a:t>
            </a:r>
            <a:r>
              <a:rPr lang="en-US" sz="1800" dirty="0"/>
              <a:t> mis Familia, Soy un </a:t>
            </a:r>
            <a:r>
              <a:rPr lang="en-US" sz="1800" dirty="0" err="1"/>
              <a:t>Ejemplo</a:t>
            </a:r>
            <a:r>
              <a:rPr lang="en-US" sz="1800" dirty="0"/>
              <a:t>; </a:t>
            </a:r>
            <a:r>
              <a:rPr lang="en-US" sz="1800" dirty="0" err="1"/>
              <a:t>Proveo</a:t>
            </a:r>
            <a:r>
              <a:rPr lang="en-US" sz="1800" dirty="0"/>
              <a:t> para la </a:t>
            </a:r>
            <a:r>
              <a:rPr lang="en-US" sz="1800" dirty="0" err="1"/>
              <a:t>Educación</a:t>
            </a:r>
            <a:r>
              <a:rPr lang="en-US" sz="1800" dirty="0"/>
              <a:t> de mis </a:t>
            </a:r>
            <a:r>
              <a:rPr lang="en-US" sz="1800" dirty="0" err="1"/>
              <a:t>hijos</a:t>
            </a:r>
            <a:r>
              <a:rPr lang="en-US" sz="1800" dirty="0"/>
              <a:t>, Y les </a:t>
            </a:r>
            <a:r>
              <a:rPr lang="en-US" sz="1800" dirty="0" err="1"/>
              <a:t>Enseño</a:t>
            </a:r>
            <a:r>
              <a:rPr lang="en-US" sz="1800" dirty="0"/>
              <a:t> a Ser </a:t>
            </a:r>
            <a:r>
              <a:rPr lang="en-US" sz="1800" dirty="0" err="1"/>
              <a:t>Financieramente</a:t>
            </a:r>
            <a:r>
              <a:rPr lang="en-US" sz="1800" dirty="0"/>
              <a:t> </a:t>
            </a:r>
            <a:r>
              <a:rPr lang="en-US" sz="1800" dirty="0" err="1"/>
              <a:t>Libres</a:t>
            </a:r>
            <a:endParaRPr lang="en-US" sz="1800" dirty="0"/>
          </a:p>
          <a:p>
            <a:r>
              <a:rPr lang="en-US" sz="1800" b="1" dirty="0">
                <a:solidFill>
                  <a:srgbClr val="0000FF"/>
                </a:solidFill>
              </a:rPr>
              <a:t>PROTÉGO A MI FAMILIA Y PATRIMONIO: </a:t>
            </a:r>
            <a:r>
              <a:rPr lang="en-US" sz="1800" dirty="0"/>
              <a:t>= </a:t>
            </a:r>
            <a:r>
              <a:rPr lang="en-US" sz="1800" dirty="0" err="1"/>
              <a:t>Yo</a:t>
            </a:r>
            <a:r>
              <a:rPr lang="en-US" sz="1800" dirty="0"/>
              <a:t> Soy un </a:t>
            </a:r>
            <a:r>
              <a:rPr lang="en-US" sz="1800" dirty="0" err="1"/>
              <a:t>Proveedor</a:t>
            </a:r>
            <a:r>
              <a:rPr lang="en-US" sz="1800" dirty="0"/>
              <a:t> y Protector. Les </a:t>
            </a:r>
            <a:r>
              <a:rPr lang="en-US" sz="1800" dirty="0" err="1"/>
              <a:t>dejaré</a:t>
            </a:r>
            <a:r>
              <a:rPr lang="en-US" sz="1800" dirty="0"/>
              <a:t> un </a:t>
            </a:r>
            <a:r>
              <a:rPr lang="en-US" sz="1800" dirty="0" err="1"/>
              <a:t>Legado</a:t>
            </a:r>
            <a:r>
              <a:rPr lang="en-US" sz="1800" dirty="0"/>
              <a:t> de </a:t>
            </a:r>
            <a:r>
              <a:rPr lang="en-US" sz="1800" dirty="0" err="1"/>
              <a:t>Riqueza</a:t>
            </a:r>
            <a:r>
              <a:rPr lang="en-US" sz="1800" dirty="0"/>
              <a:t> que </a:t>
            </a:r>
            <a:r>
              <a:rPr lang="en-US" sz="1800" dirty="0" err="1"/>
              <a:t>Durará</a:t>
            </a:r>
            <a:r>
              <a:rPr lang="en-US" sz="1800" dirty="0"/>
              <a:t> por </a:t>
            </a:r>
            <a:r>
              <a:rPr lang="en-US" sz="1800" dirty="0" err="1"/>
              <a:t>Muchas</a:t>
            </a:r>
            <a:r>
              <a:rPr lang="en-US" sz="1800" dirty="0"/>
              <a:t> </a:t>
            </a:r>
            <a:r>
              <a:rPr lang="en-US" sz="1800" dirty="0" err="1"/>
              <a:t>Generaciones</a:t>
            </a:r>
            <a:endParaRPr lang="en-US" sz="1800" dirty="0"/>
          </a:p>
          <a:p>
            <a:r>
              <a:rPr lang="en-US" sz="1800" b="1" dirty="0">
                <a:solidFill>
                  <a:srgbClr val="0000FF"/>
                </a:solidFill>
              </a:rPr>
              <a:t>INVIERTO EN MI PROPIO NEGOCIO: </a:t>
            </a:r>
            <a:r>
              <a:rPr lang="en-US" sz="1800" dirty="0"/>
              <a:t>= No </a:t>
            </a:r>
            <a:r>
              <a:rPr lang="en-US" sz="1800" dirty="0" err="1"/>
              <a:t>Arriesgo</a:t>
            </a:r>
            <a:r>
              <a:rPr lang="en-US" sz="1800" dirty="0"/>
              <a:t> mi Dinero. </a:t>
            </a:r>
            <a:r>
              <a:rPr lang="en-US" sz="1800" dirty="0" err="1"/>
              <a:t>Tomo</a:t>
            </a:r>
            <a:r>
              <a:rPr lang="en-US" sz="1800" dirty="0"/>
              <a:t> Control de mis </a:t>
            </a:r>
            <a:r>
              <a:rPr lang="en-US" sz="1800" dirty="0" err="1"/>
              <a:t>Finanzas</a:t>
            </a:r>
            <a:r>
              <a:rPr lang="en-US" sz="1800" dirty="0"/>
              <a:t> e </a:t>
            </a:r>
            <a:r>
              <a:rPr lang="en-US" sz="1800" dirty="0" err="1"/>
              <a:t>invierto</a:t>
            </a:r>
            <a:r>
              <a:rPr lang="en-US" sz="1800" dirty="0"/>
              <a:t> primero </a:t>
            </a:r>
            <a:r>
              <a:rPr lang="en-US" sz="1800" dirty="0" err="1"/>
              <a:t>en</a:t>
            </a:r>
            <a:r>
              <a:rPr lang="en-US" sz="1800" dirty="0"/>
              <a:t> mi </a:t>
            </a:r>
            <a:r>
              <a:rPr lang="en-US" sz="1800" dirty="0" err="1"/>
              <a:t>Negocio</a:t>
            </a:r>
            <a:r>
              <a:rPr lang="en-US" sz="1800" dirty="0"/>
              <a:t>. No </a:t>
            </a:r>
            <a:r>
              <a:rPr lang="en-US" sz="1800" dirty="0" err="1"/>
              <a:t>especulo</a:t>
            </a:r>
            <a:r>
              <a:rPr lang="en-US" sz="1800" dirty="0"/>
              <a:t> con </a:t>
            </a:r>
            <a:r>
              <a:rPr lang="en-US" sz="1800" dirty="0" err="1"/>
              <a:t>Deuda</a:t>
            </a:r>
            <a:r>
              <a:rPr lang="en-US" sz="1800" dirty="0"/>
              <a:t>.</a:t>
            </a:r>
          </a:p>
          <a:p>
            <a:r>
              <a:rPr lang="en-US" sz="1800" b="1" dirty="0">
                <a:solidFill>
                  <a:srgbClr val="0000FF"/>
                </a:solidFill>
              </a:rPr>
              <a:t>SOY FINANCIERAMENTE LIBRE</a:t>
            </a:r>
            <a:r>
              <a:rPr lang="en-US" sz="1800" b="1" dirty="0"/>
              <a:t>: </a:t>
            </a:r>
            <a:r>
              <a:rPr lang="en-US" sz="1800" dirty="0"/>
              <a:t>= </a:t>
            </a:r>
            <a:r>
              <a:rPr lang="en-US" sz="1800" dirty="0" err="1"/>
              <a:t>Yo</a:t>
            </a:r>
            <a:r>
              <a:rPr lang="en-US" sz="1800" dirty="0"/>
              <a:t> </a:t>
            </a:r>
            <a:r>
              <a:rPr lang="en-US" sz="1800" dirty="0" err="1"/>
              <a:t>Genero</a:t>
            </a:r>
            <a:r>
              <a:rPr lang="en-US" sz="1800" dirty="0"/>
              <a:t> </a:t>
            </a:r>
            <a:r>
              <a:rPr lang="en-US" sz="1800" dirty="0" err="1"/>
              <a:t>Ingreso</a:t>
            </a:r>
            <a:r>
              <a:rPr lang="en-US" sz="1800" dirty="0"/>
              <a:t> </a:t>
            </a:r>
            <a:r>
              <a:rPr lang="en-US" sz="1800" dirty="0" err="1"/>
              <a:t>Pasivo</a:t>
            </a:r>
            <a:r>
              <a:rPr lang="en-US" sz="1800" dirty="0"/>
              <a:t> &gt; </a:t>
            </a:r>
            <a:r>
              <a:rPr lang="en-US" sz="1800" dirty="0" err="1"/>
              <a:t>Gastos</a:t>
            </a:r>
            <a:r>
              <a:rPr lang="en-US" sz="1800" dirty="0"/>
              <a:t>; Me </a:t>
            </a:r>
            <a:r>
              <a:rPr lang="en-US" sz="1800" dirty="0" err="1"/>
              <a:t>Enfoco</a:t>
            </a:r>
            <a:r>
              <a:rPr lang="en-US" sz="1800" dirty="0"/>
              <a:t> </a:t>
            </a:r>
            <a:r>
              <a:rPr lang="en-US" sz="1800" dirty="0" err="1"/>
              <a:t>en</a:t>
            </a:r>
            <a:r>
              <a:rPr lang="en-US" sz="1800" dirty="0"/>
              <a:t> </a:t>
            </a:r>
            <a:r>
              <a:rPr lang="en-US" sz="1800" dirty="0" err="1"/>
              <a:t>Legado</a:t>
            </a:r>
            <a:r>
              <a:rPr lang="en-US" sz="1800" dirty="0"/>
              <a:t> e </a:t>
            </a:r>
            <a:r>
              <a:rPr lang="en-US" sz="1800" dirty="0" err="1"/>
              <a:t>Impacto</a:t>
            </a:r>
            <a:r>
              <a:rPr lang="en-US" sz="1800" dirty="0"/>
              <a:t>.</a:t>
            </a:r>
          </a:p>
          <a:p>
            <a:endParaRPr lang="en-US" sz="2000" dirty="0"/>
          </a:p>
        </p:txBody>
      </p:sp>
      <p:pic>
        <p:nvPicPr>
          <p:cNvPr id="4" name="Picture 3">
            <a:extLst>
              <a:ext uri="{FF2B5EF4-FFF2-40B4-BE49-F238E27FC236}">
                <a16:creationId xmlns:a16="http://schemas.microsoft.com/office/drawing/2014/main" id="{04AD6626-C967-0D7B-A65C-F9D47358E3B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05464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8001000" cy="762000"/>
          </a:xfrm>
        </p:spPr>
        <p:txBody>
          <a:bodyPr/>
          <a:lstStyle/>
          <a:p>
            <a:r>
              <a:rPr lang="en-US" b="1" dirty="0"/>
              <a:t>Un Nuevo </a:t>
            </a:r>
            <a:r>
              <a:rPr lang="en-US" b="1" dirty="0" err="1"/>
              <a:t>Gui</a:t>
            </a:r>
            <a:r>
              <a:rPr lang="el-GR" b="1" dirty="0"/>
              <a:t>ό</a:t>
            </a:r>
            <a:r>
              <a:rPr lang="en-US" b="1" dirty="0"/>
              <a:t>n!</a:t>
            </a:r>
          </a:p>
        </p:txBody>
      </p:sp>
      <p:sp>
        <p:nvSpPr>
          <p:cNvPr id="4" name="Content Placeholder 3"/>
          <p:cNvSpPr>
            <a:spLocks noGrp="1"/>
          </p:cNvSpPr>
          <p:nvPr>
            <p:ph idx="1"/>
          </p:nvPr>
        </p:nvSpPr>
        <p:spPr>
          <a:xfrm>
            <a:off x="381000" y="685800"/>
            <a:ext cx="8534400" cy="6096000"/>
          </a:xfrm>
        </p:spPr>
        <p:txBody>
          <a:bodyPr/>
          <a:lstStyle/>
          <a:p>
            <a:pPr marL="0" indent="0">
              <a:buNone/>
            </a:pPr>
            <a:r>
              <a:rPr lang="en-US" sz="2000" b="1" u="sng" dirty="0"/>
              <a:t>YO SOY UN PRODUCTOR</a:t>
            </a:r>
          </a:p>
          <a:p>
            <a:r>
              <a:rPr lang="es-ES" sz="1800" dirty="0"/>
              <a:t>Dios me dio Dominio - Control sobre mi Ser: Pensamientos, Emociones, y Acciones</a:t>
            </a:r>
          </a:p>
          <a:p>
            <a:r>
              <a:rPr lang="es-ES" sz="1800" dirty="0"/>
              <a:t>Dios me dio Poder - el Poder de Decidir, Actuar y Hablar</a:t>
            </a:r>
          </a:p>
          <a:p>
            <a:r>
              <a:rPr lang="es-ES" sz="1800" dirty="0"/>
              <a:t>Dios me dio el Poder de Crear Riqueza -  Producir, Multiplicar y Crecer</a:t>
            </a:r>
          </a:p>
          <a:p>
            <a:r>
              <a:rPr lang="es-ES" sz="1800" dirty="0"/>
              <a:t>Dios me dio una Mente que tiene una Capacidad Creativa Infinita y Puede Generar Riqueza más allá de mis sueños más grandes</a:t>
            </a:r>
            <a:r>
              <a:rPr lang="en-US" sz="1800" dirty="0"/>
              <a:t>.</a:t>
            </a:r>
          </a:p>
          <a:p>
            <a:pPr marL="0" indent="0">
              <a:buNone/>
            </a:pPr>
            <a:r>
              <a:rPr lang="en-US" sz="2000" b="1" u="sng" dirty="0"/>
              <a:t>YO SOY MI INVERSIÓN NO. 1</a:t>
            </a:r>
          </a:p>
          <a:p>
            <a:r>
              <a:rPr lang="es-ES" sz="1800" dirty="0"/>
              <a:t>Invierto en Mi Mismo primero todos los días</a:t>
            </a:r>
          </a:p>
          <a:p>
            <a:r>
              <a:rPr lang="es-ES" sz="1800" dirty="0"/>
              <a:t>Vale la pena invertir en mi porque produzco el Retorno de la inversión más alto</a:t>
            </a:r>
          </a:p>
          <a:p>
            <a:r>
              <a:rPr lang="es-ES" sz="1800" dirty="0"/>
              <a:t>Estoy Comprometido con mi desarrollo</a:t>
            </a:r>
          </a:p>
          <a:p>
            <a:pPr marL="0" indent="0">
              <a:buNone/>
            </a:pPr>
            <a:r>
              <a:rPr lang="en-US" sz="2000" b="1" u="sng" dirty="0"/>
              <a:t>YO SOY MI PROPIO JEFE</a:t>
            </a:r>
          </a:p>
          <a:p>
            <a:r>
              <a:rPr lang="es-ES" sz="1800" dirty="0"/>
              <a:t>Creo en mi mismo, trabajo para mi</a:t>
            </a:r>
          </a:p>
          <a:p>
            <a:r>
              <a:rPr lang="es-ES" sz="1800" dirty="0"/>
              <a:t>Soy un líder, me comercializo</a:t>
            </a:r>
          </a:p>
          <a:p>
            <a:r>
              <a:rPr lang="es-ES" sz="1800" dirty="0"/>
              <a:t>Primero invierto en mi negocio</a:t>
            </a:r>
          </a:p>
          <a:p>
            <a:pPr marL="0" indent="0">
              <a:buNone/>
            </a:pPr>
            <a:r>
              <a:rPr lang="en-US" sz="2000" b="1" u="sng" dirty="0"/>
              <a:t>YO SOY FINANCIERAMENTE LIBRE</a:t>
            </a:r>
          </a:p>
          <a:p>
            <a:r>
              <a:rPr lang="es-ES" sz="1800" dirty="0"/>
              <a:t>Me atrevo a prosperar</a:t>
            </a:r>
          </a:p>
          <a:p>
            <a:r>
              <a:rPr lang="es-ES" sz="1800" dirty="0"/>
              <a:t>Estoy libre de deudas</a:t>
            </a:r>
          </a:p>
          <a:p>
            <a:r>
              <a:rPr lang="es-ES" sz="1800" dirty="0"/>
              <a:t>¡Soy financieramente libre!</a:t>
            </a:r>
          </a:p>
          <a:p>
            <a:endParaRPr lang="en-US" sz="2000" dirty="0"/>
          </a:p>
        </p:txBody>
      </p:sp>
      <p:sp>
        <p:nvSpPr>
          <p:cNvPr id="9" name="TextBox 8"/>
          <p:cNvSpPr txBox="1"/>
          <p:nvPr/>
        </p:nvSpPr>
        <p:spPr>
          <a:xfrm>
            <a:off x="4419600" y="3962400"/>
            <a:ext cx="4191000" cy="3200876"/>
          </a:xfrm>
          <a:prstGeom prst="rect">
            <a:avLst/>
          </a:prstGeom>
          <a:noFill/>
        </p:spPr>
        <p:txBody>
          <a:bodyPr wrap="square" rtlCol="0">
            <a:spAutoFit/>
          </a:bodyPr>
          <a:lstStyle/>
          <a:p>
            <a:pPr marL="0" indent="0">
              <a:buNone/>
            </a:pPr>
            <a:r>
              <a:rPr lang="en-US" sz="2000" b="1" u="sng" dirty="0">
                <a:latin typeface="+mj-lt"/>
              </a:rPr>
              <a:t>YO SOY MI PROPIO BANCO</a:t>
            </a:r>
          </a:p>
          <a:p>
            <a:pPr marL="285750" indent="-285750">
              <a:buFont typeface="Arial" panose="020B0604020202020204" pitchFamily="34" charset="0"/>
              <a:buChar char="•"/>
            </a:pPr>
            <a:r>
              <a:rPr lang="es-ES" dirty="0">
                <a:latin typeface="+mj-lt"/>
              </a:rPr>
              <a:t>Me pago a mi mismo primero</a:t>
            </a:r>
          </a:p>
          <a:p>
            <a:pPr marL="285750" indent="-285750">
              <a:buFont typeface="Arial" panose="020B0604020202020204" pitchFamily="34" charset="0"/>
              <a:buChar char="•"/>
            </a:pPr>
            <a:r>
              <a:rPr lang="es-ES" dirty="0">
                <a:latin typeface="+mj-lt"/>
              </a:rPr>
              <a:t>Soy un protector, soy un modelo a seguir</a:t>
            </a:r>
          </a:p>
          <a:p>
            <a:pPr marL="285750" indent="-285750">
              <a:buFont typeface="Arial" panose="020B0604020202020204" pitchFamily="34" charset="0"/>
              <a:buChar char="•"/>
            </a:pPr>
            <a:r>
              <a:rPr lang="es-ES" dirty="0">
                <a:latin typeface="+mj-lt"/>
              </a:rPr>
              <a:t>Soy un ahorrador y mi propio banquero</a:t>
            </a:r>
          </a:p>
          <a:p>
            <a:r>
              <a:rPr lang="en-US" sz="2000" b="1" u="sng" dirty="0">
                <a:latin typeface="+mj-lt"/>
              </a:rPr>
              <a:t>YO SOY UN DONANTE GENEROSO</a:t>
            </a:r>
          </a:p>
          <a:p>
            <a:pPr marL="285750" indent="-285750">
              <a:buFont typeface="Arial" panose="020B0604020202020204" pitchFamily="34" charset="0"/>
              <a:buChar char="•"/>
            </a:pPr>
            <a:r>
              <a:rPr lang="es-ES" dirty="0">
                <a:latin typeface="+mj-lt"/>
              </a:rPr>
              <a:t>Honro al Señor con las primicias de todo mi aumento</a:t>
            </a:r>
          </a:p>
          <a:p>
            <a:pPr marL="285750" indent="-285750">
              <a:buFont typeface="Arial" panose="020B0604020202020204" pitchFamily="34" charset="0"/>
              <a:buChar char="•"/>
            </a:pPr>
            <a:r>
              <a:rPr lang="es-ES" dirty="0">
                <a:latin typeface="+mj-lt"/>
              </a:rPr>
              <a:t>Dios me ha bendecido para que pueda ser una bendición</a:t>
            </a:r>
          </a:p>
          <a:p>
            <a:endParaRPr lang="en-US" dirty="0"/>
          </a:p>
        </p:txBody>
      </p:sp>
      <p:pic>
        <p:nvPicPr>
          <p:cNvPr id="3" name="Picture 2">
            <a:extLst>
              <a:ext uri="{FF2B5EF4-FFF2-40B4-BE49-F238E27FC236}">
                <a16:creationId xmlns:a16="http://schemas.microsoft.com/office/drawing/2014/main" id="{4DFB9981-4358-326E-B95A-CA392C8B1CB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7658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0"/>
            <a:ext cx="9144000" cy="1066800"/>
          </a:xfrm>
        </p:spPr>
        <p:txBody>
          <a:bodyPr/>
          <a:lstStyle/>
          <a:p>
            <a:pPr eaLnBrk="1" hangingPunct="1"/>
            <a:r>
              <a:rPr lang="en-US" altLang="en-US" b="1" dirty="0"/>
              <a:t>El Dinero Si </a:t>
            </a:r>
            <a:r>
              <a:rPr lang="en-US" altLang="en-US" b="1" dirty="0" err="1"/>
              <a:t>Importa</a:t>
            </a:r>
            <a:endParaRPr lang="en-US" altLang="en-US" b="1" dirty="0"/>
          </a:p>
        </p:txBody>
      </p:sp>
      <p:sp>
        <p:nvSpPr>
          <p:cNvPr id="11" name="Content Placeholder 2"/>
          <p:cNvSpPr txBox="1">
            <a:spLocks/>
          </p:cNvSpPr>
          <p:nvPr/>
        </p:nvSpPr>
        <p:spPr>
          <a:xfrm>
            <a:off x="228600" y="1150937"/>
            <a:ext cx="8686800" cy="1752600"/>
          </a:xfrm>
          <a:prstGeom prst="rect">
            <a:avLst/>
          </a:prstGeom>
        </p:spPr>
        <p:txBody>
          <a:bodyPr>
            <a:normAutofit fontScale="47500" lnSpcReduction="20000"/>
          </a:bodyPr>
          <a:lstStyle/>
          <a:p>
            <a:pPr marL="342900" indent="-342900" eaLnBrk="1" fontAlgn="auto" hangingPunct="1">
              <a:spcBef>
                <a:spcPct val="20000"/>
              </a:spcBef>
              <a:spcAft>
                <a:spcPts val="0"/>
              </a:spcAft>
              <a:buFont typeface="Arial" pitchFamily="34" charset="0"/>
              <a:buNone/>
              <a:defRPr/>
            </a:pPr>
            <a:r>
              <a:rPr lang="en-US" sz="5100" b="1" i="1" u="sng" dirty="0">
                <a:solidFill>
                  <a:srgbClr val="1308A8"/>
                </a:solidFill>
                <a:latin typeface="+mn-lt"/>
              </a:rPr>
              <a:t>¿Por </a:t>
            </a:r>
            <a:r>
              <a:rPr lang="en-US" sz="5100" b="1" i="1" u="sng" dirty="0" err="1">
                <a:solidFill>
                  <a:srgbClr val="1308A8"/>
                </a:solidFill>
                <a:latin typeface="+mn-lt"/>
              </a:rPr>
              <a:t>qué</a:t>
            </a:r>
            <a:r>
              <a:rPr lang="en-US" sz="5100" b="1" i="1" u="sng" dirty="0">
                <a:solidFill>
                  <a:srgbClr val="1308A8"/>
                </a:solidFill>
                <a:latin typeface="+mn-lt"/>
              </a:rPr>
              <a:t> Nos </a:t>
            </a:r>
            <a:r>
              <a:rPr lang="en-US" sz="5100" b="1" i="1" u="sng" dirty="0" err="1">
                <a:solidFill>
                  <a:srgbClr val="1308A8"/>
                </a:solidFill>
                <a:latin typeface="+mn-lt"/>
              </a:rPr>
              <a:t>Importa</a:t>
            </a:r>
            <a:r>
              <a:rPr lang="en-US" sz="5100" b="1" i="1" u="sng" dirty="0">
                <a:solidFill>
                  <a:srgbClr val="1308A8"/>
                </a:solidFill>
                <a:latin typeface="+mn-lt"/>
              </a:rPr>
              <a:t> el </a:t>
            </a:r>
            <a:r>
              <a:rPr lang="en-US" sz="5100" b="1" i="1" u="sng" dirty="0" err="1">
                <a:solidFill>
                  <a:srgbClr val="1308A8"/>
                </a:solidFill>
                <a:latin typeface="+mn-lt"/>
              </a:rPr>
              <a:t>Dinero</a:t>
            </a:r>
            <a:r>
              <a:rPr lang="en-US" sz="5100" b="1" i="1" u="sng" dirty="0">
                <a:solidFill>
                  <a:srgbClr val="1308A8"/>
                </a:solidFill>
                <a:latin typeface="+mn-lt"/>
              </a:rPr>
              <a:t>?</a:t>
            </a:r>
          </a:p>
          <a:p>
            <a:pPr eaLnBrk="1" fontAlgn="auto" hangingPunct="1">
              <a:spcBef>
                <a:spcPts val="0"/>
              </a:spcBef>
              <a:spcAft>
                <a:spcPts val="0"/>
              </a:spcAft>
              <a:buFont typeface="Arial" pitchFamily="34" charset="0"/>
              <a:buChar char="•"/>
              <a:defRPr/>
            </a:pPr>
            <a:r>
              <a:rPr lang="en-US" sz="4200" dirty="0">
                <a:latin typeface="+mn-lt"/>
              </a:rPr>
              <a:t> </a:t>
            </a:r>
            <a:r>
              <a:rPr lang="es-ES" sz="4200" dirty="0">
                <a:latin typeface="+mn-lt"/>
              </a:rPr>
              <a:t>El dinero es TU vida - tan seguro como es el tiempo insustituible que pasaste en ganarlo</a:t>
            </a:r>
            <a:r>
              <a:rPr lang="en-US" sz="4200" dirty="0">
                <a:latin typeface="+mn-lt"/>
              </a:rPr>
              <a:t>.” – The Privateer</a:t>
            </a:r>
          </a:p>
          <a:p>
            <a:pPr eaLnBrk="1" fontAlgn="auto" hangingPunct="1">
              <a:spcBef>
                <a:spcPts val="0"/>
              </a:spcBef>
              <a:spcAft>
                <a:spcPts val="0"/>
              </a:spcAft>
              <a:buFont typeface="Arial" pitchFamily="34" charset="0"/>
              <a:buChar char="•"/>
              <a:defRPr/>
            </a:pPr>
            <a:r>
              <a:rPr lang="en-US" sz="4200" dirty="0">
                <a:latin typeface="+mn-lt"/>
              </a:rPr>
              <a:t>  “</a:t>
            </a:r>
            <a:r>
              <a:rPr lang="es-ES" sz="4200" dirty="0">
                <a:latin typeface="+mn-lt"/>
              </a:rPr>
              <a:t>Recuerda que el dinero es sólo tiempo bien empleado, si tienes suficiente tiempo siempre puedes ganar más dinero, pero el dinero no puede comprar el tiempo personal</a:t>
            </a:r>
            <a:r>
              <a:rPr lang="en-US" sz="4200" dirty="0">
                <a:latin typeface="+mn-lt"/>
              </a:rPr>
              <a:t>.” - Peter J. Daniels</a:t>
            </a:r>
          </a:p>
        </p:txBody>
      </p:sp>
      <p:sp>
        <p:nvSpPr>
          <p:cNvPr id="23559" name="Slide Number Placeholder 6"/>
          <p:cNvSpPr>
            <a:spLocks noGrp="1"/>
          </p:cNvSpPr>
          <p:nvPr>
            <p:ph type="sldNum" sz="quarter" idx="12"/>
          </p:nvPr>
        </p:nvSpPr>
        <p:spPr bwMode="auto">
          <a:xfrm>
            <a:off x="7010400" y="6492875"/>
            <a:ext cx="2133600" cy="365125"/>
          </a:xfrm>
          <a:noFill/>
          <a:ln>
            <a:miter lim="800000"/>
            <a:headEnd/>
            <a:tailEnd/>
          </a:ln>
        </p:spPr>
        <p:txBody>
          <a:bodyPr/>
          <a:lstStyle/>
          <a:p>
            <a:fld id="{21CCC5ED-210E-4DF7-B0DC-A9A2AB9A7D44}" type="slidenum">
              <a:rPr lang="en-US" altLang="en-US" smtClean="0"/>
              <a:pPr/>
              <a:t>26</a:t>
            </a:fld>
            <a:endParaRPr lang="en-US" altLang="en-US"/>
          </a:p>
        </p:txBody>
      </p:sp>
      <p:sp>
        <p:nvSpPr>
          <p:cNvPr id="8" name="Footer Placeholder 7"/>
          <p:cNvSpPr>
            <a:spLocks noGrp="1"/>
          </p:cNvSpPr>
          <p:nvPr>
            <p:ph type="ftr" sz="quarter" idx="11"/>
          </p:nvPr>
        </p:nvSpPr>
        <p:spPr>
          <a:xfrm>
            <a:off x="0" y="6492875"/>
            <a:ext cx="2895600" cy="365125"/>
          </a:xfrm>
        </p:spPr>
        <p:txBody>
          <a:bodyPr/>
          <a:lstStyle/>
          <a:p>
            <a:pPr algn="l">
              <a:defRPr/>
            </a:pPr>
            <a:r>
              <a:rPr lang="en-US" dirty="0"/>
              <a:t>© Alex </a:t>
            </a:r>
            <a:r>
              <a:rPr lang="en-US" dirty="0" err="1"/>
              <a:t>Barrón</a:t>
            </a:r>
            <a:r>
              <a:rPr lang="en-US" dirty="0"/>
              <a:t> 2024</a:t>
            </a:r>
          </a:p>
        </p:txBody>
      </p:sp>
      <p:pic>
        <p:nvPicPr>
          <p:cNvPr id="12" name="Picture 11">
            <a:extLst>
              <a:ext uri="{FF2B5EF4-FFF2-40B4-BE49-F238E27FC236}">
                <a16:creationId xmlns:a16="http://schemas.microsoft.com/office/drawing/2014/main" id="{DF5FB340-542C-46DB-A5EF-A74D2DD876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2999189"/>
            <a:ext cx="2362201" cy="3398033"/>
          </a:xfrm>
          <a:prstGeom prst="rect">
            <a:avLst/>
          </a:prstGeom>
        </p:spPr>
      </p:pic>
      <p:pic>
        <p:nvPicPr>
          <p:cNvPr id="2" name="Picture 8" descr="money bills.jpg">
            <a:extLst>
              <a:ext uri="{FF2B5EF4-FFF2-40B4-BE49-F238E27FC236}">
                <a16:creationId xmlns:a16="http://schemas.microsoft.com/office/drawing/2014/main" id="{CD7298D0-BAFA-4467-BEA6-F19DFFD559B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429000"/>
            <a:ext cx="3560582"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quals 2">
            <a:extLst>
              <a:ext uri="{FF2B5EF4-FFF2-40B4-BE49-F238E27FC236}">
                <a16:creationId xmlns:a16="http://schemas.microsoft.com/office/drawing/2014/main" id="{8185FB08-AE0D-4DC2-B84C-0EA9709236A0}"/>
              </a:ext>
            </a:extLst>
          </p:cNvPr>
          <p:cNvSpPr/>
          <p:nvPr/>
        </p:nvSpPr>
        <p:spPr>
          <a:xfrm>
            <a:off x="4210050" y="4401313"/>
            <a:ext cx="723900" cy="593785"/>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a:extLst>
              <a:ext uri="{FF2B5EF4-FFF2-40B4-BE49-F238E27FC236}">
                <a16:creationId xmlns:a16="http://schemas.microsoft.com/office/drawing/2014/main" id="{A764FB7A-8A46-3C34-8550-5E7696DF5AB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7945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0"/>
            <a:ext cx="9144000" cy="1066800"/>
          </a:xfrm>
        </p:spPr>
        <p:txBody>
          <a:bodyPr/>
          <a:lstStyle/>
          <a:p>
            <a:pPr eaLnBrk="1" hangingPunct="1"/>
            <a:r>
              <a:rPr lang="en-US" altLang="en-US" b="1" dirty="0"/>
              <a:t>¿</a:t>
            </a:r>
            <a:r>
              <a:rPr lang="en-US" altLang="en-US" b="1" dirty="0" err="1"/>
              <a:t>Qué</a:t>
            </a:r>
            <a:r>
              <a:rPr lang="en-US" altLang="en-US" b="1" dirty="0"/>
              <a:t> es el </a:t>
            </a:r>
            <a:r>
              <a:rPr lang="en-US" altLang="en-US" b="1" dirty="0" err="1"/>
              <a:t>Dinero</a:t>
            </a:r>
            <a:r>
              <a:rPr lang="en-US" altLang="en-US" b="1" dirty="0"/>
              <a:t>?</a:t>
            </a:r>
          </a:p>
        </p:txBody>
      </p:sp>
      <p:sp>
        <p:nvSpPr>
          <p:cNvPr id="10" name="Content Placeholder 2"/>
          <p:cNvSpPr txBox="1">
            <a:spLocks/>
          </p:cNvSpPr>
          <p:nvPr/>
        </p:nvSpPr>
        <p:spPr>
          <a:xfrm>
            <a:off x="304800" y="1200150"/>
            <a:ext cx="5410200" cy="1600200"/>
          </a:xfrm>
          <a:prstGeom prst="rect">
            <a:avLst/>
          </a:prstGeom>
        </p:spPr>
        <p:txBody>
          <a:bodyPr>
            <a:normAutofit fontScale="92500" lnSpcReduction="10000"/>
          </a:bodyPr>
          <a:lstStyle/>
          <a:p>
            <a:pPr marL="342900" indent="-342900" eaLnBrk="1" fontAlgn="auto" hangingPunct="1">
              <a:spcBef>
                <a:spcPct val="20000"/>
              </a:spcBef>
              <a:spcAft>
                <a:spcPts val="0"/>
              </a:spcAft>
              <a:buFont typeface="Arial" pitchFamily="34" charset="0"/>
              <a:buNone/>
              <a:defRPr/>
            </a:pPr>
            <a:r>
              <a:rPr lang="en-US" sz="2800" b="1" i="1" u="sng" dirty="0">
                <a:solidFill>
                  <a:srgbClr val="1308A8"/>
                </a:solidFill>
                <a:latin typeface="+mn-lt"/>
              </a:rPr>
              <a:t>Las </a:t>
            </a:r>
            <a:r>
              <a:rPr lang="en-US" sz="2800" b="1" i="1" u="sng" dirty="0" err="1">
                <a:solidFill>
                  <a:srgbClr val="1308A8"/>
                </a:solidFill>
                <a:latin typeface="+mn-lt"/>
              </a:rPr>
              <a:t>Cualidades</a:t>
            </a:r>
            <a:r>
              <a:rPr lang="en-US" sz="2800" b="1" i="1" u="sng" dirty="0">
                <a:solidFill>
                  <a:srgbClr val="1308A8"/>
                </a:solidFill>
                <a:latin typeface="+mn-lt"/>
              </a:rPr>
              <a:t> del </a:t>
            </a:r>
            <a:r>
              <a:rPr lang="en-US" sz="2800" b="1" i="1" u="sng" dirty="0" err="1">
                <a:solidFill>
                  <a:srgbClr val="1308A8"/>
                </a:solidFill>
                <a:latin typeface="+mn-lt"/>
              </a:rPr>
              <a:t>Dinero</a:t>
            </a:r>
            <a:endParaRPr lang="en-US" sz="2800" b="1" i="1" u="sng" dirty="0">
              <a:solidFill>
                <a:srgbClr val="1308A8"/>
              </a:solidFill>
              <a:latin typeface="+mn-lt"/>
            </a:endParaRPr>
          </a:p>
          <a:p>
            <a:pPr eaLnBrk="1" fontAlgn="auto" hangingPunct="1">
              <a:spcBef>
                <a:spcPts val="0"/>
              </a:spcBef>
              <a:spcAft>
                <a:spcPts val="0"/>
              </a:spcAft>
              <a:buFont typeface="Arial" pitchFamily="34" charset="0"/>
              <a:buChar char="•"/>
              <a:defRPr/>
            </a:pPr>
            <a:r>
              <a:rPr lang="en-US" sz="2200" i="1" dirty="0">
                <a:latin typeface="+mn-lt"/>
              </a:rPr>
              <a:t> Un </a:t>
            </a:r>
            <a:r>
              <a:rPr lang="en-US" sz="2200" i="1" dirty="0" err="1">
                <a:latin typeface="+mn-lt"/>
              </a:rPr>
              <a:t>medio</a:t>
            </a:r>
            <a:r>
              <a:rPr lang="en-US" sz="2200" i="1" dirty="0">
                <a:latin typeface="+mn-lt"/>
              </a:rPr>
              <a:t> de </a:t>
            </a:r>
            <a:r>
              <a:rPr lang="en-US" sz="2200" i="1" dirty="0" err="1">
                <a:latin typeface="+mn-lt"/>
              </a:rPr>
              <a:t>intercambio</a:t>
            </a:r>
            <a:endParaRPr lang="en-US" sz="2200" i="1" dirty="0">
              <a:latin typeface="+mn-lt"/>
            </a:endParaRPr>
          </a:p>
          <a:p>
            <a:pPr eaLnBrk="1" fontAlgn="auto" hangingPunct="1">
              <a:spcBef>
                <a:spcPts val="0"/>
              </a:spcBef>
              <a:spcAft>
                <a:spcPts val="0"/>
              </a:spcAft>
              <a:buFont typeface="Arial" pitchFamily="34" charset="0"/>
              <a:buChar char="•"/>
              <a:defRPr/>
            </a:pPr>
            <a:r>
              <a:rPr lang="en-US" sz="2200" i="1" dirty="0">
                <a:latin typeface="+mn-lt"/>
              </a:rPr>
              <a:t> Un </a:t>
            </a:r>
            <a:r>
              <a:rPr lang="en-US" sz="2200" i="1" dirty="0" err="1">
                <a:latin typeface="+mn-lt"/>
              </a:rPr>
              <a:t>depósito</a:t>
            </a:r>
            <a:r>
              <a:rPr lang="en-US" sz="2200" i="1" dirty="0">
                <a:latin typeface="+mn-lt"/>
              </a:rPr>
              <a:t> de valor</a:t>
            </a:r>
          </a:p>
          <a:p>
            <a:pPr eaLnBrk="1" fontAlgn="auto" hangingPunct="1">
              <a:spcBef>
                <a:spcPts val="0"/>
              </a:spcBef>
              <a:spcAft>
                <a:spcPts val="0"/>
              </a:spcAft>
              <a:buFont typeface="Arial" pitchFamily="34" charset="0"/>
              <a:buChar char="•"/>
              <a:defRPr/>
            </a:pPr>
            <a:r>
              <a:rPr lang="en-US" sz="2200" i="1" dirty="0">
                <a:latin typeface="+mn-lt"/>
              </a:rPr>
              <a:t> Una </a:t>
            </a:r>
            <a:r>
              <a:rPr lang="en-US" sz="2200" i="1" dirty="0" err="1">
                <a:latin typeface="+mn-lt"/>
              </a:rPr>
              <a:t>medida</a:t>
            </a:r>
            <a:r>
              <a:rPr lang="en-US" sz="2200" i="1" dirty="0">
                <a:latin typeface="+mn-lt"/>
              </a:rPr>
              <a:t> del valor</a:t>
            </a:r>
          </a:p>
          <a:p>
            <a:pPr eaLnBrk="1" fontAlgn="auto" hangingPunct="1">
              <a:spcBef>
                <a:spcPts val="0"/>
              </a:spcBef>
              <a:spcAft>
                <a:spcPts val="0"/>
              </a:spcAft>
              <a:buFont typeface="Arial" pitchFamily="34" charset="0"/>
              <a:buChar char="•"/>
              <a:defRPr/>
            </a:pPr>
            <a:r>
              <a:rPr lang="en-US" sz="2200" i="1" dirty="0">
                <a:latin typeface="+mn-lt"/>
              </a:rPr>
              <a:t> Ser </a:t>
            </a:r>
            <a:r>
              <a:rPr lang="en-US" sz="2200" i="1" dirty="0" err="1">
                <a:latin typeface="+mn-lt"/>
              </a:rPr>
              <a:t>aceptada</a:t>
            </a:r>
            <a:r>
              <a:rPr lang="en-US" sz="2200" i="1" dirty="0">
                <a:latin typeface="+mn-lt"/>
              </a:rPr>
              <a:t> por </a:t>
            </a:r>
            <a:r>
              <a:rPr lang="en-US" sz="2200" i="1" dirty="0" err="1">
                <a:latin typeface="+mn-lt"/>
              </a:rPr>
              <a:t>todos</a:t>
            </a:r>
            <a:r>
              <a:rPr lang="en-US" sz="2200" i="1" dirty="0">
                <a:latin typeface="+mn-lt"/>
              </a:rPr>
              <a:t> </a:t>
            </a:r>
            <a:r>
              <a:rPr lang="en-US" sz="2200" i="1" dirty="0" err="1">
                <a:latin typeface="+mn-lt"/>
              </a:rPr>
              <a:t>como</a:t>
            </a:r>
            <a:r>
              <a:rPr lang="en-US" sz="2200" i="1" dirty="0">
                <a:latin typeface="+mn-lt"/>
              </a:rPr>
              <a:t> Medio de Pago</a:t>
            </a:r>
          </a:p>
          <a:p>
            <a:pPr marL="342900" indent="-342900" eaLnBrk="1" fontAlgn="auto" hangingPunct="1">
              <a:spcBef>
                <a:spcPct val="20000"/>
              </a:spcBef>
              <a:spcAft>
                <a:spcPts val="0"/>
              </a:spcAft>
              <a:buFont typeface="Arial" pitchFamily="34" charset="0"/>
              <a:buChar char="•"/>
              <a:defRPr/>
            </a:pPr>
            <a:endParaRPr lang="en-US" sz="3200" dirty="0">
              <a:latin typeface="+mn-lt"/>
            </a:endParaRPr>
          </a:p>
        </p:txBody>
      </p:sp>
      <p:sp>
        <p:nvSpPr>
          <p:cNvPr id="23559" name="Slide Number Placeholder 6"/>
          <p:cNvSpPr>
            <a:spLocks noGrp="1"/>
          </p:cNvSpPr>
          <p:nvPr>
            <p:ph type="sldNum" sz="quarter" idx="12"/>
          </p:nvPr>
        </p:nvSpPr>
        <p:spPr bwMode="auto">
          <a:xfrm>
            <a:off x="7010400" y="6492875"/>
            <a:ext cx="2133600" cy="365125"/>
          </a:xfrm>
          <a:noFill/>
          <a:ln>
            <a:miter lim="800000"/>
            <a:headEnd/>
            <a:tailEnd/>
          </a:ln>
        </p:spPr>
        <p:txBody>
          <a:bodyPr/>
          <a:lstStyle/>
          <a:p>
            <a:fld id="{21CCC5ED-210E-4DF7-B0DC-A9A2AB9A7D44}" type="slidenum">
              <a:rPr lang="en-US" altLang="en-US"/>
              <a:pPr/>
              <a:t>27</a:t>
            </a:fld>
            <a:endParaRPr lang="en-US" altLang="en-US"/>
          </a:p>
        </p:txBody>
      </p:sp>
      <p:sp>
        <p:nvSpPr>
          <p:cNvPr id="8" name="Footer Placeholder 7"/>
          <p:cNvSpPr>
            <a:spLocks noGrp="1"/>
          </p:cNvSpPr>
          <p:nvPr>
            <p:ph type="ftr" sz="quarter" idx="11"/>
          </p:nvPr>
        </p:nvSpPr>
        <p:spPr>
          <a:xfrm>
            <a:off x="0" y="6492875"/>
            <a:ext cx="2895600" cy="365125"/>
          </a:xfrm>
        </p:spPr>
        <p:txBody>
          <a:bodyPr/>
          <a:lstStyle/>
          <a:p>
            <a:pPr algn="l">
              <a:defRPr/>
            </a:pPr>
            <a:r>
              <a:rPr lang="en-US" dirty="0"/>
              <a:t>© Alex </a:t>
            </a:r>
            <a:r>
              <a:rPr lang="en-US" dirty="0" err="1"/>
              <a:t>Barrón</a:t>
            </a:r>
            <a:r>
              <a:rPr lang="en-US" dirty="0"/>
              <a:t> 2024</a:t>
            </a:r>
          </a:p>
        </p:txBody>
      </p:sp>
      <p:pic>
        <p:nvPicPr>
          <p:cNvPr id="6" name="Picture 5">
            <a:extLst>
              <a:ext uri="{FF2B5EF4-FFF2-40B4-BE49-F238E27FC236}">
                <a16:creationId xmlns:a16="http://schemas.microsoft.com/office/drawing/2014/main" id="{E1B38477-37C3-4182-A4FC-E233EAEBD8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0210" y="1920081"/>
            <a:ext cx="2505098" cy="3109119"/>
          </a:xfrm>
          <a:prstGeom prst="rect">
            <a:avLst/>
          </a:prstGeom>
        </p:spPr>
      </p:pic>
      <p:pic>
        <p:nvPicPr>
          <p:cNvPr id="3" name="Picture 2" descr="A close up of a logo&#10;&#10;Description automatically generated">
            <a:extLst>
              <a:ext uri="{FF2B5EF4-FFF2-40B4-BE49-F238E27FC236}">
                <a16:creationId xmlns:a16="http://schemas.microsoft.com/office/drawing/2014/main" id="{EDEBEADF-D658-4808-B7C1-5DA0EFE614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692" y="2877389"/>
            <a:ext cx="4459724" cy="2714857"/>
          </a:xfrm>
          <a:prstGeom prst="rect">
            <a:avLst/>
          </a:prstGeom>
        </p:spPr>
      </p:pic>
      <p:sp>
        <p:nvSpPr>
          <p:cNvPr id="2" name="Content Placeholder 2">
            <a:extLst>
              <a:ext uri="{FF2B5EF4-FFF2-40B4-BE49-F238E27FC236}">
                <a16:creationId xmlns:a16="http://schemas.microsoft.com/office/drawing/2014/main" id="{99337C26-71AD-4503-8ABC-99201EA58EAF}"/>
              </a:ext>
            </a:extLst>
          </p:cNvPr>
          <p:cNvSpPr txBox="1">
            <a:spLocks/>
          </p:cNvSpPr>
          <p:nvPr/>
        </p:nvSpPr>
        <p:spPr>
          <a:xfrm>
            <a:off x="723901" y="5562600"/>
            <a:ext cx="5410200" cy="1112052"/>
          </a:xfrm>
          <a:prstGeom prst="rect">
            <a:avLst/>
          </a:prstGeom>
        </p:spPr>
        <p:txBody>
          <a:bodyPr>
            <a:normAutofit/>
          </a:bodyPr>
          <a:lstStyle/>
          <a:p>
            <a:pPr marL="342900" indent="-342900" eaLnBrk="1" fontAlgn="auto" hangingPunct="1">
              <a:spcBef>
                <a:spcPct val="20000"/>
              </a:spcBef>
              <a:spcAft>
                <a:spcPts val="0"/>
              </a:spcAft>
              <a:buFont typeface="Arial" pitchFamily="34" charset="0"/>
              <a:buNone/>
              <a:defRPr/>
            </a:pPr>
            <a:r>
              <a:rPr lang="en-US" sz="2200" i="1" dirty="0">
                <a:latin typeface="+mn-lt"/>
              </a:rPr>
              <a:t>Tambien</a:t>
            </a:r>
          </a:p>
          <a:p>
            <a:pPr>
              <a:buFont typeface="Arial" pitchFamily="34" charset="0"/>
              <a:buChar char="•"/>
              <a:defRPr/>
            </a:pPr>
            <a:r>
              <a:rPr lang="en-US" sz="2200" i="1" dirty="0">
                <a:latin typeface="+mn-lt"/>
              </a:rPr>
              <a:t> Poco </a:t>
            </a:r>
            <a:r>
              <a:rPr lang="en-US" sz="2200" i="1" dirty="0" err="1">
                <a:latin typeface="+mn-lt"/>
              </a:rPr>
              <a:t>común</a:t>
            </a:r>
            <a:endParaRPr lang="en-US" sz="2200" i="1" dirty="0"/>
          </a:p>
          <a:p>
            <a:pPr>
              <a:buFont typeface="Arial" pitchFamily="34" charset="0"/>
              <a:buChar char="•"/>
              <a:defRPr/>
            </a:pPr>
            <a:r>
              <a:rPr lang="en-US" sz="2200" i="1" dirty="0"/>
              <a:t> </a:t>
            </a:r>
            <a:r>
              <a:rPr lang="en-US" sz="2200" i="1" dirty="0" err="1"/>
              <a:t>Facil</a:t>
            </a:r>
            <a:r>
              <a:rPr lang="en-US" sz="2200" i="1" dirty="0"/>
              <a:t> de </a:t>
            </a:r>
            <a:r>
              <a:rPr lang="en-US" sz="2200" i="1" dirty="0" err="1"/>
              <a:t>Transportar</a:t>
            </a:r>
            <a:endParaRPr lang="en-US" sz="2200" i="1" dirty="0">
              <a:latin typeface="+mn-lt"/>
            </a:endParaRPr>
          </a:p>
          <a:p>
            <a:pPr marL="342900" indent="-342900" eaLnBrk="1" fontAlgn="auto" hangingPunct="1">
              <a:spcBef>
                <a:spcPct val="20000"/>
              </a:spcBef>
              <a:spcAft>
                <a:spcPts val="0"/>
              </a:spcAft>
              <a:buFont typeface="Arial" pitchFamily="34" charset="0"/>
              <a:buChar char="•"/>
              <a:defRPr/>
            </a:pPr>
            <a:endParaRPr lang="en-US" sz="3200" dirty="0">
              <a:latin typeface="+mn-lt"/>
            </a:endParaRPr>
          </a:p>
        </p:txBody>
      </p:sp>
      <p:pic>
        <p:nvPicPr>
          <p:cNvPr id="4" name="Picture 3">
            <a:extLst>
              <a:ext uri="{FF2B5EF4-FFF2-40B4-BE49-F238E27FC236}">
                <a16:creationId xmlns:a16="http://schemas.microsoft.com/office/drawing/2014/main" id="{DE0DD133-5D08-3047-0D95-EC3AAF796AA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0157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6E3DE525-A0A2-4B9F-96A7-DE14A537B5F8}"/>
              </a:ext>
            </a:extLst>
          </p:cNvPr>
          <p:cNvSpPr txBox="1">
            <a:spLocks/>
          </p:cNvSpPr>
          <p:nvPr/>
        </p:nvSpPr>
        <p:spPr>
          <a:xfrm>
            <a:off x="4762499" y="4882866"/>
            <a:ext cx="4300847" cy="1975133"/>
          </a:xfrm>
          <a:prstGeom prst="rect">
            <a:avLst/>
          </a:prstGeom>
        </p:spPr>
        <p:txBody>
          <a:bodyPr>
            <a:normAutofit fontScale="92500" lnSpcReduction="10000"/>
          </a:bodyPr>
          <a:lstStyle/>
          <a:p>
            <a:pPr marL="342900" indent="-342900" eaLnBrk="1" fontAlgn="auto" hangingPunct="1">
              <a:spcBef>
                <a:spcPct val="20000"/>
              </a:spcBef>
              <a:spcAft>
                <a:spcPts val="0"/>
              </a:spcAft>
              <a:buFont typeface="Arial" pitchFamily="34" charset="0"/>
              <a:buNone/>
              <a:defRPr/>
            </a:pPr>
            <a:r>
              <a:rPr lang="en-US" sz="2800" b="1" i="1" u="sng" dirty="0">
                <a:solidFill>
                  <a:srgbClr val="1308A8"/>
                </a:solidFill>
                <a:latin typeface="+mn-lt"/>
              </a:rPr>
              <a:t>Las </a:t>
            </a:r>
            <a:r>
              <a:rPr lang="en-US" sz="2800" b="1" i="1" u="sng" dirty="0" err="1">
                <a:solidFill>
                  <a:srgbClr val="1308A8"/>
                </a:solidFill>
                <a:latin typeface="+mn-lt"/>
              </a:rPr>
              <a:t>Cualidades</a:t>
            </a:r>
            <a:r>
              <a:rPr lang="en-US" sz="2800" b="1" i="1" u="sng" dirty="0">
                <a:solidFill>
                  <a:srgbClr val="1308A8"/>
                </a:solidFill>
                <a:latin typeface="+mn-lt"/>
              </a:rPr>
              <a:t> del </a:t>
            </a:r>
            <a:r>
              <a:rPr lang="en-US" sz="2800" b="1" i="1" u="sng" dirty="0" err="1">
                <a:solidFill>
                  <a:srgbClr val="1308A8"/>
                </a:solidFill>
                <a:latin typeface="+mn-lt"/>
              </a:rPr>
              <a:t>Dinero</a:t>
            </a:r>
            <a:endParaRPr lang="en-US" sz="2800" b="1" i="1" u="sng" dirty="0">
              <a:solidFill>
                <a:srgbClr val="1308A8"/>
              </a:solidFill>
              <a:latin typeface="+mn-lt"/>
            </a:endParaRPr>
          </a:p>
          <a:p>
            <a:pPr eaLnBrk="1" fontAlgn="auto" hangingPunct="1">
              <a:spcBef>
                <a:spcPts val="0"/>
              </a:spcBef>
              <a:spcAft>
                <a:spcPts val="0"/>
              </a:spcAft>
              <a:buFont typeface="Arial" pitchFamily="34" charset="0"/>
              <a:buChar char="•"/>
              <a:defRPr/>
            </a:pPr>
            <a:r>
              <a:rPr lang="en-US" sz="2200" i="1" dirty="0">
                <a:latin typeface="+mn-lt"/>
              </a:rPr>
              <a:t> Un </a:t>
            </a:r>
            <a:r>
              <a:rPr lang="en-US" sz="2200" i="1" dirty="0" err="1">
                <a:latin typeface="+mn-lt"/>
              </a:rPr>
              <a:t>medio</a:t>
            </a:r>
            <a:r>
              <a:rPr lang="en-US" sz="2200" i="1" dirty="0">
                <a:latin typeface="+mn-lt"/>
              </a:rPr>
              <a:t> de </a:t>
            </a:r>
            <a:r>
              <a:rPr lang="en-US" sz="2200" i="1" dirty="0" err="1">
                <a:latin typeface="+mn-lt"/>
              </a:rPr>
              <a:t>intercambio</a:t>
            </a:r>
            <a:endParaRPr lang="en-US" sz="2200" i="1" dirty="0">
              <a:latin typeface="+mn-lt"/>
            </a:endParaRPr>
          </a:p>
          <a:p>
            <a:pPr eaLnBrk="1" fontAlgn="auto" hangingPunct="1">
              <a:spcBef>
                <a:spcPts val="0"/>
              </a:spcBef>
              <a:spcAft>
                <a:spcPts val="0"/>
              </a:spcAft>
              <a:buFont typeface="Arial" pitchFamily="34" charset="0"/>
              <a:buChar char="•"/>
              <a:defRPr/>
            </a:pPr>
            <a:r>
              <a:rPr lang="en-US" sz="2200" i="1" dirty="0">
                <a:latin typeface="+mn-lt"/>
              </a:rPr>
              <a:t> Un </a:t>
            </a:r>
            <a:r>
              <a:rPr lang="en-US" sz="2200" i="1" dirty="0" err="1">
                <a:latin typeface="+mn-lt"/>
              </a:rPr>
              <a:t>depósito</a:t>
            </a:r>
            <a:r>
              <a:rPr lang="en-US" sz="2200" i="1" dirty="0">
                <a:latin typeface="+mn-lt"/>
              </a:rPr>
              <a:t> de valor</a:t>
            </a:r>
          </a:p>
          <a:p>
            <a:pPr eaLnBrk="1" fontAlgn="auto" hangingPunct="1">
              <a:spcBef>
                <a:spcPts val="0"/>
              </a:spcBef>
              <a:spcAft>
                <a:spcPts val="0"/>
              </a:spcAft>
              <a:buFont typeface="Arial" pitchFamily="34" charset="0"/>
              <a:buChar char="•"/>
              <a:defRPr/>
            </a:pPr>
            <a:r>
              <a:rPr lang="en-US" sz="2200" i="1" dirty="0">
                <a:latin typeface="+mn-lt"/>
              </a:rPr>
              <a:t> Una </a:t>
            </a:r>
            <a:r>
              <a:rPr lang="en-US" sz="2200" i="1" dirty="0" err="1">
                <a:latin typeface="+mn-lt"/>
              </a:rPr>
              <a:t>medida</a:t>
            </a:r>
            <a:r>
              <a:rPr lang="en-US" sz="2200" i="1" dirty="0">
                <a:latin typeface="+mn-lt"/>
              </a:rPr>
              <a:t> del valor</a:t>
            </a:r>
          </a:p>
          <a:p>
            <a:pPr eaLnBrk="1" fontAlgn="auto" hangingPunct="1">
              <a:spcBef>
                <a:spcPts val="0"/>
              </a:spcBef>
              <a:spcAft>
                <a:spcPts val="0"/>
              </a:spcAft>
              <a:buFont typeface="Arial" pitchFamily="34" charset="0"/>
              <a:buChar char="•"/>
              <a:defRPr/>
            </a:pPr>
            <a:r>
              <a:rPr lang="en-US" sz="2200" i="1" dirty="0">
                <a:latin typeface="+mn-lt"/>
              </a:rPr>
              <a:t> </a:t>
            </a:r>
            <a:r>
              <a:rPr lang="en-US" sz="2200" i="1" dirty="0" err="1"/>
              <a:t>A</a:t>
            </a:r>
            <a:r>
              <a:rPr lang="en-US" sz="2200" i="1" dirty="0" err="1">
                <a:latin typeface="+mn-lt"/>
              </a:rPr>
              <a:t>ceptada</a:t>
            </a:r>
            <a:r>
              <a:rPr lang="en-US" sz="2200" i="1" dirty="0">
                <a:latin typeface="+mn-lt"/>
              </a:rPr>
              <a:t> por </a:t>
            </a:r>
            <a:r>
              <a:rPr lang="en-US" sz="2200" i="1" dirty="0" err="1">
                <a:latin typeface="+mn-lt"/>
              </a:rPr>
              <a:t>todos</a:t>
            </a:r>
            <a:r>
              <a:rPr lang="en-US" sz="2200" i="1" dirty="0">
                <a:latin typeface="+mn-lt"/>
              </a:rPr>
              <a:t> </a:t>
            </a:r>
            <a:r>
              <a:rPr lang="en-US" sz="2200" i="1" dirty="0" err="1">
                <a:latin typeface="+mn-lt"/>
              </a:rPr>
              <a:t>como</a:t>
            </a:r>
            <a:r>
              <a:rPr lang="en-US" sz="2200" i="1" dirty="0">
                <a:latin typeface="+mn-lt"/>
              </a:rPr>
              <a:t> Medio de Pago</a:t>
            </a:r>
          </a:p>
          <a:p>
            <a:pPr marL="342900" indent="-342900" eaLnBrk="1" fontAlgn="auto" hangingPunct="1">
              <a:spcBef>
                <a:spcPct val="20000"/>
              </a:spcBef>
              <a:spcAft>
                <a:spcPts val="0"/>
              </a:spcAft>
              <a:buFont typeface="Arial" pitchFamily="34" charset="0"/>
              <a:buChar char="•"/>
              <a:defRPr/>
            </a:pPr>
            <a:endParaRPr lang="en-US" sz="3200" dirty="0">
              <a:latin typeface="+mn-lt"/>
            </a:endParaRPr>
          </a:p>
        </p:txBody>
      </p:sp>
      <p:sp>
        <p:nvSpPr>
          <p:cNvPr id="23554" name="Title 1"/>
          <p:cNvSpPr>
            <a:spLocks noGrp="1"/>
          </p:cNvSpPr>
          <p:nvPr>
            <p:ph type="title"/>
          </p:nvPr>
        </p:nvSpPr>
        <p:spPr>
          <a:xfrm>
            <a:off x="0" y="0"/>
            <a:ext cx="9144000" cy="1066800"/>
          </a:xfrm>
        </p:spPr>
        <p:txBody>
          <a:bodyPr/>
          <a:lstStyle/>
          <a:p>
            <a:pPr eaLnBrk="1" hangingPunct="1"/>
            <a:r>
              <a:rPr lang="en-US" altLang="en-US" b="1" dirty="0"/>
              <a:t>¿</a:t>
            </a:r>
            <a:r>
              <a:rPr lang="en-US" altLang="en-US" b="1" dirty="0" err="1"/>
              <a:t>Qué</a:t>
            </a:r>
            <a:r>
              <a:rPr lang="en-US" altLang="en-US" b="1" dirty="0"/>
              <a:t> es el </a:t>
            </a:r>
            <a:r>
              <a:rPr lang="en-US" altLang="en-US" b="1" dirty="0" err="1"/>
              <a:t>Dinero</a:t>
            </a:r>
            <a:r>
              <a:rPr lang="en-US" altLang="en-US" b="1" dirty="0"/>
              <a:t>?</a:t>
            </a:r>
          </a:p>
        </p:txBody>
      </p:sp>
      <p:sp>
        <p:nvSpPr>
          <p:cNvPr id="10" name="Content Placeholder 2"/>
          <p:cNvSpPr txBox="1">
            <a:spLocks/>
          </p:cNvSpPr>
          <p:nvPr/>
        </p:nvSpPr>
        <p:spPr>
          <a:xfrm>
            <a:off x="304800" y="1087421"/>
            <a:ext cx="8458200" cy="1600200"/>
          </a:xfrm>
          <a:prstGeom prst="rect">
            <a:avLst/>
          </a:prstGeom>
        </p:spPr>
        <p:txBody>
          <a:bodyPr>
            <a:normAutofit/>
          </a:bodyPr>
          <a:lstStyle/>
          <a:p>
            <a:pPr marL="342900" indent="-342900" eaLnBrk="1" fontAlgn="auto" hangingPunct="1">
              <a:spcBef>
                <a:spcPct val="20000"/>
              </a:spcBef>
              <a:spcAft>
                <a:spcPts val="0"/>
              </a:spcAft>
              <a:buFont typeface="Arial" pitchFamily="34" charset="0"/>
              <a:buNone/>
              <a:defRPr/>
            </a:pPr>
            <a:r>
              <a:rPr lang="en-US" sz="2800" b="1" i="1" u="sng" dirty="0">
                <a:solidFill>
                  <a:srgbClr val="1308A8"/>
                </a:solidFill>
              </a:rPr>
              <a:t>El </a:t>
            </a:r>
            <a:r>
              <a:rPr lang="en-US" sz="2800" b="1" i="1" u="sng" dirty="0" err="1">
                <a:solidFill>
                  <a:srgbClr val="1308A8"/>
                </a:solidFill>
              </a:rPr>
              <a:t>Dinero</a:t>
            </a:r>
            <a:r>
              <a:rPr lang="en-US" sz="2800" b="1" i="1" u="sng" dirty="0">
                <a:solidFill>
                  <a:srgbClr val="1308A8"/>
                </a:solidFill>
              </a:rPr>
              <a:t> es </a:t>
            </a:r>
            <a:r>
              <a:rPr lang="en-US" sz="2800" b="1" i="1" u="sng" dirty="0" err="1">
                <a:solidFill>
                  <a:srgbClr val="1308A8"/>
                </a:solidFill>
              </a:rPr>
              <a:t>Monedas</a:t>
            </a:r>
            <a:r>
              <a:rPr lang="en-US" sz="2800" b="1" i="1" u="sng" dirty="0">
                <a:solidFill>
                  <a:srgbClr val="1308A8"/>
                </a:solidFill>
              </a:rPr>
              <a:t> de Oro y Plata</a:t>
            </a:r>
            <a:endParaRPr lang="en-US" sz="2800" b="1" i="1" u="sng" dirty="0">
              <a:solidFill>
                <a:srgbClr val="1308A8"/>
              </a:solidFill>
              <a:latin typeface="+mn-lt"/>
            </a:endParaRPr>
          </a:p>
          <a:p>
            <a:pPr eaLnBrk="1" fontAlgn="auto" hangingPunct="1">
              <a:spcBef>
                <a:spcPts val="0"/>
              </a:spcBef>
              <a:spcAft>
                <a:spcPts val="0"/>
              </a:spcAft>
              <a:buFont typeface="Arial" pitchFamily="34" charset="0"/>
              <a:buChar char="•"/>
              <a:defRPr/>
            </a:pPr>
            <a:endParaRPr lang="en-US" sz="3200" dirty="0">
              <a:latin typeface="+mn-lt"/>
            </a:endParaRPr>
          </a:p>
        </p:txBody>
      </p:sp>
      <p:sp>
        <p:nvSpPr>
          <p:cNvPr id="23559" name="Slide Number Placeholder 6"/>
          <p:cNvSpPr>
            <a:spLocks noGrp="1"/>
          </p:cNvSpPr>
          <p:nvPr>
            <p:ph type="sldNum" sz="quarter" idx="12"/>
          </p:nvPr>
        </p:nvSpPr>
        <p:spPr bwMode="auto">
          <a:xfrm>
            <a:off x="7010400" y="6492875"/>
            <a:ext cx="2133600" cy="365125"/>
          </a:xfrm>
          <a:noFill/>
          <a:ln>
            <a:miter lim="800000"/>
            <a:headEnd/>
            <a:tailEnd/>
          </a:ln>
        </p:spPr>
        <p:txBody>
          <a:bodyPr/>
          <a:lstStyle/>
          <a:p>
            <a:fld id="{21CCC5ED-210E-4DF7-B0DC-A9A2AB9A7D44}" type="slidenum">
              <a:rPr lang="en-US" altLang="en-US"/>
              <a:pPr/>
              <a:t>28</a:t>
            </a:fld>
            <a:endParaRPr lang="en-US" altLang="en-US"/>
          </a:p>
        </p:txBody>
      </p:sp>
      <p:sp>
        <p:nvSpPr>
          <p:cNvPr id="8" name="Footer Placeholder 7"/>
          <p:cNvSpPr>
            <a:spLocks noGrp="1"/>
          </p:cNvSpPr>
          <p:nvPr>
            <p:ph type="ftr" sz="quarter" idx="11"/>
          </p:nvPr>
        </p:nvSpPr>
        <p:spPr>
          <a:xfrm>
            <a:off x="0" y="6492875"/>
            <a:ext cx="2895600" cy="365125"/>
          </a:xfrm>
        </p:spPr>
        <p:txBody>
          <a:bodyPr/>
          <a:lstStyle/>
          <a:p>
            <a:pPr algn="l">
              <a:defRPr/>
            </a:pPr>
            <a:r>
              <a:rPr lang="en-US" dirty="0"/>
              <a:t>© Alex </a:t>
            </a:r>
            <a:r>
              <a:rPr lang="en-US" dirty="0" err="1"/>
              <a:t>Barrón</a:t>
            </a:r>
            <a:r>
              <a:rPr lang="en-US" dirty="0"/>
              <a:t> 2024</a:t>
            </a:r>
          </a:p>
        </p:txBody>
      </p:sp>
      <p:sp>
        <p:nvSpPr>
          <p:cNvPr id="4" name="TextBox 3">
            <a:extLst>
              <a:ext uri="{FF2B5EF4-FFF2-40B4-BE49-F238E27FC236}">
                <a16:creationId xmlns:a16="http://schemas.microsoft.com/office/drawing/2014/main" id="{DF79E45A-B526-404C-B008-6DC6BE8805D1}"/>
              </a:ext>
            </a:extLst>
          </p:cNvPr>
          <p:cNvSpPr txBox="1"/>
          <p:nvPr/>
        </p:nvSpPr>
        <p:spPr>
          <a:xfrm>
            <a:off x="4742056" y="1561688"/>
            <a:ext cx="4267200" cy="3139321"/>
          </a:xfrm>
          <a:prstGeom prst="rect">
            <a:avLst/>
          </a:prstGeom>
          <a:noFill/>
        </p:spPr>
        <p:txBody>
          <a:bodyPr wrap="square" rtlCol="0">
            <a:spAutoFit/>
          </a:bodyPr>
          <a:lstStyle/>
          <a:p>
            <a:r>
              <a:rPr lang="es-ES" dirty="0"/>
              <a:t>"Ningún Estado entrará en ningún Tratado, Alianza o Confederación; conceder cartas de marca y represalia; moneda de dinero; emitir cuentas de crédito; hacer cualquier cosa que no sea </a:t>
            </a:r>
            <a:r>
              <a:rPr lang="es-ES" b="1" u="sng" dirty="0"/>
              <a:t>moneda de oro y plata </a:t>
            </a:r>
            <a:r>
              <a:rPr lang="es-ES" dirty="0"/>
              <a:t>una oferta en pago de deudas; aprobar cualquier Acta de Incumplimiento, Ley ex post facto o Ley que menoscabe la Obligación de Contratos, o otorgar cualquier Título de Nobleza".</a:t>
            </a:r>
          </a:p>
          <a:p>
            <a:r>
              <a:rPr lang="en-US" dirty="0"/>
              <a:t>- </a:t>
            </a:r>
            <a:r>
              <a:rPr lang="en-US" dirty="0" err="1"/>
              <a:t>Constituci</a:t>
            </a:r>
            <a:r>
              <a:rPr lang="el-GR" dirty="0"/>
              <a:t>ό</a:t>
            </a:r>
            <a:r>
              <a:rPr lang="en-US" dirty="0"/>
              <a:t>n EU </a:t>
            </a:r>
            <a:r>
              <a:rPr lang="en-US" dirty="0" err="1"/>
              <a:t>Articulo</a:t>
            </a:r>
            <a:r>
              <a:rPr lang="en-US" dirty="0"/>
              <a:t> 1, </a:t>
            </a:r>
            <a:r>
              <a:rPr lang="en-US" dirty="0" err="1"/>
              <a:t>Secci</a:t>
            </a:r>
            <a:r>
              <a:rPr lang="el-GR" dirty="0"/>
              <a:t>ό</a:t>
            </a:r>
            <a:r>
              <a:rPr lang="en-US" dirty="0"/>
              <a:t>n 10 </a:t>
            </a:r>
          </a:p>
        </p:txBody>
      </p:sp>
      <p:pic>
        <p:nvPicPr>
          <p:cNvPr id="11" name="Picture 10" descr="A picture containing object, brass, coin, music&#10;&#10;Description automatically generated">
            <a:extLst>
              <a:ext uri="{FF2B5EF4-FFF2-40B4-BE49-F238E27FC236}">
                <a16:creationId xmlns:a16="http://schemas.microsoft.com/office/drawing/2014/main" id="{5CE3542B-1CD0-4F3A-9A3E-C75EAF39FABE}"/>
              </a:ext>
            </a:extLst>
          </p:cNvPr>
          <p:cNvPicPr/>
          <p:nvPr/>
        </p:nvPicPr>
        <p:blipFill>
          <a:blip r:embed="rId3">
            <a:extLst>
              <a:ext uri="{28A0092B-C50C-407E-A947-70E740481C1C}">
                <a14:useLocalDpi xmlns:a14="http://schemas.microsoft.com/office/drawing/2010/main" val="0"/>
              </a:ext>
            </a:extLst>
          </a:blip>
          <a:stretch>
            <a:fillRect/>
          </a:stretch>
        </p:blipFill>
        <p:spPr>
          <a:xfrm>
            <a:off x="152400" y="1872537"/>
            <a:ext cx="4267200" cy="2053512"/>
          </a:xfrm>
          <a:prstGeom prst="rect">
            <a:avLst/>
          </a:prstGeom>
        </p:spPr>
      </p:pic>
      <p:pic>
        <p:nvPicPr>
          <p:cNvPr id="12" name="Picture 11" descr="A close up of a coin&#10;&#10;Description automatically generated">
            <a:extLst>
              <a:ext uri="{FF2B5EF4-FFF2-40B4-BE49-F238E27FC236}">
                <a16:creationId xmlns:a16="http://schemas.microsoft.com/office/drawing/2014/main" id="{2E3B9CEB-6713-4E3A-9832-15E6B9CE9819}"/>
              </a:ext>
            </a:extLst>
          </p:cNvPr>
          <p:cNvPicPr/>
          <p:nvPr/>
        </p:nvPicPr>
        <p:blipFill>
          <a:blip r:embed="rId4">
            <a:extLst>
              <a:ext uri="{28A0092B-C50C-407E-A947-70E740481C1C}">
                <a14:useLocalDpi xmlns:a14="http://schemas.microsoft.com/office/drawing/2010/main" val="0"/>
              </a:ext>
            </a:extLst>
          </a:blip>
          <a:stretch>
            <a:fillRect/>
          </a:stretch>
        </p:blipFill>
        <p:spPr>
          <a:xfrm>
            <a:off x="114300" y="4075662"/>
            <a:ext cx="4419600" cy="2192336"/>
          </a:xfrm>
          <a:prstGeom prst="rect">
            <a:avLst/>
          </a:prstGeom>
        </p:spPr>
      </p:pic>
      <p:pic>
        <p:nvPicPr>
          <p:cNvPr id="2" name="Picture 1">
            <a:extLst>
              <a:ext uri="{FF2B5EF4-FFF2-40B4-BE49-F238E27FC236}">
                <a16:creationId xmlns:a16="http://schemas.microsoft.com/office/drawing/2014/main" id="{187F9EAE-D3FF-4C87-B7C4-DC98909C09B0}"/>
              </a:ext>
            </a:extLst>
          </p:cNvPr>
          <p:cNvPicPr>
            <a:picLocks noChangeAspect="1"/>
          </p:cNvPicPr>
          <p:nvPr/>
        </p:nvPicPr>
        <p:blipFill>
          <a:blip r:embed="rId5"/>
          <a:stretch>
            <a:fillRect/>
          </a:stretch>
        </p:blipFill>
        <p:spPr>
          <a:xfrm>
            <a:off x="7675258" y="5255268"/>
            <a:ext cx="374937" cy="365126"/>
          </a:xfrm>
          <a:prstGeom prst="rect">
            <a:avLst/>
          </a:prstGeom>
        </p:spPr>
      </p:pic>
      <p:pic>
        <p:nvPicPr>
          <p:cNvPr id="3" name="Picture 2">
            <a:extLst>
              <a:ext uri="{FF2B5EF4-FFF2-40B4-BE49-F238E27FC236}">
                <a16:creationId xmlns:a16="http://schemas.microsoft.com/office/drawing/2014/main" id="{FEC36738-50E6-4968-952B-4D31A7B0F370}"/>
              </a:ext>
            </a:extLst>
          </p:cNvPr>
          <p:cNvPicPr>
            <a:picLocks noChangeAspect="1"/>
          </p:cNvPicPr>
          <p:nvPr/>
        </p:nvPicPr>
        <p:blipFill>
          <a:blip r:embed="rId5"/>
          <a:stretch>
            <a:fillRect/>
          </a:stretch>
        </p:blipFill>
        <p:spPr>
          <a:xfrm>
            <a:off x="8021861" y="5475287"/>
            <a:ext cx="374937" cy="365126"/>
          </a:xfrm>
          <a:prstGeom prst="rect">
            <a:avLst/>
          </a:prstGeom>
        </p:spPr>
      </p:pic>
      <p:pic>
        <p:nvPicPr>
          <p:cNvPr id="5" name="Picture 4">
            <a:extLst>
              <a:ext uri="{FF2B5EF4-FFF2-40B4-BE49-F238E27FC236}">
                <a16:creationId xmlns:a16="http://schemas.microsoft.com/office/drawing/2014/main" id="{8137042A-77E6-4194-AEBD-5F2DFFAAF934}"/>
              </a:ext>
            </a:extLst>
          </p:cNvPr>
          <p:cNvPicPr>
            <a:picLocks noChangeAspect="1"/>
          </p:cNvPicPr>
          <p:nvPr/>
        </p:nvPicPr>
        <p:blipFill>
          <a:blip r:embed="rId5"/>
          <a:stretch>
            <a:fillRect/>
          </a:stretch>
        </p:blipFill>
        <p:spPr>
          <a:xfrm>
            <a:off x="8374874" y="5753279"/>
            <a:ext cx="374937" cy="365126"/>
          </a:xfrm>
          <a:prstGeom prst="rect">
            <a:avLst/>
          </a:prstGeom>
        </p:spPr>
      </p:pic>
      <p:pic>
        <p:nvPicPr>
          <p:cNvPr id="6" name="Picture 5">
            <a:extLst>
              <a:ext uri="{FF2B5EF4-FFF2-40B4-BE49-F238E27FC236}">
                <a16:creationId xmlns:a16="http://schemas.microsoft.com/office/drawing/2014/main" id="{F9C64DD4-E515-425F-AFB8-D2E903325991}"/>
              </a:ext>
            </a:extLst>
          </p:cNvPr>
          <p:cNvPicPr>
            <a:picLocks noChangeAspect="1"/>
          </p:cNvPicPr>
          <p:nvPr/>
        </p:nvPicPr>
        <p:blipFill>
          <a:blip r:embed="rId5"/>
          <a:stretch>
            <a:fillRect/>
          </a:stretch>
        </p:blipFill>
        <p:spPr>
          <a:xfrm>
            <a:off x="8475202" y="6433853"/>
            <a:ext cx="374937" cy="365126"/>
          </a:xfrm>
          <a:prstGeom prst="rect">
            <a:avLst/>
          </a:prstGeom>
        </p:spPr>
      </p:pic>
      <p:pic>
        <p:nvPicPr>
          <p:cNvPr id="7" name="Picture 6">
            <a:extLst>
              <a:ext uri="{FF2B5EF4-FFF2-40B4-BE49-F238E27FC236}">
                <a16:creationId xmlns:a16="http://schemas.microsoft.com/office/drawing/2014/main" id="{5EDA6AAC-89F2-5F23-62FB-D26E7BAEBD2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05922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2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5F25D-AB6C-45CE-BBEF-FFB49588A729}"/>
              </a:ext>
            </a:extLst>
          </p:cNvPr>
          <p:cNvSpPr>
            <a:spLocks noGrp="1"/>
          </p:cNvSpPr>
          <p:nvPr>
            <p:ph type="title"/>
          </p:nvPr>
        </p:nvSpPr>
        <p:spPr>
          <a:xfrm>
            <a:off x="520882" y="1487272"/>
            <a:ext cx="2057400" cy="2743200"/>
          </a:xfrm>
          <a:prstGeom prst="ellipse">
            <a:avLst/>
          </a:prstGeom>
          <a:solidFill>
            <a:srgbClr val="262626"/>
          </a:solidFill>
          <a:ln w="174625" cmpd="thinThick">
            <a:solidFill>
              <a:srgbClr val="262626"/>
            </a:solidFill>
          </a:ln>
        </p:spPr>
        <p:txBody>
          <a:bodyPr>
            <a:normAutofit/>
          </a:bodyPr>
          <a:lstStyle/>
          <a:p>
            <a:r>
              <a:rPr lang="en-US" sz="2300" b="1" dirty="0" err="1">
                <a:solidFill>
                  <a:srgbClr val="FFFFFF"/>
                </a:solidFill>
              </a:rPr>
              <a:t>Porque</a:t>
            </a:r>
            <a:r>
              <a:rPr lang="en-US" sz="2300" b="1" dirty="0">
                <a:solidFill>
                  <a:srgbClr val="FFFFFF"/>
                </a:solidFill>
              </a:rPr>
              <a:t> la </a:t>
            </a:r>
            <a:r>
              <a:rPr lang="en-US" sz="2300" b="1" dirty="0" err="1">
                <a:solidFill>
                  <a:srgbClr val="FFFFFF"/>
                </a:solidFill>
              </a:rPr>
              <a:t>Deuda</a:t>
            </a:r>
            <a:r>
              <a:rPr lang="en-US" sz="2300" b="1" dirty="0">
                <a:solidFill>
                  <a:srgbClr val="FFFFFF"/>
                </a:solidFill>
              </a:rPr>
              <a:t>  Nacional Solo </a:t>
            </a:r>
            <a:r>
              <a:rPr lang="en-US" sz="2300" b="1" dirty="0" err="1">
                <a:solidFill>
                  <a:srgbClr val="FFFFFF"/>
                </a:solidFill>
              </a:rPr>
              <a:t>Sube</a:t>
            </a:r>
            <a:endParaRPr lang="en-US" sz="2300" b="1" dirty="0">
              <a:solidFill>
                <a:srgbClr val="FFFFFF"/>
              </a:solidFill>
            </a:endParaRPr>
          </a:p>
        </p:txBody>
      </p:sp>
      <p:pic>
        <p:nvPicPr>
          <p:cNvPr id="8194" name="Picture 2" descr="The $22 Trillion U.S. Debt: Which President Contributed the Most">
            <a:extLst>
              <a:ext uri="{FF2B5EF4-FFF2-40B4-BE49-F238E27FC236}">
                <a16:creationId xmlns:a16="http://schemas.microsoft.com/office/drawing/2014/main" id="{22742B7D-FE31-4459-8C13-187003AAF7A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28950" y="1313299"/>
            <a:ext cx="4867946" cy="309114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2B648E4-CEC7-4E29-B06D-D1691C05F15A}"/>
              </a:ext>
            </a:extLst>
          </p:cNvPr>
          <p:cNvSpPr>
            <a:spLocks noGrp="1"/>
          </p:cNvSpPr>
          <p:nvPr>
            <p:ph idx="1"/>
          </p:nvPr>
        </p:nvSpPr>
        <p:spPr>
          <a:xfrm>
            <a:off x="3028950" y="4884873"/>
            <a:ext cx="5391149" cy="1292090"/>
          </a:xfrm>
        </p:spPr>
        <p:txBody>
          <a:bodyPr>
            <a:normAutofit/>
          </a:bodyPr>
          <a:lstStyle/>
          <a:p>
            <a:pPr>
              <a:lnSpc>
                <a:spcPct val="90000"/>
              </a:lnSpc>
            </a:pPr>
            <a:r>
              <a:rPr lang="es-ES" sz="1500" dirty="0"/>
              <a:t>El Gobierno gasta más dinero del que recauda en impuestos, por lo que pide prestado al Fed.</a:t>
            </a:r>
          </a:p>
          <a:p>
            <a:pPr>
              <a:lnSpc>
                <a:spcPct val="90000"/>
              </a:lnSpc>
            </a:pPr>
            <a:r>
              <a:rPr lang="es-ES" sz="1500" dirty="0"/>
              <a:t>El Fed sigue imprimiendo trillones de dólares.</a:t>
            </a:r>
          </a:p>
          <a:p>
            <a:pPr>
              <a:lnSpc>
                <a:spcPct val="90000"/>
              </a:lnSpc>
            </a:pPr>
            <a:r>
              <a:rPr lang="es-ES" sz="1500" dirty="0"/>
              <a:t>¡La Deuda Nacional crece cada año!</a:t>
            </a:r>
          </a:p>
          <a:p>
            <a:pPr>
              <a:lnSpc>
                <a:spcPct val="90000"/>
              </a:lnSpc>
            </a:pPr>
            <a:r>
              <a:rPr lang="es-ES" sz="1500" dirty="0"/>
              <a:t>El dólar americano se está devaluando continuamente.</a:t>
            </a:r>
            <a:endParaRPr lang="en-US" sz="1500" dirty="0"/>
          </a:p>
        </p:txBody>
      </p:sp>
      <p:sp>
        <p:nvSpPr>
          <p:cNvPr id="4" name="Footer Placeholder 3">
            <a:extLst>
              <a:ext uri="{FF2B5EF4-FFF2-40B4-BE49-F238E27FC236}">
                <a16:creationId xmlns:a16="http://schemas.microsoft.com/office/drawing/2014/main" id="{187823BA-1D80-49DF-B2D8-28A05489DC04}"/>
              </a:ext>
            </a:extLst>
          </p:cNvPr>
          <p:cNvSpPr>
            <a:spLocks noGrp="1"/>
          </p:cNvSpPr>
          <p:nvPr>
            <p:ph type="ftr" sz="quarter" idx="11"/>
          </p:nvPr>
        </p:nvSpPr>
        <p:spPr>
          <a:xfrm>
            <a:off x="3028949" y="6356350"/>
            <a:ext cx="3635923" cy="365125"/>
          </a:xfrm>
        </p:spPr>
        <p:txBody>
          <a:bodyPr>
            <a:normAutofit/>
          </a:bodyPr>
          <a:lstStyle/>
          <a:p>
            <a:pPr algn="l">
              <a:spcAft>
                <a:spcPts val="600"/>
              </a:spcAft>
            </a:pPr>
            <a:r>
              <a:rPr lang="en-US" sz="1000" dirty="0">
                <a:solidFill>
                  <a:prstClr val="black">
                    <a:tint val="75000"/>
                  </a:prstClr>
                </a:solidFill>
              </a:rPr>
              <a:t>© Alex </a:t>
            </a:r>
            <a:r>
              <a:rPr lang="en-US" sz="1000" dirty="0" err="1">
                <a:solidFill>
                  <a:prstClr val="black">
                    <a:tint val="75000"/>
                  </a:prstClr>
                </a:solidFill>
              </a:rPr>
              <a:t>Barrón</a:t>
            </a:r>
            <a:r>
              <a:rPr lang="en-US" sz="1000" dirty="0">
                <a:solidFill>
                  <a:prstClr val="black">
                    <a:tint val="75000"/>
                  </a:prstClr>
                </a:solidFill>
              </a:rPr>
              <a:t> 2024</a:t>
            </a:r>
          </a:p>
        </p:txBody>
      </p:sp>
      <p:sp>
        <p:nvSpPr>
          <p:cNvPr id="5" name="Slide Number Placeholder 4">
            <a:extLst>
              <a:ext uri="{FF2B5EF4-FFF2-40B4-BE49-F238E27FC236}">
                <a16:creationId xmlns:a16="http://schemas.microsoft.com/office/drawing/2014/main" id="{20BEE6C8-0CA7-4B8C-8E94-097AB2093932}"/>
              </a:ext>
            </a:extLst>
          </p:cNvPr>
          <p:cNvSpPr>
            <a:spLocks noGrp="1"/>
          </p:cNvSpPr>
          <p:nvPr>
            <p:ph type="sldNum" sz="quarter" idx="12"/>
          </p:nvPr>
        </p:nvSpPr>
        <p:spPr>
          <a:xfrm>
            <a:off x="7413733" y="6356350"/>
            <a:ext cx="1101616" cy="365125"/>
          </a:xfrm>
        </p:spPr>
        <p:txBody>
          <a:bodyPr>
            <a:normAutofit/>
          </a:bodyPr>
          <a:lstStyle/>
          <a:p>
            <a:pPr>
              <a:spcAft>
                <a:spcPts val="600"/>
              </a:spcAft>
            </a:pPr>
            <a:fld id="{26992660-07D7-4D1A-9A00-6246F487EF94}" type="slidenum">
              <a:rPr lang="en-US" sz="1000">
                <a:solidFill>
                  <a:prstClr val="black">
                    <a:tint val="75000"/>
                  </a:prstClr>
                </a:solidFill>
              </a:rPr>
              <a:pPr>
                <a:spcAft>
                  <a:spcPts val="600"/>
                </a:spcAft>
              </a:pPr>
              <a:t>29</a:t>
            </a:fld>
            <a:endParaRPr lang="en-US" sz="1000">
              <a:solidFill>
                <a:prstClr val="black">
                  <a:tint val="75000"/>
                </a:prstClr>
              </a:solidFill>
            </a:endParaRPr>
          </a:p>
        </p:txBody>
      </p:sp>
      <p:pic>
        <p:nvPicPr>
          <p:cNvPr id="6" name="Picture 5">
            <a:extLst>
              <a:ext uri="{FF2B5EF4-FFF2-40B4-BE49-F238E27FC236}">
                <a16:creationId xmlns:a16="http://schemas.microsoft.com/office/drawing/2014/main" id="{F626308E-846B-E094-182F-C5FC099503C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8568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10754"/>
            <a:ext cx="8610600" cy="1143000"/>
          </a:xfrm>
        </p:spPr>
        <p:txBody>
          <a:bodyPr>
            <a:normAutofit fontScale="90000"/>
          </a:bodyPr>
          <a:lstStyle/>
          <a:p>
            <a:r>
              <a:rPr lang="en-US" b="1" dirty="0"/>
              <a:t>El </a:t>
            </a:r>
            <a:r>
              <a:rPr lang="en-US" b="1" dirty="0" err="1"/>
              <a:t>Seminario</a:t>
            </a:r>
            <a:r>
              <a:rPr lang="en-US" b="1" dirty="0"/>
              <a:t> Libertad </a:t>
            </a:r>
            <a:br>
              <a:rPr lang="en-US" b="1" dirty="0"/>
            </a:br>
            <a:r>
              <a:rPr lang="en-US" b="1" dirty="0" err="1"/>
              <a:t>Financiera</a:t>
            </a:r>
            <a:r>
              <a:rPr lang="en-US" b="1" dirty="0"/>
              <a:t> </a:t>
            </a:r>
            <a:r>
              <a:rPr lang="en-US" b="1" dirty="0" err="1"/>
              <a:t>Comenzó</a:t>
            </a:r>
            <a:r>
              <a:rPr lang="en-US" b="1" dirty="0"/>
              <a:t> </a:t>
            </a:r>
            <a:r>
              <a:rPr lang="en-US" b="1" dirty="0" err="1"/>
              <a:t>en</a:t>
            </a:r>
            <a:r>
              <a:rPr lang="en-US" b="1" dirty="0"/>
              <a:t> 2012</a:t>
            </a:r>
          </a:p>
        </p:txBody>
      </p:sp>
      <p:sp>
        <p:nvSpPr>
          <p:cNvPr id="3" name="Footer Placeholder 2"/>
          <p:cNvSpPr>
            <a:spLocks noGrp="1"/>
          </p:cNvSpPr>
          <p:nvPr>
            <p:ph type="ftr" sz="quarter" idx="11"/>
          </p:nvPr>
        </p:nvSpPr>
        <p:spPr/>
        <p:txBody>
          <a:bodyPr/>
          <a:lstStyle/>
          <a:p>
            <a:r>
              <a:rPr lang="en-US"/>
              <a:t>© Alex Barrón 2012</a:t>
            </a:r>
          </a:p>
        </p:txBody>
      </p:sp>
      <p:sp>
        <p:nvSpPr>
          <p:cNvPr id="4" name="Slide Number Placeholder 3"/>
          <p:cNvSpPr>
            <a:spLocks noGrp="1"/>
          </p:cNvSpPr>
          <p:nvPr>
            <p:ph type="sldNum" sz="quarter" idx="12"/>
          </p:nvPr>
        </p:nvSpPr>
        <p:spPr/>
        <p:txBody>
          <a:bodyPr/>
          <a:lstStyle/>
          <a:p>
            <a:fld id="{26992660-07D7-4D1A-9A00-6246F487EF94}" type="slidenum">
              <a:rPr lang="en-US" smtClean="0"/>
              <a:pPr/>
              <a:t>3</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637731"/>
            <a:ext cx="3810000" cy="5080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799" y="1637731"/>
            <a:ext cx="3837629" cy="5080000"/>
          </a:xfrm>
          <a:prstGeom prst="rect">
            <a:avLst/>
          </a:prstGeom>
        </p:spPr>
      </p:pic>
      <p:pic>
        <p:nvPicPr>
          <p:cNvPr id="8" name="Picture 7">
            <a:extLst>
              <a:ext uri="{FF2B5EF4-FFF2-40B4-BE49-F238E27FC236}">
                <a16:creationId xmlns:a16="http://schemas.microsoft.com/office/drawing/2014/main" id="{2282A1C9-A0B1-2C9D-2FE0-DA52A0F631C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95310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86CB9-268A-4D26-8375-BB7704D2E3B6}"/>
              </a:ext>
            </a:extLst>
          </p:cNvPr>
          <p:cNvSpPr>
            <a:spLocks noGrp="1"/>
          </p:cNvSpPr>
          <p:nvPr>
            <p:ph type="title"/>
          </p:nvPr>
        </p:nvSpPr>
        <p:spPr>
          <a:xfrm>
            <a:off x="914400" y="-8626"/>
            <a:ext cx="8229600" cy="1143000"/>
          </a:xfrm>
        </p:spPr>
        <p:txBody>
          <a:bodyPr>
            <a:normAutofit fontScale="90000"/>
          </a:bodyPr>
          <a:lstStyle/>
          <a:p>
            <a:r>
              <a:rPr lang="en-US" b="1" dirty="0"/>
              <a:t>El Valor del </a:t>
            </a:r>
            <a:r>
              <a:rPr lang="en-US" b="1" dirty="0" err="1"/>
              <a:t>Dolar</a:t>
            </a:r>
            <a:br>
              <a:rPr lang="en-US" b="1" dirty="0"/>
            </a:br>
            <a:r>
              <a:rPr lang="en-US" b="1" dirty="0"/>
              <a:t> se </a:t>
            </a:r>
            <a:r>
              <a:rPr lang="en-US" b="1" dirty="0" err="1"/>
              <a:t>Esta</a:t>
            </a:r>
            <a:r>
              <a:rPr lang="en-US" b="1" dirty="0"/>
              <a:t> </a:t>
            </a:r>
            <a:r>
              <a:rPr lang="en-US" b="1" dirty="0" err="1"/>
              <a:t>Cayendo</a:t>
            </a:r>
            <a:endParaRPr lang="en-US" b="1" dirty="0"/>
          </a:p>
        </p:txBody>
      </p:sp>
      <p:sp>
        <p:nvSpPr>
          <p:cNvPr id="3" name="Footer Placeholder 2">
            <a:extLst>
              <a:ext uri="{FF2B5EF4-FFF2-40B4-BE49-F238E27FC236}">
                <a16:creationId xmlns:a16="http://schemas.microsoft.com/office/drawing/2014/main" id="{8D38514D-5893-4D76-AD34-B0DD181B3A26}"/>
              </a:ext>
            </a:extLst>
          </p:cNvPr>
          <p:cNvSpPr>
            <a:spLocks noGrp="1"/>
          </p:cNvSpPr>
          <p:nvPr>
            <p:ph type="ftr" sz="quarter" idx="11"/>
          </p:nvPr>
        </p:nvSpPr>
        <p:spPr/>
        <p:txBody>
          <a:bodyPr/>
          <a:lstStyle/>
          <a:p>
            <a:r>
              <a:rPr lang="en-US" dirty="0"/>
              <a:t>© Alex </a:t>
            </a:r>
            <a:r>
              <a:rPr lang="en-US" dirty="0" err="1"/>
              <a:t>Barrón</a:t>
            </a:r>
            <a:r>
              <a:rPr lang="en-US" dirty="0"/>
              <a:t> 2024</a:t>
            </a:r>
          </a:p>
        </p:txBody>
      </p:sp>
      <p:sp>
        <p:nvSpPr>
          <p:cNvPr id="4" name="Slide Number Placeholder 3">
            <a:extLst>
              <a:ext uri="{FF2B5EF4-FFF2-40B4-BE49-F238E27FC236}">
                <a16:creationId xmlns:a16="http://schemas.microsoft.com/office/drawing/2014/main" id="{9EB3D7BB-AA6E-4706-BBD2-D0DE87FE51A5}"/>
              </a:ext>
            </a:extLst>
          </p:cNvPr>
          <p:cNvSpPr>
            <a:spLocks noGrp="1"/>
          </p:cNvSpPr>
          <p:nvPr>
            <p:ph type="sldNum" sz="quarter" idx="12"/>
          </p:nvPr>
        </p:nvSpPr>
        <p:spPr/>
        <p:txBody>
          <a:bodyPr/>
          <a:lstStyle/>
          <a:p>
            <a:fld id="{26992660-07D7-4D1A-9A00-6246F487EF94}" type="slidenum">
              <a:rPr lang="en-US" smtClean="0"/>
              <a:pPr/>
              <a:t>30</a:t>
            </a:fld>
            <a:endParaRPr lang="en-US"/>
          </a:p>
        </p:txBody>
      </p:sp>
      <p:pic>
        <p:nvPicPr>
          <p:cNvPr id="11266" name="Picture 2" descr="Purchasing power of USD holds up fine, as long as you don't actually spend  it.">
            <a:extLst>
              <a:ext uri="{FF2B5EF4-FFF2-40B4-BE49-F238E27FC236}">
                <a16:creationId xmlns:a16="http://schemas.microsoft.com/office/drawing/2014/main" id="{5E99BF6A-E10D-447F-99CC-A165A17D25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66A25DE-8695-44BB-B35C-BC21C89917A4}"/>
              </a:ext>
            </a:extLst>
          </p:cNvPr>
          <p:cNvSpPr txBox="1"/>
          <p:nvPr/>
        </p:nvSpPr>
        <p:spPr>
          <a:xfrm>
            <a:off x="2362200" y="1676400"/>
            <a:ext cx="3276600" cy="369332"/>
          </a:xfrm>
          <a:prstGeom prst="rect">
            <a:avLst/>
          </a:prstGeom>
          <a:noFill/>
        </p:spPr>
        <p:txBody>
          <a:bodyPr wrap="square" rtlCol="0">
            <a:spAutoFit/>
          </a:bodyPr>
          <a:lstStyle/>
          <a:p>
            <a:r>
              <a:rPr lang="en-US" dirty="0">
                <a:highlight>
                  <a:srgbClr val="C0C0C0"/>
                </a:highlight>
              </a:rPr>
              <a:t>   </a:t>
            </a:r>
            <a:r>
              <a:rPr lang="en-US" dirty="0" err="1">
                <a:highlight>
                  <a:srgbClr val="C0C0C0"/>
                </a:highlight>
              </a:rPr>
              <a:t>Poder</a:t>
            </a:r>
            <a:r>
              <a:rPr lang="en-US" dirty="0">
                <a:highlight>
                  <a:srgbClr val="C0C0C0"/>
                </a:highlight>
              </a:rPr>
              <a:t> </a:t>
            </a:r>
            <a:r>
              <a:rPr lang="en-US" dirty="0" err="1">
                <a:highlight>
                  <a:srgbClr val="C0C0C0"/>
                </a:highlight>
              </a:rPr>
              <a:t>Adquisitivo</a:t>
            </a:r>
            <a:r>
              <a:rPr lang="en-US" dirty="0">
                <a:highlight>
                  <a:srgbClr val="C0C0C0"/>
                </a:highlight>
              </a:rPr>
              <a:t> del US </a:t>
            </a:r>
            <a:r>
              <a:rPr lang="en-US" dirty="0" err="1">
                <a:highlight>
                  <a:srgbClr val="C0C0C0"/>
                </a:highlight>
              </a:rPr>
              <a:t>Dolar</a:t>
            </a:r>
            <a:r>
              <a:rPr lang="en-US" dirty="0">
                <a:highlight>
                  <a:srgbClr val="C0C0C0"/>
                </a:highlight>
              </a:rPr>
              <a:t>   </a:t>
            </a:r>
          </a:p>
        </p:txBody>
      </p:sp>
      <p:pic>
        <p:nvPicPr>
          <p:cNvPr id="5" name="Picture 4">
            <a:extLst>
              <a:ext uri="{FF2B5EF4-FFF2-40B4-BE49-F238E27FC236}">
                <a16:creationId xmlns:a16="http://schemas.microsoft.com/office/drawing/2014/main" id="{45B58B15-F900-C4EB-266C-FAEA94F7621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56630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2320C-B018-41A4-8AB7-00C48C08301B}"/>
              </a:ext>
            </a:extLst>
          </p:cNvPr>
          <p:cNvSpPr>
            <a:spLocks noGrp="1"/>
          </p:cNvSpPr>
          <p:nvPr>
            <p:ph type="title"/>
          </p:nvPr>
        </p:nvSpPr>
        <p:spPr/>
        <p:txBody>
          <a:bodyPr/>
          <a:lstStyle/>
          <a:p>
            <a:r>
              <a:rPr lang="en-US" b="1" dirty="0"/>
              <a:t>¿Que es el </a:t>
            </a:r>
            <a:r>
              <a:rPr lang="en-US" b="1" dirty="0" err="1"/>
              <a:t>Credito</a:t>
            </a:r>
            <a:r>
              <a:rPr lang="en-US" b="1" dirty="0"/>
              <a:t>?</a:t>
            </a:r>
          </a:p>
        </p:txBody>
      </p:sp>
      <p:sp>
        <p:nvSpPr>
          <p:cNvPr id="3" name="Content Placeholder 2">
            <a:extLst>
              <a:ext uri="{FF2B5EF4-FFF2-40B4-BE49-F238E27FC236}">
                <a16:creationId xmlns:a16="http://schemas.microsoft.com/office/drawing/2014/main" id="{4604F2EB-ABBF-49CD-9894-E96CB0758FFB}"/>
              </a:ext>
            </a:extLst>
          </p:cNvPr>
          <p:cNvSpPr>
            <a:spLocks noGrp="1"/>
          </p:cNvSpPr>
          <p:nvPr>
            <p:ph idx="1"/>
          </p:nvPr>
        </p:nvSpPr>
        <p:spPr/>
        <p:txBody>
          <a:bodyPr>
            <a:normAutofit lnSpcReduction="10000"/>
          </a:bodyPr>
          <a:lstStyle/>
          <a:p>
            <a:r>
              <a:rPr lang="es-ES" dirty="0"/>
              <a:t>El crédito es la capacidad de pedir prestado dinero a un banco para pagar bienes.</a:t>
            </a:r>
          </a:p>
          <a:p>
            <a:r>
              <a:rPr lang="es-ES" dirty="0"/>
              <a:t>El crédito lo crea un banco de la nada en función de tu capacidad para pagar con dinero.</a:t>
            </a:r>
          </a:p>
          <a:p>
            <a:r>
              <a:rPr lang="es-ES" dirty="0"/>
              <a:t>Los bancos regulan la cantidad de crédito que te otorgarán en función de tu historial crediticio.</a:t>
            </a:r>
          </a:p>
          <a:p>
            <a:r>
              <a:rPr lang="es-ES" dirty="0"/>
              <a:t>No confundas crédito con dinero o riqueza.</a:t>
            </a:r>
            <a:endParaRPr lang="en-US" dirty="0"/>
          </a:p>
        </p:txBody>
      </p:sp>
      <p:sp>
        <p:nvSpPr>
          <p:cNvPr id="4" name="Footer Placeholder 3">
            <a:extLst>
              <a:ext uri="{FF2B5EF4-FFF2-40B4-BE49-F238E27FC236}">
                <a16:creationId xmlns:a16="http://schemas.microsoft.com/office/drawing/2014/main" id="{A16D558D-37A0-4326-8541-360BBA2629A8}"/>
              </a:ext>
            </a:extLst>
          </p:cNvPr>
          <p:cNvSpPr>
            <a:spLocks noGrp="1"/>
          </p:cNvSpPr>
          <p:nvPr>
            <p:ph type="ftr" sz="quarter" idx="11"/>
          </p:nvPr>
        </p:nvSpPr>
        <p:spPr/>
        <p:txBody>
          <a:bodyPr/>
          <a:lstStyle/>
          <a:p>
            <a:r>
              <a:rPr lang="en-US" dirty="0"/>
              <a:t>© Alex </a:t>
            </a:r>
            <a:r>
              <a:rPr lang="en-US" dirty="0" err="1"/>
              <a:t>Barrón</a:t>
            </a:r>
            <a:r>
              <a:rPr lang="en-US" dirty="0"/>
              <a:t> 2024</a:t>
            </a:r>
          </a:p>
        </p:txBody>
      </p:sp>
      <p:sp>
        <p:nvSpPr>
          <p:cNvPr id="5" name="Slide Number Placeholder 4">
            <a:extLst>
              <a:ext uri="{FF2B5EF4-FFF2-40B4-BE49-F238E27FC236}">
                <a16:creationId xmlns:a16="http://schemas.microsoft.com/office/drawing/2014/main" id="{EF7EDBCD-AB20-4A94-8CE9-2247BF2FA7AE}"/>
              </a:ext>
            </a:extLst>
          </p:cNvPr>
          <p:cNvSpPr>
            <a:spLocks noGrp="1"/>
          </p:cNvSpPr>
          <p:nvPr>
            <p:ph type="sldNum" sz="quarter" idx="12"/>
          </p:nvPr>
        </p:nvSpPr>
        <p:spPr/>
        <p:txBody>
          <a:bodyPr/>
          <a:lstStyle/>
          <a:p>
            <a:fld id="{26992660-07D7-4D1A-9A00-6246F487EF94}" type="slidenum">
              <a:rPr lang="en-US" smtClean="0"/>
              <a:pPr/>
              <a:t>31</a:t>
            </a:fld>
            <a:endParaRPr lang="en-US"/>
          </a:p>
        </p:txBody>
      </p:sp>
      <p:pic>
        <p:nvPicPr>
          <p:cNvPr id="7" name="Picture 6">
            <a:extLst>
              <a:ext uri="{FF2B5EF4-FFF2-40B4-BE49-F238E27FC236}">
                <a16:creationId xmlns:a16="http://schemas.microsoft.com/office/drawing/2014/main" id="{1EFB37E7-9895-4148-0F26-943CD2334D3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84911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0"/>
            <a:ext cx="9144000" cy="914400"/>
          </a:xfrm>
        </p:spPr>
        <p:txBody>
          <a:bodyPr/>
          <a:lstStyle/>
          <a:p>
            <a:pPr eaLnBrk="1" hangingPunct="1"/>
            <a:r>
              <a:rPr lang="en-US" b="1" dirty="0"/>
              <a:t>¿</a:t>
            </a:r>
            <a:r>
              <a:rPr lang="en-US" altLang="en-US" b="1" dirty="0" err="1"/>
              <a:t>Qué</a:t>
            </a:r>
            <a:r>
              <a:rPr lang="en-US" altLang="en-US" b="1" dirty="0"/>
              <a:t> es la </a:t>
            </a:r>
            <a:r>
              <a:rPr lang="en-US" altLang="en-US" b="1" dirty="0" err="1"/>
              <a:t>Riqueza</a:t>
            </a:r>
            <a:r>
              <a:rPr lang="en-US" altLang="en-US" b="1" dirty="0"/>
              <a:t>?</a:t>
            </a:r>
          </a:p>
        </p:txBody>
      </p:sp>
      <p:sp>
        <p:nvSpPr>
          <p:cNvPr id="3" name="Content Placeholder 2"/>
          <p:cNvSpPr>
            <a:spLocks noGrp="1"/>
          </p:cNvSpPr>
          <p:nvPr>
            <p:ph idx="1"/>
          </p:nvPr>
        </p:nvSpPr>
        <p:spPr>
          <a:xfrm>
            <a:off x="0" y="762000"/>
            <a:ext cx="7010400" cy="2133600"/>
          </a:xfrm>
        </p:spPr>
        <p:txBody>
          <a:bodyPr rtlCol="0">
            <a:noAutofit/>
          </a:bodyPr>
          <a:lstStyle/>
          <a:p>
            <a:pPr eaLnBrk="1" fontAlgn="auto" hangingPunct="1">
              <a:spcAft>
                <a:spcPts val="0"/>
              </a:spcAft>
              <a:buFont typeface="Arial" panose="020B0604020202020204" pitchFamily="34" charset="0"/>
              <a:buNone/>
              <a:defRPr/>
            </a:pPr>
            <a:r>
              <a:rPr lang="en-US" sz="2400" b="1" i="1" u="sng" dirty="0">
                <a:solidFill>
                  <a:srgbClr val="1308A8"/>
                </a:solidFill>
              </a:rPr>
              <a:t>¿</a:t>
            </a:r>
            <a:r>
              <a:rPr lang="en-US" sz="2400" b="1" i="1" u="sng" dirty="0" err="1">
                <a:solidFill>
                  <a:srgbClr val="1308A8"/>
                </a:solidFill>
              </a:rPr>
              <a:t>Qué</a:t>
            </a:r>
            <a:r>
              <a:rPr lang="en-US" sz="2400" b="1" i="1" u="sng" dirty="0">
                <a:solidFill>
                  <a:srgbClr val="1308A8"/>
                </a:solidFill>
              </a:rPr>
              <a:t> </a:t>
            </a:r>
            <a:r>
              <a:rPr lang="en-US" sz="2400" b="1" i="1" u="sng" dirty="0" err="1">
                <a:solidFill>
                  <a:srgbClr val="1308A8"/>
                </a:solidFill>
              </a:rPr>
              <a:t>es</a:t>
            </a:r>
            <a:r>
              <a:rPr lang="en-US" sz="2400" b="1" i="1" u="sng" dirty="0">
                <a:solidFill>
                  <a:srgbClr val="1308A8"/>
                </a:solidFill>
              </a:rPr>
              <a:t> la </a:t>
            </a:r>
            <a:r>
              <a:rPr lang="en-US" sz="2400" b="1" i="1" u="sng" dirty="0" err="1">
                <a:solidFill>
                  <a:srgbClr val="1308A8"/>
                </a:solidFill>
              </a:rPr>
              <a:t>Riqueza</a:t>
            </a:r>
            <a:r>
              <a:rPr lang="en-US" sz="2400" b="1" i="1" u="sng" dirty="0">
                <a:solidFill>
                  <a:srgbClr val="1308A8"/>
                </a:solidFill>
              </a:rPr>
              <a:t>?</a:t>
            </a:r>
          </a:p>
          <a:p>
            <a:pPr eaLnBrk="1" hangingPunct="1"/>
            <a:r>
              <a:rPr lang="es-ES" altLang="en-US" sz="2400" i="1" dirty="0">
                <a:latin typeface="Calibri" pitchFamily="34" charset="0"/>
              </a:rPr>
              <a:t>La riqueza se mide en el tiempo, no en dólares. El número de días que puedes sobrevivir sin trabajar físicamente y aún así mantener tu nivel de vida</a:t>
            </a:r>
            <a:r>
              <a:rPr lang="en-US" altLang="en-US" sz="2400" i="1" dirty="0">
                <a:latin typeface="Calibri" pitchFamily="34" charset="0"/>
              </a:rPr>
              <a:t>. – </a:t>
            </a:r>
            <a:r>
              <a:rPr lang="en-US" altLang="en-US" sz="2400" dirty="0">
                <a:latin typeface="Calibri" pitchFamily="34" charset="0"/>
              </a:rPr>
              <a:t>Robert </a:t>
            </a:r>
            <a:r>
              <a:rPr lang="en-US" altLang="en-US" sz="2400" dirty="0" err="1">
                <a:latin typeface="Calibri" pitchFamily="34" charset="0"/>
              </a:rPr>
              <a:t>Kiyosaki</a:t>
            </a:r>
            <a:endParaRPr lang="en-US" altLang="en-US" sz="2400" dirty="0">
              <a:latin typeface="Calibri" pitchFamily="34" charset="0"/>
            </a:endParaRPr>
          </a:p>
          <a:p>
            <a:pPr eaLnBrk="1" hangingPunct="1"/>
            <a:r>
              <a:rPr lang="es-ES" altLang="en-US" sz="2400" i="1" dirty="0">
                <a:latin typeface="Calibri" pitchFamily="34" charset="0"/>
              </a:rPr>
              <a:t>La riqueza es el producto de la capacidad del hombre para pensar</a:t>
            </a:r>
            <a:r>
              <a:rPr lang="en-US" altLang="en-US" sz="2400" i="1" dirty="0">
                <a:latin typeface="Calibri" pitchFamily="34" charset="0"/>
              </a:rPr>
              <a:t>. – </a:t>
            </a:r>
            <a:r>
              <a:rPr lang="en-US" altLang="en-US" sz="2400" dirty="0">
                <a:latin typeface="Calibri" pitchFamily="34" charset="0"/>
              </a:rPr>
              <a:t>Ayn Rand</a:t>
            </a:r>
          </a:p>
          <a:p>
            <a:pPr eaLnBrk="1" fontAlgn="auto" hangingPunct="1">
              <a:spcAft>
                <a:spcPts val="0"/>
              </a:spcAft>
              <a:buFont typeface="Arial" panose="020B0604020202020204" pitchFamily="34" charset="0"/>
              <a:buNone/>
              <a:defRPr/>
            </a:pPr>
            <a:endParaRPr lang="en-US" sz="2400" b="1" i="1" u="sng" dirty="0">
              <a:solidFill>
                <a:srgbClr val="1308A8"/>
              </a:solidFill>
            </a:endParaRPr>
          </a:p>
        </p:txBody>
      </p:sp>
      <p:pic>
        <p:nvPicPr>
          <p:cNvPr id="24580" name="Picture 6" descr="abundance.jpg"/>
          <p:cNvPicPr>
            <a:picLocks noChangeAspect="1"/>
          </p:cNvPicPr>
          <p:nvPr/>
        </p:nvPicPr>
        <p:blipFill>
          <a:blip r:embed="rId2" cstate="print"/>
          <a:srcRect/>
          <a:stretch>
            <a:fillRect/>
          </a:stretch>
        </p:blipFill>
        <p:spPr bwMode="auto">
          <a:xfrm>
            <a:off x="7075488" y="1295400"/>
            <a:ext cx="2068512" cy="1371600"/>
          </a:xfrm>
          <a:prstGeom prst="rect">
            <a:avLst/>
          </a:prstGeom>
          <a:noFill/>
          <a:ln w="9525">
            <a:noFill/>
            <a:miter lim="800000"/>
            <a:headEnd/>
            <a:tailEnd/>
          </a:ln>
        </p:spPr>
      </p:pic>
      <p:sp>
        <p:nvSpPr>
          <p:cNvPr id="8" name="Content Placeholder 2"/>
          <p:cNvSpPr txBox="1">
            <a:spLocks/>
          </p:cNvSpPr>
          <p:nvPr/>
        </p:nvSpPr>
        <p:spPr bwMode="auto">
          <a:xfrm>
            <a:off x="0" y="3505200"/>
            <a:ext cx="9144000" cy="3048000"/>
          </a:xfrm>
          <a:prstGeom prst="rect">
            <a:avLst/>
          </a:prstGeom>
          <a:noFill/>
          <a:ln w="9525">
            <a:noFill/>
            <a:miter lim="800000"/>
            <a:headEnd/>
            <a:tailEnd/>
          </a:ln>
        </p:spPr>
        <p:txBody>
          <a:bodyPr/>
          <a:lstStyle/>
          <a:p>
            <a:pPr marL="342900" indent="-342900" eaLnBrk="1" hangingPunct="1">
              <a:spcBef>
                <a:spcPct val="20000"/>
              </a:spcBef>
              <a:buFont typeface="Arial" charset="0"/>
              <a:buChar char="•"/>
            </a:pPr>
            <a:r>
              <a:rPr lang="es-ES" altLang="en-US" sz="2400" i="1" dirty="0">
                <a:latin typeface="Calibri" pitchFamily="34" charset="0"/>
              </a:rPr>
              <a:t>La riqueza es un pensamiento</a:t>
            </a:r>
            <a:r>
              <a:rPr lang="en-US" altLang="en-US" sz="2400" i="1" dirty="0">
                <a:latin typeface="Calibri" pitchFamily="34" charset="0"/>
              </a:rPr>
              <a:t>... – </a:t>
            </a:r>
            <a:r>
              <a:rPr lang="en-US" altLang="en-US" sz="2400" dirty="0">
                <a:latin typeface="Calibri" pitchFamily="34" charset="0"/>
              </a:rPr>
              <a:t>Peter J. Daniels</a:t>
            </a:r>
          </a:p>
          <a:p>
            <a:pPr marL="342900" indent="-342900" eaLnBrk="1" hangingPunct="1">
              <a:spcBef>
                <a:spcPct val="20000"/>
              </a:spcBef>
              <a:buFont typeface="Arial" charset="0"/>
              <a:buChar char="•"/>
            </a:pPr>
            <a:r>
              <a:rPr lang="es-ES" altLang="en-US" sz="2400" i="1" dirty="0">
                <a:latin typeface="Calibri" pitchFamily="34" charset="0"/>
              </a:rPr>
              <a:t>La riqueza se crea a través de la Actitud Mental Positiva, cultura, trabajo, conocimientos, habilidades y el carácter moral de las personas bajo un gobierno o un estado que garantiza la libertad de empresa privada y respeta y protege los derechos de la vida y la propiedad de cada individuo. Los ingredientes fundamentales para adquirirla son: el pensamiento, el trabajo, los recursos naturales, el crédito y los impuestos justos. El dinero, o los medios de cambio, deben tener un valor reconocido y aceptable</a:t>
            </a:r>
            <a:r>
              <a:rPr lang="en-US" altLang="en-US" sz="2400" i="1" dirty="0">
                <a:latin typeface="Calibri" pitchFamily="34" charset="0"/>
              </a:rPr>
              <a:t>. – </a:t>
            </a:r>
            <a:r>
              <a:rPr lang="en-US" altLang="en-US" sz="2400" dirty="0">
                <a:latin typeface="Calibri" pitchFamily="34" charset="0"/>
              </a:rPr>
              <a:t>W. Clement Stone</a:t>
            </a:r>
          </a:p>
          <a:p>
            <a:pPr marL="342900" indent="-342900" eaLnBrk="1" hangingPunct="1">
              <a:spcBef>
                <a:spcPct val="20000"/>
              </a:spcBef>
            </a:pPr>
            <a:endParaRPr lang="en-US" altLang="en-US" sz="2400" i="1" dirty="0">
              <a:latin typeface="Calibri" pitchFamily="34" charset="0"/>
            </a:endParaRPr>
          </a:p>
          <a:p>
            <a:pPr marL="342900" indent="-342900" eaLnBrk="1" hangingPunct="1">
              <a:spcBef>
                <a:spcPct val="20000"/>
              </a:spcBef>
              <a:buFont typeface="Arial" charset="0"/>
              <a:buChar char="•"/>
            </a:pPr>
            <a:endParaRPr lang="en-US" altLang="en-US" sz="2400" dirty="0">
              <a:latin typeface="Calibri" pitchFamily="34" charset="0"/>
            </a:endParaRPr>
          </a:p>
        </p:txBody>
      </p:sp>
      <p:sp>
        <p:nvSpPr>
          <p:cNvPr id="24582" name="Slide Number Placeholder 5"/>
          <p:cNvSpPr>
            <a:spLocks noGrp="1"/>
          </p:cNvSpPr>
          <p:nvPr>
            <p:ph type="sldNum" sz="quarter" idx="12"/>
          </p:nvPr>
        </p:nvSpPr>
        <p:spPr bwMode="auto">
          <a:xfrm>
            <a:off x="7010400" y="6492875"/>
            <a:ext cx="2133600" cy="365125"/>
          </a:xfrm>
          <a:noFill/>
          <a:ln>
            <a:miter lim="800000"/>
            <a:headEnd/>
            <a:tailEnd/>
          </a:ln>
        </p:spPr>
        <p:txBody>
          <a:bodyPr/>
          <a:lstStyle/>
          <a:p>
            <a:fld id="{FFD254CB-8422-4440-885A-E4BA417C24B7}" type="slidenum">
              <a:rPr lang="en-US" altLang="en-US"/>
              <a:pPr/>
              <a:t>32</a:t>
            </a:fld>
            <a:endParaRPr lang="en-US" altLang="en-US"/>
          </a:p>
        </p:txBody>
      </p:sp>
      <p:sp>
        <p:nvSpPr>
          <p:cNvPr id="7" name="Footer Placeholder 6"/>
          <p:cNvSpPr>
            <a:spLocks noGrp="1"/>
          </p:cNvSpPr>
          <p:nvPr>
            <p:ph type="ftr" sz="quarter" idx="11"/>
          </p:nvPr>
        </p:nvSpPr>
        <p:spPr>
          <a:xfrm>
            <a:off x="6248400" y="6492875"/>
            <a:ext cx="2895600" cy="365125"/>
          </a:xfrm>
        </p:spPr>
        <p:txBody>
          <a:bodyPr/>
          <a:lstStyle/>
          <a:p>
            <a:pPr algn="r">
              <a:defRPr/>
            </a:pPr>
            <a:r>
              <a:rPr lang="en-US" dirty="0"/>
              <a:t>© Alex </a:t>
            </a:r>
            <a:r>
              <a:rPr lang="en-US" dirty="0" err="1"/>
              <a:t>Barrón</a:t>
            </a:r>
            <a:r>
              <a:rPr lang="en-US" dirty="0"/>
              <a:t> 2024</a:t>
            </a:r>
          </a:p>
        </p:txBody>
      </p:sp>
      <p:pic>
        <p:nvPicPr>
          <p:cNvPr id="2" name="Picture 1">
            <a:extLst>
              <a:ext uri="{FF2B5EF4-FFF2-40B4-BE49-F238E27FC236}">
                <a16:creationId xmlns:a16="http://schemas.microsoft.com/office/drawing/2014/main" id="{3676C3FD-E33A-D38E-9CAD-05C5B2C752A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12907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2000"/>
                                        <p:tgtEl>
                                          <p:spTgt spid="8">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fade">
                                      <p:cBhvr>
                                        <p:cTn id="27" dur="2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b="1" dirty="0"/>
              <a:t>¿</a:t>
            </a:r>
            <a:r>
              <a:rPr lang="en-US" b="1" dirty="0" err="1"/>
              <a:t>Qué</a:t>
            </a:r>
            <a:r>
              <a:rPr lang="en-US" b="1" dirty="0"/>
              <a:t> </a:t>
            </a:r>
            <a:r>
              <a:rPr lang="en-US" b="1" dirty="0" err="1"/>
              <a:t>es</a:t>
            </a:r>
            <a:r>
              <a:rPr lang="en-US" b="1" dirty="0"/>
              <a:t> </a:t>
            </a:r>
            <a:r>
              <a:rPr lang="en-US" b="1" dirty="0" err="1"/>
              <a:t>Educación</a:t>
            </a:r>
            <a:r>
              <a:rPr lang="en-US" b="1" dirty="0"/>
              <a:t> </a:t>
            </a:r>
            <a:r>
              <a:rPr lang="en-US" b="1" dirty="0" err="1"/>
              <a:t>Financiera</a:t>
            </a:r>
            <a:r>
              <a:rPr lang="en-US" b="1" dirty="0"/>
              <a:t>?</a:t>
            </a:r>
          </a:p>
        </p:txBody>
      </p:sp>
      <p:sp>
        <p:nvSpPr>
          <p:cNvPr id="3" name="Content Placeholder 2"/>
          <p:cNvSpPr>
            <a:spLocks noGrp="1"/>
          </p:cNvSpPr>
          <p:nvPr>
            <p:ph sz="half" idx="1"/>
          </p:nvPr>
        </p:nvSpPr>
        <p:spPr>
          <a:xfrm>
            <a:off x="457200" y="1524000"/>
            <a:ext cx="8382000" cy="5105400"/>
          </a:xfrm>
        </p:spPr>
        <p:txBody>
          <a:bodyPr>
            <a:noAutofit/>
          </a:bodyPr>
          <a:lstStyle/>
          <a:p>
            <a:r>
              <a:rPr lang="es-ES" sz="2400" i="1" dirty="0"/>
              <a:t>Lo que le falta a las personas cultas que luchan financieramente en su educación no es la manera de ganar dinero, sino de cómo gastar el dinero.</a:t>
            </a:r>
          </a:p>
          <a:p>
            <a:r>
              <a:rPr lang="es-ES" sz="2400" i="1" dirty="0"/>
              <a:t>Lo que se hace con el dinero una vez que se gana, cómo prevenir que la gente te lo quite, cuánto te dura, y lo duro que el dinero trabaje para ti.</a:t>
            </a:r>
          </a:p>
          <a:p>
            <a:r>
              <a:rPr lang="es-ES" sz="2400" i="1" dirty="0"/>
              <a:t>La mayoría de la gente no entiende el flujo del dinero. Una persona puede ser muy educada y con éxito profesional y sin embargo ser financieramente analfabeta</a:t>
            </a:r>
            <a:r>
              <a:rPr lang="en-US" sz="2400" i="1" dirty="0"/>
              <a:t>.</a:t>
            </a:r>
            <a:endParaRPr lang="en-US" sz="2400" dirty="0"/>
          </a:p>
          <a:p>
            <a:pPr algn="r">
              <a:buNone/>
            </a:pPr>
            <a:r>
              <a:rPr lang="en-US" sz="2400" dirty="0"/>
              <a:t> - Robert </a:t>
            </a:r>
            <a:r>
              <a:rPr lang="en-US" sz="2400" dirty="0" err="1"/>
              <a:t>Kiyosaki</a:t>
            </a:r>
            <a:endParaRPr lang="en-US" sz="2400" dirty="0"/>
          </a:p>
        </p:txBody>
      </p:sp>
      <p:sp>
        <p:nvSpPr>
          <p:cNvPr id="6" name="Footer Placeholder 5"/>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2024</a:t>
            </a:r>
          </a:p>
        </p:txBody>
      </p:sp>
      <p:sp>
        <p:nvSpPr>
          <p:cNvPr id="7" name="Slide Number Placeholder 6"/>
          <p:cNvSpPr>
            <a:spLocks noGrp="1"/>
          </p:cNvSpPr>
          <p:nvPr>
            <p:ph type="sldNum" sz="quarter" idx="12"/>
          </p:nvPr>
        </p:nvSpPr>
        <p:spPr>
          <a:xfrm>
            <a:off x="7010400" y="6492875"/>
            <a:ext cx="2133600" cy="365125"/>
          </a:xfrm>
        </p:spPr>
        <p:txBody>
          <a:bodyPr/>
          <a:lstStyle/>
          <a:p>
            <a:fld id="{26992660-07D7-4D1A-9A00-6246F487EF94}" type="slidenum">
              <a:rPr lang="en-US" smtClean="0"/>
              <a:pPr/>
              <a:t>33</a:t>
            </a:fld>
            <a:endParaRPr lang="en-US" dirty="0"/>
          </a:p>
        </p:txBody>
      </p:sp>
      <p:pic>
        <p:nvPicPr>
          <p:cNvPr id="4" name="Picture 3">
            <a:extLst>
              <a:ext uri="{FF2B5EF4-FFF2-40B4-BE49-F238E27FC236}">
                <a16:creationId xmlns:a16="http://schemas.microsoft.com/office/drawing/2014/main" id="{D07A4AF6-0426-0CCC-3C4C-0CB97B677DB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63066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Causa</a:t>
            </a:r>
            <a:r>
              <a:rPr lang="en-US" b="1" dirty="0"/>
              <a:t> y </a:t>
            </a:r>
            <a:r>
              <a:rPr lang="en-US" b="1" dirty="0" err="1"/>
              <a:t>Efecto</a:t>
            </a:r>
            <a:endParaRPr lang="en-US" b="1" dirty="0"/>
          </a:p>
        </p:txBody>
      </p:sp>
      <p:sp>
        <p:nvSpPr>
          <p:cNvPr id="3" name="Content Placeholder 2"/>
          <p:cNvSpPr>
            <a:spLocks noGrp="1"/>
          </p:cNvSpPr>
          <p:nvPr>
            <p:ph sz="half" idx="1"/>
          </p:nvPr>
        </p:nvSpPr>
        <p:spPr/>
        <p:txBody>
          <a:bodyPr>
            <a:normAutofit fontScale="92500" lnSpcReduction="20000"/>
          </a:bodyPr>
          <a:lstStyle/>
          <a:p>
            <a:r>
              <a:rPr lang="en-US" dirty="0"/>
              <a:t>La </a:t>
            </a:r>
            <a:r>
              <a:rPr lang="en-US" dirty="0" err="1"/>
              <a:t>mayoría</a:t>
            </a:r>
            <a:r>
              <a:rPr lang="en-US" dirty="0"/>
              <a:t> de la </a:t>
            </a:r>
            <a:r>
              <a:rPr lang="en-US" dirty="0" err="1"/>
              <a:t>gente</a:t>
            </a:r>
            <a:r>
              <a:rPr lang="en-US" dirty="0"/>
              <a:t> </a:t>
            </a:r>
            <a:r>
              <a:rPr lang="en-US" dirty="0" err="1"/>
              <a:t>ve</a:t>
            </a:r>
            <a:r>
              <a:rPr lang="en-US" dirty="0"/>
              <a:t> el </a:t>
            </a:r>
            <a:r>
              <a:rPr lang="en-US" dirty="0" err="1"/>
              <a:t>Efecto</a:t>
            </a:r>
            <a:r>
              <a:rPr lang="en-US" dirty="0"/>
              <a:t>, </a:t>
            </a:r>
            <a:r>
              <a:rPr lang="en-US" dirty="0" err="1"/>
              <a:t>pero</a:t>
            </a:r>
            <a:r>
              <a:rPr lang="en-US" dirty="0"/>
              <a:t> </a:t>
            </a:r>
            <a:r>
              <a:rPr lang="en-US" dirty="0" err="1"/>
              <a:t>nunca</a:t>
            </a:r>
            <a:r>
              <a:rPr lang="en-US" dirty="0"/>
              <a:t> se </a:t>
            </a:r>
            <a:r>
              <a:rPr lang="en-US" dirty="0" err="1"/>
              <a:t>toman</a:t>
            </a:r>
            <a:r>
              <a:rPr lang="en-US" dirty="0"/>
              <a:t> el </a:t>
            </a:r>
            <a:r>
              <a:rPr lang="en-US" dirty="0" err="1"/>
              <a:t>tiempo</a:t>
            </a:r>
            <a:r>
              <a:rPr lang="en-US" dirty="0"/>
              <a:t> de </a:t>
            </a:r>
            <a:r>
              <a:rPr lang="en-US" dirty="0" err="1"/>
              <a:t>Pensar</a:t>
            </a:r>
            <a:r>
              <a:rPr lang="en-US" dirty="0"/>
              <a:t> </a:t>
            </a:r>
            <a:r>
              <a:rPr lang="en-US" dirty="0" err="1"/>
              <a:t>sobre</a:t>
            </a:r>
            <a:r>
              <a:rPr lang="en-US" dirty="0"/>
              <a:t> la </a:t>
            </a:r>
            <a:r>
              <a:rPr lang="en-US" dirty="0" err="1"/>
              <a:t>Causa</a:t>
            </a:r>
            <a:r>
              <a:rPr lang="en-US" dirty="0"/>
              <a:t> </a:t>
            </a:r>
            <a:r>
              <a:rPr lang="en-US" dirty="0" err="1"/>
              <a:t>detrás</a:t>
            </a:r>
            <a:r>
              <a:rPr lang="en-US" dirty="0"/>
              <a:t> del </a:t>
            </a:r>
            <a:r>
              <a:rPr lang="en-US" dirty="0" err="1"/>
              <a:t>efecto</a:t>
            </a:r>
            <a:r>
              <a:rPr lang="en-US" dirty="0"/>
              <a:t>.</a:t>
            </a:r>
          </a:p>
          <a:p>
            <a:r>
              <a:rPr lang="en-US" dirty="0"/>
              <a:t>La </a:t>
            </a:r>
            <a:r>
              <a:rPr lang="en-US" dirty="0" err="1"/>
              <a:t>gente</a:t>
            </a:r>
            <a:r>
              <a:rPr lang="en-US" dirty="0"/>
              <a:t> “</a:t>
            </a:r>
            <a:r>
              <a:rPr lang="en-US" dirty="0" err="1"/>
              <a:t>ve</a:t>
            </a:r>
            <a:r>
              <a:rPr lang="en-US" dirty="0"/>
              <a:t>” un </a:t>
            </a:r>
            <a:r>
              <a:rPr lang="en-US" dirty="0" err="1"/>
              <a:t>hermoso</a:t>
            </a:r>
            <a:r>
              <a:rPr lang="en-US" dirty="0"/>
              <a:t> </a:t>
            </a:r>
            <a:r>
              <a:rPr lang="en-US" dirty="0" err="1"/>
              <a:t>edificio</a:t>
            </a:r>
            <a:r>
              <a:rPr lang="en-US" dirty="0"/>
              <a:t>, un </a:t>
            </a:r>
            <a:r>
              <a:rPr lang="en-US" dirty="0" err="1"/>
              <a:t>negocio</a:t>
            </a:r>
            <a:r>
              <a:rPr lang="en-US" dirty="0"/>
              <a:t> en </a:t>
            </a:r>
            <a:r>
              <a:rPr lang="en-US" dirty="0" err="1"/>
              <a:t>crecimiento</a:t>
            </a:r>
            <a:r>
              <a:rPr lang="en-US" dirty="0"/>
              <a:t>, o </a:t>
            </a:r>
            <a:r>
              <a:rPr lang="en-US" dirty="0" err="1"/>
              <a:t>una</a:t>
            </a:r>
            <a:r>
              <a:rPr lang="en-US" dirty="0"/>
              <a:t> persona de </a:t>
            </a:r>
            <a:r>
              <a:rPr lang="en-US" dirty="0" err="1"/>
              <a:t>éxito</a:t>
            </a:r>
            <a:r>
              <a:rPr lang="en-US" dirty="0"/>
              <a:t> y </a:t>
            </a:r>
            <a:r>
              <a:rPr lang="en-US" dirty="0" err="1"/>
              <a:t>asumen</a:t>
            </a:r>
            <a:r>
              <a:rPr lang="en-US" dirty="0"/>
              <a:t> que se </a:t>
            </a:r>
            <a:r>
              <a:rPr lang="en-US" dirty="0" err="1"/>
              <a:t>debe</a:t>
            </a:r>
            <a:r>
              <a:rPr lang="en-US" dirty="0"/>
              <a:t> a la </a:t>
            </a:r>
            <a:r>
              <a:rPr lang="en-US" dirty="0" err="1"/>
              <a:t>buena</a:t>
            </a:r>
            <a:r>
              <a:rPr lang="en-US" dirty="0"/>
              <a:t> </a:t>
            </a:r>
            <a:r>
              <a:rPr lang="en-US" dirty="0" err="1"/>
              <a:t>suerte</a:t>
            </a:r>
            <a:r>
              <a:rPr lang="en-US" dirty="0"/>
              <a:t>.</a:t>
            </a:r>
          </a:p>
        </p:txBody>
      </p:sp>
      <p:sp>
        <p:nvSpPr>
          <p:cNvPr id="4" name="Content Placeholder 3"/>
          <p:cNvSpPr>
            <a:spLocks noGrp="1"/>
          </p:cNvSpPr>
          <p:nvPr>
            <p:ph sz="half" idx="2"/>
          </p:nvPr>
        </p:nvSpPr>
        <p:spPr>
          <a:xfrm>
            <a:off x="4648200" y="1600200"/>
            <a:ext cx="4038600" cy="5257800"/>
          </a:xfrm>
        </p:spPr>
        <p:txBody>
          <a:bodyPr>
            <a:normAutofit fontScale="92500" lnSpcReduction="20000"/>
          </a:bodyPr>
          <a:lstStyle/>
          <a:p>
            <a:r>
              <a:rPr lang="en-US" dirty="0"/>
              <a:t>La </a:t>
            </a:r>
            <a:r>
              <a:rPr lang="en-US" dirty="0" err="1"/>
              <a:t>gente</a:t>
            </a:r>
            <a:r>
              <a:rPr lang="en-US" dirty="0"/>
              <a:t> </a:t>
            </a:r>
            <a:r>
              <a:rPr lang="en-US" dirty="0" err="1"/>
              <a:t>ve</a:t>
            </a:r>
            <a:r>
              <a:rPr lang="en-US" dirty="0"/>
              <a:t> la </a:t>
            </a:r>
            <a:r>
              <a:rPr lang="en-US" dirty="0" err="1"/>
              <a:t>pobreza</a:t>
            </a:r>
            <a:r>
              <a:rPr lang="en-US" dirty="0"/>
              <a:t> y el </a:t>
            </a:r>
            <a:r>
              <a:rPr lang="en-US" dirty="0" err="1"/>
              <a:t>hambre</a:t>
            </a:r>
            <a:r>
              <a:rPr lang="en-US" dirty="0"/>
              <a:t> en Africa o la </a:t>
            </a:r>
            <a:r>
              <a:rPr lang="en-US" dirty="0" err="1"/>
              <a:t>guerra</a:t>
            </a:r>
            <a:r>
              <a:rPr lang="en-US" dirty="0"/>
              <a:t> en el Medio </a:t>
            </a:r>
            <a:r>
              <a:rPr lang="en-US" dirty="0" err="1"/>
              <a:t>Oriente</a:t>
            </a:r>
            <a:r>
              <a:rPr lang="en-US" dirty="0"/>
              <a:t> y </a:t>
            </a:r>
            <a:r>
              <a:rPr lang="en-US" dirty="0" err="1"/>
              <a:t>asumen</a:t>
            </a:r>
            <a:r>
              <a:rPr lang="en-US" dirty="0"/>
              <a:t> que </a:t>
            </a:r>
            <a:r>
              <a:rPr lang="en-US" dirty="0" err="1"/>
              <a:t>es</a:t>
            </a:r>
            <a:r>
              <a:rPr lang="en-US" dirty="0"/>
              <a:t> el </a:t>
            </a:r>
            <a:r>
              <a:rPr lang="en-US" dirty="0" err="1"/>
              <a:t>resultado</a:t>
            </a:r>
            <a:r>
              <a:rPr lang="en-US" dirty="0"/>
              <a:t> de </a:t>
            </a:r>
            <a:r>
              <a:rPr lang="en-US" dirty="0" err="1"/>
              <a:t>circunstancias</a:t>
            </a:r>
            <a:r>
              <a:rPr lang="en-US" dirty="0"/>
              <a:t> </a:t>
            </a:r>
            <a:r>
              <a:rPr lang="en-US" dirty="0" err="1"/>
              <a:t>desafortunadas</a:t>
            </a:r>
            <a:r>
              <a:rPr lang="en-US" dirty="0"/>
              <a:t>.</a:t>
            </a:r>
          </a:p>
          <a:p>
            <a:r>
              <a:rPr lang="en-US" dirty="0" err="1"/>
              <a:t>Existe</a:t>
            </a:r>
            <a:r>
              <a:rPr lang="en-US" dirty="0"/>
              <a:t> </a:t>
            </a:r>
            <a:r>
              <a:rPr lang="en-US" dirty="0" err="1"/>
              <a:t>una</a:t>
            </a:r>
            <a:r>
              <a:rPr lang="en-US" dirty="0"/>
              <a:t> “</a:t>
            </a:r>
            <a:r>
              <a:rPr lang="en-US" dirty="0" err="1"/>
              <a:t>Causa</a:t>
            </a:r>
            <a:r>
              <a:rPr lang="en-US" dirty="0"/>
              <a:t>” </a:t>
            </a:r>
            <a:r>
              <a:rPr lang="en-US" dirty="0" err="1"/>
              <a:t>detrás</a:t>
            </a:r>
            <a:r>
              <a:rPr lang="en-US" dirty="0"/>
              <a:t> del </a:t>
            </a:r>
            <a:r>
              <a:rPr lang="en-US" dirty="0" err="1"/>
              <a:t>Efecto</a:t>
            </a:r>
            <a:r>
              <a:rPr lang="en-US" dirty="0"/>
              <a:t>.</a:t>
            </a:r>
          </a:p>
          <a:p>
            <a:r>
              <a:rPr lang="en-US" dirty="0"/>
              <a:t>Hay un “</a:t>
            </a:r>
            <a:r>
              <a:rPr lang="en-US" dirty="0" err="1"/>
              <a:t>Árbol</a:t>
            </a:r>
            <a:r>
              <a:rPr lang="en-US" dirty="0"/>
              <a:t>” </a:t>
            </a:r>
            <a:r>
              <a:rPr lang="en-US" dirty="0" err="1"/>
              <a:t>que</a:t>
            </a:r>
            <a:r>
              <a:rPr lang="en-US" dirty="0"/>
              <a:t> </a:t>
            </a:r>
            <a:r>
              <a:rPr lang="en-US" dirty="0" err="1"/>
              <a:t>dio</a:t>
            </a:r>
            <a:r>
              <a:rPr lang="en-US" dirty="0"/>
              <a:t> a </a:t>
            </a:r>
            <a:r>
              <a:rPr lang="en-US" dirty="0" err="1"/>
              <a:t>luz</a:t>
            </a:r>
            <a:r>
              <a:rPr lang="en-US" dirty="0"/>
              <a:t> a </a:t>
            </a:r>
            <a:r>
              <a:rPr lang="en-US" dirty="0" err="1"/>
              <a:t>ese</a:t>
            </a:r>
            <a:r>
              <a:rPr lang="en-US" dirty="0"/>
              <a:t> </a:t>
            </a:r>
            <a:r>
              <a:rPr lang="en-US" dirty="0" err="1"/>
              <a:t>Fruto</a:t>
            </a:r>
            <a:r>
              <a:rPr lang="en-US" dirty="0"/>
              <a:t>.</a:t>
            </a:r>
          </a:p>
          <a:p>
            <a:r>
              <a:rPr lang="en-US" dirty="0"/>
              <a:t>En la </a:t>
            </a:r>
            <a:r>
              <a:rPr lang="en-US" dirty="0" err="1"/>
              <a:t>vida</a:t>
            </a:r>
            <a:r>
              <a:rPr lang="en-US" dirty="0"/>
              <a:t>, “</a:t>
            </a:r>
            <a:r>
              <a:rPr lang="en-US" dirty="0" err="1"/>
              <a:t>vemos</a:t>
            </a:r>
            <a:r>
              <a:rPr lang="en-US" dirty="0"/>
              <a:t>” el </a:t>
            </a:r>
            <a:r>
              <a:rPr lang="en-US" dirty="0" err="1"/>
              <a:t>Fruto</a:t>
            </a:r>
            <a:r>
              <a:rPr lang="en-US" dirty="0"/>
              <a:t>. Pero no “</a:t>
            </a:r>
            <a:r>
              <a:rPr lang="en-US" dirty="0" err="1"/>
              <a:t>vemos</a:t>
            </a:r>
            <a:r>
              <a:rPr lang="en-US" dirty="0"/>
              <a:t>” la </a:t>
            </a:r>
            <a:r>
              <a:rPr lang="en-US" dirty="0" err="1"/>
              <a:t>Semilla</a:t>
            </a:r>
            <a:r>
              <a:rPr lang="en-US" dirty="0"/>
              <a:t> que </a:t>
            </a:r>
            <a:r>
              <a:rPr lang="en-US" dirty="0" err="1"/>
              <a:t>creó</a:t>
            </a:r>
            <a:r>
              <a:rPr lang="en-US" dirty="0"/>
              <a:t> el </a:t>
            </a:r>
            <a:r>
              <a:rPr lang="en-US" dirty="0" err="1"/>
              <a:t>Fruto</a:t>
            </a:r>
            <a:r>
              <a:rPr lang="en-US" dirty="0"/>
              <a:t>. </a:t>
            </a:r>
          </a:p>
        </p:txBody>
      </p:sp>
      <p:sp>
        <p:nvSpPr>
          <p:cNvPr id="6" name="Footer Placeholder 5"/>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2024</a:t>
            </a:r>
          </a:p>
        </p:txBody>
      </p:sp>
      <p:sp>
        <p:nvSpPr>
          <p:cNvPr id="7" name="Slide Number Placeholder 6"/>
          <p:cNvSpPr>
            <a:spLocks noGrp="1"/>
          </p:cNvSpPr>
          <p:nvPr>
            <p:ph type="sldNum" sz="quarter" idx="12"/>
          </p:nvPr>
        </p:nvSpPr>
        <p:spPr>
          <a:xfrm>
            <a:off x="7010400" y="6492875"/>
            <a:ext cx="2133600" cy="365125"/>
          </a:xfrm>
        </p:spPr>
        <p:txBody>
          <a:bodyPr/>
          <a:lstStyle/>
          <a:p>
            <a:fld id="{26992660-07D7-4D1A-9A00-6246F487EF94}" type="slidenum">
              <a:rPr lang="en-US" smtClean="0"/>
              <a:pPr/>
              <a:t>34</a:t>
            </a:fld>
            <a:endParaRPr lang="en-US" dirty="0"/>
          </a:p>
        </p:txBody>
      </p:sp>
      <p:pic>
        <p:nvPicPr>
          <p:cNvPr id="5" name="Picture 4">
            <a:extLst>
              <a:ext uri="{FF2B5EF4-FFF2-40B4-BE49-F238E27FC236}">
                <a16:creationId xmlns:a16="http://schemas.microsoft.com/office/drawing/2014/main" id="{AB8120F2-6349-ADDF-316D-92ADA07635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15456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3744"/>
            <a:ext cx="9144000" cy="1143000"/>
          </a:xfrm>
        </p:spPr>
        <p:txBody>
          <a:bodyPr>
            <a:normAutofit fontScale="90000"/>
          </a:bodyPr>
          <a:lstStyle/>
          <a:p>
            <a:r>
              <a:rPr lang="en-US" b="1" dirty="0"/>
              <a:t>Los </a:t>
            </a:r>
            <a:r>
              <a:rPr lang="en-US" b="1" dirty="0" err="1"/>
              <a:t>Pensamientos</a:t>
            </a:r>
            <a:r>
              <a:rPr lang="en-US" b="1" dirty="0"/>
              <a:t> Se </a:t>
            </a:r>
            <a:br>
              <a:rPr lang="en-US" b="1" dirty="0"/>
            </a:br>
            <a:r>
              <a:rPr lang="en-US" b="1" dirty="0" err="1"/>
              <a:t>Convierten</a:t>
            </a:r>
            <a:r>
              <a:rPr lang="en-US" b="1" dirty="0"/>
              <a:t> en </a:t>
            </a:r>
            <a:r>
              <a:rPr lang="en-US" b="1" dirty="0" err="1"/>
              <a:t>Realidad</a:t>
            </a:r>
            <a:endParaRPr lang="en-US" b="1" dirty="0"/>
          </a:p>
        </p:txBody>
      </p:sp>
      <p:sp>
        <p:nvSpPr>
          <p:cNvPr id="3" name="Content Placeholder 2"/>
          <p:cNvSpPr>
            <a:spLocks noGrp="1"/>
          </p:cNvSpPr>
          <p:nvPr>
            <p:ph sz="half" idx="1"/>
          </p:nvPr>
        </p:nvSpPr>
        <p:spPr/>
        <p:txBody>
          <a:bodyPr>
            <a:normAutofit fontScale="92500"/>
          </a:bodyPr>
          <a:lstStyle/>
          <a:p>
            <a:r>
              <a:rPr lang="en-US" dirty="0"/>
              <a:t>Las </a:t>
            </a:r>
            <a:r>
              <a:rPr lang="en-US" b="1" dirty="0" err="1"/>
              <a:t>Creencias</a:t>
            </a:r>
            <a:r>
              <a:rPr lang="en-US" b="1" dirty="0"/>
              <a:t>, </a:t>
            </a:r>
            <a:r>
              <a:rPr lang="en-US" b="1" dirty="0" err="1"/>
              <a:t>Valores</a:t>
            </a:r>
            <a:r>
              <a:rPr lang="en-US" b="1" dirty="0"/>
              <a:t>, </a:t>
            </a:r>
            <a:r>
              <a:rPr lang="en-US" b="1" dirty="0" err="1"/>
              <a:t>Actitudes</a:t>
            </a:r>
            <a:r>
              <a:rPr lang="en-US" b="1" dirty="0"/>
              <a:t>, </a:t>
            </a:r>
            <a:r>
              <a:rPr lang="en-US" b="1" dirty="0" err="1"/>
              <a:t>Caracter</a:t>
            </a:r>
            <a:r>
              <a:rPr lang="en-US" b="1" dirty="0"/>
              <a:t>, </a:t>
            </a:r>
            <a:r>
              <a:rPr lang="en-US" b="1" dirty="0" err="1"/>
              <a:t>Pensamientos</a:t>
            </a:r>
            <a:r>
              <a:rPr lang="en-US" dirty="0"/>
              <a:t>, (</a:t>
            </a:r>
            <a:r>
              <a:rPr lang="en-US" dirty="0" err="1"/>
              <a:t>semillas</a:t>
            </a:r>
            <a:r>
              <a:rPr lang="en-US" dirty="0"/>
              <a:t> </a:t>
            </a:r>
            <a:r>
              <a:rPr lang="en-US" dirty="0" err="1"/>
              <a:t>mentales</a:t>
            </a:r>
            <a:r>
              <a:rPr lang="en-US" dirty="0"/>
              <a:t> invisibles) y los </a:t>
            </a:r>
            <a:r>
              <a:rPr lang="en-US" b="1" dirty="0" err="1"/>
              <a:t>Métodos</a:t>
            </a:r>
            <a:r>
              <a:rPr lang="en-US" b="1" dirty="0"/>
              <a:t>, </a:t>
            </a:r>
            <a:r>
              <a:rPr lang="en-US" b="1" dirty="0" err="1"/>
              <a:t>Hábitos</a:t>
            </a:r>
            <a:r>
              <a:rPr lang="en-US" b="1" dirty="0"/>
              <a:t>, </a:t>
            </a:r>
            <a:r>
              <a:rPr lang="en-US" b="1" dirty="0" err="1"/>
              <a:t>Formas</a:t>
            </a:r>
            <a:r>
              <a:rPr lang="en-US" b="1" dirty="0"/>
              <a:t> de </a:t>
            </a:r>
            <a:r>
              <a:rPr lang="en-US" b="1" dirty="0" err="1"/>
              <a:t>Pensar</a:t>
            </a:r>
            <a:r>
              <a:rPr lang="en-US" b="1" dirty="0"/>
              <a:t>, y </a:t>
            </a:r>
            <a:r>
              <a:rPr lang="en-US" b="1" dirty="0" err="1"/>
              <a:t>Estados</a:t>
            </a:r>
            <a:r>
              <a:rPr lang="en-US" b="1" dirty="0"/>
              <a:t> </a:t>
            </a:r>
            <a:r>
              <a:rPr lang="en-US" b="1" dirty="0" err="1"/>
              <a:t>Financieros</a:t>
            </a:r>
            <a:r>
              <a:rPr lang="en-US" dirty="0"/>
              <a:t> (</a:t>
            </a:r>
            <a:r>
              <a:rPr lang="en-US" dirty="0" err="1"/>
              <a:t>tierra</a:t>
            </a:r>
            <a:r>
              <a:rPr lang="en-US" dirty="0"/>
              <a:t> invisible, </a:t>
            </a:r>
            <a:r>
              <a:rPr lang="en-US" dirty="0" err="1"/>
              <a:t>calor</a:t>
            </a:r>
            <a:r>
              <a:rPr lang="en-US" dirty="0"/>
              <a:t> y </a:t>
            </a:r>
            <a:r>
              <a:rPr lang="en-US" dirty="0" err="1"/>
              <a:t>agua</a:t>
            </a:r>
            <a:r>
              <a:rPr lang="en-US" dirty="0"/>
              <a:t>) </a:t>
            </a:r>
            <a:r>
              <a:rPr lang="en-US" dirty="0" err="1"/>
              <a:t>que</a:t>
            </a:r>
            <a:r>
              <a:rPr lang="en-US" dirty="0"/>
              <a:t> son </a:t>
            </a:r>
            <a:r>
              <a:rPr lang="en-US" dirty="0" err="1"/>
              <a:t>necesarios</a:t>
            </a:r>
            <a:r>
              <a:rPr lang="en-US" dirty="0"/>
              <a:t> </a:t>
            </a:r>
            <a:r>
              <a:rPr lang="en-US" dirty="0" err="1"/>
              <a:t>para</a:t>
            </a:r>
            <a:r>
              <a:rPr lang="en-US" dirty="0"/>
              <a:t> </a:t>
            </a:r>
            <a:r>
              <a:rPr lang="en-US" dirty="0" err="1"/>
              <a:t>transformar</a:t>
            </a:r>
            <a:r>
              <a:rPr lang="en-US" dirty="0"/>
              <a:t> </a:t>
            </a:r>
            <a:r>
              <a:rPr lang="en-US" dirty="0" err="1"/>
              <a:t>tus</a:t>
            </a:r>
            <a:r>
              <a:rPr lang="en-US" dirty="0"/>
              <a:t> </a:t>
            </a:r>
            <a:r>
              <a:rPr lang="en-US" dirty="0" err="1"/>
              <a:t>Sue</a:t>
            </a:r>
            <a:r>
              <a:rPr lang="en-US" dirty="0" err="1">
                <a:latin typeface="Calibri"/>
              </a:rPr>
              <a:t>ñ</a:t>
            </a:r>
            <a:r>
              <a:rPr lang="en-US" dirty="0" err="1"/>
              <a:t>os</a:t>
            </a:r>
            <a:r>
              <a:rPr lang="en-US" dirty="0"/>
              <a:t> en </a:t>
            </a:r>
            <a:r>
              <a:rPr lang="en-US" dirty="0" err="1"/>
              <a:t>Realidad</a:t>
            </a:r>
            <a:r>
              <a:rPr lang="en-US" dirty="0"/>
              <a:t>!</a:t>
            </a:r>
          </a:p>
          <a:p>
            <a:endParaRPr lang="en-US" dirty="0"/>
          </a:p>
        </p:txBody>
      </p:sp>
      <p:sp>
        <p:nvSpPr>
          <p:cNvPr id="4" name="Content Placeholder 3"/>
          <p:cNvSpPr>
            <a:spLocks noGrp="1"/>
          </p:cNvSpPr>
          <p:nvPr>
            <p:ph sz="half" idx="2"/>
          </p:nvPr>
        </p:nvSpPr>
        <p:spPr>
          <a:xfrm>
            <a:off x="4648200" y="1600200"/>
            <a:ext cx="4038600" cy="5029200"/>
          </a:xfrm>
        </p:spPr>
        <p:txBody>
          <a:bodyPr>
            <a:normAutofit fontScale="92500"/>
          </a:bodyPr>
          <a:lstStyle/>
          <a:p>
            <a:r>
              <a:rPr lang="en-US" dirty="0" err="1"/>
              <a:t>Tú</a:t>
            </a:r>
            <a:r>
              <a:rPr lang="en-US" dirty="0"/>
              <a:t> </a:t>
            </a:r>
            <a:r>
              <a:rPr lang="en-US" dirty="0" err="1"/>
              <a:t>aprenderás</a:t>
            </a:r>
            <a:r>
              <a:rPr lang="en-US" dirty="0"/>
              <a:t> a </a:t>
            </a:r>
            <a:r>
              <a:rPr lang="en-US" dirty="0" err="1"/>
              <a:t>entender</a:t>
            </a:r>
            <a:r>
              <a:rPr lang="en-US" dirty="0"/>
              <a:t> y “</a:t>
            </a:r>
            <a:r>
              <a:rPr lang="en-US" dirty="0" err="1"/>
              <a:t>ver</a:t>
            </a:r>
            <a:r>
              <a:rPr lang="en-US" dirty="0"/>
              <a:t>” </a:t>
            </a:r>
            <a:r>
              <a:rPr lang="en-US" dirty="0" err="1"/>
              <a:t>cómo</a:t>
            </a:r>
            <a:r>
              <a:rPr lang="en-US" dirty="0"/>
              <a:t> </a:t>
            </a:r>
            <a:r>
              <a:rPr lang="en-US" dirty="0" err="1"/>
              <a:t>funciona</a:t>
            </a:r>
            <a:r>
              <a:rPr lang="en-US" dirty="0"/>
              <a:t> el </a:t>
            </a:r>
            <a:r>
              <a:rPr lang="en-US" dirty="0" err="1"/>
              <a:t>mundo</a:t>
            </a:r>
            <a:r>
              <a:rPr lang="en-US" dirty="0"/>
              <a:t> “invisible” </a:t>
            </a:r>
            <a:r>
              <a:rPr lang="en-US" dirty="0" err="1"/>
              <a:t>que</a:t>
            </a:r>
            <a:r>
              <a:rPr lang="en-US" dirty="0"/>
              <a:t> </a:t>
            </a:r>
            <a:r>
              <a:rPr lang="en-US" dirty="0" err="1"/>
              <a:t>te</a:t>
            </a:r>
            <a:r>
              <a:rPr lang="en-US" dirty="0"/>
              <a:t> </a:t>
            </a:r>
            <a:r>
              <a:rPr lang="en-US" dirty="0" err="1"/>
              <a:t>permite</a:t>
            </a:r>
            <a:r>
              <a:rPr lang="en-US" dirty="0"/>
              <a:t> </a:t>
            </a:r>
            <a:r>
              <a:rPr lang="en-US" dirty="0" err="1"/>
              <a:t>alcanzar</a:t>
            </a:r>
            <a:r>
              <a:rPr lang="en-US" dirty="0"/>
              <a:t> los </a:t>
            </a:r>
            <a:r>
              <a:rPr lang="en-US" dirty="0" err="1"/>
              <a:t>resultados</a:t>
            </a:r>
            <a:r>
              <a:rPr lang="en-US" dirty="0"/>
              <a:t> “</a:t>
            </a:r>
            <a:r>
              <a:rPr lang="en-US" dirty="0" err="1"/>
              <a:t>visibles</a:t>
            </a:r>
            <a:r>
              <a:rPr lang="en-US" dirty="0"/>
              <a:t>” </a:t>
            </a:r>
            <a:r>
              <a:rPr lang="en-US" dirty="0" err="1"/>
              <a:t>que</a:t>
            </a:r>
            <a:r>
              <a:rPr lang="en-US" dirty="0"/>
              <a:t> </a:t>
            </a:r>
            <a:r>
              <a:rPr lang="en-US" dirty="0" err="1"/>
              <a:t>tú</a:t>
            </a:r>
            <a:r>
              <a:rPr lang="en-US" dirty="0"/>
              <a:t> </a:t>
            </a:r>
            <a:r>
              <a:rPr lang="en-US" dirty="0" err="1"/>
              <a:t>deseas</a:t>
            </a:r>
            <a:r>
              <a:rPr lang="en-US" dirty="0"/>
              <a:t>.</a:t>
            </a:r>
          </a:p>
          <a:p>
            <a:r>
              <a:rPr lang="en-US" dirty="0" err="1"/>
              <a:t>Todo</a:t>
            </a:r>
            <a:r>
              <a:rPr lang="en-US" dirty="0"/>
              <a:t> </a:t>
            </a:r>
            <a:r>
              <a:rPr lang="en-US" dirty="0" err="1"/>
              <a:t>empieza</a:t>
            </a:r>
            <a:r>
              <a:rPr lang="en-US" dirty="0"/>
              <a:t> en la </a:t>
            </a:r>
            <a:r>
              <a:rPr lang="en-US" dirty="0" err="1"/>
              <a:t>mente</a:t>
            </a:r>
            <a:r>
              <a:rPr lang="en-US" dirty="0"/>
              <a:t>… y </a:t>
            </a:r>
            <a:r>
              <a:rPr lang="en-US" dirty="0" err="1"/>
              <a:t>después</a:t>
            </a:r>
            <a:r>
              <a:rPr lang="en-US" dirty="0"/>
              <a:t> </a:t>
            </a:r>
            <a:r>
              <a:rPr lang="en-US" dirty="0" err="1"/>
              <a:t>tus</a:t>
            </a:r>
            <a:r>
              <a:rPr lang="en-US" dirty="0"/>
              <a:t> </a:t>
            </a:r>
            <a:r>
              <a:rPr lang="en-US" dirty="0" err="1"/>
              <a:t>pensamientos</a:t>
            </a:r>
            <a:r>
              <a:rPr lang="en-US" dirty="0"/>
              <a:t> se </a:t>
            </a:r>
            <a:r>
              <a:rPr lang="en-US" dirty="0" err="1"/>
              <a:t>transforman</a:t>
            </a:r>
            <a:r>
              <a:rPr lang="en-US" dirty="0"/>
              <a:t> a </a:t>
            </a:r>
            <a:r>
              <a:rPr lang="en-US" dirty="0" err="1"/>
              <a:t>sí</a:t>
            </a:r>
            <a:r>
              <a:rPr lang="en-US" dirty="0"/>
              <a:t> </a:t>
            </a:r>
            <a:r>
              <a:rPr lang="en-US" dirty="0" err="1"/>
              <a:t>mismos</a:t>
            </a:r>
            <a:r>
              <a:rPr lang="en-US" dirty="0"/>
              <a:t> en </a:t>
            </a:r>
            <a:r>
              <a:rPr lang="en-US" dirty="0" err="1"/>
              <a:t>su</a:t>
            </a:r>
            <a:r>
              <a:rPr lang="en-US" dirty="0"/>
              <a:t> </a:t>
            </a:r>
            <a:r>
              <a:rPr lang="en-US" dirty="0" err="1"/>
              <a:t>equivalente</a:t>
            </a:r>
            <a:r>
              <a:rPr lang="en-US" dirty="0"/>
              <a:t> </a:t>
            </a:r>
            <a:r>
              <a:rPr lang="en-US" dirty="0" err="1"/>
              <a:t>físico</a:t>
            </a:r>
            <a:r>
              <a:rPr lang="en-US" dirty="0"/>
              <a:t>.</a:t>
            </a:r>
          </a:p>
          <a:p>
            <a:endParaRPr lang="en-US" dirty="0"/>
          </a:p>
          <a:p>
            <a:endParaRPr lang="en-US" dirty="0"/>
          </a:p>
        </p:txBody>
      </p:sp>
      <p:sp>
        <p:nvSpPr>
          <p:cNvPr id="6" name="Footer Placeholder 5"/>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2024</a:t>
            </a:r>
          </a:p>
        </p:txBody>
      </p:sp>
      <p:sp>
        <p:nvSpPr>
          <p:cNvPr id="7" name="Slide Number Placeholder 6"/>
          <p:cNvSpPr>
            <a:spLocks noGrp="1"/>
          </p:cNvSpPr>
          <p:nvPr>
            <p:ph type="sldNum" sz="quarter" idx="12"/>
          </p:nvPr>
        </p:nvSpPr>
        <p:spPr>
          <a:xfrm>
            <a:off x="7010400" y="6492875"/>
            <a:ext cx="2133600" cy="365125"/>
          </a:xfrm>
        </p:spPr>
        <p:txBody>
          <a:bodyPr/>
          <a:lstStyle/>
          <a:p>
            <a:fld id="{26992660-07D7-4D1A-9A00-6246F487EF94}" type="slidenum">
              <a:rPr lang="en-US" smtClean="0"/>
              <a:pPr/>
              <a:t>35</a:t>
            </a:fld>
            <a:endParaRPr lang="en-US" dirty="0"/>
          </a:p>
        </p:txBody>
      </p:sp>
      <p:pic>
        <p:nvPicPr>
          <p:cNvPr id="5" name="Picture 4">
            <a:extLst>
              <a:ext uri="{FF2B5EF4-FFF2-40B4-BE49-F238E27FC236}">
                <a16:creationId xmlns:a16="http://schemas.microsoft.com/office/drawing/2014/main" id="{663E471C-F351-C7F9-45D8-0512C4D3EAD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04333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¿En </a:t>
            </a:r>
            <a:r>
              <a:rPr lang="en-US" b="1" dirty="0" err="1"/>
              <a:t>Dónde</a:t>
            </a:r>
            <a:r>
              <a:rPr lang="en-US" b="1" dirty="0"/>
              <a:t> Te </a:t>
            </a:r>
            <a:r>
              <a:rPr lang="en-US" b="1" dirty="0" err="1"/>
              <a:t>Ves</a:t>
            </a:r>
            <a:r>
              <a:rPr lang="en-US" b="1" dirty="0"/>
              <a:t> a Ti </a:t>
            </a:r>
            <a:r>
              <a:rPr lang="en-US" b="1" dirty="0" err="1"/>
              <a:t>Mismo</a:t>
            </a:r>
            <a:r>
              <a:rPr lang="en-US" b="1" dirty="0"/>
              <a:t>?</a:t>
            </a:r>
            <a:endParaRPr lang="en-US" dirty="0"/>
          </a:p>
        </p:txBody>
      </p:sp>
      <p:sp>
        <p:nvSpPr>
          <p:cNvPr id="3" name="Content Placeholder 2"/>
          <p:cNvSpPr>
            <a:spLocks noGrp="1"/>
          </p:cNvSpPr>
          <p:nvPr>
            <p:ph idx="1"/>
          </p:nvPr>
        </p:nvSpPr>
        <p:spPr>
          <a:xfrm>
            <a:off x="4800600" y="1371601"/>
            <a:ext cx="3048000" cy="3733800"/>
          </a:xfrm>
        </p:spPr>
        <p:txBody>
          <a:bodyPr/>
          <a:lstStyle/>
          <a:p>
            <a:r>
              <a:rPr lang="en-US" dirty="0"/>
              <a:t>¿En 1 </a:t>
            </a:r>
            <a:r>
              <a:rPr lang="en-US" dirty="0" err="1"/>
              <a:t>a</a:t>
            </a:r>
            <a:r>
              <a:rPr lang="en-US" dirty="0" err="1">
                <a:latin typeface="Calibri"/>
              </a:rPr>
              <a:t>ñ</a:t>
            </a:r>
            <a:r>
              <a:rPr lang="en-US" dirty="0" err="1"/>
              <a:t>o</a:t>
            </a:r>
            <a:r>
              <a:rPr lang="en-US" dirty="0"/>
              <a:t>?</a:t>
            </a:r>
          </a:p>
          <a:p>
            <a:r>
              <a:rPr lang="en-US" dirty="0"/>
              <a:t>¿En 3 </a:t>
            </a:r>
            <a:r>
              <a:rPr lang="en-US" dirty="0" err="1"/>
              <a:t>años</a:t>
            </a:r>
            <a:r>
              <a:rPr lang="en-US" dirty="0"/>
              <a:t>?</a:t>
            </a:r>
          </a:p>
          <a:p>
            <a:r>
              <a:rPr lang="en-US" dirty="0"/>
              <a:t>¿En 5 </a:t>
            </a:r>
            <a:r>
              <a:rPr lang="en-US" dirty="0" err="1"/>
              <a:t>años</a:t>
            </a:r>
            <a:r>
              <a:rPr lang="en-US" dirty="0"/>
              <a:t>?</a:t>
            </a:r>
          </a:p>
          <a:p>
            <a:r>
              <a:rPr lang="en-US" dirty="0"/>
              <a:t>¿En 10 </a:t>
            </a:r>
            <a:r>
              <a:rPr lang="en-US" dirty="0" err="1"/>
              <a:t>años</a:t>
            </a:r>
            <a:r>
              <a:rPr lang="en-US" dirty="0"/>
              <a:t>?</a:t>
            </a:r>
          </a:p>
          <a:p>
            <a:r>
              <a:rPr lang="en-US" dirty="0"/>
              <a:t>¿En 25 </a:t>
            </a:r>
            <a:r>
              <a:rPr lang="en-US" dirty="0" err="1"/>
              <a:t>años</a:t>
            </a:r>
            <a:r>
              <a:rPr lang="en-US" dirty="0"/>
              <a:t>?</a:t>
            </a:r>
          </a:p>
          <a:p>
            <a:r>
              <a:rPr lang="en-US" dirty="0"/>
              <a:t>¿En 50 </a:t>
            </a:r>
            <a:r>
              <a:rPr lang="en-US" dirty="0" err="1"/>
              <a:t>años</a:t>
            </a:r>
            <a:r>
              <a:rPr lang="en-US" dirty="0"/>
              <a:t>?</a:t>
            </a:r>
          </a:p>
          <a:p>
            <a:endParaRPr lang="en-US" dirty="0"/>
          </a:p>
        </p:txBody>
      </p:sp>
      <p:sp>
        <p:nvSpPr>
          <p:cNvPr id="4" name="Content Placeholder 2"/>
          <p:cNvSpPr txBox="1">
            <a:spLocks/>
          </p:cNvSpPr>
          <p:nvPr/>
        </p:nvSpPr>
        <p:spPr>
          <a:xfrm>
            <a:off x="304800" y="1371600"/>
            <a:ext cx="4572000" cy="5029200"/>
          </a:xfrm>
          <a:prstGeom prst="rect">
            <a:avLst/>
          </a:prstGeom>
        </p:spPr>
        <p:txBody>
          <a:bodyPr vert="horz" lIns="91440" tIns="45720" rIns="91440" bIns="45720" rtlCol="0">
            <a:normAutofit fontScale="850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a:t>
            </a:r>
            <a:r>
              <a:rPr kumimoji="0" lang="en-US" sz="3200" b="0" i="0" u="none" strike="noStrike" kern="1200" cap="none" spc="0" normalizeH="0" baseline="0" noProof="0" dirty="0" err="1">
                <a:ln>
                  <a:noFill/>
                </a:ln>
                <a:solidFill>
                  <a:schemeClr val="tx1"/>
                </a:solidFill>
                <a:effectLst/>
                <a:uLnTx/>
                <a:uFillTx/>
                <a:latin typeface="+mn-lt"/>
                <a:ea typeface="+mn-ea"/>
                <a:cs typeface="+mn-cs"/>
              </a:rPr>
              <a:t>Que</a:t>
            </a:r>
            <a:r>
              <a:rPr kumimoji="0" lang="en-US" sz="3200" b="0" i="0" u="none" strike="noStrike" kern="1200" cap="none" spc="0" normalizeH="0" baseline="0" noProof="0" dirty="0">
                <a:ln>
                  <a:noFill/>
                </a:ln>
                <a:solidFill>
                  <a:schemeClr val="tx1"/>
                </a:solidFill>
                <a:effectLst/>
                <a:uLnTx/>
                <a:uFillTx/>
                <a:latin typeface="+mn-lt"/>
                <a:ea typeface="+mn-ea"/>
                <a:cs typeface="+mn-cs"/>
              </a:rPr>
              <a:t> </a:t>
            </a:r>
            <a:r>
              <a:rPr kumimoji="0" lang="en-US" sz="3200" b="0" i="0" u="none" strike="noStrike" kern="1200" cap="none" spc="0" normalizeH="0" baseline="0" noProof="0" dirty="0" err="1">
                <a:ln>
                  <a:noFill/>
                </a:ln>
                <a:solidFill>
                  <a:schemeClr val="tx1"/>
                </a:solidFill>
                <a:effectLst/>
                <a:uLnTx/>
                <a:uFillTx/>
                <a:latin typeface="+mn-lt"/>
                <a:ea typeface="+mn-ea"/>
                <a:cs typeface="+mn-cs"/>
              </a:rPr>
              <a:t>estarás</a:t>
            </a:r>
            <a:r>
              <a:rPr kumimoji="0" lang="en-US" sz="3200" b="0" i="0" u="none" strike="noStrike" kern="1200" cap="none" spc="0" normalizeH="0" baseline="0" noProof="0" dirty="0">
                <a:ln>
                  <a:noFill/>
                </a:ln>
                <a:solidFill>
                  <a:schemeClr val="tx1"/>
                </a:solidFill>
                <a:effectLst/>
                <a:uLnTx/>
                <a:uFillTx/>
                <a:latin typeface="+mn-lt"/>
                <a:ea typeface="+mn-ea"/>
                <a:cs typeface="+mn-cs"/>
              </a:rPr>
              <a:t> </a:t>
            </a:r>
            <a:r>
              <a:rPr kumimoji="0" lang="en-US" sz="3200" b="0" i="0" u="none" strike="noStrike" kern="1200" cap="none" spc="0" normalizeH="0" baseline="0" noProof="0" dirty="0" err="1">
                <a:ln>
                  <a:noFill/>
                </a:ln>
                <a:solidFill>
                  <a:schemeClr val="tx1"/>
                </a:solidFill>
                <a:effectLst/>
                <a:uLnTx/>
                <a:uFillTx/>
                <a:latin typeface="+mn-lt"/>
                <a:ea typeface="+mn-ea"/>
                <a:cs typeface="+mn-cs"/>
              </a:rPr>
              <a:t>haciendo</a:t>
            </a:r>
            <a:r>
              <a:rPr kumimoji="0" lang="en-US" sz="3200" b="0" i="0" u="none" strike="noStrike" kern="1200" cap="none" spc="0" normalizeH="0" baseline="0" noProof="0" dirty="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a:t>
            </a:r>
            <a:r>
              <a:rPr kumimoji="0" lang="en-US" sz="3200" b="0" i="0" u="none" strike="noStrike" kern="1200" cap="none" spc="0" normalizeH="0" baseline="0" noProof="0" dirty="0" err="1">
                <a:ln>
                  <a:noFill/>
                </a:ln>
                <a:solidFill>
                  <a:schemeClr val="tx1"/>
                </a:solidFill>
                <a:effectLst/>
                <a:uLnTx/>
                <a:uFillTx/>
                <a:latin typeface="+mn-lt"/>
                <a:ea typeface="+mn-ea"/>
                <a:cs typeface="+mn-cs"/>
              </a:rPr>
              <a:t>Dónde</a:t>
            </a:r>
            <a:r>
              <a:rPr kumimoji="0" lang="en-US" sz="3200" b="0" i="0" u="none" strike="noStrike" kern="1200" cap="none" spc="0" normalizeH="0" baseline="0" noProof="0" dirty="0">
                <a:ln>
                  <a:noFill/>
                </a:ln>
                <a:solidFill>
                  <a:schemeClr val="tx1"/>
                </a:solidFill>
                <a:effectLst/>
                <a:uLnTx/>
                <a:uFillTx/>
                <a:latin typeface="+mn-lt"/>
                <a:ea typeface="+mn-ea"/>
                <a:cs typeface="+mn-cs"/>
              </a:rPr>
              <a:t> </a:t>
            </a:r>
            <a:r>
              <a:rPr kumimoji="0" lang="en-US" sz="3200" b="0" i="0" u="none" strike="noStrike" kern="1200" cap="none" spc="0" normalizeH="0" baseline="0" noProof="0" dirty="0" err="1">
                <a:ln>
                  <a:noFill/>
                </a:ln>
                <a:solidFill>
                  <a:schemeClr val="tx1"/>
                </a:solidFill>
                <a:effectLst/>
                <a:uLnTx/>
                <a:uFillTx/>
                <a:latin typeface="+mn-lt"/>
                <a:ea typeface="+mn-ea"/>
                <a:cs typeface="+mn-cs"/>
              </a:rPr>
              <a:t>estarás</a:t>
            </a:r>
            <a:r>
              <a:rPr kumimoji="0" lang="en-US" sz="3200" b="0" i="0" u="none" strike="noStrike" kern="1200" cap="none" spc="0" normalizeH="0" baseline="0" noProof="0" dirty="0">
                <a:ln>
                  <a:noFill/>
                </a:ln>
                <a:solidFill>
                  <a:schemeClr val="tx1"/>
                </a:solidFill>
                <a:effectLst/>
                <a:uLnTx/>
                <a:uFillTx/>
                <a:latin typeface="+mn-lt"/>
                <a:ea typeface="+mn-ea"/>
                <a:cs typeface="+mn-cs"/>
              </a:rPr>
              <a:t> </a:t>
            </a:r>
            <a:r>
              <a:rPr kumimoji="0" lang="en-US" sz="3200" b="0" i="0" u="none" strike="noStrike" kern="1200" cap="none" spc="0" normalizeH="0" baseline="0" noProof="0" dirty="0" err="1">
                <a:ln>
                  <a:noFill/>
                </a:ln>
                <a:solidFill>
                  <a:schemeClr val="tx1"/>
                </a:solidFill>
                <a:effectLst/>
                <a:uLnTx/>
                <a:uFillTx/>
                <a:latin typeface="+mn-lt"/>
                <a:ea typeface="+mn-ea"/>
                <a:cs typeface="+mn-cs"/>
              </a:rPr>
              <a:t>viviendo</a:t>
            </a:r>
            <a:r>
              <a:rPr kumimoji="0" lang="en-US" sz="3200" b="0" i="0" u="none" strike="noStrike" kern="1200" cap="none" spc="0" normalizeH="0" baseline="0" noProof="0" dirty="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a:t>
            </a:r>
            <a:r>
              <a:rPr kumimoji="0" lang="en-US" sz="3200" b="0" i="0" u="none" strike="noStrike" kern="1200" cap="none" spc="0" normalizeH="0" baseline="0" noProof="0" dirty="0" err="1">
                <a:ln>
                  <a:noFill/>
                </a:ln>
                <a:solidFill>
                  <a:schemeClr val="tx1"/>
                </a:solidFill>
                <a:effectLst/>
                <a:uLnTx/>
                <a:uFillTx/>
                <a:latin typeface="+mn-lt"/>
                <a:ea typeface="+mn-ea"/>
                <a:cs typeface="+mn-cs"/>
              </a:rPr>
              <a:t>Qué</a:t>
            </a:r>
            <a:r>
              <a:rPr kumimoji="0" lang="en-US" sz="3200" b="0" i="0" u="none" strike="noStrike" kern="1200" cap="none" spc="0" normalizeH="0" baseline="0" noProof="0" dirty="0">
                <a:ln>
                  <a:noFill/>
                </a:ln>
                <a:solidFill>
                  <a:schemeClr val="tx1"/>
                </a:solidFill>
                <a:effectLst/>
                <a:uLnTx/>
                <a:uFillTx/>
                <a:latin typeface="+mn-lt"/>
                <a:ea typeface="+mn-ea"/>
                <a:cs typeface="+mn-cs"/>
              </a:rPr>
              <a:t> </a:t>
            </a:r>
            <a:r>
              <a:rPr kumimoji="0" lang="en-US" sz="3200" b="0" i="0" u="none" strike="noStrike" kern="1200" cap="none" spc="0" normalizeH="0" baseline="0" noProof="0" dirty="0" err="1">
                <a:ln>
                  <a:noFill/>
                </a:ln>
                <a:solidFill>
                  <a:schemeClr val="tx1"/>
                </a:solidFill>
                <a:effectLst/>
                <a:uLnTx/>
                <a:uFillTx/>
                <a:latin typeface="+mn-lt"/>
                <a:ea typeface="+mn-ea"/>
                <a:cs typeface="+mn-cs"/>
              </a:rPr>
              <a:t>habrás</a:t>
            </a:r>
            <a:r>
              <a:rPr kumimoji="0" lang="en-US" sz="3200" b="0" i="0" u="none" strike="noStrike" kern="1200" cap="none" spc="0" normalizeH="0" baseline="0" noProof="0" dirty="0">
                <a:ln>
                  <a:noFill/>
                </a:ln>
                <a:solidFill>
                  <a:schemeClr val="tx1"/>
                </a:solidFill>
                <a:effectLst/>
                <a:uLnTx/>
                <a:uFillTx/>
                <a:latin typeface="+mn-lt"/>
                <a:ea typeface="+mn-ea"/>
                <a:cs typeface="+mn-cs"/>
              </a:rPr>
              <a:t> </a:t>
            </a:r>
            <a:r>
              <a:rPr kumimoji="0" lang="en-US" sz="3200" b="0" i="0" u="none" strike="noStrike" kern="1200" cap="none" spc="0" normalizeH="0" baseline="0" noProof="0" dirty="0" err="1">
                <a:ln>
                  <a:noFill/>
                </a:ln>
                <a:solidFill>
                  <a:schemeClr val="tx1"/>
                </a:solidFill>
                <a:effectLst/>
                <a:uLnTx/>
                <a:uFillTx/>
                <a:latin typeface="+mn-lt"/>
                <a:ea typeface="+mn-ea"/>
                <a:cs typeface="+mn-cs"/>
              </a:rPr>
              <a:t>logrado</a:t>
            </a:r>
            <a:r>
              <a:rPr kumimoji="0" lang="en-US" sz="3200" b="0" i="0" u="none" strike="noStrike" kern="1200" cap="none" spc="0" normalizeH="0" baseline="0" noProof="0" dirty="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a:t>
            </a:r>
            <a:r>
              <a:rPr kumimoji="0" lang="en-US" sz="3200" b="0" i="0" u="none" strike="noStrike" kern="1200" cap="none" spc="0" normalizeH="0" baseline="0" noProof="0" dirty="0" err="1">
                <a:ln>
                  <a:noFill/>
                </a:ln>
                <a:solidFill>
                  <a:schemeClr val="tx1"/>
                </a:solidFill>
                <a:effectLst/>
                <a:uLnTx/>
                <a:uFillTx/>
                <a:latin typeface="+mn-lt"/>
                <a:ea typeface="+mn-ea"/>
                <a:cs typeface="+mn-cs"/>
              </a:rPr>
              <a:t>Realmente</a:t>
            </a:r>
            <a:r>
              <a:rPr kumimoji="0" lang="en-US" sz="3200" b="0" i="0" u="none" strike="noStrike" kern="1200" cap="none" spc="0" normalizeH="0" noProof="0" dirty="0">
                <a:ln>
                  <a:noFill/>
                </a:ln>
                <a:solidFill>
                  <a:schemeClr val="tx1"/>
                </a:solidFill>
                <a:effectLst/>
                <a:uLnTx/>
                <a:uFillTx/>
                <a:latin typeface="+mn-lt"/>
                <a:ea typeface="+mn-ea"/>
                <a:cs typeface="+mn-cs"/>
              </a:rPr>
              <a:t> lo </a:t>
            </a:r>
            <a:r>
              <a:rPr kumimoji="0" lang="en-US" sz="3200" b="0" i="0" u="none" strike="noStrike" kern="1200" cap="none" spc="0" normalizeH="0" noProof="0" dirty="0" err="1">
                <a:ln>
                  <a:noFill/>
                </a:ln>
                <a:solidFill>
                  <a:schemeClr val="tx1"/>
                </a:solidFill>
                <a:effectLst/>
                <a:uLnTx/>
                <a:uFillTx/>
                <a:latin typeface="+mn-lt"/>
                <a:ea typeface="+mn-ea"/>
                <a:cs typeface="+mn-cs"/>
              </a:rPr>
              <a:t>puedes</a:t>
            </a:r>
            <a:r>
              <a:rPr kumimoji="0" lang="en-US" sz="3200" b="0" i="0" u="none" strike="noStrike" kern="1200" cap="none" spc="0" normalizeH="0" noProof="0" dirty="0">
                <a:ln>
                  <a:noFill/>
                </a:ln>
                <a:solidFill>
                  <a:schemeClr val="tx1"/>
                </a:solidFill>
                <a:effectLst/>
                <a:uLnTx/>
                <a:uFillTx/>
                <a:latin typeface="+mn-lt"/>
                <a:ea typeface="+mn-ea"/>
                <a:cs typeface="+mn-cs"/>
              </a:rPr>
              <a:t> </a:t>
            </a:r>
            <a:r>
              <a:rPr kumimoji="0" lang="en-US" sz="3200" b="0" i="0" u="none" strike="noStrike" kern="1200" cap="none" spc="0" normalizeH="0" noProof="0" dirty="0" err="1">
                <a:ln>
                  <a:noFill/>
                </a:ln>
                <a:solidFill>
                  <a:schemeClr val="tx1"/>
                </a:solidFill>
                <a:effectLst/>
                <a:uLnTx/>
                <a:uFillTx/>
                <a:latin typeface="+mn-lt"/>
                <a:ea typeface="+mn-ea"/>
                <a:cs typeface="+mn-cs"/>
              </a:rPr>
              <a:t>ver</a:t>
            </a:r>
            <a:r>
              <a:rPr kumimoji="0" lang="en-US" sz="3200" b="0" i="0" u="none" strike="noStrike" kern="1200" cap="none" spc="0" normalizeH="0" noProof="0" dirty="0">
                <a:ln>
                  <a:noFill/>
                </a:ln>
                <a:solidFill>
                  <a:schemeClr val="tx1"/>
                </a:solidFill>
                <a:effectLst/>
                <a:uLnTx/>
                <a:uFillTx/>
                <a:latin typeface="+mn-lt"/>
                <a:ea typeface="+mn-ea"/>
                <a:cs typeface="+mn-cs"/>
              </a:rPr>
              <a:t> en </a:t>
            </a:r>
            <a:r>
              <a:rPr kumimoji="0" lang="en-US" sz="3200" b="0" i="0" u="none" strike="noStrike" kern="1200" cap="none" spc="0" normalizeH="0" noProof="0" dirty="0" err="1">
                <a:ln>
                  <a:noFill/>
                </a:ln>
                <a:solidFill>
                  <a:schemeClr val="tx1"/>
                </a:solidFill>
                <a:effectLst/>
                <a:uLnTx/>
                <a:uFillTx/>
                <a:latin typeface="+mn-lt"/>
                <a:ea typeface="+mn-ea"/>
                <a:cs typeface="+mn-cs"/>
              </a:rPr>
              <a:t>tu</a:t>
            </a:r>
            <a:r>
              <a:rPr kumimoji="0" lang="en-US" sz="3200" b="0" i="0" u="none" strike="noStrike" kern="1200" cap="none" spc="0" normalizeH="0" noProof="0" dirty="0">
                <a:ln>
                  <a:noFill/>
                </a:ln>
                <a:solidFill>
                  <a:schemeClr val="tx1"/>
                </a:solidFill>
                <a:effectLst/>
                <a:uLnTx/>
                <a:uFillTx/>
                <a:latin typeface="+mn-lt"/>
                <a:ea typeface="+mn-ea"/>
                <a:cs typeface="+mn-cs"/>
              </a:rPr>
              <a:t> </a:t>
            </a:r>
            <a:r>
              <a:rPr kumimoji="0" lang="en-US" sz="3200" b="0" i="0" u="none" strike="noStrike" kern="1200" cap="none" spc="0" normalizeH="0" noProof="0" dirty="0" err="1">
                <a:ln>
                  <a:noFill/>
                </a:ln>
                <a:solidFill>
                  <a:schemeClr val="tx1"/>
                </a:solidFill>
                <a:effectLst/>
                <a:uLnTx/>
                <a:uFillTx/>
                <a:latin typeface="+mn-lt"/>
                <a:ea typeface="+mn-ea"/>
                <a:cs typeface="+mn-cs"/>
              </a:rPr>
              <a:t>mente</a:t>
            </a:r>
            <a:r>
              <a:rPr kumimoji="0" lang="en-US" sz="3200" b="0" i="0" u="none" strike="noStrike" kern="1200" cap="none" spc="0" normalizeH="0" baseline="0" noProof="0" dirty="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a:t>
            </a:r>
            <a:r>
              <a:rPr kumimoji="0" lang="en-US" sz="3200" b="0" i="0" u="none" strike="noStrike" kern="1200" cap="none" spc="0" normalizeH="0" baseline="0" noProof="0" dirty="0" err="1">
                <a:ln>
                  <a:noFill/>
                </a:ln>
                <a:solidFill>
                  <a:schemeClr val="tx1"/>
                </a:solidFill>
                <a:effectLst/>
                <a:uLnTx/>
                <a:uFillTx/>
                <a:latin typeface="+mn-lt"/>
                <a:ea typeface="+mn-ea"/>
                <a:cs typeface="+mn-cs"/>
              </a:rPr>
              <a:t>Tienes</a:t>
            </a:r>
            <a:r>
              <a:rPr kumimoji="0" lang="en-US" sz="3200" b="0" i="0" u="none" strike="noStrike" kern="1200" cap="none" spc="0" normalizeH="0" baseline="0" noProof="0" dirty="0">
                <a:ln>
                  <a:noFill/>
                </a:ln>
                <a:solidFill>
                  <a:schemeClr val="tx1"/>
                </a:solidFill>
                <a:effectLst/>
                <a:uLnTx/>
                <a:uFillTx/>
                <a:latin typeface="+mn-lt"/>
                <a:ea typeface="+mn-ea"/>
                <a:cs typeface="+mn-cs"/>
              </a:rPr>
              <a:t> un plan de </a:t>
            </a:r>
            <a:r>
              <a:rPr kumimoji="0" lang="en-US" sz="3200" b="0" i="0" u="none" strike="noStrike" kern="1200" cap="none" spc="0" normalizeH="0" baseline="0" noProof="0" dirty="0" err="1">
                <a:ln>
                  <a:noFill/>
                </a:ln>
                <a:solidFill>
                  <a:schemeClr val="tx1"/>
                </a:solidFill>
                <a:effectLst/>
                <a:uLnTx/>
                <a:uFillTx/>
                <a:latin typeface="+mn-lt"/>
                <a:ea typeface="+mn-ea"/>
                <a:cs typeface="+mn-cs"/>
              </a:rPr>
              <a:t>cómo</a:t>
            </a:r>
            <a:r>
              <a:rPr kumimoji="0" lang="en-US" sz="3200" b="0" i="0" u="none" strike="noStrike" kern="1200" cap="none" spc="0" normalizeH="0" baseline="0" noProof="0" dirty="0">
                <a:ln>
                  <a:noFill/>
                </a:ln>
                <a:solidFill>
                  <a:schemeClr val="tx1"/>
                </a:solidFill>
                <a:effectLst/>
                <a:uLnTx/>
                <a:uFillTx/>
                <a:latin typeface="+mn-lt"/>
                <a:ea typeface="+mn-ea"/>
                <a:cs typeface="+mn-cs"/>
              </a:rPr>
              <a:t> </a:t>
            </a:r>
            <a:r>
              <a:rPr kumimoji="0" lang="en-US" sz="3200" b="0" i="0" u="none" strike="noStrike" kern="1200" cap="none" spc="0" normalizeH="0" baseline="0" noProof="0" dirty="0" err="1">
                <a:ln>
                  <a:noFill/>
                </a:ln>
                <a:solidFill>
                  <a:schemeClr val="tx1"/>
                </a:solidFill>
                <a:effectLst/>
                <a:uLnTx/>
                <a:uFillTx/>
                <a:latin typeface="+mn-lt"/>
                <a:ea typeface="+mn-ea"/>
                <a:cs typeface="+mn-cs"/>
              </a:rPr>
              <a:t>lograrlo</a:t>
            </a:r>
            <a:r>
              <a:rPr kumimoji="0" lang="en-US" sz="3200" b="0" i="0" u="none" strike="noStrike" kern="1200" cap="none" spc="0" normalizeH="0" baseline="0" noProof="0" dirty="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a:t>
            </a:r>
            <a:r>
              <a:rPr kumimoji="0" lang="en-US" sz="3200" b="0" i="0" u="none" strike="noStrike" kern="1200" cap="none" spc="0" normalizeH="0" baseline="0" noProof="0" dirty="0" err="1">
                <a:ln>
                  <a:noFill/>
                </a:ln>
                <a:solidFill>
                  <a:schemeClr val="tx1"/>
                </a:solidFill>
                <a:effectLst/>
                <a:uLnTx/>
                <a:uFillTx/>
                <a:latin typeface="+mn-lt"/>
                <a:ea typeface="+mn-ea"/>
                <a:cs typeface="+mn-cs"/>
              </a:rPr>
              <a:t>Estás</a:t>
            </a:r>
            <a:r>
              <a:rPr kumimoji="0" lang="en-US" sz="3200" b="0" i="0" u="none" strike="noStrike" kern="1200" cap="none" spc="0" normalizeH="0" baseline="0" noProof="0" dirty="0">
                <a:ln>
                  <a:noFill/>
                </a:ln>
                <a:solidFill>
                  <a:schemeClr val="tx1"/>
                </a:solidFill>
                <a:effectLst/>
                <a:uLnTx/>
                <a:uFillTx/>
                <a:latin typeface="+mn-lt"/>
                <a:ea typeface="+mn-ea"/>
                <a:cs typeface="+mn-cs"/>
              </a:rPr>
              <a:t> </a:t>
            </a:r>
            <a:r>
              <a:rPr kumimoji="0" lang="en-US" sz="3200" b="0" i="0" u="none" strike="noStrike" kern="1200" cap="none" spc="0" normalizeH="0" baseline="0" noProof="0" dirty="0" err="1">
                <a:ln>
                  <a:noFill/>
                </a:ln>
                <a:solidFill>
                  <a:schemeClr val="tx1"/>
                </a:solidFill>
                <a:effectLst/>
                <a:uLnTx/>
                <a:uFillTx/>
                <a:latin typeface="+mn-lt"/>
                <a:ea typeface="+mn-ea"/>
                <a:cs typeface="+mn-cs"/>
              </a:rPr>
              <a:t>tomando</a:t>
            </a:r>
            <a:r>
              <a:rPr kumimoji="0" lang="en-US" sz="3200" b="0" i="0" u="none" strike="noStrike" kern="1200" cap="none" spc="0" normalizeH="0" baseline="0" noProof="0" dirty="0">
                <a:ln>
                  <a:noFill/>
                </a:ln>
                <a:solidFill>
                  <a:schemeClr val="tx1"/>
                </a:solidFill>
                <a:effectLst/>
                <a:uLnTx/>
                <a:uFillTx/>
                <a:latin typeface="+mn-lt"/>
                <a:ea typeface="+mn-ea"/>
                <a:cs typeface="+mn-cs"/>
              </a:rPr>
              <a:t> los </a:t>
            </a:r>
            <a:r>
              <a:rPr kumimoji="0" lang="en-US" sz="3200" b="0" i="0" u="none" strike="noStrike" kern="1200" cap="none" spc="0" normalizeH="0" baseline="0" noProof="0" dirty="0" err="1">
                <a:ln>
                  <a:noFill/>
                </a:ln>
                <a:solidFill>
                  <a:schemeClr val="tx1"/>
                </a:solidFill>
                <a:effectLst/>
                <a:uLnTx/>
                <a:uFillTx/>
                <a:latin typeface="+mn-lt"/>
                <a:ea typeface="+mn-ea"/>
                <a:cs typeface="+mn-cs"/>
              </a:rPr>
              <a:t>pasos</a:t>
            </a:r>
            <a:r>
              <a:rPr kumimoji="0" lang="en-US" sz="3200" b="0" i="0" u="none" strike="noStrike" kern="1200" cap="none" spc="0" normalizeH="0" baseline="0" noProof="0" dirty="0">
                <a:ln>
                  <a:noFill/>
                </a:ln>
                <a:solidFill>
                  <a:schemeClr val="tx1"/>
                </a:solidFill>
                <a:effectLst/>
                <a:uLnTx/>
                <a:uFillTx/>
                <a:latin typeface="+mn-lt"/>
                <a:ea typeface="+mn-ea"/>
                <a:cs typeface="+mn-cs"/>
              </a:rPr>
              <a:t> </a:t>
            </a:r>
            <a:r>
              <a:rPr kumimoji="0" lang="en-US" sz="3200" b="0" i="0" u="none" strike="noStrike" kern="1200" cap="none" spc="0" normalizeH="0" baseline="0" noProof="0" dirty="0" err="1">
                <a:ln>
                  <a:noFill/>
                </a:ln>
                <a:solidFill>
                  <a:schemeClr val="tx1"/>
                </a:solidFill>
                <a:effectLst/>
                <a:uLnTx/>
                <a:uFillTx/>
                <a:latin typeface="+mn-lt"/>
                <a:ea typeface="+mn-ea"/>
                <a:cs typeface="+mn-cs"/>
              </a:rPr>
              <a:t>necesarios</a:t>
            </a:r>
            <a:r>
              <a:rPr kumimoji="0" lang="en-US" sz="3200" b="0" i="0" u="none" strike="noStrike" kern="1200" cap="none" spc="0" normalizeH="0" noProof="0" dirty="0">
                <a:ln>
                  <a:noFill/>
                </a:ln>
                <a:solidFill>
                  <a:schemeClr val="tx1"/>
                </a:solidFill>
                <a:effectLst/>
                <a:uLnTx/>
                <a:uFillTx/>
                <a:latin typeface="+mn-lt"/>
                <a:ea typeface="+mn-ea"/>
                <a:cs typeface="+mn-cs"/>
              </a:rPr>
              <a:t> </a:t>
            </a:r>
            <a:r>
              <a:rPr kumimoji="0" lang="en-US" sz="3200" b="0" i="0" u="none" strike="noStrike" kern="1200" cap="none" spc="0" normalizeH="0" noProof="0" dirty="0" err="1">
                <a:ln>
                  <a:noFill/>
                </a:ln>
                <a:solidFill>
                  <a:schemeClr val="tx1"/>
                </a:solidFill>
                <a:effectLst/>
                <a:uLnTx/>
                <a:uFillTx/>
                <a:latin typeface="+mn-lt"/>
                <a:ea typeface="+mn-ea"/>
                <a:cs typeface="+mn-cs"/>
              </a:rPr>
              <a:t>para</a:t>
            </a:r>
            <a:r>
              <a:rPr kumimoji="0" lang="en-US" sz="3200" b="0" i="0" u="none" strike="noStrike" kern="1200" cap="none" spc="0" normalizeH="0" noProof="0" dirty="0">
                <a:ln>
                  <a:noFill/>
                </a:ln>
                <a:solidFill>
                  <a:schemeClr val="tx1"/>
                </a:solidFill>
                <a:effectLst/>
                <a:uLnTx/>
                <a:uFillTx/>
                <a:latin typeface="+mn-lt"/>
                <a:ea typeface="+mn-ea"/>
                <a:cs typeface="+mn-cs"/>
              </a:rPr>
              <a:t> </a:t>
            </a:r>
            <a:r>
              <a:rPr kumimoji="0" lang="en-US" sz="3200" b="0" i="0" u="none" strike="noStrike" kern="1200" cap="none" spc="0" normalizeH="0" noProof="0" dirty="0" err="1">
                <a:ln>
                  <a:noFill/>
                </a:ln>
                <a:solidFill>
                  <a:schemeClr val="tx1"/>
                </a:solidFill>
                <a:effectLst/>
                <a:uLnTx/>
                <a:uFillTx/>
                <a:latin typeface="+mn-lt"/>
                <a:ea typeface="+mn-ea"/>
                <a:cs typeface="+mn-cs"/>
              </a:rPr>
              <a:t>lograrlo</a:t>
            </a:r>
            <a:r>
              <a:rPr kumimoji="0" lang="en-US" sz="3200" b="0" i="0" u="none" strike="noStrike" kern="1200" cap="none" spc="0" normalizeH="0" baseline="0" noProof="0" dirty="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a:t>¿O </a:t>
            </a:r>
            <a:r>
              <a:rPr lang="en-US" sz="3200" dirty="0" err="1"/>
              <a:t>solamente</a:t>
            </a:r>
            <a:r>
              <a:rPr lang="en-US" sz="3200" dirty="0"/>
              <a:t> </a:t>
            </a:r>
            <a:r>
              <a:rPr lang="en-US" sz="3200" dirty="0" err="1"/>
              <a:t>estas</a:t>
            </a:r>
            <a:r>
              <a:rPr lang="en-US" sz="3200" dirty="0"/>
              <a:t> </a:t>
            </a:r>
            <a:r>
              <a:rPr lang="en-US" sz="3200" dirty="0" err="1"/>
              <a:t>flotando</a:t>
            </a:r>
            <a:r>
              <a:rPr lang="en-US" sz="3200" dirty="0"/>
              <a:t> </a:t>
            </a:r>
            <a:r>
              <a:rPr lang="en-US" sz="3200" dirty="0" err="1"/>
              <a:t>por</a:t>
            </a:r>
            <a:r>
              <a:rPr lang="en-US" sz="3200" dirty="0"/>
              <a:t> la </a:t>
            </a:r>
            <a:r>
              <a:rPr lang="en-US" sz="3200" dirty="0" err="1"/>
              <a:t>vida</a:t>
            </a:r>
            <a:r>
              <a:rPr lang="en-US" sz="3200" dirty="0"/>
              <a:t> </a:t>
            </a:r>
            <a:r>
              <a:rPr lang="en-US" sz="3200" dirty="0" err="1"/>
              <a:t>viendo</a:t>
            </a:r>
            <a:r>
              <a:rPr lang="en-US" sz="3200" dirty="0"/>
              <a:t> a </a:t>
            </a:r>
            <a:r>
              <a:rPr lang="en-US" sz="3200" dirty="0" err="1"/>
              <a:t>ver</a:t>
            </a:r>
            <a:r>
              <a:rPr lang="en-US" sz="3200" dirty="0"/>
              <a:t> </a:t>
            </a:r>
            <a:r>
              <a:rPr lang="en-US" sz="3200" dirty="0" err="1"/>
              <a:t>que</a:t>
            </a:r>
            <a:r>
              <a:rPr lang="en-US" sz="3200" dirty="0"/>
              <a:t> </a:t>
            </a:r>
            <a:r>
              <a:rPr lang="en-US" sz="3200" dirty="0" err="1"/>
              <a:t>pasa</a:t>
            </a:r>
            <a:r>
              <a:rPr lang="en-US" sz="3200" dirty="0"/>
              <a:t> </a:t>
            </a:r>
            <a:r>
              <a:rPr lang="en-US" sz="3200" dirty="0" err="1"/>
              <a:t>cada</a:t>
            </a:r>
            <a:r>
              <a:rPr lang="en-US" sz="3200" dirty="0"/>
              <a:t> </a:t>
            </a:r>
            <a:r>
              <a:rPr lang="en-US" sz="3200" dirty="0" err="1"/>
              <a:t>día</a:t>
            </a:r>
            <a:r>
              <a:rPr lang="en-US" sz="3200" dirty="0"/>
              <a:t>?</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descr="Floating in sea of life.jpg"/>
          <p:cNvPicPr>
            <a:picLocks noChangeAspect="1"/>
          </p:cNvPicPr>
          <p:nvPr/>
        </p:nvPicPr>
        <p:blipFill>
          <a:blip r:embed="rId2" cstate="print"/>
          <a:stretch>
            <a:fillRect/>
          </a:stretch>
        </p:blipFill>
        <p:spPr>
          <a:xfrm>
            <a:off x="5410200" y="5029200"/>
            <a:ext cx="1866900" cy="1549400"/>
          </a:xfrm>
          <a:prstGeom prst="rect">
            <a:avLst/>
          </a:prstGeom>
        </p:spPr>
      </p:pic>
      <p:sp>
        <p:nvSpPr>
          <p:cNvPr id="7" name="Footer Placeholder 6"/>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2024</a:t>
            </a:r>
          </a:p>
        </p:txBody>
      </p:sp>
      <p:sp>
        <p:nvSpPr>
          <p:cNvPr id="8" name="Slide Number Placeholder 7"/>
          <p:cNvSpPr>
            <a:spLocks noGrp="1"/>
          </p:cNvSpPr>
          <p:nvPr>
            <p:ph type="sldNum" sz="quarter" idx="12"/>
          </p:nvPr>
        </p:nvSpPr>
        <p:spPr>
          <a:xfrm>
            <a:off x="7010400" y="6492875"/>
            <a:ext cx="2133600" cy="365125"/>
          </a:xfrm>
        </p:spPr>
        <p:txBody>
          <a:bodyPr/>
          <a:lstStyle/>
          <a:p>
            <a:fld id="{26992660-07D7-4D1A-9A00-6246F487EF94}" type="slidenum">
              <a:rPr lang="en-US" smtClean="0"/>
              <a:pPr/>
              <a:t>36</a:t>
            </a:fld>
            <a:endParaRPr lang="en-US" dirty="0"/>
          </a:p>
        </p:txBody>
      </p:sp>
      <p:pic>
        <p:nvPicPr>
          <p:cNvPr id="6" name="Picture 5">
            <a:extLst>
              <a:ext uri="{FF2B5EF4-FFF2-40B4-BE49-F238E27FC236}">
                <a16:creationId xmlns:a16="http://schemas.microsoft.com/office/drawing/2014/main" id="{DD0F9E6A-1364-A93A-F26C-D6D5E6911A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65587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796FC-CD2A-44F4-A836-F283D8FEF701}"/>
              </a:ext>
            </a:extLst>
          </p:cNvPr>
          <p:cNvSpPr>
            <a:spLocks noGrp="1"/>
          </p:cNvSpPr>
          <p:nvPr>
            <p:ph type="title"/>
          </p:nvPr>
        </p:nvSpPr>
        <p:spPr>
          <a:xfrm>
            <a:off x="1523999" y="19792"/>
            <a:ext cx="7601197" cy="1143000"/>
          </a:xfrm>
        </p:spPr>
        <p:txBody>
          <a:bodyPr>
            <a:normAutofit fontScale="90000"/>
          </a:bodyPr>
          <a:lstStyle/>
          <a:p>
            <a:r>
              <a:rPr lang="en-US" b="1" dirty="0"/>
              <a:t>De </a:t>
            </a:r>
            <a:r>
              <a:rPr lang="en-US" b="1" dirty="0" err="1"/>
              <a:t>Donde</a:t>
            </a:r>
            <a:r>
              <a:rPr lang="en-US" b="1" dirty="0"/>
              <a:t> </a:t>
            </a:r>
            <a:r>
              <a:rPr lang="en-US" b="1" dirty="0" err="1"/>
              <a:t>Viene</a:t>
            </a:r>
            <a:r>
              <a:rPr lang="en-US" b="1" dirty="0"/>
              <a:t> la </a:t>
            </a:r>
            <a:r>
              <a:rPr lang="en-US" b="1" dirty="0" err="1"/>
              <a:t>Riqueza</a:t>
            </a:r>
            <a:r>
              <a:rPr lang="en-US" b="1" dirty="0"/>
              <a:t>  </a:t>
            </a:r>
            <a:br>
              <a:rPr lang="en-US" b="1" dirty="0"/>
            </a:br>
            <a:r>
              <a:rPr lang="en-US" b="1" dirty="0"/>
              <a:t>y la Libertad </a:t>
            </a:r>
            <a:r>
              <a:rPr lang="en-US" b="1" dirty="0" err="1"/>
              <a:t>Financiera</a:t>
            </a:r>
            <a:r>
              <a:rPr lang="en-US" b="1" dirty="0"/>
              <a:t>?</a:t>
            </a:r>
          </a:p>
        </p:txBody>
      </p:sp>
      <p:sp>
        <p:nvSpPr>
          <p:cNvPr id="3" name="Content Placeholder 2">
            <a:extLst>
              <a:ext uri="{FF2B5EF4-FFF2-40B4-BE49-F238E27FC236}">
                <a16:creationId xmlns:a16="http://schemas.microsoft.com/office/drawing/2014/main" id="{27D103CF-A9F0-451A-AB85-104D84A05B19}"/>
              </a:ext>
            </a:extLst>
          </p:cNvPr>
          <p:cNvSpPr>
            <a:spLocks noGrp="1"/>
          </p:cNvSpPr>
          <p:nvPr>
            <p:ph idx="1"/>
          </p:nvPr>
        </p:nvSpPr>
        <p:spPr>
          <a:xfrm>
            <a:off x="457199" y="1600200"/>
            <a:ext cx="6696429" cy="5121275"/>
          </a:xfrm>
        </p:spPr>
        <p:txBody>
          <a:bodyPr>
            <a:normAutofit fontScale="92500" lnSpcReduction="10000"/>
          </a:bodyPr>
          <a:lstStyle/>
          <a:p>
            <a:pPr marL="0" indent="0">
              <a:buNone/>
            </a:pPr>
            <a:r>
              <a:rPr lang="en-US" dirty="0"/>
              <a:t>La </a:t>
            </a:r>
            <a:r>
              <a:rPr lang="en-US" dirty="0" err="1"/>
              <a:t>Riqueza</a:t>
            </a:r>
            <a:r>
              <a:rPr lang="en-US" dirty="0"/>
              <a:t> </a:t>
            </a:r>
            <a:r>
              <a:rPr lang="en-US" dirty="0" err="1"/>
              <a:t>Viene</a:t>
            </a:r>
            <a:r>
              <a:rPr lang="en-US" dirty="0"/>
              <a:t> de Dentro de TI!</a:t>
            </a:r>
          </a:p>
          <a:p>
            <a:pPr>
              <a:buFont typeface="Wingdings" panose="05000000000000000000" pitchFamily="2" charset="2"/>
              <a:buChar char="Ø"/>
            </a:pPr>
            <a:r>
              <a:rPr lang="en-US" b="1" dirty="0"/>
              <a:t>CLAVE #1</a:t>
            </a:r>
            <a:r>
              <a:rPr lang="en-US" dirty="0"/>
              <a:t>: Dios </a:t>
            </a:r>
            <a:r>
              <a:rPr lang="en-US" dirty="0" err="1"/>
              <a:t>te</a:t>
            </a:r>
            <a:r>
              <a:rPr lang="en-US" dirty="0"/>
              <a:t> Da el </a:t>
            </a:r>
            <a:r>
              <a:rPr lang="en-US" dirty="0" err="1"/>
              <a:t>Poder</a:t>
            </a:r>
            <a:r>
              <a:rPr lang="en-US" dirty="0"/>
              <a:t> de </a:t>
            </a:r>
            <a:r>
              <a:rPr lang="en-US" dirty="0" err="1"/>
              <a:t>Hacer</a:t>
            </a:r>
            <a:r>
              <a:rPr lang="en-US" dirty="0"/>
              <a:t> </a:t>
            </a:r>
            <a:r>
              <a:rPr lang="en-US" dirty="0" err="1"/>
              <a:t>Riqueza</a:t>
            </a:r>
            <a:r>
              <a:rPr lang="en-US" dirty="0"/>
              <a:t>! </a:t>
            </a:r>
            <a:r>
              <a:rPr lang="en-US" dirty="0" err="1"/>
              <a:t>Deuteronomio</a:t>
            </a:r>
            <a:r>
              <a:rPr lang="en-US" dirty="0"/>
              <a:t> 8:18</a:t>
            </a:r>
          </a:p>
          <a:p>
            <a:pPr marL="0" indent="0">
              <a:buNone/>
            </a:pPr>
            <a:r>
              <a:rPr lang="en-US" sz="1800"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t>
            </a:r>
            <a:r>
              <a:rPr lang="es-ES" sz="1800" i="1" dirty="0">
                <a:solidFill>
                  <a:srgbClr val="00B050"/>
                </a:solidFill>
                <a:latin typeface="Calibri" panose="020F0502020204030204" pitchFamily="34" charset="0"/>
                <a:cs typeface="Times New Roman" panose="02020603050405020304" pitchFamily="18" charset="0"/>
              </a:rPr>
              <a:t>Sino acuérdate de Jehová tu Dios, porque </a:t>
            </a:r>
            <a:r>
              <a:rPr lang="es-ES" sz="1800" b="1" i="1" u="sng" dirty="0">
                <a:solidFill>
                  <a:srgbClr val="00B050"/>
                </a:solidFill>
                <a:latin typeface="Calibri" panose="020F0502020204030204" pitchFamily="34" charset="0"/>
                <a:cs typeface="Times New Roman" panose="02020603050405020304" pitchFamily="18" charset="0"/>
              </a:rPr>
              <a:t>él te da el poder para hacer las riquezas</a:t>
            </a:r>
            <a:r>
              <a:rPr lang="es-ES" sz="1800" i="1" dirty="0">
                <a:solidFill>
                  <a:srgbClr val="00B050"/>
                </a:solidFill>
                <a:latin typeface="Calibri" panose="020F0502020204030204" pitchFamily="34" charset="0"/>
                <a:cs typeface="Times New Roman" panose="02020603050405020304" pitchFamily="18" charset="0"/>
              </a:rPr>
              <a:t>, a fin de confirmar su pacto que juró a tus padres, como en este día.</a:t>
            </a:r>
            <a:r>
              <a:rPr lang="en-US" sz="1800" i="1" dirty="0">
                <a:solidFill>
                  <a:srgbClr val="00B050"/>
                </a:solidFill>
                <a:latin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 Reina Valera 1960</a:t>
            </a:r>
          </a:p>
          <a:p>
            <a:pPr marL="0" inden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Dios </a:t>
            </a:r>
            <a:r>
              <a:rPr lang="en-US" sz="1800" i="1"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te</a:t>
            </a:r>
            <a:r>
              <a:rPr lang="en-US" sz="1800"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da la </a:t>
            </a:r>
            <a:r>
              <a:rPr lang="en-US" sz="1800" i="1"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habilidad</a:t>
            </a:r>
            <a:r>
              <a:rPr lang="en-US" sz="1800"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de producer </a:t>
            </a:r>
            <a:r>
              <a:rPr lang="en-US" sz="1800" i="1"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riqueza</a:t>
            </a:r>
            <a:r>
              <a:rPr lang="en-US" sz="1800" dirty="0">
                <a:effectLst/>
                <a:latin typeface="Calibri" panose="020F0502020204030204" pitchFamily="34" charset="0"/>
                <a:ea typeface="Calibri" panose="020F0502020204030204" pitchFamily="34" charset="0"/>
                <a:cs typeface="Times New Roman" panose="02020603050405020304" pitchFamily="18" charset="0"/>
              </a:rPr>
              <a:t> – New International Version</a:t>
            </a:r>
          </a:p>
          <a:p>
            <a:pPr marL="0" marR="0">
              <a:lnSpc>
                <a:spcPct val="107000"/>
              </a:lnSpc>
              <a:spcBef>
                <a:spcPts val="0"/>
              </a:spcBef>
              <a:spcAft>
                <a:spcPts val="800"/>
              </a:spcAft>
            </a:pPr>
            <a:r>
              <a:rPr lang="en-US" sz="1800"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Dios </a:t>
            </a:r>
            <a:r>
              <a:rPr lang="en-US" sz="1800" i="1"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te</a:t>
            </a:r>
            <a:r>
              <a:rPr lang="en-US" sz="1800"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da el </a:t>
            </a:r>
            <a:r>
              <a:rPr lang="en-US" sz="1800" i="1"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poder</a:t>
            </a:r>
            <a:r>
              <a:rPr lang="en-US" sz="1800"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de ser </a:t>
            </a:r>
            <a:r>
              <a:rPr lang="en-US" sz="1800" i="1"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exitoso</a:t>
            </a:r>
            <a:r>
              <a:rPr lang="en-US" sz="1800" dirty="0">
                <a:effectLst/>
                <a:latin typeface="Calibri" panose="020F0502020204030204" pitchFamily="34" charset="0"/>
                <a:ea typeface="Calibri" panose="020F0502020204030204" pitchFamily="34" charset="0"/>
                <a:cs typeface="Times New Roman" panose="02020603050405020304" pitchFamily="18" charset="0"/>
              </a:rPr>
              <a:t> – New Living Translation</a:t>
            </a:r>
          </a:p>
          <a:p>
            <a:pPr marL="0" marR="0">
              <a:lnSpc>
                <a:spcPct val="107000"/>
              </a:lnSpc>
              <a:spcBef>
                <a:spcPts val="0"/>
              </a:spcBef>
              <a:spcAft>
                <a:spcPts val="800"/>
              </a:spcAft>
            </a:pPr>
            <a:r>
              <a:rPr lang="en-US" sz="1800"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Dios </a:t>
            </a:r>
            <a:r>
              <a:rPr lang="en-US" sz="1800" i="1"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te</a:t>
            </a:r>
            <a:r>
              <a:rPr lang="en-US" sz="1800"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da el </a:t>
            </a:r>
            <a:r>
              <a:rPr lang="en-US" sz="1800" i="1"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poder</a:t>
            </a:r>
            <a:r>
              <a:rPr lang="en-US" sz="1800"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1800" i="1"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ganar</a:t>
            </a:r>
            <a:r>
              <a:rPr lang="en-US" sz="1800"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riqueza</a:t>
            </a:r>
            <a:r>
              <a:rPr lang="en-US" sz="1800" dirty="0">
                <a:effectLst/>
                <a:latin typeface="Calibri" panose="020F0502020204030204" pitchFamily="34" charset="0"/>
                <a:ea typeface="Calibri" panose="020F0502020204030204" pitchFamily="34" charset="0"/>
                <a:cs typeface="Times New Roman" panose="02020603050405020304" pitchFamily="18" charset="0"/>
              </a:rPr>
              <a:t> – Berean Study Bible</a:t>
            </a:r>
          </a:p>
          <a:p>
            <a:pPr marL="0" marR="0">
              <a:lnSpc>
                <a:spcPct val="107000"/>
              </a:lnSpc>
              <a:spcBef>
                <a:spcPts val="0"/>
              </a:spcBef>
              <a:spcAft>
                <a:spcPts val="800"/>
              </a:spcAft>
            </a:pPr>
            <a:r>
              <a:rPr lang="en-US" sz="1800"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Dios </a:t>
            </a:r>
            <a:r>
              <a:rPr lang="en-US" sz="1800" i="1"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te</a:t>
            </a:r>
            <a:r>
              <a:rPr lang="en-US" sz="1800"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da las </a:t>
            </a:r>
            <a:r>
              <a:rPr lang="en-US" sz="1800" i="1"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fuerzas</a:t>
            </a:r>
            <a:r>
              <a:rPr lang="en-US" sz="1800"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para </a:t>
            </a:r>
            <a:r>
              <a:rPr lang="en-US" sz="1800" i="1"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obtener</a:t>
            </a:r>
            <a:r>
              <a:rPr lang="en-US" sz="1800"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riquezas</a:t>
            </a:r>
            <a:r>
              <a:rPr lang="en-US" sz="1800"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 Nueva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Traduccion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Viviente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 sz="1800" i="1" dirty="0">
                <a:solidFill>
                  <a:srgbClr val="00B050"/>
                </a:solidFill>
                <a:latin typeface="Calibri" panose="020F0502020204030204" pitchFamily="34" charset="0"/>
                <a:cs typeface="Times New Roman" panose="02020603050405020304" pitchFamily="18" charset="0"/>
              </a:rPr>
              <a:t>Dios te ha dado las fuerzas para obtener esa prosperidad</a:t>
            </a:r>
            <a:r>
              <a:rPr lang="en-US" sz="1800" dirty="0">
                <a:effectLst/>
                <a:latin typeface="Calibri" panose="020F0502020204030204" pitchFamily="34" charset="0"/>
                <a:ea typeface="Calibri" panose="020F0502020204030204" pitchFamily="34" charset="0"/>
                <a:cs typeface="Times New Roman" panose="02020603050405020304" pitchFamily="18" charset="0"/>
              </a:rPr>
              <a:t>– La Palabra</a:t>
            </a:r>
          </a:p>
          <a:p>
            <a:pPr marL="0" inden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Footer Placeholder 3">
            <a:extLst>
              <a:ext uri="{FF2B5EF4-FFF2-40B4-BE49-F238E27FC236}">
                <a16:creationId xmlns:a16="http://schemas.microsoft.com/office/drawing/2014/main" id="{3EAC83E5-3944-4310-A89E-8DD6FF81CD31}"/>
              </a:ext>
            </a:extLst>
          </p:cNvPr>
          <p:cNvSpPr>
            <a:spLocks noGrp="1"/>
          </p:cNvSpPr>
          <p:nvPr>
            <p:ph type="ftr" sz="quarter" idx="11"/>
          </p:nvPr>
        </p:nvSpPr>
        <p:spPr/>
        <p:txBody>
          <a:bodyPr/>
          <a:lstStyle/>
          <a:p>
            <a:r>
              <a:rPr lang="en-US" dirty="0"/>
              <a:t>© Alex </a:t>
            </a:r>
            <a:r>
              <a:rPr lang="en-US" dirty="0" err="1"/>
              <a:t>Barrón</a:t>
            </a:r>
            <a:r>
              <a:rPr lang="en-US" dirty="0"/>
              <a:t> 2024</a:t>
            </a:r>
          </a:p>
        </p:txBody>
      </p:sp>
      <p:sp>
        <p:nvSpPr>
          <p:cNvPr id="5" name="Slide Number Placeholder 4">
            <a:extLst>
              <a:ext uri="{FF2B5EF4-FFF2-40B4-BE49-F238E27FC236}">
                <a16:creationId xmlns:a16="http://schemas.microsoft.com/office/drawing/2014/main" id="{DAC5A77B-6519-4EAB-9AEC-ECFAAD8DF83D}"/>
              </a:ext>
            </a:extLst>
          </p:cNvPr>
          <p:cNvSpPr>
            <a:spLocks noGrp="1"/>
          </p:cNvSpPr>
          <p:nvPr>
            <p:ph type="sldNum" sz="quarter" idx="12"/>
          </p:nvPr>
        </p:nvSpPr>
        <p:spPr/>
        <p:txBody>
          <a:bodyPr/>
          <a:lstStyle/>
          <a:p>
            <a:fld id="{26992660-07D7-4D1A-9A00-6246F487EF94}" type="slidenum">
              <a:rPr lang="en-US" smtClean="0"/>
              <a:pPr/>
              <a:t>37</a:t>
            </a:fld>
            <a:endParaRPr lang="en-US"/>
          </a:p>
        </p:txBody>
      </p:sp>
      <p:pic>
        <p:nvPicPr>
          <p:cNvPr id="6" name="Picture 5">
            <a:extLst>
              <a:ext uri="{FF2B5EF4-FFF2-40B4-BE49-F238E27FC236}">
                <a16:creationId xmlns:a16="http://schemas.microsoft.com/office/drawing/2014/main" id="{3E1B22D7-DBE5-47F2-8B34-0A4A810E277F}"/>
              </a:ext>
            </a:extLst>
          </p:cNvPr>
          <p:cNvPicPr>
            <a:picLocks noChangeAspect="1"/>
          </p:cNvPicPr>
          <p:nvPr/>
        </p:nvPicPr>
        <p:blipFill>
          <a:blip r:embed="rId2"/>
          <a:stretch>
            <a:fillRect/>
          </a:stretch>
        </p:blipFill>
        <p:spPr>
          <a:xfrm>
            <a:off x="7153629" y="1805555"/>
            <a:ext cx="1971568" cy="4162878"/>
          </a:xfrm>
          <a:prstGeom prst="rect">
            <a:avLst/>
          </a:prstGeom>
        </p:spPr>
      </p:pic>
      <p:pic>
        <p:nvPicPr>
          <p:cNvPr id="8" name="Picture 7">
            <a:extLst>
              <a:ext uri="{FF2B5EF4-FFF2-40B4-BE49-F238E27FC236}">
                <a16:creationId xmlns:a16="http://schemas.microsoft.com/office/drawing/2014/main" id="{2113B580-BBFC-56D8-B12F-17C0A3ED868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07265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796FC-CD2A-44F4-A836-F283D8FEF701}"/>
              </a:ext>
            </a:extLst>
          </p:cNvPr>
          <p:cNvSpPr>
            <a:spLocks noGrp="1"/>
          </p:cNvSpPr>
          <p:nvPr>
            <p:ph type="title"/>
          </p:nvPr>
        </p:nvSpPr>
        <p:spPr>
          <a:xfrm>
            <a:off x="1523999" y="19792"/>
            <a:ext cx="7601197" cy="1143000"/>
          </a:xfrm>
        </p:spPr>
        <p:txBody>
          <a:bodyPr>
            <a:normAutofit fontScale="90000"/>
          </a:bodyPr>
          <a:lstStyle/>
          <a:p>
            <a:r>
              <a:rPr lang="en-US" b="1" dirty="0"/>
              <a:t>Dios </a:t>
            </a:r>
            <a:r>
              <a:rPr lang="en-US" b="1" dirty="0" err="1"/>
              <a:t>te</a:t>
            </a:r>
            <a:r>
              <a:rPr lang="en-US" b="1" dirty="0"/>
              <a:t> </a:t>
            </a:r>
            <a:r>
              <a:rPr lang="en-US" b="1" dirty="0" err="1"/>
              <a:t>Puso</a:t>
            </a:r>
            <a:r>
              <a:rPr lang="en-US" b="1" dirty="0"/>
              <a:t> </a:t>
            </a:r>
            <a:r>
              <a:rPr lang="en-US" b="1" dirty="0" err="1"/>
              <a:t>en</a:t>
            </a:r>
            <a:r>
              <a:rPr lang="en-US" b="1" dirty="0"/>
              <a:t> la Tierra</a:t>
            </a:r>
            <a:br>
              <a:rPr lang="en-US" b="1" dirty="0"/>
            </a:br>
            <a:r>
              <a:rPr lang="en-US" b="1" dirty="0"/>
              <a:t> con un </a:t>
            </a:r>
            <a:r>
              <a:rPr lang="en-US" b="1" dirty="0" err="1"/>
              <a:t>Proposito</a:t>
            </a:r>
            <a:endParaRPr lang="en-US" b="1" dirty="0"/>
          </a:p>
        </p:txBody>
      </p:sp>
      <p:sp>
        <p:nvSpPr>
          <p:cNvPr id="3" name="Content Placeholder 2">
            <a:extLst>
              <a:ext uri="{FF2B5EF4-FFF2-40B4-BE49-F238E27FC236}">
                <a16:creationId xmlns:a16="http://schemas.microsoft.com/office/drawing/2014/main" id="{27D103CF-A9F0-451A-AB85-104D84A05B19}"/>
              </a:ext>
            </a:extLst>
          </p:cNvPr>
          <p:cNvSpPr>
            <a:spLocks noGrp="1"/>
          </p:cNvSpPr>
          <p:nvPr>
            <p:ph idx="1"/>
          </p:nvPr>
        </p:nvSpPr>
        <p:spPr>
          <a:xfrm>
            <a:off x="457200" y="1175657"/>
            <a:ext cx="6727371" cy="5121275"/>
          </a:xfrm>
        </p:spPr>
        <p:txBody>
          <a:bodyPr>
            <a:normAutofit lnSpcReduction="10000"/>
          </a:bodyPr>
          <a:lstStyle/>
          <a:p>
            <a:pPr marL="0" indent="0">
              <a:buNone/>
            </a:pPr>
            <a:r>
              <a:rPr lang="en-US" dirty="0"/>
              <a:t>Dios </a:t>
            </a:r>
            <a:r>
              <a:rPr lang="en-US" dirty="0" err="1"/>
              <a:t>te</a:t>
            </a:r>
            <a:r>
              <a:rPr lang="en-US" dirty="0"/>
              <a:t> </a:t>
            </a:r>
            <a:r>
              <a:rPr lang="en-US" dirty="0" err="1"/>
              <a:t>hizo</a:t>
            </a:r>
            <a:r>
              <a:rPr lang="en-US" dirty="0"/>
              <a:t> a </a:t>
            </a:r>
            <a:r>
              <a:rPr lang="en-US" dirty="0" err="1"/>
              <a:t>Su</a:t>
            </a:r>
            <a:r>
              <a:rPr lang="en-US" dirty="0"/>
              <a:t> imagen.</a:t>
            </a:r>
          </a:p>
          <a:p>
            <a:pPr algn="l"/>
            <a:r>
              <a:rPr lang="es-ES" sz="1700" i="1" dirty="0">
                <a:solidFill>
                  <a:srgbClr val="00B050"/>
                </a:solidFill>
                <a:latin typeface="Calibri" panose="020F0502020204030204" pitchFamily="34" charset="0"/>
                <a:cs typeface="Times New Roman" panose="02020603050405020304" pitchFamily="18" charset="0"/>
              </a:rPr>
              <a:t>26 Entonces dijo Dios: Hagamos al hombre a nuestra imagen, conforme a nuestra semejanza; y señoree en los peces del mar, en las aves de los cielos, en las bestias, en toda la tierra, y en todo animal que se arrastra sobre la tierra.</a:t>
            </a:r>
          </a:p>
          <a:p>
            <a:pPr algn="l"/>
            <a:r>
              <a:rPr lang="es-ES" sz="1700" i="1" dirty="0">
                <a:solidFill>
                  <a:srgbClr val="00B050"/>
                </a:solidFill>
                <a:latin typeface="Calibri" panose="020F0502020204030204" pitchFamily="34" charset="0"/>
                <a:cs typeface="Times New Roman" panose="02020603050405020304" pitchFamily="18" charset="0"/>
              </a:rPr>
              <a:t>27 Y creó Dios al hombre a su imagen, a imagen de Dios lo creó; varón y hembra los creó.</a:t>
            </a:r>
          </a:p>
          <a:p>
            <a:pPr algn="l"/>
            <a:r>
              <a:rPr lang="es-ES" sz="1700" i="1" dirty="0">
                <a:solidFill>
                  <a:srgbClr val="00B050"/>
                </a:solidFill>
                <a:latin typeface="Calibri" panose="020F0502020204030204" pitchFamily="34" charset="0"/>
                <a:cs typeface="Times New Roman" panose="02020603050405020304" pitchFamily="18" charset="0"/>
              </a:rPr>
              <a:t>28 Y los bendijo Dios, y les dijo: Fructificad y multiplicaos; llenad la tierra, y sojuzgadla, y señoread en los peces del mar, en las aves de los cielos, y en todas las bestias que se mueven sobre la tierra.</a:t>
            </a:r>
          </a:p>
          <a:p>
            <a:pPr marL="0" indent="0" algn="r">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Genesis 1:26-28</a:t>
            </a:r>
          </a:p>
          <a:p>
            <a:pPr marL="0" indent="0">
              <a:buNone/>
            </a:pPr>
            <a:r>
              <a:rPr lang="en-US" dirty="0"/>
              <a:t>Dios </a:t>
            </a:r>
            <a:r>
              <a:rPr lang="en-US" dirty="0" err="1"/>
              <a:t>quiere</a:t>
            </a:r>
            <a:r>
              <a:rPr lang="en-US" dirty="0"/>
              <a:t> que seas </a:t>
            </a:r>
            <a:r>
              <a:rPr lang="en-US" dirty="0" err="1"/>
              <a:t>Fructifero</a:t>
            </a:r>
            <a:r>
              <a:rPr lang="en-US" dirty="0"/>
              <a:t> y </a:t>
            </a:r>
            <a:r>
              <a:rPr lang="en-US" dirty="0" err="1"/>
              <a:t>te</a:t>
            </a:r>
            <a:r>
              <a:rPr lang="en-US" dirty="0"/>
              <a:t> </a:t>
            </a:r>
            <a:r>
              <a:rPr lang="en-US" dirty="0" err="1"/>
              <a:t>Multipliques</a:t>
            </a:r>
            <a:r>
              <a:rPr lang="en-US" dirty="0"/>
              <a:t>.</a:t>
            </a:r>
          </a:p>
          <a:p>
            <a:pPr marL="0" indent="0">
              <a:buNone/>
            </a:pPr>
            <a:r>
              <a:rPr lang="en-US" dirty="0"/>
              <a:t>Dios </a:t>
            </a:r>
            <a:r>
              <a:rPr lang="en-US" dirty="0" err="1"/>
              <a:t>quiere</a:t>
            </a:r>
            <a:r>
              <a:rPr lang="en-US" dirty="0"/>
              <a:t> que </a:t>
            </a:r>
            <a:r>
              <a:rPr lang="en-US" dirty="0" err="1"/>
              <a:t>tengas</a:t>
            </a:r>
            <a:r>
              <a:rPr lang="en-US" dirty="0"/>
              <a:t> </a:t>
            </a:r>
            <a:r>
              <a:rPr lang="en-US" dirty="0" err="1"/>
              <a:t>Dominio</a:t>
            </a:r>
            <a:r>
              <a:rPr lang="en-US" dirty="0"/>
              <a:t> </a:t>
            </a:r>
            <a:r>
              <a:rPr lang="en-US" dirty="0" err="1"/>
              <a:t>en</a:t>
            </a:r>
            <a:r>
              <a:rPr lang="en-US" dirty="0"/>
              <a:t> la tierra.</a:t>
            </a:r>
          </a:p>
          <a:p>
            <a:pPr marL="0" indent="0">
              <a:buNone/>
            </a:pPr>
            <a:endParaRPr lang="en-US" dirty="0"/>
          </a:p>
        </p:txBody>
      </p:sp>
      <p:sp>
        <p:nvSpPr>
          <p:cNvPr id="4" name="Footer Placeholder 3">
            <a:extLst>
              <a:ext uri="{FF2B5EF4-FFF2-40B4-BE49-F238E27FC236}">
                <a16:creationId xmlns:a16="http://schemas.microsoft.com/office/drawing/2014/main" id="{3EAC83E5-3944-4310-A89E-8DD6FF81CD31}"/>
              </a:ext>
            </a:extLst>
          </p:cNvPr>
          <p:cNvSpPr>
            <a:spLocks noGrp="1"/>
          </p:cNvSpPr>
          <p:nvPr>
            <p:ph type="ftr" sz="quarter" idx="11"/>
          </p:nvPr>
        </p:nvSpPr>
        <p:spPr/>
        <p:txBody>
          <a:bodyPr/>
          <a:lstStyle/>
          <a:p>
            <a:r>
              <a:rPr lang="en-US" dirty="0"/>
              <a:t>© Alex </a:t>
            </a:r>
            <a:r>
              <a:rPr lang="en-US" dirty="0" err="1"/>
              <a:t>Barrón</a:t>
            </a:r>
            <a:r>
              <a:rPr lang="en-US" dirty="0"/>
              <a:t> 2024</a:t>
            </a:r>
          </a:p>
        </p:txBody>
      </p:sp>
      <p:sp>
        <p:nvSpPr>
          <p:cNvPr id="5" name="Slide Number Placeholder 4">
            <a:extLst>
              <a:ext uri="{FF2B5EF4-FFF2-40B4-BE49-F238E27FC236}">
                <a16:creationId xmlns:a16="http://schemas.microsoft.com/office/drawing/2014/main" id="{DAC5A77B-6519-4EAB-9AEC-ECFAAD8DF83D}"/>
              </a:ext>
            </a:extLst>
          </p:cNvPr>
          <p:cNvSpPr>
            <a:spLocks noGrp="1"/>
          </p:cNvSpPr>
          <p:nvPr>
            <p:ph type="sldNum" sz="quarter" idx="12"/>
          </p:nvPr>
        </p:nvSpPr>
        <p:spPr/>
        <p:txBody>
          <a:bodyPr/>
          <a:lstStyle/>
          <a:p>
            <a:fld id="{26992660-07D7-4D1A-9A00-6246F487EF94}" type="slidenum">
              <a:rPr lang="en-US" smtClean="0"/>
              <a:pPr/>
              <a:t>38</a:t>
            </a:fld>
            <a:endParaRPr lang="en-US"/>
          </a:p>
        </p:txBody>
      </p:sp>
      <p:pic>
        <p:nvPicPr>
          <p:cNvPr id="7" name="Picture 6">
            <a:extLst>
              <a:ext uri="{FF2B5EF4-FFF2-40B4-BE49-F238E27FC236}">
                <a16:creationId xmlns:a16="http://schemas.microsoft.com/office/drawing/2014/main" id="{0E068F7E-F2D3-32B7-5AE6-805F75AC750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13980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796FC-CD2A-44F4-A836-F283D8FEF701}"/>
              </a:ext>
            </a:extLst>
          </p:cNvPr>
          <p:cNvSpPr>
            <a:spLocks noGrp="1"/>
          </p:cNvSpPr>
          <p:nvPr>
            <p:ph type="title"/>
          </p:nvPr>
        </p:nvSpPr>
        <p:spPr>
          <a:xfrm>
            <a:off x="3724072" y="629268"/>
            <a:ext cx="5191328" cy="1286160"/>
          </a:xfrm>
        </p:spPr>
        <p:txBody>
          <a:bodyPr anchor="b">
            <a:normAutofit fontScale="90000"/>
          </a:bodyPr>
          <a:lstStyle/>
          <a:p>
            <a:pPr>
              <a:lnSpc>
                <a:spcPct val="90000"/>
              </a:lnSpc>
            </a:pPr>
            <a:r>
              <a:rPr lang="en-US" sz="4100" b="1" dirty="0"/>
              <a:t>NUEVA IDENTIDAD #1:</a:t>
            </a:r>
            <a:br>
              <a:rPr lang="en-US" sz="4100" b="1" dirty="0"/>
            </a:br>
            <a:r>
              <a:rPr lang="en-US" sz="4100" b="1" dirty="0"/>
              <a:t>YO SOY UN PRODUCTOR</a:t>
            </a:r>
          </a:p>
        </p:txBody>
      </p:sp>
      <p:sp>
        <p:nvSpPr>
          <p:cNvPr id="3" name="Content Placeholder 2">
            <a:extLst>
              <a:ext uri="{FF2B5EF4-FFF2-40B4-BE49-F238E27FC236}">
                <a16:creationId xmlns:a16="http://schemas.microsoft.com/office/drawing/2014/main" id="{27D103CF-A9F0-451A-AB85-104D84A05B19}"/>
              </a:ext>
            </a:extLst>
          </p:cNvPr>
          <p:cNvSpPr>
            <a:spLocks noGrp="1"/>
          </p:cNvSpPr>
          <p:nvPr>
            <p:ph idx="1"/>
          </p:nvPr>
        </p:nvSpPr>
        <p:spPr>
          <a:xfrm>
            <a:off x="3724073" y="2438401"/>
            <a:ext cx="4939867" cy="4117640"/>
          </a:xfrm>
        </p:spPr>
        <p:txBody>
          <a:bodyPr>
            <a:normAutofit fontScale="85000" lnSpcReduction="10000"/>
          </a:bodyPr>
          <a:lstStyle/>
          <a:p>
            <a:pPr marL="0" indent="0">
              <a:buNone/>
            </a:pPr>
            <a:r>
              <a:rPr lang="en-US" sz="2000" dirty="0"/>
              <a:t>Dios </a:t>
            </a:r>
            <a:r>
              <a:rPr lang="en-US" sz="2000" dirty="0" err="1"/>
              <a:t>te</a:t>
            </a:r>
            <a:r>
              <a:rPr lang="en-US" sz="2000" dirty="0"/>
              <a:t> </a:t>
            </a:r>
            <a:r>
              <a:rPr lang="en-US" sz="2000" dirty="0" err="1"/>
              <a:t>dio</a:t>
            </a:r>
            <a:r>
              <a:rPr lang="en-US" sz="2000" dirty="0"/>
              <a:t>:</a:t>
            </a:r>
          </a:p>
          <a:p>
            <a:r>
              <a:rPr lang="es-ES" sz="2000" dirty="0"/>
              <a:t>Un Espíritu: una identidad, una voluntad para decidir y comprometerte, y una conciencia</a:t>
            </a:r>
          </a:p>
          <a:p>
            <a:r>
              <a:rPr lang="es-ES" sz="2000" dirty="0"/>
              <a:t>Un Alma: una personalidad, un carácter y un temperamento</a:t>
            </a:r>
          </a:p>
          <a:p>
            <a:r>
              <a:rPr lang="es-ES" sz="2000" dirty="0"/>
              <a:t>Una Mente: para pensar, razonar e imaginar</a:t>
            </a:r>
          </a:p>
          <a:p>
            <a:r>
              <a:rPr lang="es-ES" sz="2000" dirty="0"/>
              <a:t>Una mente Subconsciente: para creer y formar </a:t>
            </a:r>
            <a:r>
              <a:rPr lang="es-ES" sz="2000" dirty="0" err="1"/>
              <a:t>habitos</a:t>
            </a:r>
            <a:endParaRPr lang="es-ES" sz="2000" dirty="0"/>
          </a:p>
          <a:p>
            <a:r>
              <a:rPr lang="es-ES" sz="2000" dirty="0"/>
              <a:t>Un Corazón: para desear y sentir</a:t>
            </a:r>
          </a:p>
          <a:p>
            <a:r>
              <a:rPr lang="es-ES" sz="2000" dirty="0"/>
              <a:t>Un Cuerpo: para moverse, comunicarse y actuar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s-ES" sz="2000" dirty="0">
                <a:latin typeface="Calibri" panose="020F0502020204030204" pitchFamily="34" charset="0"/>
                <a:ea typeface="Calibri" panose="020F0502020204030204" pitchFamily="34" charset="0"/>
                <a:cs typeface="Times New Roman" panose="02020603050405020304" pitchFamily="18" charset="0"/>
              </a:rPr>
              <a:t>Dios te ha dado poderes asombrosos que todavía tienes que descubrir y utilizar para crear riqueza ilimitada.</a:t>
            </a:r>
          </a:p>
          <a:p>
            <a:pPr marL="0" indent="0">
              <a:buNone/>
            </a:pPr>
            <a:r>
              <a:rPr lang="es-ES" sz="2000" dirty="0">
                <a:latin typeface="Calibri" panose="020F0502020204030204" pitchFamily="34" charset="0"/>
                <a:ea typeface="Calibri" panose="020F0502020204030204" pitchFamily="34" charset="0"/>
                <a:cs typeface="Times New Roman" panose="02020603050405020304" pitchFamily="18" charset="0"/>
              </a:rPr>
              <a:t>Dite a ti mismo: Yo soy un Productor. Yo soy un Productor.</a:t>
            </a:r>
            <a:endParaRPr lang="en-US" sz="1700" dirty="0"/>
          </a:p>
        </p:txBody>
      </p:sp>
      <p:pic>
        <p:nvPicPr>
          <p:cNvPr id="13314" name="Picture 2" descr="Human Energy System | Create The Life You Want">
            <a:extLst>
              <a:ext uri="{FF2B5EF4-FFF2-40B4-BE49-F238E27FC236}">
                <a16:creationId xmlns:a16="http://schemas.microsoft.com/office/drawing/2014/main" id="{4337300E-10F6-4679-9A67-B4A4A9DD64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330" r="35154"/>
          <a:stretch/>
        </p:blipFill>
        <p:spPr bwMode="auto">
          <a:xfrm>
            <a:off x="20" y="10"/>
            <a:ext cx="3476673"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3EAC83E5-3944-4310-A89E-8DD6FF81CD31}"/>
              </a:ext>
            </a:extLst>
          </p:cNvPr>
          <p:cNvSpPr>
            <a:spLocks noGrp="1"/>
          </p:cNvSpPr>
          <p:nvPr>
            <p:ph type="ftr" sz="quarter" idx="11"/>
          </p:nvPr>
        </p:nvSpPr>
        <p:spPr>
          <a:xfrm>
            <a:off x="3724072" y="6356350"/>
            <a:ext cx="3104351" cy="365125"/>
          </a:xfrm>
        </p:spPr>
        <p:txBody>
          <a:bodyPr>
            <a:normAutofit/>
          </a:bodyPr>
          <a:lstStyle/>
          <a:p>
            <a:pPr algn="l">
              <a:spcAft>
                <a:spcPts val="600"/>
              </a:spcAft>
            </a:pPr>
            <a:r>
              <a:rPr lang="en-US" dirty="0"/>
              <a:t>© Alex </a:t>
            </a:r>
            <a:r>
              <a:rPr lang="en-US" dirty="0" err="1"/>
              <a:t>Barrón</a:t>
            </a:r>
            <a:r>
              <a:rPr lang="en-US" dirty="0"/>
              <a:t> 2024</a:t>
            </a:r>
          </a:p>
        </p:txBody>
      </p:sp>
      <p:sp>
        <p:nvSpPr>
          <p:cNvPr id="5" name="Slide Number Placeholder 4">
            <a:extLst>
              <a:ext uri="{FF2B5EF4-FFF2-40B4-BE49-F238E27FC236}">
                <a16:creationId xmlns:a16="http://schemas.microsoft.com/office/drawing/2014/main" id="{DAC5A77B-6519-4EAB-9AEC-ECFAAD8DF83D}"/>
              </a:ext>
            </a:extLst>
          </p:cNvPr>
          <p:cNvSpPr>
            <a:spLocks noGrp="1"/>
          </p:cNvSpPr>
          <p:nvPr>
            <p:ph type="sldNum" sz="quarter" idx="12"/>
          </p:nvPr>
        </p:nvSpPr>
        <p:spPr>
          <a:xfrm>
            <a:off x="7625281" y="6356350"/>
            <a:ext cx="890069" cy="365125"/>
          </a:xfrm>
        </p:spPr>
        <p:txBody>
          <a:bodyPr>
            <a:normAutofit/>
          </a:bodyPr>
          <a:lstStyle/>
          <a:p>
            <a:pPr>
              <a:spcAft>
                <a:spcPts val="600"/>
              </a:spcAft>
            </a:pPr>
            <a:fld id="{26992660-07D7-4D1A-9A00-6246F487EF94}" type="slidenum">
              <a:rPr lang="en-US" smtClean="0"/>
              <a:pPr>
                <a:spcAft>
                  <a:spcPts val="600"/>
                </a:spcAft>
              </a:pPr>
              <a:t>39</a:t>
            </a:fld>
            <a:endParaRPr lang="en-US"/>
          </a:p>
        </p:txBody>
      </p:sp>
      <p:pic>
        <p:nvPicPr>
          <p:cNvPr id="7" name="Picture 6">
            <a:extLst>
              <a:ext uri="{FF2B5EF4-FFF2-40B4-BE49-F238E27FC236}">
                <a16:creationId xmlns:a16="http://schemas.microsoft.com/office/drawing/2014/main" id="{4D1A861F-70CA-1B75-AB94-1A2166E47BF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6693" y="38100"/>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5100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normAutofit/>
          </a:bodyPr>
          <a:lstStyle/>
          <a:p>
            <a:r>
              <a:rPr lang="es-ES" sz="4000" b="1" dirty="0"/>
              <a:t>¿Qué es el Reto Libertad Financiera?</a:t>
            </a:r>
            <a:endParaRPr lang="en-US" sz="4000" b="1" dirty="0"/>
          </a:p>
        </p:txBody>
      </p:sp>
      <p:sp>
        <p:nvSpPr>
          <p:cNvPr id="3" name="Content Placeholder 2"/>
          <p:cNvSpPr>
            <a:spLocks noGrp="1"/>
          </p:cNvSpPr>
          <p:nvPr>
            <p:ph idx="1"/>
          </p:nvPr>
        </p:nvSpPr>
        <p:spPr>
          <a:xfrm>
            <a:off x="457200" y="1600200"/>
            <a:ext cx="8229600" cy="4754563"/>
          </a:xfrm>
        </p:spPr>
        <p:txBody>
          <a:bodyPr>
            <a:normAutofit fontScale="85000" lnSpcReduction="20000"/>
          </a:bodyPr>
          <a:lstStyle/>
          <a:p>
            <a:pPr marL="0" indent="0">
              <a:buNone/>
            </a:pPr>
            <a:r>
              <a:rPr lang="en-US" sz="2800" dirty="0"/>
              <a:t>El </a:t>
            </a:r>
            <a:r>
              <a:rPr lang="en-US" sz="2800" dirty="0" err="1"/>
              <a:t>Seminario</a:t>
            </a:r>
            <a:r>
              <a:rPr lang="en-US" sz="2800" dirty="0"/>
              <a:t> de Libertad </a:t>
            </a:r>
            <a:r>
              <a:rPr lang="en-US" sz="2800" dirty="0" err="1"/>
              <a:t>Financiera</a:t>
            </a:r>
            <a:r>
              <a:rPr lang="en-US" sz="2800" dirty="0"/>
              <a:t> es:</a:t>
            </a:r>
          </a:p>
          <a:p>
            <a:r>
              <a:rPr lang="en-US" dirty="0"/>
              <a:t>Un </a:t>
            </a:r>
            <a:r>
              <a:rPr lang="en-US" dirty="0" err="1"/>
              <a:t>marco</a:t>
            </a:r>
            <a:r>
              <a:rPr lang="en-US" dirty="0"/>
              <a:t> de c</a:t>
            </a:r>
            <a:r>
              <a:rPr lang="es-ES" dirty="0"/>
              <a:t>ó</a:t>
            </a:r>
            <a:r>
              <a:rPr lang="en-US" dirty="0" err="1"/>
              <a:t>mo</a:t>
            </a:r>
            <a:r>
              <a:rPr lang="en-US" dirty="0"/>
              <a:t> </a:t>
            </a:r>
            <a:r>
              <a:rPr lang="en-US" dirty="0" err="1"/>
              <a:t>funciona</a:t>
            </a:r>
            <a:r>
              <a:rPr lang="en-US" dirty="0"/>
              <a:t> el dinero. </a:t>
            </a:r>
          </a:p>
          <a:p>
            <a:r>
              <a:rPr lang="es-ES" dirty="0"/>
              <a:t>Una filosofía sobre cómo administrar tu dinero</a:t>
            </a:r>
            <a:r>
              <a:rPr lang="en-US" dirty="0"/>
              <a:t>.</a:t>
            </a:r>
          </a:p>
          <a:p>
            <a:r>
              <a:rPr lang="es-ES" dirty="0"/>
              <a:t>Un sistema para ayudarte a tomar el control de tus finanzas</a:t>
            </a:r>
            <a:r>
              <a:rPr lang="en-US" dirty="0"/>
              <a:t>.</a:t>
            </a:r>
          </a:p>
          <a:p>
            <a:r>
              <a:rPr lang="es-ES" dirty="0"/>
              <a:t>Un conjunto de herramientas para ayudarte a descubrir cómo lograr tus objetivos financieros y medir tu progreso</a:t>
            </a:r>
            <a:r>
              <a:rPr lang="en-US" dirty="0"/>
              <a:t>.</a:t>
            </a:r>
          </a:p>
          <a:p>
            <a:r>
              <a:rPr lang="es-ES" dirty="0"/>
              <a:t>Una mentalidad que te ayudará a tomar mejores decisiones financieras</a:t>
            </a:r>
            <a:r>
              <a:rPr lang="en-US" dirty="0"/>
              <a:t>.</a:t>
            </a:r>
          </a:p>
          <a:p>
            <a:r>
              <a:rPr lang="es-ES" dirty="0"/>
              <a:t>¡Una fórmula para salir de la deuda lo antes posible!</a:t>
            </a:r>
          </a:p>
          <a:p>
            <a:r>
              <a:rPr lang="es-ES" dirty="0"/>
              <a:t>¡Un mapa mental de cómo lograr la libertad financiera!</a:t>
            </a:r>
            <a:endParaRPr lang="en-US" dirty="0"/>
          </a:p>
        </p:txBody>
      </p:sp>
      <p:pic>
        <p:nvPicPr>
          <p:cNvPr id="4" name="Picture 3">
            <a:extLst>
              <a:ext uri="{FF2B5EF4-FFF2-40B4-BE49-F238E27FC236}">
                <a16:creationId xmlns:a16="http://schemas.microsoft.com/office/drawing/2014/main" id="{FA9A7829-34E0-1624-4A04-C3EEA2456C7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96280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533400" y="304800"/>
            <a:ext cx="8229600" cy="990600"/>
          </a:xfrm>
        </p:spPr>
        <p:txBody>
          <a:bodyPr>
            <a:normAutofit fontScale="90000"/>
          </a:bodyPr>
          <a:lstStyle/>
          <a:p>
            <a:pPr eaLnBrk="1" hangingPunct="1"/>
            <a:r>
              <a:rPr lang="en-US" altLang="en-US" b="1" dirty="0"/>
              <a:t>Nuevo </a:t>
            </a:r>
            <a:r>
              <a:rPr lang="en-US" altLang="en-US" b="1" dirty="0" err="1"/>
              <a:t>Gui</a:t>
            </a:r>
            <a:r>
              <a:rPr lang="el-GR" altLang="en-US" b="1" dirty="0"/>
              <a:t>ό</a:t>
            </a:r>
            <a:r>
              <a:rPr lang="en-US" altLang="en-US" b="1" dirty="0"/>
              <a:t>n; </a:t>
            </a:r>
            <a:r>
              <a:rPr lang="en-US" altLang="en-US" b="1" dirty="0" err="1"/>
              <a:t>Nuevos</a:t>
            </a:r>
            <a:r>
              <a:rPr lang="en-US" altLang="en-US" b="1" dirty="0"/>
              <a:t> </a:t>
            </a:r>
            <a:r>
              <a:rPr lang="en-US" altLang="en-US" b="1" dirty="0" err="1"/>
              <a:t>Pensamientos</a:t>
            </a:r>
            <a:endParaRPr lang="en-US" altLang="en-US" dirty="0"/>
          </a:p>
        </p:txBody>
      </p:sp>
      <p:sp>
        <p:nvSpPr>
          <p:cNvPr id="27651" name="Content Placeholder 2"/>
          <p:cNvSpPr txBox="1">
            <a:spLocks/>
          </p:cNvSpPr>
          <p:nvPr/>
        </p:nvSpPr>
        <p:spPr bwMode="auto">
          <a:xfrm>
            <a:off x="457200" y="1219200"/>
            <a:ext cx="8686800" cy="5334000"/>
          </a:xfrm>
          <a:prstGeom prst="rect">
            <a:avLst/>
          </a:prstGeom>
          <a:noFill/>
          <a:ln w="9525">
            <a:noFill/>
            <a:miter lim="800000"/>
            <a:headEnd/>
            <a:tailEnd/>
          </a:ln>
        </p:spPr>
        <p:txBody>
          <a:bodyPr/>
          <a:lstStyle/>
          <a:p>
            <a:pPr>
              <a:buFont typeface="Arial" charset="0"/>
              <a:buChar char="•"/>
            </a:pPr>
            <a:endParaRPr lang="en-US" altLang="en-US" sz="2800" dirty="0"/>
          </a:p>
          <a:p>
            <a:pPr marL="457200" indent="-457200">
              <a:buFont typeface="Wingdings" panose="05000000000000000000" pitchFamily="2" charset="2"/>
              <a:buChar char="Ø"/>
            </a:pPr>
            <a:r>
              <a:rPr lang="en-US" altLang="en-US" sz="2800" dirty="0"/>
              <a:t>NUEVA IDENTIDAD: </a:t>
            </a:r>
            <a:r>
              <a:rPr lang="en-US" altLang="en-US" sz="2800" b="1" u="sng" dirty="0">
                <a:solidFill>
                  <a:srgbClr val="0000FF"/>
                </a:solidFill>
              </a:rPr>
              <a:t>SOY UN PRODUCTOR!</a:t>
            </a:r>
          </a:p>
          <a:p>
            <a:pPr>
              <a:buFont typeface="Arial" charset="0"/>
              <a:buChar char="•"/>
            </a:pPr>
            <a:endParaRPr lang="en-US" altLang="en-US" sz="2800" dirty="0"/>
          </a:p>
          <a:p>
            <a:pPr>
              <a:buFont typeface="Arial" charset="0"/>
              <a:buChar char="•"/>
            </a:pPr>
            <a:r>
              <a:rPr lang="en-US" altLang="en-US" sz="2800" dirty="0"/>
              <a:t>Dios me ha dado el </a:t>
            </a:r>
            <a:r>
              <a:rPr lang="en-US" altLang="en-US" sz="2800" dirty="0" err="1"/>
              <a:t>Poder</a:t>
            </a:r>
            <a:r>
              <a:rPr lang="en-US" altLang="en-US" sz="2800" dirty="0"/>
              <a:t> para </a:t>
            </a:r>
            <a:r>
              <a:rPr lang="en-US" altLang="en-US" sz="2800" dirty="0" err="1"/>
              <a:t>Producir</a:t>
            </a:r>
            <a:r>
              <a:rPr lang="en-US" altLang="en-US" sz="2800" dirty="0"/>
              <a:t> </a:t>
            </a:r>
            <a:r>
              <a:rPr lang="en-US" altLang="en-US" sz="2800" dirty="0" err="1"/>
              <a:t>Riqueza</a:t>
            </a:r>
            <a:endParaRPr lang="en-US" altLang="en-US" sz="2800" dirty="0"/>
          </a:p>
          <a:p>
            <a:pPr>
              <a:buFont typeface="Arial" charset="0"/>
              <a:buChar char="•"/>
            </a:pPr>
            <a:r>
              <a:rPr lang="en-US" altLang="en-US" sz="2800" dirty="0"/>
              <a:t>Dios me ha dado </a:t>
            </a:r>
            <a:r>
              <a:rPr lang="en-US" altLang="en-US" sz="2800" dirty="0" err="1"/>
              <a:t>Dominio</a:t>
            </a:r>
            <a:r>
              <a:rPr lang="en-US" altLang="en-US" sz="2800" dirty="0"/>
              <a:t> </a:t>
            </a:r>
            <a:r>
              <a:rPr lang="en-US" altLang="en-US" sz="2800" dirty="0" err="1"/>
              <a:t>aqui</a:t>
            </a:r>
            <a:r>
              <a:rPr lang="en-US" altLang="en-US" sz="2800" dirty="0"/>
              <a:t> </a:t>
            </a:r>
            <a:r>
              <a:rPr lang="en-US" altLang="en-US" sz="2800" dirty="0" err="1"/>
              <a:t>en</a:t>
            </a:r>
            <a:r>
              <a:rPr lang="en-US" altLang="en-US" sz="2800" dirty="0"/>
              <a:t> la tierra</a:t>
            </a:r>
          </a:p>
          <a:p>
            <a:pPr>
              <a:buFont typeface="Arial" charset="0"/>
              <a:buChar char="•"/>
            </a:pPr>
            <a:r>
              <a:rPr lang="en-US" altLang="en-US" sz="2800" dirty="0"/>
              <a:t>Dios </a:t>
            </a:r>
            <a:r>
              <a:rPr lang="en-US" altLang="en-US" sz="2800" dirty="0" err="1"/>
              <a:t>quiere</a:t>
            </a:r>
            <a:r>
              <a:rPr lang="en-US" altLang="en-US" sz="2800" dirty="0"/>
              <a:t> que </a:t>
            </a:r>
            <a:r>
              <a:rPr lang="en-US" altLang="en-US" sz="2800" dirty="0" err="1"/>
              <a:t>yo</a:t>
            </a:r>
            <a:r>
              <a:rPr lang="en-US" altLang="en-US" sz="2800" dirty="0"/>
              <a:t> sea </a:t>
            </a:r>
            <a:r>
              <a:rPr lang="en-US" altLang="en-US" sz="2800" dirty="0" err="1"/>
              <a:t>Fructifero</a:t>
            </a:r>
            <a:endParaRPr lang="en-US" altLang="en-US" sz="2800" dirty="0"/>
          </a:p>
          <a:p>
            <a:pPr>
              <a:buFont typeface="Arial" charset="0"/>
              <a:buChar char="•"/>
            </a:pPr>
            <a:r>
              <a:rPr lang="en-US" altLang="en-US" sz="2800" dirty="0"/>
              <a:t>Dios </a:t>
            </a:r>
            <a:r>
              <a:rPr lang="en-US" altLang="en-US" sz="2800" dirty="0" err="1"/>
              <a:t>quiere</a:t>
            </a:r>
            <a:r>
              <a:rPr lang="en-US" altLang="en-US" sz="2800" dirty="0"/>
              <a:t> que </a:t>
            </a:r>
            <a:r>
              <a:rPr lang="en-US" altLang="en-US" sz="2800" dirty="0" err="1"/>
              <a:t>yo</a:t>
            </a:r>
            <a:r>
              <a:rPr lang="en-US" altLang="en-US" sz="2800" dirty="0"/>
              <a:t> </a:t>
            </a:r>
            <a:r>
              <a:rPr lang="en-US" altLang="en-US" sz="2800" dirty="0" err="1"/>
              <a:t>Multiplique</a:t>
            </a:r>
            <a:r>
              <a:rPr lang="en-US" altLang="en-US" sz="2800" dirty="0"/>
              <a:t> mis </a:t>
            </a:r>
            <a:r>
              <a:rPr lang="en-US" altLang="en-US" sz="2800" dirty="0" err="1"/>
              <a:t>recursos</a:t>
            </a:r>
            <a:endParaRPr lang="en-US" altLang="en-US" sz="2800" dirty="0"/>
          </a:p>
          <a:p>
            <a:pPr>
              <a:buFont typeface="Arial" charset="0"/>
              <a:buChar char="•"/>
            </a:pPr>
            <a:r>
              <a:rPr lang="en-US" altLang="en-US" sz="2800" dirty="0" err="1"/>
              <a:t>Fui</a:t>
            </a:r>
            <a:r>
              <a:rPr lang="en-US" altLang="en-US" sz="2800" dirty="0"/>
              <a:t> </a:t>
            </a:r>
            <a:r>
              <a:rPr lang="en-US" altLang="en-US" sz="2800" dirty="0" err="1"/>
              <a:t>hecho</a:t>
            </a:r>
            <a:r>
              <a:rPr lang="en-US" altLang="en-US" sz="2800" dirty="0"/>
              <a:t> a imagen de Dios</a:t>
            </a:r>
          </a:p>
          <a:p>
            <a:pPr>
              <a:buFont typeface="Arial" charset="0"/>
              <a:buChar char="•"/>
            </a:pPr>
            <a:r>
              <a:rPr lang="en-US" altLang="en-US" sz="2800" dirty="0" err="1"/>
              <a:t>Yo</a:t>
            </a:r>
            <a:r>
              <a:rPr lang="en-US" altLang="en-US" sz="2800" dirty="0"/>
              <a:t> </a:t>
            </a:r>
            <a:r>
              <a:rPr lang="en-US" altLang="en-US" sz="2800" dirty="0" err="1"/>
              <a:t>tengo</a:t>
            </a:r>
            <a:r>
              <a:rPr lang="en-US" altLang="en-US" sz="2800" dirty="0"/>
              <a:t> el </a:t>
            </a:r>
            <a:r>
              <a:rPr lang="en-US" altLang="en-US" sz="2800" dirty="0" err="1"/>
              <a:t>Poder</a:t>
            </a:r>
            <a:r>
              <a:rPr lang="en-US" altLang="en-US" sz="2800" dirty="0"/>
              <a:t> de </a:t>
            </a:r>
            <a:r>
              <a:rPr lang="en-US" altLang="en-US" sz="2800" dirty="0" err="1"/>
              <a:t>Decidir</a:t>
            </a:r>
            <a:r>
              <a:rPr lang="en-US" altLang="en-US" sz="2800" dirty="0"/>
              <a:t> y </a:t>
            </a:r>
            <a:r>
              <a:rPr lang="en-US" altLang="en-US" sz="2800" dirty="0" err="1"/>
              <a:t>Escoger</a:t>
            </a:r>
            <a:endParaRPr lang="en-US" altLang="en-US" sz="2800" dirty="0"/>
          </a:p>
          <a:p>
            <a:pPr>
              <a:buFont typeface="Arial" charset="0"/>
              <a:buChar char="•"/>
            </a:pPr>
            <a:r>
              <a:rPr lang="en-US" altLang="en-US" sz="2800" dirty="0" err="1"/>
              <a:t>Yo</a:t>
            </a:r>
            <a:r>
              <a:rPr lang="en-US" altLang="en-US" sz="2800" dirty="0"/>
              <a:t> soy </a:t>
            </a:r>
            <a:r>
              <a:rPr lang="en-US" altLang="en-US" sz="2800" dirty="0" err="1"/>
              <a:t>responsable</a:t>
            </a:r>
            <a:r>
              <a:rPr lang="en-US" altLang="en-US" sz="2800" dirty="0"/>
              <a:t> de mi </a:t>
            </a:r>
            <a:r>
              <a:rPr lang="en-US" altLang="en-US" sz="2800" dirty="0" err="1"/>
              <a:t>mismo</a:t>
            </a:r>
            <a:r>
              <a:rPr lang="en-US" altLang="en-US" sz="2800" dirty="0"/>
              <a:t> y de mi Vida</a:t>
            </a:r>
          </a:p>
          <a:p>
            <a:pPr>
              <a:buFont typeface="Arial" charset="0"/>
              <a:buChar char="•"/>
            </a:pPr>
            <a:endParaRPr lang="en-US" altLang="en-US" sz="2800" dirty="0">
              <a:latin typeface="+mj-lt"/>
            </a:endParaRPr>
          </a:p>
          <a:p>
            <a:pPr eaLnBrk="1" hangingPunct="1"/>
            <a:r>
              <a:rPr lang="en-US" altLang="en-US" sz="2800" b="1" dirty="0">
                <a:latin typeface="+mj-lt"/>
              </a:rPr>
              <a:t> </a:t>
            </a:r>
            <a:endParaRPr lang="en-US" altLang="en-US" sz="2800" dirty="0">
              <a:latin typeface="+mj-lt"/>
            </a:endParaRPr>
          </a:p>
        </p:txBody>
      </p:sp>
      <p:sp>
        <p:nvSpPr>
          <p:cNvPr id="33796" name="Slide Number Placeholder 4"/>
          <p:cNvSpPr>
            <a:spLocks noGrp="1"/>
          </p:cNvSpPr>
          <p:nvPr>
            <p:ph type="sldNum" sz="quarter" idx="12"/>
          </p:nvPr>
        </p:nvSpPr>
        <p:spPr bwMode="auto">
          <a:xfrm>
            <a:off x="7010400" y="6492875"/>
            <a:ext cx="2133600" cy="365125"/>
          </a:xfrm>
          <a:noFill/>
          <a:ln>
            <a:miter lim="800000"/>
            <a:headEnd/>
            <a:tailEnd/>
          </a:ln>
        </p:spPr>
        <p:txBody>
          <a:bodyPr/>
          <a:lstStyle/>
          <a:p>
            <a:fld id="{594747B0-A74B-42AF-A56D-EC9387163A3F}" type="slidenum">
              <a:rPr lang="en-US" altLang="en-US"/>
              <a:pPr/>
              <a:t>40</a:t>
            </a:fld>
            <a:endParaRPr lang="en-US" altLang="en-US"/>
          </a:p>
        </p:txBody>
      </p:sp>
      <p:sp>
        <p:nvSpPr>
          <p:cNvPr id="6" name="Footer Placeholder 5"/>
          <p:cNvSpPr>
            <a:spLocks noGrp="1"/>
          </p:cNvSpPr>
          <p:nvPr>
            <p:ph type="ftr" sz="quarter" idx="11"/>
          </p:nvPr>
        </p:nvSpPr>
        <p:spPr>
          <a:xfrm>
            <a:off x="0" y="6492875"/>
            <a:ext cx="2895600" cy="365125"/>
          </a:xfrm>
        </p:spPr>
        <p:txBody>
          <a:bodyPr/>
          <a:lstStyle/>
          <a:p>
            <a:pPr algn="l">
              <a:defRPr/>
            </a:pPr>
            <a:r>
              <a:rPr lang="en-US" dirty="0"/>
              <a:t>© Alex </a:t>
            </a:r>
            <a:r>
              <a:rPr lang="en-US" dirty="0" err="1"/>
              <a:t>Barrón</a:t>
            </a:r>
            <a:r>
              <a:rPr lang="en-US" dirty="0"/>
              <a:t> 2024</a:t>
            </a:r>
          </a:p>
        </p:txBody>
      </p:sp>
      <p:pic>
        <p:nvPicPr>
          <p:cNvPr id="2" name="Picture 1">
            <a:extLst>
              <a:ext uri="{FF2B5EF4-FFF2-40B4-BE49-F238E27FC236}">
                <a16:creationId xmlns:a16="http://schemas.microsoft.com/office/drawing/2014/main" id="{DCD00520-3B94-C6C4-3669-4640FE846CD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15788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Effect transition="in" filter="wipe(down)">
                                      <p:cBhvr>
                                        <p:cTn id="7" dur="500"/>
                                        <p:tgtEl>
                                          <p:spTgt spid="2765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7651">
                                            <p:txEl>
                                              <p:pRg st="3" end="3"/>
                                            </p:txEl>
                                          </p:spTgt>
                                        </p:tgtEl>
                                        <p:attrNameLst>
                                          <p:attrName>style.visibility</p:attrName>
                                        </p:attrNameLst>
                                      </p:cBhvr>
                                      <p:to>
                                        <p:strVal val="visible"/>
                                      </p:to>
                                    </p:set>
                                    <p:animEffect transition="in" filter="wipe(down)">
                                      <p:cBhvr>
                                        <p:cTn id="12" dur="500"/>
                                        <p:tgtEl>
                                          <p:spTgt spid="2765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7651">
                                            <p:txEl>
                                              <p:pRg st="4" end="4"/>
                                            </p:txEl>
                                          </p:spTgt>
                                        </p:tgtEl>
                                        <p:attrNameLst>
                                          <p:attrName>style.visibility</p:attrName>
                                        </p:attrNameLst>
                                      </p:cBhvr>
                                      <p:to>
                                        <p:strVal val="visible"/>
                                      </p:to>
                                    </p:set>
                                    <p:animEffect transition="in" filter="wipe(down)">
                                      <p:cBhvr>
                                        <p:cTn id="17" dur="500"/>
                                        <p:tgtEl>
                                          <p:spTgt spid="2765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7651">
                                            <p:txEl>
                                              <p:pRg st="5" end="5"/>
                                            </p:txEl>
                                          </p:spTgt>
                                        </p:tgtEl>
                                        <p:attrNameLst>
                                          <p:attrName>style.visibility</p:attrName>
                                        </p:attrNameLst>
                                      </p:cBhvr>
                                      <p:to>
                                        <p:strVal val="visible"/>
                                      </p:to>
                                    </p:set>
                                    <p:animEffect transition="in" filter="wipe(down)">
                                      <p:cBhvr>
                                        <p:cTn id="22" dur="500"/>
                                        <p:tgtEl>
                                          <p:spTgt spid="2765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7651">
                                            <p:txEl>
                                              <p:pRg st="6" end="6"/>
                                            </p:txEl>
                                          </p:spTgt>
                                        </p:tgtEl>
                                        <p:attrNameLst>
                                          <p:attrName>style.visibility</p:attrName>
                                        </p:attrNameLst>
                                      </p:cBhvr>
                                      <p:to>
                                        <p:strVal val="visible"/>
                                      </p:to>
                                    </p:set>
                                    <p:animEffect transition="in" filter="wipe(down)">
                                      <p:cBhvr>
                                        <p:cTn id="27" dur="500"/>
                                        <p:tgtEl>
                                          <p:spTgt spid="2765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7651">
                                            <p:txEl>
                                              <p:pRg st="7" end="7"/>
                                            </p:txEl>
                                          </p:spTgt>
                                        </p:tgtEl>
                                        <p:attrNameLst>
                                          <p:attrName>style.visibility</p:attrName>
                                        </p:attrNameLst>
                                      </p:cBhvr>
                                      <p:to>
                                        <p:strVal val="visible"/>
                                      </p:to>
                                    </p:set>
                                    <p:animEffect transition="in" filter="wipe(down)">
                                      <p:cBhvr>
                                        <p:cTn id="32" dur="500"/>
                                        <p:tgtEl>
                                          <p:spTgt spid="27651">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7651">
                                            <p:txEl>
                                              <p:pRg st="8" end="8"/>
                                            </p:txEl>
                                          </p:spTgt>
                                        </p:tgtEl>
                                        <p:attrNameLst>
                                          <p:attrName>style.visibility</p:attrName>
                                        </p:attrNameLst>
                                      </p:cBhvr>
                                      <p:to>
                                        <p:strVal val="visible"/>
                                      </p:to>
                                    </p:set>
                                    <p:animEffect transition="in" filter="wipe(down)">
                                      <p:cBhvr>
                                        <p:cTn id="37" dur="500"/>
                                        <p:tgtEl>
                                          <p:spTgt spid="27651">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7651">
                                            <p:txEl>
                                              <p:pRg st="9" end="9"/>
                                            </p:txEl>
                                          </p:spTgt>
                                        </p:tgtEl>
                                        <p:attrNameLst>
                                          <p:attrName>style.visibility</p:attrName>
                                        </p:attrNameLst>
                                      </p:cBhvr>
                                      <p:to>
                                        <p:strVal val="visible"/>
                                      </p:to>
                                    </p:set>
                                    <p:animEffect transition="in" filter="wipe(down)">
                                      <p:cBhvr>
                                        <p:cTn id="42" dur="500"/>
                                        <p:tgtEl>
                                          <p:spTgt spid="27651">
                                            <p:txEl>
                                              <p:pRg st="9" end="9"/>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7651">
                                            <p:txEl>
                                              <p:pRg st="11" end="11"/>
                                            </p:txEl>
                                          </p:spTgt>
                                        </p:tgtEl>
                                        <p:attrNameLst>
                                          <p:attrName>style.visibility</p:attrName>
                                        </p:attrNameLst>
                                      </p:cBhvr>
                                      <p:to>
                                        <p:strVal val="visible"/>
                                      </p:to>
                                    </p:set>
                                    <p:animEffect transition="in" filter="wipe(down)">
                                      <p:cBhvr>
                                        <p:cTn id="47" dur="500"/>
                                        <p:tgtEl>
                                          <p:spTgt spid="2765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73290"/>
            <a:ext cx="8229600" cy="1143000"/>
          </a:xfrm>
        </p:spPr>
        <p:txBody>
          <a:bodyPr rtlCol="0">
            <a:normAutofit fontScale="90000"/>
          </a:bodyPr>
          <a:lstStyle/>
          <a:p>
            <a:pPr eaLnBrk="1" fontAlgn="auto" hangingPunct="1">
              <a:spcAft>
                <a:spcPts val="0"/>
              </a:spcAft>
              <a:defRPr/>
            </a:pPr>
            <a:r>
              <a:rPr lang="en-US" b="1" dirty="0"/>
              <a:t>¿</a:t>
            </a:r>
            <a:r>
              <a:rPr lang="en-US" b="1" dirty="0" err="1"/>
              <a:t>Cuáles</a:t>
            </a:r>
            <a:r>
              <a:rPr lang="en-US" b="1" dirty="0"/>
              <a:t> Son </a:t>
            </a:r>
            <a:r>
              <a:rPr lang="en-US" b="1" dirty="0" err="1"/>
              <a:t>Tus</a:t>
            </a:r>
            <a:r>
              <a:rPr lang="en-US" b="1" dirty="0"/>
              <a:t> </a:t>
            </a:r>
            <a:r>
              <a:rPr lang="en-US" b="1" dirty="0" err="1"/>
              <a:t>Creencias</a:t>
            </a:r>
            <a:r>
              <a:rPr lang="en-US" b="1" dirty="0"/>
              <a:t> </a:t>
            </a:r>
            <a:r>
              <a:rPr lang="en-US" b="1" dirty="0" err="1"/>
              <a:t>Sobre</a:t>
            </a:r>
            <a:r>
              <a:rPr lang="en-US" b="1" dirty="0"/>
              <a:t> el </a:t>
            </a:r>
            <a:r>
              <a:rPr lang="en-US" b="1" dirty="0" err="1"/>
              <a:t>Dinero</a:t>
            </a:r>
            <a:r>
              <a:rPr lang="en-US" b="1" dirty="0"/>
              <a:t>, el </a:t>
            </a:r>
            <a:r>
              <a:rPr lang="en-US" b="1" dirty="0" err="1"/>
              <a:t>Éxito</a:t>
            </a:r>
            <a:r>
              <a:rPr lang="en-US" b="1" dirty="0"/>
              <a:t> y la </a:t>
            </a:r>
            <a:r>
              <a:rPr lang="en-US" b="1" dirty="0" err="1"/>
              <a:t>Abundancia</a:t>
            </a:r>
            <a:r>
              <a:rPr lang="en-US" b="1" dirty="0"/>
              <a:t>?</a:t>
            </a:r>
            <a:endParaRPr lang="en-US" dirty="0"/>
          </a:p>
        </p:txBody>
      </p:sp>
      <p:sp>
        <p:nvSpPr>
          <p:cNvPr id="11267" name="Content Placeholder 2"/>
          <p:cNvSpPr txBox="1">
            <a:spLocks/>
          </p:cNvSpPr>
          <p:nvPr/>
        </p:nvSpPr>
        <p:spPr bwMode="auto">
          <a:xfrm>
            <a:off x="228600" y="1828800"/>
            <a:ext cx="8915400" cy="1676400"/>
          </a:xfrm>
          <a:prstGeom prst="rect">
            <a:avLst/>
          </a:prstGeom>
          <a:noFill/>
          <a:ln w="9525">
            <a:noFill/>
            <a:miter lim="800000"/>
            <a:headEnd/>
            <a:tailEnd/>
          </a:ln>
        </p:spPr>
        <p:txBody>
          <a:bodyPr/>
          <a:lstStyle/>
          <a:p>
            <a:pPr marL="342900" indent="-342900" eaLnBrk="1" hangingPunct="1">
              <a:spcBef>
                <a:spcPct val="20000"/>
              </a:spcBef>
              <a:buFont typeface="Arial" charset="0"/>
              <a:buChar char="•"/>
            </a:pPr>
            <a:r>
              <a:rPr lang="en-US" altLang="en-US" sz="3200" dirty="0" err="1">
                <a:latin typeface="Calibri" pitchFamily="34" charset="0"/>
              </a:rPr>
              <a:t>Tus</a:t>
            </a:r>
            <a:r>
              <a:rPr lang="en-US" altLang="en-US" sz="3200" dirty="0">
                <a:latin typeface="Calibri" pitchFamily="34" charset="0"/>
              </a:rPr>
              <a:t> </a:t>
            </a:r>
            <a:r>
              <a:rPr lang="en-US" altLang="en-US" sz="3200" dirty="0" err="1">
                <a:latin typeface="Calibri" pitchFamily="34" charset="0"/>
              </a:rPr>
              <a:t>Creencias</a:t>
            </a:r>
            <a:r>
              <a:rPr lang="en-US" altLang="en-US" sz="3200" dirty="0">
                <a:latin typeface="Calibri" pitchFamily="34" charset="0"/>
              </a:rPr>
              <a:t> ¿</a:t>
            </a:r>
            <a:r>
              <a:rPr lang="en-US" altLang="en-US" sz="3200" dirty="0" err="1">
                <a:latin typeface="Calibri" pitchFamily="34" charset="0"/>
              </a:rPr>
              <a:t>te</a:t>
            </a:r>
            <a:r>
              <a:rPr lang="en-US" altLang="en-US" sz="3200" dirty="0">
                <a:latin typeface="Calibri" pitchFamily="34" charset="0"/>
              </a:rPr>
              <a:t> </a:t>
            </a:r>
            <a:r>
              <a:rPr lang="en-US" altLang="en-US" sz="3200" dirty="0" err="1">
                <a:latin typeface="Calibri" pitchFamily="34" charset="0"/>
              </a:rPr>
              <a:t>Ayudan</a:t>
            </a:r>
            <a:r>
              <a:rPr lang="en-US" altLang="en-US" sz="3200" dirty="0">
                <a:latin typeface="Calibri" pitchFamily="34" charset="0"/>
              </a:rPr>
              <a:t> a </a:t>
            </a:r>
            <a:r>
              <a:rPr lang="en-US" altLang="en-US" sz="3200" dirty="0" err="1">
                <a:latin typeface="Calibri" pitchFamily="34" charset="0"/>
              </a:rPr>
              <a:t>Avanzar</a:t>
            </a:r>
            <a:r>
              <a:rPr lang="en-US" altLang="en-US" sz="3200" dirty="0">
                <a:latin typeface="Calibri" pitchFamily="34" charset="0"/>
              </a:rPr>
              <a:t> o </a:t>
            </a:r>
            <a:r>
              <a:rPr lang="en-US" altLang="en-US" sz="3200" dirty="0" err="1">
                <a:latin typeface="Calibri" pitchFamily="34" charset="0"/>
              </a:rPr>
              <a:t>te</a:t>
            </a:r>
            <a:r>
              <a:rPr lang="en-US" altLang="en-US" sz="3200" dirty="0">
                <a:latin typeface="Calibri" pitchFamily="34" charset="0"/>
              </a:rPr>
              <a:t> </a:t>
            </a:r>
            <a:r>
              <a:rPr lang="en-US" altLang="en-US" sz="3200" dirty="0" err="1">
                <a:latin typeface="Calibri" pitchFamily="34" charset="0"/>
              </a:rPr>
              <a:t>Limitan</a:t>
            </a:r>
            <a:r>
              <a:rPr lang="en-US" altLang="en-US" sz="3200" dirty="0">
                <a:latin typeface="Calibri" pitchFamily="34" charset="0"/>
              </a:rPr>
              <a:t>?  </a:t>
            </a:r>
          </a:p>
          <a:p>
            <a:pPr marL="342900" indent="-342900" eaLnBrk="1" hangingPunct="1">
              <a:spcBef>
                <a:spcPct val="20000"/>
              </a:spcBef>
              <a:buFont typeface="Arial" charset="0"/>
              <a:buChar char="•"/>
            </a:pPr>
            <a:r>
              <a:rPr lang="en-US" altLang="en-US" sz="3200" dirty="0">
                <a:latin typeface="Calibri" pitchFamily="34" charset="0"/>
              </a:rPr>
              <a:t>¿</a:t>
            </a:r>
            <a:r>
              <a:rPr lang="en-US" altLang="en-US" sz="3200" dirty="0" err="1">
                <a:latin typeface="Calibri" pitchFamily="34" charset="0"/>
              </a:rPr>
              <a:t>Qué</a:t>
            </a:r>
            <a:r>
              <a:rPr lang="en-US" altLang="en-US" sz="3200" dirty="0">
                <a:latin typeface="Calibri" pitchFamily="34" charset="0"/>
              </a:rPr>
              <a:t> </a:t>
            </a:r>
            <a:r>
              <a:rPr lang="en-US" altLang="en-US" sz="3200" dirty="0" err="1">
                <a:latin typeface="Calibri" pitchFamily="34" charset="0"/>
              </a:rPr>
              <a:t>Clase</a:t>
            </a:r>
            <a:r>
              <a:rPr lang="en-US" altLang="en-US" sz="3200" dirty="0">
                <a:latin typeface="Calibri" pitchFamily="34" charset="0"/>
              </a:rPr>
              <a:t> de </a:t>
            </a:r>
            <a:r>
              <a:rPr lang="en-US" altLang="en-US" sz="3200" dirty="0" err="1">
                <a:latin typeface="Calibri" pitchFamily="34" charset="0"/>
              </a:rPr>
              <a:t>Mentalidad</a:t>
            </a:r>
            <a:r>
              <a:rPr lang="en-US" altLang="en-US" sz="3200" dirty="0">
                <a:latin typeface="Calibri" pitchFamily="34" charset="0"/>
              </a:rPr>
              <a:t> </a:t>
            </a:r>
            <a:r>
              <a:rPr lang="en-US" altLang="en-US" sz="3200" dirty="0" err="1">
                <a:latin typeface="Calibri" pitchFamily="34" charset="0"/>
              </a:rPr>
              <a:t>Tienes</a:t>
            </a:r>
            <a:r>
              <a:rPr lang="en-US" altLang="en-US" sz="3200" dirty="0">
                <a:latin typeface="Calibri" pitchFamily="34" charset="0"/>
              </a:rPr>
              <a:t>? </a:t>
            </a:r>
          </a:p>
          <a:p>
            <a:pPr marL="342900" indent="-342900" eaLnBrk="1" hangingPunct="1">
              <a:spcBef>
                <a:spcPct val="20000"/>
              </a:spcBef>
              <a:buFont typeface="Arial" charset="0"/>
              <a:buChar char="•"/>
            </a:pPr>
            <a:endParaRPr lang="en-US" altLang="en-US" sz="3200" dirty="0">
              <a:latin typeface="Calibri" pitchFamily="34" charset="0"/>
            </a:endParaRPr>
          </a:p>
        </p:txBody>
      </p:sp>
      <p:pic>
        <p:nvPicPr>
          <p:cNvPr id="11268" name="Picture 9" descr="scarcity or abunance.bmp"/>
          <p:cNvPicPr>
            <a:picLocks noChangeAspect="1"/>
          </p:cNvPicPr>
          <p:nvPr/>
        </p:nvPicPr>
        <p:blipFill>
          <a:blip r:embed="rId2" cstate="print"/>
          <a:srcRect/>
          <a:stretch>
            <a:fillRect/>
          </a:stretch>
        </p:blipFill>
        <p:spPr bwMode="auto">
          <a:xfrm>
            <a:off x="2514600" y="3200400"/>
            <a:ext cx="3657600" cy="3430588"/>
          </a:xfrm>
          <a:prstGeom prst="rect">
            <a:avLst/>
          </a:prstGeom>
          <a:noFill/>
          <a:ln w="9525">
            <a:noFill/>
            <a:miter lim="800000"/>
            <a:headEnd/>
            <a:tailEnd/>
          </a:ln>
        </p:spPr>
      </p:pic>
      <p:sp>
        <p:nvSpPr>
          <p:cNvPr id="11269" name="Slide Number Placeholder 4"/>
          <p:cNvSpPr>
            <a:spLocks noGrp="1"/>
          </p:cNvSpPr>
          <p:nvPr>
            <p:ph type="sldNum" sz="quarter" idx="12"/>
          </p:nvPr>
        </p:nvSpPr>
        <p:spPr bwMode="auto">
          <a:xfrm>
            <a:off x="7010400" y="6492875"/>
            <a:ext cx="2133600" cy="365125"/>
          </a:xfrm>
          <a:noFill/>
          <a:ln>
            <a:miter lim="800000"/>
            <a:headEnd/>
            <a:tailEnd/>
          </a:ln>
        </p:spPr>
        <p:txBody>
          <a:bodyPr/>
          <a:lstStyle/>
          <a:p>
            <a:fld id="{B4087A9E-188D-48DE-A08E-981967315BAF}" type="slidenum">
              <a:rPr lang="en-US" altLang="en-US"/>
              <a:pPr/>
              <a:t>41</a:t>
            </a:fld>
            <a:endParaRPr lang="en-US" altLang="en-US"/>
          </a:p>
        </p:txBody>
      </p:sp>
      <p:sp>
        <p:nvSpPr>
          <p:cNvPr id="6" name="Footer Placeholder 5"/>
          <p:cNvSpPr>
            <a:spLocks noGrp="1"/>
          </p:cNvSpPr>
          <p:nvPr>
            <p:ph type="ftr" sz="quarter" idx="11"/>
          </p:nvPr>
        </p:nvSpPr>
        <p:spPr>
          <a:xfrm>
            <a:off x="0" y="6492875"/>
            <a:ext cx="2895600" cy="365125"/>
          </a:xfrm>
        </p:spPr>
        <p:txBody>
          <a:bodyPr/>
          <a:lstStyle/>
          <a:p>
            <a:pPr algn="l">
              <a:defRPr/>
            </a:pPr>
            <a:r>
              <a:rPr lang="en-US" dirty="0"/>
              <a:t>© Alex </a:t>
            </a:r>
            <a:r>
              <a:rPr lang="en-US" dirty="0" err="1"/>
              <a:t>Barrón</a:t>
            </a:r>
            <a:r>
              <a:rPr lang="en-US" dirty="0"/>
              <a:t> 2024</a:t>
            </a:r>
          </a:p>
        </p:txBody>
      </p:sp>
      <p:sp>
        <p:nvSpPr>
          <p:cNvPr id="11271" name="TextBox 6"/>
          <p:cNvSpPr txBox="1">
            <a:spLocks noChangeArrowheads="1"/>
          </p:cNvSpPr>
          <p:nvPr/>
        </p:nvSpPr>
        <p:spPr bwMode="auto">
          <a:xfrm>
            <a:off x="2667000" y="3200400"/>
            <a:ext cx="1676400" cy="369888"/>
          </a:xfrm>
          <a:prstGeom prst="rect">
            <a:avLst/>
          </a:prstGeom>
          <a:solidFill>
            <a:schemeClr val="tx1"/>
          </a:solidFill>
          <a:ln w="9525">
            <a:noFill/>
            <a:miter lim="800000"/>
            <a:headEnd/>
            <a:tailEnd/>
          </a:ln>
        </p:spPr>
        <p:txBody>
          <a:bodyPr>
            <a:spAutoFit/>
          </a:bodyPr>
          <a:lstStyle/>
          <a:p>
            <a:pPr eaLnBrk="1" hangingPunct="1"/>
            <a:r>
              <a:rPr lang="en-US" altLang="en-US">
                <a:solidFill>
                  <a:schemeClr val="bg1"/>
                </a:solidFill>
              </a:rPr>
              <a:t>ESCASEZ</a:t>
            </a:r>
          </a:p>
        </p:txBody>
      </p:sp>
      <p:sp>
        <p:nvSpPr>
          <p:cNvPr id="8" name="TextBox 7"/>
          <p:cNvSpPr txBox="1"/>
          <p:nvPr/>
        </p:nvSpPr>
        <p:spPr>
          <a:xfrm>
            <a:off x="4343400" y="3200400"/>
            <a:ext cx="1828800" cy="369888"/>
          </a:xfrm>
          <a:prstGeom prst="rect">
            <a:avLst/>
          </a:prstGeom>
          <a:solidFill>
            <a:schemeClr val="accent1">
              <a:lumMod val="40000"/>
              <a:lumOff val="60000"/>
            </a:schemeClr>
          </a:solidFill>
        </p:spPr>
        <p:txBody>
          <a:bodyPr>
            <a:spAutoFit/>
          </a:bodyPr>
          <a:lstStyle/>
          <a:p>
            <a:pPr algn="r" eaLnBrk="1" hangingPunct="1">
              <a:defRPr/>
            </a:pPr>
            <a:r>
              <a:rPr lang="en-US" dirty="0"/>
              <a:t>ABUNDANCIA</a:t>
            </a:r>
          </a:p>
        </p:txBody>
      </p:sp>
      <p:pic>
        <p:nvPicPr>
          <p:cNvPr id="3" name="Picture 2">
            <a:extLst>
              <a:ext uri="{FF2B5EF4-FFF2-40B4-BE49-F238E27FC236}">
                <a16:creationId xmlns:a16="http://schemas.microsoft.com/office/drawing/2014/main" id="{034FFB24-FFAC-EC44-8D2C-0DD4EC4EE77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122" y="537949"/>
            <a:ext cx="8229600" cy="1143000"/>
          </a:xfrm>
        </p:spPr>
        <p:txBody>
          <a:bodyPr rtlCol="0">
            <a:normAutofit fontScale="90000"/>
          </a:bodyPr>
          <a:lstStyle/>
          <a:p>
            <a:pPr eaLnBrk="1" fontAlgn="auto" hangingPunct="1">
              <a:spcAft>
                <a:spcPts val="0"/>
              </a:spcAft>
              <a:defRPr/>
            </a:pPr>
            <a:r>
              <a:rPr lang="en-US" b="1" dirty="0"/>
              <a:t>¿</a:t>
            </a:r>
            <a:r>
              <a:rPr lang="en-US" b="1" dirty="0" err="1"/>
              <a:t>Qué</a:t>
            </a:r>
            <a:r>
              <a:rPr lang="en-US" b="1" dirty="0"/>
              <a:t> </a:t>
            </a:r>
            <a:r>
              <a:rPr lang="en-US" b="1" dirty="0" err="1"/>
              <a:t>Clase</a:t>
            </a:r>
            <a:r>
              <a:rPr lang="en-US" b="1" dirty="0"/>
              <a:t> de </a:t>
            </a:r>
            <a:r>
              <a:rPr lang="en-US" b="1" dirty="0" err="1"/>
              <a:t>Mentalidad</a:t>
            </a:r>
            <a:r>
              <a:rPr lang="en-US" b="1" dirty="0"/>
              <a:t> </a:t>
            </a:r>
            <a:r>
              <a:rPr lang="en-US" b="1" dirty="0" err="1"/>
              <a:t>Tienes</a:t>
            </a:r>
            <a:r>
              <a:rPr lang="en-US" b="1" dirty="0"/>
              <a:t> </a:t>
            </a:r>
            <a:r>
              <a:rPr lang="en-US" b="1" dirty="0" err="1"/>
              <a:t>Tú</a:t>
            </a:r>
            <a:r>
              <a:rPr lang="en-US" b="1" dirty="0"/>
              <a:t>?</a:t>
            </a:r>
          </a:p>
        </p:txBody>
      </p:sp>
      <p:sp>
        <p:nvSpPr>
          <p:cNvPr id="3" name="Content Placeholder 2"/>
          <p:cNvSpPr>
            <a:spLocks noGrp="1"/>
          </p:cNvSpPr>
          <p:nvPr>
            <p:ph idx="1"/>
          </p:nvPr>
        </p:nvSpPr>
        <p:spPr>
          <a:xfrm>
            <a:off x="304800" y="1752600"/>
            <a:ext cx="4495800" cy="4267200"/>
          </a:xfrm>
        </p:spPr>
        <p:txBody>
          <a:bodyPr rtlCol="0">
            <a:normAutofit fontScale="92500" lnSpcReduction="20000"/>
          </a:bodyPr>
          <a:lstStyle/>
          <a:p>
            <a:pPr eaLnBrk="1" fontAlgn="auto" hangingPunct="1">
              <a:spcAft>
                <a:spcPts val="0"/>
              </a:spcAft>
              <a:buFont typeface="Arial" panose="020B0604020202020204" pitchFamily="34" charset="0"/>
              <a:buChar char="•"/>
              <a:defRPr/>
            </a:pPr>
            <a:r>
              <a:rPr lang="en-US" dirty="0"/>
              <a:t>¿</a:t>
            </a:r>
            <a:r>
              <a:rPr lang="en-US" dirty="0" err="1"/>
              <a:t>Cómo</a:t>
            </a:r>
            <a:r>
              <a:rPr lang="en-US" dirty="0"/>
              <a:t> </a:t>
            </a:r>
            <a:r>
              <a:rPr lang="en-US" dirty="0" err="1"/>
              <a:t>te</a:t>
            </a:r>
            <a:r>
              <a:rPr lang="en-US" dirty="0"/>
              <a:t> </a:t>
            </a:r>
            <a:r>
              <a:rPr lang="en-US" dirty="0" err="1"/>
              <a:t>fue</a:t>
            </a:r>
            <a:r>
              <a:rPr lang="en-US" dirty="0"/>
              <a:t>?</a:t>
            </a:r>
          </a:p>
          <a:p>
            <a:pPr eaLnBrk="1" fontAlgn="auto" hangingPunct="1">
              <a:spcAft>
                <a:spcPts val="0"/>
              </a:spcAft>
              <a:buFont typeface="Arial" panose="020B0604020202020204" pitchFamily="34" charset="0"/>
              <a:buChar char="•"/>
              <a:defRPr/>
            </a:pPr>
            <a:r>
              <a:rPr lang="es-ES" dirty="0"/>
              <a:t>¿Tienes una mentalidad de abundancia</a:t>
            </a:r>
            <a:r>
              <a:rPr lang="en-US" dirty="0"/>
              <a:t>?</a:t>
            </a:r>
          </a:p>
          <a:p>
            <a:pPr eaLnBrk="1" fontAlgn="auto" hangingPunct="1">
              <a:spcAft>
                <a:spcPts val="0"/>
              </a:spcAft>
              <a:buFont typeface="Arial" panose="020B0604020202020204" pitchFamily="34" charset="0"/>
              <a:buChar char="•"/>
              <a:defRPr/>
            </a:pPr>
            <a:r>
              <a:rPr lang="es-ES" dirty="0"/>
              <a:t>¿O una mentalidad de escasez</a:t>
            </a:r>
            <a:r>
              <a:rPr lang="en-US" dirty="0"/>
              <a:t>?</a:t>
            </a:r>
          </a:p>
          <a:p>
            <a:pPr eaLnBrk="1" fontAlgn="auto" hangingPunct="1">
              <a:spcAft>
                <a:spcPts val="0"/>
              </a:spcAft>
              <a:buFont typeface="Arial" panose="020B0604020202020204" pitchFamily="34" charset="0"/>
              <a:buChar char="•"/>
              <a:defRPr/>
            </a:pPr>
            <a:r>
              <a:rPr lang="es-ES" dirty="0"/>
              <a:t>¿Estás comenzando a ver cómo las creencias son las "semillas invisibles" que con el tiempo producen frutos</a:t>
            </a:r>
            <a:r>
              <a:rPr lang="en-US" dirty="0"/>
              <a:t>?</a:t>
            </a:r>
          </a:p>
        </p:txBody>
      </p:sp>
      <p:pic>
        <p:nvPicPr>
          <p:cNvPr id="14340" name="Picture 6" descr="positive-negative-thinking.jpg"/>
          <p:cNvPicPr>
            <a:picLocks noChangeAspect="1"/>
          </p:cNvPicPr>
          <p:nvPr/>
        </p:nvPicPr>
        <p:blipFill>
          <a:blip r:embed="rId2" cstate="print"/>
          <a:srcRect/>
          <a:stretch>
            <a:fillRect/>
          </a:stretch>
        </p:blipFill>
        <p:spPr bwMode="auto">
          <a:xfrm>
            <a:off x="4800600" y="1676400"/>
            <a:ext cx="3810000" cy="3810000"/>
          </a:xfrm>
          <a:prstGeom prst="rect">
            <a:avLst/>
          </a:prstGeom>
          <a:noFill/>
          <a:ln w="9525">
            <a:noFill/>
            <a:miter lim="800000"/>
            <a:headEnd/>
            <a:tailEnd/>
          </a:ln>
        </p:spPr>
      </p:pic>
      <p:sp>
        <p:nvSpPr>
          <p:cNvPr id="14341" name="Slide Number Placeholder 4"/>
          <p:cNvSpPr>
            <a:spLocks noGrp="1"/>
          </p:cNvSpPr>
          <p:nvPr>
            <p:ph type="sldNum" sz="quarter" idx="12"/>
          </p:nvPr>
        </p:nvSpPr>
        <p:spPr bwMode="auto">
          <a:xfrm>
            <a:off x="7010400" y="6492875"/>
            <a:ext cx="2133600" cy="365125"/>
          </a:xfrm>
          <a:noFill/>
          <a:ln>
            <a:miter lim="800000"/>
            <a:headEnd/>
            <a:tailEnd/>
          </a:ln>
        </p:spPr>
        <p:txBody>
          <a:bodyPr/>
          <a:lstStyle/>
          <a:p>
            <a:fld id="{42382318-A29F-41F3-B560-4BDD7AE37D64}" type="slidenum">
              <a:rPr lang="en-US" altLang="en-US"/>
              <a:pPr/>
              <a:t>42</a:t>
            </a:fld>
            <a:endParaRPr lang="en-US" altLang="en-US"/>
          </a:p>
        </p:txBody>
      </p:sp>
      <p:sp>
        <p:nvSpPr>
          <p:cNvPr id="6" name="Footer Placeholder 5"/>
          <p:cNvSpPr>
            <a:spLocks noGrp="1"/>
          </p:cNvSpPr>
          <p:nvPr>
            <p:ph type="ftr" sz="quarter" idx="11"/>
          </p:nvPr>
        </p:nvSpPr>
        <p:spPr>
          <a:xfrm>
            <a:off x="0" y="6492875"/>
            <a:ext cx="2895600" cy="365125"/>
          </a:xfrm>
        </p:spPr>
        <p:txBody>
          <a:bodyPr/>
          <a:lstStyle/>
          <a:p>
            <a:pPr algn="l">
              <a:defRPr/>
            </a:pPr>
            <a:r>
              <a:rPr lang="en-US" dirty="0"/>
              <a:t>© Alex </a:t>
            </a:r>
            <a:r>
              <a:rPr lang="en-US" dirty="0" err="1"/>
              <a:t>Barrón</a:t>
            </a:r>
            <a:r>
              <a:rPr lang="en-US" dirty="0"/>
              <a:t> 2024</a:t>
            </a:r>
          </a:p>
        </p:txBody>
      </p:sp>
      <p:pic>
        <p:nvPicPr>
          <p:cNvPr id="4" name="Picture 3">
            <a:extLst>
              <a:ext uri="{FF2B5EF4-FFF2-40B4-BE49-F238E27FC236}">
                <a16:creationId xmlns:a16="http://schemas.microsoft.com/office/drawing/2014/main" id="{3100DF85-78DE-D9A5-EC11-932E3427AE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403743"/>
            <a:ext cx="9144000" cy="937149"/>
          </a:xfrm>
        </p:spPr>
        <p:txBody>
          <a:bodyPr/>
          <a:lstStyle/>
          <a:p>
            <a:pPr eaLnBrk="1" hangingPunct="1"/>
            <a:r>
              <a:rPr lang="es-ES" altLang="en-US" b="1" dirty="0"/>
              <a:t>Conoce Tu Propósito en la Vida</a:t>
            </a:r>
            <a:endParaRPr lang="en-US" altLang="en-US" b="1" dirty="0"/>
          </a:p>
        </p:txBody>
      </p:sp>
      <p:sp>
        <p:nvSpPr>
          <p:cNvPr id="3" name="Content Placeholder 2"/>
          <p:cNvSpPr>
            <a:spLocks noGrp="1"/>
          </p:cNvSpPr>
          <p:nvPr>
            <p:ph idx="1"/>
          </p:nvPr>
        </p:nvSpPr>
        <p:spPr>
          <a:xfrm>
            <a:off x="381000" y="1219200"/>
            <a:ext cx="6324600" cy="4038600"/>
          </a:xfrm>
        </p:spPr>
        <p:txBody>
          <a:bodyPr rtlCol="0">
            <a:normAutofit fontScale="62500" lnSpcReduction="20000"/>
          </a:bodyPr>
          <a:lstStyle/>
          <a:p>
            <a:pPr eaLnBrk="1" fontAlgn="auto" hangingPunct="1">
              <a:spcAft>
                <a:spcPts val="0"/>
              </a:spcAft>
              <a:buFont typeface="Arial" panose="020B0604020202020204" pitchFamily="34" charset="0"/>
              <a:buChar char="•"/>
              <a:defRPr/>
            </a:pPr>
            <a:r>
              <a:rPr lang="en-US" i="1" dirty="0"/>
              <a:t>“El </a:t>
            </a:r>
            <a:r>
              <a:rPr lang="en-US" i="1" dirty="0" err="1"/>
              <a:t>conocer</a:t>
            </a:r>
            <a:r>
              <a:rPr lang="en-US" i="1" dirty="0"/>
              <a:t> </a:t>
            </a:r>
            <a:r>
              <a:rPr lang="en-US" i="1" dirty="0" err="1"/>
              <a:t>tu</a:t>
            </a:r>
            <a:r>
              <a:rPr lang="en-US" i="1" dirty="0"/>
              <a:t> </a:t>
            </a:r>
            <a:r>
              <a:rPr lang="en-US" i="1" dirty="0" err="1"/>
              <a:t>propósito</a:t>
            </a:r>
            <a:r>
              <a:rPr lang="en-US" i="1" dirty="0"/>
              <a:t> le </a:t>
            </a:r>
            <a:r>
              <a:rPr lang="en-US" i="1" dirty="0" err="1"/>
              <a:t>da</a:t>
            </a:r>
            <a:r>
              <a:rPr lang="en-US" i="1" dirty="0"/>
              <a:t> </a:t>
            </a:r>
            <a:r>
              <a:rPr lang="en-US" i="1" dirty="0" err="1"/>
              <a:t>sentido</a:t>
            </a:r>
            <a:r>
              <a:rPr lang="en-US" i="1" dirty="0"/>
              <a:t> a </a:t>
            </a:r>
            <a:r>
              <a:rPr lang="en-US" i="1" dirty="0" err="1"/>
              <a:t>tu</a:t>
            </a:r>
            <a:r>
              <a:rPr lang="en-US" i="1" dirty="0"/>
              <a:t> </a:t>
            </a:r>
            <a:r>
              <a:rPr lang="en-US" i="1" dirty="0" err="1"/>
              <a:t>vida</a:t>
            </a:r>
            <a:r>
              <a:rPr lang="en-US" i="1" dirty="0"/>
              <a:t>.“</a:t>
            </a:r>
          </a:p>
          <a:p>
            <a:pPr eaLnBrk="1" fontAlgn="auto" hangingPunct="1">
              <a:spcAft>
                <a:spcPts val="0"/>
              </a:spcAft>
              <a:buFont typeface="Arial" panose="020B0604020202020204" pitchFamily="34" charset="0"/>
              <a:buChar char="•"/>
              <a:defRPr/>
            </a:pPr>
            <a:r>
              <a:rPr lang="en-US" i="1" dirty="0"/>
              <a:t>“Al</a:t>
            </a:r>
            <a:r>
              <a:rPr lang="es-ES" i="1" dirty="0"/>
              <a:t> saber tu propósito simplificas tu vida. Define lo que haces y lo que no lo haces. Tu propósito se convierte en el estándar que se utiliza para evaluar qué actividades son esenciales y cuáles no lo son. Sin un propósito claro no tienes ninguna base sobre la cual basar tus decisiones, asignar tu tiempo, y utilizar tus recursos</a:t>
            </a:r>
            <a:r>
              <a:rPr lang="en-US" i="1" dirty="0"/>
              <a:t>.”</a:t>
            </a:r>
          </a:p>
          <a:p>
            <a:pPr eaLnBrk="1" fontAlgn="auto" hangingPunct="1">
              <a:spcAft>
                <a:spcPts val="0"/>
              </a:spcAft>
              <a:buFont typeface="Arial" panose="020B0604020202020204" pitchFamily="34" charset="0"/>
              <a:buChar char="•"/>
              <a:defRPr/>
            </a:pPr>
            <a:r>
              <a:rPr lang="en-US" i="1" dirty="0"/>
              <a:t>“</a:t>
            </a:r>
            <a:r>
              <a:rPr lang="es-ES" i="1" dirty="0"/>
              <a:t>Conocer tu propósito enfoca tu vida. Concentra tu esfuerzo y energía en lo que es importante. Tú te haces efectivo al ser selectivo</a:t>
            </a:r>
            <a:r>
              <a:rPr lang="en-US" i="1" dirty="0"/>
              <a:t>.”</a:t>
            </a:r>
          </a:p>
          <a:p>
            <a:pPr eaLnBrk="1" fontAlgn="auto" hangingPunct="1">
              <a:spcAft>
                <a:spcPts val="0"/>
              </a:spcAft>
              <a:buFont typeface="Arial" panose="020B0604020202020204" pitchFamily="34" charset="0"/>
              <a:buChar char="•"/>
              <a:defRPr/>
            </a:pPr>
            <a:r>
              <a:rPr lang="en-US" i="1" dirty="0"/>
              <a:t>“</a:t>
            </a:r>
            <a:r>
              <a:rPr lang="es-ES" i="1" dirty="0"/>
              <a:t>Sin un propósito claro, seguirás cambiando de dirección, puestos de trabajo, relaciones, iglesia, u otras cosas externas - con la esperanza de que cada cambio asentará la confusión o llenará el vacío en tu corazón</a:t>
            </a:r>
            <a:r>
              <a:rPr lang="en-US" i="1" dirty="0"/>
              <a:t>.“  </a:t>
            </a:r>
          </a:p>
          <a:p>
            <a:pPr algn="r" eaLnBrk="1" fontAlgn="auto" hangingPunct="1">
              <a:spcAft>
                <a:spcPts val="0"/>
              </a:spcAft>
              <a:buFont typeface="Arial" charset="0"/>
              <a:buNone/>
              <a:defRPr/>
            </a:pPr>
            <a:r>
              <a:rPr lang="en-US" i="1" dirty="0"/>
              <a:t>  -   Rick Warren</a:t>
            </a:r>
          </a:p>
        </p:txBody>
      </p:sp>
      <p:sp>
        <p:nvSpPr>
          <p:cNvPr id="8" name="Content Placeholder 2"/>
          <p:cNvSpPr txBox="1">
            <a:spLocks/>
          </p:cNvSpPr>
          <p:nvPr/>
        </p:nvSpPr>
        <p:spPr>
          <a:xfrm>
            <a:off x="1066800" y="5334000"/>
            <a:ext cx="7924800" cy="1295400"/>
          </a:xfrm>
          <a:prstGeom prst="rect">
            <a:avLst/>
          </a:prstGeom>
        </p:spPr>
        <p:txBody>
          <a:bodyPr>
            <a:normAutofit fontScale="92500" lnSpcReduction="20000"/>
          </a:bodyPr>
          <a:lstStyle/>
          <a:p>
            <a:pPr marL="342900" indent="-342900" eaLnBrk="1" fontAlgn="auto" hangingPunct="1">
              <a:spcBef>
                <a:spcPct val="20000"/>
              </a:spcBef>
              <a:spcAft>
                <a:spcPts val="0"/>
              </a:spcAft>
              <a:defRPr/>
            </a:pPr>
            <a:r>
              <a:rPr lang="en-US" sz="2800" i="1" dirty="0">
                <a:solidFill>
                  <a:srgbClr val="FF0000"/>
                </a:solidFill>
                <a:latin typeface="+mn-lt"/>
              </a:rPr>
              <a:t>“</a:t>
            </a:r>
            <a:r>
              <a:rPr lang="es-ES" sz="2800" i="1" dirty="0">
                <a:solidFill>
                  <a:srgbClr val="FF0000"/>
                </a:solidFill>
                <a:latin typeface="+mn-lt"/>
              </a:rPr>
              <a:t>El Señor cumplirá su propósito en mí</a:t>
            </a:r>
            <a:r>
              <a:rPr lang="en-US" sz="2800" i="1" dirty="0">
                <a:solidFill>
                  <a:srgbClr val="FF0000"/>
                </a:solidFill>
                <a:latin typeface="+mn-lt"/>
              </a:rPr>
              <a:t>.” </a:t>
            </a:r>
            <a:r>
              <a:rPr lang="en-US" sz="2800" dirty="0">
                <a:latin typeface="+mn-lt"/>
              </a:rPr>
              <a:t>– </a:t>
            </a:r>
            <a:r>
              <a:rPr lang="en-US" sz="2800" dirty="0" err="1">
                <a:latin typeface="+mn-lt"/>
              </a:rPr>
              <a:t>Salmos</a:t>
            </a:r>
            <a:r>
              <a:rPr lang="en-US" sz="2800" dirty="0">
                <a:latin typeface="+mn-lt"/>
              </a:rPr>
              <a:t> 138:8</a:t>
            </a:r>
          </a:p>
          <a:p>
            <a:pPr marL="342900" indent="-342900" eaLnBrk="1" fontAlgn="auto" hangingPunct="1">
              <a:spcBef>
                <a:spcPct val="20000"/>
              </a:spcBef>
              <a:spcAft>
                <a:spcPts val="0"/>
              </a:spcAft>
              <a:defRPr/>
            </a:pPr>
            <a:r>
              <a:rPr lang="es-ES" sz="2800" b="1" i="1" u="sng" dirty="0">
                <a:solidFill>
                  <a:srgbClr val="1308A8"/>
                </a:solidFill>
                <a:latin typeface="+mn-lt"/>
              </a:rPr>
              <a:t>¡La Clave para Conocer tu Propósito en la Vida es</a:t>
            </a:r>
          </a:p>
          <a:p>
            <a:pPr marL="342900" indent="-342900" eaLnBrk="1" fontAlgn="auto" hangingPunct="1">
              <a:spcBef>
                <a:spcPct val="20000"/>
              </a:spcBef>
              <a:spcAft>
                <a:spcPts val="0"/>
              </a:spcAft>
              <a:defRPr/>
            </a:pPr>
            <a:r>
              <a:rPr lang="es-ES" sz="2800" b="1" i="1" u="sng" dirty="0">
                <a:solidFill>
                  <a:srgbClr val="1308A8"/>
                </a:solidFill>
                <a:latin typeface="+mn-lt"/>
              </a:rPr>
              <a:t>Entender la Voluntad de Dios</a:t>
            </a:r>
            <a:r>
              <a:rPr lang="en-US" sz="2800" b="1" i="1" u="sng" dirty="0">
                <a:solidFill>
                  <a:srgbClr val="1308A8"/>
                </a:solidFill>
                <a:latin typeface="+mn-lt"/>
              </a:rPr>
              <a:t>!</a:t>
            </a:r>
          </a:p>
        </p:txBody>
      </p:sp>
      <p:sp>
        <p:nvSpPr>
          <p:cNvPr id="17413" name="Slide Number Placeholder 5"/>
          <p:cNvSpPr>
            <a:spLocks noGrp="1"/>
          </p:cNvSpPr>
          <p:nvPr>
            <p:ph type="sldNum" sz="quarter" idx="12"/>
          </p:nvPr>
        </p:nvSpPr>
        <p:spPr bwMode="auto">
          <a:xfrm>
            <a:off x="7010400" y="6492875"/>
            <a:ext cx="2133600" cy="365125"/>
          </a:xfrm>
          <a:noFill/>
          <a:ln>
            <a:miter lim="800000"/>
            <a:headEnd/>
            <a:tailEnd/>
          </a:ln>
        </p:spPr>
        <p:txBody>
          <a:bodyPr/>
          <a:lstStyle/>
          <a:p>
            <a:fld id="{13AF14FD-7A9F-47CD-B40B-82D315462E6A}" type="slidenum">
              <a:rPr lang="en-US" altLang="en-US"/>
              <a:pPr/>
              <a:t>43</a:t>
            </a:fld>
            <a:endParaRPr lang="en-US" altLang="en-US"/>
          </a:p>
        </p:txBody>
      </p:sp>
      <p:sp>
        <p:nvSpPr>
          <p:cNvPr id="7" name="Footer Placeholder 6"/>
          <p:cNvSpPr>
            <a:spLocks noGrp="1"/>
          </p:cNvSpPr>
          <p:nvPr>
            <p:ph type="ftr" sz="quarter" idx="11"/>
          </p:nvPr>
        </p:nvSpPr>
        <p:spPr>
          <a:xfrm>
            <a:off x="0" y="6492875"/>
            <a:ext cx="2895600" cy="365125"/>
          </a:xfrm>
        </p:spPr>
        <p:txBody>
          <a:bodyPr/>
          <a:lstStyle/>
          <a:p>
            <a:pPr algn="l">
              <a:defRPr/>
            </a:pPr>
            <a:r>
              <a:rPr lang="en-US" dirty="0"/>
              <a:t>© Alex </a:t>
            </a:r>
            <a:r>
              <a:rPr lang="en-US" dirty="0" err="1"/>
              <a:t>Barrón</a:t>
            </a:r>
            <a:r>
              <a:rPr lang="en-US" dirty="0"/>
              <a:t> 2024</a:t>
            </a:r>
          </a:p>
        </p:txBody>
      </p:sp>
      <p:pic>
        <p:nvPicPr>
          <p:cNvPr id="17415" name="Picture 8" descr="una vida con proposito.jpg"/>
          <p:cNvPicPr>
            <a:picLocks noChangeAspect="1"/>
          </p:cNvPicPr>
          <p:nvPr/>
        </p:nvPicPr>
        <p:blipFill>
          <a:blip r:embed="rId2" cstate="print"/>
          <a:srcRect/>
          <a:stretch>
            <a:fillRect/>
          </a:stretch>
        </p:blipFill>
        <p:spPr bwMode="auto">
          <a:xfrm>
            <a:off x="6781800" y="1371600"/>
            <a:ext cx="2257425" cy="3349625"/>
          </a:xfrm>
          <a:prstGeom prst="rect">
            <a:avLst/>
          </a:prstGeom>
          <a:noFill/>
          <a:ln w="9525">
            <a:noFill/>
            <a:miter lim="800000"/>
            <a:headEnd/>
            <a:tailEnd/>
          </a:ln>
        </p:spPr>
      </p:pic>
      <p:pic>
        <p:nvPicPr>
          <p:cNvPr id="2" name="Picture 1">
            <a:extLst>
              <a:ext uri="{FF2B5EF4-FFF2-40B4-BE49-F238E27FC236}">
                <a16:creationId xmlns:a16="http://schemas.microsoft.com/office/drawing/2014/main" id="{33AF9E26-0515-2323-B48D-ED72D72EE9A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fade">
                                      <p:cBhvr>
                                        <p:cTn id="32" dur="2000"/>
                                        <p:tgtEl>
                                          <p:spTgt spid="8">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animEffect transition="in" filter="fade">
                                      <p:cBhvr>
                                        <p:cTn id="37" dur="2000"/>
                                        <p:tgtEl>
                                          <p:spTgt spid="8">
                                            <p:txEl>
                                              <p:pRg st="1" end="1"/>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2" end="2"/>
                                            </p:txEl>
                                          </p:spTgt>
                                        </p:tgtEl>
                                        <p:attrNameLst>
                                          <p:attrName>style.visibility</p:attrName>
                                        </p:attrNameLst>
                                      </p:cBhvr>
                                      <p:to>
                                        <p:strVal val="visible"/>
                                      </p:to>
                                    </p:set>
                                    <p:animEffect transition="in" filter="fade">
                                      <p:cBhvr>
                                        <p:cTn id="42" dur="2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762000" y="0"/>
            <a:ext cx="8382000" cy="1143000"/>
          </a:xfrm>
        </p:spPr>
        <p:txBody>
          <a:bodyPr/>
          <a:lstStyle/>
          <a:p>
            <a:pPr eaLnBrk="1" hangingPunct="1"/>
            <a:r>
              <a:rPr lang="en-US" altLang="en-US" b="1" dirty="0"/>
              <a:t>¿</a:t>
            </a:r>
            <a:r>
              <a:rPr lang="en-US" altLang="en-US" b="1" dirty="0" err="1"/>
              <a:t>Cuál</a:t>
            </a:r>
            <a:r>
              <a:rPr lang="en-US" altLang="en-US" b="1" dirty="0"/>
              <a:t> </a:t>
            </a:r>
            <a:r>
              <a:rPr lang="en-US" altLang="en-US" b="1" dirty="0" err="1"/>
              <a:t>es</a:t>
            </a:r>
            <a:r>
              <a:rPr lang="en-US" altLang="en-US" b="1" dirty="0"/>
              <a:t> la </a:t>
            </a:r>
            <a:r>
              <a:rPr lang="en-US" altLang="en-US" b="1" dirty="0" err="1"/>
              <a:t>Voluntad</a:t>
            </a:r>
            <a:r>
              <a:rPr lang="en-US" altLang="en-US" b="1" dirty="0"/>
              <a:t> de Dios </a:t>
            </a:r>
            <a:br>
              <a:rPr lang="en-US" altLang="en-US" b="1" dirty="0"/>
            </a:br>
            <a:r>
              <a:rPr lang="en-US" altLang="en-US" b="1" dirty="0" err="1"/>
              <a:t>Respecto</a:t>
            </a:r>
            <a:r>
              <a:rPr lang="en-US" altLang="en-US" b="1" dirty="0"/>
              <a:t> al los </a:t>
            </a:r>
            <a:r>
              <a:rPr lang="en-US" altLang="en-US" b="1" dirty="0" err="1"/>
              <a:t>Bienes</a:t>
            </a:r>
            <a:r>
              <a:rPr lang="en-US" altLang="en-US" b="1" dirty="0"/>
              <a:t> </a:t>
            </a:r>
            <a:r>
              <a:rPr lang="en-US" altLang="en-US" b="1" dirty="0" err="1"/>
              <a:t>Materiales</a:t>
            </a:r>
            <a:r>
              <a:rPr lang="en-US" altLang="en-US" b="1" dirty="0"/>
              <a:t>?</a:t>
            </a:r>
          </a:p>
        </p:txBody>
      </p:sp>
      <p:sp>
        <p:nvSpPr>
          <p:cNvPr id="3" name="Content Placeholder 2"/>
          <p:cNvSpPr>
            <a:spLocks noGrp="1"/>
          </p:cNvSpPr>
          <p:nvPr>
            <p:ph idx="1"/>
          </p:nvPr>
        </p:nvSpPr>
        <p:spPr>
          <a:xfrm>
            <a:off x="381000" y="1295400"/>
            <a:ext cx="8610600" cy="5562600"/>
          </a:xfrm>
        </p:spPr>
        <p:txBody>
          <a:bodyPr/>
          <a:lstStyle/>
          <a:p>
            <a:pPr eaLnBrk="1" hangingPunct="1">
              <a:buFont typeface="Arial" charset="0"/>
              <a:buNone/>
            </a:pPr>
            <a:r>
              <a:rPr lang="en-US" altLang="en-US" sz="2400" b="1" i="1" u="sng" dirty="0">
                <a:solidFill>
                  <a:srgbClr val="1308A8"/>
                </a:solidFill>
              </a:rPr>
              <a:t>La </a:t>
            </a:r>
            <a:r>
              <a:rPr lang="en-US" altLang="en-US" sz="2400" b="1" i="1" u="sng" dirty="0" err="1">
                <a:solidFill>
                  <a:srgbClr val="1308A8"/>
                </a:solidFill>
              </a:rPr>
              <a:t>Voluntad</a:t>
            </a:r>
            <a:r>
              <a:rPr lang="en-US" altLang="en-US" sz="2400" b="1" i="1" u="sng" dirty="0">
                <a:solidFill>
                  <a:srgbClr val="1308A8"/>
                </a:solidFill>
              </a:rPr>
              <a:t> de Dios </a:t>
            </a:r>
            <a:r>
              <a:rPr lang="en-US" altLang="en-US" sz="2400" b="1" i="1" u="sng" dirty="0" err="1">
                <a:solidFill>
                  <a:srgbClr val="1308A8"/>
                </a:solidFill>
              </a:rPr>
              <a:t>es</a:t>
            </a:r>
            <a:r>
              <a:rPr lang="en-US" altLang="en-US" sz="2400" b="1" i="1" u="sng" dirty="0">
                <a:solidFill>
                  <a:srgbClr val="1308A8"/>
                </a:solidFill>
              </a:rPr>
              <a:t> </a:t>
            </a:r>
            <a:r>
              <a:rPr lang="en-US" altLang="en-US" sz="2400" b="1" i="1" u="sng" dirty="0" err="1">
                <a:solidFill>
                  <a:srgbClr val="1308A8"/>
                </a:solidFill>
              </a:rPr>
              <a:t>Prosperidad</a:t>
            </a:r>
            <a:endParaRPr lang="en-US" altLang="en-US" sz="2400" b="1" i="1" u="sng" dirty="0">
              <a:solidFill>
                <a:srgbClr val="1308A8"/>
              </a:solidFill>
            </a:endParaRPr>
          </a:p>
          <a:p>
            <a:pPr eaLnBrk="1" hangingPunct="1"/>
            <a:r>
              <a:rPr lang="en-US" altLang="en-US" sz="2400" i="1" dirty="0">
                <a:solidFill>
                  <a:srgbClr val="008E40"/>
                </a:solidFill>
              </a:rPr>
              <a:t>“</a:t>
            </a:r>
            <a:r>
              <a:rPr lang="es-ES" altLang="en-US" sz="2400" i="1" dirty="0">
                <a:solidFill>
                  <a:srgbClr val="008E40"/>
                </a:solidFill>
              </a:rPr>
              <a:t>Amado, yo deseo que tú seas </a:t>
            </a:r>
            <a:r>
              <a:rPr lang="es-ES" altLang="en-US" sz="2400" b="1" i="1" dirty="0">
                <a:solidFill>
                  <a:srgbClr val="008E40"/>
                </a:solidFill>
              </a:rPr>
              <a:t>prosperado</a:t>
            </a:r>
            <a:r>
              <a:rPr lang="es-ES" altLang="en-US" sz="2400" i="1" dirty="0">
                <a:solidFill>
                  <a:srgbClr val="008E40"/>
                </a:solidFill>
              </a:rPr>
              <a:t> en todas las cosas, y que tengas salud, así como prospera tu alma</a:t>
            </a:r>
            <a:r>
              <a:rPr lang="en-US" altLang="en-US" sz="2400" i="1" dirty="0">
                <a:solidFill>
                  <a:srgbClr val="008E40"/>
                </a:solidFill>
              </a:rPr>
              <a:t>.“   </a:t>
            </a:r>
            <a:r>
              <a:rPr lang="en-US" altLang="en-US" sz="2400" i="1" dirty="0"/>
              <a:t>– 3 Juan 2</a:t>
            </a:r>
          </a:p>
          <a:p>
            <a:pPr eaLnBrk="1" hangingPunct="1">
              <a:buFont typeface="Arial" charset="0"/>
              <a:buNone/>
            </a:pPr>
            <a:r>
              <a:rPr lang="en-US" altLang="en-US" sz="2400" b="1" i="1" u="sng" dirty="0">
                <a:solidFill>
                  <a:srgbClr val="1308A8"/>
                </a:solidFill>
              </a:rPr>
              <a:t>La </a:t>
            </a:r>
            <a:r>
              <a:rPr lang="en-US" altLang="en-US" sz="2400" b="1" i="1" u="sng" dirty="0" err="1">
                <a:solidFill>
                  <a:srgbClr val="1308A8"/>
                </a:solidFill>
              </a:rPr>
              <a:t>Voluntad</a:t>
            </a:r>
            <a:r>
              <a:rPr lang="en-US" altLang="en-US" sz="2400" b="1" i="1" u="sng" dirty="0">
                <a:solidFill>
                  <a:srgbClr val="1308A8"/>
                </a:solidFill>
              </a:rPr>
              <a:t> de Dios </a:t>
            </a:r>
            <a:r>
              <a:rPr lang="en-US" altLang="en-US" sz="2400" b="1" i="1" u="sng" dirty="0" err="1">
                <a:solidFill>
                  <a:srgbClr val="1308A8"/>
                </a:solidFill>
              </a:rPr>
              <a:t>es</a:t>
            </a:r>
            <a:r>
              <a:rPr lang="en-US" altLang="en-US" sz="2400" b="1" i="1" u="sng" dirty="0">
                <a:solidFill>
                  <a:srgbClr val="1308A8"/>
                </a:solidFill>
              </a:rPr>
              <a:t> </a:t>
            </a:r>
            <a:r>
              <a:rPr lang="en-US" altLang="en-US" sz="2400" b="1" i="1" u="sng" dirty="0" err="1">
                <a:solidFill>
                  <a:srgbClr val="1308A8"/>
                </a:solidFill>
              </a:rPr>
              <a:t>Éxito</a:t>
            </a:r>
            <a:endParaRPr lang="en-US" altLang="en-US" sz="2400" b="1" i="1" u="sng" dirty="0">
              <a:solidFill>
                <a:srgbClr val="1308A8"/>
              </a:solidFill>
            </a:endParaRPr>
          </a:p>
          <a:p>
            <a:pPr eaLnBrk="1" hangingPunct="1"/>
            <a:r>
              <a:rPr lang="en-US" altLang="en-US" sz="2400" i="1" dirty="0">
                <a:solidFill>
                  <a:srgbClr val="008E40"/>
                </a:solidFill>
              </a:rPr>
              <a:t>“</a:t>
            </a:r>
            <a:r>
              <a:rPr lang="es-ES" altLang="en-US" sz="2400" i="1" dirty="0">
                <a:solidFill>
                  <a:srgbClr val="008E40"/>
                </a:solidFill>
              </a:rPr>
              <a:t>Este libro de la ley no se apartará de tu boca, sino que meditarás en él día y noche, para que cuides de hacer todo lo que en él está escrito; porque entonces harás prosperar tu camino y tendrás </a:t>
            </a:r>
            <a:r>
              <a:rPr lang="es-ES" altLang="en-US" sz="2400" b="1" i="1" dirty="0">
                <a:solidFill>
                  <a:srgbClr val="008E40"/>
                </a:solidFill>
              </a:rPr>
              <a:t>éxito</a:t>
            </a:r>
            <a:r>
              <a:rPr lang="en-US" altLang="en-US" sz="2400" i="1" dirty="0">
                <a:solidFill>
                  <a:srgbClr val="008E40"/>
                </a:solidFill>
              </a:rPr>
              <a:t>.“   </a:t>
            </a:r>
            <a:r>
              <a:rPr lang="en-US" altLang="en-US" sz="2400" i="1" dirty="0"/>
              <a:t>– Josue 1:7-8</a:t>
            </a:r>
          </a:p>
          <a:p>
            <a:pPr eaLnBrk="1" hangingPunct="1">
              <a:buFont typeface="Arial" charset="0"/>
              <a:buNone/>
            </a:pPr>
            <a:r>
              <a:rPr lang="en-US" altLang="en-US" sz="2400" b="1" i="1" u="sng" dirty="0">
                <a:solidFill>
                  <a:srgbClr val="1308A8"/>
                </a:solidFill>
              </a:rPr>
              <a:t>La </a:t>
            </a:r>
            <a:r>
              <a:rPr lang="en-US" altLang="en-US" sz="2400" b="1" i="1" u="sng" dirty="0" err="1">
                <a:solidFill>
                  <a:srgbClr val="1308A8"/>
                </a:solidFill>
              </a:rPr>
              <a:t>Voluntad</a:t>
            </a:r>
            <a:r>
              <a:rPr lang="en-US" altLang="en-US" sz="2400" b="1" i="1" u="sng" dirty="0">
                <a:solidFill>
                  <a:srgbClr val="1308A8"/>
                </a:solidFill>
              </a:rPr>
              <a:t> de Dios </a:t>
            </a:r>
            <a:r>
              <a:rPr lang="en-US" altLang="en-US" sz="2400" b="1" i="1" u="sng" dirty="0" err="1">
                <a:solidFill>
                  <a:srgbClr val="1308A8"/>
                </a:solidFill>
              </a:rPr>
              <a:t>es</a:t>
            </a:r>
            <a:r>
              <a:rPr lang="en-US" altLang="en-US" sz="2400" b="1" i="1" u="sng" dirty="0">
                <a:solidFill>
                  <a:srgbClr val="1308A8"/>
                </a:solidFill>
              </a:rPr>
              <a:t> </a:t>
            </a:r>
            <a:r>
              <a:rPr lang="en-US" altLang="en-US" sz="2400" b="1" i="1" u="sng" dirty="0" err="1">
                <a:solidFill>
                  <a:srgbClr val="1308A8"/>
                </a:solidFill>
              </a:rPr>
              <a:t>Riquezas</a:t>
            </a:r>
            <a:endParaRPr lang="en-US" altLang="en-US" sz="2400" b="1" i="1" u="sng" dirty="0">
              <a:solidFill>
                <a:srgbClr val="1308A8"/>
              </a:solidFill>
            </a:endParaRPr>
          </a:p>
          <a:p>
            <a:pPr eaLnBrk="1" hangingPunct="1"/>
            <a:r>
              <a:rPr lang="en-US" altLang="en-US" sz="2400" i="1" dirty="0">
                <a:solidFill>
                  <a:srgbClr val="008E40"/>
                </a:solidFill>
              </a:rPr>
              <a:t>“</a:t>
            </a:r>
            <a:r>
              <a:rPr lang="es-ES" altLang="en-US" sz="2400" i="1" dirty="0">
                <a:solidFill>
                  <a:srgbClr val="008E40"/>
                </a:solidFill>
              </a:rPr>
              <a:t>Sino acuérdate de Jehová tu Dios, porque Él te da el </a:t>
            </a:r>
            <a:r>
              <a:rPr lang="es-ES" altLang="en-US" sz="2400" b="1" i="1" dirty="0">
                <a:solidFill>
                  <a:srgbClr val="008E40"/>
                </a:solidFill>
              </a:rPr>
              <a:t>poder para hacer las riquezas</a:t>
            </a:r>
            <a:r>
              <a:rPr lang="es-ES" altLang="en-US" sz="2400" i="1" dirty="0">
                <a:solidFill>
                  <a:srgbClr val="008E40"/>
                </a:solidFill>
              </a:rPr>
              <a:t>, a fin de confirmar su pacto que juró a tus padres, como en este día</a:t>
            </a:r>
            <a:r>
              <a:rPr lang="en-US" altLang="en-US" sz="2400" i="1" dirty="0">
                <a:solidFill>
                  <a:srgbClr val="008E40"/>
                </a:solidFill>
              </a:rPr>
              <a:t>.“   </a:t>
            </a:r>
            <a:r>
              <a:rPr lang="en-US" altLang="en-US" sz="2400" i="1" dirty="0"/>
              <a:t>–</a:t>
            </a:r>
            <a:r>
              <a:rPr lang="en-US" altLang="en-US" sz="2400" b="1" i="1" dirty="0"/>
              <a:t> </a:t>
            </a:r>
            <a:r>
              <a:rPr lang="en-US" altLang="en-US" sz="2400" i="1" dirty="0" err="1"/>
              <a:t>Deuteronomio</a:t>
            </a:r>
            <a:r>
              <a:rPr lang="en-US" altLang="en-US" sz="2400" i="1" dirty="0"/>
              <a:t> 8:18</a:t>
            </a:r>
          </a:p>
          <a:p>
            <a:pPr eaLnBrk="1" hangingPunct="1"/>
            <a:r>
              <a:rPr lang="en-US" altLang="en-US" sz="2400" i="1" dirty="0">
                <a:solidFill>
                  <a:srgbClr val="008E40"/>
                </a:solidFill>
              </a:rPr>
              <a:t>"</a:t>
            </a:r>
            <a:r>
              <a:rPr lang="es-ES" altLang="en-US" sz="2400" i="1" dirty="0">
                <a:solidFill>
                  <a:srgbClr val="008E40"/>
                </a:solidFill>
              </a:rPr>
              <a:t> La bendición de Jehová es la que </a:t>
            </a:r>
            <a:r>
              <a:rPr lang="es-ES" altLang="en-US" sz="2400" b="1" i="1" dirty="0">
                <a:solidFill>
                  <a:srgbClr val="008E40"/>
                </a:solidFill>
              </a:rPr>
              <a:t>enriquece</a:t>
            </a:r>
            <a:r>
              <a:rPr lang="es-ES" altLang="en-US" sz="2400" i="1" dirty="0">
                <a:solidFill>
                  <a:srgbClr val="008E40"/>
                </a:solidFill>
              </a:rPr>
              <a:t>, Y no añade tristeza con ella</a:t>
            </a:r>
            <a:r>
              <a:rPr lang="en-US" altLang="en-US" sz="2400" i="1" dirty="0">
                <a:solidFill>
                  <a:srgbClr val="008E40"/>
                </a:solidFill>
              </a:rPr>
              <a:t>.“ </a:t>
            </a:r>
            <a:r>
              <a:rPr lang="en-US" altLang="en-US" sz="2400" i="1" dirty="0"/>
              <a:t>– </a:t>
            </a:r>
            <a:r>
              <a:rPr lang="en-US" altLang="en-US" sz="2400" i="1" dirty="0" err="1"/>
              <a:t>Proverbios</a:t>
            </a:r>
            <a:r>
              <a:rPr lang="en-US" altLang="en-US" sz="2400" i="1" dirty="0"/>
              <a:t> 10:22</a:t>
            </a:r>
          </a:p>
          <a:p>
            <a:pPr algn="r" eaLnBrk="1" hangingPunct="1">
              <a:buFont typeface="Arial" charset="0"/>
              <a:buNone/>
            </a:pPr>
            <a:endParaRPr lang="en-US" altLang="en-US" sz="2400" dirty="0"/>
          </a:p>
        </p:txBody>
      </p:sp>
      <p:sp>
        <p:nvSpPr>
          <p:cNvPr id="20484" name="Slide Number Placeholder 3"/>
          <p:cNvSpPr>
            <a:spLocks noGrp="1"/>
          </p:cNvSpPr>
          <p:nvPr>
            <p:ph type="sldNum" sz="quarter" idx="12"/>
          </p:nvPr>
        </p:nvSpPr>
        <p:spPr bwMode="auto">
          <a:xfrm>
            <a:off x="7010400" y="6492875"/>
            <a:ext cx="2133600" cy="365125"/>
          </a:xfrm>
          <a:noFill/>
          <a:ln>
            <a:miter lim="800000"/>
            <a:headEnd/>
            <a:tailEnd/>
          </a:ln>
        </p:spPr>
        <p:txBody>
          <a:bodyPr/>
          <a:lstStyle/>
          <a:p>
            <a:fld id="{C082753A-6D0A-4544-B033-0D036D589B69}" type="slidenum">
              <a:rPr lang="en-US" altLang="en-US"/>
              <a:pPr/>
              <a:t>44</a:t>
            </a:fld>
            <a:endParaRPr lang="en-US" altLang="en-US"/>
          </a:p>
        </p:txBody>
      </p:sp>
      <p:pic>
        <p:nvPicPr>
          <p:cNvPr id="2" name="Picture 1">
            <a:extLst>
              <a:ext uri="{FF2B5EF4-FFF2-40B4-BE49-F238E27FC236}">
                <a16:creationId xmlns:a16="http://schemas.microsoft.com/office/drawing/2014/main" id="{5ADF529E-0921-F07E-0C0A-A1105461B1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0"/>
            <a:ext cx="9144000" cy="1143000"/>
          </a:xfrm>
        </p:spPr>
        <p:txBody>
          <a:bodyPr/>
          <a:lstStyle/>
          <a:p>
            <a:pPr eaLnBrk="1" hangingPunct="1"/>
            <a:r>
              <a:rPr lang="en-US" altLang="en-US" b="1" dirty="0"/>
              <a:t>¿</a:t>
            </a:r>
            <a:r>
              <a:rPr lang="en-US" altLang="en-US" b="1" dirty="0" err="1"/>
              <a:t>Cual</a:t>
            </a:r>
            <a:r>
              <a:rPr lang="en-US" altLang="en-US" b="1" dirty="0"/>
              <a:t> </a:t>
            </a:r>
            <a:r>
              <a:rPr lang="en-US" altLang="en-US" b="1" dirty="0" err="1"/>
              <a:t>es</a:t>
            </a:r>
            <a:r>
              <a:rPr lang="en-US" altLang="en-US" b="1" dirty="0"/>
              <a:t> la </a:t>
            </a:r>
            <a:r>
              <a:rPr lang="en-US" altLang="en-US" b="1" dirty="0" err="1"/>
              <a:t>Voluntad</a:t>
            </a:r>
            <a:r>
              <a:rPr lang="en-US" altLang="en-US" b="1" dirty="0"/>
              <a:t> de Dios </a:t>
            </a:r>
            <a:br>
              <a:rPr lang="en-US" altLang="en-US" b="1" dirty="0"/>
            </a:br>
            <a:r>
              <a:rPr lang="en-US" altLang="en-US" b="1" dirty="0" err="1"/>
              <a:t>Respecto</a:t>
            </a:r>
            <a:r>
              <a:rPr lang="en-US" altLang="en-US" b="1" dirty="0"/>
              <a:t> al </a:t>
            </a:r>
            <a:r>
              <a:rPr lang="en-US" altLang="en-US" b="1" dirty="0" err="1"/>
              <a:t>los</a:t>
            </a:r>
            <a:r>
              <a:rPr lang="en-US" altLang="en-US" b="1" dirty="0"/>
              <a:t> </a:t>
            </a:r>
            <a:r>
              <a:rPr lang="en-US" altLang="en-US" b="1" dirty="0" err="1"/>
              <a:t>Bienes</a:t>
            </a:r>
            <a:r>
              <a:rPr lang="en-US" altLang="en-US" b="1" dirty="0"/>
              <a:t> </a:t>
            </a:r>
            <a:r>
              <a:rPr lang="en-US" altLang="en-US" b="1" dirty="0" err="1"/>
              <a:t>Materiales</a:t>
            </a:r>
            <a:r>
              <a:rPr lang="en-US" altLang="en-US" b="1" dirty="0"/>
              <a:t>?</a:t>
            </a:r>
          </a:p>
        </p:txBody>
      </p:sp>
      <p:sp>
        <p:nvSpPr>
          <p:cNvPr id="3" name="Content Placeholder 2"/>
          <p:cNvSpPr>
            <a:spLocks noGrp="1"/>
          </p:cNvSpPr>
          <p:nvPr>
            <p:ph idx="1"/>
          </p:nvPr>
        </p:nvSpPr>
        <p:spPr>
          <a:xfrm>
            <a:off x="381000" y="1295400"/>
            <a:ext cx="8610600" cy="5562600"/>
          </a:xfrm>
        </p:spPr>
        <p:txBody>
          <a:bodyPr/>
          <a:lstStyle/>
          <a:p>
            <a:pPr eaLnBrk="1" hangingPunct="1">
              <a:buFont typeface="Arial" charset="0"/>
              <a:buNone/>
            </a:pPr>
            <a:r>
              <a:rPr lang="en-US" altLang="en-US" sz="2400" b="1" i="1" u="sng" dirty="0">
                <a:solidFill>
                  <a:srgbClr val="1308A8"/>
                </a:solidFill>
              </a:rPr>
              <a:t>La </a:t>
            </a:r>
            <a:r>
              <a:rPr lang="en-US" altLang="en-US" sz="2400" b="1" i="1" u="sng" dirty="0" err="1">
                <a:solidFill>
                  <a:srgbClr val="1308A8"/>
                </a:solidFill>
              </a:rPr>
              <a:t>Voluntad</a:t>
            </a:r>
            <a:r>
              <a:rPr lang="en-US" altLang="en-US" sz="2400" b="1" i="1" u="sng" dirty="0">
                <a:solidFill>
                  <a:srgbClr val="1308A8"/>
                </a:solidFill>
              </a:rPr>
              <a:t> de Dios </a:t>
            </a:r>
            <a:r>
              <a:rPr lang="en-US" altLang="en-US" sz="2400" b="1" i="1" u="sng" dirty="0" err="1">
                <a:solidFill>
                  <a:srgbClr val="1308A8"/>
                </a:solidFill>
              </a:rPr>
              <a:t>es</a:t>
            </a:r>
            <a:r>
              <a:rPr lang="en-US" altLang="en-US" sz="2400" b="1" i="1" u="sng" dirty="0">
                <a:solidFill>
                  <a:srgbClr val="1308A8"/>
                </a:solidFill>
              </a:rPr>
              <a:t> </a:t>
            </a:r>
            <a:r>
              <a:rPr lang="en-US" altLang="en-US" sz="2400" b="1" i="1" u="sng" dirty="0" err="1">
                <a:solidFill>
                  <a:srgbClr val="1308A8"/>
                </a:solidFill>
              </a:rPr>
              <a:t>Abundancia</a:t>
            </a:r>
            <a:endParaRPr lang="en-US" altLang="en-US" sz="2400" b="1" i="1" u="sng" dirty="0">
              <a:solidFill>
                <a:srgbClr val="1308A8"/>
              </a:solidFill>
            </a:endParaRPr>
          </a:p>
          <a:p>
            <a:pPr eaLnBrk="1" hangingPunct="1"/>
            <a:r>
              <a:rPr lang="en-US" altLang="en-US" sz="2400" i="1" dirty="0">
                <a:solidFill>
                  <a:srgbClr val="008E40"/>
                </a:solidFill>
              </a:rPr>
              <a:t>“</a:t>
            </a:r>
            <a:r>
              <a:rPr lang="es-ES" altLang="en-US" sz="2400" i="1" dirty="0">
                <a:solidFill>
                  <a:srgbClr val="008E40"/>
                </a:solidFill>
              </a:rPr>
              <a:t>Y poderoso es Dios para hacer que abunde en vosotros toda gracia, a fin de que, teniendo siempre en todas las cosas </a:t>
            </a:r>
            <a:r>
              <a:rPr lang="es-ES" altLang="en-US" sz="2400" b="1" i="1" dirty="0">
                <a:solidFill>
                  <a:srgbClr val="008E40"/>
                </a:solidFill>
              </a:rPr>
              <a:t>todo lo suficiente, abundéis </a:t>
            </a:r>
            <a:r>
              <a:rPr lang="es-ES" altLang="en-US" sz="2400" i="1" dirty="0">
                <a:solidFill>
                  <a:srgbClr val="008E40"/>
                </a:solidFill>
              </a:rPr>
              <a:t>para toda buena obra</a:t>
            </a:r>
            <a:r>
              <a:rPr lang="en-US" altLang="en-US" sz="2400" i="1" dirty="0">
                <a:solidFill>
                  <a:srgbClr val="008E40"/>
                </a:solidFill>
              </a:rPr>
              <a:t>.“   </a:t>
            </a:r>
            <a:r>
              <a:rPr lang="en-US" altLang="en-US" sz="2400" i="1" dirty="0"/>
              <a:t>– 2 </a:t>
            </a:r>
            <a:r>
              <a:rPr lang="en-US" altLang="en-US" sz="2400" i="1" dirty="0" err="1"/>
              <a:t>Corintios</a:t>
            </a:r>
            <a:r>
              <a:rPr lang="en-US" altLang="en-US" sz="2400" i="1" dirty="0"/>
              <a:t> 9:8</a:t>
            </a:r>
          </a:p>
          <a:p>
            <a:pPr eaLnBrk="1" hangingPunct="1"/>
            <a:r>
              <a:rPr lang="en-US" altLang="en-US" sz="2400" i="1" dirty="0">
                <a:solidFill>
                  <a:srgbClr val="008E40"/>
                </a:solidFill>
              </a:rPr>
              <a:t>"</a:t>
            </a:r>
            <a:r>
              <a:rPr lang="es-ES" altLang="en-US" sz="2400" i="1" dirty="0">
                <a:solidFill>
                  <a:srgbClr val="008E40"/>
                </a:solidFill>
              </a:rPr>
              <a:t>Porque Jehová tu Dios te introduce en la buena tierra, tierra de arroyos, de aguas, de fuentes y de manantiales, que brotan en vegas y montes; tierra de trigo y cebada, de vides, higueras y granados; tierra de olivos, de aceite y de miel; tierra en la cual no comerás el pan con escasez, </a:t>
            </a:r>
            <a:r>
              <a:rPr lang="es-ES" altLang="en-US" sz="2400" b="1" i="1" dirty="0">
                <a:solidFill>
                  <a:srgbClr val="008E40"/>
                </a:solidFill>
              </a:rPr>
              <a:t>ni te faltará nada</a:t>
            </a:r>
            <a:r>
              <a:rPr lang="es-ES" altLang="en-US" sz="2400" i="1" dirty="0">
                <a:solidFill>
                  <a:srgbClr val="008E40"/>
                </a:solidFill>
              </a:rPr>
              <a:t> en ella; tierra cuyas piedras son hierro, y de cuyos montes sacarás cobre.  Y comerás y te </a:t>
            </a:r>
            <a:r>
              <a:rPr lang="es-ES" altLang="en-US" sz="2400" b="1" i="1" dirty="0">
                <a:solidFill>
                  <a:srgbClr val="008E40"/>
                </a:solidFill>
              </a:rPr>
              <a:t>saciarás</a:t>
            </a:r>
            <a:r>
              <a:rPr lang="es-ES" altLang="en-US" sz="2400" i="1" dirty="0">
                <a:solidFill>
                  <a:srgbClr val="008E40"/>
                </a:solidFill>
              </a:rPr>
              <a:t>, y bendecirás a Jehová tu Dios por la buena tierra que te habrá dado</a:t>
            </a:r>
            <a:r>
              <a:rPr lang="en-US" altLang="en-US" sz="2400" i="1" dirty="0">
                <a:solidFill>
                  <a:srgbClr val="008E40"/>
                </a:solidFill>
              </a:rPr>
              <a:t>.“ </a:t>
            </a:r>
          </a:p>
          <a:p>
            <a:pPr algn="r" eaLnBrk="1" hangingPunct="1">
              <a:buFont typeface="Arial" charset="0"/>
              <a:buNone/>
            </a:pPr>
            <a:r>
              <a:rPr lang="en-US" altLang="en-US" sz="2400" i="1" dirty="0"/>
              <a:t>– </a:t>
            </a:r>
            <a:r>
              <a:rPr lang="en-US" altLang="en-US" sz="2400" i="1" dirty="0" err="1"/>
              <a:t>Deuteronomio</a:t>
            </a:r>
            <a:r>
              <a:rPr lang="en-US" altLang="en-US" sz="2400" i="1" dirty="0"/>
              <a:t> 8:7-10</a:t>
            </a:r>
          </a:p>
          <a:p>
            <a:pPr algn="r" eaLnBrk="1" hangingPunct="1">
              <a:buFont typeface="Arial" charset="0"/>
              <a:buNone/>
            </a:pPr>
            <a:endParaRPr lang="en-US" altLang="en-US" sz="2400" dirty="0"/>
          </a:p>
        </p:txBody>
      </p:sp>
      <p:sp>
        <p:nvSpPr>
          <p:cNvPr id="20484" name="Slide Number Placeholder 3"/>
          <p:cNvSpPr>
            <a:spLocks noGrp="1"/>
          </p:cNvSpPr>
          <p:nvPr>
            <p:ph type="sldNum" sz="quarter" idx="12"/>
          </p:nvPr>
        </p:nvSpPr>
        <p:spPr bwMode="auto">
          <a:xfrm>
            <a:off x="7010400" y="6492875"/>
            <a:ext cx="2133600" cy="365125"/>
          </a:xfrm>
          <a:noFill/>
          <a:ln>
            <a:miter lim="800000"/>
            <a:headEnd/>
            <a:tailEnd/>
          </a:ln>
        </p:spPr>
        <p:txBody>
          <a:bodyPr/>
          <a:lstStyle/>
          <a:p>
            <a:fld id="{C082753A-6D0A-4544-B033-0D036D589B69}" type="slidenum">
              <a:rPr lang="en-US" altLang="en-US"/>
              <a:pPr/>
              <a:t>45</a:t>
            </a:fld>
            <a:endParaRPr lang="en-US" altLang="en-US"/>
          </a:p>
        </p:txBody>
      </p:sp>
      <p:pic>
        <p:nvPicPr>
          <p:cNvPr id="2" name="Picture 1">
            <a:extLst>
              <a:ext uri="{FF2B5EF4-FFF2-40B4-BE49-F238E27FC236}">
                <a16:creationId xmlns:a16="http://schemas.microsoft.com/office/drawing/2014/main" id="{B692B2AF-FB26-B692-426C-DEA90D10D99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388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93107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403744"/>
            <a:ext cx="9144000" cy="762000"/>
          </a:xfrm>
        </p:spPr>
        <p:txBody>
          <a:bodyPr/>
          <a:lstStyle/>
          <a:p>
            <a:pPr eaLnBrk="1" hangingPunct="1"/>
            <a:r>
              <a:rPr lang="en-US" altLang="en-US" b="1" dirty="0" err="1"/>
              <a:t>Propiedad</a:t>
            </a:r>
            <a:r>
              <a:rPr lang="en-US" altLang="en-US" b="1" dirty="0"/>
              <a:t> vs. </a:t>
            </a:r>
            <a:r>
              <a:rPr lang="en-US" altLang="en-US" b="1" dirty="0" err="1"/>
              <a:t>Administración</a:t>
            </a:r>
            <a:endParaRPr lang="en-US" altLang="en-US" b="1" dirty="0"/>
          </a:p>
        </p:txBody>
      </p:sp>
      <p:sp>
        <p:nvSpPr>
          <p:cNvPr id="3" name="Content Placeholder 2"/>
          <p:cNvSpPr>
            <a:spLocks noGrp="1"/>
          </p:cNvSpPr>
          <p:nvPr>
            <p:ph idx="1"/>
          </p:nvPr>
        </p:nvSpPr>
        <p:spPr>
          <a:xfrm>
            <a:off x="0" y="1371600"/>
            <a:ext cx="9144000" cy="5486400"/>
          </a:xfrm>
        </p:spPr>
        <p:txBody>
          <a:bodyPr/>
          <a:lstStyle/>
          <a:p>
            <a:pPr eaLnBrk="1" hangingPunct="1">
              <a:buFont typeface="Arial" charset="0"/>
              <a:buNone/>
            </a:pPr>
            <a:r>
              <a:rPr lang="en-US" altLang="en-US" sz="2400" b="1" i="1" u="sng" dirty="0">
                <a:solidFill>
                  <a:srgbClr val="1308A8"/>
                </a:solidFill>
              </a:rPr>
              <a:t>1. </a:t>
            </a:r>
            <a:r>
              <a:rPr lang="en-US" altLang="en-US" sz="2400" b="1" i="1" u="sng" dirty="0" err="1">
                <a:solidFill>
                  <a:srgbClr val="1308A8"/>
                </a:solidFill>
              </a:rPr>
              <a:t>Reconoce</a:t>
            </a:r>
            <a:r>
              <a:rPr lang="en-US" altLang="en-US" sz="2400" b="1" i="1" u="sng" dirty="0">
                <a:solidFill>
                  <a:srgbClr val="1308A8"/>
                </a:solidFill>
              </a:rPr>
              <a:t> que Dios </a:t>
            </a:r>
            <a:r>
              <a:rPr lang="en-US" altLang="en-US" sz="2400" b="1" i="1" u="sng" dirty="0" err="1">
                <a:solidFill>
                  <a:srgbClr val="1308A8"/>
                </a:solidFill>
              </a:rPr>
              <a:t>es</a:t>
            </a:r>
            <a:r>
              <a:rPr lang="en-US" altLang="en-US" sz="2400" b="1" i="1" u="sng" dirty="0">
                <a:solidFill>
                  <a:srgbClr val="1308A8"/>
                </a:solidFill>
              </a:rPr>
              <a:t> </a:t>
            </a:r>
            <a:r>
              <a:rPr lang="en-US" altLang="en-US" sz="2400" b="1" i="1" u="sng" dirty="0" err="1">
                <a:solidFill>
                  <a:srgbClr val="1308A8"/>
                </a:solidFill>
              </a:rPr>
              <a:t>Dueño</a:t>
            </a:r>
            <a:r>
              <a:rPr lang="en-US" altLang="en-US" sz="2400" b="1" i="1" u="sng" dirty="0">
                <a:solidFill>
                  <a:srgbClr val="1308A8"/>
                </a:solidFill>
              </a:rPr>
              <a:t> de </a:t>
            </a:r>
            <a:r>
              <a:rPr lang="en-US" altLang="en-US" sz="2400" b="1" i="1" u="sng" dirty="0" err="1">
                <a:solidFill>
                  <a:srgbClr val="1308A8"/>
                </a:solidFill>
              </a:rPr>
              <a:t>Todo</a:t>
            </a:r>
            <a:endParaRPr lang="en-US" altLang="en-US" sz="2400" b="1" i="1" u="sng" dirty="0">
              <a:solidFill>
                <a:srgbClr val="1308A8"/>
              </a:solidFill>
            </a:endParaRPr>
          </a:p>
          <a:p>
            <a:pPr eaLnBrk="1" hangingPunct="1"/>
            <a:r>
              <a:rPr lang="en-US" altLang="en-US" sz="2400" i="1" dirty="0">
                <a:solidFill>
                  <a:srgbClr val="00B050"/>
                </a:solidFill>
              </a:rPr>
              <a:t>"</a:t>
            </a:r>
            <a:r>
              <a:rPr lang="es-ES" altLang="en-US" sz="2400" i="1" dirty="0">
                <a:solidFill>
                  <a:srgbClr val="00B050"/>
                </a:solidFill>
              </a:rPr>
              <a:t>Mía es la plata, y mío es el oro, dice Jehová de los ejércitos</a:t>
            </a:r>
            <a:r>
              <a:rPr lang="en-US" altLang="en-US" sz="2400" i="1" dirty="0">
                <a:solidFill>
                  <a:srgbClr val="00B050"/>
                </a:solidFill>
              </a:rPr>
              <a:t>.” </a:t>
            </a:r>
          </a:p>
          <a:p>
            <a:pPr marL="0" indent="0" algn="r" eaLnBrk="1" hangingPunct="1">
              <a:buNone/>
            </a:pPr>
            <a:r>
              <a:rPr lang="en-US" altLang="en-US" sz="2400" i="1" dirty="0"/>
              <a:t>– </a:t>
            </a:r>
            <a:r>
              <a:rPr lang="en-US" altLang="en-US" sz="2400" i="1" dirty="0" err="1"/>
              <a:t>Hageo</a:t>
            </a:r>
            <a:r>
              <a:rPr lang="en-US" altLang="en-US" sz="2400" i="1" dirty="0"/>
              <a:t> 2:8</a:t>
            </a:r>
          </a:p>
          <a:p>
            <a:pPr eaLnBrk="1" hangingPunct="1"/>
            <a:r>
              <a:rPr lang="en-US" altLang="en-US" sz="2400" i="1" dirty="0">
                <a:solidFill>
                  <a:srgbClr val="00B050"/>
                </a:solidFill>
              </a:rPr>
              <a:t>“</a:t>
            </a:r>
            <a:r>
              <a:rPr lang="es-ES" altLang="en-US" sz="2400" i="1" dirty="0">
                <a:solidFill>
                  <a:srgbClr val="00B050"/>
                </a:solidFill>
              </a:rPr>
              <a:t>Pues todo es tuyo, y de lo recibido de tu mano te damos.</a:t>
            </a:r>
            <a:r>
              <a:rPr lang="en-US" altLang="en-US" sz="2400" i="1" dirty="0">
                <a:solidFill>
                  <a:srgbClr val="00B050"/>
                </a:solidFill>
              </a:rPr>
              <a:t>“</a:t>
            </a:r>
            <a:r>
              <a:rPr lang="en-US" altLang="en-US" sz="2400" i="1" dirty="0">
                <a:solidFill>
                  <a:srgbClr val="008E40"/>
                </a:solidFill>
              </a:rPr>
              <a:t>   </a:t>
            </a:r>
          </a:p>
          <a:p>
            <a:pPr marL="0" indent="0" algn="r" eaLnBrk="1" hangingPunct="1">
              <a:buNone/>
            </a:pPr>
            <a:r>
              <a:rPr lang="en-US" altLang="en-US" sz="2400" i="1" dirty="0"/>
              <a:t>– 1 </a:t>
            </a:r>
            <a:r>
              <a:rPr lang="en-US" altLang="en-US" sz="2400" i="1" dirty="0" err="1"/>
              <a:t>Cronicas</a:t>
            </a:r>
            <a:r>
              <a:rPr lang="en-US" altLang="en-US" sz="2400" i="1" dirty="0"/>
              <a:t> 29:14</a:t>
            </a:r>
          </a:p>
          <a:p>
            <a:pPr eaLnBrk="1" hangingPunct="1">
              <a:buFont typeface="Arial" charset="0"/>
              <a:buNone/>
            </a:pPr>
            <a:r>
              <a:rPr lang="en-US" altLang="en-US" sz="2400" b="1" i="1" u="sng" dirty="0">
                <a:solidFill>
                  <a:srgbClr val="1308A8"/>
                </a:solidFill>
              </a:rPr>
              <a:t>2. </a:t>
            </a:r>
            <a:r>
              <a:rPr lang="en-US" altLang="en-US" sz="2400" b="1" i="1" u="sng" dirty="0" err="1">
                <a:solidFill>
                  <a:srgbClr val="1308A8"/>
                </a:solidFill>
              </a:rPr>
              <a:t>Nuesto</a:t>
            </a:r>
            <a:r>
              <a:rPr lang="en-US" altLang="en-US" sz="2400" b="1" i="1" u="sng" dirty="0">
                <a:solidFill>
                  <a:srgbClr val="1308A8"/>
                </a:solidFill>
              </a:rPr>
              <a:t> </a:t>
            </a:r>
            <a:r>
              <a:rPr lang="en-US" altLang="en-US" sz="2400" b="1" i="1" u="sng" dirty="0" err="1">
                <a:solidFill>
                  <a:srgbClr val="1308A8"/>
                </a:solidFill>
              </a:rPr>
              <a:t>Papel</a:t>
            </a:r>
            <a:r>
              <a:rPr lang="en-US" altLang="en-US" sz="2400" b="1" i="1" u="sng" dirty="0">
                <a:solidFill>
                  <a:srgbClr val="1308A8"/>
                </a:solidFill>
              </a:rPr>
              <a:t>: </a:t>
            </a:r>
            <a:r>
              <a:rPr lang="en-US" altLang="en-US" sz="2400" b="1" i="1" u="sng" dirty="0" err="1">
                <a:solidFill>
                  <a:srgbClr val="1308A8"/>
                </a:solidFill>
              </a:rPr>
              <a:t>Mayordomia</a:t>
            </a:r>
            <a:r>
              <a:rPr lang="en-US" altLang="en-US" sz="2400" b="1" i="1" u="sng" dirty="0">
                <a:solidFill>
                  <a:srgbClr val="1308A8"/>
                </a:solidFill>
              </a:rPr>
              <a:t> y </a:t>
            </a:r>
            <a:r>
              <a:rPr lang="en-US" altLang="en-US" sz="2400" b="1" i="1" u="sng" dirty="0" err="1">
                <a:solidFill>
                  <a:srgbClr val="1308A8"/>
                </a:solidFill>
              </a:rPr>
              <a:t>Administracián</a:t>
            </a:r>
            <a:endParaRPr lang="en-US" altLang="en-US" sz="2400" b="1" i="1" u="sng" dirty="0">
              <a:solidFill>
                <a:srgbClr val="1308A8"/>
              </a:solidFill>
            </a:endParaRPr>
          </a:p>
          <a:p>
            <a:pPr eaLnBrk="1" hangingPunct="1"/>
            <a:r>
              <a:rPr lang="en-US" altLang="en-US" sz="2400" i="1" dirty="0">
                <a:solidFill>
                  <a:srgbClr val="00B050"/>
                </a:solidFill>
              </a:rPr>
              <a:t>“</a:t>
            </a:r>
            <a:r>
              <a:rPr lang="es-ES" altLang="en-US" sz="2400" i="1" dirty="0">
                <a:solidFill>
                  <a:srgbClr val="00B050"/>
                </a:solidFill>
              </a:rPr>
              <a:t>Tomó, pues, Jehová Dios al hombre, y lo puso en el huerto de Edén, para que lo labrara y lo </a:t>
            </a:r>
            <a:r>
              <a:rPr lang="es-ES" altLang="en-US" sz="2400" b="1" i="1" dirty="0">
                <a:solidFill>
                  <a:srgbClr val="00B050"/>
                </a:solidFill>
              </a:rPr>
              <a:t>guardase</a:t>
            </a:r>
            <a:r>
              <a:rPr lang="en-US" altLang="en-US" sz="2400" i="1" dirty="0">
                <a:solidFill>
                  <a:srgbClr val="00B050"/>
                </a:solidFill>
              </a:rPr>
              <a:t>.“   </a:t>
            </a:r>
            <a:r>
              <a:rPr lang="en-US" altLang="en-US" sz="2400" i="1" dirty="0"/>
              <a:t>– Genesis 2:15</a:t>
            </a:r>
          </a:p>
          <a:p>
            <a:pPr eaLnBrk="1" hangingPunct="1"/>
            <a:r>
              <a:rPr lang="en-US" altLang="en-US" sz="2400" i="1" dirty="0">
                <a:solidFill>
                  <a:srgbClr val="00B050"/>
                </a:solidFill>
              </a:rPr>
              <a:t>"</a:t>
            </a:r>
            <a:r>
              <a:rPr lang="es-ES" altLang="en-US" sz="2400" i="1" dirty="0">
                <a:solidFill>
                  <a:srgbClr val="00B050"/>
                </a:solidFill>
              </a:rPr>
              <a:t>Así, pues, ténganos los hombres por servidores de Cristo, y administradores de los misterios de Dios</a:t>
            </a:r>
            <a:r>
              <a:rPr lang="en-US" altLang="en-US" sz="2400" i="1" dirty="0">
                <a:solidFill>
                  <a:srgbClr val="00B050"/>
                </a:solidFill>
              </a:rPr>
              <a:t>. </a:t>
            </a:r>
            <a:r>
              <a:rPr lang="es-ES" altLang="en-US" sz="2400" i="1" dirty="0">
                <a:solidFill>
                  <a:srgbClr val="00B050"/>
                </a:solidFill>
              </a:rPr>
              <a:t>Ahora bien, se requiere de los </a:t>
            </a:r>
            <a:r>
              <a:rPr lang="es-ES" altLang="en-US" sz="2400" b="1" i="1" dirty="0">
                <a:solidFill>
                  <a:srgbClr val="00B050"/>
                </a:solidFill>
              </a:rPr>
              <a:t>administradores</a:t>
            </a:r>
            <a:r>
              <a:rPr lang="es-ES" altLang="en-US" sz="2400" i="1" dirty="0">
                <a:solidFill>
                  <a:srgbClr val="00B050"/>
                </a:solidFill>
              </a:rPr>
              <a:t>, que cada uno sea hallado </a:t>
            </a:r>
            <a:r>
              <a:rPr lang="es-ES" altLang="en-US" sz="2400" b="1" i="1" dirty="0">
                <a:solidFill>
                  <a:srgbClr val="00B050"/>
                </a:solidFill>
              </a:rPr>
              <a:t>fiel</a:t>
            </a:r>
            <a:r>
              <a:rPr lang="en-US" altLang="en-US" sz="2400" i="1" dirty="0">
                <a:solidFill>
                  <a:srgbClr val="00B050"/>
                </a:solidFill>
              </a:rPr>
              <a:t>.“</a:t>
            </a:r>
          </a:p>
          <a:p>
            <a:pPr marL="0" indent="0" algn="r" eaLnBrk="1" hangingPunct="1">
              <a:buNone/>
            </a:pPr>
            <a:r>
              <a:rPr lang="en-US" altLang="en-US" sz="2400" i="1" dirty="0"/>
              <a:t>– 1 </a:t>
            </a:r>
            <a:r>
              <a:rPr lang="en-US" altLang="en-US" sz="2400" i="1" dirty="0" err="1"/>
              <a:t>Corintios</a:t>
            </a:r>
            <a:r>
              <a:rPr lang="en-US" altLang="en-US" sz="2400" i="1" dirty="0"/>
              <a:t> 4:1,2</a:t>
            </a:r>
          </a:p>
          <a:p>
            <a:pPr algn="r" eaLnBrk="1" hangingPunct="1">
              <a:buFont typeface="Arial" charset="0"/>
              <a:buNone/>
            </a:pPr>
            <a:endParaRPr lang="en-US" altLang="en-US" sz="2400" dirty="0"/>
          </a:p>
        </p:txBody>
      </p:sp>
      <p:sp>
        <p:nvSpPr>
          <p:cNvPr id="22532" name="Slide Number Placeholder 3"/>
          <p:cNvSpPr>
            <a:spLocks noGrp="1"/>
          </p:cNvSpPr>
          <p:nvPr>
            <p:ph type="sldNum" sz="quarter" idx="12"/>
          </p:nvPr>
        </p:nvSpPr>
        <p:spPr bwMode="auto">
          <a:xfrm>
            <a:off x="7010400" y="6492875"/>
            <a:ext cx="2133600" cy="365125"/>
          </a:xfrm>
          <a:noFill/>
          <a:ln>
            <a:miter lim="800000"/>
            <a:headEnd/>
            <a:tailEnd/>
          </a:ln>
        </p:spPr>
        <p:txBody>
          <a:bodyPr/>
          <a:lstStyle/>
          <a:p>
            <a:fld id="{6126E414-6451-4758-967A-06D54136F7A1}" type="slidenum">
              <a:rPr lang="en-US" altLang="en-US"/>
              <a:pPr/>
              <a:t>46</a:t>
            </a:fld>
            <a:endParaRPr lang="en-US" altLang="en-US"/>
          </a:p>
        </p:txBody>
      </p:sp>
      <p:sp>
        <p:nvSpPr>
          <p:cNvPr id="5" name="Footer Placeholder 4"/>
          <p:cNvSpPr>
            <a:spLocks noGrp="1"/>
          </p:cNvSpPr>
          <p:nvPr>
            <p:ph type="ftr" sz="quarter" idx="11"/>
          </p:nvPr>
        </p:nvSpPr>
        <p:spPr>
          <a:xfrm>
            <a:off x="0" y="6492875"/>
            <a:ext cx="2895600" cy="365125"/>
          </a:xfrm>
        </p:spPr>
        <p:txBody>
          <a:bodyPr/>
          <a:lstStyle/>
          <a:p>
            <a:pPr algn="l">
              <a:defRPr/>
            </a:pPr>
            <a:r>
              <a:rPr lang="en-US" dirty="0"/>
              <a:t>© Alex </a:t>
            </a:r>
            <a:r>
              <a:rPr lang="en-US" dirty="0" err="1"/>
              <a:t>Barrón</a:t>
            </a:r>
            <a:r>
              <a:rPr lang="en-US" dirty="0"/>
              <a:t> 2024</a:t>
            </a:r>
          </a:p>
        </p:txBody>
      </p:sp>
      <p:pic>
        <p:nvPicPr>
          <p:cNvPr id="2" name="Picture 1">
            <a:extLst>
              <a:ext uri="{FF2B5EF4-FFF2-40B4-BE49-F238E27FC236}">
                <a16:creationId xmlns:a16="http://schemas.microsoft.com/office/drawing/2014/main" id="{774BBDF4-8537-5B8A-74A9-D8B6D0400E9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88886-6C73-4A4F-8C19-B80BB7D2FD6A}"/>
              </a:ext>
            </a:extLst>
          </p:cNvPr>
          <p:cNvSpPr>
            <a:spLocks noGrp="1"/>
          </p:cNvSpPr>
          <p:nvPr>
            <p:ph type="title"/>
          </p:nvPr>
        </p:nvSpPr>
        <p:spPr/>
        <p:txBody>
          <a:bodyPr/>
          <a:lstStyle/>
          <a:p>
            <a:r>
              <a:rPr lang="en-US" b="1" dirty="0"/>
              <a:t>La Parabola de los </a:t>
            </a:r>
            <a:r>
              <a:rPr lang="en-US" b="1" dirty="0" err="1"/>
              <a:t>Talentos</a:t>
            </a:r>
            <a:endParaRPr lang="en-US" b="1" dirty="0"/>
          </a:p>
        </p:txBody>
      </p:sp>
      <p:sp>
        <p:nvSpPr>
          <p:cNvPr id="3" name="Content Placeholder 2">
            <a:extLst>
              <a:ext uri="{FF2B5EF4-FFF2-40B4-BE49-F238E27FC236}">
                <a16:creationId xmlns:a16="http://schemas.microsoft.com/office/drawing/2014/main" id="{55B63C9F-6E32-4BF2-95B7-470944F5CFB0}"/>
              </a:ext>
            </a:extLst>
          </p:cNvPr>
          <p:cNvSpPr>
            <a:spLocks noGrp="1"/>
          </p:cNvSpPr>
          <p:nvPr>
            <p:ph idx="1"/>
          </p:nvPr>
        </p:nvSpPr>
        <p:spPr>
          <a:xfrm>
            <a:off x="422564" y="1417638"/>
            <a:ext cx="4572000" cy="4525963"/>
          </a:xfrm>
        </p:spPr>
        <p:txBody>
          <a:bodyPr/>
          <a:lstStyle/>
          <a:p>
            <a:pPr marL="0" indent="0">
              <a:buNone/>
            </a:pPr>
            <a:r>
              <a:rPr lang="en-US" dirty="0"/>
              <a:t>Jesus </a:t>
            </a:r>
            <a:r>
              <a:rPr lang="en-US" dirty="0" err="1"/>
              <a:t>conto</a:t>
            </a:r>
            <a:r>
              <a:rPr lang="en-US" dirty="0"/>
              <a:t> una parabola de un hombre y 3 </a:t>
            </a:r>
            <a:r>
              <a:rPr lang="en-US" dirty="0" err="1"/>
              <a:t>siervos</a:t>
            </a:r>
            <a:r>
              <a:rPr lang="en-US" dirty="0"/>
              <a:t>.</a:t>
            </a:r>
          </a:p>
          <a:p>
            <a:r>
              <a:rPr lang="en-US" dirty="0"/>
              <a:t>Uno </a:t>
            </a:r>
            <a:r>
              <a:rPr lang="en-US" dirty="0" err="1"/>
              <a:t>Recibio</a:t>
            </a:r>
            <a:r>
              <a:rPr lang="en-US" dirty="0"/>
              <a:t> 5 </a:t>
            </a:r>
            <a:r>
              <a:rPr lang="en-US" dirty="0" err="1"/>
              <a:t>Talentos</a:t>
            </a:r>
            <a:r>
              <a:rPr lang="en-US" dirty="0"/>
              <a:t> y los </a:t>
            </a:r>
            <a:r>
              <a:rPr lang="en-US" dirty="0" err="1"/>
              <a:t>Multiplico</a:t>
            </a:r>
            <a:r>
              <a:rPr lang="en-US" dirty="0"/>
              <a:t> 100%</a:t>
            </a:r>
          </a:p>
          <a:p>
            <a:r>
              <a:rPr lang="en-US" dirty="0"/>
              <a:t>Uno </a:t>
            </a:r>
            <a:r>
              <a:rPr lang="en-US" dirty="0" err="1"/>
              <a:t>Recibio</a:t>
            </a:r>
            <a:r>
              <a:rPr lang="en-US" dirty="0"/>
              <a:t> 2 </a:t>
            </a:r>
            <a:r>
              <a:rPr lang="en-US" dirty="0" err="1"/>
              <a:t>Talentos</a:t>
            </a:r>
            <a:r>
              <a:rPr lang="en-US" dirty="0"/>
              <a:t> y los </a:t>
            </a:r>
            <a:r>
              <a:rPr lang="en-US" dirty="0" err="1"/>
              <a:t>Multiplico</a:t>
            </a:r>
            <a:r>
              <a:rPr lang="en-US" dirty="0"/>
              <a:t> 100%</a:t>
            </a:r>
          </a:p>
        </p:txBody>
      </p:sp>
      <p:sp>
        <p:nvSpPr>
          <p:cNvPr id="4" name="Footer Placeholder 3">
            <a:extLst>
              <a:ext uri="{FF2B5EF4-FFF2-40B4-BE49-F238E27FC236}">
                <a16:creationId xmlns:a16="http://schemas.microsoft.com/office/drawing/2014/main" id="{26CC5011-5989-4B2D-A94C-3E1B7B130A69}"/>
              </a:ext>
            </a:extLst>
          </p:cNvPr>
          <p:cNvSpPr>
            <a:spLocks noGrp="1"/>
          </p:cNvSpPr>
          <p:nvPr>
            <p:ph type="ftr" sz="quarter" idx="11"/>
          </p:nvPr>
        </p:nvSpPr>
        <p:spPr/>
        <p:txBody>
          <a:bodyPr/>
          <a:lstStyle/>
          <a:p>
            <a:pPr>
              <a:defRPr/>
            </a:pPr>
            <a:r>
              <a:rPr lang="en-US" dirty="0"/>
              <a:t>© Alex </a:t>
            </a:r>
            <a:r>
              <a:rPr lang="en-US" dirty="0" err="1"/>
              <a:t>Barrón</a:t>
            </a:r>
            <a:r>
              <a:rPr lang="en-US" dirty="0"/>
              <a:t> 2024</a:t>
            </a:r>
          </a:p>
        </p:txBody>
      </p:sp>
      <p:sp>
        <p:nvSpPr>
          <p:cNvPr id="5" name="Slide Number Placeholder 4">
            <a:extLst>
              <a:ext uri="{FF2B5EF4-FFF2-40B4-BE49-F238E27FC236}">
                <a16:creationId xmlns:a16="http://schemas.microsoft.com/office/drawing/2014/main" id="{2ECBDBE4-55DA-4A0C-BDFC-DD03321A0F58}"/>
              </a:ext>
            </a:extLst>
          </p:cNvPr>
          <p:cNvSpPr>
            <a:spLocks noGrp="1"/>
          </p:cNvSpPr>
          <p:nvPr>
            <p:ph type="sldNum" sz="quarter" idx="12"/>
          </p:nvPr>
        </p:nvSpPr>
        <p:spPr/>
        <p:txBody>
          <a:bodyPr/>
          <a:lstStyle/>
          <a:p>
            <a:fld id="{831BC67B-6288-41D8-BF73-EF19D083E0F1}" type="slidenum">
              <a:rPr lang="en-US" altLang="en-US" smtClean="0"/>
              <a:pPr/>
              <a:t>47</a:t>
            </a:fld>
            <a:endParaRPr lang="en-US" altLang="en-US"/>
          </a:p>
        </p:txBody>
      </p:sp>
      <p:pic>
        <p:nvPicPr>
          <p:cNvPr id="1026" name="Picture 2" descr="Jesus tells the parable of the talents | Catholic Courier">
            <a:extLst>
              <a:ext uri="{FF2B5EF4-FFF2-40B4-BE49-F238E27FC236}">
                <a16:creationId xmlns:a16="http://schemas.microsoft.com/office/drawing/2014/main" id="{9140F51B-26F5-4B75-A4A0-6D03FC048E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679972"/>
            <a:ext cx="3901440" cy="2438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8350769-C87E-45C6-AC63-3BE8FA2379BA}"/>
              </a:ext>
            </a:extLst>
          </p:cNvPr>
          <p:cNvSpPr txBox="1"/>
          <p:nvPr/>
        </p:nvSpPr>
        <p:spPr>
          <a:xfrm>
            <a:off x="317962" y="4686855"/>
            <a:ext cx="8508076" cy="1815882"/>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mn-lt"/>
              </a:rPr>
              <a:t>El ultimo no </a:t>
            </a:r>
            <a:r>
              <a:rPr lang="en-US" sz="3200" dirty="0" err="1">
                <a:latin typeface="+mn-lt"/>
              </a:rPr>
              <a:t>hizo</a:t>
            </a:r>
            <a:r>
              <a:rPr lang="en-US" sz="3200" dirty="0">
                <a:latin typeface="+mn-lt"/>
              </a:rPr>
              <a:t> nada – le </a:t>
            </a:r>
            <a:r>
              <a:rPr lang="en-US" sz="3200" dirty="0" err="1">
                <a:latin typeface="+mn-lt"/>
              </a:rPr>
              <a:t>quitaron</a:t>
            </a:r>
            <a:r>
              <a:rPr lang="en-US" sz="3200" dirty="0">
                <a:latin typeface="+mn-lt"/>
              </a:rPr>
              <a:t> el </a:t>
            </a:r>
            <a:r>
              <a:rPr lang="en-US" sz="3200" dirty="0" err="1">
                <a:latin typeface="+mn-lt"/>
              </a:rPr>
              <a:t>talento</a:t>
            </a:r>
            <a:r>
              <a:rPr lang="en-US" sz="3200" dirty="0">
                <a:latin typeface="+mn-lt"/>
              </a:rPr>
              <a:t> y </a:t>
            </a:r>
            <a:r>
              <a:rPr lang="en-US" sz="3200" dirty="0" err="1">
                <a:latin typeface="+mn-lt"/>
              </a:rPr>
              <a:t>fue</a:t>
            </a:r>
            <a:r>
              <a:rPr lang="en-US" sz="3200" dirty="0">
                <a:latin typeface="+mn-lt"/>
              </a:rPr>
              <a:t> </a:t>
            </a:r>
            <a:r>
              <a:rPr lang="en-US" sz="3200" dirty="0" err="1">
                <a:latin typeface="+mn-lt"/>
              </a:rPr>
              <a:t>castigado</a:t>
            </a:r>
            <a:r>
              <a:rPr lang="en-US" sz="3200" dirty="0">
                <a:latin typeface="+mn-lt"/>
              </a:rPr>
              <a:t> por </a:t>
            </a:r>
            <a:r>
              <a:rPr lang="en-US" sz="3200" dirty="0" err="1">
                <a:latin typeface="+mn-lt"/>
              </a:rPr>
              <a:t>flojo</a:t>
            </a:r>
            <a:r>
              <a:rPr lang="en-US" sz="3200" dirty="0">
                <a:latin typeface="+mn-lt"/>
              </a:rPr>
              <a:t> e </a:t>
            </a:r>
            <a:r>
              <a:rPr lang="en-US" sz="3200" dirty="0" err="1">
                <a:latin typeface="+mn-lt"/>
              </a:rPr>
              <a:t>infructuoso</a:t>
            </a:r>
            <a:r>
              <a:rPr lang="en-US" sz="2800" dirty="0"/>
              <a:t>.</a:t>
            </a:r>
          </a:p>
          <a:p>
            <a:pPr marL="457200" indent="-457200">
              <a:buFont typeface="Arial" panose="020B0604020202020204" pitchFamily="34" charset="0"/>
              <a:buChar char="•"/>
            </a:pPr>
            <a:r>
              <a:rPr lang="es-ES" sz="2400" b="0" i="1" dirty="0">
                <a:solidFill>
                  <a:srgbClr val="FF0000"/>
                </a:solidFill>
                <a:effectLst/>
                <a:latin typeface="system-ui"/>
              </a:rPr>
              <a:t>Porque al que tiene, le será dado, y tendrá más; y al que no tiene, aun lo que tiene le será quitado. – Mateo 25:14-30</a:t>
            </a:r>
            <a:endParaRPr lang="en-US" sz="2400" i="1" dirty="0">
              <a:solidFill>
                <a:srgbClr val="FF0000"/>
              </a:solidFill>
            </a:endParaRPr>
          </a:p>
        </p:txBody>
      </p:sp>
      <p:pic>
        <p:nvPicPr>
          <p:cNvPr id="6" name="Picture 5">
            <a:extLst>
              <a:ext uri="{FF2B5EF4-FFF2-40B4-BE49-F238E27FC236}">
                <a16:creationId xmlns:a16="http://schemas.microsoft.com/office/drawing/2014/main" id="{9F4B068E-2AE6-B287-B1F5-20DBE9C56D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19485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533400" y="0"/>
            <a:ext cx="8229600" cy="1295400"/>
          </a:xfrm>
        </p:spPr>
        <p:txBody>
          <a:bodyPr/>
          <a:lstStyle/>
          <a:p>
            <a:pPr eaLnBrk="1" hangingPunct="1"/>
            <a:r>
              <a:rPr lang="en-US" altLang="en-US" b="1" dirty="0"/>
              <a:t>Nuevo </a:t>
            </a:r>
            <a:r>
              <a:rPr lang="en-US" altLang="en-US" b="1" dirty="0" err="1"/>
              <a:t>Gui</a:t>
            </a:r>
            <a:r>
              <a:rPr lang="el-GR" altLang="en-US" b="1" dirty="0"/>
              <a:t>ό</a:t>
            </a:r>
            <a:r>
              <a:rPr lang="en-US" altLang="en-US" b="1" dirty="0"/>
              <a:t>n; </a:t>
            </a:r>
            <a:br>
              <a:rPr lang="en-US" altLang="en-US" b="1" dirty="0"/>
            </a:br>
            <a:r>
              <a:rPr lang="en-US" altLang="en-US" b="1" dirty="0" err="1"/>
              <a:t>Nuevos</a:t>
            </a:r>
            <a:r>
              <a:rPr lang="en-US" altLang="en-US" b="1" dirty="0"/>
              <a:t> </a:t>
            </a:r>
            <a:r>
              <a:rPr lang="en-US" altLang="en-US" b="1" dirty="0" err="1"/>
              <a:t>Pensamientos</a:t>
            </a:r>
            <a:endParaRPr lang="en-US" altLang="en-US" dirty="0"/>
          </a:p>
        </p:txBody>
      </p:sp>
      <p:sp>
        <p:nvSpPr>
          <p:cNvPr id="27651" name="Content Placeholder 2"/>
          <p:cNvSpPr txBox="1">
            <a:spLocks/>
          </p:cNvSpPr>
          <p:nvPr/>
        </p:nvSpPr>
        <p:spPr bwMode="auto">
          <a:xfrm>
            <a:off x="457200" y="1676400"/>
            <a:ext cx="8686800" cy="4343400"/>
          </a:xfrm>
          <a:prstGeom prst="rect">
            <a:avLst/>
          </a:prstGeom>
          <a:noFill/>
          <a:ln w="9525">
            <a:noFill/>
            <a:miter lim="800000"/>
            <a:headEnd/>
            <a:tailEnd/>
          </a:ln>
        </p:spPr>
        <p:txBody>
          <a:bodyPr/>
          <a:lstStyle/>
          <a:p>
            <a:pPr eaLnBrk="1" hangingPunct="1"/>
            <a:r>
              <a:rPr lang="en-US" altLang="en-US" sz="2800" dirty="0">
                <a:latin typeface="+mj-lt"/>
              </a:rPr>
              <a:t>NUEVA IDENTIDAD: </a:t>
            </a:r>
            <a:r>
              <a:rPr lang="en-US" altLang="en-US" sz="2800" b="1" u="sng" dirty="0">
                <a:solidFill>
                  <a:srgbClr val="0000FF"/>
                </a:solidFill>
                <a:latin typeface="+mj-lt"/>
              </a:rPr>
              <a:t>SOY UN ADMINISTRADOR!</a:t>
            </a:r>
          </a:p>
          <a:p>
            <a:pPr eaLnBrk="1" hangingPunct="1"/>
            <a:endParaRPr lang="en-US" altLang="en-US" sz="2800" dirty="0">
              <a:latin typeface="+mj-lt"/>
            </a:endParaRPr>
          </a:p>
          <a:p>
            <a:pPr eaLnBrk="1" hangingPunct="1">
              <a:buFont typeface="Arial" charset="0"/>
              <a:buChar char="•"/>
            </a:pPr>
            <a:r>
              <a:rPr lang="en-US" altLang="en-US" sz="2800" dirty="0">
                <a:latin typeface="+mj-lt"/>
              </a:rPr>
              <a:t> Dios </a:t>
            </a:r>
            <a:r>
              <a:rPr lang="en-US" altLang="en-US" sz="2800" dirty="0" err="1">
                <a:latin typeface="+mj-lt"/>
              </a:rPr>
              <a:t>quiere</a:t>
            </a:r>
            <a:r>
              <a:rPr lang="en-US" altLang="en-US" sz="2800" dirty="0">
                <a:latin typeface="+mj-lt"/>
              </a:rPr>
              <a:t> que </a:t>
            </a:r>
            <a:r>
              <a:rPr lang="en-US" altLang="en-US" sz="2800" dirty="0" err="1">
                <a:latin typeface="+mj-lt"/>
              </a:rPr>
              <a:t>yo</a:t>
            </a:r>
            <a:r>
              <a:rPr lang="en-US" altLang="en-US" sz="2800" dirty="0">
                <a:latin typeface="+mj-lt"/>
              </a:rPr>
              <a:t> </a:t>
            </a:r>
            <a:r>
              <a:rPr lang="en-US" altLang="en-US" sz="2800" dirty="0" err="1">
                <a:latin typeface="+mj-lt"/>
              </a:rPr>
              <a:t>prospere</a:t>
            </a:r>
            <a:r>
              <a:rPr lang="en-US" altLang="en-US" sz="2800" dirty="0">
                <a:latin typeface="+mj-lt"/>
              </a:rPr>
              <a:t> y </a:t>
            </a:r>
            <a:r>
              <a:rPr lang="en-US" altLang="en-US" sz="2800" dirty="0" err="1">
                <a:latin typeface="+mj-lt"/>
              </a:rPr>
              <a:t>tenga</a:t>
            </a:r>
            <a:r>
              <a:rPr lang="en-US" altLang="en-US" sz="2800" dirty="0">
                <a:latin typeface="+mj-lt"/>
              </a:rPr>
              <a:t> </a:t>
            </a:r>
            <a:r>
              <a:rPr lang="en-US" altLang="en-US" sz="2800" dirty="0" err="1">
                <a:latin typeface="+mj-lt"/>
              </a:rPr>
              <a:t>salud</a:t>
            </a:r>
            <a:r>
              <a:rPr lang="en-US" altLang="en-US" sz="2800" dirty="0">
                <a:latin typeface="+mj-lt"/>
              </a:rPr>
              <a:t> </a:t>
            </a:r>
            <a:r>
              <a:rPr lang="en-US" altLang="en-US" sz="2800" dirty="0" err="1">
                <a:latin typeface="+mj-lt"/>
              </a:rPr>
              <a:t>asi</a:t>
            </a:r>
            <a:r>
              <a:rPr lang="en-US" altLang="en-US" sz="2800" dirty="0">
                <a:latin typeface="+mj-lt"/>
              </a:rPr>
              <a:t> </a:t>
            </a:r>
            <a:r>
              <a:rPr lang="en-US" altLang="en-US" sz="2800" dirty="0" err="1">
                <a:latin typeface="+mj-lt"/>
              </a:rPr>
              <a:t>como</a:t>
            </a:r>
            <a:r>
              <a:rPr lang="en-US" altLang="en-US" sz="2800" dirty="0">
                <a:latin typeface="+mj-lt"/>
              </a:rPr>
              <a:t> </a:t>
            </a:r>
            <a:r>
              <a:rPr lang="en-US" altLang="en-US" sz="2800" dirty="0" err="1">
                <a:latin typeface="+mj-lt"/>
              </a:rPr>
              <a:t>prospera</a:t>
            </a:r>
            <a:r>
              <a:rPr lang="en-US" altLang="en-US" sz="2800" dirty="0">
                <a:latin typeface="+mj-lt"/>
              </a:rPr>
              <a:t> mi alma.</a:t>
            </a:r>
          </a:p>
          <a:p>
            <a:pPr eaLnBrk="1" hangingPunct="1">
              <a:buFont typeface="Arial" charset="0"/>
              <a:buChar char="•"/>
            </a:pPr>
            <a:r>
              <a:rPr lang="en-US" altLang="en-US" sz="2800" dirty="0">
                <a:latin typeface="+mj-lt"/>
              </a:rPr>
              <a:t>Dios </a:t>
            </a:r>
            <a:r>
              <a:rPr lang="en-US" altLang="en-US" sz="2800" dirty="0" err="1">
                <a:latin typeface="+mj-lt"/>
              </a:rPr>
              <a:t>quiere</a:t>
            </a:r>
            <a:r>
              <a:rPr lang="en-US" altLang="en-US" sz="2800" dirty="0">
                <a:latin typeface="+mj-lt"/>
              </a:rPr>
              <a:t> que </a:t>
            </a:r>
            <a:r>
              <a:rPr lang="en-US" altLang="en-US" sz="2800" dirty="0" err="1">
                <a:latin typeface="+mj-lt"/>
              </a:rPr>
              <a:t>yo</a:t>
            </a:r>
            <a:r>
              <a:rPr lang="en-US" altLang="en-US" sz="2800" dirty="0">
                <a:latin typeface="+mj-lt"/>
              </a:rPr>
              <a:t> </a:t>
            </a:r>
            <a:r>
              <a:rPr lang="en-US" altLang="en-US" sz="2800" dirty="0" err="1">
                <a:latin typeface="+mj-lt"/>
              </a:rPr>
              <a:t>tenga</a:t>
            </a:r>
            <a:r>
              <a:rPr lang="en-US" altLang="en-US" sz="2800" dirty="0">
                <a:latin typeface="+mj-lt"/>
              </a:rPr>
              <a:t> </a:t>
            </a:r>
            <a:r>
              <a:rPr lang="en-US" altLang="en-US" sz="2800" dirty="0" err="1">
                <a:latin typeface="+mj-lt"/>
              </a:rPr>
              <a:t>Exito</a:t>
            </a:r>
            <a:r>
              <a:rPr lang="en-US" altLang="en-US" sz="2800" dirty="0">
                <a:latin typeface="+mj-lt"/>
              </a:rPr>
              <a:t>.</a:t>
            </a:r>
          </a:p>
          <a:p>
            <a:pPr eaLnBrk="1" hangingPunct="1">
              <a:buFont typeface="Arial" charset="0"/>
              <a:buChar char="•"/>
            </a:pPr>
            <a:r>
              <a:rPr lang="en-US" altLang="en-US" sz="2800" dirty="0">
                <a:latin typeface="+mj-lt"/>
              </a:rPr>
              <a:t>Dios </a:t>
            </a:r>
            <a:r>
              <a:rPr lang="en-US" altLang="en-US" sz="2800" dirty="0" err="1">
                <a:latin typeface="+mj-lt"/>
              </a:rPr>
              <a:t>quiere</a:t>
            </a:r>
            <a:r>
              <a:rPr lang="en-US" altLang="en-US" sz="2800" dirty="0">
                <a:latin typeface="+mj-lt"/>
              </a:rPr>
              <a:t> que </a:t>
            </a:r>
            <a:r>
              <a:rPr lang="en-US" altLang="en-US" sz="2800" dirty="0" err="1">
                <a:latin typeface="+mj-lt"/>
              </a:rPr>
              <a:t>yo</a:t>
            </a:r>
            <a:r>
              <a:rPr lang="en-US" altLang="en-US" sz="2800" dirty="0">
                <a:latin typeface="+mj-lt"/>
              </a:rPr>
              <a:t> </a:t>
            </a:r>
            <a:r>
              <a:rPr lang="en-US" altLang="en-US" sz="2800" dirty="0" err="1">
                <a:latin typeface="+mj-lt"/>
              </a:rPr>
              <a:t>tenga</a:t>
            </a:r>
            <a:r>
              <a:rPr lang="en-US" altLang="en-US" sz="2800" dirty="0">
                <a:latin typeface="+mj-lt"/>
              </a:rPr>
              <a:t> </a:t>
            </a:r>
            <a:r>
              <a:rPr lang="en-US" altLang="en-US" sz="2800" dirty="0" err="1">
                <a:latin typeface="+mj-lt"/>
              </a:rPr>
              <a:t>Abundancia</a:t>
            </a:r>
            <a:r>
              <a:rPr lang="en-US" altLang="en-US" sz="2800" dirty="0">
                <a:latin typeface="+mj-lt"/>
              </a:rPr>
              <a:t>.</a:t>
            </a:r>
          </a:p>
          <a:p>
            <a:pPr eaLnBrk="1" hangingPunct="1">
              <a:buFont typeface="Arial" charset="0"/>
              <a:buChar char="•"/>
            </a:pPr>
            <a:r>
              <a:rPr lang="en-US" altLang="en-US" sz="2800" dirty="0">
                <a:latin typeface="+mj-lt"/>
              </a:rPr>
              <a:t>Dios </a:t>
            </a:r>
            <a:r>
              <a:rPr lang="en-US" altLang="en-US" sz="2800" dirty="0" err="1">
                <a:latin typeface="+mj-lt"/>
              </a:rPr>
              <a:t>quiere</a:t>
            </a:r>
            <a:r>
              <a:rPr lang="en-US" altLang="en-US" sz="2800" dirty="0">
                <a:latin typeface="+mj-lt"/>
              </a:rPr>
              <a:t> que </a:t>
            </a:r>
            <a:r>
              <a:rPr lang="en-US" altLang="en-US" sz="2800" dirty="0" err="1">
                <a:latin typeface="+mj-lt"/>
              </a:rPr>
              <a:t>yo</a:t>
            </a:r>
            <a:r>
              <a:rPr lang="en-US" altLang="en-US" sz="2800" dirty="0">
                <a:latin typeface="+mj-lt"/>
              </a:rPr>
              <a:t> </a:t>
            </a:r>
            <a:r>
              <a:rPr lang="en-US" altLang="en-US" sz="2800" dirty="0" err="1">
                <a:latin typeface="+mj-lt"/>
              </a:rPr>
              <a:t>tenga</a:t>
            </a:r>
            <a:r>
              <a:rPr lang="en-US" altLang="en-US" sz="2800" dirty="0">
                <a:latin typeface="+mj-lt"/>
              </a:rPr>
              <a:t> </a:t>
            </a:r>
            <a:r>
              <a:rPr lang="en-US" altLang="en-US" sz="2800" dirty="0" err="1">
                <a:latin typeface="+mj-lt"/>
              </a:rPr>
              <a:t>Riqueza</a:t>
            </a:r>
            <a:r>
              <a:rPr lang="en-US" altLang="en-US" sz="2800" dirty="0">
                <a:latin typeface="+mj-lt"/>
              </a:rPr>
              <a:t>.</a:t>
            </a:r>
          </a:p>
          <a:p>
            <a:pPr eaLnBrk="1" hangingPunct="1">
              <a:buFont typeface="Arial" charset="0"/>
              <a:buChar char="•"/>
            </a:pPr>
            <a:r>
              <a:rPr lang="en-US" altLang="en-US" sz="2800" dirty="0">
                <a:latin typeface="+mj-lt"/>
              </a:rPr>
              <a:t>Dios </a:t>
            </a:r>
            <a:r>
              <a:rPr lang="en-US" altLang="en-US" sz="2800" dirty="0" err="1">
                <a:latin typeface="+mj-lt"/>
              </a:rPr>
              <a:t>quiere</a:t>
            </a:r>
            <a:r>
              <a:rPr lang="en-US" altLang="en-US" sz="2800" dirty="0">
                <a:latin typeface="+mj-lt"/>
              </a:rPr>
              <a:t> que </a:t>
            </a:r>
            <a:r>
              <a:rPr lang="en-US" altLang="en-US" sz="2800" dirty="0" err="1">
                <a:latin typeface="+mj-lt"/>
              </a:rPr>
              <a:t>yo</a:t>
            </a:r>
            <a:r>
              <a:rPr lang="en-US" altLang="en-US" sz="2800" dirty="0">
                <a:latin typeface="+mj-lt"/>
              </a:rPr>
              <a:t> sea </a:t>
            </a:r>
            <a:r>
              <a:rPr lang="en-US" altLang="en-US" sz="2800" dirty="0" err="1">
                <a:latin typeface="+mj-lt"/>
              </a:rPr>
              <a:t>fiel</a:t>
            </a:r>
            <a:r>
              <a:rPr lang="en-US" altLang="en-US" sz="2800" dirty="0">
                <a:latin typeface="+mj-lt"/>
              </a:rPr>
              <a:t> </a:t>
            </a:r>
            <a:r>
              <a:rPr lang="en-US" altLang="en-US" sz="2800" dirty="0" err="1">
                <a:latin typeface="+mj-lt"/>
              </a:rPr>
              <a:t>en</a:t>
            </a:r>
            <a:r>
              <a:rPr lang="en-US" altLang="en-US" sz="2800" dirty="0">
                <a:latin typeface="+mj-lt"/>
              </a:rPr>
              <a:t> </a:t>
            </a:r>
            <a:r>
              <a:rPr lang="en-US" altLang="en-US" sz="2800" dirty="0" err="1">
                <a:latin typeface="+mj-lt"/>
              </a:rPr>
              <a:t>administrar</a:t>
            </a:r>
            <a:r>
              <a:rPr lang="en-US" altLang="en-US" sz="2800" dirty="0">
                <a:latin typeface="+mj-lt"/>
              </a:rPr>
              <a:t> lo que El me </a:t>
            </a:r>
            <a:r>
              <a:rPr lang="en-US" altLang="en-US" sz="2800" dirty="0" err="1">
                <a:latin typeface="+mj-lt"/>
              </a:rPr>
              <a:t>confio</a:t>
            </a:r>
            <a:r>
              <a:rPr lang="en-US" altLang="en-US" sz="2800" dirty="0">
                <a:latin typeface="+mj-lt"/>
              </a:rPr>
              <a:t>.</a:t>
            </a:r>
          </a:p>
          <a:p>
            <a:pPr eaLnBrk="1" hangingPunct="1">
              <a:buFont typeface="Arial" charset="0"/>
              <a:buChar char="•"/>
            </a:pPr>
            <a:endParaRPr lang="en-US" altLang="en-US" sz="2800" dirty="0">
              <a:latin typeface="+mj-lt"/>
            </a:endParaRPr>
          </a:p>
          <a:p>
            <a:pPr eaLnBrk="1" hangingPunct="1">
              <a:buFont typeface="Arial" charset="0"/>
              <a:buChar char="•"/>
            </a:pPr>
            <a:endParaRPr lang="en-US" altLang="en-US" sz="2800" dirty="0">
              <a:latin typeface="+mj-lt"/>
            </a:endParaRPr>
          </a:p>
          <a:p>
            <a:pPr eaLnBrk="1" hangingPunct="1"/>
            <a:r>
              <a:rPr lang="en-US" altLang="en-US" sz="2800" b="1" dirty="0">
                <a:latin typeface="+mj-lt"/>
              </a:rPr>
              <a:t> </a:t>
            </a:r>
            <a:endParaRPr lang="en-US" altLang="en-US" sz="2800" dirty="0">
              <a:latin typeface="+mj-lt"/>
            </a:endParaRPr>
          </a:p>
        </p:txBody>
      </p:sp>
      <p:sp>
        <p:nvSpPr>
          <p:cNvPr id="33796" name="Slide Number Placeholder 4"/>
          <p:cNvSpPr>
            <a:spLocks noGrp="1"/>
          </p:cNvSpPr>
          <p:nvPr>
            <p:ph type="sldNum" sz="quarter" idx="12"/>
          </p:nvPr>
        </p:nvSpPr>
        <p:spPr bwMode="auto">
          <a:xfrm>
            <a:off x="7010400" y="6492875"/>
            <a:ext cx="2133600" cy="365125"/>
          </a:xfrm>
          <a:noFill/>
          <a:ln>
            <a:miter lim="800000"/>
            <a:headEnd/>
            <a:tailEnd/>
          </a:ln>
        </p:spPr>
        <p:txBody>
          <a:bodyPr/>
          <a:lstStyle/>
          <a:p>
            <a:fld id="{594747B0-A74B-42AF-A56D-EC9387163A3F}" type="slidenum">
              <a:rPr lang="en-US" altLang="en-US"/>
              <a:pPr/>
              <a:t>48</a:t>
            </a:fld>
            <a:endParaRPr lang="en-US" altLang="en-US"/>
          </a:p>
        </p:txBody>
      </p:sp>
      <p:sp>
        <p:nvSpPr>
          <p:cNvPr id="6" name="Footer Placeholder 5"/>
          <p:cNvSpPr>
            <a:spLocks noGrp="1"/>
          </p:cNvSpPr>
          <p:nvPr>
            <p:ph type="ftr" sz="quarter" idx="11"/>
          </p:nvPr>
        </p:nvSpPr>
        <p:spPr>
          <a:xfrm>
            <a:off x="0" y="6492875"/>
            <a:ext cx="2895600" cy="365125"/>
          </a:xfrm>
        </p:spPr>
        <p:txBody>
          <a:bodyPr/>
          <a:lstStyle/>
          <a:p>
            <a:pPr algn="l">
              <a:defRPr/>
            </a:pPr>
            <a:r>
              <a:rPr lang="en-US" dirty="0"/>
              <a:t>© Alex </a:t>
            </a:r>
            <a:r>
              <a:rPr lang="en-US" dirty="0" err="1"/>
              <a:t>Barrón</a:t>
            </a:r>
            <a:r>
              <a:rPr lang="en-US" dirty="0"/>
              <a:t> 2024</a:t>
            </a:r>
          </a:p>
        </p:txBody>
      </p:sp>
      <p:pic>
        <p:nvPicPr>
          <p:cNvPr id="2" name="Picture 1">
            <a:extLst>
              <a:ext uri="{FF2B5EF4-FFF2-40B4-BE49-F238E27FC236}">
                <a16:creationId xmlns:a16="http://schemas.microsoft.com/office/drawing/2014/main" id="{7607A248-6017-8E13-EDAE-7CB74BFA309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08638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wipe(down)">
                                      <p:cBhvr>
                                        <p:cTn id="7" dur="500"/>
                                        <p:tgtEl>
                                          <p:spTgt spid="276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7651">
                                            <p:txEl>
                                              <p:pRg st="2" end="2"/>
                                            </p:txEl>
                                          </p:spTgt>
                                        </p:tgtEl>
                                        <p:attrNameLst>
                                          <p:attrName>style.visibility</p:attrName>
                                        </p:attrNameLst>
                                      </p:cBhvr>
                                      <p:to>
                                        <p:strVal val="visible"/>
                                      </p:to>
                                    </p:set>
                                    <p:animEffect transition="in" filter="wipe(down)">
                                      <p:cBhvr>
                                        <p:cTn id="12" dur="500"/>
                                        <p:tgtEl>
                                          <p:spTgt spid="2765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7651">
                                            <p:txEl>
                                              <p:pRg st="3" end="3"/>
                                            </p:txEl>
                                          </p:spTgt>
                                        </p:tgtEl>
                                        <p:attrNameLst>
                                          <p:attrName>style.visibility</p:attrName>
                                        </p:attrNameLst>
                                      </p:cBhvr>
                                      <p:to>
                                        <p:strVal val="visible"/>
                                      </p:to>
                                    </p:set>
                                    <p:animEffect transition="in" filter="wipe(down)">
                                      <p:cBhvr>
                                        <p:cTn id="17" dur="500"/>
                                        <p:tgtEl>
                                          <p:spTgt spid="2765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7651">
                                            <p:txEl>
                                              <p:pRg st="4" end="4"/>
                                            </p:txEl>
                                          </p:spTgt>
                                        </p:tgtEl>
                                        <p:attrNameLst>
                                          <p:attrName>style.visibility</p:attrName>
                                        </p:attrNameLst>
                                      </p:cBhvr>
                                      <p:to>
                                        <p:strVal val="visible"/>
                                      </p:to>
                                    </p:set>
                                    <p:animEffect transition="in" filter="wipe(down)">
                                      <p:cBhvr>
                                        <p:cTn id="22" dur="500"/>
                                        <p:tgtEl>
                                          <p:spTgt spid="2765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7651">
                                            <p:txEl>
                                              <p:pRg st="5" end="5"/>
                                            </p:txEl>
                                          </p:spTgt>
                                        </p:tgtEl>
                                        <p:attrNameLst>
                                          <p:attrName>style.visibility</p:attrName>
                                        </p:attrNameLst>
                                      </p:cBhvr>
                                      <p:to>
                                        <p:strVal val="visible"/>
                                      </p:to>
                                    </p:set>
                                    <p:animEffect transition="in" filter="wipe(down)">
                                      <p:cBhvr>
                                        <p:cTn id="27" dur="500"/>
                                        <p:tgtEl>
                                          <p:spTgt spid="2765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7651">
                                            <p:txEl>
                                              <p:pRg st="6" end="6"/>
                                            </p:txEl>
                                          </p:spTgt>
                                        </p:tgtEl>
                                        <p:attrNameLst>
                                          <p:attrName>style.visibility</p:attrName>
                                        </p:attrNameLst>
                                      </p:cBhvr>
                                      <p:to>
                                        <p:strVal val="visible"/>
                                      </p:to>
                                    </p:set>
                                    <p:animEffect transition="in" filter="wipe(down)">
                                      <p:cBhvr>
                                        <p:cTn id="32" dur="500"/>
                                        <p:tgtEl>
                                          <p:spTgt spid="27651">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7651">
                                            <p:txEl>
                                              <p:pRg st="9" end="9"/>
                                            </p:txEl>
                                          </p:spTgt>
                                        </p:tgtEl>
                                        <p:attrNameLst>
                                          <p:attrName>style.visibility</p:attrName>
                                        </p:attrNameLst>
                                      </p:cBhvr>
                                      <p:to>
                                        <p:strVal val="visible"/>
                                      </p:to>
                                    </p:set>
                                    <p:animEffect transition="in" filter="wipe(down)">
                                      <p:cBhvr>
                                        <p:cTn id="37" dur="500"/>
                                        <p:tgtEl>
                                          <p:spTgt spid="276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6875"/>
            <a:ext cx="9144000" cy="1143000"/>
          </a:xfrm>
        </p:spPr>
        <p:txBody>
          <a:bodyPr>
            <a:normAutofit fontScale="90000"/>
          </a:bodyPr>
          <a:lstStyle/>
          <a:p>
            <a:r>
              <a:rPr lang="en-US" b="1" dirty="0" err="1"/>
              <a:t>Definir</a:t>
            </a:r>
            <a:r>
              <a:rPr lang="en-US" b="1" dirty="0"/>
              <a:t> el QUÉ y POR QUÉ es </a:t>
            </a:r>
            <a:br>
              <a:rPr lang="en-US" b="1" dirty="0"/>
            </a:br>
            <a:r>
              <a:rPr lang="en-US" b="1" dirty="0"/>
              <a:t>Más </a:t>
            </a:r>
            <a:r>
              <a:rPr lang="en-US" b="1" dirty="0" err="1"/>
              <a:t>Importante</a:t>
            </a:r>
            <a:r>
              <a:rPr lang="en-US" b="1" dirty="0"/>
              <a:t> Que el CÓMO</a:t>
            </a:r>
          </a:p>
        </p:txBody>
      </p:sp>
      <p:sp>
        <p:nvSpPr>
          <p:cNvPr id="3" name="Content Placeholder 2"/>
          <p:cNvSpPr>
            <a:spLocks noGrp="1"/>
          </p:cNvSpPr>
          <p:nvPr>
            <p:ph idx="1"/>
          </p:nvPr>
        </p:nvSpPr>
        <p:spPr>
          <a:xfrm>
            <a:off x="3581400" y="1752600"/>
            <a:ext cx="5181600" cy="2667000"/>
          </a:xfrm>
        </p:spPr>
        <p:txBody>
          <a:bodyPr>
            <a:normAutofit fontScale="85000" lnSpcReduction="20000"/>
          </a:bodyPr>
          <a:lstStyle/>
          <a:p>
            <a:pPr>
              <a:buNone/>
            </a:pPr>
            <a:r>
              <a:rPr lang="en-US" i="1" dirty="0"/>
              <a:t>“</a:t>
            </a:r>
            <a:r>
              <a:rPr lang="en-US" i="1" dirty="0" err="1"/>
              <a:t>Cualquier</a:t>
            </a:r>
            <a:r>
              <a:rPr lang="en-US" i="1" dirty="0"/>
              <a:t> </a:t>
            </a:r>
            <a:r>
              <a:rPr lang="en-US" i="1" dirty="0" err="1"/>
              <a:t>cosa</a:t>
            </a:r>
            <a:r>
              <a:rPr lang="en-US" i="1" dirty="0"/>
              <a:t> que </a:t>
            </a:r>
            <a:r>
              <a:rPr lang="en-US" i="1" dirty="0" err="1"/>
              <a:t>tú</a:t>
            </a:r>
            <a:r>
              <a:rPr lang="en-US" i="1" dirty="0"/>
              <a:t> </a:t>
            </a:r>
            <a:r>
              <a:rPr lang="en-US" i="1" dirty="0" err="1"/>
              <a:t>puedas</a:t>
            </a:r>
            <a:r>
              <a:rPr lang="en-US" i="1" dirty="0"/>
              <a:t> </a:t>
            </a:r>
            <a:r>
              <a:rPr lang="en-US" i="1" dirty="0" err="1"/>
              <a:t>imaginar</a:t>
            </a:r>
            <a:r>
              <a:rPr lang="en-US" i="1" dirty="0"/>
              <a:t> </a:t>
            </a:r>
            <a:r>
              <a:rPr lang="en-US" i="1" dirty="0" err="1"/>
              <a:t>claramente</a:t>
            </a:r>
            <a:r>
              <a:rPr lang="en-US" i="1" dirty="0"/>
              <a:t>, </a:t>
            </a:r>
            <a:r>
              <a:rPr lang="en-US" i="1" dirty="0" err="1"/>
              <a:t>desear</a:t>
            </a:r>
            <a:r>
              <a:rPr lang="en-US" i="1" dirty="0"/>
              <a:t> </a:t>
            </a:r>
            <a:r>
              <a:rPr lang="en-US" i="1" dirty="0" err="1"/>
              <a:t>ardientemente</a:t>
            </a:r>
            <a:r>
              <a:rPr lang="en-US" i="1" dirty="0"/>
              <a:t>, </a:t>
            </a:r>
            <a:r>
              <a:rPr lang="en-US" i="1" dirty="0" err="1"/>
              <a:t>creer</a:t>
            </a:r>
            <a:r>
              <a:rPr lang="en-US" i="1" dirty="0"/>
              <a:t> </a:t>
            </a:r>
            <a:r>
              <a:rPr lang="en-US" i="1" dirty="0" err="1"/>
              <a:t>sinceramente</a:t>
            </a:r>
            <a:r>
              <a:rPr lang="en-US" i="1" dirty="0"/>
              <a:t>, y en la que </a:t>
            </a:r>
            <a:r>
              <a:rPr lang="en-US" i="1" dirty="0" err="1"/>
              <a:t>actúas</a:t>
            </a:r>
            <a:r>
              <a:rPr lang="en-US" i="1" dirty="0"/>
              <a:t> con </a:t>
            </a:r>
            <a:r>
              <a:rPr lang="en-US" i="1" dirty="0" err="1"/>
              <a:t>entusiasmo</a:t>
            </a:r>
            <a:r>
              <a:rPr lang="en-US" i="1" dirty="0"/>
              <a:t>  </a:t>
            </a:r>
            <a:r>
              <a:rPr lang="en-US" i="1" dirty="0" err="1"/>
              <a:t>inevitablemente</a:t>
            </a:r>
            <a:r>
              <a:rPr lang="en-US" i="1" dirty="0"/>
              <a:t> se </a:t>
            </a:r>
            <a:r>
              <a:rPr lang="en-US" i="1" dirty="0" err="1"/>
              <a:t>hará</a:t>
            </a:r>
            <a:r>
              <a:rPr lang="en-US" i="1" dirty="0"/>
              <a:t> </a:t>
            </a:r>
            <a:r>
              <a:rPr lang="en-US" i="1" dirty="0" err="1"/>
              <a:t>realidad</a:t>
            </a:r>
            <a:r>
              <a:rPr lang="en-US" i="1" dirty="0"/>
              <a:t>.” </a:t>
            </a:r>
          </a:p>
          <a:p>
            <a:pPr algn="r">
              <a:buNone/>
            </a:pPr>
            <a:r>
              <a:rPr lang="en-US" dirty="0"/>
              <a:t>– Paul J. Meyer</a:t>
            </a:r>
          </a:p>
          <a:p>
            <a:endParaRPr lang="en-US" dirty="0"/>
          </a:p>
        </p:txBody>
      </p:sp>
      <p:sp>
        <p:nvSpPr>
          <p:cNvPr id="8" name="Footer Placeholder 7"/>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2024</a:t>
            </a:r>
          </a:p>
        </p:txBody>
      </p:sp>
      <p:sp>
        <p:nvSpPr>
          <p:cNvPr id="9" name="Slide Number Placeholder 8"/>
          <p:cNvSpPr>
            <a:spLocks noGrp="1"/>
          </p:cNvSpPr>
          <p:nvPr>
            <p:ph type="sldNum" sz="quarter" idx="12"/>
          </p:nvPr>
        </p:nvSpPr>
        <p:spPr>
          <a:xfrm>
            <a:off x="7010400" y="6492875"/>
            <a:ext cx="2133600" cy="365125"/>
          </a:xfrm>
        </p:spPr>
        <p:txBody>
          <a:bodyPr/>
          <a:lstStyle/>
          <a:p>
            <a:fld id="{26992660-07D7-4D1A-9A00-6246F487EF94}" type="slidenum">
              <a:rPr lang="en-US" smtClean="0"/>
              <a:pPr/>
              <a:t>49</a:t>
            </a:fld>
            <a:endParaRPr lang="en-US" dirty="0"/>
          </a:p>
        </p:txBody>
      </p:sp>
      <p:pic>
        <p:nvPicPr>
          <p:cNvPr id="12" name="Picture 11" descr="imagesCA9PLW8E.jpg"/>
          <p:cNvPicPr>
            <a:picLocks noChangeAspect="1"/>
          </p:cNvPicPr>
          <p:nvPr/>
        </p:nvPicPr>
        <p:blipFill>
          <a:blip r:embed="rId2" cstate="print"/>
          <a:stretch>
            <a:fillRect/>
          </a:stretch>
        </p:blipFill>
        <p:spPr>
          <a:xfrm>
            <a:off x="381000" y="1905000"/>
            <a:ext cx="3121781" cy="2209800"/>
          </a:xfrm>
          <a:prstGeom prst="rect">
            <a:avLst/>
          </a:prstGeom>
        </p:spPr>
      </p:pic>
      <p:pic>
        <p:nvPicPr>
          <p:cNvPr id="7" name="Picture 6" descr="lo que quieras ser esta en tu mano.jpg"/>
          <p:cNvPicPr>
            <a:picLocks noChangeAspect="1"/>
          </p:cNvPicPr>
          <p:nvPr/>
        </p:nvPicPr>
        <p:blipFill>
          <a:blip r:embed="rId3" cstate="print"/>
          <a:stretch>
            <a:fillRect/>
          </a:stretch>
        </p:blipFill>
        <p:spPr>
          <a:xfrm>
            <a:off x="5334000" y="4343400"/>
            <a:ext cx="3048000" cy="2286000"/>
          </a:xfrm>
          <a:prstGeom prst="rect">
            <a:avLst/>
          </a:prstGeom>
        </p:spPr>
      </p:pic>
      <p:sp>
        <p:nvSpPr>
          <p:cNvPr id="10" name="Content Placeholder 2"/>
          <p:cNvSpPr txBox="1">
            <a:spLocks/>
          </p:cNvSpPr>
          <p:nvPr/>
        </p:nvSpPr>
        <p:spPr>
          <a:xfrm>
            <a:off x="0" y="4191000"/>
            <a:ext cx="5257800" cy="2438400"/>
          </a:xfrm>
          <a:prstGeom prst="rect">
            <a:avLst/>
          </a:prstGeom>
        </p:spPr>
        <p:txBody>
          <a:bodyPr vert="horz" lIns="91440" tIns="45720" rIns="91440" bIns="45720" rtlCol="0">
            <a:normAutofit fontScale="850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a:t>
            </a:r>
            <a:r>
              <a:rPr kumimoji="0" lang="en-US" sz="3200" b="0" i="0" u="none" strike="noStrike" kern="1200" cap="none" spc="0" normalizeH="0" baseline="0" noProof="0" dirty="0" err="1">
                <a:ln>
                  <a:noFill/>
                </a:ln>
                <a:solidFill>
                  <a:schemeClr val="tx1"/>
                </a:solidFill>
                <a:effectLst/>
                <a:uLnTx/>
                <a:uFillTx/>
                <a:latin typeface="+mn-lt"/>
                <a:ea typeface="+mn-ea"/>
                <a:cs typeface="+mn-cs"/>
              </a:rPr>
              <a:t>Cuál</a:t>
            </a:r>
            <a:r>
              <a:rPr kumimoji="0" lang="en-US" sz="3200" b="0" i="0" u="none" strike="noStrike" kern="1200" cap="none" spc="0" normalizeH="0" baseline="0" noProof="0" dirty="0">
                <a:ln>
                  <a:noFill/>
                </a:ln>
                <a:solidFill>
                  <a:schemeClr val="tx1"/>
                </a:solidFill>
                <a:effectLst/>
                <a:uLnTx/>
                <a:uFillTx/>
                <a:latin typeface="+mn-lt"/>
                <a:ea typeface="+mn-ea"/>
                <a:cs typeface="+mn-cs"/>
              </a:rPr>
              <a:t> </a:t>
            </a:r>
            <a:r>
              <a:rPr kumimoji="0" lang="en-US" sz="3200" b="0" i="0" u="none" strike="noStrike" kern="1200" cap="none" spc="0" normalizeH="0" baseline="0" noProof="0" dirty="0" err="1">
                <a:ln>
                  <a:noFill/>
                </a:ln>
                <a:solidFill>
                  <a:schemeClr val="tx1"/>
                </a:solidFill>
                <a:effectLst/>
                <a:uLnTx/>
                <a:uFillTx/>
                <a:latin typeface="+mn-lt"/>
                <a:ea typeface="+mn-ea"/>
                <a:cs typeface="+mn-cs"/>
              </a:rPr>
              <a:t>es</a:t>
            </a:r>
            <a:r>
              <a:rPr kumimoji="0" lang="en-US" sz="3200" b="0" i="0" u="none" strike="noStrike" kern="1200" cap="none" spc="0" normalizeH="0" baseline="0" noProof="0" dirty="0">
                <a:ln>
                  <a:noFill/>
                </a:ln>
                <a:solidFill>
                  <a:schemeClr val="tx1"/>
                </a:solidFill>
                <a:effectLst/>
                <a:uLnTx/>
                <a:uFillTx/>
                <a:latin typeface="+mn-lt"/>
                <a:ea typeface="+mn-ea"/>
                <a:cs typeface="+mn-cs"/>
              </a:rPr>
              <a:t> mi </a:t>
            </a:r>
            <a:r>
              <a:rPr kumimoji="0" lang="en-US" sz="3200" b="0" i="0" u="none" strike="noStrike" kern="1200" cap="none" spc="0" normalizeH="0" baseline="0" noProof="0" dirty="0" err="1">
                <a:ln>
                  <a:noFill/>
                </a:ln>
                <a:solidFill>
                  <a:schemeClr val="tx1"/>
                </a:solidFill>
                <a:effectLst/>
                <a:uLnTx/>
                <a:uFillTx/>
                <a:latin typeface="+mn-lt"/>
                <a:ea typeface="+mn-ea"/>
                <a:cs typeface="+mn-cs"/>
              </a:rPr>
              <a:t>propósito</a:t>
            </a:r>
            <a:r>
              <a:rPr kumimoji="0" lang="en-US" sz="3200" b="0" i="0" u="none" strike="noStrike" kern="1200" cap="none" spc="0" normalizeH="0" baseline="0" noProof="0" dirty="0">
                <a:ln>
                  <a:noFill/>
                </a:ln>
                <a:solidFill>
                  <a:schemeClr val="tx1"/>
                </a:solidFill>
                <a:effectLst/>
                <a:uLnTx/>
                <a:uFillTx/>
                <a:latin typeface="+mn-lt"/>
                <a:ea typeface="+mn-ea"/>
                <a:cs typeface="+mn-cs"/>
              </a:rPr>
              <a:t> en la </a:t>
            </a:r>
            <a:r>
              <a:rPr kumimoji="0" lang="en-US" sz="3200" b="0" i="0" u="none" strike="noStrike" kern="1200" cap="none" spc="0" normalizeH="0" baseline="0" noProof="0" dirty="0" err="1">
                <a:ln>
                  <a:noFill/>
                </a:ln>
                <a:solidFill>
                  <a:schemeClr val="tx1"/>
                </a:solidFill>
                <a:effectLst/>
                <a:uLnTx/>
                <a:uFillTx/>
                <a:latin typeface="+mn-lt"/>
                <a:ea typeface="+mn-ea"/>
                <a:cs typeface="+mn-cs"/>
              </a:rPr>
              <a:t>vida</a:t>
            </a:r>
            <a:r>
              <a:rPr kumimoji="0" lang="en-US" sz="3200" b="0" i="0" u="none" strike="noStrike" kern="1200" cap="none" spc="0" normalizeH="0" baseline="0" noProof="0" dirty="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a:t>
            </a:r>
            <a:r>
              <a:rPr kumimoji="0" lang="en-US" sz="3200" b="0" i="0" u="none" strike="noStrike" kern="1200" cap="none" spc="0" normalizeH="0" baseline="0" noProof="0" dirty="0" err="1">
                <a:ln>
                  <a:noFill/>
                </a:ln>
                <a:solidFill>
                  <a:schemeClr val="tx1"/>
                </a:solidFill>
                <a:effectLst/>
                <a:uLnTx/>
                <a:uFillTx/>
                <a:latin typeface="+mn-lt"/>
                <a:ea typeface="+mn-ea"/>
                <a:cs typeface="+mn-cs"/>
              </a:rPr>
              <a:t>Cuál</a:t>
            </a:r>
            <a:r>
              <a:rPr kumimoji="0" lang="en-US" sz="3200" b="0" i="0" u="none" strike="noStrike" kern="1200" cap="none" spc="0" normalizeH="0" baseline="0" noProof="0" dirty="0">
                <a:ln>
                  <a:noFill/>
                </a:ln>
                <a:solidFill>
                  <a:schemeClr val="tx1"/>
                </a:solidFill>
                <a:effectLst/>
                <a:uLnTx/>
                <a:uFillTx/>
                <a:latin typeface="+mn-lt"/>
                <a:ea typeface="+mn-ea"/>
                <a:cs typeface="+mn-cs"/>
              </a:rPr>
              <a:t> es la </a:t>
            </a:r>
            <a:r>
              <a:rPr kumimoji="0" lang="en-US" sz="3200" b="0" i="0" u="none" strike="noStrike" kern="1200" cap="none" spc="0" normalizeH="0" baseline="0" noProof="0" dirty="0" err="1">
                <a:ln>
                  <a:noFill/>
                </a:ln>
                <a:solidFill>
                  <a:schemeClr val="tx1"/>
                </a:solidFill>
                <a:effectLst/>
                <a:uLnTx/>
                <a:uFillTx/>
                <a:latin typeface="+mn-lt"/>
                <a:ea typeface="+mn-ea"/>
                <a:cs typeface="+mn-cs"/>
              </a:rPr>
              <a:t>Voluntad</a:t>
            </a:r>
            <a:r>
              <a:rPr kumimoji="0" lang="en-US" sz="3200" b="0" i="0" u="none" strike="noStrike" kern="1200" cap="none" spc="0" normalizeH="0" baseline="0" noProof="0" dirty="0">
                <a:ln>
                  <a:noFill/>
                </a:ln>
                <a:solidFill>
                  <a:schemeClr val="tx1"/>
                </a:solidFill>
                <a:effectLst/>
                <a:uLnTx/>
                <a:uFillTx/>
                <a:latin typeface="+mn-lt"/>
                <a:ea typeface="+mn-ea"/>
                <a:cs typeface="+mn-cs"/>
              </a:rPr>
              <a:t> de Dios para mi </a:t>
            </a:r>
            <a:r>
              <a:rPr kumimoji="0" lang="en-US" sz="3200" b="0" i="0" u="none" strike="noStrike" kern="1200" cap="none" spc="0" normalizeH="0" baseline="0" noProof="0" dirty="0" err="1">
                <a:ln>
                  <a:noFill/>
                </a:ln>
                <a:solidFill>
                  <a:schemeClr val="tx1"/>
                </a:solidFill>
                <a:effectLst/>
                <a:uLnTx/>
                <a:uFillTx/>
                <a:latin typeface="+mn-lt"/>
                <a:ea typeface="+mn-ea"/>
                <a:cs typeface="+mn-cs"/>
              </a:rPr>
              <a:t>vida</a:t>
            </a:r>
            <a:r>
              <a:rPr kumimoji="0" lang="en-US" sz="3200" b="0" i="0" u="none" strike="noStrike" kern="1200" cap="none" spc="0" normalizeH="0" baseline="0" noProof="0" dirty="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a:t>
            </a:r>
            <a:r>
              <a:rPr kumimoji="0" lang="en-US" sz="3200" b="0" i="0" u="none" strike="noStrike" kern="1200" cap="none" spc="0" normalizeH="0" baseline="0" noProof="0" dirty="0" err="1">
                <a:ln>
                  <a:noFill/>
                </a:ln>
                <a:solidFill>
                  <a:schemeClr val="tx1"/>
                </a:solidFill>
                <a:effectLst/>
                <a:uLnTx/>
                <a:uFillTx/>
                <a:latin typeface="+mn-lt"/>
                <a:ea typeface="+mn-ea"/>
                <a:cs typeface="+mn-cs"/>
              </a:rPr>
              <a:t>Por</a:t>
            </a:r>
            <a:r>
              <a:rPr kumimoji="0" lang="en-US" sz="3200" b="0" i="0" u="none" strike="noStrike" kern="1200" cap="none" spc="0" normalizeH="0" baseline="0" noProof="0" dirty="0">
                <a:ln>
                  <a:noFill/>
                </a:ln>
                <a:solidFill>
                  <a:schemeClr val="tx1"/>
                </a:solidFill>
                <a:effectLst/>
                <a:uLnTx/>
                <a:uFillTx/>
                <a:latin typeface="+mn-lt"/>
                <a:ea typeface="+mn-ea"/>
                <a:cs typeface="+mn-cs"/>
              </a:rPr>
              <a:t> </a:t>
            </a:r>
            <a:r>
              <a:rPr kumimoji="0" lang="en-US" sz="3200" b="0" i="0" u="none" strike="noStrike" kern="1200" cap="none" spc="0" normalizeH="0" baseline="0" noProof="0" dirty="0" err="1">
                <a:ln>
                  <a:noFill/>
                </a:ln>
                <a:solidFill>
                  <a:schemeClr val="tx1"/>
                </a:solidFill>
                <a:effectLst/>
                <a:uLnTx/>
                <a:uFillTx/>
                <a:latin typeface="+mn-lt"/>
                <a:ea typeface="+mn-ea"/>
                <a:cs typeface="+mn-cs"/>
              </a:rPr>
              <a:t>qué</a:t>
            </a:r>
            <a:r>
              <a:rPr kumimoji="0" lang="en-US" sz="3200" b="0" i="0" u="none" strike="noStrike" kern="1200" cap="none" spc="0" normalizeH="0" baseline="0" noProof="0" dirty="0">
                <a:ln>
                  <a:noFill/>
                </a:ln>
                <a:solidFill>
                  <a:schemeClr val="tx1"/>
                </a:solidFill>
                <a:effectLst/>
                <a:uLnTx/>
                <a:uFillTx/>
                <a:latin typeface="+mn-lt"/>
                <a:ea typeface="+mn-ea"/>
                <a:cs typeface="+mn-cs"/>
              </a:rPr>
              <a:t> </a:t>
            </a:r>
            <a:r>
              <a:rPr kumimoji="0" lang="en-US" sz="3200" b="0" i="0" u="none" strike="noStrike" kern="1200" cap="none" spc="0" normalizeH="0" baseline="0" noProof="0" dirty="0" err="1">
                <a:ln>
                  <a:noFill/>
                </a:ln>
                <a:solidFill>
                  <a:schemeClr val="tx1"/>
                </a:solidFill>
                <a:effectLst/>
                <a:uLnTx/>
                <a:uFillTx/>
                <a:latin typeface="+mn-lt"/>
                <a:ea typeface="+mn-ea"/>
                <a:cs typeface="+mn-cs"/>
              </a:rPr>
              <a:t>deseo</a:t>
            </a:r>
            <a:r>
              <a:rPr kumimoji="0" lang="en-US" sz="3200" b="0" i="0" u="none" strike="noStrike" kern="1200" cap="none" spc="0" normalizeH="0" baseline="0" noProof="0" dirty="0">
                <a:ln>
                  <a:noFill/>
                </a:ln>
                <a:solidFill>
                  <a:schemeClr val="tx1"/>
                </a:solidFill>
                <a:effectLst/>
                <a:uLnTx/>
                <a:uFillTx/>
                <a:latin typeface="+mn-lt"/>
                <a:ea typeface="+mn-ea"/>
                <a:cs typeface="+mn-cs"/>
              </a:rPr>
              <a:t> </a:t>
            </a:r>
            <a:r>
              <a:rPr kumimoji="0" lang="en-US" sz="3200" b="0" i="0" u="none" strike="noStrike" kern="1200" cap="none" spc="0" normalizeH="0" baseline="0" noProof="0" dirty="0" err="1">
                <a:ln>
                  <a:noFill/>
                </a:ln>
                <a:solidFill>
                  <a:schemeClr val="tx1"/>
                </a:solidFill>
                <a:effectLst/>
                <a:uLnTx/>
                <a:uFillTx/>
                <a:latin typeface="+mn-lt"/>
                <a:ea typeface="+mn-ea"/>
                <a:cs typeface="+mn-cs"/>
              </a:rPr>
              <a:t>alcanzar</a:t>
            </a:r>
            <a:r>
              <a:rPr kumimoji="0" lang="en-US" sz="3200" b="0" i="0" u="none" strike="noStrike" kern="1200" cap="none" spc="0" normalizeH="0" baseline="0" noProof="0" dirty="0">
                <a:ln>
                  <a:noFill/>
                </a:ln>
                <a:solidFill>
                  <a:schemeClr val="tx1"/>
                </a:solidFill>
                <a:effectLst/>
                <a:uLnTx/>
                <a:uFillTx/>
                <a:latin typeface="+mn-lt"/>
                <a:ea typeface="+mn-ea"/>
                <a:cs typeface="+mn-cs"/>
              </a:rPr>
              <a:t> </a:t>
            </a:r>
            <a:r>
              <a:rPr kumimoji="0" lang="en-US" sz="3200" b="0" i="0" u="none" strike="noStrike" kern="1200" cap="none" spc="0" normalizeH="0" baseline="0" noProof="0" dirty="0" err="1">
                <a:ln>
                  <a:noFill/>
                </a:ln>
                <a:solidFill>
                  <a:schemeClr val="tx1"/>
                </a:solidFill>
                <a:effectLst/>
                <a:uLnTx/>
                <a:uFillTx/>
                <a:latin typeface="+mn-lt"/>
                <a:ea typeface="+mn-ea"/>
                <a:cs typeface="+mn-cs"/>
              </a:rPr>
              <a:t>prosperidad</a:t>
            </a:r>
            <a:r>
              <a:rPr kumimoji="0" lang="en-US" sz="3200" b="0" i="0" u="none" strike="noStrike" kern="1200" cap="none" spc="0" normalizeH="0" baseline="0" noProof="0" dirty="0">
                <a:ln>
                  <a:noFill/>
                </a:ln>
                <a:solidFill>
                  <a:schemeClr val="tx1"/>
                </a:solidFill>
                <a:effectLst/>
                <a:uLnTx/>
                <a:uFillTx/>
                <a:latin typeface="+mn-lt"/>
                <a:ea typeface="+mn-ea"/>
                <a:cs typeface="+mn-cs"/>
              </a:rPr>
              <a:t> </a:t>
            </a:r>
            <a:r>
              <a:rPr kumimoji="0" lang="en-US" sz="3200" b="0" i="0" u="none" strike="noStrike" kern="1200" cap="none" spc="0" normalizeH="0" baseline="0" noProof="0" dirty="0" err="1">
                <a:ln>
                  <a:noFill/>
                </a:ln>
                <a:solidFill>
                  <a:schemeClr val="tx1"/>
                </a:solidFill>
                <a:effectLst/>
                <a:uLnTx/>
                <a:uFillTx/>
                <a:latin typeface="+mn-lt"/>
                <a:ea typeface="+mn-ea"/>
                <a:cs typeface="+mn-cs"/>
              </a:rPr>
              <a:t>financiera</a:t>
            </a:r>
            <a:r>
              <a:rPr kumimoji="0" lang="en-US" sz="3200" b="0" i="0" u="none" strike="noStrike" kern="1200" cap="none" spc="0" normalizeH="0" baseline="0" noProof="0" dirty="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Picture 3">
            <a:extLst>
              <a:ext uri="{FF2B5EF4-FFF2-40B4-BE49-F238E27FC236}">
                <a16:creationId xmlns:a16="http://schemas.microsoft.com/office/drawing/2014/main" id="{9780FF19-C179-838B-1694-1464006F78C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20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fade">
                                      <p:cBhvr>
                                        <p:cTn id="22" dur="2000"/>
                                        <p:tgtEl>
                                          <p:spTgt spid="1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fade">
                                      <p:cBhvr>
                                        <p:cTn id="27" dur="20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t>
            </a:r>
            <a:r>
              <a:rPr lang="en-US" b="1" dirty="0" err="1"/>
              <a:t>Qué</a:t>
            </a:r>
            <a:r>
              <a:rPr lang="en-US" b="1" dirty="0"/>
              <a:t> es </a:t>
            </a:r>
            <a:r>
              <a:rPr lang="en-US" b="1" dirty="0" err="1"/>
              <a:t>el</a:t>
            </a:r>
            <a:r>
              <a:rPr lang="en-US" b="1" dirty="0"/>
              <a:t> </a:t>
            </a:r>
            <a:r>
              <a:rPr lang="en-US" b="1" dirty="0" err="1"/>
              <a:t>Reto</a:t>
            </a:r>
            <a:r>
              <a:rPr lang="en-US" b="1" dirty="0"/>
              <a:t> </a:t>
            </a:r>
            <a:br>
              <a:rPr lang="en-US" b="1" dirty="0"/>
            </a:br>
            <a:r>
              <a:rPr lang="en-US" b="1" dirty="0"/>
              <a:t>Libertad </a:t>
            </a:r>
            <a:r>
              <a:rPr lang="en-US" b="1" dirty="0" err="1"/>
              <a:t>Financiera</a:t>
            </a:r>
            <a:r>
              <a:rPr lang="en-US" b="1" dirty="0"/>
              <a:t>?</a:t>
            </a:r>
            <a:endParaRPr lang="en-US" dirty="0"/>
          </a:p>
        </p:txBody>
      </p:sp>
      <p:sp>
        <p:nvSpPr>
          <p:cNvPr id="3" name="Text Placeholder 2"/>
          <p:cNvSpPr>
            <a:spLocks noGrp="1"/>
          </p:cNvSpPr>
          <p:nvPr>
            <p:ph type="body" idx="1"/>
          </p:nvPr>
        </p:nvSpPr>
        <p:spPr>
          <a:xfrm>
            <a:off x="457200" y="2514600"/>
            <a:ext cx="4040188" cy="639762"/>
          </a:xfrm>
        </p:spPr>
        <p:txBody>
          <a:bodyPr/>
          <a:lstStyle/>
          <a:p>
            <a:r>
              <a:rPr lang="en-US" u="sng" dirty="0"/>
              <a:t>¿Para </a:t>
            </a:r>
            <a:r>
              <a:rPr lang="en-US" u="sng" dirty="0" err="1"/>
              <a:t>Quién</a:t>
            </a:r>
            <a:r>
              <a:rPr lang="en-US" u="sng" dirty="0"/>
              <a:t> Es?</a:t>
            </a:r>
          </a:p>
        </p:txBody>
      </p:sp>
      <p:sp>
        <p:nvSpPr>
          <p:cNvPr id="4" name="Content Placeholder 3"/>
          <p:cNvSpPr>
            <a:spLocks noGrp="1"/>
          </p:cNvSpPr>
          <p:nvPr>
            <p:ph sz="half" idx="2"/>
          </p:nvPr>
        </p:nvSpPr>
        <p:spPr>
          <a:xfrm>
            <a:off x="457200" y="3200399"/>
            <a:ext cx="4040188" cy="3155951"/>
          </a:xfrm>
        </p:spPr>
        <p:txBody>
          <a:bodyPr>
            <a:normAutofit fontScale="92500" lnSpcReduction="20000"/>
          </a:bodyPr>
          <a:lstStyle/>
          <a:p>
            <a:r>
              <a:rPr lang="en-US" dirty="0" err="1"/>
              <a:t>Gente</a:t>
            </a:r>
            <a:r>
              <a:rPr lang="en-US" dirty="0"/>
              <a:t> de </a:t>
            </a:r>
            <a:r>
              <a:rPr lang="en-US" dirty="0" err="1"/>
              <a:t>Todas</a:t>
            </a:r>
            <a:r>
              <a:rPr lang="en-US" dirty="0"/>
              <a:t> las </a:t>
            </a:r>
            <a:r>
              <a:rPr lang="en-US" dirty="0" err="1"/>
              <a:t>Edades</a:t>
            </a:r>
            <a:r>
              <a:rPr lang="en-US" dirty="0"/>
              <a:t>.</a:t>
            </a:r>
          </a:p>
          <a:p>
            <a:r>
              <a:rPr lang="en-US" dirty="0" err="1"/>
              <a:t>Gente</a:t>
            </a:r>
            <a:r>
              <a:rPr lang="en-US" dirty="0"/>
              <a:t> Normal – No </a:t>
            </a:r>
            <a:r>
              <a:rPr lang="en-US" dirty="0" err="1"/>
              <a:t>necesitas</a:t>
            </a:r>
            <a:r>
              <a:rPr lang="en-US" dirty="0"/>
              <a:t> saber </a:t>
            </a:r>
            <a:r>
              <a:rPr lang="en-US" dirty="0" err="1"/>
              <a:t>sobre</a:t>
            </a:r>
            <a:r>
              <a:rPr lang="en-US" dirty="0"/>
              <a:t> </a:t>
            </a:r>
            <a:r>
              <a:rPr lang="en-US" dirty="0" err="1"/>
              <a:t>finanzas</a:t>
            </a:r>
            <a:r>
              <a:rPr lang="en-US" dirty="0"/>
              <a:t>, </a:t>
            </a:r>
            <a:r>
              <a:rPr lang="en-US" dirty="0" err="1"/>
              <a:t>contabilidad</a:t>
            </a:r>
            <a:r>
              <a:rPr lang="en-US" dirty="0"/>
              <a:t> o </a:t>
            </a:r>
            <a:r>
              <a:rPr lang="en-US" dirty="0" err="1"/>
              <a:t>economia</a:t>
            </a:r>
            <a:r>
              <a:rPr lang="en-US" dirty="0"/>
              <a:t>.</a:t>
            </a:r>
          </a:p>
          <a:p>
            <a:r>
              <a:rPr lang="en-US" dirty="0" err="1"/>
              <a:t>Alguien</a:t>
            </a:r>
            <a:r>
              <a:rPr lang="en-US" dirty="0"/>
              <a:t> que </a:t>
            </a:r>
            <a:r>
              <a:rPr lang="en-US" dirty="0" err="1"/>
              <a:t>esta</a:t>
            </a:r>
            <a:r>
              <a:rPr lang="en-US" dirty="0"/>
              <a:t> </a:t>
            </a:r>
            <a:r>
              <a:rPr lang="en-US" dirty="0" err="1"/>
              <a:t>en</a:t>
            </a:r>
            <a:r>
              <a:rPr lang="en-US" dirty="0"/>
              <a:t> </a:t>
            </a:r>
            <a:r>
              <a:rPr lang="en-US" dirty="0" err="1"/>
              <a:t>deuda</a:t>
            </a:r>
            <a:r>
              <a:rPr lang="en-US" dirty="0"/>
              <a:t> y </a:t>
            </a:r>
            <a:r>
              <a:rPr lang="en-US" dirty="0" err="1"/>
              <a:t>tiene</a:t>
            </a:r>
            <a:r>
              <a:rPr lang="en-US" dirty="0"/>
              <a:t> </a:t>
            </a:r>
            <a:r>
              <a:rPr lang="en-US" dirty="0" err="1"/>
              <a:t>deseo</a:t>
            </a:r>
            <a:r>
              <a:rPr lang="en-US" dirty="0"/>
              <a:t> de </a:t>
            </a:r>
            <a:r>
              <a:rPr lang="en-US" dirty="0" err="1"/>
              <a:t>aprender</a:t>
            </a:r>
            <a:r>
              <a:rPr lang="en-US" dirty="0"/>
              <a:t> </a:t>
            </a:r>
            <a:r>
              <a:rPr lang="en-US" dirty="0" err="1"/>
              <a:t>como</a:t>
            </a:r>
            <a:r>
              <a:rPr lang="en-US" dirty="0"/>
              <a:t> ser libre </a:t>
            </a:r>
            <a:r>
              <a:rPr lang="en-US" dirty="0" err="1"/>
              <a:t>rápidamente</a:t>
            </a:r>
            <a:r>
              <a:rPr lang="en-US" dirty="0"/>
              <a:t>.</a:t>
            </a:r>
          </a:p>
          <a:p>
            <a:r>
              <a:rPr lang="en-US" dirty="0" err="1"/>
              <a:t>Gente</a:t>
            </a:r>
            <a:r>
              <a:rPr lang="en-US" dirty="0"/>
              <a:t> que </a:t>
            </a:r>
            <a:r>
              <a:rPr lang="en-US" dirty="0" err="1"/>
              <a:t>tiene</a:t>
            </a:r>
            <a:r>
              <a:rPr lang="en-US" dirty="0"/>
              <a:t> </a:t>
            </a:r>
            <a:r>
              <a:rPr lang="en-US" dirty="0" err="1"/>
              <a:t>deseo</a:t>
            </a:r>
            <a:r>
              <a:rPr lang="en-US" dirty="0"/>
              <a:t> de </a:t>
            </a:r>
            <a:r>
              <a:rPr lang="en-US" dirty="0" err="1"/>
              <a:t>prosperar</a:t>
            </a:r>
            <a:r>
              <a:rPr lang="en-US" dirty="0"/>
              <a:t> y </a:t>
            </a:r>
            <a:r>
              <a:rPr lang="en-US" dirty="0" err="1"/>
              <a:t>salir</a:t>
            </a:r>
            <a:r>
              <a:rPr lang="en-US" dirty="0"/>
              <a:t> </a:t>
            </a:r>
            <a:r>
              <a:rPr lang="en-US" dirty="0" err="1"/>
              <a:t>adelante</a:t>
            </a:r>
            <a:r>
              <a:rPr lang="en-US" dirty="0"/>
              <a:t>.</a:t>
            </a:r>
          </a:p>
          <a:p>
            <a:r>
              <a:rPr lang="en-US" dirty="0"/>
              <a:t>Empresarios e </a:t>
            </a:r>
            <a:r>
              <a:rPr lang="en-US" dirty="0" err="1"/>
              <a:t>Inversionistas</a:t>
            </a:r>
            <a:r>
              <a:rPr lang="en-US" dirty="0"/>
              <a:t>. </a:t>
            </a:r>
          </a:p>
        </p:txBody>
      </p:sp>
      <p:sp>
        <p:nvSpPr>
          <p:cNvPr id="5" name="Text Placeholder 4"/>
          <p:cNvSpPr>
            <a:spLocks noGrp="1"/>
          </p:cNvSpPr>
          <p:nvPr>
            <p:ph type="body" sz="quarter" idx="3"/>
          </p:nvPr>
        </p:nvSpPr>
        <p:spPr>
          <a:xfrm>
            <a:off x="4648200" y="2514600"/>
            <a:ext cx="4041775" cy="639762"/>
          </a:xfrm>
        </p:spPr>
        <p:txBody>
          <a:bodyPr/>
          <a:lstStyle/>
          <a:p>
            <a:r>
              <a:rPr lang="en-US" u="sng" dirty="0" err="1"/>
              <a:t>Beneficios</a:t>
            </a:r>
            <a:endParaRPr lang="en-US" u="sng" dirty="0"/>
          </a:p>
        </p:txBody>
      </p:sp>
      <p:sp>
        <p:nvSpPr>
          <p:cNvPr id="6" name="Content Placeholder 5"/>
          <p:cNvSpPr>
            <a:spLocks noGrp="1"/>
          </p:cNvSpPr>
          <p:nvPr>
            <p:ph sz="quarter" idx="4"/>
          </p:nvPr>
        </p:nvSpPr>
        <p:spPr>
          <a:xfrm>
            <a:off x="4645025" y="3200399"/>
            <a:ext cx="4041775" cy="3505201"/>
          </a:xfrm>
        </p:spPr>
        <p:txBody>
          <a:bodyPr>
            <a:normAutofit fontScale="92500" lnSpcReduction="20000"/>
          </a:bodyPr>
          <a:lstStyle/>
          <a:p>
            <a:pPr marL="342900" lvl="1" indent="-342900">
              <a:buFont typeface="Arial" pitchFamily="34" charset="0"/>
              <a:buChar char="•"/>
            </a:pPr>
            <a:r>
              <a:rPr lang="en-US" sz="2400" dirty="0" err="1"/>
              <a:t>Cómo</a:t>
            </a:r>
            <a:r>
              <a:rPr lang="en-US" sz="2400" dirty="0"/>
              <a:t> </a:t>
            </a:r>
            <a:r>
              <a:rPr lang="en-US" sz="2400" dirty="0" err="1"/>
              <a:t>Funciona</a:t>
            </a:r>
            <a:r>
              <a:rPr lang="en-US" sz="2400" dirty="0"/>
              <a:t> El </a:t>
            </a:r>
            <a:r>
              <a:rPr lang="en-US" sz="2400" dirty="0" err="1"/>
              <a:t>Dinero</a:t>
            </a:r>
            <a:r>
              <a:rPr lang="en-US" sz="2400" dirty="0"/>
              <a:t>.</a:t>
            </a:r>
          </a:p>
          <a:p>
            <a:pPr marL="342900" lvl="1" indent="-342900">
              <a:buFont typeface="Arial" pitchFamily="34" charset="0"/>
              <a:buChar char="•"/>
            </a:pPr>
            <a:r>
              <a:rPr lang="en-US" sz="2400" dirty="0" err="1"/>
              <a:t>Cómo</a:t>
            </a:r>
            <a:r>
              <a:rPr lang="en-US" sz="2400" dirty="0"/>
              <a:t> </a:t>
            </a:r>
            <a:r>
              <a:rPr lang="en-US" sz="2400" dirty="0" err="1"/>
              <a:t>Aumentar</a:t>
            </a:r>
            <a:r>
              <a:rPr lang="en-US" sz="2400" dirty="0"/>
              <a:t> Tus </a:t>
            </a:r>
            <a:r>
              <a:rPr lang="en-US" sz="2400" dirty="0" err="1"/>
              <a:t>Ingresos</a:t>
            </a:r>
            <a:r>
              <a:rPr lang="en-US" sz="2400" dirty="0"/>
              <a:t>.</a:t>
            </a:r>
          </a:p>
          <a:p>
            <a:pPr marL="342900" lvl="1" indent="-342900">
              <a:buFont typeface="Arial" pitchFamily="34" charset="0"/>
              <a:buChar char="•"/>
            </a:pPr>
            <a:r>
              <a:rPr lang="en-US" sz="2400" dirty="0" err="1"/>
              <a:t>Cómo</a:t>
            </a:r>
            <a:r>
              <a:rPr lang="en-US" sz="2400" dirty="0"/>
              <a:t> </a:t>
            </a:r>
            <a:r>
              <a:rPr lang="en-US" sz="2400" dirty="0" err="1"/>
              <a:t>Controlar</a:t>
            </a:r>
            <a:r>
              <a:rPr lang="en-US" sz="2400" dirty="0"/>
              <a:t> Tus </a:t>
            </a:r>
            <a:r>
              <a:rPr lang="en-US" sz="2400" dirty="0" err="1"/>
              <a:t>Gastos</a:t>
            </a:r>
            <a:r>
              <a:rPr lang="en-US" sz="2400" dirty="0"/>
              <a:t>.</a:t>
            </a:r>
          </a:p>
          <a:p>
            <a:pPr marL="342900" lvl="1" indent="-342900">
              <a:buFont typeface="Arial" pitchFamily="34" charset="0"/>
              <a:buChar char="•"/>
            </a:pPr>
            <a:r>
              <a:rPr lang="en-US" sz="2400" dirty="0"/>
              <a:t>La Formula Para </a:t>
            </a:r>
            <a:r>
              <a:rPr lang="en-US" sz="2400" dirty="0" err="1"/>
              <a:t>Salir</a:t>
            </a:r>
            <a:r>
              <a:rPr lang="en-US" sz="2400" dirty="0"/>
              <a:t> de </a:t>
            </a:r>
            <a:r>
              <a:rPr lang="en-US" sz="2400" dirty="0" err="1"/>
              <a:t>Deuda</a:t>
            </a:r>
            <a:r>
              <a:rPr lang="en-US" sz="2400" dirty="0"/>
              <a:t> </a:t>
            </a:r>
            <a:r>
              <a:rPr lang="en-US" sz="2400" dirty="0" err="1"/>
              <a:t>En</a:t>
            </a:r>
            <a:r>
              <a:rPr lang="en-US" sz="2400" dirty="0"/>
              <a:t> </a:t>
            </a:r>
            <a:r>
              <a:rPr lang="en-US" sz="2400" dirty="0" err="1"/>
              <a:t>Poco</a:t>
            </a:r>
            <a:r>
              <a:rPr lang="en-US" sz="2400" dirty="0"/>
              <a:t> </a:t>
            </a:r>
            <a:r>
              <a:rPr lang="en-US" sz="2400" dirty="0" err="1"/>
              <a:t>Tiempo</a:t>
            </a:r>
            <a:r>
              <a:rPr lang="en-US" sz="2400" dirty="0"/>
              <a:t> y </a:t>
            </a:r>
            <a:r>
              <a:rPr lang="en-US" sz="2400" dirty="0" err="1"/>
              <a:t>Ahorrar</a:t>
            </a:r>
            <a:r>
              <a:rPr lang="en-US" sz="2400" dirty="0"/>
              <a:t> Miles de </a:t>
            </a:r>
            <a:r>
              <a:rPr lang="en-US" sz="2400" dirty="0" err="1"/>
              <a:t>Dolares</a:t>
            </a:r>
            <a:r>
              <a:rPr lang="en-US" sz="2400" dirty="0"/>
              <a:t>.</a:t>
            </a:r>
          </a:p>
          <a:p>
            <a:pPr marL="342900" lvl="1" indent="-342900">
              <a:buFont typeface="Arial" pitchFamily="34" charset="0"/>
              <a:buChar char="•"/>
            </a:pPr>
            <a:r>
              <a:rPr lang="en-US" sz="2400" dirty="0"/>
              <a:t>Como </a:t>
            </a:r>
            <a:r>
              <a:rPr lang="en-US" sz="2400" dirty="0" err="1"/>
              <a:t>Alcanzar</a:t>
            </a:r>
            <a:r>
              <a:rPr lang="en-US" sz="2400" dirty="0"/>
              <a:t> </a:t>
            </a:r>
            <a:r>
              <a:rPr lang="en-US" sz="2400" dirty="0" err="1"/>
              <a:t>Todas</a:t>
            </a:r>
            <a:r>
              <a:rPr lang="en-US" sz="2400" dirty="0"/>
              <a:t> Tus </a:t>
            </a:r>
            <a:r>
              <a:rPr lang="en-US" sz="2400" dirty="0" err="1"/>
              <a:t>Metas</a:t>
            </a:r>
            <a:r>
              <a:rPr lang="en-US" sz="2400" dirty="0"/>
              <a:t> </a:t>
            </a:r>
            <a:r>
              <a:rPr lang="en-US" sz="2400" dirty="0" err="1"/>
              <a:t>Financieras</a:t>
            </a:r>
            <a:r>
              <a:rPr lang="en-US" sz="2400" dirty="0"/>
              <a:t>! </a:t>
            </a:r>
          </a:p>
          <a:p>
            <a:pPr marL="342900" lvl="1" indent="-342900">
              <a:buFont typeface="Arial" pitchFamily="34" charset="0"/>
              <a:buChar char="•"/>
            </a:pPr>
            <a:r>
              <a:rPr lang="en-US" sz="2400" dirty="0"/>
              <a:t>El </a:t>
            </a:r>
            <a:r>
              <a:rPr lang="en-US" sz="2400" dirty="0" err="1"/>
              <a:t>Secreto</a:t>
            </a:r>
            <a:r>
              <a:rPr lang="en-US" sz="2400" dirty="0"/>
              <a:t> del </a:t>
            </a:r>
            <a:r>
              <a:rPr lang="en-US" sz="2400" dirty="0" err="1"/>
              <a:t>Éxito</a:t>
            </a:r>
            <a:r>
              <a:rPr lang="en-US" sz="2400" dirty="0"/>
              <a:t> </a:t>
            </a:r>
            <a:r>
              <a:rPr lang="en-US" sz="2400" dirty="0" err="1"/>
              <a:t>Financiero</a:t>
            </a:r>
            <a:r>
              <a:rPr lang="en-US" sz="2400" dirty="0"/>
              <a:t> y </a:t>
            </a:r>
            <a:r>
              <a:rPr lang="en-US" sz="2400" dirty="0" err="1"/>
              <a:t>Más</a:t>
            </a:r>
            <a:r>
              <a:rPr lang="en-US" sz="2400" dirty="0"/>
              <a:t>!</a:t>
            </a:r>
          </a:p>
          <a:p>
            <a:endParaRPr lang="en-US" dirty="0"/>
          </a:p>
        </p:txBody>
      </p:sp>
      <p:sp>
        <p:nvSpPr>
          <p:cNvPr id="7" name="Footer Placeholder 6"/>
          <p:cNvSpPr>
            <a:spLocks noGrp="1"/>
          </p:cNvSpPr>
          <p:nvPr>
            <p:ph type="ftr" sz="quarter" idx="11"/>
          </p:nvPr>
        </p:nvSpPr>
        <p:spPr>
          <a:xfrm>
            <a:off x="0" y="6489827"/>
            <a:ext cx="2895600" cy="365125"/>
          </a:xfrm>
        </p:spPr>
        <p:txBody>
          <a:bodyPr/>
          <a:lstStyle/>
          <a:p>
            <a:pPr algn="l"/>
            <a:r>
              <a:rPr lang="en-US" dirty="0"/>
              <a:t>© Alex </a:t>
            </a:r>
            <a:r>
              <a:rPr lang="en-US" dirty="0" err="1"/>
              <a:t>Barrón</a:t>
            </a:r>
            <a:r>
              <a:rPr lang="en-US" dirty="0"/>
              <a:t> 2024</a:t>
            </a:r>
          </a:p>
        </p:txBody>
      </p:sp>
      <p:sp>
        <p:nvSpPr>
          <p:cNvPr id="8" name="Slide Number Placeholder 7"/>
          <p:cNvSpPr>
            <a:spLocks noGrp="1"/>
          </p:cNvSpPr>
          <p:nvPr>
            <p:ph type="sldNum" sz="quarter" idx="12"/>
          </p:nvPr>
        </p:nvSpPr>
        <p:spPr/>
        <p:txBody>
          <a:bodyPr/>
          <a:lstStyle/>
          <a:p>
            <a:fld id="{26992660-07D7-4D1A-9A00-6246F487EF94}" type="slidenum">
              <a:rPr lang="en-US" smtClean="0"/>
              <a:pPr/>
              <a:t>5</a:t>
            </a:fld>
            <a:endParaRPr lang="en-US" dirty="0"/>
          </a:p>
        </p:txBody>
      </p:sp>
      <p:sp>
        <p:nvSpPr>
          <p:cNvPr id="10" name="Text Placeholder 2"/>
          <p:cNvSpPr txBox="1">
            <a:spLocks/>
          </p:cNvSpPr>
          <p:nvPr/>
        </p:nvSpPr>
        <p:spPr>
          <a:xfrm>
            <a:off x="478536" y="1676400"/>
            <a:ext cx="8208264" cy="990600"/>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sz="2800" dirty="0">
                <a:solidFill>
                  <a:srgbClr val="0000FF"/>
                </a:solidFill>
              </a:rPr>
              <a:t>Un </a:t>
            </a:r>
            <a:r>
              <a:rPr lang="en-US" sz="2800" dirty="0" err="1">
                <a:solidFill>
                  <a:srgbClr val="0000FF"/>
                </a:solidFill>
              </a:rPr>
              <a:t>Curso</a:t>
            </a:r>
            <a:r>
              <a:rPr lang="en-US" sz="2800" dirty="0">
                <a:solidFill>
                  <a:srgbClr val="0000FF"/>
                </a:solidFill>
              </a:rPr>
              <a:t> </a:t>
            </a:r>
            <a:r>
              <a:rPr lang="en-US" sz="2800" dirty="0" err="1">
                <a:solidFill>
                  <a:srgbClr val="0000FF"/>
                </a:solidFill>
              </a:rPr>
              <a:t>Intensivo</a:t>
            </a:r>
            <a:r>
              <a:rPr lang="en-US" sz="2800" dirty="0">
                <a:solidFill>
                  <a:srgbClr val="0000FF"/>
                </a:solidFill>
              </a:rPr>
              <a:t> Que </a:t>
            </a:r>
            <a:r>
              <a:rPr lang="en-US" sz="2800" dirty="0" err="1">
                <a:solidFill>
                  <a:srgbClr val="0000FF"/>
                </a:solidFill>
              </a:rPr>
              <a:t>Puede</a:t>
            </a:r>
            <a:r>
              <a:rPr lang="en-US" sz="2800" dirty="0">
                <a:solidFill>
                  <a:srgbClr val="0000FF"/>
                </a:solidFill>
              </a:rPr>
              <a:t> </a:t>
            </a:r>
            <a:r>
              <a:rPr lang="en-US" sz="2800" dirty="0" err="1">
                <a:solidFill>
                  <a:srgbClr val="0000FF"/>
                </a:solidFill>
              </a:rPr>
              <a:t>Transformar</a:t>
            </a:r>
            <a:r>
              <a:rPr lang="en-US" sz="2800" dirty="0">
                <a:solidFill>
                  <a:srgbClr val="0000FF"/>
                </a:solidFill>
              </a:rPr>
              <a:t> el resto de </a:t>
            </a:r>
            <a:r>
              <a:rPr lang="en-US" sz="2800" dirty="0" err="1">
                <a:solidFill>
                  <a:srgbClr val="0000FF"/>
                </a:solidFill>
              </a:rPr>
              <a:t>tu</a:t>
            </a:r>
            <a:r>
              <a:rPr lang="en-US" sz="2800" dirty="0">
                <a:solidFill>
                  <a:srgbClr val="0000FF"/>
                </a:solidFill>
              </a:rPr>
              <a:t> Vida a </a:t>
            </a:r>
            <a:r>
              <a:rPr lang="en-US" sz="2800" dirty="0" err="1">
                <a:solidFill>
                  <a:srgbClr val="0000FF"/>
                </a:solidFill>
              </a:rPr>
              <a:t>través</a:t>
            </a:r>
            <a:r>
              <a:rPr lang="en-US" sz="2800" dirty="0">
                <a:solidFill>
                  <a:srgbClr val="0000FF"/>
                </a:solidFill>
              </a:rPr>
              <a:t> de </a:t>
            </a:r>
            <a:r>
              <a:rPr lang="en-US" sz="2800" dirty="0" err="1">
                <a:solidFill>
                  <a:srgbClr val="0000FF"/>
                </a:solidFill>
              </a:rPr>
              <a:t>Educación</a:t>
            </a:r>
            <a:r>
              <a:rPr lang="en-US" sz="2800" dirty="0">
                <a:solidFill>
                  <a:srgbClr val="0000FF"/>
                </a:solidFill>
              </a:rPr>
              <a:t> </a:t>
            </a:r>
            <a:r>
              <a:rPr lang="en-US" sz="2800" dirty="0" err="1">
                <a:solidFill>
                  <a:srgbClr val="0000FF"/>
                </a:solidFill>
              </a:rPr>
              <a:t>Financiera</a:t>
            </a:r>
            <a:endParaRPr lang="en-US" sz="2800" dirty="0">
              <a:solidFill>
                <a:srgbClr val="0000FF"/>
              </a:solidFill>
            </a:endParaRPr>
          </a:p>
        </p:txBody>
      </p:sp>
      <p:pic>
        <p:nvPicPr>
          <p:cNvPr id="11" name="Picture 10">
            <a:extLst>
              <a:ext uri="{FF2B5EF4-FFF2-40B4-BE49-F238E27FC236}">
                <a16:creationId xmlns:a16="http://schemas.microsoft.com/office/drawing/2014/main" id="{F297AE3F-C6D4-AC2B-C726-05A6A458811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06628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pPr>
              <a:buFont typeface="Wingdings" pitchFamily="2" charset="2"/>
              <a:buChar char="Ø"/>
            </a:pPr>
            <a:r>
              <a:rPr lang="en-US" b="1" dirty="0" err="1"/>
              <a:t>Pensamiento</a:t>
            </a:r>
            <a:r>
              <a:rPr lang="en-US" b="1" dirty="0"/>
              <a:t> de </a:t>
            </a:r>
            <a:r>
              <a:rPr lang="en-US" b="1" dirty="0" err="1"/>
              <a:t>Avance</a:t>
            </a:r>
            <a:r>
              <a:rPr lang="en-US" b="1" dirty="0"/>
              <a:t>: </a:t>
            </a:r>
            <a:br>
              <a:rPr lang="en-US" b="1" dirty="0"/>
            </a:br>
            <a:r>
              <a:rPr lang="en-US" b="1" dirty="0"/>
              <a:t>La </a:t>
            </a:r>
            <a:r>
              <a:rPr lang="en-US" b="1" dirty="0" err="1"/>
              <a:t>Prosperidad</a:t>
            </a:r>
            <a:r>
              <a:rPr lang="en-US" b="1" dirty="0"/>
              <a:t> </a:t>
            </a:r>
            <a:r>
              <a:rPr lang="en-US" b="1" dirty="0" err="1"/>
              <a:t>Financiera</a:t>
            </a:r>
            <a:r>
              <a:rPr lang="en-US" b="1" dirty="0"/>
              <a:t> </a:t>
            </a:r>
            <a:r>
              <a:rPr lang="en-US" b="1" dirty="0" err="1"/>
              <a:t>es</a:t>
            </a:r>
            <a:r>
              <a:rPr lang="en-US" b="1" dirty="0"/>
              <a:t> Para Ti!</a:t>
            </a:r>
            <a:endParaRPr lang="en-US" dirty="0"/>
          </a:p>
        </p:txBody>
      </p:sp>
      <p:sp>
        <p:nvSpPr>
          <p:cNvPr id="3" name="Content Placeholder 2"/>
          <p:cNvSpPr>
            <a:spLocks noGrp="1"/>
          </p:cNvSpPr>
          <p:nvPr>
            <p:ph idx="1"/>
          </p:nvPr>
        </p:nvSpPr>
        <p:spPr>
          <a:xfrm>
            <a:off x="228600" y="1981200"/>
            <a:ext cx="8610600" cy="4419600"/>
          </a:xfrm>
        </p:spPr>
        <p:txBody>
          <a:bodyPr>
            <a:normAutofit fontScale="92500" lnSpcReduction="20000"/>
          </a:bodyPr>
          <a:lstStyle/>
          <a:p>
            <a:r>
              <a:rPr lang="en-US" dirty="0"/>
              <a:t>El </a:t>
            </a:r>
            <a:r>
              <a:rPr lang="en-US" dirty="0" err="1"/>
              <a:t>Éxito</a:t>
            </a:r>
            <a:r>
              <a:rPr lang="en-US" dirty="0"/>
              <a:t> </a:t>
            </a:r>
            <a:r>
              <a:rPr lang="en-US" dirty="0" err="1"/>
              <a:t>Financiero</a:t>
            </a:r>
            <a:r>
              <a:rPr lang="en-US" dirty="0"/>
              <a:t> es </a:t>
            </a:r>
            <a:r>
              <a:rPr lang="en-US" dirty="0" err="1"/>
              <a:t>primeramente</a:t>
            </a:r>
            <a:r>
              <a:rPr lang="en-US" dirty="0"/>
              <a:t> mental, y </a:t>
            </a:r>
            <a:r>
              <a:rPr lang="en-US" dirty="0" err="1"/>
              <a:t>después</a:t>
            </a:r>
            <a:r>
              <a:rPr lang="en-US" dirty="0"/>
              <a:t> </a:t>
            </a:r>
            <a:r>
              <a:rPr lang="en-US" dirty="0" err="1"/>
              <a:t>físico</a:t>
            </a:r>
            <a:r>
              <a:rPr lang="en-US" dirty="0"/>
              <a:t>.</a:t>
            </a:r>
          </a:p>
          <a:p>
            <a:r>
              <a:rPr lang="en-US" dirty="0" err="1"/>
              <a:t>Adopta</a:t>
            </a:r>
            <a:r>
              <a:rPr lang="en-US" dirty="0"/>
              <a:t> </a:t>
            </a:r>
            <a:r>
              <a:rPr lang="en-US" dirty="0" err="1"/>
              <a:t>una</a:t>
            </a:r>
            <a:r>
              <a:rPr lang="en-US" dirty="0"/>
              <a:t> </a:t>
            </a:r>
            <a:r>
              <a:rPr lang="en-US" dirty="0" err="1"/>
              <a:t>Mentalidad</a:t>
            </a:r>
            <a:r>
              <a:rPr lang="en-US" dirty="0"/>
              <a:t> de </a:t>
            </a:r>
            <a:r>
              <a:rPr lang="en-US" dirty="0" err="1"/>
              <a:t>Abundancia</a:t>
            </a:r>
            <a:r>
              <a:rPr lang="en-US" dirty="0"/>
              <a:t> – Hay </a:t>
            </a:r>
            <a:r>
              <a:rPr lang="en-US" dirty="0" err="1"/>
              <a:t>más</a:t>
            </a:r>
            <a:r>
              <a:rPr lang="en-US" dirty="0"/>
              <a:t> </a:t>
            </a:r>
            <a:r>
              <a:rPr lang="en-US" dirty="0" err="1"/>
              <a:t>que</a:t>
            </a:r>
            <a:r>
              <a:rPr lang="en-US" dirty="0"/>
              <a:t> </a:t>
            </a:r>
            <a:r>
              <a:rPr lang="en-US" dirty="0" err="1"/>
              <a:t>suficiente</a:t>
            </a:r>
            <a:r>
              <a:rPr lang="en-US" dirty="0"/>
              <a:t> </a:t>
            </a:r>
            <a:r>
              <a:rPr lang="en-US" dirty="0" err="1"/>
              <a:t>para</a:t>
            </a:r>
            <a:r>
              <a:rPr lang="en-US" dirty="0"/>
              <a:t> </a:t>
            </a:r>
            <a:r>
              <a:rPr lang="en-US" dirty="0" err="1"/>
              <a:t>Todos</a:t>
            </a:r>
            <a:r>
              <a:rPr lang="en-US" dirty="0"/>
              <a:t>!</a:t>
            </a:r>
          </a:p>
          <a:p>
            <a:r>
              <a:rPr lang="en-US" dirty="0" err="1"/>
              <a:t>Piensa</a:t>
            </a:r>
            <a:r>
              <a:rPr lang="en-US" dirty="0"/>
              <a:t> y </a:t>
            </a:r>
            <a:r>
              <a:rPr lang="en-US" dirty="0" err="1"/>
              <a:t>Hazte</a:t>
            </a:r>
            <a:r>
              <a:rPr lang="en-US" dirty="0"/>
              <a:t> Rico – </a:t>
            </a:r>
            <a:r>
              <a:rPr lang="en-US" dirty="0" err="1"/>
              <a:t>Nosotros</a:t>
            </a:r>
            <a:r>
              <a:rPr lang="en-US" dirty="0"/>
              <a:t> </a:t>
            </a:r>
            <a:r>
              <a:rPr lang="en-US" dirty="0" err="1"/>
              <a:t>nos</a:t>
            </a:r>
            <a:r>
              <a:rPr lang="en-US" dirty="0"/>
              <a:t> </a:t>
            </a:r>
            <a:r>
              <a:rPr lang="en-US" dirty="0" err="1"/>
              <a:t>convertimos</a:t>
            </a:r>
            <a:r>
              <a:rPr lang="en-US" dirty="0"/>
              <a:t> en lo </a:t>
            </a:r>
            <a:r>
              <a:rPr lang="en-US" dirty="0" err="1"/>
              <a:t>que</a:t>
            </a:r>
            <a:r>
              <a:rPr lang="en-US" dirty="0"/>
              <a:t> </a:t>
            </a:r>
            <a:r>
              <a:rPr lang="en-US" dirty="0" err="1"/>
              <a:t>pensamos</a:t>
            </a:r>
            <a:r>
              <a:rPr lang="en-US" dirty="0"/>
              <a:t> </a:t>
            </a:r>
            <a:r>
              <a:rPr lang="en-US" dirty="0" err="1"/>
              <a:t>todo</a:t>
            </a:r>
            <a:r>
              <a:rPr lang="en-US" dirty="0"/>
              <a:t> el </a:t>
            </a:r>
            <a:r>
              <a:rPr lang="en-US" dirty="0" err="1"/>
              <a:t>tiempo</a:t>
            </a:r>
            <a:r>
              <a:rPr lang="en-US" dirty="0"/>
              <a:t>.</a:t>
            </a:r>
          </a:p>
          <a:p>
            <a:r>
              <a:rPr lang="en-US" dirty="0"/>
              <a:t>La </a:t>
            </a:r>
            <a:r>
              <a:rPr lang="en-US" dirty="0" err="1"/>
              <a:t>prosperidad</a:t>
            </a:r>
            <a:r>
              <a:rPr lang="en-US" dirty="0"/>
              <a:t> se </a:t>
            </a:r>
            <a:r>
              <a:rPr lang="en-US" dirty="0" err="1"/>
              <a:t>puede</a:t>
            </a:r>
            <a:r>
              <a:rPr lang="en-US" dirty="0"/>
              <a:t> </a:t>
            </a:r>
            <a:r>
              <a:rPr lang="en-US" dirty="0" err="1"/>
              <a:t>ense</a:t>
            </a:r>
            <a:r>
              <a:rPr lang="en-US" dirty="0" err="1">
                <a:latin typeface="Calibri"/>
              </a:rPr>
              <a:t>ñ</a:t>
            </a:r>
            <a:r>
              <a:rPr lang="en-US" dirty="0" err="1"/>
              <a:t>ar</a:t>
            </a:r>
            <a:r>
              <a:rPr lang="en-US" dirty="0"/>
              <a:t>. </a:t>
            </a:r>
          </a:p>
          <a:p>
            <a:r>
              <a:rPr lang="en-US" dirty="0"/>
              <a:t>Y la </a:t>
            </a:r>
            <a:r>
              <a:rPr lang="en-US" dirty="0" err="1"/>
              <a:t>prosperidad</a:t>
            </a:r>
            <a:r>
              <a:rPr lang="en-US" dirty="0"/>
              <a:t> se </a:t>
            </a:r>
            <a:r>
              <a:rPr lang="en-US" dirty="0" err="1"/>
              <a:t>puede</a:t>
            </a:r>
            <a:r>
              <a:rPr lang="en-US" dirty="0"/>
              <a:t> </a:t>
            </a:r>
            <a:r>
              <a:rPr lang="en-US" dirty="0" err="1"/>
              <a:t>aprender</a:t>
            </a:r>
            <a:r>
              <a:rPr lang="en-US" dirty="0"/>
              <a:t>. </a:t>
            </a:r>
          </a:p>
          <a:p>
            <a:r>
              <a:rPr lang="en-US" dirty="0"/>
              <a:t>Dios </a:t>
            </a:r>
            <a:r>
              <a:rPr lang="en-US" dirty="0" err="1"/>
              <a:t>quiere</a:t>
            </a:r>
            <a:r>
              <a:rPr lang="en-US" dirty="0"/>
              <a:t> que </a:t>
            </a:r>
            <a:r>
              <a:rPr lang="en-US" dirty="0" err="1"/>
              <a:t>yo</a:t>
            </a:r>
            <a:r>
              <a:rPr lang="en-US" dirty="0"/>
              <a:t> </a:t>
            </a:r>
            <a:r>
              <a:rPr lang="en-US" dirty="0" err="1"/>
              <a:t>prospere</a:t>
            </a:r>
            <a:r>
              <a:rPr lang="en-US" dirty="0"/>
              <a:t> </a:t>
            </a:r>
            <a:r>
              <a:rPr lang="en-US" dirty="0" err="1"/>
              <a:t>así</a:t>
            </a:r>
            <a:r>
              <a:rPr lang="en-US" dirty="0"/>
              <a:t> </a:t>
            </a:r>
            <a:r>
              <a:rPr lang="en-US" dirty="0" err="1"/>
              <a:t>como</a:t>
            </a:r>
            <a:r>
              <a:rPr lang="en-US" dirty="0"/>
              <a:t> </a:t>
            </a:r>
            <a:r>
              <a:rPr lang="en-US" dirty="0" err="1"/>
              <a:t>prospera</a:t>
            </a:r>
            <a:r>
              <a:rPr lang="en-US" dirty="0"/>
              <a:t> mi alma.</a:t>
            </a:r>
          </a:p>
          <a:p>
            <a:endParaRPr lang="en-US" dirty="0"/>
          </a:p>
        </p:txBody>
      </p:sp>
      <p:sp>
        <p:nvSpPr>
          <p:cNvPr id="7" name="Footer Placeholder 6"/>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2024</a:t>
            </a:r>
          </a:p>
        </p:txBody>
      </p:sp>
      <p:sp>
        <p:nvSpPr>
          <p:cNvPr id="8" name="Slide Number Placeholder 7"/>
          <p:cNvSpPr>
            <a:spLocks noGrp="1"/>
          </p:cNvSpPr>
          <p:nvPr>
            <p:ph type="sldNum" sz="quarter" idx="12"/>
          </p:nvPr>
        </p:nvSpPr>
        <p:spPr>
          <a:xfrm>
            <a:off x="7010400" y="6492875"/>
            <a:ext cx="2133600" cy="365125"/>
          </a:xfrm>
        </p:spPr>
        <p:txBody>
          <a:bodyPr/>
          <a:lstStyle/>
          <a:p>
            <a:fld id="{26992660-07D7-4D1A-9A00-6246F487EF94}" type="slidenum">
              <a:rPr lang="en-US" smtClean="0"/>
              <a:pPr/>
              <a:t>50</a:t>
            </a:fld>
            <a:endParaRPr lang="en-US"/>
          </a:p>
        </p:txBody>
      </p:sp>
      <p:pic>
        <p:nvPicPr>
          <p:cNvPr id="4" name="Picture 3">
            <a:extLst>
              <a:ext uri="{FF2B5EF4-FFF2-40B4-BE49-F238E27FC236}">
                <a16:creationId xmlns:a16="http://schemas.microsoft.com/office/drawing/2014/main" id="{5A97060B-7BE0-67DE-7907-E171EAA9A7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6" y="609600"/>
            <a:ext cx="9144000" cy="1630362"/>
          </a:xfrm>
        </p:spPr>
        <p:txBody>
          <a:bodyPr>
            <a:normAutofit fontScale="90000"/>
          </a:bodyPr>
          <a:lstStyle/>
          <a:p>
            <a:pPr>
              <a:buFont typeface="Wingdings" pitchFamily="2" charset="2"/>
              <a:buChar char="Ø"/>
            </a:pPr>
            <a:r>
              <a:rPr lang="en-US" b="1" dirty="0"/>
              <a:t> </a:t>
            </a:r>
            <a:r>
              <a:rPr lang="en-US" b="1" dirty="0" err="1"/>
              <a:t>Pensamiento</a:t>
            </a:r>
            <a:r>
              <a:rPr lang="en-US" b="1" dirty="0"/>
              <a:t> Clave de </a:t>
            </a:r>
            <a:r>
              <a:rPr lang="en-US" b="1" dirty="0" err="1"/>
              <a:t>Avance</a:t>
            </a:r>
            <a:r>
              <a:rPr lang="en-US" b="1" dirty="0"/>
              <a:t>: </a:t>
            </a:r>
            <a:br>
              <a:rPr lang="en-US" b="1" dirty="0"/>
            </a:br>
            <a:r>
              <a:rPr lang="en-US" b="1" dirty="0"/>
              <a:t>Para Ser </a:t>
            </a:r>
            <a:r>
              <a:rPr lang="en-US" b="1" dirty="0" err="1"/>
              <a:t>Libre</a:t>
            </a:r>
            <a:r>
              <a:rPr lang="en-US" b="1" dirty="0"/>
              <a:t> </a:t>
            </a:r>
            <a:r>
              <a:rPr lang="en-US" b="1" dirty="0" err="1"/>
              <a:t>Financieramente</a:t>
            </a:r>
            <a:r>
              <a:rPr lang="en-US" b="1" dirty="0"/>
              <a:t>, </a:t>
            </a:r>
            <a:r>
              <a:rPr lang="en-US" b="1" dirty="0" err="1"/>
              <a:t>Tú</a:t>
            </a:r>
            <a:r>
              <a:rPr lang="en-US" b="1" dirty="0"/>
              <a:t> </a:t>
            </a:r>
            <a:r>
              <a:rPr lang="en-US" b="1" dirty="0" err="1"/>
              <a:t>Debes</a:t>
            </a:r>
            <a:r>
              <a:rPr lang="en-US" b="1" dirty="0"/>
              <a:t> </a:t>
            </a:r>
            <a:r>
              <a:rPr lang="en-US" b="1" dirty="0" err="1"/>
              <a:t>Desear</a:t>
            </a:r>
            <a:r>
              <a:rPr lang="en-US" b="1" dirty="0"/>
              <a:t> ser </a:t>
            </a:r>
            <a:r>
              <a:rPr lang="en-US" b="1" dirty="0" err="1"/>
              <a:t>Financieramente</a:t>
            </a:r>
            <a:r>
              <a:rPr lang="en-US" b="1" dirty="0"/>
              <a:t> </a:t>
            </a:r>
            <a:r>
              <a:rPr lang="en-US" b="1" dirty="0" err="1"/>
              <a:t>Libre</a:t>
            </a:r>
            <a:r>
              <a:rPr lang="en-US" b="1" dirty="0"/>
              <a:t>!</a:t>
            </a:r>
            <a:endParaRPr lang="en-US" dirty="0"/>
          </a:p>
        </p:txBody>
      </p:sp>
      <p:sp>
        <p:nvSpPr>
          <p:cNvPr id="3" name="Content Placeholder 2"/>
          <p:cNvSpPr>
            <a:spLocks noGrp="1"/>
          </p:cNvSpPr>
          <p:nvPr>
            <p:ph idx="1"/>
          </p:nvPr>
        </p:nvSpPr>
        <p:spPr>
          <a:xfrm>
            <a:off x="228600" y="2743200"/>
            <a:ext cx="6781800" cy="3733800"/>
          </a:xfrm>
        </p:spPr>
        <p:txBody>
          <a:bodyPr>
            <a:normAutofit/>
          </a:bodyPr>
          <a:lstStyle/>
          <a:p>
            <a:r>
              <a:rPr lang="en-US" dirty="0" err="1"/>
              <a:t>Tú</a:t>
            </a:r>
            <a:r>
              <a:rPr lang="en-US" dirty="0"/>
              <a:t> </a:t>
            </a:r>
            <a:r>
              <a:rPr lang="en-US" dirty="0" err="1"/>
              <a:t>debes</a:t>
            </a:r>
            <a:r>
              <a:rPr lang="en-US" dirty="0"/>
              <a:t> </a:t>
            </a:r>
            <a:r>
              <a:rPr lang="en-US" dirty="0" err="1"/>
              <a:t>hacerlo</a:t>
            </a:r>
            <a:r>
              <a:rPr lang="en-US" dirty="0"/>
              <a:t> </a:t>
            </a:r>
            <a:r>
              <a:rPr lang="en-US" dirty="0" err="1"/>
              <a:t>tu</a:t>
            </a:r>
            <a:r>
              <a:rPr lang="en-US" dirty="0"/>
              <a:t> </a:t>
            </a:r>
            <a:r>
              <a:rPr lang="en-US" dirty="0" err="1"/>
              <a:t>deseo</a:t>
            </a:r>
            <a:r>
              <a:rPr lang="en-US" dirty="0"/>
              <a:t> </a:t>
            </a:r>
            <a:r>
              <a:rPr lang="en-US" dirty="0" err="1"/>
              <a:t>ardiente</a:t>
            </a:r>
            <a:r>
              <a:rPr lang="en-US" dirty="0"/>
              <a:t> – y </a:t>
            </a:r>
            <a:r>
              <a:rPr lang="en-US" dirty="0" err="1"/>
              <a:t>enfocarte</a:t>
            </a:r>
            <a:r>
              <a:rPr lang="en-US" dirty="0"/>
              <a:t> en </a:t>
            </a:r>
            <a:r>
              <a:rPr lang="en-US" dirty="0" err="1"/>
              <a:t>él</a:t>
            </a:r>
            <a:r>
              <a:rPr lang="en-US" dirty="0"/>
              <a:t> de </a:t>
            </a:r>
            <a:r>
              <a:rPr lang="en-US" dirty="0" err="1"/>
              <a:t>día</a:t>
            </a:r>
            <a:r>
              <a:rPr lang="en-US" dirty="0"/>
              <a:t> y de </a:t>
            </a:r>
            <a:r>
              <a:rPr lang="en-US" dirty="0" err="1"/>
              <a:t>noche</a:t>
            </a:r>
            <a:r>
              <a:rPr lang="en-US" dirty="0"/>
              <a:t>!</a:t>
            </a:r>
          </a:p>
          <a:p>
            <a:r>
              <a:rPr lang="en-US" dirty="0"/>
              <a:t>Un </a:t>
            </a:r>
            <a:r>
              <a:rPr lang="en-US" dirty="0" err="1"/>
              <a:t>Deseo</a:t>
            </a:r>
            <a:r>
              <a:rPr lang="en-US" dirty="0"/>
              <a:t> </a:t>
            </a:r>
            <a:r>
              <a:rPr lang="en-US" dirty="0" err="1"/>
              <a:t>Ardiente</a:t>
            </a:r>
            <a:r>
              <a:rPr lang="en-US" dirty="0"/>
              <a:t> </a:t>
            </a:r>
            <a:r>
              <a:rPr lang="en-US" dirty="0" err="1"/>
              <a:t>es</a:t>
            </a:r>
            <a:r>
              <a:rPr lang="en-US" dirty="0"/>
              <a:t> el QUÉ!</a:t>
            </a:r>
          </a:p>
          <a:p>
            <a:r>
              <a:rPr lang="en-US" dirty="0"/>
              <a:t>Sin un </a:t>
            </a:r>
            <a:r>
              <a:rPr lang="en-US" dirty="0" err="1"/>
              <a:t>deseo</a:t>
            </a:r>
            <a:r>
              <a:rPr lang="en-US" dirty="0"/>
              <a:t> </a:t>
            </a:r>
            <a:r>
              <a:rPr lang="en-US" dirty="0" err="1"/>
              <a:t>fuerte</a:t>
            </a:r>
            <a:r>
              <a:rPr lang="en-US" dirty="0"/>
              <a:t> de </a:t>
            </a:r>
            <a:r>
              <a:rPr lang="en-US" dirty="0" err="1"/>
              <a:t>alcanzar</a:t>
            </a:r>
            <a:r>
              <a:rPr lang="en-US" dirty="0"/>
              <a:t> </a:t>
            </a:r>
            <a:r>
              <a:rPr lang="en-US" dirty="0" err="1"/>
              <a:t>prosperidad</a:t>
            </a:r>
            <a:r>
              <a:rPr lang="en-US" dirty="0"/>
              <a:t> </a:t>
            </a:r>
            <a:r>
              <a:rPr lang="en-US" dirty="0" err="1"/>
              <a:t>financiera</a:t>
            </a:r>
            <a:r>
              <a:rPr lang="en-US" dirty="0"/>
              <a:t>, </a:t>
            </a:r>
            <a:r>
              <a:rPr lang="en-US" dirty="0" err="1"/>
              <a:t>tú</a:t>
            </a:r>
            <a:r>
              <a:rPr lang="en-US" dirty="0"/>
              <a:t> </a:t>
            </a:r>
            <a:r>
              <a:rPr lang="en-US" dirty="0" err="1"/>
              <a:t>nunca</a:t>
            </a:r>
            <a:r>
              <a:rPr lang="en-US" dirty="0"/>
              <a:t> la </a:t>
            </a:r>
            <a:r>
              <a:rPr lang="en-US" dirty="0" err="1"/>
              <a:t>alcanzarás</a:t>
            </a:r>
            <a:r>
              <a:rPr lang="en-US" dirty="0"/>
              <a:t>.</a:t>
            </a:r>
          </a:p>
        </p:txBody>
      </p:sp>
      <p:sp>
        <p:nvSpPr>
          <p:cNvPr id="7" name="Footer Placeholder 6"/>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2024</a:t>
            </a:r>
          </a:p>
        </p:txBody>
      </p:sp>
      <p:sp>
        <p:nvSpPr>
          <p:cNvPr id="8" name="Slide Number Placeholder 7"/>
          <p:cNvSpPr>
            <a:spLocks noGrp="1"/>
          </p:cNvSpPr>
          <p:nvPr>
            <p:ph type="sldNum" sz="quarter" idx="12"/>
          </p:nvPr>
        </p:nvSpPr>
        <p:spPr>
          <a:xfrm>
            <a:off x="7010400" y="6492875"/>
            <a:ext cx="2133600" cy="365125"/>
          </a:xfrm>
        </p:spPr>
        <p:txBody>
          <a:bodyPr/>
          <a:lstStyle/>
          <a:p>
            <a:fld id="{26992660-07D7-4D1A-9A00-6246F487EF94}" type="slidenum">
              <a:rPr lang="en-US" smtClean="0"/>
              <a:pPr/>
              <a:t>51</a:t>
            </a:fld>
            <a:endParaRPr lang="en-US"/>
          </a:p>
        </p:txBody>
      </p:sp>
      <p:pic>
        <p:nvPicPr>
          <p:cNvPr id="9" name="Picture 8" descr="imagesCA5IHCRY.jpg"/>
          <p:cNvPicPr>
            <a:picLocks noChangeAspect="1"/>
          </p:cNvPicPr>
          <p:nvPr/>
        </p:nvPicPr>
        <p:blipFill>
          <a:blip r:embed="rId2" cstate="print"/>
          <a:stretch>
            <a:fillRect/>
          </a:stretch>
        </p:blipFill>
        <p:spPr>
          <a:xfrm>
            <a:off x="6613967" y="3276600"/>
            <a:ext cx="2371725" cy="1933575"/>
          </a:xfrm>
          <a:prstGeom prst="rect">
            <a:avLst/>
          </a:prstGeom>
        </p:spPr>
      </p:pic>
      <p:pic>
        <p:nvPicPr>
          <p:cNvPr id="4" name="Picture 3">
            <a:extLst>
              <a:ext uri="{FF2B5EF4-FFF2-40B4-BE49-F238E27FC236}">
                <a16:creationId xmlns:a16="http://schemas.microsoft.com/office/drawing/2014/main" id="{7E107286-D2E6-E6C8-4831-ECE8979B45C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0658"/>
            <a:ext cx="9144000" cy="802341"/>
          </a:xfrm>
        </p:spPr>
        <p:txBody>
          <a:bodyPr>
            <a:normAutofit fontScale="90000"/>
          </a:bodyPr>
          <a:lstStyle/>
          <a:p>
            <a:r>
              <a:rPr lang="en-US" b="1" dirty="0"/>
              <a:t>La </a:t>
            </a:r>
            <a:r>
              <a:rPr lang="en-US" b="1" dirty="0" err="1"/>
              <a:t>Fórmula</a:t>
            </a:r>
            <a:r>
              <a:rPr lang="en-US" b="1" dirty="0"/>
              <a:t> Para </a:t>
            </a:r>
            <a:r>
              <a:rPr lang="en-US" b="1" dirty="0" err="1"/>
              <a:t>Alcanzar</a:t>
            </a:r>
            <a:r>
              <a:rPr lang="en-US" b="1" dirty="0"/>
              <a:t> </a:t>
            </a:r>
            <a:r>
              <a:rPr lang="en-US" b="1" dirty="0" err="1"/>
              <a:t>Cualquier</a:t>
            </a:r>
            <a:r>
              <a:rPr lang="en-US" b="1" dirty="0"/>
              <a:t> </a:t>
            </a:r>
            <a:r>
              <a:rPr lang="en-US" b="1" dirty="0" err="1"/>
              <a:t>Deseo</a:t>
            </a:r>
            <a:endParaRPr lang="en-US" dirty="0"/>
          </a:p>
        </p:txBody>
      </p:sp>
      <p:sp>
        <p:nvSpPr>
          <p:cNvPr id="3" name="Content Placeholder 2"/>
          <p:cNvSpPr>
            <a:spLocks noGrp="1"/>
          </p:cNvSpPr>
          <p:nvPr>
            <p:ph idx="1"/>
          </p:nvPr>
        </p:nvSpPr>
        <p:spPr>
          <a:xfrm>
            <a:off x="304800" y="1066800"/>
            <a:ext cx="5410200" cy="2133600"/>
          </a:xfrm>
        </p:spPr>
        <p:txBody>
          <a:bodyPr>
            <a:noAutofit/>
          </a:bodyPr>
          <a:lstStyle/>
          <a:p>
            <a:pPr>
              <a:buNone/>
            </a:pPr>
            <a:r>
              <a:rPr lang="en-US" dirty="0" err="1"/>
              <a:t>Cualquier</a:t>
            </a:r>
            <a:r>
              <a:rPr lang="en-US" dirty="0"/>
              <a:t> DESEO de </a:t>
            </a:r>
            <a:r>
              <a:rPr lang="en-US" dirty="0" err="1"/>
              <a:t>riquezas</a:t>
            </a:r>
            <a:r>
              <a:rPr lang="en-US" dirty="0"/>
              <a:t> se </a:t>
            </a:r>
            <a:r>
              <a:rPr lang="en-US" dirty="0" err="1"/>
              <a:t>puede</a:t>
            </a:r>
            <a:r>
              <a:rPr lang="en-US" dirty="0"/>
              <a:t> </a:t>
            </a:r>
            <a:r>
              <a:rPr lang="en-US" dirty="0" err="1"/>
              <a:t>transmutar</a:t>
            </a:r>
            <a:r>
              <a:rPr lang="en-US" dirty="0"/>
              <a:t> a </a:t>
            </a:r>
            <a:r>
              <a:rPr lang="en-US" dirty="0" err="1"/>
              <a:t>su</a:t>
            </a:r>
            <a:r>
              <a:rPr lang="en-US" dirty="0"/>
              <a:t> </a:t>
            </a:r>
            <a:r>
              <a:rPr lang="en-US" dirty="0" err="1"/>
              <a:t>equivalente</a:t>
            </a:r>
            <a:r>
              <a:rPr lang="en-US" dirty="0"/>
              <a:t> </a:t>
            </a:r>
            <a:r>
              <a:rPr lang="en-US" dirty="0" err="1"/>
              <a:t>financiero</a:t>
            </a:r>
            <a:r>
              <a:rPr lang="en-US" dirty="0"/>
              <a:t> en 6 </a:t>
            </a:r>
            <a:r>
              <a:rPr lang="en-US" dirty="0" err="1"/>
              <a:t>pasos</a:t>
            </a:r>
            <a:r>
              <a:rPr lang="en-US" dirty="0"/>
              <a:t> </a:t>
            </a:r>
            <a:r>
              <a:rPr lang="en-US" dirty="0" err="1"/>
              <a:t>definidos</a:t>
            </a:r>
            <a:r>
              <a:rPr lang="en-US" dirty="0"/>
              <a:t> y </a:t>
            </a:r>
            <a:r>
              <a:rPr lang="en-US" dirty="0" err="1"/>
              <a:t>prácticos</a:t>
            </a:r>
            <a:r>
              <a:rPr lang="en-US" dirty="0"/>
              <a:t>.</a:t>
            </a:r>
          </a:p>
        </p:txBody>
      </p:sp>
      <p:sp>
        <p:nvSpPr>
          <p:cNvPr id="7" name="Footer Placeholder 6"/>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2024</a:t>
            </a:r>
          </a:p>
        </p:txBody>
      </p:sp>
      <p:sp>
        <p:nvSpPr>
          <p:cNvPr id="8" name="Slide Number Placeholder 7"/>
          <p:cNvSpPr>
            <a:spLocks noGrp="1"/>
          </p:cNvSpPr>
          <p:nvPr>
            <p:ph type="sldNum" sz="quarter" idx="12"/>
          </p:nvPr>
        </p:nvSpPr>
        <p:spPr>
          <a:xfrm>
            <a:off x="7010400" y="6492875"/>
            <a:ext cx="2133600" cy="365125"/>
          </a:xfrm>
        </p:spPr>
        <p:txBody>
          <a:bodyPr/>
          <a:lstStyle/>
          <a:p>
            <a:fld id="{26992660-07D7-4D1A-9A00-6246F487EF94}" type="slidenum">
              <a:rPr lang="en-US" smtClean="0"/>
              <a:pPr/>
              <a:t>52</a:t>
            </a:fld>
            <a:endParaRPr lang="en-US"/>
          </a:p>
        </p:txBody>
      </p:sp>
      <p:sp>
        <p:nvSpPr>
          <p:cNvPr id="9" name="Content Placeholder 2"/>
          <p:cNvSpPr txBox="1">
            <a:spLocks/>
          </p:cNvSpPr>
          <p:nvPr/>
        </p:nvSpPr>
        <p:spPr>
          <a:xfrm>
            <a:off x="381000" y="3200400"/>
            <a:ext cx="8458200" cy="3429000"/>
          </a:xfrm>
          <a:prstGeom prst="rect">
            <a:avLst/>
          </a:prstGeom>
        </p:spPr>
        <p:txBody>
          <a:bodyPr vert="horz" lIns="91440" tIns="45720" rIns="91440" bIns="45720" rtlCol="0">
            <a:noAutofit/>
          </a:bodyPr>
          <a:lstStyle/>
          <a:p>
            <a:pPr lvl="0"/>
            <a:r>
              <a:rPr lang="en-US" sz="2400" b="1" dirty="0"/>
              <a:t>1. </a:t>
            </a:r>
            <a:r>
              <a:rPr lang="en-US" sz="2400" b="1" dirty="0" err="1"/>
              <a:t>Sé</a:t>
            </a:r>
            <a:r>
              <a:rPr lang="en-US" sz="2400" b="1" dirty="0"/>
              <a:t> </a:t>
            </a:r>
            <a:r>
              <a:rPr lang="en-US" sz="2400" b="1" dirty="0" err="1"/>
              <a:t>Concreto</a:t>
            </a:r>
            <a:r>
              <a:rPr lang="en-US" sz="2400" b="1" dirty="0"/>
              <a:t>:</a:t>
            </a:r>
            <a:r>
              <a:rPr lang="en-US" sz="2400" dirty="0"/>
              <a:t> </a:t>
            </a:r>
            <a:r>
              <a:rPr lang="en-US" sz="2400" dirty="0" err="1"/>
              <a:t>Determina</a:t>
            </a:r>
            <a:r>
              <a:rPr lang="en-US" sz="2400" dirty="0"/>
              <a:t> en </a:t>
            </a:r>
            <a:r>
              <a:rPr lang="en-US" sz="2400" dirty="0" err="1"/>
              <a:t>tu</a:t>
            </a:r>
            <a:r>
              <a:rPr lang="en-US" sz="2400" dirty="0"/>
              <a:t> </a:t>
            </a:r>
            <a:r>
              <a:rPr lang="en-US" sz="2400" dirty="0" err="1"/>
              <a:t>mente</a:t>
            </a:r>
            <a:r>
              <a:rPr lang="en-US" sz="2400" dirty="0"/>
              <a:t> la </a:t>
            </a:r>
            <a:r>
              <a:rPr lang="en-US" sz="2400" dirty="0" err="1"/>
              <a:t>cantidad</a:t>
            </a:r>
            <a:r>
              <a:rPr lang="en-US" sz="2400" dirty="0"/>
              <a:t> exacta de </a:t>
            </a:r>
            <a:r>
              <a:rPr lang="en-US" sz="2400" dirty="0" err="1"/>
              <a:t>dinero</a:t>
            </a:r>
            <a:r>
              <a:rPr lang="en-US" sz="2400" dirty="0"/>
              <a:t> que </a:t>
            </a:r>
            <a:r>
              <a:rPr lang="en-US" sz="2400" dirty="0" err="1"/>
              <a:t>deseas</a:t>
            </a:r>
            <a:r>
              <a:rPr lang="en-US" sz="2400" dirty="0"/>
              <a:t>.  No </a:t>
            </a:r>
            <a:r>
              <a:rPr lang="en-US" sz="2400" dirty="0" err="1"/>
              <a:t>basta</a:t>
            </a:r>
            <a:r>
              <a:rPr lang="en-US" sz="2400" dirty="0"/>
              <a:t> con </a:t>
            </a:r>
            <a:r>
              <a:rPr lang="en-US" sz="2400" dirty="0" err="1"/>
              <a:t>decir</a:t>
            </a:r>
            <a:r>
              <a:rPr lang="en-US" sz="2400" dirty="0"/>
              <a:t>, “</a:t>
            </a:r>
            <a:r>
              <a:rPr lang="en-US" sz="2400" dirty="0" err="1"/>
              <a:t>Quiero</a:t>
            </a:r>
            <a:r>
              <a:rPr lang="en-US" sz="2400" dirty="0"/>
              <a:t> mucho </a:t>
            </a:r>
            <a:r>
              <a:rPr lang="en-US" sz="2400" dirty="0" err="1"/>
              <a:t>dinero</a:t>
            </a:r>
            <a:r>
              <a:rPr lang="en-US" sz="2400" dirty="0"/>
              <a:t>.” </a:t>
            </a:r>
            <a:r>
              <a:rPr lang="en-US" sz="2400" dirty="0" err="1"/>
              <a:t>Sé</a:t>
            </a:r>
            <a:r>
              <a:rPr lang="en-US" sz="2400" dirty="0"/>
              <a:t> </a:t>
            </a:r>
            <a:r>
              <a:rPr lang="en-US" sz="2400" dirty="0" err="1"/>
              <a:t>concreto</a:t>
            </a:r>
            <a:r>
              <a:rPr lang="en-US" sz="2400" dirty="0"/>
              <a:t> en </a:t>
            </a:r>
            <a:r>
              <a:rPr lang="en-US" sz="2400" dirty="0" err="1"/>
              <a:t>cuanto</a:t>
            </a:r>
            <a:r>
              <a:rPr lang="en-US" sz="2400" dirty="0"/>
              <a:t> a la </a:t>
            </a:r>
            <a:r>
              <a:rPr lang="en-US" sz="2400" dirty="0" err="1"/>
              <a:t>cantidad</a:t>
            </a:r>
            <a:r>
              <a:rPr lang="en-US" sz="2400" dirty="0"/>
              <a:t>. Hay </a:t>
            </a:r>
            <a:r>
              <a:rPr lang="en-US" sz="2400" dirty="0" err="1"/>
              <a:t>una</a:t>
            </a:r>
            <a:r>
              <a:rPr lang="en-US" sz="2400" dirty="0"/>
              <a:t> </a:t>
            </a:r>
            <a:r>
              <a:rPr lang="en-US" sz="2400" dirty="0" err="1"/>
              <a:t>razón</a:t>
            </a:r>
            <a:r>
              <a:rPr lang="en-US" sz="2400" dirty="0"/>
              <a:t> </a:t>
            </a:r>
            <a:r>
              <a:rPr lang="en-US" sz="2400" dirty="0" err="1"/>
              <a:t>psicológica</a:t>
            </a:r>
            <a:r>
              <a:rPr lang="en-US" sz="2400" dirty="0"/>
              <a:t> para </a:t>
            </a:r>
            <a:r>
              <a:rPr lang="en-US" sz="2400" dirty="0" err="1"/>
              <a:t>esta</a:t>
            </a:r>
            <a:r>
              <a:rPr lang="en-US" sz="2400" dirty="0"/>
              <a:t> </a:t>
            </a:r>
            <a:r>
              <a:rPr lang="en-US" sz="2400" dirty="0" err="1"/>
              <a:t>precisión</a:t>
            </a:r>
            <a:r>
              <a:rPr lang="en-US" sz="2400" dirty="0"/>
              <a:t>, que </a:t>
            </a:r>
            <a:r>
              <a:rPr lang="en-US" sz="2400" dirty="0" err="1"/>
              <a:t>describiremos</a:t>
            </a:r>
            <a:r>
              <a:rPr lang="en-US" sz="2400" dirty="0"/>
              <a:t> </a:t>
            </a:r>
            <a:r>
              <a:rPr lang="en-US" sz="2400" dirty="0" err="1"/>
              <a:t>después</a:t>
            </a:r>
            <a:r>
              <a:rPr lang="en-US" sz="2400" dirty="0"/>
              <a:t>.</a:t>
            </a:r>
          </a:p>
          <a:p>
            <a:r>
              <a:rPr lang="en-US" sz="2400" b="1" dirty="0"/>
              <a:t>2. </a:t>
            </a:r>
            <a:r>
              <a:rPr lang="en-US" sz="2400" b="1" dirty="0" err="1"/>
              <a:t>Determina</a:t>
            </a:r>
            <a:r>
              <a:rPr lang="en-US" sz="2400" b="1" dirty="0"/>
              <a:t> el </a:t>
            </a:r>
            <a:r>
              <a:rPr lang="en-US" sz="2400" b="1" dirty="0" err="1"/>
              <a:t>Intercambio</a:t>
            </a:r>
            <a:r>
              <a:rPr lang="en-US" sz="2400" b="1" dirty="0"/>
              <a:t>: </a:t>
            </a:r>
            <a:r>
              <a:rPr lang="en-US" sz="2400" dirty="0" err="1"/>
              <a:t>Determina</a:t>
            </a:r>
            <a:r>
              <a:rPr lang="en-US" sz="2400" dirty="0"/>
              <a:t> con </a:t>
            </a:r>
            <a:r>
              <a:rPr lang="en-US" sz="2400" dirty="0" err="1"/>
              <a:t>exactitud</a:t>
            </a:r>
            <a:r>
              <a:rPr lang="en-US" sz="2400" dirty="0"/>
              <a:t> lo que se propone </a:t>
            </a:r>
            <a:r>
              <a:rPr lang="en-US" sz="2400" dirty="0" err="1"/>
              <a:t>dar</a:t>
            </a:r>
            <a:r>
              <a:rPr lang="en-US" sz="2400" dirty="0"/>
              <a:t> a </a:t>
            </a:r>
            <a:r>
              <a:rPr lang="en-US" sz="2400" dirty="0" err="1"/>
              <a:t>cambio</a:t>
            </a:r>
            <a:r>
              <a:rPr lang="en-US" sz="2400" dirty="0"/>
              <a:t> del </a:t>
            </a:r>
            <a:r>
              <a:rPr lang="en-US" sz="2400" dirty="0" err="1"/>
              <a:t>dinero</a:t>
            </a:r>
            <a:r>
              <a:rPr lang="en-US" sz="2400" dirty="0"/>
              <a:t> que </a:t>
            </a:r>
            <a:r>
              <a:rPr lang="en-US" sz="2400" dirty="0" err="1"/>
              <a:t>deseas</a:t>
            </a:r>
            <a:r>
              <a:rPr lang="en-US" sz="2400" dirty="0"/>
              <a:t>. (No se </a:t>
            </a:r>
            <a:r>
              <a:rPr lang="en-US" sz="2400" dirty="0" err="1"/>
              <a:t>recibe</a:t>
            </a:r>
            <a:r>
              <a:rPr lang="en-US" sz="2400" dirty="0"/>
              <a:t> “</a:t>
            </a:r>
            <a:r>
              <a:rPr lang="en-US" sz="2400" dirty="0" err="1"/>
              <a:t>algo</a:t>
            </a:r>
            <a:r>
              <a:rPr lang="en-US" sz="2400" dirty="0"/>
              <a:t> a </a:t>
            </a:r>
            <a:r>
              <a:rPr lang="en-US" sz="2400" dirty="0" err="1"/>
              <a:t>cambio</a:t>
            </a:r>
            <a:r>
              <a:rPr lang="en-US" sz="2400" dirty="0"/>
              <a:t> </a:t>
            </a:r>
            <a:r>
              <a:rPr lang="en-US" sz="2400" dirty="0" err="1"/>
              <a:t>por</a:t>
            </a:r>
            <a:r>
              <a:rPr lang="en-US" sz="2400" dirty="0"/>
              <a:t> nada.”)</a:t>
            </a:r>
          </a:p>
          <a:p>
            <a:pPr lvl="0"/>
            <a:r>
              <a:rPr lang="en-US" sz="2400" b="1" dirty="0"/>
              <a:t>3. </a:t>
            </a:r>
            <a:r>
              <a:rPr lang="en-US" sz="2400" b="1" dirty="0" err="1"/>
              <a:t>Ponle</a:t>
            </a:r>
            <a:r>
              <a:rPr lang="en-US" sz="2400" b="1" dirty="0"/>
              <a:t> </a:t>
            </a:r>
            <a:r>
              <a:rPr lang="en-US" sz="2400" b="1" dirty="0" err="1"/>
              <a:t>Fecha</a:t>
            </a:r>
            <a:r>
              <a:rPr lang="en-US" sz="2400" dirty="0"/>
              <a:t>: </a:t>
            </a:r>
            <a:r>
              <a:rPr lang="en-US" sz="2400" dirty="0" err="1"/>
              <a:t>Establece</a:t>
            </a:r>
            <a:r>
              <a:rPr lang="en-US" sz="2400" dirty="0"/>
              <a:t> un </a:t>
            </a:r>
            <a:r>
              <a:rPr lang="en-US" sz="2400" dirty="0" err="1"/>
              <a:t>plazo</a:t>
            </a:r>
            <a:r>
              <a:rPr lang="en-US" sz="2400" dirty="0"/>
              <a:t> </a:t>
            </a:r>
            <a:r>
              <a:rPr lang="en-US" sz="2400" dirty="0" err="1"/>
              <a:t>determinado</a:t>
            </a:r>
            <a:r>
              <a:rPr lang="en-US" sz="2400" dirty="0"/>
              <a:t> en el que </a:t>
            </a:r>
            <a:r>
              <a:rPr lang="en-US" sz="2400" dirty="0" err="1"/>
              <a:t>te</a:t>
            </a:r>
            <a:r>
              <a:rPr lang="en-US" sz="2400" dirty="0"/>
              <a:t> propones </a:t>
            </a:r>
            <a:r>
              <a:rPr lang="en-US" sz="2400" i="1" dirty="0" err="1"/>
              <a:t>poseer</a:t>
            </a:r>
            <a:r>
              <a:rPr lang="en-US" sz="2400" dirty="0"/>
              <a:t> el </a:t>
            </a:r>
            <a:r>
              <a:rPr lang="en-US" sz="2400" dirty="0" err="1"/>
              <a:t>dinero</a:t>
            </a:r>
            <a:r>
              <a:rPr lang="en-US" sz="2400" dirty="0"/>
              <a:t> que se </a:t>
            </a:r>
            <a:r>
              <a:rPr lang="en-US" sz="2400" dirty="0" err="1"/>
              <a:t>desea</a:t>
            </a:r>
            <a:r>
              <a:rPr lang="en-US" sz="2400" dirty="0"/>
              <a:t>.  </a:t>
            </a:r>
            <a:r>
              <a:rPr kumimoji="0" lang="en-US" sz="2400" b="0" i="0" u="none" strike="noStrike" kern="1200" cap="none" spc="0" normalizeH="0" baseline="0" noProof="0" dirty="0">
                <a:ln>
                  <a:noFill/>
                </a:ln>
                <a:solidFill>
                  <a:schemeClr val="tx1"/>
                </a:solidFill>
                <a:effectLst/>
                <a:uLnTx/>
                <a:uFillTx/>
                <a:latin typeface="+mn-lt"/>
                <a:ea typeface="+mn-ea"/>
                <a:cs typeface="+mn-cs"/>
              </a:rPr>
              <a:t>– Napoleon</a:t>
            </a:r>
            <a:r>
              <a:rPr kumimoji="0" lang="en-US" sz="2400" b="0" i="0" u="none" strike="noStrike" kern="1200" cap="none" spc="0" normalizeH="0" noProof="0" dirty="0">
                <a:ln>
                  <a:noFill/>
                </a:ln>
                <a:solidFill>
                  <a:schemeClr val="tx1"/>
                </a:solidFill>
                <a:effectLst/>
                <a:uLnTx/>
                <a:uFillTx/>
                <a:latin typeface="+mn-lt"/>
                <a:ea typeface="+mn-ea"/>
                <a:cs typeface="+mn-cs"/>
              </a:rPr>
              <a:t> Hill</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10" name="Picture 9" descr="Napoleon-Hill-page.jpg"/>
          <p:cNvPicPr>
            <a:picLocks noChangeAspect="1"/>
          </p:cNvPicPr>
          <p:nvPr/>
        </p:nvPicPr>
        <p:blipFill>
          <a:blip r:embed="rId2" cstate="print"/>
          <a:stretch>
            <a:fillRect/>
          </a:stretch>
        </p:blipFill>
        <p:spPr>
          <a:xfrm>
            <a:off x="5791200" y="1143000"/>
            <a:ext cx="2857500" cy="2140857"/>
          </a:xfrm>
          <a:prstGeom prst="rect">
            <a:avLst/>
          </a:prstGeom>
        </p:spPr>
      </p:pic>
      <p:pic>
        <p:nvPicPr>
          <p:cNvPr id="4" name="Picture 3">
            <a:extLst>
              <a:ext uri="{FF2B5EF4-FFF2-40B4-BE49-F238E27FC236}">
                <a16:creationId xmlns:a16="http://schemas.microsoft.com/office/drawing/2014/main" id="{2D2CB471-E735-0941-D2B6-0BC5B6BB8A3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0658"/>
            <a:ext cx="9144000" cy="802341"/>
          </a:xfrm>
        </p:spPr>
        <p:txBody>
          <a:bodyPr>
            <a:normAutofit fontScale="90000"/>
          </a:bodyPr>
          <a:lstStyle/>
          <a:p>
            <a:r>
              <a:rPr lang="en-US" b="1" dirty="0"/>
              <a:t>La </a:t>
            </a:r>
            <a:r>
              <a:rPr lang="en-US" b="1" dirty="0" err="1"/>
              <a:t>Fórmula</a:t>
            </a:r>
            <a:r>
              <a:rPr lang="en-US" b="1" dirty="0"/>
              <a:t> Para </a:t>
            </a:r>
            <a:r>
              <a:rPr lang="en-US" b="1" dirty="0" err="1"/>
              <a:t>Alcanzar</a:t>
            </a:r>
            <a:r>
              <a:rPr lang="en-US" b="1" dirty="0"/>
              <a:t> </a:t>
            </a:r>
            <a:r>
              <a:rPr lang="en-US" b="1" dirty="0" err="1"/>
              <a:t>Cualquier</a:t>
            </a:r>
            <a:r>
              <a:rPr lang="en-US" b="1" dirty="0"/>
              <a:t> </a:t>
            </a:r>
            <a:r>
              <a:rPr lang="en-US" b="1" dirty="0" err="1"/>
              <a:t>Deseo</a:t>
            </a:r>
            <a:endParaRPr lang="en-US" dirty="0"/>
          </a:p>
        </p:txBody>
      </p:sp>
      <p:sp>
        <p:nvSpPr>
          <p:cNvPr id="3" name="Content Placeholder 2"/>
          <p:cNvSpPr>
            <a:spLocks noGrp="1"/>
          </p:cNvSpPr>
          <p:nvPr>
            <p:ph idx="1"/>
          </p:nvPr>
        </p:nvSpPr>
        <p:spPr>
          <a:xfrm>
            <a:off x="304800" y="1219200"/>
            <a:ext cx="5410200" cy="2133600"/>
          </a:xfrm>
        </p:spPr>
        <p:txBody>
          <a:bodyPr>
            <a:noAutofit/>
          </a:bodyPr>
          <a:lstStyle/>
          <a:p>
            <a:pPr>
              <a:buNone/>
            </a:pPr>
            <a:r>
              <a:rPr lang="en-US" dirty="0" err="1"/>
              <a:t>Cualquier</a:t>
            </a:r>
            <a:r>
              <a:rPr lang="en-US" dirty="0"/>
              <a:t> DESEO de </a:t>
            </a:r>
            <a:r>
              <a:rPr lang="en-US" dirty="0" err="1"/>
              <a:t>riquezas</a:t>
            </a:r>
            <a:r>
              <a:rPr lang="en-US" dirty="0"/>
              <a:t> se </a:t>
            </a:r>
            <a:r>
              <a:rPr lang="en-US" dirty="0" err="1"/>
              <a:t>puede</a:t>
            </a:r>
            <a:r>
              <a:rPr lang="en-US" dirty="0"/>
              <a:t> </a:t>
            </a:r>
            <a:r>
              <a:rPr lang="en-US" dirty="0" err="1"/>
              <a:t>transmutar</a:t>
            </a:r>
            <a:r>
              <a:rPr lang="en-US" dirty="0"/>
              <a:t> a </a:t>
            </a:r>
            <a:r>
              <a:rPr lang="en-US" dirty="0" err="1"/>
              <a:t>su</a:t>
            </a:r>
            <a:r>
              <a:rPr lang="en-US" dirty="0"/>
              <a:t> </a:t>
            </a:r>
            <a:r>
              <a:rPr lang="en-US" dirty="0" err="1"/>
              <a:t>equivalente</a:t>
            </a:r>
            <a:r>
              <a:rPr lang="en-US" dirty="0"/>
              <a:t> </a:t>
            </a:r>
            <a:r>
              <a:rPr lang="en-US" dirty="0" err="1"/>
              <a:t>financiero</a:t>
            </a:r>
            <a:r>
              <a:rPr lang="en-US" dirty="0"/>
              <a:t> en 6 </a:t>
            </a:r>
            <a:r>
              <a:rPr lang="en-US" dirty="0" err="1"/>
              <a:t>pasos</a:t>
            </a:r>
            <a:r>
              <a:rPr lang="en-US" dirty="0"/>
              <a:t> </a:t>
            </a:r>
            <a:r>
              <a:rPr lang="en-US" dirty="0" err="1"/>
              <a:t>definidos</a:t>
            </a:r>
            <a:r>
              <a:rPr lang="en-US" dirty="0"/>
              <a:t> y </a:t>
            </a:r>
            <a:r>
              <a:rPr lang="en-US" dirty="0" err="1"/>
              <a:t>prácticos</a:t>
            </a:r>
            <a:r>
              <a:rPr lang="en-US" dirty="0"/>
              <a:t>.</a:t>
            </a:r>
          </a:p>
        </p:txBody>
      </p:sp>
      <p:sp>
        <p:nvSpPr>
          <p:cNvPr id="7" name="Footer Placeholder 6"/>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2024</a:t>
            </a:r>
          </a:p>
        </p:txBody>
      </p:sp>
      <p:sp>
        <p:nvSpPr>
          <p:cNvPr id="8" name="Slide Number Placeholder 7"/>
          <p:cNvSpPr>
            <a:spLocks noGrp="1"/>
          </p:cNvSpPr>
          <p:nvPr>
            <p:ph type="sldNum" sz="quarter" idx="12"/>
          </p:nvPr>
        </p:nvSpPr>
        <p:spPr>
          <a:xfrm>
            <a:off x="7010400" y="6492875"/>
            <a:ext cx="2133600" cy="365125"/>
          </a:xfrm>
        </p:spPr>
        <p:txBody>
          <a:bodyPr/>
          <a:lstStyle/>
          <a:p>
            <a:fld id="{26992660-07D7-4D1A-9A00-6246F487EF94}" type="slidenum">
              <a:rPr lang="en-US" smtClean="0"/>
              <a:pPr/>
              <a:t>53</a:t>
            </a:fld>
            <a:endParaRPr lang="en-US"/>
          </a:p>
        </p:txBody>
      </p:sp>
      <p:sp>
        <p:nvSpPr>
          <p:cNvPr id="9" name="Content Placeholder 2"/>
          <p:cNvSpPr txBox="1">
            <a:spLocks/>
          </p:cNvSpPr>
          <p:nvPr/>
        </p:nvSpPr>
        <p:spPr>
          <a:xfrm>
            <a:off x="381000" y="3429000"/>
            <a:ext cx="8458200" cy="3429000"/>
          </a:xfrm>
          <a:prstGeom prst="rect">
            <a:avLst/>
          </a:prstGeom>
        </p:spPr>
        <p:txBody>
          <a:bodyPr vert="horz" lIns="91440" tIns="45720" rIns="91440" bIns="45720" rtlCol="0">
            <a:noAutofit/>
          </a:bodyPr>
          <a:lstStyle/>
          <a:p>
            <a:pPr lvl="0"/>
            <a:r>
              <a:rPr lang="en-US" sz="2000" b="1" dirty="0"/>
              <a:t>4. </a:t>
            </a:r>
            <a:r>
              <a:rPr lang="en-US" sz="2000" b="1" dirty="0" err="1"/>
              <a:t>Crea</a:t>
            </a:r>
            <a:r>
              <a:rPr lang="en-US" sz="2000" b="1" dirty="0"/>
              <a:t> un Plan</a:t>
            </a:r>
            <a:r>
              <a:rPr lang="en-US" sz="2000" dirty="0"/>
              <a:t>. </a:t>
            </a:r>
            <a:r>
              <a:rPr lang="en-US" sz="2000" dirty="0" err="1"/>
              <a:t>Crea</a:t>
            </a:r>
            <a:r>
              <a:rPr lang="en-US" sz="2000" dirty="0"/>
              <a:t> un plan </a:t>
            </a:r>
            <a:r>
              <a:rPr lang="en-US" sz="2000" dirty="0" err="1"/>
              <a:t>preciso</a:t>
            </a:r>
            <a:r>
              <a:rPr lang="en-US" sz="2000" dirty="0"/>
              <a:t> </a:t>
            </a:r>
            <a:r>
              <a:rPr lang="en-US" sz="2000" dirty="0" err="1"/>
              <a:t>para</a:t>
            </a:r>
            <a:r>
              <a:rPr lang="en-US" sz="2000" dirty="0"/>
              <a:t> </a:t>
            </a:r>
            <a:r>
              <a:rPr lang="en-US" sz="2000" dirty="0" err="1"/>
              <a:t>llevar</a:t>
            </a:r>
            <a:r>
              <a:rPr lang="en-US" sz="2000" dirty="0"/>
              <a:t> a </a:t>
            </a:r>
            <a:r>
              <a:rPr lang="en-US" sz="2000" dirty="0" err="1"/>
              <a:t>cabo</a:t>
            </a:r>
            <a:r>
              <a:rPr lang="en-US" sz="2000" dirty="0"/>
              <a:t> </a:t>
            </a:r>
            <a:r>
              <a:rPr lang="en-US" sz="2000" dirty="0" err="1"/>
              <a:t>tu</a:t>
            </a:r>
            <a:r>
              <a:rPr lang="en-US" sz="2000" dirty="0"/>
              <a:t> </a:t>
            </a:r>
            <a:r>
              <a:rPr lang="en-US" sz="2000" dirty="0" err="1"/>
              <a:t>deseo</a:t>
            </a:r>
            <a:r>
              <a:rPr lang="en-US" sz="2000" dirty="0"/>
              <a:t>, y </a:t>
            </a:r>
            <a:r>
              <a:rPr lang="en-US" sz="2000" dirty="0" err="1"/>
              <a:t>empieza</a:t>
            </a:r>
            <a:r>
              <a:rPr lang="en-US" sz="2000" dirty="0"/>
              <a:t> de </a:t>
            </a:r>
            <a:r>
              <a:rPr lang="en-US" sz="2000" dirty="0" err="1"/>
              <a:t>inmediato</a:t>
            </a:r>
            <a:r>
              <a:rPr lang="en-US" sz="2000" dirty="0"/>
              <a:t>, sin </a:t>
            </a:r>
            <a:r>
              <a:rPr lang="en-US" sz="2000" dirty="0" err="1"/>
              <a:t>que</a:t>
            </a:r>
            <a:r>
              <a:rPr lang="en-US" sz="2000" dirty="0"/>
              <a:t> </a:t>
            </a:r>
            <a:r>
              <a:rPr lang="en-US" sz="2000" dirty="0" err="1"/>
              <a:t>importe</a:t>
            </a:r>
            <a:r>
              <a:rPr lang="en-US" sz="2000" dirty="0"/>
              <a:t> </a:t>
            </a:r>
            <a:r>
              <a:rPr lang="en-US" sz="2000" dirty="0" err="1"/>
              <a:t>si</a:t>
            </a:r>
            <a:r>
              <a:rPr lang="en-US" sz="2000" dirty="0"/>
              <a:t> </a:t>
            </a:r>
            <a:r>
              <a:rPr lang="en-US" sz="2000" dirty="0" err="1"/>
              <a:t>estas</a:t>
            </a:r>
            <a:r>
              <a:rPr lang="en-US" sz="2000" dirty="0"/>
              <a:t> </a:t>
            </a:r>
            <a:r>
              <a:rPr lang="en-US" sz="2000" dirty="0" err="1"/>
              <a:t>listo</a:t>
            </a:r>
            <a:r>
              <a:rPr lang="en-US" sz="2000" dirty="0"/>
              <a:t> o no, a </a:t>
            </a:r>
            <a:r>
              <a:rPr lang="en-US" sz="2000" dirty="0" err="1"/>
              <a:t>poner</a:t>
            </a:r>
            <a:r>
              <a:rPr lang="en-US" sz="2000" dirty="0"/>
              <a:t> el plan en </a:t>
            </a:r>
            <a:r>
              <a:rPr lang="en-US" sz="2000" dirty="0" err="1"/>
              <a:t>acción</a:t>
            </a:r>
            <a:r>
              <a:rPr lang="en-US" sz="2000" dirty="0"/>
              <a:t>.</a:t>
            </a:r>
          </a:p>
          <a:p>
            <a:pPr lvl="0"/>
            <a:r>
              <a:rPr lang="en-US" sz="2000" b="1" dirty="0"/>
              <a:t>5. </a:t>
            </a:r>
            <a:r>
              <a:rPr lang="en-US" sz="2000" b="1" dirty="0" err="1"/>
              <a:t>Escríbelo</a:t>
            </a:r>
            <a:r>
              <a:rPr lang="en-US" sz="2000" b="1" dirty="0"/>
              <a:t>. </a:t>
            </a:r>
            <a:r>
              <a:rPr lang="en-US" sz="2000" dirty="0" err="1"/>
              <a:t>Escribe</a:t>
            </a:r>
            <a:r>
              <a:rPr lang="en-US" sz="2000" dirty="0"/>
              <a:t> un </a:t>
            </a:r>
            <a:r>
              <a:rPr lang="en-US" sz="2000" dirty="0" err="1"/>
              <a:t>enunciado</a:t>
            </a:r>
            <a:r>
              <a:rPr lang="en-US" sz="2000" dirty="0"/>
              <a:t> </a:t>
            </a:r>
            <a:r>
              <a:rPr lang="en-US" sz="2000" dirty="0" err="1"/>
              <a:t>claro</a:t>
            </a:r>
            <a:r>
              <a:rPr lang="en-US" sz="2000" dirty="0"/>
              <a:t> y </a:t>
            </a:r>
            <a:r>
              <a:rPr lang="en-US" sz="2000" dirty="0" err="1"/>
              <a:t>conciso</a:t>
            </a:r>
            <a:r>
              <a:rPr lang="en-US" sz="2000" dirty="0"/>
              <a:t> de la </a:t>
            </a:r>
            <a:r>
              <a:rPr lang="en-US" sz="2000" dirty="0" err="1"/>
              <a:t>cantidad</a:t>
            </a:r>
            <a:r>
              <a:rPr lang="en-US" sz="2000" dirty="0"/>
              <a:t> de </a:t>
            </a:r>
            <a:r>
              <a:rPr lang="en-US" sz="2000" dirty="0" err="1"/>
              <a:t>dinero</a:t>
            </a:r>
            <a:r>
              <a:rPr lang="en-US" sz="2000" dirty="0"/>
              <a:t> </a:t>
            </a:r>
            <a:r>
              <a:rPr lang="en-US" sz="2000" dirty="0" err="1"/>
              <a:t>que</a:t>
            </a:r>
            <a:r>
              <a:rPr lang="en-US" sz="2000" dirty="0"/>
              <a:t> propones </a:t>
            </a:r>
            <a:r>
              <a:rPr lang="en-US" sz="2000" dirty="0" err="1"/>
              <a:t>conseguir</a:t>
            </a:r>
            <a:r>
              <a:rPr lang="en-US" sz="2000" dirty="0"/>
              <a:t>, </a:t>
            </a:r>
            <a:r>
              <a:rPr lang="en-US" sz="2000" dirty="0" err="1"/>
              <a:t>apunta</a:t>
            </a:r>
            <a:r>
              <a:rPr lang="en-US" sz="2000" dirty="0"/>
              <a:t> el </a:t>
            </a:r>
            <a:r>
              <a:rPr lang="en-US" sz="2000" dirty="0" err="1"/>
              <a:t>tiempo</a:t>
            </a:r>
            <a:r>
              <a:rPr lang="en-US" sz="2000" dirty="0"/>
              <a:t> </a:t>
            </a:r>
            <a:r>
              <a:rPr lang="en-US" sz="2000" dirty="0" err="1"/>
              <a:t>limite</a:t>
            </a:r>
            <a:r>
              <a:rPr lang="en-US" sz="2000" dirty="0"/>
              <a:t> </a:t>
            </a:r>
            <a:r>
              <a:rPr lang="en-US" sz="2000" dirty="0" err="1"/>
              <a:t>para</a:t>
            </a:r>
            <a:r>
              <a:rPr lang="en-US" sz="2000" dirty="0"/>
              <a:t> </a:t>
            </a:r>
            <a:r>
              <a:rPr lang="en-US" sz="2000" dirty="0" err="1"/>
              <a:t>esta</a:t>
            </a:r>
            <a:r>
              <a:rPr lang="en-US" sz="2000" dirty="0"/>
              <a:t> </a:t>
            </a:r>
            <a:r>
              <a:rPr lang="en-US" sz="2000" dirty="0" err="1"/>
              <a:t>acquisición</a:t>
            </a:r>
            <a:r>
              <a:rPr lang="en-US" sz="2000" dirty="0"/>
              <a:t>, </a:t>
            </a:r>
            <a:r>
              <a:rPr lang="en-US" sz="2000" dirty="0" err="1"/>
              <a:t>aclara</a:t>
            </a:r>
            <a:r>
              <a:rPr lang="en-US" sz="2000" dirty="0"/>
              <a:t> lo </a:t>
            </a:r>
            <a:r>
              <a:rPr lang="en-US" sz="2000" dirty="0" err="1"/>
              <a:t>que</a:t>
            </a:r>
            <a:r>
              <a:rPr lang="en-US" sz="2000" dirty="0"/>
              <a:t> propones </a:t>
            </a:r>
            <a:r>
              <a:rPr lang="en-US" sz="2000" dirty="0" err="1"/>
              <a:t>dar</a:t>
            </a:r>
            <a:r>
              <a:rPr lang="en-US" sz="2000" dirty="0"/>
              <a:t> a </a:t>
            </a:r>
            <a:r>
              <a:rPr lang="en-US" sz="2000" dirty="0" err="1"/>
              <a:t>cambio</a:t>
            </a:r>
            <a:r>
              <a:rPr lang="en-US" sz="2000" dirty="0"/>
              <a:t> del </a:t>
            </a:r>
            <a:r>
              <a:rPr lang="en-US" sz="2000" dirty="0" err="1"/>
              <a:t>dinero</a:t>
            </a:r>
            <a:r>
              <a:rPr lang="en-US" sz="2000" dirty="0"/>
              <a:t>, y describe con </a:t>
            </a:r>
            <a:r>
              <a:rPr lang="en-US" sz="2000" dirty="0" err="1"/>
              <a:t>exactitud</a:t>
            </a:r>
            <a:r>
              <a:rPr lang="en-US" sz="2000" dirty="0"/>
              <a:t> el plan </a:t>
            </a:r>
            <a:r>
              <a:rPr lang="en-US" sz="2000" dirty="0" err="1"/>
              <a:t>que</a:t>
            </a:r>
            <a:r>
              <a:rPr lang="en-US" sz="2000" dirty="0"/>
              <a:t> propones </a:t>
            </a:r>
            <a:r>
              <a:rPr lang="en-US" sz="2000" dirty="0" err="1"/>
              <a:t>para</a:t>
            </a:r>
            <a:r>
              <a:rPr lang="en-US" sz="2000" dirty="0"/>
              <a:t> </a:t>
            </a:r>
            <a:r>
              <a:rPr lang="en-US" sz="2000" dirty="0" err="1"/>
              <a:t>conseguirlo</a:t>
            </a:r>
            <a:r>
              <a:rPr lang="en-US" sz="2000" dirty="0"/>
              <a:t>.</a:t>
            </a:r>
          </a:p>
          <a:p>
            <a:pPr lvl="0"/>
            <a:r>
              <a:rPr lang="en-US" sz="2000" b="1" dirty="0"/>
              <a:t>6. </a:t>
            </a:r>
            <a:r>
              <a:rPr lang="en-US" sz="2000" b="1" dirty="0" err="1"/>
              <a:t>Léelo</a:t>
            </a:r>
            <a:r>
              <a:rPr lang="en-US" sz="2000" b="1" dirty="0"/>
              <a:t> en </a:t>
            </a:r>
            <a:r>
              <a:rPr lang="en-US" sz="2000" b="1" dirty="0" err="1"/>
              <a:t>Voz</a:t>
            </a:r>
            <a:r>
              <a:rPr lang="en-US" sz="2000" b="1" dirty="0"/>
              <a:t> Alta. </a:t>
            </a:r>
            <a:r>
              <a:rPr lang="en-US" sz="2000" dirty="0"/>
              <a:t>Lee </a:t>
            </a:r>
            <a:r>
              <a:rPr lang="en-US" sz="2000" dirty="0" err="1"/>
              <a:t>tu</a:t>
            </a:r>
            <a:r>
              <a:rPr lang="en-US" sz="2000" dirty="0"/>
              <a:t> </a:t>
            </a:r>
            <a:r>
              <a:rPr lang="en-US" sz="2000" dirty="0" err="1"/>
              <a:t>memorando</a:t>
            </a:r>
            <a:r>
              <a:rPr lang="en-US" sz="2000" dirty="0"/>
              <a:t> en </a:t>
            </a:r>
            <a:r>
              <a:rPr lang="en-US" sz="2000" dirty="0" err="1"/>
              <a:t>voz</a:t>
            </a:r>
            <a:r>
              <a:rPr lang="en-US" sz="2000" dirty="0"/>
              <a:t> </a:t>
            </a:r>
            <a:r>
              <a:rPr lang="en-US" sz="2000" dirty="0" err="1"/>
              <a:t>alta</a:t>
            </a:r>
            <a:r>
              <a:rPr lang="en-US" sz="2000" dirty="0"/>
              <a:t>, dos </a:t>
            </a:r>
            <a:r>
              <a:rPr lang="en-US" sz="2000" dirty="0" err="1"/>
              <a:t>veces</a:t>
            </a:r>
            <a:r>
              <a:rPr lang="en-US" sz="2000" dirty="0"/>
              <a:t> al </a:t>
            </a:r>
            <a:r>
              <a:rPr lang="en-US" sz="2000" dirty="0" err="1"/>
              <a:t>día</a:t>
            </a:r>
            <a:r>
              <a:rPr lang="en-US" sz="2000" dirty="0"/>
              <a:t>, </a:t>
            </a:r>
            <a:r>
              <a:rPr lang="en-US" sz="2000" dirty="0" err="1"/>
              <a:t>una</a:t>
            </a:r>
            <a:r>
              <a:rPr lang="en-US" sz="2000" dirty="0"/>
              <a:t> </a:t>
            </a:r>
            <a:r>
              <a:rPr lang="en-US" sz="2000" dirty="0" err="1"/>
              <a:t>vez</a:t>
            </a:r>
            <a:r>
              <a:rPr lang="en-US" sz="2000" dirty="0"/>
              <a:t> antes de </a:t>
            </a:r>
            <a:r>
              <a:rPr lang="en-US" sz="2000" dirty="0" err="1"/>
              <a:t>acostarte</a:t>
            </a:r>
            <a:r>
              <a:rPr lang="en-US" sz="2000" dirty="0"/>
              <a:t>, y </a:t>
            </a:r>
            <a:r>
              <a:rPr lang="en-US" sz="2000" dirty="0" err="1"/>
              <a:t>otra</a:t>
            </a:r>
            <a:r>
              <a:rPr lang="en-US" sz="2000" dirty="0"/>
              <a:t> al </a:t>
            </a:r>
            <a:r>
              <a:rPr lang="en-US" sz="2000" dirty="0" err="1"/>
              <a:t>levantarte</a:t>
            </a:r>
            <a:r>
              <a:rPr lang="en-US" sz="2000" dirty="0"/>
              <a:t> en la </a:t>
            </a:r>
            <a:r>
              <a:rPr lang="en-US" sz="2000" dirty="0" err="1"/>
              <a:t>ma</a:t>
            </a:r>
            <a:r>
              <a:rPr lang="en-US" sz="2000" dirty="0" err="1">
                <a:latin typeface="Calibri"/>
              </a:rPr>
              <a:t>ñ</a:t>
            </a:r>
            <a:r>
              <a:rPr lang="en-US" sz="2000" dirty="0" err="1"/>
              <a:t>ana</a:t>
            </a:r>
            <a:r>
              <a:rPr lang="en-US" sz="2000" dirty="0"/>
              <a:t>. </a:t>
            </a:r>
            <a:r>
              <a:rPr lang="en-US" sz="2000" dirty="0" err="1"/>
              <a:t>Mientras</a:t>
            </a:r>
            <a:r>
              <a:rPr lang="en-US" sz="2000" dirty="0"/>
              <a:t> lees – </a:t>
            </a:r>
            <a:r>
              <a:rPr lang="en-US" sz="2000" i="1" dirty="0" err="1"/>
              <a:t>ve</a:t>
            </a:r>
            <a:r>
              <a:rPr lang="en-US" sz="2000" i="1" dirty="0"/>
              <a:t> y </a:t>
            </a:r>
            <a:r>
              <a:rPr lang="en-US" sz="2000" i="1" dirty="0" err="1"/>
              <a:t>siente</a:t>
            </a:r>
            <a:r>
              <a:rPr lang="en-US" sz="2000" i="1" dirty="0"/>
              <a:t> y </a:t>
            </a:r>
            <a:r>
              <a:rPr lang="en-US" sz="2000" i="1" dirty="0" err="1"/>
              <a:t>cree</a:t>
            </a:r>
            <a:r>
              <a:rPr lang="en-US" sz="2000" i="1" dirty="0"/>
              <a:t> </a:t>
            </a:r>
            <a:r>
              <a:rPr lang="en-US" sz="2000" i="1" dirty="0" err="1"/>
              <a:t>que</a:t>
            </a:r>
            <a:r>
              <a:rPr lang="en-US" sz="2000" i="1" dirty="0"/>
              <a:t> </a:t>
            </a:r>
            <a:r>
              <a:rPr lang="en-US" sz="2000" i="1" dirty="0" err="1"/>
              <a:t>ya</a:t>
            </a:r>
            <a:r>
              <a:rPr lang="en-US" sz="2000" i="1" dirty="0"/>
              <a:t> </a:t>
            </a:r>
            <a:r>
              <a:rPr lang="en-US" sz="2000" i="1" dirty="0" err="1"/>
              <a:t>tienes</a:t>
            </a:r>
            <a:r>
              <a:rPr lang="en-US" sz="2000" i="1" dirty="0"/>
              <a:t> </a:t>
            </a:r>
            <a:r>
              <a:rPr lang="en-US" sz="2000" i="1" dirty="0" err="1"/>
              <a:t>posesión</a:t>
            </a:r>
            <a:r>
              <a:rPr lang="en-US" sz="2000" i="1" dirty="0"/>
              <a:t> del </a:t>
            </a:r>
            <a:r>
              <a:rPr lang="en-US" sz="2000" i="1" dirty="0" err="1"/>
              <a:t>dinero</a:t>
            </a:r>
            <a:r>
              <a:rPr lang="en-US" sz="2000" dirty="0"/>
              <a:t>.</a:t>
            </a:r>
          </a:p>
          <a:p>
            <a:pPr marL="342900" marR="0" lvl="0" indent="-342900" algn="r" defTabSz="914400" rtl="0" eaLnBrk="1" fontAlgn="auto" latinLnBrk="0" hangingPunct="1">
              <a:lnSpc>
                <a:spcPct val="100000"/>
              </a:lnSpc>
              <a:spcBef>
                <a:spcPct val="20000"/>
              </a:spcBef>
              <a:spcAft>
                <a:spcPts val="0"/>
              </a:spcAft>
              <a:buClrTx/>
              <a:buSzTx/>
              <a:tabLst/>
              <a:defRPr/>
            </a:pPr>
            <a:r>
              <a:rPr kumimoji="0" lang="en-US" sz="2200" b="0" i="0" u="none" strike="noStrike" kern="1200" cap="none" spc="0" normalizeH="0" baseline="0" noProof="0" dirty="0">
                <a:ln>
                  <a:noFill/>
                </a:ln>
                <a:solidFill>
                  <a:schemeClr val="tx1"/>
                </a:solidFill>
                <a:effectLst/>
                <a:uLnTx/>
                <a:uFillTx/>
                <a:latin typeface="+mn-lt"/>
                <a:ea typeface="+mn-ea"/>
                <a:cs typeface="+mn-cs"/>
              </a:rPr>
              <a:t>– Napoleon</a:t>
            </a:r>
            <a:r>
              <a:rPr kumimoji="0" lang="en-US" sz="2200" b="0" i="0" u="none" strike="noStrike" kern="1200" cap="none" spc="0" normalizeH="0" noProof="0" dirty="0">
                <a:ln>
                  <a:noFill/>
                </a:ln>
                <a:solidFill>
                  <a:schemeClr val="tx1"/>
                </a:solidFill>
                <a:effectLst/>
                <a:uLnTx/>
                <a:uFillTx/>
                <a:latin typeface="+mn-lt"/>
                <a:ea typeface="+mn-ea"/>
                <a:cs typeface="+mn-cs"/>
              </a:rPr>
              <a:t> Hill</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10" name="Picture 9" descr="Napoleon-Hill-page.jpg"/>
          <p:cNvPicPr>
            <a:picLocks noChangeAspect="1"/>
          </p:cNvPicPr>
          <p:nvPr/>
        </p:nvPicPr>
        <p:blipFill>
          <a:blip r:embed="rId2" cstate="print"/>
          <a:stretch>
            <a:fillRect/>
          </a:stretch>
        </p:blipFill>
        <p:spPr>
          <a:xfrm>
            <a:off x="5791200" y="1143000"/>
            <a:ext cx="2857500" cy="2140857"/>
          </a:xfrm>
          <a:prstGeom prst="rect">
            <a:avLst/>
          </a:prstGeom>
        </p:spPr>
      </p:pic>
      <p:pic>
        <p:nvPicPr>
          <p:cNvPr id="4" name="Picture 3">
            <a:extLst>
              <a:ext uri="{FF2B5EF4-FFF2-40B4-BE49-F238E27FC236}">
                <a16:creationId xmlns:a16="http://schemas.microsoft.com/office/drawing/2014/main" id="{B6D535C2-1BCD-AA3C-36B8-87870BB871C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Ahora</a:t>
            </a:r>
            <a:r>
              <a:rPr lang="en-US" b="1" dirty="0"/>
              <a:t> Es El </a:t>
            </a:r>
            <a:r>
              <a:rPr lang="en-US" b="1" dirty="0" err="1"/>
              <a:t>Tiempo</a:t>
            </a:r>
            <a:r>
              <a:rPr lang="en-US" b="1" dirty="0"/>
              <a:t> de </a:t>
            </a:r>
            <a:r>
              <a:rPr lang="en-US" b="1" dirty="0" err="1"/>
              <a:t>Definir</a:t>
            </a:r>
            <a:r>
              <a:rPr lang="en-US" b="1" dirty="0"/>
              <a:t> el QUÉ</a:t>
            </a:r>
            <a:endParaRPr lang="en-US" dirty="0"/>
          </a:p>
        </p:txBody>
      </p:sp>
      <p:sp>
        <p:nvSpPr>
          <p:cNvPr id="3" name="Content Placeholder 2"/>
          <p:cNvSpPr>
            <a:spLocks noGrp="1"/>
          </p:cNvSpPr>
          <p:nvPr>
            <p:ph idx="1"/>
          </p:nvPr>
        </p:nvSpPr>
        <p:spPr>
          <a:xfrm>
            <a:off x="152400" y="1603406"/>
            <a:ext cx="6858000" cy="4144963"/>
          </a:xfrm>
        </p:spPr>
        <p:txBody>
          <a:bodyPr>
            <a:normAutofit fontScale="92500" lnSpcReduction="20000"/>
          </a:bodyPr>
          <a:lstStyle/>
          <a:p>
            <a:pPr marL="0" indent="0">
              <a:buNone/>
            </a:pPr>
            <a:r>
              <a:rPr lang="en-US" b="1" u="sng" dirty="0"/>
              <a:t>¿QUÉ ES LO QUE MAS DESEAS?</a:t>
            </a:r>
          </a:p>
          <a:p>
            <a:r>
              <a:rPr lang="en-US" dirty="0"/>
              <a:t>¿</a:t>
            </a:r>
            <a:r>
              <a:rPr lang="en-US" dirty="0" err="1"/>
              <a:t>Cuál</a:t>
            </a:r>
            <a:r>
              <a:rPr lang="en-US" dirty="0"/>
              <a:t> es </a:t>
            </a:r>
            <a:r>
              <a:rPr lang="en-US" dirty="0" err="1"/>
              <a:t>tu</a:t>
            </a:r>
            <a:r>
              <a:rPr lang="en-US" dirty="0"/>
              <a:t> </a:t>
            </a:r>
            <a:r>
              <a:rPr lang="en-US" dirty="0" err="1"/>
              <a:t>Sue</a:t>
            </a:r>
            <a:r>
              <a:rPr lang="en-US" dirty="0" err="1">
                <a:latin typeface="Calibri"/>
              </a:rPr>
              <a:t>ñ</a:t>
            </a:r>
            <a:r>
              <a:rPr lang="en-US" dirty="0" err="1"/>
              <a:t>o</a:t>
            </a:r>
            <a:r>
              <a:rPr lang="en-US" dirty="0"/>
              <a:t>?</a:t>
            </a:r>
          </a:p>
          <a:p>
            <a:pPr lvl="1"/>
            <a:r>
              <a:rPr lang="en-US" dirty="0"/>
              <a:t>¿</a:t>
            </a:r>
            <a:r>
              <a:rPr lang="en-US" dirty="0" err="1"/>
              <a:t>Dejar</a:t>
            </a:r>
            <a:r>
              <a:rPr lang="en-US" dirty="0"/>
              <a:t> de </a:t>
            </a:r>
            <a:r>
              <a:rPr lang="en-US" dirty="0" err="1"/>
              <a:t>trabajar</a:t>
            </a:r>
            <a:r>
              <a:rPr lang="en-US" dirty="0"/>
              <a:t>?</a:t>
            </a:r>
          </a:p>
          <a:p>
            <a:pPr lvl="1"/>
            <a:r>
              <a:rPr lang="en-US" dirty="0"/>
              <a:t>¿Ser </a:t>
            </a:r>
            <a:r>
              <a:rPr lang="en-US" dirty="0" err="1"/>
              <a:t>tu</a:t>
            </a:r>
            <a:r>
              <a:rPr lang="en-US" dirty="0"/>
              <a:t> </a:t>
            </a:r>
            <a:r>
              <a:rPr lang="en-US" dirty="0" err="1"/>
              <a:t>propio</a:t>
            </a:r>
            <a:r>
              <a:rPr lang="en-US" dirty="0"/>
              <a:t> </a:t>
            </a:r>
            <a:r>
              <a:rPr lang="en-US" dirty="0" err="1"/>
              <a:t>jefe</a:t>
            </a:r>
            <a:r>
              <a:rPr lang="en-US" dirty="0"/>
              <a:t>?</a:t>
            </a:r>
          </a:p>
          <a:p>
            <a:pPr lvl="1"/>
            <a:r>
              <a:rPr lang="en-US" dirty="0"/>
              <a:t>¿</a:t>
            </a:r>
            <a:r>
              <a:rPr lang="en-US" dirty="0" err="1"/>
              <a:t>Pagar</a:t>
            </a:r>
            <a:r>
              <a:rPr lang="en-US" dirty="0"/>
              <a:t> </a:t>
            </a:r>
            <a:r>
              <a:rPr lang="en-US" dirty="0" err="1"/>
              <a:t>todas</a:t>
            </a:r>
            <a:r>
              <a:rPr lang="en-US" dirty="0"/>
              <a:t> </a:t>
            </a:r>
            <a:r>
              <a:rPr lang="en-US" dirty="0" err="1"/>
              <a:t>tus</a:t>
            </a:r>
            <a:r>
              <a:rPr lang="en-US" dirty="0"/>
              <a:t> </a:t>
            </a:r>
            <a:r>
              <a:rPr lang="en-US" dirty="0" err="1"/>
              <a:t>deudas</a:t>
            </a:r>
            <a:r>
              <a:rPr lang="en-US" dirty="0"/>
              <a:t>?</a:t>
            </a:r>
          </a:p>
          <a:p>
            <a:pPr lvl="1"/>
            <a:r>
              <a:rPr lang="en-US" dirty="0"/>
              <a:t>¿</a:t>
            </a:r>
            <a:r>
              <a:rPr lang="en-US" dirty="0" err="1"/>
              <a:t>Carros</a:t>
            </a:r>
            <a:r>
              <a:rPr lang="en-US" dirty="0"/>
              <a:t> </a:t>
            </a:r>
            <a:r>
              <a:rPr lang="en-US" dirty="0" err="1"/>
              <a:t>exóticos</a:t>
            </a:r>
            <a:r>
              <a:rPr lang="en-US" dirty="0"/>
              <a:t> y casa </a:t>
            </a:r>
            <a:r>
              <a:rPr lang="en-US" dirty="0" err="1"/>
              <a:t>nueva</a:t>
            </a:r>
            <a:r>
              <a:rPr lang="en-US" dirty="0"/>
              <a:t>?</a:t>
            </a:r>
          </a:p>
          <a:p>
            <a:pPr lvl="1"/>
            <a:r>
              <a:rPr lang="en-US" dirty="0"/>
              <a:t>¿</a:t>
            </a:r>
            <a:r>
              <a:rPr lang="en-US" dirty="0" err="1"/>
              <a:t>Viajar</a:t>
            </a:r>
            <a:r>
              <a:rPr lang="en-US" dirty="0"/>
              <a:t> a </a:t>
            </a:r>
            <a:r>
              <a:rPr lang="en-US" dirty="0" err="1"/>
              <a:t>destinos</a:t>
            </a:r>
            <a:r>
              <a:rPr lang="en-US" dirty="0"/>
              <a:t> </a:t>
            </a:r>
            <a:r>
              <a:rPr lang="en-US" dirty="0" err="1"/>
              <a:t>exóticos</a:t>
            </a:r>
            <a:r>
              <a:rPr lang="en-US" dirty="0"/>
              <a:t>?</a:t>
            </a:r>
          </a:p>
          <a:p>
            <a:r>
              <a:rPr lang="en-US" dirty="0"/>
              <a:t>¿</a:t>
            </a:r>
            <a:r>
              <a:rPr lang="es-ES" dirty="0"/>
              <a:t>Por qué quieres lograr este sueño</a:t>
            </a:r>
            <a:r>
              <a:rPr lang="en-US" dirty="0"/>
              <a:t>?</a:t>
            </a:r>
          </a:p>
          <a:p>
            <a:r>
              <a:rPr lang="es-ES" dirty="0"/>
              <a:t>Tú naciste para algo más grande</a:t>
            </a:r>
            <a:r>
              <a:rPr lang="en-US" dirty="0"/>
              <a:t>!</a:t>
            </a:r>
          </a:p>
          <a:p>
            <a:endParaRPr lang="en-US" dirty="0"/>
          </a:p>
        </p:txBody>
      </p:sp>
      <p:sp>
        <p:nvSpPr>
          <p:cNvPr id="7" name="Footer Placeholder 6"/>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2024</a:t>
            </a:r>
          </a:p>
        </p:txBody>
      </p:sp>
      <p:sp>
        <p:nvSpPr>
          <p:cNvPr id="8" name="Slide Number Placeholder 7"/>
          <p:cNvSpPr>
            <a:spLocks noGrp="1"/>
          </p:cNvSpPr>
          <p:nvPr>
            <p:ph type="sldNum" sz="quarter" idx="12"/>
          </p:nvPr>
        </p:nvSpPr>
        <p:spPr>
          <a:xfrm>
            <a:off x="7010400" y="6492875"/>
            <a:ext cx="2133600" cy="365125"/>
          </a:xfrm>
        </p:spPr>
        <p:txBody>
          <a:bodyPr/>
          <a:lstStyle/>
          <a:p>
            <a:fld id="{26992660-07D7-4D1A-9A00-6246F487EF94}" type="slidenum">
              <a:rPr lang="en-US" smtClean="0"/>
              <a:pPr/>
              <a:t>54</a:t>
            </a:fld>
            <a:endParaRPr lang="en-US" dirty="0"/>
          </a:p>
        </p:txBody>
      </p:sp>
      <p:pic>
        <p:nvPicPr>
          <p:cNvPr id="9" name="Picture 8" descr="luxury-lifestyle-1.jpg"/>
          <p:cNvPicPr>
            <a:picLocks noChangeAspect="1"/>
          </p:cNvPicPr>
          <p:nvPr/>
        </p:nvPicPr>
        <p:blipFill>
          <a:blip r:embed="rId2" cstate="print"/>
          <a:stretch>
            <a:fillRect/>
          </a:stretch>
        </p:blipFill>
        <p:spPr>
          <a:xfrm>
            <a:off x="5279136" y="2197949"/>
            <a:ext cx="3712464" cy="1999488"/>
          </a:xfrm>
          <a:prstGeom prst="rect">
            <a:avLst/>
          </a:prstGeom>
        </p:spPr>
      </p:pic>
      <p:pic>
        <p:nvPicPr>
          <p:cNvPr id="4" name="Picture 3">
            <a:extLst>
              <a:ext uri="{FF2B5EF4-FFF2-40B4-BE49-F238E27FC236}">
                <a16:creationId xmlns:a16="http://schemas.microsoft.com/office/drawing/2014/main" id="{56E3AAE1-0FA0-34FB-8DBC-CDC2759C76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close up of a logo&#10;&#10;Description automatically generated">
            <a:extLst>
              <a:ext uri="{FF2B5EF4-FFF2-40B4-BE49-F238E27FC236}">
                <a16:creationId xmlns:a16="http://schemas.microsoft.com/office/drawing/2014/main" id="{DAEEE84F-E6B5-486A-9967-38A3053068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1063562"/>
            <a:ext cx="3457575" cy="2971800"/>
          </a:xfrm>
          <a:prstGeom prst="rect">
            <a:avLst/>
          </a:prstGeom>
        </p:spPr>
      </p:pic>
      <p:sp>
        <p:nvSpPr>
          <p:cNvPr id="2" name="Title 1"/>
          <p:cNvSpPr>
            <a:spLocks noGrp="1"/>
          </p:cNvSpPr>
          <p:nvPr>
            <p:ph type="title"/>
          </p:nvPr>
        </p:nvSpPr>
        <p:spPr>
          <a:xfrm>
            <a:off x="1981200" y="69723"/>
            <a:ext cx="7162800" cy="1143000"/>
          </a:xfrm>
        </p:spPr>
        <p:txBody>
          <a:bodyPr>
            <a:normAutofit/>
          </a:bodyPr>
          <a:lstStyle/>
          <a:p>
            <a:r>
              <a:rPr lang="en-US" b="1" dirty="0"/>
              <a:t>C</a:t>
            </a:r>
            <a:r>
              <a:rPr lang="el-GR" b="1" dirty="0"/>
              <a:t>ό</a:t>
            </a:r>
            <a:r>
              <a:rPr lang="en-US" b="1" dirty="0" err="1"/>
              <a:t>mo</a:t>
            </a:r>
            <a:r>
              <a:rPr lang="en-US" b="1" dirty="0"/>
              <a:t> Se </a:t>
            </a:r>
            <a:r>
              <a:rPr lang="en-US" b="1" dirty="0" err="1"/>
              <a:t>Logran</a:t>
            </a:r>
            <a:r>
              <a:rPr lang="en-US" b="1" dirty="0"/>
              <a:t> los </a:t>
            </a:r>
            <a:r>
              <a:rPr lang="en-US" b="1" dirty="0" err="1"/>
              <a:t>Deseos</a:t>
            </a:r>
            <a:endParaRPr lang="en-US" b="1" dirty="0"/>
          </a:p>
        </p:txBody>
      </p:sp>
      <p:pic>
        <p:nvPicPr>
          <p:cNvPr id="5" name="Content Placeholder 4">
            <a:extLst>
              <a:ext uri="{FF2B5EF4-FFF2-40B4-BE49-F238E27FC236}">
                <a16:creationId xmlns:a16="http://schemas.microsoft.com/office/drawing/2014/main" id="{099EA550-F897-4A70-ACB7-E21F48C4FA8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528" y="3886200"/>
            <a:ext cx="3433379" cy="2438400"/>
          </a:xfrm>
        </p:spPr>
      </p:pic>
      <p:sp>
        <p:nvSpPr>
          <p:cNvPr id="7" name="Footer Placeholder 6"/>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2024</a:t>
            </a:r>
          </a:p>
        </p:txBody>
      </p:sp>
      <p:sp>
        <p:nvSpPr>
          <p:cNvPr id="8" name="Slide Number Placeholder 7"/>
          <p:cNvSpPr>
            <a:spLocks noGrp="1"/>
          </p:cNvSpPr>
          <p:nvPr>
            <p:ph type="sldNum" sz="quarter" idx="12"/>
          </p:nvPr>
        </p:nvSpPr>
        <p:spPr>
          <a:xfrm>
            <a:off x="7010400" y="6492875"/>
            <a:ext cx="2133600" cy="365125"/>
          </a:xfrm>
        </p:spPr>
        <p:txBody>
          <a:bodyPr/>
          <a:lstStyle/>
          <a:p>
            <a:fld id="{26992660-07D7-4D1A-9A00-6246F487EF94}" type="slidenum">
              <a:rPr lang="en-US" smtClean="0"/>
              <a:pPr/>
              <a:t>55</a:t>
            </a:fld>
            <a:endParaRPr lang="en-US"/>
          </a:p>
        </p:txBody>
      </p:sp>
      <p:pic>
        <p:nvPicPr>
          <p:cNvPr id="13" name="Picture 12" descr="A person riding on the back of a bicycle&#10;&#10;Description automatically generated">
            <a:extLst>
              <a:ext uri="{FF2B5EF4-FFF2-40B4-BE49-F238E27FC236}">
                <a16:creationId xmlns:a16="http://schemas.microsoft.com/office/drawing/2014/main" id="{2F9EE792-86D3-4B25-BD68-8FF579A491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3420" y="2209800"/>
            <a:ext cx="3433380" cy="2288920"/>
          </a:xfrm>
          <a:prstGeom prst="rect">
            <a:avLst/>
          </a:prstGeom>
        </p:spPr>
      </p:pic>
      <p:pic>
        <p:nvPicPr>
          <p:cNvPr id="16" name="Picture 15" descr="A picture containing transport, drawing&#10;&#10;Description automatically generated">
            <a:extLst>
              <a:ext uri="{FF2B5EF4-FFF2-40B4-BE49-F238E27FC236}">
                <a16:creationId xmlns:a16="http://schemas.microsoft.com/office/drawing/2014/main" id="{CFD3EC71-CFB5-4C83-89D7-55E58B21D3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9400" y="1579469"/>
            <a:ext cx="929304" cy="1522476"/>
          </a:xfrm>
          <a:prstGeom prst="rect">
            <a:avLst/>
          </a:prstGeom>
        </p:spPr>
      </p:pic>
      <p:sp>
        <p:nvSpPr>
          <p:cNvPr id="20" name="TextBox 19">
            <a:extLst>
              <a:ext uri="{FF2B5EF4-FFF2-40B4-BE49-F238E27FC236}">
                <a16:creationId xmlns:a16="http://schemas.microsoft.com/office/drawing/2014/main" id="{0429FD67-D75D-4F27-8C3A-0B0B17A35C52}"/>
              </a:ext>
            </a:extLst>
          </p:cNvPr>
          <p:cNvSpPr txBox="1"/>
          <p:nvPr/>
        </p:nvSpPr>
        <p:spPr>
          <a:xfrm>
            <a:off x="2942977" y="4334424"/>
            <a:ext cx="2076833" cy="2031325"/>
          </a:xfrm>
          <a:prstGeom prst="rect">
            <a:avLst/>
          </a:prstGeom>
          <a:noFill/>
        </p:spPr>
        <p:txBody>
          <a:bodyPr wrap="square" rtlCol="0">
            <a:spAutoFit/>
          </a:bodyPr>
          <a:lstStyle/>
          <a:p>
            <a:pPr algn="ctr"/>
            <a:r>
              <a:rPr lang="en-US" dirty="0"/>
              <a:t>1. SUEÑO</a:t>
            </a:r>
          </a:p>
          <a:p>
            <a:pPr algn="ctr"/>
            <a:r>
              <a:rPr lang="en-US" dirty="0"/>
              <a:t>+</a:t>
            </a:r>
          </a:p>
          <a:p>
            <a:pPr algn="ctr"/>
            <a:r>
              <a:rPr lang="en-US" dirty="0"/>
              <a:t>2. DESEO</a:t>
            </a:r>
          </a:p>
          <a:p>
            <a:pPr algn="ctr"/>
            <a:r>
              <a:rPr lang="en-US" dirty="0"/>
              <a:t>+</a:t>
            </a:r>
          </a:p>
          <a:p>
            <a:pPr algn="ctr"/>
            <a:r>
              <a:rPr lang="en-US" dirty="0"/>
              <a:t>3. CREER</a:t>
            </a:r>
          </a:p>
          <a:p>
            <a:pPr algn="ctr"/>
            <a:r>
              <a:rPr lang="en-US" dirty="0"/>
              <a:t>+</a:t>
            </a:r>
          </a:p>
          <a:p>
            <a:pPr algn="ctr"/>
            <a:r>
              <a:rPr lang="en-US" dirty="0"/>
              <a:t>4. ACTUAR</a:t>
            </a:r>
          </a:p>
        </p:txBody>
      </p:sp>
      <p:pic>
        <p:nvPicPr>
          <p:cNvPr id="3" name="Picture 2">
            <a:extLst>
              <a:ext uri="{FF2B5EF4-FFF2-40B4-BE49-F238E27FC236}">
                <a16:creationId xmlns:a16="http://schemas.microsoft.com/office/drawing/2014/main" id="{94E82864-6C05-AAB2-86A8-8ACB8071A6A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0753544"/>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3881"/>
            <a:ext cx="8229600" cy="1143000"/>
          </a:xfrm>
        </p:spPr>
        <p:txBody>
          <a:bodyPr>
            <a:normAutofit fontScale="90000"/>
          </a:bodyPr>
          <a:lstStyle/>
          <a:p>
            <a:r>
              <a:rPr lang="en-US" b="1" dirty="0" err="1"/>
              <a:t>Ahora</a:t>
            </a:r>
            <a:r>
              <a:rPr lang="en-US" b="1" dirty="0"/>
              <a:t> Es El </a:t>
            </a:r>
            <a:r>
              <a:rPr lang="en-US" b="1" dirty="0" err="1"/>
              <a:t>Tiempo</a:t>
            </a:r>
            <a:r>
              <a:rPr lang="en-US" b="1" dirty="0"/>
              <a:t> de </a:t>
            </a:r>
            <a:r>
              <a:rPr lang="en-US" b="1" dirty="0" err="1"/>
              <a:t>Definir</a:t>
            </a:r>
            <a:br>
              <a:rPr lang="en-US" b="1" dirty="0"/>
            </a:br>
            <a:r>
              <a:rPr lang="en-US" b="1" dirty="0"/>
              <a:t>el QUÉ y el POR QUÉ</a:t>
            </a:r>
            <a:endParaRPr lang="en-US" dirty="0"/>
          </a:p>
        </p:txBody>
      </p:sp>
      <p:sp>
        <p:nvSpPr>
          <p:cNvPr id="3" name="Content Placeholder 2"/>
          <p:cNvSpPr>
            <a:spLocks noGrp="1"/>
          </p:cNvSpPr>
          <p:nvPr>
            <p:ph idx="1"/>
          </p:nvPr>
        </p:nvSpPr>
        <p:spPr>
          <a:xfrm>
            <a:off x="152400" y="1603406"/>
            <a:ext cx="8382000" cy="5330794"/>
          </a:xfrm>
        </p:spPr>
        <p:txBody>
          <a:bodyPr>
            <a:normAutofit fontScale="70000" lnSpcReduction="20000"/>
          </a:bodyPr>
          <a:lstStyle/>
          <a:p>
            <a:pPr marL="0" indent="0">
              <a:buNone/>
            </a:pPr>
            <a:r>
              <a:rPr lang="en-US" b="1" u="sng" dirty="0"/>
              <a:t>¿QUÉ ES LO QUE MAS DESEAS?</a:t>
            </a:r>
          </a:p>
          <a:p>
            <a:r>
              <a:rPr lang="en-US" dirty="0"/>
              <a:t>¿</a:t>
            </a:r>
            <a:r>
              <a:rPr lang="en-US" dirty="0" err="1"/>
              <a:t>Deseas</a:t>
            </a:r>
            <a:r>
              <a:rPr lang="en-US" dirty="0"/>
              <a:t> </a:t>
            </a:r>
            <a:r>
              <a:rPr lang="en-US" dirty="0" err="1"/>
              <a:t>Salir</a:t>
            </a:r>
            <a:r>
              <a:rPr lang="en-US" dirty="0"/>
              <a:t> del </a:t>
            </a:r>
            <a:r>
              <a:rPr lang="en-US" dirty="0" err="1"/>
              <a:t>Pozo</a:t>
            </a:r>
            <a:r>
              <a:rPr lang="en-US" dirty="0"/>
              <a:t> de la </a:t>
            </a:r>
            <a:r>
              <a:rPr lang="en-US" dirty="0" err="1"/>
              <a:t>Desesperaci</a:t>
            </a:r>
            <a:r>
              <a:rPr lang="el-GR" dirty="0"/>
              <a:t>ό</a:t>
            </a:r>
            <a:r>
              <a:rPr lang="en-US" dirty="0"/>
              <a:t>n?</a:t>
            </a:r>
          </a:p>
          <a:p>
            <a:pPr lvl="1"/>
            <a:r>
              <a:rPr lang="en-US" dirty="0"/>
              <a:t>¿</a:t>
            </a:r>
            <a:r>
              <a:rPr lang="en-US" dirty="0" err="1"/>
              <a:t>Deseas</a:t>
            </a:r>
            <a:r>
              <a:rPr lang="en-US" dirty="0"/>
              <a:t> </a:t>
            </a:r>
            <a:r>
              <a:rPr lang="en-US" dirty="0" err="1"/>
              <a:t>dejar</a:t>
            </a:r>
            <a:r>
              <a:rPr lang="en-US" dirty="0"/>
              <a:t> de </a:t>
            </a:r>
            <a:r>
              <a:rPr lang="en-US" dirty="0" err="1"/>
              <a:t>estresarte</a:t>
            </a:r>
            <a:r>
              <a:rPr lang="en-US" dirty="0"/>
              <a:t> por el </a:t>
            </a:r>
            <a:r>
              <a:rPr lang="en-US" dirty="0" err="1"/>
              <a:t>dinero</a:t>
            </a:r>
            <a:r>
              <a:rPr lang="en-US" dirty="0"/>
              <a:t>?</a:t>
            </a:r>
          </a:p>
          <a:p>
            <a:r>
              <a:rPr lang="en-US" dirty="0"/>
              <a:t>¿</a:t>
            </a:r>
            <a:r>
              <a:rPr lang="en-US" dirty="0" err="1"/>
              <a:t>Deseas</a:t>
            </a:r>
            <a:r>
              <a:rPr lang="en-US" dirty="0"/>
              <a:t> Tener </a:t>
            </a:r>
            <a:r>
              <a:rPr lang="en-US" dirty="0" err="1"/>
              <a:t>Seguridad</a:t>
            </a:r>
            <a:r>
              <a:rPr lang="en-US" dirty="0"/>
              <a:t> </a:t>
            </a:r>
            <a:r>
              <a:rPr lang="en-US" dirty="0" err="1"/>
              <a:t>Financiera</a:t>
            </a:r>
            <a:r>
              <a:rPr lang="en-US" dirty="0"/>
              <a:t>?</a:t>
            </a:r>
          </a:p>
          <a:p>
            <a:pPr lvl="1"/>
            <a:r>
              <a:rPr lang="en-US" dirty="0"/>
              <a:t>¿</a:t>
            </a:r>
            <a:r>
              <a:rPr lang="en-US" dirty="0" err="1"/>
              <a:t>Deseas</a:t>
            </a:r>
            <a:r>
              <a:rPr lang="en-US" dirty="0"/>
              <a:t> Ser Libre de </a:t>
            </a:r>
            <a:r>
              <a:rPr lang="en-US" dirty="0" err="1"/>
              <a:t>Deudas</a:t>
            </a:r>
            <a:r>
              <a:rPr lang="en-US" dirty="0"/>
              <a:t>?</a:t>
            </a:r>
          </a:p>
          <a:p>
            <a:r>
              <a:rPr lang="en-US" dirty="0"/>
              <a:t>¿</a:t>
            </a:r>
            <a:r>
              <a:rPr lang="en-US" dirty="0" err="1"/>
              <a:t>Deseas</a:t>
            </a:r>
            <a:r>
              <a:rPr lang="en-US" dirty="0"/>
              <a:t> Tener Libertad </a:t>
            </a:r>
            <a:r>
              <a:rPr lang="en-US" dirty="0" err="1"/>
              <a:t>Financiera</a:t>
            </a:r>
            <a:r>
              <a:rPr lang="en-US" dirty="0"/>
              <a:t>?</a:t>
            </a:r>
          </a:p>
          <a:p>
            <a:pPr lvl="1"/>
            <a:r>
              <a:rPr lang="en-US" dirty="0"/>
              <a:t>¿</a:t>
            </a:r>
            <a:r>
              <a:rPr lang="en-US" dirty="0" err="1"/>
              <a:t>Deseas</a:t>
            </a:r>
            <a:r>
              <a:rPr lang="en-US" dirty="0"/>
              <a:t> que El </a:t>
            </a:r>
            <a:r>
              <a:rPr lang="en-US" dirty="0" err="1"/>
              <a:t>Dinero</a:t>
            </a:r>
            <a:r>
              <a:rPr lang="en-US" dirty="0"/>
              <a:t> </a:t>
            </a:r>
            <a:r>
              <a:rPr lang="en-US" dirty="0" err="1"/>
              <a:t>Trabaje</a:t>
            </a:r>
            <a:r>
              <a:rPr lang="en-US" dirty="0"/>
              <a:t> Para </a:t>
            </a:r>
            <a:r>
              <a:rPr lang="en-US" dirty="0" err="1"/>
              <a:t>Ti</a:t>
            </a:r>
            <a:r>
              <a:rPr lang="en-US" dirty="0"/>
              <a:t>?</a:t>
            </a:r>
          </a:p>
          <a:p>
            <a:pPr lvl="1"/>
            <a:r>
              <a:rPr lang="en-US" dirty="0"/>
              <a:t>¿</a:t>
            </a:r>
            <a:r>
              <a:rPr lang="en-US" dirty="0" err="1"/>
              <a:t>Cuáles</a:t>
            </a:r>
            <a:r>
              <a:rPr lang="en-US" dirty="0"/>
              <a:t> son </a:t>
            </a:r>
            <a:r>
              <a:rPr lang="en-US" dirty="0" err="1"/>
              <a:t>tus</a:t>
            </a:r>
            <a:r>
              <a:rPr lang="en-US" dirty="0"/>
              <a:t> Sue</a:t>
            </a:r>
            <a:r>
              <a:rPr lang="es-ES" dirty="0"/>
              <a:t>ñ</a:t>
            </a:r>
            <a:r>
              <a:rPr lang="en-US" dirty="0" err="1"/>
              <a:t>os</a:t>
            </a:r>
            <a:r>
              <a:rPr lang="en-US" dirty="0"/>
              <a:t>?</a:t>
            </a:r>
          </a:p>
          <a:p>
            <a:pPr lvl="1"/>
            <a:r>
              <a:rPr lang="en-US" dirty="0"/>
              <a:t>¿</a:t>
            </a:r>
            <a:r>
              <a:rPr lang="en-US" dirty="0" err="1"/>
              <a:t>Cuál</a:t>
            </a:r>
            <a:r>
              <a:rPr lang="en-US" dirty="0"/>
              <a:t> es </a:t>
            </a:r>
            <a:r>
              <a:rPr lang="en-US" dirty="0" err="1"/>
              <a:t>tu</a:t>
            </a:r>
            <a:r>
              <a:rPr lang="en-US" dirty="0"/>
              <a:t> </a:t>
            </a:r>
            <a:r>
              <a:rPr lang="en-US" dirty="0" err="1"/>
              <a:t>Visión</a:t>
            </a:r>
            <a:r>
              <a:rPr lang="en-US" dirty="0"/>
              <a:t> de </a:t>
            </a:r>
            <a:r>
              <a:rPr lang="en-US" dirty="0" err="1"/>
              <a:t>tu</a:t>
            </a:r>
            <a:r>
              <a:rPr lang="en-US" dirty="0"/>
              <a:t> </a:t>
            </a:r>
            <a:r>
              <a:rPr lang="en-US" dirty="0" err="1"/>
              <a:t>vida</a:t>
            </a:r>
            <a:r>
              <a:rPr lang="en-US" dirty="0"/>
              <a:t> ideal?</a:t>
            </a:r>
          </a:p>
          <a:p>
            <a:pPr lvl="1"/>
            <a:endParaRPr lang="en-US" dirty="0"/>
          </a:p>
          <a:p>
            <a:pPr marL="0" indent="0">
              <a:buNone/>
            </a:pPr>
            <a:r>
              <a:rPr lang="en-US" b="1" u="sng" dirty="0"/>
              <a:t>¿POR QUÉ QUIERES ESTO?</a:t>
            </a:r>
          </a:p>
          <a:p>
            <a:r>
              <a:rPr lang="en-US" dirty="0"/>
              <a:t>Es </a:t>
            </a:r>
            <a:r>
              <a:rPr lang="en-US" dirty="0" err="1"/>
              <a:t>muy</a:t>
            </a:r>
            <a:r>
              <a:rPr lang="en-US" dirty="0"/>
              <a:t> </a:t>
            </a:r>
            <a:r>
              <a:rPr lang="en-US" dirty="0" err="1"/>
              <a:t>importante</a:t>
            </a:r>
            <a:r>
              <a:rPr lang="en-US" dirty="0"/>
              <a:t> </a:t>
            </a:r>
            <a:r>
              <a:rPr lang="en-US" dirty="0" err="1"/>
              <a:t>aclarar</a:t>
            </a:r>
            <a:r>
              <a:rPr lang="en-US" dirty="0"/>
              <a:t> </a:t>
            </a:r>
            <a:r>
              <a:rPr lang="en-US" dirty="0" err="1"/>
              <a:t>en</a:t>
            </a:r>
            <a:r>
              <a:rPr lang="en-US" dirty="0"/>
              <a:t> </a:t>
            </a:r>
            <a:r>
              <a:rPr lang="en-US" dirty="0" err="1"/>
              <a:t>tu</a:t>
            </a:r>
            <a:r>
              <a:rPr lang="en-US" dirty="0"/>
              <a:t> </a:t>
            </a:r>
            <a:r>
              <a:rPr lang="en-US" dirty="0" err="1"/>
              <a:t>mente</a:t>
            </a:r>
            <a:r>
              <a:rPr lang="en-US" dirty="0"/>
              <a:t> </a:t>
            </a:r>
            <a:r>
              <a:rPr lang="en-US" dirty="0" err="1"/>
              <a:t>porqué</a:t>
            </a:r>
            <a:r>
              <a:rPr lang="en-US" dirty="0"/>
              <a:t> </a:t>
            </a:r>
            <a:r>
              <a:rPr lang="en-US" dirty="0" err="1"/>
              <a:t>quieres</a:t>
            </a:r>
            <a:r>
              <a:rPr lang="en-US" dirty="0"/>
              <a:t> lo que </a:t>
            </a:r>
            <a:r>
              <a:rPr lang="en-US" dirty="0" err="1"/>
              <a:t>quieres</a:t>
            </a:r>
            <a:endParaRPr lang="en-US" dirty="0"/>
          </a:p>
          <a:p>
            <a:r>
              <a:rPr lang="en-US" dirty="0"/>
              <a:t>De </a:t>
            </a:r>
            <a:r>
              <a:rPr lang="en-US" dirty="0" err="1"/>
              <a:t>otra</a:t>
            </a:r>
            <a:r>
              <a:rPr lang="en-US" dirty="0"/>
              <a:t> </a:t>
            </a:r>
            <a:r>
              <a:rPr lang="en-US" dirty="0" err="1"/>
              <a:t>manera</a:t>
            </a:r>
            <a:r>
              <a:rPr lang="en-US" dirty="0"/>
              <a:t> pronto </a:t>
            </a:r>
            <a:r>
              <a:rPr lang="en-US" dirty="0" err="1"/>
              <a:t>te</a:t>
            </a:r>
            <a:r>
              <a:rPr lang="en-US" dirty="0"/>
              <a:t> </a:t>
            </a:r>
            <a:r>
              <a:rPr lang="en-US" dirty="0" err="1"/>
              <a:t>darás</a:t>
            </a:r>
            <a:r>
              <a:rPr lang="en-US" dirty="0"/>
              <a:t> por </a:t>
            </a:r>
            <a:r>
              <a:rPr lang="en-US" dirty="0" err="1"/>
              <a:t>vencido</a:t>
            </a:r>
            <a:r>
              <a:rPr lang="en-US" dirty="0"/>
              <a:t> </a:t>
            </a:r>
            <a:r>
              <a:rPr lang="en-US" dirty="0" err="1"/>
              <a:t>si</a:t>
            </a:r>
            <a:r>
              <a:rPr lang="en-US" dirty="0"/>
              <a:t> </a:t>
            </a:r>
            <a:r>
              <a:rPr lang="en-US" dirty="0" err="1"/>
              <a:t>tu</a:t>
            </a:r>
            <a:r>
              <a:rPr lang="en-US" dirty="0"/>
              <a:t> </a:t>
            </a:r>
            <a:r>
              <a:rPr lang="en-US" dirty="0" err="1"/>
              <a:t>propósito</a:t>
            </a:r>
            <a:r>
              <a:rPr lang="en-US" dirty="0"/>
              <a:t> no </a:t>
            </a:r>
            <a:r>
              <a:rPr lang="en-US" dirty="0" err="1"/>
              <a:t>está</a:t>
            </a:r>
            <a:r>
              <a:rPr lang="en-US" dirty="0"/>
              <a:t> claro y bien </a:t>
            </a:r>
            <a:r>
              <a:rPr lang="en-US" dirty="0" err="1"/>
              <a:t>definido</a:t>
            </a:r>
            <a:r>
              <a:rPr lang="en-US" dirty="0"/>
              <a:t>.</a:t>
            </a:r>
          </a:p>
          <a:p>
            <a:r>
              <a:rPr lang="en-US" dirty="0"/>
              <a:t>¿</a:t>
            </a:r>
            <a:r>
              <a:rPr lang="en-US" dirty="0" err="1"/>
              <a:t>Estás</a:t>
            </a:r>
            <a:r>
              <a:rPr lang="en-US" dirty="0"/>
              <a:t> </a:t>
            </a:r>
            <a:r>
              <a:rPr lang="en-US" dirty="0" err="1"/>
              <a:t>preparado</a:t>
            </a:r>
            <a:r>
              <a:rPr lang="en-US" dirty="0"/>
              <a:t> a </a:t>
            </a:r>
            <a:r>
              <a:rPr lang="en-US" dirty="0" err="1"/>
              <a:t>pagar</a:t>
            </a:r>
            <a:r>
              <a:rPr lang="en-US" dirty="0"/>
              <a:t> el </a:t>
            </a:r>
            <a:r>
              <a:rPr lang="en-US" dirty="0" err="1"/>
              <a:t>precio</a:t>
            </a:r>
            <a:r>
              <a:rPr lang="en-US" dirty="0"/>
              <a:t> de </a:t>
            </a:r>
            <a:r>
              <a:rPr lang="en-US" dirty="0" err="1"/>
              <a:t>tu</a:t>
            </a:r>
            <a:r>
              <a:rPr lang="en-US" dirty="0"/>
              <a:t> </a:t>
            </a:r>
            <a:r>
              <a:rPr lang="en-US" dirty="0" err="1"/>
              <a:t>libertad</a:t>
            </a:r>
            <a:r>
              <a:rPr lang="en-US" dirty="0"/>
              <a:t>?</a:t>
            </a:r>
          </a:p>
          <a:p>
            <a:endParaRPr lang="en-US" dirty="0"/>
          </a:p>
          <a:p>
            <a:endParaRPr lang="en-US" dirty="0"/>
          </a:p>
          <a:p>
            <a:endParaRPr lang="en-US" dirty="0"/>
          </a:p>
        </p:txBody>
      </p:sp>
      <p:sp>
        <p:nvSpPr>
          <p:cNvPr id="7" name="Footer Placeholder 6"/>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2024</a:t>
            </a:r>
          </a:p>
        </p:txBody>
      </p:sp>
      <p:sp>
        <p:nvSpPr>
          <p:cNvPr id="8" name="Slide Number Placeholder 7"/>
          <p:cNvSpPr>
            <a:spLocks noGrp="1"/>
          </p:cNvSpPr>
          <p:nvPr>
            <p:ph type="sldNum" sz="quarter" idx="12"/>
          </p:nvPr>
        </p:nvSpPr>
        <p:spPr>
          <a:xfrm>
            <a:off x="7010400" y="6492875"/>
            <a:ext cx="2133600" cy="365125"/>
          </a:xfrm>
        </p:spPr>
        <p:txBody>
          <a:bodyPr/>
          <a:lstStyle/>
          <a:p>
            <a:fld id="{26992660-07D7-4D1A-9A00-6246F487EF94}" type="slidenum">
              <a:rPr lang="en-US" smtClean="0"/>
              <a:pPr/>
              <a:t>56</a:t>
            </a:fld>
            <a:endParaRPr lang="en-US" dirty="0"/>
          </a:p>
        </p:txBody>
      </p:sp>
      <p:pic>
        <p:nvPicPr>
          <p:cNvPr id="4" name="Picture 3">
            <a:extLst>
              <a:ext uri="{FF2B5EF4-FFF2-40B4-BE49-F238E27FC236}">
                <a16:creationId xmlns:a16="http://schemas.microsoft.com/office/drawing/2014/main" id="{9BDBBF87-BE52-1387-23F7-C07A38C700D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352122"/>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Las </a:t>
            </a:r>
            <a:r>
              <a:rPr lang="en-US" b="1" dirty="0" err="1"/>
              <a:t>Finanzas</a:t>
            </a:r>
            <a:r>
              <a:rPr lang="en-US" b="1" dirty="0"/>
              <a:t> son un </a:t>
            </a:r>
            <a:r>
              <a:rPr lang="en-US" b="1" dirty="0" err="1"/>
              <a:t>Juego</a:t>
            </a:r>
            <a:endParaRPr lang="en-US" b="1" dirty="0"/>
          </a:p>
        </p:txBody>
      </p:sp>
      <p:sp>
        <p:nvSpPr>
          <p:cNvPr id="3" name="Content Placeholder 2"/>
          <p:cNvSpPr>
            <a:spLocks noGrp="1"/>
          </p:cNvSpPr>
          <p:nvPr>
            <p:ph idx="1"/>
          </p:nvPr>
        </p:nvSpPr>
        <p:spPr>
          <a:xfrm>
            <a:off x="457200" y="1600200"/>
            <a:ext cx="8229600" cy="5029200"/>
          </a:xfrm>
        </p:spPr>
        <p:txBody>
          <a:bodyPr>
            <a:normAutofit fontScale="77500" lnSpcReduction="20000"/>
          </a:bodyPr>
          <a:lstStyle/>
          <a:p>
            <a:pPr marL="0" indent="0">
              <a:buNone/>
            </a:pPr>
            <a:r>
              <a:rPr lang="es-ES" b="1" dirty="0"/>
              <a:t>Las Finanzas También son un Juego</a:t>
            </a:r>
            <a:r>
              <a:rPr lang="en-US" b="1" dirty="0"/>
              <a:t>. </a:t>
            </a:r>
          </a:p>
          <a:p>
            <a:r>
              <a:rPr lang="es-ES" dirty="0"/>
              <a:t>Tiene jugadores (tú y otros)</a:t>
            </a:r>
          </a:p>
          <a:p>
            <a:r>
              <a:rPr lang="es-ES" dirty="0"/>
              <a:t>Tiene capitanes de equipo (tu jefe u otros líderes)</a:t>
            </a:r>
          </a:p>
          <a:p>
            <a:r>
              <a:rPr lang="es-ES" dirty="0"/>
              <a:t>Equipos (familias, empresas, organizaciones)</a:t>
            </a:r>
          </a:p>
          <a:p>
            <a:r>
              <a:rPr lang="es-ES" dirty="0"/>
              <a:t>Espectadores (personas que están al margen observando)</a:t>
            </a:r>
          </a:p>
          <a:p>
            <a:r>
              <a:rPr lang="es-ES" dirty="0"/>
              <a:t>Aficionados (amigos que quieren que ganes)</a:t>
            </a:r>
          </a:p>
          <a:p>
            <a:r>
              <a:rPr lang="es-ES" dirty="0"/>
              <a:t>Enemigos (enemigos que quieren que pierdas)</a:t>
            </a:r>
          </a:p>
          <a:p>
            <a:r>
              <a:rPr lang="es-ES" dirty="0"/>
              <a:t>Entrenadores (profesores, mentores)</a:t>
            </a:r>
          </a:p>
          <a:p>
            <a:r>
              <a:rPr lang="es-ES" dirty="0"/>
              <a:t>Reglas (cómo juegas el juego)</a:t>
            </a:r>
          </a:p>
          <a:p>
            <a:r>
              <a:rPr lang="es-ES" dirty="0"/>
              <a:t>Objetivos (lo que constituye progreso)</a:t>
            </a:r>
          </a:p>
          <a:p>
            <a:r>
              <a:rPr lang="es-ES" dirty="0"/>
              <a:t>Tarjetas de puntuación (para medir dónde te encuentras)</a:t>
            </a:r>
          </a:p>
          <a:p>
            <a:r>
              <a:rPr lang="es-ES" dirty="0"/>
              <a:t>Límites (lo que es correcto frente a lo incorrecto)</a:t>
            </a:r>
          </a:p>
          <a:p>
            <a:r>
              <a:rPr lang="es-ES" dirty="0"/>
              <a:t>Sanciones (costo de cometer un error)</a:t>
            </a:r>
            <a:endParaRPr lang="en-US" dirty="0"/>
          </a:p>
        </p:txBody>
      </p:sp>
      <p:pic>
        <p:nvPicPr>
          <p:cNvPr id="4" name="Picture 3">
            <a:extLst>
              <a:ext uri="{FF2B5EF4-FFF2-40B4-BE49-F238E27FC236}">
                <a16:creationId xmlns:a16="http://schemas.microsoft.com/office/drawing/2014/main" id="{0AA4B37A-6E0D-8DBD-3287-81BA568507E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11366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32" y="285621"/>
            <a:ext cx="8229600" cy="1143000"/>
          </a:xfrm>
        </p:spPr>
        <p:txBody>
          <a:bodyPr/>
          <a:lstStyle/>
          <a:p>
            <a:r>
              <a:rPr lang="en-US" b="1" dirty="0"/>
              <a:t>Las 4 </a:t>
            </a:r>
            <a:r>
              <a:rPr lang="en-US" b="1" dirty="0" err="1"/>
              <a:t>Dimensiones</a:t>
            </a:r>
            <a:r>
              <a:rPr lang="en-US" b="1" dirty="0"/>
              <a:t> de la Vida</a:t>
            </a:r>
          </a:p>
        </p:txBody>
      </p:sp>
      <p:sp>
        <p:nvSpPr>
          <p:cNvPr id="3" name="Content Placeholder 2"/>
          <p:cNvSpPr>
            <a:spLocks noGrp="1"/>
          </p:cNvSpPr>
          <p:nvPr>
            <p:ph idx="1"/>
          </p:nvPr>
        </p:nvSpPr>
        <p:spPr>
          <a:xfrm>
            <a:off x="468351" y="1524000"/>
            <a:ext cx="7239000" cy="990600"/>
          </a:xfrm>
        </p:spPr>
        <p:txBody>
          <a:bodyPr>
            <a:normAutofit/>
          </a:bodyPr>
          <a:lstStyle/>
          <a:p>
            <a:pPr marL="0" indent="0">
              <a:buNone/>
            </a:pPr>
            <a:r>
              <a:rPr lang="en-US" b="1" dirty="0" err="1"/>
              <a:t>En</a:t>
            </a:r>
            <a:r>
              <a:rPr lang="en-US" b="1" dirty="0"/>
              <a:t> la Vida hay 4 </a:t>
            </a:r>
            <a:r>
              <a:rPr lang="en-US" b="1" dirty="0" err="1"/>
              <a:t>Dimensiones</a:t>
            </a:r>
            <a:r>
              <a:rPr lang="en-US" b="1" dirty="0"/>
              <a:t>:</a:t>
            </a:r>
          </a:p>
        </p:txBody>
      </p:sp>
      <p:sp>
        <p:nvSpPr>
          <p:cNvPr id="5" name="Content Placeholder 2"/>
          <p:cNvSpPr txBox="1">
            <a:spLocks/>
          </p:cNvSpPr>
          <p:nvPr/>
        </p:nvSpPr>
        <p:spPr>
          <a:xfrm>
            <a:off x="3048000" y="2147288"/>
            <a:ext cx="3048000" cy="1295400"/>
          </a:xfrm>
          <a:prstGeom prst="rect">
            <a:avLst/>
          </a:prstGeom>
          <a:solidFill>
            <a:srgbClr val="FFC000"/>
          </a:solidFill>
          <a:ln w="25400">
            <a:solidFill>
              <a:schemeClr val="tx1"/>
            </a:solidFill>
          </a:ln>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err="1"/>
              <a:t>Tiempo</a:t>
            </a:r>
            <a:endParaRPr lang="en-US" b="1" dirty="0"/>
          </a:p>
        </p:txBody>
      </p:sp>
      <p:sp>
        <p:nvSpPr>
          <p:cNvPr id="6" name="Content Placeholder 2"/>
          <p:cNvSpPr txBox="1">
            <a:spLocks/>
          </p:cNvSpPr>
          <p:nvPr/>
        </p:nvSpPr>
        <p:spPr>
          <a:xfrm>
            <a:off x="3048000" y="5170797"/>
            <a:ext cx="3048000" cy="1295400"/>
          </a:xfrm>
          <a:prstGeom prst="rect">
            <a:avLst/>
          </a:prstGeom>
          <a:solidFill>
            <a:srgbClr val="92D050"/>
          </a:solidFill>
          <a:ln w="25400">
            <a:solidFill>
              <a:schemeClr val="tx1"/>
            </a:solidFill>
          </a:ln>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a:t>Dinero</a:t>
            </a:r>
          </a:p>
        </p:txBody>
      </p:sp>
      <p:sp>
        <p:nvSpPr>
          <p:cNvPr id="7" name="Content Placeholder 2"/>
          <p:cNvSpPr txBox="1">
            <a:spLocks/>
          </p:cNvSpPr>
          <p:nvPr/>
        </p:nvSpPr>
        <p:spPr>
          <a:xfrm>
            <a:off x="285750" y="3657600"/>
            <a:ext cx="2762250" cy="1295400"/>
          </a:xfrm>
          <a:prstGeom prst="rect">
            <a:avLst/>
          </a:prstGeom>
          <a:solidFill>
            <a:srgbClr val="FFFF00"/>
          </a:solidFill>
          <a:ln w="25400">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err="1"/>
              <a:t>Áreas</a:t>
            </a:r>
            <a:r>
              <a:rPr lang="en-US" b="1" dirty="0"/>
              <a:t> </a:t>
            </a:r>
          </a:p>
          <a:p>
            <a:pPr marL="0" indent="0" algn="ctr">
              <a:buFont typeface="Arial" pitchFamily="34" charset="0"/>
              <a:buNone/>
            </a:pPr>
            <a:r>
              <a:rPr lang="en-US" b="1" dirty="0"/>
              <a:t>de la Vida</a:t>
            </a:r>
          </a:p>
        </p:txBody>
      </p:sp>
      <p:sp>
        <p:nvSpPr>
          <p:cNvPr id="8" name="Content Placeholder 2"/>
          <p:cNvSpPr txBox="1">
            <a:spLocks/>
          </p:cNvSpPr>
          <p:nvPr/>
        </p:nvSpPr>
        <p:spPr>
          <a:xfrm>
            <a:off x="6096000" y="3627786"/>
            <a:ext cx="2857500" cy="1295400"/>
          </a:xfrm>
          <a:prstGeom prst="rect">
            <a:avLst/>
          </a:prstGeom>
          <a:solidFill>
            <a:srgbClr val="00B0F0"/>
          </a:solidFill>
          <a:ln w="25400">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err="1"/>
              <a:t>Etapas</a:t>
            </a:r>
            <a:r>
              <a:rPr lang="en-US" b="1" dirty="0"/>
              <a:t> de</a:t>
            </a:r>
          </a:p>
          <a:p>
            <a:pPr marL="0" indent="0" algn="ctr">
              <a:buFont typeface="Arial" pitchFamily="34" charset="0"/>
              <a:buNone/>
            </a:pPr>
            <a:r>
              <a:rPr lang="en-US" b="1" dirty="0"/>
              <a:t>la </a:t>
            </a:r>
            <a:r>
              <a:rPr lang="en-US" b="1" dirty="0" err="1"/>
              <a:t>Realidad</a:t>
            </a:r>
            <a:endParaRPr lang="en-US" b="1" dirty="0"/>
          </a:p>
        </p:txBody>
      </p:sp>
      <p:sp>
        <p:nvSpPr>
          <p:cNvPr id="10" name="Arrow: Quad 9">
            <a:extLst>
              <a:ext uri="{FF2B5EF4-FFF2-40B4-BE49-F238E27FC236}">
                <a16:creationId xmlns:a16="http://schemas.microsoft.com/office/drawing/2014/main" id="{59FF8477-E65A-4FD7-8C92-77D98BFA2E2D}"/>
              </a:ext>
            </a:extLst>
          </p:cNvPr>
          <p:cNvSpPr/>
          <p:nvPr/>
        </p:nvSpPr>
        <p:spPr>
          <a:xfrm>
            <a:off x="3905250" y="3657600"/>
            <a:ext cx="1219200" cy="11430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A9B711E-51A3-0FDA-671A-8C5875D31C5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41479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3901" y="224884"/>
            <a:ext cx="7620000" cy="1143000"/>
          </a:xfrm>
        </p:spPr>
        <p:txBody>
          <a:bodyPr/>
          <a:lstStyle/>
          <a:p>
            <a:r>
              <a:rPr lang="en-US" b="1" dirty="0"/>
              <a:t>1.) La </a:t>
            </a:r>
            <a:r>
              <a:rPr lang="en-US" b="1" dirty="0" err="1"/>
              <a:t>Dimensión</a:t>
            </a:r>
            <a:r>
              <a:rPr lang="en-US" b="1" dirty="0"/>
              <a:t> del </a:t>
            </a:r>
            <a:r>
              <a:rPr lang="en-US" b="1" dirty="0" err="1"/>
              <a:t>Tiempo</a:t>
            </a:r>
            <a:endParaRPr lang="en-US" b="1" dirty="0"/>
          </a:p>
        </p:txBody>
      </p:sp>
      <p:sp>
        <p:nvSpPr>
          <p:cNvPr id="3" name="Content Placeholder 2"/>
          <p:cNvSpPr>
            <a:spLocks noGrp="1"/>
          </p:cNvSpPr>
          <p:nvPr>
            <p:ph idx="1"/>
          </p:nvPr>
        </p:nvSpPr>
        <p:spPr>
          <a:xfrm>
            <a:off x="468350" y="1524000"/>
            <a:ext cx="8447049" cy="1748884"/>
          </a:xfrm>
        </p:spPr>
        <p:txBody>
          <a:bodyPr>
            <a:normAutofit fontScale="85000" lnSpcReduction="10000"/>
          </a:bodyPr>
          <a:lstStyle/>
          <a:p>
            <a:pPr marL="0" indent="0">
              <a:buNone/>
            </a:pPr>
            <a:r>
              <a:rPr lang="en-US" b="1" dirty="0" err="1"/>
              <a:t>Todas</a:t>
            </a:r>
            <a:r>
              <a:rPr lang="en-US" b="1" dirty="0"/>
              <a:t> las </a:t>
            </a:r>
            <a:r>
              <a:rPr lang="en-US" b="1" dirty="0" err="1"/>
              <a:t>cosas</a:t>
            </a:r>
            <a:r>
              <a:rPr lang="en-US" b="1" dirty="0"/>
              <a:t> que </a:t>
            </a:r>
            <a:r>
              <a:rPr lang="en-US" b="1" dirty="0" err="1"/>
              <a:t>hacemos</a:t>
            </a:r>
            <a:r>
              <a:rPr lang="en-US" b="1" dirty="0"/>
              <a:t> son </a:t>
            </a:r>
            <a:r>
              <a:rPr lang="en-US" b="1" dirty="0" err="1"/>
              <a:t>en</a:t>
            </a:r>
            <a:r>
              <a:rPr lang="en-US" b="1" dirty="0"/>
              <a:t> </a:t>
            </a:r>
            <a:r>
              <a:rPr lang="en-US" b="1" dirty="0" err="1"/>
              <a:t>funci</a:t>
            </a:r>
            <a:r>
              <a:rPr lang="el-GR" b="1" dirty="0"/>
              <a:t>ό</a:t>
            </a:r>
            <a:r>
              <a:rPr lang="en-US" b="1" dirty="0"/>
              <a:t>n del TIEMPO:</a:t>
            </a:r>
          </a:p>
          <a:p>
            <a:pPr marL="0" indent="0">
              <a:buNone/>
            </a:pPr>
            <a:endParaRPr lang="en-US" b="1" dirty="0"/>
          </a:p>
          <a:p>
            <a:pPr marL="0" indent="0">
              <a:buNone/>
            </a:pPr>
            <a:r>
              <a:rPr lang="en-US" b="1" dirty="0"/>
              <a:t>Hay 3 </a:t>
            </a:r>
            <a:r>
              <a:rPr lang="en-US" b="1" dirty="0" err="1"/>
              <a:t>marcos</a:t>
            </a:r>
            <a:r>
              <a:rPr lang="en-US" b="1" dirty="0"/>
              <a:t> de </a:t>
            </a:r>
            <a:r>
              <a:rPr lang="en-US" b="1" dirty="0" err="1"/>
              <a:t>tiempo</a:t>
            </a:r>
            <a:r>
              <a:rPr lang="en-US" b="1" dirty="0"/>
              <a:t> que </a:t>
            </a:r>
            <a:r>
              <a:rPr lang="en-US" b="1" dirty="0" err="1"/>
              <a:t>siempre</a:t>
            </a:r>
            <a:r>
              <a:rPr lang="en-US" b="1" dirty="0"/>
              <a:t> </a:t>
            </a:r>
            <a:r>
              <a:rPr lang="en-US" b="1" dirty="0" err="1"/>
              <a:t>debemos</a:t>
            </a:r>
            <a:r>
              <a:rPr lang="en-US" b="1" dirty="0"/>
              <a:t> </a:t>
            </a:r>
            <a:r>
              <a:rPr lang="en-US" b="1" dirty="0" err="1"/>
              <a:t>tener</a:t>
            </a:r>
            <a:r>
              <a:rPr lang="en-US" b="1" dirty="0"/>
              <a:t> </a:t>
            </a:r>
            <a:r>
              <a:rPr lang="en-US" b="1" dirty="0" err="1"/>
              <a:t>en</a:t>
            </a:r>
            <a:r>
              <a:rPr lang="en-US" b="1" dirty="0"/>
              <a:t> </a:t>
            </a:r>
            <a:r>
              <a:rPr lang="en-US" b="1" dirty="0" err="1"/>
              <a:t>mente</a:t>
            </a:r>
            <a:r>
              <a:rPr lang="en-US" b="1" dirty="0"/>
              <a:t>.</a:t>
            </a:r>
          </a:p>
        </p:txBody>
      </p:sp>
      <p:sp>
        <p:nvSpPr>
          <p:cNvPr id="5" name="Content Placeholder 2"/>
          <p:cNvSpPr txBox="1">
            <a:spLocks/>
          </p:cNvSpPr>
          <p:nvPr/>
        </p:nvSpPr>
        <p:spPr>
          <a:xfrm>
            <a:off x="323301" y="3585116"/>
            <a:ext cx="1981200" cy="1748884"/>
          </a:xfrm>
          <a:prstGeom prst="rect">
            <a:avLst/>
          </a:prstGeom>
          <a:solidFill>
            <a:srgbClr val="FF0066"/>
          </a:solidFill>
          <a:ln w="25400">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b="1" dirty="0"/>
          </a:p>
          <a:p>
            <a:pPr marL="0" indent="0" algn="ctr">
              <a:buFont typeface="Arial" pitchFamily="34" charset="0"/>
              <a:buNone/>
            </a:pPr>
            <a:r>
              <a:rPr lang="en-US" b="1" dirty="0" err="1"/>
              <a:t>Pasado</a:t>
            </a:r>
            <a:endParaRPr lang="en-US" b="1" dirty="0"/>
          </a:p>
          <a:p>
            <a:pPr marL="0" indent="0" algn="ctr">
              <a:buFont typeface="Arial" pitchFamily="34" charset="0"/>
              <a:buNone/>
            </a:pPr>
            <a:endParaRPr lang="en-US" b="1" dirty="0"/>
          </a:p>
        </p:txBody>
      </p:sp>
      <p:sp>
        <p:nvSpPr>
          <p:cNvPr id="6" name="Content Placeholder 2"/>
          <p:cNvSpPr txBox="1">
            <a:spLocks/>
          </p:cNvSpPr>
          <p:nvPr/>
        </p:nvSpPr>
        <p:spPr>
          <a:xfrm>
            <a:off x="3415446" y="3621358"/>
            <a:ext cx="2116873" cy="1676400"/>
          </a:xfrm>
          <a:prstGeom prst="rect">
            <a:avLst/>
          </a:prstGeom>
          <a:solidFill>
            <a:srgbClr val="99FF33"/>
          </a:solidFill>
          <a:ln w="25400">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b="1" dirty="0"/>
          </a:p>
          <a:p>
            <a:pPr marL="0" indent="0" algn="ctr">
              <a:buFont typeface="Arial" pitchFamily="34" charset="0"/>
              <a:buNone/>
            </a:pPr>
            <a:r>
              <a:rPr lang="en-US" b="1" dirty="0" err="1"/>
              <a:t>Presente</a:t>
            </a:r>
            <a:endParaRPr lang="en-US" b="1" dirty="0"/>
          </a:p>
        </p:txBody>
      </p:sp>
      <p:sp>
        <p:nvSpPr>
          <p:cNvPr id="8" name="Content Placeholder 2"/>
          <p:cNvSpPr txBox="1">
            <a:spLocks/>
          </p:cNvSpPr>
          <p:nvPr/>
        </p:nvSpPr>
        <p:spPr>
          <a:xfrm>
            <a:off x="6538259" y="3642138"/>
            <a:ext cx="2116873" cy="1676401"/>
          </a:xfrm>
          <a:prstGeom prst="rect">
            <a:avLst/>
          </a:prstGeom>
          <a:solidFill>
            <a:srgbClr val="66FFFF"/>
          </a:solidFill>
          <a:ln w="25400">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b="1" dirty="0"/>
          </a:p>
          <a:p>
            <a:pPr marL="0" indent="0" algn="ctr">
              <a:buFont typeface="Arial" pitchFamily="34" charset="0"/>
              <a:buNone/>
            </a:pPr>
            <a:r>
              <a:rPr lang="en-US" b="1" dirty="0" err="1"/>
              <a:t>Futuro</a:t>
            </a:r>
            <a:endParaRPr lang="en-US" b="1" dirty="0"/>
          </a:p>
        </p:txBody>
      </p:sp>
      <p:sp>
        <p:nvSpPr>
          <p:cNvPr id="10" name="Arrow: Left 9">
            <a:extLst>
              <a:ext uri="{FF2B5EF4-FFF2-40B4-BE49-F238E27FC236}">
                <a16:creationId xmlns:a16="http://schemas.microsoft.com/office/drawing/2014/main" id="{F259E431-220F-44DE-9126-6D238A2DB2AC}"/>
              </a:ext>
            </a:extLst>
          </p:cNvPr>
          <p:cNvSpPr/>
          <p:nvPr/>
        </p:nvSpPr>
        <p:spPr>
          <a:xfrm>
            <a:off x="2478973" y="4234799"/>
            <a:ext cx="762000" cy="49108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1CC2F7AC-B0BA-41D9-B8BA-552A59AAF623}"/>
              </a:ext>
            </a:extLst>
          </p:cNvPr>
          <p:cNvSpPr/>
          <p:nvPr/>
        </p:nvSpPr>
        <p:spPr>
          <a:xfrm>
            <a:off x="5706792" y="4268678"/>
            <a:ext cx="670701" cy="457201"/>
          </a:xfrm>
          <a:prstGeom prst="rightArrow">
            <a:avLst/>
          </a:prstGeom>
          <a:solidFill>
            <a:srgbClr val="33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0C4C117-0AFD-C80C-EF42-FECC93F0662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7353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990600"/>
          </a:xfrm>
        </p:spPr>
        <p:txBody>
          <a:bodyPr>
            <a:normAutofit/>
          </a:bodyPr>
          <a:lstStyle/>
          <a:p>
            <a:r>
              <a:rPr lang="en-US" b="1" dirty="0"/>
              <a:t>EL SUEÑO AMERICANO</a:t>
            </a:r>
            <a:endParaRPr lang="en-US" dirty="0"/>
          </a:p>
        </p:txBody>
      </p:sp>
      <p:sp>
        <p:nvSpPr>
          <p:cNvPr id="8" name="Subtitle 7"/>
          <p:cNvSpPr>
            <a:spLocks noGrp="1"/>
          </p:cNvSpPr>
          <p:nvPr>
            <p:ph type="subTitle" idx="1"/>
          </p:nvPr>
        </p:nvSpPr>
        <p:spPr>
          <a:xfrm>
            <a:off x="1333500" y="5943599"/>
            <a:ext cx="6400800" cy="1000727"/>
          </a:xfrm>
        </p:spPr>
        <p:txBody>
          <a:bodyPr>
            <a:normAutofit/>
          </a:bodyPr>
          <a:lstStyle/>
          <a:p>
            <a:r>
              <a:rPr lang="es-ES" sz="2800" b="1" dirty="0"/>
              <a:t>Tener Éxito En La Vida y Ser Financieramente Libre!</a:t>
            </a:r>
            <a:endParaRPr lang="en-US" sz="2800" dirty="0"/>
          </a:p>
        </p:txBody>
      </p:sp>
      <p:pic>
        <p:nvPicPr>
          <p:cNvPr id="9" name="Picture 8" descr="gold-and-money-877 - Copy.jpg"/>
          <p:cNvPicPr/>
          <p:nvPr/>
        </p:nvPicPr>
        <p:blipFill>
          <a:blip r:embed="rId2" cstate="print"/>
          <a:stretch>
            <a:fillRect/>
          </a:stretch>
        </p:blipFill>
        <p:spPr>
          <a:xfrm>
            <a:off x="762000" y="1066800"/>
            <a:ext cx="2743200" cy="1905000"/>
          </a:xfrm>
          <a:prstGeom prst="rect">
            <a:avLst/>
          </a:prstGeom>
        </p:spPr>
      </p:pic>
      <p:pic>
        <p:nvPicPr>
          <p:cNvPr id="11" name="Picture 10" descr="dream home and cars.jpg"/>
          <p:cNvPicPr>
            <a:picLocks noChangeAspect="1"/>
          </p:cNvPicPr>
          <p:nvPr/>
        </p:nvPicPr>
        <p:blipFill>
          <a:blip r:embed="rId3" cstate="print"/>
          <a:stretch>
            <a:fillRect/>
          </a:stretch>
        </p:blipFill>
        <p:spPr>
          <a:xfrm>
            <a:off x="5410200" y="1066800"/>
            <a:ext cx="2743200" cy="1728787"/>
          </a:xfrm>
          <a:prstGeom prst="rect">
            <a:avLst/>
          </a:prstGeom>
        </p:spPr>
      </p:pic>
      <p:pic>
        <p:nvPicPr>
          <p:cNvPr id="12" name="Content Placeholder 6" descr="Beach-Holidays.jpg"/>
          <p:cNvPicPr>
            <a:picLocks/>
          </p:cNvPicPr>
          <p:nvPr/>
        </p:nvPicPr>
        <p:blipFill>
          <a:blip r:embed="rId4" cstate="print"/>
          <a:stretch>
            <a:fillRect/>
          </a:stretch>
        </p:blipFill>
        <p:spPr>
          <a:xfrm>
            <a:off x="5638800" y="3657600"/>
            <a:ext cx="2610387" cy="1752600"/>
          </a:xfrm>
          <a:prstGeom prst="rect">
            <a:avLst/>
          </a:prstGeom>
        </p:spPr>
      </p:pic>
      <p:pic>
        <p:nvPicPr>
          <p:cNvPr id="10" name="Picture 9" descr="family-psychology.jpg"/>
          <p:cNvPicPr/>
          <p:nvPr/>
        </p:nvPicPr>
        <p:blipFill>
          <a:blip r:embed="rId5" cstate="print"/>
          <a:stretch>
            <a:fillRect/>
          </a:stretch>
        </p:blipFill>
        <p:spPr>
          <a:xfrm>
            <a:off x="762000" y="3657600"/>
            <a:ext cx="2819400" cy="1828800"/>
          </a:xfrm>
          <a:prstGeom prst="rect">
            <a:avLst/>
          </a:prstGeom>
        </p:spPr>
      </p:pic>
      <p:sp>
        <p:nvSpPr>
          <p:cNvPr id="14" name="TextBox 13"/>
          <p:cNvSpPr txBox="1"/>
          <p:nvPr/>
        </p:nvSpPr>
        <p:spPr>
          <a:xfrm>
            <a:off x="4800600" y="5410200"/>
            <a:ext cx="3733800" cy="646331"/>
          </a:xfrm>
          <a:prstGeom prst="rect">
            <a:avLst/>
          </a:prstGeom>
          <a:noFill/>
        </p:spPr>
        <p:txBody>
          <a:bodyPr wrap="square" rtlCol="0">
            <a:spAutoFit/>
          </a:bodyPr>
          <a:lstStyle/>
          <a:p>
            <a:pPr algn="r"/>
            <a:r>
              <a:rPr lang="en-US" b="1" dirty="0" err="1"/>
              <a:t>Disfrutar</a:t>
            </a:r>
            <a:r>
              <a:rPr lang="en-US" b="1" dirty="0"/>
              <a:t> un </a:t>
            </a:r>
            <a:r>
              <a:rPr lang="en-US" b="1" dirty="0" err="1"/>
              <a:t>Retiro</a:t>
            </a:r>
            <a:r>
              <a:rPr lang="en-US" b="1" dirty="0"/>
              <a:t> </a:t>
            </a:r>
            <a:r>
              <a:rPr lang="en-US" b="1" dirty="0" err="1"/>
              <a:t>Placentero</a:t>
            </a:r>
            <a:r>
              <a:rPr lang="en-US" b="1" dirty="0"/>
              <a:t> </a:t>
            </a:r>
          </a:p>
          <a:p>
            <a:pPr algn="r"/>
            <a:r>
              <a:rPr lang="en-US" b="1" dirty="0"/>
              <a:t>y Sin </a:t>
            </a:r>
            <a:r>
              <a:rPr lang="en-US" b="1" dirty="0" err="1"/>
              <a:t>Preocupaciones</a:t>
            </a:r>
            <a:r>
              <a:rPr lang="en-US" b="1" dirty="0"/>
              <a:t> de $$</a:t>
            </a:r>
          </a:p>
        </p:txBody>
      </p:sp>
      <p:sp>
        <p:nvSpPr>
          <p:cNvPr id="15" name="TextBox 14"/>
          <p:cNvSpPr txBox="1"/>
          <p:nvPr/>
        </p:nvSpPr>
        <p:spPr>
          <a:xfrm>
            <a:off x="6172200" y="2743200"/>
            <a:ext cx="1981200" cy="923330"/>
          </a:xfrm>
          <a:prstGeom prst="rect">
            <a:avLst/>
          </a:prstGeom>
          <a:noFill/>
        </p:spPr>
        <p:txBody>
          <a:bodyPr wrap="square" rtlCol="0">
            <a:spAutoFit/>
          </a:bodyPr>
          <a:lstStyle/>
          <a:p>
            <a:pPr algn="r"/>
            <a:r>
              <a:rPr lang="en-US" b="1" dirty="0" err="1"/>
              <a:t>Comprar</a:t>
            </a:r>
            <a:r>
              <a:rPr lang="en-US" b="1" dirty="0"/>
              <a:t> la Casa y </a:t>
            </a:r>
            <a:r>
              <a:rPr lang="en-US" b="1" dirty="0" err="1"/>
              <a:t>Carro</a:t>
            </a:r>
            <a:r>
              <a:rPr lang="en-US" b="1" dirty="0"/>
              <a:t> de </a:t>
            </a:r>
            <a:r>
              <a:rPr lang="en-US" b="1" dirty="0" err="1"/>
              <a:t>tus</a:t>
            </a:r>
            <a:r>
              <a:rPr lang="en-US" b="1" dirty="0"/>
              <a:t> </a:t>
            </a:r>
            <a:r>
              <a:rPr lang="en-US" b="1" dirty="0" err="1"/>
              <a:t>Sueños</a:t>
            </a:r>
            <a:endParaRPr lang="en-US" b="1" dirty="0"/>
          </a:p>
        </p:txBody>
      </p:sp>
      <p:sp>
        <p:nvSpPr>
          <p:cNvPr id="16" name="TextBox 15"/>
          <p:cNvSpPr txBox="1"/>
          <p:nvPr/>
        </p:nvSpPr>
        <p:spPr>
          <a:xfrm>
            <a:off x="762000" y="5486400"/>
            <a:ext cx="2514600" cy="646331"/>
          </a:xfrm>
          <a:prstGeom prst="rect">
            <a:avLst/>
          </a:prstGeom>
          <a:noFill/>
        </p:spPr>
        <p:txBody>
          <a:bodyPr wrap="square" rtlCol="0">
            <a:spAutoFit/>
          </a:bodyPr>
          <a:lstStyle/>
          <a:p>
            <a:r>
              <a:rPr lang="en-US" b="1" dirty="0" err="1"/>
              <a:t>Darle</a:t>
            </a:r>
            <a:r>
              <a:rPr lang="en-US" b="1" dirty="0"/>
              <a:t> a </a:t>
            </a:r>
            <a:r>
              <a:rPr lang="en-US" b="1" dirty="0" err="1"/>
              <a:t>Tu</a:t>
            </a:r>
            <a:r>
              <a:rPr lang="en-US" b="1" dirty="0"/>
              <a:t> </a:t>
            </a:r>
            <a:r>
              <a:rPr lang="en-US" b="1" dirty="0" err="1"/>
              <a:t>Familia</a:t>
            </a:r>
            <a:r>
              <a:rPr lang="en-US" b="1" dirty="0"/>
              <a:t> Una </a:t>
            </a:r>
            <a:r>
              <a:rPr lang="en-US" b="1" dirty="0" err="1"/>
              <a:t>Mejor</a:t>
            </a:r>
            <a:r>
              <a:rPr lang="en-US" b="1" dirty="0"/>
              <a:t> Vida</a:t>
            </a:r>
          </a:p>
        </p:txBody>
      </p:sp>
      <p:sp>
        <p:nvSpPr>
          <p:cNvPr id="18" name="TextBox 17"/>
          <p:cNvSpPr txBox="1"/>
          <p:nvPr/>
        </p:nvSpPr>
        <p:spPr>
          <a:xfrm>
            <a:off x="762000" y="2971800"/>
            <a:ext cx="2362200" cy="646331"/>
          </a:xfrm>
          <a:prstGeom prst="rect">
            <a:avLst/>
          </a:prstGeom>
          <a:noFill/>
        </p:spPr>
        <p:txBody>
          <a:bodyPr wrap="square" rtlCol="0">
            <a:spAutoFit/>
          </a:bodyPr>
          <a:lstStyle/>
          <a:p>
            <a:r>
              <a:rPr lang="en-US" b="1" dirty="0" err="1"/>
              <a:t>Tener</a:t>
            </a:r>
            <a:r>
              <a:rPr lang="en-US" b="1" dirty="0"/>
              <a:t> Libertad </a:t>
            </a:r>
            <a:r>
              <a:rPr lang="en-US" b="1" dirty="0" err="1"/>
              <a:t>Financiera</a:t>
            </a:r>
            <a:r>
              <a:rPr lang="en-US" b="1" dirty="0"/>
              <a:t> Y </a:t>
            </a:r>
            <a:r>
              <a:rPr lang="en-US" b="1" dirty="0" err="1"/>
              <a:t>Éxito</a:t>
            </a:r>
            <a:endParaRPr lang="en-US" b="1" dirty="0"/>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76600" y="2314325"/>
            <a:ext cx="2581275" cy="2257675"/>
          </a:xfrm>
          <a:prstGeom prst="rect">
            <a:avLst/>
          </a:prstGeom>
        </p:spPr>
      </p:pic>
      <p:sp>
        <p:nvSpPr>
          <p:cNvPr id="17" name="TextBox 16">
            <a:extLst>
              <a:ext uri="{FF2B5EF4-FFF2-40B4-BE49-F238E27FC236}">
                <a16:creationId xmlns:a16="http://schemas.microsoft.com/office/drawing/2014/main" id="{A7DD6130-DBD1-470E-A56E-C81948D93254}"/>
              </a:ext>
            </a:extLst>
          </p:cNvPr>
          <p:cNvSpPr txBox="1"/>
          <p:nvPr/>
        </p:nvSpPr>
        <p:spPr>
          <a:xfrm>
            <a:off x="3810000" y="4562707"/>
            <a:ext cx="1447800" cy="646331"/>
          </a:xfrm>
          <a:prstGeom prst="rect">
            <a:avLst/>
          </a:prstGeom>
          <a:noFill/>
        </p:spPr>
        <p:txBody>
          <a:bodyPr wrap="square" rtlCol="0">
            <a:spAutoFit/>
          </a:bodyPr>
          <a:lstStyle/>
          <a:p>
            <a:pPr algn="ctr"/>
            <a:r>
              <a:rPr lang="en-US" b="1" dirty="0" err="1"/>
              <a:t>Relación</a:t>
            </a:r>
            <a:r>
              <a:rPr lang="en-US" b="1" dirty="0"/>
              <a:t> de Pareja </a:t>
            </a:r>
            <a:r>
              <a:rPr lang="en-US" b="1" dirty="0" err="1"/>
              <a:t>Feliz</a:t>
            </a:r>
            <a:endParaRPr lang="en-US" b="1" dirty="0"/>
          </a:p>
        </p:txBody>
      </p:sp>
      <p:pic>
        <p:nvPicPr>
          <p:cNvPr id="4" name="Picture 3">
            <a:extLst>
              <a:ext uri="{FF2B5EF4-FFF2-40B4-BE49-F238E27FC236}">
                <a16:creationId xmlns:a16="http://schemas.microsoft.com/office/drawing/2014/main" id="{9ED73414-71FE-FE9E-B4CB-F3CFAA85C67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33707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3901" y="202190"/>
            <a:ext cx="7620000" cy="1143000"/>
          </a:xfrm>
        </p:spPr>
        <p:txBody>
          <a:bodyPr>
            <a:normAutofit/>
          </a:bodyPr>
          <a:lstStyle/>
          <a:p>
            <a:r>
              <a:rPr lang="en-US" b="1" dirty="0"/>
              <a:t>2.) La </a:t>
            </a:r>
            <a:r>
              <a:rPr lang="en-US" b="1" dirty="0" err="1"/>
              <a:t>Dimensión</a:t>
            </a:r>
            <a:r>
              <a:rPr lang="en-US" b="1" dirty="0"/>
              <a:t> del Dinero</a:t>
            </a:r>
          </a:p>
        </p:txBody>
      </p:sp>
      <p:sp>
        <p:nvSpPr>
          <p:cNvPr id="3" name="Content Placeholder 2"/>
          <p:cNvSpPr>
            <a:spLocks noGrp="1"/>
          </p:cNvSpPr>
          <p:nvPr>
            <p:ph idx="1"/>
          </p:nvPr>
        </p:nvSpPr>
        <p:spPr>
          <a:xfrm>
            <a:off x="468350" y="1524000"/>
            <a:ext cx="8599450" cy="1905000"/>
          </a:xfrm>
        </p:spPr>
        <p:txBody>
          <a:bodyPr>
            <a:normAutofit fontScale="92500" lnSpcReduction="20000"/>
          </a:bodyPr>
          <a:lstStyle/>
          <a:p>
            <a:pPr marL="0" indent="0">
              <a:buNone/>
            </a:pPr>
            <a:r>
              <a:rPr lang="en-US" b="1" dirty="0"/>
              <a:t>Es </a:t>
            </a:r>
            <a:r>
              <a:rPr lang="en-US" b="1" dirty="0" err="1"/>
              <a:t>crítico</a:t>
            </a:r>
            <a:r>
              <a:rPr lang="en-US" b="1" dirty="0"/>
              <a:t> </a:t>
            </a:r>
            <a:r>
              <a:rPr lang="en-US" b="1" dirty="0" err="1"/>
              <a:t>entender</a:t>
            </a:r>
            <a:r>
              <a:rPr lang="en-US" b="1" dirty="0"/>
              <a:t> la </a:t>
            </a:r>
            <a:r>
              <a:rPr lang="en-US" b="1" dirty="0" err="1"/>
              <a:t>Dimensión</a:t>
            </a:r>
            <a:r>
              <a:rPr lang="en-US" b="1" dirty="0"/>
              <a:t> del DINERO :</a:t>
            </a:r>
          </a:p>
          <a:p>
            <a:pPr marL="0" indent="0">
              <a:buNone/>
            </a:pPr>
            <a:endParaRPr lang="en-US" b="1" dirty="0"/>
          </a:p>
          <a:p>
            <a:pPr marL="0" indent="0">
              <a:buNone/>
            </a:pPr>
            <a:r>
              <a:rPr lang="en-US" b="1" dirty="0"/>
              <a:t>Hay 3 </a:t>
            </a:r>
            <a:r>
              <a:rPr lang="en-US" b="1" dirty="0" err="1"/>
              <a:t>Estados</a:t>
            </a:r>
            <a:r>
              <a:rPr lang="en-US" b="1" dirty="0"/>
              <a:t> </a:t>
            </a:r>
            <a:r>
              <a:rPr lang="en-US" b="1" dirty="0" err="1"/>
              <a:t>Financieros</a:t>
            </a:r>
            <a:r>
              <a:rPr lang="en-US" b="1" dirty="0"/>
              <a:t> clave que </a:t>
            </a:r>
            <a:r>
              <a:rPr lang="en-US" b="1" dirty="0" err="1"/>
              <a:t>estan</a:t>
            </a:r>
            <a:endParaRPr lang="en-US" b="1" dirty="0"/>
          </a:p>
          <a:p>
            <a:pPr marL="0" indent="0">
              <a:buNone/>
            </a:pPr>
            <a:r>
              <a:rPr lang="en-US" b="1" dirty="0" err="1"/>
              <a:t>Interconectados</a:t>
            </a:r>
            <a:r>
              <a:rPr lang="en-US" b="1" dirty="0"/>
              <a:t>.</a:t>
            </a:r>
          </a:p>
        </p:txBody>
      </p:sp>
      <p:sp>
        <p:nvSpPr>
          <p:cNvPr id="5" name="Content Placeholder 2"/>
          <p:cNvSpPr txBox="1">
            <a:spLocks/>
          </p:cNvSpPr>
          <p:nvPr/>
        </p:nvSpPr>
        <p:spPr>
          <a:xfrm>
            <a:off x="480913" y="3585116"/>
            <a:ext cx="1981200" cy="2358484"/>
          </a:xfrm>
          <a:prstGeom prst="rect">
            <a:avLst/>
          </a:prstGeom>
          <a:solidFill>
            <a:srgbClr val="FFFF00"/>
          </a:solidFill>
          <a:ln w="25400">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b="1" dirty="0"/>
          </a:p>
          <a:p>
            <a:pPr marL="0" indent="0" algn="ctr">
              <a:buFont typeface="Arial" pitchFamily="34" charset="0"/>
              <a:buNone/>
            </a:pPr>
            <a:r>
              <a:rPr lang="en-US" b="1" dirty="0"/>
              <a:t>Hoja de </a:t>
            </a:r>
            <a:r>
              <a:rPr lang="en-US" b="1" dirty="0" err="1"/>
              <a:t>Flujo</a:t>
            </a:r>
            <a:r>
              <a:rPr lang="en-US" b="1" dirty="0"/>
              <a:t> de </a:t>
            </a:r>
            <a:r>
              <a:rPr lang="en-US" b="1" dirty="0" err="1"/>
              <a:t>Efectivo</a:t>
            </a:r>
            <a:endParaRPr lang="en-US" b="1" dirty="0"/>
          </a:p>
          <a:p>
            <a:pPr marL="0" indent="0" algn="ctr">
              <a:buFont typeface="Arial" pitchFamily="34" charset="0"/>
              <a:buNone/>
            </a:pPr>
            <a:endParaRPr lang="en-US" b="1" dirty="0"/>
          </a:p>
          <a:p>
            <a:pPr marL="0" indent="0" algn="ctr">
              <a:buFont typeface="Arial" pitchFamily="34" charset="0"/>
              <a:buNone/>
            </a:pPr>
            <a:endParaRPr lang="en-US" b="1" dirty="0"/>
          </a:p>
        </p:txBody>
      </p:sp>
      <p:sp>
        <p:nvSpPr>
          <p:cNvPr id="6" name="Content Placeholder 2"/>
          <p:cNvSpPr txBox="1">
            <a:spLocks/>
          </p:cNvSpPr>
          <p:nvPr/>
        </p:nvSpPr>
        <p:spPr>
          <a:xfrm>
            <a:off x="3633437" y="3631747"/>
            <a:ext cx="2116873" cy="2322242"/>
          </a:xfrm>
          <a:prstGeom prst="rect">
            <a:avLst/>
          </a:prstGeom>
          <a:solidFill>
            <a:srgbClr val="FF0000"/>
          </a:solidFill>
          <a:ln w="25400">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b="1" dirty="0"/>
          </a:p>
          <a:p>
            <a:pPr marL="0" indent="0" algn="ctr">
              <a:buFont typeface="Arial" pitchFamily="34" charset="0"/>
              <a:buNone/>
            </a:pPr>
            <a:r>
              <a:rPr lang="en-US" b="1" dirty="0"/>
              <a:t>Hoja de Balance</a:t>
            </a:r>
          </a:p>
        </p:txBody>
      </p:sp>
      <p:sp>
        <p:nvSpPr>
          <p:cNvPr id="8" name="Content Placeholder 2"/>
          <p:cNvSpPr txBox="1">
            <a:spLocks/>
          </p:cNvSpPr>
          <p:nvPr/>
        </p:nvSpPr>
        <p:spPr>
          <a:xfrm>
            <a:off x="6703826" y="3642138"/>
            <a:ext cx="2116873" cy="2301462"/>
          </a:xfrm>
          <a:prstGeom prst="rect">
            <a:avLst/>
          </a:prstGeom>
          <a:solidFill>
            <a:srgbClr val="99FF33"/>
          </a:solidFill>
          <a:ln w="25400">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b="1" dirty="0"/>
          </a:p>
          <a:p>
            <a:pPr marL="0" indent="0" algn="ctr">
              <a:buFont typeface="Arial" pitchFamily="34" charset="0"/>
              <a:buNone/>
            </a:pPr>
            <a:r>
              <a:rPr lang="en-US" b="1" dirty="0"/>
              <a:t>Estado de </a:t>
            </a:r>
            <a:r>
              <a:rPr lang="en-US" b="1" dirty="0" err="1"/>
              <a:t>Resultados</a:t>
            </a:r>
            <a:endParaRPr lang="en-US" b="1" dirty="0"/>
          </a:p>
          <a:p>
            <a:pPr marL="0" indent="0" algn="ctr">
              <a:buFont typeface="Arial" pitchFamily="34" charset="0"/>
              <a:buNone/>
            </a:pPr>
            <a:endParaRPr lang="en-US" b="1" dirty="0"/>
          </a:p>
        </p:txBody>
      </p:sp>
      <p:sp>
        <p:nvSpPr>
          <p:cNvPr id="11" name="Arrow: Right 10">
            <a:extLst>
              <a:ext uri="{FF2B5EF4-FFF2-40B4-BE49-F238E27FC236}">
                <a16:creationId xmlns:a16="http://schemas.microsoft.com/office/drawing/2014/main" id="{1CC2F7AC-B0BA-41D9-B8BA-552A59AAF623}"/>
              </a:ext>
            </a:extLst>
          </p:cNvPr>
          <p:cNvSpPr/>
          <p:nvPr/>
        </p:nvSpPr>
        <p:spPr>
          <a:xfrm>
            <a:off x="5949802" y="4564268"/>
            <a:ext cx="670701" cy="457201"/>
          </a:xfrm>
          <a:prstGeom prst="rightArrow">
            <a:avLst/>
          </a:prstGeom>
          <a:solidFill>
            <a:srgbClr val="33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973CC8ED-D18E-4FCC-B5D4-6909945A4F19}"/>
              </a:ext>
            </a:extLst>
          </p:cNvPr>
          <p:cNvSpPr/>
          <p:nvPr/>
        </p:nvSpPr>
        <p:spPr>
          <a:xfrm>
            <a:off x="2763244" y="4554744"/>
            <a:ext cx="670701" cy="457201"/>
          </a:xfrm>
          <a:prstGeom prst="rightArrow">
            <a:avLst/>
          </a:prstGeom>
          <a:solidFill>
            <a:srgbClr val="33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Connector: Elbow 14">
            <a:extLst>
              <a:ext uri="{FF2B5EF4-FFF2-40B4-BE49-F238E27FC236}">
                <a16:creationId xmlns:a16="http://schemas.microsoft.com/office/drawing/2014/main" id="{5C13A398-973A-4BA1-B829-98E7265D6902}"/>
              </a:ext>
            </a:extLst>
          </p:cNvPr>
          <p:cNvCxnSpPr>
            <a:cxnSpLocks/>
            <a:stCxn id="8" idx="2"/>
            <a:endCxn id="5" idx="1"/>
          </p:cNvCxnSpPr>
          <p:nvPr/>
        </p:nvCxnSpPr>
        <p:spPr>
          <a:xfrm rot="5400000" flipH="1">
            <a:off x="3531967" y="1713304"/>
            <a:ext cx="1179242" cy="7281350"/>
          </a:xfrm>
          <a:prstGeom prst="bentConnector4">
            <a:avLst>
              <a:gd name="adj1" fmla="val -19385"/>
              <a:gd name="adj2" fmla="val 103140"/>
            </a:avLst>
          </a:prstGeom>
          <a:ln>
            <a:solidFill>
              <a:srgbClr val="3333FF"/>
            </a:solidFill>
            <a:tailEnd type="triangle"/>
          </a:ln>
        </p:spPr>
        <p:style>
          <a:lnRef idx="3">
            <a:schemeClr val="dk1"/>
          </a:lnRef>
          <a:fillRef idx="0">
            <a:schemeClr val="dk1"/>
          </a:fillRef>
          <a:effectRef idx="2">
            <a:schemeClr val="dk1"/>
          </a:effectRef>
          <a:fontRef idx="minor">
            <a:schemeClr val="tx1"/>
          </a:fontRef>
        </p:style>
      </p:cxnSp>
      <p:pic>
        <p:nvPicPr>
          <p:cNvPr id="4" name="Picture 3">
            <a:extLst>
              <a:ext uri="{FF2B5EF4-FFF2-40B4-BE49-F238E27FC236}">
                <a16:creationId xmlns:a16="http://schemas.microsoft.com/office/drawing/2014/main" id="{BA9A9B26-631E-D260-8EDB-0703F955A57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80815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3901" y="202190"/>
            <a:ext cx="7620000" cy="1143000"/>
          </a:xfrm>
        </p:spPr>
        <p:txBody>
          <a:bodyPr>
            <a:normAutofit/>
          </a:bodyPr>
          <a:lstStyle/>
          <a:p>
            <a:r>
              <a:rPr lang="en-US" b="1" dirty="0"/>
              <a:t>2.) Los 3 </a:t>
            </a:r>
            <a:r>
              <a:rPr lang="en-US" b="1" dirty="0" err="1"/>
              <a:t>Estados</a:t>
            </a:r>
            <a:r>
              <a:rPr lang="en-US" b="1" dirty="0"/>
              <a:t> </a:t>
            </a:r>
            <a:r>
              <a:rPr lang="en-US" b="1" dirty="0" err="1"/>
              <a:t>Financieros</a:t>
            </a:r>
            <a:endParaRPr lang="en-US" b="1" dirty="0"/>
          </a:p>
        </p:txBody>
      </p:sp>
      <p:sp>
        <p:nvSpPr>
          <p:cNvPr id="3" name="Content Placeholder 2"/>
          <p:cNvSpPr>
            <a:spLocks noGrp="1"/>
          </p:cNvSpPr>
          <p:nvPr>
            <p:ph idx="1"/>
          </p:nvPr>
        </p:nvSpPr>
        <p:spPr>
          <a:xfrm>
            <a:off x="372648" y="1439482"/>
            <a:ext cx="8465551" cy="1143000"/>
          </a:xfrm>
        </p:spPr>
        <p:txBody>
          <a:bodyPr>
            <a:normAutofit/>
          </a:bodyPr>
          <a:lstStyle/>
          <a:p>
            <a:pPr marL="0" indent="0">
              <a:buNone/>
            </a:pPr>
            <a:r>
              <a:rPr lang="en-US" b="1" dirty="0" err="1"/>
              <a:t>Cada</a:t>
            </a:r>
            <a:r>
              <a:rPr lang="en-US" b="1" dirty="0"/>
              <a:t> uno de los 3 </a:t>
            </a:r>
            <a:r>
              <a:rPr lang="en-US" b="1" dirty="0" err="1"/>
              <a:t>Estados</a:t>
            </a:r>
            <a:r>
              <a:rPr lang="en-US" b="1" dirty="0"/>
              <a:t> </a:t>
            </a:r>
            <a:r>
              <a:rPr lang="en-US" b="1" dirty="0" err="1"/>
              <a:t>Financieros</a:t>
            </a:r>
            <a:r>
              <a:rPr lang="en-US" b="1" dirty="0"/>
              <a:t> </a:t>
            </a:r>
            <a:r>
              <a:rPr lang="en-US" b="1" dirty="0" err="1"/>
              <a:t>tiene</a:t>
            </a:r>
            <a:r>
              <a:rPr lang="en-US" b="1" dirty="0"/>
              <a:t> 3 </a:t>
            </a:r>
            <a:r>
              <a:rPr lang="en-US" b="1" dirty="0" err="1"/>
              <a:t>partes</a:t>
            </a:r>
            <a:r>
              <a:rPr lang="en-US" b="1" dirty="0"/>
              <a:t>.</a:t>
            </a:r>
          </a:p>
        </p:txBody>
      </p:sp>
      <p:sp>
        <p:nvSpPr>
          <p:cNvPr id="5" name="Content Placeholder 2"/>
          <p:cNvSpPr txBox="1">
            <a:spLocks/>
          </p:cNvSpPr>
          <p:nvPr/>
        </p:nvSpPr>
        <p:spPr>
          <a:xfrm>
            <a:off x="323300" y="3585115"/>
            <a:ext cx="2648500" cy="2739483"/>
          </a:xfrm>
          <a:prstGeom prst="rect">
            <a:avLst/>
          </a:prstGeom>
          <a:solidFill>
            <a:schemeClr val="bg1"/>
          </a:solidFill>
          <a:ln w="25400">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b="1" dirty="0"/>
          </a:p>
          <a:p>
            <a:pPr marL="0" indent="0" algn="ctr">
              <a:buFont typeface="Arial" pitchFamily="34" charset="0"/>
              <a:buNone/>
            </a:pPr>
            <a:r>
              <a:rPr lang="en-US" b="1" dirty="0"/>
              <a:t>INVERSIONES</a:t>
            </a:r>
          </a:p>
          <a:p>
            <a:pPr marL="0" indent="0" algn="ctr">
              <a:buFont typeface="Arial" pitchFamily="34" charset="0"/>
              <a:buNone/>
            </a:pPr>
            <a:r>
              <a:rPr lang="en-US" sz="2400" b="1" dirty="0"/>
              <a:t>FINANCIAMIENTO</a:t>
            </a:r>
          </a:p>
          <a:p>
            <a:pPr marL="0" indent="0" algn="ctr">
              <a:buFont typeface="Arial" pitchFamily="34" charset="0"/>
              <a:buNone/>
            </a:pPr>
            <a:r>
              <a:rPr lang="en-US" b="1" dirty="0"/>
              <a:t>OPERACIONES</a:t>
            </a:r>
          </a:p>
          <a:p>
            <a:pPr marL="0" indent="0" algn="ctr">
              <a:buFont typeface="Arial" pitchFamily="34" charset="0"/>
              <a:buNone/>
            </a:pPr>
            <a:endParaRPr lang="en-US" b="1" dirty="0"/>
          </a:p>
          <a:p>
            <a:pPr marL="0" indent="0" algn="ctr">
              <a:buFont typeface="Arial" pitchFamily="34" charset="0"/>
              <a:buNone/>
            </a:pPr>
            <a:endParaRPr lang="en-US" b="1" dirty="0"/>
          </a:p>
        </p:txBody>
      </p:sp>
      <p:sp>
        <p:nvSpPr>
          <p:cNvPr id="6" name="Content Placeholder 2"/>
          <p:cNvSpPr txBox="1">
            <a:spLocks/>
          </p:cNvSpPr>
          <p:nvPr/>
        </p:nvSpPr>
        <p:spPr>
          <a:xfrm>
            <a:off x="3763625" y="3621676"/>
            <a:ext cx="2116873" cy="2692853"/>
          </a:xfrm>
          <a:prstGeom prst="rect">
            <a:avLst/>
          </a:prstGeom>
          <a:solidFill>
            <a:schemeClr val="bg1"/>
          </a:solidFill>
          <a:ln w="25400">
            <a:solidFill>
              <a:schemeClr val="tx1"/>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b="1" dirty="0"/>
          </a:p>
          <a:p>
            <a:pPr marL="0" indent="0" algn="ctr">
              <a:buFont typeface="Arial" pitchFamily="34" charset="0"/>
              <a:buNone/>
            </a:pPr>
            <a:r>
              <a:rPr lang="en-US" b="1" dirty="0"/>
              <a:t>ACTIVOS -</a:t>
            </a:r>
          </a:p>
          <a:p>
            <a:pPr marL="0" indent="0" algn="ctr">
              <a:buFont typeface="Arial" pitchFamily="34" charset="0"/>
              <a:buNone/>
            </a:pPr>
            <a:r>
              <a:rPr lang="en-US" b="1" dirty="0"/>
              <a:t>PASIVOS</a:t>
            </a:r>
          </a:p>
          <a:p>
            <a:pPr marL="0" indent="0" algn="ctr">
              <a:buFont typeface="Arial" pitchFamily="34" charset="0"/>
              <a:buNone/>
            </a:pPr>
            <a:r>
              <a:rPr lang="en-US" b="1" dirty="0"/>
              <a:t>= VALOR NETO</a:t>
            </a:r>
          </a:p>
          <a:p>
            <a:pPr marL="0" indent="0" algn="ctr">
              <a:buFont typeface="Arial" pitchFamily="34" charset="0"/>
              <a:buNone/>
            </a:pPr>
            <a:endParaRPr lang="en-US" b="1" dirty="0"/>
          </a:p>
        </p:txBody>
      </p:sp>
      <p:sp>
        <p:nvSpPr>
          <p:cNvPr id="8" name="Content Placeholder 2"/>
          <p:cNvSpPr txBox="1">
            <a:spLocks/>
          </p:cNvSpPr>
          <p:nvPr/>
        </p:nvSpPr>
        <p:spPr>
          <a:xfrm>
            <a:off x="6703826" y="3642137"/>
            <a:ext cx="2116873" cy="2692853"/>
          </a:xfrm>
          <a:prstGeom prst="rect">
            <a:avLst/>
          </a:prstGeom>
          <a:solidFill>
            <a:schemeClr val="bg1"/>
          </a:solidFill>
          <a:ln w="25400">
            <a:solidFill>
              <a:schemeClr val="tx1"/>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b="1" dirty="0"/>
          </a:p>
          <a:p>
            <a:pPr marL="0" indent="0" algn="ctr">
              <a:buFont typeface="Arial" pitchFamily="34" charset="0"/>
              <a:buNone/>
            </a:pPr>
            <a:r>
              <a:rPr lang="en-US" b="1" dirty="0"/>
              <a:t>INGRESOS</a:t>
            </a:r>
          </a:p>
          <a:p>
            <a:pPr marL="0" indent="0" algn="ctr">
              <a:buFont typeface="Arial" pitchFamily="34" charset="0"/>
              <a:buNone/>
            </a:pPr>
            <a:r>
              <a:rPr lang="en-US" b="1" dirty="0"/>
              <a:t>- GASTOS</a:t>
            </a:r>
          </a:p>
          <a:p>
            <a:pPr marL="0" indent="0" algn="ctr">
              <a:buFont typeface="Arial" pitchFamily="34" charset="0"/>
              <a:buNone/>
            </a:pPr>
            <a:r>
              <a:rPr lang="en-US" b="1" dirty="0"/>
              <a:t>= INGRESO NETO</a:t>
            </a:r>
          </a:p>
          <a:p>
            <a:pPr marL="0" indent="0" algn="ctr">
              <a:buFont typeface="Arial" pitchFamily="34" charset="0"/>
              <a:buNone/>
            </a:pPr>
            <a:endParaRPr lang="en-US" b="1" dirty="0"/>
          </a:p>
          <a:p>
            <a:pPr marL="0" indent="0" algn="ctr">
              <a:buFont typeface="Arial" pitchFamily="34" charset="0"/>
              <a:buNone/>
            </a:pPr>
            <a:endParaRPr lang="en-US" b="1" dirty="0"/>
          </a:p>
        </p:txBody>
      </p:sp>
      <p:cxnSp>
        <p:nvCxnSpPr>
          <p:cNvPr id="15" name="Connector: Elbow 14">
            <a:extLst>
              <a:ext uri="{FF2B5EF4-FFF2-40B4-BE49-F238E27FC236}">
                <a16:creationId xmlns:a16="http://schemas.microsoft.com/office/drawing/2014/main" id="{5C13A398-973A-4BA1-B829-98E7265D6902}"/>
              </a:ext>
            </a:extLst>
          </p:cNvPr>
          <p:cNvCxnSpPr>
            <a:cxnSpLocks/>
            <a:stCxn id="8" idx="2"/>
            <a:endCxn id="5" idx="1"/>
          </p:cNvCxnSpPr>
          <p:nvPr/>
        </p:nvCxnSpPr>
        <p:spPr>
          <a:xfrm rot="5400000" flipH="1">
            <a:off x="3352715" y="1925443"/>
            <a:ext cx="1380133" cy="7438963"/>
          </a:xfrm>
          <a:prstGeom prst="bentConnector4">
            <a:avLst>
              <a:gd name="adj1" fmla="val -16564"/>
              <a:gd name="adj2" fmla="val 103073"/>
            </a:avLst>
          </a:prstGeom>
          <a:ln>
            <a:solidFill>
              <a:srgbClr val="3333FF"/>
            </a:solidFill>
            <a:tailEnd type="triangle"/>
          </a:ln>
        </p:spPr>
        <p:style>
          <a:lnRef idx="3">
            <a:schemeClr val="dk1"/>
          </a:lnRef>
          <a:fillRef idx="0">
            <a:schemeClr val="dk1"/>
          </a:fillRef>
          <a:effectRef idx="2">
            <a:schemeClr val="dk1"/>
          </a:effectRef>
          <a:fontRef idx="minor">
            <a:schemeClr val="tx1"/>
          </a:fontRef>
        </p:style>
      </p:cxnSp>
      <p:sp>
        <p:nvSpPr>
          <p:cNvPr id="9" name="Content Placeholder 2">
            <a:extLst>
              <a:ext uri="{FF2B5EF4-FFF2-40B4-BE49-F238E27FC236}">
                <a16:creationId xmlns:a16="http://schemas.microsoft.com/office/drawing/2014/main" id="{8C0038AA-BBF3-4BCA-9DC3-C7A416FCB82D}"/>
              </a:ext>
            </a:extLst>
          </p:cNvPr>
          <p:cNvSpPr txBox="1">
            <a:spLocks/>
          </p:cNvSpPr>
          <p:nvPr/>
        </p:nvSpPr>
        <p:spPr>
          <a:xfrm>
            <a:off x="3763625" y="2592080"/>
            <a:ext cx="2116873" cy="1029596"/>
          </a:xfrm>
          <a:prstGeom prst="rect">
            <a:avLst/>
          </a:prstGeom>
          <a:solidFill>
            <a:srgbClr val="FF0000"/>
          </a:solidFill>
          <a:ln w="25400">
            <a:solidFill>
              <a:schemeClr val="tx1"/>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a:t>Hoja de Balance</a:t>
            </a:r>
          </a:p>
        </p:txBody>
      </p:sp>
      <p:sp>
        <p:nvSpPr>
          <p:cNvPr id="13" name="Content Placeholder 2">
            <a:extLst>
              <a:ext uri="{FF2B5EF4-FFF2-40B4-BE49-F238E27FC236}">
                <a16:creationId xmlns:a16="http://schemas.microsoft.com/office/drawing/2014/main" id="{EBA457A3-6474-4D94-BFFD-876600A28352}"/>
              </a:ext>
            </a:extLst>
          </p:cNvPr>
          <p:cNvSpPr txBox="1">
            <a:spLocks/>
          </p:cNvSpPr>
          <p:nvPr/>
        </p:nvSpPr>
        <p:spPr>
          <a:xfrm>
            <a:off x="6716378" y="2549226"/>
            <a:ext cx="2116873" cy="1099340"/>
          </a:xfrm>
          <a:prstGeom prst="rect">
            <a:avLst/>
          </a:prstGeom>
          <a:solidFill>
            <a:srgbClr val="99FF33"/>
          </a:solidFill>
          <a:ln w="25400">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a:t>Estado de </a:t>
            </a:r>
            <a:r>
              <a:rPr lang="en-US" b="1" dirty="0" err="1"/>
              <a:t>Resultados</a:t>
            </a:r>
            <a:endParaRPr lang="en-US" b="1" dirty="0"/>
          </a:p>
          <a:p>
            <a:pPr marL="0" indent="0" algn="ctr">
              <a:buFont typeface="Arial" pitchFamily="34" charset="0"/>
              <a:buNone/>
            </a:pPr>
            <a:endParaRPr lang="en-US" b="1" dirty="0"/>
          </a:p>
        </p:txBody>
      </p:sp>
      <p:sp>
        <p:nvSpPr>
          <p:cNvPr id="18" name="Content Placeholder 2">
            <a:extLst>
              <a:ext uri="{FF2B5EF4-FFF2-40B4-BE49-F238E27FC236}">
                <a16:creationId xmlns:a16="http://schemas.microsoft.com/office/drawing/2014/main" id="{8CDCEB80-49AC-4F86-8CDD-27B38F3D7993}"/>
              </a:ext>
            </a:extLst>
          </p:cNvPr>
          <p:cNvSpPr txBox="1">
            <a:spLocks/>
          </p:cNvSpPr>
          <p:nvPr/>
        </p:nvSpPr>
        <p:spPr>
          <a:xfrm>
            <a:off x="310736" y="2668303"/>
            <a:ext cx="2673615" cy="916813"/>
          </a:xfrm>
          <a:prstGeom prst="rect">
            <a:avLst/>
          </a:prstGeom>
          <a:solidFill>
            <a:srgbClr val="FFFF00"/>
          </a:solidFill>
          <a:ln w="25400">
            <a:solidFill>
              <a:schemeClr val="tx1"/>
            </a:solidFill>
          </a:ln>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a:t>Hoja de </a:t>
            </a:r>
            <a:r>
              <a:rPr lang="en-US" b="1" dirty="0" err="1"/>
              <a:t>Flujo</a:t>
            </a:r>
            <a:endParaRPr lang="en-US" b="1" dirty="0"/>
          </a:p>
          <a:p>
            <a:pPr marL="0" indent="0" algn="ctr">
              <a:buFont typeface="Arial" pitchFamily="34" charset="0"/>
              <a:buNone/>
            </a:pPr>
            <a:r>
              <a:rPr lang="en-US" b="1" dirty="0"/>
              <a:t>de </a:t>
            </a:r>
            <a:r>
              <a:rPr lang="en-US" b="1" dirty="0" err="1"/>
              <a:t>Efectivo</a:t>
            </a:r>
            <a:endParaRPr lang="en-US" b="1" dirty="0"/>
          </a:p>
          <a:p>
            <a:pPr marL="0" indent="0" algn="ctr">
              <a:buFont typeface="Arial" pitchFamily="34" charset="0"/>
              <a:buNone/>
            </a:pPr>
            <a:endParaRPr lang="en-US" b="1" dirty="0"/>
          </a:p>
        </p:txBody>
      </p:sp>
      <p:sp>
        <p:nvSpPr>
          <p:cNvPr id="4" name="Arrow: Right 3">
            <a:extLst>
              <a:ext uri="{FF2B5EF4-FFF2-40B4-BE49-F238E27FC236}">
                <a16:creationId xmlns:a16="http://schemas.microsoft.com/office/drawing/2014/main" id="{0AA59779-28EA-42B7-8EA7-E5DB002CBE92}"/>
              </a:ext>
            </a:extLst>
          </p:cNvPr>
          <p:cNvSpPr/>
          <p:nvPr/>
        </p:nvSpPr>
        <p:spPr>
          <a:xfrm>
            <a:off x="5956811" y="4363251"/>
            <a:ext cx="670701" cy="236332"/>
          </a:xfrm>
          <a:prstGeom prst="rightArrow">
            <a:avLst/>
          </a:prstGeom>
          <a:solidFill>
            <a:srgbClr val="33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27195C56-C9CE-4C3A-876E-9E2357D341FC}"/>
              </a:ext>
            </a:extLst>
          </p:cNvPr>
          <p:cNvSpPr/>
          <p:nvPr/>
        </p:nvSpPr>
        <p:spPr>
          <a:xfrm>
            <a:off x="5956811" y="4901646"/>
            <a:ext cx="670701" cy="23633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5F13AA9F-137B-4ECB-AC36-7FBFE5F62B84}"/>
              </a:ext>
            </a:extLst>
          </p:cNvPr>
          <p:cNvSpPr/>
          <p:nvPr/>
        </p:nvSpPr>
        <p:spPr>
          <a:xfrm flipH="1">
            <a:off x="5956811" y="5507205"/>
            <a:ext cx="670701" cy="236332"/>
          </a:xfrm>
          <a:prstGeom prs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Right 26">
            <a:extLst>
              <a:ext uri="{FF2B5EF4-FFF2-40B4-BE49-F238E27FC236}">
                <a16:creationId xmlns:a16="http://schemas.microsoft.com/office/drawing/2014/main" id="{B0DE8434-1087-4FF9-8979-2A506A47A3B0}"/>
              </a:ext>
            </a:extLst>
          </p:cNvPr>
          <p:cNvSpPr/>
          <p:nvPr/>
        </p:nvSpPr>
        <p:spPr>
          <a:xfrm>
            <a:off x="3065047" y="4178259"/>
            <a:ext cx="670701" cy="194519"/>
          </a:xfrm>
          <a:prstGeom prst="rightArrow">
            <a:avLst/>
          </a:prstGeom>
          <a:solidFill>
            <a:srgbClr val="33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Right 28">
            <a:extLst>
              <a:ext uri="{FF2B5EF4-FFF2-40B4-BE49-F238E27FC236}">
                <a16:creationId xmlns:a16="http://schemas.microsoft.com/office/drawing/2014/main" id="{97A9F6CD-4D46-4C10-B0C0-5FF836BD86F6}"/>
              </a:ext>
            </a:extLst>
          </p:cNvPr>
          <p:cNvSpPr/>
          <p:nvPr/>
        </p:nvSpPr>
        <p:spPr>
          <a:xfrm>
            <a:off x="3049296" y="4781085"/>
            <a:ext cx="670701" cy="23633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Right 30">
            <a:extLst>
              <a:ext uri="{FF2B5EF4-FFF2-40B4-BE49-F238E27FC236}">
                <a16:creationId xmlns:a16="http://schemas.microsoft.com/office/drawing/2014/main" id="{2371D27A-4FCA-4A09-9AA7-F59024053761}"/>
              </a:ext>
            </a:extLst>
          </p:cNvPr>
          <p:cNvSpPr/>
          <p:nvPr/>
        </p:nvSpPr>
        <p:spPr>
          <a:xfrm>
            <a:off x="3065047" y="5424587"/>
            <a:ext cx="670701" cy="236332"/>
          </a:xfrm>
          <a:prstGeom prs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Right 32">
            <a:extLst>
              <a:ext uri="{FF2B5EF4-FFF2-40B4-BE49-F238E27FC236}">
                <a16:creationId xmlns:a16="http://schemas.microsoft.com/office/drawing/2014/main" id="{A95A8A3C-9999-4F2B-B1B7-766953AE20D1}"/>
              </a:ext>
            </a:extLst>
          </p:cNvPr>
          <p:cNvSpPr/>
          <p:nvPr/>
        </p:nvSpPr>
        <p:spPr>
          <a:xfrm flipH="1">
            <a:off x="3064322" y="4406840"/>
            <a:ext cx="655674" cy="194519"/>
          </a:xfrm>
          <a:prstGeom prst="rightArrow">
            <a:avLst/>
          </a:prstGeom>
          <a:solidFill>
            <a:srgbClr val="33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Right 34">
            <a:extLst>
              <a:ext uri="{FF2B5EF4-FFF2-40B4-BE49-F238E27FC236}">
                <a16:creationId xmlns:a16="http://schemas.microsoft.com/office/drawing/2014/main" id="{8F7EEAE3-2467-439A-8118-5C96924720EA}"/>
              </a:ext>
            </a:extLst>
          </p:cNvPr>
          <p:cNvSpPr/>
          <p:nvPr/>
        </p:nvSpPr>
        <p:spPr>
          <a:xfrm flipH="1">
            <a:off x="3044185" y="5044840"/>
            <a:ext cx="639425" cy="235003"/>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Right 36">
            <a:extLst>
              <a:ext uri="{FF2B5EF4-FFF2-40B4-BE49-F238E27FC236}">
                <a16:creationId xmlns:a16="http://schemas.microsoft.com/office/drawing/2014/main" id="{1D8D6F44-6B77-4FDC-817D-76C940B5AC02}"/>
              </a:ext>
            </a:extLst>
          </p:cNvPr>
          <p:cNvSpPr/>
          <p:nvPr/>
        </p:nvSpPr>
        <p:spPr>
          <a:xfrm flipH="1">
            <a:off x="3049295" y="5655909"/>
            <a:ext cx="662463" cy="235003"/>
          </a:xfrm>
          <a:prstGeom prs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FCEBF75-23BE-83C8-E8CC-397262FEBAD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88579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620000" cy="1143000"/>
          </a:xfrm>
        </p:spPr>
        <p:txBody>
          <a:bodyPr/>
          <a:lstStyle/>
          <a:p>
            <a:r>
              <a:rPr lang="en-US" b="1" dirty="0"/>
              <a:t>3.) Las 3 </a:t>
            </a:r>
            <a:r>
              <a:rPr lang="en-US" b="1" dirty="0" err="1"/>
              <a:t>Etapas</a:t>
            </a:r>
            <a:r>
              <a:rPr lang="en-US" b="1" dirty="0"/>
              <a:t> de la </a:t>
            </a:r>
            <a:r>
              <a:rPr lang="en-US" b="1" dirty="0" err="1"/>
              <a:t>Realidad</a:t>
            </a:r>
            <a:endParaRPr lang="en-US" b="1" dirty="0"/>
          </a:p>
        </p:txBody>
      </p:sp>
      <p:sp>
        <p:nvSpPr>
          <p:cNvPr id="3" name="Content Placeholder 2"/>
          <p:cNvSpPr>
            <a:spLocks noGrp="1"/>
          </p:cNvSpPr>
          <p:nvPr>
            <p:ph idx="1"/>
          </p:nvPr>
        </p:nvSpPr>
        <p:spPr>
          <a:xfrm>
            <a:off x="468350" y="1524000"/>
            <a:ext cx="8675650" cy="1905000"/>
          </a:xfrm>
        </p:spPr>
        <p:txBody>
          <a:bodyPr>
            <a:normAutofit fontScale="77500" lnSpcReduction="20000"/>
          </a:bodyPr>
          <a:lstStyle/>
          <a:p>
            <a:pPr marL="0" indent="0">
              <a:buNone/>
            </a:pPr>
            <a:r>
              <a:rPr lang="en-US" b="1" dirty="0"/>
              <a:t>La </a:t>
            </a:r>
            <a:r>
              <a:rPr lang="en-US" b="1" dirty="0" err="1"/>
              <a:t>mayoría</a:t>
            </a:r>
            <a:r>
              <a:rPr lang="en-US" b="1" dirty="0"/>
              <a:t> de las </a:t>
            </a:r>
            <a:r>
              <a:rPr lang="en-US" b="1" dirty="0" err="1"/>
              <a:t>cosas</a:t>
            </a:r>
            <a:r>
              <a:rPr lang="en-US" b="1" dirty="0"/>
              <a:t> </a:t>
            </a:r>
            <a:r>
              <a:rPr lang="en-US" b="1" dirty="0" err="1"/>
              <a:t>en</a:t>
            </a:r>
            <a:r>
              <a:rPr lang="en-US" b="1" dirty="0"/>
              <a:t> la </a:t>
            </a:r>
            <a:r>
              <a:rPr lang="en-US" b="1" dirty="0" err="1"/>
              <a:t>vida</a:t>
            </a:r>
            <a:r>
              <a:rPr lang="en-US" b="1" dirty="0"/>
              <a:t> </a:t>
            </a:r>
            <a:r>
              <a:rPr lang="en-US" b="1" dirty="0" err="1"/>
              <a:t>pasan</a:t>
            </a:r>
            <a:r>
              <a:rPr lang="en-US" b="1" dirty="0"/>
              <a:t> a </a:t>
            </a:r>
            <a:r>
              <a:rPr lang="en-US" b="1" dirty="0" err="1"/>
              <a:t>través</a:t>
            </a:r>
            <a:r>
              <a:rPr lang="en-US" b="1" dirty="0"/>
              <a:t> de 3 </a:t>
            </a:r>
            <a:r>
              <a:rPr lang="en-US" b="1" dirty="0" err="1"/>
              <a:t>etapas</a:t>
            </a:r>
            <a:r>
              <a:rPr lang="en-US" b="1" dirty="0"/>
              <a:t>.</a:t>
            </a:r>
          </a:p>
          <a:p>
            <a:pPr marL="0" indent="0">
              <a:buNone/>
            </a:pPr>
            <a:endParaRPr lang="en-US" b="1" dirty="0"/>
          </a:p>
          <a:p>
            <a:pPr marL="0" indent="0">
              <a:buNone/>
            </a:pPr>
            <a:r>
              <a:rPr lang="en-US" b="1" dirty="0"/>
              <a:t>La clave para </a:t>
            </a:r>
            <a:r>
              <a:rPr lang="en-US" b="1" dirty="0" err="1"/>
              <a:t>hacer</a:t>
            </a:r>
            <a:r>
              <a:rPr lang="en-US" b="1" dirty="0"/>
              <a:t> </a:t>
            </a:r>
            <a:r>
              <a:rPr lang="en-US" b="1" dirty="0" err="1"/>
              <a:t>tus</a:t>
            </a:r>
            <a:r>
              <a:rPr lang="en-US" b="1" dirty="0"/>
              <a:t> </a:t>
            </a:r>
            <a:r>
              <a:rPr lang="en-US" b="1" dirty="0" err="1"/>
              <a:t>sueños</a:t>
            </a:r>
            <a:r>
              <a:rPr lang="en-US" b="1" dirty="0"/>
              <a:t> </a:t>
            </a:r>
            <a:r>
              <a:rPr lang="en-US" b="1" dirty="0" err="1"/>
              <a:t>realidad</a:t>
            </a:r>
            <a:r>
              <a:rPr lang="en-US" b="1" dirty="0"/>
              <a:t> es no </a:t>
            </a:r>
            <a:r>
              <a:rPr lang="en-US" b="1" dirty="0" err="1"/>
              <a:t>brincarte</a:t>
            </a:r>
            <a:r>
              <a:rPr lang="en-US" b="1" dirty="0"/>
              <a:t> la </a:t>
            </a:r>
            <a:r>
              <a:rPr lang="en-US" b="1" dirty="0" err="1"/>
              <a:t>etapa</a:t>
            </a:r>
            <a:r>
              <a:rPr lang="en-US" b="1" dirty="0"/>
              <a:t> de </a:t>
            </a:r>
            <a:r>
              <a:rPr lang="en-US" b="1" dirty="0" err="1"/>
              <a:t>en</a:t>
            </a:r>
            <a:r>
              <a:rPr lang="en-US" b="1" dirty="0"/>
              <a:t> medio </a:t>
            </a:r>
            <a:r>
              <a:rPr lang="en-US" b="1" dirty="0" err="1"/>
              <a:t>si</a:t>
            </a:r>
            <a:r>
              <a:rPr lang="en-US" b="1" dirty="0"/>
              <a:t> no </a:t>
            </a:r>
            <a:r>
              <a:rPr lang="en-US" b="1" dirty="0" err="1"/>
              <a:t>más</a:t>
            </a:r>
            <a:r>
              <a:rPr lang="en-US" b="1" dirty="0"/>
              <a:t> bien pasar </a:t>
            </a:r>
            <a:r>
              <a:rPr lang="en-US" b="1" dirty="0" err="1"/>
              <a:t>más</a:t>
            </a:r>
            <a:r>
              <a:rPr lang="en-US" b="1" dirty="0"/>
              <a:t> </a:t>
            </a:r>
            <a:r>
              <a:rPr lang="en-US" b="1" dirty="0" err="1"/>
              <a:t>tiempo</a:t>
            </a:r>
            <a:r>
              <a:rPr lang="en-US" b="1" dirty="0"/>
              <a:t> </a:t>
            </a:r>
            <a:r>
              <a:rPr lang="en-US" b="1" dirty="0" err="1"/>
              <a:t>allí</a:t>
            </a:r>
            <a:r>
              <a:rPr lang="en-US" b="1" dirty="0"/>
              <a:t>.</a:t>
            </a:r>
          </a:p>
        </p:txBody>
      </p:sp>
      <p:sp>
        <p:nvSpPr>
          <p:cNvPr id="5" name="Content Placeholder 2"/>
          <p:cNvSpPr txBox="1">
            <a:spLocks/>
          </p:cNvSpPr>
          <p:nvPr/>
        </p:nvSpPr>
        <p:spPr>
          <a:xfrm>
            <a:off x="152400" y="3585116"/>
            <a:ext cx="2304475" cy="2282284"/>
          </a:xfrm>
          <a:prstGeom prst="rect">
            <a:avLst/>
          </a:prstGeom>
          <a:solidFill>
            <a:srgbClr val="FF0066"/>
          </a:solidFill>
          <a:ln w="25400">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sz="2800" b="1" dirty="0"/>
          </a:p>
          <a:p>
            <a:pPr marL="0" indent="0" algn="ctr">
              <a:buFont typeface="Arial" pitchFamily="34" charset="0"/>
              <a:buNone/>
            </a:pPr>
            <a:r>
              <a:rPr lang="en-US" sz="2800" b="1" dirty="0" err="1"/>
              <a:t>Concebir</a:t>
            </a:r>
            <a:endParaRPr lang="en-US" sz="2800" b="1" dirty="0"/>
          </a:p>
          <a:p>
            <a:pPr marL="0" indent="0" algn="ctr">
              <a:buFont typeface="Arial" pitchFamily="34" charset="0"/>
              <a:buNone/>
            </a:pPr>
            <a:r>
              <a:rPr lang="en-US" sz="2800" b="1" dirty="0" err="1"/>
              <a:t>En</a:t>
            </a:r>
            <a:r>
              <a:rPr lang="en-US" sz="2800" b="1" dirty="0"/>
              <a:t> la </a:t>
            </a:r>
            <a:r>
              <a:rPr lang="en-US" sz="2800" b="1" dirty="0" err="1"/>
              <a:t>Mente</a:t>
            </a:r>
            <a:r>
              <a:rPr lang="en-US" sz="2800" b="1" dirty="0"/>
              <a:t> o </a:t>
            </a:r>
            <a:r>
              <a:rPr lang="en-US" sz="2800" b="1" dirty="0" err="1"/>
              <a:t>Coraz</a:t>
            </a:r>
            <a:r>
              <a:rPr lang="el-GR" sz="2800" b="1" dirty="0"/>
              <a:t>ό</a:t>
            </a:r>
            <a:r>
              <a:rPr lang="en-US" sz="2800" b="1" dirty="0"/>
              <a:t>n</a:t>
            </a:r>
          </a:p>
          <a:p>
            <a:pPr marL="0" indent="0" algn="ctr">
              <a:buFont typeface="Arial" pitchFamily="34" charset="0"/>
              <a:buNone/>
            </a:pPr>
            <a:endParaRPr lang="en-US" b="1" dirty="0"/>
          </a:p>
        </p:txBody>
      </p:sp>
      <p:sp>
        <p:nvSpPr>
          <p:cNvPr id="6" name="Content Placeholder 2"/>
          <p:cNvSpPr txBox="1">
            <a:spLocks/>
          </p:cNvSpPr>
          <p:nvPr/>
        </p:nvSpPr>
        <p:spPr>
          <a:xfrm>
            <a:off x="3158605" y="3605280"/>
            <a:ext cx="2826794" cy="2262120"/>
          </a:xfrm>
          <a:prstGeom prst="rect">
            <a:avLst/>
          </a:prstGeom>
          <a:solidFill>
            <a:srgbClr val="FFFF00"/>
          </a:solidFill>
          <a:ln w="25400">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b="1" dirty="0"/>
          </a:p>
          <a:p>
            <a:pPr marL="0" indent="0" algn="ctr">
              <a:buFont typeface="Arial" pitchFamily="34" charset="0"/>
              <a:buNone/>
            </a:pPr>
            <a:r>
              <a:rPr lang="en-US" sz="2800" b="1" dirty="0" err="1"/>
              <a:t>Comunicación</a:t>
            </a:r>
            <a:r>
              <a:rPr lang="en-US" sz="2800" b="1" dirty="0"/>
              <a:t> </a:t>
            </a:r>
          </a:p>
          <a:p>
            <a:pPr marL="0" indent="0" algn="ctr">
              <a:buFont typeface="Arial" pitchFamily="34" charset="0"/>
              <a:buNone/>
            </a:pPr>
            <a:r>
              <a:rPr lang="en-US" sz="2800" b="1" dirty="0"/>
              <a:t>o </a:t>
            </a:r>
            <a:r>
              <a:rPr lang="en-US" sz="2800" b="1" dirty="0" err="1"/>
              <a:t>Modelo</a:t>
            </a:r>
            <a:r>
              <a:rPr lang="en-US" sz="2800" b="1" dirty="0"/>
              <a:t> Mental</a:t>
            </a:r>
          </a:p>
          <a:p>
            <a:pPr marL="0" indent="0" algn="ctr">
              <a:buFont typeface="Arial" pitchFamily="34" charset="0"/>
              <a:buNone/>
            </a:pPr>
            <a:endParaRPr lang="en-US" b="1" dirty="0"/>
          </a:p>
        </p:txBody>
      </p:sp>
      <p:sp>
        <p:nvSpPr>
          <p:cNvPr id="8" name="Content Placeholder 2"/>
          <p:cNvSpPr txBox="1">
            <a:spLocks/>
          </p:cNvSpPr>
          <p:nvPr/>
        </p:nvSpPr>
        <p:spPr>
          <a:xfrm>
            <a:off x="6538258" y="3642138"/>
            <a:ext cx="2474423" cy="2262120"/>
          </a:xfrm>
          <a:prstGeom prst="rect">
            <a:avLst/>
          </a:prstGeom>
          <a:solidFill>
            <a:srgbClr val="66FFCC"/>
          </a:solidFill>
          <a:ln w="25400">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b="1" dirty="0"/>
          </a:p>
          <a:p>
            <a:pPr marL="0" indent="0" algn="ctr">
              <a:buFont typeface="Arial" pitchFamily="34" charset="0"/>
              <a:buNone/>
            </a:pPr>
            <a:r>
              <a:rPr lang="en-US" sz="2800" b="1" dirty="0" err="1"/>
              <a:t>Manifestaci</a:t>
            </a:r>
            <a:r>
              <a:rPr lang="el-GR" sz="2800" b="1" dirty="0"/>
              <a:t>ό</a:t>
            </a:r>
            <a:r>
              <a:rPr lang="en-US" sz="2800" b="1" dirty="0"/>
              <a:t>n </a:t>
            </a:r>
            <a:r>
              <a:rPr lang="en-US" sz="2800" b="1" dirty="0" err="1"/>
              <a:t>Física</a:t>
            </a:r>
            <a:r>
              <a:rPr lang="en-US" sz="2800" b="1" dirty="0"/>
              <a:t> o </a:t>
            </a:r>
            <a:r>
              <a:rPr lang="en-US" sz="2800" b="1" dirty="0" err="1"/>
              <a:t>Realidad</a:t>
            </a:r>
            <a:endParaRPr lang="en-US" sz="2800" b="1" dirty="0"/>
          </a:p>
          <a:p>
            <a:pPr marL="0" indent="0" algn="ctr">
              <a:buFont typeface="Arial" pitchFamily="34" charset="0"/>
              <a:buNone/>
            </a:pPr>
            <a:endParaRPr lang="en-US" b="1" dirty="0"/>
          </a:p>
        </p:txBody>
      </p:sp>
      <p:sp>
        <p:nvSpPr>
          <p:cNvPr id="10" name="Arrow: Left 9">
            <a:extLst>
              <a:ext uri="{FF2B5EF4-FFF2-40B4-BE49-F238E27FC236}">
                <a16:creationId xmlns:a16="http://schemas.microsoft.com/office/drawing/2014/main" id="{F259E431-220F-44DE-9126-6D238A2DB2AC}"/>
              </a:ext>
            </a:extLst>
          </p:cNvPr>
          <p:cNvSpPr/>
          <p:nvPr/>
        </p:nvSpPr>
        <p:spPr>
          <a:xfrm flipH="1">
            <a:off x="2456874" y="4495800"/>
            <a:ext cx="701729" cy="475998"/>
          </a:xfrm>
          <a:prstGeom prst="leftArrow">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1CC2F7AC-B0BA-41D9-B8BA-552A59AAF623}"/>
              </a:ext>
            </a:extLst>
          </p:cNvPr>
          <p:cNvSpPr/>
          <p:nvPr/>
        </p:nvSpPr>
        <p:spPr>
          <a:xfrm>
            <a:off x="5985399" y="4602369"/>
            <a:ext cx="552859" cy="426832"/>
          </a:xfrm>
          <a:prstGeom prst="rightArrow">
            <a:avLst/>
          </a:prstGeom>
          <a:solidFill>
            <a:srgbClr val="33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4623E87-F324-6CB1-D819-F53F1B14200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6608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620000" cy="1143000"/>
          </a:xfrm>
        </p:spPr>
        <p:txBody>
          <a:bodyPr>
            <a:normAutofit/>
          </a:bodyPr>
          <a:lstStyle/>
          <a:p>
            <a:r>
              <a:rPr lang="en-US" b="1" dirty="0"/>
              <a:t>4.) Las 12 </a:t>
            </a:r>
            <a:r>
              <a:rPr lang="en-US" b="1" dirty="0" err="1"/>
              <a:t>Áreas</a:t>
            </a:r>
            <a:r>
              <a:rPr lang="en-US" b="1" dirty="0"/>
              <a:t> de la Vida</a:t>
            </a:r>
          </a:p>
        </p:txBody>
      </p:sp>
      <p:sp>
        <p:nvSpPr>
          <p:cNvPr id="3" name="Content Placeholder 2"/>
          <p:cNvSpPr>
            <a:spLocks noGrp="1"/>
          </p:cNvSpPr>
          <p:nvPr>
            <p:ph idx="1"/>
          </p:nvPr>
        </p:nvSpPr>
        <p:spPr>
          <a:xfrm>
            <a:off x="468350" y="1524000"/>
            <a:ext cx="8675650" cy="1905000"/>
          </a:xfrm>
        </p:spPr>
        <p:txBody>
          <a:bodyPr>
            <a:normAutofit fontScale="92500" lnSpcReduction="20000"/>
          </a:bodyPr>
          <a:lstStyle/>
          <a:p>
            <a:pPr marL="0" indent="0">
              <a:buNone/>
            </a:pPr>
            <a:r>
              <a:rPr lang="en-US" b="1" dirty="0"/>
              <a:t>Podemos </a:t>
            </a:r>
            <a:r>
              <a:rPr lang="en-US" b="1" dirty="0" err="1"/>
              <a:t>Analizar</a:t>
            </a:r>
            <a:r>
              <a:rPr lang="en-US" b="1" dirty="0"/>
              <a:t> la Vida </a:t>
            </a:r>
            <a:r>
              <a:rPr lang="en-US" b="1" dirty="0" err="1"/>
              <a:t>separándola</a:t>
            </a:r>
            <a:r>
              <a:rPr lang="en-US" b="1" dirty="0"/>
              <a:t> </a:t>
            </a:r>
            <a:r>
              <a:rPr lang="en-US" b="1" dirty="0" err="1"/>
              <a:t>en</a:t>
            </a:r>
            <a:r>
              <a:rPr lang="en-US" b="1" dirty="0"/>
              <a:t> 12 </a:t>
            </a:r>
            <a:r>
              <a:rPr lang="en-US" b="1" dirty="0" err="1"/>
              <a:t>Áreas</a:t>
            </a:r>
            <a:r>
              <a:rPr lang="en-US" b="1" dirty="0"/>
              <a:t> </a:t>
            </a:r>
            <a:r>
              <a:rPr lang="en-US" b="1" dirty="0" err="1"/>
              <a:t>Principales</a:t>
            </a:r>
            <a:r>
              <a:rPr lang="en-US" b="1" dirty="0"/>
              <a:t>.</a:t>
            </a:r>
          </a:p>
          <a:p>
            <a:pPr marL="0" indent="0">
              <a:buNone/>
            </a:pPr>
            <a:endParaRPr lang="en-US" b="1" dirty="0"/>
          </a:p>
          <a:p>
            <a:pPr marL="0" indent="0">
              <a:buNone/>
            </a:pPr>
            <a:r>
              <a:rPr lang="en-US" b="1" dirty="0" err="1"/>
              <a:t>Cada</a:t>
            </a:r>
            <a:r>
              <a:rPr lang="en-US" b="1" dirty="0"/>
              <a:t> </a:t>
            </a:r>
            <a:r>
              <a:rPr lang="en-US" b="1" dirty="0" err="1"/>
              <a:t>Área</a:t>
            </a:r>
            <a:r>
              <a:rPr lang="en-US" b="1" dirty="0"/>
              <a:t> </a:t>
            </a:r>
            <a:r>
              <a:rPr lang="en-US" b="1" dirty="0" err="1"/>
              <a:t>puede</a:t>
            </a:r>
            <a:r>
              <a:rPr lang="en-US" b="1" dirty="0"/>
              <a:t> </a:t>
            </a:r>
            <a:r>
              <a:rPr lang="en-US" b="1" dirty="0" err="1"/>
              <a:t>tener</a:t>
            </a:r>
            <a:r>
              <a:rPr lang="en-US" b="1" dirty="0"/>
              <a:t> </a:t>
            </a:r>
            <a:r>
              <a:rPr lang="en-US" b="1" dirty="0" err="1"/>
              <a:t>más</a:t>
            </a:r>
            <a:r>
              <a:rPr lang="en-US" b="1" dirty="0"/>
              <a:t> </a:t>
            </a:r>
            <a:r>
              <a:rPr lang="en-US" b="1" dirty="0" err="1"/>
              <a:t>subcategorías</a:t>
            </a:r>
            <a:r>
              <a:rPr lang="en-US" b="1" dirty="0"/>
              <a:t>.</a:t>
            </a:r>
          </a:p>
        </p:txBody>
      </p:sp>
      <p:sp>
        <p:nvSpPr>
          <p:cNvPr id="5" name="Content Placeholder 2"/>
          <p:cNvSpPr txBox="1">
            <a:spLocks/>
          </p:cNvSpPr>
          <p:nvPr/>
        </p:nvSpPr>
        <p:spPr>
          <a:xfrm>
            <a:off x="152401" y="3585116"/>
            <a:ext cx="2304474" cy="495856"/>
          </a:xfrm>
          <a:prstGeom prst="rect">
            <a:avLst/>
          </a:prstGeom>
          <a:solidFill>
            <a:srgbClr val="FF0066"/>
          </a:solidFill>
          <a:ln w="25400">
            <a:solidFill>
              <a:schemeClr val="tx1"/>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b="1" dirty="0"/>
              <a:t>TÚ MISMO</a:t>
            </a:r>
          </a:p>
          <a:p>
            <a:pPr marL="0" indent="0" algn="ctr">
              <a:buFont typeface="Arial" pitchFamily="34" charset="0"/>
              <a:buNone/>
            </a:pPr>
            <a:endParaRPr lang="en-US" b="1" dirty="0"/>
          </a:p>
        </p:txBody>
      </p:sp>
      <p:sp>
        <p:nvSpPr>
          <p:cNvPr id="6" name="Content Placeholder 2"/>
          <p:cNvSpPr txBox="1">
            <a:spLocks/>
          </p:cNvSpPr>
          <p:nvPr/>
        </p:nvSpPr>
        <p:spPr>
          <a:xfrm>
            <a:off x="3165876" y="3566687"/>
            <a:ext cx="2677925" cy="833118"/>
          </a:xfrm>
          <a:prstGeom prst="rect">
            <a:avLst/>
          </a:prstGeom>
          <a:solidFill>
            <a:srgbClr val="FFFF00"/>
          </a:solidFill>
          <a:ln w="25400">
            <a:solidFill>
              <a:schemeClr val="tx1"/>
            </a:solidFill>
          </a:ln>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b="1" dirty="0"/>
              <a:t>BANCOS &amp; FINANCIAMIENTO</a:t>
            </a:r>
          </a:p>
          <a:p>
            <a:pPr marL="0" indent="0" algn="ctr">
              <a:buFont typeface="Arial" pitchFamily="34" charset="0"/>
              <a:buNone/>
            </a:pPr>
            <a:endParaRPr lang="en-US" b="1" dirty="0"/>
          </a:p>
        </p:txBody>
      </p:sp>
      <p:sp>
        <p:nvSpPr>
          <p:cNvPr id="8" name="Content Placeholder 2"/>
          <p:cNvSpPr txBox="1">
            <a:spLocks/>
          </p:cNvSpPr>
          <p:nvPr/>
        </p:nvSpPr>
        <p:spPr>
          <a:xfrm>
            <a:off x="6538258" y="3642138"/>
            <a:ext cx="2474423" cy="632978"/>
          </a:xfrm>
          <a:prstGeom prst="rect">
            <a:avLst/>
          </a:prstGeom>
          <a:solidFill>
            <a:srgbClr val="99FF33"/>
          </a:solidFill>
          <a:ln w="25400">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b="1" dirty="0"/>
              <a:t>NEGOCIOS</a:t>
            </a:r>
          </a:p>
          <a:p>
            <a:pPr marL="0" indent="0" algn="ctr">
              <a:buFont typeface="Arial" pitchFamily="34" charset="0"/>
              <a:buNone/>
            </a:pPr>
            <a:endParaRPr lang="en-US" b="1" dirty="0"/>
          </a:p>
        </p:txBody>
      </p:sp>
      <p:sp>
        <p:nvSpPr>
          <p:cNvPr id="7" name="Content Placeholder 2">
            <a:extLst>
              <a:ext uri="{FF2B5EF4-FFF2-40B4-BE49-F238E27FC236}">
                <a16:creationId xmlns:a16="http://schemas.microsoft.com/office/drawing/2014/main" id="{465B92A5-67C0-41BC-A665-6F34AEC63D2F}"/>
              </a:ext>
            </a:extLst>
          </p:cNvPr>
          <p:cNvSpPr txBox="1">
            <a:spLocks/>
          </p:cNvSpPr>
          <p:nvPr/>
        </p:nvSpPr>
        <p:spPr>
          <a:xfrm>
            <a:off x="166945" y="4275116"/>
            <a:ext cx="2304474" cy="495856"/>
          </a:xfrm>
          <a:prstGeom prst="rect">
            <a:avLst/>
          </a:prstGeom>
          <a:solidFill>
            <a:srgbClr val="FF0066"/>
          </a:solidFill>
          <a:ln w="25400">
            <a:solidFill>
              <a:schemeClr val="tx1"/>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b="1" dirty="0"/>
              <a:t>FAMILIA</a:t>
            </a:r>
          </a:p>
          <a:p>
            <a:pPr marL="0" indent="0" algn="ctr">
              <a:buFont typeface="Arial" pitchFamily="34" charset="0"/>
              <a:buNone/>
            </a:pPr>
            <a:endParaRPr lang="en-US" b="1" dirty="0"/>
          </a:p>
        </p:txBody>
      </p:sp>
      <p:sp>
        <p:nvSpPr>
          <p:cNvPr id="9" name="Content Placeholder 2">
            <a:extLst>
              <a:ext uri="{FF2B5EF4-FFF2-40B4-BE49-F238E27FC236}">
                <a16:creationId xmlns:a16="http://schemas.microsoft.com/office/drawing/2014/main" id="{C10294D8-A74B-44FE-965C-F451972AC9FD}"/>
              </a:ext>
            </a:extLst>
          </p:cNvPr>
          <p:cNvSpPr txBox="1">
            <a:spLocks/>
          </p:cNvSpPr>
          <p:nvPr/>
        </p:nvSpPr>
        <p:spPr>
          <a:xfrm>
            <a:off x="186837" y="4927088"/>
            <a:ext cx="2270037" cy="734403"/>
          </a:xfrm>
          <a:prstGeom prst="rect">
            <a:avLst/>
          </a:prstGeom>
          <a:solidFill>
            <a:srgbClr val="FF0066"/>
          </a:solidFill>
          <a:ln w="25400">
            <a:solidFill>
              <a:schemeClr val="tx1"/>
            </a:solidFill>
          </a:ln>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b="1" dirty="0"/>
              <a:t>ESTILO DE VIDA &amp; COMPRAS</a:t>
            </a:r>
          </a:p>
          <a:p>
            <a:pPr marL="0" indent="0" algn="ctr">
              <a:buFont typeface="Arial" pitchFamily="34" charset="0"/>
              <a:buNone/>
            </a:pPr>
            <a:endParaRPr lang="en-US" b="1" dirty="0"/>
          </a:p>
        </p:txBody>
      </p:sp>
      <p:sp>
        <p:nvSpPr>
          <p:cNvPr id="15" name="Content Placeholder 2">
            <a:extLst>
              <a:ext uri="{FF2B5EF4-FFF2-40B4-BE49-F238E27FC236}">
                <a16:creationId xmlns:a16="http://schemas.microsoft.com/office/drawing/2014/main" id="{90C61D80-54F9-49E1-A9F0-83ACB67062D9}"/>
              </a:ext>
            </a:extLst>
          </p:cNvPr>
          <p:cNvSpPr txBox="1">
            <a:spLocks/>
          </p:cNvSpPr>
          <p:nvPr/>
        </p:nvSpPr>
        <p:spPr>
          <a:xfrm>
            <a:off x="3177158" y="4537492"/>
            <a:ext cx="2677925" cy="526360"/>
          </a:xfrm>
          <a:prstGeom prst="rect">
            <a:avLst/>
          </a:prstGeom>
          <a:solidFill>
            <a:srgbClr val="FFFF00"/>
          </a:solidFill>
          <a:ln w="25400">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b="1" dirty="0"/>
              <a:t>RESERVAS</a:t>
            </a:r>
          </a:p>
          <a:p>
            <a:pPr marL="0" indent="0" algn="ctr">
              <a:buFont typeface="Arial" pitchFamily="34" charset="0"/>
              <a:buNone/>
            </a:pPr>
            <a:endParaRPr lang="en-US" b="1" dirty="0"/>
          </a:p>
        </p:txBody>
      </p:sp>
      <p:sp>
        <p:nvSpPr>
          <p:cNvPr id="19" name="Content Placeholder 2">
            <a:extLst>
              <a:ext uri="{FF2B5EF4-FFF2-40B4-BE49-F238E27FC236}">
                <a16:creationId xmlns:a16="http://schemas.microsoft.com/office/drawing/2014/main" id="{AA1B3AAD-AA56-43B2-B331-8F93EF8E24D8}"/>
              </a:ext>
            </a:extLst>
          </p:cNvPr>
          <p:cNvSpPr txBox="1">
            <a:spLocks/>
          </p:cNvSpPr>
          <p:nvPr/>
        </p:nvSpPr>
        <p:spPr>
          <a:xfrm>
            <a:off x="6523716" y="4399805"/>
            <a:ext cx="2474423" cy="632978"/>
          </a:xfrm>
          <a:prstGeom prst="rect">
            <a:avLst/>
          </a:prstGeom>
          <a:solidFill>
            <a:srgbClr val="99FF33"/>
          </a:solidFill>
          <a:ln w="25400">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b="1" dirty="0"/>
              <a:t>INVERSIONES</a:t>
            </a:r>
          </a:p>
          <a:p>
            <a:pPr marL="0" indent="0" algn="ctr">
              <a:buFont typeface="Arial" pitchFamily="34" charset="0"/>
              <a:buNone/>
            </a:pPr>
            <a:endParaRPr lang="en-US" b="1" dirty="0"/>
          </a:p>
        </p:txBody>
      </p:sp>
      <p:sp>
        <p:nvSpPr>
          <p:cNvPr id="21" name="Content Placeholder 2">
            <a:extLst>
              <a:ext uri="{FF2B5EF4-FFF2-40B4-BE49-F238E27FC236}">
                <a16:creationId xmlns:a16="http://schemas.microsoft.com/office/drawing/2014/main" id="{4F383184-92A0-4BF5-90CE-4EABFF55026F}"/>
              </a:ext>
            </a:extLst>
          </p:cNvPr>
          <p:cNvSpPr txBox="1">
            <a:spLocks/>
          </p:cNvSpPr>
          <p:nvPr/>
        </p:nvSpPr>
        <p:spPr>
          <a:xfrm>
            <a:off x="6523716" y="5116773"/>
            <a:ext cx="2474423" cy="833118"/>
          </a:xfrm>
          <a:prstGeom prst="rect">
            <a:avLst/>
          </a:prstGeom>
          <a:solidFill>
            <a:srgbClr val="99FF33"/>
          </a:solidFill>
          <a:ln w="25400">
            <a:solidFill>
              <a:schemeClr val="tx1"/>
            </a:solidFill>
          </a:ln>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b="1" dirty="0"/>
              <a:t>LEGAL &amp;</a:t>
            </a:r>
          </a:p>
          <a:p>
            <a:pPr marL="0" indent="0" algn="ctr">
              <a:buFont typeface="Arial" pitchFamily="34" charset="0"/>
              <a:buNone/>
            </a:pPr>
            <a:r>
              <a:rPr lang="en-US" sz="2800" b="1" dirty="0"/>
              <a:t>IMPUESTOS</a:t>
            </a:r>
          </a:p>
          <a:p>
            <a:pPr marL="0" indent="0" algn="ctr">
              <a:buFont typeface="Arial" pitchFamily="34" charset="0"/>
              <a:buNone/>
            </a:pPr>
            <a:endParaRPr lang="en-US" b="1" dirty="0"/>
          </a:p>
        </p:txBody>
      </p:sp>
      <p:sp>
        <p:nvSpPr>
          <p:cNvPr id="23" name="Content Placeholder 2">
            <a:extLst>
              <a:ext uri="{FF2B5EF4-FFF2-40B4-BE49-F238E27FC236}">
                <a16:creationId xmlns:a16="http://schemas.microsoft.com/office/drawing/2014/main" id="{60A132D5-4675-4701-BE5C-854684F90D1E}"/>
              </a:ext>
            </a:extLst>
          </p:cNvPr>
          <p:cNvSpPr txBox="1">
            <a:spLocks/>
          </p:cNvSpPr>
          <p:nvPr/>
        </p:nvSpPr>
        <p:spPr>
          <a:xfrm>
            <a:off x="6525049" y="6033881"/>
            <a:ext cx="2474423" cy="632978"/>
          </a:xfrm>
          <a:prstGeom prst="rect">
            <a:avLst/>
          </a:prstGeom>
          <a:solidFill>
            <a:srgbClr val="99FF33"/>
          </a:solidFill>
          <a:ln w="25400">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b="1" dirty="0"/>
              <a:t>DONACIONES</a:t>
            </a:r>
          </a:p>
          <a:p>
            <a:pPr marL="0" indent="0" algn="ctr">
              <a:buFont typeface="Arial" pitchFamily="34" charset="0"/>
              <a:buNone/>
            </a:pPr>
            <a:endParaRPr lang="en-US" b="1" dirty="0"/>
          </a:p>
        </p:txBody>
      </p:sp>
      <p:sp>
        <p:nvSpPr>
          <p:cNvPr id="25" name="Content Placeholder 2">
            <a:extLst>
              <a:ext uri="{FF2B5EF4-FFF2-40B4-BE49-F238E27FC236}">
                <a16:creationId xmlns:a16="http://schemas.microsoft.com/office/drawing/2014/main" id="{03CBC0A6-9DDF-4CFE-AE6F-F6D69001ADA2}"/>
              </a:ext>
            </a:extLst>
          </p:cNvPr>
          <p:cNvSpPr txBox="1">
            <a:spLocks/>
          </p:cNvSpPr>
          <p:nvPr/>
        </p:nvSpPr>
        <p:spPr>
          <a:xfrm>
            <a:off x="152401" y="5825942"/>
            <a:ext cx="2270037" cy="757420"/>
          </a:xfrm>
          <a:prstGeom prst="rect">
            <a:avLst/>
          </a:prstGeom>
          <a:solidFill>
            <a:srgbClr val="FF0066"/>
          </a:solidFill>
          <a:ln w="25400">
            <a:solidFill>
              <a:schemeClr val="tx1"/>
            </a:solidFill>
          </a:ln>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b="1" dirty="0"/>
              <a:t>PATRIMONIO &amp; </a:t>
            </a:r>
          </a:p>
          <a:p>
            <a:pPr marL="0" indent="0" algn="ctr">
              <a:buFont typeface="Arial" pitchFamily="34" charset="0"/>
              <a:buNone/>
            </a:pPr>
            <a:r>
              <a:rPr lang="en-US" sz="2800" b="1" dirty="0"/>
              <a:t>LEGADO</a:t>
            </a:r>
          </a:p>
          <a:p>
            <a:pPr marL="0" indent="0" algn="ctr">
              <a:buFont typeface="Arial" pitchFamily="34" charset="0"/>
              <a:buNone/>
            </a:pPr>
            <a:endParaRPr lang="en-US" b="1" dirty="0"/>
          </a:p>
        </p:txBody>
      </p:sp>
      <p:sp>
        <p:nvSpPr>
          <p:cNvPr id="4" name="Content Placeholder 2">
            <a:extLst>
              <a:ext uri="{FF2B5EF4-FFF2-40B4-BE49-F238E27FC236}">
                <a16:creationId xmlns:a16="http://schemas.microsoft.com/office/drawing/2014/main" id="{38D98515-1733-432D-829C-4DAEFFA574D3}"/>
              </a:ext>
            </a:extLst>
          </p:cNvPr>
          <p:cNvSpPr txBox="1">
            <a:spLocks/>
          </p:cNvSpPr>
          <p:nvPr/>
        </p:nvSpPr>
        <p:spPr>
          <a:xfrm>
            <a:off x="3165876" y="5245117"/>
            <a:ext cx="2677925" cy="526360"/>
          </a:xfrm>
          <a:prstGeom prst="rect">
            <a:avLst/>
          </a:prstGeom>
          <a:solidFill>
            <a:srgbClr val="FFFF00"/>
          </a:solidFill>
          <a:ln w="25400">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b="1" dirty="0"/>
              <a:t>PROTECCIÓN</a:t>
            </a:r>
          </a:p>
          <a:p>
            <a:pPr marL="0" indent="0" algn="ctr">
              <a:buFont typeface="Arial" pitchFamily="34" charset="0"/>
              <a:buNone/>
            </a:pPr>
            <a:endParaRPr lang="en-US" b="1" dirty="0"/>
          </a:p>
        </p:txBody>
      </p:sp>
      <p:sp>
        <p:nvSpPr>
          <p:cNvPr id="11" name="Content Placeholder 2">
            <a:extLst>
              <a:ext uri="{FF2B5EF4-FFF2-40B4-BE49-F238E27FC236}">
                <a16:creationId xmlns:a16="http://schemas.microsoft.com/office/drawing/2014/main" id="{6FFE63FB-9BBF-41C2-B8A0-73FEB6BA7C0F}"/>
              </a:ext>
            </a:extLst>
          </p:cNvPr>
          <p:cNvSpPr txBox="1">
            <a:spLocks/>
          </p:cNvSpPr>
          <p:nvPr/>
        </p:nvSpPr>
        <p:spPr>
          <a:xfrm>
            <a:off x="3199669" y="5909163"/>
            <a:ext cx="2677925" cy="707625"/>
          </a:xfrm>
          <a:prstGeom prst="rect">
            <a:avLst/>
          </a:prstGeom>
          <a:solidFill>
            <a:srgbClr val="FFFF00"/>
          </a:solidFill>
          <a:ln w="25400">
            <a:solidFill>
              <a:schemeClr val="tx1"/>
            </a:solidFill>
          </a:ln>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b="1" dirty="0"/>
              <a:t>TU PROPIO BANCO</a:t>
            </a:r>
          </a:p>
          <a:p>
            <a:pPr marL="0" indent="0" algn="ctr">
              <a:buFont typeface="Arial" pitchFamily="34" charset="0"/>
              <a:buNone/>
            </a:pPr>
            <a:endParaRPr lang="en-US" b="1" dirty="0"/>
          </a:p>
        </p:txBody>
      </p:sp>
      <p:pic>
        <p:nvPicPr>
          <p:cNvPr id="12" name="Picture 11">
            <a:extLst>
              <a:ext uri="{FF2B5EF4-FFF2-40B4-BE49-F238E27FC236}">
                <a16:creationId xmlns:a16="http://schemas.microsoft.com/office/drawing/2014/main" id="{907C431E-ECF6-E586-ACD3-567F598EFCB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57074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Up Arrow 8">
            <a:extLst>
              <a:ext uri="{FF2B5EF4-FFF2-40B4-BE49-F238E27FC236}">
                <a16:creationId xmlns:a16="http://schemas.microsoft.com/office/drawing/2014/main" id="{EF455890-7E4B-430E-BA47-B7CB29F65E0B}"/>
              </a:ext>
            </a:extLst>
          </p:cNvPr>
          <p:cNvSpPr/>
          <p:nvPr/>
        </p:nvSpPr>
        <p:spPr>
          <a:xfrm flipV="1">
            <a:off x="7624011" y="2209800"/>
            <a:ext cx="762000" cy="32004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a:extLst>
              <a:ext uri="{FF2B5EF4-FFF2-40B4-BE49-F238E27FC236}">
                <a16:creationId xmlns:a16="http://schemas.microsoft.com/office/drawing/2014/main" id="{B72C683D-58B2-4DFC-9052-989F665A1D1D}"/>
              </a:ext>
            </a:extLst>
          </p:cNvPr>
          <p:cNvSpPr/>
          <p:nvPr/>
        </p:nvSpPr>
        <p:spPr>
          <a:xfrm>
            <a:off x="3276600" y="2057400"/>
            <a:ext cx="838200" cy="1676400"/>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a:t>La Meta de la Libertad </a:t>
            </a:r>
            <a:r>
              <a:rPr lang="en-US" b="1" dirty="0" err="1"/>
              <a:t>Financiera</a:t>
            </a:r>
            <a:endParaRPr lang="en-US" dirty="0"/>
          </a:p>
        </p:txBody>
      </p:sp>
      <p:sp>
        <p:nvSpPr>
          <p:cNvPr id="3" name="Text Placeholder 2"/>
          <p:cNvSpPr>
            <a:spLocks noGrp="1"/>
          </p:cNvSpPr>
          <p:nvPr>
            <p:ph type="body" idx="1"/>
          </p:nvPr>
        </p:nvSpPr>
        <p:spPr/>
        <p:txBody>
          <a:bodyPr/>
          <a:lstStyle/>
          <a:p>
            <a:r>
              <a:rPr lang="en-US" dirty="0"/>
              <a:t>ACTIVOS</a:t>
            </a:r>
          </a:p>
        </p:txBody>
      </p:sp>
      <p:sp>
        <p:nvSpPr>
          <p:cNvPr id="4" name="Content Placeholder 3"/>
          <p:cNvSpPr>
            <a:spLocks noGrp="1"/>
          </p:cNvSpPr>
          <p:nvPr>
            <p:ph sz="half" idx="2"/>
          </p:nvPr>
        </p:nvSpPr>
        <p:spPr>
          <a:xfrm>
            <a:off x="457200" y="2209800"/>
            <a:ext cx="4040188" cy="3951288"/>
          </a:xfrm>
        </p:spPr>
        <p:txBody>
          <a:bodyPr>
            <a:normAutofit lnSpcReduction="10000"/>
          </a:bodyPr>
          <a:lstStyle/>
          <a:p>
            <a:pPr marL="0" indent="0">
              <a:buNone/>
            </a:pPr>
            <a:r>
              <a:rPr lang="en-US" b="1" u="sng" dirty="0">
                <a:solidFill>
                  <a:srgbClr val="0070C0"/>
                </a:solidFill>
              </a:rPr>
              <a:t>ACTIVOS FINANCIEROS</a:t>
            </a:r>
          </a:p>
          <a:p>
            <a:r>
              <a:rPr lang="en-US" dirty="0" err="1"/>
              <a:t>Trabajo</a:t>
            </a:r>
            <a:endParaRPr lang="en-US" dirty="0"/>
          </a:p>
          <a:p>
            <a:r>
              <a:rPr lang="en-US" dirty="0" err="1"/>
              <a:t>Cuenta</a:t>
            </a:r>
            <a:r>
              <a:rPr lang="en-US" dirty="0"/>
              <a:t> de </a:t>
            </a:r>
            <a:r>
              <a:rPr lang="en-US" dirty="0" err="1"/>
              <a:t>Cheques</a:t>
            </a:r>
            <a:r>
              <a:rPr lang="en-US" dirty="0"/>
              <a:t>  $1,000</a:t>
            </a:r>
          </a:p>
          <a:p>
            <a:endParaRPr lang="en-US" dirty="0"/>
          </a:p>
          <a:p>
            <a:pPr marL="0" indent="0">
              <a:buNone/>
            </a:pPr>
            <a:r>
              <a:rPr lang="en-US" b="1" u="sng" dirty="0">
                <a:solidFill>
                  <a:srgbClr val="00B050"/>
                </a:solidFill>
              </a:rPr>
              <a:t>COMPRAS</a:t>
            </a:r>
          </a:p>
          <a:p>
            <a:r>
              <a:rPr lang="en-US" dirty="0" err="1"/>
              <a:t>Carro</a:t>
            </a:r>
            <a:r>
              <a:rPr lang="en-US" dirty="0"/>
              <a:t>  	             $30,000</a:t>
            </a:r>
          </a:p>
          <a:p>
            <a:r>
              <a:rPr lang="en-US" dirty="0"/>
              <a:t>Casa                        $160,000</a:t>
            </a:r>
          </a:p>
          <a:p>
            <a:pPr marL="0" indent="0">
              <a:buNone/>
            </a:pPr>
            <a:r>
              <a:rPr lang="en-US" dirty="0"/>
              <a:t>=========================</a:t>
            </a:r>
          </a:p>
          <a:p>
            <a:pPr marL="0" indent="0">
              <a:buNone/>
            </a:pPr>
            <a:r>
              <a:rPr lang="en-US" dirty="0"/>
              <a:t>TOTAL ACTIVO            $191,000</a:t>
            </a:r>
          </a:p>
        </p:txBody>
      </p:sp>
      <p:sp>
        <p:nvSpPr>
          <p:cNvPr id="5" name="Text Placeholder 4"/>
          <p:cNvSpPr>
            <a:spLocks noGrp="1"/>
          </p:cNvSpPr>
          <p:nvPr>
            <p:ph type="body" sz="quarter" idx="3"/>
          </p:nvPr>
        </p:nvSpPr>
        <p:spPr/>
        <p:txBody>
          <a:bodyPr/>
          <a:lstStyle/>
          <a:p>
            <a:r>
              <a:rPr lang="en-US" dirty="0"/>
              <a:t>PASIVOS</a:t>
            </a:r>
          </a:p>
        </p:txBody>
      </p:sp>
      <p:sp>
        <p:nvSpPr>
          <p:cNvPr id="6" name="Content Placeholder 5"/>
          <p:cNvSpPr>
            <a:spLocks noGrp="1"/>
          </p:cNvSpPr>
          <p:nvPr>
            <p:ph sz="quarter" idx="4"/>
          </p:nvPr>
        </p:nvSpPr>
        <p:spPr>
          <a:xfrm>
            <a:off x="4645025" y="2174874"/>
            <a:ext cx="4270375" cy="4683125"/>
          </a:xfrm>
        </p:spPr>
        <p:txBody>
          <a:bodyPr>
            <a:normAutofit fontScale="92500" lnSpcReduction="10000"/>
          </a:bodyPr>
          <a:lstStyle/>
          <a:p>
            <a:pPr marL="0" indent="0">
              <a:buNone/>
            </a:pPr>
            <a:r>
              <a:rPr lang="en-US" b="1" u="sng" dirty="0">
                <a:solidFill>
                  <a:srgbClr val="7030A0"/>
                </a:solidFill>
              </a:rPr>
              <a:t>PASIVOS “BUENOS”</a:t>
            </a:r>
          </a:p>
          <a:p>
            <a:r>
              <a:rPr lang="en-US" dirty="0" err="1"/>
              <a:t>Préstamo</a:t>
            </a:r>
            <a:r>
              <a:rPr lang="en-US" dirty="0"/>
              <a:t> </a:t>
            </a:r>
            <a:r>
              <a:rPr lang="en-US" dirty="0" err="1"/>
              <a:t>Estudiantil</a:t>
            </a:r>
            <a:r>
              <a:rPr lang="en-US" dirty="0"/>
              <a:t>   $50,000</a:t>
            </a:r>
          </a:p>
          <a:p>
            <a:endParaRPr lang="en-US" dirty="0"/>
          </a:p>
          <a:p>
            <a:endParaRPr lang="en-US" dirty="0"/>
          </a:p>
          <a:p>
            <a:pPr marL="0" indent="0">
              <a:buNone/>
            </a:pPr>
            <a:r>
              <a:rPr lang="en-US" b="1" u="sng" dirty="0">
                <a:solidFill>
                  <a:srgbClr val="FF0000"/>
                </a:solidFill>
              </a:rPr>
              <a:t>PASIVOS “MALOS”</a:t>
            </a:r>
          </a:p>
          <a:p>
            <a:r>
              <a:rPr lang="en-US" dirty="0" err="1"/>
              <a:t>Tarjetas</a:t>
            </a:r>
            <a:r>
              <a:rPr lang="en-US" dirty="0"/>
              <a:t> de </a:t>
            </a:r>
            <a:r>
              <a:rPr lang="en-US" dirty="0" err="1"/>
              <a:t>Crédito</a:t>
            </a:r>
            <a:r>
              <a:rPr lang="en-US" dirty="0"/>
              <a:t>      $20,000</a:t>
            </a:r>
          </a:p>
          <a:p>
            <a:r>
              <a:rPr lang="en-US" dirty="0" err="1"/>
              <a:t>Préstamo</a:t>
            </a:r>
            <a:r>
              <a:rPr lang="en-US" dirty="0"/>
              <a:t> de </a:t>
            </a:r>
            <a:r>
              <a:rPr lang="en-US" dirty="0" err="1"/>
              <a:t>Carro</a:t>
            </a:r>
            <a:r>
              <a:rPr lang="en-US" dirty="0"/>
              <a:t>      $40,000</a:t>
            </a:r>
          </a:p>
          <a:p>
            <a:r>
              <a:rPr lang="en-US" dirty="0" err="1"/>
              <a:t>Hipoteca</a:t>
            </a:r>
            <a:r>
              <a:rPr lang="en-US" dirty="0"/>
              <a:t> de Casa      $155,000</a:t>
            </a:r>
          </a:p>
          <a:p>
            <a:pPr marL="0" indent="0">
              <a:buNone/>
            </a:pPr>
            <a:r>
              <a:rPr lang="en-US" dirty="0"/>
              <a:t>===========================</a:t>
            </a:r>
          </a:p>
          <a:p>
            <a:pPr marL="0" indent="0">
              <a:buNone/>
            </a:pPr>
            <a:r>
              <a:rPr lang="en-US" dirty="0"/>
              <a:t>TOTAL PASIVOS               $265,000</a:t>
            </a:r>
          </a:p>
          <a:p>
            <a:endParaRPr lang="en-US" dirty="0"/>
          </a:p>
          <a:p>
            <a:pPr marL="0" indent="0">
              <a:buNone/>
            </a:pPr>
            <a:r>
              <a:rPr lang="en-US" b="1" dirty="0"/>
              <a:t>VALOR NETO =                </a:t>
            </a:r>
            <a:r>
              <a:rPr lang="en-US" b="1" dirty="0">
                <a:solidFill>
                  <a:srgbClr val="FF0000"/>
                </a:solidFill>
              </a:rPr>
              <a:t>($74,000)</a:t>
            </a:r>
          </a:p>
          <a:p>
            <a:pPr marL="0" indent="0">
              <a:buNone/>
            </a:pPr>
            <a:endParaRPr lang="en-US" dirty="0"/>
          </a:p>
        </p:txBody>
      </p:sp>
      <p:sp>
        <p:nvSpPr>
          <p:cNvPr id="10" name="Up Arrow 9">
            <a:extLst>
              <a:ext uri="{FF2B5EF4-FFF2-40B4-BE49-F238E27FC236}">
                <a16:creationId xmlns:a16="http://schemas.microsoft.com/office/drawing/2014/main" id="{8A2E83F1-CF51-43C3-8EAF-C8DEEBEFBD3F}"/>
              </a:ext>
            </a:extLst>
          </p:cNvPr>
          <p:cNvSpPr/>
          <p:nvPr/>
        </p:nvSpPr>
        <p:spPr>
          <a:xfrm>
            <a:off x="8538411" y="5654842"/>
            <a:ext cx="605589" cy="1093870"/>
          </a:xfrm>
          <a:prstGeom prst="upArrow">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62F2C72-4F9C-9742-93B1-F4F87B1533A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6521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a:t>¿Que </a:t>
            </a:r>
            <a:r>
              <a:rPr lang="en-US" b="1" dirty="0" err="1"/>
              <a:t>Está</a:t>
            </a:r>
            <a:r>
              <a:rPr lang="en-US" b="1" dirty="0"/>
              <a:t> en </a:t>
            </a:r>
            <a:r>
              <a:rPr lang="en-US" b="1" dirty="0" err="1"/>
              <a:t>Tu</a:t>
            </a:r>
            <a:r>
              <a:rPr lang="en-US" b="1" dirty="0"/>
              <a:t> </a:t>
            </a:r>
            <a:br>
              <a:rPr lang="en-US" b="1" dirty="0"/>
            </a:br>
            <a:r>
              <a:rPr lang="en-US" b="1" dirty="0"/>
              <a:t>Balance General Intangible?</a:t>
            </a:r>
          </a:p>
        </p:txBody>
      </p:sp>
      <p:sp>
        <p:nvSpPr>
          <p:cNvPr id="3" name="Content Placeholder 2"/>
          <p:cNvSpPr>
            <a:spLocks noGrp="1"/>
          </p:cNvSpPr>
          <p:nvPr>
            <p:ph idx="1"/>
          </p:nvPr>
        </p:nvSpPr>
        <p:spPr>
          <a:xfrm>
            <a:off x="304800" y="1524000"/>
            <a:ext cx="3810000" cy="5257800"/>
          </a:xfrm>
          <a:ln>
            <a:solidFill>
              <a:schemeClr val="tx1"/>
            </a:solidFill>
          </a:ln>
        </p:spPr>
        <p:txBody>
          <a:bodyPr>
            <a:normAutofit lnSpcReduction="10000"/>
          </a:bodyPr>
          <a:lstStyle/>
          <a:p>
            <a:pPr>
              <a:buNone/>
            </a:pPr>
            <a:r>
              <a:rPr lang="en-US" b="1" dirty="0">
                <a:solidFill>
                  <a:srgbClr val="3333FF"/>
                </a:solidFill>
              </a:rPr>
              <a:t>BIENES INTANGIBLES</a:t>
            </a:r>
            <a:endParaRPr lang="en-US" dirty="0">
              <a:solidFill>
                <a:srgbClr val="3333FF"/>
              </a:solidFill>
            </a:endParaRPr>
          </a:p>
          <a:p>
            <a:pPr lvl="0"/>
            <a:r>
              <a:rPr lang="en-US" b="1" dirty="0" err="1"/>
              <a:t>Educación</a:t>
            </a:r>
            <a:endParaRPr lang="en-US" dirty="0"/>
          </a:p>
          <a:p>
            <a:pPr lvl="0"/>
            <a:r>
              <a:rPr lang="es-ES" b="1" dirty="0"/>
              <a:t>É</a:t>
            </a:r>
            <a:r>
              <a:rPr lang="en-US" b="1" dirty="0" err="1"/>
              <a:t>tica</a:t>
            </a:r>
            <a:r>
              <a:rPr lang="en-US" b="1" dirty="0"/>
              <a:t> de </a:t>
            </a:r>
            <a:r>
              <a:rPr lang="en-US" b="1" dirty="0" err="1"/>
              <a:t>Trabajo</a:t>
            </a:r>
            <a:endParaRPr lang="en-US" b="1" dirty="0"/>
          </a:p>
          <a:p>
            <a:pPr lvl="0"/>
            <a:r>
              <a:rPr lang="en-US" b="1" dirty="0" err="1"/>
              <a:t>Trabajo</a:t>
            </a:r>
            <a:endParaRPr lang="en-US" b="1" dirty="0"/>
          </a:p>
          <a:p>
            <a:pPr lvl="0"/>
            <a:r>
              <a:rPr lang="en-US" b="1" dirty="0" err="1"/>
              <a:t>Negocio</a:t>
            </a:r>
            <a:endParaRPr lang="en-US" b="1" dirty="0"/>
          </a:p>
          <a:p>
            <a:pPr lvl="0"/>
            <a:r>
              <a:rPr lang="en-US" b="1" dirty="0" err="1"/>
              <a:t>Decisiones</a:t>
            </a:r>
            <a:endParaRPr lang="en-US" b="1" dirty="0"/>
          </a:p>
          <a:p>
            <a:pPr lvl="0"/>
            <a:r>
              <a:rPr lang="en-US" b="1" dirty="0" err="1"/>
              <a:t>Oportunidades</a:t>
            </a:r>
            <a:endParaRPr lang="en-US" b="1" dirty="0"/>
          </a:p>
          <a:p>
            <a:pPr lvl="0"/>
            <a:r>
              <a:rPr lang="en-US" b="1" dirty="0" err="1"/>
              <a:t>Reputación</a:t>
            </a:r>
            <a:endParaRPr lang="en-US" b="1" dirty="0"/>
          </a:p>
          <a:p>
            <a:pPr lvl="0"/>
            <a:r>
              <a:rPr lang="en-US" b="1" dirty="0" err="1"/>
              <a:t>Experiencia</a:t>
            </a:r>
            <a:endParaRPr lang="en-US" dirty="0"/>
          </a:p>
        </p:txBody>
      </p:sp>
      <p:sp>
        <p:nvSpPr>
          <p:cNvPr id="4" name="Content Placeholder 2"/>
          <p:cNvSpPr txBox="1">
            <a:spLocks/>
          </p:cNvSpPr>
          <p:nvPr/>
        </p:nvSpPr>
        <p:spPr>
          <a:xfrm>
            <a:off x="4114800" y="1524000"/>
            <a:ext cx="4724400" cy="5257800"/>
          </a:xfrm>
          <a:prstGeom prst="rect">
            <a:avLst/>
          </a:prstGeom>
          <a:ln>
            <a:solidFill>
              <a:schemeClr val="tx1"/>
            </a:solidFill>
          </a:ln>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2800" b="1" dirty="0">
                <a:solidFill>
                  <a:srgbClr val="FF0000"/>
                </a:solidFill>
              </a:rPr>
              <a:t>DESVENTAJA</a:t>
            </a:r>
            <a:r>
              <a:rPr kumimoji="0" lang="en-US" sz="2800" b="1" i="0" u="none" strike="noStrike" kern="1200" cap="none" spc="0" normalizeH="0" baseline="0" noProof="0" dirty="0">
                <a:ln>
                  <a:noFill/>
                </a:ln>
                <a:solidFill>
                  <a:srgbClr val="FF0000"/>
                </a:solidFill>
                <a:effectLst/>
                <a:uLnTx/>
                <a:uFillTx/>
                <a:latin typeface="+mn-lt"/>
                <a:ea typeface="+mn-ea"/>
                <a:cs typeface="+mn-cs"/>
              </a:rPr>
              <a:t>S</a:t>
            </a:r>
            <a:endParaRPr kumimoji="0" lang="en-US" sz="2800" b="0" i="0" u="none" strike="noStrike" kern="1200" cap="none" spc="0" normalizeH="0" baseline="0" noProof="0" dirty="0">
              <a:ln>
                <a:noFill/>
              </a:ln>
              <a:solidFill>
                <a:srgbClr val="FF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err="1">
                <a:ln>
                  <a:noFill/>
                </a:ln>
                <a:solidFill>
                  <a:schemeClr val="tx1"/>
                </a:solidFill>
                <a:effectLst/>
                <a:uLnTx/>
                <a:uFillTx/>
                <a:latin typeface="+mn-lt"/>
                <a:ea typeface="+mn-ea"/>
                <a:cs typeface="+mn-cs"/>
              </a:rPr>
              <a:t>Creencias</a:t>
            </a:r>
            <a:r>
              <a:rPr kumimoji="0" lang="en-US" sz="2800" b="1" i="0" u="none" strike="noStrike" kern="1200" cap="none" spc="0" normalizeH="0" baseline="0" noProof="0" dirty="0">
                <a:ln>
                  <a:noFill/>
                </a:ln>
                <a:solidFill>
                  <a:schemeClr val="tx1"/>
                </a:solidFill>
                <a:effectLst/>
                <a:uLnTx/>
                <a:uFillTx/>
                <a:latin typeface="+mn-lt"/>
                <a:ea typeface="+mn-ea"/>
                <a:cs typeface="+mn-cs"/>
              </a:rPr>
              <a:t> </a:t>
            </a:r>
            <a:r>
              <a:rPr kumimoji="0" lang="en-US" sz="2800" b="1" i="0" u="none" strike="noStrike" kern="1200" cap="none" spc="0" normalizeH="0" baseline="0" noProof="0" dirty="0" err="1">
                <a:ln>
                  <a:noFill/>
                </a:ln>
                <a:solidFill>
                  <a:schemeClr val="tx1"/>
                </a:solidFill>
                <a:effectLst/>
                <a:uLnTx/>
                <a:uFillTx/>
                <a:latin typeface="+mn-lt"/>
                <a:ea typeface="+mn-ea"/>
                <a:cs typeface="+mn-cs"/>
              </a:rPr>
              <a:t>Limitantes</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342900" lvl="0" indent="-342900">
              <a:spcBef>
                <a:spcPct val="20000"/>
              </a:spcBef>
              <a:buFont typeface="Arial" pitchFamily="34" charset="0"/>
              <a:buChar char="•"/>
              <a:defRPr/>
            </a:pPr>
            <a:r>
              <a:rPr lang="en-US" sz="2800" b="1" dirty="0" err="1"/>
              <a:t>Actitudes</a:t>
            </a:r>
            <a:r>
              <a:rPr lang="en-US" sz="2800" b="1" dirty="0"/>
              <a:t> </a:t>
            </a:r>
            <a:r>
              <a:rPr lang="en-US" sz="2800" b="1" dirty="0" err="1"/>
              <a:t>Negativas</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err="1">
                <a:ln>
                  <a:noFill/>
                </a:ln>
                <a:solidFill>
                  <a:schemeClr val="tx1"/>
                </a:solidFill>
                <a:effectLst/>
                <a:uLnTx/>
                <a:uFillTx/>
                <a:latin typeface="+mn-lt"/>
                <a:ea typeface="+mn-ea"/>
                <a:cs typeface="+mn-cs"/>
              </a:rPr>
              <a:t>Temor</a:t>
            </a:r>
            <a:r>
              <a:rPr kumimoji="0" lang="en-US" sz="2800" b="1" i="0" u="none" strike="noStrike" kern="1200" cap="none" spc="0" normalizeH="0" baseline="0" noProof="0" dirty="0">
                <a:ln>
                  <a:noFill/>
                </a:ln>
                <a:solidFill>
                  <a:schemeClr val="tx1"/>
                </a:solidFill>
                <a:effectLst/>
                <a:uLnTx/>
                <a:uFillTx/>
                <a:latin typeface="+mn-lt"/>
                <a:ea typeface="+mn-ea"/>
                <a:cs typeface="+mn-cs"/>
              </a:rPr>
              <a:t>, </a:t>
            </a:r>
            <a:r>
              <a:rPr kumimoji="0" lang="en-US" sz="2800" b="1" i="0" u="none" strike="noStrike" kern="1200" cap="none" spc="0" normalizeH="0" baseline="0" noProof="0" dirty="0" err="1">
                <a:ln>
                  <a:noFill/>
                </a:ln>
                <a:solidFill>
                  <a:schemeClr val="tx1"/>
                </a:solidFill>
                <a:effectLst/>
                <a:uLnTx/>
                <a:uFillTx/>
                <a:latin typeface="+mn-lt"/>
                <a:ea typeface="+mn-ea"/>
                <a:cs typeface="+mn-cs"/>
              </a:rPr>
              <a:t>Preocupación</a:t>
            </a:r>
            <a:r>
              <a:rPr kumimoji="0" lang="en-US" sz="2800" b="1" i="0" u="none" strike="noStrike" kern="1200" cap="none" spc="0" normalizeH="0" baseline="0" noProof="0" dirty="0">
                <a:ln>
                  <a:noFill/>
                </a:ln>
                <a:solidFill>
                  <a:schemeClr val="tx1"/>
                </a:solidFill>
                <a:effectLst/>
                <a:uLnTx/>
                <a:uFillTx/>
                <a:latin typeface="+mn-lt"/>
                <a:ea typeface="+mn-ea"/>
                <a:cs typeface="+mn-cs"/>
              </a:rPr>
              <a:t>, </a:t>
            </a:r>
            <a:r>
              <a:rPr kumimoji="0" lang="en-US" sz="2800" b="1" i="0" u="none" strike="noStrike" kern="1200" cap="none" spc="0" normalizeH="0" baseline="0" noProof="0" dirty="0" err="1">
                <a:ln>
                  <a:noFill/>
                </a:ln>
                <a:solidFill>
                  <a:schemeClr val="tx1"/>
                </a:solidFill>
                <a:effectLst/>
                <a:uLnTx/>
                <a:uFillTx/>
                <a:latin typeface="+mn-lt"/>
                <a:ea typeface="+mn-ea"/>
                <a:cs typeface="+mn-cs"/>
              </a:rPr>
              <a:t>Deshonestidad</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342900" lvl="0" indent="-342900">
              <a:spcBef>
                <a:spcPct val="20000"/>
              </a:spcBef>
              <a:buFont typeface="Arial" pitchFamily="34" charset="0"/>
              <a:buChar char="•"/>
              <a:defRPr/>
            </a:pPr>
            <a:r>
              <a:rPr lang="en-US" sz="2800" b="1" dirty="0" err="1"/>
              <a:t>Procrastinación</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b="1" dirty="0" err="1"/>
              <a:t>Indecisión</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800" b="1" i="0" u="none" strike="noStrike" kern="1200" cap="none" spc="0" normalizeH="0" baseline="0" noProof="0" dirty="0">
                <a:ln>
                  <a:noFill/>
                </a:ln>
                <a:solidFill>
                  <a:schemeClr val="tx1"/>
                </a:solidFill>
                <a:effectLst/>
                <a:uLnTx/>
                <a:uFillTx/>
                <a:latin typeface="+mn-lt"/>
                <a:ea typeface="+mn-ea"/>
                <a:cs typeface="+mn-cs"/>
              </a:rPr>
              <a:t> </a:t>
            </a:r>
            <a:r>
              <a:rPr lang="en-US" sz="2800" b="1" dirty="0">
                <a:solidFill>
                  <a:srgbClr val="00B050"/>
                </a:solidFill>
              </a:rPr>
              <a:t>PATRIMONIO</a:t>
            </a:r>
            <a:endParaRPr kumimoji="0" lang="en-US" sz="2800" b="0" i="0" u="none" strike="noStrike" kern="1200" cap="none" spc="0" normalizeH="0" baseline="0" noProof="0" dirty="0">
              <a:ln>
                <a:noFill/>
              </a:ln>
              <a:solidFill>
                <a:srgbClr val="00B05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800" b="1" i="1" u="none" strike="noStrike" kern="1200" cap="none" spc="0" normalizeH="0" baseline="0" noProof="0" dirty="0">
                <a:ln>
                  <a:noFill/>
                </a:ln>
                <a:effectLst/>
                <a:uLnTx/>
                <a:uFillTx/>
                <a:latin typeface="+mn-lt"/>
                <a:ea typeface="+mn-ea"/>
                <a:cs typeface="+mn-cs"/>
              </a:rPr>
              <a:t>= </a:t>
            </a:r>
            <a:r>
              <a:rPr kumimoji="0" lang="en-US" sz="2800" b="1" i="1" u="none" strike="noStrike" kern="1200" cap="none" spc="0" normalizeH="0" baseline="0" noProof="0" dirty="0" err="1">
                <a:ln>
                  <a:noFill/>
                </a:ln>
                <a:effectLst/>
                <a:uLnTx/>
                <a:uFillTx/>
                <a:latin typeface="+mn-lt"/>
                <a:ea typeface="+mn-ea"/>
                <a:cs typeface="+mn-cs"/>
              </a:rPr>
              <a:t>Gente</a:t>
            </a:r>
            <a:r>
              <a:rPr kumimoji="0" lang="en-US" sz="2800" b="1" i="1" u="none" strike="noStrike" kern="1200" cap="none" spc="0" normalizeH="0" baseline="0" noProof="0" dirty="0">
                <a:ln>
                  <a:noFill/>
                </a:ln>
                <a:effectLst/>
                <a:uLnTx/>
                <a:uFillTx/>
                <a:latin typeface="+mn-lt"/>
                <a:ea typeface="+mn-ea"/>
                <a:cs typeface="+mn-cs"/>
              </a:rPr>
              <a:t> </a:t>
            </a:r>
            <a:r>
              <a:rPr kumimoji="0" lang="en-US" sz="2800" b="1" i="1" u="none" strike="noStrike" kern="1200" cap="none" spc="0" normalizeH="0" baseline="0" noProof="0" dirty="0" err="1">
                <a:ln>
                  <a:noFill/>
                </a:ln>
                <a:effectLst/>
                <a:uLnTx/>
                <a:uFillTx/>
                <a:latin typeface="+mn-lt"/>
                <a:ea typeface="+mn-ea"/>
                <a:cs typeface="+mn-cs"/>
              </a:rPr>
              <a:t>Bendecida</a:t>
            </a:r>
            <a:r>
              <a:rPr kumimoji="0" lang="en-US" sz="2800" b="1" i="1" u="none" strike="noStrike" kern="1200" cap="none" spc="0" normalizeH="0" baseline="0" noProof="0" dirty="0">
                <a:ln>
                  <a:noFill/>
                </a:ln>
                <a:effectLst/>
                <a:uLnTx/>
                <a:uFillTx/>
                <a:latin typeface="+mn-lt"/>
                <a:ea typeface="+mn-ea"/>
                <a:cs typeface="+mn-cs"/>
              </a:rPr>
              <a:t> </a:t>
            </a:r>
            <a:r>
              <a:rPr lang="en-US" sz="2800" b="1" i="1" dirty="0"/>
              <a:t>+ </a:t>
            </a:r>
            <a:r>
              <a:rPr lang="en-US" sz="2800" b="1" i="1" dirty="0" err="1"/>
              <a:t>Metas</a:t>
            </a:r>
            <a:r>
              <a:rPr lang="en-US" sz="2800" b="1" i="1" dirty="0"/>
              <a:t> </a:t>
            </a:r>
            <a:r>
              <a:rPr lang="en-US" sz="2800" b="1" i="1" dirty="0" err="1"/>
              <a:t>Alcanzadas</a:t>
            </a:r>
            <a:r>
              <a:rPr lang="en-US" sz="2800" b="1" i="1" dirty="0"/>
              <a:t>  + </a:t>
            </a:r>
            <a:r>
              <a:rPr lang="en-US" sz="2800" b="1" i="1" dirty="0" err="1"/>
              <a:t>Legado</a:t>
            </a:r>
            <a:r>
              <a:rPr lang="en-US" sz="2800" b="1" i="1" dirty="0"/>
              <a:t> = </a:t>
            </a:r>
            <a:r>
              <a:rPr lang="en-US" sz="2800" b="1" i="1" dirty="0" err="1"/>
              <a:t>Destino</a:t>
            </a:r>
            <a:endParaRPr kumimoji="0" lang="en-US" sz="2800" b="1" i="0" u="none" strike="noStrike" kern="1200" cap="none" spc="0" normalizeH="0" baseline="0" noProof="0" dirty="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a:extLst>
              <a:ext uri="{FF2B5EF4-FFF2-40B4-BE49-F238E27FC236}">
                <a16:creationId xmlns:a16="http://schemas.microsoft.com/office/drawing/2014/main" id="{86F8FAA8-B494-AD7F-626D-0F0269DA269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Balance General “Real” - </a:t>
            </a:r>
            <a:r>
              <a:rPr lang="en-US" b="1" dirty="0" err="1"/>
              <a:t>Malo</a:t>
            </a:r>
            <a:endParaRPr lang="en-US" dirty="0"/>
          </a:p>
        </p:txBody>
      </p:sp>
      <p:sp>
        <p:nvSpPr>
          <p:cNvPr id="3" name="Text Placeholder 2"/>
          <p:cNvSpPr>
            <a:spLocks noGrp="1"/>
          </p:cNvSpPr>
          <p:nvPr>
            <p:ph type="body" idx="1"/>
          </p:nvPr>
        </p:nvSpPr>
        <p:spPr>
          <a:xfrm>
            <a:off x="457200" y="1219200"/>
            <a:ext cx="4040188" cy="639762"/>
          </a:xfrm>
        </p:spPr>
        <p:txBody>
          <a:bodyPr/>
          <a:lstStyle/>
          <a:p>
            <a:r>
              <a:rPr lang="en-US" dirty="0"/>
              <a:t>ACTIVOS</a:t>
            </a:r>
          </a:p>
        </p:txBody>
      </p:sp>
      <p:sp>
        <p:nvSpPr>
          <p:cNvPr id="4" name="Content Placeholder 3"/>
          <p:cNvSpPr>
            <a:spLocks noGrp="1"/>
          </p:cNvSpPr>
          <p:nvPr>
            <p:ph sz="half" idx="2"/>
          </p:nvPr>
        </p:nvSpPr>
        <p:spPr>
          <a:xfrm>
            <a:off x="457200" y="1828800"/>
            <a:ext cx="4040188" cy="4876800"/>
          </a:xfrm>
        </p:spPr>
        <p:txBody>
          <a:bodyPr>
            <a:normAutofit fontScale="70000" lnSpcReduction="20000"/>
          </a:bodyPr>
          <a:lstStyle/>
          <a:p>
            <a:pPr marL="0" indent="0">
              <a:buNone/>
            </a:pPr>
            <a:r>
              <a:rPr lang="en-US" b="1" u="sng" dirty="0">
                <a:solidFill>
                  <a:srgbClr val="3333FF"/>
                </a:solidFill>
              </a:rPr>
              <a:t>ACTIVOS “INTANGIBLES”</a:t>
            </a:r>
          </a:p>
          <a:p>
            <a:r>
              <a:rPr lang="en-US" dirty="0" err="1"/>
              <a:t>Trabajar</a:t>
            </a:r>
            <a:r>
              <a:rPr lang="en-US" dirty="0"/>
              <a:t> </a:t>
            </a:r>
            <a:r>
              <a:rPr lang="en-US" dirty="0" err="1"/>
              <a:t>Duro</a:t>
            </a:r>
            <a:endParaRPr lang="en-US" dirty="0"/>
          </a:p>
          <a:p>
            <a:r>
              <a:rPr lang="en-US" dirty="0" err="1"/>
              <a:t>Honestidad</a:t>
            </a:r>
            <a:endParaRPr lang="en-US" dirty="0"/>
          </a:p>
          <a:p>
            <a:r>
              <a:rPr lang="en-US" dirty="0" err="1"/>
              <a:t>Familia</a:t>
            </a:r>
            <a:endParaRPr lang="en-US" dirty="0"/>
          </a:p>
          <a:p>
            <a:r>
              <a:rPr lang="en-US" dirty="0" err="1"/>
              <a:t>Salud</a:t>
            </a:r>
            <a:endParaRPr lang="en-US" dirty="0"/>
          </a:p>
          <a:p>
            <a:r>
              <a:rPr lang="en-US" dirty="0" err="1"/>
              <a:t>Educación</a:t>
            </a:r>
            <a:r>
              <a:rPr lang="en-US" dirty="0"/>
              <a:t> </a:t>
            </a:r>
            <a:r>
              <a:rPr lang="en-US" dirty="0" err="1"/>
              <a:t>tradicional</a:t>
            </a:r>
            <a:endParaRPr lang="en-US" dirty="0"/>
          </a:p>
          <a:p>
            <a:pPr marL="0" indent="0">
              <a:buNone/>
            </a:pPr>
            <a:endParaRPr lang="en-US" b="1" u="sng" dirty="0">
              <a:solidFill>
                <a:srgbClr val="0070C0"/>
              </a:solidFill>
            </a:endParaRPr>
          </a:p>
          <a:p>
            <a:pPr marL="0" indent="0">
              <a:buNone/>
            </a:pPr>
            <a:endParaRPr lang="en-US" b="1" u="sng" dirty="0">
              <a:solidFill>
                <a:srgbClr val="0070C0"/>
              </a:solidFill>
            </a:endParaRPr>
          </a:p>
          <a:p>
            <a:pPr marL="0" indent="0">
              <a:buNone/>
            </a:pPr>
            <a:endParaRPr lang="en-US" b="1" u="sng" dirty="0">
              <a:solidFill>
                <a:srgbClr val="0070C0"/>
              </a:solidFill>
            </a:endParaRPr>
          </a:p>
          <a:p>
            <a:pPr marL="0" indent="0">
              <a:buNone/>
            </a:pPr>
            <a:r>
              <a:rPr lang="en-US" b="1" u="sng" dirty="0">
                <a:solidFill>
                  <a:srgbClr val="0070C0"/>
                </a:solidFill>
              </a:rPr>
              <a:t>ACTIVOS FINANCIEROS</a:t>
            </a:r>
          </a:p>
          <a:p>
            <a:r>
              <a:rPr lang="en-US" dirty="0" err="1"/>
              <a:t>Trabajo</a:t>
            </a:r>
            <a:endParaRPr lang="en-US" dirty="0"/>
          </a:p>
          <a:p>
            <a:r>
              <a:rPr lang="en-US" dirty="0" err="1"/>
              <a:t>Cuenta</a:t>
            </a:r>
            <a:r>
              <a:rPr lang="en-US" dirty="0"/>
              <a:t> de </a:t>
            </a:r>
            <a:r>
              <a:rPr lang="en-US" dirty="0" err="1"/>
              <a:t>Cheques</a:t>
            </a:r>
            <a:r>
              <a:rPr lang="en-US" dirty="0"/>
              <a:t>  	    $1,000</a:t>
            </a:r>
          </a:p>
          <a:p>
            <a:endParaRPr lang="en-US" dirty="0"/>
          </a:p>
          <a:p>
            <a:pPr marL="0" indent="0">
              <a:buNone/>
            </a:pPr>
            <a:r>
              <a:rPr lang="en-US" b="1" u="sng" dirty="0">
                <a:solidFill>
                  <a:srgbClr val="00B050"/>
                </a:solidFill>
              </a:rPr>
              <a:t>COMPRAS</a:t>
            </a:r>
          </a:p>
          <a:p>
            <a:r>
              <a:rPr lang="en-US" dirty="0" err="1"/>
              <a:t>Carro</a:t>
            </a:r>
            <a:r>
              <a:rPr lang="en-US" dirty="0"/>
              <a:t>  	             	  $30,000</a:t>
            </a:r>
          </a:p>
          <a:p>
            <a:r>
              <a:rPr lang="en-US" dirty="0"/>
              <a:t>Casa                        	$200,000</a:t>
            </a:r>
          </a:p>
          <a:p>
            <a:pPr marL="0" indent="0">
              <a:buNone/>
            </a:pPr>
            <a:r>
              <a:rPr lang="en-US" dirty="0"/>
              <a:t>===================================</a:t>
            </a:r>
          </a:p>
          <a:p>
            <a:pPr marL="0" indent="0">
              <a:buNone/>
            </a:pPr>
            <a:r>
              <a:rPr lang="en-US" b="1" dirty="0">
                <a:solidFill>
                  <a:srgbClr val="3333FF"/>
                </a:solidFill>
              </a:rPr>
              <a:t>TOTAL ACTIVOS           	$231,000</a:t>
            </a:r>
          </a:p>
        </p:txBody>
      </p:sp>
      <p:sp>
        <p:nvSpPr>
          <p:cNvPr id="5" name="Text Placeholder 4"/>
          <p:cNvSpPr>
            <a:spLocks noGrp="1"/>
          </p:cNvSpPr>
          <p:nvPr>
            <p:ph type="body" sz="quarter" idx="3"/>
          </p:nvPr>
        </p:nvSpPr>
        <p:spPr>
          <a:xfrm>
            <a:off x="4648200" y="1219200"/>
            <a:ext cx="4041775" cy="639762"/>
          </a:xfrm>
        </p:spPr>
        <p:txBody>
          <a:bodyPr/>
          <a:lstStyle/>
          <a:p>
            <a:r>
              <a:rPr lang="en-US" dirty="0"/>
              <a:t>PASIVOS</a:t>
            </a:r>
          </a:p>
        </p:txBody>
      </p:sp>
      <p:sp>
        <p:nvSpPr>
          <p:cNvPr id="6" name="Content Placeholder 5"/>
          <p:cNvSpPr>
            <a:spLocks noGrp="1"/>
          </p:cNvSpPr>
          <p:nvPr>
            <p:ph sz="quarter" idx="4"/>
          </p:nvPr>
        </p:nvSpPr>
        <p:spPr>
          <a:xfrm>
            <a:off x="4645025" y="1828800"/>
            <a:ext cx="4270375" cy="5029199"/>
          </a:xfrm>
        </p:spPr>
        <p:txBody>
          <a:bodyPr>
            <a:normAutofit fontScale="70000" lnSpcReduction="20000"/>
          </a:bodyPr>
          <a:lstStyle/>
          <a:p>
            <a:pPr marL="0" indent="0">
              <a:buNone/>
            </a:pPr>
            <a:r>
              <a:rPr lang="en-US" b="1" u="sng" dirty="0">
                <a:solidFill>
                  <a:schemeClr val="accent6">
                    <a:lumMod val="75000"/>
                  </a:schemeClr>
                </a:solidFill>
              </a:rPr>
              <a:t>PASIVOS “INTANGIBLES”</a:t>
            </a:r>
          </a:p>
          <a:p>
            <a:r>
              <a:rPr lang="en-US" dirty="0" err="1"/>
              <a:t>Papel</a:t>
            </a:r>
            <a:r>
              <a:rPr lang="en-US" dirty="0"/>
              <a:t> de </a:t>
            </a:r>
            <a:r>
              <a:rPr lang="en-US" dirty="0" err="1"/>
              <a:t>Víctima</a:t>
            </a:r>
            <a:r>
              <a:rPr lang="en-US" dirty="0"/>
              <a:t>, Zona de </a:t>
            </a:r>
            <a:r>
              <a:rPr lang="en-US" dirty="0" err="1"/>
              <a:t>Confort</a:t>
            </a:r>
            <a:endParaRPr lang="en-US" dirty="0"/>
          </a:p>
          <a:p>
            <a:r>
              <a:rPr lang="en-US" dirty="0" err="1"/>
              <a:t>Malos</a:t>
            </a:r>
            <a:r>
              <a:rPr lang="en-US" dirty="0"/>
              <a:t> </a:t>
            </a:r>
            <a:r>
              <a:rPr lang="en-US" dirty="0" err="1"/>
              <a:t>Hábitos</a:t>
            </a:r>
            <a:r>
              <a:rPr lang="en-US" dirty="0"/>
              <a:t>, </a:t>
            </a:r>
            <a:r>
              <a:rPr lang="en-US" dirty="0" err="1"/>
              <a:t>Vicios</a:t>
            </a:r>
            <a:r>
              <a:rPr lang="en-US" dirty="0"/>
              <a:t>, </a:t>
            </a:r>
            <a:r>
              <a:rPr lang="en-US" dirty="0" err="1"/>
              <a:t>Malas</a:t>
            </a:r>
            <a:r>
              <a:rPr lang="en-US" dirty="0"/>
              <a:t> </a:t>
            </a:r>
            <a:r>
              <a:rPr lang="en-US" dirty="0" err="1"/>
              <a:t>Compañias</a:t>
            </a:r>
            <a:endParaRPr lang="en-US" dirty="0"/>
          </a:p>
          <a:p>
            <a:r>
              <a:rPr lang="en-US" dirty="0" err="1"/>
              <a:t>Temores</a:t>
            </a:r>
            <a:r>
              <a:rPr lang="en-US" dirty="0"/>
              <a:t>, </a:t>
            </a:r>
            <a:r>
              <a:rPr lang="en-US" dirty="0" err="1"/>
              <a:t>Dudas</a:t>
            </a:r>
            <a:r>
              <a:rPr lang="en-US" dirty="0"/>
              <a:t>, </a:t>
            </a:r>
            <a:r>
              <a:rPr lang="en-US" dirty="0" err="1"/>
              <a:t>Inseguridad</a:t>
            </a:r>
            <a:endParaRPr lang="en-US" dirty="0"/>
          </a:p>
          <a:p>
            <a:r>
              <a:rPr lang="en-US" dirty="0"/>
              <a:t>Malas </a:t>
            </a:r>
            <a:r>
              <a:rPr lang="en-US" dirty="0" err="1"/>
              <a:t>Actitudes</a:t>
            </a:r>
            <a:r>
              <a:rPr lang="en-US" dirty="0"/>
              <a:t>, Mal </a:t>
            </a:r>
            <a:r>
              <a:rPr lang="en-US" dirty="0" err="1"/>
              <a:t>Carácter</a:t>
            </a:r>
            <a:endParaRPr lang="en-US" dirty="0"/>
          </a:p>
          <a:p>
            <a:pPr marL="0" indent="0">
              <a:buNone/>
            </a:pPr>
            <a:endParaRPr lang="en-US" b="1" u="sng" dirty="0">
              <a:solidFill>
                <a:srgbClr val="7030A0"/>
              </a:solidFill>
            </a:endParaRPr>
          </a:p>
          <a:p>
            <a:pPr marL="0" indent="0">
              <a:buNone/>
            </a:pPr>
            <a:r>
              <a:rPr lang="en-US" b="1" u="sng" dirty="0">
                <a:solidFill>
                  <a:srgbClr val="7030A0"/>
                </a:solidFill>
              </a:rPr>
              <a:t>PASIVOS “BUENOS”</a:t>
            </a:r>
          </a:p>
          <a:p>
            <a:r>
              <a:rPr lang="en-US" dirty="0" err="1"/>
              <a:t>Estudiantil</a:t>
            </a:r>
            <a:r>
              <a:rPr lang="en-US" dirty="0"/>
              <a:t>   $80,000</a:t>
            </a:r>
          </a:p>
          <a:p>
            <a:endParaRPr lang="en-US" dirty="0"/>
          </a:p>
          <a:p>
            <a:endParaRPr lang="en-US" dirty="0"/>
          </a:p>
          <a:p>
            <a:pPr marL="0" indent="0">
              <a:buNone/>
            </a:pPr>
            <a:r>
              <a:rPr lang="en-US" b="1" u="sng" dirty="0">
                <a:solidFill>
                  <a:srgbClr val="FF0000"/>
                </a:solidFill>
              </a:rPr>
              <a:t>PASIVOS “MALOS”</a:t>
            </a:r>
          </a:p>
          <a:p>
            <a:r>
              <a:rPr lang="en-US" dirty="0" err="1"/>
              <a:t>Tarjetas</a:t>
            </a:r>
            <a:r>
              <a:rPr lang="en-US" dirty="0"/>
              <a:t> de </a:t>
            </a:r>
            <a:r>
              <a:rPr lang="en-US" dirty="0" err="1"/>
              <a:t>Crédito</a:t>
            </a:r>
            <a:r>
              <a:rPr lang="en-US" dirty="0"/>
              <a:t>   	   $20,000</a:t>
            </a:r>
          </a:p>
          <a:p>
            <a:r>
              <a:rPr lang="en-US" dirty="0" err="1"/>
              <a:t>Préstamo</a:t>
            </a:r>
            <a:r>
              <a:rPr lang="en-US" dirty="0"/>
              <a:t> de </a:t>
            </a:r>
            <a:r>
              <a:rPr lang="en-US" dirty="0" err="1"/>
              <a:t>Carro</a:t>
            </a:r>
            <a:r>
              <a:rPr lang="en-US" dirty="0"/>
              <a:t>     	   $40,000</a:t>
            </a:r>
          </a:p>
          <a:p>
            <a:r>
              <a:rPr lang="en-US" dirty="0" err="1"/>
              <a:t>Hipoteca</a:t>
            </a:r>
            <a:r>
              <a:rPr lang="en-US" dirty="0"/>
              <a:t> de Casa      	 $195,000</a:t>
            </a:r>
          </a:p>
          <a:p>
            <a:pPr marL="0" indent="0">
              <a:buNone/>
            </a:pPr>
            <a:r>
              <a:rPr lang="en-US" dirty="0"/>
              <a:t>====================================</a:t>
            </a:r>
          </a:p>
          <a:p>
            <a:pPr marL="0" indent="0">
              <a:buNone/>
            </a:pPr>
            <a:r>
              <a:rPr lang="en-US" b="1" dirty="0">
                <a:solidFill>
                  <a:srgbClr val="FF0000"/>
                </a:solidFill>
              </a:rPr>
              <a:t>TOTAL PASIVOS            	 $335,000</a:t>
            </a:r>
          </a:p>
          <a:p>
            <a:endParaRPr lang="en-US" dirty="0"/>
          </a:p>
          <a:p>
            <a:pPr marL="0" indent="0">
              <a:buNone/>
            </a:pPr>
            <a:r>
              <a:rPr lang="en-US" b="1" dirty="0"/>
              <a:t>VALOR NETO =            	</a:t>
            </a:r>
            <a:r>
              <a:rPr lang="en-US" b="1" dirty="0">
                <a:solidFill>
                  <a:srgbClr val="FF0000"/>
                </a:solidFill>
              </a:rPr>
              <a:t>($104,000)</a:t>
            </a:r>
          </a:p>
          <a:p>
            <a:pPr marL="0" indent="0">
              <a:buNone/>
            </a:pPr>
            <a:endParaRPr lang="en-US" dirty="0"/>
          </a:p>
        </p:txBody>
      </p:sp>
      <p:pic>
        <p:nvPicPr>
          <p:cNvPr id="8" name="Picture 7">
            <a:extLst>
              <a:ext uri="{FF2B5EF4-FFF2-40B4-BE49-F238E27FC236}">
                <a16:creationId xmlns:a16="http://schemas.microsoft.com/office/drawing/2014/main" id="{1D35FF32-C642-BBF7-F36F-E55D4A60DDD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57318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65238"/>
          </a:xfrm>
        </p:spPr>
        <p:txBody>
          <a:bodyPr/>
          <a:lstStyle/>
          <a:p>
            <a:r>
              <a:rPr lang="en-US" b="1" dirty="0"/>
              <a:t>Balance General “Ideal” - Bueno</a:t>
            </a:r>
            <a:endParaRPr lang="en-US" dirty="0"/>
          </a:p>
        </p:txBody>
      </p:sp>
      <p:sp>
        <p:nvSpPr>
          <p:cNvPr id="3" name="Text Placeholder 2"/>
          <p:cNvSpPr>
            <a:spLocks noGrp="1"/>
          </p:cNvSpPr>
          <p:nvPr>
            <p:ph type="body" idx="1"/>
          </p:nvPr>
        </p:nvSpPr>
        <p:spPr>
          <a:xfrm>
            <a:off x="457200" y="1066800"/>
            <a:ext cx="4040188" cy="457200"/>
          </a:xfrm>
        </p:spPr>
        <p:txBody>
          <a:bodyPr/>
          <a:lstStyle/>
          <a:p>
            <a:r>
              <a:rPr lang="en-US" dirty="0"/>
              <a:t>ACTIVOS</a:t>
            </a:r>
          </a:p>
        </p:txBody>
      </p:sp>
      <p:sp>
        <p:nvSpPr>
          <p:cNvPr id="4" name="Content Placeholder 3"/>
          <p:cNvSpPr>
            <a:spLocks noGrp="1"/>
          </p:cNvSpPr>
          <p:nvPr>
            <p:ph sz="half" idx="2"/>
          </p:nvPr>
        </p:nvSpPr>
        <p:spPr>
          <a:xfrm>
            <a:off x="228600" y="1600200"/>
            <a:ext cx="4268788" cy="5257800"/>
          </a:xfrm>
        </p:spPr>
        <p:txBody>
          <a:bodyPr>
            <a:normAutofit fontScale="62500" lnSpcReduction="20000"/>
          </a:bodyPr>
          <a:lstStyle/>
          <a:p>
            <a:pPr marL="0" indent="0">
              <a:buNone/>
            </a:pPr>
            <a:r>
              <a:rPr lang="en-US" b="1" u="sng" dirty="0">
                <a:solidFill>
                  <a:srgbClr val="3333FF"/>
                </a:solidFill>
              </a:rPr>
              <a:t>ACTIVOS “INTANGIBLES”</a:t>
            </a:r>
          </a:p>
          <a:p>
            <a:r>
              <a:rPr lang="en-US" dirty="0"/>
              <a:t>TÚ ERES TU MEJOR INVERSIÓN!</a:t>
            </a:r>
          </a:p>
          <a:p>
            <a:r>
              <a:rPr lang="en-US" dirty="0" err="1"/>
              <a:t>Mentalidad</a:t>
            </a:r>
            <a:r>
              <a:rPr lang="en-US" dirty="0"/>
              <a:t> de </a:t>
            </a:r>
            <a:r>
              <a:rPr lang="en-US" dirty="0" err="1"/>
              <a:t>Prosperidad</a:t>
            </a:r>
            <a:r>
              <a:rPr lang="en-US" dirty="0"/>
              <a:t> y </a:t>
            </a:r>
            <a:r>
              <a:rPr lang="en-US" dirty="0" err="1"/>
              <a:t>Abundancia</a:t>
            </a:r>
            <a:endParaRPr lang="en-US" dirty="0"/>
          </a:p>
          <a:p>
            <a:r>
              <a:rPr lang="en-US" dirty="0" err="1"/>
              <a:t>Actitud</a:t>
            </a:r>
            <a:r>
              <a:rPr lang="en-US" dirty="0"/>
              <a:t> Mental </a:t>
            </a:r>
            <a:r>
              <a:rPr lang="en-US" dirty="0" err="1"/>
              <a:t>Positiva</a:t>
            </a:r>
            <a:endParaRPr lang="en-US" dirty="0"/>
          </a:p>
          <a:p>
            <a:r>
              <a:rPr lang="en-US" dirty="0" err="1"/>
              <a:t>Sueños</a:t>
            </a:r>
            <a:r>
              <a:rPr lang="en-US" dirty="0"/>
              <a:t>, </a:t>
            </a:r>
            <a:r>
              <a:rPr lang="en-US" dirty="0" err="1"/>
              <a:t>Visión</a:t>
            </a:r>
            <a:r>
              <a:rPr lang="en-US" dirty="0"/>
              <a:t>, </a:t>
            </a:r>
            <a:r>
              <a:rPr lang="en-US" dirty="0" err="1"/>
              <a:t>Propósito</a:t>
            </a:r>
            <a:r>
              <a:rPr lang="en-US" dirty="0"/>
              <a:t>, </a:t>
            </a:r>
            <a:r>
              <a:rPr lang="en-US" dirty="0" err="1"/>
              <a:t>Metas</a:t>
            </a:r>
            <a:r>
              <a:rPr lang="en-US" dirty="0"/>
              <a:t>, </a:t>
            </a:r>
            <a:r>
              <a:rPr lang="en-US" dirty="0" err="1"/>
              <a:t>Destino</a:t>
            </a:r>
            <a:r>
              <a:rPr lang="en-US" dirty="0"/>
              <a:t>, </a:t>
            </a:r>
            <a:r>
              <a:rPr lang="en-US" dirty="0" err="1"/>
              <a:t>Sentido</a:t>
            </a:r>
            <a:r>
              <a:rPr lang="en-US" dirty="0"/>
              <a:t> de </a:t>
            </a:r>
            <a:r>
              <a:rPr lang="en-US" dirty="0" err="1"/>
              <a:t>Dirección</a:t>
            </a:r>
            <a:endParaRPr lang="en-US" dirty="0"/>
          </a:p>
          <a:p>
            <a:r>
              <a:rPr lang="en-US" dirty="0" err="1"/>
              <a:t>Trabajas</a:t>
            </a:r>
            <a:r>
              <a:rPr lang="en-US" dirty="0"/>
              <a:t> </a:t>
            </a:r>
            <a:r>
              <a:rPr lang="en-US" dirty="0" err="1"/>
              <a:t>en</a:t>
            </a:r>
            <a:r>
              <a:rPr lang="en-US" dirty="0"/>
              <a:t> </a:t>
            </a:r>
            <a:r>
              <a:rPr lang="en-US" dirty="0" err="1"/>
              <a:t>Tu</a:t>
            </a:r>
            <a:r>
              <a:rPr lang="en-US" dirty="0"/>
              <a:t> </a:t>
            </a:r>
            <a:r>
              <a:rPr lang="en-US" dirty="0" err="1"/>
              <a:t>Propio</a:t>
            </a:r>
            <a:r>
              <a:rPr lang="en-US" dirty="0"/>
              <a:t> </a:t>
            </a:r>
            <a:r>
              <a:rPr lang="en-US" dirty="0" err="1"/>
              <a:t>Negocio</a:t>
            </a:r>
            <a:endParaRPr lang="en-US" dirty="0"/>
          </a:p>
          <a:p>
            <a:pPr marL="0" indent="0">
              <a:buNone/>
            </a:pPr>
            <a:endParaRPr lang="en-US" b="1" u="sng" dirty="0">
              <a:solidFill>
                <a:srgbClr val="0070C0"/>
              </a:solidFill>
            </a:endParaRPr>
          </a:p>
          <a:p>
            <a:pPr marL="0" indent="0">
              <a:buNone/>
            </a:pPr>
            <a:r>
              <a:rPr lang="en-US" b="1" u="sng" dirty="0">
                <a:solidFill>
                  <a:srgbClr val="0070C0"/>
                </a:solidFill>
              </a:rPr>
              <a:t>ACTIVOS FINANCIEROS</a:t>
            </a:r>
          </a:p>
          <a:p>
            <a:r>
              <a:rPr lang="en-US" dirty="0" err="1"/>
              <a:t>Cuenta</a:t>
            </a:r>
            <a:r>
              <a:rPr lang="en-US" dirty="0"/>
              <a:t> de </a:t>
            </a:r>
            <a:r>
              <a:rPr lang="en-US" dirty="0" err="1"/>
              <a:t>Cheques</a:t>
            </a:r>
            <a:r>
              <a:rPr lang="en-US" dirty="0"/>
              <a:t>                          $100,000</a:t>
            </a:r>
          </a:p>
          <a:p>
            <a:r>
              <a:rPr lang="en-US" dirty="0" err="1"/>
              <a:t>Cuenta</a:t>
            </a:r>
            <a:r>
              <a:rPr lang="en-US" dirty="0"/>
              <a:t> de </a:t>
            </a:r>
            <a:r>
              <a:rPr lang="en-US" dirty="0" err="1"/>
              <a:t>Ahorros</a:t>
            </a:r>
            <a:r>
              <a:rPr lang="en-US" dirty="0"/>
              <a:t>                           $100,000</a:t>
            </a:r>
          </a:p>
          <a:p>
            <a:r>
              <a:rPr lang="en-US" dirty="0" err="1"/>
              <a:t>Seguro</a:t>
            </a:r>
            <a:r>
              <a:rPr lang="en-US" dirty="0"/>
              <a:t> </a:t>
            </a:r>
            <a:r>
              <a:rPr lang="en-US" dirty="0" err="1"/>
              <a:t>Tu</a:t>
            </a:r>
            <a:r>
              <a:rPr lang="en-US" dirty="0"/>
              <a:t> “</a:t>
            </a:r>
            <a:r>
              <a:rPr lang="en-US" dirty="0" err="1"/>
              <a:t>Propio</a:t>
            </a:r>
            <a:r>
              <a:rPr lang="en-US" dirty="0"/>
              <a:t> Banco”            $1,000,000</a:t>
            </a:r>
          </a:p>
          <a:p>
            <a:r>
              <a:rPr lang="en-US" dirty="0" err="1"/>
              <a:t>Tu</a:t>
            </a:r>
            <a:r>
              <a:rPr lang="en-US" dirty="0"/>
              <a:t> </a:t>
            </a:r>
            <a:r>
              <a:rPr lang="en-US" dirty="0" err="1"/>
              <a:t>Propio</a:t>
            </a:r>
            <a:r>
              <a:rPr lang="en-US" dirty="0"/>
              <a:t> </a:t>
            </a:r>
            <a:r>
              <a:rPr lang="en-US" dirty="0" err="1"/>
              <a:t>Negocio</a:t>
            </a:r>
            <a:r>
              <a:rPr lang="en-US" dirty="0"/>
              <a:t>  	  $1,000,000</a:t>
            </a:r>
          </a:p>
          <a:p>
            <a:r>
              <a:rPr lang="en-US" dirty="0" err="1"/>
              <a:t>Inversiones</a:t>
            </a:r>
            <a:r>
              <a:rPr lang="en-US" dirty="0"/>
              <a:t>  		  $1,000,000</a:t>
            </a:r>
          </a:p>
          <a:p>
            <a:r>
              <a:rPr lang="en-US" dirty="0" err="1"/>
              <a:t>Bienes</a:t>
            </a:r>
            <a:r>
              <a:rPr lang="en-US" dirty="0"/>
              <a:t> </a:t>
            </a:r>
            <a:r>
              <a:rPr lang="en-US" dirty="0" err="1"/>
              <a:t>Raíces</a:t>
            </a:r>
            <a:r>
              <a:rPr lang="en-US" dirty="0"/>
              <a:t>  		      $700,000</a:t>
            </a:r>
          </a:p>
          <a:p>
            <a:endParaRPr lang="en-US" dirty="0"/>
          </a:p>
          <a:p>
            <a:pPr marL="0" indent="0">
              <a:buNone/>
            </a:pPr>
            <a:r>
              <a:rPr lang="en-US" b="1" u="sng" dirty="0">
                <a:solidFill>
                  <a:srgbClr val="00B050"/>
                </a:solidFill>
              </a:rPr>
              <a:t>COMPRAS</a:t>
            </a:r>
          </a:p>
          <a:p>
            <a:r>
              <a:rPr lang="en-US" dirty="0" err="1"/>
              <a:t>Carro</a:t>
            </a:r>
            <a:r>
              <a:rPr lang="en-US" dirty="0"/>
              <a:t>  	                  		     $100,000</a:t>
            </a:r>
          </a:p>
          <a:p>
            <a:r>
              <a:rPr lang="en-US" dirty="0"/>
              <a:t>Casa                        		  $1,000,000</a:t>
            </a:r>
          </a:p>
          <a:p>
            <a:pPr marL="0" indent="0">
              <a:buNone/>
            </a:pPr>
            <a:r>
              <a:rPr lang="en-US" dirty="0"/>
              <a:t>=======================================</a:t>
            </a:r>
          </a:p>
          <a:p>
            <a:pPr marL="0" indent="0">
              <a:buNone/>
            </a:pPr>
            <a:r>
              <a:rPr lang="en-US" sz="2900" b="1" dirty="0"/>
              <a:t>TOTAL ACTIVOS                       $5,000,000</a:t>
            </a:r>
          </a:p>
        </p:txBody>
      </p:sp>
      <p:sp>
        <p:nvSpPr>
          <p:cNvPr id="5" name="Text Placeholder 4"/>
          <p:cNvSpPr>
            <a:spLocks noGrp="1"/>
          </p:cNvSpPr>
          <p:nvPr>
            <p:ph type="body" sz="quarter" idx="3"/>
          </p:nvPr>
        </p:nvSpPr>
        <p:spPr>
          <a:xfrm>
            <a:off x="4648200" y="1143000"/>
            <a:ext cx="4041775" cy="457200"/>
          </a:xfrm>
        </p:spPr>
        <p:txBody>
          <a:bodyPr/>
          <a:lstStyle/>
          <a:p>
            <a:r>
              <a:rPr lang="en-US" dirty="0"/>
              <a:t>PASIVOS</a:t>
            </a:r>
          </a:p>
        </p:txBody>
      </p:sp>
      <p:sp>
        <p:nvSpPr>
          <p:cNvPr id="6" name="Content Placeholder 5"/>
          <p:cNvSpPr>
            <a:spLocks noGrp="1"/>
          </p:cNvSpPr>
          <p:nvPr>
            <p:ph sz="quarter" idx="4"/>
          </p:nvPr>
        </p:nvSpPr>
        <p:spPr>
          <a:xfrm>
            <a:off x="4648200" y="1600200"/>
            <a:ext cx="4270375" cy="5029199"/>
          </a:xfrm>
        </p:spPr>
        <p:txBody>
          <a:bodyPr>
            <a:normAutofit fontScale="70000" lnSpcReduction="20000"/>
          </a:bodyPr>
          <a:lstStyle/>
          <a:p>
            <a:pPr marL="0" indent="0">
              <a:buNone/>
            </a:pPr>
            <a:r>
              <a:rPr lang="en-US" b="1" u="sng" dirty="0">
                <a:solidFill>
                  <a:schemeClr val="accent6">
                    <a:lumMod val="75000"/>
                  </a:schemeClr>
                </a:solidFill>
              </a:rPr>
              <a:t>PASIVOS “INTANGIBLES”</a:t>
            </a:r>
          </a:p>
          <a:p>
            <a:pPr marL="0" indent="0">
              <a:buNone/>
            </a:pPr>
            <a:endParaRPr lang="en-US" b="1" u="sng" dirty="0">
              <a:solidFill>
                <a:srgbClr val="7030A0"/>
              </a:solidFill>
            </a:endParaRPr>
          </a:p>
          <a:p>
            <a:pPr marL="0" indent="0">
              <a:buNone/>
            </a:pPr>
            <a:endParaRPr lang="en-US" b="1" u="sng" dirty="0">
              <a:solidFill>
                <a:srgbClr val="7030A0"/>
              </a:solidFill>
            </a:endParaRPr>
          </a:p>
          <a:p>
            <a:pPr marL="0" indent="0">
              <a:buNone/>
            </a:pPr>
            <a:endParaRPr lang="en-US" b="1" u="sng" dirty="0">
              <a:solidFill>
                <a:srgbClr val="7030A0"/>
              </a:solidFill>
            </a:endParaRPr>
          </a:p>
          <a:p>
            <a:pPr marL="0" indent="0">
              <a:buNone/>
            </a:pPr>
            <a:endParaRPr lang="en-US" b="1" u="sng" dirty="0">
              <a:solidFill>
                <a:srgbClr val="7030A0"/>
              </a:solidFill>
            </a:endParaRPr>
          </a:p>
          <a:p>
            <a:pPr marL="0" indent="0">
              <a:buNone/>
            </a:pPr>
            <a:endParaRPr lang="en-US" b="1" u="sng" dirty="0">
              <a:solidFill>
                <a:srgbClr val="7030A0"/>
              </a:solidFill>
            </a:endParaRPr>
          </a:p>
          <a:p>
            <a:pPr marL="0" indent="0">
              <a:buNone/>
            </a:pPr>
            <a:r>
              <a:rPr lang="en-US" b="1" u="sng" dirty="0">
                <a:solidFill>
                  <a:srgbClr val="7030A0"/>
                </a:solidFill>
              </a:rPr>
              <a:t>PASIVOS “BUENOS”</a:t>
            </a:r>
          </a:p>
          <a:p>
            <a:r>
              <a:rPr lang="en-US" dirty="0" err="1"/>
              <a:t>Préstamo</a:t>
            </a:r>
            <a:r>
              <a:rPr lang="en-US" dirty="0"/>
              <a:t> </a:t>
            </a:r>
            <a:r>
              <a:rPr lang="en-US" dirty="0" err="1"/>
              <a:t>Estudiantil</a:t>
            </a:r>
            <a:r>
              <a:rPr lang="en-US" dirty="0"/>
              <a:t>          		$0</a:t>
            </a:r>
          </a:p>
          <a:p>
            <a:r>
              <a:rPr lang="en-US" dirty="0" err="1"/>
              <a:t>Préstamo</a:t>
            </a:r>
            <a:r>
              <a:rPr lang="en-US" dirty="0"/>
              <a:t> Para </a:t>
            </a:r>
            <a:r>
              <a:rPr lang="en-US" dirty="0" err="1"/>
              <a:t>Invertir</a:t>
            </a:r>
            <a:r>
              <a:rPr lang="en-US" dirty="0"/>
              <a:t>		$0</a:t>
            </a:r>
          </a:p>
          <a:p>
            <a:endParaRPr lang="en-US" dirty="0"/>
          </a:p>
          <a:p>
            <a:pPr marL="0" indent="0">
              <a:buNone/>
            </a:pPr>
            <a:r>
              <a:rPr lang="en-US" b="1" u="sng" dirty="0">
                <a:solidFill>
                  <a:srgbClr val="FF0000"/>
                </a:solidFill>
              </a:rPr>
              <a:t>PASIVOS “MALOS”</a:t>
            </a:r>
          </a:p>
          <a:p>
            <a:r>
              <a:rPr lang="en-US" dirty="0"/>
              <a:t>Tarjetas de </a:t>
            </a:r>
            <a:r>
              <a:rPr lang="en-US" dirty="0" err="1"/>
              <a:t>Crédito</a:t>
            </a:r>
            <a:r>
              <a:rPr lang="en-US" dirty="0"/>
              <a:t>      	 	$0</a:t>
            </a:r>
          </a:p>
          <a:p>
            <a:r>
              <a:rPr lang="en-US" dirty="0" err="1"/>
              <a:t>Préstamo</a:t>
            </a:r>
            <a:r>
              <a:rPr lang="en-US" dirty="0"/>
              <a:t> de </a:t>
            </a:r>
            <a:r>
              <a:rPr lang="en-US" dirty="0" err="1"/>
              <a:t>Carro</a:t>
            </a:r>
            <a:r>
              <a:rPr lang="en-US" dirty="0"/>
              <a:t>      	    	$0</a:t>
            </a:r>
          </a:p>
          <a:p>
            <a:r>
              <a:rPr lang="en-US" dirty="0" err="1"/>
              <a:t>Hipoteca</a:t>
            </a:r>
            <a:r>
              <a:rPr lang="en-US" dirty="0"/>
              <a:t> de Casa                 		$0</a:t>
            </a:r>
          </a:p>
          <a:p>
            <a:pPr marL="0" indent="0">
              <a:buNone/>
            </a:pPr>
            <a:r>
              <a:rPr lang="en-US" dirty="0"/>
              <a:t>=====================================</a:t>
            </a:r>
          </a:p>
          <a:p>
            <a:pPr marL="0" indent="0">
              <a:buNone/>
            </a:pPr>
            <a:r>
              <a:rPr lang="en-US" b="1" dirty="0">
                <a:solidFill>
                  <a:srgbClr val="FF0000"/>
                </a:solidFill>
              </a:rPr>
              <a:t>TOTAL PASIVOS            		$0</a:t>
            </a:r>
          </a:p>
          <a:p>
            <a:endParaRPr lang="en-US" dirty="0"/>
          </a:p>
          <a:p>
            <a:pPr marL="0" indent="0">
              <a:buNone/>
            </a:pPr>
            <a:r>
              <a:rPr lang="en-US" b="1" dirty="0"/>
              <a:t>VALOR NETO =             	   </a:t>
            </a:r>
            <a:r>
              <a:rPr lang="en-US" b="1" dirty="0">
                <a:solidFill>
                  <a:srgbClr val="00B050"/>
                </a:solidFill>
              </a:rPr>
              <a:t>$5,000,000</a:t>
            </a:r>
          </a:p>
          <a:p>
            <a:pPr marL="0" indent="0">
              <a:buNone/>
            </a:pPr>
            <a:endParaRPr lang="en-US" dirty="0"/>
          </a:p>
        </p:txBody>
      </p:sp>
      <p:pic>
        <p:nvPicPr>
          <p:cNvPr id="8" name="Picture 7">
            <a:extLst>
              <a:ext uri="{FF2B5EF4-FFF2-40B4-BE49-F238E27FC236}">
                <a16:creationId xmlns:a16="http://schemas.microsoft.com/office/drawing/2014/main" id="{6E83339D-6CE8-C582-732D-C362E3089C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96091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45449-6F81-4CC2-B8C5-F751BF158E61}"/>
              </a:ext>
            </a:extLst>
          </p:cNvPr>
          <p:cNvSpPr>
            <a:spLocks noGrp="1"/>
          </p:cNvSpPr>
          <p:nvPr>
            <p:ph type="title"/>
          </p:nvPr>
        </p:nvSpPr>
        <p:spPr/>
        <p:txBody>
          <a:bodyPr/>
          <a:lstStyle/>
          <a:p>
            <a:r>
              <a:rPr lang="en-US" b="1" dirty="0"/>
              <a:t>¿</a:t>
            </a:r>
            <a:r>
              <a:rPr lang="en-US" b="1" dirty="0" err="1"/>
              <a:t>En</a:t>
            </a:r>
            <a:r>
              <a:rPr lang="en-US" b="1" dirty="0"/>
              <a:t> </a:t>
            </a:r>
            <a:r>
              <a:rPr lang="en-US" b="1" dirty="0" err="1"/>
              <a:t>Dónde</a:t>
            </a:r>
            <a:r>
              <a:rPr lang="en-US" b="1" dirty="0"/>
              <a:t> </a:t>
            </a:r>
            <a:r>
              <a:rPr lang="en-US" b="1" dirty="0" err="1"/>
              <a:t>te</a:t>
            </a:r>
            <a:r>
              <a:rPr lang="en-US" b="1" dirty="0"/>
              <a:t> </a:t>
            </a:r>
            <a:r>
              <a:rPr lang="en-US" b="1" dirty="0" err="1"/>
              <a:t>Encuentras</a:t>
            </a:r>
            <a:r>
              <a:rPr lang="en-US" b="1" dirty="0"/>
              <a:t> Hoy?</a:t>
            </a:r>
          </a:p>
        </p:txBody>
      </p:sp>
      <p:sp>
        <p:nvSpPr>
          <p:cNvPr id="3" name="Content Placeholder 2">
            <a:extLst>
              <a:ext uri="{FF2B5EF4-FFF2-40B4-BE49-F238E27FC236}">
                <a16:creationId xmlns:a16="http://schemas.microsoft.com/office/drawing/2014/main" id="{3A5D676B-808E-49A2-A8C6-8680B6EB53CA}"/>
              </a:ext>
            </a:extLst>
          </p:cNvPr>
          <p:cNvSpPr>
            <a:spLocks noGrp="1"/>
          </p:cNvSpPr>
          <p:nvPr>
            <p:ph idx="1"/>
          </p:nvPr>
        </p:nvSpPr>
        <p:spPr>
          <a:xfrm>
            <a:off x="457200" y="1600200"/>
            <a:ext cx="8229600" cy="5181600"/>
          </a:xfrm>
        </p:spPr>
        <p:txBody>
          <a:bodyPr>
            <a:normAutofit fontScale="77500" lnSpcReduction="20000"/>
          </a:bodyPr>
          <a:lstStyle/>
          <a:p>
            <a:pPr marL="0" indent="0">
              <a:buNone/>
            </a:pPr>
            <a:r>
              <a:rPr lang="en-US" b="1" u="sng" dirty="0"/>
              <a:t>TAREA</a:t>
            </a:r>
            <a:r>
              <a:rPr lang="en-US" dirty="0"/>
              <a:t>:  </a:t>
            </a:r>
            <a:r>
              <a:rPr lang="en-US" dirty="0" err="1"/>
              <a:t>Identifica</a:t>
            </a:r>
            <a:r>
              <a:rPr lang="en-US" dirty="0"/>
              <a:t> Tu Punto de </a:t>
            </a:r>
            <a:r>
              <a:rPr lang="en-US" dirty="0" err="1"/>
              <a:t>Partida</a:t>
            </a:r>
            <a:r>
              <a:rPr lang="en-US" dirty="0"/>
              <a:t>. Tu </a:t>
            </a:r>
            <a:r>
              <a:rPr lang="en-US" dirty="0" err="1"/>
              <a:t>Realidad</a:t>
            </a:r>
            <a:r>
              <a:rPr lang="en-US" dirty="0"/>
              <a:t> de Hoy.</a:t>
            </a:r>
          </a:p>
          <a:p>
            <a:pPr marL="0" indent="0">
              <a:buNone/>
            </a:pPr>
            <a:r>
              <a:rPr lang="en-US" dirty="0"/>
              <a:t>1.) ¿</a:t>
            </a:r>
            <a:r>
              <a:rPr lang="en-US" dirty="0" err="1"/>
              <a:t>Cómo</a:t>
            </a:r>
            <a:r>
              <a:rPr lang="en-US" dirty="0"/>
              <a:t> </a:t>
            </a:r>
            <a:r>
              <a:rPr lang="en-US" dirty="0" err="1"/>
              <a:t>esta</a:t>
            </a:r>
            <a:r>
              <a:rPr lang="en-US" dirty="0"/>
              <a:t> </a:t>
            </a:r>
            <a:r>
              <a:rPr lang="en-US" dirty="0" err="1"/>
              <a:t>tu</a:t>
            </a:r>
            <a:r>
              <a:rPr lang="en-US" dirty="0"/>
              <a:t> Hoja de Balance </a:t>
            </a:r>
            <a:r>
              <a:rPr lang="en-US" dirty="0" err="1"/>
              <a:t>Financiera</a:t>
            </a:r>
            <a:r>
              <a:rPr lang="en-US" dirty="0"/>
              <a:t> </a:t>
            </a:r>
            <a:r>
              <a:rPr lang="en-US" dirty="0" err="1"/>
              <a:t>ahorita</a:t>
            </a:r>
            <a:r>
              <a:rPr lang="en-US" dirty="0"/>
              <a:t>?</a:t>
            </a:r>
          </a:p>
          <a:p>
            <a:r>
              <a:rPr lang="en-US" dirty="0"/>
              <a:t>¿</a:t>
            </a:r>
            <a:r>
              <a:rPr lang="en-US" dirty="0" err="1"/>
              <a:t>Cuáles</a:t>
            </a:r>
            <a:r>
              <a:rPr lang="en-US" dirty="0"/>
              <a:t> son </a:t>
            </a:r>
            <a:r>
              <a:rPr lang="en-US" dirty="0" err="1"/>
              <a:t>tus</a:t>
            </a:r>
            <a:r>
              <a:rPr lang="en-US" dirty="0"/>
              <a:t> </a:t>
            </a:r>
            <a:r>
              <a:rPr lang="en-US" dirty="0" err="1"/>
              <a:t>Activos</a:t>
            </a:r>
            <a:r>
              <a:rPr lang="en-US" dirty="0"/>
              <a:t>?</a:t>
            </a:r>
          </a:p>
          <a:p>
            <a:r>
              <a:rPr lang="en-US" dirty="0"/>
              <a:t>¿</a:t>
            </a:r>
            <a:r>
              <a:rPr lang="en-US" dirty="0" err="1"/>
              <a:t>Cuáles</a:t>
            </a:r>
            <a:r>
              <a:rPr lang="en-US" dirty="0"/>
              <a:t> son </a:t>
            </a:r>
            <a:r>
              <a:rPr lang="en-US" dirty="0" err="1"/>
              <a:t>tus</a:t>
            </a:r>
            <a:r>
              <a:rPr lang="en-US" dirty="0"/>
              <a:t> </a:t>
            </a:r>
            <a:r>
              <a:rPr lang="en-US" dirty="0" err="1"/>
              <a:t>Pasivos</a:t>
            </a:r>
            <a:r>
              <a:rPr lang="en-US" dirty="0"/>
              <a:t>?</a:t>
            </a:r>
          </a:p>
          <a:p>
            <a:pPr marL="0" indent="0">
              <a:buNone/>
            </a:pPr>
            <a:r>
              <a:rPr lang="en-US" dirty="0"/>
              <a:t>2.) ¿</a:t>
            </a:r>
            <a:r>
              <a:rPr lang="en-US" dirty="0" err="1"/>
              <a:t>Cómo</a:t>
            </a:r>
            <a:r>
              <a:rPr lang="en-US" dirty="0"/>
              <a:t> </a:t>
            </a:r>
            <a:r>
              <a:rPr lang="en-US" dirty="0" err="1"/>
              <a:t>esta</a:t>
            </a:r>
            <a:r>
              <a:rPr lang="en-US" dirty="0"/>
              <a:t> </a:t>
            </a:r>
            <a:r>
              <a:rPr lang="en-US" dirty="0" err="1"/>
              <a:t>tu</a:t>
            </a:r>
            <a:r>
              <a:rPr lang="en-US" dirty="0"/>
              <a:t> Estado de </a:t>
            </a:r>
            <a:r>
              <a:rPr lang="en-US" dirty="0" err="1"/>
              <a:t>Resultados</a:t>
            </a:r>
            <a:r>
              <a:rPr lang="en-US" dirty="0"/>
              <a:t>?</a:t>
            </a:r>
          </a:p>
          <a:p>
            <a:r>
              <a:rPr lang="en-US" dirty="0"/>
              <a:t>¿</a:t>
            </a:r>
            <a:r>
              <a:rPr lang="en-US" dirty="0" err="1"/>
              <a:t>Cuáles</a:t>
            </a:r>
            <a:r>
              <a:rPr lang="en-US" dirty="0"/>
              <a:t> son </a:t>
            </a:r>
            <a:r>
              <a:rPr lang="en-US" dirty="0" err="1"/>
              <a:t>tus</a:t>
            </a:r>
            <a:r>
              <a:rPr lang="en-US" dirty="0"/>
              <a:t> Fuentes de </a:t>
            </a:r>
            <a:r>
              <a:rPr lang="en-US" dirty="0" err="1"/>
              <a:t>Ingresos</a:t>
            </a:r>
            <a:r>
              <a:rPr lang="en-US" dirty="0"/>
              <a:t>?</a:t>
            </a:r>
          </a:p>
          <a:p>
            <a:r>
              <a:rPr lang="en-US" dirty="0"/>
              <a:t>¿</a:t>
            </a:r>
            <a:r>
              <a:rPr lang="en-US" dirty="0" err="1"/>
              <a:t>Cuál</a:t>
            </a:r>
            <a:r>
              <a:rPr lang="en-US" dirty="0"/>
              <a:t> ha </a:t>
            </a:r>
            <a:r>
              <a:rPr lang="en-US" dirty="0" err="1"/>
              <a:t>sido</a:t>
            </a:r>
            <a:r>
              <a:rPr lang="en-US" dirty="0"/>
              <a:t> </a:t>
            </a:r>
            <a:r>
              <a:rPr lang="en-US" dirty="0" err="1"/>
              <a:t>tu</a:t>
            </a:r>
            <a:r>
              <a:rPr lang="en-US" dirty="0"/>
              <a:t> </a:t>
            </a:r>
            <a:r>
              <a:rPr lang="en-US" dirty="0" err="1"/>
              <a:t>historial</a:t>
            </a:r>
            <a:r>
              <a:rPr lang="en-US" dirty="0"/>
              <a:t> de </a:t>
            </a:r>
            <a:r>
              <a:rPr lang="en-US" dirty="0" err="1"/>
              <a:t>Gastos</a:t>
            </a:r>
            <a:r>
              <a:rPr lang="en-US" dirty="0"/>
              <a:t> </a:t>
            </a:r>
            <a:r>
              <a:rPr lang="en-US" dirty="0" err="1"/>
              <a:t>en</a:t>
            </a:r>
            <a:r>
              <a:rPr lang="en-US" dirty="0"/>
              <a:t> los </a:t>
            </a:r>
            <a:r>
              <a:rPr lang="en-US" dirty="0" err="1"/>
              <a:t>últimos</a:t>
            </a:r>
            <a:r>
              <a:rPr lang="en-US" dirty="0"/>
              <a:t> 2 meses?</a:t>
            </a:r>
          </a:p>
          <a:p>
            <a:pPr marL="0" indent="0">
              <a:buNone/>
            </a:pPr>
            <a:r>
              <a:rPr lang="en-US" dirty="0"/>
              <a:t>3.) ¿</a:t>
            </a:r>
            <a:r>
              <a:rPr lang="en-US" dirty="0" err="1"/>
              <a:t>Cómo</a:t>
            </a:r>
            <a:r>
              <a:rPr lang="en-US" dirty="0"/>
              <a:t> </a:t>
            </a:r>
            <a:r>
              <a:rPr lang="en-US" dirty="0" err="1"/>
              <a:t>esta</a:t>
            </a:r>
            <a:r>
              <a:rPr lang="en-US" dirty="0"/>
              <a:t> </a:t>
            </a:r>
            <a:r>
              <a:rPr lang="en-US" dirty="0" err="1"/>
              <a:t>tu</a:t>
            </a:r>
            <a:r>
              <a:rPr lang="en-US" dirty="0"/>
              <a:t> Hoja de Balance Intangible?</a:t>
            </a:r>
          </a:p>
          <a:p>
            <a:r>
              <a:rPr lang="en-US" dirty="0"/>
              <a:t>¿</a:t>
            </a:r>
            <a:r>
              <a:rPr lang="en-US" dirty="0" err="1"/>
              <a:t>Cuáles</a:t>
            </a:r>
            <a:r>
              <a:rPr lang="en-US" dirty="0"/>
              <a:t> son </a:t>
            </a:r>
            <a:r>
              <a:rPr lang="en-US" dirty="0" err="1"/>
              <a:t>tus</a:t>
            </a:r>
            <a:r>
              <a:rPr lang="en-US" dirty="0"/>
              <a:t> </a:t>
            </a:r>
            <a:r>
              <a:rPr lang="en-US" dirty="0" err="1"/>
              <a:t>mayores</a:t>
            </a:r>
            <a:r>
              <a:rPr lang="en-US" dirty="0"/>
              <a:t> </a:t>
            </a:r>
            <a:r>
              <a:rPr lang="en-US" dirty="0" err="1"/>
              <a:t>Activos</a:t>
            </a:r>
            <a:r>
              <a:rPr lang="en-US" dirty="0"/>
              <a:t>?</a:t>
            </a:r>
          </a:p>
          <a:p>
            <a:r>
              <a:rPr lang="en-US" dirty="0"/>
              <a:t>¿</a:t>
            </a:r>
            <a:r>
              <a:rPr lang="en-US" dirty="0" err="1"/>
              <a:t>Cuáles</a:t>
            </a:r>
            <a:r>
              <a:rPr lang="en-US" dirty="0"/>
              <a:t> son </a:t>
            </a:r>
            <a:r>
              <a:rPr lang="en-US" dirty="0" err="1"/>
              <a:t>tus</a:t>
            </a:r>
            <a:r>
              <a:rPr lang="en-US" dirty="0"/>
              <a:t> </a:t>
            </a:r>
            <a:r>
              <a:rPr lang="en-US" dirty="0" err="1"/>
              <a:t>mayores</a:t>
            </a:r>
            <a:r>
              <a:rPr lang="en-US" dirty="0"/>
              <a:t> </a:t>
            </a:r>
            <a:r>
              <a:rPr lang="en-US" dirty="0" err="1"/>
              <a:t>Pasivos</a:t>
            </a:r>
            <a:r>
              <a:rPr lang="en-US" dirty="0"/>
              <a:t>?</a:t>
            </a:r>
          </a:p>
          <a:p>
            <a:pPr marL="0" indent="0">
              <a:buNone/>
            </a:pPr>
            <a:r>
              <a:rPr lang="en-US" dirty="0"/>
              <a:t>4.) ¿</a:t>
            </a:r>
            <a:r>
              <a:rPr lang="en-US" dirty="0" err="1"/>
              <a:t>Cómo</a:t>
            </a:r>
            <a:r>
              <a:rPr lang="en-US" dirty="0"/>
              <a:t> </a:t>
            </a:r>
            <a:r>
              <a:rPr lang="en-US" dirty="0" err="1"/>
              <a:t>esta</a:t>
            </a:r>
            <a:r>
              <a:rPr lang="en-US" dirty="0"/>
              <a:t> </a:t>
            </a:r>
            <a:r>
              <a:rPr lang="en-US" dirty="0" err="1"/>
              <a:t>tu</a:t>
            </a:r>
            <a:r>
              <a:rPr lang="en-US" dirty="0"/>
              <a:t> Hoja de Balance de </a:t>
            </a:r>
            <a:r>
              <a:rPr lang="en-US" dirty="0" err="1"/>
              <a:t>Legado</a:t>
            </a:r>
            <a:r>
              <a:rPr lang="en-US" dirty="0"/>
              <a:t>?</a:t>
            </a:r>
          </a:p>
          <a:p>
            <a:r>
              <a:rPr lang="en-US" dirty="0"/>
              <a:t>¿</a:t>
            </a:r>
            <a:r>
              <a:rPr lang="en-US" dirty="0" err="1"/>
              <a:t>Está</a:t>
            </a:r>
            <a:r>
              <a:rPr lang="en-US" dirty="0"/>
              <a:t> </a:t>
            </a:r>
            <a:r>
              <a:rPr lang="en-US" dirty="0" err="1"/>
              <a:t>protegida</a:t>
            </a:r>
            <a:r>
              <a:rPr lang="en-US" dirty="0"/>
              <a:t> </a:t>
            </a:r>
            <a:r>
              <a:rPr lang="en-US" dirty="0" err="1"/>
              <a:t>tu</a:t>
            </a:r>
            <a:r>
              <a:rPr lang="en-US" dirty="0"/>
              <a:t> Familia </a:t>
            </a:r>
            <a:r>
              <a:rPr lang="en-US" dirty="0" err="1"/>
              <a:t>si</a:t>
            </a:r>
            <a:r>
              <a:rPr lang="en-US" dirty="0"/>
              <a:t> algo </a:t>
            </a:r>
            <a:r>
              <a:rPr lang="en-US" dirty="0" err="1"/>
              <a:t>te</a:t>
            </a:r>
            <a:r>
              <a:rPr lang="en-US" dirty="0"/>
              <a:t> </a:t>
            </a:r>
            <a:r>
              <a:rPr lang="en-US" dirty="0" err="1"/>
              <a:t>pasara</a:t>
            </a:r>
            <a:r>
              <a:rPr lang="en-US" dirty="0"/>
              <a:t>?</a:t>
            </a:r>
          </a:p>
        </p:txBody>
      </p:sp>
      <p:pic>
        <p:nvPicPr>
          <p:cNvPr id="4" name="Picture 3">
            <a:extLst>
              <a:ext uri="{FF2B5EF4-FFF2-40B4-BE49-F238E27FC236}">
                <a16:creationId xmlns:a16="http://schemas.microsoft.com/office/drawing/2014/main" id="{49F72F96-CA58-2374-1E82-7D93402485F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78531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21785"/>
            <a:ext cx="7772400" cy="1165225"/>
          </a:xfrm>
        </p:spPr>
        <p:txBody>
          <a:bodyPr>
            <a:normAutofit/>
          </a:bodyPr>
          <a:lstStyle/>
          <a:p>
            <a:r>
              <a:rPr lang="en-US" b="1" dirty="0"/>
              <a:t>¿QUIÉN ERES?</a:t>
            </a:r>
          </a:p>
        </p:txBody>
      </p:sp>
      <p:sp>
        <p:nvSpPr>
          <p:cNvPr id="7" name="Footer Placeholder 7"/>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2024</a:t>
            </a:r>
          </a:p>
        </p:txBody>
      </p:sp>
      <p:sp>
        <p:nvSpPr>
          <p:cNvPr id="8" name="Slide Number Placeholder 8"/>
          <p:cNvSpPr>
            <a:spLocks noGrp="1"/>
          </p:cNvSpPr>
          <p:nvPr>
            <p:ph type="sldNum" sz="quarter" idx="12"/>
          </p:nvPr>
        </p:nvSpPr>
        <p:spPr>
          <a:xfrm>
            <a:off x="7010400" y="6492875"/>
            <a:ext cx="2133600" cy="365125"/>
          </a:xfrm>
        </p:spPr>
        <p:txBody>
          <a:bodyPr/>
          <a:lstStyle/>
          <a:p>
            <a:fld id="{26992660-07D7-4D1A-9A00-6246F487EF94}" type="slidenum">
              <a:rPr lang="en-US" smtClean="0"/>
              <a:pPr/>
              <a:t>69</a:t>
            </a:fld>
            <a:endParaRPr lang="en-US" dirty="0"/>
          </a:p>
        </p:txBody>
      </p:sp>
      <p:pic>
        <p:nvPicPr>
          <p:cNvPr id="4" name="Picture 3" descr="A cat that is looking at the camera&#10;&#10;Description automatically generated">
            <a:extLst>
              <a:ext uri="{FF2B5EF4-FFF2-40B4-BE49-F238E27FC236}">
                <a16:creationId xmlns:a16="http://schemas.microsoft.com/office/drawing/2014/main" id="{C615F167-8B42-44EF-9BF1-44541338C0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9700" y="1386168"/>
            <a:ext cx="6324600" cy="4160921"/>
          </a:xfrm>
          <a:prstGeom prst="rect">
            <a:avLst/>
          </a:prstGeom>
        </p:spPr>
      </p:pic>
      <p:sp>
        <p:nvSpPr>
          <p:cNvPr id="10" name="Title 1">
            <a:extLst>
              <a:ext uri="{FF2B5EF4-FFF2-40B4-BE49-F238E27FC236}">
                <a16:creationId xmlns:a16="http://schemas.microsoft.com/office/drawing/2014/main" id="{C13672E4-A80A-4615-9791-9709118DBB81}"/>
              </a:ext>
            </a:extLst>
          </p:cNvPr>
          <p:cNvSpPr txBox="1">
            <a:spLocks/>
          </p:cNvSpPr>
          <p:nvPr/>
        </p:nvSpPr>
        <p:spPr>
          <a:xfrm>
            <a:off x="1028700" y="5569391"/>
            <a:ext cx="7772400" cy="11652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 QUIÉN TIENES QUE SER?</a:t>
            </a:r>
          </a:p>
        </p:txBody>
      </p:sp>
      <p:pic>
        <p:nvPicPr>
          <p:cNvPr id="3" name="Picture 2">
            <a:extLst>
              <a:ext uri="{FF2B5EF4-FFF2-40B4-BE49-F238E27FC236}">
                <a16:creationId xmlns:a16="http://schemas.microsoft.com/office/drawing/2014/main" id="{4430AE26-62AE-BEF1-1016-F8FFD62C9E3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990600"/>
          </a:xfrm>
        </p:spPr>
        <p:txBody>
          <a:bodyPr>
            <a:normAutofit/>
          </a:bodyPr>
          <a:lstStyle/>
          <a:p>
            <a:r>
              <a:rPr lang="en-US" b="1" dirty="0"/>
              <a:t>LA TRISTE REALIDAD</a:t>
            </a:r>
            <a:endParaRPr lang="en-US" dirty="0"/>
          </a:p>
        </p:txBody>
      </p:sp>
      <p:sp>
        <p:nvSpPr>
          <p:cNvPr id="8" name="Subtitle 7"/>
          <p:cNvSpPr>
            <a:spLocks noGrp="1"/>
          </p:cNvSpPr>
          <p:nvPr>
            <p:ph type="subTitle" idx="1"/>
          </p:nvPr>
        </p:nvSpPr>
        <p:spPr>
          <a:xfrm>
            <a:off x="1333500" y="5943599"/>
            <a:ext cx="6400800" cy="1000727"/>
          </a:xfrm>
        </p:spPr>
        <p:txBody>
          <a:bodyPr>
            <a:normAutofit lnSpcReduction="10000"/>
          </a:bodyPr>
          <a:lstStyle/>
          <a:p>
            <a:r>
              <a:rPr lang="es-ES" sz="2800" b="1" dirty="0"/>
              <a:t>Incertidumbre y </a:t>
            </a:r>
          </a:p>
          <a:p>
            <a:r>
              <a:rPr lang="es-ES" sz="2800" b="1" dirty="0"/>
              <a:t>Esclavitud Financiera!</a:t>
            </a:r>
            <a:endParaRPr lang="en-US" sz="2800" dirty="0"/>
          </a:p>
        </p:txBody>
      </p:sp>
      <p:sp>
        <p:nvSpPr>
          <p:cNvPr id="14" name="TextBox 13"/>
          <p:cNvSpPr txBox="1"/>
          <p:nvPr/>
        </p:nvSpPr>
        <p:spPr>
          <a:xfrm>
            <a:off x="4876800" y="5449205"/>
            <a:ext cx="3981986" cy="646331"/>
          </a:xfrm>
          <a:prstGeom prst="rect">
            <a:avLst/>
          </a:prstGeom>
          <a:noFill/>
        </p:spPr>
        <p:txBody>
          <a:bodyPr wrap="square" rtlCol="0">
            <a:spAutoFit/>
          </a:bodyPr>
          <a:lstStyle/>
          <a:p>
            <a:pPr algn="r"/>
            <a:r>
              <a:rPr lang="en-US" b="1" dirty="0"/>
              <a:t>No </a:t>
            </a:r>
            <a:r>
              <a:rPr lang="en-US" b="1" dirty="0" err="1"/>
              <a:t>Tienen</a:t>
            </a:r>
            <a:r>
              <a:rPr lang="en-US" b="1" dirty="0"/>
              <a:t> un </a:t>
            </a:r>
            <a:r>
              <a:rPr lang="en-US" b="1" dirty="0" err="1"/>
              <a:t>Retiro</a:t>
            </a:r>
            <a:r>
              <a:rPr lang="en-US" b="1" dirty="0"/>
              <a:t> </a:t>
            </a:r>
            <a:r>
              <a:rPr lang="en-US" b="1" dirty="0" err="1"/>
              <a:t>Seguro</a:t>
            </a:r>
            <a:r>
              <a:rPr lang="en-US" b="1" dirty="0"/>
              <a:t>  </a:t>
            </a:r>
          </a:p>
          <a:p>
            <a:pPr algn="r"/>
            <a:r>
              <a:rPr lang="en-US" b="1" dirty="0"/>
              <a:t>y </a:t>
            </a:r>
            <a:r>
              <a:rPr lang="en-US" b="1" dirty="0" err="1"/>
              <a:t>Están</a:t>
            </a:r>
            <a:r>
              <a:rPr lang="en-US" b="1" dirty="0"/>
              <a:t> </a:t>
            </a:r>
            <a:r>
              <a:rPr lang="en-US" b="1" dirty="0" err="1"/>
              <a:t>Preocupados</a:t>
            </a:r>
            <a:r>
              <a:rPr lang="en-US" b="1" dirty="0"/>
              <a:t> por el $$</a:t>
            </a:r>
          </a:p>
        </p:txBody>
      </p:sp>
      <p:sp>
        <p:nvSpPr>
          <p:cNvPr id="15" name="TextBox 14"/>
          <p:cNvSpPr txBox="1"/>
          <p:nvPr/>
        </p:nvSpPr>
        <p:spPr>
          <a:xfrm>
            <a:off x="5806130" y="2743200"/>
            <a:ext cx="2553430" cy="923330"/>
          </a:xfrm>
          <a:prstGeom prst="rect">
            <a:avLst/>
          </a:prstGeom>
          <a:noFill/>
        </p:spPr>
        <p:txBody>
          <a:bodyPr wrap="square" rtlCol="0">
            <a:spAutoFit/>
          </a:bodyPr>
          <a:lstStyle/>
          <a:p>
            <a:pPr algn="r"/>
            <a:r>
              <a:rPr lang="en-US" b="1" dirty="0"/>
              <a:t>Deben </a:t>
            </a:r>
            <a:r>
              <a:rPr lang="en-US" b="1" dirty="0" err="1"/>
              <a:t>su</a:t>
            </a:r>
            <a:r>
              <a:rPr lang="en-US" b="1" dirty="0"/>
              <a:t> Casa, sus </a:t>
            </a:r>
            <a:r>
              <a:rPr lang="en-US" b="1" dirty="0" err="1"/>
              <a:t>Carros</a:t>
            </a:r>
            <a:r>
              <a:rPr lang="en-US" b="1" dirty="0"/>
              <a:t>, sus </a:t>
            </a:r>
            <a:r>
              <a:rPr lang="en-US" b="1" dirty="0" err="1"/>
              <a:t>Tarjetas</a:t>
            </a:r>
            <a:r>
              <a:rPr lang="en-US" b="1" dirty="0"/>
              <a:t> de </a:t>
            </a:r>
            <a:r>
              <a:rPr lang="en-US" b="1" dirty="0" err="1"/>
              <a:t>Crédito</a:t>
            </a:r>
            <a:r>
              <a:rPr lang="en-US" b="1" dirty="0"/>
              <a:t> y Más</a:t>
            </a:r>
          </a:p>
        </p:txBody>
      </p:sp>
      <p:sp>
        <p:nvSpPr>
          <p:cNvPr id="16" name="TextBox 15"/>
          <p:cNvSpPr txBox="1"/>
          <p:nvPr/>
        </p:nvSpPr>
        <p:spPr>
          <a:xfrm>
            <a:off x="762000" y="5486400"/>
            <a:ext cx="2514600" cy="1200329"/>
          </a:xfrm>
          <a:prstGeom prst="rect">
            <a:avLst/>
          </a:prstGeom>
          <a:noFill/>
        </p:spPr>
        <p:txBody>
          <a:bodyPr wrap="square" rtlCol="0">
            <a:spAutoFit/>
          </a:bodyPr>
          <a:lstStyle/>
          <a:p>
            <a:r>
              <a:rPr lang="en-US" b="1" dirty="0" err="1"/>
              <a:t>Trabajan</a:t>
            </a:r>
            <a:r>
              <a:rPr lang="en-US" b="1" dirty="0"/>
              <a:t> Mucho y  No </a:t>
            </a:r>
            <a:r>
              <a:rPr lang="en-US" b="1" dirty="0" err="1"/>
              <a:t>Pasan</a:t>
            </a:r>
            <a:r>
              <a:rPr lang="en-US" b="1" dirty="0"/>
              <a:t> Mucho </a:t>
            </a:r>
            <a:r>
              <a:rPr lang="en-US" b="1" dirty="0" err="1"/>
              <a:t>Tiempo</a:t>
            </a:r>
            <a:r>
              <a:rPr lang="en-US" b="1" dirty="0"/>
              <a:t> Con la </a:t>
            </a:r>
            <a:r>
              <a:rPr lang="en-US" b="1" dirty="0" err="1"/>
              <a:t>Familia</a:t>
            </a:r>
            <a:endParaRPr lang="en-US" b="1" dirty="0"/>
          </a:p>
        </p:txBody>
      </p:sp>
      <p:sp>
        <p:nvSpPr>
          <p:cNvPr id="17" name="TextBox 16"/>
          <p:cNvSpPr txBox="1"/>
          <p:nvPr/>
        </p:nvSpPr>
        <p:spPr>
          <a:xfrm>
            <a:off x="3687121" y="2698735"/>
            <a:ext cx="1600200" cy="923330"/>
          </a:xfrm>
          <a:prstGeom prst="rect">
            <a:avLst/>
          </a:prstGeom>
          <a:noFill/>
        </p:spPr>
        <p:txBody>
          <a:bodyPr wrap="square" rtlCol="0">
            <a:spAutoFit/>
          </a:bodyPr>
          <a:lstStyle/>
          <a:p>
            <a:pPr algn="ctr"/>
            <a:r>
              <a:rPr lang="en-US" b="1" dirty="0" err="1"/>
              <a:t>Parejas</a:t>
            </a:r>
            <a:r>
              <a:rPr lang="en-US" b="1" dirty="0"/>
              <a:t> </a:t>
            </a:r>
            <a:r>
              <a:rPr lang="en-US" b="1" dirty="0" err="1"/>
              <a:t>Pelean</a:t>
            </a:r>
            <a:r>
              <a:rPr lang="en-US" b="1" dirty="0"/>
              <a:t> </a:t>
            </a:r>
            <a:r>
              <a:rPr lang="en-US" b="1" dirty="0" err="1"/>
              <a:t>Sobre</a:t>
            </a:r>
            <a:r>
              <a:rPr lang="en-US" b="1" dirty="0"/>
              <a:t> el </a:t>
            </a:r>
            <a:r>
              <a:rPr lang="en-US" b="1" dirty="0" err="1"/>
              <a:t>Dinero</a:t>
            </a:r>
            <a:endParaRPr lang="en-US" b="1" dirty="0"/>
          </a:p>
        </p:txBody>
      </p:sp>
      <p:sp>
        <p:nvSpPr>
          <p:cNvPr id="18" name="TextBox 17"/>
          <p:cNvSpPr txBox="1"/>
          <p:nvPr/>
        </p:nvSpPr>
        <p:spPr>
          <a:xfrm>
            <a:off x="577682" y="2889648"/>
            <a:ext cx="2667000" cy="923330"/>
          </a:xfrm>
          <a:prstGeom prst="rect">
            <a:avLst/>
          </a:prstGeom>
          <a:noFill/>
        </p:spPr>
        <p:txBody>
          <a:bodyPr wrap="square" rtlCol="0">
            <a:spAutoFit/>
          </a:bodyPr>
          <a:lstStyle/>
          <a:p>
            <a:r>
              <a:rPr lang="en-US" b="1" dirty="0"/>
              <a:t>Tienen </a:t>
            </a:r>
            <a:r>
              <a:rPr lang="en-US" b="1" dirty="0" err="1"/>
              <a:t>Educación</a:t>
            </a:r>
            <a:r>
              <a:rPr lang="en-US" b="1" dirty="0"/>
              <a:t> </a:t>
            </a:r>
            <a:r>
              <a:rPr lang="en-US" b="1" dirty="0" err="1"/>
              <a:t>pero</a:t>
            </a:r>
            <a:r>
              <a:rPr lang="en-US" b="1" dirty="0"/>
              <a:t> Sus </a:t>
            </a:r>
            <a:r>
              <a:rPr lang="en-US" b="1" dirty="0" err="1"/>
              <a:t>Ingresos</a:t>
            </a:r>
            <a:r>
              <a:rPr lang="en-US" b="1" dirty="0"/>
              <a:t> No Son </a:t>
            </a:r>
            <a:r>
              <a:rPr lang="en-US" b="1" dirty="0" err="1"/>
              <a:t>Suficientes</a:t>
            </a:r>
            <a:endParaRPr lang="en-US" b="1" dirty="0"/>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698" y="976177"/>
            <a:ext cx="1905000" cy="1905000"/>
          </a:xfrm>
          <a:prstGeom prst="rect">
            <a:avLst/>
          </a:prstGeom>
        </p:spPr>
      </p:pic>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7242" y="971813"/>
            <a:ext cx="2685366" cy="1778508"/>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7698" y="3808512"/>
            <a:ext cx="2515603" cy="1677888"/>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77242" y="3868008"/>
            <a:ext cx="2553430" cy="1558895"/>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8550" y="3618131"/>
            <a:ext cx="1809750" cy="2168285"/>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02342" y="1194662"/>
            <a:ext cx="1769758" cy="1468029"/>
          </a:xfrm>
          <a:prstGeom prst="rect">
            <a:avLst/>
          </a:prstGeom>
        </p:spPr>
      </p:pic>
      <p:pic>
        <p:nvPicPr>
          <p:cNvPr id="3" name="Picture 2">
            <a:extLst>
              <a:ext uri="{FF2B5EF4-FFF2-40B4-BE49-F238E27FC236}">
                <a16:creationId xmlns:a16="http://schemas.microsoft.com/office/drawing/2014/main" id="{4794DEC7-6AC1-58F2-EC7B-5BA0614A84C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31399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tick man happy face.png"/>
          <p:cNvPicPr>
            <a:picLocks noChangeAspect="1"/>
          </p:cNvPicPr>
          <p:nvPr/>
        </p:nvPicPr>
        <p:blipFill>
          <a:blip r:embed="rId2" cstate="print"/>
          <a:stretch>
            <a:fillRect/>
          </a:stretch>
        </p:blipFill>
        <p:spPr>
          <a:xfrm>
            <a:off x="-685800" y="1143000"/>
            <a:ext cx="4045450" cy="5715000"/>
          </a:xfrm>
          <a:prstGeom prst="rect">
            <a:avLst/>
          </a:prstGeom>
        </p:spPr>
      </p:pic>
      <p:sp>
        <p:nvSpPr>
          <p:cNvPr id="2" name="Title 1"/>
          <p:cNvSpPr>
            <a:spLocks noGrp="1"/>
          </p:cNvSpPr>
          <p:nvPr>
            <p:ph type="title"/>
          </p:nvPr>
        </p:nvSpPr>
        <p:spPr/>
        <p:txBody>
          <a:bodyPr/>
          <a:lstStyle/>
          <a:p>
            <a:pPr lvl="0">
              <a:defRPr/>
            </a:pPr>
            <a:r>
              <a:rPr lang="en-US" b="1" dirty="0"/>
              <a:t>¿</a:t>
            </a:r>
            <a:r>
              <a:rPr lang="en-US" b="1" dirty="0" err="1"/>
              <a:t>Quién</a:t>
            </a:r>
            <a:r>
              <a:rPr lang="en-US" b="1" dirty="0"/>
              <a:t> Soy?</a:t>
            </a:r>
          </a:p>
        </p:txBody>
      </p:sp>
      <p:sp>
        <p:nvSpPr>
          <p:cNvPr id="3" name="Content Placeholder 2"/>
          <p:cNvSpPr>
            <a:spLocks noGrp="1"/>
          </p:cNvSpPr>
          <p:nvPr>
            <p:ph idx="1"/>
          </p:nvPr>
        </p:nvSpPr>
        <p:spPr>
          <a:xfrm>
            <a:off x="3048000" y="1417638"/>
            <a:ext cx="3581400" cy="5821362"/>
          </a:xfrm>
        </p:spPr>
        <p:txBody>
          <a:bodyPr>
            <a:normAutofit fontScale="77500" lnSpcReduction="20000"/>
          </a:bodyPr>
          <a:lstStyle/>
          <a:p>
            <a:pPr marL="0" indent="0">
              <a:buNone/>
            </a:pPr>
            <a:r>
              <a:rPr lang="en-US" dirty="0"/>
              <a:t>Por dentro…</a:t>
            </a:r>
          </a:p>
          <a:p>
            <a:pPr marL="0" indent="0">
              <a:buNone/>
            </a:pPr>
            <a:r>
              <a:rPr lang="en-US" b="1" u="sng" dirty="0"/>
              <a:t>SER INTERIOR</a:t>
            </a:r>
          </a:p>
          <a:p>
            <a:r>
              <a:rPr lang="en-US" dirty="0"/>
              <a:t>MENTE – </a:t>
            </a:r>
            <a:r>
              <a:rPr lang="en-US" dirty="0" err="1"/>
              <a:t>Consciente</a:t>
            </a:r>
            <a:r>
              <a:rPr lang="en-US" dirty="0"/>
              <a:t>, </a:t>
            </a:r>
            <a:r>
              <a:rPr lang="en-US" dirty="0" err="1"/>
              <a:t>Pensamientos</a:t>
            </a:r>
            <a:r>
              <a:rPr lang="en-US" dirty="0"/>
              <a:t>, </a:t>
            </a:r>
            <a:r>
              <a:rPr lang="en-US" dirty="0" err="1"/>
              <a:t>Imaginaci</a:t>
            </a:r>
            <a:r>
              <a:rPr lang="el-GR" dirty="0"/>
              <a:t>ό</a:t>
            </a:r>
            <a:r>
              <a:rPr lang="en-US" dirty="0"/>
              <a:t>n</a:t>
            </a:r>
          </a:p>
          <a:p>
            <a:r>
              <a:rPr lang="en-US" dirty="0"/>
              <a:t>CORAZÓN – </a:t>
            </a:r>
            <a:r>
              <a:rPr lang="en-US" dirty="0" err="1"/>
              <a:t>Deseos</a:t>
            </a:r>
            <a:r>
              <a:rPr lang="en-US" dirty="0"/>
              <a:t>, </a:t>
            </a:r>
            <a:r>
              <a:rPr lang="en-US" dirty="0" err="1"/>
              <a:t>Creencias</a:t>
            </a:r>
            <a:endParaRPr lang="en-US" dirty="0"/>
          </a:p>
          <a:p>
            <a:r>
              <a:rPr lang="en-US" dirty="0"/>
              <a:t>ALMA – </a:t>
            </a:r>
            <a:r>
              <a:rPr lang="en-US" dirty="0" err="1"/>
              <a:t>Motivos</a:t>
            </a:r>
            <a:r>
              <a:rPr lang="en-US" dirty="0"/>
              <a:t>, </a:t>
            </a:r>
            <a:r>
              <a:rPr lang="en-US" dirty="0" err="1"/>
              <a:t>Misi</a:t>
            </a:r>
            <a:r>
              <a:rPr lang="el-GR" dirty="0"/>
              <a:t>ό</a:t>
            </a:r>
            <a:r>
              <a:rPr lang="en-US" dirty="0"/>
              <a:t>n, </a:t>
            </a:r>
            <a:r>
              <a:rPr lang="en-US" dirty="0" err="1"/>
              <a:t>Personalidad</a:t>
            </a:r>
            <a:endParaRPr lang="en-US" dirty="0"/>
          </a:p>
          <a:p>
            <a:r>
              <a:rPr lang="en-US" dirty="0"/>
              <a:t>ESPÍRITU – Ego, </a:t>
            </a:r>
            <a:r>
              <a:rPr lang="en-US" dirty="0" err="1"/>
              <a:t>Voluntad</a:t>
            </a:r>
            <a:r>
              <a:rPr lang="en-US" dirty="0"/>
              <a:t>, </a:t>
            </a:r>
            <a:r>
              <a:rPr lang="en-US" dirty="0" err="1"/>
              <a:t>Conciencia</a:t>
            </a:r>
            <a:endParaRPr lang="en-US" dirty="0"/>
          </a:p>
          <a:p>
            <a:r>
              <a:rPr lang="en-US" dirty="0"/>
              <a:t>CUERPO – </a:t>
            </a:r>
            <a:r>
              <a:rPr lang="en-US" dirty="0" err="1"/>
              <a:t>Oir</a:t>
            </a:r>
            <a:r>
              <a:rPr lang="en-US" dirty="0"/>
              <a:t>, Ver, </a:t>
            </a:r>
            <a:r>
              <a:rPr lang="en-US" dirty="0" err="1"/>
              <a:t>Hablar</a:t>
            </a:r>
            <a:r>
              <a:rPr lang="en-US" dirty="0"/>
              <a:t>, </a:t>
            </a:r>
            <a:r>
              <a:rPr lang="en-US" dirty="0" err="1"/>
              <a:t>Ir</a:t>
            </a:r>
            <a:r>
              <a:rPr lang="en-US" dirty="0"/>
              <a:t>, </a:t>
            </a:r>
            <a:r>
              <a:rPr lang="en-US" dirty="0" err="1"/>
              <a:t>Hacer</a:t>
            </a:r>
            <a:endParaRPr lang="en-US" dirty="0"/>
          </a:p>
          <a:p>
            <a:r>
              <a:rPr lang="en-US" dirty="0"/>
              <a:t>SUBCONSCIENTE – </a:t>
            </a:r>
            <a:r>
              <a:rPr lang="en-US" dirty="0" err="1"/>
              <a:t>Hábitos</a:t>
            </a:r>
            <a:r>
              <a:rPr lang="en-US" dirty="0"/>
              <a:t>, </a:t>
            </a:r>
            <a:r>
              <a:rPr lang="en-US" dirty="0" err="1"/>
              <a:t>Paradigmas</a:t>
            </a:r>
            <a:r>
              <a:rPr lang="en-US" dirty="0"/>
              <a:t>, </a:t>
            </a:r>
            <a:r>
              <a:rPr lang="en-US" dirty="0" err="1"/>
              <a:t>Programaci</a:t>
            </a:r>
            <a:r>
              <a:rPr lang="el-GR" dirty="0"/>
              <a:t>ό</a:t>
            </a:r>
            <a:r>
              <a:rPr lang="en-US" dirty="0"/>
              <a:t>n</a:t>
            </a:r>
          </a:p>
        </p:txBody>
      </p:sp>
      <p:sp>
        <p:nvSpPr>
          <p:cNvPr id="4" name="Content Placeholder 2"/>
          <p:cNvSpPr txBox="1">
            <a:spLocks/>
          </p:cNvSpPr>
          <p:nvPr/>
        </p:nvSpPr>
        <p:spPr>
          <a:xfrm>
            <a:off x="6400800" y="2209800"/>
            <a:ext cx="2743200" cy="3840163"/>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PENSAR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a:t>CREER</a:t>
            </a:r>
          </a:p>
          <a:p>
            <a:pPr marL="342900" indent="-342900">
              <a:spcBef>
                <a:spcPct val="20000"/>
              </a:spcBef>
              <a:buFont typeface="Arial" pitchFamily="34" charset="0"/>
              <a:buChar char="•"/>
              <a:defRPr/>
            </a:pPr>
            <a:r>
              <a:rPr lang="en-US" sz="2800" dirty="0"/>
              <a:t>DESEAR</a:t>
            </a:r>
          </a:p>
          <a:p>
            <a:pPr marL="342900" lvl="0" indent="-342900">
              <a:spcBef>
                <a:spcPct val="20000"/>
              </a:spcBef>
              <a:buFont typeface="Arial" pitchFamily="34" charset="0"/>
              <a:buChar char="•"/>
              <a:defRPr/>
            </a:pPr>
            <a:r>
              <a:rPr lang="en-US" sz="2800" dirty="0"/>
              <a:t>SERTIR</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a:t>PROPÓSITO/DESTINO</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342900" indent="-342900">
              <a:spcBef>
                <a:spcPct val="20000"/>
              </a:spcBef>
              <a:buFont typeface="Arial" pitchFamily="34" charset="0"/>
              <a:buChar char="•"/>
            </a:pPr>
            <a:r>
              <a:rPr lang="en-US" sz="2800" dirty="0"/>
              <a:t>DECIDIR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HACER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descr="mind.jpg"/>
          <p:cNvPicPr>
            <a:picLocks noChangeAspect="1"/>
          </p:cNvPicPr>
          <p:nvPr/>
        </p:nvPicPr>
        <p:blipFill>
          <a:blip r:embed="rId3" cstate="print"/>
          <a:stretch>
            <a:fillRect/>
          </a:stretch>
        </p:blipFill>
        <p:spPr>
          <a:xfrm>
            <a:off x="990600" y="1219200"/>
            <a:ext cx="914400" cy="1141862"/>
          </a:xfrm>
          <a:prstGeom prst="rect">
            <a:avLst/>
          </a:prstGeom>
        </p:spPr>
      </p:pic>
      <p:pic>
        <p:nvPicPr>
          <p:cNvPr id="7" name="Picture 6" descr="heart.jpg"/>
          <p:cNvPicPr>
            <a:picLocks noChangeAspect="1"/>
          </p:cNvPicPr>
          <p:nvPr/>
        </p:nvPicPr>
        <p:blipFill>
          <a:blip r:embed="rId4" cstate="print"/>
          <a:stretch>
            <a:fillRect/>
          </a:stretch>
        </p:blipFill>
        <p:spPr>
          <a:xfrm>
            <a:off x="914400" y="3657600"/>
            <a:ext cx="914400" cy="871728"/>
          </a:xfrm>
          <a:prstGeom prst="rect">
            <a:avLst/>
          </a:prstGeom>
        </p:spPr>
      </p:pic>
      <p:pic>
        <p:nvPicPr>
          <p:cNvPr id="8" name="Picture 7" descr="gut feelings.jpg"/>
          <p:cNvPicPr>
            <a:picLocks noChangeAspect="1"/>
          </p:cNvPicPr>
          <p:nvPr/>
        </p:nvPicPr>
        <p:blipFill>
          <a:blip r:embed="rId5" cstate="print"/>
          <a:stretch>
            <a:fillRect/>
          </a:stretch>
        </p:blipFill>
        <p:spPr>
          <a:xfrm>
            <a:off x="1066800" y="4495800"/>
            <a:ext cx="685800" cy="579967"/>
          </a:xfrm>
          <a:prstGeom prst="rect">
            <a:avLst/>
          </a:prstGeom>
        </p:spPr>
      </p:pic>
      <p:sp>
        <p:nvSpPr>
          <p:cNvPr id="10" name="Arc 9"/>
          <p:cNvSpPr/>
          <p:nvPr/>
        </p:nvSpPr>
        <p:spPr>
          <a:xfrm rot="18633190">
            <a:off x="675558" y="1633181"/>
            <a:ext cx="1544483" cy="1687080"/>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1" name="Picture 10" descr="spirit.jpg"/>
          <p:cNvPicPr>
            <a:picLocks noChangeAspect="1"/>
          </p:cNvPicPr>
          <p:nvPr/>
        </p:nvPicPr>
        <p:blipFill>
          <a:blip r:embed="rId6" cstate="print"/>
          <a:stretch>
            <a:fillRect/>
          </a:stretch>
        </p:blipFill>
        <p:spPr>
          <a:xfrm>
            <a:off x="1219200" y="4114800"/>
            <a:ext cx="294338" cy="690562"/>
          </a:xfrm>
          <a:prstGeom prst="rect">
            <a:avLst/>
          </a:prstGeom>
        </p:spPr>
      </p:pic>
      <p:sp>
        <p:nvSpPr>
          <p:cNvPr id="12" name="Footer Placeholder 7"/>
          <p:cNvSpPr>
            <a:spLocks noGrp="1"/>
          </p:cNvSpPr>
          <p:nvPr>
            <p:ph type="ftr" sz="quarter" idx="11"/>
          </p:nvPr>
        </p:nvSpPr>
        <p:spPr>
          <a:xfrm>
            <a:off x="0" y="6492875"/>
            <a:ext cx="2895600" cy="365125"/>
          </a:xfrm>
        </p:spPr>
        <p:txBody>
          <a:bodyPr/>
          <a:lstStyle/>
          <a:p>
            <a:pPr algn="l"/>
            <a:r>
              <a:rPr lang="en-US" dirty="0"/>
              <a:t>© Alex Barrón 2016</a:t>
            </a:r>
          </a:p>
        </p:txBody>
      </p:sp>
      <p:pic>
        <p:nvPicPr>
          <p:cNvPr id="5" name="Picture 4">
            <a:extLst>
              <a:ext uri="{FF2B5EF4-FFF2-40B4-BE49-F238E27FC236}">
                <a16:creationId xmlns:a16="http://schemas.microsoft.com/office/drawing/2014/main" id="{D625EBDA-6A9A-A076-A976-0FD65A12E2C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ick figure.png"/>
          <p:cNvPicPr>
            <a:picLocks noChangeAspect="1"/>
          </p:cNvPicPr>
          <p:nvPr/>
        </p:nvPicPr>
        <p:blipFill>
          <a:blip r:embed="rId2" cstate="print"/>
          <a:stretch>
            <a:fillRect/>
          </a:stretch>
        </p:blipFill>
        <p:spPr>
          <a:xfrm>
            <a:off x="381000" y="2133600"/>
            <a:ext cx="2697750" cy="4495800"/>
          </a:xfrm>
          <a:prstGeom prst="rect">
            <a:avLst/>
          </a:prstGeom>
        </p:spPr>
      </p:pic>
      <p:sp>
        <p:nvSpPr>
          <p:cNvPr id="3" name="Title 1"/>
          <p:cNvSpPr txBox="1">
            <a:spLocks/>
          </p:cNvSpPr>
          <p:nvPr/>
        </p:nvSpPr>
        <p:spPr>
          <a:xfrm>
            <a:off x="457200" y="503766"/>
            <a:ext cx="8229600" cy="1401233"/>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a:latin typeface="+mj-lt"/>
                <a:ea typeface="+mj-ea"/>
                <a:cs typeface="+mj-cs"/>
              </a:rPr>
              <a:t>El</a:t>
            </a:r>
            <a:r>
              <a:rPr kumimoji="0" lang="en-US" sz="4400" b="1" i="0" u="none" strike="noStrike" kern="1200" cap="none" spc="0" normalizeH="0" baseline="0" noProof="0" dirty="0">
                <a:ln>
                  <a:noFill/>
                </a:ln>
                <a:solidFill>
                  <a:schemeClr val="tx1"/>
                </a:solidFill>
                <a:effectLst/>
                <a:uLnTx/>
                <a:uFillTx/>
                <a:latin typeface="+mj-lt"/>
                <a:ea typeface="+mj-ea"/>
                <a:cs typeface="+mj-cs"/>
              </a:rPr>
              <a:t> </a:t>
            </a:r>
            <a:r>
              <a:rPr kumimoji="0" lang="en-US" sz="4400" b="1" i="0" u="none" strike="noStrike" kern="1200" cap="none" spc="0" normalizeH="0" noProof="0" dirty="0" err="1">
                <a:ln>
                  <a:noFill/>
                </a:ln>
                <a:solidFill>
                  <a:schemeClr val="tx1"/>
                </a:solidFill>
                <a:effectLst/>
                <a:uLnTx/>
                <a:uFillTx/>
                <a:latin typeface="+mj-lt"/>
                <a:ea typeface="+mj-ea"/>
                <a:cs typeface="+mj-cs"/>
              </a:rPr>
              <a:t>Poder</a:t>
            </a:r>
            <a:r>
              <a:rPr kumimoji="0" lang="en-US" sz="4400" b="1" i="0" u="none" strike="noStrike" kern="1200" cap="none" spc="0" normalizeH="0" noProof="0" dirty="0">
                <a:ln>
                  <a:noFill/>
                </a:ln>
                <a:solidFill>
                  <a:schemeClr val="tx1"/>
                </a:solidFill>
                <a:effectLst/>
                <a:uLnTx/>
                <a:uFillTx/>
                <a:latin typeface="+mj-lt"/>
                <a:ea typeface="+mj-ea"/>
                <a:cs typeface="+mj-cs"/>
              </a:rPr>
              <a:t> Más Grande Que </a:t>
            </a:r>
            <a:r>
              <a:rPr kumimoji="0" lang="en-US" sz="4400" b="1" i="0" u="none" strike="noStrike" kern="1200" cap="none" spc="0" normalizeH="0" noProof="0" dirty="0" err="1">
                <a:ln>
                  <a:noFill/>
                </a:ln>
                <a:solidFill>
                  <a:schemeClr val="tx1"/>
                </a:solidFill>
                <a:effectLst/>
                <a:uLnTx/>
                <a:uFillTx/>
                <a:latin typeface="+mj-lt"/>
                <a:ea typeface="+mj-ea"/>
                <a:cs typeface="+mj-cs"/>
              </a:rPr>
              <a:t>Tienes</a:t>
            </a:r>
            <a:r>
              <a:rPr kumimoji="0" lang="en-US" sz="4400" b="1" i="0" u="none" strike="noStrike" kern="1200" cap="none" spc="0" normalizeH="0" noProof="0" dirty="0">
                <a:ln>
                  <a:noFill/>
                </a:ln>
                <a:solidFill>
                  <a:schemeClr val="tx1"/>
                </a:solidFill>
                <a:effectLst/>
                <a:uLnTx/>
                <a:uFillTx/>
                <a:latin typeface="+mj-lt"/>
                <a:ea typeface="+mj-ea"/>
                <a:cs typeface="+mj-cs"/>
              </a:rPr>
              <a:t> es el</a:t>
            </a:r>
            <a:r>
              <a:rPr kumimoji="0" lang="en-US" sz="4400" b="1" i="0" u="none" strike="noStrike" kern="1200" cap="none" spc="0" normalizeH="0" baseline="0" noProof="0" dirty="0">
                <a:ln>
                  <a:noFill/>
                </a:ln>
                <a:solidFill>
                  <a:schemeClr val="tx1"/>
                </a:solidFill>
                <a:effectLst/>
                <a:uLnTx/>
                <a:uFillTx/>
                <a:latin typeface="+mj-lt"/>
                <a:ea typeface="+mj-ea"/>
                <a:cs typeface="+mj-cs"/>
              </a:rPr>
              <a:t> </a:t>
            </a:r>
            <a:r>
              <a:rPr kumimoji="0" lang="en-US" sz="4400" b="1" i="0" u="none" strike="noStrike" kern="1200" cap="none" spc="0" normalizeH="0" baseline="0" noProof="0" dirty="0" err="1">
                <a:ln>
                  <a:noFill/>
                </a:ln>
                <a:solidFill>
                  <a:schemeClr val="tx1"/>
                </a:solidFill>
                <a:effectLst/>
                <a:uLnTx/>
                <a:uFillTx/>
                <a:latin typeface="+mj-lt"/>
                <a:ea typeface="+mj-ea"/>
                <a:cs typeface="+mj-cs"/>
              </a:rPr>
              <a:t>Poder</a:t>
            </a:r>
            <a:r>
              <a:rPr kumimoji="0" lang="en-US" sz="4400" b="1" i="0" u="none" strike="noStrike" kern="1200" cap="none" spc="0" normalizeH="0" baseline="0" noProof="0" dirty="0">
                <a:ln>
                  <a:noFill/>
                </a:ln>
                <a:solidFill>
                  <a:schemeClr val="tx1"/>
                </a:solidFill>
                <a:effectLst/>
                <a:uLnTx/>
                <a:uFillTx/>
                <a:latin typeface="+mj-lt"/>
                <a:ea typeface="+mj-ea"/>
                <a:cs typeface="+mj-cs"/>
              </a:rPr>
              <a:t> de </a:t>
            </a:r>
            <a:r>
              <a:rPr kumimoji="0" lang="en-US" sz="4400" b="1" i="0" u="none" strike="noStrike" kern="1200" cap="none" spc="0" normalizeH="0" baseline="0" noProof="0" dirty="0" err="1">
                <a:ln>
                  <a:noFill/>
                </a:ln>
                <a:solidFill>
                  <a:schemeClr val="tx1"/>
                </a:solidFill>
                <a:effectLst/>
                <a:uLnTx/>
                <a:uFillTx/>
                <a:latin typeface="+mj-lt"/>
                <a:ea typeface="+mj-ea"/>
                <a:cs typeface="+mj-cs"/>
              </a:rPr>
              <a:t>Escoger</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4" name="Content Placeholder 2"/>
          <p:cNvSpPr txBox="1">
            <a:spLocks/>
          </p:cNvSpPr>
          <p:nvPr/>
        </p:nvSpPr>
        <p:spPr>
          <a:xfrm>
            <a:off x="3733800" y="1981200"/>
            <a:ext cx="4724400" cy="4525963"/>
          </a:xfrm>
          <a:prstGeom prst="rect">
            <a:avLst/>
          </a:prstGeom>
        </p:spPr>
        <p:txBody>
          <a:bodyPr>
            <a:normAutofit fontScale="25000" lnSpcReduction="20000"/>
          </a:bodyPr>
          <a:lstStyle/>
          <a:p>
            <a:pPr marL="342900" lvl="0" indent="-342900">
              <a:spcBef>
                <a:spcPct val="20000"/>
              </a:spcBef>
              <a:defRPr/>
            </a:pPr>
            <a:r>
              <a:rPr lang="es-ES" sz="7200" b="1" u="sng" dirty="0"/>
              <a:t>LAS DECISIONES QUE TIENES TODOS LOS DÍAS</a:t>
            </a:r>
          </a:p>
          <a:p>
            <a:pPr marL="111125" lvl="0" indent="-111125">
              <a:spcBef>
                <a:spcPct val="20000"/>
              </a:spcBef>
              <a:buFont typeface="Arial" pitchFamily="34" charset="0"/>
              <a:buChar char="•"/>
              <a:defRPr/>
            </a:pPr>
            <a:r>
              <a:rPr lang="en-US" sz="7200" dirty="0"/>
              <a:t>El </a:t>
            </a:r>
            <a:r>
              <a:rPr lang="en-US" sz="7200" dirty="0" err="1"/>
              <a:t>creer</a:t>
            </a:r>
            <a:r>
              <a:rPr lang="en-US" sz="7200" dirty="0"/>
              <a:t> </a:t>
            </a:r>
            <a:r>
              <a:rPr lang="en-US" sz="7200" dirty="0" err="1"/>
              <a:t>en</a:t>
            </a:r>
            <a:r>
              <a:rPr lang="en-US" sz="7200" dirty="0"/>
              <a:t> Jesús Cristo </a:t>
            </a:r>
            <a:r>
              <a:rPr lang="en-US" sz="7200" dirty="0" err="1"/>
              <a:t>como</a:t>
            </a:r>
            <a:r>
              <a:rPr lang="en-US" sz="7200" dirty="0"/>
              <a:t> </a:t>
            </a:r>
            <a:r>
              <a:rPr lang="en-US" sz="7200" dirty="0" err="1"/>
              <a:t>Señor</a:t>
            </a:r>
            <a:r>
              <a:rPr lang="en-US" sz="7200" dirty="0"/>
              <a:t> y Salvador y </a:t>
            </a:r>
            <a:r>
              <a:rPr lang="en-US" sz="7200" dirty="0" err="1"/>
              <a:t>rendir</a:t>
            </a:r>
            <a:r>
              <a:rPr lang="en-US" sz="7200" dirty="0"/>
              <a:t> </a:t>
            </a:r>
            <a:r>
              <a:rPr lang="en-US" sz="7200" dirty="0" err="1"/>
              <a:t>tu</a:t>
            </a:r>
            <a:r>
              <a:rPr lang="en-US" sz="7200" dirty="0"/>
              <a:t> </a:t>
            </a:r>
            <a:r>
              <a:rPr lang="en-US" sz="7200" dirty="0" err="1"/>
              <a:t>voluntad</a:t>
            </a:r>
            <a:r>
              <a:rPr lang="en-US" sz="7200" dirty="0"/>
              <a:t> a </a:t>
            </a:r>
            <a:r>
              <a:rPr lang="en-US" sz="7200" dirty="0" err="1"/>
              <a:t>Él</a:t>
            </a:r>
            <a:endParaRPr lang="en-US" sz="7200" dirty="0"/>
          </a:p>
          <a:p>
            <a:pPr lvl="0">
              <a:buFont typeface="Arial" pitchFamily="34" charset="0"/>
              <a:buChar char="•"/>
            </a:pPr>
            <a:r>
              <a:rPr lang="en-US" sz="7200" dirty="0"/>
              <a:t>El </a:t>
            </a:r>
            <a:r>
              <a:rPr lang="en-US" sz="7200" dirty="0" err="1"/>
              <a:t>seguir</a:t>
            </a:r>
            <a:r>
              <a:rPr lang="en-US" sz="7200" dirty="0"/>
              <a:t> y </a:t>
            </a:r>
            <a:r>
              <a:rPr lang="en-US" sz="7200" dirty="0" err="1"/>
              <a:t>obedecer</a:t>
            </a:r>
            <a:r>
              <a:rPr lang="en-US" sz="7200" dirty="0"/>
              <a:t> la </a:t>
            </a:r>
            <a:r>
              <a:rPr lang="en-US" sz="7200" dirty="0" err="1"/>
              <a:t>Palabra</a:t>
            </a:r>
            <a:r>
              <a:rPr lang="en-US" sz="7200" dirty="0"/>
              <a:t> de Dios </a:t>
            </a:r>
            <a:r>
              <a:rPr lang="en-US" sz="7200" dirty="0" err="1"/>
              <a:t>como</a:t>
            </a:r>
            <a:r>
              <a:rPr lang="en-US" sz="7200" dirty="0"/>
              <a:t> </a:t>
            </a:r>
            <a:r>
              <a:rPr lang="en-US" sz="7200" dirty="0" err="1"/>
              <a:t>autoridad</a:t>
            </a:r>
            <a:r>
              <a:rPr lang="en-US" sz="7200" dirty="0"/>
              <a:t> </a:t>
            </a:r>
            <a:r>
              <a:rPr lang="en-US" sz="7200" dirty="0" err="1"/>
              <a:t>suprema</a:t>
            </a:r>
            <a:r>
              <a:rPr lang="en-US" sz="7200" dirty="0"/>
              <a:t> en </a:t>
            </a:r>
            <a:r>
              <a:rPr lang="en-US" sz="7200" dirty="0" err="1"/>
              <a:t>tu</a:t>
            </a:r>
            <a:r>
              <a:rPr lang="en-US" sz="7200" dirty="0"/>
              <a:t> </a:t>
            </a:r>
            <a:r>
              <a:rPr lang="en-US" sz="7200" dirty="0" err="1"/>
              <a:t>vida</a:t>
            </a:r>
            <a:endParaRPr lang="en-US" sz="7200" dirty="0"/>
          </a:p>
          <a:p>
            <a:pPr lvl="0">
              <a:buFont typeface="Arial" pitchFamily="34" charset="0"/>
              <a:buChar char="•"/>
            </a:pPr>
            <a:r>
              <a:rPr lang="en-US" sz="7200" dirty="0"/>
              <a:t>El </a:t>
            </a:r>
            <a:r>
              <a:rPr lang="en-US" sz="7200" dirty="0" err="1"/>
              <a:t>controlar</a:t>
            </a:r>
            <a:r>
              <a:rPr lang="en-US" sz="7200" dirty="0"/>
              <a:t> </a:t>
            </a:r>
            <a:r>
              <a:rPr lang="en-US" sz="7200" dirty="0" err="1"/>
              <a:t>tus</a:t>
            </a:r>
            <a:r>
              <a:rPr lang="en-US" sz="7200" dirty="0"/>
              <a:t> </a:t>
            </a:r>
            <a:r>
              <a:rPr lang="en-US" sz="7200" dirty="0" err="1"/>
              <a:t>pensamientos</a:t>
            </a:r>
            <a:endParaRPr lang="en-US" sz="7200" dirty="0"/>
          </a:p>
          <a:p>
            <a:pPr lvl="0">
              <a:buFont typeface="Arial" pitchFamily="34" charset="0"/>
              <a:buChar char="•"/>
            </a:pPr>
            <a:r>
              <a:rPr lang="en-US" sz="7200" dirty="0"/>
              <a:t>El </a:t>
            </a:r>
            <a:r>
              <a:rPr lang="en-US" sz="7200" dirty="0" err="1"/>
              <a:t>escoger</a:t>
            </a:r>
            <a:r>
              <a:rPr lang="en-US" sz="7200" dirty="0"/>
              <a:t> </a:t>
            </a:r>
            <a:r>
              <a:rPr lang="en-US" sz="7200" dirty="0" err="1"/>
              <a:t>tu</a:t>
            </a:r>
            <a:r>
              <a:rPr lang="en-US" sz="7200" dirty="0"/>
              <a:t> </a:t>
            </a:r>
            <a:r>
              <a:rPr lang="en-US" sz="7200" dirty="0" err="1"/>
              <a:t>actitud</a:t>
            </a:r>
            <a:endParaRPr lang="en-US" sz="7200" dirty="0"/>
          </a:p>
          <a:p>
            <a:pPr lvl="0">
              <a:buFont typeface="Arial" pitchFamily="34" charset="0"/>
              <a:buChar char="•"/>
            </a:pPr>
            <a:r>
              <a:rPr lang="en-US" sz="7200" dirty="0" err="1"/>
              <a:t>Qué</a:t>
            </a:r>
            <a:r>
              <a:rPr lang="en-US" sz="7200" dirty="0"/>
              <a:t> </a:t>
            </a:r>
            <a:r>
              <a:rPr lang="en-US" sz="7200" dirty="0" err="1"/>
              <a:t>compromisos</a:t>
            </a:r>
            <a:r>
              <a:rPr lang="en-US" sz="7200" dirty="0"/>
              <a:t> </a:t>
            </a:r>
            <a:r>
              <a:rPr lang="en-US" sz="7200" dirty="0" err="1"/>
              <a:t>haces</a:t>
            </a:r>
            <a:endParaRPr lang="en-US" sz="7200" dirty="0"/>
          </a:p>
          <a:p>
            <a:pPr lvl="0">
              <a:buFont typeface="Arial" pitchFamily="34" charset="0"/>
              <a:buChar char="•"/>
            </a:pPr>
            <a:r>
              <a:rPr lang="en-US" sz="7200" dirty="0" err="1"/>
              <a:t>Cómo</a:t>
            </a:r>
            <a:r>
              <a:rPr lang="en-US" sz="7200" dirty="0"/>
              <a:t> </a:t>
            </a:r>
            <a:r>
              <a:rPr lang="en-US" sz="7200" dirty="0" err="1"/>
              <a:t>utilizas</a:t>
            </a:r>
            <a:r>
              <a:rPr lang="en-US" sz="7200" dirty="0"/>
              <a:t> </a:t>
            </a:r>
            <a:r>
              <a:rPr lang="en-US" sz="7200" dirty="0" err="1"/>
              <a:t>tu</a:t>
            </a:r>
            <a:r>
              <a:rPr lang="en-US" sz="7200" dirty="0"/>
              <a:t> </a:t>
            </a:r>
            <a:r>
              <a:rPr lang="en-US" sz="7200" dirty="0" err="1"/>
              <a:t>tiempo</a:t>
            </a:r>
            <a:endParaRPr lang="en-US" sz="7200" dirty="0"/>
          </a:p>
          <a:p>
            <a:pPr lvl="0">
              <a:buFont typeface="Arial" pitchFamily="34" charset="0"/>
              <a:buChar char="•"/>
            </a:pPr>
            <a:r>
              <a:rPr lang="en-US" sz="7200" dirty="0"/>
              <a:t>Con </a:t>
            </a:r>
            <a:r>
              <a:rPr lang="en-US" sz="7200" dirty="0" err="1"/>
              <a:t>quién</a:t>
            </a:r>
            <a:r>
              <a:rPr lang="en-US" sz="7200" dirty="0"/>
              <a:t> </a:t>
            </a:r>
            <a:r>
              <a:rPr lang="en-US" sz="7200" dirty="0" err="1"/>
              <a:t>te</a:t>
            </a:r>
            <a:r>
              <a:rPr lang="en-US" sz="7200" dirty="0"/>
              <a:t> </a:t>
            </a:r>
            <a:r>
              <a:rPr lang="en-US" sz="7200" dirty="0" err="1"/>
              <a:t>asocias</a:t>
            </a:r>
            <a:endParaRPr lang="en-US" sz="7200" dirty="0"/>
          </a:p>
          <a:p>
            <a:pPr lvl="0">
              <a:buFont typeface="Arial" pitchFamily="34" charset="0"/>
              <a:buChar char="•"/>
            </a:pPr>
            <a:r>
              <a:rPr lang="en-US" sz="7200" dirty="0" err="1"/>
              <a:t>Dónde</a:t>
            </a:r>
            <a:r>
              <a:rPr lang="en-US" sz="7200" dirty="0"/>
              <a:t> </a:t>
            </a:r>
            <a:r>
              <a:rPr lang="en-US" sz="7200" dirty="0" err="1"/>
              <a:t>vives</a:t>
            </a:r>
            <a:endParaRPr lang="en-US" sz="7200" dirty="0"/>
          </a:p>
          <a:p>
            <a:pPr lvl="0">
              <a:buFont typeface="Arial" pitchFamily="34" charset="0"/>
              <a:buChar char="•"/>
            </a:pPr>
            <a:r>
              <a:rPr lang="en-US" sz="7200" dirty="0" err="1"/>
              <a:t>Dónde</a:t>
            </a:r>
            <a:r>
              <a:rPr lang="en-US" sz="7200" dirty="0"/>
              <a:t> </a:t>
            </a:r>
            <a:r>
              <a:rPr lang="en-US" sz="7200" dirty="0" err="1"/>
              <a:t>trabajas</a:t>
            </a:r>
            <a:endParaRPr lang="en-US" sz="7200" dirty="0"/>
          </a:p>
          <a:p>
            <a:pPr lvl="0">
              <a:buFont typeface="Arial" pitchFamily="34" charset="0"/>
              <a:buChar char="•"/>
            </a:pPr>
            <a:r>
              <a:rPr lang="en-US" sz="7200" dirty="0"/>
              <a:t>A </a:t>
            </a:r>
            <a:r>
              <a:rPr lang="en-US" sz="7200" dirty="0" err="1"/>
              <a:t>dónde</a:t>
            </a:r>
            <a:r>
              <a:rPr lang="en-US" sz="7200" dirty="0"/>
              <a:t> vas</a:t>
            </a:r>
          </a:p>
          <a:p>
            <a:pPr lvl="0">
              <a:buFont typeface="Arial" pitchFamily="34" charset="0"/>
              <a:buChar char="•"/>
            </a:pPr>
            <a:r>
              <a:rPr lang="en-US" sz="7200" dirty="0" err="1"/>
              <a:t>Qué</a:t>
            </a:r>
            <a:r>
              <a:rPr lang="en-US" sz="7200" dirty="0"/>
              <a:t> </a:t>
            </a:r>
            <a:r>
              <a:rPr lang="en-US" sz="7200" dirty="0" err="1"/>
              <a:t>haces</a:t>
            </a:r>
            <a:endParaRPr lang="en-US" sz="7200" dirty="0"/>
          </a:p>
          <a:p>
            <a:pPr lvl="0">
              <a:buFont typeface="Arial" pitchFamily="34" charset="0"/>
              <a:buChar char="•"/>
            </a:pPr>
            <a:r>
              <a:rPr lang="en-US" sz="7200" dirty="0" err="1"/>
              <a:t>Qué</a:t>
            </a:r>
            <a:r>
              <a:rPr lang="en-US" sz="7200" dirty="0"/>
              <a:t> dices</a:t>
            </a:r>
          </a:p>
          <a:p>
            <a:pPr lvl="0">
              <a:buFont typeface="Arial" pitchFamily="34" charset="0"/>
              <a:buChar char="•"/>
            </a:pPr>
            <a:r>
              <a:rPr lang="en-US" sz="7200" dirty="0" err="1"/>
              <a:t>Qué</a:t>
            </a:r>
            <a:r>
              <a:rPr lang="en-US" sz="7200" dirty="0"/>
              <a:t> </a:t>
            </a:r>
            <a:r>
              <a:rPr lang="en-US" sz="7200" dirty="0" err="1"/>
              <a:t>piensas</a:t>
            </a:r>
            <a:endParaRPr lang="en-US" sz="7200" dirty="0"/>
          </a:p>
          <a:p>
            <a:pPr lvl="0">
              <a:buFont typeface="Arial" pitchFamily="34" charset="0"/>
              <a:buChar char="•"/>
            </a:pPr>
            <a:r>
              <a:rPr lang="en-US" sz="7200" dirty="0"/>
              <a:t>Con </a:t>
            </a:r>
            <a:r>
              <a:rPr lang="en-US" sz="7200" dirty="0" err="1"/>
              <a:t>quién</a:t>
            </a:r>
            <a:r>
              <a:rPr lang="en-US" sz="7200" dirty="0"/>
              <a:t> sales</a:t>
            </a:r>
          </a:p>
          <a:p>
            <a:pPr lvl="0">
              <a:buFont typeface="Arial" pitchFamily="34" charset="0"/>
              <a:buChar char="•"/>
            </a:pPr>
            <a:r>
              <a:rPr lang="en-US" sz="7200" dirty="0"/>
              <a:t>Con </a:t>
            </a:r>
            <a:r>
              <a:rPr lang="en-US" sz="7200" dirty="0" err="1"/>
              <a:t>quién</a:t>
            </a:r>
            <a:r>
              <a:rPr lang="en-US" sz="7200" dirty="0"/>
              <a:t> </a:t>
            </a:r>
            <a:r>
              <a:rPr lang="en-US" sz="7200" dirty="0" err="1"/>
              <a:t>te</a:t>
            </a:r>
            <a:r>
              <a:rPr lang="en-US" sz="7200" dirty="0"/>
              <a:t> casas</a:t>
            </a:r>
          </a:p>
          <a:p>
            <a:pPr lvl="0">
              <a:buFont typeface="Arial" pitchFamily="34" charset="0"/>
              <a:buChar char="•"/>
            </a:pPr>
            <a:r>
              <a:rPr lang="en-US" sz="7200" dirty="0" err="1"/>
              <a:t>Qué</a:t>
            </a:r>
            <a:r>
              <a:rPr lang="en-US" sz="7200" dirty="0"/>
              <a:t> </a:t>
            </a:r>
            <a:r>
              <a:rPr lang="en-US" sz="7200" dirty="0" err="1"/>
              <a:t>clase</a:t>
            </a:r>
            <a:r>
              <a:rPr lang="en-US" sz="7200" dirty="0"/>
              <a:t> de persona </a:t>
            </a:r>
            <a:r>
              <a:rPr lang="en-US" sz="7200" dirty="0" err="1"/>
              <a:t>quieres</a:t>
            </a:r>
            <a:r>
              <a:rPr lang="en-US" sz="7200" dirty="0"/>
              <a:t> ser</a:t>
            </a:r>
          </a:p>
          <a:p>
            <a:pPr lvl="0">
              <a:buFont typeface="Arial" pitchFamily="34" charset="0"/>
              <a:buChar char="•"/>
            </a:pPr>
            <a:r>
              <a:rPr lang="en-US" sz="7200" dirty="0"/>
              <a:t>El </a:t>
            </a:r>
            <a:r>
              <a:rPr lang="en-US" sz="7200" dirty="0" err="1"/>
              <a:t>dise</a:t>
            </a:r>
            <a:r>
              <a:rPr lang="en-US" sz="7200" dirty="0" err="1">
                <a:latin typeface="Calibri"/>
              </a:rPr>
              <a:t>ñ</a:t>
            </a:r>
            <a:r>
              <a:rPr lang="en-US" sz="7200" dirty="0" err="1"/>
              <a:t>ar</a:t>
            </a:r>
            <a:r>
              <a:rPr lang="en-US" sz="7200" dirty="0"/>
              <a:t> </a:t>
            </a:r>
            <a:r>
              <a:rPr lang="en-US" sz="7200" dirty="0" err="1"/>
              <a:t>tu</a:t>
            </a:r>
            <a:r>
              <a:rPr lang="en-US" sz="7200" dirty="0"/>
              <a:t> </a:t>
            </a:r>
            <a:r>
              <a:rPr lang="en-US" sz="7200" dirty="0" err="1"/>
              <a:t>destino</a:t>
            </a:r>
            <a:r>
              <a:rPr lang="en-US" sz="7200" dirty="0"/>
              <a:t> o el </a:t>
            </a:r>
            <a:r>
              <a:rPr lang="en-US" sz="7200" dirty="0" err="1"/>
              <a:t>vivir</a:t>
            </a:r>
            <a:r>
              <a:rPr lang="en-US" sz="7200" dirty="0"/>
              <a:t> a la </a:t>
            </a:r>
            <a:r>
              <a:rPr lang="en-US" sz="7200" dirty="0" err="1"/>
              <a:t>deriva</a:t>
            </a:r>
            <a:endParaRPr lang="en-US" sz="7200" dirty="0"/>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descr="ears.jpeg"/>
          <p:cNvPicPr>
            <a:picLocks noChangeAspect="1"/>
          </p:cNvPicPr>
          <p:nvPr/>
        </p:nvPicPr>
        <p:blipFill>
          <a:blip r:embed="rId3" cstate="print"/>
          <a:stretch>
            <a:fillRect/>
          </a:stretch>
        </p:blipFill>
        <p:spPr>
          <a:xfrm>
            <a:off x="2438400" y="2590800"/>
            <a:ext cx="304800" cy="533400"/>
          </a:xfrm>
          <a:prstGeom prst="rect">
            <a:avLst/>
          </a:prstGeom>
        </p:spPr>
      </p:pic>
      <p:pic>
        <p:nvPicPr>
          <p:cNvPr id="7" name="Picture 6" descr="ears.jpeg"/>
          <p:cNvPicPr>
            <a:picLocks noChangeAspect="1"/>
          </p:cNvPicPr>
          <p:nvPr/>
        </p:nvPicPr>
        <p:blipFill>
          <a:blip r:embed="rId3" cstate="print"/>
          <a:stretch>
            <a:fillRect/>
          </a:stretch>
        </p:blipFill>
        <p:spPr>
          <a:xfrm flipH="1">
            <a:off x="685800" y="2590800"/>
            <a:ext cx="304800" cy="533400"/>
          </a:xfrm>
          <a:prstGeom prst="rect">
            <a:avLst/>
          </a:prstGeom>
        </p:spPr>
      </p:pic>
      <p:pic>
        <p:nvPicPr>
          <p:cNvPr id="8" name="Picture 7" descr="mouth.png"/>
          <p:cNvPicPr>
            <a:picLocks noChangeAspect="1"/>
          </p:cNvPicPr>
          <p:nvPr/>
        </p:nvPicPr>
        <p:blipFill>
          <a:blip r:embed="rId4" cstate="print"/>
          <a:stretch>
            <a:fillRect/>
          </a:stretch>
        </p:blipFill>
        <p:spPr>
          <a:xfrm>
            <a:off x="1447800" y="3124200"/>
            <a:ext cx="533400" cy="407384"/>
          </a:xfrm>
          <a:prstGeom prst="rect">
            <a:avLst/>
          </a:prstGeom>
        </p:spPr>
      </p:pic>
      <p:pic>
        <p:nvPicPr>
          <p:cNvPr id="10" name="Picture 9" descr="nose.jpg"/>
          <p:cNvPicPr>
            <a:picLocks noChangeAspect="1"/>
          </p:cNvPicPr>
          <p:nvPr/>
        </p:nvPicPr>
        <p:blipFill>
          <a:blip r:embed="rId5" cstate="print"/>
          <a:stretch>
            <a:fillRect/>
          </a:stretch>
        </p:blipFill>
        <p:spPr>
          <a:xfrm>
            <a:off x="1600200" y="2819401"/>
            <a:ext cx="233283" cy="304800"/>
          </a:xfrm>
          <a:prstGeom prst="rect">
            <a:avLst/>
          </a:prstGeom>
        </p:spPr>
      </p:pic>
      <p:pic>
        <p:nvPicPr>
          <p:cNvPr id="5" name="Picture 4" descr="eyes.jpg"/>
          <p:cNvPicPr>
            <a:picLocks noChangeAspect="1"/>
          </p:cNvPicPr>
          <p:nvPr/>
        </p:nvPicPr>
        <p:blipFill>
          <a:blip r:embed="rId6" cstate="print"/>
          <a:stretch>
            <a:fillRect/>
          </a:stretch>
        </p:blipFill>
        <p:spPr>
          <a:xfrm>
            <a:off x="1371600" y="2362200"/>
            <a:ext cx="694829" cy="587482"/>
          </a:xfrm>
          <a:prstGeom prst="rect">
            <a:avLst/>
          </a:prstGeom>
        </p:spPr>
      </p:pic>
      <p:pic>
        <p:nvPicPr>
          <p:cNvPr id="11" name="Picture 10" descr="hand.jpeg"/>
          <p:cNvPicPr>
            <a:picLocks noChangeAspect="1"/>
          </p:cNvPicPr>
          <p:nvPr/>
        </p:nvPicPr>
        <p:blipFill>
          <a:blip r:embed="rId7" cstate="print"/>
          <a:stretch>
            <a:fillRect/>
          </a:stretch>
        </p:blipFill>
        <p:spPr>
          <a:xfrm>
            <a:off x="2514600" y="3200400"/>
            <a:ext cx="838200" cy="838200"/>
          </a:xfrm>
          <a:prstGeom prst="rect">
            <a:avLst/>
          </a:prstGeom>
        </p:spPr>
      </p:pic>
      <p:pic>
        <p:nvPicPr>
          <p:cNvPr id="12" name="Picture 11" descr="hand.jpeg"/>
          <p:cNvPicPr>
            <a:picLocks noChangeAspect="1"/>
          </p:cNvPicPr>
          <p:nvPr/>
        </p:nvPicPr>
        <p:blipFill>
          <a:blip r:embed="rId8" cstate="print"/>
          <a:stretch>
            <a:fillRect/>
          </a:stretch>
        </p:blipFill>
        <p:spPr>
          <a:xfrm flipH="1">
            <a:off x="0" y="3200400"/>
            <a:ext cx="762000" cy="838200"/>
          </a:xfrm>
          <a:prstGeom prst="rect">
            <a:avLst/>
          </a:prstGeom>
        </p:spPr>
      </p:pic>
      <p:pic>
        <p:nvPicPr>
          <p:cNvPr id="13" name="Picture 12" descr="left foot.jpg"/>
          <p:cNvPicPr>
            <a:picLocks noChangeAspect="1"/>
          </p:cNvPicPr>
          <p:nvPr/>
        </p:nvPicPr>
        <p:blipFill>
          <a:blip r:embed="rId9" cstate="print"/>
          <a:stretch>
            <a:fillRect/>
          </a:stretch>
        </p:blipFill>
        <p:spPr>
          <a:xfrm rot="18253523">
            <a:off x="711466" y="6059742"/>
            <a:ext cx="384331" cy="818419"/>
          </a:xfrm>
          <a:prstGeom prst="rect">
            <a:avLst/>
          </a:prstGeom>
        </p:spPr>
      </p:pic>
      <p:pic>
        <p:nvPicPr>
          <p:cNvPr id="14" name="Picture 13" descr="right foot.jpg"/>
          <p:cNvPicPr>
            <a:picLocks noChangeAspect="1"/>
          </p:cNvPicPr>
          <p:nvPr/>
        </p:nvPicPr>
        <p:blipFill>
          <a:blip r:embed="rId10" cstate="print"/>
          <a:stretch>
            <a:fillRect/>
          </a:stretch>
        </p:blipFill>
        <p:spPr>
          <a:xfrm rot="3230619">
            <a:off x="2410292" y="5948991"/>
            <a:ext cx="450989" cy="914400"/>
          </a:xfrm>
          <a:prstGeom prst="rect">
            <a:avLst/>
          </a:prstGeom>
        </p:spPr>
      </p:pic>
      <p:pic>
        <p:nvPicPr>
          <p:cNvPr id="15" name="Picture 14" descr="mind.jpg"/>
          <p:cNvPicPr>
            <a:picLocks noChangeAspect="1"/>
          </p:cNvPicPr>
          <p:nvPr/>
        </p:nvPicPr>
        <p:blipFill>
          <a:blip r:embed="rId11" cstate="print"/>
          <a:stretch>
            <a:fillRect/>
          </a:stretch>
        </p:blipFill>
        <p:spPr>
          <a:xfrm>
            <a:off x="1295400" y="1676400"/>
            <a:ext cx="914400" cy="1141862"/>
          </a:xfrm>
          <a:prstGeom prst="rect">
            <a:avLst/>
          </a:prstGeom>
        </p:spPr>
      </p:pic>
      <p:pic>
        <p:nvPicPr>
          <p:cNvPr id="16" name="Picture 15" descr="heart.jpg"/>
          <p:cNvPicPr>
            <a:picLocks noChangeAspect="1"/>
          </p:cNvPicPr>
          <p:nvPr/>
        </p:nvPicPr>
        <p:blipFill>
          <a:blip r:embed="rId12" cstate="print"/>
          <a:stretch>
            <a:fillRect/>
          </a:stretch>
        </p:blipFill>
        <p:spPr>
          <a:xfrm>
            <a:off x="1219200" y="3962400"/>
            <a:ext cx="914400" cy="871728"/>
          </a:xfrm>
          <a:prstGeom prst="rect">
            <a:avLst/>
          </a:prstGeom>
        </p:spPr>
      </p:pic>
      <p:pic>
        <p:nvPicPr>
          <p:cNvPr id="17" name="Picture 16" descr="spirit.jpg"/>
          <p:cNvPicPr>
            <a:picLocks noChangeAspect="1"/>
          </p:cNvPicPr>
          <p:nvPr/>
        </p:nvPicPr>
        <p:blipFill>
          <a:blip r:embed="rId13" cstate="print"/>
          <a:stretch>
            <a:fillRect/>
          </a:stretch>
        </p:blipFill>
        <p:spPr>
          <a:xfrm>
            <a:off x="1524000" y="4267200"/>
            <a:ext cx="294338" cy="690562"/>
          </a:xfrm>
          <a:prstGeom prst="rect">
            <a:avLst/>
          </a:prstGeom>
        </p:spPr>
      </p:pic>
      <p:pic>
        <p:nvPicPr>
          <p:cNvPr id="18" name="Picture 17" descr="gut feelings.jpg"/>
          <p:cNvPicPr>
            <a:picLocks noChangeAspect="1"/>
          </p:cNvPicPr>
          <p:nvPr/>
        </p:nvPicPr>
        <p:blipFill>
          <a:blip r:embed="rId14" cstate="print"/>
          <a:stretch>
            <a:fillRect/>
          </a:stretch>
        </p:blipFill>
        <p:spPr>
          <a:xfrm>
            <a:off x="1371600" y="4876800"/>
            <a:ext cx="685800" cy="579967"/>
          </a:xfrm>
          <a:prstGeom prst="rect">
            <a:avLst/>
          </a:prstGeom>
        </p:spPr>
      </p:pic>
      <p:pic>
        <p:nvPicPr>
          <p:cNvPr id="20" name="Picture 19" descr="su extraordinario poder - Martin Kohe.jpg"/>
          <p:cNvPicPr>
            <a:picLocks noChangeAspect="1"/>
          </p:cNvPicPr>
          <p:nvPr/>
        </p:nvPicPr>
        <p:blipFill>
          <a:blip r:embed="rId15" cstate="print"/>
          <a:stretch>
            <a:fillRect/>
          </a:stretch>
        </p:blipFill>
        <p:spPr>
          <a:xfrm>
            <a:off x="7086600" y="3455384"/>
            <a:ext cx="1818063" cy="2757487"/>
          </a:xfrm>
          <a:prstGeom prst="rect">
            <a:avLst/>
          </a:prstGeom>
        </p:spPr>
      </p:pic>
      <p:pic>
        <p:nvPicPr>
          <p:cNvPr id="9" name="Picture 8">
            <a:extLst>
              <a:ext uri="{FF2B5EF4-FFF2-40B4-BE49-F238E27FC236}">
                <a16:creationId xmlns:a16="http://schemas.microsoft.com/office/drawing/2014/main" id="{DF043B5F-F6C0-A8FB-6B78-8DF11F54FAEF}"/>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8694"/>
            <a:ext cx="8229600" cy="802341"/>
          </a:xfrm>
        </p:spPr>
        <p:txBody>
          <a:bodyPr>
            <a:normAutofit/>
          </a:bodyPr>
          <a:lstStyle/>
          <a:p>
            <a:r>
              <a:rPr lang="en-US" b="1" dirty="0" err="1"/>
              <a:t>Necesitamos</a:t>
            </a:r>
            <a:r>
              <a:rPr lang="en-US" b="1" dirty="0"/>
              <a:t> Un Nuevo </a:t>
            </a:r>
            <a:r>
              <a:rPr lang="en-US" b="1" dirty="0" err="1"/>
              <a:t>Gui</a:t>
            </a:r>
            <a:r>
              <a:rPr lang="el-GR" b="1" dirty="0"/>
              <a:t>ό</a:t>
            </a:r>
            <a:r>
              <a:rPr lang="en-US" b="1" dirty="0"/>
              <a:t>n</a:t>
            </a:r>
            <a:endParaRPr lang="en-US" dirty="0"/>
          </a:p>
        </p:txBody>
      </p:sp>
      <p:sp>
        <p:nvSpPr>
          <p:cNvPr id="3" name="Content Placeholder 2"/>
          <p:cNvSpPr>
            <a:spLocks noGrp="1"/>
          </p:cNvSpPr>
          <p:nvPr>
            <p:ph idx="1"/>
          </p:nvPr>
        </p:nvSpPr>
        <p:spPr>
          <a:xfrm>
            <a:off x="477373" y="1110276"/>
            <a:ext cx="8077200" cy="1178860"/>
          </a:xfrm>
        </p:spPr>
        <p:txBody>
          <a:bodyPr>
            <a:noAutofit/>
          </a:bodyPr>
          <a:lstStyle/>
          <a:p>
            <a:pPr marL="0" indent="0">
              <a:buNone/>
            </a:pPr>
            <a:r>
              <a:rPr lang="es-ES" sz="2000" i="1" dirty="0">
                <a:solidFill>
                  <a:srgbClr val="00B050"/>
                </a:solidFill>
              </a:rPr>
              <a:t>“Porque cual es su pensamiento en su alma, tal es él.” – Proverbios 23:7</a:t>
            </a:r>
          </a:p>
          <a:p>
            <a:pPr>
              <a:buFont typeface="Wingdings" panose="05000000000000000000" pitchFamily="2" charset="2"/>
              <a:buChar char="Ø"/>
            </a:pPr>
            <a:r>
              <a:rPr lang="en-US" sz="2000" dirty="0"/>
              <a:t>Tu </a:t>
            </a:r>
            <a:r>
              <a:rPr lang="en-US" sz="2000" dirty="0" err="1"/>
              <a:t>manera</a:t>
            </a:r>
            <a:r>
              <a:rPr lang="en-US" sz="2000" dirty="0"/>
              <a:t> de </a:t>
            </a:r>
            <a:r>
              <a:rPr lang="en-US" sz="2000" dirty="0" err="1"/>
              <a:t>pensar</a:t>
            </a:r>
            <a:r>
              <a:rPr lang="en-US" sz="2000" dirty="0"/>
              <a:t> y </a:t>
            </a:r>
            <a:r>
              <a:rPr lang="en-US" sz="2000" dirty="0" err="1"/>
              <a:t>tus</a:t>
            </a:r>
            <a:r>
              <a:rPr lang="en-US" sz="2000" dirty="0"/>
              <a:t> </a:t>
            </a:r>
            <a:r>
              <a:rPr lang="en-US" sz="2000" dirty="0" err="1"/>
              <a:t>creencias</a:t>
            </a:r>
            <a:r>
              <a:rPr lang="en-US" sz="2000" dirty="0"/>
              <a:t> </a:t>
            </a:r>
            <a:r>
              <a:rPr lang="en-US" sz="2000" dirty="0" err="1"/>
              <a:t>afectan</a:t>
            </a:r>
            <a:r>
              <a:rPr lang="en-US" sz="2000" dirty="0"/>
              <a:t> </a:t>
            </a:r>
            <a:r>
              <a:rPr lang="en-US" sz="2000" dirty="0" err="1"/>
              <a:t>quien</a:t>
            </a:r>
            <a:r>
              <a:rPr lang="en-US" sz="2000" dirty="0"/>
              <a:t> </a:t>
            </a:r>
            <a:r>
              <a:rPr lang="en-US" sz="2000" dirty="0" err="1"/>
              <a:t>eres</a:t>
            </a:r>
            <a:r>
              <a:rPr lang="en-US" sz="2000" dirty="0"/>
              <a:t>.</a:t>
            </a:r>
          </a:p>
          <a:p>
            <a:pPr>
              <a:buFont typeface="Wingdings" panose="05000000000000000000" pitchFamily="2" charset="2"/>
              <a:buChar char="Ø"/>
            </a:pPr>
            <a:r>
              <a:rPr lang="en-US" sz="2000" dirty="0"/>
              <a:t>Tú </a:t>
            </a:r>
            <a:r>
              <a:rPr lang="en-US" sz="2000" dirty="0" err="1"/>
              <a:t>eres</a:t>
            </a:r>
            <a:r>
              <a:rPr lang="en-US" sz="2000" dirty="0"/>
              <a:t> </a:t>
            </a:r>
            <a:r>
              <a:rPr lang="en-US" sz="2000" dirty="0" err="1"/>
              <a:t>quien</a:t>
            </a:r>
            <a:r>
              <a:rPr lang="en-US" sz="2000" dirty="0"/>
              <a:t> crees que </a:t>
            </a:r>
            <a:r>
              <a:rPr lang="en-US" sz="2000" dirty="0" err="1"/>
              <a:t>eres</a:t>
            </a:r>
            <a:r>
              <a:rPr lang="en-US" sz="2000" dirty="0"/>
              <a:t>. </a:t>
            </a:r>
          </a:p>
          <a:p>
            <a:pPr marL="0" indent="0">
              <a:buNone/>
            </a:pPr>
            <a:endParaRPr lang="en-US" sz="2000" i="1" dirty="0">
              <a:solidFill>
                <a:srgbClr val="00B050"/>
              </a:solidFill>
            </a:endParaRPr>
          </a:p>
          <a:p>
            <a:pPr marL="0" indent="0">
              <a:buNone/>
            </a:pPr>
            <a:endParaRPr lang="en-US" sz="2000" dirty="0"/>
          </a:p>
        </p:txBody>
      </p:sp>
      <p:sp>
        <p:nvSpPr>
          <p:cNvPr id="7" name="Footer Placeholder 6"/>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2024</a:t>
            </a:r>
          </a:p>
        </p:txBody>
      </p:sp>
      <p:sp>
        <p:nvSpPr>
          <p:cNvPr id="8" name="Slide Number Placeholder 7"/>
          <p:cNvSpPr>
            <a:spLocks noGrp="1"/>
          </p:cNvSpPr>
          <p:nvPr>
            <p:ph type="sldNum" sz="quarter" idx="12"/>
          </p:nvPr>
        </p:nvSpPr>
        <p:spPr>
          <a:xfrm>
            <a:off x="7010400" y="6492875"/>
            <a:ext cx="2133600" cy="365125"/>
          </a:xfrm>
        </p:spPr>
        <p:txBody>
          <a:bodyPr/>
          <a:lstStyle/>
          <a:p>
            <a:fld id="{26992660-07D7-4D1A-9A00-6246F487EF94}" type="slidenum">
              <a:rPr lang="en-US" smtClean="0"/>
              <a:pPr/>
              <a:t>72</a:t>
            </a:fld>
            <a:endParaRPr lang="en-US" dirty="0"/>
          </a:p>
        </p:txBody>
      </p:sp>
      <p:sp>
        <p:nvSpPr>
          <p:cNvPr id="9" name="Content Placeholder 3">
            <a:extLst>
              <a:ext uri="{FF2B5EF4-FFF2-40B4-BE49-F238E27FC236}">
                <a16:creationId xmlns:a16="http://schemas.microsoft.com/office/drawing/2014/main" id="{D42F05C5-73C3-4371-95EC-E1EC25A79DCF}"/>
              </a:ext>
            </a:extLst>
          </p:cNvPr>
          <p:cNvSpPr txBox="1">
            <a:spLocks/>
          </p:cNvSpPr>
          <p:nvPr/>
        </p:nvSpPr>
        <p:spPr>
          <a:xfrm>
            <a:off x="457200" y="2667000"/>
            <a:ext cx="4040188" cy="395128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 sz="2200" dirty="0"/>
              <a:t>Soy un estudiante</a:t>
            </a:r>
          </a:p>
          <a:p>
            <a:r>
              <a:rPr lang="es-ES" sz="2200" dirty="0"/>
              <a:t>Soy un empleado</a:t>
            </a:r>
          </a:p>
          <a:p>
            <a:r>
              <a:rPr lang="es-ES" sz="2200" dirty="0"/>
              <a:t>Soy un contribuyente</a:t>
            </a:r>
          </a:p>
          <a:p>
            <a:r>
              <a:rPr lang="es-ES" sz="2200" dirty="0"/>
              <a:t>Soy un consumidor</a:t>
            </a:r>
          </a:p>
          <a:p>
            <a:r>
              <a:rPr lang="es-ES" sz="2200" dirty="0"/>
              <a:t>Soy un prestatario</a:t>
            </a:r>
          </a:p>
          <a:p>
            <a:r>
              <a:rPr lang="es-ES" sz="2200" dirty="0"/>
              <a:t>Soy un producto de la evolución</a:t>
            </a:r>
          </a:p>
          <a:p>
            <a:r>
              <a:rPr lang="es-ES" sz="2200" dirty="0"/>
              <a:t>Soy una víctima</a:t>
            </a:r>
          </a:p>
          <a:p>
            <a:r>
              <a:rPr lang="es-ES" sz="2200" dirty="0"/>
              <a:t>No soy responsable</a:t>
            </a:r>
          </a:p>
          <a:p>
            <a:r>
              <a:rPr lang="es-ES" sz="2200" dirty="0"/>
              <a:t>No tengo el control</a:t>
            </a:r>
            <a:endParaRPr lang="en-US" sz="2200" dirty="0"/>
          </a:p>
        </p:txBody>
      </p:sp>
      <p:sp>
        <p:nvSpPr>
          <p:cNvPr id="10" name="Content Placeholder 5">
            <a:extLst>
              <a:ext uri="{FF2B5EF4-FFF2-40B4-BE49-F238E27FC236}">
                <a16:creationId xmlns:a16="http://schemas.microsoft.com/office/drawing/2014/main" id="{34FEEC06-DAEE-455C-A8FA-C83F98666335}"/>
              </a:ext>
            </a:extLst>
          </p:cNvPr>
          <p:cNvSpPr txBox="1">
            <a:spLocks/>
          </p:cNvSpPr>
          <p:nvPr/>
        </p:nvSpPr>
        <p:spPr>
          <a:xfrm>
            <a:off x="4343400" y="2551662"/>
            <a:ext cx="4800600" cy="430633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 sz="2200" dirty="0"/>
              <a:t>Soy un hombre / mujer</a:t>
            </a:r>
          </a:p>
          <a:p>
            <a:r>
              <a:rPr lang="es-ES" sz="2200" dirty="0"/>
              <a:t>Soy un productor</a:t>
            </a:r>
          </a:p>
          <a:p>
            <a:r>
              <a:rPr lang="es-ES" sz="2200" dirty="0"/>
              <a:t>Soy un ganador</a:t>
            </a:r>
          </a:p>
          <a:p>
            <a:r>
              <a:rPr lang="es-ES" sz="2200" dirty="0"/>
              <a:t>Soy un hijo de Dios; Soy bendecido</a:t>
            </a:r>
          </a:p>
          <a:p>
            <a:r>
              <a:rPr lang="es-ES" sz="2200" dirty="0"/>
              <a:t>Soy responsable de mi mismo</a:t>
            </a:r>
          </a:p>
          <a:p>
            <a:r>
              <a:rPr lang="es-ES" sz="2200" dirty="0"/>
              <a:t>Yo tengo el control de mi vida</a:t>
            </a:r>
          </a:p>
          <a:p>
            <a:r>
              <a:rPr lang="es-ES" sz="2200" dirty="0"/>
              <a:t>Soy un mayordomo fiel</a:t>
            </a:r>
          </a:p>
          <a:p>
            <a:r>
              <a:rPr lang="es-ES" sz="2200" dirty="0"/>
              <a:t>Soy feliz, saludable y rico</a:t>
            </a:r>
          </a:p>
          <a:p>
            <a:r>
              <a:rPr lang="es-ES" sz="2200" dirty="0"/>
              <a:t>Soy fuerte y valiente y no temeré</a:t>
            </a:r>
          </a:p>
          <a:p>
            <a:r>
              <a:rPr lang="es-ES" sz="2200" dirty="0"/>
              <a:t>Soy próspero y financieramente libre</a:t>
            </a:r>
            <a:endParaRPr lang="en-US" sz="2200" dirty="0"/>
          </a:p>
        </p:txBody>
      </p:sp>
      <p:sp>
        <p:nvSpPr>
          <p:cNvPr id="11" name="Text Placeholder 2">
            <a:extLst>
              <a:ext uri="{FF2B5EF4-FFF2-40B4-BE49-F238E27FC236}">
                <a16:creationId xmlns:a16="http://schemas.microsoft.com/office/drawing/2014/main" id="{82E55BD7-CFB2-4449-A753-3AA51C86701E}"/>
              </a:ext>
            </a:extLst>
          </p:cNvPr>
          <p:cNvSpPr txBox="1">
            <a:spLocks/>
          </p:cNvSpPr>
          <p:nvPr/>
        </p:nvSpPr>
        <p:spPr>
          <a:xfrm>
            <a:off x="460917" y="2160948"/>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err="1"/>
              <a:t>Gui</a:t>
            </a:r>
            <a:r>
              <a:rPr lang="el-GR" sz="2800" b="1" dirty="0"/>
              <a:t>ό</a:t>
            </a:r>
            <a:r>
              <a:rPr lang="en-US" sz="2800" b="1" dirty="0"/>
              <a:t>n </a:t>
            </a:r>
            <a:r>
              <a:rPr lang="en-US" sz="2800" b="1" dirty="0" err="1"/>
              <a:t>Antiguo</a:t>
            </a:r>
            <a:endParaRPr lang="en-US" sz="2800" dirty="0"/>
          </a:p>
        </p:txBody>
      </p:sp>
      <p:sp>
        <p:nvSpPr>
          <p:cNvPr id="12" name="Text Placeholder 4">
            <a:extLst>
              <a:ext uri="{FF2B5EF4-FFF2-40B4-BE49-F238E27FC236}">
                <a16:creationId xmlns:a16="http://schemas.microsoft.com/office/drawing/2014/main" id="{7B022A17-DB96-40E4-B9B4-3CE90A8B3E8F}"/>
              </a:ext>
            </a:extLst>
          </p:cNvPr>
          <p:cNvSpPr txBox="1">
            <a:spLocks/>
          </p:cNvSpPr>
          <p:nvPr/>
        </p:nvSpPr>
        <p:spPr>
          <a:xfrm>
            <a:off x="4575717" y="2102055"/>
            <a:ext cx="404177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err="1"/>
              <a:t>Gui</a:t>
            </a:r>
            <a:r>
              <a:rPr lang="el-GR" sz="2800" b="1" dirty="0"/>
              <a:t>ό</a:t>
            </a:r>
            <a:r>
              <a:rPr lang="en-US" sz="2800" b="1" dirty="0"/>
              <a:t>n Nuevo</a:t>
            </a:r>
            <a:endParaRPr lang="en-US" sz="2800" dirty="0"/>
          </a:p>
        </p:txBody>
      </p:sp>
      <p:pic>
        <p:nvPicPr>
          <p:cNvPr id="4" name="Picture 3">
            <a:extLst>
              <a:ext uri="{FF2B5EF4-FFF2-40B4-BE49-F238E27FC236}">
                <a16:creationId xmlns:a16="http://schemas.microsoft.com/office/drawing/2014/main" id="{9D5503E3-7AE5-66FA-A368-44F42D4A17D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02341"/>
          </a:xfrm>
        </p:spPr>
        <p:txBody>
          <a:bodyPr>
            <a:normAutofit/>
          </a:bodyPr>
          <a:lstStyle/>
          <a:p>
            <a:r>
              <a:rPr lang="en-US" b="1" dirty="0" err="1"/>
              <a:t>Necesitamos</a:t>
            </a:r>
            <a:r>
              <a:rPr lang="en-US" b="1" dirty="0"/>
              <a:t> Un Nuevo </a:t>
            </a:r>
            <a:r>
              <a:rPr lang="en-US" b="1" dirty="0" err="1"/>
              <a:t>Gui</a:t>
            </a:r>
            <a:r>
              <a:rPr lang="el-GR" b="1" dirty="0"/>
              <a:t>ό</a:t>
            </a:r>
            <a:r>
              <a:rPr lang="en-US" b="1" dirty="0"/>
              <a:t>n</a:t>
            </a:r>
            <a:endParaRPr lang="en-US" dirty="0"/>
          </a:p>
        </p:txBody>
      </p:sp>
      <p:sp>
        <p:nvSpPr>
          <p:cNvPr id="3" name="Content Placeholder 2"/>
          <p:cNvSpPr>
            <a:spLocks noGrp="1"/>
          </p:cNvSpPr>
          <p:nvPr>
            <p:ph idx="1"/>
          </p:nvPr>
        </p:nvSpPr>
        <p:spPr>
          <a:xfrm>
            <a:off x="457200" y="1259541"/>
            <a:ext cx="8382000" cy="5369859"/>
          </a:xfrm>
        </p:spPr>
        <p:txBody>
          <a:bodyPr>
            <a:noAutofit/>
          </a:bodyPr>
          <a:lstStyle/>
          <a:p>
            <a:pPr marL="0" indent="0">
              <a:buNone/>
            </a:pPr>
            <a:r>
              <a:rPr lang="es-ES" sz="2000" i="1" dirty="0">
                <a:solidFill>
                  <a:srgbClr val="00B050"/>
                </a:solidFill>
              </a:rPr>
              <a:t>“Tú, pues, hijo mío, esfuérzate en la gracia que es en Cristo Jesús.”</a:t>
            </a:r>
          </a:p>
          <a:p>
            <a:pPr marL="0" indent="0">
              <a:buNone/>
            </a:pPr>
            <a:r>
              <a:rPr lang="es-ES" sz="2000" i="1" dirty="0">
                <a:solidFill>
                  <a:srgbClr val="00B050"/>
                </a:solidFill>
              </a:rPr>
              <a:t>“Procura con diligencia presentarte a Dios aprobado, como obrero que no tiene de qué avergonzarse, que usa bien la palabra de verdad.” - 2 Timoteo 2:1,15</a:t>
            </a:r>
          </a:p>
          <a:p>
            <a:pPr marL="0" indent="0">
              <a:buNone/>
            </a:pPr>
            <a:r>
              <a:rPr lang="es-ES" sz="2000" i="1" dirty="0">
                <a:solidFill>
                  <a:srgbClr val="00B050"/>
                </a:solidFill>
              </a:rPr>
              <a:t>“No os conforméis a este mundo, sino transformaos por medio de la renovación de vuestro entendimiento, para que comprobéis cuál es la buena voluntad de Dios, agradable y perfecta.” – Romanos 12:2</a:t>
            </a:r>
          </a:p>
          <a:p>
            <a:pPr>
              <a:buFont typeface="Wingdings" panose="05000000000000000000" pitchFamily="2" charset="2"/>
              <a:buChar char="Ø"/>
            </a:pPr>
            <a:r>
              <a:rPr lang="en-US" sz="2400" b="1" dirty="0"/>
              <a:t>YO SOY MI INVERSION NO. 1!</a:t>
            </a:r>
            <a:r>
              <a:rPr lang="en-US" sz="2400" dirty="0"/>
              <a:t>  </a:t>
            </a:r>
          </a:p>
          <a:p>
            <a:pPr lvl="1"/>
            <a:r>
              <a:rPr lang="es-ES" sz="2400" dirty="0"/>
              <a:t>Invierto en Mi Mismo primero todos los días.</a:t>
            </a:r>
          </a:p>
          <a:p>
            <a:pPr lvl="1"/>
            <a:r>
              <a:rPr lang="es-ES" sz="2400" dirty="0"/>
              <a:t>Estoy Comprometido con mi desarrollo</a:t>
            </a:r>
            <a:r>
              <a:rPr lang="en-US" sz="2400" dirty="0"/>
              <a:t>. Me </a:t>
            </a:r>
            <a:r>
              <a:rPr lang="en-US" sz="2400" dirty="0" err="1"/>
              <a:t>esforzaré</a:t>
            </a:r>
            <a:r>
              <a:rPr lang="en-US" sz="2400" dirty="0"/>
              <a:t> y </a:t>
            </a:r>
            <a:r>
              <a:rPr lang="en-US" sz="2400" dirty="0" err="1"/>
              <a:t>seré</a:t>
            </a:r>
            <a:r>
              <a:rPr lang="en-US" sz="2400" dirty="0"/>
              <a:t> </a:t>
            </a:r>
            <a:r>
              <a:rPr lang="en-US" sz="2400" dirty="0" err="1"/>
              <a:t>diligente</a:t>
            </a:r>
            <a:r>
              <a:rPr lang="en-US" sz="2400" dirty="0"/>
              <a:t> para </a:t>
            </a:r>
            <a:r>
              <a:rPr lang="en-US" sz="2400" dirty="0" err="1"/>
              <a:t>presentarme</a:t>
            </a:r>
            <a:r>
              <a:rPr lang="en-US" sz="2400" dirty="0"/>
              <a:t> </a:t>
            </a:r>
            <a:r>
              <a:rPr lang="en-US" sz="2400" dirty="0" err="1"/>
              <a:t>aprobado</a:t>
            </a:r>
            <a:r>
              <a:rPr lang="en-US" sz="2400" dirty="0"/>
              <a:t>.</a:t>
            </a:r>
          </a:p>
          <a:p>
            <a:pPr lvl="1"/>
            <a:r>
              <a:rPr lang="en-US" sz="2400" dirty="0" err="1"/>
              <a:t>Transformo</a:t>
            </a:r>
            <a:r>
              <a:rPr lang="en-US" sz="2400" dirty="0"/>
              <a:t> mi </a:t>
            </a:r>
            <a:r>
              <a:rPr lang="en-US" sz="2400" dirty="0" err="1"/>
              <a:t>vida</a:t>
            </a:r>
            <a:r>
              <a:rPr lang="en-US" sz="2400" dirty="0"/>
              <a:t> </a:t>
            </a:r>
            <a:r>
              <a:rPr lang="en-US" sz="2400" dirty="0" err="1"/>
              <a:t>renovando</a:t>
            </a:r>
            <a:r>
              <a:rPr lang="en-US" sz="2400" dirty="0"/>
              <a:t> mi </a:t>
            </a:r>
            <a:r>
              <a:rPr lang="en-US" sz="2400" dirty="0" err="1"/>
              <a:t>entendimiento</a:t>
            </a:r>
            <a:r>
              <a:rPr lang="en-US" sz="2400" dirty="0"/>
              <a:t>.  </a:t>
            </a:r>
          </a:p>
          <a:p>
            <a:pPr lvl="1"/>
            <a:r>
              <a:rPr lang="en-US" sz="2400" dirty="0"/>
              <a:t>Antes de </a:t>
            </a:r>
            <a:r>
              <a:rPr lang="en-US" sz="2400" dirty="0" err="1"/>
              <a:t>invertir</a:t>
            </a:r>
            <a:r>
              <a:rPr lang="en-US" sz="2400" dirty="0"/>
              <a:t> </a:t>
            </a:r>
            <a:r>
              <a:rPr lang="en-US" sz="2400" dirty="0" err="1"/>
              <a:t>en</a:t>
            </a:r>
            <a:r>
              <a:rPr lang="en-US" sz="2400" dirty="0"/>
              <a:t> </a:t>
            </a:r>
            <a:r>
              <a:rPr lang="en-US" sz="2400" dirty="0" err="1"/>
              <a:t>otras</a:t>
            </a:r>
            <a:r>
              <a:rPr lang="en-US" sz="2400" dirty="0"/>
              <a:t> </a:t>
            </a:r>
            <a:r>
              <a:rPr lang="en-US" sz="2400" dirty="0" err="1"/>
              <a:t>cosas</a:t>
            </a:r>
            <a:r>
              <a:rPr lang="en-US" sz="2400" dirty="0"/>
              <a:t>, </a:t>
            </a:r>
            <a:r>
              <a:rPr lang="en-US" sz="2400" dirty="0" err="1"/>
              <a:t>siempre</a:t>
            </a:r>
            <a:r>
              <a:rPr lang="en-US" sz="2400" dirty="0"/>
              <a:t> </a:t>
            </a:r>
            <a:r>
              <a:rPr lang="en-US" sz="2400" dirty="0" err="1"/>
              <a:t>invertiré</a:t>
            </a:r>
            <a:r>
              <a:rPr lang="en-US" sz="2400" dirty="0"/>
              <a:t> primero </a:t>
            </a:r>
            <a:r>
              <a:rPr lang="en-US" sz="2400" dirty="0" err="1"/>
              <a:t>en</a:t>
            </a:r>
            <a:r>
              <a:rPr lang="en-US" sz="2400" dirty="0"/>
              <a:t> MI MISMO </a:t>
            </a:r>
            <a:r>
              <a:rPr lang="en-US" sz="2400" dirty="0" err="1"/>
              <a:t>porque</a:t>
            </a:r>
            <a:r>
              <a:rPr lang="en-US" sz="2400" dirty="0"/>
              <a:t> </a:t>
            </a:r>
            <a:r>
              <a:rPr lang="en-US" sz="2400" dirty="0" err="1"/>
              <a:t>entiendo</a:t>
            </a:r>
            <a:r>
              <a:rPr lang="en-US" sz="2400" dirty="0"/>
              <a:t> que YO soy la clave de la </a:t>
            </a:r>
            <a:r>
              <a:rPr lang="en-US" sz="2400" dirty="0" err="1"/>
              <a:t>riqueza</a:t>
            </a:r>
            <a:r>
              <a:rPr lang="en-US" sz="2400" dirty="0"/>
              <a:t> </a:t>
            </a:r>
            <a:r>
              <a:rPr lang="en-US" sz="2400" dirty="0" err="1"/>
              <a:t>en</a:t>
            </a:r>
            <a:r>
              <a:rPr lang="en-US" sz="2400" dirty="0"/>
              <a:t> mi </a:t>
            </a:r>
            <a:r>
              <a:rPr lang="en-US" sz="2400" dirty="0" err="1"/>
              <a:t>vida</a:t>
            </a:r>
            <a:r>
              <a:rPr lang="en-US" sz="2400" dirty="0"/>
              <a:t> – no las </a:t>
            </a:r>
            <a:r>
              <a:rPr lang="en-US" sz="2400" dirty="0" err="1"/>
              <a:t>cosas</a:t>
            </a:r>
            <a:r>
              <a:rPr lang="en-US" sz="2400" dirty="0"/>
              <a:t> </a:t>
            </a:r>
            <a:r>
              <a:rPr lang="en-US" sz="2400" dirty="0" err="1"/>
              <a:t>ni</a:t>
            </a:r>
            <a:r>
              <a:rPr lang="en-US" sz="2400" dirty="0"/>
              <a:t> las </a:t>
            </a:r>
            <a:r>
              <a:rPr lang="en-US" sz="2400" dirty="0" err="1"/>
              <a:t>circunstancias</a:t>
            </a:r>
            <a:r>
              <a:rPr lang="en-US" sz="2400" dirty="0"/>
              <a:t>. </a:t>
            </a:r>
          </a:p>
          <a:p>
            <a:pPr lvl="1"/>
            <a:endParaRPr lang="en-US" sz="2400" dirty="0"/>
          </a:p>
          <a:p>
            <a:pPr lvl="1"/>
            <a:endParaRPr lang="en-US" sz="1600" dirty="0"/>
          </a:p>
          <a:p>
            <a:pPr lvl="1"/>
            <a:endParaRPr lang="en-US" sz="1600" dirty="0"/>
          </a:p>
        </p:txBody>
      </p:sp>
      <p:sp>
        <p:nvSpPr>
          <p:cNvPr id="7" name="Footer Placeholder 6"/>
          <p:cNvSpPr>
            <a:spLocks noGrp="1"/>
          </p:cNvSpPr>
          <p:nvPr>
            <p:ph type="ftr" sz="quarter" idx="11"/>
          </p:nvPr>
        </p:nvSpPr>
        <p:spPr>
          <a:xfrm>
            <a:off x="6248400" y="6492875"/>
            <a:ext cx="2895600" cy="365125"/>
          </a:xfrm>
        </p:spPr>
        <p:txBody>
          <a:bodyPr/>
          <a:lstStyle/>
          <a:p>
            <a:pPr algn="l"/>
            <a:r>
              <a:rPr lang="en-US" dirty="0"/>
              <a:t>© Alex </a:t>
            </a:r>
            <a:r>
              <a:rPr lang="en-US" dirty="0" err="1"/>
              <a:t>Barrón</a:t>
            </a:r>
            <a:r>
              <a:rPr lang="en-US" dirty="0"/>
              <a:t> 2024</a:t>
            </a:r>
          </a:p>
        </p:txBody>
      </p:sp>
      <p:sp>
        <p:nvSpPr>
          <p:cNvPr id="8" name="Slide Number Placeholder 7"/>
          <p:cNvSpPr>
            <a:spLocks noGrp="1"/>
          </p:cNvSpPr>
          <p:nvPr>
            <p:ph type="sldNum" sz="quarter" idx="12"/>
          </p:nvPr>
        </p:nvSpPr>
        <p:spPr>
          <a:xfrm>
            <a:off x="7010400" y="6492875"/>
            <a:ext cx="2133600" cy="365125"/>
          </a:xfrm>
        </p:spPr>
        <p:txBody>
          <a:bodyPr/>
          <a:lstStyle/>
          <a:p>
            <a:fld id="{26992660-07D7-4D1A-9A00-6246F487EF94}" type="slidenum">
              <a:rPr lang="en-US" smtClean="0"/>
              <a:pPr/>
              <a:t>73</a:t>
            </a:fld>
            <a:endParaRPr lang="en-US" dirty="0"/>
          </a:p>
        </p:txBody>
      </p:sp>
      <p:pic>
        <p:nvPicPr>
          <p:cNvPr id="4" name="Picture 3">
            <a:extLst>
              <a:ext uri="{FF2B5EF4-FFF2-40B4-BE49-F238E27FC236}">
                <a16:creationId xmlns:a16="http://schemas.microsoft.com/office/drawing/2014/main" id="{A266BA0E-4864-A93A-8BDA-0C9017A1FAE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6834912"/>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1659"/>
            <a:ext cx="4656582" cy="1344168"/>
          </a:xfrm>
        </p:spPr>
        <p:txBody>
          <a:bodyPr>
            <a:normAutofit/>
          </a:bodyPr>
          <a:lstStyle/>
          <a:p>
            <a:pPr>
              <a:lnSpc>
                <a:spcPct val="90000"/>
              </a:lnSpc>
            </a:pPr>
            <a:r>
              <a:rPr lang="en-US" b="1" dirty="0" err="1"/>
              <a:t>Ahora</a:t>
            </a:r>
            <a:r>
              <a:rPr lang="en-US" b="1" dirty="0"/>
              <a:t> Es El </a:t>
            </a:r>
            <a:r>
              <a:rPr lang="en-US" b="1" dirty="0" err="1"/>
              <a:t>Tiempo</a:t>
            </a:r>
            <a:r>
              <a:rPr lang="en-US" b="1" dirty="0"/>
              <a:t> de </a:t>
            </a:r>
            <a:r>
              <a:rPr lang="en-US" b="1" dirty="0" err="1"/>
              <a:t>Definir</a:t>
            </a:r>
            <a:r>
              <a:rPr lang="en-US" b="1" dirty="0"/>
              <a:t> QUIÉN</a:t>
            </a:r>
            <a:endParaRPr lang="en-US" dirty="0"/>
          </a:p>
        </p:txBody>
      </p:sp>
      <p:sp>
        <p:nvSpPr>
          <p:cNvPr id="3" name="Content Placeholder 2"/>
          <p:cNvSpPr>
            <a:spLocks noGrp="1"/>
          </p:cNvSpPr>
          <p:nvPr>
            <p:ph idx="1"/>
          </p:nvPr>
        </p:nvSpPr>
        <p:spPr>
          <a:xfrm>
            <a:off x="762000" y="1655205"/>
            <a:ext cx="4656582" cy="4921136"/>
          </a:xfrm>
        </p:spPr>
        <p:txBody>
          <a:bodyPr>
            <a:noAutofit/>
          </a:bodyPr>
          <a:lstStyle/>
          <a:p>
            <a:pPr marL="0" indent="0">
              <a:lnSpc>
                <a:spcPct val="90000"/>
              </a:lnSpc>
              <a:buNone/>
            </a:pPr>
            <a:r>
              <a:rPr lang="en-US" sz="1400" b="1" u="sng" dirty="0"/>
              <a:t>¿QUIÉN ERES? ¿QUIÉN DESEAS SER?</a:t>
            </a:r>
          </a:p>
          <a:p>
            <a:pPr>
              <a:lnSpc>
                <a:spcPct val="90000"/>
              </a:lnSpc>
            </a:pPr>
            <a:r>
              <a:rPr lang="en-US" sz="1400" dirty="0" err="1"/>
              <a:t>Cuál</a:t>
            </a:r>
            <a:r>
              <a:rPr lang="en-US" sz="1400" dirty="0"/>
              <a:t> es mi </a:t>
            </a:r>
            <a:r>
              <a:rPr lang="en-US" sz="1400" dirty="0" err="1"/>
              <a:t>pensamiento</a:t>
            </a:r>
            <a:r>
              <a:rPr lang="en-US" sz="1400" dirty="0"/>
              <a:t> </a:t>
            </a:r>
            <a:r>
              <a:rPr lang="en-US" sz="1400" dirty="0" err="1"/>
              <a:t>tal</a:t>
            </a:r>
            <a:r>
              <a:rPr lang="en-US" sz="1400" dirty="0"/>
              <a:t> </a:t>
            </a:r>
            <a:r>
              <a:rPr lang="en-US" sz="1400" dirty="0" err="1"/>
              <a:t>yo</a:t>
            </a:r>
            <a:r>
              <a:rPr lang="en-US" sz="1400" dirty="0"/>
              <a:t> soy.</a:t>
            </a:r>
          </a:p>
          <a:p>
            <a:pPr>
              <a:lnSpc>
                <a:spcPct val="90000"/>
              </a:lnSpc>
            </a:pPr>
            <a:endParaRPr lang="en-US" sz="1400" dirty="0"/>
          </a:p>
          <a:p>
            <a:pPr>
              <a:lnSpc>
                <a:spcPct val="90000"/>
              </a:lnSpc>
              <a:buFont typeface="Wingdings" panose="05000000000000000000" pitchFamily="2" charset="2"/>
              <a:buChar char="Ø"/>
            </a:pPr>
            <a:r>
              <a:rPr lang="en-US" sz="1400" dirty="0"/>
              <a:t>YO SOY CREADO A IMAGEN DE DIOS!  Dios me ha </a:t>
            </a:r>
            <a:r>
              <a:rPr lang="en-US" sz="1400" dirty="0" err="1"/>
              <a:t>bendecido</a:t>
            </a:r>
            <a:r>
              <a:rPr lang="en-US" sz="1400" dirty="0"/>
              <a:t>. </a:t>
            </a:r>
          </a:p>
          <a:p>
            <a:pPr>
              <a:lnSpc>
                <a:spcPct val="90000"/>
              </a:lnSpc>
              <a:buFont typeface="Wingdings" panose="05000000000000000000" pitchFamily="2" charset="2"/>
              <a:buChar char="Ø"/>
            </a:pPr>
            <a:r>
              <a:rPr lang="es-ES" sz="1400" dirty="0"/>
              <a:t>Dios me dio una Mente que tiene una Capacidad Creativa Infinita.</a:t>
            </a:r>
            <a:endParaRPr lang="en-US" sz="1400" dirty="0"/>
          </a:p>
          <a:p>
            <a:pPr>
              <a:lnSpc>
                <a:spcPct val="90000"/>
              </a:lnSpc>
              <a:buFont typeface="Wingdings" panose="05000000000000000000" pitchFamily="2" charset="2"/>
              <a:buChar char="Ø"/>
            </a:pPr>
            <a:r>
              <a:rPr lang="es-ES" sz="1400" dirty="0"/>
              <a:t>Dios me dio Dominio en la tierra y Habilidad de Producir Fruto, Multiplicar y Crecer.</a:t>
            </a:r>
          </a:p>
          <a:p>
            <a:pPr>
              <a:lnSpc>
                <a:spcPct val="90000"/>
              </a:lnSpc>
              <a:buFont typeface="Wingdings" panose="05000000000000000000" pitchFamily="2" charset="2"/>
              <a:buChar char="Ø"/>
            </a:pPr>
            <a:r>
              <a:rPr lang="es-ES" sz="1400" dirty="0"/>
              <a:t>Tengo Control sobre mi Ser: Mis Pensamientos, Emociones, Decisiones y Acciones</a:t>
            </a:r>
          </a:p>
          <a:p>
            <a:pPr>
              <a:lnSpc>
                <a:spcPct val="90000"/>
              </a:lnSpc>
              <a:buFont typeface="Wingdings" panose="05000000000000000000" pitchFamily="2" charset="2"/>
              <a:buChar char="Ø"/>
            </a:pPr>
            <a:r>
              <a:rPr lang="en-US" sz="1400" dirty="0"/>
              <a:t>Dios me ha dado el </a:t>
            </a:r>
            <a:r>
              <a:rPr lang="en-US" sz="1400" dirty="0" err="1"/>
              <a:t>Poder</a:t>
            </a:r>
            <a:r>
              <a:rPr lang="en-US" sz="1400" dirty="0"/>
              <a:t> para </a:t>
            </a:r>
            <a:r>
              <a:rPr lang="en-US" sz="1400" dirty="0" err="1"/>
              <a:t>Hacer</a:t>
            </a:r>
            <a:r>
              <a:rPr lang="en-US" sz="1400" dirty="0"/>
              <a:t> las </a:t>
            </a:r>
            <a:r>
              <a:rPr lang="en-US" sz="1400" dirty="0" err="1"/>
              <a:t>Riquezas</a:t>
            </a:r>
            <a:r>
              <a:rPr lang="en-US" sz="1400" dirty="0"/>
              <a:t>.</a:t>
            </a:r>
          </a:p>
          <a:p>
            <a:pPr>
              <a:lnSpc>
                <a:spcPct val="90000"/>
              </a:lnSpc>
              <a:buFont typeface="Wingdings" panose="05000000000000000000" pitchFamily="2" charset="2"/>
              <a:buChar char="Ø"/>
            </a:pPr>
            <a:r>
              <a:rPr lang="es-ES" sz="1400" dirty="0"/>
              <a:t>Dios me dio Poder - el Poder de Decidir, Actuar y Hablar</a:t>
            </a:r>
          </a:p>
          <a:p>
            <a:pPr>
              <a:lnSpc>
                <a:spcPct val="90000"/>
              </a:lnSpc>
              <a:buFont typeface="Wingdings" panose="05000000000000000000" pitchFamily="2" charset="2"/>
              <a:buChar char="Ø"/>
            </a:pPr>
            <a:r>
              <a:rPr lang="es-ES" sz="1400" dirty="0"/>
              <a:t>YO SOY UN PRODUCTOR!</a:t>
            </a:r>
          </a:p>
          <a:p>
            <a:pPr>
              <a:lnSpc>
                <a:spcPct val="90000"/>
              </a:lnSpc>
              <a:buFont typeface="Wingdings" panose="05000000000000000000" pitchFamily="2" charset="2"/>
              <a:buChar char="Ø"/>
            </a:pPr>
            <a:r>
              <a:rPr lang="en-US" sz="1400" dirty="0"/>
              <a:t>Dios </a:t>
            </a:r>
            <a:r>
              <a:rPr lang="en-US" sz="1400" dirty="0" err="1"/>
              <a:t>quiere</a:t>
            </a:r>
            <a:r>
              <a:rPr lang="en-US" sz="1400" dirty="0"/>
              <a:t> que </a:t>
            </a:r>
            <a:r>
              <a:rPr lang="en-US" sz="1400" dirty="0" err="1"/>
              <a:t>yo</a:t>
            </a:r>
            <a:r>
              <a:rPr lang="en-US" sz="1400" dirty="0"/>
              <a:t> sea </a:t>
            </a:r>
            <a:r>
              <a:rPr lang="en-US" sz="1400" dirty="0" err="1"/>
              <a:t>Prosperado</a:t>
            </a:r>
            <a:r>
              <a:rPr lang="en-US" sz="1400" dirty="0"/>
              <a:t> </a:t>
            </a:r>
            <a:r>
              <a:rPr lang="en-US" sz="1400" dirty="0" err="1"/>
              <a:t>en</a:t>
            </a:r>
            <a:r>
              <a:rPr lang="en-US" sz="1400" dirty="0"/>
              <a:t> </a:t>
            </a:r>
            <a:r>
              <a:rPr lang="en-US" sz="1400" dirty="0" err="1"/>
              <a:t>todas</a:t>
            </a:r>
            <a:r>
              <a:rPr lang="en-US" sz="1400" dirty="0"/>
              <a:t> las </a:t>
            </a:r>
            <a:r>
              <a:rPr lang="en-US" sz="1400" dirty="0" err="1"/>
              <a:t>cosas</a:t>
            </a:r>
            <a:r>
              <a:rPr lang="en-US" sz="1400" dirty="0"/>
              <a:t>, y que </a:t>
            </a:r>
            <a:r>
              <a:rPr lang="en-US" sz="1400" dirty="0" err="1"/>
              <a:t>tenga</a:t>
            </a:r>
            <a:r>
              <a:rPr lang="en-US" sz="1400" dirty="0"/>
              <a:t> </a:t>
            </a:r>
            <a:r>
              <a:rPr lang="en-US" sz="1400" dirty="0" err="1"/>
              <a:t>Salud</a:t>
            </a:r>
            <a:r>
              <a:rPr lang="en-US" sz="1400" dirty="0"/>
              <a:t>, </a:t>
            </a:r>
            <a:r>
              <a:rPr lang="en-US" sz="1400" dirty="0" err="1"/>
              <a:t>asi</a:t>
            </a:r>
            <a:r>
              <a:rPr lang="en-US" sz="1400" dirty="0"/>
              <a:t> </a:t>
            </a:r>
            <a:r>
              <a:rPr lang="en-US" sz="1400" dirty="0" err="1"/>
              <a:t>como</a:t>
            </a:r>
            <a:r>
              <a:rPr lang="en-US" sz="1400" dirty="0"/>
              <a:t> </a:t>
            </a:r>
            <a:r>
              <a:rPr lang="en-US" sz="1400" dirty="0" err="1"/>
              <a:t>prospera</a:t>
            </a:r>
            <a:r>
              <a:rPr lang="en-US" sz="1400" dirty="0"/>
              <a:t> mi Alma. </a:t>
            </a:r>
          </a:p>
          <a:p>
            <a:pPr>
              <a:lnSpc>
                <a:spcPct val="90000"/>
              </a:lnSpc>
              <a:buFont typeface="Wingdings" panose="05000000000000000000" pitchFamily="2" charset="2"/>
              <a:buChar char="Ø"/>
            </a:pPr>
            <a:r>
              <a:rPr lang="en-US" sz="1400" dirty="0"/>
              <a:t>YO SOY PROSPERO!</a:t>
            </a:r>
          </a:p>
          <a:p>
            <a:pPr>
              <a:lnSpc>
                <a:spcPct val="90000"/>
              </a:lnSpc>
              <a:buFont typeface="Wingdings" panose="05000000000000000000" pitchFamily="2" charset="2"/>
              <a:buChar char="Ø"/>
            </a:pPr>
            <a:r>
              <a:rPr lang="en-US" sz="1400" dirty="0"/>
              <a:t>YO SOY ESFORZADO Y VALIENTE!  </a:t>
            </a:r>
            <a:r>
              <a:rPr lang="en-US" sz="1400" dirty="0" err="1"/>
              <a:t>Yo</a:t>
            </a:r>
            <a:r>
              <a:rPr lang="en-US" sz="1400" dirty="0"/>
              <a:t> </a:t>
            </a:r>
            <a:r>
              <a:rPr lang="en-US" sz="1400" dirty="0" err="1"/>
              <a:t>camino</a:t>
            </a:r>
            <a:r>
              <a:rPr lang="en-US" sz="1400" dirty="0"/>
              <a:t> por el </a:t>
            </a:r>
            <a:r>
              <a:rPr lang="en-US" sz="1400" dirty="0" err="1"/>
              <a:t>camino</a:t>
            </a:r>
            <a:r>
              <a:rPr lang="en-US" sz="1400" dirty="0"/>
              <a:t> recto.</a:t>
            </a:r>
          </a:p>
          <a:p>
            <a:pPr>
              <a:lnSpc>
                <a:spcPct val="90000"/>
              </a:lnSpc>
              <a:buFont typeface="Wingdings" panose="05000000000000000000" pitchFamily="2" charset="2"/>
              <a:buChar char="Ø"/>
            </a:pPr>
            <a:r>
              <a:rPr lang="en-US" sz="1400" dirty="0"/>
              <a:t>No </a:t>
            </a:r>
            <a:r>
              <a:rPr lang="en-US" sz="1400" dirty="0" err="1"/>
              <a:t>temeré</a:t>
            </a:r>
            <a:r>
              <a:rPr lang="en-US" sz="1400" dirty="0"/>
              <a:t>. Dios </a:t>
            </a:r>
            <a:r>
              <a:rPr lang="en-US" sz="1400" dirty="0" err="1"/>
              <a:t>esta</a:t>
            </a:r>
            <a:r>
              <a:rPr lang="en-US" sz="1400" dirty="0"/>
              <a:t> </a:t>
            </a:r>
            <a:r>
              <a:rPr lang="en-US" sz="1400" dirty="0" err="1"/>
              <a:t>conmigo</a:t>
            </a:r>
            <a:r>
              <a:rPr lang="en-US" sz="1400" dirty="0"/>
              <a:t>.  </a:t>
            </a:r>
            <a:r>
              <a:rPr lang="en-US" sz="1400" dirty="0" err="1"/>
              <a:t>Él</a:t>
            </a:r>
            <a:r>
              <a:rPr lang="en-US" sz="1400" dirty="0"/>
              <a:t> es </a:t>
            </a:r>
            <a:r>
              <a:rPr lang="en-US" sz="1400" dirty="0" err="1"/>
              <a:t>quien</a:t>
            </a:r>
            <a:r>
              <a:rPr lang="en-US" sz="1400" dirty="0"/>
              <a:t> </a:t>
            </a:r>
            <a:r>
              <a:rPr lang="en-US" sz="1400" dirty="0" err="1"/>
              <a:t>Prospera</a:t>
            </a:r>
            <a:r>
              <a:rPr lang="en-US" sz="1400" dirty="0"/>
              <a:t> mi </a:t>
            </a:r>
            <a:r>
              <a:rPr lang="en-US" sz="1400" dirty="0" err="1"/>
              <a:t>camino</a:t>
            </a:r>
            <a:r>
              <a:rPr lang="en-US" sz="1400" dirty="0"/>
              <a:t> y me da </a:t>
            </a:r>
            <a:r>
              <a:rPr lang="en-US" sz="1400" dirty="0" err="1"/>
              <a:t>Éxito</a:t>
            </a:r>
            <a:r>
              <a:rPr lang="en-US" sz="1400" dirty="0"/>
              <a:t> y </a:t>
            </a:r>
            <a:r>
              <a:rPr lang="en-US" sz="1400" dirty="0" err="1"/>
              <a:t>todo</a:t>
            </a:r>
            <a:r>
              <a:rPr lang="en-US" sz="1400" dirty="0"/>
              <a:t> me </a:t>
            </a:r>
            <a:r>
              <a:rPr lang="en-US" sz="1400" dirty="0" err="1"/>
              <a:t>saldrá</a:t>
            </a:r>
            <a:r>
              <a:rPr lang="en-US" sz="1400" dirty="0"/>
              <a:t> bien.</a:t>
            </a:r>
            <a:endParaRPr lang="es-ES" sz="1400" dirty="0"/>
          </a:p>
        </p:txBody>
      </p:sp>
      <p:pic>
        <p:nvPicPr>
          <p:cNvPr id="5" name="Picture 4" descr="A person posing for a picture&#10;&#10;Description automatically generated">
            <a:extLst>
              <a:ext uri="{FF2B5EF4-FFF2-40B4-BE49-F238E27FC236}">
                <a16:creationId xmlns:a16="http://schemas.microsoft.com/office/drawing/2014/main" id="{74DFAC32-7567-47B5-B0A2-4940941064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4044" y="4269737"/>
            <a:ext cx="3031236" cy="1364056"/>
          </a:xfrm>
          <a:prstGeom prst="rect">
            <a:avLst/>
          </a:prstGeom>
        </p:spPr>
      </p:pic>
      <p:sp>
        <p:nvSpPr>
          <p:cNvPr id="7" name="Footer Placeholder 6"/>
          <p:cNvSpPr>
            <a:spLocks noGrp="1"/>
          </p:cNvSpPr>
          <p:nvPr>
            <p:ph type="ftr" sz="quarter" idx="11"/>
          </p:nvPr>
        </p:nvSpPr>
        <p:spPr>
          <a:xfrm>
            <a:off x="6027604" y="6437408"/>
            <a:ext cx="3086100" cy="365125"/>
          </a:xfrm>
        </p:spPr>
        <p:txBody>
          <a:bodyPr>
            <a:normAutofit/>
          </a:bodyPr>
          <a:lstStyle/>
          <a:p>
            <a:pPr algn="l">
              <a:spcAft>
                <a:spcPts val="600"/>
              </a:spcAft>
            </a:pPr>
            <a:r>
              <a:rPr lang="en-US" dirty="0"/>
              <a:t>© Alex </a:t>
            </a:r>
            <a:r>
              <a:rPr lang="en-US" dirty="0" err="1"/>
              <a:t>Barrón</a:t>
            </a:r>
            <a:r>
              <a:rPr lang="en-US" dirty="0"/>
              <a:t> 2024</a:t>
            </a:r>
          </a:p>
        </p:txBody>
      </p:sp>
      <p:sp>
        <p:nvSpPr>
          <p:cNvPr id="8" name="Slide Number Placeholder 7"/>
          <p:cNvSpPr>
            <a:spLocks noGrp="1"/>
          </p:cNvSpPr>
          <p:nvPr>
            <p:ph type="sldNum" sz="quarter" idx="12"/>
          </p:nvPr>
        </p:nvSpPr>
        <p:spPr>
          <a:xfrm>
            <a:off x="7831836" y="6356350"/>
            <a:ext cx="912114" cy="365125"/>
          </a:xfrm>
        </p:spPr>
        <p:txBody>
          <a:bodyPr>
            <a:normAutofit/>
          </a:bodyPr>
          <a:lstStyle/>
          <a:p>
            <a:pPr>
              <a:spcAft>
                <a:spcPts val="600"/>
              </a:spcAft>
            </a:pPr>
            <a:fld id="{26992660-07D7-4D1A-9A00-6246F487EF94}" type="slidenum">
              <a:rPr lang="en-US" smtClean="0"/>
              <a:pPr>
                <a:spcAft>
                  <a:spcPts val="600"/>
                </a:spcAft>
              </a:pPr>
              <a:t>74</a:t>
            </a:fld>
            <a:endParaRPr lang="en-US"/>
          </a:p>
        </p:txBody>
      </p:sp>
      <p:sp>
        <p:nvSpPr>
          <p:cNvPr id="4" name="TextBox 3">
            <a:extLst>
              <a:ext uri="{FF2B5EF4-FFF2-40B4-BE49-F238E27FC236}">
                <a16:creationId xmlns:a16="http://schemas.microsoft.com/office/drawing/2014/main" id="{551ED728-AD42-4E72-8B58-A1C58F7EDBBC}"/>
              </a:ext>
            </a:extLst>
          </p:cNvPr>
          <p:cNvSpPr txBox="1"/>
          <p:nvPr/>
        </p:nvSpPr>
        <p:spPr>
          <a:xfrm>
            <a:off x="5867400" y="2209800"/>
            <a:ext cx="3031236" cy="1754326"/>
          </a:xfrm>
          <a:prstGeom prst="rect">
            <a:avLst/>
          </a:prstGeom>
          <a:noFill/>
        </p:spPr>
        <p:txBody>
          <a:bodyPr wrap="square" rtlCol="0">
            <a:spAutoFit/>
          </a:bodyPr>
          <a:lstStyle/>
          <a:p>
            <a:r>
              <a:rPr lang="es-ES" b="0" i="1" dirty="0">
                <a:solidFill>
                  <a:srgbClr val="00B050"/>
                </a:solidFill>
                <a:effectLst/>
                <a:latin typeface="system-ui"/>
              </a:rPr>
              <a:t>Sólo yo sé los planes que tengo para ustedes. Son planes para su bien, y no para su mal, para que tengan un futuro lleno de esperanza.” – </a:t>
            </a:r>
            <a:r>
              <a:rPr lang="es-ES" b="0" i="1" dirty="0" err="1">
                <a:solidFill>
                  <a:srgbClr val="00B050"/>
                </a:solidFill>
                <a:effectLst/>
                <a:latin typeface="system-ui"/>
              </a:rPr>
              <a:t>Jeremias</a:t>
            </a:r>
            <a:r>
              <a:rPr lang="es-ES" b="0" i="1" dirty="0">
                <a:solidFill>
                  <a:srgbClr val="00B050"/>
                </a:solidFill>
                <a:effectLst/>
                <a:latin typeface="system-ui"/>
              </a:rPr>
              <a:t> 29:11</a:t>
            </a:r>
            <a:endParaRPr lang="en-US" i="1" dirty="0">
              <a:solidFill>
                <a:srgbClr val="00B050"/>
              </a:solidFill>
            </a:endParaRPr>
          </a:p>
        </p:txBody>
      </p:sp>
      <p:pic>
        <p:nvPicPr>
          <p:cNvPr id="6" name="Picture 5">
            <a:extLst>
              <a:ext uri="{FF2B5EF4-FFF2-40B4-BE49-F238E27FC236}">
                <a16:creationId xmlns:a16="http://schemas.microsoft.com/office/drawing/2014/main" id="{3E4C9578-D9F1-D055-556D-8A55E5ECA75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887073"/>
            <a:ext cx="3150886" cy="1017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995" y="104220"/>
            <a:ext cx="4656582" cy="1344168"/>
          </a:xfrm>
        </p:spPr>
        <p:txBody>
          <a:bodyPr>
            <a:normAutofit/>
          </a:bodyPr>
          <a:lstStyle/>
          <a:p>
            <a:pPr>
              <a:lnSpc>
                <a:spcPct val="90000"/>
              </a:lnSpc>
            </a:pPr>
            <a:r>
              <a:rPr lang="en-US" b="1" dirty="0" err="1"/>
              <a:t>Ahora</a:t>
            </a:r>
            <a:r>
              <a:rPr lang="en-US" b="1" dirty="0"/>
              <a:t> Es El </a:t>
            </a:r>
            <a:r>
              <a:rPr lang="en-US" b="1" dirty="0" err="1"/>
              <a:t>Tiempo</a:t>
            </a:r>
            <a:r>
              <a:rPr lang="en-US" b="1" dirty="0"/>
              <a:t> de </a:t>
            </a:r>
            <a:r>
              <a:rPr lang="en-US" b="1" dirty="0" err="1"/>
              <a:t>Definir</a:t>
            </a:r>
            <a:r>
              <a:rPr lang="en-US" b="1" dirty="0"/>
              <a:t> QUIÉN</a:t>
            </a:r>
            <a:endParaRPr lang="en-US" dirty="0"/>
          </a:p>
        </p:txBody>
      </p:sp>
      <p:sp>
        <p:nvSpPr>
          <p:cNvPr id="3" name="Content Placeholder 2"/>
          <p:cNvSpPr>
            <a:spLocks noGrp="1"/>
          </p:cNvSpPr>
          <p:nvPr>
            <p:ph idx="1"/>
          </p:nvPr>
        </p:nvSpPr>
        <p:spPr>
          <a:xfrm>
            <a:off x="457303" y="1448388"/>
            <a:ext cx="4835274" cy="5693857"/>
          </a:xfrm>
        </p:spPr>
        <p:txBody>
          <a:bodyPr>
            <a:noAutofit/>
          </a:bodyPr>
          <a:lstStyle/>
          <a:p>
            <a:pPr marL="0" indent="0">
              <a:lnSpc>
                <a:spcPct val="90000"/>
              </a:lnSpc>
              <a:buNone/>
            </a:pPr>
            <a:r>
              <a:rPr lang="en-US" sz="1400" b="1" u="sng" dirty="0"/>
              <a:t>¿QUIÉN ERES? ¿QUIÉN DESEAS SER?</a:t>
            </a:r>
          </a:p>
          <a:p>
            <a:pPr>
              <a:lnSpc>
                <a:spcPct val="90000"/>
              </a:lnSpc>
              <a:buFont typeface="Wingdings" panose="05000000000000000000" pitchFamily="2" charset="2"/>
              <a:buChar char="Ø"/>
            </a:pPr>
            <a:r>
              <a:rPr lang="en-US" sz="1400" dirty="0"/>
              <a:t>Dios </a:t>
            </a:r>
            <a:r>
              <a:rPr lang="en-US" sz="1400" dirty="0" err="1"/>
              <a:t>tiene</a:t>
            </a:r>
            <a:r>
              <a:rPr lang="en-US" sz="1400" dirty="0"/>
              <a:t> </a:t>
            </a:r>
            <a:r>
              <a:rPr lang="en-US" sz="1400" dirty="0" err="1"/>
              <a:t>cosas</a:t>
            </a:r>
            <a:r>
              <a:rPr lang="en-US" sz="1400" dirty="0"/>
              <a:t> </a:t>
            </a:r>
            <a:r>
              <a:rPr lang="en-US" sz="1400" dirty="0" err="1"/>
              <a:t>buenas</a:t>
            </a:r>
            <a:r>
              <a:rPr lang="en-US" sz="1400" dirty="0"/>
              <a:t> para mi. Dios </a:t>
            </a:r>
            <a:r>
              <a:rPr lang="en-US" sz="1400" dirty="0" err="1"/>
              <a:t>tiene</a:t>
            </a:r>
            <a:r>
              <a:rPr lang="en-US" sz="1400" dirty="0"/>
              <a:t> un plan para mi de </a:t>
            </a:r>
            <a:r>
              <a:rPr lang="en-US" sz="1400" dirty="0" err="1"/>
              <a:t>prosperarme</a:t>
            </a:r>
            <a:r>
              <a:rPr lang="en-US" sz="1400" dirty="0"/>
              <a:t>.</a:t>
            </a:r>
          </a:p>
          <a:p>
            <a:pPr>
              <a:lnSpc>
                <a:spcPct val="90000"/>
              </a:lnSpc>
              <a:buFont typeface="Wingdings" panose="05000000000000000000" pitchFamily="2" charset="2"/>
              <a:buChar char="Ø"/>
            </a:pPr>
            <a:r>
              <a:rPr lang="en-US" sz="1400" dirty="0"/>
              <a:t>Para </a:t>
            </a:r>
            <a:r>
              <a:rPr lang="en-US" sz="1400" dirty="0" err="1"/>
              <a:t>darme</a:t>
            </a:r>
            <a:r>
              <a:rPr lang="en-US" sz="1400" dirty="0"/>
              <a:t> </a:t>
            </a:r>
            <a:r>
              <a:rPr lang="en-US" sz="1400" dirty="0" err="1"/>
              <a:t>esperanza</a:t>
            </a:r>
            <a:r>
              <a:rPr lang="en-US" sz="1400" dirty="0"/>
              <a:t> y un </a:t>
            </a:r>
            <a:r>
              <a:rPr lang="en-US" sz="1400" dirty="0" err="1"/>
              <a:t>futuro</a:t>
            </a:r>
            <a:r>
              <a:rPr lang="en-US" sz="1400" dirty="0"/>
              <a:t>. </a:t>
            </a:r>
          </a:p>
          <a:p>
            <a:pPr>
              <a:lnSpc>
                <a:spcPct val="90000"/>
              </a:lnSpc>
              <a:buFont typeface="Wingdings" panose="05000000000000000000" pitchFamily="2" charset="2"/>
              <a:buChar char="Ø"/>
            </a:pPr>
            <a:r>
              <a:rPr lang="es-ES" sz="1400" dirty="0"/>
              <a:t>No deberé nada a nadie. </a:t>
            </a:r>
          </a:p>
          <a:p>
            <a:pPr>
              <a:lnSpc>
                <a:spcPct val="90000"/>
              </a:lnSpc>
              <a:buFont typeface="Wingdings" panose="05000000000000000000" pitchFamily="2" charset="2"/>
              <a:buChar char="Ø"/>
            </a:pPr>
            <a:r>
              <a:rPr lang="es-ES" sz="1400" dirty="0"/>
              <a:t>Yo sirvo solo a Dios, no al dinero. Yo serviré a Dios con las riquezas.</a:t>
            </a:r>
          </a:p>
          <a:p>
            <a:pPr>
              <a:lnSpc>
                <a:spcPct val="90000"/>
              </a:lnSpc>
              <a:buFont typeface="Wingdings" panose="05000000000000000000" pitchFamily="2" charset="2"/>
              <a:buChar char="Ø"/>
            </a:pPr>
            <a:r>
              <a:rPr lang="en-US" sz="1400" dirty="0"/>
              <a:t>Dios </a:t>
            </a:r>
            <a:r>
              <a:rPr lang="en-US" sz="1400" dirty="0" err="1"/>
              <a:t>quiere</a:t>
            </a:r>
            <a:r>
              <a:rPr lang="en-US" sz="1400" dirty="0"/>
              <a:t> que </a:t>
            </a:r>
            <a:r>
              <a:rPr lang="en-US" sz="1400" dirty="0" err="1"/>
              <a:t>yo</a:t>
            </a:r>
            <a:r>
              <a:rPr lang="en-US" sz="1400" dirty="0"/>
              <a:t> </a:t>
            </a:r>
            <a:r>
              <a:rPr lang="en-US" sz="1400" dirty="0" err="1"/>
              <a:t>tenga</a:t>
            </a:r>
            <a:r>
              <a:rPr lang="en-US" sz="1400" dirty="0"/>
              <a:t> </a:t>
            </a:r>
            <a:r>
              <a:rPr lang="en-US" sz="1400" dirty="0" err="1"/>
              <a:t>libertad</a:t>
            </a:r>
            <a:r>
              <a:rPr lang="en-US" sz="1400" dirty="0"/>
              <a:t>, </a:t>
            </a:r>
            <a:r>
              <a:rPr lang="en-US" sz="1400" dirty="0" err="1"/>
              <a:t>liberaci</a:t>
            </a:r>
            <a:r>
              <a:rPr lang="el-GR" sz="1400" dirty="0"/>
              <a:t>ό</a:t>
            </a:r>
            <a:r>
              <a:rPr lang="en-US" sz="1400" dirty="0"/>
              <a:t>n, </a:t>
            </a:r>
            <a:r>
              <a:rPr lang="en-US" sz="1400" dirty="0" err="1"/>
              <a:t>gozo</a:t>
            </a:r>
            <a:r>
              <a:rPr lang="en-US" sz="1400" dirty="0"/>
              <a:t> y </a:t>
            </a:r>
            <a:r>
              <a:rPr lang="en-US" sz="1400" dirty="0" err="1"/>
              <a:t>alegría</a:t>
            </a:r>
            <a:r>
              <a:rPr lang="en-US" sz="1400" dirty="0"/>
              <a:t>.</a:t>
            </a:r>
          </a:p>
          <a:p>
            <a:pPr>
              <a:lnSpc>
                <a:spcPct val="90000"/>
              </a:lnSpc>
              <a:buFont typeface="Wingdings" panose="05000000000000000000" pitchFamily="2" charset="2"/>
              <a:buChar char="Ø"/>
            </a:pPr>
            <a:r>
              <a:rPr lang="en-US" sz="1400" dirty="0"/>
              <a:t>YO SOY LIBRE! </a:t>
            </a:r>
          </a:p>
          <a:p>
            <a:pPr>
              <a:lnSpc>
                <a:spcPct val="90000"/>
              </a:lnSpc>
              <a:buFont typeface="Wingdings" panose="05000000000000000000" pitchFamily="2" charset="2"/>
              <a:buChar char="Ø"/>
            </a:pPr>
            <a:r>
              <a:rPr lang="en-US" sz="1400" dirty="0" err="1"/>
              <a:t>Yo</a:t>
            </a:r>
            <a:r>
              <a:rPr lang="en-US" sz="1400" dirty="0"/>
              <a:t> soy </a:t>
            </a:r>
            <a:r>
              <a:rPr lang="en-US" sz="1400" dirty="0" err="1"/>
              <a:t>financieramente</a:t>
            </a:r>
            <a:r>
              <a:rPr lang="en-US" sz="1400" dirty="0"/>
              <a:t> libre!</a:t>
            </a:r>
          </a:p>
          <a:p>
            <a:pPr>
              <a:lnSpc>
                <a:spcPct val="90000"/>
              </a:lnSpc>
              <a:buFont typeface="Wingdings" panose="05000000000000000000" pitchFamily="2" charset="2"/>
              <a:buChar char="Ø"/>
            </a:pPr>
            <a:r>
              <a:rPr lang="en-US" sz="1400" dirty="0"/>
              <a:t>Dios </a:t>
            </a:r>
            <a:r>
              <a:rPr lang="en-US" sz="1400" dirty="0" err="1"/>
              <a:t>tiene</a:t>
            </a:r>
            <a:r>
              <a:rPr lang="en-US" sz="1400" dirty="0"/>
              <a:t> </a:t>
            </a:r>
            <a:r>
              <a:rPr lang="en-US" sz="1400" dirty="0" err="1"/>
              <a:t>muchas</a:t>
            </a:r>
            <a:r>
              <a:rPr lang="en-US" sz="1400" dirty="0"/>
              <a:t> </a:t>
            </a:r>
            <a:r>
              <a:rPr lang="en-US" sz="1400" dirty="0" err="1"/>
              <a:t>bendiciones</a:t>
            </a:r>
            <a:r>
              <a:rPr lang="en-US" sz="1400" dirty="0"/>
              <a:t> para mi. Dios </a:t>
            </a:r>
            <a:r>
              <a:rPr lang="en-US" sz="1400" dirty="0" err="1"/>
              <a:t>bendice</a:t>
            </a:r>
            <a:r>
              <a:rPr lang="en-US" sz="1400" dirty="0"/>
              <a:t> </a:t>
            </a:r>
            <a:r>
              <a:rPr lang="en-US" sz="1400" dirty="0" err="1"/>
              <a:t>todo</a:t>
            </a:r>
            <a:r>
              <a:rPr lang="en-US" sz="1400" dirty="0"/>
              <a:t> </a:t>
            </a:r>
            <a:r>
              <a:rPr lang="en-US" sz="1400" dirty="0" err="1"/>
              <a:t>en</a:t>
            </a:r>
            <a:r>
              <a:rPr lang="en-US" sz="1400" dirty="0"/>
              <a:t> lo que pongo mi mano. YO SOY BENDITO! </a:t>
            </a:r>
          </a:p>
          <a:p>
            <a:pPr>
              <a:lnSpc>
                <a:spcPct val="90000"/>
              </a:lnSpc>
              <a:buFont typeface="Wingdings" panose="05000000000000000000" pitchFamily="2" charset="2"/>
              <a:buChar char="Ø"/>
            </a:pPr>
            <a:r>
              <a:rPr lang="en-US" sz="1400" dirty="0"/>
              <a:t>Dios </a:t>
            </a:r>
            <a:r>
              <a:rPr lang="en-US" sz="1400" dirty="0" err="1"/>
              <a:t>abrirá</a:t>
            </a:r>
            <a:r>
              <a:rPr lang="en-US" sz="1400" dirty="0"/>
              <a:t> </a:t>
            </a:r>
            <a:r>
              <a:rPr lang="en-US" sz="1400" dirty="0" err="1"/>
              <a:t>su</a:t>
            </a:r>
            <a:r>
              <a:rPr lang="en-US" sz="1400" dirty="0"/>
              <a:t> </a:t>
            </a:r>
            <a:r>
              <a:rPr lang="en-US" sz="1400" dirty="0" err="1"/>
              <a:t>buen</a:t>
            </a:r>
            <a:r>
              <a:rPr lang="en-US" sz="1400" dirty="0"/>
              <a:t> Tesoro </a:t>
            </a:r>
            <a:r>
              <a:rPr lang="en-US" sz="1400" dirty="0" err="1"/>
              <a:t>sobre</a:t>
            </a:r>
            <a:r>
              <a:rPr lang="en-US" sz="1400" dirty="0"/>
              <a:t> mi. </a:t>
            </a:r>
            <a:r>
              <a:rPr lang="en-US" sz="1400" dirty="0" err="1"/>
              <a:t>Yo</a:t>
            </a:r>
            <a:r>
              <a:rPr lang="en-US" sz="1400" dirty="0"/>
              <a:t> </a:t>
            </a:r>
            <a:r>
              <a:rPr lang="en-US" sz="1400" dirty="0" err="1"/>
              <a:t>prestaré</a:t>
            </a:r>
            <a:r>
              <a:rPr lang="en-US" sz="1400" dirty="0"/>
              <a:t> a </a:t>
            </a:r>
            <a:r>
              <a:rPr lang="en-US" sz="1400" dirty="0" err="1"/>
              <a:t>muchos</a:t>
            </a:r>
            <a:r>
              <a:rPr lang="en-US" sz="1400" dirty="0"/>
              <a:t> y no </a:t>
            </a:r>
            <a:r>
              <a:rPr lang="en-US" sz="1400" dirty="0" err="1"/>
              <a:t>pediré</a:t>
            </a:r>
            <a:r>
              <a:rPr lang="en-US" sz="1400" dirty="0"/>
              <a:t> </a:t>
            </a:r>
            <a:r>
              <a:rPr lang="en-US" sz="1400" dirty="0" err="1"/>
              <a:t>prestado</a:t>
            </a:r>
            <a:r>
              <a:rPr lang="en-US" sz="1400" dirty="0"/>
              <a:t>.</a:t>
            </a:r>
          </a:p>
          <a:p>
            <a:pPr>
              <a:lnSpc>
                <a:spcPct val="90000"/>
              </a:lnSpc>
              <a:buFont typeface="Wingdings" panose="05000000000000000000" pitchFamily="2" charset="2"/>
              <a:buChar char="Ø"/>
            </a:pPr>
            <a:r>
              <a:rPr lang="en-US" sz="1400" dirty="0"/>
              <a:t>YO SOY CABEZA Y NO COLA; ENCIMA Y NO DEBAJO </a:t>
            </a:r>
          </a:p>
          <a:p>
            <a:pPr>
              <a:lnSpc>
                <a:spcPct val="90000"/>
              </a:lnSpc>
              <a:buFont typeface="Wingdings" panose="05000000000000000000" pitchFamily="2" charset="2"/>
              <a:buChar char="Ø"/>
            </a:pPr>
            <a:r>
              <a:rPr lang="en-US" sz="1400" b="1" dirty="0"/>
              <a:t>YO SOY MI INVERSION NO. 1!</a:t>
            </a:r>
            <a:r>
              <a:rPr lang="en-US" sz="1400" dirty="0"/>
              <a:t>  </a:t>
            </a:r>
          </a:p>
          <a:p>
            <a:pPr lvl="1">
              <a:lnSpc>
                <a:spcPct val="90000"/>
              </a:lnSpc>
            </a:pPr>
            <a:r>
              <a:rPr lang="es-ES" sz="1400" dirty="0"/>
              <a:t>Invierto en Mi Mismo primero todos los días.</a:t>
            </a:r>
          </a:p>
          <a:p>
            <a:pPr lvl="1">
              <a:lnSpc>
                <a:spcPct val="90000"/>
              </a:lnSpc>
            </a:pPr>
            <a:r>
              <a:rPr lang="es-ES" sz="1400" dirty="0"/>
              <a:t>Estoy Comprometido con mi desarrollo</a:t>
            </a:r>
            <a:r>
              <a:rPr lang="en-US" sz="1400" dirty="0"/>
              <a:t>. Me </a:t>
            </a:r>
            <a:r>
              <a:rPr lang="en-US" sz="1400" dirty="0" err="1"/>
              <a:t>esforzaré</a:t>
            </a:r>
            <a:r>
              <a:rPr lang="en-US" sz="1400" dirty="0"/>
              <a:t> y </a:t>
            </a:r>
            <a:r>
              <a:rPr lang="en-US" sz="1400" dirty="0" err="1"/>
              <a:t>seré</a:t>
            </a:r>
            <a:r>
              <a:rPr lang="en-US" sz="1400" dirty="0"/>
              <a:t> </a:t>
            </a:r>
            <a:r>
              <a:rPr lang="en-US" sz="1400" dirty="0" err="1"/>
              <a:t>diligente</a:t>
            </a:r>
            <a:r>
              <a:rPr lang="en-US" sz="1400" dirty="0"/>
              <a:t> para </a:t>
            </a:r>
            <a:r>
              <a:rPr lang="en-US" sz="1400" dirty="0" err="1"/>
              <a:t>presentarme</a:t>
            </a:r>
            <a:r>
              <a:rPr lang="en-US" sz="1400" dirty="0"/>
              <a:t> </a:t>
            </a:r>
            <a:r>
              <a:rPr lang="en-US" sz="1400" dirty="0" err="1"/>
              <a:t>aprobado</a:t>
            </a:r>
            <a:r>
              <a:rPr lang="en-US" sz="1400" dirty="0"/>
              <a:t>.</a:t>
            </a:r>
          </a:p>
          <a:p>
            <a:pPr lvl="1">
              <a:lnSpc>
                <a:spcPct val="90000"/>
              </a:lnSpc>
            </a:pPr>
            <a:r>
              <a:rPr lang="en-US" sz="1400" dirty="0" err="1"/>
              <a:t>Transformo</a:t>
            </a:r>
            <a:r>
              <a:rPr lang="en-US" sz="1400" dirty="0"/>
              <a:t> mi </a:t>
            </a:r>
            <a:r>
              <a:rPr lang="en-US" sz="1400" dirty="0" err="1"/>
              <a:t>vida</a:t>
            </a:r>
            <a:r>
              <a:rPr lang="en-US" sz="1400" dirty="0"/>
              <a:t> </a:t>
            </a:r>
            <a:r>
              <a:rPr lang="en-US" sz="1400" dirty="0" err="1"/>
              <a:t>renovando</a:t>
            </a:r>
            <a:r>
              <a:rPr lang="en-US" sz="1400" dirty="0"/>
              <a:t> mi </a:t>
            </a:r>
            <a:r>
              <a:rPr lang="en-US" sz="1400" dirty="0" err="1"/>
              <a:t>entendimiento</a:t>
            </a:r>
            <a:r>
              <a:rPr lang="en-US" sz="1400" dirty="0"/>
              <a:t>.  </a:t>
            </a:r>
          </a:p>
          <a:p>
            <a:pPr lvl="1">
              <a:lnSpc>
                <a:spcPct val="90000"/>
              </a:lnSpc>
            </a:pPr>
            <a:r>
              <a:rPr lang="en-US" sz="1400" dirty="0"/>
              <a:t>Antes de </a:t>
            </a:r>
            <a:r>
              <a:rPr lang="en-US" sz="1400" dirty="0" err="1"/>
              <a:t>invertir</a:t>
            </a:r>
            <a:r>
              <a:rPr lang="en-US" sz="1400" dirty="0"/>
              <a:t> </a:t>
            </a:r>
            <a:r>
              <a:rPr lang="en-US" sz="1400" dirty="0" err="1"/>
              <a:t>en</a:t>
            </a:r>
            <a:r>
              <a:rPr lang="en-US" sz="1400" dirty="0"/>
              <a:t> </a:t>
            </a:r>
            <a:r>
              <a:rPr lang="en-US" sz="1400" dirty="0" err="1"/>
              <a:t>otras</a:t>
            </a:r>
            <a:r>
              <a:rPr lang="en-US" sz="1400" dirty="0"/>
              <a:t> </a:t>
            </a:r>
            <a:r>
              <a:rPr lang="en-US" sz="1400" dirty="0" err="1"/>
              <a:t>cosas</a:t>
            </a:r>
            <a:r>
              <a:rPr lang="en-US" sz="1400" dirty="0"/>
              <a:t>, </a:t>
            </a:r>
            <a:r>
              <a:rPr lang="en-US" sz="1400" dirty="0" err="1"/>
              <a:t>siempre</a:t>
            </a:r>
            <a:r>
              <a:rPr lang="en-US" sz="1400" dirty="0"/>
              <a:t> </a:t>
            </a:r>
            <a:r>
              <a:rPr lang="en-US" sz="1400" dirty="0" err="1"/>
              <a:t>invertiré</a:t>
            </a:r>
            <a:r>
              <a:rPr lang="en-US" sz="1400" dirty="0"/>
              <a:t> primero </a:t>
            </a:r>
            <a:r>
              <a:rPr lang="en-US" sz="1400" dirty="0" err="1"/>
              <a:t>en</a:t>
            </a:r>
            <a:r>
              <a:rPr lang="en-US" sz="1400" dirty="0"/>
              <a:t> MI MISMO </a:t>
            </a:r>
            <a:r>
              <a:rPr lang="en-US" sz="1400" dirty="0" err="1"/>
              <a:t>porque</a:t>
            </a:r>
            <a:r>
              <a:rPr lang="en-US" sz="1400" dirty="0"/>
              <a:t> </a:t>
            </a:r>
            <a:r>
              <a:rPr lang="en-US" sz="1400" dirty="0" err="1"/>
              <a:t>entiendo</a:t>
            </a:r>
            <a:r>
              <a:rPr lang="en-US" sz="1400" dirty="0"/>
              <a:t> que YO soy la clave de la </a:t>
            </a:r>
            <a:r>
              <a:rPr lang="en-US" sz="1400" dirty="0" err="1"/>
              <a:t>riqueza</a:t>
            </a:r>
            <a:r>
              <a:rPr lang="en-US" sz="1400" dirty="0"/>
              <a:t> </a:t>
            </a:r>
            <a:r>
              <a:rPr lang="en-US" sz="1400" dirty="0" err="1"/>
              <a:t>en</a:t>
            </a:r>
            <a:r>
              <a:rPr lang="en-US" sz="1400" dirty="0"/>
              <a:t> mi </a:t>
            </a:r>
            <a:r>
              <a:rPr lang="en-US" sz="1400" dirty="0" err="1"/>
              <a:t>vida</a:t>
            </a:r>
            <a:r>
              <a:rPr lang="en-US" sz="1400" dirty="0"/>
              <a:t> – no las </a:t>
            </a:r>
            <a:r>
              <a:rPr lang="en-US" sz="1400" dirty="0" err="1"/>
              <a:t>cosas</a:t>
            </a:r>
            <a:r>
              <a:rPr lang="en-US" sz="1400" dirty="0"/>
              <a:t> </a:t>
            </a:r>
            <a:r>
              <a:rPr lang="en-US" sz="1400" dirty="0" err="1"/>
              <a:t>ni</a:t>
            </a:r>
            <a:r>
              <a:rPr lang="en-US" sz="1400" dirty="0"/>
              <a:t> las </a:t>
            </a:r>
            <a:r>
              <a:rPr lang="en-US" sz="1400" dirty="0" err="1"/>
              <a:t>circunstancias</a:t>
            </a:r>
            <a:r>
              <a:rPr lang="en-US" sz="1400" dirty="0"/>
              <a:t>. </a:t>
            </a:r>
          </a:p>
        </p:txBody>
      </p:sp>
      <p:pic>
        <p:nvPicPr>
          <p:cNvPr id="5" name="Picture 4" descr="A person in a suit standing in front of a building&#10;&#10;Description automatically generated">
            <a:extLst>
              <a:ext uri="{FF2B5EF4-FFF2-40B4-BE49-F238E27FC236}">
                <a16:creationId xmlns:a16="http://schemas.microsoft.com/office/drawing/2014/main" id="{E14CD989-4A3C-49D8-B4DE-67E091B415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4044" y="3460775"/>
            <a:ext cx="3031236" cy="2121865"/>
          </a:xfrm>
          <a:prstGeom prst="rect">
            <a:avLst/>
          </a:prstGeom>
        </p:spPr>
      </p:pic>
      <p:sp>
        <p:nvSpPr>
          <p:cNvPr id="7" name="Footer Placeholder 6"/>
          <p:cNvSpPr>
            <a:spLocks noGrp="1"/>
          </p:cNvSpPr>
          <p:nvPr>
            <p:ph type="ftr" sz="quarter" idx="11"/>
          </p:nvPr>
        </p:nvSpPr>
        <p:spPr>
          <a:xfrm>
            <a:off x="6057900" y="6378384"/>
            <a:ext cx="3086100" cy="365125"/>
          </a:xfrm>
        </p:spPr>
        <p:txBody>
          <a:bodyPr>
            <a:normAutofit/>
          </a:bodyPr>
          <a:lstStyle/>
          <a:p>
            <a:pPr algn="l">
              <a:spcAft>
                <a:spcPts val="600"/>
              </a:spcAft>
            </a:pPr>
            <a:r>
              <a:rPr lang="en-US" dirty="0"/>
              <a:t>© Alex </a:t>
            </a:r>
            <a:r>
              <a:rPr lang="en-US" dirty="0" err="1"/>
              <a:t>Barrón</a:t>
            </a:r>
            <a:r>
              <a:rPr lang="en-US" dirty="0"/>
              <a:t> 2024</a:t>
            </a:r>
          </a:p>
        </p:txBody>
      </p:sp>
      <p:sp>
        <p:nvSpPr>
          <p:cNvPr id="8" name="Slide Number Placeholder 7"/>
          <p:cNvSpPr>
            <a:spLocks noGrp="1"/>
          </p:cNvSpPr>
          <p:nvPr>
            <p:ph type="sldNum" sz="quarter" idx="12"/>
          </p:nvPr>
        </p:nvSpPr>
        <p:spPr>
          <a:xfrm>
            <a:off x="7831836" y="6356350"/>
            <a:ext cx="912114" cy="365125"/>
          </a:xfrm>
        </p:spPr>
        <p:txBody>
          <a:bodyPr>
            <a:normAutofit/>
          </a:bodyPr>
          <a:lstStyle/>
          <a:p>
            <a:pPr>
              <a:spcAft>
                <a:spcPts val="600"/>
              </a:spcAft>
            </a:pPr>
            <a:fld id="{26992660-07D7-4D1A-9A00-6246F487EF94}" type="slidenum">
              <a:rPr lang="en-US" smtClean="0"/>
              <a:pPr>
                <a:spcAft>
                  <a:spcPts val="600"/>
                </a:spcAft>
              </a:pPr>
              <a:t>75</a:t>
            </a:fld>
            <a:endParaRPr lang="en-US"/>
          </a:p>
        </p:txBody>
      </p:sp>
      <p:pic>
        <p:nvPicPr>
          <p:cNvPr id="4" name="Picture 3">
            <a:extLst>
              <a:ext uri="{FF2B5EF4-FFF2-40B4-BE49-F238E27FC236}">
                <a16:creationId xmlns:a16="http://schemas.microsoft.com/office/drawing/2014/main" id="{55A3387F-B0C9-B902-F461-284B7A32916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8137" y="1288060"/>
            <a:ext cx="3091482" cy="997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3707780"/>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2485" y="4277356"/>
            <a:ext cx="7475220" cy="1560320"/>
          </a:xfrm>
        </p:spPr>
        <p:txBody>
          <a:bodyPr>
            <a:normAutofit fontScale="90000"/>
          </a:bodyPr>
          <a:lstStyle/>
          <a:p>
            <a:r>
              <a:rPr lang="en-US" sz="5000" b="1" dirty="0">
                <a:solidFill>
                  <a:srgbClr val="46B665"/>
                </a:solidFill>
              </a:rPr>
              <a:t>TU ERES </a:t>
            </a:r>
            <a:br>
              <a:rPr lang="en-US" sz="5000" b="1" dirty="0">
                <a:solidFill>
                  <a:srgbClr val="46B665"/>
                </a:solidFill>
              </a:rPr>
            </a:br>
            <a:r>
              <a:rPr lang="en-US" sz="5000" b="1" dirty="0">
                <a:solidFill>
                  <a:srgbClr val="46B665"/>
                </a:solidFill>
              </a:rPr>
              <a:t>TU INVERSION NO. 1</a:t>
            </a:r>
          </a:p>
        </p:txBody>
      </p:sp>
      <p:pic>
        <p:nvPicPr>
          <p:cNvPr id="4100" name="Picture 4" descr="Impact Investments in Yourself - BLUE FOX | Accounting for Nonprofits and  Social Enterprises">
            <a:extLst>
              <a:ext uri="{FF2B5EF4-FFF2-40B4-BE49-F238E27FC236}">
                <a16:creationId xmlns:a16="http://schemas.microsoft.com/office/drawing/2014/main" id="{FB5EFE7B-1086-47E1-B145-677988C1A3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987" r="2" b="9780"/>
          <a:stretch/>
        </p:blipFill>
        <p:spPr bwMode="auto">
          <a:xfrm>
            <a:off x="182880" y="256540"/>
            <a:ext cx="8778240" cy="3764276"/>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7"/>
          <p:cNvSpPr>
            <a:spLocks noGrp="1"/>
          </p:cNvSpPr>
          <p:nvPr>
            <p:ph type="ftr" sz="quarter" idx="11"/>
          </p:nvPr>
        </p:nvSpPr>
        <p:spPr>
          <a:xfrm>
            <a:off x="3028950" y="6259585"/>
            <a:ext cx="3086100" cy="365125"/>
          </a:xfrm>
        </p:spPr>
        <p:txBody>
          <a:bodyPr>
            <a:normAutofit/>
          </a:bodyPr>
          <a:lstStyle/>
          <a:p>
            <a:pPr>
              <a:spcAft>
                <a:spcPts val="600"/>
              </a:spcAft>
            </a:pPr>
            <a:r>
              <a:rPr lang="en-US" dirty="0">
                <a:solidFill>
                  <a:srgbClr val="46B665"/>
                </a:solidFill>
              </a:rPr>
              <a:t>© Alex </a:t>
            </a:r>
            <a:r>
              <a:rPr lang="en-US" dirty="0" err="1">
                <a:solidFill>
                  <a:srgbClr val="46B665"/>
                </a:solidFill>
              </a:rPr>
              <a:t>Barrón</a:t>
            </a:r>
            <a:r>
              <a:rPr lang="en-US" dirty="0">
                <a:solidFill>
                  <a:srgbClr val="46B665"/>
                </a:solidFill>
              </a:rPr>
              <a:t> 2024</a:t>
            </a:r>
          </a:p>
        </p:txBody>
      </p:sp>
      <p:sp>
        <p:nvSpPr>
          <p:cNvPr id="8" name="Slide Number Placeholder 8"/>
          <p:cNvSpPr>
            <a:spLocks noGrp="1"/>
          </p:cNvSpPr>
          <p:nvPr>
            <p:ph type="sldNum" sz="quarter" idx="12"/>
          </p:nvPr>
        </p:nvSpPr>
        <p:spPr>
          <a:xfrm>
            <a:off x="6457950" y="6259585"/>
            <a:ext cx="2057400" cy="365125"/>
          </a:xfrm>
        </p:spPr>
        <p:txBody>
          <a:bodyPr>
            <a:normAutofit/>
          </a:bodyPr>
          <a:lstStyle/>
          <a:p>
            <a:pPr>
              <a:spcAft>
                <a:spcPts val="600"/>
              </a:spcAft>
            </a:pPr>
            <a:fld id="{26992660-07D7-4D1A-9A00-6246F487EF94}" type="slidenum">
              <a:rPr lang="en-US">
                <a:solidFill>
                  <a:schemeClr val="accent1"/>
                </a:solidFill>
              </a:rPr>
              <a:pPr>
                <a:spcAft>
                  <a:spcPts val="600"/>
                </a:spcAft>
              </a:pPr>
              <a:t>76</a:t>
            </a:fld>
            <a:endParaRPr lang="en-US">
              <a:solidFill>
                <a:schemeClr val="accent1"/>
              </a:solidFill>
            </a:endParaRPr>
          </a:p>
        </p:txBody>
      </p:sp>
      <p:pic>
        <p:nvPicPr>
          <p:cNvPr id="3" name="Picture 2">
            <a:extLst>
              <a:ext uri="{FF2B5EF4-FFF2-40B4-BE49-F238E27FC236}">
                <a16:creationId xmlns:a16="http://schemas.microsoft.com/office/drawing/2014/main" id="{5EC28EA1-F7D6-D57A-923F-2BCAAECA537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6000029"/>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FFE16-78AF-4CD1-93B4-7E352A808BB1}"/>
              </a:ext>
            </a:extLst>
          </p:cNvPr>
          <p:cNvSpPr>
            <a:spLocks noGrp="1"/>
          </p:cNvSpPr>
          <p:nvPr>
            <p:ph type="title"/>
          </p:nvPr>
        </p:nvSpPr>
        <p:spPr>
          <a:xfrm>
            <a:off x="381000" y="538196"/>
            <a:ext cx="4428087" cy="1135737"/>
          </a:xfrm>
        </p:spPr>
        <p:txBody>
          <a:bodyPr>
            <a:normAutofit/>
          </a:bodyPr>
          <a:lstStyle/>
          <a:p>
            <a:r>
              <a:rPr lang="en-US" sz="3100" b="1" dirty="0"/>
              <a:t>1.) </a:t>
            </a:r>
            <a:r>
              <a:rPr lang="en-US" sz="3100" b="1" dirty="0" err="1"/>
              <a:t>Invierte</a:t>
            </a:r>
            <a:r>
              <a:rPr lang="en-US" sz="3100" b="1" dirty="0"/>
              <a:t> </a:t>
            </a:r>
            <a:r>
              <a:rPr lang="en-US" sz="3100" b="1" dirty="0" err="1"/>
              <a:t>en</a:t>
            </a:r>
            <a:r>
              <a:rPr lang="en-US" sz="3100" b="1" dirty="0"/>
              <a:t> Tu Cuerpo </a:t>
            </a:r>
            <a:r>
              <a:rPr lang="en-US" sz="3100" b="1" dirty="0" err="1"/>
              <a:t>Fisico</a:t>
            </a:r>
            <a:endParaRPr lang="en-US" sz="3100" b="1" dirty="0"/>
          </a:p>
        </p:txBody>
      </p:sp>
      <p:sp>
        <p:nvSpPr>
          <p:cNvPr id="3" name="Content Placeholder 2">
            <a:extLst>
              <a:ext uri="{FF2B5EF4-FFF2-40B4-BE49-F238E27FC236}">
                <a16:creationId xmlns:a16="http://schemas.microsoft.com/office/drawing/2014/main" id="{9185363D-2392-451F-BC79-32271F79E308}"/>
              </a:ext>
            </a:extLst>
          </p:cNvPr>
          <p:cNvSpPr>
            <a:spLocks noGrp="1"/>
          </p:cNvSpPr>
          <p:nvPr>
            <p:ph idx="1"/>
          </p:nvPr>
        </p:nvSpPr>
        <p:spPr>
          <a:xfrm>
            <a:off x="482601" y="1782981"/>
            <a:ext cx="3852312" cy="4393982"/>
          </a:xfrm>
        </p:spPr>
        <p:txBody>
          <a:bodyPr>
            <a:normAutofit lnSpcReduction="10000"/>
          </a:bodyPr>
          <a:lstStyle/>
          <a:p>
            <a:pPr marL="0" indent="0">
              <a:buNone/>
            </a:pPr>
            <a:r>
              <a:rPr lang="en-US" sz="1700" dirty="0" err="1"/>
              <a:t>Cuida</a:t>
            </a:r>
            <a:r>
              <a:rPr lang="en-US" sz="1700" dirty="0"/>
              <a:t> de </a:t>
            </a:r>
            <a:r>
              <a:rPr lang="en-US" sz="1700" dirty="0" err="1"/>
              <a:t>tu</a:t>
            </a:r>
            <a:r>
              <a:rPr lang="en-US" sz="1700" dirty="0"/>
              <a:t> Cuerpo. </a:t>
            </a:r>
            <a:r>
              <a:rPr lang="en-US" sz="1700" dirty="0" err="1"/>
              <a:t>Invierte</a:t>
            </a:r>
            <a:r>
              <a:rPr lang="en-US" sz="1700" dirty="0"/>
              <a:t> </a:t>
            </a:r>
            <a:r>
              <a:rPr lang="en-US" sz="1700" dirty="0" err="1"/>
              <a:t>en</a:t>
            </a:r>
            <a:r>
              <a:rPr lang="en-US" sz="1700" dirty="0"/>
              <a:t> </a:t>
            </a:r>
            <a:r>
              <a:rPr lang="en-US" sz="1700" dirty="0" err="1"/>
              <a:t>tu</a:t>
            </a:r>
            <a:r>
              <a:rPr lang="en-US" sz="1700" dirty="0"/>
              <a:t>:</a:t>
            </a:r>
          </a:p>
          <a:p>
            <a:r>
              <a:rPr lang="en-US" sz="1700" dirty="0"/>
              <a:t>1. </a:t>
            </a:r>
            <a:r>
              <a:rPr lang="en-US" sz="1700" b="1" dirty="0" err="1"/>
              <a:t>Nutricion</a:t>
            </a:r>
            <a:r>
              <a:rPr lang="en-US" sz="1700" b="1" dirty="0"/>
              <a:t> </a:t>
            </a:r>
            <a:r>
              <a:rPr lang="en-US" sz="1700" dirty="0"/>
              <a:t>– Come comida </a:t>
            </a:r>
            <a:r>
              <a:rPr lang="en-US" sz="1700" dirty="0" err="1"/>
              <a:t>saludable</a:t>
            </a:r>
            <a:r>
              <a:rPr lang="en-US" sz="1700" dirty="0"/>
              <a:t> – es </a:t>
            </a:r>
            <a:r>
              <a:rPr lang="en-US" sz="1700" dirty="0" err="1"/>
              <a:t>gasolina</a:t>
            </a:r>
            <a:r>
              <a:rPr lang="en-US" sz="1700" dirty="0"/>
              <a:t> para </a:t>
            </a:r>
            <a:r>
              <a:rPr lang="en-US" sz="1700" dirty="0" err="1"/>
              <a:t>tu</a:t>
            </a:r>
            <a:r>
              <a:rPr lang="en-US" sz="1700" dirty="0"/>
              <a:t> </a:t>
            </a:r>
            <a:r>
              <a:rPr lang="en-US" sz="1700" dirty="0" err="1"/>
              <a:t>cuerpo</a:t>
            </a:r>
            <a:r>
              <a:rPr lang="en-US" sz="1700" dirty="0"/>
              <a:t>; </a:t>
            </a:r>
            <a:r>
              <a:rPr lang="en-US" sz="1700" dirty="0" err="1"/>
              <a:t>Cuida</a:t>
            </a:r>
            <a:r>
              <a:rPr lang="en-US" sz="1700" dirty="0"/>
              <a:t> </a:t>
            </a:r>
            <a:r>
              <a:rPr lang="en-US" sz="1700" dirty="0" err="1"/>
              <a:t>tu</a:t>
            </a:r>
            <a:r>
              <a:rPr lang="en-US" sz="1700" dirty="0"/>
              <a:t> peso</a:t>
            </a:r>
          </a:p>
          <a:p>
            <a:r>
              <a:rPr lang="en-US" sz="1700" dirty="0"/>
              <a:t>2. </a:t>
            </a:r>
            <a:r>
              <a:rPr lang="en-US" sz="1700" b="1" dirty="0" err="1"/>
              <a:t>Ejercicio</a:t>
            </a:r>
            <a:r>
              <a:rPr lang="en-US" sz="1700" dirty="0"/>
              <a:t> – </a:t>
            </a:r>
            <a:r>
              <a:rPr lang="en-US" sz="1700" dirty="0" err="1"/>
              <a:t>adopta</a:t>
            </a:r>
            <a:r>
              <a:rPr lang="en-US" sz="1700" dirty="0"/>
              <a:t> un </a:t>
            </a:r>
            <a:r>
              <a:rPr lang="en-US" sz="1700" dirty="0" err="1"/>
              <a:t>programa</a:t>
            </a:r>
            <a:r>
              <a:rPr lang="en-US" sz="1700" dirty="0"/>
              <a:t> de </a:t>
            </a:r>
            <a:r>
              <a:rPr lang="en-US" sz="1700" dirty="0" err="1"/>
              <a:t>ejercisio</a:t>
            </a:r>
            <a:r>
              <a:rPr lang="en-US" sz="1700" dirty="0"/>
              <a:t> regular - cardio &amp; </a:t>
            </a:r>
            <a:r>
              <a:rPr lang="en-US" sz="1700" dirty="0" err="1"/>
              <a:t>pesas</a:t>
            </a:r>
            <a:endParaRPr lang="en-US" sz="1700" dirty="0"/>
          </a:p>
          <a:p>
            <a:r>
              <a:rPr lang="en-US" sz="1700" dirty="0"/>
              <a:t>3. </a:t>
            </a:r>
            <a:r>
              <a:rPr lang="en-US" sz="1700" b="1" dirty="0" err="1"/>
              <a:t>Sueño</a:t>
            </a:r>
            <a:r>
              <a:rPr lang="en-US" sz="1700" dirty="0"/>
              <a:t> – </a:t>
            </a:r>
            <a:r>
              <a:rPr lang="en-US" sz="1700" dirty="0" err="1"/>
              <a:t>duerme</a:t>
            </a:r>
            <a:r>
              <a:rPr lang="en-US" sz="1700" dirty="0"/>
              <a:t> lo </a:t>
            </a:r>
            <a:r>
              <a:rPr lang="en-US" sz="1700" dirty="0" err="1"/>
              <a:t>suficiente</a:t>
            </a:r>
            <a:r>
              <a:rPr lang="en-US" sz="1700" dirty="0"/>
              <a:t> </a:t>
            </a:r>
            <a:r>
              <a:rPr lang="en-US" sz="1700" dirty="0" err="1"/>
              <a:t>cada</a:t>
            </a:r>
            <a:r>
              <a:rPr lang="en-US" sz="1700" dirty="0"/>
              <a:t> </a:t>
            </a:r>
            <a:r>
              <a:rPr lang="en-US" sz="1700" dirty="0" err="1"/>
              <a:t>dia</a:t>
            </a:r>
            <a:r>
              <a:rPr lang="en-US" sz="1700" dirty="0"/>
              <a:t> para </a:t>
            </a:r>
            <a:r>
              <a:rPr lang="en-US" sz="1700" dirty="0" err="1"/>
              <a:t>tener</a:t>
            </a:r>
            <a:r>
              <a:rPr lang="en-US" sz="1700" dirty="0"/>
              <a:t> </a:t>
            </a:r>
            <a:r>
              <a:rPr lang="en-US" sz="1700" dirty="0" err="1"/>
              <a:t>energia</a:t>
            </a:r>
            <a:endParaRPr lang="en-US" sz="1700" dirty="0"/>
          </a:p>
          <a:p>
            <a:r>
              <a:rPr lang="en-US" sz="1700" dirty="0"/>
              <a:t>4. </a:t>
            </a:r>
            <a:r>
              <a:rPr lang="en-US" sz="1700" b="1" dirty="0" err="1"/>
              <a:t>Salud</a:t>
            </a:r>
            <a:r>
              <a:rPr lang="en-US" sz="1700" dirty="0"/>
              <a:t> – </a:t>
            </a:r>
            <a:r>
              <a:rPr lang="en-US" sz="1700" dirty="0" err="1"/>
              <a:t>hazte</a:t>
            </a:r>
            <a:r>
              <a:rPr lang="en-US" sz="1700" dirty="0"/>
              <a:t> un examen medico </a:t>
            </a:r>
            <a:r>
              <a:rPr lang="en-US" sz="1700" dirty="0" err="1"/>
              <a:t>minimo</a:t>
            </a:r>
            <a:r>
              <a:rPr lang="en-US" sz="1700" dirty="0"/>
              <a:t> </a:t>
            </a:r>
            <a:r>
              <a:rPr lang="en-US" sz="1700" dirty="0" err="1"/>
              <a:t>cada</a:t>
            </a:r>
            <a:r>
              <a:rPr lang="en-US" sz="1700" dirty="0"/>
              <a:t> </a:t>
            </a:r>
            <a:r>
              <a:rPr lang="en-US" sz="1700" dirty="0" err="1"/>
              <a:t>año</a:t>
            </a:r>
            <a:r>
              <a:rPr lang="en-US" sz="1700" dirty="0"/>
              <a:t>, </a:t>
            </a:r>
            <a:r>
              <a:rPr lang="en-US" sz="1700" dirty="0" err="1"/>
              <a:t>cuida</a:t>
            </a:r>
            <a:r>
              <a:rPr lang="en-US" sz="1700" dirty="0"/>
              <a:t> </a:t>
            </a:r>
            <a:r>
              <a:rPr lang="en-US" sz="1700" dirty="0" err="1"/>
              <a:t>tus</a:t>
            </a:r>
            <a:r>
              <a:rPr lang="en-US" sz="1700" dirty="0"/>
              <a:t> </a:t>
            </a:r>
            <a:r>
              <a:rPr lang="en-US" sz="1700" dirty="0" err="1"/>
              <a:t>dientes</a:t>
            </a:r>
            <a:r>
              <a:rPr lang="en-US" sz="1700" dirty="0"/>
              <a:t>, etc.</a:t>
            </a:r>
          </a:p>
          <a:p>
            <a:r>
              <a:rPr lang="en-US" sz="1700" dirty="0"/>
              <a:t>5. </a:t>
            </a:r>
            <a:r>
              <a:rPr lang="en-US" sz="1700" b="1" dirty="0"/>
              <a:t>Descanso &amp; </a:t>
            </a:r>
            <a:r>
              <a:rPr lang="en-US" sz="1700" b="1" dirty="0" err="1"/>
              <a:t>Relajarse</a:t>
            </a:r>
            <a:r>
              <a:rPr lang="en-US" sz="1700" b="1" dirty="0"/>
              <a:t> </a:t>
            </a:r>
            <a:r>
              <a:rPr lang="en-US" sz="1700" dirty="0"/>
              <a:t>– date un  </a:t>
            </a:r>
            <a:r>
              <a:rPr lang="en-US" sz="1700" dirty="0" err="1"/>
              <a:t>masaje</a:t>
            </a:r>
            <a:r>
              <a:rPr lang="en-US" sz="1700" dirty="0"/>
              <a:t>, </a:t>
            </a:r>
            <a:r>
              <a:rPr lang="en-US" sz="1700" dirty="0" err="1"/>
              <a:t>bañate</a:t>
            </a:r>
            <a:r>
              <a:rPr lang="en-US" sz="1700" dirty="0"/>
              <a:t> </a:t>
            </a:r>
            <a:r>
              <a:rPr lang="en-US" sz="1700" dirty="0" err="1"/>
              <a:t>en</a:t>
            </a:r>
            <a:r>
              <a:rPr lang="en-US" sz="1700" dirty="0"/>
              <a:t> tina caliente</a:t>
            </a:r>
          </a:p>
          <a:p>
            <a:r>
              <a:rPr lang="en-US" sz="1700" dirty="0"/>
              <a:t>6. </a:t>
            </a:r>
            <a:r>
              <a:rPr lang="en-US" sz="1700" b="1" dirty="0" err="1"/>
              <a:t>Vacaciones</a:t>
            </a:r>
            <a:r>
              <a:rPr lang="en-US" sz="1700" dirty="0"/>
              <a:t> – </a:t>
            </a:r>
            <a:r>
              <a:rPr lang="en-US" sz="1700" dirty="0" err="1"/>
              <a:t>toma</a:t>
            </a:r>
            <a:r>
              <a:rPr lang="en-US" sz="1700" dirty="0"/>
              <a:t> </a:t>
            </a:r>
            <a:r>
              <a:rPr lang="en-US" sz="1700" dirty="0" err="1"/>
              <a:t>tiempo</a:t>
            </a:r>
            <a:r>
              <a:rPr lang="en-US" sz="1700" dirty="0"/>
              <a:t> para </a:t>
            </a:r>
            <a:r>
              <a:rPr lang="en-US" sz="1700" dirty="0" err="1"/>
              <a:t>descansar</a:t>
            </a:r>
            <a:r>
              <a:rPr lang="en-US" sz="1700" dirty="0"/>
              <a:t> del </a:t>
            </a:r>
            <a:r>
              <a:rPr lang="en-US" sz="1700" dirty="0" err="1"/>
              <a:t>trabajo</a:t>
            </a:r>
            <a:r>
              <a:rPr lang="en-US" sz="1700" dirty="0"/>
              <a:t> – </a:t>
            </a:r>
            <a:r>
              <a:rPr lang="en-US" sz="1700" dirty="0" err="1"/>
              <a:t>viaja</a:t>
            </a:r>
            <a:r>
              <a:rPr lang="en-US" sz="1700" dirty="0"/>
              <a:t> &amp; </a:t>
            </a:r>
            <a:r>
              <a:rPr lang="en-US" sz="1700" dirty="0" err="1"/>
              <a:t>visita</a:t>
            </a:r>
            <a:r>
              <a:rPr lang="en-US" sz="1700" dirty="0"/>
              <a:t> </a:t>
            </a:r>
            <a:r>
              <a:rPr lang="en-US" sz="1700" dirty="0" err="1"/>
              <a:t>diferentes</a:t>
            </a:r>
            <a:r>
              <a:rPr lang="en-US" sz="1700" dirty="0"/>
              <a:t> </a:t>
            </a:r>
            <a:r>
              <a:rPr lang="en-US" sz="1700" dirty="0" err="1"/>
              <a:t>partes</a:t>
            </a:r>
            <a:r>
              <a:rPr lang="en-US" sz="1700" dirty="0"/>
              <a:t> del </a:t>
            </a:r>
            <a:r>
              <a:rPr lang="en-US" sz="1700" dirty="0" err="1"/>
              <a:t>mundo</a:t>
            </a:r>
            <a:endParaRPr lang="en-US" sz="1700" dirty="0"/>
          </a:p>
        </p:txBody>
      </p:sp>
      <p:pic>
        <p:nvPicPr>
          <p:cNvPr id="4" name="Picture 3" descr="health exercise.jpg">
            <a:extLst>
              <a:ext uri="{FF2B5EF4-FFF2-40B4-BE49-F238E27FC236}">
                <a16:creationId xmlns:a16="http://schemas.microsoft.com/office/drawing/2014/main" id="{CB64BD36-9903-4933-AA40-C6A8B23495C0}"/>
              </a:ext>
            </a:extLst>
          </p:cNvPr>
          <p:cNvPicPr/>
          <p:nvPr/>
        </p:nvPicPr>
        <p:blipFill rotWithShape="1">
          <a:blip r:embed="rId2" cstate="print"/>
          <a:srcRect t="12902" r="-3" b="8030"/>
          <a:stretch/>
        </p:blipFill>
        <p:spPr>
          <a:xfrm>
            <a:off x="4809087" y="10"/>
            <a:ext cx="4334913" cy="2287806"/>
          </a:xfrm>
          <a:prstGeom prst="rect">
            <a:avLst/>
          </a:prstGeom>
        </p:spPr>
      </p:pic>
      <p:pic>
        <p:nvPicPr>
          <p:cNvPr id="10" name="Picture 9" descr="A person lying on a bed&#10;&#10;Description automatically generated">
            <a:extLst>
              <a:ext uri="{FF2B5EF4-FFF2-40B4-BE49-F238E27FC236}">
                <a16:creationId xmlns:a16="http://schemas.microsoft.com/office/drawing/2014/main" id="{E768E5C0-BA1E-45D2-9DF0-3CAF96FA3F13}"/>
              </a:ext>
            </a:extLst>
          </p:cNvPr>
          <p:cNvPicPr>
            <a:picLocks noChangeAspect="1"/>
          </p:cNvPicPr>
          <p:nvPr/>
        </p:nvPicPr>
        <p:blipFill rotWithShape="1">
          <a:blip r:embed="rId3">
            <a:extLst>
              <a:ext uri="{28A0092B-C50C-407E-A947-70E740481C1C}">
                <a14:useLocalDpi xmlns:a14="http://schemas.microsoft.com/office/drawing/2010/main" val="0"/>
              </a:ext>
            </a:extLst>
          </a:blip>
          <a:srcRect t="16655" r="-3" b="13440"/>
          <a:stretch/>
        </p:blipFill>
        <p:spPr>
          <a:xfrm>
            <a:off x="4809087" y="4570184"/>
            <a:ext cx="4334913" cy="2287816"/>
          </a:xfrm>
          <a:prstGeom prst="rect">
            <a:avLst/>
          </a:prstGeom>
        </p:spPr>
      </p:pic>
      <p:pic>
        <p:nvPicPr>
          <p:cNvPr id="1026" name="Picture 2" descr="World Food Day 2019: encouraging healthy diets for a #zerohunger world - On  Medicine">
            <a:extLst>
              <a:ext uri="{FF2B5EF4-FFF2-40B4-BE49-F238E27FC236}">
                <a16:creationId xmlns:a16="http://schemas.microsoft.com/office/drawing/2014/main" id="{85471A85-5254-47F6-B4B2-6DCF2471F83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 b="4474"/>
          <a:stretch/>
        </p:blipFill>
        <p:spPr bwMode="auto">
          <a:xfrm>
            <a:off x="4809087" y="2288006"/>
            <a:ext cx="4334913" cy="2287816"/>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4" descr="relax Massages at chinese foot spa($28up)">
            <a:extLst>
              <a:ext uri="{FF2B5EF4-FFF2-40B4-BE49-F238E27FC236}">
                <a16:creationId xmlns:a16="http://schemas.microsoft.com/office/drawing/2014/main" id="{1CE904D2-E718-46EE-BA0F-3339B126FCB7}"/>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relax Massages at chinese foot spa($28up)">
            <a:extLst>
              <a:ext uri="{FF2B5EF4-FFF2-40B4-BE49-F238E27FC236}">
                <a16:creationId xmlns:a16="http://schemas.microsoft.com/office/drawing/2014/main" id="{A55C269A-ECAB-4EE1-81F5-87AAE451A54C}"/>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F9FBC531-CEF1-6A52-553E-8F9B2D381E3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8808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ad the Bible in a Year—August 2017 - The Billy Graham Library Blog">
            <a:extLst>
              <a:ext uri="{FF2B5EF4-FFF2-40B4-BE49-F238E27FC236}">
                <a16:creationId xmlns:a16="http://schemas.microsoft.com/office/drawing/2014/main" id="{9662829E-EDB9-41B8-A28E-75409AAAB2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578" r="-2" b="457"/>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2050" name="Picture 2" descr="When Prayer Fails Us | My Jewish Learning">
            <a:extLst>
              <a:ext uri="{FF2B5EF4-FFF2-40B4-BE49-F238E27FC236}">
                <a16:creationId xmlns:a16="http://schemas.microsoft.com/office/drawing/2014/main" id="{17762F96-78B5-4365-A6BF-26DAA76B392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948" r="-2" b="-2"/>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EDF318A-67E7-4E37-98A7-04062A6ACE14}"/>
              </a:ext>
            </a:extLst>
          </p:cNvPr>
          <p:cNvSpPr>
            <a:spLocks noGrp="1"/>
          </p:cNvSpPr>
          <p:nvPr>
            <p:ph type="title"/>
          </p:nvPr>
        </p:nvSpPr>
        <p:spPr>
          <a:xfrm>
            <a:off x="336042" y="859536"/>
            <a:ext cx="3624601" cy="1243584"/>
          </a:xfrm>
        </p:spPr>
        <p:txBody>
          <a:bodyPr>
            <a:normAutofit/>
          </a:bodyPr>
          <a:lstStyle/>
          <a:p>
            <a:r>
              <a:rPr lang="en-US" sz="3000" b="1" dirty="0"/>
              <a:t>2.) </a:t>
            </a:r>
            <a:r>
              <a:rPr lang="en-US" sz="3000" b="1" dirty="0" err="1"/>
              <a:t>Invierte</a:t>
            </a:r>
            <a:r>
              <a:rPr lang="en-US" sz="3000" b="1" dirty="0"/>
              <a:t> </a:t>
            </a:r>
            <a:r>
              <a:rPr lang="en-US" sz="3000" b="1" dirty="0" err="1"/>
              <a:t>en</a:t>
            </a:r>
            <a:r>
              <a:rPr lang="en-US" sz="3000" b="1" dirty="0"/>
              <a:t> Tu Ser Interior</a:t>
            </a:r>
            <a:endParaRPr lang="en-US" sz="3000" dirty="0"/>
          </a:p>
        </p:txBody>
      </p:sp>
      <p:sp>
        <p:nvSpPr>
          <p:cNvPr id="3" name="Content Placeholder 2">
            <a:extLst>
              <a:ext uri="{FF2B5EF4-FFF2-40B4-BE49-F238E27FC236}">
                <a16:creationId xmlns:a16="http://schemas.microsoft.com/office/drawing/2014/main" id="{C00F4309-585F-4D91-B8A8-B188F16FDA2A}"/>
              </a:ext>
            </a:extLst>
          </p:cNvPr>
          <p:cNvSpPr>
            <a:spLocks noGrp="1"/>
          </p:cNvSpPr>
          <p:nvPr>
            <p:ph idx="1"/>
          </p:nvPr>
        </p:nvSpPr>
        <p:spPr>
          <a:xfrm>
            <a:off x="336042" y="2512611"/>
            <a:ext cx="3624602" cy="3664351"/>
          </a:xfrm>
        </p:spPr>
        <p:txBody>
          <a:bodyPr>
            <a:normAutofit/>
          </a:bodyPr>
          <a:lstStyle/>
          <a:p>
            <a:r>
              <a:rPr lang="en-US" sz="1700" dirty="0" err="1"/>
              <a:t>Invierte</a:t>
            </a:r>
            <a:r>
              <a:rPr lang="en-US" sz="1700" dirty="0"/>
              <a:t> </a:t>
            </a:r>
            <a:r>
              <a:rPr lang="en-US" sz="1700" dirty="0" err="1"/>
              <a:t>en</a:t>
            </a:r>
            <a:r>
              <a:rPr lang="en-US" sz="1700" dirty="0"/>
              <a:t> </a:t>
            </a:r>
            <a:r>
              <a:rPr lang="en-US" sz="1700" dirty="0" err="1"/>
              <a:t>tu</a:t>
            </a:r>
            <a:r>
              <a:rPr lang="en-US" sz="1700" dirty="0"/>
              <a:t> Vida </a:t>
            </a:r>
            <a:r>
              <a:rPr lang="en-US" sz="1700" dirty="0" err="1"/>
              <a:t>Espiritual</a:t>
            </a:r>
            <a:r>
              <a:rPr lang="en-US" sz="1700" dirty="0"/>
              <a:t> a </a:t>
            </a:r>
            <a:r>
              <a:rPr lang="en-US" sz="1700" dirty="0" err="1"/>
              <a:t>travez</a:t>
            </a:r>
            <a:r>
              <a:rPr lang="en-US" sz="1700" dirty="0"/>
              <a:t> de:</a:t>
            </a:r>
          </a:p>
          <a:p>
            <a:pPr marL="0" indent="0">
              <a:buNone/>
            </a:pPr>
            <a:r>
              <a:rPr lang="en-US" sz="1700" dirty="0"/>
              <a:t>1.) Una </a:t>
            </a:r>
            <a:r>
              <a:rPr lang="en-US" sz="1700" dirty="0" err="1"/>
              <a:t>relaci</a:t>
            </a:r>
            <a:r>
              <a:rPr lang="el-GR" sz="1700" dirty="0"/>
              <a:t>ό</a:t>
            </a:r>
            <a:r>
              <a:rPr lang="en-US" sz="1700" dirty="0"/>
              <a:t>n personal con Dios </a:t>
            </a:r>
          </a:p>
          <a:p>
            <a:pPr marL="0" indent="0">
              <a:buNone/>
            </a:pPr>
            <a:r>
              <a:rPr lang="en-US" sz="1700" dirty="0"/>
              <a:t>2.) Lee la Biblia</a:t>
            </a:r>
          </a:p>
          <a:p>
            <a:pPr marL="0" indent="0">
              <a:buNone/>
            </a:pPr>
            <a:r>
              <a:rPr lang="en-US" sz="1700" dirty="0"/>
              <a:t>3.) </a:t>
            </a:r>
            <a:r>
              <a:rPr lang="en-US" sz="1700" dirty="0" err="1"/>
              <a:t>Oraci</a:t>
            </a:r>
            <a:r>
              <a:rPr lang="el-GR" sz="1700" dirty="0"/>
              <a:t>ό</a:t>
            </a:r>
            <a:r>
              <a:rPr lang="en-US" sz="1700" dirty="0"/>
              <a:t>n</a:t>
            </a:r>
          </a:p>
          <a:p>
            <a:pPr marL="0" indent="0">
              <a:buNone/>
            </a:pPr>
            <a:r>
              <a:rPr lang="en-US" sz="1700" dirty="0"/>
              <a:t>4.) </a:t>
            </a:r>
            <a:r>
              <a:rPr lang="en-US" sz="1700" dirty="0" err="1"/>
              <a:t>Meditaci</a:t>
            </a:r>
            <a:r>
              <a:rPr lang="el-GR" sz="1700" dirty="0"/>
              <a:t>ό</a:t>
            </a:r>
            <a:r>
              <a:rPr lang="en-US" sz="1700" dirty="0"/>
              <a:t>n</a:t>
            </a:r>
          </a:p>
          <a:p>
            <a:pPr marL="0" indent="0">
              <a:buNone/>
            </a:pPr>
            <a:r>
              <a:rPr lang="en-US" sz="1700" dirty="0"/>
              <a:t>5.) </a:t>
            </a:r>
            <a:r>
              <a:rPr lang="en-US" sz="1700" dirty="0" err="1"/>
              <a:t>Adoraci</a:t>
            </a:r>
            <a:r>
              <a:rPr lang="el-GR" sz="1700" dirty="0"/>
              <a:t>ό</a:t>
            </a:r>
            <a:r>
              <a:rPr lang="en-US" sz="1700" dirty="0"/>
              <a:t>n</a:t>
            </a:r>
          </a:p>
          <a:p>
            <a:pPr marL="0" indent="0">
              <a:buNone/>
            </a:pPr>
            <a:r>
              <a:rPr lang="en-US" sz="1700" dirty="0"/>
              <a:t>6.) </a:t>
            </a:r>
            <a:r>
              <a:rPr lang="en-US" sz="1700" dirty="0" err="1"/>
              <a:t>Comuni</a:t>
            </a:r>
            <a:r>
              <a:rPr lang="el-GR" sz="1700" dirty="0"/>
              <a:t>ό</a:t>
            </a:r>
            <a:r>
              <a:rPr lang="en-US" sz="1700" dirty="0"/>
              <a:t>n con </a:t>
            </a:r>
            <a:r>
              <a:rPr lang="en-US" sz="1700" dirty="0" err="1"/>
              <a:t>otros</a:t>
            </a:r>
            <a:r>
              <a:rPr lang="en-US" sz="1700" dirty="0"/>
              <a:t> </a:t>
            </a:r>
            <a:r>
              <a:rPr lang="en-US" sz="1700" dirty="0" err="1"/>
              <a:t>creyentes</a:t>
            </a:r>
            <a:endParaRPr lang="en-US" sz="1700" dirty="0"/>
          </a:p>
          <a:p>
            <a:pPr marL="0" indent="0">
              <a:buNone/>
            </a:pPr>
            <a:r>
              <a:rPr lang="en-US" sz="1700" dirty="0"/>
              <a:t>7.) </a:t>
            </a:r>
            <a:r>
              <a:rPr lang="en-US" sz="1700" dirty="0" err="1"/>
              <a:t>Servir</a:t>
            </a:r>
            <a:r>
              <a:rPr lang="en-US" sz="1700" dirty="0"/>
              <a:t> a los </a:t>
            </a:r>
            <a:r>
              <a:rPr lang="en-US" sz="1700" dirty="0" err="1"/>
              <a:t>demas</a:t>
            </a:r>
            <a:endParaRPr lang="en-US" sz="1700" dirty="0"/>
          </a:p>
          <a:p>
            <a:pPr marL="0" indent="0">
              <a:buNone/>
            </a:pPr>
            <a:endParaRPr lang="en-US" sz="1700" dirty="0"/>
          </a:p>
        </p:txBody>
      </p:sp>
      <p:pic>
        <p:nvPicPr>
          <p:cNvPr id="4" name="Picture 3">
            <a:extLst>
              <a:ext uri="{FF2B5EF4-FFF2-40B4-BE49-F238E27FC236}">
                <a16:creationId xmlns:a16="http://schemas.microsoft.com/office/drawing/2014/main" id="{B66F59F7-DBD5-B56B-E9C8-5CF8DF977A2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855935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BE3FE-311F-44A7-8356-0D59881FF28F}"/>
              </a:ext>
            </a:extLst>
          </p:cNvPr>
          <p:cNvSpPr>
            <a:spLocks noGrp="1"/>
          </p:cNvSpPr>
          <p:nvPr>
            <p:ph type="title"/>
          </p:nvPr>
        </p:nvSpPr>
        <p:spPr>
          <a:xfrm>
            <a:off x="459486" y="1078992"/>
            <a:ext cx="4704588" cy="1545336"/>
          </a:xfrm>
        </p:spPr>
        <p:txBody>
          <a:bodyPr anchor="b">
            <a:normAutofit/>
          </a:bodyPr>
          <a:lstStyle/>
          <a:p>
            <a:r>
              <a:rPr lang="en-US" sz="4500" b="1" dirty="0"/>
              <a:t>3.) </a:t>
            </a:r>
            <a:r>
              <a:rPr lang="en-US" sz="4500" b="1" dirty="0" err="1"/>
              <a:t>Invierte</a:t>
            </a:r>
            <a:r>
              <a:rPr lang="en-US" sz="4500" b="1" dirty="0"/>
              <a:t> </a:t>
            </a:r>
            <a:r>
              <a:rPr lang="en-US" sz="4500" b="1" dirty="0" err="1"/>
              <a:t>en</a:t>
            </a:r>
            <a:r>
              <a:rPr lang="en-US" sz="4500" b="1" dirty="0"/>
              <a:t> Tu </a:t>
            </a:r>
            <a:r>
              <a:rPr lang="en-US" sz="4500" b="1" dirty="0" err="1"/>
              <a:t>Visi</a:t>
            </a:r>
            <a:r>
              <a:rPr lang="el-GR" sz="4500" b="1" dirty="0"/>
              <a:t>ό</a:t>
            </a:r>
            <a:r>
              <a:rPr lang="en-US" sz="4500" b="1" dirty="0"/>
              <a:t>n de Vida</a:t>
            </a:r>
          </a:p>
        </p:txBody>
      </p:sp>
      <p:pic>
        <p:nvPicPr>
          <p:cNvPr id="3074" name="Picture 2" descr="Vision Board workshopMallorca Sunshine Radio">
            <a:extLst>
              <a:ext uri="{FF2B5EF4-FFF2-40B4-BE49-F238E27FC236}">
                <a16:creationId xmlns:a16="http://schemas.microsoft.com/office/drawing/2014/main" id="{DF8435A1-9E82-4B87-9EF8-665AB0B86FB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108" r="2" b="2"/>
          <a:stretch/>
        </p:blipFill>
        <p:spPr bwMode="auto">
          <a:xfrm>
            <a:off x="5763006" y="1"/>
            <a:ext cx="3380994" cy="224028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E82250D-8EEE-40C8-8C00-9EFA92DE5E98}"/>
              </a:ext>
            </a:extLst>
          </p:cNvPr>
          <p:cNvSpPr>
            <a:spLocks noGrp="1"/>
          </p:cNvSpPr>
          <p:nvPr>
            <p:ph idx="1"/>
          </p:nvPr>
        </p:nvSpPr>
        <p:spPr>
          <a:xfrm>
            <a:off x="459486" y="3355848"/>
            <a:ext cx="4704588" cy="2825496"/>
          </a:xfrm>
        </p:spPr>
        <p:txBody>
          <a:bodyPr>
            <a:normAutofit/>
          </a:bodyPr>
          <a:lstStyle/>
          <a:p>
            <a:r>
              <a:rPr lang="en-US" sz="1900" dirty="0" err="1"/>
              <a:t>Desarrolla</a:t>
            </a:r>
            <a:r>
              <a:rPr lang="en-US" sz="1900" dirty="0"/>
              <a:t> una </a:t>
            </a:r>
            <a:r>
              <a:rPr lang="en-US" sz="1900" dirty="0" err="1"/>
              <a:t>Visi</a:t>
            </a:r>
            <a:r>
              <a:rPr lang="el-GR" sz="1900" dirty="0"/>
              <a:t>ό</a:t>
            </a:r>
            <a:r>
              <a:rPr lang="en-US" sz="1900" dirty="0"/>
              <a:t>n de Vida al:</a:t>
            </a:r>
          </a:p>
          <a:p>
            <a:pPr marL="0" indent="0">
              <a:buNone/>
            </a:pPr>
            <a:r>
              <a:rPr lang="en-US" sz="1900" dirty="0"/>
              <a:t>1.) </a:t>
            </a:r>
            <a:r>
              <a:rPr lang="en-US" sz="1900" dirty="0" err="1"/>
              <a:t>Hacer</a:t>
            </a:r>
            <a:r>
              <a:rPr lang="en-US" sz="1900" dirty="0"/>
              <a:t> un </a:t>
            </a:r>
            <a:r>
              <a:rPr lang="en-US" sz="1900" dirty="0" err="1"/>
              <a:t>Tablero</a:t>
            </a:r>
            <a:r>
              <a:rPr lang="en-US" sz="1900" dirty="0"/>
              <a:t> de </a:t>
            </a:r>
            <a:r>
              <a:rPr lang="en-US" sz="1900" dirty="0" err="1"/>
              <a:t>Visi</a:t>
            </a:r>
            <a:r>
              <a:rPr lang="el-GR" sz="1900" dirty="0"/>
              <a:t>ό</a:t>
            </a:r>
            <a:r>
              <a:rPr lang="en-US" sz="1900" dirty="0"/>
              <a:t>n</a:t>
            </a:r>
          </a:p>
          <a:p>
            <a:pPr marL="0" indent="0">
              <a:buNone/>
            </a:pPr>
            <a:r>
              <a:rPr lang="en-US" sz="1900" dirty="0"/>
              <a:t>2.) </a:t>
            </a:r>
            <a:r>
              <a:rPr lang="en-US" sz="1900" dirty="0" err="1"/>
              <a:t>Establecer</a:t>
            </a:r>
            <a:r>
              <a:rPr lang="en-US" sz="1900" dirty="0"/>
              <a:t> Metas</a:t>
            </a:r>
          </a:p>
          <a:p>
            <a:pPr marL="0" indent="0">
              <a:buNone/>
            </a:pPr>
            <a:r>
              <a:rPr lang="en-US" sz="1900" dirty="0"/>
              <a:t>3.) </a:t>
            </a:r>
            <a:r>
              <a:rPr lang="en-US" sz="1900" dirty="0" err="1"/>
              <a:t>Hacer</a:t>
            </a:r>
            <a:r>
              <a:rPr lang="en-US" sz="1900" dirty="0"/>
              <a:t> un Bucket List</a:t>
            </a:r>
          </a:p>
          <a:p>
            <a:pPr marL="0" indent="0">
              <a:buNone/>
            </a:pPr>
            <a:r>
              <a:rPr lang="en-US" sz="1900" dirty="0"/>
              <a:t>4.) </a:t>
            </a:r>
            <a:r>
              <a:rPr lang="en-US" sz="1900" dirty="0" err="1"/>
              <a:t>Trabajar</a:t>
            </a:r>
            <a:r>
              <a:rPr lang="en-US" sz="1900" dirty="0"/>
              <a:t> </a:t>
            </a:r>
            <a:r>
              <a:rPr lang="en-US" sz="1900" dirty="0" err="1"/>
              <a:t>en</a:t>
            </a:r>
            <a:r>
              <a:rPr lang="en-US" sz="1900" dirty="0"/>
              <a:t> </a:t>
            </a:r>
            <a:r>
              <a:rPr lang="en-US" sz="1900" dirty="0" err="1"/>
              <a:t>tu</a:t>
            </a:r>
            <a:r>
              <a:rPr lang="en-US" sz="1900" dirty="0"/>
              <a:t> </a:t>
            </a:r>
            <a:r>
              <a:rPr lang="en-US" sz="1900" dirty="0" err="1"/>
              <a:t>Destino</a:t>
            </a:r>
            <a:endParaRPr lang="en-US" sz="1900" dirty="0"/>
          </a:p>
          <a:p>
            <a:pPr marL="0" indent="0">
              <a:buNone/>
            </a:pPr>
            <a:r>
              <a:rPr lang="en-US" sz="1900" dirty="0"/>
              <a:t>5.) </a:t>
            </a:r>
            <a:r>
              <a:rPr lang="en-US" sz="1900" dirty="0" err="1"/>
              <a:t>Viajar</a:t>
            </a:r>
            <a:r>
              <a:rPr lang="en-US" sz="1900" dirty="0"/>
              <a:t> </a:t>
            </a:r>
            <a:r>
              <a:rPr lang="en-US" sz="1900" dirty="0" err="1"/>
              <a:t>en</a:t>
            </a:r>
            <a:r>
              <a:rPr lang="en-US" sz="1900" dirty="0"/>
              <a:t> el </a:t>
            </a:r>
            <a:r>
              <a:rPr lang="en-US" sz="1900" dirty="0" err="1"/>
              <a:t>Crucero</a:t>
            </a:r>
            <a:r>
              <a:rPr lang="en-US" sz="1900" dirty="0"/>
              <a:t> de la </a:t>
            </a:r>
            <a:r>
              <a:rPr lang="en-US" sz="1900" dirty="0" err="1"/>
              <a:t>Conferencia</a:t>
            </a:r>
            <a:r>
              <a:rPr lang="en-US" sz="1900" dirty="0"/>
              <a:t> del </a:t>
            </a:r>
            <a:r>
              <a:rPr lang="en-US" sz="1900" dirty="0" err="1"/>
              <a:t>Éxito</a:t>
            </a:r>
            <a:endParaRPr lang="en-US" sz="1900" dirty="0"/>
          </a:p>
          <a:p>
            <a:pPr marL="0" indent="0">
              <a:buNone/>
            </a:pPr>
            <a:endParaRPr lang="en-US" sz="1900" dirty="0"/>
          </a:p>
        </p:txBody>
      </p:sp>
      <p:pic>
        <p:nvPicPr>
          <p:cNvPr id="6" name="Picture 5" descr="Raising arms to success.jpg">
            <a:extLst>
              <a:ext uri="{FF2B5EF4-FFF2-40B4-BE49-F238E27FC236}">
                <a16:creationId xmlns:a16="http://schemas.microsoft.com/office/drawing/2014/main" id="{4ABD7AD7-6D75-4EC9-A6CA-BD84609C029B}"/>
              </a:ext>
            </a:extLst>
          </p:cNvPr>
          <p:cNvPicPr/>
          <p:nvPr/>
        </p:nvPicPr>
        <p:blipFill rotWithShape="1">
          <a:blip r:embed="rId3" cstate="print"/>
          <a:srcRect l="1708" r="5101"/>
          <a:stretch/>
        </p:blipFill>
        <p:spPr>
          <a:xfrm>
            <a:off x="5763006" y="2308860"/>
            <a:ext cx="3380994" cy="2240280"/>
          </a:xfrm>
          <a:prstGeom prst="rect">
            <a:avLst/>
          </a:prstGeom>
        </p:spPr>
      </p:pic>
      <p:pic>
        <p:nvPicPr>
          <p:cNvPr id="8" name="Picture 7" descr="success road.jpg">
            <a:extLst>
              <a:ext uri="{FF2B5EF4-FFF2-40B4-BE49-F238E27FC236}">
                <a16:creationId xmlns:a16="http://schemas.microsoft.com/office/drawing/2014/main" id="{9FB8A6F2-6845-4852-9214-A6BC96B05CDA}"/>
              </a:ext>
            </a:extLst>
          </p:cNvPr>
          <p:cNvPicPr/>
          <p:nvPr/>
        </p:nvPicPr>
        <p:blipFill rotWithShape="1">
          <a:blip r:embed="rId4" cstate="print"/>
          <a:srcRect l="3858" r="2414"/>
          <a:stretch/>
        </p:blipFill>
        <p:spPr>
          <a:xfrm>
            <a:off x="5763006" y="4617720"/>
            <a:ext cx="3380994" cy="2240280"/>
          </a:xfrm>
          <a:prstGeom prst="rect">
            <a:avLst/>
          </a:prstGeom>
        </p:spPr>
      </p:pic>
      <p:pic>
        <p:nvPicPr>
          <p:cNvPr id="5" name="Picture 4">
            <a:extLst>
              <a:ext uri="{FF2B5EF4-FFF2-40B4-BE49-F238E27FC236}">
                <a16:creationId xmlns:a16="http://schemas.microsoft.com/office/drawing/2014/main" id="{3767B5D0-E6F6-5474-548F-5984351FAFE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1751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 y="5491989"/>
            <a:ext cx="5450845" cy="1143000"/>
          </a:xfrm>
        </p:spPr>
        <p:txBody>
          <a:bodyPr>
            <a:normAutofit fontScale="90000"/>
          </a:bodyPr>
          <a:lstStyle/>
          <a:p>
            <a:r>
              <a:rPr lang="en-US" b="1" dirty="0"/>
              <a:t>¿</a:t>
            </a:r>
            <a:r>
              <a:rPr lang="en-US" b="1" dirty="0" err="1"/>
              <a:t>Por</a:t>
            </a:r>
            <a:r>
              <a:rPr lang="en-US" b="1" dirty="0"/>
              <a:t> </a:t>
            </a:r>
            <a:r>
              <a:rPr lang="en-US" b="1" dirty="0" err="1"/>
              <a:t>Qué</a:t>
            </a:r>
            <a:r>
              <a:rPr lang="en-US" b="1" dirty="0"/>
              <a:t> Tan </a:t>
            </a:r>
            <a:r>
              <a:rPr lang="en-US" b="1" dirty="0" err="1"/>
              <a:t>Pocos</a:t>
            </a:r>
            <a:r>
              <a:rPr lang="en-US" b="1" dirty="0"/>
              <a:t> </a:t>
            </a:r>
            <a:br>
              <a:rPr lang="en-US" b="1" dirty="0"/>
            </a:br>
            <a:r>
              <a:rPr lang="en-US" b="1" dirty="0"/>
              <a:t>Lo </a:t>
            </a:r>
            <a:r>
              <a:rPr lang="en-US" b="1" dirty="0" err="1"/>
              <a:t>Logran</a:t>
            </a:r>
            <a:r>
              <a:rPr lang="en-US" b="1" dirty="0"/>
              <a:t>?</a:t>
            </a:r>
          </a:p>
        </p:txBody>
      </p:sp>
      <p:sp>
        <p:nvSpPr>
          <p:cNvPr id="4" name="Right Arrow 3"/>
          <p:cNvSpPr/>
          <p:nvPr/>
        </p:nvSpPr>
        <p:spPr>
          <a:xfrm rot="19954456">
            <a:off x="3889651" y="2802527"/>
            <a:ext cx="1480803"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608066">
            <a:off x="3972286" y="4047179"/>
            <a:ext cx="1480803" cy="381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886200" y="1674426"/>
            <a:ext cx="1447800" cy="830997"/>
          </a:xfrm>
          <a:prstGeom prst="rect">
            <a:avLst/>
          </a:prstGeom>
          <a:noFill/>
        </p:spPr>
        <p:txBody>
          <a:bodyPr wrap="square" rtlCol="0">
            <a:spAutoFit/>
          </a:bodyPr>
          <a:lstStyle/>
          <a:p>
            <a:r>
              <a:rPr lang="en-US" sz="4800" b="1" dirty="0">
                <a:solidFill>
                  <a:srgbClr val="3333FF"/>
                </a:solidFill>
              </a:rPr>
              <a:t>5%?</a:t>
            </a:r>
          </a:p>
        </p:txBody>
      </p:sp>
      <p:sp>
        <p:nvSpPr>
          <p:cNvPr id="9" name="TextBox 8"/>
          <p:cNvSpPr txBox="1"/>
          <p:nvPr/>
        </p:nvSpPr>
        <p:spPr>
          <a:xfrm>
            <a:off x="3913151" y="4741559"/>
            <a:ext cx="1801849" cy="830997"/>
          </a:xfrm>
          <a:prstGeom prst="rect">
            <a:avLst/>
          </a:prstGeom>
          <a:noFill/>
        </p:spPr>
        <p:txBody>
          <a:bodyPr wrap="square" rtlCol="0">
            <a:spAutoFit/>
          </a:bodyPr>
          <a:lstStyle/>
          <a:p>
            <a:r>
              <a:rPr lang="en-US" sz="4800" b="1" dirty="0">
                <a:solidFill>
                  <a:srgbClr val="FF0000"/>
                </a:solidFill>
              </a:rPr>
              <a:t>95%?</a:t>
            </a:r>
          </a:p>
        </p:txBody>
      </p:sp>
      <p:pic>
        <p:nvPicPr>
          <p:cNvPr id="12" name="Picture 11">
            <a:extLst>
              <a:ext uri="{FF2B5EF4-FFF2-40B4-BE49-F238E27FC236}">
                <a16:creationId xmlns:a16="http://schemas.microsoft.com/office/drawing/2014/main" id="{C87D189A-00CE-4B4C-AB01-1B5AEBA380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169" y="2513546"/>
            <a:ext cx="3505200" cy="2324100"/>
          </a:xfrm>
          <a:prstGeom prst="rect">
            <a:avLst/>
          </a:prstGeom>
        </p:spPr>
      </p:pic>
      <p:sp>
        <p:nvSpPr>
          <p:cNvPr id="13" name="Title 1"/>
          <p:cNvSpPr txBox="1">
            <a:spLocks/>
          </p:cNvSpPr>
          <p:nvPr/>
        </p:nvSpPr>
        <p:spPr>
          <a:xfrm>
            <a:off x="597887" y="1143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¿Como </a:t>
            </a:r>
            <a:r>
              <a:rPr lang="en-US" b="1" dirty="0" err="1"/>
              <a:t>Llegamos</a:t>
            </a:r>
            <a:r>
              <a:rPr lang="en-US" b="1" dirty="0"/>
              <a:t> </a:t>
            </a:r>
            <a:r>
              <a:rPr lang="en-US" b="1" dirty="0" err="1"/>
              <a:t>Aquí</a:t>
            </a:r>
            <a:r>
              <a:rPr lang="en-US" b="1" dirty="0"/>
              <a:t>? </a:t>
            </a:r>
          </a:p>
        </p:txBody>
      </p:sp>
      <p:pic>
        <p:nvPicPr>
          <p:cNvPr id="6" name="Picture 5">
            <a:extLst>
              <a:ext uri="{FF2B5EF4-FFF2-40B4-BE49-F238E27FC236}">
                <a16:creationId xmlns:a16="http://schemas.microsoft.com/office/drawing/2014/main" id="{A0D9481E-F1AC-4046-825A-45312BBEBE0A}"/>
              </a:ext>
            </a:extLst>
          </p:cNvPr>
          <p:cNvPicPr>
            <a:picLocks noChangeAspect="1"/>
          </p:cNvPicPr>
          <p:nvPr/>
        </p:nvPicPr>
        <p:blipFill>
          <a:blip r:embed="rId3"/>
          <a:stretch>
            <a:fillRect/>
          </a:stretch>
        </p:blipFill>
        <p:spPr>
          <a:xfrm>
            <a:off x="5660605" y="1531495"/>
            <a:ext cx="3240544" cy="2430409"/>
          </a:xfrm>
          <a:prstGeom prst="rect">
            <a:avLst/>
          </a:prstGeom>
        </p:spPr>
      </p:pic>
      <p:pic>
        <p:nvPicPr>
          <p:cNvPr id="8" name="Picture 7">
            <a:extLst>
              <a:ext uri="{FF2B5EF4-FFF2-40B4-BE49-F238E27FC236}">
                <a16:creationId xmlns:a16="http://schemas.microsoft.com/office/drawing/2014/main" id="{C314E618-F7BD-4C72-B5B3-7A4B6C5C6DA7}"/>
              </a:ext>
            </a:extLst>
          </p:cNvPr>
          <p:cNvPicPr>
            <a:picLocks noChangeAspect="1"/>
          </p:cNvPicPr>
          <p:nvPr/>
        </p:nvPicPr>
        <p:blipFill>
          <a:blip r:embed="rId4"/>
          <a:stretch>
            <a:fillRect/>
          </a:stretch>
        </p:blipFill>
        <p:spPr>
          <a:xfrm>
            <a:off x="5714803" y="4204579"/>
            <a:ext cx="3240545" cy="2430409"/>
          </a:xfrm>
          <a:prstGeom prst="rect">
            <a:avLst/>
          </a:prstGeom>
        </p:spPr>
      </p:pic>
      <p:pic>
        <p:nvPicPr>
          <p:cNvPr id="3" name="Picture 2">
            <a:extLst>
              <a:ext uri="{FF2B5EF4-FFF2-40B4-BE49-F238E27FC236}">
                <a16:creationId xmlns:a16="http://schemas.microsoft.com/office/drawing/2014/main" id="{53E2D0A8-B8E7-CCAD-2008-A479A15E769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06477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DD91F-B372-4194-AAEF-1D1B7EEBDA38}"/>
              </a:ext>
            </a:extLst>
          </p:cNvPr>
          <p:cNvSpPr>
            <a:spLocks noGrp="1"/>
          </p:cNvSpPr>
          <p:nvPr>
            <p:ph type="title"/>
          </p:nvPr>
        </p:nvSpPr>
        <p:spPr/>
        <p:txBody>
          <a:bodyPr/>
          <a:lstStyle/>
          <a:p>
            <a:r>
              <a:rPr lang="en-US" b="1" dirty="0"/>
              <a:t>4.) </a:t>
            </a:r>
            <a:r>
              <a:rPr lang="en-US" b="1" dirty="0" err="1"/>
              <a:t>Invierte</a:t>
            </a:r>
            <a:r>
              <a:rPr lang="en-US" b="1" dirty="0"/>
              <a:t> </a:t>
            </a:r>
            <a:r>
              <a:rPr lang="en-US" b="1" dirty="0" err="1"/>
              <a:t>en</a:t>
            </a:r>
            <a:r>
              <a:rPr lang="en-US" b="1" dirty="0"/>
              <a:t> Tu </a:t>
            </a:r>
            <a:r>
              <a:rPr lang="en-US" b="1" dirty="0" err="1"/>
              <a:t>Educaci</a:t>
            </a:r>
            <a:r>
              <a:rPr lang="el-GR" b="1" dirty="0"/>
              <a:t>ό</a:t>
            </a:r>
            <a:r>
              <a:rPr lang="en-US" b="1" dirty="0"/>
              <a:t>n</a:t>
            </a:r>
          </a:p>
        </p:txBody>
      </p:sp>
      <p:sp>
        <p:nvSpPr>
          <p:cNvPr id="3" name="Content Placeholder 2">
            <a:extLst>
              <a:ext uri="{FF2B5EF4-FFF2-40B4-BE49-F238E27FC236}">
                <a16:creationId xmlns:a16="http://schemas.microsoft.com/office/drawing/2014/main" id="{A363CD51-3AE0-40E2-ADF8-EEF1EFD08730}"/>
              </a:ext>
            </a:extLst>
          </p:cNvPr>
          <p:cNvSpPr>
            <a:spLocks noGrp="1"/>
          </p:cNvSpPr>
          <p:nvPr>
            <p:ph idx="1"/>
          </p:nvPr>
        </p:nvSpPr>
        <p:spPr>
          <a:xfrm>
            <a:off x="457200" y="1600200"/>
            <a:ext cx="8229600" cy="4983162"/>
          </a:xfrm>
        </p:spPr>
        <p:txBody>
          <a:bodyPr>
            <a:normAutofit lnSpcReduction="10000"/>
          </a:bodyPr>
          <a:lstStyle/>
          <a:p>
            <a:pPr marL="0" indent="0">
              <a:buNone/>
            </a:pPr>
            <a:r>
              <a:rPr lang="en-US" dirty="0"/>
              <a:t>Hay 2 </a:t>
            </a:r>
            <a:r>
              <a:rPr lang="en-US" dirty="0" err="1"/>
              <a:t>Tipos</a:t>
            </a:r>
            <a:r>
              <a:rPr lang="en-US" dirty="0"/>
              <a:t> de </a:t>
            </a:r>
            <a:r>
              <a:rPr lang="en-US" dirty="0" err="1"/>
              <a:t>Educaci</a:t>
            </a:r>
            <a:r>
              <a:rPr lang="el-GR" dirty="0"/>
              <a:t>ό</a:t>
            </a:r>
            <a:r>
              <a:rPr lang="en-US" dirty="0"/>
              <a:t>n</a:t>
            </a:r>
          </a:p>
          <a:p>
            <a:r>
              <a:rPr lang="en-US" dirty="0"/>
              <a:t>1.) </a:t>
            </a:r>
            <a:r>
              <a:rPr lang="en-US" dirty="0" err="1"/>
              <a:t>Educaci</a:t>
            </a:r>
            <a:r>
              <a:rPr lang="el-GR" dirty="0"/>
              <a:t>ό</a:t>
            </a:r>
            <a:r>
              <a:rPr lang="en-US" dirty="0"/>
              <a:t>n Formal</a:t>
            </a:r>
          </a:p>
          <a:p>
            <a:pPr lvl="1"/>
            <a:r>
              <a:rPr lang="en-US" dirty="0"/>
              <a:t>Carrera</a:t>
            </a:r>
          </a:p>
          <a:p>
            <a:pPr lvl="1"/>
            <a:r>
              <a:rPr lang="en-US" dirty="0" err="1"/>
              <a:t>Maestria</a:t>
            </a:r>
            <a:endParaRPr lang="en-US" dirty="0"/>
          </a:p>
          <a:p>
            <a:pPr lvl="1"/>
            <a:r>
              <a:rPr lang="en-US" dirty="0" err="1"/>
              <a:t>Doctorado</a:t>
            </a:r>
            <a:endParaRPr lang="en-US" dirty="0"/>
          </a:p>
          <a:p>
            <a:r>
              <a:rPr lang="en-US" dirty="0"/>
              <a:t>2.) Auto </a:t>
            </a:r>
            <a:r>
              <a:rPr lang="en-US" dirty="0" err="1"/>
              <a:t>Educaci</a:t>
            </a:r>
            <a:r>
              <a:rPr lang="el-GR" dirty="0"/>
              <a:t>ό</a:t>
            </a:r>
            <a:r>
              <a:rPr lang="en-US" dirty="0"/>
              <a:t>n</a:t>
            </a:r>
          </a:p>
          <a:p>
            <a:pPr lvl="1"/>
            <a:r>
              <a:rPr lang="en-US" dirty="0" err="1"/>
              <a:t>Seminarios</a:t>
            </a:r>
            <a:endParaRPr lang="en-US" dirty="0"/>
          </a:p>
          <a:p>
            <a:pPr lvl="1"/>
            <a:r>
              <a:rPr lang="en-US" dirty="0"/>
              <a:t>Videos YouTube </a:t>
            </a:r>
          </a:p>
          <a:p>
            <a:pPr lvl="1"/>
            <a:r>
              <a:rPr lang="en-US" dirty="0"/>
              <a:t>Leer </a:t>
            </a:r>
            <a:r>
              <a:rPr lang="en-US" dirty="0" err="1"/>
              <a:t>Libros</a:t>
            </a:r>
            <a:r>
              <a:rPr lang="en-US" dirty="0"/>
              <a:t> de Desarrollo Personal</a:t>
            </a:r>
          </a:p>
          <a:p>
            <a:pPr lvl="1"/>
            <a:r>
              <a:rPr lang="en-US" dirty="0"/>
              <a:t>Leer </a:t>
            </a:r>
            <a:r>
              <a:rPr lang="en-US" dirty="0" err="1"/>
              <a:t>Biografias</a:t>
            </a:r>
            <a:r>
              <a:rPr lang="en-US" dirty="0"/>
              <a:t> de </a:t>
            </a:r>
            <a:r>
              <a:rPr lang="en-US" dirty="0" err="1"/>
              <a:t>Gente</a:t>
            </a:r>
            <a:r>
              <a:rPr lang="en-US" dirty="0"/>
              <a:t> </a:t>
            </a:r>
            <a:r>
              <a:rPr lang="en-US" dirty="0" err="1"/>
              <a:t>Exitosa</a:t>
            </a:r>
            <a:endParaRPr lang="en-US" dirty="0"/>
          </a:p>
        </p:txBody>
      </p:sp>
      <p:pic>
        <p:nvPicPr>
          <p:cNvPr id="6148" name="Picture 4" descr="Jim Rohn - Formal education will make you a living; self-...">
            <a:extLst>
              <a:ext uri="{FF2B5EF4-FFF2-40B4-BE49-F238E27FC236}">
                <a16:creationId xmlns:a16="http://schemas.microsoft.com/office/drawing/2014/main" id="{C486D61D-37CB-41E6-A8DE-F2717CC3BA3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3297" y="3501221"/>
            <a:ext cx="3733800" cy="196024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Universidad Ana G. Méndez graduó más de 60 latinos de su sede en Wheaton El  Tiempo Latino | Noticias de Washington DC">
            <a:extLst>
              <a:ext uri="{FF2B5EF4-FFF2-40B4-BE49-F238E27FC236}">
                <a16:creationId xmlns:a16="http://schemas.microsoft.com/office/drawing/2014/main" id="{5B74C739-E1AB-4649-A4A2-85FAABC027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322368"/>
            <a:ext cx="36576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6977DD7-F813-869B-7684-DBE5DBDF1B6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408542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DD91F-B372-4194-AAEF-1D1B7EEBDA38}"/>
              </a:ext>
            </a:extLst>
          </p:cNvPr>
          <p:cNvSpPr>
            <a:spLocks noGrp="1"/>
          </p:cNvSpPr>
          <p:nvPr>
            <p:ph type="title"/>
          </p:nvPr>
        </p:nvSpPr>
        <p:spPr/>
        <p:txBody>
          <a:bodyPr/>
          <a:lstStyle/>
          <a:p>
            <a:r>
              <a:rPr lang="en-US" b="1" dirty="0"/>
              <a:t>5.) </a:t>
            </a:r>
            <a:r>
              <a:rPr lang="en-US" b="1" dirty="0" err="1"/>
              <a:t>Invierte</a:t>
            </a:r>
            <a:r>
              <a:rPr lang="en-US" b="1" dirty="0"/>
              <a:t> </a:t>
            </a:r>
            <a:r>
              <a:rPr lang="en-US" b="1" dirty="0" err="1"/>
              <a:t>en</a:t>
            </a:r>
            <a:r>
              <a:rPr lang="en-US" b="1" dirty="0"/>
              <a:t> Tu Carrera</a:t>
            </a:r>
          </a:p>
        </p:txBody>
      </p:sp>
      <p:sp>
        <p:nvSpPr>
          <p:cNvPr id="3" name="Content Placeholder 2">
            <a:extLst>
              <a:ext uri="{FF2B5EF4-FFF2-40B4-BE49-F238E27FC236}">
                <a16:creationId xmlns:a16="http://schemas.microsoft.com/office/drawing/2014/main" id="{A363CD51-3AE0-40E2-ADF8-EEF1EFD08730}"/>
              </a:ext>
            </a:extLst>
          </p:cNvPr>
          <p:cNvSpPr>
            <a:spLocks noGrp="1"/>
          </p:cNvSpPr>
          <p:nvPr>
            <p:ph idx="1"/>
          </p:nvPr>
        </p:nvSpPr>
        <p:spPr>
          <a:xfrm>
            <a:off x="457200" y="1600200"/>
            <a:ext cx="8229600" cy="4983162"/>
          </a:xfrm>
        </p:spPr>
        <p:txBody>
          <a:bodyPr>
            <a:normAutofit/>
          </a:bodyPr>
          <a:lstStyle/>
          <a:p>
            <a:pPr marL="0" indent="0">
              <a:buNone/>
            </a:pPr>
            <a:r>
              <a:rPr lang="en-US" dirty="0" err="1"/>
              <a:t>Invierte</a:t>
            </a:r>
            <a:r>
              <a:rPr lang="en-US" dirty="0"/>
              <a:t> </a:t>
            </a:r>
            <a:r>
              <a:rPr lang="en-US" dirty="0" err="1"/>
              <a:t>en</a:t>
            </a:r>
            <a:r>
              <a:rPr lang="en-US" dirty="0"/>
              <a:t> </a:t>
            </a:r>
            <a:r>
              <a:rPr lang="en-US" dirty="0" err="1"/>
              <a:t>tu</a:t>
            </a:r>
            <a:r>
              <a:rPr lang="en-US" dirty="0"/>
              <a:t> Desarrollo </a:t>
            </a:r>
            <a:r>
              <a:rPr lang="en-US" dirty="0" err="1"/>
              <a:t>Profesional</a:t>
            </a:r>
            <a:endParaRPr lang="en-US" dirty="0"/>
          </a:p>
          <a:p>
            <a:r>
              <a:rPr lang="en-US" dirty="0"/>
              <a:t>1.) </a:t>
            </a:r>
            <a:r>
              <a:rPr lang="en-US" dirty="0" err="1"/>
              <a:t>Conocimientos</a:t>
            </a:r>
            <a:endParaRPr lang="en-US" dirty="0"/>
          </a:p>
          <a:p>
            <a:r>
              <a:rPr lang="en-US" dirty="0"/>
              <a:t>2.) </a:t>
            </a:r>
            <a:r>
              <a:rPr lang="en-US" dirty="0" err="1"/>
              <a:t>Especialidades</a:t>
            </a:r>
            <a:endParaRPr lang="en-US" dirty="0"/>
          </a:p>
          <a:p>
            <a:r>
              <a:rPr lang="en-US" dirty="0"/>
              <a:t>3.) </a:t>
            </a:r>
            <a:r>
              <a:rPr lang="en-US" dirty="0" err="1"/>
              <a:t>Habilidades</a:t>
            </a:r>
            <a:endParaRPr lang="en-US" dirty="0"/>
          </a:p>
          <a:p>
            <a:r>
              <a:rPr lang="en-US" dirty="0"/>
              <a:t>4.) </a:t>
            </a:r>
            <a:r>
              <a:rPr lang="en-US" dirty="0" err="1"/>
              <a:t>Experiencia</a:t>
            </a:r>
            <a:endParaRPr lang="en-US" dirty="0"/>
          </a:p>
          <a:p>
            <a:r>
              <a:rPr lang="en-US" dirty="0"/>
              <a:t>5.) </a:t>
            </a:r>
            <a:r>
              <a:rPr lang="en-US" dirty="0" err="1"/>
              <a:t>Designaciones</a:t>
            </a:r>
            <a:r>
              <a:rPr lang="en-US" dirty="0"/>
              <a:t> </a:t>
            </a:r>
            <a:r>
              <a:rPr lang="en-US" dirty="0" err="1"/>
              <a:t>Profesionales</a:t>
            </a:r>
            <a:endParaRPr lang="en-US" dirty="0"/>
          </a:p>
          <a:p>
            <a:r>
              <a:rPr lang="en-US" dirty="0"/>
              <a:t>6.) </a:t>
            </a:r>
            <a:r>
              <a:rPr lang="en-US" dirty="0" err="1"/>
              <a:t>Reputación</a:t>
            </a:r>
            <a:endParaRPr lang="en-US" dirty="0"/>
          </a:p>
          <a:p>
            <a:r>
              <a:rPr lang="en-US" dirty="0"/>
              <a:t>7.) Carrera </a:t>
            </a:r>
          </a:p>
        </p:txBody>
      </p:sp>
      <p:pic>
        <p:nvPicPr>
          <p:cNvPr id="4" name="Picture 3">
            <a:extLst>
              <a:ext uri="{FF2B5EF4-FFF2-40B4-BE49-F238E27FC236}">
                <a16:creationId xmlns:a16="http://schemas.microsoft.com/office/drawing/2014/main" id="{D9E85D01-2CBD-9388-6F6A-886B59F1865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82146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0"/>
            <a:ext cx="9144000" cy="1143000"/>
          </a:xfrm>
        </p:spPr>
        <p:txBody>
          <a:bodyPr/>
          <a:lstStyle/>
          <a:p>
            <a:pPr eaLnBrk="1" hangingPunct="1"/>
            <a:r>
              <a:rPr lang="es-ES" altLang="es-MX" b="1"/>
              <a:t>Aumenta Tu Capacidad Para Ganar</a:t>
            </a:r>
            <a:endParaRPr lang="en-US" altLang="es-MX" b="1"/>
          </a:p>
        </p:txBody>
      </p:sp>
      <p:sp>
        <p:nvSpPr>
          <p:cNvPr id="3" name="Content Placeholder 2"/>
          <p:cNvSpPr>
            <a:spLocks noGrp="1"/>
          </p:cNvSpPr>
          <p:nvPr>
            <p:ph idx="1"/>
          </p:nvPr>
        </p:nvSpPr>
        <p:spPr>
          <a:xfrm>
            <a:off x="228600" y="990600"/>
            <a:ext cx="8534400" cy="5410200"/>
          </a:xfrm>
        </p:spPr>
        <p:txBody>
          <a:bodyPr rtlCol="0">
            <a:normAutofit fontScale="85000" lnSpcReduction="20000"/>
          </a:bodyPr>
          <a:lstStyle/>
          <a:p>
            <a:pPr>
              <a:defRPr/>
            </a:pPr>
            <a:r>
              <a:rPr lang="en-US" i="1" dirty="0">
                <a:solidFill>
                  <a:srgbClr val="3333FF"/>
                </a:solidFill>
              </a:rPr>
              <a:t>“</a:t>
            </a:r>
            <a:r>
              <a:rPr lang="es-ES" i="1" dirty="0">
                <a:solidFill>
                  <a:srgbClr val="3333FF"/>
                </a:solidFill>
              </a:rPr>
              <a:t>Conforme el hombre se perfecciona en su profesión, también aumenta su capacidad para ganar más</a:t>
            </a:r>
            <a:r>
              <a:rPr lang="en-US" i="1" dirty="0">
                <a:solidFill>
                  <a:srgbClr val="3333FF"/>
                </a:solidFill>
              </a:rPr>
              <a:t>.“</a:t>
            </a:r>
          </a:p>
          <a:p>
            <a:pPr>
              <a:defRPr/>
            </a:pPr>
            <a:r>
              <a:rPr lang="en-US" i="1" dirty="0">
                <a:solidFill>
                  <a:srgbClr val="3333FF"/>
                </a:solidFill>
              </a:rPr>
              <a:t>"</a:t>
            </a:r>
            <a:r>
              <a:rPr lang="es-ES" i="1" dirty="0">
                <a:solidFill>
                  <a:srgbClr val="3333FF"/>
                </a:solidFill>
              </a:rPr>
              <a:t>Determina que nadie te va a superar</a:t>
            </a:r>
            <a:r>
              <a:rPr lang="en-US" i="1" dirty="0">
                <a:solidFill>
                  <a:srgbClr val="3333FF"/>
                </a:solidFill>
              </a:rPr>
              <a:t>.“</a:t>
            </a:r>
          </a:p>
          <a:p>
            <a:pPr>
              <a:defRPr/>
            </a:pPr>
            <a:r>
              <a:rPr lang="en-US" i="1" dirty="0">
                <a:solidFill>
                  <a:srgbClr val="3333FF"/>
                </a:solidFill>
              </a:rPr>
              <a:t>“</a:t>
            </a:r>
            <a:r>
              <a:rPr lang="es-ES" i="1" dirty="0">
                <a:solidFill>
                  <a:srgbClr val="3333FF"/>
                </a:solidFill>
              </a:rPr>
              <a:t>Más interés en tu trabajo, más concentración en tu tarea, más persistencia en tu esfuerzo, y he aquí que pocos hombres podrán producir más que tú en un día. Con una rapidez razonable tu habilidad mayor será recompensada</a:t>
            </a:r>
            <a:r>
              <a:rPr lang="en-US" i="1" dirty="0">
                <a:solidFill>
                  <a:srgbClr val="3333FF"/>
                </a:solidFill>
              </a:rPr>
              <a:t>.“</a:t>
            </a:r>
          </a:p>
          <a:p>
            <a:pPr>
              <a:defRPr/>
            </a:pPr>
            <a:r>
              <a:rPr lang="en-US" i="1" dirty="0">
                <a:solidFill>
                  <a:srgbClr val="3333FF"/>
                </a:solidFill>
              </a:rPr>
              <a:t>"</a:t>
            </a:r>
            <a:r>
              <a:rPr lang="es-ES" i="1" dirty="0">
                <a:solidFill>
                  <a:srgbClr val="3333FF"/>
                </a:solidFill>
              </a:rPr>
              <a:t>El hombre que busca aprender más de su oficio será generosamente recompensado. Aprende los métodos y las herramientas de los más hábiles en la misma línea (de trabajo). Consulta e intercambia conocimientos con otros de tu vocación. Busca mejores productos que se puedan comprar a precios más bajos</a:t>
            </a:r>
            <a:r>
              <a:rPr lang="en-US" i="1" dirty="0">
                <a:solidFill>
                  <a:srgbClr val="3333FF"/>
                </a:solidFill>
              </a:rPr>
              <a:t>."</a:t>
            </a:r>
          </a:p>
          <a:p>
            <a:pPr algn="r">
              <a:buFont typeface="Arial" charset="0"/>
              <a:buNone/>
              <a:defRPr/>
            </a:pPr>
            <a:r>
              <a:rPr lang="en-US" dirty="0"/>
              <a:t>― George S. </a:t>
            </a:r>
            <a:r>
              <a:rPr lang="en-US" dirty="0" err="1"/>
              <a:t>Clason</a:t>
            </a:r>
            <a:r>
              <a:rPr lang="en-US" dirty="0"/>
              <a:t> – El Hombre </a:t>
            </a:r>
            <a:r>
              <a:rPr lang="en-US" dirty="0" err="1"/>
              <a:t>más</a:t>
            </a:r>
            <a:r>
              <a:rPr lang="en-US" dirty="0"/>
              <a:t> Rico de </a:t>
            </a:r>
            <a:r>
              <a:rPr lang="en-US" dirty="0" err="1"/>
              <a:t>Babilonia</a:t>
            </a:r>
            <a:r>
              <a:rPr lang="en-US" b="1" dirty="0"/>
              <a:t> </a:t>
            </a:r>
            <a:endParaRPr lang="en-US" dirty="0"/>
          </a:p>
        </p:txBody>
      </p:sp>
      <p:sp>
        <p:nvSpPr>
          <p:cNvPr id="7" name="Footer Placeholder 6"/>
          <p:cNvSpPr>
            <a:spLocks noGrp="1"/>
          </p:cNvSpPr>
          <p:nvPr>
            <p:ph type="ftr" sz="quarter" idx="11"/>
          </p:nvPr>
        </p:nvSpPr>
        <p:spPr>
          <a:xfrm>
            <a:off x="0" y="6492875"/>
            <a:ext cx="2895600" cy="365125"/>
          </a:xfrm>
        </p:spPr>
        <p:txBody>
          <a:bodyPr/>
          <a:lstStyle/>
          <a:p>
            <a:pPr algn="l">
              <a:defRPr/>
            </a:pPr>
            <a:r>
              <a:rPr lang="en-US" dirty="0"/>
              <a:t>© Alex </a:t>
            </a:r>
            <a:r>
              <a:rPr lang="en-US" dirty="0" err="1"/>
              <a:t>Barrón</a:t>
            </a:r>
            <a:r>
              <a:rPr lang="en-US" dirty="0"/>
              <a:t> 2024</a:t>
            </a:r>
          </a:p>
        </p:txBody>
      </p:sp>
      <p:sp>
        <p:nvSpPr>
          <p:cNvPr id="14341" name="Slide Number Placeholder 7"/>
          <p:cNvSpPr>
            <a:spLocks noGrp="1"/>
          </p:cNvSpPr>
          <p:nvPr>
            <p:ph type="sldNum" sz="quarter" idx="12"/>
          </p:nvPr>
        </p:nvSpPr>
        <p:spPr bwMode="auto">
          <a:xfrm>
            <a:off x="7010400" y="6492875"/>
            <a:ext cx="2133600" cy="365125"/>
          </a:xfrm>
          <a:noFill/>
          <a:ln>
            <a:miter lim="800000"/>
            <a:headEnd/>
            <a:tailEnd/>
          </a:ln>
        </p:spPr>
        <p:txBody>
          <a:bodyPr/>
          <a:lstStyle/>
          <a:p>
            <a:fld id="{91825CEE-1CDD-4447-AA0F-469D9DEE3538}" type="slidenum">
              <a:rPr lang="en-US" altLang="es-MX"/>
              <a:pPr/>
              <a:t>82</a:t>
            </a:fld>
            <a:endParaRPr lang="en-US" altLang="es-MX"/>
          </a:p>
        </p:txBody>
      </p:sp>
      <p:pic>
        <p:nvPicPr>
          <p:cNvPr id="2" name="Picture 1">
            <a:extLst>
              <a:ext uri="{FF2B5EF4-FFF2-40B4-BE49-F238E27FC236}">
                <a16:creationId xmlns:a16="http://schemas.microsoft.com/office/drawing/2014/main" id="{2A24BF76-ABC8-B305-E996-3CD2D38857E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63134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40359"/>
          </a:xfrm>
        </p:spPr>
        <p:txBody>
          <a:bodyPr>
            <a:normAutofit/>
          </a:bodyPr>
          <a:lstStyle/>
          <a:p>
            <a:pPr>
              <a:lnSpc>
                <a:spcPct val="90000"/>
              </a:lnSpc>
            </a:pPr>
            <a:r>
              <a:rPr lang="en-US" b="1" dirty="0"/>
              <a:t>¿</a:t>
            </a:r>
            <a:r>
              <a:rPr lang="en-US" b="1" dirty="0" err="1"/>
              <a:t>Cómo</a:t>
            </a:r>
            <a:r>
              <a:rPr lang="en-US" b="1" dirty="0"/>
              <a:t> </a:t>
            </a:r>
            <a:r>
              <a:rPr lang="en-US" b="1" dirty="0" err="1"/>
              <a:t>Ganas</a:t>
            </a:r>
            <a:r>
              <a:rPr lang="en-US" b="1" dirty="0"/>
              <a:t> Más Dinero?</a:t>
            </a:r>
            <a:endParaRPr lang="en-US" dirty="0"/>
          </a:p>
        </p:txBody>
      </p:sp>
      <p:sp>
        <p:nvSpPr>
          <p:cNvPr id="3" name="Content Placeholder 2"/>
          <p:cNvSpPr>
            <a:spLocks noGrp="1"/>
          </p:cNvSpPr>
          <p:nvPr>
            <p:ph idx="1"/>
          </p:nvPr>
        </p:nvSpPr>
        <p:spPr>
          <a:xfrm>
            <a:off x="368455" y="838200"/>
            <a:ext cx="4835274" cy="6019799"/>
          </a:xfrm>
        </p:spPr>
        <p:txBody>
          <a:bodyPr>
            <a:noAutofit/>
          </a:bodyPr>
          <a:lstStyle/>
          <a:p>
            <a:pPr marL="0" indent="0">
              <a:lnSpc>
                <a:spcPct val="90000"/>
              </a:lnSpc>
              <a:buNone/>
            </a:pPr>
            <a:r>
              <a:rPr lang="es-ES" sz="1400" b="1" u="sng" dirty="0"/>
              <a:t>¡INVERTE EN TÍ MISMO TODOS LOS DÍAS! </a:t>
            </a:r>
          </a:p>
          <a:p>
            <a:pPr marL="0" indent="0">
              <a:lnSpc>
                <a:spcPct val="90000"/>
              </a:lnSpc>
              <a:buNone/>
            </a:pPr>
            <a:r>
              <a:rPr lang="es-ES" sz="1400" b="1" u="sng" dirty="0"/>
              <a:t>DI: YO SOY MI INVERSIÓN NO. 1!</a:t>
            </a:r>
            <a:endParaRPr lang="en-US" sz="1400" b="1" u="sng" dirty="0"/>
          </a:p>
          <a:p>
            <a:pPr>
              <a:lnSpc>
                <a:spcPct val="90000"/>
              </a:lnSpc>
              <a:buFont typeface="Wingdings" panose="05000000000000000000" pitchFamily="2" charset="2"/>
              <a:buChar char="Ø"/>
            </a:pPr>
            <a:r>
              <a:rPr lang="es-ES" sz="1400" dirty="0"/>
              <a:t>Cuido mi cuerpo todos los días haciendo ejercicio con regularidad, comiendo de manera saludable, descansando adecuadamente y cuidándome.</a:t>
            </a:r>
          </a:p>
          <a:p>
            <a:pPr>
              <a:lnSpc>
                <a:spcPct val="90000"/>
              </a:lnSpc>
              <a:buFont typeface="Wingdings" panose="05000000000000000000" pitchFamily="2" charset="2"/>
              <a:buChar char="Ø"/>
            </a:pPr>
            <a:r>
              <a:rPr lang="es-ES" sz="1400" dirty="0"/>
              <a:t>Soy un hijo de Dios. Dios me ama y está conmigo siempre.</a:t>
            </a:r>
          </a:p>
          <a:p>
            <a:pPr>
              <a:lnSpc>
                <a:spcPct val="90000"/>
              </a:lnSpc>
              <a:buFont typeface="Wingdings" panose="05000000000000000000" pitchFamily="2" charset="2"/>
              <a:buChar char="Ø"/>
            </a:pPr>
            <a:r>
              <a:rPr lang="es-ES" sz="1400" dirty="0"/>
              <a:t>Soy mi activo número uno.</a:t>
            </a:r>
          </a:p>
          <a:p>
            <a:pPr>
              <a:lnSpc>
                <a:spcPct val="90000"/>
              </a:lnSpc>
              <a:buFont typeface="Wingdings" panose="05000000000000000000" pitchFamily="2" charset="2"/>
              <a:buChar char="Ø"/>
            </a:pPr>
            <a:r>
              <a:rPr lang="es-ES" sz="1400" dirty="0"/>
              <a:t>Soy mi inversión número uno.</a:t>
            </a:r>
          </a:p>
          <a:p>
            <a:pPr>
              <a:lnSpc>
                <a:spcPct val="90000"/>
              </a:lnSpc>
              <a:buFont typeface="Wingdings" panose="05000000000000000000" pitchFamily="2" charset="2"/>
              <a:buChar char="Ø"/>
            </a:pPr>
            <a:r>
              <a:rPr lang="es-ES" sz="1400" dirty="0"/>
              <a:t>Estoy comprometido con mi desarrollo.</a:t>
            </a:r>
          </a:p>
          <a:p>
            <a:pPr>
              <a:lnSpc>
                <a:spcPct val="90000"/>
              </a:lnSpc>
              <a:buFont typeface="Wingdings" panose="05000000000000000000" pitchFamily="2" charset="2"/>
              <a:buChar char="Ø"/>
            </a:pPr>
            <a:r>
              <a:rPr lang="es-ES" sz="1400" dirty="0"/>
              <a:t>Trabajaré duro todos los días y nunca perderé un minuto de tiempo.</a:t>
            </a:r>
          </a:p>
          <a:p>
            <a:pPr>
              <a:lnSpc>
                <a:spcPct val="90000"/>
              </a:lnSpc>
              <a:buFont typeface="Wingdings" panose="05000000000000000000" pitchFamily="2" charset="2"/>
              <a:buChar char="Ø"/>
            </a:pPr>
            <a:r>
              <a:rPr lang="es-ES" sz="1400" dirty="0"/>
              <a:t>El tiempo es mi mayor activo y su desarrollo debe medirse con el criterio de calidad.</a:t>
            </a:r>
          </a:p>
          <a:p>
            <a:pPr>
              <a:lnSpc>
                <a:spcPct val="90000"/>
              </a:lnSpc>
              <a:buFont typeface="Wingdings" panose="05000000000000000000" pitchFamily="2" charset="2"/>
              <a:buChar char="Ø"/>
            </a:pPr>
            <a:r>
              <a:rPr lang="es-ES" sz="1400" dirty="0"/>
              <a:t>Siempre llegaré a tiempo a mis citas.</a:t>
            </a:r>
          </a:p>
          <a:p>
            <a:pPr>
              <a:lnSpc>
                <a:spcPct val="90000"/>
              </a:lnSpc>
              <a:buFont typeface="Wingdings" panose="05000000000000000000" pitchFamily="2" charset="2"/>
              <a:buChar char="Ø"/>
            </a:pPr>
            <a:r>
              <a:rPr lang="es-ES" sz="1400" dirty="0"/>
              <a:t>Actuaré profesionalmente en todo momento.</a:t>
            </a:r>
          </a:p>
          <a:p>
            <a:pPr>
              <a:lnSpc>
                <a:spcPct val="90000"/>
              </a:lnSpc>
              <a:buFont typeface="Wingdings" panose="05000000000000000000" pitchFamily="2" charset="2"/>
              <a:buChar char="Ø"/>
            </a:pPr>
            <a:r>
              <a:rPr lang="es-ES" sz="1400" dirty="0"/>
              <a:t>Haré todo lo posible para servir a los demás.</a:t>
            </a:r>
          </a:p>
          <a:p>
            <a:pPr>
              <a:lnSpc>
                <a:spcPct val="90000"/>
              </a:lnSpc>
              <a:buFont typeface="Wingdings" panose="05000000000000000000" pitchFamily="2" charset="2"/>
              <a:buChar char="Ø"/>
            </a:pPr>
            <a:r>
              <a:rPr lang="es-ES" sz="1400" dirty="0"/>
              <a:t>Siempre haré un esfuerzo adicional.</a:t>
            </a:r>
          </a:p>
          <a:p>
            <a:pPr>
              <a:lnSpc>
                <a:spcPct val="90000"/>
              </a:lnSpc>
              <a:buFont typeface="Wingdings" panose="05000000000000000000" pitchFamily="2" charset="2"/>
              <a:buChar char="Ø"/>
            </a:pPr>
            <a:r>
              <a:rPr lang="es-ES" sz="1400" dirty="0"/>
              <a:t>Me esforzaré por convertirme en el mejor en lo que hago.</a:t>
            </a:r>
          </a:p>
          <a:p>
            <a:pPr>
              <a:lnSpc>
                <a:spcPct val="90000"/>
              </a:lnSpc>
              <a:buFont typeface="Wingdings" panose="05000000000000000000" pitchFamily="2" charset="2"/>
              <a:buChar char="Ø"/>
            </a:pPr>
            <a:r>
              <a:rPr lang="es-ES" sz="1400" dirty="0"/>
              <a:t>Haré a los demás como quisiera que me hicieran a mí.</a:t>
            </a:r>
          </a:p>
          <a:p>
            <a:pPr>
              <a:lnSpc>
                <a:spcPct val="90000"/>
              </a:lnSpc>
              <a:buFont typeface="Wingdings" panose="05000000000000000000" pitchFamily="2" charset="2"/>
              <a:buChar char="Ø"/>
            </a:pPr>
            <a:r>
              <a:rPr lang="es-ES" sz="1400" dirty="0"/>
              <a:t>Seré diligente en todo momento.</a:t>
            </a:r>
          </a:p>
          <a:p>
            <a:pPr>
              <a:lnSpc>
                <a:spcPct val="90000"/>
              </a:lnSpc>
              <a:buFont typeface="Wingdings" panose="05000000000000000000" pitchFamily="2" charset="2"/>
              <a:buChar char="Ø"/>
            </a:pPr>
            <a:r>
              <a:rPr lang="es-ES" sz="1400" dirty="0"/>
              <a:t>Siempre trabajaré en mí mismo para mejorar cada día.</a:t>
            </a:r>
          </a:p>
          <a:p>
            <a:pPr>
              <a:lnSpc>
                <a:spcPct val="90000"/>
              </a:lnSpc>
              <a:buFont typeface="Wingdings" panose="05000000000000000000" pitchFamily="2" charset="2"/>
              <a:buChar char="Ø"/>
            </a:pPr>
            <a:r>
              <a:rPr lang="es-ES" sz="1400" dirty="0"/>
              <a:t>Yo soy el hombre en demanda.</a:t>
            </a:r>
          </a:p>
          <a:p>
            <a:pPr>
              <a:lnSpc>
                <a:spcPct val="90000"/>
              </a:lnSpc>
              <a:buFont typeface="Wingdings" panose="05000000000000000000" pitchFamily="2" charset="2"/>
              <a:buChar char="Ø"/>
            </a:pPr>
            <a:r>
              <a:rPr lang="es-ES" sz="1400" dirty="0"/>
              <a:t>Cuánto gano depende de </a:t>
            </a:r>
            <a:r>
              <a:rPr lang="en-US" sz="1400" dirty="0"/>
              <a:t>:</a:t>
            </a:r>
          </a:p>
          <a:p>
            <a:pPr marL="400050" lvl="1" indent="0">
              <a:lnSpc>
                <a:spcPct val="90000"/>
              </a:lnSpc>
              <a:buNone/>
            </a:pPr>
            <a:r>
              <a:rPr lang="es-ES" sz="1000" dirty="0"/>
              <a:t>1.) El valor que proporciono en el mercado</a:t>
            </a:r>
          </a:p>
          <a:p>
            <a:pPr marL="400050" lvl="1" indent="0">
              <a:lnSpc>
                <a:spcPct val="90000"/>
              </a:lnSpc>
              <a:buNone/>
            </a:pPr>
            <a:r>
              <a:rPr lang="es-ES" sz="1000" dirty="0"/>
              <a:t>2.) El número de personas a las que sirvo</a:t>
            </a:r>
          </a:p>
          <a:p>
            <a:pPr marL="285750">
              <a:lnSpc>
                <a:spcPct val="90000"/>
              </a:lnSpc>
              <a:buFont typeface="Wingdings" panose="05000000000000000000" pitchFamily="2" charset="2"/>
              <a:buChar char="Ø"/>
            </a:pPr>
            <a:r>
              <a:rPr lang="es-ES" sz="1400" dirty="0"/>
              <a:t>Los únicos límites en la vida son los que me impongo o dejo que otros me impongan.</a:t>
            </a:r>
            <a:endParaRPr lang="en-US" sz="1400" dirty="0"/>
          </a:p>
        </p:txBody>
      </p:sp>
      <p:pic>
        <p:nvPicPr>
          <p:cNvPr id="5" name="Picture 4" descr="A person in a suit standing in front of a building&#10;&#10;Description automatically generated">
            <a:extLst>
              <a:ext uri="{FF2B5EF4-FFF2-40B4-BE49-F238E27FC236}">
                <a16:creationId xmlns:a16="http://schemas.microsoft.com/office/drawing/2014/main" id="{E14CD989-4A3C-49D8-B4DE-67E091B415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4044" y="3460775"/>
            <a:ext cx="3031236" cy="2121865"/>
          </a:xfrm>
          <a:prstGeom prst="rect">
            <a:avLst/>
          </a:prstGeom>
        </p:spPr>
      </p:pic>
      <p:sp>
        <p:nvSpPr>
          <p:cNvPr id="7" name="Footer Placeholder 6"/>
          <p:cNvSpPr>
            <a:spLocks noGrp="1"/>
          </p:cNvSpPr>
          <p:nvPr>
            <p:ph type="ftr" sz="quarter" idx="11"/>
          </p:nvPr>
        </p:nvSpPr>
        <p:spPr>
          <a:xfrm>
            <a:off x="6057900" y="6378384"/>
            <a:ext cx="3086100" cy="365125"/>
          </a:xfrm>
        </p:spPr>
        <p:txBody>
          <a:bodyPr>
            <a:normAutofit/>
          </a:bodyPr>
          <a:lstStyle/>
          <a:p>
            <a:pPr algn="l">
              <a:spcAft>
                <a:spcPts val="600"/>
              </a:spcAft>
            </a:pPr>
            <a:r>
              <a:rPr lang="en-US" dirty="0"/>
              <a:t>© Alex </a:t>
            </a:r>
            <a:r>
              <a:rPr lang="en-US" dirty="0" err="1"/>
              <a:t>Barrón</a:t>
            </a:r>
            <a:r>
              <a:rPr lang="en-US" dirty="0"/>
              <a:t> 2024</a:t>
            </a:r>
          </a:p>
        </p:txBody>
      </p:sp>
      <p:sp>
        <p:nvSpPr>
          <p:cNvPr id="8" name="Slide Number Placeholder 7"/>
          <p:cNvSpPr>
            <a:spLocks noGrp="1"/>
          </p:cNvSpPr>
          <p:nvPr>
            <p:ph type="sldNum" sz="quarter" idx="12"/>
          </p:nvPr>
        </p:nvSpPr>
        <p:spPr>
          <a:xfrm>
            <a:off x="7831836" y="6356350"/>
            <a:ext cx="912114" cy="365125"/>
          </a:xfrm>
        </p:spPr>
        <p:txBody>
          <a:bodyPr>
            <a:normAutofit/>
          </a:bodyPr>
          <a:lstStyle/>
          <a:p>
            <a:pPr>
              <a:spcAft>
                <a:spcPts val="600"/>
              </a:spcAft>
            </a:pPr>
            <a:fld id="{26992660-07D7-4D1A-9A00-6246F487EF94}" type="slidenum">
              <a:rPr lang="en-US" smtClean="0"/>
              <a:pPr>
                <a:spcAft>
                  <a:spcPts val="600"/>
                </a:spcAft>
              </a:pPr>
              <a:t>83</a:t>
            </a:fld>
            <a:endParaRPr lang="en-US"/>
          </a:p>
        </p:txBody>
      </p:sp>
      <p:pic>
        <p:nvPicPr>
          <p:cNvPr id="4" name="Picture 3">
            <a:extLst>
              <a:ext uri="{FF2B5EF4-FFF2-40B4-BE49-F238E27FC236}">
                <a16:creationId xmlns:a16="http://schemas.microsoft.com/office/drawing/2014/main" id="{0A395E39-04F2-3168-EE97-168395EC43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399" y="1731455"/>
            <a:ext cx="2892091" cy="933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2860100"/>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3901" y="202190"/>
            <a:ext cx="7620000" cy="1143000"/>
          </a:xfrm>
        </p:spPr>
        <p:txBody>
          <a:bodyPr>
            <a:normAutofit/>
          </a:bodyPr>
          <a:lstStyle/>
          <a:p>
            <a:r>
              <a:rPr lang="en-US" b="1" dirty="0"/>
              <a:t>Los 3 </a:t>
            </a:r>
            <a:r>
              <a:rPr lang="en-US" b="1" dirty="0" err="1"/>
              <a:t>Estados</a:t>
            </a:r>
            <a:r>
              <a:rPr lang="en-US" b="1" dirty="0"/>
              <a:t> </a:t>
            </a:r>
            <a:r>
              <a:rPr lang="en-US" b="1" dirty="0" err="1"/>
              <a:t>Financieros</a:t>
            </a:r>
            <a:endParaRPr lang="en-US" b="1" dirty="0"/>
          </a:p>
        </p:txBody>
      </p:sp>
      <p:sp>
        <p:nvSpPr>
          <p:cNvPr id="3" name="Content Placeholder 2"/>
          <p:cNvSpPr>
            <a:spLocks noGrp="1"/>
          </p:cNvSpPr>
          <p:nvPr>
            <p:ph idx="1"/>
          </p:nvPr>
        </p:nvSpPr>
        <p:spPr>
          <a:xfrm>
            <a:off x="210099" y="1229999"/>
            <a:ext cx="8933901" cy="576798"/>
          </a:xfrm>
        </p:spPr>
        <p:txBody>
          <a:bodyPr>
            <a:normAutofit fontScale="77500" lnSpcReduction="20000"/>
          </a:bodyPr>
          <a:lstStyle/>
          <a:p>
            <a:pPr marL="0" indent="0">
              <a:buNone/>
            </a:pPr>
            <a:r>
              <a:rPr lang="en-US" b="1" dirty="0"/>
              <a:t>Tú </a:t>
            </a:r>
            <a:r>
              <a:rPr lang="en-US" b="1" dirty="0" err="1"/>
              <a:t>eres</a:t>
            </a:r>
            <a:r>
              <a:rPr lang="en-US" b="1" dirty="0"/>
              <a:t> </a:t>
            </a:r>
            <a:r>
              <a:rPr lang="en-US" b="1" dirty="0" err="1"/>
              <a:t>tu</a:t>
            </a:r>
            <a:r>
              <a:rPr lang="en-US" b="1" dirty="0"/>
              <a:t> </a:t>
            </a:r>
            <a:r>
              <a:rPr lang="en-US" b="1" dirty="0" err="1"/>
              <a:t>Inversión</a:t>
            </a:r>
            <a:r>
              <a:rPr lang="en-US" b="1" dirty="0"/>
              <a:t> No.1! </a:t>
            </a:r>
            <a:r>
              <a:rPr lang="en-US" b="1" dirty="0" err="1"/>
              <a:t>Siempre</a:t>
            </a:r>
            <a:r>
              <a:rPr lang="en-US" b="1" dirty="0"/>
              <a:t> ha </a:t>
            </a:r>
            <a:r>
              <a:rPr lang="en-US" b="1" dirty="0" err="1"/>
              <a:t>sido</a:t>
            </a:r>
            <a:r>
              <a:rPr lang="en-US" b="1" dirty="0"/>
              <a:t> </a:t>
            </a:r>
            <a:r>
              <a:rPr lang="en-US" b="1" dirty="0" err="1"/>
              <a:t>así</a:t>
            </a:r>
            <a:r>
              <a:rPr lang="en-US" b="1" dirty="0"/>
              <a:t>, </a:t>
            </a:r>
            <a:r>
              <a:rPr lang="en-US" b="1" dirty="0" err="1"/>
              <a:t>Siempre</a:t>
            </a:r>
            <a:r>
              <a:rPr lang="en-US" b="1" dirty="0"/>
              <a:t> lo </a:t>
            </a:r>
            <a:r>
              <a:rPr lang="en-US" b="1" dirty="0" err="1"/>
              <a:t>serás</a:t>
            </a:r>
            <a:r>
              <a:rPr lang="en-US" b="1" dirty="0"/>
              <a:t>!</a:t>
            </a:r>
          </a:p>
        </p:txBody>
      </p:sp>
      <p:sp>
        <p:nvSpPr>
          <p:cNvPr id="5" name="Content Placeholder 2"/>
          <p:cNvSpPr txBox="1">
            <a:spLocks/>
          </p:cNvSpPr>
          <p:nvPr/>
        </p:nvSpPr>
        <p:spPr>
          <a:xfrm>
            <a:off x="380396" y="2869779"/>
            <a:ext cx="2673615" cy="3368729"/>
          </a:xfrm>
          <a:prstGeom prst="rect">
            <a:avLst/>
          </a:prstGeom>
          <a:solidFill>
            <a:schemeClr val="bg1"/>
          </a:solidFill>
          <a:ln w="25400">
            <a:solidFill>
              <a:schemeClr val="tx1"/>
            </a:solidFill>
          </a:ln>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a:t>INVERSIONES</a:t>
            </a:r>
          </a:p>
          <a:p>
            <a:pPr marL="0" indent="0">
              <a:buFont typeface="Arial" pitchFamily="34" charset="0"/>
              <a:buNone/>
            </a:pPr>
            <a:r>
              <a:rPr lang="en-US" sz="2800" b="1" dirty="0">
                <a:solidFill>
                  <a:srgbClr val="0000FF"/>
                </a:solidFill>
              </a:rPr>
              <a:t>+ MI MISMO</a:t>
            </a:r>
          </a:p>
          <a:p>
            <a:pPr marL="0" indent="0" algn="ctr">
              <a:buNone/>
            </a:pPr>
            <a:endParaRPr lang="en-US" sz="2400" b="1" dirty="0">
              <a:solidFill>
                <a:srgbClr val="FF0000"/>
              </a:solidFill>
            </a:endParaRPr>
          </a:p>
          <a:p>
            <a:pPr marL="0" indent="0" algn="ctr">
              <a:buNone/>
            </a:pPr>
            <a:endParaRPr lang="en-US" sz="2400" b="1" dirty="0">
              <a:solidFill>
                <a:srgbClr val="FF0000"/>
              </a:solidFill>
            </a:endParaRPr>
          </a:p>
          <a:p>
            <a:pPr marL="0" indent="0" algn="ctr">
              <a:buNone/>
            </a:pPr>
            <a:endParaRPr lang="en-US" sz="2400" b="1" dirty="0">
              <a:solidFill>
                <a:srgbClr val="FF0000"/>
              </a:solidFill>
            </a:endParaRPr>
          </a:p>
          <a:p>
            <a:pPr marL="0" indent="0">
              <a:buNone/>
            </a:pPr>
            <a:r>
              <a:rPr lang="en-US" sz="2800" b="1" dirty="0"/>
              <a:t>FINANCIAMIENTO</a:t>
            </a:r>
          </a:p>
          <a:p>
            <a:pPr marL="0" indent="0">
              <a:buNone/>
            </a:pPr>
            <a:r>
              <a:rPr lang="en-US" sz="2400" b="1" dirty="0">
                <a:solidFill>
                  <a:srgbClr val="FF0000"/>
                </a:solidFill>
              </a:rPr>
              <a:t>- </a:t>
            </a:r>
            <a:r>
              <a:rPr lang="en-US" sz="2400" b="1" dirty="0" err="1">
                <a:solidFill>
                  <a:srgbClr val="FF0000"/>
                </a:solidFill>
              </a:rPr>
              <a:t>Préstamos</a:t>
            </a:r>
            <a:r>
              <a:rPr lang="en-US" sz="2400" b="1" dirty="0">
                <a:solidFill>
                  <a:srgbClr val="FF0000"/>
                </a:solidFill>
              </a:rPr>
              <a:t> </a:t>
            </a:r>
            <a:r>
              <a:rPr lang="en-US" sz="2400" b="1" dirty="0" err="1">
                <a:solidFill>
                  <a:srgbClr val="FF0000"/>
                </a:solidFill>
              </a:rPr>
              <a:t>Estudiantiles</a:t>
            </a:r>
            <a:endParaRPr lang="en-US" sz="2400" b="1" dirty="0">
              <a:solidFill>
                <a:srgbClr val="FF0000"/>
              </a:solidFill>
            </a:endParaRPr>
          </a:p>
          <a:p>
            <a:pPr marL="0" indent="0" algn="ctr">
              <a:buNone/>
            </a:pPr>
            <a:endParaRPr lang="en-US" sz="2400" b="1" dirty="0">
              <a:solidFill>
                <a:srgbClr val="FF0000"/>
              </a:solidFill>
            </a:endParaRPr>
          </a:p>
          <a:p>
            <a:pPr marL="0" indent="0" algn="ctr">
              <a:buFont typeface="Arial" pitchFamily="34" charset="0"/>
              <a:buNone/>
            </a:pPr>
            <a:endParaRPr lang="en-US" b="1" dirty="0"/>
          </a:p>
        </p:txBody>
      </p:sp>
      <p:sp>
        <p:nvSpPr>
          <p:cNvPr id="6" name="Content Placeholder 2"/>
          <p:cNvSpPr txBox="1">
            <a:spLocks/>
          </p:cNvSpPr>
          <p:nvPr/>
        </p:nvSpPr>
        <p:spPr>
          <a:xfrm>
            <a:off x="3817777" y="2983508"/>
            <a:ext cx="2116873" cy="3164593"/>
          </a:xfrm>
          <a:prstGeom prst="rect">
            <a:avLst/>
          </a:prstGeom>
          <a:solidFill>
            <a:schemeClr val="bg1"/>
          </a:solidFill>
          <a:ln w="25400">
            <a:solidFill>
              <a:schemeClr val="tx1"/>
            </a:solidFill>
          </a:ln>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300" b="1" dirty="0"/>
              <a:t>ACTIVOS</a:t>
            </a:r>
          </a:p>
          <a:p>
            <a:pPr marL="457200" indent="-457200">
              <a:buFont typeface="Arial" pitchFamily="34" charset="0"/>
              <a:buAutoNum type="arabicPeriod"/>
            </a:pPr>
            <a:r>
              <a:rPr lang="en-US" sz="2400" b="1" dirty="0">
                <a:solidFill>
                  <a:srgbClr val="0000FF"/>
                </a:solidFill>
              </a:rPr>
              <a:t>TÚ MISMO</a:t>
            </a:r>
          </a:p>
          <a:p>
            <a:r>
              <a:rPr lang="en-US" sz="2400" b="1" dirty="0" err="1"/>
              <a:t>Físico</a:t>
            </a:r>
            <a:endParaRPr lang="en-US" sz="2400" b="1" dirty="0"/>
          </a:p>
          <a:p>
            <a:r>
              <a:rPr lang="en-US" sz="2400" b="1" dirty="0"/>
              <a:t>Tu ser interior</a:t>
            </a:r>
          </a:p>
          <a:p>
            <a:r>
              <a:rPr lang="en-US" sz="2400" b="1" dirty="0" err="1"/>
              <a:t>Visión</a:t>
            </a:r>
            <a:r>
              <a:rPr lang="en-US" sz="2400" b="1" dirty="0"/>
              <a:t> de </a:t>
            </a:r>
            <a:r>
              <a:rPr lang="en-US" sz="2400" b="1" dirty="0" err="1"/>
              <a:t>vida</a:t>
            </a:r>
            <a:endParaRPr lang="en-US" sz="2400" b="1" dirty="0"/>
          </a:p>
          <a:p>
            <a:r>
              <a:rPr lang="en-US" sz="2400" b="1" dirty="0" err="1"/>
              <a:t>Educación</a:t>
            </a:r>
            <a:endParaRPr lang="en-US" sz="2400" b="1" dirty="0"/>
          </a:p>
          <a:p>
            <a:r>
              <a:rPr lang="en-US" sz="2400" b="1" dirty="0"/>
              <a:t>Carrera</a:t>
            </a:r>
          </a:p>
          <a:p>
            <a:pPr marL="0" indent="0">
              <a:buNone/>
            </a:pPr>
            <a:r>
              <a:rPr lang="en-US" sz="3300" b="1" dirty="0"/>
              <a:t>PASIVOS</a:t>
            </a:r>
          </a:p>
          <a:p>
            <a:r>
              <a:rPr lang="en-US" sz="2400" b="1" dirty="0" err="1">
                <a:solidFill>
                  <a:srgbClr val="FF0000"/>
                </a:solidFill>
              </a:rPr>
              <a:t>Préstamos</a:t>
            </a:r>
            <a:r>
              <a:rPr lang="en-US" sz="2400" b="1" dirty="0">
                <a:solidFill>
                  <a:srgbClr val="FF0000"/>
                </a:solidFill>
              </a:rPr>
              <a:t> </a:t>
            </a:r>
            <a:r>
              <a:rPr lang="en-US" sz="2400" b="1" dirty="0" err="1">
                <a:solidFill>
                  <a:srgbClr val="FF0000"/>
                </a:solidFill>
              </a:rPr>
              <a:t>Estudiantiles</a:t>
            </a:r>
            <a:endParaRPr lang="en-US" sz="2400" b="1" dirty="0">
              <a:solidFill>
                <a:srgbClr val="FF0000"/>
              </a:solidFill>
            </a:endParaRPr>
          </a:p>
          <a:p>
            <a:endParaRPr lang="en-US" sz="2400" b="1" dirty="0"/>
          </a:p>
          <a:p>
            <a:pPr algn="ctr"/>
            <a:endParaRPr lang="en-US" sz="2400" b="1" dirty="0"/>
          </a:p>
          <a:p>
            <a:pPr marL="0" indent="0" algn="ctr">
              <a:buFont typeface="Arial" pitchFamily="34" charset="0"/>
              <a:buNone/>
            </a:pPr>
            <a:endParaRPr lang="en-US" b="1" dirty="0"/>
          </a:p>
        </p:txBody>
      </p:sp>
      <p:sp>
        <p:nvSpPr>
          <p:cNvPr id="8" name="Content Placeholder 2"/>
          <p:cNvSpPr txBox="1">
            <a:spLocks/>
          </p:cNvSpPr>
          <p:nvPr/>
        </p:nvSpPr>
        <p:spPr>
          <a:xfrm>
            <a:off x="6772847" y="3030255"/>
            <a:ext cx="2116873" cy="3117846"/>
          </a:xfrm>
          <a:prstGeom prst="rect">
            <a:avLst/>
          </a:prstGeom>
          <a:solidFill>
            <a:schemeClr val="bg1"/>
          </a:solidFill>
          <a:ln w="25400">
            <a:solidFill>
              <a:schemeClr val="tx1"/>
            </a:solidFill>
          </a:ln>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a:t>INGRESOS</a:t>
            </a:r>
          </a:p>
          <a:p>
            <a:pPr marL="0" indent="0">
              <a:buNone/>
            </a:pPr>
            <a:r>
              <a:rPr lang="en-US" sz="2400" b="1" dirty="0">
                <a:solidFill>
                  <a:srgbClr val="00B050"/>
                </a:solidFill>
              </a:rPr>
              <a:t>+ </a:t>
            </a:r>
            <a:r>
              <a:rPr lang="en-US" sz="2400" b="1" dirty="0" err="1">
                <a:solidFill>
                  <a:srgbClr val="00B050"/>
                </a:solidFill>
              </a:rPr>
              <a:t>Salario</a:t>
            </a:r>
            <a:endParaRPr lang="en-US" sz="2400" b="1" dirty="0">
              <a:solidFill>
                <a:srgbClr val="00B050"/>
              </a:solidFill>
            </a:endParaRPr>
          </a:p>
          <a:p>
            <a:pPr marL="0" indent="0">
              <a:buNone/>
            </a:pPr>
            <a:r>
              <a:rPr lang="en-US" sz="2400" b="1" dirty="0">
                <a:solidFill>
                  <a:srgbClr val="00B050"/>
                </a:solidFill>
              </a:rPr>
              <a:t>+ </a:t>
            </a:r>
            <a:r>
              <a:rPr lang="en-US" sz="2400" b="1" dirty="0" err="1">
                <a:solidFill>
                  <a:srgbClr val="00B050"/>
                </a:solidFill>
              </a:rPr>
              <a:t>Comisiones</a:t>
            </a:r>
            <a:endParaRPr lang="en-US" sz="2400" b="1" dirty="0">
              <a:solidFill>
                <a:srgbClr val="00B050"/>
              </a:solidFill>
            </a:endParaRPr>
          </a:p>
          <a:p>
            <a:pPr marL="0" indent="0">
              <a:buNone/>
            </a:pPr>
            <a:r>
              <a:rPr lang="en-US" sz="2400" b="1" dirty="0">
                <a:solidFill>
                  <a:srgbClr val="00B050"/>
                </a:solidFill>
              </a:rPr>
              <a:t>+ </a:t>
            </a:r>
            <a:r>
              <a:rPr lang="en-US" sz="2400" b="1" dirty="0" err="1">
                <a:solidFill>
                  <a:srgbClr val="00B050"/>
                </a:solidFill>
              </a:rPr>
              <a:t>Bonos</a:t>
            </a:r>
            <a:endParaRPr lang="en-US" sz="2400" b="1" dirty="0">
              <a:solidFill>
                <a:srgbClr val="00B050"/>
              </a:solidFill>
            </a:endParaRPr>
          </a:p>
          <a:p>
            <a:pPr marL="0" indent="0">
              <a:buNone/>
            </a:pPr>
            <a:r>
              <a:rPr lang="en-US" sz="2400" b="1" dirty="0">
                <a:solidFill>
                  <a:srgbClr val="00B050"/>
                </a:solidFill>
              </a:rPr>
              <a:t>+ Certeza</a:t>
            </a:r>
          </a:p>
          <a:p>
            <a:pPr marL="0" indent="0">
              <a:buNone/>
            </a:pPr>
            <a:r>
              <a:rPr lang="en-US" sz="2400" b="1" dirty="0">
                <a:solidFill>
                  <a:srgbClr val="00B050"/>
                </a:solidFill>
              </a:rPr>
              <a:t>+ </a:t>
            </a:r>
            <a:r>
              <a:rPr lang="en-US" sz="2400" b="1" dirty="0" err="1">
                <a:solidFill>
                  <a:srgbClr val="00B050"/>
                </a:solidFill>
              </a:rPr>
              <a:t>Confianza</a:t>
            </a:r>
            <a:endParaRPr lang="en-US" sz="2400" b="1" dirty="0">
              <a:solidFill>
                <a:srgbClr val="00B050"/>
              </a:solidFill>
            </a:endParaRPr>
          </a:p>
          <a:p>
            <a:pPr marL="0" indent="0">
              <a:buNone/>
            </a:pPr>
            <a:r>
              <a:rPr lang="en-US" sz="2800" b="1" dirty="0"/>
              <a:t>GASTOS</a:t>
            </a:r>
          </a:p>
          <a:p>
            <a:r>
              <a:rPr lang="en-US" sz="2400" b="1" dirty="0">
                <a:solidFill>
                  <a:srgbClr val="FF0000"/>
                </a:solidFill>
              </a:rPr>
              <a:t>- </a:t>
            </a:r>
            <a:r>
              <a:rPr lang="en-US" sz="2400" b="1" dirty="0" err="1">
                <a:solidFill>
                  <a:srgbClr val="FF0000"/>
                </a:solidFill>
              </a:rPr>
              <a:t>Interés</a:t>
            </a:r>
            <a:r>
              <a:rPr lang="en-US" sz="2400" b="1" dirty="0">
                <a:solidFill>
                  <a:srgbClr val="FF0000"/>
                </a:solidFill>
              </a:rPr>
              <a:t> de </a:t>
            </a:r>
            <a:r>
              <a:rPr lang="en-US" sz="2400" b="1" dirty="0" err="1">
                <a:solidFill>
                  <a:srgbClr val="FF0000"/>
                </a:solidFill>
              </a:rPr>
              <a:t>Préstamos</a:t>
            </a:r>
            <a:r>
              <a:rPr lang="en-US" sz="2400" b="1" dirty="0">
                <a:solidFill>
                  <a:srgbClr val="FF0000"/>
                </a:solidFill>
              </a:rPr>
              <a:t> </a:t>
            </a:r>
            <a:r>
              <a:rPr lang="en-US" sz="2400" b="1" dirty="0" err="1">
                <a:solidFill>
                  <a:srgbClr val="FF0000"/>
                </a:solidFill>
              </a:rPr>
              <a:t>Estudiantiles</a:t>
            </a:r>
            <a:endParaRPr lang="en-US" sz="2400" b="1" dirty="0">
              <a:solidFill>
                <a:srgbClr val="FF0000"/>
              </a:solidFill>
            </a:endParaRPr>
          </a:p>
        </p:txBody>
      </p:sp>
      <p:sp>
        <p:nvSpPr>
          <p:cNvPr id="11" name="Arrow: Right 10">
            <a:extLst>
              <a:ext uri="{FF2B5EF4-FFF2-40B4-BE49-F238E27FC236}">
                <a16:creationId xmlns:a16="http://schemas.microsoft.com/office/drawing/2014/main" id="{1CC2F7AC-B0BA-41D9-B8BA-552A59AAF623}"/>
              </a:ext>
            </a:extLst>
          </p:cNvPr>
          <p:cNvSpPr/>
          <p:nvPr/>
        </p:nvSpPr>
        <p:spPr>
          <a:xfrm>
            <a:off x="5995212" y="3667931"/>
            <a:ext cx="670701" cy="236332"/>
          </a:xfrm>
          <a:prstGeom prst="rightArrow">
            <a:avLst/>
          </a:prstGeom>
          <a:solidFill>
            <a:srgbClr val="33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973CC8ED-D18E-4FCC-B5D4-6909945A4F19}"/>
              </a:ext>
            </a:extLst>
          </p:cNvPr>
          <p:cNvSpPr/>
          <p:nvPr/>
        </p:nvSpPr>
        <p:spPr>
          <a:xfrm>
            <a:off x="3057910" y="3684400"/>
            <a:ext cx="670701" cy="194519"/>
          </a:xfrm>
          <a:prstGeom prst="rightArrow">
            <a:avLst/>
          </a:prstGeom>
          <a:solidFill>
            <a:srgbClr val="33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Connector: Elbow 14">
            <a:extLst>
              <a:ext uri="{FF2B5EF4-FFF2-40B4-BE49-F238E27FC236}">
                <a16:creationId xmlns:a16="http://schemas.microsoft.com/office/drawing/2014/main" id="{5C13A398-973A-4BA1-B829-98E7265D6902}"/>
              </a:ext>
            </a:extLst>
          </p:cNvPr>
          <p:cNvCxnSpPr>
            <a:cxnSpLocks/>
            <a:stCxn id="34" idx="2"/>
            <a:endCxn id="5" idx="1"/>
          </p:cNvCxnSpPr>
          <p:nvPr/>
        </p:nvCxnSpPr>
        <p:spPr>
          <a:xfrm rot="5400000" flipH="1">
            <a:off x="3102500" y="1832040"/>
            <a:ext cx="2006679" cy="7450888"/>
          </a:xfrm>
          <a:prstGeom prst="bentConnector4">
            <a:avLst>
              <a:gd name="adj1" fmla="val -11392"/>
              <a:gd name="adj2" fmla="val 103068"/>
            </a:avLst>
          </a:prstGeom>
          <a:ln>
            <a:solidFill>
              <a:srgbClr val="3333FF"/>
            </a:solidFill>
            <a:tailEnd type="triangle"/>
          </a:ln>
        </p:spPr>
        <p:style>
          <a:lnRef idx="3">
            <a:schemeClr val="dk1"/>
          </a:lnRef>
          <a:fillRef idx="0">
            <a:schemeClr val="dk1"/>
          </a:fillRef>
          <a:effectRef idx="2">
            <a:schemeClr val="dk1"/>
          </a:effectRef>
          <a:fontRef idx="minor">
            <a:schemeClr val="tx1"/>
          </a:fontRef>
        </p:style>
      </p:cxnSp>
      <p:sp>
        <p:nvSpPr>
          <p:cNvPr id="9" name="Content Placeholder 2">
            <a:extLst>
              <a:ext uri="{FF2B5EF4-FFF2-40B4-BE49-F238E27FC236}">
                <a16:creationId xmlns:a16="http://schemas.microsoft.com/office/drawing/2014/main" id="{8C0038AA-BBF3-4BCA-9DC3-C7A416FCB82D}"/>
              </a:ext>
            </a:extLst>
          </p:cNvPr>
          <p:cNvSpPr txBox="1">
            <a:spLocks/>
          </p:cNvSpPr>
          <p:nvPr/>
        </p:nvSpPr>
        <p:spPr>
          <a:xfrm>
            <a:off x="3817776" y="1953912"/>
            <a:ext cx="2116873" cy="1029596"/>
          </a:xfrm>
          <a:prstGeom prst="rect">
            <a:avLst/>
          </a:prstGeom>
          <a:solidFill>
            <a:srgbClr val="FF0000"/>
          </a:solidFill>
          <a:ln w="25400">
            <a:solidFill>
              <a:schemeClr val="tx1"/>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a:t>Hoja de Balance</a:t>
            </a:r>
          </a:p>
        </p:txBody>
      </p:sp>
      <p:sp>
        <p:nvSpPr>
          <p:cNvPr id="13" name="Content Placeholder 2">
            <a:extLst>
              <a:ext uri="{FF2B5EF4-FFF2-40B4-BE49-F238E27FC236}">
                <a16:creationId xmlns:a16="http://schemas.microsoft.com/office/drawing/2014/main" id="{EBA457A3-6474-4D94-BFFD-876600A28352}"/>
              </a:ext>
            </a:extLst>
          </p:cNvPr>
          <p:cNvSpPr txBox="1">
            <a:spLocks/>
          </p:cNvSpPr>
          <p:nvPr/>
        </p:nvSpPr>
        <p:spPr>
          <a:xfrm>
            <a:off x="6775478" y="1938439"/>
            <a:ext cx="2116873" cy="1091816"/>
          </a:xfrm>
          <a:prstGeom prst="rect">
            <a:avLst/>
          </a:prstGeom>
          <a:solidFill>
            <a:srgbClr val="99FF33"/>
          </a:solidFill>
          <a:ln w="25400">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a:t>Estado de </a:t>
            </a:r>
            <a:r>
              <a:rPr lang="en-US" b="1" dirty="0" err="1"/>
              <a:t>Resultados</a:t>
            </a:r>
            <a:endParaRPr lang="en-US" b="1" dirty="0"/>
          </a:p>
        </p:txBody>
      </p:sp>
      <p:sp>
        <p:nvSpPr>
          <p:cNvPr id="18" name="Content Placeholder 2">
            <a:extLst>
              <a:ext uri="{FF2B5EF4-FFF2-40B4-BE49-F238E27FC236}">
                <a16:creationId xmlns:a16="http://schemas.microsoft.com/office/drawing/2014/main" id="{8CDCEB80-49AC-4F86-8CDD-27B38F3D7993}"/>
              </a:ext>
            </a:extLst>
          </p:cNvPr>
          <p:cNvSpPr txBox="1">
            <a:spLocks/>
          </p:cNvSpPr>
          <p:nvPr/>
        </p:nvSpPr>
        <p:spPr>
          <a:xfrm>
            <a:off x="380397" y="1952966"/>
            <a:ext cx="2673615" cy="916813"/>
          </a:xfrm>
          <a:prstGeom prst="rect">
            <a:avLst/>
          </a:prstGeom>
          <a:solidFill>
            <a:srgbClr val="FFFF00"/>
          </a:solidFill>
          <a:ln w="25400">
            <a:solidFill>
              <a:schemeClr val="tx1"/>
            </a:solidFill>
          </a:ln>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a:t>Estado de </a:t>
            </a:r>
            <a:r>
              <a:rPr lang="en-US" b="1" dirty="0" err="1"/>
              <a:t>Flujo</a:t>
            </a:r>
            <a:r>
              <a:rPr lang="en-US" b="1" dirty="0"/>
              <a:t> de </a:t>
            </a:r>
            <a:r>
              <a:rPr lang="en-US" b="1" dirty="0" err="1"/>
              <a:t>Efectivo</a:t>
            </a:r>
            <a:endParaRPr lang="en-US" b="1" dirty="0"/>
          </a:p>
        </p:txBody>
      </p:sp>
      <p:sp>
        <p:nvSpPr>
          <p:cNvPr id="32" name="Arrow: Right 31">
            <a:extLst>
              <a:ext uri="{FF2B5EF4-FFF2-40B4-BE49-F238E27FC236}">
                <a16:creationId xmlns:a16="http://schemas.microsoft.com/office/drawing/2014/main" id="{87F54D69-2467-491D-8952-40BECA96D197}"/>
              </a:ext>
            </a:extLst>
          </p:cNvPr>
          <p:cNvSpPr/>
          <p:nvPr/>
        </p:nvSpPr>
        <p:spPr>
          <a:xfrm>
            <a:off x="6025832" y="5584492"/>
            <a:ext cx="670701" cy="23633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ontent Placeholder 2">
            <a:extLst>
              <a:ext uri="{FF2B5EF4-FFF2-40B4-BE49-F238E27FC236}">
                <a16:creationId xmlns:a16="http://schemas.microsoft.com/office/drawing/2014/main" id="{5FB8952B-6AD8-4113-9069-B6EFF482F2C6}"/>
              </a:ext>
            </a:extLst>
          </p:cNvPr>
          <p:cNvSpPr txBox="1">
            <a:spLocks/>
          </p:cNvSpPr>
          <p:nvPr/>
        </p:nvSpPr>
        <p:spPr>
          <a:xfrm>
            <a:off x="6772847" y="6113694"/>
            <a:ext cx="2116873" cy="447129"/>
          </a:xfrm>
          <a:prstGeom prst="rect">
            <a:avLst/>
          </a:prstGeom>
          <a:solidFill>
            <a:schemeClr val="bg1"/>
          </a:solidFill>
          <a:ln w="25400">
            <a:solidFill>
              <a:schemeClr val="tx1"/>
            </a:solidFill>
          </a:ln>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a:t>INGRESO NETO</a:t>
            </a:r>
          </a:p>
        </p:txBody>
      </p:sp>
      <p:sp>
        <p:nvSpPr>
          <p:cNvPr id="41" name="Content Placeholder 2">
            <a:extLst>
              <a:ext uri="{FF2B5EF4-FFF2-40B4-BE49-F238E27FC236}">
                <a16:creationId xmlns:a16="http://schemas.microsoft.com/office/drawing/2014/main" id="{F87B836E-258E-44C2-9AD3-9959C79F4411}"/>
              </a:ext>
            </a:extLst>
          </p:cNvPr>
          <p:cNvSpPr txBox="1">
            <a:spLocks/>
          </p:cNvSpPr>
          <p:nvPr/>
        </p:nvSpPr>
        <p:spPr>
          <a:xfrm>
            <a:off x="3815146" y="6148101"/>
            <a:ext cx="2116873" cy="447129"/>
          </a:xfrm>
          <a:prstGeom prst="rect">
            <a:avLst/>
          </a:prstGeom>
          <a:solidFill>
            <a:schemeClr val="bg1"/>
          </a:solidFill>
          <a:ln w="25400">
            <a:solidFill>
              <a:schemeClr val="tx1"/>
            </a:solidFill>
          </a:ln>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a:t>VALOR NETO</a:t>
            </a:r>
          </a:p>
        </p:txBody>
      </p:sp>
      <p:sp>
        <p:nvSpPr>
          <p:cNvPr id="44" name="Arrow: Right 43">
            <a:extLst>
              <a:ext uri="{FF2B5EF4-FFF2-40B4-BE49-F238E27FC236}">
                <a16:creationId xmlns:a16="http://schemas.microsoft.com/office/drawing/2014/main" id="{76FA774B-4E9E-43E8-BE4B-8B36B0CADB69}"/>
              </a:ext>
            </a:extLst>
          </p:cNvPr>
          <p:cNvSpPr/>
          <p:nvPr/>
        </p:nvSpPr>
        <p:spPr>
          <a:xfrm>
            <a:off x="3101485" y="5710790"/>
            <a:ext cx="670701" cy="23633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9BC892F-58EC-E8B0-39F5-73B32DEF2BE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46267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9369" y="238539"/>
            <a:ext cx="8263890" cy="1434415"/>
          </a:xfrm>
        </p:spPr>
        <p:txBody>
          <a:bodyPr rtlCol="0" anchor="b">
            <a:normAutofit/>
          </a:bodyPr>
          <a:lstStyle/>
          <a:p>
            <a:pPr marL="571500" indent="-571500" eaLnBrk="1" fontAlgn="auto" hangingPunct="1">
              <a:lnSpc>
                <a:spcPct val="90000"/>
              </a:lnSpc>
              <a:spcAft>
                <a:spcPts val="0"/>
              </a:spcAft>
              <a:buFont typeface="Wingdings" panose="05000000000000000000" pitchFamily="2" charset="2"/>
              <a:buChar char="Ø"/>
              <a:defRPr/>
            </a:pPr>
            <a:r>
              <a:rPr lang="es-MX" sz="2900" b="1"/>
              <a:t>Pensamiento Clave de Avance: </a:t>
            </a:r>
            <a:br>
              <a:rPr lang="es-MX" sz="2900" b="1"/>
            </a:br>
            <a:r>
              <a:rPr lang="es-MX" sz="2900" b="1"/>
              <a:t>Siembra una Semilla Para </a:t>
            </a:r>
            <a:br>
              <a:rPr lang="es-MX" sz="2900" b="1"/>
            </a:br>
            <a:r>
              <a:rPr lang="es-MX" sz="2900" b="1"/>
              <a:t>Plantar Tu Árbol de Riqueza!</a:t>
            </a:r>
            <a:endParaRPr lang="es-MX" sz="2900"/>
          </a:p>
        </p:txBody>
      </p:sp>
      <p:sp>
        <p:nvSpPr>
          <p:cNvPr id="7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29369" y="2071316"/>
            <a:ext cx="5035164" cy="4119172"/>
          </a:xfrm>
        </p:spPr>
        <p:txBody>
          <a:bodyPr rtlCol="0" anchor="t">
            <a:normAutofit/>
          </a:bodyPr>
          <a:lstStyle/>
          <a:p>
            <a:pPr eaLnBrk="1" fontAlgn="auto" hangingPunct="1">
              <a:spcAft>
                <a:spcPts val="0"/>
              </a:spcAft>
              <a:buFont typeface="Arial" panose="020B0604020202020204" pitchFamily="34" charset="0"/>
              <a:buNone/>
              <a:defRPr/>
            </a:pPr>
            <a:r>
              <a:rPr lang="es-MX" sz="1900" i="1"/>
              <a:t>“Si no ahorras, las semillas del éxito no están en ti”.	</a:t>
            </a:r>
            <a:r>
              <a:rPr lang="es-MX" sz="1900"/>
              <a:t>– </a:t>
            </a:r>
            <a:r>
              <a:rPr lang="es-MX" sz="1900" i="1"/>
              <a:t>Peter J. Daniels</a:t>
            </a:r>
          </a:p>
          <a:p>
            <a:pPr eaLnBrk="1" fontAlgn="auto" hangingPunct="1">
              <a:spcAft>
                <a:spcPts val="0"/>
              </a:spcAft>
              <a:buFont typeface="Arial" panose="020B0604020202020204" pitchFamily="34" charset="0"/>
              <a:buChar char="•"/>
              <a:defRPr/>
            </a:pPr>
            <a:r>
              <a:rPr lang="es-MX" sz="1900"/>
              <a:t>Esta lección contiene la llave  de la</a:t>
            </a:r>
          </a:p>
          <a:p>
            <a:pPr eaLnBrk="1" fontAlgn="auto" hangingPunct="1">
              <a:spcAft>
                <a:spcPts val="0"/>
              </a:spcAft>
              <a:buFont typeface="Arial" charset="0"/>
              <a:buNone/>
              <a:defRPr/>
            </a:pPr>
            <a:r>
              <a:rPr lang="es-MX" sz="1900"/>
              <a:t>    riqueza!</a:t>
            </a:r>
          </a:p>
          <a:p>
            <a:pPr eaLnBrk="1" fontAlgn="auto" hangingPunct="1">
              <a:spcAft>
                <a:spcPts val="0"/>
              </a:spcAft>
              <a:buFont typeface="Arial" panose="020B0604020202020204" pitchFamily="34" charset="0"/>
              <a:buChar char="•"/>
              <a:defRPr/>
            </a:pPr>
            <a:r>
              <a:rPr lang="es-MX" sz="1900"/>
              <a:t>Lo que estas a punto de aprender es</a:t>
            </a:r>
          </a:p>
          <a:p>
            <a:pPr eaLnBrk="1" fontAlgn="auto" hangingPunct="1">
              <a:spcAft>
                <a:spcPts val="0"/>
              </a:spcAft>
              <a:buFont typeface="Arial" panose="020B0604020202020204" pitchFamily="34" charset="0"/>
              <a:buNone/>
              <a:defRPr/>
            </a:pPr>
            <a:r>
              <a:rPr lang="es-MX" sz="1900"/>
              <a:t>    muy simple.</a:t>
            </a:r>
          </a:p>
          <a:p>
            <a:pPr eaLnBrk="1" fontAlgn="auto" hangingPunct="1">
              <a:spcAft>
                <a:spcPts val="0"/>
              </a:spcAft>
              <a:buFont typeface="Arial" panose="020B0604020202020204" pitchFamily="34" charset="0"/>
              <a:buChar char="•"/>
              <a:defRPr/>
            </a:pPr>
            <a:r>
              <a:rPr lang="es-MX" sz="1900"/>
              <a:t>No permitas que su sencillez te prevenga de comprender qué tan poderoso es este secreto. </a:t>
            </a:r>
          </a:p>
          <a:p>
            <a:pPr eaLnBrk="1" fontAlgn="auto" hangingPunct="1">
              <a:spcAft>
                <a:spcPts val="0"/>
              </a:spcAft>
              <a:buFont typeface="Arial" panose="020B0604020202020204" pitchFamily="34" charset="0"/>
              <a:buChar char="•"/>
              <a:defRPr/>
            </a:pPr>
            <a:r>
              <a:rPr lang="es-MX" sz="1900"/>
              <a:t>Una vez que lo “entiendas” empezarás a “ver” que la libertad financiera es tuya si la quieres.</a:t>
            </a:r>
          </a:p>
          <a:p>
            <a:pPr eaLnBrk="1" fontAlgn="auto" hangingPunct="1">
              <a:spcAft>
                <a:spcPts val="0"/>
              </a:spcAft>
              <a:buFont typeface="Arial" panose="020B0604020202020204" pitchFamily="34" charset="0"/>
              <a:buChar char="•"/>
              <a:defRPr/>
            </a:pPr>
            <a:endParaRPr lang="es-MX" sz="1900"/>
          </a:p>
        </p:txBody>
      </p:sp>
      <p:pic>
        <p:nvPicPr>
          <p:cNvPr id="8198" name="Picture 8" descr="seed of success.jpg"/>
          <p:cNvPicPr>
            <a:picLocks noChangeAspect="1"/>
          </p:cNvPicPr>
          <p:nvPr/>
        </p:nvPicPr>
        <p:blipFill rotWithShape="1">
          <a:blip r:embed="rId2" cstate="print"/>
          <a:srcRect l="25350" r="10611" b="-4"/>
          <a:stretch/>
        </p:blipFill>
        <p:spPr bwMode="auto">
          <a:xfrm>
            <a:off x="5715000" y="2093976"/>
            <a:ext cx="2955798" cy="4096512"/>
          </a:xfrm>
          <a:prstGeom prst="rect">
            <a:avLst/>
          </a:prstGeom>
          <a:noFill/>
        </p:spPr>
      </p:pic>
      <p:sp>
        <p:nvSpPr>
          <p:cNvPr id="7" name="Footer Placeholder 6"/>
          <p:cNvSpPr>
            <a:spLocks noGrp="1"/>
          </p:cNvSpPr>
          <p:nvPr>
            <p:ph type="ftr" sz="quarter" idx="11"/>
          </p:nvPr>
        </p:nvSpPr>
        <p:spPr>
          <a:xfrm>
            <a:off x="3028950" y="6356350"/>
            <a:ext cx="3086100" cy="365125"/>
          </a:xfrm>
        </p:spPr>
        <p:txBody>
          <a:bodyPr>
            <a:normAutofit/>
          </a:bodyPr>
          <a:lstStyle/>
          <a:p>
            <a:pPr>
              <a:spcAft>
                <a:spcPts val="600"/>
              </a:spcAft>
              <a:defRPr/>
            </a:pPr>
            <a:r>
              <a:rPr lang="en-US" dirty="0"/>
              <a:t>© Alex </a:t>
            </a:r>
            <a:r>
              <a:rPr lang="en-US" dirty="0" err="1"/>
              <a:t>Barrón</a:t>
            </a:r>
            <a:r>
              <a:rPr lang="en-US" dirty="0"/>
              <a:t> 2024</a:t>
            </a:r>
          </a:p>
        </p:txBody>
      </p:sp>
      <p:sp>
        <p:nvSpPr>
          <p:cNvPr id="8197" name="Slide Number Placeholder 7"/>
          <p:cNvSpPr>
            <a:spLocks noGrp="1"/>
          </p:cNvSpPr>
          <p:nvPr>
            <p:ph type="sldNum" sz="quarter" idx="12"/>
          </p:nvPr>
        </p:nvSpPr>
        <p:spPr bwMode="auto">
          <a:xfrm>
            <a:off x="6457950" y="6356350"/>
            <a:ext cx="2057400" cy="365125"/>
          </a:xfrm>
        </p:spPr>
        <p:txBody>
          <a:bodyPr>
            <a:normAutofit/>
          </a:bodyPr>
          <a:lstStyle/>
          <a:p>
            <a:pPr>
              <a:spcAft>
                <a:spcPts val="600"/>
              </a:spcAft>
            </a:pPr>
            <a:fld id="{92D2C931-842B-4196-84FC-B8F61888898B}" type="slidenum">
              <a:rPr lang="en-US" altLang="en-US"/>
              <a:pPr>
                <a:spcAft>
                  <a:spcPts val="600"/>
                </a:spcAft>
              </a:pPr>
              <a:t>85</a:t>
            </a:fld>
            <a:endParaRPr lang="en-US" altLang="en-US"/>
          </a:p>
        </p:txBody>
      </p:sp>
      <p:pic>
        <p:nvPicPr>
          <p:cNvPr id="4" name="Picture 3">
            <a:extLst>
              <a:ext uri="{FF2B5EF4-FFF2-40B4-BE49-F238E27FC236}">
                <a16:creationId xmlns:a16="http://schemas.microsoft.com/office/drawing/2014/main" id="{2ADBEE7A-3068-6FAC-66E8-8C12CFF0F61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09600" y="0"/>
            <a:ext cx="8534400" cy="990600"/>
          </a:xfrm>
        </p:spPr>
        <p:txBody>
          <a:bodyPr/>
          <a:lstStyle/>
          <a:p>
            <a:pPr eaLnBrk="1" hangingPunct="1"/>
            <a:r>
              <a:rPr lang="en-US" altLang="en-US" b="1" dirty="0"/>
              <a:t>El </a:t>
            </a:r>
            <a:r>
              <a:rPr lang="en-US" altLang="en-US" b="1" dirty="0" err="1"/>
              <a:t>Secreto</a:t>
            </a:r>
            <a:r>
              <a:rPr lang="en-US" altLang="en-US" b="1" dirty="0"/>
              <a:t> de la </a:t>
            </a:r>
            <a:r>
              <a:rPr lang="en-US" altLang="en-US" b="1" dirty="0" err="1"/>
              <a:t>Riqueza</a:t>
            </a:r>
            <a:endParaRPr lang="en-US" altLang="en-US" dirty="0"/>
          </a:p>
        </p:txBody>
      </p:sp>
      <p:sp>
        <p:nvSpPr>
          <p:cNvPr id="13315" name="Content Placeholder 2"/>
          <p:cNvSpPr>
            <a:spLocks noGrp="1"/>
          </p:cNvSpPr>
          <p:nvPr>
            <p:ph idx="1"/>
          </p:nvPr>
        </p:nvSpPr>
        <p:spPr>
          <a:xfrm>
            <a:off x="0" y="838200"/>
            <a:ext cx="8534400" cy="5410200"/>
          </a:xfrm>
        </p:spPr>
        <p:txBody>
          <a:bodyPr/>
          <a:lstStyle/>
          <a:p>
            <a:pPr eaLnBrk="1" hangingPunct="1">
              <a:buFont typeface="Wingdings" pitchFamily="2" charset="2"/>
              <a:buChar char="Ø"/>
            </a:pPr>
            <a:r>
              <a:rPr lang="en-US" altLang="en-US" b="1" dirty="0">
                <a:solidFill>
                  <a:srgbClr val="7030A0"/>
                </a:solidFill>
              </a:rPr>
              <a:t>UNA PARTE DE TODO LO QUE GANAS ES TUYA PARA GUARDARLA!</a:t>
            </a:r>
            <a:endParaRPr lang="en-US" altLang="en-US" dirty="0">
              <a:solidFill>
                <a:srgbClr val="7030A0"/>
              </a:solidFill>
            </a:endParaRPr>
          </a:p>
          <a:p>
            <a:pPr eaLnBrk="1" hangingPunct="1"/>
            <a:r>
              <a:rPr lang="en-US" altLang="en-US" dirty="0"/>
              <a:t>No </a:t>
            </a:r>
            <a:r>
              <a:rPr lang="en-US" altLang="en-US" dirty="0" err="1"/>
              <a:t>debe</a:t>
            </a:r>
            <a:r>
              <a:rPr lang="en-US" altLang="en-US" dirty="0"/>
              <a:t> </a:t>
            </a:r>
            <a:r>
              <a:rPr lang="en-US" altLang="en-US" dirty="0" err="1"/>
              <a:t>ser</a:t>
            </a:r>
            <a:r>
              <a:rPr lang="en-US" altLang="en-US" dirty="0"/>
              <a:t> </a:t>
            </a:r>
            <a:r>
              <a:rPr lang="en-US" altLang="en-US" dirty="0" err="1"/>
              <a:t>menos</a:t>
            </a:r>
            <a:r>
              <a:rPr lang="en-US" altLang="en-US" dirty="0"/>
              <a:t> de </a:t>
            </a:r>
            <a:r>
              <a:rPr lang="en-US" altLang="en-US" dirty="0" err="1"/>
              <a:t>una</a:t>
            </a:r>
            <a:r>
              <a:rPr lang="en-US" altLang="en-US" dirty="0"/>
              <a:t> </a:t>
            </a:r>
            <a:r>
              <a:rPr lang="en-US" altLang="en-US" dirty="0" err="1"/>
              <a:t>décima</a:t>
            </a:r>
            <a:r>
              <a:rPr lang="en-US" altLang="en-US" dirty="0"/>
              <a:t> parte, no </a:t>
            </a:r>
            <a:r>
              <a:rPr lang="en-US" altLang="en-US" dirty="0" err="1"/>
              <a:t>importa</a:t>
            </a:r>
            <a:r>
              <a:rPr lang="en-US" altLang="en-US" dirty="0"/>
              <a:t> que tan </a:t>
            </a:r>
            <a:r>
              <a:rPr lang="en-US" altLang="en-US" dirty="0" err="1"/>
              <a:t>poco</a:t>
            </a:r>
            <a:r>
              <a:rPr lang="en-US" altLang="en-US" dirty="0"/>
              <a:t> </a:t>
            </a:r>
            <a:r>
              <a:rPr lang="en-US" altLang="en-US" dirty="0" err="1"/>
              <a:t>ganes</a:t>
            </a:r>
            <a:r>
              <a:rPr lang="en-US" altLang="en-US" dirty="0"/>
              <a:t>.  </a:t>
            </a:r>
          </a:p>
          <a:p>
            <a:pPr eaLnBrk="1" hangingPunct="1"/>
            <a:r>
              <a:rPr lang="en-US" altLang="en-US" dirty="0" err="1"/>
              <a:t>Puede</a:t>
            </a:r>
            <a:r>
              <a:rPr lang="en-US" altLang="en-US" dirty="0"/>
              <a:t> </a:t>
            </a:r>
            <a:r>
              <a:rPr lang="en-US" altLang="en-US" dirty="0" err="1"/>
              <a:t>ser</a:t>
            </a:r>
            <a:r>
              <a:rPr lang="en-US" altLang="en-US" dirty="0"/>
              <a:t> </a:t>
            </a:r>
            <a:r>
              <a:rPr lang="en-US" altLang="en-US" dirty="0" err="1"/>
              <a:t>tanto</a:t>
            </a:r>
            <a:r>
              <a:rPr lang="en-US" altLang="en-US" dirty="0"/>
              <a:t> </a:t>
            </a:r>
            <a:r>
              <a:rPr lang="en-US" altLang="en-US" dirty="0" err="1"/>
              <a:t>como</a:t>
            </a:r>
            <a:r>
              <a:rPr lang="en-US" altLang="en-US" dirty="0"/>
              <a:t> </a:t>
            </a:r>
            <a:r>
              <a:rPr lang="en-US" altLang="en-US" dirty="0" err="1"/>
              <a:t>tú</a:t>
            </a:r>
            <a:r>
              <a:rPr lang="en-US" altLang="en-US" dirty="0"/>
              <a:t> </a:t>
            </a:r>
            <a:r>
              <a:rPr lang="en-US" altLang="en-US" dirty="0" err="1"/>
              <a:t>puedas</a:t>
            </a:r>
            <a:r>
              <a:rPr lang="en-US" altLang="en-US" dirty="0"/>
              <a:t> </a:t>
            </a:r>
            <a:r>
              <a:rPr lang="en-US" altLang="en-US" dirty="0" err="1"/>
              <a:t>permitirte</a:t>
            </a:r>
            <a:r>
              <a:rPr lang="en-US" altLang="en-US" dirty="0"/>
              <a:t>.</a:t>
            </a:r>
          </a:p>
          <a:p>
            <a:pPr eaLnBrk="1" hangingPunct="1"/>
            <a:r>
              <a:rPr lang="en-US" altLang="en-US" dirty="0" err="1"/>
              <a:t>Págate</a:t>
            </a:r>
            <a:r>
              <a:rPr lang="en-US" altLang="en-US" dirty="0"/>
              <a:t> a </a:t>
            </a:r>
            <a:r>
              <a:rPr lang="en-US" altLang="en-US" dirty="0" err="1"/>
              <a:t>ti</a:t>
            </a:r>
            <a:r>
              <a:rPr lang="en-US" altLang="en-US" dirty="0"/>
              <a:t> </a:t>
            </a:r>
            <a:r>
              <a:rPr lang="en-US" altLang="en-US" dirty="0" err="1"/>
              <a:t>mismo</a:t>
            </a:r>
            <a:r>
              <a:rPr lang="en-US" altLang="en-US" dirty="0"/>
              <a:t> primero!</a:t>
            </a:r>
          </a:p>
        </p:txBody>
      </p:sp>
      <p:sp>
        <p:nvSpPr>
          <p:cNvPr id="7" name="Footer Placeholder 6"/>
          <p:cNvSpPr>
            <a:spLocks noGrp="1"/>
          </p:cNvSpPr>
          <p:nvPr>
            <p:ph type="ftr" sz="quarter" idx="11"/>
          </p:nvPr>
        </p:nvSpPr>
        <p:spPr>
          <a:xfrm>
            <a:off x="0" y="6492875"/>
            <a:ext cx="2895600" cy="365125"/>
          </a:xfrm>
        </p:spPr>
        <p:txBody>
          <a:bodyPr/>
          <a:lstStyle/>
          <a:p>
            <a:pPr algn="l">
              <a:defRPr/>
            </a:pPr>
            <a:r>
              <a:rPr lang="en-US" dirty="0"/>
              <a:t>© Alex </a:t>
            </a:r>
            <a:r>
              <a:rPr lang="en-US" dirty="0" err="1"/>
              <a:t>Barrón</a:t>
            </a:r>
            <a:r>
              <a:rPr lang="en-US" dirty="0"/>
              <a:t> 2024</a:t>
            </a:r>
          </a:p>
        </p:txBody>
      </p:sp>
      <p:sp>
        <p:nvSpPr>
          <p:cNvPr id="13317" name="Slide Number Placeholder 7"/>
          <p:cNvSpPr>
            <a:spLocks noGrp="1"/>
          </p:cNvSpPr>
          <p:nvPr>
            <p:ph type="sldNum" sz="quarter" idx="12"/>
          </p:nvPr>
        </p:nvSpPr>
        <p:spPr bwMode="auto">
          <a:xfrm>
            <a:off x="7010400" y="6492875"/>
            <a:ext cx="2133600" cy="365125"/>
          </a:xfrm>
          <a:noFill/>
          <a:ln>
            <a:miter lim="800000"/>
            <a:headEnd/>
            <a:tailEnd/>
          </a:ln>
        </p:spPr>
        <p:txBody>
          <a:bodyPr/>
          <a:lstStyle/>
          <a:p>
            <a:fld id="{FDACB406-FEC1-496C-9D0F-B107D2A22323}" type="slidenum">
              <a:rPr lang="en-US" altLang="en-US"/>
              <a:pPr/>
              <a:t>86</a:t>
            </a:fld>
            <a:endParaRPr lang="en-US" altLang="en-US"/>
          </a:p>
        </p:txBody>
      </p:sp>
      <p:pic>
        <p:nvPicPr>
          <p:cNvPr id="13318" name="Picture 9" descr="principles20.jpg"/>
          <p:cNvPicPr>
            <a:picLocks noChangeAspect="1"/>
          </p:cNvPicPr>
          <p:nvPr/>
        </p:nvPicPr>
        <p:blipFill>
          <a:blip r:embed="rId2" cstate="print"/>
          <a:srcRect/>
          <a:stretch>
            <a:fillRect/>
          </a:stretch>
        </p:blipFill>
        <p:spPr bwMode="auto">
          <a:xfrm>
            <a:off x="4787900" y="4038600"/>
            <a:ext cx="4356100" cy="2819400"/>
          </a:xfrm>
          <a:prstGeom prst="rect">
            <a:avLst/>
          </a:prstGeom>
          <a:noFill/>
          <a:ln w="9525">
            <a:noFill/>
            <a:miter lim="800000"/>
            <a:headEnd/>
            <a:tailEnd/>
          </a:ln>
        </p:spPr>
      </p:pic>
      <p:pic>
        <p:nvPicPr>
          <p:cNvPr id="13319" name="Picture 11" descr="imagesCAHMJ7UC.jpg"/>
          <p:cNvPicPr>
            <a:picLocks noChangeAspect="1"/>
          </p:cNvPicPr>
          <p:nvPr/>
        </p:nvPicPr>
        <p:blipFill>
          <a:blip r:embed="rId3" cstate="print"/>
          <a:srcRect/>
          <a:stretch>
            <a:fillRect/>
          </a:stretch>
        </p:blipFill>
        <p:spPr bwMode="auto">
          <a:xfrm>
            <a:off x="990600" y="4267200"/>
            <a:ext cx="3028950" cy="2362200"/>
          </a:xfrm>
          <a:prstGeom prst="rect">
            <a:avLst/>
          </a:prstGeom>
          <a:noFill/>
          <a:ln w="9525">
            <a:noFill/>
            <a:miter lim="800000"/>
            <a:headEnd/>
            <a:tailEnd/>
          </a:ln>
        </p:spPr>
      </p:pic>
      <p:sp>
        <p:nvSpPr>
          <p:cNvPr id="13320" name="TextBox 8"/>
          <p:cNvSpPr txBox="1">
            <a:spLocks noChangeArrowheads="1"/>
          </p:cNvSpPr>
          <p:nvPr/>
        </p:nvSpPr>
        <p:spPr bwMode="auto">
          <a:xfrm>
            <a:off x="5257800" y="4495800"/>
            <a:ext cx="1981200" cy="954088"/>
          </a:xfrm>
          <a:prstGeom prst="rect">
            <a:avLst/>
          </a:prstGeom>
          <a:solidFill>
            <a:schemeClr val="bg1"/>
          </a:solidFill>
          <a:ln w="9525">
            <a:noFill/>
            <a:miter lim="800000"/>
            <a:headEnd/>
            <a:tailEnd/>
          </a:ln>
        </p:spPr>
        <p:txBody>
          <a:bodyPr>
            <a:spAutoFit/>
          </a:bodyPr>
          <a:lstStyle/>
          <a:p>
            <a:pPr algn="ctr" eaLnBrk="1" hangingPunct="1"/>
            <a:r>
              <a:rPr lang="en-US" altLang="en-US" sz="2800">
                <a:latin typeface="Comic Sans MS" pitchFamily="66" charset="0"/>
              </a:rPr>
              <a:t>Págate </a:t>
            </a:r>
          </a:p>
          <a:p>
            <a:pPr algn="ctr" eaLnBrk="1" hangingPunct="1"/>
            <a:r>
              <a:rPr lang="en-US" altLang="en-US" sz="2800">
                <a:latin typeface="Comic Sans MS" pitchFamily="66" charset="0"/>
              </a:rPr>
              <a:t>a Ti Mismo</a:t>
            </a:r>
          </a:p>
        </p:txBody>
      </p:sp>
      <p:sp>
        <p:nvSpPr>
          <p:cNvPr id="10" name="Rectangle 9"/>
          <p:cNvSpPr/>
          <p:nvPr/>
        </p:nvSpPr>
        <p:spPr>
          <a:xfrm>
            <a:off x="5029200" y="5410200"/>
            <a:ext cx="2339102" cy="646331"/>
          </a:xfrm>
          <a:prstGeom prst="rect">
            <a:avLst/>
          </a:prstGeom>
          <a:solidFill>
            <a:schemeClr val="bg1"/>
          </a:solidFill>
        </p:spPr>
        <p:txBody>
          <a:bodyPr wrap="none">
            <a:spAutoFit/>
          </a:bodyPr>
          <a:lstStyle/>
          <a:p>
            <a:pPr algn="ctr" eaLnBrk="1" hangingPunct="1">
              <a:defRPr/>
            </a:pPr>
            <a:r>
              <a:rPr lang="en-US" sz="36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PRIMERO</a:t>
            </a:r>
          </a:p>
        </p:txBody>
      </p:sp>
      <p:sp>
        <p:nvSpPr>
          <p:cNvPr id="13322" name="TextBox 10"/>
          <p:cNvSpPr txBox="1">
            <a:spLocks noChangeArrowheads="1"/>
          </p:cNvSpPr>
          <p:nvPr/>
        </p:nvSpPr>
        <p:spPr bwMode="auto">
          <a:xfrm>
            <a:off x="1066800" y="4419600"/>
            <a:ext cx="2819400" cy="2124075"/>
          </a:xfrm>
          <a:prstGeom prst="rect">
            <a:avLst/>
          </a:prstGeom>
          <a:solidFill>
            <a:srgbClr val="FFFFCC"/>
          </a:solidFill>
          <a:ln w="9525">
            <a:noFill/>
            <a:miter lim="800000"/>
            <a:headEnd/>
            <a:tailEnd/>
          </a:ln>
        </p:spPr>
        <p:txBody>
          <a:bodyPr>
            <a:spAutoFit/>
          </a:bodyPr>
          <a:lstStyle/>
          <a:p>
            <a:pPr eaLnBrk="1" hangingPunct="1"/>
            <a:r>
              <a:rPr lang="es-ES" altLang="en-US" sz="1200" b="1" dirty="0"/>
              <a:t>Págate a Ti Mismo Primero</a:t>
            </a:r>
          </a:p>
          <a:p>
            <a:pPr eaLnBrk="1" hangingPunct="1"/>
            <a:r>
              <a:rPr lang="es-ES" altLang="en-US" sz="1200" dirty="0"/>
              <a:t>“Págate a ti mismo primero" significa que tú tratas a tus ahorros como lo harías con cualquier otro cobro - como si fuera un gasto no es negociable. Cuando tú recibes tu cheque  y te estás preparando para pagar las cuentas, te pagas la cantidad que hayas determinado ahorrar (al poner el dinero en una cuenta de ahorros o cuenta de inversión).</a:t>
            </a:r>
            <a:endParaRPr lang="en-US" altLang="en-US" sz="1200" dirty="0"/>
          </a:p>
        </p:txBody>
      </p:sp>
      <p:pic>
        <p:nvPicPr>
          <p:cNvPr id="2" name="Picture 1">
            <a:extLst>
              <a:ext uri="{FF2B5EF4-FFF2-40B4-BE49-F238E27FC236}">
                <a16:creationId xmlns:a16="http://schemas.microsoft.com/office/drawing/2014/main" id="{740316AE-1C59-1A29-CCF0-39703CB7505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340658"/>
            <a:ext cx="9144000" cy="802341"/>
          </a:xfrm>
        </p:spPr>
        <p:txBody>
          <a:bodyPr/>
          <a:lstStyle/>
          <a:p>
            <a:pPr eaLnBrk="1" hangingPunct="1"/>
            <a:r>
              <a:rPr lang="es-ES" altLang="en-US" b="1" dirty="0"/>
              <a:t>Planta tu Árbol de la Riqueza</a:t>
            </a:r>
            <a:endParaRPr lang="en-US" altLang="en-US" b="1" dirty="0"/>
          </a:p>
        </p:txBody>
      </p:sp>
      <p:sp>
        <p:nvSpPr>
          <p:cNvPr id="17411" name="Content Placeholder 2"/>
          <p:cNvSpPr>
            <a:spLocks noGrp="1"/>
          </p:cNvSpPr>
          <p:nvPr>
            <p:ph idx="1"/>
          </p:nvPr>
        </p:nvSpPr>
        <p:spPr>
          <a:xfrm>
            <a:off x="3200400" y="1143000"/>
            <a:ext cx="5943600" cy="2209800"/>
          </a:xfrm>
        </p:spPr>
        <p:txBody>
          <a:bodyPr/>
          <a:lstStyle/>
          <a:p>
            <a:pPr eaLnBrk="1" hangingPunct="1"/>
            <a:r>
              <a:rPr lang="es-MX" altLang="en-US" sz="2400" dirty="0"/>
              <a:t>La riqueza, como un árbol, crece a partir de una pequeña semilla.  </a:t>
            </a:r>
          </a:p>
          <a:p>
            <a:pPr eaLnBrk="1" hangingPunct="1"/>
            <a:r>
              <a:rPr lang="es-MX" altLang="en-US" sz="2400" dirty="0"/>
              <a:t>La primer moneda de cobre que ahorres es la semilla de la cual el árbol de la riqueza crecerá.  </a:t>
            </a:r>
          </a:p>
          <a:p>
            <a:pPr eaLnBrk="1" hangingPunct="1"/>
            <a:r>
              <a:rPr lang="es-MX" altLang="en-US" sz="2400" dirty="0"/>
              <a:t>Cuanto antes plantes la semilla, más pronto crecerá el árbol.</a:t>
            </a:r>
          </a:p>
        </p:txBody>
      </p:sp>
      <p:sp>
        <p:nvSpPr>
          <p:cNvPr id="7" name="Footer Placeholder 6"/>
          <p:cNvSpPr>
            <a:spLocks noGrp="1"/>
          </p:cNvSpPr>
          <p:nvPr>
            <p:ph type="ftr" sz="quarter" idx="11"/>
          </p:nvPr>
        </p:nvSpPr>
        <p:spPr>
          <a:xfrm>
            <a:off x="0" y="6492875"/>
            <a:ext cx="2895600" cy="365125"/>
          </a:xfrm>
        </p:spPr>
        <p:txBody>
          <a:bodyPr/>
          <a:lstStyle/>
          <a:p>
            <a:pPr algn="l">
              <a:defRPr/>
            </a:pPr>
            <a:r>
              <a:rPr lang="en-US" dirty="0"/>
              <a:t>© Alex </a:t>
            </a:r>
            <a:r>
              <a:rPr lang="en-US" dirty="0" err="1"/>
              <a:t>Barrón</a:t>
            </a:r>
            <a:r>
              <a:rPr lang="en-US" dirty="0"/>
              <a:t> 2024</a:t>
            </a:r>
          </a:p>
        </p:txBody>
      </p:sp>
      <p:sp>
        <p:nvSpPr>
          <p:cNvPr id="17413" name="Slide Number Placeholder 7"/>
          <p:cNvSpPr>
            <a:spLocks noGrp="1"/>
          </p:cNvSpPr>
          <p:nvPr>
            <p:ph type="sldNum" sz="quarter" idx="12"/>
          </p:nvPr>
        </p:nvSpPr>
        <p:spPr bwMode="auto">
          <a:xfrm>
            <a:off x="7010400" y="6492875"/>
            <a:ext cx="2133600" cy="365125"/>
          </a:xfrm>
          <a:noFill/>
          <a:ln>
            <a:miter lim="800000"/>
            <a:headEnd/>
            <a:tailEnd/>
          </a:ln>
        </p:spPr>
        <p:txBody>
          <a:bodyPr/>
          <a:lstStyle/>
          <a:p>
            <a:fld id="{085F6E0E-441E-44B9-AD4F-6EE329143B21}" type="slidenum">
              <a:rPr lang="en-US" altLang="en-US"/>
              <a:pPr/>
              <a:t>87</a:t>
            </a:fld>
            <a:endParaRPr lang="en-US" altLang="en-US"/>
          </a:p>
        </p:txBody>
      </p:sp>
      <p:pic>
        <p:nvPicPr>
          <p:cNvPr id="17414" name="Picture 10" descr="imagesCA3YFM4I.jpg"/>
          <p:cNvPicPr>
            <a:picLocks noChangeAspect="1"/>
          </p:cNvPicPr>
          <p:nvPr/>
        </p:nvPicPr>
        <p:blipFill>
          <a:blip r:embed="rId2" cstate="print"/>
          <a:srcRect/>
          <a:stretch>
            <a:fillRect/>
          </a:stretch>
        </p:blipFill>
        <p:spPr bwMode="auto">
          <a:xfrm>
            <a:off x="6380163" y="3581400"/>
            <a:ext cx="2763837" cy="2971800"/>
          </a:xfrm>
          <a:prstGeom prst="rect">
            <a:avLst/>
          </a:prstGeom>
          <a:noFill/>
          <a:ln w="9525">
            <a:noFill/>
            <a:miter lim="800000"/>
            <a:headEnd/>
            <a:tailEnd/>
          </a:ln>
        </p:spPr>
      </p:pic>
      <p:pic>
        <p:nvPicPr>
          <p:cNvPr id="17415" name="Picture 11" descr="imagesCA6Y6NPO.jpg"/>
          <p:cNvPicPr>
            <a:picLocks noChangeAspect="1"/>
          </p:cNvPicPr>
          <p:nvPr/>
        </p:nvPicPr>
        <p:blipFill>
          <a:blip r:embed="rId3" cstate="print"/>
          <a:srcRect/>
          <a:stretch>
            <a:fillRect/>
          </a:stretch>
        </p:blipFill>
        <p:spPr bwMode="auto">
          <a:xfrm>
            <a:off x="381000" y="2743200"/>
            <a:ext cx="2628900" cy="1743075"/>
          </a:xfrm>
          <a:prstGeom prst="rect">
            <a:avLst/>
          </a:prstGeom>
          <a:noFill/>
          <a:ln w="9525">
            <a:noFill/>
            <a:miter lim="800000"/>
            <a:headEnd/>
            <a:tailEnd/>
          </a:ln>
        </p:spPr>
      </p:pic>
      <p:sp>
        <p:nvSpPr>
          <p:cNvPr id="17416" name="Content Placeholder 2"/>
          <p:cNvSpPr txBox="1">
            <a:spLocks/>
          </p:cNvSpPr>
          <p:nvPr/>
        </p:nvSpPr>
        <p:spPr bwMode="auto">
          <a:xfrm>
            <a:off x="3200400" y="3962400"/>
            <a:ext cx="3352800" cy="2895600"/>
          </a:xfrm>
          <a:prstGeom prst="rect">
            <a:avLst/>
          </a:prstGeom>
          <a:noFill/>
          <a:ln w="9525">
            <a:noFill/>
            <a:miter lim="800000"/>
            <a:headEnd/>
            <a:tailEnd/>
          </a:ln>
        </p:spPr>
        <p:txBody>
          <a:bodyPr/>
          <a:lstStyle/>
          <a:p>
            <a:pPr marL="342900" indent="-342900" eaLnBrk="1" hangingPunct="1">
              <a:spcBef>
                <a:spcPct val="20000"/>
              </a:spcBef>
              <a:buFont typeface="Arial" charset="0"/>
              <a:buChar char="•"/>
            </a:pPr>
            <a:r>
              <a:rPr lang="es-ES" altLang="en-US" sz="2400" dirty="0">
                <a:latin typeface="Calibri" pitchFamily="34" charset="0"/>
              </a:rPr>
              <a:t>Y cuanto más fielmente alimentes y riegues ese árbol con ahorros constantes, más pronto podrás disfrutar de la alegría bajo su sombra</a:t>
            </a:r>
            <a:r>
              <a:rPr lang="en-US" altLang="en-US" sz="2400" dirty="0">
                <a:latin typeface="Calibri" pitchFamily="34" charset="0"/>
              </a:rPr>
              <a:t>.</a:t>
            </a:r>
          </a:p>
        </p:txBody>
      </p:sp>
      <p:pic>
        <p:nvPicPr>
          <p:cNvPr id="17417" name="Picture 13" descr="imagesCA9YTEI1.jpg"/>
          <p:cNvPicPr>
            <a:picLocks noChangeAspect="1"/>
          </p:cNvPicPr>
          <p:nvPr/>
        </p:nvPicPr>
        <p:blipFill>
          <a:blip r:embed="rId4" cstate="print"/>
          <a:srcRect/>
          <a:stretch>
            <a:fillRect/>
          </a:stretch>
        </p:blipFill>
        <p:spPr bwMode="auto">
          <a:xfrm>
            <a:off x="381000" y="4572000"/>
            <a:ext cx="2628900" cy="1743075"/>
          </a:xfrm>
          <a:prstGeom prst="rect">
            <a:avLst/>
          </a:prstGeom>
          <a:noFill/>
          <a:ln w="9525">
            <a:noFill/>
            <a:miter lim="800000"/>
            <a:headEnd/>
            <a:tailEnd/>
          </a:ln>
        </p:spPr>
      </p:pic>
      <p:pic>
        <p:nvPicPr>
          <p:cNvPr id="17418" name="Picture 14" descr="DollarSeed.jpg"/>
          <p:cNvPicPr>
            <a:picLocks noChangeAspect="1"/>
          </p:cNvPicPr>
          <p:nvPr/>
        </p:nvPicPr>
        <p:blipFill>
          <a:blip r:embed="rId5" cstate="print"/>
          <a:srcRect/>
          <a:stretch>
            <a:fillRect/>
          </a:stretch>
        </p:blipFill>
        <p:spPr bwMode="auto">
          <a:xfrm>
            <a:off x="381000" y="990600"/>
            <a:ext cx="2590800" cy="1722438"/>
          </a:xfrm>
          <a:prstGeom prst="rect">
            <a:avLst/>
          </a:prstGeom>
          <a:noFill/>
          <a:ln w="9525">
            <a:noFill/>
            <a:miter lim="800000"/>
            <a:headEnd/>
            <a:tailEnd/>
          </a:ln>
        </p:spPr>
      </p:pic>
      <p:pic>
        <p:nvPicPr>
          <p:cNvPr id="2" name="Picture 1">
            <a:extLst>
              <a:ext uri="{FF2B5EF4-FFF2-40B4-BE49-F238E27FC236}">
                <a16:creationId xmlns:a16="http://schemas.microsoft.com/office/drawing/2014/main" id="{0D543261-6491-418D-0855-0ED935F8CEA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5" descr="rising wealth.jpg"/>
          <p:cNvPicPr>
            <a:picLocks noChangeAspect="1"/>
          </p:cNvPicPr>
          <p:nvPr/>
        </p:nvPicPr>
        <p:blipFill>
          <a:blip r:embed="rId2" cstate="print"/>
          <a:srcRect/>
          <a:stretch>
            <a:fillRect/>
          </a:stretch>
        </p:blipFill>
        <p:spPr bwMode="auto">
          <a:xfrm>
            <a:off x="7086600" y="1371600"/>
            <a:ext cx="2057400" cy="1890713"/>
          </a:xfrm>
          <a:prstGeom prst="rect">
            <a:avLst/>
          </a:prstGeom>
          <a:noFill/>
          <a:ln w="9525">
            <a:noFill/>
            <a:miter lim="800000"/>
            <a:headEnd/>
            <a:tailEnd/>
          </a:ln>
        </p:spPr>
      </p:pic>
      <p:sp>
        <p:nvSpPr>
          <p:cNvPr id="18435" name="Title 1"/>
          <p:cNvSpPr>
            <a:spLocks noGrp="1"/>
          </p:cNvSpPr>
          <p:nvPr>
            <p:ph type="title"/>
          </p:nvPr>
        </p:nvSpPr>
        <p:spPr>
          <a:xfrm>
            <a:off x="609600" y="0"/>
            <a:ext cx="8534400" cy="1143000"/>
          </a:xfrm>
        </p:spPr>
        <p:txBody>
          <a:bodyPr/>
          <a:lstStyle/>
          <a:p>
            <a:pPr eaLnBrk="1" hangingPunct="1"/>
            <a:r>
              <a:rPr lang="en-US" altLang="en-US" b="1" dirty="0"/>
              <a:t>La Clave de la </a:t>
            </a:r>
            <a:r>
              <a:rPr lang="en-US" altLang="en-US" b="1" dirty="0" err="1"/>
              <a:t>Riqueza</a:t>
            </a:r>
            <a:r>
              <a:rPr lang="en-US" altLang="en-US" b="1" dirty="0"/>
              <a:t>: </a:t>
            </a:r>
            <a:br>
              <a:rPr lang="en-US" altLang="en-US" b="1" dirty="0"/>
            </a:br>
            <a:r>
              <a:rPr lang="en-US" altLang="en-US" b="1" dirty="0" err="1"/>
              <a:t>Págate</a:t>
            </a:r>
            <a:r>
              <a:rPr lang="en-US" altLang="en-US" b="1" dirty="0"/>
              <a:t>  a </a:t>
            </a:r>
            <a:r>
              <a:rPr lang="en-US" altLang="en-US" b="1" dirty="0" err="1"/>
              <a:t>Ti</a:t>
            </a:r>
            <a:r>
              <a:rPr lang="en-US" altLang="en-US" b="1" dirty="0"/>
              <a:t> </a:t>
            </a:r>
            <a:r>
              <a:rPr lang="en-US" altLang="en-US" b="1" dirty="0" err="1"/>
              <a:t>Mismo</a:t>
            </a:r>
            <a:r>
              <a:rPr lang="en-US" altLang="en-US" b="1" dirty="0"/>
              <a:t> Primero!</a:t>
            </a:r>
          </a:p>
        </p:txBody>
      </p:sp>
      <p:sp>
        <p:nvSpPr>
          <p:cNvPr id="18436" name="Content Placeholder 2"/>
          <p:cNvSpPr>
            <a:spLocks noGrp="1"/>
          </p:cNvSpPr>
          <p:nvPr>
            <p:ph idx="1"/>
          </p:nvPr>
        </p:nvSpPr>
        <p:spPr>
          <a:xfrm>
            <a:off x="304800" y="1219200"/>
            <a:ext cx="8382000" cy="2438400"/>
          </a:xfrm>
        </p:spPr>
        <p:txBody>
          <a:bodyPr/>
          <a:lstStyle/>
          <a:p>
            <a:pPr eaLnBrk="1" hangingPunct="1"/>
            <a:r>
              <a:rPr lang="en-US" altLang="en-US" sz="2400"/>
              <a:t>El Secreto de la Riqueza es: Una Parte de Todo Lo Que Ganas es Tuya Para Guardarla!</a:t>
            </a:r>
          </a:p>
          <a:p>
            <a:pPr eaLnBrk="1" hangingPunct="1"/>
            <a:r>
              <a:rPr lang="en-US" altLang="en-US" sz="2400"/>
              <a:t>Págate a ti mismo primero!</a:t>
            </a:r>
          </a:p>
          <a:p>
            <a:pPr eaLnBrk="1" hangingPunct="1"/>
            <a:r>
              <a:rPr lang="es-ES" altLang="en-US" sz="2400"/>
              <a:t>Págate a tí mismo fielmente</a:t>
            </a:r>
            <a:r>
              <a:rPr lang="en-US" altLang="en-US" sz="2400"/>
              <a:t>.</a:t>
            </a:r>
          </a:p>
          <a:p>
            <a:pPr eaLnBrk="1" hangingPunct="1"/>
            <a:r>
              <a:rPr lang="es-ES" altLang="en-US" sz="2400"/>
              <a:t>A menos que y hasta que comprendas esta verdad, no vas a entender el resto de lo que vamos a enseñar en este seminario.</a:t>
            </a:r>
            <a:endParaRPr lang="en-US" altLang="en-US" sz="2400"/>
          </a:p>
        </p:txBody>
      </p:sp>
      <p:sp>
        <p:nvSpPr>
          <p:cNvPr id="7" name="Footer Placeholder 6"/>
          <p:cNvSpPr>
            <a:spLocks noGrp="1"/>
          </p:cNvSpPr>
          <p:nvPr>
            <p:ph type="ftr" sz="quarter" idx="11"/>
          </p:nvPr>
        </p:nvSpPr>
        <p:spPr>
          <a:xfrm>
            <a:off x="0" y="6492875"/>
            <a:ext cx="2895600" cy="365125"/>
          </a:xfrm>
        </p:spPr>
        <p:txBody>
          <a:bodyPr/>
          <a:lstStyle/>
          <a:p>
            <a:pPr algn="l">
              <a:defRPr/>
            </a:pPr>
            <a:r>
              <a:rPr lang="en-US" dirty="0"/>
              <a:t>© Alex </a:t>
            </a:r>
            <a:r>
              <a:rPr lang="en-US" dirty="0" err="1"/>
              <a:t>Barrón</a:t>
            </a:r>
            <a:r>
              <a:rPr lang="en-US" dirty="0"/>
              <a:t> 2024</a:t>
            </a:r>
          </a:p>
        </p:txBody>
      </p:sp>
      <p:sp>
        <p:nvSpPr>
          <p:cNvPr id="18438" name="Slide Number Placeholder 7"/>
          <p:cNvSpPr>
            <a:spLocks noGrp="1"/>
          </p:cNvSpPr>
          <p:nvPr>
            <p:ph type="sldNum" sz="quarter" idx="12"/>
          </p:nvPr>
        </p:nvSpPr>
        <p:spPr bwMode="auto">
          <a:xfrm>
            <a:off x="7010400" y="6492875"/>
            <a:ext cx="2133600" cy="365125"/>
          </a:xfrm>
          <a:noFill/>
          <a:ln>
            <a:miter lim="800000"/>
            <a:headEnd/>
            <a:tailEnd/>
          </a:ln>
        </p:spPr>
        <p:txBody>
          <a:bodyPr/>
          <a:lstStyle/>
          <a:p>
            <a:fld id="{B9DBB60A-E649-4D31-8D31-87B7A7494CD3}" type="slidenum">
              <a:rPr lang="en-US" altLang="en-US"/>
              <a:pPr/>
              <a:t>88</a:t>
            </a:fld>
            <a:endParaRPr lang="en-US" altLang="en-US"/>
          </a:p>
        </p:txBody>
      </p:sp>
      <p:sp>
        <p:nvSpPr>
          <p:cNvPr id="18439" name="Content Placeholder 2"/>
          <p:cNvSpPr txBox="1">
            <a:spLocks/>
          </p:cNvSpPr>
          <p:nvPr/>
        </p:nvSpPr>
        <p:spPr bwMode="auto">
          <a:xfrm>
            <a:off x="304800" y="3657600"/>
            <a:ext cx="8305800" cy="3200400"/>
          </a:xfrm>
          <a:prstGeom prst="rect">
            <a:avLst/>
          </a:prstGeom>
          <a:noFill/>
          <a:ln w="9525">
            <a:noFill/>
            <a:miter lim="800000"/>
            <a:headEnd/>
            <a:tailEnd/>
          </a:ln>
        </p:spPr>
        <p:txBody>
          <a:bodyPr/>
          <a:lstStyle/>
          <a:p>
            <a:pPr marL="342900" indent="-342900" eaLnBrk="1" hangingPunct="1">
              <a:spcBef>
                <a:spcPct val="20000"/>
              </a:spcBef>
              <a:buFont typeface="Arial" charset="0"/>
              <a:buChar char="•"/>
            </a:pPr>
            <a:r>
              <a:rPr lang="es-MX" altLang="en-US" sz="2400" dirty="0">
                <a:latin typeface="Calibri" pitchFamily="34" charset="0"/>
              </a:rPr>
              <a:t>Lee de nuevo este capítulo de El Hombre Más Rico de Babilonia varias veces hasta que la lección clave quede grabada en tu mente para siempre!</a:t>
            </a:r>
          </a:p>
          <a:p>
            <a:pPr marL="342900" indent="-342900" eaLnBrk="1" hangingPunct="1">
              <a:spcBef>
                <a:spcPct val="20000"/>
              </a:spcBef>
              <a:buFont typeface="Arial" charset="0"/>
              <a:buChar char="•"/>
            </a:pPr>
            <a:r>
              <a:rPr lang="es-MX" altLang="en-US" sz="2400" b="1" dirty="0">
                <a:solidFill>
                  <a:srgbClr val="FF0000"/>
                </a:solidFill>
                <a:latin typeface="Calibri" pitchFamily="34" charset="0"/>
              </a:rPr>
              <a:t>Dilo en voz alta: "Una parte de todo lo que gano es mía para guardarla! Me tengo que pagar primero.“  </a:t>
            </a:r>
          </a:p>
          <a:p>
            <a:pPr marL="342900" indent="-342900" eaLnBrk="1" hangingPunct="1">
              <a:spcBef>
                <a:spcPct val="20000"/>
              </a:spcBef>
              <a:buFont typeface="Arial" charset="0"/>
              <a:buChar char="•"/>
            </a:pPr>
            <a:r>
              <a:rPr lang="es-MX" altLang="en-US" sz="2400" dirty="0">
                <a:latin typeface="Calibri" pitchFamily="34" charset="0"/>
              </a:rPr>
              <a:t>Tiene que ser al menos 10%.</a:t>
            </a:r>
          </a:p>
          <a:p>
            <a:pPr marL="342900" indent="-342900" eaLnBrk="1" hangingPunct="1">
              <a:spcBef>
                <a:spcPct val="20000"/>
              </a:spcBef>
              <a:buFont typeface="Arial" charset="0"/>
              <a:buChar char="•"/>
            </a:pPr>
            <a:r>
              <a:rPr lang="es-MX" altLang="en-US" sz="2400" b="1" dirty="0">
                <a:latin typeface="Calibri" pitchFamily="34" charset="0"/>
              </a:rPr>
              <a:t>Recuerda</a:t>
            </a:r>
            <a:r>
              <a:rPr lang="es-MX" altLang="en-US" sz="2400" dirty="0">
                <a:latin typeface="Calibri" pitchFamily="34" charset="0"/>
              </a:rPr>
              <a:t>: Si no ahorras la semilla del éxito no está en ti.</a:t>
            </a:r>
          </a:p>
        </p:txBody>
      </p:sp>
      <p:pic>
        <p:nvPicPr>
          <p:cNvPr id="2" name="Picture 1">
            <a:extLst>
              <a:ext uri="{FF2B5EF4-FFF2-40B4-BE49-F238E27FC236}">
                <a16:creationId xmlns:a16="http://schemas.microsoft.com/office/drawing/2014/main" id="{9D18AA2A-ABF8-E3FC-C00C-890380AE851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BF0907E9-0724-4026-8531-7B4243E1377A}"/>
              </a:ext>
            </a:extLst>
          </p:cNvPr>
          <p:cNvSpPr>
            <a:spLocks noGrp="1"/>
          </p:cNvSpPr>
          <p:nvPr>
            <p:ph type="title"/>
          </p:nvPr>
        </p:nvSpPr>
        <p:spPr>
          <a:xfrm>
            <a:off x="1143000" y="0"/>
            <a:ext cx="8001000" cy="1143000"/>
          </a:xfrm>
        </p:spPr>
        <p:txBody>
          <a:bodyPr/>
          <a:lstStyle/>
          <a:p>
            <a:pPr eaLnBrk="1" hangingPunct="1"/>
            <a:r>
              <a:rPr lang="en-US" altLang="en-US" b="1" dirty="0" err="1"/>
              <a:t>Concepto</a:t>
            </a:r>
            <a:r>
              <a:rPr lang="en-US" altLang="en-US" b="1" dirty="0"/>
              <a:t> Clave: </a:t>
            </a:r>
            <a:r>
              <a:rPr lang="en-US" altLang="en-US" b="1" dirty="0" err="1"/>
              <a:t>Ingreso</a:t>
            </a:r>
            <a:r>
              <a:rPr lang="en-US" altLang="en-US" b="1" dirty="0"/>
              <a:t> Neto</a:t>
            </a:r>
          </a:p>
        </p:txBody>
      </p:sp>
      <p:sp>
        <p:nvSpPr>
          <p:cNvPr id="22531" name="Content Placeholder 2">
            <a:extLst>
              <a:ext uri="{FF2B5EF4-FFF2-40B4-BE49-F238E27FC236}">
                <a16:creationId xmlns:a16="http://schemas.microsoft.com/office/drawing/2014/main" id="{12E089AF-1405-46D9-B364-5EA8AA7B2DEA}"/>
              </a:ext>
            </a:extLst>
          </p:cNvPr>
          <p:cNvSpPr>
            <a:spLocks noGrp="1"/>
          </p:cNvSpPr>
          <p:nvPr>
            <p:ph idx="1"/>
          </p:nvPr>
        </p:nvSpPr>
        <p:spPr>
          <a:xfrm>
            <a:off x="304800" y="1295400"/>
            <a:ext cx="8839200" cy="5257800"/>
          </a:xfrm>
        </p:spPr>
        <p:txBody>
          <a:bodyPr/>
          <a:lstStyle/>
          <a:p>
            <a:pPr marL="457200" indent="-457200" eaLnBrk="1" hangingPunct="1">
              <a:buFont typeface="Wingdings" panose="05000000000000000000" pitchFamily="2" charset="2"/>
              <a:buChar char="ü"/>
            </a:pPr>
            <a:r>
              <a:rPr lang="en-US" altLang="en-US" sz="2800" dirty="0"/>
              <a:t>  </a:t>
            </a:r>
            <a:r>
              <a:rPr lang="en-US" altLang="en-US" sz="2800" dirty="0" err="1">
                <a:solidFill>
                  <a:srgbClr val="00B050"/>
                </a:solidFill>
              </a:rPr>
              <a:t>Ingresos</a:t>
            </a:r>
            <a:endParaRPr lang="en-US" altLang="en-US" sz="2800" dirty="0">
              <a:solidFill>
                <a:srgbClr val="00B050"/>
              </a:solidFill>
            </a:endParaRPr>
          </a:p>
          <a:p>
            <a:pPr marL="457200" indent="-457200" eaLnBrk="1" hangingPunct="1">
              <a:buFont typeface="Wingdings" panose="05000000000000000000" pitchFamily="2" charset="2"/>
              <a:buChar char="ü"/>
            </a:pPr>
            <a:r>
              <a:rPr lang="en-US" altLang="en-US" sz="2800" dirty="0"/>
              <a:t>- </a:t>
            </a:r>
            <a:r>
              <a:rPr lang="en-US" altLang="en-US" sz="2800" dirty="0" err="1">
                <a:solidFill>
                  <a:srgbClr val="FF0000"/>
                </a:solidFill>
              </a:rPr>
              <a:t>Gastos</a:t>
            </a:r>
            <a:endParaRPr lang="en-US" altLang="en-US" sz="2800" dirty="0">
              <a:solidFill>
                <a:srgbClr val="FF0000"/>
              </a:solidFill>
            </a:endParaRPr>
          </a:p>
          <a:p>
            <a:pPr marL="457200" indent="-457200" eaLnBrk="1" hangingPunct="1">
              <a:buFont typeface="Wingdings" panose="05000000000000000000" pitchFamily="2" charset="2"/>
              <a:buChar char="ü"/>
            </a:pPr>
            <a:r>
              <a:rPr lang="en-US" altLang="en-US" sz="2800" dirty="0"/>
              <a:t>=================</a:t>
            </a:r>
          </a:p>
          <a:p>
            <a:pPr marL="457200" indent="-457200" eaLnBrk="1" hangingPunct="1">
              <a:buFont typeface="Wingdings" panose="05000000000000000000" pitchFamily="2" charset="2"/>
              <a:buChar char="ü"/>
            </a:pPr>
            <a:r>
              <a:rPr lang="en-US" altLang="en-US" sz="2800" dirty="0"/>
              <a:t>= </a:t>
            </a:r>
            <a:r>
              <a:rPr lang="en-US" altLang="en-US" sz="2800" dirty="0" err="1">
                <a:solidFill>
                  <a:srgbClr val="0070C0"/>
                </a:solidFill>
              </a:rPr>
              <a:t>Ingreso</a:t>
            </a:r>
            <a:r>
              <a:rPr lang="en-US" altLang="en-US" sz="2800" dirty="0">
                <a:solidFill>
                  <a:srgbClr val="0070C0"/>
                </a:solidFill>
              </a:rPr>
              <a:t> Neto</a:t>
            </a:r>
          </a:p>
          <a:p>
            <a:pPr marL="457200" indent="-457200" eaLnBrk="1" hangingPunct="1"/>
            <a:endParaRPr lang="en-US" altLang="en-US" sz="2800" dirty="0"/>
          </a:p>
          <a:p>
            <a:pPr marL="457200" indent="-457200" eaLnBrk="1" hangingPunct="1">
              <a:buFont typeface="Wingdings" panose="05000000000000000000" pitchFamily="2" charset="2"/>
              <a:buChar char="Ø"/>
            </a:pPr>
            <a:r>
              <a:rPr lang="en-US" altLang="en-US" sz="3600" b="1" dirty="0" err="1">
                <a:solidFill>
                  <a:srgbClr val="0070C0"/>
                </a:solidFill>
              </a:rPr>
              <a:t>Ingreso</a:t>
            </a:r>
            <a:r>
              <a:rPr lang="en-US" altLang="en-US" sz="3600" b="1" dirty="0">
                <a:solidFill>
                  <a:srgbClr val="0070C0"/>
                </a:solidFill>
              </a:rPr>
              <a:t> Neto </a:t>
            </a:r>
            <a:r>
              <a:rPr lang="en-US" altLang="en-US" sz="3600" dirty="0"/>
              <a:t>es la </a:t>
            </a:r>
            <a:r>
              <a:rPr lang="en-US" altLang="en-US" sz="3600" dirty="0" err="1"/>
              <a:t>diferencia</a:t>
            </a:r>
            <a:r>
              <a:rPr lang="en-US" altLang="en-US" sz="3600" dirty="0"/>
              <a:t> entre lo que </a:t>
            </a:r>
            <a:r>
              <a:rPr lang="en-US" altLang="en-US" sz="3600" dirty="0" err="1"/>
              <a:t>tú</a:t>
            </a:r>
            <a:r>
              <a:rPr lang="en-US" altLang="en-US" sz="3600" dirty="0"/>
              <a:t> </a:t>
            </a:r>
            <a:r>
              <a:rPr lang="en-US" altLang="en-US" sz="3600" dirty="0" err="1">
                <a:solidFill>
                  <a:srgbClr val="00B050"/>
                </a:solidFill>
              </a:rPr>
              <a:t>Ganas</a:t>
            </a:r>
            <a:r>
              <a:rPr lang="en-US" altLang="en-US" sz="3600" dirty="0"/>
              <a:t> y lo que </a:t>
            </a:r>
            <a:r>
              <a:rPr lang="en-US" altLang="en-US" sz="3600" dirty="0" err="1"/>
              <a:t>tú</a:t>
            </a:r>
            <a:r>
              <a:rPr lang="en-US" altLang="en-US" sz="3600" dirty="0"/>
              <a:t> </a:t>
            </a:r>
            <a:r>
              <a:rPr lang="en-US" altLang="en-US" sz="3600" dirty="0" err="1">
                <a:solidFill>
                  <a:srgbClr val="FF0000"/>
                </a:solidFill>
              </a:rPr>
              <a:t>Gastas</a:t>
            </a:r>
            <a:r>
              <a:rPr lang="en-US" altLang="en-US" sz="3600" dirty="0"/>
              <a:t>.</a:t>
            </a:r>
          </a:p>
        </p:txBody>
      </p:sp>
      <p:sp>
        <p:nvSpPr>
          <p:cNvPr id="7" name="Footer Placeholder 6">
            <a:extLst>
              <a:ext uri="{FF2B5EF4-FFF2-40B4-BE49-F238E27FC236}">
                <a16:creationId xmlns:a16="http://schemas.microsoft.com/office/drawing/2014/main" id="{F1BF060D-F291-4BEC-9D9F-063EC9A6C63D}"/>
              </a:ext>
            </a:extLst>
          </p:cNvPr>
          <p:cNvSpPr>
            <a:spLocks noGrp="1"/>
          </p:cNvSpPr>
          <p:nvPr>
            <p:ph type="ftr" sz="quarter" idx="11"/>
          </p:nvPr>
        </p:nvSpPr>
        <p:spPr>
          <a:xfrm>
            <a:off x="0" y="6492875"/>
            <a:ext cx="2895600" cy="365125"/>
          </a:xfrm>
        </p:spPr>
        <p:txBody>
          <a:bodyPr/>
          <a:lstStyle/>
          <a:p>
            <a:pPr algn="l">
              <a:defRPr/>
            </a:pPr>
            <a:r>
              <a:rPr lang="en-US" dirty="0"/>
              <a:t>© Alex Barrón 2012</a:t>
            </a:r>
          </a:p>
        </p:txBody>
      </p:sp>
      <p:sp>
        <p:nvSpPr>
          <p:cNvPr id="22533" name="Slide Number Placeholder 7">
            <a:extLst>
              <a:ext uri="{FF2B5EF4-FFF2-40B4-BE49-F238E27FC236}">
                <a16:creationId xmlns:a16="http://schemas.microsoft.com/office/drawing/2014/main" id="{CDD2CA5A-82D8-4A84-A099-54594939D0FA}"/>
              </a:ext>
            </a:extLst>
          </p:cNvPr>
          <p:cNvSpPr>
            <a:spLocks noGrp="1" noChangeArrowheads="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D3AF938-04FF-4B77-B54A-707ADB5DE843}" type="slidenum">
              <a:rPr lang="en-US" altLang="en-US" sz="1200" smtClean="0">
                <a:solidFill>
                  <a:srgbClr val="898989"/>
                </a:solidFill>
              </a:rPr>
              <a:pPr>
                <a:spcBef>
                  <a:spcPct val="0"/>
                </a:spcBef>
                <a:buFontTx/>
                <a:buNone/>
              </a:pPr>
              <a:t>89</a:t>
            </a:fld>
            <a:endParaRPr lang="en-US" altLang="en-US" sz="1200">
              <a:solidFill>
                <a:srgbClr val="898989"/>
              </a:solidFill>
            </a:endParaRPr>
          </a:p>
        </p:txBody>
      </p:sp>
      <p:pic>
        <p:nvPicPr>
          <p:cNvPr id="2" name="Picture 1">
            <a:extLst>
              <a:ext uri="{FF2B5EF4-FFF2-40B4-BE49-F238E27FC236}">
                <a16:creationId xmlns:a16="http://schemas.microsoft.com/office/drawing/2014/main" id="{2A78D9E3-909C-435C-9C74-B7359E3064C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close up of a toy&#10;&#10;Description automatically generated">
            <a:extLst>
              <a:ext uri="{FF2B5EF4-FFF2-40B4-BE49-F238E27FC236}">
                <a16:creationId xmlns:a16="http://schemas.microsoft.com/office/drawing/2014/main" id="{EE53CE9B-A6E2-4176-ABB2-94557FC5B0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582" y="4919680"/>
            <a:ext cx="846497" cy="722282"/>
          </a:xfrm>
          <a:prstGeom prst="rect">
            <a:avLst/>
          </a:prstGeom>
        </p:spPr>
      </p:pic>
      <p:sp>
        <p:nvSpPr>
          <p:cNvPr id="2" name="Title 1"/>
          <p:cNvSpPr>
            <a:spLocks noGrp="1"/>
          </p:cNvSpPr>
          <p:nvPr>
            <p:ph type="title"/>
          </p:nvPr>
        </p:nvSpPr>
        <p:spPr>
          <a:xfrm>
            <a:off x="765055" y="857250"/>
            <a:ext cx="8173205" cy="857250"/>
          </a:xfrm>
        </p:spPr>
        <p:txBody>
          <a:bodyPr/>
          <a:lstStyle/>
          <a:p>
            <a:r>
              <a:rPr lang="en-US" b="1" dirty="0"/>
              <a:t>Las </a:t>
            </a:r>
            <a:r>
              <a:rPr lang="en-US" b="1" dirty="0" err="1"/>
              <a:t>Etapas</a:t>
            </a:r>
            <a:r>
              <a:rPr lang="en-US" b="1" dirty="0"/>
              <a:t> de la Vida</a:t>
            </a:r>
          </a:p>
        </p:txBody>
      </p:sp>
      <p:cxnSp>
        <p:nvCxnSpPr>
          <p:cNvPr id="18" name="Straight Arrow Connector 17"/>
          <p:cNvCxnSpPr>
            <a:cxnSpLocks/>
          </p:cNvCxnSpPr>
          <p:nvPr/>
        </p:nvCxnSpPr>
        <p:spPr>
          <a:xfrm flipV="1">
            <a:off x="584266" y="5632757"/>
            <a:ext cx="8224454" cy="39311"/>
          </a:xfrm>
          <a:prstGeom prst="straightConnector1">
            <a:avLst/>
          </a:prstGeom>
          <a:ln w="25400">
            <a:solidFill>
              <a:srgbClr val="3333FF"/>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385391" y="5664015"/>
            <a:ext cx="1085850" cy="369332"/>
          </a:xfrm>
          <a:prstGeom prst="rect">
            <a:avLst/>
          </a:prstGeom>
          <a:noFill/>
        </p:spPr>
        <p:txBody>
          <a:bodyPr wrap="square" rtlCol="0">
            <a:spAutoFit/>
          </a:bodyPr>
          <a:lstStyle/>
          <a:p>
            <a:pPr algn="ctr"/>
            <a:r>
              <a:rPr lang="en-US" dirty="0" err="1">
                <a:solidFill>
                  <a:srgbClr val="0000FF"/>
                </a:solidFill>
              </a:rPr>
              <a:t>tiempo</a:t>
            </a:r>
            <a:endParaRPr lang="en-US" dirty="0">
              <a:solidFill>
                <a:srgbClr val="0000FF"/>
              </a:solidFill>
            </a:endParaRPr>
          </a:p>
        </p:txBody>
      </p:sp>
      <p:cxnSp>
        <p:nvCxnSpPr>
          <p:cNvPr id="27" name="Straight Arrow Connector 26"/>
          <p:cNvCxnSpPr>
            <a:cxnSpLocks/>
          </p:cNvCxnSpPr>
          <p:nvPr/>
        </p:nvCxnSpPr>
        <p:spPr>
          <a:xfrm flipV="1">
            <a:off x="560798" y="1328247"/>
            <a:ext cx="23468" cy="4398661"/>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30568" y="5334492"/>
            <a:ext cx="420369" cy="415498"/>
          </a:xfrm>
          <a:prstGeom prst="rect">
            <a:avLst/>
          </a:prstGeom>
          <a:noFill/>
        </p:spPr>
        <p:txBody>
          <a:bodyPr wrap="square" rtlCol="0">
            <a:spAutoFit/>
          </a:bodyPr>
          <a:lstStyle/>
          <a:p>
            <a:r>
              <a:rPr lang="en-US" sz="2100" b="1" dirty="0">
                <a:solidFill>
                  <a:srgbClr val="FF0000"/>
                </a:solidFill>
              </a:rPr>
              <a:t>-$</a:t>
            </a:r>
          </a:p>
        </p:txBody>
      </p:sp>
      <p:sp>
        <p:nvSpPr>
          <p:cNvPr id="30" name="TextBox 29"/>
          <p:cNvSpPr txBox="1"/>
          <p:nvPr/>
        </p:nvSpPr>
        <p:spPr>
          <a:xfrm>
            <a:off x="81719" y="1459842"/>
            <a:ext cx="502547" cy="415498"/>
          </a:xfrm>
          <a:prstGeom prst="rect">
            <a:avLst/>
          </a:prstGeom>
          <a:noFill/>
        </p:spPr>
        <p:txBody>
          <a:bodyPr wrap="square" rtlCol="0">
            <a:spAutoFit/>
          </a:bodyPr>
          <a:lstStyle/>
          <a:p>
            <a:r>
              <a:rPr lang="en-US" sz="2100" b="1" dirty="0">
                <a:solidFill>
                  <a:srgbClr val="00B050"/>
                </a:solidFill>
              </a:rPr>
              <a:t>+$</a:t>
            </a:r>
          </a:p>
        </p:txBody>
      </p:sp>
      <p:sp>
        <p:nvSpPr>
          <p:cNvPr id="31" name="TextBox 30"/>
          <p:cNvSpPr txBox="1"/>
          <p:nvPr/>
        </p:nvSpPr>
        <p:spPr>
          <a:xfrm>
            <a:off x="1951085" y="5690703"/>
            <a:ext cx="571500" cy="369332"/>
          </a:xfrm>
          <a:prstGeom prst="rect">
            <a:avLst/>
          </a:prstGeom>
          <a:noFill/>
        </p:spPr>
        <p:txBody>
          <a:bodyPr wrap="square" rtlCol="0">
            <a:spAutoFit/>
          </a:bodyPr>
          <a:lstStyle/>
          <a:p>
            <a:pPr algn="ctr"/>
            <a:r>
              <a:rPr lang="en-US" b="1" dirty="0"/>
              <a:t>18</a:t>
            </a:r>
          </a:p>
        </p:txBody>
      </p:sp>
      <p:sp>
        <p:nvSpPr>
          <p:cNvPr id="35" name="TextBox 34"/>
          <p:cNvSpPr txBox="1"/>
          <p:nvPr/>
        </p:nvSpPr>
        <p:spPr>
          <a:xfrm>
            <a:off x="2394119" y="4316338"/>
            <a:ext cx="1353165" cy="507831"/>
          </a:xfrm>
          <a:prstGeom prst="rect">
            <a:avLst/>
          </a:prstGeom>
          <a:noFill/>
        </p:spPr>
        <p:txBody>
          <a:bodyPr wrap="square" rtlCol="0">
            <a:spAutoFit/>
          </a:bodyPr>
          <a:lstStyle/>
          <a:p>
            <a:r>
              <a:rPr lang="en-US" sz="1350" b="1" dirty="0"/>
              <a:t>2. </a:t>
            </a:r>
            <a:r>
              <a:rPr lang="en-US" sz="1350" b="1" dirty="0" err="1"/>
              <a:t>Educaci</a:t>
            </a:r>
            <a:r>
              <a:rPr lang="el-GR" sz="1350" b="1" dirty="0"/>
              <a:t>ό</a:t>
            </a:r>
            <a:r>
              <a:rPr lang="en-US" sz="1350" b="1" dirty="0"/>
              <a:t>n</a:t>
            </a:r>
          </a:p>
          <a:p>
            <a:r>
              <a:rPr lang="en-US" sz="1350" b="1" dirty="0"/>
              <a:t>&amp; </a:t>
            </a:r>
            <a:r>
              <a:rPr lang="en-US" sz="1350" b="1" dirty="0" err="1"/>
              <a:t>Preparaci</a:t>
            </a:r>
            <a:r>
              <a:rPr lang="el-GR" sz="1350" b="1" dirty="0"/>
              <a:t>ό</a:t>
            </a:r>
            <a:r>
              <a:rPr lang="en-US" sz="1350" b="1" dirty="0"/>
              <a:t>n</a:t>
            </a:r>
          </a:p>
        </p:txBody>
      </p:sp>
      <p:sp>
        <p:nvSpPr>
          <p:cNvPr id="37" name="TextBox 36"/>
          <p:cNvSpPr txBox="1"/>
          <p:nvPr/>
        </p:nvSpPr>
        <p:spPr>
          <a:xfrm>
            <a:off x="6568534" y="3001243"/>
            <a:ext cx="1344526" cy="507831"/>
          </a:xfrm>
          <a:prstGeom prst="rect">
            <a:avLst/>
          </a:prstGeom>
          <a:noFill/>
        </p:spPr>
        <p:txBody>
          <a:bodyPr wrap="square" rtlCol="0">
            <a:spAutoFit/>
          </a:bodyPr>
          <a:lstStyle/>
          <a:p>
            <a:r>
              <a:rPr lang="en-US" sz="1350" b="1" dirty="0"/>
              <a:t>4. </a:t>
            </a:r>
            <a:r>
              <a:rPr lang="en-US" sz="1350" b="1" dirty="0" err="1"/>
              <a:t>Retiro</a:t>
            </a:r>
            <a:r>
              <a:rPr lang="en-US" sz="1350" b="1" dirty="0"/>
              <a:t> &amp;</a:t>
            </a:r>
          </a:p>
          <a:p>
            <a:r>
              <a:rPr lang="en-US" sz="1350" b="1" dirty="0"/>
              <a:t>    </a:t>
            </a:r>
            <a:r>
              <a:rPr lang="en-US" sz="1350" b="1" dirty="0" err="1"/>
              <a:t>Disfrutar</a:t>
            </a:r>
            <a:r>
              <a:rPr lang="en-US" sz="1350" b="1" dirty="0"/>
              <a:t> Vida</a:t>
            </a:r>
          </a:p>
        </p:txBody>
      </p:sp>
      <p:sp>
        <p:nvSpPr>
          <p:cNvPr id="41" name="TextBox 40"/>
          <p:cNvSpPr txBox="1"/>
          <p:nvPr/>
        </p:nvSpPr>
        <p:spPr>
          <a:xfrm>
            <a:off x="4127735" y="3622288"/>
            <a:ext cx="1924408" cy="507831"/>
          </a:xfrm>
          <a:prstGeom prst="rect">
            <a:avLst/>
          </a:prstGeom>
          <a:noFill/>
        </p:spPr>
        <p:txBody>
          <a:bodyPr wrap="square" rtlCol="0">
            <a:spAutoFit/>
          </a:bodyPr>
          <a:lstStyle/>
          <a:p>
            <a:r>
              <a:rPr lang="en-US" sz="1350" b="1" dirty="0"/>
              <a:t>3. </a:t>
            </a:r>
            <a:r>
              <a:rPr lang="en-US" sz="1350" b="1" dirty="0" err="1"/>
              <a:t>Trabajar</a:t>
            </a:r>
            <a:r>
              <a:rPr lang="en-US" sz="1350" b="1" dirty="0"/>
              <a:t>, </a:t>
            </a:r>
            <a:r>
              <a:rPr lang="en-US" sz="1350" b="1" dirty="0" err="1"/>
              <a:t>Ganar</a:t>
            </a:r>
            <a:r>
              <a:rPr lang="en-US" sz="1350" b="1" dirty="0"/>
              <a:t> $, </a:t>
            </a:r>
          </a:p>
          <a:p>
            <a:r>
              <a:rPr lang="en-US" sz="1350" b="1" dirty="0"/>
              <a:t>    </a:t>
            </a:r>
            <a:r>
              <a:rPr lang="en-US" sz="1350" b="1" dirty="0" err="1"/>
              <a:t>Ahorrar</a:t>
            </a:r>
            <a:r>
              <a:rPr lang="en-US" sz="1350" b="1" dirty="0"/>
              <a:t> &amp; </a:t>
            </a:r>
            <a:r>
              <a:rPr lang="en-US" sz="1350" b="1" dirty="0" err="1"/>
              <a:t>Invertir</a:t>
            </a:r>
            <a:endParaRPr lang="en-US" sz="1350" b="1" dirty="0"/>
          </a:p>
        </p:txBody>
      </p:sp>
      <p:sp>
        <p:nvSpPr>
          <p:cNvPr id="3" name="TextBox 2"/>
          <p:cNvSpPr txBox="1"/>
          <p:nvPr/>
        </p:nvSpPr>
        <p:spPr>
          <a:xfrm>
            <a:off x="6198671" y="4210075"/>
            <a:ext cx="2084251" cy="715581"/>
          </a:xfrm>
          <a:prstGeom prst="rect">
            <a:avLst/>
          </a:prstGeom>
          <a:noFill/>
        </p:spPr>
        <p:txBody>
          <a:bodyPr wrap="square" rtlCol="0">
            <a:spAutoFit/>
          </a:bodyPr>
          <a:lstStyle/>
          <a:p>
            <a:r>
              <a:rPr lang="en-US" sz="1350" i="1" dirty="0"/>
              <a:t>La Meta es </a:t>
            </a:r>
            <a:r>
              <a:rPr lang="en-US" sz="1350" i="1" dirty="0" err="1"/>
              <a:t>Estar</a:t>
            </a:r>
            <a:r>
              <a:rPr lang="en-US" sz="1350" i="1" dirty="0"/>
              <a:t> </a:t>
            </a:r>
            <a:r>
              <a:rPr lang="en-US" sz="1350" i="1" dirty="0" err="1"/>
              <a:t>Preparado</a:t>
            </a:r>
            <a:r>
              <a:rPr lang="en-US" sz="1350" i="1" dirty="0"/>
              <a:t> para la </a:t>
            </a:r>
            <a:r>
              <a:rPr lang="en-US" sz="1350" i="1" dirty="0" err="1"/>
              <a:t>Siguiente</a:t>
            </a:r>
            <a:r>
              <a:rPr lang="en-US" sz="1350" i="1" dirty="0"/>
              <a:t> Etapa </a:t>
            </a:r>
            <a:r>
              <a:rPr lang="en-US" sz="1350" i="1" dirty="0" err="1"/>
              <a:t>en</a:t>
            </a:r>
            <a:r>
              <a:rPr lang="en-US" sz="1350" i="1" dirty="0"/>
              <a:t> la Vida</a:t>
            </a:r>
          </a:p>
        </p:txBody>
      </p:sp>
      <p:cxnSp>
        <p:nvCxnSpPr>
          <p:cNvPr id="10" name="Connector: Elbow 9">
            <a:extLst>
              <a:ext uri="{FF2B5EF4-FFF2-40B4-BE49-F238E27FC236}">
                <a16:creationId xmlns:a16="http://schemas.microsoft.com/office/drawing/2014/main" id="{96038C9A-158A-4D1B-9A3A-8141413928A5}"/>
              </a:ext>
            </a:extLst>
          </p:cNvPr>
          <p:cNvCxnSpPr>
            <a:cxnSpLocks/>
          </p:cNvCxnSpPr>
          <p:nvPr/>
        </p:nvCxnSpPr>
        <p:spPr>
          <a:xfrm flipV="1">
            <a:off x="534197" y="4287554"/>
            <a:ext cx="2619850" cy="632126"/>
          </a:xfrm>
          <a:prstGeom prst="bentConnector3">
            <a:avLst>
              <a:gd name="adj1" fmla="val 65111"/>
            </a:avLst>
          </a:prstGeom>
        </p:spPr>
        <p:style>
          <a:lnRef idx="3">
            <a:schemeClr val="dk1"/>
          </a:lnRef>
          <a:fillRef idx="0">
            <a:schemeClr val="dk1"/>
          </a:fillRef>
          <a:effectRef idx="2">
            <a:schemeClr val="dk1"/>
          </a:effectRef>
          <a:fontRef idx="minor">
            <a:schemeClr val="tx1"/>
          </a:fontRef>
        </p:style>
      </p:cxnSp>
      <p:sp>
        <p:nvSpPr>
          <p:cNvPr id="42" name="TextBox 41">
            <a:extLst>
              <a:ext uri="{FF2B5EF4-FFF2-40B4-BE49-F238E27FC236}">
                <a16:creationId xmlns:a16="http://schemas.microsoft.com/office/drawing/2014/main" id="{415278D1-D6FE-465A-B685-73511136A586}"/>
              </a:ext>
            </a:extLst>
          </p:cNvPr>
          <p:cNvSpPr txBox="1"/>
          <p:nvPr/>
        </p:nvSpPr>
        <p:spPr>
          <a:xfrm>
            <a:off x="723880" y="4627618"/>
            <a:ext cx="1471113" cy="300082"/>
          </a:xfrm>
          <a:prstGeom prst="rect">
            <a:avLst/>
          </a:prstGeom>
          <a:noFill/>
        </p:spPr>
        <p:txBody>
          <a:bodyPr wrap="square" rtlCol="0">
            <a:spAutoFit/>
          </a:bodyPr>
          <a:lstStyle/>
          <a:p>
            <a:r>
              <a:rPr lang="en-US" sz="1350" b="1" dirty="0"/>
              <a:t>1. </a:t>
            </a:r>
            <a:r>
              <a:rPr lang="en-US" sz="1350" b="1" dirty="0" err="1"/>
              <a:t>Formaci</a:t>
            </a:r>
            <a:r>
              <a:rPr lang="el-GR" sz="1350" b="1" dirty="0"/>
              <a:t>ό</a:t>
            </a:r>
            <a:r>
              <a:rPr lang="en-US" sz="1350" b="1" dirty="0"/>
              <a:t>n</a:t>
            </a:r>
          </a:p>
        </p:txBody>
      </p:sp>
      <p:cxnSp>
        <p:nvCxnSpPr>
          <p:cNvPr id="45" name="Connector: Elbow 44">
            <a:extLst>
              <a:ext uri="{FF2B5EF4-FFF2-40B4-BE49-F238E27FC236}">
                <a16:creationId xmlns:a16="http://schemas.microsoft.com/office/drawing/2014/main" id="{5E0BB2D0-3686-46BD-A35E-8DFDA1A577C3}"/>
              </a:ext>
            </a:extLst>
          </p:cNvPr>
          <p:cNvCxnSpPr>
            <a:cxnSpLocks/>
          </p:cNvCxnSpPr>
          <p:nvPr/>
        </p:nvCxnSpPr>
        <p:spPr>
          <a:xfrm flipV="1">
            <a:off x="2530731" y="3582176"/>
            <a:ext cx="3575111" cy="705378"/>
          </a:xfrm>
          <a:prstGeom prst="bentConnector3">
            <a:avLst>
              <a:gd name="adj1" fmla="val 33375"/>
            </a:avLst>
          </a:prstGeom>
        </p:spPr>
        <p:style>
          <a:lnRef idx="3">
            <a:schemeClr val="dk1"/>
          </a:lnRef>
          <a:fillRef idx="0">
            <a:schemeClr val="dk1"/>
          </a:fillRef>
          <a:effectRef idx="2">
            <a:schemeClr val="dk1"/>
          </a:effectRef>
          <a:fontRef idx="minor">
            <a:schemeClr val="tx1"/>
          </a:fontRef>
        </p:style>
      </p:cxnSp>
      <p:cxnSp>
        <p:nvCxnSpPr>
          <p:cNvPr id="46" name="Connector: Elbow 45">
            <a:extLst>
              <a:ext uri="{FF2B5EF4-FFF2-40B4-BE49-F238E27FC236}">
                <a16:creationId xmlns:a16="http://schemas.microsoft.com/office/drawing/2014/main" id="{34E97EF6-A4B2-4BEC-BE51-06CD03772D2D}"/>
              </a:ext>
            </a:extLst>
          </p:cNvPr>
          <p:cNvCxnSpPr>
            <a:cxnSpLocks/>
          </p:cNvCxnSpPr>
          <p:nvPr/>
        </p:nvCxnSpPr>
        <p:spPr>
          <a:xfrm flipV="1">
            <a:off x="5509164" y="2949536"/>
            <a:ext cx="1389592" cy="638418"/>
          </a:xfrm>
          <a:prstGeom prst="bentConnector3">
            <a:avLst>
              <a:gd name="adj1" fmla="val 50000"/>
            </a:avLst>
          </a:prstGeom>
        </p:spPr>
        <p:style>
          <a:lnRef idx="3">
            <a:schemeClr val="dk1"/>
          </a:lnRef>
          <a:fillRef idx="0">
            <a:schemeClr val="dk1"/>
          </a:fillRef>
          <a:effectRef idx="2">
            <a:schemeClr val="dk1"/>
          </a:effectRef>
          <a:fontRef idx="minor">
            <a:schemeClr val="tx1"/>
          </a:fontRef>
        </p:style>
      </p:cxnSp>
      <p:sp>
        <p:nvSpPr>
          <p:cNvPr id="47" name="TextBox 46">
            <a:extLst>
              <a:ext uri="{FF2B5EF4-FFF2-40B4-BE49-F238E27FC236}">
                <a16:creationId xmlns:a16="http://schemas.microsoft.com/office/drawing/2014/main" id="{6406410D-3044-4145-8D7E-4A493EBB1F27}"/>
              </a:ext>
            </a:extLst>
          </p:cNvPr>
          <p:cNvSpPr txBox="1"/>
          <p:nvPr/>
        </p:nvSpPr>
        <p:spPr>
          <a:xfrm>
            <a:off x="3414151" y="5655962"/>
            <a:ext cx="571500" cy="369332"/>
          </a:xfrm>
          <a:prstGeom prst="rect">
            <a:avLst/>
          </a:prstGeom>
          <a:noFill/>
        </p:spPr>
        <p:txBody>
          <a:bodyPr wrap="square" rtlCol="0">
            <a:spAutoFit/>
          </a:bodyPr>
          <a:lstStyle/>
          <a:p>
            <a:pPr algn="ctr"/>
            <a:r>
              <a:rPr lang="en-US" b="1" dirty="0"/>
              <a:t>25</a:t>
            </a:r>
          </a:p>
        </p:txBody>
      </p:sp>
      <p:sp>
        <p:nvSpPr>
          <p:cNvPr id="48" name="TextBox 47">
            <a:extLst>
              <a:ext uri="{FF2B5EF4-FFF2-40B4-BE49-F238E27FC236}">
                <a16:creationId xmlns:a16="http://schemas.microsoft.com/office/drawing/2014/main" id="{DAE6A2B9-6AFD-49C5-94C0-1BEF4A670527}"/>
              </a:ext>
            </a:extLst>
          </p:cNvPr>
          <p:cNvSpPr txBox="1"/>
          <p:nvPr/>
        </p:nvSpPr>
        <p:spPr>
          <a:xfrm>
            <a:off x="6025900" y="5641962"/>
            <a:ext cx="571500" cy="369332"/>
          </a:xfrm>
          <a:prstGeom prst="rect">
            <a:avLst/>
          </a:prstGeom>
          <a:noFill/>
        </p:spPr>
        <p:txBody>
          <a:bodyPr wrap="square" rtlCol="0">
            <a:spAutoFit/>
          </a:bodyPr>
          <a:lstStyle/>
          <a:p>
            <a:pPr algn="ctr"/>
            <a:r>
              <a:rPr lang="en-US" b="1" dirty="0"/>
              <a:t>65</a:t>
            </a:r>
          </a:p>
        </p:txBody>
      </p:sp>
      <p:sp>
        <p:nvSpPr>
          <p:cNvPr id="49" name="TextBox 48">
            <a:extLst>
              <a:ext uri="{FF2B5EF4-FFF2-40B4-BE49-F238E27FC236}">
                <a16:creationId xmlns:a16="http://schemas.microsoft.com/office/drawing/2014/main" id="{E746BA80-7137-4107-8CDB-08EC694F86AC}"/>
              </a:ext>
            </a:extLst>
          </p:cNvPr>
          <p:cNvSpPr txBox="1"/>
          <p:nvPr/>
        </p:nvSpPr>
        <p:spPr>
          <a:xfrm>
            <a:off x="7627310" y="5641962"/>
            <a:ext cx="571500" cy="369332"/>
          </a:xfrm>
          <a:prstGeom prst="rect">
            <a:avLst/>
          </a:prstGeom>
          <a:noFill/>
        </p:spPr>
        <p:txBody>
          <a:bodyPr wrap="square" rtlCol="0">
            <a:spAutoFit/>
          </a:bodyPr>
          <a:lstStyle/>
          <a:p>
            <a:pPr algn="ctr"/>
            <a:r>
              <a:rPr lang="en-US" b="1" dirty="0"/>
              <a:t>85</a:t>
            </a:r>
          </a:p>
        </p:txBody>
      </p:sp>
      <p:pic>
        <p:nvPicPr>
          <p:cNvPr id="24" name="Picture 23" descr="A close up of a toy&#10;&#10;Description automatically generated">
            <a:extLst>
              <a:ext uri="{FF2B5EF4-FFF2-40B4-BE49-F238E27FC236}">
                <a16:creationId xmlns:a16="http://schemas.microsoft.com/office/drawing/2014/main" id="{D910C25A-A6C0-4FCA-BE75-720A8E139A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649" y="3840713"/>
            <a:ext cx="951181" cy="717999"/>
          </a:xfrm>
          <a:prstGeom prst="rect">
            <a:avLst/>
          </a:prstGeom>
        </p:spPr>
      </p:pic>
      <p:pic>
        <p:nvPicPr>
          <p:cNvPr id="50" name="Picture 49" descr="A picture containing toy, doll&#10;&#10;Description automatically generated">
            <a:extLst>
              <a:ext uri="{FF2B5EF4-FFF2-40B4-BE49-F238E27FC236}">
                <a16:creationId xmlns:a16="http://schemas.microsoft.com/office/drawing/2014/main" id="{0E63C1EA-7F70-4F9B-A053-FBC750EB6D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7940" y="3526666"/>
            <a:ext cx="340802" cy="728150"/>
          </a:xfrm>
          <a:prstGeom prst="rect">
            <a:avLst/>
          </a:prstGeom>
        </p:spPr>
      </p:pic>
      <p:pic>
        <p:nvPicPr>
          <p:cNvPr id="52" name="Picture 51" descr="A close up of a logo&#10;&#10;Description automatically generated">
            <a:extLst>
              <a:ext uri="{FF2B5EF4-FFF2-40B4-BE49-F238E27FC236}">
                <a16:creationId xmlns:a16="http://schemas.microsoft.com/office/drawing/2014/main" id="{B03EABD1-AA13-4752-B3EC-D497DD9636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2927" y="3461182"/>
            <a:ext cx="309444" cy="797154"/>
          </a:xfrm>
          <a:prstGeom prst="rect">
            <a:avLst/>
          </a:prstGeom>
        </p:spPr>
      </p:pic>
      <p:pic>
        <p:nvPicPr>
          <p:cNvPr id="61" name="Picture 60" descr="A person posing for the camera&#10;&#10;Description automatically generated">
            <a:extLst>
              <a:ext uri="{FF2B5EF4-FFF2-40B4-BE49-F238E27FC236}">
                <a16:creationId xmlns:a16="http://schemas.microsoft.com/office/drawing/2014/main" id="{3EA65DB1-4ED1-492B-A7AB-16651DD8F0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92258" y="2646355"/>
            <a:ext cx="943326" cy="839323"/>
          </a:xfrm>
          <a:prstGeom prst="rect">
            <a:avLst/>
          </a:prstGeom>
        </p:spPr>
      </p:pic>
      <p:pic>
        <p:nvPicPr>
          <p:cNvPr id="63" name="Picture 62" descr="A picture containing clothing&#10;&#10;Description automatically generated">
            <a:extLst>
              <a:ext uri="{FF2B5EF4-FFF2-40B4-BE49-F238E27FC236}">
                <a16:creationId xmlns:a16="http://schemas.microsoft.com/office/drawing/2014/main" id="{A3F8CA8E-5570-423A-83C0-E83E1D0A151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87556" y="2656833"/>
            <a:ext cx="905969" cy="784936"/>
          </a:xfrm>
          <a:prstGeom prst="rect">
            <a:avLst/>
          </a:prstGeom>
        </p:spPr>
      </p:pic>
      <p:sp>
        <p:nvSpPr>
          <p:cNvPr id="64" name="TextBox 63">
            <a:extLst>
              <a:ext uri="{FF2B5EF4-FFF2-40B4-BE49-F238E27FC236}">
                <a16:creationId xmlns:a16="http://schemas.microsoft.com/office/drawing/2014/main" id="{DD21D752-53C1-47C7-AF78-81D0DE6A012A}"/>
              </a:ext>
            </a:extLst>
          </p:cNvPr>
          <p:cNvSpPr txBox="1"/>
          <p:nvPr/>
        </p:nvSpPr>
        <p:spPr>
          <a:xfrm>
            <a:off x="8172006" y="2352966"/>
            <a:ext cx="978137" cy="300082"/>
          </a:xfrm>
          <a:prstGeom prst="rect">
            <a:avLst/>
          </a:prstGeom>
          <a:noFill/>
        </p:spPr>
        <p:txBody>
          <a:bodyPr wrap="square" rtlCol="0">
            <a:spAutoFit/>
          </a:bodyPr>
          <a:lstStyle/>
          <a:p>
            <a:r>
              <a:rPr lang="en-US" sz="1350" b="1" dirty="0"/>
              <a:t>5. </a:t>
            </a:r>
            <a:r>
              <a:rPr lang="en-US" sz="1350" b="1" dirty="0" err="1"/>
              <a:t>Legado</a:t>
            </a:r>
            <a:endParaRPr lang="en-US" sz="1350" b="1" dirty="0"/>
          </a:p>
        </p:txBody>
      </p:sp>
      <p:pic>
        <p:nvPicPr>
          <p:cNvPr id="67" name="Picture 66" descr="A picture containing clothing&#10;&#10;Description automatically generated">
            <a:extLst>
              <a:ext uri="{FF2B5EF4-FFF2-40B4-BE49-F238E27FC236}">
                <a16:creationId xmlns:a16="http://schemas.microsoft.com/office/drawing/2014/main" id="{C4913A89-D4F7-434B-A54D-545934B6804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04557" y="2027527"/>
            <a:ext cx="614555" cy="827917"/>
          </a:xfrm>
          <a:prstGeom prst="rect">
            <a:avLst/>
          </a:prstGeom>
        </p:spPr>
      </p:pic>
      <p:pic>
        <p:nvPicPr>
          <p:cNvPr id="73" name="Picture 72" descr="A person wearing a suit and tie&#10;&#10;Description automatically generated">
            <a:extLst>
              <a:ext uri="{FF2B5EF4-FFF2-40B4-BE49-F238E27FC236}">
                <a16:creationId xmlns:a16="http://schemas.microsoft.com/office/drawing/2014/main" id="{92753735-6F08-4B4B-91A8-65CF9CE57BD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53894" y="2053537"/>
            <a:ext cx="575995" cy="807798"/>
          </a:xfrm>
          <a:prstGeom prst="rect">
            <a:avLst/>
          </a:prstGeom>
        </p:spPr>
      </p:pic>
      <p:cxnSp>
        <p:nvCxnSpPr>
          <p:cNvPr id="82" name="Connector: Elbow 81">
            <a:extLst>
              <a:ext uri="{FF2B5EF4-FFF2-40B4-BE49-F238E27FC236}">
                <a16:creationId xmlns:a16="http://schemas.microsoft.com/office/drawing/2014/main" id="{90B829AC-C0B7-44C5-AEAD-3448B2991999}"/>
              </a:ext>
            </a:extLst>
          </p:cNvPr>
          <p:cNvCxnSpPr>
            <a:cxnSpLocks/>
          </p:cNvCxnSpPr>
          <p:nvPr/>
        </p:nvCxnSpPr>
        <p:spPr>
          <a:xfrm flipV="1">
            <a:off x="6513919" y="2302387"/>
            <a:ext cx="2485259" cy="648462"/>
          </a:xfrm>
          <a:prstGeom prst="bentConnector3">
            <a:avLst>
              <a:gd name="adj1" fmla="val 60731"/>
            </a:avLst>
          </a:prstGeom>
        </p:spPr>
        <p:style>
          <a:lnRef idx="3">
            <a:schemeClr val="dk1"/>
          </a:lnRef>
          <a:fillRef idx="0">
            <a:schemeClr val="dk1"/>
          </a:fillRef>
          <a:effectRef idx="2">
            <a:schemeClr val="dk1"/>
          </a:effectRef>
          <a:fontRef idx="minor">
            <a:schemeClr val="tx1"/>
          </a:fontRef>
        </p:style>
      </p:cxnSp>
      <p:pic>
        <p:nvPicPr>
          <p:cNvPr id="84" name="Picture 83" descr="A picture containing object&#10;&#10;Description automatically generated">
            <a:extLst>
              <a:ext uri="{FF2B5EF4-FFF2-40B4-BE49-F238E27FC236}">
                <a16:creationId xmlns:a16="http://schemas.microsoft.com/office/drawing/2014/main" id="{830A95ED-6E18-42CD-BBDC-BEB908C4232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350953" y="1702619"/>
            <a:ext cx="457228" cy="425271"/>
          </a:xfrm>
          <a:prstGeom prst="rect">
            <a:avLst/>
          </a:prstGeom>
        </p:spPr>
      </p:pic>
      <p:sp>
        <p:nvSpPr>
          <p:cNvPr id="85" name="Footer Placeholder 7">
            <a:extLst>
              <a:ext uri="{FF2B5EF4-FFF2-40B4-BE49-F238E27FC236}">
                <a16:creationId xmlns:a16="http://schemas.microsoft.com/office/drawing/2014/main" id="{7AFA7FA0-BD2A-4FB7-A31E-BAF082FC3EAE}"/>
              </a:ext>
            </a:extLst>
          </p:cNvPr>
          <p:cNvSpPr>
            <a:spLocks noGrp="1"/>
          </p:cNvSpPr>
          <p:nvPr>
            <p:ph type="ftr" sz="quarter" idx="11"/>
          </p:nvPr>
        </p:nvSpPr>
        <p:spPr>
          <a:xfrm>
            <a:off x="7411834" y="6248223"/>
            <a:ext cx="1543050" cy="273844"/>
          </a:xfrm>
        </p:spPr>
        <p:txBody>
          <a:bodyPr/>
          <a:lstStyle/>
          <a:p>
            <a:pPr algn="l">
              <a:defRPr/>
            </a:pPr>
            <a:r>
              <a:rPr lang="en-US" dirty="0"/>
              <a:t>© Alex </a:t>
            </a:r>
            <a:r>
              <a:rPr lang="en-US" dirty="0" err="1"/>
              <a:t>Barrón</a:t>
            </a:r>
            <a:r>
              <a:rPr lang="en-US" dirty="0"/>
              <a:t> 2024</a:t>
            </a:r>
          </a:p>
        </p:txBody>
      </p:sp>
      <p:sp>
        <p:nvSpPr>
          <p:cNvPr id="88" name="TextBox 87">
            <a:extLst>
              <a:ext uri="{FF2B5EF4-FFF2-40B4-BE49-F238E27FC236}">
                <a16:creationId xmlns:a16="http://schemas.microsoft.com/office/drawing/2014/main" id="{BE4A21F6-4D13-42EB-9EAA-E01D7BCB9814}"/>
              </a:ext>
            </a:extLst>
          </p:cNvPr>
          <p:cNvSpPr txBox="1"/>
          <p:nvPr/>
        </p:nvSpPr>
        <p:spPr>
          <a:xfrm>
            <a:off x="328639" y="5690704"/>
            <a:ext cx="571500" cy="369332"/>
          </a:xfrm>
          <a:prstGeom prst="rect">
            <a:avLst/>
          </a:prstGeom>
          <a:noFill/>
        </p:spPr>
        <p:txBody>
          <a:bodyPr wrap="square" rtlCol="0">
            <a:spAutoFit/>
          </a:bodyPr>
          <a:lstStyle/>
          <a:p>
            <a:pPr algn="ctr"/>
            <a:r>
              <a:rPr lang="en-US" b="1" dirty="0"/>
              <a:t>0</a:t>
            </a:r>
          </a:p>
        </p:txBody>
      </p:sp>
      <p:pic>
        <p:nvPicPr>
          <p:cNvPr id="4" name="Picture 3">
            <a:extLst>
              <a:ext uri="{FF2B5EF4-FFF2-40B4-BE49-F238E27FC236}">
                <a16:creationId xmlns:a16="http://schemas.microsoft.com/office/drawing/2014/main" id="{208576CD-30F0-A2BB-B5F4-12C0A08B919B}"/>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126955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381000"/>
            <a:ext cx="9144000" cy="762000"/>
          </a:xfrm>
        </p:spPr>
        <p:txBody>
          <a:bodyPr/>
          <a:lstStyle/>
          <a:p>
            <a:pPr eaLnBrk="1" hangingPunct="1"/>
            <a:r>
              <a:rPr lang="en-US" altLang="en-US" b="1" dirty="0" err="1"/>
              <a:t>Ricos</a:t>
            </a:r>
            <a:r>
              <a:rPr lang="en-US" altLang="en-US" b="1" dirty="0"/>
              <a:t> vs. </a:t>
            </a:r>
            <a:r>
              <a:rPr lang="en-US" altLang="en-US" b="1" dirty="0" err="1"/>
              <a:t>Clase</a:t>
            </a:r>
            <a:r>
              <a:rPr lang="en-US" altLang="en-US" b="1" dirty="0"/>
              <a:t> Media vs. </a:t>
            </a:r>
            <a:r>
              <a:rPr lang="en-US" altLang="en-US" b="1" dirty="0" err="1"/>
              <a:t>Pobres</a:t>
            </a:r>
            <a:endParaRPr lang="en-US" altLang="en-US" b="1" dirty="0"/>
          </a:p>
        </p:txBody>
      </p:sp>
      <p:sp>
        <p:nvSpPr>
          <p:cNvPr id="25603" name="Content Placeholder 2"/>
          <p:cNvSpPr>
            <a:spLocks noGrp="1"/>
          </p:cNvSpPr>
          <p:nvPr>
            <p:ph idx="1"/>
          </p:nvPr>
        </p:nvSpPr>
        <p:spPr>
          <a:xfrm>
            <a:off x="304800" y="1295400"/>
            <a:ext cx="3276600" cy="5410200"/>
          </a:xfrm>
        </p:spPr>
        <p:txBody>
          <a:bodyPr/>
          <a:lstStyle/>
          <a:p>
            <a:pPr marL="457200" indent="-457200" eaLnBrk="1" hangingPunct="1">
              <a:buFont typeface="Arial" charset="0"/>
              <a:buNone/>
            </a:pPr>
            <a:r>
              <a:rPr lang="en-US" altLang="en-US" sz="3600" b="1">
                <a:solidFill>
                  <a:srgbClr val="FF0000"/>
                </a:solidFill>
              </a:rPr>
              <a:t>Pobres</a:t>
            </a:r>
            <a:r>
              <a:rPr lang="en-US" altLang="en-US" sz="3600"/>
              <a:t> </a:t>
            </a:r>
          </a:p>
          <a:p>
            <a:pPr marL="457200" indent="-457200" eaLnBrk="1" hangingPunct="1">
              <a:buFont typeface="Arial" charset="0"/>
              <a:buNone/>
            </a:pPr>
            <a:r>
              <a:rPr lang="en-US" altLang="en-US" sz="2800"/>
              <a:t>  Ganan     $100 </a:t>
            </a:r>
          </a:p>
          <a:p>
            <a:pPr marL="457200" indent="-457200" eaLnBrk="1" hangingPunct="1">
              <a:buFont typeface="Arial" charset="0"/>
              <a:buNone/>
            </a:pPr>
            <a:r>
              <a:rPr lang="en-US" altLang="en-US" sz="2800"/>
              <a:t>- Gastan $101</a:t>
            </a:r>
          </a:p>
          <a:p>
            <a:pPr marL="457200" indent="-457200" eaLnBrk="1" hangingPunct="1">
              <a:buFont typeface="Arial" charset="0"/>
              <a:buNone/>
            </a:pPr>
            <a:r>
              <a:rPr lang="en-US" altLang="en-US" sz="2800" baseline="-25000"/>
              <a:t>======================</a:t>
            </a:r>
          </a:p>
          <a:p>
            <a:pPr marL="457200" indent="-457200" eaLnBrk="1" hangingPunct="1">
              <a:buFont typeface="Arial" charset="0"/>
              <a:buNone/>
            </a:pPr>
            <a:r>
              <a:rPr lang="en-US" altLang="en-US" sz="2800" b="1">
                <a:solidFill>
                  <a:srgbClr val="FF0000"/>
                </a:solidFill>
              </a:rPr>
              <a:t>Piden Prestado =  </a:t>
            </a:r>
          </a:p>
          <a:p>
            <a:pPr marL="457200" indent="-457200" eaLnBrk="1" hangingPunct="1">
              <a:buFont typeface="Arial" charset="0"/>
              <a:buNone/>
            </a:pPr>
            <a:r>
              <a:rPr lang="en-US" altLang="en-US" sz="2800" b="1">
                <a:solidFill>
                  <a:srgbClr val="FF0000"/>
                </a:solidFill>
              </a:rPr>
              <a:t>                     ($1)</a:t>
            </a:r>
          </a:p>
          <a:p>
            <a:pPr marL="457200" indent="-457200" eaLnBrk="1" hangingPunct="1"/>
            <a:endParaRPr lang="en-US" altLang="en-US" sz="2800"/>
          </a:p>
        </p:txBody>
      </p:sp>
      <p:sp>
        <p:nvSpPr>
          <p:cNvPr id="7" name="Footer Placeholder 6"/>
          <p:cNvSpPr>
            <a:spLocks noGrp="1"/>
          </p:cNvSpPr>
          <p:nvPr>
            <p:ph type="ftr" sz="quarter" idx="11"/>
          </p:nvPr>
        </p:nvSpPr>
        <p:spPr>
          <a:xfrm>
            <a:off x="0" y="6492875"/>
            <a:ext cx="2895600" cy="365125"/>
          </a:xfrm>
        </p:spPr>
        <p:txBody>
          <a:bodyPr/>
          <a:lstStyle/>
          <a:p>
            <a:pPr algn="l">
              <a:defRPr/>
            </a:pPr>
            <a:r>
              <a:rPr lang="en-US" dirty="0"/>
              <a:t>© Alex </a:t>
            </a:r>
            <a:r>
              <a:rPr lang="en-US" dirty="0" err="1"/>
              <a:t>Barrón</a:t>
            </a:r>
            <a:r>
              <a:rPr lang="en-US" dirty="0"/>
              <a:t> 2024</a:t>
            </a:r>
          </a:p>
        </p:txBody>
      </p:sp>
      <p:sp>
        <p:nvSpPr>
          <p:cNvPr id="25605" name="Slide Number Placeholder 7"/>
          <p:cNvSpPr>
            <a:spLocks noGrp="1"/>
          </p:cNvSpPr>
          <p:nvPr>
            <p:ph type="sldNum" sz="quarter" idx="12"/>
          </p:nvPr>
        </p:nvSpPr>
        <p:spPr bwMode="auto">
          <a:xfrm>
            <a:off x="7010400" y="6492875"/>
            <a:ext cx="2133600" cy="365125"/>
          </a:xfrm>
          <a:noFill/>
          <a:ln>
            <a:miter lim="800000"/>
            <a:headEnd/>
            <a:tailEnd/>
          </a:ln>
        </p:spPr>
        <p:txBody>
          <a:bodyPr/>
          <a:lstStyle/>
          <a:p>
            <a:fld id="{C7109EF7-D7C1-4321-852E-BEB9A68B9DCF}" type="slidenum">
              <a:rPr lang="en-US" altLang="en-US"/>
              <a:pPr/>
              <a:t>90</a:t>
            </a:fld>
            <a:endParaRPr lang="en-US" altLang="en-US"/>
          </a:p>
        </p:txBody>
      </p:sp>
      <p:sp>
        <p:nvSpPr>
          <p:cNvPr id="25606" name="Content Placeholder 2"/>
          <p:cNvSpPr txBox="1">
            <a:spLocks/>
          </p:cNvSpPr>
          <p:nvPr/>
        </p:nvSpPr>
        <p:spPr bwMode="auto">
          <a:xfrm>
            <a:off x="3200400" y="1219200"/>
            <a:ext cx="2819400" cy="5410200"/>
          </a:xfrm>
          <a:prstGeom prst="rect">
            <a:avLst/>
          </a:prstGeom>
          <a:noFill/>
          <a:ln w="9525">
            <a:noFill/>
            <a:miter lim="800000"/>
            <a:headEnd/>
            <a:tailEnd/>
          </a:ln>
        </p:spPr>
        <p:txBody>
          <a:bodyPr/>
          <a:lstStyle/>
          <a:p>
            <a:pPr marL="457200" indent="-457200" eaLnBrk="1" hangingPunct="1">
              <a:spcBef>
                <a:spcPct val="20000"/>
              </a:spcBef>
              <a:buFont typeface="Arial" charset="0"/>
              <a:buNone/>
            </a:pPr>
            <a:r>
              <a:rPr lang="en-US" altLang="en-US" sz="3600" b="1">
                <a:solidFill>
                  <a:srgbClr val="3333FF"/>
                </a:solidFill>
                <a:latin typeface="Calibri" pitchFamily="34" charset="0"/>
              </a:rPr>
              <a:t>Clase Media</a:t>
            </a:r>
            <a:endParaRPr lang="en-US" altLang="en-US" sz="3600">
              <a:solidFill>
                <a:srgbClr val="3333FF"/>
              </a:solidFill>
              <a:latin typeface="Calibri" pitchFamily="34" charset="0"/>
            </a:endParaRPr>
          </a:p>
          <a:p>
            <a:pPr marL="457200" indent="-457200" eaLnBrk="1" hangingPunct="1">
              <a:spcBef>
                <a:spcPct val="20000"/>
              </a:spcBef>
            </a:pPr>
            <a:r>
              <a:rPr lang="en-US" altLang="en-US" sz="2800">
                <a:latin typeface="Calibri" pitchFamily="34" charset="0"/>
              </a:rPr>
              <a:t>   Ganan         $100 </a:t>
            </a:r>
          </a:p>
          <a:p>
            <a:pPr marL="457200" indent="-457200" eaLnBrk="1" hangingPunct="1">
              <a:spcBef>
                <a:spcPct val="20000"/>
              </a:spcBef>
            </a:pPr>
            <a:r>
              <a:rPr lang="en-US" altLang="en-US" sz="2800">
                <a:latin typeface="Calibri" pitchFamily="34" charset="0"/>
              </a:rPr>
              <a:t>-  Gastan     $100</a:t>
            </a:r>
          </a:p>
          <a:p>
            <a:pPr marL="457200" indent="-457200" eaLnBrk="1" hangingPunct="1"/>
            <a:r>
              <a:rPr lang="en-US" altLang="en-US" sz="2800" baseline="-25000">
                <a:latin typeface="Calibri" pitchFamily="34" charset="0"/>
              </a:rPr>
              <a:t>======================</a:t>
            </a:r>
            <a:endParaRPr lang="en-US" altLang="en-US" sz="2800">
              <a:latin typeface="Calibri" pitchFamily="34" charset="0"/>
            </a:endParaRPr>
          </a:p>
          <a:p>
            <a:pPr marL="457200" indent="-457200" eaLnBrk="1" hangingPunct="1"/>
            <a:r>
              <a:rPr lang="en-US" altLang="en-US" sz="2800" b="1">
                <a:latin typeface="Calibri" pitchFamily="34" charset="0"/>
              </a:rPr>
              <a:t>Ingreso Neto = $0</a:t>
            </a:r>
          </a:p>
        </p:txBody>
      </p:sp>
      <p:sp>
        <p:nvSpPr>
          <p:cNvPr id="25607" name="Content Placeholder 2"/>
          <p:cNvSpPr txBox="1">
            <a:spLocks/>
          </p:cNvSpPr>
          <p:nvPr/>
        </p:nvSpPr>
        <p:spPr bwMode="auto">
          <a:xfrm>
            <a:off x="6172200" y="1219200"/>
            <a:ext cx="2971800" cy="5410200"/>
          </a:xfrm>
          <a:prstGeom prst="rect">
            <a:avLst/>
          </a:prstGeom>
          <a:noFill/>
          <a:ln w="9525">
            <a:noFill/>
            <a:miter lim="800000"/>
            <a:headEnd/>
            <a:tailEnd/>
          </a:ln>
        </p:spPr>
        <p:txBody>
          <a:bodyPr/>
          <a:lstStyle/>
          <a:p>
            <a:pPr marL="457200" indent="-457200" eaLnBrk="1" hangingPunct="1">
              <a:spcBef>
                <a:spcPct val="20000"/>
              </a:spcBef>
            </a:pPr>
            <a:r>
              <a:rPr lang="en-US" altLang="en-US" sz="3600" b="1">
                <a:solidFill>
                  <a:srgbClr val="00B050"/>
                </a:solidFill>
                <a:latin typeface="Calibri" pitchFamily="34" charset="0"/>
              </a:rPr>
              <a:t>Ricos</a:t>
            </a:r>
            <a:endParaRPr lang="en-US" altLang="en-US" sz="3600">
              <a:solidFill>
                <a:srgbClr val="00B050"/>
              </a:solidFill>
              <a:latin typeface="Calibri" pitchFamily="34" charset="0"/>
            </a:endParaRPr>
          </a:p>
          <a:p>
            <a:pPr marL="457200" indent="-457200" eaLnBrk="1" hangingPunct="1">
              <a:spcBef>
                <a:spcPct val="20000"/>
              </a:spcBef>
            </a:pPr>
            <a:r>
              <a:rPr lang="en-US" altLang="en-US" sz="2800">
                <a:latin typeface="Calibri" pitchFamily="34" charset="0"/>
              </a:rPr>
              <a:t>   Ganan   $100 </a:t>
            </a:r>
          </a:p>
          <a:p>
            <a:pPr marL="457200" indent="-457200" eaLnBrk="1" hangingPunct="1">
              <a:spcBef>
                <a:spcPct val="20000"/>
              </a:spcBef>
            </a:pPr>
            <a:r>
              <a:rPr lang="en-US" altLang="en-US" sz="2800">
                <a:latin typeface="Calibri" pitchFamily="34" charset="0"/>
              </a:rPr>
              <a:t>-  Gastan  $99</a:t>
            </a:r>
          </a:p>
          <a:p>
            <a:pPr marL="457200" indent="-457200" eaLnBrk="1" hangingPunct="1"/>
            <a:r>
              <a:rPr lang="en-US" altLang="en-US" sz="2800" baseline="-25000">
                <a:latin typeface="Calibri" pitchFamily="34" charset="0"/>
              </a:rPr>
              <a:t>======================</a:t>
            </a:r>
            <a:endParaRPr lang="en-US" altLang="en-US" sz="2800">
              <a:latin typeface="Calibri" pitchFamily="34" charset="0"/>
            </a:endParaRPr>
          </a:p>
          <a:p>
            <a:pPr marL="457200" indent="-457200" eaLnBrk="1" hangingPunct="1"/>
            <a:r>
              <a:rPr lang="en-US" altLang="en-US" sz="2800" b="1">
                <a:solidFill>
                  <a:srgbClr val="00B050"/>
                </a:solidFill>
                <a:latin typeface="Calibri" pitchFamily="34" charset="0"/>
              </a:rPr>
              <a:t>    Ahorran =  $1</a:t>
            </a:r>
          </a:p>
        </p:txBody>
      </p:sp>
      <p:pic>
        <p:nvPicPr>
          <p:cNvPr id="25608" name="Picture 9" descr="poor.jpeg"/>
          <p:cNvPicPr>
            <a:picLocks noChangeAspect="1"/>
          </p:cNvPicPr>
          <p:nvPr/>
        </p:nvPicPr>
        <p:blipFill>
          <a:blip r:embed="rId3" cstate="print"/>
          <a:srcRect/>
          <a:stretch>
            <a:fillRect/>
          </a:stretch>
        </p:blipFill>
        <p:spPr bwMode="auto">
          <a:xfrm>
            <a:off x="3657600" y="3886200"/>
            <a:ext cx="1828800" cy="2286000"/>
          </a:xfrm>
          <a:prstGeom prst="rect">
            <a:avLst/>
          </a:prstGeom>
          <a:noFill/>
          <a:ln w="9525">
            <a:noFill/>
            <a:miter lim="800000"/>
            <a:headEnd/>
            <a:tailEnd/>
          </a:ln>
        </p:spPr>
      </p:pic>
      <p:pic>
        <p:nvPicPr>
          <p:cNvPr id="25609" name="Picture 10" descr="richie rich.jpeg"/>
          <p:cNvPicPr>
            <a:picLocks noChangeAspect="1"/>
          </p:cNvPicPr>
          <p:nvPr/>
        </p:nvPicPr>
        <p:blipFill>
          <a:blip r:embed="rId4" cstate="print"/>
          <a:srcRect/>
          <a:stretch>
            <a:fillRect/>
          </a:stretch>
        </p:blipFill>
        <p:spPr bwMode="auto">
          <a:xfrm>
            <a:off x="6248400" y="4114800"/>
            <a:ext cx="2143125" cy="2133600"/>
          </a:xfrm>
          <a:prstGeom prst="rect">
            <a:avLst/>
          </a:prstGeom>
          <a:noFill/>
          <a:ln w="9525">
            <a:noFill/>
            <a:miter lim="800000"/>
            <a:headEnd/>
            <a:tailEnd/>
          </a:ln>
        </p:spPr>
      </p:pic>
      <p:pic>
        <p:nvPicPr>
          <p:cNvPr id="25610" name="Picture 11" descr="homeless.jpeg"/>
          <p:cNvPicPr>
            <a:picLocks noChangeAspect="1"/>
          </p:cNvPicPr>
          <p:nvPr/>
        </p:nvPicPr>
        <p:blipFill>
          <a:blip r:embed="rId5" cstate="print"/>
          <a:srcRect/>
          <a:stretch>
            <a:fillRect/>
          </a:stretch>
        </p:blipFill>
        <p:spPr bwMode="auto">
          <a:xfrm>
            <a:off x="533400" y="4191000"/>
            <a:ext cx="2105025" cy="2171700"/>
          </a:xfrm>
          <a:prstGeom prst="rect">
            <a:avLst/>
          </a:prstGeom>
          <a:noFill/>
          <a:ln w="9525">
            <a:noFill/>
            <a:miter lim="800000"/>
            <a:headEnd/>
            <a:tailEnd/>
          </a:ln>
        </p:spPr>
      </p:pic>
      <p:pic>
        <p:nvPicPr>
          <p:cNvPr id="2" name="Picture 1">
            <a:extLst>
              <a:ext uri="{FF2B5EF4-FFF2-40B4-BE49-F238E27FC236}">
                <a16:creationId xmlns:a16="http://schemas.microsoft.com/office/drawing/2014/main" id="{F1A2ABB6-A7E9-81FE-20BC-E31FE72F1FC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381000"/>
            <a:ext cx="9144000" cy="762000"/>
          </a:xfrm>
        </p:spPr>
        <p:txBody>
          <a:bodyPr/>
          <a:lstStyle/>
          <a:p>
            <a:pPr eaLnBrk="1" hangingPunct="1"/>
            <a:r>
              <a:rPr lang="en-US" altLang="en-US" b="1" dirty="0" err="1"/>
              <a:t>Cómo</a:t>
            </a:r>
            <a:r>
              <a:rPr lang="en-US" altLang="en-US" b="1" dirty="0"/>
              <a:t> </a:t>
            </a:r>
            <a:r>
              <a:rPr lang="en-US" altLang="en-US" b="1" dirty="0" err="1"/>
              <a:t>Pagarte</a:t>
            </a:r>
            <a:r>
              <a:rPr lang="en-US" altLang="en-US" b="1" dirty="0"/>
              <a:t> a </a:t>
            </a:r>
            <a:r>
              <a:rPr lang="en-US" altLang="en-US" b="1" dirty="0" err="1"/>
              <a:t>Ti</a:t>
            </a:r>
            <a:r>
              <a:rPr lang="en-US" altLang="en-US" b="1" dirty="0"/>
              <a:t> </a:t>
            </a:r>
            <a:r>
              <a:rPr lang="en-US" altLang="en-US" b="1" dirty="0" err="1"/>
              <a:t>Mismo</a:t>
            </a:r>
            <a:r>
              <a:rPr lang="en-US" altLang="en-US" b="1" dirty="0"/>
              <a:t> Primero</a:t>
            </a:r>
          </a:p>
        </p:txBody>
      </p:sp>
      <p:sp>
        <p:nvSpPr>
          <p:cNvPr id="7" name="Footer Placeholder 6"/>
          <p:cNvSpPr>
            <a:spLocks noGrp="1"/>
          </p:cNvSpPr>
          <p:nvPr>
            <p:ph type="ftr" sz="quarter" idx="11"/>
          </p:nvPr>
        </p:nvSpPr>
        <p:spPr>
          <a:xfrm>
            <a:off x="0" y="6492875"/>
            <a:ext cx="2895600" cy="365125"/>
          </a:xfrm>
        </p:spPr>
        <p:txBody>
          <a:bodyPr/>
          <a:lstStyle/>
          <a:p>
            <a:pPr algn="l">
              <a:defRPr/>
            </a:pPr>
            <a:r>
              <a:rPr lang="en-US" dirty="0"/>
              <a:t>© Alex </a:t>
            </a:r>
            <a:r>
              <a:rPr lang="en-US" dirty="0" err="1"/>
              <a:t>Barrón</a:t>
            </a:r>
            <a:r>
              <a:rPr lang="en-US" dirty="0"/>
              <a:t> 2024</a:t>
            </a:r>
          </a:p>
        </p:txBody>
      </p:sp>
      <p:sp>
        <p:nvSpPr>
          <p:cNvPr id="25605" name="Slide Number Placeholder 7"/>
          <p:cNvSpPr>
            <a:spLocks noGrp="1"/>
          </p:cNvSpPr>
          <p:nvPr>
            <p:ph type="sldNum" sz="quarter" idx="12"/>
          </p:nvPr>
        </p:nvSpPr>
        <p:spPr bwMode="auto">
          <a:xfrm>
            <a:off x="7010400" y="6492875"/>
            <a:ext cx="2133600" cy="365125"/>
          </a:xfrm>
          <a:noFill/>
          <a:ln>
            <a:miter lim="800000"/>
            <a:headEnd/>
            <a:tailEnd/>
          </a:ln>
        </p:spPr>
        <p:txBody>
          <a:bodyPr/>
          <a:lstStyle/>
          <a:p>
            <a:fld id="{C7109EF7-D7C1-4321-852E-BEB9A68B9DCF}" type="slidenum">
              <a:rPr lang="en-US" altLang="en-US"/>
              <a:pPr/>
              <a:t>91</a:t>
            </a:fld>
            <a:endParaRPr lang="en-US" altLang="en-US"/>
          </a:p>
        </p:txBody>
      </p:sp>
      <p:sp>
        <p:nvSpPr>
          <p:cNvPr id="25607" name="Content Placeholder 2"/>
          <p:cNvSpPr txBox="1">
            <a:spLocks/>
          </p:cNvSpPr>
          <p:nvPr/>
        </p:nvSpPr>
        <p:spPr bwMode="auto">
          <a:xfrm>
            <a:off x="304800" y="1203366"/>
            <a:ext cx="3429000" cy="5410200"/>
          </a:xfrm>
          <a:prstGeom prst="rect">
            <a:avLst/>
          </a:prstGeom>
          <a:noFill/>
          <a:ln w="9525">
            <a:noFill/>
            <a:miter lim="800000"/>
            <a:headEnd/>
            <a:tailEnd/>
          </a:ln>
        </p:spPr>
        <p:txBody>
          <a:bodyPr/>
          <a:lstStyle/>
          <a:p>
            <a:pPr marL="457200" indent="-457200" eaLnBrk="1" hangingPunct="1">
              <a:spcBef>
                <a:spcPct val="20000"/>
              </a:spcBef>
            </a:pPr>
            <a:r>
              <a:rPr lang="en-US" altLang="en-US" sz="3600" b="1" dirty="0" err="1">
                <a:solidFill>
                  <a:srgbClr val="00B050"/>
                </a:solidFill>
                <a:latin typeface="Calibri" pitchFamily="34" charset="0"/>
              </a:rPr>
              <a:t>Ricos</a:t>
            </a:r>
            <a:r>
              <a:rPr lang="en-US" altLang="en-US" sz="3600" b="1" dirty="0">
                <a:solidFill>
                  <a:srgbClr val="00B050"/>
                </a:solidFill>
                <a:latin typeface="Calibri" pitchFamily="34" charset="0"/>
              </a:rPr>
              <a:t> NO </a:t>
            </a:r>
            <a:r>
              <a:rPr lang="en-US" altLang="en-US" sz="3600" b="1" dirty="0" err="1">
                <a:solidFill>
                  <a:srgbClr val="00B050"/>
                </a:solidFill>
                <a:latin typeface="Calibri" pitchFamily="34" charset="0"/>
              </a:rPr>
              <a:t>Gastan</a:t>
            </a:r>
            <a:r>
              <a:rPr lang="en-US" altLang="en-US" sz="3600" b="1" dirty="0">
                <a:solidFill>
                  <a:srgbClr val="00B050"/>
                </a:solidFill>
                <a:latin typeface="Calibri" pitchFamily="34" charset="0"/>
              </a:rPr>
              <a:t> primero</a:t>
            </a:r>
            <a:endParaRPr lang="en-US" altLang="en-US" sz="3600" dirty="0">
              <a:solidFill>
                <a:srgbClr val="00B050"/>
              </a:solidFill>
              <a:latin typeface="Calibri" pitchFamily="34" charset="0"/>
            </a:endParaRPr>
          </a:p>
          <a:p>
            <a:pPr marL="457200" indent="-457200" eaLnBrk="1" hangingPunct="1">
              <a:spcBef>
                <a:spcPct val="20000"/>
              </a:spcBef>
            </a:pPr>
            <a:r>
              <a:rPr lang="en-US" altLang="en-US" sz="2800" dirty="0">
                <a:latin typeface="Calibri" pitchFamily="34" charset="0"/>
              </a:rPr>
              <a:t>   </a:t>
            </a:r>
            <a:r>
              <a:rPr lang="en-US" altLang="en-US" sz="2800" dirty="0" err="1">
                <a:latin typeface="Calibri" pitchFamily="34" charset="0"/>
              </a:rPr>
              <a:t>Ganan</a:t>
            </a:r>
            <a:r>
              <a:rPr lang="en-US" altLang="en-US" sz="2800" dirty="0">
                <a:latin typeface="Calibri" pitchFamily="34" charset="0"/>
              </a:rPr>
              <a:t>   $100 </a:t>
            </a:r>
          </a:p>
          <a:p>
            <a:pPr marL="457200" indent="-457200" eaLnBrk="1" hangingPunct="1">
              <a:spcBef>
                <a:spcPct val="20000"/>
              </a:spcBef>
            </a:pPr>
            <a:r>
              <a:rPr lang="en-US" altLang="en-US" sz="2800" dirty="0">
                <a:solidFill>
                  <a:srgbClr val="FF0000"/>
                </a:solidFill>
                <a:latin typeface="Calibri" pitchFamily="34" charset="0"/>
              </a:rPr>
              <a:t>-  </a:t>
            </a:r>
            <a:r>
              <a:rPr lang="en-US" altLang="en-US" sz="2800" dirty="0" err="1">
                <a:solidFill>
                  <a:srgbClr val="FF0000"/>
                </a:solidFill>
                <a:latin typeface="Calibri" pitchFamily="34" charset="0"/>
              </a:rPr>
              <a:t>Gastan</a:t>
            </a:r>
            <a:r>
              <a:rPr lang="en-US" altLang="en-US" sz="2800" dirty="0">
                <a:solidFill>
                  <a:srgbClr val="FF0000"/>
                </a:solidFill>
                <a:latin typeface="Calibri" pitchFamily="34" charset="0"/>
              </a:rPr>
              <a:t>  $90</a:t>
            </a:r>
          </a:p>
          <a:p>
            <a:pPr marL="457200" indent="-457200" eaLnBrk="1" hangingPunct="1"/>
            <a:r>
              <a:rPr lang="en-US" altLang="en-US" sz="2800" baseline="-25000" dirty="0">
                <a:latin typeface="Calibri" pitchFamily="34" charset="0"/>
              </a:rPr>
              <a:t>======================</a:t>
            </a:r>
            <a:endParaRPr lang="en-US" altLang="en-US" sz="2800" dirty="0">
              <a:latin typeface="Calibri" pitchFamily="34" charset="0"/>
            </a:endParaRPr>
          </a:p>
          <a:p>
            <a:pPr marL="457200" indent="-457200" eaLnBrk="1" hangingPunct="1"/>
            <a:r>
              <a:rPr lang="en-US" altLang="en-US" sz="2800" b="1" dirty="0">
                <a:solidFill>
                  <a:srgbClr val="00B050"/>
                </a:solidFill>
                <a:latin typeface="Calibri" pitchFamily="34" charset="0"/>
              </a:rPr>
              <a:t>    </a:t>
            </a:r>
            <a:r>
              <a:rPr lang="en-US" altLang="en-US" sz="2800" b="1" dirty="0" err="1">
                <a:solidFill>
                  <a:srgbClr val="00B050"/>
                </a:solidFill>
                <a:latin typeface="Calibri" pitchFamily="34" charset="0"/>
              </a:rPr>
              <a:t>Ahorran</a:t>
            </a:r>
            <a:r>
              <a:rPr lang="en-US" altLang="en-US" sz="2800" b="1" dirty="0">
                <a:solidFill>
                  <a:srgbClr val="00B050"/>
                </a:solidFill>
                <a:latin typeface="Calibri" pitchFamily="34" charset="0"/>
              </a:rPr>
              <a:t> =  $10</a:t>
            </a:r>
          </a:p>
        </p:txBody>
      </p:sp>
      <p:pic>
        <p:nvPicPr>
          <p:cNvPr id="25609" name="Picture 10" descr="richie rich.jpeg"/>
          <p:cNvPicPr>
            <a:picLocks noChangeAspect="1"/>
          </p:cNvPicPr>
          <p:nvPr/>
        </p:nvPicPr>
        <p:blipFill>
          <a:blip r:embed="rId3" cstate="print"/>
          <a:srcRect/>
          <a:stretch>
            <a:fillRect/>
          </a:stretch>
        </p:blipFill>
        <p:spPr bwMode="auto">
          <a:xfrm>
            <a:off x="1066800" y="4498878"/>
            <a:ext cx="2143125" cy="2133600"/>
          </a:xfrm>
          <a:prstGeom prst="rect">
            <a:avLst/>
          </a:prstGeom>
          <a:noFill/>
          <a:ln w="9525">
            <a:noFill/>
            <a:miter lim="800000"/>
            <a:headEnd/>
            <a:tailEnd/>
          </a:ln>
        </p:spPr>
      </p:pic>
      <p:sp>
        <p:nvSpPr>
          <p:cNvPr id="13" name="Content Placeholder 2"/>
          <p:cNvSpPr txBox="1">
            <a:spLocks/>
          </p:cNvSpPr>
          <p:nvPr/>
        </p:nvSpPr>
        <p:spPr bwMode="auto">
          <a:xfrm>
            <a:off x="4572000" y="1205345"/>
            <a:ext cx="4267200" cy="5410200"/>
          </a:xfrm>
          <a:prstGeom prst="rect">
            <a:avLst/>
          </a:prstGeom>
          <a:noFill/>
          <a:ln w="9525">
            <a:noFill/>
            <a:miter lim="800000"/>
            <a:headEnd/>
            <a:tailEnd/>
          </a:ln>
        </p:spPr>
        <p:txBody>
          <a:bodyPr/>
          <a:lstStyle/>
          <a:p>
            <a:pPr marL="457200" indent="-457200" eaLnBrk="1" hangingPunct="1">
              <a:spcBef>
                <a:spcPct val="20000"/>
              </a:spcBef>
            </a:pPr>
            <a:r>
              <a:rPr lang="en-US" altLang="en-US" sz="3600" b="1" dirty="0" err="1">
                <a:solidFill>
                  <a:srgbClr val="00B050"/>
                </a:solidFill>
                <a:latin typeface="Calibri" pitchFamily="34" charset="0"/>
              </a:rPr>
              <a:t>Ricos</a:t>
            </a:r>
            <a:r>
              <a:rPr lang="en-US" altLang="en-US" sz="3600" b="1" dirty="0">
                <a:solidFill>
                  <a:srgbClr val="00B050"/>
                </a:solidFill>
                <a:latin typeface="Calibri" pitchFamily="34" charset="0"/>
              </a:rPr>
              <a:t> </a:t>
            </a:r>
            <a:r>
              <a:rPr lang="en-US" altLang="en-US" sz="3600" b="1" dirty="0" err="1">
                <a:solidFill>
                  <a:srgbClr val="00B050"/>
                </a:solidFill>
                <a:latin typeface="Calibri" pitchFamily="34" charset="0"/>
              </a:rPr>
              <a:t>Ahorran</a:t>
            </a:r>
            <a:r>
              <a:rPr lang="en-US" altLang="en-US" sz="3600" b="1" dirty="0">
                <a:solidFill>
                  <a:srgbClr val="00B050"/>
                </a:solidFill>
                <a:latin typeface="Calibri" pitchFamily="34" charset="0"/>
              </a:rPr>
              <a:t> Primero</a:t>
            </a:r>
            <a:endParaRPr lang="en-US" altLang="en-US" sz="3600" dirty="0">
              <a:solidFill>
                <a:srgbClr val="00B050"/>
              </a:solidFill>
              <a:latin typeface="Calibri" pitchFamily="34" charset="0"/>
            </a:endParaRPr>
          </a:p>
          <a:p>
            <a:pPr marL="457200" indent="-457200" eaLnBrk="1" hangingPunct="1">
              <a:spcBef>
                <a:spcPct val="20000"/>
              </a:spcBef>
            </a:pPr>
            <a:r>
              <a:rPr lang="en-US" altLang="en-US" sz="2800" dirty="0">
                <a:latin typeface="Calibri" pitchFamily="34" charset="0"/>
              </a:rPr>
              <a:t>   </a:t>
            </a:r>
            <a:r>
              <a:rPr lang="en-US" altLang="en-US" sz="2800" dirty="0" err="1">
                <a:latin typeface="Calibri" pitchFamily="34" charset="0"/>
              </a:rPr>
              <a:t>Ganan</a:t>
            </a:r>
            <a:r>
              <a:rPr lang="en-US" altLang="en-US" sz="2800" dirty="0">
                <a:latin typeface="Calibri" pitchFamily="34" charset="0"/>
              </a:rPr>
              <a:t>   $100 </a:t>
            </a:r>
          </a:p>
          <a:p>
            <a:pPr marL="457200" indent="-457200" eaLnBrk="1" hangingPunct="1"/>
            <a:r>
              <a:rPr lang="en-US" altLang="en-US" sz="2800" b="1" dirty="0">
                <a:solidFill>
                  <a:srgbClr val="00B050"/>
                </a:solidFill>
                <a:latin typeface="Calibri" pitchFamily="34" charset="0"/>
              </a:rPr>
              <a:t>- Se Pagan Primero =  $10</a:t>
            </a:r>
          </a:p>
          <a:p>
            <a:pPr marL="457200" indent="-457200" eaLnBrk="1" hangingPunct="1"/>
            <a:r>
              <a:rPr lang="en-US" altLang="en-US" sz="2800" baseline="-25000" dirty="0">
                <a:latin typeface="Calibri" pitchFamily="34" charset="0"/>
              </a:rPr>
              <a:t>======================</a:t>
            </a:r>
            <a:endParaRPr lang="en-US" altLang="en-US" sz="2800" dirty="0">
              <a:latin typeface="Calibri" pitchFamily="34" charset="0"/>
            </a:endParaRPr>
          </a:p>
          <a:p>
            <a:pPr marL="457200" indent="-457200" eaLnBrk="1" hangingPunct="1"/>
            <a:r>
              <a:rPr lang="en-US" altLang="en-US" sz="2800" dirty="0">
                <a:latin typeface="Calibri" pitchFamily="34" charset="0"/>
              </a:rPr>
              <a:t>  </a:t>
            </a:r>
            <a:r>
              <a:rPr lang="en-US" altLang="en-US" sz="2800" dirty="0" err="1">
                <a:solidFill>
                  <a:srgbClr val="FF0000"/>
                </a:solidFill>
                <a:latin typeface="Calibri" pitchFamily="34" charset="0"/>
              </a:rPr>
              <a:t>Gastan</a:t>
            </a:r>
            <a:r>
              <a:rPr lang="en-US" altLang="en-US" sz="2800" dirty="0">
                <a:solidFill>
                  <a:srgbClr val="FF0000"/>
                </a:solidFill>
                <a:latin typeface="Calibri" pitchFamily="34" charset="0"/>
              </a:rPr>
              <a:t> $90  </a:t>
            </a:r>
          </a:p>
        </p:txBody>
      </p:sp>
      <p:sp>
        <p:nvSpPr>
          <p:cNvPr id="3" name="Right Arrow 2"/>
          <p:cNvSpPr/>
          <p:nvPr/>
        </p:nvSpPr>
        <p:spPr>
          <a:xfrm>
            <a:off x="3429000" y="2218706"/>
            <a:ext cx="914400" cy="609600"/>
          </a:xfrm>
          <a:prstGeom prst="rightArrow">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0467" y="4457094"/>
            <a:ext cx="3624745" cy="2039417"/>
          </a:xfrm>
          <a:prstGeom prst="rect">
            <a:avLst/>
          </a:prstGeom>
        </p:spPr>
      </p:pic>
      <p:pic>
        <p:nvPicPr>
          <p:cNvPr id="2" name="Picture 1">
            <a:extLst>
              <a:ext uri="{FF2B5EF4-FFF2-40B4-BE49-F238E27FC236}">
                <a16:creationId xmlns:a16="http://schemas.microsoft.com/office/drawing/2014/main" id="{E2FEB42C-B1BB-5BC0-6472-FF912C9AA7D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9729451"/>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0261F-F233-4968-ABB4-12B136F4E39A}"/>
              </a:ext>
            </a:extLst>
          </p:cNvPr>
          <p:cNvSpPr>
            <a:spLocks noGrp="1"/>
          </p:cNvSpPr>
          <p:nvPr>
            <p:ph type="title"/>
          </p:nvPr>
        </p:nvSpPr>
        <p:spPr>
          <a:xfrm>
            <a:off x="457200" y="152400"/>
            <a:ext cx="8229600" cy="1143000"/>
          </a:xfrm>
        </p:spPr>
        <p:txBody>
          <a:bodyPr>
            <a:normAutofit fontScale="90000"/>
          </a:bodyPr>
          <a:lstStyle/>
          <a:p>
            <a:pPr>
              <a:defRPr/>
            </a:pPr>
            <a:r>
              <a:rPr lang="en-US" b="1" dirty="0"/>
              <a:t>La </a:t>
            </a:r>
            <a:r>
              <a:rPr lang="en-US" b="1" dirty="0" err="1"/>
              <a:t>mayoría</a:t>
            </a:r>
            <a:r>
              <a:rPr lang="en-US" b="1" dirty="0"/>
              <a:t> </a:t>
            </a:r>
            <a:r>
              <a:rPr lang="en-US" b="1" dirty="0" err="1"/>
              <a:t>trata</a:t>
            </a:r>
            <a:r>
              <a:rPr lang="en-US" b="1" dirty="0"/>
              <a:t> de </a:t>
            </a:r>
            <a:r>
              <a:rPr lang="en-US" b="1" dirty="0" err="1"/>
              <a:t>ahorrar</a:t>
            </a:r>
            <a:r>
              <a:rPr lang="en-US" b="1" dirty="0"/>
              <a:t> </a:t>
            </a:r>
            <a:br>
              <a:rPr lang="en-US" b="1" dirty="0"/>
            </a:br>
            <a:r>
              <a:rPr lang="en-US" b="1" dirty="0"/>
              <a:t>y </a:t>
            </a:r>
            <a:r>
              <a:rPr lang="en-US" b="1" dirty="0" err="1"/>
              <a:t>gastar</a:t>
            </a:r>
            <a:r>
              <a:rPr lang="en-US" b="1" dirty="0"/>
              <a:t> </a:t>
            </a:r>
            <a:r>
              <a:rPr lang="en-US" b="1" dirty="0" err="1"/>
              <a:t>en</a:t>
            </a:r>
            <a:r>
              <a:rPr lang="en-US" b="1" dirty="0"/>
              <a:t> </a:t>
            </a:r>
            <a:r>
              <a:rPr lang="en-US" b="1" dirty="0" err="1"/>
              <a:t>muchos</a:t>
            </a:r>
            <a:r>
              <a:rPr lang="en-US" b="1" dirty="0"/>
              <a:t> </a:t>
            </a:r>
            <a:r>
              <a:rPr lang="en-US" b="1" dirty="0" err="1"/>
              <a:t>lugares</a:t>
            </a:r>
            <a:r>
              <a:rPr lang="en-US" b="1" dirty="0"/>
              <a:t> </a:t>
            </a:r>
            <a:r>
              <a:rPr lang="en-US" b="1" dirty="0" err="1"/>
              <a:t>separados</a:t>
            </a:r>
            <a:endParaRPr lang="en-US" b="1" dirty="0"/>
          </a:p>
        </p:txBody>
      </p:sp>
      <p:sp>
        <p:nvSpPr>
          <p:cNvPr id="27651" name="TextBox 3">
            <a:extLst>
              <a:ext uri="{FF2B5EF4-FFF2-40B4-BE49-F238E27FC236}">
                <a16:creationId xmlns:a16="http://schemas.microsoft.com/office/drawing/2014/main" id="{192F799E-EBCF-44DD-ACED-83483D73C576}"/>
              </a:ext>
            </a:extLst>
          </p:cNvPr>
          <p:cNvSpPr txBox="1">
            <a:spLocks noChangeArrowheads="1"/>
          </p:cNvSpPr>
          <p:nvPr/>
        </p:nvSpPr>
        <p:spPr bwMode="auto">
          <a:xfrm>
            <a:off x="3524250" y="3267075"/>
            <a:ext cx="1676400" cy="2032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800" dirty="0">
              <a:latin typeface="Arial" panose="020B0604020202020204" pitchFamily="34" charset="0"/>
            </a:endParaRPr>
          </a:p>
          <a:p>
            <a:pPr algn="ctr">
              <a:spcBef>
                <a:spcPct val="0"/>
              </a:spcBef>
              <a:buFontTx/>
              <a:buNone/>
            </a:pPr>
            <a:endParaRPr lang="en-US" altLang="en-US" sz="1800" dirty="0">
              <a:latin typeface="Arial" panose="020B0604020202020204" pitchFamily="34" charset="0"/>
            </a:endParaRPr>
          </a:p>
          <a:p>
            <a:pPr algn="ctr">
              <a:spcBef>
                <a:spcPct val="0"/>
              </a:spcBef>
              <a:buFontTx/>
              <a:buNone/>
            </a:pPr>
            <a:r>
              <a:rPr lang="en-US" altLang="en-US" sz="1800" dirty="0">
                <a:latin typeface="Arial" panose="020B0604020202020204" pitchFamily="34" charset="0"/>
              </a:rPr>
              <a:t>CUENTA DE BANCO CHEQUES</a:t>
            </a:r>
          </a:p>
          <a:p>
            <a:pPr algn="ctr">
              <a:spcBef>
                <a:spcPct val="0"/>
              </a:spcBef>
              <a:buFontTx/>
              <a:buNone/>
            </a:pPr>
            <a:endParaRPr lang="en-US" altLang="en-US" sz="1800" dirty="0">
              <a:latin typeface="Arial" panose="020B0604020202020204" pitchFamily="34" charset="0"/>
            </a:endParaRPr>
          </a:p>
          <a:p>
            <a:pPr algn="ctr">
              <a:spcBef>
                <a:spcPct val="0"/>
              </a:spcBef>
              <a:buFontTx/>
              <a:buNone/>
            </a:pPr>
            <a:endParaRPr lang="en-US" altLang="en-US" sz="1800" dirty="0">
              <a:latin typeface="Arial" panose="020B0604020202020204" pitchFamily="34" charset="0"/>
            </a:endParaRPr>
          </a:p>
        </p:txBody>
      </p:sp>
      <p:sp>
        <p:nvSpPr>
          <p:cNvPr id="27652" name="TextBox 4">
            <a:extLst>
              <a:ext uri="{FF2B5EF4-FFF2-40B4-BE49-F238E27FC236}">
                <a16:creationId xmlns:a16="http://schemas.microsoft.com/office/drawing/2014/main" id="{9B68045A-A690-4481-9630-B73B346CA7B7}"/>
              </a:ext>
            </a:extLst>
          </p:cNvPr>
          <p:cNvSpPr txBox="1">
            <a:spLocks noChangeArrowheads="1"/>
          </p:cNvSpPr>
          <p:nvPr/>
        </p:nvSpPr>
        <p:spPr bwMode="auto">
          <a:xfrm>
            <a:off x="6375400" y="4470400"/>
            <a:ext cx="2371725" cy="646331"/>
          </a:xfrm>
          <a:prstGeom prst="rect">
            <a:avLst/>
          </a:prstGeom>
          <a:solidFill>
            <a:srgbClr val="00B0F0"/>
          </a:solidFill>
          <a:ln w="2540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dirty="0">
                <a:latin typeface="Arial" panose="020B0604020202020204" pitchFamily="34" charset="0"/>
              </a:rPr>
              <a:t>INVERSIÓN </a:t>
            </a:r>
          </a:p>
          <a:p>
            <a:pPr algn="ctr">
              <a:spcBef>
                <a:spcPct val="0"/>
              </a:spcBef>
              <a:buFontTx/>
              <a:buNone/>
            </a:pPr>
            <a:r>
              <a:rPr lang="en-US" altLang="en-US" sz="1800" dirty="0">
                <a:latin typeface="Arial" panose="020B0604020202020204" pitchFamily="34" charset="0"/>
              </a:rPr>
              <a:t>EN LA BOLSA</a:t>
            </a:r>
          </a:p>
        </p:txBody>
      </p:sp>
      <p:cxnSp>
        <p:nvCxnSpPr>
          <p:cNvPr id="7" name="Straight Arrow Connector 11">
            <a:extLst>
              <a:ext uri="{FF2B5EF4-FFF2-40B4-BE49-F238E27FC236}">
                <a16:creationId xmlns:a16="http://schemas.microsoft.com/office/drawing/2014/main" id="{5739C265-D082-49F7-A188-6D5D98F5B42B}"/>
              </a:ext>
            </a:extLst>
          </p:cNvPr>
          <p:cNvCxnSpPr>
            <a:cxnSpLocks/>
            <a:stCxn id="27651" idx="3"/>
            <a:endCxn id="27655" idx="1"/>
          </p:cNvCxnSpPr>
          <p:nvPr/>
        </p:nvCxnSpPr>
        <p:spPr>
          <a:xfrm flipV="1">
            <a:off x="5200650" y="2584450"/>
            <a:ext cx="1135063" cy="1698625"/>
          </a:xfrm>
          <a:prstGeom prst="bentConnector3">
            <a:avLst>
              <a:gd name="adj1" fmla="val 50000"/>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 name="Elbow Connector 10">
            <a:extLst>
              <a:ext uri="{FF2B5EF4-FFF2-40B4-BE49-F238E27FC236}">
                <a16:creationId xmlns:a16="http://schemas.microsoft.com/office/drawing/2014/main" id="{F5B637B3-2B27-4EA0-811C-F9FF6FD546E0}"/>
              </a:ext>
            </a:extLst>
          </p:cNvPr>
          <p:cNvCxnSpPr>
            <a:stCxn id="27651" idx="1"/>
            <a:endCxn id="27667" idx="3"/>
          </p:cNvCxnSpPr>
          <p:nvPr/>
        </p:nvCxnSpPr>
        <p:spPr>
          <a:xfrm rot="10800000">
            <a:off x="2682876" y="1983305"/>
            <a:ext cx="841375" cy="2299771"/>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655" name="TextBox 21">
            <a:extLst>
              <a:ext uri="{FF2B5EF4-FFF2-40B4-BE49-F238E27FC236}">
                <a16:creationId xmlns:a16="http://schemas.microsoft.com/office/drawing/2014/main" id="{C3635554-0BF7-4DA0-AE3E-9265ED60421B}"/>
              </a:ext>
            </a:extLst>
          </p:cNvPr>
          <p:cNvSpPr txBox="1">
            <a:spLocks noChangeArrowheads="1"/>
          </p:cNvSpPr>
          <p:nvPr/>
        </p:nvSpPr>
        <p:spPr bwMode="auto">
          <a:xfrm>
            <a:off x="6335713" y="2400300"/>
            <a:ext cx="2438400" cy="368300"/>
          </a:xfrm>
          <a:prstGeom prst="rect">
            <a:avLst/>
          </a:prstGeom>
          <a:solidFill>
            <a:srgbClr val="00B0F0"/>
          </a:solidFill>
          <a:ln w="2540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dirty="0">
                <a:latin typeface="Arial" panose="020B0604020202020204" pitchFamily="34" charset="0"/>
              </a:rPr>
              <a:t>RETIRO (401k)</a:t>
            </a:r>
          </a:p>
        </p:txBody>
      </p:sp>
      <p:sp>
        <p:nvSpPr>
          <p:cNvPr id="27656" name="TextBox 22">
            <a:extLst>
              <a:ext uri="{FF2B5EF4-FFF2-40B4-BE49-F238E27FC236}">
                <a16:creationId xmlns:a16="http://schemas.microsoft.com/office/drawing/2014/main" id="{1ABC0B0D-B344-4F58-A419-44A3376096F0}"/>
              </a:ext>
            </a:extLst>
          </p:cNvPr>
          <p:cNvSpPr txBox="1">
            <a:spLocks noChangeArrowheads="1"/>
          </p:cNvSpPr>
          <p:nvPr/>
        </p:nvSpPr>
        <p:spPr bwMode="auto">
          <a:xfrm>
            <a:off x="6354763" y="3041650"/>
            <a:ext cx="2438400" cy="369332"/>
          </a:xfrm>
          <a:prstGeom prst="rect">
            <a:avLst/>
          </a:prstGeom>
          <a:solidFill>
            <a:srgbClr val="00B0F0"/>
          </a:solidFill>
          <a:ln w="2540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dirty="0">
                <a:latin typeface="Arial" panose="020B0604020202020204" pitchFamily="34" charset="0"/>
              </a:rPr>
              <a:t>RETIRO (IRA)</a:t>
            </a:r>
          </a:p>
        </p:txBody>
      </p:sp>
      <p:sp>
        <p:nvSpPr>
          <p:cNvPr id="27657" name="TextBox 23">
            <a:extLst>
              <a:ext uri="{FF2B5EF4-FFF2-40B4-BE49-F238E27FC236}">
                <a16:creationId xmlns:a16="http://schemas.microsoft.com/office/drawing/2014/main" id="{79625E42-2CAA-4A09-B6D8-FB39E09139C4}"/>
              </a:ext>
            </a:extLst>
          </p:cNvPr>
          <p:cNvSpPr txBox="1">
            <a:spLocks noChangeArrowheads="1"/>
          </p:cNvSpPr>
          <p:nvPr/>
        </p:nvSpPr>
        <p:spPr bwMode="auto">
          <a:xfrm>
            <a:off x="6354763" y="3636963"/>
            <a:ext cx="2371725" cy="646331"/>
          </a:xfrm>
          <a:prstGeom prst="rect">
            <a:avLst/>
          </a:prstGeom>
          <a:solidFill>
            <a:srgbClr val="00B0F0"/>
          </a:solidFill>
          <a:ln w="2540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dirty="0">
                <a:latin typeface="Arial" panose="020B0604020202020204" pitchFamily="34" charset="0"/>
              </a:rPr>
              <a:t>SEGURO DE VIDA PERMANENTE</a:t>
            </a:r>
          </a:p>
        </p:txBody>
      </p:sp>
      <p:sp>
        <p:nvSpPr>
          <p:cNvPr id="27658" name="TextBox 24">
            <a:extLst>
              <a:ext uri="{FF2B5EF4-FFF2-40B4-BE49-F238E27FC236}">
                <a16:creationId xmlns:a16="http://schemas.microsoft.com/office/drawing/2014/main" id="{D41DF366-686B-45F7-9743-07CC543A36EB}"/>
              </a:ext>
            </a:extLst>
          </p:cNvPr>
          <p:cNvSpPr txBox="1">
            <a:spLocks noChangeArrowheads="1"/>
          </p:cNvSpPr>
          <p:nvPr/>
        </p:nvSpPr>
        <p:spPr bwMode="auto">
          <a:xfrm>
            <a:off x="260350" y="3505200"/>
            <a:ext cx="2447925" cy="646331"/>
          </a:xfrm>
          <a:prstGeom prst="rect">
            <a:avLst/>
          </a:prstGeom>
          <a:solidFill>
            <a:srgbClr val="FF0000"/>
          </a:solidFill>
          <a:ln w="2540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dirty="0">
                <a:latin typeface="Arial" panose="020B0604020202020204" pitchFamily="34" charset="0"/>
              </a:rPr>
              <a:t>PRÉSTAMO ESTUDIANTIL</a:t>
            </a:r>
          </a:p>
        </p:txBody>
      </p:sp>
      <p:sp>
        <p:nvSpPr>
          <p:cNvPr id="26" name="TextBox 25">
            <a:extLst>
              <a:ext uri="{FF2B5EF4-FFF2-40B4-BE49-F238E27FC236}">
                <a16:creationId xmlns:a16="http://schemas.microsoft.com/office/drawing/2014/main" id="{2D3DCEEA-65DB-4E31-A825-5949F0A294DA}"/>
              </a:ext>
            </a:extLst>
          </p:cNvPr>
          <p:cNvSpPr txBox="1"/>
          <p:nvPr/>
        </p:nvSpPr>
        <p:spPr>
          <a:xfrm>
            <a:off x="273050" y="5251450"/>
            <a:ext cx="2447925" cy="368300"/>
          </a:xfrm>
          <a:prstGeom prst="rect">
            <a:avLst/>
          </a:prstGeom>
          <a:solidFill>
            <a:schemeClr val="accent4">
              <a:lumMod val="60000"/>
              <a:lumOff val="40000"/>
            </a:schemeClr>
          </a:solidFill>
          <a:ln w="25400">
            <a:solidFill>
              <a:schemeClr val="tx1"/>
            </a:solidFill>
          </a:ln>
        </p:spPr>
        <p:txBody>
          <a:bodyPr>
            <a:spAutoFit/>
          </a:bodyPr>
          <a:lstStyle/>
          <a:p>
            <a:pPr algn="ctr">
              <a:defRPr/>
            </a:pPr>
            <a:r>
              <a:rPr lang="en-US" dirty="0">
                <a:latin typeface="Arial" charset="0"/>
              </a:rPr>
              <a:t>PRÉSTAMO AUTO</a:t>
            </a:r>
          </a:p>
        </p:txBody>
      </p:sp>
      <p:sp>
        <p:nvSpPr>
          <p:cNvPr id="27660" name="TextBox 33">
            <a:extLst>
              <a:ext uri="{FF2B5EF4-FFF2-40B4-BE49-F238E27FC236}">
                <a16:creationId xmlns:a16="http://schemas.microsoft.com/office/drawing/2014/main" id="{427C8C17-A097-4CF9-845A-F249963805C8}"/>
              </a:ext>
            </a:extLst>
          </p:cNvPr>
          <p:cNvSpPr txBox="1">
            <a:spLocks noChangeArrowheads="1"/>
          </p:cNvSpPr>
          <p:nvPr/>
        </p:nvSpPr>
        <p:spPr bwMode="auto">
          <a:xfrm>
            <a:off x="6354763" y="1798638"/>
            <a:ext cx="2438400" cy="369332"/>
          </a:xfrm>
          <a:prstGeom prst="rect">
            <a:avLst/>
          </a:prstGeom>
          <a:solidFill>
            <a:srgbClr val="00B0F0"/>
          </a:solidFill>
          <a:ln w="2540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dirty="0">
                <a:latin typeface="Arial" panose="020B0604020202020204" pitchFamily="34" charset="0"/>
              </a:rPr>
              <a:t>UNIVERSIDAD (529)</a:t>
            </a:r>
          </a:p>
        </p:txBody>
      </p:sp>
      <p:cxnSp>
        <p:nvCxnSpPr>
          <p:cNvPr id="37" name="Straight Arrow Connector 11">
            <a:extLst>
              <a:ext uri="{FF2B5EF4-FFF2-40B4-BE49-F238E27FC236}">
                <a16:creationId xmlns:a16="http://schemas.microsoft.com/office/drawing/2014/main" id="{0447F1E1-A59B-4960-A7D8-AD1166346421}"/>
              </a:ext>
            </a:extLst>
          </p:cNvPr>
          <p:cNvCxnSpPr>
            <a:cxnSpLocks/>
            <a:stCxn id="27651" idx="3"/>
            <a:endCxn id="27660" idx="1"/>
          </p:cNvCxnSpPr>
          <p:nvPr/>
        </p:nvCxnSpPr>
        <p:spPr>
          <a:xfrm flipV="1">
            <a:off x="5200650" y="1983304"/>
            <a:ext cx="1154113" cy="2299771"/>
          </a:xfrm>
          <a:prstGeom prst="bentConnector3">
            <a:avLst>
              <a:gd name="adj1" fmla="val 50000"/>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7662" name="TextBox 40">
            <a:extLst>
              <a:ext uri="{FF2B5EF4-FFF2-40B4-BE49-F238E27FC236}">
                <a16:creationId xmlns:a16="http://schemas.microsoft.com/office/drawing/2014/main" id="{B53C2655-F8CD-4CC7-8BEA-E73B862F5E44}"/>
              </a:ext>
            </a:extLst>
          </p:cNvPr>
          <p:cNvSpPr txBox="1">
            <a:spLocks noChangeArrowheads="1"/>
          </p:cNvSpPr>
          <p:nvPr/>
        </p:nvSpPr>
        <p:spPr bwMode="auto">
          <a:xfrm>
            <a:off x="6375400" y="5348288"/>
            <a:ext cx="2371725" cy="369887"/>
          </a:xfrm>
          <a:prstGeom prst="rect">
            <a:avLst/>
          </a:prstGeom>
          <a:solidFill>
            <a:srgbClr val="00B0F0"/>
          </a:solidFill>
          <a:ln w="2540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dirty="0">
                <a:latin typeface="Arial" panose="020B0604020202020204" pitchFamily="34" charset="0"/>
              </a:rPr>
              <a:t>NEGOCIO</a:t>
            </a:r>
          </a:p>
        </p:txBody>
      </p:sp>
      <p:cxnSp>
        <p:nvCxnSpPr>
          <p:cNvPr id="46" name="Straight Arrow Connector 11">
            <a:extLst>
              <a:ext uri="{FF2B5EF4-FFF2-40B4-BE49-F238E27FC236}">
                <a16:creationId xmlns:a16="http://schemas.microsoft.com/office/drawing/2014/main" id="{4E04F037-D965-436B-BD1B-BEA3BF727D49}"/>
              </a:ext>
            </a:extLst>
          </p:cNvPr>
          <p:cNvCxnSpPr>
            <a:cxnSpLocks/>
            <a:stCxn id="27651" idx="3"/>
            <a:endCxn id="27656" idx="1"/>
          </p:cNvCxnSpPr>
          <p:nvPr/>
        </p:nvCxnSpPr>
        <p:spPr>
          <a:xfrm flipV="1">
            <a:off x="5200650" y="3226316"/>
            <a:ext cx="1154113" cy="1056759"/>
          </a:xfrm>
          <a:prstGeom prst="bentConnector3">
            <a:avLst>
              <a:gd name="adj1" fmla="val 50000"/>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11">
            <a:extLst>
              <a:ext uri="{FF2B5EF4-FFF2-40B4-BE49-F238E27FC236}">
                <a16:creationId xmlns:a16="http://schemas.microsoft.com/office/drawing/2014/main" id="{3C887EC5-D28C-42B6-8C82-556E4B570D6A}"/>
              </a:ext>
            </a:extLst>
          </p:cNvPr>
          <p:cNvCxnSpPr>
            <a:cxnSpLocks/>
            <a:stCxn id="27651" idx="3"/>
          </p:cNvCxnSpPr>
          <p:nvPr/>
        </p:nvCxnSpPr>
        <p:spPr>
          <a:xfrm flipV="1">
            <a:off x="5200650" y="3678238"/>
            <a:ext cx="1428750" cy="604837"/>
          </a:xfrm>
          <a:prstGeom prst="bentConnector3">
            <a:avLst>
              <a:gd name="adj1" fmla="val 38537"/>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11">
            <a:extLst>
              <a:ext uri="{FF2B5EF4-FFF2-40B4-BE49-F238E27FC236}">
                <a16:creationId xmlns:a16="http://schemas.microsoft.com/office/drawing/2014/main" id="{DE971E1D-24BD-4833-9D5E-536752360FF3}"/>
              </a:ext>
            </a:extLst>
          </p:cNvPr>
          <p:cNvCxnSpPr>
            <a:cxnSpLocks/>
            <a:stCxn id="27651" idx="3"/>
            <a:endCxn id="27652" idx="1"/>
          </p:cNvCxnSpPr>
          <p:nvPr/>
        </p:nvCxnSpPr>
        <p:spPr>
          <a:xfrm>
            <a:off x="5200650" y="4283075"/>
            <a:ext cx="1174750" cy="510491"/>
          </a:xfrm>
          <a:prstGeom prst="bentConnector3">
            <a:avLst>
              <a:gd name="adj1" fmla="val 50000"/>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11">
            <a:extLst>
              <a:ext uri="{FF2B5EF4-FFF2-40B4-BE49-F238E27FC236}">
                <a16:creationId xmlns:a16="http://schemas.microsoft.com/office/drawing/2014/main" id="{0F9497E3-4721-4E5C-89C5-6BC7E1EACA7E}"/>
              </a:ext>
            </a:extLst>
          </p:cNvPr>
          <p:cNvCxnSpPr>
            <a:cxnSpLocks/>
            <a:stCxn id="27651" idx="3"/>
            <a:endCxn id="27662" idx="1"/>
          </p:cNvCxnSpPr>
          <p:nvPr/>
        </p:nvCxnSpPr>
        <p:spPr>
          <a:xfrm>
            <a:off x="5200650" y="4283075"/>
            <a:ext cx="1174750" cy="1249363"/>
          </a:xfrm>
          <a:prstGeom prst="bentConnector3">
            <a:avLst>
              <a:gd name="adj1" fmla="val 50000"/>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7667" name="TextBox 59">
            <a:extLst>
              <a:ext uri="{FF2B5EF4-FFF2-40B4-BE49-F238E27FC236}">
                <a16:creationId xmlns:a16="http://schemas.microsoft.com/office/drawing/2014/main" id="{2CE86FD5-5F6C-4E20-9DCE-EBD2E8F39F58}"/>
              </a:ext>
            </a:extLst>
          </p:cNvPr>
          <p:cNvSpPr txBox="1">
            <a:spLocks noChangeArrowheads="1"/>
          </p:cNvSpPr>
          <p:nvPr/>
        </p:nvSpPr>
        <p:spPr bwMode="auto">
          <a:xfrm>
            <a:off x="234950" y="1798638"/>
            <a:ext cx="2447925" cy="369332"/>
          </a:xfrm>
          <a:prstGeom prst="rect">
            <a:avLst/>
          </a:prstGeom>
          <a:solidFill>
            <a:srgbClr val="FF0000"/>
          </a:solidFill>
          <a:ln w="2540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dirty="0">
                <a:latin typeface="Arial" panose="020B0604020202020204" pitchFamily="34" charset="0"/>
              </a:rPr>
              <a:t>TARJETA CRÉDITO</a:t>
            </a:r>
          </a:p>
        </p:txBody>
      </p:sp>
      <p:sp>
        <p:nvSpPr>
          <p:cNvPr id="27668" name="TextBox 60">
            <a:extLst>
              <a:ext uri="{FF2B5EF4-FFF2-40B4-BE49-F238E27FC236}">
                <a16:creationId xmlns:a16="http://schemas.microsoft.com/office/drawing/2014/main" id="{50A4B821-F5B9-4A64-8ED1-ECADBC86E49B}"/>
              </a:ext>
            </a:extLst>
          </p:cNvPr>
          <p:cNvSpPr txBox="1">
            <a:spLocks noChangeArrowheads="1"/>
          </p:cNvSpPr>
          <p:nvPr/>
        </p:nvSpPr>
        <p:spPr bwMode="auto">
          <a:xfrm>
            <a:off x="234950" y="2352675"/>
            <a:ext cx="2447925" cy="369888"/>
          </a:xfrm>
          <a:prstGeom prst="rect">
            <a:avLst/>
          </a:prstGeom>
          <a:solidFill>
            <a:srgbClr val="FF0000"/>
          </a:solidFill>
          <a:ln w="2540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dirty="0">
                <a:latin typeface="Arial" panose="020B0604020202020204" pitchFamily="34" charset="0"/>
              </a:rPr>
              <a:t>TARJETA CRÉDITO 2</a:t>
            </a:r>
          </a:p>
        </p:txBody>
      </p:sp>
      <p:sp>
        <p:nvSpPr>
          <p:cNvPr id="27669" name="TextBox 61">
            <a:extLst>
              <a:ext uri="{FF2B5EF4-FFF2-40B4-BE49-F238E27FC236}">
                <a16:creationId xmlns:a16="http://schemas.microsoft.com/office/drawing/2014/main" id="{78AEF943-D7A0-4C66-BC33-FD0598CB9934}"/>
              </a:ext>
            </a:extLst>
          </p:cNvPr>
          <p:cNvSpPr txBox="1">
            <a:spLocks noChangeArrowheads="1"/>
          </p:cNvSpPr>
          <p:nvPr/>
        </p:nvSpPr>
        <p:spPr bwMode="auto">
          <a:xfrm>
            <a:off x="234950" y="2963863"/>
            <a:ext cx="2447925" cy="369887"/>
          </a:xfrm>
          <a:prstGeom prst="rect">
            <a:avLst/>
          </a:prstGeom>
          <a:solidFill>
            <a:srgbClr val="FF0000"/>
          </a:solidFill>
          <a:ln w="2540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dirty="0">
                <a:latin typeface="Arial" panose="020B0604020202020204" pitchFamily="34" charset="0"/>
              </a:rPr>
              <a:t>LINEA DE CRÉDITO</a:t>
            </a:r>
          </a:p>
        </p:txBody>
      </p:sp>
      <p:sp>
        <p:nvSpPr>
          <p:cNvPr id="63" name="TextBox 62">
            <a:extLst>
              <a:ext uri="{FF2B5EF4-FFF2-40B4-BE49-F238E27FC236}">
                <a16:creationId xmlns:a16="http://schemas.microsoft.com/office/drawing/2014/main" id="{9E1C835E-CBC4-4A36-AF83-25C7EA3ACFCD}"/>
              </a:ext>
            </a:extLst>
          </p:cNvPr>
          <p:cNvSpPr txBox="1"/>
          <p:nvPr/>
        </p:nvSpPr>
        <p:spPr>
          <a:xfrm>
            <a:off x="234950" y="5765800"/>
            <a:ext cx="2447925" cy="369888"/>
          </a:xfrm>
          <a:prstGeom prst="rect">
            <a:avLst/>
          </a:prstGeom>
          <a:solidFill>
            <a:schemeClr val="accent4">
              <a:lumMod val="60000"/>
              <a:lumOff val="40000"/>
            </a:schemeClr>
          </a:solidFill>
          <a:ln w="25400">
            <a:solidFill>
              <a:schemeClr val="tx1"/>
            </a:solidFill>
          </a:ln>
        </p:spPr>
        <p:txBody>
          <a:bodyPr>
            <a:spAutoFit/>
          </a:bodyPr>
          <a:lstStyle/>
          <a:p>
            <a:pPr algn="ctr">
              <a:defRPr/>
            </a:pPr>
            <a:r>
              <a:rPr lang="en-US" dirty="0"/>
              <a:t>PRÉSTAMO AUTO</a:t>
            </a:r>
            <a:r>
              <a:rPr lang="en-US" dirty="0">
                <a:latin typeface="Arial" charset="0"/>
              </a:rPr>
              <a:t> 2</a:t>
            </a:r>
          </a:p>
        </p:txBody>
      </p:sp>
      <p:sp>
        <p:nvSpPr>
          <p:cNvPr id="64" name="TextBox 63">
            <a:extLst>
              <a:ext uri="{FF2B5EF4-FFF2-40B4-BE49-F238E27FC236}">
                <a16:creationId xmlns:a16="http://schemas.microsoft.com/office/drawing/2014/main" id="{89A0070C-EFF7-4F2E-ABFF-0B085BCE6F4A}"/>
              </a:ext>
            </a:extLst>
          </p:cNvPr>
          <p:cNvSpPr txBox="1"/>
          <p:nvPr/>
        </p:nvSpPr>
        <p:spPr>
          <a:xfrm>
            <a:off x="234950" y="6324600"/>
            <a:ext cx="2447925" cy="369332"/>
          </a:xfrm>
          <a:prstGeom prst="rect">
            <a:avLst/>
          </a:prstGeom>
          <a:solidFill>
            <a:schemeClr val="accent4">
              <a:lumMod val="60000"/>
              <a:lumOff val="40000"/>
            </a:schemeClr>
          </a:solidFill>
          <a:ln w="25400">
            <a:solidFill>
              <a:schemeClr val="tx1"/>
            </a:solidFill>
          </a:ln>
        </p:spPr>
        <p:txBody>
          <a:bodyPr>
            <a:spAutoFit/>
          </a:bodyPr>
          <a:lstStyle/>
          <a:p>
            <a:pPr algn="ctr">
              <a:defRPr/>
            </a:pPr>
            <a:r>
              <a:rPr lang="en-US" dirty="0">
                <a:latin typeface="Arial" charset="0"/>
              </a:rPr>
              <a:t>HIPOTECA</a:t>
            </a:r>
          </a:p>
        </p:txBody>
      </p:sp>
      <p:sp>
        <p:nvSpPr>
          <p:cNvPr id="27672" name="TextBox 64">
            <a:extLst>
              <a:ext uri="{FF2B5EF4-FFF2-40B4-BE49-F238E27FC236}">
                <a16:creationId xmlns:a16="http://schemas.microsoft.com/office/drawing/2014/main" id="{EA9FDF03-2CAB-45BF-A453-66B57568B705}"/>
              </a:ext>
            </a:extLst>
          </p:cNvPr>
          <p:cNvSpPr txBox="1">
            <a:spLocks noChangeArrowheads="1"/>
          </p:cNvSpPr>
          <p:nvPr/>
        </p:nvSpPr>
        <p:spPr bwMode="auto">
          <a:xfrm>
            <a:off x="200025" y="4341813"/>
            <a:ext cx="2482850" cy="646331"/>
          </a:xfrm>
          <a:prstGeom prst="rect">
            <a:avLst/>
          </a:prstGeom>
          <a:solidFill>
            <a:srgbClr val="FF0000"/>
          </a:solidFill>
          <a:ln w="2540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dirty="0">
                <a:latin typeface="Arial" panose="020B0604020202020204" pitchFamily="34" charset="0"/>
              </a:rPr>
              <a:t>SEGURO DE VIDA TEMPORAL</a:t>
            </a:r>
          </a:p>
        </p:txBody>
      </p:sp>
      <p:cxnSp>
        <p:nvCxnSpPr>
          <p:cNvPr id="73" name="Elbow Connector 72">
            <a:extLst>
              <a:ext uri="{FF2B5EF4-FFF2-40B4-BE49-F238E27FC236}">
                <a16:creationId xmlns:a16="http://schemas.microsoft.com/office/drawing/2014/main" id="{0BA92DD7-DD2C-468C-A242-5F14F930870F}"/>
              </a:ext>
            </a:extLst>
          </p:cNvPr>
          <p:cNvCxnSpPr>
            <a:stCxn id="27651" idx="1"/>
            <a:endCxn id="27669" idx="3"/>
          </p:cNvCxnSpPr>
          <p:nvPr/>
        </p:nvCxnSpPr>
        <p:spPr>
          <a:xfrm rot="10800000">
            <a:off x="2682875" y="3149600"/>
            <a:ext cx="841375" cy="1133475"/>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6" name="Elbow Connector 75">
            <a:extLst>
              <a:ext uri="{FF2B5EF4-FFF2-40B4-BE49-F238E27FC236}">
                <a16:creationId xmlns:a16="http://schemas.microsoft.com/office/drawing/2014/main" id="{D2619D35-BAC0-4648-A190-72CDAE91078F}"/>
              </a:ext>
            </a:extLst>
          </p:cNvPr>
          <p:cNvCxnSpPr>
            <a:stCxn id="27651" idx="1"/>
            <a:endCxn id="27658" idx="3"/>
          </p:cNvCxnSpPr>
          <p:nvPr/>
        </p:nvCxnSpPr>
        <p:spPr>
          <a:xfrm rot="10800000">
            <a:off x="2708276" y="3828367"/>
            <a:ext cx="815975" cy="454709"/>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9" name="Elbow Connector 78">
            <a:extLst>
              <a:ext uri="{FF2B5EF4-FFF2-40B4-BE49-F238E27FC236}">
                <a16:creationId xmlns:a16="http://schemas.microsoft.com/office/drawing/2014/main" id="{5E37F030-7364-443B-983A-28AA4BFAC491}"/>
              </a:ext>
            </a:extLst>
          </p:cNvPr>
          <p:cNvCxnSpPr>
            <a:stCxn id="27651" idx="1"/>
            <a:endCxn id="26" idx="3"/>
          </p:cNvCxnSpPr>
          <p:nvPr/>
        </p:nvCxnSpPr>
        <p:spPr>
          <a:xfrm rot="10800000" flipV="1">
            <a:off x="2720975" y="4283075"/>
            <a:ext cx="803275" cy="1152525"/>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2" name="Elbow Connector 81">
            <a:extLst>
              <a:ext uri="{FF2B5EF4-FFF2-40B4-BE49-F238E27FC236}">
                <a16:creationId xmlns:a16="http://schemas.microsoft.com/office/drawing/2014/main" id="{F87181E8-EE74-4EE4-8E28-DCA7C3C6FE7C}"/>
              </a:ext>
            </a:extLst>
          </p:cNvPr>
          <p:cNvCxnSpPr>
            <a:stCxn id="27651" idx="1"/>
            <a:endCxn id="63" idx="3"/>
          </p:cNvCxnSpPr>
          <p:nvPr/>
        </p:nvCxnSpPr>
        <p:spPr>
          <a:xfrm rot="10800000" flipV="1">
            <a:off x="2682875" y="4283075"/>
            <a:ext cx="841375" cy="1666875"/>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5" name="Elbow Connector 84">
            <a:extLst>
              <a:ext uri="{FF2B5EF4-FFF2-40B4-BE49-F238E27FC236}">
                <a16:creationId xmlns:a16="http://schemas.microsoft.com/office/drawing/2014/main" id="{DBE4632C-1A90-458A-BA2C-97FBBAFBB25D}"/>
              </a:ext>
            </a:extLst>
          </p:cNvPr>
          <p:cNvCxnSpPr>
            <a:stCxn id="27651" idx="1"/>
            <a:endCxn id="64" idx="3"/>
          </p:cNvCxnSpPr>
          <p:nvPr/>
        </p:nvCxnSpPr>
        <p:spPr>
          <a:xfrm rot="10800000" flipV="1">
            <a:off x="2682876" y="4283074"/>
            <a:ext cx="841375" cy="2226191"/>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8" name="Elbow Connector 87">
            <a:extLst>
              <a:ext uri="{FF2B5EF4-FFF2-40B4-BE49-F238E27FC236}">
                <a16:creationId xmlns:a16="http://schemas.microsoft.com/office/drawing/2014/main" id="{7CCFB971-B050-4604-A853-ECC762030078}"/>
              </a:ext>
            </a:extLst>
          </p:cNvPr>
          <p:cNvCxnSpPr>
            <a:stCxn id="27651" idx="1"/>
            <a:endCxn id="27672" idx="3"/>
          </p:cNvCxnSpPr>
          <p:nvPr/>
        </p:nvCxnSpPr>
        <p:spPr>
          <a:xfrm rot="10800000" flipV="1">
            <a:off x="2682876" y="4283075"/>
            <a:ext cx="841375" cy="381904"/>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679" name="TextBox 34">
            <a:extLst>
              <a:ext uri="{FF2B5EF4-FFF2-40B4-BE49-F238E27FC236}">
                <a16:creationId xmlns:a16="http://schemas.microsoft.com/office/drawing/2014/main" id="{E687E71C-359B-4A4B-9F02-389C1BBB0145}"/>
              </a:ext>
            </a:extLst>
          </p:cNvPr>
          <p:cNvSpPr txBox="1">
            <a:spLocks noChangeArrowheads="1"/>
          </p:cNvSpPr>
          <p:nvPr/>
        </p:nvSpPr>
        <p:spPr bwMode="auto">
          <a:xfrm>
            <a:off x="3524250" y="1798638"/>
            <a:ext cx="1676400" cy="923330"/>
          </a:xfrm>
          <a:prstGeom prst="rect">
            <a:avLst/>
          </a:prstGeom>
          <a:solidFill>
            <a:srgbClr val="92D050"/>
          </a:solidFill>
          <a:ln w="2540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800" dirty="0">
              <a:latin typeface="Arial" panose="020B0604020202020204" pitchFamily="34" charset="0"/>
            </a:endParaRPr>
          </a:p>
          <a:p>
            <a:pPr algn="ctr">
              <a:spcBef>
                <a:spcPct val="0"/>
              </a:spcBef>
              <a:buFontTx/>
              <a:buNone/>
            </a:pPr>
            <a:r>
              <a:rPr lang="en-US" altLang="en-US" sz="1800" dirty="0">
                <a:latin typeface="Arial" panose="020B0604020202020204" pitchFamily="34" charset="0"/>
              </a:rPr>
              <a:t>INGRESO</a:t>
            </a:r>
          </a:p>
          <a:p>
            <a:pPr algn="ctr">
              <a:spcBef>
                <a:spcPct val="0"/>
              </a:spcBef>
              <a:buFontTx/>
              <a:buNone/>
            </a:pPr>
            <a:endParaRPr lang="en-US" altLang="en-US" sz="1800" dirty="0">
              <a:latin typeface="Arial" panose="020B0604020202020204" pitchFamily="34" charset="0"/>
            </a:endParaRPr>
          </a:p>
        </p:txBody>
      </p:sp>
      <p:cxnSp>
        <p:nvCxnSpPr>
          <p:cNvPr id="12" name="Straight Arrow Connector 11">
            <a:extLst>
              <a:ext uri="{FF2B5EF4-FFF2-40B4-BE49-F238E27FC236}">
                <a16:creationId xmlns:a16="http://schemas.microsoft.com/office/drawing/2014/main" id="{5C79E5C0-2400-4996-BA80-9F8305FB96E7}"/>
              </a:ext>
            </a:extLst>
          </p:cNvPr>
          <p:cNvCxnSpPr>
            <a:stCxn id="27679" idx="2"/>
            <a:endCxn id="27651" idx="0"/>
          </p:cNvCxnSpPr>
          <p:nvPr/>
        </p:nvCxnSpPr>
        <p:spPr>
          <a:xfrm>
            <a:off x="4362450" y="2721968"/>
            <a:ext cx="0" cy="5451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681" name="TextBox 39">
            <a:extLst>
              <a:ext uri="{FF2B5EF4-FFF2-40B4-BE49-F238E27FC236}">
                <a16:creationId xmlns:a16="http://schemas.microsoft.com/office/drawing/2014/main" id="{955A2087-023C-4289-A70A-5B6C3553893F}"/>
              </a:ext>
            </a:extLst>
          </p:cNvPr>
          <p:cNvSpPr txBox="1">
            <a:spLocks noChangeArrowheads="1"/>
          </p:cNvSpPr>
          <p:nvPr/>
        </p:nvSpPr>
        <p:spPr bwMode="auto">
          <a:xfrm>
            <a:off x="3429000" y="5619750"/>
            <a:ext cx="1981200" cy="923925"/>
          </a:xfrm>
          <a:prstGeom prst="rect">
            <a:avLst/>
          </a:prstGeom>
          <a:solidFill>
            <a:srgbClr val="FFFF00"/>
          </a:solidFill>
          <a:ln w="2540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dirty="0">
                <a:latin typeface="Arial" panose="020B0604020202020204" pitchFamily="34" charset="0"/>
              </a:rPr>
              <a:t>GASTOS</a:t>
            </a:r>
          </a:p>
          <a:p>
            <a:pPr algn="ctr">
              <a:spcBef>
                <a:spcPct val="0"/>
              </a:spcBef>
              <a:buFontTx/>
              <a:buNone/>
            </a:pPr>
            <a:r>
              <a:rPr lang="en-US" altLang="en-US" sz="1800" dirty="0">
                <a:latin typeface="Arial" panose="020B0604020202020204" pitchFamily="34" charset="0"/>
              </a:rPr>
              <a:t>NECESIDADES</a:t>
            </a:r>
          </a:p>
          <a:p>
            <a:pPr algn="ctr">
              <a:spcBef>
                <a:spcPct val="0"/>
              </a:spcBef>
              <a:buFontTx/>
              <a:buNone/>
            </a:pPr>
            <a:r>
              <a:rPr lang="en-US" altLang="en-US" sz="1800" dirty="0">
                <a:latin typeface="Arial" panose="020B0604020202020204" pitchFamily="34" charset="0"/>
              </a:rPr>
              <a:t>CONSUMO</a:t>
            </a:r>
          </a:p>
        </p:txBody>
      </p:sp>
      <p:cxnSp>
        <p:nvCxnSpPr>
          <p:cNvPr id="42" name="Straight Arrow Connector 41">
            <a:extLst>
              <a:ext uri="{FF2B5EF4-FFF2-40B4-BE49-F238E27FC236}">
                <a16:creationId xmlns:a16="http://schemas.microsoft.com/office/drawing/2014/main" id="{AE56248F-B353-47C0-B8DF-0F8D5F7EAE63}"/>
              </a:ext>
            </a:extLst>
          </p:cNvPr>
          <p:cNvCxnSpPr>
            <a:stCxn id="27651" idx="2"/>
          </p:cNvCxnSpPr>
          <p:nvPr/>
        </p:nvCxnSpPr>
        <p:spPr>
          <a:xfrm>
            <a:off x="4362450" y="5299075"/>
            <a:ext cx="0" cy="3206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683" name="TextBox 125">
            <a:extLst>
              <a:ext uri="{FF2B5EF4-FFF2-40B4-BE49-F238E27FC236}">
                <a16:creationId xmlns:a16="http://schemas.microsoft.com/office/drawing/2014/main" id="{3334A7B8-C537-43E9-9759-A57C8E518775}"/>
              </a:ext>
            </a:extLst>
          </p:cNvPr>
          <p:cNvSpPr txBox="1">
            <a:spLocks noChangeArrowheads="1"/>
          </p:cNvSpPr>
          <p:nvPr/>
        </p:nvSpPr>
        <p:spPr bwMode="auto">
          <a:xfrm>
            <a:off x="6421438" y="5954713"/>
            <a:ext cx="2371725" cy="646331"/>
          </a:xfrm>
          <a:prstGeom prst="rect">
            <a:avLst/>
          </a:prstGeom>
          <a:solidFill>
            <a:srgbClr val="00B0F0"/>
          </a:solidFill>
          <a:ln w="2540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dirty="0">
                <a:latin typeface="Arial" panose="020B0604020202020204" pitchFamily="34" charset="0"/>
              </a:rPr>
              <a:t>INVERSIÓN </a:t>
            </a:r>
          </a:p>
          <a:p>
            <a:pPr algn="ctr">
              <a:spcBef>
                <a:spcPct val="0"/>
              </a:spcBef>
              <a:buFontTx/>
              <a:buNone/>
            </a:pPr>
            <a:r>
              <a:rPr lang="en-US" altLang="en-US" sz="1800" dirty="0">
                <a:latin typeface="Arial" panose="020B0604020202020204" pitchFamily="34" charset="0"/>
              </a:rPr>
              <a:t>BIENES RAÍCES</a:t>
            </a:r>
          </a:p>
        </p:txBody>
      </p:sp>
      <p:cxnSp>
        <p:nvCxnSpPr>
          <p:cNvPr id="127" name="Straight Arrow Connector 11">
            <a:extLst>
              <a:ext uri="{FF2B5EF4-FFF2-40B4-BE49-F238E27FC236}">
                <a16:creationId xmlns:a16="http://schemas.microsoft.com/office/drawing/2014/main" id="{9A3D6F77-C222-4BB5-92DE-AAEE266FE732}"/>
              </a:ext>
            </a:extLst>
          </p:cNvPr>
          <p:cNvCxnSpPr>
            <a:cxnSpLocks/>
            <a:stCxn id="27651" idx="3"/>
            <a:endCxn id="27683" idx="1"/>
          </p:cNvCxnSpPr>
          <p:nvPr/>
        </p:nvCxnSpPr>
        <p:spPr>
          <a:xfrm>
            <a:off x="5200650" y="4283075"/>
            <a:ext cx="1220788" cy="1994804"/>
          </a:xfrm>
          <a:prstGeom prst="bentConnector3">
            <a:avLst>
              <a:gd name="adj1" fmla="val 50000"/>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1661EF3-E9B5-938B-AF02-FFF60E6E41D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61A68-A07A-46DD-9E94-FF50EB28C282}"/>
              </a:ext>
            </a:extLst>
          </p:cNvPr>
          <p:cNvSpPr>
            <a:spLocks noGrp="1"/>
          </p:cNvSpPr>
          <p:nvPr>
            <p:ph type="title"/>
          </p:nvPr>
        </p:nvSpPr>
        <p:spPr>
          <a:xfrm>
            <a:off x="457200" y="152400"/>
            <a:ext cx="8229600" cy="1143000"/>
          </a:xfrm>
        </p:spPr>
        <p:txBody>
          <a:bodyPr>
            <a:normAutofit fontScale="90000"/>
          </a:bodyPr>
          <a:lstStyle/>
          <a:p>
            <a:pPr>
              <a:defRPr/>
            </a:pPr>
            <a:r>
              <a:rPr lang="en-US" b="1" dirty="0"/>
              <a:t>La </a:t>
            </a:r>
            <a:r>
              <a:rPr lang="en-US" b="1" dirty="0" err="1"/>
              <a:t>Lecci</a:t>
            </a:r>
            <a:r>
              <a:rPr lang="el-GR" b="1" dirty="0"/>
              <a:t>ό</a:t>
            </a:r>
            <a:r>
              <a:rPr lang="en-US" b="1" dirty="0"/>
              <a:t>n Clave es </a:t>
            </a:r>
            <a:br>
              <a:rPr lang="en-US" b="1" dirty="0"/>
            </a:br>
            <a:r>
              <a:rPr lang="en-US" b="1" dirty="0" err="1"/>
              <a:t>Ahorrar</a:t>
            </a:r>
            <a:r>
              <a:rPr lang="en-US" b="1" dirty="0"/>
              <a:t> Antes de </a:t>
            </a:r>
            <a:r>
              <a:rPr lang="en-US" b="1" dirty="0" err="1"/>
              <a:t>Gastar</a:t>
            </a:r>
            <a:endParaRPr lang="en-US" b="1" dirty="0"/>
          </a:p>
        </p:txBody>
      </p:sp>
      <p:sp>
        <p:nvSpPr>
          <p:cNvPr id="25603" name="TextBox 3">
            <a:extLst>
              <a:ext uri="{FF2B5EF4-FFF2-40B4-BE49-F238E27FC236}">
                <a16:creationId xmlns:a16="http://schemas.microsoft.com/office/drawing/2014/main" id="{5063A9F5-59C9-4AD9-BDA9-C3C8D39A1662}"/>
              </a:ext>
            </a:extLst>
          </p:cNvPr>
          <p:cNvSpPr txBox="1">
            <a:spLocks noChangeArrowheads="1"/>
          </p:cNvSpPr>
          <p:nvPr/>
        </p:nvSpPr>
        <p:spPr bwMode="auto">
          <a:xfrm>
            <a:off x="2686050" y="3160713"/>
            <a:ext cx="1676400" cy="2032000"/>
          </a:xfrm>
          <a:prstGeom prst="rect">
            <a:avLst/>
          </a:prstGeom>
          <a:solidFill>
            <a:srgbClr val="FF0000"/>
          </a:solidFill>
          <a:ln w="2540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800" dirty="0">
              <a:latin typeface="Arial" panose="020B0604020202020204" pitchFamily="34" charset="0"/>
            </a:endParaRPr>
          </a:p>
          <a:p>
            <a:pPr algn="ctr">
              <a:spcBef>
                <a:spcPct val="0"/>
              </a:spcBef>
              <a:buFontTx/>
              <a:buNone/>
            </a:pPr>
            <a:endParaRPr lang="en-US" altLang="en-US" sz="1800" dirty="0">
              <a:latin typeface="Arial" panose="020B0604020202020204" pitchFamily="34" charset="0"/>
            </a:endParaRPr>
          </a:p>
          <a:p>
            <a:pPr algn="ctr">
              <a:spcBef>
                <a:spcPct val="0"/>
              </a:spcBef>
              <a:buFontTx/>
              <a:buNone/>
            </a:pPr>
            <a:r>
              <a:rPr lang="en-US" altLang="en-US" sz="1800" dirty="0">
                <a:latin typeface="Arial" panose="020B0604020202020204" pitchFamily="34" charset="0"/>
              </a:rPr>
              <a:t>CUENTA DE BANCO CHEQUES</a:t>
            </a:r>
          </a:p>
          <a:p>
            <a:pPr algn="ctr">
              <a:spcBef>
                <a:spcPct val="0"/>
              </a:spcBef>
              <a:buFontTx/>
              <a:buNone/>
            </a:pPr>
            <a:endParaRPr lang="en-US" altLang="en-US" sz="1800" dirty="0">
              <a:latin typeface="Arial" panose="020B0604020202020204" pitchFamily="34" charset="0"/>
            </a:endParaRPr>
          </a:p>
          <a:p>
            <a:pPr algn="ctr">
              <a:spcBef>
                <a:spcPct val="0"/>
              </a:spcBef>
              <a:buFontTx/>
              <a:buNone/>
            </a:pPr>
            <a:endParaRPr lang="en-US" altLang="en-US" sz="1800" dirty="0">
              <a:latin typeface="Arial" panose="020B0604020202020204" pitchFamily="34" charset="0"/>
            </a:endParaRPr>
          </a:p>
        </p:txBody>
      </p:sp>
      <p:sp>
        <p:nvSpPr>
          <p:cNvPr id="25604" name="TextBox 34">
            <a:extLst>
              <a:ext uri="{FF2B5EF4-FFF2-40B4-BE49-F238E27FC236}">
                <a16:creationId xmlns:a16="http://schemas.microsoft.com/office/drawing/2014/main" id="{857164D8-ED8A-48A7-AC77-FA2A0C44CC9E}"/>
              </a:ext>
            </a:extLst>
          </p:cNvPr>
          <p:cNvSpPr txBox="1">
            <a:spLocks noChangeArrowheads="1"/>
          </p:cNvSpPr>
          <p:nvPr/>
        </p:nvSpPr>
        <p:spPr bwMode="auto">
          <a:xfrm>
            <a:off x="3524250" y="1676400"/>
            <a:ext cx="2038350" cy="923925"/>
          </a:xfrm>
          <a:prstGeom prst="rect">
            <a:avLst/>
          </a:prstGeom>
          <a:solidFill>
            <a:srgbClr val="92D050"/>
          </a:solidFill>
          <a:ln w="2540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800" dirty="0">
              <a:latin typeface="Arial" panose="020B0604020202020204" pitchFamily="34" charset="0"/>
            </a:endParaRPr>
          </a:p>
          <a:p>
            <a:pPr algn="ctr">
              <a:spcBef>
                <a:spcPct val="0"/>
              </a:spcBef>
              <a:buFontTx/>
              <a:buNone/>
            </a:pPr>
            <a:r>
              <a:rPr lang="en-US" altLang="en-US" sz="1800" dirty="0">
                <a:latin typeface="Arial" panose="020B0604020202020204" pitchFamily="34" charset="0"/>
              </a:rPr>
              <a:t>INGRESO</a:t>
            </a:r>
          </a:p>
          <a:p>
            <a:pPr algn="ctr">
              <a:spcBef>
                <a:spcPct val="0"/>
              </a:spcBef>
              <a:buFontTx/>
              <a:buNone/>
            </a:pPr>
            <a:endParaRPr lang="en-US" altLang="en-US" sz="1800" dirty="0">
              <a:latin typeface="Arial" panose="020B0604020202020204" pitchFamily="34" charset="0"/>
            </a:endParaRPr>
          </a:p>
        </p:txBody>
      </p:sp>
      <p:sp>
        <p:nvSpPr>
          <p:cNvPr id="25606" name="TextBox 18">
            <a:extLst>
              <a:ext uri="{FF2B5EF4-FFF2-40B4-BE49-F238E27FC236}">
                <a16:creationId xmlns:a16="http://schemas.microsoft.com/office/drawing/2014/main" id="{8B7BA4E4-6FE5-4355-B6CB-4C859EEE2341}"/>
              </a:ext>
            </a:extLst>
          </p:cNvPr>
          <p:cNvSpPr txBox="1">
            <a:spLocks noChangeArrowheads="1"/>
          </p:cNvSpPr>
          <p:nvPr/>
        </p:nvSpPr>
        <p:spPr bwMode="auto">
          <a:xfrm>
            <a:off x="4724400" y="3160713"/>
            <a:ext cx="1676400" cy="2031325"/>
          </a:xfrm>
          <a:prstGeom prst="rect">
            <a:avLst/>
          </a:prstGeom>
          <a:solidFill>
            <a:srgbClr val="00B0F0"/>
          </a:solidFill>
          <a:ln w="2540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800" dirty="0">
              <a:latin typeface="Arial" panose="020B0604020202020204" pitchFamily="34" charset="0"/>
            </a:endParaRPr>
          </a:p>
          <a:p>
            <a:pPr algn="ctr">
              <a:spcBef>
                <a:spcPct val="0"/>
              </a:spcBef>
              <a:buFontTx/>
              <a:buNone/>
            </a:pPr>
            <a:endParaRPr lang="en-US" altLang="en-US" sz="1800" dirty="0">
              <a:latin typeface="Arial" panose="020B0604020202020204" pitchFamily="34" charset="0"/>
            </a:endParaRPr>
          </a:p>
          <a:p>
            <a:pPr algn="ctr">
              <a:spcBef>
                <a:spcPct val="0"/>
              </a:spcBef>
              <a:buFontTx/>
              <a:buNone/>
            </a:pPr>
            <a:r>
              <a:rPr lang="en-US" altLang="en-US" sz="1800" dirty="0">
                <a:latin typeface="Arial" panose="020B0604020202020204" pitchFamily="34" charset="0"/>
              </a:rPr>
              <a:t>CUENTA DE BANCO AHORROS</a:t>
            </a:r>
          </a:p>
          <a:p>
            <a:pPr algn="ctr">
              <a:spcBef>
                <a:spcPct val="0"/>
              </a:spcBef>
              <a:buFontTx/>
              <a:buNone/>
            </a:pPr>
            <a:endParaRPr lang="en-US" altLang="en-US" sz="1800" dirty="0">
              <a:latin typeface="Arial" panose="020B0604020202020204" pitchFamily="34" charset="0"/>
            </a:endParaRPr>
          </a:p>
          <a:p>
            <a:pPr algn="ctr">
              <a:spcBef>
                <a:spcPct val="0"/>
              </a:spcBef>
              <a:buFontTx/>
              <a:buNone/>
            </a:pPr>
            <a:endParaRPr lang="en-US" altLang="en-US" sz="1800" dirty="0">
              <a:latin typeface="Arial" panose="020B0604020202020204" pitchFamily="34" charset="0"/>
            </a:endParaRPr>
          </a:p>
        </p:txBody>
      </p:sp>
      <p:cxnSp>
        <p:nvCxnSpPr>
          <p:cNvPr id="15" name="Elbow Connector 14">
            <a:extLst>
              <a:ext uri="{FF2B5EF4-FFF2-40B4-BE49-F238E27FC236}">
                <a16:creationId xmlns:a16="http://schemas.microsoft.com/office/drawing/2014/main" id="{0E84B06F-3513-4C60-9543-8FE7211362AE}"/>
              </a:ext>
            </a:extLst>
          </p:cNvPr>
          <p:cNvCxnSpPr>
            <a:stCxn id="25604" idx="2"/>
            <a:endCxn id="25603" idx="0"/>
          </p:cNvCxnSpPr>
          <p:nvPr/>
        </p:nvCxnSpPr>
        <p:spPr>
          <a:xfrm rot="5400000">
            <a:off x="3753644" y="2370931"/>
            <a:ext cx="560388" cy="1019175"/>
          </a:xfrm>
          <a:prstGeom prst="bentConnector3">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Elbow Connector 16">
            <a:extLst>
              <a:ext uri="{FF2B5EF4-FFF2-40B4-BE49-F238E27FC236}">
                <a16:creationId xmlns:a16="http://schemas.microsoft.com/office/drawing/2014/main" id="{4F65D949-8015-4164-A0FF-8C75D63DCC2E}"/>
              </a:ext>
            </a:extLst>
          </p:cNvPr>
          <p:cNvCxnSpPr>
            <a:stCxn id="25604" idx="2"/>
            <a:endCxn id="25606" idx="0"/>
          </p:cNvCxnSpPr>
          <p:nvPr/>
        </p:nvCxnSpPr>
        <p:spPr>
          <a:xfrm rot="16200000" flipH="1">
            <a:off x="4772818" y="2370931"/>
            <a:ext cx="560388" cy="1019175"/>
          </a:xfrm>
          <a:prstGeom prst="bentConnector3">
            <a:avLst>
              <a:gd name="adj1" fmla="val 50000"/>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609" name="TextBox 25">
            <a:extLst>
              <a:ext uri="{FF2B5EF4-FFF2-40B4-BE49-F238E27FC236}">
                <a16:creationId xmlns:a16="http://schemas.microsoft.com/office/drawing/2014/main" id="{312BE463-652E-4DDD-B8AB-1C1D4D51813B}"/>
              </a:ext>
            </a:extLst>
          </p:cNvPr>
          <p:cNvSpPr txBox="1">
            <a:spLocks noChangeArrowheads="1"/>
          </p:cNvSpPr>
          <p:nvPr/>
        </p:nvSpPr>
        <p:spPr bwMode="auto">
          <a:xfrm>
            <a:off x="4724400" y="5334000"/>
            <a:ext cx="20034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dirty="0">
                <a:latin typeface="Arial" panose="020B0604020202020204" pitchFamily="34" charset="0"/>
              </a:rPr>
              <a:t>Para </a:t>
            </a:r>
            <a:r>
              <a:rPr lang="en-US" altLang="en-US" sz="1800" dirty="0" err="1">
                <a:latin typeface="Arial" panose="020B0604020202020204" pitchFamily="34" charset="0"/>
              </a:rPr>
              <a:t>Necesidades</a:t>
            </a:r>
            <a:r>
              <a:rPr lang="en-US" altLang="en-US" sz="1800" dirty="0">
                <a:latin typeface="Arial" panose="020B0604020202020204" pitchFamily="34" charset="0"/>
              </a:rPr>
              <a:t>, </a:t>
            </a:r>
            <a:r>
              <a:rPr lang="en-US" altLang="en-US" sz="1800" dirty="0" err="1">
                <a:latin typeface="Arial" panose="020B0604020202020204" pitchFamily="34" charset="0"/>
              </a:rPr>
              <a:t>Gastos</a:t>
            </a:r>
            <a:r>
              <a:rPr lang="en-US" altLang="en-US" sz="1800" dirty="0">
                <a:latin typeface="Arial" panose="020B0604020202020204" pitchFamily="34" charset="0"/>
              </a:rPr>
              <a:t> y </a:t>
            </a:r>
            <a:r>
              <a:rPr lang="en-US" altLang="en-US" sz="1800" dirty="0" err="1">
                <a:latin typeface="Arial" panose="020B0604020202020204" pitchFamily="34" charset="0"/>
              </a:rPr>
              <a:t>Deseos</a:t>
            </a:r>
            <a:endParaRPr lang="en-US" altLang="en-US" sz="1800" dirty="0">
              <a:latin typeface="Arial" panose="020B0604020202020204" pitchFamily="34" charset="0"/>
            </a:endParaRPr>
          </a:p>
          <a:p>
            <a:pPr>
              <a:spcBef>
                <a:spcPct val="0"/>
              </a:spcBef>
              <a:buFontTx/>
              <a:buNone/>
            </a:pPr>
            <a:r>
              <a:rPr lang="en-US" altLang="en-US" sz="1800" dirty="0">
                <a:latin typeface="Arial" panose="020B0604020202020204" pitchFamily="34" charset="0"/>
              </a:rPr>
              <a:t>A Largo </a:t>
            </a:r>
            <a:r>
              <a:rPr lang="en-US" altLang="en-US" sz="1800" dirty="0" err="1">
                <a:latin typeface="Arial" panose="020B0604020202020204" pitchFamily="34" charset="0"/>
              </a:rPr>
              <a:t>Plazo</a:t>
            </a:r>
            <a:endParaRPr lang="en-US" altLang="en-US" sz="1800" dirty="0">
              <a:latin typeface="Arial" panose="020B0604020202020204" pitchFamily="34" charset="0"/>
            </a:endParaRPr>
          </a:p>
        </p:txBody>
      </p:sp>
      <p:sp>
        <p:nvSpPr>
          <p:cNvPr id="25610" name="TextBox 27">
            <a:extLst>
              <a:ext uri="{FF2B5EF4-FFF2-40B4-BE49-F238E27FC236}">
                <a16:creationId xmlns:a16="http://schemas.microsoft.com/office/drawing/2014/main" id="{94A2A412-E400-4089-94A2-5ABE1E1EADE2}"/>
              </a:ext>
            </a:extLst>
          </p:cNvPr>
          <p:cNvSpPr txBox="1">
            <a:spLocks noChangeArrowheads="1"/>
          </p:cNvSpPr>
          <p:nvPr/>
        </p:nvSpPr>
        <p:spPr bwMode="auto">
          <a:xfrm>
            <a:off x="6483350" y="3160713"/>
            <a:ext cx="18637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1800" dirty="0" err="1">
                <a:latin typeface="Arial" panose="020B0604020202020204" pitchFamily="34" charset="0"/>
              </a:rPr>
              <a:t>Págate</a:t>
            </a:r>
            <a:r>
              <a:rPr lang="en-US" altLang="en-US" sz="1800" dirty="0">
                <a:latin typeface="Arial" panose="020B0604020202020204" pitchFamily="34" charset="0"/>
              </a:rPr>
              <a:t> a </a:t>
            </a:r>
            <a:r>
              <a:rPr lang="en-US" altLang="en-US" sz="1800" dirty="0" err="1">
                <a:latin typeface="Arial" panose="020B0604020202020204" pitchFamily="34" charset="0"/>
              </a:rPr>
              <a:t>Ti</a:t>
            </a:r>
            <a:r>
              <a:rPr lang="en-US" altLang="en-US" sz="1800" dirty="0">
                <a:latin typeface="Arial" panose="020B0604020202020204" pitchFamily="34" charset="0"/>
              </a:rPr>
              <a:t> </a:t>
            </a:r>
            <a:r>
              <a:rPr lang="en-US" altLang="en-US" sz="1800" dirty="0" err="1">
                <a:latin typeface="Arial" panose="020B0604020202020204" pitchFamily="34" charset="0"/>
              </a:rPr>
              <a:t>Mismo</a:t>
            </a:r>
            <a:r>
              <a:rPr lang="en-US" altLang="en-US" sz="1800" dirty="0">
                <a:latin typeface="Arial" panose="020B0604020202020204" pitchFamily="34" charset="0"/>
              </a:rPr>
              <a:t> </a:t>
            </a:r>
          </a:p>
          <a:p>
            <a:pPr>
              <a:spcBef>
                <a:spcPct val="0"/>
              </a:spcBef>
            </a:pPr>
            <a:r>
              <a:rPr lang="en-US" altLang="en-US" sz="1800" dirty="0">
                <a:latin typeface="Arial" panose="020B0604020202020204" pitchFamily="34" charset="0"/>
              </a:rPr>
              <a:t>PRIMERO!</a:t>
            </a:r>
          </a:p>
        </p:txBody>
      </p:sp>
      <p:sp>
        <p:nvSpPr>
          <p:cNvPr id="25611" name="TextBox 27">
            <a:extLst>
              <a:ext uri="{FF2B5EF4-FFF2-40B4-BE49-F238E27FC236}">
                <a16:creationId xmlns:a16="http://schemas.microsoft.com/office/drawing/2014/main" id="{4D0C0654-92B1-40C1-9BEE-6D15778F44C6}"/>
              </a:ext>
            </a:extLst>
          </p:cNvPr>
          <p:cNvSpPr txBox="1">
            <a:spLocks noChangeArrowheads="1"/>
          </p:cNvSpPr>
          <p:nvPr/>
        </p:nvSpPr>
        <p:spPr bwMode="auto">
          <a:xfrm>
            <a:off x="6788770" y="4072892"/>
            <a:ext cx="115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800" b="1" dirty="0">
                <a:latin typeface="Arial" panose="020B0604020202020204" pitchFamily="34" charset="0"/>
              </a:rPr>
              <a:t>10%+</a:t>
            </a:r>
          </a:p>
        </p:txBody>
      </p:sp>
      <p:sp>
        <p:nvSpPr>
          <p:cNvPr id="25612" name="TextBox 25">
            <a:extLst>
              <a:ext uri="{FF2B5EF4-FFF2-40B4-BE49-F238E27FC236}">
                <a16:creationId xmlns:a16="http://schemas.microsoft.com/office/drawing/2014/main" id="{5BB03AAE-518C-431D-88B3-FF173CFE4975}"/>
              </a:ext>
            </a:extLst>
          </p:cNvPr>
          <p:cNvSpPr txBox="1">
            <a:spLocks noChangeArrowheads="1"/>
          </p:cNvSpPr>
          <p:nvPr/>
        </p:nvSpPr>
        <p:spPr bwMode="auto">
          <a:xfrm>
            <a:off x="2359025" y="5334000"/>
            <a:ext cx="20034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US" altLang="en-US" sz="1800" dirty="0">
                <a:latin typeface="Arial" panose="020B0604020202020204" pitchFamily="34" charset="0"/>
              </a:rPr>
              <a:t>Para </a:t>
            </a:r>
            <a:r>
              <a:rPr lang="en-US" altLang="en-US" sz="1800" dirty="0" err="1">
                <a:latin typeface="Arial" panose="020B0604020202020204" pitchFamily="34" charset="0"/>
              </a:rPr>
              <a:t>Necesidades</a:t>
            </a:r>
            <a:r>
              <a:rPr lang="en-US" altLang="en-US" sz="1800" dirty="0">
                <a:latin typeface="Arial" panose="020B0604020202020204" pitchFamily="34" charset="0"/>
              </a:rPr>
              <a:t>, </a:t>
            </a:r>
            <a:r>
              <a:rPr lang="en-US" altLang="en-US" sz="1800" dirty="0" err="1">
                <a:latin typeface="Arial" panose="020B0604020202020204" pitchFamily="34" charset="0"/>
              </a:rPr>
              <a:t>Gastos</a:t>
            </a:r>
            <a:r>
              <a:rPr lang="en-US" altLang="en-US" sz="1800" dirty="0">
                <a:latin typeface="Arial" panose="020B0604020202020204" pitchFamily="34" charset="0"/>
              </a:rPr>
              <a:t> y </a:t>
            </a:r>
            <a:r>
              <a:rPr lang="en-US" altLang="en-US" sz="1800" dirty="0" err="1">
                <a:latin typeface="Arial" panose="020B0604020202020204" pitchFamily="34" charset="0"/>
              </a:rPr>
              <a:t>Deseos</a:t>
            </a:r>
            <a:endParaRPr lang="en-US" altLang="en-US" sz="1800" dirty="0">
              <a:latin typeface="Arial" panose="020B0604020202020204" pitchFamily="34" charset="0"/>
            </a:endParaRPr>
          </a:p>
          <a:p>
            <a:pPr algn="r">
              <a:spcBef>
                <a:spcPct val="0"/>
              </a:spcBef>
              <a:buFontTx/>
              <a:buNone/>
            </a:pPr>
            <a:r>
              <a:rPr lang="en-US" altLang="en-US" sz="1800" dirty="0">
                <a:latin typeface="Arial" panose="020B0604020202020204" pitchFamily="34" charset="0"/>
              </a:rPr>
              <a:t>A </a:t>
            </a:r>
            <a:r>
              <a:rPr lang="en-US" altLang="en-US" sz="1800" dirty="0" err="1">
                <a:latin typeface="Arial" panose="020B0604020202020204" pitchFamily="34" charset="0"/>
              </a:rPr>
              <a:t>Corto</a:t>
            </a:r>
            <a:r>
              <a:rPr lang="en-US" altLang="en-US" sz="1800" dirty="0">
                <a:latin typeface="Arial" panose="020B0604020202020204" pitchFamily="34" charset="0"/>
              </a:rPr>
              <a:t> </a:t>
            </a:r>
            <a:r>
              <a:rPr lang="en-US" altLang="en-US" sz="1800" dirty="0" err="1">
                <a:latin typeface="Arial" panose="020B0604020202020204" pitchFamily="34" charset="0"/>
              </a:rPr>
              <a:t>Plazo</a:t>
            </a:r>
            <a:endParaRPr lang="en-US" altLang="en-US" sz="1800" dirty="0">
              <a:latin typeface="Arial" panose="020B0604020202020204" pitchFamily="34" charset="0"/>
            </a:endParaRPr>
          </a:p>
        </p:txBody>
      </p:sp>
      <p:pic>
        <p:nvPicPr>
          <p:cNvPr id="3" name="Picture 2">
            <a:extLst>
              <a:ext uri="{FF2B5EF4-FFF2-40B4-BE49-F238E27FC236}">
                <a16:creationId xmlns:a16="http://schemas.microsoft.com/office/drawing/2014/main" id="{8D210486-9D19-26B8-44F8-39B453D3D37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09F99-2C2F-4A5E-8DBD-0D5EE44B4853}"/>
              </a:ext>
            </a:extLst>
          </p:cNvPr>
          <p:cNvSpPr>
            <a:spLocks noGrp="1"/>
          </p:cNvSpPr>
          <p:nvPr>
            <p:ph type="title"/>
          </p:nvPr>
        </p:nvSpPr>
        <p:spPr>
          <a:xfrm>
            <a:off x="457200" y="152400"/>
            <a:ext cx="8229600" cy="1143000"/>
          </a:xfrm>
        </p:spPr>
        <p:txBody>
          <a:bodyPr>
            <a:normAutofit fontScale="90000"/>
          </a:bodyPr>
          <a:lstStyle/>
          <a:p>
            <a:pPr>
              <a:defRPr/>
            </a:pPr>
            <a:r>
              <a:rPr lang="en-US" b="1" dirty="0" err="1"/>
              <a:t>Separa</a:t>
            </a:r>
            <a:r>
              <a:rPr lang="en-US" b="1" dirty="0"/>
              <a:t> </a:t>
            </a:r>
            <a:r>
              <a:rPr lang="en-US" b="1" dirty="0" err="1"/>
              <a:t>tu</a:t>
            </a:r>
            <a:r>
              <a:rPr lang="en-US" b="1" dirty="0"/>
              <a:t> </a:t>
            </a:r>
            <a:r>
              <a:rPr lang="en-US" b="1" dirty="0" err="1"/>
              <a:t>Dinero</a:t>
            </a:r>
            <a:r>
              <a:rPr lang="en-US" b="1" dirty="0"/>
              <a:t> </a:t>
            </a:r>
            <a:br>
              <a:rPr lang="en-US" b="1" dirty="0"/>
            </a:br>
            <a:r>
              <a:rPr lang="en-US" b="1" dirty="0" err="1"/>
              <a:t>en</a:t>
            </a:r>
            <a:r>
              <a:rPr lang="en-US" b="1" dirty="0"/>
              <a:t> 2 </a:t>
            </a:r>
            <a:r>
              <a:rPr lang="en-US" b="1" dirty="0" err="1"/>
              <a:t>Cuentas</a:t>
            </a:r>
            <a:endParaRPr lang="en-US" b="1" dirty="0"/>
          </a:p>
        </p:txBody>
      </p:sp>
      <p:sp>
        <p:nvSpPr>
          <p:cNvPr id="28675" name="TextBox 3">
            <a:extLst>
              <a:ext uri="{FF2B5EF4-FFF2-40B4-BE49-F238E27FC236}">
                <a16:creationId xmlns:a16="http://schemas.microsoft.com/office/drawing/2014/main" id="{59197437-406F-4D44-90DF-A368A6AE8666}"/>
              </a:ext>
            </a:extLst>
          </p:cNvPr>
          <p:cNvSpPr txBox="1">
            <a:spLocks noChangeArrowheads="1"/>
          </p:cNvSpPr>
          <p:nvPr/>
        </p:nvSpPr>
        <p:spPr bwMode="auto">
          <a:xfrm>
            <a:off x="2854325" y="3160713"/>
            <a:ext cx="1676400" cy="2032000"/>
          </a:xfrm>
          <a:prstGeom prst="rect">
            <a:avLst/>
          </a:prstGeom>
          <a:solidFill>
            <a:srgbClr val="FF0000"/>
          </a:solidFill>
          <a:ln w="2540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800" dirty="0">
              <a:latin typeface="Arial" panose="020B0604020202020204" pitchFamily="34" charset="0"/>
            </a:endParaRPr>
          </a:p>
          <a:p>
            <a:pPr algn="ctr">
              <a:spcBef>
                <a:spcPct val="0"/>
              </a:spcBef>
              <a:buFontTx/>
              <a:buNone/>
            </a:pPr>
            <a:endParaRPr lang="en-US" altLang="en-US" sz="1800" dirty="0">
              <a:latin typeface="Arial" panose="020B0604020202020204" pitchFamily="34" charset="0"/>
            </a:endParaRPr>
          </a:p>
          <a:p>
            <a:pPr algn="ctr">
              <a:spcBef>
                <a:spcPct val="0"/>
              </a:spcBef>
              <a:buFontTx/>
              <a:buNone/>
            </a:pPr>
            <a:r>
              <a:rPr lang="en-US" altLang="en-US" sz="1800" dirty="0">
                <a:latin typeface="Arial" panose="020B0604020202020204" pitchFamily="34" charset="0"/>
              </a:rPr>
              <a:t>CUENTA DE BANCO CHEQUES</a:t>
            </a:r>
          </a:p>
          <a:p>
            <a:pPr algn="ctr">
              <a:spcBef>
                <a:spcPct val="0"/>
              </a:spcBef>
              <a:buFontTx/>
              <a:buNone/>
            </a:pPr>
            <a:endParaRPr lang="en-US" altLang="en-US" sz="1800" dirty="0">
              <a:latin typeface="Arial" panose="020B0604020202020204" pitchFamily="34" charset="0"/>
            </a:endParaRPr>
          </a:p>
          <a:p>
            <a:pPr algn="ctr">
              <a:spcBef>
                <a:spcPct val="0"/>
              </a:spcBef>
              <a:buFontTx/>
              <a:buNone/>
            </a:pPr>
            <a:endParaRPr lang="en-US" altLang="en-US" sz="1800" dirty="0">
              <a:latin typeface="Arial" panose="020B0604020202020204" pitchFamily="34" charset="0"/>
            </a:endParaRPr>
          </a:p>
        </p:txBody>
      </p:sp>
      <p:sp>
        <p:nvSpPr>
          <p:cNvPr id="28676" name="TextBox 5">
            <a:extLst>
              <a:ext uri="{FF2B5EF4-FFF2-40B4-BE49-F238E27FC236}">
                <a16:creationId xmlns:a16="http://schemas.microsoft.com/office/drawing/2014/main" id="{F332DCFB-B89E-4785-825C-1489E3F771DA}"/>
              </a:ext>
            </a:extLst>
          </p:cNvPr>
          <p:cNvSpPr txBox="1">
            <a:spLocks noChangeArrowheads="1"/>
          </p:cNvSpPr>
          <p:nvPr/>
        </p:nvSpPr>
        <p:spPr bwMode="auto">
          <a:xfrm>
            <a:off x="2503091" y="5620924"/>
            <a:ext cx="2362200" cy="646113"/>
          </a:xfrm>
          <a:prstGeom prst="rect">
            <a:avLst/>
          </a:prstGeom>
          <a:solidFill>
            <a:srgbClr val="FF0000"/>
          </a:solidFill>
          <a:ln w="254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dirty="0">
                <a:latin typeface="Arial" panose="020B0604020202020204" pitchFamily="34" charset="0"/>
              </a:rPr>
              <a:t>PAGAR DEUDAS &amp; INTERESES</a:t>
            </a:r>
          </a:p>
        </p:txBody>
      </p:sp>
      <p:sp>
        <p:nvSpPr>
          <p:cNvPr id="28677" name="TextBox 32">
            <a:extLst>
              <a:ext uri="{FF2B5EF4-FFF2-40B4-BE49-F238E27FC236}">
                <a16:creationId xmlns:a16="http://schemas.microsoft.com/office/drawing/2014/main" id="{B16E3D28-6912-4DDD-B5FE-FC01FB9E4018}"/>
              </a:ext>
            </a:extLst>
          </p:cNvPr>
          <p:cNvSpPr txBox="1">
            <a:spLocks noChangeArrowheads="1"/>
          </p:cNvSpPr>
          <p:nvPr/>
        </p:nvSpPr>
        <p:spPr bwMode="auto">
          <a:xfrm>
            <a:off x="6909594" y="3575596"/>
            <a:ext cx="2049462" cy="1200329"/>
          </a:xfrm>
          <a:prstGeom prst="rect">
            <a:avLst/>
          </a:prstGeom>
          <a:solidFill>
            <a:srgbClr val="00B0F0"/>
          </a:solidFill>
          <a:ln w="2540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dirty="0">
                <a:latin typeface="Arial" panose="020B0604020202020204" pitchFamily="34" charset="0"/>
              </a:rPr>
              <a:t>CUENTA DE SEGURO Y RESERVA “MI PROPIO BANCO”</a:t>
            </a:r>
          </a:p>
        </p:txBody>
      </p:sp>
      <p:cxnSp>
        <p:nvCxnSpPr>
          <p:cNvPr id="46" name="Straight Arrow Connector 11">
            <a:extLst>
              <a:ext uri="{FF2B5EF4-FFF2-40B4-BE49-F238E27FC236}">
                <a16:creationId xmlns:a16="http://schemas.microsoft.com/office/drawing/2014/main" id="{CA703915-3E9A-4726-95EA-7F96FB0A2565}"/>
              </a:ext>
            </a:extLst>
          </p:cNvPr>
          <p:cNvCxnSpPr>
            <a:cxnSpLocks/>
            <a:stCxn id="28685" idx="3"/>
            <a:endCxn id="28677" idx="1"/>
          </p:cNvCxnSpPr>
          <p:nvPr/>
        </p:nvCxnSpPr>
        <p:spPr>
          <a:xfrm flipV="1">
            <a:off x="6359525" y="4175761"/>
            <a:ext cx="550069" cy="615"/>
          </a:xfrm>
          <a:prstGeom prst="bentConnector3">
            <a:avLst>
              <a:gd name="adj1" fmla="val 50000"/>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76" name="Elbow Connector 75">
            <a:extLst>
              <a:ext uri="{FF2B5EF4-FFF2-40B4-BE49-F238E27FC236}">
                <a16:creationId xmlns:a16="http://schemas.microsoft.com/office/drawing/2014/main" id="{B600C2F2-C701-4A63-83A6-7F7CDC4171AB}"/>
              </a:ext>
            </a:extLst>
          </p:cNvPr>
          <p:cNvCxnSpPr>
            <a:cxnSpLocks/>
            <a:stCxn id="28675" idx="2"/>
            <a:endCxn id="28676" idx="0"/>
          </p:cNvCxnSpPr>
          <p:nvPr/>
        </p:nvCxnSpPr>
        <p:spPr>
          <a:xfrm rot="5400000">
            <a:off x="3474253" y="5402651"/>
            <a:ext cx="428211" cy="8334"/>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680" name="TextBox 34">
            <a:extLst>
              <a:ext uri="{FF2B5EF4-FFF2-40B4-BE49-F238E27FC236}">
                <a16:creationId xmlns:a16="http://schemas.microsoft.com/office/drawing/2014/main" id="{8B328648-EEC9-4AFF-BD04-9B8D42B08684}"/>
              </a:ext>
            </a:extLst>
          </p:cNvPr>
          <p:cNvSpPr txBox="1">
            <a:spLocks noChangeArrowheads="1"/>
          </p:cNvSpPr>
          <p:nvPr/>
        </p:nvSpPr>
        <p:spPr bwMode="auto">
          <a:xfrm>
            <a:off x="3524250" y="1676400"/>
            <a:ext cx="2038350" cy="923925"/>
          </a:xfrm>
          <a:prstGeom prst="rect">
            <a:avLst/>
          </a:prstGeom>
          <a:solidFill>
            <a:srgbClr val="92D050"/>
          </a:solidFill>
          <a:ln w="2540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800" dirty="0">
              <a:latin typeface="Arial" panose="020B0604020202020204" pitchFamily="34" charset="0"/>
            </a:endParaRPr>
          </a:p>
          <a:p>
            <a:pPr algn="ctr">
              <a:spcBef>
                <a:spcPct val="0"/>
              </a:spcBef>
              <a:buFontTx/>
              <a:buNone/>
            </a:pPr>
            <a:r>
              <a:rPr lang="en-US" altLang="en-US" sz="1800" dirty="0">
                <a:latin typeface="Arial" panose="020B0604020202020204" pitchFamily="34" charset="0"/>
              </a:rPr>
              <a:t>INGRESO</a:t>
            </a:r>
          </a:p>
          <a:p>
            <a:pPr algn="ctr">
              <a:spcBef>
                <a:spcPct val="0"/>
              </a:spcBef>
              <a:buFontTx/>
              <a:buNone/>
            </a:pPr>
            <a:endParaRPr lang="en-US" altLang="en-US" sz="1800" dirty="0">
              <a:latin typeface="Arial" panose="020B0604020202020204" pitchFamily="34" charset="0"/>
            </a:endParaRPr>
          </a:p>
        </p:txBody>
      </p:sp>
      <p:sp>
        <p:nvSpPr>
          <p:cNvPr id="28681" name="TextBox 39">
            <a:extLst>
              <a:ext uri="{FF2B5EF4-FFF2-40B4-BE49-F238E27FC236}">
                <a16:creationId xmlns:a16="http://schemas.microsoft.com/office/drawing/2014/main" id="{798FCF74-54B8-440B-B2D9-8C86EE2E12C3}"/>
              </a:ext>
            </a:extLst>
          </p:cNvPr>
          <p:cNvSpPr txBox="1">
            <a:spLocks noChangeArrowheads="1"/>
          </p:cNvSpPr>
          <p:nvPr/>
        </p:nvSpPr>
        <p:spPr bwMode="auto">
          <a:xfrm>
            <a:off x="253206" y="3714411"/>
            <a:ext cx="1981200" cy="923925"/>
          </a:xfrm>
          <a:prstGeom prst="rect">
            <a:avLst/>
          </a:prstGeom>
          <a:solidFill>
            <a:srgbClr val="FFFF00"/>
          </a:solidFill>
          <a:ln w="2540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dirty="0">
                <a:latin typeface="Arial" panose="020B0604020202020204" pitchFamily="34" charset="0"/>
              </a:rPr>
              <a:t>GASTOS</a:t>
            </a:r>
          </a:p>
          <a:p>
            <a:pPr algn="ctr">
              <a:spcBef>
                <a:spcPct val="0"/>
              </a:spcBef>
              <a:buFontTx/>
              <a:buNone/>
            </a:pPr>
            <a:r>
              <a:rPr lang="en-US" altLang="en-US" sz="1800" dirty="0">
                <a:latin typeface="Arial" panose="020B0604020202020204" pitchFamily="34" charset="0"/>
              </a:rPr>
              <a:t>NECESIDADES</a:t>
            </a:r>
          </a:p>
          <a:p>
            <a:pPr algn="ctr">
              <a:spcBef>
                <a:spcPct val="0"/>
              </a:spcBef>
              <a:buFontTx/>
              <a:buNone/>
            </a:pPr>
            <a:r>
              <a:rPr lang="en-US" altLang="en-US" sz="1800" dirty="0">
                <a:latin typeface="Arial" panose="020B0604020202020204" pitchFamily="34" charset="0"/>
              </a:rPr>
              <a:t>CONSUMO</a:t>
            </a:r>
          </a:p>
        </p:txBody>
      </p:sp>
      <p:sp>
        <p:nvSpPr>
          <p:cNvPr id="50" name="TextBox 49">
            <a:extLst>
              <a:ext uri="{FF2B5EF4-FFF2-40B4-BE49-F238E27FC236}">
                <a16:creationId xmlns:a16="http://schemas.microsoft.com/office/drawing/2014/main" id="{3A16D43A-E0A8-4832-A85B-14A18C353A46}"/>
              </a:ext>
            </a:extLst>
          </p:cNvPr>
          <p:cNvSpPr txBox="1"/>
          <p:nvPr/>
        </p:nvSpPr>
        <p:spPr>
          <a:xfrm>
            <a:off x="5943600" y="5792201"/>
            <a:ext cx="2071687" cy="646331"/>
          </a:xfrm>
          <a:prstGeom prst="rect">
            <a:avLst/>
          </a:prstGeom>
          <a:solidFill>
            <a:schemeClr val="accent4">
              <a:lumMod val="60000"/>
              <a:lumOff val="40000"/>
            </a:schemeClr>
          </a:solidFill>
          <a:ln w="25400">
            <a:solidFill>
              <a:schemeClr val="tx1"/>
            </a:solidFill>
          </a:ln>
        </p:spPr>
        <p:txBody>
          <a:bodyPr>
            <a:spAutoFit/>
          </a:bodyPr>
          <a:lstStyle/>
          <a:p>
            <a:pPr algn="ctr">
              <a:defRPr/>
            </a:pPr>
            <a:r>
              <a:rPr lang="en-US" dirty="0">
                <a:latin typeface="Arial" charset="0"/>
              </a:rPr>
              <a:t>PAGAR COMPRAS</a:t>
            </a:r>
          </a:p>
        </p:txBody>
      </p:sp>
      <p:cxnSp>
        <p:nvCxnSpPr>
          <p:cNvPr id="53" name="Straight Arrow Connector 11">
            <a:extLst>
              <a:ext uri="{FF2B5EF4-FFF2-40B4-BE49-F238E27FC236}">
                <a16:creationId xmlns:a16="http://schemas.microsoft.com/office/drawing/2014/main" id="{A1BACEDC-35BE-4865-87B7-A398201572B1}"/>
              </a:ext>
            </a:extLst>
          </p:cNvPr>
          <p:cNvCxnSpPr>
            <a:cxnSpLocks/>
            <a:stCxn id="28685" idx="2"/>
            <a:endCxn id="50" idx="0"/>
          </p:cNvCxnSpPr>
          <p:nvPr/>
        </p:nvCxnSpPr>
        <p:spPr>
          <a:xfrm rot="16200000" flipH="1">
            <a:off x="5950303" y="4763059"/>
            <a:ext cx="600163" cy="1458119"/>
          </a:xfrm>
          <a:prstGeom prst="bentConnector3">
            <a:avLst>
              <a:gd name="adj1" fmla="val 38852"/>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8685" name="TextBox 18">
            <a:extLst>
              <a:ext uri="{FF2B5EF4-FFF2-40B4-BE49-F238E27FC236}">
                <a16:creationId xmlns:a16="http://schemas.microsoft.com/office/drawing/2014/main" id="{87113522-FFF1-445C-90C7-B68FD9D0488C}"/>
              </a:ext>
            </a:extLst>
          </p:cNvPr>
          <p:cNvSpPr txBox="1">
            <a:spLocks noChangeArrowheads="1"/>
          </p:cNvSpPr>
          <p:nvPr/>
        </p:nvSpPr>
        <p:spPr bwMode="auto">
          <a:xfrm>
            <a:off x="4683125" y="3160713"/>
            <a:ext cx="1676400" cy="2031325"/>
          </a:xfrm>
          <a:prstGeom prst="rect">
            <a:avLst/>
          </a:prstGeom>
          <a:solidFill>
            <a:srgbClr val="00B0F0"/>
          </a:solidFill>
          <a:ln w="2540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800" dirty="0">
              <a:latin typeface="Arial" panose="020B0604020202020204" pitchFamily="34" charset="0"/>
            </a:endParaRPr>
          </a:p>
          <a:p>
            <a:pPr algn="ctr">
              <a:spcBef>
                <a:spcPct val="0"/>
              </a:spcBef>
              <a:buFontTx/>
              <a:buNone/>
            </a:pPr>
            <a:r>
              <a:rPr lang="en-US" altLang="en-US" sz="1800" dirty="0">
                <a:latin typeface="Arial" panose="020B0604020202020204" pitchFamily="34" charset="0"/>
              </a:rPr>
              <a:t>CUENTA DE BANCO AHORROS</a:t>
            </a:r>
          </a:p>
          <a:p>
            <a:pPr algn="ctr">
              <a:spcBef>
                <a:spcPct val="0"/>
              </a:spcBef>
              <a:buFontTx/>
              <a:buNone/>
            </a:pPr>
            <a:r>
              <a:rPr lang="en-US" altLang="en-US" sz="1800" dirty="0">
                <a:latin typeface="Arial" panose="020B0604020202020204" pitchFamily="34" charset="0"/>
              </a:rPr>
              <a:t>(PÁGATE A TI MISMO)</a:t>
            </a:r>
          </a:p>
          <a:p>
            <a:pPr algn="ctr">
              <a:spcBef>
                <a:spcPct val="0"/>
              </a:spcBef>
              <a:buFontTx/>
              <a:buNone/>
            </a:pPr>
            <a:endParaRPr lang="en-US" altLang="en-US" sz="1800" dirty="0">
              <a:latin typeface="Arial" panose="020B0604020202020204" pitchFamily="34" charset="0"/>
            </a:endParaRPr>
          </a:p>
        </p:txBody>
      </p:sp>
      <p:cxnSp>
        <p:nvCxnSpPr>
          <p:cNvPr id="15" name="Elbow Connector 14">
            <a:extLst>
              <a:ext uri="{FF2B5EF4-FFF2-40B4-BE49-F238E27FC236}">
                <a16:creationId xmlns:a16="http://schemas.microsoft.com/office/drawing/2014/main" id="{2535A4E3-2AA5-4D58-961C-D25980DB7140}"/>
              </a:ext>
            </a:extLst>
          </p:cNvPr>
          <p:cNvCxnSpPr>
            <a:stCxn id="28680" idx="2"/>
            <a:endCxn id="28675" idx="0"/>
          </p:cNvCxnSpPr>
          <p:nvPr/>
        </p:nvCxnSpPr>
        <p:spPr>
          <a:xfrm rot="5400000">
            <a:off x="3837781" y="2455069"/>
            <a:ext cx="560388" cy="850900"/>
          </a:xfrm>
          <a:prstGeom prst="bentConnector3">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Elbow Connector 16">
            <a:extLst>
              <a:ext uri="{FF2B5EF4-FFF2-40B4-BE49-F238E27FC236}">
                <a16:creationId xmlns:a16="http://schemas.microsoft.com/office/drawing/2014/main" id="{D7BDCB50-4D45-4047-9391-91C363265023}"/>
              </a:ext>
            </a:extLst>
          </p:cNvPr>
          <p:cNvCxnSpPr>
            <a:stCxn id="28680" idx="2"/>
            <a:endCxn id="28685" idx="0"/>
          </p:cNvCxnSpPr>
          <p:nvPr/>
        </p:nvCxnSpPr>
        <p:spPr>
          <a:xfrm rot="16200000" flipH="1">
            <a:off x="4752181" y="2391569"/>
            <a:ext cx="560388" cy="977900"/>
          </a:xfrm>
          <a:prstGeom prst="bentConnector3">
            <a:avLst>
              <a:gd name="adj1" fmla="val 50000"/>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a:extLst>
              <a:ext uri="{FF2B5EF4-FFF2-40B4-BE49-F238E27FC236}">
                <a16:creationId xmlns:a16="http://schemas.microsoft.com/office/drawing/2014/main" id="{F2CB3157-378A-4CC2-BD5D-B15C417901D0}"/>
              </a:ext>
            </a:extLst>
          </p:cNvPr>
          <p:cNvCxnSpPr>
            <a:cxnSpLocks/>
            <a:stCxn id="28675" idx="1"/>
            <a:endCxn id="28681" idx="3"/>
          </p:cNvCxnSpPr>
          <p:nvPr/>
        </p:nvCxnSpPr>
        <p:spPr>
          <a:xfrm rot="10800000">
            <a:off x="2234407" y="4176375"/>
            <a:ext cx="619919" cy="339"/>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689" name="TextBox 27">
            <a:extLst>
              <a:ext uri="{FF2B5EF4-FFF2-40B4-BE49-F238E27FC236}">
                <a16:creationId xmlns:a16="http://schemas.microsoft.com/office/drawing/2014/main" id="{181F4B32-A0EF-4226-839A-DDB25B2766B6}"/>
              </a:ext>
            </a:extLst>
          </p:cNvPr>
          <p:cNvSpPr txBox="1">
            <a:spLocks noChangeArrowheads="1"/>
          </p:cNvSpPr>
          <p:nvPr/>
        </p:nvSpPr>
        <p:spPr bwMode="auto">
          <a:xfrm>
            <a:off x="5600874" y="2444099"/>
            <a:ext cx="28368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1800" dirty="0" err="1">
                <a:latin typeface="Arial" panose="020B0604020202020204" pitchFamily="34" charset="0"/>
              </a:rPr>
              <a:t>Págate</a:t>
            </a:r>
            <a:r>
              <a:rPr lang="en-US" altLang="en-US" sz="1800" dirty="0">
                <a:latin typeface="Arial" panose="020B0604020202020204" pitchFamily="34" charset="0"/>
              </a:rPr>
              <a:t> a </a:t>
            </a:r>
            <a:r>
              <a:rPr lang="en-US" altLang="en-US" sz="1800" dirty="0" err="1">
                <a:latin typeface="Arial" panose="020B0604020202020204" pitchFamily="34" charset="0"/>
              </a:rPr>
              <a:t>Ti</a:t>
            </a:r>
            <a:r>
              <a:rPr lang="en-US" altLang="en-US" sz="1800" dirty="0">
                <a:latin typeface="Arial" panose="020B0604020202020204" pitchFamily="34" charset="0"/>
              </a:rPr>
              <a:t> </a:t>
            </a:r>
            <a:r>
              <a:rPr lang="en-US" altLang="en-US" sz="1800" dirty="0" err="1">
                <a:latin typeface="Arial" panose="020B0604020202020204" pitchFamily="34" charset="0"/>
              </a:rPr>
              <a:t>Mismo</a:t>
            </a:r>
            <a:r>
              <a:rPr lang="en-US" altLang="en-US" sz="1800" dirty="0">
                <a:latin typeface="Arial" panose="020B0604020202020204" pitchFamily="34" charset="0"/>
              </a:rPr>
              <a:t> PRIMERO!</a:t>
            </a:r>
          </a:p>
        </p:txBody>
      </p:sp>
      <p:cxnSp>
        <p:nvCxnSpPr>
          <p:cNvPr id="60" name="Straight Arrow Connector 11">
            <a:extLst>
              <a:ext uri="{FF2B5EF4-FFF2-40B4-BE49-F238E27FC236}">
                <a16:creationId xmlns:a16="http://schemas.microsoft.com/office/drawing/2014/main" id="{59046796-A424-4534-92C5-01E2973B782E}"/>
              </a:ext>
            </a:extLst>
          </p:cNvPr>
          <p:cNvCxnSpPr>
            <a:cxnSpLocks/>
            <a:stCxn id="28685" idx="2"/>
            <a:endCxn id="28676" idx="2"/>
          </p:cNvCxnSpPr>
          <p:nvPr/>
        </p:nvCxnSpPr>
        <p:spPr>
          <a:xfrm rot="5400000">
            <a:off x="4065259" y="4810970"/>
            <a:ext cx="1074999" cy="1837134"/>
          </a:xfrm>
          <a:prstGeom prst="bentConnector3">
            <a:avLst>
              <a:gd name="adj1" fmla="val 121265"/>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7">
            <a:extLst>
              <a:ext uri="{FF2B5EF4-FFF2-40B4-BE49-F238E27FC236}">
                <a16:creationId xmlns:a16="http://schemas.microsoft.com/office/drawing/2014/main" id="{184CF8B7-4C57-4201-9986-AAC35060C870}"/>
              </a:ext>
            </a:extLst>
          </p:cNvPr>
          <p:cNvSpPr txBox="1">
            <a:spLocks noChangeArrowheads="1"/>
          </p:cNvSpPr>
          <p:nvPr/>
        </p:nvSpPr>
        <p:spPr bwMode="auto">
          <a:xfrm>
            <a:off x="3184326" y="6505131"/>
            <a:ext cx="28368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1800" dirty="0" err="1">
                <a:latin typeface="Arial" panose="020B0604020202020204" pitchFamily="34" charset="0"/>
              </a:rPr>
              <a:t>Préstate</a:t>
            </a:r>
            <a:r>
              <a:rPr lang="en-US" altLang="en-US" sz="1800" dirty="0">
                <a:latin typeface="Arial" panose="020B0604020202020204" pitchFamily="34" charset="0"/>
              </a:rPr>
              <a:t> a </a:t>
            </a:r>
            <a:r>
              <a:rPr lang="en-US" altLang="en-US" sz="1800" dirty="0" err="1">
                <a:latin typeface="Arial" panose="020B0604020202020204" pitchFamily="34" charset="0"/>
              </a:rPr>
              <a:t>Ti</a:t>
            </a:r>
            <a:r>
              <a:rPr lang="en-US" altLang="en-US" sz="1800" dirty="0">
                <a:latin typeface="Arial" panose="020B0604020202020204" pitchFamily="34" charset="0"/>
              </a:rPr>
              <a:t> </a:t>
            </a:r>
            <a:r>
              <a:rPr lang="en-US" altLang="en-US" sz="1800" dirty="0" err="1">
                <a:latin typeface="Arial" panose="020B0604020202020204" pitchFamily="34" charset="0"/>
              </a:rPr>
              <a:t>Mismo</a:t>
            </a:r>
            <a:r>
              <a:rPr lang="en-US" altLang="en-US" sz="1800" dirty="0">
                <a:latin typeface="Arial" panose="020B0604020202020204" pitchFamily="34" charset="0"/>
              </a:rPr>
              <a:t>!</a:t>
            </a:r>
          </a:p>
        </p:txBody>
      </p:sp>
      <p:cxnSp>
        <p:nvCxnSpPr>
          <p:cNvPr id="32" name="Elbow Connector 75">
            <a:extLst>
              <a:ext uri="{FF2B5EF4-FFF2-40B4-BE49-F238E27FC236}">
                <a16:creationId xmlns:a16="http://schemas.microsoft.com/office/drawing/2014/main" id="{ABDC8D43-B691-4549-9E72-2EDC7FFC78BC}"/>
              </a:ext>
            </a:extLst>
          </p:cNvPr>
          <p:cNvCxnSpPr>
            <a:cxnSpLocks/>
            <a:stCxn id="28677" idx="2"/>
          </p:cNvCxnSpPr>
          <p:nvPr/>
        </p:nvCxnSpPr>
        <p:spPr>
          <a:xfrm rot="5400000" flipH="1">
            <a:off x="6958581" y="3800182"/>
            <a:ext cx="377077" cy="1574410"/>
          </a:xfrm>
          <a:prstGeom prst="bentConnector4">
            <a:avLst>
              <a:gd name="adj1" fmla="val -60624"/>
              <a:gd name="adj2" fmla="val 82543"/>
            </a:avLst>
          </a:prstGeom>
          <a:ln>
            <a:tailEnd type="arrow"/>
          </a:ln>
        </p:spPr>
        <p:style>
          <a:lnRef idx="2">
            <a:schemeClr val="accent4"/>
          </a:lnRef>
          <a:fillRef idx="0">
            <a:schemeClr val="accent4"/>
          </a:fillRef>
          <a:effectRef idx="1">
            <a:schemeClr val="accent4"/>
          </a:effectRef>
          <a:fontRef idx="minor">
            <a:schemeClr val="tx1"/>
          </a:fontRef>
        </p:style>
      </p:cxnSp>
      <p:pic>
        <p:nvPicPr>
          <p:cNvPr id="3" name="Picture 2">
            <a:extLst>
              <a:ext uri="{FF2B5EF4-FFF2-40B4-BE49-F238E27FC236}">
                <a16:creationId xmlns:a16="http://schemas.microsoft.com/office/drawing/2014/main" id="{6B4F0451-0B9C-7355-A8B1-8D27EC8FDEF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980179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363BC96B-1D4B-4E54-ACF8-3A19149D27CD}"/>
              </a:ext>
            </a:extLst>
          </p:cNvPr>
          <p:cNvSpPr>
            <a:spLocks noGrp="1"/>
          </p:cNvSpPr>
          <p:nvPr>
            <p:ph type="title"/>
          </p:nvPr>
        </p:nvSpPr>
        <p:spPr>
          <a:xfrm>
            <a:off x="1314450" y="201613"/>
            <a:ext cx="7620000" cy="1143000"/>
          </a:xfrm>
        </p:spPr>
        <p:txBody>
          <a:bodyPr/>
          <a:lstStyle/>
          <a:p>
            <a:r>
              <a:rPr lang="en-US" altLang="en-US" b="1" dirty="0"/>
              <a:t>Los 3 </a:t>
            </a:r>
            <a:r>
              <a:rPr lang="en-US" altLang="en-US" b="1" dirty="0" err="1"/>
              <a:t>Estados</a:t>
            </a:r>
            <a:r>
              <a:rPr lang="en-US" altLang="en-US" b="1" dirty="0"/>
              <a:t> </a:t>
            </a:r>
            <a:r>
              <a:rPr lang="en-US" altLang="en-US" b="1" dirty="0" err="1"/>
              <a:t>Financieros</a:t>
            </a:r>
            <a:endParaRPr lang="en-US" altLang="en-US" b="1" dirty="0"/>
          </a:p>
        </p:txBody>
      </p:sp>
      <p:sp>
        <p:nvSpPr>
          <p:cNvPr id="3" name="Content Placeholder 2">
            <a:extLst>
              <a:ext uri="{FF2B5EF4-FFF2-40B4-BE49-F238E27FC236}">
                <a16:creationId xmlns:a16="http://schemas.microsoft.com/office/drawing/2014/main" id="{FDF4101F-2E66-42FE-9CDF-25C108FBD9E7}"/>
              </a:ext>
            </a:extLst>
          </p:cNvPr>
          <p:cNvSpPr>
            <a:spLocks noGrp="1"/>
          </p:cNvSpPr>
          <p:nvPr>
            <p:ph idx="1"/>
          </p:nvPr>
        </p:nvSpPr>
        <p:spPr>
          <a:xfrm>
            <a:off x="369888" y="1230313"/>
            <a:ext cx="8466137" cy="576262"/>
          </a:xfrm>
        </p:spPr>
        <p:txBody>
          <a:bodyPr>
            <a:normAutofit fontScale="92500"/>
          </a:bodyPr>
          <a:lstStyle/>
          <a:p>
            <a:pPr marL="0" indent="0">
              <a:buFont typeface="Arial" panose="020B0604020202020204" pitchFamily="34" charset="0"/>
              <a:buNone/>
              <a:defRPr/>
            </a:pPr>
            <a:r>
              <a:rPr lang="en-US" b="1" dirty="0" err="1"/>
              <a:t>Págate</a:t>
            </a:r>
            <a:r>
              <a:rPr lang="en-US" b="1" dirty="0"/>
              <a:t> a </a:t>
            </a:r>
            <a:r>
              <a:rPr lang="en-US" b="1" dirty="0" err="1"/>
              <a:t>Ti</a:t>
            </a:r>
            <a:r>
              <a:rPr lang="en-US" b="1" dirty="0"/>
              <a:t> </a:t>
            </a:r>
            <a:r>
              <a:rPr lang="en-US" b="1" dirty="0" err="1"/>
              <a:t>Mismo</a:t>
            </a:r>
            <a:r>
              <a:rPr lang="en-US" b="1" dirty="0"/>
              <a:t> Primero – Debe ser una </a:t>
            </a:r>
            <a:r>
              <a:rPr lang="en-US" b="1" dirty="0" err="1"/>
              <a:t>Prioridad</a:t>
            </a:r>
            <a:endParaRPr lang="en-US" b="1" dirty="0"/>
          </a:p>
        </p:txBody>
      </p:sp>
      <p:sp>
        <p:nvSpPr>
          <p:cNvPr id="5" name="Content Placeholder 2">
            <a:extLst>
              <a:ext uri="{FF2B5EF4-FFF2-40B4-BE49-F238E27FC236}">
                <a16:creationId xmlns:a16="http://schemas.microsoft.com/office/drawing/2014/main" id="{839511FE-D909-432B-BD2E-839D9173F122}"/>
              </a:ext>
            </a:extLst>
          </p:cNvPr>
          <p:cNvSpPr txBox="1">
            <a:spLocks/>
          </p:cNvSpPr>
          <p:nvPr/>
        </p:nvSpPr>
        <p:spPr>
          <a:xfrm>
            <a:off x="381000" y="2870200"/>
            <a:ext cx="2673350" cy="3368675"/>
          </a:xfrm>
          <a:prstGeom prst="rect">
            <a:avLst/>
          </a:prstGeom>
          <a:solidFill>
            <a:schemeClr val="bg1"/>
          </a:solidFill>
          <a:ln w="25400">
            <a:solidFill>
              <a:schemeClr val="tx1"/>
            </a:solidFill>
          </a:ln>
        </p:spPr>
        <p:txBody>
          <a:bodyP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2800" b="1" dirty="0"/>
              <a:t>INVERIONES</a:t>
            </a:r>
          </a:p>
          <a:p>
            <a:pPr marL="0" indent="0">
              <a:buFont typeface="Arial" pitchFamily="34" charset="0"/>
              <a:buNone/>
              <a:defRPr/>
            </a:pPr>
            <a:r>
              <a:rPr lang="en-US" sz="2800" b="1" dirty="0">
                <a:solidFill>
                  <a:srgbClr val="0000FF"/>
                </a:solidFill>
              </a:rPr>
              <a:t>+ MI MISMO</a:t>
            </a:r>
          </a:p>
          <a:p>
            <a:pPr marL="0" indent="0">
              <a:buFont typeface="Arial" pitchFamily="34" charset="0"/>
              <a:buNone/>
              <a:defRPr/>
            </a:pPr>
            <a:r>
              <a:rPr lang="en-US" sz="2800" b="1" dirty="0">
                <a:solidFill>
                  <a:srgbClr val="0000FF"/>
                </a:solidFill>
              </a:rPr>
              <a:t>+ BANCO</a:t>
            </a:r>
          </a:p>
          <a:p>
            <a:pPr>
              <a:defRPr/>
            </a:pPr>
            <a:r>
              <a:rPr lang="en-US" sz="2800" b="1" dirty="0">
                <a:solidFill>
                  <a:srgbClr val="FF0000"/>
                </a:solidFill>
              </a:rPr>
              <a:t>Cheques</a:t>
            </a:r>
          </a:p>
          <a:p>
            <a:pPr>
              <a:defRPr/>
            </a:pPr>
            <a:r>
              <a:rPr lang="en-US" sz="2800" b="1" dirty="0" err="1">
                <a:solidFill>
                  <a:srgbClr val="0000FF"/>
                </a:solidFill>
              </a:rPr>
              <a:t>Ahorros</a:t>
            </a:r>
            <a:endParaRPr lang="en-US" sz="2800" b="1" dirty="0">
              <a:solidFill>
                <a:srgbClr val="0000FF"/>
              </a:solidFill>
            </a:endParaRPr>
          </a:p>
          <a:p>
            <a:pPr marL="0" indent="0">
              <a:buFont typeface="Arial" pitchFamily="34" charset="0"/>
              <a:buNone/>
              <a:defRPr/>
            </a:pPr>
            <a:r>
              <a:rPr lang="en-US" sz="2800" b="1" dirty="0">
                <a:solidFill>
                  <a:srgbClr val="0000FF"/>
                </a:solidFill>
              </a:rPr>
              <a:t>+ TU PROPIO “BANCO”</a:t>
            </a:r>
          </a:p>
          <a:p>
            <a:pPr marL="0" indent="0" algn="ctr">
              <a:buFont typeface="Arial" pitchFamily="34" charset="0"/>
              <a:buNone/>
              <a:defRPr/>
            </a:pPr>
            <a:endParaRPr lang="en-US" sz="2400" b="1" dirty="0">
              <a:solidFill>
                <a:srgbClr val="FF0000"/>
              </a:solidFill>
            </a:endParaRPr>
          </a:p>
          <a:p>
            <a:pPr marL="0" indent="0" algn="ctr">
              <a:buFont typeface="Arial" pitchFamily="34" charset="0"/>
              <a:buNone/>
              <a:defRPr/>
            </a:pPr>
            <a:endParaRPr lang="en-US" sz="2400" b="1" dirty="0">
              <a:solidFill>
                <a:srgbClr val="FF0000"/>
              </a:solidFill>
            </a:endParaRPr>
          </a:p>
          <a:p>
            <a:pPr marL="0" indent="0" algn="ctr">
              <a:buFont typeface="Arial" pitchFamily="34" charset="0"/>
              <a:buNone/>
              <a:defRPr/>
            </a:pPr>
            <a:endParaRPr lang="en-US" sz="2400" b="1" dirty="0">
              <a:solidFill>
                <a:srgbClr val="FF0000"/>
              </a:solidFill>
            </a:endParaRPr>
          </a:p>
          <a:p>
            <a:pPr marL="0" indent="0">
              <a:buFont typeface="Arial" pitchFamily="34" charset="0"/>
              <a:buNone/>
              <a:defRPr/>
            </a:pPr>
            <a:r>
              <a:rPr lang="en-US" sz="2800" b="1" dirty="0"/>
              <a:t>FINANCIAMIENTO</a:t>
            </a:r>
          </a:p>
          <a:p>
            <a:pPr>
              <a:defRPr/>
            </a:pPr>
            <a:r>
              <a:rPr lang="en-US" sz="2400" b="1" dirty="0">
                <a:solidFill>
                  <a:srgbClr val="FF0000"/>
                </a:solidFill>
              </a:rPr>
              <a:t>- </a:t>
            </a:r>
            <a:r>
              <a:rPr lang="en-US" sz="2400" b="1" dirty="0" err="1">
                <a:solidFill>
                  <a:srgbClr val="FF0000"/>
                </a:solidFill>
              </a:rPr>
              <a:t>Préstamos</a:t>
            </a:r>
            <a:r>
              <a:rPr lang="en-US" sz="2400" b="1" dirty="0">
                <a:solidFill>
                  <a:srgbClr val="FF0000"/>
                </a:solidFill>
              </a:rPr>
              <a:t> </a:t>
            </a:r>
            <a:r>
              <a:rPr lang="en-US" sz="2400" b="1" dirty="0" err="1">
                <a:solidFill>
                  <a:srgbClr val="FF0000"/>
                </a:solidFill>
              </a:rPr>
              <a:t>Estudiantiles</a:t>
            </a:r>
            <a:endParaRPr lang="en-US" sz="2400" b="1" dirty="0">
              <a:solidFill>
                <a:srgbClr val="FF0000"/>
              </a:solidFill>
            </a:endParaRPr>
          </a:p>
          <a:p>
            <a:pPr marL="0" indent="0" algn="ctr">
              <a:buFont typeface="Arial" pitchFamily="34" charset="0"/>
              <a:buNone/>
              <a:defRPr/>
            </a:pPr>
            <a:endParaRPr lang="en-US" b="1" dirty="0"/>
          </a:p>
        </p:txBody>
      </p:sp>
      <p:sp>
        <p:nvSpPr>
          <p:cNvPr id="6" name="Content Placeholder 2">
            <a:extLst>
              <a:ext uri="{FF2B5EF4-FFF2-40B4-BE49-F238E27FC236}">
                <a16:creationId xmlns:a16="http://schemas.microsoft.com/office/drawing/2014/main" id="{C0EC740A-73D8-4A09-B372-77E0EBD680E5}"/>
              </a:ext>
            </a:extLst>
          </p:cNvPr>
          <p:cNvSpPr txBox="1">
            <a:spLocks/>
          </p:cNvSpPr>
          <p:nvPr/>
        </p:nvSpPr>
        <p:spPr>
          <a:xfrm>
            <a:off x="3817938" y="2982913"/>
            <a:ext cx="2116137" cy="3165475"/>
          </a:xfrm>
          <a:prstGeom prst="rect">
            <a:avLst/>
          </a:prstGeom>
          <a:solidFill>
            <a:schemeClr val="bg1"/>
          </a:solidFill>
          <a:ln w="25400">
            <a:solidFill>
              <a:schemeClr val="tx1"/>
            </a:solidFill>
          </a:ln>
        </p:spPr>
        <p:txBody>
          <a:bodyPr>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3300" b="1" dirty="0"/>
              <a:t>ACTIVOS</a:t>
            </a:r>
          </a:p>
          <a:p>
            <a:pPr marL="0" indent="0">
              <a:buFont typeface="Arial" pitchFamily="34" charset="0"/>
              <a:buNone/>
              <a:defRPr/>
            </a:pPr>
            <a:r>
              <a:rPr lang="en-US" sz="2400" b="1" dirty="0">
                <a:solidFill>
                  <a:srgbClr val="0000FF"/>
                </a:solidFill>
              </a:rPr>
              <a:t>TI MISMO</a:t>
            </a:r>
          </a:p>
          <a:p>
            <a:pPr marL="0" indent="0">
              <a:buFont typeface="Arial" pitchFamily="34" charset="0"/>
              <a:buNone/>
              <a:defRPr/>
            </a:pPr>
            <a:r>
              <a:rPr lang="en-US" sz="2400" b="1" dirty="0">
                <a:solidFill>
                  <a:srgbClr val="0000FF"/>
                </a:solidFill>
              </a:rPr>
              <a:t>BANCO</a:t>
            </a:r>
          </a:p>
          <a:p>
            <a:pPr>
              <a:defRPr/>
            </a:pPr>
            <a:r>
              <a:rPr lang="en-US" sz="2400" b="1" dirty="0">
                <a:solidFill>
                  <a:srgbClr val="FF0000"/>
                </a:solidFill>
              </a:rPr>
              <a:t>Cheques</a:t>
            </a:r>
          </a:p>
          <a:p>
            <a:pPr>
              <a:defRPr/>
            </a:pPr>
            <a:r>
              <a:rPr lang="en-US" sz="2400" b="1" dirty="0" err="1">
                <a:solidFill>
                  <a:srgbClr val="0000FF"/>
                </a:solidFill>
              </a:rPr>
              <a:t>Ahorros</a:t>
            </a:r>
            <a:endParaRPr lang="en-US" sz="2400" b="1" dirty="0">
              <a:solidFill>
                <a:srgbClr val="0000FF"/>
              </a:solidFill>
            </a:endParaRPr>
          </a:p>
          <a:p>
            <a:pPr marL="0" indent="0">
              <a:buFont typeface="Arial" pitchFamily="34" charset="0"/>
              <a:buNone/>
              <a:defRPr/>
            </a:pPr>
            <a:r>
              <a:rPr lang="en-US" sz="2400" b="1" dirty="0">
                <a:solidFill>
                  <a:srgbClr val="0000FF"/>
                </a:solidFill>
              </a:rPr>
              <a:t>TU PROPIO “BANCO”</a:t>
            </a:r>
          </a:p>
          <a:p>
            <a:pPr marL="0" indent="0">
              <a:buFont typeface="Arial" pitchFamily="34" charset="0"/>
              <a:buNone/>
              <a:defRPr/>
            </a:pPr>
            <a:r>
              <a:rPr lang="en-US" sz="3300" b="1" dirty="0"/>
              <a:t>PASIVOS</a:t>
            </a:r>
          </a:p>
          <a:p>
            <a:pPr>
              <a:defRPr/>
            </a:pPr>
            <a:r>
              <a:rPr lang="en-US" sz="2400" b="1" dirty="0" err="1">
                <a:solidFill>
                  <a:srgbClr val="FF0000"/>
                </a:solidFill>
              </a:rPr>
              <a:t>Préstamos</a:t>
            </a:r>
            <a:r>
              <a:rPr lang="en-US" sz="2400" b="1" dirty="0">
                <a:solidFill>
                  <a:srgbClr val="FF0000"/>
                </a:solidFill>
              </a:rPr>
              <a:t> </a:t>
            </a:r>
            <a:r>
              <a:rPr lang="en-US" sz="2400" b="1" dirty="0" err="1">
                <a:solidFill>
                  <a:srgbClr val="FF0000"/>
                </a:solidFill>
              </a:rPr>
              <a:t>Estudiantiles</a:t>
            </a:r>
            <a:endParaRPr lang="en-US" sz="2400" b="1" dirty="0">
              <a:solidFill>
                <a:srgbClr val="FF0000"/>
              </a:solidFill>
            </a:endParaRPr>
          </a:p>
          <a:p>
            <a:pPr>
              <a:defRPr/>
            </a:pPr>
            <a:endParaRPr lang="en-US" sz="2400" b="1" dirty="0"/>
          </a:p>
          <a:p>
            <a:pPr algn="ctr">
              <a:defRPr/>
            </a:pPr>
            <a:endParaRPr lang="en-US" sz="2400" b="1" dirty="0"/>
          </a:p>
          <a:p>
            <a:pPr marL="0" indent="0" algn="ctr">
              <a:buFont typeface="Arial" pitchFamily="34" charset="0"/>
              <a:buNone/>
              <a:defRPr/>
            </a:pPr>
            <a:endParaRPr lang="en-US" b="1" dirty="0"/>
          </a:p>
        </p:txBody>
      </p:sp>
      <p:sp>
        <p:nvSpPr>
          <p:cNvPr id="32775" name="Content Placeholder 2">
            <a:extLst>
              <a:ext uri="{FF2B5EF4-FFF2-40B4-BE49-F238E27FC236}">
                <a16:creationId xmlns:a16="http://schemas.microsoft.com/office/drawing/2014/main" id="{17752577-11CD-4D8A-972D-4095270ED70D}"/>
              </a:ext>
            </a:extLst>
          </p:cNvPr>
          <p:cNvSpPr txBox="1">
            <a:spLocks/>
          </p:cNvSpPr>
          <p:nvPr/>
        </p:nvSpPr>
        <p:spPr bwMode="auto">
          <a:xfrm>
            <a:off x="6772275" y="3030538"/>
            <a:ext cx="2117725" cy="3117850"/>
          </a:xfrm>
          <a:prstGeom prst="rect">
            <a:avLst/>
          </a:prstGeom>
          <a:solidFill>
            <a:schemeClr val="bg1"/>
          </a:solidFill>
          <a:ln w="25400">
            <a:solidFill>
              <a:schemeClr val="tx1"/>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en-US" sz="2800" b="1" dirty="0"/>
              <a:t>INGRESOS</a:t>
            </a:r>
          </a:p>
          <a:p>
            <a:pPr eaLnBrk="1" hangingPunct="1">
              <a:buFont typeface="Arial" panose="020B0604020202020204" pitchFamily="34" charset="0"/>
              <a:buNone/>
            </a:pPr>
            <a:endParaRPr lang="en-US" altLang="en-US" sz="2800" b="1" dirty="0"/>
          </a:p>
          <a:p>
            <a:pPr eaLnBrk="1" hangingPunct="1">
              <a:buFont typeface="Arial" panose="020B0604020202020204" pitchFamily="34" charset="0"/>
              <a:buNone/>
            </a:pPr>
            <a:endParaRPr lang="en-US" altLang="en-US" sz="2800" b="1" dirty="0"/>
          </a:p>
          <a:p>
            <a:pPr eaLnBrk="1" hangingPunct="1">
              <a:buFont typeface="Arial" panose="020B0604020202020204" pitchFamily="34" charset="0"/>
              <a:buNone/>
            </a:pPr>
            <a:r>
              <a:rPr lang="en-US" altLang="en-US" sz="2800" b="1" dirty="0"/>
              <a:t>- GASTOS</a:t>
            </a:r>
          </a:p>
          <a:p>
            <a:pPr algn="ctr" eaLnBrk="1" hangingPunct="1">
              <a:buFont typeface="Arial" panose="020B0604020202020204" pitchFamily="34" charset="0"/>
              <a:buNone/>
            </a:pPr>
            <a:endParaRPr lang="en-US" altLang="en-US" sz="2400" b="1" dirty="0">
              <a:solidFill>
                <a:srgbClr val="FF0000"/>
              </a:solidFill>
            </a:endParaRPr>
          </a:p>
        </p:txBody>
      </p:sp>
      <p:sp>
        <p:nvSpPr>
          <p:cNvPr id="11" name="Arrow: Right 10">
            <a:extLst>
              <a:ext uri="{FF2B5EF4-FFF2-40B4-BE49-F238E27FC236}">
                <a16:creationId xmlns:a16="http://schemas.microsoft.com/office/drawing/2014/main" id="{CC639102-FAEF-48AB-8816-2EB5E7726312}"/>
              </a:ext>
            </a:extLst>
          </p:cNvPr>
          <p:cNvSpPr/>
          <p:nvPr/>
        </p:nvSpPr>
        <p:spPr>
          <a:xfrm>
            <a:off x="5995988" y="3668713"/>
            <a:ext cx="669925" cy="234950"/>
          </a:xfrm>
          <a:prstGeom prst="rightArrow">
            <a:avLst/>
          </a:prstGeom>
          <a:solidFill>
            <a:srgbClr val="33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Arrow: Right 6">
            <a:extLst>
              <a:ext uri="{FF2B5EF4-FFF2-40B4-BE49-F238E27FC236}">
                <a16:creationId xmlns:a16="http://schemas.microsoft.com/office/drawing/2014/main" id="{FF815789-5EEA-462C-A20A-CA32227B3A17}"/>
              </a:ext>
            </a:extLst>
          </p:cNvPr>
          <p:cNvSpPr/>
          <p:nvPr/>
        </p:nvSpPr>
        <p:spPr>
          <a:xfrm>
            <a:off x="3108325" y="3436938"/>
            <a:ext cx="671513" cy="195262"/>
          </a:xfrm>
          <a:prstGeom prst="rightArrow">
            <a:avLst/>
          </a:prstGeom>
          <a:solidFill>
            <a:srgbClr val="33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5" name="Connector: Elbow 14">
            <a:extLst>
              <a:ext uri="{FF2B5EF4-FFF2-40B4-BE49-F238E27FC236}">
                <a16:creationId xmlns:a16="http://schemas.microsoft.com/office/drawing/2014/main" id="{FC30611E-78B2-43E3-B780-8E8EADD10E20}"/>
              </a:ext>
            </a:extLst>
          </p:cNvPr>
          <p:cNvCxnSpPr>
            <a:cxnSpLocks/>
            <a:stCxn id="34" idx="2"/>
            <a:endCxn id="5" idx="1"/>
          </p:cNvCxnSpPr>
          <p:nvPr/>
        </p:nvCxnSpPr>
        <p:spPr>
          <a:xfrm rot="5400000" flipH="1">
            <a:off x="3102769" y="1832769"/>
            <a:ext cx="2006600" cy="7450138"/>
          </a:xfrm>
          <a:prstGeom prst="bentConnector4">
            <a:avLst>
              <a:gd name="adj1" fmla="val -11392"/>
              <a:gd name="adj2" fmla="val 103068"/>
            </a:avLst>
          </a:prstGeom>
          <a:ln>
            <a:solidFill>
              <a:srgbClr val="3333FF"/>
            </a:solidFill>
            <a:tailEnd type="triangle"/>
          </a:ln>
        </p:spPr>
        <p:style>
          <a:lnRef idx="3">
            <a:schemeClr val="dk1"/>
          </a:lnRef>
          <a:fillRef idx="0">
            <a:schemeClr val="dk1"/>
          </a:fillRef>
          <a:effectRef idx="2">
            <a:schemeClr val="dk1"/>
          </a:effectRef>
          <a:fontRef idx="minor">
            <a:schemeClr val="tx1"/>
          </a:fontRef>
        </p:style>
      </p:cxnSp>
      <p:sp>
        <p:nvSpPr>
          <p:cNvPr id="9" name="Content Placeholder 2">
            <a:extLst>
              <a:ext uri="{FF2B5EF4-FFF2-40B4-BE49-F238E27FC236}">
                <a16:creationId xmlns:a16="http://schemas.microsoft.com/office/drawing/2014/main" id="{90F71B10-0226-44CA-A9FE-FC56F5794B9A}"/>
              </a:ext>
            </a:extLst>
          </p:cNvPr>
          <p:cNvSpPr txBox="1">
            <a:spLocks/>
          </p:cNvSpPr>
          <p:nvPr/>
        </p:nvSpPr>
        <p:spPr>
          <a:xfrm>
            <a:off x="3817938" y="1954213"/>
            <a:ext cx="2116137" cy="1028700"/>
          </a:xfrm>
          <a:prstGeom prst="rect">
            <a:avLst/>
          </a:prstGeom>
          <a:solidFill>
            <a:srgbClr val="FF0000"/>
          </a:solidFill>
          <a:ln w="25400">
            <a:solidFill>
              <a:schemeClr val="tx1"/>
            </a:solidFill>
          </a:ln>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defRPr/>
            </a:pPr>
            <a:r>
              <a:rPr lang="en-US" b="1" dirty="0"/>
              <a:t>Hoja de Balance</a:t>
            </a:r>
          </a:p>
        </p:txBody>
      </p:sp>
      <p:sp>
        <p:nvSpPr>
          <p:cNvPr id="13" name="Content Placeholder 2">
            <a:extLst>
              <a:ext uri="{FF2B5EF4-FFF2-40B4-BE49-F238E27FC236}">
                <a16:creationId xmlns:a16="http://schemas.microsoft.com/office/drawing/2014/main" id="{CBEA08FA-DBD0-4A97-BFFD-B1E7BF003E51}"/>
              </a:ext>
            </a:extLst>
          </p:cNvPr>
          <p:cNvSpPr txBox="1">
            <a:spLocks/>
          </p:cNvSpPr>
          <p:nvPr/>
        </p:nvSpPr>
        <p:spPr>
          <a:xfrm>
            <a:off x="6775450" y="1938338"/>
            <a:ext cx="2116138" cy="1092200"/>
          </a:xfrm>
          <a:prstGeom prst="rect">
            <a:avLst/>
          </a:prstGeom>
          <a:solidFill>
            <a:srgbClr val="99FF33"/>
          </a:solidFill>
          <a:ln w="254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defRPr/>
            </a:pPr>
            <a:r>
              <a:rPr lang="en-US" b="1" dirty="0"/>
              <a:t>Estado de </a:t>
            </a:r>
            <a:r>
              <a:rPr lang="en-US" b="1" dirty="0" err="1"/>
              <a:t>Resultados</a:t>
            </a:r>
            <a:endParaRPr lang="en-US" b="1" dirty="0"/>
          </a:p>
        </p:txBody>
      </p:sp>
      <p:sp>
        <p:nvSpPr>
          <p:cNvPr id="18" name="Content Placeholder 2">
            <a:extLst>
              <a:ext uri="{FF2B5EF4-FFF2-40B4-BE49-F238E27FC236}">
                <a16:creationId xmlns:a16="http://schemas.microsoft.com/office/drawing/2014/main" id="{39CB8658-2A73-4997-9396-ED2ACA342260}"/>
              </a:ext>
            </a:extLst>
          </p:cNvPr>
          <p:cNvSpPr txBox="1">
            <a:spLocks/>
          </p:cNvSpPr>
          <p:nvPr/>
        </p:nvSpPr>
        <p:spPr>
          <a:xfrm>
            <a:off x="381000" y="1952625"/>
            <a:ext cx="2673350" cy="917575"/>
          </a:xfrm>
          <a:prstGeom prst="rect">
            <a:avLst/>
          </a:prstGeom>
          <a:solidFill>
            <a:srgbClr val="FFFF00"/>
          </a:solidFill>
          <a:ln w="25400">
            <a:solidFill>
              <a:schemeClr val="tx1"/>
            </a:solidFill>
          </a:ln>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a:t>Estado de </a:t>
            </a:r>
            <a:r>
              <a:rPr lang="en-US" b="1" dirty="0" err="1"/>
              <a:t>Flujo</a:t>
            </a:r>
            <a:r>
              <a:rPr lang="en-US" b="1" dirty="0"/>
              <a:t> de </a:t>
            </a:r>
            <a:r>
              <a:rPr lang="en-US" b="1" dirty="0" err="1"/>
              <a:t>Efectivo</a:t>
            </a:r>
            <a:endParaRPr lang="en-US" b="1" dirty="0"/>
          </a:p>
          <a:p>
            <a:pPr marL="0" indent="0" algn="ctr">
              <a:buFont typeface="Arial" pitchFamily="34" charset="0"/>
              <a:buNone/>
              <a:defRPr/>
            </a:pPr>
            <a:endParaRPr lang="en-US" b="1" dirty="0"/>
          </a:p>
        </p:txBody>
      </p:sp>
      <p:sp>
        <p:nvSpPr>
          <p:cNvPr id="32" name="Arrow: Right 31">
            <a:extLst>
              <a:ext uri="{FF2B5EF4-FFF2-40B4-BE49-F238E27FC236}">
                <a16:creationId xmlns:a16="http://schemas.microsoft.com/office/drawing/2014/main" id="{9BD45641-5B08-4364-8921-99F117E01273}"/>
              </a:ext>
            </a:extLst>
          </p:cNvPr>
          <p:cNvSpPr/>
          <p:nvPr/>
        </p:nvSpPr>
        <p:spPr>
          <a:xfrm>
            <a:off x="6026150" y="5584825"/>
            <a:ext cx="669925" cy="23653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Content Placeholder 2">
            <a:extLst>
              <a:ext uri="{FF2B5EF4-FFF2-40B4-BE49-F238E27FC236}">
                <a16:creationId xmlns:a16="http://schemas.microsoft.com/office/drawing/2014/main" id="{BE5D6EE7-8BB7-4F66-954D-FFDB55E77BFD}"/>
              </a:ext>
            </a:extLst>
          </p:cNvPr>
          <p:cNvSpPr txBox="1">
            <a:spLocks/>
          </p:cNvSpPr>
          <p:nvPr/>
        </p:nvSpPr>
        <p:spPr>
          <a:xfrm>
            <a:off x="6772275" y="6113463"/>
            <a:ext cx="2117725" cy="447675"/>
          </a:xfrm>
          <a:prstGeom prst="rect">
            <a:avLst/>
          </a:prstGeom>
          <a:solidFill>
            <a:schemeClr val="bg1"/>
          </a:solidFill>
          <a:ln w="25400">
            <a:solidFill>
              <a:schemeClr val="tx1"/>
            </a:solidFill>
          </a:ln>
        </p:spPr>
        <p:txBody>
          <a:bodyPr>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2800" b="1" dirty="0"/>
              <a:t>INGRESO NETO</a:t>
            </a:r>
          </a:p>
        </p:txBody>
      </p:sp>
      <p:sp>
        <p:nvSpPr>
          <p:cNvPr id="41" name="Content Placeholder 2">
            <a:extLst>
              <a:ext uri="{FF2B5EF4-FFF2-40B4-BE49-F238E27FC236}">
                <a16:creationId xmlns:a16="http://schemas.microsoft.com/office/drawing/2014/main" id="{D1460F7D-1D45-4471-805F-79E0C6513CEA}"/>
              </a:ext>
            </a:extLst>
          </p:cNvPr>
          <p:cNvSpPr txBox="1">
            <a:spLocks/>
          </p:cNvSpPr>
          <p:nvPr/>
        </p:nvSpPr>
        <p:spPr>
          <a:xfrm>
            <a:off x="3814763" y="6148388"/>
            <a:ext cx="2117725" cy="446087"/>
          </a:xfrm>
          <a:prstGeom prst="rect">
            <a:avLst/>
          </a:prstGeom>
          <a:solidFill>
            <a:schemeClr val="bg1"/>
          </a:solidFill>
          <a:ln w="25400">
            <a:solidFill>
              <a:schemeClr val="tx1"/>
            </a:solidFill>
          </a:ln>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2800" b="1" dirty="0"/>
              <a:t>VALOR NETO</a:t>
            </a:r>
          </a:p>
        </p:txBody>
      </p:sp>
      <p:sp>
        <p:nvSpPr>
          <p:cNvPr id="44" name="Arrow: Right 43">
            <a:extLst>
              <a:ext uri="{FF2B5EF4-FFF2-40B4-BE49-F238E27FC236}">
                <a16:creationId xmlns:a16="http://schemas.microsoft.com/office/drawing/2014/main" id="{ED4F8AD7-B0AA-4EEE-863D-2691F679EDA1}"/>
              </a:ext>
            </a:extLst>
          </p:cNvPr>
          <p:cNvSpPr/>
          <p:nvPr/>
        </p:nvSpPr>
        <p:spPr>
          <a:xfrm>
            <a:off x="3101975" y="5710238"/>
            <a:ext cx="669925" cy="236537"/>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Arrow: Right 9">
            <a:extLst>
              <a:ext uri="{FF2B5EF4-FFF2-40B4-BE49-F238E27FC236}">
                <a16:creationId xmlns:a16="http://schemas.microsoft.com/office/drawing/2014/main" id="{1EAC18D7-729D-495F-ABA5-B82BC9112C8A}"/>
              </a:ext>
            </a:extLst>
          </p:cNvPr>
          <p:cNvSpPr/>
          <p:nvPr/>
        </p:nvSpPr>
        <p:spPr>
          <a:xfrm>
            <a:off x="3092450" y="3971925"/>
            <a:ext cx="669925" cy="195263"/>
          </a:xfrm>
          <a:prstGeom prst="rightArrow">
            <a:avLst/>
          </a:prstGeom>
          <a:solidFill>
            <a:srgbClr val="33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Arrow: Right 13">
            <a:extLst>
              <a:ext uri="{FF2B5EF4-FFF2-40B4-BE49-F238E27FC236}">
                <a16:creationId xmlns:a16="http://schemas.microsoft.com/office/drawing/2014/main" id="{603D1ED5-6601-4590-854C-A61334D84738}"/>
              </a:ext>
            </a:extLst>
          </p:cNvPr>
          <p:cNvSpPr/>
          <p:nvPr/>
        </p:nvSpPr>
        <p:spPr>
          <a:xfrm>
            <a:off x="3092450" y="4341813"/>
            <a:ext cx="669925" cy="193675"/>
          </a:xfrm>
          <a:prstGeom prst="rightArrow">
            <a:avLst/>
          </a:prstGeom>
          <a:solidFill>
            <a:srgbClr val="33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 name="Picture 1">
            <a:extLst>
              <a:ext uri="{FF2B5EF4-FFF2-40B4-BE49-F238E27FC236}">
                <a16:creationId xmlns:a16="http://schemas.microsoft.com/office/drawing/2014/main" id="{DA91AD51-F4A1-EA9E-33AA-3866CE2253C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1" y="381000"/>
            <a:ext cx="8229600" cy="742950"/>
          </a:xfrm>
        </p:spPr>
        <p:txBody>
          <a:bodyPr>
            <a:normAutofit/>
          </a:bodyPr>
          <a:lstStyle/>
          <a:p>
            <a:r>
              <a:rPr lang="en-US" sz="4000" b="1" dirty="0" err="1"/>
              <a:t>Invierte</a:t>
            </a:r>
            <a:r>
              <a:rPr lang="en-US" sz="4000" b="1" dirty="0"/>
              <a:t> </a:t>
            </a:r>
            <a:r>
              <a:rPr lang="en-US" sz="4000" b="1" dirty="0" err="1"/>
              <a:t>en</a:t>
            </a:r>
            <a:r>
              <a:rPr lang="en-US" sz="4000" b="1" dirty="0"/>
              <a:t> Tu </a:t>
            </a:r>
            <a:r>
              <a:rPr lang="en-US" sz="4000" b="1" dirty="0" err="1"/>
              <a:t>Matrimonio</a:t>
            </a:r>
            <a:endParaRPr lang="en-US" sz="4000" b="1" dirty="0"/>
          </a:p>
        </p:txBody>
      </p:sp>
      <p:sp>
        <p:nvSpPr>
          <p:cNvPr id="10" name="TextBox 9"/>
          <p:cNvSpPr txBox="1"/>
          <p:nvPr/>
        </p:nvSpPr>
        <p:spPr>
          <a:xfrm>
            <a:off x="381000" y="1104900"/>
            <a:ext cx="8382000" cy="5632311"/>
          </a:xfrm>
          <a:prstGeom prst="rect">
            <a:avLst/>
          </a:prstGeom>
          <a:noFill/>
        </p:spPr>
        <p:txBody>
          <a:bodyPr wrap="square" rtlCol="0">
            <a:spAutoFit/>
          </a:bodyPr>
          <a:lstStyle/>
          <a:p>
            <a:r>
              <a:rPr lang="es-ES" sz="2400" dirty="0"/>
              <a:t>Un matrimonio es un compromiso de por vida</a:t>
            </a:r>
            <a:r>
              <a:rPr lang="en-US" sz="2400" dirty="0"/>
              <a:t>.</a:t>
            </a:r>
          </a:p>
          <a:p>
            <a:endParaRPr lang="en-US" sz="2400" dirty="0"/>
          </a:p>
          <a:p>
            <a:r>
              <a:rPr lang="es-ES" sz="2400" dirty="0"/>
              <a:t>Para que funcione y mantenga la chispa, se requiere una inversión diaria de</a:t>
            </a:r>
            <a:r>
              <a:rPr lang="en-US" sz="2400" dirty="0"/>
              <a:t>:</a:t>
            </a:r>
          </a:p>
          <a:p>
            <a:pPr marL="342900" indent="-342900">
              <a:buFont typeface="Arial" panose="020B0604020202020204" pitchFamily="34" charset="0"/>
              <a:buChar char="•"/>
            </a:pPr>
            <a:r>
              <a:rPr lang="en-US" sz="2400" dirty="0" err="1"/>
              <a:t>Tiempo</a:t>
            </a:r>
            <a:r>
              <a:rPr lang="en-US" sz="2400" dirty="0"/>
              <a:t> </a:t>
            </a:r>
          </a:p>
          <a:p>
            <a:pPr marL="342900" indent="-342900">
              <a:buFont typeface="Arial" panose="020B0604020202020204" pitchFamily="34" charset="0"/>
              <a:buChar char="•"/>
            </a:pPr>
            <a:r>
              <a:rPr lang="en-US" sz="2400" dirty="0" err="1"/>
              <a:t>Atención</a:t>
            </a:r>
            <a:endParaRPr lang="en-US" sz="2400" dirty="0"/>
          </a:p>
          <a:p>
            <a:pPr marL="342900" indent="-342900">
              <a:buFont typeface="Arial" panose="020B0604020202020204" pitchFamily="34" charset="0"/>
              <a:buChar char="•"/>
            </a:pPr>
            <a:r>
              <a:rPr lang="en-US" sz="2400" dirty="0"/>
              <a:t>Amor</a:t>
            </a:r>
          </a:p>
          <a:p>
            <a:pPr marL="342900" indent="-342900">
              <a:buFont typeface="Arial" panose="020B0604020202020204" pitchFamily="34" charset="0"/>
              <a:buChar char="•"/>
            </a:pPr>
            <a:r>
              <a:rPr lang="en-US" sz="2400" dirty="0" err="1"/>
              <a:t>Comunicación</a:t>
            </a:r>
            <a:endParaRPr lang="en-US" sz="2400" dirty="0"/>
          </a:p>
          <a:p>
            <a:pPr marL="342900" indent="-342900">
              <a:buFont typeface="Arial" panose="020B0604020202020204" pitchFamily="34" charset="0"/>
              <a:buChar char="•"/>
            </a:pPr>
            <a:r>
              <a:rPr lang="en-US" sz="2400" dirty="0"/>
              <a:t>Dinero</a:t>
            </a:r>
          </a:p>
          <a:p>
            <a:endParaRPr lang="en-US" sz="2400" dirty="0"/>
          </a:p>
          <a:p>
            <a:r>
              <a:rPr lang="en-US" sz="2400" dirty="0"/>
              <a:t>Ideas:</a:t>
            </a:r>
          </a:p>
          <a:p>
            <a:pPr marL="342900" indent="-342900">
              <a:buFont typeface="Arial" panose="020B0604020202020204" pitchFamily="34" charset="0"/>
              <a:buChar char="•"/>
            </a:pPr>
            <a:r>
              <a:rPr lang="es-ES" sz="2400" dirty="0"/>
              <a:t>Tener una Cita </a:t>
            </a:r>
            <a:r>
              <a:rPr lang="es-ES" sz="2400" dirty="0" err="1"/>
              <a:t>Romantica</a:t>
            </a:r>
            <a:r>
              <a:rPr lang="es-ES" sz="2400" dirty="0"/>
              <a:t> cada semana</a:t>
            </a:r>
          </a:p>
          <a:p>
            <a:pPr marL="342900" indent="-342900">
              <a:buFont typeface="Arial" panose="020B0604020202020204" pitchFamily="34" charset="0"/>
              <a:buChar char="•"/>
            </a:pPr>
            <a:r>
              <a:rPr lang="es-ES" sz="2400" dirty="0"/>
              <a:t>Celebrar ocasiones especiales: aniversarios, cumpleaños</a:t>
            </a:r>
          </a:p>
          <a:p>
            <a:pPr marL="342900" indent="-342900">
              <a:buFont typeface="Arial" panose="020B0604020202020204" pitchFamily="34" charset="0"/>
              <a:buChar char="•"/>
            </a:pPr>
            <a:r>
              <a:rPr lang="es-ES" sz="2400" dirty="0"/>
              <a:t>Hacer actividades juntos</a:t>
            </a:r>
          </a:p>
          <a:p>
            <a:pPr marL="342900" indent="-342900">
              <a:buFont typeface="Arial" panose="020B0604020202020204" pitchFamily="34" charset="0"/>
              <a:buChar char="•"/>
            </a:pPr>
            <a:r>
              <a:rPr lang="es-ES" sz="2400" dirty="0"/>
              <a:t>Escribir notas de amor</a:t>
            </a:r>
            <a:endParaRPr lang="en-US" sz="2400" dirty="0"/>
          </a:p>
        </p:txBody>
      </p:sp>
      <p:pic>
        <p:nvPicPr>
          <p:cNvPr id="4098" name="Picture 2" descr="Romantic couple in the park | Romantic couples, Photo, Summer photos">
            <a:extLst>
              <a:ext uri="{FF2B5EF4-FFF2-40B4-BE49-F238E27FC236}">
                <a16:creationId xmlns:a16="http://schemas.microsoft.com/office/drawing/2014/main" id="{6D00AABC-F148-42D0-9975-5C6E3C8317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2590800"/>
            <a:ext cx="3429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832A522-4BB5-3A56-655C-34F283CF2A7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978796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93441"/>
            <a:ext cx="8229600" cy="1143000"/>
          </a:xfrm>
        </p:spPr>
        <p:txBody>
          <a:bodyPr>
            <a:normAutofit/>
          </a:bodyPr>
          <a:lstStyle/>
          <a:p>
            <a:r>
              <a:rPr lang="es-ES" sz="4000" b="1" dirty="0"/>
              <a:t>El no invertir te puede costar MUCHO</a:t>
            </a:r>
            <a:endParaRPr lang="en-US" sz="4000" b="1" dirty="0"/>
          </a:p>
        </p:txBody>
      </p:sp>
      <p:sp>
        <p:nvSpPr>
          <p:cNvPr id="10" name="TextBox 9"/>
          <p:cNvSpPr txBox="1"/>
          <p:nvPr/>
        </p:nvSpPr>
        <p:spPr>
          <a:xfrm>
            <a:off x="381000" y="1447800"/>
            <a:ext cx="8382000" cy="4893647"/>
          </a:xfrm>
          <a:prstGeom prst="rect">
            <a:avLst/>
          </a:prstGeom>
          <a:noFill/>
        </p:spPr>
        <p:txBody>
          <a:bodyPr wrap="square" rtlCol="0">
            <a:spAutoFit/>
          </a:bodyPr>
          <a:lstStyle/>
          <a:p>
            <a:r>
              <a:rPr lang="es-ES" sz="2400" dirty="0"/>
              <a:t>Si no inviertes o estás demasiado ocupado o eres demasiado codo para invertir en tu matrimonio y en tu cónyuge, experimentarás una gran tristeza</a:t>
            </a:r>
            <a:r>
              <a:rPr lang="en-US" sz="2400" dirty="0"/>
              <a:t>:</a:t>
            </a:r>
          </a:p>
          <a:p>
            <a:endParaRPr lang="en-US" sz="2400" dirty="0"/>
          </a:p>
          <a:p>
            <a:pPr marL="342900" indent="-342900">
              <a:buFont typeface="Wingdings" panose="05000000000000000000" pitchFamily="2" charset="2"/>
              <a:buChar char="Ø"/>
            </a:pPr>
            <a:r>
              <a:rPr lang="es-ES" sz="2400" dirty="0"/>
              <a:t>Heridas emocionales</a:t>
            </a:r>
          </a:p>
          <a:p>
            <a:pPr marL="342900" indent="-342900">
              <a:buFont typeface="Wingdings" panose="05000000000000000000" pitchFamily="2" charset="2"/>
              <a:buChar char="Ø"/>
            </a:pPr>
            <a:r>
              <a:rPr lang="es-ES" sz="2400" dirty="0"/>
              <a:t>Dolor</a:t>
            </a:r>
          </a:p>
          <a:p>
            <a:pPr marL="342900" indent="-342900">
              <a:buFont typeface="Wingdings" panose="05000000000000000000" pitchFamily="2" charset="2"/>
              <a:buChar char="Ø"/>
            </a:pPr>
            <a:r>
              <a:rPr lang="es-ES" sz="2400" dirty="0"/>
              <a:t>Tristeza</a:t>
            </a:r>
          </a:p>
          <a:p>
            <a:pPr marL="342900" indent="-342900">
              <a:buFont typeface="Wingdings" panose="05000000000000000000" pitchFamily="2" charset="2"/>
              <a:buChar char="Ø"/>
            </a:pPr>
            <a:r>
              <a:rPr lang="es-ES" sz="2400" dirty="0"/>
              <a:t>Un Vacío</a:t>
            </a:r>
          </a:p>
          <a:p>
            <a:pPr marL="342900" indent="-342900">
              <a:buFont typeface="Wingdings" panose="05000000000000000000" pitchFamily="2" charset="2"/>
              <a:buChar char="Ø"/>
            </a:pPr>
            <a:r>
              <a:rPr lang="es-ES" sz="2400" dirty="0"/>
              <a:t>Frustración</a:t>
            </a:r>
          </a:p>
          <a:p>
            <a:pPr marL="342900" indent="-342900">
              <a:buFont typeface="Wingdings" panose="05000000000000000000" pitchFamily="2" charset="2"/>
              <a:buChar char="Ø"/>
            </a:pPr>
            <a:r>
              <a:rPr lang="es-ES" sz="2400" dirty="0"/>
              <a:t>Enfado</a:t>
            </a:r>
          </a:p>
          <a:p>
            <a:pPr marL="342900" indent="-342900">
              <a:buFont typeface="Wingdings" panose="05000000000000000000" pitchFamily="2" charset="2"/>
              <a:buChar char="Ø"/>
            </a:pPr>
            <a:r>
              <a:rPr lang="es-ES" sz="2400" dirty="0"/>
              <a:t>Peleas</a:t>
            </a:r>
          </a:p>
          <a:p>
            <a:pPr marL="342900" indent="-342900">
              <a:buFont typeface="Wingdings" panose="05000000000000000000" pitchFamily="2" charset="2"/>
              <a:buChar char="Ø"/>
            </a:pPr>
            <a:r>
              <a:rPr lang="es-ES" sz="2400" dirty="0"/>
              <a:t>Resentimiento</a:t>
            </a:r>
          </a:p>
          <a:p>
            <a:pPr marL="342900" indent="-342900">
              <a:buFont typeface="Wingdings" panose="05000000000000000000" pitchFamily="2" charset="2"/>
              <a:buChar char="Ø"/>
            </a:pPr>
            <a:r>
              <a:rPr lang="es-ES" sz="2400" dirty="0"/>
              <a:t>Odio</a:t>
            </a:r>
          </a:p>
        </p:txBody>
      </p:sp>
      <p:sp>
        <p:nvSpPr>
          <p:cNvPr id="3" name="TextBox 2">
            <a:extLst>
              <a:ext uri="{FF2B5EF4-FFF2-40B4-BE49-F238E27FC236}">
                <a16:creationId xmlns:a16="http://schemas.microsoft.com/office/drawing/2014/main" id="{4151EE4C-9AFD-409F-8FB5-2ED201210D59}"/>
              </a:ext>
            </a:extLst>
          </p:cNvPr>
          <p:cNvSpPr txBox="1"/>
          <p:nvPr/>
        </p:nvSpPr>
        <p:spPr>
          <a:xfrm>
            <a:off x="3581400" y="2667000"/>
            <a:ext cx="5257800" cy="4062651"/>
          </a:xfrm>
          <a:prstGeom prst="rect">
            <a:avLst/>
          </a:prstGeom>
          <a:noFill/>
        </p:spPr>
        <p:txBody>
          <a:bodyPr wrap="square" rtlCol="0">
            <a:spAutoFit/>
          </a:bodyPr>
          <a:lstStyle/>
          <a:p>
            <a:r>
              <a:rPr lang="en-US" sz="2400" dirty="0"/>
              <a:t>Si </a:t>
            </a:r>
            <a:r>
              <a:rPr lang="en-US" sz="2400" dirty="0" err="1"/>
              <a:t>terminas</a:t>
            </a:r>
            <a:r>
              <a:rPr lang="en-US" sz="2400" dirty="0"/>
              <a:t> </a:t>
            </a:r>
            <a:r>
              <a:rPr lang="en-US" sz="2400" dirty="0" err="1"/>
              <a:t>divorciándote</a:t>
            </a:r>
            <a:r>
              <a:rPr lang="en-US" sz="2400" dirty="0"/>
              <a:t>, PERDERÁS a lo </a:t>
            </a:r>
            <a:r>
              <a:rPr lang="en-US" sz="2400" dirty="0" err="1"/>
              <a:t>grande</a:t>
            </a:r>
            <a:r>
              <a:rPr lang="en-US" sz="2400" dirty="0"/>
              <a:t>. </a:t>
            </a:r>
            <a:r>
              <a:rPr lang="en-US" sz="2400" dirty="0" err="1"/>
              <a:t>Te</a:t>
            </a:r>
            <a:r>
              <a:rPr lang="en-US" sz="2400" dirty="0"/>
              <a:t> </a:t>
            </a:r>
            <a:r>
              <a:rPr lang="en-US" sz="2400" dirty="0" err="1"/>
              <a:t>costará</a:t>
            </a:r>
            <a:r>
              <a:rPr lang="en-US" sz="2400" dirty="0"/>
              <a:t> de </a:t>
            </a:r>
            <a:r>
              <a:rPr lang="en-US" sz="2400" dirty="0" err="1"/>
              <a:t>formas</a:t>
            </a:r>
            <a:r>
              <a:rPr lang="en-US" sz="2400" dirty="0"/>
              <a:t> </a:t>
            </a:r>
            <a:r>
              <a:rPr lang="en-US" sz="2400" dirty="0" err="1"/>
              <a:t>inimaginables</a:t>
            </a:r>
            <a:r>
              <a:rPr lang="en-US" sz="2400" dirty="0"/>
              <a:t>:</a:t>
            </a:r>
          </a:p>
          <a:p>
            <a:pPr marL="285750" indent="-285750">
              <a:buFont typeface="Wingdings" panose="05000000000000000000" pitchFamily="2" charset="2"/>
              <a:buChar char="§"/>
            </a:pPr>
            <a:r>
              <a:rPr lang="es-ES" sz="2400" dirty="0"/>
              <a:t>Tiempo separado de tus hijos</a:t>
            </a:r>
          </a:p>
          <a:p>
            <a:pPr marL="285750" indent="-285750">
              <a:buFont typeface="Wingdings" panose="05000000000000000000" pitchFamily="2" charset="2"/>
              <a:buChar char="§"/>
            </a:pPr>
            <a:r>
              <a:rPr lang="es-ES" sz="2400" dirty="0"/>
              <a:t>Dinero: pensión alimenticia y manutención infantil</a:t>
            </a:r>
          </a:p>
          <a:p>
            <a:pPr marL="285750" indent="-285750">
              <a:buFont typeface="Wingdings" panose="05000000000000000000" pitchFamily="2" charset="2"/>
              <a:buChar char="§"/>
            </a:pPr>
            <a:r>
              <a:rPr lang="es-ES" sz="2400" dirty="0"/>
              <a:t>Dolor emocional</a:t>
            </a:r>
          </a:p>
          <a:p>
            <a:pPr marL="285750" indent="-285750">
              <a:buFont typeface="Wingdings" panose="05000000000000000000" pitchFamily="2" charset="2"/>
              <a:buChar char="§"/>
            </a:pPr>
            <a:r>
              <a:rPr lang="es-ES" sz="2400" dirty="0"/>
              <a:t>Ver sufrir a tus hijos</a:t>
            </a:r>
            <a:endParaRPr lang="en-US" sz="2400" dirty="0"/>
          </a:p>
          <a:p>
            <a:r>
              <a:rPr lang="es-ES" sz="2400" dirty="0"/>
              <a:t>Es el mayor error que puedes cometer y te costará el resto de tu vida</a:t>
            </a:r>
            <a:r>
              <a:rPr lang="en-US" sz="2400" dirty="0"/>
              <a:t>. </a:t>
            </a:r>
          </a:p>
          <a:p>
            <a:endParaRPr lang="en-US" dirty="0"/>
          </a:p>
        </p:txBody>
      </p:sp>
      <p:pic>
        <p:nvPicPr>
          <p:cNvPr id="5" name="Picture 4">
            <a:extLst>
              <a:ext uri="{FF2B5EF4-FFF2-40B4-BE49-F238E27FC236}">
                <a16:creationId xmlns:a16="http://schemas.microsoft.com/office/drawing/2014/main" id="{BC54FD0D-9FD8-4C73-AE07-DADD7A99A0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153937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976"/>
            <a:ext cx="8229600" cy="1143000"/>
          </a:xfrm>
        </p:spPr>
        <p:txBody>
          <a:bodyPr>
            <a:normAutofit/>
          </a:bodyPr>
          <a:lstStyle/>
          <a:p>
            <a:r>
              <a:rPr lang="en-US" sz="4000" b="1" dirty="0" err="1"/>
              <a:t>Invierte</a:t>
            </a:r>
            <a:r>
              <a:rPr lang="en-US" sz="4000" b="1" dirty="0"/>
              <a:t> </a:t>
            </a:r>
            <a:r>
              <a:rPr lang="en-US" sz="4000" b="1" dirty="0" err="1"/>
              <a:t>en</a:t>
            </a:r>
            <a:r>
              <a:rPr lang="en-US" sz="4000" b="1" dirty="0"/>
              <a:t> </a:t>
            </a:r>
            <a:r>
              <a:rPr lang="en-US" sz="4000" b="1" dirty="0" err="1"/>
              <a:t>tus</a:t>
            </a:r>
            <a:r>
              <a:rPr lang="en-US" sz="4000" b="1" dirty="0"/>
              <a:t> </a:t>
            </a:r>
            <a:r>
              <a:rPr lang="en-US" sz="4000" b="1" dirty="0" err="1"/>
              <a:t>Hijos</a:t>
            </a:r>
            <a:endParaRPr lang="en-US" sz="4000" b="1" dirty="0"/>
          </a:p>
        </p:txBody>
      </p:sp>
      <p:sp>
        <p:nvSpPr>
          <p:cNvPr id="10" name="TextBox 9"/>
          <p:cNvSpPr txBox="1"/>
          <p:nvPr/>
        </p:nvSpPr>
        <p:spPr>
          <a:xfrm>
            <a:off x="381000" y="1246133"/>
            <a:ext cx="8382000" cy="5632311"/>
          </a:xfrm>
          <a:prstGeom prst="rect">
            <a:avLst/>
          </a:prstGeom>
          <a:noFill/>
        </p:spPr>
        <p:txBody>
          <a:bodyPr wrap="square" rtlCol="0">
            <a:spAutoFit/>
          </a:bodyPr>
          <a:lstStyle/>
          <a:p>
            <a:pPr marL="342900" indent="-342900">
              <a:buFont typeface="Arial" panose="020B0604020202020204" pitchFamily="34" charset="0"/>
              <a:buChar char="•"/>
            </a:pPr>
            <a:r>
              <a:rPr lang="es-ES" sz="2400" dirty="0"/>
              <a:t>Los niños son un regalo de Dios</a:t>
            </a:r>
            <a:r>
              <a:rPr lang="en-US" sz="2400" dirty="0"/>
              <a: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s-ES" sz="2400" dirty="0" err="1"/>
              <a:t>Estan</a:t>
            </a:r>
            <a:r>
              <a:rPr lang="es-ES" sz="2400" dirty="0"/>
              <a:t> solo por un tiempo</a:t>
            </a:r>
            <a:r>
              <a:rPr lang="en-US" sz="2400" dirty="0"/>
              <a: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s-ES" sz="2400" dirty="0"/>
              <a:t>Tu papel es guiarlos y educarlos a medida que crecen. Ser su padre, no su amigo. </a:t>
            </a:r>
            <a:r>
              <a:rPr lang="es-ES" sz="2400" dirty="0" err="1"/>
              <a:t>Enséñarles</a:t>
            </a:r>
            <a:r>
              <a:rPr lang="es-ES" sz="2400" dirty="0"/>
              <a:t> el camino que deben seguir</a:t>
            </a:r>
            <a:r>
              <a:rPr lang="en-US" sz="2400" dirty="0"/>
              <a:t>.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s-ES" sz="2400" dirty="0"/>
              <a:t>Si inviertes en ellos (Tiempo, Dinero, Atención, Amor) obtendrás grandes recompensas</a:t>
            </a:r>
            <a:r>
              <a:rPr lang="en-US" sz="2400" dirty="0"/>
              <a:t>:</a:t>
            </a:r>
          </a:p>
          <a:p>
            <a:pPr marL="800100" lvl="1" indent="-342900">
              <a:buFont typeface="Wingdings" panose="05000000000000000000" pitchFamily="2" charset="2"/>
              <a:buChar char="Ø"/>
            </a:pPr>
            <a:r>
              <a:rPr lang="es-ES" sz="2400" dirty="0"/>
              <a:t>Alegría, felicidad, amor, recuerdos, obediencia, respeto, confianza, comunicación, tiempo juntos después de que crezcan</a:t>
            </a:r>
            <a:r>
              <a:rPr lang="en-US" sz="2400" dirty="0"/>
              <a:t>.</a:t>
            </a:r>
          </a:p>
          <a:p>
            <a:pPr marL="342900" indent="-342900">
              <a:buFont typeface="Arial" panose="020B0604020202020204" pitchFamily="34" charset="0"/>
              <a:buChar char="•"/>
            </a:pPr>
            <a:r>
              <a:rPr lang="es-ES" sz="2400" dirty="0"/>
              <a:t>Si no inviertes en ellos, también cosecharás</a:t>
            </a:r>
            <a:r>
              <a:rPr lang="en-US" sz="2400" dirty="0"/>
              <a:t>:</a:t>
            </a:r>
          </a:p>
          <a:p>
            <a:pPr marL="800100" lvl="1" indent="-342900">
              <a:buFont typeface="Wingdings" panose="05000000000000000000" pitchFamily="2" charset="2"/>
              <a:buChar char="Ø"/>
            </a:pPr>
            <a:r>
              <a:rPr lang="es-ES" sz="2400" dirty="0"/>
              <a:t>Rebelión, enfado, resentimiento, problemas emocionales, distanciamiento, falta de comunicación</a:t>
            </a:r>
            <a:r>
              <a:rPr lang="en-US" sz="2400" dirty="0"/>
              <a:t>. </a:t>
            </a:r>
          </a:p>
        </p:txBody>
      </p:sp>
      <p:pic>
        <p:nvPicPr>
          <p:cNvPr id="6146" name="Picture 2" descr="happy parents happy children - Online Psychology Degree Guide">
            <a:extLst>
              <a:ext uri="{FF2B5EF4-FFF2-40B4-BE49-F238E27FC236}">
                <a16:creationId xmlns:a16="http://schemas.microsoft.com/office/drawing/2014/main" id="{25F5DE79-EA14-4C65-B243-AAD399B9B6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990600"/>
            <a:ext cx="2609394" cy="17430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8CAC20D-C61D-673F-B96A-D848B5EEEF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931934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723"/>
            <a:ext cx="8229600" cy="1143000"/>
          </a:xfrm>
        </p:spPr>
        <p:txBody>
          <a:bodyPr>
            <a:normAutofit/>
          </a:bodyPr>
          <a:lstStyle/>
          <a:p>
            <a:r>
              <a:rPr lang="en-US" sz="4000" b="1" dirty="0" err="1"/>
              <a:t>Invierte</a:t>
            </a:r>
            <a:r>
              <a:rPr lang="en-US" sz="4000" b="1" dirty="0"/>
              <a:t> </a:t>
            </a:r>
            <a:r>
              <a:rPr lang="en-US" sz="4000" b="1" dirty="0" err="1"/>
              <a:t>en</a:t>
            </a:r>
            <a:r>
              <a:rPr lang="en-US" sz="4000" b="1" dirty="0"/>
              <a:t> </a:t>
            </a:r>
            <a:r>
              <a:rPr lang="en-US" sz="4000" b="1" dirty="0" err="1"/>
              <a:t>tus</a:t>
            </a:r>
            <a:r>
              <a:rPr lang="en-US" sz="4000" b="1" dirty="0"/>
              <a:t> Padres</a:t>
            </a:r>
          </a:p>
        </p:txBody>
      </p:sp>
      <p:sp>
        <p:nvSpPr>
          <p:cNvPr id="10" name="TextBox 9"/>
          <p:cNvSpPr txBox="1"/>
          <p:nvPr/>
        </p:nvSpPr>
        <p:spPr>
          <a:xfrm>
            <a:off x="304800" y="1447800"/>
            <a:ext cx="8382000" cy="5262979"/>
          </a:xfrm>
          <a:prstGeom prst="rect">
            <a:avLst/>
          </a:prstGeom>
          <a:noFill/>
        </p:spPr>
        <p:txBody>
          <a:bodyPr wrap="square" rtlCol="0">
            <a:spAutoFit/>
          </a:bodyPr>
          <a:lstStyle/>
          <a:p>
            <a:pPr marL="342900" indent="-342900">
              <a:buFont typeface="Arial" panose="020B0604020202020204" pitchFamily="34" charset="0"/>
              <a:buChar char="•"/>
            </a:pPr>
            <a:r>
              <a:rPr lang="es-ES" sz="2400" dirty="0"/>
              <a:t>Nuestros padres también son un regalo de Dios</a:t>
            </a:r>
            <a:r>
              <a:rPr lang="en-US" sz="2400" dirty="0"/>
              <a:t>.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err="1"/>
              <a:t>Te</a:t>
            </a:r>
            <a:r>
              <a:rPr lang="en-US" sz="2400" dirty="0"/>
              <a:t> </a:t>
            </a:r>
            <a:r>
              <a:rPr lang="en-US" sz="2400" dirty="0" err="1"/>
              <a:t>dieron</a:t>
            </a:r>
            <a:r>
              <a:rPr lang="en-US" sz="2400" dirty="0"/>
              <a:t> la </a:t>
            </a:r>
            <a:r>
              <a:rPr lang="en-US" sz="2400" dirty="0" err="1"/>
              <a:t>vida</a:t>
            </a:r>
            <a:r>
              <a:rPr lang="en-US" sz="2400" dirty="0"/>
              <a:t>.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s-ES" sz="2400" dirty="0"/>
              <a:t>También están aquí por un tiempo</a:t>
            </a:r>
            <a:r>
              <a:rPr lang="en-US" sz="2400" dirty="0"/>
              <a: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s-ES" sz="2400" dirty="0"/>
              <a:t>Su función era cuidarte, proveer para tus necesidades, amarte, educarte, corregirte e instruirte en tu camino</a:t>
            </a:r>
            <a:r>
              <a:rPr lang="en-US" sz="2400" dirty="0"/>
              <a: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s-ES" sz="2400" dirty="0"/>
              <a:t>Si recibiste cosas buenas de tus padres, agradéceles. Invierte tiempo en ellos. No los descuides. </a:t>
            </a:r>
            <a:r>
              <a:rPr lang="es-ES" sz="2400" dirty="0" err="1"/>
              <a:t>Bendicelos</a:t>
            </a:r>
            <a:r>
              <a:rPr lang="en-US" sz="2400" dirty="0"/>
              <a:t>.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s-ES" sz="2400" dirty="0"/>
              <a:t>Si no recibiste cosas buenas de tus padres, perdónalos, ora por ellos y suelta cualquier resentimiento</a:t>
            </a:r>
            <a:r>
              <a:rPr lang="en-US" sz="2400" dirty="0"/>
              <a:t>. </a:t>
            </a:r>
          </a:p>
        </p:txBody>
      </p:sp>
      <p:pic>
        <p:nvPicPr>
          <p:cNvPr id="7170" name="Picture 2" descr="The More Time You Spend With Your Parents, The Longer They'll Live">
            <a:extLst>
              <a:ext uri="{FF2B5EF4-FFF2-40B4-BE49-F238E27FC236}">
                <a16:creationId xmlns:a16="http://schemas.microsoft.com/office/drawing/2014/main" id="{97B0B4D0-D179-4F38-8041-FD8380E961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912591"/>
            <a:ext cx="3124200" cy="169153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B8D7FEC-6E77-0111-213D-D05FE9DB78C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288"/>
            <a:ext cx="1608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20601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429</TotalTime>
  <Words>14620</Words>
  <Application>Microsoft Office PowerPoint</Application>
  <PresentationFormat>On-screen Show (4:3)</PresentationFormat>
  <Paragraphs>2026</Paragraphs>
  <Slides>169</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169</vt:i4>
      </vt:variant>
    </vt:vector>
  </HeadingPairs>
  <TitlesOfParts>
    <vt:vector size="176" baseType="lpstr">
      <vt:lpstr>Arial</vt:lpstr>
      <vt:lpstr>Calibri</vt:lpstr>
      <vt:lpstr>Comic Sans MS</vt:lpstr>
      <vt:lpstr>Roboto</vt:lpstr>
      <vt:lpstr>system-ui</vt:lpstr>
      <vt:lpstr>Wingdings</vt:lpstr>
      <vt:lpstr>Office Theme</vt:lpstr>
      <vt:lpstr>Reto Libertad Financiera</vt:lpstr>
      <vt:lpstr>Resúmen &amp; Conclusiones</vt:lpstr>
      <vt:lpstr>El Seminario Libertad  Financiera Comenzó en 2012</vt:lpstr>
      <vt:lpstr>¿Qué es el Reto Libertad Financiera?</vt:lpstr>
      <vt:lpstr>¿Qué es el Reto  Libertad Financiera?</vt:lpstr>
      <vt:lpstr>EL SUEÑO AMERICANO</vt:lpstr>
      <vt:lpstr>LA TRISTE REALIDAD</vt:lpstr>
      <vt:lpstr>¿Por Qué Tan Pocos  Lo Logran?</vt:lpstr>
      <vt:lpstr>Las Etapas de la Vida</vt:lpstr>
      <vt:lpstr>Las Dos Fases Principales del Dinero</vt:lpstr>
      <vt:lpstr>¿Cómo Llegamos Aquí? Mala Programación!</vt:lpstr>
      <vt:lpstr>La Trampa de La Deuda</vt:lpstr>
      <vt:lpstr>Meterse En Deuda es Fácil</vt:lpstr>
      <vt:lpstr>¿Por qué la Gente Pide Préstado?</vt:lpstr>
      <vt:lpstr>¿POR QUÉ Estas en Deuda?</vt:lpstr>
      <vt:lpstr>El Primer Paso Hacia la Libertad Financiera</vt:lpstr>
      <vt:lpstr>¿Cómo Cambiar de Direcciόn?</vt:lpstr>
      <vt:lpstr>Nuevas Preguntas</vt:lpstr>
      <vt:lpstr>El Mapa de Posibilidad De Esclavitud a la Libertad</vt:lpstr>
      <vt:lpstr>Los Requerimientos</vt:lpstr>
      <vt:lpstr>Los Requerimientos</vt:lpstr>
      <vt:lpstr>SOLUCIÓN: Necesitamos Tomar  el Control de Nuestra Vida y Finanzas</vt:lpstr>
      <vt:lpstr>Necesitamos Un Nuevo Guión!</vt:lpstr>
      <vt:lpstr>Necesitamos Un Nuevo Guión!</vt:lpstr>
      <vt:lpstr>Un Nuevo Guiόn!</vt:lpstr>
      <vt:lpstr>El Dinero Si Importa</vt:lpstr>
      <vt:lpstr>¿Qué es el Dinero?</vt:lpstr>
      <vt:lpstr>¿Qué es el Dinero?</vt:lpstr>
      <vt:lpstr>Porque la Deuda  Nacional Solo Sube</vt:lpstr>
      <vt:lpstr>El Valor del Dolar  se Esta Cayendo</vt:lpstr>
      <vt:lpstr>¿Que es el Credito?</vt:lpstr>
      <vt:lpstr>¿Qué es la Riqueza?</vt:lpstr>
      <vt:lpstr>¿Qué es Educación Financiera?</vt:lpstr>
      <vt:lpstr>Causa y Efecto</vt:lpstr>
      <vt:lpstr>Los Pensamientos Se  Convierten en Realidad</vt:lpstr>
      <vt:lpstr>¿En Dónde Te Ves a Ti Mismo?</vt:lpstr>
      <vt:lpstr>De Donde Viene la Riqueza   y la Libertad Financiera?</vt:lpstr>
      <vt:lpstr>Dios te Puso en la Tierra  con un Proposito</vt:lpstr>
      <vt:lpstr>NUEVA IDENTIDAD #1: YO SOY UN PRODUCTOR</vt:lpstr>
      <vt:lpstr>Nuevo Guiόn; Nuevos Pensamientos</vt:lpstr>
      <vt:lpstr>¿Cuáles Son Tus Creencias Sobre el Dinero, el Éxito y la Abundancia?</vt:lpstr>
      <vt:lpstr>¿Qué Clase de Mentalidad Tienes Tú?</vt:lpstr>
      <vt:lpstr>Conoce Tu Propósito en la Vida</vt:lpstr>
      <vt:lpstr>¿Cuál es la Voluntad de Dios  Respecto al los Bienes Materiales?</vt:lpstr>
      <vt:lpstr>¿Cual es la Voluntad de Dios  Respecto al los Bienes Materiales?</vt:lpstr>
      <vt:lpstr>Propiedad vs. Administración</vt:lpstr>
      <vt:lpstr>La Parabola de los Talentos</vt:lpstr>
      <vt:lpstr>Nuevo Guiόn;  Nuevos Pensamientos</vt:lpstr>
      <vt:lpstr>Definir el QUÉ y POR QUÉ es  Más Importante Que el CÓMO</vt:lpstr>
      <vt:lpstr>Pensamiento de Avance:  La Prosperidad Financiera es Para Ti!</vt:lpstr>
      <vt:lpstr> Pensamiento Clave de Avance:  Para Ser Libre Financieramente, Tú Debes Desear ser Financieramente Libre!</vt:lpstr>
      <vt:lpstr>La Fórmula Para Alcanzar Cualquier Deseo</vt:lpstr>
      <vt:lpstr>La Fórmula Para Alcanzar Cualquier Deseo</vt:lpstr>
      <vt:lpstr>Ahora Es El Tiempo de Definir el QUÉ</vt:lpstr>
      <vt:lpstr>Cόmo Se Logran los Deseos</vt:lpstr>
      <vt:lpstr>Ahora Es El Tiempo de Definir el QUÉ y el POR QUÉ</vt:lpstr>
      <vt:lpstr>Las Finanzas son un Juego</vt:lpstr>
      <vt:lpstr>Las 4 Dimensiones de la Vida</vt:lpstr>
      <vt:lpstr>1.) La Dimensión del Tiempo</vt:lpstr>
      <vt:lpstr>2.) La Dimensión del Dinero</vt:lpstr>
      <vt:lpstr>2.) Los 3 Estados Financieros</vt:lpstr>
      <vt:lpstr>3.) Las 3 Etapas de la Realidad</vt:lpstr>
      <vt:lpstr>4.) Las 12 Áreas de la Vida</vt:lpstr>
      <vt:lpstr>La Meta de la Libertad Financiera</vt:lpstr>
      <vt:lpstr>¿Que Está en Tu  Balance General Intangible?</vt:lpstr>
      <vt:lpstr>Balance General “Real” - Malo</vt:lpstr>
      <vt:lpstr>Balance General “Ideal” - Bueno</vt:lpstr>
      <vt:lpstr>¿En Dónde te Encuentras Hoy?</vt:lpstr>
      <vt:lpstr>¿QUIÉN ERES?</vt:lpstr>
      <vt:lpstr>¿Quién Soy?</vt:lpstr>
      <vt:lpstr>PowerPoint Presentation</vt:lpstr>
      <vt:lpstr>Necesitamos Un Nuevo Guiόn</vt:lpstr>
      <vt:lpstr>Necesitamos Un Nuevo Guiόn</vt:lpstr>
      <vt:lpstr>Ahora Es El Tiempo de Definir QUIÉN</vt:lpstr>
      <vt:lpstr>Ahora Es El Tiempo de Definir QUIÉN</vt:lpstr>
      <vt:lpstr>TU ERES  TU INVERSION NO. 1</vt:lpstr>
      <vt:lpstr>1.) Invierte en Tu Cuerpo Fisico</vt:lpstr>
      <vt:lpstr>2.) Invierte en Tu Ser Interior</vt:lpstr>
      <vt:lpstr>3.) Invierte en Tu Visiόn de Vida</vt:lpstr>
      <vt:lpstr>4.) Invierte en Tu Educaciόn</vt:lpstr>
      <vt:lpstr>5.) Invierte en Tu Carrera</vt:lpstr>
      <vt:lpstr>Aumenta Tu Capacidad Para Ganar</vt:lpstr>
      <vt:lpstr>¿Cómo Ganas Más Dinero?</vt:lpstr>
      <vt:lpstr>Los 3 Estados Financieros</vt:lpstr>
      <vt:lpstr>Pensamiento Clave de Avance:  Siembra una Semilla Para  Plantar Tu Árbol de Riqueza!</vt:lpstr>
      <vt:lpstr>El Secreto de la Riqueza</vt:lpstr>
      <vt:lpstr>Planta tu Árbol de la Riqueza</vt:lpstr>
      <vt:lpstr>La Clave de la Riqueza:  Págate  a Ti Mismo Primero!</vt:lpstr>
      <vt:lpstr>Concepto Clave: Ingreso Neto</vt:lpstr>
      <vt:lpstr>Ricos vs. Clase Media vs. Pobres</vt:lpstr>
      <vt:lpstr>Cómo Pagarte a Ti Mismo Primero</vt:lpstr>
      <vt:lpstr>La mayoría trata de ahorrar  y gastar en muchos lugares separados</vt:lpstr>
      <vt:lpstr>La Lecciόn Clave es  Ahorrar Antes de Gastar</vt:lpstr>
      <vt:lpstr>Separa tu Dinero  en 2 Cuentas</vt:lpstr>
      <vt:lpstr>Los 3 Estados Financieros</vt:lpstr>
      <vt:lpstr>Invierte en Tu Matrimonio</vt:lpstr>
      <vt:lpstr>El no invertir te puede costar MUCHO</vt:lpstr>
      <vt:lpstr>Invierte en tus Hijos</vt:lpstr>
      <vt:lpstr>Invierte en tus Padres</vt:lpstr>
      <vt:lpstr>Nuestro Papel es Proveer</vt:lpstr>
      <vt:lpstr>Gastos</vt:lpstr>
      <vt:lpstr>Compras Mayores</vt:lpstr>
      <vt:lpstr>Los 3 Estados Financieros</vt:lpstr>
      <vt:lpstr>Es Tiempo de Cambiar  el Guiόn de tu Familia</vt:lpstr>
      <vt:lpstr>Pensamiento Clave de Avance:   Éxito Financiero Requiere Pensar a Largo Plazo</vt:lpstr>
      <vt:lpstr>El Estado de Resultados</vt:lpstr>
      <vt:lpstr>Aumenta Tus INGRESOS</vt:lpstr>
      <vt:lpstr>Reduce Tus GASTOS</vt:lpstr>
      <vt:lpstr>Pensamiento Clave de Avance:  ¡No Confundas Tus Necesidades  Con Tus Deseos!</vt:lpstr>
      <vt:lpstr>Controlar el Consumo es la Clave</vt:lpstr>
      <vt:lpstr>Es Bueno Recortar Gastos Pero es Mejor Ganar Más!</vt:lpstr>
      <vt:lpstr>Porque la Gente no Prospera</vt:lpstr>
      <vt:lpstr>La Clave del Éxito Financiero</vt:lpstr>
      <vt:lpstr>La Meta de la  Libertad Financiera</vt:lpstr>
      <vt:lpstr>Es Hora de Cambiar tu Guiόn  Respecto a tus GASTOS</vt:lpstr>
      <vt:lpstr>Cόmo Hacer  Compras Mayores con Sabiduria</vt:lpstr>
      <vt:lpstr>Cόmo Financiar tus  Compras Mayores</vt:lpstr>
      <vt:lpstr>Comprar Una Casa o Un Carro es Bueno, Pero Pagar Intereses No Lo Es</vt:lpstr>
      <vt:lpstr>No Debas tu Casa y Tus Caros</vt:lpstr>
      <vt:lpstr>Las Tablillas de Barro de Babilonia</vt:lpstr>
      <vt:lpstr>¡LA FÓRMULA PARA SALIR  DE DEUDA PRONTO!</vt:lpstr>
      <vt:lpstr>4 Tipos de Deuda Mala</vt:lpstr>
      <vt:lpstr>La BUENA Regla</vt:lpstr>
      <vt:lpstr>El Costo Real de Comprar una Casa</vt:lpstr>
      <vt:lpstr>Deuda Total Después de Pago ($)</vt:lpstr>
      <vt:lpstr>Total Pagado al Principal</vt:lpstr>
      <vt:lpstr>El Plan Para Pagar Todas Tus Deudas</vt:lpstr>
      <vt:lpstr>El Plan Para Pagar Todas Tus Deudas</vt:lpstr>
      <vt:lpstr>¡Pagar Tu Deuda  es Una Inversión Garantizada!</vt:lpstr>
      <vt:lpstr>¡Cómo Ahorrar Miles de Dólares!</vt:lpstr>
      <vt:lpstr>Plan de Pago de Deudas Personalizado</vt:lpstr>
      <vt:lpstr>3 Tipos de Reservas</vt:lpstr>
      <vt:lpstr>No Olvides las Reservas!</vt:lpstr>
      <vt:lpstr>PROTECCIÓN PARA EL FUTURO DESCONOCIDO - SEGUROS </vt:lpstr>
      <vt:lpstr>El Seguro es Protección</vt:lpstr>
      <vt:lpstr>Dos Cosas Son Seguras en la Vida</vt:lpstr>
      <vt:lpstr>Si Mueres Inesperadamente,  Quien se Hara Cargo de tu Familia?</vt:lpstr>
      <vt:lpstr>¿Que es un Seguro de Vida?</vt:lpstr>
      <vt:lpstr>¿Por qué un seguro de vida?</vt:lpstr>
      <vt:lpstr>4 Tipos de Seguro de Vida</vt:lpstr>
      <vt:lpstr>3. Concepto “Se Tu Propio Banco”</vt:lpstr>
      <vt:lpstr>Necesitas 5 Pasos</vt:lpstr>
      <vt:lpstr>Beneficios de esta Estrategia</vt:lpstr>
      <vt:lpstr>Más información sobre el concepto BYOB</vt:lpstr>
      <vt:lpstr>Diseña una Estrategia Financiera Multi-Generacional</vt:lpstr>
      <vt:lpstr>¿Tendre Suficiente Ingreso  Para Un Retiro Comodo?</vt:lpstr>
      <vt:lpstr>¿Que es la Libertad Financiera?</vt:lpstr>
      <vt:lpstr>4 Tipos de Inversiones</vt:lpstr>
      <vt:lpstr>La Inversiόn Ideal</vt:lpstr>
      <vt:lpstr>Haz Que el Dinero Trabaje Para Ti!</vt:lpstr>
      <vt:lpstr>Principios Básicos de la Inversión</vt:lpstr>
      <vt:lpstr>Principios Básicos de la Inversión</vt:lpstr>
      <vt:lpstr>INVERSIONES –  COMO INVERTIR TU CAPITAL</vt:lpstr>
      <vt:lpstr>Opcion 1. Aprende a Invertir</vt:lpstr>
      <vt:lpstr>Lee: El Prestamista de Oro de Babilonia</vt:lpstr>
      <vt:lpstr>Lee: El Prestamista de Oro de Babilonia</vt:lpstr>
      <vt:lpstr>Emprendimiento</vt:lpstr>
      <vt:lpstr>¿Por qué los emprendedores  se vuelven ricos?</vt:lpstr>
      <vt:lpstr>Conclusion: Se tu Propio Jefe Se Dueño de tu Propio Negocio!</vt:lpstr>
      <vt:lpstr>Conclusiόn:  Se un contribuyente responsable</vt:lpstr>
      <vt:lpstr>Conclusión: Es Bueno  Dar Pero Con Sabiduría</vt:lpstr>
      <vt:lpstr>Es Más Bienaventurado  Dar Que Recibir</vt:lpstr>
      <vt:lpstr>PROTECCION DE BIENES &amp; PLANEO DE PATRIMONIO</vt:lpstr>
      <vt:lpstr>Planeo de Patrimonio 101</vt:lpstr>
      <vt:lpstr>Poder Legal</vt:lpstr>
      <vt:lpstr>¿Estas listo para la Libertad Financiera?</vt:lpstr>
      <vt:lpstr>Próximos Pasos?  Nuestros Seminarios</vt:lpstr>
      <vt:lpstr>PowerPoint Presentation</vt:lpstr>
      <vt:lpstr>¿Preguntas? ¿Comentarios?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ana@housingresearchcenter.com</dc:creator>
  <cp:lastModifiedBy>Alex Barron</cp:lastModifiedBy>
  <cp:revision>29</cp:revision>
  <dcterms:created xsi:type="dcterms:W3CDTF">2020-12-14T19:30:58Z</dcterms:created>
  <dcterms:modified xsi:type="dcterms:W3CDTF">2024-07-30T02:04:39Z</dcterms:modified>
</cp:coreProperties>
</file>