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421" r:id="rId2"/>
    <p:sldId id="340" r:id="rId3"/>
    <p:sldId id="321" r:id="rId4"/>
    <p:sldId id="322" r:id="rId5"/>
    <p:sldId id="323" r:id="rId6"/>
    <p:sldId id="324" r:id="rId7"/>
    <p:sldId id="325" r:id="rId8"/>
    <p:sldId id="326" r:id="rId9"/>
    <p:sldId id="338" r:id="rId10"/>
    <p:sldId id="327" r:id="rId11"/>
    <p:sldId id="339" r:id="rId12"/>
    <p:sldId id="328" r:id="rId13"/>
    <p:sldId id="329" r:id="rId14"/>
    <p:sldId id="330" r:id="rId15"/>
    <p:sldId id="331" r:id="rId16"/>
    <p:sldId id="332" r:id="rId17"/>
    <p:sldId id="333" r:id="rId18"/>
    <p:sldId id="334" r:id="rId19"/>
    <p:sldId id="335" r:id="rId20"/>
    <p:sldId id="336" r:id="rId21"/>
    <p:sldId id="337" r:id="rId22"/>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C83C3E14-D351-4955-A275-17B9F5A1AB3D}" type="slidenum">
              <a:rPr lang="en-US" smtClean="0"/>
              <a:pPr/>
              <a:t>‹#›</a:t>
            </a:fld>
            <a:endParaRPr lang="en-US"/>
          </a:p>
        </p:txBody>
      </p:sp>
    </p:spTree>
    <p:extLst>
      <p:ext uri="{BB962C8B-B14F-4D97-AF65-F5344CB8AC3E}">
        <p14:creationId xmlns:p14="http://schemas.microsoft.com/office/powerpoint/2010/main" val="29807933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26516122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5/20/2024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5/20/2024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5/20/2024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5/20/2024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5/20/2024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5/20/2024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5/20/2024</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5/20/2024</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5/20/2024</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5/20/2024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5/20/2024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0"/>
            <a:ext cx="6362179" cy="2111077"/>
          </a:xfrm>
        </p:spPr>
        <p:txBody>
          <a:bodyPr>
            <a:normAutofit/>
          </a:bodyPr>
          <a:lstStyle/>
          <a:p>
            <a:r>
              <a:rPr lang="en-US" b="1" dirty="0" err="1"/>
              <a:t>Reto</a:t>
            </a:r>
            <a:r>
              <a:rPr lang="en-US" b="1" dirty="0"/>
              <a:t> Libertad </a:t>
            </a:r>
            <a:r>
              <a:rPr lang="en-US" b="1" dirty="0" err="1"/>
              <a:t>Financiera</a:t>
            </a:r>
            <a:endParaRPr lang="en-US" dirty="0"/>
          </a:p>
        </p:txBody>
      </p:sp>
      <p:sp>
        <p:nvSpPr>
          <p:cNvPr id="3" name="Subtitle 2"/>
          <p:cNvSpPr>
            <a:spLocks noGrp="1"/>
          </p:cNvSpPr>
          <p:nvPr>
            <p:ph type="subTitle" idx="1"/>
          </p:nvPr>
        </p:nvSpPr>
        <p:spPr>
          <a:xfrm>
            <a:off x="0" y="5107792"/>
            <a:ext cx="2854596" cy="1185598"/>
          </a:xfrm>
        </p:spPr>
        <p:txBody>
          <a:bodyPr/>
          <a:lstStyle/>
          <a:p>
            <a:r>
              <a:rPr lang="en-US" dirty="0" err="1"/>
              <a:t>por</a:t>
            </a:r>
            <a:endParaRPr lang="en-US" dirty="0"/>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76" y="103038"/>
            <a:ext cx="2209800" cy="2209800"/>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687"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595" y="4163279"/>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9462"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t>Presenta</a:t>
            </a:r>
            <a:endParaRPr lang="en-US" dirty="0"/>
          </a:p>
        </p:txBody>
      </p:sp>
      <p:pic>
        <p:nvPicPr>
          <p:cNvPr id="7" name="Picture 6">
            <a:extLst>
              <a:ext uri="{FF2B5EF4-FFF2-40B4-BE49-F238E27FC236}">
                <a16:creationId xmlns:a16="http://schemas.microsoft.com/office/drawing/2014/main" id="{610EE313-FD1C-94FC-4FC5-43FBFB312732}"/>
              </a:ext>
            </a:extLst>
          </p:cNvPr>
          <p:cNvPicPr>
            <a:picLocks noChangeAspect="1"/>
          </p:cNvPicPr>
          <p:nvPr/>
        </p:nvPicPr>
        <p:blipFill>
          <a:blip r:embed="rId7"/>
          <a:stretch>
            <a:fillRect/>
          </a:stretch>
        </p:blipFill>
        <p:spPr>
          <a:xfrm>
            <a:off x="11349" y="3622023"/>
            <a:ext cx="2731851" cy="881593"/>
          </a:xfrm>
          <a:prstGeom prst="rect">
            <a:avLst/>
          </a:prstGeom>
        </p:spPr>
      </p:pic>
    </p:spTree>
    <p:extLst>
      <p:ext uri="{BB962C8B-B14F-4D97-AF65-F5344CB8AC3E}">
        <p14:creationId xmlns:p14="http://schemas.microsoft.com/office/powerpoint/2010/main" val="35694479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228600" y="1600200"/>
            <a:ext cx="8382000" cy="5262979"/>
          </a:xfrm>
          <a:prstGeom prst="rect">
            <a:avLst/>
          </a:prstGeom>
          <a:noFill/>
        </p:spPr>
        <p:txBody>
          <a:bodyPr wrap="square" rtlCol="0">
            <a:spAutoFit/>
          </a:bodyPr>
          <a:lstStyle/>
          <a:p>
            <a:r>
              <a:rPr lang="es-ES" sz="2400" dirty="0">
                <a:solidFill>
                  <a:srgbClr val="0000FF"/>
                </a:solidFill>
              </a:rPr>
              <a:t>Ganamos mucho dinero durante los años pasados, pero los goces de la riqueza sólo los hemos podido experimentar en sueños.</a:t>
            </a:r>
            <a:endParaRPr lang="en-US" sz="2400" dirty="0">
              <a:solidFill>
                <a:srgbClr val="0000FF"/>
              </a:solidFill>
            </a:endParaRPr>
          </a:p>
          <a:p>
            <a:r>
              <a:rPr lang="es-ES" sz="2400" dirty="0">
                <a:solidFill>
                  <a:srgbClr val="0000FF"/>
                </a:solidFill>
              </a:rPr>
              <a:t>¿Somos acaso estúpidos borregos? Vivimos en la ciudad más rica del mundo. Los viajeros dicen que ninguna otra ciudad la iguala. Ante nosotros se extiende esta riqueza, pero no poseemos nada de ella. Tras haber pasado la mitad de tu vida trabajando arduamente, tú, mi mejor amigo, tienes la bolsa vacía y me preguntas: ¿Me puedes prestar una suma tan insignificante como dos </a:t>
            </a:r>
            <a:r>
              <a:rPr lang="es-ES" sz="2400" dirty="0" err="1">
                <a:solidFill>
                  <a:srgbClr val="0000FF"/>
                </a:solidFill>
              </a:rPr>
              <a:t>shekeles</a:t>
            </a:r>
            <a:r>
              <a:rPr lang="es-ES" sz="2400" dirty="0">
                <a:solidFill>
                  <a:srgbClr val="0000FF"/>
                </a:solidFill>
              </a:rPr>
              <a:t> hasta después del festín de los nobles de esta noche? ¿Y qué es lo que yo te respondo? ¿Digo que aquí tienes mi bolsa, y que comparto contigo su contenido? No, admito que mi bolsa está tan vacía como la tuya. ¿Qué es lo que no funciona? ¿Por qué no podemos conseguir más plata y más oro, más de lo necesario para </a:t>
            </a:r>
            <a:r>
              <a:rPr lang="en-US" sz="2400" dirty="0" err="1">
                <a:solidFill>
                  <a:srgbClr val="0000FF"/>
                </a:solidFill>
              </a:rPr>
              <a:t>poder</a:t>
            </a:r>
            <a:r>
              <a:rPr lang="en-US" sz="2400" dirty="0">
                <a:solidFill>
                  <a:srgbClr val="0000FF"/>
                </a:solidFill>
              </a:rPr>
              <a:t> comer y </a:t>
            </a:r>
            <a:r>
              <a:rPr lang="en-US" sz="2400" dirty="0" err="1">
                <a:solidFill>
                  <a:srgbClr val="0000FF"/>
                </a:solidFill>
              </a:rPr>
              <a:t>vestirse</a:t>
            </a:r>
            <a:r>
              <a:rPr lang="en-US" sz="2400" dirty="0">
                <a:solidFill>
                  <a:srgbClr val="0000FF"/>
                </a:solidFill>
              </a:rPr>
              <a:t>?</a:t>
            </a:r>
          </a:p>
        </p:txBody>
      </p:sp>
      <p:pic>
        <p:nvPicPr>
          <p:cNvPr id="3" name="Picture 2">
            <a:extLst>
              <a:ext uri="{FF2B5EF4-FFF2-40B4-BE49-F238E27FC236}">
                <a16:creationId xmlns:a16="http://schemas.microsoft.com/office/drawing/2014/main" id="{A141A219-A4BC-905F-57A9-070D42382893}"/>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b="1" dirty="0"/>
              <a:t>El Hombre Que </a:t>
            </a:r>
            <a:r>
              <a:rPr lang="en-US" b="1" dirty="0" err="1"/>
              <a:t>Deseaba</a:t>
            </a:r>
            <a:r>
              <a:rPr lang="en-US" b="1" dirty="0"/>
              <a:t> Oro</a:t>
            </a:r>
            <a:endParaRPr lang="en-US" dirty="0"/>
          </a:p>
        </p:txBody>
      </p:sp>
      <p:sp>
        <p:nvSpPr>
          <p:cNvPr id="3" name="Content Placeholder 2"/>
          <p:cNvSpPr>
            <a:spLocks noGrp="1"/>
          </p:cNvSpPr>
          <p:nvPr>
            <p:ph idx="1"/>
          </p:nvPr>
        </p:nvSpPr>
        <p:spPr/>
        <p:txBody>
          <a:bodyPr>
            <a:normAutofit lnSpcReduction="10000"/>
          </a:bodyPr>
          <a:lstStyle/>
          <a:p>
            <a:r>
              <a:rPr lang="es-ES" sz="2400" dirty="0">
                <a:solidFill>
                  <a:srgbClr val="0000FF"/>
                </a:solidFill>
              </a:rPr>
              <a:t>Consideremos a nuestros hijos. ¿No están siguiendo el mismo camino de sus padres? ¿También ellos con sus familias, y sus hijos con las suyas, tendrán que vivir entre los acaparadores de oro y se tendrán que contentar con beber la consabida leche de cabra y alimentarse de caldo claro?</a:t>
            </a:r>
          </a:p>
          <a:p>
            <a:r>
              <a:rPr lang="es-ES" sz="2400" dirty="0"/>
              <a:t>-</a:t>
            </a:r>
            <a:r>
              <a:rPr lang="es-ES" sz="2400" dirty="0">
                <a:solidFill>
                  <a:srgbClr val="00B050"/>
                </a:solidFill>
              </a:rPr>
              <a:t>Durante todos estos años que hemos sido amigos, nunca habías hablado así</a:t>
            </a:r>
            <a:r>
              <a:rPr lang="es-ES" sz="2400" dirty="0"/>
              <a:t>, -replicó </a:t>
            </a:r>
            <a:r>
              <a:rPr lang="es-ES" sz="2400" dirty="0" err="1"/>
              <a:t>Kobi</a:t>
            </a:r>
            <a:r>
              <a:rPr lang="es-ES" sz="2400" dirty="0"/>
              <a:t> intrigado.</a:t>
            </a:r>
          </a:p>
          <a:p>
            <a:r>
              <a:rPr lang="es-ES" sz="2400" dirty="0"/>
              <a:t>-</a:t>
            </a:r>
            <a:r>
              <a:rPr lang="es-ES" sz="2400" dirty="0">
                <a:solidFill>
                  <a:srgbClr val="0000FF"/>
                </a:solidFill>
              </a:rPr>
              <a:t>Durante todos estos años, jamás había pensado así. Desde el alba hasta que me hacía parar la oscuridad he trabajado haciendo los más bellos carros que pueda fabricar un hombre, sin casi atreverme apenas a esperar que un día los dioses reconocerían mis buenas obras y me darían una gran prosperidad, lo que jamás han hecho.</a:t>
            </a:r>
          </a:p>
          <a:p>
            <a:endParaRPr lang="en-US" sz="2400" dirty="0"/>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11</a:t>
            </a:fld>
            <a:endParaRPr lang="en-US"/>
          </a:p>
        </p:txBody>
      </p:sp>
      <p:pic>
        <p:nvPicPr>
          <p:cNvPr id="7" name="Picture 6">
            <a:extLst>
              <a:ext uri="{FF2B5EF4-FFF2-40B4-BE49-F238E27FC236}">
                <a16:creationId xmlns:a16="http://schemas.microsoft.com/office/drawing/2014/main" id="{9BB5C865-FA78-3C70-0128-663BD73394CF}"/>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914773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457200" y="1905000"/>
            <a:ext cx="8382000" cy="4524315"/>
          </a:xfrm>
          <a:prstGeom prst="rect">
            <a:avLst/>
          </a:prstGeom>
          <a:noFill/>
        </p:spPr>
        <p:txBody>
          <a:bodyPr wrap="square" rtlCol="0">
            <a:spAutoFit/>
          </a:bodyPr>
          <a:lstStyle/>
          <a:p>
            <a:r>
              <a:rPr lang="es-ES" sz="2400" dirty="0">
                <a:solidFill>
                  <a:srgbClr val="0000FF"/>
                </a:solidFill>
              </a:rPr>
              <a:t>Al fin me doy cuenta de que nunca lo harán. Por eso estoy triste. Deseo ser rico. Quiero poseer tierras y ganado, lucir bellas ropas y llenar mi bolsa de dinero.</a:t>
            </a:r>
          </a:p>
          <a:p>
            <a:endParaRPr lang="es-ES" sz="2400" dirty="0">
              <a:solidFill>
                <a:srgbClr val="0000FF"/>
              </a:solidFill>
            </a:endParaRPr>
          </a:p>
          <a:p>
            <a:r>
              <a:rPr lang="es-ES" sz="2400" dirty="0">
                <a:solidFill>
                  <a:srgbClr val="0000FF"/>
                </a:solidFill>
              </a:rPr>
              <a:t>Estoy dispuesto a trabajar para ello con todas mis fuerzas, con toda la habilidad de mis manos, con toda la destreza de mi cabeza, pero deseo que mis esfuerzos sean recompensados. ¿Qué nos ocurre?</a:t>
            </a:r>
          </a:p>
          <a:p>
            <a:endParaRPr lang="es-ES" sz="2400" dirty="0">
              <a:solidFill>
                <a:srgbClr val="0000FF"/>
              </a:solidFill>
            </a:endParaRPr>
          </a:p>
          <a:p>
            <a:r>
              <a:rPr lang="es-ES" sz="2400" dirty="0">
                <a:solidFill>
                  <a:srgbClr val="0000FF"/>
                </a:solidFill>
              </a:rPr>
              <a:t>Te lo vuelvo a preguntar. ¿Por qué no tenemos una parte justa de todas las cosas buenas, tan abundantes, que pueden conseguir los que poseen el oro?</a:t>
            </a:r>
            <a:endParaRPr lang="en-US" sz="2400" dirty="0">
              <a:solidFill>
                <a:srgbClr val="0000FF"/>
              </a:solidFill>
            </a:endParaRPr>
          </a:p>
        </p:txBody>
      </p:sp>
      <p:pic>
        <p:nvPicPr>
          <p:cNvPr id="3" name="Picture 2">
            <a:extLst>
              <a:ext uri="{FF2B5EF4-FFF2-40B4-BE49-F238E27FC236}">
                <a16:creationId xmlns:a16="http://schemas.microsoft.com/office/drawing/2014/main" id="{95A50BB4-7973-DC14-CFC4-3CFA32491AC4}"/>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6629400" cy="4893647"/>
          </a:xfrm>
          <a:prstGeom prst="rect">
            <a:avLst/>
          </a:prstGeom>
          <a:noFill/>
        </p:spPr>
        <p:txBody>
          <a:bodyPr wrap="square" rtlCol="0">
            <a:spAutoFit/>
          </a:bodyPr>
          <a:lstStyle/>
          <a:p>
            <a:endParaRPr lang="es-ES" sz="2400" dirty="0"/>
          </a:p>
          <a:p>
            <a:r>
              <a:rPr lang="es-ES" sz="2400" dirty="0">
                <a:solidFill>
                  <a:srgbClr val="00B050"/>
                </a:solidFill>
              </a:rPr>
              <a:t>-¡Ay si conociera la respuesta! </a:t>
            </a:r>
            <a:r>
              <a:rPr lang="es-ES" sz="2400" dirty="0"/>
              <a:t>-respondió </a:t>
            </a:r>
            <a:r>
              <a:rPr lang="es-ES" sz="2400" dirty="0" err="1"/>
              <a:t>Kobi</a:t>
            </a:r>
            <a:r>
              <a:rPr lang="es-ES" sz="2400" dirty="0"/>
              <a:t>-. </a:t>
            </a:r>
          </a:p>
          <a:p>
            <a:endParaRPr lang="es-ES" sz="2400" dirty="0">
              <a:solidFill>
                <a:srgbClr val="00B050"/>
              </a:solidFill>
            </a:endParaRPr>
          </a:p>
          <a:p>
            <a:r>
              <a:rPr lang="es-ES" sz="2400" dirty="0">
                <a:solidFill>
                  <a:srgbClr val="00B050"/>
                </a:solidFill>
              </a:rPr>
              <a:t>Yo no estoy más satisfecho que tú. Todo el dinero que gano .con mi lira se gasta rápidamente. A menudo he de planificar y calcular para que mi familia no pase hambre. Yo también tengo en mi fuero interno el deseo de tener una lira suficientemente grande para. hacer resonar la grandiosa música que me viene a la mente. Con un instrumento así podría producir una música tan suave que ni el mismo rey habría oído nunca nada parecido.</a:t>
            </a:r>
            <a:endParaRPr lang="en-US" sz="2400"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438400"/>
            <a:ext cx="1662113" cy="2695318"/>
          </a:xfrm>
          <a:prstGeom prst="rect">
            <a:avLst/>
          </a:prstGeom>
        </p:spPr>
      </p:pic>
      <p:pic>
        <p:nvPicPr>
          <p:cNvPr id="4" name="Picture 3">
            <a:extLst>
              <a:ext uri="{FF2B5EF4-FFF2-40B4-BE49-F238E27FC236}">
                <a16:creationId xmlns:a16="http://schemas.microsoft.com/office/drawing/2014/main" id="{8A44B677-4896-1A48-A8F8-DA7408F85E4A}"/>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752600"/>
            <a:ext cx="8382000" cy="2308324"/>
          </a:xfrm>
          <a:prstGeom prst="rect">
            <a:avLst/>
          </a:prstGeom>
          <a:noFill/>
        </p:spPr>
        <p:txBody>
          <a:bodyPr wrap="square" rtlCol="0">
            <a:spAutoFit/>
          </a:bodyPr>
          <a:lstStyle/>
          <a:p>
            <a:r>
              <a:rPr lang="es-ES" sz="2400" dirty="0">
                <a:solidFill>
                  <a:srgbClr val="0000FF"/>
                </a:solidFill>
              </a:rPr>
              <a:t>-Tú deberías tener una lira así. Nadie en la ciudad de Babilonia podría hacerla sonar mejor que tú, hacerla cantar tan melodiosamente que, no sólo el rey, sino los mismos dioses quedarían maravillados. Pero, ¿como podrías conseguirla si tú y yo somos tan pobres como los esclavos del rey?</a:t>
            </a:r>
          </a:p>
          <a:p>
            <a:endParaRPr lang="es-E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188" y="4060925"/>
            <a:ext cx="3073828" cy="1978776"/>
          </a:xfrm>
          <a:prstGeom prst="rect">
            <a:avLst/>
          </a:prstGeom>
        </p:spPr>
      </p:pic>
      <p:sp>
        <p:nvSpPr>
          <p:cNvPr id="4" name="TextBox 3"/>
          <p:cNvSpPr txBox="1"/>
          <p:nvPr/>
        </p:nvSpPr>
        <p:spPr>
          <a:xfrm>
            <a:off x="419100" y="3811012"/>
            <a:ext cx="5520088" cy="3046988"/>
          </a:xfrm>
          <a:prstGeom prst="rect">
            <a:avLst/>
          </a:prstGeom>
          <a:noFill/>
        </p:spPr>
        <p:txBody>
          <a:bodyPr wrap="square" rtlCol="0">
            <a:spAutoFit/>
          </a:bodyPr>
          <a:lstStyle/>
          <a:p>
            <a:r>
              <a:rPr lang="es-ES" sz="2400" dirty="0">
                <a:solidFill>
                  <a:srgbClr val="0000FF"/>
                </a:solidFill>
              </a:rPr>
              <a:t>¡Escucha la campana! ¡Ya vienen!</a:t>
            </a:r>
            <a:r>
              <a:rPr lang="es-ES" sz="2400" dirty="0"/>
              <a:t> - señaló una larga columna de hombres medio desnudos, los portadores de agua que venían del río, sudando y sufriendo por una estrecha calle. Caminaban en columna de a cinco encorvados bajo la pesada piel de cabra llena de agua.</a:t>
            </a:r>
            <a:endParaRPr lang="en-US" sz="2400" dirty="0"/>
          </a:p>
          <a:p>
            <a:endParaRPr lang="en-US" sz="2400" dirty="0"/>
          </a:p>
        </p:txBody>
      </p:sp>
      <p:pic>
        <p:nvPicPr>
          <p:cNvPr id="6" name="Picture 5">
            <a:extLst>
              <a:ext uri="{FF2B5EF4-FFF2-40B4-BE49-F238E27FC236}">
                <a16:creationId xmlns:a16="http://schemas.microsoft.com/office/drawing/2014/main" id="{B507232F-A7D8-8C6A-E7A1-8E63A842A7A4}"/>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8382000" cy="4154984"/>
          </a:xfrm>
          <a:prstGeom prst="rect">
            <a:avLst/>
          </a:prstGeom>
          <a:noFill/>
        </p:spPr>
        <p:txBody>
          <a:bodyPr wrap="square" rtlCol="0">
            <a:spAutoFit/>
          </a:bodyPr>
          <a:lstStyle/>
          <a:p>
            <a:r>
              <a:rPr lang="es-ES" sz="2400" dirty="0">
                <a:solidFill>
                  <a:srgbClr val="00B050"/>
                </a:solidFill>
              </a:rPr>
              <a:t>-El hombre que los guía es hermoso </a:t>
            </a:r>
            <a:r>
              <a:rPr lang="es-ES" sz="2400" dirty="0"/>
              <a:t>-</a:t>
            </a:r>
            <a:r>
              <a:rPr lang="es-ES" sz="2400" dirty="0" err="1"/>
              <a:t>Kobi</a:t>
            </a:r>
            <a:r>
              <a:rPr lang="es-ES" sz="2400" dirty="0"/>
              <a:t> indicó al hombre que tocaba la campana y andaba al frente de todos,- sin carga-. </a:t>
            </a:r>
            <a:r>
              <a:rPr lang="es-ES" sz="2400" dirty="0">
                <a:solidFill>
                  <a:srgbClr val="00B050"/>
                </a:solidFill>
              </a:rPr>
              <a:t>En su país es fácil encontrar a hombres hermosos.</a:t>
            </a:r>
          </a:p>
          <a:p>
            <a:endParaRPr lang="es-ES" sz="2400" dirty="0"/>
          </a:p>
          <a:p>
            <a:r>
              <a:rPr lang="es-ES" sz="2400" dirty="0"/>
              <a:t>-</a:t>
            </a:r>
            <a:r>
              <a:rPr lang="es-ES" sz="2400" dirty="0">
                <a:solidFill>
                  <a:srgbClr val="0000FF"/>
                </a:solidFill>
              </a:rPr>
              <a:t>Hay varios rostros bellos en la fila </a:t>
            </a:r>
            <a:r>
              <a:rPr lang="es-ES" sz="2400" dirty="0"/>
              <a:t>- dijo </a:t>
            </a:r>
            <a:r>
              <a:rPr lang="es-ES" sz="2400" dirty="0" err="1"/>
              <a:t>Bansir</a:t>
            </a:r>
            <a:r>
              <a:rPr lang="es-ES" sz="2400" dirty="0"/>
              <a:t>-, </a:t>
            </a:r>
            <a:r>
              <a:rPr lang="es-ES" sz="2400" dirty="0">
                <a:solidFill>
                  <a:srgbClr val="0000FF"/>
                </a:solidFill>
              </a:rPr>
              <a:t>tanto como los nuestros. Hombres altos y rubios del norte, hombres negros y risueños del sur y pequeños y morenos de los países vecinos. Todos caminan juntos del río a los jardines y de los jardines al río, cada día de cada año. No pueden esperar ninguna felicidad. Duermen sobre lechos de paja y comen gachas. ¡Me dan pena esos pobres </a:t>
            </a:r>
            <a:r>
              <a:rPr lang="en-US" sz="2400" dirty="0" err="1">
                <a:solidFill>
                  <a:srgbClr val="0000FF"/>
                </a:solidFill>
              </a:rPr>
              <a:t>animales</a:t>
            </a:r>
            <a:r>
              <a:rPr lang="en-US" sz="2400" dirty="0">
                <a:solidFill>
                  <a:srgbClr val="0000FF"/>
                </a:solidFill>
              </a:rPr>
              <a:t>, </a:t>
            </a:r>
            <a:r>
              <a:rPr lang="en-US" sz="2400" dirty="0" err="1">
                <a:solidFill>
                  <a:srgbClr val="0000FF"/>
                </a:solidFill>
              </a:rPr>
              <a:t>Kobi</a:t>
            </a:r>
            <a:r>
              <a:rPr lang="en-US" sz="2400" dirty="0">
                <a:solidFill>
                  <a:srgbClr val="0000FF"/>
                </a:solidFill>
              </a:rPr>
              <a:t>!</a:t>
            </a:r>
          </a:p>
        </p:txBody>
      </p:sp>
      <p:pic>
        <p:nvPicPr>
          <p:cNvPr id="3" name="Picture 2">
            <a:extLst>
              <a:ext uri="{FF2B5EF4-FFF2-40B4-BE49-F238E27FC236}">
                <a16:creationId xmlns:a16="http://schemas.microsoft.com/office/drawing/2014/main" id="{01E7B99A-517E-735A-1C65-15EADB1A2882}"/>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595021"/>
            <a:ext cx="8382000" cy="4708981"/>
          </a:xfrm>
          <a:prstGeom prst="rect">
            <a:avLst/>
          </a:prstGeom>
          <a:noFill/>
        </p:spPr>
        <p:txBody>
          <a:bodyPr wrap="square" rtlCol="0">
            <a:spAutoFit/>
          </a:bodyPr>
          <a:lstStyle/>
          <a:p>
            <a:r>
              <a:rPr lang="es-ES" sz="2400" dirty="0"/>
              <a:t>-</a:t>
            </a:r>
            <a:r>
              <a:rPr lang="es-ES" sz="2400" dirty="0">
                <a:solidFill>
                  <a:srgbClr val="00B050"/>
                </a:solidFill>
              </a:rPr>
              <a:t>A mí también me dan pena. Pero me hacen recordar que nosotros no estamos mucho mejor que ellos, aunque nos llamemos libres. </a:t>
            </a:r>
            <a:r>
              <a:rPr lang="es-ES" sz="2400" dirty="0"/>
              <a:t>–</a:t>
            </a:r>
          </a:p>
          <a:p>
            <a:endParaRPr lang="es-ES" sz="2000" dirty="0"/>
          </a:p>
          <a:p>
            <a:r>
              <a:rPr lang="es-ES" sz="2400" dirty="0">
                <a:solidFill>
                  <a:srgbClr val="0000FF"/>
                </a:solidFill>
              </a:rPr>
              <a:t>-Es cierto, </a:t>
            </a:r>
            <a:r>
              <a:rPr lang="es-ES" sz="2400" dirty="0" err="1">
                <a:solidFill>
                  <a:srgbClr val="0000FF"/>
                </a:solidFill>
              </a:rPr>
              <a:t>Kobi</a:t>
            </a:r>
            <a:r>
              <a:rPr lang="es-ES" sz="2400" dirty="0">
                <a:solidFill>
                  <a:srgbClr val="0000FF"/>
                </a:solidFill>
              </a:rPr>
              <a:t>, pero no me gusta pensar en eso. No queremos seguir viviendo como esclavos año tras año. Trabajar, trabajar, trabajar...¡Y no llegar a nada!</a:t>
            </a:r>
          </a:p>
          <a:p>
            <a:endParaRPr lang="es-ES" sz="2000" dirty="0"/>
          </a:p>
          <a:p>
            <a:r>
              <a:rPr lang="es-ES" sz="2400" dirty="0">
                <a:solidFill>
                  <a:srgbClr val="00B050"/>
                </a:solidFill>
              </a:rPr>
              <a:t>-¿No deberíamos intentar averiguar cómo los otros consiguieron su oro y hacer como ellos? </a:t>
            </a:r>
            <a:r>
              <a:rPr lang="es-ES" sz="2400" dirty="0"/>
              <a:t>preguntó </a:t>
            </a:r>
            <a:r>
              <a:rPr lang="en-US" sz="2400" dirty="0" err="1"/>
              <a:t>Kobi</a:t>
            </a:r>
            <a:r>
              <a:rPr lang="en-US" sz="2400" dirty="0"/>
              <a:t>.</a:t>
            </a:r>
          </a:p>
          <a:p>
            <a:endParaRPr lang="en-US" sz="2000" dirty="0"/>
          </a:p>
          <a:p>
            <a:r>
              <a:rPr lang="es-ES" sz="2400" dirty="0">
                <a:solidFill>
                  <a:srgbClr val="0000FF"/>
                </a:solidFill>
              </a:rPr>
              <a:t>-Tal vez haya un secreto que podemos aprender simplemente si encontramos a los que lo conocen, - </a:t>
            </a:r>
            <a:r>
              <a:rPr lang="en-US" sz="2400" dirty="0" err="1"/>
              <a:t>respondió</a:t>
            </a:r>
            <a:r>
              <a:rPr lang="en-US" sz="2400" dirty="0"/>
              <a:t> </a:t>
            </a:r>
            <a:r>
              <a:rPr lang="en-US" sz="2400" dirty="0" err="1"/>
              <a:t>Bansir</a:t>
            </a:r>
            <a:r>
              <a:rPr lang="en-US" sz="2400" dirty="0"/>
              <a:t> </a:t>
            </a:r>
            <a:r>
              <a:rPr lang="en-US" sz="2400" dirty="0" err="1"/>
              <a:t>pensativo</a:t>
            </a:r>
            <a:r>
              <a:rPr lang="en-US" sz="2400" dirty="0"/>
              <a:t>.</a:t>
            </a:r>
          </a:p>
        </p:txBody>
      </p:sp>
      <p:pic>
        <p:nvPicPr>
          <p:cNvPr id="3" name="Picture 2">
            <a:extLst>
              <a:ext uri="{FF2B5EF4-FFF2-40B4-BE49-F238E27FC236}">
                <a16:creationId xmlns:a16="http://schemas.microsoft.com/office/drawing/2014/main" id="{26E97DE0-B6F3-9D3B-7E4C-E0CC5002649D}"/>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8382000" cy="5139869"/>
          </a:xfrm>
          <a:prstGeom prst="rect">
            <a:avLst/>
          </a:prstGeom>
          <a:noFill/>
        </p:spPr>
        <p:txBody>
          <a:bodyPr wrap="square" rtlCol="0">
            <a:spAutoFit/>
          </a:bodyPr>
          <a:lstStyle/>
          <a:p>
            <a:r>
              <a:rPr lang="es-ES" sz="2400" dirty="0"/>
              <a:t>-</a:t>
            </a:r>
            <a:r>
              <a:rPr lang="es-ES" sz="2400" dirty="0">
                <a:solidFill>
                  <a:srgbClr val="00B050"/>
                </a:solidFill>
              </a:rPr>
              <a:t>Hoy mismo </a:t>
            </a:r>
            <a:r>
              <a:rPr lang="es-ES" sz="2400" dirty="0"/>
              <a:t>-añadió </a:t>
            </a:r>
            <a:r>
              <a:rPr lang="es-ES" sz="2400" dirty="0" err="1"/>
              <a:t>Kobi</a:t>
            </a:r>
            <a:r>
              <a:rPr lang="es-ES" sz="2400" dirty="0"/>
              <a:t>- </a:t>
            </a:r>
            <a:r>
              <a:rPr lang="es-ES" sz="2400" dirty="0">
                <a:solidFill>
                  <a:srgbClr val="00B050"/>
                </a:solidFill>
              </a:rPr>
              <a:t>me he cruzado con nuestro viejo amigo </a:t>
            </a:r>
            <a:r>
              <a:rPr lang="es-ES" sz="2400" dirty="0" err="1">
                <a:solidFill>
                  <a:srgbClr val="00B050"/>
                </a:solidFill>
              </a:rPr>
              <a:t>Arkad</a:t>
            </a:r>
            <a:r>
              <a:rPr lang="es-ES" sz="2400" dirty="0">
                <a:solidFill>
                  <a:srgbClr val="00B050"/>
                </a:solidFill>
              </a:rPr>
              <a:t>, que se paseaba en su carro dorado. Te diré que ni me ha mirado; una cosa que algunos de los de su clase creen tener derecho a hacer. En vez de eso ha hecho una señal con la mano para que los espectadores pudieran verle saludar y conceder el favor de una sonrisa amable a </a:t>
            </a:r>
            <a:r>
              <a:rPr lang="es-ES" sz="2400" dirty="0" err="1">
                <a:solidFill>
                  <a:srgbClr val="00B050"/>
                </a:solidFill>
              </a:rPr>
              <a:t>Kobi</a:t>
            </a:r>
            <a:r>
              <a:rPr lang="es-ES" sz="2400" dirty="0">
                <a:solidFill>
                  <a:srgbClr val="00B050"/>
                </a:solidFill>
              </a:rPr>
              <a:t> el músico.</a:t>
            </a:r>
          </a:p>
          <a:p>
            <a:endParaRPr lang="es-ES" sz="2000" dirty="0"/>
          </a:p>
          <a:p>
            <a:r>
              <a:rPr lang="es-ES" sz="2400" dirty="0"/>
              <a:t>-</a:t>
            </a:r>
            <a:r>
              <a:rPr lang="es-ES" sz="2400" dirty="0">
                <a:solidFill>
                  <a:srgbClr val="0000FF"/>
                </a:solidFill>
              </a:rPr>
              <a:t>Sí, dicen que es el hombre más rico de toda Babilonia </a:t>
            </a:r>
            <a:r>
              <a:rPr lang="es-ES" sz="2400" dirty="0"/>
              <a:t>-dijo </a:t>
            </a:r>
            <a:r>
              <a:rPr lang="es-ES" sz="2400" dirty="0" err="1"/>
              <a:t>Bansir</a:t>
            </a:r>
            <a:r>
              <a:rPr lang="es-ES" sz="2400" dirty="0"/>
              <a:t>.</a:t>
            </a:r>
          </a:p>
          <a:p>
            <a:endParaRPr lang="es-ES" sz="2400" dirty="0"/>
          </a:p>
          <a:p>
            <a:r>
              <a:rPr lang="es-ES" sz="2400" dirty="0"/>
              <a:t>-</a:t>
            </a:r>
            <a:r>
              <a:rPr lang="es-ES" sz="2400" dirty="0">
                <a:solidFill>
                  <a:srgbClr val="00B050"/>
                </a:solidFill>
              </a:rPr>
              <a:t>Tan rico, dicen, que el rey recurre a su oro para asuntos del tesoro</a:t>
            </a:r>
            <a:r>
              <a:rPr lang="es-ES" sz="2400" dirty="0"/>
              <a:t> -contestó </a:t>
            </a:r>
            <a:r>
              <a:rPr lang="es-ES" sz="2400" dirty="0" err="1"/>
              <a:t>Kobi</a:t>
            </a:r>
            <a:r>
              <a:rPr lang="es-ES" sz="2400" dirty="0"/>
              <a:t>.</a:t>
            </a:r>
          </a:p>
          <a:p>
            <a:endParaRPr lang="es-ES" sz="2000" dirty="0"/>
          </a:p>
          <a:p>
            <a:r>
              <a:rPr lang="es-ES" sz="2400" dirty="0"/>
              <a:t>-</a:t>
            </a:r>
            <a:r>
              <a:rPr lang="es-ES" sz="2400" dirty="0">
                <a:solidFill>
                  <a:srgbClr val="0000FF"/>
                </a:solidFill>
              </a:rPr>
              <a:t>Tan rico </a:t>
            </a:r>
            <a:r>
              <a:rPr lang="es-ES" sz="2400" dirty="0"/>
              <a:t>-comentó </a:t>
            </a:r>
            <a:r>
              <a:rPr lang="es-ES" sz="2400" dirty="0" err="1"/>
              <a:t>Bansir</a:t>
            </a:r>
            <a:r>
              <a:rPr lang="es-ES" sz="2400" dirty="0"/>
              <a:t>- </a:t>
            </a:r>
            <a:r>
              <a:rPr lang="es-ES" sz="2400" dirty="0">
                <a:solidFill>
                  <a:srgbClr val="0000FF"/>
                </a:solidFill>
              </a:rPr>
              <a:t>que si me lo encontrara de noche estaría tentado de vaciarle la bolsa.</a:t>
            </a:r>
            <a:endParaRPr lang="en-US" sz="2400" dirty="0">
              <a:solidFill>
                <a:srgbClr val="0000FF"/>
              </a:solidFill>
            </a:endParaRPr>
          </a:p>
        </p:txBody>
      </p:sp>
      <p:pic>
        <p:nvPicPr>
          <p:cNvPr id="3" name="Picture 2">
            <a:extLst>
              <a:ext uri="{FF2B5EF4-FFF2-40B4-BE49-F238E27FC236}">
                <a16:creationId xmlns:a16="http://schemas.microsoft.com/office/drawing/2014/main" id="{C5FC9EA1-DA99-A658-FE06-C920246655C7}"/>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8382000" cy="4524315"/>
          </a:xfrm>
          <a:prstGeom prst="rect">
            <a:avLst/>
          </a:prstGeom>
          <a:noFill/>
        </p:spPr>
        <p:txBody>
          <a:bodyPr wrap="square" rtlCol="0">
            <a:spAutoFit/>
          </a:bodyPr>
          <a:lstStyle/>
          <a:p>
            <a:r>
              <a:rPr lang="es-ES" sz="2400" dirty="0">
                <a:solidFill>
                  <a:srgbClr val="00B050"/>
                </a:solidFill>
              </a:rPr>
              <a:t>-¡Eso es absurdo! </a:t>
            </a:r>
            <a:r>
              <a:rPr lang="es-ES" sz="2400" dirty="0"/>
              <a:t>-replicó </a:t>
            </a:r>
            <a:r>
              <a:rPr lang="es-ES" sz="2400" dirty="0" err="1"/>
              <a:t>Kobi</a:t>
            </a:r>
            <a:r>
              <a:rPr lang="es-ES" sz="2400" dirty="0"/>
              <a:t>-. </a:t>
            </a:r>
            <a:r>
              <a:rPr lang="es-ES" sz="2400" dirty="0">
                <a:solidFill>
                  <a:srgbClr val="00B050"/>
                </a:solidFill>
              </a:rPr>
              <a:t>La fortuna de un hombre no está en la bolsa que lleva consigo. Una bolsa bien repleta se vacía con rapidez si no hay una fuente de oro para alimentarla. </a:t>
            </a:r>
            <a:r>
              <a:rPr lang="es-ES" sz="2400" dirty="0" err="1">
                <a:solidFill>
                  <a:srgbClr val="00B050"/>
                </a:solidFill>
              </a:rPr>
              <a:t>Arkad</a:t>
            </a:r>
            <a:r>
              <a:rPr lang="es-ES" sz="2400" dirty="0">
                <a:solidFill>
                  <a:srgbClr val="00B050"/>
                </a:solidFill>
              </a:rPr>
              <a:t> tiene</a:t>
            </a:r>
          </a:p>
          <a:p>
            <a:r>
              <a:rPr lang="es-ES" sz="2400" dirty="0">
                <a:solidFill>
                  <a:srgbClr val="00B050"/>
                </a:solidFill>
              </a:rPr>
              <a:t>unos ingresos que mantienen su bolsa llena, gaste como gaste su dinero.</a:t>
            </a:r>
          </a:p>
          <a:p>
            <a:endParaRPr lang="es-ES" sz="2000" dirty="0"/>
          </a:p>
          <a:p>
            <a:r>
              <a:rPr lang="es-ES" sz="2400" dirty="0">
                <a:solidFill>
                  <a:srgbClr val="0000FF"/>
                </a:solidFill>
              </a:rPr>
              <a:t>-¡Los ingresos, eso es lo importante! </a:t>
            </a:r>
            <a:r>
              <a:rPr lang="es-ES" sz="2400" dirty="0"/>
              <a:t>-dijo </a:t>
            </a:r>
            <a:r>
              <a:rPr lang="es-ES" sz="2400" dirty="0" err="1"/>
              <a:t>Bansir</a:t>
            </a:r>
            <a:r>
              <a:rPr lang="es-ES" sz="2400" dirty="0"/>
              <a:t>-. </a:t>
            </a:r>
            <a:r>
              <a:rPr lang="es-ES" sz="2400" dirty="0">
                <a:solidFill>
                  <a:srgbClr val="0000FF"/>
                </a:solidFill>
              </a:rPr>
              <a:t>Deseo una renta que continúe alimentando mi bolsa, tanto si me quedo sentado en el muro de mi casa como si viajo a lejanos países . </a:t>
            </a:r>
            <a:r>
              <a:rPr lang="es-ES" sz="2400" dirty="0" err="1">
                <a:solidFill>
                  <a:srgbClr val="0000FF"/>
                </a:solidFill>
              </a:rPr>
              <a:t>Arkad</a:t>
            </a:r>
            <a:r>
              <a:rPr lang="es-ES" sz="2400" dirty="0">
                <a:solidFill>
                  <a:srgbClr val="0000FF"/>
                </a:solidFill>
              </a:rPr>
              <a:t> debe de saber cómo un hombre puede asegurarse una renta. ¿Crees que será capaz de explicárselo a alguien</a:t>
            </a:r>
          </a:p>
          <a:p>
            <a:r>
              <a:rPr lang="es-ES" sz="2400" dirty="0">
                <a:solidFill>
                  <a:srgbClr val="0000FF"/>
                </a:solidFill>
              </a:rPr>
              <a:t>con una mente tan torpe cómo la mía?</a:t>
            </a:r>
            <a:endParaRPr lang="en-US" sz="2400" dirty="0">
              <a:solidFill>
                <a:srgbClr val="0000FF"/>
              </a:solidFill>
            </a:endParaRPr>
          </a:p>
        </p:txBody>
      </p:sp>
      <p:pic>
        <p:nvPicPr>
          <p:cNvPr id="3" name="Picture 2">
            <a:extLst>
              <a:ext uri="{FF2B5EF4-FFF2-40B4-BE49-F238E27FC236}">
                <a16:creationId xmlns:a16="http://schemas.microsoft.com/office/drawing/2014/main" id="{50BD8A58-2D5A-B3A3-0A58-17BA3CCEDC6D}"/>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8382000" cy="4893647"/>
          </a:xfrm>
          <a:prstGeom prst="rect">
            <a:avLst/>
          </a:prstGeom>
          <a:noFill/>
        </p:spPr>
        <p:txBody>
          <a:bodyPr wrap="square" rtlCol="0">
            <a:spAutoFit/>
          </a:bodyPr>
          <a:lstStyle/>
          <a:p>
            <a:r>
              <a:rPr lang="es-ES" sz="2400" dirty="0"/>
              <a:t>-</a:t>
            </a:r>
            <a:r>
              <a:rPr lang="es-ES" sz="2400" dirty="0">
                <a:solidFill>
                  <a:srgbClr val="00B050"/>
                </a:solidFill>
              </a:rPr>
              <a:t>Creo que enseñó su saber a su hijo </a:t>
            </a:r>
            <a:r>
              <a:rPr lang="es-ES" sz="2400" dirty="0" err="1">
                <a:solidFill>
                  <a:srgbClr val="00B050"/>
                </a:solidFill>
              </a:rPr>
              <a:t>Nomasir</a:t>
            </a:r>
            <a:r>
              <a:rPr lang="es-ES" sz="2400" dirty="0">
                <a:solidFill>
                  <a:srgbClr val="00B050"/>
                </a:solidFill>
              </a:rPr>
              <a:t> </a:t>
            </a:r>
            <a:r>
              <a:rPr lang="es-ES" sz="2400" dirty="0"/>
              <a:t>-respondió </a:t>
            </a:r>
            <a:r>
              <a:rPr lang="es-ES" sz="2400" dirty="0" err="1"/>
              <a:t>Kobi</a:t>
            </a:r>
            <a:r>
              <a:rPr lang="es-ES" sz="2400" dirty="0"/>
              <a:t>-. </a:t>
            </a:r>
            <a:r>
              <a:rPr lang="es-ES" sz="2400" dirty="0">
                <a:solidFill>
                  <a:srgbClr val="00B050"/>
                </a:solidFill>
              </a:rPr>
              <a:t>Este fue a Nínive y, según dicen en la posada, se convirtió, sin la ayuda de su padre, en uno de los hombres más ricos de la ciudad.</a:t>
            </a:r>
          </a:p>
          <a:p>
            <a:endParaRPr lang="es-ES" sz="2000" dirty="0"/>
          </a:p>
          <a:p>
            <a:r>
              <a:rPr lang="es-ES" sz="2400" dirty="0"/>
              <a:t>-</a:t>
            </a:r>
            <a:r>
              <a:rPr lang="es-ES" sz="2400" dirty="0" err="1">
                <a:solidFill>
                  <a:srgbClr val="0000FF"/>
                </a:solidFill>
              </a:rPr>
              <a:t>Kobi</a:t>
            </a:r>
            <a:r>
              <a:rPr lang="es-ES" sz="2400" dirty="0">
                <a:solidFill>
                  <a:srgbClr val="0000FF"/>
                </a:solidFill>
              </a:rPr>
              <a:t>, lo que acabas de decir ha hecho nacer en mí una luminosa idea</a:t>
            </a:r>
            <a:r>
              <a:rPr lang="es-ES" sz="2400" dirty="0"/>
              <a:t> -un nuevo brillo apareció en los ojo de </a:t>
            </a:r>
            <a:r>
              <a:rPr lang="es-ES" sz="2400" dirty="0" err="1"/>
              <a:t>Bansir</a:t>
            </a:r>
            <a:r>
              <a:rPr lang="es-ES" sz="2400" dirty="0"/>
              <a:t>-. </a:t>
            </a:r>
            <a:r>
              <a:rPr lang="es-ES" sz="2400" dirty="0">
                <a:solidFill>
                  <a:srgbClr val="0000FF"/>
                </a:solidFill>
              </a:rPr>
              <a:t>Nada cuesta pedir un sabio consejo a un buen amigo, y </a:t>
            </a:r>
            <a:r>
              <a:rPr lang="es-ES" sz="2400" dirty="0" err="1">
                <a:solidFill>
                  <a:srgbClr val="0000FF"/>
                </a:solidFill>
              </a:rPr>
              <a:t>Arkad</a:t>
            </a:r>
            <a:r>
              <a:rPr lang="es-ES" sz="2400" dirty="0">
                <a:solidFill>
                  <a:srgbClr val="0000FF"/>
                </a:solidFill>
              </a:rPr>
              <a:t> siempre ha sido un amigo. No importa que nuestras bolsas estén tan vacías como el nido de halcón del año anterior. No nos detengamos por eso. No nos inquietemos por no poseer oro en medio de la abundancia. Deseamos ser ricos. ¡Ven! Vayamos a ver a </a:t>
            </a:r>
            <a:r>
              <a:rPr lang="es-ES" sz="2400" dirty="0" err="1">
                <a:solidFill>
                  <a:srgbClr val="0000FF"/>
                </a:solidFill>
              </a:rPr>
              <a:t>Arkad</a:t>
            </a:r>
            <a:r>
              <a:rPr lang="es-ES" sz="2400" dirty="0">
                <a:solidFill>
                  <a:srgbClr val="0000FF"/>
                </a:solidFill>
              </a:rPr>
              <a:t> y preguntémosle cómo podríamos conseguir ganancias por nosotros mismos. </a:t>
            </a:r>
            <a:endParaRPr lang="en-US" sz="2400" dirty="0">
              <a:solidFill>
                <a:srgbClr val="0000FF"/>
              </a:solidFill>
            </a:endParaRPr>
          </a:p>
        </p:txBody>
      </p:sp>
      <p:pic>
        <p:nvPicPr>
          <p:cNvPr id="3" name="Picture 2">
            <a:extLst>
              <a:ext uri="{FF2B5EF4-FFF2-40B4-BE49-F238E27FC236}">
                <a16:creationId xmlns:a16="http://schemas.microsoft.com/office/drawing/2014/main" id="{36953146-A396-D98F-A3BD-1DE2FC0B7D6E}"/>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lstStyle/>
          <a:p>
            <a:r>
              <a:rPr lang="en-US" b="1" dirty="0"/>
              <a:t>El Hombre Más Rico de </a:t>
            </a:r>
            <a:r>
              <a:rPr lang="en-US" b="1" dirty="0" err="1"/>
              <a:t>Babilonia</a:t>
            </a:r>
            <a:endParaRPr lang="en-US"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856" y="1600200"/>
            <a:ext cx="6102287" cy="4525963"/>
          </a:xfrm>
        </p:spPr>
      </p:pic>
      <p:sp>
        <p:nvSpPr>
          <p:cNvPr id="4" name="Footer Placeholder 3"/>
          <p:cNvSpPr>
            <a:spLocks noGrp="1"/>
          </p:cNvSpPr>
          <p:nvPr>
            <p:ph type="ftr" sz="quarter" idx="11"/>
          </p:nvPr>
        </p:nvSpPr>
        <p:spPr/>
        <p:txBody>
          <a:bodyPr/>
          <a:lstStyle/>
          <a:p>
            <a:r>
              <a:rPr lang="en-US" dirty="0"/>
              <a:t>© Alex </a:t>
            </a:r>
            <a:r>
              <a:rPr lang="en-US" dirty="0" err="1"/>
              <a:t>Barrón</a:t>
            </a:r>
            <a:r>
              <a:rPr lang="en-US" dirty="0"/>
              <a:t> 2020</a:t>
            </a:r>
          </a:p>
        </p:txBody>
      </p:sp>
      <p:sp>
        <p:nvSpPr>
          <p:cNvPr id="5" name="Slide Number Placeholder 4"/>
          <p:cNvSpPr>
            <a:spLocks noGrp="1"/>
          </p:cNvSpPr>
          <p:nvPr>
            <p:ph type="sldNum" sz="quarter" idx="12"/>
          </p:nvPr>
        </p:nvSpPr>
        <p:spPr/>
        <p:txBody>
          <a:bodyPr/>
          <a:lstStyle/>
          <a:p>
            <a:fld id="{26992660-07D7-4D1A-9A00-6246F487EF94}" type="slidenum">
              <a:rPr lang="en-US" smtClean="0"/>
              <a:pPr/>
              <a:t>2</a:t>
            </a:fld>
            <a:endParaRPr lang="en-US"/>
          </a:p>
        </p:txBody>
      </p:sp>
      <p:pic>
        <p:nvPicPr>
          <p:cNvPr id="3" name="Picture 2">
            <a:extLst>
              <a:ext uri="{FF2B5EF4-FFF2-40B4-BE49-F238E27FC236}">
                <a16:creationId xmlns:a16="http://schemas.microsoft.com/office/drawing/2014/main" id="{876C57E3-909F-3E15-EDC6-D42CAC2E33FB}"/>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1191190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8382000" cy="5262979"/>
          </a:xfrm>
          <a:prstGeom prst="rect">
            <a:avLst/>
          </a:prstGeom>
          <a:noFill/>
        </p:spPr>
        <p:txBody>
          <a:bodyPr wrap="square" rtlCol="0">
            <a:spAutoFit/>
          </a:bodyPr>
          <a:lstStyle/>
          <a:p>
            <a:r>
              <a:rPr lang="es-ES" sz="2400" dirty="0"/>
              <a:t>-</a:t>
            </a:r>
            <a:r>
              <a:rPr lang="es-ES" sz="2400" dirty="0">
                <a:solidFill>
                  <a:srgbClr val="00B050"/>
                </a:solidFill>
              </a:rPr>
              <a:t>Hablas poseído por una auténtica inspiración, </a:t>
            </a:r>
            <a:r>
              <a:rPr lang="es-ES" sz="2400" dirty="0" err="1">
                <a:solidFill>
                  <a:srgbClr val="00B050"/>
                </a:solidFill>
              </a:rPr>
              <a:t>Bansir</a:t>
            </a:r>
            <a:r>
              <a:rPr lang="es-ES" sz="2400" dirty="0">
                <a:solidFill>
                  <a:srgbClr val="00B050"/>
                </a:solidFill>
              </a:rPr>
              <a:t>. Traes a mi mente una nueva visión de las cosas. Me haces tomar conciencia de la razón por la que nunca hemos tenido nuestra parte de</a:t>
            </a:r>
          </a:p>
          <a:p>
            <a:r>
              <a:rPr lang="es-ES" sz="2400" dirty="0">
                <a:solidFill>
                  <a:srgbClr val="00B050"/>
                </a:solidFill>
              </a:rPr>
              <a:t>riqueza. Nunca la hemos buscado activamente. Tú has trabajado con paciencia para construir los carros más sólidos de Babilonia. Has concentrado en ello todos tus esfuerzos y lo has conseguido. Yo me he esforzado en convertirme en un hábil músico, y lo he logrado.</a:t>
            </a:r>
          </a:p>
          <a:p>
            <a:r>
              <a:rPr lang="es-ES" sz="2400" dirty="0">
                <a:solidFill>
                  <a:srgbClr val="00B050"/>
                </a:solidFill>
              </a:rPr>
              <a:t>En lo que nos hemos propuesto triunfar, hemos triunfado. Los dioses estaban contentos de dejarnos continuar así. Ahora, por fin vemos una luz tan brillante como el amanecer. Nos ordena que</a:t>
            </a:r>
          </a:p>
          <a:p>
            <a:r>
              <a:rPr lang="es-ES" sz="2400" dirty="0">
                <a:solidFill>
                  <a:srgbClr val="00B050"/>
                </a:solidFill>
              </a:rPr>
              <a:t>aprendamos más para hacernos más prósperos. Encontraremos, con un nuevo entendimiento, maneras honorables de cumplir nuestros deseos.</a:t>
            </a:r>
            <a:endParaRPr lang="en-US" sz="2400" dirty="0">
              <a:solidFill>
                <a:srgbClr val="00B050"/>
              </a:solidFill>
            </a:endParaRPr>
          </a:p>
        </p:txBody>
      </p:sp>
      <p:pic>
        <p:nvPicPr>
          <p:cNvPr id="3" name="Picture 2">
            <a:extLst>
              <a:ext uri="{FF2B5EF4-FFF2-40B4-BE49-F238E27FC236}">
                <a16:creationId xmlns:a16="http://schemas.microsoft.com/office/drawing/2014/main" id="{A824CC7E-92F5-8E7E-BB46-FA63E13B0B01}"/>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5" name="TextBox 4"/>
          <p:cNvSpPr txBox="1"/>
          <p:nvPr/>
        </p:nvSpPr>
        <p:spPr>
          <a:xfrm>
            <a:off x="381000" y="1447800"/>
            <a:ext cx="8382000" cy="3046988"/>
          </a:xfrm>
          <a:prstGeom prst="rect">
            <a:avLst/>
          </a:prstGeom>
          <a:noFill/>
        </p:spPr>
        <p:txBody>
          <a:bodyPr wrap="square" rtlCol="0">
            <a:spAutoFit/>
          </a:bodyPr>
          <a:lstStyle/>
          <a:p>
            <a:endParaRPr lang="es-ES" sz="2400" dirty="0"/>
          </a:p>
          <a:p>
            <a:r>
              <a:rPr lang="es-ES" sz="2400" dirty="0"/>
              <a:t>-</a:t>
            </a:r>
            <a:r>
              <a:rPr lang="es-ES" sz="2400" dirty="0">
                <a:solidFill>
                  <a:srgbClr val="0000FF"/>
                </a:solidFill>
              </a:rPr>
              <a:t>Vayamos hoy a ver a </a:t>
            </a:r>
            <a:r>
              <a:rPr lang="es-ES" sz="2400" dirty="0" err="1">
                <a:solidFill>
                  <a:srgbClr val="0000FF"/>
                </a:solidFill>
              </a:rPr>
              <a:t>Arkad</a:t>
            </a:r>
            <a:r>
              <a:rPr lang="es-ES" sz="2400" dirty="0">
                <a:solidFill>
                  <a:srgbClr val="0000FF"/>
                </a:solidFill>
              </a:rPr>
              <a:t> </a:t>
            </a:r>
            <a:r>
              <a:rPr lang="es-ES" sz="2400" dirty="0"/>
              <a:t>dijo </a:t>
            </a:r>
            <a:r>
              <a:rPr lang="es-ES" sz="2400" dirty="0" err="1"/>
              <a:t>Bansir</a:t>
            </a:r>
            <a:r>
              <a:rPr lang="es-ES" sz="2400" dirty="0"/>
              <a:t>-. </a:t>
            </a:r>
            <a:r>
              <a:rPr lang="es-ES" sz="2400" dirty="0">
                <a:solidFill>
                  <a:srgbClr val="0000FF"/>
                </a:solidFill>
              </a:rPr>
              <a:t>Pidamos a los amigos de nuestra infancia que tampoco han triunfado que se unan a nosotros y que compartan con nosotros esa sabiduría.</a:t>
            </a:r>
          </a:p>
          <a:p>
            <a:endParaRPr lang="es-ES" sz="2400" dirty="0"/>
          </a:p>
          <a:p>
            <a:r>
              <a:rPr lang="es-ES" sz="2400" dirty="0"/>
              <a:t>-</a:t>
            </a:r>
            <a:r>
              <a:rPr lang="es-ES" sz="2400" dirty="0">
                <a:solidFill>
                  <a:srgbClr val="00B050"/>
                </a:solidFill>
              </a:rPr>
              <a:t>Eres en verdad un amigo considerado, </a:t>
            </a:r>
            <a:r>
              <a:rPr lang="es-ES" sz="2400" dirty="0" err="1">
                <a:solidFill>
                  <a:srgbClr val="00B050"/>
                </a:solidFill>
              </a:rPr>
              <a:t>Bansir</a:t>
            </a:r>
            <a:r>
              <a:rPr lang="es-ES" sz="2400" dirty="0">
                <a:solidFill>
                  <a:srgbClr val="00B050"/>
                </a:solidFill>
              </a:rPr>
              <a:t>. Por eso tienes tantas amistades. Haremos como dices. Vayamos hoy a buscarlos y llevémoslos con nosotros.</a:t>
            </a:r>
            <a:endParaRPr lang="en-US" sz="2400"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5" y="4315022"/>
            <a:ext cx="4333875" cy="2257227"/>
          </a:xfrm>
          <a:prstGeom prst="rect">
            <a:avLst/>
          </a:prstGeom>
        </p:spPr>
      </p:pic>
      <p:pic>
        <p:nvPicPr>
          <p:cNvPr id="3" name="Picture 2">
            <a:extLst>
              <a:ext uri="{FF2B5EF4-FFF2-40B4-BE49-F238E27FC236}">
                <a16:creationId xmlns:a16="http://schemas.microsoft.com/office/drawing/2014/main" id="{F4751D4B-EDB9-AD37-EFE6-3562BE1115EA}"/>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10" name="TextBox 9"/>
          <p:cNvSpPr txBox="1"/>
          <p:nvPr/>
        </p:nvSpPr>
        <p:spPr>
          <a:xfrm>
            <a:off x="381000" y="1524000"/>
            <a:ext cx="8382000" cy="1877437"/>
          </a:xfrm>
          <a:prstGeom prst="rect">
            <a:avLst/>
          </a:prstGeom>
          <a:noFill/>
        </p:spPr>
        <p:txBody>
          <a:bodyPr wrap="square" rtlCol="0">
            <a:spAutoFit/>
          </a:bodyPr>
          <a:lstStyle/>
          <a:p>
            <a:r>
              <a:rPr lang="es-ES" sz="2400" dirty="0" err="1"/>
              <a:t>Bansir</a:t>
            </a:r>
            <a:r>
              <a:rPr lang="es-ES" sz="2400" dirty="0"/>
              <a:t>, el fabricante de carros de la ciudad de Babilonia, se sentía muy desanimado. Sentado en el muro que rodeaba su propiedad, contemplaba tristemente su modesta casa y su taller, en el que</a:t>
            </a:r>
          </a:p>
          <a:p>
            <a:r>
              <a:rPr lang="es-ES" sz="2400" dirty="0"/>
              <a:t>había un carro sin acabar.</a:t>
            </a:r>
          </a:p>
          <a:p>
            <a:endParaRPr lang="es-E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522" y="3249543"/>
            <a:ext cx="2045777" cy="2743200"/>
          </a:xfrm>
          <a:prstGeom prst="rect">
            <a:avLst/>
          </a:prstGeom>
        </p:spPr>
      </p:pic>
      <p:sp>
        <p:nvSpPr>
          <p:cNvPr id="9" name="TextBox 8"/>
          <p:cNvSpPr txBox="1"/>
          <p:nvPr/>
        </p:nvSpPr>
        <p:spPr>
          <a:xfrm>
            <a:off x="457197" y="3249543"/>
            <a:ext cx="6400800" cy="3046988"/>
          </a:xfrm>
          <a:prstGeom prst="rect">
            <a:avLst/>
          </a:prstGeom>
          <a:noFill/>
        </p:spPr>
        <p:txBody>
          <a:bodyPr wrap="square" rtlCol="0">
            <a:spAutoFit/>
          </a:bodyPr>
          <a:lstStyle/>
          <a:p>
            <a:r>
              <a:rPr lang="es-ES" sz="2400" dirty="0"/>
              <a:t>Su mujer salía a menudo a la puerta. Lanzaba una mirada furtiva en su dirección, recordándole que ya casi no les quedaba comida y que tendría que estar acabando el carro, es decir, clavando, tallando, puliendo y pintando, extendiendo el cuero sobre las ruedas; preparándolo de este modo para ser entregado y que fuera pagado por el rico cliente.</a:t>
            </a:r>
            <a:endParaRPr lang="en-US" sz="2400" dirty="0"/>
          </a:p>
        </p:txBody>
      </p:sp>
      <p:pic>
        <p:nvPicPr>
          <p:cNvPr id="3" name="Picture 2">
            <a:extLst>
              <a:ext uri="{FF2B5EF4-FFF2-40B4-BE49-F238E27FC236}">
                <a16:creationId xmlns:a16="http://schemas.microsoft.com/office/drawing/2014/main" id="{435CB35D-6F73-CA25-D088-A878F40B3737}"/>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10" name="TextBox 9"/>
          <p:cNvSpPr txBox="1"/>
          <p:nvPr/>
        </p:nvSpPr>
        <p:spPr>
          <a:xfrm>
            <a:off x="381000" y="1676400"/>
            <a:ext cx="8382000" cy="3724096"/>
          </a:xfrm>
          <a:prstGeom prst="rect">
            <a:avLst/>
          </a:prstGeom>
          <a:noFill/>
        </p:spPr>
        <p:txBody>
          <a:bodyPr wrap="square" rtlCol="0">
            <a:spAutoFit/>
          </a:bodyPr>
          <a:lstStyle/>
          <a:p>
            <a:r>
              <a:rPr lang="es-ES" sz="2400" dirty="0"/>
              <a:t>Sin embargo, su cuerpo grande y musculoso permanecía inmóvil, apoyado en la pared. Su mente lenta daba vueltas a un asunto al que no encontraba solución alguna. El cálido sol tropical caía sobre él sin piedad. Gotas de sudor perlaban su frente y se deslizaban </a:t>
            </a:r>
            <a:r>
              <a:rPr lang="en-US" sz="2400" dirty="0" err="1"/>
              <a:t>hasta</a:t>
            </a:r>
            <a:r>
              <a:rPr lang="en-US" sz="2400" dirty="0"/>
              <a:t> </a:t>
            </a:r>
            <a:r>
              <a:rPr lang="en-US" sz="2400" dirty="0" err="1"/>
              <a:t>su</a:t>
            </a:r>
            <a:r>
              <a:rPr lang="en-US" sz="2400" dirty="0"/>
              <a:t> </a:t>
            </a:r>
            <a:r>
              <a:rPr lang="en-US" sz="2400" dirty="0" err="1"/>
              <a:t>pecho</a:t>
            </a:r>
            <a:r>
              <a:rPr lang="en-US" sz="2400" dirty="0"/>
              <a:t> </a:t>
            </a:r>
            <a:r>
              <a:rPr lang="en-US" sz="2400" dirty="0" err="1"/>
              <a:t>velludo</a:t>
            </a:r>
            <a:r>
              <a:rPr lang="en-US" sz="2400" dirty="0"/>
              <a:t>.</a:t>
            </a:r>
          </a:p>
          <a:p>
            <a:endParaRPr lang="en-US" sz="2000" dirty="0"/>
          </a:p>
          <a:p>
            <a:r>
              <a:rPr lang="es-ES" sz="2400" dirty="0"/>
              <a:t>Su casa estaba dominada, en la parte trasera, por los muros que rodeaban las terrazas del palacio real. Muy cerca de allí, la torre del Templo se recortaba contra el cielo. A la sombra de una majestad tal se dibujaba su modesta casa.</a:t>
            </a:r>
            <a:endParaRPr lang="en-US" sz="2400" dirty="0"/>
          </a:p>
        </p:txBody>
      </p:sp>
      <p:pic>
        <p:nvPicPr>
          <p:cNvPr id="3" name="Picture 2">
            <a:extLst>
              <a:ext uri="{FF2B5EF4-FFF2-40B4-BE49-F238E27FC236}">
                <a16:creationId xmlns:a16="http://schemas.microsoft.com/office/drawing/2014/main" id="{BA7C8429-80AB-87B5-9BE7-7C36EFB00779}"/>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10" name="TextBox 9"/>
          <p:cNvSpPr txBox="1"/>
          <p:nvPr/>
        </p:nvSpPr>
        <p:spPr>
          <a:xfrm>
            <a:off x="381000" y="1676400"/>
            <a:ext cx="8382000" cy="4401205"/>
          </a:xfrm>
          <a:prstGeom prst="rect">
            <a:avLst/>
          </a:prstGeom>
          <a:noFill/>
        </p:spPr>
        <p:txBody>
          <a:bodyPr wrap="square" rtlCol="0">
            <a:spAutoFit/>
          </a:bodyPr>
          <a:lstStyle/>
          <a:p>
            <a:r>
              <a:rPr lang="es-ES" sz="2400" dirty="0"/>
              <a:t>Así era Babilonia: una mezcla de suntuosidad y simplicidad, de cegadora riqueza y de terrible pobreza.</a:t>
            </a:r>
          </a:p>
          <a:p>
            <a:endParaRPr lang="es-ES" sz="2000" dirty="0"/>
          </a:p>
          <a:p>
            <a:r>
              <a:rPr lang="es-ES" sz="2400" dirty="0"/>
              <a:t>Si se hubiera molestado en darse la vuelta, </a:t>
            </a:r>
            <a:r>
              <a:rPr lang="es-ES" sz="2400" dirty="0" err="1"/>
              <a:t>Bansir</a:t>
            </a:r>
            <a:r>
              <a:rPr lang="es-ES" sz="2400" dirty="0"/>
              <a:t> habría visto cómo los ruidosos carros de los ricos empujaban y hacían tambalearse tanto a los comerciantes que llevaban sandalias como a los mendigos descalzos. Incluso los ricos estaban obligados a dejar paso a las largas filas de esclavos y de portadores de agua al servicio del rey.</a:t>
            </a:r>
          </a:p>
          <a:p>
            <a:endParaRPr lang="es-ES" sz="2000" dirty="0"/>
          </a:p>
          <a:p>
            <a:r>
              <a:rPr lang="es-ES" sz="2400" dirty="0"/>
              <a:t>Cada esclavo llevaba una pesada piel de cabra llena de agua que vertía en los jardines colgantes.</a:t>
            </a:r>
            <a:endParaRPr lang="en-US" sz="2400" dirty="0"/>
          </a:p>
        </p:txBody>
      </p:sp>
      <p:pic>
        <p:nvPicPr>
          <p:cNvPr id="3" name="Picture 2">
            <a:extLst>
              <a:ext uri="{FF2B5EF4-FFF2-40B4-BE49-F238E27FC236}">
                <a16:creationId xmlns:a16="http://schemas.microsoft.com/office/drawing/2014/main" id="{18E8F87F-C4F1-0866-33B4-2C38D25BE8A9}"/>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533400"/>
            <a:ext cx="8229600" cy="685800"/>
          </a:xfrm>
        </p:spPr>
        <p:txBody>
          <a:bodyPr>
            <a:no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10" name="TextBox 9"/>
          <p:cNvSpPr txBox="1"/>
          <p:nvPr/>
        </p:nvSpPr>
        <p:spPr>
          <a:xfrm>
            <a:off x="304800" y="1123325"/>
            <a:ext cx="8382000" cy="1938992"/>
          </a:xfrm>
          <a:prstGeom prst="rect">
            <a:avLst/>
          </a:prstGeom>
          <a:noFill/>
        </p:spPr>
        <p:txBody>
          <a:bodyPr wrap="square" rtlCol="0">
            <a:spAutoFit/>
          </a:bodyPr>
          <a:lstStyle/>
          <a:p>
            <a:r>
              <a:rPr lang="es-ES" sz="2400" dirty="0" err="1"/>
              <a:t>Bansir</a:t>
            </a:r>
            <a:r>
              <a:rPr lang="es-ES" sz="2400" dirty="0"/>
              <a:t> estaba demasiado absorto en su propio problema para oír o prestar atención al ajetreo confuso de la rica ciudad. Fue el sonido familiar de una lira lo que le sacó de su ensoñación. Se dio la vuelta y vio el rostro expresivo y sonriente de su mejor amigo, </a:t>
            </a:r>
            <a:r>
              <a:rPr lang="es-ES" sz="2400" dirty="0" err="1"/>
              <a:t>Kobi</a:t>
            </a:r>
            <a:r>
              <a:rPr lang="es-ES" sz="2400" dirty="0"/>
              <a:t> el músico.</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980" y="3581399"/>
            <a:ext cx="1537239" cy="2519363"/>
          </a:xfrm>
          <a:prstGeom prst="rect">
            <a:avLst/>
          </a:prstGeom>
        </p:spPr>
      </p:pic>
      <p:sp>
        <p:nvSpPr>
          <p:cNvPr id="7" name="TextBox 6"/>
          <p:cNvSpPr txBox="1"/>
          <p:nvPr/>
        </p:nvSpPr>
        <p:spPr>
          <a:xfrm>
            <a:off x="304800" y="3057584"/>
            <a:ext cx="7137130" cy="3785652"/>
          </a:xfrm>
          <a:prstGeom prst="rect">
            <a:avLst/>
          </a:prstGeom>
          <a:noFill/>
        </p:spPr>
        <p:txBody>
          <a:bodyPr wrap="square" rtlCol="0">
            <a:spAutoFit/>
          </a:bodyPr>
          <a:lstStyle/>
          <a:p>
            <a:r>
              <a:rPr lang="es-ES" sz="2400" dirty="0"/>
              <a:t>-</a:t>
            </a:r>
            <a:r>
              <a:rPr lang="es-ES" sz="2400" dirty="0">
                <a:solidFill>
                  <a:srgbClr val="00B050"/>
                </a:solidFill>
              </a:rPr>
              <a:t>Que Dios te bendiga con gran generosidad, mi buen amigo </a:t>
            </a:r>
            <a:r>
              <a:rPr lang="es-ES" sz="2400" dirty="0"/>
              <a:t>-dijo </a:t>
            </a:r>
            <a:r>
              <a:rPr lang="es-ES" sz="2400" dirty="0" err="1"/>
              <a:t>Kobi</a:t>
            </a:r>
            <a:r>
              <a:rPr lang="es-ES" sz="2400" dirty="0"/>
              <a:t> a modo de saludo-. </a:t>
            </a:r>
            <a:r>
              <a:rPr lang="es-ES" sz="2400" dirty="0">
                <a:solidFill>
                  <a:srgbClr val="00B050"/>
                </a:solidFill>
              </a:rPr>
              <a:t>Pero me parece que es tan generoso que ya no tienes ninguna necesidad de trabajar. Me alegro de que tengas esa suerte. Es más, me gustaría compartirla contigo. Te ruego que me hagas el favor de sacar dos </a:t>
            </a:r>
            <a:r>
              <a:rPr lang="es-ES" sz="2400" dirty="0" err="1">
                <a:solidFill>
                  <a:srgbClr val="00B050"/>
                </a:solidFill>
              </a:rPr>
              <a:t>shekeles</a:t>
            </a:r>
            <a:r>
              <a:rPr lang="es-ES" sz="2400" dirty="0">
                <a:solidFill>
                  <a:srgbClr val="00B050"/>
                </a:solidFill>
              </a:rPr>
              <a:t> de tu bolsa, que debe estar bien llena, puesto que no estás trabajando en tu taller, y me los prestes hasta después del festín de los nobles de esta noche.  No los perderás, te serán devueltos</a:t>
            </a:r>
            <a:r>
              <a:rPr lang="es-ES" sz="2400" dirty="0"/>
              <a:t>.</a:t>
            </a:r>
            <a:endParaRPr lang="en-US" sz="2400" dirty="0"/>
          </a:p>
        </p:txBody>
      </p:sp>
      <p:pic>
        <p:nvPicPr>
          <p:cNvPr id="3" name="Picture 2">
            <a:extLst>
              <a:ext uri="{FF2B5EF4-FFF2-40B4-BE49-F238E27FC236}">
                <a16:creationId xmlns:a16="http://schemas.microsoft.com/office/drawing/2014/main" id="{6CF80EE6-99E2-525E-1DBF-B1C298827629}"/>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10" name="TextBox 9"/>
          <p:cNvSpPr txBox="1"/>
          <p:nvPr/>
        </p:nvSpPr>
        <p:spPr>
          <a:xfrm>
            <a:off x="381000" y="1524000"/>
            <a:ext cx="8382000" cy="3785652"/>
          </a:xfrm>
          <a:prstGeom prst="rect">
            <a:avLst/>
          </a:prstGeom>
          <a:noFill/>
        </p:spPr>
        <p:txBody>
          <a:bodyPr wrap="square" rtlCol="0">
            <a:spAutoFit/>
          </a:bodyPr>
          <a:lstStyle/>
          <a:p>
            <a:r>
              <a:rPr lang="es-ES" sz="2400" dirty="0"/>
              <a:t>-</a:t>
            </a:r>
            <a:r>
              <a:rPr lang="es-ES" sz="2400" dirty="0">
                <a:solidFill>
                  <a:srgbClr val="0000FF"/>
                </a:solidFill>
              </a:rPr>
              <a:t>Si tuviera dos </a:t>
            </a:r>
            <a:r>
              <a:rPr lang="es-ES" sz="2400" dirty="0" err="1">
                <a:solidFill>
                  <a:srgbClr val="0000FF"/>
                </a:solidFill>
              </a:rPr>
              <a:t>shekeles</a:t>
            </a:r>
            <a:r>
              <a:rPr lang="es-ES" sz="2400" dirty="0">
                <a:solidFill>
                  <a:srgbClr val="0000FF"/>
                </a:solidFill>
              </a:rPr>
              <a:t> -respondió tristemente </a:t>
            </a:r>
            <a:r>
              <a:rPr lang="es-ES" sz="2400" dirty="0" err="1">
                <a:solidFill>
                  <a:srgbClr val="0000FF"/>
                </a:solidFill>
              </a:rPr>
              <a:t>Bansir</a:t>
            </a:r>
            <a:r>
              <a:rPr lang="es-ES" sz="2400" dirty="0">
                <a:solidFill>
                  <a:srgbClr val="0000FF"/>
                </a:solidFill>
              </a:rPr>
              <a:t>-, no podría prestárselos a nadie, ni a ti, mi mejor amigo, porque serían toda mi fortuna. Nadie presta toda su fortuna ni a su mejor amigo</a:t>
            </a:r>
            <a:r>
              <a:rPr lang="es-ES" sz="2400" dirty="0"/>
              <a:t>.</a:t>
            </a:r>
          </a:p>
          <a:p>
            <a:endParaRPr lang="es-ES" sz="2400" dirty="0"/>
          </a:p>
          <a:p>
            <a:r>
              <a:rPr lang="es-ES" sz="2400" dirty="0">
                <a:solidFill>
                  <a:srgbClr val="00B050"/>
                </a:solidFill>
              </a:rPr>
              <a:t>-¿Qué? </a:t>
            </a:r>
            <a:r>
              <a:rPr lang="es-ES" sz="2400" dirty="0"/>
              <a:t>-exclamó </a:t>
            </a:r>
            <a:r>
              <a:rPr lang="es-ES" sz="2400" dirty="0" err="1"/>
              <a:t>Kobi</a:t>
            </a:r>
            <a:r>
              <a:rPr lang="es-ES" sz="2400" dirty="0"/>
              <a:t> sorprendido- </a:t>
            </a:r>
            <a:r>
              <a:rPr lang="es-ES" sz="2400" dirty="0">
                <a:solidFill>
                  <a:srgbClr val="00B050"/>
                </a:solidFill>
              </a:rPr>
              <a:t>¿No tienes ni un shekel en tu bolsa y permaneces sentado en el muro como una estatua? ¿Por qué no acabas ese carro? ¿Cómo sacias tu hambre? No te reconozco, amigo mío. ¿Dónde está tu energía desbordante? ¿Te aflige alguna cosa? ¿Te ha causado Dios </a:t>
            </a:r>
            <a:r>
              <a:rPr lang="en-US" sz="2400" dirty="0" err="1">
                <a:solidFill>
                  <a:srgbClr val="00B050"/>
                </a:solidFill>
              </a:rPr>
              <a:t>algún</a:t>
            </a:r>
            <a:r>
              <a:rPr lang="en-US" sz="2400" dirty="0">
                <a:solidFill>
                  <a:srgbClr val="00B050"/>
                </a:solidFill>
              </a:rPr>
              <a:t> </a:t>
            </a:r>
            <a:r>
              <a:rPr lang="en-US" sz="2400" dirty="0" err="1">
                <a:solidFill>
                  <a:srgbClr val="00B050"/>
                </a:solidFill>
              </a:rPr>
              <a:t>problema</a:t>
            </a:r>
            <a:r>
              <a:rPr lang="en-US" sz="2400" dirty="0">
                <a:solidFill>
                  <a:srgbClr val="00B050"/>
                </a:solidFill>
              </a:rPr>
              <a:t>?</a:t>
            </a:r>
          </a:p>
          <a:p>
            <a:endParaRPr lang="es-E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029200"/>
            <a:ext cx="2247900" cy="1685925"/>
          </a:xfrm>
          <a:prstGeom prst="rect">
            <a:avLst/>
          </a:prstGeom>
        </p:spPr>
      </p:pic>
      <p:sp>
        <p:nvSpPr>
          <p:cNvPr id="4" name="TextBox 3"/>
          <p:cNvSpPr txBox="1"/>
          <p:nvPr/>
        </p:nvSpPr>
        <p:spPr>
          <a:xfrm>
            <a:off x="381000" y="5288340"/>
            <a:ext cx="5486400" cy="1569660"/>
          </a:xfrm>
          <a:prstGeom prst="rect">
            <a:avLst/>
          </a:prstGeom>
          <a:noFill/>
        </p:spPr>
        <p:txBody>
          <a:bodyPr wrap="square" rtlCol="0">
            <a:spAutoFit/>
          </a:bodyPr>
          <a:lstStyle/>
          <a:p>
            <a:r>
              <a:rPr lang="es-ES" sz="2400" dirty="0"/>
              <a:t>-</a:t>
            </a:r>
            <a:r>
              <a:rPr lang="es-ES" sz="2400" dirty="0">
                <a:solidFill>
                  <a:srgbClr val="0000FF"/>
                </a:solidFill>
              </a:rPr>
              <a:t>Debe de ser un suplicio que me ha enviado Dios </a:t>
            </a:r>
            <a:r>
              <a:rPr lang="es-ES" sz="2400" dirty="0"/>
              <a:t>-comentó </a:t>
            </a:r>
            <a:r>
              <a:rPr lang="es-ES" sz="2400" dirty="0" err="1"/>
              <a:t>Bansir</a:t>
            </a:r>
            <a:r>
              <a:rPr lang="es-ES" sz="2400" dirty="0"/>
              <a:t>.</a:t>
            </a:r>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FE6F1905-8C69-8A9D-AB5C-A7E2DCA3B550}"/>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a:t>
            </a:r>
            <a:r>
              <a:rPr lang="en-US" sz="4000" b="1" dirty="0" err="1"/>
              <a:t>Que</a:t>
            </a:r>
            <a:r>
              <a:rPr lang="en-US" sz="4000" b="1" dirty="0"/>
              <a:t> </a:t>
            </a:r>
            <a:r>
              <a:rPr lang="en-US" sz="4000" b="1" dirty="0" err="1"/>
              <a:t>Deseaba</a:t>
            </a:r>
            <a:r>
              <a:rPr lang="en-US" sz="4000" b="1" dirty="0"/>
              <a:t> Oro</a:t>
            </a:r>
          </a:p>
        </p:txBody>
      </p:sp>
      <p:sp>
        <p:nvSpPr>
          <p:cNvPr id="10" name="TextBox 9"/>
          <p:cNvSpPr txBox="1"/>
          <p:nvPr/>
        </p:nvSpPr>
        <p:spPr>
          <a:xfrm>
            <a:off x="390525" y="1676400"/>
            <a:ext cx="8382000" cy="4893647"/>
          </a:xfrm>
          <a:prstGeom prst="rect">
            <a:avLst/>
          </a:prstGeom>
          <a:noFill/>
        </p:spPr>
        <p:txBody>
          <a:bodyPr wrap="square" rtlCol="0">
            <a:spAutoFit/>
          </a:bodyPr>
          <a:lstStyle/>
          <a:p>
            <a:r>
              <a:rPr lang="es-ES" sz="2400" dirty="0">
                <a:solidFill>
                  <a:srgbClr val="0000FF"/>
                </a:solidFill>
              </a:rPr>
              <a:t>Comenzó con un sueño, un sueño que no tenía sentido, en el que yo creía que era un hombre afortunado. De mi cintura colgaba una bolsa repleta de pesadas monedas. Tenía </a:t>
            </a:r>
            <a:r>
              <a:rPr lang="es-ES" sz="2400" dirty="0" err="1">
                <a:solidFill>
                  <a:srgbClr val="0000FF"/>
                </a:solidFill>
              </a:rPr>
              <a:t>shekeles</a:t>
            </a:r>
            <a:r>
              <a:rPr lang="es-ES" sz="2400" dirty="0">
                <a:solidFill>
                  <a:srgbClr val="0000FF"/>
                </a:solidFill>
              </a:rPr>
              <a:t> que tiraba despreocupadamente a los mendigos, monedas de oro con las que compraba útiles para mi mujer y todo lo que deseaba para mí; incluso tenía monedas de oro que me permitían mirar confiadamente el futuro y gastar con libertad. </a:t>
            </a:r>
          </a:p>
          <a:p>
            <a:endParaRPr lang="es-ES" sz="2400" dirty="0">
              <a:solidFill>
                <a:srgbClr val="0000FF"/>
              </a:solidFill>
            </a:endParaRPr>
          </a:p>
          <a:p>
            <a:r>
              <a:rPr lang="es-ES" sz="2400" dirty="0">
                <a:solidFill>
                  <a:srgbClr val="0000FF"/>
                </a:solidFill>
              </a:rPr>
              <a:t>Me invadía un maravilloso sentimiento de satisfacción. Si me hubieras visto no habrías conocido en mí al esforzado trabajador, ni en mi esposa a la mujer arrugada, habrías encontrado en su lugar una mujer con el rostro pletórico de felicidad que sonreía como al comienzo de nuestro </a:t>
            </a:r>
            <a:r>
              <a:rPr lang="en-US" sz="2400" dirty="0" err="1">
                <a:solidFill>
                  <a:srgbClr val="0000FF"/>
                </a:solidFill>
              </a:rPr>
              <a:t>matrimonio</a:t>
            </a:r>
            <a:r>
              <a:rPr lang="en-US" sz="2400" dirty="0">
                <a:solidFill>
                  <a:srgbClr val="0000FF"/>
                </a:solidFill>
              </a:rPr>
              <a:t>.</a:t>
            </a:r>
          </a:p>
        </p:txBody>
      </p:sp>
      <p:pic>
        <p:nvPicPr>
          <p:cNvPr id="3" name="Picture 2">
            <a:extLst>
              <a:ext uri="{FF2B5EF4-FFF2-40B4-BE49-F238E27FC236}">
                <a16:creationId xmlns:a16="http://schemas.microsoft.com/office/drawing/2014/main" id="{0142450D-A5BF-A036-841D-334E1A56EB8C}"/>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b="1" dirty="0"/>
              <a:t>El Hombre Que </a:t>
            </a:r>
            <a:r>
              <a:rPr lang="en-US" b="1" dirty="0" err="1"/>
              <a:t>Deseaba</a:t>
            </a:r>
            <a:r>
              <a:rPr lang="en-US" b="1" dirty="0"/>
              <a:t> Oro</a:t>
            </a:r>
            <a:endParaRPr lang="en-US" dirty="0"/>
          </a:p>
        </p:txBody>
      </p:sp>
      <p:sp>
        <p:nvSpPr>
          <p:cNvPr id="3" name="Content Placeholder 2"/>
          <p:cNvSpPr>
            <a:spLocks noGrp="1"/>
          </p:cNvSpPr>
          <p:nvPr>
            <p:ph idx="1"/>
          </p:nvPr>
        </p:nvSpPr>
        <p:spPr>
          <a:xfrm>
            <a:off x="457200" y="1447800"/>
            <a:ext cx="8229600" cy="5181600"/>
          </a:xfrm>
        </p:spPr>
        <p:txBody>
          <a:bodyPr>
            <a:noAutofit/>
          </a:bodyPr>
          <a:lstStyle/>
          <a:p>
            <a:pPr marL="0" indent="0">
              <a:buNone/>
            </a:pPr>
            <a:r>
              <a:rPr lang="es-ES" sz="2400" dirty="0">
                <a:solidFill>
                  <a:srgbClr val="00B050"/>
                </a:solidFill>
              </a:rPr>
              <a:t>-Un bello sueño en efecto </a:t>
            </a:r>
            <a:r>
              <a:rPr lang="es-ES" sz="2400" dirty="0"/>
              <a:t>-comentó </a:t>
            </a:r>
            <a:r>
              <a:rPr lang="es-ES" sz="2400" dirty="0" err="1"/>
              <a:t>Kobi</a:t>
            </a:r>
            <a:r>
              <a:rPr lang="es-ES" sz="2400" dirty="0"/>
              <a:t>-, </a:t>
            </a:r>
            <a:r>
              <a:rPr lang="es-ES" sz="2400" dirty="0">
                <a:solidFill>
                  <a:srgbClr val="00B050"/>
                </a:solidFill>
              </a:rPr>
              <a:t>pero ¿por qué  sentimientos tan placenteros te habían de convertir en una estatua colocada sobre el muro?</a:t>
            </a:r>
            <a:endParaRPr lang="en-US" sz="2400" dirty="0">
              <a:solidFill>
                <a:srgbClr val="00B050"/>
              </a:solidFill>
            </a:endParaRPr>
          </a:p>
          <a:p>
            <a:pPr marL="0" indent="0">
              <a:buNone/>
            </a:pPr>
            <a:r>
              <a:rPr lang="es-ES" sz="2400" dirty="0">
                <a:solidFill>
                  <a:srgbClr val="0000FF"/>
                </a:solidFill>
              </a:rPr>
              <a:t>-¿Por qué? Porque en el momento que me he despertado y he recordado hasta qué punto mi bolsa se encontraba vacía, me ha invadido un sentimiento de rebeldía</a:t>
            </a:r>
            <a:r>
              <a:rPr lang="es-ES" sz="2400" dirty="0"/>
              <a:t>. </a:t>
            </a:r>
          </a:p>
          <a:p>
            <a:pPr marL="0" indent="0">
              <a:buNone/>
            </a:pPr>
            <a:r>
              <a:rPr lang="es-ES" sz="2400" dirty="0">
                <a:solidFill>
                  <a:srgbClr val="0000FF"/>
                </a:solidFill>
              </a:rPr>
              <a:t>Hablemos de ello. Como dicen los marinos, los dos remamos en la misma barca. De jóvenes fuimos a visitar a los sacerdotes para aprender su sabiduría. Cuando nos hicimos hombres, compartimos los mismos placeres. En la edad adulta, siempre hemos sido buenos amigos. Estábamos satisfechos de nuestra suerte. Éramos felices de trabajar largas horas y de gastar libremente nuestro salario. </a:t>
            </a:r>
            <a:endParaRPr lang="en-US" sz="2400" dirty="0">
              <a:solidFill>
                <a:srgbClr val="0000FF"/>
              </a:solidFill>
            </a:endParaRPr>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9</a:t>
            </a:fld>
            <a:endParaRPr lang="en-US"/>
          </a:p>
        </p:txBody>
      </p:sp>
      <p:pic>
        <p:nvPicPr>
          <p:cNvPr id="7" name="Picture 6">
            <a:extLst>
              <a:ext uri="{FF2B5EF4-FFF2-40B4-BE49-F238E27FC236}">
                <a16:creationId xmlns:a16="http://schemas.microsoft.com/office/drawing/2014/main" id="{485E6839-0D35-9A94-8889-A16FBFD617BB}"/>
              </a:ext>
            </a:extLst>
          </p:cNvPr>
          <p:cNvPicPr>
            <a:picLocks noChangeAspect="1"/>
          </p:cNvPicPr>
          <p:nvPr/>
        </p:nvPicPr>
        <p:blipFill>
          <a:blip r:embed="rId2"/>
          <a:stretch>
            <a:fillRect/>
          </a:stretch>
        </p:blipFill>
        <p:spPr>
          <a:xfrm>
            <a:off x="1" y="14433"/>
            <a:ext cx="2080410" cy="671367"/>
          </a:xfrm>
          <a:prstGeom prst="rect">
            <a:avLst/>
          </a:prstGeom>
        </p:spPr>
      </p:pic>
    </p:spTree>
    <p:extLst>
      <p:ext uri="{BB962C8B-B14F-4D97-AF65-F5344CB8AC3E}">
        <p14:creationId xmlns:p14="http://schemas.microsoft.com/office/powerpoint/2010/main" val="25668462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4193</TotalTime>
  <Words>2460</Words>
  <Application>Microsoft Office PowerPoint</Application>
  <PresentationFormat>On-screen Show (4:3)</PresentationFormat>
  <Paragraphs>102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Reto Libertad Financiera</vt:lpstr>
      <vt:lpstr>El Hombre Más Rico de Babilonia</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lpstr>El Hombre Que Deseaba Oro</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195</cp:revision>
  <dcterms:created xsi:type="dcterms:W3CDTF">2012-01-28T06:48:17Z</dcterms:created>
  <dcterms:modified xsi:type="dcterms:W3CDTF">2024-05-20T23:02:00Z</dcterms:modified>
</cp:coreProperties>
</file>