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341" r:id="rId2"/>
    <p:sldId id="258" r:id="rId3"/>
    <p:sldId id="323" r:id="rId4"/>
    <p:sldId id="301" r:id="rId5"/>
    <p:sldId id="300" r:id="rId6"/>
    <p:sldId id="324" r:id="rId7"/>
    <p:sldId id="325" r:id="rId8"/>
    <p:sldId id="326" r:id="rId9"/>
    <p:sldId id="327" r:id="rId10"/>
    <p:sldId id="328" r:id="rId11"/>
    <p:sldId id="329" r:id="rId12"/>
    <p:sldId id="302" r:id="rId13"/>
    <p:sldId id="259" r:id="rId14"/>
    <p:sldId id="264" r:id="rId15"/>
    <p:sldId id="260" r:id="rId16"/>
    <p:sldId id="303" r:id="rId17"/>
    <p:sldId id="315" r:id="rId18"/>
    <p:sldId id="305" r:id="rId19"/>
    <p:sldId id="320" r:id="rId20"/>
    <p:sldId id="306" r:id="rId21"/>
    <p:sldId id="307" r:id="rId22"/>
    <p:sldId id="308" r:id="rId23"/>
    <p:sldId id="309" r:id="rId24"/>
    <p:sldId id="310" r:id="rId25"/>
    <p:sldId id="311" r:id="rId26"/>
    <p:sldId id="312" r:id="rId27"/>
    <p:sldId id="313" r:id="rId28"/>
    <p:sldId id="314" r:id="rId29"/>
    <p:sldId id="304" r:id="rId30"/>
    <p:sldId id="316" r:id="rId31"/>
    <p:sldId id="317" r:id="rId32"/>
    <p:sldId id="322" r:id="rId33"/>
    <p:sldId id="321" r:id="rId34"/>
    <p:sldId id="318" r:id="rId35"/>
    <p:sldId id="330" r:id="rId36"/>
    <p:sldId id="319"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99FF33"/>
    <a:srgbClr val="66FFCC"/>
    <a:srgbClr val="3333FF"/>
    <a:srgbClr val="66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65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381A936-AFAB-48FA-A505-01F8E3DBE2A1}" type="slidenum">
              <a:rPr lang="en-US" smtClean="0"/>
              <a:pPr/>
              <a:t>‹#›</a:t>
            </a:fld>
            <a:endParaRPr lang="en-US"/>
          </a:p>
        </p:txBody>
      </p:sp>
    </p:spTree>
    <p:extLst>
      <p:ext uri="{BB962C8B-B14F-4D97-AF65-F5344CB8AC3E}">
        <p14:creationId xmlns:p14="http://schemas.microsoft.com/office/powerpoint/2010/main" val="289272659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CA4882-9FD3-479A-B4FE-AB80C4C54E05}" type="slidenum">
              <a:rPr lang="en-US" smtClean="0"/>
              <a:pPr/>
              <a:t>‹#›</a:t>
            </a:fld>
            <a:endParaRPr lang="en-US"/>
          </a:p>
        </p:txBody>
      </p:sp>
    </p:spTree>
    <p:extLst>
      <p:ext uri="{BB962C8B-B14F-4D97-AF65-F5344CB8AC3E}">
        <p14:creationId xmlns:p14="http://schemas.microsoft.com/office/powerpoint/2010/main" val="35345296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12CA4882-9FD3-479A-B4FE-AB80C4C54E05}" type="slidenum">
              <a:rPr lang="en-US" smtClean="0"/>
              <a:pPr/>
              <a:t>18</a:t>
            </a:fld>
            <a:endParaRPr lang="en-US"/>
          </a:p>
        </p:txBody>
      </p:sp>
    </p:spTree>
    <p:extLst>
      <p:ext uri="{BB962C8B-B14F-4D97-AF65-F5344CB8AC3E}">
        <p14:creationId xmlns:p14="http://schemas.microsoft.com/office/powerpoint/2010/main" val="2222681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12CA4882-9FD3-479A-B4FE-AB80C4C54E05}" type="slidenum">
              <a:rPr lang="en-US" smtClean="0"/>
              <a:pPr/>
              <a:t>19</a:t>
            </a:fld>
            <a:endParaRPr lang="en-US"/>
          </a:p>
        </p:txBody>
      </p:sp>
    </p:spTree>
    <p:extLst>
      <p:ext uri="{BB962C8B-B14F-4D97-AF65-F5344CB8AC3E}">
        <p14:creationId xmlns:p14="http://schemas.microsoft.com/office/powerpoint/2010/main" val="2222681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FE7C857-607D-4F12-B772-0613CA478351}" type="datetimeFigureOut">
              <a:rPr lang="en-US" smtClean="0"/>
              <a:pPr/>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33594-91DC-40DF-A86F-ECF3BB7172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E7C857-607D-4F12-B772-0613CA478351}" type="datetimeFigureOut">
              <a:rPr lang="en-US" smtClean="0"/>
              <a:pPr/>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33594-91DC-40DF-A86F-ECF3BB7172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E7C857-607D-4F12-B772-0613CA478351}" type="datetimeFigureOut">
              <a:rPr lang="en-US" smtClean="0"/>
              <a:pPr/>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33594-91DC-40DF-A86F-ECF3BB7172B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E7C857-607D-4F12-B772-0613CA478351}" type="datetimeFigureOut">
              <a:rPr lang="en-US" smtClean="0"/>
              <a:pPr/>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33594-91DC-40DF-A86F-ECF3BB7172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E7C857-607D-4F12-B772-0613CA478351}" type="datetimeFigureOut">
              <a:rPr lang="en-US" smtClean="0"/>
              <a:pPr/>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33594-91DC-40DF-A86F-ECF3BB7172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E7C857-607D-4F12-B772-0613CA478351}" type="datetimeFigureOut">
              <a:rPr lang="en-US" smtClean="0"/>
              <a:pPr/>
              <a:t>5/21/2024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233594-91DC-40DF-A86F-ECF3BB7172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E7C857-607D-4F12-B772-0613CA478351}" type="datetimeFigureOut">
              <a:rPr lang="en-US" smtClean="0"/>
              <a:pPr/>
              <a:t>5/21/2024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233594-91DC-40DF-A86F-ECF3BB7172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E7C857-607D-4F12-B772-0613CA478351}" type="datetimeFigureOut">
              <a:rPr lang="en-US" smtClean="0"/>
              <a:pPr/>
              <a:t>5/21/2024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233594-91DC-40DF-A86F-ECF3BB7172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E7C857-607D-4F12-B772-0613CA478351}" type="datetimeFigureOut">
              <a:rPr lang="en-US" smtClean="0"/>
              <a:pPr/>
              <a:t>5/21/2024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233594-91DC-40DF-A86F-ECF3BB7172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E7C857-607D-4F12-B772-0613CA478351}" type="datetimeFigureOut">
              <a:rPr lang="en-US" smtClean="0"/>
              <a:pPr/>
              <a:t>5/21/2024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233594-91DC-40DF-A86F-ECF3BB7172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E7C857-607D-4F12-B772-0613CA478351}" type="datetimeFigureOut">
              <a:rPr lang="en-US" smtClean="0"/>
              <a:pPr/>
              <a:t>5/21/2024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233594-91DC-40DF-A86F-ECF3BB7172B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E7C857-607D-4F12-B772-0613CA478351}" type="datetimeFigureOut">
              <a:rPr lang="en-US" smtClean="0"/>
              <a:pPr/>
              <a:t>5/21/2024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233594-91DC-40DF-A86F-ECF3BB7172B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5" Type="http://schemas.openxmlformats.org/officeDocument/2006/relationships/image" Target="../media/image18.jpeg"/><Relationship Id="rId4" Type="http://schemas.openxmlformats.org/officeDocument/2006/relationships/image" Target="../media/image17.jpeg"/></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B713C4BB-4D10-1BCE-F421-D238AC8D6B70}"/>
              </a:ext>
            </a:extLst>
          </p:cNvPr>
          <p:cNvSpPr>
            <a:spLocks noGrp="1"/>
          </p:cNvSpPr>
          <p:nvPr>
            <p:ph type="ctrTitle"/>
          </p:nvPr>
        </p:nvSpPr>
        <p:spPr>
          <a:xfrm>
            <a:off x="2552700" y="152400"/>
            <a:ext cx="6362700" cy="2111375"/>
          </a:xfrm>
        </p:spPr>
        <p:txBody>
          <a:bodyPr/>
          <a:lstStyle/>
          <a:p>
            <a:r>
              <a:rPr lang="en-US" altLang="en-US" b="1"/>
              <a:t>Financial Freedom  Challenge</a:t>
            </a:r>
            <a:endParaRPr lang="en-US" altLang="en-US"/>
          </a:p>
        </p:txBody>
      </p:sp>
      <p:sp>
        <p:nvSpPr>
          <p:cNvPr id="3" name="Subtitle 2">
            <a:extLst>
              <a:ext uri="{FF2B5EF4-FFF2-40B4-BE49-F238E27FC236}">
                <a16:creationId xmlns:a16="http://schemas.microsoft.com/office/drawing/2014/main" id="{B0BE737F-A638-625D-31D5-8E3300CB1BBC}"/>
              </a:ext>
            </a:extLst>
          </p:cNvPr>
          <p:cNvSpPr>
            <a:spLocks noGrp="1"/>
          </p:cNvSpPr>
          <p:nvPr>
            <p:ph type="subTitle" idx="1"/>
          </p:nvPr>
        </p:nvSpPr>
        <p:spPr>
          <a:xfrm>
            <a:off x="0" y="5108575"/>
            <a:ext cx="2854325" cy="1184275"/>
          </a:xfrm>
        </p:spPr>
        <p:txBody>
          <a:bodyPr/>
          <a:lstStyle/>
          <a:p>
            <a:pPr>
              <a:defRPr/>
            </a:pPr>
            <a:r>
              <a:rPr lang="en-US" dirty="0"/>
              <a:t>By</a:t>
            </a:r>
          </a:p>
          <a:p>
            <a:pPr>
              <a:defRPr/>
            </a:pPr>
            <a:r>
              <a:rPr lang="en-US" dirty="0"/>
              <a:t>Alex </a:t>
            </a:r>
            <a:r>
              <a:rPr lang="en-US" dirty="0" err="1"/>
              <a:t>Barrón</a:t>
            </a:r>
            <a:endParaRPr lang="en-US" dirty="0"/>
          </a:p>
        </p:txBody>
      </p:sp>
      <p:pic>
        <p:nvPicPr>
          <p:cNvPr id="4100" name="Picture 5">
            <a:extLst>
              <a:ext uri="{FF2B5EF4-FFF2-40B4-BE49-F238E27FC236}">
                <a16:creationId xmlns:a16="http://schemas.microsoft.com/office/drawing/2014/main" id="{21891E4C-A0F3-F72E-8BCE-336146BDE6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513" y="103188"/>
            <a:ext cx="22098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3">
            <a:extLst>
              <a:ext uri="{FF2B5EF4-FFF2-40B4-BE49-F238E27FC236}">
                <a16:creationId xmlns:a16="http://schemas.microsoft.com/office/drawing/2014/main" id="{1E83D6A6-831A-FD7E-2FBF-71BDF3E43C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 y="3128963"/>
            <a:ext cx="2746375" cy="174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2" descr="What is athletics? Know all the track and field events">
            <a:extLst>
              <a:ext uri="{FF2B5EF4-FFF2-40B4-BE49-F238E27FC236}">
                <a16:creationId xmlns:a16="http://schemas.microsoft.com/office/drawing/2014/main" id="{2D31BE79-E820-5A53-5285-247CE25B754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4325" y="2178050"/>
            <a:ext cx="29083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6" descr="As the indoor Track and Field season wraps up, the Winona State University  team finishes on a fast note – The Winonan">
            <a:extLst>
              <a:ext uri="{FF2B5EF4-FFF2-40B4-BE49-F238E27FC236}">
                <a16:creationId xmlns:a16="http://schemas.microsoft.com/office/drawing/2014/main" id="{975E7E42-C9DC-4AFF-459E-E7A4EE687D5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92813" y="2178050"/>
            <a:ext cx="290195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8" descr="Crossing Life's Finish Lines | Maria's Farm Country Kitchen">
            <a:extLst>
              <a:ext uri="{FF2B5EF4-FFF2-40B4-BE49-F238E27FC236}">
                <a16:creationId xmlns:a16="http://schemas.microsoft.com/office/drawing/2014/main" id="{D63BCF91-C02D-1196-B97C-CE0692B295C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54325" y="4164013"/>
            <a:ext cx="29083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10" descr="Look: 2A, 5A athletes compete in 2022 Texas (UIL) Track &amp; Field State  Championships - Sports Illustrated High School News, Analysis and More">
            <a:extLst>
              <a:ext uri="{FF2B5EF4-FFF2-40B4-BE49-F238E27FC236}">
                <a16:creationId xmlns:a16="http://schemas.microsoft.com/office/drawing/2014/main" id="{2676898D-9FC7-F77A-DA52-51A829E0A00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92813" y="4043363"/>
            <a:ext cx="2903537" cy="212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6" name="Subtitle 2">
            <a:extLst>
              <a:ext uri="{FF2B5EF4-FFF2-40B4-BE49-F238E27FC236}">
                <a16:creationId xmlns:a16="http://schemas.microsoft.com/office/drawing/2014/main" id="{7F48B541-B85D-9685-821F-1BDFEEF4B0E5}"/>
              </a:ext>
            </a:extLst>
          </p:cNvPr>
          <p:cNvSpPr txBox="1">
            <a:spLocks noChangeArrowheads="1"/>
          </p:cNvSpPr>
          <p:nvPr/>
        </p:nvSpPr>
        <p:spPr bwMode="auto">
          <a:xfrm>
            <a:off x="-19050" y="2405063"/>
            <a:ext cx="2854325"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pPr>
            <a:r>
              <a:rPr lang="en-US" altLang="en-US">
                <a:solidFill>
                  <a:srgbClr val="898989"/>
                </a:solidFill>
              </a:rPr>
              <a:t>Presents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1143000"/>
          </a:xfrm>
        </p:spPr>
        <p:txBody>
          <a:bodyPr/>
          <a:lstStyle/>
          <a:p>
            <a:r>
              <a:rPr lang="en-US" b="1" dirty="0"/>
              <a:t>3.) The 3 Stages of Reality</a:t>
            </a:r>
          </a:p>
        </p:txBody>
      </p:sp>
      <p:sp>
        <p:nvSpPr>
          <p:cNvPr id="3" name="Content Placeholder 2"/>
          <p:cNvSpPr>
            <a:spLocks noGrp="1"/>
          </p:cNvSpPr>
          <p:nvPr>
            <p:ph idx="1"/>
          </p:nvPr>
        </p:nvSpPr>
        <p:spPr>
          <a:xfrm>
            <a:off x="468350" y="1524000"/>
            <a:ext cx="8675650" cy="1905000"/>
          </a:xfrm>
        </p:spPr>
        <p:txBody>
          <a:bodyPr>
            <a:normAutofit fontScale="92500" lnSpcReduction="20000"/>
          </a:bodyPr>
          <a:lstStyle/>
          <a:p>
            <a:pPr marL="0" indent="0">
              <a:buNone/>
            </a:pPr>
            <a:r>
              <a:rPr lang="en-US" b="1" dirty="0"/>
              <a:t>Most things in life go through 3 stages.</a:t>
            </a:r>
          </a:p>
          <a:p>
            <a:pPr marL="0" indent="0">
              <a:buNone/>
            </a:pPr>
            <a:endParaRPr lang="en-US" b="1" dirty="0"/>
          </a:p>
          <a:p>
            <a:pPr marL="0" indent="0">
              <a:buNone/>
            </a:pPr>
            <a:r>
              <a:rPr lang="en-US" b="1" dirty="0"/>
              <a:t>The Key to Realizing it is to Not Skip the Middle Stage but instead to spend more Time there.</a:t>
            </a:r>
          </a:p>
        </p:txBody>
      </p:sp>
      <p:sp>
        <p:nvSpPr>
          <p:cNvPr id="5" name="Content Placeholder 2"/>
          <p:cNvSpPr txBox="1">
            <a:spLocks/>
          </p:cNvSpPr>
          <p:nvPr/>
        </p:nvSpPr>
        <p:spPr>
          <a:xfrm>
            <a:off x="152400" y="3585116"/>
            <a:ext cx="2304475" cy="2282284"/>
          </a:xfrm>
          <a:prstGeom prst="rect">
            <a:avLst/>
          </a:prstGeom>
          <a:solidFill>
            <a:srgbClr val="FF0066"/>
          </a:solidFill>
          <a:ln w="25400">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US" sz="2800" b="1" dirty="0"/>
          </a:p>
          <a:p>
            <a:pPr marL="0" indent="0" algn="ctr">
              <a:buFont typeface="Arial" pitchFamily="34" charset="0"/>
              <a:buNone/>
            </a:pPr>
            <a:r>
              <a:rPr lang="en-US" sz="2800" b="1" dirty="0"/>
              <a:t>Conception</a:t>
            </a:r>
          </a:p>
          <a:p>
            <a:pPr marL="0" indent="0" algn="ctr">
              <a:buFont typeface="Arial" pitchFamily="34" charset="0"/>
              <a:buNone/>
            </a:pPr>
            <a:r>
              <a:rPr lang="en-US" sz="2800" b="1" dirty="0"/>
              <a:t>In Mind or Heart</a:t>
            </a:r>
          </a:p>
          <a:p>
            <a:pPr marL="0" indent="0" algn="ctr">
              <a:buFont typeface="Arial" pitchFamily="34" charset="0"/>
              <a:buNone/>
            </a:pPr>
            <a:endParaRPr lang="en-US" b="1" dirty="0"/>
          </a:p>
        </p:txBody>
      </p:sp>
      <p:sp>
        <p:nvSpPr>
          <p:cNvPr id="6" name="Content Placeholder 2"/>
          <p:cNvSpPr txBox="1">
            <a:spLocks/>
          </p:cNvSpPr>
          <p:nvPr/>
        </p:nvSpPr>
        <p:spPr>
          <a:xfrm>
            <a:off x="3158605" y="3605280"/>
            <a:ext cx="2826794" cy="2262120"/>
          </a:xfrm>
          <a:prstGeom prst="rect">
            <a:avLst/>
          </a:prstGeom>
          <a:solidFill>
            <a:srgbClr val="FFFF00"/>
          </a:solidFill>
          <a:ln w="25400">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US" b="1" dirty="0"/>
          </a:p>
          <a:p>
            <a:pPr marL="0" indent="0" algn="ctr">
              <a:buFont typeface="Arial" pitchFamily="34" charset="0"/>
              <a:buNone/>
            </a:pPr>
            <a:r>
              <a:rPr lang="en-US" sz="2800" b="1" dirty="0"/>
              <a:t>Communication </a:t>
            </a:r>
          </a:p>
          <a:p>
            <a:pPr marL="0" indent="0" algn="ctr">
              <a:buFont typeface="Arial" pitchFamily="34" charset="0"/>
              <a:buNone/>
            </a:pPr>
            <a:r>
              <a:rPr lang="en-US" sz="2800" b="1" dirty="0"/>
              <a:t>or Mental Model</a:t>
            </a:r>
          </a:p>
          <a:p>
            <a:pPr marL="0" indent="0" algn="ctr">
              <a:buFont typeface="Arial" pitchFamily="34" charset="0"/>
              <a:buNone/>
            </a:pPr>
            <a:endParaRPr lang="en-US" b="1" dirty="0"/>
          </a:p>
        </p:txBody>
      </p:sp>
      <p:sp>
        <p:nvSpPr>
          <p:cNvPr id="8" name="Content Placeholder 2"/>
          <p:cNvSpPr txBox="1">
            <a:spLocks/>
          </p:cNvSpPr>
          <p:nvPr/>
        </p:nvSpPr>
        <p:spPr>
          <a:xfrm>
            <a:off x="6538258" y="3642138"/>
            <a:ext cx="2474423" cy="2262120"/>
          </a:xfrm>
          <a:prstGeom prst="rect">
            <a:avLst/>
          </a:prstGeom>
          <a:solidFill>
            <a:srgbClr val="66FFCC"/>
          </a:solidFill>
          <a:ln w="25400">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US" b="1" dirty="0"/>
          </a:p>
          <a:p>
            <a:pPr marL="0" indent="0" algn="ctr">
              <a:buFont typeface="Arial" pitchFamily="34" charset="0"/>
              <a:buNone/>
            </a:pPr>
            <a:r>
              <a:rPr lang="en-US" sz="2800" b="1" dirty="0"/>
              <a:t>Physical</a:t>
            </a:r>
          </a:p>
          <a:p>
            <a:pPr marL="0" indent="0" algn="ctr">
              <a:buFont typeface="Arial" pitchFamily="34" charset="0"/>
              <a:buNone/>
            </a:pPr>
            <a:r>
              <a:rPr lang="en-US" sz="2800" b="1" dirty="0"/>
              <a:t>Manifestation or Reality</a:t>
            </a:r>
          </a:p>
          <a:p>
            <a:pPr marL="0" indent="0" algn="ctr">
              <a:buFont typeface="Arial" pitchFamily="34" charset="0"/>
              <a:buNone/>
            </a:pPr>
            <a:endParaRPr lang="en-US" b="1" dirty="0"/>
          </a:p>
        </p:txBody>
      </p:sp>
      <p:sp>
        <p:nvSpPr>
          <p:cNvPr id="10" name="Arrow: Left 9">
            <a:extLst>
              <a:ext uri="{FF2B5EF4-FFF2-40B4-BE49-F238E27FC236}">
                <a16:creationId xmlns:a16="http://schemas.microsoft.com/office/drawing/2014/main" id="{F259E431-220F-44DE-9126-6D238A2DB2AC}"/>
              </a:ext>
            </a:extLst>
          </p:cNvPr>
          <p:cNvSpPr/>
          <p:nvPr/>
        </p:nvSpPr>
        <p:spPr>
          <a:xfrm flipH="1">
            <a:off x="2456874" y="4495800"/>
            <a:ext cx="701729" cy="475998"/>
          </a:xfrm>
          <a:prstGeom prst="leftArrow">
            <a:avLst/>
          </a:prstGeom>
          <a:solidFill>
            <a:srgbClr val="99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10">
            <a:extLst>
              <a:ext uri="{FF2B5EF4-FFF2-40B4-BE49-F238E27FC236}">
                <a16:creationId xmlns:a16="http://schemas.microsoft.com/office/drawing/2014/main" id="{1CC2F7AC-B0BA-41D9-B8BA-552A59AAF623}"/>
              </a:ext>
            </a:extLst>
          </p:cNvPr>
          <p:cNvSpPr/>
          <p:nvPr/>
        </p:nvSpPr>
        <p:spPr>
          <a:xfrm>
            <a:off x="5985399" y="4602369"/>
            <a:ext cx="552859" cy="426832"/>
          </a:xfrm>
          <a:prstGeom prst="rightArrow">
            <a:avLst/>
          </a:prstGeom>
          <a:solidFill>
            <a:srgbClr val="3333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1">
            <a:extLst>
              <a:ext uri="{FF2B5EF4-FFF2-40B4-BE49-F238E27FC236}">
                <a16:creationId xmlns:a16="http://schemas.microsoft.com/office/drawing/2014/main" id="{25351259-9624-CCA5-44CB-BBC0E03216E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660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1143000"/>
          </a:xfrm>
        </p:spPr>
        <p:txBody>
          <a:bodyPr>
            <a:normAutofit/>
          </a:bodyPr>
          <a:lstStyle/>
          <a:p>
            <a:r>
              <a:rPr lang="en-US" b="1" dirty="0"/>
              <a:t>4.) The 12 Areas of Life</a:t>
            </a:r>
          </a:p>
        </p:txBody>
      </p:sp>
      <p:sp>
        <p:nvSpPr>
          <p:cNvPr id="3" name="Content Placeholder 2"/>
          <p:cNvSpPr>
            <a:spLocks noGrp="1"/>
          </p:cNvSpPr>
          <p:nvPr>
            <p:ph idx="1"/>
          </p:nvPr>
        </p:nvSpPr>
        <p:spPr>
          <a:xfrm>
            <a:off x="468350" y="1524000"/>
            <a:ext cx="8675650" cy="1905000"/>
          </a:xfrm>
        </p:spPr>
        <p:txBody>
          <a:bodyPr>
            <a:normAutofit/>
          </a:bodyPr>
          <a:lstStyle/>
          <a:p>
            <a:pPr marL="0" indent="0">
              <a:buNone/>
            </a:pPr>
            <a:r>
              <a:rPr lang="en-US" b="1" dirty="0"/>
              <a:t>We can Break Down Life into 12 Main Areas.</a:t>
            </a:r>
          </a:p>
          <a:p>
            <a:pPr marL="0" indent="0">
              <a:buNone/>
            </a:pPr>
            <a:endParaRPr lang="en-US" b="1" dirty="0"/>
          </a:p>
          <a:p>
            <a:pPr marL="0" indent="0">
              <a:buNone/>
            </a:pPr>
            <a:r>
              <a:rPr lang="en-US" b="1" dirty="0"/>
              <a:t>Each Area May have more Categories.</a:t>
            </a:r>
          </a:p>
        </p:txBody>
      </p:sp>
      <p:sp>
        <p:nvSpPr>
          <p:cNvPr id="5" name="Content Placeholder 2"/>
          <p:cNvSpPr txBox="1">
            <a:spLocks/>
          </p:cNvSpPr>
          <p:nvPr/>
        </p:nvSpPr>
        <p:spPr>
          <a:xfrm>
            <a:off x="152401" y="3585116"/>
            <a:ext cx="2304474" cy="495856"/>
          </a:xfrm>
          <a:prstGeom prst="rect">
            <a:avLst/>
          </a:prstGeom>
          <a:solidFill>
            <a:srgbClr val="FF0066"/>
          </a:solidFill>
          <a:ln w="25400">
            <a:solidFill>
              <a:schemeClr val="tx1"/>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800" b="1" dirty="0"/>
              <a:t>YOUR SELF</a:t>
            </a:r>
          </a:p>
          <a:p>
            <a:pPr marL="0" indent="0" algn="ctr">
              <a:buFont typeface="Arial" pitchFamily="34" charset="0"/>
              <a:buNone/>
            </a:pPr>
            <a:endParaRPr lang="en-US" b="1" dirty="0"/>
          </a:p>
        </p:txBody>
      </p:sp>
      <p:sp>
        <p:nvSpPr>
          <p:cNvPr id="6" name="Content Placeholder 2"/>
          <p:cNvSpPr txBox="1">
            <a:spLocks/>
          </p:cNvSpPr>
          <p:nvPr/>
        </p:nvSpPr>
        <p:spPr>
          <a:xfrm>
            <a:off x="3161917" y="3585116"/>
            <a:ext cx="2677925" cy="833118"/>
          </a:xfrm>
          <a:prstGeom prst="rect">
            <a:avLst/>
          </a:prstGeom>
          <a:solidFill>
            <a:srgbClr val="FFFF00"/>
          </a:solidFill>
          <a:ln w="25400">
            <a:solidFill>
              <a:schemeClr val="tx1"/>
            </a:solidFill>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800" b="1" dirty="0"/>
              <a:t>BANKING &amp; FINANCING</a:t>
            </a:r>
          </a:p>
          <a:p>
            <a:pPr marL="0" indent="0" algn="ctr">
              <a:buFont typeface="Arial" pitchFamily="34" charset="0"/>
              <a:buNone/>
            </a:pPr>
            <a:endParaRPr lang="en-US" b="1" dirty="0"/>
          </a:p>
        </p:txBody>
      </p:sp>
      <p:sp>
        <p:nvSpPr>
          <p:cNvPr id="8" name="Content Placeholder 2"/>
          <p:cNvSpPr txBox="1">
            <a:spLocks/>
          </p:cNvSpPr>
          <p:nvPr/>
        </p:nvSpPr>
        <p:spPr>
          <a:xfrm>
            <a:off x="6538258" y="3642138"/>
            <a:ext cx="2474423" cy="632978"/>
          </a:xfrm>
          <a:prstGeom prst="rect">
            <a:avLst/>
          </a:prstGeom>
          <a:solidFill>
            <a:srgbClr val="99FF33"/>
          </a:solidFill>
          <a:ln w="25400">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800" b="1" dirty="0"/>
              <a:t>BUSINESS</a:t>
            </a:r>
          </a:p>
          <a:p>
            <a:pPr marL="0" indent="0" algn="ctr">
              <a:buFont typeface="Arial" pitchFamily="34" charset="0"/>
              <a:buNone/>
            </a:pPr>
            <a:endParaRPr lang="en-US" b="1" dirty="0"/>
          </a:p>
        </p:txBody>
      </p:sp>
      <p:sp>
        <p:nvSpPr>
          <p:cNvPr id="7" name="Content Placeholder 2">
            <a:extLst>
              <a:ext uri="{FF2B5EF4-FFF2-40B4-BE49-F238E27FC236}">
                <a16:creationId xmlns:a16="http://schemas.microsoft.com/office/drawing/2014/main" id="{465B92A5-67C0-41BC-A665-6F34AEC63D2F}"/>
              </a:ext>
            </a:extLst>
          </p:cNvPr>
          <p:cNvSpPr txBox="1">
            <a:spLocks/>
          </p:cNvSpPr>
          <p:nvPr/>
        </p:nvSpPr>
        <p:spPr>
          <a:xfrm>
            <a:off x="166945" y="4275116"/>
            <a:ext cx="2304474" cy="495856"/>
          </a:xfrm>
          <a:prstGeom prst="rect">
            <a:avLst/>
          </a:prstGeom>
          <a:solidFill>
            <a:srgbClr val="FF0066"/>
          </a:solidFill>
          <a:ln w="25400">
            <a:solidFill>
              <a:schemeClr val="tx1"/>
            </a:solidFill>
          </a:ln>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800" b="1" dirty="0"/>
              <a:t>RELATIONSHIPS</a:t>
            </a:r>
          </a:p>
          <a:p>
            <a:pPr marL="0" indent="0" algn="ctr">
              <a:buFont typeface="Arial" pitchFamily="34" charset="0"/>
              <a:buNone/>
            </a:pPr>
            <a:endParaRPr lang="en-US" b="1" dirty="0"/>
          </a:p>
        </p:txBody>
      </p:sp>
      <p:sp>
        <p:nvSpPr>
          <p:cNvPr id="9" name="Content Placeholder 2">
            <a:extLst>
              <a:ext uri="{FF2B5EF4-FFF2-40B4-BE49-F238E27FC236}">
                <a16:creationId xmlns:a16="http://schemas.microsoft.com/office/drawing/2014/main" id="{C10294D8-A74B-44FE-965C-F451972AC9FD}"/>
              </a:ext>
            </a:extLst>
          </p:cNvPr>
          <p:cNvSpPr txBox="1">
            <a:spLocks/>
          </p:cNvSpPr>
          <p:nvPr/>
        </p:nvSpPr>
        <p:spPr>
          <a:xfrm>
            <a:off x="186837" y="4927088"/>
            <a:ext cx="2270037" cy="734403"/>
          </a:xfrm>
          <a:prstGeom prst="rect">
            <a:avLst/>
          </a:prstGeom>
          <a:solidFill>
            <a:srgbClr val="FF0066"/>
          </a:solidFill>
          <a:ln w="25400">
            <a:solidFill>
              <a:schemeClr val="tx1"/>
            </a:solidFill>
          </a:ln>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800" b="1" dirty="0"/>
              <a:t>LIFESTYLE &amp; PURCHASES</a:t>
            </a:r>
          </a:p>
          <a:p>
            <a:pPr marL="0" indent="0" algn="ctr">
              <a:buFont typeface="Arial" pitchFamily="34" charset="0"/>
              <a:buNone/>
            </a:pPr>
            <a:endParaRPr lang="en-US" b="1" dirty="0"/>
          </a:p>
        </p:txBody>
      </p:sp>
      <p:sp>
        <p:nvSpPr>
          <p:cNvPr id="15" name="Content Placeholder 2">
            <a:extLst>
              <a:ext uri="{FF2B5EF4-FFF2-40B4-BE49-F238E27FC236}">
                <a16:creationId xmlns:a16="http://schemas.microsoft.com/office/drawing/2014/main" id="{90C61D80-54F9-49E1-A9F0-83ACB67062D9}"/>
              </a:ext>
            </a:extLst>
          </p:cNvPr>
          <p:cNvSpPr txBox="1">
            <a:spLocks/>
          </p:cNvSpPr>
          <p:nvPr/>
        </p:nvSpPr>
        <p:spPr>
          <a:xfrm>
            <a:off x="3161255" y="4616224"/>
            <a:ext cx="2677925" cy="495856"/>
          </a:xfrm>
          <a:prstGeom prst="rect">
            <a:avLst/>
          </a:prstGeom>
          <a:solidFill>
            <a:srgbClr val="FFFF00"/>
          </a:solidFill>
          <a:ln w="25400">
            <a:solidFill>
              <a:schemeClr val="tx1"/>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800" b="1" dirty="0"/>
              <a:t>RESERVES</a:t>
            </a:r>
          </a:p>
          <a:p>
            <a:pPr marL="0" indent="0" algn="ctr">
              <a:buFont typeface="Arial" pitchFamily="34" charset="0"/>
              <a:buNone/>
            </a:pPr>
            <a:endParaRPr lang="en-US" b="1" dirty="0"/>
          </a:p>
        </p:txBody>
      </p:sp>
      <p:sp>
        <p:nvSpPr>
          <p:cNvPr id="19" name="Content Placeholder 2">
            <a:extLst>
              <a:ext uri="{FF2B5EF4-FFF2-40B4-BE49-F238E27FC236}">
                <a16:creationId xmlns:a16="http://schemas.microsoft.com/office/drawing/2014/main" id="{AA1B3AAD-AA56-43B2-B331-8F93EF8E24D8}"/>
              </a:ext>
            </a:extLst>
          </p:cNvPr>
          <p:cNvSpPr txBox="1">
            <a:spLocks/>
          </p:cNvSpPr>
          <p:nvPr/>
        </p:nvSpPr>
        <p:spPr>
          <a:xfrm>
            <a:off x="6523716" y="4399805"/>
            <a:ext cx="2474423" cy="632978"/>
          </a:xfrm>
          <a:prstGeom prst="rect">
            <a:avLst/>
          </a:prstGeom>
          <a:solidFill>
            <a:srgbClr val="99FF33"/>
          </a:solidFill>
          <a:ln w="25400">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800" b="1" dirty="0"/>
              <a:t>INVESTMENTS</a:t>
            </a:r>
          </a:p>
          <a:p>
            <a:pPr marL="0" indent="0" algn="ctr">
              <a:buFont typeface="Arial" pitchFamily="34" charset="0"/>
              <a:buNone/>
            </a:pPr>
            <a:endParaRPr lang="en-US" b="1" dirty="0"/>
          </a:p>
        </p:txBody>
      </p:sp>
      <p:sp>
        <p:nvSpPr>
          <p:cNvPr id="21" name="Content Placeholder 2">
            <a:extLst>
              <a:ext uri="{FF2B5EF4-FFF2-40B4-BE49-F238E27FC236}">
                <a16:creationId xmlns:a16="http://schemas.microsoft.com/office/drawing/2014/main" id="{4F383184-92A0-4BF5-90CE-4EABFF55026F}"/>
              </a:ext>
            </a:extLst>
          </p:cNvPr>
          <p:cNvSpPr txBox="1">
            <a:spLocks/>
          </p:cNvSpPr>
          <p:nvPr/>
        </p:nvSpPr>
        <p:spPr>
          <a:xfrm>
            <a:off x="6523716" y="5116773"/>
            <a:ext cx="2474423" cy="833118"/>
          </a:xfrm>
          <a:prstGeom prst="rect">
            <a:avLst/>
          </a:prstGeom>
          <a:solidFill>
            <a:srgbClr val="99FF33"/>
          </a:solidFill>
          <a:ln w="25400">
            <a:solidFill>
              <a:schemeClr val="tx1"/>
            </a:solidFill>
          </a:ln>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800" b="1" dirty="0"/>
              <a:t>LEGAL &amp;</a:t>
            </a:r>
          </a:p>
          <a:p>
            <a:pPr marL="0" indent="0" algn="ctr">
              <a:buFont typeface="Arial" pitchFamily="34" charset="0"/>
              <a:buNone/>
            </a:pPr>
            <a:r>
              <a:rPr lang="en-US" sz="2800" b="1" dirty="0"/>
              <a:t>TAXES</a:t>
            </a:r>
          </a:p>
          <a:p>
            <a:pPr marL="0" indent="0" algn="ctr">
              <a:buFont typeface="Arial" pitchFamily="34" charset="0"/>
              <a:buNone/>
            </a:pPr>
            <a:endParaRPr lang="en-US" b="1" dirty="0"/>
          </a:p>
        </p:txBody>
      </p:sp>
      <p:sp>
        <p:nvSpPr>
          <p:cNvPr id="23" name="Content Placeholder 2">
            <a:extLst>
              <a:ext uri="{FF2B5EF4-FFF2-40B4-BE49-F238E27FC236}">
                <a16:creationId xmlns:a16="http://schemas.microsoft.com/office/drawing/2014/main" id="{60A132D5-4675-4701-BE5C-854684F90D1E}"/>
              </a:ext>
            </a:extLst>
          </p:cNvPr>
          <p:cNvSpPr txBox="1">
            <a:spLocks/>
          </p:cNvSpPr>
          <p:nvPr/>
        </p:nvSpPr>
        <p:spPr>
          <a:xfrm>
            <a:off x="6525049" y="6033881"/>
            <a:ext cx="2474423" cy="632978"/>
          </a:xfrm>
          <a:prstGeom prst="rect">
            <a:avLst/>
          </a:prstGeom>
          <a:solidFill>
            <a:srgbClr val="99FF33"/>
          </a:solidFill>
          <a:ln w="25400">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800" b="1" dirty="0"/>
              <a:t>GIVING</a:t>
            </a:r>
          </a:p>
          <a:p>
            <a:pPr marL="0" indent="0" algn="ctr">
              <a:buFont typeface="Arial" pitchFamily="34" charset="0"/>
              <a:buNone/>
            </a:pPr>
            <a:endParaRPr lang="en-US" b="1" dirty="0"/>
          </a:p>
        </p:txBody>
      </p:sp>
      <p:sp>
        <p:nvSpPr>
          <p:cNvPr id="25" name="Content Placeholder 2">
            <a:extLst>
              <a:ext uri="{FF2B5EF4-FFF2-40B4-BE49-F238E27FC236}">
                <a16:creationId xmlns:a16="http://schemas.microsoft.com/office/drawing/2014/main" id="{03CBC0A6-9DDF-4CFE-AE6F-F6D69001ADA2}"/>
              </a:ext>
            </a:extLst>
          </p:cNvPr>
          <p:cNvSpPr txBox="1">
            <a:spLocks/>
          </p:cNvSpPr>
          <p:nvPr/>
        </p:nvSpPr>
        <p:spPr>
          <a:xfrm>
            <a:off x="152401" y="5825942"/>
            <a:ext cx="2270037" cy="757420"/>
          </a:xfrm>
          <a:prstGeom prst="rect">
            <a:avLst/>
          </a:prstGeom>
          <a:solidFill>
            <a:srgbClr val="FF0066"/>
          </a:solidFill>
          <a:ln w="25400">
            <a:solidFill>
              <a:schemeClr val="tx1"/>
            </a:solidFill>
          </a:ln>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800" b="1" dirty="0"/>
              <a:t>ESTATE &amp; </a:t>
            </a:r>
          </a:p>
          <a:p>
            <a:pPr marL="0" indent="0" algn="ctr">
              <a:buFont typeface="Arial" pitchFamily="34" charset="0"/>
              <a:buNone/>
            </a:pPr>
            <a:r>
              <a:rPr lang="en-US" sz="2800" b="1" dirty="0"/>
              <a:t>LEGACY</a:t>
            </a:r>
          </a:p>
          <a:p>
            <a:pPr marL="0" indent="0" algn="ctr">
              <a:buFont typeface="Arial" pitchFamily="34" charset="0"/>
              <a:buNone/>
            </a:pPr>
            <a:endParaRPr lang="en-US" b="1" dirty="0"/>
          </a:p>
        </p:txBody>
      </p:sp>
      <p:sp>
        <p:nvSpPr>
          <p:cNvPr id="10" name="Content Placeholder 2">
            <a:extLst>
              <a:ext uri="{FF2B5EF4-FFF2-40B4-BE49-F238E27FC236}">
                <a16:creationId xmlns:a16="http://schemas.microsoft.com/office/drawing/2014/main" id="{F27AD298-C504-4EBC-86E0-0D1CF7B5E638}"/>
              </a:ext>
            </a:extLst>
          </p:cNvPr>
          <p:cNvSpPr txBox="1">
            <a:spLocks/>
          </p:cNvSpPr>
          <p:nvPr/>
        </p:nvSpPr>
        <p:spPr>
          <a:xfrm>
            <a:off x="3161255" y="5357530"/>
            <a:ext cx="2677925" cy="495856"/>
          </a:xfrm>
          <a:prstGeom prst="rect">
            <a:avLst/>
          </a:prstGeom>
          <a:solidFill>
            <a:srgbClr val="FFFF00"/>
          </a:solidFill>
          <a:ln w="25400">
            <a:solidFill>
              <a:schemeClr val="tx1"/>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800" b="1" dirty="0"/>
              <a:t>PROTECTION</a:t>
            </a:r>
          </a:p>
          <a:p>
            <a:pPr marL="0" indent="0" algn="ctr">
              <a:buFont typeface="Arial" pitchFamily="34" charset="0"/>
              <a:buNone/>
            </a:pPr>
            <a:endParaRPr lang="en-US" b="1" dirty="0"/>
          </a:p>
        </p:txBody>
      </p:sp>
      <p:sp>
        <p:nvSpPr>
          <p:cNvPr id="11" name="Content Placeholder 2">
            <a:extLst>
              <a:ext uri="{FF2B5EF4-FFF2-40B4-BE49-F238E27FC236}">
                <a16:creationId xmlns:a16="http://schemas.microsoft.com/office/drawing/2014/main" id="{CE5776E2-808C-4B20-92E1-476C449330A1}"/>
              </a:ext>
            </a:extLst>
          </p:cNvPr>
          <p:cNvSpPr txBox="1">
            <a:spLocks/>
          </p:cNvSpPr>
          <p:nvPr/>
        </p:nvSpPr>
        <p:spPr>
          <a:xfrm>
            <a:off x="3161255" y="6110584"/>
            <a:ext cx="2677925" cy="495856"/>
          </a:xfrm>
          <a:prstGeom prst="rect">
            <a:avLst/>
          </a:prstGeom>
          <a:solidFill>
            <a:srgbClr val="FFFF00"/>
          </a:solidFill>
          <a:ln w="25400">
            <a:solidFill>
              <a:schemeClr val="tx1"/>
            </a:solidFill>
          </a:ln>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800" b="1" dirty="0"/>
              <a:t>YOUR OWN BANK</a:t>
            </a:r>
          </a:p>
          <a:p>
            <a:pPr marL="0" indent="0" algn="ctr">
              <a:buFont typeface="Arial" pitchFamily="34" charset="0"/>
              <a:buNone/>
            </a:pPr>
            <a:endParaRPr lang="en-US" b="1" dirty="0"/>
          </a:p>
        </p:txBody>
      </p:sp>
      <p:pic>
        <p:nvPicPr>
          <p:cNvPr id="12" name="Picture 1">
            <a:extLst>
              <a:ext uri="{FF2B5EF4-FFF2-40B4-BE49-F238E27FC236}">
                <a16:creationId xmlns:a16="http://schemas.microsoft.com/office/drawing/2014/main" id="{6FA9B128-1C8C-0E11-37CB-43A36EE2562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5707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7239000" cy="1143000"/>
          </a:xfrm>
        </p:spPr>
        <p:txBody>
          <a:bodyPr/>
          <a:lstStyle/>
          <a:p>
            <a:r>
              <a:rPr lang="en-US" b="1" dirty="0"/>
              <a:t>The 4 Balance Sheets of Life</a:t>
            </a:r>
          </a:p>
        </p:txBody>
      </p:sp>
      <p:sp>
        <p:nvSpPr>
          <p:cNvPr id="3" name="Content Placeholder 2"/>
          <p:cNvSpPr>
            <a:spLocks noGrp="1"/>
          </p:cNvSpPr>
          <p:nvPr>
            <p:ph idx="1"/>
          </p:nvPr>
        </p:nvSpPr>
        <p:spPr>
          <a:xfrm>
            <a:off x="468351" y="1524000"/>
            <a:ext cx="7239000" cy="990600"/>
          </a:xfrm>
        </p:spPr>
        <p:txBody>
          <a:bodyPr>
            <a:normAutofit/>
          </a:bodyPr>
          <a:lstStyle/>
          <a:p>
            <a:pPr marL="0" indent="0">
              <a:buNone/>
            </a:pPr>
            <a:r>
              <a:rPr lang="en-US" b="1" dirty="0"/>
              <a:t>In Life There are 4 Balance Sheets:</a:t>
            </a:r>
          </a:p>
        </p:txBody>
      </p:sp>
      <p:pic>
        <p:nvPicPr>
          <p:cNvPr id="4" name="Picture 3" descr="Financial Freedom Seminar logo.PNG"/>
          <p:cNvPicPr>
            <a:picLocks noChangeAspect="1"/>
          </p:cNvPicPr>
          <p:nvPr/>
        </p:nvPicPr>
        <p:blipFill>
          <a:blip r:embed="rId2" cstate="print"/>
          <a:stretch>
            <a:fillRect/>
          </a:stretch>
        </p:blipFill>
        <p:spPr>
          <a:xfrm>
            <a:off x="7467598" y="5985972"/>
            <a:ext cx="1676402" cy="872028"/>
          </a:xfrm>
          <a:prstGeom prst="rect">
            <a:avLst/>
          </a:prstGeom>
        </p:spPr>
      </p:pic>
      <p:sp>
        <p:nvSpPr>
          <p:cNvPr id="5" name="Content Placeholder 2"/>
          <p:cNvSpPr txBox="1">
            <a:spLocks/>
          </p:cNvSpPr>
          <p:nvPr/>
        </p:nvSpPr>
        <p:spPr>
          <a:xfrm>
            <a:off x="457200" y="2594517"/>
            <a:ext cx="3619500" cy="1295400"/>
          </a:xfrm>
          <a:prstGeom prst="rect">
            <a:avLst/>
          </a:prstGeom>
          <a:solidFill>
            <a:srgbClr val="FFC000"/>
          </a:solidFill>
          <a:ln w="25400">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b="1" dirty="0"/>
              <a:t>Intangible Balance Sheet </a:t>
            </a:r>
          </a:p>
        </p:txBody>
      </p:sp>
      <p:sp>
        <p:nvSpPr>
          <p:cNvPr id="6" name="Content Placeholder 2"/>
          <p:cNvSpPr txBox="1">
            <a:spLocks/>
          </p:cNvSpPr>
          <p:nvPr/>
        </p:nvSpPr>
        <p:spPr>
          <a:xfrm>
            <a:off x="473927" y="4572000"/>
            <a:ext cx="3619500" cy="1295400"/>
          </a:xfrm>
          <a:prstGeom prst="rect">
            <a:avLst/>
          </a:prstGeom>
          <a:solidFill>
            <a:srgbClr val="92D050"/>
          </a:solidFill>
          <a:ln w="25400">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b="1" dirty="0"/>
              <a:t>Financial Balance Sheet </a:t>
            </a:r>
          </a:p>
        </p:txBody>
      </p:sp>
      <p:sp>
        <p:nvSpPr>
          <p:cNvPr id="7" name="Content Placeholder 2"/>
          <p:cNvSpPr txBox="1">
            <a:spLocks/>
          </p:cNvSpPr>
          <p:nvPr/>
        </p:nvSpPr>
        <p:spPr>
          <a:xfrm>
            <a:off x="4800600" y="4572000"/>
            <a:ext cx="3619500" cy="1295400"/>
          </a:xfrm>
          <a:prstGeom prst="rect">
            <a:avLst/>
          </a:prstGeom>
          <a:solidFill>
            <a:srgbClr val="FFFF00"/>
          </a:solidFill>
          <a:ln w="25400">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b="1" dirty="0"/>
              <a:t>Legacy Balance Sheet </a:t>
            </a:r>
          </a:p>
        </p:txBody>
      </p:sp>
      <p:sp>
        <p:nvSpPr>
          <p:cNvPr id="8" name="Content Placeholder 2"/>
          <p:cNvSpPr txBox="1">
            <a:spLocks/>
          </p:cNvSpPr>
          <p:nvPr/>
        </p:nvSpPr>
        <p:spPr>
          <a:xfrm>
            <a:off x="4953000" y="2579649"/>
            <a:ext cx="3619500" cy="1295400"/>
          </a:xfrm>
          <a:prstGeom prst="rect">
            <a:avLst/>
          </a:prstGeom>
          <a:solidFill>
            <a:srgbClr val="00B0F0"/>
          </a:solidFill>
          <a:ln w="25400">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b="1" dirty="0"/>
              <a:t>Results Balance Sheet </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86200" y="3581400"/>
            <a:ext cx="1295400" cy="1295400"/>
          </a:xfrm>
          <a:prstGeom prst="rect">
            <a:avLst/>
          </a:prstGeom>
        </p:spPr>
      </p:pic>
      <p:pic>
        <p:nvPicPr>
          <p:cNvPr id="10" name="Picture 1">
            <a:extLst>
              <a:ext uri="{FF2B5EF4-FFF2-40B4-BE49-F238E27FC236}">
                <a16:creationId xmlns:a16="http://schemas.microsoft.com/office/drawing/2014/main" id="{23ADC5F8-6DC8-7156-E50C-BEE56424B14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8226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rich dad.jpg"/>
          <p:cNvPicPr>
            <a:picLocks noChangeAspect="1"/>
          </p:cNvPicPr>
          <p:nvPr/>
        </p:nvPicPr>
        <p:blipFill>
          <a:blip r:embed="rId2" cstate="print"/>
          <a:stretch>
            <a:fillRect/>
          </a:stretch>
        </p:blipFill>
        <p:spPr>
          <a:xfrm>
            <a:off x="5867400" y="1676400"/>
            <a:ext cx="2971800" cy="2971800"/>
          </a:xfrm>
          <a:prstGeom prst="rect">
            <a:avLst/>
          </a:prstGeom>
        </p:spPr>
      </p:pic>
      <p:sp>
        <p:nvSpPr>
          <p:cNvPr id="9218" name="Title 1"/>
          <p:cNvSpPr>
            <a:spLocks noGrp="1"/>
          </p:cNvSpPr>
          <p:nvPr>
            <p:ph type="title"/>
          </p:nvPr>
        </p:nvSpPr>
        <p:spPr>
          <a:xfrm>
            <a:off x="0" y="533400"/>
            <a:ext cx="9144000" cy="1143000"/>
          </a:xfrm>
        </p:spPr>
        <p:txBody>
          <a:bodyPr>
            <a:normAutofit/>
          </a:bodyPr>
          <a:lstStyle/>
          <a:p>
            <a:pPr eaLnBrk="1" hangingPunct="1"/>
            <a:r>
              <a:rPr lang="en-US" sz="4800" b="1" dirty="0"/>
              <a:t>Key Lessons From Rich Dad</a:t>
            </a:r>
            <a:endParaRPr lang="en-US" sz="4800" dirty="0"/>
          </a:p>
        </p:txBody>
      </p:sp>
      <p:sp>
        <p:nvSpPr>
          <p:cNvPr id="9219" name="Content Placeholder 2"/>
          <p:cNvSpPr>
            <a:spLocks noGrp="1"/>
          </p:cNvSpPr>
          <p:nvPr>
            <p:ph idx="1"/>
          </p:nvPr>
        </p:nvSpPr>
        <p:spPr>
          <a:xfrm>
            <a:off x="457200" y="1600200"/>
            <a:ext cx="6553200" cy="3048000"/>
          </a:xfrm>
        </p:spPr>
        <p:txBody>
          <a:bodyPr>
            <a:normAutofit/>
          </a:bodyPr>
          <a:lstStyle/>
          <a:p>
            <a:pPr eaLnBrk="1" hangingPunct="1"/>
            <a:r>
              <a:rPr lang="en-US" dirty="0"/>
              <a:t>“Money without financial intelligence is money soon gone.”</a:t>
            </a:r>
          </a:p>
          <a:p>
            <a:pPr eaLnBrk="1" hangingPunct="1"/>
            <a:r>
              <a:rPr lang="en-US" dirty="0"/>
              <a:t>“It’s now how much money you make, it’s how much money you keep.”</a:t>
            </a: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a:t>© Alex Barrón 2012</a:t>
            </a:r>
            <a:endParaRPr lang="en-US" dirty="0"/>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DFAB841E-AC8B-45D8-AD4E-60F2E8EC0FDE}" type="slidenum">
              <a:rPr lang="en-US"/>
              <a:pPr>
                <a:defRPr/>
              </a:pPr>
              <a:t>13</a:t>
            </a:fld>
            <a:endParaRPr lang="en-US"/>
          </a:p>
        </p:txBody>
      </p:sp>
      <p:sp>
        <p:nvSpPr>
          <p:cNvPr id="9223" name="Content Placeholder 2"/>
          <p:cNvSpPr txBox="1">
            <a:spLocks/>
          </p:cNvSpPr>
          <p:nvPr/>
        </p:nvSpPr>
        <p:spPr bwMode="auto">
          <a:xfrm>
            <a:off x="457200" y="4267200"/>
            <a:ext cx="8001000" cy="2133600"/>
          </a:xfrm>
          <a:prstGeom prst="rect">
            <a:avLst/>
          </a:prstGeom>
          <a:noFill/>
          <a:ln w="9525">
            <a:noFill/>
            <a:miter lim="800000"/>
            <a:headEnd/>
            <a:tailEnd/>
          </a:ln>
        </p:spPr>
        <p:txBody>
          <a:bodyPr/>
          <a:lstStyle/>
          <a:p>
            <a:pPr marL="342900" indent="-342900">
              <a:spcBef>
                <a:spcPct val="20000"/>
              </a:spcBef>
              <a:buFont typeface="Arial" charset="0"/>
              <a:buChar char="•"/>
            </a:pPr>
            <a:r>
              <a:rPr lang="en-US" sz="3200" dirty="0">
                <a:latin typeface="Calibri" pitchFamily="34" charset="0"/>
              </a:rPr>
              <a:t>“Rich people acquire Assets.”</a:t>
            </a:r>
          </a:p>
          <a:p>
            <a:pPr marL="342900" indent="-342900">
              <a:spcBef>
                <a:spcPct val="20000"/>
              </a:spcBef>
              <a:buFont typeface="Arial" charset="0"/>
              <a:buChar char="•"/>
            </a:pPr>
            <a:r>
              <a:rPr lang="en-US" sz="3200" dirty="0">
                <a:latin typeface="Calibri" pitchFamily="34" charset="0"/>
              </a:rPr>
              <a:t>“The poor and middle class acquire liabilities, but they think they are assets.”</a:t>
            </a:r>
          </a:p>
          <a:p>
            <a:pPr marL="342900" lvl="1" indent="-342900" algn="r">
              <a:spcBef>
                <a:spcPct val="20000"/>
              </a:spcBef>
            </a:pPr>
            <a:r>
              <a:rPr lang="en-US" sz="3200" dirty="0"/>
              <a:t>- Robert </a:t>
            </a:r>
            <a:r>
              <a:rPr lang="en-US" sz="3200" dirty="0" err="1"/>
              <a:t>Kiyosaki</a:t>
            </a:r>
            <a:endParaRPr lang="en-US" sz="3200" dirty="0"/>
          </a:p>
          <a:p>
            <a:pPr marL="342900" indent="-342900">
              <a:spcBef>
                <a:spcPct val="20000"/>
              </a:spcBef>
              <a:buFont typeface="Arial" charset="0"/>
              <a:buChar char="•"/>
            </a:pPr>
            <a:r>
              <a:rPr lang="en-US" sz="3200" dirty="0">
                <a:latin typeface="Calibri" pitchFamily="34" charset="0"/>
              </a:rPr>
              <a:t> </a:t>
            </a:r>
          </a:p>
        </p:txBody>
      </p:sp>
      <p:pic>
        <p:nvPicPr>
          <p:cNvPr id="2" name="Picture 1">
            <a:extLst>
              <a:ext uri="{FF2B5EF4-FFF2-40B4-BE49-F238E27FC236}">
                <a16:creationId xmlns:a16="http://schemas.microsoft.com/office/drawing/2014/main" id="{C5531925-265D-51B7-0F00-54AF0146656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balance.jpg"/>
          <p:cNvPicPr>
            <a:picLocks noChangeAspect="1"/>
          </p:cNvPicPr>
          <p:nvPr/>
        </p:nvPicPr>
        <p:blipFill>
          <a:blip r:embed="rId2" cstate="print"/>
          <a:stretch>
            <a:fillRect/>
          </a:stretch>
        </p:blipFill>
        <p:spPr>
          <a:xfrm>
            <a:off x="1828800" y="2057400"/>
            <a:ext cx="4972050" cy="2057400"/>
          </a:xfrm>
          <a:prstGeom prst="rect">
            <a:avLst/>
          </a:prstGeom>
        </p:spPr>
      </p:pic>
      <p:sp>
        <p:nvSpPr>
          <p:cNvPr id="11266" name="Title 1"/>
          <p:cNvSpPr>
            <a:spLocks noGrp="1"/>
          </p:cNvSpPr>
          <p:nvPr>
            <p:ph type="title"/>
          </p:nvPr>
        </p:nvSpPr>
        <p:spPr>
          <a:xfrm>
            <a:off x="76200" y="533400"/>
            <a:ext cx="9144000" cy="1143000"/>
          </a:xfrm>
        </p:spPr>
        <p:txBody>
          <a:bodyPr>
            <a:normAutofit/>
          </a:bodyPr>
          <a:lstStyle/>
          <a:p>
            <a:pPr eaLnBrk="1" hangingPunct="1"/>
            <a:r>
              <a:rPr lang="en-US" sz="4800" b="1" dirty="0"/>
              <a:t>What is a Balance Sheet?</a:t>
            </a:r>
            <a:endParaRPr lang="en-US" sz="4800" dirty="0"/>
          </a:p>
        </p:txBody>
      </p:sp>
      <p:sp>
        <p:nvSpPr>
          <p:cNvPr id="3" name="Content Placeholder 2"/>
          <p:cNvSpPr>
            <a:spLocks noGrp="1"/>
          </p:cNvSpPr>
          <p:nvPr>
            <p:ph idx="1"/>
          </p:nvPr>
        </p:nvSpPr>
        <p:spPr>
          <a:xfrm>
            <a:off x="152400" y="4191000"/>
            <a:ext cx="8534400" cy="2514600"/>
          </a:xfrm>
        </p:spPr>
        <p:txBody>
          <a:bodyPr rtlCol="0">
            <a:normAutofit fontScale="85000" lnSpcReduction="10000"/>
          </a:bodyPr>
          <a:lstStyle/>
          <a:p>
            <a:pPr eaLnBrk="1" fontAlgn="auto" hangingPunct="1">
              <a:spcAft>
                <a:spcPts val="0"/>
              </a:spcAft>
              <a:buFont typeface="Arial" pitchFamily="34" charset="0"/>
              <a:buChar char="•"/>
              <a:defRPr/>
            </a:pPr>
            <a:endParaRPr lang="en-US" dirty="0"/>
          </a:p>
          <a:p>
            <a:pPr eaLnBrk="1" fontAlgn="auto" hangingPunct="1">
              <a:spcAft>
                <a:spcPts val="0"/>
              </a:spcAft>
              <a:buNone/>
              <a:defRPr/>
            </a:pPr>
            <a:r>
              <a:rPr lang="en-US" i="1" dirty="0">
                <a:solidFill>
                  <a:srgbClr val="00B050"/>
                </a:solidFill>
              </a:rPr>
              <a:t>“If you want to be rich, simply spend your life buying assets. If you want to be poor or middle class, spend your life buying liabilities.  Its not knowing the difference that causes most of the financial struggle.”</a:t>
            </a:r>
          </a:p>
          <a:p>
            <a:pPr algn="r" eaLnBrk="1" fontAlgn="auto" hangingPunct="1">
              <a:spcAft>
                <a:spcPts val="0"/>
              </a:spcAft>
              <a:buFont typeface="Arial" pitchFamily="34" charset="0"/>
              <a:buNone/>
              <a:defRPr/>
            </a:pPr>
            <a:r>
              <a:rPr lang="en-US" dirty="0"/>
              <a:t>–  Robert </a:t>
            </a:r>
            <a:r>
              <a:rPr lang="en-US" dirty="0" err="1"/>
              <a:t>Kiyosaki</a:t>
            </a:r>
            <a:endParaRPr lang="en-US" dirty="0"/>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E8820EF5-E39C-45CC-9F45-36E116839956}" type="slidenum">
              <a:rPr lang="en-US"/>
              <a:pPr>
                <a:defRPr/>
              </a:pPr>
              <a:t>14</a:t>
            </a:fld>
            <a:endParaRPr lang="en-US"/>
          </a:p>
        </p:txBody>
      </p:sp>
      <p:sp>
        <p:nvSpPr>
          <p:cNvPr id="6" name="TextBox 5"/>
          <p:cNvSpPr txBox="1"/>
          <p:nvPr/>
        </p:nvSpPr>
        <p:spPr>
          <a:xfrm>
            <a:off x="990600" y="1672679"/>
            <a:ext cx="3733800" cy="769441"/>
          </a:xfrm>
          <a:prstGeom prst="rect">
            <a:avLst/>
          </a:prstGeom>
          <a:noFill/>
          <a:ln>
            <a:noFill/>
          </a:ln>
        </p:spPr>
        <p:txBody>
          <a:bodyPr wrap="square" rtlCol="0">
            <a:spAutoFit/>
          </a:bodyPr>
          <a:lstStyle/>
          <a:p>
            <a:pPr algn="ctr"/>
            <a:r>
              <a:rPr lang="en-US" sz="4400" b="1" dirty="0"/>
              <a:t>Assets (Good)</a:t>
            </a:r>
          </a:p>
        </p:txBody>
      </p:sp>
      <p:sp>
        <p:nvSpPr>
          <p:cNvPr id="9" name="TextBox 8"/>
          <p:cNvSpPr txBox="1"/>
          <p:nvPr/>
        </p:nvSpPr>
        <p:spPr>
          <a:xfrm>
            <a:off x="4811751" y="1672678"/>
            <a:ext cx="3810000" cy="769441"/>
          </a:xfrm>
          <a:prstGeom prst="rect">
            <a:avLst/>
          </a:prstGeom>
          <a:noFill/>
          <a:ln>
            <a:noFill/>
          </a:ln>
        </p:spPr>
        <p:txBody>
          <a:bodyPr wrap="square" rtlCol="0">
            <a:spAutoFit/>
          </a:bodyPr>
          <a:lstStyle/>
          <a:p>
            <a:pPr algn="ctr"/>
            <a:r>
              <a:rPr lang="en-US" sz="4400" b="1" dirty="0"/>
              <a:t>Liabilities (Bad)</a:t>
            </a:r>
          </a:p>
        </p:txBody>
      </p:sp>
      <p:sp>
        <p:nvSpPr>
          <p:cNvPr id="12" name="TextBox 11"/>
          <p:cNvSpPr txBox="1"/>
          <p:nvPr/>
        </p:nvSpPr>
        <p:spPr>
          <a:xfrm>
            <a:off x="3200400" y="3962400"/>
            <a:ext cx="2438400" cy="769441"/>
          </a:xfrm>
          <a:prstGeom prst="rect">
            <a:avLst/>
          </a:prstGeom>
          <a:noFill/>
          <a:ln>
            <a:noFill/>
          </a:ln>
        </p:spPr>
        <p:txBody>
          <a:bodyPr wrap="square" rtlCol="0">
            <a:spAutoFit/>
          </a:bodyPr>
          <a:lstStyle/>
          <a:p>
            <a:pPr algn="ctr"/>
            <a:r>
              <a:rPr lang="en-US" sz="4400" b="1" dirty="0"/>
              <a:t>Equity</a:t>
            </a:r>
          </a:p>
        </p:txBody>
      </p:sp>
      <p:pic>
        <p:nvPicPr>
          <p:cNvPr id="2" name="Picture 1">
            <a:extLst>
              <a:ext uri="{FF2B5EF4-FFF2-40B4-BE49-F238E27FC236}">
                <a16:creationId xmlns:a16="http://schemas.microsoft.com/office/drawing/2014/main" id="{F4BC2F37-067F-1CC0-3EC3-779DFEFFFF1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0" y="228600"/>
            <a:ext cx="9144000" cy="1143000"/>
          </a:xfrm>
        </p:spPr>
        <p:txBody>
          <a:bodyPr>
            <a:normAutofit fontScale="90000"/>
          </a:bodyPr>
          <a:lstStyle/>
          <a:p>
            <a:pPr eaLnBrk="1" hangingPunct="1">
              <a:buFont typeface="Wingdings" pitchFamily="2" charset="2"/>
              <a:buChar char="Ø"/>
            </a:pPr>
            <a:r>
              <a:rPr lang="en-US" b="1" dirty="0">
                <a:solidFill>
                  <a:srgbClr val="7030A0"/>
                </a:solidFill>
              </a:rPr>
              <a:t>Breakthrough Thought:</a:t>
            </a:r>
            <a:br>
              <a:rPr lang="en-US" b="1" dirty="0">
                <a:solidFill>
                  <a:srgbClr val="7030A0"/>
                </a:solidFill>
              </a:rPr>
            </a:br>
            <a:r>
              <a:rPr lang="en-US" b="1" dirty="0">
                <a:solidFill>
                  <a:srgbClr val="7030A0"/>
                </a:solidFill>
              </a:rPr>
              <a:t>Do Not Confuse Assets &amp; Liabilities!</a:t>
            </a:r>
            <a:endParaRPr lang="en-US" dirty="0">
              <a:solidFill>
                <a:srgbClr val="7030A0"/>
              </a:solidFill>
            </a:endParaRPr>
          </a:p>
        </p:txBody>
      </p:sp>
      <p:sp>
        <p:nvSpPr>
          <p:cNvPr id="3" name="Content Placeholder 2"/>
          <p:cNvSpPr>
            <a:spLocks noGrp="1"/>
          </p:cNvSpPr>
          <p:nvPr>
            <p:ph idx="1"/>
          </p:nvPr>
        </p:nvSpPr>
        <p:spPr>
          <a:xfrm>
            <a:off x="228600" y="1524000"/>
            <a:ext cx="8534400" cy="5334000"/>
          </a:xfrm>
        </p:spPr>
        <p:txBody>
          <a:bodyPr rtlCol="0">
            <a:normAutofit fontScale="77500" lnSpcReduction="20000"/>
          </a:bodyPr>
          <a:lstStyle/>
          <a:p>
            <a:pPr eaLnBrk="1" fontAlgn="auto" hangingPunct="1">
              <a:spcAft>
                <a:spcPts val="0"/>
              </a:spcAft>
              <a:buFont typeface="Arial" pitchFamily="34" charset="0"/>
              <a:buChar char="•"/>
              <a:defRPr/>
            </a:pPr>
            <a:r>
              <a:rPr lang="en-US" sz="4200" b="1" dirty="0">
                <a:solidFill>
                  <a:srgbClr val="3333FF"/>
                </a:solidFill>
              </a:rPr>
              <a:t>Assets</a:t>
            </a:r>
            <a:r>
              <a:rPr lang="en-US" sz="4200" dirty="0"/>
              <a:t>: An asset puts money in your pocket</a:t>
            </a:r>
          </a:p>
          <a:p>
            <a:pPr eaLnBrk="1" fontAlgn="auto" hangingPunct="1">
              <a:spcAft>
                <a:spcPts val="0"/>
              </a:spcAft>
              <a:buFont typeface="Arial" pitchFamily="34" charset="0"/>
              <a:buChar char="•"/>
              <a:defRPr/>
            </a:pPr>
            <a:endParaRPr lang="en-US" sz="4200" dirty="0"/>
          </a:p>
          <a:p>
            <a:pPr eaLnBrk="1" fontAlgn="auto" hangingPunct="1">
              <a:spcAft>
                <a:spcPts val="0"/>
              </a:spcAft>
              <a:buFont typeface="Arial" pitchFamily="34" charset="0"/>
              <a:buChar char="•"/>
              <a:defRPr/>
            </a:pPr>
            <a:r>
              <a:rPr lang="en-US" sz="4200" b="1" dirty="0">
                <a:solidFill>
                  <a:srgbClr val="3333FF"/>
                </a:solidFill>
              </a:rPr>
              <a:t>Liabilities</a:t>
            </a:r>
            <a:r>
              <a:rPr lang="en-US" sz="4200" dirty="0"/>
              <a:t>: A liability takes money out of your pocket</a:t>
            </a:r>
          </a:p>
          <a:p>
            <a:pPr eaLnBrk="1" fontAlgn="auto" hangingPunct="1">
              <a:spcAft>
                <a:spcPts val="0"/>
              </a:spcAft>
              <a:buFont typeface="Arial" pitchFamily="34" charset="0"/>
              <a:buChar char="•"/>
              <a:defRPr/>
            </a:pPr>
            <a:endParaRPr lang="en-US" sz="4200" dirty="0"/>
          </a:p>
          <a:p>
            <a:pPr eaLnBrk="1" fontAlgn="auto" hangingPunct="1">
              <a:spcAft>
                <a:spcPts val="0"/>
              </a:spcAft>
              <a:buFont typeface="Arial" pitchFamily="34" charset="0"/>
              <a:buChar char="•"/>
              <a:defRPr/>
            </a:pPr>
            <a:r>
              <a:rPr lang="en-US" sz="4200" b="1" dirty="0">
                <a:solidFill>
                  <a:srgbClr val="3333FF"/>
                </a:solidFill>
              </a:rPr>
              <a:t>Net Worth</a:t>
            </a:r>
            <a:r>
              <a:rPr lang="en-US" sz="4200" dirty="0"/>
              <a:t>: The difference between Assets and Liabilities</a:t>
            </a:r>
          </a:p>
          <a:p>
            <a:pPr eaLnBrk="1" fontAlgn="auto" hangingPunct="1">
              <a:spcAft>
                <a:spcPts val="0"/>
              </a:spcAft>
              <a:buFont typeface="Arial" pitchFamily="34" charset="0"/>
              <a:buChar char="•"/>
              <a:defRPr/>
            </a:pPr>
            <a:endParaRPr lang="en-US" dirty="0"/>
          </a:p>
          <a:p>
            <a:pPr eaLnBrk="1" fontAlgn="auto" hangingPunct="1">
              <a:spcAft>
                <a:spcPts val="0"/>
              </a:spcAft>
              <a:buNone/>
              <a:defRPr/>
            </a:pPr>
            <a:r>
              <a:rPr lang="en-US" i="1" dirty="0">
                <a:solidFill>
                  <a:srgbClr val="00B050"/>
                </a:solidFill>
              </a:rPr>
              <a:t>“If you want to be rich, accounting could be the most important subject you should learn.”</a:t>
            </a:r>
          </a:p>
          <a:p>
            <a:pPr algn="r" eaLnBrk="1" fontAlgn="auto" hangingPunct="1">
              <a:spcAft>
                <a:spcPts val="0"/>
              </a:spcAft>
              <a:buFont typeface="Arial" pitchFamily="34" charset="0"/>
              <a:buNone/>
              <a:defRPr/>
            </a:pPr>
            <a:r>
              <a:rPr lang="en-US" dirty="0"/>
              <a:t>–  Robert </a:t>
            </a:r>
            <a:r>
              <a:rPr lang="en-US" dirty="0" err="1"/>
              <a:t>Kiyosaki</a:t>
            </a:r>
            <a:endParaRPr lang="en-US" dirty="0"/>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E8820EF5-E39C-45CC-9F45-36E116839956}" type="slidenum">
              <a:rPr lang="en-US"/>
              <a:pPr>
                <a:defRPr/>
              </a:pPr>
              <a:t>15</a:t>
            </a:fld>
            <a:endParaRPr lang="en-US"/>
          </a:p>
        </p:txBody>
      </p:sp>
      <p:pic>
        <p:nvPicPr>
          <p:cNvPr id="2" name="Picture 1">
            <a:extLst>
              <a:ext uri="{FF2B5EF4-FFF2-40B4-BE49-F238E27FC236}">
                <a16:creationId xmlns:a16="http://schemas.microsoft.com/office/drawing/2014/main" id="{CC56615C-12F4-C920-DEFC-DB061208A21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18" y="5137"/>
            <a:ext cx="7772381" cy="1143000"/>
          </a:xfrm>
        </p:spPr>
        <p:txBody>
          <a:bodyPr>
            <a:normAutofit fontScale="90000"/>
          </a:bodyPr>
          <a:lstStyle/>
          <a:p>
            <a:r>
              <a:rPr lang="en-US" b="1" dirty="0"/>
              <a:t>What’s in a Financial Balance Sheet?</a:t>
            </a:r>
          </a:p>
        </p:txBody>
      </p:sp>
      <p:sp>
        <p:nvSpPr>
          <p:cNvPr id="3" name="Content Placeholder 2"/>
          <p:cNvSpPr>
            <a:spLocks noGrp="1"/>
          </p:cNvSpPr>
          <p:nvPr>
            <p:ph idx="1"/>
          </p:nvPr>
        </p:nvSpPr>
        <p:spPr>
          <a:xfrm>
            <a:off x="1524000" y="1600200"/>
            <a:ext cx="3124200" cy="4525963"/>
          </a:xfrm>
          <a:ln>
            <a:solidFill>
              <a:schemeClr val="tx1"/>
            </a:solidFill>
          </a:ln>
        </p:spPr>
        <p:txBody>
          <a:bodyPr>
            <a:normAutofit fontScale="92500" lnSpcReduction="20000"/>
          </a:bodyPr>
          <a:lstStyle/>
          <a:p>
            <a:pPr>
              <a:buNone/>
            </a:pPr>
            <a:r>
              <a:rPr lang="en-US" b="1" dirty="0">
                <a:solidFill>
                  <a:srgbClr val="FFC000"/>
                </a:solidFill>
              </a:rPr>
              <a:t>ASSETS</a:t>
            </a:r>
            <a:endParaRPr lang="en-US" dirty="0">
              <a:solidFill>
                <a:srgbClr val="FFC000"/>
              </a:solidFill>
            </a:endParaRPr>
          </a:p>
          <a:p>
            <a:pPr lvl="0"/>
            <a:r>
              <a:rPr lang="en-US" b="1" dirty="0"/>
              <a:t>Cash, Gold</a:t>
            </a:r>
          </a:p>
          <a:p>
            <a:pPr lvl="0"/>
            <a:r>
              <a:rPr lang="en-US" b="1" dirty="0"/>
              <a:t>Life Insurance</a:t>
            </a:r>
            <a:endParaRPr lang="en-US" dirty="0"/>
          </a:p>
          <a:p>
            <a:pPr lvl="0"/>
            <a:r>
              <a:rPr lang="en-US" b="1" dirty="0"/>
              <a:t>Stocks, Bonds</a:t>
            </a:r>
            <a:endParaRPr lang="en-US" dirty="0"/>
          </a:p>
          <a:p>
            <a:pPr lvl="0"/>
            <a:r>
              <a:rPr lang="en-US" b="1" dirty="0"/>
              <a:t>Real Estate</a:t>
            </a:r>
            <a:endParaRPr lang="en-US" dirty="0"/>
          </a:p>
          <a:p>
            <a:pPr>
              <a:buNone/>
            </a:pPr>
            <a:r>
              <a:rPr lang="en-US" b="1" dirty="0">
                <a:solidFill>
                  <a:srgbClr val="3333FF"/>
                </a:solidFill>
              </a:rPr>
              <a:t>PURCHASES</a:t>
            </a:r>
            <a:endParaRPr lang="en-US" dirty="0">
              <a:solidFill>
                <a:srgbClr val="3333FF"/>
              </a:solidFill>
            </a:endParaRPr>
          </a:p>
          <a:p>
            <a:pPr lvl="0"/>
            <a:r>
              <a:rPr lang="en-US" b="1" dirty="0"/>
              <a:t>House</a:t>
            </a:r>
            <a:endParaRPr lang="en-US" dirty="0"/>
          </a:p>
          <a:p>
            <a:pPr lvl="0"/>
            <a:r>
              <a:rPr lang="en-US" b="1" dirty="0"/>
              <a:t>Cars</a:t>
            </a:r>
          </a:p>
          <a:p>
            <a:pPr lvl="0"/>
            <a:r>
              <a:rPr lang="en-US" b="1" dirty="0"/>
              <a:t>Furniture</a:t>
            </a:r>
            <a:endParaRPr lang="en-US" dirty="0"/>
          </a:p>
        </p:txBody>
      </p:sp>
      <p:sp>
        <p:nvSpPr>
          <p:cNvPr id="4" name="Content Placeholder 2"/>
          <p:cNvSpPr txBox="1">
            <a:spLocks/>
          </p:cNvSpPr>
          <p:nvPr/>
        </p:nvSpPr>
        <p:spPr>
          <a:xfrm>
            <a:off x="4648200" y="1600200"/>
            <a:ext cx="3048000" cy="4525963"/>
          </a:xfrm>
          <a:prstGeom prst="rect">
            <a:avLst/>
          </a:prstGeom>
          <a:ln>
            <a:solidFill>
              <a:schemeClr val="tx1"/>
            </a:solidFill>
          </a:ln>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FF0000"/>
                </a:solidFill>
                <a:effectLst/>
                <a:uLnTx/>
                <a:uFillTx/>
                <a:latin typeface="+mn-lt"/>
                <a:ea typeface="+mn-ea"/>
                <a:cs typeface="+mn-cs"/>
              </a:rPr>
              <a:t>LIABILITIES</a:t>
            </a:r>
            <a:endParaRPr kumimoji="0" lang="en-US" sz="3200" b="0" i="0" u="none" strike="noStrike" kern="1200" cap="none" spc="0" normalizeH="0" baseline="0" noProof="0" dirty="0">
              <a:ln>
                <a:noFill/>
              </a:ln>
              <a:solidFill>
                <a:srgbClr val="FF0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a:ln>
                  <a:noFill/>
                </a:ln>
                <a:solidFill>
                  <a:schemeClr val="tx1"/>
                </a:solidFill>
                <a:effectLst/>
                <a:uLnTx/>
                <a:uFillTx/>
                <a:latin typeface="+mn-lt"/>
                <a:ea typeface="+mn-ea"/>
                <a:cs typeface="+mn-cs"/>
              </a:rPr>
              <a:t>Mortgage</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a:ln>
                  <a:noFill/>
                </a:ln>
                <a:solidFill>
                  <a:schemeClr val="tx1"/>
                </a:solidFill>
                <a:effectLst/>
                <a:uLnTx/>
                <a:uFillTx/>
                <a:latin typeface="+mn-lt"/>
                <a:ea typeface="+mn-ea"/>
                <a:cs typeface="+mn-cs"/>
              </a:rPr>
              <a:t>Car Loan</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a:ln>
                  <a:noFill/>
                </a:ln>
                <a:solidFill>
                  <a:schemeClr val="tx1"/>
                </a:solidFill>
                <a:effectLst/>
                <a:uLnTx/>
                <a:uFillTx/>
                <a:latin typeface="+mn-lt"/>
                <a:ea typeface="+mn-ea"/>
                <a:cs typeface="+mn-cs"/>
              </a:rPr>
              <a:t>Credit Card Debt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a:ln>
                  <a:noFill/>
                </a:ln>
                <a:solidFill>
                  <a:schemeClr val="tx1"/>
                </a:solidFill>
                <a:effectLst/>
                <a:uLnTx/>
                <a:uFillTx/>
                <a:latin typeface="+mn-lt"/>
                <a:ea typeface="+mn-ea"/>
                <a:cs typeface="+mn-cs"/>
              </a:rPr>
              <a:t>Student Loans</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a:ln>
                  <a:noFill/>
                </a:ln>
                <a:solidFill>
                  <a:schemeClr val="tx1"/>
                </a:solidFill>
                <a:effectLst/>
                <a:uLnTx/>
                <a:uFillTx/>
                <a:latin typeface="+mn-lt"/>
                <a:ea typeface="+mn-ea"/>
                <a:cs typeface="+mn-cs"/>
              </a:rPr>
              <a:t>Other Debt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chemeClr val="tx1"/>
                </a:solidFill>
                <a:effectLst/>
                <a:uLnTx/>
                <a:uFillTx/>
                <a:latin typeface="+mn-lt"/>
                <a:ea typeface="+mn-ea"/>
                <a:cs typeface="+mn-cs"/>
              </a:rPr>
              <a:t> </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B050"/>
                </a:solidFill>
                <a:effectLst/>
                <a:uLnTx/>
                <a:uFillTx/>
                <a:latin typeface="+mn-lt"/>
                <a:ea typeface="+mn-ea"/>
                <a:cs typeface="+mn-cs"/>
              </a:rPr>
              <a:t>EQUITY</a:t>
            </a:r>
            <a:endParaRPr kumimoji="0" lang="en-US" sz="32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1" u="none" strike="noStrike" kern="1200" cap="none" spc="0" normalizeH="0" baseline="0" noProof="0" dirty="0">
                <a:ln>
                  <a:noFill/>
                </a:ln>
                <a:effectLst/>
                <a:uLnTx/>
                <a:uFillTx/>
                <a:latin typeface="+mn-lt"/>
                <a:ea typeface="+mn-ea"/>
                <a:cs typeface="+mn-cs"/>
              </a:rPr>
              <a:t>= Net Worth</a:t>
            </a:r>
            <a:endParaRPr kumimoji="0" lang="en-US" sz="3200" b="1"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6" name="Picture 1">
            <a:extLst>
              <a:ext uri="{FF2B5EF4-FFF2-40B4-BE49-F238E27FC236}">
                <a16:creationId xmlns:a16="http://schemas.microsoft.com/office/drawing/2014/main" id="{A90B4AA0-553D-AA8E-70B5-BA1F3AB3909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2234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b="1" dirty="0"/>
              <a:t>How to Determine Net Worth?</a:t>
            </a:r>
          </a:p>
        </p:txBody>
      </p:sp>
      <p:sp>
        <p:nvSpPr>
          <p:cNvPr id="3" name="Content Placeholder 2"/>
          <p:cNvSpPr>
            <a:spLocks noGrp="1"/>
          </p:cNvSpPr>
          <p:nvPr>
            <p:ph idx="1"/>
          </p:nvPr>
        </p:nvSpPr>
        <p:spPr>
          <a:xfrm>
            <a:off x="685800" y="1752601"/>
            <a:ext cx="7924800" cy="2209800"/>
          </a:xfrm>
          <a:ln>
            <a:noFill/>
          </a:ln>
        </p:spPr>
        <p:txBody>
          <a:bodyPr>
            <a:normAutofit/>
          </a:bodyPr>
          <a:lstStyle/>
          <a:p>
            <a:pPr lvl="0">
              <a:buNone/>
            </a:pPr>
            <a:r>
              <a:rPr lang="en-US" b="1" dirty="0">
                <a:solidFill>
                  <a:srgbClr val="00B050"/>
                </a:solidFill>
              </a:rPr>
              <a:t>EQUITY </a:t>
            </a:r>
            <a:r>
              <a:rPr lang="en-US" dirty="0"/>
              <a:t>=</a:t>
            </a:r>
            <a:r>
              <a:rPr lang="en-US" b="1" dirty="0">
                <a:solidFill>
                  <a:srgbClr val="00B050"/>
                </a:solidFill>
              </a:rPr>
              <a:t> </a:t>
            </a:r>
            <a:r>
              <a:rPr lang="en-US" b="1" dirty="0">
                <a:solidFill>
                  <a:srgbClr val="FFC000"/>
                </a:solidFill>
              </a:rPr>
              <a:t>ASSETS + </a:t>
            </a:r>
            <a:r>
              <a:rPr lang="en-US" b="1" dirty="0">
                <a:solidFill>
                  <a:srgbClr val="3333FF"/>
                </a:solidFill>
              </a:rPr>
              <a:t>PURCHASES - </a:t>
            </a:r>
            <a:r>
              <a:rPr lang="en-US" b="1" dirty="0">
                <a:solidFill>
                  <a:srgbClr val="FF0000"/>
                </a:solidFill>
              </a:rPr>
              <a:t>LIABILITIES</a:t>
            </a:r>
            <a:endParaRPr lang="en-US" dirty="0">
              <a:solidFill>
                <a:srgbClr val="FF0000"/>
              </a:solidFill>
            </a:endParaRPr>
          </a:p>
          <a:p>
            <a:pPr>
              <a:buNone/>
            </a:pPr>
            <a:endParaRPr lang="en-US" dirty="0">
              <a:solidFill>
                <a:srgbClr val="3333FF"/>
              </a:solidFill>
            </a:endParaRPr>
          </a:p>
          <a:p>
            <a:pPr lvl="0" algn="ctr">
              <a:buNone/>
            </a:pPr>
            <a:r>
              <a:rPr lang="en-US" b="1" dirty="0">
                <a:solidFill>
                  <a:srgbClr val="00B050"/>
                </a:solidFill>
              </a:rPr>
              <a:t>NET WORTH </a:t>
            </a:r>
            <a:r>
              <a:rPr lang="en-US" dirty="0"/>
              <a:t>=</a:t>
            </a:r>
            <a:r>
              <a:rPr lang="en-US" dirty="0">
                <a:solidFill>
                  <a:srgbClr val="FFC000"/>
                </a:solidFill>
              </a:rPr>
              <a:t> </a:t>
            </a:r>
            <a:r>
              <a:rPr lang="en-US" b="1" dirty="0">
                <a:solidFill>
                  <a:srgbClr val="3333FF"/>
                </a:solidFill>
              </a:rPr>
              <a:t>OWN</a:t>
            </a:r>
            <a:r>
              <a:rPr lang="en-US" dirty="0">
                <a:solidFill>
                  <a:srgbClr val="FFC000"/>
                </a:solidFill>
              </a:rPr>
              <a:t> </a:t>
            </a:r>
            <a:r>
              <a:rPr lang="en-US" dirty="0"/>
              <a:t>-</a:t>
            </a:r>
            <a:r>
              <a:rPr lang="en-US" dirty="0">
                <a:solidFill>
                  <a:srgbClr val="FFC000"/>
                </a:solidFill>
              </a:rPr>
              <a:t> </a:t>
            </a:r>
            <a:r>
              <a:rPr lang="en-US" b="1" dirty="0">
                <a:solidFill>
                  <a:srgbClr val="FF0000"/>
                </a:solidFill>
              </a:rPr>
              <a:t>OWE</a:t>
            </a:r>
          </a:p>
        </p:txBody>
      </p:sp>
      <p:pic>
        <p:nvPicPr>
          <p:cNvPr id="5" name="Picture 4" descr="AssetsversusLiabilities-1024x402.jpg"/>
          <p:cNvPicPr>
            <a:picLocks noChangeAspect="1"/>
          </p:cNvPicPr>
          <p:nvPr/>
        </p:nvPicPr>
        <p:blipFill>
          <a:blip r:embed="rId2" cstate="print"/>
          <a:stretch>
            <a:fillRect/>
          </a:stretch>
        </p:blipFill>
        <p:spPr>
          <a:xfrm>
            <a:off x="1981200" y="3810000"/>
            <a:ext cx="5562600" cy="2183755"/>
          </a:xfrm>
          <a:prstGeom prst="rect">
            <a:avLst/>
          </a:prstGeom>
        </p:spPr>
      </p:pic>
      <p:sp>
        <p:nvSpPr>
          <p:cNvPr id="6" name="TextBox 5"/>
          <p:cNvSpPr txBox="1"/>
          <p:nvPr/>
        </p:nvSpPr>
        <p:spPr>
          <a:xfrm>
            <a:off x="457200" y="6096000"/>
            <a:ext cx="8153400" cy="369332"/>
          </a:xfrm>
          <a:prstGeom prst="rect">
            <a:avLst/>
          </a:prstGeom>
          <a:noFill/>
        </p:spPr>
        <p:txBody>
          <a:bodyPr wrap="square" rtlCol="0">
            <a:spAutoFit/>
          </a:bodyPr>
          <a:lstStyle/>
          <a:p>
            <a:r>
              <a:rPr lang="en-US" i="1" dirty="0"/>
              <a:t>"Your Net Worth consists of what you own minus what you owe.“ – Paul J. Meyer</a:t>
            </a:r>
            <a:endParaRPr lang="en-US" dirty="0"/>
          </a:p>
        </p:txBody>
      </p:sp>
      <p:pic>
        <p:nvPicPr>
          <p:cNvPr id="7" name="Picture 6" descr="Financial Freedom Seminar logo.PNG"/>
          <p:cNvPicPr>
            <a:picLocks noChangeAspect="1"/>
          </p:cNvPicPr>
          <p:nvPr/>
        </p:nvPicPr>
        <p:blipFill>
          <a:blip r:embed="rId3" cstate="print"/>
          <a:stretch>
            <a:fillRect/>
          </a:stretch>
        </p:blipFill>
        <p:spPr>
          <a:xfrm>
            <a:off x="0" y="0"/>
            <a:ext cx="1676402" cy="872028"/>
          </a:xfrm>
          <a:prstGeom prst="rect">
            <a:avLst/>
          </a:prstGeom>
        </p:spPr>
      </p:pic>
    </p:spTree>
    <p:extLst>
      <p:ext uri="{BB962C8B-B14F-4D97-AF65-F5344CB8AC3E}">
        <p14:creationId xmlns:p14="http://schemas.microsoft.com/office/powerpoint/2010/main" val="3450794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Balance Sheet for Most People</a:t>
            </a:r>
            <a:endParaRPr lang="en-US" dirty="0"/>
          </a:p>
        </p:txBody>
      </p:sp>
      <p:sp>
        <p:nvSpPr>
          <p:cNvPr id="3" name="Text Placeholder 2"/>
          <p:cNvSpPr>
            <a:spLocks noGrp="1"/>
          </p:cNvSpPr>
          <p:nvPr>
            <p:ph type="body" idx="1"/>
          </p:nvPr>
        </p:nvSpPr>
        <p:spPr/>
        <p:txBody>
          <a:bodyPr/>
          <a:lstStyle/>
          <a:p>
            <a:r>
              <a:rPr lang="en-US" dirty="0"/>
              <a:t>ASSETS</a:t>
            </a:r>
          </a:p>
        </p:txBody>
      </p:sp>
      <p:sp>
        <p:nvSpPr>
          <p:cNvPr id="4" name="Content Placeholder 3"/>
          <p:cNvSpPr>
            <a:spLocks noGrp="1"/>
          </p:cNvSpPr>
          <p:nvPr>
            <p:ph sz="half" idx="2"/>
          </p:nvPr>
        </p:nvSpPr>
        <p:spPr>
          <a:xfrm>
            <a:off x="457200" y="2209800"/>
            <a:ext cx="4040188" cy="3951288"/>
          </a:xfrm>
        </p:spPr>
        <p:txBody>
          <a:bodyPr>
            <a:normAutofit fontScale="92500"/>
          </a:bodyPr>
          <a:lstStyle/>
          <a:p>
            <a:pPr marL="0" indent="0">
              <a:buNone/>
            </a:pPr>
            <a:r>
              <a:rPr lang="en-US" b="1" u="sng" dirty="0">
                <a:solidFill>
                  <a:srgbClr val="0070C0"/>
                </a:solidFill>
              </a:rPr>
              <a:t>FINANCIAL ASSETS</a:t>
            </a:r>
          </a:p>
          <a:p>
            <a:r>
              <a:rPr lang="en-US" dirty="0"/>
              <a:t>Job</a:t>
            </a:r>
          </a:p>
          <a:p>
            <a:r>
              <a:rPr lang="en-US" dirty="0"/>
              <a:t>Checking Account       $1,000</a:t>
            </a:r>
          </a:p>
          <a:p>
            <a:endParaRPr lang="en-US" dirty="0"/>
          </a:p>
          <a:p>
            <a:pPr marL="0" indent="0">
              <a:buNone/>
            </a:pPr>
            <a:r>
              <a:rPr lang="en-US" b="1" u="sng" dirty="0">
                <a:solidFill>
                  <a:srgbClr val="00B050"/>
                </a:solidFill>
              </a:rPr>
              <a:t>PURCHASES</a:t>
            </a:r>
          </a:p>
          <a:p>
            <a:r>
              <a:rPr lang="en-US" dirty="0"/>
              <a:t>Car  	                            $30,000</a:t>
            </a:r>
          </a:p>
          <a:p>
            <a:r>
              <a:rPr lang="en-US" dirty="0"/>
              <a:t>Home                        $160,000</a:t>
            </a:r>
          </a:p>
          <a:p>
            <a:pPr marL="0" indent="0">
              <a:buNone/>
            </a:pPr>
            <a:r>
              <a:rPr lang="en-US" dirty="0"/>
              <a:t>==========================</a:t>
            </a:r>
          </a:p>
          <a:p>
            <a:pPr marL="0" indent="0">
              <a:buNone/>
            </a:pPr>
            <a:r>
              <a:rPr lang="en-US" dirty="0"/>
              <a:t>TOTAL ASSETS              $191,000</a:t>
            </a:r>
          </a:p>
        </p:txBody>
      </p:sp>
      <p:sp>
        <p:nvSpPr>
          <p:cNvPr id="5" name="Text Placeholder 4"/>
          <p:cNvSpPr>
            <a:spLocks noGrp="1"/>
          </p:cNvSpPr>
          <p:nvPr>
            <p:ph type="body" sz="quarter" idx="3"/>
          </p:nvPr>
        </p:nvSpPr>
        <p:spPr/>
        <p:txBody>
          <a:bodyPr/>
          <a:lstStyle/>
          <a:p>
            <a:r>
              <a:rPr lang="en-US" dirty="0"/>
              <a:t>LIABILITIES</a:t>
            </a:r>
          </a:p>
        </p:txBody>
      </p:sp>
      <p:sp>
        <p:nvSpPr>
          <p:cNvPr id="6" name="Content Placeholder 5"/>
          <p:cNvSpPr>
            <a:spLocks noGrp="1"/>
          </p:cNvSpPr>
          <p:nvPr>
            <p:ph sz="quarter" idx="4"/>
          </p:nvPr>
        </p:nvSpPr>
        <p:spPr>
          <a:xfrm>
            <a:off x="4645025" y="2174874"/>
            <a:ext cx="4270375" cy="4683125"/>
          </a:xfrm>
        </p:spPr>
        <p:txBody>
          <a:bodyPr>
            <a:normAutofit fontScale="92500"/>
          </a:bodyPr>
          <a:lstStyle/>
          <a:p>
            <a:pPr marL="0" indent="0">
              <a:buNone/>
            </a:pPr>
            <a:r>
              <a:rPr lang="en-US" b="1" u="sng" dirty="0">
                <a:solidFill>
                  <a:srgbClr val="7030A0"/>
                </a:solidFill>
              </a:rPr>
              <a:t>“GOOD” LIABILITIES</a:t>
            </a:r>
          </a:p>
          <a:p>
            <a:r>
              <a:rPr lang="en-US" dirty="0"/>
              <a:t>Student Loan               $50,000</a:t>
            </a:r>
          </a:p>
          <a:p>
            <a:endParaRPr lang="en-US" dirty="0"/>
          </a:p>
          <a:p>
            <a:pPr marL="0" indent="0">
              <a:buNone/>
            </a:pPr>
            <a:r>
              <a:rPr lang="en-US" b="1" u="sng" dirty="0">
                <a:solidFill>
                  <a:srgbClr val="FF0000"/>
                </a:solidFill>
              </a:rPr>
              <a:t>“BAD” LIABILITIES</a:t>
            </a:r>
          </a:p>
          <a:p>
            <a:r>
              <a:rPr lang="en-US" dirty="0"/>
              <a:t>Credit Cards      	 $20,000</a:t>
            </a:r>
          </a:p>
          <a:p>
            <a:r>
              <a:rPr lang="en-US" dirty="0"/>
              <a:t>Car Loan		 $40,000</a:t>
            </a:r>
          </a:p>
          <a:p>
            <a:r>
              <a:rPr lang="en-US" dirty="0"/>
              <a:t>Home Mortgage       $155,000</a:t>
            </a:r>
          </a:p>
          <a:p>
            <a:pPr marL="0" indent="0">
              <a:buNone/>
            </a:pPr>
            <a:r>
              <a:rPr lang="en-US" dirty="0"/>
              <a:t>===========================</a:t>
            </a:r>
          </a:p>
          <a:p>
            <a:pPr marL="0" indent="0">
              <a:buNone/>
            </a:pPr>
            <a:r>
              <a:rPr lang="en-US" dirty="0"/>
              <a:t>TOTAL LIABILITIES           $265,000</a:t>
            </a:r>
          </a:p>
          <a:p>
            <a:endParaRPr lang="en-US" dirty="0"/>
          </a:p>
          <a:p>
            <a:pPr marL="0" indent="0">
              <a:buNone/>
            </a:pPr>
            <a:r>
              <a:rPr lang="en-US" b="1" dirty="0"/>
              <a:t>NET WORTH =                </a:t>
            </a:r>
            <a:r>
              <a:rPr lang="en-US" b="1" dirty="0">
                <a:solidFill>
                  <a:srgbClr val="FF0000"/>
                </a:solidFill>
              </a:rPr>
              <a:t>($74,000)</a:t>
            </a:r>
          </a:p>
          <a:p>
            <a:pPr marL="0" indent="0">
              <a:buNone/>
            </a:pPr>
            <a:endParaRPr lang="en-US" dirty="0"/>
          </a:p>
        </p:txBody>
      </p:sp>
      <p:pic>
        <p:nvPicPr>
          <p:cNvPr id="7" name="Picture 1">
            <a:extLst>
              <a:ext uri="{FF2B5EF4-FFF2-40B4-BE49-F238E27FC236}">
                <a16:creationId xmlns:a16="http://schemas.microsoft.com/office/drawing/2014/main" id="{40BBD940-9E4F-0489-5149-5223A3D9EB0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80" y="5825126"/>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65792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Up Arrow 8"/>
          <p:cNvSpPr/>
          <p:nvPr/>
        </p:nvSpPr>
        <p:spPr>
          <a:xfrm flipV="1">
            <a:off x="7624011" y="2209800"/>
            <a:ext cx="762000" cy="32004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Up Arrow 7"/>
          <p:cNvSpPr/>
          <p:nvPr/>
        </p:nvSpPr>
        <p:spPr>
          <a:xfrm>
            <a:off x="3276600" y="2057400"/>
            <a:ext cx="838200" cy="1676400"/>
          </a:xfrm>
          <a:prstGeom prst="up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b="1" dirty="0"/>
              <a:t>The Goal of Financial Freedom!</a:t>
            </a:r>
            <a:endParaRPr lang="en-US" dirty="0"/>
          </a:p>
        </p:txBody>
      </p:sp>
      <p:sp>
        <p:nvSpPr>
          <p:cNvPr id="3" name="Text Placeholder 2"/>
          <p:cNvSpPr>
            <a:spLocks noGrp="1"/>
          </p:cNvSpPr>
          <p:nvPr>
            <p:ph type="body" idx="1"/>
          </p:nvPr>
        </p:nvSpPr>
        <p:spPr/>
        <p:txBody>
          <a:bodyPr/>
          <a:lstStyle/>
          <a:p>
            <a:r>
              <a:rPr lang="en-US" dirty="0"/>
              <a:t>ASSETS</a:t>
            </a:r>
          </a:p>
        </p:txBody>
      </p:sp>
      <p:sp>
        <p:nvSpPr>
          <p:cNvPr id="4" name="Content Placeholder 3"/>
          <p:cNvSpPr>
            <a:spLocks noGrp="1"/>
          </p:cNvSpPr>
          <p:nvPr>
            <p:ph sz="half" idx="2"/>
          </p:nvPr>
        </p:nvSpPr>
        <p:spPr>
          <a:xfrm>
            <a:off x="457200" y="2209800"/>
            <a:ext cx="4040188" cy="3951288"/>
          </a:xfrm>
        </p:spPr>
        <p:txBody>
          <a:bodyPr>
            <a:normAutofit fontScale="92500"/>
          </a:bodyPr>
          <a:lstStyle/>
          <a:p>
            <a:pPr marL="0" indent="0">
              <a:buNone/>
            </a:pPr>
            <a:r>
              <a:rPr lang="en-US" b="1" u="sng" dirty="0">
                <a:solidFill>
                  <a:srgbClr val="0070C0"/>
                </a:solidFill>
              </a:rPr>
              <a:t>FINANCIAL ASSETS</a:t>
            </a:r>
          </a:p>
          <a:p>
            <a:r>
              <a:rPr lang="en-US" dirty="0"/>
              <a:t>Job</a:t>
            </a:r>
          </a:p>
          <a:p>
            <a:r>
              <a:rPr lang="en-US" dirty="0"/>
              <a:t>Checking Account       $1,000</a:t>
            </a:r>
          </a:p>
          <a:p>
            <a:endParaRPr lang="en-US" dirty="0"/>
          </a:p>
          <a:p>
            <a:pPr marL="0" indent="0">
              <a:buNone/>
            </a:pPr>
            <a:r>
              <a:rPr lang="en-US" b="1" u="sng" dirty="0">
                <a:solidFill>
                  <a:srgbClr val="00B050"/>
                </a:solidFill>
              </a:rPr>
              <a:t>PURCHASES</a:t>
            </a:r>
          </a:p>
          <a:p>
            <a:r>
              <a:rPr lang="en-US" dirty="0"/>
              <a:t>Car  	                            $30,000</a:t>
            </a:r>
          </a:p>
          <a:p>
            <a:r>
              <a:rPr lang="en-US" dirty="0"/>
              <a:t>Home                        $160,000</a:t>
            </a:r>
          </a:p>
          <a:p>
            <a:pPr marL="0" indent="0">
              <a:buNone/>
            </a:pPr>
            <a:r>
              <a:rPr lang="en-US" dirty="0"/>
              <a:t>==========================</a:t>
            </a:r>
          </a:p>
          <a:p>
            <a:pPr marL="0" indent="0">
              <a:buNone/>
            </a:pPr>
            <a:r>
              <a:rPr lang="en-US" dirty="0"/>
              <a:t>TOTAL ASSETS              $191,000</a:t>
            </a:r>
          </a:p>
        </p:txBody>
      </p:sp>
      <p:sp>
        <p:nvSpPr>
          <p:cNvPr id="5" name="Text Placeholder 4"/>
          <p:cNvSpPr>
            <a:spLocks noGrp="1"/>
          </p:cNvSpPr>
          <p:nvPr>
            <p:ph type="body" sz="quarter" idx="3"/>
          </p:nvPr>
        </p:nvSpPr>
        <p:spPr/>
        <p:txBody>
          <a:bodyPr/>
          <a:lstStyle/>
          <a:p>
            <a:r>
              <a:rPr lang="en-US" dirty="0"/>
              <a:t>LIABILITIES</a:t>
            </a:r>
          </a:p>
        </p:txBody>
      </p:sp>
      <p:sp>
        <p:nvSpPr>
          <p:cNvPr id="6" name="Content Placeholder 5"/>
          <p:cNvSpPr>
            <a:spLocks noGrp="1"/>
          </p:cNvSpPr>
          <p:nvPr>
            <p:ph sz="quarter" idx="4"/>
          </p:nvPr>
        </p:nvSpPr>
        <p:spPr>
          <a:xfrm>
            <a:off x="4645025" y="2174874"/>
            <a:ext cx="4270375" cy="4683125"/>
          </a:xfrm>
        </p:spPr>
        <p:txBody>
          <a:bodyPr>
            <a:normAutofit fontScale="92500"/>
          </a:bodyPr>
          <a:lstStyle/>
          <a:p>
            <a:pPr marL="0" indent="0">
              <a:buNone/>
            </a:pPr>
            <a:r>
              <a:rPr lang="en-US" b="1" u="sng" dirty="0">
                <a:solidFill>
                  <a:srgbClr val="7030A0"/>
                </a:solidFill>
              </a:rPr>
              <a:t>“GOOD” LIABILITIES</a:t>
            </a:r>
          </a:p>
          <a:p>
            <a:r>
              <a:rPr lang="en-US" dirty="0"/>
              <a:t>Student Loan               $50,000</a:t>
            </a:r>
          </a:p>
          <a:p>
            <a:endParaRPr lang="en-US" dirty="0"/>
          </a:p>
          <a:p>
            <a:pPr marL="0" indent="0">
              <a:buNone/>
            </a:pPr>
            <a:r>
              <a:rPr lang="en-US" b="1" u="sng" dirty="0">
                <a:solidFill>
                  <a:srgbClr val="FF0000"/>
                </a:solidFill>
              </a:rPr>
              <a:t>“BAD” LIABILITIES</a:t>
            </a:r>
          </a:p>
          <a:p>
            <a:r>
              <a:rPr lang="en-US" dirty="0"/>
              <a:t>Credit Cards      	 $20,000</a:t>
            </a:r>
          </a:p>
          <a:p>
            <a:r>
              <a:rPr lang="en-US" dirty="0"/>
              <a:t>Car Loan		 $40,000</a:t>
            </a:r>
          </a:p>
          <a:p>
            <a:r>
              <a:rPr lang="en-US" dirty="0"/>
              <a:t>Home Mortgage       $155,000</a:t>
            </a:r>
          </a:p>
          <a:p>
            <a:pPr marL="0" indent="0">
              <a:buNone/>
            </a:pPr>
            <a:r>
              <a:rPr lang="en-US" dirty="0"/>
              <a:t>===========================</a:t>
            </a:r>
          </a:p>
          <a:p>
            <a:pPr marL="0" indent="0">
              <a:buNone/>
            </a:pPr>
            <a:r>
              <a:rPr lang="en-US" dirty="0"/>
              <a:t>TOTAL LIABILITIES           $265,000</a:t>
            </a:r>
          </a:p>
          <a:p>
            <a:endParaRPr lang="en-US" dirty="0"/>
          </a:p>
          <a:p>
            <a:pPr marL="0" indent="0">
              <a:buNone/>
            </a:pPr>
            <a:r>
              <a:rPr lang="en-US" b="1" dirty="0"/>
              <a:t>NET WORTH =                </a:t>
            </a:r>
            <a:r>
              <a:rPr lang="en-US" b="1" dirty="0">
                <a:solidFill>
                  <a:srgbClr val="FF0000"/>
                </a:solidFill>
              </a:rPr>
              <a:t>($74,000)</a:t>
            </a:r>
          </a:p>
          <a:p>
            <a:pPr marL="0" indent="0">
              <a:buNone/>
            </a:pPr>
            <a:endParaRPr lang="en-US" dirty="0"/>
          </a:p>
        </p:txBody>
      </p:sp>
      <p:sp>
        <p:nvSpPr>
          <p:cNvPr id="10" name="Up Arrow 9"/>
          <p:cNvSpPr/>
          <p:nvPr/>
        </p:nvSpPr>
        <p:spPr>
          <a:xfrm>
            <a:off x="8538411" y="5654842"/>
            <a:ext cx="605589" cy="1093870"/>
          </a:xfrm>
          <a:prstGeom prst="upArrow">
            <a:avLst/>
          </a:prstGeom>
          <a:solidFill>
            <a:srgbClr val="333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1">
            <a:extLst>
              <a:ext uri="{FF2B5EF4-FFF2-40B4-BE49-F238E27FC236}">
                <a16:creationId xmlns:a16="http://schemas.microsoft.com/office/drawing/2014/main" id="{D31F21A9-0C90-5D68-E4A7-969C82633F3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868987"/>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2818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0" y="0"/>
            <a:ext cx="9144000" cy="2057400"/>
          </a:xfrm>
        </p:spPr>
        <p:txBody>
          <a:bodyPr>
            <a:normAutofit/>
          </a:bodyPr>
          <a:lstStyle/>
          <a:p>
            <a:pPr eaLnBrk="1" hangingPunct="1"/>
            <a:r>
              <a:rPr lang="en-US" b="1" dirty="0"/>
              <a:t>THE GAME OF LIFE</a:t>
            </a:r>
          </a:p>
        </p:txBody>
      </p:sp>
      <p:sp>
        <p:nvSpPr>
          <p:cNvPr id="7" name="Footer Placeholder 7"/>
          <p:cNvSpPr>
            <a:spLocks noGrp="1"/>
          </p:cNvSpPr>
          <p:nvPr>
            <p:ph type="ftr" sz="quarter" idx="11"/>
          </p:nvPr>
        </p:nvSpPr>
        <p:spPr>
          <a:xfrm>
            <a:off x="0" y="6492875"/>
            <a:ext cx="2895600" cy="365125"/>
          </a:xfrm>
        </p:spPr>
        <p:txBody>
          <a:bodyPr/>
          <a:lstStyle/>
          <a:p>
            <a:pPr algn="l">
              <a:defRPr/>
            </a:pPr>
            <a:r>
              <a:rPr lang="en-US" dirty="0"/>
              <a:t>© Alex </a:t>
            </a:r>
            <a:r>
              <a:rPr lang="en-US" dirty="0" err="1"/>
              <a:t>Barrón</a:t>
            </a:r>
            <a:r>
              <a:rPr lang="en-US" dirty="0"/>
              <a:t> 2020</a:t>
            </a:r>
          </a:p>
        </p:txBody>
      </p:sp>
      <p:sp>
        <p:nvSpPr>
          <p:cNvPr id="8" name="Slide Number Placeholder 8"/>
          <p:cNvSpPr>
            <a:spLocks noGrp="1"/>
          </p:cNvSpPr>
          <p:nvPr>
            <p:ph type="sldNum" sz="quarter" idx="12"/>
          </p:nvPr>
        </p:nvSpPr>
        <p:spPr>
          <a:xfrm>
            <a:off x="7010400" y="6492875"/>
            <a:ext cx="2133600" cy="365125"/>
          </a:xfrm>
        </p:spPr>
        <p:txBody>
          <a:bodyPr/>
          <a:lstStyle/>
          <a:p>
            <a:pPr>
              <a:defRPr/>
            </a:pPr>
            <a:fld id="{EC2692EC-AB26-43DA-87CA-2DF54ED369DA}" type="slidenum">
              <a:rPr lang="en-US"/>
              <a:pPr>
                <a:defRPr/>
              </a:pPr>
              <a:t>2</a:t>
            </a:fld>
            <a:endParaRPr lang="en-US" dirty="0"/>
          </a:p>
        </p:txBody>
      </p:sp>
      <p:pic>
        <p:nvPicPr>
          <p:cNvPr id="6" name="Picture 5" descr="money2-150x150.png"/>
          <p:cNvPicPr>
            <a:picLocks noChangeAspect="1"/>
          </p:cNvPicPr>
          <p:nvPr/>
        </p:nvPicPr>
        <p:blipFill>
          <a:blip r:embed="rId2" cstate="print"/>
          <a:stretch>
            <a:fillRect/>
          </a:stretch>
        </p:blipFill>
        <p:spPr>
          <a:xfrm>
            <a:off x="2514600" y="2286000"/>
            <a:ext cx="4143375" cy="4143375"/>
          </a:xfrm>
          <a:prstGeom prst="rect">
            <a:avLst/>
          </a:prstGeom>
        </p:spPr>
      </p:pic>
      <p:pic>
        <p:nvPicPr>
          <p:cNvPr id="3" name="Picture 1">
            <a:extLst>
              <a:ext uri="{FF2B5EF4-FFF2-40B4-BE49-F238E27FC236}">
                <a16:creationId xmlns:a16="http://schemas.microsoft.com/office/drawing/2014/main" id="{5A7ADDE1-A865-4454-1F27-0229E3808D4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normAutofit fontScale="90000"/>
          </a:bodyPr>
          <a:lstStyle/>
          <a:p>
            <a:r>
              <a:rPr lang="en-US" b="1" dirty="0"/>
              <a:t>What’s in Your Intangible Balance Sheet?</a:t>
            </a:r>
          </a:p>
        </p:txBody>
      </p:sp>
      <p:sp>
        <p:nvSpPr>
          <p:cNvPr id="3" name="Content Placeholder 2"/>
          <p:cNvSpPr>
            <a:spLocks noGrp="1"/>
          </p:cNvSpPr>
          <p:nvPr>
            <p:ph idx="1"/>
          </p:nvPr>
        </p:nvSpPr>
        <p:spPr>
          <a:xfrm>
            <a:off x="1524000" y="1600200"/>
            <a:ext cx="3124200" cy="5029200"/>
          </a:xfrm>
          <a:ln>
            <a:solidFill>
              <a:schemeClr val="tx1"/>
            </a:solidFill>
          </a:ln>
        </p:spPr>
        <p:txBody>
          <a:bodyPr>
            <a:normAutofit lnSpcReduction="10000"/>
          </a:bodyPr>
          <a:lstStyle/>
          <a:p>
            <a:pPr>
              <a:buNone/>
            </a:pPr>
            <a:r>
              <a:rPr lang="en-US" b="1" dirty="0">
                <a:solidFill>
                  <a:srgbClr val="3333FF"/>
                </a:solidFill>
              </a:rPr>
              <a:t>Intangible Assets</a:t>
            </a:r>
            <a:endParaRPr lang="en-US" dirty="0">
              <a:solidFill>
                <a:srgbClr val="3333FF"/>
              </a:solidFill>
            </a:endParaRPr>
          </a:p>
          <a:p>
            <a:pPr lvl="0"/>
            <a:r>
              <a:rPr lang="en-US" b="1" dirty="0"/>
              <a:t>Education</a:t>
            </a:r>
            <a:endParaRPr lang="en-US" dirty="0"/>
          </a:p>
          <a:p>
            <a:pPr lvl="0"/>
            <a:r>
              <a:rPr lang="en-US" b="1" dirty="0"/>
              <a:t>Work Ethic</a:t>
            </a:r>
          </a:p>
          <a:p>
            <a:pPr lvl="0"/>
            <a:r>
              <a:rPr lang="en-US" b="1" dirty="0"/>
              <a:t>Job</a:t>
            </a:r>
          </a:p>
          <a:p>
            <a:pPr lvl="0"/>
            <a:r>
              <a:rPr lang="en-US" b="1" dirty="0"/>
              <a:t>Business</a:t>
            </a:r>
          </a:p>
          <a:p>
            <a:pPr lvl="0"/>
            <a:r>
              <a:rPr lang="en-US" b="1" dirty="0"/>
              <a:t>Decisions</a:t>
            </a:r>
          </a:p>
          <a:p>
            <a:pPr lvl="0"/>
            <a:r>
              <a:rPr lang="en-US" b="1" dirty="0"/>
              <a:t>Opportunities</a:t>
            </a:r>
          </a:p>
          <a:p>
            <a:pPr lvl="0"/>
            <a:r>
              <a:rPr lang="en-US" b="1" dirty="0"/>
              <a:t>Reputation</a:t>
            </a:r>
          </a:p>
          <a:p>
            <a:pPr lvl="0"/>
            <a:r>
              <a:rPr lang="en-US" b="1" dirty="0"/>
              <a:t>Experience</a:t>
            </a:r>
            <a:endParaRPr lang="en-US" dirty="0"/>
          </a:p>
        </p:txBody>
      </p:sp>
      <p:sp>
        <p:nvSpPr>
          <p:cNvPr id="4" name="Content Placeholder 2"/>
          <p:cNvSpPr txBox="1">
            <a:spLocks/>
          </p:cNvSpPr>
          <p:nvPr/>
        </p:nvSpPr>
        <p:spPr>
          <a:xfrm>
            <a:off x="4648200" y="1600200"/>
            <a:ext cx="4114800" cy="5029200"/>
          </a:xfrm>
          <a:prstGeom prst="rect">
            <a:avLst/>
          </a:prstGeom>
          <a:ln>
            <a:solidFill>
              <a:schemeClr val="tx1"/>
            </a:solidFill>
          </a:ln>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a:ln>
                  <a:noFill/>
                </a:ln>
                <a:solidFill>
                  <a:srgbClr val="FF0000"/>
                </a:solidFill>
                <a:effectLst/>
                <a:uLnTx/>
                <a:uFillTx/>
                <a:latin typeface="+mn-lt"/>
                <a:ea typeface="+mn-ea"/>
                <a:cs typeface="+mn-cs"/>
              </a:rPr>
              <a:t>LIABILITIES</a:t>
            </a:r>
            <a:endParaRPr kumimoji="0" lang="en-US" sz="2800" b="0" i="0" u="none" strike="noStrike" kern="1200" cap="none" spc="0" normalizeH="0" baseline="0" noProof="0" dirty="0">
              <a:ln>
                <a:noFill/>
              </a:ln>
              <a:solidFill>
                <a:srgbClr val="FF0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a:ln>
                  <a:noFill/>
                </a:ln>
                <a:solidFill>
                  <a:schemeClr val="tx1"/>
                </a:solidFill>
                <a:effectLst/>
                <a:uLnTx/>
                <a:uFillTx/>
                <a:latin typeface="+mn-lt"/>
                <a:ea typeface="+mn-ea"/>
                <a:cs typeface="+mn-cs"/>
              </a:rPr>
              <a:t>Limiting Beliefs</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b="1" dirty="0"/>
              <a:t>Negative Attitudes</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a:ln>
                  <a:noFill/>
                </a:ln>
                <a:solidFill>
                  <a:schemeClr val="tx1"/>
                </a:solidFill>
                <a:effectLst/>
                <a:uLnTx/>
                <a:uFillTx/>
                <a:latin typeface="+mn-lt"/>
                <a:ea typeface="+mn-ea"/>
                <a:cs typeface="+mn-cs"/>
              </a:rPr>
              <a:t>Fear, Worry, Dishonesty</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a:ln>
                  <a:noFill/>
                </a:ln>
                <a:solidFill>
                  <a:schemeClr val="tx1"/>
                </a:solidFill>
                <a:effectLst/>
                <a:uLnTx/>
                <a:uFillTx/>
                <a:latin typeface="+mn-lt"/>
                <a:ea typeface="+mn-ea"/>
                <a:cs typeface="+mn-cs"/>
              </a:rPr>
              <a:t>Procrastination</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b="1" dirty="0"/>
              <a:t>Indecision</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a:ln>
                  <a:noFill/>
                </a:ln>
                <a:solidFill>
                  <a:schemeClr val="tx1"/>
                </a:solidFill>
                <a:effectLst/>
                <a:uLnTx/>
                <a:uFillTx/>
                <a:latin typeface="+mn-lt"/>
                <a:ea typeface="+mn-ea"/>
                <a:cs typeface="+mn-cs"/>
              </a:rPr>
              <a:t> </a:t>
            </a:r>
            <a:r>
              <a:rPr kumimoji="0" lang="en-US" sz="2800" b="1" i="0" u="none" strike="noStrike" kern="1200" cap="none" spc="0" normalizeH="0" baseline="0" noProof="0" dirty="0">
                <a:ln>
                  <a:noFill/>
                </a:ln>
                <a:solidFill>
                  <a:srgbClr val="00B050"/>
                </a:solidFill>
                <a:effectLst/>
                <a:uLnTx/>
                <a:uFillTx/>
                <a:latin typeface="+mn-lt"/>
                <a:ea typeface="+mn-ea"/>
                <a:cs typeface="+mn-cs"/>
              </a:rPr>
              <a:t>EQUITY</a:t>
            </a:r>
            <a:endParaRPr kumimoji="0" lang="en-US" sz="28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800" b="1" i="1" u="none" strike="noStrike" kern="1200" cap="none" spc="0" normalizeH="0" baseline="0" noProof="0" dirty="0">
                <a:ln>
                  <a:noFill/>
                </a:ln>
                <a:effectLst/>
                <a:uLnTx/>
                <a:uFillTx/>
                <a:latin typeface="+mn-lt"/>
                <a:ea typeface="+mn-ea"/>
                <a:cs typeface="+mn-cs"/>
              </a:rPr>
              <a:t>= People Blessed</a:t>
            </a:r>
          </a:p>
          <a:p>
            <a:pPr marL="342900" marR="0" lvl="0" indent="-342900" algn="l" defTabSz="914400" rtl="0" eaLnBrk="1" fontAlgn="auto" latinLnBrk="0" hangingPunct="1">
              <a:lnSpc>
                <a:spcPct val="100000"/>
              </a:lnSpc>
              <a:spcBef>
                <a:spcPct val="20000"/>
              </a:spcBef>
              <a:spcAft>
                <a:spcPts val="0"/>
              </a:spcAft>
              <a:buClrTx/>
              <a:buSzTx/>
              <a:tabLst/>
              <a:defRPr/>
            </a:pPr>
            <a:r>
              <a:rPr lang="en-US" sz="2800" b="1" i="1" dirty="0"/>
              <a:t>+Goals Reached</a:t>
            </a:r>
          </a:p>
          <a:p>
            <a:pPr marL="342900" marR="0" lvl="0" indent="-342900" algn="l" defTabSz="914400" rtl="0" eaLnBrk="1" fontAlgn="auto" latinLnBrk="0" hangingPunct="1">
              <a:lnSpc>
                <a:spcPct val="100000"/>
              </a:lnSpc>
              <a:spcBef>
                <a:spcPct val="20000"/>
              </a:spcBef>
              <a:spcAft>
                <a:spcPts val="0"/>
              </a:spcAft>
              <a:buClrTx/>
              <a:buSzTx/>
              <a:tabLst/>
              <a:defRPr/>
            </a:pPr>
            <a:r>
              <a:rPr lang="en-US" sz="2800" b="1" i="1" dirty="0"/>
              <a:t> + Legacy = Destiny</a:t>
            </a:r>
            <a:endParaRPr kumimoji="0" lang="en-US" sz="2800" b="1"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pic>
        <p:nvPicPr>
          <p:cNvPr id="6" name="Picture 1">
            <a:extLst>
              <a:ext uri="{FF2B5EF4-FFF2-40B4-BE49-F238E27FC236}">
                <a16:creationId xmlns:a16="http://schemas.microsoft.com/office/drawing/2014/main" id="{9E55E754-9BD7-4EB3-931C-434D3557E75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077388" cy="68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56285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7276" y="160337"/>
            <a:ext cx="8229600" cy="1143000"/>
          </a:xfrm>
        </p:spPr>
        <p:txBody>
          <a:bodyPr/>
          <a:lstStyle/>
          <a:p>
            <a:r>
              <a:rPr lang="en-US" b="1" dirty="0"/>
              <a:t>Your Intangible Balance Sheet</a:t>
            </a:r>
          </a:p>
        </p:txBody>
      </p:sp>
      <p:sp>
        <p:nvSpPr>
          <p:cNvPr id="3" name="Content Placeholder 2"/>
          <p:cNvSpPr>
            <a:spLocks noGrp="1"/>
          </p:cNvSpPr>
          <p:nvPr>
            <p:ph idx="1"/>
          </p:nvPr>
        </p:nvSpPr>
        <p:spPr>
          <a:xfrm>
            <a:off x="1524000" y="1600200"/>
            <a:ext cx="3124200" cy="4525963"/>
          </a:xfrm>
          <a:ln>
            <a:solidFill>
              <a:schemeClr val="tx1"/>
            </a:solidFill>
          </a:ln>
        </p:spPr>
        <p:txBody>
          <a:bodyPr>
            <a:normAutofit/>
          </a:bodyPr>
          <a:lstStyle/>
          <a:p>
            <a:pPr>
              <a:buNone/>
            </a:pPr>
            <a:r>
              <a:rPr lang="en-US" b="1" dirty="0">
                <a:solidFill>
                  <a:srgbClr val="3333FF"/>
                </a:solidFill>
              </a:rPr>
              <a:t>“BE” ASSETS</a:t>
            </a:r>
            <a:endParaRPr lang="en-US" dirty="0">
              <a:solidFill>
                <a:srgbClr val="3333FF"/>
              </a:solidFill>
            </a:endParaRPr>
          </a:p>
          <a:p>
            <a:r>
              <a:rPr lang="en-US" dirty="0"/>
              <a:t>Reliability</a:t>
            </a:r>
          </a:p>
          <a:p>
            <a:r>
              <a:rPr lang="en-US" dirty="0"/>
              <a:t>Honesty</a:t>
            </a:r>
          </a:p>
          <a:p>
            <a:r>
              <a:rPr lang="en-US" dirty="0"/>
              <a:t>Faithfulness</a:t>
            </a:r>
          </a:p>
          <a:p>
            <a:r>
              <a:rPr lang="en-US" dirty="0"/>
              <a:t>Punctuality</a:t>
            </a:r>
          </a:p>
          <a:p>
            <a:r>
              <a:rPr lang="en-US" dirty="0"/>
              <a:t>Persistence</a:t>
            </a:r>
          </a:p>
          <a:p>
            <a:r>
              <a:rPr lang="en-US" dirty="0"/>
              <a:t>Commitment</a:t>
            </a:r>
          </a:p>
        </p:txBody>
      </p:sp>
      <p:sp>
        <p:nvSpPr>
          <p:cNvPr id="4" name="Content Placeholder 2"/>
          <p:cNvSpPr txBox="1">
            <a:spLocks/>
          </p:cNvSpPr>
          <p:nvPr/>
        </p:nvSpPr>
        <p:spPr>
          <a:xfrm>
            <a:off x="4648200" y="1600200"/>
            <a:ext cx="3048000" cy="4525963"/>
          </a:xfrm>
          <a:prstGeom prst="rect">
            <a:avLst/>
          </a:prstGeom>
          <a:ln>
            <a:solidFill>
              <a:schemeClr val="tx1"/>
            </a:solidFill>
          </a:ln>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500" b="1" i="0" u="none" strike="noStrike" kern="1200" cap="none" spc="0" normalizeH="0" baseline="0" noProof="0" dirty="0">
                <a:ln>
                  <a:noFill/>
                </a:ln>
                <a:solidFill>
                  <a:srgbClr val="FF0000"/>
                </a:solidFill>
                <a:effectLst/>
                <a:uLnTx/>
                <a:uFillTx/>
                <a:latin typeface="+mn-lt"/>
                <a:ea typeface="+mn-ea"/>
                <a:cs typeface="+mn-cs"/>
              </a:rPr>
              <a:t>“</a:t>
            </a:r>
            <a:r>
              <a:rPr lang="en-US" sz="3500" b="1" dirty="0">
                <a:solidFill>
                  <a:srgbClr val="FF0000"/>
                </a:solidFill>
              </a:rPr>
              <a:t>BE” </a:t>
            </a:r>
            <a:r>
              <a:rPr kumimoji="0" lang="en-US" sz="3500" b="1" i="0" u="none" strike="noStrike" kern="1200" cap="none" spc="0" normalizeH="0" baseline="0" noProof="0" dirty="0">
                <a:ln>
                  <a:noFill/>
                </a:ln>
                <a:solidFill>
                  <a:srgbClr val="FF0000"/>
                </a:solidFill>
                <a:effectLst/>
                <a:uLnTx/>
                <a:uFillTx/>
                <a:latin typeface="+mn-lt"/>
                <a:ea typeface="+mn-ea"/>
                <a:cs typeface="+mn-cs"/>
              </a:rPr>
              <a:t>LIABILITIES</a:t>
            </a:r>
            <a:endParaRPr kumimoji="0" lang="en-US" sz="3500" b="0" i="0" u="none" strike="noStrike" kern="1200" cap="none" spc="0" normalizeH="0" baseline="0" noProof="0" dirty="0">
              <a:ln>
                <a:noFill/>
              </a:ln>
              <a:solidFill>
                <a:srgbClr val="FF0000"/>
              </a:solidFill>
              <a:effectLst/>
              <a:uLnTx/>
              <a:uFillTx/>
              <a:latin typeface="+mn-lt"/>
              <a:ea typeface="+mn-ea"/>
              <a:cs typeface="+mn-cs"/>
            </a:endParaRPr>
          </a:p>
          <a:p>
            <a:pPr>
              <a:buFont typeface="Arial" pitchFamily="34" charset="0"/>
              <a:buChar char="•"/>
            </a:pPr>
            <a:r>
              <a:rPr lang="en-US" sz="3200" dirty="0"/>
              <a:t> Unreliable</a:t>
            </a:r>
          </a:p>
          <a:p>
            <a:pPr>
              <a:buFont typeface="Arial" pitchFamily="34" charset="0"/>
              <a:buChar char="•"/>
            </a:pPr>
            <a:r>
              <a:rPr lang="en-US" sz="3200" dirty="0"/>
              <a:t> Dishonesty</a:t>
            </a:r>
          </a:p>
          <a:p>
            <a:pPr>
              <a:buFont typeface="Arial" pitchFamily="34" charset="0"/>
              <a:buChar char="•"/>
            </a:pPr>
            <a:r>
              <a:rPr lang="en-US" sz="3200" dirty="0"/>
              <a:t> Unfaithfulness</a:t>
            </a:r>
          </a:p>
          <a:p>
            <a:pPr>
              <a:buFont typeface="Arial" pitchFamily="34" charset="0"/>
              <a:buChar char="•"/>
            </a:pPr>
            <a:r>
              <a:rPr lang="en-US" sz="3200" dirty="0"/>
              <a:t> Always Late</a:t>
            </a:r>
          </a:p>
          <a:p>
            <a:pPr>
              <a:buFont typeface="Arial" pitchFamily="34" charset="0"/>
              <a:buChar char="•"/>
            </a:pPr>
            <a:r>
              <a:rPr lang="en-US" sz="3200" dirty="0"/>
              <a:t> Easily Give Up</a:t>
            </a:r>
          </a:p>
          <a:p>
            <a:pPr>
              <a:buFont typeface="Arial" pitchFamily="34" charset="0"/>
              <a:buChar char="•"/>
            </a:pPr>
            <a:r>
              <a:rPr kumimoji="0" lang="en-US" sz="3200" i="0" u="none" strike="noStrike" kern="1200" cap="none" spc="0" normalizeH="0" baseline="0" noProof="0" dirty="0">
                <a:ln>
                  <a:noFill/>
                </a:ln>
                <a:solidFill>
                  <a:schemeClr val="tx1"/>
                </a:solidFill>
                <a:effectLst/>
                <a:uLnTx/>
                <a:uFillTx/>
                <a:latin typeface="+mn-lt"/>
                <a:ea typeface="+mn-ea"/>
                <a:cs typeface="+mn-cs"/>
              </a:rPr>
              <a:t> Lack of Commitment </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B050"/>
                </a:solidFill>
                <a:effectLst/>
                <a:uLnTx/>
                <a:uFillTx/>
                <a:latin typeface="+mn-lt"/>
                <a:ea typeface="+mn-ea"/>
                <a:cs typeface="+mn-cs"/>
              </a:rPr>
              <a:t>EQUITY</a:t>
            </a:r>
            <a:endParaRPr kumimoji="0" lang="en-US" sz="32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1" u="none" strike="noStrike" kern="1200" cap="none" spc="0" normalizeH="0" baseline="0" noProof="0" dirty="0">
                <a:ln>
                  <a:noFill/>
                </a:ln>
                <a:effectLst/>
                <a:uLnTx/>
                <a:uFillTx/>
                <a:latin typeface="+mn-lt"/>
                <a:ea typeface="+mn-ea"/>
                <a:cs typeface="+mn-cs"/>
              </a:rPr>
              <a:t>= ??</a:t>
            </a:r>
            <a:endParaRPr kumimoji="0" lang="en-US" sz="3200" b="1"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6" name="Picture 1">
            <a:extLst>
              <a:ext uri="{FF2B5EF4-FFF2-40B4-BE49-F238E27FC236}">
                <a16:creationId xmlns:a16="http://schemas.microsoft.com/office/drawing/2014/main" id="{62EC11B2-9FA5-3321-F2B2-8E2C8F9DD84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338" y="0"/>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5300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60337"/>
            <a:ext cx="8229600" cy="1143000"/>
          </a:xfrm>
        </p:spPr>
        <p:txBody>
          <a:bodyPr/>
          <a:lstStyle/>
          <a:p>
            <a:r>
              <a:rPr lang="en-US" b="1" dirty="0"/>
              <a:t>Your Intangible Balance Sheet</a:t>
            </a:r>
          </a:p>
        </p:txBody>
      </p:sp>
      <p:sp>
        <p:nvSpPr>
          <p:cNvPr id="3" name="Content Placeholder 2"/>
          <p:cNvSpPr>
            <a:spLocks noGrp="1"/>
          </p:cNvSpPr>
          <p:nvPr>
            <p:ph idx="1"/>
          </p:nvPr>
        </p:nvSpPr>
        <p:spPr>
          <a:xfrm>
            <a:off x="1524000" y="1600200"/>
            <a:ext cx="3124200" cy="4525963"/>
          </a:xfrm>
          <a:ln>
            <a:solidFill>
              <a:schemeClr val="tx1"/>
            </a:solidFill>
          </a:ln>
        </p:spPr>
        <p:txBody>
          <a:bodyPr>
            <a:normAutofit fontScale="92500" lnSpcReduction="10000"/>
          </a:bodyPr>
          <a:lstStyle/>
          <a:p>
            <a:pPr>
              <a:buNone/>
            </a:pPr>
            <a:r>
              <a:rPr lang="en-US" b="1" dirty="0">
                <a:solidFill>
                  <a:srgbClr val="3333FF"/>
                </a:solidFill>
              </a:rPr>
              <a:t>“BELIEVE” ASSETS</a:t>
            </a:r>
            <a:endParaRPr lang="en-US" dirty="0">
              <a:solidFill>
                <a:srgbClr val="3333FF"/>
              </a:solidFill>
            </a:endParaRPr>
          </a:p>
          <a:p>
            <a:r>
              <a:rPr lang="en-US" dirty="0"/>
              <a:t>Money is a Tool</a:t>
            </a:r>
          </a:p>
          <a:p>
            <a:r>
              <a:rPr lang="en-US" dirty="0"/>
              <a:t>Stewardship Mentality</a:t>
            </a:r>
          </a:p>
          <a:p>
            <a:r>
              <a:rPr lang="en-US" dirty="0"/>
              <a:t>God’s Will is Prosperity</a:t>
            </a:r>
          </a:p>
          <a:p>
            <a:r>
              <a:rPr lang="en-US" dirty="0"/>
              <a:t>God Has a Purpose for My Life</a:t>
            </a:r>
          </a:p>
        </p:txBody>
      </p:sp>
      <p:sp>
        <p:nvSpPr>
          <p:cNvPr id="4" name="Content Placeholder 2"/>
          <p:cNvSpPr txBox="1">
            <a:spLocks/>
          </p:cNvSpPr>
          <p:nvPr/>
        </p:nvSpPr>
        <p:spPr>
          <a:xfrm>
            <a:off x="4648200" y="1600200"/>
            <a:ext cx="3048000" cy="4525963"/>
          </a:xfrm>
          <a:prstGeom prst="rect">
            <a:avLst/>
          </a:prstGeom>
          <a:ln>
            <a:solidFill>
              <a:schemeClr val="tx1"/>
            </a:solidFill>
          </a:ln>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500" b="1" i="0" u="none" strike="noStrike" kern="1200" cap="none" spc="0" normalizeH="0" baseline="0" noProof="0" dirty="0">
                <a:ln>
                  <a:noFill/>
                </a:ln>
                <a:solidFill>
                  <a:srgbClr val="FF0000"/>
                </a:solidFill>
                <a:effectLst/>
                <a:uLnTx/>
                <a:uFillTx/>
                <a:latin typeface="+mn-lt"/>
                <a:ea typeface="+mn-ea"/>
                <a:cs typeface="+mn-cs"/>
              </a:rPr>
              <a:t>“</a:t>
            </a:r>
            <a:r>
              <a:rPr lang="en-US" sz="3500" b="1" dirty="0">
                <a:solidFill>
                  <a:srgbClr val="FF0000"/>
                </a:solidFill>
              </a:rPr>
              <a:t>BELIEVE” </a:t>
            </a:r>
            <a:r>
              <a:rPr kumimoji="0" lang="en-US" sz="3500" b="1" i="0" u="none" strike="noStrike" kern="1200" cap="none" spc="0" normalizeH="0" baseline="0" noProof="0" dirty="0">
                <a:ln>
                  <a:noFill/>
                </a:ln>
                <a:solidFill>
                  <a:srgbClr val="FF0000"/>
                </a:solidFill>
                <a:effectLst/>
                <a:uLnTx/>
                <a:uFillTx/>
                <a:latin typeface="+mn-lt"/>
                <a:ea typeface="+mn-ea"/>
                <a:cs typeface="+mn-cs"/>
              </a:rPr>
              <a:t>LIABILITIES</a:t>
            </a:r>
            <a:endParaRPr kumimoji="0" lang="en-US" sz="3500" b="0" i="0" u="none" strike="noStrike" kern="1200" cap="none" spc="0" normalizeH="0" baseline="0" noProof="0" dirty="0">
              <a:ln>
                <a:noFill/>
              </a:ln>
              <a:solidFill>
                <a:srgbClr val="FF0000"/>
              </a:solidFill>
              <a:effectLst/>
              <a:uLnTx/>
              <a:uFillTx/>
              <a:latin typeface="+mn-lt"/>
              <a:ea typeface="+mn-ea"/>
              <a:cs typeface="+mn-cs"/>
            </a:endParaRPr>
          </a:p>
          <a:p>
            <a:pPr>
              <a:buFont typeface="Arial" pitchFamily="34" charset="0"/>
              <a:buChar char="•"/>
            </a:pPr>
            <a:r>
              <a:rPr lang="en-US" sz="3200" dirty="0"/>
              <a:t> Money is Evil</a:t>
            </a:r>
          </a:p>
          <a:p>
            <a:pPr>
              <a:buFont typeface="Arial" pitchFamily="34" charset="0"/>
              <a:buChar char="•"/>
            </a:pPr>
            <a:r>
              <a:rPr kumimoji="0" lang="en-US" sz="3200" i="0" u="none" strike="noStrike" kern="1200" cap="none" spc="0" normalizeH="0" baseline="0" noProof="0" dirty="0">
                <a:ln>
                  <a:noFill/>
                </a:ln>
                <a:solidFill>
                  <a:schemeClr val="tx1"/>
                </a:solidFill>
                <a:effectLst/>
                <a:uLnTx/>
                <a:uFillTx/>
                <a:latin typeface="+mn-lt"/>
                <a:ea typeface="+mn-ea"/>
                <a:cs typeface="+mn-cs"/>
              </a:rPr>
              <a:t> Ownership Mentality</a:t>
            </a:r>
          </a:p>
          <a:p>
            <a:pPr>
              <a:buFont typeface="Arial" pitchFamily="34" charset="0"/>
              <a:buChar char="•"/>
            </a:pPr>
            <a:r>
              <a:rPr lang="en-US" sz="3200" noProof="0" dirty="0"/>
              <a:t> Poverty is Humility</a:t>
            </a:r>
          </a:p>
          <a:p>
            <a:pPr>
              <a:buFont typeface="Arial" pitchFamily="34" charset="0"/>
              <a:buChar char="•"/>
            </a:pPr>
            <a:r>
              <a:rPr kumimoji="0" lang="en-US" sz="3200" i="0" u="none" strike="noStrike" kern="1200" cap="none" spc="0" normalizeH="0" baseline="0" dirty="0">
                <a:ln>
                  <a:noFill/>
                </a:ln>
                <a:solidFill>
                  <a:schemeClr val="tx1"/>
                </a:solidFill>
                <a:effectLst/>
                <a:uLnTx/>
                <a:uFillTx/>
                <a:latin typeface="+mn-lt"/>
                <a:ea typeface="+mn-ea"/>
                <a:cs typeface="+mn-cs"/>
              </a:rPr>
              <a:t> No ide</a:t>
            </a:r>
            <a:r>
              <a:rPr lang="en-US" sz="3200" dirty="0"/>
              <a:t>a of God’s Will for your Life</a:t>
            </a:r>
            <a:r>
              <a:rPr kumimoji="0" lang="en-US" sz="3200" i="0" u="none" strike="noStrike" kern="1200" cap="none" spc="0" normalizeH="0" baseline="0" noProof="0" dirty="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B050"/>
                </a:solidFill>
                <a:effectLst/>
                <a:uLnTx/>
                <a:uFillTx/>
                <a:latin typeface="+mn-lt"/>
                <a:ea typeface="+mn-ea"/>
                <a:cs typeface="+mn-cs"/>
              </a:rPr>
              <a:t>EQUITY</a:t>
            </a:r>
            <a:endParaRPr kumimoji="0" lang="en-US" sz="32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1" u="none" strike="noStrike" kern="1200" cap="none" spc="0" normalizeH="0" baseline="0" noProof="0" dirty="0">
                <a:ln>
                  <a:noFill/>
                </a:ln>
                <a:effectLst/>
                <a:uLnTx/>
                <a:uFillTx/>
                <a:latin typeface="+mn-lt"/>
                <a:ea typeface="+mn-ea"/>
                <a:cs typeface="+mn-cs"/>
              </a:rPr>
              <a:t>= ??</a:t>
            </a:r>
            <a:endParaRPr kumimoji="0" lang="en-US" sz="3200" b="1"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6" name="Picture 1">
            <a:extLst>
              <a:ext uri="{FF2B5EF4-FFF2-40B4-BE49-F238E27FC236}">
                <a16:creationId xmlns:a16="http://schemas.microsoft.com/office/drawing/2014/main" id="{773207F6-2B10-2DFF-1BE1-5106A3FACB4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05615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4708" y="152400"/>
            <a:ext cx="8229600" cy="1143000"/>
          </a:xfrm>
        </p:spPr>
        <p:txBody>
          <a:bodyPr/>
          <a:lstStyle/>
          <a:p>
            <a:r>
              <a:rPr lang="en-US" b="1" dirty="0"/>
              <a:t>Your Intangible Balance Sheet</a:t>
            </a:r>
          </a:p>
        </p:txBody>
      </p:sp>
      <p:sp>
        <p:nvSpPr>
          <p:cNvPr id="3" name="Content Placeholder 2"/>
          <p:cNvSpPr>
            <a:spLocks noGrp="1"/>
          </p:cNvSpPr>
          <p:nvPr>
            <p:ph idx="1"/>
          </p:nvPr>
        </p:nvSpPr>
        <p:spPr>
          <a:xfrm>
            <a:off x="1524000" y="1600200"/>
            <a:ext cx="3124200" cy="4525963"/>
          </a:xfrm>
          <a:ln>
            <a:solidFill>
              <a:schemeClr val="tx1"/>
            </a:solidFill>
          </a:ln>
        </p:spPr>
        <p:txBody>
          <a:bodyPr>
            <a:normAutofit fontScale="92500" lnSpcReduction="20000"/>
          </a:bodyPr>
          <a:lstStyle/>
          <a:p>
            <a:pPr>
              <a:buNone/>
            </a:pPr>
            <a:r>
              <a:rPr lang="en-US" b="1" dirty="0">
                <a:solidFill>
                  <a:srgbClr val="3333FF"/>
                </a:solidFill>
              </a:rPr>
              <a:t>“THINK” ASSETS</a:t>
            </a:r>
            <a:endParaRPr lang="en-US" dirty="0">
              <a:solidFill>
                <a:srgbClr val="3333FF"/>
              </a:solidFill>
            </a:endParaRPr>
          </a:p>
          <a:p>
            <a:r>
              <a:rPr lang="en-US" dirty="0"/>
              <a:t>Positive Mental Attitude (PMA)</a:t>
            </a:r>
          </a:p>
          <a:p>
            <a:r>
              <a:rPr lang="en-US" dirty="0"/>
              <a:t>Abundance Mentality</a:t>
            </a:r>
          </a:p>
          <a:p>
            <a:r>
              <a:rPr lang="en-US" dirty="0"/>
              <a:t>Positive Perspective = How You “See” the World</a:t>
            </a:r>
          </a:p>
          <a:p>
            <a:r>
              <a:rPr lang="en-US" dirty="0"/>
              <a:t>Recognize Opportunities</a:t>
            </a:r>
          </a:p>
        </p:txBody>
      </p:sp>
      <p:sp>
        <p:nvSpPr>
          <p:cNvPr id="4" name="Content Placeholder 2"/>
          <p:cNvSpPr txBox="1">
            <a:spLocks/>
          </p:cNvSpPr>
          <p:nvPr/>
        </p:nvSpPr>
        <p:spPr>
          <a:xfrm>
            <a:off x="4648200" y="1600200"/>
            <a:ext cx="3505200" cy="4525963"/>
          </a:xfrm>
          <a:prstGeom prst="rect">
            <a:avLst/>
          </a:prstGeom>
          <a:ln>
            <a:solidFill>
              <a:schemeClr val="tx1"/>
            </a:solidFill>
          </a:ln>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500" b="1" i="0" u="none" strike="noStrike" kern="1200" cap="none" spc="0" normalizeH="0" baseline="0" noProof="0" dirty="0">
                <a:ln>
                  <a:noFill/>
                </a:ln>
                <a:solidFill>
                  <a:srgbClr val="FF0000"/>
                </a:solidFill>
                <a:effectLst/>
                <a:uLnTx/>
                <a:uFillTx/>
                <a:latin typeface="+mn-lt"/>
                <a:ea typeface="+mn-ea"/>
                <a:cs typeface="+mn-cs"/>
              </a:rPr>
              <a:t>“</a:t>
            </a:r>
            <a:r>
              <a:rPr lang="en-US" sz="3500" b="1" dirty="0">
                <a:solidFill>
                  <a:srgbClr val="FF0000"/>
                </a:solidFill>
              </a:rPr>
              <a:t>THINK” </a:t>
            </a:r>
            <a:r>
              <a:rPr kumimoji="0" lang="en-US" sz="3500" b="1" i="0" u="none" strike="noStrike" kern="1200" cap="none" spc="0" normalizeH="0" baseline="0" noProof="0" dirty="0">
                <a:ln>
                  <a:noFill/>
                </a:ln>
                <a:solidFill>
                  <a:srgbClr val="FF0000"/>
                </a:solidFill>
                <a:effectLst/>
                <a:uLnTx/>
                <a:uFillTx/>
                <a:latin typeface="+mn-lt"/>
                <a:ea typeface="+mn-ea"/>
                <a:cs typeface="+mn-cs"/>
              </a:rPr>
              <a:t>LIABILITIES</a:t>
            </a:r>
            <a:endParaRPr kumimoji="0" lang="en-US" sz="3500" b="0" i="0" u="none" strike="noStrike" kern="1200" cap="none" spc="0" normalizeH="0" baseline="0" noProof="0" dirty="0">
              <a:ln>
                <a:noFill/>
              </a:ln>
              <a:solidFill>
                <a:srgbClr val="FF0000"/>
              </a:solidFill>
              <a:effectLst/>
              <a:uLnTx/>
              <a:uFillTx/>
              <a:latin typeface="+mn-lt"/>
              <a:ea typeface="+mn-ea"/>
              <a:cs typeface="+mn-cs"/>
            </a:endParaRPr>
          </a:p>
          <a:p>
            <a:pPr>
              <a:buFont typeface="Arial" pitchFamily="34" charset="0"/>
              <a:buChar char="•"/>
            </a:pPr>
            <a:r>
              <a:rPr lang="en-US" sz="3200" dirty="0"/>
              <a:t> </a:t>
            </a:r>
            <a:r>
              <a:rPr lang="en-US" sz="3800" dirty="0"/>
              <a:t>Negative Mental Attitude</a:t>
            </a:r>
          </a:p>
          <a:p>
            <a:pPr>
              <a:buFont typeface="Arial" pitchFamily="34" charset="0"/>
              <a:buChar char="•"/>
            </a:pPr>
            <a:r>
              <a:rPr kumimoji="0" lang="en-US" sz="3800" i="0" u="none" strike="noStrike" kern="1200" cap="none" spc="0" normalizeH="0" baseline="0" noProof="0" dirty="0">
                <a:ln>
                  <a:noFill/>
                </a:ln>
                <a:solidFill>
                  <a:schemeClr val="tx1"/>
                </a:solidFill>
                <a:effectLst/>
                <a:uLnTx/>
                <a:uFillTx/>
                <a:latin typeface="+mn-lt"/>
                <a:ea typeface="+mn-ea"/>
                <a:cs typeface="+mn-cs"/>
              </a:rPr>
              <a:t> Scarcity Mentality</a:t>
            </a:r>
          </a:p>
          <a:p>
            <a:pPr>
              <a:buFont typeface="Arial" pitchFamily="34" charset="0"/>
              <a:buChar char="•"/>
            </a:pPr>
            <a:r>
              <a:rPr lang="en-US" sz="3800" noProof="0" dirty="0"/>
              <a:t> Fear, Worry, Doubt, Insecurity</a:t>
            </a:r>
          </a:p>
          <a:p>
            <a:pPr>
              <a:buFont typeface="Arial" pitchFamily="34" charset="0"/>
              <a:buChar char="•"/>
            </a:pPr>
            <a:r>
              <a:rPr kumimoji="0" lang="en-US" sz="3800" i="0" u="none" strike="noStrike" kern="1200" cap="none" spc="0" normalizeH="0" noProof="0" dirty="0">
                <a:ln>
                  <a:noFill/>
                </a:ln>
                <a:solidFill>
                  <a:schemeClr val="tx1"/>
                </a:solidFill>
                <a:effectLst/>
                <a:uLnTx/>
                <a:uFillTx/>
                <a:latin typeface="+mn-lt"/>
                <a:ea typeface="+mn-ea"/>
                <a:cs typeface="+mn-cs"/>
              </a:rPr>
              <a:t> Greed, Jealousy</a:t>
            </a:r>
          </a:p>
          <a:p>
            <a:pPr>
              <a:buFont typeface="Arial" pitchFamily="34" charset="0"/>
              <a:buChar char="•"/>
            </a:pPr>
            <a:r>
              <a:rPr lang="en-US" sz="3800" baseline="0" dirty="0"/>
              <a:t>Can</a:t>
            </a:r>
            <a:r>
              <a:rPr lang="en-US" sz="3800" dirty="0"/>
              <a:t> Only “See” Limitations</a:t>
            </a:r>
            <a:r>
              <a:rPr kumimoji="0" lang="en-US" sz="3200" i="0" u="none" strike="noStrike" kern="1200" cap="none" spc="0" normalizeH="0" baseline="0" noProof="0" dirty="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B050"/>
                </a:solidFill>
                <a:effectLst/>
                <a:uLnTx/>
                <a:uFillTx/>
                <a:latin typeface="+mn-lt"/>
                <a:ea typeface="+mn-ea"/>
                <a:cs typeface="+mn-cs"/>
              </a:rPr>
              <a:t>EQUITY</a:t>
            </a:r>
            <a:endParaRPr kumimoji="0" lang="en-US" sz="32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1" u="none" strike="noStrike" kern="1200" cap="none" spc="0" normalizeH="0" baseline="0" noProof="0" dirty="0">
                <a:ln>
                  <a:noFill/>
                </a:ln>
                <a:effectLst/>
                <a:uLnTx/>
                <a:uFillTx/>
                <a:latin typeface="+mn-lt"/>
                <a:ea typeface="+mn-ea"/>
                <a:cs typeface="+mn-cs"/>
              </a:rPr>
              <a:t>= ??</a:t>
            </a:r>
            <a:endParaRPr kumimoji="0" lang="en-US" sz="3200" b="1"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6" name="Picture 1">
            <a:extLst>
              <a:ext uri="{FF2B5EF4-FFF2-40B4-BE49-F238E27FC236}">
                <a16:creationId xmlns:a16="http://schemas.microsoft.com/office/drawing/2014/main" id="{D23A3931-EBC8-C4FF-B03A-F87D6AD5046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67968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6728" y="152400"/>
            <a:ext cx="8229600" cy="1143000"/>
          </a:xfrm>
        </p:spPr>
        <p:txBody>
          <a:bodyPr/>
          <a:lstStyle/>
          <a:p>
            <a:r>
              <a:rPr lang="en-US" b="1" dirty="0"/>
              <a:t>Your Intangible Balance Sheet</a:t>
            </a:r>
          </a:p>
        </p:txBody>
      </p:sp>
      <p:sp>
        <p:nvSpPr>
          <p:cNvPr id="3" name="Content Placeholder 2"/>
          <p:cNvSpPr>
            <a:spLocks noGrp="1"/>
          </p:cNvSpPr>
          <p:nvPr>
            <p:ph idx="1"/>
          </p:nvPr>
        </p:nvSpPr>
        <p:spPr>
          <a:xfrm>
            <a:off x="1524000" y="1600200"/>
            <a:ext cx="3124200" cy="4525963"/>
          </a:xfrm>
          <a:ln>
            <a:solidFill>
              <a:schemeClr val="tx1"/>
            </a:solidFill>
          </a:ln>
        </p:spPr>
        <p:txBody>
          <a:bodyPr>
            <a:normAutofit/>
          </a:bodyPr>
          <a:lstStyle/>
          <a:p>
            <a:pPr>
              <a:buNone/>
            </a:pPr>
            <a:r>
              <a:rPr lang="en-US" b="1" dirty="0">
                <a:solidFill>
                  <a:srgbClr val="3333FF"/>
                </a:solidFill>
              </a:rPr>
              <a:t>“KNOW” ASSETS</a:t>
            </a:r>
            <a:endParaRPr lang="en-US" dirty="0">
              <a:solidFill>
                <a:srgbClr val="3333FF"/>
              </a:solidFill>
            </a:endParaRPr>
          </a:p>
          <a:p>
            <a:r>
              <a:rPr lang="en-US" dirty="0"/>
              <a:t>Education</a:t>
            </a:r>
          </a:p>
          <a:p>
            <a:r>
              <a:rPr lang="en-US" dirty="0"/>
              <a:t>Knowledge</a:t>
            </a:r>
          </a:p>
          <a:p>
            <a:r>
              <a:rPr lang="en-US" dirty="0"/>
              <a:t>Information</a:t>
            </a:r>
          </a:p>
          <a:p>
            <a:r>
              <a:rPr lang="en-US" dirty="0"/>
              <a:t>Skills</a:t>
            </a:r>
          </a:p>
          <a:p>
            <a:r>
              <a:rPr lang="en-US" dirty="0"/>
              <a:t>Experience</a:t>
            </a:r>
          </a:p>
        </p:txBody>
      </p:sp>
      <p:sp>
        <p:nvSpPr>
          <p:cNvPr id="4" name="Content Placeholder 2"/>
          <p:cNvSpPr txBox="1">
            <a:spLocks/>
          </p:cNvSpPr>
          <p:nvPr/>
        </p:nvSpPr>
        <p:spPr>
          <a:xfrm>
            <a:off x="4648200" y="1600200"/>
            <a:ext cx="3505200" cy="4525963"/>
          </a:xfrm>
          <a:prstGeom prst="rect">
            <a:avLst/>
          </a:prstGeom>
          <a:ln>
            <a:solidFill>
              <a:schemeClr val="tx1"/>
            </a:solidFill>
          </a:ln>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500" b="1" i="0" u="none" strike="noStrike" kern="1200" cap="none" spc="0" normalizeH="0" baseline="0" noProof="0" dirty="0">
                <a:ln>
                  <a:noFill/>
                </a:ln>
                <a:solidFill>
                  <a:srgbClr val="FF0000"/>
                </a:solidFill>
                <a:effectLst/>
                <a:uLnTx/>
                <a:uFillTx/>
                <a:latin typeface="+mn-lt"/>
                <a:ea typeface="+mn-ea"/>
                <a:cs typeface="+mn-cs"/>
              </a:rPr>
              <a:t>“</a:t>
            </a:r>
            <a:r>
              <a:rPr lang="en-US" sz="3500" b="1" dirty="0">
                <a:solidFill>
                  <a:srgbClr val="FF0000"/>
                </a:solidFill>
              </a:rPr>
              <a:t>KNOW” </a:t>
            </a:r>
            <a:r>
              <a:rPr kumimoji="0" lang="en-US" sz="3500" b="1" i="0" u="none" strike="noStrike" kern="1200" cap="none" spc="0" normalizeH="0" baseline="0" noProof="0" dirty="0">
                <a:ln>
                  <a:noFill/>
                </a:ln>
                <a:solidFill>
                  <a:srgbClr val="FF0000"/>
                </a:solidFill>
                <a:effectLst/>
                <a:uLnTx/>
                <a:uFillTx/>
                <a:latin typeface="+mn-lt"/>
                <a:ea typeface="+mn-ea"/>
                <a:cs typeface="+mn-cs"/>
              </a:rPr>
              <a:t>LIABILITIES</a:t>
            </a:r>
            <a:endParaRPr kumimoji="0" lang="en-US" sz="3500" b="0" i="0" u="none" strike="noStrike" kern="1200" cap="none" spc="0" normalizeH="0" baseline="0" noProof="0" dirty="0">
              <a:ln>
                <a:noFill/>
              </a:ln>
              <a:solidFill>
                <a:srgbClr val="FF0000"/>
              </a:solidFill>
              <a:effectLst/>
              <a:uLnTx/>
              <a:uFillTx/>
              <a:latin typeface="+mn-lt"/>
              <a:ea typeface="+mn-ea"/>
              <a:cs typeface="+mn-cs"/>
            </a:endParaRPr>
          </a:p>
          <a:p>
            <a:pPr>
              <a:buFont typeface="Arial" pitchFamily="34" charset="0"/>
              <a:buChar char="•"/>
            </a:pPr>
            <a:r>
              <a:rPr lang="en-US" sz="3300" dirty="0"/>
              <a:t> Ignorance</a:t>
            </a:r>
          </a:p>
          <a:p>
            <a:pPr>
              <a:buFont typeface="Arial" pitchFamily="34" charset="0"/>
              <a:buChar char="•"/>
            </a:pPr>
            <a:r>
              <a:rPr kumimoji="0" lang="en-US" sz="3300" i="0" u="none" strike="noStrike" kern="1200" cap="none" spc="0" normalizeH="0" baseline="0" noProof="0" dirty="0">
                <a:ln>
                  <a:noFill/>
                </a:ln>
                <a:solidFill>
                  <a:schemeClr val="tx1"/>
                </a:solidFill>
                <a:effectLst/>
                <a:uLnTx/>
                <a:uFillTx/>
                <a:latin typeface="+mn-lt"/>
                <a:ea typeface="+mn-ea"/>
                <a:cs typeface="+mn-cs"/>
              </a:rPr>
              <a:t> Lack of Education</a:t>
            </a:r>
          </a:p>
          <a:p>
            <a:pPr>
              <a:buFont typeface="Arial" pitchFamily="34" charset="0"/>
              <a:buChar char="•"/>
            </a:pPr>
            <a:r>
              <a:rPr lang="en-US" sz="3300" dirty="0"/>
              <a:t> Lack of Know How</a:t>
            </a:r>
          </a:p>
          <a:p>
            <a:pPr>
              <a:buFont typeface="Arial" pitchFamily="34" charset="0"/>
              <a:buChar char="•"/>
            </a:pPr>
            <a:r>
              <a:rPr kumimoji="0" lang="en-US" sz="3300" i="0" u="none" strike="noStrike" kern="1200" cap="none" spc="0" normalizeH="0" baseline="0" noProof="0" dirty="0">
                <a:ln>
                  <a:noFill/>
                </a:ln>
                <a:solidFill>
                  <a:schemeClr val="tx1"/>
                </a:solidFill>
                <a:effectLst/>
                <a:uLnTx/>
                <a:uFillTx/>
                <a:latin typeface="+mn-lt"/>
                <a:ea typeface="+mn-ea"/>
                <a:cs typeface="+mn-cs"/>
              </a:rPr>
              <a:t>Lack of Desire to Learn </a:t>
            </a:r>
          </a:p>
          <a:p>
            <a:pPr>
              <a:buFont typeface="Arial" pitchFamily="34" charset="0"/>
              <a:buChar char="•"/>
            </a:pPr>
            <a:r>
              <a:rPr lang="en-US" sz="3300" dirty="0"/>
              <a:t>Lack of Experience</a:t>
            </a:r>
            <a:endParaRPr kumimoji="0" lang="en-US" sz="330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B050"/>
                </a:solidFill>
                <a:effectLst/>
                <a:uLnTx/>
                <a:uFillTx/>
                <a:latin typeface="+mn-lt"/>
                <a:ea typeface="+mn-ea"/>
                <a:cs typeface="+mn-cs"/>
              </a:rPr>
              <a:t>EQUITY</a:t>
            </a:r>
            <a:endParaRPr kumimoji="0" lang="en-US" sz="32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1" u="none" strike="noStrike" kern="1200" cap="none" spc="0" normalizeH="0" baseline="0" noProof="0" dirty="0">
                <a:ln>
                  <a:noFill/>
                </a:ln>
                <a:effectLst/>
                <a:uLnTx/>
                <a:uFillTx/>
                <a:latin typeface="+mn-lt"/>
                <a:ea typeface="+mn-ea"/>
                <a:cs typeface="+mn-cs"/>
              </a:rPr>
              <a:t>= ??</a:t>
            </a:r>
            <a:endParaRPr kumimoji="0" lang="en-US" sz="3200" b="1"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6" name="Picture 1">
            <a:extLst>
              <a:ext uri="{FF2B5EF4-FFF2-40B4-BE49-F238E27FC236}">
                <a16:creationId xmlns:a16="http://schemas.microsoft.com/office/drawing/2014/main" id="{523E50E9-B2DD-EF19-5AF5-70EE479FFD2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67567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8229600" cy="1143000"/>
          </a:xfrm>
        </p:spPr>
        <p:txBody>
          <a:bodyPr/>
          <a:lstStyle/>
          <a:p>
            <a:r>
              <a:rPr lang="en-US" b="1" dirty="0"/>
              <a:t>Your Intangible Balance Sheet</a:t>
            </a:r>
          </a:p>
        </p:txBody>
      </p:sp>
      <p:sp>
        <p:nvSpPr>
          <p:cNvPr id="3" name="Content Placeholder 2"/>
          <p:cNvSpPr>
            <a:spLocks noGrp="1"/>
          </p:cNvSpPr>
          <p:nvPr>
            <p:ph idx="1"/>
          </p:nvPr>
        </p:nvSpPr>
        <p:spPr>
          <a:xfrm>
            <a:off x="1524000" y="1600200"/>
            <a:ext cx="3124200" cy="4525963"/>
          </a:xfrm>
          <a:ln>
            <a:solidFill>
              <a:schemeClr val="tx1"/>
            </a:solidFill>
          </a:ln>
        </p:spPr>
        <p:txBody>
          <a:bodyPr>
            <a:normAutofit/>
          </a:bodyPr>
          <a:lstStyle/>
          <a:p>
            <a:pPr>
              <a:buNone/>
            </a:pPr>
            <a:r>
              <a:rPr lang="en-US" sz="3600" b="1" dirty="0">
                <a:solidFill>
                  <a:srgbClr val="3333FF"/>
                </a:solidFill>
              </a:rPr>
              <a:t>“DO” ASSETS</a:t>
            </a:r>
            <a:endParaRPr lang="en-US" sz="3600" dirty="0">
              <a:solidFill>
                <a:srgbClr val="3333FF"/>
              </a:solidFill>
            </a:endParaRPr>
          </a:p>
          <a:p>
            <a:r>
              <a:rPr lang="en-US" sz="3600" dirty="0"/>
              <a:t>Opportunity</a:t>
            </a:r>
          </a:p>
          <a:p>
            <a:r>
              <a:rPr lang="en-US" sz="3600" dirty="0"/>
              <a:t>Decision Making</a:t>
            </a:r>
          </a:p>
          <a:p>
            <a:r>
              <a:rPr lang="en-US" sz="3600" dirty="0"/>
              <a:t>Action!</a:t>
            </a:r>
          </a:p>
        </p:txBody>
      </p:sp>
      <p:sp>
        <p:nvSpPr>
          <p:cNvPr id="4" name="Content Placeholder 2"/>
          <p:cNvSpPr txBox="1">
            <a:spLocks/>
          </p:cNvSpPr>
          <p:nvPr/>
        </p:nvSpPr>
        <p:spPr>
          <a:xfrm>
            <a:off x="4648200" y="1600200"/>
            <a:ext cx="3657600" cy="4525963"/>
          </a:xfrm>
          <a:prstGeom prst="rect">
            <a:avLst/>
          </a:prstGeom>
          <a:ln>
            <a:solidFill>
              <a:schemeClr val="tx1"/>
            </a:solid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600" b="1" i="0" u="none" strike="noStrike" kern="1200" cap="none" spc="0" normalizeH="0" baseline="0" noProof="0" dirty="0">
                <a:ln>
                  <a:noFill/>
                </a:ln>
                <a:solidFill>
                  <a:srgbClr val="FF0000"/>
                </a:solidFill>
                <a:effectLst/>
                <a:uLnTx/>
                <a:uFillTx/>
                <a:latin typeface="+mn-lt"/>
                <a:ea typeface="+mn-ea"/>
                <a:cs typeface="+mn-cs"/>
              </a:rPr>
              <a:t>“</a:t>
            </a:r>
            <a:r>
              <a:rPr lang="en-US" sz="3600" b="1" dirty="0">
                <a:solidFill>
                  <a:srgbClr val="FF0000"/>
                </a:solidFill>
              </a:rPr>
              <a:t>DO” </a:t>
            </a:r>
            <a:r>
              <a:rPr kumimoji="0" lang="en-US" sz="3600" b="1" i="0" u="none" strike="noStrike" kern="1200" cap="none" spc="0" normalizeH="0" baseline="0" noProof="0" dirty="0">
                <a:ln>
                  <a:noFill/>
                </a:ln>
                <a:solidFill>
                  <a:srgbClr val="FF0000"/>
                </a:solidFill>
                <a:effectLst/>
                <a:uLnTx/>
                <a:uFillTx/>
                <a:latin typeface="+mn-lt"/>
                <a:ea typeface="+mn-ea"/>
                <a:cs typeface="+mn-cs"/>
              </a:rPr>
              <a:t>LIABILITIES</a:t>
            </a:r>
            <a:endParaRPr kumimoji="0" lang="en-US" sz="3600" b="0" i="0" u="none" strike="noStrike" kern="1200" cap="none" spc="0" normalizeH="0" baseline="0" noProof="0" dirty="0">
              <a:ln>
                <a:noFill/>
              </a:ln>
              <a:solidFill>
                <a:srgbClr val="FF0000"/>
              </a:solidFill>
              <a:effectLst/>
              <a:uLnTx/>
              <a:uFillTx/>
              <a:latin typeface="+mn-lt"/>
              <a:ea typeface="+mn-ea"/>
              <a:cs typeface="+mn-cs"/>
            </a:endParaRPr>
          </a:p>
          <a:p>
            <a:pPr>
              <a:buFont typeface="Arial" pitchFamily="34" charset="0"/>
              <a:buChar char="•"/>
            </a:pPr>
            <a:r>
              <a:rPr lang="en-US" sz="3300" dirty="0"/>
              <a:t> </a:t>
            </a:r>
            <a:r>
              <a:rPr lang="en-US" sz="3600" dirty="0"/>
              <a:t>Procrastination</a:t>
            </a:r>
          </a:p>
          <a:p>
            <a:pPr>
              <a:buFont typeface="Arial" pitchFamily="34" charset="0"/>
              <a:buChar char="•"/>
            </a:pPr>
            <a:r>
              <a:rPr lang="en-US" sz="3600" dirty="0"/>
              <a:t> Indecision</a:t>
            </a:r>
          </a:p>
          <a:p>
            <a:pPr>
              <a:buFont typeface="Arial" pitchFamily="34" charset="0"/>
              <a:buChar char="•"/>
            </a:pPr>
            <a:r>
              <a:rPr lang="en-US" sz="3600" dirty="0"/>
              <a:t> Inaction</a:t>
            </a:r>
          </a:p>
          <a:p>
            <a:pPr>
              <a:buFont typeface="Arial" pitchFamily="34" charset="0"/>
              <a:buChar char="•"/>
            </a:pPr>
            <a:r>
              <a:rPr lang="en-US" sz="3600" dirty="0"/>
              <a:t> Analysis Paralysis</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B050"/>
                </a:solidFill>
                <a:effectLst/>
                <a:uLnTx/>
                <a:uFillTx/>
                <a:latin typeface="+mn-lt"/>
                <a:ea typeface="+mn-ea"/>
                <a:cs typeface="+mn-cs"/>
              </a:rPr>
              <a:t>EQUITY</a:t>
            </a:r>
            <a:endParaRPr kumimoji="0" lang="en-US" sz="32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1" u="none" strike="noStrike" kern="1200" cap="none" spc="0" normalizeH="0" baseline="0" noProof="0" dirty="0">
                <a:ln>
                  <a:noFill/>
                </a:ln>
                <a:effectLst/>
                <a:uLnTx/>
                <a:uFillTx/>
                <a:latin typeface="+mn-lt"/>
                <a:ea typeface="+mn-ea"/>
                <a:cs typeface="+mn-cs"/>
              </a:rPr>
              <a:t>= ??</a:t>
            </a:r>
            <a:endParaRPr kumimoji="0" lang="en-US" sz="3200" b="1"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6" name="Picture 1">
            <a:extLst>
              <a:ext uri="{FF2B5EF4-FFF2-40B4-BE49-F238E27FC236}">
                <a16:creationId xmlns:a16="http://schemas.microsoft.com/office/drawing/2014/main" id="{83FF26DE-D4C2-D6DA-20C8-B4E58A8ABDF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79409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8229600" cy="1143000"/>
          </a:xfrm>
        </p:spPr>
        <p:txBody>
          <a:bodyPr/>
          <a:lstStyle/>
          <a:p>
            <a:r>
              <a:rPr lang="en-US" b="1" dirty="0"/>
              <a:t>Your Intangible Balance Sheet</a:t>
            </a:r>
          </a:p>
        </p:txBody>
      </p:sp>
      <p:sp>
        <p:nvSpPr>
          <p:cNvPr id="3" name="Content Placeholder 2"/>
          <p:cNvSpPr>
            <a:spLocks noGrp="1"/>
          </p:cNvSpPr>
          <p:nvPr>
            <p:ph idx="1"/>
          </p:nvPr>
        </p:nvSpPr>
        <p:spPr>
          <a:xfrm>
            <a:off x="1524000" y="1600200"/>
            <a:ext cx="3124200" cy="4525963"/>
          </a:xfrm>
          <a:ln>
            <a:solidFill>
              <a:schemeClr val="tx1"/>
            </a:solidFill>
          </a:ln>
        </p:spPr>
        <p:txBody>
          <a:bodyPr>
            <a:normAutofit/>
          </a:bodyPr>
          <a:lstStyle/>
          <a:p>
            <a:pPr>
              <a:buNone/>
            </a:pPr>
            <a:r>
              <a:rPr lang="en-US" b="1" dirty="0">
                <a:solidFill>
                  <a:srgbClr val="3333FF"/>
                </a:solidFill>
              </a:rPr>
              <a:t>“PEOPLE” ASSETS</a:t>
            </a:r>
            <a:endParaRPr lang="en-US" dirty="0">
              <a:solidFill>
                <a:srgbClr val="3333FF"/>
              </a:solidFill>
            </a:endParaRPr>
          </a:p>
          <a:p>
            <a:r>
              <a:rPr lang="en-US" dirty="0"/>
              <a:t>Family</a:t>
            </a:r>
          </a:p>
          <a:p>
            <a:r>
              <a:rPr lang="en-US" dirty="0"/>
              <a:t>Mentors</a:t>
            </a:r>
          </a:p>
          <a:p>
            <a:r>
              <a:rPr lang="en-US" dirty="0"/>
              <a:t>Clients</a:t>
            </a:r>
          </a:p>
          <a:p>
            <a:r>
              <a:rPr lang="en-US" dirty="0"/>
              <a:t>Co-Workers</a:t>
            </a:r>
          </a:p>
          <a:p>
            <a:r>
              <a:rPr lang="en-US" dirty="0"/>
              <a:t>Employees</a:t>
            </a:r>
          </a:p>
          <a:p>
            <a:r>
              <a:rPr lang="en-US" dirty="0"/>
              <a:t>Suppliers</a:t>
            </a:r>
          </a:p>
        </p:txBody>
      </p:sp>
      <p:sp>
        <p:nvSpPr>
          <p:cNvPr id="4" name="Content Placeholder 2"/>
          <p:cNvSpPr txBox="1">
            <a:spLocks/>
          </p:cNvSpPr>
          <p:nvPr/>
        </p:nvSpPr>
        <p:spPr>
          <a:xfrm>
            <a:off x="4648200" y="1600200"/>
            <a:ext cx="3505200" cy="4525963"/>
          </a:xfrm>
          <a:prstGeom prst="rect">
            <a:avLst/>
          </a:prstGeom>
          <a:ln>
            <a:solidFill>
              <a:schemeClr val="tx1"/>
            </a:solidFill>
          </a:ln>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500" b="1" i="0" u="none" strike="noStrike" kern="1200" cap="none" spc="0" normalizeH="0" baseline="0" noProof="0" dirty="0">
                <a:ln>
                  <a:noFill/>
                </a:ln>
                <a:solidFill>
                  <a:srgbClr val="FF0000"/>
                </a:solidFill>
                <a:effectLst/>
                <a:uLnTx/>
                <a:uFillTx/>
                <a:latin typeface="+mn-lt"/>
                <a:ea typeface="+mn-ea"/>
                <a:cs typeface="+mn-cs"/>
              </a:rPr>
              <a:t>“</a:t>
            </a:r>
            <a:r>
              <a:rPr lang="en-US" sz="3500" b="1" dirty="0">
                <a:solidFill>
                  <a:srgbClr val="FF0000"/>
                </a:solidFill>
              </a:rPr>
              <a:t>PEOPLE” </a:t>
            </a:r>
            <a:r>
              <a:rPr kumimoji="0" lang="en-US" sz="3500" b="1" i="0" u="none" strike="noStrike" kern="1200" cap="none" spc="0" normalizeH="0" baseline="0" noProof="0" dirty="0">
                <a:ln>
                  <a:noFill/>
                </a:ln>
                <a:solidFill>
                  <a:srgbClr val="FF0000"/>
                </a:solidFill>
                <a:effectLst/>
                <a:uLnTx/>
                <a:uFillTx/>
                <a:latin typeface="+mn-lt"/>
                <a:ea typeface="+mn-ea"/>
                <a:cs typeface="+mn-cs"/>
              </a:rPr>
              <a:t>LIABILITIES</a:t>
            </a:r>
            <a:endParaRPr kumimoji="0" lang="en-US" sz="3500" b="0" i="0" u="none" strike="noStrike" kern="1200" cap="none" spc="0" normalizeH="0" baseline="0" noProof="0" dirty="0">
              <a:ln>
                <a:noFill/>
              </a:ln>
              <a:solidFill>
                <a:srgbClr val="FF0000"/>
              </a:solidFill>
              <a:effectLst/>
              <a:uLnTx/>
              <a:uFillTx/>
              <a:latin typeface="+mn-lt"/>
              <a:ea typeface="+mn-ea"/>
              <a:cs typeface="+mn-cs"/>
            </a:endParaRPr>
          </a:p>
          <a:p>
            <a:pPr>
              <a:buFont typeface="Arial" pitchFamily="34" charset="0"/>
              <a:buChar char="•"/>
            </a:pPr>
            <a:r>
              <a:rPr lang="en-US" sz="3300" dirty="0"/>
              <a:t> </a:t>
            </a:r>
            <a:r>
              <a:rPr lang="en-US" sz="3600" dirty="0"/>
              <a:t>“Small Minded” People</a:t>
            </a:r>
          </a:p>
          <a:p>
            <a:pPr>
              <a:buFont typeface="Arial" pitchFamily="34" charset="0"/>
              <a:buChar char="•"/>
            </a:pPr>
            <a:r>
              <a:rPr lang="en-US" sz="3600" dirty="0"/>
              <a:t> Negative People</a:t>
            </a:r>
          </a:p>
          <a:p>
            <a:pPr>
              <a:buFont typeface="Arial" pitchFamily="34" charset="0"/>
              <a:buChar char="•"/>
            </a:pPr>
            <a:r>
              <a:rPr lang="en-US" sz="3600" dirty="0"/>
              <a:t> Negative Influences</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B050"/>
                </a:solidFill>
                <a:effectLst/>
                <a:uLnTx/>
                <a:uFillTx/>
                <a:latin typeface="+mn-lt"/>
                <a:ea typeface="+mn-ea"/>
                <a:cs typeface="+mn-cs"/>
              </a:rPr>
              <a:t>EQUITY</a:t>
            </a:r>
            <a:endParaRPr kumimoji="0" lang="en-US" sz="32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1" u="none" strike="noStrike" kern="1200" cap="none" spc="0" normalizeH="0" baseline="0" noProof="0" dirty="0">
                <a:ln>
                  <a:noFill/>
                </a:ln>
                <a:effectLst/>
                <a:uLnTx/>
                <a:uFillTx/>
                <a:latin typeface="+mn-lt"/>
                <a:ea typeface="+mn-ea"/>
                <a:cs typeface="+mn-cs"/>
              </a:rPr>
              <a:t>= ??</a:t>
            </a:r>
            <a:endParaRPr kumimoji="0" lang="en-US" sz="3200" b="1"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6" name="Picture 1">
            <a:extLst>
              <a:ext uri="{FF2B5EF4-FFF2-40B4-BE49-F238E27FC236}">
                <a16:creationId xmlns:a16="http://schemas.microsoft.com/office/drawing/2014/main" id="{4D39B3D3-DE8A-F6B5-A97D-9AC41424D1B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48153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60337"/>
            <a:ext cx="8229600" cy="1143000"/>
          </a:xfrm>
        </p:spPr>
        <p:txBody>
          <a:bodyPr/>
          <a:lstStyle/>
          <a:p>
            <a:r>
              <a:rPr lang="en-US" b="1" dirty="0"/>
              <a:t>Your Intangible Balance Sheet</a:t>
            </a:r>
          </a:p>
        </p:txBody>
      </p:sp>
      <p:sp>
        <p:nvSpPr>
          <p:cNvPr id="3" name="Content Placeholder 2"/>
          <p:cNvSpPr>
            <a:spLocks noGrp="1"/>
          </p:cNvSpPr>
          <p:nvPr>
            <p:ph idx="1"/>
          </p:nvPr>
        </p:nvSpPr>
        <p:spPr>
          <a:xfrm>
            <a:off x="1524000" y="1600200"/>
            <a:ext cx="3124200" cy="4525963"/>
          </a:xfrm>
          <a:ln>
            <a:solidFill>
              <a:schemeClr val="tx1"/>
            </a:solidFill>
          </a:ln>
        </p:spPr>
        <p:txBody>
          <a:bodyPr>
            <a:normAutofit/>
          </a:bodyPr>
          <a:lstStyle/>
          <a:p>
            <a:pPr>
              <a:buNone/>
            </a:pPr>
            <a:r>
              <a:rPr lang="en-US" b="1" dirty="0">
                <a:solidFill>
                  <a:srgbClr val="3333FF"/>
                </a:solidFill>
              </a:rPr>
              <a:t>“HAVE” ASSETS</a:t>
            </a:r>
            <a:endParaRPr lang="en-US" dirty="0">
              <a:solidFill>
                <a:srgbClr val="3333FF"/>
              </a:solidFill>
            </a:endParaRPr>
          </a:p>
          <a:p>
            <a:r>
              <a:rPr lang="en-US" dirty="0"/>
              <a:t>Job or Work</a:t>
            </a:r>
          </a:p>
          <a:p>
            <a:r>
              <a:rPr lang="en-US" dirty="0"/>
              <a:t>Business</a:t>
            </a:r>
          </a:p>
          <a:p>
            <a:r>
              <a:rPr lang="en-US" dirty="0"/>
              <a:t>Real Estate</a:t>
            </a:r>
          </a:p>
          <a:p>
            <a:r>
              <a:rPr lang="en-US" dirty="0"/>
              <a:t>Home</a:t>
            </a:r>
          </a:p>
          <a:p>
            <a:r>
              <a:rPr lang="en-US" dirty="0"/>
              <a:t>Cars</a:t>
            </a:r>
          </a:p>
          <a:p>
            <a:r>
              <a:rPr lang="en-US" dirty="0"/>
              <a:t>Insurance</a:t>
            </a:r>
          </a:p>
        </p:txBody>
      </p:sp>
      <p:sp>
        <p:nvSpPr>
          <p:cNvPr id="4" name="Content Placeholder 2"/>
          <p:cNvSpPr txBox="1">
            <a:spLocks/>
          </p:cNvSpPr>
          <p:nvPr/>
        </p:nvSpPr>
        <p:spPr>
          <a:xfrm>
            <a:off x="4648200" y="1600200"/>
            <a:ext cx="3505200" cy="4525963"/>
          </a:xfrm>
          <a:prstGeom prst="rect">
            <a:avLst/>
          </a:prstGeom>
          <a:ln>
            <a:solidFill>
              <a:schemeClr val="tx1"/>
            </a:solidFill>
          </a:ln>
        </p:spPr>
        <p:txBody>
          <a:bodyPr vert="horz" lIns="91440" tIns="45720" rIns="91440" bIns="45720" rtlCol="0">
            <a:normAutofit fontScale="925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500" b="1" i="0" u="none" strike="noStrike" kern="1200" cap="none" spc="0" normalizeH="0" baseline="0" noProof="0" dirty="0">
                <a:ln>
                  <a:noFill/>
                </a:ln>
                <a:solidFill>
                  <a:srgbClr val="FF0000"/>
                </a:solidFill>
                <a:effectLst/>
                <a:uLnTx/>
                <a:uFillTx/>
                <a:latin typeface="+mn-lt"/>
                <a:ea typeface="+mn-ea"/>
                <a:cs typeface="+mn-cs"/>
              </a:rPr>
              <a:t>“</a:t>
            </a:r>
            <a:r>
              <a:rPr lang="en-US" sz="3500" b="1" dirty="0">
                <a:solidFill>
                  <a:srgbClr val="FF0000"/>
                </a:solidFill>
              </a:rPr>
              <a:t>HAVE” </a:t>
            </a:r>
            <a:r>
              <a:rPr kumimoji="0" lang="en-US" sz="3500" b="1" i="0" u="none" strike="noStrike" kern="1200" cap="none" spc="0" normalizeH="0" baseline="0" noProof="0" dirty="0">
                <a:ln>
                  <a:noFill/>
                </a:ln>
                <a:solidFill>
                  <a:srgbClr val="FF0000"/>
                </a:solidFill>
                <a:effectLst/>
                <a:uLnTx/>
                <a:uFillTx/>
                <a:latin typeface="+mn-lt"/>
                <a:ea typeface="+mn-ea"/>
                <a:cs typeface="+mn-cs"/>
              </a:rPr>
              <a:t>LIABILITIES</a:t>
            </a:r>
            <a:endParaRPr kumimoji="0" lang="en-US" sz="3500" b="0" i="0" u="none" strike="noStrike" kern="1200" cap="none" spc="0" normalizeH="0" baseline="0" noProof="0" dirty="0">
              <a:ln>
                <a:noFill/>
              </a:ln>
              <a:solidFill>
                <a:srgbClr val="FF0000"/>
              </a:solidFill>
              <a:effectLst/>
              <a:uLnTx/>
              <a:uFillTx/>
              <a:latin typeface="+mn-lt"/>
              <a:ea typeface="+mn-ea"/>
              <a:cs typeface="+mn-cs"/>
            </a:endParaRPr>
          </a:p>
          <a:p>
            <a:pPr>
              <a:buFont typeface="Arial" pitchFamily="34" charset="0"/>
              <a:buChar char="•"/>
            </a:pPr>
            <a:r>
              <a:rPr lang="en-US" sz="3300" dirty="0"/>
              <a:t> </a:t>
            </a:r>
            <a:r>
              <a:rPr lang="en-US" sz="3500" dirty="0"/>
              <a:t>Loans</a:t>
            </a:r>
          </a:p>
          <a:p>
            <a:pPr>
              <a:buFont typeface="Arial" pitchFamily="34" charset="0"/>
              <a:buChar char="•"/>
            </a:pPr>
            <a:r>
              <a:rPr lang="en-US" sz="3500" dirty="0"/>
              <a:t> Debt</a:t>
            </a:r>
          </a:p>
          <a:p>
            <a:pPr>
              <a:buFont typeface="Arial" pitchFamily="34" charset="0"/>
              <a:buChar char="•"/>
            </a:pPr>
            <a:r>
              <a:rPr lang="en-US" sz="3500" dirty="0"/>
              <a:t> Mortgage</a:t>
            </a:r>
          </a:p>
          <a:p>
            <a:pPr>
              <a:buFont typeface="Arial" pitchFamily="34" charset="0"/>
              <a:buChar char="•"/>
            </a:pPr>
            <a:r>
              <a:rPr lang="en-US" sz="3500" dirty="0"/>
              <a:t> Credit Cards</a:t>
            </a:r>
          </a:p>
          <a:p>
            <a:pPr>
              <a:buFont typeface="Arial" pitchFamily="34" charset="0"/>
              <a:buChar char="•"/>
            </a:pPr>
            <a:r>
              <a:rPr lang="en-US" sz="3500" dirty="0"/>
              <a:t> Leases</a:t>
            </a:r>
          </a:p>
          <a:p>
            <a:pPr>
              <a:buFont typeface="Arial" pitchFamily="34" charset="0"/>
              <a:buChar char="•"/>
            </a:pPr>
            <a:r>
              <a:rPr lang="en-US" sz="3500" dirty="0"/>
              <a:t> Taxes</a:t>
            </a:r>
          </a:p>
          <a:p>
            <a:r>
              <a:rPr kumimoji="0" lang="en-US" sz="3200" b="1" i="0" u="none" strike="noStrike" kern="1200" cap="none" spc="0" normalizeH="0" baseline="0" noProof="0" dirty="0">
                <a:ln>
                  <a:noFill/>
                </a:ln>
                <a:solidFill>
                  <a:srgbClr val="00B050"/>
                </a:solidFill>
                <a:effectLst/>
                <a:uLnTx/>
                <a:uFillTx/>
                <a:latin typeface="+mn-lt"/>
                <a:ea typeface="+mn-ea"/>
                <a:cs typeface="+mn-cs"/>
              </a:rPr>
              <a:t>EQUITY</a:t>
            </a:r>
            <a:endParaRPr kumimoji="0" lang="en-US" sz="32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1" u="none" strike="noStrike" kern="1200" cap="none" spc="0" normalizeH="0" baseline="0" noProof="0" dirty="0">
                <a:ln>
                  <a:noFill/>
                </a:ln>
                <a:effectLst/>
                <a:uLnTx/>
                <a:uFillTx/>
                <a:latin typeface="+mn-lt"/>
                <a:ea typeface="+mn-ea"/>
                <a:cs typeface="+mn-cs"/>
              </a:rPr>
              <a:t>= ??</a:t>
            </a:r>
            <a:endParaRPr kumimoji="0" lang="en-US" sz="3200" b="1"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6" name="Picture 1">
            <a:extLst>
              <a:ext uri="{FF2B5EF4-FFF2-40B4-BE49-F238E27FC236}">
                <a16:creationId xmlns:a16="http://schemas.microsoft.com/office/drawing/2014/main" id="{9C03B3D0-0F2E-13C1-9905-A4F012DC53A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98761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838" y="160337"/>
            <a:ext cx="8229600" cy="1143000"/>
          </a:xfrm>
        </p:spPr>
        <p:txBody>
          <a:bodyPr>
            <a:normAutofit/>
          </a:bodyPr>
          <a:lstStyle/>
          <a:p>
            <a:r>
              <a:rPr lang="en-US" b="1" dirty="0"/>
              <a:t>Your Intangible Net Worth</a:t>
            </a:r>
          </a:p>
        </p:txBody>
      </p:sp>
      <p:sp>
        <p:nvSpPr>
          <p:cNvPr id="3" name="Content Placeholder 2"/>
          <p:cNvSpPr>
            <a:spLocks noGrp="1"/>
          </p:cNvSpPr>
          <p:nvPr>
            <p:ph idx="1"/>
          </p:nvPr>
        </p:nvSpPr>
        <p:spPr>
          <a:xfrm>
            <a:off x="1524000" y="1600200"/>
            <a:ext cx="3124200" cy="4525963"/>
          </a:xfrm>
          <a:ln>
            <a:solidFill>
              <a:schemeClr val="tx1"/>
            </a:solidFill>
          </a:ln>
        </p:spPr>
        <p:txBody>
          <a:bodyPr>
            <a:normAutofit/>
          </a:bodyPr>
          <a:lstStyle/>
          <a:p>
            <a:pPr>
              <a:buNone/>
            </a:pPr>
            <a:r>
              <a:rPr lang="en-US" b="1" dirty="0">
                <a:solidFill>
                  <a:srgbClr val="3333FF"/>
                </a:solidFill>
              </a:rPr>
              <a:t>“EARN” ASSETS</a:t>
            </a:r>
            <a:endParaRPr lang="en-US" dirty="0">
              <a:solidFill>
                <a:srgbClr val="3333FF"/>
              </a:solidFill>
            </a:endParaRPr>
          </a:p>
          <a:p>
            <a:r>
              <a:rPr lang="en-US" dirty="0"/>
              <a:t>Name</a:t>
            </a:r>
          </a:p>
          <a:p>
            <a:r>
              <a:rPr lang="en-US" dirty="0"/>
              <a:t>Reputation</a:t>
            </a:r>
          </a:p>
          <a:p>
            <a:r>
              <a:rPr lang="en-US" dirty="0"/>
              <a:t>Track Record</a:t>
            </a:r>
          </a:p>
          <a:p>
            <a:r>
              <a:rPr lang="en-US" dirty="0"/>
              <a:t>Experience</a:t>
            </a:r>
          </a:p>
          <a:p>
            <a:r>
              <a:rPr lang="en-US" dirty="0"/>
              <a:t>Credit History</a:t>
            </a:r>
          </a:p>
        </p:txBody>
      </p:sp>
      <p:sp>
        <p:nvSpPr>
          <p:cNvPr id="4" name="Content Placeholder 2"/>
          <p:cNvSpPr txBox="1">
            <a:spLocks/>
          </p:cNvSpPr>
          <p:nvPr/>
        </p:nvSpPr>
        <p:spPr>
          <a:xfrm>
            <a:off x="4648200" y="1600200"/>
            <a:ext cx="3505200" cy="4525963"/>
          </a:xfrm>
          <a:prstGeom prst="rect">
            <a:avLst/>
          </a:prstGeom>
          <a:ln>
            <a:solidFill>
              <a:schemeClr val="tx1"/>
            </a:solidFill>
          </a:ln>
        </p:spPr>
        <p:txBody>
          <a:bodyPr vert="horz" lIns="91440" tIns="45720" rIns="91440" bIns="45720" rtlCol="0">
            <a:normAutofit fontScale="92500" lnSpcReduction="20000"/>
          </a:bodyPr>
          <a:lstStyle/>
          <a:p>
            <a:r>
              <a:rPr kumimoji="0" lang="en-US" sz="3200" b="1" i="0" u="none" strike="noStrike" kern="1200" cap="none" spc="0" normalizeH="0" baseline="0" noProof="0" dirty="0">
                <a:ln>
                  <a:noFill/>
                </a:ln>
                <a:solidFill>
                  <a:srgbClr val="00B050"/>
                </a:solidFill>
                <a:effectLst/>
                <a:uLnTx/>
                <a:uFillTx/>
                <a:latin typeface="+mn-lt"/>
                <a:ea typeface="+mn-ea"/>
                <a:cs typeface="+mn-cs"/>
              </a:rPr>
              <a:t>INTANGIBLE EQUITY</a:t>
            </a:r>
            <a:endParaRPr kumimoji="0" lang="en-US" sz="32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i="1" u="none" strike="noStrike" kern="1200" cap="none" spc="0" normalizeH="0" baseline="0" noProof="0" dirty="0">
                <a:ln>
                  <a:noFill/>
                </a:ln>
                <a:effectLst/>
                <a:uLnTx/>
                <a:uFillTx/>
                <a:latin typeface="+mn-lt"/>
                <a:ea typeface="+mn-ea"/>
                <a:cs typeface="+mn-cs"/>
              </a:rPr>
              <a:t>= People Benefitted</a:t>
            </a:r>
          </a:p>
          <a:p>
            <a:pPr marL="342900" marR="0" lvl="0" indent="-342900" algn="l" defTabSz="914400" rtl="0" eaLnBrk="1" fontAlgn="auto" latinLnBrk="0" hangingPunct="1">
              <a:lnSpc>
                <a:spcPct val="100000"/>
              </a:lnSpc>
              <a:spcBef>
                <a:spcPct val="20000"/>
              </a:spcBef>
              <a:spcAft>
                <a:spcPts val="0"/>
              </a:spcAft>
              <a:buClrTx/>
              <a:buSzTx/>
              <a:tabLst/>
              <a:defRPr/>
            </a:pPr>
            <a:r>
              <a:rPr lang="en-US" sz="3200" i="1" dirty="0"/>
              <a:t>= Riches, Net Worth, Money</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i="1" u="none" strike="noStrike" kern="1200" cap="none" spc="0" normalizeH="0" baseline="0" noProof="0" dirty="0">
                <a:ln>
                  <a:noFill/>
                </a:ln>
                <a:effectLst/>
                <a:uLnTx/>
                <a:uFillTx/>
                <a:latin typeface="+mn-lt"/>
                <a:ea typeface="+mn-ea"/>
                <a:cs typeface="+mn-cs"/>
              </a:rPr>
              <a:t>=</a:t>
            </a:r>
            <a:r>
              <a:rPr kumimoji="0" lang="en-US" sz="3200" i="1" u="none" strike="noStrike" kern="1200" cap="none" spc="0" normalizeH="0" noProof="0" dirty="0">
                <a:ln>
                  <a:noFill/>
                </a:ln>
                <a:effectLst/>
                <a:uLnTx/>
                <a:uFillTx/>
                <a:latin typeface="+mn-lt"/>
                <a:ea typeface="+mn-ea"/>
                <a:cs typeface="+mn-cs"/>
              </a:rPr>
              <a:t> Abundance, Blessings, Prosperity, Success, Freedom, Peace of Mind</a:t>
            </a:r>
          </a:p>
          <a:p>
            <a:pPr marL="342900" marR="0" lvl="0" indent="-342900" algn="l" defTabSz="914400" rtl="0" eaLnBrk="1" fontAlgn="auto" latinLnBrk="0" hangingPunct="1">
              <a:lnSpc>
                <a:spcPct val="100000"/>
              </a:lnSpc>
              <a:spcBef>
                <a:spcPct val="20000"/>
              </a:spcBef>
              <a:spcAft>
                <a:spcPts val="0"/>
              </a:spcAft>
              <a:buClrTx/>
              <a:buSzTx/>
              <a:tabLst/>
              <a:defRPr/>
            </a:pPr>
            <a:r>
              <a:rPr lang="en-US" sz="3200" i="1" baseline="0" dirty="0"/>
              <a:t>=</a:t>
            </a:r>
            <a:r>
              <a:rPr lang="en-US" sz="3200" i="1" dirty="0"/>
              <a:t> Estate, Inheritance, Legacy, Destiny</a:t>
            </a:r>
            <a:endParaRPr kumimoji="0" lang="en-US" sz="3200"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6" name="Picture 1">
            <a:extLst>
              <a:ext uri="{FF2B5EF4-FFF2-40B4-BE49-F238E27FC236}">
                <a16:creationId xmlns:a16="http://schemas.microsoft.com/office/drawing/2014/main" id="{0DB6156F-EC90-91C3-1317-8E44529B4CC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55511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19" y="152400"/>
            <a:ext cx="6966734" cy="1143000"/>
          </a:xfrm>
        </p:spPr>
        <p:txBody>
          <a:bodyPr>
            <a:normAutofit fontScale="90000"/>
          </a:bodyPr>
          <a:lstStyle/>
          <a:p>
            <a:r>
              <a:rPr lang="en-US" b="1" dirty="0"/>
              <a:t>What’s in a Results Balance Sheet?</a:t>
            </a:r>
          </a:p>
        </p:txBody>
      </p:sp>
      <p:sp>
        <p:nvSpPr>
          <p:cNvPr id="3" name="Content Placeholder 2"/>
          <p:cNvSpPr>
            <a:spLocks noGrp="1"/>
          </p:cNvSpPr>
          <p:nvPr>
            <p:ph idx="1"/>
          </p:nvPr>
        </p:nvSpPr>
        <p:spPr>
          <a:xfrm>
            <a:off x="1524000" y="1600200"/>
            <a:ext cx="3124200" cy="4525963"/>
          </a:xfrm>
          <a:ln>
            <a:solidFill>
              <a:schemeClr val="tx1"/>
            </a:solidFill>
          </a:ln>
        </p:spPr>
        <p:txBody>
          <a:bodyPr>
            <a:normAutofit fontScale="85000" lnSpcReduction="20000"/>
          </a:bodyPr>
          <a:lstStyle/>
          <a:p>
            <a:pPr>
              <a:buNone/>
            </a:pPr>
            <a:r>
              <a:rPr lang="en-US" b="1" dirty="0">
                <a:solidFill>
                  <a:srgbClr val="FFC000"/>
                </a:solidFill>
              </a:rPr>
              <a:t>ASSETS</a:t>
            </a:r>
            <a:endParaRPr lang="en-US" dirty="0">
              <a:solidFill>
                <a:srgbClr val="FFC000"/>
              </a:solidFill>
            </a:endParaRPr>
          </a:p>
          <a:p>
            <a:pPr lvl="0"/>
            <a:r>
              <a:rPr lang="en-US" b="1" dirty="0"/>
              <a:t>Body</a:t>
            </a:r>
            <a:endParaRPr lang="en-US" dirty="0"/>
          </a:p>
          <a:p>
            <a:pPr lvl="0"/>
            <a:r>
              <a:rPr lang="en-US" b="1" dirty="0"/>
              <a:t>Health</a:t>
            </a:r>
          </a:p>
          <a:p>
            <a:pPr lvl="0"/>
            <a:r>
              <a:rPr lang="en-US" b="1" dirty="0"/>
              <a:t>Spiritual Life</a:t>
            </a:r>
            <a:endParaRPr lang="en-US" dirty="0"/>
          </a:p>
          <a:p>
            <a:pPr lvl="0"/>
            <a:r>
              <a:rPr lang="en-US" b="1" dirty="0"/>
              <a:t>Education</a:t>
            </a:r>
          </a:p>
          <a:p>
            <a:pPr lvl="0"/>
            <a:r>
              <a:rPr lang="en-US" b="1" dirty="0"/>
              <a:t>Relationships</a:t>
            </a:r>
          </a:p>
          <a:p>
            <a:r>
              <a:rPr lang="en-US" b="1" dirty="0"/>
              <a:t>Properties</a:t>
            </a:r>
          </a:p>
          <a:p>
            <a:pPr lvl="0"/>
            <a:r>
              <a:rPr lang="en-US" b="1" dirty="0"/>
              <a:t>Businesses</a:t>
            </a:r>
          </a:p>
          <a:p>
            <a:pPr lvl="0"/>
            <a:r>
              <a:rPr lang="en-US" b="1" dirty="0"/>
              <a:t>Investments</a:t>
            </a:r>
          </a:p>
          <a:p>
            <a:pPr lvl="0"/>
            <a:r>
              <a:rPr lang="en-US" b="1" dirty="0"/>
              <a:t>Bucket List</a:t>
            </a:r>
          </a:p>
          <a:p>
            <a:pPr lvl="0"/>
            <a:endParaRPr lang="en-US" dirty="0"/>
          </a:p>
        </p:txBody>
      </p:sp>
      <p:sp>
        <p:nvSpPr>
          <p:cNvPr id="4" name="Content Placeholder 2"/>
          <p:cNvSpPr txBox="1">
            <a:spLocks/>
          </p:cNvSpPr>
          <p:nvPr/>
        </p:nvSpPr>
        <p:spPr>
          <a:xfrm>
            <a:off x="4648200" y="1600200"/>
            <a:ext cx="3048000" cy="4525963"/>
          </a:xfrm>
          <a:prstGeom prst="rect">
            <a:avLst/>
          </a:prstGeom>
          <a:ln>
            <a:solidFill>
              <a:schemeClr val="tx1"/>
            </a:solidFill>
          </a:ln>
        </p:spPr>
        <p:txBody>
          <a:bodyPr vert="horz" lIns="91440" tIns="45720" rIns="91440" bIns="45720" rtlCol="0">
            <a:normAutofit fontScale="85000" lnSpcReduction="1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FF0000"/>
                </a:solidFill>
                <a:effectLst/>
                <a:uLnTx/>
                <a:uFillTx/>
                <a:latin typeface="+mn-lt"/>
                <a:ea typeface="+mn-ea"/>
                <a:cs typeface="+mn-cs"/>
              </a:rPr>
              <a:t>LIABILITIES</a:t>
            </a:r>
            <a:endParaRPr kumimoji="0" lang="en-US" sz="3200" b="0" i="0" u="none" strike="noStrike" kern="1200" cap="none" spc="0" normalizeH="0" baseline="0" noProof="0" dirty="0">
              <a:ln>
                <a:noFill/>
              </a:ln>
              <a:solidFill>
                <a:srgbClr val="FF0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a:ln>
                  <a:noFill/>
                </a:ln>
                <a:solidFill>
                  <a:schemeClr val="tx1"/>
                </a:solidFill>
                <a:effectLst/>
                <a:uLnTx/>
                <a:uFillTx/>
                <a:latin typeface="+mn-lt"/>
                <a:ea typeface="+mn-ea"/>
                <a:cs typeface="+mn-cs"/>
              </a:rPr>
              <a:t>Illnesses</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a:ln>
                  <a:noFill/>
                </a:ln>
                <a:solidFill>
                  <a:schemeClr val="tx1"/>
                </a:solidFill>
                <a:effectLst/>
                <a:uLnTx/>
                <a:uFillTx/>
                <a:latin typeface="+mn-lt"/>
                <a:ea typeface="+mn-ea"/>
                <a:cs typeface="+mn-cs"/>
              </a:rPr>
              <a:t>Past Mistakes</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a:ln>
                  <a:noFill/>
                </a:ln>
                <a:solidFill>
                  <a:schemeClr val="tx1"/>
                </a:solidFill>
                <a:effectLst/>
                <a:uLnTx/>
                <a:uFillTx/>
                <a:latin typeface="+mn-lt"/>
                <a:ea typeface="+mn-ea"/>
                <a:cs typeface="+mn-cs"/>
              </a:rPr>
              <a:t>Failed Relationships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b="1" dirty="0"/>
              <a:t>Bad Decisions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a:ln>
                  <a:noFill/>
                </a:ln>
                <a:solidFill>
                  <a:schemeClr val="tx1"/>
                </a:solidFill>
                <a:effectLst/>
                <a:uLnTx/>
                <a:uFillTx/>
                <a:latin typeface="+mn-lt"/>
                <a:ea typeface="+mn-ea"/>
                <a:cs typeface="+mn-cs"/>
              </a:rPr>
              <a:t>Failures in Life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b="1" dirty="0"/>
              <a:t>Financial Losses</a:t>
            </a:r>
            <a:r>
              <a:rPr kumimoji="0" lang="en-US" sz="3200" b="1" i="0" u="none" strike="noStrike" kern="1200" cap="none" spc="0" normalizeH="0" baseline="0" noProof="0" dirty="0">
                <a:ln>
                  <a:noFill/>
                </a:ln>
                <a:solidFill>
                  <a:schemeClr val="tx1"/>
                </a:solidFill>
                <a:effectLst/>
                <a:uLnTx/>
                <a:uFillTx/>
                <a:latin typeface="+mn-lt"/>
                <a:ea typeface="+mn-ea"/>
                <a:cs typeface="+mn-cs"/>
              </a:rPr>
              <a:t> </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B050"/>
                </a:solidFill>
                <a:effectLst/>
                <a:uLnTx/>
                <a:uFillTx/>
                <a:latin typeface="+mn-lt"/>
                <a:ea typeface="+mn-ea"/>
                <a:cs typeface="+mn-cs"/>
              </a:rPr>
              <a:t>EQUITY</a:t>
            </a:r>
            <a:endParaRPr kumimoji="0" lang="en-US" sz="32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1" u="none" strike="noStrike" kern="1200" cap="none" spc="0" normalizeH="0" baseline="0" noProof="0" dirty="0">
                <a:ln>
                  <a:noFill/>
                </a:ln>
                <a:effectLst/>
                <a:uLnTx/>
                <a:uFillTx/>
                <a:latin typeface="+mn-lt"/>
                <a:ea typeface="+mn-ea"/>
                <a:cs typeface="+mn-cs"/>
              </a:rPr>
              <a:t>= Net Worth</a:t>
            </a:r>
            <a:endParaRPr kumimoji="0" lang="en-US" sz="3200" b="1"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6" name="Picture 1">
            <a:extLst>
              <a:ext uri="{FF2B5EF4-FFF2-40B4-BE49-F238E27FC236}">
                <a16:creationId xmlns:a16="http://schemas.microsoft.com/office/drawing/2014/main" id="{6BD4CE38-4352-0BD4-B6AE-87C49A5638D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2458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Game of Life</a:t>
            </a:r>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pPr marL="0" indent="0">
              <a:buNone/>
            </a:pPr>
            <a:r>
              <a:rPr lang="en-US" b="1" dirty="0"/>
              <a:t>Life is a Game. </a:t>
            </a:r>
          </a:p>
          <a:p>
            <a:r>
              <a:rPr lang="en-US" dirty="0"/>
              <a:t>It has Players (you and others around you)</a:t>
            </a:r>
          </a:p>
          <a:p>
            <a:r>
              <a:rPr lang="en-US" dirty="0"/>
              <a:t>It has Team Captains (your boss or other leaders)</a:t>
            </a:r>
          </a:p>
          <a:p>
            <a:r>
              <a:rPr lang="en-US" dirty="0"/>
              <a:t>Teams (families, businesses, organizations)</a:t>
            </a:r>
          </a:p>
          <a:p>
            <a:r>
              <a:rPr lang="en-US" dirty="0"/>
              <a:t>Spectators (people who are on the sidelines watching)</a:t>
            </a:r>
          </a:p>
          <a:p>
            <a:r>
              <a:rPr lang="en-US" dirty="0"/>
              <a:t>Fans (friends who want you to win)</a:t>
            </a:r>
          </a:p>
          <a:p>
            <a:r>
              <a:rPr lang="en-US" dirty="0"/>
              <a:t>Foes (haters who want you to lose)</a:t>
            </a:r>
          </a:p>
          <a:p>
            <a:r>
              <a:rPr lang="en-US" dirty="0"/>
              <a:t>Coaches (teachers, mentors)</a:t>
            </a:r>
          </a:p>
          <a:p>
            <a:r>
              <a:rPr lang="en-US" dirty="0"/>
              <a:t>Rules (how you play the game)</a:t>
            </a:r>
          </a:p>
          <a:p>
            <a:r>
              <a:rPr lang="en-US" dirty="0"/>
              <a:t>Goals (what constitutes progress)</a:t>
            </a:r>
          </a:p>
          <a:p>
            <a:r>
              <a:rPr lang="en-US" dirty="0"/>
              <a:t>Scorecards (to measure where you stand)</a:t>
            </a:r>
          </a:p>
          <a:p>
            <a:r>
              <a:rPr lang="en-US" dirty="0"/>
              <a:t>Boundaries (what is right vs. wrong)</a:t>
            </a:r>
          </a:p>
          <a:p>
            <a:r>
              <a:rPr lang="en-US" dirty="0"/>
              <a:t>Penalties (cost of making a mistake) </a:t>
            </a:r>
          </a:p>
        </p:txBody>
      </p:sp>
      <p:pic>
        <p:nvPicPr>
          <p:cNvPr id="5" name="Picture 1">
            <a:extLst>
              <a:ext uri="{FF2B5EF4-FFF2-40B4-BE49-F238E27FC236}">
                <a16:creationId xmlns:a16="http://schemas.microsoft.com/office/drawing/2014/main" id="{76F23258-EB06-B65D-604D-073B5BC9DF9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75761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696200" cy="1143000"/>
          </a:xfrm>
        </p:spPr>
        <p:txBody>
          <a:bodyPr>
            <a:normAutofit/>
          </a:bodyPr>
          <a:lstStyle/>
          <a:p>
            <a:r>
              <a:rPr lang="en-US" b="1" dirty="0"/>
              <a:t>“Real” Balance Sheet - Bad</a:t>
            </a:r>
            <a:endParaRPr lang="en-US" dirty="0"/>
          </a:p>
        </p:txBody>
      </p:sp>
      <p:sp>
        <p:nvSpPr>
          <p:cNvPr id="3" name="Text Placeholder 2"/>
          <p:cNvSpPr>
            <a:spLocks noGrp="1"/>
          </p:cNvSpPr>
          <p:nvPr>
            <p:ph type="body" idx="1"/>
          </p:nvPr>
        </p:nvSpPr>
        <p:spPr>
          <a:xfrm>
            <a:off x="457200" y="1219200"/>
            <a:ext cx="4040188" cy="639762"/>
          </a:xfrm>
        </p:spPr>
        <p:txBody>
          <a:bodyPr/>
          <a:lstStyle/>
          <a:p>
            <a:r>
              <a:rPr lang="en-US" dirty="0"/>
              <a:t>ASSETS</a:t>
            </a:r>
          </a:p>
        </p:txBody>
      </p:sp>
      <p:sp>
        <p:nvSpPr>
          <p:cNvPr id="4" name="Content Placeholder 3"/>
          <p:cNvSpPr>
            <a:spLocks noGrp="1"/>
          </p:cNvSpPr>
          <p:nvPr>
            <p:ph sz="half" idx="2"/>
          </p:nvPr>
        </p:nvSpPr>
        <p:spPr>
          <a:xfrm>
            <a:off x="457200" y="1828800"/>
            <a:ext cx="4040188" cy="4876800"/>
          </a:xfrm>
        </p:spPr>
        <p:txBody>
          <a:bodyPr>
            <a:normAutofit fontScale="70000" lnSpcReduction="20000"/>
          </a:bodyPr>
          <a:lstStyle/>
          <a:p>
            <a:pPr marL="0" indent="0">
              <a:buNone/>
            </a:pPr>
            <a:r>
              <a:rPr lang="en-US" b="1" u="sng" dirty="0">
                <a:solidFill>
                  <a:srgbClr val="3333FF"/>
                </a:solidFill>
              </a:rPr>
              <a:t>“INTANGIBLE” ASSETS</a:t>
            </a:r>
          </a:p>
          <a:p>
            <a:r>
              <a:rPr lang="en-US" dirty="0"/>
              <a:t>Hard Work Ethic</a:t>
            </a:r>
          </a:p>
          <a:p>
            <a:r>
              <a:rPr lang="en-US" dirty="0"/>
              <a:t>Honesty</a:t>
            </a:r>
          </a:p>
          <a:p>
            <a:r>
              <a:rPr lang="en-US" dirty="0"/>
              <a:t>Family</a:t>
            </a:r>
          </a:p>
          <a:p>
            <a:r>
              <a:rPr lang="en-US" dirty="0"/>
              <a:t>Health</a:t>
            </a:r>
          </a:p>
          <a:p>
            <a:r>
              <a:rPr lang="en-US" dirty="0"/>
              <a:t>Traditional Education</a:t>
            </a:r>
          </a:p>
          <a:p>
            <a:pPr marL="0" indent="0">
              <a:buNone/>
            </a:pPr>
            <a:endParaRPr lang="en-US" b="1" u="sng" dirty="0">
              <a:solidFill>
                <a:srgbClr val="0070C0"/>
              </a:solidFill>
            </a:endParaRPr>
          </a:p>
          <a:p>
            <a:pPr marL="0" indent="0">
              <a:buNone/>
            </a:pPr>
            <a:r>
              <a:rPr lang="en-US" b="1" u="sng" dirty="0">
                <a:solidFill>
                  <a:srgbClr val="0070C0"/>
                </a:solidFill>
              </a:rPr>
              <a:t>FINANCIAL ASSETS</a:t>
            </a:r>
          </a:p>
          <a:p>
            <a:r>
              <a:rPr lang="en-US" dirty="0"/>
              <a:t>Job</a:t>
            </a:r>
          </a:p>
          <a:p>
            <a:r>
              <a:rPr lang="en-US" dirty="0"/>
              <a:t>Checking Account  	    $1,000</a:t>
            </a:r>
          </a:p>
          <a:p>
            <a:endParaRPr lang="en-US" dirty="0"/>
          </a:p>
          <a:p>
            <a:pPr marL="0" indent="0">
              <a:buNone/>
            </a:pPr>
            <a:r>
              <a:rPr lang="en-US" b="1" u="sng" dirty="0">
                <a:solidFill>
                  <a:srgbClr val="00B050"/>
                </a:solidFill>
              </a:rPr>
              <a:t>PURCHASES</a:t>
            </a:r>
          </a:p>
          <a:p>
            <a:r>
              <a:rPr lang="en-US" dirty="0"/>
              <a:t>Car  	 	            	  $30,000</a:t>
            </a:r>
          </a:p>
          <a:p>
            <a:r>
              <a:rPr lang="en-US" dirty="0"/>
              <a:t>Home                        	$200,000</a:t>
            </a:r>
          </a:p>
          <a:p>
            <a:pPr marL="0" indent="0">
              <a:buNone/>
            </a:pPr>
            <a:r>
              <a:rPr lang="en-US" dirty="0"/>
              <a:t>===================================</a:t>
            </a:r>
          </a:p>
          <a:p>
            <a:pPr marL="0" indent="0">
              <a:buNone/>
            </a:pPr>
            <a:r>
              <a:rPr lang="en-US" b="1" dirty="0">
                <a:solidFill>
                  <a:srgbClr val="3333FF"/>
                </a:solidFill>
              </a:rPr>
              <a:t>TOTAL ASSETS 	          	$231,000</a:t>
            </a:r>
          </a:p>
        </p:txBody>
      </p:sp>
      <p:sp>
        <p:nvSpPr>
          <p:cNvPr id="5" name="Text Placeholder 4"/>
          <p:cNvSpPr>
            <a:spLocks noGrp="1"/>
          </p:cNvSpPr>
          <p:nvPr>
            <p:ph type="body" sz="quarter" idx="3"/>
          </p:nvPr>
        </p:nvSpPr>
        <p:spPr>
          <a:xfrm>
            <a:off x="4648200" y="1219200"/>
            <a:ext cx="4041775" cy="639762"/>
          </a:xfrm>
        </p:spPr>
        <p:txBody>
          <a:bodyPr/>
          <a:lstStyle/>
          <a:p>
            <a:r>
              <a:rPr lang="en-US" dirty="0"/>
              <a:t>LIABILITIES</a:t>
            </a:r>
          </a:p>
        </p:txBody>
      </p:sp>
      <p:sp>
        <p:nvSpPr>
          <p:cNvPr id="6" name="Content Placeholder 5"/>
          <p:cNvSpPr>
            <a:spLocks noGrp="1"/>
          </p:cNvSpPr>
          <p:nvPr>
            <p:ph sz="quarter" idx="4"/>
          </p:nvPr>
        </p:nvSpPr>
        <p:spPr>
          <a:xfrm>
            <a:off x="4645025" y="1828800"/>
            <a:ext cx="4270375" cy="5029199"/>
          </a:xfrm>
        </p:spPr>
        <p:txBody>
          <a:bodyPr>
            <a:normAutofit fontScale="70000" lnSpcReduction="20000"/>
          </a:bodyPr>
          <a:lstStyle/>
          <a:p>
            <a:pPr marL="0" indent="0">
              <a:buNone/>
            </a:pPr>
            <a:r>
              <a:rPr lang="en-US" b="1" u="sng" dirty="0">
                <a:solidFill>
                  <a:schemeClr val="accent6">
                    <a:lumMod val="75000"/>
                  </a:schemeClr>
                </a:solidFill>
              </a:rPr>
              <a:t>“INTANGIBLE” LIABILITIES</a:t>
            </a:r>
          </a:p>
          <a:p>
            <a:r>
              <a:rPr lang="en-US" dirty="0"/>
              <a:t>Victim Mentality, Comfort Zone</a:t>
            </a:r>
          </a:p>
          <a:p>
            <a:r>
              <a:rPr lang="en-US" dirty="0"/>
              <a:t>Bad Habits, Addictions, Wrong Friends</a:t>
            </a:r>
          </a:p>
          <a:p>
            <a:r>
              <a:rPr lang="en-US" dirty="0"/>
              <a:t>Fears, Doubts, Insecurity</a:t>
            </a:r>
          </a:p>
          <a:p>
            <a:r>
              <a:rPr lang="en-US" dirty="0"/>
              <a:t>Bad Attitudes, Character Flaws</a:t>
            </a:r>
          </a:p>
          <a:p>
            <a:pPr marL="0" indent="0">
              <a:buNone/>
            </a:pPr>
            <a:endParaRPr lang="en-US" b="1" u="sng" dirty="0">
              <a:solidFill>
                <a:srgbClr val="7030A0"/>
              </a:solidFill>
            </a:endParaRPr>
          </a:p>
          <a:p>
            <a:pPr marL="0" indent="0">
              <a:buNone/>
            </a:pPr>
            <a:endParaRPr lang="en-US" b="1" u="sng" dirty="0">
              <a:solidFill>
                <a:srgbClr val="7030A0"/>
              </a:solidFill>
            </a:endParaRPr>
          </a:p>
          <a:p>
            <a:pPr marL="0" indent="0">
              <a:buNone/>
            </a:pPr>
            <a:r>
              <a:rPr lang="en-US" b="1" u="sng" dirty="0">
                <a:solidFill>
                  <a:srgbClr val="7030A0"/>
                </a:solidFill>
              </a:rPr>
              <a:t>“GOOD” LIABILITIES</a:t>
            </a:r>
          </a:p>
          <a:p>
            <a:r>
              <a:rPr lang="en-US" dirty="0"/>
              <a:t>Student Loans   		  $80,000</a:t>
            </a:r>
          </a:p>
          <a:p>
            <a:endParaRPr lang="en-US" dirty="0"/>
          </a:p>
          <a:p>
            <a:pPr marL="0" indent="0">
              <a:buNone/>
            </a:pPr>
            <a:r>
              <a:rPr lang="en-US" b="1" u="sng" dirty="0">
                <a:solidFill>
                  <a:srgbClr val="FF0000"/>
                </a:solidFill>
              </a:rPr>
              <a:t>“BAD” LIABILITIES</a:t>
            </a:r>
          </a:p>
          <a:p>
            <a:r>
              <a:rPr lang="en-US" dirty="0"/>
              <a:t>Credit Cards	   	   $20,000</a:t>
            </a:r>
          </a:p>
          <a:p>
            <a:r>
              <a:rPr lang="en-US" dirty="0"/>
              <a:t>Car Loan     		   $40,000</a:t>
            </a:r>
          </a:p>
          <a:p>
            <a:r>
              <a:rPr lang="en-US" dirty="0"/>
              <a:t>Home Mortgage      	 $195,000</a:t>
            </a:r>
          </a:p>
          <a:p>
            <a:pPr marL="0" indent="0">
              <a:buNone/>
            </a:pPr>
            <a:r>
              <a:rPr lang="en-US" dirty="0"/>
              <a:t>====================================</a:t>
            </a:r>
          </a:p>
          <a:p>
            <a:pPr marL="0" indent="0">
              <a:buNone/>
            </a:pPr>
            <a:r>
              <a:rPr lang="en-US" b="1" dirty="0">
                <a:solidFill>
                  <a:srgbClr val="FF0000"/>
                </a:solidFill>
              </a:rPr>
              <a:t>TOTAL LIABILITIES            	 $335,000</a:t>
            </a:r>
          </a:p>
          <a:p>
            <a:endParaRPr lang="en-US" dirty="0"/>
          </a:p>
          <a:p>
            <a:pPr marL="0" indent="0">
              <a:buNone/>
            </a:pPr>
            <a:r>
              <a:rPr lang="en-US" b="1" dirty="0"/>
              <a:t>NET WORTH =            	</a:t>
            </a:r>
            <a:r>
              <a:rPr lang="en-US" b="1" dirty="0">
                <a:solidFill>
                  <a:srgbClr val="FF0000"/>
                </a:solidFill>
              </a:rPr>
              <a:t>($104,000)</a:t>
            </a:r>
          </a:p>
          <a:p>
            <a:pPr marL="0" indent="0">
              <a:buNone/>
            </a:pPr>
            <a:endParaRPr lang="en-US" dirty="0"/>
          </a:p>
        </p:txBody>
      </p:sp>
      <p:pic>
        <p:nvPicPr>
          <p:cNvPr id="8" name="Picture 1">
            <a:extLst>
              <a:ext uri="{FF2B5EF4-FFF2-40B4-BE49-F238E27FC236}">
                <a16:creationId xmlns:a16="http://schemas.microsoft.com/office/drawing/2014/main" id="{7ED82CAE-78D9-D7BE-9BAA-7B183C4F0B4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22356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06362"/>
            <a:ext cx="8229600" cy="1265238"/>
          </a:xfrm>
        </p:spPr>
        <p:txBody>
          <a:bodyPr>
            <a:normAutofit/>
          </a:bodyPr>
          <a:lstStyle/>
          <a:p>
            <a:r>
              <a:rPr lang="en-US" b="1" dirty="0"/>
              <a:t>“Ideal” Balance Sheet - Good</a:t>
            </a:r>
            <a:endParaRPr lang="en-US" dirty="0"/>
          </a:p>
        </p:txBody>
      </p:sp>
      <p:sp>
        <p:nvSpPr>
          <p:cNvPr id="3" name="Text Placeholder 2"/>
          <p:cNvSpPr>
            <a:spLocks noGrp="1"/>
          </p:cNvSpPr>
          <p:nvPr>
            <p:ph type="body" idx="1"/>
          </p:nvPr>
        </p:nvSpPr>
        <p:spPr>
          <a:xfrm>
            <a:off x="457200" y="1066800"/>
            <a:ext cx="4040188" cy="457200"/>
          </a:xfrm>
        </p:spPr>
        <p:txBody>
          <a:bodyPr/>
          <a:lstStyle/>
          <a:p>
            <a:r>
              <a:rPr lang="en-US" dirty="0"/>
              <a:t>ASSETS</a:t>
            </a:r>
          </a:p>
        </p:txBody>
      </p:sp>
      <p:sp>
        <p:nvSpPr>
          <p:cNvPr id="4" name="Content Placeholder 3"/>
          <p:cNvSpPr>
            <a:spLocks noGrp="1"/>
          </p:cNvSpPr>
          <p:nvPr>
            <p:ph sz="half" idx="2"/>
          </p:nvPr>
        </p:nvSpPr>
        <p:spPr>
          <a:xfrm>
            <a:off x="228600" y="1600200"/>
            <a:ext cx="4268788" cy="5257800"/>
          </a:xfrm>
        </p:spPr>
        <p:txBody>
          <a:bodyPr>
            <a:normAutofit fontScale="62500" lnSpcReduction="20000"/>
          </a:bodyPr>
          <a:lstStyle/>
          <a:p>
            <a:pPr marL="0" indent="0">
              <a:buNone/>
            </a:pPr>
            <a:r>
              <a:rPr lang="en-US" b="1" u="sng" dirty="0">
                <a:solidFill>
                  <a:srgbClr val="3333FF"/>
                </a:solidFill>
              </a:rPr>
              <a:t>“INTANGIBLE” ASSETS</a:t>
            </a:r>
          </a:p>
          <a:p>
            <a:r>
              <a:rPr lang="en-US" dirty="0"/>
              <a:t>YOU ARE YOUR BEST INVESTMENT!</a:t>
            </a:r>
          </a:p>
          <a:p>
            <a:r>
              <a:rPr lang="en-US" dirty="0"/>
              <a:t>Prosperity and Abundance Mindset</a:t>
            </a:r>
          </a:p>
          <a:p>
            <a:r>
              <a:rPr lang="en-US" dirty="0"/>
              <a:t>Positive Mental Attitude</a:t>
            </a:r>
          </a:p>
          <a:p>
            <a:r>
              <a:rPr lang="en-US" dirty="0"/>
              <a:t>Dreams, Vision, Purpose, Goals, Destiny, Direction in Life, Sense of Destiny</a:t>
            </a:r>
          </a:p>
          <a:p>
            <a:r>
              <a:rPr lang="en-US" dirty="0"/>
              <a:t>Work on Your Business</a:t>
            </a:r>
          </a:p>
          <a:p>
            <a:pPr marL="0" indent="0">
              <a:buNone/>
            </a:pPr>
            <a:endParaRPr lang="en-US" b="1" u="sng" dirty="0">
              <a:solidFill>
                <a:srgbClr val="0070C0"/>
              </a:solidFill>
            </a:endParaRPr>
          </a:p>
          <a:p>
            <a:pPr marL="0" indent="0">
              <a:buNone/>
            </a:pPr>
            <a:r>
              <a:rPr lang="en-US" b="1" u="sng" dirty="0">
                <a:solidFill>
                  <a:srgbClr val="0070C0"/>
                </a:solidFill>
              </a:rPr>
              <a:t>FINANCIAL ASSETS</a:t>
            </a:r>
          </a:p>
          <a:p>
            <a:r>
              <a:rPr lang="en-US" dirty="0"/>
              <a:t>Checking Account 	                           $100,000</a:t>
            </a:r>
          </a:p>
          <a:p>
            <a:r>
              <a:rPr lang="en-US" dirty="0"/>
              <a:t>Savings Account	                           $100,000</a:t>
            </a:r>
          </a:p>
          <a:p>
            <a:r>
              <a:rPr lang="en-US" dirty="0"/>
              <a:t>“Your Own Bank” Policy                $1,000,000</a:t>
            </a:r>
          </a:p>
          <a:p>
            <a:r>
              <a:rPr lang="en-US" dirty="0"/>
              <a:t>Your Own Business  	  $1,000,000</a:t>
            </a:r>
          </a:p>
          <a:p>
            <a:r>
              <a:rPr lang="en-US" dirty="0"/>
              <a:t>Investments  		  $1,000,000</a:t>
            </a:r>
          </a:p>
          <a:p>
            <a:r>
              <a:rPr lang="en-US" dirty="0"/>
              <a:t>Real Estate Investments	      $700,000</a:t>
            </a:r>
          </a:p>
          <a:p>
            <a:endParaRPr lang="en-US" dirty="0"/>
          </a:p>
          <a:p>
            <a:pPr marL="0" indent="0">
              <a:buNone/>
            </a:pPr>
            <a:r>
              <a:rPr lang="en-US" b="1" u="sng" dirty="0">
                <a:solidFill>
                  <a:srgbClr val="00B050"/>
                </a:solidFill>
              </a:rPr>
              <a:t>PURCHASES</a:t>
            </a:r>
          </a:p>
          <a:p>
            <a:r>
              <a:rPr lang="en-US" dirty="0"/>
              <a:t>Car  	                  		     $100,000</a:t>
            </a:r>
          </a:p>
          <a:p>
            <a:r>
              <a:rPr lang="en-US" dirty="0"/>
              <a:t>Home                       		  $1,000,000</a:t>
            </a:r>
          </a:p>
          <a:p>
            <a:pPr marL="0" indent="0">
              <a:buNone/>
            </a:pPr>
            <a:r>
              <a:rPr lang="en-US" dirty="0"/>
              <a:t>=======================================</a:t>
            </a:r>
          </a:p>
          <a:p>
            <a:pPr marL="0" indent="0">
              <a:buNone/>
            </a:pPr>
            <a:endParaRPr lang="en-US" sz="2900" b="1" dirty="0"/>
          </a:p>
          <a:p>
            <a:pPr marL="0" indent="0">
              <a:buNone/>
            </a:pPr>
            <a:r>
              <a:rPr lang="en-US" sz="2900" b="1" dirty="0"/>
              <a:t>TOTAL ASSETS                          $5,000,000</a:t>
            </a:r>
          </a:p>
        </p:txBody>
      </p:sp>
      <p:sp>
        <p:nvSpPr>
          <p:cNvPr id="5" name="Text Placeholder 4"/>
          <p:cNvSpPr>
            <a:spLocks noGrp="1"/>
          </p:cNvSpPr>
          <p:nvPr>
            <p:ph type="body" sz="quarter" idx="3"/>
          </p:nvPr>
        </p:nvSpPr>
        <p:spPr>
          <a:xfrm>
            <a:off x="4648200" y="1143000"/>
            <a:ext cx="4041775" cy="457200"/>
          </a:xfrm>
        </p:spPr>
        <p:txBody>
          <a:bodyPr/>
          <a:lstStyle/>
          <a:p>
            <a:r>
              <a:rPr lang="en-US" dirty="0"/>
              <a:t>LIABILITIES</a:t>
            </a:r>
          </a:p>
        </p:txBody>
      </p:sp>
      <p:sp>
        <p:nvSpPr>
          <p:cNvPr id="6" name="Content Placeholder 5"/>
          <p:cNvSpPr>
            <a:spLocks noGrp="1"/>
          </p:cNvSpPr>
          <p:nvPr>
            <p:ph sz="quarter" idx="4"/>
          </p:nvPr>
        </p:nvSpPr>
        <p:spPr>
          <a:xfrm>
            <a:off x="4648200" y="1658566"/>
            <a:ext cx="4270375" cy="5334000"/>
          </a:xfrm>
        </p:spPr>
        <p:txBody>
          <a:bodyPr>
            <a:normAutofit fontScale="62500" lnSpcReduction="20000"/>
          </a:bodyPr>
          <a:lstStyle/>
          <a:p>
            <a:pPr marL="0" indent="0">
              <a:buNone/>
            </a:pPr>
            <a:r>
              <a:rPr lang="en-US" b="1" u="sng" dirty="0">
                <a:solidFill>
                  <a:schemeClr val="accent6">
                    <a:lumMod val="75000"/>
                  </a:schemeClr>
                </a:solidFill>
              </a:rPr>
              <a:t>“INTANGIBLE” LIABILITIES</a:t>
            </a:r>
          </a:p>
          <a:p>
            <a:pPr marL="0" indent="0">
              <a:buNone/>
            </a:pPr>
            <a:endParaRPr lang="en-US" b="1" u="sng" dirty="0">
              <a:solidFill>
                <a:srgbClr val="7030A0"/>
              </a:solidFill>
            </a:endParaRPr>
          </a:p>
          <a:p>
            <a:pPr marL="0" indent="0">
              <a:buNone/>
            </a:pPr>
            <a:endParaRPr lang="en-US" b="1" u="sng" dirty="0">
              <a:solidFill>
                <a:srgbClr val="7030A0"/>
              </a:solidFill>
            </a:endParaRPr>
          </a:p>
          <a:p>
            <a:pPr marL="0" indent="0">
              <a:buNone/>
            </a:pPr>
            <a:endParaRPr lang="en-US" b="1" u="sng" dirty="0">
              <a:solidFill>
                <a:srgbClr val="7030A0"/>
              </a:solidFill>
            </a:endParaRPr>
          </a:p>
          <a:p>
            <a:pPr marL="0" indent="0">
              <a:buNone/>
            </a:pPr>
            <a:endParaRPr lang="en-US" b="1" u="sng" dirty="0">
              <a:solidFill>
                <a:srgbClr val="7030A0"/>
              </a:solidFill>
            </a:endParaRPr>
          </a:p>
          <a:p>
            <a:pPr marL="0" indent="0">
              <a:buNone/>
            </a:pPr>
            <a:endParaRPr lang="en-US" b="1" u="sng" dirty="0">
              <a:solidFill>
                <a:srgbClr val="7030A0"/>
              </a:solidFill>
            </a:endParaRPr>
          </a:p>
          <a:p>
            <a:pPr marL="0" indent="0">
              <a:buNone/>
            </a:pPr>
            <a:endParaRPr lang="en-US" b="1" u="sng" dirty="0">
              <a:solidFill>
                <a:srgbClr val="7030A0"/>
              </a:solidFill>
            </a:endParaRPr>
          </a:p>
          <a:p>
            <a:pPr marL="0" indent="0">
              <a:buNone/>
            </a:pPr>
            <a:endParaRPr lang="en-US" b="1" u="sng" dirty="0">
              <a:solidFill>
                <a:srgbClr val="7030A0"/>
              </a:solidFill>
            </a:endParaRPr>
          </a:p>
          <a:p>
            <a:pPr marL="0" indent="0">
              <a:buNone/>
            </a:pPr>
            <a:r>
              <a:rPr lang="en-US" b="1" u="sng" dirty="0">
                <a:solidFill>
                  <a:srgbClr val="7030A0"/>
                </a:solidFill>
              </a:rPr>
              <a:t>“GOOD” LIABILITIES</a:t>
            </a:r>
          </a:p>
          <a:p>
            <a:r>
              <a:rPr lang="en-US" dirty="0"/>
              <a:t>Student Loans          		$0</a:t>
            </a:r>
          </a:p>
          <a:p>
            <a:r>
              <a:rPr lang="en-US" dirty="0"/>
              <a:t>Investment Loans			$0</a:t>
            </a:r>
          </a:p>
          <a:p>
            <a:endParaRPr lang="en-US" dirty="0"/>
          </a:p>
          <a:p>
            <a:endParaRPr lang="en-US" dirty="0"/>
          </a:p>
          <a:p>
            <a:endParaRPr lang="en-US" dirty="0"/>
          </a:p>
          <a:p>
            <a:pPr marL="0" indent="0">
              <a:buNone/>
            </a:pPr>
            <a:r>
              <a:rPr lang="en-US" b="1" u="sng" dirty="0">
                <a:solidFill>
                  <a:srgbClr val="FF0000"/>
                </a:solidFill>
              </a:rPr>
              <a:t>“BAD” LIABILITIES</a:t>
            </a:r>
          </a:p>
          <a:p>
            <a:r>
              <a:rPr lang="en-US" dirty="0"/>
              <a:t>Credit Cards	      	 	$0</a:t>
            </a:r>
          </a:p>
          <a:p>
            <a:r>
              <a:rPr lang="en-US" dirty="0"/>
              <a:t>Car Loans      	 	   	$0</a:t>
            </a:r>
          </a:p>
          <a:p>
            <a:r>
              <a:rPr lang="en-US" dirty="0"/>
              <a:t>Home Mortgage                 		$0</a:t>
            </a:r>
          </a:p>
          <a:p>
            <a:pPr marL="0" indent="0">
              <a:buNone/>
            </a:pPr>
            <a:r>
              <a:rPr lang="en-US" dirty="0"/>
              <a:t>=========================================</a:t>
            </a:r>
          </a:p>
          <a:p>
            <a:pPr marL="0" indent="0">
              <a:buNone/>
            </a:pPr>
            <a:r>
              <a:rPr lang="en-US" b="1" dirty="0">
                <a:solidFill>
                  <a:srgbClr val="FF0000"/>
                </a:solidFill>
              </a:rPr>
              <a:t>TOTAL LIABILITIES            		$0</a:t>
            </a:r>
          </a:p>
          <a:p>
            <a:endParaRPr lang="en-US" dirty="0"/>
          </a:p>
          <a:p>
            <a:pPr marL="0" indent="0">
              <a:buNone/>
            </a:pPr>
            <a:r>
              <a:rPr lang="en-US" sz="2900" b="1" dirty="0"/>
              <a:t>NET WORTH =             	   </a:t>
            </a:r>
            <a:r>
              <a:rPr lang="en-US" sz="2900" b="1" dirty="0">
                <a:solidFill>
                  <a:srgbClr val="00B050"/>
                </a:solidFill>
              </a:rPr>
              <a:t>$5,000,000</a:t>
            </a:r>
            <a:endParaRPr lang="en-US" sz="2900" dirty="0"/>
          </a:p>
        </p:txBody>
      </p:sp>
      <p:pic>
        <p:nvPicPr>
          <p:cNvPr id="8" name="Picture 1">
            <a:extLst>
              <a:ext uri="{FF2B5EF4-FFF2-40B4-BE49-F238E27FC236}">
                <a16:creationId xmlns:a16="http://schemas.microsoft.com/office/drawing/2014/main" id="{2B8BC79B-162F-36E0-CD1E-E48353EBE82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18581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199" y="304800"/>
            <a:ext cx="7149101" cy="990600"/>
          </a:xfrm>
        </p:spPr>
        <p:txBody>
          <a:bodyPr>
            <a:normAutofit fontScale="90000"/>
          </a:bodyPr>
          <a:lstStyle/>
          <a:p>
            <a:r>
              <a:rPr lang="en-US" b="1" dirty="0"/>
              <a:t>What’s in a Legacy Balance Sheet?</a:t>
            </a:r>
          </a:p>
        </p:txBody>
      </p:sp>
      <p:sp>
        <p:nvSpPr>
          <p:cNvPr id="3" name="Content Placeholder 2"/>
          <p:cNvSpPr>
            <a:spLocks noGrp="1"/>
          </p:cNvSpPr>
          <p:nvPr>
            <p:ph idx="1"/>
          </p:nvPr>
        </p:nvSpPr>
        <p:spPr>
          <a:xfrm>
            <a:off x="533400" y="1600200"/>
            <a:ext cx="4114800" cy="5181600"/>
          </a:xfrm>
          <a:ln>
            <a:solidFill>
              <a:schemeClr val="tx1"/>
            </a:solidFill>
          </a:ln>
        </p:spPr>
        <p:txBody>
          <a:bodyPr>
            <a:normAutofit/>
          </a:bodyPr>
          <a:lstStyle/>
          <a:p>
            <a:pPr>
              <a:buNone/>
            </a:pPr>
            <a:r>
              <a:rPr lang="en-US" b="1" dirty="0">
                <a:solidFill>
                  <a:srgbClr val="FFC000"/>
                </a:solidFill>
              </a:rPr>
              <a:t>ASSETS</a:t>
            </a:r>
            <a:endParaRPr lang="en-US" dirty="0">
              <a:solidFill>
                <a:srgbClr val="FFC000"/>
              </a:solidFill>
            </a:endParaRPr>
          </a:p>
          <a:p>
            <a:pPr lvl="0"/>
            <a:r>
              <a:rPr lang="en-US" b="1" dirty="0"/>
              <a:t>Heritage &amp; Legacy</a:t>
            </a:r>
          </a:p>
          <a:p>
            <a:pPr lvl="0"/>
            <a:r>
              <a:rPr lang="en-US" b="1" dirty="0"/>
              <a:t>Wealth &amp; Protection</a:t>
            </a:r>
          </a:p>
          <a:p>
            <a:pPr lvl="0"/>
            <a:r>
              <a:rPr lang="en-US" b="1" dirty="0"/>
              <a:t>Legal &amp; Asset Protection</a:t>
            </a:r>
          </a:p>
          <a:p>
            <a:pPr lvl="0"/>
            <a:r>
              <a:rPr lang="en-US" b="1" dirty="0"/>
              <a:t>Philanthropy</a:t>
            </a:r>
          </a:p>
          <a:p>
            <a:pPr lvl="0"/>
            <a:r>
              <a:rPr lang="en-US" b="1" dirty="0"/>
              <a:t>Destiny</a:t>
            </a:r>
          </a:p>
          <a:p>
            <a:pPr lvl="0"/>
            <a:r>
              <a:rPr lang="en-US" b="1" dirty="0"/>
              <a:t>Eternity</a:t>
            </a:r>
          </a:p>
          <a:p>
            <a:pPr lvl="0"/>
            <a:endParaRPr lang="en-US" dirty="0"/>
          </a:p>
        </p:txBody>
      </p:sp>
      <p:sp>
        <p:nvSpPr>
          <p:cNvPr id="4" name="Content Placeholder 2"/>
          <p:cNvSpPr txBox="1">
            <a:spLocks/>
          </p:cNvSpPr>
          <p:nvPr/>
        </p:nvSpPr>
        <p:spPr>
          <a:xfrm>
            <a:off x="4648200" y="1600200"/>
            <a:ext cx="4114800" cy="5181600"/>
          </a:xfrm>
          <a:prstGeom prst="rect">
            <a:avLst/>
          </a:prstGeom>
          <a:ln>
            <a:solidFill>
              <a:schemeClr val="tx1"/>
            </a:solidFill>
          </a:ln>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FF0000"/>
                </a:solidFill>
                <a:effectLst/>
                <a:uLnTx/>
                <a:uFillTx/>
                <a:latin typeface="+mn-lt"/>
                <a:ea typeface="+mn-ea"/>
                <a:cs typeface="+mn-cs"/>
              </a:rPr>
              <a:t>LIABILITIES</a:t>
            </a:r>
            <a:endParaRPr kumimoji="0" lang="en-US" sz="3200" b="0" i="0" u="none" strike="noStrike" kern="1200" cap="none" spc="0" normalizeH="0" baseline="0" noProof="0" dirty="0">
              <a:ln>
                <a:noFill/>
              </a:ln>
              <a:solidFill>
                <a:srgbClr val="FF0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a:ln>
                  <a:noFill/>
                </a:ln>
                <a:solidFill>
                  <a:schemeClr val="tx1"/>
                </a:solidFill>
                <a:effectLst/>
                <a:uLnTx/>
                <a:uFillTx/>
                <a:latin typeface="+mn-lt"/>
                <a:ea typeface="+mn-ea"/>
                <a:cs typeface="+mn-cs"/>
              </a:rPr>
              <a:t>Bad Memories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b="1" dirty="0"/>
              <a:t>No Protection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a:ln>
                  <a:noFill/>
                </a:ln>
                <a:solidFill>
                  <a:schemeClr val="tx1"/>
                </a:solidFill>
                <a:effectLst/>
                <a:uLnTx/>
                <a:uFillTx/>
                <a:latin typeface="+mn-lt"/>
                <a:ea typeface="+mn-ea"/>
                <a:cs typeface="+mn-cs"/>
              </a:rPr>
              <a:t>No Will</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a:ln>
                  <a:noFill/>
                </a:ln>
                <a:solidFill>
                  <a:schemeClr val="tx1"/>
                </a:solidFill>
                <a:effectLst/>
                <a:uLnTx/>
                <a:uFillTx/>
                <a:latin typeface="+mn-lt"/>
                <a:ea typeface="+mn-ea"/>
                <a:cs typeface="+mn-cs"/>
              </a:rPr>
              <a:t>Problems &amp; Debts</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a:ln>
                  <a:noFill/>
                </a:ln>
                <a:solidFill>
                  <a:schemeClr val="tx1"/>
                </a:solidFill>
                <a:effectLst/>
                <a:uLnTx/>
                <a:uFillTx/>
                <a:latin typeface="+mn-lt"/>
                <a:ea typeface="+mn-ea"/>
                <a:cs typeface="+mn-cs"/>
              </a:rPr>
              <a:t>Broken Promises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b="1" dirty="0"/>
              <a:t>Time Poorly Spent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3200" b="1" dirty="0"/>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B050"/>
                </a:solidFill>
                <a:effectLst/>
                <a:uLnTx/>
                <a:uFillTx/>
                <a:latin typeface="+mn-lt"/>
                <a:ea typeface="+mn-ea"/>
                <a:cs typeface="+mn-cs"/>
              </a:rPr>
              <a:t>EQUITY</a:t>
            </a:r>
            <a:endParaRPr kumimoji="0" lang="en-US" sz="32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1" u="none" strike="noStrike" kern="1200" cap="none" spc="0" normalizeH="0" baseline="0" noProof="0" dirty="0">
                <a:ln>
                  <a:noFill/>
                </a:ln>
                <a:effectLst/>
                <a:uLnTx/>
                <a:uFillTx/>
                <a:latin typeface="+mn-lt"/>
                <a:ea typeface="+mn-ea"/>
                <a:cs typeface="+mn-cs"/>
              </a:rPr>
              <a:t>= Net Worth</a:t>
            </a:r>
            <a:endParaRPr kumimoji="0" lang="en-US" sz="3200" b="1"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6" name="Picture 1">
            <a:extLst>
              <a:ext uri="{FF2B5EF4-FFF2-40B4-BE49-F238E27FC236}">
                <a16:creationId xmlns:a16="http://schemas.microsoft.com/office/drawing/2014/main" id="{F08C9351-8FBA-0580-9A6D-F000952FEF7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7559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304800"/>
            <a:ext cx="7543800" cy="990600"/>
          </a:xfrm>
        </p:spPr>
        <p:txBody>
          <a:bodyPr>
            <a:normAutofit/>
          </a:bodyPr>
          <a:lstStyle/>
          <a:p>
            <a:r>
              <a:rPr lang="en-US" b="1" dirty="0"/>
              <a:t>What’s in Wealth &amp; Protection?</a:t>
            </a:r>
          </a:p>
        </p:txBody>
      </p:sp>
      <p:sp>
        <p:nvSpPr>
          <p:cNvPr id="3" name="Content Placeholder 2"/>
          <p:cNvSpPr>
            <a:spLocks noGrp="1"/>
          </p:cNvSpPr>
          <p:nvPr>
            <p:ph idx="1"/>
          </p:nvPr>
        </p:nvSpPr>
        <p:spPr>
          <a:xfrm>
            <a:off x="533400" y="1600200"/>
            <a:ext cx="4114800" cy="5181600"/>
          </a:xfrm>
          <a:ln>
            <a:solidFill>
              <a:schemeClr val="tx1"/>
            </a:solidFill>
          </a:ln>
        </p:spPr>
        <p:txBody>
          <a:bodyPr>
            <a:normAutofit lnSpcReduction="10000"/>
          </a:bodyPr>
          <a:lstStyle/>
          <a:p>
            <a:pPr>
              <a:buNone/>
            </a:pPr>
            <a:r>
              <a:rPr lang="en-US" b="1" dirty="0">
                <a:solidFill>
                  <a:srgbClr val="FFC000"/>
                </a:solidFill>
              </a:rPr>
              <a:t>LIFE INSURANCE</a:t>
            </a:r>
            <a:endParaRPr lang="en-US" dirty="0">
              <a:solidFill>
                <a:srgbClr val="FFC000"/>
              </a:solidFill>
            </a:endParaRPr>
          </a:p>
          <a:p>
            <a:pPr lvl="0"/>
            <a:r>
              <a:rPr lang="en-US" b="1" dirty="0"/>
              <a:t>Death Benefit</a:t>
            </a:r>
          </a:p>
          <a:p>
            <a:pPr lvl="1"/>
            <a:r>
              <a:rPr lang="en-US" b="1" dirty="0"/>
              <a:t>Whole Life</a:t>
            </a:r>
          </a:p>
          <a:p>
            <a:pPr lvl="1"/>
            <a:r>
              <a:rPr lang="en-US" b="1" dirty="0"/>
              <a:t>Term Life</a:t>
            </a:r>
          </a:p>
          <a:p>
            <a:pPr lvl="1"/>
            <a:r>
              <a:rPr lang="en-US" b="1" dirty="0"/>
              <a:t>Paid Up Additions</a:t>
            </a:r>
          </a:p>
          <a:p>
            <a:pPr lvl="0"/>
            <a:r>
              <a:rPr lang="en-US" b="1" dirty="0"/>
              <a:t>Beneficiaries</a:t>
            </a:r>
          </a:p>
          <a:p>
            <a:pPr lvl="0"/>
            <a:r>
              <a:rPr lang="en-US" b="1" dirty="0"/>
              <a:t>Instructions in Trust/Will What to do with Death Benefit</a:t>
            </a:r>
          </a:p>
        </p:txBody>
      </p:sp>
      <p:sp>
        <p:nvSpPr>
          <p:cNvPr id="4" name="Content Placeholder 2"/>
          <p:cNvSpPr txBox="1">
            <a:spLocks/>
          </p:cNvSpPr>
          <p:nvPr/>
        </p:nvSpPr>
        <p:spPr>
          <a:xfrm>
            <a:off x="4648200" y="1600200"/>
            <a:ext cx="4114800" cy="5181600"/>
          </a:xfrm>
          <a:prstGeom prst="rect">
            <a:avLst/>
          </a:prstGeom>
          <a:ln>
            <a:solidFill>
              <a:schemeClr val="tx1"/>
            </a:solid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FF0000"/>
                </a:solidFill>
                <a:effectLst/>
                <a:uLnTx/>
                <a:uFillTx/>
                <a:latin typeface="+mn-lt"/>
                <a:ea typeface="+mn-ea"/>
                <a:cs typeface="+mn-cs"/>
              </a:rPr>
              <a:t>LIABILITIES</a:t>
            </a:r>
            <a:endParaRPr kumimoji="0" lang="en-US" sz="3200" b="0" i="0" u="none" strike="noStrike" kern="1200" cap="none" spc="0" normalizeH="0" baseline="0" noProof="0" dirty="0">
              <a:ln>
                <a:noFill/>
              </a:ln>
              <a:solidFill>
                <a:srgbClr val="FF0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a:ln>
                  <a:noFill/>
                </a:ln>
                <a:solidFill>
                  <a:schemeClr val="tx1"/>
                </a:solidFill>
                <a:effectLst/>
                <a:uLnTx/>
                <a:uFillTx/>
                <a:latin typeface="+mn-lt"/>
                <a:ea typeface="+mn-ea"/>
                <a:cs typeface="+mn-cs"/>
              </a:rPr>
              <a:t>Policy</a:t>
            </a:r>
            <a:r>
              <a:rPr kumimoji="0" lang="en-US" sz="3200" b="1" i="0" u="none" strike="noStrike" kern="1200" cap="none" spc="0" normalizeH="0" noProof="0" dirty="0">
                <a:ln>
                  <a:noFill/>
                </a:ln>
                <a:solidFill>
                  <a:schemeClr val="tx1"/>
                </a:solidFill>
                <a:effectLst/>
                <a:uLnTx/>
                <a:uFillTx/>
                <a:latin typeface="+mn-lt"/>
                <a:ea typeface="+mn-ea"/>
                <a:cs typeface="+mn-cs"/>
              </a:rPr>
              <a:t> Loans</a:t>
            </a:r>
            <a:endParaRPr lang="en-US" sz="3200" b="1"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3200" b="1" dirty="0"/>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B050"/>
                </a:solidFill>
                <a:effectLst/>
                <a:uLnTx/>
                <a:uFillTx/>
                <a:latin typeface="+mn-lt"/>
                <a:ea typeface="+mn-ea"/>
                <a:cs typeface="+mn-cs"/>
              </a:rPr>
              <a:t>EQUITY</a:t>
            </a:r>
            <a:endParaRPr kumimoji="0" lang="en-US" sz="32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1" u="none" strike="noStrike" kern="1200" cap="none" spc="0" normalizeH="0" baseline="0" noProof="0" dirty="0">
                <a:ln>
                  <a:noFill/>
                </a:ln>
                <a:effectLst/>
                <a:uLnTx/>
                <a:uFillTx/>
                <a:latin typeface="+mn-lt"/>
                <a:ea typeface="+mn-ea"/>
                <a:cs typeface="+mn-cs"/>
              </a:rPr>
              <a:t>= Net Death Benefit</a:t>
            </a:r>
            <a:endParaRPr kumimoji="0" lang="en-US" sz="3200" b="1"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6" name="Picture 1">
            <a:extLst>
              <a:ext uri="{FF2B5EF4-FFF2-40B4-BE49-F238E27FC236}">
                <a16:creationId xmlns:a16="http://schemas.microsoft.com/office/drawing/2014/main" id="{359A41E3-DB10-667E-CDFC-623786B60A8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87951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b="1" dirty="0"/>
              <a:t>CONCLUSION: How Is Your Balance Sheet?</a:t>
            </a:r>
            <a:br>
              <a:rPr lang="en-US" b="1" dirty="0"/>
            </a:br>
            <a:r>
              <a:rPr lang="en-US" b="1" dirty="0"/>
              <a:t>What is Your Net Worth?</a:t>
            </a:r>
          </a:p>
        </p:txBody>
      </p:sp>
      <p:pic>
        <p:nvPicPr>
          <p:cNvPr id="6" name="Content Placeholder 5" descr="PTW-125~Justification-for-Higher-Education-Posters.jpg"/>
          <p:cNvPicPr>
            <a:picLocks noGrp="1" noChangeAspect="1"/>
          </p:cNvPicPr>
          <p:nvPr>
            <p:ph idx="1"/>
          </p:nvPr>
        </p:nvPicPr>
        <p:blipFill>
          <a:blip r:embed="rId2" cstate="print"/>
          <a:stretch>
            <a:fillRect/>
          </a:stretch>
        </p:blipFill>
        <p:spPr>
          <a:xfrm>
            <a:off x="4648200" y="3962400"/>
            <a:ext cx="3842820" cy="2565082"/>
          </a:xfrm>
        </p:spPr>
      </p:pic>
      <p:pic>
        <p:nvPicPr>
          <p:cNvPr id="4" name="Picture 3" descr="imagesCAZ8FPIA.jpg"/>
          <p:cNvPicPr>
            <a:picLocks noChangeAspect="1"/>
          </p:cNvPicPr>
          <p:nvPr/>
        </p:nvPicPr>
        <p:blipFill>
          <a:blip r:embed="rId3" cstate="print"/>
          <a:stretch>
            <a:fillRect/>
          </a:stretch>
        </p:blipFill>
        <p:spPr>
          <a:xfrm>
            <a:off x="685800" y="1752600"/>
            <a:ext cx="3124200" cy="2340134"/>
          </a:xfrm>
          <a:prstGeom prst="rect">
            <a:avLst/>
          </a:prstGeom>
        </p:spPr>
      </p:pic>
      <p:pic>
        <p:nvPicPr>
          <p:cNvPr id="5" name="Picture 4" descr="seed of success.jpg"/>
          <p:cNvPicPr>
            <a:picLocks noChangeAspect="1"/>
          </p:cNvPicPr>
          <p:nvPr/>
        </p:nvPicPr>
        <p:blipFill>
          <a:blip r:embed="rId4" cstate="print"/>
          <a:stretch>
            <a:fillRect/>
          </a:stretch>
        </p:blipFill>
        <p:spPr>
          <a:xfrm>
            <a:off x="990600" y="4267200"/>
            <a:ext cx="2667000" cy="2365680"/>
          </a:xfrm>
          <a:prstGeom prst="rect">
            <a:avLst/>
          </a:prstGeom>
        </p:spPr>
      </p:pic>
      <p:pic>
        <p:nvPicPr>
          <p:cNvPr id="7" name="Picture 6" descr="imagesCAMTR3E1.jpg"/>
          <p:cNvPicPr>
            <a:picLocks noChangeAspect="1"/>
          </p:cNvPicPr>
          <p:nvPr/>
        </p:nvPicPr>
        <p:blipFill>
          <a:blip r:embed="rId5" cstate="print"/>
          <a:stretch>
            <a:fillRect/>
          </a:stretch>
        </p:blipFill>
        <p:spPr>
          <a:xfrm>
            <a:off x="5486401" y="1676401"/>
            <a:ext cx="1447800" cy="2175656"/>
          </a:xfrm>
          <a:prstGeom prst="rect">
            <a:avLst/>
          </a:prstGeom>
        </p:spPr>
      </p:pic>
    </p:spTree>
    <p:extLst>
      <p:ext uri="{BB962C8B-B14F-4D97-AF65-F5344CB8AC3E}">
        <p14:creationId xmlns:p14="http://schemas.microsoft.com/office/powerpoint/2010/main" val="39574632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45449-6F81-4CC2-B8C5-F751BF158E61}"/>
              </a:ext>
            </a:extLst>
          </p:cNvPr>
          <p:cNvSpPr>
            <a:spLocks noGrp="1"/>
          </p:cNvSpPr>
          <p:nvPr>
            <p:ph type="title"/>
          </p:nvPr>
        </p:nvSpPr>
        <p:spPr/>
        <p:txBody>
          <a:bodyPr/>
          <a:lstStyle/>
          <a:p>
            <a:r>
              <a:rPr lang="en-US" b="1" dirty="0"/>
              <a:t>Where are you Today?</a:t>
            </a:r>
          </a:p>
        </p:txBody>
      </p:sp>
      <p:sp>
        <p:nvSpPr>
          <p:cNvPr id="3" name="Content Placeholder 2">
            <a:extLst>
              <a:ext uri="{FF2B5EF4-FFF2-40B4-BE49-F238E27FC236}">
                <a16:creationId xmlns:a16="http://schemas.microsoft.com/office/drawing/2014/main" id="{3A5D676B-808E-49A2-A8C6-8680B6EB53CA}"/>
              </a:ext>
            </a:extLst>
          </p:cNvPr>
          <p:cNvSpPr>
            <a:spLocks noGrp="1"/>
          </p:cNvSpPr>
          <p:nvPr>
            <p:ph idx="1"/>
          </p:nvPr>
        </p:nvSpPr>
        <p:spPr>
          <a:xfrm>
            <a:off x="457200" y="1600200"/>
            <a:ext cx="8229600" cy="5257800"/>
          </a:xfrm>
        </p:spPr>
        <p:txBody>
          <a:bodyPr>
            <a:normAutofit fontScale="77500" lnSpcReduction="20000"/>
          </a:bodyPr>
          <a:lstStyle/>
          <a:p>
            <a:pPr marL="0" indent="0">
              <a:buNone/>
            </a:pPr>
            <a:r>
              <a:rPr lang="en-US" b="1" u="sng" dirty="0"/>
              <a:t>ASSESSMENT</a:t>
            </a:r>
            <a:r>
              <a:rPr lang="en-US" dirty="0"/>
              <a:t>:  Identify Your Starting Point. Your Reality Today.</a:t>
            </a:r>
          </a:p>
          <a:p>
            <a:pPr marL="0" indent="0">
              <a:buNone/>
            </a:pPr>
            <a:r>
              <a:rPr lang="en-US" dirty="0"/>
              <a:t>1.) What Does your Financial Balance Sheet look like currently?</a:t>
            </a:r>
          </a:p>
          <a:p>
            <a:r>
              <a:rPr lang="en-US" dirty="0"/>
              <a:t>What are your Assets?</a:t>
            </a:r>
          </a:p>
          <a:p>
            <a:r>
              <a:rPr lang="en-US" dirty="0"/>
              <a:t>What are your Liabilities?</a:t>
            </a:r>
          </a:p>
          <a:p>
            <a:pPr marL="0" indent="0">
              <a:buNone/>
            </a:pPr>
            <a:r>
              <a:rPr lang="en-US" dirty="0"/>
              <a:t>2.)  What Does Your Income Statement look like?</a:t>
            </a:r>
          </a:p>
          <a:p>
            <a:r>
              <a:rPr lang="en-US" dirty="0"/>
              <a:t>What are your Income sources?</a:t>
            </a:r>
          </a:p>
          <a:p>
            <a:r>
              <a:rPr lang="en-US" dirty="0"/>
              <a:t>What is your Expense History for the last 2 months?</a:t>
            </a:r>
          </a:p>
          <a:p>
            <a:pPr marL="0" indent="0">
              <a:buNone/>
            </a:pPr>
            <a:r>
              <a:rPr lang="en-US" dirty="0"/>
              <a:t>3.) What Does your Intangible Balance Sheet look like?</a:t>
            </a:r>
          </a:p>
          <a:p>
            <a:r>
              <a:rPr lang="en-US" dirty="0"/>
              <a:t>What are your greatest Assets?</a:t>
            </a:r>
          </a:p>
          <a:p>
            <a:r>
              <a:rPr lang="en-US" dirty="0"/>
              <a:t>What are you greatest Liabilities?</a:t>
            </a:r>
          </a:p>
          <a:p>
            <a:pPr marL="0" indent="0">
              <a:buNone/>
            </a:pPr>
            <a:r>
              <a:rPr lang="en-US" dirty="0"/>
              <a:t>4.) How is your Legacy Balance Sheet?</a:t>
            </a:r>
          </a:p>
          <a:p>
            <a:r>
              <a:rPr lang="en-US" dirty="0"/>
              <a:t>Will your family be protected if something happened to you?</a:t>
            </a:r>
          </a:p>
        </p:txBody>
      </p:sp>
      <p:pic>
        <p:nvPicPr>
          <p:cNvPr id="4" name="Picture 1">
            <a:extLst>
              <a:ext uri="{FF2B5EF4-FFF2-40B4-BE49-F238E27FC236}">
                <a16:creationId xmlns:a16="http://schemas.microsoft.com/office/drawing/2014/main" id="{8AC2047D-927F-C29A-D2F8-3A8DEB5DBED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78531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Questions? Thoughts?</a:t>
            </a:r>
          </a:p>
        </p:txBody>
      </p:sp>
      <p:pic>
        <p:nvPicPr>
          <p:cNvPr id="4" name="Content Placeholder 3" descr="SAP-HANA-Questions.jpg"/>
          <p:cNvPicPr>
            <a:picLocks noGrp="1" noChangeAspect="1"/>
          </p:cNvPicPr>
          <p:nvPr>
            <p:ph idx="1"/>
          </p:nvPr>
        </p:nvPicPr>
        <p:blipFill>
          <a:blip r:embed="rId2" cstate="print"/>
          <a:stretch>
            <a:fillRect/>
          </a:stretch>
        </p:blipFill>
        <p:spPr>
          <a:xfrm>
            <a:off x="1447800" y="1752600"/>
            <a:ext cx="6201382" cy="4114800"/>
          </a:xfrm>
        </p:spPr>
      </p:pic>
    </p:spTree>
    <p:extLst>
      <p:ext uri="{BB962C8B-B14F-4D97-AF65-F5344CB8AC3E}">
        <p14:creationId xmlns:p14="http://schemas.microsoft.com/office/powerpoint/2010/main" val="3657811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No One is Born an Expert</a:t>
            </a:r>
          </a:p>
        </p:txBody>
      </p:sp>
      <p:sp>
        <p:nvSpPr>
          <p:cNvPr id="3" name="Content Placeholder 2"/>
          <p:cNvSpPr>
            <a:spLocks noGrp="1"/>
          </p:cNvSpPr>
          <p:nvPr>
            <p:ph idx="1"/>
          </p:nvPr>
        </p:nvSpPr>
        <p:spPr>
          <a:xfrm>
            <a:off x="457200" y="1295400"/>
            <a:ext cx="8305800" cy="5334000"/>
          </a:xfrm>
        </p:spPr>
        <p:txBody>
          <a:bodyPr>
            <a:normAutofit fontScale="85000" lnSpcReduction="20000"/>
          </a:bodyPr>
          <a:lstStyle/>
          <a:p>
            <a:pPr marL="0" indent="0">
              <a:buNone/>
            </a:pPr>
            <a:r>
              <a:rPr lang="en-US" b="1" dirty="0"/>
              <a:t>You Have to Learn How to Play the Game. </a:t>
            </a:r>
          </a:p>
          <a:p>
            <a:r>
              <a:rPr lang="en-US" dirty="0"/>
              <a:t>You have to Learn the Language</a:t>
            </a:r>
          </a:p>
          <a:p>
            <a:r>
              <a:rPr lang="en-US" dirty="0"/>
              <a:t>You have to Learn the Rules</a:t>
            </a:r>
          </a:p>
          <a:p>
            <a:r>
              <a:rPr lang="en-US" dirty="0"/>
              <a:t>You have to Learn how to Score a Goal</a:t>
            </a:r>
          </a:p>
          <a:p>
            <a:r>
              <a:rPr lang="en-US" dirty="0"/>
              <a:t>You have to Pick who is on your Team</a:t>
            </a:r>
          </a:p>
          <a:p>
            <a:r>
              <a:rPr lang="en-US" dirty="0"/>
              <a:t>You have to Learn to be a Team player</a:t>
            </a:r>
          </a:p>
          <a:p>
            <a:r>
              <a:rPr lang="en-US" dirty="0"/>
              <a:t>You have to Learn to Differentiate who are your Fans and who are your Foes</a:t>
            </a:r>
          </a:p>
          <a:p>
            <a:r>
              <a:rPr lang="en-US" dirty="0"/>
              <a:t>You have to Learn to Read the Scorecard</a:t>
            </a:r>
          </a:p>
          <a:p>
            <a:r>
              <a:rPr lang="en-US" dirty="0"/>
              <a:t>You have to Learn how to Avoid Penalties</a:t>
            </a:r>
          </a:p>
          <a:p>
            <a:r>
              <a:rPr lang="en-US" dirty="0"/>
              <a:t>You have to Select good Coaches</a:t>
            </a:r>
          </a:p>
          <a:p>
            <a:r>
              <a:rPr lang="en-US" dirty="0"/>
              <a:t>You have to Practice over and over again</a:t>
            </a:r>
          </a:p>
          <a:p>
            <a:r>
              <a:rPr lang="en-US" dirty="0"/>
              <a:t>The sooner you Learn, the better off your will be!</a:t>
            </a:r>
          </a:p>
        </p:txBody>
      </p:sp>
      <p:pic>
        <p:nvPicPr>
          <p:cNvPr id="5" name="Picture 1">
            <a:extLst>
              <a:ext uri="{FF2B5EF4-FFF2-40B4-BE49-F238E27FC236}">
                <a16:creationId xmlns:a16="http://schemas.microsoft.com/office/drawing/2014/main" id="{92825A1F-93B6-DEE1-483F-92014691CE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6206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Finances are a Game</a:t>
            </a:r>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pPr marL="0" indent="0">
              <a:buNone/>
            </a:pPr>
            <a:r>
              <a:rPr lang="en-US" b="1" dirty="0"/>
              <a:t>Finances are a Game also. </a:t>
            </a:r>
          </a:p>
          <a:p>
            <a:r>
              <a:rPr lang="en-US" dirty="0"/>
              <a:t>It has Players (you and others)</a:t>
            </a:r>
          </a:p>
          <a:p>
            <a:r>
              <a:rPr lang="en-US" dirty="0"/>
              <a:t>It has Team Captains (your boss or other leaders)</a:t>
            </a:r>
          </a:p>
          <a:p>
            <a:r>
              <a:rPr lang="en-US" dirty="0"/>
              <a:t>Teams (families, businesses, organizations)</a:t>
            </a:r>
          </a:p>
          <a:p>
            <a:r>
              <a:rPr lang="en-US" dirty="0"/>
              <a:t>Spectators (people who are on the sidelines watching)</a:t>
            </a:r>
          </a:p>
          <a:p>
            <a:r>
              <a:rPr lang="en-US" dirty="0"/>
              <a:t>Fans (friends who want you to win)</a:t>
            </a:r>
          </a:p>
          <a:p>
            <a:r>
              <a:rPr lang="en-US" dirty="0"/>
              <a:t>Foes (haters who want you to lose)</a:t>
            </a:r>
          </a:p>
          <a:p>
            <a:r>
              <a:rPr lang="en-US" dirty="0"/>
              <a:t>Coaches (teachers, mentors)</a:t>
            </a:r>
          </a:p>
          <a:p>
            <a:r>
              <a:rPr lang="en-US" dirty="0"/>
              <a:t>Rules (how you play the game)</a:t>
            </a:r>
          </a:p>
          <a:p>
            <a:r>
              <a:rPr lang="en-US" dirty="0"/>
              <a:t>Goals (what constitutes progress)</a:t>
            </a:r>
          </a:p>
          <a:p>
            <a:r>
              <a:rPr lang="en-US" dirty="0"/>
              <a:t>Scorecards (to measure where you stand)</a:t>
            </a:r>
          </a:p>
          <a:p>
            <a:r>
              <a:rPr lang="en-US" dirty="0"/>
              <a:t>Boundaries (what is right vs. wrong)</a:t>
            </a:r>
          </a:p>
          <a:p>
            <a:r>
              <a:rPr lang="en-US" dirty="0"/>
              <a:t>Penalties (cost of making a mistake) </a:t>
            </a:r>
          </a:p>
        </p:txBody>
      </p:sp>
      <p:pic>
        <p:nvPicPr>
          <p:cNvPr id="5" name="Picture 1">
            <a:extLst>
              <a:ext uri="{FF2B5EF4-FFF2-40B4-BE49-F238E27FC236}">
                <a16:creationId xmlns:a16="http://schemas.microsoft.com/office/drawing/2014/main" id="{100194E1-473D-A236-2A3F-79C48506146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1136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4 Dimensions of Life</a:t>
            </a:r>
          </a:p>
        </p:txBody>
      </p:sp>
      <p:sp>
        <p:nvSpPr>
          <p:cNvPr id="3" name="Content Placeholder 2"/>
          <p:cNvSpPr>
            <a:spLocks noGrp="1"/>
          </p:cNvSpPr>
          <p:nvPr>
            <p:ph idx="1"/>
          </p:nvPr>
        </p:nvSpPr>
        <p:spPr>
          <a:xfrm>
            <a:off x="468351" y="1524000"/>
            <a:ext cx="7239000" cy="990600"/>
          </a:xfrm>
        </p:spPr>
        <p:txBody>
          <a:bodyPr>
            <a:normAutofit/>
          </a:bodyPr>
          <a:lstStyle/>
          <a:p>
            <a:pPr marL="0" indent="0">
              <a:buNone/>
            </a:pPr>
            <a:r>
              <a:rPr lang="en-US" b="1" dirty="0"/>
              <a:t>In Life There are 4 Dimensions:</a:t>
            </a:r>
          </a:p>
        </p:txBody>
      </p:sp>
      <p:sp>
        <p:nvSpPr>
          <p:cNvPr id="5" name="Content Placeholder 2"/>
          <p:cNvSpPr txBox="1">
            <a:spLocks/>
          </p:cNvSpPr>
          <p:nvPr/>
        </p:nvSpPr>
        <p:spPr>
          <a:xfrm>
            <a:off x="3048000" y="2147288"/>
            <a:ext cx="3048000" cy="1295400"/>
          </a:xfrm>
          <a:prstGeom prst="rect">
            <a:avLst/>
          </a:prstGeom>
          <a:solidFill>
            <a:srgbClr val="FFC000"/>
          </a:solidFill>
          <a:ln w="25400">
            <a:solidFill>
              <a:schemeClr val="tx1"/>
            </a:solidFill>
          </a:ln>
        </p:spPr>
        <p:txBody>
          <a:bodyPr vert="horz" lIns="91440" tIns="45720" rIns="91440" bIns="45720" rtlCol="0" anchor="ct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b="1" dirty="0"/>
              <a:t>Time</a:t>
            </a:r>
          </a:p>
        </p:txBody>
      </p:sp>
      <p:sp>
        <p:nvSpPr>
          <p:cNvPr id="6" name="Content Placeholder 2"/>
          <p:cNvSpPr txBox="1">
            <a:spLocks/>
          </p:cNvSpPr>
          <p:nvPr/>
        </p:nvSpPr>
        <p:spPr>
          <a:xfrm>
            <a:off x="3048000" y="5170797"/>
            <a:ext cx="3048000" cy="1295400"/>
          </a:xfrm>
          <a:prstGeom prst="rect">
            <a:avLst/>
          </a:prstGeom>
          <a:solidFill>
            <a:srgbClr val="92D050"/>
          </a:solidFill>
          <a:ln w="25400">
            <a:solidFill>
              <a:schemeClr val="tx1"/>
            </a:solidFill>
          </a:ln>
        </p:spPr>
        <p:txBody>
          <a:bodyPr vert="horz" lIns="91440" tIns="45720" rIns="91440" bIns="45720" rtlCol="0" anchor="ct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b="1" dirty="0"/>
              <a:t>Money</a:t>
            </a:r>
          </a:p>
        </p:txBody>
      </p:sp>
      <p:sp>
        <p:nvSpPr>
          <p:cNvPr id="7" name="Content Placeholder 2"/>
          <p:cNvSpPr txBox="1">
            <a:spLocks/>
          </p:cNvSpPr>
          <p:nvPr/>
        </p:nvSpPr>
        <p:spPr>
          <a:xfrm>
            <a:off x="285750" y="3657600"/>
            <a:ext cx="2762250" cy="1295400"/>
          </a:xfrm>
          <a:prstGeom prst="rect">
            <a:avLst/>
          </a:prstGeom>
          <a:solidFill>
            <a:srgbClr val="FFFF00"/>
          </a:solidFill>
          <a:ln w="25400">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b="1" dirty="0"/>
              <a:t>Areas </a:t>
            </a:r>
          </a:p>
          <a:p>
            <a:pPr marL="0" indent="0" algn="ctr">
              <a:buFont typeface="Arial" pitchFamily="34" charset="0"/>
              <a:buNone/>
            </a:pPr>
            <a:r>
              <a:rPr lang="en-US" b="1" dirty="0"/>
              <a:t>of Life</a:t>
            </a:r>
          </a:p>
        </p:txBody>
      </p:sp>
      <p:sp>
        <p:nvSpPr>
          <p:cNvPr id="8" name="Content Placeholder 2"/>
          <p:cNvSpPr txBox="1">
            <a:spLocks/>
          </p:cNvSpPr>
          <p:nvPr/>
        </p:nvSpPr>
        <p:spPr>
          <a:xfrm>
            <a:off x="6096000" y="3627786"/>
            <a:ext cx="2857500" cy="1295400"/>
          </a:xfrm>
          <a:prstGeom prst="rect">
            <a:avLst/>
          </a:prstGeom>
          <a:solidFill>
            <a:srgbClr val="00B0F0"/>
          </a:solidFill>
          <a:ln w="25400">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b="1" dirty="0"/>
              <a:t>Stages </a:t>
            </a:r>
          </a:p>
          <a:p>
            <a:pPr marL="0" indent="0" algn="ctr">
              <a:buFont typeface="Arial" pitchFamily="34" charset="0"/>
              <a:buNone/>
            </a:pPr>
            <a:r>
              <a:rPr lang="en-US" b="1" dirty="0"/>
              <a:t>of Reality</a:t>
            </a:r>
          </a:p>
        </p:txBody>
      </p:sp>
      <p:sp>
        <p:nvSpPr>
          <p:cNvPr id="10" name="Arrow: Quad 9">
            <a:extLst>
              <a:ext uri="{FF2B5EF4-FFF2-40B4-BE49-F238E27FC236}">
                <a16:creationId xmlns:a16="http://schemas.microsoft.com/office/drawing/2014/main" id="{59FF8477-E65A-4FD7-8C92-77D98BFA2E2D}"/>
              </a:ext>
            </a:extLst>
          </p:cNvPr>
          <p:cNvSpPr/>
          <p:nvPr/>
        </p:nvSpPr>
        <p:spPr>
          <a:xfrm>
            <a:off x="3905250" y="3657600"/>
            <a:ext cx="1219200" cy="1143000"/>
          </a:xfrm>
          <a:prstGeom prst="quad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1">
            <a:extLst>
              <a:ext uri="{FF2B5EF4-FFF2-40B4-BE49-F238E27FC236}">
                <a16:creationId xmlns:a16="http://schemas.microsoft.com/office/drawing/2014/main" id="{32C59CBE-6899-4E0F-5522-73915A238AC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4147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1143000"/>
          </a:xfrm>
        </p:spPr>
        <p:txBody>
          <a:bodyPr/>
          <a:lstStyle/>
          <a:p>
            <a:r>
              <a:rPr lang="en-US" b="1" dirty="0"/>
              <a:t>1.) The Dimension of Time</a:t>
            </a:r>
          </a:p>
        </p:txBody>
      </p:sp>
      <p:sp>
        <p:nvSpPr>
          <p:cNvPr id="3" name="Content Placeholder 2"/>
          <p:cNvSpPr>
            <a:spLocks noGrp="1"/>
          </p:cNvSpPr>
          <p:nvPr>
            <p:ph idx="1"/>
          </p:nvPr>
        </p:nvSpPr>
        <p:spPr>
          <a:xfrm>
            <a:off x="468350" y="1524000"/>
            <a:ext cx="8447049" cy="1447800"/>
          </a:xfrm>
        </p:spPr>
        <p:txBody>
          <a:bodyPr>
            <a:normAutofit fontScale="85000" lnSpcReduction="10000"/>
          </a:bodyPr>
          <a:lstStyle/>
          <a:p>
            <a:pPr marL="0" indent="0">
              <a:buNone/>
            </a:pPr>
            <a:r>
              <a:rPr lang="en-US" b="1" dirty="0"/>
              <a:t>Everything we do is a function of TIME:</a:t>
            </a:r>
          </a:p>
          <a:p>
            <a:pPr marL="0" indent="0">
              <a:buNone/>
            </a:pPr>
            <a:endParaRPr lang="en-US" b="1" dirty="0"/>
          </a:p>
          <a:p>
            <a:pPr marL="0" indent="0">
              <a:buNone/>
            </a:pPr>
            <a:r>
              <a:rPr lang="en-US" b="1" dirty="0"/>
              <a:t>There are 3 time frames we must always keep in mind.</a:t>
            </a:r>
          </a:p>
        </p:txBody>
      </p:sp>
      <p:sp>
        <p:nvSpPr>
          <p:cNvPr id="5" name="Content Placeholder 2"/>
          <p:cNvSpPr txBox="1">
            <a:spLocks/>
          </p:cNvSpPr>
          <p:nvPr/>
        </p:nvSpPr>
        <p:spPr>
          <a:xfrm>
            <a:off x="324077" y="3102876"/>
            <a:ext cx="1981200" cy="1748884"/>
          </a:xfrm>
          <a:prstGeom prst="rect">
            <a:avLst/>
          </a:prstGeom>
          <a:solidFill>
            <a:srgbClr val="FF0066"/>
          </a:solidFill>
          <a:ln w="25400">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US" b="1" dirty="0"/>
          </a:p>
          <a:p>
            <a:pPr marL="0" indent="0" algn="ctr">
              <a:buFont typeface="Arial" pitchFamily="34" charset="0"/>
              <a:buNone/>
            </a:pPr>
            <a:r>
              <a:rPr lang="en-US" b="1" dirty="0"/>
              <a:t>Past</a:t>
            </a:r>
          </a:p>
          <a:p>
            <a:pPr marL="0" indent="0" algn="ctr">
              <a:buFont typeface="Arial" pitchFamily="34" charset="0"/>
              <a:buNone/>
            </a:pPr>
            <a:endParaRPr lang="en-US" b="1" dirty="0"/>
          </a:p>
        </p:txBody>
      </p:sp>
      <p:sp>
        <p:nvSpPr>
          <p:cNvPr id="6" name="Content Placeholder 2"/>
          <p:cNvSpPr txBox="1">
            <a:spLocks/>
          </p:cNvSpPr>
          <p:nvPr/>
        </p:nvSpPr>
        <p:spPr>
          <a:xfrm>
            <a:off x="3416222" y="3139118"/>
            <a:ext cx="2116873" cy="1676400"/>
          </a:xfrm>
          <a:prstGeom prst="rect">
            <a:avLst/>
          </a:prstGeom>
          <a:solidFill>
            <a:srgbClr val="99FF33"/>
          </a:solidFill>
          <a:ln w="25400">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US" b="1" dirty="0"/>
          </a:p>
          <a:p>
            <a:pPr marL="0" indent="0" algn="ctr">
              <a:buFont typeface="Arial" pitchFamily="34" charset="0"/>
              <a:buNone/>
            </a:pPr>
            <a:r>
              <a:rPr lang="en-US" b="1" dirty="0"/>
              <a:t>Present</a:t>
            </a:r>
          </a:p>
        </p:txBody>
      </p:sp>
      <p:sp>
        <p:nvSpPr>
          <p:cNvPr id="8" name="Content Placeholder 2"/>
          <p:cNvSpPr txBox="1">
            <a:spLocks/>
          </p:cNvSpPr>
          <p:nvPr/>
        </p:nvSpPr>
        <p:spPr>
          <a:xfrm>
            <a:off x="6539035" y="3159898"/>
            <a:ext cx="2116873" cy="1676401"/>
          </a:xfrm>
          <a:prstGeom prst="rect">
            <a:avLst/>
          </a:prstGeom>
          <a:solidFill>
            <a:srgbClr val="66FFFF"/>
          </a:solidFill>
          <a:ln w="25400">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US" b="1" dirty="0"/>
          </a:p>
          <a:p>
            <a:pPr marL="0" indent="0" algn="ctr">
              <a:buFont typeface="Arial" pitchFamily="34" charset="0"/>
              <a:buNone/>
            </a:pPr>
            <a:r>
              <a:rPr lang="en-US" b="1" dirty="0"/>
              <a:t>Future</a:t>
            </a:r>
          </a:p>
        </p:txBody>
      </p:sp>
      <p:sp>
        <p:nvSpPr>
          <p:cNvPr id="10" name="Arrow: Left 9">
            <a:extLst>
              <a:ext uri="{FF2B5EF4-FFF2-40B4-BE49-F238E27FC236}">
                <a16:creationId xmlns:a16="http://schemas.microsoft.com/office/drawing/2014/main" id="{F259E431-220F-44DE-9126-6D238A2DB2AC}"/>
              </a:ext>
            </a:extLst>
          </p:cNvPr>
          <p:cNvSpPr/>
          <p:nvPr/>
        </p:nvSpPr>
        <p:spPr>
          <a:xfrm>
            <a:off x="2479749" y="3752559"/>
            <a:ext cx="762000" cy="49108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10">
            <a:extLst>
              <a:ext uri="{FF2B5EF4-FFF2-40B4-BE49-F238E27FC236}">
                <a16:creationId xmlns:a16="http://schemas.microsoft.com/office/drawing/2014/main" id="{1CC2F7AC-B0BA-41D9-B8BA-552A59AAF623}"/>
              </a:ext>
            </a:extLst>
          </p:cNvPr>
          <p:cNvSpPr/>
          <p:nvPr/>
        </p:nvSpPr>
        <p:spPr>
          <a:xfrm>
            <a:off x="5707568" y="3786438"/>
            <a:ext cx="670701" cy="457201"/>
          </a:xfrm>
          <a:prstGeom prst="rightArrow">
            <a:avLst/>
          </a:prstGeom>
          <a:solidFill>
            <a:srgbClr val="3333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ntent Placeholder 2">
            <a:extLst>
              <a:ext uri="{FF2B5EF4-FFF2-40B4-BE49-F238E27FC236}">
                <a16:creationId xmlns:a16="http://schemas.microsoft.com/office/drawing/2014/main" id="{1A192BB2-A3B6-4073-B824-BE3CA896D768}"/>
              </a:ext>
            </a:extLst>
          </p:cNvPr>
          <p:cNvSpPr txBox="1">
            <a:spLocks/>
          </p:cNvSpPr>
          <p:nvPr/>
        </p:nvSpPr>
        <p:spPr>
          <a:xfrm>
            <a:off x="208083" y="5410200"/>
            <a:ext cx="8859717" cy="14478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a:t>We cannot change our Past.</a:t>
            </a:r>
          </a:p>
          <a:p>
            <a:r>
              <a:rPr lang="en-US" b="1" dirty="0"/>
              <a:t>We live in the Present. </a:t>
            </a:r>
          </a:p>
          <a:p>
            <a:r>
              <a:rPr lang="en-US" b="1" dirty="0"/>
              <a:t>What we think, decide, feel and act today will affect our Future.</a:t>
            </a:r>
          </a:p>
          <a:p>
            <a:r>
              <a:rPr lang="en-US" b="1" dirty="0"/>
              <a:t>If we want a better life tomorrow, we must work on that Today!</a:t>
            </a:r>
          </a:p>
        </p:txBody>
      </p:sp>
      <p:pic>
        <p:nvPicPr>
          <p:cNvPr id="7" name="Picture 1">
            <a:extLst>
              <a:ext uri="{FF2B5EF4-FFF2-40B4-BE49-F238E27FC236}">
                <a16:creationId xmlns:a16="http://schemas.microsoft.com/office/drawing/2014/main" id="{C03D3336-3DE6-6713-3BC4-19CF935086C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7353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3901" y="202190"/>
            <a:ext cx="7620000" cy="1143000"/>
          </a:xfrm>
        </p:spPr>
        <p:txBody>
          <a:bodyPr/>
          <a:lstStyle/>
          <a:p>
            <a:r>
              <a:rPr lang="en-US" b="1" dirty="0"/>
              <a:t>2.) The Dimension of Money</a:t>
            </a:r>
          </a:p>
        </p:txBody>
      </p:sp>
      <p:sp>
        <p:nvSpPr>
          <p:cNvPr id="3" name="Content Placeholder 2"/>
          <p:cNvSpPr>
            <a:spLocks noGrp="1"/>
          </p:cNvSpPr>
          <p:nvPr>
            <p:ph idx="1"/>
          </p:nvPr>
        </p:nvSpPr>
        <p:spPr>
          <a:xfrm>
            <a:off x="468350" y="1524000"/>
            <a:ext cx="8599450" cy="1905000"/>
          </a:xfrm>
        </p:spPr>
        <p:txBody>
          <a:bodyPr>
            <a:normAutofit fontScale="92500" lnSpcReduction="20000"/>
          </a:bodyPr>
          <a:lstStyle/>
          <a:p>
            <a:pPr marL="0" indent="0">
              <a:buNone/>
            </a:pPr>
            <a:r>
              <a:rPr lang="en-US" b="1" dirty="0"/>
              <a:t>The Dimension of MONEY is critical to understand:</a:t>
            </a:r>
          </a:p>
          <a:p>
            <a:pPr marL="0" indent="0">
              <a:buNone/>
            </a:pPr>
            <a:endParaRPr lang="en-US" b="1" dirty="0"/>
          </a:p>
          <a:p>
            <a:pPr marL="0" indent="0">
              <a:buNone/>
            </a:pPr>
            <a:r>
              <a:rPr lang="en-US" b="1" dirty="0"/>
              <a:t>There are 3 Key Financial Statements that are</a:t>
            </a:r>
          </a:p>
          <a:p>
            <a:pPr marL="0" indent="0">
              <a:buNone/>
            </a:pPr>
            <a:r>
              <a:rPr lang="en-US" b="1" dirty="0"/>
              <a:t>interconnected.</a:t>
            </a:r>
          </a:p>
        </p:txBody>
      </p:sp>
      <p:sp>
        <p:nvSpPr>
          <p:cNvPr id="5" name="Content Placeholder 2"/>
          <p:cNvSpPr txBox="1">
            <a:spLocks/>
          </p:cNvSpPr>
          <p:nvPr/>
        </p:nvSpPr>
        <p:spPr>
          <a:xfrm>
            <a:off x="480913" y="3585116"/>
            <a:ext cx="1981200" cy="2358484"/>
          </a:xfrm>
          <a:prstGeom prst="rect">
            <a:avLst/>
          </a:prstGeom>
          <a:solidFill>
            <a:srgbClr val="FFFF00"/>
          </a:solidFill>
          <a:ln w="25400">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US" b="1" dirty="0"/>
          </a:p>
          <a:p>
            <a:pPr marL="0" indent="0" algn="ctr">
              <a:buFont typeface="Arial" pitchFamily="34" charset="0"/>
              <a:buNone/>
            </a:pPr>
            <a:r>
              <a:rPr lang="en-US" b="1" dirty="0"/>
              <a:t>Cash Flow</a:t>
            </a:r>
          </a:p>
          <a:p>
            <a:pPr marL="0" indent="0" algn="ctr">
              <a:buFont typeface="Arial" pitchFamily="34" charset="0"/>
              <a:buNone/>
            </a:pPr>
            <a:r>
              <a:rPr lang="en-US" b="1" dirty="0"/>
              <a:t>Statement</a:t>
            </a:r>
          </a:p>
          <a:p>
            <a:pPr marL="0" indent="0" algn="ctr">
              <a:buFont typeface="Arial" pitchFamily="34" charset="0"/>
              <a:buNone/>
            </a:pPr>
            <a:endParaRPr lang="en-US" b="1" dirty="0"/>
          </a:p>
          <a:p>
            <a:pPr marL="0" indent="0" algn="ctr">
              <a:buFont typeface="Arial" pitchFamily="34" charset="0"/>
              <a:buNone/>
            </a:pPr>
            <a:endParaRPr lang="en-US" b="1" dirty="0"/>
          </a:p>
        </p:txBody>
      </p:sp>
      <p:sp>
        <p:nvSpPr>
          <p:cNvPr id="6" name="Content Placeholder 2"/>
          <p:cNvSpPr txBox="1">
            <a:spLocks/>
          </p:cNvSpPr>
          <p:nvPr/>
        </p:nvSpPr>
        <p:spPr>
          <a:xfrm>
            <a:off x="3633437" y="3631747"/>
            <a:ext cx="2116873" cy="2322242"/>
          </a:xfrm>
          <a:prstGeom prst="rect">
            <a:avLst/>
          </a:prstGeom>
          <a:solidFill>
            <a:srgbClr val="FF0000"/>
          </a:solidFill>
          <a:ln w="25400">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US" b="1" dirty="0"/>
          </a:p>
          <a:p>
            <a:pPr marL="0" indent="0" algn="ctr">
              <a:buFont typeface="Arial" pitchFamily="34" charset="0"/>
              <a:buNone/>
            </a:pPr>
            <a:r>
              <a:rPr lang="en-US" b="1" dirty="0"/>
              <a:t>Balance Sheet</a:t>
            </a:r>
          </a:p>
        </p:txBody>
      </p:sp>
      <p:sp>
        <p:nvSpPr>
          <p:cNvPr id="8" name="Content Placeholder 2"/>
          <p:cNvSpPr txBox="1">
            <a:spLocks/>
          </p:cNvSpPr>
          <p:nvPr/>
        </p:nvSpPr>
        <p:spPr>
          <a:xfrm>
            <a:off x="6703826" y="3642138"/>
            <a:ext cx="2116873" cy="2301462"/>
          </a:xfrm>
          <a:prstGeom prst="rect">
            <a:avLst/>
          </a:prstGeom>
          <a:solidFill>
            <a:srgbClr val="99FF33"/>
          </a:solidFill>
          <a:ln w="25400">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US" b="1" dirty="0"/>
          </a:p>
          <a:p>
            <a:pPr marL="0" indent="0" algn="ctr">
              <a:buFont typeface="Arial" pitchFamily="34" charset="0"/>
              <a:buNone/>
            </a:pPr>
            <a:r>
              <a:rPr lang="en-US" b="1" dirty="0"/>
              <a:t>Income</a:t>
            </a:r>
          </a:p>
          <a:p>
            <a:pPr marL="0" indent="0" algn="ctr">
              <a:buFont typeface="Arial" pitchFamily="34" charset="0"/>
              <a:buNone/>
            </a:pPr>
            <a:r>
              <a:rPr lang="en-US" b="1" dirty="0"/>
              <a:t>Statement</a:t>
            </a:r>
          </a:p>
          <a:p>
            <a:pPr marL="0" indent="0" algn="ctr">
              <a:buFont typeface="Arial" pitchFamily="34" charset="0"/>
              <a:buNone/>
            </a:pPr>
            <a:endParaRPr lang="en-US" b="1" dirty="0"/>
          </a:p>
        </p:txBody>
      </p:sp>
      <p:sp>
        <p:nvSpPr>
          <p:cNvPr id="11" name="Arrow: Right 10">
            <a:extLst>
              <a:ext uri="{FF2B5EF4-FFF2-40B4-BE49-F238E27FC236}">
                <a16:creationId xmlns:a16="http://schemas.microsoft.com/office/drawing/2014/main" id="{1CC2F7AC-B0BA-41D9-B8BA-552A59AAF623}"/>
              </a:ext>
            </a:extLst>
          </p:cNvPr>
          <p:cNvSpPr/>
          <p:nvPr/>
        </p:nvSpPr>
        <p:spPr>
          <a:xfrm>
            <a:off x="5949802" y="4564268"/>
            <a:ext cx="670701" cy="457201"/>
          </a:xfrm>
          <a:prstGeom prst="rightArrow">
            <a:avLst/>
          </a:prstGeom>
          <a:solidFill>
            <a:srgbClr val="3333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Right 6">
            <a:extLst>
              <a:ext uri="{FF2B5EF4-FFF2-40B4-BE49-F238E27FC236}">
                <a16:creationId xmlns:a16="http://schemas.microsoft.com/office/drawing/2014/main" id="{973CC8ED-D18E-4FCC-B5D4-6909945A4F19}"/>
              </a:ext>
            </a:extLst>
          </p:cNvPr>
          <p:cNvSpPr/>
          <p:nvPr/>
        </p:nvSpPr>
        <p:spPr>
          <a:xfrm>
            <a:off x="2763244" y="4554744"/>
            <a:ext cx="670701" cy="457201"/>
          </a:xfrm>
          <a:prstGeom prst="rightArrow">
            <a:avLst/>
          </a:prstGeom>
          <a:solidFill>
            <a:srgbClr val="3333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Connector: Elbow 14">
            <a:extLst>
              <a:ext uri="{FF2B5EF4-FFF2-40B4-BE49-F238E27FC236}">
                <a16:creationId xmlns:a16="http://schemas.microsoft.com/office/drawing/2014/main" id="{5C13A398-973A-4BA1-B829-98E7265D6902}"/>
              </a:ext>
            </a:extLst>
          </p:cNvPr>
          <p:cNvCxnSpPr>
            <a:cxnSpLocks/>
            <a:stCxn id="8" idx="2"/>
            <a:endCxn id="5" idx="1"/>
          </p:cNvCxnSpPr>
          <p:nvPr/>
        </p:nvCxnSpPr>
        <p:spPr>
          <a:xfrm rot="5400000" flipH="1">
            <a:off x="3531967" y="1713304"/>
            <a:ext cx="1179242" cy="7281350"/>
          </a:xfrm>
          <a:prstGeom prst="bentConnector4">
            <a:avLst>
              <a:gd name="adj1" fmla="val -19385"/>
              <a:gd name="adj2" fmla="val 103140"/>
            </a:avLst>
          </a:prstGeom>
          <a:ln>
            <a:solidFill>
              <a:srgbClr val="3333FF"/>
            </a:solidFill>
            <a:tailEnd type="triangle"/>
          </a:ln>
        </p:spPr>
        <p:style>
          <a:lnRef idx="3">
            <a:schemeClr val="dk1"/>
          </a:lnRef>
          <a:fillRef idx="0">
            <a:schemeClr val="dk1"/>
          </a:fillRef>
          <a:effectRef idx="2">
            <a:schemeClr val="dk1"/>
          </a:effectRef>
          <a:fontRef idx="minor">
            <a:schemeClr val="tx1"/>
          </a:fontRef>
        </p:style>
      </p:cxnSp>
      <p:pic>
        <p:nvPicPr>
          <p:cNvPr id="9" name="Picture 1">
            <a:extLst>
              <a:ext uri="{FF2B5EF4-FFF2-40B4-BE49-F238E27FC236}">
                <a16:creationId xmlns:a16="http://schemas.microsoft.com/office/drawing/2014/main" id="{F229FEAC-A1AB-C679-00D7-E3D0324F3B3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8081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3901" y="202190"/>
            <a:ext cx="7620000" cy="1143000"/>
          </a:xfrm>
        </p:spPr>
        <p:txBody>
          <a:bodyPr/>
          <a:lstStyle/>
          <a:p>
            <a:r>
              <a:rPr lang="en-US" b="1" dirty="0"/>
              <a:t>2.) The 3 Financial Statements</a:t>
            </a:r>
          </a:p>
        </p:txBody>
      </p:sp>
      <p:sp>
        <p:nvSpPr>
          <p:cNvPr id="3" name="Content Placeholder 2"/>
          <p:cNvSpPr>
            <a:spLocks noGrp="1"/>
          </p:cNvSpPr>
          <p:nvPr>
            <p:ph idx="1"/>
          </p:nvPr>
        </p:nvSpPr>
        <p:spPr>
          <a:xfrm>
            <a:off x="372648" y="1439482"/>
            <a:ext cx="8465551" cy="1143000"/>
          </a:xfrm>
        </p:spPr>
        <p:txBody>
          <a:bodyPr>
            <a:normAutofit/>
          </a:bodyPr>
          <a:lstStyle/>
          <a:p>
            <a:pPr marL="0" indent="0">
              <a:buNone/>
            </a:pPr>
            <a:r>
              <a:rPr lang="en-US" b="1" dirty="0"/>
              <a:t>Each of the 3 Financial Statements has 3 parts.</a:t>
            </a:r>
          </a:p>
        </p:txBody>
      </p:sp>
      <p:sp>
        <p:nvSpPr>
          <p:cNvPr id="5" name="Content Placeholder 2"/>
          <p:cNvSpPr txBox="1">
            <a:spLocks/>
          </p:cNvSpPr>
          <p:nvPr/>
        </p:nvSpPr>
        <p:spPr>
          <a:xfrm>
            <a:off x="323300" y="3585115"/>
            <a:ext cx="2648500" cy="2739483"/>
          </a:xfrm>
          <a:prstGeom prst="rect">
            <a:avLst/>
          </a:prstGeom>
          <a:solidFill>
            <a:schemeClr val="bg1"/>
          </a:solidFill>
          <a:ln w="25400">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US" b="1" dirty="0"/>
          </a:p>
          <a:p>
            <a:pPr marL="0" indent="0" algn="ctr">
              <a:buFont typeface="Arial" pitchFamily="34" charset="0"/>
              <a:buNone/>
            </a:pPr>
            <a:r>
              <a:rPr lang="en-US" b="1" dirty="0"/>
              <a:t>INVESTMENTS</a:t>
            </a:r>
          </a:p>
          <a:p>
            <a:pPr marL="0" indent="0" algn="ctr">
              <a:buFont typeface="Arial" pitchFamily="34" charset="0"/>
              <a:buNone/>
            </a:pPr>
            <a:r>
              <a:rPr lang="en-US" b="1" dirty="0"/>
              <a:t>FINANCING</a:t>
            </a:r>
          </a:p>
          <a:p>
            <a:pPr marL="0" indent="0" algn="ctr">
              <a:buFont typeface="Arial" pitchFamily="34" charset="0"/>
              <a:buNone/>
            </a:pPr>
            <a:r>
              <a:rPr lang="en-US" b="1" dirty="0"/>
              <a:t>OPERATIONS</a:t>
            </a:r>
          </a:p>
          <a:p>
            <a:pPr marL="0" indent="0" algn="ctr">
              <a:buFont typeface="Arial" pitchFamily="34" charset="0"/>
              <a:buNone/>
            </a:pPr>
            <a:endParaRPr lang="en-US" b="1" dirty="0"/>
          </a:p>
          <a:p>
            <a:pPr marL="0" indent="0" algn="ctr">
              <a:buFont typeface="Arial" pitchFamily="34" charset="0"/>
              <a:buNone/>
            </a:pPr>
            <a:endParaRPr lang="en-US" b="1" dirty="0"/>
          </a:p>
        </p:txBody>
      </p:sp>
      <p:sp>
        <p:nvSpPr>
          <p:cNvPr id="6" name="Content Placeholder 2"/>
          <p:cNvSpPr txBox="1">
            <a:spLocks/>
          </p:cNvSpPr>
          <p:nvPr/>
        </p:nvSpPr>
        <p:spPr>
          <a:xfrm>
            <a:off x="3763625" y="3621676"/>
            <a:ext cx="2116873" cy="2692853"/>
          </a:xfrm>
          <a:prstGeom prst="rect">
            <a:avLst/>
          </a:prstGeom>
          <a:solidFill>
            <a:schemeClr val="bg1"/>
          </a:solidFill>
          <a:ln w="25400">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US" b="1" dirty="0"/>
          </a:p>
          <a:p>
            <a:pPr marL="0" indent="0" algn="ctr">
              <a:buFont typeface="Arial" pitchFamily="34" charset="0"/>
              <a:buNone/>
            </a:pPr>
            <a:r>
              <a:rPr lang="en-US" b="1" dirty="0"/>
              <a:t>ASSETS -</a:t>
            </a:r>
          </a:p>
          <a:p>
            <a:pPr marL="0" indent="0" algn="ctr">
              <a:buFont typeface="Arial" pitchFamily="34" charset="0"/>
              <a:buNone/>
            </a:pPr>
            <a:r>
              <a:rPr lang="en-US" b="1" dirty="0"/>
              <a:t>LIABILITIES</a:t>
            </a:r>
          </a:p>
          <a:p>
            <a:pPr marL="0" indent="0" algn="ctr">
              <a:buFont typeface="Arial" pitchFamily="34" charset="0"/>
              <a:buNone/>
            </a:pPr>
            <a:r>
              <a:rPr lang="en-US" b="1" dirty="0"/>
              <a:t>= EQUITY</a:t>
            </a:r>
          </a:p>
          <a:p>
            <a:pPr marL="0" indent="0" algn="ctr">
              <a:buFont typeface="Arial" pitchFamily="34" charset="0"/>
              <a:buNone/>
            </a:pPr>
            <a:endParaRPr lang="en-US" b="1" dirty="0"/>
          </a:p>
        </p:txBody>
      </p:sp>
      <p:sp>
        <p:nvSpPr>
          <p:cNvPr id="8" name="Content Placeholder 2"/>
          <p:cNvSpPr txBox="1">
            <a:spLocks/>
          </p:cNvSpPr>
          <p:nvPr/>
        </p:nvSpPr>
        <p:spPr>
          <a:xfrm>
            <a:off x="6703826" y="3642137"/>
            <a:ext cx="2116873" cy="2692853"/>
          </a:xfrm>
          <a:prstGeom prst="rect">
            <a:avLst/>
          </a:prstGeom>
          <a:solidFill>
            <a:schemeClr val="bg1"/>
          </a:solidFill>
          <a:ln w="25400">
            <a:solidFill>
              <a:schemeClr val="tx1"/>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US" b="1" dirty="0"/>
          </a:p>
          <a:p>
            <a:pPr marL="0" indent="0" algn="ctr">
              <a:buFont typeface="Arial" pitchFamily="34" charset="0"/>
              <a:buNone/>
            </a:pPr>
            <a:r>
              <a:rPr lang="en-US" b="1" dirty="0"/>
              <a:t>INCOME</a:t>
            </a:r>
          </a:p>
          <a:p>
            <a:pPr marL="0" indent="0" algn="ctr">
              <a:buFont typeface="Arial" pitchFamily="34" charset="0"/>
              <a:buNone/>
            </a:pPr>
            <a:r>
              <a:rPr lang="en-US" b="1" dirty="0"/>
              <a:t>- EXPENSES</a:t>
            </a:r>
          </a:p>
          <a:p>
            <a:pPr marL="0" indent="0" algn="ctr">
              <a:buFont typeface="Arial" pitchFamily="34" charset="0"/>
              <a:buNone/>
            </a:pPr>
            <a:r>
              <a:rPr lang="en-US" b="1" dirty="0"/>
              <a:t>= NET INCOME</a:t>
            </a:r>
          </a:p>
          <a:p>
            <a:pPr marL="0" indent="0" algn="ctr">
              <a:buFont typeface="Arial" pitchFamily="34" charset="0"/>
              <a:buNone/>
            </a:pPr>
            <a:endParaRPr lang="en-US" b="1" dirty="0"/>
          </a:p>
          <a:p>
            <a:pPr marL="0" indent="0" algn="ctr">
              <a:buFont typeface="Arial" pitchFamily="34" charset="0"/>
              <a:buNone/>
            </a:pPr>
            <a:endParaRPr lang="en-US" b="1" dirty="0"/>
          </a:p>
        </p:txBody>
      </p:sp>
      <p:sp>
        <p:nvSpPr>
          <p:cNvPr id="11" name="Arrow: Right 10">
            <a:extLst>
              <a:ext uri="{FF2B5EF4-FFF2-40B4-BE49-F238E27FC236}">
                <a16:creationId xmlns:a16="http://schemas.microsoft.com/office/drawing/2014/main" id="{1CC2F7AC-B0BA-41D9-B8BA-552A59AAF623}"/>
              </a:ext>
            </a:extLst>
          </p:cNvPr>
          <p:cNvSpPr/>
          <p:nvPr/>
        </p:nvSpPr>
        <p:spPr>
          <a:xfrm>
            <a:off x="5956811" y="4363251"/>
            <a:ext cx="670701" cy="236332"/>
          </a:xfrm>
          <a:prstGeom prst="rightArrow">
            <a:avLst/>
          </a:prstGeom>
          <a:solidFill>
            <a:srgbClr val="3333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Right 6">
            <a:extLst>
              <a:ext uri="{FF2B5EF4-FFF2-40B4-BE49-F238E27FC236}">
                <a16:creationId xmlns:a16="http://schemas.microsoft.com/office/drawing/2014/main" id="{973CC8ED-D18E-4FCC-B5D4-6909945A4F19}"/>
              </a:ext>
            </a:extLst>
          </p:cNvPr>
          <p:cNvSpPr/>
          <p:nvPr/>
        </p:nvSpPr>
        <p:spPr>
          <a:xfrm>
            <a:off x="3032362" y="4267571"/>
            <a:ext cx="670701" cy="194519"/>
          </a:xfrm>
          <a:prstGeom prst="rightArrow">
            <a:avLst/>
          </a:prstGeom>
          <a:solidFill>
            <a:srgbClr val="3333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Connector: Elbow 14">
            <a:extLst>
              <a:ext uri="{FF2B5EF4-FFF2-40B4-BE49-F238E27FC236}">
                <a16:creationId xmlns:a16="http://schemas.microsoft.com/office/drawing/2014/main" id="{5C13A398-973A-4BA1-B829-98E7265D6902}"/>
              </a:ext>
            </a:extLst>
          </p:cNvPr>
          <p:cNvCxnSpPr>
            <a:cxnSpLocks/>
            <a:stCxn id="8" idx="2"/>
            <a:endCxn id="5" idx="1"/>
          </p:cNvCxnSpPr>
          <p:nvPr/>
        </p:nvCxnSpPr>
        <p:spPr>
          <a:xfrm rot="5400000" flipH="1">
            <a:off x="3352715" y="1925443"/>
            <a:ext cx="1380133" cy="7438963"/>
          </a:xfrm>
          <a:prstGeom prst="bentConnector4">
            <a:avLst>
              <a:gd name="adj1" fmla="val -16564"/>
              <a:gd name="adj2" fmla="val 103073"/>
            </a:avLst>
          </a:prstGeom>
          <a:ln>
            <a:solidFill>
              <a:srgbClr val="3333FF"/>
            </a:solidFill>
            <a:tailEnd type="triangle"/>
          </a:ln>
        </p:spPr>
        <p:style>
          <a:lnRef idx="3">
            <a:schemeClr val="dk1"/>
          </a:lnRef>
          <a:fillRef idx="0">
            <a:schemeClr val="dk1"/>
          </a:fillRef>
          <a:effectRef idx="2">
            <a:schemeClr val="dk1"/>
          </a:effectRef>
          <a:fontRef idx="minor">
            <a:schemeClr val="tx1"/>
          </a:fontRef>
        </p:style>
      </p:cxnSp>
      <p:sp>
        <p:nvSpPr>
          <p:cNvPr id="9" name="Content Placeholder 2">
            <a:extLst>
              <a:ext uri="{FF2B5EF4-FFF2-40B4-BE49-F238E27FC236}">
                <a16:creationId xmlns:a16="http://schemas.microsoft.com/office/drawing/2014/main" id="{8C0038AA-BBF3-4BCA-9DC3-C7A416FCB82D}"/>
              </a:ext>
            </a:extLst>
          </p:cNvPr>
          <p:cNvSpPr txBox="1">
            <a:spLocks/>
          </p:cNvSpPr>
          <p:nvPr/>
        </p:nvSpPr>
        <p:spPr>
          <a:xfrm>
            <a:off x="3763625" y="2592080"/>
            <a:ext cx="2116873" cy="1029596"/>
          </a:xfrm>
          <a:prstGeom prst="rect">
            <a:avLst/>
          </a:prstGeom>
          <a:solidFill>
            <a:srgbClr val="FF0000"/>
          </a:solidFill>
          <a:ln w="25400">
            <a:solidFill>
              <a:schemeClr val="tx1"/>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b="1" dirty="0"/>
              <a:t>Balance Sheet</a:t>
            </a:r>
          </a:p>
        </p:txBody>
      </p:sp>
      <p:sp>
        <p:nvSpPr>
          <p:cNvPr id="13" name="Content Placeholder 2">
            <a:extLst>
              <a:ext uri="{FF2B5EF4-FFF2-40B4-BE49-F238E27FC236}">
                <a16:creationId xmlns:a16="http://schemas.microsoft.com/office/drawing/2014/main" id="{EBA457A3-6474-4D94-BFFD-876600A28352}"/>
              </a:ext>
            </a:extLst>
          </p:cNvPr>
          <p:cNvSpPr txBox="1">
            <a:spLocks/>
          </p:cNvSpPr>
          <p:nvPr/>
        </p:nvSpPr>
        <p:spPr>
          <a:xfrm>
            <a:off x="6716378" y="2549226"/>
            <a:ext cx="2116873" cy="1099340"/>
          </a:xfrm>
          <a:prstGeom prst="rect">
            <a:avLst/>
          </a:prstGeom>
          <a:solidFill>
            <a:srgbClr val="99FF33"/>
          </a:solidFill>
          <a:ln w="25400">
            <a:solidFill>
              <a:schemeClr val="tx1"/>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b="1" dirty="0"/>
              <a:t>Income</a:t>
            </a:r>
          </a:p>
          <a:p>
            <a:pPr marL="0" indent="0" algn="ctr">
              <a:buFont typeface="Arial" pitchFamily="34" charset="0"/>
              <a:buNone/>
            </a:pPr>
            <a:r>
              <a:rPr lang="en-US" b="1" dirty="0"/>
              <a:t>Statement</a:t>
            </a:r>
          </a:p>
          <a:p>
            <a:pPr marL="0" indent="0" algn="ctr">
              <a:buFont typeface="Arial" pitchFamily="34" charset="0"/>
              <a:buNone/>
            </a:pPr>
            <a:endParaRPr lang="en-US" b="1" dirty="0"/>
          </a:p>
        </p:txBody>
      </p:sp>
      <p:sp>
        <p:nvSpPr>
          <p:cNvPr id="18" name="Content Placeholder 2">
            <a:extLst>
              <a:ext uri="{FF2B5EF4-FFF2-40B4-BE49-F238E27FC236}">
                <a16:creationId xmlns:a16="http://schemas.microsoft.com/office/drawing/2014/main" id="{8CDCEB80-49AC-4F86-8CDD-27B38F3D7993}"/>
              </a:ext>
            </a:extLst>
          </p:cNvPr>
          <p:cNvSpPr txBox="1">
            <a:spLocks/>
          </p:cNvSpPr>
          <p:nvPr/>
        </p:nvSpPr>
        <p:spPr>
          <a:xfrm>
            <a:off x="310736" y="2668303"/>
            <a:ext cx="2673615" cy="916813"/>
          </a:xfrm>
          <a:prstGeom prst="rect">
            <a:avLst/>
          </a:prstGeom>
          <a:solidFill>
            <a:srgbClr val="FFFF00"/>
          </a:solidFill>
          <a:ln w="25400">
            <a:solidFill>
              <a:schemeClr val="tx1"/>
            </a:solidFill>
          </a:ln>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b="1" dirty="0"/>
              <a:t>Cash Flow</a:t>
            </a:r>
          </a:p>
          <a:p>
            <a:pPr marL="0" indent="0" algn="ctr">
              <a:buFont typeface="Arial" pitchFamily="34" charset="0"/>
              <a:buNone/>
            </a:pPr>
            <a:r>
              <a:rPr lang="en-US" b="1" dirty="0"/>
              <a:t>Statement</a:t>
            </a:r>
          </a:p>
          <a:p>
            <a:pPr marL="0" indent="0" algn="ctr">
              <a:buFont typeface="Arial" pitchFamily="34" charset="0"/>
              <a:buNone/>
            </a:pPr>
            <a:endParaRPr lang="en-US" b="1" dirty="0"/>
          </a:p>
        </p:txBody>
      </p:sp>
      <p:sp>
        <p:nvSpPr>
          <p:cNvPr id="10" name="Arrow: Right 9">
            <a:extLst>
              <a:ext uri="{FF2B5EF4-FFF2-40B4-BE49-F238E27FC236}">
                <a16:creationId xmlns:a16="http://schemas.microsoft.com/office/drawing/2014/main" id="{6E6E2992-20F0-4B24-BC43-00DEED97D39D}"/>
              </a:ext>
            </a:extLst>
          </p:cNvPr>
          <p:cNvSpPr/>
          <p:nvPr/>
        </p:nvSpPr>
        <p:spPr>
          <a:xfrm>
            <a:off x="5956811" y="4954856"/>
            <a:ext cx="670701" cy="236332"/>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90B687B2-3425-4B86-8754-A7D6D46E8C1A}"/>
              </a:ext>
            </a:extLst>
          </p:cNvPr>
          <p:cNvSpPr/>
          <p:nvPr/>
        </p:nvSpPr>
        <p:spPr>
          <a:xfrm>
            <a:off x="3016611" y="4870397"/>
            <a:ext cx="670701" cy="236332"/>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Right 16">
            <a:extLst>
              <a:ext uri="{FF2B5EF4-FFF2-40B4-BE49-F238E27FC236}">
                <a16:creationId xmlns:a16="http://schemas.microsoft.com/office/drawing/2014/main" id="{41048106-4A3A-4A3B-AC04-760CD8A2ECD3}"/>
              </a:ext>
            </a:extLst>
          </p:cNvPr>
          <p:cNvSpPr/>
          <p:nvPr/>
        </p:nvSpPr>
        <p:spPr>
          <a:xfrm flipH="1">
            <a:off x="5965049" y="5526758"/>
            <a:ext cx="670701" cy="236332"/>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0CF25533-A87A-403B-B68F-7D598DCE0D2E}"/>
              </a:ext>
            </a:extLst>
          </p:cNvPr>
          <p:cNvSpPr/>
          <p:nvPr/>
        </p:nvSpPr>
        <p:spPr>
          <a:xfrm>
            <a:off x="3032362" y="5513899"/>
            <a:ext cx="670701" cy="236332"/>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id="{680C23B2-79D4-4978-9D65-ABD54E247F8C}"/>
              </a:ext>
            </a:extLst>
          </p:cNvPr>
          <p:cNvSpPr/>
          <p:nvPr/>
        </p:nvSpPr>
        <p:spPr>
          <a:xfrm flipH="1">
            <a:off x="3031637" y="4496152"/>
            <a:ext cx="655674" cy="194519"/>
          </a:xfrm>
          <a:prstGeom prst="rightArrow">
            <a:avLst/>
          </a:prstGeom>
          <a:solidFill>
            <a:srgbClr val="3333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F815013D-5D3C-41BA-84CC-DB9755E6CF71}"/>
              </a:ext>
            </a:extLst>
          </p:cNvPr>
          <p:cNvSpPr/>
          <p:nvPr/>
        </p:nvSpPr>
        <p:spPr>
          <a:xfrm flipH="1">
            <a:off x="3011500" y="5134152"/>
            <a:ext cx="639425" cy="235003"/>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Right 26">
            <a:extLst>
              <a:ext uri="{FF2B5EF4-FFF2-40B4-BE49-F238E27FC236}">
                <a16:creationId xmlns:a16="http://schemas.microsoft.com/office/drawing/2014/main" id="{EA61BD82-D970-416B-8EC9-3096AF3CC7F9}"/>
              </a:ext>
            </a:extLst>
          </p:cNvPr>
          <p:cNvSpPr/>
          <p:nvPr/>
        </p:nvSpPr>
        <p:spPr>
          <a:xfrm flipH="1">
            <a:off x="3016610" y="5745221"/>
            <a:ext cx="662463" cy="235003"/>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
            <a:extLst>
              <a:ext uri="{FF2B5EF4-FFF2-40B4-BE49-F238E27FC236}">
                <a16:creationId xmlns:a16="http://schemas.microsoft.com/office/drawing/2014/main" id="{09ECE3E5-063A-42F7-B447-87CECA04390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1557338"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8857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2622</TotalTime>
  <Words>1962</Words>
  <Application>Microsoft Office PowerPoint</Application>
  <PresentationFormat>On-screen Show (4:3)</PresentationFormat>
  <Paragraphs>523</Paragraphs>
  <Slides>36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Wingdings</vt:lpstr>
      <vt:lpstr>Office Theme</vt:lpstr>
      <vt:lpstr>Financial Freedom  Challenge</vt:lpstr>
      <vt:lpstr>THE GAME OF LIFE</vt:lpstr>
      <vt:lpstr>The Game of Life</vt:lpstr>
      <vt:lpstr>No One is Born an Expert</vt:lpstr>
      <vt:lpstr>Finances are a Game</vt:lpstr>
      <vt:lpstr>The 4 Dimensions of Life</vt:lpstr>
      <vt:lpstr>1.) The Dimension of Time</vt:lpstr>
      <vt:lpstr>2.) The Dimension of Money</vt:lpstr>
      <vt:lpstr>2.) The 3 Financial Statements</vt:lpstr>
      <vt:lpstr>3.) The 3 Stages of Reality</vt:lpstr>
      <vt:lpstr>4.) The 12 Areas of Life</vt:lpstr>
      <vt:lpstr>The 4 Balance Sheets of Life</vt:lpstr>
      <vt:lpstr>Key Lessons From Rich Dad</vt:lpstr>
      <vt:lpstr>What is a Balance Sheet?</vt:lpstr>
      <vt:lpstr>Breakthrough Thought: Do Not Confuse Assets &amp; Liabilities!</vt:lpstr>
      <vt:lpstr>What’s in a Financial Balance Sheet?</vt:lpstr>
      <vt:lpstr>How to Determine Net Worth?</vt:lpstr>
      <vt:lpstr>Balance Sheet for Most People</vt:lpstr>
      <vt:lpstr>The Goal of Financial Freedom!</vt:lpstr>
      <vt:lpstr>What’s in Your Intangible Balance Sheet?</vt:lpstr>
      <vt:lpstr>Your Intangible Balance Sheet</vt:lpstr>
      <vt:lpstr>Your Intangible Balance Sheet</vt:lpstr>
      <vt:lpstr>Your Intangible Balance Sheet</vt:lpstr>
      <vt:lpstr>Your Intangible Balance Sheet</vt:lpstr>
      <vt:lpstr>Your Intangible Balance Sheet</vt:lpstr>
      <vt:lpstr>Your Intangible Balance Sheet</vt:lpstr>
      <vt:lpstr>Your Intangible Balance Sheet</vt:lpstr>
      <vt:lpstr>Your Intangible Net Worth</vt:lpstr>
      <vt:lpstr>What’s in a Results Balance Sheet?</vt:lpstr>
      <vt:lpstr>“Real” Balance Sheet - Bad</vt:lpstr>
      <vt:lpstr>“Ideal” Balance Sheet - Good</vt:lpstr>
      <vt:lpstr>What’s in a Legacy Balance Sheet?</vt:lpstr>
      <vt:lpstr>What’s in Wealth &amp; Protection?</vt:lpstr>
      <vt:lpstr>CONCLUSION: How Is Your Balance Sheet? What is Your Net Worth?</vt:lpstr>
      <vt:lpstr>Where are you Today?</vt:lpstr>
      <vt:lpstr>Questions? Thoughts?</vt:lpstr>
    </vt:vector>
  </TitlesOfParts>
  <Company>Multiple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Freedom 101 Seminar</dc:title>
  <dc:creator>abarron</dc:creator>
  <cp:lastModifiedBy>Alex Barron</cp:lastModifiedBy>
  <cp:revision>85</cp:revision>
  <dcterms:created xsi:type="dcterms:W3CDTF">2012-03-10T05:38:32Z</dcterms:created>
  <dcterms:modified xsi:type="dcterms:W3CDTF">2024-05-21T23:16:52Z</dcterms:modified>
</cp:coreProperties>
</file>